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0" d="100"/>
          <a:sy n="110" d="100"/>
        </p:scale>
        <p:origin x="65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ger O'Keefe" userId="ed9ca8762b6475c7" providerId="LiveId" clId="{2FF0BC9B-AB62-4938-80B5-61B31E4EEFA0}"/>
    <pc:docChg chg="modSld">
      <pc:chgData name="Roger O'Keefe" userId="ed9ca8762b6475c7" providerId="LiveId" clId="{2FF0BC9B-AB62-4938-80B5-61B31E4EEFA0}" dt="2026-08-02T22:14:11.730" v="6" actId="1036"/>
      <pc:docMkLst>
        <pc:docMk/>
      </pc:docMkLst>
      <pc:sldChg chg="modSp mod">
        <pc:chgData name="Roger O'Keefe" userId="ed9ca8762b6475c7" providerId="LiveId" clId="{2FF0BC9B-AB62-4938-80B5-61B31E4EEFA0}" dt="2026-08-02T22:14:11.730" v="6" actId="1036"/>
        <pc:sldMkLst>
          <pc:docMk/>
          <pc:sldMk cId="0" sldId="259"/>
        </pc:sldMkLst>
        <pc:spChg chg="mod">
          <ac:chgData name="Roger O'Keefe" userId="ed9ca8762b6475c7" providerId="LiveId" clId="{2FF0BC9B-AB62-4938-80B5-61B31E4EEFA0}" dt="2026-08-02T22:14:11.730" v="6" actId="1036"/>
          <ac:spMkLst>
            <pc:docMk/>
            <pc:sldMk cId="0" sldId="259"/>
            <ac:spMk id="3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28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solidFill>
            <a:srgbClr val="080E1A">
              <a:alpha val="62000"/>
            </a:srgbClr>
          </a:soli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050A14">
                  <a:alpha val="30000"/>
                </a:srgbClr>
              </a:gs>
              <a:gs pos="28000">
                <a:srgbClr val="050A14">
                  <a:alpha val="15000"/>
                </a:srgbClr>
              </a:gs>
              <a:gs pos="62000">
                <a:srgbClr val="050A14">
                  <a:alpha val="55000"/>
                </a:srgbClr>
              </a:gs>
              <a:gs pos="100000">
                <a:srgbClr val="050A14">
                  <a:alpha val="88000"/>
                </a:srgbClr>
              </a:gs>
            </a:gsLst>
            <a:lin ang="5400000" scaled="1"/>
          </a:gradFill>
          <a:ln/>
        </p:spPr>
        <p:txBody>
          <a:bodyPr wrap="square" rtlCol="0" anchor="t"/>
          <a:lstStyle/>
          <a:p>
            <a:pPr marL="0" indent="0">
              <a:buNone/>
            </a:pPr>
            <a:endParaRPr lang="en-US" dirty="0"/>
          </a:p>
        </p:txBody>
      </p:sp>
      <p:sp>
        <p:nvSpPr>
          <p:cNvPr id="4" name="Text 2"/>
          <p:cNvSpPr/>
          <p:nvPr/>
        </p:nvSpPr>
        <p:spPr>
          <a:xfrm>
            <a:off x="0" y="0"/>
            <a:ext cx="9144000" cy="5143500"/>
          </a:xfrm>
          <a:prstGeom prst="rect">
            <a:avLst/>
          </a:prstGeom>
          <a:gradFill rotWithShape="1">
            <a:gsLst>
              <a:gs pos="40000">
                <a:srgbClr val="000000">
                  <a:alpha val="0"/>
                </a:srgbClr>
              </a:gs>
              <a:gs pos="100000">
                <a:srgbClr val="040912">
                  <a:alpha val="72000"/>
                </a:srgbClr>
              </a:gs>
            </a:gsLst>
            <a:path path="circle">
              <a:fillToRect l="50000" t="50000" r="50000" b="50000"/>
            </a:path>
          </a:gradFill>
          <a:ln/>
        </p:spPr>
        <p:txBody>
          <a:bodyPr wrap="square" rtlCol="0" anchor="t"/>
          <a:lstStyle/>
          <a:p>
            <a:pPr marL="0" indent="0">
              <a:buNone/>
            </a:pPr>
            <a:endParaRPr lang="en-US" dirty="0"/>
          </a:p>
        </p:txBody>
      </p:sp>
      <p:sp>
        <p:nvSpPr>
          <p:cNvPr id="5" name="Text 3"/>
          <p:cNvSpPr/>
          <p:nvPr/>
        </p:nvSpPr>
        <p:spPr>
          <a:xfrm>
            <a:off x="0" y="0"/>
            <a:ext cx="9144000" cy="5143500"/>
          </a:xfrm>
          <a:prstGeom prst="rect">
            <a:avLst/>
          </a:prstGeom>
          <a:gradFill rotWithShape="1">
            <a:gsLst>
              <a:gs pos="0">
                <a:srgbClr val="64A0FF">
                  <a:alpha val="8000"/>
                </a:srgbClr>
              </a:gs>
              <a:gs pos="70000">
                <a:srgbClr val="000000">
                  <a:alpha val="0"/>
                </a:srgbClr>
              </a:gs>
            </a:gsLst>
            <a:path path="circle">
              <a:fillToRect l="46000" t="62000" r="54000" b="38000"/>
            </a:path>
          </a:gradFill>
          <a:ln/>
        </p:spPr>
        <p:txBody>
          <a:bodyPr wrap="square" rtlCol="0" anchor="t"/>
          <a:lstStyle/>
          <a:p>
            <a:pPr marL="0" indent="0">
              <a:buNone/>
            </a:pPr>
            <a:endParaRPr lang="en-US" dirty="0"/>
          </a:p>
        </p:txBody>
      </p:sp>
      <p:sp>
        <p:nvSpPr>
          <p:cNvPr id="6" name="Text 4"/>
          <p:cNvSpPr/>
          <p:nvPr/>
        </p:nvSpPr>
        <p:spPr>
          <a:xfrm>
            <a:off x="1572220" y="571500"/>
            <a:ext cx="13841" cy="13841"/>
          </a:xfrm>
          <a:prstGeom prst="ellipse">
            <a:avLst/>
          </a:prstGeom>
          <a:solidFill>
            <a:srgbClr val="FFFFFF"/>
          </a:solidFill>
          <a:ln/>
        </p:spPr>
        <p:txBody>
          <a:bodyPr wrap="none" rtlCol="0" anchor="t"/>
          <a:lstStyle/>
          <a:p>
            <a:pPr marL="0" indent="0">
              <a:buNone/>
            </a:pPr>
            <a:endParaRPr lang="en-US" dirty="0"/>
          </a:p>
        </p:txBody>
      </p:sp>
      <p:sp>
        <p:nvSpPr>
          <p:cNvPr id="7" name="Text 5"/>
          <p:cNvSpPr/>
          <p:nvPr/>
        </p:nvSpPr>
        <p:spPr>
          <a:xfrm>
            <a:off x="4857750" y="786110"/>
            <a:ext cx="10120" cy="10120"/>
          </a:xfrm>
          <a:prstGeom prst="ellipse">
            <a:avLst/>
          </a:prstGeom>
          <a:solidFill>
            <a:srgbClr val="FFFFFF"/>
          </a:solidFill>
          <a:ln/>
        </p:spPr>
        <p:txBody>
          <a:bodyPr wrap="none" rtlCol="0" anchor="t"/>
          <a:lstStyle/>
          <a:p>
            <a:pPr marL="0" indent="0">
              <a:buNone/>
            </a:pPr>
            <a:endParaRPr lang="en-US" dirty="0"/>
          </a:p>
        </p:txBody>
      </p:sp>
      <p:sp>
        <p:nvSpPr>
          <p:cNvPr id="8" name="Text 6"/>
          <p:cNvSpPr/>
          <p:nvPr/>
        </p:nvSpPr>
        <p:spPr>
          <a:xfrm>
            <a:off x="6786860" y="464790"/>
            <a:ext cx="13841" cy="13841"/>
          </a:xfrm>
          <a:prstGeom prst="ellipse">
            <a:avLst/>
          </a:prstGeom>
          <a:solidFill>
            <a:srgbClr val="FFFFFF"/>
          </a:solidFill>
          <a:ln/>
        </p:spPr>
        <p:txBody>
          <a:bodyPr wrap="none" rtlCol="0" anchor="t"/>
          <a:lstStyle/>
          <a:p>
            <a:pPr marL="0" indent="0">
              <a:buNone/>
            </a:pPr>
            <a:endParaRPr lang="en-US" dirty="0"/>
          </a:p>
        </p:txBody>
      </p:sp>
      <p:sp>
        <p:nvSpPr>
          <p:cNvPr id="9" name="Text 7"/>
          <p:cNvSpPr/>
          <p:nvPr/>
        </p:nvSpPr>
        <p:spPr>
          <a:xfrm>
            <a:off x="8001000" y="928241"/>
            <a:ext cx="7590" cy="7590"/>
          </a:xfrm>
          <a:prstGeom prst="ellipse">
            <a:avLst/>
          </a:prstGeom>
          <a:solidFill>
            <a:srgbClr val="FFFFFF"/>
          </a:solidFill>
          <a:ln/>
        </p:spPr>
        <p:txBody>
          <a:bodyPr wrap="none" rtlCol="0" anchor="t"/>
          <a:lstStyle/>
          <a:p>
            <a:pPr marL="0" indent="0">
              <a:buNone/>
            </a:pPr>
            <a:endParaRPr lang="en-US" dirty="0"/>
          </a:p>
        </p:txBody>
      </p:sp>
      <p:sp>
        <p:nvSpPr>
          <p:cNvPr id="10" name="Text 8"/>
          <p:cNvSpPr/>
          <p:nvPr/>
        </p:nvSpPr>
        <p:spPr>
          <a:xfrm>
            <a:off x="3072110" y="678061"/>
            <a:ext cx="13841" cy="13841"/>
          </a:xfrm>
          <a:prstGeom prst="ellipse">
            <a:avLst/>
          </a:prstGeom>
          <a:solidFill>
            <a:srgbClr val="FFFFFF"/>
          </a:solidFill>
          <a:ln/>
        </p:spPr>
        <p:txBody>
          <a:bodyPr wrap="none" rtlCol="0" anchor="t"/>
          <a:lstStyle/>
          <a:p>
            <a:pPr marL="0" indent="0">
              <a:buNone/>
            </a:pPr>
            <a:endParaRPr lang="en-US" dirty="0"/>
          </a:p>
        </p:txBody>
      </p:sp>
      <p:sp>
        <p:nvSpPr>
          <p:cNvPr id="11" name="Text 9"/>
          <p:cNvSpPr/>
          <p:nvPr/>
        </p:nvSpPr>
        <p:spPr>
          <a:xfrm>
            <a:off x="685800" y="2440930"/>
            <a:ext cx="8867515" cy="699790"/>
          </a:xfrm>
          <a:prstGeom prst="rect">
            <a:avLst/>
          </a:prstGeom>
          <a:noFill/>
          <a:ln/>
          <a:effectLst>
            <a:outerShdw blurRad="285750" dist="13970" dir="5400000" algn="bl" rotWithShape="0">
              <a:srgbClr val="000000">
                <a:alpha val="80000"/>
              </a:srgbClr>
            </a:outerShdw>
          </a:effectLst>
        </p:spPr>
        <p:txBody>
          <a:bodyPr wrap="none" lIns="0" tIns="0" rIns="0" bIns="0" rtlCol="0" anchor="t"/>
          <a:lstStyle/>
          <a:p>
            <a:pPr marL="0" indent="0" algn="l">
              <a:lnSpc>
                <a:spcPts val="5510"/>
              </a:lnSpc>
              <a:buNone/>
            </a:pPr>
            <a:r>
              <a:rPr lang="en-US" sz="5510" b="1" kern="0" spc="220" dirty="0">
                <a:solidFill>
                  <a:srgbClr val="F0EAD6"/>
                </a:solidFill>
                <a:effectLst>
                  <a:glow rad="1428750">
                    <a:srgbClr val="000000">
                      <a:alpha val="15000"/>
                    </a:srgbClr>
                  </a:glow>
                </a:effectLst>
                <a:latin typeface="Constantia" pitchFamily="34" charset="0"/>
                <a:ea typeface="Constantia" pitchFamily="34" charset="-122"/>
                <a:cs typeface="Constantia" pitchFamily="34" charset="-120"/>
              </a:rPr>
              <a:t>BACKYARD COLD WAR</a:t>
            </a:r>
            <a:endParaRPr lang="en-US" sz="5510" dirty="0"/>
          </a:p>
        </p:txBody>
      </p:sp>
      <p:sp>
        <p:nvSpPr>
          <p:cNvPr id="12" name="Text 10"/>
          <p:cNvSpPr/>
          <p:nvPr/>
        </p:nvSpPr>
        <p:spPr>
          <a:xfrm>
            <a:off x="685800" y="3169890"/>
            <a:ext cx="5864952" cy="443210"/>
          </a:xfrm>
          <a:prstGeom prst="rect">
            <a:avLst/>
          </a:prstGeom>
          <a:noFill/>
          <a:ln/>
          <a:effectLst>
            <a:outerShdw blurRad="214630" dist="13970" dir="5400000" algn="bl" rotWithShape="0">
              <a:srgbClr val="000000">
                <a:alpha val="80000"/>
              </a:srgbClr>
            </a:outerShdw>
          </a:effectLst>
        </p:spPr>
        <p:txBody>
          <a:bodyPr wrap="none" lIns="0" tIns="0" rIns="0" bIns="0" rtlCol="0" anchor="t"/>
          <a:lstStyle/>
          <a:p>
            <a:pPr marL="0" indent="0" algn="l">
              <a:lnSpc>
                <a:spcPts val="3490"/>
              </a:lnSpc>
              <a:spcBef>
                <a:spcPts val="230"/>
              </a:spcBef>
              <a:buNone/>
            </a:pPr>
            <a:r>
              <a:rPr lang="en-US" sz="3490" b="1" kern="0" spc="209" dirty="0">
                <a:solidFill>
                  <a:srgbClr val="D8CEAE"/>
                </a:solidFill>
                <a:effectLst>
                  <a:glow rad="1073151">
                    <a:srgbClr val="000000">
                      <a:alpha val="15000"/>
                    </a:srgbClr>
                  </a:glow>
                </a:effectLst>
                <a:latin typeface="Constantia" pitchFamily="34" charset="0"/>
                <a:ea typeface="Constantia" pitchFamily="34" charset="-122"/>
                <a:cs typeface="Constantia" pitchFamily="34" charset="-120"/>
              </a:rPr>
              <a:t>DAVIS'S SECOND TERM</a:t>
            </a:r>
            <a:endParaRPr lang="en-US" sz="3490" dirty="0"/>
          </a:p>
        </p:txBody>
      </p:sp>
      <p:sp>
        <p:nvSpPr>
          <p:cNvPr id="13" name="Text 11"/>
          <p:cNvSpPr/>
          <p:nvPr/>
        </p:nvSpPr>
        <p:spPr>
          <a:xfrm>
            <a:off x="685800" y="3770561"/>
            <a:ext cx="3714750" cy="10120"/>
          </a:xfrm>
          <a:prstGeom prst="rect">
            <a:avLst/>
          </a:prstGeom>
          <a:gradFill rotWithShape="1">
            <a:gsLst>
              <a:gs pos="0">
                <a:srgbClr val="C9A84C"/>
              </a:gs>
              <a:gs pos="100000">
                <a:srgbClr val="C9A84C">
                  <a:alpha val="25000"/>
                </a:srgbClr>
              </a:gs>
            </a:gsLst>
            <a:lin ang="0" scaled="1"/>
          </a:gradFill>
          <a:ln/>
        </p:spPr>
        <p:txBody>
          <a:bodyPr wrap="none" rtlCol="0" anchor="t"/>
          <a:lstStyle/>
          <a:p>
            <a:pPr marL="0" indent="0">
              <a:buNone/>
            </a:pPr>
            <a:endParaRPr lang="en-US" dirty="0"/>
          </a:p>
        </p:txBody>
      </p:sp>
      <p:sp>
        <p:nvSpPr>
          <p:cNvPr id="14" name="Text 12"/>
          <p:cNvSpPr/>
          <p:nvPr/>
        </p:nvSpPr>
        <p:spPr>
          <a:xfrm>
            <a:off x="685800" y="3924151"/>
            <a:ext cx="5684175" cy="466933"/>
          </a:xfrm>
          <a:prstGeom prst="rect">
            <a:avLst/>
          </a:prstGeom>
          <a:noFill/>
          <a:ln/>
        </p:spPr>
        <p:txBody>
          <a:bodyPr wrap="square" lIns="0" tIns="0" rIns="0" bIns="0" rtlCol="0" anchor="t"/>
          <a:lstStyle/>
          <a:p>
            <a:pPr marL="0" indent="0" algn="l">
              <a:lnSpc>
                <a:spcPts val="1751"/>
              </a:lnSpc>
              <a:buNone/>
            </a:pPr>
            <a:r>
              <a:rPr lang="en-US" sz="1130" i="1" kern="0" spc="11" dirty="0">
                <a:solidFill>
                  <a:srgbClr val="DDD5BB"/>
                </a:solidFill>
                <a:effectLst>
                  <a:glow rad="358776">
                    <a:srgbClr val="000000">
                      <a:alpha val="27000"/>
                    </a:srgbClr>
                  </a:glow>
                </a:effectLst>
                <a:latin typeface="Constantia" pitchFamily="34" charset="0"/>
                <a:ea typeface="Constantia" pitchFamily="34" charset="-122"/>
                <a:cs typeface="Constantia" pitchFamily="34" charset="-120"/>
              </a:rPr>
              <a:t>What happens when the most powerful man on earth decides the rules no longer apply to him — and no one is willing to stop him.</a:t>
            </a:r>
            <a:endParaRPr lang="en-US" sz="1130" dirty="0"/>
          </a:p>
        </p:txBody>
      </p:sp>
      <p:sp>
        <p:nvSpPr>
          <p:cNvPr id="15" name="Text 13"/>
          <p:cNvSpPr/>
          <p:nvPr/>
        </p:nvSpPr>
        <p:spPr>
          <a:xfrm>
            <a:off x="685800" y="4566940"/>
            <a:ext cx="35421" cy="35421"/>
          </a:xfrm>
          <a:prstGeom prst="ellipse">
            <a:avLst/>
          </a:prstGeom>
          <a:solidFill>
            <a:srgbClr val="C9A84C">
              <a:alpha val="90000"/>
            </a:srgbClr>
          </a:solidFill>
          <a:ln/>
        </p:spPr>
        <p:txBody>
          <a:bodyPr wrap="none" rtlCol="0" anchor="t"/>
          <a:lstStyle/>
          <a:p>
            <a:pPr marL="0" indent="0">
              <a:buNone/>
            </a:pPr>
            <a:endParaRPr lang="en-US" dirty="0"/>
          </a:p>
        </p:txBody>
      </p:sp>
      <p:sp>
        <p:nvSpPr>
          <p:cNvPr id="16" name="Text 14"/>
          <p:cNvSpPr/>
          <p:nvPr/>
        </p:nvSpPr>
        <p:spPr>
          <a:xfrm>
            <a:off x="807541" y="4512320"/>
            <a:ext cx="3905161" cy="144810"/>
          </a:xfrm>
          <a:prstGeom prst="rect">
            <a:avLst/>
          </a:prstGeom>
          <a:noFill/>
          <a:ln/>
        </p:spPr>
        <p:txBody>
          <a:bodyPr wrap="none" lIns="0" tIns="0" rIns="0" bIns="0" rtlCol="0" anchor="ctr"/>
          <a:lstStyle/>
          <a:p>
            <a:pPr marL="0" indent="0" algn="l">
              <a:lnSpc>
                <a:spcPts val="1140"/>
              </a:lnSpc>
              <a:buNone/>
            </a:pPr>
            <a:r>
              <a:rPr lang="en-US" sz="760" dirty="0">
                <a:solidFill>
                  <a:srgbClr val="C9A84C"/>
                </a:solidFill>
                <a:latin typeface="Calibri" pitchFamily="34" charset="0"/>
                <a:ea typeface="Calibri" pitchFamily="34" charset="-122"/>
                <a:cs typeface="Calibri" pitchFamily="34" charset="-120"/>
              </a:rPr>
              <a:t>A POLITICAL ACTION THRILLER  ·  STADNIK AND O'KEEFE</a:t>
            </a:r>
            <a:endParaRPr lang="en-US" sz="760" dirty="0"/>
          </a:p>
        </p:txBody>
      </p:sp>
      <p:sp>
        <p:nvSpPr>
          <p:cNvPr id="17" name="Text 15"/>
          <p:cNvSpPr/>
          <p:nvPr/>
        </p:nvSpPr>
        <p:spPr>
          <a:xfrm>
            <a:off x="4444008" y="4566940"/>
            <a:ext cx="35421" cy="35421"/>
          </a:xfrm>
          <a:prstGeom prst="ellipse">
            <a:avLst/>
          </a:prstGeom>
          <a:solidFill>
            <a:srgbClr val="C9A84C">
              <a:alpha val="90000"/>
            </a:srgbClr>
          </a:solidFill>
          <a:ln/>
        </p:spPr>
        <p:txBody>
          <a:bodyPr wrap="none" rtlCol="0" anchor="t"/>
          <a:lstStyle/>
          <a:p>
            <a:pPr marL="0" indent="0">
              <a:buNone/>
            </a:pPr>
            <a:endParaRPr lang="en-US" dirty="0"/>
          </a:p>
        </p:txBody>
      </p:sp>
      <p:sp>
        <p:nvSpPr>
          <p:cNvPr id="18" name="Text 16"/>
          <p:cNvSpPr/>
          <p:nvPr/>
        </p:nvSpPr>
        <p:spPr>
          <a:xfrm>
            <a:off x="8257580" y="4534049"/>
            <a:ext cx="200620" cy="7590"/>
          </a:xfrm>
          <a:prstGeom prst="rect">
            <a:avLst/>
          </a:prstGeom>
          <a:solidFill>
            <a:srgbClr val="C9A84C">
              <a:alpha val="35000"/>
            </a:srgbClr>
          </a:solidFill>
          <a:ln/>
        </p:spPr>
        <p:txBody>
          <a:bodyPr wrap="none" rtlCol="0" anchor="t"/>
          <a:lstStyle/>
          <a:p>
            <a:pPr marL="0" indent="0">
              <a:buNone/>
            </a:pPr>
            <a:endParaRPr lang="en-US" dirty="0"/>
          </a:p>
        </p:txBody>
      </p:sp>
      <p:sp>
        <p:nvSpPr>
          <p:cNvPr id="19" name="Text 17"/>
          <p:cNvSpPr/>
          <p:nvPr/>
        </p:nvSpPr>
        <p:spPr>
          <a:xfrm>
            <a:off x="7887444" y="4570809"/>
            <a:ext cx="627831" cy="106710"/>
          </a:xfrm>
          <a:prstGeom prst="rect">
            <a:avLst/>
          </a:prstGeom>
          <a:noFill/>
          <a:ln/>
        </p:spPr>
        <p:txBody>
          <a:bodyPr wrap="none" lIns="0" tIns="0" rIns="0" bIns="0" rtlCol="0" anchor="ctr"/>
          <a:lstStyle/>
          <a:p>
            <a:pPr marL="0" indent="0" algn="l">
              <a:lnSpc>
                <a:spcPts val="840"/>
              </a:lnSpc>
              <a:buNone/>
            </a:pPr>
            <a:r>
              <a:rPr lang="en-US" sz="560" dirty="0">
                <a:solidFill>
                  <a:srgbClr val="C9A84C"/>
                </a:solidFill>
                <a:latin typeface="Calibri" pitchFamily="34" charset="0"/>
                <a:ea typeface="Calibri" pitchFamily="34" charset="-122"/>
                <a:cs typeface="Calibri" pitchFamily="34" charset="-120"/>
              </a:rPr>
              <a:t>CLASSIFIED</a:t>
            </a:r>
            <a:endParaRPr lang="en-US" sz="560" dirty="0"/>
          </a:p>
        </p:txBody>
      </p:sp>
      <p:sp>
        <p:nvSpPr>
          <p:cNvPr id="20" name="Text 18"/>
          <p:cNvSpPr/>
          <p:nvPr/>
        </p:nvSpPr>
        <p:spPr>
          <a:xfrm>
            <a:off x="8257580" y="4706689"/>
            <a:ext cx="200620" cy="7590"/>
          </a:xfrm>
          <a:prstGeom prst="rect">
            <a:avLst/>
          </a:prstGeom>
          <a:solidFill>
            <a:srgbClr val="C9A84C">
              <a:alpha val="35000"/>
            </a:srgbClr>
          </a:solidFill>
          <a:ln/>
        </p:spPr>
        <p:txBody>
          <a:bodyPr wrap="none" rtlCol="0" anchor="t"/>
          <a:lstStyle/>
          <a:p>
            <a:pPr marL="0" indent="0">
              <a:buNone/>
            </a:pPr>
            <a:endParaRPr lang="en-US" dirty="0"/>
          </a:p>
        </p:txBody>
      </p:sp>
      <p:sp>
        <p:nvSpPr>
          <p:cNvPr id="21" name="Text 19"/>
          <p:cNvSpPr/>
          <p:nvPr/>
        </p:nvSpPr>
        <p:spPr>
          <a:xfrm>
            <a:off x="0" y="0"/>
            <a:ext cx="9144000" cy="29170"/>
          </a:xfrm>
          <a:prstGeom prst="rect">
            <a:avLst/>
          </a:prstGeom>
          <a:gradFill rotWithShape="1">
            <a:gsLst>
              <a:gs pos="0">
                <a:srgbClr val="000000">
                  <a:alpha val="0"/>
                </a:srgbClr>
              </a:gs>
              <a:gs pos="30000">
                <a:srgbClr val="C9A84C">
                  <a:alpha val="85000"/>
                </a:srgbClr>
              </a:gs>
              <a:gs pos="70000">
                <a:srgbClr val="C9A84C">
                  <a:alpha val="85000"/>
                </a:srgbClr>
              </a:gs>
              <a:gs pos="100000">
                <a:srgbClr val="000000">
                  <a:alpha val="0"/>
                </a:srgbClr>
              </a:gs>
            </a:gsLst>
            <a:lin ang="0" scaled="1"/>
          </a:gradFill>
          <a:ln/>
        </p:spPr>
        <p:txBody>
          <a:bodyPr wrap="none" rtlCol="0" anchor="t"/>
          <a:lstStyle/>
          <a:p>
            <a:pPr marL="0" indent="0">
              <a:buNone/>
            </a:pPr>
            <a:endParaRPr lang="en-US" dirty="0"/>
          </a:p>
        </p:txBody>
      </p:sp>
      <p:sp>
        <p:nvSpPr>
          <p:cNvPr id="22" name="Text 20"/>
          <p:cNvSpPr/>
          <p:nvPr/>
        </p:nvSpPr>
        <p:spPr>
          <a:xfrm>
            <a:off x="457200" y="4542830"/>
            <a:ext cx="9525" cy="257770"/>
          </a:xfrm>
          <a:prstGeom prst="rect">
            <a:avLst/>
          </a:prstGeom>
          <a:solidFill>
            <a:srgbClr val="C9A84C"/>
          </a:solidFill>
          <a:ln/>
        </p:spPr>
        <p:txBody>
          <a:bodyPr wrap="none" rtlCol="0" anchor="t"/>
          <a:lstStyle/>
          <a:p>
            <a:pPr marL="0" indent="0">
              <a:buNone/>
            </a:pPr>
            <a:endParaRPr lang="en-US" dirty="0"/>
          </a:p>
        </p:txBody>
      </p:sp>
      <p:sp>
        <p:nvSpPr>
          <p:cNvPr id="23" name="Text 21"/>
          <p:cNvSpPr/>
          <p:nvPr/>
        </p:nvSpPr>
        <p:spPr>
          <a:xfrm>
            <a:off x="8677275" y="4542830"/>
            <a:ext cx="9525" cy="257770"/>
          </a:xfrm>
          <a:prstGeom prst="rect">
            <a:avLst/>
          </a:prstGeom>
          <a:solidFill>
            <a:srgbClr val="C9A84C"/>
          </a:solidFill>
          <a:ln/>
        </p:spPr>
        <p:txBody>
          <a:bodyPr wrap="none" rtlCol="0" anchor="t"/>
          <a:lstStyle/>
          <a:p>
            <a:pPr marL="0" indent="0">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2000"/>
                </a:srgbClr>
              </a:gs>
              <a:gs pos="33333">
                <a:srgbClr val="C9A84C">
                  <a:alpha val="2000"/>
                </a:srgbClr>
              </a:gs>
              <a:gs pos="66667">
                <a:srgbClr val="000000">
                  <a:alpha val="0"/>
                </a:srgbClr>
              </a:gs>
              <a:gs pos="100000">
                <a:srgbClr val="000000">
                  <a:alpha val="0"/>
                </a:srgbClr>
              </a:gs>
            </a:gsLst>
            <a:lin ang="2700000" scaled="1"/>
          </a:gradFill>
          <a:ln/>
        </p:spPr>
        <p:txBody>
          <a:bodyPr wrap="square" rtlCol="0" anchor="t"/>
          <a:lstStyle/>
          <a:p>
            <a:pPr marL="0" indent="0">
              <a:buNone/>
            </a:pPr>
            <a:endParaRPr lang="en-US" dirty="0"/>
          </a:p>
        </p:txBody>
      </p:sp>
      <p:sp>
        <p:nvSpPr>
          <p:cNvPr id="3" name="Text 1"/>
          <p:cNvSpPr/>
          <p:nvPr/>
        </p:nvSpPr>
        <p:spPr>
          <a:xfrm>
            <a:off x="0" y="0"/>
            <a:ext cx="35421" cy="5143500"/>
          </a:xfrm>
          <a:prstGeom prst="rect">
            <a:avLst/>
          </a:prstGeom>
          <a:gradFill rotWithShape="1">
            <a:gsLst>
              <a:gs pos="0">
                <a:srgbClr val="000000">
                  <a:alpha val="0"/>
                </a:srgbClr>
              </a:gs>
              <a:gs pos="20000">
                <a:srgbClr val="C9A84C"/>
              </a:gs>
              <a:gs pos="80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4" name="Text 2"/>
          <p:cNvSpPr/>
          <p:nvPr/>
        </p:nvSpPr>
        <p:spPr>
          <a:xfrm>
            <a:off x="419100" y="968425"/>
            <a:ext cx="4057650" cy="647700"/>
          </a:xfrm>
          <a:prstGeom prst="roundRect">
            <a:avLst>
              <a:gd name="adj" fmla="val 4510"/>
            </a:avLst>
          </a:prstGeom>
          <a:gradFill rotWithShape="1">
            <a:gsLst>
              <a:gs pos="0">
                <a:srgbClr val="C9A84C">
                  <a:alpha val="15000"/>
                </a:srgbClr>
              </a:gs>
              <a:gs pos="60000">
                <a:srgbClr val="000000">
                  <a:alpha val="0"/>
                </a:srgbClr>
              </a:gs>
            </a:gsLst>
            <a:lin ang="2700000" scaled="1"/>
          </a:gradFill>
          <a:ln/>
        </p:spPr>
        <p:txBody>
          <a:bodyPr wrap="square" rtlCol="0" anchor="t"/>
          <a:lstStyle/>
          <a:p>
            <a:pPr marL="0" indent="0">
              <a:buNone/>
            </a:pPr>
            <a:endParaRPr lang="en-US" dirty="0"/>
          </a:p>
        </p:txBody>
      </p:sp>
      <p:sp>
        <p:nvSpPr>
          <p:cNvPr id="5" name="Text 3"/>
          <p:cNvSpPr/>
          <p:nvPr/>
        </p:nvSpPr>
        <p:spPr>
          <a:xfrm>
            <a:off x="4676775" y="968425"/>
            <a:ext cx="4057650" cy="647700"/>
          </a:xfrm>
          <a:prstGeom prst="roundRect">
            <a:avLst>
              <a:gd name="adj" fmla="val 4510"/>
            </a:avLst>
          </a:prstGeom>
          <a:gradFill rotWithShape="1">
            <a:gsLst>
              <a:gs pos="0">
                <a:srgbClr val="C9A84C">
                  <a:alpha val="15000"/>
                </a:srgbClr>
              </a:gs>
              <a:gs pos="60000">
                <a:srgbClr val="000000">
                  <a:alpha val="0"/>
                </a:srgbClr>
              </a:gs>
            </a:gsLst>
            <a:lin ang="2700000" scaled="1"/>
          </a:gradFill>
          <a:ln/>
        </p:spPr>
        <p:txBody>
          <a:bodyPr wrap="square" rtlCol="0" anchor="t"/>
          <a:lstStyle/>
          <a:p>
            <a:pPr marL="0" indent="0">
              <a:buNone/>
            </a:pPr>
            <a:endParaRPr lang="en-US" dirty="0"/>
          </a:p>
        </p:txBody>
      </p:sp>
      <p:sp>
        <p:nvSpPr>
          <p:cNvPr id="6" name="Text 4"/>
          <p:cNvSpPr/>
          <p:nvPr/>
        </p:nvSpPr>
        <p:spPr>
          <a:xfrm>
            <a:off x="419100" y="1706166"/>
            <a:ext cx="4057650" cy="798761"/>
          </a:xfrm>
          <a:prstGeom prst="roundRect">
            <a:avLst>
              <a:gd name="adj" fmla="val 3657"/>
            </a:avLst>
          </a:prstGeom>
          <a:gradFill rotWithShape="1">
            <a:gsLst>
              <a:gs pos="0">
                <a:srgbClr val="C9A84C">
                  <a:alpha val="15000"/>
                </a:srgbClr>
              </a:gs>
              <a:gs pos="60000">
                <a:srgbClr val="000000">
                  <a:alpha val="0"/>
                </a:srgbClr>
              </a:gs>
            </a:gsLst>
            <a:lin ang="2700000" scaled="1"/>
          </a:gradFill>
          <a:ln/>
        </p:spPr>
        <p:txBody>
          <a:bodyPr wrap="square" rtlCol="0" anchor="t"/>
          <a:lstStyle/>
          <a:p>
            <a:pPr marL="0" indent="0">
              <a:buNone/>
            </a:pPr>
            <a:endParaRPr lang="en-US" dirty="0"/>
          </a:p>
        </p:txBody>
      </p:sp>
      <p:sp>
        <p:nvSpPr>
          <p:cNvPr id="7" name="Text 5"/>
          <p:cNvSpPr/>
          <p:nvPr/>
        </p:nvSpPr>
        <p:spPr>
          <a:xfrm>
            <a:off x="4676775" y="1706166"/>
            <a:ext cx="4057650" cy="798761"/>
          </a:xfrm>
          <a:prstGeom prst="roundRect">
            <a:avLst>
              <a:gd name="adj" fmla="val 3657"/>
            </a:avLst>
          </a:prstGeom>
          <a:gradFill rotWithShape="1">
            <a:gsLst>
              <a:gs pos="0">
                <a:srgbClr val="C9A84C">
                  <a:alpha val="15000"/>
                </a:srgbClr>
              </a:gs>
              <a:gs pos="60000">
                <a:srgbClr val="000000">
                  <a:alpha val="0"/>
                </a:srgbClr>
              </a:gs>
            </a:gsLst>
            <a:lin ang="2700000" scaled="1"/>
          </a:gradFill>
          <a:ln/>
        </p:spPr>
        <p:txBody>
          <a:bodyPr wrap="square" rtlCol="0" anchor="t"/>
          <a:lstStyle/>
          <a:p>
            <a:pPr marL="0" indent="0">
              <a:buNone/>
            </a:pPr>
            <a:endParaRPr lang="en-US" dirty="0"/>
          </a:p>
        </p:txBody>
      </p:sp>
      <p:sp>
        <p:nvSpPr>
          <p:cNvPr id="8" name="Text 6"/>
          <p:cNvSpPr/>
          <p:nvPr/>
        </p:nvSpPr>
        <p:spPr>
          <a:xfrm>
            <a:off x="419100" y="2594967"/>
            <a:ext cx="8315325" cy="496639"/>
          </a:xfrm>
          <a:prstGeom prst="roundRect">
            <a:avLst>
              <a:gd name="adj" fmla="val 5882"/>
            </a:avLst>
          </a:prstGeom>
          <a:gradFill rotWithShape="1">
            <a:gsLst>
              <a:gs pos="0">
                <a:srgbClr val="C9A84C">
                  <a:alpha val="15000"/>
                </a:srgbClr>
              </a:gs>
              <a:gs pos="60000">
                <a:srgbClr val="000000">
                  <a:alpha val="0"/>
                </a:srgbClr>
              </a:gs>
            </a:gsLst>
            <a:lin ang="2700000" scaled="1"/>
          </a:gradFill>
          <a:ln/>
        </p:spPr>
        <p:txBody>
          <a:bodyPr wrap="square" rtlCol="0" anchor="t"/>
          <a:lstStyle/>
          <a:p>
            <a:pPr marL="0" indent="0">
              <a:buNone/>
            </a:pPr>
            <a:endParaRPr lang="en-US" dirty="0"/>
          </a:p>
        </p:txBody>
      </p:sp>
      <p:sp>
        <p:nvSpPr>
          <p:cNvPr id="9" name="Text 7"/>
          <p:cNvSpPr/>
          <p:nvPr/>
        </p:nvSpPr>
        <p:spPr>
          <a:xfrm>
            <a:off x="214610" y="0"/>
            <a:ext cx="3000970" cy="1286470"/>
          </a:xfrm>
          <a:prstGeom prst="rect">
            <a:avLst/>
          </a:prstGeom>
          <a:gradFill rotWithShape="1">
            <a:gsLst>
              <a:gs pos="0">
                <a:srgbClr val="C9A84C">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10" name="Text 8"/>
          <p:cNvSpPr/>
          <p:nvPr/>
        </p:nvSpPr>
        <p:spPr>
          <a:xfrm>
            <a:off x="400050" y="271760"/>
            <a:ext cx="8927973" cy="298847"/>
          </a:xfrm>
          <a:prstGeom prst="rect">
            <a:avLst/>
          </a:prstGeom>
          <a:noFill/>
          <a:ln/>
        </p:spPr>
        <p:txBody>
          <a:bodyPr wrap="none" lIns="0" tIns="0" rIns="0" bIns="0" rtlCol="0" anchor="t"/>
          <a:lstStyle/>
          <a:p>
            <a:pPr marL="0" indent="0" algn="l">
              <a:lnSpc>
                <a:spcPts val="2354"/>
              </a:lnSpc>
              <a:spcAft>
                <a:spcPts val="230"/>
              </a:spcAft>
              <a:buNone/>
            </a:pPr>
            <a:r>
              <a:rPr lang="en-US" sz="2140" b="1" kern="0" spc="171" dirty="0">
                <a:solidFill>
                  <a:srgbClr val="C9A84C"/>
                </a:solidFill>
                <a:latin typeface="Constantia" pitchFamily="34" charset="0"/>
                <a:ea typeface="Constantia" pitchFamily="34" charset="-122"/>
                <a:cs typeface="Constantia" pitchFamily="34" charset="-120"/>
              </a:rPr>
              <a:t>THEMES &amp; STAKES</a:t>
            </a:r>
            <a:endParaRPr lang="en-US" sz="2140" dirty="0"/>
          </a:p>
        </p:txBody>
      </p:sp>
      <p:sp>
        <p:nvSpPr>
          <p:cNvPr id="11" name="Text 9"/>
          <p:cNvSpPr/>
          <p:nvPr/>
        </p:nvSpPr>
        <p:spPr>
          <a:xfrm>
            <a:off x="400050" y="627757"/>
            <a:ext cx="457200" cy="13841"/>
          </a:xfrm>
          <a:prstGeom prst="rect">
            <a:avLst/>
          </a:prstGeom>
          <a:solidFill>
            <a:srgbClr val="C9A84C"/>
          </a:solidFill>
          <a:ln/>
        </p:spPr>
        <p:txBody>
          <a:bodyPr wrap="none" rtlCol="0" anchor="t"/>
          <a:lstStyle/>
          <a:p>
            <a:pPr marL="0" indent="0">
              <a:buNone/>
            </a:pPr>
            <a:endParaRPr lang="en-US" dirty="0"/>
          </a:p>
        </p:txBody>
      </p:sp>
      <p:sp>
        <p:nvSpPr>
          <p:cNvPr id="12" name="Text 10"/>
          <p:cNvSpPr/>
          <p:nvPr/>
        </p:nvSpPr>
        <p:spPr>
          <a:xfrm>
            <a:off x="400050" y="670768"/>
            <a:ext cx="9178290" cy="159990"/>
          </a:xfrm>
          <a:prstGeom prst="rect">
            <a:avLst/>
          </a:prstGeom>
          <a:noFill/>
          <a:ln/>
        </p:spPr>
        <p:txBody>
          <a:bodyPr wrap="none" lIns="0" tIns="0" rIns="0" bIns="0" rtlCol="0" anchor="t"/>
          <a:lstStyle/>
          <a:p>
            <a:pPr marL="0" indent="0" algn="l">
              <a:lnSpc>
                <a:spcPts val="1260"/>
              </a:lnSpc>
              <a:buNone/>
            </a:pPr>
            <a:r>
              <a:rPr lang="en-US" sz="840" i="1" kern="0" spc="101" dirty="0">
                <a:solidFill>
                  <a:srgbClr val="8A9AB0"/>
                </a:solidFill>
                <a:latin typeface="Calibri" pitchFamily="34" charset="0"/>
                <a:ea typeface="Calibri" pitchFamily="34" charset="-122"/>
                <a:cs typeface="Calibri" pitchFamily="34" charset="-120"/>
              </a:rPr>
              <a:t>WHAT THIS STORY IS REALLY ABOUT</a:t>
            </a:r>
            <a:endParaRPr lang="en-US" sz="840" dirty="0"/>
          </a:p>
        </p:txBody>
      </p:sp>
      <p:sp>
        <p:nvSpPr>
          <p:cNvPr id="13" name="Text 11"/>
          <p:cNvSpPr/>
          <p:nvPr/>
        </p:nvSpPr>
        <p:spPr>
          <a:xfrm>
            <a:off x="400050" y="958900"/>
            <a:ext cx="4086225" cy="666750"/>
          </a:xfrm>
          <a:prstGeom prst="roundRect">
            <a:avLst>
              <a:gd name="adj" fmla="val 4381"/>
            </a:avLst>
          </a:prstGeom>
          <a:solidFill>
            <a:srgbClr val="162233"/>
          </a:solidFill>
          <a:ln/>
        </p:spPr>
        <p:txBody>
          <a:bodyPr wrap="square" rtlCol="0" anchor="t"/>
          <a:lstStyle/>
          <a:p>
            <a:pPr marL="0" indent="0">
              <a:buNone/>
            </a:pPr>
            <a:endParaRPr lang="en-US" dirty="0"/>
          </a:p>
        </p:txBody>
      </p:sp>
      <p:sp>
        <p:nvSpPr>
          <p:cNvPr id="14" name="Text 12"/>
          <p:cNvSpPr/>
          <p:nvPr/>
        </p:nvSpPr>
        <p:spPr>
          <a:xfrm>
            <a:off x="400050" y="958900"/>
            <a:ext cx="19050" cy="666750"/>
          </a:xfrm>
          <a:custGeom>
            <a:avLst/>
            <a:gdLst/>
            <a:ahLst/>
            <a:cxnLst/>
            <a:rect l="l" t="t" r="r" b="b"/>
            <a:pathLst>
              <a:path w="19050" h="666750">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664926"/>
                </a:lnTo>
                <a:lnTo>
                  <a:pt x="16669" y="663921"/>
                </a:lnTo>
                <a:lnTo>
                  <a:pt x="14288" y="662651"/>
                </a:lnTo>
                <a:lnTo>
                  <a:pt x="11906" y="661073"/>
                </a:lnTo>
                <a:lnTo>
                  <a:pt x="9525" y="659121"/>
                </a:lnTo>
                <a:lnTo>
                  <a:pt x="7144" y="656679"/>
                </a:lnTo>
                <a:lnTo>
                  <a:pt x="4763" y="653526"/>
                </a:lnTo>
                <a:lnTo>
                  <a:pt x="2381" y="649092"/>
                </a:lnTo>
                <a:lnTo>
                  <a:pt x="0" y="637540"/>
                </a:lnTo>
                <a:close/>
              </a:path>
            </a:pathLst>
          </a:custGeom>
          <a:solidFill>
            <a:srgbClr val="C9A84C"/>
          </a:solidFill>
          <a:ln/>
        </p:spPr>
        <p:txBody>
          <a:bodyPr wrap="square" rtlCol="0" anchor="t"/>
          <a:lstStyle/>
          <a:p>
            <a:pPr marL="0" indent="0">
              <a:buNone/>
            </a:pPr>
            <a:endParaRPr lang="en-US" dirty="0"/>
          </a:p>
        </p:txBody>
      </p:sp>
      <p:sp>
        <p:nvSpPr>
          <p:cNvPr id="15" name="Text 13"/>
          <p:cNvSpPr/>
          <p:nvPr/>
        </p:nvSpPr>
        <p:spPr>
          <a:xfrm>
            <a:off x="533400" y="1068735"/>
            <a:ext cx="285750" cy="28575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1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907" y="1145241"/>
            <a:ext cx="132588" cy="132588"/>
          </a:xfrm>
          <a:prstGeom prst="rect">
            <a:avLst/>
          </a:prstGeom>
        </p:spPr>
      </p:pic>
      <p:sp>
        <p:nvSpPr>
          <p:cNvPr id="17" name="Text 14"/>
          <p:cNvSpPr/>
          <p:nvPr/>
        </p:nvSpPr>
        <p:spPr>
          <a:xfrm>
            <a:off x="919460" y="1068735"/>
            <a:ext cx="3787289" cy="115788"/>
          </a:xfrm>
          <a:prstGeom prst="rect">
            <a:avLst/>
          </a:prstGeom>
          <a:noFill/>
          <a:ln/>
        </p:spPr>
        <p:txBody>
          <a:bodyPr wrap="none" lIns="0" tIns="0" rIns="0" bIns="0" rtlCol="0" anchor="t"/>
          <a:lstStyle/>
          <a:p>
            <a:pPr marL="0" indent="0" algn="l">
              <a:lnSpc>
                <a:spcPts val="912"/>
              </a:lnSpc>
              <a:spcAft>
                <a:spcPts val="230"/>
              </a:spcAft>
              <a:buNone/>
            </a:pPr>
            <a:r>
              <a:rPr lang="en-US" sz="760" b="1" kern="0" spc="53" dirty="0">
                <a:solidFill>
                  <a:srgbClr val="C9A84C"/>
                </a:solidFill>
                <a:latin typeface="Constantia" pitchFamily="34" charset="0"/>
                <a:ea typeface="Constantia" pitchFamily="34" charset="-122"/>
                <a:cs typeface="Constantia" pitchFamily="34" charset="-120"/>
              </a:rPr>
              <a:t>GRIEF AS THE MOST DANGEROUS WEAPON</a:t>
            </a:r>
            <a:endParaRPr lang="en-US" sz="760" dirty="0"/>
          </a:p>
        </p:txBody>
      </p:sp>
      <p:sp>
        <p:nvSpPr>
          <p:cNvPr id="18" name="Text 15"/>
          <p:cNvSpPr/>
          <p:nvPr/>
        </p:nvSpPr>
        <p:spPr>
          <a:xfrm>
            <a:off x="919460" y="1213693"/>
            <a:ext cx="3511850" cy="317227"/>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A man in power who has nothing left to lose is more dangerous than any foreign adversary. Davis proves it.</a:t>
            </a:r>
            <a:endParaRPr lang="en-US" sz="820" dirty="0"/>
          </a:p>
        </p:txBody>
      </p:sp>
      <p:sp>
        <p:nvSpPr>
          <p:cNvPr id="19" name="Text 16"/>
          <p:cNvSpPr/>
          <p:nvPr/>
        </p:nvSpPr>
        <p:spPr>
          <a:xfrm>
            <a:off x="4657725" y="958900"/>
            <a:ext cx="4086225" cy="666750"/>
          </a:xfrm>
          <a:prstGeom prst="roundRect">
            <a:avLst>
              <a:gd name="adj" fmla="val 4381"/>
            </a:avLst>
          </a:prstGeom>
          <a:solidFill>
            <a:srgbClr val="162233"/>
          </a:solidFill>
          <a:ln/>
        </p:spPr>
        <p:txBody>
          <a:bodyPr wrap="square" rtlCol="0" anchor="t"/>
          <a:lstStyle/>
          <a:p>
            <a:pPr marL="0" indent="0">
              <a:buNone/>
            </a:pPr>
            <a:endParaRPr lang="en-US" dirty="0"/>
          </a:p>
        </p:txBody>
      </p:sp>
      <p:sp>
        <p:nvSpPr>
          <p:cNvPr id="20" name="Text 17"/>
          <p:cNvSpPr/>
          <p:nvPr/>
        </p:nvSpPr>
        <p:spPr>
          <a:xfrm>
            <a:off x="4657725" y="958900"/>
            <a:ext cx="19050" cy="666750"/>
          </a:xfrm>
          <a:custGeom>
            <a:avLst/>
            <a:gdLst/>
            <a:ahLst/>
            <a:cxnLst/>
            <a:rect l="l" t="t" r="r" b="b"/>
            <a:pathLst>
              <a:path w="19050" h="666750">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664926"/>
                </a:lnTo>
                <a:lnTo>
                  <a:pt x="16669" y="663921"/>
                </a:lnTo>
                <a:lnTo>
                  <a:pt x="14288" y="662651"/>
                </a:lnTo>
                <a:lnTo>
                  <a:pt x="11906" y="661073"/>
                </a:lnTo>
                <a:lnTo>
                  <a:pt x="9525" y="659121"/>
                </a:lnTo>
                <a:lnTo>
                  <a:pt x="7144" y="656679"/>
                </a:lnTo>
                <a:lnTo>
                  <a:pt x="4763" y="653526"/>
                </a:lnTo>
                <a:lnTo>
                  <a:pt x="2381" y="649092"/>
                </a:lnTo>
                <a:lnTo>
                  <a:pt x="0" y="637540"/>
                </a:lnTo>
                <a:close/>
              </a:path>
            </a:pathLst>
          </a:custGeom>
          <a:solidFill>
            <a:srgbClr val="C9A84C"/>
          </a:solidFill>
          <a:ln/>
        </p:spPr>
        <p:txBody>
          <a:bodyPr wrap="square" rtlCol="0" anchor="t"/>
          <a:lstStyle/>
          <a:p>
            <a:pPr marL="0" indent="0">
              <a:buNone/>
            </a:pPr>
            <a:endParaRPr lang="en-US" dirty="0"/>
          </a:p>
        </p:txBody>
      </p:sp>
      <p:sp>
        <p:nvSpPr>
          <p:cNvPr id="21" name="Text 18"/>
          <p:cNvSpPr/>
          <p:nvPr/>
        </p:nvSpPr>
        <p:spPr>
          <a:xfrm>
            <a:off x="4791075" y="1068735"/>
            <a:ext cx="285750" cy="28575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2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7582" y="1145241"/>
            <a:ext cx="132588" cy="132588"/>
          </a:xfrm>
          <a:prstGeom prst="rect">
            <a:avLst/>
          </a:prstGeom>
        </p:spPr>
      </p:pic>
      <p:sp>
        <p:nvSpPr>
          <p:cNvPr id="23" name="Text 19"/>
          <p:cNvSpPr/>
          <p:nvPr/>
        </p:nvSpPr>
        <p:spPr>
          <a:xfrm>
            <a:off x="5177135" y="1068735"/>
            <a:ext cx="3787289" cy="115788"/>
          </a:xfrm>
          <a:prstGeom prst="rect">
            <a:avLst/>
          </a:prstGeom>
          <a:noFill/>
          <a:ln/>
        </p:spPr>
        <p:txBody>
          <a:bodyPr wrap="none" lIns="0" tIns="0" rIns="0" bIns="0" rtlCol="0" anchor="t"/>
          <a:lstStyle/>
          <a:p>
            <a:pPr marL="0" indent="0" algn="l">
              <a:lnSpc>
                <a:spcPts val="912"/>
              </a:lnSpc>
              <a:spcAft>
                <a:spcPts val="230"/>
              </a:spcAft>
              <a:buNone/>
            </a:pPr>
            <a:r>
              <a:rPr lang="en-US" sz="760" b="1" kern="0" spc="53" dirty="0">
                <a:solidFill>
                  <a:srgbClr val="C9A84C"/>
                </a:solidFill>
                <a:latin typeface="Constantia" pitchFamily="34" charset="0"/>
                <a:ea typeface="Constantia" pitchFamily="34" charset="-122"/>
                <a:cs typeface="Constantia" pitchFamily="34" charset="-120"/>
              </a:rPr>
              <a:t>THE LIMITS OF CONSTITUTIONAL ORDER</a:t>
            </a:r>
            <a:endParaRPr lang="en-US" sz="760" dirty="0"/>
          </a:p>
        </p:txBody>
      </p:sp>
      <p:sp>
        <p:nvSpPr>
          <p:cNvPr id="24" name="Text 20"/>
          <p:cNvSpPr/>
          <p:nvPr/>
        </p:nvSpPr>
        <p:spPr>
          <a:xfrm>
            <a:off x="5177135" y="1213693"/>
            <a:ext cx="3511850" cy="317227"/>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What happens when every legal and institutional check on executive power fails simultaneously?</a:t>
            </a:r>
            <a:endParaRPr lang="en-US" sz="820" dirty="0"/>
          </a:p>
        </p:txBody>
      </p:sp>
      <p:sp>
        <p:nvSpPr>
          <p:cNvPr id="25" name="Text 21"/>
          <p:cNvSpPr/>
          <p:nvPr/>
        </p:nvSpPr>
        <p:spPr>
          <a:xfrm>
            <a:off x="400050" y="1696641"/>
            <a:ext cx="4086225" cy="817811"/>
          </a:xfrm>
          <a:prstGeom prst="roundRect">
            <a:avLst>
              <a:gd name="adj" fmla="val 3572"/>
            </a:avLst>
          </a:prstGeom>
          <a:solidFill>
            <a:srgbClr val="162233"/>
          </a:solidFill>
          <a:ln/>
        </p:spPr>
        <p:txBody>
          <a:bodyPr wrap="square" rtlCol="0" anchor="t"/>
          <a:lstStyle/>
          <a:p>
            <a:pPr marL="0" indent="0">
              <a:buNone/>
            </a:pPr>
            <a:endParaRPr lang="en-US" dirty="0"/>
          </a:p>
        </p:txBody>
      </p:sp>
      <p:sp>
        <p:nvSpPr>
          <p:cNvPr id="26" name="Text 22"/>
          <p:cNvSpPr/>
          <p:nvPr/>
        </p:nvSpPr>
        <p:spPr>
          <a:xfrm>
            <a:off x="400050" y="1696641"/>
            <a:ext cx="19050" cy="817811"/>
          </a:xfrm>
          <a:custGeom>
            <a:avLst/>
            <a:gdLst/>
            <a:ahLst/>
            <a:cxnLst/>
            <a:rect l="l" t="t" r="r" b="b"/>
            <a:pathLst>
              <a:path w="19050" h="817811">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815987"/>
                </a:lnTo>
                <a:lnTo>
                  <a:pt x="16669" y="814981"/>
                </a:lnTo>
                <a:lnTo>
                  <a:pt x="14288" y="813711"/>
                </a:lnTo>
                <a:lnTo>
                  <a:pt x="11906" y="812134"/>
                </a:lnTo>
                <a:lnTo>
                  <a:pt x="9525" y="810181"/>
                </a:lnTo>
                <a:lnTo>
                  <a:pt x="7144" y="807740"/>
                </a:lnTo>
                <a:lnTo>
                  <a:pt x="4763" y="804586"/>
                </a:lnTo>
                <a:lnTo>
                  <a:pt x="2381" y="800152"/>
                </a:lnTo>
                <a:lnTo>
                  <a:pt x="0" y="788601"/>
                </a:lnTo>
                <a:close/>
              </a:path>
            </a:pathLst>
          </a:custGeom>
          <a:solidFill>
            <a:srgbClr val="C9A84C"/>
          </a:solidFill>
          <a:ln/>
        </p:spPr>
        <p:txBody>
          <a:bodyPr wrap="square" rtlCol="0" anchor="t"/>
          <a:lstStyle/>
          <a:p>
            <a:pPr marL="0" indent="0">
              <a:buNone/>
            </a:pPr>
            <a:endParaRPr lang="en-US" dirty="0"/>
          </a:p>
        </p:txBody>
      </p:sp>
      <p:sp>
        <p:nvSpPr>
          <p:cNvPr id="27" name="Text 23"/>
          <p:cNvSpPr/>
          <p:nvPr/>
        </p:nvSpPr>
        <p:spPr>
          <a:xfrm>
            <a:off x="533400" y="1806476"/>
            <a:ext cx="285750" cy="28575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2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9907" y="1882982"/>
            <a:ext cx="132588" cy="132588"/>
          </a:xfrm>
          <a:prstGeom prst="rect">
            <a:avLst/>
          </a:prstGeom>
        </p:spPr>
      </p:pic>
      <p:sp>
        <p:nvSpPr>
          <p:cNvPr id="29" name="Text 24"/>
          <p:cNvSpPr/>
          <p:nvPr/>
        </p:nvSpPr>
        <p:spPr>
          <a:xfrm>
            <a:off x="919460" y="1806476"/>
            <a:ext cx="3787289" cy="115788"/>
          </a:xfrm>
          <a:prstGeom prst="rect">
            <a:avLst/>
          </a:prstGeom>
          <a:noFill/>
          <a:ln/>
        </p:spPr>
        <p:txBody>
          <a:bodyPr wrap="none" lIns="0" tIns="0" rIns="0" bIns="0" rtlCol="0" anchor="t"/>
          <a:lstStyle/>
          <a:p>
            <a:pPr marL="0" indent="0" algn="l">
              <a:lnSpc>
                <a:spcPts val="912"/>
              </a:lnSpc>
              <a:spcAft>
                <a:spcPts val="230"/>
              </a:spcAft>
              <a:buNone/>
            </a:pPr>
            <a:r>
              <a:rPr lang="en-US" sz="760" b="1" kern="0" spc="53" dirty="0">
                <a:solidFill>
                  <a:srgbClr val="C9A84C"/>
                </a:solidFill>
                <a:latin typeface="Constantia" pitchFamily="34" charset="0"/>
                <a:ea typeface="Constantia" pitchFamily="34" charset="-122"/>
                <a:cs typeface="Constantia" pitchFamily="34" charset="-120"/>
              </a:rPr>
              <a:t>LOVE FORGED IN CRISIS</a:t>
            </a:r>
            <a:endParaRPr lang="en-US" sz="760" dirty="0"/>
          </a:p>
        </p:txBody>
      </p:sp>
      <p:sp>
        <p:nvSpPr>
          <p:cNvPr id="30" name="Text 25"/>
          <p:cNvSpPr/>
          <p:nvPr/>
        </p:nvSpPr>
        <p:spPr>
          <a:xfrm>
            <a:off x="919460" y="1951434"/>
            <a:ext cx="3511850" cy="317227"/>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Felix and Catherine's relationship is not a respite from the stakes. It IS the stakes. Their bond is both the mission and its greatest vulnerability.</a:t>
            </a:r>
            <a:endParaRPr lang="en-US" sz="820" dirty="0"/>
          </a:p>
        </p:txBody>
      </p:sp>
      <p:sp>
        <p:nvSpPr>
          <p:cNvPr id="31" name="Text 26"/>
          <p:cNvSpPr/>
          <p:nvPr/>
        </p:nvSpPr>
        <p:spPr>
          <a:xfrm>
            <a:off x="4657725" y="1696641"/>
            <a:ext cx="4086225" cy="817811"/>
          </a:xfrm>
          <a:prstGeom prst="roundRect">
            <a:avLst>
              <a:gd name="adj" fmla="val 3572"/>
            </a:avLst>
          </a:prstGeom>
          <a:solidFill>
            <a:srgbClr val="162233"/>
          </a:solidFill>
          <a:ln/>
        </p:spPr>
        <p:txBody>
          <a:bodyPr wrap="square" rtlCol="0" anchor="t"/>
          <a:lstStyle/>
          <a:p>
            <a:pPr marL="0" indent="0">
              <a:buNone/>
            </a:pPr>
            <a:endParaRPr lang="en-US" dirty="0"/>
          </a:p>
        </p:txBody>
      </p:sp>
      <p:sp>
        <p:nvSpPr>
          <p:cNvPr id="32" name="Text 27"/>
          <p:cNvSpPr/>
          <p:nvPr/>
        </p:nvSpPr>
        <p:spPr>
          <a:xfrm>
            <a:off x="4657725" y="1696641"/>
            <a:ext cx="19050" cy="817811"/>
          </a:xfrm>
          <a:custGeom>
            <a:avLst/>
            <a:gdLst/>
            <a:ahLst/>
            <a:cxnLst/>
            <a:rect l="l" t="t" r="r" b="b"/>
            <a:pathLst>
              <a:path w="19050" h="817811">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815987"/>
                </a:lnTo>
                <a:lnTo>
                  <a:pt x="16669" y="814981"/>
                </a:lnTo>
                <a:lnTo>
                  <a:pt x="14288" y="813711"/>
                </a:lnTo>
                <a:lnTo>
                  <a:pt x="11906" y="812134"/>
                </a:lnTo>
                <a:lnTo>
                  <a:pt x="9525" y="810181"/>
                </a:lnTo>
                <a:lnTo>
                  <a:pt x="7144" y="807740"/>
                </a:lnTo>
                <a:lnTo>
                  <a:pt x="4763" y="804586"/>
                </a:lnTo>
                <a:lnTo>
                  <a:pt x="2381" y="800152"/>
                </a:lnTo>
                <a:lnTo>
                  <a:pt x="0" y="788601"/>
                </a:lnTo>
                <a:close/>
              </a:path>
            </a:pathLst>
          </a:custGeom>
          <a:solidFill>
            <a:srgbClr val="C9A84C"/>
          </a:solidFill>
          <a:ln/>
        </p:spPr>
        <p:txBody>
          <a:bodyPr wrap="square" rtlCol="0" anchor="t"/>
          <a:lstStyle/>
          <a:p>
            <a:pPr marL="0" indent="0">
              <a:buNone/>
            </a:pPr>
            <a:endParaRPr lang="en-US" dirty="0"/>
          </a:p>
        </p:txBody>
      </p:sp>
      <p:sp>
        <p:nvSpPr>
          <p:cNvPr id="33" name="Text 28"/>
          <p:cNvSpPr/>
          <p:nvPr/>
        </p:nvSpPr>
        <p:spPr>
          <a:xfrm>
            <a:off x="4791075" y="1806476"/>
            <a:ext cx="285750" cy="28575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3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67582" y="1882982"/>
            <a:ext cx="132588" cy="132588"/>
          </a:xfrm>
          <a:prstGeom prst="rect">
            <a:avLst/>
          </a:prstGeom>
        </p:spPr>
      </p:pic>
      <p:sp>
        <p:nvSpPr>
          <p:cNvPr id="35" name="Text 29"/>
          <p:cNvSpPr/>
          <p:nvPr/>
        </p:nvSpPr>
        <p:spPr>
          <a:xfrm>
            <a:off x="5177135" y="1806476"/>
            <a:ext cx="3787289" cy="115788"/>
          </a:xfrm>
          <a:prstGeom prst="rect">
            <a:avLst/>
          </a:prstGeom>
          <a:noFill/>
          <a:ln/>
        </p:spPr>
        <p:txBody>
          <a:bodyPr wrap="none" lIns="0" tIns="0" rIns="0" bIns="0" rtlCol="0" anchor="t"/>
          <a:lstStyle/>
          <a:p>
            <a:pPr marL="0" indent="0" algn="l">
              <a:lnSpc>
                <a:spcPts val="912"/>
              </a:lnSpc>
              <a:spcAft>
                <a:spcPts val="230"/>
              </a:spcAft>
              <a:buNone/>
            </a:pPr>
            <a:r>
              <a:rPr lang="en-US" sz="760" b="1" kern="0" spc="53" dirty="0">
                <a:solidFill>
                  <a:srgbClr val="C9A84C"/>
                </a:solidFill>
                <a:latin typeface="Constantia" pitchFamily="34" charset="0"/>
                <a:ea typeface="Constantia" pitchFamily="34" charset="-122"/>
                <a:cs typeface="Constantia" pitchFamily="34" charset="-120"/>
              </a:rPr>
              <a:t>SOVEREIGNTY, INTERVENTION &amp; BLOWBACK</a:t>
            </a:r>
            <a:endParaRPr lang="en-US" sz="760" dirty="0"/>
          </a:p>
        </p:txBody>
      </p:sp>
      <p:sp>
        <p:nvSpPr>
          <p:cNvPr id="36" name="Text 30"/>
          <p:cNvSpPr/>
          <p:nvPr/>
        </p:nvSpPr>
        <p:spPr>
          <a:xfrm>
            <a:off x="5177135" y="1951434"/>
            <a:ext cx="3511850" cy="475841"/>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Every nation invaded. Every treaty violated. The Western Hemisphere reshaped by one man's executive orders. The consequences will outlast the presidency.</a:t>
            </a:r>
            <a:endParaRPr lang="en-US" sz="820" dirty="0"/>
          </a:p>
        </p:txBody>
      </p:sp>
      <p:sp>
        <p:nvSpPr>
          <p:cNvPr id="37" name="Text 31"/>
          <p:cNvSpPr/>
          <p:nvPr/>
        </p:nvSpPr>
        <p:spPr>
          <a:xfrm>
            <a:off x="400050" y="2585442"/>
            <a:ext cx="8343900" cy="515689"/>
          </a:xfrm>
          <a:prstGeom prst="roundRect">
            <a:avLst>
              <a:gd name="adj" fmla="val 5664"/>
            </a:avLst>
          </a:prstGeom>
          <a:solidFill>
            <a:srgbClr val="162233"/>
          </a:solidFill>
          <a:ln/>
        </p:spPr>
        <p:txBody>
          <a:bodyPr wrap="square" rtlCol="0" anchor="t"/>
          <a:lstStyle/>
          <a:p>
            <a:pPr marL="0" indent="0">
              <a:buNone/>
            </a:pPr>
            <a:endParaRPr lang="en-US" dirty="0"/>
          </a:p>
        </p:txBody>
      </p:sp>
      <p:sp>
        <p:nvSpPr>
          <p:cNvPr id="38" name="Text 32"/>
          <p:cNvSpPr/>
          <p:nvPr/>
        </p:nvSpPr>
        <p:spPr>
          <a:xfrm>
            <a:off x="400050" y="2585442"/>
            <a:ext cx="19050" cy="515689"/>
          </a:xfrm>
          <a:custGeom>
            <a:avLst/>
            <a:gdLst/>
            <a:ahLst/>
            <a:cxnLst/>
            <a:rect l="l" t="t" r="r" b="b"/>
            <a:pathLst>
              <a:path w="19050" h="515689">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513866"/>
                </a:lnTo>
                <a:lnTo>
                  <a:pt x="16669" y="512860"/>
                </a:lnTo>
                <a:lnTo>
                  <a:pt x="14288" y="511590"/>
                </a:lnTo>
                <a:lnTo>
                  <a:pt x="11906" y="510012"/>
                </a:lnTo>
                <a:lnTo>
                  <a:pt x="9525" y="508060"/>
                </a:lnTo>
                <a:lnTo>
                  <a:pt x="7144" y="505619"/>
                </a:lnTo>
                <a:lnTo>
                  <a:pt x="4763" y="502465"/>
                </a:lnTo>
                <a:lnTo>
                  <a:pt x="2381" y="498031"/>
                </a:lnTo>
                <a:lnTo>
                  <a:pt x="0" y="486479"/>
                </a:lnTo>
                <a:close/>
              </a:path>
            </a:pathLst>
          </a:custGeom>
          <a:solidFill>
            <a:srgbClr val="C9A84C"/>
          </a:solidFill>
          <a:ln/>
        </p:spPr>
        <p:txBody>
          <a:bodyPr wrap="square" rtlCol="0" anchor="t"/>
          <a:lstStyle/>
          <a:p>
            <a:pPr marL="0" indent="0">
              <a:buNone/>
            </a:pPr>
            <a:endParaRPr lang="en-US" dirty="0"/>
          </a:p>
        </p:txBody>
      </p:sp>
      <p:sp>
        <p:nvSpPr>
          <p:cNvPr id="39" name="Text 33"/>
          <p:cNvSpPr/>
          <p:nvPr/>
        </p:nvSpPr>
        <p:spPr>
          <a:xfrm>
            <a:off x="533400" y="2695277"/>
            <a:ext cx="285750" cy="28575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4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9907" y="2771784"/>
            <a:ext cx="132588" cy="132588"/>
          </a:xfrm>
          <a:prstGeom prst="rect">
            <a:avLst/>
          </a:prstGeom>
        </p:spPr>
      </p:pic>
      <p:sp>
        <p:nvSpPr>
          <p:cNvPr id="41" name="Text 34"/>
          <p:cNvSpPr/>
          <p:nvPr/>
        </p:nvSpPr>
        <p:spPr>
          <a:xfrm>
            <a:off x="919460" y="2695277"/>
            <a:ext cx="8470731" cy="115788"/>
          </a:xfrm>
          <a:prstGeom prst="rect">
            <a:avLst/>
          </a:prstGeom>
          <a:noFill/>
          <a:ln/>
        </p:spPr>
        <p:txBody>
          <a:bodyPr wrap="none" lIns="0" tIns="0" rIns="0" bIns="0" rtlCol="0" anchor="t"/>
          <a:lstStyle/>
          <a:p>
            <a:pPr marL="0" indent="0" algn="l">
              <a:lnSpc>
                <a:spcPts val="912"/>
              </a:lnSpc>
              <a:spcAft>
                <a:spcPts val="230"/>
              </a:spcAft>
              <a:buNone/>
            </a:pPr>
            <a:r>
              <a:rPr lang="en-US" sz="760" b="1" kern="0" spc="53" dirty="0">
                <a:solidFill>
                  <a:srgbClr val="C9A84C"/>
                </a:solidFill>
                <a:latin typeface="Constantia" pitchFamily="34" charset="0"/>
                <a:ea typeface="Constantia" pitchFamily="34" charset="-122"/>
                <a:cs typeface="Constantia" pitchFamily="34" charset="-120"/>
              </a:rPr>
              <a:t>THE ENEMY INSIDE</a:t>
            </a:r>
            <a:endParaRPr lang="en-US" sz="760" dirty="0"/>
          </a:p>
        </p:txBody>
      </p:sp>
      <p:sp>
        <p:nvSpPr>
          <p:cNvPr id="42" name="Text 35"/>
          <p:cNvSpPr/>
          <p:nvPr/>
        </p:nvSpPr>
        <p:spPr>
          <a:xfrm>
            <a:off x="919460" y="2840236"/>
            <a:ext cx="8470731" cy="151061"/>
          </a:xfrm>
          <a:prstGeom prst="rect">
            <a:avLst/>
          </a:prstGeom>
          <a:noFill/>
          <a:ln/>
        </p:spPr>
        <p:txBody>
          <a:bodyPr wrap="non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Dmitry Melnikoff is not a foreign threat. He is the Vice President of the United States — and that is infinitely more dangerous.</a:t>
            </a:r>
            <a:endParaRPr lang="en-US" sz="820" dirty="0"/>
          </a:p>
        </p:txBody>
      </p:sp>
      <p:sp>
        <p:nvSpPr>
          <p:cNvPr id="43" name="Text 36"/>
          <p:cNvSpPr/>
          <p:nvPr/>
        </p:nvSpPr>
        <p:spPr>
          <a:xfrm>
            <a:off x="6253907" y="4813399"/>
            <a:ext cx="2739048" cy="129480"/>
          </a:xfrm>
          <a:prstGeom prst="rect">
            <a:avLst/>
          </a:prstGeom>
          <a:noFill/>
          <a:ln/>
        </p:spPr>
        <p:txBody>
          <a:bodyPr wrap="none" lIns="0" tIns="0" rIns="0" bIns="0" rtlCol="0" anchor="t"/>
          <a:lstStyle/>
          <a:p>
            <a:pPr marL="0" indent="0" algn="l">
              <a:lnSpc>
                <a:spcPts val="1020"/>
              </a:lnSpc>
              <a:buNone/>
            </a:pPr>
            <a:r>
              <a:rPr lang="en-US" sz="680" kern="0" spc="122" dirty="0">
                <a:solidFill>
                  <a:srgbClr val="8A9AB0">
                    <a:alpha val="45000"/>
                  </a:srgbClr>
                </a:solidFill>
                <a:latin typeface="Constantia" pitchFamily="34" charset="0"/>
                <a:ea typeface="Constantia" pitchFamily="34" charset="-122"/>
                <a:cs typeface="Constantia" pitchFamily="34" charset="-120"/>
              </a:rPr>
              <a:t>BACKYARD COLD WAR  ·  STADNIK &amp; O'KEEFE</a:t>
            </a:r>
            <a:endParaRPr lang="en-US" sz="6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01241" y="257770"/>
            <a:ext cx="2162243" cy="271760"/>
          </a:xfrm>
          <a:prstGeom prst="rect">
            <a:avLst/>
          </a:prstGeom>
          <a:noFill/>
          <a:ln/>
        </p:spPr>
        <p:txBody>
          <a:bodyPr wrap="none" lIns="0" tIns="0" rIns="0" bIns="0" rtlCol="0" anchor="t"/>
          <a:lstStyle/>
          <a:p>
            <a:pPr marL="0" indent="0" algn="l">
              <a:lnSpc>
                <a:spcPts val="2140"/>
              </a:lnSpc>
              <a:buNone/>
            </a:pPr>
            <a:r>
              <a:rPr lang="en-US" sz="2140" b="1" kern="0" spc="128" dirty="0">
                <a:solidFill>
                  <a:srgbClr val="0D1B2A"/>
                </a:solidFill>
                <a:latin typeface="Constantia" pitchFamily="34" charset="0"/>
                <a:ea typeface="Constantia" pitchFamily="34" charset="-122"/>
                <a:cs typeface="Constantia" pitchFamily="34" charset="-120"/>
              </a:rPr>
              <a:t>POSITIONING</a:t>
            </a:r>
            <a:endParaRPr lang="en-US" sz="2140" dirty="0"/>
          </a:p>
        </p:txBody>
      </p:sp>
      <p:sp>
        <p:nvSpPr>
          <p:cNvPr id="3" name="Text 1"/>
          <p:cNvSpPr/>
          <p:nvPr/>
        </p:nvSpPr>
        <p:spPr>
          <a:xfrm>
            <a:off x="2565499" y="400645"/>
            <a:ext cx="881420" cy="106710"/>
          </a:xfrm>
          <a:prstGeom prst="rect">
            <a:avLst/>
          </a:prstGeom>
          <a:noFill/>
          <a:ln/>
        </p:spPr>
        <p:txBody>
          <a:bodyPr wrap="none" lIns="0" tIns="0" rIns="0" bIns="0" rtlCol="0" anchor="ctr"/>
          <a:lstStyle/>
          <a:p>
            <a:pPr marL="0" indent="0" algn="l">
              <a:lnSpc>
                <a:spcPts val="840"/>
              </a:lnSpc>
              <a:buNone/>
            </a:pPr>
            <a:r>
              <a:rPr lang="en-US" sz="560" b="1" dirty="0">
                <a:solidFill>
                  <a:srgbClr val="4A5568"/>
                </a:solidFill>
                <a:latin typeface="Calibri" pitchFamily="34" charset="0"/>
                <a:ea typeface="Calibri" pitchFamily="34" charset="-122"/>
                <a:cs typeface="Calibri" pitchFamily="34" charset="-120"/>
              </a:rPr>
              <a:t>MARKET ANALYSIS</a:t>
            </a:r>
            <a:endParaRPr lang="en-US" sz="560" dirty="0"/>
          </a:p>
        </p:txBody>
      </p:sp>
      <p:sp>
        <p:nvSpPr>
          <p:cNvPr id="4" name="Text 2"/>
          <p:cNvSpPr/>
          <p:nvPr/>
        </p:nvSpPr>
        <p:spPr>
          <a:xfrm>
            <a:off x="372070" y="572691"/>
            <a:ext cx="400050" cy="21580"/>
          </a:xfrm>
          <a:prstGeom prst="rect">
            <a:avLst/>
          </a:prstGeom>
          <a:solidFill>
            <a:srgbClr val="C9A84C"/>
          </a:solidFill>
          <a:ln/>
        </p:spPr>
        <p:txBody>
          <a:bodyPr wrap="none" rtlCol="0" anchor="t"/>
          <a:lstStyle/>
          <a:p>
            <a:pPr marL="0" indent="0">
              <a:buNone/>
            </a:pPr>
            <a:endParaRPr lang="en-US" dirty="0"/>
          </a:p>
        </p:txBody>
      </p:sp>
      <p:sp>
        <p:nvSpPr>
          <p:cNvPr id="5" name="Text 3"/>
          <p:cNvSpPr/>
          <p:nvPr/>
        </p:nvSpPr>
        <p:spPr>
          <a:xfrm>
            <a:off x="372070" y="623441"/>
            <a:ext cx="9239845" cy="150465"/>
          </a:xfrm>
          <a:prstGeom prst="rect">
            <a:avLst/>
          </a:prstGeom>
          <a:noFill/>
          <a:ln/>
        </p:spPr>
        <p:txBody>
          <a:bodyPr wrap="none" lIns="29210" tIns="0" rIns="0" bIns="0" rtlCol="0" anchor="t"/>
          <a:lstStyle/>
          <a:p>
            <a:pPr marL="0" indent="0" algn="l">
              <a:lnSpc>
                <a:spcPts val="1185"/>
              </a:lnSpc>
              <a:spcAft>
                <a:spcPts val="900"/>
              </a:spcAft>
              <a:buNone/>
            </a:pPr>
            <a:r>
              <a:rPr lang="en-US" sz="790" kern="0" spc="32" dirty="0">
                <a:solidFill>
                  <a:srgbClr val="4A5568"/>
                </a:solidFill>
                <a:latin typeface="Calibri" pitchFamily="34" charset="0"/>
                <a:ea typeface="Calibri" pitchFamily="34" charset="-122"/>
                <a:cs typeface="Calibri" pitchFamily="34" charset="-120"/>
              </a:rPr>
              <a:t>Where </a:t>
            </a:r>
            <a:r>
              <a:rPr lang="en-US" sz="790" i="1" kern="0" spc="32" dirty="0">
                <a:solidFill>
                  <a:srgbClr val="4A5568"/>
                </a:solidFill>
                <a:latin typeface="Calibri" pitchFamily="34" charset="0"/>
                <a:ea typeface="Calibri" pitchFamily="34" charset="-122"/>
                <a:cs typeface="Calibri" pitchFamily="34" charset="-120"/>
              </a:rPr>
              <a:t>Backyard Cold War</a:t>
            </a:r>
            <a:r>
              <a:rPr lang="en-US" sz="790" kern="0" spc="32" dirty="0">
                <a:solidFill>
                  <a:srgbClr val="4A5568"/>
                </a:solidFill>
                <a:latin typeface="Calibri" pitchFamily="34" charset="0"/>
                <a:ea typeface="Calibri" pitchFamily="34" charset="-122"/>
                <a:cs typeface="Calibri" pitchFamily="34" charset="-120"/>
              </a:rPr>
              <a:t> lives in the market — and why it wins</a:t>
            </a:r>
            <a:endParaRPr lang="en-US" sz="790" dirty="0"/>
          </a:p>
        </p:txBody>
      </p:sp>
      <p:sp>
        <p:nvSpPr>
          <p:cNvPr id="6" name="Text 4"/>
          <p:cNvSpPr/>
          <p:nvPr/>
        </p:nvSpPr>
        <p:spPr>
          <a:xfrm>
            <a:off x="372070" y="888206"/>
            <a:ext cx="4149775" cy="1785045"/>
          </a:xfrm>
          <a:prstGeom prst="roundRect">
            <a:avLst>
              <a:gd name="adj" fmla="val 1636"/>
            </a:avLst>
          </a:prstGeom>
          <a:solidFill>
            <a:srgbClr val="FFFFFF"/>
          </a:solidFill>
          <a:ln w="9525">
            <a:solidFill>
              <a:srgbClr val="0D1B2A">
                <a:alpha val="8000"/>
              </a:srgbClr>
            </a:solidFill>
          </a:ln>
          <a:effectLst>
            <a:outerShdw blurRad="71120" dist="13970" dir="5400000" algn="bl" rotWithShape="0">
              <a:srgbClr val="0D1B2A">
                <a:alpha val="10000"/>
              </a:srgbClr>
            </a:outerShdw>
          </a:effectLst>
        </p:spPr>
        <p:txBody>
          <a:bodyPr wrap="square" rtlCol="0" anchor="t"/>
          <a:lstStyle/>
          <a:p>
            <a:pPr marL="0" indent="0">
              <a:buNone/>
            </a:pPr>
            <a:endParaRPr lang="en-US" dirty="0"/>
          </a:p>
        </p:txBody>
      </p:sp>
      <p:sp>
        <p:nvSpPr>
          <p:cNvPr id="7" name="Text 5"/>
          <p:cNvSpPr/>
          <p:nvPr/>
        </p:nvSpPr>
        <p:spPr>
          <a:xfrm>
            <a:off x="381595" y="897731"/>
            <a:ext cx="4130725" cy="257473"/>
          </a:xfrm>
          <a:prstGeom prst="rect">
            <a:avLst/>
          </a:prstGeom>
          <a:solidFill>
            <a:srgbClr val="0D1B2A"/>
          </a:solidFill>
          <a:ln/>
        </p:spPr>
        <p:txBody>
          <a:bodyPr wrap="none" rtlCol="0" anchor="t"/>
          <a:lstStyle/>
          <a:p>
            <a:pPr marL="0" indent="0">
              <a:buNone/>
            </a:pPr>
            <a:endParaRPr lang="en-US"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7673" y="960174"/>
            <a:ext cx="132588" cy="132588"/>
          </a:xfrm>
          <a:prstGeom prst="rect">
            <a:avLst/>
          </a:prstGeom>
        </p:spPr>
      </p:pic>
      <p:sp>
        <p:nvSpPr>
          <p:cNvPr id="9" name="Text 6"/>
          <p:cNvSpPr/>
          <p:nvPr/>
        </p:nvSpPr>
        <p:spPr>
          <a:xfrm>
            <a:off x="663029" y="968722"/>
            <a:ext cx="2321912" cy="115491"/>
          </a:xfrm>
          <a:prstGeom prst="rect">
            <a:avLst/>
          </a:prstGeom>
          <a:noFill/>
          <a:ln/>
        </p:spPr>
        <p:txBody>
          <a:bodyPr wrap="none" lIns="0" tIns="0" rIns="0" bIns="0" rtlCol="0" anchor="ctr"/>
          <a:lstStyle/>
          <a:p>
            <a:pPr marL="0" indent="0" algn="l">
              <a:lnSpc>
                <a:spcPts val="910"/>
              </a:lnSpc>
              <a:buNone/>
            </a:pPr>
            <a:r>
              <a:rPr lang="en-US" sz="700" b="1" kern="0" spc="49" dirty="0">
                <a:solidFill>
                  <a:srgbClr val="C9A84C"/>
                </a:solidFill>
                <a:latin typeface="Constantia" pitchFamily="34" charset="0"/>
                <a:ea typeface="Constantia" pitchFamily="34" charset="-122"/>
                <a:cs typeface="Constantia" pitchFamily="34" charset="-120"/>
              </a:rPr>
              <a:t>TOM CLANCY / VINCE FLYNN / BRAD THOR</a:t>
            </a:r>
            <a:endParaRPr lang="en-US" sz="700" dirty="0"/>
          </a:p>
        </p:txBody>
      </p:sp>
      <p:sp>
        <p:nvSpPr>
          <p:cNvPr id="10" name="Text 7"/>
          <p:cNvSpPr/>
          <p:nvPr/>
        </p:nvSpPr>
        <p:spPr>
          <a:xfrm>
            <a:off x="381595" y="1155204"/>
            <a:ext cx="4130725" cy="13841"/>
          </a:xfrm>
          <a:prstGeom prst="rect">
            <a:avLst/>
          </a:prstGeom>
          <a:solidFill>
            <a:srgbClr val="C9A84C"/>
          </a:solidFill>
          <a:ln/>
        </p:spPr>
        <p:txBody>
          <a:bodyPr wrap="none" rtlCol="0" anchor="t"/>
          <a:lstStyle/>
          <a:p>
            <a:pPr marL="0" indent="0">
              <a:buNone/>
            </a:pPr>
            <a:endParaRPr lang="en-US" dirty="0"/>
          </a:p>
        </p:txBody>
      </p:sp>
      <p:sp>
        <p:nvSpPr>
          <p:cNvPr id="11" name="Text 8"/>
          <p:cNvSpPr/>
          <p:nvPr/>
        </p:nvSpPr>
        <p:spPr>
          <a:xfrm>
            <a:off x="495895" y="1588889"/>
            <a:ext cx="775097" cy="147831"/>
          </a:xfrm>
          <a:prstGeom prst="roundRect">
            <a:avLst>
              <a:gd name="adj" fmla="val 9450"/>
            </a:avLst>
          </a:prstGeom>
          <a:solidFill>
            <a:srgbClr val="F0EAD6"/>
          </a:solidFill>
          <a:ln/>
        </p:spPr>
        <p:txBody>
          <a:bodyPr wrap="none" lIns="0" tIns="0" rIns="0" bIns="0" rtlCol="0" anchor="ctr"/>
          <a:lstStyle/>
          <a:p>
            <a:pPr marL="0" indent="0" algn="ctr">
              <a:buNone/>
            </a:pPr>
            <a:r>
              <a:rPr lang="en-US" sz="560" b="1" dirty="0">
                <a:solidFill>
                  <a:srgbClr val="4A5568"/>
                </a:solidFill>
                <a:latin typeface="Calibri" pitchFamily="34" charset="0"/>
                <a:ea typeface="Calibri" pitchFamily="34" charset="-122"/>
                <a:cs typeface="Calibri" pitchFamily="34" charset="-120"/>
              </a:rPr>
              <a:t>LITERARY COMP</a:t>
            </a:r>
            <a:endParaRPr lang="en-US" sz="560" dirty="0"/>
          </a:p>
        </p:txBody>
      </p:sp>
      <p:sp>
        <p:nvSpPr>
          <p:cNvPr id="12" name="Text 9"/>
          <p:cNvSpPr/>
          <p:nvPr/>
        </p:nvSpPr>
        <p:spPr>
          <a:xfrm>
            <a:off x="495895" y="1766441"/>
            <a:ext cx="3980167" cy="486623"/>
          </a:xfrm>
          <a:prstGeom prst="rect">
            <a:avLst/>
          </a:prstGeom>
          <a:noFill/>
          <a:ln/>
        </p:spPr>
        <p:txBody>
          <a:bodyPr wrap="square" lIns="0" tIns="0" rIns="0" bIns="0" rtlCol="0" anchor="t"/>
          <a:lstStyle/>
          <a:p>
            <a:pPr marL="0" indent="0" algn="l">
              <a:lnSpc>
                <a:spcPts val="1216"/>
              </a:lnSpc>
              <a:buNone/>
            </a:pPr>
            <a:r>
              <a:rPr lang="en-US" sz="760" dirty="0">
                <a:solidFill>
                  <a:srgbClr val="2D3748"/>
                </a:solidFill>
                <a:latin typeface="Calibri" pitchFamily="34" charset="0"/>
                <a:ea typeface="Calibri" pitchFamily="34" charset="-122"/>
                <a:cs typeface="Calibri" pitchFamily="34" charset="-120"/>
              </a:rPr>
              <a:t>The genre gold standard. </a:t>
            </a:r>
            <a:r>
              <a:rPr lang="en-US" sz="760" i="1" dirty="0">
                <a:solidFill>
                  <a:srgbClr val="2D3748"/>
                </a:solidFill>
                <a:latin typeface="Calibri" pitchFamily="34" charset="0"/>
                <a:ea typeface="Calibri" pitchFamily="34" charset="-122"/>
                <a:cs typeface="Calibri" pitchFamily="34" charset="-120"/>
              </a:rPr>
              <a:t>Backyard Cold War</a:t>
            </a:r>
            <a:r>
              <a:rPr lang="en-US" sz="760" dirty="0">
                <a:solidFill>
                  <a:srgbClr val="2D3748"/>
                </a:solidFill>
                <a:latin typeface="Calibri" pitchFamily="34" charset="0"/>
                <a:ea typeface="Calibri" pitchFamily="34" charset="-122"/>
                <a:cs typeface="Calibri" pitchFamily="34" charset="-120"/>
              </a:rPr>
              <a:t> delivers everything these readers demand — geopolitical stakes, kinetic action, institutional intrigue, moral complexity — </a:t>
            </a:r>
            <a:r>
              <a:rPr lang="en-US" sz="760" b="1" dirty="0">
                <a:solidFill>
                  <a:srgbClr val="2D3748"/>
                </a:solidFill>
                <a:latin typeface="Calibri" pitchFamily="34" charset="0"/>
                <a:ea typeface="Calibri" pitchFamily="34" charset="-122"/>
                <a:cs typeface="Calibri" pitchFamily="34" charset="-120"/>
              </a:rPr>
              <a:t>and a love story none of them have.</a:t>
            </a:r>
            <a:endParaRPr lang="en-US" sz="760" dirty="0"/>
          </a:p>
        </p:txBody>
      </p:sp>
      <p:sp>
        <p:nvSpPr>
          <p:cNvPr id="13" name="Text 10"/>
          <p:cNvSpPr/>
          <p:nvPr/>
        </p:nvSpPr>
        <p:spPr>
          <a:xfrm>
            <a:off x="4622155" y="888206"/>
            <a:ext cx="4149775" cy="1785045"/>
          </a:xfrm>
          <a:prstGeom prst="roundRect">
            <a:avLst>
              <a:gd name="adj" fmla="val 1636"/>
            </a:avLst>
          </a:prstGeom>
          <a:solidFill>
            <a:srgbClr val="FFFFFF"/>
          </a:solidFill>
          <a:ln w="9525">
            <a:solidFill>
              <a:srgbClr val="0D1B2A">
                <a:alpha val="8000"/>
              </a:srgbClr>
            </a:solidFill>
          </a:ln>
          <a:effectLst>
            <a:outerShdw blurRad="71120" dist="13970" dir="5400000" algn="bl" rotWithShape="0">
              <a:srgbClr val="0D1B2A">
                <a:alpha val="10000"/>
              </a:srgbClr>
            </a:outerShdw>
          </a:effectLst>
        </p:spPr>
        <p:txBody>
          <a:bodyPr wrap="square" rtlCol="0" anchor="t"/>
          <a:lstStyle/>
          <a:p>
            <a:pPr marL="0" indent="0">
              <a:buNone/>
            </a:pPr>
            <a:endParaRPr lang="en-US" dirty="0"/>
          </a:p>
        </p:txBody>
      </p:sp>
      <p:sp>
        <p:nvSpPr>
          <p:cNvPr id="14" name="Text 11"/>
          <p:cNvSpPr/>
          <p:nvPr/>
        </p:nvSpPr>
        <p:spPr>
          <a:xfrm>
            <a:off x="4631680" y="897731"/>
            <a:ext cx="4130725" cy="257473"/>
          </a:xfrm>
          <a:prstGeom prst="rect">
            <a:avLst/>
          </a:prstGeom>
          <a:solidFill>
            <a:srgbClr val="0D1B2A"/>
          </a:solidFill>
          <a:ln/>
        </p:spPr>
        <p:txBody>
          <a:bodyPr wrap="none" rtlCol="0" anchor="t"/>
          <a:lstStyle/>
          <a:p>
            <a:pPr marL="0" indent="0">
              <a:buNone/>
            </a:pPr>
            <a:endParaRPr lang="en-US" dirty="0"/>
          </a:p>
        </p:txBody>
      </p:sp>
      <p:pic>
        <p:nvPicPr>
          <p:cNvPr id="1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7758" y="960174"/>
            <a:ext cx="132588" cy="132588"/>
          </a:xfrm>
          <a:prstGeom prst="rect">
            <a:avLst/>
          </a:prstGeom>
        </p:spPr>
      </p:pic>
      <p:sp>
        <p:nvSpPr>
          <p:cNvPr id="16" name="Text 12"/>
          <p:cNvSpPr/>
          <p:nvPr/>
        </p:nvSpPr>
        <p:spPr>
          <a:xfrm>
            <a:off x="4913114" y="968722"/>
            <a:ext cx="2638693" cy="115491"/>
          </a:xfrm>
          <a:prstGeom prst="rect">
            <a:avLst/>
          </a:prstGeom>
          <a:noFill/>
          <a:ln/>
        </p:spPr>
        <p:txBody>
          <a:bodyPr wrap="none" lIns="0" tIns="0" rIns="0" bIns="0" rtlCol="0" anchor="ctr"/>
          <a:lstStyle/>
          <a:p>
            <a:pPr marL="0" indent="0" algn="l">
              <a:lnSpc>
                <a:spcPts val="910"/>
              </a:lnSpc>
              <a:buNone/>
            </a:pPr>
            <a:r>
              <a:rPr lang="en-US" sz="700" b="1" kern="0" spc="49" dirty="0">
                <a:solidFill>
                  <a:srgbClr val="C9A84C"/>
                </a:solidFill>
                <a:latin typeface="Constantia" pitchFamily="34" charset="0"/>
                <a:ea typeface="Constantia" pitchFamily="34" charset="-122"/>
                <a:cs typeface="Constantia" pitchFamily="34" charset="-120"/>
              </a:rPr>
              <a:t>THE AMERICANS (FX) / HOMELAND (SHOWTIME)</a:t>
            </a:r>
            <a:endParaRPr lang="en-US" sz="700" dirty="0"/>
          </a:p>
        </p:txBody>
      </p:sp>
      <p:sp>
        <p:nvSpPr>
          <p:cNvPr id="17" name="Text 13"/>
          <p:cNvSpPr/>
          <p:nvPr/>
        </p:nvSpPr>
        <p:spPr>
          <a:xfrm>
            <a:off x="4631680" y="1155204"/>
            <a:ext cx="4130725" cy="13841"/>
          </a:xfrm>
          <a:prstGeom prst="rect">
            <a:avLst/>
          </a:prstGeom>
          <a:solidFill>
            <a:srgbClr val="C9A84C"/>
          </a:solidFill>
          <a:ln/>
        </p:spPr>
        <p:txBody>
          <a:bodyPr wrap="none" rtlCol="0" anchor="t"/>
          <a:lstStyle/>
          <a:p>
            <a:pPr marL="0" indent="0">
              <a:buNone/>
            </a:pPr>
            <a:endParaRPr lang="en-US" dirty="0"/>
          </a:p>
        </p:txBody>
      </p:sp>
      <p:sp>
        <p:nvSpPr>
          <p:cNvPr id="18" name="Text 14"/>
          <p:cNvSpPr/>
          <p:nvPr/>
        </p:nvSpPr>
        <p:spPr>
          <a:xfrm>
            <a:off x="4745980" y="1588889"/>
            <a:ext cx="914846" cy="147831"/>
          </a:xfrm>
          <a:prstGeom prst="roundRect">
            <a:avLst>
              <a:gd name="adj" fmla="val 9450"/>
            </a:avLst>
          </a:prstGeom>
          <a:solidFill>
            <a:srgbClr val="F0EAD6"/>
          </a:solidFill>
          <a:ln/>
        </p:spPr>
        <p:txBody>
          <a:bodyPr wrap="none" lIns="0" tIns="0" rIns="0" bIns="0" rtlCol="0" anchor="ctr"/>
          <a:lstStyle/>
          <a:p>
            <a:pPr marL="0" indent="0" algn="ctr">
              <a:buNone/>
            </a:pPr>
            <a:r>
              <a:rPr lang="en-US" sz="560" b="1" dirty="0">
                <a:solidFill>
                  <a:srgbClr val="4A5568"/>
                </a:solidFill>
                <a:latin typeface="Calibri" pitchFamily="34" charset="0"/>
                <a:ea typeface="Calibri" pitchFamily="34" charset="-122"/>
                <a:cs typeface="Calibri" pitchFamily="34" charset="-120"/>
              </a:rPr>
              <a:t>PRESTIGE TV COMP</a:t>
            </a:r>
            <a:endParaRPr lang="en-US" sz="560" dirty="0"/>
          </a:p>
        </p:txBody>
      </p:sp>
      <p:sp>
        <p:nvSpPr>
          <p:cNvPr id="19" name="Text 15"/>
          <p:cNvSpPr/>
          <p:nvPr/>
        </p:nvSpPr>
        <p:spPr>
          <a:xfrm>
            <a:off x="4745980" y="1766441"/>
            <a:ext cx="3980167" cy="486623"/>
          </a:xfrm>
          <a:prstGeom prst="rect">
            <a:avLst/>
          </a:prstGeom>
          <a:noFill/>
          <a:ln/>
        </p:spPr>
        <p:txBody>
          <a:bodyPr wrap="square" lIns="0" tIns="0" rIns="0" bIns="0" rtlCol="0" anchor="t"/>
          <a:lstStyle/>
          <a:p>
            <a:pPr marL="0" indent="0" algn="l">
              <a:lnSpc>
                <a:spcPts val="1216"/>
              </a:lnSpc>
              <a:buNone/>
            </a:pPr>
            <a:r>
              <a:rPr lang="en-US" sz="760" dirty="0">
                <a:solidFill>
                  <a:srgbClr val="2D3748"/>
                </a:solidFill>
                <a:latin typeface="Calibri" pitchFamily="34" charset="0"/>
                <a:ea typeface="Calibri" pitchFamily="34" charset="-122"/>
                <a:cs typeface="Calibri" pitchFamily="34" charset="-120"/>
              </a:rPr>
              <a:t>Prestige television proved audiences hunger for political thrillers with emotional depth. </a:t>
            </a:r>
            <a:r>
              <a:rPr lang="en-US" sz="760" b="1" dirty="0">
                <a:solidFill>
                  <a:srgbClr val="2D3748"/>
                </a:solidFill>
                <a:latin typeface="Calibri" pitchFamily="34" charset="0"/>
                <a:ea typeface="Calibri" pitchFamily="34" charset="-122"/>
                <a:cs typeface="Calibri" pitchFamily="34" charset="-120"/>
              </a:rPr>
              <a:t>This story is built for the premium streaming era</a:t>
            </a:r>
            <a:r>
              <a:rPr lang="en-US" sz="760" dirty="0">
                <a:solidFill>
                  <a:srgbClr val="2D3748"/>
                </a:solidFill>
                <a:latin typeface="Calibri" pitchFamily="34" charset="0"/>
                <a:ea typeface="Calibri" pitchFamily="34" charset="-122"/>
                <a:cs typeface="Calibri" pitchFamily="34" charset="-120"/>
              </a:rPr>
              <a:t> — the long-form narrative canvas that lets every character breathe and every geopolitical move land with full weight.</a:t>
            </a:r>
            <a:endParaRPr lang="en-US" sz="760" dirty="0"/>
          </a:p>
        </p:txBody>
      </p:sp>
      <p:sp>
        <p:nvSpPr>
          <p:cNvPr id="20" name="Text 16"/>
          <p:cNvSpPr/>
          <p:nvPr/>
        </p:nvSpPr>
        <p:spPr>
          <a:xfrm>
            <a:off x="372070" y="2773561"/>
            <a:ext cx="4149775" cy="1785193"/>
          </a:xfrm>
          <a:prstGeom prst="roundRect">
            <a:avLst>
              <a:gd name="adj" fmla="val 1636"/>
            </a:avLst>
          </a:prstGeom>
          <a:solidFill>
            <a:srgbClr val="FFFFFF"/>
          </a:solidFill>
          <a:ln w="9525">
            <a:solidFill>
              <a:srgbClr val="0D1B2A">
                <a:alpha val="8000"/>
              </a:srgbClr>
            </a:solidFill>
          </a:ln>
          <a:effectLst>
            <a:outerShdw blurRad="71120" dist="13970" dir="5400000" algn="bl" rotWithShape="0">
              <a:srgbClr val="0D1B2A">
                <a:alpha val="10000"/>
              </a:srgbClr>
            </a:outerShdw>
          </a:effectLst>
        </p:spPr>
        <p:txBody>
          <a:bodyPr wrap="square" rtlCol="0" anchor="t"/>
          <a:lstStyle/>
          <a:p>
            <a:pPr marL="0" indent="0">
              <a:buNone/>
            </a:pPr>
            <a:endParaRPr lang="en-US" dirty="0"/>
          </a:p>
        </p:txBody>
      </p:sp>
      <p:sp>
        <p:nvSpPr>
          <p:cNvPr id="21" name="Text 17"/>
          <p:cNvSpPr/>
          <p:nvPr/>
        </p:nvSpPr>
        <p:spPr>
          <a:xfrm>
            <a:off x="381595" y="2783086"/>
            <a:ext cx="4130725" cy="257473"/>
          </a:xfrm>
          <a:prstGeom prst="rect">
            <a:avLst/>
          </a:prstGeom>
          <a:solidFill>
            <a:srgbClr val="0D1B2A"/>
          </a:solidFill>
          <a:ln/>
        </p:spPr>
        <p:txBody>
          <a:bodyPr wrap="none" rtlCol="0" anchor="t"/>
          <a:lstStyle/>
          <a:p>
            <a:pPr marL="0" indent="0">
              <a:buNone/>
            </a:pPr>
            <a:endParaRPr lang="en-US" dirty="0"/>
          </a:p>
        </p:txBody>
      </p:sp>
      <p:pic>
        <p:nvPicPr>
          <p:cNvPr id="2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7673" y="2845528"/>
            <a:ext cx="132588" cy="132588"/>
          </a:xfrm>
          <a:prstGeom prst="rect">
            <a:avLst/>
          </a:prstGeom>
        </p:spPr>
      </p:pic>
      <p:sp>
        <p:nvSpPr>
          <p:cNvPr id="23" name="Text 18"/>
          <p:cNvSpPr/>
          <p:nvPr/>
        </p:nvSpPr>
        <p:spPr>
          <a:xfrm>
            <a:off x="663029" y="2854077"/>
            <a:ext cx="1885950" cy="115491"/>
          </a:xfrm>
          <a:prstGeom prst="rect">
            <a:avLst/>
          </a:prstGeom>
          <a:noFill/>
          <a:ln/>
        </p:spPr>
        <p:txBody>
          <a:bodyPr wrap="none" lIns="0" tIns="0" rIns="0" bIns="0" rtlCol="0" anchor="ctr"/>
          <a:lstStyle/>
          <a:p>
            <a:pPr marL="0" indent="0" algn="l">
              <a:lnSpc>
                <a:spcPts val="910"/>
              </a:lnSpc>
              <a:buNone/>
            </a:pPr>
            <a:r>
              <a:rPr lang="en-US" sz="700" b="1" kern="0" spc="49" dirty="0">
                <a:solidFill>
                  <a:srgbClr val="C9A84C"/>
                </a:solidFill>
                <a:latin typeface="Constantia" pitchFamily="34" charset="0"/>
                <a:ea typeface="Constantia" pitchFamily="34" charset="-122"/>
                <a:cs typeface="Constantia" pitchFamily="34" charset="-120"/>
              </a:rPr>
              <a:t>ZERO DARK THIRTY / NO WAY OUT</a:t>
            </a:r>
            <a:endParaRPr lang="en-US" sz="700" dirty="0"/>
          </a:p>
        </p:txBody>
      </p:sp>
      <p:sp>
        <p:nvSpPr>
          <p:cNvPr id="24" name="Text 19"/>
          <p:cNvSpPr/>
          <p:nvPr/>
        </p:nvSpPr>
        <p:spPr>
          <a:xfrm>
            <a:off x="381595" y="3040559"/>
            <a:ext cx="4130725" cy="13841"/>
          </a:xfrm>
          <a:prstGeom prst="rect">
            <a:avLst/>
          </a:prstGeom>
          <a:solidFill>
            <a:srgbClr val="C9A84C"/>
          </a:solidFill>
          <a:ln/>
        </p:spPr>
        <p:txBody>
          <a:bodyPr wrap="none" rtlCol="0" anchor="t"/>
          <a:lstStyle/>
          <a:p>
            <a:pPr marL="0" indent="0">
              <a:buNone/>
            </a:pPr>
            <a:endParaRPr lang="en-US" dirty="0"/>
          </a:p>
        </p:txBody>
      </p:sp>
      <p:sp>
        <p:nvSpPr>
          <p:cNvPr id="25" name="Text 20"/>
          <p:cNvSpPr/>
          <p:nvPr/>
        </p:nvSpPr>
        <p:spPr>
          <a:xfrm>
            <a:off x="495895" y="3474244"/>
            <a:ext cx="561231" cy="147831"/>
          </a:xfrm>
          <a:prstGeom prst="roundRect">
            <a:avLst>
              <a:gd name="adj" fmla="val 9450"/>
            </a:avLst>
          </a:prstGeom>
          <a:solidFill>
            <a:srgbClr val="F0EAD6"/>
          </a:solidFill>
          <a:ln/>
        </p:spPr>
        <p:txBody>
          <a:bodyPr wrap="none" lIns="0" tIns="0" rIns="0" bIns="0" rtlCol="0" anchor="ctr"/>
          <a:lstStyle/>
          <a:p>
            <a:pPr marL="0" indent="0" algn="ctr">
              <a:buNone/>
            </a:pPr>
            <a:r>
              <a:rPr lang="en-US" sz="560" b="1" dirty="0">
                <a:solidFill>
                  <a:srgbClr val="4A5568"/>
                </a:solidFill>
                <a:latin typeface="Calibri" pitchFamily="34" charset="0"/>
                <a:ea typeface="Calibri" pitchFamily="34" charset="-122"/>
                <a:cs typeface="Calibri" pitchFamily="34" charset="-120"/>
              </a:rPr>
              <a:t>FILM COMP</a:t>
            </a:r>
            <a:endParaRPr lang="en-US" sz="560" dirty="0"/>
          </a:p>
        </p:txBody>
      </p:sp>
      <p:sp>
        <p:nvSpPr>
          <p:cNvPr id="26" name="Text 21"/>
          <p:cNvSpPr/>
          <p:nvPr/>
        </p:nvSpPr>
        <p:spPr>
          <a:xfrm>
            <a:off x="495895" y="3651796"/>
            <a:ext cx="3980167" cy="486623"/>
          </a:xfrm>
          <a:prstGeom prst="rect">
            <a:avLst/>
          </a:prstGeom>
          <a:noFill/>
          <a:ln/>
        </p:spPr>
        <p:txBody>
          <a:bodyPr wrap="square" lIns="0" tIns="0" rIns="0" bIns="0" rtlCol="0" anchor="t"/>
          <a:lstStyle/>
          <a:p>
            <a:pPr marL="0" indent="0" algn="l">
              <a:lnSpc>
                <a:spcPts val="1216"/>
              </a:lnSpc>
              <a:buNone/>
            </a:pPr>
            <a:r>
              <a:rPr lang="en-US" sz="760" dirty="0">
                <a:solidFill>
                  <a:srgbClr val="2D3748"/>
                </a:solidFill>
                <a:latin typeface="Calibri" pitchFamily="34" charset="0"/>
                <a:ea typeface="Calibri" pitchFamily="34" charset="-122"/>
                <a:cs typeface="Calibri" pitchFamily="34" charset="-120"/>
              </a:rPr>
              <a:t>Procedural intensity, moral ambiguity, adult stakes. </a:t>
            </a:r>
            <a:r>
              <a:rPr lang="en-US" sz="760" b="1" dirty="0">
                <a:solidFill>
                  <a:srgbClr val="2D3748"/>
                </a:solidFill>
                <a:latin typeface="Calibri" pitchFamily="34" charset="0"/>
                <a:ea typeface="Calibri" pitchFamily="34" charset="-122"/>
                <a:cs typeface="Calibri" pitchFamily="34" charset="-120"/>
              </a:rPr>
              <a:t>Proven that audiences will follow a thriller into genuinely uncomfortable territory</a:t>
            </a:r>
            <a:r>
              <a:rPr lang="en-US" sz="760" dirty="0">
                <a:solidFill>
                  <a:srgbClr val="2D3748"/>
                </a:solidFill>
                <a:latin typeface="Calibri" pitchFamily="34" charset="0"/>
                <a:ea typeface="Calibri" pitchFamily="34" charset="-122"/>
                <a:cs typeface="Calibri" pitchFamily="34" charset="-120"/>
              </a:rPr>
              <a:t> when the craft earns it — and this story earns every moment.</a:t>
            </a:r>
            <a:endParaRPr lang="en-US" sz="760" dirty="0"/>
          </a:p>
        </p:txBody>
      </p:sp>
      <p:sp>
        <p:nvSpPr>
          <p:cNvPr id="27" name="Text 22"/>
          <p:cNvSpPr/>
          <p:nvPr/>
        </p:nvSpPr>
        <p:spPr>
          <a:xfrm>
            <a:off x="4622155" y="2773561"/>
            <a:ext cx="4149775" cy="1785193"/>
          </a:xfrm>
          <a:prstGeom prst="roundRect">
            <a:avLst>
              <a:gd name="adj" fmla="val 1636"/>
            </a:avLst>
          </a:prstGeom>
          <a:solidFill>
            <a:srgbClr val="0D1B2A"/>
          </a:solidFill>
          <a:ln w="9525">
            <a:solidFill>
              <a:srgbClr val="C9A84C"/>
            </a:solidFill>
          </a:ln>
          <a:effectLst>
            <a:outerShdw blurRad="71120" dist="13970" dir="5400000" algn="bl" rotWithShape="0">
              <a:srgbClr val="0D1B2A">
                <a:alpha val="10000"/>
              </a:srgbClr>
            </a:outerShdw>
          </a:effectLst>
        </p:spPr>
        <p:txBody>
          <a:bodyPr wrap="square" rtlCol="0" anchor="t"/>
          <a:lstStyle/>
          <a:p>
            <a:pPr marL="0" indent="0">
              <a:buNone/>
            </a:pPr>
            <a:endParaRPr lang="en-US" dirty="0"/>
          </a:p>
        </p:txBody>
      </p:sp>
      <p:sp>
        <p:nvSpPr>
          <p:cNvPr id="28" name="Text 23"/>
          <p:cNvSpPr/>
          <p:nvPr/>
        </p:nvSpPr>
        <p:spPr>
          <a:xfrm>
            <a:off x="4631680" y="2783086"/>
            <a:ext cx="4130725" cy="266998"/>
          </a:xfrm>
          <a:prstGeom prst="rect">
            <a:avLst/>
          </a:prstGeom>
          <a:solidFill>
            <a:srgbClr val="162233"/>
          </a:solidFill>
          <a:ln/>
        </p:spPr>
        <p:txBody>
          <a:bodyPr wrap="none" rtlCol="0" anchor="t"/>
          <a:lstStyle/>
          <a:p>
            <a:pPr marL="0" indent="0">
              <a:buNone/>
            </a:pPr>
            <a:endParaRPr lang="en-US" dirty="0"/>
          </a:p>
        </p:txBody>
      </p:sp>
      <p:sp>
        <p:nvSpPr>
          <p:cNvPr id="29" name="Text 24"/>
          <p:cNvSpPr/>
          <p:nvPr/>
        </p:nvSpPr>
        <p:spPr>
          <a:xfrm>
            <a:off x="4631680" y="3040559"/>
            <a:ext cx="4130725" cy="9525"/>
          </a:xfrm>
          <a:prstGeom prst="rect">
            <a:avLst/>
          </a:prstGeom>
          <a:solidFill>
            <a:srgbClr val="C9A84C"/>
          </a:solidFill>
          <a:ln/>
        </p:spPr>
        <p:txBody>
          <a:bodyPr wrap="none" rtlCol="0" anchor="t"/>
          <a:lstStyle/>
          <a:p>
            <a:pPr marL="0" indent="0">
              <a:buNone/>
            </a:pPr>
            <a:endParaRPr lang="en-US" dirty="0"/>
          </a:p>
        </p:txBody>
      </p:sp>
      <p:pic>
        <p:nvPicPr>
          <p:cNvPr id="3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27758" y="2845528"/>
            <a:ext cx="132588" cy="132588"/>
          </a:xfrm>
          <a:prstGeom prst="rect">
            <a:avLst/>
          </a:prstGeom>
        </p:spPr>
      </p:pic>
      <p:sp>
        <p:nvSpPr>
          <p:cNvPr id="31" name="Text 25"/>
          <p:cNvSpPr/>
          <p:nvPr/>
        </p:nvSpPr>
        <p:spPr>
          <a:xfrm>
            <a:off x="4913114" y="2854077"/>
            <a:ext cx="1699974" cy="115491"/>
          </a:xfrm>
          <a:prstGeom prst="rect">
            <a:avLst/>
          </a:prstGeom>
          <a:noFill/>
          <a:ln/>
        </p:spPr>
        <p:txBody>
          <a:bodyPr wrap="none" lIns="0" tIns="0" rIns="0" bIns="0" rtlCol="0" anchor="ctr"/>
          <a:lstStyle/>
          <a:p>
            <a:pPr marL="0" indent="0" algn="l">
              <a:lnSpc>
                <a:spcPts val="910"/>
              </a:lnSpc>
              <a:buNone/>
            </a:pPr>
            <a:r>
              <a:rPr lang="en-US" sz="700" b="1" kern="0" spc="49" dirty="0">
                <a:solidFill>
                  <a:srgbClr val="C9A84C"/>
                </a:solidFill>
                <a:latin typeface="Constantia" pitchFamily="34" charset="0"/>
                <a:ea typeface="Constantia" pitchFamily="34" charset="-122"/>
                <a:cs typeface="Constantia" pitchFamily="34" charset="-120"/>
              </a:rPr>
              <a:t>WHAT MAKES THIS DIFFERENT</a:t>
            </a:r>
            <a:endParaRPr lang="en-US" sz="700" dirty="0"/>
          </a:p>
        </p:txBody>
      </p:sp>
      <p:sp>
        <p:nvSpPr>
          <p:cNvPr id="32" name="Text 26"/>
          <p:cNvSpPr/>
          <p:nvPr/>
        </p:nvSpPr>
        <p:spPr>
          <a:xfrm>
            <a:off x="4631680" y="3050084"/>
            <a:ext cx="4130725" cy="13841"/>
          </a:xfrm>
          <a:prstGeom prst="rect">
            <a:avLst/>
          </a:prstGeom>
          <a:solidFill>
            <a:srgbClr val="C9A84C"/>
          </a:solidFill>
          <a:ln/>
        </p:spPr>
        <p:txBody>
          <a:bodyPr wrap="none" rtlCol="0" anchor="t"/>
          <a:lstStyle/>
          <a:p>
            <a:pPr marL="0" indent="0">
              <a:buNone/>
            </a:pPr>
            <a:endParaRPr lang="en-US" dirty="0"/>
          </a:p>
        </p:txBody>
      </p:sp>
      <p:sp>
        <p:nvSpPr>
          <p:cNvPr id="33" name="Text 27"/>
          <p:cNvSpPr/>
          <p:nvPr/>
        </p:nvSpPr>
        <p:spPr>
          <a:xfrm>
            <a:off x="4745980" y="3466356"/>
            <a:ext cx="641896" cy="168786"/>
          </a:xfrm>
          <a:prstGeom prst="roundRect">
            <a:avLst>
              <a:gd name="adj" fmla="val 8277"/>
            </a:avLst>
          </a:prstGeom>
          <a:solidFill>
            <a:srgbClr val="C9A84C">
              <a:alpha val="15000"/>
            </a:srgbClr>
          </a:solidFill>
          <a:ln w="9525">
            <a:solidFill>
              <a:srgbClr val="C9A84C"/>
            </a:solidFill>
          </a:ln>
        </p:spPr>
        <p:txBody>
          <a:bodyPr wrap="none" lIns="0" tIns="0" rIns="0" bIns="0" rtlCol="0" anchor="ctr"/>
          <a:lstStyle/>
          <a:p>
            <a:pPr marL="0" indent="0" algn="ctr">
              <a:buNone/>
            </a:pPr>
            <a:r>
              <a:rPr lang="en-US" sz="560" b="1" dirty="0">
                <a:solidFill>
                  <a:srgbClr val="C9A84C"/>
                </a:solidFill>
                <a:latin typeface="Calibri" pitchFamily="34" charset="0"/>
                <a:ea typeface="Calibri" pitchFamily="34" charset="-122"/>
                <a:cs typeface="Calibri" pitchFamily="34" charset="-120"/>
              </a:rPr>
              <a:t>THE EDGE</a:t>
            </a:r>
            <a:endParaRPr lang="en-US" sz="560" dirty="0"/>
          </a:p>
        </p:txBody>
      </p:sp>
      <p:pic>
        <p:nvPicPr>
          <p:cNvPr id="34"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73001" y="3476708"/>
            <a:ext cx="132588" cy="132588"/>
          </a:xfrm>
          <a:prstGeom prst="rect">
            <a:avLst/>
          </a:prstGeom>
        </p:spPr>
      </p:pic>
      <p:sp>
        <p:nvSpPr>
          <p:cNvPr id="35" name="Text 28"/>
          <p:cNvSpPr/>
          <p:nvPr/>
        </p:nvSpPr>
        <p:spPr>
          <a:xfrm>
            <a:off x="4745980" y="3669209"/>
            <a:ext cx="3980167" cy="486623"/>
          </a:xfrm>
          <a:prstGeom prst="rect">
            <a:avLst/>
          </a:prstGeom>
          <a:noFill/>
          <a:ln/>
        </p:spPr>
        <p:txBody>
          <a:bodyPr wrap="square" lIns="0" tIns="0" rIns="0" bIns="0" rtlCol="0" anchor="t"/>
          <a:lstStyle/>
          <a:p>
            <a:pPr marL="0" indent="0" algn="l">
              <a:lnSpc>
                <a:spcPts val="1216"/>
              </a:lnSpc>
              <a:buNone/>
            </a:pPr>
            <a:r>
              <a:rPr lang="en-US" sz="760" dirty="0">
                <a:solidFill>
                  <a:srgbClr val="E8D9A8"/>
                </a:solidFill>
                <a:latin typeface="Calibri" pitchFamily="34" charset="0"/>
                <a:ea typeface="Calibri" pitchFamily="34" charset="-122"/>
                <a:cs typeface="Calibri" pitchFamily="34" charset="-120"/>
              </a:rPr>
              <a:t>The opioid epidemic as the engine of geopolitical chaos. </a:t>
            </a:r>
            <a:r>
              <a:rPr lang="en-US" sz="760" b="1" dirty="0">
                <a:solidFill>
                  <a:srgbClr val="C9A84C"/>
                </a:solidFill>
                <a:latin typeface="Calibri" pitchFamily="34" charset="0"/>
                <a:ea typeface="Calibri" pitchFamily="34" charset="-122"/>
                <a:cs typeface="Calibri" pitchFamily="34" charset="-120"/>
              </a:rPr>
              <a:t>A love story at the center, not the margins.</a:t>
            </a:r>
            <a:r>
              <a:rPr lang="en-US" sz="760" dirty="0">
                <a:solidFill>
                  <a:srgbClr val="E8D9A8"/>
                </a:solidFill>
                <a:latin typeface="Calibri" pitchFamily="34" charset="0"/>
                <a:ea typeface="Calibri" pitchFamily="34" charset="-122"/>
                <a:cs typeface="Calibri" pitchFamily="34" charset="-120"/>
              </a:rPr>
              <a:t> A Latin American theater no comparable thriller has fully explored. And the villain is </a:t>
            </a:r>
            <a:r>
              <a:rPr lang="en-US" sz="760" b="1" dirty="0">
                <a:solidFill>
                  <a:srgbClr val="C9A84C"/>
                </a:solidFill>
                <a:latin typeface="Calibri" pitchFamily="34" charset="0"/>
                <a:ea typeface="Calibri" pitchFamily="34" charset="-122"/>
                <a:cs typeface="Calibri" pitchFamily="34" charset="-120"/>
              </a:rPr>
              <a:t>the President of the United States.</a:t>
            </a:r>
            <a:endParaRPr lang="en-US" sz="760" dirty="0"/>
          </a:p>
        </p:txBody>
      </p:sp>
      <p:sp>
        <p:nvSpPr>
          <p:cNvPr id="36" name="Text 29"/>
          <p:cNvSpPr/>
          <p:nvPr/>
        </p:nvSpPr>
        <p:spPr>
          <a:xfrm>
            <a:off x="372070" y="4645075"/>
            <a:ext cx="8399859" cy="297805"/>
          </a:xfrm>
          <a:prstGeom prst="roundRect">
            <a:avLst>
              <a:gd name="adj" fmla="val 4691"/>
            </a:avLst>
          </a:prstGeom>
          <a:solidFill>
            <a:srgbClr val="0D1B2A"/>
          </a:solidFill>
          <a:ln/>
        </p:spPr>
        <p:txBody>
          <a:bodyPr wrap="square" rtlCol="0" anchor="t"/>
          <a:lstStyle/>
          <a:p>
            <a:pPr marL="0" indent="0">
              <a:buNone/>
            </a:pPr>
            <a:endParaRPr lang="en-US" dirty="0"/>
          </a:p>
        </p:txBody>
      </p:sp>
      <p:sp>
        <p:nvSpPr>
          <p:cNvPr id="37" name="Text 30"/>
          <p:cNvSpPr/>
          <p:nvPr/>
        </p:nvSpPr>
        <p:spPr>
          <a:xfrm>
            <a:off x="372070" y="4645075"/>
            <a:ext cx="28575" cy="297805"/>
          </a:xfrm>
          <a:custGeom>
            <a:avLst/>
            <a:gdLst/>
            <a:ahLst/>
            <a:cxnLst/>
            <a:rect l="l" t="t" r="r" b="b"/>
            <a:pathLst>
              <a:path w="28575" h="297805">
                <a:moveTo>
                  <a:pt x="0" y="13970"/>
                </a:moveTo>
                <a:lnTo>
                  <a:pt x="3572" y="4641"/>
                </a:lnTo>
                <a:lnTo>
                  <a:pt x="7144" y="1781"/>
                </a:lnTo>
                <a:lnTo>
                  <a:pt x="10716" y="384"/>
                </a:lnTo>
                <a:lnTo>
                  <a:pt x="14288" y="0"/>
                </a:lnTo>
                <a:lnTo>
                  <a:pt x="17859" y="0"/>
                </a:lnTo>
                <a:lnTo>
                  <a:pt x="21431" y="0"/>
                </a:lnTo>
                <a:lnTo>
                  <a:pt x="25003" y="0"/>
                </a:lnTo>
                <a:lnTo>
                  <a:pt x="28575" y="0"/>
                </a:lnTo>
                <a:lnTo>
                  <a:pt x="28575" y="297805"/>
                </a:lnTo>
                <a:lnTo>
                  <a:pt x="25003" y="297805"/>
                </a:lnTo>
                <a:lnTo>
                  <a:pt x="21431" y="297805"/>
                </a:lnTo>
                <a:lnTo>
                  <a:pt x="17859" y="297805"/>
                </a:lnTo>
                <a:lnTo>
                  <a:pt x="14288" y="297805"/>
                </a:lnTo>
                <a:lnTo>
                  <a:pt x="10716" y="297421"/>
                </a:lnTo>
                <a:lnTo>
                  <a:pt x="7144" y="296024"/>
                </a:lnTo>
                <a:lnTo>
                  <a:pt x="3572" y="293165"/>
                </a:lnTo>
                <a:lnTo>
                  <a:pt x="0" y="283835"/>
                </a:lnTo>
                <a:close/>
              </a:path>
            </a:pathLst>
          </a:custGeom>
          <a:solidFill>
            <a:srgbClr val="C9A84C"/>
          </a:solidFill>
          <a:ln/>
        </p:spPr>
        <p:txBody>
          <a:bodyPr wrap="square" rtlCol="0" anchor="t"/>
          <a:lstStyle/>
          <a:p>
            <a:pPr marL="0" indent="0">
              <a:buNone/>
            </a:pPr>
            <a:endParaRPr lang="en-US" dirty="0"/>
          </a:p>
        </p:txBody>
      </p:sp>
      <p:pic>
        <p:nvPicPr>
          <p:cNvPr id="38"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1623" y="4727683"/>
            <a:ext cx="132588" cy="132588"/>
          </a:xfrm>
          <a:prstGeom prst="rect">
            <a:avLst/>
          </a:prstGeom>
        </p:spPr>
      </p:pic>
      <p:sp>
        <p:nvSpPr>
          <p:cNvPr id="39" name="Text 31"/>
          <p:cNvSpPr/>
          <p:nvPr/>
        </p:nvSpPr>
        <p:spPr>
          <a:xfrm>
            <a:off x="752029" y="4723805"/>
            <a:ext cx="5770156" cy="140345"/>
          </a:xfrm>
          <a:prstGeom prst="rect">
            <a:avLst/>
          </a:prstGeom>
          <a:noFill/>
          <a:ln/>
        </p:spPr>
        <p:txBody>
          <a:bodyPr wrap="none" lIns="0" tIns="0" rIns="0" bIns="0" rtlCol="0" anchor="ctr"/>
          <a:lstStyle/>
          <a:p>
            <a:pPr marL="0" indent="0" algn="l">
              <a:lnSpc>
                <a:spcPts val="1106"/>
              </a:lnSpc>
              <a:buNone/>
            </a:pPr>
            <a:r>
              <a:rPr lang="en-US" sz="790" kern="0" spc="16" dirty="0">
                <a:solidFill>
                  <a:srgbClr val="E8D9A8"/>
                </a:solidFill>
                <a:latin typeface="Constantia" pitchFamily="34" charset="0"/>
                <a:ea typeface="Constantia" pitchFamily="34" charset="-122"/>
                <a:cs typeface="Constantia" pitchFamily="34" charset="-120"/>
              </a:rPr>
              <a:t>"This is the political thriller the current American moment demands: </a:t>
            </a:r>
            <a:r>
              <a:rPr lang="en-US" sz="790" b="1" kern="0" spc="16" dirty="0">
                <a:solidFill>
                  <a:srgbClr val="C9A84C"/>
                </a:solidFill>
                <a:latin typeface="Constantia" pitchFamily="34" charset="0"/>
                <a:ea typeface="Constantia" pitchFamily="34" charset="-122"/>
                <a:cs typeface="Constantia" pitchFamily="34" charset="-120"/>
              </a:rPr>
              <a:t>propulsive, unsparing, and impossible to put down.</a:t>
            </a:r>
            <a:r>
              <a:rPr lang="en-US" sz="790" kern="0" spc="16" dirty="0">
                <a:solidFill>
                  <a:srgbClr val="E8D9A8"/>
                </a:solidFill>
                <a:latin typeface="Constantia" pitchFamily="34" charset="0"/>
                <a:ea typeface="Constantia" pitchFamily="34" charset="-122"/>
                <a:cs typeface="Constantia" pitchFamily="34" charset="-120"/>
              </a:rPr>
              <a:t>"</a:t>
            </a:r>
            <a:endParaRPr lang="en-US" sz="790" dirty="0"/>
          </a:p>
        </p:txBody>
      </p:sp>
      <p:sp>
        <p:nvSpPr>
          <p:cNvPr id="40" name="Text 32"/>
          <p:cNvSpPr/>
          <p:nvPr/>
        </p:nvSpPr>
        <p:spPr>
          <a:xfrm>
            <a:off x="0" y="0"/>
            <a:ext cx="57150" cy="5143500"/>
          </a:xfrm>
          <a:prstGeom prst="rect">
            <a:avLst/>
          </a:prstGeom>
          <a:solidFill>
            <a:srgbClr val="0D1B2A"/>
          </a:solidFill>
          <a:ln/>
        </p:spPr>
        <p:txBody>
          <a:bodyPr wrap="square" rtlCol="0" anchor="t"/>
          <a:lstStyle/>
          <a:p>
            <a:pPr marL="0" indent="0">
              <a:buNone/>
            </a:pPr>
            <a:endParaRPr lang="en-US" dirty="0"/>
          </a:p>
        </p:txBody>
      </p:sp>
      <p:sp>
        <p:nvSpPr>
          <p:cNvPr id="41" name="Text 33"/>
          <p:cNvSpPr/>
          <p:nvPr/>
        </p:nvSpPr>
        <p:spPr>
          <a:xfrm>
            <a:off x="9086850" y="0"/>
            <a:ext cx="57150" cy="5143500"/>
          </a:xfrm>
          <a:prstGeom prst="rect">
            <a:avLst/>
          </a:prstGeom>
          <a:solidFill>
            <a:srgbClr val="0D1B2A"/>
          </a:solidFill>
          <a:ln/>
        </p:spPr>
        <p:txBody>
          <a:bodyPr wrap="square" rtlCol="0" anchor="t"/>
          <a:lstStyle/>
          <a:p>
            <a:pPr marL="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4000"/>
                </a:srgbClr>
              </a:gs>
              <a:gs pos="55000">
                <a:srgbClr val="000000">
                  <a:alpha val="0"/>
                </a:srgbClr>
              </a:gs>
            </a:gsLst>
            <a:path path="circle">
              <a:fillToRect l="80000" t="50000" r="20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0D1B2A">
                  <a:alpha val="90000"/>
                </a:srgbClr>
              </a:gs>
              <a:gs pos="60000">
                <a:srgbClr val="000000">
                  <a:alpha val="0"/>
                </a:srgbClr>
              </a:gs>
            </a:gsLst>
            <a:path path="circle">
              <a:fillToRect l="20000" t="70000" r="80000" b="30000"/>
            </a:path>
          </a:gradFill>
          <a:ln/>
        </p:spPr>
        <p:txBody>
          <a:bodyPr wrap="square" rtlCol="0" anchor="t"/>
          <a:lstStyle/>
          <a:p>
            <a:pPr marL="0" indent="0">
              <a:buNone/>
            </a:pPr>
            <a:endParaRPr lang="en-US" dirty="0"/>
          </a:p>
        </p:txBody>
      </p:sp>
      <p:sp>
        <p:nvSpPr>
          <p:cNvPr id="4" name="Text 2"/>
          <p:cNvSpPr/>
          <p:nvPr/>
        </p:nvSpPr>
        <p:spPr>
          <a:xfrm>
            <a:off x="0" y="0"/>
            <a:ext cx="9144000" cy="5143500"/>
          </a:xfrm>
          <a:prstGeom prst="rect">
            <a:avLst/>
          </a:prstGeom>
          <a:gradFill rotWithShape="1">
            <a:gsLst>
              <a:gs pos="0">
                <a:srgbClr val="162233">
                  <a:alpha val="60000"/>
                </a:srgbClr>
              </a:gs>
              <a:gs pos="50000">
                <a:srgbClr val="000000">
                  <a:alpha val="0"/>
                </a:srgbClr>
              </a:gs>
            </a:gsLst>
            <a:path path="circle">
              <a:fillToRect l="50000" r="50000" b="100000"/>
            </a:path>
          </a:gradFill>
          <a:ln/>
        </p:spPr>
        <p:txBody>
          <a:bodyPr wrap="square" rtlCol="0" anchor="t"/>
          <a:lstStyle/>
          <a:p>
            <a:pPr marL="0" indent="0">
              <a:buNone/>
            </a:pPr>
            <a:endParaRPr lang="en-US" dirty="0"/>
          </a:p>
        </p:txBody>
      </p:sp>
      <p:sp>
        <p:nvSpPr>
          <p:cNvPr id="5" name="Text 3"/>
          <p:cNvSpPr/>
          <p:nvPr/>
        </p:nvSpPr>
        <p:spPr>
          <a:xfrm>
            <a:off x="457200" y="0"/>
            <a:ext cx="13841" cy="5143500"/>
          </a:xfrm>
          <a:prstGeom prst="rect">
            <a:avLst/>
          </a:prstGeom>
          <a:gradFill rotWithShape="1">
            <a:gsLst>
              <a:gs pos="0">
                <a:srgbClr val="000000">
                  <a:alpha val="0"/>
                </a:srgbClr>
              </a:gs>
              <a:gs pos="20000">
                <a:srgbClr val="C9A84C">
                  <a:alpha val="35000"/>
                </a:srgbClr>
              </a:gs>
              <a:gs pos="80000">
                <a:srgbClr val="C9A84C">
                  <a:alpha val="35000"/>
                </a:srgbClr>
              </a:gs>
              <a:gs pos="100000">
                <a:srgbClr val="000000">
                  <a:alpha val="0"/>
                </a:srgbClr>
              </a:gs>
            </a:gsLst>
            <a:lin ang="5400000" scaled="1"/>
          </a:gradFill>
          <a:ln/>
        </p:spPr>
        <p:txBody>
          <a:bodyPr wrap="square" rtlCol="0" anchor="t"/>
          <a:lstStyle/>
          <a:p>
            <a:pPr marL="0" indent="0">
              <a:buNone/>
            </a:pPr>
            <a:endParaRPr lang="en-US" dirty="0"/>
          </a:p>
        </p:txBody>
      </p:sp>
      <p:sp>
        <p:nvSpPr>
          <p:cNvPr id="6" name="Text 4"/>
          <p:cNvSpPr/>
          <p:nvPr/>
        </p:nvSpPr>
        <p:spPr>
          <a:xfrm>
            <a:off x="8672959" y="0"/>
            <a:ext cx="13841" cy="5143500"/>
          </a:xfrm>
          <a:prstGeom prst="rect">
            <a:avLst/>
          </a:prstGeom>
          <a:gradFill rotWithShape="1">
            <a:gsLst>
              <a:gs pos="0">
                <a:srgbClr val="000000">
                  <a:alpha val="0"/>
                </a:srgbClr>
              </a:gs>
              <a:gs pos="20000">
                <a:srgbClr val="C9A84C">
                  <a:alpha val="35000"/>
                </a:srgbClr>
              </a:gs>
              <a:gs pos="80000">
                <a:srgbClr val="C9A84C">
                  <a:alpha val="35000"/>
                </a:srgbClr>
              </a:gs>
              <a:gs pos="100000">
                <a:srgbClr val="000000">
                  <a:alpha val="0"/>
                </a:srgbClr>
              </a:gs>
            </a:gsLst>
            <a:lin ang="5400000" scaled="1"/>
          </a:gradFill>
          <a:ln/>
        </p:spPr>
        <p:txBody>
          <a:bodyPr wrap="square" rtlCol="0" anchor="t"/>
          <a:lstStyle/>
          <a:p>
            <a:pPr marL="0" indent="0">
              <a:buNone/>
            </a:pPr>
            <a:endParaRPr lang="en-US" dirty="0"/>
          </a:p>
        </p:txBody>
      </p:sp>
      <p:sp>
        <p:nvSpPr>
          <p:cNvPr id="7" name="Text 5"/>
          <p:cNvSpPr/>
          <p:nvPr/>
        </p:nvSpPr>
        <p:spPr>
          <a:xfrm>
            <a:off x="628650" y="4714280"/>
            <a:ext cx="9525" cy="200620"/>
          </a:xfrm>
          <a:prstGeom prst="rect">
            <a:avLst/>
          </a:prstGeom>
          <a:solidFill>
            <a:srgbClr val="C9A84C"/>
          </a:solidFill>
          <a:ln/>
        </p:spPr>
        <p:txBody>
          <a:bodyPr wrap="none" rtlCol="0" anchor="t"/>
          <a:lstStyle/>
          <a:p>
            <a:pPr marL="0" indent="0">
              <a:buNone/>
            </a:pPr>
            <a:endParaRPr lang="en-US" dirty="0"/>
          </a:p>
        </p:txBody>
      </p:sp>
      <p:sp>
        <p:nvSpPr>
          <p:cNvPr id="8" name="Text 6"/>
          <p:cNvSpPr/>
          <p:nvPr/>
        </p:nvSpPr>
        <p:spPr>
          <a:xfrm>
            <a:off x="8505825" y="4714280"/>
            <a:ext cx="9525" cy="200620"/>
          </a:xfrm>
          <a:prstGeom prst="rect">
            <a:avLst/>
          </a:prstGeom>
          <a:solidFill>
            <a:srgbClr val="C9A84C"/>
          </a:solidFill>
          <a:ln/>
        </p:spPr>
        <p:txBody>
          <a:bodyPr wrap="none" rtlCol="0" anchor="t"/>
          <a:lstStyle/>
          <a:p>
            <a:pPr marL="0" indent="0">
              <a:buNone/>
            </a:pPr>
            <a:endParaRPr lang="en-US" dirty="0"/>
          </a:p>
        </p:txBody>
      </p:sp>
      <p:sp>
        <p:nvSpPr>
          <p:cNvPr id="9" name="Text 7"/>
          <p:cNvSpPr/>
          <p:nvPr/>
        </p:nvSpPr>
        <p:spPr>
          <a:xfrm>
            <a:off x="3125941" y="459879"/>
            <a:ext cx="2892117" cy="106710"/>
          </a:xfrm>
          <a:prstGeom prst="rect">
            <a:avLst/>
          </a:prstGeom>
          <a:noFill/>
          <a:ln/>
        </p:spPr>
        <p:txBody>
          <a:bodyPr wrap="none" lIns="0" tIns="0" rIns="0" bIns="0" rtlCol="0" anchor="t"/>
          <a:lstStyle/>
          <a:p>
            <a:pPr marL="0" indent="0" algn="ctr">
              <a:lnSpc>
                <a:spcPts val="840"/>
              </a:lnSpc>
              <a:buNone/>
            </a:pPr>
            <a:r>
              <a:rPr lang="en-US" sz="560" kern="0" spc="123" dirty="0">
                <a:solidFill>
                  <a:srgbClr val="C9A84C">
                    <a:alpha val="55000"/>
                  </a:srgbClr>
                </a:solidFill>
                <a:latin typeface="Calibri" pitchFamily="34" charset="0"/>
                <a:ea typeface="Calibri" pitchFamily="34" charset="-122"/>
                <a:cs typeface="Calibri" pitchFamily="34" charset="-120"/>
              </a:rPr>
              <a:t>A POLITICAL ACTION THRILLER  ·  STADNIK &amp; O'KEEFE</a:t>
            </a:r>
            <a:endParaRPr lang="en-US" sz="560" dirty="0"/>
          </a:p>
        </p:txBody>
      </p:sp>
      <p:sp>
        <p:nvSpPr>
          <p:cNvPr id="10" name="Text 8"/>
          <p:cNvSpPr/>
          <p:nvPr/>
        </p:nvSpPr>
        <p:spPr>
          <a:xfrm>
            <a:off x="855366" y="666899"/>
            <a:ext cx="7433268" cy="1245312"/>
          </a:xfrm>
          <a:prstGeom prst="rect">
            <a:avLst/>
          </a:prstGeom>
          <a:noFill/>
          <a:ln/>
          <a:effectLst>
            <a:outerShdw blurRad="171450" dist="13970" dir="5400000" algn="bl" rotWithShape="0">
              <a:srgbClr val="C9A84C">
                <a:alpha val="18000"/>
              </a:srgbClr>
            </a:outerShdw>
          </a:effectLst>
        </p:spPr>
        <p:txBody>
          <a:bodyPr wrap="square" lIns="0" tIns="0" rIns="0" bIns="0" rtlCol="0" anchor="t"/>
          <a:lstStyle/>
          <a:p>
            <a:pPr marL="0" indent="0" algn="ctr">
              <a:lnSpc>
                <a:spcPts val="3282"/>
              </a:lnSpc>
              <a:spcAft>
                <a:spcPts val="230"/>
              </a:spcAft>
              <a:buNone/>
            </a:pPr>
            <a:r>
              <a:rPr lang="en-US" sz="2930" kern="0" spc="117" dirty="0">
                <a:solidFill>
                  <a:srgbClr val="C9A84C"/>
                </a:solidFill>
                <a:effectLst>
                  <a:glow rad="1073151">
                    <a:srgbClr val="C9A84C">
                      <a:alpha val="2400"/>
                    </a:srgbClr>
                  </a:glow>
                </a:effectLst>
                <a:latin typeface="Constantia" pitchFamily="34" charset="0"/>
                <a:ea typeface="Constantia" pitchFamily="34" charset="-122"/>
                <a:cs typeface="Constantia" pitchFamily="34" charset="-120"/>
              </a:rPr>
              <a:t>THE MOST POWERFUL MAN ON EARTH</a:t>
            </a:r>
            <a:br/>
            <a:r>
              <a:rPr lang="en-US" sz="2930" kern="0" spc="117" dirty="0">
                <a:solidFill>
                  <a:srgbClr val="C9A84C"/>
                </a:solidFill>
                <a:effectLst>
                  <a:glow rad="1073151">
                    <a:srgbClr val="C9A84C">
                      <a:alpha val="2400"/>
                    </a:srgbClr>
                  </a:glow>
                </a:effectLst>
                <a:latin typeface="Constantia" pitchFamily="34" charset="0"/>
                <a:ea typeface="Constantia" pitchFamily="34" charset="-122"/>
                <a:cs typeface="Constantia" pitchFamily="34" charset="-120"/>
              </a:rPr>
              <a:t> </a:t>
            </a:r>
            <a:r>
              <a:rPr lang="en-US" sz="2480" b="1" kern="0" spc="149" dirty="0">
                <a:solidFill>
                  <a:srgbClr val="C9A84C"/>
                </a:solidFill>
                <a:effectLst>
                  <a:glow rad="1073151">
                    <a:srgbClr val="C9A84C">
                      <a:alpha val="2400"/>
                    </a:srgbClr>
                  </a:glow>
                </a:effectLst>
                <a:latin typeface="Constantia" pitchFamily="34" charset="0"/>
                <a:ea typeface="Constantia" pitchFamily="34" charset="-122"/>
                <a:cs typeface="Constantia" pitchFamily="34" charset="-120"/>
              </a:rPr>
              <a:t>HAS FINALLY MET HIS MATCH</a:t>
            </a:r>
            <a:endParaRPr lang="en-US" sz="2930" dirty="0"/>
          </a:p>
        </p:txBody>
      </p:sp>
      <p:sp>
        <p:nvSpPr>
          <p:cNvPr id="11" name="Text 9"/>
          <p:cNvSpPr/>
          <p:nvPr/>
        </p:nvSpPr>
        <p:spPr>
          <a:xfrm>
            <a:off x="2714625" y="2010221"/>
            <a:ext cx="3714750" cy="7590"/>
          </a:xfrm>
          <a:prstGeom prst="rect">
            <a:avLst/>
          </a:prstGeom>
          <a:gradFill rotWithShape="1">
            <a:gsLst>
              <a:gs pos="0">
                <a:srgbClr val="000000">
                  <a:alpha val="0"/>
                </a:srgbClr>
              </a:gs>
              <a:gs pos="20000">
                <a:srgbClr val="C9A84C">
                  <a:alpha val="80000"/>
                </a:srgbClr>
              </a:gs>
              <a:gs pos="80000">
                <a:srgbClr val="C9A84C">
                  <a:alpha val="80000"/>
                </a:srgbClr>
              </a:gs>
              <a:gs pos="100000">
                <a:srgbClr val="000000">
                  <a:alpha val="0"/>
                </a:srgbClr>
              </a:gs>
            </a:gsLst>
            <a:lin ang="0" scaled="1"/>
          </a:gradFill>
          <a:ln/>
        </p:spPr>
        <p:txBody>
          <a:bodyPr wrap="none" rtlCol="0" anchor="t"/>
          <a:lstStyle/>
          <a:p>
            <a:pPr marL="0" indent="0">
              <a:buNone/>
            </a:pPr>
            <a:endParaRPr lang="en-US" dirty="0"/>
          </a:p>
        </p:txBody>
      </p:sp>
      <p:sp>
        <p:nvSpPr>
          <p:cNvPr id="12" name="Text 10"/>
          <p:cNvSpPr/>
          <p:nvPr/>
        </p:nvSpPr>
        <p:spPr>
          <a:xfrm>
            <a:off x="1584180" y="2145953"/>
            <a:ext cx="5975640" cy="573822"/>
          </a:xfrm>
          <a:prstGeom prst="rect">
            <a:avLst/>
          </a:prstGeom>
          <a:noFill/>
          <a:ln/>
        </p:spPr>
        <p:txBody>
          <a:bodyPr wrap="square" lIns="0" tIns="0" rIns="0" bIns="0" rtlCol="0" anchor="t"/>
          <a:lstStyle/>
          <a:p>
            <a:pPr marL="0" indent="0" algn="ctr">
              <a:lnSpc>
                <a:spcPts val="1436"/>
              </a:lnSpc>
              <a:spcAft>
                <a:spcPts val="1130"/>
              </a:spcAft>
              <a:buNone/>
            </a:pPr>
            <a:r>
              <a:rPr lang="en-US" sz="870" i="1" dirty="0">
                <a:solidFill>
                  <a:srgbClr val="F0EAD6">
                    <a:alpha val="88000"/>
                  </a:srgbClr>
                </a:solidFill>
                <a:latin typeface="Calibri" pitchFamily="34" charset="0"/>
                <a:ea typeface="Calibri" pitchFamily="34" charset="-122"/>
                <a:cs typeface="Calibri" pitchFamily="34" charset="-120"/>
              </a:rPr>
              <a:t>BACKYARD COLD WAR, DAVIS'S SECOND TERM</a:t>
            </a:r>
            <a:r>
              <a:rPr lang="en-US" sz="870" dirty="0">
                <a:solidFill>
                  <a:srgbClr val="F0EAD6">
                    <a:alpha val="88000"/>
                  </a:srgbClr>
                </a:solidFill>
                <a:latin typeface="Calibri" pitchFamily="34" charset="0"/>
                <a:ea typeface="Calibri" pitchFamily="34" charset="-122"/>
                <a:cs typeface="Calibri" pitchFamily="34" charset="-120"/>
              </a:rPr>
              <a:t> is a fully realized political action thriller with rich characters, a propulsive narrative architecture, and a love story as urgent as its geopolitical stakes. We are seeking representation, production partnership, and development conversations.</a:t>
            </a:r>
            <a:endParaRPr lang="en-US" sz="870" dirty="0"/>
          </a:p>
        </p:txBody>
      </p:sp>
      <p:sp>
        <p:nvSpPr>
          <p:cNvPr id="13" name="Text 11"/>
          <p:cNvSpPr/>
          <p:nvPr/>
        </p:nvSpPr>
        <p:spPr>
          <a:xfrm>
            <a:off x="4149306" y="2835920"/>
            <a:ext cx="845240" cy="118021"/>
          </a:xfrm>
          <a:prstGeom prst="rect">
            <a:avLst/>
          </a:prstGeom>
          <a:noFill/>
          <a:ln/>
        </p:spPr>
        <p:txBody>
          <a:bodyPr wrap="none" lIns="0" tIns="0" rIns="0" bIns="0" rtlCol="0" anchor="t"/>
          <a:lstStyle/>
          <a:p>
            <a:pPr marL="0" indent="0" algn="ctr">
              <a:lnSpc>
                <a:spcPts val="930"/>
              </a:lnSpc>
              <a:buNone/>
            </a:pPr>
            <a:r>
              <a:rPr lang="en-US" sz="620" kern="0" spc="112" dirty="0">
                <a:solidFill>
                  <a:srgbClr val="8A9AB0"/>
                </a:solidFill>
                <a:latin typeface="Calibri" pitchFamily="34" charset="0"/>
                <a:ea typeface="Calibri" pitchFamily="34" charset="-122"/>
                <a:cs typeface="Calibri" pitchFamily="34" charset="-120"/>
              </a:rPr>
              <a:t>WE ARE READY</a:t>
            </a:r>
            <a:endParaRPr lang="en-US" sz="620" dirty="0"/>
          </a:p>
        </p:txBody>
      </p:sp>
      <p:sp>
        <p:nvSpPr>
          <p:cNvPr id="14" name="Text 12"/>
          <p:cNvSpPr/>
          <p:nvPr/>
        </p:nvSpPr>
        <p:spPr>
          <a:xfrm>
            <a:off x="2000250" y="3040261"/>
            <a:ext cx="5143500" cy="304800"/>
          </a:xfrm>
          <a:prstGeom prst="rect">
            <a:avLst/>
          </a:prstGeom>
          <a:solidFill>
            <a:srgbClr val="162233">
              <a:alpha val="65000"/>
            </a:srgbClr>
          </a:solidFill>
          <a:ln w="9525">
            <a:solidFill>
              <a:srgbClr val="C9A84C">
                <a:alpha val="15000"/>
              </a:srgbClr>
            </a:solidFill>
          </a:ln>
        </p:spPr>
        <p:txBody>
          <a:bodyPr wrap="square" rtlCol="0" anchor="t"/>
          <a:lstStyle/>
          <a:p>
            <a:pPr marL="0" indent="0">
              <a:buNone/>
            </a:pPr>
            <a:endParaRPr lang="en-US" dirty="0"/>
          </a:p>
        </p:txBody>
      </p:sp>
      <p:sp>
        <p:nvSpPr>
          <p:cNvPr id="15" name="Text 13"/>
          <p:cNvSpPr/>
          <p:nvPr/>
        </p:nvSpPr>
        <p:spPr>
          <a:xfrm>
            <a:off x="2137916" y="3171081"/>
            <a:ext cx="43160" cy="43160"/>
          </a:xfrm>
          <a:prstGeom prst="ellipse">
            <a:avLst/>
          </a:prstGeom>
          <a:solidFill>
            <a:srgbClr val="C9A84C"/>
          </a:solidFill>
          <a:ln/>
        </p:spPr>
        <p:txBody>
          <a:bodyPr wrap="none" rtlCol="0" anchor="t"/>
          <a:lstStyle/>
          <a:p>
            <a:pPr marL="0" indent="0">
              <a:buNone/>
            </a:pPr>
            <a:endParaRPr lang="en-US" dirty="0"/>
          </a:p>
        </p:txBody>
      </p:sp>
      <p:sp>
        <p:nvSpPr>
          <p:cNvPr id="16" name="Text 14"/>
          <p:cNvSpPr/>
          <p:nvPr/>
        </p:nvSpPr>
        <p:spPr>
          <a:xfrm>
            <a:off x="2281386" y="3114526"/>
            <a:ext cx="2883604" cy="156270"/>
          </a:xfrm>
          <a:prstGeom prst="rect">
            <a:avLst/>
          </a:prstGeom>
          <a:noFill/>
          <a:ln/>
        </p:spPr>
        <p:txBody>
          <a:bodyPr wrap="none" lIns="0" tIns="0" rIns="0" bIns="0" rtlCol="0" anchor="ctr"/>
          <a:lstStyle/>
          <a:p>
            <a:pPr marL="0" indent="0" algn="l">
              <a:lnSpc>
                <a:spcPts val="1230"/>
              </a:lnSpc>
              <a:buNone/>
            </a:pPr>
            <a:r>
              <a:rPr lang="en-US" sz="820" b="1" kern="0" spc="8" dirty="0">
                <a:solidFill>
                  <a:srgbClr val="C9A84C">
                    <a:alpha val="90000"/>
                  </a:srgbClr>
                </a:solidFill>
                <a:latin typeface="Calibri" pitchFamily="34" charset="0"/>
                <a:ea typeface="Calibri" pitchFamily="34" charset="-122"/>
                <a:cs typeface="Calibri" pitchFamily="34" charset="-120"/>
              </a:rPr>
              <a:t>Full manuscript and treatment</a:t>
            </a:r>
            <a:r>
              <a:rPr lang="en-US" sz="820" kern="0" spc="8" dirty="0">
                <a:solidFill>
                  <a:srgbClr val="F0EAD6">
                    <a:alpha val="90000"/>
                  </a:srgbClr>
                </a:solidFill>
                <a:latin typeface="Calibri" pitchFamily="34" charset="0"/>
                <a:ea typeface="Calibri" pitchFamily="34" charset="-122"/>
                <a:cs typeface="Calibri" pitchFamily="34" charset="-120"/>
              </a:rPr>
              <a:t> available upon request</a:t>
            </a:r>
            <a:endParaRPr lang="en-US" sz="820" dirty="0"/>
          </a:p>
        </p:txBody>
      </p:sp>
      <p:sp>
        <p:nvSpPr>
          <p:cNvPr id="17" name="Text 15"/>
          <p:cNvSpPr/>
          <p:nvPr/>
        </p:nvSpPr>
        <p:spPr>
          <a:xfrm>
            <a:off x="2000250" y="3402211"/>
            <a:ext cx="5143500" cy="304800"/>
          </a:xfrm>
          <a:prstGeom prst="rect">
            <a:avLst/>
          </a:prstGeom>
          <a:solidFill>
            <a:srgbClr val="162233">
              <a:alpha val="65000"/>
            </a:srgbClr>
          </a:solidFill>
          <a:ln w="9525">
            <a:solidFill>
              <a:srgbClr val="C9A84C">
                <a:alpha val="15000"/>
              </a:srgbClr>
            </a:solidFill>
          </a:ln>
        </p:spPr>
        <p:txBody>
          <a:bodyPr wrap="square" rtlCol="0" anchor="t"/>
          <a:lstStyle/>
          <a:p>
            <a:pPr marL="0" indent="0">
              <a:buNone/>
            </a:pPr>
            <a:endParaRPr lang="en-US" dirty="0"/>
          </a:p>
        </p:txBody>
      </p:sp>
      <p:sp>
        <p:nvSpPr>
          <p:cNvPr id="18" name="Text 16"/>
          <p:cNvSpPr/>
          <p:nvPr/>
        </p:nvSpPr>
        <p:spPr>
          <a:xfrm>
            <a:off x="2137916" y="3533031"/>
            <a:ext cx="43160" cy="43160"/>
          </a:xfrm>
          <a:prstGeom prst="ellipse">
            <a:avLst/>
          </a:prstGeom>
          <a:solidFill>
            <a:srgbClr val="C9A84C"/>
          </a:solidFill>
          <a:ln/>
        </p:spPr>
        <p:txBody>
          <a:bodyPr wrap="none" rtlCol="0" anchor="t"/>
          <a:lstStyle/>
          <a:p>
            <a:pPr marL="0" indent="0">
              <a:buNone/>
            </a:pPr>
            <a:endParaRPr lang="en-US" dirty="0"/>
          </a:p>
        </p:txBody>
      </p:sp>
      <p:sp>
        <p:nvSpPr>
          <p:cNvPr id="19" name="Text 17"/>
          <p:cNvSpPr/>
          <p:nvPr/>
        </p:nvSpPr>
        <p:spPr>
          <a:xfrm>
            <a:off x="2281386" y="3476476"/>
            <a:ext cx="3703305" cy="156270"/>
          </a:xfrm>
          <a:prstGeom prst="rect">
            <a:avLst/>
          </a:prstGeom>
          <a:noFill/>
          <a:ln/>
        </p:spPr>
        <p:txBody>
          <a:bodyPr wrap="none" lIns="0" tIns="0" rIns="0" bIns="0" rtlCol="0" anchor="ctr"/>
          <a:lstStyle/>
          <a:p>
            <a:pPr marL="0" indent="0" algn="l">
              <a:lnSpc>
                <a:spcPts val="1230"/>
              </a:lnSpc>
              <a:buNone/>
            </a:pPr>
            <a:r>
              <a:rPr lang="en-US" sz="820" b="1" kern="0" spc="8" dirty="0">
                <a:solidFill>
                  <a:srgbClr val="C9A84C">
                    <a:alpha val="90000"/>
                  </a:srgbClr>
                </a:solidFill>
                <a:latin typeface="Calibri" pitchFamily="34" charset="0"/>
                <a:ea typeface="Calibri" pitchFamily="34" charset="-122"/>
                <a:cs typeface="Calibri" pitchFamily="34" charset="-120"/>
              </a:rPr>
              <a:t>Feature film and premium limited series</a:t>
            </a:r>
            <a:r>
              <a:rPr lang="en-US" sz="820" kern="0" spc="8" dirty="0">
                <a:solidFill>
                  <a:srgbClr val="F0EAD6">
                    <a:alpha val="90000"/>
                  </a:srgbClr>
                </a:solidFill>
                <a:latin typeface="Calibri" pitchFamily="34" charset="0"/>
                <a:ea typeface="Calibri" pitchFamily="34" charset="-122"/>
                <a:cs typeface="Calibri" pitchFamily="34" charset="-120"/>
              </a:rPr>
              <a:t> formats both fully developed</a:t>
            </a:r>
            <a:endParaRPr lang="en-US" sz="820" dirty="0"/>
          </a:p>
        </p:txBody>
      </p:sp>
      <p:sp>
        <p:nvSpPr>
          <p:cNvPr id="20" name="Text 18"/>
          <p:cNvSpPr/>
          <p:nvPr/>
        </p:nvSpPr>
        <p:spPr>
          <a:xfrm>
            <a:off x="2000250" y="3764161"/>
            <a:ext cx="5143500" cy="304800"/>
          </a:xfrm>
          <a:prstGeom prst="rect">
            <a:avLst/>
          </a:prstGeom>
          <a:solidFill>
            <a:srgbClr val="162233">
              <a:alpha val="65000"/>
            </a:srgbClr>
          </a:solidFill>
          <a:ln w="9525">
            <a:solidFill>
              <a:srgbClr val="C9A84C">
                <a:alpha val="15000"/>
              </a:srgbClr>
            </a:solidFill>
          </a:ln>
        </p:spPr>
        <p:txBody>
          <a:bodyPr wrap="square" rtlCol="0" anchor="t"/>
          <a:lstStyle/>
          <a:p>
            <a:pPr marL="0" indent="0">
              <a:buNone/>
            </a:pPr>
            <a:endParaRPr lang="en-US" dirty="0"/>
          </a:p>
        </p:txBody>
      </p:sp>
      <p:sp>
        <p:nvSpPr>
          <p:cNvPr id="21" name="Text 19"/>
          <p:cNvSpPr/>
          <p:nvPr/>
        </p:nvSpPr>
        <p:spPr>
          <a:xfrm>
            <a:off x="2137916" y="3894981"/>
            <a:ext cx="43160" cy="43160"/>
          </a:xfrm>
          <a:prstGeom prst="ellipse">
            <a:avLst/>
          </a:prstGeom>
          <a:solidFill>
            <a:srgbClr val="C9A84C"/>
          </a:solidFill>
          <a:ln/>
        </p:spPr>
        <p:txBody>
          <a:bodyPr wrap="none" rtlCol="0" anchor="t"/>
          <a:lstStyle/>
          <a:p>
            <a:pPr marL="0" indent="0">
              <a:buNone/>
            </a:pPr>
            <a:endParaRPr lang="en-US" dirty="0"/>
          </a:p>
        </p:txBody>
      </p:sp>
      <p:sp>
        <p:nvSpPr>
          <p:cNvPr id="22" name="Text 20"/>
          <p:cNvSpPr/>
          <p:nvPr/>
        </p:nvSpPr>
        <p:spPr>
          <a:xfrm>
            <a:off x="2281386" y="3838426"/>
            <a:ext cx="2847097" cy="156270"/>
          </a:xfrm>
          <a:prstGeom prst="rect">
            <a:avLst/>
          </a:prstGeom>
          <a:noFill/>
          <a:ln/>
        </p:spPr>
        <p:txBody>
          <a:bodyPr wrap="none" lIns="0" tIns="0" rIns="0" bIns="0" rtlCol="0" anchor="ctr"/>
          <a:lstStyle/>
          <a:p>
            <a:pPr marL="0" indent="0" algn="l">
              <a:lnSpc>
                <a:spcPts val="1230"/>
              </a:lnSpc>
              <a:buNone/>
            </a:pPr>
            <a:r>
              <a:rPr lang="en-US" sz="820" b="1" kern="0" spc="8" dirty="0">
                <a:solidFill>
                  <a:srgbClr val="C9A84C">
                    <a:alpha val="90000"/>
                  </a:srgbClr>
                </a:solidFill>
                <a:latin typeface="Calibri" pitchFamily="34" charset="0"/>
                <a:ea typeface="Calibri" pitchFamily="34" charset="-122"/>
                <a:cs typeface="Calibri" pitchFamily="34" charset="-120"/>
              </a:rPr>
              <a:t>Authors available for meetings:</a:t>
            </a:r>
            <a:r>
              <a:rPr lang="en-US" sz="820" kern="0" spc="8" dirty="0">
                <a:solidFill>
                  <a:srgbClr val="F0EAD6">
                    <a:alpha val="90000"/>
                  </a:srgbClr>
                </a:solidFill>
                <a:latin typeface="Calibri" pitchFamily="34" charset="0"/>
                <a:ea typeface="Calibri" pitchFamily="34" charset="-122"/>
                <a:cs typeface="Calibri" pitchFamily="34" charset="-120"/>
              </a:rPr>
              <a:t> Stadnik and O'Keefe</a:t>
            </a:r>
            <a:endParaRPr lang="en-US" sz="820" dirty="0"/>
          </a:p>
        </p:txBody>
      </p:sp>
      <p:sp>
        <p:nvSpPr>
          <p:cNvPr id="23" name="Text 21"/>
          <p:cNvSpPr/>
          <p:nvPr/>
        </p:nvSpPr>
        <p:spPr>
          <a:xfrm>
            <a:off x="3571875" y="4254252"/>
            <a:ext cx="2000250" cy="7590"/>
          </a:xfrm>
          <a:prstGeom prst="rect">
            <a:avLst/>
          </a:prstGeom>
          <a:gradFill rotWithShape="1">
            <a:gsLst>
              <a:gs pos="0">
                <a:srgbClr val="000000">
                  <a:alpha val="0"/>
                </a:srgbClr>
              </a:gs>
              <a:gs pos="50000">
                <a:srgbClr val="C9A84C">
                  <a:alpha val="40000"/>
                </a:srgbClr>
              </a:gs>
              <a:gs pos="100000">
                <a:srgbClr val="000000">
                  <a:alpha val="0"/>
                </a:srgbClr>
              </a:gs>
            </a:gsLst>
            <a:lin ang="0" scaled="1"/>
          </a:gradFill>
          <a:ln/>
        </p:spPr>
        <p:txBody>
          <a:bodyPr wrap="none" rtlCol="0" anchor="t"/>
          <a:lstStyle/>
          <a:p>
            <a:pPr marL="0" indent="0">
              <a:buNone/>
            </a:pPr>
            <a:endParaRPr lang="en-US" dirty="0"/>
          </a:p>
        </p:txBody>
      </p:sp>
      <p:sp>
        <p:nvSpPr>
          <p:cNvPr id="24" name="Text 22"/>
          <p:cNvSpPr/>
          <p:nvPr/>
        </p:nvSpPr>
        <p:spPr>
          <a:xfrm>
            <a:off x="2772041" y="4405313"/>
            <a:ext cx="3599917" cy="278160"/>
          </a:xfrm>
          <a:prstGeom prst="rect">
            <a:avLst/>
          </a:prstGeom>
          <a:noFill/>
          <a:ln/>
        </p:spPr>
        <p:txBody>
          <a:bodyPr wrap="none" lIns="0" tIns="0" rIns="0" bIns="0" rtlCol="0" anchor="t"/>
          <a:lstStyle/>
          <a:p>
            <a:pPr marL="0" indent="0" algn="ctr">
              <a:lnSpc>
                <a:spcPts val="2190"/>
              </a:lnSpc>
              <a:buNone/>
            </a:pPr>
            <a:r>
              <a:rPr lang="en-US" sz="1460" i="1" kern="0" spc="22" dirty="0">
                <a:solidFill>
                  <a:srgbClr val="C9A84C">
                    <a:alpha val="95000"/>
                  </a:srgbClr>
                </a:solidFill>
                <a:effectLst>
                  <a:glow rad="714375">
                    <a:srgbClr val="C9A84C">
                      <a:alpha val="9000"/>
                    </a:srgbClr>
                  </a:glow>
                </a:effectLst>
                <a:latin typeface="Constantia" pitchFamily="34" charset="0"/>
                <a:ea typeface="Constantia" pitchFamily="34" charset="-122"/>
                <a:cs typeface="Constantia" pitchFamily="34" charset="-120"/>
              </a:rPr>
              <a:t>Dmitry Melnikoff, my ass — no friggin way.</a:t>
            </a:r>
            <a:endParaRPr lang="en-US" sz="146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6000"/>
                </a:srgbClr>
              </a:gs>
              <a:gs pos="60000">
                <a:srgbClr val="000000">
                  <a:alpha val="0"/>
                </a:srgbClr>
              </a:gs>
            </a:gsLst>
            <a:path path="circle">
              <a:fillToRect l="80000" t="50000" r="20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0D1B2A">
                  <a:alpha val="5000"/>
                </a:srgbClr>
              </a:gs>
              <a:gs pos="60000">
                <a:srgbClr val="000000">
                  <a:alpha val="0"/>
                </a:srgbClr>
              </a:gs>
            </a:gsLst>
            <a:path path="circle">
              <a:fillToRect l="20000" t="50000" r="80000" b="50000"/>
            </a:path>
          </a:gradFill>
          <a:ln/>
        </p:spPr>
        <p:txBody>
          <a:bodyPr wrap="square" rtlCol="0" anchor="t"/>
          <a:lstStyle/>
          <a:p>
            <a:pPr marL="0" indent="0">
              <a:buNone/>
            </a:pPr>
            <a:endParaRPr lang="en-US" dirty="0"/>
          </a:p>
        </p:txBody>
      </p:sp>
      <p:sp>
        <p:nvSpPr>
          <p:cNvPr id="4" name="Text 2"/>
          <p:cNvSpPr/>
          <p:nvPr/>
        </p:nvSpPr>
        <p:spPr>
          <a:xfrm>
            <a:off x="0" y="0"/>
            <a:ext cx="9144000" cy="29170"/>
          </a:xfrm>
          <a:prstGeom prst="rect">
            <a:avLst/>
          </a:prstGeom>
          <a:gradFill rotWithShape="1">
            <a:gsLst>
              <a:gs pos="0">
                <a:srgbClr val="000000">
                  <a:alpha val="0"/>
                </a:srgbClr>
              </a:gs>
              <a:gs pos="30000">
                <a:srgbClr val="C9A84C"/>
              </a:gs>
              <a:gs pos="7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5" name="Text 3"/>
          <p:cNvSpPr/>
          <p:nvPr/>
        </p:nvSpPr>
        <p:spPr>
          <a:xfrm>
            <a:off x="0" y="5114330"/>
            <a:ext cx="9144000" cy="29170"/>
          </a:xfrm>
          <a:prstGeom prst="rect">
            <a:avLst/>
          </a:prstGeom>
          <a:gradFill rotWithShape="1">
            <a:gsLst>
              <a:gs pos="0">
                <a:srgbClr val="000000">
                  <a:alpha val="0"/>
                </a:srgbClr>
              </a:gs>
              <a:gs pos="30000">
                <a:srgbClr val="C9A84C"/>
              </a:gs>
              <a:gs pos="7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6" name="Text 4"/>
          <p:cNvSpPr/>
          <p:nvPr/>
        </p:nvSpPr>
        <p:spPr>
          <a:xfrm>
            <a:off x="228600" y="571500"/>
            <a:ext cx="13841" cy="4000500"/>
          </a:xfrm>
          <a:prstGeom prst="rect">
            <a:avLst/>
          </a:prstGeom>
          <a:gradFill rotWithShape="1">
            <a:gsLst>
              <a:gs pos="0">
                <a:srgbClr val="000000">
                  <a:alpha val="0"/>
                </a:srgbClr>
              </a:gs>
              <a:gs pos="20000">
                <a:srgbClr val="0D1B2A">
                  <a:alpha val="12000"/>
                </a:srgbClr>
              </a:gs>
              <a:gs pos="80000">
                <a:srgbClr val="0D1B2A">
                  <a:alpha val="12000"/>
                </a:srgbClr>
              </a:gs>
              <a:gs pos="100000">
                <a:srgbClr val="000000">
                  <a:alpha val="0"/>
                </a:srgbClr>
              </a:gs>
            </a:gsLst>
            <a:lin ang="5400000" scaled="1"/>
          </a:gradFill>
          <a:ln/>
        </p:spPr>
        <p:txBody>
          <a:bodyPr wrap="square" rtlCol="0" anchor="t"/>
          <a:lstStyle/>
          <a:p>
            <a:pPr marL="0" indent="0">
              <a:buNone/>
            </a:pPr>
            <a:endParaRPr lang="en-US" dirty="0"/>
          </a:p>
        </p:txBody>
      </p:sp>
      <p:sp>
        <p:nvSpPr>
          <p:cNvPr id="7" name="Text 5"/>
          <p:cNvSpPr/>
          <p:nvPr/>
        </p:nvSpPr>
        <p:spPr>
          <a:xfrm>
            <a:off x="8901559" y="571500"/>
            <a:ext cx="13841" cy="4000500"/>
          </a:xfrm>
          <a:prstGeom prst="rect">
            <a:avLst/>
          </a:prstGeom>
          <a:gradFill rotWithShape="1">
            <a:gsLst>
              <a:gs pos="0">
                <a:srgbClr val="000000">
                  <a:alpha val="0"/>
                </a:srgbClr>
              </a:gs>
              <a:gs pos="20000">
                <a:srgbClr val="0D1B2A">
                  <a:alpha val="12000"/>
                </a:srgbClr>
              </a:gs>
              <a:gs pos="80000">
                <a:srgbClr val="0D1B2A">
                  <a:alpha val="12000"/>
                </a:srgbClr>
              </a:gs>
              <a:gs pos="100000">
                <a:srgbClr val="000000">
                  <a:alpha val="0"/>
                </a:srgbClr>
              </a:gs>
            </a:gsLst>
            <a:lin ang="5400000" scaled="1"/>
          </a:gradFill>
          <a:ln/>
        </p:spPr>
        <p:txBody>
          <a:bodyPr wrap="square" rtlCol="0" anchor="t"/>
          <a:lstStyle/>
          <a:p>
            <a:pPr marL="0" indent="0">
              <a:buNone/>
            </a:pPr>
            <a:endParaRPr lang="en-US" dirty="0"/>
          </a:p>
        </p:txBody>
      </p:sp>
      <p:sp>
        <p:nvSpPr>
          <p:cNvPr id="8" name="Text 6"/>
          <p:cNvSpPr/>
          <p:nvPr/>
        </p:nvSpPr>
        <p:spPr>
          <a:xfrm>
            <a:off x="4295001" y="1503759"/>
            <a:ext cx="553998" cy="118021"/>
          </a:xfrm>
          <a:prstGeom prst="rect">
            <a:avLst/>
          </a:prstGeom>
          <a:noFill/>
          <a:ln/>
        </p:spPr>
        <p:txBody>
          <a:bodyPr wrap="none" lIns="0" tIns="0" rIns="0" bIns="0" rtlCol="0" anchor="t"/>
          <a:lstStyle/>
          <a:p>
            <a:pPr marL="0" indent="0" algn="ctr">
              <a:lnSpc>
                <a:spcPts val="930"/>
              </a:lnSpc>
              <a:buNone/>
            </a:pPr>
            <a:r>
              <a:rPr lang="en-US" sz="620" b="1" kern="0" spc="174" dirty="0">
                <a:solidFill>
                  <a:srgbClr val="C9A84C"/>
                </a:solidFill>
                <a:latin typeface="Calibri" pitchFamily="34" charset="0"/>
                <a:ea typeface="Calibri" pitchFamily="34" charset="-122"/>
                <a:cs typeface="Calibri" pitchFamily="34" charset="-120"/>
              </a:rPr>
              <a:t>LOGLINE</a:t>
            </a:r>
            <a:endParaRPr lang="en-US" sz="620" dirty="0"/>
          </a:p>
        </p:txBody>
      </p:sp>
      <p:sp>
        <p:nvSpPr>
          <p:cNvPr id="9" name="Text 7"/>
          <p:cNvSpPr/>
          <p:nvPr/>
        </p:nvSpPr>
        <p:spPr>
          <a:xfrm>
            <a:off x="598211" y="1479500"/>
            <a:ext cx="665864" cy="1428750"/>
          </a:xfrm>
          <a:prstGeom prst="rect">
            <a:avLst/>
          </a:prstGeom>
          <a:noFill/>
          <a:ln/>
        </p:spPr>
        <p:txBody>
          <a:bodyPr wrap="none" lIns="0" tIns="0" rIns="0" bIns="0" rtlCol="0" anchor="t"/>
          <a:lstStyle/>
          <a:p>
            <a:pPr marL="0" indent="0" algn="ctr">
              <a:lnSpc>
                <a:spcPts val="11250"/>
              </a:lnSpc>
              <a:buNone/>
            </a:pPr>
            <a:r>
              <a:rPr lang="en-US" sz="11250" dirty="0">
                <a:solidFill>
                  <a:srgbClr val="C9A84C">
                    <a:alpha val="22000"/>
                  </a:srgbClr>
                </a:solidFill>
                <a:latin typeface="Constantia" pitchFamily="34" charset="0"/>
                <a:ea typeface="Constantia" pitchFamily="34" charset="-122"/>
                <a:cs typeface="Constantia" pitchFamily="34" charset="-120"/>
              </a:rPr>
              <a:t>“</a:t>
            </a:r>
            <a:endParaRPr lang="en-US" sz="11250" dirty="0"/>
          </a:p>
        </p:txBody>
      </p:sp>
      <p:sp>
        <p:nvSpPr>
          <p:cNvPr id="10" name="Text 8"/>
          <p:cNvSpPr/>
          <p:nvPr/>
        </p:nvSpPr>
        <p:spPr>
          <a:xfrm>
            <a:off x="7851945" y="2289423"/>
            <a:ext cx="665864" cy="1428750"/>
          </a:xfrm>
          <a:prstGeom prst="rect">
            <a:avLst/>
          </a:prstGeom>
          <a:noFill/>
          <a:ln/>
        </p:spPr>
        <p:txBody>
          <a:bodyPr wrap="none" lIns="0" tIns="0" rIns="0" bIns="0" rtlCol="0" anchor="t"/>
          <a:lstStyle/>
          <a:p>
            <a:pPr marL="0" indent="0" algn="ctr">
              <a:lnSpc>
                <a:spcPts val="11250"/>
              </a:lnSpc>
              <a:buNone/>
            </a:pPr>
            <a:r>
              <a:rPr lang="en-US" sz="11250" dirty="0">
                <a:solidFill>
                  <a:srgbClr val="C9A84C">
                    <a:alpha val="22000"/>
                  </a:srgbClr>
                </a:solidFill>
                <a:latin typeface="Constantia" pitchFamily="34" charset="0"/>
                <a:ea typeface="Constantia" pitchFamily="34" charset="-122"/>
                <a:cs typeface="Constantia" pitchFamily="34" charset="-120"/>
              </a:rPr>
              <a:t>”</a:t>
            </a:r>
            <a:endParaRPr lang="en-US" sz="11250" dirty="0"/>
          </a:p>
        </p:txBody>
      </p:sp>
      <p:sp>
        <p:nvSpPr>
          <p:cNvPr id="11" name="Text 9"/>
          <p:cNvSpPr/>
          <p:nvPr/>
        </p:nvSpPr>
        <p:spPr>
          <a:xfrm>
            <a:off x="3429000" y="3132683"/>
            <a:ext cx="2286000" cy="10120"/>
          </a:xfrm>
          <a:prstGeom prst="rect">
            <a:avLst/>
          </a:prstGeom>
          <a:gradFill rotWithShape="1">
            <a:gsLst>
              <a:gs pos="0">
                <a:srgbClr val="000000">
                  <a:alpha val="0"/>
                </a:srgbClr>
              </a:gs>
              <a:gs pos="20000">
                <a:srgbClr val="C9A84C"/>
              </a:gs>
              <a:gs pos="8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12" name="Text 10"/>
          <p:cNvSpPr/>
          <p:nvPr/>
        </p:nvSpPr>
        <p:spPr>
          <a:xfrm>
            <a:off x="2118963" y="3300264"/>
            <a:ext cx="4905926" cy="129480"/>
          </a:xfrm>
          <a:prstGeom prst="rect">
            <a:avLst/>
          </a:prstGeom>
          <a:noFill/>
          <a:ln/>
        </p:spPr>
        <p:txBody>
          <a:bodyPr wrap="none" lIns="0" tIns="0" rIns="0" bIns="0" rtlCol="0" anchor="t"/>
          <a:lstStyle/>
          <a:p>
            <a:pPr marL="0" indent="0" algn="ctr">
              <a:lnSpc>
                <a:spcPts val="1020"/>
              </a:lnSpc>
              <a:buNone/>
            </a:pPr>
            <a:r>
              <a:rPr lang="en-US" sz="680" b="1" kern="0" spc="150" dirty="0">
                <a:solidFill>
                  <a:srgbClr val="0D1B2A"/>
                </a:solidFill>
                <a:latin typeface="Calibri" pitchFamily="34" charset="0"/>
                <a:ea typeface="Calibri" pitchFamily="34" charset="-122"/>
                <a:cs typeface="Calibri" pitchFamily="34" charset="-120"/>
              </a:rPr>
              <a:t>POLITICAL ACTION THRILLER  |  FEATURE FILM / PREMIUM LIMITED SERIES</a:t>
            </a:r>
            <a:endParaRPr lang="en-US" sz="680" dirty="0"/>
          </a:p>
        </p:txBody>
      </p:sp>
      <p:sp>
        <p:nvSpPr>
          <p:cNvPr id="13" name="Text 11"/>
          <p:cNvSpPr/>
          <p:nvPr/>
        </p:nvSpPr>
        <p:spPr>
          <a:xfrm>
            <a:off x="3314707" y="3500735"/>
            <a:ext cx="2514436" cy="139005"/>
          </a:xfrm>
          <a:prstGeom prst="rect">
            <a:avLst/>
          </a:prstGeom>
          <a:noFill/>
          <a:ln/>
        </p:spPr>
        <p:txBody>
          <a:bodyPr wrap="none" lIns="0" tIns="0" rIns="0" bIns="0" rtlCol="0" anchor="t"/>
          <a:lstStyle/>
          <a:p>
            <a:pPr marL="0" indent="0" algn="ctr">
              <a:lnSpc>
                <a:spcPts val="1095"/>
              </a:lnSpc>
              <a:buNone/>
            </a:pPr>
            <a:r>
              <a:rPr lang="en-US" sz="730" i="1" kern="0" spc="29" dirty="0">
                <a:solidFill>
                  <a:srgbClr val="4A5A6E"/>
                </a:solidFill>
                <a:latin typeface="Calibri" pitchFamily="34" charset="0"/>
                <a:ea typeface="Calibri" pitchFamily="34" charset="-122"/>
                <a:cs typeface="Calibri" pitchFamily="34" charset="-120"/>
              </a:rPr>
              <a:t>Comparable to Tom Clancy, Vince Flynn, Brad Thor</a:t>
            </a:r>
            <a:endParaRPr lang="en-US" sz="730" dirty="0"/>
          </a:p>
        </p:txBody>
      </p:sp>
      <p:sp>
        <p:nvSpPr>
          <p:cNvPr id="14" name="Text 12"/>
          <p:cNvSpPr/>
          <p:nvPr/>
        </p:nvSpPr>
        <p:spPr>
          <a:xfrm>
            <a:off x="1001250" y="1822400"/>
            <a:ext cx="7141500" cy="1165146"/>
          </a:xfrm>
          <a:prstGeom prst="rect">
            <a:avLst/>
          </a:prstGeom>
          <a:noFill/>
          <a:ln/>
        </p:spPr>
        <p:txBody>
          <a:bodyPr wrap="square" lIns="0" tIns="0" rIns="0" bIns="0" rtlCol="0" anchor="t"/>
          <a:lstStyle/>
          <a:p>
            <a:pPr marL="0" indent="0" algn="ctr">
              <a:lnSpc>
                <a:spcPts val="2184"/>
              </a:lnSpc>
              <a:buNone/>
            </a:pPr>
            <a:r>
              <a:rPr lang="en-US" sz="1270" kern="0" spc="13" dirty="0">
                <a:solidFill>
                  <a:srgbClr val="0D1B2A"/>
                </a:solidFill>
                <a:latin typeface="Constantia" pitchFamily="34" charset="0"/>
                <a:ea typeface="Constantia" pitchFamily="34" charset="-122"/>
                <a:cs typeface="Constantia" pitchFamily="34" charset="-120"/>
              </a:rPr>
              <a:t>When </a:t>
            </a:r>
            <a:r>
              <a:rPr lang="en-US" sz="1270" b="1" i="1" kern="0" spc="13" dirty="0">
                <a:solidFill>
                  <a:srgbClr val="C9A84C"/>
                </a:solidFill>
                <a:latin typeface="Constantia" pitchFamily="34" charset="0"/>
                <a:ea typeface="Constantia" pitchFamily="34" charset="-122"/>
                <a:cs typeface="Constantia" pitchFamily="34" charset="-120"/>
              </a:rPr>
              <a:t>grief</a:t>
            </a:r>
            <a:r>
              <a:rPr lang="en-US" sz="1270" kern="0" spc="13" dirty="0">
                <a:solidFill>
                  <a:srgbClr val="0D1B2A"/>
                </a:solidFill>
                <a:latin typeface="Constantia" pitchFamily="34" charset="0"/>
                <a:ea typeface="Constantia" pitchFamily="34" charset="-122"/>
                <a:cs typeface="Constantia" pitchFamily="34" charset="-120"/>
              </a:rPr>
              <a:t> strips a re-elected president of every institutional restraint, two people shaped by the same opioid epidemic he has declared war over — a </a:t>
            </a:r>
            <a:r>
              <a:rPr lang="en-US" sz="1270" b="1" i="1" kern="0" spc="13" dirty="0">
                <a:solidFill>
                  <a:srgbClr val="C9A84C"/>
                </a:solidFill>
                <a:latin typeface="Constantia" pitchFamily="34" charset="0"/>
                <a:ea typeface="Constantia" pitchFamily="34" charset="-122"/>
                <a:cs typeface="Constantia" pitchFamily="34" charset="-120"/>
              </a:rPr>
              <a:t>calculating senator with a hidden agenda</a:t>
            </a:r>
            <a:r>
              <a:rPr lang="en-US" sz="1270" kern="0" spc="13" dirty="0">
                <a:solidFill>
                  <a:srgbClr val="0D1B2A"/>
                </a:solidFill>
                <a:latin typeface="Constantia" pitchFamily="34" charset="0"/>
                <a:ea typeface="Constantia" pitchFamily="34" charset="-122"/>
                <a:cs typeface="Constantia" pitchFamily="34" charset="-120"/>
              </a:rPr>
              <a:t> and a </a:t>
            </a:r>
            <a:r>
              <a:rPr lang="en-US" sz="1270" b="1" i="1" kern="0" spc="13" dirty="0">
                <a:solidFill>
                  <a:srgbClr val="C9A84C"/>
                </a:solidFill>
                <a:latin typeface="Constantia" pitchFamily="34" charset="0"/>
                <a:ea typeface="Constantia" pitchFamily="34" charset="-122"/>
                <a:cs typeface="Constantia" pitchFamily="34" charset="-120"/>
              </a:rPr>
              <a:t>former CIA operative with everything to lose</a:t>
            </a:r>
            <a:r>
              <a:rPr lang="en-US" sz="1270" kern="0" spc="13" dirty="0">
                <a:solidFill>
                  <a:srgbClr val="0D1B2A"/>
                </a:solidFill>
                <a:latin typeface="Constantia" pitchFamily="34" charset="0"/>
                <a:ea typeface="Constantia" pitchFamily="34" charset="-122"/>
                <a:cs typeface="Constantia" pitchFamily="34" charset="-120"/>
              </a:rPr>
              <a:t> — must do what armies, courts, and constitutions have failed to do: force </a:t>
            </a:r>
            <a:r>
              <a:rPr lang="en-US" sz="1270" b="1" i="1" kern="0" spc="13" dirty="0">
                <a:solidFill>
                  <a:srgbClr val="C9A84C"/>
                </a:solidFill>
                <a:latin typeface="Constantia" pitchFamily="34" charset="0"/>
                <a:ea typeface="Constantia" pitchFamily="34" charset="-122"/>
                <a:cs typeface="Constantia" pitchFamily="34" charset="-120"/>
              </a:rPr>
              <a:t>the most powerful man on earth</a:t>
            </a:r>
            <a:r>
              <a:rPr lang="en-US" sz="1270" kern="0" spc="13" dirty="0">
                <a:solidFill>
                  <a:srgbClr val="0D1B2A"/>
                </a:solidFill>
                <a:latin typeface="Constantia" pitchFamily="34" charset="0"/>
                <a:ea typeface="Constantia" pitchFamily="34" charset="-122"/>
                <a:cs typeface="Constantia" pitchFamily="34" charset="-120"/>
              </a:rPr>
              <a:t> to back down.</a:t>
            </a:r>
            <a:endParaRPr lang="en-US" sz="12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6000"/>
                </a:srgbClr>
              </a:gs>
              <a:gs pos="50000">
                <a:srgbClr val="000000">
                  <a:alpha val="0"/>
                </a:srgbClr>
              </a:gs>
            </a:gsLst>
            <a:path path="circle">
              <a:fillToRect l="95000" t="50000" r="5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C9A84C">
                  <a:alpha val="4000"/>
                </a:srgbClr>
              </a:gs>
              <a:gs pos="40000">
                <a:srgbClr val="000000">
                  <a:alpha val="0"/>
                </a:srgbClr>
              </a:gs>
            </a:gsLst>
            <a:path path="circle">
              <a:fillToRect l="5000" t="80000" r="95000" b="20000"/>
            </a:path>
          </a:gradFill>
          <a:ln/>
        </p:spPr>
        <p:txBody>
          <a:bodyPr wrap="square" rtlCol="0" anchor="t"/>
          <a:lstStyle/>
          <a:p>
            <a:pPr marL="0" indent="0">
              <a:buNone/>
            </a:pPr>
            <a:endParaRPr lang="en-US" dirty="0"/>
          </a:p>
        </p:txBody>
      </p:sp>
      <p:sp>
        <p:nvSpPr>
          <p:cNvPr id="4" name="Text 2"/>
          <p:cNvSpPr/>
          <p:nvPr/>
        </p:nvSpPr>
        <p:spPr>
          <a:xfrm>
            <a:off x="372070" y="372070"/>
            <a:ext cx="21580" cy="4399359"/>
          </a:xfrm>
          <a:prstGeom prst="rect">
            <a:avLst/>
          </a:prstGeom>
          <a:gradFill rotWithShape="1">
            <a:gsLst>
              <a:gs pos="0">
                <a:srgbClr val="000000">
                  <a:alpha val="0"/>
                </a:srgbClr>
              </a:gs>
              <a:gs pos="15000">
                <a:srgbClr val="C9A84C"/>
              </a:gs>
              <a:gs pos="85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5" name="Text 3"/>
          <p:cNvSpPr/>
          <p:nvPr/>
        </p:nvSpPr>
        <p:spPr>
          <a:xfrm>
            <a:off x="533400" y="1090017"/>
            <a:ext cx="4036066" cy="1688602"/>
          </a:xfrm>
          <a:prstGeom prst="roundRect">
            <a:avLst>
              <a:gd name="adj" fmla="val 2557"/>
            </a:avLst>
          </a:prstGeom>
          <a:gradFill rotWithShape="1">
            <a:gsLst>
              <a:gs pos="0">
                <a:srgbClr val="C9A84C">
                  <a:alpha val="5000"/>
                </a:srgbClr>
              </a:gs>
              <a:gs pos="60000">
                <a:srgbClr val="000000">
                  <a:alpha val="0"/>
                </a:srgbClr>
              </a:gs>
            </a:gsLst>
            <a:lin ang="2700000" scaled="1"/>
          </a:gradFill>
          <a:ln/>
        </p:spPr>
        <p:txBody>
          <a:bodyPr wrap="square" rtlCol="0" anchor="t"/>
          <a:lstStyle/>
          <a:p>
            <a:pPr marL="0" indent="0">
              <a:buNone/>
            </a:pPr>
            <a:endParaRPr lang="en-US" dirty="0"/>
          </a:p>
        </p:txBody>
      </p:sp>
      <p:sp>
        <p:nvSpPr>
          <p:cNvPr id="6" name="Text 4"/>
          <p:cNvSpPr/>
          <p:nvPr/>
        </p:nvSpPr>
        <p:spPr>
          <a:xfrm>
            <a:off x="4698355" y="1090017"/>
            <a:ext cx="4036066" cy="1688602"/>
          </a:xfrm>
          <a:prstGeom prst="roundRect">
            <a:avLst>
              <a:gd name="adj" fmla="val 2557"/>
            </a:avLst>
          </a:prstGeom>
          <a:gradFill rotWithShape="1">
            <a:gsLst>
              <a:gs pos="0">
                <a:srgbClr val="C9A84C">
                  <a:alpha val="5000"/>
                </a:srgbClr>
              </a:gs>
              <a:gs pos="60000">
                <a:srgbClr val="000000">
                  <a:alpha val="0"/>
                </a:srgbClr>
              </a:gs>
            </a:gsLst>
            <a:lin ang="2700000" scaled="1"/>
          </a:gradFill>
          <a:ln/>
        </p:spPr>
        <p:txBody>
          <a:bodyPr wrap="square" rtlCol="0" anchor="t"/>
          <a:lstStyle/>
          <a:p>
            <a:pPr marL="0" indent="0">
              <a:buNone/>
            </a:pPr>
            <a:endParaRPr lang="en-US" dirty="0"/>
          </a:p>
        </p:txBody>
      </p:sp>
      <p:sp>
        <p:nvSpPr>
          <p:cNvPr id="7" name="Text 5"/>
          <p:cNvSpPr/>
          <p:nvPr/>
        </p:nvSpPr>
        <p:spPr>
          <a:xfrm>
            <a:off x="533400" y="2897981"/>
            <a:ext cx="4036066" cy="1688754"/>
          </a:xfrm>
          <a:prstGeom prst="roundRect">
            <a:avLst>
              <a:gd name="adj" fmla="val 2557"/>
            </a:avLst>
          </a:prstGeom>
          <a:gradFill rotWithShape="1">
            <a:gsLst>
              <a:gs pos="0">
                <a:srgbClr val="C9A84C">
                  <a:alpha val="5000"/>
                </a:srgbClr>
              </a:gs>
              <a:gs pos="60000">
                <a:srgbClr val="000000">
                  <a:alpha val="0"/>
                </a:srgbClr>
              </a:gs>
            </a:gsLst>
            <a:lin ang="2700000" scaled="1"/>
          </a:gradFill>
          <a:ln/>
        </p:spPr>
        <p:txBody>
          <a:bodyPr wrap="square" rtlCol="0" anchor="t"/>
          <a:lstStyle/>
          <a:p>
            <a:pPr marL="0" indent="0">
              <a:buNone/>
            </a:pPr>
            <a:endParaRPr lang="en-US" dirty="0"/>
          </a:p>
        </p:txBody>
      </p:sp>
      <p:sp>
        <p:nvSpPr>
          <p:cNvPr id="8" name="Text 6"/>
          <p:cNvSpPr/>
          <p:nvPr/>
        </p:nvSpPr>
        <p:spPr>
          <a:xfrm>
            <a:off x="4698355" y="2897981"/>
            <a:ext cx="4036066" cy="1688754"/>
          </a:xfrm>
          <a:prstGeom prst="roundRect">
            <a:avLst>
              <a:gd name="adj" fmla="val 2557"/>
            </a:avLst>
          </a:prstGeom>
          <a:gradFill rotWithShape="1">
            <a:gsLst>
              <a:gs pos="0">
                <a:srgbClr val="C9A84C">
                  <a:alpha val="5000"/>
                </a:srgbClr>
              </a:gs>
              <a:gs pos="60000">
                <a:srgbClr val="000000">
                  <a:alpha val="0"/>
                </a:srgbClr>
              </a:gs>
            </a:gsLst>
            <a:lin ang="2700000" scaled="1"/>
          </a:gradFill>
          <a:ln/>
        </p:spPr>
        <p:txBody>
          <a:bodyPr wrap="square" rtlCol="0" anchor="t"/>
          <a:lstStyle/>
          <a:p>
            <a:pPr marL="0" indent="0">
              <a:buNone/>
            </a:pPr>
            <a:endParaRPr lang="en-US" dirty="0"/>
          </a:p>
        </p:txBody>
      </p:sp>
      <p:sp>
        <p:nvSpPr>
          <p:cNvPr id="9" name="Text 7"/>
          <p:cNvSpPr/>
          <p:nvPr/>
        </p:nvSpPr>
        <p:spPr>
          <a:xfrm>
            <a:off x="514350" y="314920"/>
            <a:ext cx="2220903" cy="328910"/>
          </a:xfrm>
          <a:prstGeom prst="rect">
            <a:avLst/>
          </a:prstGeom>
          <a:noFill/>
          <a:ln/>
        </p:spPr>
        <p:txBody>
          <a:bodyPr wrap="none" lIns="0" tIns="0" rIns="0" bIns="0" rtlCol="0" anchor="t"/>
          <a:lstStyle/>
          <a:p>
            <a:pPr marL="0" indent="0" algn="l">
              <a:lnSpc>
                <a:spcPts val="2590"/>
              </a:lnSpc>
              <a:buNone/>
            </a:pPr>
            <a:r>
              <a:rPr lang="en-US" sz="2590" b="1" kern="0" spc="311" dirty="0">
                <a:solidFill>
                  <a:srgbClr val="C9A84C"/>
                </a:solidFill>
                <a:latin typeface="Constantia" pitchFamily="34" charset="0"/>
                <a:ea typeface="Constantia" pitchFamily="34" charset="-122"/>
                <a:cs typeface="Constantia" pitchFamily="34" charset="-120"/>
              </a:rPr>
              <a:t>THE HOOK</a:t>
            </a:r>
            <a:endParaRPr lang="en-US" sz="2590" dirty="0"/>
          </a:p>
        </p:txBody>
      </p:sp>
      <p:sp>
        <p:nvSpPr>
          <p:cNvPr id="10" name="Text 8"/>
          <p:cNvSpPr/>
          <p:nvPr/>
        </p:nvSpPr>
        <p:spPr>
          <a:xfrm>
            <a:off x="2772966" y="583555"/>
            <a:ext cx="5970984" cy="7590"/>
          </a:xfrm>
          <a:prstGeom prst="rect">
            <a:avLst/>
          </a:prstGeom>
          <a:gradFill rotWithShape="1">
            <a:gsLst>
              <a:gs pos="0">
                <a:srgbClr val="C9A84C">
                  <a:alpha val="50000"/>
                </a:srgbClr>
              </a:gs>
              <a:gs pos="100000">
                <a:srgbClr val="000000">
                  <a:alpha val="0"/>
                </a:srgbClr>
              </a:gs>
            </a:gsLst>
            <a:lin ang="0" scaled="1"/>
          </a:gradFill>
          <a:ln/>
        </p:spPr>
        <p:txBody>
          <a:bodyPr wrap="none" rtlCol="0" anchor="t"/>
          <a:lstStyle/>
          <a:p>
            <a:pPr marL="0" indent="0">
              <a:buNone/>
            </a:pPr>
            <a:endParaRPr lang="en-US" dirty="0"/>
          </a:p>
        </p:txBody>
      </p:sp>
      <p:sp>
        <p:nvSpPr>
          <p:cNvPr id="11" name="Text 9"/>
          <p:cNvSpPr/>
          <p:nvPr/>
        </p:nvSpPr>
        <p:spPr>
          <a:xfrm>
            <a:off x="514350" y="673001"/>
            <a:ext cx="9052560" cy="171450"/>
          </a:xfrm>
          <a:prstGeom prst="rect">
            <a:avLst/>
          </a:prstGeom>
          <a:noFill/>
          <a:ln/>
        </p:spPr>
        <p:txBody>
          <a:bodyPr wrap="none" lIns="0" tIns="0" rIns="0" bIns="0" rtlCol="0" anchor="t"/>
          <a:lstStyle/>
          <a:p>
            <a:pPr marL="0" indent="0" algn="l">
              <a:lnSpc>
                <a:spcPts val="1350"/>
              </a:lnSpc>
              <a:buNone/>
            </a:pPr>
            <a:r>
              <a:rPr lang="en-US" sz="900" i="1" kern="0" spc="198" dirty="0">
                <a:solidFill>
                  <a:srgbClr val="8A9AB0"/>
                </a:solidFill>
                <a:latin typeface="Calibri" pitchFamily="34" charset="0"/>
                <a:ea typeface="Calibri" pitchFamily="34" charset="-122"/>
                <a:cs typeface="Calibri" pitchFamily="34" charset="-120"/>
              </a:rPr>
              <a:t>FOUR LINES.  ONE STORY.  NO MERCY.</a:t>
            </a:r>
            <a:endParaRPr lang="en-US" sz="900" dirty="0"/>
          </a:p>
        </p:txBody>
      </p:sp>
      <p:sp>
        <p:nvSpPr>
          <p:cNvPr id="12" name="Text 10"/>
          <p:cNvSpPr/>
          <p:nvPr/>
        </p:nvSpPr>
        <p:spPr>
          <a:xfrm>
            <a:off x="514350" y="944761"/>
            <a:ext cx="8229600" cy="7590"/>
          </a:xfrm>
          <a:prstGeom prst="rect">
            <a:avLst/>
          </a:prstGeom>
          <a:gradFill rotWithShape="1">
            <a:gsLst>
              <a:gs pos="0">
                <a:srgbClr val="C9A84C"/>
              </a:gs>
              <a:gs pos="100000">
                <a:srgbClr val="C9A84C">
                  <a:alpha val="15000"/>
                </a:srgbClr>
              </a:gs>
            </a:gsLst>
            <a:lin ang="0" scaled="1"/>
          </a:gradFill>
          <a:ln/>
        </p:spPr>
        <p:txBody>
          <a:bodyPr wrap="none" rtlCol="0" anchor="t"/>
          <a:lstStyle/>
          <a:p>
            <a:pPr marL="0" indent="0">
              <a:buNone/>
            </a:pPr>
            <a:endParaRPr lang="en-US" dirty="0"/>
          </a:p>
        </p:txBody>
      </p:sp>
      <p:sp>
        <p:nvSpPr>
          <p:cNvPr id="13" name="Text 11"/>
          <p:cNvSpPr/>
          <p:nvPr/>
        </p:nvSpPr>
        <p:spPr>
          <a:xfrm>
            <a:off x="514350" y="1080492"/>
            <a:ext cx="4064645" cy="1707654"/>
          </a:xfrm>
          <a:prstGeom prst="roundRect">
            <a:avLst>
              <a:gd name="adj" fmla="val 2529"/>
            </a:avLst>
          </a:prstGeom>
          <a:solidFill>
            <a:srgbClr val="162233"/>
          </a:solidFill>
          <a:ln/>
        </p:spPr>
        <p:txBody>
          <a:bodyPr wrap="square" rtlCol="0" anchor="t"/>
          <a:lstStyle/>
          <a:p>
            <a:pPr marL="0" indent="0">
              <a:buNone/>
            </a:pPr>
            <a:endParaRPr lang="en-US" dirty="0"/>
          </a:p>
        </p:txBody>
      </p:sp>
      <p:sp>
        <p:nvSpPr>
          <p:cNvPr id="14" name="Text 12"/>
          <p:cNvSpPr/>
          <p:nvPr/>
        </p:nvSpPr>
        <p:spPr>
          <a:xfrm>
            <a:off x="514350" y="1080492"/>
            <a:ext cx="19050" cy="1707654"/>
          </a:xfrm>
          <a:custGeom>
            <a:avLst/>
            <a:gdLst/>
            <a:ahLst/>
            <a:cxnLst/>
            <a:rect l="l" t="t" r="r" b="b"/>
            <a:pathLst>
              <a:path w="19050" h="1707654">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1700283"/>
                </a:lnTo>
                <a:lnTo>
                  <a:pt x="16669" y="1698557"/>
                </a:lnTo>
                <a:lnTo>
                  <a:pt x="14288" y="1696563"/>
                </a:lnTo>
                <a:lnTo>
                  <a:pt x="11906" y="1694247"/>
                </a:lnTo>
                <a:lnTo>
                  <a:pt x="9525" y="1691527"/>
                </a:lnTo>
                <a:lnTo>
                  <a:pt x="7144" y="1688263"/>
                </a:lnTo>
                <a:lnTo>
                  <a:pt x="4763" y="1684187"/>
                </a:lnTo>
                <a:lnTo>
                  <a:pt x="2381" y="1678615"/>
                </a:lnTo>
                <a:lnTo>
                  <a:pt x="0" y="1664474"/>
                </a:lnTo>
                <a:close/>
              </a:path>
            </a:pathLst>
          </a:custGeom>
          <a:solidFill>
            <a:srgbClr val="C9A84C"/>
          </a:solidFill>
          <a:ln/>
        </p:spPr>
        <p:txBody>
          <a:bodyPr wrap="square" rtlCol="0" anchor="t"/>
          <a:lstStyle/>
          <a:p>
            <a:pPr marL="0" indent="0">
              <a:buNone/>
            </a:pPr>
            <a:endParaRPr lang="en-US" dirty="0"/>
          </a:p>
        </p:txBody>
      </p:sp>
      <p:sp>
        <p:nvSpPr>
          <p:cNvPr id="15" name="Text 13"/>
          <p:cNvSpPr/>
          <p:nvPr/>
        </p:nvSpPr>
        <p:spPr>
          <a:xfrm>
            <a:off x="676870" y="1218158"/>
            <a:ext cx="342900" cy="34290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1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8818" y="1320105"/>
            <a:ext cx="139005" cy="139005"/>
          </a:xfrm>
          <a:prstGeom prst="rect">
            <a:avLst/>
          </a:prstGeom>
        </p:spPr>
      </p:pic>
      <p:sp>
        <p:nvSpPr>
          <p:cNvPr id="17" name="Text 14"/>
          <p:cNvSpPr/>
          <p:nvPr/>
        </p:nvSpPr>
        <p:spPr>
          <a:xfrm>
            <a:off x="1147911" y="1204317"/>
            <a:ext cx="3605897" cy="146149"/>
          </a:xfrm>
          <a:prstGeom prst="rect">
            <a:avLst/>
          </a:prstGeom>
          <a:noFill/>
          <a:ln/>
        </p:spPr>
        <p:txBody>
          <a:bodyPr wrap="none" lIns="0" tIns="0" rIns="0" bIns="0" rtlCol="0" anchor="t"/>
          <a:lstStyle/>
          <a:p>
            <a:pPr marL="0" indent="0" algn="l">
              <a:lnSpc>
                <a:spcPts val="1152"/>
              </a:lnSpc>
              <a:buNone/>
            </a:pPr>
            <a:r>
              <a:rPr lang="en-US" sz="960" b="1" kern="0" spc="77" dirty="0">
                <a:solidFill>
                  <a:srgbClr val="C9A84C"/>
                </a:solidFill>
                <a:latin typeface="Constantia" pitchFamily="34" charset="0"/>
                <a:ea typeface="Constantia" pitchFamily="34" charset="-122"/>
                <a:cs typeface="Constantia" pitchFamily="34" charset="-120"/>
              </a:rPr>
              <a:t>GRIEF AS FOREIGN POLICY</a:t>
            </a:r>
            <a:endParaRPr lang="en-US" sz="960" dirty="0"/>
          </a:p>
        </p:txBody>
      </p:sp>
      <p:sp>
        <p:nvSpPr>
          <p:cNvPr id="18" name="Text 15"/>
          <p:cNvSpPr/>
          <p:nvPr/>
        </p:nvSpPr>
        <p:spPr>
          <a:xfrm>
            <a:off x="1147911" y="1385888"/>
            <a:ext cx="3343650" cy="317227"/>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The 47th President loses his second son to fentanyl in January 2025. His administration stops governing. It starts waging war.</a:t>
            </a:r>
            <a:endParaRPr lang="en-US" sz="820" dirty="0"/>
          </a:p>
        </p:txBody>
      </p:sp>
      <p:sp>
        <p:nvSpPr>
          <p:cNvPr id="19" name="Text 16"/>
          <p:cNvSpPr/>
          <p:nvPr/>
        </p:nvSpPr>
        <p:spPr>
          <a:xfrm>
            <a:off x="4679305" y="1080492"/>
            <a:ext cx="4064645" cy="1707654"/>
          </a:xfrm>
          <a:prstGeom prst="roundRect">
            <a:avLst>
              <a:gd name="adj" fmla="val 2529"/>
            </a:avLst>
          </a:prstGeom>
          <a:solidFill>
            <a:srgbClr val="162233"/>
          </a:solidFill>
          <a:ln/>
        </p:spPr>
        <p:txBody>
          <a:bodyPr wrap="square" rtlCol="0" anchor="t"/>
          <a:lstStyle/>
          <a:p>
            <a:pPr marL="0" indent="0">
              <a:buNone/>
            </a:pPr>
            <a:endParaRPr lang="en-US" dirty="0"/>
          </a:p>
        </p:txBody>
      </p:sp>
      <p:sp>
        <p:nvSpPr>
          <p:cNvPr id="20" name="Text 17"/>
          <p:cNvSpPr/>
          <p:nvPr/>
        </p:nvSpPr>
        <p:spPr>
          <a:xfrm>
            <a:off x="4679305" y="1080492"/>
            <a:ext cx="19050" cy="1707654"/>
          </a:xfrm>
          <a:custGeom>
            <a:avLst/>
            <a:gdLst/>
            <a:ahLst/>
            <a:cxnLst/>
            <a:rect l="l" t="t" r="r" b="b"/>
            <a:pathLst>
              <a:path w="19050" h="1707654">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1700283"/>
                </a:lnTo>
                <a:lnTo>
                  <a:pt x="16669" y="1698557"/>
                </a:lnTo>
                <a:lnTo>
                  <a:pt x="14288" y="1696563"/>
                </a:lnTo>
                <a:lnTo>
                  <a:pt x="11906" y="1694247"/>
                </a:lnTo>
                <a:lnTo>
                  <a:pt x="9525" y="1691527"/>
                </a:lnTo>
                <a:lnTo>
                  <a:pt x="7144" y="1688263"/>
                </a:lnTo>
                <a:lnTo>
                  <a:pt x="4763" y="1684187"/>
                </a:lnTo>
                <a:lnTo>
                  <a:pt x="2381" y="1678615"/>
                </a:lnTo>
                <a:lnTo>
                  <a:pt x="0" y="1664474"/>
                </a:lnTo>
                <a:close/>
              </a:path>
            </a:pathLst>
          </a:custGeom>
          <a:solidFill>
            <a:srgbClr val="C9A84C"/>
          </a:solidFill>
          <a:ln/>
        </p:spPr>
        <p:txBody>
          <a:bodyPr wrap="square" rtlCol="0" anchor="t"/>
          <a:lstStyle/>
          <a:p>
            <a:pPr marL="0" indent="0">
              <a:buNone/>
            </a:pPr>
            <a:endParaRPr lang="en-US" dirty="0"/>
          </a:p>
        </p:txBody>
      </p:sp>
      <p:sp>
        <p:nvSpPr>
          <p:cNvPr id="21" name="Text 18"/>
          <p:cNvSpPr/>
          <p:nvPr/>
        </p:nvSpPr>
        <p:spPr>
          <a:xfrm>
            <a:off x="4841825" y="1218158"/>
            <a:ext cx="342900" cy="34290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2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43773" y="1320105"/>
            <a:ext cx="139005" cy="139005"/>
          </a:xfrm>
          <a:prstGeom prst="rect">
            <a:avLst/>
          </a:prstGeom>
        </p:spPr>
      </p:pic>
      <p:sp>
        <p:nvSpPr>
          <p:cNvPr id="23" name="Text 19"/>
          <p:cNvSpPr/>
          <p:nvPr/>
        </p:nvSpPr>
        <p:spPr>
          <a:xfrm>
            <a:off x="5312866" y="1204317"/>
            <a:ext cx="3605897" cy="146149"/>
          </a:xfrm>
          <a:prstGeom prst="rect">
            <a:avLst/>
          </a:prstGeom>
          <a:noFill/>
          <a:ln/>
        </p:spPr>
        <p:txBody>
          <a:bodyPr wrap="none" lIns="0" tIns="0" rIns="0" bIns="0" rtlCol="0" anchor="t"/>
          <a:lstStyle/>
          <a:p>
            <a:pPr marL="0" indent="0" algn="l">
              <a:lnSpc>
                <a:spcPts val="1152"/>
              </a:lnSpc>
              <a:buNone/>
            </a:pPr>
            <a:r>
              <a:rPr lang="en-US" sz="960" b="1" kern="0" spc="77" dirty="0">
                <a:solidFill>
                  <a:srgbClr val="C9A84C"/>
                </a:solidFill>
                <a:latin typeface="Constantia" pitchFamily="34" charset="0"/>
                <a:ea typeface="Constantia" pitchFamily="34" charset="-122"/>
                <a:cs typeface="Constantia" pitchFamily="34" charset="-120"/>
              </a:rPr>
              <a:t>THE DAVIS DOCTRINE</a:t>
            </a:r>
            <a:endParaRPr lang="en-US" sz="960" dirty="0"/>
          </a:p>
        </p:txBody>
      </p:sp>
      <p:sp>
        <p:nvSpPr>
          <p:cNvPr id="24" name="Text 20"/>
          <p:cNvSpPr/>
          <p:nvPr/>
        </p:nvSpPr>
        <p:spPr>
          <a:xfrm>
            <a:off x="5312866" y="1385888"/>
            <a:ext cx="3343650" cy="475841"/>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Venezuela. Colombia. Cuba annexed to Florida. Mexico invaded. Panama Canal seized. A black-budget domestic assassination program. In 90 days.</a:t>
            </a:r>
            <a:endParaRPr lang="en-US" sz="820" dirty="0"/>
          </a:p>
        </p:txBody>
      </p:sp>
      <p:sp>
        <p:nvSpPr>
          <p:cNvPr id="25" name="Text 21"/>
          <p:cNvSpPr/>
          <p:nvPr/>
        </p:nvSpPr>
        <p:spPr>
          <a:xfrm>
            <a:off x="514350" y="2888456"/>
            <a:ext cx="4064645" cy="1707803"/>
          </a:xfrm>
          <a:prstGeom prst="roundRect">
            <a:avLst>
              <a:gd name="adj" fmla="val 2528"/>
            </a:avLst>
          </a:prstGeom>
          <a:solidFill>
            <a:srgbClr val="162233"/>
          </a:solidFill>
          <a:ln/>
        </p:spPr>
        <p:txBody>
          <a:bodyPr wrap="square" rtlCol="0" anchor="t"/>
          <a:lstStyle/>
          <a:p>
            <a:pPr marL="0" indent="0">
              <a:buNone/>
            </a:pPr>
            <a:endParaRPr lang="en-US" dirty="0"/>
          </a:p>
        </p:txBody>
      </p:sp>
      <p:sp>
        <p:nvSpPr>
          <p:cNvPr id="26" name="Text 22"/>
          <p:cNvSpPr/>
          <p:nvPr/>
        </p:nvSpPr>
        <p:spPr>
          <a:xfrm>
            <a:off x="514350" y="2888456"/>
            <a:ext cx="19050" cy="1707803"/>
          </a:xfrm>
          <a:custGeom>
            <a:avLst/>
            <a:gdLst/>
            <a:ahLst/>
            <a:cxnLst/>
            <a:rect l="l" t="t" r="r" b="b"/>
            <a:pathLst>
              <a:path w="19050" h="1707803">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1700431"/>
                </a:lnTo>
                <a:lnTo>
                  <a:pt x="16669" y="1698706"/>
                </a:lnTo>
                <a:lnTo>
                  <a:pt x="14288" y="1696712"/>
                </a:lnTo>
                <a:lnTo>
                  <a:pt x="11906" y="1694396"/>
                </a:lnTo>
                <a:lnTo>
                  <a:pt x="9525" y="1691676"/>
                </a:lnTo>
                <a:lnTo>
                  <a:pt x="7144" y="1688411"/>
                </a:lnTo>
                <a:lnTo>
                  <a:pt x="4763" y="1684336"/>
                </a:lnTo>
                <a:lnTo>
                  <a:pt x="2381" y="1678764"/>
                </a:lnTo>
                <a:lnTo>
                  <a:pt x="0" y="1664623"/>
                </a:lnTo>
                <a:close/>
              </a:path>
            </a:pathLst>
          </a:custGeom>
          <a:solidFill>
            <a:srgbClr val="C9A84C"/>
          </a:solidFill>
          <a:ln/>
        </p:spPr>
        <p:txBody>
          <a:bodyPr wrap="square" rtlCol="0" anchor="t"/>
          <a:lstStyle/>
          <a:p>
            <a:pPr marL="0" indent="0">
              <a:buNone/>
            </a:pPr>
            <a:endParaRPr lang="en-US" dirty="0"/>
          </a:p>
        </p:txBody>
      </p:sp>
      <p:sp>
        <p:nvSpPr>
          <p:cNvPr id="27" name="Text 23"/>
          <p:cNvSpPr/>
          <p:nvPr/>
        </p:nvSpPr>
        <p:spPr>
          <a:xfrm>
            <a:off x="676870" y="3026122"/>
            <a:ext cx="342900" cy="34290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2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8818" y="3128070"/>
            <a:ext cx="139005" cy="139005"/>
          </a:xfrm>
          <a:prstGeom prst="rect">
            <a:avLst/>
          </a:prstGeom>
        </p:spPr>
      </p:pic>
      <p:sp>
        <p:nvSpPr>
          <p:cNvPr id="29" name="Text 24"/>
          <p:cNvSpPr/>
          <p:nvPr/>
        </p:nvSpPr>
        <p:spPr>
          <a:xfrm>
            <a:off x="1147911" y="3012281"/>
            <a:ext cx="3605897" cy="146149"/>
          </a:xfrm>
          <a:prstGeom prst="rect">
            <a:avLst/>
          </a:prstGeom>
          <a:noFill/>
          <a:ln/>
        </p:spPr>
        <p:txBody>
          <a:bodyPr wrap="none" lIns="0" tIns="0" rIns="0" bIns="0" rtlCol="0" anchor="t"/>
          <a:lstStyle/>
          <a:p>
            <a:pPr marL="0" indent="0" algn="l">
              <a:lnSpc>
                <a:spcPts val="1152"/>
              </a:lnSpc>
              <a:buNone/>
            </a:pPr>
            <a:r>
              <a:rPr lang="en-US" sz="960" b="1" kern="0" spc="77" dirty="0">
                <a:solidFill>
                  <a:srgbClr val="C9A84C"/>
                </a:solidFill>
                <a:latin typeface="Constantia" pitchFamily="34" charset="0"/>
                <a:ea typeface="Constantia" pitchFamily="34" charset="-122"/>
                <a:cs typeface="Constantia" pitchFamily="34" charset="-120"/>
              </a:rPr>
              <a:t>THE HIDDEN HAND</a:t>
            </a:r>
            <a:endParaRPr lang="en-US" sz="960" dirty="0"/>
          </a:p>
        </p:txBody>
      </p:sp>
      <p:sp>
        <p:nvSpPr>
          <p:cNvPr id="30" name="Text 25"/>
          <p:cNvSpPr/>
          <p:nvPr/>
        </p:nvSpPr>
        <p:spPr>
          <a:xfrm>
            <a:off x="1147911" y="3193852"/>
            <a:ext cx="3343650" cy="475841"/>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The new Vice President is Dmitry Melnikoff — Russian-born, Cuba-raised, and quietly positioned to inherit the most powerful office in the world.</a:t>
            </a:r>
            <a:endParaRPr lang="en-US" sz="820" dirty="0"/>
          </a:p>
        </p:txBody>
      </p:sp>
      <p:sp>
        <p:nvSpPr>
          <p:cNvPr id="31" name="Text 26"/>
          <p:cNvSpPr/>
          <p:nvPr/>
        </p:nvSpPr>
        <p:spPr>
          <a:xfrm>
            <a:off x="4679305" y="2888456"/>
            <a:ext cx="4064645" cy="1707803"/>
          </a:xfrm>
          <a:prstGeom prst="roundRect">
            <a:avLst>
              <a:gd name="adj" fmla="val 2528"/>
            </a:avLst>
          </a:prstGeom>
          <a:solidFill>
            <a:srgbClr val="162233"/>
          </a:solidFill>
          <a:ln/>
        </p:spPr>
        <p:txBody>
          <a:bodyPr wrap="square" rtlCol="0" anchor="t"/>
          <a:lstStyle/>
          <a:p>
            <a:pPr marL="0" indent="0">
              <a:buNone/>
            </a:pPr>
            <a:endParaRPr lang="en-US" dirty="0"/>
          </a:p>
        </p:txBody>
      </p:sp>
      <p:sp>
        <p:nvSpPr>
          <p:cNvPr id="32" name="Text 27"/>
          <p:cNvSpPr/>
          <p:nvPr/>
        </p:nvSpPr>
        <p:spPr>
          <a:xfrm>
            <a:off x="4679305" y="2888456"/>
            <a:ext cx="19050" cy="1707803"/>
          </a:xfrm>
          <a:custGeom>
            <a:avLst/>
            <a:gdLst/>
            <a:ahLst/>
            <a:cxnLst/>
            <a:rect l="l" t="t" r="r" b="b"/>
            <a:pathLst>
              <a:path w="19050" h="1707803">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1700431"/>
                </a:lnTo>
                <a:lnTo>
                  <a:pt x="16669" y="1698706"/>
                </a:lnTo>
                <a:lnTo>
                  <a:pt x="14288" y="1696712"/>
                </a:lnTo>
                <a:lnTo>
                  <a:pt x="11906" y="1694396"/>
                </a:lnTo>
                <a:lnTo>
                  <a:pt x="9525" y="1691676"/>
                </a:lnTo>
                <a:lnTo>
                  <a:pt x="7144" y="1688411"/>
                </a:lnTo>
                <a:lnTo>
                  <a:pt x="4763" y="1684336"/>
                </a:lnTo>
                <a:lnTo>
                  <a:pt x="2381" y="1678764"/>
                </a:lnTo>
                <a:lnTo>
                  <a:pt x="0" y="1664623"/>
                </a:lnTo>
                <a:close/>
              </a:path>
            </a:pathLst>
          </a:custGeom>
          <a:solidFill>
            <a:srgbClr val="C9A84C"/>
          </a:solidFill>
          <a:ln/>
        </p:spPr>
        <p:txBody>
          <a:bodyPr wrap="square" rtlCol="0" anchor="t"/>
          <a:lstStyle/>
          <a:p>
            <a:pPr marL="0" indent="0">
              <a:buNone/>
            </a:pPr>
            <a:endParaRPr lang="en-US" dirty="0"/>
          </a:p>
        </p:txBody>
      </p:sp>
      <p:sp>
        <p:nvSpPr>
          <p:cNvPr id="33" name="Text 28"/>
          <p:cNvSpPr/>
          <p:nvPr/>
        </p:nvSpPr>
        <p:spPr>
          <a:xfrm>
            <a:off x="4841825" y="3026122"/>
            <a:ext cx="342900" cy="342900"/>
          </a:xfrm>
          <a:prstGeom prst="ellipse">
            <a:avLst/>
          </a:prstGeom>
          <a:solidFill>
            <a:srgbClr val="C9A84C">
              <a:alpha val="12000"/>
            </a:srgbClr>
          </a:solidFill>
          <a:ln w="9525">
            <a:solidFill>
              <a:srgbClr val="C9A84C">
                <a:alpha val="30000"/>
              </a:srgbClr>
            </a:solidFill>
          </a:ln>
        </p:spPr>
        <p:txBody>
          <a:bodyPr wrap="square" rtlCol="0" anchor="t"/>
          <a:lstStyle/>
          <a:p>
            <a:pPr marL="0" indent="0">
              <a:buNone/>
            </a:pPr>
            <a:endParaRPr lang="en-US" dirty="0"/>
          </a:p>
        </p:txBody>
      </p:sp>
      <p:pic>
        <p:nvPicPr>
          <p:cNvPr id="3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43773" y="3128070"/>
            <a:ext cx="139005" cy="139005"/>
          </a:xfrm>
          <a:prstGeom prst="rect">
            <a:avLst/>
          </a:prstGeom>
        </p:spPr>
      </p:pic>
      <p:sp>
        <p:nvSpPr>
          <p:cNvPr id="35" name="Text 29"/>
          <p:cNvSpPr/>
          <p:nvPr/>
        </p:nvSpPr>
        <p:spPr>
          <a:xfrm>
            <a:off x="5312866" y="3012281"/>
            <a:ext cx="3343650" cy="306913"/>
          </a:xfrm>
          <a:prstGeom prst="rect">
            <a:avLst/>
          </a:prstGeom>
          <a:noFill/>
          <a:ln/>
        </p:spPr>
        <p:txBody>
          <a:bodyPr wrap="square" lIns="0" tIns="0" rIns="0" bIns="0" rtlCol="0" anchor="t"/>
          <a:lstStyle/>
          <a:p>
            <a:pPr marL="0" indent="0" algn="l">
              <a:lnSpc>
                <a:spcPts val="1152"/>
              </a:lnSpc>
              <a:buNone/>
            </a:pPr>
            <a:r>
              <a:rPr lang="en-US" sz="960" b="1" kern="0" spc="77" dirty="0">
                <a:solidFill>
                  <a:srgbClr val="C9A84C"/>
                </a:solidFill>
                <a:latin typeface="Constantia" pitchFamily="34" charset="0"/>
                <a:ea typeface="Constantia" pitchFamily="34" charset="-122"/>
                <a:cs typeface="Constantia" pitchFamily="34" charset="-120"/>
              </a:rPr>
              <a:t>TWO HEROES.  ONE MISSION.  ONE LOVE STORY.</a:t>
            </a:r>
            <a:endParaRPr lang="en-US" sz="960" dirty="0"/>
          </a:p>
        </p:txBody>
      </p:sp>
      <p:sp>
        <p:nvSpPr>
          <p:cNvPr id="36" name="Text 30"/>
          <p:cNvSpPr/>
          <p:nvPr/>
        </p:nvSpPr>
        <p:spPr>
          <a:xfrm>
            <a:off x="5312866" y="3340001"/>
            <a:ext cx="3343650" cy="317227"/>
          </a:xfrm>
          <a:prstGeom prst="rect">
            <a:avLst/>
          </a:prstGeom>
          <a:noFill/>
          <a:ln/>
        </p:spPr>
        <p:txBody>
          <a:bodyPr wrap="square" lIns="0" tIns="0" rIns="0" bIns="0" rtlCol="0" anchor="t"/>
          <a:lstStyle/>
          <a:p>
            <a:pPr marL="0" indent="0" algn="l">
              <a:lnSpc>
                <a:spcPts val="1189"/>
              </a:lnSpc>
              <a:buNone/>
            </a:pPr>
            <a:r>
              <a:rPr lang="en-US" sz="820" dirty="0">
                <a:solidFill>
                  <a:srgbClr val="F0EAD6">
                    <a:alpha val="88000"/>
                  </a:srgbClr>
                </a:solidFill>
                <a:latin typeface="Calibri" pitchFamily="34" charset="0"/>
                <a:ea typeface="Calibri" pitchFamily="34" charset="-122"/>
                <a:cs typeface="Calibri" pitchFamily="34" charset="-120"/>
              </a:rPr>
              <a:t>A senator playing both sides. A CIA operative who refuses to lose. Together they are the last line of democracy's defense.</a:t>
            </a:r>
            <a:endParaRPr lang="en-US" sz="820" dirty="0"/>
          </a:p>
        </p:txBody>
      </p:sp>
      <p:sp>
        <p:nvSpPr>
          <p:cNvPr id="37" name="Text 31"/>
          <p:cNvSpPr/>
          <p:nvPr/>
        </p:nvSpPr>
        <p:spPr>
          <a:xfrm>
            <a:off x="514350" y="4765774"/>
            <a:ext cx="5122962" cy="7590"/>
          </a:xfrm>
          <a:prstGeom prst="rect">
            <a:avLst/>
          </a:prstGeom>
          <a:gradFill rotWithShape="1">
            <a:gsLst>
              <a:gs pos="0">
                <a:srgbClr val="C9A84C">
                  <a:alpha val="30000"/>
                </a:srgbClr>
              </a:gs>
              <a:gs pos="100000">
                <a:srgbClr val="000000">
                  <a:alpha val="0"/>
                </a:srgbClr>
              </a:gs>
            </a:gsLst>
            <a:lin ang="0" scaled="1"/>
          </a:gradFill>
          <a:ln/>
        </p:spPr>
        <p:txBody>
          <a:bodyPr wrap="none" rtlCol="0" anchor="t"/>
          <a:lstStyle/>
          <a:p>
            <a:pPr marL="0" indent="0">
              <a:buNone/>
            </a:pPr>
            <a:endParaRPr lang="en-US" dirty="0"/>
          </a:p>
        </p:txBody>
      </p:sp>
      <p:sp>
        <p:nvSpPr>
          <p:cNvPr id="38" name="Text 32"/>
          <p:cNvSpPr/>
          <p:nvPr/>
        </p:nvSpPr>
        <p:spPr>
          <a:xfrm>
            <a:off x="5723632" y="4710559"/>
            <a:ext cx="3322350" cy="118021"/>
          </a:xfrm>
          <a:prstGeom prst="rect">
            <a:avLst/>
          </a:prstGeom>
          <a:noFill/>
          <a:ln/>
        </p:spPr>
        <p:txBody>
          <a:bodyPr wrap="none" lIns="0" tIns="0" rIns="0" bIns="0" rtlCol="0" anchor="ctr"/>
          <a:lstStyle/>
          <a:p>
            <a:pPr marL="0" indent="0" algn="l">
              <a:lnSpc>
                <a:spcPts val="930"/>
              </a:lnSpc>
              <a:buNone/>
            </a:pPr>
            <a:r>
              <a:rPr lang="en-US" sz="620" kern="0" spc="155" dirty="0">
                <a:solidFill>
                  <a:srgbClr val="8A9AB0">
                    <a:alpha val="60000"/>
                  </a:srgbClr>
                </a:solidFill>
                <a:latin typeface="Calibri" pitchFamily="34" charset="0"/>
                <a:ea typeface="Calibri" pitchFamily="34" charset="-122"/>
                <a:cs typeface="Calibri" pitchFamily="34" charset="-120"/>
              </a:rPr>
              <a:t>A POLITICAL ACTION THRILLER  |  STADNIK &amp; O'KEEFE</a:t>
            </a:r>
            <a:endParaRPr lang="en-US" sz="6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4000"/>
                </a:srgbClr>
              </a:gs>
              <a:gs pos="55000">
                <a:srgbClr val="000000">
                  <a:alpha val="0"/>
                </a:srgbClr>
              </a:gs>
            </a:gsLst>
            <a:path path="circle">
              <a:fillToRect l="85000" t="50000" r="15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162233">
                  <a:alpha val="80000"/>
                </a:srgbClr>
              </a:gs>
              <a:gs pos="60000">
                <a:srgbClr val="000000">
                  <a:alpha val="0"/>
                </a:srgbClr>
              </a:gs>
            </a:gsLst>
            <a:path path="circle">
              <a:fillToRect l="15000" t="80000" r="85000" b="20000"/>
            </a:path>
          </a:gradFill>
          <a:ln/>
        </p:spPr>
        <p:txBody>
          <a:bodyPr wrap="square" rtlCol="0" anchor="t"/>
          <a:lstStyle/>
          <a:p>
            <a:pPr marL="0" indent="0">
              <a:buNone/>
            </a:pPr>
            <a:endParaRPr lang="en-US" dirty="0"/>
          </a:p>
        </p:txBody>
      </p:sp>
      <p:sp>
        <p:nvSpPr>
          <p:cNvPr id="4" name="Text 2"/>
          <p:cNvSpPr/>
          <p:nvPr/>
        </p:nvSpPr>
        <p:spPr>
          <a:xfrm>
            <a:off x="0" y="0"/>
            <a:ext cx="9144000" cy="5143500"/>
          </a:xfrm>
          <a:prstGeom prst="rect">
            <a:avLst/>
          </a:prstGeom>
          <a:gradFill rotWithShape="1">
            <a:gsLst>
              <a:gs pos="0">
                <a:srgbClr val="0D1B2A"/>
              </a:gs>
              <a:gs pos="60000">
                <a:srgbClr val="0B1620"/>
              </a:gs>
              <a:gs pos="100000">
                <a:srgbClr val="0D1B2A"/>
              </a:gs>
            </a:gsLst>
            <a:lin ang="4200000" scaled="1"/>
          </a:gradFill>
          <a:ln/>
        </p:spPr>
        <p:txBody>
          <a:bodyPr wrap="square" rtlCol="0" anchor="t"/>
          <a:lstStyle/>
          <a:p>
            <a:pPr marL="0" indent="0">
              <a:buNone/>
            </a:pPr>
            <a:endParaRPr lang="en-US" dirty="0"/>
          </a:p>
        </p:txBody>
      </p:sp>
      <p:sp>
        <p:nvSpPr>
          <p:cNvPr id="5" name="Text 3"/>
          <p:cNvSpPr/>
          <p:nvPr/>
        </p:nvSpPr>
        <p:spPr>
          <a:xfrm>
            <a:off x="4646265" y="3084612"/>
            <a:ext cx="4088159" cy="1820761"/>
          </a:xfrm>
          <a:prstGeom prst="roundRect">
            <a:avLst>
              <a:gd name="adj" fmla="val 1604"/>
            </a:avLst>
          </a:prstGeom>
          <a:gradFill rotWithShape="1">
            <a:gsLst>
              <a:gs pos="0">
                <a:srgbClr val="C9A84C">
                  <a:alpha val="5000"/>
                </a:srgbClr>
              </a:gs>
              <a:gs pos="65000">
                <a:srgbClr val="000000">
                  <a:alpha val="0"/>
                </a:srgbClr>
              </a:gs>
            </a:gsLst>
            <a:path path="circle">
              <a:fillToRect r="100000" b="100000"/>
            </a:path>
          </a:gradFill>
          <a:ln/>
        </p:spPr>
        <p:txBody>
          <a:bodyPr wrap="square" rtlCol="0" anchor="t"/>
          <a:lstStyle/>
          <a:p>
            <a:pPr marL="0" indent="0">
              <a:buNone/>
            </a:pPr>
            <a:endParaRPr lang="en-US" dirty="0"/>
          </a:p>
        </p:txBody>
      </p:sp>
      <p:sp>
        <p:nvSpPr>
          <p:cNvPr id="6" name="Text 4"/>
          <p:cNvSpPr/>
          <p:nvPr/>
        </p:nvSpPr>
        <p:spPr>
          <a:xfrm>
            <a:off x="0" y="0"/>
            <a:ext cx="35421" cy="5143500"/>
          </a:xfrm>
          <a:prstGeom prst="rect">
            <a:avLst/>
          </a:prstGeom>
          <a:gradFill rotWithShape="1">
            <a:gsLst>
              <a:gs pos="0">
                <a:srgbClr val="000000">
                  <a:alpha val="0"/>
                </a:srgbClr>
              </a:gs>
              <a:gs pos="20000">
                <a:srgbClr val="C9A84C"/>
              </a:gs>
              <a:gs pos="80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7" name="Text 5"/>
          <p:cNvSpPr/>
          <p:nvPr/>
        </p:nvSpPr>
        <p:spPr>
          <a:xfrm>
            <a:off x="429220" y="257770"/>
            <a:ext cx="9146203" cy="118021"/>
          </a:xfrm>
          <a:prstGeom prst="rect">
            <a:avLst/>
          </a:prstGeom>
          <a:noFill/>
          <a:ln/>
        </p:spPr>
        <p:txBody>
          <a:bodyPr wrap="none" lIns="0" tIns="0" rIns="0" bIns="0" rtlCol="0" anchor="t"/>
          <a:lstStyle/>
          <a:p>
            <a:pPr marL="0" indent="0" algn="l">
              <a:lnSpc>
                <a:spcPts val="930"/>
              </a:lnSpc>
              <a:buNone/>
            </a:pPr>
            <a:r>
              <a:rPr lang="en-US" sz="620" b="1" kern="0" spc="136" dirty="0">
                <a:solidFill>
                  <a:srgbClr val="C9A84C"/>
                </a:solidFill>
                <a:latin typeface="Calibri" pitchFamily="34" charset="0"/>
                <a:ea typeface="Calibri" pitchFamily="34" charset="-122"/>
                <a:cs typeface="Calibri" pitchFamily="34" charset="-120"/>
              </a:rPr>
              <a:t>CHARACTER PROFILE</a:t>
            </a:r>
            <a:endParaRPr lang="en-US" sz="620" dirty="0"/>
          </a:p>
        </p:txBody>
      </p:sp>
      <p:sp>
        <p:nvSpPr>
          <p:cNvPr id="8" name="Text 6"/>
          <p:cNvSpPr/>
          <p:nvPr/>
        </p:nvSpPr>
        <p:spPr>
          <a:xfrm>
            <a:off x="429220" y="418951"/>
            <a:ext cx="8730466" cy="345281"/>
          </a:xfrm>
          <a:prstGeom prst="rect">
            <a:avLst/>
          </a:prstGeom>
          <a:noFill/>
          <a:ln/>
        </p:spPr>
        <p:txBody>
          <a:bodyPr wrap="none" lIns="0" tIns="0" rIns="0" bIns="0" rtlCol="0" anchor="t"/>
          <a:lstStyle/>
          <a:p>
            <a:pPr marL="0" indent="0" algn="l">
              <a:lnSpc>
                <a:spcPts val="2720"/>
              </a:lnSpc>
              <a:spcAft>
                <a:spcPts val="450"/>
              </a:spcAft>
              <a:buNone/>
            </a:pPr>
            <a:r>
              <a:rPr lang="en-US" sz="2590" kern="0" spc="-26" dirty="0">
                <a:solidFill>
                  <a:srgbClr val="F0EAD6"/>
                </a:solidFill>
                <a:latin typeface="Constantia" pitchFamily="34" charset="0"/>
                <a:ea typeface="Constantia" pitchFamily="34" charset="-122"/>
                <a:cs typeface="Constantia" pitchFamily="34" charset="-120"/>
              </a:rPr>
              <a:t>PRESIDENT </a:t>
            </a:r>
            <a:r>
              <a:rPr lang="en-US" sz="2590" b="1" kern="0" spc="-26" dirty="0">
                <a:solidFill>
                  <a:srgbClr val="C9A84C"/>
                </a:solidFill>
                <a:latin typeface="Constantia" pitchFamily="34" charset="0"/>
                <a:ea typeface="Constantia" pitchFamily="34" charset="-122"/>
                <a:cs typeface="Constantia" pitchFamily="34" charset="-120"/>
              </a:rPr>
              <a:t>MIKE DAVIS</a:t>
            </a:r>
            <a:endParaRPr lang="en-US" sz="2590" dirty="0"/>
          </a:p>
        </p:txBody>
      </p:sp>
      <p:sp>
        <p:nvSpPr>
          <p:cNvPr id="9" name="Text 7"/>
          <p:cNvSpPr/>
          <p:nvPr/>
        </p:nvSpPr>
        <p:spPr>
          <a:xfrm>
            <a:off x="429220" y="923627"/>
            <a:ext cx="342900" cy="13841"/>
          </a:xfrm>
          <a:prstGeom prst="rect">
            <a:avLst/>
          </a:prstGeom>
          <a:solidFill>
            <a:srgbClr val="C9A84C"/>
          </a:solidFill>
          <a:ln/>
        </p:spPr>
        <p:txBody>
          <a:bodyPr wrap="none" rtlCol="0" anchor="t"/>
          <a:lstStyle/>
          <a:p>
            <a:pPr marL="0" indent="0">
              <a:buNone/>
            </a:pPr>
            <a:endParaRPr lang="en-US" dirty="0"/>
          </a:p>
        </p:txBody>
      </p:sp>
      <p:sp>
        <p:nvSpPr>
          <p:cNvPr id="10" name="Text 8"/>
          <p:cNvSpPr/>
          <p:nvPr/>
        </p:nvSpPr>
        <p:spPr>
          <a:xfrm>
            <a:off x="872430" y="850553"/>
            <a:ext cx="3489826" cy="159990"/>
          </a:xfrm>
          <a:prstGeom prst="rect">
            <a:avLst/>
          </a:prstGeom>
          <a:noFill/>
          <a:ln/>
        </p:spPr>
        <p:txBody>
          <a:bodyPr wrap="none" lIns="0" tIns="0" rIns="0" bIns="0" rtlCol="0" anchor="ctr"/>
          <a:lstStyle/>
          <a:p>
            <a:pPr marL="0" indent="0" algn="l">
              <a:lnSpc>
                <a:spcPts val="1260"/>
              </a:lnSpc>
              <a:buNone/>
            </a:pPr>
            <a:r>
              <a:rPr lang="en-US" sz="840" i="1" dirty="0">
                <a:solidFill>
                  <a:srgbClr val="8A9AB0"/>
                </a:solidFill>
                <a:latin typeface="Calibri" pitchFamily="34" charset="0"/>
                <a:ea typeface="Calibri" pitchFamily="34" charset="-122"/>
                <a:cs typeface="Calibri" pitchFamily="34" charset="-120"/>
              </a:rPr>
              <a:t>The 47th President.  Re-elected.  Unmoored.  Unstoppable.</a:t>
            </a:r>
            <a:endParaRPr lang="en-US" sz="840" dirty="0"/>
          </a:p>
        </p:txBody>
      </p:sp>
      <p:sp>
        <p:nvSpPr>
          <p:cNvPr id="11" name="Text 9"/>
          <p:cNvSpPr/>
          <p:nvPr/>
        </p:nvSpPr>
        <p:spPr>
          <a:xfrm>
            <a:off x="429220" y="1154013"/>
            <a:ext cx="4107210" cy="1830288"/>
          </a:xfrm>
          <a:prstGeom prst="roundRect">
            <a:avLst>
              <a:gd name="adj" fmla="val 1596"/>
            </a:avLst>
          </a:prstGeom>
          <a:solidFill>
            <a:srgbClr val="162233"/>
          </a:solidFill>
          <a:ln/>
        </p:spPr>
        <p:txBody>
          <a:bodyPr wrap="square" rtlCol="0" anchor="t"/>
          <a:lstStyle/>
          <a:p>
            <a:pPr marL="0" indent="0">
              <a:buNone/>
            </a:pPr>
            <a:endParaRPr lang="en-US" dirty="0"/>
          </a:p>
        </p:txBody>
      </p:sp>
      <p:sp>
        <p:nvSpPr>
          <p:cNvPr id="12" name="Text 10"/>
          <p:cNvSpPr/>
          <p:nvPr/>
        </p:nvSpPr>
        <p:spPr>
          <a:xfrm>
            <a:off x="429220" y="1154013"/>
            <a:ext cx="9525" cy="1830288"/>
          </a:xfrm>
          <a:custGeom>
            <a:avLst/>
            <a:gdLst/>
            <a:ahLst/>
            <a:cxnLst/>
            <a:rect l="l" t="t" r="r" b="b"/>
            <a:pathLst>
              <a:path w="9525" h="1830288">
                <a:moveTo>
                  <a:pt x="0" y="29210"/>
                </a:moveTo>
                <a:lnTo>
                  <a:pt x="1191" y="20955"/>
                </a:lnTo>
                <a:lnTo>
                  <a:pt x="2381" y="17658"/>
                </a:lnTo>
                <a:lnTo>
                  <a:pt x="3572" y="15213"/>
                </a:lnTo>
                <a:lnTo>
                  <a:pt x="4763" y="13224"/>
                </a:lnTo>
                <a:lnTo>
                  <a:pt x="5953" y="11537"/>
                </a:lnTo>
                <a:lnTo>
                  <a:pt x="7144" y="10071"/>
                </a:lnTo>
                <a:lnTo>
                  <a:pt x="8334" y="8779"/>
                </a:lnTo>
                <a:lnTo>
                  <a:pt x="9525" y="7629"/>
                </a:lnTo>
                <a:lnTo>
                  <a:pt x="9525" y="1822659"/>
                </a:lnTo>
                <a:lnTo>
                  <a:pt x="8334" y="1821509"/>
                </a:lnTo>
                <a:lnTo>
                  <a:pt x="7144" y="1820217"/>
                </a:lnTo>
                <a:lnTo>
                  <a:pt x="5953" y="1818751"/>
                </a:lnTo>
                <a:lnTo>
                  <a:pt x="4763" y="1817064"/>
                </a:lnTo>
                <a:lnTo>
                  <a:pt x="3572" y="1815075"/>
                </a:lnTo>
                <a:lnTo>
                  <a:pt x="2381" y="1812630"/>
                </a:lnTo>
                <a:lnTo>
                  <a:pt x="1191" y="1809333"/>
                </a:lnTo>
                <a:lnTo>
                  <a:pt x="0" y="1801078"/>
                </a:lnTo>
                <a:close/>
              </a:path>
            </a:pathLst>
          </a:custGeom>
          <a:solidFill>
            <a:srgbClr val="C9A84C">
              <a:alpha val="18000"/>
            </a:srgbClr>
          </a:solidFill>
          <a:ln/>
        </p:spPr>
        <p:txBody>
          <a:bodyPr wrap="square" rtlCol="0" anchor="t"/>
          <a:lstStyle/>
          <a:p>
            <a:pPr marL="0" indent="0">
              <a:buNone/>
            </a:pPr>
            <a:endParaRPr lang="en-US" dirty="0"/>
          </a:p>
        </p:txBody>
      </p:sp>
      <p:sp>
        <p:nvSpPr>
          <p:cNvPr id="13" name="Text 11"/>
          <p:cNvSpPr/>
          <p:nvPr/>
        </p:nvSpPr>
        <p:spPr>
          <a:xfrm>
            <a:off x="4526905" y="1154013"/>
            <a:ext cx="9525" cy="1830288"/>
          </a:xfrm>
          <a:custGeom>
            <a:avLst/>
            <a:gdLst/>
            <a:ahLst/>
            <a:cxnLst/>
            <a:rect l="l" t="t" r="r" b="b"/>
            <a:pathLst>
              <a:path w="9525" h="1830288">
                <a:moveTo>
                  <a:pt x="0" y="7629"/>
                </a:moveTo>
                <a:lnTo>
                  <a:pt x="1191" y="8779"/>
                </a:lnTo>
                <a:lnTo>
                  <a:pt x="2381" y="10071"/>
                </a:lnTo>
                <a:lnTo>
                  <a:pt x="3572" y="11537"/>
                </a:lnTo>
                <a:lnTo>
                  <a:pt x="4763" y="13224"/>
                </a:lnTo>
                <a:lnTo>
                  <a:pt x="5953" y="15213"/>
                </a:lnTo>
                <a:lnTo>
                  <a:pt x="7144" y="17658"/>
                </a:lnTo>
                <a:lnTo>
                  <a:pt x="8334" y="20955"/>
                </a:lnTo>
                <a:lnTo>
                  <a:pt x="9525" y="29210"/>
                </a:lnTo>
                <a:lnTo>
                  <a:pt x="9525" y="1801078"/>
                </a:lnTo>
                <a:lnTo>
                  <a:pt x="8334" y="1809333"/>
                </a:lnTo>
                <a:lnTo>
                  <a:pt x="7144" y="1812630"/>
                </a:lnTo>
                <a:lnTo>
                  <a:pt x="5953" y="1815075"/>
                </a:lnTo>
                <a:lnTo>
                  <a:pt x="4763" y="1817064"/>
                </a:lnTo>
                <a:lnTo>
                  <a:pt x="3572" y="1818751"/>
                </a:lnTo>
                <a:lnTo>
                  <a:pt x="2381" y="1820217"/>
                </a:lnTo>
                <a:lnTo>
                  <a:pt x="1191" y="1821509"/>
                </a:lnTo>
                <a:lnTo>
                  <a:pt x="0" y="1822659"/>
                </a:lnTo>
                <a:close/>
              </a:path>
            </a:pathLst>
          </a:custGeom>
          <a:solidFill>
            <a:srgbClr val="C9A84C">
              <a:alpha val="18000"/>
            </a:srgbClr>
          </a:solidFill>
          <a:ln/>
        </p:spPr>
        <p:txBody>
          <a:bodyPr wrap="square" rtlCol="0" anchor="t"/>
          <a:lstStyle/>
          <a:p>
            <a:pPr marL="0" indent="0">
              <a:buNone/>
            </a:pPr>
            <a:endParaRPr lang="en-US" dirty="0"/>
          </a:p>
        </p:txBody>
      </p:sp>
      <p:sp>
        <p:nvSpPr>
          <p:cNvPr id="14" name="Text 12"/>
          <p:cNvSpPr/>
          <p:nvPr/>
        </p:nvSpPr>
        <p:spPr>
          <a:xfrm>
            <a:off x="438745" y="1154013"/>
            <a:ext cx="4088160" cy="265956"/>
          </a:xfrm>
          <a:prstGeom prst="rect">
            <a:avLst/>
          </a:prstGeom>
          <a:gradFill rotWithShape="1">
            <a:gsLst>
              <a:gs pos="0">
                <a:srgbClr val="C9A84C">
                  <a:alpha val="22000"/>
                </a:srgbClr>
              </a:gs>
              <a:gs pos="100000">
                <a:srgbClr val="C9A84C">
                  <a:alpha val="6000"/>
                </a:srgbClr>
              </a:gs>
            </a:gsLst>
            <a:lin ang="0" scaled="1"/>
          </a:gradFill>
          <a:ln/>
        </p:spPr>
        <p:txBody>
          <a:bodyPr wrap="none" rtlCol="0" anchor="t"/>
          <a:lstStyle/>
          <a:p>
            <a:pPr marL="0" indent="0">
              <a:buNone/>
            </a:pPr>
            <a:endParaRPr lang="en-US" dirty="0"/>
          </a:p>
        </p:txBody>
      </p:sp>
      <p:sp>
        <p:nvSpPr>
          <p:cNvPr id="15" name="Text 13"/>
          <p:cNvSpPr/>
          <p:nvPr/>
        </p:nvSpPr>
        <p:spPr>
          <a:xfrm>
            <a:off x="438745" y="1154013"/>
            <a:ext cx="4088160" cy="19050"/>
          </a:xfrm>
          <a:prstGeom prst="rect">
            <a:avLst/>
          </a:prstGeom>
          <a:solidFill>
            <a:srgbClr val="C9A84C"/>
          </a:solidFill>
          <a:ln/>
        </p:spPr>
        <p:txBody>
          <a:bodyPr wrap="none" rtlCol="0" anchor="t"/>
          <a:lstStyle/>
          <a:p>
            <a:pPr marL="0" indent="0">
              <a:buNone/>
            </a:pPr>
            <a:endParaRPr lang="en-US" dirty="0"/>
          </a:p>
        </p:txBody>
      </p:sp>
      <p:pic>
        <p:nvPicPr>
          <p:cNvPr id="16" name="Image 0" descr="preencoded.png"/>
          <p:cNvPicPr>
            <a:picLocks noChangeAspect="1"/>
          </p:cNvPicPr>
          <p:nvPr/>
        </p:nvPicPr>
        <p:blipFill>
          <a:blip>
            <a:alphaModFix amt="92000"/>
            <a:extLst>
              <a:ext uri="{96DAC541-7B7A-43D3-8B79-37D633B846F1}">
                <asvg:svgBlip xmlns:asvg="http://schemas.microsoft.com/office/drawing/2016/SVG/main" r:embed="rId3"/>
              </a:ext>
            </a:extLst>
          </a:blip>
          <a:stretch>
            <a:fillRect/>
          </a:stretch>
        </p:blipFill>
        <p:spPr>
          <a:xfrm>
            <a:off x="526563" y="1233348"/>
            <a:ext cx="132588" cy="132588"/>
          </a:xfrm>
          <a:prstGeom prst="rect">
            <a:avLst/>
          </a:prstGeom>
        </p:spPr>
      </p:pic>
      <p:sp>
        <p:nvSpPr>
          <p:cNvPr id="17" name="Text 14"/>
          <p:cNvSpPr/>
          <p:nvPr/>
        </p:nvSpPr>
        <p:spPr>
          <a:xfrm>
            <a:off x="717649" y="1244054"/>
            <a:ext cx="876672" cy="111175"/>
          </a:xfrm>
          <a:prstGeom prst="rect">
            <a:avLst/>
          </a:prstGeom>
          <a:noFill/>
          <a:ln/>
        </p:spPr>
        <p:txBody>
          <a:bodyPr wrap="none" lIns="0" tIns="0" rIns="0" bIns="0" rtlCol="0" anchor="ctr"/>
          <a:lstStyle/>
          <a:p>
            <a:pPr marL="0" indent="0" algn="l">
              <a:lnSpc>
                <a:spcPts val="876"/>
              </a:lnSpc>
              <a:buNone/>
            </a:pPr>
            <a:r>
              <a:rPr lang="en-US" sz="730" b="1" kern="0" spc="102" dirty="0">
                <a:solidFill>
                  <a:srgbClr val="C9A84C"/>
                </a:solidFill>
                <a:latin typeface="Constantia" pitchFamily="34" charset="0"/>
                <a:ea typeface="Constantia" pitchFamily="34" charset="-122"/>
                <a:cs typeface="Constantia" pitchFamily="34" charset="-120"/>
              </a:rPr>
              <a:t>THE TRIGGER</a:t>
            </a:r>
            <a:endParaRPr lang="en-US" sz="730" dirty="0"/>
          </a:p>
        </p:txBody>
      </p:sp>
      <p:sp>
        <p:nvSpPr>
          <p:cNvPr id="18" name="Text 15"/>
          <p:cNvSpPr/>
          <p:nvPr/>
        </p:nvSpPr>
        <p:spPr>
          <a:xfrm>
            <a:off x="539055" y="1512540"/>
            <a:ext cx="3951021" cy="539130"/>
          </a:xfrm>
          <a:prstGeom prst="rect">
            <a:avLst/>
          </a:prstGeom>
          <a:noFill/>
          <a:ln/>
        </p:spPr>
        <p:txBody>
          <a:bodyPr wrap="square" lIns="0" tIns="0" rIns="0" bIns="0" rtlCol="0" anchor="t"/>
          <a:lstStyle/>
          <a:p>
            <a:pPr marL="0" indent="0" algn="l">
              <a:lnSpc>
                <a:spcPts val="1349"/>
              </a:lnSpc>
              <a:buNone/>
            </a:pPr>
            <a:r>
              <a:rPr lang="en-US" sz="870" dirty="0">
                <a:solidFill>
                  <a:srgbClr val="F0EAD6"/>
                </a:solidFill>
                <a:latin typeface="Calibri" pitchFamily="34" charset="0"/>
                <a:ea typeface="Calibri" pitchFamily="34" charset="-122"/>
                <a:cs typeface="Calibri" pitchFamily="34" charset="-120"/>
              </a:rPr>
              <a:t>His second son dies of a fentanyl overdose in the first week of January 2025, the same week his second term begins. Grief and power collide at the worst possible moment in history.</a:t>
            </a:r>
            <a:endParaRPr lang="en-US" sz="870" dirty="0"/>
          </a:p>
        </p:txBody>
      </p:sp>
      <p:sp>
        <p:nvSpPr>
          <p:cNvPr id="19" name="Text 16"/>
          <p:cNvSpPr/>
          <p:nvPr/>
        </p:nvSpPr>
        <p:spPr>
          <a:xfrm>
            <a:off x="4091434" y="2560886"/>
            <a:ext cx="360045" cy="342900"/>
          </a:xfrm>
          <a:prstGeom prst="rect">
            <a:avLst/>
          </a:prstGeom>
          <a:noFill/>
          <a:ln/>
        </p:spPr>
        <p:txBody>
          <a:bodyPr wrap="none" lIns="0" tIns="0" rIns="0" bIns="0" rtlCol="0" anchor="t"/>
          <a:lstStyle/>
          <a:p>
            <a:pPr marL="0" indent="0" algn="l">
              <a:lnSpc>
                <a:spcPts val="2700"/>
              </a:lnSpc>
              <a:buNone/>
            </a:pPr>
            <a:r>
              <a:rPr lang="en-US" sz="2700" b="1" dirty="0">
                <a:solidFill>
                  <a:srgbClr val="C9A84C">
                    <a:alpha val="6000"/>
                  </a:srgbClr>
                </a:solidFill>
                <a:latin typeface="Constantia" pitchFamily="34" charset="0"/>
                <a:ea typeface="Constantia" pitchFamily="34" charset="-122"/>
                <a:cs typeface="Constantia" pitchFamily="34" charset="-120"/>
              </a:rPr>
              <a:t>01</a:t>
            </a:r>
            <a:endParaRPr lang="en-US" sz="2700" dirty="0"/>
          </a:p>
        </p:txBody>
      </p:sp>
      <p:sp>
        <p:nvSpPr>
          <p:cNvPr id="20" name="Text 17"/>
          <p:cNvSpPr/>
          <p:nvPr/>
        </p:nvSpPr>
        <p:spPr>
          <a:xfrm>
            <a:off x="4636740" y="1154013"/>
            <a:ext cx="4107210" cy="1830288"/>
          </a:xfrm>
          <a:prstGeom prst="roundRect">
            <a:avLst>
              <a:gd name="adj" fmla="val 1596"/>
            </a:avLst>
          </a:prstGeom>
          <a:solidFill>
            <a:srgbClr val="162233"/>
          </a:solidFill>
          <a:ln/>
        </p:spPr>
        <p:txBody>
          <a:bodyPr wrap="square" rtlCol="0" anchor="t"/>
          <a:lstStyle/>
          <a:p>
            <a:pPr marL="0" indent="0">
              <a:buNone/>
            </a:pPr>
            <a:endParaRPr lang="en-US" dirty="0"/>
          </a:p>
        </p:txBody>
      </p:sp>
      <p:sp>
        <p:nvSpPr>
          <p:cNvPr id="21" name="Text 18"/>
          <p:cNvSpPr/>
          <p:nvPr/>
        </p:nvSpPr>
        <p:spPr>
          <a:xfrm>
            <a:off x="4636740" y="1154013"/>
            <a:ext cx="9525" cy="1830288"/>
          </a:xfrm>
          <a:custGeom>
            <a:avLst/>
            <a:gdLst/>
            <a:ahLst/>
            <a:cxnLst/>
            <a:rect l="l" t="t" r="r" b="b"/>
            <a:pathLst>
              <a:path w="9525" h="1830288">
                <a:moveTo>
                  <a:pt x="0" y="29210"/>
                </a:moveTo>
                <a:lnTo>
                  <a:pt x="1191" y="20955"/>
                </a:lnTo>
                <a:lnTo>
                  <a:pt x="2381" y="17658"/>
                </a:lnTo>
                <a:lnTo>
                  <a:pt x="3572" y="15213"/>
                </a:lnTo>
                <a:lnTo>
                  <a:pt x="4763" y="13224"/>
                </a:lnTo>
                <a:lnTo>
                  <a:pt x="5953" y="11537"/>
                </a:lnTo>
                <a:lnTo>
                  <a:pt x="7144" y="10071"/>
                </a:lnTo>
                <a:lnTo>
                  <a:pt x="8334" y="8779"/>
                </a:lnTo>
                <a:lnTo>
                  <a:pt x="9525" y="7629"/>
                </a:lnTo>
                <a:lnTo>
                  <a:pt x="9525" y="1822659"/>
                </a:lnTo>
                <a:lnTo>
                  <a:pt x="8334" y="1821509"/>
                </a:lnTo>
                <a:lnTo>
                  <a:pt x="7144" y="1820217"/>
                </a:lnTo>
                <a:lnTo>
                  <a:pt x="5953" y="1818751"/>
                </a:lnTo>
                <a:lnTo>
                  <a:pt x="4763" y="1817064"/>
                </a:lnTo>
                <a:lnTo>
                  <a:pt x="3572" y="1815075"/>
                </a:lnTo>
                <a:lnTo>
                  <a:pt x="2381" y="1812630"/>
                </a:lnTo>
                <a:lnTo>
                  <a:pt x="1191" y="1809333"/>
                </a:lnTo>
                <a:lnTo>
                  <a:pt x="0" y="1801078"/>
                </a:lnTo>
                <a:close/>
              </a:path>
            </a:pathLst>
          </a:custGeom>
          <a:solidFill>
            <a:srgbClr val="C9A84C">
              <a:alpha val="18000"/>
            </a:srgbClr>
          </a:solidFill>
          <a:ln/>
        </p:spPr>
        <p:txBody>
          <a:bodyPr wrap="square" rtlCol="0" anchor="t"/>
          <a:lstStyle/>
          <a:p>
            <a:pPr marL="0" indent="0">
              <a:buNone/>
            </a:pPr>
            <a:endParaRPr lang="en-US" dirty="0"/>
          </a:p>
        </p:txBody>
      </p:sp>
      <p:sp>
        <p:nvSpPr>
          <p:cNvPr id="22" name="Text 19"/>
          <p:cNvSpPr/>
          <p:nvPr/>
        </p:nvSpPr>
        <p:spPr>
          <a:xfrm>
            <a:off x="8734425" y="1154013"/>
            <a:ext cx="9525" cy="1830288"/>
          </a:xfrm>
          <a:custGeom>
            <a:avLst/>
            <a:gdLst/>
            <a:ahLst/>
            <a:cxnLst/>
            <a:rect l="l" t="t" r="r" b="b"/>
            <a:pathLst>
              <a:path w="9525" h="1830288">
                <a:moveTo>
                  <a:pt x="0" y="7629"/>
                </a:moveTo>
                <a:lnTo>
                  <a:pt x="1191" y="8779"/>
                </a:lnTo>
                <a:lnTo>
                  <a:pt x="2381" y="10071"/>
                </a:lnTo>
                <a:lnTo>
                  <a:pt x="3572" y="11537"/>
                </a:lnTo>
                <a:lnTo>
                  <a:pt x="4763" y="13224"/>
                </a:lnTo>
                <a:lnTo>
                  <a:pt x="5953" y="15213"/>
                </a:lnTo>
                <a:lnTo>
                  <a:pt x="7144" y="17658"/>
                </a:lnTo>
                <a:lnTo>
                  <a:pt x="8334" y="20955"/>
                </a:lnTo>
                <a:lnTo>
                  <a:pt x="9525" y="29210"/>
                </a:lnTo>
                <a:lnTo>
                  <a:pt x="9525" y="1801078"/>
                </a:lnTo>
                <a:lnTo>
                  <a:pt x="8334" y="1809333"/>
                </a:lnTo>
                <a:lnTo>
                  <a:pt x="7144" y="1812630"/>
                </a:lnTo>
                <a:lnTo>
                  <a:pt x="5953" y="1815075"/>
                </a:lnTo>
                <a:lnTo>
                  <a:pt x="4763" y="1817064"/>
                </a:lnTo>
                <a:lnTo>
                  <a:pt x="3572" y="1818751"/>
                </a:lnTo>
                <a:lnTo>
                  <a:pt x="2381" y="1820217"/>
                </a:lnTo>
                <a:lnTo>
                  <a:pt x="1191" y="1821509"/>
                </a:lnTo>
                <a:lnTo>
                  <a:pt x="0" y="1822659"/>
                </a:lnTo>
                <a:close/>
              </a:path>
            </a:pathLst>
          </a:custGeom>
          <a:solidFill>
            <a:srgbClr val="C9A84C">
              <a:alpha val="18000"/>
            </a:srgbClr>
          </a:solidFill>
          <a:ln/>
        </p:spPr>
        <p:txBody>
          <a:bodyPr wrap="square" rtlCol="0" anchor="t"/>
          <a:lstStyle/>
          <a:p>
            <a:pPr marL="0" indent="0">
              <a:buNone/>
            </a:pPr>
            <a:endParaRPr lang="en-US" dirty="0"/>
          </a:p>
        </p:txBody>
      </p:sp>
      <p:sp>
        <p:nvSpPr>
          <p:cNvPr id="23" name="Text 20"/>
          <p:cNvSpPr/>
          <p:nvPr/>
        </p:nvSpPr>
        <p:spPr>
          <a:xfrm>
            <a:off x="4646265" y="1154013"/>
            <a:ext cx="4088160" cy="265956"/>
          </a:xfrm>
          <a:prstGeom prst="rect">
            <a:avLst/>
          </a:prstGeom>
          <a:gradFill rotWithShape="1">
            <a:gsLst>
              <a:gs pos="0">
                <a:srgbClr val="C9A84C">
                  <a:alpha val="22000"/>
                </a:srgbClr>
              </a:gs>
              <a:gs pos="100000">
                <a:srgbClr val="C9A84C">
                  <a:alpha val="6000"/>
                </a:srgbClr>
              </a:gs>
            </a:gsLst>
            <a:lin ang="0" scaled="1"/>
          </a:gradFill>
          <a:ln/>
        </p:spPr>
        <p:txBody>
          <a:bodyPr wrap="none" rtlCol="0" anchor="t"/>
          <a:lstStyle/>
          <a:p>
            <a:pPr marL="0" indent="0">
              <a:buNone/>
            </a:pPr>
            <a:endParaRPr lang="en-US" dirty="0"/>
          </a:p>
        </p:txBody>
      </p:sp>
      <p:sp>
        <p:nvSpPr>
          <p:cNvPr id="24" name="Text 21"/>
          <p:cNvSpPr/>
          <p:nvPr/>
        </p:nvSpPr>
        <p:spPr>
          <a:xfrm>
            <a:off x="4646265" y="1154013"/>
            <a:ext cx="4088160" cy="19050"/>
          </a:xfrm>
          <a:prstGeom prst="rect">
            <a:avLst/>
          </a:prstGeom>
          <a:solidFill>
            <a:srgbClr val="C9A84C"/>
          </a:solidFill>
          <a:ln/>
        </p:spPr>
        <p:txBody>
          <a:bodyPr wrap="none" rtlCol="0" anchor="t"/>
          <a:lstStyle/>
          <a:p>
            <a:pPr marL="0" indent="0">
              <a:buNone/>
            </a:pPr>
            <a:endParaRPr lang="en-US" dirty="0"/>
          </a:p>
        </p:txBody>
      </p:sp>
      <p:pic>
        <p:nvPicPr>
          <p:cNvPr id="25" name="Image 1" descr="preencoded.png"/>
          <p:cNvPicPr>
            <a:picLocks noChangeAspect="1"/>
          </p:cNvPicPr>
          <p:nvPr/>
        </p:nvPicPr>
        <p:blipFill>
          <a:blip>
            <a:alphaModFix amt="92000"/>
            <a:extLst>
              <a:ext uri="{96DAC541-7B7A-43D3-8B79-37D633B846F1}">
                <asvg:svgBlip xmlns:asvg="http://schemas.microsoft.com/office/drawing/2016/SVG/main" r:embed="rId4"/>
              </a:ext>
            </a:extLst>
          </a:blip>
          <a:stretch>
            <a:fillRect/>
          </a:stretch>
        </p:blipFill>
        <p:spPr>
          <a:xfrm>
            <a:off x="4734083" y="1233348"/>
            <a:ext cx="132588" cy="132588"/>
          </a:xfrm>
          <a:prstGeom prst="rect">
            <a:avLst/>
          </a:prstGeom>
        </p:spPr>
      </p:pic>
      <p:sp>
        <p:nvSpPr>
          <p:cNvPr id="26" name="Text 22"/>
          <p:cNvSpPr/>
          <p:nvPr/>
        </p:nvSpPr>
        <p:spPr>
          <a:xfrm>
            <a:off x="4925169" y="1244054"/>
            <a:ext cx="1478146" cy="111175"/>
          </a:xfrm>
          <a:prstGeom prst="rect">
            <a:avLst/>
          </a:prstGeom>
          <a:noFill/>
          <a:ln/>
        </p:spPr>
        <p:txBody>
          <a:bodyPr wrap="none" lIns="0" tIns="0" rIns="0" bIns="0" rtlCol="0" anchor="ctr"/>
          <a:lstStyle/>
          <a:p>
            <a:pPr marL="0" indent="0" algn="l">
              <a:lnSpc>
                <a:spcPts val="876"/>
              </a:lnSpc>
              <a:buNone/>
            </a:pPr>
            <a:r>
              <a:rPr lang="en-US" sz="730" b="1" kern="0" spc="102" dirty="0">
                <a:solidFill>
                  <a:srgbClr val="C9A84C"/>
                </a:solidFill>
                <a:latin typeface="Constantia" pitchFamily="34" charset="0"/>
                <a:ea typeface="Constantia" pitchFamily="34" charset="-122"/>
                <a:cs typeface="Constantia" pitchFamily="34" charset="-120"/>
              </a:rPr>
              <a:t>THE TRANSFORMATION</a:t>
            </a:r>
            <a:endParaRPr lang="en-US" sz="730" dirty="0"/>
          </a:p>
        </p:txBody>
      </p:sp>
      <p:sp>
        <p:nvSpPr>
          <p:cNvPr id="27" name="Text 23"/>
          <p:cNvSpPr/>
          <p:nvPr/>
        </p:nvSpPr>
        <p:spPr>
          <a:xfrm>
            <a:off x="4746575" y="1512540"/>
            <a:ext cx="3951021" cy="359420"/>
          </a:xfrm>
          <a:prstGeom prst="rect">
            <a:avLst/>
          </a:prstGeom>
          <a:noFill/>
          <a:ln/>
        </p:spPr>
        <p:txBody>
          <a:bodyPr wrap="square" lIns="0" tIns="0" rIns="0" bIns="0" rtlCol="0" anchor="t"/>
          <a:lstStyle/>
          <a:p>
            <a:pPr marL="0" indent="0" algn="l">
              <a:lnSpc>
                <a:spcPts val="1349"/>
              </a:lnSpc>
              <a:buNone/>
            </a:pPr>
            <a:r>
              <a:rPr lang="en-US" sz="870" dirty="0">
                <a:solidFill>
                  <a:srgbClr val="F0EAD6"/>
                </a:solidFill>
                <a:latin typeface="Calibri" pitchFamily="34" charset="0"/>
                <a:ea typeface="Calibri" pitchFamily="34" charset="-122"/>
                <a:cs typeface="Calibri" pitchFamily="34" charset="-120"/>
              </a:rPr>
              <a:t>Davis does not mourn. He mobilizes. His administration ceases to function as a government and becomes a war machine driven by personal loss, not policy.</a:t>
            </a:r>
            <a:endParaRPr lang="en-US" sz="870" dirty="0"/>
          </a:p>
        </p:txBody>
      </p:sp>
      <p:sp>
        <p:nvSpPr>
          <p:cNvPr id="28" name="Text 24"/>
          <p:cNvSpPr/>
          <p:nvPr/>
        </p:nvSpPr>
        <p:spPr>
          <a:xfrm>
            <a:off x="8298954" y="2560886"/>
            <a:ext cx="360045" cy="342900"/>
          </a:xfrm>
          <a:prstGeom prst="rect">
            <a:avLst/>
          </a:prstGeom>
          <a:noFill/>
          <a:ln/>
        </p:spPr>
        <p:txBody>
          <a:bodyPr wrap="none" lIns="0" tIns="0" rIns="0" bIns="0" rtlCol="0" anchor="t"/>
          <a:lstStyle/>
          <a:p>
            <a:pPr marL="0" indent="0" algn="l">
              <a:lnSpc>
                <a:spcPts val="2700"/>
              </a:lnSpc>
              <a:buNone/>
            </a:pPr>
            <a:r>
              <a:rPr lang="en-US" sz="2700" b="1" dirty="0">
                <a:solidFill>
                  <a:srgbClr val="C9A84C">
                    <a:alpha val="6000"/>
                  </a:srgbClr>
                </a:solidFill>
                <a:latin typeface="Constantia" pitchFamily="34" charset="0"/>
                <a:ea typeface="Constantia" pitchFamily="34" charset="-122"/>
                <a:cs typeface="Constantia" pitchFamily="34" charset="-120"/>
              </a:rPr>
              <a:t>02</a:t>
            </a:r>
            <a:endParaRPr lang="en-US" sz="2700" dirty="0"/>
          </a:p>
        </p:txBody>
      </p:sp>
      <p:sp>
        <p:nvSpPr>
          <p:cNvPr id="29" name="Text 25"/>
          <p:cNvSpPr/>
          <p:nvPr/>
        </p:nvSpPr>
        <p:spPr>
          <a:xfrm>
            <a:off x="429220" y="3084612"/>
            <a:ext cx="4107210" cy="1830288"/>
          </a:xfrm>
          <a:prstGeom prst="roundRect">
            <a:avLst>
              <a:gd name="adj" fmla="val 1596"/>
            </a:avLst>
          </a:prstGeom>
          <a:solidFill>
            <a:srgbClr val="162233"/>
          </a:solidFill>
          <a:ln/>
        </p:spPr>
        <p:txBody>
          <a:bodyPr wrap="square" rtlCol="0" anchor="t"/>
          <a:lstStyle/>
          <a:p>
            <a:pPr marL="0" indent="0">
              <a:buNone/>
            </a:pPr>
            <a:endParaRPr lang="en-US" dirty="0"/>
          </a:p>
        </p:txBody>
      </p:sp>
      <p:sp>
        <p:nvSpPr>
          <p:cNvPr id="30" name="Text 26"/>
          <p:cNvSpPr/>
          <p:nvPr/>
        </p:nvSpPr>
        <p:spPr>
          <a:xfrm>
            <a:off x="429220" y="3084612"/>
            <a:ext cx="9525" cy="1830288"/>
          </a:xfrm>
          <a:custGeom>
            <a:avLst/>
            <a:gdLst/>
            <a:ahLst/>
            <a:cxnLst/>
            <a:rect l="l" t="t" r="r" b="b"/>
            <a:pathLst>
              <a:path w="9525" h="1830288">
                <a:moveTo>
                  <a:pt x="0" y="29210"/>
                </a:moveTo>
                <a:lnTo>
                  <a:pt x="1191" y="20955"/>
                </a:lnTo>
                <a:lnTo>
                  <a:pt x="2381" y="17658"/>
                </a:lnTo>
                <a:lnTo>
                  <a:pt x="3572" y="15213"/>
                </a:lnTo>
                <a:lnTo>
                  <a:pt x="4763" y="13224"/>
                </a:lnTo>
                <a:lnTo>
                  <a:pt x="5953" y="11537"/>
                </a:lnTo>
                <a:lnTo>
                  <a:pt x="7144" y="10071"/>
                </a:lnTo>
                <a:lnTo>
                  <a:pt x="8334" y="8779"/>
                </a:lnTo>
                <a:lnTo>
                  <a:pt x="9525" y="7629"/>
                </a:lnTo>
                <a:lnTo>
                  <a:pt x="9525" y="1822659"/>
                </a:lnTo>
                <a:lnTo>
                  <a:pt x="8334" y="1821509"/>
                </a:lnTo>
                <a:lnTo>
                  <a:pt x="7144" y="1820217"/>
                </a:lnTo>
                <a:lnTo>
                  <a:pt x="5953" y="1818751"/>
                </a:lnTo>
                <a:lnTo>
                  <a:pt x="4763" y="1817064"/>
                </a:lnTo>
                <a:lnTo>
                  <a:pt x="3572" y="1815075"/>
                </a:lnTo>
                <a:lnTo>
                  <a:pt x="2381" y="1812630"/>
                </a:lnTo>
                <a:lnTo>
                  <a:pt x="1191" y="1809333"/>
                </a:lnTo>
                <a:lnTo>
                  <a:pt x="0" y="1801078"/>
                </a:lnTo>
                <a:close/>
              </a:path>
            </a:pathLst>
          </a:custGeom>
          <a:solidFill>
            <a:srgbClr val="C9A84C">
              <a:alpha val="18000"/>
            </a:srgbClr>
          </a:solidFill>
          <a:ln/>
        </p:spPr>
        <p:txBody>
          <a:bodyPr wrap="square" rtlCol="0" anchor="t"/>
          <a:lstStyle/>
          <a:p>
            <a:pPr marL="0" indent="0">
              <a:buNone/>
            </a:pPr>
            <a:endParaRPr lang="en-US" dirty="0"/>
          </a:p>
        </p:txBody>
      </p:sp>
      <p:sp>
        <p:nvSpPr>
          <p:cNvPr id="31" name="Text 27"/>
          <p:cNvSpPr/>
          <p:nvPr/>
        </p:nvSpPr>
        <p:spPr>
          <a:xfrm>
            <a:off x="4526905" y="3084612"/>
            <a:ext cx="9525" cy="1830288"/>
          </a:xfrm>
          <a:custGeom>
            <a:avLst/>
            <a:gdLst/>
            <a:ahLst/>
            <a:cxnLst/>
            <a:rect l="l" t="t" r="r" b="b"/>
            <a:pathLst>
              <a:path w="9525" h="1830288">
                <a:moveTo>
                  <a:pt x="0" y="7629"/>
                </a:moveTo>
                <a:lnTo>
                  <a:pt x="1191" y="8779"/>
                </a:lnTo>
                <a:lnTo>
                  <a:pt x="2381" y="10071"/>
                </a:lnTo>
                <a:lnTo>
                  <a:pt x="3572" y="11537"/>
                </a:lnTo>
                <a:lnTo>
                  <a:pt x="4763" y="13224"/>
                </a:lnTo>
                <a:lnTo>
                  <a:pt x="5953" y="15213"/>
                </a:lnTo>
                <a:lnTo>
                  <a:pt x="7144" y="17658"/>
                </a:lnTo>
                <a:lnTo>
                  <a:pt x="8334" y="20955"/>
                </a:lnTo>
                <a:lnTo>
                  <a:pt x="9525" y="29210"/>
                </a:lnTo>
                <a:lnTo>
                  <a:pt x="9525" y="1801078"/>
                </a:lnTo>
                <a:lnTo>
                  <a:pt x="8334" y="1809333"/>
                </a:lnTo>
                <a:lnTo>
                  <a:pt x="7144" y="1812630"/>
                </a:lnTo>
                <a:lnTo>
                  <a:pt x="5953" y="1815075"/>
                </a:lnTo>
                <a:lnTo>
                  <a:pt x="4763" y="1817064"/>
                </a:lnTo>
                <a:lnTo>
                  <a:pt x="3572" y="1818751"/>
                </a:lnTo>
                <a:lnTo>
                  <a:pt x="2381" y="1820217"/>
                </a:lnTo>
                <a:lnTo>
                  <a:pt x="1191" y="1821509"/>
                </a:lnTo>
                <a:lnTo>
                  <a:pt x="0" y="1822659"/>
                </a:lnTo>
                <a:close/>
              </a:path>
            </a:pathLst>
          </a:custGeom>
          <a:solidFill>
            <a:srgbClr val="C9A84C">
              <a:alpha val="18000"/>
            </a:srgbClr>
          </a:solidFill>
          <a:ln/>
        </p:spPr>
        <p:txBody>
          <a:bodyPr wrap="square" rtlCol="0" anchor="t"/>
          <a:lstStyle/>
          <a:p>
            <a:pPr marL="0" indent="0">
              <a:buNone/>
            </a:pPr>
            <a:endParaRPr lang="en-US" dirty="0"/>
          </a:p>
        </p:txBody>
      </p:sp>
      <p:sp>
        <p:nvSpPr>
          <p:cNvPr id="32" name="Text 28"/>
          <p:cNvSpPr/>
          <p:nvPr/>
        </p:nvSpPr>
        <p:spPr>
          <a:xfrm>
            <a:off x="438745" y="3084612"/>
            <a:ext cx="4088160" cy="265956"/>
          </a:xfrm>
          <a:prstGeom prst="rect">
            <a:avLst/>
          </a:prstGeom>
          <a:gradFill rotWithShape="1">
            <a:gsLst>
              <a:gs pos="0">
                <a:srgbClr val="C9A84C">
                  <a:alpha val="22000"/>
                </a:srgbClr>
              </a:gs>
              <a:gs pos="100000">
                <a:srgbClr val="C9A84C">
                  <a:alpha val="6000"/>
                </a:srgbClr>
              </a:gs>
            </a:gsLst>
            <a:lin ang="0" scaled="1"/>
          </a:gradFill>
          <a:ln/>
        </p:spPr>
        <p:txBody>
          <a:bodyPr wrap="none" rtlCol="0" anchor="t"/>
          <a:lstStyle/>
          <a:p>
            <a:pPr marL="0" indent="0">
              <a:buNone/>
            </a:pPr>
            <a:endParaRPr lang="en-US" dirty="0"/>
          </a:p>
        </p:txBody>
      </p:sp>
      <p:sp>
        <p:nvSpPr>
          <p:cNvPr id="33" name="Text 29"/>
          <p:cNvSpPr/>
          <p:nvPr/>
        </p:nvSpPr>
        <p:spPr>
          <a:xfrm>
            <a:off x="438745" y="3084612"/>
            <a:ext cx="4088160" cy="19050"/>
          </a:xfrm>
          <a:prstGeom prst="rect">
            <a:avLst/>
          </a:prstGeom>
          <a:solidFill>
            <a:srgbClr val="C9A84C"/>
          </a:solidFill>
          <a:ln/>
        </p:spPr>
        <p:txBody>
          <a:bodyPr wrap="none" rtlCol="0" anchor="t"/>
          <a:lstStyle/>
          <a:p>
            <a:pPr marL="0" indent="0">
              <a:buNone/>
            </a:pPr>
            <a:endParaRPr lang="en-US" dirty="0"/>
          </a:p>
        </p:txBody>
      </p:sp>
      <p:pic>
        <p:nvPicPr>
          <p:cNvPr id="34" name="Image 2" descr="preencoded.png"/>
          <p:cNvPicPr>
            <a:picLocks noChangeAspect="1"/>
          </p:cNvPicPr>
          <p:nvPr/>
        </p:nvPicPr>
        <p:blipFill>
          <a:blip>
            <a:alphaModFix amt="92000"/>
            <a:extLst>
              <a:ext uri="{96DAC541-7B7A-43D3-8B79-37D633B846F1}">
                <asvg:svgBlip xmlns:asvg="http://schemas.microsoft.com/office/drawing/2016/SVG/main" r:embed="rId5"/>
              </a:ext>
            </a:extLst>
          </a:blip>
          <a:stretch>
            <a:fillRect/>
          </a:stretch>
        </p:blipFill>
        <p:spPr>
          <a:xfrm>
            <a:off x="526563" y="3163946"/>
            <a:ext cx="132588" cy="132588"/>
          </a:xfrm>
          <a:prstGeom prst="rect">
            <a:avLst/>
          </a:prstGeom>
        </p:spPr>
      </p:pic>
      <p:sp>
        <p:nvSpPr>
          <p:cNvPr id="35" name="Text 30"/>
          <p:cNvSpPr/>
          <p:nvPr/>
        </p:nvSpPr>
        <p:spPr>
          <a:xfrm>
            <a:off x="717649" y="3174653"/>
            <a:ext cx="960656" cy="111175"/>
          </a:xfrm>
          <a:prstGeom prst="rect">
            <a:avLst/>
          </a:prstGeom>
          <a:noFill/>
          <a:ln/>
        </p:spPr>
        <p:txBody>
          <a:bodyPr wrap="none" lIns="0" tIns="0" rIns="0" bIns="0" rtlCol="0" anchor="ctr"/>
          <a:lstStyle/>
          <a:p>
            <a:pPr marL="0" indent="0" algn="l">
              <a:lnSpc>
                <a:spcPts val="876"/>
              </a:lnSpc>
              <a:buNone/>
            </a:pPr>
            <a:r>
              <a:rPr lang="en-US" sz="730" b="1" kern="0" spc="102" dirty="0">
                <a:solidFill>
                  <a:srgbClr val="C9A84C"/>
                </a:solidFill>
                <a:latin typeface="Constantia" pitchFamily="34" charset="0"/>
                <a:ea typeface="Constantia" pitchFamily="34" charset="-122"/>
                <a:cs typeface="Constantia" pitchFamily="34" charset="-120"/>
              </a:rPr>
              <a:t>THE DOCTRINE</a:t>
            </a:r>
            <a:endParaRPr lang="en-US" sz="730" dirty="0"/>
          </a:p>
        </p:txBody>
      </p:sp>
      <p:sp>
        <p:nvSpPr>
          <p:cNvPr id="36" name="Text 31"/>
          <p:cNvSpPr/>
          <p:nvPr/>
        </p:nvSpPr>
        <p:spPr>
          <a:xfrm>
            <a:off x="539055" y="3443139"/>
            <a:ext cx="3951021" cy="539130"/>
          </a:xfrm>
          <a:prstGeom prst="rect">
            <a:avLst/>
          </a:prstGeom>
          <a:noFill/>
          <a:ln/>
        </p:spPr>
        <p:txBody>
          <a:bodyPr wrap="square" lIns="0" tIns="0" rIns="0" bIns="0" rtlCol="0" anchor="t"/>
          <a:lstStyle/>
          <a:p>
            <a:pPr marL="0" indent="0" algn="l">
              <a:lnSpc>
                <a:spcPts val="1349"/>
              </a:lnSpc>
              <a:buNone/>
            </a:pPr>
            <a:r>
              <a:rPr lang="en-US" sz="870" dirty="0">
                <a:solidFill>
                  <a:srgbClr val="F0EAD6"/>
                </a:solidFill>
                <a:latin typeface="Calibri" pitchFamily="34" charset="0"/>
                <a:ea typeface="Calibri" pitchFamily="34" charset="-122"/>
                <a:cs typeface="Calibri" pitchFamily="34" charset="-120"/>
              </a:rPr>
              <a:t>Military invasions across the Western Hemisphere. Annexation. Seizure. A domestic black-budget assassination program targeting cartel distributors. All of it undeclared. All of it real.</a:t>
            </a:r>
            <a:endParaRPr lang="en-US" sz="870" dirty="0"/>
          </a:p>
        </p:txBody>
      </p:sp>
      <p:sp>
        <p:nvSpPr>
          <p:cNvPr id="37" name="Text 32"/>
          <p:cNvSpPr/>
          <p:nvPr/>
        </p:nvSpPr>
        <p:spPr>
          <a:xfrm>
            <a:off x="4091434" y="4491484"/>
            <a:ext cx="360045" cy="342900"/>
          </a:xfrm>
          <a:prstGeom prst="rect">
            <a:avLst/>
          </a:prstGeom>
          <a:noFill/>
          <a:ln/>
        </p:spPr>
        <p:txBody>
          <a:bodyPr wrap="none" lIns="0" tIns="0" rIns="0" bIns="0" rtlCol="0" anchor="t"/>
          <a:lstStyle/>
          <a:p>
            <a:pPr marL="0" indent="0" algn="l">
              <a:lnSpc>
                <a:spcPts val="2700"/>
              </a:lnSpc>
              <a:buNone/>
            </a:pPr>
            <a:r>
              <a:rPr lang="en-US" sz="2700" b="1" dirty="0">
                <a:solidFill>
                  <a:srgbClr val="C9A84C">
                    <a:alpha val="6000"/>
                  </a:srgbClr>
                </a:solidFill>
                <a:latin typeface="Constantia" pitchFamily="34" charset="0"/>
                <a:ea typeface="Constantia" pitchFamily="34" charset="-122"/>
                <a:cs typeface="Constantia" pitchFamily="34" charset="-120"/>
              </a:rPr>
              <a:t>03</a:t>
            </a:r>
            <a:endParaRPr lang="en-US" sz="2700" dirty="0"/>
          </a:p>
        </p:txBody>
      </p:sp>
      <p:sp>
        <p:nvSpPr>
          <p:cNvPr id="38" name="Text 33"/>
          <p:cNvSpPr/>
          <p:nvPr/>
        </p:nvSpPr>
        <p:spPr>
          <a:xfrm>
            <a:off x="4636740" y="3133101"/>
            <a:ext cx="4107210" cy="1830288"/>
          </a:xfrm>
          <a:prstGeom prst="roundRect">
            <a:avLst>
              <a:gd name="adj" fmla="val 1596"/>
            </a:avLst>
          </a:prstGeom>
          <a:solidFill>
            <a:srgbClr val="162233"/>
          </a:solidFill>
          <a:ln/>
        </p:spPr>
        <p:txBody>
          <a:bodyPr wrap="square" rtlCol="0" anchor="t"/>
          <a:lstStyle/>
          <a:p>
            <a:pPr marL="0" indent="0">
              <a:buNone/>
            </a:pPr>
            <a:endParaRPr lang="en-US" dirty="0"/>
          </a:p>
        </p:txBody>
      </p:sp>
      <p:sp>
        <p:nvSpPr>
          <p:cNvPr id="39" name="Text 34"/>
          <p:cNvSpPr/>
          <p:nvPr/>
        </p:nvSpPr>
        <p:spPr>
          <a:xfrm>
            <a:off x="4636740" y="3084612"/>
            <a:ext cx="9525" cy="1830288"/>
          </a:xfrm>
          <a:custGeom>
            <a:avLst/>
            <a:gdLst/>
            <a:ahLst/>
            <a:cxnLst/>
            <a:rect l="l" t="t" r="r" b="b"/>
            <a:pathLst>
              <a:path w="9525" h="1830288">
                <a:moveTo>
                  <a:pt x="0" y="29210"/>
                </a:moveTo>
                <a:lnTo>
                  <a:pt x="1191" y="20955"/>
                </a:lnTo>
                <a:lnTo>
                  <a:pt x="2381" y="17658"/>
                </a:lnTo>
                <a:lnTo>
                  <a:pt x="3572" y="15213"/>
                </a:lnTo>
                <a:lnTo>
                  <a:pt x="4763" y="13224"/>
                </a:lnTo>
                <a:lnTo>
                  <a:pt x="5953" y="11537"/>
                </a:lnTo>
                <a:lnTo>
                  <a:pt x="7144" y="10071"/>
                </a:lnTo>
                <a:lnTo>
                  <a:pt x="8334" y="8779"/>
                </a:lnTo>
                <a:lnTo>
                  <a:pt x="9525" y="7629"/>
                </a:lnTo>
                <a:lnTo>
                  <a:pt x="9525" y="1822659"/>
                </a:lnTo>
                <a:lnTo>
                  <a:pt x="8334" y="1821509"/>
                </a:lnTo>
                <a:lnTo>
                  <a:pt x="7144" y="1820217"/>
                </a:lnTo>
                <a:lnTo>
                  <a:pt x="5953" y="1818751"/>
                </a:lnTo>
                <a:lnTo>
                  <a:pt x="4763" y="1817064"/>
                </a:lnTo>
                <a:lnTo>
                  <a:pt x="3572" y="1815075"/>
                </a:lnTo>
                <a:lnTo>
                  <a:pt x="2381" y="1812630"/>
                </a:lnTo>
                <a:lnTo>
                  <a:pt x="1191" y="1809333"/>
                </a:lnTo>
                <a:lnTo>
                  <a:pt x="0" y="1801078"/>
                </a:lnTo>
                <a:close/>
              </a:path>
            </a:pathLst>
          </a:custGeom>
          <a:solidFill>
            <a:srgbClr val="C9A84C">
              <a:alpha val="18000"/>
            </a:srgbClr>
          </a:solidFill>
          <a:ln/>
        </p:spPr>
        <p:txBody>
          <a:bodyPr wrap="square" rtlCol="0" anchor="t"/>
          <a:lstStyle/>
          <a:p>
            <a:pPr marL="0" indent="0">
              <a:buNone/>
            </a:pPr>
            <a:endParaRPr lang="en-US" dirty="0"/>
          </a:p>
        </p:txBody>
      </p:sp>
      <p:sp>
        <p:nvSpPr>
          <p:cNvPr id="40" name="Text 35"/>
          <p:cNvSpPr/>
          <p:nvPr/>
        </p:nvSpPr>
        <p:spPr>
          <a:xfrm>
            <a:off x="8734425" y="3084612"/>
            <a:ext cx="9525" cy="1830288"/>
          </a:xfrm>
          <a:custGeom>
            <a:avLst/>
            <a:gdLst/>
            <a:ahLst/>
            <a:cxnLst/>
            <a:rect l="l" t="t" r="r" b="b"/>
            <a:pathLst>
              <a:path w="9525" h="1830288">
                <a:moveTo>
                  <a:pt x="0" y="7629"/>
                </a:moveTo>
                <a:lnTo>
                  <a:pt x="1191" y="8779"/>
                </a:lnTo>
                <a:lnTo>
                  <a:pt x="2381" y="10071"/>
                </a:lnTo>
                <a:lnTo>
                  <a:pt x="3572" y="11537"/>
                </a:lnTo>
                <a:lnTo>
                  <a:pt x="4763" y="13224"/>
                </a:lnTo>
                <a:lnTo>
                  <a:pt x="5953" y="15213"/>
                </a:lnTo>
                <a:lnTo>
                  <a:pt x="7144" y="17658"/>
                </a:lnTo>
                <a:lnTo>
                  <a:pt x="8334" y="20955"/>
                </a:lnTo>
                <a:lnTo>
                  <a:pt x="9525" y="29210"/>
                </a:lnTo>
                <a:lnTo>
                  <a:pt x="9525" y="1801078"/>
                </a:lnTo>
                <a:lnTo>
                  <a:pt x="8334" y="1809333"/>
                </a:lnTo>
                <a:lnTo>
                  <a:pt x="7144" y="1812630"/>
                </a:lnTo>
                <a:lnTo>
                  <a:pt x="5953" y="1815075"/>
                </a:lnTo>
                <a:lnTo>
                  <a:pt x="4763" y="1817064"/>
                </a:lnTo>
                <a:lnTo>
                  <a:pt x="3572" y="1818751"/>
                </a:lnTo>
                <a:lnTo>
                  <a:pt x="2381" y="1820217"/>
                </a:lnTo>
                <a:lnTo>
                  <a:pt x="1191" y="1821509"/>
                </a:lnTo>
                <a:lnTo>
                  <a:pt x="0" y="1822659"/>
                </a:lnTo>
                <a:close/>
              </a:path>
            </a:pathLst>
          </a:custGeom>
          <a:solidFill>
            <a:srgbClr val="C9A84C">
              <a:alpha val="18000"/>
            </a:srgbClr>
          </a:solidFill>
          <a:ln/>
        </p:spPr>
        <p:txBody>
          <a:bodyPr wrap="square" rtlCol="0" anchor="t"/>
          <a:lstStyle/>
          <a:p>
            <a:pPr marL="0" indent="0">
              <a:buNone/>
            </a:pPr>
            <a:endParaRPr lang="en-US" dirty="0"/>
          </a:p>
        </p:txBody>
      </p:sp>
      <p:sp>
        <p:nvSpPr>
          <p:cNvPr id="41" name="Text 36"/>
          <p:cNvSpPr/>
          <p:nvPr/>
        </p:nvSpPr>
        <p:spPr>
          <a:xfrm>
            <a:off x="4646265" y="3084612"/>
            <a:ext cx="4088160" cy="265956"/>
          </a:xfrm>
          <a:prstGeom prst="rect">
            <a:avLst/>
          </a:prstGeom>
          <a:gradFill rotWithShape="1">
            <a:gsLst>
              <a:gs pos="0">
                <a:srgbClr val="C9A84C">
                  <a:alpha val="22000"/>
                </a:srgbClr>
              </a:gs>
              <a:gs pos="100000">
                <a:srgbClr val="C9A84C">
                  <a:alpha val="6000"/>
                </a:srgbClr>
              </a:gs>
            </a:gsLst>
            <a:lin ang="0" scaled="1"/>
          </a:gradFill>
          <a:ln/>
        </p:spPr>
        <p:txBody>
          <a:bodyPr wrap="none" rtlCol="0" anchor="t"/>
          <a:lstStyle/>
          <a:p>
            <a:pPr marL="0" indent="0">
              <a:buNone/>
            </a:pPr>
            <a:endParaRPr lang="en-US" dirty="0"/>
          </a:p>
        </p:txBody>
      </p:sp>
      <p:sp>
        <p:nvSpPr>
          <p:cNvPr id="42" name="Text 37"/>
          <p:cNvSpPr/>
          <p:nvPr/>
        </p:nvSpPr>
        <p:spPr>
          <a:xfrm>
            <a:off x="4646265" y="3084612"/>
            <a:ext cx="4088160" cy="19050"/>
          </a:xfrm>
          <a:prstGeom prst="rect">
            <a:avLst/>
          </a:prstGeom>
          <a:solidFill>
            <a:srgbClr val="C9A84C"/>
          </a:solidFill>
          <a:ln/>
        </p:spPr>
        <p:txBody>
          <a:bodyPr wrap="none" rtlCol="0" anchor="t"/>
          <a:lstStyle/>
          <a:p>
            <a:pPr marL="0" indent="0">
              <a:buNone/>
            </a:pPr>
            <a:endParaRPr lang="en-US" dirty="0"/>
          </a:p>
        </p:txBody>
      </p:sp>
      <p:pic>
        <p:nvPicPr>
          <p:cNvPr id="43" name="Image 3" descr="preencoded.png"/>
          <p:cNvPicPr>
            <a:picLocks noChangeAspect="1"/>
          </p:cNvPicPr>
          <p:nvPr/>
        </p:nvPicPr>
        <p:blipFill>
          <a:blip>
            <a:alphaModFix amt="92000"/>
            <a:extLst>
              <a:ext uri="{96DAC541-7B7A-43D3-8B79-37D633B846F1}">
                <asvg:svgBlip xmlns:asvg="http://schemas.microsoft.com/office/drawing/2016/SVG/main" r:embed="rId6"/>
              </a:ext>
            </a:extLst>
          </a:blip>
          <a:stretch>
            <a:fillRect/>
          </a:stretch>
        </p:blipFill>
        <p:spPr>
          <a:xfrm>
            <a:off x="4734083" y="3163946"/>
            <a:ext cx="132588" cy="132588"/>
          </a:xfrm>
          <a:prstGeom prst="rect">
            <a:avLst/>
          </a:prstGeom>
        </p:spPr>
      </p:pic>
      <p:sp>
        <p:nvSpPr>
          <p:cNvPr id="44" name="Text 38"/>
          <p:cNvSpPr/>
          <p:nvPr/>
        </p:nvSpPr>
        <p:spPr>
          <a:xfrm>
            <a:off x="4925169" y="3174653"/>
            <a:ext cx="824612" cy="111175"/>
          </a:xfrm>
          <a:prstGeom prst="rect">
            <a:avLst/>
          </a:prstGeom>
          <a:noFill/>
          <a:ln/>
        </p:spPr>
        <p:txBody>
          <a:bodyPr wrap="none" lIns="0" tIns="0" rIns="0" bIns="0" rtlCol="0" anchor="ctr"/>
          <a:lstStyle/>
          <a:p>
            <a:pPr marL="0" indent="0" algn="l">
              <a:lnSpc>
                <a:spcPts val="876"/>
              </a:lnSpc>
              <a:buNone/>
            </a:pPr>
            <a:r>
              <a:rPr lang="en-US" sz="730" b="1" kern="0" spc="102" dirty="0">
                <a:solidFill>
                  <a:srgbClr val="C9A84C"/>
                </a:solidFill>
                <a:latin typeface="Constantia" pitchFamily="34" charset="0"/>
                <a:ea typeface="Constantia" pitchFamily="34" charset="-122"/>
                <a:cs typeface="Constantia" pitchFamily="34" charset="-120"/>
              </a:rPr>
              <a:t>THE DANGER</a:t>
            </a:r>
            <a:endParaRPr lang="en-US" sz="730" dirty="0"/>
          </a:p>
        </p:txBody>
      </p:sp>
      <p:sp>
        <p:nvSpPr>
          <p:cNvPr id="45" name="Text 39"/>
          <p:cNvSpPr/>
          <p:nvPr/>
        </p:nvSpPr>
        <p:spPr>
          <a:xfrm>
            <a:off x="4746575" y="3443139"/>
            <a:ext cx="3951021" cy="359420"/>
          </a:xfrm>
          <a:prstGeom prst="rect">
            <a:avLst/>
          </a:prstGeom>
          <a:noFill/>
          <a:ln/>
        </p:spPr>
        <p:txBody>
          <a:bodyPr wrap="square" lIns="0" tIns="0" rIns="0" bIns="0" rtlCol="0" anchor="t"/>
          <a:lstStyle/>
          <a:p>
            <a:pPr marL="0" indent="0" algn="l">
              <a:lnSpc>
                <a:spcPts val="1349"/>
              </a:lnSpc>
              <a:buNone/>
            </a:pPr>
            <a:r>
              <a:rPr lang="en-US" sz="870" dirty="0">
                <a:solidFill>
                  <a:srgbClr val="F0EAD6"/>
                </a:solidFill>
                <a:latin typeface="Calibri" pitchFamily="34" charset="0"/>
                <a:ea typeface="Calibri" pitchFamily="34" charset="-122"/>
                <a:cs typeface="Calibri" pitchFamily="34" charset="-120"/>
              </a:rPr>
              <a:t>He is not a villain in his own story. He is a father who buried his son with the U.S. military at his command and no one left who will say no.</a:t>
            </a:r>
            <a:endParaRPr lang="en-US" sz="870" dirty="0"/>
          </a:p>
        </p:txBody>
      </p:sp>
      <p:sp>
        <p:nvSpPr>
          <p:cNvPr id="46" name="Text 40"/>
          <p:cNvSpPr/>
          <p:nvPr/>
        </p:nvSpPr>
        <p:spPr>
          <a:xfrm>
            <a:off x="8298954" y="4491484"/>
            <a:ext cx="360045" cy="342900"/>
          </a:xfrm>
          <a:prstGeom prst="rect">
            <a:avLst/>
          </a:prstGeom>
          <a:noFill/>
          <a:ln/>
        </p:spPr>
        <p:txBody>
          <a:bodyPr wrap="none" lIns="0" tIns="0" rIns="0" bIns="0" rtlCol="0" anchor="t"/>
          <a:lstStyle/>
          <a:p>
            <a:pPr marL="0" indent="0" algn="l">
              <a:lnSpc>
                <a:spcPts val="2700"/>
              </a:lnSpc>
              <a:buNone/>
            </a:pPr>
            <a:r>
              <a:rPr lang="en-US" sz="2700" b="1" dirty="0">
                <a:solidFill>
                  <a:srgbClr val="C9A84C">
                    <a:alpha val="6000"/>
                  </a:srgbClr>
                </a:solidFill>
                <a:latin typeface="Constantia" pitchFamily="34" charset="0"/>
                <a:ea typeface="Constantia" pitchFamily="34" charset="-122"/>
                <a:cs typeface="Constantia" pitchFamily="34" charset="-120"/>
              </a:rPr>
              <a:t>04</a:t>
            </a:r>
            <a:endParaRPr lang="en-US" sz="2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254551" y="1288107"/>
            <a:ext cx="21580" cy="730150"/>
          </a:xfrm>
          <a:custGeom>
            <a:avLst/>
            <a:gdLst/>
            <a:ahLst/>
            <a:cxnLst/>
            <a:rect l="l" t="t" r="r" b="b"/>
            <a:pathLst>
              <a:path w="21580" h="730150">
                <a:moveTo>
                  <a:pt x="0" y="0"/>
                </a:moveTo>
                <a:lnTo>
                  <a:pt x="-9144000" y="0"/>
                </a:lnTo>
                <a:lnTo>
                  <a:pt x="0" y="0"/>
                </a:lnTo>
                <a:lnTo>
                  <a:pt x="4202" y="415"/>
                </a:lnTo>
                <a:lnTo>
                  <a:pt x="8252" y="1643"/>
                </a:lnTo>
                <a:lnTo>
                  <a:pt x="11985" y="3639"/>
                </a:lnTo>
                <a:lnTo>
                  <a:pt x="15256" y="6324"/>
                </a:lnTo>
                <a:lnTo>
                  <a:pt x="17941" y="9595"/>
                </a:lnTo>
                <a:lnTo>
                  <a:pt x="19937" y="13328"/>
                </a:lnTo>
                <a:lnTo>
                  <a:pt x="21165" y="17378"/>
                </a:lnTo>
                <a:lnTo>
                  <a:pt x="21580" y="21590"/>
                </a:lnTo>
                <a:lnTo>
                  <a:pt x="21580" y="708560"/>
                </a:lnTo>
                <a:lnTo>
                  <a:pt x="21580" y="708560"/>
                </a:lnTo>
                <a:lnTo>
                  <a:pt x="21165" y="712772"/>
                </a:lnTo>
                <a:lnTo>
                  <a:pt x="19937" y="716822"/>
                </a:lnTo>
                <a:lnTo>
                  <a:pt x="17941" y="720555"/>
                </a:lnTo>
                <a:lnTo>
                  <a:pt x="15256" y="723827"/>
                </a:lnTo>
                <a:lnTo>
                  <a:pt x="11985" y="726512"/>
                </a:lnTo>
                <a:lnTo>
                  <a:pt x="8252" y="728507"/>
                </a:lnTo>
                <a:lnTo>
                  <a:pt x="4202" y="729735"/>
                </a:lnTo>
                <a:lnTo>
                  <a:pt x="0" y="730150"/>
                </a:lnTo>
                <a:lnTo>
                  <a:pt x="0" y="730150"/>
                </a:lnTo>
                <a:close/>
              </a:path>
            </a:pathLst>
          </a:custGeom>
          <a:solidFill>
            <a:srgbClr val="C9A84C"/>
          </a:solidFill>
          <a:ln/>
        </p:spPr>
        <p:txBody>
          <a:bodyPr wrap="square" rtlCol="0" anchor="t"/>
          <a:lstStyle/>
          <a:p>
            <a:pPr marL="0" indent="0">
              <a:buNone/>
            </a:pPr>
            <a:endParaRPr lang="en-US" dirty="0"/>
          </a:p>
        </p:txBody>
      </p:sp>
      <p:sp>
        <p:nvSpPr>
          <p:cNvPr id="3" name="Text 1"/>
          <p:cNvSpPr/>
          <p:nvPr/>
        </p:nvSpPr>
        <p:spPr>
          <a:xfrm>
            <a:off x="4867870" y="1288107"/>
            <a:ext cx="21580" cy="730150"/>
          </a:xfrm>
          <a:custGeom>
            <a:avLst/>
            <a:gdLst/>
            <a:ahLst/>
            <a:cxnLst/>
            <a:rect l="l" t="t" r="r" b="b"/>
            <a:pathLst>
              <a:path w="21580" h="730150">
                <a:moveTo>
                  <a:pt x="21590" y="0"/>
                </a:moveTo>
                <a:lnTo>
                  <a:pt x="21580" y="0"/>
                </a:lnTo>
                <a:lnTo>
                  <a:pt x="21580" y="730150"/>
                </a:lnTo>
                <a:lnTo>
                  <a:pt x="21590" y="730150"/>
                </a:lnTo>
                <a:lnTo>
                  <a:pt x="0" y="708560"/>
                </a:lnTo>
                <a:lnTo>
                  <a:pt x="415" y="712772"/>
                </a:lnTo>
                <a:lnTo>
                  <a:pt x="1643" y="716822"/>
                </a:lnTo>
                <a:lnTo>
                  <a:pt x="3639" y="720555"/>
                </a:lnTo>
                <a:lnTo>
                  <a:pt x="6324" y="723827"/>
                </a:lnTo>
                <a:lnTo>
                  <a:pt x="9595" y="726512"/>
                </a:lnTo>
                <a:lnTo>
                  <a:pt x="13328" y="728507"/>
                </a:lnTo>
                <a:lnTo>
                  <a:pt x="17378" y="729735"/>
                </a:lnTo>
                <a:lnTo>
                  <a:pt x="21580" y="730150"/>
                </a:lnTo>
                <a:lnTo>
                  <a:pt x="0" y="21590"/>
                </a:lnTo>
                <a:lnTo>
                  <a:pt x="21580" y="0"/>
                </a:lnTo>
                <a:lnTo>
                  <a:pt x="17378" y="415"/>
                </a:lnTo>
                <a:lnTo>
                  <a:pt x="13328" y="1643"/>
                </a:lnTo>
                <a:lnTo>
                  <a:pt x="9595" y="3639"/>
                </a:lnTo>
                <a:lnTo>
                  <a:pt x="6324" y="6324"/>
                </a:lnTo>
                <a:lnTo>
                  <a:pt x="3639" y="9595"/>
                </a:lnTo>
                <a:lnTo>
                  <a:pt x="1643" y="13328"/>
                </a:lnTo>
                <a:lnTo>
                  <a:pt x="415" y="17378"/>
                </a:lnTo>
                <a:lnTo>
                  <a:pt x="0" y="21590"/>
                </a:lnTo>
                <a:close/>
              </a:path>
            </a:pathLst>
          </a:custGeom>
          <a:solidFill>
            <a:srgbClr val="C9A84C"/>
          </a:solidFill>
          <a:ln/>
        </p:spPr>
        <p:txBody>
          <a:bodyPr wrap="square" rtlCol="0" anchor="t"/>
          <a:lstStyle/>
          <a:p>
            <a:pPr marL="0" indent="0">
              <a:buNone/>
            </a:pPr>
            <a:endParaRPr lang="en-US" dirty="0"/>
          </a:p>
        </p:txBody>
      </p:sp>
      <p:sp>
        <p:nvSpPr>
          <p:cNvPr id="4" name="Text 2"/>
          <p:cNvSpPr/>
          <p:nvPr/>
        </p:nvSpPr>
        <p:spPr>
          <a:xfrm>
            <a:off x="4254551" y="2648396"/>
            <a:ext cx="21580" cy="730150"/>
          </a:xfrm>
          <a:custGeom>
            <a:avLst/>
            <a:gdLst/>
            <a:ahLst/>
            <a:cxnLst/>
            <a:rect l="l" t="t" r="r" b="b"/>
            <a:pathLst>
              <a:path w="21580" h="730150">
                <a:moveTo>
                  <a:pt x="0" y="0"/>
                </a:moveTo>
                <a:lnTo>
                  <a:pt x="-9144000" y="0"/>
                </a:lnTo>
                <a:lnTo>
                  <a:pt x="0" y="0"/>
                </a:lnTo>
                <a:lnTo>
                  <a:pt x="4202" y="415"/>
                </a:lnTo>
                <a:lnTo>
                  <a:pt x="8252" y="1643"/>
                </a:lnTo>
                <a:lnTo>
                  <a:pt x="11985" y="3639"/>
                </a:lnTo>
                <a:lnTo>
                  <a:pt x="15256" y="6324"/>
                </a:lnTo>
                <a:lnTo>
                  <a:pt x="17941" y="9595"/>
                </a:lnTo>
                <a:lnTo>
                  <a:pt x="19937" y="13328"/>
                </a:lnTo>
                <a:lnTo>
                  <a:pt x="21165" y="17378"/>
                </a:lnTo>
                <a:lnTo>
                  <a:pt x="21580" y="21590"/>
                </a:lnTo>
                <a:lnTo>
                  <a:pt x="21580" y="708560"/>
                </a:lnTo>
                <a:lnTo>
                  <a:pt x="21580" y="708560"/>
                </a:lnTo>
                <a:lnTo>
                  <a:pt x="21165" y="712772"/>
                </a:lnTo>
                <a:lnTo>
                  <a:pt x="19937" y="716822"/>
                </a:lnTo>
                <a:lnTo>
                  <a:pt x="17941" y="720555"/>
                </a:lnTo>
                <a:lnTo>
                  <a:pt x="15256" y="723827"/>
                </a:lnTo>
                <a:lnTo>
                  <a:pt x="11985" y="726512"/>
                </a:lnTo>
                <a:lnTo>
                  <a:pt x="8252" y="728507"/>
                </a:lnTo>
                <a:lnTo>
                  <a:pt x="4202" y="729735"/>
                </a:lnTo>
                <a:lnTo>
                  <a:pt x="0" y="730150"/>
                </a:lnTo>
                <a:lnTo>
                  <a:pt x="0" y="730150"/>
                </a:lnTo>
                <a:close/>
              </a:path>
            </a:pathLst>
          </a:custGeom>
          <a:solidFill>
            <a:srgbClr val="C9A84C"/>
          </a:solidFill>
          <a:ln/>
        </p:spPr>
        <p:txBody>
          <a:bodyPr wrap="square" rtlCol="0" anchor="t"/>
          <a:lstStyle/>
          <a:p>
            <a:pPr marL="0" indent="0">
              <a:buNone/>
            </a:pPr>
            <a:endParaRPr lang="en-US" dirty="0"/>
          </a:p>
        </p:txBody>
      </p:sp>
      <p:sp>
        <p:nvSpPr>
          <p:cNvPr id="5" name="Text 3"/>
          <p:cNvSpPr/>
          <p:nvPr/>
        </p:nvSpPr>
        <p:spPr>
          <a:xfrm>
            <a:off x="4867870" y="2588568"/>
            <a:ext cx="21580" cy="849809"/>
          </a:xfrm>
          <a:custGeom>
            <a:avLst/>
            <a:gdLst/>
            <a:ahLst/>
            <a:cxnLst/>
            <a:rect l="l" t="t" r="r" b="b"/>
            <a:pathLst>
              <a:path w="21580" h="849809">
                <a:moveTo>
                  <a:pt x="21590" y="0"/>
                </a:moveTo>
                <a:lnTo>
                  <a:pt x="21580" y="0"/>
                </a:lnTo>
                <a:lnTo>
                  <a:pt x="21580" y="849809"/>
                </a:lnTo>
                <a:lnTo>
                  <a:pt x="21590" y="849809"/>
                </a:lnTo>
                <a:lnTo>
                  <a:pt x="0" y="828219"/>
                </a:lnTo>
                <a:lnTo>
                  <a:pt x="415" y="832431"/>
                </a:lnTo>
                <a:lnTo>
                  <a:pt x="1643" y="836481"/>
                </a:lnTo>
                <a:lnTo>
                  <a:pt x="3639" y="840214"/>
                </a:lnTo>
                <a:lnTo>
                  <a:pt x="6324" y="843485"/>
                </a:lnTo>
                <a:lnTo>
                  <a:pt x="9595" y="846170"/>
                </a:lnTo>
                <a:lnTo>
                  <a:pt x="13328" y="848166"/>
                </a:lnTo>
                <a:lnTo>
                  <a:pt x="17378" y="849394"/>
                </a:lnTo>
                <a:lnTo>
                  <a:pt x="21580" y="849809"/>
                </a:lnTo>
                <a:lnTo>
                  <a:pt x="0" y="21590"/>
                </a:lnTo>
                <a:lnTo>
                  <a:pt x="21580" y="0"/>
                </a:lnTo>
                <a:lnTo>
                  <a:pt x="17378" y="415"/>
                </a:lnTo>
                <a:lnTo>
                  <a:pt x="13328" y="1643"/>
                </a:lnTo>
                <a:lnTo>
                  <a:pt x="9595" y="3639"/>
                </a:lnTo>
                <a:lnTo>
                  <a:pt x="6324" y="6324"/>
                </a:lnTo>
                <a:lnTo>
                  <a:pt x="3639" y="9595"/>
                </a:lnTo>
                <a:lnTo>
                  <a:pt x="1643" y="13328"/>
                </a:lnTo>
                <a:lnTo>
                  <a:pt x="415" y="17378"/>
                </a:lnTo>
                <a:lnTo>
                  <a:pt x="0" y="21590"/>
                </a:lnTo>
                <a:close/>
              </a:path>
            </a:pathLst>
          </a:custGeom>
          <a:solidFill>
            <a:srgbClr val="C9A84C"/>
          </a:solidFill>
          <a:ln/>
        </p:spPr>
        <p:txBody>
          <a:bodyPr wrap="square" rtlCol="0" anchor="t"/>
          <a:lstStyle/>
          <a:p>
            <a:pPr marL="0" indent="0">
              <a:buNone/>
            </a:pPr>
            <a:endParaRPr lang="en-US" dirty="0"/>
          </a:p>
        </p:txBody>
      </p:sp>
      <p:sp>
        <p:nvSpPr>
          <p:cNvPr id="6" name="Text 4"/>
          <p:cNvSpPr/>
          <p:nvPr/>
        </p:nvSpPr>
        <p:spPr>
          <a:xfrm>
            <a:off x="4254551" y="4008686"/>
            <a:ext cx="21580" cy="730150"/>
          </a:xfrm>
          <a:custGeom>
            <a:avLst/>
            <a:gdLst/>
            <a:ahLst/>
            <a:cxnLst/>
            <a:rect l="l" t="t" r="r" b="b"/>
            <a:pathLst>
              <a:path w="21580" h="730150">
                <a:moveTo>
                  <a:pt x="0" y="0"/>
                </a:moveTo>
                <a:lnTo>
                  <a:pt x="-9144000" y="0"/>
                </a:lnTo>
                <a:lnTo>
                  <a:pt x="0" y="0"/>
                </a:lnTo>
                <a:lnTo>
                  <a:pt x="4202" y="415"/>
                </a:lnTo>
                <a:lnTo>
                  <a:pt x="8252" y="1643"/>
                </a:lnTo>
                <a:lnTo>
                  <a:pt x="11985" y="3639"/>
                </a:lnTo>
                <a:lnTo>
                  <a:pt x="15256" y="6324"/>
                </a:lnTo>
                <a:lnTo>
                  <a:pt x="17941" y="9595"/>
                </a:lnTo>
                <a:lnTo>
                  <a:pt x="19937" y="13328"/>
                </a:lnTo>
                <a:lnTo>
                  <a:pt x="21165" y="17378"/>
                </a:lnTo>
                <a:lnTo>
                  <a:pt x="21580" y="21590"/>
                </a:lnTo>
                <a:lnTo>
                  <a:pt x="21580" y="708560"/>
                </a:lnTo>
                <a:lnTo>
                  <a:pt x="21580" y="708560"/>
                </a:lnTo>
                <a:lnTo>
                  <a:pt x="21165" y="712772"/>
                </a:lnTo>
                <a:lnTo>
                  <a:pt x="19937" y="716822"/>
                </a:lnTo>
                <a:lnTo>
                  <a:pt x="17941" y="720555"/>
                </a:lnTo>
                <a:lnTo>
                  <a:pt x="15256" y="723827"/>
                </a:lnTo>
                <a:lnTo>
                  <a:pt x="11985" y="726512"/>
                </a:lnTo>
                <a:lnTo>
                  <a:pt x="8252" y="728507"/>
                </a:lnTo>
                <a:lnTo>
                  <a:pt x="4202" y="729735"/>
                </a:lnTo>
                <a:lnTo>
                  <a:pt x="0" y="730150"/>
                </a:lnTo>
                <a:lnTo>
                  <a:pt x="0" y="730150"/>
                </a:lnTo>
                <a:close/>
              </a:path>
            </a:pathLst>
          </a:custGeom>
          <a:solidFill>
            <a:srgbClr val="C9A84C"/>
          </a:solidFill>
          <a:ln/>
        </p:spPr>
        <p:txBody>
          <a:bodyPr wrap="square" rtlCol="0" anchor="t"/>
          <a:lstStyle/>
          <a:p>
            <a:pPr marL="0" indent="0">
              <a:buNone/>
            </a:pPr>
            <a:endParaRPr lang="en-US" dirty="0"/>
          </a:p>
        </p:txBody>
      </p:sp>
      <p:sp>
        <p:nvSpPr>
          <p:cNvPr id="7" name="Text 5"/>
          <p:cNvSpPr/>
          <p:nvPr/>
        </p:nvSpPr>
        <p:spPr>
          <a:xfrm>
            <a:off x="4867870" y="4008686"/>
            <a:ext cx="21580" cy="730150"/>
          </a:xfrm>
          <a:custGeom>
            <a:avLst/>
            <a:gdLst/>
            <a:ahLst/>
            <a:cxnLst/>
            <a:rect l="l" t="t" r="r" b="b"/>
            <a:pathLst>
              <a:path w="21580" h="730150">
                <a:moveTo>
                  <a:pt x="21590" y="0"/>
                </a:moveTo>
                <a:lnTo>
                  <a:pt x="21580" y="0"/>
                </a:lnTo>
                <a:lnTo>
                  <a:pt x="21580" y="730150"/>
                </a:lnTo>
                <a:lnTo>
                  <a:pt x="21590" y="730150"/>
                </a:lnTo>
                <a:lnTo>
                  <a:pt x="0" y="708560"/>
                </a:lnTo>
                <a:lnTo>
                  <a:pt x="415" y="712772"/>
                </a:lnTo>
                <a:lnTo>
                  <a:pt x="1643" y="716822"/>
                </a:lnTo>
                <a:lnTo>
                  <a:pt x="3639" y="720555"/>
                </a:lnTo>
                <a:lnTo>
                  <a:pt x="6324" y="723827"/>
                </a:lnTo>
                <a:lnTo>
                  <a:pt x="9595" y="726512"/>
                </a:lnTo>
                <a:lnTo>
                  <a:pt x="13328" y="728507"/>
                </a:lnTo>
                <a:lnTo>
                  <a:pt x="17378" y="729735"/>
                </a:lnTo>
                <a:lnTo>
                  <a:pt x="21580" y="730150"/>
                </a:lnTo>
                <a:lnTo>
                  <a:pt x="0" y="21590"/>
                </a:lnTo>
                <a:lnTo>
                  <a:pt x="21580" y="0"/>
                </a:lnTo>
                <a:lnTo>
                  <a:pt x="17378" y="415"/>
                </a:lnTo>
                <a:lnTo>
                  <a:pt x="13328" y="1643"/>
                </a:lnTo>
                <a:lnTo>
                  <a:pt x="9595" y="3639"/>
                </a:lnTo>
                <a:lnTo>
                  <a:pt x="6324" y="6324"/>
                </a:lnTo>
                <a:lnTo>
                  <a:pt x="3639" y="9595"/>
                </a:lnTo>
                <a:lnTo>
                  <a:pt x="1643" y="13328"/>
                </a:lnTo>
                <a:lnTo>
                  <a:pt x="415" y="17378"/>
                </a:lnTo>
                <a:lnTo>
                  <a:pt x="0" y="21590"/>
                </a:lnTo>
                <a:close/>
              </a:path>
            </a:pathLst>
          </a:custGeom>
          <a:solidFill>
            <a:srgbClr val="C9A84C"/>
          </a:solidFill>
          <a:ln/>
        </p:spPr>
        <p:txBody>
          <a:bodyPr wrap="square" rtlCol="0" anchor="t"/>
          <a:lstStyle/>
          <a:p>
            <a:pPr marL="0" indent="0">
              <a:buNone/>
            </a:pPr>
            <a:endParaRPr lang="en-US" dirty="0"/>
          </a:p>
        </p:txBody>
      </p:sp>
      <p:sp>
        <p:nvSpPr>
          <p:cNvPr id="8" name="Text 6"/>
          <p:cNvSpPr/>
          <p:nvPr/>
        </p:nvSpPr>
        <p:spPr>
          <a:xfrm>
            <a:off x="0" y="0"/>
            <a:ext cx="9144000" cy="5143500"/>
          </a:xfrm>
          <a:prstGeom prst="rect">
            <a:avLst/>
          </a:prstGeom>
          <a:gradFill rotWithShape="1">
            <a:gsLst>
              <a:gs pos="0">
                <a:srgbClr val="000000">
                  <a:alpha val="0"/>
                </a:srgbClr>
              </a:gs>
              <a:gs pos="33333">
                <a:srgbClr val="000000">
                  <a:alpha val="0"/>
                </a:srgbClr>
              </a:gs>
              <a:gs pos="66667">
                <a:srgbClr val="0D1B2A">
                  <a:alpha val="2000"/>
                </a:srgbClr>
              </a:gs>
              <a:gs pos="100000">
                <a:srgbClr val="0D1B2A">
                  <a:alpha val="2000"/>
                </a:srgbClr>
              </a:gs>
            </a:gsLst>
            <a:lin ang="16200000" scaled="1"/>
          </a:gradFill>
          <a:ln/>
        </p:spPr>
        <p:txBody>
          <a:bodyPr wrap="square" rtlCol="0" anchor="t"/>
          <a:lstStyle/>
          <a:p>
            <a:pPr marL="0" indent="0">
              <a:buNone/>
            </a:pPr>
            <a:endParaRPr lang="en-US" dirty="0"/>
          </a:p>
        </p:txBody>
      </p:sp>
      <p:sp>
        <p:nvSpPr>
          <p:cNvPr id="9" name="Text 7"/>
          <p:cNvSpPr/>
          <p:nvPr/>
        </p:nvSpPr>
        <p:spPr>
          <a:xfrm>
            <a:off x="0" y="0"/>
            <a:ext cx="43160" cy="5143500"/>
          </a:xfrm>
          <a:prstGeom prst="rect">
            <a:avLst/>
          </a:prstGeom>
          <a:gradFill rotWithShape="1">
            <a:gsLst>
              <a:gs pos="0">
                <a:srgbClr val="C9A84C"/>
              </a:gs>
              <a:gs pos="100000">
                <a:srgbClr val="A07830"/>
              </a:gs>
            </a:gsLst>
            <a:lin ang="5400000" scaled="1"/>
          </a:gradFill>
          <a:ln/>
        </p:spPr>
        <p:txBody>
          <a:bodyPr wrap="square" rtlCol="0" anchor="t"/>
          <a:lstStyle/>
          <a:p>
            <a:pPr marL="0" indent="0">
              <a:buNone/>
            </a:pPr>
            <a:endParaRPr lang="en-US" dirty="0"/>
          </a:p>
        </p:txBody>
      </p:sp>
      <p:sp>
        <p:nvSpPr>
          <p:cNvPr id="10" name="Text 8"/>
          <p:cNvSpPr/>
          <p:nvPr/>
        </p:nvSpPr>
        <p:spPr>
          <a:xfrm>
            <a:off x="4565079" y="997893"/>
            <a:ext cx="13841" cy="4074616"/>
          </a:xfrm>
          <a:prstGeom prst="rect">
            <a:avLst/>
          </a:prstGeom>
          <a:gradFill rotWithShape="1">
            <a:gsLst>
              <a:gs pos="0">
                <a:srgbClr val="C9A84C">
                  <a:alpha val="0"/>
                </a:srgbClr>
              </a:gs>
              <a:gs pos="6000">
                <a:srgbClr val="C9A84C"/>
              </a:gs>
              <a:gs pos="94000">
                <a:srgbClr val="C9A84C"/>
              </a:gs>
              <a:gs pos="100000">
                <a:srgbClr val="C9A84C">
                  <a:alpha val="0"/>
                </a:srgbClr>
              </a:gs>
            </a:gsLst>
            <a:lin ang="5400000" scaled="1"/>
          </a:gradFill>
          <a:ln/>
        </p:spPr>
        <p:txBody>
          <a:bodyPr wrap="square" rtlCol="0" anchor="t"/>
          <a:lstStyle/>
          <a:p>
            <a:pPr marL="0" indent="0">
              <a:buNone/>
            </a:pPr>
            <a:endParaRPr lang="en-US" dirty="0"/>
          </a:p>
        </p:txBody>
      </p:sp>
      <p:sp>
        <p:nvSpPr>
          <p:cNvPr id="11" name="Text 9"/>
          <p:cNvSpPr/>
          <p:nvPr/>
        </p:nvSpPr>
        <p:spPr>
          <a:xfrm>
            <a:off x="400050" y="200620"/>
            <a:ext cx="9178290" cy="118021"/>
          </a:xfrm>
          <a:prstGeom prst="rect">
            <a:avLst/>
          </a:prstGeom>
          <a:noFill/>
          <a:ln/>
        </p:spPr>
        <p:txBody>
          <a:bodyPr wrap="none" lIns="0" tIns="0" rIns="0" bIns="0" rtlCol="0" anchor="t"/>
          <a:lstStyle/>
          <a:p>
            <a:pPr marL="0" indent="0" algn="l">
              <a:lnSpc>
                <a:spcPts val="930"/>
              </a:lnSpc>
              <a:buNone/>
            </a:pPr>
            <a:r>
              <a:rPr lang="en-US" sz="620" b="1" kern="0" spc="155" dirty="0">
                <a:solidFill>
                  <a:srgbClr val="C9A84C"/>
                </a:solidFill>
                <a:latin typeface="Calibri" pitchFamily="34" charset="0"/>
                <a:ea typeface="Calibri" pitchFamily="34" charset="-122"/>
                <a:cs typeface="Calibri" pitchFamily="34" charset="-120"/>
              </a:rPr>
              <a:t>EXECUTIVE ACTION CASCADE</a:t>
            </a:r>
            <a:endParaRPr lang="en-US" sz="620" dirty="0"/>
          </a:p>
        </p:txBody>
      </p:sp>
      <p:sp>
        <p:nvSpPr>
          <p:cNvPr id="12" name="Text 10"/>
          <p:cNvSpPr/>
          <p:nvPr/>
        </p:nvSpPr>
        <p:spPr>
          <a:xfrm>
            <a:off x="400050" y="347811"/>
            <a:ext cx="8927973" cy="314623"/>
          </a:xfrm>
          <a:prstGeom prst="rect">
            <a:avLst/>
          </a:prstGeom>
          <a:noFill/>
          <a:ln/>
        </p:spPr>
        <p:txBody>
          <a:bodyPr wrap="none" lIns="0" tIns="0" rIns="0" bIns="0" rtlCol="0" anchor="t"/>
          <a:lstStyle/>
          <a:p>
            <a:pPr marL="0" indent="0" algn="l">
              <a:lnSpc>
                <a:spcPts val="2478"/>
              </a:lnSpc>
              <a:spcAft>
                <a:spcPts val="230"/>
              </a:spcAft>
              <a:buNone/>
            </a:pPr>
            <a:r>
              <a:rPr lang="en-US" sz="2360" b="1" kern="0" spc="-24" dirty="0">
                <a:solidFill>
                  <a:srgbClr val="0D1B2A"/>
                </a:solidFill>
                <a:latin typeface="Constantia" pitchFamily="34" charset="0"/>
                <a:ea typeface="Constantia" pitchFamily="34" charset="-122"/>
                <a:cs typeface="Constantia" pitchFamily="34" charset="-120"/>
              </a:rPr>
              <a:t>THE DAVIS DOCTRINE</a:t>
            </a:r>
            <a:endParaRPr lang="en-US" sz="2360" dirty="0"/>
          </a:p>
        </p:txBody>
      </p:sp>
      <p:sp>
        <p:nvSpPr>
          <p:cNvPr id="13" name="Text 11"/>
          <p:cNvSpPr/>
          <p:nvPr/>
        </p:nvSpPr>
        <p:spPr>
          <a:xfrm>
            <a:off x="400050" y="691604"/>
            <a:ext cx="9178290" cy="150465"/>
          </a:xfrm>
          <a:prstGeom prst="rect">
            <a:avLst/>
          </a:prstGeom>
          <a:noFill/>
          <a:ln/>
        </p:spPr>
        <p:txBody>
          <a:bodyPr wrap="none" lIns="0" tIns="0" rIns="0" bIns="0" rtlCol="0" anchor="t"/>
          <a:lstStyle/>
          <a:p>
            <a:pPr marL="0" indent="0" algn="l">
              <a:lnSpc>
                <a:spcPts val="1185"/>
              </a:lnSpc>
              <a:buNone/>
            </a:pPr>
            <a:r>
              <a:rPr lang="en-US" sz="790" i="1" kern="0" spc="16" dirty="0">
                <a:solidFill>
                  <a:srgbClr val="4A5A70"/>
                </a:solidFill>
                <a:latin typeface="Calibri" pitchFamily="34" charset="0"/>
                <a:ea typeface="Calibri" pitchFamily="34" charset="-122"/>
                <a:cs typeface="Calibri" pitchFamily="34" charset="-120"/>
              </a:rPr>
              <a:t>A second term unlike anything in the history of the Republic.</a:t>
            </a:r>
            <a:endParaRPr lang="en-US" sz="790" dirty="0"/>
          </a:p>
        </p:txBody>
      </p:sp>
      <p:sp>
        <p:nvSpPr>
          <p:cNvPr id="14" name="Text 12"/>
          <p:cNvSpPr/>
          <p:nvPr/>
        </p:nvSpPr>
        <p:spPr>
          <a:xfrm>
            <a:off x="400050" y="913061"/>
            <a:ext cx="514350" cy="13841"/>
          </a:xfrm>
          <a:prstGeom prst="rect">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15" name="Text 13"/>
          <p:cNvSpPr/>
          <p:nvPr/>
        </p:nvSpPr>
        <p:spPr>
          <a:xfrm>
            <a:off x="1284684" y="1278582"/>
            <a:ext cx="3000970" cy="771677"/>
          </a:xfrm>
          <a:prstGeom prst="roundRect">
            <a:avLst>
              <a:gd name="adj" fmla="val 5596"/>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r">
              <a:buNone/>
            </a:pPr>
            <a:r>
              <a:rPr lang="en-US" sz="510" b="1" kern="0" spc="92" dirty="0">
                <a:solidFill>
                  <a:srgbClr val="C9A84C"/>
                </a:solidFill>
                <a:latin typeface="Constantia" pitchFamily="34" charset="0"/>
                <a:ea typeface="Constantia" pitchFamily="34" charset="-122"/>
                <a:cs typeface="Constantia" pitchFamily="34" charset="-120"/>
              </a:rPr>
              <a:t>01</a:t>
            </a:r>
            <a:endParaRPr lang="en-US" sz="510" dirty="0"/>
          </a:p>
          <a:p>
            <a:pPr marL="0" indent="0" algn="r">
              <a:buNone/>
            </a:pPr>
            <a:r>
              <a:rPr lang="en-US" sz="760" b="1" kern="0" spc="8" dirty="0">
                <a:solidFill>
                  <a:srgbClr val="0D1B2A"/>
                </a:solidFill>
                <a:latin typeface="Constantia" pitchFamily="34" charset="0"/>
                <a:ea typeface="Constantia" pitchFamily="34" charset="-122"/>
                <a:cs typeface="Constantia" pitchFamily="34" charset="-120"/>
              </a:rPr>
              <a:t>VENEZUELA &amp; COLOMBIA</a:t>
            </a:r>
            <a:endParaRPr lang="en-US" sz="510" dirty="0"/>
          </a:p>
          <a:p>
            <a:pPr marL="0" indent="0" algn="r">
              <a:buNone/>
            </a:pPr>
            <a:endParaRPr lang="en-US" sz="510" dirty="0"/>
          </a:p>
          <a:p>
            <a:pPr marL="0" indent="0" algn="r">
              <a:buNone/>
            </a:pPr>
            <a:r>
              <a:rPr lang="en-US" sz="650" dirty="0">
                <a:solidFill>
                  <a:srgbClr val="4A5A70"/>
                </a:solidFill>
                <a:latin typeface="Calibri" pitchFamily="34" charset="0"/>
                <a:ea typeface="Calibri" pitchFamily="34" charset="-122"/>
                <a:cs typeface="Calibri" pitchFamily="34" charset="-120"/>
              </a:rPr>
              <a:t>Full military invasion. Drug-war justification. No congressional authorization. No exit strategy.</a:t>
            </a:r>
            <a:endParaRPr lang="en-US" sz="510" dirty="0"/>
          </a:p>
        </p:txBody>
      </p:sp>
      <p:sp>
        <p:nvSpPr>
          <p:cNvPr id="16" name="Text 14"/>
          <p:cNvSpPr/>
          <p:nvPr/>
        </p:nvSpPr>
        <p:spPr>
          <a:xfrm>
            <a:off x="3334198" y="1345257"/>
            <a:ext cx="849954" cy="106710"/>
          </a:xfrm>
          <a:prstGeom prst="roundRect">
            <a:avLst>
              <a:gd name="adj" fmla="val 20232"/>
            </a:avLst>
          </a:prstGeom>
          <a:solidFill>
            <a:srgbClr val="0D1B2A">
              <a:alpha val="10000"/>
            </a:srgbClr>
          </a:solidFill>
          <a:ln/>
        </p:spPr>
        <p:txBody>
          <a:bodyPr wrap="none" lIns="0" tIns="0" rIns="0" bIns="0" rtlCol="0" anchor="ctr"/>
          <a:lstStyle/>
          <a:p>
            <a:pPr marL="0" indent="0" algn="ctr">
              <a:buNone/>
            </a:pPr>
            <a:r>
              <a:rPr lang="en-US" sz="480" b="1" dirty="0">
                <a:solidFill>
                  <a:srgbClr val="4A5A70"/>
                </a:solidFill>
                <a:latin typeface="Calibri" pitchFamily="34" charset="0"/>
                <a:ea typeface="Calibri" pitchFamily="34" charset="-122"/>
                <a:cs typeface="Calibri" pitchFamily="34" charset="-120"/>
              </a:rPr>
              <a:t>ABROAD · MILITARY</a:t>
            </a:r>
            <a:endParaRPr lang="en-US" sz="480" dirty="0"/>
          </a:p>
        </p:txBody>
      </p:sp>
      <p:sp>
        <p:nvSpPr>
          <p:cNvPr id="17" name="Text 15"/>
          <p:cNvSpPr/>
          <p:nvPr/>
        </p:nvSpPr>
        <p:spPr>
          <a:xfrm>
            <a:off x="4858345" y="1278582"/>
            <a:ext cx="3000970" cy="771677"/>
          </a:xfrm>
          <a:prstGeom prst="roundRect">
            <a:avLst>
              <a:gd name="adj" fmla="val 5596"/>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l">
              <a:buNone/>
            </a:pPr>
            <a:r>
              <a:rPr lang="en-US" sz="510" b="1" kern="0" spc="92" dirty="0">
                <a:solidFill>
                  <a:srgbClr val="C9A84C"/>
                </a:solidFill>
                <a:latin typeface="Constantia" pitchFamily="34" charset="0"/>
                <a:ea typeface="Constantia" pitchFamily="34" charset="-122"/>
                <a:cs typeface="Constantia" pitchFamily="34" charset="-120"/>
              </a:rPr>
              <a:t>02</a:t>
            </a:r>
            <a:endParaRPr lang="en-US" sz="51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CUBA ANNEXED</a:t>
            </a:r>
            <a:endParaRPr lang="en-US" sz="510" dirty="0"/>
          </a:p>
          <a:p>
            <a:pPr marL="0" indent="0" algn="l">
              <a:buNone/>
            </a:pPr>
            <a:endParaRPr lang="en-US" sz="510" dirty="0"/>
          </a:p>
          <a:p>
            <a:pPr marL="0" indent="0" algn="l">
              <a:buNone/>
            </a:pPr>
            <a:r>
              <a:rPr lang="en-US" sz="650" dirty="0">
                <a:solidFill>
                  <a:srgbClr val="4A5A70"/>
                </a:solidFill>
                <a:latin typeface="Calibri" pitchFamily="34" charset="0"/>
                <a:ea typeface="Calibri" pitchFamily="34" charset="-122"/>
                <a:cs typeface="Calibri" pitchFamily="34" charset="-120"/>
              </a:rPr>
              <a:t>Cuba declared a territory of the United States, administratively absorbed into the State of Florida by executive order.</a:t>
            </a:r>
            <a:endParaRPr lang="en-US" sz="510" dirty="0"/>
          </a:p>
        </p:txBody>
      </p:sp>
      <p:sp>
        <p:nvSpPr>
          <p:cNvPr id="18" name="Text 16"/>
          <p:cNvSpPr/>
          <p:nvPr/>
        </p:nvSpPr>
        <p:spPr>
          <a:xfrm>
            <a:off x="4958526" y="1345257"/>
            <a:ext cx="984757" cy="106710"/>
          </a:xfrm>
          <a:prstGeom prst="roundRect">
            <a:avLst>
              <a:gd name="adj" fmla="val 20232"/>
            </a:avLst>
          </a:prstGeom>
          <a:solidFill>
            <a:srgbClr val="0D1B2A">
              <a:alpha val="10000"/>
            </a:srgbClr>
          </a:solidFill>
          <a:ln/>
        </p:spPr>
        <p:txBody>
          <a:bodyPr wrap="none" lIns="0" tIns="0" rIns="0" bIns="0" rtlCol="0" anchor="ctr"/>
          <a:lstStyle/>
          <a:p>
            <a:pPr marL="0" indent="0" algn="ctr">
              <a:buNone/>
            </a:pPr>
            <a:r>
              <a:rPr lang="en-US" sz="480" b="1" dirty="0">
                <a:solidFill>
                  <a:srgbClr val="4A5A70"/>
                </a:solidFill>
                <a:latin typeface="Calibri" pitchFamily="34" charset="0"/>
                <a:ea typeface="Calibri" pitchFamily="34" charset="-122"/>
                <a:cs typeface="Calibri" pitchFamily="34" charset="-120"/>
              </a:rPr>
              <a:t>ABROAD · ANNEXATION</a:t>
            </a:r>
            <a:endParaRPr lang="en-US" sz="480" dirty="0"/>
          </a:p>
        </p:txBody>
      </p:sp>
      <p:sp>
        <p:nvSpPr>
          <p:cNvPr id="19" name="Text 17"/>
          <p:cNvSpPr/>
          <p:nvPr/>
        </p:nvSpPr>
        <p:spPr>
          <a:xfrm>
            <a:off x="1284684" y="2638871"/>
            <a:ext cx="3000970" cy="771677"/>
          </a:xfrm>
          <a:prstGeom prst="roundRect">
            <a:avLst>
              <a:gd name="adj" fmla="val 5596"/>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r">
              <a:buNone/>
            </a:pPr>
            <a:r>
              <a:rPr lang="en-US" sz="510" b="1" kern="0" spc="92" dirty="0">
                <a:solidFill>
                  <a:srgbClr val="C9A84C"/>
                </a:solidFill>
                <a:latin typeface="Constantia" pitchFamily="34" charset="0"/>
                <a:ea typeface="Constantia" pitchFamily="34" charset="-122"/>
                <a:cs typeface="Constantia" pitchFamily="34" charset="-120"/>
              </a:rPr>
              <a:t>03</a:t>
            </a:r>
            <a:endParaRPr lang="en-US" sz="510" dirty="0"/>
          </a:p>
          <a:p>
            <a:pPr marL="0" indent="0" algn="r">
              <a:buNone/>
            </a:pPr>
            <a:r>
              <a:rPr lang="en-US" sz="760" b="1" kern="0" spc="8" dirty="0">
                <a:solidFill>
                  <a:srgbClr val="0D1B2A"/>
                </a:solidFill>
                <a:latin typeface="Constantia" pitchFamily="34" charset="0"/>
                <a:ea typeface="Constantia" pitchFamily="34" charset="-122"/>
                <a:cs typeface="Constantia" pitchFamily="34" charset="-120"/>
              </a:rPr>
              <a:t>PANAMA CANAL SEIZED</a:t>
            </a:r>
            <a:endParaRPr lang="en-US" sz="510" dirty="0"/>
          </a:p>
          <a:p>
            <a:pPr marL="0" indent="0" algn="r">
              <a:buNone/>
            </a:pPr>
            <a:endParaRPr lang="en-US" sz="510" dirty="0"/>
          </a:p>
          <a:p>
            <a:pPr marL="0" indent="0" algn="r">
              <a:buNone/>
            </a:pPr>
            <a:r>
              <a:rPr lang="en-US" sz="650" dirty="0">
                <a:solidFill>
                  <a:srgbClr val="4A5A70"/>
                </a:solidFill>
                <a:latin typeface="Calibri" pitchFamily="34" charset="0"/>
                <a:ea typeface="Calibri" pitchFamily="34" charset="-122"/>
                <a:cs typeface="Calibri" pitchFamily="34" charset="-120"/>
              </a:rPr>
              <a:t>U.S. military takes operational control of the Canal Zone. International law suspended by presidential determination.</a:t>
            </a:r>
            <a:endParaRPr lang="en-US" sz="510" dirty="0"/>
          </a:p>
        </p:txBody>
      </p:sp>
      <p:sp>
        <p:nvSpPr>
          <p:cNvPr id="20" name="Text 18"/>
          <p:cNvSpPr/>
          <p:nvPr/>
        </p:nvSpPr>
        <p:spPr>
          <a:xfrm>
            <a:off x="3359752" y="2705546"/>
            <a:ext cx="824148" cy="106710"/>
          </a:xfrm>
          <a:prstGeom prst="roundRect">
            <a:avLst>
              <a:gd name="adj" fmla="val 20232"/>
            </a:avLst>
          </a:prstGeom>
          <a:solidFill>
            <a:srgbClr val="0D1B2A">
              <a:alpha val="10000"/>
            </a:srgbClr>
          </a:solidFill>
          <a:ln/>
        </p:spPr>
        <p:txBody>
          <a:bodyPr wrap="none" lIns="0" tIns="0" rIns="0" bIns="0" rtlCol="0" anchor="ctr"/>
          <a:lstStyle/>
          <a:p>
            <a:pPr marL="0" indent="0" algn="ctr">
              <a:buNone/>
            </a:pPr>
            <a:r>
              <a:rPr lang="en-US" sz="480" b="1" dirty="0">
                <a:solidFill>
                  <a:srgbClr val="4A5A70"/>
                </a:solidFill>
                <a:latin typeface="Calibri" pitchFamily="34" charset="0"/>
                <a:ea typeface="Calibri" pitchFamily="34" charset="-122"/>
                <a:cs typeface="Calibri" pitchFamily="34" charset="-120"/>
              </a:rPr>
              <a:t>ABROAD · SEIZURE</a:t>
            </a:r>
            <a:endParaRPr lang="en-US" sz="480" dirty="0"/>
          </a:p>
        </p:txBody>
      </p:sp>
      <p:sp>
        <p:nvSpPr>
          <p:cNvPr id="21" name="Text 19"/>
          <p:cNvSpPr/>
          <p:nvPr/>
        </p:nvSpPr>
        <p:spPr>
          <a:xfrm>
            <a:off x="4858345" y="2579043"/>
            <a:ext cx="3000970" cy="894924"/>
          </a:xfrm>
          <a:prstGeom prst="roundRect">
            <a:avLst>
              <a:gd name="adj" fmla="val 4825"/>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l">
              <a:buNone/>
            </a:pPr>
            <a:r>
              <a:rPr lang="en-US" sz="510" b="1" kern="0" spc="92" dirty="0">
                <a:solidFill>
                  <a:srgbClr val="C9A84C"/>
                </a:solidFill>
                <a:latin typeface="Constantia" pitchFamily="34" charset="0"/>
                <a:ea typeface="Constantia" pitchFamily="34" charset="-122"/>
                <a:cs typeface="Constantia" pitchFamily="34" charset="-120"/>
              </a:rPr>
              <a:t>04</a:t>
            </a:r>
            <a:endParaRPr lang="en-US" sz="51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MEXICO INVADED</a:t>
            </a:r>
            <a:endParaRPr lang="en-US" sz="510" dirty="0"/>
          </a:p>
          <a:p>
            <a:pPr marL="0" indent="0" algn="l">
              <a:buNone/>
            </a:pPr>
            <a:endParaRPr lang="en-US" sz="510" dirty="0"/>
          </a:p>
          <a:p>
            <a:pPr marL="0" indent="0" algn="l">
              <a:buNone/>
            </a:pPr>
            <a:r>
              <a:rPr lang="en-US" sz="650" dirty="0">
                <a:solidFill>
                  <a:srgbClr val="4A5A70"/>
                </a:solidFill>
                <a:latin typeface="Calibri" pitchFamily="34" charset="0"/>
                <a:ea typeface="Calibri" pitchFamily="34" charset="-122"/>
                <a:cs typeface="Calibri" pitchFamily="34" charset="-120"/>
              </a:rPr>
              <a:t>American ground forces cross the southern border in force. The cartel war goes hot. Felix Sanchez's hidden agenda suddenly has a U.S. Army behind it.</a:t>
            </a:r>
            <a:endParaRPr lang="en-US" sz="510" dirty="0"/>
          </a:p>
        </p:txBody>
      </p:sp>
      <p:sp>
        <p:nvSpPr>
          <p:cNvPr id="22" name="Text 20"/>
          <p:cNvSpPr/>
          <p:nvPr/>
        </p:nvSpPr>
        <p:spPr>
          <a:xfrm>
            <a:off x="4959757" y="2645718"/>
            <a:ext cx="859215" cy="106710"/>
          </a:xfrm>
          <a:prstGeom prst="roundRect">
            <a:avLst>
              <a:gd name="adj" fmla="val 20232"/>
            </a:avLst>
          </a:prstGeom>
          <a:solidFill>
            <a:srgbClr val="0D1B2A">
              <a:alpha val="10000"/>
            </a:srgbClr>
          </a:solidFill>
          <a:ln/>
        </p:spPr>
        <p:txBody>
          <a:bodyPr wrap="none" lIns="0" tIns="0" rIns="0" bIns="0" rtlCol="0" anchor="ctr"/>
          <a:lstStyle/>
          <a:p>
            <a:pPr marL="0" indent="0" algn="ctr">
              <a:buNone/>
            </a:pPr>
            <a:r>
              <a:rPr lang="en-US" sz="480" b="1" dirty="0">
                <a:solidFill>
                  <a:srgbClr val="4A5A70"/>
                </a:solidFill>
                <a:latin typeface="Calibri" pitchFamily="34" charset="0"/>
                <a:ea typeface="Calibri" pitchFamily="34" charset="-122"/>
                <a:cs typeface="Calibri" pitchFamily="34" charset="-120"/>
              </a:rPr>
              <a:t>ABROAD · INVASION</a:t>
            </a:r>
            <a:endParaRPr lang="en-US" sz="480" dirty="0"/>
          </a:p>
        </p:txBody>
      </p:sp>
      <p:sp>
        <p:nvSpPr>
          <p:cNvPr id="23" name="Text 21"/>
          <p:cNvSpPr/>
          <p:nvPr/>
        </p:nvSpPr>
        <p:spPr>
          <a:xfrm>
            <a:off x="1284684" y="3999161"/>
            <a:ext cx="3000970" cy="771677"/>
          </a:xfrm>
          <a:prstGeom prst="roundRect">
            <a:avLst>
              <a:gd name="adj" fmla="val 5596"/>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r">
              <a:buNone/>
            </a:pPr>
            <a:r>
              <a:rPr lang="en-US" sz="510" b="1" kern="0" spc="92" dirty="0">
                <a:solidFill>
                  <a:srgbClr val="C9A84C"/>
                </a:solidFill>
                <a:latin typeface="Constantia" pitchFamily="34" charset="0"/>
                <a:ea typeface="Constantia" pitchFamily="34" charset="-122"/>
                <a:cs typeface="Constantia" pitchFamily="34" charset="-120"/>
              </a:rPr>
              <a:t>05</a:t>
            </a:r>
            <a:endParaRPr lang="en-US" sz="510" dirty="0"/>
          </a:p>
          <a:p>
            <a:pPr marL="0" indent="0" algn="r">
              <a:buNone/>
            </a:pPr>
            <a:r>
              <a:rPr lang="en-US" sz="760" b="1" kern="0" spc="8" dirty="0">
                <a:solidFill>
                  <a:srgbClr val="0D1B2A"/>
                </a:solidFill>
                <a:latin typeface="Constantia" pitchFamily="34" charset="0"/>
                <a:ea typeface="Constantia" pitchFamily="34" charset="-122"/>
                <a:cs typeface="Constantia" pitchFamily="34" charset="-120"/>
              </a:rPr>
              <a:t>THE ASSASSINATION PROGRAM</a:t>
            </a:r>
            <a:endParaRPr lang="en-US" sz="510" dirty="0"/>
          </a:p>
          <a:p>
            <a:pPr marL="0" indent="0" algn="r">
              <a:buNone/>
            </a:pPr>
            <a:endParaRPr lang="en-US" sz="510" dirty="0"/>
          </a:p>
          <a:p>
            <a:pPr marL="0" indent="0" algn="r">
              <a:buNone/>
            </a:pPr>
            <a:r>
              <a:rPr lang="en-US" sz="650" dirty="0">
                <a:solidFill>
                  <a:srgbClr val="4A5A70"/>
                </a:solidFill>
                <a:latin typeface="Calibri" pitchFamily="34" charset="0"/>
                <a:ea typeface="Calibri" pitchFamily="34" charset="-122"/>
                <a:cs typeface="Calibri" pitchFamily="34" charset="-120"/>
              </a:rPr>
              <a:t>A black-budget domestic program targeting fentanyl distributors on American streets. Off-book. Lethal. Deniable.</a:t>
            </a:r>
            <a:endParaRPr lang="en-US" sz="510" dirty="0"/>
          </a:p>
        </p:txBody>
      </p:sp>
      <p:sp>
        <p:nvSpPr>
          <p:cNvPr id="24" name="Text 22"/>
          <p:cNvSpPr/>
          <p:nvPr/>
        </p:nvSpPr>
        <p:spPr>
          <a:xfrm>
            <a:off x="3306690" y="4065836"/>
            <a:ext cx="877735" cy="106710"/>
          </a:xfrm>
          <a:prstGeom prst="roundRect">
            <a:avLst>
              <a:gd name="adj" fmla="val 20232"/>
            </a:avLst>
          </a:prstGeom>
          <a:solidFill>
            <a:srgbClr val="B33A3A">
              <a:alpha val="12000"/>
            </a:srgbClr>
          </a:solidFill>
          <a:ln/>
        </p:spPr>
        <p:txBody>
          <a:bodyPr wrap="none" lIns="0" tIns="0" rIns="0" bIns="0" rtlCol="0" anchor="ctr"/>
          <a:lstStyle/>
          <a:p>
            <a:pPr marL="0" indent="0" algn="ctr">
              <a:buNone/>
            </a:pPr>
            <a:r>
              <a:rPr lang="en-US" sz="480" b="1" dirty="0">
                <a:solidFill>
                  <a:srgbClr val="8B2222"/>
                </a:solidFill>
                <a:latin typeface="Calibri" pitchFamily="34" charset="0"/>
                <a:ea typeface="Calibri" pitchFamily="34" charset="-122"/>
                <a:cs typeface="Calibri" pitchFamily="34" charset="-120"/>
              </a:rPr>
              <a:t>DOMESTIC · COVERT</a:t>
            </a:r>
            <a:endParaRPr lang="en-US" sz="480" dirty="0"/>
          </a:p>
        </p:txBody>
      </p:sp>
      <p:sp>
        <p:nvSpPr>
          <p:cNvPr id="25" name="Text 23"/>
          <p:cNvSpPr/>
          <p:nvPr/>
        </p:nvSpPr>
        <p:spPr>
          <a:xfrm>
            <a:off x="4858345" y="3999161"/>
            <a:ext cx="3000970" cy="771677"/>
          </a:xfrm>
          <a:prstGeom prst="roundRect">
            <a:avLst>
              <a:gd name="adj" fmla="val 5596"/>
            </a:avLst>
          </a:prstGeom>
          <a:solidFill>
            <a:srgbClr val="EDE7D9"/>
          </a:solidFill>
          <a:ln w="9525">
            <a:solidFill>
              <a:srgbClr val="C9A84C">
                <a:alpha val="20000"/>
              </a:srgbClr>
            </a:solidFill>
          </a:ln>
          <a:effectLst>
            <a:outerShdw blurRad="43180" dist="7620" dir="5400000" algn="bl" rotWithShape="0">
              <a:srgbClr val="0D1B2A">
                <a:alpha val="7000"/>
              </a:srgbClr>
            </a:outerShdw>
          </a:effectLst>
        </p:spPr>
        <p:txBody>
          <a:bodyPr wrap="square" lIns="100330" tIns="57150" rIns="100330" bIns="57150" rtlCol="0" anchor="t"/>
          <a:lstStyle/>
          <a:p>
            <a:pPr marL="0" indent="0" algn="l">
              <a:buNone/>
            </a:pPr>
            <a:r>
              <a:rPr lang="en-US" sz="510" b="1" kern="0" spc="92" dirty="0">
                <a:solidFill>
                  <a:srgbClr val="C9A84C"/>
                </a:solidFill>
                <a:latin typeface="Constantia" pitchFamily="34" charset="0"/>
                <a:ea typeface="Constantia" pitchFamily="34" charset="-122"/>
                <a:cs typeface="Constantia" pitchFamily="34" charset="-120"/>
              </a:rPr>
              <a:t>06</a:t>
            </a:r>
            <a:endParaRPr lang="en-US" sz="51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DMITRY MELNIKOFF — VP</a:t>
            </a:r>
            <a:endParaRPr lang="en-US" sz="510" dirty="0"/>
          </a:p>
          <a:p>
            <a:pPr marL="0" indent="0" algn="l">
              <a:buNone/>
            </a:pPr>
            <a:endParaRPr lang="en-US" sz="510" dirty="0"/>
          </a:p>
          <a:p>
            <a:pPr marL="0" indent="0" algn="l">
              <a:buNone/>
            </a:pPr>
            <a:r>
              <a:rPr lang="en-US" sz="650" dirty="0">
                <a:solidFill>
                  <a:srgbClr val="4A5A70"/>
                </a:solidFill>
                <a:latin typeface="Calibri" pitchFamily="34" charset="0"/>
                <a:ea typeface="Calibri" pitchFamily="34" charset="-122"/>
                <a:cs typeface="Calibri" pitchFamily="34" charset="-120"/>
              </a:rPr>
              <a:t>Russian-born. Cuba-raised. Quietly installed as Vice President and positioned to be next in line.</a:t>
            </a:r>
            <a:endParaRPr lang="en-US" sz="510" dirty="0"/>
          </a:p>
        </p:txBody>
      </p:sp>
      <p:sp>
        <p:nvSpPr>
          <p:cNvPr id="26" name="Text 24"/>
          <p:cNvSpPr/>
          <p:nvPr/>
        </p:nvSpPr>
        <p:spPr>
          <a:xfrm>
            <a:off x="4958644" y="4065836"/>
            <a:ext cx="972764" cy="106710"/>
          </a:xfrm>
          <a:prstGeom prst="roundRect">
            <a:avLst>
              <a:gd name="adj" fmla="val 20232"/>
            </a:avLst>
          </a:prstGeom>
          <a:solidFill>
            <a:srgbClr val="5A3278">
              <a:alpha val="12000"/>
            </a:srgbClr>
          </a:solidFill>
          <a:ln/>
        </p:spPr>
        <p:txBody>
          <a:bodyPr wrap="none" lIns="0" tIns="0" rIns="0" bIns="0" rtlCol="0" anchor="ctr"/>
          <a:lstStyle/>
          <a:p>
            <a:pPr marL="0" indent="0" algn="ctr">
              <a:buNone/>
            </a:pPr>
            <a:r>
              <a:rPr lang="en-US" sz="480" b="1" dirty="0">
                <a:solidFill>
                  <a:srgbClr val="4A2060"/>
                </a:solidFill>
                <a:latin typeface="Calibri" pitchFamily="34" charset="0"/>
                <a:ea typeface="Calibri" pitchFamily="34" charset="-122"/>
                <a:cs typeface="Calibri" pitchFamily="34" charset="-120"/>
              </a:rPr>
              <a:t>DOMESTIC · POLITICAL</a:t>
            </a:r>
            <a:endParaRPr lang="en-US" sz="480" dirty="0"/>
          </a:p>
        </p:txBody>
      </p:sp>
      <p:sp>
        <p:nvSpPr>
          <p:cNvPr id="27" name="Text 25"/>
          <p:cNvSpPr/>
          <p:nvPr/>
        </p:nvSpPr>
        <p:spPr>
          <a:xfrm>
            <a:off x="4521845" y="1603028"/>
            <a:ext cx="100310" cy="100310"/>
          </a:xfrm>
          <a:prstGeom prst="ellipse">
            <a:avLst/>
          </a:prstGeom>
          <a:solidFill>
            <a:srgbClr val="C9A84C"/>
          </a:solidFill>
          <a:ln w="9525">
            <a:solidFill>
              <a:srgbClr val="F5F0E8"/>
            </a:solidFill>
          </a:ln>
          <a:effectLst>
            <a:outerShdw blurRad="101600" dist="50800" dir="16200000" algn="bl" rotWithShape="0">
              <a:srgbClr val="C9A84C">
                <a:alpha val="75000"/>
              </a:srgbClr>
            </a:outerShdw>
          </a:effectLst>
        </p:spPr>
        <p:txBody>
          <a:bodyPr wrap="none" rtlCol="0" anchor="t"/>
          <a:lstStyle/>
          <a:p>
            <a:pPr marL="0" indent="0">
              <a:buNone/>
            </a:pPr>
            <a:endParaRPr lang="en-US" dirty="0"/>
          </a:p>
        </p:txBody>
      </p:sp>
      <p:sp>
        <p:nvSpPr>
          <p:cNvPr id="28" name="Text 26"/>
          <p:cNvSpPr/>
          <p:nvPr/>
        </p:nvSpPr>
        <p:spPr>
          <a:xfrm>
            <a:off x="4521845" y="2963317"/>
            <a:ext cx="100310" cy="100310"/>
          </a:xfrm>
          <a:prstGeom prst="ellipse">
            <a:avLst/>
          </a:prstGeom>
          <a:solidFill>
            <a:srgbClr val="C97A2A"/>
          </a:solidFill>
          <a:ln w="9525">
            <a:solidFill>
              <a:srgbClr val="F5F0E8"/>
            </a:solidFill>
          </a:ln>
          <a:effectLst>
            <a:outerShdw blurRad="101600" dist="50800" dir="16200000" algn="bl" rotWithShape="0">
              <a:srgbClr val="C97A2A">
                <a:alpha val="75000"/>
              </a:srgbClr>
            </a:outerShdw>
          </a:effectLst>
        </p:spPr>
        <p:txBody>
          <a:bodyPr wrap="none" rtlCol="0" anchor="t"/>
          <a:lstStyle/>
          <a:p>
            <a:pPr marL="0" indent="0">
              <a:buNone/>
            </a:pPr>
            <a:endParaRPr lang="en-US" dirty="0"/>
          </a:p>
        </p:txBody>
      </p:sp>
      <p:sp>
        <p:nvSpPr>
          <p:cNvPr id="29" name="Text 27"/>
          <p:cNvSpPr/>
          <p:nvPr/>
        </p:nvSpPr>
        <p:spPr>
          <a:xfrm>
            <a:off x="4521845" y="4323606"/>
            <a:ext cx="100310" cy="100310"/>
          </a:xfrm>
          <a:prstGeom prst="ellipse">
            <a:avLst/>
          </a:prstGeom>
          <a:solidFill>
            <a:srgbClr val="B33A3A"/>
          </a:solidFill>
          <a:ln w="9525">
            <a:solidFill>
              <a:srgbClr val="F5F0E8"/>
            </a:solidFill>
          </a:ln>
          <a:effectLst>
            <a:outerShdw blurRad="101600" dist="50800" dir="16200000" algn="bl" rotWithShape="0">
              <a:srgbClr val="B33A3A">
                <a:alpha val="75000"/>
              </a:srgbClr>
            </a:outerShdw>
          </a:effectLst>
        </p:spPr>
        <p:txBody>
          <a:bodyPr wrap="none" rtlCol="0" anchor="t"/>
          <a:lstStyle/>
          <a:p>
            <a:pPr marL="0" indent="0">
              <a:buNone/>
            </a:pPr>
            <a:endParaRPr lang="en-US" dirty="0"/>
          </a:p>
        </p:txBody>
      </p:sp>
      <p:sp>
        <p:nvSpPr>
          <p:cNvPr id="30" name="Text 28"/>
          <p:cNvSpPr/>
          <p:nvPr/>
        </p:nvSpPr>
        <p:spPr>
          <a:xfrm>
            <a:off x="43180" y="5114334"/>
            <a:ext cx="9100820" cy="29166"/>
          </a:xfrm>
          <a:prstGeom prst="rect">
            <a:avLst/>
          </a:prstGeom>
          <a:gradFill rotWithShape="1">
            <a:gsLst>
              <a:gs pos="0">
                <a:srgbClr val="C9A84C">
                  <a:alpha val="70000"/>
                </a:srgbClr>
              </a:gs>
              <a:gs pos="40000">
                <a:srgbClr val="C97A2A">
                  <a:alpha val="70000"/>
                </a:srgbClr>
              </a:gs>
              <a:gs pos="75000">
                <a:srgbClr val="B33A3A">
                  <a:alpha val="70000"/>
                </a:srgbClr>
              </a:gs>
              <a:gs pos="100000">
                <a:srgbClr val="7A1A1A">
                  <a:alpha val="70000"/>
                </a:srgbClr>
              </a:gs>
            </a:gsLst>
            <a:lin ang="0" scaled="1"/>
          </a:gradFill>
          <a:ln/>
        </p:spPr>
        <p:txBody>
          <a:bodyPr wrap="none" rtlCol="0" anchor="t"/>
          <a:lstStyle/>
          <a:p>
            <a:pPr marL="0" indent="0">
              <a:buNone/>
            </a:pPr>
            <a:endParaRPr lang="en-US" dirty="0"/>
          </a:p>
        </p:txBody>
      </p:sp>
      <p:sp>
        <p:nvSpPr>
          <p:cNvPr id="31" name="Text 29"/>
          <p:cNvSpPr/>
          <p:nvPr/>
        </p:nvSpPr>
        <p:spPr>
          <a:xfrm>
            <a:off x="8289131" y="4975473"/>
            <a:ext cx="719673" cy="97036"/>
          </a:xfrm>
          <a:prstGeom prst="rect">
            <a:avLst/>
          </a:prstGeom>
          <a:noFill/>
          <a:ln/>
        </p:spPr>
        <p:txBody>
          <a:bodyPr wrap="none" lIns="0" tIns="0" rIns="0" bIns="0" rtlCol="0" anchor="t"/>
          <a:lstStyle/>
          <a:p>
            <a:pPr marL="0" indent="0" algn="l">
              <a:lnSpc>
                <a:spcPts val="765"/>
              </a:lnSpc>
              <a:buNone/>
            </a:pPr>
            <a:r>
              <a:rPr lang="en-US" sz="510" b="1" kern="0" spc="102" dirty="0">
                <a:solidFill>
                  <a:srgbClr val="B33A3A">
                    <a:alpha val="65000"/>
                  </a:srgbClr>
                </a:solidFill>
                <a:latin typeface="Calibri" pitchFamily="34" charset="0"/>
                <a:ea typeface="Calibri" pitchFamily="34" charset="-122"/>
                <a:cs typeface="Calibri" pitchFamily="34" charset="-120"/>
              </a:rPr>
              <a:t>← ESCALATION</a:t>
            </a:r>
            <a:endParaRPr lang="en-US" sz="51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4000"/>
                </a:srgbClr>
              </a:gs>
              <a:gs pos="55000">
                <a:srgbClr val="000000">
                  <a:alpha val="0"/>
                </a:srgbClr>
              </a:gs>
            </a:gsLst>
            <a:path path="circle">
              <a:fillToRect l="80000" t="50000" r="20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162233">
                  <a:alpha val="80000"/>
                </a:srgbClr>
              </a:gs>
              <a:gs pos="60000">
                <a:srgbClr val="000000">
                  <a:alpha val="0"/>
                </a:srgbClr>
              </a:gs>
            </a:gsLst>
            <a:path path="circle">
              <a:fillToRect l="20000" t="70000" r="80000" b="30000"/>
            </a:path>
          </a:gradFill>
          <a:ln/>
        </p:spPr>
        <p:txBody>
          <a:bodyPr wrap="square" rtlCol="0" anchor="t"/>
          <a:lstStyle/>
          <a:p>
            <a:pPr marL="0" indent="0">
              <a:buNone/>
            </a:pPr>
            <a:endParaRPr lang="en-US" dirty="0"/>
          </a:p>
        </p:txBody>
      </p:sp>
      <p:sp>
        <p:nvSpPr>
          <p:cNvPr id="4" name="Text 2"/>
          <p:cNvSpPr/>
          <p:nvPr/>
        </p:nvSpPr>
        <p:spPr>
          <a:xfrm>
            <a:off x="0" y="0"/>
            <a:ext cx="9144000" cy="29170"/>
          </a:xfrm>
          <a:prstGeom prst="rect">
            <a:avLst/>
          </a:prstGeom>
          <a:gradFill rotWithShape="1">
            <a:gsLst>
              <a:gs pos="0">
                <a:srgbClr val="000000">
                  <a:alpha val="0"/>
                </a:srgbClr>
              </a:gs>
              <a:gs pos="30000">
                <a:srgbClr val="C9A84C"/>
              </a:gs>
              <a:gs pos="7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5" name="Text 3"/>
          <p:cNvSpPr/>
          <p:nvPr/>
        </p:nvSpPr>
        <p:spPr>
          <a:xfrm>
            <a:off x="0" y="5121920"/>
            <a:ext cx="9144000" cy="21580"/>
          </a:xfrm>
          <a:prstGeom prst="rect">
            <a:avLst/>
          </a:prstGeom>
          <a:gradFill rotWithShape="1">
            <a:gsLst>
              <a:gs pos="0">
                <a:srgbClr val="000000">
                  <a:alpha val="0"/>
                </a:srgbClr>
              </a:gs>
              <a:gs pos="30000">
                <a:srgbClr val="C9A84C">
                  <a:alpha val="30000"/>
                </a:srgbClr>
              </a:gs>
              <a:gs pos="70000">
                <a:srgbClr val="C9A84C">
                  <a:alpha val="30000"/>
                </a:srgbClr>
              </a:gs>
              <a:gs pos="100000">
                <a:srgbClr val="000000">
                  <a:alpha val="0"/>
                </a:srgbClr>
              </a:gs>
            </a:gsLst>
            <a:lin ang="0" scaled="1"/>
          </a:gradFill>
          <a:ln/>
        </p:spPr>
        <p:txBody>
          <a:bodyPr wrap="none" rtlCol="0" anchor="t"/>
          <a:lstStyle/>
          <a:p>
            <a:pPr marL="0" indent="0">
              <a:buNone/>
            </a:pPr>
            <a:endParaRPr lang="en-US" dirty="0"/>
          </a:p>
        </p:txBody>
      </p:sp>
      <p:sp>
        <p:nvSpPr>
          <p:cNvPr id="6" name="Text 4"/>
          <p:cNvSpPr/>
          <p:nvPr/>
        </p:nvSpPr>
        <p:spPr>
          <a:xfrm>
            <a:off x="4519910" y="1520875"/>
            <a:ext cx="4242492" cy="7590"/>
          </a:xfrm>
          <a:custGeom>
            <a:avLst/>
            <a:gdLst/>
            <a:ahLst/>
            <a:cxnLst/>
            <a:rect l="l" t="t" r="r" b="b"/>
            <a:pathLst>
              <a:path w="4242492" h="7590">
                <a:moveTo>
                  <a:pt x="29210" y="0"/>
                </a:moveTo>
                <a:lnTo>
                  <a:pt x="4213282" y="0"/>
                </a:lnTo>
                <a:lnTo>
                  <a:pt x="4220666" y="949"/>
                </a:lnTo>
                <a:lnTo>
                  <a:pt x="4223639" y="1898"/>
                </a:lnTo>
                <a:lnTo>
                  <a:pt x="4225859" y="2846"/>
                </a:lnTo>
                <a:lnTo>
                  <a:pt x="4227680" y="3795"/>
                </a:lnTo>
                <a:lnTo>
                  <a:pt x="4229239" y="4744"/>
                </a:lnTo>
                <a:lnTo>
                  <a:pt x="4230607" y="5693"/>
                </a:lnTo>
                <a:lnTo>
                  <a:pt x="4231826" y="6641"/>
                </a:lnTo>
                <a:lnTo>
                  <a:pt x="4232924" y="7590"/>
                </a:lnTo>
                <a:lnTo>
                  <a:pt x="9568" y="7590"/>
                </a:lnTo>
                <a:lnTo>
                  <a:pt x="10666" y="6641"/>
                </a:lnTo>
                <a:lnTo>
                  <a:pt x="11885" y="5693"/>
                </a:lnTo>
                <a:lnTo>
                  <a:pt x="13253" y="4744"/>
                </a:lnTo>
                <a:lnTo>
                  <a:pt x="14812" y="3795"/>
                </a:lnTo>
                <a:lnTo>
                  <a:pt x="16633" y="2846"/>
                </a:lnTo>
                <a:lnTo>
                  <a:pt x="18854" y="1898"/>
                </a:lnTo>
                <a:lnTo>
                  <a:pt x="21826" y="949"/>
                </a:lnTo>
                <a:close/>
              </a:path>
            </a:pathLst>
          </a:custGeom>
          <a:gradFill rotWithShape="1">
            <a:gsLst>
              <a:gs pos="0">
                <a:srgbClr val="C9A84C">
                  <a:alpha val="40000"/>
                </a:srgbClr>
              </a:gs>
              <a:gs pos="100000">
                <a:srgbClr val="000000">
                  <a:alpha val="0"/>
                </a:srgbClr>
              </a:gs>
            </a:gsLst>
            <a:lin ang="0" scaled="1"/>
          </a:gradFill>
          <a:ln/>
        </p:spPr>
        <p:txBody>
          <a:bodyPr wrap="none" rtlCol="0" anchor="t"/>
          <a:lstStyle/>
          <a:p>
            <a:pPr marL="0" indent="0">
              <a:buNone/>
            </a:pPr>
            <a:endParaRPr lang="en-US" dirty="0"/>
          </a:p>
        </p:txBody>
      </p:sp>
      <p:sp>
        <p:nvSpPr>
          <p:cNvPr id="7" name="Text 5"/>
          <p:cNvSpPr/>
          <p:nvPr/>
        </p:nvSpPr>
        <p:spPr>
          <a:xfrm>
            <a:off x="4519910" y="2149078"/>
            <a:ext cx="4242492" cy="7590"/>
          </a:xfrm>
          <a:custGeom>
            <a:avLst/>
            <a:gdLst/>
            <a:ahLst/>
            <a:cxnLst/>
            <a:rect l="l" t="t" r="r" b="b"/>
            <a:pathLst>
              <a:path w="4242492" h="7590">
                <a:moveTo>
                  <a:pt x="29210" y="0"/>
                </a:moveTo>
                <a:lnTo>
                  <a:pt x="4213282" y="0"/>
                </a:lnTo>
                <a:lnTo>
                  <a:pt x="4220666" y="949"/>
                </a:lnTo>
                <a:lnTo>
                  <a:pt x="4223639" y="1898"/>
                </a:lnTo>
                <a:lnTo>
                  <a:pt x="4225859" y="2846"/>
                </a:lnTo>
                <a:lnTo>
                  <a:pt x="4227680" y="3795"/>
                </a:lnTo>
                <a:lnTo>
                  <a:pt x="4229239" y="4744"/>
                </a:lnTo>
                <a:lnTo>
                  <a:pt x="4230607" y="5693"/>
                </a:lnTo>
                <a:lnTo>
                  <a:pt x="4231826" y="6641"/>
                </a:lnTo>
                <a:lnTo>
                  <a:pt x="4232924" y="7590"/>
                </a:lnTo>
                <a:lnTo>
                  <a:pt x="9568" y="7590"/>
                </a:lnTo>
                <a:lnTo>
                  <a:pt x="10666" y="6641"/>
                </a:lnTo>
                <a:lnTo>
                  <a:pt x="11885" y="5693"/>
                </a:lnTo>
                <a:lnTo>
                  <a:pt x="13253" y="4744"/>
                </a:lnTo>
                <a:lnTo>
                  <a:pt x="14812" y="3795"/>
                </a:lnTo>
                <a:lnTo>
                  <a:pt x="16633" y="2846"/>
                </a:lnTo>
                <a:lnTo>
                  <a:pt x="18854" y="1898"/>
                </a:lnTo>
                <a:lnTo>
                  <a:pt x="21826" y="949"/>
                </a:lnTo>
                <a:close/>
              </a:path>
            </a:pathLst>
          </a:custGeom>
          <a:gradFill rotWithShape="1">
            <a:gsLst>
              <a:gs pos="0">
                <a:srgbClr val="C9A84C">
                  <a:alpha val="40000"/>
                </a:srgbClr>
              </a:gs>
              <a:gs pos="100000">
                <a:srgbClr val="000000">
                  <a:alpha val="0"/>
                </a:srgbClr>
              </a:gs>
            </a:gsLst>
            <a:lin ang="0" scaled="1"/>
          </a:gradFill>
          <a:ln/>
        </p:spPr>
        <p:txBody>
          <a:bodyPr wrap="none" rtlCol="0" anchor="t"/>
          <a:lstStyle/>
          <a:p>
            <a:pPr marL="0" indent="0">
              <a:buNone/>
            </a:pPr>
            <a:endParaRPr lang="en-US" dirty="0"/>
          </a:p>
        </p:txBody>
      </p:sp>
      <p:sp>
        <p:nvSpPr>
          <p:cNvPr id="8" name="Text 6"/>
          <p:cNvSpPr/>
          <p:nvPr/>
        </p:nvSpPr>
        <p:spPr>
          <a:xfrm>
            <a:off x="4519910" y="2777282"/>
            <a:ext cx="4242492" cy="7590"/>
          </a:xfrm>
          <a:custGeom>
            <a:avLst/>
            <a:gdLst/>
            <a:ahLst/>
            <a:cxnLst/>
            <a:rect l="l" t="t" r="r" b="b"/>
            <a:pathLst>
              <a:path w="4242492" h="7590">
                <a:moveTo>
                  <a:pt x="29210" y="0"/>
                </a:moveTo>
                <a:lnTo>
                  <a:pt x="4213282" y="0"/>
                </a:lnTo>
                <a:lnTo>
                  <a:pt x="4220666" y="949"/>
                </a:lnTo>
                <a:lnTo>
                  <a:pt x="4223639" y="1898"/>
                </a:lnTo>
                <a:lnTo>
                  <a:pt x="4225859" y="2846"/>
                </a:lnTo>
                <a:lnTo>
                  <a:pt x="4227680" y="3795"/>
                </a:lnTo>
                <a:lnTo>
                  <a:pt x="4229239" y="4744"/>
                </a:lnTo>
                <a:lnTo>
                  <a:pt x="4230607" y="5693"/>
                </a:lnTo>
                <a:lnTo>
                  <a:pt x="4231826" y="6641"/>
                </a:lnTo>
                <a:lnTo>
                  <a:pt x="4232924" y="7590"/>
                </a:lnTo>
                <a:lnTo>
                  <a:pt x="9568" y="7590"/>
                </a:lnTo>
                <a:lnTo>
                  <a:pt x="10666" y="6641"/>
                </a:lnTo>
                <a:lnTo>
                  <a:pt x="11885" y="5693"/>
                </a:lnTo>
                <a:lnTo>
                  <a:pt x="13253" y="4744"/>
                </a:lnTo>
                <a:lnTo>
                  <a:pt x="14812" y="3795"/>
                </a:lnTo>
                <a:lnTo>
                  <a:pt x="16633" y="2846"/>
                </a:lnTo>
                <a:lnTo>
                  <a:pt x="18854" y="1898"/>
                </a:lnTo>
                <a:lnTo>
                  <a:pt x="21826" y="949"/>
                </a:lnTo>
                <a:close/>
              </a:path>
            </a:pathLst>
          </a:custGeom>
          <a:gradFill rotWithShape="1">
            <a:gsLst>
              <a:gs pos="0">
                <a:srgbClr val="C9A84C">
                  <a:alpha val="40000"/>
                </a:srgbClr>
              </a:gs>
              <a:gs pos="100000">
                <a:srgbClr val="000000">
                  <a:alpha val="0"/>
                </a:srgbClr>
              </a:gs>
            </a:gsLst>
            <a:lin ang="0" scaled="1"/>
          </a:gradFill>
          <a:ln/>
        </p:spPr>
        <p:txBody>
          <a:bodyPr wrap="none" rtlCol="0" anchor="t"/>
          <a:lstStyle/>
          <a:p>
            <a:pPr marL="0" indent="0">
              <a:buNone/>
            </a:pPr>
            <a:endParaRPr lang="en-US" dirty="0"/>
          </a:p>
        </p:txBody>
      </p:sp>
      <p:sp>
        <p:nvSpPr>
          <p:cNvPr id="9" name="Text 7"/>
          <p:cNvSpPr/>
          <p:nvPr/>
        </p:nvSpPr>
        <p:spPr>
          <a:xfrm>
            <a:off x="4519910" y="3405485"/>
            <a:ext cx="4242492" cy="7590"/>
          </a:xfrm>
          <a:custGeom>
            <a:avLst/>
            <a:gdLst/>
            <a:ahLst/>
            <a:cxnLst/>
            <a:rect l="l" t="t" r="r" b="b"/>
            <a:pathLst>
              <a:path w="4242492" h="7590">
                <a:moveTo>
                  <a:pt x="29210" y="0"/>
                </a:moveTo>
                <a:lnTo>
                  <a:pt x="4213282" y="0"/>
                </a:lnTo>
                <a:lnTo>
                  <a:pt x="4220666" y="949"/>
                </a:lnTo>
                <a:lnTo>
                  <a:pt x="4223639" y="1898"/>
                </a:lnTo>
                <a:lnTo>
                  <a:pt x="4225859" y="2846"/>
                </a:lnTo>
                <a:lnTo>
                  <a:pt x="4227680" y="3795"/>
                </a:lnTo>
                <a:lnTo>
                  <a:pt x="4229239" y="4744"/>
                </a:lnTo>
                <a:lnTo>
                  <a:pt x="4230607" y="5693"/>
                </a:lnTo>
                <a:lnTo>
                  <a:pt x="4231826" y="6641"/>
                </a:lnTo>
                <a:lnTo>
                  <a:pt x="4232924" y="7590"/>
                </a:lnTo>
                <a:lnTo>
                  <a:pt x="9568" y="7590"/>
                </a:lnTo>
                <a:lnTo>
                  <a:pt x="10666" y="6641"/>
                </a:lnTo>
                <a:lnTo>
                  <a:pt x="11885" y="5693"/>
                </a:lnTo>
                <a:lnTo>
                  <a:pt x="13253" y="4744"/>
                </a:lnTo>
                <a:lnTo>
                  <a:pt x="14812" y="3795"/>
                </a:lnTo>
                <a:lnTo>
                  <a:pt x="16633" y="2846"/>
                </a:lnTo>
                <a:lnTo>
                  <a:pt x="18854" y="1898"/>
                </a:lnTo>
                <a:lnTo>
                  <a:pt x="21826" y="949"/>
                </a:lnTo>
                <a:close/>
              </a:path>
            </a:pathLst>
          </a:custGeom>
          <a:gradFill rotWithShape="1">
            <a:gsLst>
              <a:gs pos="0">
                <a:srgbClr val="C9A84C">
                  <a:alpha val="40000"/>
                </a:srgbClr>
              </a:gs>
              <a:gs pos="100000">
                <a:srgbClr val="000000">
                  <a:alpha val="0"/>
                </a:srgbClr>
              </a:gs>
            </a:gsLst>
            <a:lin ang="0" scaled="1"/>
          </a:gradFill>
          <a:ln/>
        </p:spPr>
        <p:txBody>
          <a:bodyPr wrap="none" rtlCol="0" anchor="t"/>
          <a:lstStyle/>
          <a:p>
            <a:pPr marL="0" indent="0">
              <a:buNone/>
            </a:pPr>
            <a:endParaRPr lang="en-US" dirty="0"/>
          </a:p>
        </p:txBody>
      </p:sp>
      <p:sp>
        <p:nvSpPr>
          <p:cNvPr id="10" name="Text 8"/>
          <p:cNvSpPr/>
          <p:nvPr/>
        </p:nvSpPr>
        <p:spPr>
          <a:xfrm>
            <a:off x="4110930" y="2253555"/>
            <a:ext cx="165050" cy="663299"/>
          </a:xfrm>
          <a:prstGeom prst="rect">
            <a:avLst/>
          </a:prstGeom>
          <a:solidFill>
            <a:srgbClr val="0D1B2A"/>
          </a:solidFill>
          <a:ln/>
        </p:spPr>
        <p:txBody>
          <a:bodyPr wrap="none" lIns="29210" tIns="71120" rIns="29210" bIns="71120" rtlCol="0" anchor="t"/>
          <a:lstStyle/>
          <a:p>
            <a:pPr marL="0" indent="0" algn="l">
              <a:buNone/>
            </a:pPr>
            <a:r>
              <a:rPr lang="en-US" sz="560" b="1" kern="0" spc="123" dirty="0">
                <a:solidFill>
                  <a:srgbClr val="C9A84C"/>
                </a:solidFill>
                <a:latin typeface="Constantia" pitchFamily="34" charset="0"/>
                <a:ea typeface="Constantia" pitchFamily="34" charset="-122"/>
                <a:cs typeface="Constantia" pitchFamily="34" charset="-120"/>
              </a:rPr>
              <a:t>THE HERO</a:t>
            </a:r>
            <a:endParaRPr lang="en-US" sz="560" dirty="0"/>
          </a:p>
        </p:txBody>
      </p:sp>
      <p:sp>
        <p:nvSpPr>
          <p:cNvPr id="11" name="Text 9"/>
          <p:cNvSpPr/>
          <p:nvPr/>
        </p:nvSpPr>
        <p:spPr>
          <a:xfrm rot="2700000">
            <a:off x="4157960" y="372070"/>
            <a:ext cx="70991" cy="70991"/>
          </a:xfrm>
          <a:prstGeom prst="rect">
            <a:avLst/>
          </a:prstGeom>
          <a:solidFill>
            <a:srgbClr val="C9A84C"/>
          </a:solidFill>
          <a:ln/>
        </p:spPr>
        <p:txBody>
          <a:bodyPr wrap="none" rtlCol="0" anchor="t"/>
          <a:lstStyle/>
          <a:p>
            <a:pPr marL="0" indent="0">
              <a:buNone/>
            </a:pPr>
            <a:endParaRPr lang="en-US" dirty="0"/>
          </a:p>
        </p:txBody>
      </p:sp>
      <p:sp>
        <p:nvSpPr>
          <p:cNvPr id="12" name="Text 10"/>
          <p:cNvSpPr/>
          <p:nvPr/>
        </p:nvSpPr>
        <p:spPr>
          <a:xfrm rot="2700000">
            <a:off x="4157960" y="4708029"/>
            <a:ext cx="70991" cy="70991"/>
          </a:xfrm>
          <a:prstGeom prst="rect">
            <a:avLst/>
          </a:prstGeom>
          <a:solidFill>
            <a:srgbClr val="C9A84C"/>
          </a:solidFill>
          <a:ln/>
        </p:spPr>
        <p:txBody>
          <a:bodyPr wrap="none" rtlCol="0" anchor="t"/>
          <a:lstStyle/>
          <a:p>
            <a:pPr marL="0" indent="0">
              <a:buNone/>
            </a:pPr>
            <a:endParaRPr lang="en-US" dirty="0"/>
          </a:p>
        </p:txBody>
      </p:sp>
      <p:sp>
        <p:nvSpPr>
          <p:cNvPr id="13" name="Text 11"/>
          <p:cNvSpPr/>
          <p:nvPr/>
        </p:nvSpPr>
        <p:spPr>
          <a:xfrm>
            <a:off x="400050" y="344091"/>
            <a:ext cx="3583305" cy="118021"/>
          </a:xfrm>
          <a:prstGeom prst="rect">
            <a:avLst/>
          </a:prstGeom>
          <a:noFill/>
          <a:ln/>
        </p:spPr>
        <p:txBody>
          <a:bodyPr wrap="none" lIns="0" tIns="0" rIns="0" bIns="0" rtlCol="0" anchor="t"/>
          <a:lstStyle/>
          <a:p>
            <a:pPr marL="0" indent="0" algn="l">
              <a:lnSpc>
                <a:spcPts val="930"/>
              </a:lnSpc>
              <a:buNone/>
            </a:pPr>
            <a:r>
              <a:rPr lang="en-US" sz="620" b="1" kern="0" spc="136" dirty="0">
                <a:solidFill>
                  <a:srgbClr val="C9A84C">
                    <a:alpha val="85000"/>
                  </a:srgbClr>
                </a:solidFill>
                <a:latin typeface="Calibri" pitchFamily="34" charset="0"/>
                <a:ea typeface="Calibri" pitchFamily="34" charset="-122"/>
                <a:cs typeface="Calibri" pitchFamily="34" charset="-120"/>
              </a:rPr>
              <a:t>CHARACTER PROFILE</a:t>
            </a:r>
            <a:endParaRPr lang="en-US" sz="620" dirty="0"/>
          </a:p>
        </p:txBody>
      </p:sp>
      <p:sp>
        <p:nvSpPr>
          <p:cNvPr id="14" name="Text 12"/>
          <p:cNvSpPr/>
          <p:nvPr/>
        </p:nvSpPr>
        <p:spPr>
          <a:xfrm>
            <a:off x="400050" y="533102"/>
            <a:ext cx="3322701" cy="810726"/>
          </a:xfrm>
          <a:prstGeom prst="rect">
            <a:avLst/>
          </a:prstGeom>
          <a:noFill/>
          <a:ln/>
        </p:spPr>
        <p:txBody>
          <a:bodyPr wrap="square" lIns="0" tIns="0" rIns="0" bIns="0" rtlCol="0" anchor="ctr"/>
          <a:lstStyle/>
          <a:p>
            <a:pPr marL="0" indent="0" algn="l">
              <a:lnSpc>
                <a:spcPts val="3040"/>
              </a:lnSpc>
              <a:buNone/>
            </a:pPr>
            <a:r>
              <a:rPr lang="en-US" sz="3040" b="1" kern="0" spc="-30" dirty="0">
                <a:solidFill>
                  <a:srgbClr val="C9A84C"/>
                </a:solidFill>
                <a:latin typeface="Constantia" pitchFamily="34" charset="0"/>
                <a:ea typeface="Constantia" pitchFamily="34" charset="-122"/>
                <a:cs typeface="Constantia" pitchFamily="34" charset="-120"/>
              </a:rPr>
              <a:t>FELIX SANCHEZ</a:t>
            </a:r>
            <a:endParaRPr lang="en-US" sz="3040" dirty="0"/>
          </a:p>
        </p:txBody>
      </p:sp>
      <p:sp>
        <p:nvSpPr>
          <p:cNvPr id="15" name="Text 13"/>
          <p:cNvSpPr/>
          <p:nvPr/>
        </p:nvSpPr>
        <p:spPr>
          <a:xfrm>
            <a:off x="400050" y="1334393"/>
            <a:ext cx="3583305" cy="150465"/>
          </a:xfrm>
          <a:prstGeom prst="rect">
            <a:avLst/>
          </a:prstGeom>
          <a:noFill/>
          <a:ln/>
        </p:spPr>
        <p:txBody>
          <a:bodyPr wrap="none" lIns="0" tIns="0" rIns="0" bIns="0" rtlCol="0" anchor="t"/>
          <a:lstStyle/>
          <a:p>
            <a:pPr marL="0" indent="0" algn="l">
              <a:lnSpc>
                <a:spcPts val="1185"/>
              </a:lnSpc>
              <a:buNone/>
            </a:pPr>
            <a:r>
              <a:rPr lang="en-US" sz="790" i="1" kern="0" spc="32" dirty="0">
                <a:solidFill>
                  <a:srgbClr val="F0EAD6">
                    <a:alpha val="70000"/>
                  </a:srgbClr>
                </a:solidFill>
                <a:latin typeface="Calibri" pitchFamily="34" charset="0"/>
                <a:ea typeface="Calibri" pitchFamily="34" charset="-122"/>
                <a:cs typeface="Calibri" pitchFamily="34" charset="-120"/>
              </a:rPr>
              <a:t>Former International Operative  ·  Texas Senator  ·  Hidden Agenda</a:t>
            </a:r>
            <a:endParaRPr lang="en-US" sz="790" dirty="0"/>
          </a:p>
        </p:txBody>
      </p:sp>
      <p:sp>
        <p:nvSpPr>
          <p:cNvPr id="16" name="Text 14"/>
          <p:cNvSpPr/>
          <p:nvPr/>
        </p:nvSpPr>
        <p:spPr>
          <a:xfrm>
            <a:off x="400050" y="1642318"/>
            <a:ext cx="342900" cy="13841"/>
          </a:xfrm>
          <a:prstGeom prst="rect">
            <a:avLst/>
          </a:prstGeom>
          <a:solidFill>
            <a:srgbClr val="C9A84C">
              <a:alpha val="80000"/>
            </a:srgbClr>
          </a:solidFill>
          <a:ln/>
        </p:spPr>
        <p:txBody>
          <a:bodyPr wrap="none" rtlCol="0" anchor="t"/>
          <a:lstStyle/>
          <a:p>
            <a:pPr marL="0" indent="0">
              <a:buNone/>
            </a:pPr>
            <a:endParaRPr lang="en-US" dirty="0"/>
          </a:p>
        </p:txBody>
      </p:sp>
      <p:sp>
        <p:nvSpPr>
          <p:cNvPr id="17" name="Text 15"/>
          <p:cNvSpPr/>
          <p:nvPr/>
        </p:nvSpPr>
        <p:spPr>
          <a:xfrm>
            <a:off x="400050" y="1799630"/>
            <a:ext cx="3278526" cy="1530191"/>
          </a:xfrm>
          <a:prstGeom prst="rect">
            <a:avLst/>
          </a:prstGeom>
          <a:noFill/>
          <a:ln/>
        </p:spPr>
        <p:txBody>
          <a:bodyPr wrap="square" lIns="0" tIns="0" rIns="0" bIns="0" rtlCol="0" anchor="t"/>
          <a:lstStyle/>
          <a:p>
            <a:pPr marL="0" indent="0" algn="l">
              <a:lnSpc>
                <a:spcPts val="1436"/>
              </a:lnSpc>
              <a:buNone/>
            </a:pPr>
            <a:r>
              <a:rPr lang="en-US" sz="870" dirty="0">
                <a:solidFill>
                  <a:srgbClr val="F0EAD6">
                    <a:alpha val="88000"/>
                  </a:srgbClr>
                </a:solidFill>
                <a:latin typeface="Calibri" pitchFamily="34" charset="0"/>
                <a:ea typeface="Calibri" pitchFamily="34" charset="-122"/>
                <a:cs typeface="Calibri" pitchFamily="34" charset="-120"/>
              </a:rPr>
              <a:t>Felix has lost someone he loves to fentanyl. His grief mirrors Davis's — but his agenda is different, more </a:t>
            </a:r>
            <a:r>
              <a:rPr lang="en-US" sz="870" b="1" dirty="0">
                <a:solidFill>
                  <a:srgbClr val="C9A84C">
                    <a:alpha val="88000"/>
                  </a:srgbClr>
                </a:solidFill>
                <a:latin typeface="Calibri" pitchFamily="34" charset="0"/>
                <a:ea typeface="Calibri" pitchFamily="34" charset="-122"/>
                <a:cs typeface="Calibri" pitchFamily="34" charset="-120"/>
              </a:rPr>
              <a:t>strategic</a:t>
            </a:r>
            <a:r>
              <a:rPr lang="en-US" sz="870" dirty="0">
                <a:solidFill>
                  <a:srgbClr val="F0EAD6">
                    <a:alpha val="88000"/>
                  </a:srgbClr>
                </a:solidFill>
                <a:latin typeface="Calibri" pitchFamily="34" charset="0"/>
                <a:ea typeface="Calibri" pitchFamily="34" charset="-122"/>
                <a:cs typeface="Calibri" pitchFamily="34" charset="-120"/>
              </a:rPr>
              <a:t>, and ultimately more </a:t>
            </a:r>
            <a:r>
              <a:rPr lang="en-US" sz="870" b="1" dirty="0">
                <a:solidFill>
                  <a:srgbClr val="C9A84C">
                    <a:alpha val="88000"/>
                  </a:srgbClr>
                </a:solidFill>
                <a:latin typeface="Calibri" pitchFamily="34" charset="0"/>
                <a:ea typeface="Calibri" pitchFamily="34" charset="-122"/>
                <a:cs typeface="Calibri" pitchFamily="34" charset="-120"/>
              </a:rPr>
              <a:t>dangerous</a:t>
            </a:r>
            <a:r>
              <a:rPr lang="en-US" sz="870" dirty="0">
                <a:solidFill>
                  <a:srgbClr val="F0EAD6">
                    <a:alpha val="88000"/>
                  </a:srgbClr>
                </a:solidFill>
                <a:latin typeface="Calibri" pitchFamily="34" charset="0"/>
                <a:ea typeface="Calibri" pitchFamily="34" charset="-122"/>
                <a:cs typeface="Calibri" pitchFamily="34" charset="-120"/>
              </a:rPr>
              <a:t>. He does not see Davis as a monster to be stopped. He sees Davis as the most powerful tool available for the one cause that defines him: restoring Mexico's sovereignty from the murderous grip of the cartels. Felix plays both sides of the most dangerous political gambit in American history — and he is </a:t>
            </a:r>
            <a:r>
              <a:rPr lang="en-US" sz="870" b="1" dirty="0">
                <a:solidFill>
                  <a:srgbClr val="C9A84C">
                    <a:alpha val="88000"/>
                  </a:srgbClr>
                </a:solidFill>
                <a:latin typeface="Calibri" pitchFamily="34" charset="0"/>
                <a:ea typeface="Calibri" pitchFamily="34" charset="-122"/>
                <a:cs typeface="Calibri" pitchFamily="34" charset="-120"/>
              </a:rPr>
              <a:t>very, very good at it.</a:t>
            </a:r>
            <a:endParaRPr lang="en-US" sz="870" dirty="0"/>
          </a:p>
        </p:txBody>
      </p:sp>
      <p:sp>
        <p:nvSpPr>
          <p:cNvPr id="18" name="Text 16"/>
          <p:cNvSpPr/>
          <p:nvPr/>
        </p:nvSpPr>
        <p:spPr>
          <a:xfrm>
            <a:off x="4189735" y="29170"/>
            <a:ext cx="7590" cy="5092750"/>
          </a:xfrm>
          <a:prstGeom prst="rect">
            <a:avLst/>
          </a:prstGeom>
          <a:gradFill rotWithShape="1">
            <a:gsLst>
              <a:gs pos="0">
                <a:srgbClr val="000000">
                  <a:alpha val="0"/>
                </a:srgbClr>
              </a:gs>
              <a:gs pos="20000">
                <a:srgbClr val="C9A84C"/>
              </a:gs>
              <a:gs pos="80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19" name="Text 17"/>
          <p:cNvSpPr/>
          <p:nvPr/>
        </p:nvSpPr>
        <p:spPr>
          <a:xfrm>
            <a:off x="4500860" y="1279178"/>
            <a:ext cx="4698176" cy="118021"/>
          </a:xfrm>
          <a:prstGeom prst="rect">
            <a:avLst/>
          </a:prstGeom>
          <a:noFill/>
          <a:ln/>
        </p:spPr>
        <p:txBody>
          <a:bodyPr wrap="none" lIns="0" tIns="0" rIns="0" bIns="0" rtlCol="0" anchor="t"/>
          <a:lstStyle/>
          <a:p>
            <a:pPr marL="0" indent="0" algn="l">
              <a:lnSpc>
                <a:spcPts val="930"/>
              </a:lnSpc>
              <a:buNone/>
            </a:pPr>
            <a:r>
              <a:rPr lang="en-US" sz="620" b="1" kern="0" spc="112" dirty="0">
                <a:solidFill>
                  <a:srgbClr val="8A9AB0"/>
                </a:solidFill>
                <a:latin typeface="Calibri" pitchFamily="34" charset="0"/>
                <a:ea typeface="Calibri" pitchFamily="34" charset="-122"/>
                <a:cs typeface="Calibri" pitchFamily="34" charset="-120"/>
              </a:rPr>
              <a:t>PROFILE AT A GLANCE</a:t>
            </a:r>
            <a:endParaRPr lang="en-US" sz="620" dirty="0"/>
          </a:p>
        </p:txBody>
      </p:sp>
      <p:sp>
        <p:nvSpPr>
          <p:cNvPr id="20" name="Text 18"/>
          <p:cNvSpPr/>
          <p:nvPr/>
        </p:nvSpPr>
        <p:spPr>
          <a:xfrm>
            <a:off x="4500860" y="1511350"/>
            <a:ext cx="4271070" cy="527893"/>
          </a:xfrm>
          <a:prstGeom prst="roundRect">
            <a:avLst>
              <a:gd name="adj" fmla="val 5533"/>
            </a:avLst>
          </a:prstGeom>
          <a:solidFill>
            <a:srgbClr val="162233"/>
          </a:solidFill>
          <a:ln/>
        </p:spPr>
        <p:txBody>
          <a:bodyPr wrap="square" rtlCol="0" anchor="t"/>
          <a:lstStyle/>
          <a:p>
            <a:pPr marL="0" indent="0">
              <a:buNone/>
            </a:pPr>
            <a:endParaRPr lang="en-US" dirty="0"/>
          </a:p>
        </p:txBody>
      </p:sp>
      <p:sp>
        <p:nvSpPr>
          <p:cNvPr id="21" name="Text 19"/>
          <p:cNvSpPr/>
          <p:nvPr/>
        </p:nvSpPr>
        <p:spPr>
          <a:xfrm>
            <a:off x="4500860" y="1511350"/>
            <a:ext cx="19050" cy="527893"/>
          </a:xfrm>
          <a:custGeom>
            <a:avLst/>
            <a:gdLst/>
            <a:ahLst/>
            <a:cxnLst/>
            <a:rect l="l" t="t" r="r" b="b"/>
            <a:pathLst>
              <a:path w="19050" h="52789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526069"/>
                </a:lnTo>
                <a:lnTo>
                  <a:pt x="16669" y="525064"/>
                </a:lnTo>
                <a:lnTo>
                  <a:pt x="14288" y="523794"/>
                </a:lnTo>
                <a:lnTo>
                  <a:pt x="11906" y="522216"/>
                </a:lnTo>
                <a:lnTo>
                  <a:pt x="9525" y="520264"/>
                </a:lnTo>
                <a:lnTo>
                  <a:pt x="7144" y="517822"/>
                </a:lnTo>
                <a:lnTo>
                  <a:pt x="4763" y="514669"/>
                </a:lnTo>
                <a:lnTo>
                  <a:pt x="2381" y="510235"/>
                </a:lnTo>
                <a:lnTo>
                  <a:pt x="0" y="498683"/>
                </a:lnTo>
                <a:close/>
              </a:path>
            </a:pathLst>
          </a:custGeom>
          <a:solidFill>
            <a:srgbClr val="C9A84C"/>
          </a:solidFill>
          <a:ln/>
        </p:spPr>
        <p:txBody>
          <a:bodyPr wrap="square" rtlCol="0" anchor="t"/>
          <a:lstStyle/>
          <a:p>
            <a:pPr marL="0" indent="0">
              <a:buNone/>
            </a:pPr>
            <a:endParaRPr lang="en-US" dirty="0"/>
          </a:p>
        </p:txBody>
      </p:sp>
      <p:pic>
        <p:nvPicPr>
          <p:cNvPr id="22" name="Image 0" descr="preencoded.png"/>
          <p:cNvPicPr>
            <a:picLocks noChangeAspect="1"/>
          </p:cNvPicPr>
          <p:nvPr/>
        </p:nvPicPr>
        <p:blipFill>
          <a:blip>
            <a:alphaModFix amt="12000"/>
            <a:extLst>
              <a:ext uri="{96DAC541-7B7A-43D3-8B79-37D633B846F1}">
                <asvg:svgBlip xmlns:asvg="http://schemas.microsoft.com/office/drawing/2016/SVG/main" r:embed="rId3"/>
              </a:ext>
            </a:extLst>
          </a:blip>
          <a:stretch>
            <a:fillRect/>
          </a:stretch>
        </p:blipFill>
        <p:spPr>
          <a:xfrm>
            <a:off x="8409533" y="1662857"/>
            <a:ext cx="224730" cy="224730"/>
          </a:xfrm>
          <a:prstGeom prst="rect">
            <a:avLst/>
          </a:prstGeom>
        </p:spPr>
      </p:pic>
      <p:sp>
        <p:nvSpPr>
          <p:cNvPr id="23" name="Text 20"/>
          <p:cNvSpPr/>
          <p:nvPr/>
        </p:nvSpPr>
        <p:spPr>
          <a:xfrm>
            <a:off x="4663380" y="1635175"/>
            <a:ext cx="4335720" cy="106710"/>
          </a:xfrm>
          <a:prstGeom prst="rect">
            <a:avLst/>
          </a:prstGeom>
          <a:noFill/>
          <a:ln/>
        </p:spPr>
        <p:txBody>
          <a:bodyPr wrap="none" lIns="0" tIns="0" rIns="0" bIns="0" rtlCol="0" anchor="t"/>
          <a:lstStyle/>
          <a:p>
            <a:pPr marL="0" indent="0" algn="l">
              <a:lnSpc>
                <a:spcPts val="840"/>
              </a:lnSpc>
              <a:buNone/>
            </a:pPr>
            <a:r>
              <a:rPr lang="en-US" sz="560" b="1" kern="0" spc="123" dirty="0">
                <a:solidFill>
                  <a:srgbClr val="C9A84C"/>
                </a:solidFill>
                <a:latin typeface="Calibri" pitchFamily="34" charset="0"/>
                <a:ea typeface="Calibri" pitchFamily="34" charset="-122"/>
                <a:cs typeface="Calibri" pitchFamily="34" charset="-120"/>
              </a:rPr>
              <a:t>ROLE</a:t>
            </a:r>
            <a:endParaRPr lang="en-US" sz="560" dirty="0"/>
          </a:p>
        </p:txBody>
      </p:sp>
      <p:sp>
        <p:nvSpPr>
          <p:cNvPr id="24" name="Text 21"/>
          <p:cNvSpPr/>
          <p:nvPr/>
        </p:nvSpPr>
        <p:spPr>
          <a:xfrm>
            <a:off x="4663380" y="1771055"/>
            <a:ext cx="4335720" cy="158353"/>
          </a:xfrm>
          <a:prstGeom prst="rect">
            <a:avLst/>
          </a:prstGeom>
          <a:noFill/>
          <a:ln/>
        </p:spPr>
        <p:txBody>
          <a:bodyPr wrap="none" lIns="0" tIns="0" rIns="0" bIns="0" rtlCol="0" anchor="t"/>
          <a:lstStyle/>
          <a:p>
            <a:pPr marL="0" indent="0" algn="l">
              <a:lnSpc>
                <a:spcPts val="1248"/>
              </a:lnSpc>
              <a:buNone/>
            </a:pPr>
            <a:r>
              <a:rPr lang="en-US" sz="960" b="1" dirty="0">
                <a:solidFill>
                  <a:srgbClr val="F0EAD6"/>
                </a:solidFill>
                <a:latin typeface="Constantia" pitchFamily="34" charset="0"/>
                <a:ea typeface="Constantia" pitchFamily="34" charset="-122"/>
                <a:cs typeface="Constantia" pitchFamily="34" charset="-120"/>
              </a:rPr>
              <a:t>Senator  /  Former Operative</a:t>
            </a:r>
            <a:endParaRPr lang="en-US" sz="960" dirty="0"/>
          </a:p>
        </p:txBody>
      </p:sp>
      <p:sp>
        <p:nvSpPr>
          <p:cNvPr id="25" name="Text 22"/>
          <p:cNvSpPr/>
          <p:nvPr/>
        </p:nvSpPr>
        <p:spPr>
          <a:xfrm>
            <a:off x="4500860" y="2139553"/>
            <a:ext cx="4271070" cy="527893"/>
          </a:xfrm>
          <a:prstGeom prst="roundRect">
            <a:avLst>
              <a:gd name="adj" fmla="val 5533"/>
            </a:avLst>
          </a:prstGeom>
          <a:solidFill>
            <a:srgbClr val="162233"/>
          </a:solidFill>
          <a:ln/>
        </p:spPr>
        <p:txBody>
          <a:bodyPr wrap="square" rtlCol="0" anchor="t"/>
          <a:lstStyle/>
          <a:p>
            <a:pPr marL="0" indent="0">
              <a:buNone/>
            </a:pPr>
            <a:endParaRPr lang="en-US" dirty="0"/>
          </a:p>
        </p:txBody>
      </p:sp>
      <p:sp>
        <p:nvSpPr>
          <p:cNvPr id="26" name="Text 23"/>
          <p:cNvSpPr/>
          <p:nvPr/>
        </p:nvSpPr>
        <p:spPr>
          <a:xfrm>
            <a:off x="4500860" y="2139553"/>
            <a:ext cx="19050" cy="527893"/>
          </a:xfrm>
          <a:custGeom>
            <a:avLst/>
            <a:gdLst/>
            <a:ahLst/>
            <a:cxnLst/>
            <a:rect l="l" t="t" r="r" b="b"/>
            <a:pathLst>
              <a:path w="19050" h="52789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526069"/>
                </a:lnTo>
                <a:lnTo>
                  <a:pt x="16669" y="525064"/>
                </a:lnTo>
                <a:lnTo>
                  <a:pt x="14288" y="523794"/>
                </a:lnTo>
                <a:lnTo>
                  <a:pt x="11906" y="522216"/>
                </a:lnTo>
                <a:lnTo>
                  <a:pt x="9525" y="520264"/>
                </a:lnTo>
                <a:lnTo>
                  <a:pt x="7144" y="517822"/>
                </a:lnTo>
                <a:lnTo>
                  <a:pt x="4763" y="514669"/>
                </a:lnTo>
                <a:lnTo>
                  <a:pt x="2381" y="510235"/>
                </a:lnTo>
                <a:lnTo>
                  <a:pt x="0" y="498683"/>
                </a:lnTo>
                <a:close/>
              </a:path>
            </a:pathLst>
          </a:custGeom>
          <a:solidFill>
            <a:srgbClr val="C9A84C"/>
          </a:solidFill>
          <a:ln/>
        </p:spPr>
        <p:txBody>
          <a:bodyPr wrap="square" rtlCol="0" anchor="t"/>
          <a:lstStyle/>
          <a:p>
            <a:pPr marL="0" indent="0">
              <a:buNone/>
            </a:pPr>
            <a:endParaRPr lang="en-US" dirty="0"/>
          </a:p>
        </p:txBody>
      </p:sp>
      <p:pic>
        <p:nvPicPr>
          <p:cNvPr id="27" name="Image 1" descr="preencoded.png"/>
          <p:cNvPicPr>
            <a:picLocks noChangeAspect="1"/>
          </p:cNvPicPr>
          <p:nvPr/>
        </p:nvPicPr>
        <p:blipFill>
          <a:blip>
            <a:alphaModFix amt="12000"/>
            <a:extLst>
              <a:ext uri="{96DAC541-7B7A-43D3-8B79-37D633B846F1}">
                <asvg:svgBlip xmlns:asvg="http://schemas.microsoft.com/office/drawing/2016/SVG/main" r:embed="rId4"/>
              </a:ext>
            </a:extLst>
          </a:blip>
          <a:stretch>
            <a:fillRect/>
          </a:stretch>
        </p:blipFill>
        <p:spPr>
          <a:xfrm>
            <a:off x="8409533" y="2291060"/>
            <a:ext cx="224730" cy="224730"/>
          </a:xfrm>
          <a:prstGeom prst="rect">
            <a:avLst/>
          </a:prstGeom>
        </p:spPr>
      </p:pic>
      <p:sp>
        <p:nvSpPr>
          <p:cNvPr id="28" name="Text 24"/>
          <p:cNvSpPr/>
          <p:nvPr/>
        </p:nvSpPr>
        <p:spPr>
          <a:xfrm>
            <a:off x="4663380" y="2263378"/>
            <a:ext cx="4335720" cy="106710"/>
          </a:xfrm>
          <a:prstGeom prst="rect">
            <a:avLst/>
          </a:prstGeom>
          <a:noFill/>
          <a:ln/>
        </p:spPr>
        <p:txBody>
          <a:bodyPr wrap="none" lIns="0" tIns="0" rIns="0" bIns="0" rtlCol="0" anchor="t"/>
          <a:lstStyle/>
          <a:p>
            <a:pPr marL="0" indent="0" algn="l">
              <a:lnSpc>
                <a:spcPts val="840"/>
              </a:lnSpc>
              <a:buNone/>
            </a:pPr>
            <a:r>
              <a:rPr lang="en-US" sz="560" b="1" kern="0" spc="123" dirty="0">
                <a:solidFill>
                  <a:srgbClr val="C9A84C"/>
                </a:solidFill>
                <a:latin typeface="Calibri" pitchFamily="34" charset="0"/>
                <a:ea typeface="Calibri" pitchFamily="34" charset="-122"/>
                <a:cs typeface="Calibri" pitchFamily="34" charset="-120"/>
              </a:rPr>
              <a:t>DRIVER</a:t>
            </a:r>
            <a:endParaRPr lang="en-US" sz="560" dirty="0"/>
          </a:p>
        </p:txBody>
      </p:sp>
      <p:sp>
        <p:nvSpPr>
          <p:cNvPr id="29" name="Text 25"/>
          <p:cNvSpPr/>
          <p:nvPr/>
        </p:nvSpPr>
        <p:spPr>
          <a:xfrm>
            <a:off x="4663380" y="2399258"/>
            <a:ext cx="4335720" cy="158353"/>
          </a:xfrm>
          <a:prstGeom prst="rect">
            <a:avLst/>
          </a:prstGeom>
          <a:noFill/>
          <a:ln/>
        </p:spPr>
        <p:txBody>
          <a:bodyPr wrap="none" lIns="0" tIns="0" rIns="0" bIns="0" rtlCol="0" anchor="t"/>
          <a:lstStyle/>
          <a:p>
            <a:pPr marL="0" indent="0" algn="l">
              <a:lnSpc>
                <a:spcPts val="1248"/>
              </a:lnSpc>
              <a:buNone/>
            </a:pPr>
            <a:r>
              <a:rPr lang="en-US" sz="960" b="1" dirty="0">
                <a:solidFill>
                  <a:srgbClr val="F0EAD6"/>
                </a:solidFill>
                <a:latin typeface="Constantia" pitchFamily="34" charset="0"/>
                <a:ea typeface="Constantia" pitchFamily="34" charset="-122"/>
                <a:cs typeface="Constantia" pitchFamily="34" charset="-120"/>
              </a:rPr>
              <a:t>Grief + Strategic Calculation</a:t>
            </a:r>
            <a:endParaRPr lang="en-US" sz="960" dirty="0"/>
          </a:p>
        </p:txBody>
      </p:sp>
      <p:sp>
        <p:nvSpPr>
          <p:cNvPr id="30" name="Text 26"/>
          <p:cNvSpPr/>
          <p:nvPr/>
        </p:nvSpPr>
        <p:spPr>
          <a:xfrm>
            <a:off x="4500860" y="2767757"/>
            <a:ext cx="4271070" cy="527893"/>
          </a:xfrm>
          <a:prstGeom prst="roundRect">
            <a:avLst>
              <a:gd name="adj" fmla="val 5533"/>
            </a:avLst>
          </a:prstGeom>
          <a:solidFill>
            <a:srgbClr val="162233"/>
          </a:solidFill>
          <a:ln/>
        </p:spPr>
        <p:txBody>
          <a:bodyPr wrap="square" rtlCol="0" anchor="t"/>
          <a:lstStyle/>
          <a:p>
            <a:pPr marL="0" indent="0">
              <a:buNone/>
            </a:pPr>
            <a:endParaRPr lang="en-US" dirty="0"/>
          </a:p>
        </p:txBody>
      </p:sp>
      <p:sp>
        <p:nvSpPr>
          <p:cNvPr id="31" name="Text 27"/>
          <p:cNvSpPr/>
          <p:nvPr/>
        </p:nvSpPr>
        <p:spPr>
          <a:xfrm>
            <a:off x="4500860" y="2767757"/>
            <a:ext cx="19050" cy="527893"/>
          </a:xfrm>
          <a:custGeom>
            <a:avLst/>
            <a:gdLst/>
            <a:ahLst/>
            <a:cxnLst/>
            <a:rect l="l" t="t" r="r" b="b"/>
            <a:pathLst>
              <a:path w="19050" h="52789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526069"/>
                </a:lnTo>
                <a:lnTo>
                  <a:pt x="16669" y="525064"/>
                </a:lnTo>
                <a:lnTo>
                  <a:pt x="14288" y="523794"/>
                </a:lnTo>
                <a:lnTo>
                  <a:pt x="11906" y="522216"/>
                </a:lnTo>
                <a:lnTo>
                  <a:pt x="9525" y="520264"/>
                </a:lnTo>
                <a:lnTo>
                  <a:pt x="7144" y="517822"/>
                </a:lnTo>
                <a:lnTo>
                  <a:pt x="4763" y="514669"/>
                </a:lnTo>
                <a:lnTo>
                  <a:pt x="2381" y="510235"/>
                </a:lnTo>
                <a:lnTo>
                  <a:pt x="0" y="498683"/>
                </a:lnTo>
                <a:close/>
              </a:path>
            </a:pathLst>
          </a:custGeom>
          <a:solidFill>
            <a:srgbClr val="C9A84C"/>
          </a:solidFill>
          <a:ln/>
        </p:spPr>
        <p:txBody>
          <a:bodyPr wrap="square" rtlCol="0" anchor="t"/>
          <a:lstStyle/>
          <a:p>
            <a:pPr marL="0" indent="0">
              <a:buNone/>
            </a:pPr>
            <a:endParaRPr lang="en-US" dirty="0"/>
          </a:p>
        </p:txBody>
      </p:sp>
      <p:pic>
        <p:nvPicPr>
          <p:cNvPr id="32" name="Image 2" descr="preencoded.png"/>
          <p:cNvPicPr>
            <a:picLocks noChangeAspect="1"/>
          </p:cNvPicPr>
          <p:nvPr/>
        </p:nvPicPr>
        <p:blipFill>
          <a:blip>
            <a:alphaModFix amt="12000"/>
            <a:extLst>
              <a:ext uri="{96DAC541-7B7A-43D3-8B79-37D633B846F1}">
                <asvg:svgBlip xmlns:asvg="http://schemas.microsoft.com/office/drawing/2016/SVG/main" r:embed="rId5"/>
              </a:ext>
            </a:extLst>
          </a:blip>
          <a:stretch>
            <a:fillRect/>
          </a:stretch>
        </p:blipFill>
        <p:spPr>
          <a:xfrm>
            <a:off x="8409533" y="2919264"/>
            <a:ext cx="224730" cy="224730"/>
          </a:xfrm>
          <a:prstGeom prst="rect">
            <a:avLst/>
          </a:prstGeom>
        </p:spPr>
      </p:pic>
      <p:sp>
        <p:nvSpPr>
          <p:cNvPr id="33" name="Text 28"/>
          <p:cNvSpPr/>
          <p:nvPr/>
        </p:nvSpPr>
        <p:spPr>
          <a:xfrm>
            <a:off x="4663380" y="2891582"/>
            <a:ext cx="4335720" cy="106710"/>
          </a:xfrm>
          <a:prstGeom prst="rect">
            <a:avLst/>
          </a:prstGeom>
          <a:noFill/>
          <a:ln/>
        </p:spPr>
        <p:txBody>
          <a:bodyPr wrap="none" lIns="0" tIns="0" rIns="0" bIns="0" rtlCol="0" anchor="t"/>
          <a:lstStyle/>
          <a:p>
            <a:pPr marL="0" indent="0" algn="l">
              <a:lnSpc>
                <a:spcPts val="840"/>
              </a:lnSpc>
              <a:buNone/>
            </a:pPr>
            <a:r>
              <a:rPr lang="en-US" sz="560" b="1" kern="0" spc="123" dirty="0">
                <a:solidFill>
                  <a:srgbClr val="C9A84C"/>
                </a:solidFill>
                <a:latin typeface="Calibri" pitchFamily="34" charset="0"/>
                <a:ea typeface="Calibri" pitchFamily="34" charset="-122"/>
                <a:cs typeface="Calibri" pitchFamily="34" charset="-120"/>
              </a:rPr>
              <a:t>METHOD</a:t>
            </a:r>
            <a:endParaRPr lang="en-US" sz="560" dirty="0"/>
          </a:p>
        </p:txBody>
      </p:sp>
      <p:sp>
        <p:nvSpPr>
          <p:cNvPr id="34" name="Text 29"/>
          <p:cNvSpPr/>
          <p:nvPr/>
        </p:nvSpPr>
        <p:spPr>
          <a:xfrm>
            <a:off x="4663380" y="3027462"/>
            <a:ext cx="4335720" cy="158353"/>
          </a:xfrm>
          <a:prstGeom prst="rect">
            <a:avLst/>
          </a:prstGeom>
          <a:noFill/>
          <a:ln/>
        </p:spPr>
        <p:txBody>
          <a:bodyPr wrap="none" lIns="0" tIns="0" rIns="0" bIns="0" rtlCol="0" anchor="t"/>
          <a:lstStyle/>
          <a:p>
            <a:pPr marL="0" indent="0" algn="l">
              <a:lnSpc>
                <a:spcPts val="1248"/>
              </a:lnSpc>
              <a:buNone/>
            </a:pPr>
            <a:r>
              <a:rPr lang="en-US" sz="960" b="1" dirty="0">
                <a:solidFill>
                  <a:srgbClr val="F0EAD6"/>
                </a:solidFill>
                <a:latin typeface="Constantia" pitchFamily="34" charset="0"/>
                <a:ea typeface="Constantia" pitchFamily="34" charset="-122"/>
                <a:cs typeface="Constantia" pitchFamily="34" charset="-120"/>
              </a:rPr>
              <a:t>Playing Both Sides</a:t>
            </a:r>
            <a:endParaRPr lang="en-US" sz="960" dirty="0"/>
          </a:p>
        </p:txBody>
      </p:sp>
      <p:sp>
        <p:nvSpPr>
          <p:cNvPr id="35" name="Text 30"/>
          <p:cNvSpPr/>
          <p:nvPr/>
        </p:nvSpPr>
        <p:spPr>
          <a:xfrm>
            <a:off x="4500860" y="3395960"/>
            <a:ext cx="4271070" cy="504974"/>
          </a:xfrm>
          <a:prstGeom prst="roundRect">
            <a:avLst>
              <a:gd name="adj" fmla="val 5784"/>
            </a:avLst>
          </a:prstGeom>
          <a:gradFill rotWithShape="1">
            <a:gsLst>
              <a:gs pos="0">
                <a:srgbClr val="162233"/>
              </a:gs>
              <a:gs pos="100000">
                <a:srgbClr val="1A2A3A"/>
              </a:gs>
            </a:gsLst>
            <a:lin ang="2700000" scaled="1"/>
          </a:gradFill>
          <a:ln/>
        </p:spPr>
        <p:txBody>
          <a:bodyPr wrap="square" rtlCol="0" anchor="t"/>
          <a:lstStyle/>
          <a:p>
            <a:pPr marL="0" indent="0">
              <a:buNone/>
            </a:pPr>
            <a:endParaRPr lang="en-US" dirty="0"/>
          </a:p>
        </p:txBody>
      </p:sp>
      <p:sp>
        <p:nvSpPr>
          <p:cNvPr id="36" name="Text 31"/>
          <p:cNvSpPr/>
          <p:nvPr/>
        </p:nvSpPr>
        <p:spPr>
          <a:xfrm>
            <a:off x="4500860" y="3395960"/>
            <a:ext cx="19050" cy="504974"/>
          </a:xfrm>
          <a:custGeom>
            <a:avLst/>
            <a:gdLst/>
            <a:ahLst/>
            <a:cxnLst/>
            <a:rect l="l" t="t" r="r" b="b"/>
            <a:pathLst>
              <a:path w="19050" h="504974">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503150"/>
                </a:lnTo>
                <a:lnTo>
                  <a:pt x="16669" y="502145"/>
                </a:lnTo>
                <a:lnTo>
                  <a:pt x="14288" y="500874"/>
                </a:lnTo>
                <a:lnTo>
                  <a:pt x="11906" y="499297"/>
                </a:lnTo>
                <a:lnTo>
                  <a:pt x="9525" y="497344"/>
                </a:lnTo>
                <a:lnTo>
                  <a:pt x="7144" y="494903"/>
                </a:lnTo>
                <a:lnTo>
                  <a:pt x="4763" y="491750"/>
                </a:lnTo>
                <a:lnTo>
                  <a:pt x="2381" y="487316"/>
                </a:lnTo>
                <a:lnTo>
                  <a:pt x="0" y="475764"/>
                </a:lnTo>
                <a:close/>
              </a:path>
            </a:pathLst>
          </a:custGeom>
          <a:solidFill>
            <a:srgbClr val="C9A84C">
              <a:alpha val="60000"/>
            </a:srgbClr>
          </a:solidFill>
          <a:ln/>
        </p:spPr>
        <p:txBody>
          <a:bodyPr wrap="square" rtlCol="0" anchor="t"/>
          <a:lstStyle/>
          <a:p>
            <a:pPr marL="0" indent="0">
              <a:buNone/>
            </a:pPr>
            <a:endParaRPr lang="en-US" dirty="0"/>
          </a:p>
        </p:txBody>
      </p:sp>
      <p:pic>
        <p:nvPicPr>
          <p:cNvPr id="37" name="Image 3" descr="preencoded.png"/>
          <p:cNvPicPr>
            <a:picLocks noChangeAspect="1"/>
          </p:cNvPicPr>
          <p:nvPr/>
        </p:nvPicPr>
        <p:blipFill>
          <a:blip>
            <a:alphaModFix amt="12000"/>
            <a:extLst>
              <a:ext uri="{96DAC541-7B7A-43D3-8B79-37D633B846F1}">
                <asvg:svgBlip xmlns:asvg="http://schemas.microsoft.com/office/drawing/2016/SVG/main" r:embed="rId6"/>
              </a:ext>
            </a:extLst>
          </a:blip>
          <a:stretch>
            <a:fillRect/>
          </a:stretch>
        </p:blipFill>
        <p:spPr>
          <a:xfrm>
            <a:off x="8409533" y="3536007"/>
            <a:ext cx="224730" cy="224730"/>
          </a:xfrm>
          <a:prstGeom prst="rect">
            <a:avLst/>
          </a:prstGeom>
        </p:spPr>
      </p:pic>
      <p:sp>
        <p:nvSpPr>
          <p:cNvPr id="38" name="Text 32"/>
          <p:cNvSpPr/>
          <p:nvPr/>
        </p:nvSpPr>
        <p:spPr>
          <a:xfrm>
            <a:off x="4663380" y="3519785"/>
            <a:ext cx="4335720" cy="106710"/>
          </a:xfrm>
          <a:prstGeom prst="rect">
            <a:avLst/>
          </a:prstGeom>
          <a:noFill/>
          <a:ln/>
        </p:spPr>
        <p:txBody>
          <a:bodyPr wrap="none" lIns="0" tIns="0" rIns="0" bIns="0" rtlCol="0" anchor="t"/>
          <a:lstStyle/>
          <a:p>
            <a:pPr marL="0" indent="0" algn="l">
              <a:lnSpc>
                <a:spcPts val="840"/>
              </a:lnSpc>
              <a:buNone/>
            </a:pPr>
            <a:r>
              <a:rPr lang="en-US" sz="560" b="1" kern="0" spc="123" dirty="0">
                <a:solidFill>
                  <a:srgbClr val="C9A84C"/>
                </a:solidFill>
                <a:latin typeface="Calibri" pitchFamily="34" charset="0"/>
                <a:ea typeface="Calibri" pitchFamily="34" charset="-122"/>
                <a:cs typeface="Calibri" pitchFamily="34" charset="-120"/>
              </a:rPr>
              <a:t>RISK</a:t>
            </a:r>
            <a:endParaRPr lang="en-US" sz="560" dirty="0"/>
          </a:p>
        </p:txBody>
      </p:sp>
      <p:sp>
        <p:nvSpPr>
          <p:cNvPr id="39" name="Text 33"/>
          <p:cNvSpPr/>
          <p:nvPr/>
        </p:nvSpPr>
        <p:spPr>
          <a:xfrm>
            <a:off x="4663380" y="3655665"/>
            <a:ext cx="4335720" cy="135434"/>
          </a:xfrm>
          <a:prstGeom prst="rect">
            <a:avLst/>
          </a:prstGeom>
          <a:noFill/>
          <a:ln/>
        </p:spPr>
        <p:txBody>
          <a:bodyPr wrap="none" lIns="0" tIns="0" rIns="0" bIns="0" rtlCol="0" anchor="t"/>
          <a:lstStyle/>
          <a:p>
            <a:pPr marL="0" indent="0" algn="l">
              <a:lnSpc>
                <a:spcPts val="1066"/>
              </a:lnSpc>
              <a:buNone/>
            </a:pPr>
            <a:r>
              <a:rPr lang="en-US" sz="820" i="1" dirty="0">
                <a:solidFill>
                  <a:srgbClr val="F0EAD6">
                    <a:alpha val="88000"/>
                  </a:srgbClr>
                </a:solidFill>
                <a:latin typeface="Calibri" pitchFamily="34" charset="0"/>
                <a:ea typeface="Calibri" pitchFamily="34" charset="-122"/>
                <a:cs typeface="Calibri" pitchFamily="34" charset="-120"/>
              </a:rPr>
              <a:t>He may be the most dangerous man in the room — and everyone thinks he is an ally.</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0" y="0"/>
            <a:ext cx="9144000" cy="29170"/>
          </a:xfrm>
          <a:prstGeom prst="rect">
            <a:avLst/>
          </a:prstGeom>
          <a:gradFill rotWithShape="1">
            <a:gsLst>
              <a:gs pos="0">
                <a:srgbClr val="C9A84C"/>
              </a:gs>
              <a:gs pos="100000">
                <a:srgbClr val="000000">
                  <a:alpha val="0"/>
                </a:srgbClr>
              </a:gs>
            </a:gsLst>
            <a:lin ang="0" scaled="1"/>
          </a:gradFill>
          <a:ln/>
        </p:spPr>
        <p:txBody>
          <a:bodyPr wrap="none" rtlCol="0" anchor="t"/>
          <a:lstStyle/>
          <a:p>
            <a:pPr marL="0" indent="0">
              <a:buNone/>
            </a:pPr>
            <a:endParaRPr lang="en-US" dirty="0"/>
          </a:p>
        </p:txBody>
      </p:sp>
      <p:sp>
        <p:nvSpPr>
          <p:cNvPr id="3" name="Text 1"/>
          <p:cNvSpPr/>
          <p:nvPr/>
        </p:nvSpPr>
        <p:spPr>
          <a:xfrm>
            <a:off x="2794099" y="1785640"/>
            <a:ext cx="1192180" cy="1572220"/>
          </a:xfrm>
          <a:prstGeom prst="rect">
            <a:avLst/>
          </a:prstGeom>
          <a:noFill/>
          <a:ln/>
        </p:spPr>
        <p:txBody>
          <a:bodyPr wrap="none" lIns="0" tIns="0" rIns="0" bIns="0" rtlCol="0" anchor="t"/>
          <a:lstStyle/>
          <a:p>
            <a:pPr marL="0" indent="0" algn="l">
              <a:lnSpc>
                <a:spcPts val="12380"/>
              </a:lnSpc>
              <a:buNone/>
            </a:pPr>
            <a:r>
              <a:rPr lang="en-US" sz="12380" b="1" dirty="0">
                <a:solidFill>
                  <a:srgbClr val="0D1B2A">
                    <a:alpha val="4000"/>
                  </a:srgbClr>
                </a:solidFill>
                <a:latin typeface="Constantia" pitchFamily="34" charset="0"/>
                <a:ea typeface="Constantia" pitchFamily="34" charset="-122"/>
                <a:cs typeface="Constantia" pitchFamily="34" charset="-120"/>
              </a:rPr>
              <a:t>C</a:t>
            </a:r>
            <a:endParaRPr lang="en-US" sz="12380" dirty="0"/>
          </a:p>
        </p:txBody>
      </p:sp>
      <p:sp>
        <p:nvSpPr>
          <p:cNvPr id="4" name="Text 2"/>
          <p:cNvSpPr/>
          <p:nvPr/>
        </p:nvSpPr>
        <p:spPr>
          <a:xfrm>
            <a:off x="400050" y="993874"/>
            <a:ext cx="3583305" cy="118021"/>
          </a:xfrm>
          <a:prstGeom prst="rect">
            <a:avLst/>
          </a:prstGeom>
          <a:noFill/>
          <a:ln/>
        </p:spPr>
        <p:txBody>
          <a:bodyPr wrap="none" lIns="0" tIns="0" rIns="0" bIns="0" rtlCol="0" anchor="t"/>
          <a:lstStyle/>
          <a:p>
            <a:pPr marL="0" indent="0" algn="l">
              <a:lnSpc>
                <a:spcPts val="930"/>
              </a:lnSpc>
              <a:buNone/>
            </a:pPr>
            <a:r>
              <a:rPr lang="en-US" sz="620" b="1" kern="0" spc="136" dirty="0">
                <a:solidFill>
                  <a:srgbClr val="C9A84C"/>
                </a:solidFill>
                <a:latin typeface="Calibri" pitchFamily="34" charset="0"/>
                <a:ea typeface="Calibri" pitchFamily="34" charset="-122"/>
                <a:cs typeface="Calibri" pitchFamily="34" charset="-120"/>
              </a:rPr>
              <a:t>CHARACTER PROFILE</a:t>
            </a:r>
            <a:endParaRPr lang="en-US" sz="620" dirty="0"/>
          </a:p>
        </p:txBody>
      </p:sp>
      <p:sp>
        <p:nvSpPr>
          <p:cNvPr id="5" name="Text 3"/>
          <p:cNvSpPr/>
          <p:nvPr/>
        </p:nvSpPr>
        <p:spPr>
          <a:xfrm>
            <a:off x="400050" y="1182886"/>
            <a:ext cx="3322701" cy="820415"/>
          </a:xfrm>
          <a:prstGeom prst="rect">
            <a:avLst/>
          </a:prstGeom>
          <a:noFill/>
          <a:ln/>
        </p:spPr>
        <p:txBody>
          <a:bodyPr wrap="square" lIns="0" tIns="0" rIns="0" bIns="0" rtlCol="0" anchor="ctr"/>
          <a:lstStyle/>
          <a:p>
            <a:pPr marL="0" indent="0" algn="l">
              <a:lnSpc>
                <a:spcPts val="3077"/>
              </a:lnSpc>
              <a:buNone/>
            </a:pPr>
            <a:r>
              <a:rPr lang="en-US" sz="2930" b="1" kern="0" spc="-29" dirty="0">
                <a:solidFill>
                  <a:srgbClr val="0D1B2A"/>
                </a:solidFill>
                <a:latin typeface="Constantia" pitchFamily="34" charset="0"/>
                <a:ea typeface="Constantia" pitchFamily="34" charset="-122"/>
                <a:cs typeface="Constantia" pitchFamily="34" charset="-120"/>
              </a:rPr>
              <a:t>CATHERINE</a:t>
            </a:r>
            <a:br/>
            <a:r>
              <a:rPr lang="en-US" sz="2930" b="1" kern="0" spc="-29" dirty="0">
                <a:solidFill>
                  <a:srgbClr val="0D1B2A"/>
                </a:solidFill>
                <a:latin typeface="Constantia" pitchFamily="34" charset="0"/>
                <a:ea typeface="Constantia" pitchFamily="34" charset="-122"/>
                <a:cs typeface="Constantia" pitchFamily="34" charset="-120"/>
              </a:rPr>
              <a:t>CASTILLO</a:t>
            </a:r>
            <a:endParaRPr lang="en-US" sz="2930" dirty="0"/>
          </a:p>
        </p:txBody>
      </p:sp>
      <p:sp>
        <p:nvSpPr>
          <p:cNvPr id="6" name="Text 4"/>
          <p:cNvSpPr/>
          <p:nvPr/>
        </p:nvSpPr>
        <p:spPr>
          <a:xfrm>
            <a:off x="400050" y="2064544"/>
            <a:ext cx="3322701" cy="288131"/>
          </a:xfrm>
          <a:prstGeom prst="rect">
            <a:avLst/>
          </a:prstGeom>
          <a:noFill/>
          <a:ln/>
        </p:spPr>
        <p:txBody>
          <a:bodyPr wrap="none" lIns="0" tIns="0" rIns="0" bIns="128270" rtlCol="0" anchor="t"/>
          <a:lstStyle/>
          <a:p>
            <a:pPr marL="0" indent="0" algn="l">
              <a:buNone/>
            </a:pPr>
            <a:r>
              <a:rPr lang="en-US" sz="790" b="1" kern="0" spc="95" dirty="0">
                <a:solidFill>
                  <a:srgbClr val="4A6080"/>
                </a:solidFill>
                <a:latin typeface="Calibri" pitchFamily="34" charset="0"/>
                <a:ea typeface="Calibri" pitchFamily="34" charset="-122"/>
                <a:cs typeface="Calibri" pitchFamily="34" charset="-120"/>
              </a:rPr>
              <a:t>EX-CIA OPERATIVE  ·  MOTHER  ·  THE LAST LINE</a:t>
            </a:r>
            <a:endParaRPr lang="en-US" sz="790" dirty="0"/>
          </a:p>
        </p:txBody>
      </p:sp>
      <p:sp>
        <p:nvSpPr>
          <p:cNvPr id="7" name="Text 5"/>
          <p:cNvSpPr/>
          <p:nvPr/>
        </p:nvSpPr>
        <p:spPr>
          <a:xfrm>
            <a:off x="400050" y="2343150"/>
            <a:ext cx="3257550" cy="9525"/>
          </a:xfrm>
          <a:prstGeom prst="rect">
            <a:avLst/>
          </a:prstGeom>
          <a:solidFill>
            <a:srgbClr val="C9A84C"/>
          </a:solidFill>
          <a:ln/>
        </p:spPr>
        <p:txBody>
          <a:bodyPr wrap="none" rtlCol="0" anchor="t"/>
          <a:lstStyle/>
          <a:p>
            <a:pPr marL="0" indent="0">
              <a:buNone/>
            </a:pPr>
            <a:endParaRPr lang="en-US" dirty="0"/>
          </a:p>
        </p:txBody>
      </p:sp>
      <p:sp>
        <p:nvSpPr>
          <p:cNvPr id="8" name="Text 6"/>
          <p:cNvSpPr/>
          <p:nvPr/>
        </p:nvSpPr>
        <p:spPr>
          <a:xfrm>
            <a:off x="400050" y="2510135"/>
            <a:ext cx="3322701" cy="1721465"/>
          </a:xfrm>
          <a:prstGeom prst="rect">
            <a:avLst/>
          </a:prstGeom>
          <a:noFill/>
          <a:ln/>
        </p:spPr>
        <p:txBody>
          <a:bodyPr wrap="square" lIns="0" tIns="0" rIns="0" bIns="0" rtlCol="0" anchor="t"/>
          <a:lstStyle/>
          <a:p>
            <a:pPr marL="0" indent="0" algn="l">
              <a:lnSpc>
                <a:spcPts val="1436"/>
              </a:lnSpc>
              <a:buNone/>
            </a:pPr>
            <a:r>
              <a:rPr lang="en-US" sz="870" dirty="0">
                <a:solidFill>
                  <a:srgbClr val="1E2F42"/>
                </a:solidFill>
                <a:latin typeface="Calibri" pitchFamily="34" charset="0"/>
                <a:ea typeface="Calibri" pitchFamily="34" charset="-122"/>
                <a:cs typeface="Calibri" pitchFamily="34" charset="-120"/>
              </a:rPr>
              <a:t>Catherine has seen the world's darkest corners. She has operated in the shadows. And she has made herself one promise: her children will grow up in the America she knows and loves — not in whatever Davis and Melnikoff are quietly constructing in its place. She arrives with her own dark history, her own moral complexity, and a ferocity of purpose that rivals anything Davis has deployed through executive order. She is not a soldier. She is something more dangerous: </a:t>
            </a:r>
            <a:r>
              <a:rPr lang="en-US" sz="870" b="1" dirty="0">
                <a:solidFill>
                  <a:srgbClr val="0D1B2A"/>
                </a:solidFill>
                <a:latin typeface="Calibri" pitchFamily="34" charset="0"/>
                <a:ea typeface="Calibri" pitchFamily="34" charset="-122"/>
                <a:cs typeface="Calibri" pitchFamily="34" charset="-120"/>
              </a:rPr>
              <a:t>a woman who knows exactly what is at stake and refuses to blink.</a:t>
            </a:r>
            <a:endParaRPr lang="en-US" sz="870" dirty="0"/>
          </a:p>
        </p:txBody>
      </p:sp>
      <p:sp>
        <p:nvSpPr>
          <p:cNvPr id="9" name="Text 7"/>
          <p:cNvSpPr/>
          <p:nvPr/>
        </p:nvSpPr>
        <p:spPr>
          <a:xfrm>
            <a:off x="400050" y="4799261"/>
            <a:ext cx="228600" cy="10120"/>
          </a:xfrm>
          <a:prstGeom prst="rect">
            <a:avLst/>
          </a:prstGeom>
          <a:solidFill>
            <a:srgbClr val="C9A84C">
              <a:alpha val="60000"/>
            </a:srgbClr>
          </a:solidFill>
          <a:ln/>
        </p:spPr>
        <p:txBody>
          <a:bodyPr wrap="none" rtlCol="0" anchor="t"/>
          <a:lstStyle/>
          <a:p>
            <a:pPr marL="0" indent="0">
              <a:buNone/>
            </a:pPr>
            <a:endParaRPr lang="en-US" dirty="0"/>
          </a:p>
        </p:txBody>
      </p:sp>
      <p:sp>
        <p:nvSpPr>
          <p:cNvPr id="10" name="Text 8"/>
          <p:cNvSpPr/>
          <p:nvPr/>
        </p:nvSpPr>
        <p:spPr>
          <a:xfrm>
            <a:off x="699641" y="4751040"/>
            <a:ext cx="2285241" cy="106710"/>
          </a:xfrm>
          <a:prstGeom prst="rect">
            <a:avLst/>
          </a:prstGeom>
          <a:noFill/>
          <a:ln/>
        </p:spPr>
        <p:txBody>
          <a:bodyPr wrap="none" lIns="0" tIns="0" rIns="0" bIns="0" rtlCol="0" anchor="ctr"/>
          <a:lstStyle/>
          <a:p>
            <a:pPr marL="0" indent="0" algn="l">
              <a:lnSpc>
                <a:spcPts val="840"/>
              </a:lnSpc>
              <a:buNone/>
            </a:pPr>
            <a:r>
              <a:rPr lang="en-US" sz="560" kern="0" spc="101" dirty="0">
                <a:solidFill>
                  <a:srgbClr val="4A6080">
                    <a:alpha val="80000"/>
                  </a:srgbClr>
                </a:solidFill>
                <a:latin typeface="Calibri" pitchFamily="34" charset="0"/>
                <a:ea typeface="Calibri" pitchFamily="34" charset="-122"/>
                <a:cs typeface="Calibri" pitchFamily="34" charset="-120"/>
              </a:rPr>
              <a:t>BACKYARD COLD WAR  ·  STADNIK &amp; O'KEEFE</a:t>
            </a:r>
            <a:endParaRPr lang="en-US" sz="560" dirty="0"/>
          </a:p>
        </p:txBody>
      </p:sp>
      <p:sp>
        <p:nvSpPr>
          <p:cNvPr id="11" name="Text 9"/>
          <p:cNvSpPr/>
          <p:nvPr/>
        </p:nvSpPr>
        <p:spPr>
          <a:xfrm>
            <a:off x="4000500" y="0"/>
            <a:ext cx="257770" cy="5143500"/>
          </a:xfrm>
          <a:prstGeom prst="rect">
            <a:avLst/>
          </a:prstGeom>
          <a:solidFill>
            <a:srgbClr val="0D1B2A"/>
          </a:solidFill>
          <a:ln/>
        </p:spPr>
        <p:txBody>
          <a:bodyPr wrap="square" rtlCol="0" anchor="t"/>
          <a:lstStyle/>
          <a:p>
            <a:pPr marL="0" indent="0">
              <a:buNone/>
            </a:pPr>
            <a:endParaRPr lang="en-US" dirty="0"/>
          </a:p>
        </p:txBody>
      </p:sp>
      <p:sp>
        <p:nvSpPr>
          <p:cNvPr id="12" name="Text 10"/>
          <p:cNvSpPr/>
          <p:nvPr/>
        </p:nvSpPr>
        <p:spPr>
          <a:xfrm>
            <a:off x="4122390" y="0"/>
            <a:ext cx="13841" cy="2063055"/>
          </a:xfrm>
          <a:prstGeom prst="rect">
            <a:avLst/>
          </a:prstGeom>
          <a:solidFill>
            <a:srgbClr val="C9A84C">
              <a:alpha val="50000"/>
            </a:srgbClr>
          </a:solidFill>
          <a:ln/>
        </p:spPr>
        <p:txBody>
          <a:bodyPr wrap="square" rtlCol="0" anchor="t"/>
          <a:lstStyle/>
          <a:p>
            <a:pPr marL="0" indent="0">
              <a:buNone/>
            </a:pPr>
            <a:endParaRPr lang="en-US" dirty="0"/>
          </a:p>
        </p:txBody>
      </p:sp>
      <p:sp>
        <p:nvSpPr>
          <p:cNvPr id="13" name="Text 11"/>
          <p:cNvSpPr/>
          <p:nvPr/>
        </p:nvSpPr>
        <p:spPr>
          <a:xfrm rot="2700000">
            <a:off x="4093815" y="2106216"/>
            <a:ext cx="70991" cy="70991"/>
          </a:xfrm>
          <a:prstGeom prst="rect">
            <a:avLst/>
          </a:prstGeom>
          <a:solidFill>
            <a:srgbClr val="C9A84C"/>
          </a:solidFill>
          <a:ln/>
        </p:spPr>
        <p:txBody>
          <a:bodyPr wrap="none" rtlCol="0" anchor="t"/>
          <a:lstStyle/>
          <a:p>
            <a:pPr marL="0" indent="0">
              <a:buNone/>
            </a:pPr>
            <a:endParaRPr lang="en-US" dirty="0"/>
          </a:p>
        </p:txBody>
      </p:sp>
      <p:sp>
        <p:nvSpPr>
          <p:cNvPr id="14" name="Text 12"/>
          <p:cNvSpPr/>
          <p:nvPr/>
        </p:nvSpPr>
        <p:spPr>
          <a:xfrm rot="5400000">
            <a:off x="3878312" y="2518321"/>
            <a:ext cx="552197" cy="106710"/>
          </a:xfrm>
          <a:prstGeom prst="rect">
            <a:avLst/>
          </a:prstGeom>
          <a:noFill/>
          <a:ln/>
        </p:spPr>
        <p:txBody>
          <a:bodyPr wrap="none" lIns="0" tIns="0" rIns="0" bIns="0" rtlCol="0" anchor="t"/>
          <a:lstStyle/>
          <a:p>
            <a:pPr marL="0" indent="0" algn="l">
              <a:lnSpc>
                <a:spcPts val="840"/>
              </a:lnSpc>
              <a:buNone/>
            </a:pPr>
            <a:r>
              <a:rPr lang="en-US" sz="560" b="1" kern="0" spc="123" dirty="0">
                <a:solidFill>
                  <a:srgbClr val="C9A84C"/>
                </a:solidFill>
                <a:latin typeface="Constantia" pitchFamily="34" charset="0"/>
                <a:ea typeface="Constantia" pitchFamily="34" charset="-122"/>
                <a:cs typeface="Constantia" pitchFamily="34" charset="-120"/>
              </a:rPr>
              <a:t>THE HERO</a:t>
            </a:r>
            <a:endParaRPr lang="en-US" sz="560" dirty="0"/>
          </a:p>
        </p:txBody>
      </p:sp>
      <p:sp>
        <p:nvSpPr>
          <p:cNvPr id="15" name="Text 13"/>
          <p:cNvSpPr/>
          <p:nvPr/>
        </p:nvSpPr>
        <p:spPr>
          <a:xfrm rot="2700000">
            <a:off x="4093815" y="2966145"/>
            <a:ext cx="70991" cy="70991"/>
          </a:xfrm>
          <a:prstGeom prst="rect">
            <a:avLst/>
          </a:prstGeom>
          <a:solidFill>
            <a:srgbClr val="C9A84C"/>
          </a:solidFill>
          <a:ln/>
        </p:spPr>
        <p:txBody>
          <a:bodyPr wrap="none" rtlCol="0" anchor="t"/>
          <a:lstStyle/>
          <a:p>
            <a:pPr marL="0" indent="0">
              <a:buNone/>
            </a:pPr>
            <a:endParaRPr lang="en-US" dirty="0"/>
          </a:p>
        </p:txBody>
      </p:sp>
      <p:sp>
        <p:nvSpPr>
          <p:cNvPr id="16" name="Text 14"/>
          <p:cNvSpPr/>
          <p:nvPr/>
        </p:nvSpPr>
        <p:spPr>
          <a:xfrm>
            <a:off x="4122390" y="3080296"/>
            <a:ext cx="13841" cy="2063204"/>
          </a:xfrm>
          <a:prstGeom prst="rect">
            <a:avLst/>
          </a:prstGeom>
          <a:solidFill>
            <a:srgbClr val="C9A84C">
              <a:alpha val="50000"/>
            </a:srgbClr>
          </a:solidFill>
          <a:ln/>
        </p:spPr>
        <p:txBody>
          <a:bodyPr wrap="square" rtlCol="0" anchor="t"/>
          <a:lstStyle/>
          <a:p>
            <a:pPr marL="0" indent="0">
              <a:buNone/>
            </a:pPr>
            <a:endParaRPr lang="en-US" dirty="0"/>
          </a:p>
        </p:txBody>
      </p:sp>
      <p:sp>
        <p:nvSpPr>
          <p:cNvPr id="17" name="Text 15"/>
          <p:cNvSpPr/>
          <p:nvPr/>
        </p:nvSpPr>
        <p:spPr>
          <a:xfrm>
            <a:off x="4516041" y="1390650"/>
            <a:ext cx="4285059" cy="513011"/>
          </a:xfrm>
          <a:prstGeom prst="roundRect">
            <a:avLst>
              <a:gd name="adj" fmla="val 8417"/>
            </a:avLst>
          </a:prstGeom>
          <a:solidFill>
            <a:srgbClr val="0D1B2A"/>
          </a:solidFill>
          <a:ln/>
        </p:spPr>
        <p:txBody>
          <a:bodyPr wrap="square" rtlCol="0" anchor="t"/>
          <a:lstStyle/>
          <a:p>
            <a:pPr marL="0" indent="0">
              <a:buNone/>
            </a:pPr>
            <a:endParaRPr lang="en-US" dirty="0"/>
          </a:p>
        </p:txBody>
      </p:sp>
      <p:pic>
        <p:nvPicPr>
          <p:cNvPr id="1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66217" y="1511507"/>
            <a:ext cx="132588" cy="132588"/>
          </a:xfrm>
          <a:prstGeom prst="rect">
            <a:avLst/>
          </a:prstGeom>
        </p:spPr>
      </p:pic>
      <p:sp>
        <p:nvSpPr>
          <p:cNvPr id="19" name="Text 16"/>
          <p:cNvSpPr/>
          <p:nvPr/>
        </p:nvSpPr>
        <p:spPr>
          <a:xfrm>
            <a:off x="4905821" y="1504950"/>
            <a:ext cx="4111600" cy="106710"/>
          </a:xfrm>
          <a:prstGeom prst="rect">
            <a:avLst/>
          </a:prstGeom>
          <a:noFill/>
          <a:ln/>
        </p:spPr>
        <p:txBody>
          <a:bodyPr wrap="none" lIns="0" tIns="0" rIns="0" bIns="0" rtlCol="0" anchor="t"/>
          <a:lstStyle/>
          <a:p>
            <a:pPr marL="0" indent="0" algn="l">
              <a:lnSpc>
                <a:spcPts val="840"/>
              </a:lnSpc>
              <a:buNone/>
            </a:pPr>
            <a:r>
              <a:rPr lang="en-US" sz="560" b="1" kern="0" spc="112" dirty="0">
                <a:solidFill>
                  <a:srgbClr val="C9A84C"/>
                </a:solidFill>
                <a:latin typeface="Calibri" pitchFamily="34" charset="0"/>
                <a:ea typeface="Calibri" pitchFamily="34" charset="-122"/>
                <a:cs typeface="Calibri" pitchFamily="34" charset="-120"/>
              </a:rPr>
              <a:t>ROLE</a:t>
            </a:r>
            <a:endParaRPr lang="en-US" sz="560" dirty="0"/>
          </a:p>
        </p:txBody>
      </p:sp>
      <p:sp>
        <p:nvSpPr>
          <p:cNvPr id="20" name="Text 17"/>
          <p:cNvSpPr/>
          <p:nvPr/>
        </p:nvSpPr>
        <p:spPr>
          <a:xfrm>
            <a:off x="4905821" y="1640830"/>
            <a:ext cx="4111600" cy="148530"/>
          </a:xfrm>
          <a:prstGeom prst="rect">
            <a:avLst/>
          </a:prstGeom>
          <a:noFill/>
          <a:ln/>
        </p:spPr>
        <p:txBody>
          <a:bodyPr wrap="none" lIns="0" tIns="0" rIns="0" bIns="0" rtlCol="0" anchor="t"/>
          <a:lstStyle/>
          <a:p>
            <a:pPr marL="0" indent="0" algn="l">
              <a:lnSpc>
                <a:spcPts val="1170"/>
              </a:lnSpc>
              <a:buNone/>
            </a:pPr>
            <a:r>
              <a:rPr lang="en-US" sz="900" b="1" dirty="0">
                <a:solidFill>
                  <a:srgbClr val="F0EAD6"/>
                </a:solidFill>
                <a:latin typeface="Constantia" pitchFamily="34" charset="0"/>
                <a:ea typeface="Constantia" pitchFamily="34" charset="-122"/>
                <a:cs typeface="Constantia" pitchFamily="34" charset="-120"/>
              </a:rPr>
              <a:t>Ex-CIA  /  Mother  /  Operative</a:t>
            </a:r>
            <a:endParaRPr lang="en-US" sz="900" dirty="0"/>
          </a:p>
        </p:txBody>
      </p:sp>
      <p:sp>
        <p:nvSpPr>
          <p:cNvPr id="21" name="Text 18"/>
          <p:cNvSpPr/>
          <p:nvPr/>
        </p:nvSpPr>
        <p:spPr>
          <a:xfrm>
            <a:off x="4516041" y="2003971"/>
            <a:ext cx="4285059" cy="513011"/>
          </a:xfrm>
          <a:prstGeom prst="roundRect">
            <a:avLst>
              <a:gd name="adj" fmla="val 8417"/>
            </a:avLst>
          </a:prstGeom>
          <a:solidFill>
            <a:srgbClr val="0D1B2A"/>
          </a:solidFill>
          <a:ln/>
        </p:spPr>
        <p:txBody>
          <a:bodyPr wrap="square" rtlCol="0" anchor="t"/>
          <a:lstStyle/>
          <a:p>
            <a:pPr marL="0" indent="0">
              <a:buNone/>
            </a:pPr>
            <a:endParaRPr lang="en-US" dirty="0"/>
          </a:p>
        </p:txBody>
      </p:sp>
      <p:pic>
        <p:nvPicPr>
          <p:cNvPr id="2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66217" y="2124828"/>
            <a:ext cx="132588" cy="132588"/>
          </a:xfrm>
          <a:prstGeom prst="rect">
            <a:avLst/>
          </a:prstGeom>
        </p:spPr>
      </p:pic>
      <p:sp>
        <p:nvSpPr>
          <p:cNvPr id="23" name="Text 19"/>
          <p:cNvSpPr/>
          <p:nvPr/>
        </p:nvSpPr>
        <p:spPr>
          <a:xfrm>
            <a:off x="4905821" y="2118271"/>
            <a:ext cx="4111600" cy="106710"/>
          </a:xfrm>
          <a:prstGeom prst="rect">
            <a:avLst/>
          </a:prstGeom>
          <a:noFill/>
          <a:ln/>
        </p:spPr>
        <p:txBody>
          <a:bodyPr wrap="none" lIns="0" tIns="0" rIns="0" bIns="0" rtlCol="0" anchor="t"/>
          <a:lstStyle/>
          <a:p>
            <a:pPr marL="0" indent="0" algn="l">
              <a:lnSpc>
                <a:spcPts val="840"/>
              </a:lnSpc>
              <a:buNone/>
            </a:pPr>
            <a:r>
              <a:rPr lang="en-US" sz="560" b="1" kern="0" spc="112" dirty="0">
                <a:solidFill>
                  <a:srgbClr val="C9A84C"/>
                </a:solidFill>
                <a:latin typeface="Calibri" pitchFamily="34" charset="0"/>
                <a:ea typeface="Calibri" pitchFamily="34" charset="-122"/>
                <a:cs typeface="Calibri" pitchFamily="34" charset="-120"/>
              </a:rPr>
              <a:t>DRIVER</a:t>
            </a:r>
            <a:endParaRPr lang="en-US" sz="560" dirty="0"/>
          </a:p>
        </p:txBody>
      </p:sp>
      <p:sp>
        <p:nvSpPr>
          <p:cNvPr id="24" name="Text 20"/>
          <p:cNvSpPr/>
          <p:nvPr/>
        </p:nvSpPr>
        <p:spPr>
          <a:xfrm>
            <a:off x="4905821" y="2254151"/>
            <a:ext cx="4111600" cy="148530"/>
          </a:xfrm>
          <a:prstGeom prst="rect">
            <a:avLst/>
          </a:prstGeom>
          <a:noFill/>
          <a:ln/>
        </p:spPr>
        <p:txBody>
          <a:bodyPr wrap="none" lIns="0" tIns="0" rIns="0" bIns="0" rtlCol="0" anchor="t"/>
          <a:lstStyle/>
          <a:p>
            <a:pPr marL="0" indent="0" algn="l">
              <a:lnSpc>
                <a:spcPts val="1170"/>
              </a:lnSpc>
              <a:buNone/>
            </a:pPr>
            <a:r>
              <a:rPr lang="en-US" sz="900" b="1" dirty="0">
                <a:solidFill>
                  <a:srgbClr val="F0EAD6"/>
                </a:solidFill>
                <a:latin typeface="Constantia" pitchFamily="34" charset="0"/>
                <a:ea typeface="Constantia" pitchFamily="34" charset="-122"/>
                <a:cs typeface="Constantia" pitchFamily="34" charset="-120"/>
              </a:rPr>
              <a:t>Her Children. Her Country.</a:t>
            </a:r>
            <a:endParaRPr lang="en-US" sz="900" dirty="0"/>
          </a:p>
        </p:txBody>
      </p:sp>
      <p:sp>
        <p:nvSpPr>
          <p:cNvPr id="25" name="Text 21"/>
          <p:cNvSpPr/>
          <p:nvPr/>
        </p:nvSpPr>
        <p:spPr>
          <a:xfrm>
            <a:off x="4516041" y="2617291"/>
            <a:ext cx="4285059" cy="513011"/>
          </a:xfrm>
          <a:prstGeom prst="roundRect">
            <a:avLst>
              <a:gd name="adj" fmla="val 8417"/>
            </a:avLst>
          </a:prstGeom>
          <a:solidFill>
            <a:srgbClr val="0D1B2A"/>
          </a:solidFill>
          <a:ln/>
        </p:spPr>
        <p:txBody>
          <a:bodyPr wrap="square" rtlCol="0" anchor="t"/>
          <a:lstStyle/>
          <a:p>
            <a:pPr marL="0" indent="0">
              <a:buNone/>
            </a:pPr>
            <a:endParaRPr lang="en-US" dirty="0"/>
          </a:p>
        </p:txBody>
      </p:sp>
      <p:pic>
        <p:nvPicPr>
          <p:cNvPr id="2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66217" y="2738149"/>
            <a:ext cx="132588" cy="132588"/>
          </a:xfrm>
          <a:prstGeom prst="rect">
            <a:avLst/>
          </a:prstGeom>
        </p:spPr>
      </p:pic>
      <p:sp>
        <p:nvSpPr>
          <p:cNvPr id="27" name="Text 22"/>
          <p:cNvSpPr/>
          <p:nvPr/>
        </p:nvSpPr>
        <p:spPr>
          <a:xfrm>
            <a:off x="4905821" y="2731591"/>
            <a:ext cx="4111600" cy="106710"/>
          </a:xfrm>
          <a:prstGeom prst="rect">
            <a:avLst/>
          </a:prstGeom>
          <a:noFill/>
          <a:ln/>
        </p:spPr>
        <p:txBody>
          <a:bodyPr wrap="none" lIns="0" tIns="0" rIns="0" bIns="0" rtlCol="0" anchor="t"/>
          <a:lstStyle/>
          <a:p>
            <a:pPr marL="0" indent="0" algn="l">
              <a:lnSpc>
                <a:spcPts val="840"/>
              </a:lnSpc>
              <a:buNone/>
            </a:pPr>
            <a:r>
              <a:rPr lang="en-US" sz="560" b="1" kern="0" spc="112" dirty="0">
                <a:solidFill>
                  <a:srgbClr val="C9A84C"/>
                </a:solidFill>
                <a:latin typeface="Calibri" pitchFamily="34" charset="0"/>
                <a:ea typeface="Calibri" pitchFamily="34" charset="-122"/>
                <a:cs typeface="Calibri" pitchFamily="34" charset="-120"/>
              </a:rPr>
              <a:t>METHOD</a:t>
            </a:r>
            <a:endParaRPr lang="en-US" sz="560" dirty="0"/>
          </a:p>
        </p:txBody>
      </p:sp>
      <p:sp>
        <p:nvSpPr>
          <p:cNvPr id="28" name="Text 23"/>
          <p:cNvSpPr/>
          <p:nvPr/>
        </p:nvSpPr>
        <p:spPr>
          <a:xfrm>
            <a:off x="4905821" y="2867471"/>
            <a:ext cx="4111600" cy="148530"/>
          </a:xfrm>
          <a:prstGeom prst="rect">
            <a:avLst/>
          </a:prstGeom>
          <a:noFill/>
          <a:ln/>
        </p:spPr>
        <p:txBody>
          <a:bodyPr wrap="none" lIns="0" tIns="0" rIns="0" bIns="0" rtlCol="0" anchor="t"/>
          <a:lstStyle/>
          <a:p>
            <a:pPr marL="0" indent="0" algn="l">
              <a:lnSpc>
                <a:spcPts val="1170"/>
              </a:lnSpc>
              <a:buNone/>
            </a:pPr>
            <a:r>
              <a:rPr lang="en-US" sz="900" b="1" dirty="0">
                <a:solidFill>
                  <a:srgbClr val="F0EAD6"/>
                </a:solidFill>
                <a:latin typeface="Constantia" pitchFamily="34" charset="0"/>
                <a:ea typeface="Constantia" pitchFamily="34" charset="-122"/>
                <a:cs typeface="Constantia" pitchFamily="34" charset="-120"/>
              </a:rPr>
              <a:t>Intelligence, ferocity, precision.</a:t>
            </a:r>
            <a:endParaRPr lang="en-US" sz="900" dirty="0"/>
          </a:p>
        </p:txBody>
      </p:sp>
      <p:sp>
        <p:nvSpPr>
          <p:cNvPr id="29" name="Text 24"/>
          <p:cNvSpPr/>
          <p:nvPr/>
        </p:nvSpPr>
        <p:spPr>
          <a:xfrm>
            <a:off x="4516041" y="3230612"/>
            <a:ext cx="4285059" cy="522238"/>
          </a:xfrm>
          <a:prstGeom prst="roundRect">
            <a:avLst>
              <a:gd name="adj" fmla="val 8268"/>
            </a:avLst>
          </a:prstGeom>
          <a:solidFill>
            <a:srgbClr val="0A1520"/>
          </a:solidFill>
          <a:ln w="9525">
            <a:solidFill>
              <a:srgbClr val="C9A84C">
                <a:alpha val="25000"/>
              </a:srgbClr>
            </a:solidFill>
          </a:ln>
        </p:spPr>
        <p:txBody>
          <a:bodyPr wrap="square" rtlCol="0" anchor="t"/>
          <a:lstStyle/>
          <a:p>
            <a:pPr marL="0" indent="0">
              <a:buNone/>
            </a:pPr>
            <a:endParaRPr lang="en-US" dirty="0"/>
          </a:p>
        </p:txBody>
      </p:sp>
      <p:pic>
        <p:nvPicPr>
          <p:cNvPr id="3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75742" y="3360994"/>
            <a:ext cx="132588" cy="132588"/>
          </a:xfrm>
          <a:prstGeom prst="rect">
            <a:avLst/>
          </a:prstGeom>
        </p:spPr>
      </p:pic>
      <p:sp>
        <p:nvSpPr>
          <p:cNvPr id="31" name="Text 25"/>
          <p:cNvSpPr/>
          <p:nvPr/>
        </p:nvSpPr>
        <p:spPr>
          <a:xfrm>
            <a:off x="4915346" y="3354437"/>
            <a:ext cx="4090645" cy="106710"/>
          </a:xfrm>
          <a:prstGeom prst="rect">
            <a:avLst/>
          </a:prstGeom>
          <a:noFill/>
          <a:ln/>
        </p:spPr>
        <p:txBody>
          <a:bodyPr wrap="none" lIns="0" tIns="0" rIns="0" bIns="0" rtlCol="0" anchor="t"/>
          <a:lstStyle/>
          <a:p>
            <a:pPr marL="0" indent="0" algn="l">
              <a:lnSpc>
                <a:spcPts val="840"/>
              </a:lnSpc>
              <a:buNone/>
            </a:pPr>
            <a:r>
              <a:rPr lang="en-US" sz="560" b="1" kern="0" spc="112" dirty="0">
                <a:solidFill>
                  <a:srgbClr val="C9A84C"/>
                </a:solidFill>
                <a:latin typeface="Calibri" pitchFamily="34" charset="0"/>
                <a:ea typeface="Calibri" pitchFamily="34" charset="-122"/>
                <a:cs typeface="Calibri" pitchFamily="34" charset="-120"/>
              </a:rPr>
              <a:t>ON MELNIKOFF</a:t>
            </a:r>
            <a:endParaRPr lang="en-US" sz="560" dirty="0"/>
          </a:p>
        </p:txBody>
      </p:sp>
      <p:sp>
        <p:nvSpPr>
          <p:cNvPr id="32" name="Text 26"/>
          <p:cNvSpPr/>
          <p:nvPr/>
        </p:nvSpPr>
        <p:spPr>
          <a:xfrm>
            <a:off x="4915346" y="3490317"/>
            <a:ext cx="4090645" cy="138708"/>
          </a:xfrm>
          <a:prstGeom prst="rect">
            <a:avLst/>
          </a:prstGeom>
          <a:noFill/>
          <a:ln/>
        </p:spPr>
        <p:txBody>
          <a:bodyPr wrap="none" lIns="0" tIns="0" rIns="0" bIns="0" rtlCol="0" anchor="t"/>
          <a:lstStyle/>
          <a:p>
            <a:pPr marL="0" indent="0" algn="l">
              <a:lnSpc>
                <a:spcPts val="1092"/>
              </a:lnSpc>
              <a:buNone/>
            </a:pPr>
            <a:r>
              <a:rPr lang="en-US" sz="840" b="1" i="1" dirty="0">
                <a:solidFill>
                  <a:srgbClr val="E8DFC8"/>
                </a:solidFill>
                <a:latin typeface="Constantia" pitchFamily="34" charset="0"/>
                <a:ea typeface="Constantia" pitchFamily="34" charset="-122"/>
                <a:cs typeface="Constantia" pitchFamily="34" charset="-120"/>
              </a:rPr>
              <a:t>"Dmitry Melnikoff, my ass — no friggin way."</a:t>
            </a:r>
            <a:endParaRPr lang="en-US" sz="840" dirty="0"/>
          </a:p>
        </p:txBody>
      </p:sp>
      <p:sp>
        <p:nvSpPr>
          <p:cNvPr id="33" name="Text 27"/>
          <p:cNvSpPr/>
          <p:nvPr/>
        </p:nvSpPr>
        <p:spPr>
          <a:xfrm>
            <a:off x="4516041" y="1390650"/>
            <a:ext cx="21580" cy="513011"/>
          </a:xfrm>
          <a:custGeom>
            <a:avLst/>
            <a:gdLst/>
            <a:ahLst/>
            <a:cxnLst/>
            <a:rect l="l" t="t" r="r" b="b"/>
            <a:pathLst>
              <a:path w="21580" h="513011">
                <a:moveTo>
                  <a:pt x="0" y="43180"/>
                </a:moveTo>
                <a:lnTo>
                  <a:pt x="2698" y="28157"/>
                </a:lnTo>
                <a:lnTo>
                  <a:pt x="5395" y="22280"/>
                </a:lnTo>
                <a:lnTo>
                  <a:pt x="8093" y="18013"/>
                </a:lnTo>
                <a:lnTo>
                  <a:pt x="10790" y="14625"/>
                </a:lnTo>
                <a:lnTo>
                  <a:pt x="13488" y="11829"/>
                </a:lnTo>
                <a:lnTo>
                  <a:pt x="16185" y="9479"/>
                </a:lnTo>
                <a:lnTo>
                  <a:pt x="18883" y="7485"/>
                </a:lnTo>
                <a:lnTo>
                  <a:pt x="21580" y="5791"/>
                </a:lnTo>
                <a:lnTo>
                  <a:pt x="21580" y="507220"/>
                </a:lnTo>
                <a:lnTo>
                  <a:pt x="18883" y="505526"/>
                </a:lnTo>
                <a:lnTo>
                  <a:pt x="16185" y="503532"/>
                </a:lnTo>
                <a:lnTo>
                  <a:pt x="13488" y="501182"/>
                </a:lnTo>
                <a:lnTo>
                  <a:pt x="10790" y="498386"/>
                </a:lnTo>
                <a:lnTo>
                  <a:pt x="8093" y="494998"/>
                </a:lnTo>
                <a:lnTo>
                  <a:pt x="5395" y="490731"/>
                </a:lnTo>
                <a:lnTo>
                  <a:pt x="2698" y="484853"/>
                </a:lnTo>
                <a:lnTo>
                  <a:pt x="0" y="469831"/>
                </a:lnTo>
                <a:close/>
              </a:path>
            </a:pathLst>
          </a:custGeom>
          <a:solidFill>
            <a:srgbClr val="C9A84C"/>
          </a:solidFill>
          <a:ln/>
        </p:spPr>
        <p:txBody>
          <a:bodyPr wrap="square" rtlCol="0" anchor="t"/>
          <a:lstStyle/>
          <a:p>
            <a:pPr marL="0" indent="0">
              <a:buNone/>
            </a:pPr>
            <a:endParaRPr lang="en-US" dirty="0"/>
          </a:p>
        </p:txBody>
      </p:sp>
      <p:sp>
        <p:nvSpPr>
          <p:cNvPr id="34" name="Text 28"/>
          <p:cNvSpPr/>
          <p:nvPr/>
        </p:nvSpPr>
        <p:spPr>
          <a:xfrm>
            <a:off x="4516041" y="2003971"/>
            <a:ext cx="21580" cy="513011"/>
          </a:xfrm>
          <a:custGeom>
            <a:avLst/>
            <a:gdLst/>
            <a:ahLst/>
            <a:cxnLst/>
            <a:rect l="l" t="t" r="r" b="b"/>
            <a:pathLst>
              <a:path w="21580" h="513011">
                <a:moveTo>
                  <a:pt x="0" y="43180"/>
                </a:moveTo>
                <a:lnTo>
                  <a:pt x="2698" y="28157"/>
                </a:lnTo>
                <a:lnTo>
                  <a:pt x="5395" y="22280"/>
                </a:lnTo>
                <a:lnTo>
                  <a:pt x="8093" y="18013"/>
                </a:lnTo>
                <a:lnTo>
                  <a:pt x="10790" y="14625"/>
                </a:lnTo>
                <a:lnTo>
                  <a:pt x="13488" y="11829"/>
                </a:lnTo>
                <a:lnTo>
                  <a:pt x="16185" y="9479"/>
                </a:lnTo>
                <a:lnTo>
                  <a:pt x="18883" y="7485"/>
                </a:lnTo>
                <a:lnTo>
                  <a:pt x="21580" y="5791"/>
                </a:lnTo>
                <a:lnTo>
                  <a:pt x="21580" y="507220"/>
                </a:lnTo>
                <a:lnTo>
                  <a:pt x="18883" y="505526"/>
                </a:lnTo>
                <a:lnTo>
                  <a:pt x="16185" y="503532"/>
                </a:lnTo>
                <a:lnTo>
                  <a:pt x="13488" y="501182"/>
                </a:lnTo>
                <a:lnTo>
                  <a:pt x="10790" y="498386"/>
                </a:lnTo>
                <a:lnTo>
                  <a:pt x="8093" y="494998"/>
                </a:lnTo>
                <a:lnTo>
                  <a:pt x="5395" y="490731"/>
                </a:lnTo>
                <a:lnTo>
                  <a:pt x="2698" y="484853"/>
                </a:lnTo>
                <a:lnTo>
                  <a:pt x="0" y="469831"/>
                </a:lnTo>
                <a:close/>
              </a:path>
            </a:pathLst>
          </a:custGeom>
          <a:solidFill>
            <a:srgbClr val="C9A84C"/>
          </a:solidFill>
          <a:ln/>
        </p:spPr>
        <p:txBody>
          <a:bodyPr wrap="square" rtlCol="0" anchor="t"/>
          <a:lstStyle/>
          <a:p>
            <a:pPr marL="0" indent="0">
              <a:buNone/>
            </a:pPr>
            <a:endParaRPr lang="en-US" dirty="0"/>
          </a:p>
        </p:txBody>
      </p:sp>
      <p:sp>
        <p:nvSpPr>
          <p:cNvPr id="35" name="Text 29"/>
          <p:cNvSpPr/>
          <p:nvPr/>
        </p:nvSpPr>
        <p:spPr>
          <a:xfrm>
            <a:off x="4516041" y="2617291"/>
            <a:ext cx="21580" cy="513011"/>
          </a:xfrm>
          <a:custGeom>
            <a:avLst/>
            <a:gdLst/>
            <a:ahLst/>
            <a:cxnLst/>
            <a:rect l="l" t="t" r="r" b="b"/>
            <a:pathLst>
              <a:path w="21580" h="513011">
                <a:moveTo>
                  <a:pt x="0" y="43180"/>
                </a:moveTo>
                <a:lnTo>
                  <a:pt x="2698" y="28157"/>
                </a:lnTo>
                <a:lnTo>
                  <a:pt x="5395" y="22280"/>
                </a:lnTo>
                <a:lnTo>
                  <a:pt x="8093" y="18013"/>
                </a:lnTo>
                <a:lnTo>
                  <a:pt x="10790" y="14625"/>
                </a:lnTo>
                <a:lnTo>
                  <a:pt x="13488" y="11829"/>
                </a:lnTo>
                <a:lnTo>
                  <a:pt x="16185" y="9479"/>
                </a:lnTo>
                <a:lnTo>
                  <a:pt x="18883" y="7485"/>
                </a:lnTo>
                <a:lnTo>
                  <a:pt x="21580" y="5791"/>
                </a:lnTo>
                <a:lnTo>
                  <a:pt x="21580" y="507220"/>
                </a:lnTo>
                <a:lnTo>
                  <a:pt x="18883" y="505526"/>
                </a:lnTo>
                <a:lnTo>
                  <a:pt x="16185" y="503532"/>
                </a:lnTo>
                <a:lnTo>
                  <a:pt x="13488" y="501182"/>
                </a:lnTo>
                <a:lnTo>
                  <a:pt x="10790" y="498386"/>
                </a:lnTo>
                <a:lnTo>
                  <a:pt x="8093" y="494998"/>
                </a:lnTo>
                <a:lnTo>
                  <a:pt x="5395" y="490731"/>
                </a:lnTo>
                <a:lnTo>
                  <a:pt x="2698" y="484853"/>
                </a:lnTo>
                <a:lnTo>
                  <a:pt x="0" y="469831"/>
                </a:lnTo>
                <a:close/>
              </a:path>
            </a:pathLst>
          </a:custGeom>
          <a:solidFill>
            <a:srgbClr val="C9A84C"/>
          </a:solidFill>
          <a:ln/>
        </p:spPr>
        <p:txBody>
          <a:bodyPr wrap="square" rtlCol="0" anchor="t"/>
          <a:lstStyle/>
          <a:p>
            <a:pPr marL="0" indent="0">
              <a:buNone/>
            </a:pPr>
            <a:endParaRPr lang="en-US" dirty="0"/>
          </a:p>
        </p:txBody>
      </p:sp>
      <p:sp>
        <p:nvSpPr>
          <p:cNvPr id="36" name="Text 30"/>
          <p:cNvSpPr/>
          <p:nvPr/>
        </p:nvSpPr>
        <p:spPr>
          <a:xfrm>
            <a:off x="4525566" y="3240137"/>
            <a:ext cx="21580" cy="503188"/>
          </a:xfrm>
          <a:custGeom>
            <a:avLst/>
            <a:gdLst/>
            <a:ahLst/>
            <a:cxnLst/>
            <a:rect l="l" t="t" r="r" b="b"/>
            <a:pathLst>
              <a:path w="21580" h="503188">
                <a:moveTo>
                  <a:pt x="0" y="43180"/>
                </a:moveTo>
                <a:lnTo>
                  <a:pt x="2698" y="28157"/>
                </a:lnTo>
                <a:lnTo>
                  <a:pt x="5395" y="22280"/>
                </a:lnTo>
                <a:lnTo>
                  <a:pt x="8093" y="18013"/>
                </a:lnTo>
                <a:lnTo>
                  <a:pt x="10790" y="14625"/>
                </a:lnTo>
                <a:lnTo>
                  <a:pt x="13488" y="11829"/>
                </a:lnTo>
                <a:lnTo>
                  <a:pt x="16185" y="9479"/>
                </a:lnTo>
                <a:lnTo>
                  <a:pt x="18883" y="7485"/>
                </a:lnTo>
                <a:lnTo>
                  <a:pt x="21580" y="5791"/>
                </a:lnTo>
                <a:lnTo>
                  <a:pt x="21580" y="497397"/>
                </a:lnTo>
                <a:lnTo>
                  <a:pt x="18883" y="495703"/>
                </a:lnTo>
                <a:lnTo>
                  <a:pt x="16185" y="493709"/>
                </a:lnTo>
                <a:lnTo>
                  <a:pt x="13488" y="491358"/>
                </a:lnTo>
                <a:lnTo>
                  <a:pt x="10790" y="488563"/>
                </a:lnTo>
                <a:lnTo>
                  <a:pt x="8093" y="485175"/>
                </a:lnTo>
                <a:lnTo>
                  <a:pt x="5395" y="480908"/>
                </a:lnTo>
                <a:lnTo>
                  <a:pt x="2698" y="475030"/>
                </a:lnTo>
                <a:lnTo>
                  <a:pt x="0" y="460008"/>
                </a:lnTo>
                <a:close/>
              </a:path>
            </a:pathLst>
          </a:custGeom>
          <a:solidFill>
            <a:srgbClr val="C9A84C"/>
          </a:solidFill>
          <a:ln/>
        </p:spPr>
        <p:txBody>
          <a:bodyPr wrap="square" rtlCol="0" anchor="t"/>
          <a:lstStyle/>
          <a:p>
            <a:pPr marL="0" indent="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FFFFFF"/>
              </a:gs>
              <a:gs pos="0">
                <a:srgbClr val="C9A84C">
                  <a:alpha val="4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C9A84C">
                  <a:alpha val="3000"/>
                </a:srgbClr>
              </a:gs>
              <a:gs pos="60000">
                <a:srgbClr val="000000">
                  <a:alpha val="0"/>
                </a:srgbClr>
              </a:gs>
            </a:gsLst>
            <a:path path="circle">
              <a:fillToRect l="90000" t="80000" r="10000" b="20000"/>
            </a:path>
          </a:gradFill>
          <a:ln/>
        </p:spPr>
        <p:txBody>
          <a:bodyPr wrap="square" rtlCol="0" anchor="t"/>
          <a:lstStyle/>
          <a:p>
            <a:pPr marL="0" indent="0">
              <a:buNone/>
            </a:pPr>
            <a:endParaRPr lang="en-US" dirty="0"/>
          </a:p>
        </p:txBody>
      </p:sp>
      <p:sp>
        <p:nvSpPr>
          <p:cNvPr id="4" name="Text 2"/>
          <p:cNvSpPr/>
          <p:nvPr/>
        </p:nvSpPr>
        <p:spPr>
          <a:xfrm>
            <a:off x="0" y="0"/>
            <a:ext cx="9144000" cy="5143500"/>
          </a:xfrm>
          <a:prstGeom prst="rect">
            <a:avLst/>
          </a:prstGeom>
          <a:gradFill rotWithShape="1">
            <a:gsLst>
              <a:gs pos="0">
                <a:srgbClr val="C9A84C">
                  <a:alpha val="2000"/>
                </a:srgbClr>
              </a:gs>
              <a:gs pos="60000">
                <a:srgbClr val="000000">
                  <a:alpha val="0"/>
                </a:srgbClr>
              </a:gs>
            </a:gsLst>
            <a:path path="circle">
              <a:fillToRect l="10000" t="20000" r="90000" b="80000"/>
            </a:path>
          </a:gradFill>
          <a:ln/>
        </p:spPr>
        <p:txBody>
          <a:bodyPr wrap="square" rtlCol="0" anchor="t"/>
          <a:lstStyle/>
          <a:p>
            <a:pPr marL="0" indent="0">
              <a:buNone/>
            </a:pPr>
            <a:endParaRPr lang="en-US" dirty="0"/>
          </a:p>
        </p:txBody>
      </p:sp>
      <p:sp>
        <p:nvSpPr>
          <p:cNvPr id="5" name="Text 3"/>
          <p:cNvSpPr/>
          <p:nvPr/>
        </p:nvSpPr>
        <p:spPr>
          <a:xfrm>
            <a:off x="0" y="0"/>
            <a:ext cx="9144000" cy="5143500"/>
          </a:xfrm>
          <a:prstGeom prst="rect">
            <a:avLst/>
          </a:prstGeom>
          <a:gradFill rotWithShape="1">
            <a:gsLst>
              <a:gs pos="0">
                <a:srgbClr val="C9A84C">
                  <a:alpha val="4000"/>
                </a:srgbClr>
              </a:gs>
              <a:gs pos="100000">
                <a:srgbClr val="000000">
                  <a:alpha val="0"/>
                </a:srgbClr>
              </a:gs>
            </a:gsLst>
            <a:lin ang="5400000" scaled="1"/>
          </a:gradFill>
          <a:ln/>
        </p:spPr>
        <p:txBody>
          <a:bodyPr wrap="square" rtlCol="0" anchor="t"/>
          <a:lstStyle/>
          <a:p>
            <a:pPr marL="0" indent="0">
              <a:buNone/>
            </a:pPr>
            <a:endParaRPr lang="en-US" dirty="0"/>
          </a:p>
        </p:txBody>
      </p:sp>
      <p:sp>
        <p:nvSpPr>
          <p:cNvPr id="6" name="Text 4"/>
          <p:cNvSpPr/>
          <p:nvPr/>
        </p:nvSpPr>
        <p:spPr>
          <a:xfrm>
            <a:off x="0" y="0"/>
            <a:ext cx="9144000" cy="5143500"/>
          </a:xfrm>
          <a:prstGeom prst="rect">
            <a:avLst/>
          </a:prstGeom>
          <a:gradFill rotWithShape="1">
            <a:gsLst>
              <a:gs pos="0">
                <a:srgbClr val="C9A84C">
                  <a:alpha val="4000"/>
                </a:srgbClr>
              </a:gs>
              <a:gs pos="100000">
                <a:srgbClr val="000000">
                  <a:alpha val="0"/>
                </a:srgbClr>
              </a:gs>
            </a:gsLst>
            <a:lin ang="0" scaled="1"/>
          </a:gradFill>
          <a:ln/>
        </p:spPr>
        <p:txBody>
          <a:bodyPr wrap="square" rtlCol="0" anchor="t"/>
          <a:lstStyle/>
          <a:p>
            <a:pPr marL="0" indent="0">
              <a:buNone/>
            </a:pPr>
            <a:endParaRPr lang="en-US" dirty="0"/>
          </a:p>
        </p:txBody>
      </p:sp>
      <p:sp>
        <p:nvSpPr>
          <p:cNvPr id="7" name="Text 5"/>
          <p:cNvSpPr/>
          <p:nvPr/>
        </p:nvSpPr>
        <p:spPr>
          <a:xfrm>
            <a:off x="1075696" y="1869728"/>
            <a:ext cx="432710" cy="928390"/>
          </a:xfrm>
          <a:prstGeom prst="rect">
            <a:avLst/>
          </a:prstGeom>
          <a:noFill/>
          <a:ln/>
        </p:spPr>
        <p:txBody>
          <a:bodyPr wrap="none" lIns="0" tIns="0" rIns="0" bIns="0" rtlCol="0" anchor="t"/>
          <a:lstStyle/>
          <a:p>
            <a:pPr marL="0" indent="0" algn="ctr">
              <a:lnSpc>
                <a:spcPts val="7310"/>
              </a:lnSpc>
              <a:buNone/>
            </a:pPr>
            <a:r>
              <a:rPr lang="en-US" sz="7310" dirty="0">
                <a:solidFill>
                  <a:srgbClr val="C9A84C">
                    <a:alpha val="28000"/>
                  </a:srgbClr>
                </a:solidFill>
                <a:latin typeface="Constantia" pitchFamily="34" charset="0"/>
                <a:ea typeface="Constantia" pitchFamily="34" charset="-122"/>
                <a:cs typeface="Constantia" pitchFamily="34" charset="-120"/>
              </a:rPr>
              <a:t>“</a:t>
            </a:r>
            <a:endParaRPr lang="en-US" sz="7310" dirty="0"/>
          </a:p>
        </p:txBody>
      </p:sp>
      <p:sp>
        <p:nvSpPr>
          <p:cNvPr id="8" name="Text 6"/>
          <p:cNvSpPr/>
          <p:nvPr/>
        </p:nvSpPr>
        <p:spPr>
          <a:xfrm>
            <a:off x="7635593" y="2245668"/>
            <a:ext cx="432710" cy="928390"/>
          </a:xfrm>
          <a:prstGeom prst="rect">
            <a:avLst/>
          </a:prstGeom>
          <a:noFill/>
          <a:ln/>
        </p:spPr>
        <p:txBody>
          <a:bodyPr wrap="none" lIns="0" tIns="0" rIns="0" bIns="0" rtlCol="0" anchor="t"/>
          <a:lstStyle/>
          <a:p>
            <a:pPr marL="0" indent="0" algn="ctr">
              <a:lnSpc>
                <a:spcPts val="7310"/>
              </a:lnSpc>
              <a:buNone/>
            </a:pPr>
            <a:r>
              <a:rPr lang="en-US" sz="7310" dirty="0">
                <a:solidFill>
                  <a:srgbClr val="C9A84C">
                    <a:alpha val="28000"/>
                  </a:srgbClr>
                </a:solidFill>
                <a:latin typeface="Constantia" pitchFamily="34" charset="0"/>
                <a:ea typeface="Constantia" pitchFamily="34" charset="-122"/>
                <a:cs typeface="Constantia" pitchFamily="34" charset="-120"/>
              </a:rPr>
              <a:t>”</a:t>
            </a:r>
            <a:endParaRPr lang="en-US" sz="7310" dirty="0"/>
          </a:p>
        </p:txBody>
      </p:sp>
      <p:sp>
        <p:nvSpPr>
          <p:cNvPr id="9" name="Text 7"/>
          <p:cNvSpPr/>
          <p:nvPr/>
        </p:nvSpPr>
        <p:spPr>
          <a:xfrm>
            <a:off x="0" y="0"/>
            <a:ext cx="35421" cy="5143500"/>
          </a:xfrm>
          <a:prstGeom prst="rect">
            <a:avLst/>
          </a:prstGeom>
          <a:gradFill rotWithShape="1">
            <a:gsLst>
              <a:gs pos="0">
                <a:srgbClr val="000000">
                  <a:alpha val="0"/>
                </a:srgbClr>
              </a:gs>
              <a:gs pos="30000">
                <a:srgbClr val="C9A84C"/>
              </a:gs>
              <a:gs pos="70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10" name="Text 8"/>
          <p:cNvSpPr/>
          <p:nvPr/>
        </p:nvSpPr>
        <p:spPr>
          <a:xfrm>
            <a:off x="9108579" y="0"/>
            <a:ext cx="35421" cy="5143500"/>
          </a:xfrm>
          <a:prstGeom prst="rect">
            <a:avLst/>
          </a:prstGeom>
          <a:gradFill rotWithShape="1">
            <a:gsLst>
              <a:gs pos="0">
                <a:srgbClr val="000000">
                  <a:alpha val="0"/>
                </a:srgbClr>
              </a:gs>
              <a:gs pos="30000">
                <a:srgbClr val="C9A84C"/>
              </a:gs>
              <a:gs pos="70000">
                <a:srgbClr val="C9A84C"/>
              </a:gs>
              <a:gs pos="100000">
                <a:srgbClr val="000000">
                  <a:alpha val="0"/>
                </a:srgbClr>
              </a:gs>
            </a:gsLst>
            <a:lin ang="5400000" scaled="1"/>
          </a:gradFill>
          <a:ln/>
        </p:spPr>
        <p:txBody>
          <a:bodyPr wrap="square" rtlCol="0" anchor="t"/>
          <a:lstStyle/>
          <a:p>
            <a:pPr marL="0" indent="0">
              <a:buNone/>
            </a:pPr>
            <a:endParaRPr lang="en-US" dirty="0"/>
          </a:p>
        </p:txBody>
      </p:sp>
      <p:sp>
        <p:nvSpPr>
          <p:cNvPr id="11" name="Text 9"/>
          <p:cNvSpPr/>
          <p:nvPr/>
        </p:nvSpPr>
        <p:spPr>
          <a:xfrm>
            <a:off x="128141" y="4586139"/>
            <a:ext cx="9525" cy="429220"/>
          </a:xfrm>
          <a:prstGeom prst="rect">
            <a:avLst/>
          </a:prstGeom>
          <a:solidFill>
            <a:srgbClr val="C9A84C"/>
          </a:solidFill>
          <a:ln/>
        </p:spPr>
        <p:txBody>
          <a:bodyPr wrap="square" rtlCol="0" anchor="t"/>
          <a:lstStyle/>
          <a:p>
            <a:pPr marL="0" indent="0">
              <a:buNone/>
            </a:pPr>
            <a:endParaRPr lang="en-US" dirty="0"/>
          </a:p>
        </p:txBody>
      </p:sp>
      <p:sp>
        <p:nvSpPr>
          <p:cNvPr id="12" name="Text 10"/>
          <p:cNvSpPr/>
          <p:nvPr/>
        </p:nvSpPr>
        <p:spPr>
          <a:xfrm>
            <a:off x="9006334" y="4586139"/>
            <a:ext cx="9525" cy="429220"/>
          </a:xfrm>
          <a:prstGeom prst="rect">
            <a:avLst/>
          </a:prstGeom>
          <a:solidFill>
            <a:srgbClr val="C9A84C"/>
          </a:solidFill>
          <a:ln/>
        </p:spPr>
        <p:txBody>
          <a:bodyPr wrap="square" rtlCol="0" anchor="t"/>
          <a:lstStyle/>
          <a:p>
            <a:pPr marL="0" indent="0">
              <a:buNone/>
            </a:pPr>
            <a:endParaRPr lang="en-US" dirty="0"/>
          </a:p>
        </p:txBody>
      </p:sp>
      <p:sp>
        <p:nvSpPr>
          <p:cNvPr id="13" name="Text 11"/>
          <p:cNvSpPr/>
          <p:nvPr/>
        </p:nvSpPr>
        <p:spPr>
          <a:xfrm>
            <a:off x="1438448" y="2070348"/>
            <a:ext cx="6267105" cy="558820"/>
          </a:xfrm>
          <a:prstGeom prst="rect">
            <a:avLst/>
          </a:prstGeom>
          <a:noFill/>
          <a:ln/>
        </p:spPr>
        <p:txBody>
          <a:bodyPr wrap="square" lIns="0" tIns="0" rIns="0" bIns="0" rtlCol="0" anchor="t"/>
          <a:lstStyle/>
          <a:p>
            <a:pPr marL="0" indent="0" algn="ctr">
              <a:lnSpc>
                <a:spcPts val="2096"/>
              </a:lnSpc>
              <a:buNone/>
            </a:pPr>
            <a:r>
              <a:rPr lang="en-US" sz="1270" dirty="0">
                <a:solidFill>
                  <a:srgbClr val="F0EAD6"/>
                </a:solidFill>
                <a:latin typeface="Constantia" pitchFamily="34" charset="0"/>
                <a:ea typeface="Constantia" pitchFamily="34" charset="-122"/>
                <a:cs typeface="Constantia" pitchFamily="34" charset="-120"/>
              </a:rPr>
              <a:t>Felix and Catherine </a:t>
            </a:r>
            <a:r>
              <a:rPr lang="en-US" sz="1270" b="1" dirty="0">
                <a:solidFill>
                  <a:srgbClr val="C9A84C"/>
                </a:solidFill>
                <a:latin typeface="Constantia" pitchFamily="34" charset="0"/>
                <a:ea typeface="Constantia" pitchFamily="34" charset="-122"/>
                <a:cs typeface="Constantia" pitchFamily="34" charset="-120"/>
              </a:rPr>
              <a:t>fall in love.</a:t>
            </a:r>
            <a:r>
              <a:rPr lang="en-US" sz="1270" dirty="0">
                <a:solidFill>
                  <a:srgbClr val="F0EAD6"/>
                </a:solidFill>
                <a:latin typeface="Constantia" pitchFamily="34" charset="0"/>
                <a:ea typeface="Constantia" pitchFamily="34" charset="-122"/>
                <a:cs typeface="Constantia" pitchFamily="34" charset="-120"/>
              </a:rPr>
              <a:t> They share their darkest secrets. They </a:t>
            </a:r>
            <a:r>
              <a:rPr lang="en-US" sz="1270" b="1" dirty="0">
                <a:solidFill>
                  <a:srgbClr val="C9A84C"/>
                </a:solidFill>
                <a:latin typeface="Constantia" pitchFamily="34" charset="0"/>
                <a:ea typeface="Constantia" pitchFamily="34" charset="-122"/>
                <a:cs typeface="Constantia" pitchFamily="34" charset="-120"/>
              </a:rPr>
              <a:t>get married.</a:t>
            </a:r>
            <a:r>
              <a:rPr lang="en-US" sz="1270" dirty="0">
                <a:solidFill>
                  <a:srgbClr val="F0EAD6"/>
                </a:solidFill>
                <a:latin typeface="Constantia" pitchFamily="34" charset="0"/>
                <a:ea typeface="Constantia" pitchFamily="34" charset="-122"/>
                <a:cs typeface="Constantia" pitchFamily="34" charset="-120"/>
              </a:rPr>
              <a:t> And then — together — they take on the President of the United States.</a:t>
            </a:r>
            <a:endParaRPr lang="en-US" sz="1270" dirty="0"/>
          </a:p>
        </p:txBody>
      </p:sp>
      <p:sp>
        <p:nvSpPr>
          <p:cNvPr id="14" name="Text 12"/>
          <p:cNvSpPr/>
          <p:nvPr/>
        </p:nvSpPr>
        <p:spPr>
          <a:xfrm>
            <a:off x="2836017" y="1412230"/>
            <a:ext cx="3471818" cy="159990"/>
          </a:xfrm>
          <a:prstGeom prst="rect">
            <a:avLst/>
          </a:prstGeom>
          <a:noFill/>
          <a:ln/>
        </p:spPr>
        <p:txBody>
          <a:bodyPr wrap="none" lIns="0" tIns="0" rIns="0" bIns="0" rtlCol="0" anchor="t"/>
          <a:lstStyle/>
          <a:p>
            <a:pPr marL="0" indent="0" algn="ctr">
              <a:lnSpc>
                <a:spcPts val="1260"/>
              </a:lnSpc>
              <a:buNone/>
            </a:pPr>
            <a:r>
              <a:rPr lang="en-US" sz="840" b="1" kern="0" spc="185" dirty="0">
                <a:solidFill>
                  <a:srgbClr val="C9A84C"/>
                </a:solidFill>
                <a:latin typeface="Constantia" pitchFamily="34" charset="0"/>
                <a:ea typeface="Constantia" pitchFamily="34" charset="-122"/>
                <a:cs typeface="Constantia" pitchFamily="34" charset="-120"/>
              </a:rPr>
              <a:t>THE LOVE STORY AT THE CENTER</a:t>
            </a:r>
            <a:endParaRPr lang="en-US" sz="840" dirty="0"/>
          </a:p>
        </p:txBody>
      </p:sp>
      <p:sp>
        <p:nvSpPr>
          <p:cNvPr id="15" name="Text 13"/>
          <p:cNvSpPr/>
          <p:nvPr/>
        </p:nvSpPr>
        <p:spPr>
          <a:xfrm>
            <a:off x="2836017" y="1607641"/>
            <a:ext cx="3471818" cy="139005"/>
          </a:xfrm>
          <a:prstGeom prst="rect">
            <a:avLst/>
          </a:prstGeom>
          <a:noFill/>
          <a:ln/>
        </p:spPr>
        <p:txBody>
          <a:bodyPr wrap="none" lIns="0" tIns="0" rIns="0" bIns="0" rtlCol="0" anchor="t"/>
          <a:lstStyle/>
          <a:p>
            <a:pPr marL="0" indent="0" algn="ctr">
              <a:lnSpc>
                <a:spcPts val="1095"/>
              </a:lnSpc>
              <a:buNone/>
            </a:pPr>
            <a:r>
              <a:rPr lang="en-US" sz="730" i="1" kern="0" spc="44" dirty="0">
                <a:solidFill>
                  <a:srgbClr val="8A9AB0"/>
                </a:solidFill>
                <a:latin typeface="Calibri" pitchFamily="34" charset="0"/>
                <a:ea typeface="Calibri" pitchFamily="34" charset="-122"/>
                <a:cs typeface="Calibri" pitchFamily="34" charset="-120"/>
              </a:rPr>
              <a:t>The most unexpected element in a story about war, grief, and power</a:t>
            </a:r>
            <a:endParaRPr lang="en-US" sz="730" dirty="0"/>
          </a:p>
        </p:txBody>
      </p:sp>
      <p:sp>
        <p:nvSpPr>
          <p:cNvPr id="16" name="Text 14"/>
          <p:cNvSpPr/>
          <p:nvPr/>
        </p:nvSpPr>
        <p:spPr>
          <a:xfrm>
            <a:off x="4143226" y="1890117"/>
            <a:ext cx="857250" cy="7590"/>
          </a:xfrm>
          <a:prstGeom prst="rect">
            <a:avLst/>
          </a:prstGeom>
          <a:gradFill rotWithShape="1">
            <a:gsLst>
              <a:gs pos="0">
                <a:srgbClr val="000000">
                  <a:alpha val="0"/>
                </a:srgbClr>
              </a:gs>
              <a:gs pos="5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17" name="Text 15"/>
          <p:cNvSpPr/>
          <p:nvPr/>
        </p:nvSpPr>
        <p:spPr>
          <a:xfrm>
            <a:off x="2357140" y="2780854"/>
            <a:ext cx="2103834" cy="7590"/>
          </a:xfrm>
          <a:prstGeom prst="rect">
            <a:avLst/>
          </a:prstGeom>
          <a:gradFill rotWithShape="1">
            <a:gsLst>
              <a:gs pos="0">
                <a:srgbClr val="000000">
                  <a:alpha val="0"/>
                </a:srgbClr>
              </a:gs>
              <a:gs pos="100000">
                <a:srgbClr val="C9A84C"/>
              </a:gs>
            </a:gsLst>
            <a:lin ang="0" scaled="1"/>
          </a:gradFill>
          <a:ln/>
        </p:spPr>
        <p:txBody>
          <a:bodyPr wrap="none" rtlCol="0" anchor="t"/>
          <a:lstStyle/>
          <a:p>
            <a:pPr marL="0" indent="0">
              <a:buNone/>
            </a:pPr>
            <a:endParaRPr lang="en-US" dirty="0"/>
          </a:p>
        </p:txBody>
      </p:sp>
      <p:sp>
        <p:nvSpPr>
          <p:cNvPr id="18" name="Text 16"/>
          <p:cNvSpPr/>
          <p:nvPr/>
        </p:nvSpPr>
        <p:spPr>
          <a:xfrm rot="2700000">
            <a:off x="4547295" y="2760018"/>
            <a:ext cx="49411" cy="49411"/>
          </a:xfrm>
          <a:prstGeom prst="rect">
            <a:avLst/>
          </a:prstGeom>
          <a:solidFill>
            <a:srgbClr val="C9A84C"/>
          </a:solidFill>
          <a:ln/>
        </p:spPr>
        <p:txBody>
          <a:bodyPr wrap="none" rtlCol="0" anchor="t"/>
          <a:lstStyle/>
          <a:p>
            <a:pPr marL="0" indent="0">
              <a:buNone/>
            </a:pPr>
            <a:endParaRPr lang="en-US" dirty="0"/>
          </a:p>
        </p:txBody>
      </p:sp>
      <p:sp>
        <p:nvSpPr>
          <p:cNvPr id="19" name="Text 17"/>
          <p:cNvSpPr/>
          <p:nvPr/>
        </p:nvSpPr>
        <p:spPr>
          <a:xfrm>
            <a:off x="4683026" y="2780854"/>
            <a:ext cx="2103834" cy="7590"/>
          </a:xfrm>
          <a:prstGeom prst="rect">
            <a:avLst/>
          </a:prstGeom>
          <a:gradFill rotWithShape="1">
            <a:gsLst>
              <a:gs pos="0">
                <a:srgbClr val="000000">
                  <a:alpha val="0"/>
                </a:srgbClr>
              </a:gs>
              <a:gs pos="100000">
                <a:srgbClr val="C9A84C"/>
              </a:gs>
            </a:gsLst>
            <a:lin ang="10800000" scaled="1"/>
          </a:gradFill>
          <a:ln/>
        </p:spPr>
        <p:txBody>
          <a:bodyPr wrap="none" rtlCol="0" anchor="t"/>
          <a:lstStyle/>
          <a:p>
            <a:pPr marL="0" indent="0">
              <a:buNone/>
            </a:pPr>
            <a:endParaRPr lang="en-US" dirty="0"/>
          </a:p>
        </p:txBody>
      </p:sp>
      <p:sp>
        <p:nvSpPr>
          <p:cNvPr id="20" name="Text 18"/>
          <p:cNvSpPr/>
          <p:nvPr/>
        </p:nvSpPr>
        <p:spPr>
          <a:xfrm>
            <a:off x="1038874" y="2937570"/>
            <a:ext cx="3303877" cy="862608"/>
          </a:xfrm>
          <a:prstGeom prst="rect">
            <a:avLst/>
          </a:prstGeom>
          <a:noFill/>
          <a:ln/>
        </p:spPr>
        <p:txBody>
          <a:bodyPr wrap="square" lIns="0" tIns="0" rIns="0" bIns="0" rtlCol="0" anchor="t"/>
          <a:lstStyle/>
          <a:p>
            <a:pPr marL="0" indent="0" algn="ctr">
              <a:lnSpc>
                <a:spcPts val="1295"/>
              </a:lnSpc>
              <a:buNone/>
            </a:pPr>
            <a:r>
              <a:rPr lang="en-US" sz="740" dirty="0">
                <a:solidFill>
                  <a:srgbClr val="8A9AB0"/>
                </a:solidFill>
                <a:latin typeface="Calibri" pitchFamily="34" charset="0"/>
                <a:ea typeface="Calibri" pitchFamily="34" charset="-122"/>
                <a:cs typeface="Calibri" pitchFamily="34" charset="-120"/>
              </a:rPr>
              <a:t>Their love story is not a subplot. It is the </a:t>
            </a:r>
            <a:r>
              <a:rPr lang="en-US" sz="740" b="1" dirty="0">
                <a:solidFill>
                  <a:srgbClr val="F0EAD6"/>
                </a:solidFill>
                <a:latin typeface="Calibri" pitchFamily="34" charset="0"/>
                <a:ea typeface="Calibri" pitchFamily="34" charset="-122"/>
                <a:cs typeface="Calibri" pitchFamily="34" charset="-120"/>
              </a:rPr>
              <a:t>spine of the narrative</a:t>
            </a:r>
            <a:r>
              <a:rPr lang="en-US" sz="740" dirty="0">
                <a:solidFill>
                  <a:srgbClr val="8A9AB0"/>
                </a:solidFill>
                <a:latin typeface="Calibri" pitchFamily="34" charset="0"/>
                <a:ea typeface="Calibri" pitchFamily="34" charset="-122"/>
                <a:cs typeface="Calibri" pitchFamily="34" charset="-120"/>
              </a:rPr>
              <a:t> — the reason both of them survive what no one else could, the source of their greatest vulnerability, and the secret weapon no adversary sees coming.</a:t>
            </a:r>
            <a:endParaRPr lang="en-US" sz="740" dirty="0"/>
          </a:p>
        </p:txBody>
      </p:sp>
      <p:sp>
        <p:nvSpPr>
          <p:cNvPr id="21" name="Text 19"/>
          <p:cNvSpPr/>
          <p:nvPr/>
        </p:nvSpPr>
        <p:spPr>
          <a:xfrm>
            <a:off x="4568130" y="2937570"/>
            <a:ext cx="7590" cy="821531"/>
          </a:xfrm>
          <a:prstGeom prst="rect">
            <a:avLst/>
          </a:prstGeom>
          <a:gradFill rotWithShape="1">
            <a:gsLst>
              <a:gs pos="0">
                <a:srgbClr val="000000">
                  <a:alpha val="0"/>
                </a:srgbClr>
              </a:gs>
              <a:gs pos="30000">
                <a:srgbClr val="C9A84C">
                  <a:alpha val="40000"/>
                </a:srgbClr>
              </a:gs>
              <a:gs pos="70000">
                <a:srgbClr val="C9A84C">
                  <a:alpha val="40000"/>
                </a:srgbClr>
              </a:gs>
              <a:gs pos="100000">
                <a:srgbClr val="000000">
                  <a:alpha val="0"/>
                </a:srgbClr>
              </a:gs>
            </a:gsLst>
            <a:lin ang="5400000" scaled="1"/>
          </a:gradFill>
          <a:ln/>
        </p:spPr>
        <p:txBody>
          <a:bodyPr wrap="square" rtlCol="0" anchor="t"/>
          <a:lstStyle/>
          <a:p>
            <a:pPr marL="0" indent="0">
              <a:buNone/>
            </a:pPr>
            <a:endParaRPr lang="en-US" dirty="0"/>
          </a:p>
        </p:txBody>
      </p:sp>
      <p:sp>
        <p:nvSpPr>
          <p:cNvPr id="22" name="Text 20"/>
          <p:cNvSpPr/>
          <p:nvPr/>
        </p:nvSpPr>
        <p:spPr>
          <a:xfrm>
            <a:off x="4801099" y="2937570"/>
            <a:ext cx="3304029" cy="862608"/>
          </a:xfrm>
          <a:prstGeom prst="rect">
            <a:avLst/>
          </a:prstGeom>
          <a:noFill/>
          <a:ln/>
        </p:spPr>
        <p:txBody>
          <a:bodyPr wrap="square" lIns="0" tIns="0" rIns="0" bIns="0" rtlCol="0" anchor="t"/>
          <a:lstStyle/>
          <a:p>
            <a:pPr marL="0" indent="0" algn="ctr">
              <a:lnSpc>
                <a:spcPts val="1295"/>
              </a:lnSpc>
              <a:buNone/>
            </a:pPr>
            <a:r>
              <a:rPr lang="en-US" sz="740" b="1" dirty="0">
                <a:solidFill>
                  <a:srgbClr val="F0EAD6"/>
                </a:solidFill>
                <a:latin typeface="Calibri" pitchFamily="34" charset="0"/>
                <a:ea typeface="Calibri" pitchFamily="34" charset="-122"/>
                <a:cs typeface="Calibri" pitchFamily="34" charset="-120"/>
              </a:rPr>
              <a:t>BACKYARD COLD WAR</a:t>
            </a:r>
            <a:r>
              <a:rPr lang="en-US" sz="740" dirty="0">
                <a:solidFill>
                  <a:srgbClr val="8A9AB0"/>
                </a:solidFill>
                <a:latin typeface="Calibri" pitchFamily="34" charset="0"/>
                <a:ea typeface="Calibri" pitchFamily="34" charset="-122"/>
                <a:cs typeface="Calibri" pitchFamily="34" charset="-120"/>
              </a:rPr>
              <a:t> layers into the geopolitical stakes a love story that is raw, real, and as urgent as the democracy hanging in the balance around them. Two people shaped by the same American tragedy who find in each other not just love, but a common purpose fierce enough to take on the most powerful office in the world.</a:t>
            </a:r>
            <a:endParaRPr lang="en-US" sz="74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gradFill rotWithShape="1">
          <a:gsLst>
            <a:gs pos="0">
              <a:srgbClr val="C9A84C">
                <a:alpha val="4000"/>
              </a:srgbClr>
            </a:gs>
            <a:gs pos="60000">
              <a:srgbClr val="000000">
                <a:alpha val="0"/>
              </a:srgbClr>
            </a:gs>
          </a:gsLst>
          <a:lin ang="2700000" scaled="1"/>
        </a:gradFill>
        <a:effectLst/>
      </p:bgPr>
    </p:bg>
    <p:spTree>
      <p:nvGrpSpPr>
        <p:cNvPr id="1" name=""/>
        <p:cNvGrpSpPr/>
        <p:nvPr/>
      </p:nvGrpSpPr>
      <p:grpSpPr>
        <a:xfrm>
          <a:off x="0" y="0"/>
          <a:ext cx="0" cy="0"/>
          <a:chOff x="0" y="0"/>
          <a:chExt cx="0" cy="0"/>
        </a:xfrm>
      </p:grpSpPr>
      <p:sp>
        <p:nvSpPr>
          <p:cNvPr id="2" name="Text 0"/>
          <p:cNvSpPr/>
          <p:nvPr/>
        </p:nvSpPr>
        <p:spPr>
          <a:xfrm>
            <a:off x="0" y="0"/>
            <a:ext cx="43160" cy="5143500"/>
          </a:xfrm>
          <a:prstGeom prst="rect">
            <a:avLst/>
          </a:prstGeom>
          <a:gradFill rotWithShape="1">
            <a:gsLst>
              <a:gs pos="0">
                <a:srgbClr val="C9A84C"/>
              </a:gs>
              <a:gs pos="100000">
                <a:srgbClr val="A8872E"/>
              </a:gs>
            </a:gsLst>
            <a:lin ang="5400000" scaled="1"/>
          </a:gradFill>
          <a:ln/>
        </p:spPr>
        <p:txBody>
          <a:bodyPr wrap="square" rtlCol="0" anchor="t"/>
          <a:lstStyle/>
          <a:p>
            <a:pPr marL="0" indent="0">
              <a:buNone/>
            </a:pPr>
            <a:endParaRPr lang="en-US" dirty="0"/>
          </a:p>
        </p:txBody>
      </p:sp>
      <p:sp>
        <p:nvSpPr>
          <p:cNvPr id="3" name="Text 1"/>
          <p:cNvSpPr/>
          <p:nvPr/>
        </p:nvSpPr>
        <p:spPr>
          <a:xfrm>
            <a:off x="399901" y="257770"/>
            <a:ext cx="8928132" cy="271760"/>
          </a:xfrm>
          <a:prstGeom prst="rect">
            <a:avLst/>
          </a:prstGeom>
          <a:noFill/>
          <a:ln/>
        </p:spPr>
        <p:txBody>
          <a:bodyPr wrap="none" lIns="0" tIns="0" rIns="0" bIns="0" rtlCol="0" anchor="t"/>
          <a:lstStyle/>
          <a:p>
            <a:pPr marL="0" indent="0" algn="l">
              <a:lnSpc>
                <a:spcPts val="2140"/>
              </a:lnSpc>
              <a:buNone/>
            </a:pPr>
            <a:r>
              <a:rPr lang="en-US" sz="2140" b="1" kern="0" spc="86" dirty="0">
                <a:solidFill>
                  <a:srgbClr val="0D1B2A"/>
                </a:solidFill>
                <a:latin typeface="Constantia" pitchFamily="34" charset="0"/>
                <a:ea typeface="Constantia" pitchFamily="34" charset="-122"/>
                <a:cs typeface="Constantia" pitchFamily="34" charset="-120"/>
              </a:rPr>
              <a:t>STORY ARCHITECTURE</a:t>
            </a:r>
            <a:endParaRPr lang="en-US" sz="2140" dirty="0"/>
          </a:p>
        </p:txBody>
      </p:sp>
      <p:sp>
        <p:nvSpPr>
          <p:cNvPr id="4" name="Text 2"/>
          <p:cNvSpPr/>
          <p:nvPr/>
        </p:nvSpPr>
        <p:spPr>
          <a:xfrm>
            <a:off x="399901" y="586680"/>
            <a:ext cx="372070" cy="21580"/>
          </a:xfrm>
          <a:prstGeom prst="rect">
            <a:avLst/>
          </a:prstGeom>
          <a:solidFill>
            <a:srgbClr val="C9A84C"/>
          </a:solidFill>
          <a:ln/>
        </p:spPr>
        <p:txBody>
          <a:bodyPr wrap="none" rtlCol="0" anchor="t"/>
          <a:lstStyle/>
          <a:p>
            <a:pPr marL="0" indent="0">
              <a:buNone/>
            </a:pPr>
            <a:endParaRPr lang="en-US" dirty="0"/>
          </a:p>
        </p:txBody>
      </p:sp>
      <p:sp>
        <p:nvSpPr>
          <p:cNvPr id="5" name="Text 3"/>
          <p:cNvSpPr/>
          <p:nvPr/>
        </p:nvSpPr>
        <p:spPr>
          <a:xfrm>
            <a:off x="399901" y="637431"/>
            <a:ext cx="9178454" cy="159990"/>
          </a:xfrm>
          <a:prstGeom prst="rect">
            <a:avLst/>
          </a:prstGeom>
          <a:noFill/>
          <a:ln/>
        </p:spPr>
        <p:txBody>
          <a:bodyPr wrap="none" lIns="0" tIns="0" rIns="0" bIns="0" rtlCol="0" anchor="t"/>
          <a:lstStyle/>
          <a:p>
            <a:pPr marL="0" indent="0" algn="l">
              <a:lnSpc>
                <a:spcPts val="1260"/>
              </a:lnSpc>
              <a:buNone/>
            </a:pPr>
            <a:r>
              <a:rPr lang="en-US" sz="840" i="1" kern="0" spc="101" dirty="0">
                <a:solidFill>
                  <a:srgbClr val="4A5A6E"/>
                </a:solidFill>
                <a:latin typeface="Calibri" pitchFamily="34" charset="0"/>
                <a:ea typeface="Calibri" pitchFamily="34" charset="-122"/>
                <a:cs typeface="Calibri" pitchFamily="34" charset="-120"/>
              </a:rPr>
              <a:t>FIVE MOVEMENTS  ·  ONE RELENTLESS ESCALATION</a:t>
            </a:r>
            <a:endParaRPr lang="en-US" sz="840" dirty="0"/>
          </a:p>
        </p:txBody>
      </p:sp>
      <p:sp>
        <p:nvSpPr>
          <p:cNvPr id="6" name="Text 4"/>
          <p:cNvSpPr/>
          <p:nvPr/>
        </p:nvSpPr>
        <p:spPr>
          <a:xfrm>
            <a:off x="1238548" y="1126331"/>
            <a:ext cx="1677442" cy="13841"/>
          </a:xfrm>
          <a:prstGeom prst="rect">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7" name="Text 5"/>
          <p:cNvSpPr/>
          <p:nvPr/>
        </p:nvSpPr>
        <p:spPr>
          <a:xfrm>
            <a:off x="399901" y="1384102"/>
            <a:ext cx="1677442" cy="3442040"/>
          </a:xfrm>
          <a:prstGeom prst="roundRect">
            <a:avLst>
              <a:gd name="adj" fmla="val 2574"/>
            </a:avLst>
          </a:prstGeom>
          <a:solidFill>
            <a:srgbClr val="EDE7D9"/>
          </a:solidFill>
          <a:ln/>
          <a:effectLst>
            <a:outerShdw blurRad="71120" dist="13970" dir="5400000" algn="bl" rotWithShape="0">
              <a:srgbClr val="0D1B2A">
                <a:alpha val="7000"/>
              </a:srgbClr>
            </a:outerShdw>
          </a:effectLst>
        </p:spPr>
        <p:txBody>
          <a:bodyPr wrap="square" lIns="92710" tIns="100330" rIns="92710" bIns="86360" rtlCol="0" anchor="t"/>
          <a:lstStyle/>
          <a:p>
            <a:pPr marL="0" indent="0" algn="l">
              <a:buNone/>
            </a:pPr>
            <a:r>
              <a:rPr lang="en-US" sz="560" b="1" kern="0" spc="101" dirty="0">
                <a:solidFill>
                  <a:srgbClr val="A8872E"/>
                </a:solidFill>
                <a:latin typeface="Constantia" pitchFamily="34" charset="0"/>
                <a:ea typeface="Constantia" pitchFamily="34" charset="-122"/>
                <a:cs typeface="Constantia" pitchFamily="34" charset="-120"/>
              </a:rPr>
              <a:t>ACT ONE</a:t>
            </a:r>
            <a:endParaRPr lang="en-US" sz="56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THE INAUGURATION</a:t>
            </a:r>
            <a:br/>
            <a:r>
              <a:rPr lang="en-US" sz="760" b="1" kern="0" spc="8" dirty="0">
                <a:solidFill>
                  <a:srgbClr val="0D1B2A"/>
                </a:solidFill>
                <a:latin typeface="Constantia" pitchFamily="34" charset="0"/>
                <a:ea typeface="Constantia" pitchFamily="34" charset="-122"/>
                <a:cs typeface="Constantia" pitchFamily="34" charset="-120"/>
              </a:rPr>
              <a:t>OF GRIEF</a:t>
            </a:r>
            <a:endParaRPr lang="en-US" sz="560" dirty="0"/>
          </a:p>
          <a:p>
            <a:pPr marL="0" indent="0" algn="l">
              <a:buNone/>
            </a:pPr>
            <a:r>
              <a:rPr lang="en-US" sz="700" dirty="0">
                <a:solidFill>
                  <a:srgbClr val="4A5A6E"/>
                </a:solidFill>
                <a:latin typeface="Calibri" pitchFamily="34" charset="0"/>
                <a:ea typeface="Calibri" pitchFamily="34" charset="-122"/>
                <a:cs typeface="Calibri" pitchFamily="34" charset="-120"/>
              </a:rPr>
              <a:t>Davis is re-elected. His son is dead. His second term begins not with a policy agenda but with a declaration of personal war against every institution that failed to protect his family.</a:t>
            </a:r>
            <a:endParaRPr lang="en-US" sz="560" dirty="0"/>
          </a:p>
        </p:txBody>
      </p:sp>
      <p:sp>
        <p:nvSpPr>
          <p:cNvPr id="8" name="Text 6"/>
          <p:cNvSpPr/>
          <p:nvPr/>
        </p:nvSpPr>
        <p:spPr>
          <a:xfrm>
            <a:off x="399901" y="1384102"/>
            <a:ext cx="1677442" cy="19050"/>
          </a:xfrm>
          <a:custGeom>
            <a:avLst/>
            <a:gdLst/>
            <a:ahLst/>
            <a:cxnLst/>
            <a:rect l="l" t="t" r="r" b="b"/>
            <a:pathLst>
              <a:path w="1677442" h="19050">
                <a:moveTo>
                  <a:pt x="43180" y="0"/>
                </a:moveTo>
                <a:lnTo>
                  <a:pt x="29039" y="2381"/>
                </a:lnTo>
                <a:lnTo>
                  <a:pt x="23467" y="4763"/>
                </a:lnTo>
                <a:lnTo>
                  <a:pt x="19391" y="7144"/>
                </a:lnTo>
                <a:lnTo>
                  <a:pt x="16127" y="9525"/>
                </a:lnTo>
                <a:lnTo>
                  <a:pt x="13406" y="11906"/>
                </a:lnTo>
                <a:lnTo>
                  <a:pt x="11090" y="14288"/>
                </a:lnTo>
                <a:lnTo>
                  <a:pt x="9097" y="16669"/>
                </a:lnTo>
                <a:lnTo>
                  <a:pt x="7371" y="19050"/>
                </a:lnTo>
                <a:lnTo>
                  <a:pt x="1670070" y="19050"/>
                </a:lnTo>
                <a:lnTo>
                  <a:pt x="1668345" y="16669"/>
                </a:lnTo>
                <a:lnTo>
                  <a:pt x="1666351" y="14288"/>
                </a:lnTo>
                <a:lnTo>
                  <a:pt x="1664035" y="11906"/>
                </a:lnTo>
                <a:lnTo>
                  <a:pt x="1661315" y="9525"/>
                </a:lnTo>
                <a:lnTo>
                  <a:pt x="1658050" y="7144"/>
                </a:lnTo>
                <a:lnTo>
                  <a:pt x="1653975" y="4763"/>
                </a:lnTo>
                <a:lnTo>
                  <a:pt x="1648403" y="2381"/>
                </a:lnTo>
                <a:lnTo>
                  <a:pt x="1634262" y="0"/>
                </a:lnTo>
                <a:close/>
              </a:path>
            </a:pathLst>
          </a:custGeom>
          <a:solidFill>
            <a:srgbClr val="C9A84C"/>
          </a:solidFill>
          <a:ln/>
        </p:spPr>
        <p:txBody>
          <a:bodyPr wrap="none" rtlCol="0" anchor="t"/>
          <a:lstStyle/>
          <a:p>
            <a:pPr marL="0" indent="0">
              <a:buNone/>
            </a:pPr>
            <a:endParaRPr lang="en-US" dirty="0"/>
          </a:p>
        </p:txBody>
      </p:sp>
      <p:sp>
        <p:nvSpPr>
          <p:cNvPr id="9" name="Text 7"/>
          <p:cNvSpPr/>
          <p:nvPr/>
        </p:nvSpPr>
        <p:spPr>
          <a:xfrm>
            <a:off x="501997" y="1937891"/>
            <a:ext cx="200620" cy="10120"/>
          </a:xfrm>
          <a:prstGeom prst="rect">
            <a:avLst/>
          </a:prstGeom>
          <a:solidFill>
            <a:srgbClr val="C9A84C"/>
          </a:solidFill>
          <a:ln/>
        </p:spPr>
        <p:txBody>
          <a:bodyPr wrap="none" rtlCol="0" anchor="t"/>
          <a:lstStyle/>
          <a:p>
            <a:pPr marL="0" indent="0">
              <a:buNone/>
            </a:pPr>
            <a:endParaRPr lang="en-US" dirty="0"/>
          </a:p>
        </p:txBody>
      </p:sp>
      <p:sp>
        <p:nvSpPr>
          <p:cNvPr id="10" name="Text 8"/>
          <p:cNvSpPr/>
          <p:nvPr/>
        </p:nvSpPr>
        <p:spPr>
          <a:xfrm>
            <a:off x="2916138" y="1126331"/>
            <a:ext cx="1677591" cy="13841"/>
          </a:xfrm>
          <a:prstGeom prst="rect">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11" name="Text 9"/>
          <p:cNvSpPr/>
          <p:nvPr/>
        </p:nvSpPr>
        <p:spPr>
          <a:xfrm>
            <a:off x="2077343" y="1384102"/>
            <a:ext cx="1677591" cy="3442040"/>
          </a:xfrm>
          <a:prstGeom prst="roundRect">
            <a:avLst>
              <a:gd name="adj" fmla="val 2574"/>
            </a:avLst>
          </a:prstGeom>
          <a:solidFill>
            <a:srgbClr val="EDE7D9"/>
          </a:solidFill>
          <a:ln/>
          <a:effectLst>
            <a:outerShdw blurRad="71120" dist="13970" dir="5400000" algn="bl" rotWithShape="0">
              <a:srgbClr val="0D1B2A">
                <a:alpha val="7000"/>
              </a:srgbClr>
            </a:outerShdw>
          </a:effectLst>
        </p:spPr>
        <p:txBody>
          <a:bodyPr wrap="square" lIns="92710" tIns="100330" rIns="92710" bIns="86360" rtlCol="0" anchor="t"/>
          <a:lstStyle/>
          <a:p>
            <a:pPr marL="0" indent="0" algn="l">
              <a:buNone/>
            </a:pPr>
            <a:r>
              <a:rPr lang="en-US" sz="560" b="1" kern="0" spc="101" dirty="0">
                <a:solidFill>
                  <a:srgbClr val="A8872E"/>
                </a:solidFill>
                <a:latin typeface="Constantia" pitchFamily="34" charset="0"/>
                <a:ea typeface="Constantia" pitchFamily="34" charset="-122"/>
                <a:cs typeface="Constantia" pitchFamily="34" charset="-120"/>
              </a:rPr>
              <a:t>ACT TWO</a:t>
            </a:r>
            <a:endParaRPr lang="en-US" sz="56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THE DOCTRINE</a:t>
            </a:r>
            <a:br/>
            <a:r>
              <a:rPr lang="en-US" sz="760" b="1" kern="0" spc="8" dirty="0">
                <a:solidFill>
                  <a:srgbClr val="0D1B2A"/>
                </a:solidFill>
                <a:latin typeface="Constantia" pitchFamily="34" charset="0"/>
                <a:ea typeface="Constantia" pitchFamily="34" charset="-122"/>
                <a:cs typeface="Constantia" pitchFamily="34" charset="-120"/>
              </a:rPr>
              <a:t>UNLEASHED</a:t>
            </a:r>
            <a:endParaRPr lang="en-US" sz="560" dirty="0"/>
          </a:p>
          <a:p>
            <a:pPr marL="0" indent="0" algn="l">
              <a:buNone/>
            </a:pPr>
            <a:r>
              <a:rPr lang="en-US" sz="700" dirty="0">
                <a:solidFill>
                  <a:srgbClr val="4A5A6E"/>
                </a:solidFill>
                <a:latin typeface="Calibri" pitchFamily="34" charset="0"/>
                <a:ea typeface="Calibri" pitchFamily="34" charset="-122"/>
                <a:cs typeface="Calibri" pitchFamily="34" charset="-120"/>
              </a:rPr>
              <a:t>Invasions, annexations, assassinations. Felix enters Davis's orbit to steer him toward Mexico. Catherine identifies the real threat: Melnikoff.</a:t>
            </a:r>
            <a:endParaRPr lang="en-US" sz="560" dirty="0"/>
          </a:p>
        </p:txBody>
      </p:sp>
      <p:sp>
        <p:nvSpPr>
          <p:cNvPr id="12" name="Text 10"/>
          <p:cNvSpPr/>
          <p:nvPr/>
        </p:nvSpPr>
        <p:spPr>
          <a:xfrm>
            <a:off x="2077343" y="1384102"/>
            <a:ext cx="1677591" cy="19050"/>
          </a:xfrm>
          <a:custGeom>
            <a:avLst/>
            <a:gdLst/>
            <a:ahLst/>
            <a:cxnLst/>
            <a:rect l="l" t="t" r="r" b="b"/>
            <a:pathLst>
              <a:path w="1677591" h="19050">
                <a:moveTo>
                  <a:pt x="43180" y="0"/>
                </a:moveTo>
                <a:lnTo>
                  <a:pt x="29039" y="2381"/>
                </a:lnTo>
                <a:lnTo>
                  <a:pt x="23467" y="4763"/>
                </a:lnTo>
                <a:lnTo>
                  <a:pt x="19391" y="7144"/>
                </a:lnTo>
                <a:lnTo>
                  <a:pt x="16127" y="9525"/>
                </a:lnTo>
                <a:lnTo>
                  <a:pt x="13406" y="11906"/>
                </a:lnTo>
                <a:lnTo>
                  <a:pt x="11090" y="14288"/>
                </a:lnTo>
                <a:lnTo>
                  <a:pt x="9097" y="16669"/>
                </a:lnTo>
                <a:lnTo>
                  <a:pt x="7371" y="19050"/>
                </a:lnTo>
                <a:lnTo>
                  <a:pt x="1670219" y="19050"/>
                </a:lnTo>
                <a:lnTo>
                  <a:pt x="1668494" y="16669"/>
                </a:lnTo>
                <a:lnTo>
                  <a:pt x="1666500" y="14288"/>
                </a:lnTo>
                <a:lnTo>
                  <a:pt x="1664184" y="11906"/>
                </a:lnTo>
                <a:lnTo>
                  <a:pt x="1661463" y="9525"/>
                </a:lnTo>
                <a:lnTo>
                  <a:pt x="1658199" y="7144"/>
                </a:lnTo>
                <a:lnTo>
                  <a:pt x="1654124" y="4763"/>
                </a:lnTo>
                <a:lnTo>
                  <a:pt x="1648552" y="2381"/>
                </a:lnTo>
                <a:lnTo>
                  <a:pt x="1634411" y="0"/>
                </a:lnTo>
                <a:close/>
              </a:path>
            </a:pathLst>
          </a:custGeom>
          <a:solidFill>
            <a:srgbClr val="C9A84C"/>
          </a:solidFill>
          <a:ln/>
        </p:spPr>
        <p:txBody>
          <a:bodyPr wrap="none" rtlCol="0" anchor="t"/>
          <a:lstStyle/>
          <a:p>
            <a:pPr marL="0" indent="0">
              <a:buNone/>
            </a:pPr>
            <a:endParaRPr lang="en-US" dirty="0"/>
          </a:p>
        </p:txBody>
      </p:sp>
      <p:sp>
        <p:nvSpPr>
          <p:cNvPr id="13" name="Text 11"/>
          <p:cNvSpPr/>
          <p:nvPr/>
        </p:nvSpPr>
        <p:spPr>
          <a:xfrm>
            <a:off x="2179439" y="1937891"/>
            <a:ext cx="200620" cy="10120"/>
          </a:xfrm>
          <a:prstGeom prst="rect">
            <a:avLst/>
          </a:prstGeom>
          <a:solidFill>
            <a:srgbClr val="C9A84C"/>
          </a:solidFill>
          <a:ln/>
        </p:spPr>
        <p:txBody>
          <a:bodyPr wrap="none" rtlCol="0" anchor="t"/>
          <a:lstStyle/>
          <a:p>
            <a:pPr marL="0" indent="0">
              <a:buNone/>
            </a:pPr>
            <a:endParaRPr lang="en-US" dirty="0"/>
          </a:p>
        </p:txBody>
      </p:sp>
      <p:sp>
        <p:nvSpPr>
          <p:cNvPr id="14" name="Text 12"/>
          <p:cNvSpPr/>
          <p:nvPr/>
        </p:nvSpPr>
        <p:spPr>
          <a:xfrm>
            <a:off x="4593580" y="1126331"/>
            <a:ext cx="1677442" cy="13841"/>
          </a:xfrm>
          <a:prstGeom prst="rect">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15" name="Text 13"/>
          <p:cNvSpPr/>
          <p:nvPr/>
        </p:nvSpPr>
        <p:spPr>
          <a:xfrm>
            <a:off x="3754934" y="1384102"/>
            <a:ext cx="1677442" cy="3442040"/>
          </a:xfrm>
          <a:prstGeom prst="roundRect">
            <a:avLst>
              <a:gd name="adj" fmla="val 2574"/>
            </a:avLst>
          </a:prstGeom>
          <a:solidFill>
            <a:srgbClr val="E0D9CC"/>
          </a:solidFill>
          <a:ln/>
          <a:effectLst>
            <a:outerShdw blurRad="71120" dist="13970" dir="5400000" algn="bl" rotWithShape="0">
              <a:srgbClr val="0D1B2A">
                <a:alpha val="7000"/>
              </a:srgbClr>
            </a:outerShdw>
          </a:effectLst>
        </p:spPr>
        <p:txBody>
          <a:bodyPr wrap="square" lIns="92710" tIns="100330" rIns="92710" bIns="86360" rtlCol="0" anchor="t"/>
          <a:lstStyle/>
          <a:p>
            <a:pPr marL="0" indent="0" algn="l">
              <a:buNone/>
            </a:pPr>
            <a:r>
              <a:rPr lang="en-US" sz="560" b="1" kern="0" spc="101" dirty="0">
                <a:solidFill>
                  <a:srgbClr val="0D1B2A"/>
                </a:solidFill>
                <a:latin typeface="Constantia" pitchFamily="34" charset="0"/>
                <a:ea typeface="Constantia" pitchFamily="34" charset="-122"/>
                <a:cs typeface="Constantia" pitchFamily="34" charset="-120"/>
              </a:rPr>
              <a:t>MIDPOINT</a:t>
            </a:r>
            <a:endParaRPr lang="en-US" sz="56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THE</a:t>
            </a:r>
            <a:br/>
            <a:r>
              <a:rPr lang="en-US" sz="760" b="1" kern="0" spc="8" dirty="0">
                <a:solidFill>
                  <a:srgbClr val="0D1B2A"/>
                </a:solidFill>
                <a:latin typeface="Constantia" pitchFamily="34" charset="0"/>
                <a:ea typeface="Constantia" pitchFamily="34" charset="-122"/>
                <a:cs typeface="Constantia" pitchFamily="34" charset="-120"/>
              </a:rPr>
              <a:t>GAMBIT</a:t>
            </a:r>
            <a:endParaRPr lang="en-US" sz="560" dirty="0"/>
          </a:p>
          <a:p>
            <a:pPr marL="0" indent="0" algn="l">
              <a:buNone/>
            </a:pPr>
            <a:r>
              <a:rPr lang="en-US" sz="700" dirty="0">
                <a:solidFill>
                  <a:srgbClr val="4A5A6E"/>
                </a:solidFill>
                <a:latin typeface="Calibri" pitchFamily="34" charset="0"/>
                <a:ea typeface="Calibri" pitchFamily="34" charset="-122"/>
                <a:cs typeface="Calibri" pitchFamily="34" charset="-120"/>
              </a:rPr>
              <a:t>Felix and Catherine find each other. They fall in love. They share what they know. Stopping Davis and stopping Melnikoff may require entirely different strategies — and one of them may have to burn.</a:t>
            </a:r>
            <a:endParaRPr lang="en-US" sz="560" dirty="0"/>
          </a:p>
        </p:txBody>
      </p:sp>
      <p:sp>
        <p:nvSpPr>
          <p:cNvPr id="16" name="Text 14"/>
          <p:cNvSpPr/>
          <p:nvPr/>
        </p:nvSpPr>
        <p:spPr>
          <a:xfrm>
            <a:off x="3754934" y="1384102"/>
            <a:ext cx="9525" cy="3341787"/>
          </a:xfrm>
          <a:custGeom>
            <a:avLst/>
            <a:gdLst/>
            <a:ahLst/>
            <a:cxnLst/>
            <a:rect l="l" t="t" r="r" b="b"/>
            <a:pathLst>
              <a:path w="9525" h="3341787">
                <a:moveTo>
                  <a:pt x="0" y="43180"/>
                </a:moveTo>
                <a:lnTo>
                  <a:pt x="1191" y="33110"/>
                </a:lnTo>
                <a:lnTo>
                  <a:pt x="2381" y="29039"/>
                </a:lnTo>
                <a:lnTo>
                  <a:pt x="3572" y="25984"/>
                </a:lnTo>
                <a:lnTo>
                  <a:pt x="4763" y="23467"/>
                </a:lnTo>
                <a:lnTo>
                  <a:pt x="5953" y="21301"/>
                </a:lnTo>
                <a:lnTo>
                  <a:pt x="7144" y="19391"/>
                </a:lnTo>
                <a:lnTo>
                  <a:pt x="8334" y="17679"/>
                </a:lnTo>
                <a:lnTo>
                  <a:pt x="9525" y="16127"/>
                </a:lnTo>
                <a:lnTo>
                  <a:pt x="9525" y="3325660"/>
                </a:lnTo>
                <a:lnTo>
                  <a:pt x="8334" y="3324108"/>
                </a:lnTo>
                <a:lnTo>
                  <a:pt x="7144" y="3322395"/>
                </a:lnTo>
                <a:lnTo>
                  <a:pt x="5953" y="3320485"/>
                </a:lnTo>
                <a:lnTo>
                  <a:pt x="4763" y="3318320"/>
                </a:lnTo>
                <a:lnTo>
                  <a:pt x="3572" y="3315803"/>
                </a:lnTo>
                <a:lnTo>
                  <a:pt x="2381" y="3312748"/>
                </a:lnTo>
                <a:lnTo>
                  <a:pt x="1191" y="3308677"/>
                </a:lnTo>
                <a:lnTo>
                  <a:pt x="0" y="3298607"/>
                </a:lnTo>
                <a:close/>
              </a:path>
            </a:pathLst>
          </a:custGeom>
          <a:solidFill>
            <a:srgbClr val="C9A84C">
              <a:alpha val="22000"/>
            </a:srgbClr>
          </a:solidFill>
          <a:ln/>
        </p:spPr>
        <p:txBody>
          <a:bodyPr wrap="square" rtlCol="0" anchor="t"/>
          <a:lstStyle/>
          <a:p>
            <a:pPr marL="0" indent="0">
              <a:buNone/>
            </a:pPr>
            <a:endParaRPr lang="en-US" dirty="0"/>
          </a:p>
        </p:txBody>
      </p:sp>
      <p:sp>
        <p:nvSpPr>
          <p:cNvPr id="17" name="Text 15"/>
          <p:cNvSpPr/>
          <p:nvPr/>
        </p:nvSpPr>
        <p:spPr>
          <a:xfrm>
            <a:off x="5422850" y="1384102"/>
            <a:ext cx="9525" cy="3341787"/>
          </a:xfrm>
          <a:custGeom>
            <a:avLst/>
            <a:gdLst/>
            <a:ahLst/>
            <a:cxnLst/>
            <a:rect l="l" t="t" r="r" b="b"/>
            <a:pathLst>
              <a:path w="9525" h="3341787">
                <a:moveTo>
                  <a:pt x="0" y="16127"/>
                </a:moveTo>
                <a:lnTo>
                  <a:pt x="1191" y="17679"/>
                </a:lnTo>
                <a:lnTo>
                  <a:pt x="2381" y="19391"/>
                </a:lnTo>
                <a:lnTo>
                  <a:pt x="3572" y="21301"/>
                </a:lnTo>
                <a:lnTo>
                  <a:pt x="4763" y="23467"/>
                </a:lnTo>
                <a:lnTo>
                  <a:pt x="5953" y="25984"/>
                </a:lnTo>
                <a:lnTo>
                  <a:pt x="7144" y="29039"/>
                </a:lnTo>
                <a:lnTo>
                  <a:pt x="8334" y="33110"/>
                </a:lnTo>
                <a:lnTo>
                  <a:pt x="9525" y="43180"/>
                </a:lnTo>
                <a:lnTo>
                  <a:pt x="9525" y="3298607"/>
                </a:lnTo>
                <a:lnTo>
                  <a:pt x="8334" y="3308677"/>
                </a:lnTo>
                <a:lnTo>
                  <a:pt x="7144" y="3312748"/>
                </a:lnTo>
                <a:lnTo>
                  <a:pt x="5953" y="3315803"/>
                </a:lnTo>
                <a:lnTo>
                  <a:pt x="4763" y="3318320"/>
                </a:lnTo>
                <a:lnTo>
                  <a:pt x="3572" y="3320485"/>
                </a:lnTo>
                <a:lnTo>
                  <a:pt x="2381" y="3322395"/>
                </a:lnTo>
                <a:lnTo>
                  <a:pt x="1191" y="3324108"/>
                </a:lnTo>
                <a:lnTo>
                  <a:pt x="0" y="3325660"/>
                </a:lnTo>
                <a:close/>
              </a:path>
            </a:pathLst>
          </a:custGeom>
          <a:solidFill>
            <a:srgbClr val="C9A84C">
              <a:alpha val="22000"/>
            </a:srgbClr>
          </a:solidFill>
          <a:ln/>
        </p:spPr>
        <p:txBody>
          <a:bodyPr wrap="square" rtlCol="0" anchor="t"/>
          <a:lstStyle/>
          <a:p>
            <a:pPr marL="0" indent="0">
              <a:buNone/>
            </a:pPr>
            <a:endParaRPr lang="en-US" dirty="0"/>
          </a:p>
        </p:txBody>
      </p:sp>
      <p:sp>
        <p:nvSpPr>
          <p:cNvPr id="18" name="Text 16"/>
          <p:cNvSpPr/>
          <p:nvPr/>
        </p:nvSpPr>
        <p:spPr>
          <a:xfrm>
            <a:off x="3754934" y="1384102"/>
            <a:ext cx="1677442" cy="19050"/>
          </a:xfrm>
          <a:custGeom>
            <a:avLst/>
            <a:gdLst/>
            <a:ahLst/>
            <a:cxnLst/>
            <a:rect l="l" t="t" r="r" b="b"/>
            <a:pathLst>
              <a:path w="1677442" h="19050">
                <a:moveTo>
                  <a:pt x="43180" y="0"/>
                </a:moveTo>
                <a:lnTo>
                  <a:pt x="29039" y="2381"/>
                </a:lnTo>
                <a:lnTo>
                  <a:pt x="23467" y="4763"/>
                </a:lnTo>
                <a:lnTo>
                  <a:pt x="19391" y="7144"/>
                </a:lnTo>
                <a:lnTo>
                  <a:pt x="16127" y="9525"/>
                </a:lnTo>
                <a:lnTo>
                  <a:pt x="13406" y="11906"/>
                </a:lnTo>
                <a:lnTo>
                  <a:pt x="11090" y="14288"/>
                </a:lnTo>
                <a:lnTo>
                  <a:pt x="9097" y="16669"/>
                </a:lnTo>
                <a:lnTo>
                  <a:pt x="7371" y="19050"/>
                </a:lnTo>
                <a:lnTo>
                  <a:pt x="1670070" y="19050"/>
                </a:lnTo>
                <a:lnTo>
                  <a:pt x="1668345" y="16669"/>
                </a:lnTo>
                <a:lnTo>
                  <a:pt x="1666351" y="14288"/>
                </a:lnTo>
                <a:lnTo>
                  <a:pt x="1664035" y="11906"/>
                </a:lnTo>
                <a:lnTo>
                  <a:pt x="1661315" y="9525"/>
                </a:lnTo>
                <a:lnTo>
                  <a:pt x="1658050" y="7144"/>
                </a:lnTo>
                <a:lnTo>
                  <a:pt x="1653975" y="4763"/>
                </a:lnTo>
                <a:lnTo>
                  <a:pt x="1648403" y="2381"/>
                </a:lnTo>
                <a:lnTo>
                  <a:pt x="1634262" y="0"/>
                </a:lnTo>
                <a:close/>
              </a:path>
            </a:pathLst>
          </a:custGeom>
          <a:solidFill>
            <a:srgbClr val="0D1B2A"/>
          </a:solidFill>
          <a:ln/>
        </p:spPr>
        <p:txBody>
          <a:bodyPr wrap="none" rtlCol="0" anchor="t"/>
          <a:lstStyle/>
          <a:p>
            <a:pPr marL="0" indent="0">
              <a:buNone/>
            </a:pPr>
            <a:endParaRPr lang="en-US" dirty="0"/>
          </a:p>
        </p:txBody>
      </p:sp>
      <p:sp>
        <p:nvSpPr>
          <p:cNvPr id="19" name="Text 17"/>
          <p:cNvSpPr/>
          <p:nvPr/>
        </p:nvSpPr>
        <p:spPr>
          <a:xfrm>
            <a:off x="3857030" y="1937891"/>
            <a:ext cx="200620" cy="10120"/>
          </a:xfrm>
          <a:prstGeom prst="rect">
            <a:avLst/>
          </a:prstGeom>
          <a:solidFill>
            <a:srgbClr val="0D1B2A"/>
          </a:solidFill>
          <a:ln/>
        </p:spPr>
        <p:txBody>
          <a:bodyPr wrap="none" rtlCol="0" anchor="t"/>
          <a:lstStyle/>
          <a:p>
            <a:pPr marL="0" indent="0">
              <a:buNone/>
            </a:pPr>
            <a:endParaRPr lang="en-US" dirty="0"/>
          </a:p>
        </p:txBody>
      </p:sp>
      <p:sp>
        <p:nvSpPr>
          <p:cNvPr id="20" name="Text 18"/>
          <p:cNvSpPr/>
          <p:nvPr/>
        </p:nvSpPr>
        <p:spPr>
          <a:xfrm>
            <a:off x="6271022" y="1126331"/>
            <a:ext cx="1677442" cy="13841"/>
          </a:xfrm>
          <a:prstGeom prst="rect">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21" name="Text 19"/>
          <p:cNvSpPr/>
          <p:nvPr/>
        </p:nvSpPr>
        <p:spPr>
          <a:xfrm>
            <a:off x="5432375" y="1384102"/>
            <a:ext cx="1677442" cy="3442040"/>
          </a:xfrm>
          <a:prstGeom prst="roundRect">
            <a:avLst>
              <a:gd name="adj" fmla="val 2574"/>
            </a:avLst>
          </a:prstGeom>
          <a:solidFill>
            <a:srgbClr val="EDE7D9"/>
          </a:solidFill>
          <a:ln/>
          <a:effectLst>
            <a:outerShdw blurRad="71120" dist="13970" dir="5400000" algn="bl" rotWithShape="0">
              <a:srgbClr val="0D1B2A">
                <a:alpha val="7000"/>
              </a:srgbClr>
            </a:outerShdw>
          </a:effectLst>
        </p:spPr>
        <p:txBody>
          <a:bodyPr wrap="square" lIns="92710" tIns="100330" rIns="92710" bIns="86360" rtlCol="0" anchor="t"/>
          <a:lstStyle/>
          <a:p>
            <a:pPr marL="0" indent="0" algn="l">
              <a:buNone/>
            </a:pPr>
            <a:r>
              <a:rPr lang="en-US" sz="560" b="1" kern="0" spc="101" dirty="0">
                <a:solidFill>
                  <a:srgbClr val="A8872E"/>
                </a:solidFill>
                <a:latin typeface="Constantia" pitchFamily="34" charset="0"/>
                <a:ea typeface="Constantia" pitchFamily="34" charset="-122"/>
                <a:cs typeface="Constantia" pitchFamily="34" charset="-120"/>
              </a:rPr>
              <a:t>ACT THREE</a:t>
            </a:r>
            <a:endParaRPr lang="en-US" sz="560" dirty="0"/>
          </a:p>
          <a:p>
            <a:pPr marL="0" indent="0" algn="l">
              <a:buNone/>
            </a:pPr>
            <a:r>
              <a:rPr lang="en-US" sz="760" b="1" kern="0" spc="8" dirty="0">
                <a:solidFill>
                  <a:srgbClr val="0D1B2A"/>
                </a:solidFill>
                <a:latin typeface="Constantia" pitchFamily="34" charset="0"/>
                <a:ea typeface="Constantia" pitchFamily="34" charset="-122"/>
                <a:cs typeface="Constantia" pitchFamily="34" charset="-120"/>
              </a:rPr>
              <a:t>THE</a:t>
            </a:r>
            <a:br/>
            <a:r>
              <a:rPr lang="en-US" sz="760" b="1" kern="0" spc="8" dirty="0">
                <a:solidFill>
                  <a:srgbClr val="0D1B2A"/>
                </a:solidFill>
                <a:latin typeface="Constantia" pitchFamily="34" charset="0"/>
                <a:ea typeface="Constantia" pitchFamily="34" charset="-122"/>
                <a:cs typeface="Constantia" pitchFamily="34" charset="-120"/>
              </a:rPr>
              <a:t>CONFRONTATION</a:t>
            </a:r>
            <a:endParaRPr lang="en-US" sz="560" dirty="0"/>
          </a:p>
          <a:p>
            <a:pPr marL="0" indent="0" algn="l">
              <a:buNone/>
            </a:pPr>
            <a:r>
              <a:rPr lang="en-US" sz="700" dirty="0">
                <a:solidFill>
                  <a:srgbClr val="4A5A6E"/>
                </a:solidFill>
                <a:latin typeface="Calibri" pitchFamily="34" charset="0"/>
                <a:ea typeface="Calibri" pitchFamily="34" charset="-122"/>
                <a:cs typeface="Calibri" pitchFamily="34" charset="-120"/>
              </a:rPr>
              <a:t>The marriage. The mission. Two people with nothing left to hide walk into the center of power — and refuse to leave without the answer they came for.</a:t>
            </a:r>
            <a:endParaRPr lang="en-US" sz="560" dirty="0"/>
          </a:p>
        </p:txBody>
      </p:sp>
      <p:sp>
        <p:nvSpPr>
          <p:cNvPr id="22" name="Text 20"/>
          <p:cNvSpPr/>
          <p:nvPr/>
        </p:nvSpPr>
        <p:spPr>
          <a:xfrm>
            <a:off x="5432375" y="1384102"/>
            <a:ext cx="1677442" cy="19050"/>
          </a:xfrm>
          <a:custGeom>
            <a:avLst/>
            <a:gdLst/>
            <a:ahLst/>
            <a:cxnLst/>
            <a:rect l="l" t="t" r="r" b="b"/>
            <a:pathLst>
              <a:path w="1677442" h="19050">
                <a:moveTo>
                  <a:pt x="43180" y="0"/>
                </a:moveTo>
                <a:lnTo>
                  <a:pt x="29039" y="2381"/>
                </a:lnTo>
                <a:lnTo>
                  <a:pt x="23467" y="4763"/>
                </a:lnTo>
                <a:lnTo>
                  <a:pt x="19391" y="7144"/>
                </a:lnTo>
                <a:lnTo>
                  <a:pt x="16127" y="9525"/>
                </a:lnTo>
                <a:lnTo>
                  <a:pt x="13406" y="11906"/>
                </a:lnTo>
                <a:lnTo>
                  <a:pt x="11090" y="14288"/>
                </a:lnTo>
                <a:lnTo>
                  <a:pt x="9097" y="16669"/>
                </a:lnTo>
                <a:lnTo>
                  <a:pt x="7371" y="19050"/>
                </a:lnTo>
                <a:lnTo>
                  <a:pt x="1670070" y="19050"/>
                </a:lnTo>
                <a:lnTo>
                  <a:pt x="1668345" y="16669"/>
                </a:lnTo>
                <a:lnTo>
                  <a:pt x="1666351" y="14288"/>
                </a:lnTo>
                <a:lnTo>
                  <a:pt x="1664035" y="11906"/>
                </a:lnTo>
                <a:lnTo>
                  <a:pt x="1661315" y="9525"/>
                </a:lnTo>
                <a:lnTo>
                  <a:pt x="1658050" y="7144"/>
                </a:lnTo>
                <a:lnTo>
                  <a:pt x="1653975" y="4763"/>
                </a:lnTo>
                <a:lnTo>
                  <a:pt x="1648403" y="2381"/>
                </a:lnTo>
                <a:lnTo>
                  <a:pt x="1634262" y="0"/>
                </a:lnTo>
                <a:close/>
              </a:path>
            </a:pathLst>
          </a:custGeom>
          <a:solidFill>
            <a:srgbClr val="C9A84C"/>
          </a:solidFill>
          <a:ln/>
        </p:spPr>
        <p:txBody>
          <a:bodyPr wrap="none" rtlCol="0" anchor="t"/>
          <a:lstStyle/>
          <a:p>
            <a:pPr marL="0" indent="0">
              <a:buNone/>
            </a:pPr>
            <a:endParaRPr lang="en-US" dirty="0"/>
          </a:p>
        </p:txBody>
      </p:sp>
      <p:sp>
        <p:nvSpPr>
          <p:cNvPr id="23" name="Text 21"/>
          <p:cNvSpPr/>
          <p:nvPr/>
        </p:nvSpPr>
        <p:spPr>
          <a:xfrm>
            <a:off x="5534471" y="1937891"/>
            <a:ext cx="200620" cy="10120"/>
          </a:xfrm>
          <a:prstGeom prst="rect">
            <a:avLst/>
          </a:prstGeom>
          <a:solidFill>
            <a:srgbClr val="C9A84C"/>
          </a:solidFill>
          <a:ln/>
        </p:spPr>
        <p:txBody>
          <a:bodyPr wrap="none" rtlCol="0" anchor="t"/>
          <a:lstStyle/>
          <a:p>
            <a:pPr marL="0" indent="0">
              <a:buNone/>
            </a:pPr>
            <a:endParaRPr lang="en-US" dirty="0"/>
          </a:p>
        </p:txBody>
      </p:sp>
      <p:sp>
        <p:nvSpPr>
          <p:cNvPr id="24" name="Text 22"/>
          <p:cNvSpPr/>
          <p:nvPr/>
        </p:nvSpPr>
        <p:spPr>
          <a:xfrm>
            <a:off x="7109817" y="1412081"/>
            <a:ext cx="1677442" cy="3313807"/>
          </a:xfrm>
          <a:prstGeom prst="roundRect">
            <a:avLst>
              <a:gd name="adj" fmla="val 2574"/>
            </a:avLst>
          </a:prstGeom>
          <a:solidFill>
            <a:srgbClr val="EDE7D9"/>
          </a:solidFill>
          <a:ln/>
          <a:effectLst>
            <a:outerShdw blurRad="71120" dist="13970" dir="5400000" algn="bl" rotWithShape="0">
              <a:srgbClr val="0D1B2A">
                <a:alpha val="7000"/>
              </a:srgbClr>
            </a:outerShdw>
          </a:effectLst>
        </p:spPr>
        <p:txBody>
          <a:bodyPr wrap="square" rtlCol="0" anchor="t"/>
          <a:lstStyle/>
          <a:p>
            <a:pPr marL="0" indent="0">
              <a:buNone/>
            </a:pPr>
            <a:endParaRPr lang="en-US" dirty="0"/>
          </a:p>
        </p:txBody>
      </p:sp>
      <p:sp>
        <p:nvSpPr>
          <p:cNvPr id="25" name="Text 23"/>
          <p:cNvSpPr/>
          <p:nvPr/>
        </p:nvSpPr>
        <p:spPr>
          <a:xfrm>
            <a:off x="7109817" y="1412081"/>
            <a:ext cx="1677442" cy="19050"/>
          </a:xfrm>
          <a:custGeom>
            <a:avLst/>
            <a:gdLst/>
            <a:ahLst/>
            <a:cxnLst/>
            <a:rect l="l" t="t" r="r" b="b"/>
            <a:pathLst>
              <a:path w="1677442" h="19050">
                <a:moveTo>
                  <a:pt x="43180" y="0"/>
                </a:moveTo>
                <a:lnTo>
                  <a:pt x="29039" y="2381"/>
                </a:lnTo>
                <a:lnTo>
                  <a:pt x="23467" y="4763"/>
                </a:lnTo>
                <a:lnTo>
                  <a:pt x="19391" y="7144"/>
                </a:lnTo>
                <a:lnTo>
                  <a:pt x="16127" y="9525"/>
                </a:lnTo>
                <a:lnTo>
                  <a:pt x="13406" y="11906"/>
                </a:lnTo>
                <a:lnTo>
                  <a:pt x="11090" y="14288"/>
                </a:lnTo>
                <a:lnTo>
                  <a:pt x="9097" y="16669"/>
                </a:lnTo>
                <a:lnTo>
                  <a:pt x="7371" y="19050"/>
                </a:lnTo>
                <a:lnTo>
                  <a:pt x="1670070" y="19050"/>
                </a:lnTo>
                <a:lnTo>
                  <a:pt x="1668345" y="16669"/>
                </a:lnTo>
                <a:lnTo>
                  <a:pt x="1666351" y="14288"/>
                </a:lnTo>
                <a:lnTo>
                  <a:pt x="1664035" y="11906"/>
                </a:lnTo>
                <a:lnTo>
                  <a:pt x="1661315" y="9525"/>
                </a:lnTo>
                <a:lnTo>
                  <a:pt x="1658050" y="7144"/>
                </a:lnTo>
                <a:lnTo>
                  <a:pt x="1653975" y="4763"/>
                </a:lnTo>
                <a:lnTo>
                  <a:pt x="1648403" y="2381"/>
                </a:lnTo>
                <a:lnTo>
                  <a:pt x="1634262" y="0"/>
                </a:lnTo>
                <a:close/>
              </a:path>
            </a:pathLst>
          </a:custGeom>
          <a:solidFill>
            <a:srgbClr val="C9A84C"/>
          </a:solidFill>
          <a:ln/>
        </p:spPr>
        <p:txBody>
          <a:bodyPr wrap="none" rtlCol="0" anchor="t"/>
          <a:lstStyle/>
          <a:p>
            <a:pPr marL="0" indent="0">
              <a:buNone/>
            </a:pPr>
            <a:endParaRPr lang="en-US" dirty="0"/>
          </a:p>
        </p:txBody>
      </p:sp>
      <p:sp>
        <p:nvSpPr>
          <p:cNvPr id="26" name="Text 24"/>
          <p:cNvSpPr/>
          <p:nvPr/>
        </p:nvSpPr>
        <p:spPr>
          <a:xfrm>
            <a:off x="7211913" y="1531441"/>
            <a:ext cx="1620575" cy="106710"/>
          </a:xfrm>
          <a:prstGeom prst="rect">
            <a:avLst/>
          </a:prstGeom>
          <a:noFill/>
          <a:ln/>
        </p:spPr>
        <p:txBody>
          <a:bodyPr wrap="none" lIns="0" tIns="0" rIns="0" bIns="0" rtlCol="0" anchor="t"/>
          <a:lstStyle/>
          <a:p>
            <a:pPr marL="0" indent="0" algn="l">
              <a:lnSpc>
                <a:spcPts val="840"/>
              </a:lnSpc>
              <a:buNone/>
            </a:pPr>
            <a:r>
              <a:rPr lang="en-US" sz="560" b="1" kern="0" spc="101" dirty="0">
                <a:solidFill>
                  <a:srgbClr val="A8872E"/>
                </a:solidFill>
                <a:latin typeface="Constantia" pitchFamily="34" charset="0"/>
                <a:ea typeface="Constantia" pitchFamily="34" charset="-122"/>
                <a:cs typeface="Constantia" pitchFamily="34" charset="-120"/>
              </a:rPr>
              <a:t>CLIMAX &amp; RESOLUTION</a:t>
            </a:r>
            <a:endParaRPr lang="en-US" sz="560" dirty="0"/>
          </a:p>
        </p:txBody>
      </p:sp>
      <p:sp>
        <p:nvSpPr>
          <p:cNvPr id="27" name="Text 25"/>
          <p:cNvSpPr/>
          <p:nvPr/>
        </p:nvSpPr>
        <p:spPr>
          <a:xfrm>
            <a:off x="7211913" y="1667321"/>
            <a:ext cx="1502715" cy="253469"/>
          </a:xfrm>
          <a:prstGeom prst="rect">
            <a:avLst/>
          </a:prstGeom>
          <a:noFill/>
          <a:ln/>
        </p:spPr>
        <p:txBody>
          <a:bodyPr wrap="square" lIns="0" tIns="0" rIns="0" bIns="0" rtlCol="0" anchor="ctr"/>
          <a:lstStyle/>
          <a:p>
            <a:pPr marL="0" indent="0" algn="l">
              <a:lnSpc>
                <a:spcPts val="950"/>
              </a:lnSpc>
              <a:buNone/>
            </a:pPr>
            <a:r>
              <a:rPr lang="en-US" sz="760" b="1" kern="0" spc="8" dirty="0">
                <a:solidFill>
                  <a:srgbClr val="0D1B2A"/>
                </a:solidFill>
                <a:latin typeface="Constantia" pitchFamily="34" charset="0"/>
                <a:ea typeface="Constantia" pitchFamily="34" charset="-122"/>
                <a:cs typeface="Constantia" pitchFamily="34" charset="-120"/>
              </a:rPr>
              <a:t>NO FRIGGIN'</a:t>
            </a:r>
            <a:br/>
            <a:r>
              <a:rPr lang="en-US" sz="760" b="1" kern="0" spc="8" dirty="0">
                <a:solidFill>
                  <a:srgbClr val="0D1B2A"/>
                </a:solidFill>
                <a:latin typeface="Constantia" pitchFamily="34" charset="0"/>
                <a:ea typeface="Constantia" pitchFamily="34" charset="-122"/>
                <a:cs typeface="Constantia" pitchFamily="34" charset="-120"/>
              </a:rPr>
              <a:t>WAY</a:t>
            </a:r>
            <a:endParaRPr lang="en-US" sz="760" dirty="0"/>
          </a:p>
        </p:txBody>
      </p:sp>
      <p:sp>
        <p:nvSpPr>
          <p:cNvPr id="28" name="Text 26"/>
          <p:cNvSpPr/>
          <p:nvPr/>
        </p:nvSpPr>
        <p:spPr>
          <a:xfrm>
            <a:off x="7211913" y="1965871"/>
            <a:ext cx="200620" cy="10120"/>
          </a:xfrm>
          <a:prstGeom prst="rect">
            <a:avLst/>
          </a:prstGeom>
          <a:solidFill>
            <a:srgbClr val="C9A84C"/>
          </a:solidFill>
          <a:ln/>
        </p:spPr>
        <p:txBody>
          <a:bodyPr wrap="none" rtlCol="0" anchor="t"/>
          <a:lstStyle/>
          <a:p>
            <a:pPr marL="0" indent="0">
              <a:buNone/>
            </a:pPr>
            <a:endParaRPr lang="en-US" dirty="0"/>
          </a:p>
        </p:txBody>
      </p:sp>
      <p:sp>
        <p:nvSpPr>
          <p:cNvPr id="29" name="Text 27"/>
          <p:cNvSpPr/>
          <p:nvPr/>
        </p:nvSpPr>
        <p:spPr>
          <a:xfrm>
            <a:off x="7211913" y="2033141"/>
            <a:ext cx="1502715" cy="699306"/>
          </a:xfrm>
          <a:prstGeom prst="rect">
            <a:avLst/>
          </a:prstGeom>
          <a:noFill/>
          <a:ln/>
        </p:spPr>
        <p:txBody>
          <a:bodyPr wrap="square" lIns="0" tIns="0" rIns="0" bIns="0" rtlCol="0" anchor="t"/>
          <a:lstStyle/>
          <a:p>
            <a:pPr marL="0" indent="0" algn="l">
              <a:lnSpc>
                <a:spcPts val="1050"/>
              </a:lnSpc>
              <a:buNone/>
            </a:pPr>
            <a:r>
              <a:rPr lang="en-US" sz="700" dirty="0">
                <a:solidFill>
                  <a:srgbClr val="4A5A6E"/>
                </a:solidFill>
                <a:latin typeface="Calibri" pitchFamily="34" charset="0"/>
                <a:ea typeface="Calibri" pitchFamily="34" charset="-122"/>
                <a:cs typeface="Calibri" pitchFamily="34" charset="-120"/>
              </a:rPr>
              <a:t>The Doctrine is exposed. Melnikoff's ascension is stopped. The cost is real. The victory is hard. The America that emerges is changed — but it survives.</a:t>
            </a:r>
            <a:endParaRPr lang="en-US" sz="700" dirty="0"/>
          </a:p>
        </p:txBody>
      </p:sp>
      <p:sp>
        <p:nvSpPr>
          <p:cNvPr id="30" name="Text 28"/>
          <p:cNvSpPr/>
          <p:nvPr/>
        </p:nvSpPr>
        <p:spPr>
          <a:xfrm>
            <a:off x="7341840" y="4551313"/>
            <a:ext cx="1464612" cy="165050"/>
          </a:xfrm>
          <a:prstGeom prst="roundRect">
            <a:avLst>
              <a:gd name="adj" fmla="val 17698"/>
            </a:avLst>
          </a:prstGeom>
          <a:solidFill>
            <a:srgbClr val="0D1B2A"/>
          </a:solidFill>
          <a:ln/>
        </p:spPr>
        <p:txBody>
          <a:bodyPr wrap="none" lIns="71120" tIns="29210" rIns="64770" bIns="29210" rtlCol="0" anchor="t"/>
          <a:lstStyle/>
          <a:p>
            <a:pPr marL="0" indent="0" algn="l">
              <a:buNone/>
            </a:pPr>
            <a:r>
              <a:rPr lang="en-US" sz="560" b="1" kern="0" spc="84" dirty="0">
                <a:solidFill>
                  <a:srgbClr val="C9A84C"/>
                </a:solidFill>
                <a:latin typeface="Constantia" pitchFamily="34" charset="0"/>
                <a:ea typeface="Constantia" pitchFamily="34" charset="-122"/>
                <a:cs typeface="Constantia" pitchFamily="34" charset="-120"/>
              </a:rPr>
              <a:t>CATHERINE'S PROMISE KEPT</a:t>
            </a:r>
            <a:endParaRPr lang="en-US" sz="560" dirty="0"/>
          </a:p>
        </p:txBody>
      </p:sp>
      <p:sp>
        <p:nvSpPr>
          <p:cNvPr id="31" name="Text 29"/>
          <p:cNvSpPr/>
          <p:nvPr/>
        </p:nvSpPr>
        <p:spPr>
          <a:xfrm>
            <a:off x="443210" y="4952554"/>
            <a:ext cx="2851249" cy="7590"/>
          </a:xfrm>
          <a:prstGeom prst="rect">
            <a:avLst/>
          </a:prstGeom>
          <a:gradFill rotWithShape="1">
            <a:gsLst>
              <a:gs pos="0">
                <a:srgbClr val="C9A84C"/>
              </a:gs>
              <a:gs pos="100000">
                <a:srgbClr val="C9A84C">
                  <a:alpha val="10000"/>
                </a:srgbClr>
              </a:gs>
            </a:gsLst>
            <a:lin ang="0" scaled="1"/>
          </a:gradFill>
          <a:ln/>
        </p:spPr>
        <p:txBody>
          <a:bodyPr wrap="none" rtlCol="0" anchor="t"/>
          <a:lstStyle/>
          <a:p>
            <a:pPr marL="0" indent="0">
              <a:buNone/>
            </a:pPr>
            <a:endParaRPr lang="en-US" dirty="0"/>
          </a:p>
        </p:txBody>
      </p:sp>
      <p:sp>
        <p:nvSpPr>
          <p:cNvPr id="32" name="Text 30"/>
          <p:cNvSpPr/>
          <p:nvPr/>
        </p:nvSpPr>
        <p:spPr>
          <a:xfrm>
            <a:off x="3394770" y="4897338"/>
            <a:ext cx="2637219" cy="118021"/>
          </a:xfrm>
          <a:prstGeom prst="rect">
            <a:avLst/>
          </a:prstGeom>
          <a:noFill/>
          <a:ln/>
        </p:spPr>
        <p:txBody>
          <a:bodyPr wrap="none" lIns="0" tIns="0" rIns="0" bIns="0" rtlCol="0" anchor="ctr"/>
          <a:lstStyle/>
          <a:p>
            <a:pPr marL="0" indent="0" algn="l">
              <a:lnSpc>
                <a:spcPts val="930"/>
              </a:lnSpc>
              <a:buNone/>
            </a:pPr>
            <a:r>
              <a:rPr lang="en-US" sz="620" kern="0" spc="99" dirty="0">
                <a:solidFill>
                  <a:srgbClr val="4A5A6E"/>
                </a:solidFill>
                <a:latin typeface="Calibri" pitchFamily="34" charset="0"/>
                <a:ea typeface="Calibri" pitchFamily="34" charset="-122"/>
                <a:cs typeface="Calibri" pitchFamily="34" charset="-120"/>
              </a:rPr>
              <a:t>BACKYARD COLD WAR  ·  DAVIS'S SECOND TERM</a:t>
            </a:r>
            <a:endParaRPr lang="en-US" sz="620" dirty="0"/>
          </a:p>
        </p:txBody>
      </p:sp>
      <p:sp>
        <p:nvSpPr>
          <p:cNvPr id="33" name="Text 31"/>
          <p:cNvSpPr/>
          <p:nvPr/>
        </p:nvSpPr>
        <p:spPr>
          <a:xfrm>
            <a:off x="5892552" y="4952554"/>
            <a:ext cx="2851398" cy="7590"/>
          </a:xfrm>
          <a:prstGeom prst="rect">
            <a:avLst/>
          </a:prstGeom>
          <a:gradFill rotWithShape="1">
            <a:gsLst>
              <a:gs pos="0">
                <a:srgbClr val="C9A84C"/>
              </a:gs>
              <a:gs pos="100000">
                <a:srgbClr val="C9A84C">
                  <a:alpha val="10000"/>
                </a:srgbClr>
              </a:gs>
            </a:gsLst>
            <a:lin ang="10800000" scaled="1"/>
          </a:gradFill>
          <a:ln/>
        </p:spPr>
        <p:txBody>
          <a:bodyPr wrap="none" rtlCol="0" anchor="t"/>
          <a:lstStyle/>
          <a:p>
            <a:pPr marL="0" indent="0">
              <a:buNone/>
            </a:pPr>
            <a:endParaRPr lang="en-US" dirty="0"/>
          </a:p>
        </p:txBody>
      </p:sp>
      <p:sp>
        <p:nvSpPr>
          <p:cNvPr id="34" name="Text 32"/>
          <p:cNvSpPr/>
          <p:nvPr/>
        </p:nvSpPr>
        <p:spPr>
          <a:xfrm>
            <a:off x="1081088" y="968871"/>
            <a:ext cx="314920" cy="346412"/>
          </a:xfrm>
          <a:prstGeom prst="ellipse">
            <a:avLst/>
          </a:prstGeom>
          <a:solidFill>
            <a:srgbClr val="0D1B2A"/>
          </a:solidFill>
          <a:ln w="19050">
            <a:solidFill>
              <a:srgbClr val="C9A84C"/>
            </a:solidFill>
          </a:ln>
        </p:spPr>
        <p:txBody>
          <a:bodyPr wrap="none" lIns="0" tIns="0" rIns="0" bIns="0" rtlCol="0" anchor="ctr"/>
          <a:lstStyle/>
          <a:p>
            <a:pPr marL="0" indent="0" algn="ctr">
              <a:buNone/>
            </a:pPr>
            <a:r>
              <a:rPr lang="en-US" sz="960" b="1" dirty="0">
                <a:solidFill>
                  <a:srgbClr val="C9A84C"/>
                </a:solidFill>
                <a:latin typeface="Constantia" pitchFamily="34" charset="0"/>
                <a:ea typeface="Constantia" pitchFamily="34" charset="-122"/>
                <a:cs typeface="Constantia" pitchFamily="34" charset="-120"/>
              </a:rPr>
              <a:t>I</a:t>
            </a:r>
            <a:endParaRPr lang="en-US" sz="960" dirty="0"/>
          </a:p>
        </p:txBody>
      </p:sp>
      <p:sp>
        <p:nvSpPr>
          <p:cNvPr id="35" name="Text 33"/>
          <p:cNvSpPr/>
          <p:nvPr/>
        </p:nvSpPr>
        <p:spPr>
          <a:xfrm>
            <a:off x="2758678" y="968871"/>
            <a:ext cx="314920" cy="346412"/>
          </a:xfrm>
          <a:prstGeom prst="ellipse">
            <a:avLst/>
          </a:prstGeom>
          <a:solidFill>
            <a:srgbClr val="0D1B2A"/>
          </a:solidFill>
          <a:ln w="19050">
            <a:solidFill>
              <a:srgbClr val="C9A84C"/>
            </a:solidFill>
          </a:ln>
        </p:spPr>
        <p:txBody>
          <a:bodyPr wrap="none" lIns="0" tIns="0" rIns="0" bIns="0" rtlCol="0" anchor="ctr"/>
          <a:lstStyle/>
          <a:p>
            <a:pPr marL="0" indent="0" algn="ctr">
              <a:buNone/>
            </a:pPr>
            <a:r>
              <a:rPr lang="en-US" sz="960" b="1" dirty="0">
                <a:solidFill>
                  <a:srgbClr val="C9A84C"/>
                </a:solidFill>
                <a:latin typeface="Constantia" pitchFamily="34" charset="0"/>
                <a:ea typeface="Constantia" pitchFamily="34" charset="-122"/>
                <a:cs typeface="Constantia" pitchFamily="34" charset="-120"/>
              </a:rPr>
              <a:t>II</a:t>
            </a:r>
            <a:endParaRPr lang="en-US" sz="960" dirty="0"/>
          </a:p>
        </p:txBody>
      </p:sp>
      <p:sp>
        <p:nvSpPr>
          <p:cNvPr id="36" name="Text 34"/>
          <p:cNvSpPr/>
          <p:nvPr/>
        </p:nvSpPr>
        <p:spPr>
          <a:xfrm>
            <a:off x="4436120" y="968871"/>
            <a:ext cx="314920" cy="346412"/>
          </a:xfrm>
          <a:prstGeom prst="ellipse">
            <a:avLst/>
          </a:prstGeom>
          <a:solidFill>
            <a:srgbClr val="C9A84C"/>
          </a:solidFill>
          <a:ln w="19050">
            <a:solidFill>
              <a:srgbClr val="0D1B2A"/>
            </a:solidFill>
          </a:ln>
        </p:spPr>
        <p:txBody>
          <a:bodyPr wrap="none" lIns="0" tIns="0" rIns="0" bIns="0" rtlCol="0" anchor="ctr"/>
          <a:lstStyle/>
          <a:p>
            <a:pPr marL="0" indent="0" algn="ctr">
              <a:buNone/>
            </a:pPr>
            <a:r>
              <a:rPr lang="en-US" sz="960" b="1" dirty="0">
                <a:solidFill>
                  <a:srgbClr val="0D1B2A"/>
                </a:solidFill>
                <a:latin typeface="Constantia" pitchFamily="34" charset="0"/>
                <a:ea typeface="Constantia" pitchFamily="34" charset="-122"/>
                <a:cs typeface="Constantia" pitchFamily="34" charset="-120"/>
              </a:rPr>
              <a:t>III</a:t>
            </a:r>
            <a:endParaRPr lang="en-US" sz="960" dirty="0"/>
          </a:p>
        </p:txBody>
      </p:sp>
      <p:sp>
        <p:nvSpPr>
          <p:cNvPr id="37" name="Text 35"/>
          <p:cNvSpPr/>
          <p:nvPr/>
        </p:nvSpPr>
        <p:spPr>
          <a:xfrm>
            <a:off x="6113562" y="968871"/>
            <a:ext cx="314920" cy="346412"/>
          </a:xfrm>
          <a:prstGeom prst="ellipse">
            <a:avLst/>
          </a:prstGeom>
          <a:solidFill>
            <a:srgbClr val="0D1B2A"/>
          </a:solidFill>
          <a:ln w="19050">
            <a:solidFill>
              <a:srgbClr val="C9A84C"/>
            </a:solidFill>
          </a:ln>
        </p:spPr>
        <p:txBody>
          <a:bodyPr wrap="none" lIns="0" tIns="0" rIns="0" bIns="0" rtlCol="0" anchor="ctr"/>
          <a:lstStyle/>
          <a:p>
            <a:pPr marL="0" indent="0" algn="ctr">
              <a:buNone/>
            </a:pPr>
            <a:r>
              <a:rPr lang="en-US" sz="960" b="1" dirty="0">
                <a:solidFill>
                  <a:srgbClr val="C9A84C"/>
                </a:solidFill>
                <a:latin typeface="Constantia" pitchFamily="34" charset="0"/>
                <a:ea typeface="Constantia" pitchFamily="34" charset="-122"/>
                <a:cs typeface="Constantia" pitchFamily="34" charset="-120"/>
              </a:rPr>
              <a:t>IV</a:t>
            </a:r>
            <a:endParaRPr lang="en-US" sz="960" dirty="0"/>
          </a:p>
        </p:txBody>
      </p:sp>
      <p:sp>
        <p:nvSpPr>
          <p:cNvPr id="38" name="Text 36"/>
          <p:cNvSpPr/>
          <p:nvPr/>
        </p:nvSpPr>
        <p:spPr>
          <a:xfrm>
            <a:off x="7777014" y="968871"/>
            <a:ext cx="342900" cy="342900"/>
          </a:xfrm>
          <a:prstGeom prst="ellipse">
            <a:avLst/>
          </a:prstGeom>
          <a:solidFill>
            <a:srgbClr val="0D1B2A"/>
          </a:solidFill>
          <a:ln w="19050">
            <a:solidFill>
              <a:srgbClr val="C9A84C"/>
            </a:solidFill>
          </a:ln>
        </p:spPr>
        <p:txBody>
          <a:bodyPr wrap="square" rtlCol="0" anchor="t"/>
          <a:lstStyle/>
          <a:p>
            <a:pPr marL="0" indent="0">
              <a:buNone/>
            </a:pPr>
            <a:endParaRPr lang="en-US" dirty="0"/>
          </a:p>
        </p:txBody>
      </p:sp>
      <p:pic>
        <p:nvPicPr>
          <p:cNvPr id="3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82095" y="1073953"/>
            <a:ext cx="132588" cy="13258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1783</Words>
  <Application>Microsoft Office PowerPoint</Application>
  <PresentationFormat>On-screen Show (16:9)</PresentationFormat>
  <Paragraphs>179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Constantia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subject>PptxGenJS Presentation</dc:subject>
  <dc:creator>docgen</dc:creator>
  <cp:lastModifiedBy>Roger O'Keefe</cp:lastModifiedBy>
  <cp:revision>1</cp:revision>
  <dcterms:created xsi:type="dcterms:W3CDTF">2026-08-02T22:10:56Z</dcterms:created>
  <dcterms:modified xsi:type="dcterms:W3CDTF">2026-08-02T22:14:18Z</dcterms:modified>
</cp:coreProperties>
</file>