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6" r:id="rId2"/>
    <p:sldId id="323" r:id="rId3"/>
    <p:sldId id="256" r:id="rId4"/>
    <p:sldId id="300" r:id="rId5"/>
    <p:sldId id="267" r:id="rId6"/>
    <p:sldId id="306" r:id="rId7"/>
    <p:sldId id="282" r:id="rId8"/>
    <p:sldId id="318" r:id="rId9"/>
    <p:sldId id="314" r:id="rId10"/>
    <p:sldId id="319" r:id="rId11"/>
    <p:sldId id="324" r:id="rId12"/>
    <p:sldId id="307" r:id="rId13"/>
    <p:sldId id="317" r:id="rId14"/>
    <p:sldId id="320" r:id="rId15"/>
    <p:sldId id="322" r:id="rId16"/>
    <p:sldId id="302" r:id="rId17"/>
    <p:sldId id="311" r:id="rId18"/>
    <p:sldId id="316" r:id="rId19"/>
    <p:sldId id="321" r:id="rId20"/>
    <p:sldId id="312" r:id="rId21"/>
    <p:sldId id="309" r:id="rId22"/>
    <p:sldId id="283" r:id="rId23"/>
    <p:sldId id="301" r:id="rId24"/>
    <p:sldId id="295" r:id="rId25"/>
    <p:sldId id="297" r:id="rId26"/>
    <p:sldId id="287" r:id="rId27"/>
    <p:sldId id="294" r:id="rId28"/>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96"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ystamatic.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1.wsimg.com/isteam/ip/604cb791-f175-4855-99a3-514375d46d11/logo/1178e0b0-7312-4cac-8051-25d084efe7c6.png/:/rs=h:1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489" y="1465738"/>
            <a:ext cx="3838597" cy="25936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5105" y="5166919"/>
            <a:ext cx="4887364" cy="369332"/>
          </a:xfrm>
          <a:prstGeom prst="rect">
            <a:avLst/>
          </a:prstGeom>
        </p:spPr>
        <p:txBody>
          <a:bodyPr wrap="none">
            <a:spAutoFit/>
          </a:bodyPr>
          <a:lstStyle/>
          <a:p>
            <a:r>
              <a:rPr lang="en-US" dirty="0"/>
              <a:t>Dr. Oswald Cartwright, HKSSEF, MBA, PMP, </a:t>
            </a:r>
            <a:r>
              <a:rPr lang="en-US" dirty="0" smtClean="0"/>
              <a:t>BRM</a:t>
            </a:r>
            <a:endParaRPr lang="en-US" dirty="0"/>
          </a:p>
        </p:txBody>
      </p:sp>
    </p:spTree>
    <p:extLst>
      <p:ext uri="{BB962C8B-B14F-4D97-AF65-F5344CB8AC3E}">
        <p14:creationId xmlns:p14="http://schemas.microsoft.com/office/powerpoint/2010/main" val="1210700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noAutofit/>
          </a:bodyPr>
          <a:lstStyle/>
          <a:p>
            <a:r>
              <a:rPr lang="en-US" sz="2000" dirty="0" smtClean="0"/>
              <a:t>Not </a:t>
            </a:r>
            <a:r>
              <a:rPr lang="en-US" sz="2000" dirty="0"/>
              <a:t>Comfortable With Our Own Thoughts</a:t>
            </a:r>
          </a:p>
          <a:p>
            <a:pPr lvl="2"/>
            <a:r>
              <a:rPr lang="en-US" sz="2000" dirty="0" smtClean="0"/>
              <a:t>Social Media </a:t>
            </a:r>
            <a:r>
              <a:rPr lang="en-US" sz="2000" dirty="0"/>
              <a:t>is the </a:t>
            </a:r>
            <a:r>
              <a:rPr lang="en-US" sz="2000" dirty="0" smtClean="0"/>
              <a:t>Refuge</a:t>
            </a:r>
            <a:endParaRPr lang="en-US" sz="2000" dirty="0"/>
          </a:p>
          <a:p>
            <a:pPr lvl="2"/>
            <a:r>
              <a:rPr lang="en-US" sz="2000" dirty="0"/>
              <a:t>Control of Our Conversations</a:t>
            </a:r>
          </a:p>
          <a:p>
            <a:pPr lvl="2"/>
            <a:r>
              <a:rPr lang="en-US" sz="2000" dirty="0"/>
              <a:t>Why People Standing In Line </a:t>
            </a:r>
            <a:r>
              <a:rPr lang="en-US" sz="2000" dirty="0" smtClean="0"/>
              <a:t>or </a:t>
            </a:r>
            <a:r>
              <a:rPr lang="en-US" sz="2000" dirty="0"/>
              <a:t>Even At Stop Lights –On the Phone</a:t>
            </a:r>
          </a:p>
          <a:p>
            <a:pPr lvl="2"/>
            <a:r>
              <a:rPr lang="en-US" sz="2000" dirty="0"/>
              <a:t>Isolated and Unhappy</a:t>
            </a:r>
          </a:p>
          <a:p>
            <a:pPr lvl="2"/>
            <a:r>
              <a:rPr lang="en-US" sz="2000" dirty="0"/>
              <a:t>Revenue Is A Function of Continuous Consumer </a:t>
            </a:r>
            <a:r>
              <a:rPr lang="en-US" sz="2000" dirty="0" smtClean="0"/>
              <a:t>Attention-Advertisements </a:t>
            </a:r>
            <a:endParaRPr lang="en-US" sz="2000" dirty="0"/>
          </a:p>
          <a:p>
            <a:endParaRPr lang="en-US" sz="2000" dirty="0"/>
          </a:p>
          <a:p>
            <a:pPr marL="457200" lvl="1" indent="0">
              <a:buNone/>
            </a:pPr>
            <a:endParaRPr lang="en-US" dirty="0"/>
          </a:p>
          <a:p>
            <a:endParaRPr lang="en-US" sz="2000" dirty="0" smtClean="0"/>
          </a:p>
        </p:txBody>
      </p:sp>
    </p:spTree>
    <p:extLst>
      <p:ext uri="{BB962C8B-B14F-4D97-AF65-F5344CB8AC3E}">
        <p14:creationId xmlns:p14="http://schemas.microsoft.com/office/powerpoint/2010/main" val="71398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noAutofit/>
          </a:bodyPr>
          <a:lstStyle/>
          <a:p>
            <a:r>
              <a:rPr lang="en-US" sz="2000" dirty="0" smtClean="0"/>
              <a:t>Fear of Missing Out-Impulse Control (Continuous Checking)</a:t>
            </a:r>
          </a:p>
          <a:p>
            <a:r>
              <a:rPr lang="en-US" sz="2000" dirty="0" smtClean="0"/>
              <a:t>Fear of A Better Option</a:t>
            </a:r>
          </a:p>
          <a:p>
            <a:r>
              <a:rPr lang="en-US" sz="2000" dirty="0" smtClean="0"/>
              <a:t>Not In the Know or Missing Out</a:t>
            </a:r>
          </a:p>
          <a:p>
            <a:pPr lvl="1"/>
            <a:r>
              <a:rPr lang="en-US" sz="1600" dirty="0" smtClean="0"/>
              <a:t>When Things Look Perfect</a:t>
            </a:r>
          </a:p>
          <a:p>
            <a:pPr lvl="1"/>
            <a:r>
              <a:rPr lang="en-US" sz="1600" dirty="0" smtClean="0"/>
              <a:t>The Outstanding Family</a:t>
            </a:r>
          </a:p>
          <a:p>
            <a:pPr lvl="1"/>
            <a:r>
              <a:rPr lang="en-US" sz="1600" dirty="0" smtClean="0"/>
              <a:t>The Winning Shot</a:t>
            </a:r>
          </a:p>
          <a:p>
            <a:pPr lvl="1"/>
            <a:r>
              <a:rPr lang="en-US" sz="1600" dirty="0" smtClean="0"/>
              <a:t>The Perfect Pass</a:t>
            </a:r>
          </a:p>
          <a:p>
            <a:pPr lvl="1"/>
            <a:r>
              <a:rPr lang="en-US" sz="1600" dirty="0" smtClean="0"/>
              <a:t>Birthdays</a:t>
            </a:r>
          </a:p>
          <a:p>
            <a:pPr lvl="1"/>
            <a:r>
              <a:rPr lang="en-US" sz="1600" dirty="0" smtClean="0"/>
              <a:t>Pictures (All Smiles)</a:t>
            </a:r>
            <a:endParaRPr lang="en-US" sz="1600" dirty="0"/>
          </a:p>
          <a:p>
            <a:endParaRPr lang="en-US" sz="2000" dirty="0"/>
          </a:p>
          <a:p>
            <a:pPr marL="457200" lvl="1" indent="0">
              <a:buNone/>
            </a:pPr>
            <a:endParaRPr lang="en-US" dirty="0"/>
          </a:p>
          <a:p>
            <a:endParaRPr lang="en-US" sz="2000" dirty="0" smtClean="0"/>
          </a:p>
        </p:txBody>
      </p:sp>
    </p:spTree>
    <p:extLst>
      <p:ext uri="{BB962C8B-B14F-4D97-AF65-F5344CB8AC3E}">
        <p14:creationId xmlns:p14="http://schemas.microsoft.com/office/powerpoint/2010/main" val="333714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Media-Do You Feel Like This</a:t>
            </a:r>
            <a:endParaRPr lang="en-US" dirty="0"/>
          </a:p>
        </p:txBody>
      </p:sp>
      <p:sp>
        <p:nvSpPr>
          <p:cNvPr id="3" name="Content Placeholder 2"/>
          <p:cNvSpPr>
            <a:spLocks noGrp="1"/>
          </p:cNvSpPr>
          <p:nvPr>
            <p:ph idx="1"/>
          </p:nvPr>
        </p:nvSpPr>
        <p:spPr>
          <a:xfrm>
            <a:off x="1279771" y="2721055"/>
            <a:ext cx="9601196" cy="3318936"/>
          </a:xfrm>
        </p:spPr>
        <p:txBody>
          <a:bodyPr>
            <a:noAutofit/>
          </a:bodyPr>
          <a:lstStyle/>
          <a:p>
            <a:r>
              <a:rPr lang="en-US" sz="1400" dirty="0" smtClean="0"/>
              <a:t>Repetitive Or Compulsive Engagement in a Behavior Despite Adverse Consequences</a:t>
            </a:r>
          </a:p>
          <a:p>
            <a:r>
              <a:rPr lang="en-US" sz="1400" dirty="0" smtClean="0"/>
              <a:t>Diminished Control Over the Problematic Behavior</a:t>
            </a:r>
          </a:p>
          <a:p>
            <a:r>
              <a:rPr lang="en-US" sz="1400" dirty="0" smtClean="0"/>
              <a:t>An Appetite Urge or Craving State Prior to Engagement in the Problem Behavior</a:t>
            </a:r>
          </a:p>
          <a:p>
            <a:r>
              <a:rPr lang="en-US" sz="1400" dirty="0" smtClean="0"/>
              <a:t>A Pleasurable </a:t>
            </a:r>
            <a:r>
              <a:rPr lang="en-US" sz="1400" dirty="0"/>
              <a:t>Q</a:t>
            </a:r>
            <a:r>
              <a:rPr lang="en-US" sz="1400" dirty="0" smtClean="0"/>
              <a:t>uality During the Performance of the Problem Behavior</a:t>
            </a:r>
          </a:p>
          <a:p>
            <a:r>
              <a:rPr lang="en-US" sz="1400" dirty="0" smtClean="0"/>
              <a:t>Tolerance</a:t>
            </a:r>
          </a:p>
          <a:p>
            <a:r>
              <a:rPr lang="en-US" sz="1400" dirty="0" smtClean="0"/>
              <a:t>Withdrawal </a:t>
            </a:r>
          </a:p>
          <a:p>
            <a:r>
              <a:rPr lang="en-US" sz="1400" dirty="0" smtClean="0"/>
              <a:t>Repeated Unsuccessful Attempts to Cut Back or Stop</a:t>
            </a:r>
          </a:p>
          <a:p>
            <a:r>
              <a:rPr lang="en-US" sz="1400" dirty="0" smtClean="0"/>
              <a:t>Impairment In Major Areas of Life Functioning</a:t>
            </a:r>
          </a:p>
          <a:p>
            <a:r>
              <a:rPr lang="en-US" sz="1400" dirty="0" smtClean="0"/>
              <a:t>Action=Excitement</a:t>
            </a:r>
          </a:p>
          <a:p>
            <a:r>
              <a:rPr lang="en-US" sz="1400" dirty="0" smtClean="0"/>
              <a:t>Escape-Get Away From It All</a:t>
            </a:r>
          </a:p>
        </p:txBody>
      </p:sp>
    </p:spTree>
    <p:extLst>
      <p:ext uri="{BB962C8B-B14F-4D97-AF65-F5344CB8AC3E}">
        <p14:creationId xmlns:p14="http://schemas.microsoft.com/office/powerpoint/2010/main" val="122923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Media-Gambling</a:t>
            </a:r>
            <a:endParaRPr lang="en-US" dirty="0"/>
          </a:p>
        </p:txBody>
      </p:sp>
      <p:sp>
        <p:nvSpPr>
          <p:cNvPr id="3" name="Content Placeholder 2"/>
          <p:cNvSpPr>
            <a:spLocks noGrp="1"/>
          </p:cNvSpPr>
          <p:nvPr>
            <p:ph idx="1"/>
          </p:nvPr>
        </p:nvSpPr>
        <p:spPr>
          <a:xfrm>
            <a:off x="1279771" y="2721055"/>
            <a:ext cx="9601196" cy="3318936"/>
          </a:xfrm>
        </p:spPr>
        <p:txBody>
          <a:bodyPr>
            <a:noAutofit/>
          </a:bodyPr>
          <a:lstStyle/>
          <a:p>
            <a:r>
              <a:rPr lang="en-US" sz="1400" dirty="0" smtClean="0"/>
              <a:t>Repetitive Or Compulsive Engagement in a Behavior Despite Adverse Consequences</a:t>
            </a:r>
          </a:p>
          <a:p>
            <a:r>
              <a:rPr lang="en-US" sz="1400" dirty="0" smtClean="0"/>
              <a:t>Diminished Control Over the Problematic Behavior</a:t>
            </a:r>
          </a:p>
          <a:p>
            <a:r>
              <a:rPr lang="en-US" sz="1400" dirty="0" smtClean="0"/>
              <a:t>An Appetite Urge or Craving State Prior to Engagement in the Problem Behavior</a:t>
            </a:r>
          </a:p>
          <a:p>
            <a:r>
              <a:rPr lang="en-US" sz="1400" dirty="0" smtClean="0"/>
              <a:t>A Pleasurable </a:t>
            </a:r>
            <a:r>
              <a:rPr lang="en-US" sz="1400" dirty="0"/>
              <a:t>Q</a:t>
            </a:r>
            <a:r>
              <a:rPr lang="en-US" sz="1400" dirty="0" smtClean="0"/>
              <a:t>uality During the Performance of the Problem Behavior</a:t>
            </a:r>
          </a:p>
          <a:p>
            <a:r>
              <a:rPr lang="en-US" sz="1400" dirty="0" smtClean="0"/>
              <a:t>Tolerance</a:t>
            </a:r>
          </a:p>
          <a:p>
            <a:r>
              <a:rPr lang="en-US" sz="1400" dirty="0" smtClean="0"/>
              <a:t>Withdrawal </a:t>
            </a:r>
          </a:p>
          <a:p>
            <a:r>
              <a:rPr lang="en-US" sz="1400" dirty="0" smtClean="0"/>
              <a:t>Repeated Unsuccessful Attempts to Cut Back or Stop</a:t>
            </a:r>
          </a:p>
          <a:p>
            <a:r>
              <a:rPr lang="en-US" sz="1400" dirty="0" smtClean="0"/>
              <a:t>Impairment In Major Areas of Life Functioning</a:t>
            </a:r>
          </a:p>
          <a:p>
            <a:r>
              <a:rPr lang="en-US" sz="1400" dirty="0" smtClean="0"/>
              <a:t>Action=Excitement</a:t>
            </a:r>
          </a:p>
          <a:p>
            <a:r>
              <a:rPr lang="en-US" sz="1400" dirty="0" smtClean="0"/>
              <a:t>Escape-Get Away From It All</a:t>
            </a:r>
          </a:p>
        </p:txBody>
      </p:sp>
    </p:spTree>
    <p:extLst>
      <p:ext uri="{BB962C8B-B14F-4D97-AF65-F5344CB8AC3E}">
        <p14:creationId xmlns:p14="http://schemas.microsoft.com/office/powerpoint/2010/main" val="146102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Habit</a:t>
            </a:r>
            <a:endParaRPr lang="en-US" dirty="0"/>
          </a:p>
        </p:txBody>
      </p:sp>
      <p:sp>
        <p:nvSpPr>
          <p:cNvPr id="3" name="Content Placeholder 2"/>
          <p:cNvSpPr>
            <a:spLocks noGrp="1"/>
          </p:cNvSpPr>
          <p:nvPr>
            <p:ph idx="1"/>
          </p:nvPr>
        </p:nvSpPr>
        <p:spPr>
          <a:xfrm>
            <a:off x="1295402" y="2554801"/>
            <a:ext cx="9601196" cy="3318936"/>
          </a:xfrm>
        </p:spPr>
        <p:txBody>
          <a:bodyPr>
            <a:noAutofit/>
          </a:bodyPr>
          <a:lstStyle/>
          <a:p>
            <a:r>
              <a:rPr lang="en-US" sz="1400" dirty="0"/>
              <a:t>Social Media and Commercial Companies Want to Create the Habit/Addiction</a:t>
            </a:r>
          </a:p>
          <a:p>
            <a:r>
              <a:rPr lang="en-US" sz="1400" dirty="0" err="1" smtClean="0"/>
              <a:t>Que</a:t>
            </a:r>
            <a:r>
              <a:rPr lang="en-US" sz="1400" dirty="0" smtClean="0"/>
              <a:t>, Response, Reward</a:t>
            </a:r>
          </a:p>
          <a:p>
            <a:r>
              <a:rPr lang="en-US" sz="1400" dirty="0" smtClean="0"/>
              <a:t>Another </a:t>
            </a:r>
            <a:r>
              <a:rPr lang="en-US" sz="1400" dirty="0" smtClean="0"/>
              <a:t>View is Trigger, Action, Reward, Investment</a:t>
            </a:r>
          </a:p>
          <a:p>
            <a:r>
              <a:rPr lang="en-US" sz="1400" dirty="0" smtClean="0"/>
              <a:t>Brand Identifies the Consumers Trigger, the Emotion, and then </a:t>
            </a:r>
            <a:r>
              <a:rPr lang="en-US" sz="1400" dirty="0" smtClean="0"/>
              <a:t>Assigns </a:t>
            </a:r>
            <a:r>
              <a:rPr lang="en-US" sz="1400" dirty="0" smtClean="0"/>
              <a:t>Rewards</a:t>
            </a:r>
          </a:p>
          <a:p>
            <a:r>
              <a:rPr lang="en-US" sz="1400" dirty="0" smtClean="0"/>
              <a:t>New Method</a:t>
            </a:r>
          </a:p>
          <a:p>
            <a:pPr lvl="1"/>
            <a:r>
              <a:rPr lang="en-US" sz="1000" dirty="0" smtClean="0"/>
              <a:t>Social Media</a:t>
            </a:r>
            <a:endParaRPr lang="en-US" sz="1000" dirty="0" smtClean="0"/>
          </a:p>
          <a:p>
            <a:r>
              <a:rPr lang="en-US" sz="1400" dirty="0" smtClean="0"/>
              <a:t>Old Method (Still Used Today)</a:t>
            </a:r>
          </a:p>
          <a:p>
            <a:pPr lvl="1"/>
            <a:r>
              <a:rPr lang="en-US" sz="1400" dirty="0" smtClean="0"/>
              <a:t>Commercial </a:t>
            </a:r>
            <a:r>
              <a:rPr lang="en-US" sz="1400" dirty="0" smtClean="0"/>
              <a:t>(s)</a:t>
            </a:r>
          </a:p>
          <a:p>
            <a:pPr lvl="1"/>
            <a:r>
              <a:rPr lang="en-US" sz="1400" dirty="0" smtClean="0"/>
              <a:t>Coca Cola-Ice, Fizz, the Ahhhhhh</a:t>
            </a:r>
          </a:p>
          <a:p>
            <a:pPr lvl="1"/>
            <a:r>
              <a:rPr lang="en-US" sz="1400" dirty="0" smtClean="0"/>
              <a:t>Toothpaste-Taste and Tingle</a:t>
            </a:r>
          </a:p>
        </p:txBody>
      </p:sp>
    </p:spTree>
    <p:extLst>
      <p:ext uri="{BB962C8B-B14F-4D97-AF65-F5344CB8AC3E}">
        <p14:creationId xmlns:p14="http://schemas.microsoft.com/office/powerpoint/2010/main" val="161608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Habit</a:t>
            </a:r>
            <a:endParaRPr lang="en-US" dirty="0"/>
          </a:p>
        </p:txBody>
      </p:sp>
      <p:sp>
        <p:nvSpPr>
          <p:cNvPr id="3" name="Content Placeholder 2"/>
          <p:cNvSpPr>
            <a:spLocks noGrp="1"/>
          </p:cNvSpPr>
          <p:nvPr>
            <p:ph idx="1"/>
          </p:nvPr>
        </p:nvSpPr>
        <p:spPr>
          <a:xfrm>
            <a:off x="1295402" y="2554801"/>
            <a:ext cx="9601196" cy="3318936"/>
          </a:xfrm>
        </p:spPr>
        <p:txBody>
          <a:bodyPr>
            <a:noAutofit/>
          </a:bodyPr>
          <a:lstStyle/>
          <a:p>
            <a:r>
              <a:rPr lang="en-US" sz="1600" dirty="0" smtClean="0"/>
              <a:t>Phantom Phone Calls or Notifications</a:t>
            </a:r>
          </a:p>
          <a:p>
            <a:pPr lvl="1"/>
            <a:r>
              <a:rPr lang="en-US" sz="1600" dirty="0" smtClean="0"/>
              <a:t>Did You Really Here Your Phone Ring or the Notification Sound?</a:t>
            </a:r>
          </a:p>
          <a:p>
            <a:r>
              <a:rPr lang="en-US" sz="1600" dirty="0" smtClean="0"/>
              <a:t>Rewards </a:t>
            </a:r>
            <a:r>
              <a:rPr lang="en-US" sz="1600" dirty="0"/>
              <a:t>Are Based On A Variable Schedule-Scrolling Through Your News Feed-Successive Cycles Create the Habit or </a:t>
            </a:r>
            <a:r>
              <a:rPr lang="en-US" sz="1600" dirty="0" smtClean="0"/>
              <a:t>Addiction </a:t>
            </a:r>
            <a:endParaRPr lang="en-US" sz="1600" dirty="0"/>
          </a:p>
          <a:p>
            <a:r>
              <a:rPr lang="en-US" sz="1600" dirty="0"/>
              <a:t>Basically You Are Helping Companies and Social Media Create A Product For You and Your Friends</a:t>
            </a:r>
          </a:p>
          <a:p>
            <a:pPr lvl="1"/>
            <a:r>
              <a:rPr lang="en-US" sz="1600" dirty="0"/>
              <a:t>They Use the Profiling Combined With How the Brain Makes Decisions-Specifically Your Patterns to Determine What, How Much, and Even When You Will Buy</a:t>
            </a:r>
          </a:p>
          <a:p>
            <a:endParaRPr lang="en-US" sz="1600" dirty="0" smtClean="0"/>
          </a:p>
        </p:txBody>
      </p:sp>
    </p:spTree>
    <p:extLst>
      <p:ext uri="{BB962C8B-B14F-4D97-AF65-F5344CB8AC3E}">
        <p14:creationId xmlns:p14="http://schemas.microsoft.com/office/powerpoint/2010/main" val="904066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2016 Elections</a:t>
            </a:r>
            <a:endParaRPr lang="en-US" dirty="0"/>
          </a:p>
        </p:txBody>
      </p:sp>
      <p:sp>
        <p:nvSpPr>
          <p:cNvPr id="3" name="Content Placeholder 2"/>
          <p:cNvSpPr>
            <a:spLocks noGrp="1"/>
          </p:cNvSpPr>
          <p:nvPr>
            <p:ph idx="1"/>
          </p:nvPr>
        </p:nvSpPr>
        <p:spPr>
          <a:xfrm>
            <a:off x="1295402" y="2446095"/>
            <a:ext cx="9601196" cy="3318936"/>
          </a:xfrm>
        </p:spPr>
        <p:txBody>
          <a:bodyPr>
            <a:noAutofit/>
          </a:bodyPr>
          <a:lstStyle/>
          <a:p>
            <a:r>
              <a:rPr lang="en-US" sz="1800" dirty="0" smtClean="0"/>
              <a:t>US Intelligence Tracking  March 2016</a:t>
            </a:r>
          </a:p>
          <a:p>
            <a:r>
              <a:rPr lang="en-US" sz="1800" dirty="0" smtClean="0"/>
              <a:t>Twitter Tailored Messages Pointed to A Russian Trolled Server</a:t>
            </a:r>
          </a:p>
          <a:p>
            <a:pPr lvl="1"/>
            <a:r>
              <a:rPr lang="en-US" sz="1400" dirty="0" smtClean="0"/>
              <a:t>Human Agents and Robot Computer Programs</a:t>
            </a:r>
          </a:p>
          <a:p>
            <a:pPr lvl="1"/>
            <a:r>
              <a:rPr lang="en-US" sz="1400" dirty="0" smtClean="0"/>
              <a:t>Spread Dis-information About Stolen Campaign E-Mails-Confusion, Doubt, Retreat To Your Sub-Group or Bubble</a:t>
            </a:r>
          </a:p>
          <a:p>
            <a:pPr lvl="1"/>
            <a:r>
              <a:rPr lang="en-US" sz="1400" dirty="0" smtClean="0"/>
              <a:t>Propaganda Global War Against Democracy</a:t>
            </a:r>
          </a:p>
          <a:p>
            <a:pPr lvl="1"/>
            <a:r>
              <a:rPr lang="en-US" sz="1400" dirty="0" smtClean="0"/>
              <a:t>Tweet, Likes, Up vote, Collected, Stored, and Available Commercially</a:t>
            </a:r>
          </a:p>
          <a:p>
            <a:pPr lvl="1"/>
            <a:r>
              <a:rPr lang="en-US" sz="1400" dirty="0" smtClean="0"/>
              <a:t>Profiles-Neuro-economist</a:t>
            </a:r>
          </a:p>
          <a:p>
            <a:pPr lvl="1"/>
            <a:r>
              <a:rPr lang="en-US" sz="1400" dirty="0" smtClean="0"/>
              <a:t>Mathematical Models, Segmented Populations into Subgroups, Targeted Messages</a:t>
            </a:r>
          </a:p>
          <a:p>
            <a:pPr lvl="1"/>
            <a:r>
              <a:rPr lang="en-US" sz="1400" dirty="0" smtClean="0"/>
              <a:t>Hot Button </a:t>
            </a:r>
          </a:p>
          <a:p>
            <a:pPr marL="457200" lvl="1" indent="0">
              <a:buNone/>
            </a:pPr>
            <a:endParaRPr lang="en-US" sz="1800" dirty="0" smtClean="0"/>
          </a:p>
          <a:p>
            <a:pPr marL="457200" lvl="1" indent="0">
              <a:buNone/>
            </a:pPr>
            <a:endParaRPr lang="en-US" sz="800" dirty="0"/>
          </a:p>
          <a:p>
            <a:pPr marL="457200" lvl="1" indent="0">
              <a:buNone/>
            </a:pPr>
            <a:endParaRPr lang="en-US" sz="800" dirty="0" smtClean="0"/>
          </a:p>
          <a:p>
            <a:pPr marL="457200" lvl="1" indent="0">
              <a:buNone/>
            </a:pPr>
            <a:endParaRPr lang="en-US" sz="800" dirty="0"/>
          </a:p>
        </p:txBody>
      </p:sp>
    </p:spTree>
    <p:extLst>
      <p:ext uri="{BB962C8B-B14F-4D97-AF65-F5344CB8AC3E}">
        <p14:creationId xmlns:p14="http://schemas.microsoft.com/office/powerpoint/2010/main" val="413359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2016 Elections</a:t>
            </a:r>
            <a:endParaRPr lang="en-US" dirty="0"/>
          </a:p>
        </p:txBody>
      </p:sp>
      <p:sp>
        <p:nvSpPr>
          <p:cNvPr id="3" name="Content Placeholder 2"/>
          <p:cNvSpPr>
            <a:spLocks noGrp="1"/>
          </p:cNvSpPr>
          <p:nvPr>
            <p:ph idx="1"/>
          </p:nvPr>
        </p:nvSpPr>
        <p:spPr/>
        <p:txBody>
          <a:bodyPr>
            <a:noAutofit/>
          </a:bodyPr>
          <a:lstStyle/>
          <a:p>
            <a:pPr lvl="1"/>
            <a:r>
              <a:rPr lang="en-US" sz="1800" dirty="0" smtClean="0"/>
              <a:t>Alex Kogan</a:t>
            </a:r>
            <a:r>
              <a:rPr lang="en-US" sz="1800" dirty="0"/>
              <a:t> </a:t>
            </a:r>
            <a:r>
              <a:rPr lang="en-US" sz="1800" dirty="0" smtClean="0"/>
              <a:t>and Cambridge Analytica-50 Million Users</a:t>
            </a:r>
          </a:p>
          <a:p>
            <a:pPr lvl="2"/>
            <a:r>
              <a:rPr lang="en-US" sz="1600" dirty="0" smtClean="0"/>
              <a:t>132 Million People Voted</a:t>
            </a:r>
          </a:p>
          <a:p>
            <a:pPr lvl="1"/>
            <a:r>
              <a:rPr lang="en-US" sz="1800" dirty="0" smtClean="0"/>
              <a:t>Miscommunication</a:t>
            </a:r>
            <a:endParaRPr lang="en-US" sz="1800" dirty="0"/>
          </a:p>
          <a:p>
            <a:pPr lvl="1"/>
            <a:r>
              <a:rPr lang="en-US" sz="1800" dirty="0"/>
              <a:t>Misunderstanding</a:t>
            </a:r>
          </a:p>
          <a:p>
            <a:pPr lvl="1"/>
            <a:r>
              <a:rPr lang="en-US" sz="1800" dirty="0"/>
              <a:t>Cultural Differences</a:t>
            </a:r>
          </a:p>
          <a:p>
            <a:pPr lvl="1"/>
            <a:r>
              <a:rPr lang="en-US" sz="1800" dirty="0"/>
              <a:t>Goals Unclear</a:t>
            </a:r>
          </a:p>
          <a:p>
            <a:pPr lvl="1"/>
            <a:r>
              <a:rPr lang="en-US" sz="1800" dirty="0"/>
              <a:t>Emotionally Charged</a:t>
            </a:r>
          </a:p>
          <a:p>
            <a:pPr lvl="2"/>
            <a:r>
              <a:rPr lang="en-US" dirty="0"/>
              <a:t>Like, Don’t Like You</a:t>
            </a:r>
          </a:p>
          <a:p>
            <a:pPr lvl="2"/>
            <a:r>
              <a:rPr lang="en-US" dirty="0"/>
              <a:t>Competition</a:t>
            </a:r>
          </a:p>
          <a:p>
            <a:pPr marL="457200" lvl="1" indent="0">
              <a:buNone/>
            </a:pPr>
            <a:endParaRPr lang="en-US" sz="1800" dirty="0"/>
          </a:p>
        </p:txBody>
      </p:sp>
    </p:spTree>
    <p:extLst>
      <p:ext uri="{BB962C8B-B14F-4D97-AF65-F5344CB8AC3E}">
        <p14:creationId xmlns:p14="http://schemas.microsoft.com/office/powerpoint/2010/main" val="667114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Machine Learning/Artificial Intelligence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Social Media Companies </a:t>
            </a:r>
          </a:p>
          <a:p>
            <a:pPr lvl="1"/>
            <a:r>
              <a:rPr lang="en-US" dirty="0" smtClean="0"/>
              <a:t>Mining Your Data</a:t>
            </a:r>
          </a:p>
          <a:p>
            <a:pPr lvl="1"/>
            <a:r>
              <a:rPr lang="en-US" dirty="0" smtClean="0"/>
              <a:t>Competition for Data Dominance</a:t>
            </a:r>
          </a:p>
          <a:p>
            <a:pPr lvl="1"/>
            <a:r>
              <a:rPr lang="en-US" dirty="0" smtClean="0"/>
              <a:t>Using Data Scientist, Psychologist, Economist to Create Profiles and Then Buying Habits</a:t>
            </a:r>
          </a:p>
          <a:p>
            <a:pPr lvl="1"/>
            <a:r>
              <a:rPr lang="en-US" dirty="0" smtClean="0"/>
              <a:t>Differences are In the Sophistication of the Data Analysis and Ability to Predict</a:t>
            </a:r>
          </a:p>
          <a:p>
            <a:pPr lvl="1"/>
            <a:r>
              <a:rPr lang="en-US" dirty="0" smtClean="0"/>
              <a:t>Machines-Will Create Algorithms on Their Own-Actually Be Able to Think Better of Faster Than the Brain-No Human Intervention</a:t>
            </a:r>
          </a:p>
          <a:p>
            <a:pPr lvl="1"/>
            <a:r>
              <a:rPr lang="en-US" dirty="0" smtClean="0"/>
              <a:t>More Sophisticated the Machine Learning the More Complex the Profiling, Targeting, Predictions, and Tailored Messaging</a:t>
            </a:r>
          </a:p>
          <a:p>
            <a:pPr lvl="1"/>
            <a:endParaRPr lang="en-US" dirty="0" smtClean="0"/>
          </a:p>
          <a:p>
            <a:pPr marL="0" indent="0">
              <a:buNone/>
            </a:pPr>
            <a:endParaRPr lang="en-US" dirty="0" smtClean="0"/>
          </a:p>
          <a:p>
            <a:pPr marL="0" indent="0">
              <a:buNone/>
            </a:pPr>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70926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a:t>
            </a:r>
            <a:endParaRPr lang="en-US" dirty="0"/>
          </a:p>
        </p:txBody>
      </p:sp>
      <p:sp>
        <p:nvSpPr>
          <p:cNvPr id="3" name="Content Placeholder 2"/>
          <p:cNvSpPr>
            <a:spLocks noGrp="1"/>
          </p:cNvSpPr>
          <p:nvPr>
            <p:ph idx="1"/>
          </p:nvPr>
        </p:nvSpPr>
        <p:spPr/>
        <p:txBody>
          <a:bodyPr>
            <a:normAutofit lnSpcReduction="10000"/>
          </a:bodyPr>
          <a:lstStyle/>
          <a:p>
            <a:r>
              <a:rPr lang="en-US" dirty="0" smtClean="0"/>
              <a:t>Whereabouts</a:t>
            </a:r>
          </a:p>
          <a:p>
            <a:r>
              <a:rPr lang="en-US" dirty="0" smtClean="0"/>
              <a:t>Social Media Hacks-Most Recently</a:t>
            </a:r>
          </a:p>
          <a:p>
            <a:r>
              <a:rPr lang="en-US" dirty="0" smtClean="0"/>
              <a:t>Travelling</a:t>
            </a:r>
          </a:p>
          <a:p>
            <a:r>
              <a:rPr lang="en-US" dirty="0" smtClean="0"/>
              <a:t>Crime</a:t>
            </a:r>
          </a:p>
          <a:p>
            <a:r>
              <a:rPr lang="en-US" dirty="0" smtClean="0"/>
              <a:t>Driving</a:t>
            </a:r>
          </a:p>
          <a:p>
            <a:r>
              <a:rPr lang="en-US" dirty="0" smtClean="0"/>
              <a:t>Deep Fake</a:t>
            </a:r>
          </a:p>
          <a:p>
            <a:pPr lvl="1"/>
            <a:r>
              <a:rPr lang="en-US" dirty="0" smtClean="0"/>
              <a:t>Altering Photos</a:t>
            </a:r>
          </a:p>
          <a:p>
            <a:pPr marL="0" indent="0">
              <a:buNone/>
            </a:pPr>
            <a:endParaRPr lang="en-US" dirty="0" smtClean="0"/>
          </a:p>
          <a:p>
            <a:pPr marL="0" indent="0">
              <a:buNone/>
            </a:pPr>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41527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Presentation</a:t>
            </a:r>
            <a:br>
              <a:rPr lang="en-US" dirty="0" smtClean="0"/>
            </a:br>
            <a:endParaRPr lang="en-US" dirty="0"/>
          </a:p>
        </p:txBody>
      </p:sp>
      <p:sp>
        <p:nvSpPr>
          <p:cNvPr id="3" name="Content Placeholder 2"/>
          <p:cNvSpPr>
            <a:spLocks noGrp="1"/>
          </p:cNvSpPr>
          <p:nvPr>
            <p:ph idx="1"/>
          </p:nvPr>
        </p:nvSpPr>
        <p:spPr/>
        <p:txBody>
          <a:bodyPr/>
          <a:lstStyle/>
          <a:p>
            <a:r>
              <a:rPr lang="en-US" dirty="0" smtClean="0"/>
              <a:t>Go To </a:t>
            </a:r>
            <a:r>
              <a:rPr lang="en-US" dirty="0" smtClean="0">
                <a:hlinkClick r:id="rId2"/>
              </a:rPr>
              <a:t>WWW.Systamaticllc.Com</a:t>
            </a:r>
            <a:r>
              <a:rPr lang="en-US" dirty="0" smtClean="0"/>
              <a:t> and Download This Presentation</a:t>
            </a:r>
            <a:endParaRPr lang="en-US" dirty="0"/>
          </a:p>
        </p:txBody>
      </p:sp>
    </p:spTree>
    <p:extLst>
      <p:ext uri="{BB962C8B-B14F-4D97-AF65-F5344CB8AC3E}">
        <p14:creationId xmlns:p14="http://schemas.microsoft.com/office/powerpoint/2010/main" val="413329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Summary</a:t>
            </a:r>
            <a:endParaRPr lang="en-US" dirty="0"/>
          </a:p>
        </p:txBody>
      </p:sp>
      <p:sp>
        <p:nvSpPr>
          <p:cNvPr id="4" name="Content Placeholder 3"/>
          <p:cNvSpPr>
            <a:spLocks noGrp="1"/>
          </p:cNvSpPr>
          <p:nvPr>
            <p:ph idx="1"/>
          </p:nvPr>
        </p:nvSpPr>
        <p:spPr>
          <a:xfrm>
            <a:off x="1619597" y="2560318"/>
            <a:ext cx="9601196" cy="3307235"/>
          </a:xfrm>
        </p:spPr>
        <p:txBody>
          <a:bodyPr>
            <a:noAutofit/>
          </a:bodyPr>
          <a:lstStyle/>
          <a:p>
            <a:pPr marL="2286000" lvl="5" indent="0">
              <a:buNone/>
            </a:pPr>
            <a:r>
              <a:rPr lang="en-US" sz="2000" dirty="0" smtClean="0"/>
              <a:t>Manage Time</a:t>
            </a:r>
          </a:p>
          <a:p>
            <a:pPr marL="2286000" lvl="5" indent="0">
              <a:buNone/>
            </a:pPr>
            <a:r>
              <a:rPr lang="en-US" sz="2000" dirty="0" smtClean="0"/>
              <a:t>Think About What You Post</a:t>
            </a:r>
          </a:p>
          <a:p>
            <a:pPr marL="2286000" lvl="5" indent="0">
              <a:buNone/>
            </a:pPr>
            <a:r>
              <a:rPr lang="en-US" sz="2000" dirty="0" smtClean="0"/>
              <a:t>Pay Attention To Hacks-Take Action</a:t>
            </a:r>
          </a:p>
          <a:p>
            <a:pPr marL="2286000" lvl="5" indent="0">
              <a:buNone/>
            </a:pPr>
            <a:r>
              <a:rPr lang="en-US" sz="2000" dirty="0" smtClean="0"/>
              <a:t>Use Scheduling Tools Available</a:t>
            </a:r>
          </a:p>
          <a:p>
            <a:pPr marL="2286000" lvl="5" indent="0">
              <a:buNone/>
            </a:pPr>
            <a:r>
              <a:rPr lang="en-US" sz="2000" dirty="0" smtClean="0"/>
              <a:t>Be Aware of the Business Models and The Intent To Create A Habit</a:t>
            </a:r>
          </a:p>
          <a:p>
            <a:pPr marL="2286000" lvl="5" indent="0">
              <a:buNone/>
            </a:pPr>
            <a:endParaRPr lang="en-US" sz="1200" dirty="0" smtClean="0"/>
          </a:p>
          <a:p>
            <a:pPr marL="2286000" lvl="5" indent="0">
              <a:buNone/>
            </a:pPr>
            <a:endParaRPr lang="en-US" sz="1200" dirty="0" smtClean="0"/>
          </a:p>
        </p:txBody>
      </p:sp>
    </p:spTree>
    <p:extLst>
      <p:ext uri="{BB962C8B-B14F-4D97-AF65-F5344CB8AC3E}">
        <p14:creationId xmlns:p14="http://schemas.microsoft.com/office/powerpoint/2010/main" val="2133412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Summary</a:t>
            </a:r>
            <a:endParaRPr lang="en-US" dirty="0"/>
          </a:p>
        </p:txBody>
      </p:sp>
      <p:sp>
        <p:nvSpPr>
          <p:cNvPr id="4" name="Content Placeholder 3"/>
          <p:cNvSpPr>
            <a:spLocks noGrp="1"/>
          </p:cNvSpPr>
          <p:nvPr>
            <p:ph idx="1"/>
          </p:nvPr>
        </p:nvSpPr>
        <p:spPr>
          <a:xfrm>
            <a:off x="1619597" y="2560318"/>
            <a:ext cx="9601196" cy="3307235"/>
          </a:xfrm>
        </p:spPr>
        <p:txBody>
          <a:bodyPr>
            <a:noAutofit/>
          </a:bodyPr>
          <a:lstStyle/>
          <a:p>
            <a:r>
              <a:rPr lang="en-US" dirty="0"/>
              <a:t>Mute Notifications </a:t>
            </a:r>
          </a:p>
          <a:p>
            <a:r>
              <a:rPr lang="en-US" dirty="0"/>
              <a:t>Set A Daily Limit</a:t>
            </a:r>
          </a:p>
          <a:p>
            <a:r>
              <a:rPr lang="en-US" dirty="0"/>
              <a:t>Less Click Bait and Less Low Quality Viral </a:t>
            </a:r>
            <a:r>
              <a:rPr lang="en-US" dirty="0" smtClean="0"/>
              <a:t>Videos</a:t>
            </a:r>
            <a:endParaRPr lang="en-US" dirty="0"/>
          </a:p>
          <a:p>
            <a:r>
              <a:rPr lang="en-US" dirty="0" smtClean="0"/>
              <a:t>Be Aware of Conduct </a:t>
            </a:r>
            <a:r>
              <a:rPr lang="en-US" dirty="0"/>
              <a:t>Problems and Social Media Use</a:t>
            </a:r>
          </a:p>
          <a:p>
            <a:pPr marL="2286000" lvl="5" indent="0">
              <a:buNone/>
            </a:pPr>
            <a:endParaRPr lang="en-US" sz="1200" dirty="0" smtClean="0"/>
          </a:p>
        </p:txBody>
      </p:sp>
    </p:spTree>
    <p:extLst>
      <p:ext uri="{BB962C8B-B14F-4D97-AF65-F5344CB8AC3E}">
        <p14:creationId xmlns:p14="http://schemas.microsoft.com/office/powerpoint/2010/main" val="3715897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Summary</a:t>
            </a:r>
            <a:endParaRPr lang="en-US" dirty="0"/>
          </a:p>
        </p:txBody>
      </p:sp>
      <p:sp>
        <p:nvSpPr>
          <p:cNvPr id="4" name="Content Placeholder 3"/>
          <p:cNvSpPr>
            <a:spLocks noGrp="1"/>
          </p:cNvSpPr>
          <p:nvPr>
            <p:ph idx="1"/>
          </p:nvPr>
        </p:nvSpPr>
        <p:spPr>
          <a:xfrm>
            <a:off x="1619597" y="2560318"/>
            <a:ext cx="9601196" cy="3307235"/>
          </a:xfrm>
        </p:spPr>
        <p:txBody>
          <a:bodyPr>
            <a:noAutofit/>
          </a:bodyPr>
          <a:lstStyle/>
          <a:p>
            <a:pPr marL="2286000" lvl="5" indent="0">
              <a:buNone/>
            </a:pPr>
            <a:r>
              <a:rPr lang="en-US" sz="2000" dirty="0"/>
              <a:t>Be Careful</a:t>
            </a:r>
          </a:p>
          <a:p>
            <a:pPr marL="2286000" lvl="5" indent="0">
              <a:buNone/>
            </a:pPr>
            <a:r>
              <a:rPr lang="en-US" sz="2000" dirty="0"/>
              <a:t>Be Mindful of Its Drawbacks</a:t>
            </a:r>
          </a:p>
          <a:p>
            <a:pPr marL="2286000" lvl="5" indent="0">
              <a:buNone/>
            </a:pPr>
            <a:r>
              <a:rPr lang="en-US" sz="2000" dirty="0" smtClean="0"/>
              <a:t>Social Media Can Improve Our Lives</a:t>
            </a:r>
          </a:p>
          <a:p>
            <a:pPr marL="2286000" lvl="5" indent="0">
              <a:buNone/>
            </a:pPr>
            <a:r>
              <a:rPr lang="en-US" sz="2000" dirty="0" smtClean="0"/>
              <a:t>More Effective</a:t>
            </a:r>
          </a:p>
          <a:p>
            <a:pPr marL="2286000" lvl="5" indent="0">
              <a:buNone/>
            </a:pPr>
            <a:r>
              <a:rPr lang="en-US" sz="2000" dirty="0" smtClean="0"/>
              <a:t>Create Fun</a:t>
            </a:r>
          </a:p>
          <a:p>
            <a:pPr marL="2286000" lvl="5" indent="0">
              <a:buNone/>
            </a:pPr>
            <a:r>
              <a:rPr lang="en-US" sz="2000" dirty="0" smtClean="0"/>
              <a:t>Allow Us to Share</a:t>
            </a:r>
          </a:p>
          <a:p>
            <a:pPr marL="2286000" lvl="5" indent="0">
              <a:buNone/>
            </a:pPr>
            <a:endParaRPr lang="en-US" sz="2000" dirty="0" smtClean="0"/>
          </a:p>
          <a:p>
            <a:pPr marL="2286000" lvl="5" indent="0">
              <a:buNone/>
            </a:pPr>
            <a:endParaRPr lang="en-US" sz="1200" dirty="0" smtClean="0"/>
          </a:p>
          <a:p>
            <a:pPr marL="2286000" lvl="5" indent="0">
              <a:buNone/>
            </a:pPr>
            <a:endParaRPr lang="en-US" sz="1200" dirty="0" smtClean="0"/>
          </a:p>
        </p:txBody>
      </p:sp>
    </p:spTree>
    <p:extLst>
      <p:ext uri="{BB962C8B-B14F-4D97-AF65-F5344CB8AC3E}">
        <p14:creationId xmlns:p14="http://schemas.microsoft.com/office/powerpoint/2010/main" val="36146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Final Thought</a:t>
            </a:r>
            <a:endParaRPr lang="en-US" dirty="0"/>
          </a:p>
        </p:txBody>
      </p:sp>
    </p:spTree>
    <p:extLst>
      <p:ext uri="{BB962C8B-B14F-4D97-AF65-F5344CB8AC3E}">
        <p14:creationId xmlns:p14="http://schemas.microsoft.com/office/powerpoint/2010/main" val="4036610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Dr. Cartwright is the President and Owner of Systamatic LLC a Program and Project Management Company. With 37 years of Federal Service and 11 years as an Adjunct Faculty Dr. Cartwright is an expert in Strategic Management, Program and Project Management, Information System Design, Development and also Financial Management. Dr. Cartwright is a Harvard University Kennedy School Senior Executive Fellow and holds dual Doctoral degrees in Information Systems and Management from the University of Sarasota, the Master of Business Administration from Florida Tech and dual Bachelor degrees in Business and Health Care Administration from Towson University. Dr. Cartwright’s is a graduate of George Washington University’s Senior Executive Development Program, a Project Management Professional (PMP) and a certified Business Relationship Manager (BRM.</a:t>
            </a:r>
            <a:endParaRPr lang="en-US" dirty="0"/>
          </a:p>
        </p:txBody>
      </p:sp>
    </p:spTree>
    <p:extLst>
      <p:ext uri="{BB962C8B-B14F-4D97-AF65-F5344CB8AC3E}">
        <p14:creationId xmlns:p14="http://schemas.microsoft.com/office/powerpoint/2010/main" val="3145964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2286000" lvl="5" indent="0">
              <a:buNone/>
            </a:pPr>
            <a:r>
              <a:rPr lang="en-US" sz="1800" dirty="0" smtClean="0"/>
              <a:t>Habit-Charles Duhigg</a:t>
            </a:r>
          </a:p>
          <a:p>
            <a:pPr marL="2286000" lvl="5" indent="0">
              <a:buNone/>
            </a:pPr>
            <a:r>
              <a:rPr lang="en-US" sz="1800" dirty="0" smtClean="0"/>
              <a:t>Messing With the Enemy-Clint Watts</a:t>
            </a:r>
          </a:p>
          <a:p>
            <a:pPr marL="2286000" lvl="5" indent="0">
              <a:buNone/>
            </a:pPr>
            <a:r>
              <a:rPr lang="en-US" sz="1800" dirty="0" smtClean="0"/>
              <a:t>Https:techcrunch.com/2018/08/08 facebook-and-Instagram-your activity-time</a:t>
            </a:r>
          </a:p>
          <a:p>
            <a:pPr marL="2286000" lvl="5" indent="0">
              <a:buNone/>
            </a:pPr>
            <a:r>
              <a:rPr lang="en-US" sz="1800" dirty="0" smtClean="0"/>
              <a:t>Allison Graham TEDXSMO</a:t>
            </a:r>
          </a:p>
          <a:p>
            <a:pPr marL="2286000" lvl="5" indent="0">
              <a:buNone/>
            </a:pPr>
            <a:r>
              <a:rPr lang="en-US" sz="1800" dirty="0" smtClean="0"/>
              <a:t>Social </a:t>
            </a:r>
            <a:r>
              <a:rPr lang="en-US" sz="1800" dirty="0"/>
              <a:t>M</a:t>
            </a:r>
            <a:r>
              <a:rPr lang="en-US" sz="1800" dirty="0" smtClean="0"/>
              <a:t>edia Triggers A Dopamine High-Molly Soat</a:t>
            </a:r>
          </a:p>
          <a:p>
            <a:pPr marL="2286000" lvl="5" indent="0">
              <a:buNone/>
            </a:pPr>
            <a:r>
              <a:rPr lang="en-US" sz="1800" dirty="0" smtClean="0"/>
              <a:t>Marketing’s Ethical Line Between Social Media and Addiction-Hal Conick</a:t>
            </a:r>
          </a:p>
          <a:p>
            <a:pPr marL="2286000" lvl="5" indent="0">
              <a:buNone/>
            </a:pPr>
            <a:r>
              <a:rPr lang="en-US" sz="1800" dirty="0" smtClean="0"/>
              <a:t>Social Media Copies Gambling Methods to Create Psychological Cravings Mattha Busby</a:t>
            </a:r>
          </a:p>
          <a:p>
            <a:pPr marL="2286000" lvl="5" indent="0">
              <a:buNone/>
            </a:pPr>
            <a:r>
              <a:rPr lang="en-US" sz="1800" dirty="0" smtClean="0"/>
              <a:t>Addiction for Fun and Profit-Will Oremus</a:t>
            </a:r>
            <a:endParaRPr lang="en-US" sz="1800" dirty="0"/>
          </a:p>
        </p:txBody>
      </p:sp>
    </p:spTree>
    <p:extLst>
      <p:ext uri="{BB962C8B-B14F-4D97-AF65-F5344CB8AC3E}">
        <p14:creationId xmlns:p14="http://schemas.microsoft.com/office/powerpoint/2010/main" val="290550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Contact Information/References</a:t>
            </a:r>
            <a:endParaRPr lang="en-US" dirty="0"/>
          </a:p>
        </p:txBody>
      </p:sp>
      <p:sp>
        <p:nvSpPr>
          <p:cNvPr id="4" name="Content Placeholder 3"/>
          <p:cNvSpPr>
            <a:spLocks noGrp="1"/>
          </p:cNvSpPr>
          <p:nvPr>
            <p:ph idx="1"/>
          </p:nvPr>
        </p:nvSpPr>
        <p:spPr>
          <a:xfrm>
            <a:off x="1727662" y="2136369"/>
            <a:ext cx="9601196" cy="3307235"/>
          </a:xfrm>
        </p:spPr>
        <p:txBody>
          <a:bodyPr>
            <a:noAutofit/>
          </a:bodyPr>
          <a:lstStyle/>
          <a:p>
            <a:pPr marL="2286000" lvl="5" indent="0">
              <a:buNone/>
            </a:pPr>
            <a:endParaRPr lang="en-US" sz="1200" dirty="0" smtClean="0"/>
          </a:p>
          <a:p>
            <a:pPr marL="2286000" lvl="5" indent="0">
              <a:buNone/>
            </a:pPr>
            <a:r>
              <a:rPr lang="en-US" sz="2800" dirty="0" smtClean="0"/>
              <a:t>Dr. Oswald A. Cartwright</a:t>
            </a:r>
          </a:p>
          <a:p>
            <a:pPr marL="2286000" lvl="5" indent="0">
              <a:buNone/>
            </a:pPr>
            <a:r>
              <a:rPr lang="en-US" sz="2800" dirty="0" smtClean="0"/>
              <a:t>Web Site: SystamaticLLC.Com</a:t>
            </a:r>
          </a:p>
          <a:p>
            <a:pPr marL="2286000" lvl="5" indent="0">
              <a:buNone/>
            </a:pPr>
            <a:r>
              <a:rPr lang="en-US" sz="2800" dirty="0" smtClean="0"/>
              <a:t>E-Mail: Systamatic@Systamaticllc.com</a:t>
            </a:r>
          </a:p>
          <a:p>
            <a:pPr marL="2286000" lvl="5" indent="0">
              <a:buNone/>
            </a:pPr>
            <a:r>
              <a:rPr lang="en-US" sz="2800" dirty="0" smtClean="0"/>
              <a:t>Office: (240) 602-6454</a:t>
            </a:r>
          </a:p>
          <a:p>
            <a:pPr marL="2286000" lvl="5" indent="0">
              <a:buNone/>
            </a:pPr>
            <a:endParaRPr lang="en-US" sz="2800" b="1" u="sng" dirty="0" smtClean="0"/>
          </a:p>
          <a:p>
            <a:pPr marL="2286000" lvl="5" indent="0">
              <a:buNone/>
            </a:pPr>
            <a:endParaRPr lang="en-US" sz="2800" dirty="0" smtClean="0"/>
          </a:p>
          <a:p>
            <a:pPr marL="2286000" lvl="5" indent="0">
              <a:buNone/>
            </a:pPr>
            <a:endParaRPr lang="en-US" sz="1200" dirty="0" smtClean="0"/>
          </a:p>
          <a:p>
            <a:pPr marL="2286000" lvl="5" indent="0">
              <a:buNone/>
            </a:pPr>
            <a:endParaRPr lang="en-US" sz="1200" dirty="0" smtClean="0"/>
          </a:p>
        </p:txBody>
      </p:sp>
    </p:spTree>
    <p:extLst>
      <p:ext uri="{BB962C8B-B14F-4D97-AF65-F5344CB8AC3E}">
        <p14:creationId xmlns:p14="http://schemas.microsoft.com/office/powerpoint/2010/main" val="3167541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05413"/>
            <a:ext cx="9601196" cy="1303867"/>
          </a:xfrm>
        </p:spPr>
        <p:txBody>
          <a:bodyPr>
            <a:normAutofit/>
          </a:bodyPr>
          <a:lstStyle/>
          <a:p>
            <a:r>
              <a:rPr lang="en-US" dirty="0" smtClean="0"/>
              <a:t>Survey</a:t>
            </a:r>
            <a:endParaRPr lang="en-US" dirty="0"/>
          </a:p>
        </p:txBody>
      </p:sp>
      <p:sp>
        <p:nvSpPr>
          <p:cNvPr id="4" name="Content Placeholder 3"/>
          <p:cNvSpPr>
            <a:spLocks noGrp="1"/>
          </p:cNvSpPr>
          <p:nvPr>
            <p:ph idx="1"/>
          </p:nvPr>
        </p:nvSpPr>
        <p:spPr>
          <a:xfrm>
            <a:off x="1727662" y="2136369"/>
            <a:ext cx="9601196" cy="3307235"/>
          </a:xfrm>
        </p:spPr>
        <p:txBody>
          <a:bodyPr>
            <a:noAutofit/>
          </a:bodyPr>
          <a:lstStyle/>
          <a:p>
            <a:pPr marL="2286000" lvl="5" indent="0">
              <a:buNone/>
            </a:pPr>
            <a:endParaRPr lang="en-US" sz="1200" dirty="0" smtClean="0"/>
          </a:p>
          <a:p>
            <a:pPr marL="2286000" lvl="5" indent="0">
              <a:buNone/>
            </a:pPr>
            <a:r>
              <a:rPr lang="en-US" sz="1200" dirty="0" smtClean="0"/>
              <a:t>Did you find this workshop useful?  1 2 3 (3=Very Useful)</a:t>
            </a:r>
          </a:p>
          <a:p>
            <a:pPr marL="2286000" lvl="5" indent="0">
              <a:buNone/>
            </a:pPr>
            <a:r>
              <a:rPr lang="en-US" sz="1200" dirty="0" smtClean="0"/>
              <a:t>Did the facilitator manage the discussion? 1, 2 3, (3=Outstanding)</a:t>
            </a:r>
          </a:p>
          <a:p>
            <a:pPr marL="2286000" lvl="5" indent="0">
              <a:buNone/>
            </a:pPr>
            <a:r>
              <a:rPr lang="en-US" sz="1200" dirty="0" smtClean="0"/>
              <a:t>Did you find the exercise meaningful?  Yes  No</a:t>
            </a:r>
          </a:p>
          <a:p>
            <a:pPr marL="2286000" lvl="5" indent="0">
              <a:buNone/>
            </a:pPr>
            <a:r>
              <a:rPr lang="en-US" sz="1200" dirty="0" smtClean="0"/>
              <a:t>Did the exercise help clarify the workshop material? 1, 2, 3 (3=Outstanding Clarity)</a:t>
            </a:r>
          </a:p>
          <a:p>
            <a:pPr marL="2286000" lvl="5" indent="0">
              <a:buNone/>
            </a:pPr>
            <a:endParaRPr lang="en-US" sz="1200" dirty="0"/>
          </a:p>
          <a:p>
            <a:pPr marL="2286000" lvl="5" indent="0">
              <a:buNone/>
            </a:pPr>
            <a:r>
              <a:rPr lang="en-US" sz="1200" dirty="0" smtClean="0"/>
              <a:t>What additional topics would you like to know more about?</a:t>
            </a:r>
          </a:p>
        </p:txBody>
      </p:sp>
    </p:spTree>
    <p:extLst>
      <p:ext uri="{BB962C8B-B14F-4D97-AF65-F5344CB8AC3E}">
        <p14:creationId xmlns:p14="http://schemas.microsoft.com/office/powerpoint/2010/main" val="159694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Stay Sharp on Social Media</a:t>
            </a:r>
            <a:endParaRPr lang="en-US" dirty="0"/>
          </a:p>
        </p:txBody>
      </p:sp>
      <p:sp>
        <p:nvSpPr>
          <p:cNvPr id="3" name="Subtitle 2"/>
          <p:cNvSpPr>
            <a:spLocks noGrp="1"/>
          </p:cNvSpPr>
          <p:nvPr>
            <p:ph type="subTitle" idx="1"/>
          </p:nvPr>
        </p:nvSpPr>
        <p:spPr>
          <a:xfrm>
            <a:off x="2635915" y="3688859"/>
            <a:ext cx="6833061" cy="1670861"/>
          </a:xfrm>
        </p:spPr>
        <p:txBody>
          <a:bodyPr>
            <a:normAutofit/>
          </a:bodyPr>
          <a:lstStyle/>
          <a:p>
            <a:endParaRPr lang="en-US" dirty="0"/>
          </a:p>
          <a:p>
            <a:r>
              <a:rPr lang="en-US" dirty="0" smtClean="0"/>
              <a:t>Changing the Game! Challenges, Choices, &amp; Chances</a:t>
            </a:r>
            <a:endParaRPr lang="en-US" dirty="0"/>
          </a:p>
        </p:txBody>
      </p:sp>
      <p:sp>
        <p:nvSpPr>
          <p:cNvPr id="4" name="Rectangle 3"/>
          <p:cNvSpPr/>
          <p:nvPr/>
        </p:nvSpPr>
        <p:spPr>
          <a:xfrm>
            <a:off x="8050580" y="4941224"/>
            <a:ext cx="1075936" cy="261610"/>
          </a:xfrm>
          <a:prstGeom prst="rect">
            <a:avLst/>
          </a:prstGeom>
        </p:spPr>
        <p:txBody>
          <a:bodyPr wrap="none">
            <a:spAutoFit/>
          </a:bodyPr>
          <a:lstStyle/>
          <a:p>
            <a:r>
              <a:rPr lang="en-US" sz="1100" dirty="0" smtClean="0"/>
              <a:t>October 6, 2018</a:t>
            </a:r>
            <a:endParaRPr lang="en-US" sz="1100" dirty="0"/>
          </a:p>
        </p:txBody>
      </p:sp>
    </p:spTree>
    <p:extLst>
      <p:ext uri="{BB962C8B-B14F-4D97-AF65-F5344CB8AC3E}">
        <p14:creationId xmlns:p14="http://schemas.microsoft.com/office/powerpoint/2010/main" val="215725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Courage Under Fire</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Let’s say adaptability, we must be capable of adjusting to new and changing situations and stresses. Ambition, we seek and welcome more important responsibility. Cooperative, we work in harmony with others and dependable where we consistently accomplish the desired action with minimum supervision. Enthusiasm, and motivating others with your zeal. Ingenuity and initiative with the ability to take necessary action on our own. Then there is loyalty, moral courage, self discipline, self improvement. Stamina, performing successfully under constant physical and mental stress. Judgement we must think logically and make practical decisions. Ingenuity, we must make something out of nothing. Force we must execute our actions vigorously. Tact we say and do what is appropriate without giving unnecessary offense while understanding and appreciating another’s viewpoint.</a:t>
            </a:r>
          </a:p>
          <a:p>
            <a:endParaRPr lang="en-US" dirty="0"/>
          </a:p>
          <a:p>
            <a:endParaRPr lang="en-US" dirty="0" smtClean="0"/>
          </a:p>
          <a:p>
            <a:endParaRPr lang="en-US" dirty="0"/>
          </a:p>
          <a:p>
            <a:r>
              <a:rPr lang="en-US" dirty="0" smtClean="0"/>
              <a:t>Unknown Army Special Forces</a:t>
            </a:r>
            <a:endParaRPr lang="en-US" dirty="0"/>
          </a:p>
        </p:txBody>
      </p:sp>
    </p:spTree>
    <p:extLst>
      <p:ext uri="{BB962C8B-B14F-4D97-AF65-F5344CB8AC3E}">
        <p14:creationId xmlns:p14="http://schemas.microsoft.com/office/powerpoint/2010/main" val="262054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Overview-Social Media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How </a:t>
            </a:r>
            <a:r>
              <a:rPr lang="en-US" dirty="0" smtClean="0"/>
              <a:t>Has It Changed Our Lives?</a:t>
            </a:r>
          </a:p>
          <a:p>
            <a:r>
              <a:rPr lang="en-US" dirty="0" smtClean="0"/>
              <a:t>Drawbacks and Limits</a:t>
            </a:r>
          </a:p>
          <a:p>
            <a:r>
              <a:rPr lang="en-US" dirty="0" smtClean="0"/>
              <a:t>Why</a:t>
            </a:r>
          </a:p>
          <a:p>
            <a:r>
              <a:rPr lang="en-US" dirty="0" smtClean="0"/>
              <a:t>Social Media</a:t>
            </a:r>
          </a:p>
          <a:p>
            <a:r>
              <a:rPr lang="en-US" dirty="0"/>
              <a:t>Habit</a:t>
            </a:r>
          </a:p>
          <a:p>
            <a:r>
              <a:rPr lang="en-US" dirty="0" smtClean="0"/>
              <a:t>2016 Elections</a:t>
            </a:r>
          </a:p>
          <a:p>
            <a:r>
              <a:rPr lang="en-US" dirty="0" smtClean="0"/>
              <a:t>Data Mining/Machine Learning/Artificial Intelligence</a:t>
            </a:r>
          </a:p>
          <a:p>
            <a:r>
              <a:rPr lang="en-US" dirty="0" smtClean="0"/>
              <a:t>Safety</a:t>
            </a:r>
          </a:p>
          <a:p>
            <a:r>
              <a:rPr lang="en-US" dirty="0" smtClean="0"/>
              <a:t>Summary and Conclusions</a:t>
            </a:r>
          </a:p>
          <a:p>
            <a:endParaRPr lang="en-US" dirty="0" smtClean="0"/>
          </a:p>
          <a:p>
            <a:pPr marL="457200" lvl="1" indent="0">
              <a:buNone/>
            </a:pPr>
            <a:endParaRPr lang="en-US" dirty="0"/>
          </a:p>
        </p:txBody>
      </p:sp>
    </p:spTree>
    <p:extLst>
      <p:ext uri="{BB962C8B-B14F-4D97-AF65-F5344CB8AC3E}">
        <p14:creationId xmlns:p14="http://schemas.microsoft.com/office/powerpoint/2010/main" val="380961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 With </a:t>
            </a:r>
            <a:r>
              <a:rPr lang="en-US" dirty="0" smtClean="0"/>
              <a:t>What </a:t>
            </a:r>
            <a:endParaRPr lang="en-US" dirty="0"/>
          </a:p>
        </p:txBody>
      </p:sp>
      <p:sp>
        <p:nvSpPr>
          <p:cNvPr id="3" name="Content Placeholder 2"/>
          <p:cNvSpPr>
            <a:spLocks noGrp="1"/>
          </p:cNvSpPr>
          <p:nvPr>
            <p:ph idx="1"/>
          </p:nvPr>
        </p:nvSpPr>
        <p:spPr>
          <a:xfrm>
            <a:off x="1334479" y="2502224"/>
            <a:ext cx="9601196" cy="3318936"/>
          </a:xfrm>
        </p:spPr>
        <p:txBody>
          <a:bodyPr>
            <a:noAutofit/>
          </a:bodyPr>
          <a:lstStyle/>
          <a:p>
            <a:r>
              <a:rPr lang="en-US" sz="1400" dirty="0" smtClean="0"/>
              <a:t>2.7 Billion  Users</a:t>
            </a:r>
          </a:p>
          <a:p>
            <a:r>
              <a:rPr lang="en-US" sz="1400" dirty="0"/>
              <a:t>2</a:t>
            </a:r>
            <a:r>
              <a:rPr lang="en-US" sz="1400" dirty="0" smtClean="0"/>
              <a:t>0 Minutes Per Day</a:t>
            </a:r>
          </a:p>
          <a:p>
            <a:r>
              <a:rPr lang="en-US" sz="1400" dirty="0" smtClean="0"/>
              <a:t>Up 25% </a:t>
            </a:r>
          </a:p>
          <a:p>
            <a:r>
              <a:rPr lang="en-US" sz="1400" dirty="0" smtClean="0"/>
              <a:t>Started With </a:t>
            </a:r>
            <a:r>
              <a:rPr lang="en-US" sz="1400" dirty="0" smtClean="0"/>
              <a:t>Sharing School Papers Between Students and </a:t>
            </a:r>
            <a:r>
              <a:rPr lang="en-US" sz="1400" dirty="0" smtClean="0"/>
              <a:t>Now </a:t>
            </a:r>
            <a:r>
              <a:rPr lang="en-US" sz="1400" dirty="0" smtClean="0"/>
              <a:t>How </a:t>
            </a:r>
            <a:r>
              <a:rPr lang="en-US" sz="1400" dirty="0" smtClean="0"/>
              <a:t>Do We Consume As Much As Of Your Time As Possible-Social Media Advertising</a:t>
            </a:r>
          </a:p>
          <a:p>
            <a:pPr lvl="1"/>
            <a:r>
              <a:rPr lang="en-US" sz="1400" dirty="0" smtClean="0"/>
              <a:t>Likes=Contribute More Content</a:t>
            </a:r>
          </a:p>
          <a:p>
            <a:pPr lvl="1"/>
            <a:r>
              <a:rPr lang="en-US" sz="1400" dirty="0" smtClean="0"/>
              <a:t>Build  Products to Make Them Addictive</a:t>
            </a:r>
          </a:p>
          <a:p>
            <a:pPr lvl="1"/>
            <a:r>
              <a:rPr lang="en-US" sz="1400" dirty="0" smtClean="0"/>
              <a:t>Neuro-Psychologist </a:t>
            </a:r>
            <a:r>
              <a:rPr lang="en-US" sz="1400" dirty="0"/>
              <a:t>and a </a:t>
            </a:r>
            <a:r>
              <a:rPr lang="en-US" sz="1400" dirty="0" smtClean="0"/>
              <a:t>Neuro-Economics </a:t>
            </a:r>
            <a:endParaRPr lang="en-US" sz="1400" dirty="0"/>
          </a:p>
          <a:p>
            <a:pPr lvl="1"/>
            <a:r>
              <a:rPr lang="en-US" sz="1400" dirty="0"/>
              <a:t>Dopamine Labs</a:t>
            </a:r>
          </a:p>
          <a:p>
            <a:pPr lvl="1"/>
            <a:r>
              <a:rPr lang="en-US" sz="1400" dirty="0"/>
              <a:t>Brain </a:t>
            </a:r>
            <a:r>
              <a:rPr lang="en-US" sz="1400" dirty="0" smtClean="0"/>
              <a:t>Hacking-Psychographics</a:t>
            </a:r>
            <a:endParaRPr lang="en-US" sz="1400" dirty="0"/>
          </a:p>
          <a:p>
            <a:pPr lvl="1"/>
            <a:r>
              <a:rPr lang="en-US" sz="1400" dirty="0"/>
              <a:t>Features Maximally Sticky</a:t>
            </a:r>
          </a:p>
          <a:p>
            <a:pPr lvl="1"/>
            <a:endParaRPr lang="en-US" sz="1400" dirty="0"/>
          </a:p>
          <a:p>
            <a:pPr lvl="1"/>
            <a:endParaRPr lang="en-US" sz="1400" dirty="0" smtClean="0"/>
          </a:p>
          <a:p>
            <a:pPr marL="457200" lvl="1" indent="0">
              <a:buNone/>
            </a:pPr>
            <a:endParaRPr lang="en-US" sz="800" dirty="0"/>
          </a:p>
          <a:p>
            <a:pPr marL="457200" lvl="1" indent="0">
              <a:buNone/>
            </a:pPr>
            <a:endParaRPr lang="en-US" sz="800" dirty="0" smtClean="0"/>
          </a:p>
          <a:p>
            <a:pPr marL="457200" lvl="1" indent="0">
              <a:buNone/>
            </a:pPr>
            <a:endParaRPr lang="en-US" sz="800" dirty="0"/>
          </a:p>
        </p:txBody>
      </p:sp>
    </p:spTree>
    <p:extLst>
      <p:ext uri="{BB962C8B-B14F-4D97-AF65-F5344CB8AC3E}">
        <p14:creationId xmlns:p14="http://schemas.microsoft.com/office/powerpoint/2010/main" val="54546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t>
            </a:r>
            <a:endParaRPr lang="en-US" dirty="0"/>
          </a:p>
        </p:txBody>
      </p:sp>
      <p:sp>
        <p:nvSpPr>
          <p:cNvPr id="3" name="Content Placeholder 2"/>
          <p:cNvSpPr>
            <a:spLocks noGrp="1"/>
          </p:cNvSpPr>
          <p:nvPr>
            <p:ph idx="1"/>
          </p:nvPr>
        </p:nvSpPr>
        <p:spPr/>
        <p:txBody>
          <a:bodyPr>
            <a:noAutofit/>
          </a:bodyPr>
          <a:lstStyle/>
          <a:p>
            <a:r>
              <a:rPr lang="en-US" sz="2000" dirty="0" smtClean="0"/>
              <a:t>Belonging</a:t>
            </a:r>
          </a:p>
          <a:p>
            <a:r>
              <a:rPr lang="en-US" sz="2000" dirty="0" smtClean="0"/>
              <a:t>A Need For Connection</a:t>
            </a:r>
          </a:p>
          <a:p>
            <a:r>
              <a:rPr lang="en-US" sz="2000" dirty="0" smtClean="0"/>
              <a:t>Acceptance</a:t>
            </a:r>
          </a:p>
          <a:p>
            <a:r>
              <a:rPr lang="en-US" sz="2000" dirty="0" smtClean="0"/>
              <a:t>Self Esteem</a:t>
            </a:r>
          </a:p>
          <a:p>
            <a:r>
              <a:rPr lang="en-US" sz="2000" dirty="0" smtClean="0"/>
              <a:t>Dependence on Approval </a:t>
            </a:r>
          </a:p>
          <a:p>
            <a:pPr marL="457200" lvl="1" indent="0">
              <a:buNone/>
            </a:pPr>
            <a:endParaRPr lang="en-US" sz="800" dirty="0" smtClean="0"/>
          </a:p>
          <a:p>
            <a:pPr marL="457200" lvl="1" indent="0">
              <a:buNone/>
            </a:pPr>
            <a:endParaRPr lang="en-US" sz="800" dirty="0"/>
          </a:p>
        </p:txBody>
      </p:sp>
    </p:spTree>
    <p:extLst>
      <p:ext uri="{BB962C8B-B14F-4D97-AF65-F5344CB8AC3E}">
        <p14:creationId xmlns:p14="http://schemas.microsoft.com/office/powerpoint/2010/main" val="1587090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Facebook, Instagram, Snapchat, Twitter, WhatsApp</a:t>
            </a:r>
          </a:p>
        </p:txBody>
      </p:sp>
      <p:sp>
        <p:nvSpPr>
          <p:cNvPr id="3" name="Content Placeholder 2"/>
          <p:cNvSpPr>
            <a:spLocks noGrp="1"/>
          </p:cNvSpPr>
          <p:nvPr>
            <p:ph idx="1"/>
          </p:nvPr>
        </p:nvSpPr>
        <p:spPr/>
        <p:txBody>
          <a:bodyPr>
            <a:noAutofit/>
          </a:bodyPr>
          <a:lstStyle/>
          <a:p>
            <a:r>
              <a:rPr lang="en-US" sz="2000" dirty="0" smtClean="0"/>
              <a:t>Better Human Experiences and Bringing People Together</a:t>
            </a:r>
          </a:p>
          <a:p>
            <a:pPr lvl="2"/>
            <a:r>
              <a:rPr lang="en-US" sz="1400" dirty="0" smtClean="0"/>
              <a:t>Social Groups, </a:t>
            </a:r>
            <a:r>
              <a:rPr lang="en-US" sz="1400" dirty="0" err="1" smtClean="0"/>
              <a:t>PinInterest</a:t>
            </a:r>
            <a:r>
              <a:rPr lang="en-US" sz="1400" dirty="0" smtClean="0"/>
              <a:t>, Specialized Groups (Baking </a:t>
            </a:r>
            <a:r>
              <a:rPr lang="en-US" sz="1400" dirty="0" smtClean="0"/>
              <a:t>Club, Jack and Jill)</a:t>
            </a:r>
            <a:endParaRPr lang="en-US" sz="1400" dirty="0" smtClean="0"/>
          </a:p>
          <a:p>
            <a:r>
              <a:rPr lang="en-US" sz="2000" dirty="0" smtClean="0"/>
              <a:t>Social </a:t>
            </a:r>
            <a:r>
              <a:rPr lang="en-US" sz="2000" dirty="0" smtClean="0"/>
              <a:t>Media Helping Us Connect-Making Us </a:t>
            </a:r>
            <a:r>
              <a:rPr lang="en-US" sz="2000" dirty="0" smtClean="0"/>
              <a:t>Lonely</a:t>
            </a:r>
          </a:p>
          <a:p>
            <a:r>
              <a:rPr lang="en-US" sz="2000" dirty="0" smtClean="0"/>
              <a:t>Helps Us Stay Connected</a:t>
            </a:r>
          </a:p>
          <a:p>
            <a:r>
              <a:rPr lang="en-US" sz="2000" dirty="0" smtClean="0"/>
              <a:t>Create Additional Sources For Information</a:t>
            </a:r>
          </a:p>
          <a:p>
            <a:r>
              <a:rPr lang="en-US" sz="2000" dirty="0" smtClean="0"/>
              <a:t>Trusted Sources</a:t>
            </a:r>
          </a:p>
          <a:p>
            <a:r>
              <a:rPr lang="en-US" sz="2000" dirty="0" smtClean="0"/>
              <a:t>Find Old and Create New Friends</a:t>
            </a:r>
          </a:p>
          <a:p>
            <a:r>
              <a:rPr lang="en-US" sz="2000" dirty="0" smtClean="0"/>
              <a:t>Communicate</a:t>
            </a:r>
            <a:endParaRPr lang="en-US" sz="2000" dirty="0"/>
          </a:p>
          <a:p>
            <a:endParaRPr lang="en-US" sz="2000" dirty="0" smtClean="0"/>
          </a:p>
          <a:p>
            <a:pPr marL="457200" lvl="1" indent="0">
              <a:buNone/>
            </a:pPr>
            <a:endParaRPr lang="en-US" dirty="0"/>
          </a:p>
        </p:txBody>
      </p:sp>
    </p:spTree>
    <p:extLst>
      <p:ext uri="{BB962C8B-B14F-4D97-AF65-F5344CB8AC3E}">
        <p14:creationId xmlns:p14="http://schemas.microsoft.com/office/powerpoint/2010/main" val="174852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Facebook, Instagram, Snapchat, Twitter, WhatsApp</a:t>
            </a:r>
            <a:endParaRPr lang="en-US" sz="3600" dirty="0"/>
          </a:p>
        </p:txBody>
      </p:sp>
      <p:sp>
        <p:nvSpPr>
          <p:cNvPr id="3" name="Content Placeholder 2"/>
          <p:cNvSpPr>
            <a:spLocks noGrp="1"/>
          </p:cNvSpPr>
          <p:nvPr>
            <p:ph idx="1"/>
          </p:nvPr>
        </p:nvSpPr>
        <p:spPr/>
        <p:txBody>
          <a:bodyPr>
            <a:normAutofit/>
          </a:bodyPr>
          <a:lstStyle/>
          <a:p>
            <a:r>
              <a:rPr lang="en-US" dirty="0" smtClean="0"/>
              <a:t>Interruption</a:t>
            </a:r>
          </a:p>
          <a:p>
            <a:r>
              <a:rPr lang="en-US" dirty="0" smtClean="0"/>
              <a:t>Time</a:t>
            </a:r>
          </a:p>
          <a:p>
            <a:r>
              <a:rPr lang="en-US" dirty="0" smtClean="0"/>
              <a:t>Mood</a:t>
            </a:r>
          </a:p>
          <a:p>
            <a:r>
              <a:rPr lang="en-US" dirty="0" smtClean="0"/>
              <a:t>Distraction</a:t>
            </a:r>
          </a:p>
          <a:p>
            <a:r>
              <a:rPr lang="en-US" dirty="0" smtClean="0"/>
              <a:t>Interfere With Your Day</a:t>
            </a:r>
          </a:p>
          <a:p>
            <a:endParaRPr lang="en-US" dirty="0"/>
          </a:p>
        </p:txBody>
      </p:sp>
    </p:spTree>
    <p:extLst>
      <p:ext uri="{BB962C8B-B14F-4D97-AF65-F5344CB8AC3E}">
        <p14:creationId xmlns:p14="http://schemas.microsoft.com/office/powerpoint/2010/main" val="42279723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4923</TotalTime>
  <Words>1253</Words>
  <Application>Microsoft Office PowerPoint</Application>
  <PresentationFormat>Custom</PresentationFormat>
  <Paragraphs>209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Organic</vt:lpstr>
      <vt:lpstr>PowerPoint Presentation</vt:lpstr>
      <vt:lpstr>Presentation </vt:lpstr>
      <vt:lpstr>Stay Sharp on Social Media</vt:lpstr>
      <vt:lpstr>Courage Under Fire</vt:lpstr>
      <vt:lpstr>Overview-Social Media</vt:lpstr>
      <vt:lpstr>Start With What </vt:lpstr>
      <vt:lpstr>Why </vt:lpstr>
      <vt:lpstr>Facebook, Instagram, Snapchat, Twitter, WhatsApp</vt:lpstr>
      <vt:lpstr>Facebook, Instagram, Snapchat, Twitter, WhatsApp</vt:lpstr>
      <vt:lpstr>Social Media</vt:lpstr>
      <vt:lpstr>Social Media</vt:lpstr>
      <vt:lpstr>Social Media-Do You Feel Like This</vt:lpstr>
      <vt:lpstr>Social Media-Gambling</vt:lpstr>
      <vt:lpstr>Habit</vt:lpstr>
      <vt:lpstr>Habit</vt:lpstr>
      <vt:lpstr>2016 Elections</vt:lpstr>
      <vt:lpstr>2016 Elections</vt:lpstr>
      <vt:lpstr>Machine Learning/Artificial Intelligence</vt:lpstr>
      <vt:lpstr>Safety</vt:lpstr>
      <vt:lpstr>Summary</vt:lpstr>
      <vt:lpstr>Summary</vt:lpstr>
      <vt:lpstr>Summary</vt:lpstr>
      <vt:lpstr>A Final Thought</vt:lpstr>
      <vt:lpstr>Biography</vt:lpstr>
      <vt:lpstr>References</vt:lpstr>
      <vt:lpstr>Contact Information/References</vt:lpstr>
      <vt:lpstr>Survey</vt:lpstr>
    </vt:vector>
  </TitlesOfParts>
  <Company>JCON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Cartwright, Oswald A (JMD)</dc:creator>
  <cp:lastModifiedBy>oz</cp:lastModifiedBy>
  <cp:revision>117</cp:revision>
  <cp:lastPrinted>2018-10-06T01:00:15Z</cp:lastPrinted>
  <dcterms:created xsi:type="dcterms:W3CDTF">2018-05-21T16:15:15Z</dcterms:created>
  <dcterms:modified xsi:type="dcterms:W3CDTF">2018-10-06T03:57:53Z</dcterms:modified>
</cp:coreProperties>
</file>