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7"/>
  </p:handoutMasterIdLst>
  <p:sldIdLst>
    <p:sldId id="296" r:id="rId2"/>
    <p:sldId id="256" r:id="rId3"/>
    <p:sldId id="300" r:id="rId4"/>
    <p:sldId id="267" r:id="rId5"/>
    <p:sldId id="281" r:id="rId6"/>
    <p:sldId id="303" r:id="rId7"/>
    <p:sldId id="305" r:id="rId8"/>
    <p:sldId id="304" r:id="rId9"/>
    <p:sldId id="306" r:id="rId10"/>
    <p:sldId id="307" r:id="rId11"/>
    <p:sldId id="308" r:id="rId12"/>
    <p:sldId id="309" r:id="rId13"/>
    <p:sldId id="310" r:id="rId14"/>
    <p:sldId id="311" r:id="rId15"/>
    <p:sldId id="260" r:id="rId16"/>
    <p:sldId id="312" r:id="rId17"/>
    <p:sldId id="269" r:id="rId18"/>
    <p:sldId id="284" r:id="rId19"/>
    <p:sldId id="272" r:id="rId20"/>
    <p:sldId id="274" r:id="rId21"/>
    <p:sldId id="301" r:id="rId22"/>
    <p:sldId id="295" r:id="rId23"/>
    <p:sldId id="287" r:id="rId24"/>
    <p:sldId id="294" r:id="rId25"/>
    <p:sldId id="302" r:id="rId26"/>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29" autoAdjust="0"/>
  </p:normalViewPr>
  <p:slideViewPr>
    <p:cSldViewPr snapToGrid="0">
      <p:cViewPr>
        <p:scale>
          <a:sx n="122" d="100"/>
          <a:sy n="122" d="100"/>
        </p:scale>
        <p:origin x="-96" y="-72"/>
      </p:cViewPr>
      <p:guideLst>
        <p:guide orient="horz" pos="2160"/>
        <p:guide pos="3840"/>
      </p:guideLst>
    </p:cSldViewPr>
  </p:slideViewPr>
  <p:notesTextViewPr>
    <p:cViewPr>
      <p:scale>
        <a:sx n="1" d="1"/>
        <a:sy n="1" d="1"/>
      </p:scale>
      <p:origin x="0" y="0"/>
    </p:cViewPr>
  </p:notesTextViewPr>
  <p:sorterViewPr>
    <p:cViewPr>
      <p:scale>
        <a:sx n="100" d="100"/>
        <a:sy n="100" d="100"/>
      </p:scale>
      <p:origin x="0" y="38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2987D287-B9B9-42FC-B864-569D80374BAC}" type="datetimeFigureOut">
              <a:rPr lang="en-US" smtClean="0"/>
              <a:t>3/1/2019</a:t>
            </a:fld>
            <a:endParaRPr lang="en-US" dirty="0"/>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050AB418-9F51-4A89-9774-87AD816487F9}" type="slidenum">
              <a:rPr lang="en-US" smtClean="0"/>
              <a:t>‹#›</a:t>
            </a:fld>
            <a:endParaRPr lang="en-US" dirty="0"/>
          </a:p>
        </p:txBody>
      </p:sp>
    </p:spTree>
    <p:extLst>
      <p:ext uri="{BB962C8B-B14F-4D97-AF65-F5344CB8AC3E}">
        <p14:creationId xmlns:p14="http://schemas.microsoft.com/office/powerpoint/2010/main" val="30498297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g1.wsimg.com/isteam/ip/604cb791-f175-4855-99a3-514375d46d11/logo/1178e0b0-7312-4cac-8051-25d084efe7c6.png/:/rs=h:1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631" y="1535691"/>
            <a:ext cx="3676249" cy="2483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700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Managers Really Do</a:t>
            </a:r>
            <a:endParaRPr lang="en-US" dirty="0"/>
          </a:p>
        </p:txBody>
      </p:sp>
      <p:sp>
        <p:nvSpPr>
          <p:cNvPr id="3" name="Content Placeholder 2"/>
          <p:cNvSpPr>
            <a:spLocks noGrp="1"/>
          </p:cNvSpPr>
          <p:nvPr>
            <p:ph idx="1"/>
          </p:nvPr>
        </p:nvSpPr>
        <p:spPr/>
        <p:txBody>
          <a:bodyPr/>
          <a:lstStyle/>
          <a:p>
            <a:r>
              <a:rPr lang="en-US" dirty="0" smtClean="0"/>
              <a:t>Create A Sense of Urgency</a:t>
            </a:r>
          </a:p>
          <a:p>
            <a:r>
              <a:rPr lang="en-US" dirty="0" smtClean="0"/>
              <a:t>Put Together Strong Teams</a:t>
            </a:r>
          </a:p>
          <a:p>
            <a:r>
              <a:rPr lang="en-US" dirty="0" smtClean="0"/>
              <a:t>Create An Appropriate Vision</a:t>
            </a:r>
          </a:p>
          <a:p>
            <a:r>
              <a:rPr lang="en-US" dirty="0" smtClean="0"/>
              <a:t>Communicate Broadly Produce Sufficient Short Term Results</a:t>
            </a:r>
          </a:p>
          <a:p>
            <a:r>
              <a:rPr lang="en-US" dirty="0" smtClean="0"/>
              <a:t>Build Momentum</a:t>
            </a:r>
          </a:p>
          <a:p>
            <a:r>
              <a:rPr lang="en-US" dirty="0" smtClean="0"/>
              <a:t>Create and Integrate Effective Cultural Behaviors</a:t>
            </a:r>
            <a:endParaRPr lang="en-US" dirty="0"/>
          </a:p>
        </p:txBody>
      </p:sp>
    </p:spTree>
    <p:extLst>
      <p:ext uri="{BB962C8B-B14F-4D97-AF65-F5344CB8AC3E}">
        <p14:creationId xmlns:p14="http://schemas.microsoft.com/office/powerpoint/2010/main" val="2796737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Turning Great Strategy Into Great Performance</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Clearly Identify Priorities</a:t>
            </a:r>
          </a:p>
          <a:p>
            <a:r>
              <a:rPr lang="en-US" dirty="0" smtClean="0"/>
              <a:t>Develop A Framework</a:t>
            </a:r>
          </a:p>
          <a:p>
            <a:pPr lvl="1"/>
            <a:r>
              <a:rPr lang="en-US" dirty="0" smtClean="0"/>
              <a:t>Context of the Work and Audience</a:t>
            </a:r>
          </a:p>
          <a:p>
            <a:pPr lvl="1"/>
            <a:r>
              <a:rPr lang="en-US" dirty="0" smtClean="0"/>
              <a:t>Link Strategy Goals and Perspectives With Performance</a:t>
            </a:r>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3299772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Turning Great Strategy Into Great Performance</a:t>
            </a:r>
          </a:p>
        </p:txBody>
      </p:sp>
      <p:sp>
        <p:nvSpPr>
          <p:cNvPr id="3" name="Content Placeholder 2"/>
          <p:cNvSpPr>
            <a:spLocks noGrp="1"/>
          </p:cNvSpPr>
          <p:nvPr>
            <p:ph idx="1"/>
          </p:nvPr>
        </p:nvSpPr>
        <p:spPr/>
        <p:txBody>
          <a:bodyPr>
            <a:normAutofit fontScale="70000" lnSpcReduction="20000"/>
          </a:bodyPr>
          <a:lstStyle/>
          <a:p>
            <a:r>
              <a:rPr lang="en-US" dirty="0" smtClean="0"/>
              <a:t>Discuss Resource Deployments</a:t>
            </a:r>
          </a:p>
          <a:p>
            <a:pPr lvl="1"/>
            <a:r>
              <a:rPr lang="en-US" dirty="0" smtClean="0"/>
              <a:t>Availability</a:t>
            </a:r>
          </a:p>
          <a:p>
            <a:pPr lvl="1"/>
            <a:r>
              <a:rPr lang="en-US" dirty="0" smtClean="0"/>
              <a:t>Capability</a:t>
            </a:r>
          </a:p>
          <a:p>
            <a:pPr lvl="1"/>
            <a:r>
              <a:rPr lang="en-US" dirty="0" smtClean="0"/>
              <a:t>Markets and Trends</a:t>
            </a:r>
          </a:p>
          <a:p>
            <a:pPr lvl="1"/>
            <a:r>
              <a:rPr lang="en-US" dirty="0" smtClean="0"/>
              <a:t>Capital Choices and Sources</a:t>
            </a:r>
          </a:p>
          <a:p>
            <a:endParaRPr lang="en-US" dirty="0"/>
          </a:p>
          <a:p>
            <a:r>
              <a:rPr lang="en-US" dirty="0" smtClean="0"/>
              <a:t>Debate Assumptions and Forecast</a:t>
            </a:r>
          </a:p>
          <a:p>
            <a:pPr lvl="1"/>
            <a:r>
              <a:rPr lang="en-US" dirty="0" smtClean="0"/>
              <a:t>Serious and Focused Debate</a:t>
            </a:r>
          </a:p>
          <a:p>
            <a:pPr lvl="1"/>
            <a:r>
              <a:rPr lang="en-US" dirty="0" smtClean="0"/>
              <a:t>Crucial Conversations</a:t>
            </a:r>
          </a:p>
          <a:p>
            <a:pPr lvl="1"/>
            <a:r>
              <a:rPr lang="en-US" dirty="0" smtClean="0"/>
              <a:t>Develop A Framework That Audiences Understand</a:t>
            </a:r>
          </a:p>
          <a:p>
            <a:endParaRPr lang="en-US" dirty="0"/>
          </a:p>
        </p:txBody>
      </p:sp>
    </p:spTree>
    <p:extLst>
      <p:ext uri="{BB962C8B-B14F-4D97-AF65-F5344CB8AC3E}">
        <p14:creationId xmlns:p14="http://schemas.microsoft.com/office/powerpoint/2010/main" val="1957033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Turning Great Strategy Into Great Performance</a:t>
            </a:r>
          </a:p>
        </p:txBody>
      </p:sp>
      <p:sp>
        <p:nvSpPr>
          <p:cNvPr id="3" name="Content Placeholder 2"/>
          <p:cNvSpPr>
            <a:spLocks noGrp="1"/>
          </p:cNvSpPr>
          <p:nvPr>
            <p:ph idx="1"/>
          </p:nvPr>
        </p:nvSpPr>
        <p:spPr/>
        <p:txBody>
          <a:bodyPr>
            <a:normAutofit fontScale="62500" lnSpcReduction="20000"/>
          </a:bodyPr>
          <a:lstStyle/>
          <a:p>
            <a:r>
              <a:rPr lang="en-US" dirty="0" smtClean="0"/>
              <a:t>Discuss Resource Deployments</a:t>
            </a:r>
          </a:p>
          <a:p>
            <a:pPr lvl="1"/>
            <a:r>
              <a:rPr lang="en-US" dirty="0" smtClean="0"/>
              <a:t>Availability</a:t>
            </a:r>
          </a:p>
          <a:p>
            <a:pPr lvl="1"/>
            <a:r>
              <a:rPr lang="en-US" dirty="0" smtClean="0"/>
              <a:t>Capability</a:t>
            </a:r>
          </a:p>
          <a:p>
            <a:pPr lvl="1"/>
            <a:r>
              <a:rPr lang="en-US" dirty="0" smtClean="0"/>
              <a:t>Markets and Trends</a:t>
            </a:r>
          </a:p>
          <a:p>
            <a:pPr lvl="1"/>
            <a:r>
              <a:rPr lang="en-US" dirty="0" smtClean="0"/>
              <a:t>Capital Choices and Sources</a:t>
            </a:r>
          </a:p>
          <a:p>
            <a:endParaRPr lang="en-US" dirty="0"/>
          </a:p>
          <a:p>
            <a:r>
              <a:rPr lang="en-US" dirty="0" smtClean="0"/>
              <a:t>Debate Assumptions and Forecast</a:t>
            </a:r>
          </a:p>
          <a:p>
            <a:pPr lvl="1"/>
            <a:r>
              <a:rPr lang="en-US" dirty="0" smtClean="0"/>
              <a:t>Serious and Focused Debate</a:t>
            </a:r>
          </a:p>
          <a:p>
            <a:pPr lvl="1"/>
            <a:r>
              <a:rPr lang="en-US" dirty="0" smtClean="0"/>
              <a:t>Crucial Conversations</a:t>
            </a:r>
          </a:p>
          <a:p>
            <a:pPr lvl="1"/>
            <a:r>
              <a:rPr lang="en-US" dirty="0" smtClean="0"/>
              <a:t>Develop A Framework That Audiences Understand</a:t>
            </a:r>
          </a:p>
          <a:p>
            <a:pPr lvl="1"/>
            <a:r>
              <a:rPr lang="en-US" dirty="0" smtClean="0"/>
              <a:t>Identify Priorities</a:t>
            </a:r>
          </a:p>
          <a:p>
            <a:endParaRPr lang="en-US" dirty="0"/>
          </a:p>
        </p:txBody>
      </p:sp>
    </p:spTree>
    <p:extLst>
      <p:ext uri="{BB962C8B-B14F-4D97-AF65-F5344CB8AC3E}">
        <p14:creationId xmlns:p14="http://schemas.microsoft.com/office/powerpoint/2010/main" val="1900529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Turning Great Strategy Into Great Performance</a:t>
            </a:r>
          </a:p>
        </p:txBody>
      </p:sp>
      <p:sp>
        <p:nvSpPr>
          <p:cNvPr id="3" name="Content Placeholder 2"/>
          <p:cNvSpPr>
            <a:spLocks noGrp="1"/>
          </p:cNvSpPr>
          <p:nvPr>
            <p:ph idx="1"/>
          </p:nvPr>
        </p:nvSpPr>
        <p:spPr/>
        <p:txBody>
          <a:bodyPr>
            <a:normAutofit/>
          </a:bodyPr>
          <a:lstStyle/>
          <a:p>
            <a:r>
              <a:rPr lang="en-US" dirty="0" smtClean="0"/>
              <a:t>Reward and Develop Execution/Capabilities</a:t>
            </a:r>
          </a:p>
          <a:p>
            <a:pPr lvl="1"/>
            <a:r>
              <a:rPr lang="en-US" dirty="0" smtClean="0"/>
              <a:t>Chart the Course</a:t>
            </a:r>
          </a:p>
          <a:p>
            <a:pPr lvl="1"/>
            <a:r>
              <a:rPr lang="en-US" dirty="0" smtClean="0"/>
              <a:t>Inspire Others</a:t>
            </a:r>
          </a:p>
          <a:p>
            <a:pPr lvl="1"/>
            <a:r>
              <a:rPr lang="en-US" dirty="0" smtClean="0"/>
              <a:t>Demonstrate Ethics</a:t>
            </a:r>
          </a:p>
          <a:p>
            <a:pPr lvl="1"/>
            <a:r>
              <a:rPr lang="en-US" dirty="0" smtClean="0"/>
              <a:t>Have Empathy</a:t>
            </a:r>
          </a:p>
          <a:p>
            <a:pPr lvl="1"/>
            <a:r>
              <a:rPr lang="en-US" dirty="0" smtClean="0"/>
              <a:t>Deliver Results</a:t>
            </a:r>
          </a:p>
          <a:p>
            <a:endParaRPr lang="en-US" dirty="0"/>
          </a:p>
        </p:txBody>
      </p:sp>
    </p:spTree>
    <p:extLst>
      <p:ext uri="{BB962C8B-B14F-4D97-AF65-F5344CB8AC3E}">
        <p14:creationId xmlns:p14="http://schemas.microsoft.com/office/powerpoint/2010/main" val="3596939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Decisions</a:t>
            </a:r>
            <a:endParaRPr lang="en-US" dirty="0"/>
          </a:p>
        </p:txBody>
      </p:sp>
      <p:sp>
        <p:nvSpPr>
          <p:cNvPr id="3" name="Content Placeholder 2"/>
          <p:cNvSpPr>
            <a:spLocks noGrp="1"/>
          </p:cNvSpPr>
          <p:nvPr>
            <p:ph idx="1"/>
          </p:nvPr>
        </p:nvSpPr>
        <p:spPr/>
        <p:txBody>
          <a:bodyPr>
            <a:normAutofit/>
          </a:bodyPr>
          <a:lstStyle/>
          <a:p>
            <a:r>
              <a:rPr lang="en-US" dirty="0" smtClean="0"/>
              <a:t>Routine or an Exception</a:t>
            </a:r>
          </a:p>
          <a:p>
            <a:r>
              <a:rPr lang="en-US" dirty="0" smtClean="0"/>
              <a:t>Boundary of the Decision</a:t>
            </a:r>
          </a:p>
          <a:p>
            <a:r>
              <a:rPr lang="en-US" dirty="0"/>
              <a:t>Think About What Is Right	</a:t>
            </a:r>
          </a:p>
          <a:p>
            <a:pPr lvl="1"/>
            <a:r>
              <a:rPr lang="en-US" dirty="0"/>
              <a:t>Your </a:t>
            </a:r>
            <a:r>
              <a:rPr lang="en-US" dirty="0" smtClean="0"/>
              <a:t>Company</a:t>
            </a:r>
            <a:endParaRPr lang="en-US" dirty="0"/>
          </a:p>
        </p:txBody>
      </p:sp>
    </p:spTree>
    <p:extLst>
      <p:ext uri="{BB962C8B-B14F-4D97-AF65-F5344CB8AC3E}">
        <p14:creationId xmlns:p14="http://schemas.microsoft.com/office/powerpoint/2010/main" val="2568071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Decisions</a:t>
            </a:r>
            <a:endParaRPr lang="en-US" dirty="0"/>
          </a:p>
        </p:txBody>
      </p:sp>
      <p:sp>
        <p:nvSpPr>
          <p:cNvPr id="3" name="Content Placeholder 2"/>
          <p:cNvSpPr>
            <a:spLocks noGrp="1"/>
          </p:cNvSpPr>
          <p:nvPr>
            <p:ph idx="1"/>
          </p:nvPr>
        </p:nvSpPr>
        <p:spPr/>
        <p:txBody>
          <a:bodyPr/>
          <a:lstStyle/>
          <a:p>
            <a:r>
              <a:rPr lang="en-US" dirty="0"/>
              <a:t>Convert the Decision Into Action</a:t>
            </a:r>
          </a:p>
          <a:p>
            <a:r>
              <a:rPr lang="en-US" dirty="0"/>
              <a:t>Feedback and Evaluation</a:t>
            </a:r>
          </a:p>
          <a:p>
            <a:pPr marL="0" indent="0">
              <a:buNone/>
            </a:pPr>
            <a:endParaRPr lang="en-US" dirty="0"/>
          </a:p>
        </p:txBody>
      </p:sp>
    </p:spTree>
    <p:extLst>
      <p:ext uri="{BB962C8B-B14F-4D97-AF65-F5344CB8AC3E}">
        <p14:creationId xmlns:p14="http://schemas.microsoft.com/office/powerpoint/2010/main" val="2280309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Disagreeing With the Boss</a:t>
            </a:r>
            <a:endParaRPr lang="en-US" dirty="0"/>
          </a:p>
        </p:txBody>
      </p:sp>
      <p:sp>
        <p:nvSpPr>
          <p:cNvPr id="3" name="Content Placeholder 2"/>
          <p:cNvSpPr>
            <a:spLocks noGrp="1"/>
          </p:cNvSpPr>
          <p:nvPr>
            <p:ph idx="1"/>
          </p:nvPr>
        </p:nvSpPr>
        <p:spPr>
          <a:xfrm>
            <a:off x="1240693" y="2525671"/>
            <a:ext cx="9601196" cy="3318936"/>
          </a:xfrm>
        </p:spPr>
        <p:txBody>
          <a:bodyPr>
            <a:noAutofit/>
          </a:bodyPr>
          <a:lstStyle/>
          <a:p>
            <a:r>
              <a:rPr lang="en-US" sz="1200" dirty="0" smtClean="0"/>
              <a:t>Be </a:t>
            </a:r>
            <a:r>
              <a:rPr lang="en-US" sz="1200" dirty="0"/>
              <a:t>R</a:t>
            </a:r>
            <a:r>
              <a:rPr lang="en-US" sz="1200" dirty="0" smtClean="0"/>
              <a:t>ealistic About Risks</a:t>
            </a:r>
          </a:p>
          <a:p>
            <a:pPr lvl="1"/>
            <a:r>
              <a:rPr lang="en-US" sz="1200" dirty="0" smtClean="0"/>
              <a:t>Of Not Speaking Up</a:t>
            </a:r>
          </a:p>
          <a:p>
            <a:pPr lvl="1"/>
            <a:r>
              <a:rPr lang="en-US" sz="1200" dirty="0" smtClean="0"/>
              <a:t>Of Speaking Up</a:t>
            </a:r>
          </a:p>
          <a:p>
            <a:r>
              <a:rPr lang="en-US" sz="1200" dirty="0" smtClean="0"/>
              <a:t>Decide Whether To Wait</a:t>
            </a:r>
          </a:p>
          <a:p>
            <a:pPr lvl="1"/>
            <a:r>
              <a:rPr lang="en-US" sz="1200" dirty="0" smtClean="0"/>
              <a:t>Form An Army</a:t>
            </a:r>
          </a:p>
          <a:p>
            <a:pPr lvl="1"/>
            <a:r>
              <a:rPr lang="en-US" sz="1200" dirty="0" smtClean="0"/>
              <a:t>Timing Is Everything</a:t>
            </a:r>
          </a:p>
          <a:p>
            <a:r>
              <a:rPr lang="en-US" sz="1200" dirty="0" smtClean="0"/>
              <a:t>Identify A Shared Goal-The Manager’s Priority</a:t>
            </a:r>
          </a:p>
          <a:p>
            <a:r>
              <a:rPr lang="en-US" sz="1200" dirty="0" smtClean="0"/>
              <a:t>Ask Permission to Disagree</a:t>
            </a:r>
          </a:p>
          <a:p>
            <a:r>
              <a:rPr lang="en-US" sz="1200" dirty="0" smtClean="0"/>
              <a:t>Stay Calm</a:t>
            </a:r>
          </a:p>
          <a:p>
            <a:r>
              <a:rPr lang="en-US" sz="1200" dirty="0" smtClean="0"/>
              <a:t>Validate or Re-Articulate the Original Point</a:t>
            </a:r>
          </a:p>
          <a:p>
            <a:r>
              <a:rPr lang="en-US" sz="1200" dirty="0" smtClean="0"/>
              <a:t>Don’t Make Judgements</a:t>
            </a:r>
          </a:p>
          <a:p>
            <a:pPr lvl="1"/>
            <a:r>
              <a:rPr lang="en-US" sz="1200" dirty="0" smtClean="0"/>
              <a:t>Opinions-Use Facts</a:t>
            </a:r>
          </a:p>
          <a:p>
            <a:pPr lvl="1"/>
            <a:endParaRPr lang="en-US" sz="1200" dirty="0" smtClean="0"/>
          </a:p>
        </p:txBody>
      </p:sp>
    </p:spTree>
    <p:extLst>
      <p:ext uri="{BB962C8B-B14F-4D97-AF65-F5344CB8AC3E}">
        <p14:creationId xmlns:p14="http://schemas.microsoft.com/office/powerpoint/2010/main" val="4269498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Influencer	</a:t>
            </a:r>
            <a:endParaRPr lang="en-US" dirty="0"/>
          </a:p>
        </p:txBody>
      </p:sp>
      <p:sp>
        <p:nvSpPr>
          <p:cNvPr id="3" name="Content Placeholder 2"/>
          <p:cNvSpPr>
            <a:spLocks noGrp="1"/>
          </p:cNvSpPr>
          <p:nvPr>
            <p:ph idx="1"/>
          </p:nvPr>
        </p:nvSpPr>
        <p:spPr>
          <a:xfrm>
            <a:off x="1295402" y="2149608"/>
            <a:ext cx="9601196" cy="3318936"/>
          </a:xfrm>
        </p:spPr>
        <p:txBody>
          <a:bodyPr>
            <a:normAutofit fontScale="25000" lnSpcReduction="20000"/>
          </a:bodyPr>
          <a:lstStyle/>
          <a:p>
            <a:pPr lvl="1"/>
            <a:endParaRPr lang="en-US" dirty="0" smtClean="0"/>
          </a:p>
          <a:p>
            <a:pPr lvl="1"/>
            <a:endParaRPr lang="en-US" dirty="0"/>
          </a:p>
          <a:p>
            <a:pPr lvl="1"/>
            <a:r>
              <a:rPr lang="en-US" sz="7200" dirty="0" smtClean="0"/>
              <a:t>Harness Peer Pressure</a:t>
            </a:r>
          </a:p>
          <a:p>
            <a:pPr lvl="2"/>
            <a:r>
              <a:rPr lang="en-US" sz="5600" dirty="0" smtClean="0"/>
              <a:t>Compare Behaviors,  </a:t>
            </a:r>
          </a:p>
          <a:p>
            <a:pPr lvl="2"/>
            <a:r>
              <a:rPr lang="en-US" sz="5600" dirty="0" smtClean="0"/>
              <a:t>Identify Differences in What’s Expected</a:t>
            </a:r>
          </a:p>
          <a:p>
            <a:pPr lvl="2"/>
            <a:r>
              <a:rPr lang="en-US" sz="5600" dirty="0" smtClean="0"/>
              <a:t>Identify Results Oriented Behavior</a:t>
            </a:r>
          </a:p>
          <a:p>
            <a:pPr lvl="1"/>
            <a:r>
              <a:rPr lang="en-US" sz="7200" dirty="0" smtClean="0"/>
              <a:t>Design Rewards and Demand Accountability</a:t>
            </a:r>
          </a:p>
          <a:p>
            <a:pPr lvl="2"/>
            <a:r>
              <a:rPr lang="en-US" sz="5600" dirty="0" smtClean="0"/>
              <a:t>Fair, Equitable, Discussed Up Front, Administered In a Timely Fashion</a:t>
            </a:r>
          </a:p>
          <a:p>
            <a:pPr lvl="1"/>
            <a:r>
              <a:rPr lang="en-US" sz="7200" dirty="0" smtClean="0"/>
              <a:t>Create A Village</a:t>
            </a:r>
          </a:p>
          <a:p>
            <a:pPr lvl="2"/>
            <a:r>
              <a:rPr lang="en-US" sz="5600" dirty="0" smtClean="0"/>
              <a:t>Formal and Informal leaders Encourage Vital Behaviors and Confront Negative Behaviors</a:t>
            </a:r>
          </a:p>
          <a:p>
            <a:pPr lvl="2"/>
            <a:r>
              <a:rPr lang="en-US" sz="5600" dirty="0" smtClean="0"/>
              <a:t>Look For Real Time Feedback</a:t>
            </a:r>
          </a:p>
          <a:p>
            <a:pPr lvl="2"/>
            <a:r>
              <a:rPr lang="en-US" sz="5600" dirty="0" smtClean="0"/>
              <a:t>Changing Minds</a:t>
            </a:r>
          </a:p>
          <a:p>
            <a:pPr lvl="3"/>
            <a:r>
              <a:rPr lang="en-US" sz="5600" dirty="0" smtClean="0"/>
              <a:t>There Has to Be Value</a:t>
            </a:r>
          </a:p>
          <a:p>
            <a:pPr lvl="3"/>
            <a:r>
              <a:rPr lang="en-US" sz="5600" dirty="0" smtClean="0"/>
              <a:t>Has to Be Achievable</a:t>
            </a:r>
          </a:p>
        </p:txBody>
      </p:sp>
    </p:spTree>
    <p:extLst>
      <p:ext uri="{BB962C8B-B14F-4D97-AF65-F5344CB8AC3E}">
        <p14:creationId xmlns:p14="http://schemas.microsoft.com/office/powerpoint/2010/main" val="2759265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smtClean="0"/>
              <a:t>Buy In</a:t>
            </a:r>
            <a:endParaRPr lang="en-US" dirty="0"/>
          </a:p>
        </p:txBody>
      </p:sp>
      <p:sp>
        <p:nvSpPr>
          <p:cNvPr id="4" name="Content Placeholder 3"/>
          <p:cNvSpPr>
            <a:spLocks noGrp="1"/>
          </p:cNvSpPr>
          <p:nvPr>
            <p:ph idx="1"/>
          </p:nvPr>
        </p:nvSpPr>
        <p:spPr/>
        <p:txBody>
          <a:bodyPr>
            <a:normAutofit fontScale="62500" lnSpcReduction="20000"/>
          </a:bodyPr>
          <a:lstStyle/>
          <a:p>
            <a:pPr lvl="3"/>
            <a:endParaRPr lang="en-US" sz="2400" dirty="0"/>
          </a:p>
          <a:p>
            <a:pPr lvl="2"/>
            <a:r>
              <a:rPr lang="en-US" sz="2600" dirty="0"/>
              <a:t>Confusion</a:t>
            </a:r>
          </a:p>
          <a:p>
            <a:pPr lvl="3"/>
            <a:r>
              <a:rPr lang="en-US" sz="2600" dirty="0"/>
              <a:t>Irrelevant Facts</a:t>
            </a:r>
          </a:p>
          <a:p>
            <a:pPr lvl="3"/>
            <a:r>
              <a:rPr lang="en-US" sz="2600" dirty="0"/>
              <a:t>Convoluted Logic</a:t>
            </a:r>
          </a:p>
          <a:p>
            <a:pPr lvl="3"/>
            <a:r>
              <a:rPr lang="en-US" sz="2600" dirty="0"/>
              <a:t>Complex and Clever Discussions</a:t>
            </a:r>
          </a:p>
          <a:p>
            <a:pPr lvl="3"/>
            <a:r>
              <a:rPr lang="en-US" sz="2600" dirty="0"/>
              <a:t>Bewilder With Statistics</a:t>
            </a:r>
          </a:p>
          <a:p>
            <a:pPr lvl="2"/>
            <a:r>
              <a:rPr lang="en-US" sz="2600" dirty="0"/>
              <a:t>Ridicule</a:t>
            </a:r>
          </a:p>
          <a:p>
            <a:pPr lvl="3"/>
            <a:r>
              <a:rPr lang="en-US" sz="2400" dirty="0"/>
              <a:t>Try and Make You Look Silly</a:t>
            </a:r>
          </a:p>
          <a:p>
            <a:pPr lvl="3"/>
            <a:r>
              <a:rPr lang="en-US" sz="2400" dirty="0"/>
              <a:t>Questions About Competence</a:t>
            </a:r>
          </a:p>
          <a:p>
            <a:pPr lvl="3"/>
            <a:r>
              <a:rPr lang="en-US" sz="2400" dirty="0"/>
              <a:t>Direct Assaults</a:t>
            </a:r>
          </a:p>
          <a:p>
            <a:endParaRPr lang="en-US" dirty="0"/>
          </a:p>
        </p:txBody>
      </p:sp>
    </p:spTree>
    <p:extLst>
      <p:ext uri="{BB962C8B-B14F-4D97-AF65-F5344CB8AC3E}">
        <p14:creationId xmlns:p14="http://schemas.microsoft.com/office/powerpoint/2010/main" val="428547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Old Is the New</a:t>
            </a:r>
            <a:endParaRPr lang="en-US" dirty="0"/>
          </a:p>
        </p:txBody>
      </p:sp>
      <p:sp>
        <p:nvSpPr>
          <p:cNvPr id="3" name="Subtitle 2"/>
          <p:cNvSpPr>
            <a:spLocks noGrp="1"/>
          </p:cNvSpPr>
          <p:nvPr>
            <p:ph type="subTitle" idx="1"/>
          </p:nvPr>
        </p:nvSpPr>
        <p:spPr>
          <a:xfrm>
            <a:off x="2909454" y="3657597"/>
            <a:ext cx="6833061" cy="1670861"/>
          </a:xfrm>
        </p:spPr>
        <p:txBody>
          <a:bodyPr>
            <a:normAutofit/>
          </a:bodyPr>
          <a:lstStyle/>
          <a:p>
            <a:endParaRPr lang="en-US" dirty="0"/>
          </a:p>
          <a:p>
            <a:r>
              <a:rPr lang="en-US" dirty="0" smtClean="0"/>
              <a:t>Dr. Oswald Cartwright, HKSSEF, MBA, PMP, BMRI</a:t>
            </a:r>
            <a:endParaRPr lang="en-US" dirty="0"/>
          </a:p>
          <a:p>
            <a:endParaRPr lang="en-US" dirty="0"/>
          </a:p>
        </p:txBody>
      </p:sp>
    </p:spTree>
    <p:extLst>
      <p:ext uri="{BB962C8B-B14F-4D97-AF65-F5344CB8AC3E}">
        <p14:creationId xmlns:p14="http://schemas.microsoft.com/office/powerpoint/2010/main" val="2157254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smtClean="0"/>
              <a:t>Buy In</a:t>
            </a:r>
            <a:endParaRPr lang="en-US" dirty="0"/>
          </a:p>
        </p:txBody>
      </p:sp>
      <p:sp>
        <p:nvSpPr>
          <p:cNvPr id="4" name="Content Placeholder 3"/>
          <p:cNvSpPr>
            <a:spLocks noGrp="1"/>
          </p:cNvSpPr>
          <p:nvPr>
            <p:ph idx="1"/>
          </p:nvPr>
        </p:nvSpPr>
        <p:spPr>
          <a:xfrm>
            <a:off x="1619597" y="2560318"/>
            <a:ext cx="9601196" cy="3307235"/>
          </a:xfrm>
        </p:spPr>
        <p:txBody>
          <a:bodyPr>
            <a:noAutofit/>
          </a:bodyPr>
          <a:lstStyle/>
          <a:p>
            <a:pPr lvl="2"/>
            <a:r>
              <a:rPr lang="en-US" dirty="0" smtClean="0"/>
              <a:t>Let Them Attack You</a:t>
            </a:r>
          </a:p>
          <a:p>
            <a:pPr lvl="3"/>
            <a:r>
              <a:rPr lang="en-US" sz="1400" dirty="0" smtClean="0"/>
              <a:t>Do Your Homework-Cite Examples and Sources</a:t>
            </a:r>
          </a:p>
          <a:p>
            <a:pPr lvl="3"/>
            <a:r>
              <a:rPr lang="en-US" sz="1400" dirty="0" smtClean="0"/>
              <a:t>Get </a:t>
            </a:r>
            <a:r>
              <a:rPr lang="en-US" sz="1400" dirty="0"/>
              <a:t>Peoples </a:t>
            </a:r>
            <a:r>
              <a:rPr lang="en-US" sz="1400" dirty="0" smtClean="0"/>
              <a:t>Attention With Your Opening Remarks</a:t>
            </a:r>
            <a:endParaRPr lang="en-US" sz="1400" dirty="0"/>
          </a:p>
          <a:p>
            <a:pPr lvl="3"/>
            <a:r>
              <a:rPr lang="en-US" sz="1400" dirty="0" smtClean="0"/>
              <a:t>Simple</a:t>
            </a:r>
          </a:p>
          <a:p>
            <a:pPr lvl="3"/>
            <a:r>
              <a:rPr lang="en-US" sz="1400" dirty="0" smtClean="0"/>
              <a:t>Common Sense Avoid </a:t>
            </a:r>
            <a:r>
              <a:rPr lang="en-US" sz="1400" dirty="0"/>
              <a:t>Complex Arguments</a:t>
            </a:r>
          </a:p>
          <a:p>
            <a:pPr lvl="3"/>
            <a:r>
              <a:rPr lang="en-US" sz="1400" dirty="0" smtClean="0"/>
              <a:t>Show Respect</a:t>
            </a:r>
          </a:p>
          <a:p>
            <a:pPr lvl="3"/>
            <a:r>
              <a:rPr lang="en-US" sz="1400" dirty="0" smtClean="0"/>
              <a:t>Self-Confidence</a:t>
            </a:r>
          </a:p>
          <a:p>
            <a:pPr lvl="3"/>
            <a:r>
              <a:rPr lang="en-US" sz="1400" dirty="0" smtClean="0"/>
              <a:t>Know Your Position and the Other(s) Position/Stay Tough</a:t>
            </a:r>
          </a:p>
          <a:p>
            <a:pPr lvl="3"/>
            <a:r>
              <a:rPr lang="en-US" sz="1400" dirty="0" smtClean="0"/>
              <a:t>Focus On the Reaction of the Majority</a:t>
            </a:r>
          </a:p>
          <a:p>
            <a:pPr lvl="3"/>
            <a:r>
              <a:rPr lang="en-US" sz="1400" dirty="0" smtClean="0"/>
              <a:t>Be Open Minded-Adapt Where You Can</a:t>
            </a:r>
          </a:p>
          <a:p>
            <a:pPr lvl="3"/>
            <a:endParaRPr lang="en-US" sz="1400" dirty="0" smtClean="0"/>
          </a:p>
        </p:txBody>
      </p:sp>
    </p:spTree>
    <p:extLst>
      <p:ext uri="{BB962C8B-B14F-4D97-AF65-F5344CB8AC3E}">
        <p14:creationId xmlns:p14="http://schemas.microsoft.com/office/powerpoint/2010/main" val="3302715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Final Thought</a:t>
            </a:r>
            <a:endParaRPr lang="en-US" dirty="0"/>
          </a:p>
        </p:txBody>
      </p:sp>
    </p:spTree>
    <p:extLst>
      <p:ext uri="{BB962C8B-B14F-4D97-AF65-F5344CB8AC3E}">
        <p14:creationId xmlns:p14="http://schemas.microsoft.com/office/powerpoint/2010/main" val="4036610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Dr. Cartwright is the President and Owner of Systamatic LLC a Program and Project Management Company. With 37 years of Federal Service and 11 years as an Adjunct Faculty Dr. Cartwright is an expert in Strategic Management, Program and Project Management, Information System Design, Development and also Financial Management. Dr. Cartwright is a Harvard University Kennedy School Senior Executive Fellow and holds dual Doctoral degrees in Information Systems and Management from the University of Sarasota, the Master of Business Administration from Florida Tech and dual Bachelor degrees in Business and Health Care Administration from Towson University. Dr. Cartwright’s is a graduate of George Washington University’s Senior Executive Development Program, a Project Management Professional (PMP) and a certified Business Relationship Manager (BRM.</a:t>
            </a:r>
            <a:endParaRPr lang="en-US" dirty="0"/>
          </a:p>
        </p:txBody>
      </p:sp>
    </p:spTree>
    <p:extLst>
      <p:ext uri="{BB962C8B-B14F-4D97-AF65-F5344CB8AC3E}">
        <p14:creationId xmlns:p14="http://schemas.microsoft.com/office/powerpoint/2010/main" val="3145964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124" y="5041536"/>
            <a:ext cx="9601196" cy="1303867"/>
          </a:xfrm>
        </p:spPr>
        <p:txBody>
          <a:bodyPr>
            <a:normAutofit/>
          </a:bodyPr>
          <a:lstStyle/>
          <a:p>
            <a:endParaRPr lang="en-US" sz="2800" dirty="0"/>
          </a:p>
        </p:txBody>
      </p:sp>
      <p:sp>
        <p:nvSpPr>
          <p:cNvPr id="4" name="Content Placeholder 3"/>
          <p:cNvSpPr>
            <a:spLocks noGrp="1"/>
          </p:cNvSpPr>
          <p:nvPr>
            <p:ph idx="1"/>
          </p:nvPr>
        </p:nvSpPr>
        <p:spPr>
          <a:xfrm>
            <a:off x="1727662" y="2136369"/>
            <a:ext cx="9601196" cy="3307235"/>
          </a:xfrm>
        </p:spPr>
        <p:txBody>
          <a:bodyPr>
            <a:noAutofit/>
          </a:bodyPr>
          <a:lstStyle/>
          <a:p>
            <a:pPr marL="2286000" lvl="5" indent="0">
              <a:buNone/>
            </a:pPr>
            <a:endParaRPr lang="en-US" sz="1200" dirty="0" smtClean="0"/>
          </a:p>
          <a:p>
            <a:pPr marL="2286000" lvl="5" indent="0">
              <a:buNone/>
            </a:pPr>
            <a:r>
              <a:rPr lang="en-US" sz="2800" dirty="0" smtClean="0"/>
              <a:t>Dr. Oswald A. Cartwright</a:t>
            </a:r>
          </a:p>
          <a:p>
            <a:pPr marL="2286000" lvl="5" indent="0">
              <a:buNone/>
            </a:pPr>
            <a:r>
              <a:rPr lang="en-US" sz="2800" dirty="0" smtClean="0"/>
              <a:t>Web Site: SystamaticLLC.Com</a:t>
            </a:r>
          </a:p>
          <a:p>
            <a:pPr marL="2286000" lvl="5" indent="0">
              <a:buNone/>
            </a:pPr>
            <a:r>
              <a:rPr lang="en-US" sz="2800" dirty="0" smtClean="0"/>
              <a:t>E-Mail: Systamatic@Systamaticllc.com</a:t>
            </a:r>
          </a:p>
          <a:p>
            <a:pPr marL="2286000" lvl="5" indent="0">
              <a:buNone/>
            </a:pPr>
            <a:r>
              <a:rPr lang="en-US" sz="2800" dirty="0" smtClean="0"/>
              <a:t>Office: (240)-602-6452</a:t>
            </a:r>
          </a:p>
          <a:p>
            <a:pPr marL="2286000" lvl="5" indent="0">
              <a:buNone/>
            </a:pPr>
            <a:endParaRPr lang="en-US" sz="2800" b="1" u="sng" dirty="0" smtClean="0"/>
          </a:p>
          <a:p>
            <a:pPr marL="2286000" lvl="5" indent="0">
              <a:buNone/>
            </a:pPr>
            <a:endParaRPr lang="en-US" sz="2800" dirty="0" smtClean="0"/>
          </a:p>
          <a:p>
            <a:pPr marL="2286000" lvl="5" indent="0">
              <a:buNone/>
            </a:pPr>
            <a:endParaRPr lang="en-US" sz="1200" dirty="0" smtClean="0"/>
          </a:p>
          <a:p>
            <a:pPr marL="2286000" lvl="5" indent="0">
              <a:buNone/>
            </a:pPr>
            <a:endParaRPr lang="en-US" sz="1200" dirty="0" smtClean="0"/>
          </a:p>
        </p:txBody>
      </p:sp>
      <p:pic>
        <p:nvPicPr>
          <p:cNvPr id="5" name="Picture 2" descr="https://img1.wsimg.com/isteam/ip/604cb791-f175-4855-99a3-514375d46d11/logo/1178e0b0-7312-4cac-8051-25d084efe7c6.png/:/rs=h:1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061" y="879972"/>
            <a:ext cx="2086708" cy="140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541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smtClean="0"/>
              <a:t>Survey</a:t>
            </a:r>
            <a:endParaRPr lang="en-US" dirty="0"/>
          </a:p>
        </p:txBody>
      </p:sp>
      <p:sp>
        <p:nvSpPr>
          <p:cNvPr id="4" name="Content Placeholder 3"/>
          <p:cNvSpPr>
            <a:spLocks noGrp="1"/>
          </p:cNvSpPr>
          <p:nvPr>
            <p:ph idx="1"/>
          </p:nvPr>
        </p:nvSpPr>
        <p:spPr>
          <a:xfrm>
            <a:off x="1727662" y="2136369"/>
            <a:ext cx="9601196" cy="3307235"/>
          </a:xfrm>
        </p:spPr>
        <p:txBody>
          <a:bodyPr>
            <a:noAutofit/>
          </a:bodyPr>
          <a:lstStyle/>
          <a:p>
            <a:pPr marL="2286000" lvl="5" indent="0">
              <a:buNone/>
            </a:pPr>
            <a:endParaRPr lang="en-US" sz="1200" dirty="0" smtClean="0"/>
          </a:p>
          <a:p>
            <a:pPr marL="2286000" lvl="5" indent="0">
              <a:buNone/>
            </a:pPr>
            <a:r>
              <a:rPr lang="en-US" sz="1200" dirty="0" smtClean="0"/>
              <a:t>Did you find this workshop useful?  1 2 3 (3=Very Useful)</a:t>
            </a:r>
          </a:p>
          <a:p>
            <a:pPr marL="2286000" lvl="5" indent="0">
              <a:buNone/>
            </a:pPr>
            <a:r>
              <a:rPr lang="en-US" sz="1200" dirty="0" smtClean="0"/>
              <a:t>Did the facilitator manage the discussion? 1, 2 3, (3=Outstanding)</a:t>
            </a:r>
          </a:p>
          <a:p>
            <a:pPr marL="2286000" lvl="5" indent="0">
              <a:buNone/>
            </a:pPr>
            <a:r>
              <a:rPr lang="en-US" sz="1200" dirty="0" smtClean="0"/>
              <a:t>Did you find the exercise meaningful?  Yes  No</a:t>
            </a:r>
          </a:p>
          <a:p>
            <a:pPr marL="2286000" lvl="5" indent="0">
              <a:buNone/>
            </a:pPr>
            <a:r>
              <a:rPr lang="en-US" sz="1200" dirty="0" smtClean="0"/>
              <a:t>Did the exercise help clarify the workshop material? 1, 2, 3 (3=Outstanding Clarity)</a:t>
            </a:r>
          </a:p>
          <a:p>
            <a:pPr marL="2286000" lvl="5" indent="0">
              <a:buNone/>
            </a:pPr>
            <a:endParaRPr lang="en-US" sz="1200" dirty="0"/>
          </a:p>
          <a:p>
            <a:pPr marL="2286000" lvl="5" indent="0">
              <a:buNone/>
            </a:pPr>
            <a:r>
              <a:rPr lang="en-US" sz="1200" dirty="0" smtClean="0"/>
              <a:t>What additional topics would you like to know more about?</a:t>
            </a:r>
          </a:p>
        </p:txBody>
      </p:sp>
    </p:spTree>
    <p:extLst>
      <p:ext uri="{BB962C8B-B14F-4D97-AF65-F5344CB8AC3E}">
        <p14:creationId xmlns:p14="http://schemas.microsoft.com/office/powerpoint/2010/main" val="1596945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g1.wsimg.com/isteam/ip/604cb791-f175-4855-99a3-514375d46d11/logo/1178e0b0-7312-4cac-8051-25d084efe7c6.png/:/rs=h:1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631" y="1535691"/>
            <a:ext cx="3676249" cy="2483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239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Courage Under Fire</a:t>
            </a:r>
            <a:endParaRPr lang="en-US" dirty="0"/>
          </a:p>
        </p:txBody>
      </p:sp>
      <p:sp>
        <p:nvSpPr>
          <p:cNvPr id="3" name="Content Placeholder 2"/>
          <p:cNvSpPr>
            <a:spLocks noGrp="1"/>
          </p:cNvSpPr>
          <p:nvPr>
            <p:ph idx="1"/>
          </p:nvPr>
        </p:nvSpPr>
        <p:spPr/>
        <p:txBody>
          <a:bodyPr>
            <a:normAutofit fontScale="32500" lnSpcReduction="20000"/>
          </a:bodyPr>
          <a:lstStyle/>
          <a:p>
            <a:endParaRPr lang="en-US" dirty="0" smtClean="0"/>
          </a:p>
          <a:p>
            <a:r>
              <a:rPr lang="en-US" sz="6200" dirty="0" smtClean="0"/>
              <a:t>Let’s say adaptability, we must be capable of adjusting to new and changing situations and stresses. Ambition, we seek and welcome more important responsibility. Cooperative, we work in harmony with others and we are dependable where we consistently accomplish the desired action with minimum supervision. Enthusiasm, we motivate others with our zeal, and initiative, we take necessary action on our own. Then there is loyalty, moral courage, self-discipline, self- improvement. Stamina, we perform successfully under constant physical and mental stress. Judgement we must think logically and make practical decisions. Ingenuity, we must make something out of nothing. Force we must execute our actions vigorously. Tact we say and do what is appropriate without giving unnecessary offense while understanding and appreciating another’s viewpoint.</a:t>
            </a:r>
          </a:p>
          <a:p>
            <a:endParaRPr lang="en-US" sz="6200" dirty="0"/>
          </a:p>
          <a:p>
            <a:endParaRPr lang="en-US" dirty="0" smtClean="0"/>
          </a:p>
        </p:txBody>
      </p:sp>
    </p:spTree>
    <p:extLst>
      <p:ext uri="{BB962C8B-B14F-4D97-AF65-F5344CB8AC3E}">
        <p14:creationId xmlns:p14="http://schemas.microsoft.com/office/powerpoint/2010/main" val="2620548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Work Effectiveness</a:t>
            </a:r>
          </a:p>
          <a:p>
            <a:r>
              <a:rPr lang="en-US" dirty="0" smtClean="0"/>
              <a:t>Outstanding Leadership</a:t>
            </a:r>
            <a:endParaRPr lang="en-US" dirty="0" smtClean="0"/>
          </a:p>
          <a:p>
            <a:r>
              <a:rPr lang="en-US" dirty="0" smtClean="0"/>
              <a:t>Turning Great Strategy Into Great Performance</a:t>
            </a:r>
          </a:p>
          <a:p>
            <a:r>
              <a:rPr lang="en-US" dirty="0" smtClean="0"/>
              <a:t>Decisions</a:t>
            </a:r>
            <a:endParaRPr lang="en-US" dirty="0" smtClean="0"/>
          </a:p>
          <a:p>
            <a:r>
              <a:rPr lang="en-US" dirty="0" smtClean="0"/>
              <a:t>Disagreeing With the Boss</a:t>
            </a:r>
            <a:endParaRPr lang="en-US" dirty="0" smtClean="0"/>
          </a:p>
          <a:p>
            <a:r>
              <a:rPr lang="en-US" dirty="0" smtClean="0"/>
              <a:t>Influencer</a:t>
            </a:r>
            <a:endParaRPr lang="en-US" dirty="0" smtClean="0"/>
          </a:p>
          <a:p>
            <a:r>
              <a:rPr lang="en-US" dirty="0" smtClean="0"/>
              <a:t>Buy In</a:t>
            </a:r>
          </a:p>
          <a:p>
            <a:pPr marL="457200" lvl="1" indent="0">
              <a:buNone/>
            </a:pPr>
            <a:endParaRPr lang="en-US" dirty="0"/>
          </a:p>
        </p:txBody>
      </p:sp>
    </p:spTree>
    <p:extLst>
      <p:ext uri="{BB962C8B-B14F-4D97-AF65-F5344CB8AC3E}">
        <p14:creationId xmlns:p14="http://schemas.microsoft.com/office/powerpoint/2010/main" val="3809610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 Effectiveness</a:t>
            </a:r>
            <a:endParaRPr lang="en-US" dirty="0"/>
          </a:p>
        </p:txBody>
      </p:sp>
      <p:sp>
        <p:nvSpPr>
          <p:cNvPr id="3" name="Content Placeholder 2"/>
          <p:cNvSpPr>
            <a:spLocks noGrp="1"/>
          </p:cNvSpPr>
          <p:nvPr>
            <p:ph idx="1"/>
          </p:nvPr>
        </p:nvSpPr>
        <p:spPr/>
        <p:txBody>
          <a:bodyPr>
            <a:normAutofit/>
          </a:bodyPr>
          <a:lstStyle/>
          <a:p>
            <a:r>
              <a:rPr lang="en-US" dirty="0" smtClean="0"/>
              <a:t>Ultimately We Have to Be Effective In our Work</a:t>
            </a:r>
          </a:p>
          <a:p>
            <a:r>
              <a:rPr lang="en-US" dirty="0" smtClean="0"/>
              <a:t>Paid</a:t>
            </a:r>
          </a:p>
          <a:p>
            <a:r>
              <a:rPr lang="en-US" dirty="0" smtClean="0"/>
              <a:t>Brand</a:t>
            </a:r>
          </a:p>
          <a:p>
            <a:r>
              <a:rPr lang="en-US" dirty="0" smtClean="0"/>
              <a:t>Promotion</a:t>
            </a:r>
          </a:p>
          <a:p>
            <a:r>
              <a:rPr lang="en-US" dirty="0" smtClean="0"/>
              <a:t>Other Job Opportunity</a:t>
            </a:r>
          </a:p>
          <a:p>
            <a:r>
              <a:rPr lang="en-US" dirty="0" smtClean="0"/>
              <a:t>Practice</a:t>
            </a:r>
          </a:p>
          <a:p>
            <a:endParaRPr lang="en-US" dirty="0"/>
          </a:p>
        </p:txBody>
      </p:sp>
    </p:spTree>
    <p:extLst>
      <p:ext uri="{BB962C8B-B14F-4D97-AF65-F5344CB8AC3E}">
        <p14:creationId xmlns:p14="http://schemas.microsoft.com/office/powerpoint/2010/main" val="1969298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Five Practices of Outstanding Leadership</a:t>
            </a:r>
            <a:endParaRPr lang="en-US" dirty="0"/>
          </a:p>
        </p:txBody>
      </p:sp>
      <p:sp>
        <p:nvSpPr>
          <p:cNvPr id="3" name="Content Placeholder 2"/>
          <p:cNvSpPr>
            <a:spLocks noGrp="1"/>
          </p:cNvSpPr>
          <p:nvPr>
            <p:ph idx="1"/>
          </p:nvPr>
        </p:nvSpPr>
        <p:spPr/>
        <p:txBody>
          <a:bodyPr>
            <a:normAutofit/>
          </a:bodyPr>
          <a:lstStyle/>
          <a:p>
            <a:r>
              <a:rPr lang="en-US" dirty="0" smtClean="0"/>
              <a:t>Model the Way</a:t>
            </a:r>
          </a:p>
          <a:p>
            <a:r>
              <a:rPr lang="en-US" dirty="0" smtClean="0"/>
              <a:t>Inspire A Shared Vision</a:t>
            </a:r>
          </a:p>
          <a:p>
            <a:r>
              <a:rPr lang="en-US" dirty="0" smtClean="0"/>
              <a:t>Challenge the Process</a:t>
            </a:r>
          </a:p>
          <a:p>
            <a:r>
              <a:rPr lang="en-US" dirty="0" smtClean="0"/>
              <a:t>Enable Others to Act</a:t>
            </a:r>
          </a:p>
          <a:p>
            <a:r>
              <a:rPr lang="en-US" dirty="0" smtClean="0"/>
              <a:t>Encourage the Heart</a:t>
            </a:r>
          </a:p>
          <a:p>
            <a:pPr lvl="1"/>
            <a:endParaRPr lang="en-US" dirty="0"/>
          </a:p>
        </p:txBody>
      </p:sp>
    </p:spTree>
    <p:extLst>
      <p:ext uri="{BB962C8B-B14F-4D97-AF65-F5344CB8AC3E}">
        <p14:creationId xmlns:p14="http://schemas.microsoft.com/office/powerpoint/2010/main" val="4074210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Outstanding Leadership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Model the Way</a:t>
            </a:r>
          </a:p>
          <a:p>
            <a:pPr lvl="1"/>
            <a:r>
              <a:rPr lang="en-US" dirty="0"/>
              <a:t>Clear About Guiding Principles</a:t>
            </a:r>
          </a:p>
          <a:p>
            <a:pPr lvl="1"/>
            <a:r>
              <a:rPr lang="en-US" dirty="0"/>
              <a:t>Earn Trust and </a:t>
            </a:r>
            <a:r>
              <a:rPr lang="en-US" dirty="0" smtClean="0"/>
              <a:t>Respect</a:t>
            </a:r>
          </a:p>
          <a:p>
            <a:pPr lvl="1"/>
            <a:r>
              <a:rPr lang="en-US" dirty="0" smtClean="0"/>
              <a:t>Tell Stories</a:t>
            </a:r>
            <a:endParaRPr lang="en-US" dirty="0"/>
          </a:p>
          <a:p>
            <a:r>
              <a:rPr lang="en-US" dirty="0" smtClean="0"/>
              <a:t>Inspire A Shared Vision</a:t>
            </a:r>
          </a:p>
          <a:p>
            <a:pPr lvl="1"/>
            <a:r>
              <a:rPr lang="en-US" dirty="0" smtClean="0"/>
              <a:t>A Dream</a:t>
            </a:r>
          </a:p>
          <a:p>
            <a:pPr lvl="1"/>
            <a:r>
              <a:rPr lang="en-US" dirty="0" smtClean="0"/>
              <a:t>Roadmap</a:t>
            </a:r>
          </a:p>
          <a:p>
            <a:pPr lvl="1"/>
            <a:r>
              <a:rPr lang="en-US" dirty="0" smtClean="0"/>
              <a:t>Enlist Constituents</a:t>
            </a:r>
          </a:p>
        </p:txBody>
      </p:sp>
    </p:spTree>
    <p:extLst>
      <p:ext uri="{BB962C8B-B14F-4D97-AF65-F5344CB8AC3E}">
        <p14:creationId xmlns:p14="http://schemas.microsoft.com/office/powerpoint/2010/main" val="2301325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Outstanding Leadership</a:t>
            </a:r>
            <a:endParaRPr lang="en-US" dirty="0"/>
          </a:p>
        </p:txBody>
      </p:sp>
      <p:sp>
        <p:nvSpPr>
          <p:cNvPr id="3" name="Content Placeholder 2"/>
          <p:cNvSpPr>
            <a:spLocks noGrp="1"/>
          </p:cNvSpPr>
          <p:nvPr>
            <p:ph idx="1"/>
          </p:nvPr>
        </p:nvSpPr>
        <p:spPr/>
        <p:txBody>
          <a:bodyPr>
            <a:normAutofit fontScale="92500" lnSpcReduction="10000"/>
          </a:bodyPr>
          <a:lstStyle/>
          <a:p>
            <a:r>
              <a:rPr lang="en-US" dirty="0"/>
              <a:t>Challenge the Process</a:t>
            </a:r>
          </a:p>
          <a:p>
            <a:pPr lvl="1"/>
            <a:r>
              <a:rPr lang="en-US" dirty="0"/>
              <a:t>Look For Ways to Improve</a:t>
            </a:r>
          </a:p>
          <a:p>
            <a:pPr lvl="1"/>
            <a:r>
              <a:rPr lang="en-US" dirty="0"/>
              <a:t>Be A Pioneer</a:t>
            </a:r>
          </a:p>
          <a:p>
            <a:pPr lvl="1"/>
            <a:r>
              <a:rPr lang="en-US" dirty="0"/>
              <a:t>Listen to Others</a:t>
            </a:r>
          </a:p>
          <a:p>
            <a:r>
              <a:rPr lang="en-US" dirty="0" smtClean="0"/>
              <a:t>Enable Others to Act</a:t>
            </a:r>
          </a:p>
          <a:p>
            <a:pPr lvl="1"/>
            <a:r>
              <a:rPr lang="en-US" dirty="0" smtClean="0"/>
              <a:t>Foster Collaboration</a:t>
            </a:r>
          </a:p>
          <a:p>
            <a:pPr lvl="1"/>
            <a:r>
              <a:rPr lang="en-US" dirty="0" smtClean="0"/>
              <a:t>Create A Sense of Personal Power (for others)</a:t>
            </a:r>
          </a:p>
          <a:p>
            <a:pPr lvl="1"/>
            <a:r>
              <a:rPr lang="en-US" dirty="0" smtClean="0"/>
              <a:t>Evaluate and Update Perspectives</a:t>
            </a:r>
          </a:p>
        </p:txBody>
      </p:sp>
    </p:spTree>
    <p:extLst>
      <p:ext uri="{BB962C8B-B14F-4D97-AF65-F5344CB8AC3E}">
        <p14:creationId xmlns:p14="http://schemas.microsoft.com/office/powerpoint/2010/main" val="3024013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Outstanding Leadership</a:t>
            </a:r>
            <a:endParaRPr lang="en-US" dirty="0"/>
          </a:p>
        </p:txBody>
      </p:sp>
      <p:sp>
        <p:nvSpPr>
          <p:cNvPr id="3" name="Content Placeholder 2"/>
          <p:cNvSpPr>
            <a:spLocks noGrp="1"/>
          </p:cNvSpPr>
          <p:nvPr>
            <p:ph idx="1"/>
          </p:nvPr>
        </p:nvSpPr>
        <p:spPr/>
        <p:txBody>
          <a:bodyPr/>
          <a:lstStyle/>
          <a:p>
            <a:r>
              <a:rPr lang="en-US" dirty="0" smtClean="0"/>
              <a:t>Encourage the Heart</a:t>
            </a:r>
          </a:p>
          <a:p>
            <a:pPr lvl="1"/>
            <a:r>
              <a:rPr lang="en-US" dirty="0" smtClean="0"/>
              <a:t>Trust</a:t>
            </a:r>
          </a:p>
          <a:p>
            <a:pPr lvl="1"/>
            <a:r>
              <a:rPr lang="en-US" dirty="0" smtClean="0"/>
              <a:t>Inspire</a:t>
            </a:r>
          </a:p>
          <a:p>
            <a:pPr lvl="1"/>
            <a:r>
              <a:rPr lang="en-US" dirty="0" smtClean="0"/>
              <a:t>Supportive</a:t>
            </a:r>
          </a:p>
          <a:p>
            <a:pPr lvl="1"/>
            <a:r>
              <a:rPr lang="en-US" dirty="0" smtClean="0"/>
              <a:t>Genuine</a:t>
            </a:r>
          </a:p>
          <a:p>
            <a:pPr lvl="1"/>
            <a:r>
              <a:rPr lang="en-US" dirty="0" smtClean="0"/>
              <a:t>Sincere</a:t>
            </a:r>
          </a:p>
          <a:p>
            <a:pPr marL="457200" lvl="1" indent="0">
              <a:buNone/>
            </a:pPr>
            <a:endParaRPr lang="en-US" dirty="0"/>
          </a:p>
        </p:txBody>
      </p:sp>
    </p:spTree>
    <p:extLst>
      <p:ext uri="{BB962C8B-B14F-4D97-AF65-F5344CB8AC3E}">
        <p14:creationId xmlns:p14="http://schemas.microsoft.com/office/powerpoint/2010/main" val="35056088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2393</TotalTime>
  <Words>879</Words>
  <Application>Microsoft Office PowerPoint</Application>
  <PresentationFormat>Custom</PresentationFormat>
  <Paragraphs>171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Organic</vt:lpstr>
      <vt:lpstr>PowerPoint Presentation</vt:lpstr>
      <vt:lpstr>The Old Is the New</vt:lpstr>
      <vt:lpstr>Courage Under Fire</vt:lpstr>
      <vt:lpstr>Overview</vt:lpstr>
      <vt:lpstr>Work Effectiveness</vt:lpstr>
      <vt:lpstr>Five Practices of Outstanding Leadership</vt:lpstr>
      <vt:lpstr>Outstanding Leadership</vt:lpstr>
      <vt:lpstr>Outstanding Leadership</vt:lpstr>
      <vt:lpstr>Outstanding Leadership</vt:lpstr>
      <vt:lpstr>What Managers Really Do</vt:lpstr>
      <vt:lpstr>Turning Great Strategy Into Great Performance</vt:lpstr>
      <vt:lpstr>Turning Great Strategy Into Great Performance</vt:lpstr>
      <vt:lpstr>Turning Great Strategy Into Great Performance</vt:lpstr>
      <vt:lpstr>Turning Great Strategy Into Great Performance</vt:lpstr>
      <vt:lpstr>Decisions</vt:lpstr>
      <vt:lpstr>Decisions</vt:lpstr>
      <vt:lpstr>Disagreeing With the Boss</vt:lpstr>
      <vt:lpstr>Influencer </vt:lpstr>
      <vt:lpstr>Buy In</vt:lpstr>
      <vt:lpstr>Buy In</vt:lpstr>
      <vt:lpstr>A Final Thought</vt:lpstr>
      <vt:lpstr>Biography</vt:lpstr>
      <vt:lpstr>PowerPoint Presentation</vt:lpstr>
      <vt:lpstr>Survey</vt:lpstr>
      <vt:lpstr>PowerPoint Presentation</vt:lpstr>
    </vt:vector>
  </TitlesOfParts>
  <Company>JCON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Cartwright, Oswald A (JMD)</dc:creator>
  <cp:lastModifiedBy>oz</cp:lastModifiedBy>
  <cp:revision>77</cp:revision>
  <cp:lastPrinted>2019-03-01T16:23:58Z</cp:lastPrinted>
  <dcterms:created xsi:type="dcterms:W3CDTF">2018-05-21T16:15:15Z</dcterms:created>
  <dcterms:modified xsi:type="dcterms:W3CDTF">2019-03-01T17:31:59Z</dcterms:modified>
</cp:coreProperties>
</file>