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sldIdLst>
    <p:sldId id="256" r:id="rId5"/>
    <p:sldId id="749" r:id="rId6"/>
    <p:sldId id="748" r:id="rId7"/>
    <p:sldId id="295" r:id="rId8"/>
    <p:sldId id="1342" r:id="rId9"/>
    <p:sldId id="307" r:id="rId10"/>
    <p:sldId id="746" r:id="rId11"/>
    <p:sldId id="747" r:id="rId12"/>
    <p:sldId id="306" r:id="rId13"/>
    <p:sldId id="294" r:id="rId14"/>
    <p:sldId id="304" r:id="rId15"/>
    <p:sldId id="296" r:id="rId16"/>
    <p:sldId id="298" r:id="rId17"/>
    <p:sldId id="290" r:id="rId18"/>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040284"/>
    <a:srgbClr val="6CAEDF"/>
    <a:srgbClr val="83A2CA"/>
    <a:srgbClr val="C0DB3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85D7A-3B75-4815-91E2-6D4ACBCEEFBD}" v="13" dt="2021-09-02T19:59:16.742"/>
    <p1510:client id="{03AE6BE0-3C04-FB81-3F0D-7449A9624FA9}" v="6" dt="2021-09-03T16:25:40.292"/>
    <p1510:client id="{81AB7246-5990-FC91-F5AB-05940A086D84}" v="20" dt="2021-09-02T19:58:59.958"/>
    <p1510:client id="{D03224B2-5FBC-B3BA-AF59-878B8418094B}" v="73" dt="2021-09-02T20:03:59.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2" autoAdjust="0"/>
    <p:restoredTop sz="96122" autoAdjust="0"/>
  </p:normalViewPr>
  <p:slideViewPr>
    <p:cSldViewPr snapToGrid="0" snapToObjects="1">
      <p:cViewPr varScale="1">
        <p:scale>
          <a:sx n="61" d="100"/>
          <a:sy n="61" d="100"/>
        </p:scale>
        <p:origin x="1194" y="60"/>
      </p:cViewPr>
      <p:guideLst>
        <p:guide orient="horz" pos="2160"/>
        <p:guide pos="3840"/>
        <p:guide orient="horz" pos="2592"/>
        <p:guide pos="4656"/>
      </p:guideLst>
    </p:cSldViewPr>
  </p:slideViewPr>
  <p:notesTextViewPr>
    <p:cViewPr>
      <p:scale>
        <a:sx n="100" d="100"/>
        <a:sy n="100" d="100"/>
      </p:scale>
      <p:origin x="0" y="0"/>
    </p:cViewPr>
  </p:notesText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9/13/2021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ducation.ohio.gov/eachchildourfutu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ucation.ohio.gov/eachchildourfutu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3723474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311508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257914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a:t>
            </a:r>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102601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92185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45348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a:t>
            </a:r>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263194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7691D-F6ED-4F21-A3F8-B1E11F1058E9}" type="slidenum">
              <a:rPr lang="en-US" smtClean="0"/>
              <a:t>5</a:t>
            </a:fld>
            <a:endParaRPr lang="en-US"/>
          </a:p>
        </p:txBody>
      </p:sp>
    </p:spTree>
    <p:extLst>
      <p:ext uri="{BB962C8B-B14F-4D97-AF65-F5344CB8AC3E}">
        <p14:creationId xmlns:p14="http://schemas.microsoft.com/office/powerpoint/2010/main" val="231873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84019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Ohio’s strategic plan for education, </a:t>
            </a:r>
            <a:r>
              <a:rPr lang="en-US" sz="1200" i="1" u="sng" kern="1200" dirty="0">
                <a:solidFill>
                  <a:schemeClr val="tx1"/>
                </a:solidFill>
                <a:effectLst/>
                <a:latin typeface="+mn-lt"/>
                <a:ea typeface="+mn-ea"/>
                <a:cs typeface="+mn-cs"/>
                <a:hlinkClick r:id="rId3"/>
              </a:rPr>
              <a:t>Each Child, Our Future</a:t>
            </a:r>
            <a:r>
              <a:rPr lang="en-US" sz="1200" kern="1200" dirty="0">
                <a:solidFill>
                  <a:schemeClr val="tx1"/>
                </a:solidFill>
                <a:effectLst/>
                <a:latin typeface="+mn-lt"/>
                <a:ea typeface="+mn-ea"/>
                <a:cs typeface="+mn-cs"/>
              </a:rPr>
              <a:t>, recognizes the importance of giving students access to practical, real-world work settings, so they can gain valuable exposure to the skills and knowledge necessary for their future career goals. When districts and schools connect with local business and industry partners, students can participate in innovative approaches to learning that strengthen the linkages between academics and preparation for future success and career readiness.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Department is committed to </a:t>
            </a:r>
            <a:r>
              <a:rPr lang="en-US" b="0" i="0" dirty="0">
                <a:latin typeface="Arial" panose="020B0604020202020204" pitchFamily="34" charset="0"/>
                <a:cs typeface="Arial" panose="020B0604020202020204" pitchFamily="34" charset="0"/>
              </a:rPr>
              <a:t>fostering positive relationships with stakeholders, including the business community, through Business Advisory Councils.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 We are working on the best ways to support these councils through state level partnerships with the Ohio Educational Service Center Association, OACTS, state board members, and our Business Association Leaders that we will discuss later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DF7691D-F6ED-4F21-A3F8-B1E11F1058E9}" type="slidenum">
              <a:rPr lang="en-US" smtClean="0"/>
              <a:t>7</a:t>
            </a:fld>
            <a:endParaRPr lang="en-US"/>
          </a:p>
        </p:txBody>
      </p:sp>
    </p:spTree>
    <p:extLst>
      <p:ext uri="{BB962C8B-B14F-4D97-AF65-F5344CB8AC3E}">
        <p14:creationId xmlns:p14="http://schemas.microsoft.com/office/powerpoint/2010/main" val="390143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Ohio’s strategic plan for education, </a:t>
            </a:r>
            <a:r>
              <a:rPr lang="en-US" sz="1200" i="1" u="sng" kern="1200" dirty="0">
                <a:solidFill>
                  <a:schemeClr val="tx1"/>
                </a:solidFill>
                <a:effectLst/>
                <a:latin typeface="+mn-lt"/>
                <a:ea typeface="+mn-ea"/>
                <a:cs typeface="+mn-cs"/>
                <a:hlinkClick r:id="rId3"/>
              </a:rPr>
              <a:t>Each Child, Our Future</a:t>
            </a:r>
            <a:r>
              <a:rPr lang="en-US" sz="1200" kern="1200" dirty="0">
                <a:solidFill>
                  <a:schemeClr val="tx1"/>
                </a:solidFill>
                <a:effectLst/>
                <a:latin typeface="+mn-lt"/>
                <a:ea typeface="+mn-ea"/>
                <a:cs typeface="+mn-cs"/>
              </a:rPr>
              <a:t>, recognizes the importance of giving students access to practical, real-world work settings, so they can gain valuable exposure to the skills and knowledge necessary for their future career goals. When districts and schools connect with local business and industry partners, students can participate in innovative approaches to learning that strengthen the linkages between academics and preparation for future success and career readiness.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Department is committed to </a:t>
            </a:r>
            <a:r>
              <a:rPr lang="en-US" b="0" i="0" dirty="0">
                <a:latin typeface="Arial" panose="020B0604020202020204" pitchFamily="34" charset="0"/>
                <a:cs typeface="Arial" panose="020B0604020202020204" pitchFamily="34" charset="0"/>
              </a:rPr>
              <a:t>fostering positive relationships with stakeholders, including the business community, through Business Advisory Councils.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 We are working on the best ways to support these councils through state level partnerships with the Ohio Educational Service Center Association, OACTS, state board members, and our Business Association Leaders that we will discuss later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DF7691D-F6ED-4F21-A3F8-B1E11F1058E9}" type="slidenum">
              <a:rPr lang="en-US" smtClean="0"/>
              <a:t>8</a:t>
            </a:fld>
            <a:endParaRPr lang="en-US"/>
          </a:p>
        </p:txBody>
      </p:sp>
    </p:spTree>
    <p:extLst>
      <p:ext uri="{BB962C8B-B14F-4D97-AF65-F5344CB8AC3E}">
        <p14:creationId xmlns:p14="http://schemas.microsoft.com/office/powerpoint/2010/main" val="169728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92185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screen shot of a person&#10;&#10;Description automatically generated">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009888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ducation.ohio.gov/Topics/Career-Tech/Career-Connections/Business-Advisory-Counci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d/u/0/viewer?mid=11LGrRPGO9PpZSRYKuRmNetsALrLltUqF&amp;ll=40.20890165613283%2C-82.67753585&amp;z=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ducation.ohio.gov/getattachment/Topics/Career-Tech/Career-Connections/Business-Advisory-Councils/2021-BAC-Highlight-Report.docx.aspx?lang=en-US" TargetMode="External"/><Relationship Id="rId5" Type="http://schemas.openxmlformats.org/officeDocument/2006/relationships/hyperlink" Target="http://education.ohio.gov/Topics/Career-Tech/Career-Connections/Business-Advisory-Councils" TargetMode="External"/><Relationship Id="rId4" Type="http://schemas.openxmlformats.org/officeDocument/2006/relationships/hyperlink" Target="http://education.ohio.gov/getattachment/Topics/Career-Tech/Career-Connections/Business-Advisory-Councils/BAC-Awards-%E2%80%93-Quality-Practices-Overview.pdf.aspx?lang=en-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des.ohio.gov/ohio-revised-code/section-3313.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maps/d/u/0/viewer?mid=11LGrRPGO9PpZSRYKuRmNetsALrLltUqF&amp;ll=40.20890165613281%2C-82.67753585&amp;z=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opjobs.ohio.gov/wps/portal/gov/indemand/top-jobs-li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eports.education.ohio.gov/over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jfs.ohio.gov/owd/Employers/index.s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ohiochamberofcommerce.force.com/DirectoryApi__Directory?autonumber=SD-0000000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75" y="954113"/>
            <a:ext cx="12435840" cy="553998"/>
          </a:xfrm>
        </p:spPr>
        <p:txBody>
          <a:bodyPr/>
          <a:lstStyle/>
          <a:p>
            <a:r>
              <a:rPr lang="en-US" sz="3600" dirty="0"/>
              <a:t>Business Advisory Council Webinar </a:t>
            </a:r>
          </a:p>
        </p:txBody>
      </p:sp>
      <p:sp>
        <p:nvSpPr>
          <p:cNvPr id="3" name="Subtitle 2"/>
          <p:cNvSpPr>
            <a:spLocks noGrp="1"/>
          </p:cNvSpPr>
          <p:nvPr>
            <p:ph type="subTitle" idx="1"/>
          </p:nvPr>
        </p:nvSpPr>
        <p:spPr>
          <a:xfrm>
            <a:off x="247675" y="6429363"/>
            <a:ext cx="10241280" cy="1218795"/>
          </a:xfrm>
        </p:spPr>
        <p:txBody>
          <a:bodyPr/>
          <a:lstStyle/>
          <a:p>
            <a:r>
              <a:rPr lang="en-US" sz="3600" dirty="0">
                <a:solidFill>
                  <a:schemeClr val="tx1"/>
                </a:solidFill>
              </a:rPr>
              <a:t>Michelle Washington </a:t>
            </a:r>
            <a:endParaRPr lang="en-US" dirty="0">
              <a:solidFill>
                <a:schemeClr val="tx1"/>
              </a:solidFill>
            </a:endParaRPr>
          </a:p>
          <a:p>
            <a:r>
              <a:rPr lang="en-US" sz="3600" dirty="0">
                <a:solidFill>
                  <a:schemeClr val="tx1"/>
                </a:solidFill>
              </a:rPr>
              <a:t>September 10, 2021</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p:txBody>
          <a:bodyPr vert="horz" lIns="0" tIns="0" rIns="0" bIns="0" rtlCol="0" anchor="t" anchorCtr="0">
            <a:noAutofit/>
          </a:bodyPr>
          <a:lstStyle/>
          <a:p>
            <a:r>
              <a:rPr lang="en-US" sz="4200" b="1" i="0" u="none" strike="noStrike" dirty="0">
                <a:solidFill>
                  <a:srgbClr val="CD0920"/>
                </a:solidFill>
                <a:effectLst/>
              </a:rPr>
              <a:t>Awards for Excellent Business Advisory Councils</a:t>
            </a:r>
            <a:r>
              <a:rPr lang="en-US" sz="4000" b="1" i="0" u="none" strike="noStrike" dirty="0">
                <a:solidFill>
                  <a:srgbClr val="CD0920"/>
                </a:solidFill>
                <a:effectLst/>
              </a:rPr>
              <a:t> </a:t>
            </a:r>
            <a:endParaRPr lang="en-US" sz="4000" dirty="0">
              <a:solidFill>
                <a:srgbClr val="CD0920"/>
              </a:solidFill>
            </a:endParaRPr>
          </a:p>
        </p:txBody>
      </p:sp>
      <p:sp>
        <p:nvSpPr>
          <p:cNvPr id="5" name="Content Placeholder 4">
            <a:extLst>
              <a:ext uri="{FF2B5EF4-FFF2-40B4-BE49-F238E27FC236}">
                <a16:creationId xmlns:a16="http://schemas.microsoft.com/office/drawing/2014/main" id="{F2B3E102-C727-4214-BDF9-7CB04C5BD15A}"/>
              </a:ext>
            </a:extLst>
          </p:cNvPr>
          <p:cNvSpPr>
            <a:spLocks noGrp="1"/>
          </p:cNvSpPr>
          <p:nvPr>
            <p:ph idx="1"/>
          </p:nvPr>
        </p:nvSpPr>
        <p:spPr>
          <a:xfrm>
            <a:off x="7473405" y="1229183"/>
            <a:ext cx="6821083" cy="5781903"/>
          </a:xfrm>
        </p:spPr>
        <p:txBody>
          <a:bodyPr/>
          <a:lstStyle/>
          <a:p>
            <a:pPr marL="0" indent="0" algn="ctr" fontAlgn="base">
              <a:buNone/>
            </a:pPr>
            <a:endParaRPr lang="en-US" sz="2000" dirty="0">
              <a:solidFill>
                <a:srgbClr val="000000"/>
              </a:solidFill>
            </a:endParaRPr>
          </a:p>
          <a:p>
            <a:pPr marL="0" indent="0" algn="ctr">
              <a:buNone/>
            </a:pPr>
            <a:r>
              <a:rPr lang="en-US" sz="2000" b="0" i="0" u="none" strike="noStrike" dirty="0">
                <a:solidFill>
                  <a:srgbClr val="000000"/>
                </a:solidFill>
                <a:effectLst/>
              </a:rPr>
              <a:t>Find the announcement of the 2021 award </a:t>
            </a:r>
            <a:r>
              <a:rPr lang="en-US" sz="2000" b="0" i="0" u="sng" strike="noStrike" dirty="0">
                <a:solidFill>
                  <a:srgbClr val="0563C1"/>
                </a:solidFill>
                <a:effectLst/>
                <a:hlinkClick r:id="rId3"/>
              </a:rPr>
              <a:t>winners here</a:t>
            </a:r>
            <a:r>
              <a:rPr lang="en-US" sz="2000" b="0" i="0" u="none" strike="noStrike" dirty="0">
                <a:solidFill>
                  <a:srgbClr val="000000"/>
                </a:solidFill>
                <a:effectLst/>
              </a:rPr>
              <a:t>!</a:t>
            </a:r>
            <a:r>
              <a:rPr lang="en-US" sz="2000" b="0" i="0" dirty="0">
                <a:solidFill>
                  <a:srgbClr val="000000"/>
                </a:solidFill>
                <a:effectLst/>
              </a:rPr>
              <a:t>​</a:t>
            </a:r>
            <a:endParaRPr lang="en-US"/>
          </a:p>
          <a:p>
            <a:pPr marL="342900" indent="-342900" rtl="0"/>
            <a:r>
              <a:rPr lang="en-US" sz="2000" b="1" i="1" u="none" strike="noStrike" dirty="0">
                <a:solidFill>
                  <a:srgbClr val="000000"/>
                </a:solidFill>
                <a:effectLst/>
              </a:rPr>
              <a:t>Four-Star Councils:</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Cincinnati Public Schools</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Columbiana County Business Advisory Council</a:t>
            </a:r>
            <a:r>
              <a:rPr lang="en-US" sz="2000" b="0" i="0" dirty="0">
                <a:solidFill>
                  <a:srgbClr val="000000"/>
                </a:solidFill>
                <a:effectLst/>
              </a:rPr>
              <a:t>​</a:t>
            </a:r>
          </a:p>
          <a:p>
            <a:pPr marL="271780" indent="-271780" algn="l" rtl="0" fontAlgn="base"/>
            <a:r>
              <a:rPr lang="en-US" sz="2000" b="1" i="1" u="none" strike="noStrike" dirty="0">
                <a:solidFill>
                  <a:srgbClr val="000000"/>
                </a:solidFill>
                <a:effectLst/>
              </a:rPr>
              <a:t>Three-Star Councils:</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Building Bridges to Careers</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ESC of Central Ohio</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ESC of Northeast Ohio</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Marion Area Workforce Acceleration Collaborative</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Montgomery County ESC</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Muskingum Valley ESC</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Noble Local School District</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North Point ESC</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Piqua Business Advisory Council</a:t>
            </a:r>
            <a:r>
              <a:rPr lang="en-US" sz="2000" b="0" i="0" dirty="0">
                <a:solidFill>
                  <a:srgbClr val="000000"/>
                </a:solidFill>
                <a:effectLst/>
              </a:rPr>
              <a:t>​</a:t>
            </a:r>
          </a:p>
          <a:p>
            <a:pPr marL="271780" indent="-271780" algn="l" rtl="0" fontAlgn="base">
              <a:buFont typeface="Arial" panose="020B0604020202020204" pitchFamily="34" charset="0"/>
              <a:buChar char="•"/>
            </a:pPr>
            <a:r>
              <a:rPr lang="en-US" sz="2000" b="0" i="0" u="none" strike="noStrike" dirty="0">
                <a:solidFill>
                  <a:srgbClr val="000000"/>
                </a:solidFill>
                <a:effectLst/>
              </a:rPr>
              <a:t>Tri-County ESC</a:t>
            </a:r>
            <a:endParaRPr lang="en-US" sz="2000" b="0" i="0" dirty="0">
              <a:solidFill>
                <a:srgbClr val="000000"/>
              </a:solidFill>
              <a:effectLst/>
            </a:endParaRPr>
          </a:p>
          <a:p>
            <a:pPr marL="271780" indent="-271780"/>
            <a:endParaRPr lang="en-US" dirty="0"/>
          </a:p>
        </p:txBody>
      </p:sp>
      <p:pic>
        <p:nvPicPr>
          <p:cNvPr id="1026" name="Picture 2">
            <a:extLst>
              <a:ext uri="{FF2B5EF4-FFF2-40B4-BE49-F238E27FC236}">
                <a16:creationId xmlns:a16="http://schemas.microsoft.com/office/drawing/2014/main" id="{D60EB937-E8B7-4D3A-A615-C6BA8F011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12" y="2050064"/>
            <a:ext cx="7075861" cy="402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08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p:txBody>
          <a:bodyPr anchor="t">
            <a:normAutofit fontScale="90000"/>
          </a:bodyPr>
          <a:lstStyle/>
          <a:p>
            <a:r>
              <a:rPr lang="en-US" sz="6000" dirty="0"/>
              <a:t>Important</a:t>
            </a:r>
            <a:r>
              <a:rPr lang="en-US" sz="6500"/>
              <a:t> Dates</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19" y="1903750"/>
            <a:ext cx="13383725" cy="5035989"/>
          </a:xfrm>
        </p:spPr>
        <p:txBody>
          <a:bodyPr>
            <a:normAutofit lnSpcReduction="10000"/>
          </a:bodyPr>
          <a:lstStyle/>
          <a:p>
            <a:pPr marL="0" indent="0">
              <a:buNone/>
            </a:pPr>
            <a:r>
              <a:rPr lang="en-US" sz="2800" spc="-5" dirty="0">
                <a:solidFill>
                  <a:schemeClr val="bg1"/>
                </a:solidFill>
                <a:latin typeface="Arial"/>
                <a:cs typeface="Arial"/>
              </a:rPr>
              <a:t>Business Advisory Councils are required to submit an annual plan to the Ohio Department of Education by </a:t>
            </a:r>
            <a:r>
              <a:rPr lang="en-US" sz="2800" b="1" spc="-5" dirty="0">
                <a:solidFill>
                  <a:srgbClr val="040284"/>
                </a:solidFill>
                <a:latin typeface="Arial"/>
                <a:cs typeface="Arial"/>
              </a:rPr>
              <a:t>September 30th </a:t>
            </a:r>
            <a:r>
              <a:rPr lang="en-US" sz="2800" spc="-5" dirty="0">
                <a:solidFill>
                  <a:schemeClr val="bg1"/>
                </a:solidFill>
                <a:latin typeface="Arial"/>
                <a:cs typeface="Arial"/>
              </a:rPr>
              <a:t>each</a:t>
            </a:r>
            <a:r>
              <a:rPr lang="en-US" sz="2800" spc="15" dirty="0">
                <a:solidFill>
                  <a:schemeClr val="bg1"/>
                </a:solidFill>
                <a:latin typeface="Arial"/>
                <a:cs typeface="Arial"/>
              </a:rPr>
              <a:t> </a:t>
            </a:r>
            <a:r>
              <a:rPr lang="en-US" sz="2800" spc="-5" dirty="0">
                <a:solidFill>
                  <a:schemeClr val="bg1"/>
                </a:solidFill>
                <a:latin typeface="Arial"/>
                <a:cs typeface="Arial"/>
              </a:rPr>
              <a:t>year.</a:t>
            </a:r>
          </a:p>
          <a:p>
            <a:pPr marL="271780" indent="-271780"/>
            <a:r>
              <a:rPr lang="en-US" sz="2800" spc="-5" dirty="0">
                <a:solidFill>
                  <a:schemeClr val="bg1"/>
                </a:solidFill>
                <a:latin typeface="Arial"/>
                <a:cs typeface="Arial"/>
              </a:rPr>
              <a:t>Optional Addendums should be submitted to be considered for</a:t>
            </a:r>
            <a:r>
              <a:rPr lang="en-US" sz="2800" spc="-5" dirty="0">
                <a:solidFill>
                  <a:schemeClr val="bg1"/>
                </a:solidFill>
              </a:rPr>
              <a:t> </a:t>
            </a:r>
            <a:r>
              <a:rPr lang="en-US" sz="2800" spc="-5" dirty="0">
                <a:solidFill>
                  <a:schemeClr val="bg1"/>
                </a:solidFill>
                <a:latin typeface="Arial"/>
                <a:cs typeface="Arial"/>
              </a:rPr>
              <a:t> Award for Excellent Business Advisory Councils by </a:t>
            </a:r>
            <a:r>
              <a:rPr lang="en-US" sz="2800" b="1" spc="-5" dirty="0">
                <a:solidFill>
                  <a:srgbClr val="040284"/>
                </a:solidFill>
                <a:latin typeface="Arial"/>
                <a:cs typeface="Arial"/>
              </a:rPr>
              <a:t>September 30th</a:t>
            </a:r>
            <a:r>
              <a:rPr lang="en-US" sz="2800" spc="-5" dirty="0">
                <a:solidFill>
                  <a:schemeClr val="bg1"/>
                </a:solidFill>
                <a:latin typeface="Arial"/>
                <a:cs typeface="Arial"/>
              </a:rPr>
              <a:t>.</a:t>
            </a:r>
          </a:p>
          <a:p>
            <a:pPr marL="271780" indent="-271780"/>
            <a:r>
              <a:rPr lang="en-US" sz="2800" dirty="0">
                <a:solidFill>
                  <a:schemeClr val="bg1"/>
                </a:solidFill>
              </a:rPr>
              <a:t>Find a planning template and </a:t>
            </a:r>
            <a:r>
              <a:rPr lang="en-US" sz="2800" spc="-5" dirty="0">
                <a:solidFill>
                  <a:schemeClr val="bg1"/>
                </a:solidFill>
              </a:rPr>
              <a:t>instructions on where to upload your plan</a:t>
            </a:r>
            <a:r>
              <a:rPr lang="en-US" sz="2800" dirty="0">
                <a:solidFill>
                  <a:schemeClr val="bg1"/>
                </a:solidFill>
              </a:rPr>
              <a:t> on our webpage: </a:t>
            </a:r>
            <a:r>
              <a:rPr lang="en-US" sz="2800" b="1" dirty="0">
                <a:solidFill>
                  <a:srgbClr val="040284"/>
                </a:solidFill>
              </a:rPr>
              <a:t>education.ohio.gov/bac </a:t>
            </a:r>
          </a:p>
          <a:p>
            <a:pPr marL="0" indent="0">
              <a:buNone/>
            </a:pPr>
            <a:endParaRPr lang="en-US" sz="2800" b="1" dirty="0">
              <a:solidFill>
                <a:srgbClr val="040284"/>
              </a:solidFill>
            </a:endParaRPr>
          </a:p>
          <a:p>
            <a:pPr marL="0" indent="0">
              <a:buNone/>
            </a:pPr>
            <a:r>
              <a:rPr lang="en-US" sz="2800" spc="-5" dirty="0">
                <a:solidFill>
                  <a:schemeClr val="bg1"/>
                </a:solidFill>
                <a:latin typeface="Arial"/>
                <a:cs typeface="Arial"/>
              </a:rPr>
              <a:t>Joint statements, summarizing the work of the council, should be published on the council’s webpage by </a:t>
            </a:r>
            <a:r>
              <a:rPr lang="en-US" sz="2800" b="1" spc="-5" dirty="0">
                <a:solidFill>
                  <a:srgbClr val="040284"/>
                </a:solidFill>
                <a:latin typeface="Arial"/>
                <a:cs typeface="Arial"/>
              </a:rPr>
              <a:t>March 1st</a:t>
            </a:r>
            <a:r>
              <a:rPr lang="en-US" sz="2800" spc="-5" dirty="0">
                <a:solidFill>
                  <a:schemeClr val="bg1"/>
                </a:solidFill>
                <a:latin typeface="Arial"/>
                <a:cs typeface="Arial"/>
              </a:rPr>
              <a:t>.</a:t>
            </a:r>
            <a:r>
              <a:rPr lang="en-US" sz="2800" spc="-5" dirty="0">
                <a:solidFill>
                  <a:schemeClr val="bg1"/>
                </a:solidFill>
              </a:rPr>
              <a:t> </a:t>
            </a:r>
            <a:endParaRPr lang="en-US" sz="2800" spc="-5" dirty="0">
              <a:solidFill>
                <a:schemeClr val="bg1"/>
              </a:solidFill>
              <a:latin typeface="Arial"/>
              <a:cs typeface="Arial"/>
            </a:endParaRPr>
          </a:p>
          <a:p>
            <a:pPr marL="271780" indent="-271780"/>
            <a:r>
              <a:rPr lang="en-US" sz="2800" dirty="0">
                <a:solidFill>
                  <a:schemeClr val="bg1"/>
                </a:solidFill>
              </a:rPr>
              <a:t> Find examples by searching the internet for:</a:t>
            </a:r>
          </a:p>
          <a:p>
            <a:pPr marL="685165" lvl="1" indent="-269875"/>
            <a:r>
              <a:rPr lang="en-US" sz="2800" dirty="0">
                <a:solidFill>
                  <a:schemeClr val="bg1"/>
                </a:solidFill>
              </a:rPr>
              <a:t> </a:t>
            </a:r>
            <a:r>
              <a:rPr lang="en-US" sz="2800" i="1" dirty="0">
                <a:solidFill>
                  <a:srgbClr val="040284"/>
                </a:solidFill>
              </a:rPr>
              <a:t>“Ohio Business Advisory Council Joint Statements”</a:t>
            </a:r>
            <a:endParaRPr lang="en-US" sz="2800" i="1" spc="-5" dirty="0">
              <a:solidFill>
                <a:srgbClr val="040284"/>
              </a:solidFill>
            </a:endParaRPr>
          </a:p>
          <a:p>
            <a:pPr marL="0" indent="0">
              <a:buNone/>
            </a:pPr>
            <a:endParaRPr lang="en-US" sz="3600" dirty="0">
              <a:solidFill>
                <a:schemeClr val="bg1"/>
              </a:solidFill>
              <a:latin typeface="Arial"/>
              <a:cs typeface="Arial"/>
            </a:endParaRPr>
          </a:p>
          <a:p>
            <a:pPr marL="0" indent="0">
              <a:buNone/>
            </a:pPr>
            <a:endParaRPr lang="en-US" sz="3600" dirty="0">
              <a:solidFill>
                <a:schemeClr val="bg1"/>
              </a:solidFill>
            </a:endParaRPr>
          </a:p>
        </p:txBody>
      </p:sp>
    </p:spTree>
    <p:extLst>
      <p:ext uri="{BB962C8B-B14F-4D97-AF65-F5344CB8AC3E}">
        <p14:creationId xmlns:p14="http://schemas.microsoft.com/office/powerpoint/2010/main" val="475777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p:txBody>
          <a:bodyPr anchor="t">
            <a:normAutofit fontScale="90000"/>
          </a:bodyPr>
          <a:lstStyle/>
          <a:p>
            <a:r>
              <a:rPr lang="en-US" sz="6500"/>
              <a:t>Resources</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19" y="1903750"/>
            <a:ext cx="13383725" cy="5035989"/>
          </a:xfrm>
        </p:spPr>
        <p:txBody>
          <a:bodyPr>
            <a:normAutofit/>
          </a:bodyPr>
          <a:lstStyle/>
          <a:p>
            <a:pPr marL="271780" indent="-271780"/>
            <a:r>
              <a:rPr lang="en-US" sz="3200" u="sng" dirty="0">
                <a:solidFill>
                  <a:srgbClr val="040284"/>
                </a:solidFill>
                <a:hlinkClick r:id="rId3">
                  <a:extLst>
                    <a:ext uri="{A12FA001-AC4F-418D-AE19-62706E023703}">
                      <ahyp:hlinkClr xmlns:ahyp="http://schemas.microsoft.com/office/drawing/2018/hyperlinkcolor" val="tx"/>
                    </a:ext>
                  </a:extLst>
                </a:hlinkClick>
              </a:rPr>
              <a:t>Directory</a:t>
            </a:r>
            <a:r>
              <a:rPr lang="en-US" sz="3200" dirty="0">
                <a:solidFill>
                  <a:schemeClr val="bg1"/>
                </a:solidFill>
              </a:rPr>
              <a:t> of Business Advisory Councils throughout Ohio.</a:t>
            </a:r>
          </a:p>
          <a:p>
            <a:pPr marL="271780" indent="-271780"/>
            <a:r>
              <a:rPr lang="en-US" sz="3200" dirty="0">
                <a:solidFill>
                  <a:schemeClr val="bg1"/>
                </a:solidFill>
              </a:rPr>
              <a:t>Business Advisory Councils are steered by established </a:t>
            </a:r>
            <a:r>
              <a:rPr lang="en-US" sz="3200" u="sng" dirty="0">
                <a:solidFill>
                  <a:srgbClr val="040284"/>
                </a:solidFill>
                <a:hlinkClick r:id="rId4">
                  <a:extLst>
                    <a:ext uri="{A12FA001-AC4F-418D-AE19-62706E023703}">
                      <ahyp:hlinkClr xmlns:ahyp="http://schemas.microsoft.com/office/drawing/2018/hyperlinkcolor" val="tx"/>
                    </a:ext>
                  </a:extLst>
                </a:hlinkClick>
              </a:rPr>
              <a:t>quality practices.</a:t>
            </a:r>
            <a:r>
              <a:rPr lang="en-US" sz="3200" dirty="0">
                <a:solidFill>
                  <a:srgbClr val="040284"/>
                </a:solidFill>
              </a:rPr>
              <a:t> </a:t>
            </a:r>
          </a:p>
          <a:p>
            <a:pPr marL="271780" indent="-271780"/>
            <a:r>
              <a:rPr lang="en-US" sz="3200" dirty="0">
                <a:solidFill>
                  <a:schemeClr val="bg1"/>
                </a:solidFill>
              </a:rPr>
              <a:t>Business Advisory Council </a:t>
            </a:r>
            <a:r>
              <a:rPr lang="en-US" sz="3200" u="sng" dirty="0">
                <a:solidFill>
                  <a:srgbClr val="040284"/>
                </a:solidFill>
                <a:hlinkClick r:id="rId5">
                  <a:extLst>
                    <a:ext uri="{A12FA001-AC4F-418D-AE19-62706E023703}">
                      <ahyp:hlinkClr xmlns:ahyp="http://schemas.microsoft.com/office/drawing/2018/hyperlinkcolor" val="tx"/>
                    </a:ext>
                  </a:extLst>
                </a:hlinkClick>
              </a:rPr>
              <a:t>Awards</a:t>
            </a:r>
            <a:r>
              <a:rPr lang="en-US" sz="3200" dirty="0">
                <a:solidFill>
                  <a:srgbClr val="040284"/>
                </a:solidFill>
              </a:rPr>
              <a:t> </a:t>
            </a:r>
          </a:p>
          <a:p>
            <a:pPr marL="271780" lvl="0" indent="-271780"/>
            <a:r>
              <a:rPr lang="en-US" sz="3200" dirty="0">
                <a:solidFill>
                  <a:srgbClr val="040284"/>
                </a:solidFill>
                <a:hlinkClick r:id="rId6">
                  <a:extLst>
                    <a:ext uri="{A12FA001-AC4F-418D-AE19-62706E023703}">
                      <ahyp:hlinkClr xmlns:ahyp="http://schemas.microsoft.com/office/drawing/2018/hyperlinkcolor" val="tx"/>
                    </a:ext>
                  </a:extLst>
                </a:hlinkClick>
              </a:rPr>
              <a:t>Highlight Report</a:t>
            </a:r>
            <a:endParaRPr lang="en-US" sz="3200" dirty="0">
              <a:solidFill>
                <a:srgbClr val="040284"/>
              </a:solidFill>
            </a:endParaRPr>
          </a:p>
        </p:txBody>
      </p:sp>
    </p:spTree>
    <p:extLst>
      <p:ext uri="{BB962C8B-B14F-4D97-AF65-F5344CB8AC3E}">
        <p14:creationId xmlns:p14="http://schemas.microsoft.com/office/powerpoint/2010/main" val="4140246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a:xfrm>
            <a:off x="731520" y="613037"/>
            <a:ext cx="13167360" cy="769441"/>
          </a:xfrm>
        </p:spPr>
        <p:txBody>
          <a:bodyPr anchor="t">
            <a:normAutofit fontScale="90000"/>
          </a:bodyPr>
          <a:lstStyle/>
          <a:p>
            <a:r>
              <a:rPr lang="en-US" sz="6500" dirty="0"/>
              <a:t>Questions?</a:t>
            </a:r>
          </a:p>
        </p:txBody>
      </p:sp>
    </p:spTree>
    <p:extLst>
      <p:ext uri="{BB962C8B-B14F-4D97-AF65-F5344CB8AC3E}">
        <p14:creationId xmlns:p14="http://schemas.microsoft.com/office/powerpoint/2010/main" val="2693708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AD9606-863B-1F44-A236-EE7DF988A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9534EE2B-49CC-442B-B5F4-F9864E718CF7}"/>
              </a:ext>
            </a:extLst>
          </p:cNvPr>
          <p:cNvSpPr>
            <a:spLocks noGrp="1"/>
          </p:cNvSpPr>
          <p:nvPr>
            <p:ph type="title"/>
          </p:nvPr>
        </p:nvSpPr>
        <p:spPr/>
        <p:txBody>
          <a:bodyPr/>
          <a:lstStyle/>
          <a:p>
            <a:endParaRPr lang="en-US"/>
          </a:p>
        </p:txBody>
      </p:sp>
      <p:sp>
        <p:nvSpPr>
          <p:cNvPr id="14" name="Oval 13">
            <a:extLst>
              <a:ext uri="{FF2B5EF4-FFF2-40B4-BE49-F238E27FC236}">
                <a16:creationId xmlns:a16="http://schemas.microsoft.com/office/drawing/2014/main" id="{DA1AE617-059B-ED49-AD0C-8E1E4E930BF8}"/>
              </a:ext>
            </a:extLst>
          </p:cNvPr>
          <p:cNvSpPr/>
          <p:nvPr/>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B5271D1D-C437-014E-9AD5-8E23847ED507}"/>
              </a:ext>
            </a:extLst>
          </p:cNvPr>
          <p:cNvGrpSpPr/>
          <p:nvPr/>
        </p:nvGrpSpPr>
        <p:grpSpPr>
          <a:xfrm>
            <a:off x="25939" y="331645"/>
            <a:ext cx="14630400" cy="1975488"/>
            <a:chOff x="25939" y="331645"/>
            <a:chExt cx="14630400" cy="1975488"/>
          </a:xfrm>
        </p:grpSpPr>
        <p:grpSp>
          <p:nvGrpSpPr>
            <p:cNvPr id="4" name="Group 3">
              <a:extLst>
                <a:ext uri="{FF2B5EF4-FFF2-40B4-BE49-F238E27FC236}">
                  <a16:creationId xmlns:a16="http://schemas.microsoft.com/office/drawing/2014/main" id="{CEAC7658-37D9-2048-9F98-C49ED0B8B69D}"/>
                </a:ext>
              </a:extLst>
            </p:cNvPr>
            <p:cNvGrpSpPr/>
            <p:nvPr/>
          </p:nvGrpSpPr>
          <p:grpSpPr>
            <a:xfrm>
              <a:off x="25939" y="331645"/>
              <a:ext cx="14630400" cy="1648870"/>
              <a:chOff x="-8320820" y="-1161921"/>
              <a:chExt cx="14630400" cy="1648870"/>
            </a:xfrm>
          </p:grpSpPr>
          <p:sp>
            <p:nvSpPr>
              <p:cNvPr id="5" name="Rectangle 4">
                <a:extLst>
                  <a:ext uri="{FF2B5EF4-FFF2-40B4-BE49-F238E27FC236}">
                    <a16:creationId xmlns:a16="http://schemas.microsoft.com/office/drawing/2014/main" id="{13C8F95C-2A63-4643-88BE-9198D5E64AB8}"/>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684D9E5-E001-3B45-8A19-9A6B82E430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5330" y="-1102194"/>
                <a:ext cx="942711" cy="1054970"/>
              </a:xfrm>
              <a:prstGeom prst="rect">
                <a:avLst/>
              </a:prstGeom>
            </p:spPr>
          </p:pic>
          <p:pic>
            <p:nvPicPr>
              <p:cNvPr id="8" name="Picture 7">
                <a:extLst>
                  <a:ext uri="{FF2B5EF4-FFF2-40B4-BE49-F238E27FC236}">
                    <a16:creationId xmlns:a16="http://schemas.microsoft.com/office/drawing/2014/main" id="{04DA428D-D50F-4B48-88F5-E5A9FFBF9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552" y="-911534"/>
                <a:ext cx="828603" cy="673649"/>
              </a:xfrm>
              <a:prstGeom prst="rect">
                <a:avLst/>
              </a:prstGeom>
            </p:spPr>
          </p:pic>
          <p:pic>
            <p:nvPicPr>
              <p:cNvPr id="9" name="Picture 8" descr="facebook-logo.jpg">
                <a:extLst>
                  <a:ext uri="{FF2B5EF4-FFF2-40B4-BE49-F238E27FC236}">
                    <a16:creationId xmlns:a16="http://schemas.microsoft.com/office/drawing/2014/main" id="{EFB86831-C1DB-4B4F-8FBE-FF593354A8AD}"/>
                  </a:ext>
                </a:extLst>
              </p:cNvPr>
              <p:cNvPicPr>
                <a:picLocks noChangeAspect="1"/>
              </p:cNvPicPr>
              <p:nvPr/>
            </p:nvPicPr>
            <p:blipFill>
              <a:blip r:embed="rId5"/>
              <a:stretch>
                <a:fillRect/>
              </a:stretch>
            </p:blipFill>
            <p:spPr>
              <a:xfrm>
                <a:off x="234993" y="-881825"/>
                <a:ext cx="1403066" cy="556550"/>
              </a:xfrm>
              <a:prstGeom prst="rect">
                <a:avLst/>
              </a:prstGeom>
            </p:spPr>
          </p:pic>
          <p:pic>
            <p:nvPicPr>
              <p:cNvPr id="10" name="Picture 9">
                <a:extLst>
                  <a:ext uri="{FF2B5EF4-FFF2-40B4-BE49-F238E27FC236}">
                    <a16:creationId xmlns:a16="http://schemas.microsoft.com/office/drawing/2014/main" id="{2912A1A1-4F68-7543-9CA8-8FD41B39F58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0308" y="-1161921"/>
                <a:ext cx="1104419" cy="1263911"/>
              </a:xfrm>
              <a:prstGeom prst="rect">
                <a:avLst/>
              </a:prstGeom>
            </p:spPr>
          </p:pic>
          <p:pic>
            <p:nvPicPr>
              <p:cNvPr id="11" name="Picture 10">
                <a:extLst>
                  <a:ext uri="{FF2B5EF4-FFF2-40B4-BE49-F238E27FC236}">
                    <a16:creationId xmlns:a16="http://schemas.microsoft.com/office/drawing/2014/main" id="{55BB8058-8DF5-404E-9D3F-16FB4044643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88270" y="-1118118"/>
                <a:ext cx="1104419" cy="1011902"/>
              </a:xfrm>
              <a:prstGeom prst="rect">
                <a:avLst/>
              </a:prstGeom>
            </p:spPr>
          </p:pic>
        </p:gr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326CADD-BC6B-754B-9BFB-B9096E085E22}"/>
                </a:ext>
              </a:extLst>
            </p:cNvPr>
            <p:cNvSpPr/>
            <p:nvPr/>
          </p:nvSpPr>
          <p:spPr>
            <a:xfrm>
              <a:off x="2688548" y="1326898"/>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0798948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p:txBody>
          <a:bodyPr anchor="t">
            <a:normAutofit fontScale="90000"/>
          </a:bodyPr>
          <a:lstStyle/>
          <a:p>
            <a:r>
              <a:rPr lang="en-US" sz="6500" dirty="0"/>
              <a:t>Business Advisory Council Overview</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19" y="1903750"/>
            <a:ext cx="13383725" cy="5035989"/>
          </a:xfrm>
        </p:spPr>
        <p:txBody>
          <a:bodyPr>
            <a:normAutofit/>
          </a:bodyPr>
          <a:lstStyle/>
          <a:p>
            <a:pPr marL="0" indent="0">
              <a:buNone/>
            </a:pPr>
            <a:endParaRPr lang="en-US" sz="3600" dirty="0">
              <a:solidFill>
                <a:schemeClr val="bg1"/>
              </a:solidFill>
              <a:latin typeface="Arial"/>
              <a:cs typeface="Arial"/>
            </a:endParaRPr>
          </a:p>
          <a:p>
            <a:pPr marL="0" indent="0">
              <a:buNone/>
            </a:pPr>
            <a:endParaRPr lang="en-US" sz="3600" dirty="0">
              <a:solidFill>
                <a:schemeClr val="bg1"/>
              </a:solidFill>
            </a:endParaRPr>
          </a:p>
        </p:txBody>
      </p:sp>
      <p:pic>
        <p:nvPicPr>
          <p:cNvPr id="5" name="Picture 4" descr="A picture containing text, person&#10;&#10;Description automatically generated">
            <a:extLst>
              <a:ext uri="{FF2B5EF4-FFF2-40B4-BE49-F238E27FC236}">
                <a16:creationId xmlns:a16="http://schemas.microsoft.com/office/drawing/2014/main" id="{370AF225-4D73-403F-8BA0-453780ED6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20" y="2563681"/>
            <a:ext cx="3731205" cy="3731205"/>
          </a:xfrm>
          <a:prstGeom prst="rect">
            <a:avLst/>
          </a:prstGeom>
        </p:spPr>
      </p:pic>
      <p:sp>
        <p:nvSpPr>
          <p:cNvPr id="7" name="TextBox 6">
            <a:extLst>
              <a:ext uri="{FF2B5EF4-FFF2-40B4-BE49-F238E27FC236}">
                <a16:creationId xmlns:a16="http://schemas.microsoft.com/office/drawing/2014/main" id="{65D8B166-B492-4BCD-BD4B-98020C293606}"/>
              </a:ext>
            </a:extLst>
          </p:cNvPr>
          <p:cNvSpPr txBox="1"/>
          <p:nvPr/>
        </p:nvSpPr>
        <p:spPr>
          <a:xfrm>
            <a:off x="6054634" y="2868481"/>
            <a:ext cx="7315200" cy="3108543"/>
          </a:xfrm>
          <a:prstGeom prst="rect">
            <a:avLst/>
          </a:prstGeom>
          <a:noFill/>
        </p:spPr>
        <p:txBody>
          <a:bodyPr wrap="square" lIns="91440" tIns="45720" rIns="91440" bIns="45720" anchor="t">
            <a:spAutoFit/>
          </a:bodyPr>
          <a:lstStyle/>
          <a:p>
            <a:pPr lvl="0"/>
            <a:r>
              <a:rPr lang="en-US" sz="2800" u="sng" dirty="0">
                <a:solidFill>
                  <a:srgbClr val="040284"/>
                </a:solidFill>
                <a:latin typeface="Arial"/>
                <a:cs typeface="Arial"/>
                <a:hlinkClick r:id="rId4">
                  <a:extLst>
                    <a:ext uri="{A12FA001-AC4F-418D-AE19-62706E023703}">
                      <ahyp:hlinkClr xmlns:ahyp="http://schemas.microsoft.com/office/drawing/2018/hyperlinkcolor" val="tx"/>
                    </a:ext>
                  </a:extLst>
                </a:hlinkClick>
              </a:rPr>
              <a:t>Ohio law requires</a:t>
            </a:r>
            <a:r>
              <a:rPr lang="en-US" sz="2800" dirty="0">
                <a:solidFill>
                  <a:srgbClr val="040284"/>
                </a:solidFill>
                <a:latin typeface="Arial"/>
                <a:cs typeface="Arial"/>
              </a:rPr>
              <a:t> </a:t>
            </a:r>
            <a:r>
              <a:rPr lang="en-US" sz="2800" dirty="0">
                <a:latin typeface="Arial"/>
                <a:cs typeface="Arial"/>
              </a:rPr>
              <a:t>every school district and Educational Service Center to have a Business Advisory Council. This law was amended on March 2, 2020, to allow Joint Vocational School Districts to represent school districts as Business Advisory Councils.</a:t>
            </a:r>
          </a:p>
        </p:txBody>
      </p:sp>
    </p:spTree>
    <p:extLst>
      <p:ext uri="{BB962C8B-B14F-4D97-AF65-F5344CB8AC3E}">
        <p14:creationId xmlns:p14="http://schemas.microsoft.com/office/powerpoint/2010/main" val="30494729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p:txBody>
          <a:bodyPr anchor="t">
            <a:normAutofit fontScale="90000"/>
          </a:bodyPr>
          <a:lstStyle/>
          <a:p>
            <a:r>
              <a:rPr lang="en-US" sz="6500" dirty="0"/>
              <a:t>Business Advisory Councils </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19" y="1743112"/>
            <a:ext cx="13383725" cy="5035989"/>
          </a:xfrm>
        </p:spPr>
        <p:txBody>
          <a:bodyPr>
            <a:normAutofit/>
          </a:bodyPr>
          <a:lstStyle/>
          <a:p>
            <a:pPr marL="0" indent="0">
              <a:buNone/>
            </a:pPr>
            <a:r>
              <a:rPr lang="en-US" sz="2800" dirty="0">
                <a:solidFill>
                  <a:schemeClr val="bg1"/>
                </a:solidFill>
              </a:rPr>
              <a:t>Business-Education partnerships locally focused on providing experiential learning for students while developing a skilled talent pipeline.  </a:t>
            </a:r>
            <a:endParaRPr lang="en-US" sz="3600" dirty="0">
              <a:solidFill>
                <a:schemeClr val="bg1"/>
              </a:solidFill>
            </a:endParaRPr>
          </a:p>
        </p:txBody>
      </p:sp>
      <p:pic>
        <p:nvPicPr>
          <p:cNvPr id="9" name="Picture 8" descr="A picture containing person, indoor, standing, preparing&#10;&#10;Description automatically generated">
            <a:extLst>
              <a:ext uri="{FF2B5EF4-FFF2-40B4-BE49-F238E27FC236}">
                <a16:creationId xmlns:a16="http://schemas.microsoft.com/office/drawing/2014/main" id="{CFEEFEA3-E02D-40FA-A477-04670F87B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876" y="3001312"/>
            <a:ext cx="5782962" cy="3855308"/>
          </a:xfrm>
          <a:prstGeom prst="rect">
            <a:avLst/>
          </a:prstGeom>
        </p:spPr>
      </p:pic>
    </p:spTree>
    <p:extLst>
      <p:ext uri="{BB962C8B-B14F-4D97-AF65-F5344CB8AC3E}">
        <p14:creationId xmlns:p14="http://schemas.microsoft.com/office/powerpoint/2010/main" val="6311695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a:xfrm>
            <a:off x="646612" y="367970"/>
            <a:ext cx="13167360" cy="769441"/>
          </a:xfrm>
        </p:spPr>
        <p:txBody>
          <a:bodyPr anchor="t">
            <a:normAutofit fontScale="90000"/>
          </a:bodyPr>
          <a:lstStyle/>
          <a:p>
            <a:r>
              <a:rPr lang="en-US" sz="6500" dirty="0"/>
              <a:t>Quality Practices </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19" y="3578004"/>
            <a:ext cx="13383725" cy="955360"/>
          </a:xfrm>
        </p:spPr>
        <p:txBody>
          <a:bodyPr>
            <a:normAutofit/>
          </a:bodyPr>
          <a:lstStyle/>
          <a:p>
            <a:pPr marL="0" indent="0">
              <a:buNone/>
            </a:pPr>
            <a:r>
              <a:rPr lang="en-US" sz="1600" b="0" i="0">
                <a:solidFill>
                  <a:srgbClr val="000000"/>
                </a:solidFill>
                <a:effectLst/>
                <a:latin typeface="Times New Roman" panose="02020603050405020304" pitchFamily="18" charset="0"/>
              </a:rPr>
              <a:t>  </a:t>
            </a:r>
            <a:endParaRPr lang="en-US" sz="3600" dirty="0">
              <a:solidFill>
                <a:schemeClr val="bg1"/>
              </a:solidFill>
            </a:endParaRPr>
          </a:p>
        </p:txBody>
      </p:sp>
      <p:sp>
        <p:nvSpPr>
          <p:cNvPr id="5" name="TextBox 4">
            <a:extLst>
              <a:ext uri="{FF2B5EF4-FFF2-40B4-BE49-F238E27FC236}">
                <a16:creationId xmlns:a16="http://schemas.microsoft.com/office/drawing/2014/main" id="{C4112544-A21C-489D-977F-D53EBEDE643F}"/>
              </a:ext>
            </a:extLst>
          </p:cNvPr>
          <p:cNvSpPr txBox="1"/>
          <p:nvPr/>
        </p:nvSpPr>
        <p:spPr>
          <a:xfrm>
            <a:off x="3657600" y="3911170"/>
            <a:ext cx="7315200" cy="415498"/>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02862E5C-08E8-459A-8CD4-15961CAA0456}"/>
              </a:ext>
            </a:extLst>
          </p:cNvPr>
          <p:cNvSpPr txBox="1"/>
          <p:nvPr/>
        </p:nvSpPr>
        <p:spPr>
          <a:xfrm>
            <a:off x="3657600" y="3910316"/>
            <a:ext cx="7315200" cy="415498"/>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B9A9CC52-812C-426E-99E0-F96CAAFA4039}"/>
              </a:ext>
            </a:extLst>
          </p:cNvPr>
          <p:cNvSpPr txBox="1"/>
          <p:nvPr/>
        </p:nvSpPr>
        <p:spPr>
          <a:xfrm>
            <a:off x="6858000" y="3660865"/>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2DD75FB2-3698-46D5-B2A9-D2EE08C19ECB}"/>
              </a:ext>
            </a:extLst>
          </p:cNvPr>
          <p:cNvSpPr txBox="1"/>
          <p:nvPr/>
        </p:nvSpPr>
        <p:spPr>
          <a:xfrm>
            <a:off x="6617045" y="1505957"/>
            <a:ext cx="7861120" cy="5493812"/>
          </a:xfrm>
          <a:prstGeom prst="rect">
            <a:avLst/>
          </a:prstGeom>
          <a:noFill/>
        </p:spPr>
        <p:txBody>
          <a:bodyPr wrap="square" lIns="91440" tIns="45720" rIns="91440" bIns="45720" anchor="t">
            <a:spAutoFit/>
          </a:bodyPr>
          <a:lstStyle/>
          <a:p>
            <a:pPr marL="457200" indent="-457200" algn="l" rtl="0" fontAlgn="base">
              <a:buFont typeface="+mj-lt"/>
              <a:buAutoNum type="arabicPeriod"/>
            </a:pPr>
            <a:r>
              <a:rPr lang="en-US" sz="2700" b="1" i="0" dirty="0">
                <a:solidFill>
                  <a:srgbClr val="444444"/>
                </a:solidFill>
                <a:effectLst/>
                <a:latin typeface="Arial"/>
                <a:cs typeface="Arial"/>
              </a:rPr>
              <a:t>Developing Professional Skills for Future Careers</a:t>
            </a:r>
            <a:r>
              <a:rPr lang="en-US" sz="2700" b="0" i="0" dirty="0">
                <a:solidFill>
                  <a:srgbClr val="444444"/>
                </a:solidFill>
                <a:effectLst/>
                <a:latin typeface="Arial"/>
                <a:cs typeface="Arial"/>
              </a:rPr>
              <a:t>​</a:t>
            </a:r>
            <a:br>
              <a:rPr lang="en-US" sz="2700" b="0" i="0" dirty="0">
                <a:effectLst/>
                <a:latin typeface="Arial" panose="020B0604020202020204" pitchFamily="34" charset="0"/>
                <a:cs typeface="Arial" panose="020B0604020202020204" pitchFamily="34" charset="0"/>
              </a:rPr>
            </a:br>
            <a:r>
              <a:rPr lang="en-US" sz="2700" b="0" i="0" dirty="0">
                <a:solidFill>
                  <a:srgbClr val="444444"/>
                </a:solidFill>
                <a:effectLst/>
                <a:latin typeface="Arial"/>
                <a:cs typeface="Arial"/>
              </a:rPr>
              <a:t>Identify professional skills needed for future jobs. Develop curriculum that aligns to these skills. Advise on changes in the economy and market.​</a:t>
            </a:r>
          </a:p>
          <a:p>
            <a:pPr marL="457200" indent="-457200" algn="l" rtl="0" fontAlgn="base">
              <a:buFont typeface="+mj-lt"/>
              <a:buAutoNum type="arabicPeriod"/>
            </a:pPr>
            <a:r>
              <a:rPr lang="en-US" sz="2700" b="1" i="0" dirty="0">
                <a:solidFill>
                  <a:srgbClr val="444444"/>
                </a:solidFill>
                <a:effectLst/>
                <a:latin typeface="Arial"/>
                <a:cs typeface="Arial"/>
              </a:rPr>
              <a:t>Building Partnerships​</a:t>
            </a:r>
            <a:br>
              <a:rPr lang="en-US" sz="2700" b="0" i="0" dirty="0">
                <a:effectLst/>
                <a:latin typeface="Arial" panose="020B0604020202020204" pitchFamily="34" charset="0"/>
                <a:cs typeface="Arial" panose="020B0604020202020204" pitchFamily="34" charset="0"/>
              </a:rPr>
            </a:br>
            <a:r>
              <a:rPr lang="en-US" sz="2700" b="0" i="0" dirty="0">
                <a:solidFill>
                  <a:srgbClr val="444444"/>
                </a:solidFill>
                <a:effectLst/>
                <a:latin typeface="Arial"/>
                <a:cs typeface="Arial"/>
              </a:rPr>
              <a:t>Develop working relationships among businesses, labor and education personnel.​</a:t>
            </a:r>
          </a:p>
          <a:p>
            <a:pPr marL="457200" indent="-457200" algn="l" rtl="0" fontAlgn="base">
              <a:buFont typeface="+mj-lt"/>
              <a:buAutoNum type="arabicPeriod"/>
            </a:pPr>
            <a:r>
              <a:rPr lang="en-US" sz="2700" b="1" i="0" dirty="0">
                <a:solidFill>
                  <a:srgbClr val="444444"/>
                </a:solidFill>
                <a:effectLst/>
                <a:latin typeface="Arial"/>
                <a:cs typeface="Arial"/>
              </a:rPr>
              <a:t>Coordinating Career-Related Experiences​</a:t>
            </a:r>
            <a:br>
              <a:rPr lang="en-US" sz="2700" b="0" i="0" dirty="0">
                <a:effectLst/>
                <a:latin typeface="Arial" panose="020B0604020202020204" pitchFamily="34" charset="0"/>
                <a:cs typeface="Arial" panose="020B0604020202020204" pitchFamily="34" charset="0"/>
              </a:rPr>
            </a:br>
            <a:r>
              <a:rPr lang="en-US" sz="2700" b="0" i="0" dirty="0">
                <a:solidFill>
                  <a:srgbClr val="444444"/>
                </a:solidFill>
                <a:effectLst/>
                <a:latin typeface="Arial"/>
                <a:cs typeface="Arial"/>
              </a:rPr>
              <a:t>Create environments that allow students to demonstrate critical professional and specialized skills that aid in future employment</a:t>
            </a:r>
            <a:r>
              <a:rPr lang="en-US" sz="2700" b="0" i="0" dirty="0">
                <a:solidFill>
                  <a:srgbClr val="444444"/>
                </a:solidFill>
                <a:effectLst/>
                <a:latin typeface="Calibri"/>
                <a:cs typeface="Calibri"/>
              </a:rPr>
              <a:t>.​</a:t>
            </a:r>
          </a:p>
        </p:txBody>
      </p:sp>
      <p:pic>
        <p:nvPicPr>
          <p:cNvPr id="6" name="Picture 5" descr="A group of people standing around a table with a cake on it&#10;&#10;Description automatically generated with medium confidence">
            <a:extLst>
              <a:ext uri="{FF2B5EF4-FFF2-40B4-BE49-F238E27FC236}">
                <a16:creationId xmlns:a16="http://schemas.microsoft.com/office/drawing/2014/main" id="{AB7A5488-AE2F-4D87-9531-8BB522645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36" y="1950211"/>
            <a:ext cx="6172708" cy="4119372"/>
          </a:xfrm>
          <a:prstGeom prst="rect">
            <a:avLst/>
          </a:prstGeom>
        </p:spPr>
      </p:pic>
    </p:spTree>
    <p:extLst>
      <p:ext uri="{BB962C8B-B14F-4D97-AF65-F5344CB8AC3E}">
        <p14:creationId xmlns:p14="http://schemas.microsoft.com/office/powerpoint/2010/main" val="3113341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924F-35AB-4924-8D41-831595EA6003}"/>
              </a:ext>
            </a:extLst>
          </p:cNvPr>
          <p:cNvSpPr>
            <a:spLocks noGrp="1"/>
          </p:cNvSpPr>
          <p:nvPr>
            <p:ph type="title"/>
          </p:nvPr>
        </p:nvSpPr>
        <p:spPr>
          <a:xfrm>
            <a:off x="778716" y="755120"/>
            <a:ext cx="5774485" cy="1946785"/>
          </a:xfrm>
        </p:spPr>
        <p:txBody>
          <a:bodyPr>
            <a:noAutofit/>
          </a:bodyPr>
          <a:lstStyle/>
          <a:p>
            <a:r>
              <a:rPr lang="en-US" sz="4800" dirty="0"/>
              <a:t>Business Advisory Councils in Ohio</a:t>
            </a:r>
          </a:p>
        </p:txBody>
      </p:sp>
      <p:sp>
        <p:nvSpPr>
          <p:cNvPr id="3" name="Content Placeholder 2">
            <a:extLst>
              <a:ext uri="{FF2B5EF4-FFF2-40B4-BE49-F238E27FC236}">
                <a16:creationId xmlns:a16="http://schemas.microsoft.com/office/drawing/2014/main" id="{C2D1C7F6-87C8-4F91-8233-96E658ACF575}"/>
              </a:ext>
            </a:extLst>
          </p:cNvPr>
          <p:cNvSpPr>
            <a:spLocks noGrp="1"/>
          </p:cNvSpPr>
          <p:nvPr>
            <p:ph idx="1"/>
          </p:nvPr>
        </p:nvSpPr>
        <p:spPr>
          <a:xfrm>
            <a:off x="778717" y="2926081"/>
            <a:ext cx="5774483" cy="2286000"/>
          </a:xfrm>
        </p:spPr>
        <p:txBody>
          <a:bodyPr>
            <a:normAutofit/>
          </a:bodyPr>
          <a:lstStyle/>
          <a:p>
            <a:pPr marL="271780" indent="-271780"/>
            <a:r>
              <a:rPr lang="en-US" sz="3600" dirty="0"/>
              <a:t>Find the councils and which school districts they serve </a:t>
            </a:r>
            <a:r>
              <a:rPr lang="en-US" sz="3600" dirty="0">
                <a:hlinkClick r:id="rId3"/>
              </a:rPr>
              <a:t>here</a:t>
            </a:r>
            <a:r>
              <a:rPr lang="en-US" sz="3600" dirty="0"/>
              <a:t>. </a:t>
            </a:r>
            <a:endParaRPr lang="en-US" sz="3600"/>
          </a:p>
          <a:p>
            <a:pPr marL="0" indent="0">
              <a:buNone/>
            </a:pPr>
            <a:endParaRPr lang="en-US" sz="2280" dirty="0"/>
          </a:p>
        </p:txBody>
      </p:sp>
      <p:pic>
        <p:nvPicPr>
          <p:cNvPr id="5" name="Picture 4" descr="A picture containing map&#10;&#10;Description automatically generated">
            <a:extLst>
              <a:ext uri="{FF2B5EF4-FFF2-40B4-BE49-F238E27FC236}">
                <a16:creationId xmlns:a16="http://schemas.microsoft.com/office/drawing/2014/main" id="{741A3A4E-41F1-FB40-9664-FFF0D1F83170}"/>
              </a:ext>
            </a:extLst>
          </p:cNvPr>
          <p:cNvPicPr>
            <a:picLocks noChangeAspect="1"/>
          </p:cNvPicPr>
          <p:nvPr/>
        </p:nvPicPr>
        <p:blipFill>
          <a:blip r:embed="rId4"/>
          <a:stretch>
            <a:fillRect/>
          </a:stretch>
        </p:blipFill>
        <p:spPr>
          <a:xfrm>
            <a:off x="6950623" y="1"/>
            <a:ext cx="7679777" cy="7468583"/>
          </a:xfrm>
          <a:prstGeom prst="rect">
            <a:avLst/>
          </a:prstGeom>
          <a:effectLst/>
        </p:spPr>
      </p:pic>
    </p:spTree>
    <p:extLst>
      <p:ext uri="{BB962C8B-B14F-4D97-AF65-F5344CB8AC3E}">
        <p14:creationId xmlns:p14="http://schemas.microsoft.com/office/powerpoint/2010/main" val="299562272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a:xfrm>
            <a:off x="731520" y="548643"/>
            <a:ext cx="13167360" cy="1070092"/>
          </a:xfrm>
        </p:spPr>
        <p:txBody>
          <a:bodyPr anchor="t">
            <a:noAutofit/>
          </a:bodyPr>
          <a:lstStyle/>
          <a:p>
            <a:r>
              <a:rPr lang="en-US" sz="5400" dirty="0"/>
              <a:t>Tips for Improving Effectiveness of Business Advisory Councils</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20" y="2540069"/>
            <a:ext cx="13167359" cy="5035989"/>
          </a:xfrm>
        </p:spPr>
        <p:txBody>
          <a:bodyPr>
            <a:normAutofit/>
          </a:bodyPr>
          <a:lstStyle/>
          <a:p>
            <a:pPr marL="271780" indent="-271780"/>
            <a:r>
              <a:rPr lang="en-US" sz="3200" dirty="0">
                <a:solidFill>
                  <a:schemeClr val="bg1"/>
                </a:solidFill>
              </a:rPr>
              <a:t>Increase Involvement with Business Partners</a:t>
            </a:r>
          </a:p>
          <a:p>
            <a:pPr marL="685165" lvl="1" indent="-269875">
              <a:buFont typeface="Courier New"/>
              <a:buChar char="o"/>
            </a:pPr>
            <a:r>
              <a:rPr lang="en-US" sz="3200" dirty="0">
                <a:solidFill>
                  <a:schemeClr val="bg1"/>
                </a:solidFill>
              </a:rPr>
              <a:t>Co-design initiatives to address workforce gaps while enhancing opportunities for students</a:t>
            </a:r>
          </a:p>
          <a:p>
            <a:pPr marL="685165" lvl="1" indent="-269875">
              <a:buFont typeface="Courier New"/>
              <a:buChar char="o"/>
            </a:pPr>
            <a:r>
              <a:rPr lang="en-US" sz="3200" dirty="0">
                <a:solidFill>
                  <a:schemeClr val="bg1"/>
                </a:solidFill>
              </a:rPr>
              <a:t>Establish new partnerships on your Business Advisory Councils reflective of industries in your district</a:t>
            </a:r>
          </a:p>
          <a:p>
            <a:pPr marL="685165" lvl="1" indent="-269875">
              <a:buFont typeface="Courier New"/>
              <a:buChar char="o"/>
            </a:pPr>
            <a:r>
              <a:rPr lang="en-US" sz="3200" dirty="0">
                <a:solidFill>
                  <a:schemeClr val="bg1"/>
                </a:solidFill>
              </a:rPr>
              <a:t>Increase communications to your business partners outside of meetings</a:t>
            </a:r>
          </a:p>
          <a:p>
            <a:pPr marL="685165" lvl="1" indent="-269875">
              <a:buFont typeface="Courier New"/>
              <a:buChar char="o"/>
            </a:pPr>
            <a:r>
              <a:rPr lang="en-US" sz="3200" dirty="0">
                <a:solidFill>
                  <a:schemeClr val="bg1"/>
                </a:solidFill>
              </a:rPr>
              <a:t>Be open to feedback from your business partners</a:t>
            </a:r>
          </a:p>
        </p:txBody>
      </p:sp>
    </p:spTree>
    <p:extLst>
      <p:ext uri="{BB962C8B-B14F-4D97-AF65-F5344CB8AC3E}">
        <p14:creationId xmlns:p14="http://schemas.microsoft.com/office/powerpoint/2010/main" val="2746644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924F-35AB-4924-8D41-831595EA6003}"/>
              </a:ext>
            </a:extLst>
          </p:cNvPr>
          <p:cNvSpPr>
            <a:spLocks noGrp="1"/>
          </p:cNvSpPr>
          <p:nvPr>
            <p:ph type="title"/>
          </p:nvPr>
        </p:nvSpPr>
        <p:spPr>
          <a:xfrm>
            <a:off x="731520" y="517881"/>
            <a:ext cx="13167360" cy="738664"/>
          </a:xfrm>
        </p:spPr>
        <p:txBody>
          <a:bodyPr>
            <a:noAutofit/>
          </a:bodyPr>
          <a:lstStyle/>
          <a:p>
            <a:r>
              <a:rPr lang="en-US" sz="5400" dirty="0"/>
              <a:t>Strengthening Partnerships through Data</a:t>
            </a:r>
          </a:p>
        </p:txBody>
      </p:sp>
      <p:grpSp>
        <p:nvGrpSpPr>
          <p:cNvPr id="5" name="Group 4">
            <a:extLst>
              <a:ext uri="{FF2B5EF4-FFF2-40B4-BE49-F238E27FC236}">
                <a16:creationId xmlns:a16="http://schemas.microsoft.com/office/drawing/2014/main" id="{3DE18D1F-EE23-724F-BC62-FEBB5D051F68}"/>
              </a:ext>
            </a:extLst>
          </p:cNvPr>
          <p:cNvGrpSpPr/>
          <p:nvPr/>
        </p:nvGrpSpPr>
        <p:grpSpPr>
          <a:xfrm>
            <a:off x="9901234" y="2462727"/>
            <a:ext cx="4346780" cy="3158239"/>
            <a:chOff x="51" y="542845"/>
            <a:chExt cx="4913783" cy="1445474"/>
          </a:xfrm>
        </p:grpSpPr>
        <p:sp>
          <p:nvSpPr>
            <p:cNvPr id="6" name="Rectangle 5">
              <a:extLst>
                <a:ext uri="{FF2B5EF4-FFF2-40B4-BE49-F238E27FC236}">
                  <a16:creationId xmlns:a16="http://schemas.microsoft.com/office/drawing/2014/main" id="{CB24856A-973A-CE41-A213-288F0CA4EF37}"/>
                </a:ext>
              </a:extLst>
            </p:cNvPr>
            <p:cNvSpPr/>
            <p:nvPr/>
          </p:nvSpPr>
          <p:spPr>
            <a:xfrm>
              <a:off x="51" y="562297"/>
              <a:ext cx="4913783" cy="142602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F8C79AF8-B36E-1044-A655-06902AF965F0}"/>
                </a:ext>
              </a:extLst>
            </p:cNvPr>
            <p:cNvSpPr txBox="1"/>
            <p:nvPr/>
          </p:nvSpPr>
          <p:spPr>
            <a:xfrm>
              <a:off x="51" y="542845"/>
              <a:ext cx="4913783" cy="1432118"/>
            </a:xfrm>
            <a:prstGeom prst="rect">
              <a:avLst/>
            </a:prstGeom>
            <a:solidFill>
              <a:srgbClr val="73A5CC"/>
            </a:solidFill>
          </p:spPr>
          <p:style>
            <a:lnRef idx="0">
              <a:scrgbClr r="0" g="0" b="0"/>
            </a:lnRef>
            <a:fillRef idx="0">
              <a:scrgbClr r="0" g="0" b="0"/>
            </a:fillRef>
            <a:effectRef idx="0">
              <a:scrgbClr r="0" g="0" b="0"/>
            </a:effectRef>
            <a:fontRef idx="minor">
              <a:schemeClr val="lt1"/>
            </a:fontRef>
          </p:style>
          <p:txBody>
            <a:bodyPr spcFirstLastPara="0" vert="horz" wrap="square" lIns="349910" tIns="199949" rIns="349910" bIns="199949" numCol="1" spcCol="1270" anchor="ctr" anchorCtr="0">
              <a:noAutofit/>
            </a:bodyPr>
            <a:lstStyle/>
            <a:p>
              <a:pPr algn="ctr" defTabSz="2186940">
                <a:spcBef>
                  <a:spcPct val="0"/>
                </a:spcBef>
                <a:spcAft>
                  <a:spcPct val="35000"/>
                </a:spcAft>
              </a:pPr>
              <a:r>
                <a:rPr lang="en-US" sz="3840" b="1" dirty="0">
                  <a:latin typeface="Arial" panose="020B0604020202020204" pitchFamily="34" charset="0"/>
                  <a:cs typeface="Arial" panose="020B0604020202020204" pitchFamily="34" charset="0"/>
                </a:rPr>
                <a:t>Survey Business Partners</a:t>
              </a:r>
            </a:p>
          </p:txBody>
        </p:sp>
      </p:grpSp>
      <p:grpSp>
        <p:nvGrpSpPr>
          <p:cNvPr id="11" name="Group 10">
            <a:extLst>
              <a:ext uri="{FF2B5EF4-FFF2-40B4-BE49-F238E27FC236}">
                <a16:creationId xmlns:a16="http://schemas.microsoft.com/office/drawing/2014/main" id="{EA5E81D8-8918-054D-BB2D-1E7CD71AF939}"/>
              </a:ext>
            </a:extLst>
          </p:cNvPr>
          <p:cNvGrpSpPr/>
          <p:nvPr/>
        </p:nvGrpSpPr>
        <p:grpSpPr>
          <a:xfrm>
            <a:off x="5141810" y="2477317"/>
            <a:ext cx="4346780" cy="3158239"/>
            <a:chOff x="51" y="542845"/>
            <a:chExt cx="4913783" cy="1445474"/>
          </a:xfrm>
        </p:grpSpPr>
        <p:sp>
          <p:nvSpPr>
            <p:cNvPr id="12" name="Rectangle 11">
              <a:extLst>
                <a:ext uri="{FF2B5EF4-FFF2-40B4-BE49-F238E27FC236}">
                  <a16:creationId xmlns:a16="http://schemas.microsoft.com/office/drawing/2014/main" id="{7E6BA05B-5415-5647-84A8-3DF7F0AD0CCB}"/>
                </a:ext>
              </a:extLst>
            </p:cNvPr>
            <p:cNvSpPr/>
            <p:nvPr/>
          </p:nvSpPr>
          <p:spPr>
            <a:xfrm>
              <a:off x="51" y="562297"/>
              <a:ext cx="4913783" cy="142602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4247FAFC-847C-8D43-9338-0B87F10C390A}"/>
                </a:ext>
              </a:extLst>
            </p:cNvPr>
            <p:cNvSpPr txBox="1"/>
            <p:nvPr/>
          </p:nvSpPr>
          <p:spPr>
            <a:xfrm>
              <a:off x="51" y="542845"/>
              <a:ext cx="4913783" cy="1432118"/>
            </a:xfrm>
            <a:prstGeom prst="rect">
              <a:avLst/>
            </a:prstGeom>
            <a:solidFill>
              <a:srgbClr val="73A5CC"/>
            </a:solidFill>
          </p:spPr>
          <p:style>
            <a:lnRef idx="0">
              <a:scrgbClr r="0" g="0" b="0"/>
            </a:lnRef>
            <a:fillRef idx="0">
              <a:scrgbClr r="0" g="0" b="0"/>
            </a:fillRef>
            <a:effectRef idx="0">
              <a:scrgbClr r="0" g="0" b="0"/>
            </a:effectRef>
            <a:fontRef idx="minor">
              <a:schemeClr val="lt1"/>
            </a:fontRef>
          </p:style>
          <p:txBody>
            <a:bodyPr spcFirstLastPara="0" vert="horz" wrap="square" lIns="349910" tIns="199949" rIns="349910" bIns="199949" numCol="1" spcCol="1270" anchor="ctr" anchorCtr="0">
              <a:noAutofit/>
            </a:bodyPr>
            <a:lstStyle/>
            <a:p>
              <a:pPr algn="ctr" defTabSz="2186940">
                <a:spcBef>
                  <a:spcPct val="0"/>
                </a:spcBef>
                <a:spcAft>
                  <a:spcPct val="35000"/>
                </a:spcAft>
              </a:pPr>
              <a:r>
                <a:rPr lang="en-US" sz="3840" b="1" dirty="0">
                  <a:latin typeface="Arial" panose="020B0604020202020204" pitchFamily="34" charset="0"/>
                  <a:cs typeface="Arial" panose="020B0604020202020204" pitchFamily="34" charset="0"/>
                </a:rPr>
                <a:t>Ohio’s Top Jobs </a:t>
              </a:r>
              <a:r>
                <a:rPr lang="en-US" sz="3840" b="1" dirty="0">
                  <a:latin typeface="Arial" panose="020B0604020202020204" pitchFamily="34" charset="0"/>
                  <a:cs typeface="Arial" panose="020B0604020202020204" pitchFamily="34" charset="0"/>
                  <a:hlinkClick r:id="rId3"/>
                </a:rPr>
                <a:t>List</a:t>
              </a:r>
              <a:endParaRPr lang="en-US" sz="3840" b="1"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31402AAA-ADD2-7740-A80C-8108EE4B6B65}"/>
              </a:ext>
            </a:extLst>
          </p:cNvPr>
          <p:cNvGrpSpPr/>
          <p:nvPr/>
        </p:nvGrpSpPr>
        <p:grpSpPr>
          <a:xfrm>
            <a:off x="382386" y="2477317"/>
            <a:ext cx="4346780" cy="3158239"/>
            <a:chOff x="51" y="542845"/>
            <a:chExt cx="4913783" cy="1445474"/>
          </a:xfrm>
        </p:grpSpPr>
        <p:sp>
          <p:nvSpPr>
            <p:cNvPr id="15" name="Rectangle 14">
              <a:extLst>
                <a:ext uri="{FF2B5EF4-FFF2-40B4-BE49-F238E27FC236}">
                  <a16:creationId xmlns:a16="http://schemas.microsoft.com/office/drawing/2014/main" id="{7DA9E7F8-BE55-454C-ABE9-68E3BADF8C9A}"/>
                </a:ext>
              </a:extLst>
            </p:cNvPr>
            <p:cNvSpPr/>
            <p:nvPr/>
          </p:nvSpPr>
          <p:spPr>
            <a:xfrm>
              <a:off x="51" y="562297"/>
              <a:ext cx="4913783" cy="142602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A48A88EF-31B4-5B44-928F-455F7BB5EF74}"/>
                </a:ext>
              </a:extLst>
            </p:cNvPr>
            <p:cNvSpPr txBox="1"/>
            <p:nvPr/>
          </p:nvSpPr>
          <p:spPr>
            <a:xfrm>
              <a:off x="51" y="542845"/>
              <a:ext cx="4913783" cy="1432118"/>
            </a:xfrm>
            <a:prstGeom prst="rect">
              <a:avLst/>
            </a:prstGeom>
            <a:solidFill>
              <a:srgbClr val="73A5CC"/>
            </a:solidFill>
          </p:spPr>
          <p:style>
            <a:lnRef idx="0">
              <a:scrgbClr r="0" g="0" b="0"/>
            </a:lnRef>
            <a:fillRef idx="0">
              <a:scrgbClr r="0" g="0" b="0"/>
            </a:fillRef>
            <a:effectRef idx="0">
              <a:scrgbClr r="0" g="0" b="0"/>
            </a:effectRef>
            <a:fontRef idx="minor">
              <a:schemeClr val="lt1"/>
            </a:fontRef>
          </p:style>
          <p:txBody>
            <a:bodyPr spcFirstLastPara="0" vert="horz" wrap="square" lIns="349910" tIns="199949" rIns="349910" bIns="199949" numCol="1" spcCol="1270" anchor="ctr" anchorCtr="0">
              <a:noAutofit/>
            </a:bodyPr>
            <a:lstStyle/>
            <a:p>
              <a:pPr algn="ctr" defTabSz="2186940">
                <a:spcBef>
                  <a:spcPct val="0"/>
                </a:spcBef>
                <a:spcAft>
                  <a:spcPct val="35000"/>
                </a:spcAft>
              </a:pPr>
              <a:r>
                <a:rPr lang="en-US" sz="3840" b="1" dirty="0">
                  <a:latin typeface="Arial" panose="020B0604020202020204" pitchFamily="34" charset="0"/>
                  <a:cs typeface="Arial" panose="020B0604020202020204" pitchFamily="34" charset="0"/>
                </a:rPr>
                <a:t>College and Career Readiness Data </a:t>
              </a:r>
              <a:r>
                <a:rPr lang="en-US" sz="3840" b="1" dirty="0">
                  <a:latin typeface="Arial" panose="020B0604020202020204" pitchFamily="34" charset="0"/>
                  <a:cs typeface="Arial" panose="020B0604020202020204" pitchFamily="34" charset="0"/>
                  <a:hlinkClick r:id="rId4"/>
                </a:rPr>
                <a:t>Dashboards</a:t>
              </a:r>
              <a:endParaRPr lang="en-US" sz="384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0489863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924F-35AB-4924-8D41-831595EA6003}"/>
              </a:ext>
            </a:extLst>
          </p:cNvPr>
          <p:cNvSpPr>
            <a:spLocks noGrp="1"/>
          </p:cNvSpPr>
          <p:nvPr>
            <p:ph type="title"/>
          </p:nvPr>
        </p:nvSpPr>
        <p:spPr>
          <a:xfrm>
            <a:off x="731520" y="479781"/>
            <a:ext cx="13167360" cy="738664"/>
          </a:xfrm>
        </p:spPr>
        <p:txBody>
          <a:bodyPr>
            <a:noAutofit/>
          </a:bodyPr>
          <a:lstStyle/>
          <a:p>
            <a:r>
              <a:rPr lang="en-US" sz="5400" dirty="0"/>
              <a:t>Strengthening Partnerships through Membership Expansion</a:t>
            </a:r>
          </a:p>
        </p:txBody>
      </p:sp>
      <p:grpSp>
        <p:nvGrpSpPr>
          <p:cNvPr id="5" name="Group 4">
            <a:extLst>
              <a:ext uri="{FF2B5EF4-FFF2-40B4-BE49-F238E27FC236}">
                <a16:creationId xmlns:a16="http://schemas.microsoft.com/office/drawing/2014/main" id="{3DE18D1F-EE23-724F-BC62-FEBB5D051F68}"/>
              </a:ext>
            </a:extLst>
          </p:cNvPr>
          <p:cNvGrpSpPr/>
          <p:nvPr/>
        </p:nvGrpSpPr>
        <p:grpSpPr>
          <a:xfrm>
            <a:off x="9901234" y="2462727"/>
            <a:ext cx="4346780" cy="3158239"/>
            <a:chOff x="51" y="542845"/>
            <a:chExt cx="4913783" cy="1445474"/>
          </a:xfrm>
        </p:grpSpPr>
        <p:sp>
          <p:nvSpPr>
            <p:cNvPr id="6" name="Rectangle 5">
              <a:extLst>
                <a:ext uri="{FF2B5EF4-FFF2-40B4-BE49-F238E27FC236}">
                  <a16:creationId xmlns:a16="http://schemas.microsoft.com/office/drawing/2014/main" id="{CB24856A-973A-CE41-A213-288F0CA4EF37}"/>
                </a:ext>
              </a:extLst>
            </p:cNvPr>
            <p:cNvSpPr/>
            <p:nvPr/>
          </p:nvSpPr>
          <p:spPr>
            <a:xfrm>
              <a:off x="51" y="562297"/>
              <a:ext cx="4913783" cy="142602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F8C79AF8-B36E-1044-A655-06902AF965F0}"/>
                </a:ext>
              </a:extLst>
            </p:cNvPr>
            <p:cNvSpPr txBox="1"/>
            <p:nvPr/>
          </p:nvSpPr>
          <p:spPr>
            <a:xfrm>
              <a:off x="51" y="542845"/>
              <a:ext cx="4913783" cy="1432118"/>
            </a:xfrm>
            <a:prstGeom prst="rect">
              <a:avLst/>
            </a:prstGeom>
            <a:solidFill>
              <a:srgbClr val="73A5CC"/>
            </a:solidFill>
          </p:spPr>
          <p:style>
            <a:lnRef idx="0">
              <a:scrgbClr r="0" g="0" b="0"/>
            </a:lnRef>
            <a:fillRef idx="0">
              <a:scrgbClr r="0" g="0" b="0"/>
            </a:fillRef>
            <a:effectRef idx="0">
              <a:scrgbClr r="0" g="0" b="0"/>
            </a:effectRef>
            <a:fontRef idx="minor">
              <a:schemeClr val="lt1"/>
            </a:fontRef>
          </p:style>
          <p:txBody>
            <a:bodyPr spcFirstLastPara="0" vert="horz" wrap="square" lIns="349910" tIns="199949" rIns="349910" bIns="199949" numCol="1" spcCol="1270" anchor="ctr" anchorCtr="0">
              <a:noAutofit/>
            </a:bodyPr>
            <a:lstStyle/>
            <a:p>
              <a:pPr algn="ctr" defTabSz="2186940">
                <a:spcBef>
                  <a:spcPct val="0"/>
                </a:spcBef>
                <a:spcAft>
                  <a:spcPct val="35000"/>
                </a:spcAft>
              </a:pPr>
              <a:r>
                <a:rPr lang="en-US" sz="3840" b="1" dirty="0">
                  <a:latin typeface="Arial" panose="020B0604020202020204" pitchFamily="34" charset="0"/>
                  <a:cs typeface="Arial" panose="020B0604020202020204" pitchFamily="34" charset="0"/>
                </a:rPr>
                <a:t>Small Businesses in your Region</a:t>
              </a:r>
            </a:p>
          </p:txBody>
        </p:sp>
      </p:grpSp>
      <p:grpSp>
        <p:nvGrpSpPr>
          <p:cNvPr id="11" name="Group 10">
            <a:extLst>
              <a:ext uri="{FF2B5EF4-FFF2-40B4-BE49-F238E27FC236}">
                <a16:creationId xmlns:a16="http://schemas.microsoft.com/office/drawing/2014/main" id="{EA5E81D8-8918-054D-BB2D-1E7CD71AF939}"/>
              </a:ext>
            </a:extLst>
          </p:cNvPr>
          <p:cNvGrpSpPr/>
          <p:nvPr/>
        </p:nvGrpSpPr>
        <p:grpSpPr>
          <a:xfrm>
            <a:off x="5141810" y="2477317"/>
            <a:ext cx="4346780" cy="3158239"/>
            <a:chOff x="51" y="542845"/>
            <a:chExt cx="4913783" cy="1445474"/>
          </a:xfrm>
        </p:grpSpPr>
        <p:sp>
          <p:nvSpPr>
            <p:cNvPr id="12" name="Rectangle 11">
              <a:extLst>
                <a:ext uri="{FF2B5EF4-FFF2-40B4-BE49-F238E27FC236}">
                  <a16:creationId xmlns:a16="http://schemas.microsoft.com/office/drawing/2014/main" id="{7E6BA05B-5415-5647-84A8-3DF7F0AD0CCB}"/>
                </a:ext>
              </a:extLst>
            </p:cNvPr>
            <p:cNvSpPr/>
            <p:nvPr/>
          </p:nvSpPr>
          <p:spPr>
            <a:xfrm>
              <a:off x="51" y="562297"/>
              <a:ext cx="4913783" cy="142602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4247FAFC-847C-8D43-9338-0B87F10C390A}"/>
                </a:ext>
              </a:extLst>
            </p:cNvPr>
            <p:cNvSpPr txBox="1"/>
            <p:nvPr/>
          </p:nvSpPr>
          <p:spPr>
            <a:xfrm>
              <a:off x="51" y="542845"/>
              <a:ext cx="4913783" cy="1432118"/>
            </a:xfrm>
            <a:prstGeom prst="rect">
              <a:avLst/>
            </a:prstGeom>
            <a:solidFill>
              <a:srgbClr val="73A5CC"/>
            </a:solidFill>
          </p:spPr>
          <p:style>
            <a:lnRef idx="0">
              <a:scrgbClr r="0" g="0" b="0"/>
            </a:lnRef>
            <a:fillRef idx="0">
              <a:scrgbClr r="0" g="0" b="0"/>
            </a:fillRef>
            <a:effectRef idx="0">
              <a:scrgbClr r="0" g="0" b="0"/>
            </a:effectRef>
            <a:fontRef idx="minor">
              <a:schemeClr val="lt1"/>
            </a:fontRef>
          </p:style>
          <p:txBody>
            <a:bodyPr spcFirstLastPara="0" vert="horz" wrap="square" lIns="349910" tIns="199949" rIns="349910" bIns="199949" numCol="1" spcCol="1270" anchor="ctr" anchorCtr="0">
              <a:noAutofit/>
            </a:bodyPr>
            <a:lstStyle/>
            <a:p>
              <a:pPr algn="ctr" defTabSz="2186940">
                <a:spcBef>
                  <a:spcPct val="0"/>
                </a:spcBef>
                <a:spcAft>
                  <a:spcPct val="35000"/>
                </a:spcAft>
              </a:pPr>
              <a:r>
                <a:rPr lang="en-US" sz="3840" b="1" dirty="0">
                  <a:latin typeface="Arial" panose="020B0604020202020204" pitchFamily="34" charset="0"/>
                  <a:cs typeface="Arial" panose="020B0604020202020204" pitchFamily="34" charset="0"/>
                </a:rPr>
                <a:t>Jobs and Family Services Employer </a:t>
              </a:r>
              <a:r>
                <a:rPr lang="en-US" sz="3840" b="1" dirty="0">
                  <a:latin typeface="Arial" panose="020B0604020202020204" pitchFamily="34" charset="0"/>
                  <a:cs typeface="Arial" panose="020B0604020202020204" pitchFamily="34" charset="0"/>
                  <a:hlinkClick r:id="rId3"/>
                </a:rPr>
                <a:t>List</a:t>
              </a:r>
              <a:endParaRPr lang="en-US" sz="3840" b="1"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31402AAA-ADD2-7740-A80C-8108EE4B6B65}"/>
              </a:ext>
            </a:extLst>
          </p:cNvPr>
          <p:cNvGrpSpPr/>
          <p:nvPr/>
        </p:nvGrpSpPr>
        <p:grpSpPr>
          <a:xfrm>
            <a:off x="382386" y="2477317"/>
            <a:ext cx="4346780" cy="3158239"/>
            <a:chOff x="51" y="542845"/>
            <a:chExt cx="4913783" cy="1445474"/>
          </a:xfrm>
        </p:grpSpPr>
        <p:sp>
          <p:nvSpPr>
            <p:cNvPr id="15" name="Rectangle 14">
              <a:extLst>
                <a:ext uri="{FF2B5EF4-FFF2-40B4-BE49-F238E27FC236}">
                  <a16:creationId xmlns:a16="http://schemas.microsoft.com/office/drawing/2014/main" id="{7DA9E7F8-BE55-454C-ABE9-68E3BADF8C9A}"/>
                </a:ext>
              </a:extLst>
            </p:cNvPr>
            <p:cNvSpPr/>
            <p:nvPr/>
          </p:nvSpPr>
          <p:spPr>
            <a:xfrm>
              <a:off x="51" y="562297"/>
              <a:ext cx="4913783" cy="142602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A48A88EF-31B4-5B44-928F-455F7BB5EF74}"/>
                </a:ext>
              </a:extLst>
            </p:cNvPr>
            <p:cNvSpPr txBox="1"/>
            <p:nvPr/>
          </p:nvSpPr>
          <p:spPr>
            <a:xfrm>
              <a:off x="51" y="542845"/>
              <a:ext cx="4913783" cy="1432118"/>
            </a:xfrm>
            <a:prstGeom prst="rect">
              <a:avLst/>
            </a:prstGeom>
            <a:solidFill>
              <a:srgbClr val="73A5CC"/>
            </a:solidFill>
          </p:spPr>
          <p:style>
            <a:lnRef idx="0">
              <a:scrgbClr r="0" g="0" b="0"/>
            </a:lnRef>
            <a:fillRef idx="0">
              <a:scrgbClr r="0" g="0" b="0"/>
            </a:fillRef>
            <a:effectRef idx="0">
              <a:scrgbClr r="0" g="0" b="0"/>
            </a:effectRef>
            <a:fontRef idx="minor">
              <a:schemeClr val="lt1"/>
            </a:fontRef>
          </p:style>
          <p:txBody>
            <a:bodyPr spcFirstLastPara="0" vert="horz" wrap="square" lIns="349910" tIns="199949" rIns="349910" bIns="199949" numCol="1" spcCol="1270" anchor="ctr" anchorCtr="0">
              <a:noAutofit/>
            </a:bodyPr>
            <a:lstStyle/>
            <a:p>
              <a:pPr algn="ctr" defTabSz="2186940">
                <a:spcBef>
                  <a:spcPct val="0"/>
                </a:spcBef>
                <a:spcAft>
                  <a:spcPct val="35000"/>
                </a:spcAft>
              </a:pPr>
              <a:r>
                <a:rPr lang="en-US" sz="3840" b="1" dirty="0">
                  <a:latin typeface="Arial" panose="020B0604020202020204" pitchFamily="34" charset="0"/>
                  <a:cs typeface="Arial" panose="020B0604020202020204" pitchFamily="34" charset="0"/>
                </a:rPr>
                <a:t>Ohio Chamber of Commerce Member </a:t>
              </a:r>
              <a:r>
                <a:rPr lang="en-US" sz="3840" b="1" dirty="0">
                  <a:latin typeface="Arial" panose="020B0604020202020204" pitchFamily="34" charset="0"/>
                  <a:cs typeface="Arial" panose="020B0604020202020204" pitchFamily="34" charset="0"/>
                  <a:hlinkClick r:id="rId4"/>
                </a:rPr>
                <a:t>Directory</a:t>
              </a:r>
              <a:endParaRPr lang="en-US" sz="384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267074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0403-6D2E-4796-AB6D-E62564579B82}"/>
              </a:ext>
            </a:extLst>
          </p:cNvPr>
          <p:cNvSpPr>
            <a:spLocks noGrp="1"/>
          </p:cNvSpPr>
          <p:nvPr>
            <p:ph type="title"/>
          </p:nvPr>
        </p:nvSpPr>
        <p:spPr/>
        <p:txBody>
          <a:bodyPr anchor="t">
            <a:noAutofit/>
          </a:bodyPr>
          <a:lstStyle/>
          <a:p>
            <a:r>
              <a:rPr lang="en-US" sz="5400" dirty="0"/>
              <a:t>Sample Meeting Agenda and Protocol</a:t>
            </a:r>
          </a:p>
        </p:txBody>
      </p:sp>
      <p:sp>
        <p:nvSpPr>
          <p:cNvPr id="3" name="Content Placeholder 2">
            <a:extLst>
              <a:ext uri="{FF2B5EF4-FFF2-40B4-BE49-F238E27FC236}">
                <a16:creationId xmlns:a16="http://schemas.microsoft.com/office/drawing/2014/main" id="{44CA7258-6587-49C5-9E1C-5F1AB2C698F6}"/>
              </a:ext>
            </a:extLst>
          </p:cNvPr>
          <p:cNvSpPr>
            <a:spLocks noGrp="1"/>
          </p:cNvSpPr>
          <p:nvPr>
            <p:ph idx="1"/>
          </p:nvPr>
        </p:nvSpPr>
        <p:spPr>
          <a:xfrm>
            <a:off x="731519" y="1903750"/>
            <a:ext cx="13383725" cy="5035989"/>
          </a:xfrm>
        </p:spPr>
        <p:txBody>
          <a:bodyPr>
            <a:normAutofit/>
          </a:bodyPr>
          <a:lstStyle/>
          <a:p>
            <a:pPr marL="0" indent="0">
              <a:buNone/>
            </a:pPr>
            <a:endParaRPr lang="en-US" sz="3600" dirty="0">
              <a:solidFill>
                <a:schemeClr val="bg1"/>
              </a:solidFill>
              <a:latin typeface="Arial"/>
              <a:cs typeface="Arial"/>
            </a:endParaRPr>
          </a:p>
          <a:p>
            <a:pPr marL="0" indent="0">
              <a:buNone/>
            </a:pPr>
            <a:endParaRPr lang="en-US" sz="3600" dirty="0">
              <a:solidFill>
                <a:schemeClr val="bg1"/>
              </a:solidFill>
            </a:endParaRPr>
          </a:p>
        </p:txBody>
      </p:sp>
      <p:pic>
        <p:nvPicPr>
          <p:cNvPr id="5" name="Picture 4" descr="A picture containing text, person&#10;&#10;Description automatically generated">
            <a:extLst>
              <a:ext uri="{FF2B5EF4-FFF2-40B4-BE49-F238E27FC236}">
                <a16:creationId xmlns:a16="http://schemas.microsoft.com/office/drawing/2014/main" id="{370AF225-4D73-403F-8BA0-453780ED6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20" y="2779581"/>
            <a:ext cx="3731205" cy="3731205"/>
          </a:xfrm>
          <a:prstGeom prst="rect">
            <a:avLst/>
          </a:prstGeom>
        </p:spPr>
      </p:pic>
      <p:sp>
        <p:nvSpPr>
          <p:cNvPr id="6" name="TextBox 5">
            <a:extLst>
              <a:ext uri="{FF2B5EF4-FFF2-40B4-BE49-F238E27FC236}">
                <a16:creationId xmlns:a16="http://schemas.microsoft.com/office/drawing/2014/main" id="{865B52A9-DC7F-412C-A467-DEE49EC0CB35}"/>
              </a:ext>
            </a:extLst>
          </p:cNvPr>
          <p:cNvSpPr txBox="1"/>
          <p:nvPr/>
        </p:nvSpPr>
        <p:spPr>
          <a:xfrm>
            <a:off x="6352059" y="1789670"/>
            <a:ext cx="6363730" cy="5704831"/>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Welcome</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Updates and Events</a:t>
            </a:r>
          </a:p>
          <a:p>
            <a:pPr>
              <a:lnSpc>
                <a:spcPct val="107000"/>
              </a:lnSpc>
              <a:spcAft>
                <a:spcPts val="800"/>
              </a:spcAft>
            </a:pPr>
            <a:r>
              <a:rPr lang="en-US" sz="2000" dirty="0">
                <a:solidFill>
                  <a:schemeClr val="bg1"/>
                </a:solidFill>
                <a:effectLst/>
                <a:latin typeface="Arial"/>
                <a:ea typeface="Calibri" panose="020F0502020204030204" pitchFamily="34" charset="0"/>
                <a:cs typeface="Times New Roman"/>
              </a:rPr>
              <a:t>Employer share-out:</a:t>
            </a:r>
            <a:r>
              <a:rPr lang="en-US" sz="2000" dirty="0">
                <a:solidFill>
                  <a:schemeClr val="bg1"/>
                </a:solidFill>
                <a:latin typeface="Arial"/>
                <a:ea typeface="Calibri" panose="020F0502020204030204" pitchFamily="34" charset="0"/>
                <a:cs typeface="Times New Roman"/>
              </a:rPr>
              <a:t> </a:t>
            </a:r>
            <a:endParaRPr lang="en-US" sz="2000">
              <a:solidFill>
                <a:schemeClr val="bg1"/>
              </a:solidFill>
              <a:effectLst/>
              <a:latin typeface="Aria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effectLst/>
                <a:latin typeface="Arial"/>
                <a:ea typeface="Calibri" panose="020F0502020204030204" pitchFamily="34" charset="0"/>
                <a:cs typeface="Times New Roman"/>
              </a:rPr>
              <a:t>Professional Development opportunities</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effectLst/>
                <a:latin typeface="Arial"/>
                <a:ea typeface="Calibri" panose="020F0502020204030204" pitchFamily="34" charset="0"/>
                <a:cs typeface="Times New Roman"/>
              </a:rPr>
              <a:t>Workforce needs</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effectLst/>
                <a:latin typeface="Arial"/>
                <a:ea typeface="Calibri" panose="020F0502020204030204" pitchFamily="34" charset="0"/>
                <a:cs typeface="Times New Roman"/>
              </a:rPr>
              <a:t>Internship/apprenticeship opportunities</a:t>
            </a:r>
          </a:p>
          <a:p>
            <a:pPr marL="342900" marR="0" lvl="0" indent="-342900">
              <a:lnSpc>
                <a:spcPct val="107000"/>
              </a:lnSpc>
              <a:spcBef>
                <a:spcPts val="0"/>
              </a:spcBef>
              <a:spcAft>
                <a:spcPts val="800"/>
              </a:spcAft>
              <a:buFont typeface="Symbol" panose="05050102010706020507" pitchFamily="18" charset="2"/>
              <a:buChar char=""/>
            </a:pPr>
            <a:r>
              <a:rPr lang="en-US" sz="2000" dirty="0">
                <a:solidFill>
                  <a:schemeClr val="bg1"/>
                </a:solidFill>
                <a:effectLst/>
                <a:latin typeface="Arial"/>
                <a:ea typeface="Calibri" panose="020F0502020204030204" pitchFamily="34" charset="0"/>
                <a:cs typeface="Times New Roman"/>
              </a:rPr>
              <a:t>Job shadowing opportunities</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New Items:</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Co-design opportunities</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Workgroups</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Goals and Priorities Progress report</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Additional items</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Q &amp; A</a:t>
            </a:r>
          </a:p>
          <a:p>
            <a:pPr marL="0" marR="0">
              <a:lnSpc>
                <a:spcPct val="107000"/>
              </a:lnSpc>
              <a:spcBef>
                <a:spcPts val="0"/>
              </a:spcBef>
              <a:spcAft>
                <a:spcPts val="800"/>
              </a:spcAft>
            </a:pPr>
            <a:r>
              <a:rPr lang="en-US" sz="2000" dirty="0">
                <a:solidFill>
                  <a:schemeClr val="bg1"/>
                </a:solidFill>
                <a:effectLst/>
                <a:latin typeface="Arial"/>
                <a:ea typeface="Calibri" panose="020F0502020204030204" pitchFamily="34" charset="0"/>
                <a:cs typeface="Times New Roman"/>
              </a:rPr>
              <a:t>Closing</a:t>
            </a:r>
          </a:p>
        </p:txBody>
      </p:sp>
    </p:spTree>
    <p:extLst>
      <p:ext uri="{BB962C8B-B14F-4D97-AF65-F5344CB8AC3E}">
        <p14:creationId xmlns:p14="http://schemas.microsoft.com/office/powerpoint/2010/main" val="2224215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Default Color Scheme">
      <a:dk1>
        <a:srgbClr val="000000"/>
      </a:dk1>
      <a:lt1>
        <a:srgbClr val="FFFFFF"/>
      </a:lt1>
      <a:dk2>
        <a:srgbClr val="202945"/>
      </a:dk2>
      <a:lt2>
        <a:srgbClr val="EEEAE3"/>
      </a:lt2>
      <a:accent1>
        <a:srgbClr val="73A5CB"/>
      </a:accent1>
      <a:accent2>
        <a:srgbClr val="6F0C1A"/>
      </a:accent2>
      <a:accent3>
        <a:srgbClr val="92AF3C"/>
      </a:accent3>
      <a:accent4>
        <a:srgbClr val="535050"/>
      </a:accent4>
      <a:accent5>
        <a:srgbClr val="F10117"/>
      </a:accent5>
      <a:accent6>
        <a:srgbClr val="D19D0D"/>
      </a:accent6>
      <a:hlink>
        <a:srgbClr val="0055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85C22B544184687623DD4695EBCC5" ma:contentTypeVersion="8" ma:contentTypeDescription="Create a new document." ma:contentTypeScope="" ma:versionID="18bcea7d1d040f9618bdad4940e96973">
  <xsd:schema xmlns:xsd="http://www.w3.org/2001/XMLSchema" xmlns:xs="http://www.w3.org/2001/XMLSchema" xmlns:p="http://schemas.microsoft.com/office/2006/metadata/properties" xmlns:ns2="4d732513-293e-4dce-b762-8588f43b2e5c" xmlns:ns3="e555b6a2-ad6a-40a5-9a71-80b78a277679" targetNamespace="http://schemas.microsoft.com/office/2006/metadata/properties" ma:root="true" ma:fieldsID="2c32b5169bf772c01185607f3c41e908" ns2:_="" ns3:_="">
    <xsd:import namespace="4d732513-293e-4dce-b762-8588f43b2e5c"/>
    <xsd:import namespace="e555b6a2-ad6a-40a5-9a71-80b78a2776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32513-293e-4dce-b762-8588f43b2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55b6a2-ad6a-40a5-9a71-80b78a2776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555b6a2-ad6a-40a5-9a71-80b78a277679">
      <UserInfo>
        <DisplayName>$DAS-SVC-SPO</DisplayName>
        <AccountId>15</AccountId>
        <AccountType/>
      </UserInfo>
      <UserInfo>
        <DisplayName>Watson, Sara</DisplayName>
        <AccountId>17</AccountId>
        <AccountType/>
      </UserInfo>
      <UserInfo>
        <DisplayName>Bartlett, Brenna</DisplayName>
        <AccountId>20</AccountId>
        <AccountType/>
      </UserInfo>
      <UserInfo>
        <DisplayName>Palsgrove, Cassandra</DisplayName>
        <AccountId>14</AccountId>
        <AccountType/>
      </UserInfo>
    </SharedWithUsers>
  </documentManagement>
</p:properties>
</file>

<file path=customXml/itemProps1.xml><?xml version="1.0" encoding="utf-8"?>
<ds:datastoreItem xmlns:ds="http://schemas.openxmlformats.org/officeDocument/2006/customXml" ds:itemID="{00DE915C-E6EA-41DA-BD89-46D75AF54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32513-293e-4dce-b762-8588f43b2e5c"/>
    <ds:schemaRef ds:uri="e555b6a2-ad6a-40a5-9a71-80b78a2776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A909DA-0368-4C6F-B4D9-FAAD33D863F4}">
  <ds:schemaRefs>
    <ds:schemaRef ds:uri="http://schemas.microsoft.com/sharepoint/v3/contenttype/forms"/>
  </ds:schemaRefs>
</ds:datastoreItem>
</file>

<file path=customXml/itemProps3.xml><?xml version="1.0" encoding="utf-8"?>
<ds:datastoreItem xmlns:ds="http://schemas.openxmlformats.org/officeDocument/2006/customXml" ds:itemID="{0B56C8AE-CD79-4A75-9AC7-672DABA5CFB9}">
  <ds:schemaRefs>
    <ds:schemaRef ds:uri="4d732513-293e-4dce-b762-8588f43b2e5c"/>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e555b6a2-ad6a-40a5-9a71-80b78a277679"/>
  </ds:schemaRefs>
</ds:datastoreItem>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Custom</PresentationFormat>
  <Paragraphs>100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Symbol</vt:lpstr>
      <vt:lpstr>Times New Roman</vt:lpstr>
      <vt:lpstr>Office Theme</vt:lpstr>
      <vt:lpstr>Business Advisory Council Webinar </vt:lpstr>
      <vt:lpstr>Business Advisory Council Overview</vt:lpstr>
      <vt:lpstr>Business Advisory Councils </vt:lpstr>
      <vt:lpstr>Quality Practices </vt:lpstr>
      <vt:lpstr>Business Advisory Councils in Ohio</vt:lpstr>
      <vt:lpstr>Tips for Improving Effectiveness of Business Advisory Councils</vt:lpstr>
      <vt:lpstr>Strengthening Partnerships through Data</vt:lpstr>
      <vt:lpstr>Strengthening Partnerships through Membership Expansion</vt:lpstr>
      <vt:lpstr>Sample Meeting Agenda and Protocol</vt:lpstr>
      <vt:lpstr>Awards for Excellent Business Advisory Councils </vt:lpstr>
      <vt:lpstr>Important Dates</vt:lpstr>
      <vt:lpstr>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Equipping Students with Essential SEL Competencies for theWorkforce Success!</dc:title>
  <dc:creator/>
  <cp:lastModifiedBy/>
  <cp:revision>6</cp:revision>
  <dcterms:created xsi:type="dcterms:W3CDTF">2021-04-19T14:45:27Z</dcterms:created>
  <dcterms:modified xsi:type="dcterms:W3CDTF">2021-09-13T17:45:16Z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0x010100D8885C22B544184687623DD4695EBCC5</vt:lpwstr>
  </property>
</Properties>
</file>