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638" r:id="rId2"/>
    <p:sldId id="632" r:id="rId3"/>
    <p:sldId id="633" r:id="rId4"/>
    <p:sldId id="637" r:id="rId5"/>
    <p:sldId id="635" r:id="rId6"/>
    <p:sldId id="555" r:id="rId7"/>
    <p:sldId id="530" r:id="rId8"/>
    <p:sldId id="639" r:id="rId9"/>
    <p:sldId id="556" r:id="rId10"/>
    <p:sldId id="524"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888F"/>
    <a:srgbClr val="00B3BE"/>
    <a:srgbClr val="5F51A0"/>
    <a:srgbClr val="9F97D2"/>
    <a:srgbClr val="9CCC66"/>
    <a:srgbClr val="C68D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1156" autoAdjust="0"/>
  </p:normalViewPr>
  <p:slideViewPr>
    <p:cSldViewPr>
      <p:cViewPr varScale="1">
        <p:scale>
          <a:sx n="92" d="100"/>
          <a:sy n="92" d="100"/>
        </p:scale>
        <p:origin x="1344" y="8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CEEBD-9A32-45F1-888F-D501CDF90B8E}" type="datetimeFigureOut">
              <a:rPr lang="en-US" smtClean="0"/>
              <a:t>4/20/2021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5764F-273E-4BCF-94F8-4659DEF6C4D9}" type="slidenum">
              <a:rPr lang="en-US" smtClean="0"/>
              <a:t>‹#›</a:t>
            </a:fld>
            <a:endParaRPr lang="en-US"/>
          </a:p>
        </p:txBody>
      </p:sp>
    </p:spTree>
    <p:extLst>
      <p:ext uri="{BB962C8B-B14F-4D97-AF65-F5344CB8AC3E}">
        <p14:creationId xmlns:p14="http://schemas.microsoft.com/office/powerpoint/2010/main" val="1524690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about early business trip to Paris. Workshop after meeting with EE group. </a:t>
            </a:r>
            <a:r>
              <a:rPr lang="en-US" b="1" dirty="0"/>
              <a:t>Preoccupied with cultural protocol versus the people I was with</a:t>
            </a:r>
            <a:r>
              <a:rPr lang="en-US" dirty="0"/>
              <a:t>. Result = disaster. Lesson, know when to stop! Don’t be afraid to pivot. Now, we must relate today’s message to ourselves. </a:t>
            </a:r>
            <a:r>
              <a:rPr lang="en-US" u="sng" dirty="0"/>
              <a:t>Please make notes, ask questions, challenge yourself. </a:t>
            </a:r>
          </a:p>
        </p:txBody>
      </p:sp>
      <p:sp>
        <p:nvSpPr>
          <p:cNvPr id="4" name="Slide Number Placeholder 3"/>
          <p:cNvSpPr>
            <a:spLocks noGrp="1"/>
          </p:cNvSpPr>
          <p:nvPr>
            <p:ph type="sldNum" sz="quarter" idx="5"/>
          </p:nvPr>
        </p:nvSpPr>
        <p:spPr/>
        <p:txBody>
          <a:bodyPr/>
          <a:lstStyle/>
          <a:p>
            <a:fld id="{DE85764F-273E-4BCF-94F8-4659DEF6C4D9}" type="slidenum">
              <a:rPr lang="en-US" smtClean="0"/>
              <a:t>1</a:t>
            </a:fld>
            <a:endParaRPr lang="en-US"/>
          </a:p>
        </p:txBody>
      </p:sp>
    </p:spTree>
    <p:extLst>
      <p:ext uri="{BB962C8B-B14F-4D97-AF65-F5344CB8AC3E}">
        <p14:creationId xmlns:p14="http://schemas.microsoft.com/office/powerpoint/2010/main" val="149106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Worldwide, the percentage of adults who work full time for an employer and are engaged at work — they are highly involved in and enthusiastic about their work and workplace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is just 15%. That low percentage of engaged employees is a barrier to creating high-performing cultures. It implies a stunning amount of wasted potential. NA engagement statistics are 31%. Higher, but still very poor when we consider lost opportunity, resources, profitability, development, growth and so on. </a:t>
            </a:r>
            <a:endParaRPr lang="en-US" dirty="0"/>
          </a:p>
        </p:txBody>
      </p:sp>
      <p:sp>
        <p:nvSpPr>
          <p:cNvPr id="4" name="Slide Number Placeholder 3"/>
          <p:cNvSpPr>
            <a:spLocks noGrp="1"/>
          </p:cNvSpPr>
          <p:nvPr>
            <p:ph type="sldNum" sz="quarter" idx="5"/>
          </p:nvPr>
        </p:nvSpPr>
        <p:spPr/>
        <p:txBody>
          <a:bodyPr/>
          <a:lstStyle/>
          <a:p>
            <a:fld id="{DE85764F-273E-4BCF-94F8-4659DEF6C4D9}" type="slidenum">
              <a:rPr lang="en-US" smtClean="0"/>
              <a:t>2</a:t>
            </a:fld>
            <a:endParaRPr lang="en-US"/>
          </a:p>
        </p:txBody>
      </p:sp>
    </p:spTree>
    <p:extLst>
      <p:ext uri="{BB962C8B-B14F-4D97-AF65-F5344CB8AC3E}">
        <p14:creationId xmlns:p14="http://schemas.microsoft.com/office/powerpoint/2010/main" val="384356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Ann story. Applied for position. I told her no. “What would you have me do?”</a:t>
            </a:r>
          </a:p>
          <a:p>
            <a:r>
              <a:rPr lang="en-US" dirty="0"/>
              <a:t>To increase organizational performance the most successful CEO’s lead by example in both operational excellence and from a framework of social harmony. Neural imaging studies show that these two activities – operational excellence and social harmony, come from two parts of the brain and do not work at the same time. As one engages, the other grows quiet. We have to fight our nature here in order to be great leaders. (pg. 100)</a:t>
            </a:r>
          </a:p>
        </p:txBody>
      </p:sp>
      <p:sp>
        <p:nvSpPr>
          <p:cNvPr id="4" name="Slide Number Placeholder 3"/>
          <p:cNvSpPr>
            <a:spLocks noGrp="1"/>
          </p:cNvSpPr>
          <p:nvPr>
            <p:ph type="sldNum" sz="quarter" idx="5"/>
          </p:nvPr>
        </p:nvSpPr>
        <p:spPr/>
        <p:txBody>
          <a:bodyPr/>
          <a:lstStyle/>
          <a:p>
            <a:fld id="{DE85764F-273E-4BCF-94F8-4659DEF6C4D9}" type="slidenum">
              <a:rPr lang="en-US" smtClean="0"/>
              <a:t>3</a:t>
            </a:fld>
            <a:endParaRPr lang="en-US"/>
          </a:p>
        </p:txBody>
      </p:sp>
    </p:spTree>
    <p:extLst>
      <p:ext uri="{BB962C8B-B14F-4D97-AF65-F5344CB8AC3E}">
        <p14:creationId xmlns:p14="http://schemas.microsoft.com/office/powerpoint/2010/main" val="118306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race is not to the swift, nor the battle to the strong, neither yet bread to the wise, nor yet riches to men of understanding, nor yet </a:t>
            </a:r>
            <a:r>
              <a:rPr lang="en-US" dirty="0" err="1"/>
              <a:t>favour</a:t>
            </a:r>
            <a:r>
              <a:rPr lang="en-US" dirty="0"/>
              <a:t> to men of skill – but time and chance </a:t>
            </a:r>
            <a:r>
              <a:rPr lang="en-US" dirty="0" err="1"/>
              <a:t>happeneth</a:t>
            </a:r>
            <a:r>
              <a:rPr lang="en-US" dirty="0"/>
              <a:t> to them all.” It’s not what you know but who you know. WRONG. It’s who knows you! We must step into the right circles and become the caliber of person that others want to connect with. </a:t>
            </a:r>
          </a:p>
        </p:txBody>
      </p:sp>
      <p:sp>
        <p:nvSpPr>
          <p:cNvPr id="4" name="Slide Number Placeholder 3"/>
          <p:cNvSpPr>
            <a:spLocks noGrp="1"/>
          </p:cNvSpPr>
          <p:nvPr>
            <p:ph type="sldNum" sz="quarter" idx="5"/>
          </p:nvPr>
        </p:nvSpPr>
        <p:spPr/>
        <p:txBody>
          <a:bodyPr/>
          <a:lstStyle/>
          <a:p>
            <a:fld id="{DE85764F-273E-4BCF-94F8-4659DEF6C4D9}" type="slidenum">
              <a:rPr lang="en-US" smtClean="0"/>
              <a:t>4</a:t>
            </a:fld>
            <a:endParaRPr lang="en-US"/>
          </a:p>
        </p:txBody>
      </p:sp>
    </p:spTree>
    <p:extLst>
      <p:ext uri="{BB962C8B-B14F-4D97-AF65-F5344CB8AC3E}">
        <p14:creationId xmlns:p14="http://schemas.microsoft.com/office/powerpoint/2010/main" val="110942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Julius Caesar said, “It is easier to find men who will volunteer to die than to find those who will endure pain with patience.” Transformation is painful. Pain is painful. The reason so many are less or disengaged at work is because they resist change! We need to find ways to work to people’s strengths. </a:t>
            </a:r>
          </a:p>
        </p:txBody>
      </p:sp>
      <p:sp>
        <p:nvSpPr>
          <p:cNvPr id="4" name="Slide Number Placeholder 3"/>
          <p:cNvSpPr>
            <a:spLocks noGrp="1"/>
          </p:cNvSpPr>
          <p:nvPr>
            <p:ph type="sldNum" sz="quarter" idx="5"/>
          </p:nvPr>
        </p:nvSpPr>
        <p:spPr/>
        <p:txBody>
          <a:bodyPr/>
          <a:lstStyle/>
          <a:p>
            <a:fld id="{DE85764F-273E-4BCF-94F8-4659DEF6C4D9}" type="slidenum">
              <a:rPr lang="en-US" smtClean="0"/>
              <a:t>5</a:t>
            </a:fld>
            <a:endParaRPr lang="en-US"/>
          </a:p>
        </p:txBody>
      </p:sp>
    </p:spTree>
    <p:extLst>
      <p:ext uri="{BB962C8B-B14F-4D97-AF65-F5344CB8AC3E}">
        <p14:creationId xmlns:p14="http://schemas.microsoft.com/office/powerpoint/2010/main" val="329633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5764F-273E-4BCF-94F8-4659DEF6C4D9}" type="slidenum">
              <a:rPr lang="en-US" smtClean="0"/>
              <a:t>7</a:t>
            </a:fld>
            <a:endParaRPr lang="en-US"/>
          </a:p>
        </p:txBody>
      </p:sp>
    </p:spTree>
    <p:extLst>
      <p:ext uri="{BB962C8B-B14F-4D97-AF65-F5344CB8AC3E}">
        <p14:creationId xmlns:p14="http://schemas.microsoft.com/office/powerpoint/2010/main" val="303834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F952F9-3595-4A9C-A13C-12970C404870}"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81AAA-AB68-48AC-A7C3-09A0A73199B5}" type="slidenum">
              <a:rPr lang="en-US" smtClean="0"/>
              <a:t>‹#›</a:t>
            </a:fld>
            <a:endParaRPr lang="en-US"/>
          </a:p>
        </p:txBody>
      </p:sp>
    </p:spTree>
    <p:extLst>
      <p:ext uri="{BB962C8B-B14F-4D97-AF65-F5344CB8AC3E}">
        <p14:creationId xmlns:p14="http://schemas.microsoft.com/office/powerpoint/2010/main" val="35254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952F9-3595-4A9C-A13C-12970C404870}"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81AAA-AB68-48AC-A7C3-09A0A73199B5}" type="slidenum">
              <a:rPr lang="en-US" smtClean="0"/>
              <a:t>‹#›</a:t>
            </a:fld>
            <a:endParaRPr lang="en-US"/>
          </a:p>
        </p:txBody>
      </p:sp>
    </p:spTree>
    <p:extLst>
      <p:ext uri="{BB962C8B-B14F-4D97-AF65-F5344CB8AC3E}">
        <p14:creationId xmlns:p14="http://schemas.microsoft.com/office/powerpoint/2010/main" val="151387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952F9-3595-4A9C-A13C-12970C404870}"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81AAA-AB68-48AC-A7C3-09A0A73199B5}" type="slidenum">
              <a:rPr lang="en-US" smtClean="0"/>
              <a:t>‹#›</a:t>
            </a:fld>
            <a:endParaRPr lang="en-US"/>
          </a:p>
        </p:txBody>
      </p:sp>
    </p:spTree>
    <p:extLst>
      <p:ext uri="{BB962C8B-B14F-4D97-AF65-F5344CB8AC3E}">
        <p14:creationId xmlns:p14="http://schemas.microsoft.com/office/powerpoint/2010/main" val="139874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9144000" cy="5143500"/>
          </a:xfrm>
          <a:prstGeom prst="rect">
            <a:avLst/>
          </a:prstGeom>
        </p:spPr>
        <p:txBody>
          <a:bodyPr tIns="0" bIns="2011680" anchor="b"/>
          <a:lstStyle>
            <a:lvl1pPr marL="0" indent="0" algn="ctr">
              <a:buNone/>
              <a:defRPr sz="20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1396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1" y="770022"/>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j-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dirty="0"/>
              <a:t>CLICK TO EDITE SUBTITLE</a:t>
            </a:r>
          </a:p>
        </p:txBody>
      </p:sp>
      <p:sp>
        <p:nvSpPr>
          <p:cNvPr id="7" name="Title 13"/>
          <p:cNvSpPr>
            <a:spLocks noGrp="1"/>
          </p:cNvSpPr>
          <p:nvPr>
            <p:ph type="title" hasCustomPrompt="1"/>
          </p:nvPr>
        </p:nvSpPr>
        <p:spPr>
          <a:xfrm>
            <a:off x="381001" y="337688"/>
            <a:ext cx="8368364" cy="356134"/>
          </a:xfrm>
          <a:prstGeom prst="rect">
            <a:avLst/>
          </a:prstGeom>
        </p:spPr>
        <p:txBody>
          <a:bodyPr lIns="0" anchor="ctr"/>
          <a:lstStyle>
            <a:lvl1pPr marL="0" marR="0" indent="0" algn="l" defTabSz="914378"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378"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8" name="Picture Placeholder 7"/>
          <p:cNvSpPr>
            <a:spLocks noGrp="1"/>
          </p:cNvSpPr>
          <p:nvPr>
            <p:ph type="pic" sz="quarter" idx="10"/>
          </p:nvPr>
        </p:nvSpPr>
        <p:spPr>
          <a:xfrm>
            <a:off x="381002" y="1123950"/>
            <a:ext cx="2699083" cy="3429000"/>
          </a:xfrm>
          <a:prstGeom prst="rect">
            <a:avLst/>
          </a:prstGeom>
        </p:spPr>
        <p:txBody>
          <a:bodyPr wrap="square" tIns="0" bIns="548640" anchor="b">
            <a:noAutofit/>
          </a:bodyPr>
          <a:lstStyle>
            <a:lvl1pPr marL="0" indent="0" algn="ctr">
              <a:buNone/>
              <a:defRPr sz="2000">
                <a:solidFill>
                  <a:schemeClr val="tx1">
                    <a:lumMod val="75000"/>
                    <a:lumOff val="25000"/>
                  </a:schemeClr>
                </a:solidFill>
              </a:defRPr>
            </a:lvl1pPr>
          </a:lstStyle>
          <a:p>
            <a:endParaRPr lang="en-US" dirty="0"/>
          </a:p>
        </p:txBody>
      </p:sp>
      <p:sp>
        <p:nvSpPr>
          <p:cNvPr id="12" name="Picture Placeholder 7"/>
          <p:cNvSpPr>
            <a:spLocks noGrp="1"/>
          </p:cNvSpPr>
          <p:nvPr>
            <p:ph type="pic" sz="quarter" idx="11"/>
          </p:nvPr>
        </p:nvSpPr>
        <p:spPr>
          <a:xfrm>
            <a:off x="3215641" y="1123950"/>
            <a:ext cx="2699083" cy="3429000"/>
          </a:xfrm>
          <a:prstGeom prst="rect">
            <a:avLst/>
          </a:prstGeom>
        </p:spPr>
        <p:txBody>
          <a:bodyPr wrap="square" tIns="0" bIns="548640" anchor="b">
            <a:noAutofit/>
          </a:bodyPr>
          <a:lstStyle>
            <a:lvl1pPr marL="0" indent="0" algn="ctr">
              <a:buNone/>
              <a:defRPr sz="2000">
                <a:solidFill>
                  <a:schemeClr val="tx1">
                    <a:lumMod val="75000"/>
                    <a:lumOff val="25000"/>
                  </a:schemeClr>
                </a:solidFill>
              </a:defRPr>
            </a:lvl1pPr>
          </a:lstStyle>
          <a:p>
            <a:endParaRPr lang="en-US" dirty="0"/>
          </a:p>
        </p:txBody>
      </p:sp>
      <p:sp>
        <p:nvSpPr>
          <p:cNvPr id="13" name="Picture Placeholder 7"/>
          <p:cNvSpPr>
            <a:spLocks noGrp="1"/>
          </p:cNvSpPr>
          <p:nvPr>
            <p:ph type="pic" sz="quarter" idx="12"/>
          </p:nvPr>
        </p:nvSpPr>
        <p:spPr>
          <a:xfrm>
            <a:off x="6050280" y="1123950"/>
            <a:ext cx="2699083" cy="3429000"/>
          </a:xfrm>
          <a:prstGeom prst="rect">
            <a:avLst/>
          </a:prstGeom>
        </p:spPr>
        <p:txBody>
          <a:bodyPr wrap="square" tIns="0" bIns="548640" anchor="b">
            <a:noAutofit/>
          </a:bodyPr>
          <a:lstStyle>
            <a:lvl1pPr marL="0" indent="0" algn="ctr">
              <a:buNone/>
              <a:defRPr sz="20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3100292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1" y="770022"/>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j-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dirty="0"/>
              <a:t>CLICK TO EDITE SUBTITLE</a:t>
            </a:r>
          </a:p>
        </p:txBody>
      </p:sp>
      <p:sp>
        <p:nvSpPr>
          <p:cNvPr id="7" name="Title 13"/>
          <p:cNvSpPr>
            <a:spLocks noGrp="1"/>
          </p:cNvSpPr>
          <p:nvPr>
            <p:ph type="title" hasCustomPrompt="1"/>
          </p:nvPr>
        </p:nvSpPr>
        <p:spPr>
          <a:xfrm>
            <a:off x="381001" y="337688"/>
            <a:ext cx="8368364" cy="356134"/>
          </a:xfrm>
          <a:prstGeom prst="rect">
            <a:avLst/>
          </a:prstGeom>
        </p:spPr>
        <p:txBody>
          <a:bodyPr lIns="0" anchor="ctr"/>
          <a:lstStyle>
            <a:lvl1pPr marL="0" marR="0" indent="0" algn="l" defTabSz="914378"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378"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8" name="Picture Placeholder 7"/>
          <p:cNvSpPr>
            <a:spLocks noGrp="1"/>
          </p:cNvSpPr>
          <p:nvPr>
            <p:ph type="pic" sz="quarter" idx="10"/>
          </p:nvPr>
        </p:nvSpPr>
        <p:spPr>
          <a:xfrm>
            <a:off x="381001" y="1123951"/>
            <a:ext cx="8368364" cy="2344964"/>
          </a:xfrm>
          <a:prstGeom prst="rect">
            <a:avLst/>
          </a:prstGeom>
        </p:spPr>
        <p:txBody>
          <a:bodyPr wrap="square" tIns="0" bIns="548640" anchor="b">
            <a:noAutofit/>
          </a:bodyPr>
          <a:lstStyle>
            <a:lvl1pPr marL="0" indent="0" algn="ctr">
              <a:buNone/>
              <a:defRPr sz="20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178125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952F9-3595-4A9C-A13C-12970C404870}"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81AAA-AB68-48AC-A7C3-09A0A73199B5}" type="slidenum">
              <a:rPr lang="en-US" smtClean="0"/>
              <a:t>‹#›</a:t>
            </a:fld>
            <a:endParaRPr lang="en-US"/>
          </a:p>
        </p:txBody>
      </p:sp>
    </p:spTree>
    <p:extLst>
      <p:ext uri="{BB962C8B-B14F-4D97-AF65-F5344CB8AC3E}">
        <p14:creationId xmlns:p14="http://schemas.microsoft.com/office/powerpoint/2010/main" val="374500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F952F9-3595-4A9C-A13C-12970C404870}"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81AAA-AB68-48AC-A7C3-09A0A73199B5}" type="slidenum">
              <a:rPr lang="en-US" smtClean="0"/>
              <a:t>‹#›</a:t>
            </a:fld>
            <a:endParaRPr lang="en-US"/>
          </a:p>
        </p:txBody>
      </p:sp>
    </p:spTree>
    <p:extLst>
      <p:ext uri="{BB962C8B-B14F-4D97-AF65-F5344CB8AC3E}">
        <p14:creationId xmlns:p14="http://schemas.microsoft.com/office/powerpoint/2010/main" val="169600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F952F9-3595-4A9C-A13C-12970C404870}"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81AAA-AB68-48AC-A7C3-09A0A73199B5}" type="slidenum">
              <a:rPr lang="en-US" smtClean="0"/>
              <a:t>‹#›</a:t>
            </a:fld>
            <a:endParaRPr lang="en-US"/>
          </a:p>
        </p:txBody>
      </p:sp>
    </p:spTree>
    <p:extLst>
      <p:ext uri="{BB962C8B-B14F-4D97-AF65-F5344CB8AC3E}">
        <p14:creationId xmlns:p14="http://schemas.microsoft.com/office/powerpoint/2010/main" val="393903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F952F9-3595-4A9C-A13C-12970C404870}"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81AAA-AB68-48AC-A7C3-09A0A73199B5}" type="slidenum">
              <a:rPr lang="en-US" smtClean="0"/>
              <a:t>‹#›</a:t>
            </a:fld>
            <a:endParaRPr lang="en-US"/>
          </a:p>
        </p:txBody>
      </p:sp>
    </p:spTree>
    <p:extLst>
      <p:ext uri="{BB962C8B-B14F-4D97-AF65-F5344CB8AC3E}">
        <p14:creationId xmlns:p14="http://schemas.microsoft.com/office/powerpoint/2010/main" val="203754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F952F9-3595-4A9C-A13C-12970C404870}"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81AAA-AB68-48AC-A7C3-09A0A73199B5}" type="slidenum">
              <a:rPr lang="en-US" smtClean="0"/>
              <a:t>‹#›</a:t>
            </a:fld>
            <a:endParaRPr lang="en-US"/>
          </a:p>
        </p:txBody>
      </p:sp>
    </p:spTree>
    <p:extLst>
      <p:ext uri="{BB962C8B-B14F-4D97-AF65-F5344CB8AC3E}">
        <p14:creationId xmlns:p14="http://schemas.microsoft.com/office/powerpoint/2010/main" val="408278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952F9-3595-4A9C-A13C-12970C404870}"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81AAA-AB68-48AC-A7C3-09A0A73199B5}" type="slidenum">
              <a:rPr lang="en-US" smtClean="0"/>
              <a:t>‹#›</a:t>
            </a:fld>
            <a:endParaRPr lang="en-US"/>
          </a:p>
        </p:txBody>
      </p:sp>
    </p:spTree>
    <p:extLst>
      <p:ext uri="{BB962C8B-B14F-4D97-AF65-F5344CB8AC3E}">
        <p14:creationId xmlns:p14="http://schemas.microsoft.com/office/powerpoint/2010/main" val="352368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F952F9-3595-4A9C-A13C-12970C404870}"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81AAA-AB68-48AC-A7C3-09A0A73199B5}" type="slidenum">
              <a:rPr lang="en-US" smtClean="0"/>
              <a:t>‹#›</a:t>
            </a:fld>
            <a:endParaRPr lang="en-US"/>
          </a:p>
        </p:txBody>
      </p:sp>
    </p:spTree>
    <p:extLst>
      <p:ext uri="{BB962C8B-B14F-4D97-AF65-F5344CB8AC3E}">
        <p14:creationId xmlns:p14="http://schemas.microsoft.com/office/powerpoint/2010/main" val="331841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F952F9-3595-4A9C-A13C-12970C404870}"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81AAA-AB68-48AC-A7C3-09A0A73199B5}" type="slidenum">
              <a:rPr lang="en-US" smtClean="0"/>
              <a:t>‹#›</a:t>
            </a:fld>
            <a:endParaRPr lang="en-US"/>
          </a:p>
        </p:txBody>
      </p:sp>
    </p:spTree>
    <p:extLst>
      <p:ext uri="{BB962C8B-B14F-4D97-AF65-F5344CB8AC3E}">
        <p14:creationId xmlns:p14="http://schemas.microsoft.com/office/powerpoint/2010/main" val="242009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8F952F9-3595-4A9C-A13C-12970C404870}" type="datetimeFigureOut">
              <a:rPr lang="en-US" smtClean="0"/>
              <a:t>4/20/2021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C481AAA-AB68-48AC-A7C3-09A0A73199B5}" type="slidenum">
              <a:rPr lang="en-US" smtClean="0"/>
              <a:t>‹#›</a:t>
            </a:fld>
            <a:endParaRPr lang="en-US"/>
          </a:p>
        </p:txBody>
      </p:sp>
    </p:spTree>
    <p:extLst>
      <p:ext uri="{BB962C8B-B14F-4D97-AF65-F5344CB8AC3E}">
        <p14:creationId xmlns:p14="http://schemas.microsoft.com/office/powerpoint/2010/main" val="4148922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863050-2792-634E-8299-90244CA79D00}"/>
              </a:ext>
            </a:extLst>
          </p:cNvPr>
          <p:cNvPicPr preferRelativeResize="0">
            <a:picLocks noGrp="1"/>
          </p:cNvPicPr>
          <p:nvPr>
            <p:ph type="pic" sz="quarter" idx="10"/>
          </p:nvPr>
        </p:nvPicPr>
        <p:blipFill rotWithShape="1">
          <a:blip r:embed="rId3"/>
          <a:srcRect t="35227" b="26387"/>
          <a:stretch/>
        </p:blipFill>
        <p:spPr>
          <a:xfrm>
            <a:off x="376809" y="1124940"/>
            <a:ext cx="8368364" cy="2344964"/>
          </a:xfrm>
        </p:spPr>
      </p:pic>
      <p:sp>
        <p:nvSpPr>
          <p:cNvPr id="2" name="Text Placeholder 1"/>
          <p:cNvSpPr>
            <a:spLocks noGrp="1"/>
          </p:cNvSpPr>
          <p:nvPr>
            <p:ph type="body" sz="half" idx="2"/>
          </p:nvPr>
        </p:nvSpPr>
        <p:spPr>
          <a:xfrm>
            <a:off x="1736516" y="770022"/>
            <a:ext cx="8368364" cy="173255"/>
          </a:xfrm>
        </p:spPr>
        <p:txBody>
          <a:bodyPr/>
          <a:lstStyle/>
          <a:p>
            <a:r>
              <a:rPr lang="en-US" dirty="0"/>
              <a:t>When we stop trying to control </a:t>
            </a:r>
            <a:r>
              <a:rPr lang="en-US" i="1" dirty="0"/>
              <a:t>everything,</a:t>
            </a:r>
            <a:r>
              <a:rPr lang="en-US" dirty="0"/>
              <a:t> we gain more control of the </a:t>
            </a:r>
            <a:r>
              <a:rPr lang="en-US" i="1" dirty="0"/>
              <a:t>right things</a:t>
            </a:r>
            <a:r>
              <a:rPr lang="en-US" dirty="0"/>
              <a:t>. </a:t>
            </a:r>
          </a:p>
        </p:txBody>
      </p:sp>
      <p:sp>
        <p:nvSpPr>
          <p:cNvPr id="11" name="Title 10"/>
          <p:cNvSpPr>
            <a:spLocks noGrp="1"/>
          </p:cNvSpPr>
          <p:nvPr>
            <p:ph type="title"/>
          </p:nvPr>
        </p:nvSpPr>
        <p:spPr>
          <a:xfrm>
            <a:off x="1736516" y="337688"/>
            <a:ext cx="8368364" cy="356134"/>
          </a:xfrm>
        </p:spPr>
        <p:txBody>
          <a:bodyPr>
            <a:normAutofit fontScale="90000"/>
          </a:bodyPr>
          <a:lstStyle/>
          <a:p>
            <a:r>
              <a:rPr lang="en-US" dirty="0"/>
              <a:t>Letting Go of Illusions</a:t>
            </a:r>
          </a:p>
        </p:txBody>
      </p:sp>
      <p:sp>
        <p:nvSpPr>
          <p:cNvPr id="3" name="Oval 2"/>
          <p:cNvSpPr/>
          <p:nvPr/>
        </p:nvSpPr>
        <p:spPr>
          <a:xfrm>
            <a:off x="1249755" y="3150084"/>
            <a:ext cx="637660" cy="637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01</a:t>
            </a:r>
          </a:p>
        </p:txBody>
      </p:sp>
      <p:sp>
        <p:nvSpPr>
          <p:cNvPr id="30" name="TextBox 29"/>
          <p:cNvSpPr txBox="1"/>
          <p:nvPr/>
        </p:nvSpPr>
        <p:spPr>
          <a:xfrm flipH="1">
            <a:off x="2386950" y="3770713"/>
            <a:ext cx="2075360" cy="1077218"/>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Let go of ego</a:t>
            </a:r>
          </a:p>
          <a:p>
            <a:pPr algn="ctr" defTabSz="914378">
              <a:spcBef>
                <a:spcPct val="20000"/>
              </a:spcBef>
              <a:defRPr/>
            </a:pPr>
            <a:r>
              <a:rPr lang="en-US" sz="1000" dirty="0">
                <a:solidFill>
                  <a:schemeClr val="tx1">
                    <a:lumMod val="75000"/>
                    <a:lumOff val="25000"/>
                  </a:schemeClr>
                </a:solidFill>
              </a:rPr>
              <a:t>This is an active choice to let go of our illusions, allowing us to change our underlying beliefs about ourselves, our circumstances and our future.</a:t>
            </a:r>
          </a:p>
        </p:txBody>
      </p:sp>
      <p:sp>
        <p:nvSpPr>
          <p:cNvPr id="31" name="Oval 30"/>
          <p:cNvSpPr/>
          <p:nvPr/>
        </p:nvSpPr>
        <p:spPr>
          <a:xfrm>
            <a:off x="3078555" y="3150084"/>
            <a:ext cx="637660" cy="637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02</a:t>
            </a:r>
          </a:p>
        </p:txBody>
      </p:sp>
      <p:sp>
        <p:nvSpPr>
          <p:cNvPr id="33" name="Oval 32"/>
          <p:cNvSpPr/>
          <p:nvPr/>
        </p:nvSpPr>
        <p:spPr>
          <a:xfrm>
            <a:off x="4907355" y="3150084"/>
            <a:ext cx="637660" cy="637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03</a:t>
            </a:r>
          </a:p>
        </p:txBody>
      </p:sp>
      <p:sp>
        <p:nvSpPr>
          <p:cNvPr id="35" name="TextBox 34"/>
          <p:cNvSpPr txBox="1"/>
          <p:nvPr/>
        </p:nvSpPr>
        <p:spPr>
          <a:xfrm flipH="1">
            <a:off x="4317462" y="3756119"/>
            <a:ext cx="1758526" cy="769441"/>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Confront reality</a:t>
            </a:r>
          </a:p>
          <a:p>
            <a:pPr algn="ctr" defTabSz="914378">
              <a:spcBef>
                <a:spcPct val="20000"/>
              </a:spcBef>
              <a:defRPr/>
            </a:pPr>
            <a:r>
              <a:rPr lang="en-US" sz="1000" dirty="0">
                <a:solidFill>
                  <a:schemeClr val="tx1">
                    <a:lumMod val="75000"/>
                    <a:lumOff val="25000"/>
                  </a:schemeClr>
                </a:solidFill>
              </a:rPr>
              <a:t>Removing reality from our present moment only disempowers us to change it. </a:t>
            </a:r>
          </a:p>
        </p:txBody>
      </p:sp>
      <p:sp>
        <p:nvSpPr>
          <p:cNvPr id="36" name="TextBox 35"/>
          <p:cNvSpPr txBox="1"/>
          <p:nvPr/>
        </p:nvSpPr>
        <p:spPr>
          <a:xfrm flipH="1">
            <a:off x="678051" y="3770713"/>
            <a:ext cx="1711610" cy="954107"/>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Avoid the sunk cost fallacy</a:t>
            </a:r>
          </a:p>
          <a:p>
            <a:pPr algn="ctr" defTabSz="914378">
              <a:spcBef>
                <a:spcPct val="20000"/>
              </a:spcBef>
              <a:defRPr/>
            </a:pPr>
            <a:r>
              <a:rPr lang="en-US" sz="1000" dirty="0">
                <a:solidFill>
                  <a:schemeClr val="tx1">
                    <a:lumMod val="75000"/>
                    <a:lumOff val="25000"/>
                  </a:schemeClr>
                </a:solidFill>
              </a:rPr>
              <a:t>When people continue with a behavior or plan beyond its value to them. </a:t>
            </a:r>
          </a:p>
        </p:txBody>
      </p:sp>
      <p:sp>
        <p:nvSpPr>
          <p:cNvPr id="19" name="Hexagon 18">
            <a:extLst>
              <a:ext uri="{FF2B5EF4-FFF2-40B4-BE49-F238E27FC236}">
                <a16:creationId xmlns:a16="http://schemas.microsoft.com/office/drawing/2014/main" id="{20E3A0E7-0609-D64C-9427-69A54561F3E7}"/>
              </a:ext>
            </a:extLst>
          </p:cNvPr>
          <p:cNvSpPr/>
          <p:nvPr/>
        </p:nvSpPr>
        <p:spPr>
          <a:xfrm rot="5400000">
            <a:off x="431551" y="300408"/>
            <a:ext cx="1244305" cy="1072677"/>
          </a:xfrm>
          <a:prstGeom prst="hexagon">
            <a:avLst/>
          </a:prstGeom>
          <a:solidFill>
            <a:schemeClr val="accent3">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BFF374E-75F5-8D42-A77D-417B87B8F6E1}"/>
              </a:ext>
            </a:extLst>
          </p:cNvPr>
          <p:cNvSpPr/>
          <p:nvPr/>
        </p:nvSpPr>
        <p:spPr>
          <a:xfrm>
            <a:off x="507254" y="627616"/>
            <a:ext cx="1092898" cy="507831"/>
          </a:xfrm>
          <a:prstGeom prst="rect">
            <a:avLst/>
          </a:prstGeom>
        </p:spPr>
        <p:txBody>
          <a:bodyPr wrap="square">
            <a:spAutoFit/>
          </a:bodyPr>
          <a:lstStyle/>
          <a:p>
            <a:pPr algn="ctr" fontAlgn="base"/>
            <a:r>
              <a:rPr lang="en-US" sz="1350" b="1" dirty="0">
                <a:solidFill>
                  <a:schemeClr val="bg1"/>
                </a:solidFill>
              </a:rPr>
              <a:t>Willful Surrender</a:t>
            </a:r>
          </a:p>
        </p:txBody>
      </p:sp>
      <p:grpSp>
        <p:nvGrpSpPr>
          <p:cNvPr id="21" name="Group 20">
            <a:extLst>
              <a:ext uri="{FF2B5EF4-FFF2-40B4-BE49-F238E27FC236}">
                <a16:creationId xmlns:a16="http://schemas.microsoft.com/office/drawing/2014/main" id="{CFE6CEED-5310-194E-A299-F387997D3F4A}"/>
              </a:ext>
            </a:extLst>
          </p:cNvPr>
          <p:cNvGrpSpPr/>
          <p:nvPr/>
        </p:nvGrpSpPr>
        <p:grpSpPr>
          <a:xfrm>
            <a:off x="5972410" y="3943350"/>
            <a:ext cx="3019190" cy="1022074"/>
            <a:chOff x="5972410" y="3943350"/>
            <a:chExt cx="3019190" cy="1022074"/>
          </a:xfrm>
        </p:grpSpPr>
        <p:sp>
          <p:nvSpPr>
            <p:cNvPr id="22" name="Rectangle 21">
              <a:extLst>
                <a:ext uri="{FF2B5EF4-FFF2-40B4-BE49-F238E27FC236}">
                  <a16:creationId xmlns:a16="http://schemas.microsoft.com/office/drawing/2014/main" id="{638EAEDC-EE4F-7542-8AAE-A91972C6F68C}"/>
                </a:ext>
              </a:extLst>
            </p:cNvPr>
            <p:cNvSpPr/>
            <p:nvPr/>
          </p:nvSpPr>
          <p:spPr>
            <a:xfrm>
              <a:off x="6526300" y="4666377"/>
              <a:ext cx="1643609" cy="241941"/>
            </a:xfrm>
            <a:prstGeom prst="rect">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descr="A picture containing diagram&#10;&#10;Description automatically generated">
              <a:extLst>
                <a:ext uri="{FF2B5EF4-FFF2-40B4-BE49-F238E27FC236}">
                  <a16:creationId xmlns:a16="http://schemas.microsoft.com/office/drawing/2014/main" id="{971A03BA-DE5E-1A43-9731-E9DCABA3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6545" y="3943350"/>
              <a:ext cx="845055" cy="1022074"/>
            </a:xfrm>
            <a:prstGeom prst="rect">
              <a:avLst/>
            </a:prstGeom>
          </p:spPr>
        </p:pic>
        <p:sp>
          <p:nvSpPr>
            <p:cNvPr id="24" name="TextBox 23">
              <a:extLst>
                <a:ext uri="{FF2B5EF4-FFF2-40B4-BE49-F238E27FC236}">
                  <a16:creationId xmlns:a16="http://schemas.microsoft.com/office/drawing/2014/main" id="{8525B149-FCC3-974A-985C-AB9A6F3BB2CC}"/>
                </a:ext>
              </a:extLst>
            </p:cNvPr>
            <p:cNvSpPr txBox="1"/>
            <p:nvPr/>
          </p:nvSpPr>
          <p:spPr>
            <a:xfrm>
              <a:off x="6276209" y="4677485"/>
              <a:ext cx="1825985" cy="253916"/>
            </a:xfrm>
            <a:prstGeom prst="rect">
              <a:avLst/>
            </a:prstGeom>
            <a:noFill/>
          </p:spPr>
          <p:txBody>
            <a:bodyPr wrap="square" rtlCol="0">
              <a:spAutoFit/>
            </a:bodyPr>
            <a:lstStyle/>
            <a:p>
              <a:pPr algn="r"/>
              <a:r>
                <a:rPr lang="en-US" sz="1050" dirty="0" err="1">
                  <a:solidFill>
                    <a:schemeClr val="bg1"/>
                  </a:solidFill>
                </a:rPr>
                <a:t>www.ben-woodward.com</a:t>
              </a:r>
              <a:endParaRPr lang="en-US" sz="1050" dirty="0">
                <a:solidFill>
                  <a:schemeClr val="bg1"/>
                </a:solidFill>
              </a:endParaRPr>
            </a:p>
          </p:txBody>
        </p:sp>
        <p:sp>
          <p:nvSpPr>
            <p:cNvPr id="25" name="Rectangle 24">
              <a:extLst>
                <a:ext uri="{FF2B5EF4-FFF2-40B4-BE49-F238E27FC236}">
                  <a16:creationId xmlns:a16="http://schemas.microsoft.com/office/drawing/2014/main" id="{162A2038-85A2-0F4B-90EE-21BE97DEED66}"/>
                </a:ext>
              </a:extLst>
            </p:cNvPr>
            <p:cNvSpPr/>
            <p:nvPr/>
          </p:nvSpPr>
          <p:spPr>
            <a:xfrm flipH="1">
              <a:off x="6307686" y="4666377"/>
              <a:ext cx="194923" cy="241941"/>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76876E22-B30A-AF47-977B-5B7B5191F6DC}"/>
                </a:ext>
              </a:extLst>
            </p:cNvPr>
            <p:cNvSpPr/>
            <p:nvPr/>
          </p:nvSpPr>
          <p:spPr>
            <a:xfrm flipH="1">
              <a:off x="6115582" y="4666377"/>
              <a:ext cx="149060" cy="241941"/>
            </a:xfrm>
            <a:prstGeom prst="rect">
              <a:avLst/>
            </a:prstGeom>
            <a:solidFill>
              <a:schemeClr val="tx1">
                <a:lumMod val="50000"/>
                <a:lumOff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0D49BD21-FDE5-D84C-A24F-1EE0F2B135A3}"/>
                </a:ext>
              </a:extLst>
            </p:cNvPr>
            <p:cNvSpPr/>
            <p:nvPr/>
          </p:nvSpPr>
          <p:spPr>
            <a:xfrm flipH="1">
              <a:off x="5972410" y="4666377"/>
              <a:ext cx="111061" cy="241941"/>
            </a:xfrm>
            <a:prstGeom prst="rect">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347784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4AC7DD-96EB-684C-8E4A-12DB0E42A3C7}"/>
              </a:ext>
            </a:extLst>
          </p:cNvPr>
          <p:cNvPicPr>
            <a:picLocks noChangeAspect="1"/>
          </p:cNvPicPr>
          <p:nvPr/>
        </p:nvPicPr>
        <p:blipFill>
          <a:blip r:embed="rId2"/>
          <a:stretch>
            <a:fillRect/>
          </a:stretch>
        </p:blipFill>
        <p:spPr>
          <a:xfrm>
            <a:off x="-906549" y="0"/>
            <a:ext cx="10957097" cy="5478548"/>
          </a:xfrm>
          <a:prstGeom prst="rect">
            <a:avLst/>
          </a:prstGeom>
        </p:spPr>
      </p:pic>
      <p:sp>
        <p:nvSpPr>
          <p:cNvPr id="41" name="TextBox 40"/>
          <p:cNvSpPr txBox="1"/>
          <p:nvPr/>
        </p:nvSpPr>
        <p:spPr>
          <a:xfrm>
            <a:off x="1589080" y="4602827"/>
            <a:ext cx="6172200" cy="400110"/>
          </a:xfrm>
          <a:prstGeom prst="rect">
            <a:avLst/>
          </a:prstGeom>
          <a:noFill/>
        </p:spPr>
        <p:txBody>
          <a:bodyPr wrap="square" rtlCol="0">
            <a:spAutoFit/>
          </a:bodyPr>
          <a:lstStyle/>
          <a:p>
            <a:pPr algn="r"/>
            <a:r>
              <a:rPr lang="en-US" sz="2000" dirty="0" err="1">
                <a:solidFill>
                  <a:schemeClr val="bg1"/>
                </a:solidFill>
              </a:rPr>
              <a:t>www.ben-woodward.com</a:t>
            </a:r>
            <a:endParaRPr lang="en-US" sz="2000" dirty="0">
              <a:solidFill>
                <a:schemeClr val="bg1"/>
              </a:solidFill>
            </a:endParaRPr>
          </a:p>
        </p:txBody>
      </p:sp>
      <p:sp>
        <p:nvSpPr>
          <p:cNvPr id="42" name="TextBox 41"/>
          <p:cNvSpPr txBox="1"/>
          <p:nvPr/>
        </p:nvSpPr>
        <p:spPr>
          <a:xfrm rot="21190450">
            <a:off x="495452" y="1487327"/>
            <a:ext cx="6237442" cy="1015663"/>
          </a:xfrm>
          <a:prstGeom prst="rect">
            <a:avLst/>
          </a:prstGeom>
          <a:noFill/>
        </p:spPr>
        <p:txBody>
          <a:bodyPr wrap="square" rtlCol="0">
            <a:spAutoFit/>
          </a:bodyPr>
          <a:lstStyle/>
          <a:p>
            <a:r>
              <a:rPr lang="en-US" sz="6000" b="1" dirty="0">
                <a:solidFill>
                  <a:schemeClr val="bg1"/>
                </a:solidFill>
              </a:rPr>
              <a:t>Turning Adversity </a:t>
            </a:r>
          </a:p>
        </p:txBody>
      </p:sp>
      <p:sp>
        <p:nvSpPr>
          <p:cNvPr id="8" name="TextBox 7">
            <a:extLst>
              <a:ext uri="{FF2B5EF4-FFF2-40B4-BE49-F238E27FC236}">
                <a16:creationId xmlns:a16="http://schemas.microsoft.com/office/drawing/2014/main" id="{C350E53B-19BD-5448-877D-108C271E3D7F}"/>
              </a:ext>
            </a:extLst>
          </p:cNvPr>
          <p:cNvSpPr txBox="1"/>
          <p:nvPr/>
        </p:nvSpPr>
        <p:spPr>
          <a:xfrm>
            <a:off x="2438401" y="1862764"/>
            <a:ext cx="6559550" cy="2171364"/>
          </a:xfrm>
          <a:prstGeom prst="rect">
            <a:avLst/>
          </a:prstGeom>
          <a:noFill/>
        </p:spPr>
        <p:txBody>
          <a:bodyPr wrap="square" rtlCol="0">
            <a:spAutoFit/>
          </a:bodyPr>
          <a:lstStyle/>
          <a:p>
            <a:r>
              <a:rPr lang="en-US" sz="4800" b="1" dirty="0">
                <a:solidFill>
                  <a:schemeClr val="bg1"/>
                </a:solidFill>
                <a:latin typeface="Zapfino" panose="03030300040707070C03" pitchFamily="66" charset="77"/>
              </a:rPr>
              <a:t>Into Opportunity</a:t>
            </a:r>
          </a:p>
        </p:txBody>
      </p:sp>
      <p:pic>
        <p:nvPicPr>
          <p:cNvPr id="12" name="Picture 11" descr="A picture containing diagram&#10;&#10;Description automatically generated">
            <a:extLst>
              <a:ext uri="{FF2B5EF4-FFF2-40B4-BE49-F238E27FC236}">
                <a16:creationId xmlns:a16="http://schemas.microsoft.com/office/drawing/2014/main" id="{3E9AF31C-8C33-014C-AC15-4005B976D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481225"/>
            <a:ext cx="1227142" cy="1484199"/>
          </a:xfrm>
          <a:prstGeom prst="rect">
            <a:avLst/>
          </a:prstGeom>
        </p:spPr>
      </p:pic>
    </p:spTree>
    <p:extLst>
      <p:ext uri="{BB962C8B-B14F-4D97-AF65-F5344CB8AC3E}">
        <p14:creationId xmlns:p14="http://schemas.microsoft.com/office/powerpoint/2010/main" val="98070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a:t>The best thing we can deliver is NOT employee satisfaction. It’s employee </a:t>
            </a:r>
            <a:r>
              <a:rPr lang="en-US" i="1" dirty="0"/>
              <a:t>development</a:t>
            </a:r>
            <a:r>
              <a:rPr lang="en-US" dirty="0"/>
              <a:t>.</a:t>
            </a:r>
          </a:p>
        </p:txBody>
      </p:sp>
      <p:sp>
        <p:nvSpPr>
          <p:cNvPr id="3" name="Title 2"/>
          <p:cNvSpPr>
            <a:spLocks noGrp="1"/>
          </p:cNvSpPr>
          <p:nvPr>
            <p:ph type="title"/>
          </p:nvPr>
        </p:nvSpPr>
        <p:spPr/>
        <p:txBody>
          <a:bodyPr>
            <a:normAutofit fontScale="90000"/>
          </a:bodyPr>
          <a:lstStyle/>
          <a:p>
            <a:r>
              <a:rPr lang="en-US" dirty="0"/>
              <a:t>It’s All About People. Always.</a:t>
            </a:r>
          </a:p>
        </p:txBody>
      </p:sp>
      <p:grpSp>
        <p:nvGrpSpPr>
          <p:cNvPr id="17" name="Group 16">
            <a:extLst>
              <a:ext uri="{FF2B5EF4-FFF2-40B4-BE49-F238E27FC236}">
                <a16:creationId xmlns:a16="http://schemas.microsoft.com/office/drawing/2014/main" id="{80827F79-5F17-224E-A162-1A300AA466EA}"/>
              </a:ext>
            </a:extLst>
          </p:cNvPr>
          <p:cNvGrpSpPr/>
          <p:nvPr/>
        </p:nvGrpSpPr>
        <p:grpSpPr>
          <a:xfrm>
            <a:off x="5972410" y="3943350"/>
            <a:ext cx="3019190" cy="1022074"/>
            <a:chOff x="5972410" y="3943350"/>
            <a:chExt cx="3019190" cy="1022074"/>
          </a:xfrm>
        </p:grpSpPr>
        <p:sp>
          <p:nvSpPr>
            <p:cNvPr id="19" name="Rectangle 18">
              <a:extLst>
                <a:ext uri="{FF2B5EF4-FFF2-40B4-BE49-F238E27FC236}">
                  <a16:creationId xmlns:a16="http://schemas.microsoft.com/office/drawing/2014/main" id="{D16E0B71-C79E-C449-A7B4-5D81F6DAEA5B}"/>
                </a:ext>
              </a:extLst>
            </p:cNvPr>
            <p:cNvSpPr/>
            <p:nvPr/>
          </p:nvSpPr>
          <p:spPr>
            <a:xfrm>
              <a:off x="6526300" y="4666377"/>
              <a:ext cx="1643609" cy="241941"/>
            </a:xfrm>
            <a:prstGeom prst="rect">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descr="A picture containing diagram&#10;&#10;Description automatically generated">
              <a:extLst>
                <a:ext uri="{FF2B5EF4-FFF2-40B4-BE49-F238E27FC236}">
                  <a16:creationId xmlns:a16="http://schemas.microsoft.com/office/drawing/2014/main" id="{16EC255E-CAE0-4F48-B043-9BD60319EA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6545" y="3943350"/>
              <a:ext cx="845055" cy="1022074"/>
            </a:xfrm>
            <a:prstGeom prst="rect">
              <a:avLst/>
            </a:prstGeom>
          </p:spPr>
        </p:pic>
        <p:sp>
          <p:nvSpPr>
            <p:cNvPr id="23" name="TextBox 22">
              <a:extLst>
                <a:ext uri="{FF2B5EF4-FFF2-40B4-BE49-F238E27FC236}">
                  <a16:creationId xmlns:a16="http://schemas.microsoft.com/office/drawing/2014/main" id="{626E024E-2F02-D44D-89D5-BDD41F5F6B1D}"/>
                </a:ext>
              </a:extLst>
            </p:cNvPr>
            <p:cNvSpPr txBox="1"/>
            <p:nvPr/>
          </p:nvSpPr>
          <p:spPr>
            <a:xfrm>
              <a:off x="6276209" y="4677485"/>
              <a:ext cx="1825985" cy="253916"/>
            </a:xfrm>
            <a:prstGeom prst="rect">
              <a:avLst/>
            </a:prstGeom>
            <a:noFill/>
          </p:spPr>
          <p:txBody>
            <a:bodyPr wrap="square" rtlCol="0">
              <a:spAutoFit/>
            </a:bodyPr>
            <a:lstStyle/>
            <a:p>
              <a:pPr algn="r"/>
              <a:r>
                <a:rPr lang="en-US" sz="1050" dirty="0" err="1">
                  <a:solidFill>
                    <a:schemeClr val="bg1"/>
                  </a:solidFill>
                </a:rPr>
                <a:t>www.ben-woodward.com</a:t>
              </a:r>
              <a:endParaRPr lang="en-US" sz="1050" dirty="0">
                <a:solidFill>
                  <a:schemeClr val="bg1"/>
                </a:solidFill>
              </a:endParaRPr>
            </a:p>
          </p:txBody>
        </p:sp>
        <p:sp>
          <p:nvSpPr>
            <p:cNvPr id="24" name="Rectangle 23">
              <a:extLst>
                <a:ext uri="{FF2B5EF4-FFF2-40B4-BE49-F238E27FC236}">
                  <a16:creationId xmlns:a16="http://schemas.microsoft.com/office/drawing/2014/main" id="{F9454164-816C-934C-9D84-9070F551C225}"/>
                </a:ext>
              </a:extLst>
            </p:cNvPr>
            <p:cNvSpPr/>
            <p:nvPr/>
          </p:nvSpPr>
          <p:spPr>
            <a:xfrm flipH="1">
              <a:off x="6307686" y="4666377"/>
              <a:ext cx="194923" cy="241941"/>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F1191EA9-0646-3048-A2A6-9F69E574D837}"/>
                </a:ext>
              </a:extLst>
            </p:cNvPr>
            <p:cNvSpPr/>
            <p:nvPr/>
          </p:nvSpPr>
          <p:spPr>
            <a:xfrm flipH="1">
              <a:off x="6115582" y="4666377"/>
              <a:ext cx="149060" cy="241941"/>
            </a:xfrm>
            <a:prstGeom prst="rect">
              <a:avLst/>
            </a:prstGeom>
            <a:solidFill>
              <a:schemeClr val="tx1">
                <a:lumMod val="50000"/>
                <a:lumOff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a:extLst>
                <a:ext uri="{FF2B5EF4-FFF2-40B4-BE49-F238E27FC236}">
                  <a16:creationId xmlns:a16="http://schemas.microsoft.com/office/drawing/2014/main" id="{1C4E4510-B7FB-3548-A6AF-AB4E339A4E87}"/>
                </a:ext>
              </a:extLst>
            </p:cNvPr>
            <p:cNvSpPr/>
            <p:nvPr/>
          </p:nvSpPr>
          <p:spPr>
            <a:xfrm flipH="1">
              <a:off x="5972410" y="4666377"/>
              <a:ext cx="111061" cy="241941"/>
            </a:xfrm>
            <a:prstGeom prst="rect">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2" name="Picture 11">
            <a:extLst>
              <a:ext uri="{FF2B5EF4-FFF2-40B4-BE49-F238E27FC236}">
                <a16:creationId xmlns:a16="http://schemas.microsoft.com/office/drawing/2014/main" id="{7FB01BA3-8255-7B4A-85E3-B54F95BF7FAD}"/>
              </a:ext>
            </a:extLst>
          </p:cNvPr>
          <p:cNvPicPr>
            <a:picLocks noChangeAspect="1"/>
          </p:cNvPicPr>
          <p:nvPr/>
        </p:nvPicPr>
        <p:blipFill>
          <a:blip r:embed="rId4"/>
          <a:stretch>
            <a:fillRect/>
          </a:stretch>
        </p:blipFill>
        <p:spPr>
          <a:xfrm>
            <a:off x="368159" y="3179550"/>
            <a:ext cx="3810000" cy="1803400"/>
          </a:xfrm>
          <a:prstGeom prst="rect">
            <a:avLst/>
          </a:prstGeom>
        </p:spPr>
      </p:pic>
      <p:sp>
        <p:nvSpPr>
          <p:cNvPr id="13" name="TextBox 12">
            <a:extLst>
              <a:ext uri="{FF2B5EF4-FFF2-40B4-BE49-F238E27FC236}">
                <a16:creationId xmlns:a16="http://schemas.microsoft.com/office/drawing/2014/main" id="{34A5270F-788E-F741-8936-73CBDF95ADA2}"/>
              </a:ext>
            </a:extLst>
          </p:cNvPr>
          <p:cNvSpPr txBox="1"/>
          <p:nvPr/>
        </p:nvSpPr>
        <p:spPr>
          <a:xfrm>
            <a:off x="368159" y="1468158"/>
            <a:ext cx="7801749" cy="1292662"/>
          </a:xfrm>
          <a:prstGeom prst="rect">
            <a:avLst/>
          </a:prstGeom>
          <a:noFill/>
        </p:spPr>
        <p:txBody>
          <a:bodyPr wrap="square" rtlCol="0">
            <a:spAutoFit/>
          </a:bodyPr>
          <a:lstStyle/>
          <a:p>
            <a:r>
              <a:rPr lang="en-GB" dirty="0"/>
              <a:t>Gallup analytics find that “</a:t>
            </a:r>
            <a:r>
              <a:rPr lang="en-GB" b="1" dirty="0"/>
              <a:t>There is someone at work who encourages</a:t>
            </a:r>
            <a:br>
              <a:rPr lang="en-GB" b="1" dirty="0"/>
            </a:br>
            <a:r>
              <a:rPr lang="en-GB" b="1" dirty="0"/>
              <a:t>my development</a:t>
            </a:r>
            <a:r>
              <a:rPr lang="en-GB" dirty="0"/>
              <a:t>” is one of the best survey questions that separates enthusiastic, high-performing workers from low-performing, miserable ones. </a:t>
            </a:r>
            <a:br>
              <a:rPr lang="en-GB" dirty="0"/>
            </a:br>
            <a:r>
              <a:rPr lang="en-GB" sz="1200" i="1" dirty="0"/>
              <a:t>(Gallup’s Workplace Report 2017) </a:t>
            </a:r>
          </a:p>
          <a:p>
            <a:endParaRPr lang="en-GB" sz="1200" i="1" dirty="0"/>
          </a:p>
        </p:txBody>
      </p:sp>
    </p:spTree>
    <p:extLst>
      <p:ext uri="{BB962C8B-B14F-4D97-AF65-F5344CB8AC3E}">
        <p14:creationId xmlns:p14="http://schemas.microsoft.com/office/powerpoint/2010/main" val="425240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sitting, air, water, large&#10;&#10;Description automatically generated">
            <a:extLst>
              <a:ext uri="{FF2B5EF4-FFF2-40B4-BE49-F238E27FC236}">
                <a16:creationId xmlns:a16="http://schemas.microsoft.com/office/drawing/2014/main" id="{DF863050-2792-634E-8299-90244CA79D00}"/>
              </a:ext>
            </a:extLst>
          </p:cNvPr>
          <p:cNvPicPr>
            <a:picLocks noGrp="1" noChangeAspect="1"/>
          </p:cNvPicPr>
          <p:nvPr>
            <p:ph type="pic" sz="quarter" idx="10"/>
          </p:nvPr>
        </p:nvPicPr>
        <p:blipFill>
          <a:blip r:embed="rId3"/>
          <a:srcRect t="28714" b="28714"/>
          <a:stretch>
            <a:fillRect/>
          </a:stretch>
        </p:blipFill>
        <p:spPr/>
      </p:pic>
      <p:sp>
        <p:nvSpPr>
          <p:cNvPr id="2" name="Text Placeholder 1"/>
          <p:cNvSpPr>
            <a:spLocks noGrp="1"/>
          </p:cNvSpPr>
          <p:nvPr>
            <p:ph type="body" sz="half" idx="2"/>
          </p:nvPr>
        </p:nvSpPr>
        <p:spPr>
          <a:xfrm>
            <a:off x="1736516" y="770022"/>
            <a:ext cx="8368364" cy="173255"/>
          </a:xfrm>
        </p:spPr>
        <p:txBody>
          <a:bodyPr/>
          <a:lstStyle/>
          <a:p>
            <a:r>
              <a:rPr lang="en-US" dirty="0"/>
              <a:t>For things to change, first I must change</a:t>
            </a:r>
          </a:p>
        </p:txBody>
      </p:sp>
      <p:sp>
        <p:nvSpPr>
          <p:cNvPr id="11" name="Title 10"/>
          <p:cNvSpPr>
            <a:spLocks noGrp="1"/>
          </p:cNvSpPr>
          <p:nvPr>
            <p:ph type="title"/>
          </p:nvPr>
        </p:nvSpPr>
        <p:spPr>
          <a:xfrm>
            <a:off x="1736516" y="337688"/>
            <a:ext cx="8368364" cy="356134"/>
          </a:xfrm>
        </p:spPr>
        <p:txBody>
          <a:bodyPr>
            <a:normAutofit fontScale="90000"/>
          </a:bodyPr>
          <a:lstStyle/>
          <a:p>
            <a:r>
              <a:rPr lang="en-US" dirty="0"/>
              <a:t>We are ALL Chief Role Models</a:t>
            </a:r>
          </a:p>
        </p:txBody>
      </p:sp>
      <p:sp>
        <p:nvSpPr>
          <p:cNvPr id="3" name="Oval 2"/>
          <p:cNvSpPr/>
          <p:nvPr/>
        </p:nvSpPr>
        <p:spPr>
          <a:xfrm>
            <a:off x="1249755" y="3150084"/>
            <a:ext cx="637660" cy="637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01</a:t>
            </a:r>
          </a:p>
        </p:txBody>
      </p:sp>
      <p:sp>
        <p:nvSpPr>
          <p:cNvPr id="30" name="TextBox 29"/>
          <p:cNvSpPr txBox="1"/>
          <p:nvPr/>
        </p:nvSpPr>
        <p:spPr>
          <a:xfrm flipH="1">
            <a:off x="711834" y="3756119"/>
            <a:ext cx="1743476" cy="1077218"/>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People vs Process</a:t>
            </a:r>
          </a:p>
          <a:p>
            <a:pPr algn="ctr" defTabSz="914378">
              <a:spcBef>
                <a:spcPct val="20000"/>
              </a:spcBef>
              <a:defRPr/>
            </a:pPr>
            <a:r>
              <a:rPr lang="en-US" sz="1000" dirty="0">
                <a:solidFill>
                  <a:schemeClr val="tx1">
                    <a:lumMod val="75000"/>
                    <a:lumOff val="25000"/>
                  </a:schemeClr>
                </a:solidFill>
              </a:rPr>
              <a:t>Operational excellence and social harmony are skills developed from different parts of the brain. They create a tug of war.</a:t>
            </a:r>
          </a:p>
        </p:txBody>
      </p:sp>
      <p:sp>
        <p:nvSpPr>
          <p:cNvPr id="31" name="Oval 30"/>
          <p:cNvSpPr/>
          <p:nvPr/>
        </p:nvSpPr>
        <p:spPr>
          <a:xfrm>
            <a:off x="3078555" y="3150084"/>
            <a:ext cx="637660" cy="637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02</a:t>
            </a:r>
          </a:p>
        </p:txBody>
      </p:sp>
      <p:sp>
        <p:nvSpPr>
          <p:cNvPr id="33" name="Oval 32"/>
          <p:cNvSpPr/>
          <p:nvPr/>
        </p:nvSpPr>
        <p:spPr>
          <a:xfrm>
            <a:off x="4907355" y="3150084"/>
            <a:ext cx="637660" cy="637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03</a:t>
            </a:r>
          </a:p>
        </p:txBody>
      </p:sp>
      <p:sp>
        <p:nvSpPr>
          <p:cNvPr id="35" name="TextBox 34"/>
          <p:cNvSpPr txBox="1"/>
          <p:nvPr/>
        </p:nvSpPr>
        <p:spPr>
          <a:xfrm flipH="1">
            <a:off x="4305111" y="3756119"/>
            <a:ext cx="1643608" cy="1107996"/>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Desire determines </a:t>
            </a:r>
            <a:br>
              <a:rPr lang="en-US" sz="1200" b="1" dirty="0">
                <a:solidFill>
                  <a:schemeClr val="tx1">
                    <a:lumMod val="75000"/>
                    <a:lumOff val="25000"/>
                  </a:schemeClr>
                </a:solidFill>
              </a:rPr>
            </a:br>
            <a:r>
              <a:rPr lang="en-US" sz="1200" b="1" dirty="0">
                <a:solidFill>
                  <a:schemeClr val="tx1">
                    <a:lumMod val="75000"/>
                    <a:lumOff val="25000"/>
                  </a:schemeClr>
                </a:solidFill>
              </a:rPr>
              <a:t>our becoming</a:t>
            </a:r>
          </a:p>
          <a:p>
            <a:pPr algn="ctr" defTabSz="914378">
              <a:spcBef>
                <a:spcPct val="20000"/>
              </a:spcBef>
              <a:defRPr/>
            </a:pPr>
            <a:r>
              <a:rPr lang="en-US" sz="1000" dirty="0">
                <a:solidFill>
                  <a:schemeClr val="tx1">
                    <a:lumMod val="75000"/>
                    <a:lumOff val="25000"/>
                  </a:schemeClr>
                </a:solidFill>
              </a:rPr>
              <a:t>What we desire determines the direction in which we are aimed. It determines who we become.</a:t>
            </a:r>
          </a:p>
        </p:txBody>
      </p:sp>
      <p:sp>
        <p:nvSpPr>
          <p:cNvPr id="36" name="TextBox 35"/>
          <p:cNvSpPr txBox="1"/>
          <p:nvPr/>
        </p:nvSpPr>
        <p:spPr>
          <a:xfrm flipH="1">
            <a:off x="2688697" y="3775125"/>
            <a:ext cx="1417376" cy="769441"/>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It begins with will</a:t>
            </a:r>
          </a:p>
          <a:p>
            <a:pPr algn="ctr" defTabSz="914378">
              <a:spcBef>
                <a:spcPct val="20000"/>
              </a:spcBef>
              <a:defRPr/>
            </a:pPr>
            <a:r>
              <a:rPr lang="en-US" sz="1000" dirty="0">
                <a:solidFill>
                  <a:schemeClr val="tx1">
                    <a:lumMod val="75000"/>
                    <a:lumOff val="25000"/>
                  </a:schemeClr>
                </a:solidFill>
              </a:rPr>
              <a:t>Nothing truly begins until someone wills </a:t>
            </a:r>
            <a:br>
              <a:rPr lang="en-US" sz="1000" dirty="0">
                <a:solidFill>
                  <a:schemeClr val="tx1">
                    <a:lumMod val="75000"/>
                    <a:lumOff val="25000"/>
                  </a:schemeClr>
                </a:solidFill>
              </a:rPr>
            </a:br>
            <a:r>
              <a:rPr lang="en-US" sz="1000" dirty="0">
                <a:solidFill>
                  <a:schemeClr val="tx1">
                    <a:lumMod val="75000"/>
                    <a:lumOff val="25000"/>
                  </a:schemeClr>
                </a:solidFill>
              </a:rPr>
              <a:t>it so.</a:t>
            </a:r>
          </a:p>
        </p:txBody>
      </p:sp>
      <p:sp>
        <p:nvSpPr>
          <p:cNvPr id="19" name="Hexagon 18">
            <a:extLst>
              <a:ext uri="{FF2B5EF4-FFF2-40B4-BE49-F238E27FC236}">
                <a16:creationId xmlns:a16="http://schemas.microsoft.com/office/drawing/2014/main" id="{20E3A0E7-0609-D64C-9427-69A54561F3E7}"/>
              </a:ext>
            </a:extLst>
          </p:cNvPr>
          <p:cNvSpPr/>
          <p:nvPr/>
        </p:nvSpPr>
        <p:spPr>
          <a:xfrm rot="5400000">
            <a:off x="431551" y="300408"/>
            <a:ext cx="1244305" cy="1072677"/>
          </a:xfrm>
          <a:prstGeom prst="hexagon">
            <a:avLst/>
          </a:prstGeom>
          <a:solidFill>
            <a:srgbClr val="B15295">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BFF374E-75F5-8D42-A77D-417B87B8F6E1}"/>
              </a:ext>
            </a:extLst>
          </p:cNvPr>
          <p:cNvSpPr/>
          <p:nvPr/>
        </p:nvSpPr>
        <p:spPr>
          <a:xfrm>
            <a:off x="497144" y="484569"/>
            <a:ext cx="1092898" cy="715581"/>
          </a:xfrm>
          <a:prstGeom prst="rect">
            <a:avLst/>
          </a:prstGeom>
        </p:spPr>
        <p:txBody>
          <a:bodyPr wrap="square">
            <a:spAutoFit/>
          </a:bodyPr>
          <a:lstStyle/>
          <a:p>
            <a:pPr algn="ctr" fontAlgn="base"/>
            <a:r>
              <a:rPr lang="en-US" sz="1350" b="1" dirty="0">
                <a:solidFill>
                  <a:schemeClr val="bg1"/>
                </a:solidFill>
              </a:rPr>
              <a:t>A Disciplined Heart</a:t>
            </a:r>
          </a:p>
        </p:txBody>
      </p:sp>
      <p:grpSp>
        <p:nvGrpSpPr>
          <p:cNvPr id="21" name="Group 20">
            <a:extLst>
              <a:ext uri="{FF2B5EF4-FFF2-40B4-BE49-F238E27FC236}">
                <a16:creationId xmlns:a16="http://schemas.microsoft.com/office/drawing/2014/main" id="{2DC89CEC-55E9-DE45-A368-7EC492A69A99}"/>
              </a:ext>
            </a:extLst>
          </p:cNvPr>
          <p:cNvGrpSpPr/>
          <p:nvPr/>
        </p:nvGrpSpPr>
        <p:grpSpPr>
          <a:xfrm>
            <a:off x="5972410" y="3943350"/>
            <a:ext cx="3019190" cy="1022074"/>
            <a:chOff x="5972410" y="3943350"/>
            <a:chExt cx="3019190" cy="1022074"/>
          </a:xfrm>
        </p:grpSpPr>
        <p:sp>
          <p:nvSpPr>
            <p:cNvPr id="22" name="Rectangle 21">
              <a:extLst>
                <a:ext uri="{FF2B5EF4-FFF2-40B4-BE49-F238E27FC236}">
                  <a16:creationId xmlns:a16="http://schemas.microsoft.com/office/drawing/2014/main" id="{895C756A-AD98-CB47-9D0A-6FBF07956E76}"/>
                </a:ext>
              </a:extLst>
            </p:cNvPr>
            <p:cNvSpPr/>
            <p:nvPr/>
          </p:nvSpPr>
          <p:spPr>
            <a:xfrm>
              <a:off x="6526300" y="4666377"/>
              <a:ext cx="1643609" cy="241941"/>
            </a:xfrm>
            <a:prstGeom prst="rect">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descr="A picture containing diagram&#10;&#10;Description automatically generated">
              <a:extLst>
                <a:ext uri="{FF2B5EF4-FFF2-40B4-BE49-F238E27FC236}">
                  <a16:creationId xmlns:a16="http://schemas.microsoft.com/office/drawing/2014/main" id="{00BF4422-2940-104C-94AB-8392AA3BB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6545" y="3943350"/>
              <a:ext cx="845055" cy="1022074"/>
            </a:xfrm>
            <a:prstGeom prst="rect">
              <a:avLst/>
            </a:prstGeom>
          </p:spPr>
        </p:pic>
        <p:sp>
          <p:nvSpPr>
            <p:cNvPr id="24" name="TextBox 23">
              <a:extLst>
                <a:ext uri="{FF2B5EF4-FFF2-40B4-BE49-F238E27FC236}">
                  <a16:creationId xmlns:a16="http://schemas.microsoft.com/office/drawing/2014/main" id="{35AD6325-C827-A343-A59C-6715AC0B2995}"/>
                </a:ext>
              </a:extLst>
            </p:cNvPr>
            <p:cNvSpPr txBox="1"/>
            <p:nvPr/>
          </p:nvSpPr>
          <p:spPr>
            <a:xfrm>
              <a:off x="6276209" y="4677485"/>
              <a:ext cx="1825985" cy="253916"/>
            </a:xfrm>
            <a:prstGeom prst="rect">
              <a:avLst/>
            </a:prstGeom>
            <a:noFill/>
          </p:spPr>
          <p:txBody>
            <a:bodyPr wrap="square" rtlCol="0">
              <a:spAutoFit/>
            </a:bodyPr>
            <a:lstStyle/>
            <a:p>
              <a:pPr algn="r"/>
              <a:r>
                <a:rPr lang="en-US" sz="1050" dirty="0" err="1">
                  <a:solidFill>
                    <a:schemeClr val="bg1"/>
                  </a:solidFill>
                </a:rPr>
                <a:t>www.ben-woodward.com</a:t>
              </a:r>
              <a:endParaRPr lang="en-US" sz="1050" dirty="0">
                <a:solidFill>
                  <a:schemeClr val="bg1"/>
                </a:solidFill>
              </a:endParaRPr>
            </a:p>
          </p:txBody>
        </p:sp>
        <p:sp>
          <p:nvSpPr>
            <p:cNvPr id="25" name="Rectangle 24">
              <a:extLst>
                <a:ext uri="{FF2B5EF4-FFF2-40B4-BE49-F238E27FC236}">
                  <a16:creationId xmlns:a16="http://schemas.microsoft.com/office/drawing/2014/main" id="{692C7184-B064-9D45-AD58-31943F6E4247}"/>
                </a:ext>
              </a:extLst>
            </p:cNvPr>
            <p:cNvSpPr/>
            <p:nvPr/>
          </p:nvSpPr>
          <p:spPr>
            <a:xfrm flipH="1">
              <a:off x="6307686" y="4666377"/>
              <a:ext cx="194923" cy="241941"/>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6FD047D2-0E35-1948-AC77-0E194E586F14}"/>
                </a:ext>
              </a:extLst>
            </p:cNvPr>
            <p:cNvSpPr/>
            <p:nvPr/>
          </p:nvSpPr>
          <p:spPr>
            <a:xfrm flipH="1">
              <a:off x="6115582" y="4666377"/>
              <a:ext cx="149060" cy="241941"/>
            </a:xfrm>
            <a:prstGeom prst="rect">
              <a:avLst/>
            </a:prstGeom>
            <a:solidFill>
              <a:schemeClr val="tx1">
                <a:lumMod val="50000"/>
                <a:lumOff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E7A7D58C-1A68-964E-A35B-1F01188D6CCB}"/>
                </a:ext>
              </a:extLst>
            </p:cNvPr>
            <p:cNvSpPr/>
            <p:nvPr/>
          </p:nvSpPr>
          <p:spPr>
            <a:xfrm flipH="1">
              <a:off x="5972410" y="4666377"/>
              <a:ext cx="111061" cy="241941"/>
            </a:xfrm>
            <a:prstGeom prst="rect">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366724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863050-2792-634E-8299-90244CA79D00}"/>
              </a:ext>
            </a:extLst>
          </p:cNvPr>
          <p:cNvPicPr preferRelativeResize="0">
            <a:picLocks noGrp="1"/>
          </p:cNvPicPr>
          <p:nvPr>
            <p:ph type="pic" sz="quarter" idx="10"/>
          </p:nvPr>
        </p:nvPicPr>
        <p:blipFill>
          <a:blip r:embed="rId3"/>
          <a:srcRect t="25092" b="25092"/>
          <a:stretch/>
        </p:blipFill>
        <p:spPr>
          <a:xfrm>
            <a:off x="376809" y="1124940"/>
            <a:ext cx="8368364" cy="2344964"/>
          </a:xfrm>
        </p:spPr>
      </p:pic>
      <p:sp>
        <p:nvSpPr>
          <p:cNvPr id="2" name="Text Placeholder 1"/>
          <p:cNvSpPr>
            <a:spLocks noGrp="1"/>
          </p:cNvSpPr>
          <p:nvPr>
            <p:ph type="body" sz="half" idx="2"/>
          </p:nvPr>
        </p:nvSpPr>
        <p:spPr>
          <a:xfrm>
            <a:off x="1736516" y="770022"/>
            <a:ext cx="8368364" cy="173255"/>
          </a:xfrm>
        </p:spPr>
        <p:txBody>
          <a:bodyPr/>
          <a:lstStyle/>
          <a:p>
            <a:r>
              <a:rPr lang="en-US" dirty="0"/>
              <a:t>Even if you’re one in a million, there are seven thousand other people just like you!</a:t>
            </a:r>
          </a:p>
        </p:txBody>
      </p:sp>
      <p:sp>
        <p:nvSpPr>
          <p:cNvPr id="11" name="Title 10"/>
          <p:cNvSpPr>
            <a:spLocks noGrp="1"/>
          </p:cNvSpPr>
          <p:nvPr>
            <p:ph type="title"/>
          </p:nvPr>
        </p:nvSpPr>
        <p:spPr>
          <a:xfrm>
            <a:off x="1736516" y="337688"/>
            <a:ext cx="8368364" cy="356134"/>
          </a:xfrm>
        </p:spPr>
        <p:txBody>
          <a:bodyPr>
            <a:normAutofit fontScale="90000"/>
          </a:bodyPr>
          <a:lstStyle/>
          <a:p>
            <a:r>
              <a:rPr lang="en-US" dirty="0"/>
              <a:t>A lesson from Picasso</a:t>
            </a:r>
          </a:p>
        </p:txBody>
      </p:sp>
      <p:sp>
        <p:nvSpPr>
          <p:cNvPr id="3" name="Oval 2"/>
          <p:cNvSpPr/>
          <p:nvPr/>
        </p:nvSpPr>
        <p:spPr>
          <a:xfrm>
            <a:off x="1249755" y="3150084"/>
            <a:ext cx="637660" cy="637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01</a:t>
            </a:r>
          </a:p>
        </p:txBody>
      </p:sp>
      <p:sp>
        <p:nvSpPr>
          <p:cNvPr id="30" name="TextBox 29"/>
          <p:cNvSpPr txBox="1"/>
          <p:nvPr/>
        </p:nvSpPr>
        <p:spPr>
          <a:xfrm flipH="1">
            <a:off x="2386950" y="3770713"/>
            <a:ext cx="2075360" cy="923330"/>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Yet, it’s more than just work!</a:t>
            </a:r>
          </a:p>
          <a:p>
            <a:pPr algn="ctr" defTabSz="914378">
              <a:spcBef>
                <a:spcPct val="20000"/>
              </a:spcBef>
              <a:defRPr/>
            </a:pPr>
            <a:r>
              <a:rPr lang="en-US" sz="1000" dirty="0">
                <a:solidFill>
                  <a:schemeClr val="tx1">
                    <a:lumMod val="75000"/>
                    <a:lumOff val="25000"/>
                  </a:schemeClr>
                </a:solidFill>
              </a:rPr>
              <a:t>It isn’t simply effort equals output. We also need creativity, connections and understanding. What do your connections look like?</a:t>
            </a:r>
          </a:p>
        </p:txBody>
      </p:sp>
      <p:sp>
        <p:nvSpPr>
          <p:cNvPr id="31" name="Oval 30"/>
          <p:cNvSpPr/>
          <p:nvPr/>
        </p:nvSpPr>
        <p:spPr>
          <a:xfrm>
            <a:off x="3078555" y="3150084"/>
            <a:ext cx="637660" cy="637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02</a:t>
            </a:r>
          </a:p>
        </p:txBody>
      </p:sp>
      <p:sp>
        <p:nvSpPr>
          <p:cNvPr id="33" name="Oval 32"/>
          <p:cNvSpPr/>
          <p:nvPr/>
        </p:nvSpPr>
        <p:spPr>
          <a:xfrm>
            <a:off x="4907355" y="3150084"/>
            <a:ext cx="637660" cy="637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03</a:t>
            </a:r>
          </a:p>
        </p:txBody>
      </p:sp>
      <p:sp>
        <p:nvSpPr>
          <p:cNvPr id="35" name="TextBox 34"/>
          <p:cNvSpPr txBox="1"/>
          <p:nvPr/>
        </p:nvSpPr>
        <p:spPr>
          <a:xfrm flipH="1">
            <a:off x="628424" y="3756119"/>
            <a:ext cx="1758526" cy="1107996"/>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Nothing replaces </a:t>
            </a:r>
            <a:br>
              <a:rPr lang="en-US" sz="1200" b="1" dirty="0">
                <a:solidFill>
                  <a:schemeClr val="tx1">
                    <a:lumMod val="75000"/>
                    <a:lumOff val="25000"/>
                  </a:schemeClr>
                </a:solidFill>
              </a:rPr>
            </a:br>
            <a:r>
              <a:rPr lang="en-US" sz="1200" b="1" dirty="0">
                <a:solidFill>
                  <a:schemeClr val="tx1">
                    <a:lumMod val="75000"/>
                    <a:lumOff val="25000"/>
                  </a:schemeClr>
                </a:solidFill>
              </a:rPr>
              <a:t>hard work</a:t>
            </a:r>
          </a:p>
          <a:p>
            <a:pPr algn="ctr" defTabSz="914378">
              <a:spcBef>
                <a:spcPct val="20000"/>
              </a:spcBef>
              <a:defRPr/>
            </a:pPr>
            <a:r>
              <a:rPr lang="en-US" sz="1000" dirty="0">
                <a:solidFill>
                  <a:schemeClr val="tx1">
                    <a:lumMod val="75000"/>
                    <a:lumOff val="25000"/>
                  </a:schemeClr>
                </a:solidFill>
              </a:rPr>
              <a:t>Before his breakthrough </a:t>
            </a:r>
            <a:br>
              <a:rPr lang="en-US" sz="1000" dirty="0">
                <a:solidFill>
                  <a:schemeClr val="tx1">
                    <a:lumMod val="75000"/>
                    <a:lumOff val="25000"/>
                  </a:schemeClr>
                </a:solidFill>
              </a:rPr>
            </a:br>
            <a:r>
              <a:rPr lang="en-US" sz="1000" dirty="0">
                <a:solidFill>
                  <a:schemeClr val="tx1">
                    <a:lumMod val="75000"/>
                    <a:lumOff val="25000"/>
                  </a:schemeClr>
                </a:solidFill>
              </a:rPr>
              <a:t>piece of art, Picasso had produced 7,300 pieces in the 20 years prior. </a:t>
            </a:r>
          </a:p>
        </p:txBody>
      </p:sp>
      <p:sp>
        <p:nvSpPr>
          <p:cNvPr id="36" name="TextBox 35"/>
          <p:cNvSpPr txBox="1"/>
          <p:nvPr/>
        </p:nvSpPr>
        <p:spPr>
          <a:xfrm flipH="1">
            <a:off x="4369645" y="3770713"/>
            <a:ext cx="1711610" cy="923330"/>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And then there’s luck…</a:t>
            </a:r>
          </a:p>
          <a:p>
            <a:pPr algn="ctr" defTabSz="914378">
              <a:spcBef>
                <a:spcPct val="20000"/>
              </a:spcBef>
              <a:defRPr/>
            </a:pPr>
            <a:r>
              <a:rPr lang="en-US" sz="1000" dirty="0">
                <a:solidFill>
                  <a:schemeClr val="tx1">
                    <a:lumMod val="75000"/>
                    <a:lumOff val="25000"/>
                  </a:schemeClr>
                </a:solidFill>
              </a:rPr>
              <a:t>Mild success can be explained by skills and labor. Wild success is attributable to variance. </a:t>
            </a:r>
          </a:p>
        </p:txBody>
      </p:sp>
      <p:sp>
        <p:nvSpPr>
          <p:cNvPr id="19" name="Hexagon 18">
            <a:extLst>
              <a:ext uri="{FF2B5EF4-FFF2-40B4-BE49-F238E27FC236}">
                <a16:creationId xmlns:a16="http://schemas.microsoft.com/office/drawing/2014/main" id="{20E3A0E7-0609-D64C-9427-69A54561F3E7}"/>
              </a:ext>
            </a:extLst>
          </p:cNvPr>
          <p:cNvSpPr/>
          <p:nvPr/>
        </p:nvSpPr>
        <p:spPr>
          <a:xfrm rot="5400000">
            <a:off x="431551" y="300408"/>
            <a:ext cx="1244305" cy="1072677"/>
          </a:xfrm>
          <a:prstGeom prst="hexagon">
            <a:avLst/>
          </a:prstGeom>
          <a:solidFill>
            <a:srgbClr val="EED522">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BFF374E-75F5-8D42-A77D-417B87B8F6E1}"/>
              </a:ext>
            </a:extLst>
          </p:cNvPr>
          <p:cNvSpPr/>
          <p:nvPr/>
        </p:nvSpPr>
        <p:spPr>
          <a:xfrm>
            <a:off x="507254" y="627616"/>
            <a:ext cx="1092898" cy="507831"/>
          </a:xfrm>
          <a:prstGeom prst="rect">
            <a:avLst/>
          </a:prstGeom>
        </p:spPr>
        <p:txBody>
          <a:bodyPr wrap="square">
            <a:spAutoFit/>
          </a:bodyPr>
          <a:lstStyle/>
          <a:p>
            <a:pPr algn="ctr" fontAlgn="base"/>
            <a:r>
              <a:rPr lang="en-US" sz="1350" b="1" dirty="0">
                <a:solidFill>
                  <a:schemeClr val="bg1"/>
                </a:solidFill>
              </a:rPr>
              <a:t>Diligent Work</a:t>
            </a:r>
          </a:p>
        </p:txBody>
      </p:sp>
      <p:grpSp>
        <p:nvGrpSpPr>
          <p:cNvPr id="21" name="Group 20">
            <a:extLst>
              <a:ext uri="{FF2B5EF4-FFF2-40B4-BE49-F238E27FC236}">
                <a16:creationId xmlns:a16="http://schemas.microsoft.com/office/drawing/2014/main" id="{7EECEAA6-FB1E-F344-A4C4-210E72CB935C}"/>
              </a:ext>
            </a:extLst>
          </p:cNvPr>
          <p:cNvGrpSpPr/>
          <p:nvPr/>
        </p:nvGrpSpPr>
        <p:grpSpPr>
          <a:xfrm>
            <a:off x="5972410" y="3943350"/>
            <a:ext cx="3019190" cy="1022074"/>
            <a:chOff x="5972410" y="3943350"/>
            <a:chExt cx="3019190" cy="1022074"/>
          </a:xfrm>
        </p:grpSpPr>
        <p:sp>
          <p:nvSpPr>
            <p:cNvPr id="22" name="Rectangle 21">
              <a:extLst>
                <a:ext uri="{FF2B5EF4-FFF2-40B4-BE49-F238E27FC236}">
                  <a16:creationId xmlns:a16="http://schemas.microsoft.com/office/drawing/2014/main" id="{A3F362AD-0426-504A-91F7-19460008FDA2}"/>
                </a:ext>
              </a:extLst>
            </p:cNvPr>
            <p:cNvSpPr/>
            <p:nvPr/>
          </p:nvSpPr>
          <p:spPr>
            <a:xfrm>
              <a:off x="6526300" y="4666377"/>
              <a:ext cx="1643609" cy="241941"/>
            </a:xfrm>
            <a:prstGeom prst="rect">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descr="A picture containing diagram&#10;&#10;Description automatically generated">
              <a:extLst>
                <a:ext uri="{FF2B5EF4-FFF2-40B4-BE49-F238E27FC236}">
                  <a16:creationId xmlns:a16="http://schemas.microsoft.com/office/drawing/2014/main" id="{3EBCEEE5-5017-744A-B32C-CC0A22C1A3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6545" y="3943350"/>
              <a:ext cx="845055" cy="1022074"/>
            </a:xfrm>
            <a:prstGeom prst="rect">
              <a:avLst/>
            </a:prstGeom>
          </p:spPr>
        </p:pic>
        <p:sp>
          <p:nvSpPr>
            <p:cNvPr id="24" name="TextBox 23">
              <a:extLst>
                <a:ext uri="{FF2B5EF4-FFF2-40B4-BE49-F238E27FC236}">
                  <a16:creationId xmlns:a16="http://schemas.microsoft.com/office/drawing/2014/main" id="{C43F8552-FCCD-A74B-B46A-F314D75BA3B1}"/>
                </a:ext>
              </a:extLst>
            </p:cNvPr>
            <p:cNvSpPr txBox="1"/>
            <p:nvPr/>
          </p:nvSpPr>
          <p:spPr>
            <a:xfrm>
              <a:off x="6276209" y="4677485"/>
              <a:ext cx="1825985" cy="253916"/>
            </a:xfrm>
            <a:prstGeom prst="rect">
              <a:avLst/>
            </a:prstGeom>
            <a:noFill/>
          </p:spPr>
          <p:txBody>
            <a:bodyPr wrap="square" rtlCol="0">
              <a:spAutoFit/>
            </a:bodyPr>
            <a:lstStyle/>
            <a:p>
              <a:pPr algn="r"/>
              <a:r>
                <a:rPr lang="en-US" sz="1050" dirty="0" err="1">
                  <a:solidFill>
                    <a:schemeClr val="bg1"/>
                  </a:solidFill>
                </a:rPr>
                <a:t>www.ben-woodward.com</a:t>
              </a:r>
              <a:endParaRPr lang="en-US" sz="1050" dirty="0">
                <a:solidFill>
                  <a:schemeClr val="bg1"/>
                </a:solidFill>
              </a:endParaRPr>
            </a:p>
          </p:txBody>
        </p:sp>
        <p:sp>
          <p:nvSpPr>
            <p:cNvPr id="25" name="Rectangle 24">
              <a:extLst>
                <a:ext uri="{FF2B5EF4-FFF2-40B4-BE49-F238E27FC236}">
                  <a16:creationId xmlns:a16="http://schemas.microsoft.com/office/drawing/2014/main" id="{031B31AE-1F18-1446-9EE9-2B5278187D24}"/>
                </a:ext>
              </a:extLst>
            </p:cNvPr>
            <p:cNvSpPr/>
            <p:nvPr/>
          </p:nvSpPr>
          <p:spPr>
            <a:xfrm flipH="1">
              <a:off x="6307686" y="4666377"/>
              <a:ext cx="194923" cy="241941"/>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BBFA76BA-3F43-EE49-8DD3-4784F229AFA4}"/>
                </a:ext>
              </a:extLst>
            </p:cNvPr>
            <p:cNvSpPr/>
            <p:nvPr/>
          </p:nvSpPr>
          <p:spPr>
            <a:xfrm flipH="1">
              <a:off x="6115582" y="4666377"/>
              <a:ext cx="149060" cy="241941"/>
            </a:xfrm>
            <a:prstGeom prst="rect">
              <a:avLst/>
            </a:prstGeom>
            <a:solidFill>
              <a:schemeClr val="tx1">
                <a:lumMod val="50000"/>
                <a:lumOff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F0C61C45-341C-C64F-9A08-557B068B1894}"/>
                </a:ext>
              </a:extLst>
            </p:cNvPr>
            <p:cNvSpPr/>
            <p:nvPr/>
          </p:nvSpPr>
          <p:spPr>
            <a:xfrm flipH="1">
              <a:off x="5972410" y="4666377"/>
              <a:ext cx="111061" cy="241941"/>
            </a:xfrm>
            <a:prstGeom prst="rect">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44379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863050-2792-634E-8299-90244CA79D00}"/>
              </a:ext>
            </a:extLst>
          </p:cNvPr>
          <p:cNvPicPr preferRelativeResize="0">
            <a:picLocks noGrp="1"/>
          </p:cNvPicPr>
          <p:nvPr>
            <p:ph type="pic" sz="quarter" idx="10"/>
          </p:nvPr>
        </p:nvPicPr>
        <p:blipFill>
          <a:blip r:embed="rId3"/>
          <a:srcRect t="29292" b="29292"/>
          <a:stretch/>
        </p:blipFill>
        <p:spPr>
          <a:xfrm>
            <a:off x="376809" y="1124940"/>
            <a:ext cx="8368364" cy="2344964"/>
          </a:xfrm>
        </p:spPr>
      </p:pic>
      <p:sp>
        <p:nvSpPr>
          <p:cNvPr id="2" name="Text Placeholder 1"/>
          <p:cNvSpPr>
            <a:spLocks noGrp="1"/>
          </p:cNvSpPr>
          <p:nvPr>
            <p:ph type="body" sz="half" idx="2"/>
          </p:nvPr>
        </p:nvSpPr>
        <p:spPr>
          <a:xfrm>
            <a:off x="1736516" y="770022"/>
            <a:ext cx="8368364" cy="173255"/>
          </a:xfrm>
        </p:spPr>
        <p:txBody>
          <a:bodyPr/>
          <a:lstStyle/>
          <a:p>
            <a:r>
              <a:rPr lang="en-US" dirty="0"/>
              <a:t>How poor are they that have not patience! What wound did ever heal but by degrees?</a:t>
            </a:r>
          </a:p>
        </p:txBody>
      </p:sp>
      <p:sp>
        <p:nvSpPr>
          <p:cNvPr id="11" name="Title 10"/>
          <p:cNvSpPr>
            <a:spLocks noGrp="1"/>
          </p:cNvSpPr>
          <p:nvPr>
            <p:ph type="title"/>
          </p:nvPr>
        </p:nvSpPr>
        <p:spPr>
          <a:xfrm>
            <a:off x="1736516" y="337688"/>
            <a:ext cx="8368364" cy="356134"/>
          </a:xfrm>
        </p:spPr>
        <p:txBody>
          <a:bodyPr>
            <a:normAutofit fontScale="90000"/>
          </a:bodyPr>
          <a:lstStyle/>
          <a:p>
            <a:r>
              <a:rPr lang="en-US" dirty="0"/>
              <a:t>Master Patience and You Master Everything</a:t>
            </a:r>
          </a:p>
        </p:txBody>
      </p:sp>
      <p:sp>
        <p:nvSpPr>
          <p:cNvPr id="3" name="Oval 2"/>
          <p:cNvSpPr/>
          <p:nvPr/>
        </p:nvSpPr>
        <p:spPr>
          <a:xfrm>
            <a:off x="1249755" y="3150084"/>
            <a:ext cx="637660" cy="637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01</a:t>
            </a:r>
          </a:p>
        </p:txBody>
      </p:sp>
      <p:sp>
        <p:nvSpPr>
          <p:cNvPr id="30" name="TextBox 29"/>
          <p:cNvSpPr txBox="1"/>
          <p:nvPr/>
        </p:nvSpPr>
        <p:spPr>
          <a:xfrm flipH="1">
            <a:off x="2491960" y="3756119"/>
            <a:ext cx="1743476" cy="923330"/>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Accept reality</a:t>
            </a:r>
          </a:p>
          <a:p>
            <a:pPr algn="ctr" defTabSz="914378">
              <a:spcBef>
                <a:spcPct val="20000"/>
              </a:spcBef>
              <a:defRPr/>
            </a:pPr>
            <a:r>
              <a:rPr lang="en-US" sz="1000" dirty="0">
                <a:solidFill>
                  <a:schemeClr val="tx1">
                    <a:lumMod val="75000"/>
                    <a:lumOff val="25000"/>
                  </a:schemeClr>
                </a:solidFill>
              </a:rPr>
              <a:t>We cannot confront our challenges well if we refuse to accept they exist. Do not resist reality. </a:t>
            </a:r>
          </a:p>
        </p:txBody>
      </p:sp>
      <p:sp>
        <p:nvSpPr>
          <p:cNvPr id="31" name="Oval 30"/>
          <p:cNvSpPr/>
          <p:nvPr/>
        </p:nvSpPr>
        <p:spPr>
          <a:xfrm>
            <a:off x="3078555" y="3150084"/>
            <a:ext cx="637660" cy="637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02</a:t>
            </a:r>
          </a:p>
        </p:txBody>
      </p:sp>
      <p:sp>
        <p:nvSpPr>
          <p:cNvPr id="33" name="Oval 32"/>
          <p:cNvSpPr/>
          <p:nvPr/>
        </p:nvSpPr>
        <p:spPr>
          <a:xfrm>
            <a:off x="4907355" y="3150084"/>
            <a:ext cx="637660" cy="637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03</a:t>
            </a:r>
          </a:p>
        </p:txBody>
      </p:sp>
      <p:sp>
        <p:nvSpPr>
          <p:cNvPr id="35" name="TextBox 34"/>
          <p:cNvSpPr txBox="1"/>
          <p:nvPr/>
        </p:nvSpPr>
        <p:spPr>
          <a:xfrm flipH="1">
            <a:off x="743343" y="3756119"/>
            <a:ext cx="1643608" cy="923330"/>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Engage Imagination</a:t>
            </a:r>
          </a:p>
          <a:p>
            <a:pPr algn="ctr" defTabSz="914378">
              <a:spcBef>
                <a:spcPct val="20000"/>
              </a:spcBef>
              <a:defRPr/>
            </a:pPr>
            <a:r>
              <a:rPr lang="en-US" sz="1000" dirty="0">
                <a:solidFill>
                  <a:schemeClr val="tx1">
                    <a:lumMod val="75000"/>
                    <a:lumOff val="25000"/>
                  </a:schemeClr>
                </a:solidFill>
              </a:rPr>
              <a:t>By envisioning a preferred outcome before acting on impulse patience is increased. </a:t>
            </a:r>
          </a:p>
        </p:txBody>
      </p:sp>
      <p:sp>
        <p:nvSpPr>
          <p:cNvPr id="36" name="TextBox 35"/>
          <p:cNvSpPr txBox="1"/>
          <p:nvPr/>
        </p:nvSpPr>
        <p:spPr>
          <a:xfrm flipH="1">
            <a:off x="4369645" y="3770713"/>
            <a:ext cx="1711610" cy="923330"/>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Strength in Community</a:t>
            </a:r>
          </a:p>
          <a:p>
            <a:pPr algn="ctr" defTabSz="914378">
              <a:spcBef>
                <a:spcPct val="20000"/>
              </a:spcBef>
              <a:defRPr/>
            </a:pPr>
            <a:r>
              <a:rPr lang="en-US" sz="1000" dirty="0">
                <a:solidFill>
                  <a:schemeClr val="tx1">
                    <a:lumMod val="75000"/>
                    <a:lumOff val="25000"/>
                  </a:schemeClr>
                </a:solidFill>
              </a:rPr>
              <a:t>When we accept adversity we lose the tendency to isolate. Growth is accelerated in communities.</a:t>
            </a:r>
          </a:p>
        </p:txBody>
      </p:sp>
      <p:sp>
        <p:nvSpPr>
          <p:cNvPr id="19" name="Hexagon 18">
            <a:extLst>
              <a:ext uri="{FF2B5EF4-FFF2-40B4-BE49-F238E27FC236}">
                <a16:creationId xmlns:a16="http://schemas.microsoft.com/office/drawing/2014/main" id="{20E3A0E7-0609-D64C-9427-69A54561F3E7}"/>
              </a:ext>
            </a:extLst>
          </p:cNvPr>
          <p:cNvSpPr/>
          <p:nvPr/>
        </p:nvSpPr>
        <p:spPr>
          <a:xfrm rot="5400000">
            <a:off x="431551" y="300408"/>
            <a:ext cx="1244305" cy="1072677"/>
          </a:xfrm>
          <a:prstGeom prst="hexagon">
            <a:avLst/>
          </a:prstGeom>
          <a:solidFill>
            <a:schemeClr val="accent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BFF374E-75F5-8D42-A77D-417B87B8F6E1}"/>
              </a:ext>
            </a:extLst>
          </p:cNvPr>
          <p:cNvSpPr/>
          <p:nvPr/>
        </p:nvSpPr>
        <p:spPr>
          <a:xfrm>
            <a:off x="507254" y="515755"/>
            <a:ext cx="1092898" cy="715581"/>
          </a:xfrm>
          <a:prstGeom prst="rect">
            <a:avLst/>
          </a:prstGeom>
        </p:spPr>
        <p:txBody>
          <a:bodyPr wrap="square">
            <a:spAutoFit/>
          </a:bodyPr>
          <a:lstStyle/>
          <a:p>
            <a:pPr algn="ctr" fontAlgn="base"/>
            <a:r>
              <a:rPr lang="en-US" sz="1350" b="1" dirty="0">
                <a:solidFill>
                  <a:schemeClr val="bg1"/>
                </a:solidFill>
              </a:rPr>
              <a:t>Well Practiced Patience</a:t>
            </a:r>
          </a:p>
        </p:txBody>
      </p:sp>
      <p:grpSp>
        <p:nvGrpSpPr>
          <p:cNvPr id="21" name="Group 20">
            <a:extLst>
              <a:ext uri="{FF2B5EF4-FFF2-40B4-BE49-F238E27FC236}">
                <a16:creationId xmlns:a16="http://schemas.microsoft.com/office/drawing/2014/main" id="{DA95CBC2-6057-7546-B457-3D65108A33AE}"/>
              </a:ext>
            </a:extLst>
          </p:cNvPr>
          <p:cNvGrpSpPr/>
          <p:nvPr/>
        </p:nvGrpSpPr>
        <p:grpSpPr>
          <a:xfrm>
            <a:off x="5972410" y="3943350"/>
            <a:ext cx="3019190" cy="1022074"/>
            <a:chOff x="5972410" y="3943350"/>
            <a:chExt cx="3019190" cy="1022074"/>
          </a:xfrm>
        </p:grpSpPr>
        <p:sp>
          <p:nvSpPr>
            <p:cNvPr id="22" name="Rectangle 21">
              <a:extLst>
                <a:ext uri="{FF2B5EF4-FFF2-40B4-BE49-F238E27FC236}">
                  <a16:creationId xmlns:a16="http://schemas.microsoft.com/office/drawing/2014/main" id="{3C017C0E-511D-494D-91A4-258A2D52AEEA}"/>
                </a:ext>
              </a:extLst>
            </p:cNvPr>
            <p:cNvSpPr/>
            <p:nvPr/>
          </p:nvSpPr>
          <p:spPr>
            <a:xfrm>
              <a:off x="6526300" y="4666377"/>
              <a:ext cx="1643609" cy="241941"/>
            </a:xfrm>
            <a:prstGeom prst="rect">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descr="A picture containing diagram&#10;&#10;Description automatically generated">
              <a:extLst>
                <a:ext uri="{FF2B5EF4-FFF2-40B4-BE49-F238E27FC236}">
                  <a16:creationId xmlns:a16="http://schemas.microsoft.com/office/drawing/2014/main" id="{C6795893-8506-9C4B-AD04-C8769E8A2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6545" y="3943350"/>
              <a:ext cx="845055" cy="1022074"/>
            </a:xfrm>
            <a:prstGeom prst="rect">
              <a:avLst/>
            </a:prstGeom>
          </p:spPr>
        </p:pic>
        <p:sp>
          <p:nvSpPr>
            <p:cNvPr id="24" name="TextBox 23">
              <a:extLst>
                <a:ext uri="{FF2B5EF4-FFF2-40B4-BE49-F238E27FC236}">
                  <a16:creationId xmlns:a16="http://schemas.microsoft.com/office/drawing/2014/main" id="{45F259F7-0527-844E-832A-C7CD6FA9178D}"/>
                </a:ext>
              </a:extLst>
            </p:cNvPr>
            <p:cNvSpPr txBox="1"/>
            <p:nvPr/>
          </p:nvSpPr>
          <p:spPr>
            <a:xfrm>
              <a:off x="6276209" y="4677485"/>
              <a:ext cx="1825985" cy="253916"/>
            </a:xfrm>
            <a:prstGeom prst="rect">
              <a:avLst/>
            </a:prstGeom>
            <a:noFill/>
          </p:spPr>
          <p:txBody>
            <a:bodyPr wrap="square" rtlCol="0">
              <a:spAutoFit/>
            </a:bodyPr>
            <a:lstStyle/>
            <a:p>
              <a:pPr algn="r"/>
              <a:r>
                <a:rPr lang="en-US" sz="1050" dirty="0" err="1">
                  <a:solidFill>
                    <a:schemeClr val="bg1"/>
                  </a:solidFill>
                </a:rPr>
                <a:t>www.ben-woodward.com</a:t>
              </a:r>
              <a:endParaRPr lang="en-US" sz="1050" dirty="0">
                <a:solidFill>
                  <a:schemeClr val="bg1"/>
                </a:solidFill>
              </a:endParaRPr>
            </a:p>
          </p:txBody>
        </p:sp>
        <p:sp>
          <p:nvSpPr>
            <p:cNvPr id="25" name="Rectangle 24">
              <a:extLst>
                <a:ext uri="{FF2B5EF4-FFF2-40B4-BE49-F238E27FC236}">
                  <a16:creationId xmlns:a16="http://schemas.microsoft.com/office/drawing/2014/main" id="{E89F9F9D-2E99-C147-B346-936C8568E6BB}"/>
                </a:ext>
              </a:extLst>
            </p:cNvPr>
            <p:cNvSpPr/>
            <p:nvPr/>
          </p:nvSpPr>
          <p:spPr>
            <a:xfrm flipH="1">
              <a:off x="6307686" y="4666377"/>
              <a:ext cx="194923" cy="241941"/>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87F77F2F-78F0-3B4D-AE5C-92A2C0173C98}"/>
                </a:ext>
              </a:extLst>
            </p:cNvPr>
            <p:cNvSpPr/>
            <p:nvPr/>
          </p:nvSpPr>
          <p:spPr>
            <a:xfrm flipH="1">
              <a:off x="6115582" y="4666377"/>
              <a:ext cx="149060" cy="241941"/>
            </a:xfrm>
            <a:prstGeom prst="rect">
              <a:avLst/>
            </a:prstGeom>
            <a:solidFill>
              <a:schemeClr val="tx1">
                <a:lumMod val="50000"/>
                <a:lumOff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F9F461A8-D4BA-354A-9B9B-630EFC1402A9}"/>
                </a:ext>
              </a:extLst>
            </p:cNvPr>
            <p:cNvSpPr/>
            <p:nvPr/>
          </p:nvSpPr>
          <p:spPr>
            <a:xfrm flipH="1">
              <a:off x="5972410" y="4666377"/>
              <a:ext cx="111061" cy="241941"/>
            </a:xfrm>
            <a:prstGeom prst="rect">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420240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863050-2792-634E-8299-90244CA79D0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9416" b="9416"/>
          <a:stretch/>
        </p:blipFill>
        <p:spPr>
          <a:xfrm>
            <a:off x="381001" y="1125968"/>
            <a:ext cx="8368364" cy="2344964"/>
          </a:xfrm>
        </p:spPr>
      </p:pic>
      <p:sp>
        <p:nvSpPr>
          <p:cNvPr id="2" name="Text Placeholder 1"/>
          <p:cNvSpPr>
            <a:spLocks noGrp="1"/>
          </p:cNvSpPr>
          <p:nvPr>
            <p:ph type="body" sz="half" idx="2"/>
          </p:nvPr>
        </p:nvSpPr>
        <p:spPr>
          <a:xfrm>
            <a:off x="1736516" y="770022"/>
            <a:ext cx="8368364" cy="173255"/>
          </a:xfrm>
        </p:spPr>
        <p:txBody>
          <a:bodyPr/>
          <a:lstStyle/>
          <a:p>
            <a:r>
              <a:rPr lang="en-US" dirty="0"/>
              <a:t>Fear and hesitancy dissipate as understanding increases</a:t>
            </a:r>
          </a:p>
        </p:txBody>
      </p:sp>
      <p:sp>
        <p:nvSpPr>
          <p:cNvPr id="11" name="Title 10"/>
          <p:cNvSpPr>
            <a:spLocks noGrp="1"/>
          </p:cNvSpPr>
          <p:nvPr>
            <p:ph type="title"/>
          </p:nvPr>
        </p:nvSpPr>
        <p:spPr>
          <a:xfrm>
            <a:off x="1736516" y="337688"/>
            <a:ext cx="8368364" cy="356134"/>
          </a:xfrm>
        </p:spPr>
        <p:txBody>
          <a:bodyPr>
            <a:normAutofit fontScale="90000"/>
          </a:bodyPr>
          <a:lstStyle/>
          <a:p>
            <a:r>
              <a:rPr lang="en-US" dirty="0"/>
              <a:t>Education is Power</a:t>
            </a:r>
          </a:p>
        </p:txBody>
      </p:sp>
      <p:sp>
        <p:nvSpPr>
          <p:cNvPr id="3" name="Oval 2"/>
          <p:cNvSpPr/>
          <p:nvPr/>
        </p:nvSpPr>
        <p:spPr>
          <a:xfrm>
            <a:off x="1249755" y="3150084"/>
            <a:ext cx="637660" cy="637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01</a:t>
            </a:r>
          </a:p>
        </p:txBody>
      </p:sp>
      <p:sp>
        <p:nvSpPr>
          <p:cNvPr id="30" name="TextBox 29"/>
          <p:cNvSpPr txBox="1"/>
          <p:nvPr/>
        </p:nvSpPr>
        <p:spPr>
          <a:xfrm flipH="1">
            <a:off x="2491960" y="3756119"/>
            <a:ext cx="1743476" cy="923330"/>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Stay Humble</a:t>
            </a:r>
          </a:p>
          <a:p>
            <a:pPr algn="ctr" defTabSz="914378">
              <a:spcBef>
                <a:spcPct val="20000"/>
              </a:spcBef>
              <a:defRPr/>
            </a:pPr>
            <a:r>
              <a:rPr lang="en-US" sz="1000" dirty="0">
                <a:solidFill>
                  <a:schemeClr val="tx1">
                    <a:lumMod val="75000"/>
                    <a:lumOff val="25000"/>
                  </a:schemeClr>
                </a:solidFill>
              </a:rPr>
              <a:t>The world is more uncertain than we realize. This helps us understand our knowledge is provisional and incomplete. </a:t>
            </a:r>
          </a:p>
        </p:txBody>
      </p:sp>
      <p:sp>
        <p:nvSpPr>
          <p:cNvPr id="31" name="Oval 30"/>
          <p:cNvSpPr/>
          <p:nvPr/>
        </p:nvSpPr>
        <p:spPr>
          <a:xfrm>
            <a:off x="3078555" y="3150084"/>
            <a:ext cx="637660" cy="637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02</a:t>
            </a:r>
          </a:p>
        </p:txBody>
      </p:sp>
      <p:sp>
        <p:nvSpPr>
          <p:cNvPr id="33" name="Oval 32"/>
          <p:cNvSpPr/>
          <p:nvPr/>
        </p:nvSpPr>
        <p:spPr>
          <a:xfrm>
            <a:off x="4907355" y="3150084"/>
            <a:ext cx="637660" cy="637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03</a:t>
            </a:r>
          </a:p>
        </p:txBody>
      </p:sp>
      <p:sp>
        <p:nvSpPr>
          <p:cNvPr id="35" name="TextBox 34"/>
          <p:cNvSpPr txBox="1"/>
          <p:nvPr/>
        </p:nvSpPr>
        <p:spPr>
          <a:xfrm flipH="1">
            <a:off x="743343" y="3756119"/>
            <a:ext cx="1643608" cy="954107"/>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Curiosity is the engine of creativity</a:t>
            </a:r>
          </a:p>
          <a:p>
            <a:pPr algn="ctr" defTabSz="914378">
              <a:spcBef>
                <a:spcPct val="20000"/>
              </a:spcBef>
              <a:defRPr/>
            </a:pPr>
            <a:r>
              <a:rPr lang="en-US" sz="1000" dirty="0">
                <a:solidFill>
                  <a:schemeClr val="tx1">
                    <a:lumMod val="75000"/>
                    <a:lumOff val="25000"/>
                  </a:schemeClr>
                </a:solidFill>
              </a:rPr>
              <a:t>Channel your inner child and relentlessly ask “Why is this so?”</a:t>
            </a:r>
          </a:p>
        </p:txBody>
      </p:sp>
      <p:sp>
        <p:nvSpPr>
          <p:cNvPr id="36" name="TextBox 35"/>
          <p:cNvSpPr txBox="1"/>
          <p:nvPr/>
        </p:nvSpPr>
        <p:spPr>
          <a:xfrm flipH="1">
            <a:off x="4510531" y="3756119"/>
            <a:ext cx="1417376" cy="923330"/>
          </a:xfrm>
          <a:prstGeom prst="rect">
            <a:avLst/>
          </a:prstGeom>
          <a:noFill/>
        </p:spPr>
        <p:txBody>
          <a:bodyPr wrap="square" lIns="91440" tIns="45720" rIns="91440" bIns="45720" rtlCol="0" anchor="t">
            <a:spAutoFit/>
          </a:bodyPr>
          <a:lstStyle/>
          <a:p>
            <a:pPr algn="ctr" defTabSz="914378">
              <a:spcBef>
                <a:spcPct val="20000"/>
              </a:spcBef>
              <a:defRPr/>
            </a:pPr>
            <a:r>
              <a:rPr lang="en-US" sz="1200" b="1" dirty="0">
                <a:solidFill>
                  <a:schemeClr val="tx1">
                    <a:lumMod val="75000"/>
                    <a:lumOff val="25000"/>
                  </a:schemeClr>
                </a:solidFill>
              </a:rPr>
              <a:t>Always Level Up</a:t>
            </a:r>
          </a:p>
          <a:p>
            <a:pPr algn="ctr" defTabSz="914378">
              <a:spcBef>
                <a:spcPct val="20000"/>
              </a:spcBef>
              <a:defRPr/>
            </a:pPr>
            <a:r>
              <a:rPr lang="en-US" sz="1000" dirty="0">
                <a:solidFill>
                  <a:schemeClr val="tx1">
                    <a:lumMod val="75000"/>
                    <a:lumOff val="25000"/>
                  </a:schemeClr>
                </a:solidFill>
              </a:rPr>
              <a:t>Combined with disciplined desires, an educated mind can turn vision into reality.</a:t>
            </a:r>
          </a:p>
        </p:txBody>
      </p:sp>
      <p:sp>
        <p:nvSpPr>
          <p:cNvPr id="19" name="Hexagon 18">
            <a:extLst>
              <a:ext uri="{FF2B5EF4-FFF2-40B4-BE49-F238E27FC236}">
                <a16:creationId xmlns:a16="http://schemas.microsoft.com/office/drawing/2014/main" id="{20E3A0E7-0609-D64C-9427-69A54561F3E7}"/>
              </a:ext>
            </a:extLst>
          </p:cNvPr>
          <p:cNvSpPr/>
          <p:nvPr/>
        </p:nvSpPr>
        <p:spPr>
          <a:xfrm rot="5400000">
            <a:off x="431551" y="300408"/>
            <a:ext cx="1244305" cy="1072677"/>
          </a:xfrm>
          <a:prstGeom prst="hexagon">
            <a:avLst/>
          </a:prstGeom>
          <a:solidFill>
            <a:schemeClr val="accent6">
              <a:lumMod val="60000"/>
              <a:lumOff val="40000"/>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BFF374E-75F5-8D42-A77D-417B87B8F6E1}"/>
              </a:ext>
            </a:extLst>
          </p:cNvPr>
          <p:cNvSpPr/>
          <p:nvPr/>
        </p:nvSpPr>
        <p:spPr>
          <a:xfrm>
            <a:off x="507254" y="654988"/>
            <a:ext cx="1092898" cy="507831"/>
          </a:xfrm>
          <a:prstGeom prst="rect">
            <a:avLst/>
          </a:prstGeom>
        </p:spPr>
        <p:txBody>
          <a:bodyPr wrap="square">
            <a:spAutoFit/>
          </a:bodyPr>
          <a:lstStyle/>
          <a:p>
            <a:pPr algn="ctr" fontAlgn="base"/>
            <a:r>
              <a:rPr lang="en-US" sz="1350" b="1" dirty="0">
                <a:solidFill>
                  <a:schemeClr val="bg1"/>
                </a:solidFill>
              </a:rPr>
              <a:t>An Educated Mind</a:t>
            </a:r>
          </a:p>
        </p:txBody>
      </p:sp>
      <p:grpSp>
        <p:nvGrpSpPr>
          <p:cNvPr id="21" name="Group 20">
            <a:extLst>
              <a:ext uri="{FF2B5EF4-FFF2-40B4-BE49-F238E27FC236}">
                <a16:creationId xmlns:a16="http://schemas.microsoft.com/office/drawing/2014/main" id="{48464DFE-8B7B-A246-9F8B-49488030AC50}"/>
              </a:ext>
            </a:extLst>
          </p:cNvPr>
          <p:cNvGrpSpPr/>
          <p:nvPr/>
        </p:nvGrpSpPr>
        <p:grpSpPr>
          <a:xfrm>
            <a:off x="5972410" y="3943350"/>
            <a:ext cx="3019190" cy="1022074"/>
            <a:chOff x="5972410" y="3943350"/>
            <a:chExt cx="3019190" cy="1022074"/>
          </a:xfrm>
        </p:grpSpPr>
        <p:sp>
          <p:nvSpPr>
            <p:cNvPr id="22" name="Rectangle 21">
              <a:extLst>
                <a:ext uri="{FF2B5EF4-FFF2-40B4-BE49-F238E27FC236}">
                  <a16:creationId xmlns:a16="http://schemas.microsoft.com/office/drawing/2014/main" id="{9E8B86E5-598A-9B46-8C99-8431354881DA}"/>
                </a:ext>
              </a:extLst>
            </p:cNvPr>
            <p:cNvSpPr/>
            <p:nvPr/>
          </p:nvSpPr>
          <p:spPr>
            <a:xfrm>
              <a:off x="6526300" y="4666377"/>
              <a:ext cx="1643609" cy="241941"/>
            </a:xfrm>
            <a:prstGeom prst="rect">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descr="A picture containing diagram&#10;&#10;Description automatically generated">
              <a:extLst>
                <a:ext uri="{FF2B5EF4-FFF2-40B4-BE49-F238E27FC236}">
                  <a16:creationId xmlns:a16="http://schemas.microsoft.com/office/drawing/2014/main" id="{5207A7CD-3BAD-B347-B06B-BFCEC00A9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6545" y="3943350"/>
              <a:ext cx="845055" cy="1022074"/>
            </a:xfrm>
            <a:prstGeom prst="rect">
              <a:avLst/>
            </a:prstGeom>
          </p:spPr>
        </p:pic>
        <p:sp>
          <p:nvSpPr>
            <p:cNvPr id="24" name="TextBox 23">
              <a:extLst>
                <a:ext uri="{FF2B5EF4-FFF2-40B4-BE49-F238E27FC236}">
                  <a16:creationId xmlns:a16="http://schemas.microsoft.com/office/drawing/2014/main" id="{0995E6E7-2FD2-0D41-B029-FA8FB7DC5E7D}"/>
                </a:ext>
              </a:extLst>
            </p:cNvPr>
            <p:cNvSpPr txBox="1"/>
            <p:nvPr/>
          </p:nvSpPr>
          <p:spPr>
            <a:xfrm>
              <a:off x="6276209" y="4677485"/>
              <a:ext cx="1825985" cy="253916"/>
            </a:xfrm>
            <a:prstGeom prst="rect">
              <a:avLst/>
            </a:prstGeom>
            <a:noFill/>
          </p:spPr>
          <p:txBody>
            <a:bodyPr wrap="square" rtlCol="0">
              <a:spAutoFit/>
            </a:bodyPr>
            <a:lstStyle/>
            <a:p>
              <a:pPr algn="r"/>
              <a:r>
                <a:rPr lang="en-US" sz="1050" dirty="0" err="1">
                  <a:solidFill>
                    <a:schemeClr val="bg1"/>
                  </a:solidFill>
                </a:rPr>
                <a:t>www.ben-woodward.com</a:t>
              </a:r>
              <a:endParaRPr lang="en-US" sz="1050" dirty="0">
                <a:solidFill>
                  <a:schemeClr val="bg1"/>
                </a:solidFill>
              </a:endParaRPr>
            </a:p>
          </p:txBody>
        </p:sp>
        <p:sp>
          <p:nvSpPr>
            <p:cNvPr id="25" name="Rectangle 24">
              <a:extLst>
                <a:ext uri="{FF2B5EF4-FFF2-40B4-BE49-F238E27FC236}">
                  <a16:creationId xmlns:a16="http://schemas.microsoft.com/office/drawing/2014/main" id="{4F4D4354-B2CA-3E45-97A2-68E225B90C97}"/>
                </a:ext>
              </a:extLst>
            </p:cNvPr>
            <p:cNvSpPr/>
            <p:nvPr/>
          </p:nvSpPr>
          <p:spPr>
            <a:xfrm flipH="1">
              <a:off x="6307686" y="4666377"/>
              <a:ext cx="194923" cy="241941"/>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15E94F50-F439-F048-A7DC-FD1F9B05E236}"/>
                </a:ext>
              </a:extLst>
            </p:cNvPr>
            <p:cNvSpPr/>
            <p:nvPr/>
          </p:nvSpPr>
          <p:spPr>
            <a:xfrm flipH="1">
              <a:off x="6115582" y="4666377"/>
              <a:ext cx="149060" cy="241941"/>
            </a:xfrm>
            <a:prstGeom prst="rect">
              <a:avLst/>
            </a:prstGeom>
            <a:solidFill>
              <a:schemeClr val="tx1">
                <a:lumMod val="50000"/>
                <a:lumOff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17B08A34-29CA-F449-9C44-1C760CEE9D92}"/>
                </a:ext>
              </a:extLst>
            </p:cNvPr>
            <p:cNvSpPr/>
            <p:nvPr/>
          </p:nvSpPr>
          <p:spPr>
            <a:xfrm flipH="1">
              <a:off x="5972410" y="4666377"/>
              <a:ext cx="111061" cy="241941"/>
            </a:xfrm>
            <a:prstGeom prst="rect">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338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tree in a forest&#10;&#10;Description automatically generated">
            <a:extLst>
              <a:ext uri="{FF2B5EF4-FFF2-40B4-BE49-F238E27FC236}">
                <a16:creationId xmlns:a16="http://schemas.microsoft.com/office/drawing/2014/main" id="{7289F1D5-9220-B54F-B578-07BB05D3E06E}"/>
              </a:ext>
            </a:extLst>
          </p:cNvPr>
          <p:cNvPicPr>
            <a:picLocks noGrp="1" noChangeAspect="1"/>
          </p:cNvPicPr>
          <p:nvPr>
            <p:ph type="pic" sz="quarter" idx="10"/>
          </p:nvPr>
        </p:nvPicPr>
        <p:blipFill>
          <a:blip r:embed="rId3"/>
          <a:srcRect t="7480" b="7480"/>
          <a:stretch>
            <a:fillRect/>
          </a:stretch>
        </p:blipFill>
        <p:spPr/>
      </p:pic>
      <p:sp>
        <p:nvSpPr>
          <p:cNvPr id="24" name="Rectangle 23"/>
          <p:cNvSpPr/>
          <p:nvPr/>
        </p:nvSpPr>
        <p:spPr>
          <a:xfrm>
            <a:off x="1371600" y="3505200"/>
            <a:ext cx="6400800" cy="889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106 acres, nearly 6,000 metric tons, more than 40,000 trunks each living approx. 130 years. </a:t>
            </a:r>
          </a:p>
          <a:p>
            <a:pPr algn="ctr"/>
            <a:r>
              <a:rPr lang="en-US" sz="1200" dirty="0">
                <a:solidFill>
                  <a:schemeClr val="tx1">
                    <a:lumMod val="75000"/>
                    <a:lumOff val="25000"/>
                  </a:schemeClr>
                </a:solidFill>
              </a:rPr>
              <a:t>BUT it is a single living organism over 80,000 years old!</a:t>
            </a:r>
          </a:p>
        </p:txBody>
      </p:sp>
      <p:sp>
        <p:nvSpPr>
          <p:cNvPr id="22" name="Rectangle 21"/>
          <p:cNvSpPr/>
          <p:nvPr/>
        </p:nvSpPr>
        <p:spPr>
          <a:xfrm>
            <a:off x="2757793" y="2794000"/>
            <a:ext cx="3628417" cy="849008"/>
          </a:xfrm>
          <a:prstGeom prst="rect">
            <a:avLst/>
          </a:prstGeom>
          <a:solidFill>
            <a:srgbClr val="FF583A">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The Pando Tree</a:t>
            </a:r>
          </a:p>
        </p:txBody>
      </p:sp>
      <p:grpSp>
        <p:nvGrpSpPr>
          <p:cNvPr id="12" name="Group 11">
            <a:extLst>
              <a:ext uri="{FF2B5EF4-FFF2-40B4-BE49-F238E27FC236}">
                <a16:creationId xmlns:a16="http://schemas.microsoft.com/office/drawing/2014/main" id="{D5107BC0-AA9D-FB46-A3C0-4F33C5452D88}"/>
              </a:ext>
            </a:extLst>
          </p:cNvPr>
          <p:cNvGrpSpPr/>
          <p:nvPr/>
        </p:nvGrpSpPr>
        <p:grpSpPr>
          <a:xfrm>
            <a:off x="5972410" y="3943350"/>
            <a:ext cx="3019190" cy="1022074"/>
            <a:chOff x="5972410" y="3943350"/>
            <a:chExt cx="3019190" cy="1022074"/>
          </a:xfrm>
        </p:grpSpPr>
        <p:sp>
          <p:nvSpPr>
            <p:cNvPr id="13" name="Rectangle 12">
              <a:extLst>
                <a:ext uri="{FF2B5EF4-FFF2-40B4-BE49-F238E27FC236}">
                  <a16:creationId xmlns:a16="http://schemas.microsoft.com/office/drawing/2014/main" id="{DD593E82-F27D-D04C-894D-7EC60F2BC04D}"/>
                </a:ext>
              </a:extLst>
            </p:cNvPr>
            <p:cNvSpPr/>
            <p:nvPr/>
          </p:nvSpPr>
          <p:spPr>
            <a:xfrm>
              <a:off x="6526300" y="4666377"/>
              <a:ext cx="1643609" cy="241941"/>
            </a:xfrm>
            <a:prstGeom prst="rect">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descr="A picture containing diagram&#10;&#10;Description automatically generated">
              <a:extLst>
                <a:ext uri="{FF2B5EF4-FFF2-40B4-BE49-F238E27FC236}">
                  <a16:creationId xmlns:a16="http://schemas.microsoft.com/office/drawing/2014/main" id="{5C260487-358F-7C49-98CC-1D96C2B73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6545" y="3943350"/>
              <a:ext cx="845055" cy="1022074"/>
            </a:xfrm>
            <a:prstGeom prst="rect">
              <a:avLst/>
            </a:prstGeom>
          </p:spPr>
        </p:pic>
        <p:sp>
          <p:nvSpPr>
            <p:cNvPr id="15" name="TextBox 14">
              <a:extLst>
                <a:ext uri="{FF2B5EF4-FFF2-40B4-BE49-F238E27FC236}">
                  <a16:creationId xmlns:a16="http://schemas.microsoft.com/office/drawing/2014/main" id="{C809BBDB-D76E-F049-9E2A-0861FC3C7713}"/>
                </a:ext>
              </a:extLst>
            </p:cNvPr>
            <p:cNvSpPr txBox="1"/>
            <p:nvPr/>
          </p:nvSpPr>
          <p:spPr>
            <a:xfrm>
              <a:off x="6276209" y="4677485"/>
              <a:ext cx="1825985" cy="253916"/>
            </a:xfrm>
            <a:prstGeom prst="rect">
              <a:avLst/>
            </a:prstGeom>
            <a:noFill/>
          </p:spPr>
          <p:txBody>
            <a:bodyPr wrap="square" rtlCol="0">
              <a:spAutoFit/>
            </a:bodyPr>
            <a:lstStyle/>
            <a:p>
              <a:pPr algn="r"/>
              <a:r>
                <a:rPr lang="en-US" sz="1050" dirty="0" err="1">
                  <a:solidFill>
                    <a:schemeClr val="bg1"/>
                  </a:solidFill>
                </a:rPr>
                <a:t>www.ben-woodward.com</a:t>
              </a:r>
              <a:endParaRPr lang="en-US" sz="1050" dirty="0">
                <a:solidFill>
                  <a:schemeClr val="bg1"/>
                </a:solidFill>
              </a:endParaRPr>
            </a:p>
          </p:txBody>
        </p:sp>
        <p:sp>
          <p:nvSpPr>
            <p:cNvPr id="16" name="Rectangle 15">
              <a:extLst>
                <a:ext uri="{FF2B5EF4-FFF2-40B4-BE49-F238E27FC236}">
                  <a16:creationId xmlns:a16="http://schemas.microsoft.com/office/drawing/2014/main" id="{74DC52C0-3E33-FB46-A6D1-587F7F2967DB}"/>
                </a:ext>
              </a:extLst>
            </p:cNvPr>
            <p:cNvSpPr/>
            <p:nvPr/>
          </p:nvSpPr>
          <p:spPr>
            <a:xfrm flipH="1">
              <a:off x="6307686" y="4666377"/>
              <a:ext cx="194923" cy="241941"/>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C05051B3-8EC9-6549-B142-B9110A12CD55}"/>
                </a:ext>
              </a:extLst>
            </p:cNvPr>
            <p:cNvSpPr/>
            <p:nvPr/>
          </p:nvSpPr>
          <p:spPr>
            <a:xfrm flipH="1">
              <a:off x="6115582" y="4666377"/>
              <a:ext cx="149060" cy="241941"/>
            </a:xfrm>
            <a:prstGeom prst="rect">
              <a:avLst/>
            </a:prstGeom>
            <a:solidFill>
              <a:schemeClr val="tx1">
                <a:lumMod val="50000"/>
                <a:lumOff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C5FEF6DD-6113-5F44-8D0A-E61BB8B9A9D1}"/>
                </a:ext>
              </a:extLst>
            </p:cNvPr>
            <p:cNvSpPr/>
            <p:nvPr/>
          </p:nvSpPr>
          <p:spPr>
            <a:xfrm flipH="1">
              <a:off x="5972410" y="4666377"/>
              <a:ext cx="111061" cy="241941"/>
            </a:xfrm>
            <a:prstGeom prst="rect">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15724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736516" y="770022"/>
            <a:ext cx="6433393" cy="208987"/>
          </a:xfrm>
        </p:spPr>
        <p:txBody>
          <a:bodyPr/>
          <a:lstStyle/>
          <a:p>
            <a:r>
              <a:rPr lang="en-US" dirty="0"/>
              <a:t>The only impossible journey is the one you never begin</a:t>
            </a:r>
          </a:p>
        </p:txBody>
      </p:sp>
      <p:sp>
        <p:nvSpPr>
          <p:cNvPr id="11" name="Title 10"/>
          <p:cNvSpPr>
            <a:spLocks noGrp="1"/>
          </p:cNvSpPr>
          <p:nvPr>
            <p:ph type="title"/>
          </p:nvPr>
        </p:nvSpPr>
        <p:spPr>
          <a:xfrm>
            <a:off x="1736516" y="337688"/>
            <a:ext cx="8368364" cy="356134"/>
          </a:xfrm>
        </p:spPr>
        <p:txBody>
          <a:bodyPr>
            <a:normAutofit fontScale="90000"/>
          </a:bodyPr>
          <a:lstStyle/>
          <a:p>
            <a:r>
              <a:rPr lang="en-US" dirty="0"/>
              <a:t>Key Action Items</a:t>
            </a:r>
          </a:p>
        </p:txBody>
      </p:sp>
      <p:sp>
        <p:nvSpPr>
          <p:cNvPr id="35" name="TextBox 34"/>
          <p:cNvSpPr txBox="1"/>
          <p:nvPr/>
        </p:nvSpPr>
        <p:spPr>
          <a:xfrm flipH="1">
            <a:off x="743340" y="1806189"/>
            <a:ext cx="7791059" cy="2653034"/>
          </a:xfrm>
          <a:prstGeom prst="rect">
            <a:avLst/>
          </a:prstGeom>
          <a:noFill/>
        </p:spPr>
        <p:txBody>
          <a:bodyPr wrap="square" lIns="91440" tIns="45720" rIns="91440" bIns="45720" rtlCol="0" anchor="t">
            <a:spAutoFit/>
          </a:bodyPr>
          <a:lstStyle/>
          <a:p>
            <a:pPr marL="228600" indent="-228600" defTabSz="914378">
              <a:spcBef>
                <a:spcPct val="20000"/>
              </a:spcBef>
              <a:buAutoNum type="arabicPeriod"/>
              <a:defRPr/>
            </a:pPr>
            <a:r>
              <a:rPr lang="en-US" sz="1600" dirty="0">
                <a:solidFill>
                  <a:schemeClr val="tx1">
                    <a:lumMod val="75000"/>
                    <a:lumOff val="25000"/>
                  </a:schemeClr>
                </a:solidFill>
              </a:rPr>
              <a:t>Avoid the sunk cost fallacy. Stop committing to things that no longer serve you.</a:t>
            </a:r>
          </a:p>
          <a:p>
            <a:pPr marL="228600" indent="-228600" defTabSz="914378">
              <a:spcBef>
                <a:spcPct val="20000"/>
              </a:spcBef>
              <a:buAutoNum type="arabicPeriod"/>
              <a:defRPr/>
            </a:pPr>
            <a:r>
              <a:rPr lang="en-US" sz="1600" dirty="0">
                <a:solidFill>
                  <a:schemeClr val="tx1">
                    <a:lumMod val="75000"/>
                    <a:lumOff val="25000"/>
                  </a:schemeClr>
                </a:solidFill>
              </a:rPr>
              <a:t>Demonstrate that people development is the no. 1 priority. People are typically afraid of change, but if you empower and develop them, they will change the business for you. </a:t>
            </a:r>
          </a:p>
          <a:p>
            <a:pPr marL="228600" indent="-228600" defTabSz="914378">
              <a:spcBef>
                <a:spcPct val="20000"/>
              </a:spcBef>
              <a:buAutoNum type="arabicPeriod"/>
              <a:defRPr/>
            </a:pPr>
            <a:r>
              <a:rPr lang="en-US" sz="1600" dirty="0">
                <a:solidFill>
                  <a:schemeClr val="tx1">
                    <a:lumMod val="75000"/>
                    <a:lumOff val="25000"/>
                  </a:schemeClr>
                </a:solidFill>
              </a:rPr>
              <a:t>Nurture your connections. Your network is as valuable as your skills and your work ethic. </a:t>
            </a:r>
          </a:p>
          <a:p>
            <a:pPr marL="228600" indent="-228600" defTabSz="914378">
              <a:spcBef>
                <a:spcPct val="20000"/>
              </a:spcBef>
              <a:buAutoNum type="arabicPeriod"/>
              <a:defRPr/>
            </a:pPr>
            <a:r>
              <a:rPr lang="en-US" sz="1600" dirty="0">
                <a:solidFill>
                  <a:schemeClr val="tx1">
                    <a:lumMod val="75000"/>
                    <a:lumOff val="25000"/>
                  </a:schemeClr>
                </a:solidFill>
              </a:rPr>
              <a:t>Engage your imagination to improve your patience when things are hard. </a:t>
            </a:r>
          </a:p>
          <a:p>
            <a:pPr marL="228600" indent="-228600" defTabSz="914378">
              <a:spcBef>
                <a:spcPct val="20000"/>
              </a:spcBef>
              <a:buAutoNum type="arabicPeriod"/>
              <a:defRPr/>
            </a:pPr>
            <a:r>
              <a:rPr lang="en-US" sz="1600" dirty="0">
                <a:solidFill>
                  <a:schemeClr val="tx1">
                    <a:lumMod val="75000"/>
                    <a:lumOff val="25000"/>
                  </a:schemeClr>
                </a:solidFill>
              </a:rPr>
              <a:t>Get creative. Ask questions. Level up your learning always.</a:t>
            </a:r>
          </a:p>
          <a:p>
            <a:pPr marL="228600" indent="-228600" defTabSz="914378">
              <a:spcBef>
                <a:spcPct val="20000"/>
              </a:spcBef>
              <a:buAutoNum type="arabicPeriod"/>
              <a:defRPr/>
            </a:pPr>
            <a:r>
              <a:rPr lang="en-US" sz="1600" dirty="0">
                <a:solidFill>
                  <a:schemeClr val="tx1">
                    <a:lumMod val="75000"/>
                    <a:lumOff val="25000"/>
                  </a:schemeClr>
                </a:solidFill>
              </a:rPr>
              <a:t>Remember - we are strongest when we work together. </a:t>
            </a:r>
          </a:p>
          <a:p>
            <a:pPr marL="228600" indent="-228600" defTabSz="914378">
              <a:spcBef>
                <a:spcPct val="20000"/>
              </a:spcBef>
              <a:buAutoNum type="arabicPeriod"/>
              <a:defRPr/>
            </a:pPr>
            <a:endParaRPr lang="en-US" sz="1600" dirty="0">
              <a:solidFill>
                <a:schemeClr val="tx1">
                  <a:lumMod val="75000"/>
                  <a:lumOff val="25000"/>
                </a:schemeClr>
              </a:solidFill>
            </a:endParaRPr>
          </a:p>
          <a:p>
            <a:pPr defTabSz="914378">
              <a:spcBef>
                <a:spcPct val="20000"/>
              </a:spcBef>
              <a:defRPr/>
            </a:pPr>
            <a:r>
              <a:rPr lang="en-US" sz="1600" dirty="0">
                <a:solidFill>
                  <a:schemeClr val="tx1">
                    <a:lumMod val="75000"/>
                    <a:lumOff val="25000"/>
                  </a:schemeClr>
                </a:solidFill>
              </a:rPr>
              <a:t>The journey always starts with us. For things to change – first I must change.</a:t>
            </a:r>
          </a:p>
        </p:txBody>
      </p:sp>
      <p:sp>
        <p:nvSpPr>
          <p:cNvPr id="19" name="Hexagon 18">
            <a:extLst>
              <a:ext uri="{FF2B5EF4-FFF2-40B4-BE49-F238E27FC236}">
                <a16:creationId xmlns:a16="http://schemas.microsoft.com/office/drawing/2014/main" id="{20E3A0E7-0609-D64C-9427-69A54561F3E7}"/>
              </a:ext>
            </a:extLst>
          </p:cNvPr>
          <p:cNvSpPr/>
          <p:nvPr/>
        </p:nvSpPr>
        <p:spPr>
          <a:xfrm rot="5400000">
            <a:off x="431551" y="300408"/>
            <a:ext cx="1244305" cy="1072677"/>
          </a:xfrm>
          <a:prstGeom prst="hexagon">
            <a:avLst/>
          </a:prstGeom>
          <a:solidFill>
            <a:schemeClr val="accent2">
              <a:lumMod val="75000"/>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BFF374E-75F5-8D42-A77D-417B87B8F6E1}"/>
              </a:ext>
            </a:extLst>
          </p:cNvPr>
          <p:cNvSpPr/>
          <p:nvPr/>
        </p:nvSpPr>
        <p:spPr>
          <a:xfrm>
            <a:off x="507254" y="654988"/>
            <a:ext cx="1092898" cy="507831"/>
          </a:xfrm>
          <a:prstGeom prst="rect">
            <a:avLst/>
          </a:prstGeom>
        </p:spPr>
        <p:txBody>
          <a:bodyPr wrap="square">
            <a:spAutoFit/>
          </a:bodyPr>
          <a:lstStyle/>
          <a:p>
            <a:pPr algn="ctr" fontAlgn="base"/>
            <a:r>
              <a:rPr lang="en-US" sz="1350" b="1" dirty="0">
                <a:solidFill>
                  <a:schemeClr val="bg1"/>
                </a:solidFill>
              </a:rPr>
              <a:t>The time is NOW</a:t>
            </a:r>
          </a:p>
        </p:txBody>
      </p:sp>
      <p:grpSp>
        <p:nvGrpSpPr>
          <p:cNvPr id="21" name="Group 20">
            <a:extLst>
              <a:ext uri="{FF2B5EF4-FFF2-40B4-BE49-F238E27FC236}">
                <a16:creationId xmlns:a16="http://schemas.microsoft.com/office/drawing/2014/main" id="{48464DFE-8B7B-A246-9F8B-49488030AC50}"/>
              </a:ext>
            </a:extLst>
          </p:cNvPr>
          <p:cNvGrpSpPr/>
          <p:nvPr/>
        </p:nvGrpSpPr>
        <p:grpSpPr>
          <a:xfrm>
            <a:off x="5972410" y="3943350"/>
            <a:ext cx="3019190" cy="1022074"/>
            <a:chOff x="5972410" y="3943350"/>
            <a:chExt cx="3019190" cy="1022074"/>
          </a:xfrm>
        </p:grpSpPr>
        <p:sp>
          <p:nvSpPr>
            <p:cNvPr id="22" name="Rectangle 21">
              <a:extLst>
                <a:ext uri="{FF2B5EF4-FFF2-40B4-BE49-F238E27FC236}">
                  <a16:creationId xmlns:a16="http://schemas.microsoft.com/office/drawing/2014/main" id="{9E8B86E5-598A-9B46-8C99-8431354881DA}"/>
                </a:ext>
              </a:extLst>
            </p:cNvPr>
            <p:cNvSpPr/>
            <p:nvPr/>
          </p:nvSpPr>
          <p:spPr>
            <a:xfrm>
              <a:off x="6526300" y="4666377"/>
              <a:ext cx="1643609" cy="241941"/>
            </a:xfrm>
            <a:prstGeom prst="rect">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descr="A picture containing diagram&#10;&#10;Description automatically generated">
              <a:extLst>
                <a:ext uri="{FF2B5EF4-FFF2-40B4-BE49-F238E27FC236}">
                  <a16:creationId xmlns:a16="http://schemas.microsoft.com/office/drawing/2014/main" id="{5207A7CD-3BAD-B347-B06B-BFCEC00A95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6545" y="3943350"/>
              <a:ext cx="845055" cy="1022074"/>
            </a:xfrm>
            <a:prstGeom prst="rect">
              <a:avLst/>
            </a:prstGeom>
          </p:spPr>
        </p:pic>
        <p:sp>
          <p:nvSpPr>
            <p:cNvPr id="24" name="TextBox 23">
              <a:extLst>
                <a:ext uri="{FF2B5EF4-FFF2-40B4-BE49-F238E27FC236}">
                  <a16:creationId xmlns:a16="http://schemas.microsoft.com/office/drawing/2014/main" id="{0995E6E7-2FD2-0D41-B029-FA8FB7DC5E7D}"/>
                </a:ext>
              </a:extLst>
            </p:cNvPr>
            <p:cNvSpPr txBox="1"/>
            <p:nvPr/>
          </p:nvSpPr>
          <p:spPr>
            <a:xfrm>
              <a:off x="6276209" y="4677485"/>
              <a:ext cx="1825985" cy="253916"/>
            </a:xfrm>
            <a:prstGeom prst="rect">
              <a:avLst/>
            </a:prstGeom>
            <a:noFill/>
          </p:spPr>
          <p:txBody>
            <a:bodyPr wrap="square" rtlCol="0">
              <a:spAutoFit/>
            </a:bodyPr>
            <a:lstStyle/>
            <a:p>
              <a:pPr algn="r"/>
              <a:r>
                <a:rPr lang="en-US" sz="1050" dirty="0" err="1">
                  <a:solidFill>
                    <a:schemeClr val="bg1"/>
                  </a:solidFill>
                </a:rPr>
                <a:t>www.ben-woodward.com</a:t>
              </a:r>
              <a:endParaRPr lang="en-US" sz="1050" dirty="0">
                <a:solidFill>
                  <a:schemeClr val="bg1"/>
                </a:solidFill>
              </a:endParaRPr>
            </a:p>
          </p:txBody>
        </p:sp>
        <p:sp>
          <p:nvSpPr>
            <p:cNvPr id="25" name="Rectangle 24">
              <a:extLst>
                <a:ext uri="{FF2B5EF4-FFF2-40B4-BE49-F238E27FC236}">
                  <a16:creationId xmlns:a16="http://schemas.microsoft.com/office/drawing/2014/main" id="{4F4D4354-B2CA-3E45-97A2-68E225B90C97}"/>
                </a:ext>
              </a:extLst>
            </p:cNvPr>
            <p:cNvSpPr/>
            <p:nvPr/>
          </p:nvSpPr>
          <p:spPr>
            <a:xfrm flipH="1">
              <a:off x="6307686" y="4666377"/>
              <a:ext cx="194923" cy="241941"/>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15E94F50-F439-F048-A7DC-FD1F9B05E236}"/>
                </a:ext>
              </a:extLst>
            </p:cNvPr>
            <p:cNvSpPr/>
            <p:nvPr/>
          </p:nvSpPr>
          <p:spPr>
            <a:xfrm flipH="1">
              <a:off x="6115582" y="4666377"/>
              <a:ext cx="149060" cy="241941"/>
            </a:xfrm>
            <a:prstGeom prst="rect">
              <a:avLst/>
            </a:prstGeom>
            <a:solidFill>
              <a:schemeClr val="tx1">
                <a:lumMod val="50000"/>
                <a:lumOff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17B08A34-29CA-F449-9C44-1C760CEE9D92}"/>
                </a:ext>
              </a:extLst>
            </p:cNvPr>
            <p:cNvSpPr/>
            <p:nvPr/>
          </p:nvSpPr>
          <p:spPr>
            <a:xfrm flipH="1">
              <a:off x="5972410" y="4666377"/>
              <a:ext cx="111061" cy="241941"/>
            </a:xfrm>
            <a:prstGeom prst="rect">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57804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tree in a forest&#10;&#10;Description automatically generated">
            <a:extLst>
              <a:ext uri="{FF2B5EF4-FFF2-40B4-BE49-F238E27FC236}">
                <a16:creationId xmlns:a16="http://schemas.microsoft.com/office/drawing/2014/main" id="{C7270294-4DB6-AC42-96AF-E6F565B59F66}"/>
              </a:ext>
            </a:extLst>
          </p:cNvPr>
          <p:cNvPicPr>
            <a:picLocks noGrp="1" noChangeAspect="1"/>
          </p:cNvPicPr>
          <p:nvPr>
            <p:ph type="pic" sz="quarter" idx="10"/>
          </p:nvPr>
        </p:nvPicPr>
        <p:blipFill>
          <a:blip r:embed="rId2"/>
          <a:srcRect l="5646" r="5646"/>
          <a:stretch>
            <a:fillRect/>
          </a:stretch>
        </p:blipFill>
        <p:spPr/>
      </p:pic>
      <p:sp>
        <p:nvSpPr>
          <p:cNvPr id="11" name="Freeform 10"/>
          <p:cNvSpPr/>
          <p:nvPr/>
        </p:nvSpPr>
        <p:spPr>
          <a:xfrm rot="16200000" flipH="1">
            <a:off x="3183582" y="-810032"/>
            <a:ext cx="2776840" cy="9144003"/>
          </a:xfrm>
          <a:custGeom>
            <a:avLst/>
            <a:gdLst>
              <a:gd name="connsiteX0" fmla="*/ 1870929 w 3643086"/>
              <a:gd name="connsiteY0" fmla="*/ 0 h 5143500"/>
              <a:gd name="connsiteX1" fmla="*/ 3352800 w 3643086"/>
              <a:gd name="connsiteY1" fmla="*/ 0 h 5143500"/>
              <a:gd name="connsiteX2" fmla="*/ 3352800 w 3643086"/>
              <a:gd name="connsiteY2" fmla="*/ 0 h 5143500"/>
              <a:gd name="connsiteX3" fmla="*/ 3643086 w 3643086"/>
              <a:gd name="connsiteY3" fmla="*/ 0 h 5143500"/>
              <a:gd name="connsiteX4" fmla="*/ 3643086 w 3643086"/>
              <a:gd name="connsiteY4" fmla="*/ 5143500 h 5143500"/>
              <a:gd name="connsiteX5" fmla="*/ 2525486 w 3643086"/>
              <a:gd name="connsiteY5" fmla="*/ 5143500 h 5143500"/>
              <a:gd name="connsiteX6" fmla="*/ 2525486 w 3643086"/>
              <a:gd name="connsiteY6" fmla="*/ 5143499 h 5143500"/>
              <a:gd name="connsiteX7" fmla="*/ 1481872 w 3643086"/>
              <a:gd name="connsiteY7" fmla="*/ 5143499 h 5143500"/>
              <a:gd name="connsiteX8" fmla="*/ 1481871 w 3643086"/>
              <a:gd name="connsiteY8" fmla="*/ 5143500 h 5143500"/>
              <a:gd name="connsiteX9" fmla="*/ 0 w 3643086"/>
              <a:gd name="connsiteY9" fmla="*/ 5143500 h 5143500"/>
              <a:gd name="connsiteX0" fmla="*/ 1550454 w 3643086"/>
              <a:gd name="connsiteY0" fmla="*/ 0 h 5143500"/>
              <a:gd name="connsiteX1" fmla="*/ 3352800 w 3643086"/>
              <a:gd name="connsiteY1" fmla="*/ 0 h 5143500"/>
              <a:gd name="connsiteX2" fmla="*/ 3352800 w 3643086"/>
              <a:gd name="connsiteY2" fmla="*/ 0 h 5143500"/>
              <a:gd name="connsiteX3" fmla="*/ 3643086 w 3643086"/>
              <a:gd name="connsiteY3" fmla="*/ 0 h 5143500"/>
              <a:gd name="connsiteX4" fmla="*/ 3643086 w 3643086"/>
              <a:gd name="connsiteY4" fmla="*/ 5143500 h 5143500"/>
              <a:gd name="connsiteX5" fmla="*/ 2525486 w 3643086"/>
              <a:gd name="connsiteY5" fmla="*/ 5143500 h 5143500"/>
              <a:gd name="connsiteX6" fmla="*/ 2525486 w 3643086"/>
              <a:gd name="connsiteY6" fmla="*/ 5143499 h 5143500"/>
              <a:gd name="connsiteX7" fmla="*/ 1481872 w 3643086"/>
              <a:gd name="connsiteY7" fmla="*/ 5143499 h 5143500"/>
              <a:gd name="connsiteX8" fmla="*/ 1481871 w 3643086"/>
              <a:gd name="connsiteY8" fmla="*/ 5143500 h 5143500"/>
              <a:gd name="connsiteX9" fmla="*/ 0 w 3643086"/>
              <a:gd name="connsiteY9" fmla="*/ 5143500 h 5143500"/>
              <a:gd name="connsiteX10" fmla="*/ 1550454 w 3643086"/>
              <a:gd name="connsiteY10" fmla="*/ 0 h 5143500"/>
              <a:gd name="connsiteX0" fmla="*/ 1550454 w 3643086"/>
              <a:gd name="connsiteY0" fmla="*/ 0 h 5143500"/>
              <a:gd name="connsiteX1" fmla="*/ 3352800 w 3643086"/>
              <a:gd name="connsiteY1" fmla="*/ 0 h 5143500"/>
              <a:gd name="connsiteX2" fmla="*/ 3352800 w 3643086"/>
              <a:gd name="connsiteY2" fmla="*/ 0 h 5143500"/>
              <a:gd name="connsiteX3" fmla="*/ 3643086 w 3643086"/>
              <a:gd name="connsiteY3" fmla="*/ 0 h 5143500"/>
              <a:gd name="connsiteX4" fmla="*/ 3643086 w 3643086"/>
              <a:gd name="connsiteY4" fmla="*/ 5143500 h 5143500"/>
              <a:gd name="connsiteX5" fmla="*/ 2525486 w 3643086"/>
              <a:gd name="connsiteY5" fmla="*/ 5143500 h 5143500"/>
              <a:gd name="connsiteX6" fmla="*/ 2525486 w 3643086"/>
              <a:gd name="connsiteY6" fmla="*/ 5143499 h 5143500"/>
              <a:gd name="connsiteX7" fmla="*/ 1481872 w 3643086"/>
              <a:gd name="connsiteY7" fmla="*/ 5143499 h 5143500"/>
              <a:gd name="connsiteX8" fmla="*/ 1481871 w 3643086"/>
              <a:gd name="connsiteY8" fmla="*/ 5143500 h 5143500"/>
              <a:gd name="connsiteX9" fmla="*/ 0 w 3643086"/>
              <a:gd name="connsiteY9" fmla="*/ 5143500 h 5143500"/>
              <a:gd name="connsiteX10" fmla="*/ 1550454 w 3643086"/>
              <a:gd name="connsiteY10" fmla="*/ 0 h 5143500"/>
              <a:gd name="connsiteX0" fmla="*/ 1550454 w 3643086"/>
              <a:gd name="connsiteY0" fmla="*/ 0 h 5143500"/>
              <a:gd name="connsiteX1" fmla="*/ 3352800 w 3643086"/>
              <a:gd name="connsiteY1" fmla="*/ 0 h 5143500"/>
              <a:gd name="connsiteX2" fmla="*/ 3352800 w 3643086"/>
              <a:gd name="connsiteY2" fmla="*/ 0 h 5143500"/>
              <a:gd name="connsiteX3" fmla="*/ 3643086 w 3643086"/>
              <a:gd name="connsiteY3" fmla="*/ 0 h 5143500"/>
              <a:gd name="connsiteX4" fmla="*/ 3643086 w 3643086"/>
              <a:gd name="connsiteY4" fmla="*/ 5143500 h 5143500"/>
              <a:gd name="connsiteX5" fmla="*/ 2525486 w 3643086"/>
              <a:gd name="connsiteY5" fmla="*/ 5143500 h 5143500"/>
              <a:gd name="connsiteX6" fmla="*/ 2525486 w 3643086"/>
              <a:gd name="connsiteY6" fmla="*/ 5143499 h 5143500"/>
              <a:gd name="connsiteX7" fmla="*/ 1481872 w 3643086"/>
              <a:gd name="connsiteY7" fmla="*/ 5143499 h 5143500"/>
              <a:gd name="connsiteX8" fmla="*/ 1481871 w 3643086"/>
              <a:gd name="connsiteY8" fmla="*/ 5143500 h 5143500"/>
              <a:gd name="connsiteX9" fmla="*/ 0 w 3643086"/>
              <a:gd name="connsiteY9" fmla="*/ 5143500 h 5143500"/>
              <a:gd name="connsiteX10" fmla="*/ 1550454 w 3643086"/>
              <a:gd name="connsiteY10" fmla="*/ 0 h 5143500"/>
              <a:gd name="connsiteX0" fmla="*/ 1884864 w 3977496"/>
              <a:gd name="connsiteY0" fmla="*/ 0 h 5143501"/>
              <a:gd name="connsiteX1" fmla="*/ 3687210 w 3977496"/>
              <a:gd name="connsiteY1" fmla="*/ 0 h 5143501"/>
              <a:gd name="connsiteX2" fmla="*/ 3687210 w 3977496"/>
              <a:gd name="connsiteY2" fmla="*/ 0 h 5143501"/>
              <a:gd name="connsiteX3" fmla="*/ 3977496 w 3977496"/>
              <a:gd name="connsiteY3" fmla="*/ 0 h 5143501"/>
              <a:gd name="connsiteX4" fmla="*/ 3977496 w 3977496"/>
              <a:gd name="connsiteY4" fmla="*/ 5143500 h 5143501"/>
              <a:gd name="connsiteX5" fmla="*/ 2859896 w 3977496"/>
              <a:gd name="connsiteY5" fmla="*/ 5143500 h 5143501"/>
              <a:gd name="connsiteX6" fmla="*/ 2859896 w 3977496"/>
              <a:gd name="connsiteY6" fmla="*/ 5143499 h 5143501"/>
              <a:gd name="connsiteX7" fmla="*/ 1816282 w 3977496"/>
              <a:gd name="connsiteY7" fmla="*/ 5143499 h 5143501"/>
              <a:gd name="connsiteX8" fmla="*/ 1816281 w 3977496"/>
              <a:gd name="connsiteY8" fmla="*/ 5143500 h 5143501"/>
              <a:gd name="connsiteX9" fmla="*/ 0 w 3977496"/>
              <a:gd name="connsiteY9" fmla="*/ 5143501 h 5143501"/>
              <a:gd name="connsiteX10" fmla="*/ 1884864 w 3977496"/>
              <a:gd name="connsiteY10" fmla="*/ 0 h 5143501"/>
              <a:gd name="connsiteX0" fmla="*/ 1884864 w 3977496"/>
              <a:gd name="connsiteY0" fmla="*/ 0 h 5143501"/>
              <a:gd name="connsiteX1" fmla="*/ 3687210 w 3977496"/>
              <a:gd name="connsiteY1" fmla="*/ 0 h 5143501"/>
              <a:gd name="connsiteX2" fmla="*/ 3687210 w 3977496"/>
              <a:gd name="connsiteY2" fmla="*/ 0 h 5143501"/>
              <a:gd name="connsiteX3" fmla="*/ 3977496 w 3977496"/>
              <a:gd name="connsiteY3" fmla="*/ 0 h 5143501"/>
              <a:gd name="connsiteX4" fmla="*/ 3977496 w 3977496"/>
              <a:gd name="connsiteY4" fmla="*/ 5143500 h 5143501"/>
              <a:gd name="connsiteX5" fmla="*/ 2859896 w 3977496"/>
              <a:gd name="connsiteY5" fmla="*/ 5143500 h 5143501"/>
              <a:gd name="connsiteX6" fmla="*/ 2859896 w 3977496"/>
              <a:gd name="connsiteY6" fmla="*/ 5143499 h 5143501"/>
              <a:gd name="connsiteX7" fmla="*/ 1816282 w 3977496"/>
              <a:gd name="connsiteY7" fmla="*/ 5143499 h 5143501"/>
              <a:gd name="connsiteX8" fmla="*/ 1816281 w 3977496"/>
              <a:gd name="connsiteY8" fmla="*/ 5143500 h 5143501"/>
              <a:gd name="connsiteX9" fmla="*/ 0 w 3977496"/>
              <a:gd name="connsiteY9" fmla="*/ 5143501 h 5143501"/>
              <a:gd name="connsiteX10" fmla="*/ 1884864 w 3977496"/>
              <a:gd name="connsiteY10" fmla="*/ 0 h 5143501"/>
              <a:gd name="connsiteX0" fmla="*/ 1884864 w 3977496"/>
              <a:gd name="connsiteY0" fmla="*/ 0 h 5143501"/>
              <a:gd name="connsiteX1" fmla="*/ 3687210 w 3977496"/>
              <a:gd name="connsiteY1" fmla="*/ 0 h 5143501"/>
              <a:gd name="connsiteX2" fmla="*/ 3687210 w 3977496"/>
              <a:gd name="connsiteY2" fmla="*/ 0 h 5143501"/>
              <a:gd name="connsiteX3" fmla="*/ 3977496 w 3977496"/>
              <a:gd name="connsiteY3" fmla="*/ 0 h 5143501"/>
              <a:gd name="connsiteX4" fmla="*/ 3977496 w 3977496"/>
              <a:gd name="connsiteY4" fmla="*/ 5143500 h 5143501"/>
              <a:gd name="connsiteX5" fmla="*/ 2859896 w 3977496"/>
              <a:gd name="connsiteY5" fmla="*/ 5143500 h 5143501"/>
              <a:gd name="connsiteX6" fmla="*/ 2859896 w 3977496"/>
              <a:gd name="connsiteY6" fmla="*/ 5143499 h 5143501"/>
              <a:gd name="connsiteX7" fmla="*/ 1816282 w 3977496"/>
              <a:gd name="connsiteY7" fmla="*/ 5143499 h 5143501"/>
              <a:gd name="connsiteX8" fmla="*/ 1816281 w 3977496"/>
              <a:gd name="connsiteY8" fmla="*/ 5143500 h 5143501"/>
              <a:gd name="connsiteX9" fmla="*/ 0 w 3977496"/>
              <a:gd name="connsiteY9" fmla="*/ 5143501 h 5143501"/>
              <a:gd name="connsiteX10" fmla="*/ 1884864 w 3977496"/>
              <a:gd name="connsiteY10" fmla="*/ 0 h 5143501"/>
              <a:gd name="connsiteX0" fmla="*/ 1461919 w 3977496"/>
              <a:gd name="connsiteY0" fmla="*/ 0 h 5143501"/>
              <a:gd name="connsiteX1" fmla="*/ 3687210 w 3977496"/>
              <a:gd name="connsiteY1" fmla="*/ 0 h 5143501"/>
              <a:gd name="connsiteX2" fmla="*/ 3687210 w 3977496"/>
              <a:gd name="connsiteY2" fmla="*/ 0 h 5143501"/>
              <a:gd name="connsiteX3" fmla="*/ 3977496 w 3977496"/>
              <a:gd name="connsiteY3" fmla="*/ 0 h 5143501"/>
              <a:gd name="connsiteX4" fmla="*/ 3977496 w 3977496"/>
              <a:gd name="connsiteY4" fmla="*/ 5143500 h 5143501"/>
              <a:gd name="connsiteX5" fmla="*/ 2859896 w 3977496"/>
              <a:gd name="connsiteY5" fmla="*/ 5143500 h 5143501"/>
              <a:gd name="connsiteX6" fmla="*/ 2859896 w 3977496"/>
              <a:gd name="connsiteY6" fmla="*/ 5143499 h 5143501"/>
              <a:gd name="connsiteX7" fmla="*/ 1816282 w 3977496"/>
              <a:gd name="connsiteY7" fmla="*/ 5143499 h 5143501"/>
              <a:gd name="connsiteX8" fmla="*/ 1816281 w 3977496"/>
              <a:gd name="connsiteY8" fmla="*/ 5143500 h 5143501"/>
              <a:gd name="connsiteX9" fmla="*/ 0 w 3977496"/>
              <a:gd name="connsiteY9" fmla="*/ 5143501 h 5143501"/>
              <a:gd name="connsiteX10" fmla="*/ 1461919 w 3977496"/>
              <a:gd name="connsiteY10" fmla="*/ 0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7496" h="5143501">
                <a:moveTo>
                  <a:pt x="1461919" y="0"/>
                </a:moveTo>
                <a:lnTo>
                  <a:pt x="3687210" y="0"/>
                </a:lnTo>
                <a:lnTo>
                  <a:pt x="3687210" y="0"/>
                </a:lnTo>
                <a:lnTo>
                  <a:pt x="3977496" y="0"/>
                </a:lnTo>
                <a:lnTo>
                  <a:pt x="3977496" y="5143500"/>
                </a:lnTo>
                <a:lnTo>
                  <a:pt x="2859896" y="5143500"/>
                </a:lnTo>
                <a:lnTo>
                  <a:pt x="2859896" y="5143499"/>
                </a:lnTo>
                <a:lnTo>
                  <a:pt x="1816282" y="5143499"/>
                </a:lnTo>
                <a:lnTo>
                  <a:pt x="1816281" y="5143500"/>
                </a:lnTo>
                <a:lnTo>
                  <a:pt x="0" y="5143501"/>
                </a:lnTo>
                <a:cubicBezTo>
                  <a:pt x="3215323" y="2345699"/>
                  <a:pt x="1635989" y="1050359"/>
                  <a:pt x="1461919" y="0"/>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000" y="4018061"/>
            <a:ext cx="4441031" cy="715581"/>
          </a:xfrm>
          <a:prstGeom prst="rect">
            <a:avLst/>
          </a:prstGeom>
        </p:spPr>
        <p:txBody>
          <a:bodyPr wrap="square" anchor="ctr">
            <a:spAutoFit/>
          </a:bodyPr>
          <a:lstStyle/>
          <a:p>
            <a:r>
              <a:rPr lang="en-US" sz="1350" dirty="0">
                <a:solidFill>
                  <a:schemeClr val="bg1"/>
                </a:solidFill>
              </a:rPr>
              <a:t>It’s not about how important we can become, it’s about what difference we can make. And we can’t make a meaningful difference if we are preoccupied with living for ourselves</a:t>
            </a:r>
          </a:p>
        </p:txBody>
      </p:sp>
      <p:sp>
        <p:nvSpPr>
          <p:cNvPr id="24" name="Hexagon 23"/>
          <p:cNvSpPr/>
          <p:nvPr/>
        </p:nvSpPr>
        <p:spPr>
          <a:xfrm rot="5400000">
            <a:off x="5768904" y="2257073"/>
            <a:ext cx="1244305" cy="1072677"/>
          </a:xfrm>
          <a:prstGeom prst="hexagon">
            <a:avLst/>
          </a:prstGeom>
          <a:solidFill>
            <a:schemeClr val="accent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834498" y="2467352"/>
            <a:ext cx="1092898" cy="715581"/>
          </a:xfrm>
          <a:prstGeom prst="rect">
            <a:avLst/>
          </a:prstGeom>
        </p:spPr>
        <p:txBody>
          <a:bodyPr wrap="square">
            <a:spAutoFit/>
          </a:bodyPr>
          <a:lstStyle/>
          <a:p>
            <a:pPr algn="ctr" fontAlgn="base"/>
            <a:r>
              <a:rPr lang="en-US" sz="1350" b="1" dirty="0">
                <a:solidFill>
                  <a:schemeClr val="bg1"/>
                </a:solidFill>
              </a:rPr>
              <a:t>Well Practiced Patience</a:t>
            </a:r>
          </a:p>
        </p:txBody>
      </p:sp>
      <p:sp>
        <p:nvSpPr>
          <p:cNvPr id="23" name="Hexagon 22"/>
          <p:cNvSpPr/>
          <p:nvPr/>
        </p:nvSpPr>
        <p:spPr>
          <a:xfrm rot="5400000">
            <a:off x="6995267" y="2257072"/>
            <a:ext cx="1244305" cy="1072677"/>
          </a:xfrm>
          <a:prstGeom prst="hexagon">
            <a:avLst/>
          </a:prstGeom>
          <a:solidFill>
            <a:schemeClr val="accent2">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7070969" y="2568832"/>
            <a:ext cx="1092898" cy="507831"/>
          </a:xfrm>
          <a:prstGeom prst="rect">
            <a:avLst/>
          </a:prstGeom>
        </p:spPr>
        <p:txBody>
          <a:bodyPr wrap="square">
            <a:spAutoFit/>
          </a:bodyPr>
          <a:lstStyle/>
          <a:p>
            <a:pPr algn="ctr" fontAlgn="base"/>
            <a:r>
              <a:rPr lang="en-US" sz="1350" b="1" dirty="0">
                <a:solidFill>
                  <a:schemeClr val="bg1"/>
                </a:solidFill>
              </a:rPr>
              <a:t>A Liberated Past</a:t>
            </a:r>
          </a:p>
        </p:txBody>
      </p:sp>
      <p:sp>
        <p:nvSpPr>
          <p:cNvPr id="38" name="Hexagon 37"/>
          <p:cNvSpPr/>
          <p:nvPr/>
        </p:nvSpPr>
        <p:spPr>
          <a:xfrm rot="5400000">
            <a:off x="6397579" y="3385208"/>
            <a:ext cx="1244305" cy="1072677"/>
          </a:xfrm>
          <a:prstGeom prst="hexagon">
            <a:avLst/>
          </a:prstGeom>
          <a:solidFill>
            <a:schemeClr val="accent3">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473282" y="3706813"/>
            <a:ext cx="1092898" cy="507831"/>
          </a:xfrm>
          <a:prstGeom prst="rect">
            <a:avLst/>
          </a:prstGeom>
        </p:spPr>
        <p:txBody>
          <a:bodyPr wrap="square">
            <a:spAutoFit/>
          </a:bodyPr>
          <a:lstStyle/>
          <a:p>
            <a:pPr algn="ctr" fontAlgn="base"/>
            <a:r>
              <a:rPr lang="en-US" sz="1350" b="1" dirty="0">
                <a:solidFill>
                  <a:schemeClr val="bg1"/>
                </a:solidFill>
              </a:rPr>
              <a:t>Willful Surrender</a:t>
            </a:r>
          </a:p>
        </p:txBody>
      </p:sp>
      <p:sp>
        <p:nvSpPr>
          <p:cNvPr id="40" name="Hexagon 39"/>
          <p:cNvSpPr/>
          <p:nvPr/>
        </p:nvSpPr>
        <p:spPr>
          <a:xfrm rot="5400000">
            <a:off x="4547425" y="2248752"/>
            <a:ext cx="1244305" cy="1072677"/>
          </a:xfrm>
          <a:prstGeom prst="hexagon">
            <a:avLst/>
          </a:prstGeom>
          <a:solidFill>
            <a:srgbClr val="FF583A">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4623127" y="2563921"/>
            <a:ext cx="1092898" cy="507831"/>
          </a:xfrm>
          <a:prstGeom prst="rect">
            <a:avLst/>
          </a:prstGeom>
        </p:spPr>
        <p:txBody>
          <a:bodyPr wrap="square">
            <a:spAutoFit/>
          </a:bodyPr>
          <a:lstStyle/>
          <a:p>
            <a:pPr algn="ctr" fontAlgn="base"/>
            <a:r>
              <a:rPr lang="en-US" sz="1350" b="1" dirty="0">
                <a:solidFill>
                  <a:schemeClr val="bg1"/>
                </a:solidFill>
              </a:rPr>
              <a:t>Nourished Faith</a:t>
            </a:r>
          </a:p>
        </p:txBody>
      </p:sp>
      <p:sp>
        <p:nvSpPr>
          <p:cNvPr id="59" name="Hexagon 58">
            <a:extLst>
              <a:ext uri="{FF2B5EF4-FFF2-40B4-BE49-F238E27FC236}">
                <a16:creationId xmlns:a16="http://schemas.microsoft.com/office/drawing/2014/main" id="{C5AB42DA-A7CE-FD4E-B034-81B1B158AA9E}"/>
              </a:ext>
            </a:extLst>
          </p:cNvPr>
          <p:cNvSpPr/>
          <p:nvPr/>
        </p:nvSpPr>
        <p:spPr>
          <a:xfrm rot="5400000">
            <a:off x="5163073" y="3367957"/>
            <a:ext cx="1244305" cy="1072677"/>
          </a:xfrm>
          <a:prstGeom prst="hexagon">
            <a:avLst/>
          </a:prstGeom>
          <a:solidFill>
            <a:schemeClr val="accent4">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EFD3C95-A8A0-724B-8825-48D134ABF54C}"/>
              </a:ext>
            </a:extLst>
          </p:cNvPr>
          <p:cNvSpPr/>
          <p:nvPr/>
        </p:nvSpPr>
        <p:spPr>
          <a:xfrm>
            <a:off x="5238775" y="3706814"/>
            <a:ext cx="1092898" cy="507831"/>
          </a:xfrm>
          <a:prstGeom prst="rect">
            <a:avLst/>
          </a:prstGeom>
        </p:spPr>
        <p:txBody>
          <a:bodyPr wrap="square">
            <a:spAutoFit/>
          </a:bodyPr>
          <a:lstStyle/>
          <a:p>
            <a:pPr algn="ctr" fontAlgn="base"/>
            <a:r>
              <a:rPr lang="en-US" sz="1350" b="1" dirty="0">
                <a:solidFill>
                  <a:schemeClr val="bg1"/>
                </a:solidFill>
              </a:rPr>
              <a:t>Diligent Work</a:t>
            </a:r>
          </a:p>
        </p:txBody>
      </p:sp>
      <p:sp>
        <p:nvSpPr>
          <p:cNvPr id="68" name="Hexagon 67">
            <a:extLst>
              <a:ext uri="{FF2B5EF4-FFF2-40B4-BE49-F238E27FC236}">
                <a16:creationId xmlns:a16="http://schemas.microsoft.com/office/drawing/2014/main" id="{34B57465-1D99-0E4D-8F64-3805E014D596}"/>
              </a:ext>
            </a:extLst>
          </p:cNvPr>
          <p:cNvSpPr/>
          <p:nvPr/>
        </p:nvSpPr>
        <p:spPr>
          <a:xfrm rot="5400000">
            <a:off x="6382494" y="1165460"/>
            <a:ext cx="1244305" cy="1072677"/>
          </a:xfrm>
          <a:prstGeom prst="hexagon">
            <a:avLst/>
          </a:prstGeom>
          <a:solidFill>
            <a:srgbClr val="B15295">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Hexagon 77">
            <a:extLst>
              <a:ext uri="{FF2B5EF4-FFF2-40B4-BE49-F238E27FC236}">
                <a16:creationId xmlns:a16="http://schemas.microsoft.com/office/drawing/2014/main" id="{073F6FAD-283D-B342-86F6-B79F98B73F78}"/>
              </a:ext>
            </a:extLst>
          </p:cNvPr>
          <p:cNvSpPr/>
          <p:nvPr/>
        </p:nvSpPr>
        <p:spPr>
          <a:xfrm rot="5400000">
            <a:off x="7623063" y="1164995"/>
            <a:ext cx="1244305" cy="1072677"/>
          </a:xfrm>
          <a:prstGeom prst="hexagon">
            <a:avLst/>
          </a:prstGeom>
          <a:solidFill>
            <a:schemeClr val="accent6">
              <a:lumMod val="60000"/>
              <a:lumOff val="40000"/>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6677731E-51CE-6F49-ADDE-D5D4660B37F2}"/>
              </a:ext>
            </a:extLst>
          </p:cNvPr>
          <p:cNvSpPr/>
          <p:nvPr/>
        </p:nvSpPr>
        <p:spPr>
          <a:xfrm>
            <a:off x="7698765" y="1520040"/>
            <a:ext cx="1092898" cy="507831"/>
          </a:xfrm>
          <a:prstGeom prst="rect">
            <a:avLst/>
          </a:prstGeom>
        </p:spPr>
        <p:txBody>
          <a:bodyPr wrap="square">
            <a:spAutoFit/>
          </a:bodyPr>
          <a:lstStyle/>
          <a:p>
            <a:pPr algn="ctr" fontAlgn="base"/>
            <a:r>
              <a:rPr lang="en-US" sz="1350" b="1" dirty="0">
                <a:solidFill>
                  <a:schemeClr val="bg1"/>
                </a:solidFill>
              </a:rPr>
              <a:t>An Educated Mind</a:t>
            </a:r>
          </a:p>
        </p:txBody>
      </p:sp>
      <p:sp>
        <p:nvSpPr>
          <p:cNvPr id="86" name="Rectangle 85">
            <a:extLst>
              <a:ext uri="{FF2B5EF4-FFF2-40B4-BE49-F238E27FC236}">
                <a16:creationId xmlns:a16="http://schemas.microsoft.com/office/drawing/2014/main" id="{0EA7C2FC-EE6C-1446-B6D3-9C0D108CD977}"/>
              </a:ext>
            </a:extLst>
          </p:cNvPr>
          <p:cNvSpPr/>
          <p:nvPr/>
        </p:nvSpPr>
        <p:spPr>
          <a:xfrm>
            <a:off x="6458197" y="1352550"/>
            <a:ext cx="1092898" cy="715581"/>
          </a:xfrm>
          <a:prstGeom prst="rect">
            <a:avLst/>
          </a:prstGeom>
        </p:spPr>
        <p:txBody>
          <a:bodyPr wrap="square">
            <a:spAutoFit/>
          </a:bodyPr>
          <a:lstStyle/>
          <a:p>
            <a:pPr algn="ctr" fontAlgn="base"/>
            <a:r>
              <a:rPr lang="en-US" sz="1350" b="1" dirty="0">
                <a:solidFill>
                  <a:schemeClr val="bg1"/>
                </a:solidFill>
              </a:rPr>
              <a:t>A Disciplined Heart</a:t>
            </a:r>
          </a:p>
        </p:txBody>
      </p:sp>
      <p:sp>
        <p:nvSpPr>
          <p:cNvPr id="94" name="Title 2">
            <a:extLst>
              <a:ext uri="{FF2B5EF4-FFF2-40B4-BE49-F238E27FC236}">
                <a16:creationId xmlns:a16="http://schemas.microsoft.com/office/drawing/2014/main" id="{66635B2C-32E8-B643-8842-E8D268DE1AC1}"/>
              </a:ext>
            </a:extLst>
          </p:cNvPr>
          <p:cNvSpPr txBox="1">
            <a:spLocks/>
          </p:cNvSpPr>
          <p:nvPr/>
        </p:nvSpPr>
        <p:spPr>
          <a:xfrm>
            <a:off x="381001" y="337688"/>
            <a:ext cx="8368364" cy="3561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50" dirty="0">
                <a:solidFill>
                  <a:schemeClr val="bg1"/>
                </a:solidFill>
              </a:rPr>
              <a:t>The Seven Vital Virtues</a:t>
            </a:r>
          </a:p>
        </p:txBody>
      </p:sp>
      <p:grpSp>
        <p:nvGrpSpPr>
          <p:cNvPr id="27" name="Group 26">
            <a:extLst>
              <a:ext uri="{FF2B5EF4-FFF2-40B4-BE49-F238E27FC236}">
                <a16:creationId xmlns:a16="http://schemas.microsoft.com/office/drawing/2014/main" id="{31E09986-EB65-C545-97A7-32083CF4DBD4}"/>
              </a:ext>
            </a:extLst>
          </p:cNvPr>
          <p:cNvGrpSpPr/>
          <p:nvPr/>
        </p:nvGrpSpPr>
        <p:grpSpPr>
          <a:xfrm>
            <a:off x="5972410" y="3943350"/>
            <a:ext cx="3019190" cy="1022074"/>
            <a:chOff x="5972410" y="3943350"/>
            <a:chExt cx="3019190" cy="1022074"/>
          </a:xfrm>
        </p:grpSpPr>
        <p:sp>
          <p:nvSpPr>
            <p:cNvPr id="28" name="Rectangle 27">
              <a:extLst>
                <a:ext uri="{FF2B5EF4-FFF2-40B4-BE49-F238E27FC236}">
                  <a16:creationId xmlns:a16="http://schemas.microsoft.com/office/drawing/2014/main" id="{91E8A39C-1904-904E-BAAB-7CB14BFE7648}"/>
                </a:ext>
              </a:extLst>
            </p:cNvPr>
            <p:cNvSpPr/>
            <p:nvPr/>
          </p:nvSpPr>
          <p:spPr>
            <a:xfrm>
              <a:off x="6526300" y="4666377"/>
              <a:ext cx="1643609" cy="241941"/>
            </a:xfrm>
            <a:prstGeom prst="rect">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9" name="Picture 28" descr="A picture containing diagram&#10;&#10;Description automatically generated">
              <a:extLst>
                <a:ext uri="{FF2B5EF4-FFF2-40B4-BE49-F238E27FC236}">
                  <a16:creationId xmlns:a16="http://schemas.microsoft.com/office/drawing/2014/main" id="{E044A75D-75C9-C04C-869E-80EB238F8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6545" y="3943350"/>
              <a:ext cx="845055" cy="1022074"/>
            </a:xfrm>
            <a:prstGeom prst="rect">
              <a:avLst/>
            </a:prstGeom>
          </p:spPr>
        </p:pic>
        <p:sp>
          <p:nvSpPr>
            <p:cNvPr id="32" name="TextBox 31">
              <a:extLst>
                <a:ext uri="{FF2B5EF4-FFF2-40B4-BE49-F238E27FC236}">
                  <a16:creationId xmlns:a16="http://schemas.microsoft.com/office/drawing/2014/main" id="{C9C210A5-3A2D-5946-B39A-C3ABBB0382DF}"/>
                </a:ext>
              </a:extLst>
            </p:cNvPr>
            <p:cNvSpPr txBox="1"/>
            <p:nvPr/>
          </p:nvSpPr>
          <p:spPr>
            <a:xfrm>
              <a:off x="6276209" y="4677485"/>
              <a:ext cx="1825985" cy="253916"/>
            </a:xfrm>
            <a:prstGeom prst="rect">
              <a:avLst/>
            </a:prstGeom>
            <a:noFill/>
          </p:spPr>
          <p:txBody>
            <a:bodyPr wrap="square" rtlCol="0">
              <a:spAutoFit/>
            </a:bodyPr>
            <a:lstStyle/>
            <a:p>
              <a:pPr algn="r"/>
              <a:r>
                <a:rPr lang="en-US" sz="1050" dirty="0" err="1">
                  <a:solidFill>
                    <a:schemeClr val="bg1"/>
                  </a:solidFill>
                </a:rPr>
                <a:t>www.ben-woodward.com</a:t>
              </a:r>
              <a:endParaRPr lang="en-US" sz="1050" dirty="0">
                <a:solidFill>
                  <a:schemeClr val="bg1"/>
                </a:solidFill>
              </a:endParaRPr>
            </a:p>
          </p:txBody>
        </p:sp>
        <p:sp>
          <p:nvSpPr>
            <p:cNvPr id="33" name="Rectangle 32">
              <a:extLst>
                <a:ext uri="{FF2B5EF4-FFF2-40B4-BE49-F238E27FC236}">
                  <a16:creationId xmlns:a16="http://schemas.microsoft.com/office/drawing/2014/main" id="{6953C89A-157C-314A-8626-E4250021C396}"/>
                </a:ext>
              </a:extLst>
            </p:cNvPr>
            <p:cNvSpPr/>
            <p:nvPr/>
          </p:nvSpPr>
          <p:spPr>
            <a:xfrm flipH="1">
              <a:off x="6307686" y="4666377"/>
              <a:ext cx="194923" cy="241941"/>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id="{AD753B90-2610-B247-A245-D03226EC780D}"/>
                </a:ext>
              </a:extLst>
            </p:cNvPr>
            <p:cNvSpPr/>
            <p:nvPr/>
          </p:nvSpPr>
          <p:spPr>
            <a:xfrm flipH="1">
              <a:off x="6115582" y="4666377"/>
              <a:ext cx="149060" cy="241941"/>
            </a:xfrm>
            <a:prstGeom prst="rect">
              <a:avLst/>
            </a:prstGeom>
            <a:solidFill>
              <a:schemeClr val="tx1">
                <a:lumMod val="50000"/>
                <a:lumOff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Rectangle 34">
              <a:extLst>
                <a:ext uri="{FF2B5EF4-FFF2-40B4-BE49-F238E27FC236}">
                  <a16:creationId xmlns:a16="http://schemas.microsoft.com/office/drawing/2014/main" id="{4DEB7862-7183-AD44-ADC7-82C322AC4EAB}"/>
                </a:ext>
              </a:extLst>
            </p:cNvPr>
            <p:cNvSpPr/>
            <p:nvPr/>
          </p:nvSpPr>
          <p:spPr>
            <a:xfrm flipH="1">
              <a:off x="5972410" y="4666377"/>
              <a:ext cx="111061" cy="241941"/>
            </a:xfrm>
            <a:prstGeom prst="rect">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367683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8012</TotalTime>
  <Words>1189</Words>
  <Application>Microsoft Office PowerPoint</Application>
  <PresentationFormat>On-screen Show (16:9)</PresentationFormat>
  <Paragraphs>110</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Roboto</vt:lpstr>
      <vt:lpstr>Zapfino</vt:lpstr>
      <vt:lpstr>Office Theme</vt:lpstr>
      <vt:lpstr>Letting Go of Illusions</vt:lpstr>
      <vt:lpstr>It’s All About People. Always.</vt:lpstr>
      <vt:lpstr>We are ALL Chief Role Models</vt:lpstr>
      <vt:lpstr>A lesson from Picasso</vt:lpstr>
      <vt:lpstr>Master Patience and You Master Everything</vt:lpstr>
      <vt:lpstr>Education is Power</vt:lpstr>
      <vt:lpstr>PowerPoint Presentation</vt:lpstr>
      <vt:lpstr>Key Action Items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Wozniak</dc:creator>
  <cp:lastModifiedBy>NSCC Student</cp:lastModifiedBy>
  <cp:revision>191</cp:revision>
  <dcterms:created xsi:type="dcterms:W3CDTF">2020-04-22T15:18:32Z</dcterms:created>
  <dcterms:modified xsi:type="dcterms:W3CDTF">2021-04-20T12:48:23Z</dcterms:modified>
</cp:coreProperties>
</file>