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7335500" cy="9753600"/>
  <p:notesSz cx="173355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5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6971" y="132587"/>
            <a:ext cx="17026255" cy="295910"/>
          </a:xfrm>
          <a:custGeom>
            <a:avLst/>
            <a:gdLst/>
            <a:ahLst/>
            <a:cxnLst/>
            <a:rect l="l" t="t" r="r" b="b"/>
            <a:pathLst>
              <a:path w="17026255" h="295909">
                <a:moveTo>
                  <a:pt x="17026128" y="0"/>
                </a:moveTo>
                <a:lnTo>
                  <a:pt x="0" y="0"/>
                </a:lnTo>
                <a:lnTo>
                  <a:pt x="0" y="295655"/>
                </a:lnTo>
                <a:lnTo>
                  <a:pt x="17026128" y="295655"/>
                </a:lnTo>
                <a:lnTo>
                  <a:pt x="17026128" y="0"/>
                </a:lnTo>
                <a:close/>
              </a:path>
            </a:pathLst>
          </a:custGeom>
          <a:solidFill>
            <a:srgbClr val="56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486887" y="553212"/>
            <a:ext cx="1693545" cy="875030"/>
          </a:xfrm>
          <a:custGeom>
            <a:avLst/>
            <a:gdLst/>
            <a:ahLst/>
            <a:cxnLst/>
            <a:rect l="l" t="t" r="r" b="b"/>
            <a:pathLst>
              <a:path w="1693544" h="875030">
                <a:moveTo>
                  <a:pt x="1693163" y="0"/>
                </a:moveTo>
                <a:lnTo>
                  <a:pt x="0" y="0"/>
                </a:lnTo>
                <a:lnTo>
                  <a:pt x="0" y="874776"/>
                </a:lnTo>
                <a:lnTo>
                  <a:pt x="1693163" y="874776"/>
                </a:lnTo>
                <a:lnTo>
                  <a:pt x="1693163" y="0"/>
                </a:lnTo>
                <a:close/>
              </a:path>
            </a:pathLst>
          </a:custGeom>
          <a:solidFill>
            <a:srgbClr val="F47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3068" y="553212"/>
            <a:ext cx="15148560" cy="875030"/>
          </a:xfrm>
          <a:custGeom>
            <a:avLst/>
            <a:gdLst/>
            <a:ahLst/>
            <a:cxnLst/>
            <a:rect l="l" t="t" r="r" b="b"/>
            <a:pathLst>
              <a:path w="15148560" h="875030">
                <a:moveTo>
                  <a:pt x="15148560" y="0"/>
                </a:moveTo>
                <a:lnTo>
                  <a:pt x="0" y="0"/>
                </a:lnTo>
                <a:lnTo>
                  <a:pt x="0" y="874776"/>
                </a:lnTo>
                <a:lnTo>
                  <a:pt x="15148560" y="874776"/>
                </a:lnTo>
                <a:lnTo>
                  <a:pt x="15148560" y="0"/>
                </a:lnTo>
                <a:close/>
              </a:path>
            </a:pathLst>
          </a:custGeom>
          <a:solidFill>
            <a:srgbClr val="DBB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971" y="8051292"/>
            <a:ext cx="12483465" cy="1580515"/>
          </a:xfrm>
          <a:custGeom>
            <a:avLst/>
            <a:gdLst/>
            <a:ahLst/>
            <a:cxnLst/>
            <a:rect l="l" t="t" r="r" b="b"/>
            <a:pathLst>
              <a:path w="12483465" h="1580515">
                <a:moveTo>
                  <a:pt x="12483084" y="0"/>
                </a:moveTo>
                <a:lnTo>
                  <a:pt x="0" y="0"/>
                </a:lnTo>
                <a:lnTo>
                  <a:pt x="0" y="1580387"/>
                </a:lnTo>
                <a:lnTo>
                  <a:pt x="12483084" y="1580387"/>
                </a:lnTo>
                <a:lnTo>
                  <a:pt x="12483084" y="0"/>
                </a:lnTo>
                <a:close/>
              </a:path>
            </a:pathLst>
          </a:custGeom>
          <a:solidFill>
            <a:srgbClr val="F47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5007" y="8420100"/>
            <a:ext cx="4288523" cy="8381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0847" y="8383523"/>
            <a:ext cx="4052861" cy="8747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5367" y="2119303"/>
            <a:ext cx="15171115" cy="293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3583" y="5833605"/>
            <a:ext cx="14654682" cy="1905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092" y="2243328"/>
            <a:ext cx="7543705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1053" y="2243328"/>
            <a:ext cx="7543705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6971" y="132587"/>
            <a:ext cx="17026255" cy="295910"/>
          </a:xfrm>
          <a:custGeom>
            <a:avLst/>
            <a:gdLst/>
            <a:ahLst/>
            <a:cxnLst/>
            <a:rect l="l" t="t" r="r" b="b"/>
            <a:pathLst>
              <a:path w="17026255" h="295909">
                <a:moveTo>
                  <a:pt x="17026128" y="0"/>
                </a:moveTo>
                <a:lnTo>
                  <a:pt x="0" y="0"/>
                </a:lnTo>
                <a:lnTo>
                  <a:pt x="0" y="295655"/>
                </a:lnTo>
                <a:lnTo>
                  <a:pt x="17026128" y="295655"/>
                </a:lnTo>
                <a:lnTo>
                  <a:pt x="17026128" y="0"/>
                </a:lnTo>
                <a:close/>
              </a:path>
            </a:pathLst>
          </a:custGeom>
          <a:solidFill>
            <a:srgbClr val="56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6971" y="9323831"/>
            <a:ext cx="17026255" cy="297180"/>
          </a:xfrm>
          <a:custGeom>
            <a:avLst/>
            <a:gdLst/>
            <a:ahLst/>
            <a:cxnLst/>
            <a:rect l="l" t="t" r="r" b="b"/>
            <a:pathLst>
              <a:path w="17026255" h="297179">
                <a:moveTo>
                  <a:pt x="17026128" y="0"/>
                </a:moveTo>
                <a:lnTo>
                  <a:pt x="0" y="0"/>
                </a:lnTo>
                <a:lnTo>
                  <a:pt x="0" y="297180"/>
                </a:lnTo>
                <a:lnTo>
                  <a:pt x="17026128" y="297180"/>
                </a:lnTo>
                <a:lnTo>
                  <a:pt x="17026128" y="0"/>
                </a:lnTo>
                <a:close/>
              </a:path>
            </a:pathLst>
          </a:custGeom>
          <a:solidFill>
            <a:srgbClr val="F57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6971" y="490727"/>
            <a:ext cx="12951460" cy="1301750"/>
          </a:xfrm>
          <a:custGeom>
            <a:avLst/>
            <a:gdLst/>
            <a:ahLst/>
            <a:cxnLst/>
            <a:rect l="l" t="t" r="r" b="b"/>
            <a:pathLst>
              <a:path w="12951460" h="1301750">
                <a:moveTo>
                  <a:pt x="12950951" y="0"/>
                </a:moveTo>
                <a:lnTo>
                  <a:pt x="0" y="0"/>
                </a:lnTo>
                <a:lnTo>
                  <a:pt x="0" y="1301496"/>
                </a:lnTo>
                <a:lnTo>
                  <a:pt x="12950951" y="1301496"/>
                </a:lnTo>
                <a:lnTo>
                  <a:pt x="12950951" y="0"/>
                </a:lnTo>
                <a:close/>
              </a:path>
            </a:pathLst>
          </a:custGeom>
          <a:solidFill>
            <a:srgbClr val="F47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83184" y="697993"/>
            <a:ext cx="3752390" cy="8077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0" y="637031"/>
            <a:ext cx="159448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16039"/>
            <a:ext cx="16325850" cy="3874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449651" y="8698391"/>
            <a:ext cx="2359659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092" y="9070848"/>
            <a:ext cx="398862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86132" y="9070848"/>
            <a:ext cx="398862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367" y="2119303"/>
            <a:ext cx="10355580" cy="293624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algn="ctr">
              <a:lnSpc>
                <a:spcPts val="7500"/>
              </a:lnSpc>
              <a:spcBef>
                <a:spcPts val="615"/>
              </a:spcBef>
            </a:pPr>
            <a:r>
              <a:rPr sz="6600" b="1" spc="100" dirty="0">
                <a:solidFill>
                  <a:srgbClr val="F47931"/>
                </a:solidFill>
                <a:latin typeface="Arial"/>
                <a:cs typeface="Arial"/>
              </a:rPr>
              <a:t>State </a:t>
            </a:r>
            <a:r>
              <a:rPr sz="6600" b="1" spc="140" dirty="0">
                <a:solidFill>
                  <a:srgbClr val="F47931"/>
                </a:solidFill>
                <a:latin typeface="Arial"/>
                <a:cs typeface="Arial"/>
              </a:rPr>
              <a:t>of </a:t>
            </a:r>
            <a:r>
              <a:rPr sz="6600" b="1" spc="105" dirty="0">
                <a:solidFill>
                  <a:srgbClr val="F47931"/>
                </a:solidFill>
                <a:latin typeface="Arial"/>
                <a:cs typeface="Arial"/>
              </a:rPr>
              <a:t>the </a:t>
            </a:r>
            <a:r>
              <a:rPr sz="6600" b="1" spc="-120" dirty="0">
                <a:solidFill>
                  <a:srgbClr val="F47931"/>
                </a:solidFill>
                <a:latin typeface="Arial"/>
                <a:cs typeface="Arial"/>
              </a:rPr>
              <a:t>Region: </a:t>
            </a:r>
            <a:r>
              <a:rPr sz="6600" b="1" spc="-400" dirty="0">
                <a:solidFill>
                  <a:srgbClr val="F47931"/>
                </a:solidFill>
                <a:latin typeface="Arial"/>
                <a:cs typeface="Arial"/>
              </a:rPr>
              <a:t>Job </a:t>
            </a:r>
            <a:r>
              <a:rPr sz="6600" b="1" spc="-395" dirty="0">
                <a:solidFill>
                  <a:srgbClr val="F47931"/>
                </a:solidFill>
                <a:latin typeface="Arial"/>
                <a:cs typeface="Arial"/>
              </a:rPr>
              <a:t> </a:t>
            </a:r>
            <a:r>
              <a:rPr sz="6600" b="1" spc="-155" dirty="0">
                <a:solidFill>
                  <a:srgbClr val="F47931"/>
                </a:solidFill>
                <a:latin typeface="Arial"/>
                <a:cs typeface="Arial"/>
              </a:rPr>
              <a:t>Growth</a:t>
            </a:r>
            <a:r>
              <a:rPr sz="6600" b="1" spc="-195" dirty="0">
                <a:solidFill>
                  <a:srgbClr val="F47931"/>
                </a:solidFill>
                <a:latin typeface="Arial"/>
                <a:cs typeface="Arial"/>
              </a:rPr>
              <a:t> </a:t>
            </a:r>
            <a:r>
              <a:rPr sz="6600" b="1" spc="-40" dirty="0">
                <a:solidFill>
                  <a:srgbClr val="F47931"/>
                </a:solidFill>
                <a:latin typeface="Arial"/>
                <a:cs typeface="Arial"/>
              </a:rPr>
              <a:t>and</a:t>
            </a:r>
            <a:r>
              <a:rPr sz="6600" b="1" spc="-215" dirty="0">
                <a:solidFill>
                  <a:srgbClr val="F47931"/>
                </a:solidFill>
                <a:latin typeface="Arial"/>
                <a:cs typeface="Arial"/>
              </a:rPr>
              <a:t> </a:t>
            </a:r>
            <a:r>
              <a:rPr sz="6600" b="1" spc="-95" dirty="0">
                <a:solidFill>
                  <a:srgbClr val="F47931"/>
                </a:solidFill>
                <a:latin typeface="Arial"/>
                <a:cs typeface="Arial"/>
              </a:rPr>
              <a:t>Opportunity</a:t>
            </a:r>
            <a:r>
              <a:rPr sz="6600" b="1" spc="-220" dirty="0">
                <a:solidFill>
                  <a:srgbClr val="F47931"/>
                </a:solidFill>
                <a:latin typeface="Arial"/>
                <a:cs typeface="Arial"/>
              </a:rPr>
              <a:t> </a:t>
            </a:r>
            <a:r>
              <a:rPr sz="6600" b="1" spc="-15" dirty="0">
                <a:solidFill>
                  <a:srgbClr val="F47931"/>
                </a:solidFill>
                <a:latin typeface="Arial"/>
                <a:cs typeface="Arial"/>
              </a:rPr>
              <a:t>in </a:t>
            </a:r>
            <a:r>
              <a:rPr sz="6600" b="1" spc="-1820" dirty="0">
                <a:solidFill>
                  <a:srgbClr val="F47931"/>
                </a:solidFill>
                <a:latin typeface="Arial"/>
                <a:cs typeface="Arial"/>
              </a:rPr>
              <a:t> </a:t>
            </a:r>
            <a:r>
              <a:rPr sz="6600" b="1" spc="-30" dirty="0">
                <a:solidFill>
                  <a:srgbClr val="F47931"/>
                </a:solidFill>
                <a:latin typeface="Arial"/>
                <a:cs typeface="Arial"/>
              </a:rPr>
              <a:t>Northwest</a:t>
            </a:r>
            <a:r>
              <a:rPr sz="6600" b="1" spc="-190" dirty="0">
                <a:solidFill>
                  <a:srgbClr val="F47931"/>
                </a:solidFill>
                <a:latin typeface="Arial"/>
                <a:cs typeface="Arial"/>
              </a:rPr>
              <a:t> </a:t>
            </a:r>
            <a:r>
              <a:rPr sz="6600" b="1" spc="-175" dirty="0">
                <a:solidFill>
                  <a:srgbClr val="F47931"/>
                </a:solidFill>
                <a:latin typeface="Arial"/>
                <a:cs typeface="Arial"/>
              </a:rPr>
              <a:t>Ohio</a:t>
            </a:r>
            <a:endParaRPr sz="6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3583" y="5833605"/>
            <a:ext cx="9836785" cy="190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4445" algn="ctr">
              <a:lnSpc>
                <a:spcPts val="5000"/>
              </a:lnSpc>
            </a:pPr>
            <a:r>
              <a:rPr sz="4000" b="1" i="1" spc="-325" dirty="0">
                <a:latin typeface="Arial"/>
                <a:cs typeface="Arial"/>
              </a:rPr>
              <a:t>T</a:t>
            </a:r>
            <a:r>
              <a:rPr sz="4000" b="1" i="1" spc="-300" dirty="0">
                <a:latin typeface="Arial"/>
                <a:cs typeface="Arial"/>
              </a:rPr>
              <a:t>e</a:t>
            </a:r>
            <a:r>
              <a:rPr sz="4000" b="1" i="1" spc="-229" dirty="0">
                <a:latin typeface="Arial"/>
                <a:cs typeface="Arial"/>
              </a:rPr>
              <a:t>ch</a:t>
            </a:r>
            <a:r>
              <a:rPr sz="4000" b="1" i="1" spc="-270" dirty="0">
                <a:latin typeface="Arial"/>
                <a:cs typeface="Arial"/>
              </a:rPr>
              <a:t>P</a:t>
            </a:r>
            <a:r>
              <a:rPr sz="4000" b="1" i="1" spc="-160" dirty="0">
                <a:latin typeface="Arial"/>
                <a:cs typeface="Arial"/>
              </a:rPr>
              <a:t>r</a:t>
            </a:r>
            <a:r>
              <a:rPr sz="4000" b="1" i="1" spc="-130" dirty="0">
                <a:latin typeface="Arial"/>
                <a:cs typeface="Arial"/>
              </a:rPr>
              <a:t>e</a:t>
            </a:r>
            <a:r>
              <a:rPr sz="4000" b="1" i="1" spc="-290" dirty="0">
                <a:latin typeface="Arial"/>
                <a:cs typeface="Arial"/>
              </a:rPr>
              <a:t>p</a:t>
            </a:r>
            <a:r>
              <a:rPr sz="4000" b="1" i="1" spc="-65" dirty="0">
                <a:latin typeface="Arial"/>
                <a:cs typeface="Arial"/>
              </a:rPr>
              <a:t> </a:t>
            </a:r>
            <a:r>
              <a:rPr sz="4000" b="1" i="1" spc="-455" dirty="0">
                <a:latin typeface="Arial"/>
                <a:cs typeface="Arial"/>
              </a:rPr>
              <a:t>O</a:t>
            </a:r>
            <a:r>
              <a:rPr sz="4000" b="1" i="1" spc="-355" dirty="0">
                <a:latin typeface="Arial"/>
                <a:cs typeface="Arial"/>
              </a:rPr>
              <a:t>h</a:t>
            </a:r>
            <a:r>
              <a:rPr sz="4000" b="1" i="1" spc="-35" dirty="0">
                <a:latin typeface="Arial"/>
                <a:cs typeface="Arial"/>
              </a:rPr>
              <a:t>i</a:t>
            </a:r>
            <a:r>
              <a:rPr sz="4000" b="1" i="1" spc="-320" dirty="0">
                <a:latin typeface="Arial"/>
                <a:cs typeface="Arial"/>
              </a:rPr>
              <a:t>o</a:t>
            </a:r>
            <a:r>
              <a:rPr sz="4000" b="1" i="1" spc="-305" dirty="0">
                <a:latin typeface="Arial"/>
                <a:cs typeface="Arial"/>
              </a:rPr>
              <a:t>-</a:t>
            </a:r>
            <a:r>
              <a:rPr sz="4000" b="1" i="1" spc="-385" dirty="0">
                <a:latin typeface="Arial"/>
                <a:cs typeface="Arial"/>
              </a:rPr>
              <a:t>S</a:t>
            </a:r>
            <a:r>
              <a:rPr sz="4000" b="1" i="1" spc="-254" dirty="0">
                <a:latin typeface="Arial"/>
                <a:cs typeface="Arial"/>
              </a:rPr>
              <a:t>uc</a:t>
            </a:r>
            <a:r>
              <a:rPr sz="4000" b="1" i="1" spc="-200" dirty="0">
                <a:latin typeface="Arial"/>
                <a:cs typeface="Arial"/>
              </a:rPr>
              <a:t>c</a:t>
            </a:r>
            <a:r>
              <a:rPr sz="4000" b="1" i="1" spc="-130" dirty="0">
                <a:latin typeface="Arial"/>
                <a:cs typeface="Arial"/>
              </a:rPr>
              <a:t>e</a:t>
            </a:r>
            <a:r>
              <a:rPr sz="4000" b="1" i="1" spc="-370" dirty="0">
                <a:latin typeface="Arial"/>
                <a:cs typeface="Arial"/>
              </a:rPr>
              <a:t>ss</a:t>
            </a:r>
            <a:r>
              <a:rPr sz="4000" b="1" i="1" spc="-95" dirty="0">
                <a:latin typeface="Arial"/>
                <a:cs typeface="Arial"/>
              </a:rPr>
              <a:t> </a:t>
            </a:r>
            <a:r>
              <a:rPr sz="4000" b="1" i="1" spc="-280" dirty="0">
                <a:latin typeface="Arial"/>
                <a:cs typeface="Arial"/>
              </a:rPr>
              <a:t>B</a:t>
            </a:r>
            <a:r>
              <a:rPr sz="4000" b="1" i="1" spc="-290" dirty="0">
                <a:latin typeface="Arial"/>
                <a:cs typeface="Arial"/>
              </a:rPr>
              <a:t>oun</a:t>
            </a:r>
            <a:r>
              <a:rPr sz="4000" b="1" i="1" spc="-295" dirty="0">
                <a:latin typeface="Arial"/>
                <a:cs typeface="Arial"/>
              </a:rPr>
              <a:t>d</a:t>
            </a:r>
            <a:r>
              <a:rPr sz="4000" b="1" i="1" spc="-90" dirty="0">
                <a:latin typeface="Arial"/>
                <a:cs typeface="Arial"/>
              </a:rPr>
              <a:t> </a:t>
            </a:r>
            <a:r>
              <a:rPr sz="4000" b="1" i="1" spc="-409" dirty="0">
                <a:latin typeface="Arial"/>
                <a:cs typeface="Arial"/>
              </a:rPr>
              <a:t>C</a:t>
            </a:r>
            <a:r>
              <a:rPr sz="4000" b="1" i="1" spc="-315" dirty="0">
                <a:latin typeface="Arial"/>
                <a:cs typeface="Arial"/>
              </a:rPr>
              <a:t>o</a:t>
            </a:r>
            <a:r>
              <a:rPr sz="4000" b="1" i="1" spc="-265" dirty="0">
                <a:latin typeface="Arial"/>
                <a:cs typeface="Arial"/>
              </a:rPr>
              <a:t>n</a:t>
            </a:r>
            <a:r>
              <a:rPr sz="4000" b="1" i="1" spc="-65" dirty="0">
                <a:latin typeface="Arial"/>
                <a:cs typeface="Arial"/>
              </a:rPr>
              <a:t>f</a:t>
            </a:r>
            <a:r>
              <a:rPr sz="4000" b="1" i="1" spc="-130" dirty="0">
                <a:latin typeface="Arial"/>
                <a:cs typeface="Arial"/>
              </a:rPr>
              <a:t>e</a:t>
            </a:r>
            <a:r>
              <a:rPr sz="4000" b="1" i="1" spc="-160" dirty="0">
                <a:latin typeface="Arial"/>
                <a:cs typeface="Arial"/>
              </a:rPr>
              <a:t>r</a:t>
            </a:r>
            <a:r>
              <a:rPr sz="4000" b="1" i="1" spc="-130" dirty="0">
                <a:latin typeface="Arial"/>
                <a:cs typeface="Arial"/>
              </a:rPr>
              <a:t>e</a:t>
            </a:r>
            <a:r>
              <a:rPr sz="4000" b="1" i="1" spc="-235" dirty="0">
                <a:latin typeface="Arial"/>
                <a:cs typeface="Arial"/>
              </a:rPr>
              <a:t>nc</a:t>
            </a:r>
            <a:r>
              <a:rPr sz="4000" b="1" i="1" spc="-90" dirty="0">
                <a:latin typeface="Arial"/>
                <a:cs typeface="Arial"/>
              </a:rPr>
              <a:t>e </a:t>
            </a:r>
            <a:r>
              <a:rPr sz="4000" b="1" i="1" spc="-60" dirty="0">
                <a:latin typeface="Arial"/>
                <a:cs typeface="Arial"/>
              </a:rPr>
              <a:t> </a:t>
            </a:r>
            <a:r>
              <a:rPr sz="4000" b="1" i="1" spc="-280" dirty="0">
                <a:latin typeface="Arial"/>
                <a:cs typeface="Arial"/>
              </a:rPr>
              <a:t>Ru</a:t>
            </a:r>
            <a:r>
              <a:rPr sz="4000" b="1" i="1" spc="-370" dirty="0">
                <a:latin typeface="Arial"/>
                <a:cs typeface="Arial"/>
              </a:rPr>
              <a:t>ss</a:t>
            </a:r>
            <a:r>
              <a:rPr sz="4000" b="1" i="1" spc="-130" dirty="0">
                <a:latin typeface="Arial"/>
                <a:cs typeface="Arial"/>
              </a:rPr>
              <a:t>e</a:t>
            </a:r>
            <a:r>
              <a:rPr sz="4000" b="1" i="1" spc="-60" dirty="0">
                <a:latin typeface="Arial"/>
                <a:cs typeface="Arial"/>
              </a:rPr>
              <a:t>ll</a:t>
            </a:r>
            <a:r>
              <a:rPr sz="4000" b="1" i="1" spc="-105" dirty="0">
                <a:latin typeface="Arial"/>
                <a:cs typeface="Arial"/>
              </a:rPr>
              <a:t> </a:t>
            </a:r>
            <a:r>
              <a:rPr sz="4000" b="1" i="1" spc="-240" dirty="0">
                <a:latin typeface="Arial"/>
                <a:cs typeface="Arial"/>
              </a:rPr>
              <a:t>W</a:t>
            </a:r>
            <a:r>
              <a:rPr sz="4000" b="1" i="1" spc="-85" dirty="0">
                <a:latin typeface="Arial"/>
                <a:cs typeface="Arial"/>
              </a:rPr>
              <a:t>.</a:t>
            </a:r>
            <a:r>
              <a:rPr sz="4000" b="1" i="1" spc="-114" dirty="0">
                <a:latin typeface="Arial"/>
                <a:cs typeface="Arial"/>
              </a:rPr>
              <a:t> </a:t>
            </a:r>
            <a:r>
              <a:rPr sz="4000" b="1" i="1" spc="105" dirty="0">
                <a:latin typeface="Arial"/>
                <a:cs typeface="Arial"/>
              </a:rPr>
              <a:t>M</a:t>
            </a:r>
            <a:r>
              <a:rPr sz="4000" b="1" i="1" spc="-135" dirty="0">
                <a:latin typeface="Arial"/>
                <a:cs typeface="Arial"/>
              </a:rPr>
              <a:t>ills</a:t>
            </a:r>
            <a:r>
              <a:rPr sz="4000" b="1" i="1" spc="-85" dirty="0">
                <a:latin typeface="Arial"/>
                <a:cs typeface="Arial"/>
              </a:rPr>
              <a:t>,</a:t>
            </a:r>
            <a:r>
              <a:rPr sz="4000" b="1" i="1" spc="-130" dirty="0">
                <a:latin typeface="Arial"/>
                <a:cs typeface="Arial"/>
              </a:rPr>
              <a:t> </a:t>
            </a:r>
            <a:r>
              <a:rPr sz="4000" b="1" i="1" spc="-204" dirty="0">
                <a:latin typeface="Arial"/>
                <a:cs typeface="Arial"/>
              </a:rPr>
              <a:t>Ph.</a:t>
            </a:r>
            <a:r>
              <a:rPr sz="4000" b="1" i="1" spc="-295" dirty="0">
                <a:latin typeface="Arial"/>
                <a:cs typeface="Arial"/>
              </a:rPr>
              <a:t>D</a:t>
            </a:r>
            <a:r>
              <a:rPr sz="4000" b="1" i="1" spc="-85" dirty="0">
                <a:latin typeface="Arial"/>
                <a:cs typeface="Arial"/>
              </a:rPr>
              <a:t>.,</a:t>
            </a:r>
            <a:r>
              <a:rPr sz="4000" b="1" i="1" spc="-114" dirty="0">
                <a:latin typeface="Arial"/>
                <a:cs typeface="Arial"/>
              </a:rPr>
              <a:t> </a:t>
            </a:r>
            <a:r>
              <a:rPr sz="4000" b="1" i="1" spc="-385" dirty="0">
                <a:latin typeface="Arial"/>
                <a:cs typeface="Arial"/>
              </a:rPr>
              <a:t>S</a:t>
            </a:r>
            <a:r>
              <a:rPr sz="4000" b="1" i="1" spc="-130" dirty="0">
                <a:latin typeface="Arial"/>
                <a:cs typeface="Arial"/>
              </a:rPr>
              <a:t>e</a:t>
            </a:r>
            <a:r>
              <a:rPr sz="4000" b="1" i="1" spc="-204" dirty="0">
                <a:latin typeface="Arial"/>
                <a:cs typeface="Arial"/>
              </a:rPr>
              <a:t>nio</a:t>
            </a:r>
            <a:r>
              <a:rPr sz="4000" b="1" i="1" spc="-155" dirty="0">
                <a:latin typeface="Arial"/>
                <a:cs typeface="Arial"/>
              </a:rPr>
              <a:t>r</a:t>
            </a:r>
            <a:r>
              <a:rPr sz="4000" b="1" i="1" spc="-85" dirty="0">
                <a:latin typeface="Arial"/>
                <a:cs typeface="Arial"/>
              </a:rPr>
              <a:t> </a:t>
            </a:r>
            <a:r>
              <a:rPr sz="4000" b="1" i="1" spc="-285" dirty="0">
                <a:latin typeface="Arial"/>
                <a:cs typeface="Arial"/>
              </a:rPr>
              <a:t>D</a:t>
            </a:r>
            <a:r>
              <a:rPr sz="4000" b="1" i="1" spc="-80" dirty="0">
                <a:latin typeface="Arial"/>
                <a:cs typeface="Arial"/>
              </a:rPr>
              <a:t>i</a:t>
            </a:r>
            <a:r>
              <a:rPr sz="4000" b="1" i="1" spc="-114" dirty="0">
                <a:latin typeface="Arial"/>
                <a:cs typeface="Arial"/>
              </a:rPr>
              <a:t>r</a:t>
            </a:r>
            <a:r>
              <a:rPr sz="4000" b="1" i="1" spc="-130" dirty="0">
                <a:latin typeface="Arial"/>
                <a:cs typeface="Arial"/>
              </a:rPr>
              <a:t>e</a:t>
            </a:r>
            <a:r>
              <a:rPr sz="4000" b="1" i="1" spc="-200" dirty="0">
                <a:latin typeface="Arial"/>
                <a:cs typeface="Arial"/>
              </a:rPr>
              <a:t>c</a:t>
            </a:r>
            <a:r>
              <a:rPr sz="4000" b="1" i="1" spc="-130" dirty="0">
                <a:latin typeface="Arial"/>
                <a:cs typeface="Arial"/>
              </a:rPr>
              <a:t>to</a:t>
            </a:r>
            <a:r>
              <a:rPr sz="4000" b="1" i="1" spc="-110" dirty="0">
                <a:latin typeface="Arial"/>
                <a:cs typeface="Arial"/>
              </a:rPr>
              <a:t>r</a:t>
            </a:r>
            <a:r>
              <a:rPr sz="4000" b="1" i="1" spc="-85" dirty="0">
                <a:latin typeface="Arial"/>
                <a:cs typeface="Arial"/>
              </a:rPr>
              <a:t>,</a:t>
            </a:r>
            <a:r>
              <a:rPr sz="4000" b="1" i="1" spc="-95" dirty="0">
                <a:latin typeface="Arial"/>
                <a:cs typeface="Arial"/>
              </a:rPr>
              <a:t> </a:t>
            </a:r>
            <a:r>
              <a:rPr sz="4000" b="1" i="1" spc="-409" dirty="0">
                <a:latin typeface="Arial"/>
                <a:cs typeface="Arial"/>
              </a:rPr>
              <a:t>C</a:t>
            </a:r>
            <a:r>
              <a:rPr sz="4000" b="1" i="1" spc="-185" dirty="0">
                <a:latin typeface="Arial"/>
                <a:cs typeface="Arial"/>
              </a:rPr>
              <a:t>RD  </a:t>
            </a:r>
            <a:r>
              <a:rPr sz="4000" b="1" i="1" spc="-434" dirty="0">
                <a:latin typeface="Arial"/>
                <a:cs typeface="Arial"/>
              </a:rPr>
              <a:t>A</a:t>
            </a:r>
            <a:r>
              <a:rPr sz="4000" b="1" i="1" spc="-290" dirty="0">
                <a:latin typeface="Arial"/>
                <a:cs typeface="Arial"/>
              </a:rPr>
              <a:t>p</a:t>
            </a:r>
            <a:r>
              <a:rPr sz="4000" b="1" i="1" spc="-114" dirty="0">
                <a:latin typeface="Arial"/>
                <a:cs typeface="Arial"/>
              </a:rPr>
              <a:t>r</a:t>
            </a:r>
            <a:r>
              <a:rPr sz="4000" b="1" i="1" spc="-75" dirty="0">
                <a:latin typeface="Arial"/>
                <a:cs typeface="Arial"/>
              </a:rPr>
              <a:t>i</a:t>
            </a:r>
            <a:r>
              <a:rPr sz="4000" b="1" i="1" spc="-60" dirty="0">
                <a:latin typeface="Arial"/>
                <a:cs typeface="Arial"/>
              </a:rPr>
              <a:t>l</a:t>
            </a:r>
            <a:r>
              <a:rPr sz="4000" b="1" i="1" spc="-100" dirty="0">
                <a:latin typeface="Arial"/>
                <a:cs typeface="Arial"/>
              </a:rPr>
              <a:t> </a:t>
            </a:r>
            <a:r>
              <a:rPr sz="4000" b="1" i="1" spc="110" dirty="0">
                <a:latin typeface="Arial"/>
                <a:cs typeface="Arial"/>
              </a:rPr>
              <a:t>16</a:t>
            </a:r>
            <a:r>
              <a:rPr sz="4000" b="1" i="1" spc="-85" dirty="0">
                <a:latin typeface="Arial"/>
                <a:cs typeface="Arial"/>
              </a:rPr>
              <a:t>,</a:t>
            </a:r>
            <a:r>
              <a:rPr sz="4000" b="1" i="1" spc="-105" dirty="0">
                <a:latin typeface="Arial"/>
                <a:cs typeface="Arial"/>
              </a:rPr>
              <a:t> </a:t>
            </a:r>
            <a:r>
              <a:rPr sz="4000" b="1" i="1" spc="110" dirty="0">
                <a:latin typeface="Arial"/>
                <a:cs typeface="Arial"/>
              </a:rPr>
              <a:t>202</a:t>
            </a:r>
            <a:r>
              <a:rPr sz="4000" b="1" i="1" spc="114" dirty="0"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5983" y="2947416"/>
            <a:ext cx="4389119" cy="38587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4" y="480368"/>
            <a:ext cx="11264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Segoe UI"/>
                <a:cs typeface="Segoe UI"/>
              </a:rPr>
              <a:t>NW Ohio </a:t>
            </a:r>
            <a:r>
              <a:rPr sz="3600" dirty="0">
                <a:latin typeface="Segoe UI"/>
                <a:cs typeface="Segoe UI"/>
              </a:rPr>
              <a:t>Job </a:t>
            </a:r>
            <a:r>
              <a:rPr sz="3600" spc="-5" dirty="0">
                <a:latin typeface="Segoe UI"/>
                <a:cs typeface="Segoe UI"/>
              </a:rPr>
              <a:t>Growth: Information and Professional, </a:t>
            </a:r>
            <a:r>
              <a:rPr sz="3600" spc="-98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Scientific, and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Technical</a:t>
            </a:r>
            <a:r>
              <a:rPr sz="3600" spc="1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Services </a:t>
            </a:r>
            <a:r>
              <a:rPr sz="3600" dirty="0">
                <a:latin typeface="Segoe UI"/>
                <a:cs typeface="Segoe UI"/>
              </a:rPr>
              <a:t>(2016-2020)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03882" y="2315457"/>
            <a:ext cx="6470650" cy="551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3455">
              <a:lnSpc>
                <a:spcPct val="150000"/>
              </a:lnSpc>
              <a:spcBef>
                <a:spcPts val="100"/>
              </a:spcBef>
            </a:pPr>
            <a:r>
              <a:rPr sz="4000" b="1" spc="-25" dirty="0">
                <a:latin typeface="Calibri"/>
                <a:cs typeface="Calibri"/>
              </a:rPr>
              <a:t>Overall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Regional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Loss: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277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Lucas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County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Loss: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1,344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3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Counties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Increases: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5" dirty="0">
                <a:latin typeface="Calibri"/>
                <a:cs typeface="Calibri"/>
              </a:rPr>
              <a:t>Union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(751)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45" dirty="0">
                <a:latin typeface="Calibri"/>
                <a:cs typeface="Calibri"/>
              </a:rPr>
              <a:t>Wood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(427)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20" dirty="0">
                <a:latin typeface="Calibri"/>
                <a:cs typeface="Calibri"/>
              </a:rPr>
              <a:t>Delaware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(262)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12" y="2001011"/>
            <a:ext cx="8638018" cy="71064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544245" y="8842885"/>
            <a:ext cx="2359660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20" dirty="0">
                <a:latin typeface="Arial Narrow"/>
                <a:cs typeface="Arial Narrow"/>
              </a:rPr>
              <a:t> </a:t>
            </a:r>
            <a:r>
              <a:rPr sz="2000" spc="125" dirty="0">
                <a:latin typeface="Arial Narrow"/>
                <a:cs typeface="Arial Narrow"/>
              </a:rPr>
              <a:t>EMSI</a:t>
            </a:r>
            <a:r>
              <a:rPr sz="2000" spc="35" dirty="0">
                <a:latin typeface="Arial Narrow"/>
                <a:cs typeface="Arial Narrow"/>
              </a:rPr>
              <a:t> </a:t>
            </a:r>
            <a:r>
              <a:rPr sz="2000" spc="180" dirty="0">
                <a:latin typeface="Arial Narrow"/>
                <a:cs typeface="Arial Narrow"/>
              </a:rPr>
              <a:t>2020.4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4" y="708238"/>
            <a:ext cx="12042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NW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Ohio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Growth: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Manufacturing</a:t>
            </a:r>
            <a:r>
              <a:rPr sz="4000" spc="4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(2016-2020)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03730" y="2553479"/>
            <a:ext cx="6757034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4000" b="1" spc="-25" dirty="0">
                <a:latin typeface="Calibri"/>
                <a:cs typeface="Calibri"/>
              </a:rPr>
              <a:t>Overall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Regional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Increase: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3,449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3</a:t>
            </a:r>
            <a:r>
              <a:rPr sz="4000" b="1" spc="-10" dirty="0">
                <a:latin typeface="Calibri"/>
                <a:cs typeface="Calibri"/>
              </a:rPr>
              <a:t> Counties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Increases: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10" dirty="0">
                <a:latin typeface="Calibri"/>
                <a:cs typeface="Calibri"/>
              </a:rPr>
              <a:t>Lucas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(3,120)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5" dirty="0">
                <a:latin typeface="Calibri"/>
                <a:cs typeface="Calibri"/>
              </a:rPr>
              <a:t>Union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(989)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30" dirty="0">
                <a:latin typeface="Calibri"/>
                <a:cs typeface="Calibri"/>
              </a:rPr>
              <a:t>Wyandot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(475)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955" y="2237233"/>
            <a:ext cx="8494775" cy="6775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544245" y="8842885"/>
            <a:ext cx="2359660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20" dirty="0">
                <a:latin typeface="Arial Narrow"/>
                <a:cs typeface="Arial Narrow"/>
              </a:rPr>
              <a:t> </a:t>
            </a:r>
            <a:r>
              <a:rPr sz="2000" spc="125" dirty="0">
                <a:latin typeface="Arial Narrow"/>
                <a:cs typeface="Arial Narrow"/>
              </a:rPr>
              <a:t>EMSI</a:t>
            </a:r>
            <a:r>
              <a:rPr sz="2000" spc="35" dirty="0">
                <a:latin typeface="Arial Narrow"/>
                <a:cs typeface="Arial Narrow"/>
              </a:rPr>
              <a:t> </a:t>
            </a:r>
            <a:r>
              <a:rPr sz="2000" spc="180" dirty="0">
                <a:latin typeface="Arial Narrow"/>
                <a:cs typeface="Arial Narrow"/>
              </a:rPr>
              <a:t>2020.4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4" y="522948"/>
            <a:ext cx="15863569" cy="232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50255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NW</a:t>
            </a:r>
            <a:r>
              <a:rPr sz="40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Ohio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Job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Growth:</a:t>
            </a:r>
            <a:r>
              <a:rPr sz="40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Transportation</a:t>
            </a:r>
            <a:r>
              <a:rPr sz="40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sz="4000" b="1" spc="-10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Warehousing</a:t>
            </a:r>
            <a:r>
              <a:rPr sz="4000" b="1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(2016-2020)</a:t>
            </a:r>
            <a:endParaRPr sz="4000">
              <a:latin typeface="Segoe UI"/>
              <a:cs typeface="Segoe UI"/>
            </a:endParaRPr>
          </a:p>
          <a:p>
            <a:pPr marL="9118600">
              <a:lnSpc>
                <a:spcPct val="100000"/>
              </a:lnSpc>
              <a:spcBef>
                <a:spcPts val="3719"/>
              </a:spcBef>
            </a:pPr>
            <a:r>
              <a:rPr sz="4000" b="1" spc="-25" dirty="0">
                <a:latin typeface="Calibri"/>
                <a:cs typeface="Calibri"/>
              </a:rPr>
              <a:t>Overall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Regional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Increase: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1,863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3710" y="3738262"/>
            <a:ext cx="6983095" cy="3683000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3</a:t>
            </a:r>
            <a:r>
              <a:rPr sz="4000" b="1" spc="-10" dirty="0">
                <a:latin typeface="Calibri"/>
                <a:cs typeface="Calibri"/>
              </a:rPr>
              <a:t> Counties</a:t>
            </a:r>
            <a:r>
              <a:rPr sz="4000" b="1" spc="-5" dirty="0">
                <a:latin typeface="Calibri"/>
                <a:cs typeface="Calibri"/>
              </a:rPr>
              <a:t> (Number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Jobs):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45" dirty="0">
                <a:latin typeface="Calibri"/>
                <a:cs typeface="Calibri"/>
              </a:rPr>
              <a:t>Wood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(841)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20" dirty="0">
                <a:latin typeface="Calibri"/>
                <a:cs typeface="Calibri"/>
              </a:rPr>
              <a:t>Logan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(570)</a:t>
            </a:r>
            <a:endParaRPr sz="40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000" spc="-10" dirty="0">
                <a:latin typeface="Calibri"/>
                <a:cs typeface="Calibri"/>
              </a:rPr>
              <a:t>Shelby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(363)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955292"/>
            <a:ext cx="8314943" cy="69128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544245" y="8842885"/>
            <a:ext cx="2359660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20" dirty="0">
                <a:latin typeface="Arial Narrow"/>
                <a:cs typeface="Arial Narrow"/>
              </a:rPr>
              <a:t> </a:t>
            </a:r>
            <a:r>
              <a:rPr sz="2000" spc="125" dirty="0">
                <a:latin typeface="Arial Narrow"/>
                <a:cs typeface="Arial Narrow"/>
              </a:rPr>
              <a:t>EMSI</a:t>
            </a:r>
            <a:r>
              <a:rPr sz="2000" spc="35" dirty="0">
                <a:latin typeface="Arial Narrow"/>
                <a:cs typeface="Arial Narrow"/>
              </a:rPr>
              <a:t> </a:t>
            </a:r>
            <a:r>
              <a:rPr sz="2000" spc="180" dirty="0">
                <a:latin typeface="Arial Narrow"/>
                <a:cs typeface="Arial Narrow"/>
              </a:rPr>
              <a:t>2020.4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85" y="721621"/>
            <a:ext cx="1226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NW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Ohio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(Tech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Prep</a:t>
            </a:r>
            <a:r>
              <a:rPr sz="4000" spc="-2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Region)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Projected 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Growth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08890" y="8937318"/>
            <a:ext cx="2840355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35" dirty="0">
                <a:latin typeface="Arial Narrow"/>
                <a:cs typeface="Arial Narrow"/>
              </a:rPr>
              <a:t> </a:t>
            </a:r>
            <a:r>
              <a:rPr sz="2000" spc="155" dirty="0">
                <a:latin typeface="Arial Narrow"/>
                <a:cs typeface="Arial Narrow"/>
              </a:rPr>
              <a:t>JobsEQ</a:t>
            </a:r>
            <a:r>
              <a:rPr sz="2000" spc="25" dirty="0">
                <a:latin typeface="Arial Narrow"/>
                <a:cs typeface="Arial Narrow"/>
              </a:rPr>
              <a:t> </a:t>
            </a:r>
            <a:r>
              <a:rPr sz="2000" spc="235" dirty="0">
                <a:latin typeface="Arial Narrow"/>
                <a:cs typeface="Arial Narrow"/>
              </a:rPr>
              <a:t>Q3</a:t>
            </a:r>
            <a:r>
              <a:rPr sz="2000" spc="55" dirty="0">
                <a:latin typeface="Arial Narrow"/>
                <a:cs typeface="Arial Narrow"/>
              </a:rPr>
              <a:t> </a:t>
            </a:r>
            <a:r>
              <a:rPr sz="2000" spc="200" dirty="0">
                <a:latin typeface="Arial Narrow"/>
                <a:cs typeface="Arial Narrow"/>
              </a:rPr>
              <a:t>2020</a:t>
            </a:r>
            <a:endParaRPr sz="200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3269" y="1908610"/>
          <a:ext cx="15595600" cy="700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580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2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Occupation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2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Employment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593725" marR="191135" indent="-4851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254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Mean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Annual </a:t>
                      </a:r>
                      <a:r>
                        <a:rPr sz="2800" spc="-6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Wages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556895" marR="198755" indent="-3581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1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Demand </a:t>
                      </a:r>
                      <a:r>
                        <a:rPr sz="2800" spc="-6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1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(5-Years)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044575" marR="134620" indent="-8382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2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Employment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 </a:t>
                      </a:r>
                      <a:r>
                        <a:rPr sz="2800" spc="-6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1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(5-Years)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694">
                <a:tc>
                  <a:txBody>
                    <a:bodyPr/>
                    <a:lstStyle/>
                    <a:p>
                      <a:pPr marL="9525">
                        <a:lnSpc>
                          <a:spcPts val="273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Preparation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Serving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Related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177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46,853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$22,800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8496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40,289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54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12700">
                      <a:solidFill>
                        <a:srgbClr val="EC7C30"/>
                      </a:solidFill>
                      <a:prstDash val="solid"/>
                    </a:lnR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5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Production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70,728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$40,700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8994" algn="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34,273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-4,043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9525" marR="628015">
                        <a:lnSpc>
                          <a:spcPts val="288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Transportation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 Material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Moving </a:t>
                      </a:r>
                      <a:r>
                        <a:rPr sz="2400" spc="-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1841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52,626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$35,700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848994" algn="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31,479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-1,098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65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Sales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Related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49,643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$38,400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8994" algn="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30,746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-2,529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044">
                <a:tc>
                  <a:txBody>
                    <a:bodyPr/>
                    <a:lstStyle/>
                    <a:p>
                      <a:pPr marL="9525" marR="918210">
                        <a:lnSpc>
                          <a:spcPts val="288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Office and Administrative Support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1841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63,036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$37,800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848994" algn="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30,569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-3,761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65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Healthcare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25,253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$28,600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8994" algn="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17,383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1,340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9525" marR="809625">
                        <a:lnSpc>
                          <a:spcPts val="288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Educational Instruction and Library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31,246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19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$51,500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84899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12,583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60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-750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65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30,925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$95,800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8994" algn="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12,047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-689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65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and Extraction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Occupations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22,852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$51,400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R="848360" algn="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11,954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0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-402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0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85" y="571605"/>
            <a:ext cx="1226185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NW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Ohio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(Tech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Prep</a:t>
            </a:r>
            <a:r>
              <a:rPr sz="4000" spc="-2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Region)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Projected 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Growth </a:t>
            </a:r>
            <a:r>
              <a:rPr sz="4000" spc="-109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Transportation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and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Manufacturing</a:t>
            </a:r>
            <a:r>
              <a:rPr sz="4000" spc="50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(6-Digit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SOC)</a:t>
            </a:r>
            <a:endParaRPr sz="4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08890" y="8937318"/>
            <a:ext cx="2840355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35" dirty="0">
                <a:latin typeface="Arial Narrow"/>
                <a:cs typeface="Arial Narrow"/>
              </a:rPr>
              <a:t> </a:t>
            </a:r>
            <a:r>
              <a:rPr sz="2000" spc="155" dirty="0">
                <a:latin typeface="Arial Narrow"/>
                <a:cs typeface="Arial Narrow"/>
              </a:rPr>
              <a:t>JobsEQ</a:t>
            </a:r>
            <a:r>
              <a:rPr sz="2000" spc="25" dirty="0">
                <a:latin typeface="Arial Narrow"/>
                <a:cs typeface="Arial Narrow"/>
              </a:rPr>
              <a:t> </a:t>
            </a:r>
            <a:r>
              <a:rPr sz="2000" spc="235" dirty="0">
                <a:latin typeface="Arial Narrow"/>
                <a:cs typeface="Arial Narrow"/>
              </a:rPr>
              <a:t>Q3</a:t>
            </a:r>
            <a:r>
              <a:rPr sz="2000" spc="55" dirty="0">
                <a:latin typeface="Arial Narrow"/>
                <a:cs typeface="Arial Narrow"/>
              </a:rPr>
              <a:t> </a:t>
            </a:r>
            <a:r>
              <a:rPr sz="2000" spc="200" dirty="0">
                <a:latin typeface="Arial Narrow"/>
                <a:cs typeface="Arial Narrow"/>
              </a:rPr>
              <a:t>2020</a:t>
            </a:r>
            <a:endParaRPr sz="200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3269" y="1908610"/>
          <a:ext cx="15677515" cy="709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8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580"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2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Occupation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511175" marR="121920" indent="-42989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mp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lo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ent  </a:t>
                      </a:r>
                      <a:r>
                        <a:rPr sz="2800" spc="2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(2020)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14680" marR="191135" indent="-4851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254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Mean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Annual </a:t>
                      </a:r>
                      <a:r>
                        <a:rPr sz="2800" spc="-6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Wages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556895" marR="198755" indent="-3581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1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Demand </a:t>
                      </a:r>
                      <a:r>
                        <a:rPr sz="2800" spc="-6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1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(5-Years)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044575" marR="134620" indent="-8382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800" spc="2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Employment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2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 </a:t>
                      </a:r>
                      <a:r>
                        <a:rPr sz="2800" spc="-6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800" spc="1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(5-Years)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694">
                <a:tc>
                  <a:txBody>
                    <a:bodyPr/>
                    <a:lstStyle/>
                    <a:p>
                      <a:pPr marL="9525">
                        <a:lnSpc>
                          <a:spcPts val="273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Laborers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Freight,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Stock,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Material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Movers,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Hand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12,944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9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$31,700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8,779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54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12700">
                      <a:solidFill>
                        <a:srgbClr val="EC7C30"/>
                      </a:solidFill>
                      <a:prstDash val="solid"/>
                    </a:lnR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5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Assemblers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13,272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$39,300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5,995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-1,164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Stockers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Order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Fillers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8,267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400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$27,700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5,086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-251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65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Heavy and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Tractor-Trailer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Truck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Drivers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9,321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071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$48,000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4,880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-275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Light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Truck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Drivers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3683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4,224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4071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$35,000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2,381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044">
                <a:tc>
                  <a:txBody>
                    <a:bodyPr/>
                    <a:lstStyle/>
                    <a:p>
                      <a:pPr marL="10795" marR="244475">
                        <a:lnSpc>
                          <a:spcPts val="288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First-Line Supervisors of Production and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Workers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4,603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$64,000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2,143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-139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Industrial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Truck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Tractor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Operators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3556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3,619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$37,300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1,945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-63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044">
                <a:tc>
                  <a:txBody>
                    <a:bodyPr/>
                    <a:lstStyle/>
                    <a:p>
                      <a:pPr marL="11430" marR="456565">
                        <a:lnSpc>
                          <a:spcPts val="288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Inspectors,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Testers,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Sorters,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Samplers,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Weighers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4,089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$45,800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1,766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-497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661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Packers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Packagers,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Hand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2,666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$28,300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1,663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-154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4" y="752341"/>
            <a:ext cx="15271750" cy="7583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NW</a:t>
            </a:r>
            <a:r>
              <a:rPr sz="40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Ohio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Unique</a:t>
            </a:r>
            <a:r>
              <a:rPr sz="40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Job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Postings</a:t>
            </a:r>
            <a:r>
              <a:rPr sz="40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(Feb-Mar</a:t>
            </a:r>
            <a:r>
              <a:rPr sz="40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  <a:p>
            <a:pPr marL="9761855" marR="210820" indent="-343535">
              <a:lnSpc>
                <a:spcPct val="150000"/>
              </a:lnSpc>
              <a:spcBef>
                <a:spcPts val="4310"/>
              </a:spcBef>
            </a:pP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5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Counties </a:t>
            </a:r>
            <a:r>
              <a:rPr sz="4000" b="1" spc="-5" dirty="0">
                <a:latin typeface="Calibri"/>
                <a:cs typeface="Calibri"/>
              </a:rPr>
              <a:t>(Number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88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Unique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Postings):</a:t>
            </a:r>
            <a:endParaRPr sz="4000">
              <a:latin typeface="Calibri"/>
              <a:cs typeface="Calibri"/>
            </a:endParaRPr>
          </a:p>
          <a:p>
            <a:pPr marL="1016254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0162540" algn="l"/>
                <a:tab pos="10163175" algn="l"/>
              </a:tabLst>
            </a:pPr>
            <a:r>
              <a:rPr sz="4000" spc="-10" dirty="0">
                <a:latin typeface="Calibri"/>
                <a:cs typeface="Calibri"/>
              </a:rPr>
              <a:t>Lucas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(26,885)</a:t>
            </a:r>
            <a:endParaRPr sz="4000">
              <a:latin typeface="Calibri"/>
              <a:cs typeface="Calibri"/>
            </a:endParaRPr>
          </a:p>
          <a:p>
            <a:pPr marL="1016254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0162540" algn="l"/>
                <a:tab pos="10163175" algn="l"/>
              </a:tabLst>
            </a:pPr>
            <a:r>
              <a:rPr sz="4000" spc="-45" dirty="0">
                <a:latin typeface="Calibri"/>
                <a:cs typeface="Calibri"/>
              </a:rPr>
              <a:t>Wood</a:t>
            </a:r>
            <a:r>
              <a:rPr sz="4000" spc="-10" dirty="0">
                <a:latin typeface="Calibri"/>
                <a:cs typeface="Calibri"/>
              </a:rPr>
              <a:t> 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(9,265)</a:t>
            </a:r>
            <a:endParaRPr sz="4000">
              <a:latin typeface="Calibri"/>
              <a:cs typeface="Calibri"/>
            </a:endParaRPr>
          </a:p>
          <a:p>
            <a:pPr marL="1016254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0162540" algn="l"/>
                <a:tab pos="10163175" algn="l"/>
              </a:tabLst>
            </a:pPr>
            <a:r>
              <a:rPr sz="4000" spc="-5" dirty="0">
                <a:latin typeface="Calibri"/>
                <a:cs typeface="Calibri"/>
              </a:rPr>
              <a:t>Allen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(6,686)</a:t>
            </a:r>
            <a:endParaRPr sz="4000">
              <a:latin typeface="Calibri"/>
              <a:cs typeface="Calibri"/>
            </a:endParaRPr>
          </a:p>
          <a:p>
            <a:pPr marL="1016254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0162540" algn="l"/>
                <a:tab pos="10163175" algn="l"/>
              </a:tabLst>
            </a:pPr>
            <a:r>
              <a:rPr sz="4000" spc="-10" dirty="0">
                <a:latin typeface="Calibri"/>
                <a:cs typeface="Calibri"/>
              </a:rPr>
              <a:t>Hancock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(5,379)</a:t>
            </a:r>
            <a:endParaRPr sz="4000">
              <a:latin typeface="Calibri"/>
              <a:cs typeface="Calibri"/>
            </a:endParaRPr>
          </a:p>
          <a:p>
            <a:pPr marL="1016254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0162540" algn="l"/>
                <a:tab pos="10163175" algn="l"/>
              </a:tabLst>
            </a:pPr>
            <a:r>
              <a:rPr sz="4000" spc="-5" dirty="0">
                <a:latin typeface="Calibri"/>
                <a:cs typeface="Calibri"/>
              </a:rPr>
              <a:t>Sandusky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(3,503)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2761488"/>
            <a:ext cx="9113519" cy="53736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4" y="752341"/>
            <a:ext cx="11092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NW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Ohio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Unique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Postings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(Feb-Mar</a:t>
            </a:r>
            <a:r>
              <a:rPr sz="4000" spc="-1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725" y="2162556"/>
            <a:ext cx="13150861" cy="66796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4" y="752341"/>
            <a:ext cx="11092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NW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Ohio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Unique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Postings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(Feb-Mar</a:t>
            </a:r>
            <a:r>
              <a:rPr sz="4000" spc="-1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2134107"/>
            <a:ext cx="13086580" cy="64495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4" y="2508504"/>
            <a:ext cx="9968483" cy="58201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3133" y="752341"/>
            <a:ext cx="16163290" cy="74333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Manufacturing</a:t>
            </a:r>
            <a:r>
              <a:rPr sz="4000" b="1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Job</a:t>
            </a:r>
            <a:r>
              <a:rPr sz="40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Posting</a:t>
            </a:r>
            <a:r>
              <a:rPr sz="40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Analytics</a:t>
            </a:r>
            <a:r>
              <a:rPr sz="4000" b="1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(Feb-Mar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  <a:p>
            <a:pPr marL="10860405" marR="5080" indent="-343535">
              <a:lnSpc>
                <a:spcPct val="150000"/>
              </a:lnSpc>
              <a:spcBef>
                <a:spcPts val="3135"/>
              </a:spcBef>
            </a:pP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5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Counties </a:t>
            </a:r>
            <a:r>
              <a:rPr sz="4000" b="1" spc="-5" dirty="0">
                <a:latin typeface="Calibri"/>
                <a:cs typeface="Calibri"/>
              </a:rPr>
              <a:t>(Number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88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Unique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Postings):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10" dirty="0">
                <a:latin typeface="Calibri"/>
                <a:cs typeface="Calibri"/>
              </a:rPr>
              <a:t>Lucas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(1,482)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45" dirty="0">
                <a:latin typeface="Calibri"/>
                <a:cs typeface="Calibri"/>
              </a:rPr>
              <a:t>Wood</a:t>
            </a:r>
            <a:r>
              <a:rPr sz="4000" spc="-10" dirty="0">
                <a:latin typeface="Calibri"/>
                <a:cs typeface="Calibri"/>
              </a:rPr>
              <a:t> 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(611)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10" dirty="0">
                <a:latin typeface="Calibri"/>
                <a:cs typeface="Calibri"/>
              </a:rPr>
              <a:t>Hancock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(542)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5" dirty="0">
                <a:latin typeface="Calibri"/>
                <a:cs typeface="Calibri"/>
              </a:rPr>
              <a:t>Allen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(292)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5" dirty="0">
                <a:latin typeface="Calibri"/>
                <a:cs typeface="Calibri"/>
              </a:rPr>
              <a:t>Sandusky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(235)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752341"/>
            <a:ext cx="12681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Manufacturing</a:t>
            </a:r>
            <a:r>
              <a:rPr sz="4000" spc="4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(Feb-Mar</a:t>
            </a:r>
            <a:r>
              <a:rPr sz="4000" spc="-10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224" y="1948853"/>
            <a:ext cx="13180574" cy="66843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580" y="1839256"/>
            <a:ext cx="10537190" cy="6715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57200" marR="131445" indent="-445134">
              <a:lnSpc>
                <a:spcPct val="80000"/>
              </a:lnSpc>
              <a:spcBef>
                <a:spcPts val="840"/>
              </a:spcBef>
              <a:buSzPct val="74193"/>
              <a:buFont typeface="Calibri"/>
              <a:buChar char="•"/>
              <a:tabLst>
                <a:tab pos="457200" algn="l"/>
                <a:tab pos="457834" algn="l"/>
              </a:tabLst>
            </a:pPr>
            <a:r>
              <a:rPr sz="3100" spc="-5" dirty="0">
                <a:latin typeface="Calibri"/>
                <a:cs typeface="Calibri"/>
              </a:rPr>
              <a:t>The Center for Regional Development </a:t>
            </a:r>
            <a:r>
              <a:rPr sz="3100" dirty="0">
                <a:latin typeface="Calibri"/>
                <a:cs typeface="Calibri"/>
              </a:rPr>
              <a:t>at </a:t>
            </a:r>
            <a:r>
              <a:rPr sz="3100" spc="-5" dirty="0">
                <a:latin typeface="Calibri"/>
                <a:cs typeface="Calibri"/>
              </a:rPr>
              <a:t>BGSU is a community </a:t>
            </a:r>
            <a:r>
              <a:rPr sz="3100" spc="-69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asset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with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expertise</a:t>
            </a:r>
            <a:r>
              <a:rPr sz="3100" spc="-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in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regional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economic,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workforce,</a:t>
            </a:r>
            <a:r>
              <a:rPr sz="3100" spc="2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and 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community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development.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sz="3750">
              <a:latin typeface="Calibri"/>
              <a:cs typeface="Calibri"/>
            </a:endParaRPr>
          </a:p>
          <a:p>
            <a:pPr marL="457200" indent="-445134">
              <a:lnSpc>
                <a:spcPct val="100000"/>
              </a:lnSpc>
              <a:buSzPct val="74193"/>
              <a:buChar char="•"/>
              <a:tabLst>
                <a:tab pos="457200" algn="l"/>
                <a:tab pos="457834" algn="l"/>
              </a:tabLst>
            </a:pPr>
            <a:r>
              <a:rPr sz="3100" spc="-5" dirty="0">
                <a:latin typeface="Calibri"/>
                <a:cs typeface="Calibri"/>
              </a:rPr>
              <a:t>CRD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is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a capacity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builder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and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trusted partner:</a:t>
            </a:r>
            <a:endParaRPr sz="3100">
              <a:latin typeface="Calibri"/>
              <a:cs typeface="Calibri"/>
            </a:endParaRPr>
          </a:p>
          <a:p>
            <a:pPr marL="901065" lvl="1" indent="-444500">
              <a:lnSpc>
                <a:spcPct val="100000"/>
              </a:lnSpc>
              <a:spcBef>
                <a:spcPts val="650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400" spc="-5" dirty="0">
                <a:latin typeface="Calibri"/>
                <a:cs typeface="Calibri"/>
              </a:rPr>
              <a:t>Cutting-edge economic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demographic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data analysis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visualization</a:t>
            </a:r>
            <a:endParaRPr sz="2400">
              <a:latin typeface="Calibri"/>
              <a:cs typeface="Calibri"/>
            </a:endParaRPr>
          </a:p>
          <a:p>
            <a:pPr marL="901065" lvl="1" indent="-444500">
              <a:lnSpc>
                <a:spcPct val="100000"/>
              </a:lnSpc>
              <a:spcBef>
                <a:spcPts val="625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400" spc="-5" dirty="0">
                <a:latin typeface="Calibri"/>
                <a:cs typeface="Calibri"/>
              </a:rPr>
              <a:t>Economic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community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development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project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grant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 marL="901065" lvl="1" indent="-444500">
              <a:lnSpc>
                <a:spcPct val="100000"/>
              </a:lnSpc>
              <a:spcBef>
                <a:spcPts val="625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400" spc="-5" dirty="0">
                <a:latin typeface="Calibri"/>
                <a:cs typeface="Calibri"/>
              </a:rPr>
              <a:t>Neutral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well-respected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convener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planning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  <a:p>
            <a:pPr marL="901065" lvl="1" indent="-444500">
              <a:lnSpc>
                <a:spcPct val="100000"/>
              </a:lnSpc>
              <a:spcBef>
                <a:spcPts val="625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400" spc="-5" dirty="0">
                <a:latin typeface="Calibri"/>
                <a:cs typeface="Calibri"/>
              </a:rPr>
              <a:t>Social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service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education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program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evaluation</a:t>
            </a:r>
            <a:endParaRPr sz="2400">
              <a:latin typeface="Calibri"/>
              <a:cs typeface="Calibri"/>
            </a:endParaRPr>
          </a:p>
          <a:p>
            <a:pPr marL="901065" lvl="1" indent="-444500">
              <a:lnSpc>
                <a:spcPct val="100000"/>
              </a:lnSpc>
              <a:spcBef>
                <a:spcPts val="620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400" spc="-5" dirty="0">
                <a:latin typeface="Calibri"/>
                <a:cs typeface="Calibri"/>
              </a:rPr>
              <a:t>Applied </a:t>
            </a:r>
            <a:r>
              <a:rPr sz="2400" dirty="0">
                <a:latin typeface="Calibri"/>
                <a:cs typeface="Calibri"/>
              </a:rPr>
              <a:t>research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original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survey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  <a:p>
            <a:pPr marL="901065" lvl="1" indent="-444500">
              <a:lnSpc>
                <a:spcPct val="100000"/>
              </a:lnSpc>
              <a:spcBef>
                <a:spcPts val="625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400" spc="-5" dirty="0">
                <a:latin typeface="Calibri"/>
                <a:cs typeface="Calibri"/>
              </a:rPr>
              <a:t>Thought-leadership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through annual </a:t>
            </a:r>
            <a:r>
              <a:rPr sz="2400" dirty="0">
                <a:latin typeface="Calibri"/>
                <a:cs typeface="Calibri"/>
              </a:rPr>
              <a:t>State</a:t>
            </a:r>
            <a:r>
              <a:rPr sz="2400" spc="-5" dirty="0">
                <a:latin typeface="Calibri"/>
                <a:cs typeface="Calibri"/>
              </a:rPr>
              <a:t>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Region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Conference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Char char="•"/>
            </a:pPr>
            <a:endParaRPr sz="2400">
              <a:latin typeface="Calibri"/>
              <a:cs typeface="Calibri"/>
            </a:endParaRPr>
          </a:p>
          <a:p>
            <a:pPr marL="457200" marR="5080" indent="-445134">
              <a:lnSpc>
                <a:spcPct val="80000"/>
              </a:lnSpc>
              <a:spcBef>
                <a:spcPts val="1750"/>
              </a:spcBef>
              <a:buSzPct val="74193"/>
              <a:buChar char="•"/>
              <a:tabLst>
                <a:tab pos="457200" algn="l"/>
                <a:tab pos="457834" algn="l"/>
              </a:tabLst>
            </a:pPr>
            <a:r>
              <a:rPr sz="3100" spc="-5" dirty="0">
                <a:latin typeface="Calibri"/>
                <a:cs typeface="Calibri"/>
              </a:rPr>
              <a:t>CRD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partners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with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local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governments,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economic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development 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organizations,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social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service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agencies,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private</a:t>
            </a:r>
            <a:r>
              <a:rPr sz="3100" spc="-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companies,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and 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non-profit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organizations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across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29-counties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in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Northwest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Ohio.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637031"/>
            <a:ext cx="3681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About</a:t>
            </a:r>
            <a:r>
              <a:rPr spc="-95" dirty="0"/>
              <a:t> </a:t>
            </a:r>
            <a:r>
              <a:rPr spc="-5" dirty="0"/>
              <a:t>CRD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6497" y="2158289"/>
            <a:ext cx="5855672" cy="67935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752341"/>
            <a:ext cx="12681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Manufacturing</a:t>
            </a:r>
            <a:r>
              <a:rPr sz="4000" spc="4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(Feb-Mar</a:t>
            </a:r>
            <a:r>
              <a:rPr sz="4000" spc="-10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83" y="2129317"/>
            <a:ext cx="13056134" cy="64111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752341"/>
            <a:ext cx="12681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Manufacturing</a:t>
            </a:r>
            <a:r>
              <a:rPr sz="4000" spc="4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(Feb-Mar</a:t>
            </a:r>
            <a:r>
              <a:rPr sz="4000" spc="-10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093" y="2157072"/>
            <a:ext cx="12582983" cy="62464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752341"/>
            <a:ext cx="12681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Manufacturing</a:t>
            </a:r>
            <a:r>
              <a:rPr sz="4000" spc="4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(Feb-Mar</a:t>
            </a:r>
            <a:r>
              <a:rPr sz="4000" spc="-10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778" y="3053625"/>
            <a:ext cx="8790637" cy="35386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2319" y="2296081"/>
            <a:ext cx="5533643" cy="59579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752341"/>
            <a:ext cx="12681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Segoe UI"/>
                <a:cs typeface="Segoe UI"/>
              </a:rPr>
              <a:t>Manufacturing</a:t>
            </a:r>
            <a:r>
              <a:rPr sz="4000" spc="4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(Feb-Mar</a:t>
            </a:r>
            <a:r>
              <a:rPr sz="4000" spc="-10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49" y="2273954"/>
            <a:ext cx="13156821" cy="62695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133" y="522948"/>
            <a:ext cx="16163290" cy="766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2160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Health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Care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 and</a:t>
            </a:r>
            <a:r>
              <a:rPr sz="40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Social Assistance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Job</a:t>
            </a:r>
            <a:r>
              <a:rPr sz="40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Posting </a:t>
            </a:r>
            <a:r>
              <a:rPr sz="4000" b="1" spc="-10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Analytics</a:t>
            </a:r>
            <a:r>
              <a:rPr sz="4000" b="1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(Feb-Mar</a:t>
            </a:r>
            <a:r>
              <a:rPr sz="40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  <a:p>
            <a:pPr marL="10860405" marR="5080" indent="-343535">
              <a:lnSpc>
                <a:spcPct val="150000"/>
              </a:lnSpc>
              <a:spcBef>
                <a:spcPts val="140"/>
              </a:spcBef>
            </a:pP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5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Counties </a:t>
            </a:r>
            <a:r>
              <a:rPr sz="4000" b="1" spc="-5" dirty="0">
                <a:latin typeface="Calibri"/>
                <a:cs typeface="Calibri"/>
              </a:rPr>
              <a:t>(Number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88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Unique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Postings):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10" dirty="0">
                <a:latin typeface="Calibri"/>
                <a:cs typeface="Calibri"/>
              </a:rPr>
              <a:t>Lucas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(3,570)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5" dirty="0">
                <a:latin typeface="Calibri"/>
                <a:cs typeface="Calibri"/>
              </a:rPr>
              <a:t>Allen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(1,050)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45" dirty="0">
                <a:latin typeface="Calibri"/>
                <a:cs typeface="Calibri"/>
              </a:rPr>
              <a:t>Wood</a:t>
            </a:r>
            <a:r>
              <a:rPr sz="4000" spc="-10" dirty="0">
                <a:latin typeface="Calibri"/>
                <a:cs typeface="Calibri"/>
              </a:rPr>
              <a:t> 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(647)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5" dirty="0">
                <a:latin typeface="Calibri"/>
                <a:cs typeface="Calibri"/>
              </a:rPr>
              <a:t>Sandusky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(329)</a:t>
            </a:r>
            <a:endParaRPr sz="4000">
              <a:latin typeface="Calibri"/>
              <a:cs typeface="Calibri"/>
            </a:endParaRPr>
          </a:p>
          <a:p>
            <a:pPr marL="112610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261090" algn="l"/>
                <a:tab pos="11261725" algn="l"/>
              </a:tabLst>
            </a:pPr>
            <a:r>
              <a:rPr sz="4000" spc="-10" dirty="0">
                <a:latin typeface="Calibri"/>
                <a:cs typeface="Calibri"/>
              </a:rPr>
              <a:t>Hancock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(316)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2779776"/>
            <a:ext cx="9744455" cy="50840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94676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Health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Care</a:t>
            </a:r>
            <a:r>
              <a:rPr sz="4000" spc="-10" dirty="0">
                <a:latin typeface="Segoe UI"/>
                <a:cs typeface="Segoe UI"/>
              </a:rPr>
              <a:t> and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Social Assistance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9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2074164"/>
            <a:ext cx="12958476" cy="65943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94676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Health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Care</a:t>
            </a:r>
            <a:r>
              <a:rPr sz="4000" spc="-10" dirty="0">
                <a:latin typeface="Segoe UI"/>
                <a:cs typeface="Segoe UI"/>
              </a:rPr>
              <a:t> and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Social Assistance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9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" y="2371052"/>
            <a:ext cx="12675219" cy="61561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94676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Health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Care</a:t>
            </a:r>
            <a:r>
              <a:rPr sz="4000" spc="-10" dirty="0">
                <a:latin typeface="Segoe UI"/>
                <a:cs typeface="Segoe UI"/>
              </a:rPr>
              <a:t> and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Social Assistance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9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2" y="2247650"/>
            <a:ext cx="13104237" cy="63648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94676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Health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Care</a:t>
            </a:r>
            <a:r>
              <a:rPr sz="4000" spc="-10" dirty="0">
                <a:latin typeface="Segoe UI"/>
                <a:cs typeface="Segoe UI"/>
              </a:rPr>
              <a:t> and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Social Assistance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9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491" y="3300970"/>
            <a:ext cx="8840741" cy="35380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5179" y="2002063"/>
            <a:ext cx="5907507" cy="63073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94676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Health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Care</a:t>
            </a:r>
            <a:r>
              <a:rPr sz="4000" spc="-10" dirty="0">
                <a:latin typeface="Segoe UI"/>
                <a:cs typeface="Segoe UI"/>
              </a:rPr>
              <a:t> and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Social Assistance</a:t>
            </a:r>
            <a:r>
              <a:rPr sz="400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9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83" y="2201907"/>
            <a:ext cx="13143371" cy="62181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0" y="1716039"/>
            <a:ext cx="9614535" cy="387477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457200" indent="-445134">
              <a:lnSpc>
                <a:spcPct val="100000"/>
              </a:lnSpc>
              <a:spcBef>
                <a:spcPts val="1275"/>
              </a:spcBef>
              <a:buSzPct val="75000"/>
              <a:buFont typeface="Calibri"/>
              <a:buChar char="•"/>
              <a:tabLst>
                <a:tab pos="457200" algn="l"/>
                <a:tab pos="457834" algn="l"/>
              </a:tabLst>
            </a:pPr>
            <a:r>
              <a:rPr sz="3600" spc="-5" dirty="0">
                <a:latin typeface="Calibri"/>
                <a:cs typeface="Calibri"/>
              </a:rPr>
              <a:t>EDA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University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Center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Program</a:t>
            </a:r>
            <a:endParaRPr sz="3600">
              <a:latin typeface="Calibri"/>
              <a:cs typeface="Calibri"/>
            </a:endParaRPr>
          </a:p>
          <a:p>
            <a:pPr marL="901065" marR="1515110" lvl="1" indent="-443865">
              <a:lnSpc>
                <a:spcPts val="3030"/>
              </a:lnSpc>
              <a:spcBef>
                <a:spcPts val="1280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800" spc="-10" dirty="0">
                <a:latin typeface="Calibri"/>
                <a:cs typeface="Calibri"/>
              </a:rPr>
              <a:t>Partnership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Ohio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University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(Rural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University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Consortium)</a:t>
            </a:r>
            <a:endParaRPr sz="2800">
              <a:latin typeface="Calibri"/>
              <a:cs typeface="Calibri"/>
            </a:endParaRPr>
          </a:p>
          <a:p>
            <a:pPr marL="901065" marR="5080" lvl="1" indent="-443865">
              <a:lnSpc>
                <a:spcPts val="3030"/>
              </a:lnSpc>
              <a:spcBef>
                <a:spcPts val="1190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800" spc="-10" dirty="0">
                <a:latin typeface="Calibri"/>
                <a:cs typeface="Calibri"/>
              </a:rPr>
              <a:t>Provide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technical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assistance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economic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workforce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development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projects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across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29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counties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northwest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Ohio.</a:t>
            </a:r>
            <a:endParaRPr sz="2800">
              <a:latin typeface="Calibri"/>
              <a:cs typeface="Calibri"/>
            </a:endParaRPr>
          </a:p>
          <a:p>
            <a:pPr marL="901065" marR="268605" lvl="1" indent="-443865">
              <a:lnSpc>
                <a:spcPts val="3030"/>
              </a:lnSpc>
              <a:spcBef>
                <a:spcPts val="1190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800" spc="-5" dirty="0">
                <a:latin typeface="Calibri"/>
                <a:cs typeface="Calibri"/>
              </a:rPr>
              <a:t>CRD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focus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supporting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job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attraction 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retention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projects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northwest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Ohio,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foreign-direct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investment,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workforce development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efforts.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637031"/>
            <a:ext cx="3681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About</a:t>
            </a:r>
            <a:r>
              <a:rPr spc="-95" dirty="0"/>
              <a:t> </a:t>
            </a:r>
            <a:r>
              <a:rPr spc="-5" dirty="0"/>
              <a:t>CRD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72383" y="5747003"/>
            <a:ext cx="4669790" cy="3019425"/>
            <a:chOff x="3072383" y="5747003"/>
            <a:chExt cx="4669790" cy="3019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7116" y="5747003"/>
              <a:ext cx="2129027" cy="21275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2383" y="7467599"/>
              <a:ext cx="1286255" cy="1298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80" y="7388352"/>
              <a:ext cx="1310627" cy="135177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9178" y="2374392"/>
            <a:ext cx="5352594" cy="64616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133" y="522948"/>
            <a:ext cx="16526510" cy="7630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4705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Transportation</a:t>
            </a:r>
            <a:r>
              <a:rPr sz="40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40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Warehousing</a:t>
            </a:r>
            <a:r>
              <a:rPr sz="4000" b="1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Job</a:t>
            </a:r>
            <a:r>
              <a:rPr sz="4000" b="1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Posting </a:t>
            </a:r>
            <a:r>
              <a:rPr sz="4000" b="1" spc="-10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Segoe UI"/>
                <a:cs typeface="Segoe UI"/>
              </a:rPr>
              <a:t>Analytics</a:t>
            </a:r>
            <a:r>
              <a:rPr sz="4000" b="1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Segoe UI"/>
                <a:cs typeface="Segoe UI"/>
              </a:rPr>
              <a:t>(Feb-Mar</a:t>
            </a:r>
            <a:r>
              <a:rPr sz="40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  <a:p>
            <a:pPr marL="11203305" marR="24765" indent="-343535">
              <a:lnSpc>
                <a:spcPts val="7200"/>
              </a:lnSpc>
              <a:spcBef>
                <a:spcPts val="525"/>
              </a:spcBef>
            </a:pP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5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Counties </a:t>
            </a:r>
            <a:r>
              <a:rPr sz="4000" b="1" spc="-5" dirty="0">
                <a:latin typeface="Calibri"/>
                <a:cs typeface="Calibri"/>
              </a:rPr>
              <a:t>(Number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88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Unique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Postings):</a:t>
            </a:r>
            <a:endParaRPr sz="4000">
              <a:latin typeface="Calibri"/>
              <a:cs typeface="Calibri"/>
            </a:endParaRPr>
          </a:p>
          <a:p>
            <a:pPr marL="11603990" indent="-744220">
              <a:lnSpc>
                <a:spcPct val="100000"/>
              </a:lnSpc>
              <a:spcBef>
                <a:spcPts val="1760"/>
              </a:spcBef>
              <a:buAutoNum type="arabicPeriod"/>
              <a:tabLst>
                <a:tab pos="11603990" algn="l"/>
                <a:tab pos="11604625" algn="l"/>
              </a:tabLst>
            </a:pPr>
            <a:r>
              <a:rPr sz="4000" spc="-10" dirty="0">
                <a:latin typeface="Calibri"/>
                <a:cs typeface="Calibri"/>
              </a:rPr>
              <a:t>Lucas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(2,358)</a:t>
            </a:r>
            <a:endParaRPr sz="4000">
              <a:latin typeface="Calibri"/>
              <a:cs typeface="Calibri"/>
            </a:endParaRPr>
          </a:p>
          <a:p>
            <a:pPr marL="116039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603990" algn="l"/>
                <a:tab pos="11604625" algn="l"/>
              </a:tabLst>
            </a:pPr>
            <a:r>
              <a:rPr sz="4000" spc="-45" dirty="0">
                <a:latin typeface="Calibri"/>
                <a:cs typeface="Calibri"/>
              </a:rPr>
              <a:t>Wood</a:t>
            </a:r>
            <a:r>
              <a:rPr sz="4000" spc="-10" dirty="0">
                <a:latin typeface="Calibri"/>
                <a:cs typeface="Calibri"/>
              </a:rPr>
              <a:t> 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(2,311)</a:t>
            </a:r>
            <a:endParaRPr sz="4000">
              <a:latin typeface="Calibri"/>
              <a:cs typeface="Calibri"/>
            </a:endParaRPr>
          </a:p>
          <a:p>
            <a:pPr marL="116039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603990" algn="l"/>
                <a:tab pos="11604625" algn="l"/>
              </a:tabLst>
            </a:pPr>
            <a:r>
              <a:rPr sz="4000" spc="-10" dirty="0">
                <a:latin typeface="Calibri"/>
                <a:cs typeface="Calibri"/>
              </a:rPr>
              <a:t>Hancock</a:t>
            </a:r>
            <a:r>
              <a:rPr sz="4000" spc="-5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(1,097)</a:t>
            </a:r>
            <a:endParaRPr sz="4000">
              <a:latin typeface="Calibri"/>
              <a:cs typeface="Calibri"/>
            </a:endParaRPr>
          </a:p>
          <a:p>
            <a:pPr marL="116039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603990" algn="l"/>
                <a:tab pos="11604625" algn="l"/>
              </a:tabLst>
            </a:pPr>
            <a:r>
              <a:rPr sz="4000" spc="-5" dirty="0">
                <a:latin typeface="Calibri"/>
                <a:cs typeface="Calibri"/>
              </a:rPr>
              <a:t>Putnam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(999)</a:t>
            </a:r>
            <a:endParaRPr sz="4000">
              <a:latin typeface="Calibri"/>
              <a:cs typeface="Calibri"/>
            </a:endParaRPr>
          </a:p>
          <a:p>
            <a:pPr marL="11603990" indent="-7442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11603990" algn="l"/>
                <a:tab pos="11604625" algn="l"/>
              </a:tabLst>
            </a:pPr>
            <a:r>
              <a:rPr sz="4000" spc="-10" dirty="0">
                <a:latin typeface="Calibri"/>
                <a:cs typeface="Calibri"/>
              </a:rPr>
              <a:t>Seneca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County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(987)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4" y="2717292"/>
            <a:ext cx="10040111" cy="48905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8845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Transportation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and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Warehousing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8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45" y="2104064"/>
            <a:ext cx="12677299" cy="6553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8845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Transportation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and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Warehousing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8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840" y="2278011"/>
            <a:ext cx="12869813" cy="63890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8845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Transportation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and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Warehousing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8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271" y="2354362"/>
            <a:ext cx="12703171" cy="61587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8845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Transportation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and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Warehousing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8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54" y="3256748"/>
            <a:ext cx="8903359" cy="35770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5918" y="2230879"/>
            <a:ext cx="5542152" cy="56859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3" y="522948"/>
            <a:ext cx="108845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"/>
                <a:cs typeface="Segoe UI"/>
              </a:rPr>
              <a:t>Transportation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and</a:t>
            </a:r>
            <a:r>
              <a:rPr sz="4000" spc="1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Warehousing</a:t>
            </a:r>
            <a:r>
              <a:rPr sz="4000" spc="30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Job</a:t>
            </a:r>
            <a:r>
              <a:rPr sz="4000" spc="1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Posting </a:t>
            </a:r>
            <a:r>
              <a:rPr sz="4000" spc="-1085" dirty="0">
                <a:latin typeface="Segoe UI"/>
                <a:cs typeface="Segoe UI"/>
              </a:rPr>
              <a:t> </a:t>
            </a:r>
            <a:r>
              <a:rPr sz="4000" spc="-5" dirty="0">
                <a:latin typeface="Segoe UI"/>
                <a:cs typeface="Segoe UI"/>
              </a:rPr>
              <a:t>Analytics</a:t>
            </a:r>
            <a:r>
              <a:rPr sz="4000" spc="20" dirty="0">
                <a:latin typeface="Segoe UI"/>
                <a:cs typeface="Segoe UI"/>
              </a:rPr>
              <a:t> </a:t>
            </a:r>
            <a:r>
              <a:rPr sz="4000" spc="-10" dirty="0">
                <a:latin typeface="Segoe UI"/>
                <a:cs typeface="Segoe UI"/>
              </a:rPr>
              <a:t>(Feb-Mar</a:t>
            </a:r>
            <a:r>
              <a:rPr sz="4000" spc="-25" dirty="0">
                <a:latin typeface="Segoe UI"/>
                <a:cs typeface="Segoe UI"/>
              </a:rPr>
              <a:t> </a:t>
            </a:r>
            <a:r>
              <a:rPr sz="4000" dirty="0">
                <a:latin typeface="Segoe UI"/>
                <a:cs typeface="Segoe UI"/>
              </a:rPr>
              <a:t>2021)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544" y="2203664"/>
            <a:ext cx="13244019" cy="6233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45" dirty="0"/>
              <a:t>Source:</a:t>
            </a:r>
            <a:r>
              <a:rPr spc="20" dirty="0"/>
              <a:t> </a:t>
            </a:r>
            <a:r>
              <a:rPr spc="125" dirty="0"/>
              <a:t>EMSI</a:t>
            </a:r>
            <a:r>
              <a:rPr spc="35" dirty="0"/>
              <a:t> </a:t>
            </a:r>
            <a:r>
              <a:rPr spc="180" dirty="0"/>
              <a:t>2020.4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935481"/>
            <a:ext cx="1719071" cy="22936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8226" y="4367995"/>
            <a:ext cx="20358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6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Russell</a:t>
            </a:r>
            <a:r>
              <a:rPr sz="1800" b="1" spc="-55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Mills,</a:t>
            </a:r>
            <a:r>
              <a:rPr sz="1800" b="1" spc="-5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Ph.D.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920"/>
              </a:lnSpc>
            </a:pPr>
            <a:r>
              <a:rPr sz="1600" b="1" spc="-5" dirty="0">
                <a:latin typeface="Trebuchet MS"/>
                <a:cs typeface="Trebuchet MS"/>
              </a:rPr>
              <a:t>Senior </a:t>
            </a:r>
            <a:r>
              <a:rPr sz="1600" b="1" spc="-10" dirty="0">
                <a:latin typeface="Trebuchet MS"/>
                <a:cs typeface="Trebuchet MS"/>
              </a:rPr>
              <a:t>Director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8856" y="4311493"/>
            <a:ext cx="22504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Deminique Heiks </a:t>
            </a:r>
            <a:r>
              <a:rPr sz="1800" b="1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Economic </a:t>
            </a:r>
            <a:r>
              <a:rPr sz="1600" b="1" spc="-10" dirty="0">
                <a:latin typeface="Trebuchet MS"/>
                <a:cs typeface="Trebuchet MS"/>
              </a:rPr>
              <a:t>Development </a:t>
            </a:r>
            <a:r>
              <a:rPr sz="1600" b="1" spc="-47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Program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Coordinator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867" y="4295222"/>
            <a:ext cx="20066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Ben Hooper </a:t>
            </a:r>
            <a:r>
              <a:rPr sz="1800" b="1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Economic </a:t>
            </a:r>
            <a:r>
              <a:rPr sz="1600" b="1" spc="-10" dirty="0">
                <a:latin typeface="Trebuchet MS"/>
                <a:cs typeface="Trebuchet MS"/>
              </a:rPr>
              <a:t>Recovery </a:t>
            </a:r>
            <a:r>
              <a:rPr sz="1600" b="1" spc="-5" dirty="0">
                <a:latin typeface="Trebuchet MS"/>
                <a:cs typeface="Trebuchet MS"/>
              </a:rPr>
              <a:t> Program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Coordinator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5034" y="7536760"/>
            <a:ext cx="18040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ts val="216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Maddi</a:t>
            </a:r>
            <a:r>
              <a:rPr sz="1800" b="1" spc="-3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Georgoff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20"/>
              </a:lnSpc>
            </a:pPr>
            <a:r>
              <a:rPr sz="1600" b="1" spc="-5" dirty="0">
                <a:latin typeface="Trebuchet MS"/>
                <a:cs typeface="Trebuchet MS"/>
              </a:rPr>
              <a:t>Graduate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Assistant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1900" y="1920240"/>
            <a:ext cx="1674875" cy="23134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35817" y="4391303"/>
            <a:ext cx="21456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6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Nichole</a:t>
            </a:r>
            <a:r>
              <a:rPr sz="1800" b="1" spc="-4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Fifer,</a:t>
            </a:r>
            <a:r>
              <a:rPr sz="1800" b="1" spc="-3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Ph.D.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920"/>
              </a:lnSpc>
            </a:pPr>
            <a:r>
              <a:rPr sz="1600" b="1" spc="-5" dirty="0">
                <a:latin typeface="Trebuchet MS"/>
                <a:cs typeface="Trebuchet MS"/>
              </a:rPr>
              <a:t>Assistant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Director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8732" y="1940052"/>
            <a:ext cx="1546859" cy="23195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452" y="5401055"/>
            <a:ext cx="1289303" cy="19339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39858" y="7536760"/>
            <a:ext cx="18770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6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Justin</a:t>
            </a:r>
            <a:r>
              <a:rPr sz="1800" b="1" spc="-4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Rex,</a:t>
            </a:r>
            <a:r>
              <a:rPr sz="1800" b="1" spc="-25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Ph.D.</a:t>
            </a:r>
            <a:endParaRPr sz="1800">
              <a:latin typeface="Trebuchet MS"/>
              <a:cs typeface="Trebuchet MS"/>
            </a:endParaRPr>
          </a:p>
          <a:p>
            <a:pPr marL="1270" algn="ctr">
              <a:lnSpc>
                <a:spcPts val="1920"/>
              </a:lnSpc>
            </a:pPr>
            <a:r>
              <a:rPr sz="1600" b="1" spc="-10" dirty="0">
                <a:latin typeface="Trebuchet MS"/>
                <a:cs typeface="Trebuchet MS"/>
              </a:rPr>
              <a:t>Research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Fellow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0187" y="7542638"/>
            <a:ext cx="18040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60"/>
              </a:lnSpc>
              <a:spcBef>
                <a:spcPts val="100"/>
              </a:spcBef>
            </a:pPr>
            <a:r>
              <a:rPr sz="1800" b="1" dirty="0">
                <a:solidFill>
                  <a:srgbClr val="F57931"/>
                </a:solidFill>
                <a:latin typeface="Trebuchet MS"/>
                <a:cs typeface="Trebuchet MS"/>
              </a:rPr>
              <a:t>Ian</a:t>
            </a:r>
            <a:r>
              <a:rPr sz="1800" b="1" spc="-3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Reineck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920"/>
              </a:lnSpc>
            </a:pPr>
            <a:r>
              <a:rPr sz="1600" b="1" spc="-5" dirty="0">
                <a:latin typeface="Trebuchet MS"/>
                <a:cs typeface="Trebuchet MS"/>
              </a:rPr>
              <a:t>Graduate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Assistant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4568" y="7549857"/>
            <a:ext cx="196468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1800" b="1" dirty="0">
                <a:solidFill>
                  <a:srgbClr val="F57931"/>
                </a:solidFill>
                <a:latin typeface="Trebuchet MS"/>
                <a:cs typeface="Trebuchet MS"/>
              </a:rPr>
              <a:t>Danny</a:t>
            </a:r>
            <a:r>
              <a:rPr sz="1800" b="1" spc="-5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Schlingman</a:t>
            </a:r>
            <a:endParaRPr sz="1800">
              <a:latin typeface="Trebuchet MS"/>
              <a:cs typeface="Trebuchet MS"/>
            </a:endParaRPr>
          </a:p>
          <a:p>
            <a:pPr marL="93345">
              <a:lnSpc>
                <a:spcPts val="1920"/>
              </a:lnSpc>
            </a:pPr>
            <a:r>
              <a:rPr sz="1600" b="1" spc="-5" dirty="0">
                <a:latin typeface="Trebuchet MS"/>
                <a:cs typeface="Trebuchet MS"/>
              </a:rPr>
              <a:t>Graduate Assistant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55940" y="7542638"/>
            <a:ext cx="19399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Summer</a:t>
            </a:r>
            <a:r>
              <a:rPr sz="1800" b="1" spc="-35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McVicker</a:t>
            </a:r>
            <a:endParaRPr sz="1800">
              <a:latin typeface="Trebuchet MS"/>
              <a:cs typeface="Trebuchet MS"/>
            </a:endParaRPr>
          </a:p>
          <a:p>
            <a:pPr marL="80645">
              <a:lnSpc>
                <a:spcPts val="1920"/>
              </a:lnSpc>
            </a:pPr>
            <a:r>
              <a:rPr sz="1600" b="1" spc="-5" dirty="0">
                <a:latin typeface="Trebuchet MS"/>
                <a:cs typeface="Trebuchet MS"/>
              </a:rPr>
              <a:t>Graduate Assistant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9236" y="5398008"/>
            <a:ext cx="1504187" cy="20284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73669" y="5317235"/>
            <a:ext cx="1466086" cy="216255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98500" y="637031"/>
            <a:ext cx="3681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About</a:t>
            </a:r>
            <a:r>
              <a:rPr spc="-95" dirty="0"/>
              <a:t> </a:t>
            </a:r>
            <a:r>
              <a:rPr spc="-5" dirty="0"/>
              <a:t>CRD</a:t>
            </a: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82684" y="1952244"/>
            <a:ext cx="1671827" cy="229514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71604" y="1980696"/>
            <a:ext cx="1688592" cy="229082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896867" y="4300924"/>
            <a:ext cx="23247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57931"/>
                </a:solidFill>
                <a:latin typeface="Trebuchet MS"/>
                <a:cs typeface="Trebuchet MS"/>
              </a:rPr>
              <a:t>Lisa </a:t>
            </a: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Lawson-LaPointe </a:t>
            </a:r>
            <a:r>
              <a:rPr sz="1800" b="1" spc="-53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Rural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Development </a:t>
            </a:r>
            <a:r>
              <a:rPr sz="1600" b="1" spc="-5" dirty="0">
                <a:latin typeface="Trebuchet MS"/>
                <a:cs typeface="Trebuchet MS"/>
              </a:rPr>
              <a:t> Program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Coordinator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41295" y="1923288"/>
            <a:ext cx="1563623" cy="234543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5002126" y="4311648"/>
            <a:ext cx="14725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Vijaya Dasigi </a:t>
            </a:r>
            <a:r>
              <a:rPr sz="1800" b="1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Operations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and </a:t>
            </a:r>
            <a:r>
              <a:rPr sz="1600" b="1" spc="-46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Budgets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29000" y="5398008"/>
            <a:ext cx="1591055" cy="199034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93068" y="5300471"/>
            <a:ext cx="1466074" cy="20939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534387" y="5292852"/>
            <a:ext cx="1374647" cy="206044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4319567" y="7549857"/>
            <a:ext cx="18040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ts val="216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7931"/>
                </a:solidFill>
                <a:latin typeface="Trebuchet MS"/>
                <a:cs typeface="Trebuchet MS"/>
              </a:rPr>
              <a:t>Baffour</a:t>
            </a:r>
            <a:r>
              <a:rPr sz="1800" b="1" spc="-50" dirty="0">
                <a:solidFill>
                  <a:srgbClr val="F57931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57931"/>
                </a:solidFill>
                <a:latin typeface="Trebuchet MS"/>
                <a:cs typeface="Trebuchet MS"/>
              </a:rPr>
              <a:t>Koduah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20"/>
              </a:lnSpc>
            </a:pPr>
            <a:r>
              <a:rPr sz="1600" b="1" spc="-5" dirty="0">
                <a:latin typeface="Trebuchet MS"/>
                <a:cs typeface="Trebuchet MS"/>
              </a:rPr>
              <a:t>Graduate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Assistant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637031"/>
            <a:ext cx="10618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Ohio</a:t>
            </a:r>
            <a:r>
              <a:rPr spc="-30" dirty="0"/>
              <a:t> </a:t>
            </a:r>
            <a:r>
              <a:rPr spc="-5" dirty="0"/>
              <a:t>Rural</a:t>
            </a:r>
            <a:r>
              <a:rPr spc="-35" dirty="0"/>
              <a:t> </a:t>
            </a:r>
            <a:r>
              <a:rPr spc="-5" dirty="0"/>
              <a:t>Universities</a:t>
            </a:r>
            <a:r>
              <a:rPr spc="-30" dirty="0"/>
              <a:t> </a:t>
            </a:r>
            <a:r>
              <a:rPr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12408" y="2525267"/>
            <a:ext cx="5334000" cy="5821680"/>
            <a:chOff x="6312408" y="2525267"/>
            <a:chExt cx="5334000" cy="5821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2408" y="2525267"/>
              <a:ext cx="5333987" cy="5821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0047" y="3589020"/>
              <a:ext cx="4998719" cy="302361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4908" y="2139695"/>
            <a:ext cx="2377439" cy="24018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7916" y="6448044"/>
            <a:ext cx="3006851" cy="21153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24944" y="1979676"/>
            <a:ext cx="2182367" cy="20848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07239" y="6262115"/>
            <a:ext cx="2017775" cy="2084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6" y="706714"/>
            <a:ext cx="5310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Segoe UI"/>
                <a:cs typeface="Segoe UI"/>
              </a:rPr>
              <a:t>Defining</a:t>
            </a:r>
            <a:r>
              <a:rPr sz="4400" spc="-45" dirty="0">
                <a:latin typeface="Segoe UI"/>
                <a:cs typeface="Segoe UI"/>
              </a:rPr>
              <a:t> </a:t>
            </a:r>
            <a:r>
              <a:rPr sz="4400" dirty="0">
                <a:latin typeface="Segoe UI"/>
                <a:cs typeface="Segoe UI"/>
              </a:rPr>
              <a:t>the</a:t>
            </a:r>
            <a:r>
              <a:rPr sz="4400" spc="-50" dirty="0">
                <a:latin typeface="Segoe UI"/>
                <a:cs typeface="Segoe UI"/>
              </a:rPr>
              <a:t> </a:t>
            </a:r>
            <a:r>
              <a:rPr sz="4400" dirty="0">
                <a:latin typeface="Segoe UI"/>
                <a:cs typeface="Segoe UI"/>
              </a:rPr>
              <a:t>Region</a:t>
            </a:r>
            <a:endParaRPr sz="44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2445" y="2133600"/>
            <a:ext cx="4791454" cy="3352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3364" y="7097410"/>
            <a:ext cx="4273295" cy="18850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3004" y="6746668"/>
            <a:ext cx="5680075" cy="1126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25905" marR="5080" indent="-1513840">
              <a:lnSpc>
                <a:spcPct val="100600"/>
              </a:lnSpc>
              <a:spcBef>
                <a:spcPts val="75"/>
              </a:spcBef>
            </a:pPr>
            <a:r>
              <a:rPr sz="3600" spc="-5" dirty="0">
                <a:latin typeface="Calibri"/>
                <a:cs typeface="Calibri"/>
              </a:rPr>
              <a:t>CRD 29-County EDA University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Center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Region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5910" y="5604583"/>
            <a:ext cx="4943475" cy="1126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00" marR="5080" indent="-1257300">
              <a:lnSpc>
                <a:spcPct val="100600"/>
              </a:lnSpc>
              <a:spcBef>
                <a:spcPts val="75"/>
              </a:spcBef>
            </a:pPr>
            <a:r>
              <a:rPr sz="3600" spc="-5" dirty="0">
                <a:latin typeface="Calibri"/>
                <a:cs typeface="Calibri"/>
              </a:rPr>
              <a:t>Northwest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Ohio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Tech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Prep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Service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Area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82" y="2262958"/>
            <a:ext cx="5332060" cy="42810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76213" y="7906330"/>
            <a:ext cx="2272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Toledo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MSA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6" y="706714"/>
            <a:ext cx="51047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Segoe UI"/>
                <a:cs typeface="Segoe UI"/>
              </a:rPr>
              <a:t>A</a:t>
            </a:r>
            <a:r>
              <a:rPr sz="4400" spc="-20" dirty="0">
                <a:latin typeface="Segoe UI"/>
                <a:cs typeface="Segoe UI"/>
              </a:rPr>
              <a:t> </a:t>
            </a:r>
            <a:r>
              <a:rPr sz="4400" dirty="0">
                <a:latin typeface="Segoe UI"/>
                <a:cs typeface="Segoe UI"/>
              </a:rPr>
              <a:t>Note</a:t>
            </a:r>
            <a:r>
              <a:rPr sz="4400" spc="-30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on</a:t>
            </a:r>
            <a:r>
              <a:rPr sz="4400" spc="-30" dirty="0">
                <a:latin typeface="Segoe UI"/>
                <a:cs typeface="Segoe UI"/>
              </a:rPr>
              <a:t> </a:t>
            </a:r>
            <a:r>
              <a:rPr sz="4400" dirty="0">
                <a:latin typeface="Segoe UI"/>
                <a:cs typeface="Segoe UI"/>
              </a:rPr>
              <a:t>the</a:t>
            </a:r>
            <a:r>
              <a:rPr sz="4400" spc="-25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Data</a:t>
            </a:r>
            <a:endParaRPr sz="44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775" y="1920030"/>
            <a:ext cx="15783560" cy="697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87630" indent="-445134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57200" algn="l"/>
                <a:tab pos="457834" algn="l"/>
              </a:tabLst>
            </a:pPr>
            <a:r>
              <a:rPr sz="3600" dirty="0">
                <a:latin typeface="Calibri"/>
                <a:cs typeface="Calibri"/>
              </a:rPr>
              <a:t>Much </a:t>
            </a:r>
            <a:r>
              <a:rPr sz="3600" spc="-5" dirty="0">
                <a:latin typeface="Calibri"/>
                <a:cs typeface="Calibri"/>
              </a:rPr>
              <a:t>of the data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5" dirty="0">
                <a:latin typeface="Calibri"/>
                <a:cs typeface="Calibri"/>
              </a:rPr>
              <a:t>this presentation comes </a:t>
            </a:r>
            <a:r>
              <a:rPr sz="3600" dirty="0">
                <a:latin typeface="Calibri"/>
                <a:cs typeface="Calibri"/>
              </a:rPr>
              <a:t>from </a:t>
            </a:r>
            <a:r>
              <a:rPr sz="3600" spc="-5" dirty="0">
                <a:latin typeface="Calibri"/>
                <a:cs typeface="Calibri"/>
              </a:rPr>
              <a:t>EMSI, </a:t>
            </a:r>
            <a:r>
              <a:rPr sz="3600" dirty="0">
                <a:latin typeface="Calibri"/>
                <a:cs typeface="Calibri"/>
              </a:rPr>
              <a:t>Chmura </a:t>
            </a:r>
            <a:r>
              <a:rPr sz="3600" spc="-5" dirty="0">
                <a:latin typeface="Calibri"/>
                <a:cs typeface="Calibri"/>
              </a:rPr>
              <a:t>JobsEQ, </a:t>
            </a:r>
            <a:r>
              <a:rPr sz="3600" dirty="0">
                <a:latin typeface="Calibri"/>
                <a:cs typeface="Calibri"/>
              </a:rPr>
              <a:t>IMPLAN,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Ohio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Labor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Market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Information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(LMI).</a:t>
            </a:r>
            <a:endParaRPr sz="3600">
              <a:latin typeface="Calibri"/>
              <a:cs typeface="Calibri"/>
            </a:endParaRPr>
          </a:p>
          <a:p>
            <a:pPr marL="457834" marR="5080" indent="-445770">
              <a:lnSpc>
                <a:spcPct val="100000"/>
              </a:lnSpc>
              <a:spcBef>
                <a:spcPts val="1200"/>
              </a:spcBef>
              <a:buSzPct val="75000"/>
              <a:buChar char="•"/>
              <a:tabLst>
                <a:tab pos="457200" algn="l"/>
                <a:tab pos="457834" algn="l"/>
              </a:tabLst>
            </a:pPr>
            <a:r>
              <a:rPr sz="3600" dirty="0">
                <a:latin typeface="Calibri"/>
                <a:cs typeface="Calibri"/>
              </a:rPr>
              <a:t>As </a:t>
            </a:r>
            <a:r>
              <a:rPr sz="3600" spc="-5" dirty="0">
                <a:latin typeface="Calibri"/>
                <a:cs typeface="Calibri"/>
              </a:rPr>
              <a:t>expected, the COVID-19 </a:t>
            </a:r>
            <a:r>
              <a:rPr sz="3600" dirty="0">
                <a:latin typeface="Calibri"/>
                <a:cs typeface="Calibri"/>
              </a:rPr>
              <a:t>pandemic had a </a:t>
            </a:r>
            <a:r>
              <a:rPr sz="3600" spc="-5" dirty="0">
                <a:latin typeface="Calibri"/>
                <a:cs typeface="Calibri"/>
              </a:rPr>
              <a:t>significant </a:t>
            </a:r>
            <a:r>
              <a:rPr sz="3600" dirty="0">
                <a:latin typeface="Calibri"/>
                <a:cs typeface="Calibri"/>
              </a:rPr>
              <a:t>effect </a:t>
            </a:r>
            <a:r>
              <a:rPr sz="3600" spc="-5" dirty="0">
                <a:latin typeface="Calibri"/>
                <a:cs typeface="Calibri"/>
              </a:rPr>
              <a:t>on the national, state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regional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economy,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particularly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Q2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2020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(April-June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2020).</a:t>
            </a:r>
            <a:endParaRPr sz="3600">
              <a:latin typeface="Calibri"/>
              <a:cs typeface="Calibri"/>
            </a:endParaRPr>
          </a:p>
          <a:p>
            <a:pPr marL="901065" marR="621665" lvl="1" indent="-443865">
              <a:lnSpc>
                <a:spcPct val="100000"/>
              </a:lnSpc>
              <a:spcBef>
                <a:spcPts val="1245"/>
              </a:spcBef>
              <a:buSzPct val="75000"/>
              <a:buChar char="•"/>
              <a:tabLst>
                <a:tab pos="901065" algn="l"/>
                <a:tab pos="9017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latest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available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release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EMSI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employment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2020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Quarterly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Census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Employment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Wages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BLS.</a:t>
            </a:r>
            <a:endParaRPr sz="2800">
              <a:latin typeface="Calibri"/>
              <a:cs typeface="Calibri"/>
            </a:endParaRPr>
          </a:p>
          <a:p>
            <a:pPr marL="457200" marR="704215" indent="-445134">
              <a:lnSpc>
                <a:spcPct val="100000"/>
              </a:lnSpc>
              <a:spcBef>
                <a:spcPts val="1155"/>
              </a:spcBef>
              <a:buSzPct val="75000"/>
              <a:buChar char="•"/>
              <a:tabLst>
                <a:tab pos="457200" algn="l"/>
                <a:tab pos="457834" algn="l"/>
              </a:tabLst>
            </a:pPr>
            <a:r>
              <a:rPr sz="3600" spc="-5" dirty="0">
                <a:latin typeface="Calibri"/>
                <a:cs typeface="Calibri"/>
              </a:rPr>
              <a:t>To </a:t>
            </a:r>
            <a:r>
              <a:rPr sz="3600" dirty="0">
                <a:latin typeface="Calibri"/>
                <a:cs typeface="Calibri"/>
              </a:rPr>
              <a:t>provide a </a:t>
            </a:r>
            <a:r>
              <a:rPr sz="3600" spc="-5" dirty="0">
                <a:latin typeface="Calibri"/>
                <a:cs typeface="Calibri"/>
              </a:rPr>
              <a:t>glimpse into the economic recovery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5" dirty="0">
                <a:latin typeface="Calibri"/>
                <a:cs typeface="Calibri"/>
              </a:rPr>
              <a:t>the return to normal, the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jobs </a:t>
            </a:r>
            <a:r>
              <a:rPr sz="3600" dirty="0">
                <a:latin typeface="Calibri"/>
                <a:cs typeface="Calibri"/>
              </a:rPr>
              <a:t>numbers </a:t>
            </a:r>
            <a:r>
              <a:rPr sz="3600" spc="-5" dirty="0">
                <a:latin typeface="Calibri"/>
                <a:cs typeface="Calibri"/>
              </a:rPr>
              <a:t>presented here </a:t>
            </a:r>
            <a:r>
              <a:rPr sz="3600" dirty="0">
                <a:latin typeface="Calibri"/>
                <a:cs typeface="Calibri"/>
              </a:rPr>
              <a:t>are from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dirty="0">
                <a:latin typeface="Calibri"/>
                <a:cs typeface="Calibri"/>
              </a:rPr>
              <a:t>Q1 </a:t>
            </a:r>
            <a:r>
              <a:rPr sz="3600" spc="-5" dirty="0">
                <a:latin typeface="Calibri"/>
                <a:cs typeface="Calibri"/>
              </a:rPr>
              <a:t>2020 Quarterly Census of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Employment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Wages </a:t>
            </a:r>
            <a:r>
              <a:rPr sz="3600" dirty="0">
                <a:latin typeface="Calibri"/>
                <a:cs typeface="Calibri"/>
              </a:rPr>
              <a:t>from</a:t>
            </a:r>
            <a:r>
              <a:rPr sz="3600" spc="-5" dirty="0">
                <a:latin typeface="Calibri"/>
                <a:cs typeface="Calibri"/>
              </a:rPr>
              <a:t> the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BLS.</a:t>
            </a:r>
            <a:endParaRPr sz="3600">
              <a:latin typeface="Calibri"/>
              <a:cs typeface="Calibri"/>
            </a:endParaRPr>
          </a:p>
          <a:p>
            <a:pPr marL="457200" marR="907415" indent="-445134">
              <a:lnSpc>
                <a:spcPct val="100000"/>
              </a:lnSpc>
              <a:spcBef>
                <a:spcPts val="1200"/>
              </a:spcBef>
              <a:buSzPct val="75000"/>
              <a:buChar char="•"/>
              <a:tabLst>
                <a:tab pos="457200" algn="l"/>
                <a:tab pos="457834" algn="l"/>
                <a:tab pos="10851515" algn="l"/>
              </a:tabLst>
            </a:pPr>
            <a:r>
              <a:rPr sz="3600" spc="-5" dirty="0">
                <a:latin typeface="Calibri"/>
                <a:cs typeface="Calibri"/>
              </a:rPr>
              <a:t>The occupation projection data presented here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5" dirty="0">
                <a:latin typeface="Calibri"/>
                <a:cs typeface="Calibri"/>
              </a:rPr>
              <a:t>based </a:t>
            </a:r>
            <a:r>
              <a:rPr sz="3600" dirty="0">
                <a:latin typeface="Calibri"/>
                <a:cs typeface="Calibri"/>
              </a:rPr>
              <a:t>in Q3 </a:t>
            </a:r>
            <a:r>
              <a:rPr sz="3600" spc="-5" dirty="0">
                <a:latin typeface="Calibri"/>
                <a:cs typeface="Calibri"/>
              </a:rPr>
              <a:t>2020 data </a:t>
            </a:r>
            <a:r>
              <a:rPr sz="3600" dirty="0">
                <a:latin typeface="Calibri"/>
                <a:cs typeface="Calibri"/>
              </a:rPr>
              <a:t>from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JobsEQ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that takes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economic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recovery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into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account.	The job posting data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presented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here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from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EMSI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from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February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March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2021.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6" y="706714"/>
            <a:ext cx="7729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Segoe UI"/>
                <a:cs typeface="Segoe UI"/>
              </a:rPr>
              <a:t>The</a:t>
            </a:r>
            <a:r>
              <a:rPr sz="4400" spc="-30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Macro-Level</a:t>
            </a:r>
            <a:r>
              <a:rPr sz="4400" spc="-40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Jobs</a:t>
            </a:r>
            <a:r>
              <a:rPr sz="4400" spc="-15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Picture</a:t>
            </a:r>
            <a:endParaRPr sz="44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1076" y="2614992"/>
            <a:ext cx="14175105" cy="5525135"/>
            <a:chOff x="1751076" y="2614992"/>
            <a:chExt cx="14175105" cy="5525135"/>
          </a:xfrm>
        </p:grpSpPr>
        <p:sp>
          <p:nvSpPr>
            <p:cNvPr id="4" name="object 4"/>
            <p:cNvSpPr/>
            <p:nvPr/>
          </p:nvSpPr>
          <p:spPr>
            <a:xfrm>
              <a:off x="1751076" y="2621279"/>
              <a:ext cx="14175105" cy="5504815"/>
            </a:xfrm>
            <a:custGeom>
              <a:avLst/>
              <a:gdLst/>
              <a:ahLst/>
              <a:cxnLst/>
              <a:rect l="l" t="t" r="r" b="b"/>
              <a:pathLst>
                <a:path w="14175105" h="5504815">
                  <a:moveTo>
                    <a:pt x="0" y="5504688"/>
                  </a:moveTo>
                  <a:lnTo>
                    <a:pt x="14174723" y="5504688"/>
                  </a:lnTo>
                </a:path>
                <a:path w="14175105" h="5504815">
                  <a:moveTo>
                    <a:pt x="0" y="4718304"/>
                  </a:moveTo>
                  <a:lnTo>
                    <a:pt x="14174723" y="4718304"/>
                  </a:lnTo>
                </a:path>
                <a:path w="14175105" h="5504815">
                  <a:moveTo>
                    <a:pt x="0" y="3931920"/>
                  </a:moveTo>
                  <a:lnTo>
                    <a:pt x="14174723" y="3931920"/>
                  </a:lnTo>
                </a:path>
                <a:path w="14175105" h="5504815">
                  <a:moveTo>
                    <a:pt x="0" y="3145536"/>
                  </a:moveTo>
                  <a:lnTo>
                    <a:pt x="14174723" y="3145536"/>
                  </a:lnTo>
                </a:path>
                <a:path w="14175105" h="5504815">
                  <a:moveTo>
                    <a:pt x="0" y="2359152"/>
                  </a:moveTo>
                  <a:lnTo>
                    <a:pt x="14174723" y="2359152"/>
                  </a:lnTo>
                </a:path>
                <a:path w="14175105" h="5504815">
                  <a:moveTo>
                    <a:pt x="0" y="786384"/>
                  </a:moveTo>
                  <a:lnTo>
                    <a:pt x="14174723" y="786384"/>
                  </a:lnTo>
                </a:path>
                <a:path w="14175105" h="5504815">
                  <a:moveTo>
                    <a:pt x="0" y="0"/>
                  </a:moveTo>
                  <a:lnTo>
                    <a:pt x="141747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380" y="2619755"/>
              <a:ext cx="13880591" cy="5515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1575" y="2619730"/>
              <a:ext cx="13792200" cy="55154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23901" y="2619754"/>
              <a:ext cx="958850" cy="5515610"/>
            </a:xfrm>
            <a:custGeom>
              <a:avLst/>
              <a:gdLst/>
              <a:ahLst/>
              <a:cxnLst/>
              <a:rect l="l" t="t" r="r" b="b"/>
              <a:pathLst>
                <a:path w="958850" h="5515609">
                  <a:moveTo>
                    <a:pt x="0" y="5515356"/>
                  </a:moveTo>
                  <a:lnTo>
                    <a:pt x="1923" y="0"/>
                  </a:lnTo>
                </a:path>
                <a:path w="958850" h="5515609">
                  <a:moveTo>
                    <a:pt x="956305" y="0"/>
                  </a:moveTo>
                  <a:lnTo>
                    <a:pt x="958221" y="5515356"/>
                  </a:lnTo>
                </a:path>
              </a:pathLst>
            </a:custGeom>
            <a:ln w="9525">
              <a:solidFill>
                <a:srgbClr val="E87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1576" y="8125933"/>
              <a:ext cx="13792200" cy="9525"/>
            </a:xfrm>
            <a:custGeom>
              <a:avLst/>
              <a:gdLst/>
              <a:ahLst/>
              <a:cxnLst/>
              <a:rect l="l" t="t" r="r" b="b"/>
              <a:pathLst>
                <a:path w="13792200" h="9525">
                  <a:moveTo>
                    <a:pt x="-4762" y="4588"/>
                  </a:moveTo>
                  <a:lnTo>
                    <a:pt x="13796962" y="4588"/>
                  </a:lnTo>
                </a:path>
              </a:pathLst>
            </a:custGeom>
            <a:ln w="18702">
              <a:solidFill>
                <a:srgbClr val="E87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1076" y="4194047"/>
              <a:ext cx="14175105" cy="0"/>
            </a:xfrm>
            <a:custGeom>
              <a:avLst/>
              <a:gdLst/>
              <a:ahLst/>
              <a:cxnLst/>
              <a:rect l="l" t="t" r="r" b="b"/>
              <a:pathLst>
                <a:path w="14175105">
                  <a:moveTo>
                    <a:pt x="0" y="0"/>
                  </a:moveTo>
                  <a:lnTo>
                    <a:pt x="141747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09188"/>
              <a:ext cx="13886687" cy="41102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41576" y="3432047"/>
              <a:ext cx="13792200" cy="4014470"/>
            </a:xfrm>
            <a:custGeom>
              <a:avLst/>
              <a:gdLst/>
              <a:ahLst/>
              <a:cxnLst/>
              <a:rect l="l" t="t" r="r" b="b"/>
              <a:pathLst>
                <a:path w="13792200" h="4014470">
                  <a:moveTo>
                    <a:pt x="0" y="731520"/>
                  </a:moveTo>
                  <a:lnTo>
                    <a:pt x="384048" y="752856"/>
                  </a:lnTo>
                  <a:lnTo>
                    <a:pt x="766572" y="719328"/>
                  </a:lnTo>
                  <a:lnTo>
                    <a:pt x="1150620" y="728472"/>
                  </a:lnTo>
                  <a:lnTo>
                    <a:pt x="1533144" y="737616"/>
                  </a:lnTo>
                  <a:lnTo>
                    <a:pt x="1915668" y="725424"/>
                  </a:lnTo>
                  <a:lnTo>
                    <a:pt x="2299716" y="745236"/>
                  </a:lnTo>
                  <a:lnTo>
                    <a:pt x="2682240" y="728472"/>
                  </a:lnTo>
                  <a:lnTo>
                    <a:pt x="3064764" y="746760"/>
                  </a:lnTo>
                  <a:lnTo>
                    <a:pt x="3448812" y="723900"/>
                  </a:lnTo>
                  <a:lnTo>
                    <a:pt x="3831336" y="723900"/>
                  </a:lnTo>
                  <a:lnTo>
                    <a:pt x="4215384" y="769620"/>
                  </a:lnTo>
                  <a:lnTo>
                    <a:pt x="4597908" y="734568"/>
                  </a:lnTo>
                  <a:lnTo>
                    <a:pt x="4980432" y="726948"/>
                  </a:lnTo>
                  <a:lnTo>
                    <a:pt x="5364480" y="751332"/>
                  </a:lnTo>
                  <a:lnTo>
                    <a:pt x="5747004" y="734568"/>
                  </a:lnTo>
                  <a:lnTo>
                    <a:pt x="6129528" y="731520"/>
                  </a:lnTo>
                  <a:lnTo>
                    <a:pt x="6513576" y="731520"/>
                  </a:lnTo>
                  <a:lnTo>
                    <a:pt x="6896100" y="726948"/>
                  </a:lnTo>
                  <a:lnTo>
                    <a:pt x="7280148" y="731520"/>
                  </a:lnTo>
                  <a:lnTo>
                    <a:pt x="7662672" y="725424"/>
                  </a:lnTo>
                  <a:lnTo>
                    <a:pt x="8045196" y="736092"/>
                  </a:lnTo>
                  <a:lnTo>
                    <a:pt x="8429244" y="711708"/>
                  </a:lnTo>
                  <a:lnTo>
                    <a:pt x="8811768" y="716280"/>
                  </a:lnTo>
                  <a:lnTo>
                    <a:pt x="9194292" y="1025652"/>
                  </a:lnTo>
                  <a:lnTo>
                    <a:pt x="9578340" y="4014216"/>
                  </a:lnTo>
                  <a:lnTo>
                    <a:pt x="9960864" y="315468"/>
                  </a:lnTo>
                  <a:lnTo>
                    <a:pt x="10344912" y="0"/>
                  </a:lnTo>
                  <a:lnTo>
                    <a:pt x="10727436" y="490728"/>
                  </a:lnTo>
                  <a:lnTo>
                    <a:pt x="11109960" y="512064"/>
                  </a:lnTo>
                  <a:lnTo>
                    <a:pt x="11494008" y="649224"/>
                  </a:lnTo>
                  <a:lnTo>
                    <a:pt x="11876532" y="655320"/>
                  </a:lnTo>
                  <a:lnTo>
                    <a:pt x="12260580" y="720852"/>
                  </a:lnTo>
                  <a:lnTo>
                    <a:pt x="12643104" y="809244"/>
                  </a:lnTo>
                  <a:lnTo>
                    <a:pt x="13025628" y="725424"/>
                  </a:lnTo>
                  <a:lnTo>
                    <a:pt x="13409676" y="687324"/>
                  </a:lnTo>
                  <a:lnTo>
                    <a:pt x="13792200" y="617220"/>
                  </a:lnTo>
                </a:path>
              </a:pathLst>
            </a:custGeom>
            <a:ln w="158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15487" y="3851147"/>
              <a:ext cx="18415" cy="198120"/>
            </a:xfrm>
            <a:custGeom>
              <a:avLst/>
              <a:gdLst/>
              <a:ahLst/>
              <a:cxnLst/>
              <a:rect l="l" t="t" r="r" b="b"/>
              <a:pathLst>
                <a:path w="18415" h="198120">
                  <a:moveTo>
                    <a:pt x="9144" y="-4762"/>
                  </a:moveTo>
                  <a:lnTo>
                    <a:pt x="9144" y="202882"/>
                  </a:lnTo>
                </a:path>
              </a:pathLst>
            </a:custGeom>
            <a:ln w="2781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430586" y="7421302"/>
            <a:ext cx="944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95"/>
              </a:spcBef>
            </a:pPr>
            <a:r>
              <a:rPr sz="1600" spc="130" dirty="0">
                <a:solidFill>
                  <a:srgbClr val="7E7E7E"/>
                </a:solidFill>
                <a:latin typeface="Arial Narrow"/>
                <a:cs typeface="Arial Narrow"/>
              </a:rPr>
              <a:t>-20,679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72007" y="8988810"/>
            <a:ext cx="1395730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155" dirty="0">
                <a:latin typeface="Arial Narrow"/>
                <a:cs typeface="Arial Narrow"/>
              </a:rPr>
              <a:t>BLS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33730" y="3570154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916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8484" y="7993398"/>
            <a:ext cx="629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latin typeface="Arial Narrow"/>
                <a:cs typeface="Arial Narrow"/>
              </a:rPr>
              <a:t>-25,000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8484" y="7206949"/>
            <a:ext cx="629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latin typeface="Arial Narrow"/>
                <a:cs typeface="Arial Narrow"/>
              </a:rPr>
              <a:t>-20,000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8484" y="6420500"/>
            <a:ext cx="629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latin typeface="Arial Narrow"/>
                <a:cs typeface="Arial Narrow"/>
              </a:rPr>
              <a:t>-15,000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8484" y="5634051"/>
            <a:ext cx="629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latin typeface="Arial Narrow"/>
                <a:cs typeface="Arial Narrow"/>
              </a:rPr>
              <a:t>-10,000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7480" y="4847601"/>
            <a:ext cx="530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5" dirty="0">
                <a:latin typeface="Arial Narrow"/>
                <a:cs typeface="Arial Narrow"/>
              </a:rPr>
              <a:t>-</a:t>
            </a:r>
            <a:r>
              <a:rPr sz="1400" spc="135" dirty="0">
                <a:latin typeface="Arial Narrow"/>
                <a:cs typeface="Arial Narrow"/>
              </a:rPr>
              <a:t>5</a:t>
            </a:r>
            <a:r>
              <a:rPr sz="1400" spc="60" dirty="0">
                <a:latin typeface="Arial Narrow"/>
                <a:cs typeface="Arial Narrow"/>
              </a:rPr>
              <a:t>,</a:t>
            </a:r>
            <a:r>
              <a:rPr sz="1400" spc="135" dirty="0">
                <a:latin typeface="Arial Narrow"/>
                <a:cs typeface="Arial Narrow"/>
              </a:rPr>
              <a:t>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73248" y="4061152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40" dirty="0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6789" y="3274703"/>
            <a:ext cx="4705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35" dirty="0">
                <a:latin typeface="Arial Narrow"/>
                <a:cs typeface="Arial Narrow"/>
              </a:rPr>
              <a:t>5</a:t>
            </a:r>
            <a:r>
              <a:rPr sz="1400" spc="60" dirty="0">
                <a:latin typeface="Arial Narrow"/>
                <a:cs typeface="Arial Narrow"/>
              </a:rPr>
              <a:t>,</a:t>
            </a:r>
            <a:r>
              <a:rPr sz="1400" spc="135" dirty="0">
                <a:latin typeface="Arial Narrow"/>
                <a:cs typeface="Arial Narrow"/>
              </a:rPr>
              <a:t>00</a:t>
            </a:r>
            <a:r>
              <a:rPr sz="1400" spc="140" dirty="0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7793" y="2488254"/>
            <a:ext cx="569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35" dirty="0">
                <a:latin typeface="Arial Narrow"/>
                <a:cs typeface="Arial Narrow"/>
              </a:rPr>
              <a:t>10</a:t>
            </a:r>
            <a:r>
              <a:rPr sz="1400" spc="60" dirty="0">
                <a:latin typeface="Arial Narrow"/>
                <a:cs typeface="Arial Narrow"/>
              </a:rPr>
              <a:t>,</a:t>
            </a:r>
            <a:r>
              <a:rPr sz="1400" spc="135" dirty="0">
                <a:latin typeface="Arial Narrow"/>
                <a:cs typeface="Arial Narrow"/>
              </a:rPr>
              <a:t>00</a:t>
            </a:r>
            <a:r>
              <a:rPr sz="1400" spc="140" dirty="0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7229" y="8245814"/>
            <a:ext cx="14062710" cy="6902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65"/>
              </a:spcBef>
            </a:pP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Mar-18</a:t>
            </a:r>
            <a:endParaRPr sz="1600">
              <a:latin typeface="Arial Narrow"/>
              <a:cs typeface="Arial Narrow"/>
            </a:endParaRPr>
          </a:p>
          <a:p>
            <a:pPr marL="12700" marR="5080" indent="57785" algn="r">
              <a:lnSpc>
                <a:spcPct val="157100"/>
              </a:lnSpc>
            </a:pP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5" dirty="0">
                <a:solidFill>
                  <a:srgbClr val="7E7E7E"/>
                </a:solidFill>
                <a:latin typeface="Arial Narrow"/>
                <a:cs typeface="Arial Narrow"/>
              </a:rPr>
              <a:t>p</a:t>
            </a: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r</a:t>
            </a:r>
            <a:r>
              <a:rPr sz="1600" spc="-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0" dirty="0">
                <a:solidFill>
                  <a:srgbClr val="7E7E7E"/>
                </a:solidFill>
                <a:latin typeface="Arial Narrow"/>
                <a:cs typeface="Arial Narrow"/>
              </a:rPr>
              <a:t>1</a:t>
            </a: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8  M</a:t>
            </a:r>
            <a:r>
              <a:rPr sz="1600" spc="5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-5" dirty="0">
                <a:solidFill>
                  <a:srgbClr val="7E7E7E"/>
                </a:solidFill>
                <a:latin typeface="Arial Narrow"/>
                <a:cs typeface="Arial Narrow"/>
              </a:rPr>
              <a:t>y-</a:t>
            </a:r>
            <a:r>
              <a:rPr sz="1600" spc="10" dirty="0">
                <a:solidFill>
                  <a:srgbClr val="7E7E7E"/>
                </a:solidFill>
                <a:latin typeface="Arial Narrow"/>
                <a:cs typeface="Arial Narrow"/>
              </a:rPr>
              <a:t>1</a:t>
            </a: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8 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Jun-18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Jul-18 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Aug-18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Sep-18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Oct-18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Nov-18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Dec-18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Jan-19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0" dirty="0">
                <a:solidFill>
                  <a:srgbClr val="7E7E7E"/>
                </a:solidFill>
                <a:latin typeface="Arial Narrow"/>
                <a:cs typeface="Arial Narrow"/>
              </a:rPr>
              <a:t>Feb-19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Mar-19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Apr-19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M</a:t>
            </a:r>
            <a:r>
              <a:rPr sz="1600" spc="5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-5" dirty="0">
                <a:solidFill>
                  <a:srgbClr val="7E7E7E"/>
                </a:solidFill>
                <a:latin typeface="Arial Narrow"/>
                <a:cs typeface="Arial Narrow"/>
              </a:rPr>
              <a:t>y-</a:t>
            </a:r>
            <a:r>
              <a:rPr sz="1600" spc="10" dirty="0">
                <a:solidFill>
                  <a:srgbClr val="7E7E7E"/>
                </a:solidFill>
                <a:latin typeface="Arial Narrow"/>
                <a:cs typeface="Arial Narrow"/>
              </a:rPr>
              <a:t>1</a:t>
            </a: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9 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Jun-19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Jul-19 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Aug-19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Sep-19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Oct-19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Nov-19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Dec-19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Jan-20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0" dirty="0">
                <a:solidFill>
                  <a:srgbClr val="7E7E7E"/>
                </a:solidFill>
                <a:latin typeface="Arial Narrow"/>
                <a:cs typeface="Arial Narrow"/>
              </a:rPr>
              <a:t>Feb-20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Mar-20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Apr-20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M</a:t>
            </a:r>
            <a:r>
              <a:rPr sz="1600" spc="5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-5" dirty="0">
                <a:solidFill>
                  <a:srgbClr val="7E7E7E"/>
                </a:solidFill>
                <a:latin typeface="Arial Narrow"/>
                <a:cs typeface="Arial Narrow"/>
              </a:rPr>
              <a:t>y-</a:t>
            </a:r>
            <a:r>
              <a:rPr sz="1600" spc="10" dirty="0">
                <a:solidFill>
                  <a:srgbClr val="7E7E7E"/>
                </a:solidFill>
                <a:latin typeface="Arial Narrow"/>
                <a:cs typeface="Arial Narrow"/>
              </a:rPr>
              <a:t>2</a:t>
            </a:r>
            <a:r>
              <a:rPr sz="1600" dirty="0">
                <a:solidFill>
                  <a:srgbClr val="7E7E7E"/>
                </a:solidFill>
                <a:latin typeface="Arial Narrow"/>
                <a:cs typeface="Arial Narrow"/>
              </a:rPr>
              <a:t>0 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Jun-20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Jul-20 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Aug-20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Sep-20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Oct-20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Nov-20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Dec-20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Jan-21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20" dirty="0">
                <a:solidFill>
                  <a:srgbClr val="7E7E7E"/>
                </a:solidFill>
                <a:latin typeface="Arial Narrow"/>
                <a:cs typeface="Arial Narrow"/>
              </a:rPr>
              <a:t>Feb-21 </a:t>
            </a:r>
            <a:r>
              <a:rPr sz="1600" spc="-35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Mar-21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1151" y="2127495"/>
            <a:ext cx="503618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155" dirty="0">
                <a:solidFill>
                  <a:srgbClr val="7E7E7E"/>
                </a:solidFill>
                <a:latin typeface="Arial Narrow"/>
                <a:cs typeface="Arial Narrow"/>
              </a:rPr>
              <a:t>Monthly</a:t>
            </a:r>
            <a:r>
              <a:rPr sz="1850" spc="85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850" spc="175" dirty="0">
                <a:solidFill>
                  <a:srgbClr val="7E7E7E"/>
                </a:solidFill>
                <a:latin typeface="Arial Narrow"/>
                <a:cs typeface="Arial Narrow"/>
              </a:rPr>
              <a:t>Change</a:t>
            </a:r>
            <a:r>
              <a:rPr sz="1850" spc="100" dirty="0">
                <a:solidFill>
                  <a:srgbClr val="7E7E7E"/>
                </a:solidFill>
                <a:latin typeface="Arial Narrow"/>
                <a:cs typeface="Arial Narrow"/>
              </a:rPr>
              <a:t> in</a:t>
            </a:r>
            <a:r>
              <a:rPr sz="1850" spc="95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850" spc="165" dirty="0">
                <a:solidFill>
                  <a:srgbClr val="7E7E7E"/>
                </a:solidFill>
                <a:latin typeface="Arial Narrow"/>
                <a:cs typeface="Arial Narrow"/>
              </a:rPr>
              <a:t>Nonfarm</a:t>
            </a:r>
            <a:r>
              <a:rPr sz="1850" spc="95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850" spc="100" dirty="0">
                <a:solidFill>
                  <a:srgbClr val="7E7E7E"/>
                </a:solidFill>
                <a:latin typeface="Arial Narrow"/>
                <a:cs typeface="Arial Narrow"/>
              </a:rPr>
              <a:t>Payroll</a:t>
            </a:r>
            <a:r>
              <a:rPr sz="1850" spc="85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850" spc="155" dirty="0">
                <a:solidFill>
                  <a:srgbClr val="7E7E7E"/>
                </a:solidFill>
                <a:latin typeface="Arial Narrow"/>
                <a:cs typeface="Arial Narrow"/>
              </a:rPr>
              <a:t>(Thousands)</a:t>
            </a:r>
            <a:endParaRPr sz="1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6" y="706714"/>
            <a:ext cx="7729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Segoe UI"/>
                <a:cs typeface="Segoe UI"/>
              </a:rPr>
              <a:t>The</a:t>
            </a:r>
            <a:r>
              <a:rPr sz="4400" spc="-30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Macro-Level</a:t>
            </a:r>
            <a:r>
              <a:rPr sz="4400" spc="-40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Jobs</a:t>
            </a:r>
            <a:r>
              <a:rPr sz="4400" spc="-15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Picture</a:t>
            </a:r>
            <a:endParaRPr sz="44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7067" y="2401656"/>
            <a:ext cx="14301469" cy="6179185"/>
            <a:chOff x="1687067" y="2401656"/>
            <a:chExt cx="14301469" cy="6179185"/>
          </a:xfrm>
        </p:grpSpPr>
        <p:sp>
          <p:nvSpPr>
            <p:cNvPr id="4" name="object 4"/>
            <p:cNvSpPr/>
            <p:nvPr/>
          </p:nvSpPr>
          <p:spPr>
            <a:xfrm>
              <a:off x="1687067" y="2407919"/>
              <a:ext cx="14301469" cy="5133340"/>
            </a:xfrm>
            <a:custGeom>
              <a:avLst/>
              <a:gdLst/>
              <a:ahLst/>
              <a:cxnLst/>
              <a:rect l="l" t="t" r="r" b="b"/>
              <a:pathLst>
                <a:path w="14301469" h="5133340">
                  <a:moveTo>
                    <a:pt x="0" y="5132832"/>
                  </a:moveTo>
                  <a:lnTo>
                    <a:pt x="14301216" y="5132832"/>
                  </a:lnTo>
                </a:path>
                <a:path w="14301469" h="5133340">
                  <a:moveTo>
                    <a:pt x="0" y="4105656"/>
                  </a:moveTo>
                  <a:lnTo>
                    <a:pt x="14301216" y="4105656"/>
                  </a:lnTo>
                </a:path>
                <a:path w="14301469" h="5133340">
                  <a:moveTo>
                    <a:pt x="0" y="3080004"/>
                  </a:moveTo>
                  <a:lnTo>
                    <a:pt x="14301216" y="3080004"/>
                  </a:lnTo>
                </a:path>
                <a:path w="14301469" h="5133340">
                  <a:moveTo>
                    <a:pt x="0" y="2052828"/>
                  </a:moveTo>
                  <a:lnTo>
                    <a:pt x="14301216" y="2052828"/>
                  </a:lnTo>
                </a:path>
                <a:path w="14301469" h="5133340">
                  <a:moveTo>
                    <a:pt x="0" y="1025652"/>
                  </a:moveTo>
                  <a:lnTo>
                    <a:pt x="14301216" y="1025652"/>
                  </a:lnTo>
                </a:path>
                <a:path w="14301469" h="5133340">
                  <a:moveTo>
                    <a:pt x="0" y="0"/>
                  </a:moveTo>
                  <a:lnTo>
                    <a:pt x="14301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3495" y="2406395"/>
              <a:ext cx="13548359" cy="6169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7755" y="2406319"/>
              <a:ext cx="13459828" cy="6169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03613" y="2406419"/>
              <a:ext cx="2103755" cy="6169660"/>
            </a:xfrm>
            <a:custGeom>
              <a:avLst/>
              <a:gdLst/>
              <a:ahLst/>
              <a:cxnLst/>
              <a:rect l="l" t="t" r="r" b="b"/>
              <a:pathLst>
                <a:path w="2103754" h="6169659">
                  <a:moveTo>
                    <a:pt x="0" y="6169152"/>
                  </a:moveTo>
                  <a:lnTo>
                    <a:pt x="4212" y="0"/>
                  </a:lnTo>
                </a:path>
                <a:path w="2103754" h="6169659">
                  <a:moveTo>
                    <a:pt x="2098919" y="0"/>
                  </a:moveTo>
                  <a:lnTo>
                    <a:pt x="2103132" y="6169152"/>
                  </a:lnTo>
                </a:path>
              </a:pathLst>
            </a:custGeom>
            <a:ln w="9525">
              <a:solidFill>
                <a:srgbClr val="E87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7691" y="8566411"/>
              <a:ext cx="13460094" cy="9525"/>
            </a:xfrm>
            <a:custGeom>
              <a:avLst/>
              <a:gdLst/>
              <a:ahLst/>
              <a:cxnLst/>
              <a:rect l="l" t="t" r="r" b="b"/>
              <a:pathLst>
                <a:path w="13460094" h="9525">
                  <a:moveTo>
                    <a:pt x="-4762" y="4579"/>
                  </a:moveTo>
                  <a:lnTo>
                    <a:pt x="13464730" y="4579"/>
                  </a:lnTo>
                </a:path>
              </a:pathLst>
            </a:custGeom>
            <a:ln w="18684">
              <a:solidFill>
                <a:srgbClr val="E87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7067" y="8566404"/>
              <a:ext cx="14301469" cy="0"/>
            </a:xfrm>
            <a:custGeom>
              <a:avLst/>
              <a:gdLst/>
              <a:ahLst/>
              <a:cxnLst/>
              <a:rect l="l" t="t" r="r" b="b"/>
              <a:pathLst>
                <a:path w="14301469">
                  <a:moveTo>
                    <a:pt x="0" y="0"/>
                  </a:moveTo>
                  <a:lnTo>
                    <a:pt x="14301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0447" y="2894075"/>
              <a:ext cx="13554455" cy="46862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7691" y="2916935"/>
              <a:ext cx="13460094" cy="4590415"/>
            </a:xfrm>
            <a:custGeom>
              <a:avLst/>
              <a:gdLst/>
              <a:ahLst/>
              <a:cxnLst/>
              <a:rect l="l" t="t" r="r" b="b"/>
              <a:pathLst>
                <a:path w="13460094" h="4590415">
                  <a:moveTo>
                    <a:pt x="0" y="156972"/>
                  </a:moveTo>
                  <a:lnTo>
                    <a:pt x="841247" y="123444"/>
                  </a:lnTo>
                  <a:lnTo>
                    <a:pt x="1682495" y="57912"/>
                  </a:lnTo>
                  <a:lnTo>
                    <a:pt x="2523744" y="0"/>
                  </a:lnTo>
                  <a:lnTo>
                    <a:pt x="3364991" y="344424"/>
                  </a:lnTo>
                  <a:lnTo>
                    <a:pt x="4206240" y="4590288"/>
                  </a:lnTo>
                  <a:lnTo>
                    <a:pt x="5047488" y="4008120"/>
                  </a:lnTo>
                  <a:lnTo>
                    <a:pt x="5888736" y="3014472"/>
                  </a:lnTo>
                  <a:lnTo>
                    <a:pt x="6729983" y="2659380"/>
                  </a:lnTo>
                  <a:lnTo>
                    <a:pt x="7571232" y="2334768"/>
                  </a:lnTo>
                  <a:lnTo>
                    <a:pt x="8412480" y="2186940"/>
                  </a:lnTo>
                  <a:lnTo>
                    <a:pt x="9253728" y="2048256"/>
                  </a:lnTo>
                  <a:lnTo>
                    <a:pt x="10094976" y="1993392"/>
                  </a:lnTo>
                  <a:lnTo>
                    <a:pt x="10936224" y="2055876"/>
                  </a:lnTo>
                  <a:lnTo>
                    <a:pt x="11777472" y="2008632"/>
                  </a:lnTo>
                  <a:lnTo>
                    <a:pt x="12618720" y="1912620"/>
                  </a:lnTo>
                  <a:lnTo>
                    <a:pt x="13459967" y="1725168"/>
                  </a:lnTo>
                </a:path>
              </a:pathLst>
            </a:custGeom>
            <a:ln w="158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1435" y="2877311"/>
              <a:ext cx="196850" cy="40005"/>
            </a:xfrm>
            <a:custGeom>
              <a:avLst/>
              <a:gdLst/>
              <a:ahLst/>
              <a:cxnLst/>
              <a:rect l="l" t="t" r="r" b="b"/>
              <a:pathLst>
                <a:path w="196850" h="40005">
                  <a:moveTo>
                    <a:pt x="0" y="39624"/>
                  </a:moveTo>
                  <a:lnTo>
                    <a:pt x="138684" y="0"/>
                  </a:lnTo>
                  <a:lnTo>
                    <a:pt x="19659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6608" y="7507223"/>
              <a:ext cx="687705" cy="393700"/>
            </a:xfrm>
            <a:custGeom>
              <a:avLst/>
              <a:gdLst/>
              <a:ahLst/>
              <a:cxnLst/>
              <a:rect l="l" t="t" r="r" b="b"/>
              <a:pathLst>
                <a:path w="687704" h="393700">
                  <a:moveTo>
                    <a:pt x="687324" y="0"/>
                  </a:moveTo>
                  <a:lnTo>
                    <a:pt x="56388" y="393192"/>
                  </a:lnTo>
                  <a:lnTo>
                    <a:pt x="0" y="39319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7659" y="4312919"/>
              <a:ext cx="29209" cy="329565"/>
            </a:xfrm>
            <a:custGeom>
              <a:avLst/>
              <a:gdLst/>
              <a:ahLst/>
              <a:cxnLst/>
              <a:rect l="l" t="t" r="r" b="b"/>
              <a:pathLst>
                <a:path w="29209" h="329564">
                  <a:moveTo>
                    <a:pt x="14477" y="-4762"/>
                  </a:moveTo>
                  <a:lnTo>
                    <a:pt x="14477" y="333946"/>
                  </a:lnTo>
                </a:path>
              </a:pathLst>
            </a:custGeom>
            <a:ln w="3848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51106" y="2738416"/>
            <a:ext cx="764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5" dirty="0">
                <a:solidFill>
                  <a:srgbClr val="7E7E7E"/>
                </a:solidFill>
                <a:latin typeface="Arial Narrow"/>
                <a:cs typeface="Arial Narrow"/>
              </a:rPr>
              <a:t>152,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523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172007" y="8988810"/>
            <a:ext cx="1395730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155" dirty="0">
                <a:latin typeface="Arial Narrow"/>
                <a:cs typeface="Arial Narrow"/>
              </a:rPr>
              <a:t>BLS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8420" y="7761169"/>
            <a:ext cx="764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5" dirty="0">
                <a:solidFill>
                  <a:srgbClr val="7E7E7E"/>
                </a:solidFill>
                <a:latin typeface="Arial Narrow"/>
                <a:cs typeface="Arial Narrow"/>
              </a:rPr>
              <a:t>130,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161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14238" y="4032069"/>
            <a:ext cx="764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5" dirty="0">
                <a:solidFill>
                  <a:srgbClr val="7E7E7E"/>
                </a:solidFill>
                <a:latin typeface="Arial Narrow"/>
                <a:cs typeface="Arial Narrow"/>
              </a:rPr>
              <a:t>144,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120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186" y="8417802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12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5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,000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186" y="7391244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13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0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,000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186" y="6364687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13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5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,000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186" y="5338129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14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0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,000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186" y="4311572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14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5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,000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0186" y="3285014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15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0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,000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0186" y="2258457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0" dirty="0">
                <a:solidFill>
                  <a:srgbClr val="7E7E7E"/>
                </a:solidFill>
                <a:latin typeface="Arial Narrow"/>
                <a:cs typeface="Arial Narrow"/>
              </a:rPr>
              <a:t>15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5</a:t>
            </a:r>
            <a:r>
              <a:rPr sz="1600" spc="135" dirty="0">
                <a:solidFill>
                  <a:srgbClr val="7E7E7E"/>
                </a:solidFill>
                <a:latin typeface="Arial Narrow"/>
                <a:cs typeface="Arial Narrow"/>
              </a:rPr>
              <a:t>,000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4535" y="8684319"/>
            <a:ext cx="66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N</a:t>
            </a:r>
            <a:r>
              <a:rPr sz="1600" spc="130" dirty="0">
                <a:solidFill>
                  <a:srgbClr val="7E7E7E"/>
                </a:solidFill>
                <a:latin typeface="Arial Narrow"/>
                <a:cs typeface="Arial Narrow"/>
              </a:rPr>
              <a:t>o</a:t>
            </a: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v</a:t>
            </a:r>
            <a:r>
              <a:rPr sz="1600" spc="80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19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11930" y="8684319"/>
            <a:ext cx="675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Dec-19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4279" y="8684319"/>
            <a:ext cx="63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Ja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n</a:t>
            </a:r>
            <a:r>
              <a:rPr sz="1600" spc="8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07416" y="8684319"/>
            <a:ext cx="648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7E7E7E"/>
                </a:solidFill>
                <a:latin typeface="Arial Narrow"/>
                <a:cs typeface="Arial Narrow"/>
              </a:rPr>
              <a:t>F</a:t>
            </a:r>
            <a:r>
              <a:rPr sz="1600" spc="105" dirty="0">
                <a:solidFill>
                  <a:srgbClr val="7E7E7E"/>
                </a:solidFill>
                <a:latin typeface="Arial Narrow"/>
                <a:cs typeface="Arial Narrow"/>
              </a:rPr>
              <a:t>e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b</a:t>
            </a:r>
            <a:r>
              <a:rPr sz="1600" spc="9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41667" y="8684319"/>
            <a:ext cx="662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20" dirty="0">
                <a:solidFill>
                  <a:srgbClr val="7E7E7E"/>
                </a:solidFill>
                <a:latin typeface="Arial Narrow"/>
                <a:cs typeface="Arial Narrow"/>
              </a:rPr>
              <a:t>M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85" dirty="0">
                <a:solidFill>
                  <a:srgbClr val="7E7E7E"/>
                </a:solidFill>
                <a:latin typeface="Arial Narrow"/>
                <a:cs typeface="Arial Narrow"/>
              </a:rPr>
              <a:t>r</a:t>
            </a:r>
            <a:r>
              <a:rPr sz="1600" spc="100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8617" y="8684319"/>
            <a:ext cx="63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Ap</a:t>
            </a:r>
            <a:r>
              <a:rPr sz="1600" spc="95" dirty="0">
                <a:solidFill>
                  <a:srgbClr val="7E7E7E"/>
                </a:solidFill>
                <a:latin typeface="Arial Narrow"/>
                <a:cs typeface="Arial Narrow"/>
              </a:rPr>
              <a:t>r</a:t>
            </a:r>
            <a:r>
              <a:rPr sz="1600" spc="8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2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10833" y="8684319"/>
            <a:ext cx="690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20" dirty="0">
                <a:solidFill>
                  <a:srgbClr val="7E7E7E"/>
                </a:solidFill>
                <a:latin typeface="Arial Narrow"/>
                <a:cs typeface="Arial Narrow"/>
              </a:rPr>
              <a:t>M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95" dirty="0">
                <a:solidFill>
                  <a:srgbClr val="7E7E7E"/>
                </a:solidFill>
                <a:latin typeface="Arial Narrow"/>
                <a:cs typeface="Arial Narrow"/>
              </a:rPr>
              <a:t>y-</a:t>
            </a:r>
            <a:r>
              <a:rPr sz="1600" spc="145" dirty="0">
                <a:solidFill>
                  <a:srgbClr val="7E7E7E"/>
                </a:solidFill>
                <a:latin typeface="Arial Narrow"/>
                <a:cs typeface="Arial Narrow"/>
              </a:rPr>
              <a:t>2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9881" y="8684319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J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u</a:t>
            </a:r>
            <a:r>
              <a:rPr sz="1600" spc="130" dirty="0">
                <a:solidFill>
                  <a:srgbClr val="7E7E7E"/>
                </a:solidFill>
                <a:latin typeface="Arial Narrow"/>
                <a:cs typeface="Arial Narrow"/>
              </a:rPr>
              <a:t>n</a:t>
            </a:r>
            <a:r>
              <a:rPr sz="1600" spc="8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5311" y="8684319"/>
            <a:ext cx="565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J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u</a:t>
            </a:r>
            <a:r>
              <a:rPr sz="1600" spc="50" dirty="0">
                <a:solidFill>
                  <a:srgbClr val="7E7E7E"/>
                </a:solidFill>
                <a:latin typeface="Arial Narrow"/>
                <a:cs typeface="Arial Narrow"/>
              </a:rPr>
              <a:t>l</a:t>
            </a:r>
            <a:r>
              <a:rPr sz="1600" spc="6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43745" y="8684319"/>
            <a:ext cx="671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130" dirty="0">
                <a:solidFill>
                  <a:srgbClr val="7E7E7E"/>
                </a:solidFill>
                <a:latin typeface="Arial Narrow"/>
                <a:cs typeface="Arial Narrow"/>
              </a:rPr>
              <a:t>u</a:t>
            </a: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g</a:t>
            </a:r>
            <a:r>
              <a:rPr sz="1600" spc="8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2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89044" y="8684319"/>
            <a:ext cx="662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Sep-20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041201" y="8684319"/>
            <a:ext cx="641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10" dirty="0">
                <a:solidFill>
                  <a:srgbClr val="7E7E7E"/>
                </a:solidFill>
                <a:latin typeface="Arial Narrow"/>
                <a:cs typeface="Arial Narrow"/>
              </a:rPr>
              <a:t>O</a:t>
            </a:r>
            <a:r>
              <a:rPr sz="1600" spc="180" dirty="0">
                <a:solidFill>
                  <a:srgbClr val="7E7E7E"/>
                </a:solidFill>
                <a:latin typeface="Arial Narrow"/>
                <a:cs typeface="Arial Narrow"/>
              </a:rPr>
              <a:t>c</a:t>
            </a:r>
            <a:r>
              <a:rPr sz="1600" spc="75" dirty="0">
                <a:solidFill>
                  <a:srgbClr val="7E7E7E"/>
                </a:solidFill>
                <a:latin typeface="Arial Narrow"/>
                <a:cs typeface="Arial Narrow"/>
              </a:rPr>
              <a:t>t</a:t>
            </a: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69735" y="8684319"/>
            <a:ext cx="66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65" dirty="0">
                <a:solidFill>
                  <a:srgbClr val="7E7E7E"/>
                </a:solidFill>
                <a:latin typeface="Arial Narrow"/>
                <a:cs typeface="Arial Narrow"/>
              </a:rPr>
              <a:t>N</a:t>
            </a:r>
            <a:r>
              <a:rPr sz="1600" spc="130" dirty="0">
                <a:solidFill>
                  <a:srgbClr val="7E7E7E"/>
                </a:solidFill>
                <a:latin typeface="Arial Narrow"/>
                <a:cs typeface="Arial Narrow"/>
              </a:rPr>
              <a:t>o</a:t>
            </a: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v</a:t>
            </a:r>
            <a:r>
              <a:rPr sz="1600" spc="80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07131" y="8684319"/>
            <a:ext cx="675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0" dirty="0">
                <a:solidFill>
                  <a:srgbClr val="7E7E7E"/>
                </a:solidFill>
                <a:latin typeface="Arial Narrow"/>
                <a:cs typeface="Arial Narrow"/>
              </a:rPr>
              <a:t>Dec-20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569478" y="8684319"/>
            <a:ext cx="63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solidFill>
                  <a:srgbClr val="7E7E7E"/>
                </a:solidFill>
                <a:latin typeface="Arial Narrow"/>
                <a:cs typeface="Arial Narrow"/>
              </a:rPr>
              <a:t>Ja</a:t>
            </a:r>
            <a:r>
              <a:rPr sz="1600" spc="125" dirty="0">
                <a:solidFill>
                  <a:srgbClr val="7E7E7E"/>
                </a:solidFill>
                <a:latin typeface="Arial Narrow"/>
                <a:cs typeface="Arial Narrow"/>
              </a:rPr>
              <a:t>n</a:t>
            </a:r>
            <a:r>
              <a:rPr sz="1600" spc="8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402617" y="8684319"/>
            <a:ext cx="648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7E7E7E"/>
                </a:solidFill>
                <a:latin typeface="Arial Narrow"/>
                <a:cs typeface="Arial Narrow"/>
              </a:rPr>
              <a:t>F</a:t>
            </a:r>
            <a:r>
              <a:rPr sz="1600" spc="105" dirty="0">
                <a:solidFill>
                  <a:srgbClr val="7E7E7E"/>
                </a:solidFill>
                <a:latin typeface="Arial Narrow"/>
                <a:cs typeface="Arial Narrow"/>
              </a:rPr>
              <a:t>e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b</a:t>
            </a:r>
            <a:r>
              <a:rPr sz="1600" spc="95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36868" y="8684319"/>
            <a:ext cx="662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20" dirty="0">
                <a:solidFill>
                  <a:srgbClr val="7E7E7E"/>
                </a:solidFill>
                <a:latin typeface="Arial Narrow"/>
                <a:cs typeface="Arial Narrow"/>
              </a:rPr>
              <a:t>M</a:t>
            </a:r>
            <a:r>
              <a:rPr sz="1600" spc="114" dirty="0">
                <a:solidFill>
                  <a:srgbClr val="7E7E7E"/>
                </a:solidFill>
                <a:latin typeface="Arial Narrow"/>
                <a:cs typeface="Arial Narrow"/>
              </a:rPr>
              <a:t>a</a:t>
            </a:r>
            <a:r>
              <a:rPr sz="1600" spc="85" dirty="0">
                <a:solidFill>
                  <a:srgbClr val="7E7E7E"/>
                </a:solidFill>
                <a:latin typeface="Arial Narrow"/>
                <a:cs typeface="Arial Narrow"/>
              </a:rPr>
              <a:t>r</a:t>
            </a:r>
            <a:r>
              <a:rPr sz="1600" spc="100" dirty="0">
                <a:solidFill>
                  <a:srgbClr val="7E7E7E"/>
                </a:solidFill>
                <a:latin typeface="Arial Narrow"/>
                <a:cs typeface="Arial Narrow"/>
              </a:rPr>
              <a:t>-</a:t>
            </a:r>
            <a:r>
              <a:rPr sz="1600" spc="155" dirty="0">
                <a:solidFill>
                  <a:srgbClr val="7E7E7E"/>
                </a:solidFill>
                <a:latin typeface="Arial Narrow"/>
                <a:cs typeface="Arial Narrow"/>
              </a:rPr>
              <a:t>21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95854" y="1899015"/>
            <a:ext cx="4015104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80" dirty="0">
                <a:solidFill>
                  <a:srgbClr val="7E7E7E"/>
                </a:solidFill>
                <a:latin typeface="Arial Narrow"/>
                <a:cs typeface="Arial Narrow"/>
              </a:rPr>
              <a:t>Total</a:t>
            </a:r>
            <a:r>
              <a:rPr sz="1850" spc="95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850" spc="165" dirty="0">
                <a:solidFill>
                  <a:srgbClr val="7E7E7E"/>
                </a:solidFill>
                <a:latin typeface="Arial Narrow"/>
                <a:cs typeface="Arial Narrow"/>
              </a:rPr>
              <a:t>Nonfarm</a:t>
            </a:r>
            <a:r>
              <a:rPr sz="1850" spc="80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850" spc="140" dirty="0">
                <a:solidFill>
                  <a:srgbClr val="7E7E7E"/>
                </a:solidFill>
                <a:latin typeface="Arial Narrow"/>
                <a:cs typeface="Arial Narrow"/>
              </a:rPr>
              <a:t>Employees</a:t>
            </a:r>
            <a:r>
              <a:rPr sz="1850" spc="65" dirty="0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sz="1850" spc="155" dirty="0">
                <a:solidFill>
                  <a:srgbClr val="7E7E7E"/>
                </a:solidFill>
                <a:latin typeface="Arial Narrow"/>
                <a:cs typeface="Arial Narrow"/>
              </a:rPr>
              <a:t>(Thousands)</a:t>
            </a:r>
            <a:endParaRPr sz="1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274" y="706714"/>
            <a:ext cx="118497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Segoe UI"/>
                <a:cs typeface="Segoe UI"/>
              </a:rPr>
              <a:t>NW</a:t>
            </a:r>
            <a:r>
              <a:rPr sz="4400" spc="-25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Ohio Job</a:t>
            </a:r>
            <a:r>
              <a:rPr sz="4400" spc="-20" dirty="0">
                <a:latin typeface="Segoe UI"/>
                <a:cs typeface="Segoe UI"/>
              </a:rPr>
              <a:t> </a:t>
            </a:r>
            <a:r>
              <a:rPr sz="4400" dirty="0">
                <a:latin typeface="Segoe UI"/>
                <a:cs typeface="Segoe UI"/>
              </a:rPr>
              <a:t>Growth</a:t>
            </a:r>
            <a:r>
              <a:rPr sz="4400" spc="-20" dirty="0">
                <a:latin typeface="Segoe UI"/>
                <a:cs typeface="Segoe UI"/>
              </a:rPr>
              <a:t> </a:t>
            </a:r>
            <a:r>
              <a:rPr sz="4400" dirty="0">
                <a:latin typeface="Segoe UI"/>
                <a:cs typeface="Segoe UI"/>
              </a:rPr>
              <a:t>by</a:t>
            </a:r>
            <a:r>
              <a:rPr sz="4400" spc="-30" dirty="0">
                <a:latin typeface="Segoe UI"/>
                <a:cs typeface="Segoe UI"/>
              </a:rPr>
              <a:t> </a:t>
            </a:r>
            <a:r>
              <a:rPr sz="4400" dirty="0">
                <a:latin typeface="Segoe UI"/>
                <a:cs typeface="Segoe UI"/>
              </a:rPr>
              <a:t>County</a:t>
            </a:r>
            <a:r>
              <a:rPr sz="4400" spc="-30" dirty="0">
                <a:latin typeface="Segoe UI"/>
                <a:cs typeface="Segoe UI"/>
              </a:rPr>
              <a:t> </a:t>
            </a:r>
            <a:r>
              <a:rPr sz="4400" spc="-5" dirty="0">
                <a:latin typeface="Segoe UI"/>
                <a:cs typeface="Segoe UI"/>
              </a:rPr>
              <a:t>(2016-2020)</a:t>
            </a:r>
            <a:endParaRPr sz="4400">
              <a:latin typeface="Segoe UI"/>
              <a:cs typeface="Segoe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32" y="2112264"/>
            <a:ext cx="8500859" cy="67909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03882" y="2302262"/>
            <a:ext cx="6080760" cy="5081270"/>
          </a:xfrm>
          <a:prstGeom prst="rect">
            <a:avLst/>
          </a:prstGeom>
        </p:spPr>
        <p:txBody>
          <a:bodyPr vert="horz" wrap="square" lIns="0" tIns="330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5"/>
              </a:spcBef>
            </a:pPr>
            <a:r>
              <a:rPr sz="4000" b="1" spc="-125" dirty="0">
                <a:latin typeface="Calibri"/>
                <a:cs typeface="Calibri"/>
              </a:rPr>
              <a:t>Top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5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in </a:t>
            </a:r>
            <a:r>
              <a:rPr sz="4000" b="1" spc="-85" dirty="0">
                <a:latin typeface="Calibri"/>
                <a:cs typeface="Calibri"/>
              </a:rPr>
              <a:t>Total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Job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Growth</a:t>
            </a:r>
            <a:endParaRPr sz="40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2260"/>
              </a:spcBef>
              <a:buSzPct val="88888"/>
              <a:buAutoNum type="arabicPeriod"/>
              <a:tabLst>
                <a:tab pos="415290" algn="l"/>
              </a:tabLst>
            </a:pPr>
            <a:r>
              <a:rPr sz="3600" spc="-70" dirty="0">
                <a:latin typeface="Calibri"/>
                <a:cs typeface="Calibri"/>
              </a:rPr>
              <a:t>Van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Wert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County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896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(7.5%)</a:t>
            </a:r>
            <a:endParaRPr sz="3600">
              <a:latin typeface="Calibri"/>
              <a:cs typeface="Calibri"/>
            </a:endParaRPr>
          </a:p>
          <a:p>
            <a:pPr marL="464184" indent="-45212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64820" algn="l"/>
              </a:tabLst>
            </a:pPr>
            <a:r>
              <a:rPr sz="3600" spc="-15" dirty="0">
                <a:latin typeface="Calibri"/>
                <a:cs typeface="Calibri"/>
              </a:rPr>
              <a:t>Delaware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County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6,001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(6.3%)</a:t>
            </a:r>
            <a:endParaRPr sz="3600">
              <a:latin typeface="Calibri"/>
              <a:cs typeface="Calibri"/>
            </a:endParaRPr>
          </a:p>
          <a:p>
            <a:pPr marL="464184" indent="-45212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64820" algn="l"/>
              </a:tabLst>
            </a:pPr>
            <a:r>
              <a:rPr sz="3600" spc="-25" dirty="0">
                <a:latin typeface="Calibri"/>
                <a:cs typeface="Calibri"/>
              </a:rPr>
              <a:t>Wyandot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County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620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(6.1%)</a:t>
            </a:r>
            <a:endParaRPr sz="3600">
              <a:latin typeface="Calibri"/>
              <a:cs typeface="Calibri"/>
            </a:endParaRPr>
          </a:p>
          <a:p>
            <a:pPr marL="464184" indent="-45212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64820" algn="l"/>
              </a:tabLst>
            </a:pPr>
            <a:r>
              <a:rPr sz="3600" spc="-5" dirty="0">
                <a:latin typeface="Calibri"/>
                <a:cs typeface="Calibri"/>
              </a:rPr>
              <a:t>Union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County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1,921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(5.7%)</a:t>
            </a:r>
            <a:endParaRPr sz="3600">
              <a:latin typeface="Calibri"/>
              <a:cs typeface="Calibri"/>
            </a:endParaRPr>
          </a:p>
          <a:p>
            <a:pPr marL="463550" indent="-451484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64184" algn="l"/>
              </a:tabLst>
            </a:pPr>
            <a:r>
              <a:rPr sz="3600" spc="-10" dirty="0">
                <a:latin typeface="Calibri"/>
                <a:cs typeface="Calibri"/>
              </a:rPr>
              <a:t>Auglaize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County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959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(4.2%)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4245" y="8842885"/>
            <a:ext cx="2359660" cy="3333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spc="145" dirty="0">
                <a:latin typeface="Arial Narrow"/>
                <a:cs typeface="Arial Narrow"/>
              </a:rPr>
              <a:t>Source:</a:t>
            </a:r>
            <a:r>
              <a:rPr sz="2000" spc="20" dirty="0">
                <a:latin typeface="Arial Narrow"/>
                <a:cs typeface="Arial Narrow"/>
              </a:rPr>
              <a:t> </a:t>
            </a:r>
            <a:r>
              <a:rPr sz="2000" spc="125" dirty="0">
                <a:latin typeface="Arial Narrow"/>
                <a:cs typeface="Arial Narrow"/>
              </a:rPr>
              <a:t>EMSI</a:t>
            </a:r>
            <a:r>
              <a:rPr sz="2000" spc="35" dirty="0">
                <a:latin typeface="Arial Narrow"/>
                <a:cs typeface="Arial Narrow"/>
              </a:rPr>
              <a:t> </a:t>
            </a:r>
            <a:r>
              <a:rPr sz="2000" spc="180" dirty="0">
                <a:latin typeface="Arial Narrow"/>
                <a:cs typeface="Arial Narrow"/>
              </a:rPr>
              <a:t>2020.4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1418</Words>
  <Application>Microsoft Office PowerPoint</Application>
  <PresentationFormat>Custom</PresentationFormat>
  <Paragraphs>339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Segoe UI</vt:lpstr>
      <vt:lpstr>Times New Roman</vt:lpstr>
      <vt:lpstr>Trebuchet MS</vt:lpstr>
      <vt:lpstr>Office Theme</vt:lpstr>
      <vt:lpstr>PowerPoint Presentation</vt:lpstr>
      <vt:lpstr>About CRD</vt:lpstr>
      <vt:lpstr>About CRD</vt:lpstr>
      <vt:lpstr>Ohio Rural Universities Program</vt:lpstr>
      <vt:lpstr>Defining the Region</vt:lpstr>
      <vt:lpstr>A Note on the Data</vt:lpstr>
      <vt:lpstr>The Macro-Level Jobs Picture</vt:lpstr>
      <vt:lpstr>The Macro-Level Jobs Picture</vt:lpstr>
      <vt:lpstr>NW Ohio Job Growth by County (2016-2020)</vt:lpstr>
      <vt:lpstr>NW Ohio Job Growth: Information and Professional,  Scientific, and Technical Services (2016-2020)</vt:lpstr>
      <vt:lpstr>NW Ohio Job Growth: Manufacturing (2016-2020)</vt:lpstr>
      <vt:lpstr>PowerPoint Presentation</vt:lpstr>
      <vt:lpstr>NW Ohio (Tech Prep Region) Projected Job Growth</vt:lpstr>
      <vt:lpstr>NW Ohio (Tech Prep Region) Projected Job Growth  Transportation and Manufacturing (6-Digit SOC)</vt:lpstr>
      <vt:lpstr>PowerPoint Presentation</vt:lpstr>
      <vt:lpstr>NW Ohio Unique Job Postings (Feb-Mar 2021)</vt:lpstr>
      <vt:lpstr>NW Ohio Unique Job Postings (Feb-Mar 2021)</vt:lpstr>
      <vt:lpstr>PowerPoint Presentation</vt:lpstr>
      <vt:lpstr>Manufacturing Job Posting Analytics (Feb-Mar 2021)</vt:lpstr>
      <vt:lpstr>Manufacturing Job Posting Analytics (Feb-Mar 2021)</vt:lpstr>
      <vt:lpstr>Manufacturing Job Posting Analytics (Feb-Mar 2021)</vt:lpstr>
      <vt:lpstr>Manufacturing Job Posting Analytics (Feb-Mar 2021)</vt:lpstr>
      <vt:lpstr>Manufacturing Job Posting Analytics (Feb-Mar 2021)</vt:lpstr>
      <vt:lpstr>PowerPoint Presentation</vt:lpstr>
      <vt:lpstr>Health Care and Social Assistance Job Posting  Analytics (Feb-Mar 2021)</vt:lpstr>
      <vt:lpstr>Health Care and Social Assistance Job Posting  Analytics (Feb-Mar 2021)</vt:lpstr>
      <vt:lpstr>Health Care and Social Assistance Job Posting  Analytics (Feb-Mar 2021)</vt:lpstr>
      <vt:lpstr>Health Care and Social Assistance Job Posting  Analytics (Feb-Mar 2021)</vt:lpstr>
      <vt:lpstr>Health Care and Social Assistance Job Posting  Analytics (Feb-Mar 2021)</vt:lpstr>
      <vt:lpstr>PowerPoint Presentation</vt:lpstr>
      <vt:lpstr>Transportation and Warehousing Job Posting  Analytics (Feb-Mar 2021)</vt:lpstr>
      <vt:lpstr>Transportation and Warehousing Job Posting  Analytics (Feb-Mar 2021)</vt:lpstr>
      <vt:lpstr>Transportation and Warehousing Job Posting  Analytics (Feb-Mar 2021)</vt:lpstr>
      <vt:lpstr>Transportation and Warehousing Job Posting  Analytics (Feb-Mar 2021)</vt:lpstr>
      <vt:lpstr>Transportation and Warehousing Job Posting  Analytics (Feb-Mar 2021)</vt:lpstr>
      <vt:lpstr>About CRD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SWOT Analysis</dc:title>
  <dc:creator>Deminique Heiks</dc:creator>
  <cp:lastModifiedBy>NSCC Student</cp:lastModifiedBy>
  <cp:revision>1</cp:revision>
  <dcterms:created xsi:type="dcterms:W3CDTF">2021-04-13T22:09:31Z</dcterms:created>
  <dcterms:modified xsi:type="dcterms:W3CDTF">2021-04-20T16:26:11Z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2021-04-13T00:00:00Z</vt:filetime>
  </property>
</Properties>
</file>