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900995" y="2365917"/>
            <a:ext cx="7342009" cy="2688623"/>
          </a:xfrm>
          <a:custGeom>
            <a:avLst/>
            <a:gdLst/>
            <a:ahLst/>
            <a:cxnLst/>
            <a:rect l="0" t="0" r="0" b="0"/>
            <a:pathLst>
              <a:path w="7342009" h="2688623">
                <a:moveTo>
                  <a:pt x="0" y="0"/>
                </a:moveTo>
                <a:lnTo>
                  <a:pt x="7342009" y="0"/>
                </a:lnTo>
                <a:lnTo>
                  <a:pt x="7342009" y="2688623"/>
                </a:lnTo>
                <a:lnTo>
                  <a:pt x="0" y="2688623"/>
                </a:lnTo>
                <a:close/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900995" y="2676143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900995" y="2986368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900995" y="3296594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900995" y="3606820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900995" y="4020454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900995" y="4330680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900995" y="4640906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1831672" y="2365917"/>
            <a:ext cx="8617" cy="2688623"/>
          </a:xfrm>
          <a:custGeom>
            <a:avLst/>
            <a:gdLst/>
            <a:ahLst/>
            <a:cxnLst/>
            <a:rect l="0" t="0" r="0" b="0"/>
            <a:pathLst>
              <a:path w="8617" h="2688623">
                <a:moveTo>
                  <a:pt x="0" y="0"/>
                </a:moveTo>
                <a:lnTo>
                  <a:pt x="0" y="2688623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1831672" y="2676143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1831672" y="2986368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1831672" y="3296594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1831672" y="3606820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15" name="Rounded Rectangle 14"/>
          <p:cNvSpPr/>
          <p:nvPr/>
        </p:nvSpPr>
        <p:spPr>
          <a:xfrm>
            <a:off x="1831672" y="4020454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1831672" y="4330680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1831672" y="4640906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2762349" y="2365917"/>
            <a:ext cx="8617" cy="2688623"/>
          </a:xfrm>
          <a:custGeom>
            <a:avLst/>
            <a:gdLst/>
            <a:ahLst/>
            <a:cxnLst/>
            <a:rect l="0" t="0" r="0" b="0"/>
            <a:pathLst>
              <a:path w="8617" h="2688623">
                <a:moveTo>
                  <a:pt x="0" y="0"/>
                </a:moveTo>
                <a:lnTo>
                  <a:pt x="0" y="2688623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2762349" y="2676143"/>
            <a:ext cx="827268" cy="8617"/>
          </a:xfrm>
          <a:custGeom>
            <a:avLst/>
            <a:gdLst/>
            <a:ahLst/>
            <a:cxnLst/>
            <a:rect l="0" t="0" r="0" b="0"/>
            <a:pathLst>
              <a:path w="827268" h="8617">
                <a:moveTo>
                  <a:pt x="0" y="0"/>
                </a:moveTo>
                <a:lnTo>
                  <a:pt x="827268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20" name="Rounded Rectangle 19"/>
          <p:cNvSpPr/>
          <p:nvPr/>
        </p:nvSpPr>
        <p:spPr>
          <a:xfrm>
            <a:off x="2762349" y="2986368"/>
            <a:ext cx="827268" cy="8617"/>
          </a:xfrm>
          <a:custGeom>
            <a:avLst/>
            <a:gdLst/>
            <a:ahLst/>
            <a:cxnLst/>
            <a:rect l="0" t="0" r="0" b="0"/>
            <a:pathLst>
              <a:path w="827268" h="8617">
                <a:moveTo>
                  <a:pt x="0" y="0"/>
                </a:moveTo>
                <a:lnTo>
                  <a:pt x="827268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2762349" y="3296594"/>
            <a:ext cx="827268" cy="8617"/>
          </a:xfrm>
          <a:custGeom>
            <a:avLst/>
            <a:gdLst/>
            <a:ahLst/>
            <a:cxnLst/>
            <a:rect l="0" t="0" r="0" b="0"/>
            <a:pathLst>
              <a:path w="827268" h="8617">
                <a:moveTo>
                  <a:pt x="0" y="0"/>
                </a:moveTo>
                <a:lnTo>
                  <a:pt x="827268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22" name="Rounded Rectangle 21"/>
          <p:cNvSpPr/>
          <p:nvPr/>
        </p:nvSpPr>
        <p:spPr>
          <a:xfrm>
            <a:off x="2762349" y="3606820"/>
            <a:ext cx="827268" cy="8617"/>
          </a:xfrm>
          <a:custGeom>
            <a:avLst/>
            <a:gdLst/>
            <a:ahLst/>
            <a:cxnLst/>
            <a:rect l="0" t="0" r="0" b="0"/>
            <a:pathLst>
              <a:path w="827268" h="8617">
                <a:moveTo>
                  <a:pt x="0" y="0"/>
                </a:moveTo>
                <a:lnTo>
                  <a:pt x="827268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2762349" y="4020454"/>
            <a:ext cx="827268" cy="8617"/>
          </a:xfrm>
          <a:custGeom>
            <a:avLst/>
            <a:gdLst/>
            <a:ahLst/>
            <a:cxnLst/>
            <a:rect l="0" t="0" r="0" b="0"/>
            <a:pathLst>
              <a:path w="827268" h="8617">
                <a:moveTo>
                  <a:pt x="0" y="0"/>
                </a:moveTo>
                <a:lnTo>
                  <a:pt x="827268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24" name="Rounded Rectangle 23"/>
          <p:cNvSpPr/>
          <p:nvPr/>
        </p:nvSpPr>
        <p:spPr>
          <a:xfrm>
            <a:off x="2762349" y="4330680"/>
            <a:ext cx="827268" cy="8617"/>
          </a:xfrm>
          <a:custGeom>
            <a:avLst/>
            <a:gdLst/>
            <a:ahLst/>
            <a:cxnLst/>
            <a:rect l="0" t="0" r="0" b="0"/>
            <a:pathLst>
              <a:path w="827268" h="8617">
                <a:moveTo>
                  <a:pt x="0" y="0"/>
                </a:moveTo>
                <a:lnTo>
                  <a:pt x="827268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25" name="Rounded Rectangle 24"/>
          <p:cNvSpPr/>
          <p:nvPr/>
        </p:nvSpPr>
        <p:spPr>
          <a:xfrm>
            <a:off x="2762349" y="4640906"/>
            <a:ext cx="827268" cy="8617"/>
          </a:xfrm>
          <a:custGeom>
            <a:avLst/>
            <a:gdLst/>
            <a:ahLst/>
            <a:cxnLst/>
            <a:rect l="0" t="0" r="0" b="0"/>
            <a:pathLst>
              <a:path w="827268" h="8617">
                <a:moveTo>
                  <a:pt x="0" y="0"/>
                </a:moveTo>
                <a:lnTo>
                  <a:pt x="827268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26" name="Rounded Rectangle 25"/>
          <p:cNvSpPr/>
          <p:nvPr/>
        </p:nvSpPr>
        <p:spPr>
          <a:xfrm>
            <a:off x="3589618" y="2365917"/>
            <a:ext cx="8617" cy="2688623"/>
          </a:xfrm>
          <a:custGeom>
            <a:avLst/>
            <a:gdLst/>
            <a:ahLst/>
            <a:cxnLst/>
            <a:rect l="0" t="0" r="0" b="0"/>
            <a:pathLst>
              <a:path w="8617" h="2688623">
                <a:moveTo>
                  <a:pt x="0" y="0"/>
                </a:moveTo>
                <a:lnTo>
                  <a:pt x="0" y="2688623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27" name="Rounded Rectangle 26"/>
          <p:cNvSpPr/>
          <p:nvPr/>
        </p:nvSpPr>
        <p:spPr>
          <a:xfrm>
            <a:off x="3589618" y="2676143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28" name="Rounded Rectangle 27"/>
          <p:cNvSpPr/>
          <p:nvPr/>
        </p:nvSpPr>
        <p:spPr>
          <a:xfrm>
            <a:off x="3589618" y="2986368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29" name="Rounded Rectangle 28"/>
          <p:cNvSpPr/>
          <p:nvPr/>
        </p:nvSpPr>
        <p:spPr>
          <a:xfrm>
            <a:off x="3589618" y="3296594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30" name="Rounded Rectangle 29"/>
          <p:cNvSpPr/>
          <p:nvPr/>
        </p:nvSpPr>
        <p:spPr>
          <a:xfrm>
            <a:off x="3589618" y="3606820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31" name="Rounded Rectangle 30"/>
          <p:cNvSpPr/>
          <p:nvPr/>
        </p:nvSpPr>
        <p:spPr>
          <a:xfrm>
            <a:off x="3589618" y="4020454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32" name="Rounded Rectangle 31"/>
          <p:cNvSpPr/>
          <p:nvPr/>
        </p:nvSpPr>
        <p:spPr>
          <a:xfrm>
            <a:off x="3589618" y="4330680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33" name="Rounded Rectangle 32"/>
          <p:cNvSpPr/>
          <p:nvPr/>
        </p:nvSpPr>
        <p:spPr>
          <a:xfrm>
            <a:off x="3589618" y="4640906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34" name="Rounded Rectangle 33"/>
          <p:cNvSpPr/>
          <p:nvPr/>
        </p:nvSpPr>
        <p:spPr>
          <a:xfrm>
            <a:off x="4520295" y="2365917"/>
            <a:ext cx="8617" cy="2688623"/>
          </a:xfrm>
          <a:custGeom>
            <a:avLst/>
            <a:gdLst/>
            <a:ahLst/>
            <a:cxnLst/>
            <a:rect l="0" t="0" r="0" b="0"/>
            <a:pathLst>
              <a:path w="8617" h="2688623">
                <a:moveTo>
                  <a:pt x="0" y="0"/>
                </a:moveTo>
                <a:lnTo>
                  <a:pt x="0" y="2688623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35" name="Rounded Rectangle 34"/>
          <p:cNvSpPr/>
          <p:nvPr/>
        </p:nvSpPr>
        <p:spPr>
          <a:xfrm>
            <a:off x="4520295" y="2676143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36" name="Rounded Rectangle 35"/>
          <p:cNvSpPr/>
          <p:nvPr/>
        </p:nvSpPr>
        <p:spPr>
          <a:xfrm>
            <a:off x="4520295" y="2986368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37" name="Rounded Rectangle 36"/>
          <p:cNvSpPr/>
          <p:nvPr/>
        </p:nvSpPr>
        <p:spPr>
          <a:xfrm>
            <a:off x="4520295" y="3296594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38" name="Rounded Rectangle 37"/>
          <p:cNvSpPr/>
          <p:nvPr/>
        </p:nvSpPr>
        <p:spPr>
          <a:xfrm>
            <a:off x="4520295" y="3606820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39" name="Rounded Rectangle 38"/>
          <p:cNvSpPr/>
          <p:nvPr/>
        </p:nvSpPr>
        <p:spPr>
          <a:xfrm>
            <a:off x="4520295" y="4020454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40" name="Rounded Rectangle 39"/>
          <p:cNvSpPr/>
          <p:nvPr/>
        </p:nvSpPr>
        <p:spPr>
          <a:xfrm>
            <a:off x="4520295" y="4330680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41" name="Rounded Rectangle 40"/>
          <p:cNvSpPr/>
          <p:nvPr/>
        </p:nvSpPr>
        <p:spPr>
          <a:xfrm>
            <a:off x="4520295" y="4640906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42" name="Rounded Rectangle 41"/>
          <p:cNvSpPr/>
          <p:nvPr/>
        </p:nvSpPr>
        <p:spPr>
          <a:xfrm>
            <a:off x="5450972" y="2365917"/>
            <a:ext cx="8617" cy="2688623"/>
          </a:xfrm>
          <a:custGeom>
            <a:avLst/>
            <a:gdLst/>
            <a:ahLst/>
            <a:cxnLst/>
            <a:rect l="0" t="0" r="0" b="0"/>
            <a:pathLst>
              <a:path w="8617" h="2688623">
                <a:moveTo>
                  <a:pt x="0" y="0"/>
                </a:moveTo>
                <a:lnTo>
                  <a:pt x="0" y="2688623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43" name="Rounded Rectangle 42"/>
          <p:cNvSpPr/>
          <p:nvPr/>
        </p:nvSpPr>
        <p:spPr>
          <a:xfrm>
            <a:off x="5450972" y="2676143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44" name="Rounded Rectangle 43"/>
          <p:cNvSpPr/>
          <p:nvPr/>
        </p:nvSpPr>
        <p:spPr>
          <a:xfrm>
            <a:off x="5450972" y="2986368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45" name="Rounded Rectangle 44"/>
          <p:cNvSpPr/>
          <p:nvPr/>
        </p:nvSpPr>
        <p:spPr>
          <a:xfrm>
            <a:off x="5450972" y="3296594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46" name="Rounded Rectangle 45"/>
          <p:cNvSpPr/>
          <p:nvPr/>
        </p:nvSpPr>
        <p:spPr>
          <a:xfrm>
            <a:off x="5450972" y="3606820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47" name="Rounded Rectangle 46"/>
          <p:cNvSpPr/>
          <p:nvPr/>
        </p:nvSpPr>
        <p:spPr>
          <a:xfrm>
            <a:off x="5450972" y="4020454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48" name="Rounded Rectangle 47"/>
          <p:cNvSpPr/>
          <p:nvPr/>
        </p:nvSpPr>
        <p:spPr>
          <a:xfrm>
            <a:off x="5450972" y="4330680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49" name="Rounded Rectangle 48"/>
          <p:cNvSpPr/>
          <p:nvPr/>
        </p:nvSpPr>
        <p:spPr>
          <a:xfrm>
            <a:off x="5450972" y="4640906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50" name="Rounded Rectangle 49"/>
          <p:cNvSpPr/>
          <p:nvPr/>
        </p:nvSpPr>
        <p:spPr>
          <a:xfrm>
            <a:off x="6381650" y="2365917"/>
            <a:ext cx="8617" cy="2688623"/>
          </a:xfrm>
          <a:custGeom>
            <a:avLst/>
            <a:gdLst/>
            <a:ahLst/>
            <a:cxnLst/>
            <a:rect l="0" t="0" r="0" b="0"/>
            <a:pathLst>
              <a:path w="8617" h="2688623">
                <a:moveTo>
                  <a:pt x="0" y="0"/>
                </a:moveTo>
                <a:lnTo>
                  <a:pt x="0" y="2688623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51" name="Rounded Rectangle 50"/>
          <p:cNvSpPr/>
          <p:nvPr/>
        </p:nvSpPr>
        <p:spPr>
          <a:xfrm>
            <a:off x="6381650" y="2676143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52" name="Rounded Rectangle 51"/>
          <p:cNvSpPr/>
          <p:nvPr/>
        </p:nvSpPr>
        <p:spPr>
          <a:xfrm>
            <a:off x="6381650" y="2986368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53" name="Rounded Rectangle 52"/>
          <p:cNvSpPr/>
          <p:nvPr/>
        </p:nvSpPr>
        <p:spPr>
          <a:xfrm>
            <a:off x="6381650" y="3296594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54" name="Rounded Rectangle 53"/>
          <p:cNvSpPr/>
          <p:nvPr/>
        </p:nvSpPr>
        <p:spPr>
          <a:xfrm>
            <a:off x="6381650" y="3606820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55" name="Rounded Rectangle 54"/>
          <p:cNvSpPr/>
          <p:nvPr/>
        </p:nvSpPr>
        <p:spPr>
          <a:xfrm>
            <a:off x="6381650" y="4020454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56" name="Rounded Rectangle 55"/>
          <p:cNvSpPr/>
          <p:nvPr/>
        </p:nvSpPr>
        <p:spPr>
          <a:xfrm>
            <a:off x="6381650" y="4330680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57" name="Rounded Rectangle 56"/>
          <p:cNvSpPr/>
          <p:nvPr/>
        </p:nvSpPr>
        <p:spPr>
          <a:xfrm>
            <a:off x="6381650" y="4640906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58" name="Rounded Rectangle 57"/>
          <p:cNvSpPr/>
          <p:nvPr/>
        </p:nvSpPr>
        <p:spPr>
          <a:xfrm>
            <a:off x="7312327" y="2365917"/>
            <a:ext cx="8617" cy="2688623"/>
          </a:xfrm>
          <a:custGeom>
            <a:avLst/>
            <a:gdLst/>
            <a:ahLst/>
            <a:cxnLst/>
            <a:rect l="0" t="0" r="0" b="0"/>
            <a:pathLst>
              <a:path w="8617" h="2688623">
                <a:moveTo>
                  <a:pt x="0" y="0"/>
                </a:moveTo>
                <a:lnTo>
                  <a:pt x="0" y="2688623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59" name="Rounded Rectangle 58"/>
          <p:cNvSpPr/>
          <p:nvPr/>
        </p:nvSpPr>
        <p:spPr>
          <a:xfrm>
            <a:off x="7312327" y="2676143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60" name="Rounded Rectangle 59"/>
          <p:cNvSpPr/>
          <p:nvPr/>
        </p:nvSpPr>
        <p:spPr>
          <a:xfrm>
            <a:off x="7312327" y="2986368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61" name="Rounded Rectangle 60"/>
          <p:cNvSpPr/>
          <p:nvPr/>
        </p:nvSpPr>
        <p:spPr>
          <a:xfrm>
            <a:off x="7312327" y="3296594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62" name="Rounded Rectangle 61"/>
          <p:cNvSpPr/>
          <p:nvPr/>
        </p:nvSpPr>
        <p:spPr>
          <a:xfrm>
            <a:off x="7312327" y="3606820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63" name="Rounded Rectangle 62"/>
          <p:cNvSpPr/>
          <p:nvPr/>
        </p:nvSpPr>
        <p:spPr>
          <a:xfrm>
            <a:off x="7312327" y="4020454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64" name="Rounded Rectangle 63"/>
          <p:cNvSpPr/>
          <p:nvPr/>
        </p:nvSpPr>
        <p:spPr>
          <a:xfrm>
            <a:off x="7312327" y="4330680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65" name="Rounded Rectangle 64"/>
          <p:cNvSpPr/>
          <p:nvPr/>
        </p:nvSpPr>
        <p:spPr>
          <a:xfrm>
            <a:off x="7312327" y="4640906"/>
            <a:ext cx="930677" cy="8617"/>
          </a:xfrm>
          <a:custGeom>
            <a:avLst/>
            <a:gdLst/>
            <a:ahLst/>
            <a:cxnLst/>
            <a:rect l="0" t="0" r="0" b="0"/>
            <a:pathLst>
              <a:path w="930677" h="8617">
                <a:moveTo>
                  <a:pt x="0" y="0"/>
                </a:moveTo>
                <a:lnTo>
                  <a:pt x="930677" y="0"/>
                </a:lnTo>
              </a:path>
            </a:pathLst>
          </a:custGeom>
          <a:noFill/>
          <a:ln w="6462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7448912" y="3407069"/>
            <a:ext cx="657566" cy="108579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Unlimited access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6518235" y="3407069"/>
            <a:ext cx="657566" cy="108579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Unlimited access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073342" y="3699543"/>
            <a:ext cx="542136" cy="265415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700" b="1">
                <a:solidFill>
                  <a:srgbClr val="484848"/>
                </a:solidFill>
                <a:latin typeface="Roboto"/>
              </a:rPr>
              <a:t>Contributor
Spots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5587558" y="3407069"/>
            <a:ext cx="657566" cy="108579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Unlimited access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2220402" y="3768999"/>
            <a:ext cx="153251" cy="108579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N/A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4656881" y="3407069"/>
            <a:ext cx="657566" cy="108579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Unlimited access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3099375" y="3768999"/>
            <a:ext cx="153251" cy="108579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N/A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3726203" y="3407069"/>
            <a:ext cx="657566" cy="108579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Unlimited access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909323" y="3768999"/>
            <a:ext cx="291207" cy="108579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2 Spots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2855675" y="3407069"/>
            <a:ext cx="640547" cy="108579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Access available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4840000" y="3768999"/>
            <a:ext cx="291207" cy="108579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3 Spots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1976702" y="3407069"/>
            <a:ext cx="640547" cy="108579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Access available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5770677" y="3768999"/>
            <a:ext cx="291207" cy="108579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3 Spots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969934" y="3398021"/>
            <a:ext cx="728435" cy="132707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700" b="1">
                <a:solidFill>
                  <a:srgbClr val="484848"/>
                </a:solidFill>
                <a:latin typeface="Roboto"/>
              </a:rPr>
              <a:t>Training Access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6701355" y="3768999"/>
            <a:ext cx="291207" cy="108579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3 Spots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7400397" y="4803085"/>
            <a:ext cx="754512" cy="108579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Individual, Business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7632032" y="3768999"/>
            <a:ext cx="291207" cy="108579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4 Spots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6576489" y="3096843"/>
            <a:ext cx="541033" cy="108579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Legacy Status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1021638" y="4121881"/>
            <a:ext cx="653283" cy="132707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700" b="1">
                <a:solidFill>
                  <a:srgbClr val="484848"/>
                </a:solidFill>
                <a:latin typeface="Roboto"/>
              </a:rPr>
              <a:t>Event Benefits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5645811" y="3096843"/>
            <a:ext cx="541033" cy="108579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Legacy Status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2040299" y="4079225"/>
            <a:ext cx="513371" cy="217158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Member-rate
admission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4715134" y="3096843"/>
            <a:ext cx="541033" cy="108579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Legacy Status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2834390" y="4079225"/>
            <a:ext cx="683151" cy="217158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Complimentary
entry to one event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3740594" y="3096843"/>
            <a:ext cx="628681" cy="108579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Innovator Status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3713363" y="4079225"/>
            <a:ext cx="683151" cy="217158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Complimentary
entry to one event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2885922" y="3096843"/>
            <a:ext cx="580208" cy="108579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Catalyst Status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4639129" y="4079225"/>
            <a:ext cx="693061" cy="217158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Company logo on
"Legacy" page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1946714" y="3096843"/>
            <a:ext cx="700653" cy="108579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Contributor Status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5518705" y="4079225"/>
            <a:ext cx="795272" cy="217158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Legacy Appreciation
Dinner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1021638" y="3087795"/>
            <a:ext cx="603587" cy="132707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700" b="1">
                <a:solidFill>
                  <a:srgbClr val="484848"/>
                </a:solidFill>
                <a:latin typeface="Roboto"/>
              </a:rPr>
              <a:t>Digital Badge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6492900" y="4079225"/>
            <a:ext cx="708116" cy="217158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Logo on pre-event
marketing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7503719" y="2786617"/>
            <a:ext cx="547893" cy="108579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$20,000 / year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7503374" y="4079225"/>
            <a:ext cx="548504" cy="217158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Presented by"
recognition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6573042" y="2786617"/>
            <a:ext cx="547893" cy="108579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$10,000 / year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969934" y="4432107"/>
            <a:ext cx="728074" cy="132707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700" b="1">
                <a:solidFill>
                  <a:srgbClr val="484848"/>
                </a:solidFill>
                <a:latin typeface="Roboto"/>
              </a:rPr>
              <a:t>Meeting Access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5666579" y="2786617"/>
            <a:ext cx="499420" cy="108579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$7,500 / year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1995574" y="4389451"/>
            <a:ext cx="602846" cy="217158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Monthly Virtual
Meeting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4735902" y="2786617"/>
            <a:ext cx="499420" cy="108579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$5,000 / year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2874547" y="4389451"/>
            <a:ext cx="602846" cy="217158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Monthly Virtual
Meeting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3805225" y="2786617"/>
            <a:ext cx="499420" cy="108579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$2,500 / year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3753520" y="4389451"/>
            <a:ext cx="602846" cy="217158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Monthly Virtual
Meeting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2926252" y="2786617"/>
            <a:ext cx="499420" cy="108579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$1,000 / year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4652658" y="4389451"/>
            <a:ext cx="665890" cy="217158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Quarterly Legacy
Counsel Meeting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2080025" y="2786617"/>
            <a:ext cx="434048" cy="108579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$500 / year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5583335" y="4389451"/>
            <a:ext cx="665890" cy="217158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Quarterly Legacy
Counsel Meeting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1228455" y="2777569"/>
            <a:ext cx="235633" cy="132707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700" b="1">
                <a:solidFill>
                  <a:srgbClr val="484848"/>
                </a:solidFill>
                <a:latin typeface="Roboto"/>
              </a:rPr>
              <a:t>Price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6514013" y="4389451"/>
            <a:ext cx="665890" cy="217158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Quarterly Legacy
Counsel Meeting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7497514" y="2467343"/>
            <a:ext cx="560250" cy="132707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700" b="1">
                <a:solidFill>
                  <a:srgbClr val="484848"/>
                </a:solidFill>
                <a:latin typeface="Roboto"/>
              </a:rPr>
              <a:t>Cornerstone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7444690" y="4389451"/>
            <a:ext cx="665890" cy="217158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Quarterly Legacy
Counsel Meeting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6671452" y="2467343"/>
            <a:ext cx="351063" cy="132707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700" b="1">
                <a:solidFill>
                  <a:srgbClr val="484848"/>
                </a:solidFill>
                <a:latin typeface="Roboto"/>
              </a:rPr>
              <a:t>Pioneer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1021638" y="4733629"/>
            <a:ext cx="592445" cy="265415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700" b="1">
                <a:solidFill>
                  <a:srgbClr val="484848"/>
                </a:solidFill>
                <a:latin typeface="Roboto"/>
              </a:rPr>
              <a:t>Membership
Type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5698894" y="2467343"/>
            <a:ext cx="434910" cy="132707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700" b="1">
                <a:solidFill>
                  <a:srgbClr val="484848"/>
                </a:solidFill>
                <a:latin typeface="Roboto"/>
              </a:rPr>
              <a:t>Vanguard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1926635" y="4751381"/>
            <a:ext cx="740801" cy="217158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Individual, Start-Up
Business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4772095" y="2467343"/>
            <a:ext cx="427077" cy="132707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700" b="1">
                <a:solidFill>
                  <a:srgbClr val="484848"/>
                </a:solidFill>
                <a:latin typeface="Roboto"/>
              </a:rPr>
              <a:t>Visionary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2854727" y="4751381"/>
            <a:ext cx="642512" cy="217158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Individual, Small
Business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3840125" y="2467343"/>
            <a:ext cx="429645" cy="132707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700" b="1">
                <a:solidFill>
                  <a:srgbClr val="484848"/>
                </a:solidFill>
                <a:latin typeface="Roboto"/>
              </a:rPr>
              <a:t>Innovator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3677687" y="4803085"/>
            <a:ext cx="754512" cy="108579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Individual, Business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2974681" y="2475185"/>
            <a:ext cx="402595" cy="132707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700" b="1">
                <a:solidFill>
                  <a:srgbClr val="484848"/>
                </a:solidFill>
                <a:latin typeface="Merriweather"/>
              </a:rPr>
              <a:t>Catalyst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4608365" y="4803085"/>
            <a:ext cx="754512" cy="108579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Individual, Business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2012378" y="2475185"/>
            <a:ext cx="569307" cy="132707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700" b="0">
                <a:solidFill>
                  <a:srgbClr val="484848"/>
                </a:solidFill>
                <a:latin typeface="Merriweather"/>
              </a:rPr>
              <a:t>Contributor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5539042" y="4803085"/>
            <a:ext cx="754512" cy="108579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Individual, Business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1058348" y="2467348"/>
            <a:ext cx="615944" cy="132707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700" b="1">
                <a:solidFill>
                  <a:srgbClr val="484848"/>
                </a:solidFill>
                <a:latin typeface="Merriweather"/>
              </a:rPr>
              <a:t>Characteristic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6469719" y="4803085"/>
            <a:ext cx="754512" cy="108579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Individual, Business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3238115" y="1803460"/>
            <a:ext cx="2667717" cy="253351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1300" b="1">
                <a:solidFill>
                  <a:srgbClr val="484848"/>
                </a:solidFill>
                <a:latin typeface="Roboto"/>
              </a:rPr>
              <a:t>Membership Package Comparison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7507166" y="3096843"/>
            <a:ext cx="541033" cy="108579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Legacy Status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