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5" r:id="rId3"/>
    <p:sldId id="292" r:id="rId4"/>
    <p:sldId id="283" r:id="rId5"/>
    <p:sldId id="286" r:id="rId6"/>
    <p:sldId id="288" r:id="rId7"/>
    <p:sldId id="293" r:id="rId8"/>
    <p:sldId id="287" r:id="rId9"/>
    <p:sldId id="284" r:id="rId10"/>
    <p:sldId id="290" r:id="rId11"/>
    <p:sldId id="259" r:id="rId12"/>
    <p:sldId id="276" r:id="rId13"/>
    <p:sldId id="257" r:id="rId14"/>
    <p:sldId id="263" r:id="rId15"/>
    <p:sldId id="266" r:id="rId16"/>
    <p:sldId id="265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80" r:id="rId25"/>
    <p:sldId id="277" r:id="rId26"/>
    <p:sldId id="278" r:id="rId27"/>
    <p:sldId id="295" r:id="rId28"/>
    <p:sldId id="294" r:id="rId29"/>
    <p:sldId id="279" r:id="rId30"/>
    <p:sldId id="28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e Rooker" initials="V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D04"/>
    <a:srgbClr val="BD7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94660"/>
  </p:normalViewPr>
  <p:slideViewPr>
    <p:cSldViewPr>
      <p:cViewPr varScale="1">
        <p:scale>
          <a:sx n="68" d="100"/>
          <a:sy n="68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1T13:10:53.033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D3013-5EEE-4AB3-9A69-BD33BEEFA58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5DBC8A-0BA2-4E95-AE81-52684F4C4F92}">
      <dgm:prSet/>
      <dgm:spPr/>
      <dgm:t>
        <a:bodyPr/>
        <a:lstStyle/>
        <a:p>
          <a:r>
            <a:rPr lang="en-US" b="1" baseline="0" dirty="0" err="1" smtClean="0">
              <a:solidFill>
                <a:schemeClr val="tx1"/>
              </a:solidFill>
            </a:rPr>
            <a:t>Xamarin</a:t>
          </a:r>
          <a:endParaRPr lang="en-US" b="1" baseline="0" dirty="0">
            <a:solidFill>
              <a:schemeClr val="tx1"/>
            </a:solidFill>
          </a:endParaRPr>
        </a:p>
      </dgm:t>
    </dgm:pt>
    <dgm:pt modelId="{3F08CEFC-A26D-462E-961C-EEC066069562}" type="parTrans" cxnId="{488FF757-0CBD-44FD-B9AE-D3764724EA61}">
      <dgm:prSet/>
      <dgm:spPr/>
      <dgm:t>
        <a:bodyPr/>
        <a:lstStyle/>
        <a:p>
          <a:endParaRPr lang="en-US"/>
        </a:p>
      </dgm:t>
    </dgm:pt>
    <dgm:pt modelId="{26680C56-613B-49D9-A038-2B03DAC86C9E}" type="sibTrans" cxnId="{488FF757-0CBD-44FD-B9AE-D3764724EA61}">
      <dgm:prSet/>
      <dgm:spPr>
        <a:solidFill>
          <a:srgbClr val="F29D04"/>
        </a:solidFill>
      </dgm:spPr>
      <dgm:t>
        <a:bodyPr/>
        <a:lstStyle/>
        <a:p>
          <a:endParaRPr lang="en-US"/>
        </a:p>
      </dgm:t>
    </dgm:pt>
    <dgm:pt modelId="{E610884D-10C8-4272-A8C0-336F348A8AC2}">
      <dgm:prSet phldrT="[Text]"/>
      <dgm:spPr/>
      <dgm:t>
        <a:bodyPr/>
        <a:lstStyle/>
        <a:p>
          <a:r>
            <a:rPr lang="en-US" dirty="0" smtClean="0"/>
            <a:t>Android</a:t>
          </a:r>
          <a:endParaRPr lang="en-US" dirty="0"/>
        </a:p>
      </dgm:t>
    </dgm:pt>
    <dgm:pt modelId="{C8E65189-F592-4BF8-A5CB-6D0FBDE8F3D8}" type="parTrans" cxnId="{2C44DD61-B9F3-4863-9AAD-C8BBE6CD0C53}">
      <dgm:prSet/>
      <dgm:spPr/>
      <dgm:t>
        <a:bodyPr/>
        <a:lstStyle/>
        <a:p>
          <a:endParaRPr lang="en-US"/>
        </a:p>
      </dgm:t>
    </dgm:pt>
    <dgm:pt modelId="{BF748793-6BBA-471C-AAC0-2B90434915B7}" type="sibTrans" cxnId="{2C44DD61-B9F3-4863-9AAD-C8BBE6CD0C53}">
      <dgm:prSet/>
      <dgm:spPr>
        <a:solidFill>
          <a:srgbClr val="BD7B03"/>
        </a:solidFill>
      </dgm:spPr>
      <dgm:t>
        <a:bodyPr/>
        <a:lstStyle/>
        <a:p>
          <a:endParaRPr lang="en-US"/>
        </a:p>
      </dgm:t>
    </dgm:pt>
    <dgm:pt modelId="{499ADD19-229B-4126-B055-C6CCF3D97C89}">
      <dgm:prSet phldrT="[Text]"/>
      <dgm:spPr/>
      <dgm:t>
        <a:bodyPr/>
        <a:lstStyle/>
        <a:p>
          <a:r>
            <a:rPr lang="en-US" dirty="0" smtClean="0"/>
            <a:t>iOS</a:t>
          </a:r>
          <a:endParaRPr lang="en-US" dirty="0"/>
        </a:p>
      </dgm:t>
    </dgm:pt>
    <dgm:pt modelId="{F5AB46C3-C7F1-43F1-BEE3-FE6F84362F8B}" type="parTrans" cxnId="{29C4ACA8-24CF-40A3-9DF0-FAC097A2136F}">
      <dgm:prSet/>
      <dgm:spPr/>
      <dgm:t>
        <a:bodyPr/>
        <a:lstStyle/>
        <a:p>
          <a:endParaRPr lang="en-US"/>
        </a:p>
      </dgm:t>
    </dgm:pt>
    <dgm:pt modelId="{80438639-DB41-42D8-924D-6932FF841049}" type="sibTrans" cxnId="{29C4ACA8-24CF-40A3-9DF0-FAC097A2136F}">
      <dgm:prSet/>
      <dgm:spPr>
        <a:solidFill>
          <a:srgbClr val="BD7B03"/>
        </a:solidFill>
      </dgm:spPr>
      <dgm:t>
        <a:bodyPr/>
        <a:lstStyle/>
        <a:p>
          <a:endParaRPr lang="en-US"/>
        </a:p>
      </dgm:t>
    </dgm:pt>
    <dgm:pt modelId="{35F9CDA5-5EAA-44AD-9626-DEBAA1FFA79F}">
      <dgm:prSet phldrT="[Text]"/>
      <dgm:spPr/>
      <dgm:t>
        <a:bodyPr/>
        <a:lstStyle/>
        <a:p>
          <a:r>
            <a:rPr lang="en-US" dirty="0" smtClean="0"/>
            <a:t>Windows10</a:t>
          </a:r>
          <a:endParaRPr lang="en-US" dirty="0"/>
        </a:p>
      </dgm:t>
    </dgm:pt>
    <dgm:pt modelId="{0081C4B8-B6A9-40C4-8A93-0F89C4F5369C}" type="parTrans" cxnId="{D005AA20-C21A-4C6D-9975-DC15A40CC141}">
      <dgm:prSet/>
      <dgm:spPr/>
      <dgm:t>
        <a:bodyPr/>
        <a:lstStyle/>
        <a:p>
          <a:endParaRPr lang="en-US"/>
        </a:p>
      </dgm:t>
    </dgm:pt>
    <dgm:pt modelId="{305964C5-D909-4787-9AC5-C49A86F92C22}" type="sibTrans" cxnId="{D005AA20-C21A-4C6D-9975-DC15A40CC141}">
      <dgm:prSet/>
      <dgm:spPr>
        <a:solidFill>
          <a:srgbClr val="BD7B03"/>
        </a:solidFill>
      </dgm:spPr>
      <dgm:t>
        <a:bodyPr/>
        <a:lstStyle/>
        <a:p>
          <a:endParaRPr lang="en-US"/>
        </a:p>
      </dgm:t>
    </dgm:pt>
    <dgm:pt modelId="{A7FDA570-5B65-450E-AFEB-185B8E5365A3}" type="pres">
      <dgm:prSet presAssocID="{2D2D3013-5EEE-4AB3-9A69-BD33BEEFA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BAAFCC-B704-4846-8BBA-B838B8456DB6}" type="pres">
      <dgm:prSet presAssocID="{2D2D3013-5EEE-4AB3-9A69-BD33BEEFA589}" presName="Name1" presStyleCnt="0"/>
      <dgm:spPr/>
    </dgm:pt>
    <dgm:pt modelId="{5DE76787-0FAE-4470-8A98-F28AEA3866F1}" type="pres">
      <dgm:prSet presAssocID="{26680C56-613B-49D9-A038-2B03DAC86C9E}" presName="picture_1" presStyleCnt="0"/>
      <dgm:spPr/>
    </dgm:pt>
    <dgm:pt modelId="{A304BE67-EA26-4523-97AC-124AE1D587F0}" type="pres">
      <dgm:prSet presAssocID="{26680C56-613B-49D9-A038-2B03DAC86C9E}" presName="pictureRepeatNode" presStyleLbl="alignImgPlace1" presStyleIdx="0" presStyleCnt="4" custLinFactNeighborX="55495" custLinFactNeighborY="8242"/>
      <dgm:spPr/>
      <dgm:t>
        <a:bodyPr/>
        <a:lstStyle/>
        <a:p>
          <a:endParaRPr lang="en-US"/>
        </a:p>
      </dgm:t>
    </dgm:pt>
    <dgm:pt modelId="{27966538-3DCB-4715-BA91-A9A579D3208D}" type="pres">
      <dgm:prSet presAssocID="{DF5DBC8A-0BA2-4E95-AE81-52684F4C4F92}" presName="text_1" presStyleLbl="node1" presStyleIdx="0" presStyleCnt="0" custScaleY="65592" custLinFactNeighborX="84787" custLinFactNeighborY="-44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89E2-BCC1-4489-97B1-B9B538C0DEC5}" type="pres">
      <dgm:prSet presAssocID="{BF748793-6BBA-471C-AAC0-2B90434915B7}" presName="picture_2" presStyleCnt="0"/>
      <dgm:spPr/>
    </dgm:pt>
    <dgm:pt modelId="{102E18F4-B0FB-4E50-80EC-68226109EB2C}" type="pres">
      <dgm:prSet presAssocID="{BF748793-6BBA-471C-AAC0-2B90434915B7}" presName="pictureRepeatNode" presStyleLbl="alignImgPlace1" presStyleIdx="1" presStyleCnt="4" custScaleX="119780" custScaleY="114918" custLinFactX="-200000" custLinFactNeighborX="-241443" custLinFactNeighborY="-37163"/>
      <dgm:spPr/>
      <dgm:t>
        <a:bodyPr/>
        <a:lstStyle/>
        <a:p>
          <a:endParaRPr lang="en-US"/>
        </a:p>
      </dgm:t>
    </dgm:pt>
    <dgm:pt modelId="{34A9F87E-1D4F-4EAD-B333-F436FE88C74C}" type="pres">
      <dgm:prSet presAssocID="{E610884D-10C8-4272-A8C0-336F348A8AC2}" presName="line_2" presStyleLbl="parChTrans1D1" presStyleIdx="0" presStyleCnt="3" custFlipVert="1" custFlipHor="1" custSzY="445770" custScaleX="54328" custLinFactY="79917" custLinFactNeighborX="-50746" custLinFactNeighborY="100000"/>
      <dgm:spPr>
        <a:ln w="317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FD9EA0A-F8F4-46F4-9039-A1BD1AA182D5}" type="pres">
      <dgm:prSet presAssocID="{E610884D-10C8-4272-A8C0-336F348A8AC2}" presName="textparent_2" presStyleLbl="node1" presStyleIdx="0" presStyleCnt="0"/>
      <dgm:spPr/>
    </dgm:pt>
    <dgm:pt modelId="{F0D5C8EE-2360-47C9-B9E0-34008386ECC4}" type="pres">
      <dgm:prSet presAssocID="{E610884D-10C8-4272-A8C0-336F348A8AC2}" presName="text_2" presStyleLbl="revTx" presStyleIdx="0" presStyleCnt="3" custScaleY="68365" custLinFactX="-300000" custLinFactNeighborX="-373782" custLinFactNeighborY="-38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94363-6DB0-4FFC-B052-8EE049E71E7A}" type="pres">
      <dgm:prSet presAssocID="{80438639-DB41-42D8-924D-6932FF841049}" presName="picture_3" presStyleCnt="0"/>
      <dgm:spPr/>
    </dgm:pt>
    <dgm:pt modelId="{0C35990C-B093-47C7-9B64-C2DC1BB4351F}" type="pres">
      <dgm:prSet presAssocID="{80438639-DB41-42D8-924D-6932FF841049}" presName="pictureRepeatNode" presStyleLbl="alignImgPlace1" presStyleIdx="2" presStyleCnt="4" custScaleX="122253" custScaleY="122112" custLinFactX="72903" custLinFactNeighborX="100000" custLinFactNeighborY="-58512"/>
      <dgm:spPr/>
      <dgm:t>
        <a:bodyPr/>
        <a:lstStyle/>
        <a:p>
          <a:endParaRPr lang="en-US"/>
        </a:p>
      </dgm:t>
    </dgm:pt>
    <dgm:pt modelId="{EFBA87BF-A8AA-47E1-A0EA-CA08999D7309}" type="pres">
      <dgm:prSet presAssocID="{499ADD19-229B-4126-B055-C6CCF3D97C89}" presName="line_3" presStyleLbl="parChTrans1D1" presStyleIdx="1" presStyleCnt="3" custFlipVert="1" custSzY="323849" custScaleX="27779" custLinFactY="1508739" custLinFactNeighborX="-50805" custLinFactNeighborY="1600000"/>
      <dgm:spPr>
        <a:ln w="317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35D4A6E-F707-4E7A-B03A-DF3BFF87C7CC}" type="pres">
      <dgm:prSet presAssocID="{499ADD19-229B-4126-B055-C6CCF3D97C89}" presName="textparent_3" presStyleLbl="node1" presStyleIdx="0" presStyleCnt="0"/>
      <dgm:spPr/>
    </dgm:pt>
    <dgm:pt modelId="{841714EC-3213-4A34-BA30-8717D591749A}" type="pres">
      <dgm:prSet presAssocID="{499ADD19-229B-4126-B055-C6CCF3D97C89}" presName="text_3" presStyleLbl="revTx" presStyleIdx="1" presStyleCnt="3" custScaleX="151749" custScaleY="58608" custLinFactX="68196" custLinFactNeighborX="100000" custLinFactNeighborY="-61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18AB9-6FA8-49D6-84DB-67B4166FA1D2}" type="pres">
      <dgm:prSet presAssocID="{305964C5-D909-4787-9AC5-C49A86F92C22}" presName="picture_4" presStyleCnt="0"/>
      <dgm:spPr/>
    </dgm:pt>
    <dgm:pt modelId="{AA521DEA-F1DC-4AFB-AF03-EB852008A133}" type="pres">
      <dgm:prSet presAssocID="{305964C5-D909-4787-9AC5-C49A86F92C22}" presName="pictureRepeatNode" presStyleLbl="alignImgPlace1" presStyleIdx="3" presStyleCnt="4" custScaleX="119780" custScaleY="125092" custLinFactX="-200000" custLinFactNeighborX="-214703" custLinFactNeighborY="33604"/>
      <dgm:spPr/>
      <dgm:t>
        <a:bodyPr/>
        <a:lstStyle/>
        <a:p>
          <a:endParaRPr lang="en-US"/>
        </a:p>
      </dgm:t>
    </dgm:pt>
    <dgm:pt modelId="{812BDE3C-2417-416D-A3A9-589A318BFFBE}" type="pres">
      <dgm:prSet presAssocID="{35F9CDA5-5EAA-44AD-9626-DEBAA1FFA79F}" presName="line_4" presStyleLbl="parChTrans1D1" presStyleIdx="2" presStyleCnt="3" custFlipVert="1" custSzY="261664" custScaleX="29950" custLinFactY="-2200000" custLinFactNeighborX="57462" custLinFactNeighborY="-2255351"/>
      <dgm:spPr>
        <a:ln w="317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E8297F3-1E99-4BEC-8419-36366665D8DC}" type="pres">
      <dgm:prSet presAssocID="{35F9CDA5-5EAA-44AD-9626-DEBAA1FFA79F}" presName="textparent_4" presStyleLbl="node1" presStyleIdx="0" presStyleCnt="0"/>
      <dgm:spPr/>
    </dgm:pt>
    <dgm:pt modelId="{5CCBA9B6-7D87-4B48-9174-899E8BA8BCA5}" type="pres">
      <dgm:prSet presAssocID="{35F9CDA5-5EAA-44AD-9626-DEBAA1FFA79F}" presName="text_4" presStyleLbl="revTx" presStyleIdx="2" presStyleCnt="3" custLinFactX="-200000" custLinFactNeighborX="-252627" custLinFactNeighborY="34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82700-51DB-4C0C-B685-F7D89466AF83}" type="presOf" srcId="{2D2D3013-5EEE-4AB3-9A69-BD33BEEFA589}" destId="{A7FDA570-5B65-450E-AFEB-185B8E5365A3}" srcOrd="0" destOrd="0" presId="urn:microsoft.com/office/officeart/2008/layout/CircularPictureCallout"/>
    <dgm:cxn modelId="{2C44DD61-B9F3-4863-9AAD-C8BBE6CD0C53}" srcId="{2D2D3013-5EEE-4AB3-9A69-BD33BEEFA589}" destId="{E610884D-10C8-4272-A8C0-336F348A8AC2}" srcOrd="1" destOrd="0" parTransId="{C8E65189-F592-4BF8-A5CB-6D0FBDE8F3D8}" sibTransId="{BF748793-6BBA-471C-AAC0-2B90434915B7}"/>
    <dgm:cxn modelId="{C6F20C2D-0650-4BE1-A802-F2590D086340}" type="presOf" srcId="{80438639-DB41-42D8-924D-6932FF841049}" destId="{0C35990C-B093-47C7-9B64-C2DC1BB4351F}" srcOrd="0" destOrd="0" presId="urn:microsoft.com/office/officeart/2008/layout/CircularPictureCallout"/>
    <dgm:cxn modelId="{E752B354-12F5-4ECA-9360-9F3F2A5EF872}" type="presOf" srcId="{BF748793-6BBA-471C-AAC0-2B90434915B7}" destId="{102E18F4-B0FB-4E50-80EC-68226109EB2C}" srcOrd="0" destOrd="0" presId="urn:microsoft.com/office/officeart/2008/layout/CircularPictureCallout"/>
    <dgm:cxn modelId="{BE69509B-4537-4041-B963-8EDCCA16CAC2}" type="presOf" srcId="{35F9CDA5-5EAA-44AD-9626-DEBAA1FFA79F}" destId="{5CCBA9B6-7D87-4B48-9174-899E8BA8BCA5}" srcOrd="0" destOrd="0" presId="urn:microsoft.com/office/officeart/2008/layout/CircularPictureCallout"/>
    <dgm:cxn modelId="{0AE80BDC-D7DA-46D0-9EB6-E1C3914F5BAB}" type="presOf" srcId="{E610884D-10C8-4272-A8C0-336F348A8AC2}" destId="{F0D5C8EE-2360-47C9-B9E0-34008386ECC4}" srcOrd="0" destOrd="0" presId="urn:microsoft.com/office/officeart/2008/layout/CircularPictureCallout"/>
    <dgm:cxn modelId="{488FF757-0CBD-44FD-B9AE-D3764724EA61}" srcId="{2D2D3013-5EEE-4AB3-9A69-BD33BEEFA589}" destId="{DF5DBC8A-0BA2-4E95-AE81-52684F4C4F92}" srcOrd="0" destOrd="0" parTransId="{3F08CEFC-A26D-462E-961C-EEC066069562}" sibTransId="{26680C56-613B-49D9-A038-2B03DAC86C9E}"/>
    <dgm:cxn modelId="{90ABE7B2-FFCD-470D-9300-16E188E45F61}" type="presOf" srcId="{DF5DBC8A-0BA2-4E95-AE81-52684F4C4F92}" destId="{27966538-3DCB-4715-BA91-A9A579D3208D}" srcOrd="0" destOrd="0" presId="urn:microsoft.com/office/officeart/2008/layout/CircularPictureCallout"/>
    <dgm:cxn modelId="{29AD6A2A-AD82-4BE5-BA93-3C7327007B1C}" type="presOf" srcId="{499ADD19-229B-4126-B055-C6CCF3D97C89}" destId="{841714EC-3213-4A34-BA30-8717D591749A}" srcOrd="0" destOrd="0" presId="urn:microsoft.com/office/officeart/2008/layout/CircularPictureCallout"/>
    <dgm:cxn modelId="{29C4ACA8-24CF-40A3-9DF0-FAC097A2136F}" srcId="{2D2D3013-5EEE-4AB3-9A69-BD33BEEFA589}" destId="{499ADD19-229B-4126-B055-C6CCF3D97C89}" srcOrd="2" destOrd="0" parTransId="{F5AB46C3-C7F1-43F1-BEE3-FE6F84362F8B}" sibTransId="{80438639-DB41-42D8-924D-6932FF841049}"/>
    <dgm:cxn modelId="{7CAD7222-9662-4938-AC91-8F0B6E24D316}" type="presOf" srcId="{26680C56-613B-49D9-A038-2B03DAC86C9E}" destId="{A304BE67-EA26-4523-97AC-124AE1D587F0}" srcOrd="0" destOrd="0" presId="urn:microsoft.com/office/officeart/2008/layout/CircularPictureCallout"/>
    <dgm:cxn modelId="{D005AA20-C21A-4C6D-9975-DC15A40CC141}" srcId="{2D2D3013-5EEE-4AB3-9A69-BD33BEEFA589}" destId="{35F9CDA5-5EAA-44AD-9626-DEBAA1FFA79F}" srcOrd="3" destOrd="0" parTransId="{0081C4B8-B6A9-40C4-8A93-0F89C4F5369C}" sibTransId="{305964C5-D909-4787-9AC5-C49A86F92C22}"/>
    <dgm:cxn modelId="{AB0D54E3-616A-4FA1-91E1-A7D954C069C6}" type="presOf" srcId="{305964C5-D909-4787-9AC5-C49A86F92C22}" destId="{AA521DEA-F1DC-4AFB-AF03-EB852008A133}" srcOrd="0" destOrd="0" presId="urn:microsoft.com/office/officeart/2008/layout/CircularPictureCallout"/>
    <dgm:cxn modelId="{6982152A-DA5C-4268-A042-7EA00E5BDE44}" type="presParOf" srcId="{A7FDA570-5B65-450E-AFEB-185B8E5365A3}" destId="{F6BAAFCC-B704-4846-8BBA-B838B8456DB6}" srcOrd="0" destOrd="0" presId="urn:microsoft.com/office/officeart/2008/layout/CircularPictureCallout"/>
    <dgm:cxn modelId="{99FE3F77-0EF4-4DE0-B003-97A6B63D9A2A}" type="presParOf" srcId="{F6BAAFCC-B704-4846-8BBA-B838B8456DB6}" destId="{5DE76787-0FAE-4470-8A98-F28AEA3866F1}" srcOrd="0" destOrd="0" presId="urn:microsoft.com/office/officeart/2008/layout/CircularPictureCallout"/>
    <dgm:cxn modelId="{B344FFA8-A192-4525-9423-963B100F7CE4}" type="presParOf" srcId="{5DE76787-0FAE-4470-8A98-F28AEA3866F1}" destId="{A304BE67-EA26-4523-97AC-124AE1D587F0}" srcOrd="0" destOrd="0" presId="urn:microsoft.com/office/officeart/2008/layout/CircularPictureCallout"/>
    <dgm:cxn modelId="{64596A66-D908-4E0D-8741-6BE8FC3C257A}" type="presParOf" srcId="{F6BAAFCC-B704-4846-8BBA-B838B8456DB6}" destId="{27966538-3DCB-4715-BA91-A9A579D3208D}" srcOrd="1" destOrd="0" presId="urn:microsoft.com/office/officeart/2008/layout/CircularPictureCallout"/>
    <dgm:cxn modelId="{DA5DEB97-A1D4-49AD-87F1-0C8C40FCC42A}" type="presParOf" srcId="{F6BAAFCC-B704-4846-8BBA-B838B8456DB6}" destId="{372B89E2-BCC1-4489-97B1-B9B538C0DEC5}" srcOrd="2" destOrd="0" presId="urn:microsoft.com/office/officeart/2008/layout/CircularPictureCallout"/>
    <dgm:cxn modelId="{B7F660BE-252F-4B0C-BE8A-EB545A8E9E7C}" type="presParOf" srcId="{372B89E2-BCC1-4489-97B1-B9B538C0DEC5}" destId="{102E18F4-B0FB-4E50-80EC-68226109EB2C}" srcOrd="0" destOrd="0" presId="urn:microsoft.com/office/officeart/2008/layout/CircularPictureCallout"/>
    <dgm:cxn modelId="{C788CD27-23D3-4DC7-A866-17F15C221BD0}" type="presParOf" srcId="{F6BAAFCC-B704-4846-8BBA-B838B8456DB6}" destId="{34A9F87E-1D4F-4EAD-B333-F436FE88C74C}" srcOrd="3" destOrd="0" presId="urn:microsoft.com/office/officeart/2008/layout/CircularPictureCallout"/>
    <dgm:cxn modelId="{B9F1AC21-0935-44E7-85E0-DC697C5A1326}" type="presParOf" srcId="{F6BAAFCC-B704-4846-8BBA-B838B8456DB6}" destId="{7FD9EA0A-F8F4-46F4-9039-A1BD1AA182D5}" srcOrd="4" destOrd="0" presId="urn:microsoft.com/office/officeart/2008/layout/CircularPictureCallout"/>
    <dgm:cxn modelId="{464B74FB-4D22-4609-B9CC-A65709C069C3}" type="presParOf" srcId="{7FD9EA0A-F8F4-46F4-9039-A1BD1AA182D5}" destId="{F0D5C8EE-2360-47C9-B9E0-34008386ECC4}" srcOrd="0" destOrd="0" presId="urn:microsoft.com/office/officeart/2008/layout/CircularPictureCallout"/>
    <dgm:cxn modelId="{80004F19-4BDB-40C3-AE5A-9801E123E76A}" type="presParOf" srcId="{F6BAAFCC-B704-4846-8BBA-B838B8456DB6}" destId="{A8E94363-6DB0-4FFC-B052-8EE049E71E7A}" srcOrd="5" destOrd="0" presId="urn:microsoft.com/office/officeart/2008/layout/CircularPictureCallout"/>
    <dgm:cxn modelId="{C737F140-2ABB-4E45-8FE3-AC50D30BE118}" type="presParOf" srcId="{A8E94363-6DB0-4FFC-B052-8EE049E71E7A}" destId="{0C35990C-B093-47C7-9B64-C2DC1BB4351F}" srcOrd="0" destOrd="0" presId="urn:microsoft.com/office/officeart/2008/layout/CircularPictureCallout"/>
    <dgm:cxn modelId="{CA5CF5D2-B214-4B1A-B6D8-3E54E88C8834}" type="presParOf" srcId="{F6BAAFCC-B704-4846-8BBA-B838B8456DB6}" destId="{EFBA87BF-A8AA-47E1-A0EA-CA08999D7309}" srcOrd="6" destOrd="0" presId="urn:microsoft.com/office/officeart/2008/layout/CircularPictureCallout"/>
    <dgm:cxn modelId="{D080C554-6E1F-41D1-9DC0-F5A30A99E7EE}" type="presParOf" srcId="{F6BAAFCC-B704-4846-8BBA-B838B8456DB6}" destId="{D35D4A6E-F707-4E7A-B03A-DF3BFF87C7CC}" srcOrd="7" destOrd="0" presId="urn:microsoft.com/office/officeart/2008/layout/CircularPictureCallout"/>
    <dgm:cxn modelId="{57CF91BC-FC80-426B-A18A-F4B373F5389B}" type="presParOf" srcId="{D35D4A6E-F707-4E7A-B03A-DF3BFF87C7CC}" destId="{841714EC-3213-4A34-BA30-8717D591749A}" srcOrd="0" destOrd="0" presId="urn:microsoft.com/office/officeart/2008/layout/CircularPictureCallout"/>
    <dgm:cxn modelId="{960E0311-6745-4E86-94F5-5EEBA51BD08C}" type="presParOf" srcId="{F6BAAFCC-B704-4846-8BBA-B838B8456DB6}" destId="{6AA18AB9-6FA8-49D6-84DB-67B4166FA1D2}" srcOrd="8" destOrd="0" presId="urn:microsoft.com/office/officeart/2008/layout/CircularPictureCallout"/>
    <dgm:cxn modelId="{83219E96-4127-4746-BBB1-7D1A963A0C4E}" type="presParOf" srcId="{6AA18AB9-6FA8-49D6-84DB-67B4166FA1D2}" destId="{AA521DEA-F1DC-4AFB-AF03-EB852008A133}" srcOrd="0" destOrd="0" presId="urn:microsoft.com/office/officeart/2008/layout/CircularPictureCallout"/>
    <dgm:cxn modelId="{986646C6-C2DB-4987-B6C6-FBEF982540AA}" type="presParOf" srcId="{F6BAAFCC-B704-4846-8BBA-B838B8456DB6}" destId="{812BDE3C-2417-416D-A3A9-589A318BFFBE}" srcOrd="9" destOrd="0" presId="urn:microsoft.com/office/officeart/2008/layout/CircularPictureCallout"/>
    <dgm:cxn modelId="{F32BD7B0-F693-420B-BC7A-8AB3DF27E9AF}" type="presParOf" srcId="{F6BAAFCC-B704-4846-8BBA-B838B8456DB6}" destId="{7E8297F3-1E99-4BEC-8419-36366665D8DC}" srcOrd="10" destOrd="0" presId="urn:microsoft.com/office/officeart/2008/layout/CircularPictureCallout"/>
    <dgm:cxn modelId="{EDB6AD9F-A01A-401F-8944-8156E1F6BD50}" type="presParOf" srcId="{7E8297F3-1E99-4BEC-8419-36366665D8DC}" destId="{5CCBA9B6-7D87-4B48-9174-899E8BA8BCA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DE3C-2417-416D-A3A9-589A318BFFBE}">
      <dsp:nvSpPr>
        <dsp:cNvPr id="0" name=""/>
        <dsp:cNvSpPr/>
      </dsp:nvSpPr>
      <dsp:spPr>
        <a:xfrm flipV="1">
          <a:off x="4952993" y="1738270"/>
          <a:ext cx="1042550" cy="261664"/>
        </a:xfrm>
        <a:prstGeom prst="line">
          <a:avLst/>
        </a:prstGeom>
        <a:noFill/>
        <a:ln w="317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A87BF-A8AA-47E1-A0EA-CA08999D7309}">
      <dsp:nvSpPr>
        <dsp:cNvPr id="0" name=""/>
        <dsp:cNvSpPr/>
      </dsp:nvSpPr>
      <dsp:spPr>
        <a:xfrm flipV="1">
          <a:off x="1295403" y="3216765"/>
          <a:ext cx="828288" cy="323849"/>
        </a:xfrm>
        <a:prstGeom prst="line">
          <a:avLst/>
        </a:prstGeom>
        <a:noFill/>
        <a:ln w="317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F87E-1D4F-4EAD-B333-F436FE88C74C}">
      <dsp:nvSpPr>
        <dsp:cNvPr id="0" name=""/>
        <dsp:cNvSpPr/>
      </dsp:nvSpPr>
      <dsp:spPr>
        <a:xfrm flipH="1" flipV="1">
          <a:off x="762011" y="887944"/>
          <a:ext cx="1891140" cy="445770"/>
        </a:xfrm>
        <a:prstGeom prst="line">
          <a:avLst/>
        </a:prstGeom>
        <a:noFill/>
        <a:ln w="317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4BE67-EA26-4523-97AC-124AE1D587F0}">
      <dsp:nvSpPr>
        <dsp:cNvPr id="0" name=""/>
        <dsp:cNvSpPr/>
      </dsp:nvSpPr>
      <dsp:spPr>
        <a:xfrm>
          <a:off x="1924067" y="811752"/>
          <a:ext cx="3467100" cy="3467100"/>
        </a:xfrm>
        <a:prstGeom prst="ellipse">
          <a:avLst/>
        </a:prstGeom>
        <a:solidFill>
          <a:srgbClr val="F29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66538-3DCB-4715-BA91-A9A579D3208D}">
      <dsp:nvSpPr>
        <dsp:cNvPr id="0" name=""/>
        <dsp:cNvSpPr/>
      </dsp:nvSpPr>
      <dsp:spPr>
        <a:xfrm>
          <a:off x="2505454" y="2054604"/>
          <a:ext cx="2218944" cy="7504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baseline="0" dirty="0" err="1" smtClean="0">
              <a:solidFill>
                <a:schemeClr val="tx1"/>
              </a:solidFill>
            </a:rPr>
            <a:t>Xamarin</a:t>
          </a:r>
          <a:endParaRPr lang="en-US" sz="4400" b="1" kern="1200" baseline="0" dirty="0">
            <a:solidFill>
              <a:schemeClr val="tx1"/>
            </a:solidFill>
          </a:endParaRPr>
        </a:p>
      </dsp:txBody>
      <dsp:txXfrm>
        <a:off x="2505454" y="2054604"/>
        <a:ext cx="2218944" cy="750466"/>
      </dsp:txXfrm>
    </dsp:sp>
    <dsp:sp modelId="{102E18F4-B0FB-4E50-80EC-68226109EB2C}">
      <dsp:nvSpPr>
        <dsp:cNvPr id="0" name=""/>
        <dsp:cNvSpPr/>
      </dsp:nvSpPr>
      <dsp:spPr>
        <a:xfrm>
          <a:off x="3" y="61867"/>
          <a:ext cx="1245867" cy="1195296"/>
        </a:xfrm>
        <a:prstGeom prst="ellipse">
          <a:avLst/>
        </a:prstGeom>
        <a:solidFill>
          <a:srgbClr val="BD7B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5C8EE-2360-47C9-B9E0-34008386ECC4}">
      <dsp:nvSpPr>
        <dsp:cNvPr id="0" name=""/>
        <dsp:cNvSpPr/>
      </dsp:nvSpPr>
      <dsp:spPr>
        <a:xfrm>
          <a:off x="152399" y="290472"/>
          <a:ext cx="828485" cy="71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Android</a:t>
          </a:r>
          <a:endParaRPr lang="en-US" sz="1600" kern="1200" dirty="0"/>
        </a:p>
      </dsp:txBody>
      <dsp:txXfrm>
        <a:off x="152399" y="290472"/>
        <a:ext cx="828485" cy="711084"/>
      </dsp:txXfrm>
    </dsp:sp>
    <dsp:sp modelId="{0C35990C-B093-47C7-9B64-C2DC1BB4351F}">
      <dsp:nvSpPr>
        <dsp:cNvPr id="0" name=""/>
        <dsp:cNvSpPr/>
      </dsp:nvSpPr>
      <dsp:spPr>
        <a:xfrm>
          <a:off x="5662609" y="1015881"/>
          <a:ext cx="1271590" cy="1270123"/>
        </a:xfrm>
        <a:prstGeom prst="ellipse">
          <a:avLst/>
        </a:prstGeom>
        <a:solidFill>
          <a:srgbClr val="BD7B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714EC-3213-4A34-BA30-8717D591749A}">
      <dsp:nvSpPr>
        <dsp:cNvPr id="0" name=""/>
        <dsp:cNvSpPr/>
      </dsp:nvSpPr>
      <dsp:spPr>
        <a:xfrm>
          <a:off x="6083625" y="1318112"/>
          <a:ext cx="765353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iOS</a:t>
          </a:r>
          <a:endParaRPr lang="en-US" sz="1600" kern="1200" dirty="0"/>
        </a:p>
      </dsp:txBody>
      <dsp:txXfrm>
        <a:off x="6083625" y="1318112"/>
        <a:ext cx="765353" cy="609599"/>
      </dsp:txXfrm>
    </dsp:sp>
    <dsp:sp modelId="{AA521DEA-F1DC-4AFB-AF03-EB852008A133}">
      <dsp:nvSpPr>
        <dsp:cNvPr id="0" name=""/>
        <dsp:cNvSpPr/>
      </dsp:nvSpPr>
      <dsp:spPr>
        <a:xfrm>
          <a:off x="278134" y="3171994"/>
          <a:ext cx="1245867" cy="1301119"/>
        </a:xfrm>
        <a:prstGeom prst="ellipse">
          <a:avLst/>
        </a:prstGeom>
        <a:solidFill>
          <a:srgbClr val="BD7B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BA9B6-7D87-4B48-9174-899E8BA8BCA5}">
      <dsp:nvSpPr>
        <dsp:cNvPr id="0" name=""/>
        <dsp:cNvSpPr/>
      </dsp:nvSpPr>
      <dsp:spPr>
        <a:xfrm>
          <a:off x="304794" y="3312017"/>
          <a:ext cx="1199616" cy="104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Windows10</a:t>
          </a:r>
          <a:endParaRPr lang="en-US" sz="1600" kern="1200" dirty="0"/>
        </a:p>
      </dsp:txBody>
      <dsp:txXfrm>
        <a:off x="304794" y="3312017"/>
        <a:ext cx="1199616" cy="104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DPClogo-ts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/>
          <a:stretch>
            <a:fillRect/>
          </a:stretch>
        </p:blipFill>
        <p:spPr bwMode="auto">
          <a:xfrm>
            <a:off x="5638800" y="5006975"/>
            <a:ext cx="33528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DPClogo-ts-rg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66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1646" b="66499"/>
          <a:stretch>
            <a:fillRect/>
          </a:stretch>
        </p:blipFill>
        <p:spPr bwMode="auto">
          <a:xfrm>
            <a:off x="0" y="0"/>
            <a:ext cx="91440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819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4586" y="228600"/>
            <a:ext cx="8563945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00738" y="5229674"/>
            <a:ext cx="3527556" cy="1552125"/>
            <a:chOff x="2797044" y="5196146"/>
            <a:chExt cx="3603756" cy="1585653"/>
          </a:xfrm>
        </p:grpSpPr>
        <p:sp>
          <p:nvSpPr>
            <p:cNvPr id="10" name="Rectangle 9"/>
            <p:cNvSpPr/>
            <p:nvPr userDrawn="1"/>
          </p:nvSpPr>
          <p:spPr>
            <a:xfrm>
              <a:off x="2797044" y="5196146"/>
              <a:ext cx="3603756" cy="15856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836" y="5259299"/>
              <a:ext cx="3459606" cy="1463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2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1445" r="33435" b="22084"/>
          <a:stretch/>
        </p:blipFill>
        <p:spPr>
          <a:xfrm rot="5400000">
            <a:off x="310734" y="5920904"/>
            <a:ext cx="624169" cy="7884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3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1445" r="33435" b="22084"/>
          <a:stretch/>
        </p:blipFill>
        <p:spPr>
          <a:xfrm rot="5400000">
            <a:off x="310734" y="5920904"/>
            <a:ext cx="624169" cy="7884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88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0112" r="33435" b="22085"/>
          <a:stretch/>
        </p:blipFill>
        <p:spPr>
          <a:xfrm>
            <a:off x="8181393" y="5704117"/>
            <a:ext cx="725454" cy="9347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07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0112" r="33435" b="22085"/>
          <a:stretch/>
        </p:blipFill>
        <p:spPr>
          <a:xfrm>
            <a:off x="7885924" y="298574"/>
            <a:ext cx="954054" cy="12293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474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43069" y="2286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0112" r="33435" b="22085"/>
          <a:stretch/>
        </p:blipFill>
        <p:spPr>
          <a:xfrm>
            <a:off x="8181393" y="5704117"/>
            <a:ext cx="725454" cy="9347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88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0112" r="33435" b="22085"/>
          <a:stretch/>
        </p:blipFill>
        <p:spPr>
          <a:xfrm>
            <a:off x="8181393" y="5704117"/>
            <a:ext cx="725454" cy="9347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991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0112" r="33435" b="22085"/>
          <a:stretch/>
        </p:blipFill>
        <p:spPr>
          <a:xfrm>
            <a:off x="8181393" y="5704117"/>
            <a:ext cx="725454" cy="9347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967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069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10112" r="33435" b="22085"/>
          <a:stretch/>
        </p:blipFill>
        <p:spPr>
          <a:xfrm>
            <a:off x="8181393" y="5704117"/>
            <a:ext cx="725454" cy="9347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655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lumMod val="34000"/>
                <a:lumOff val="66000"/>
              </a:schemeClr>
            </a:gs>
            <a:gs pos="100000">
              <a:schemeClr val="accent3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19400" y="6219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D0E18F-54C3-4FAB-AB31-200C7952CCAA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4" descr="DPClogo-ts-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6588125" y="5930900"/>
            <a:ext cx="23622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-15875" y="31750"/>
            <a:ext cx="9220200" cy="376238"/>
            <a:chOff x="0" y="183"/>
            <a:chExt cx="5808" cy="237"/>
          </a:xfrm>
        </p:grpSpPr>
        <p:pic>
          <p:nvPicPr>
            <p:cNvPr id="1032" name="Picture 16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0" y="183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9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816" y="192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0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1632" y="201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21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2448" y="210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22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3264" y="219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23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4080" y="228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24" descr="DPClogo-ts-rgb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lum bright="66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r="1646" b="66499"/>
            <a:stretch>
              <a:fillRect/>
            </a:stretch>
          </p:blipFill>
          <p:spPr bwMode="auto">
            <a:xfrm>
              <a:off x="4896" y="237"/>
              <a:ext cx="91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3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9A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58563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BFDA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0DAB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Dairyland Power </a:t>
            </a:r>
            <a:br>
              <a:rPr lang="en-US" sz="3600" b="1" dirty="0" smtClean="0"/>
            </a:br>
            <a:r>
              <a:rPr lang="en-US" sz="3600" b="1" dirty="0" smtClean="0"/>
              <a:t>Mobile GIS Deployment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63812"/>
            <a:ext cx="64008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Presenters: </a:t>
            </a:r>
          </a:p>
          <a:p>
            <a:r>
              <a:rPr lang="en-US" dirty="0" smtClean="0"/>
              <a:t>Denny Hoskins, Dairyland Power Cooperative</a:t>
            </a:r>
          </a:p>
          <a:p>
            <a:r>
              <a:rPr lang="en-US" dirty="0" smtClean="0"/>
              <a:t>Vickie Rooker, </a:t>
            </a:r>
            <a:r>
              <a:rPr lang="en-US" dirty="0"/>
              <a:t>Dairyland Power Cooperative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399"/>
            <a:ext cx="5355169" cy="25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Solution</a:t>
            </a:r>
            <a:endParaRPr lang="en-US" sz="40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3967342"/>
              </p:ext>
            </p:extLst>
          </p:nvPr>
        </p:nvGraphicFramePr>
        <p:xfrm>
          <a:off x="914400" y="1462129"/>
          <a:ext cx="693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Decisions, decisions..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What is Xamarin?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It’s a development tool used to create mobile apps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They are a company with 350+ employees, 15,000 customers, 1,400,000 developers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Why choose Xamarin?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One tool to rule them all…write once, deploy to any device</a:t>
            </a:r>
          </a:p>
          <a:p>
            <a:pPr marL="0" indent="0">
              <a:buNone/>
            </a:pPr>
            <a:r>
              <a:rPr lang="en-US" sz="2200" dirty="0" smtClean="0"/>
              <a:t>	Android, iOS, Windows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Integrated within Visual Studio using C# (utilize existing skills)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 2016 </a:t>
            </a:r>
            <a:r>
              <a:rPr lang="en-US" sz="2200" dirty="0" err="1"/>
              <a:t>Xamarin</a:t>
            </a:r>
            <a:r>
              <a:rPr lang="en-US" sz="2200" dirty="0"/>
              <a:t> became free after being bought by </a:t>
            </a:r>
            <a:r>
              <a:rPr lang="en-US" sz="2200" dirty="0" smtClean="0"/>
              <a:t>Microsoft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Partnered with ESRI in July of 2016, introduced Beta </a:t>
            </a:r>
            <a:r>
              <a:rPr lang="en-US" sz="2200" dirty="0" smtClean="0"/>
              <a:t>SDK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GeoCross</a:t>
            </a:r>
            <a:r>
              <a:rPr lang="en-US" sz="4000" b="1" dirty="0" smtClean="0"/>
              <a:t> Mobile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Ready, Set…..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Full working product in five months (Oct-Feb) for three platforms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Two programmers, one GIS specialist and one </a:t>
            </a:r>
            <a:r>
              <a:rPr lang="en-US" sz="2000" dirty="0" smtClean="0"/>
              <a:t>visionary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What is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Mobile Application with real time access to DPC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Can be accessed on DPC issued tablets, phones or laptops</a:t>
            </a:r>
            <a:r>
              <a:rPr lang="en-US" sz="22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</a:t>
            </a:r>
            <a:r>
              <a:rPr lang="en-US" sz="2000" dirty="0" smtClean="0"/>
              <a:t>obust options for viewing and editing data when out in the field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“Preloaded” offline maps when in areas of low cellular strength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8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943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err="1" smtClean="0"/>
              <a:t>GeoCross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12762"/>
            <a:ext cx="3176016" cy="566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234229"/>
            <a:ext cx="3733800" cy="288607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762000"/>
            <a:ext cx="3151632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943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Elk Mound Area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9" y="762004"/>
            <a:ext cx="3792411" cy="5751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277" y="1219200"/>
            <a:ext cx="4010025" cy="44005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943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Preloaded offline map</a:t>
            </a:r>
            <a:r>
              <a:rPr lang="en-US" sz="2000" dirty="0"/>
              <a:t> </a:t>
            </a:r>
            <a:r>
              <a:rPr lang="en-US" sz="2000" dirty="0" smtClean="0"/>
              <a:t>of service area</a:t>
            </a:r>
            <a:endParaRPr lang="en-US" sz="2000" dirty="0"/>
          </a:p>
          <a:p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3256598" cy="573309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352800" y="1676400"/>
            <a:ext cx="51339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91" y="1555030"/>
            <a:ext cx="4630615" cy="215265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9436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Create other offline maps for areas of interest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4991100" cy="331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95400"/>
            <a:ext cx="2452688" cy="43767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Easy updates for maps and application configurations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29361" cy="5248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561" y="990600"/>
            <a:ext cx="4023741" cy="52488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2209800"/>
            <a:ext cx="752761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" y="4572000"/>
            <a:ext cx="10668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3505200"/>
            <a:ext cx="990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First task – Substation Inspections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4374547" cy="558669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33600" y="5638800"/>
            <a:ext cx="685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37732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Separate data sets accessed from one inspection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First task – Substation Inspections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4551426" cy="58653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514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color based on “normal state” definition in configuration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Dairyland Power Cooperative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65" y="1836574"/>
            <a:ext cx="3957435" cy="425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34" y="1676400"/>
            <a:ext cx="4195167" cy="44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First task – Substation Inspections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4476274" cy="57392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67000" y="5638800"/>
            <a:ext cx="1143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First task – Substation Inspections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4557713" cy="575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37" y="1447800"/>
            <a:ext cx="6819900" cy="46291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First task – Substation Inspections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4551426" cy="568928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867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“Pin It” feature (Tap and Hold on the Map)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762000"/>
            <a:ext cx="4114800" cy="584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118" y="762000"/>
            <a:ext cx="3094482" cy="584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3900" y="587375"/>
            <a:ext cx="7772400" cy="1470025"/>
          </a:xfrm>
        </p:spPr>
        <p:txBody>
          <a:bodyPr/>
          <a:lstStyle/>
          <a:p>
            <a:r>
              <a:rPr lang="en-US" dirty="0" err="1" smtClean="0"/>
              <a:t>GeoCross</a:t>
            </a:r>
            <a:r>
              <a:rPr lang="en-US" dirty="0" smtClean="0"/>
              <a:t> Mobile running on all 3 mobile platforms</a:t>
            </a:r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3429000"/>
            <a:ext cx="4165601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4000624" cy="3000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514600"/>
            <a:ext cx="2590800" cy="3900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2297668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56099" y="32004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34212" y="2487023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  <a:noFill/>
        </p:spPr>
        <p:txBody>
          <a:bodyPr>
            <a:normAutofit/>
          </a:bodyPr>
          <a:lstStyle/>
          <a:p>
            <a:r>
              <a:rPr lang="en-US" sz="4000" b="1" dirty="0" err="1" smtClean="0"/>
              <a:t>GeoCross</a:t>
            </a:r>
            <a:r>
              <a:rPr lang="en-US" sz="4000" b="1" dirty="0" smtClean="0"/>
              <a:t> Mobile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b="1" dirty="0" smtClean="0"/>
              <a:t>Benefits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Ability to customize per job classification 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Simple forms based on domain definitions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Create custom forms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Easily update background data (i.e. new wetland info)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Same look and feel across devices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View and attach photos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Choose whatever device works best in the field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Simple navigation ability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Disconnected editing and viewing of data</a:t>
            </a:r>
          </a:p>
          <a:p>
            <a:pPr>
              <a:buBlip>
                <a:blip r:embed="rId2"/>
              </a:buBlip>
            </a:pPr>
            <a:r>
              <a:rPr lang="en-US" sz="2400" dirty="0" smtClean="0"/>
              <a:t>One person supports “one” program for 50+ users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Xamarin was the right tool for Dairyland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Feedback from the field users was crucial </a:t>
            </a:r>
          </a:p>
          <a:p>
            <a:pPr>
              <a:buBlip>
                <a:blip r:embed="rId2"/>
              </a:buBlip>
            </a:pPr>
            <a:r>
              <a:rPr lang="en-US" sz="2000" dirty="0"/>
              <a:t>N</a:t>
            </a:r>
            <a:r>
              <a:rPr lang="en-US" sz="2000" dirty="0" smtClean="0"/>
              <a:t>etwork setup more difficult than expected (VMware Tunnel)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Production roll out is fluid due to the nature of field workers schedules.  We need to be flexible.  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Training was pretty easy </a:t>
            </a:r>
          </a:p>
          <a:p>
            <a:pPr>
              <a:buBlip>
                <a:blip r:embed="rId2"/>
              </a:buBlip>
            </a:pPr>
            <a:r>
              <a:rPr lang="en-US" sz="2000" dirty="0" err="1" smtClean="0"/>
              <a:t>Xamarin</a:t>
            </a:r>
            <a:r>
              <a:rPr lang="en-US" sz="2000" dirty="0" smtClean="0"/>
              <a:t>/ArcGIS SDK was our major decision driver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Our partnership with New Wave </a:t>
            </a:r>
            <a:r>
              <a:rPr lang="en-US" sz="2000" dirty="0" err="1" smtClean="0"/>
              <a:t>Geographics</a:t>
            </a:r>
            <a:r>
              <a:rPr lang="en-US" sz="2000" dirty="0" smtClean="0"/>
              <a:t> was crucial 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Quickly create maps with forms for Non-Dairyland personnel</a:t>
            </a:r>
          </a:p>
          <a:p>
            <a:pPr>
              <a:buBlip>
                <a:blip r:embed="rId2"/>
              </a:buBlip>
            </a:pPr>
            <a:r>
              <a:rPr lang="en-US" sz="2000" dirty="0"/>
              <a:t>Build it and they will </a:t>
            </a:r>
            <a:r>
              <a:rPr lang="en-US" sz="2000" dirty="0" smtClean="0"/>
              <a:t>come</a:t>
            </a: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  <a14:imgEffect>
                        <a14:sharpenSoften amount="-50000"/>
                      </a14:imgEffect>
                      <a14:imgEffect>
                        <a14:brightnessContrast bright="-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b="1" dirty="0" smtClean="0"/>
              <a:t>The Future</a:t>
            </a:r>
            <a:endParaRPr lang="en-US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6"/>
              </a:buBlip>
            </a:pPr>
            <a:r>
              <a:rPr lang="en-US" dirty="0" smtClean="0"/>
              <a:t>Work ticketing functionality 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Telecom inspection/work ticket forms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Monthly vehicle inspection forms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Pole inspection upgrade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Meter data testing inspection forms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Vegetation Management upgrade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Use Web app as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  <a14:imgEffect>
                        <a14:sharpenSoften amount="-50000"/>
                      </a14:imgEffect>
                      <a14:imgEffect>
                        <a14:brightnessContrast bright="-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b="1" dirty="0" smtClean="0"/>
              <a:t>The Future, Work Tickets</a:t>
            </a:r>
            <a:endParaRPr lang="en-US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1" y="1447800"/>
            <a:ext cx="2825839" cy="503966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66" y="1647216"/>
            <a:ext cx="2838734" cy="5058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59293"/>
            <a:ext cx="2889019" cy="514630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463294" y="1647215"/>
            <a:ext cx="3071106" cy="46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9A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58563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BFDA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DABA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Create tasks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Assign tasks 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Complete tasks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Works through GIS database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Set alarms based on fields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Set priorities 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Tasks show up in users task list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Tasks disappear when complete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r>
              <a:rPr lang="en-US" sz="1800" kern="0" dirty="0" smtClean="0"/>
              <a:t>Use “dashboard” to deploy</a:t>
            </a:r>
          </a:p>
          <a:p>
            <a:pPr>
              <a:buFont typeface="Wingdings" pitchFamily="2" charset="2"/>
              <a:buBlip>
                <a:blip r:embed="rId9"/>
              </a:buBlip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165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  <a14:imgEffect>
                        <a14:sharpenSoften amount="-50000"/>
                      </a14:imgEffect>
                      <a14:imgEffect>
                        <a14:brightnessContrast bright="-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b="1" dirty="0" smtClean="0"/>
              <a:t>In Conclusion</a:t>
            </a:r>
            <a:endParaRPr lang="en-US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6"/>
              </a:buBlip>
            </a:pPr>
            <a:r>
              <a:rPr lang="en-US" dirty="0" smtClean="0"/>
              <a:t>What’s great about the ESRI product suite, is they let you decide how you will solve business challenges.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They do this by providing multiple tools to choose from, or the ability to create your own solution using SDK’s</a:t>
            </a:r>
          </a:p>
          <a:p>
            <a:pPr>
              <a:buBlip>
                <a:blip r:embed="rId6"/>
              </a:buBlip>
            </a:pPr>
            <a:r>
              <a:rPr lang="en-US" dirty="0" err="1" smtClean="0"/>
              <a:t>GeoCross</a:t>
            </a:r>
            <a:r>
              <a:rPr lang="en-US" dirty="0" smtClean="0"/>
              <a:t> Mobile works for Dairyland</a:t>
            </a:r>
          </a:p>
          <a:p>
            <a:pPr>
              <a:buBlip>
                <a:blip r:embed="rId6"/>
              </a:buBlip>
            </a:pPr>
            <a:r>
              <a:rPr lang="en-US" dirty="0" smtClean="0"/>
              <a:t>It could work for others as well</a:t>
            </a:r>
          </a:p>
        </p:txBody>
      </p:sp>
    </p:spTree>
    <p:extLst>
      <p:ext uri="{BB962C8B-B14F-4D97-AF65-F5344CB8AC3E}">
        <p14:creationId xmlns:p14="http://schemas.microsoft.com/office/powerpoint/2010/main" val="36635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Dairyland Power Service Territory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49" y="1413878"/>
            <a:ext cx="5766551" cy="54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   Thank You!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63812"/>
            <a:ext cx="64008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denny.hoskins@dairylandpower.com</a:t>
            </a:r>
          </a:p>
          <a:p>
            <a:r>
              <a:rPr lang="en-US" dirty="0" smtClean="0"/>
              <a:t>vickie.rooker@dairylandpower.com</a:t>
            </a:r>
          </a:p>
          <a:p>
            <a:r>
              <a:rPr lang="en-US" dirty="0" smtClean="0"/>
              <a:t>chad.yoder@nw-gis.com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01" y="4648200"/>
            <a:ext cx="2475433" cy="1261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" y="4139541"/>
            <a:ext cx="3695702" cy="1727859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8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DPC Mobile GIS, The Beginning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Started </a:t>
            </a:r>
            <a:r>
              <a:rPr lang="en-US" sz="2400" dirty="0"/>
              <a:t>with Pole inspections in the field</a:t>
            </a:r>
          </a:p>
          <a:p>
            <a:r>
              <a:rPr lang="en-US" sz="2400" dirty="0"/>
              <a:t>Grass roots movement</a:t>
            </a:r>
          </a:p>
          <a:p>
            <a:r>
              <a:rPr lang="en-US" sz="2400" dirty="0" err="1"/>
              <a:t>ArcPad</a:t>
            </a:r>
            <a:r>
              <a:rPr lang="en-US" sz="2400" dirty="0"/>
              <a:t> was the 1</a:t>
            </a:r>
            <a:r>
              <a:rPr lang="en-US" sz="2400" baseline="30000" dirty="0"/>
              <a:t>st</a:t>
            </a:r>
            <a:r>
              <a:rPr lang="en-US" sz="2400" dirty="0"/>
              <a:t> mobile application </a:t>
            </a:r>
            <a:r>
              <a:rPr lang="en-US" sz="2400" dirty="0" smtClean="0"/>
              <a:t>used</a:t>
            </a:r>
          </a:p>
          <a:p>
            <a:pPr lvl="1"/>
            <a:r>
              <a:rPr lang="en-US" sz="2000" dirty="0" err="1" smtClean="0"/>
              <a:t>GoSync</a:t>
            </a:r>
            <a:r>
              <a:rPr lang="en-US" sz="2000" dirty="0" smtClean="0"/>
              <a:t> used to synchronize data in the field</a:t>
            </a:r>
          </a:p>
          <a:p>
            <a:pPr lvl="1"/>
            <a:r>
              <a:rPr lang="en-US" sz="2000" dirty="0" smtClean="0"/>
              <a:t>Approx. 15 users</a:t>
            </a:r>
            <a:endParaRPr lang="en-US" sz="2000" dirty="0"/>
          </a:p>
          <a:p>
            <a:r>
              <a:rPr lang="en-US" sz="2400" dirty="0"/>
              <a:t>Grew into more field use </a:t>
            </a:r>
            <a:r>
              <a:rPr lang="en-US" sz="2400" dirty="0" smtClean="0"/>
              <a:t>cases</a:t>
            </a:r>
          </a:p>
          <a:p>
            <a:pPr lvl="1"/>
            <a:r>
              <a:rPr lang="en-US" sz="1600" dirty="0" smtClean="0"/>
              <a:t>Veg. Mgmt.</a:t>
            </a:r>
          </a:p>
          <a:p>
            <a:pPr lvl="1"/>
            <a:r>
              <a:rPr lang="en-US" sz="1600" dirty="0" smtClean="0"/>
              <a:t>Transmission </a:t>
            </a:r>
            <a:r>
              <a:rPr lang="en-US" sz="1600" dirty="0" err="1" smtClean="0"/>
              <a:t>Maint</a:t>
            </a:r>
            <a:r>
              <a:rPr lang="en-US" sz="1600" dirty="0" smtClean="0"/>
              <a:t>.  </a:t>
            </a:r>
          </a:p>
          <a:p>
            <a:pPr lvl="1"/>
            <a:r>
              <a:rPr lang="en-US" sz="1600" dirty="0" smtClean="0"/>
              <a:t>Electrical </a:t>
            </a:r>
            <a:r>
              <a:rPr lang="en-US" sz="1600" dirty="0" err="1" smtClean="0"/>
              <a:t>Maint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2400" dirty="0" smtClean="0"/>
              <a:t>Moved to ArcGIS Mobile on windows mobile devices</a:t>
            </a:r>
          </a:p>
          <a:p>
            <a:r>
              <a:rPr lang="en-US" sz="2400" dirty="0" smtClean="0"/>
              <a:t>Added a </a:t>
            </a:r>
            <a:r>
              <a:rPr lang="en-US" sz="2400" dirty="0" err="1" smtClean="0"/>
              <a:t>WebGIS</a:t>
            </a:r>
            <a:r>
              <a:rPr lang="en-US" sz="2400" dirty="0" smtClean="0"/>
              <a:t> application</a:t>
            </a:r>
          </a:p>
          <a:p>
            <a:r>
              <a:rPr lang="en-US" sz="2400" dirty="0" smtClean="0"/>
              <a:t>Devices:  Juniper Archer, Trimble Juno, Mobile Mapper</a:t>
            </a:r>
          </a:p>
          <a:p>
            <a:r>
              <a:rPr lang="en-US" sz="2400" dirty="0" smtClean="0"/>
              <a:t>Has become a required tool by our field users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ArcGIS Mobile Application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Contracted New </a:t>
            </a:r>
            <a:r>
              <a:rPr lang="en-US" sz="2400" dirty="0"/>
              <a:t>Wave </a:t>
            </a:r>
            <a:r>
              <a:rPr lang="en-US" sz="2400" dirty="0" err="1"/>
              <a:t>Geographics</a:t>
            </a:r>
            <a:r>
              <a:rPr lang="en-US" sz="2400" dirty="0"/>
              <a:t> </a:t>
            </a:r>
            <a:r>
              <a:rPr lang="en-US" sz="2400" dirty="0" smtClean="0"/>
              <a:t>for programming help</a:t>
            </a:r>
          </a:p>
          <a:p>
            <a:r>
              <a:rPr lang="en-US" sz="2400" dirty="0" smtClean="0"/>
              <a:t>Configuration </a:t>
            </a:r>
            <a:r>
              <a:rPr lang="en-US" sz="2400" dirty="0"/>
              <a:t>t</a:t>
            </a:r>
            <a:r>
              <a:rPr lang="en-US" sz="2400" dirty="0" smtClean="0"/>
              <a:t>ool created</a:t>
            </a:r>
          </a:p>
          <a:p>
            <a:pPr lvl="1"/>
            <a:r>
              <a:rPr lang="en-US" sz="2000" dirty="0" smtClean="0"/>
              <a:t>Easy deployment</a:t>
            </a:r>
          </a:p>
          <a:p>
            <a:pPr lvl="1"/>
            <a:r>
              <a:rPr lang="en-US" sz="2000" dirty="0" smtClean="0"/>
              <a:t>Easy synchronization</a:t>
            </a:r>
          </a:p>
          <a:p>
            <a:pPr lvl="1"/>
            <a:r>
              <a:rPr lang="en-US" sz="2000" dirty="0" smtClean="0"/>
              <a:t>Easy Creation of custom forms </a:t>
            </a:r>
          </a:p>
          <a:p>
            <a:r>
              <a:rPr lang="en-US" sz="2400" dirty="0" smtClean="0"/>
              <a:t>DPC programmer worked with New Wave </a:t>
            </a:r>
            <a:r>
              <a:rPr lang="en-US" sz="2400" dirty="0" err="1" smtClean="0"/>
              <a:t>Geographics</a:t>
            </a:r>
            <a:endParaRPr lang="en-US" sz="2400" dirty="0" smtClean="0"/>
          </a:p>
          <a:p>
            <a:r>
              <a:rPr lang="en-US" sz="2400" dirty="0" smtClean="0"/>
              <a:t>A tool was delivered to DPC that we could control and manage changes easily </a:t>
            </a:r>
          </a:p>
          <a:p>
            <a:r>
              <a:rPr lang="en-US" sz="2400" dirty="0"/>
              <a:t>In place and working for almost 5 </a:t>
            </a:r>
            <a:r>
              <a:rPr lang="en-US" sz="2400" dirty="0" smtClean="0"/>
              <a:t>years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WebGIS</a:t>
            </a:r>
            <a:r>
              <a:rPr lang="en-US" b="1" dirty="0" smtClean="0"/>
              <a:t> Application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4" y="1143000"/>
            <a:ext cx="8163971" cy="5021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2564" y="5357694"/>
            <a:ext cx="21628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Lightning Strike Data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716713" y="3048000"/>
            <a:ext cx="2179637" cy="2295525"/>
            <a:chOff x="4231" y="1920"/>
            <a:chExt cx="1373" cy="144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31" y="1920"/>
              <a:ext cx="1373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259" y="1936"/>
              <a:ext cx="913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318" y="1962"/>
              <a:ext cx="82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Search Tools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259" y="2224"/>
              <a:ext cx="1170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318" y="2250"/>
              <a:ext cx="109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Identify Features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259" y="2511"/>
              <a:ext cx="128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318" y="2537"/>
              <a:ext cx="120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Measure Distances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259" y="2799"/>
              <a:ext cx="1249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318" y="2826"/>
              <a:ext cx="114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Driving Directions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259" y="3079"/>
              <a:ext cx="1346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318" y="3106"/>
              <a:ext cx="122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Google Street View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WebGIS</a:t>
            </a:r>
            <a:r>
              <a:rPr lang="en-US" b="1" dirty="0" smtClean="0"/>
              <a:t> Lightning Strikes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6" y="1262147"/>
            <a:ext cx="8657524" cy="49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A New Mobile Idea</a:t>
            </a:r>
            <a:endParaRPr lang="en-US" sz="40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/>
          <a:lstStyle/>
          <a:p>
            <a:r>
              <a:rPr lang="en-US" sz="2400" dirty="0" smtClean="0"/>
              <a:t>Take our configuration philosophy to mobile phones and tablets</a:t>
            </a:r>
          </a:p>
          <a:p>
            <a:r>
              <a:rPr lang="en-US" sz="2400" dirty="0" smtClean="0"/>
              <a:t>Leverage ESRI products that are already in place at DPC</a:t>
            </a:r>
          </a:p>
          <a:p>
            <a:r>
              <a:rPr lang="en-US" sz="2400" dirty="0" smtClean="0"/>
              <a:t>Utilize already built code to deploy to multiple OS devices</a:t>
            </a:r>
          </a:p>
          <a:p>
            <a:r>
              <a:rPr lang="en-US" sz="2400" dirty="0" smtClean="0"/>
              <a:t>Keep using C# for all programming</a:t>
            </a:r>
          </a:p>
          <a:p>
            <a:r>
              <a:rPr lang="en-US" sz="2400" dirty="0" smtClean="0"/>
              <a:t>Create platform agnostic tool that we control</a:t>
            </a:r>
          </a:p>
          <a:p>
            <a:r>
              <a:rPr lang="en-US" sz="2400" dirty="0" smtClean="0"/>
              <a:t>Have the ability to create custom forms easily </a:t>
            </a:r>
          </a:p>
          <a:p>
            <a:r>
              <a:rPr lang="en-US" sz="2400" dirty="0" smtClean="0"/>
              <a:t>The ability to update new </a:t>
            </a:r>
            <a:r>
              <a:rPr lang="en-US" sz="2400" dirty="0"/>
              <a:t>configurations, </a:t>
            </a:r>
            <a:r>
              <a:rPr lang="en-US" sz="2400" dirty="0" smtClean="0"/>
              <a:t>forms, </a:t>
            </a:r>
            <a:r>
              <a:rPr lang="en-US" sz="2400" dirty="0"/>
              <a:t>and data remotely</a:t>
            </a:r>
          </a:p>
          <a:p>
            <a:r>
              <a:rPr lang="en-US" sz="2400" dirty="0" smtClean="0"/>
              <a:t>No connectivity required to view or edit GIS data </a:t>
            </a:r>
          </a:p>
          <a:p>
            <a:r>
              <a:rPr lang="en-US" sz="2400" dirty="0" smtClean="0"/>
              <a:t>Easily develop and maintain in-house future needs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3820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Issues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000" dirty="0" smtClean="0"/>
              <a:t>Programming for multiple OS platforms (Android, iOS, UWP)</a:t>
            </a:r>
          </a:p>
          <a:p>
            <a:r>
              <a:rPr lang="en-US" sz="2000" dirty="0" smtClean="0"/>
              <a:t>Applications which </a:t>
            </a:r>
            <a:r>
              <a:rPr lang="en-US" sz="2000" dirty="0"/>
              <a:t>support a specific operating system or form factor</a:t>
            </a:r>
          </a:p>
          <a:p>
            <a:r>
              <a:rPr lang="en-US" sz="2000" dirty="0" smtClean="0"/>
              <a:t>Deployment is difficult to manage </a:t>
            </a:r>
          </a:p>
          <a:p>
            <a:r>
              <a:rPr lang="en-US" sz="2000" dirty="0" smtClean="0"/>
              <a:t>Free applications have limited functionality and force you to use specific platforms </a:t>
            </a:r>
            <a:endParaRPr lang="en-US" sz="2000" dirty="0"/>
          </a:p>
          <a:p>
            <a:r>
              <a:rPr lang="en-US" sz="2000" dirty="0" smtClean="0"/>
              <a:t>Paid applications are not configurable or extensible </a:t>
            </a:r>
          </a:p>
          <a:p>
            <a:r>
              <a:rPr lang="en-US" sz="2000" dirty="0" smtClean="0"/>
              <a:t>Testing on various devices is tough to manage</a:t>
            </a:r>
            <a:endParaRPr lang="en-US" sz="2000" dirty="0"/>
          </a:p>
          <a:p>
            <a:r>
              <a:rPr lang="en-US" sz="2000" dirty="0"/>
              <a:t>Disconnected viewing and editing of GIS </a:t>
            </a:r>
            <a:r>
              <a:rPr lang="en-US" sz="2000" dirty="0" smtClean="0"/>
              <a:t>data can be complex</a:t>
            </a:r>
          </a:p>
          <a:p>
            <a:r>
              <a:rPr lang="en-US" sz="2000" dirty="0" smtClean="0"/>
              <a:t>Dairyland has limited resources 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49" y="6353259"/>
            <a:ext cx="841051" cy="42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84377"/>
            <a:ext cx="1143000" cy="5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airyland_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DFF5"/>
      </a:accent1>
      <a:accent2>
        <a:srgbClr val="005C9A"/>
      </a:accent2>
      <a:accent3>
        <a:srgbClr val="FFFFFF"/>
      </a:accent3>
      <a:accent4>
        <a:srgbClr val="000000"/>
      </a:accent4>
      <a:accent5>
        <a:srgbClr val="D0ECF9"/>
      </a:accent5>
      <a:accent6>
        <a:srgbClr val="00538B"/>
      </a:accent6>
      <a:hlink>
        <a:srgbClr val="ADF5DF"/>
      </a:hlink>
      <a:folHlink>
        <a:srgbClr val="058563"/>
      </a:folHlink>
    </a:clrScheme>
    <a:fontScheme name="logo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ogo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template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3EB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3EB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15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3EB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template-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DFF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ECF9"/>
        </a:accent5>
        <a:accent6>
          <a:srgbClr val="2D2D8A"/>
        </a:accent6>
        <a:hlink>
          <a:srgbClr val="00BE8C"/>
        </a:hlink>
        <a:folHlink>
          <a:srgbClr val="A5F3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6376</TotalTime>
  <Words>830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Dairyland_Theme1</vt:lpstr>
      <vt:lpstr>    Dairyland Power  Mobile GIS Deployment</vt:lpstr>
      <vt:lpstr>Dairyland Power Cooperative</vt:lpstr>
      <vt:lpstr>Dairyland Power Service Territory </vt:lpstr>
      <vt:lpstr>DPC Mobile GIS, The Beginning</vt:lpstr>
      <vt:lpstr>ArcGIS Mobile Application</vt:lpstr>
      <vt:lpstr>WebGIS Application</vt:lpstr>
      <vt:lpstr>WebGIS Lightning Strikes</vt:lpstr>
      <vt:lpstr>A New Mobile Idea</vt:lpstr>
      <vt:lpstr>The Issues</vt:lpstr>
      <vt:lpstr>The Solution</vt:lpstr>
      <vt:lpstr>Decisions, decisions..</vt:lpstr>
      <vt:lpstr>GeoCross Mobile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GeoCross Mobile running on all 3 mobile platforms</vt:lpstr>
      <vt:lpstr>GeoCross Mobile</vt:lpstr>
      <vt:lpstr>What We Learned</vt:lpstr>
      <vt:lpstr>The Future</vt:lpstr>
      <vt:lpstr>The Future, Work Tickets</vt:lpstr>
      <vt:lpstr>In Conclusion</vt:lpstr>
      <vt:lpstr> 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O. Butterfield</dc:creator>
  <cp:lastModifiedBy>Denny Hoskins</cp:lastModifiedBy>
  <cp:revision>215</cp:revision>
  <dcterms:created xsi:type="dcterms:W3CDTF">2014-02-20T17:54:49Z</dcterms:created>
  <dcterms:modified xsi:type="dcterms:W3CDTF">2017-04-03T15:02:17Z</dcterms:modified>
</cp:coreProperties>
</file>