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7" r:id="rId13"/>
    <p:sldId id="265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Forstner" initials="J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30T10:51:38.38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61E0F8-9037-4D38-B77F-B34FFFDBA390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BBE0A5-FABB-4FD5-940C-BCF5931EA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5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2B0420-AC05-4038-96B0-865AB96C5F9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2B0420-AC05-4038-96B0-865AB96C5F9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161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2B0420-AC05-4038-96B0-865AB96C5F9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952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2B0420-AC05-4038-96B0-865AB96C5F9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278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2B0420-AC05-4038-96B0-865AB96C5F9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9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2B0420-AC05-4038-96B0-865AB96C5F9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95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2B0420-AC05-4038-96B0-865AB96C5F9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73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2B0420-AC05-4038-96B0-865AB96C5F9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448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2B0420-AC05-4038-96B0-865AB96C5F9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02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2B0420-AC05-4038-96B0-865AB96C5F9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40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2B0420-AC05-4038-96B0-865AB96C5F9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56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2B0420-AC05-4038-96B0-865AB96C5F9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538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2B0420-AC05-4038-96B0-865AB96C5F9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2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ed glossy Earth,looping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0288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77825"/>
            <a:ext cx="8229601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859622"/>
            <a:ext cx="49530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60DB-6913-4CDF-8F15-B56CC3C758F3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398B1-F6AB-45ED-BF0B-0D23FFF08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0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B2A3-EBA7-497E-ABEC-C6C07FEA4330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A636-86DF-49C7-B101-5B9FC9C6B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5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319921"/>
            <a:ext cx="1965064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19921"/>
            <a:ext cx="6607884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C237C-C17A-45EE-9149-CA7552D89078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B35F-1AA1-4CD7-A582-C7F426919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B29E-461F-4A82-9922-B15CA5EFB74E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0B43-4D06-4E92-8B65-8783708CF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0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671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69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81F63-A877-4AAF-842A-BC24C9CAC1F5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6D02-A579-46D9-9D9A-AC2FF9637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2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2126-C0B1-410C-8E15-B7C9CABF0CAE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2E68-C705-4D0E-A527-3EF353D4D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2"/>
            <a:ext cx="4268788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270375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90EE-A112-4B39-98D1-C07315F1A3E0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72F1-8CF3-4C68-9825-B7620775B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7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105-380C-46D1-8C55-D360E041509F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A8C1C-9B03-450D-8D77-A11B395E8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5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7FC2-E979-47AD-B202-33FDDB0FAC68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3739-D4BA-4332-AFBE-6BFBFD06F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87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9687"/>
            <a:ext cx="53403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737"/>
            <a:ext cx="32369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64362-CDC6-4A49-B7FD-6CD2BF84C0A4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C484-758F-4ADD-AB18-818D8A619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0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30CB-413F-4BAF-9636-B60C35EA76AC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5836-D974-473B-B556-2428B701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0"/>
          <a:stretch>
            <a:fillRect/>
          </a:stretch>
        </p:blipFill>
        <p:spPr bwMode="auto">
          <a:xfrm>
            <a:off x="101600" y="92075"/>
            <a:ext cx="223043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382713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D1F26B-D875-4BF3-848E-4A2D56CB8CE3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5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D67160-2E9E-4C24-9E3B-9F19C1A89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30175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comments" Target="../comments/comment1.xm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377825"/>
            <a:ext cx="8229600" cy="1470025"/>
          </a:xfrm>
        </p:spPr>
        <p:txBody>
          <a:bodyPr/>
          <a:lstStyle/>
          <a:p>
            <a:pPr algn="ctr"/>
            <a:r>
              <a:rPr lang="en-US" altLang="en-US" dirty="0"/>
              <a:t>Project Management Workflows and Notifications with GIS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2209800"/>
            <a:ext cx="49530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Jay Forstner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GIS Coordinator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Rochester Public Utilities</a:t>
            </a: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2246313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/>
              <a:t>Project Management – Set Up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3450"/>
            <a:ext cx="11747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17536" y="1449656"/>
            <a:ext cx="75438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>
              <a:defRPr/>
            </a:pPr>
            <a:r>
              <a:rPr lang="en-US" altLang="en-US" sz="3200" i="1" dirty="0">
                <a:solidFill>
                  <a:schemeClr val="bg1"/>
                </a:solidFill>
              </a:rPr>
              <a:t>iPad Apps – Mobile</a:t>
            </a:r>
          </a:p>
          <a:p>
            <a:pPr lvl="1" indent="0"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Collector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 Edit walk thru inspections created from project polygons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 Attributes pulled back into production GIS</a:t>
            </a:r>
          </a:p>
          <a:p>
            <a:pPr marL="2514600" lvl="4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Using models</a:t>
            </a:r>
          </a:p>
          <a:p>
            <a:pPr lvl="4" indent="0"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  <a:p>
            <a:pPr marL="1714500" lvl="3">
              <a:buFont typeface="Arial" panose="020B0604020202020204" pitchFamily="34" charset="0"/>
              <a:buChar char="•"/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  <a:p>
            <a:pPr marL="342900"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	</a:t>
            </a:r>
          </a:p>
          <a:p>
            <a:pPr marL="342900"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  <a:p>
            <a:pPr marL="342900"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  <a:p>
            <a:pPr marL="342900"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	Explorer</a:t>
            </a:r>
          </a:p>
          <a:p>
            <a:pPr marL="14859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Map viewer for engineering in field</a:t>
            </a:r>
          </a:p>
          <a:p>
            <a:pPr marL="14859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Data access anywhere</a:t>
            </a:r>
          </a:p>
          <a:p>
            <a:pPr marL="342900"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519" y="3810000"/>
            <a:ext cx="3586162" cy="17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8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/>
              <a:t>Project Management – Set Up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3450"/>
            <a:ext cx="11747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17536" y="1449656"/>
            <a:ext cx="754380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>
              <a:defRPr/>
            </a:pPr>
            <a:r>
              <a:rPr lang="en-US" altLang="en-US" sz="3200" i="1" dirty="0">
                <a:solidFill>
                  <a:schemeClr val="bg1"/>
                </a:solidFill>
              </a:rPr>
              <a:t>Operations Dashboard</a:t>
            </a:r>
          </a:p>
          <a:p>
            <a:pPr lvl="1" indent="0"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Executive/Manager level information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Project counts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Field work out there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Predefined queries</a:t>
            </a:r>
          </a:p>
          <a:p>
            <a:pPr marL="342900"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36" y="3429000"/>
            <a:ext cx="6400800" cy="32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3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/>
              <a:t>Project Management – Set Up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3450"/>
            <a:ext cx="11747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44887" y="1472664"/>
            <a:ext cx="75438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>
              <a:defRPr/>
            </a:pPr>
            <a:r>
              <a:rPr lang="en-US" altLang="en-US" sz="3200" i="1" dirty="0" err="1">
                <a:solidFill>
                  <a:schemeClr val="bg1"/>
                </a:solidFill>
              </a:rPr>
              <a:t>GeoEvent</a:t>
            </a:r>
            <a:endParaRPr lang="en-US" altLang="en-US" sz="3200" i="1" dirty="0">
              <a:solidFill>
                <a:schemeClr val="bg1"/>
              </a:solidFill>
            </a:endParaRPr>
          </a:p>
          <a:p>
            <a:pPr lvl="2"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Input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Feature service of projects</a:t>
            </a:r>
          </a:p>
          <a:p>
            <a:pPr marL="1257300" lvl="2" indent="0"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  <a:p>
            <a:pPr marL="342900"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	</a:t>
            </a:r>
            <a:r>
              <a:rPr lang="en-US" altLang="en-US" sz="2300" i="1" dirty="0" err="1">
                <a:solidFill>
                  <a:schemeClr val="bg1"/>
                </a:solidFill>
              </a:rPr>
              <a:t>GeoEvent</a:t>
            </a:r>
            <a:r>
              <a:rPr lang="en-US" altLang="en-US" sz="2300" i="1" dirty="0">
                <a:solidFill>
                  <a:schemeClr val="bg1"/>
                </a:solidFill>
              </a:rPr>
              <a:t> Services</a:t>
            </a:r>
          </a:p>
          <a:p>
            <a:pPr marL="14859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Inputs</a:t>
            </a:r>
          </a:p>
          <a:p>
            <a:pPr marL="14859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 smtClean="0">
                <a:solidFill>
                  <a:schemeClr val="bg1"/>
                </a:solidFill>
              </a:rPr>
              <a:t>Filters – Using Regular Expression</a:t>
            </a:r>
            <a:endParaRPr lang="en-US" altLang="en-US" sz="2300" i="1" dirty="0">
              <a:solidFill>
                <a:schemeClr val="bg1"/>
              </a:solidFill>
            </a:endParaRPr>
          </a:p>
          <a:p>
            <a:pPr marL="14859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 smtClean="0">
                <a:solidFill>
                  <a:schemeClr val="bg1"/>
                </a:solidFill>
              </a:rPr>
              <a:t>Processors</a:t>
            </a:r>
            <a:endParaRPr lang="en-US" altLang="en-US" sz="2300" i="1" dirty="0">
              <a:solidFill>
                <a:schemeClr val="bg1"/>
              </a:solidFill>
            </a:endParaRPr>
          </a:p>
          <a:p>
            <a:pPr marL="14859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Outputs</a:t>
            </a:r>
          </a:p>
          <a:p>
            <a:pPr marL="1485900" lvl="1">
              <a:buFont typeface="Arial" panose="020B0604020202020204" pitchFamily="34" charset="0"/>
              <a:buChar char="•"/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  <a:p>
            <a:pPr marL="342900"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	</a:t>
            </a:r>
            <a:endParaRPr lang="en-US" altLang="en-US" sz="2300" i="1" dirty="0" smtClean="0">
              <a:solidFill>
                <a:schemeClr val="bg1"/>
              </a:solidFill>
            </a:endParaRPr>
          </a:p>
          <a:p>
            <a:pPr marL="342900"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	</a:t>
            </a:r>
            <a:r>
              <a:rPr lang="en-US" altLang="en-US" sz="2300" i="1" dirty="0" smtClean="0">
                <a:solidFill>
                  <a:schemeClr val="bg1"/>
                </a:solidFill>
              </a:rPr>
              <a:t>Outputs</a:t>
            </a:r>
            <a:endParaRPr lang="en-US" altLang="en-US" sz="2300" i="1" dirty="0">
              <a:solidFill>
                <a:schemeClr val="bg1"/>
              </a:solidFill>
            </a:endParaRPr>
          </a:p>
          <a:p>
            <a:pPr marL="14859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Feature Updates</a:t>
            </a:r>
          </a:p>
          <a:p>
            <a:pPr marL="14859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Notifications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723" y="4273684"/>
            <a:ext cx="5451277" cy="14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5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/>
              <a:t>Project Management – Set Up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3450"/>
            <a:ext cx="11747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886200" y="3657600"/>
            <a:ext cx="3525864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>
              <a:defRPr/>
            </a:pPr>
            <a:r>
              <a:rPr lang="en-US" altLang="en-US" sz="3200" i="1" dirty="0">
                <a:solidFill>
                  <a:schemeClr val="bg1"/>
                </a:solidFill>
              </a:rPr>
              <a:t>Demo</a:t>
            </a:r>
            <a:endParaRPr lang="en-US" altLang="en-US" sz="2300" i="1" dirty="0">
              <a:solidFill>
                <a:schemeClr val="bg1"/>
              </a:solidFill>
            </a:endParaRPr>
          </a:p>
          <a:p>
            <a:pPr marL="342900"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5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/>
              <a:t>Project Management – Set Up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3450"/>
            <a:ext cx="11747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819400" y="3352800"/>
            <a:ext cx="352586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 algn="ctr">
              <a:defRPr/>
            </a:pPr>
            <a:r>
              <a:rPr lang="en-US" altLang="en-US" sz="3200" i="1" dirty="0">
                <a:solidFill>
                  <a:schemeClr val="bg1"/>
                </a:solidFill>
              </a:rPr>
              <a:t>Questions</a:t>
            </a:r>
          </a:p>
          <a:p>
            <a:pPr algn="ctr">
              <a:defRPr/>
            </a:pPr>
            <a:r>
              <a:rPr lang="en-US" altLang="en-US" sz="8000" i="1" dirty="0">
                <a:solidFill>
                  <a:schemeClr val="bg1"/>
                </a:solidFill>
              </a:rPr>
              <a:t>?</a:t>
            </a:r>
          </a:p>
          <a:p>
            <a:pPr marL="342900"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2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/>
              <a:t>Project Management - Background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3450"/>
            <a:ext cx="11747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817536" y="1449656"/>
            <a:ext cx="75438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Water Project Database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20 year old Access Database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Tied to GIS assets by Project ID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960411" y="3494882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 marL="457200" lvl="1" indent="0">
              <a:defRPr/>
            </a:pPr>
            <a:endParaRPr lang="en-US" altLang="en-US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17536" y="2752997"/>
            <a:ext cx="75438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Project Life Cycle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Project Created in database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GIS has to stay in tune with project start dates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Enters dates for testing, </a:t>
            </a:r>
            <a:r>
              <a:rPr lang="en-US" altLang="en-US" sz="2300" i="1" dirty="0" err="1">
                <a:solidFill>
                  <a:schemeClr val="bg1"/>
                </a:solidFill>
              </a:rPr>
              <a:t>etc</a:t>
            </a:r>
            <a:r>
              <a:rPr lang="en-US" altLang="en-US" sz="2300" i="1" dirty="0">
                <a:solidFill>
                  <a:schemeClr val="bg1"/>
                </a:solidFill>
              </a:rPr>
              <a:t> from paper trail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Water crews do walk-</a:t>
            </a:r>
            <a:r>
              <a:rPr lang="en-US" altLang="en-US" sz="2300" i="1" dirty="0" err="1">
                <a:solidFill>
                  <a:schemeClr val="bg1"/>
                </a:solidFill>
              </a:rPr>
              <a:t>thrus</a:t>
            </a:r>
            <a:r>
              <a:rPr lang="en-US" altLang="en-US" sz="2300" i="1" dirty="0">
                <a:solidFill>
                  <a:schemeClr val="bg1"/>
                </a:solidFill>
              </a:rPr>
              <a:t> to inspect the project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Paper process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GIS updates attributes based of information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Water Department must stay in touch with Public Works over project for warranty and other deadlines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/>
              <a:t>Project Management - Background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3450"/>
            <a:ext cx="11747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817536" y="1449656"/>
            <a:ext cx="75438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Problems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Lack of workflow procedures/standards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Many hands entering data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Paper based workflows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Communication issues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Viewing of information utility wide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Dates getting missed for warranties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Staff turnover</a:t>
            </a:r>
          </a:p>
        </p:txBody>
      </p:sp>
    </p:spTree>
    <p:extLst>
      <p:ext uri="{BB962C8B-B14F-4D97-AF65-F5344CB8AC3E}">
        <p14:creationId xmlns:p14="http://schemas.microsoft.com/office/powerpoint/2010/main" val="5490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/>
              <a:t>Project Management - Proposal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3450"/>
            <a:ext cx="11747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817536" y="1449656"/>
            <a:ext cx="754380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Move to GIS Benefits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Multiuser enterprise database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Accessible internal and external utility wide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Public Works access to project information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View projects spatially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Dashboard capabilities and analytics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Mobile attribute updates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Data in hands of those that use it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Defined workflow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Automation of notifications to stakeholders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  <a:p>
            <a:pPr marL="457200"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4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/>
              <a:t>Project Management - Proposal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3450"/>
            <a:ext cx="11747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98575"/>
            <a:ext cx="7708900" cy="52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9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/>
              <a:t>Project Management - Components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3450"/>
            <a:ext cx="11747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402326" y="2107295"/>
            <a:ext cx="1140883" cy="1209976"/>
            <a:chOff x="968110" y="2057400"/>
            <a:chExt cx="1140883" cy="12099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8110" y="2057400"/>
              <a:ext cx="1140883" cy="8382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82921" y="2898044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ArcMap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29400" y="3613899"/>
            <a:ext cx="1231106" cy="1473872"/>
            <a:chOff x="3721894" y="2057400"/>
            <a:chExt cx="1371600" cy="16404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6200" y="2057400"/>
              <a:ext cx="1042988" cy="102531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721894" y="3051476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Operations Dashboard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9731" y="1922749"/>
            <a:ext cx="990600" cy="1516582"/>
            <a:chOff x="5952975" y="2616350"/>
            <a:chExt cx="990600" cy="1516582"/>
          </a:xfrm>
        </p:grpSpPr>
        <p:pic>
          <p:nvPicPr>
            <p:cNvPr id="1026" name="Picture 2" descr="https://www.arcgis.com/sharing/rest/community/users/esri/info/esri_15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150" y="2616350"/>
              <a:ext cx="870251" cy="87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952975" y="34866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ArcGIS Server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67443" y="1922749"/>
            <a:ext cx="1143000" cy="1234332"/>
            <a:chOff x="1905000" y="3861598"/>
            <a:chExt cx="1143000" cy="1234332"/>
          </a:xfrm>
        </p:grpSpPr>
        <p:pic>
          <p:nvPicPr>
            <p:cNvPr id="14" name="Picture 2" descr="https://www.arcgis.com/sharing/rest/community/users/esri/info/esri_15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375" y="3861598"/>
              <a:ext cx="870251" cy="87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0" y="472659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FF00"/>
                  </a:solidFill>
                </a:rPr>
                <a:t>GeoEvent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17267" y="3613899"/>
            <a:ext cx="1104900" cy="1280561"/>
            <a:chOff x="3975894" y="4301237"/>
            <a:chExt cx="1104900" cy="12805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8600" y="4301237"/>
              <a:ext cx="890588" cy="89579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975894" y="5212466"/>
              <a:ext cx="1104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Collector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46098" y="3613899"/>
            <a:ext cx="1160173" cy="1255161"/>
            <a:chOff x="2648031" y="4651377"/>
            <a:chExt cx="1160173" cy="125516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48031" y="4651377"/>
              <a:ext cx="955214" cy="85924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648031" y="5510617"/>
              <a:ext cx="1160173" cy="395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Explorer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02326" y="3840667"/>
            <a:ext cx="1079500" cy="1178957"/>
            <a:chOff x="2209800" y="3833334"/>
            <a:chExt cx="1079500" cy="117895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9800" y="3833334"/>
              <a:ext cx="1079500" cy="80962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351822" y="4642959"/>
              <a:ext cx="848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Access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25081" y="5045024"/>
            <a:ext cx="1197770" cy="1234332"/>
            <a:chOff x="3346808" y="2095065"/>
            <a:chExt cx="1197770" cy="123433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42537" y="2095065"/>
              <a:ext cx="1006312" cy="83502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346808" y="2960065"/>
              <a:ext cx="1197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Web Maps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98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/>
              <a:t>Project Management – Set Up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3450"/>
            <a:ext cx="11747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817536" y="1449656"/>
            <a:ext cx="7543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Moving from Access to SQL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Model Builder to create polygons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XY to line by </a:t>
            </a:r>
            <a:r>
              <a:rPr lang="en-US" altLang="en-US" sz="2300" i="1" dirty="0" err="1">
                <a:solidFill>
                  <a:schemeClr val="bg1"/>
                </a:solidFill>
              </a:rPr>
              <a:t>ProjID</a:t>
            </a:r>
            <a:endParaRPr lang="en-US" altLang="en-US" sz="2300" i="1" dirty="0">
              <a:solidFill>
                <a:schemeClr val="bg1"/>
              </a:solidFill>
            </a:endParaRP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Line to Polygons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Append the project information by </a:t>
            </a:r>
            <a:r>
              <a:rPr lang="en-US" altLang="en-US" sz="2300" i="1" dirty="0" err="1">
                <a:solidFill>
                  <a:schemeClr val="bg1"/>
                </a:solidFill>
              </a:rPr>
              <a:t>ProjID</a:t>
            </a:r>
            <a:endParaRPr lang="en-US" altLang="en-US" sz="2300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311704"/>
            <a:ext cx="6388696" cy="296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4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/>
              <a:t>Project Management – Set Up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3450"/>
            <a:ext cx="11747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17536" y="1449656"/>
            <a:ext cx="75438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Making Data Accessible and Easy to Use</a:t>
            </a:r>
          </a:p>
          <a:p>
            <a:pPr lvl="1" indent="0"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Set up Domains and field values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Publish out map services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Set up field alias and field </a:t>
            </a:r>
            <a:r>
              <a:rPr lang="en-US" altLang="en-US" sz="2300" i="1" dirty="0" smtClean="0">
                <a:solidFill>
                  <a:schemeClr val="bg1"/>
                </a:solidFill>
              </a:rPr>
              <a:t>order in ArcMap</a:t>
            </a:r>
            <a:endParaRPr lang="en-US" altLang="en-US" sz="2300" i="1" dirty="0">
              <a:solidFill>
                <a:schemeClr val="bg1"/>
              </a:solidFill>
            </a:endParaRP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 smtClean="0">
                <a:solidFill>
                  <a:schemeClr val="bg1"/>
                </a:solidFill>
              </a:rPr>
              <a:t>Feature Templates – for predefined editing</a:t>
            </a:r>
            <a:endParaRPr lang="en-US" altLang="en-US" sz="2300" i="1" dirty="0">
              <a:solidFill>
                <a:schemeClr val="bg1"/>
              </a:solidFill>
            </a:endParaRP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Used for all applications</a:t>
            </a:r>
          </a:p>
          <a:p>
            <a:pPr marL="1714500" lvl="3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Web maps</a:t>
            </a:r>
          </a:p>
          <a:p>
            <a:pPr marL="1714500" lvl="3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Dashboards</a:t>
            </a:r>
          </a:p>
          <a:p>
            <a:pPr marL="1714500" lvl="3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 err="1">
                <a:solidFill>
                  <a:schemeClr val="bg1"/>
                </a:solidFill>
              </a:rPr>
              <a:t>GeoEvent</a:t>
            </a:r>
            <a:endParaRPr lang="en-US" altLang="en-US" sz="2300" i="1" dirty="0">
              <a:solidFill>
                <a:schemeClr val="bg1"/>
              </a:solidFill>
            </a:endParaRPr>
          </a:p>
          <a:p>
            <a:pPr marL="1714500" lvl="3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Mobile apps</a:t>
            </a:r>
          </a:p>
          <a:p>
            <a:pPr marL="1485900" lvl="2">
              <a:buFont typeface="Arial" panose="020B0604020202020204" pitchFamily="34" charset="0"/>
              <a:buChar char="•"/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3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dirty="0"/>
              <a:t>Project Management – Set Up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3450"/>
            <a:ext cx="11747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17536" y="1449656"/>
            <a:ext cx="754380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>
              <a:defRPr/>
            </a:pPr>
            <a:r>
              <a:rPr lang="en-US" altLang="en-US" sz="3200" i="1" dirty="0">
                <a:solidFill>
                  <a:schemeClr val="bg1"/>
                </a:solidFill>
              </a:rPr>
              <a:t>ArcGIS Online</a:t>
            </a:r>
          </a:p>
          <a:p>
            <a:pPr lvl="1" indent="0"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Web Maps</a:t>
            </a:r>
          </a:p>
          <a:p>
            <a:pPr marL="1714500" lvl="3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Specific </a:t>
            </a:r>
            <a:r>
              <a:rPr lang="en-US" altLang="en-US" sz="2300" i="1" dirty="0" smtClean="0">
                <a:solidFill>
                  <a:schemeClr val="bg1"/>
                </a:solidFill>
              </a:rPr>
              <a:t>Purposes/Don’t clutter</a:t>
            </a:r>
            <a:endParaRPr lang="en-US" altLang="en-US" sz="2300" i="1" dirty="0">
              <a:solidFill>
                <a:schemeClr val="bg1"/>
              </a:solidFill>
            </a:endParaRPr>
          </a:p>
          <a:p>
            <a:pPr marL="1714500" lvl="3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Pop-ups</a:t>
            </a:r>
          </a:p>
          <a:p>
            <a:pPr marL="1714500" lvl="3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Searches</a:t>
            </a:r>
          </a:p>
          <a:p>
            <a:pPr marL="1714500" lvl="3">
              <a:buFont typeface="Arial" panose="020B0604020202020204" pitchFamily="34" charset="0"/>
              <a:buChar char="•"/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  <a:p>
            <a:pPr marL="342900"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	Web App </a:t>
            </a:r>
            <a:r>
              <a:rPr lang="en-US" altLang="en-US" sz="2300" i="1" dirty="0" smtClean="0">
                <a:solidFill>
                  <a:schemeClr val="bg1"/>
                </a:solidFill>
              </a:rPr>
              <a:t>Builder/Configurable Templates</a:t>
            </a:r>
            <a:endParaRPr lang="en-US" altLang="en-US" sz="2300" i="1" dirty="0">
              <a:solidFill>
                <a:schemeClr val="bg1"/>
              </a:solidFill>
            </a:endParaRPr>
          </a:p>
          <a:p>
            <a:pPr marL="18288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>
                <a:solidFill>
                  <a:schemeClr val="bg1"/>
                </a:solidFill>
              </a:rPr>
              <a:t>Configure </a:t>
            </a:r>
            <a:r>
              <a:rPr lang="en-US" altLang="en-US" sz="2300" i="1" dirty="0" smtClean="0">
                <a:solidFill>
                  <a:schemeClr val="bg1"/>
                </a:solidFill>
              </a:rPr>
              <a:t>Widgets/Tools</a:t>
            </a:r>
          </a:p>
          <a:p>
            <a:pPr marL="18288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 smtClean="0">
                <a:solidFill>
                  <a:schemeClr val="bg1"/>
                </a:solidFill>
              </a:rPr>
              <a:t>Each have different advantages and disadvantages (bugs)</a:t>
            </a:r>
            <a:endParaRPr lang="en-US" altLang="en-US" sz="2300" i="1" dirty="0">
              <a:solidFill>
                <a:schemeClr val="bg1"/>
              </a:solidFill>
            </a:endParaRPr>
          </a:p>
          <a:p>
            <a:pPr marL="1828800" lvl="2">
              <a:buFont typeface="Arial" panose="020B0604020202020204" pitchFamily="34" charset="0"/>
              <a:buChar char="•"/>
              <a:defRPr/>
            </a:pPr>
            <a:r>
              <a:rPr lang="en-US" altLang="en-US" sz="2300" i="1" dirty="0" smtClean="0">
                <a:solidFill>
                  <a:schemeClr val="bg1"/>
                </a:solidFill>
              </a:rPr>
              <a:t>Training during implementation</a:t>
            </a:r>
            <a:endParaRPr lang="en-US" altLang="en-US" sz="2300" i="1" dirty="0">
              <a:solidFill>
                <a:schemeClr val="bg1"/>
              </a:solidFill>
            </a:endParaRPr>
          </a:p>
          <a:p>
            <a:pPr marL="342900">
              <a:defRPr/>
            </a:pPr>
            <a:endParaRPr lang="en-US" altLang="en-US" sz="23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83022"/>
      </p:ext>
    </p:extLst>
  </p:cSld>
  <p:clrMapOvr>
    <a:masterClrMapping/>
  </p:clrMapOvr>
</p:sld>
</file>

<file path=ppt/theme/theme1.xml><?xml version="1.0" encoding="utf-8"?>
<a:theme xmlns:a="http://schemas.openxmlformats.org/drawingml/2006/main" name="MWEUUG Template_2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B8EEAF-A208-4E3E-A062-1AFBB6977F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MWEUUG Template_2003</Template>
  <TotalTime>473</TotalTime>
  <Words>361</Words>
  <Application>Microsoft Office PowerPoint</Application>
  <PresentationFormat>On-screen Show (4:3)</PresentationFormat>
  <Paragraphs>129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MWEUUG Template_2003</vt:lpstr>
      <vt:lpstr>Project Management Workflows and Notifications with GIS</vt:lpstr>
      <vt:lpstr>Project Management - Background</vt:lpstr>
      <vt:lpstr>Project Management - Background</vt:lpstr>
      <vt:lpstr>Project Management - Proposal</vt:lpstr>
      <vt:lpstr>Project Management - Proposal</vt:lpstr>
      <vt:lpstr>Project Management - Components</vt:lpstr>
      <vt:lpstr>Project Management – Set Up</vt:lpstr>
      <vt:lpstr>Project Management – Set Up</vt:lpstr>
      <vt:lpstr>Project Management – Set Up</vt:lpstr>
      <vt:lpstr>Project Management – Set Up</vt:lpstr>
      <vt:lpstr>Project Management – Set Up</vt:lpstr>
      <vt:lpstr>Project Management – Set Up</vt:lpstr>
      <vt:lpstr>Project Management – Set Up</vt:lpstr>
      <vt:lpstr>Project Management – Set Up</vt:lpstr>
    </vt:vector>
  </TitlesOfParts>
  <Company>Rochester Public Utilities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Geos Here</dc:title>
  <dc:creator>Jay Forstner</dc:creator>
  <cp:lastModifiedBy>Jay Forstner</cp:lastModifiedBy>
  <cp:revision>40</cp:revision>
  <dcterms:created xsi:type="dcterms:W3CDTF">2016-03-02T13:59:42Z</dcterms:created>
  <dcterms:modified xsi:type="dcterms:W3CDTF">2017-04-05T13:27:02Z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TC101881341</vt:lpwstr>
  </property>
</Properties>
</file>