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7" r:id="rId3"/>
    <p:sldId id="257" r:id="rId4"/>
    <p:sldId id="258" r:id="rId5"/>
    <p:sldId id="279" r:id="rId6"/>
    <p:sldId id="259" r:id="rId7"/>
    <p:sldId id="260" r:id="rId8"/>
    <p:sldId id="261" r:id="rId9"/>
    <p:sldId id="262" r:id="rId10"/>
    <p:sldId id="263" r:id="rId11"/>
    <p:sldId id="264" r:id="rId12"/>
    <p:sldId id="265" r:id="rId13"/>
    <p:sldId id="266" r:id="rId14"/>
    <p:sldId id="274" r:id="rId15"/>
    <p:sldId id="267" r:id="rId16"/>
    <p:sldId id="268" r:id="rId17"/>
    <p:sldId id="269" r:id="rId18"/>
    <p:sldId id="270" r:id="rId19"/>
    <p:sldId id="271" r:id="rId20"/>
    <p:sldId id="272" r:id="rId21"/>
    <p:sldId id="280" r:id="rId22"/>
    <p:sldId id="281" r:id="rId23"/>
    <p:sldId id="282" r:id="rId24"/>
    <p:sldId id="275" r:id="rId25"/>
    <p:sldId id="278"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CC66"/>
    <a:srgbClr val="FF505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97" autoAdjust="0"/>
  </p:normalViewPr>
  <p:slideViewPr>
    <p:cSldViewPr>
      <p:cViewPr varScale="1">
        <p:scale>
          <a:sx n="32" d="100"/>
          <a:sy n="32" d="100"/>
        </p:scale>
        <p:origin x="-1229"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3E8C4-C5D1-44F1-A1CF-6ADD427D01E6}" type="datetimeFigureOut">
              <a:rPr lang="en-US" smtClean="0"/>
              <a:t>3/30/2017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79B35-6022-49F3-9A01-1A722A755D67}" type="slidenum">
              <a:rPr lang="en-US" smtClean="0"/>
              <a:t>‹#›</a:t>
            </a:fld>
            <a:endParaRPr lang="en-US"/>
          </a:p>
        </p:txBody>
      </p:sp>
    </p:spTree>
    <p:extLst>
      <p:ext uri="{BB962C8B-B14F-4D97-AF65-F5344CB8AC3E}">
        <p14:creationId xmlns:p14="http://schemas.microsoft.com/office/powerpoint/2010/main" val="196031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ArcGIS Portal</a:t>
            </a:r>
            <a:r>
              <a:rPr lang="en-US" baseline="0" dirty="0"/>
              <a:t> and </a:t>
            </a:r>
            <a:r>
              <a:rPr lang="en-US" baseline="0" dirty="0" err="1"/>
              <a:t>AcrGIS</a:t>
            </a:r>
            <a:r>
              <a:rPr lang="en-US" baseline="0" dirty="0"/>
              <a:t> Online basically accomplish the same thing but in different ways. The Online portal is already set up and ready to go for you with your ESRI Server licensing. However, additional user accounts or logins may need to be purchased depending on your requirements for access. </a:t>
            </a:r>
          </a:p>
          <a:p>
            <a:endParaRPr lang="en-US" baseline="0" dirty="0"/>
          </a:p>
          <a:p>
            <a:r>
              <a:rPr lang="en-US" baseline="0" dirty="0"/>
              <a:t>With Portal for ArcGIS you have to install and configure it in your local environment. Essentially setting up your own private online portal. Published maps can be shared with everyone in your organization without additional account licenses.</a:t>
            </a:r>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2</a:t>
            </a:fld>
            <a:endParaRPr lang="en-US"/>
          </a:p>
        </p:txBody>
      </p:sp>
    </p:spTree>
    <p:extLst>
      <p:ext uri="{BB962C8B-B14F-4D97-AF65-F5344CB8AC3E}">
        <p14:creationId xmlns:p14="http://schemas.microsoft.com/office/powerpoint/2010/main" val="396808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a:t>
            </a:r>
            <a:r>
              <a:rPr lang="en-US" baseline="0" dirty="0"/>
              <a:t>o winner or loser here. Weigh out your options and requirements and make the best decision to suit your company’s needs.</a:t>
            </a:r>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20</a:t>
            </a:fld>
            <a:endParaRPr lang="en-US"/>
          </a:p>
        </p:txBody>
      </p:sp>
    </p:spTree>
    <p:extLst>
      <p:ext uri="{BB962C8B-B14F-4D97-AF65-F5344CB8AC3E}">
        <p14:creationId xmlns:p14="http://schemas.microsoft.com/office/powerpoint/2010/main" val="2378283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79B35-6022-49F3-9A01-1A722A755D67}" type="slidenum">
              <a:rPr lang="en-US" smtClean="0"/>
              <a:t>21</a:t>
            </a:fld>
            <a:endParaRPr lang="en-US"/>
          </a:p>
        </p:txBody>
      </p:sp>
    </p:spTree>
    <p:extLst>
      <p:ext uri="{BB962C8B-B14F-4D97-AF65-F5344CB8AC3E}">
        <p14:creationId xmlns:p14="http://schemas.microsoft.com/office/powerpoint/2010/main" val="2085836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79B35-6022-49F3-9A01-1A722A755D67}" type="slidenum">
              <a:rPr lang="en-US" smtClean="0"/>
              <a:t>22</a:t>
            </a:fld>
            <a:endParaRPr lang="en-US"/>
          </a:p>
        </p:txBody>
      </p:sp>
    </p:spTree>
    <p:extLst>
      <p:ext uri="{BB962C8B-B14F-4D97-AF65-F5344CB8AC3E}">
        <p14:creationId xmlns:p14="http://schemas.microsoft.com/office/powerpoint/2010/main" val="99576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79B35-6022-49F3-9A01-1A722A755D67}" type="slidenum">
              <a:rPr lang="en-US" smtClean="0"/>
              <a:t>23</a:t>
            </a:fld>
            <a:endParaRPr lang="en-US"/>
          </a:p>
        </p:txBody>
      </p:sp>
    </p:spTree>
    <p:extLst>
      <p:ext uri="{BB962C8B-B14F-4D97-AF65-F5344CB8AC3E}">
        <p14:creationId xmlns:p14="http://schemas.microsoft.com/office/powerpoint/2010/main" val="1281049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haven really talked about this but its</a:t>
            </a:r>
            <a:r>
              <a:rPr lang="en-US" baseline="0" dirty="0"/>
              <a:t> important. Web Adapter must be installed on your server and registered with your Portal in order to be able to publish and view web content. You may already me using adapter with ArcGIS Server but you will need a separate one registered for Portal.</a:t>
            </a:r>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25</a:t>
            </a:fld>
            <a:endParaRPr lang="en-US"/>
          </a:p>
        </p:txBody>
      </p:sp>
    </p:spTree>
    <p:extLst>
      <p:ext uri="{BB962C8B-B14F-4D97-AF65-F5344CB8AC3E}">
        <p14:creationId xmlns:p14="http://schemas.microsoft.com/office/powerpoint/2010/main" val="248644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3</a:t>
            </a:fld>
            <a:endParaRPr lang="en-US"/>
          </a:p>
        </p:txBody>
      </p:sp>
    </p:spTree>
    <p:extLst>
      <p:ext uri="{BB962C8B-B14F-4D97-AF65-F5344CB8AC3E}">
        <p14:creationId xmlns:p14="http://schemas.microsoft.com/office/powerpoint/2010/main" val="228033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4</a:t>
            </a:fld>
            <a:endParaRPr lang="en-US"/>
          </a:p>
        </p:txBody>
      </p:sp>
    </p:spTree>
    <p:extLst>
      <p:ext uri="{BB962C8B-B14F-4D97-AF65-F5344CB8AC3E}">
        <p14:creationId xmlns:p14="http://schemas.microsoft.com/office/powerpoint/2010/main" val="175234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E79B35-6022-49F3-9A01-1A722A755D67}" type="slidenum">
              <a:rPr lang="en-US" smtClean="0"/>
              <a:t>5</a:t>
            </a:fld>
            <a:endParaRPr lang="en-US"/>
          </a:p>
        </p:txBody>
      </p:sp>
    </p:spTree>
    <p:extLst>
      <p:ext uri="{BB962C8B-B14F-4D97-AF65-F5344CB8AC3E}">
        <p14:creationId xmlns:p14="http://schemas.microsoft.com/office/powerpoint/2010/main" val="321322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a:t>
            </a:r>
            <a:r>
              <a:rPr lang="en-US" baseline="0" dirty="0"/>
              <a:t> to Online content is administered by GIS staff, not IT staff.</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6</a:t>
            </a:fld>
            <a:endParaRPr lang="en-US"/>
          </a:p>
        </p:txBody>
      </p:sp>
    </p:spTree>
    <p:extLst>
      <p:ext uri="{BB962C8B-B14F-4D97-AF65-F5344CB8AC3E}">
        <p14:creationId xmlns:p14="http://schemas.microsoft.com/office/powerpoint/2010/main" val="397114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and applications can all be stored in house and made available without the need for an internet connection. Critical for us as a distribution cooperative because our outage management system maps are published web applications. </a:t>
            </a:r>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8</a:t>
            </a:fld>
            <a:endParaRPr lang="en-US"/>
          </a:p>
        </p:txBody>
      </p:sp>
    </p:spTree>
    <p:extLst>
      <p:ext uri="{BB962C8B-B14F-4D97-AF65-F5344CB8AC3E}">
        <p14:creationId xmlns:p14="http://schemas.microsoft.com/office/powerpoint/2010/main" val="422274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ESRI</a:t>
            </a:r>
            <a:r>
              <a:rPr lang="en-US" baseline="0" dirty="0"/>
              <a:t> is responsible for making sure the online portal is available. Backups, recovery, </a:t>
            </a:r>
            <a:r>
              <a:rPr lang="en-US" baseline="0" dirty="0" err="1"/>
              <a:t>redunancy</a:t>
            </a:r>
            <a:r>
              <a:rPr lang="en-US" baseline="0" dirty="0"/>
              <a:t> and fault tolerance are all handled by ESRI.</a:t>
            </a:r>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9</a:t>
            </a:fld>
            <a:endParaRPr lang="en-US"/>
          </a:p>
        </p:txBody>
      </p:sp>
    </p:spTree>
    <p:extLst>
      <p:ext uri="{BB962C8B-B14F-4D97-AF65-F5344CB8AC3E}">
        <p14:creationId xmlns:p14="http://schemas.microsoft.com/office/powerpoint/2010/main" val="209190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configuration, Portal for ArcGIS and ArcGIS for Server are more closely integrated. When you federate an ArcGIS Server site with Portal, it uses Portal’s identity store. This means that all Portal for ArcGIS members are now the only valid logins to the ArcGIS Server site. The ArcGIS Server site’s identity store is no longer used. Any web services that are published to the ArcGIS Server site will automatically be available as an item in Portal, and when users try to access the item, they will have a single sign-on user experience. Portal can be federated with multiple ArcGIS Server sites.</a:t>
            </a:r>
          </a:p>
          <a:p>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10</a:t>
            </a:fld>
            <a:endParaRPr lang="en-US"/>
          </a:p>
        </p:txBody>
      </p:sp>
    </p:spTree>
    <p:extLst>
      <p:ext uri="{BB962C8B-B14F-4D97-AF65-F5344CB8AC3E}">
        <p14:creationId xmlns:p14="http://schemas.microsoft.com/office/powerpoint/2010/main" val="267252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E79B35-6022-49F3-9A01-1A722A755D67}" type="slidenum">
              <a:rPr lang="en-US" smtClean="0"/>
              <a:t>14</a:t>
            </a:fld>
            <a:endParaRPr lang="en-US"/>
          </a:p>
        </p:txBody>
      </p:sp>
    </p:spTree>
    <p:extLst>
      <p:ext uri="{BB962C8B-B14F-4D97-AF65-F5344CB8AC3E}">
        <p14:creationId xmlns:p14="http://schemas.microsoft.com/office/powerpoint/2010/main" val="226601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C3C9E6-876D-40A4-80A1-728006E8E0B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98026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3C9E6-876D-40A4-80A1-728006E8E0B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352903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3C9E6-876D-40A4-80A1-728006E8E0B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72999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3C9E6-876D-40A4-80A1-728006E8E0B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91881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3C9E6-876D-40A4-80A1-728006E8E0B5}"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18684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C3C9E6-876D-40A4-80A1-728006E8E0B5}"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200703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C3C9E6-876D-40A4-80A1-728006E8E0B5}"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26936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C3C9E6-876D-40A4-80A1-728006E8E0B5}"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79142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3C9E6-876D-40A4-80A1-728006E8E0B5}"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54794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3C9E6-876D-40A4-80A1-728006E8E0B5}"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126635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3C9E6-876D-40A4-80A1-728006E8E0B5}"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915B1-4AFC-4E96-AD99-7C98AE890DA7}" type="slidenum">
              <a:rPr lang="en-US" smtClean="0"/>
              <a:t>‹#›</a:t>
            </a:fld>
            <a:endParaRPr lang="en-US"/>
          </a:p>
        </p:txBody>
      </p:sp>
    </p:spTree>
    <p:extLst>
      <p:ext uri="{BB962C8B-B14F-4D97-AF65-F5344CB8AC3E}">
        <p14:creationId xmlns:p14="http://schemas.microsoft.com/office/powerpoint/2010/main" val="232270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3C9E6-876D-40A4-80A1-728006E8E0B5}" type="datetimeFigureOut">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915B1-4AFC-4E96-AD99-7C98AE890DA7}" type="slidenum">
              <a:rPr lang="en-US" smtClean="0"/>
              <a:t>‹#›</a:t>
            </a:fld>
            <a:endParaRPr lang="en-US"/>
          </a:p>
        </p:txBody>
      </p:sp>
    </p:spTree>
    <p:extLst>
      <p:ext uri="{BB962C8B-B14F-4D97-AF65-F5344CB8AC3E}">
        <p14:creationId xmlns:p14="http://schemas.microsoft.com/office/powerpoint/2010/main" val="39706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hyperlink" Target="http://www.esri.com/software/web-appbuilder" TargetMode="External"/><Relationship Id="rId7" Type="http://schemas.openxmlformats.org/officeDocument/2006/relationships/hyperlink" Target="http://www.esri.com/library/fliers/pdfs/portal-for-arcgis.pdf" TargetMode="External"/><Relationship Id="rId2" Type="http://schemas.openxmlformats.org/officeDocument/2006/relationships/hyperlink" Target="http://www.esri.com/software/arcgis/arcgisonline" TargetMode="External"/><Relationship Id="rId1" Type="http://schemas.openxmlformats.org/officeDocument/2006/relationships/slideLayout" Target="../slideLayouts/slideLayout2.xml"/><Relationship Id="rId6" Type="http://schemas.openxmlformats.org/officeDocument/2006/relationships/hyperlink" Target="http://www.esri.com/software/arcgis/data-appliance" TargetMode="External"/><Relationship Id="rId5" Type="http://schemas.openxmlformats.org/officeDocument/2006/relationships/hyperlink" Target="https://www.esri.com/training/catalog/search/" TargetMode="External"/><Relationship Id="rId4" Type="http://schemas.openxmlformats.org/officeDocument/2006/relationships/hyperlink" Target="http://www.esri.com/esri-news/arcuser/winter-2014/portal-for-arcgis-1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026" name="Picture 2" descr="C:\Users\cschauf\AppData\Local\Microsoft\Windows\INetCache\IE\9CEK4NEJ\FreeVector-Boxing-Gloves-Icons_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44879"/>
            <a:ext cx="5410200" cy="5314323"/>
          </a:xfrm>
          <a:prstGeom prst="rect">
            <a:avLst/>
          </a:prstGeom>
          <a:solidFill>
            <a:schemeClr val="tx2">
              <a:lumMod val="20000"/>
              <a:lumOff val="80000"/>
            </a:schemeClr>
          </a:solidFill>
        </p:spPr>
      </p:pic>
      <p:sp>
        <p:nvSpPr>
          <p:cNvPr id="4" name="TextBox 3"/>
          <p:cNvSpPr txBox="1"/>
          <p:nvPr/>
        </p:nvSpPr>
        <p:spPr>
          <a:xfrm>
            <a:off x="2819400" y="3017265"/>
            <a:ext cx="1600200" cy="584775"/>
          </a:xfrm>
          <a:prstGeom prst="rect">
            <a:avLst/>
          </a:prstGeom>
          <a:noFill/>
        </p:spPr>
        <p:txBody>
          <a:bodyPr wrap="square" rtlCol="0">
            <a:spAutoFit/>
          </a:bodyPr>
          <a:lstStyle/>
          <a:p>
            <a:pPr algn="ctr"/>
            <a:r>
              <a:rPr lang="en-US" sz="3200" dirty="0">
                <a:latin typeface="Elephant" panose="02020904090505020303" pitchFamily="18" charset="0"/>
              </a:rPr>
              <a:t>Portal</a:t>
            </a:r>
          </a:p>
        </p:txBody>
      </p:sp>
      <p:sp>
        <p:nvSpPr>
          <p:cNvPr id="5" name="TextBox 4"/>
          <p:cNvSpPr txBox="1"/>
          <p:nvPr/>
        </p:nvSpPr>
        <p:spPr>
          <a:xfrm>
            <a:off x="4460748" y="3602041"/>
            <a:ext cx="533400" cy="369332"/>
          </a:xfrm>
          <a:prstGeom prst="rect">
            <a:avLst/>
          </a:prstGeom>
          <a:noFill/>
        </p:spPr>
        <p:txBody>
          <a:bodyPr wrap="square" rtlCol="0">
            <a:spAutoFit/>
          </a:bodyPr>
          <a:lstStyle/>
          <a:p>
            <a:r>
              <a:rPr lang="en-US" dirty="0"/>
              <a:t>VS</a:t>
            </a:r>
          </a:p>
        </p:txBody>
      </p:sp>
      <p:sp>
        <p:nvSpPr>
          <p:cNvPr id="6" name="TextBox 5"/>
          <p:cNvSpPr txBox="1"/>
          <p:nvPr/>
        </p:nvSpPr>
        <p:spPr>
          <a:xfrm>
            <a:off x="4686300" y="3057411"/>
            <a:ext cx="2209800" cy="584775"/>
          </a:xfrm>
          <a:prstGeom prst="rect">
            <a:avLst/>
          </a:prstGeom>
          <a:noFill/>
        </p:spPr>
        <p:txBody>
          <a:bodyPr wrap="square" rtlCol="0">
            <a:spAutoFit/>
          </a:bodyPr>
          <a:lstStyle/>
          <a:p>
            <a:pPr algn="ctr"/>
            <a:r>
              <a:rPr lang="en-US" sz="3200" dirty="0">
                <a:latin typeface="Elephant" panose="02020904090505020303" pitchFamily="18" charset="0"/>
              </a:rPr>
              <a:t>Online</a:t>
            </a:r>
          </a:p>
        </p:txBody>
      </p:sp>
      <p:sp>
        <p:nvSpPr>
          <p:cNvPr id="7" name="TextBox 6"/>
          <p:cNvSpPr txBox="1"/>
          <p:nvPr/>
        </p:nvSpPr>
        <p:spPr>
          <a:xfrm>
            <a:off x="2514600" y="1143000"/>
            <a:ext cx="4876800" cy="646331"/>
          </a:xfrm>
          <a:prstGeom prst="rect">
            <a:avLst/>
          </a:prstGeom>
          <a:noFill/>
        </p:spPr>
        <p:txBody>
          <a:bodyPr wrap="square" rtlCol="0">
            <a:spAutoFit/>
          </a:bodyPr>
          <a:lstStyle/>
          <a:p>
            <a:pPr algn="ctr"/>
            <a:r>
              <a:rPr lang="en-US" dirty="0">
                <a:latin typeface="Elephant" panose="02020904090505020303" pitchFamily="18" charset="0"/>
              </a:rPr>
              <a:t>Who takes home the title in the Portal versus ArcGIS Online Battle?</a:t>
            </a:r>
          </a:p>
        </p:txBody>
      </p:sp>
      <p:sp>
        <p:nvSpPr>
          <p:cNvPr id="8" name="TextBox 7"/>
          <p:cNvSpPr txBox="1"/>
          <p:nvPr/>
        </p:nvSpPr>
        <p:spPr>
          <a:xfrm>
            <a:off x="3048000" y="5714998"/>
            <a:ext cx="3886200" cy="461665"/>
          </a:xfrm>
          <a:prstGeom prst="rect">
            <a:avLst/>
          </a:prstGeom>
          <a:noFill/>
        </p:spPr>
        <p:txBody>
          <a:bodyPr wrap="square" rtlCol="0">
            <a:spAutoFit/>
          </a:bodyPr>
          <a:lstStyle/>
          <a:p>
            <a:pPr algn="ctr"/>
            <a:r>
              <a:rPr lang="en-US" sz="2400" dirty="0">
                <a:latin typeface="Elephant" panose="02020904090505020303" pitchFamily="18" charset="0"/>
              </a:rPr>
              <a:t>Let’s Find Out!!</a:t>
            </a:r>
          </a:p>
        </p:txBody>
      </p:sp>
    </p:spTree>
    <p:extLst>
      <p:ext uri="{BB962C8B-B14F-4D97-AF65-F5344CB8AC3E}">
        <p14:creationId xmlns:p14="http://schemas.microsoft.com/office/powerpoint/2010/main" val="84950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Elephant" panose="02020904090505020303" pitchFamily="18" charset="0"/>
              </a:rPr>
              <a:t>Portal is not fazed and  thinks he has it, going for the knockout!</a:t>
            </a:r>
          </a:p>
        </p:txBody>
      </p:sp>
      <p:sp>
        <p:nvSpPr>
          <p:cNvPr id="4" name="TextBox 3"/>
          <p:cNvSpPr txBox="1"/>
          <p:nvPr/>
        </p:nvSpPr>
        <p:spPr>
          <a:xfrm>
            <a:off x="1901952" y="4956048"/>
            <a:ext cx="5486400" cy="1384995"/>
          </a:xfrm>
          <a:prstGeom prst="rect">
            <a:avLst/>
          </a:prstGeom>
          <a:noFill/>
        </p:spPr>
        <p:txBody>
          <a:bodyPr wrap="square" rtlCol="0">
            <a:spAutoFit/>
          </a:bodyPr>
          <a:lstStyle/>
          <a:p>
            <a:r>
              <a:rPr lang="en-US" sz="2800" dirty="0"/>
              <a:t>Portal supports Integrated Windows Authentication or IWA…. Single sign-on in laymen “Online” terms…. </a:t>
            </a:r>
          </a:p>
        </p:txBody>
      </p:sp>
      <p:pic>
        <p:nvPicPr>
          <p:cNvPr id="8195" name="Picture 3" descr="C:\Users\cschauf\Dropbox\MWEUUG\Portal-Vs-Online\sport-graphics-boxing-23816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1717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dirty="0" err="1">
                <a:latin typeface="Arial Black" panose="020B0A04020102020204" pitchFamily="34" charset="0"/>
              </a:rPr>
              <a:t>Ohh</a:t>
            </a:r>
            <a:r>
              <a:rPr lang="en-US" sz="3200" dirty="0">
                <a:latin typeface="Arial Black" panose="020B0A04020102020204" pitchFamily="34" charset="0"/>
              </a:rPr>
              <a:t>… Online is offended by the taunting and comes back with a solid shot to the chin!</a:t>
            </a:r>
          </a:p>
        </p:txBody>
      </p:sp>
      <p:pic>
        <p:nvPicPr>
          <p:cNvPr id="9218" name="Picture 2" descr="C:\Users\cschauf\Dropbox\MWEUUG\Portal-Vs-Online\p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33600"/>
            <a:ext cx="3213100" cy="21750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1052" y="4457700"/>
            <a:ext cx="6858000" cy="2246769"/>
          </a:xfrm>
          <a:prstGeom prst="rect">
            <a:avLst/>
          </a:prstGeom>
          <a:noFill/>
        </p:spPr>
        <p:txBody>
          <a:bodyPr wrap="square" rtlCol="0" anchor="t">
            <a:spAutoFit/>
          </a:bodyPr>
          <a:lstStyle/>
          <a:p>
            <a:r>
              <a:rPr lang="en-US" sz="2800" dirty="0"/>
              <a:t>Online works much the same way Portal does without the need for complex server configurations and in fact, I can publish much of my local content in my Online organization……</a:t>
            </a:r>
          </a:p>
        </p:txBody>
      </p:sp>
    </p:spTree>
    <p:extLst>
      <p:ext uri="{BB962C8B-B14F-4D97-AF65-F5344CB8AC3E}">
        <p14:creationId xmlns:p14="http://schemas.microsoft.com/office/powerpoint/2010/main" val="355540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alpha val="5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Elephant" panose="02020904090505020303" pitchFamily="18" charset="0"/>
              </a:rPr>
              <a:t>Portal, able to shake it off delivers a devastating shot to the head!</a:t>
            </a:r>
          </a:p>
        </p:txBody>
      </p:sp>
      <p:pic>
        <p:nvPicPr>
          <p:cNvPr id="10242" name="Picture 2" descr="C:\Users\cschauf\Dropbox\MWEUUG\Portal-Vs-Online\cartoonpun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7560" y="1524000"/>
            <a:ext cx="2149523"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0" y="4343400"/>
            <a:ext cx="4800600" cy="369332"/>
          </a:xfrm>
          <a:prstGeom prst="rect">
            <a:avLst/>
          </a:prstGeom>
          <a:noFill/>
        </p:spPr>
        <p:txBody>
          <a:bodyPr wrap="square" rtlCol="0">
            <a:spAutoFit/>
          </a:bodyPr>
          <a:lstStyle/>
          <a:p>
            <a:r>
              <a:rPr lang="en-US" dirty="0"/>
              <a:t>Portal says – Little “p” Big “P” – Mine’s bigger……</a:t>
            </a:r>
          </a:p>
        </p:txBody>
      </p:sp>
      <p:pic>
        <p:nvPicPr>
          <p:cNvPr id="10243" name="Picture 3" descr="C:\Users\cschauf\Dropbox\MWEUUG\Portal-Vs-Online\small p big 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53" y="4876800"/>
            <a:ext cx="7584335" cy="1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2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CC66">
            <a:alpha val="4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Elephant" panose="02020904090505020303" pitchFamily="18" charset="0"/>
              </a:rPr>
              <a:t>Online is not having any of that and swings for the fence!</a:t>
            </a:r>
          </a:p>
        </p:txBody>
      </p:sp>
      <p:pic>
        <p:nvPicPr>
          <p:cNvPr id="2051" name="Picture 3" descr="C:\Users\cschauf\Dropbox\MWEUUG\Portal-Vs-Online\fences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47800"/>
            <a:ext cx="2370137" cy="3354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5029200"/>
            <a:ext cx="6096000" cy="1200329"/>
          </a:xfrm>
          <a:prstGeom prst="rect">
            <a:avLst/>
          </a:prstGeom>
          <a:noFill/>
        </p:spPr>
        <p:txBody>
          <a:bodyPr wrap="square" rtlCol="0">
            <a:spAutoFit/>
          </a:bodyPr>
          <a:lstStyle/>
          <a:p>
            <a:r>
              <a:rPr lang="en-US" dirty="0">
                <a:latin typeface="Cambria" panose="02040503050406030204" pitchFamily="18" charset="0"/>
              </a:rPr>
              <a:t>Analysis Tools are ready to go in ArcGIS Online. Things like the ability to Summarize Data, Find Locations, Analyze Patterns and many more are built in with no added development required…</a:t>
            </a:r>
          </a:p>
        </p:txBody>
      </p:sp>
    </p:spTree>
    <p:extLst>
      <p:ext uri="{BB962C8B-B14F-4D97-AF65-F5344CB8AC3E}">
        <p14:creationId xmlns:p14="http://schemas.microsoft.com/office/powerpoint/2010/main" val="65784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50000"/>
            <a:alpha val="7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Black" panose="020B0A04020102020204" pitchFamily="34" charset="0"/>
              </a:rPr>
              <a:t>Portal thinks he has this “secured”</a:t>
            </a:r>
          </a:p>
        </p:txBody>
      </p:sp>
      <p:sp>
        <p:nvSpPr>
          <p:cNvPr id="4" name="TextBox 3"/>
          <p:cNvSpPr txBox="1"/>
          <p:nvPr/>
        </p:nvSpPr>
        <p:spPr>
          <a:xfrm>
            <a:off x="838200" y="5562600"/>
            <a:ext cx="7543800" cy="954107"/>
          </a:xfrm>
          <a:prstGeom prst="rect">
            <a:avLst/>
          </a:prstGeom>
          <a:noFill/>
        </p:spPr>
        <p:txBody>
          <a:bodyPr wrap="square" rtlCol="0">
            <a:spAutoFit/>
          </a:bodyPr>
          <a:lstStyle/>
          <a:p>
            <a:r>
              <a:rPr lang="en-US" sz="2800" dirty="0"/>
              <a:t>You may have confidential data that cannot be stored in the cloud for security reasons….</a:t>
            </a:r>
          </a:p>
        </p:txBody>
      </p:sp>
      <p:pic>
        <p:nvPicPr>
          <p:cNvPr id="2050" name="Picture 2" descr="C:\Users\cschauf\Dropbox\MWEUUG\Portal-Vs-Online\security2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01613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6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00">
            <a:alpha val="4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Autofit/>
          </a:bodyPr>
          <a:lstStyle/>
          <a:p>
            <a:r>
              <a:rPr lang="en-US" sz="2400" dirty="0">
                <a:latin typeface="Arial Black" panose="020B0A04020102020204" pitchFamily="34" charset="0"/>
              </a:rPr>
              <a:t>As expected this fight is turning out to be a nail biter. Going into the final round it is too close to call it. Who’s it </a:t>
            </a:r>
            <a:r>
              <a:rPr lang="en-US" sz="2400" dirty="0" err="1">
                <a:latin typeface="Arial Black" panose="020B0A04020102020204" pitchFamily="34" charset="0"/>
              </a:rPr>
              <a:t>gonna</a:t>
            </a:r>
            <a:r>
              <a:rPr lang="en-US" sz="2400" dirty="0">
                <a:latin typeface="Arial Black" panose="020B0A04020102020204" pitchFamily="34" charset="0"/>
              </a:rPr>
              <a:t> be?? It’s anyone’s guess right now!</a:t>
            </a:r>
          </a:p>
        </p:txBody>
      </p:sp>
      <p:pic>
        <p:nvPicPr>
          <p:cNvPr id="3074" name="Picture 2" descr="C:\Users\cschauf\Dropbox\MWEUUG\Portal-Vs-Online\figh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2912889" cy="2051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4876800"/>
            <a:ext cx="5638800" cy="1569660"/>
          </a:xfrm>
          <a:prstGeom prst="rect">
            <a:avLst/>
          </a:prstGeom>
          <a:noFill/>
        </p:spPr>
        <p:txBody>
          <a:bodyPr wrap="square" rtlCol="0">
            <a:spAutoFit/>
          </a:bodyPr>
          <a:lstStyle/>
          <a:p>
            <a:r>
              <a:rPr lang="en-US" sz="2400" dirty="0">
                <a:latin typeface="Cambria" panose="02040503050406030204" pitchFamily="18" charset="0"/>
              </a:rPr>
              <a:t>As you can see these fighters are weary but they have a lot of heart and neither will go down easily! FINAL ROUND…ding </a:t>
            </a:r>
            <a:r>
              <a:rPr lang="en-US" sz="2400" dirty="0" err="1">
                <a:latin typeface="Cambria" panose="02040503050406030204" pitchFamily="18" charset="0"/>
              </a:rPr>
              <a:t>ding</a:t>
            </a:r>
            <a:r>
              <a:rPr lang="en-US" sz="2400" dirty="0">
                <a:latin typeface="Cambria" panose="02040503050406030204" pitchFamily="18" charset="0"/>
              </a:rPr>
              <a:t> </a:t>
            </a:r>
            <a:r>
              <a:rPr lang="en-US" sz="2400" dirty="0" err="1">
                <a:latin typeface="Cambria" panose="02040503050406030204" pitchFamily="18" charset="0"/>
              </a:rPr>
              <a:t>ding</a:t>
            </a:r>
            <a:r>
              <a:rPr lang="en-US" sz="2400" dirty="0">
                <a:latin typeface="Cambria" panose="02040503050406030204" pitchFamily="18" charset="0"/>
              </a:rPr>
              <a:t>…</a:t>
            </a:r>
          </a:p>
        </p:txBody>
      </p:sp>
    </p:spTree>
    <p:extLst>
      <p:ext uri="{BB962C8B-B14F-4D97-AF65-F5344CB8AC3E}">
        <p14:creationId xmlns:p14="http://schemas.microsoft.com/office/powerpoint/2010/main" val="336407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alpha val="5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Elephant" panose="02020904090505020303" pitchFamily="18" charset="0"/>
              </a:rPr>
              <a:t>Looking for knockouts, both fighters connect with hard shots right in the face!</a:t>
            </a:r>
          </a:p>
        </p:txBody>
      </p:sp>
      <p:pic>
        <p:nvPicPr>
          <p:cNvPr id="4098" name="Picture 2" descr="C:\Users\cschauf\Dropbox\MWEUUG\Portal-Vs-Online\simultaneous p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2743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7686"/>
            <a:ext cx="6858000" cy="1200329"/>
          </a:xfrm>
          <a:prstGeom prst="rect">
            <a:avLst/>
          </a:prstGeom>
          <a:noFill/>
        </p:spPr>
        <p:txBody>
          <a:bodyPr wrap="square" rtlCol="0">
            <a:spAutoFit/>
          </a:bodyPr>
          <a:lstStyle/>
          <a:p>
            <a:r>
              <a:rPr lang="en-US" dirty="0"/>
              <a:t>Portal - High Availability is supported. Two servers running the same web apps from a shared content location. “Can you even pronounce Fault Tolerance Mr. ArcGIS Online?”</a:t>
            </a:r>
          </a:p>
          <a:p>
            <a:endParaRPr lang="en-US" dirty="0"/>
          </a:p>
        </p:txBody>
      </p:sp>
      <p:sp>
        <p:nvSpPr>
          <p:cNvPr id="6" name="TextBox 5"/>
          <p:cNvSpPr txBox="1"/>
          <p:nvPr/>
        </p:nvSpPr>
        <p:spPr>
          <a:xfrm>
            <a:off x="1371600" y="5115960"/>
            <a:ext cx="6629400" cy="1200329"/>
          </a:xfrm>
          <a:prstGeom prst="rect">
            <a:avLst/>
          </a:prstGeom>
          <a:noFill/>
        </p:spPr>
        <p:txBody>
          <a:bodyPr wrap="square" rtlCol="0">
            <a:spAutoFit/>
          </a:bodyPr>
          <a:lstStyle/>
          <a:p>
            <a:r>
              <a:rPr lang="en-US" dirty="0"/>
              <a:t>Online – Seamlessly integrate content with Apps for Everyone. Collector, Navigator, Dashboard, Explorer, Workforce and Survey123 all easily integrate with your ArcGIS Online content. “Go back to school Portal </a:t>
            </a:r>
            <a:r>
              <a:rPr lang="en-US" dirty="0" err="1"/>
              <a:t>cuz</a:t>
            </a:r>
            <a:r>
              <a:rPr lang="en-US" dirty="0"/>
              <a:t> you can’t hang with the big boy……”</a:t>
            </a:r>
          </a:p>
        </p:txBody>
      </p:sp>
    </p:spTree>
    <p:extLst>
      <p:ext uri="{BB962C8B-B14F-4D97-AF65-F5344CB8AC3E}">
        <p14:creationId xmlns:p14="http://schemas.microsoft.com/office/powerpoint/2010/main" val="413040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24845"/>
          </a:xfrm>
        </p:spPr>
        <p:txBody>
          <a:bodyPr>
            <a:normAutofit/>
          </a:bodyPr>
          <a:lstStyle/>
          <a:p>
            <a:r>
              <a:rPr lang="en-US" sz="3600" dirty="0">
                <a:latin typeface="Elephant" panose="02020904090505020303" pitchFamily="18" charset="0"/>
              </a:rPr>
              <a:t>Fight of the year folks and we will be going to the judge’s score cards</a:t>
            </a:r>
          </a:p>
        </p:txBody>
      </p:sp>
      <p:pic>
        <p:nvPicPr>
          <p:cNvPr id="5123" name="Picture 3" descr="C:\Users\cschauf\Dropbox\MWEUUG\Portal-Vs-Online\both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98320"/>
            <a:ext cx="616449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68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lephant" panose="02020904090505020303" pitchFamily="18" charset="0"/>
              </a:rPr>
              <a:t>Is it Portal?</a:t>
            </a:r>
          </a:p>
        </p:txBody>
      </p:sp>
      <p:pic>
        <p:nvPicPr>
          <p:cNvPr id="6146" name="Picture 2" descr="C:\Users\cschauf\Dropbox\MWEUUG\Portal-Vs-Online\boxer-21201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371600"/>
            <a:ext cx="2971800" cy="479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1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lephant" panose="02020904090505020303" pitchFamily="18" charset="0"/>
              </a:rPr>
              <a:t>Or is it ArcGIS Online?</a:t>
            </a:r>
          </a:p>
        </p:txBody>
      </p:sp>
      <p:pic>
        <p:nvPicPr>
          <p:cNvPr id="7171" name="Picture 3" descr="C:\Users\cschauf\Dropbox\MWEUUG\Portal-Vs-Online\onlinewhite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672549" cy="471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96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Tale of the Tape</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ArcGIS Online® - Secure hosted cloud based GIS that allows you to create and share maps, scenes, apps, layers, analytics, and data on the Internet or your mobile device. </a:t>
            </a:r>
          </a:p>
          <a:p>
            <a:r>
              <a:rPr lang="en-US" dirty="0"/>
              <a:t>Portal® for ArcGIS® is a secure central hub for managing your organization’s sensitive mapping and GIS assets. Portal for ArcGIS is designed to run on your infrastructure (on-premises or in the cloud). </a:t>
            </a:r>
          </a:p>
        </p:txBody>
      </p:sp>
    </p:spTree>
    <p:extLst>
      <p:ext uri="{BB962C8B-B14F-4D97-AF65-F5344CB8AC3E}">
        <p14:creationId xmlns:p14="http://schemas.microsoft.com/office/powerpoint/2010/main" val="511000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alpha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By Unanimous Decision </a:t>
            </a:r>
          </a:p>
        </p:txBody>
      </p:sp>
      <p:pic>
        <p:nvPicPr>
          <p:cNvPr id="1026" name="Picture 2" descr="C:\Users\cschauf\Dropbox\MWEUUG\Portal-Vs-Online\dr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1601788"/>
            <a:ext cx="6019800" cy="401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6019800"/>
            <a:ext cx="5791200" cy="646331"/>
          </a:xfrm>
          <a:prstGeom prst="rect">
            <a:avLst/>
          </a:prstGeom>
          <a:noFill/>
        </p:spPr>
        <p:txBody>
          <a:bodyPr wrap="square" rtlCol="0">
            <a:spAutoFit/>
          </a:bodyPr>
          <a:lstStyle/>
          <a:p>
            <a:pPr algn="ctr"/>
            <a:r>
              <a:rPr lang="en-US" sz="3600" dirty="0">
                <a:latin typeface="Arial Black" panose="020B0A04020102020204" pitchFamily="34" charset="0"/>
              </a:rPr>
              <a:t>We have a draw!</a:t>
            </a:r>
          </a:p>
        </p:txBody>
      </p:sp>
    </p:spTree>
    <p:extLst>
      <p:ext uri="{BB962C8B-B14F-4D97-AF65-F5344CB8AC3E}">
        <p14:creationId xmlns:p14="http://schemas.microsoft.com/office/powerpoint/2010/main" val="4274906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ullposter_batmantvshowcartoonintro_1966_adamwest_2921_4.jpg"/>
          <p:cNvPicPr>
            <a:picLocks noChangeAspect="1"/>
          </p:cNvPicPr>
          <p:nvPr/>
        </p:nvPicPr>
        <p:blipFill>
          <a:blip r:embed="rId3"/>
          <a:stretch>
            <a:fillRect/>
          </a:stretch>
        </p:blipFill>
        <p:spPr>
          <a:xfrm>
            <a:off x="0" y="3060"/>
            <a:ext cx="9161462" cy="6852890"/>
          </a:xfrm>
          <a:prstGeom prst="rect">
            <a:avLst/>
          </a:prstGeom>
        </p:spPr>
      </p:pic>
      <p:sp>
        <p:nvSpPr>
          <p:cNvPr id="2" name="Title 1"/>
          <p:cNvSpPr>
            <a:spLocks noGrp="1"/>
          </p:cNvSpPr>
          <p:nvPr>
            <p:ph type="title"/>
          </p:nvPr>
        </p:nvSpPr>
        <p:spPr>
          <a:xfrm>
            <a:off x="1142490" y="4191000"/>
            <a:ext cx="6292171" cy="2000250"/>
          </a:xfrm>
        </p:spPr>
        <p:txBody>
          <a:bodyPr>
            <a:normAutofit fontScale="90000"/>
          </a:bodyPr>
          <a:lstStyle/>
          <a:p>
            <a:r>
              <a:rPr lang="en-US" dirty="0">
                <a:solidFill>
                  <a:srgbClr val="FFFFFF"/>
                </a:solidFill>
                <a:latin typeface="Arial Black"/>
              </a:rPr>
              <a:t>Since nether fighter can be beat this dynamic duo has decided to join forces</a:t>
            </a:r>
          </a:p>
        </p:txBody>
      </p:sp>
    </p:spTree>
    <p:extLst>
      <p:ext uri="{BB962C8B-B14F-4D97-AF65-F5344CB8AC3E}">
        <p14:creationId xmlns:p14="http://schemas.microsoft.com/office/powerpoint/2010/main" val="331444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BATMAN4-articleLarge.jpg"/>
          <p:cNvPicPr>
            <a:picLocks noChangeAspect="1"/>
          </p:cNvPicPr>
          <p:nvPr/>
        </p:nvPicPr>
        <p:blipFill>
          <a:blip r:embed="rId3"/>
          <a:stretch>
            <a:fillRect/>
          </a:stretch>
        </p:blipFill>
        <p:spPr>
          <a:xfrm>
            <a:off x="38100" y="1512"/>
            <a:ext cx="9069388" cy="6880301"/>
          </a:xfrm>
          <a:prstGeom prst="rect">
            <a:avLst/>
          </a:prstGeom>
        </p:spPr>
      </p:pic>
      <p:sp>
        <p:nvSpPr>
          <p:cNvPr id="2" name="Title 1"/>
          <p:cNvSpPr>
            <a:spLocks noGrp="1"/>
          </p:cNvSpPr>
          <p:nvPr>
            <p:ph type="title"/>
          </p:nvPr>
        </p:nvSpPr>
        <p:spPr>
          <a:xfrm>
            <a:off x="882350" y="47625"/>
            <a:ext cx="8229600" cy="1890365"/>
          </a:xfrm>
        </p:spPr>
        <p:txBody>
          <a:bodyPr>
            <a:noAutofit/>
          </a:bodyPr>
          <a:lstStyle/>
          <a:p>
            <a:r>
              <a:rPr lang="en-US" sz="3600" dirty="0">
                <a:solidFill>
                  <a:srgbClr val="FFFFFF"/>
                </a:solidFill>
                <a:latin typeface="Arial Black"/>
              </a:rPr>
              <a:t>You can use a combination of Portal and ArcGIS they actually work well together</a:t>
            </a:r>
            <a:endParaRPr lang="en-US" sz="4000" dirty="0">
              <a:solidFill>
                <a:srgbClr val="FFFFFF"/>
              </a:solidFill>
              <a:latin typeface="Arial Black"/>
            </a:endParaRPr>
          </a:p>
        </p:txBody>
      </p:sp>
    </p:spTree>
    <p:extLst>
      <p:ext uri="{BB962C8B-B14F-4D97-AF65-F5344CB8AC3E}">
        <p14:creationId xmlns:p14="http://schemas.microsoft.com/office/powerpoint/2010/main" val="269450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 y="-7938"/>
            <a:ext cx="9135154" cy="6865334"/>
          </a:xfrm>
          <a:solidFill>
            <a:schemeClr val="bg1"/>
          </a:solidFill>
        </p:spPr>
        <p:txBody>
          <a:bodyPr>
            <a:normAutofit/>
          </a:bodyPr>
          <a:lstStyle/>
          <a:p>
            <a:r>
              <a:rPr lang="en-US" dirty="0" err="1">
                <a:latin typeface="Arial Black"/>
              </a:rPr>
              <a:t>esri</a:t>
            </a:r>
            <a:r>
              <a:rPr lang="en-US" dirty="0">
                <a:latin typeface="Arial Black"/>
              </a:rPr>
              <a:t> web based solutions deliver a devastating knock out blow to all other web mapping platform</a:t>
            </a:r>
            <a:r>
              <a:rPr lang="en-US" dirty="0"/>
              <a:t>s</a:t>
            </a:r>
          </a:p>
        </p:txBody>
      </p:sp>
      <p:pic>
        <p:nvPicPr>
          <p:cNvPr id="6" name="Picture 5" descr="ec_8693_1273538751.post.jpg"/>
          <p:cNvPicPr>
            <a:picLocks noChangeAspect="1"/>
          </p:cNvPicPr>
          <p:nvPr/>
        </p:nvPicPr>
        <p:blipFill>
          <a:blip r:embed="rId3"/>
          <a:stretch>
            <a:fillRect/>
          </a:stretch>
        </p:blipFill>
        <p:spPr>
          <a:xfrm>
            <a:off x="73413" y="4303"/>
            <a:ext cx="9078685" cy="6815407"/>
          </a:xfrm>
          <a:prstGeom prst="rect">
            <a:avLst/>
          </a:prstGeom>
        </p:spPr>
      </p:pic>
      <p:pic>
        <p:nvPicPr>
          <p:cNvPr id="5" name="Picture 4" descr="http://25.media.tumblr.com/tumblr_lzurpdHSAM1qbbx6fo1_500.gif"/>
          <p:cNvPicPr>
            <a:picLocks noChangeAspect="1"/>
          </p:cNvPicPr>
          <p:nvPr/>
        </p:nvPicPr>
        <p:blipFill>
          <a:blip r:embed="rId4"/>
          <a:stretch>
            <a:fillRect/>
          </a:stretch>
        </p:blipFill>
        <p:spPr>
          <a:xfrm>
            <a:off x="114249" y="-7938"/>
            <a:ext cx="9086396" cy="6819961"/>
          </a:xfrm>
          <a:prstGeom prst="rect">
            <a:avLst/>
          </a:prstGeom>
        </p:spPr>
      </p:pic>
    </p:spTree>
    <p:extLst>
      <p:ext uri="{BB962C8B-B14F-4D97-AF65-F5344CB8AC3E}">
        <p14:creationId xmlns:p14="http://schemas.microsoft.com/office/powerpoint/2010/main" val="165112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a:hlinkClick r:id="rId2"/>
              </a:rPr>
              <a:t>http://www.esri.com/software/arcgis/arcgisonline</a:t>
            </a:r>
            <a:endParaRPr lang="en-US" sz="2400" dirty="0"/>
          </a:p>
          <a:p>
            <a:r>
              <a:rPr lang="en-US" sz="2400" dirty="0">
                <a:hlinkClick r:id="rId3"/>
              </a:rPr>
              <a:t>http://www.esri.com/software/web-appbuilder</a:t>
            </a:r>
            <a:endParaRPr lang="en-US" sz="2400" dirty="0"/>
          </a:p>
          <a:p>
            <a:r>
              <a:rPr lang="en-US" sz="2400" dirty="0">
                <a:hlinkClick r:id="rId4"/>
              </a:rPr>
              <a:t>http://www.esri.com/esri-news/arcuser/winter-2014/portal-for-arcgis-101</a:t>
            </a:r>
            <a:endParaRPr lang="en-US" sz="2400" dirty="0"/>
          </a:p>
          <a:p>
            <a:r>
              <a:rPr lang="en-US" sz="2400" dirty="0">
                <a:hlinkClick r:id="rId5"/>
              </a:rPr>
              <a:t>https://www.esri.com/training/catalog/search/</a:t>
            </a:r>
            <a:endParaRPr lang="en-US" sz="2400" dirty="0"/>
          </a:p>
          <a:p>
            <a:r>
              <a:rPr lang="en-US" sz="2400" dirty="0">
                <a:hlinkClick r:id="rId6"/>
              </a:rPr>
              <a:t>http://www.esri.com/software/arcgis/data-appliance</a:t>
            </a:r>
            <a:endParaRPr lang="en-US" sz="2400" dirty="0"/>
          </a:p>
          <a:p>
            <a:r>
              <a:rPr lang="en-US" sz="2400" dirty="0">
                <a:hlinkClick r:id="rId7"/>
              </a:rPr>
              <a:t>http://www.esri.com/library/fliers/pdfs/portal-for-arcgis.pdf</a:t>
            </a:r>
            <a:endParaRPr lang="en-US" sz="2400" dirty="0"/>
          </a:p>
          <a:p>
            <a:endParaRPr lang="en-US" sz="2400" dirty="0"/>
          </a:p>
        </p:txBody>
      </p:sp>
    </p:spTree>
    <p:extLst>
      <p:ext uri="{BB962C8B-B14F-4D97-AF65-F5344CB8AC3E}">
        <p14:creationId xmlns:p14="http://schemas.microsoft.com/office/powerpoint/2010/main" val="150703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a:t>Web Adapter </a:t>
            </a:r>
            <a:r>
              <a:rPr lang="en-US" sz="2000" dirty="0"/>
              <a:t>- ArcGIS Web Adaptor allows ArcGIS Server to integrate with your existing web server. It is compatible with IIS and Java EE servers such as WebSphere and WebLogic. The Web Adaptor is an application that runs in your existing website and forwards requests to your ArcGIS Server machines.</a:t>
            </a:r>
          </a:p>
        </p:txBody>
      </p:sp>
      <p:pic>
        <p:nvPicPr>
          <p:cNvPr id="3074" name="Picture 2" descr="C:\Users\cschauf\Dropbox\MWEUUG\Portal-Vs-Online\adap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 y="1600200"/>
            <a:ext cx="4037102" cy="36576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schauf\Dropbox\MWEUUG\Portal-Vs-Online\adap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05001"/>
            <a:ext cx="289818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27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schauf\Dropbox\MWEUUG\Portal-Vs-Online\IMG_0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1652588"/>
            <a:ext cx="13004801" cy="975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8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8600" y="533400"/>
            <a:ext cx="8763000" cy="923330"/>
          </a:xfrm>
          <a:prstGeom prst="rect">
            <a:avLst/>
          </a:prstGeom>
          <a:noFill/>
        </p:spPr>
        <p:txBody>
          <a:bodyPr wrap="square" rtlCol="0">
            <a:spAutoFit/>
          </a:bodyPr>
          <a:lstStyle/>
          <a:p>
            <a:pPr algn="ctr"/>
            <a:r>
              <a:rPr lang="en-US" dirty="0" err="1">
                <a:solidFill>
                  <a:srgbClr val="002060"/>
                </a:solidFill>
                <a:latin typeface="Arial Black" panose="020B0A04020102020204" pitchFamily="34" charset="0"/>
              </a:rPr>
              <a:t>Iiiiiiiiiiit’s</a:t>
            </a:r>
            <a:r>
              <a:rPr lang="en-US" dirty="0">
                <a:solidFill>
                  <a:srgbClr val="002060"/>
                </a:solidFill>
                <a:latin typeface="Arial Black" panose="020B0A04020102020204" pitchFamily="34" charset="0"/>
              </a:rPr>
              <a:t> TIME…… to find out who takes home the title belt in the </a:t>
            </a:r>
            <a:r>
              <a:rPr lang="en-US" u="sng" dirty="0">
                <a:solidFill>
                  <a:srgbClr val="002060"/>
                </a:solidFill>
                <a:latin typeface="Arial Black" panose="020B0A04020102020204" pitchFamily="34" charset="0"/>
              </a:rPr>
              <a:t>Portal  </a:t>
            </a:r>
            <a:r>
              <a:rPr lang="en-US" dirty="0">
                <a:solidFill>
                  <a:srgbClr val="002060"/>
                </a:solidFill>
                <a:latin typeface="Arial Black" panose="020B0A04020102020204" pitchFamily="34" charset="0"/>
              </a:rPr>
              <a:t>vs </a:t>
            </a:r>
            <a:r>
              <a:rPr lang="en-US" u="sng" dirty="0">
                <a:solidFill>
                  <a:srgbClr val="002060"/>
                </a:solidFill>
                <a:latin typeface="Arial Black" panose="020B0A04020102020204" pitchFamily="34" charset="0"/>
              </a:rPr>
              <a:t>ArcGIS Online</a:t>
            </a:r>
            <a:r>
              <a:rPr lang="en-US" dirty="0">
                <a:solidFill>
                  <a:srgbClr val="002060"/>
                </a:solidFill>
                <a:latin typeface="Arial Black" panose="020B0A04020102020204" pitchFamily="34" charset="0"/>
              </a:rPr>
              <a:t> Main Event between two </a:t>
            </a:r>
            <a:r>
              <a:rPr lang="en-US" u="sng" dirty="0">
                <a:solidFill>
                  <a:srgbClr val="002060"/>
                </a:solidFill>
                <a:latin typeface="Arial Black" panose="020B0A04020102020204" pitchFamily="34" charset="0"/>
              </a:rPr>
              <a:t>GIS Content Delivering Elites</a:t>
            </a:r>
            <a:r>
              <a:rPr lang="en-US" dirty="0">
                <a:solidFill>
                  <a:srgbClr val="002060"/>
                </a:solidFill>
                <a:latin typeface="Arial Black" panose="020B0A04020102020204" pitchFamily="34" charset="0"/>
              </a:rPr>
              <a:t> !!</a:t>
            </a:r>
          </a:p>
        </p:txBody>
      </p:sp>
      <p:pic>
        <p:nvPicPr>
          <p:cNvPr id="2050" name="Picture 2" descr="C:\Users\cschauf\AppData\Local\Microsoft\Windows\INetCache\IE\9CEK4NEJ\boxing-silhouette-3-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77646"/>
            <a:ext cx="3729038" cy="24352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25905" y="4191813"/>
            <a:ext cx="4162293" cy="276999"/>
          </a:xfrm>
          <a:prstGeom prst="rect">
            <a:avLst/>
          </a:prstGeom>
          <a:noFill/>
        </p:spPr>
        <p:txBody>
          <a:bodyPr wrap="none" rtlCol="0">
            <a:spAutoFit/>
          </a:bodyPr>
          <a:lstStyle/>
          <a:p>
            <a:r>
              <a:rPr lang="en-US" sz="1200" dirty="0"/>
              <a:t>Disclaimer: Actual, true to life representations of the presenters.</a:t>
            </a:r>
          </a:p>
        </p:txBody>
      </p:sp>
      <p:sp>
        <p:nvSpPr>
          <p:cNvPr id="6" name="TextBox 5"/>
          <p:cNvSpPr txBox="1"/>
          <p:nvPr/>
        </p:nvSpPr>
        <p:spPr>
          <a:xfrm>
            <a:off x="2397252" y="5029200"/>
            <a:ext cx="4419600" cy="830997"/>
          </a:xfrm>
          <a:prstGeom prst="rect">
            <a:avLst/>
          </a:prstGeom>
          <a:noFill/>
        </p:spPr>
        <p:txBody>
          <a:bodyPr wrap="square" rtlCol="0">
            <a:spAutoFit/>
          </a:bodyPr>
          <a:lstStyle/>
          <a:p>
            <a:r>
              <a:rPr lang="en-US" sz="2400" dirty="0">
                <a:solidFill>
                  <a:schemeClr val="tx2">
                    <a:lumMod val="75000"/>
                  </a:schemeClr>
                </a:solidFill>
                <a:latin typeface="Arial Black" panose="020B0A04020102020204" pitchFamily="34" charset="0"/>
              </a:rPr>
              <a:t>Who is going to land the first shot? HERE WE GO..</a:t>
            </a:r>
          </a:p>
        </p:txBody>
      </p:sp>
    </p:spTree>
    <p:extLst>
      <p:ext uri="{BB962C8B-B14F-4D97-AF65-F5344CB8AC3E}">
        <p14:creationId xmlns:p14="http://schemas.microsoft.com/office/powerpoint/2010/main" val="61571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250" fill="hold"/>
                                        <p:tgtEl>
                                          <p:spTgt spid="5"/>
                                        </p:tgtEl>
                                        <p:attrNameLst>
                                          <p:attrName>ppt_x</p:attrName>
                                        </p:attrNameLst>
                                      </p:cBhvr>
                                      <p:tavLst>
                                        <p:tav tm="0">
                                          <p:val>
                                            <p:strVal val="#ppt_x"/>
                                          </p:val>
                                        </p:tav>
                                        <p:tav tm="100000">
                                          <p:val>
                                            <p:strVal val="#ppt_x"/>
                                          </p:val>
                                        </p:tav>
                                      </p:tavLst>
                                    </p:anim>
                                    <p:anim calcmode="lin" valueType="num">
                                      <p:cBhvr additive="base">
                                        <p:cTn id="25"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7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43000"/>
          </a:xfrm>
        </p:spPr>
        <p:txBody>
          <a:bodyPr>
            <a:normAutofit fontScale="90000"/>
          </a:bodyPr>
          <a:lstStyle/>
          <a:p>
            <a:r>
              <a:rPr lang="en-US" u="sng" dirty="0">
                <a:latin typeface="Cambria" panose="02040503050406030204" pitchFamily="18" charset="0"/>
              </a:rPr>
              <a:t/>
            </a:r>
            <a:br>
              <a:rPr lang="en-US" u="sng" dirty="0">
                <a:latin typeface="Cambria" panose="02040503050406030204" pitchFamily="18" charset="0"/>
              </a:rPr>
            </a:br>
            <a:r>
              <a:rPr lang="en-US" sz="4000" b="1" dirty="0">
                <a:latin typeface="Cambria" panose="02040503050406030204" pitchFamily="18" charset="0"/>
              </a:rPr>
              <a:t>Portal Comes Out Swinging!</a:t>
            </a:r>
            <a:endParaRPr lang="en-US" sz="4000" b="1" u="sng" dirty="0">
              <a:latin typeface="Cambria" panose="02040503050406030204" pitchFamily="18" charset="0"/>
            </a:endParaRPr>
          </a:p>
        </p:txBody>
      </p:sp>
      <p:pic>
        <p:nvPicPr>
          <p:cNvPr id="3074" name="Picture 2" descr="C:\Users\cschauf\Dropbox\MWEUUG\Portal-Vs-Online\k125039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864" y="2057400"/>
            <a:ext cx="2159000" cy="1816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4114800"/>
            <a:ext cx="5105400" cy="2554545"/>
          </a:xfrm>
          <a:prstGeom prst="rect">
            <a:avLst/>
          </a:prstGeom>
          <a:noFill/>
        </p:spPr>
        <p:txBody>
          <a:bodyPr wrap="square" rtlCol="0" anchor="t">
            <a:spAutoFit/>
          </a:bodyPr>
          <a:lstStyle/>
          <a:p>
            <a:pPr algn="ctr"/>
            <a:r>
              <a:rPr lang="en-US" sz="4000" dirty="0"/>
              <a:t>Empowering users to </a:t>
            </a:r>
            <a:r>
              <a:rPr lang="en-US" sz="4000" dirty="0">
                <a:solidFill>
                  <a:srgbClr val="FF0000"/>
                </a:solidFill>
              </a:rPr>
              <a:t>securely view </a:t>
            </a:r>
            <a:r>
              <a:rPr lang="en-US" sz="4000" dirty="0"/>
              <a:t>maps without Named user Accounts…….</a:t>
            </a:r>
          </a:p>
        </p:txBody>
      </p:sp>
    </p:spTree>
    <p:extLst>
      <p:ext uri="{BB962C8B-B14F-4D97-AF65-F5344CB8AC3E}">
        <p14:creationId xmlns:p14="http://schemas.microsoft.com/office/powerpoint/2010/main" val="317471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Calibri"/>
              </a:rPr>
              <a:t>What does this mean?</a:t>
            </a:r>
          </a:p>
        </p:txBody>
      </p:sp>
      <p:sp>
        <p:nvSpPr>
          <p:cNvPr id="4" name="Content Placeholder 3"/>
          <p:cNvSpPr>
            <a:spLocks noGrp="1"/>
          </p:cNvSpPr>
          <p:nvPr>
            <p:ph idx="1"/>
          </p:nvPr>
        </p:nvSpPr>
        <p:spPr/>
        <p:txBody>
          <a:bodyPr vert="horz" lIns="91440" tIns="45720" rIns="91440" bIns="45720" rtlCol="0" anchor="t">
            <a:normAutofit/>
          </a:bodyPr>
          <a:lstStyle/>
          <a:p>
            <a:r>
              <a:rPr lang="en-US" dirty="0"/>
              <a:t>Portal sits inside the firewall and has access to your organizations intranet</a:t>
            </a:r>
          </a:p>
          <a:p>
            <a:pPr lvl="1"/>
            <a:r>
              <a:rPr lang="en-US" sz="2400" i="1" dirty="0"/>
              <a:t>You can share with everyone and since its in on the intranet only users that are connected to your internal network or via </a:t>
            </a:r>
            <a:r>
              <a:rPr lang="en-US" sz="2400" i="1"/>
              <a:t>a proxy </a:t>
            </a:r>
            <a:r>
              <a:rPr lang="en-US" sz="2400" i="1" dirty="0"/>
              <a:t>can see</a:t>
            </a:r>
            <a:r>
              <a:rPr lang="en-US" sz="2400" i="1"/>
              <a:t> your</a:t>
            </a:r>
            <a:r>
              <a:rPr lang="en-US" sz="2400" i="1" dirty="0"/>
              <a:t> content</a:t>
            </a:r>
          </a:p>
          <a:p>
            <a:r>
              <a:rPr lang="en-US" sz="2800" dirty="0"/>
              <a:t>ArcGIS Online is in the cloud</a:t>
            </a:r>
          </a:p>
          <a:p>
            <a:pPr lvl="1"/>
            <a:r>
              <a:rPr lang="en-US" sz="2400" i="1" dirty="0"/>
              <a:t>If you share with everyone you share to the entire internet you still wont need a named user but you content will not be secure</a:t>
            </a:r>
          </a:p>
        </p:txBody>
      </p:sp>
    </p:spTree>
    <p:extLst>
      <p:ext uri="{BB962C8B-B14F-4D97-AF65-F5344CB8AC3E}">
        <p14:creationId xmlns:p14="http://schemas.microsoft.com/office/powerpoint/2010/main" val="281334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counters with a Cheap Shot!</a:t>
            </a:r>
          </a:p>
        </p:txBody>
      </p:sp>
      <p:sp>
        <p:nvSpPr>
          <p:cNvPr id="5" name="TextBox 4"/>
          <p:cNvSpPr txBox="1"/>
          <p:nvPr/>
        </p:nvSpPr>
        <p:spPr>
          <a:xfrm>
            <a:off x="2209800" y="4343400"/>
            <a:ext cx="4953000" cy="1569660"/>
          </a:xfrm>
          <a:prstGeom prst="rect">
            <a:avLst/>
          </a:prstGeom>
          <a:noFill/>
        </p:spPr>
        <p:txBody>
          <a:bodyPr wrap="square" rtlCol="0" anchor="t">
            <a:spAutoFit/>
          </a:bodyPr>
          <a:lstStyle/>
          <a:p>
            <a:pPr algn="ctr"/>
            <a:r>
              <a:rPr lang="en-US" sz="3200" dirty="0"/>
              <a:t>Additional local resources like hardware software or </a:t>
            </a:r>
            <a:r>
              <a:rPr lang="en-US" sz="3200" b="1" u="sng" dirty="0"/>
              <a:t>IT staff </a:t>
            </a:r>
            <a:r>
              <a:rPr lang="en-US" sz="3200" dirty="0"/>
              <a:t>are </a:t>
            </a:r>
            <a:r>
              <a:rPr lang="en-US" sz="3200" b="1" u="sng" dirty="0"/>
              <a:t>NOT</a:t>
            </a:r>
            <a:r>
              <a:rPr lang="en-US" sz="3200" dirty="0"/>
              <a:t> required…….</a:t>
            </a:r>
          </a:p>
        </p:txBody>
      </p:sp>
      <p:pic>
        <p:nvPicPr>
          <p:cNvPr id="4100" name="Picture 4" descr="C:\Users\cschauf\AppData\Local\Microsoft\Windows\INetCache\IE\YCRNBMTN\sruuuuujan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966" y="1262062"/>
            <a:ext cx="2178668" cy="308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1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122" name="Picture 2" descr="C:\Users\cschauf\Dropbox\MWEUUG\Portal-Vs-Online\ouc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760" y="80214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3400" y="5530334"/>
            <a:ext cx="1600200" cy="369332"/>
          </a:xfrm>
          <a:prstGeom prst="rect">
            <a:avLst/>
          </a:prstGeom>
          <a:noFill/>
        </p:spPr>
        <p:txBody>
          <a:bodyPr wrap="square" rtlCol="0">
            <a:spAutoFit/>
          </a:bodyPr>
          <a:lstStyle/>
          <a:p>
            <a:r>
              <a:rPr lang="en-US" dirty="0">
                <a:latin typeface="Arial Black" panose="020B0A04020102020204" pitchFamily="34" charset="0"/>
              </a:rPr>
              <a:t>Low Blow!</a:t>
            </a:r>
          </a:p>
        </p:txBody>
      </p:sp>
      <p:sp>
        <p:nvSpPr>
          <p:cNvPr id="5" name="TextBox 4"/>
          <p:cNvSpPr txBox="1"/>
          <p:nvPr/>
        </p:nvSpPr>
        <p:spPr>
          <a:xfrm>
            <a:off x="3429000" y="414528"/>
            <a:ext cx="2438400" cy="369332"/>
          </a:xfrm>
          <a:prstGeom prst="rect">
            <a:avLst/>
          </a:prstGeom>
          <a:noFill/>
        </p:spPr>
        <p:txBody>
          <a:bodyPr wrap="square" rtlCol="0">
            <a:spAutoFit/>
          </a:bodyPr>
          <a:lstStyle/>
          <a:p>
            <a:r>
              <a:rPr lang="en-US" dirty="0">
                <a:latin typeface="Arial Black" panose="020B0A04020102020204" pitchFamily="34" charset="0"/>
              </a:rPr>
              <a:t>Portal Reacts…….</a:t>
            </a:r>
          </a:p>
        </p:txBody>
      </p:sp>
      <p:pic>
        <p:nvPicPr>
          <p:cNvPr id="5123" name="Picture 3" descr="C:\Users\cschauf\Dropbox\MWEUUG\Portal-Vs-Online\animal-boxing-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057400"/>
            <a:ext cx="2325688" cy="325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60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latin typeface="Cambria" panose="02040503050406030204" pitchFamily="18" charset="0"/>
              </a:rPr>
              <a:t>Portal recovers and returns fire with a solid shot!</a:t>
            </a:r>
          </a:p>
        </p:txBody>
      </p:sp>
      <p:sp>
        <p:nvSpPr>
          <p:cNvPr id="3" name="Content Placeholder 2"/>
          <p:cNvSpPr>
            <a:spLocks noGrp="1"/>
          </p:cNvSpPr>
          <p:nvPr>
            <p:ph idx="1"/>
          </p:nvPr>
        </p:nvSpPr>
        <p:spPr>
          <a:xfrm>
            <a:off x="457200" y="4724400"/>
            <a:ext cx="8229600" cy="1447800"/>
          </a:xfrm>
        </p:spPr>
        <p:txBody>
          <a:bodyPr>
            <a:normAutofit/>
          </a:bodyPr>
          <a:lstStyle/>
          <a:p>
            <a:pPr marL="0" indent="0" algn="ctr">
              <a:buNone/>
            </a:pPr>
            <a:r>
              <a:rPr lang="en-US" sz="4000" dirty="0"/>
              <a:t>An internet connection is not required to view published content….</a:t>
            </a:r>
          </a:p>
        </p:txBody>
      </p:sp>
      <p:pic>
        <p:nvPicPr>
          <p:cNvPr id="6147" name="Picture 3" descr="C:\Users\cschauf\Dropbox\MWEUUG\Portal-Vs-Online\return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61744"/>
            <a:ext cx="3429000" cy="30658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schauf\Dropbox\MWEUUG\Portal-Vs-Online\Ry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984" y="1361744"/>
            <a:ext cx="3450337" cy="31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53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alpha val="6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Elephant" panose="02020904090505020303" pitchFamily="18" charset="0"/>
              </a:rPr>
              <a:t>Woah! Online is dazed but still in it!</a:t>
            </a:r>
          </a:p>
        </p:txBody>
      </p:sp>
      <p:pic>
        <p:nvPicPr>
          <p:cNvPr id="7170" name="Picture 2" descr="C:\Users\cschauf\Dropbox\MWEUUG\Portal-Vs-Online\black ey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00200"/>
            <a:ext cx="2514600" cy="2733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4571999"/>
            <a:ext cx="5334000" cy="2062103"/>
          </a:xfrm>
          <a:prstGeom prst="rect">
            <a:avLst/>
          </a:prstGeom>
          <a:noFill/>
        </p:spPr>
        <p:txBody>
          <a:bodyPr wrap="square" rtlCol="0">
            <a:spAutoFit/>
          </a:bodyPr>
          <a:lstStyle/>
          <a:p>
            <a:r>
              <a:rPr lang="en-US" sz="3200" dirty="0"/>
              <a:t>With online I don’t have any administrative tasks to worry about. ESRI takes care of it all….</a:t>
            </a:r>
          </a:p>
        </p:txBody>
      </p:sp>
    </p:spTree>
    <p:extLst>
      <p:ext uri="{BB962C8B-B14F-4D97-AF65-F5344CB8AC3E}">
        <p14:creationId xmlns:p14="http://schemas.microsoft.com/office/powerpoint/2010/main" val="1216148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935</Words>
  <Application>Microsoft Office PowerPoint</Application>
  <PresentationFormat>On-screen Show (4:3)</PresentationFormat>
  <Paragraphs>80</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Tale of the Tape</vt:lpstr>
      <vt:lpstr>PowerPoint Presentation</vt:lpstr>
      <vt:lpstr> Portal Comes Out Swinging!</vt:lpstr>
      <vt:lpstr>What does this mean?</vt:lpstr>
      <vt:lpstr>Online counters with a Cheap Shot!</vt:lpstr>
      <vt:lpstr>PowerPoint Presentation</vt:lpstr>
      <vt:lpstr>Portal recovers and returns fire with a solid shot!</vt:lpstr>
      <vt:lpstr>Woah! Online is dazed but still in it!</vt:lpstr>
      <vt:lpstr>Portal is not fazed and  thinks he has it, going for the knockout!</vt:lpstr>
      <vt:lpstr>Ohh… Online is offended by the taunting and comes back with a solid shot to the chin!</vt:lpstr>
      <vt:lpstr>Portal, able to shake it off delivers a devastating shot to the head!</vt:lpstr>
      <vt:lpstr>Online is not having any of that and swings for the fence!</vt:lpstr>
      <vt:lpstr>Portal thinks he has this “secured”</vt:lpstr>
      <vt:lpstr>As expected this fight is turning out to be a nail biter. Going into the final round it is too close to call it. Who’s it gonna be?? It’s anyone’s guess right now!</vt:lpstr>
      <vt:lpstr>Looking for knockouts, both fighters connect with hard shots right in the face!</vt:lpstr>
      <vt:lpstr>Fight of the year folks and we will be going to the judge’s score cards</vt:lpstr>
      <vt:lpstr>Is it Portal?</vt:lpstr>
      <vt:lpstr>Or is it ArcGIS Online?</vt:lpstr>
      <vt:lpstr>By Unanimous Decision </vt:lpstr>
      <vt:lpstr>Since nether fighter can be beat this dynamic duo has decided to join forces</vt:lpstr>
      <vt:lpstr>You can use a combination of Portal and ArcGIS they actually work well together</vt:lpstr>
      <vt:lpstr>esri web based solutions deliver a devastating knock out blow to all other web mapping platforms</vt:lpstr>
      <vt:lpstr>PowerPoint Presentation</vt:lpstr>
      <vt:lpstr>Web Adapter - ArcGIS Web Adaptor allows ArcGIS Server to integrate with your existing web server. It is compatible with IIS and Java EE servers such as WebSphere and WebLogic. The Web Adaptor is an application that runs in your existing website and forwards requests to your ArcGIS Server machines.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Schauf</dc:creator>
  <cp:lastModifiedBy>Chad Schauf</cp:lastModifiedBy>
  <cp:revision>94</cp:revision>
  <dcterms:created xsi:type="dcterms:W3CDTF">2017-03-21T17:35:14Z</dcterms:created>
  <dcterms:modified xsi:type="dcterms:W3CDTF">2017-03-30T21:06:39Z</dcterms:modified>
</cp:coreProperties>
</file>