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3" r:id="rId2"/>
  </p:sldIdLst>
  <p:sldSz cx="43891200" cy="21945600"/>
  <p:notesSz cx="6858000" cy="9144000"/>
  <p:embeddedFontLst>
    <p:embeddedFont>
      <p:font typeface="Arial Black" panose="020B0604020202020204" pitchFamily="34" charset="0"/>
      <p:bold r:id="rId4"/>
    </p:embeddedFont>
    <p:embeddedFont>
      <p:font typeface="Calibri" panose="020F0502020204030204" pitchFamily="34" charset="0"/>
      <p:regular r:id="rId5"/>
      <p:bold r:id="rId6"/>
      <p:italic r:id="rId7"/>
      <p:boldItalic r:id="rId8"/>
    </p:embeddedFont>
    <p:embeddedFont>
      <p:font typeface="Domine" panose="02040503040403060204" pitchFamily="18" charset="0"/>
      <p:regular r:id="rId9"/>
    </p:embeddedFont>
    <p:embeddedFont>
      <p:font typeface="Montserrat Extra Bold" pitchFamily="2" charset="77"/>
      <p:bold r:id="rId10"/>
    </p:embeddedFont>
    <p:embeddedFont>
      <p:font typeface="Verdana" panose="020B0604030504040204" pitchFamily="34" charset="0"/>
      <p:regular r:id="rId11"/>
      <p:bold r:id="rId12"/>
      <p:italic r:id="rId13"/>
      <p:boldItalic r:id="rId14"/>
    </p:embeddedFont>
  </p:embeddedFontLst>
  <p:custDataLst>
    <p:tags r:id="rId15"/>
  </p:custDataLst>
  <p:defaultTex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10368" userDrawn="1">
          <p15:clr>
            <a:srgbClr val="A4A3A4"/>
          </p15:clr>
        </p15:guide>
        <p15:guide id="3" orient="horz" pos="6912" userDrawn="1">
          <p15:clr>
            <a:srgbClr val="A4A3A4"/>
          </p15:clr>
        </p15:guide>
        <p15:guide id="4" pos="13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83" autoAdjust="0"/>
    <p:restoredTop sz="93519" autoAdjust="0"/>
  </p:normalViewPr>
  <p:slideViewPr>
    <p:cSldViewPr snapToGrid="0">
      <p:cViewPr>
        <p:scale>
          <a:sx n="20" d="100"/>
          <a:sy n="20" d="100"/>
        </p:scale>
        <p:origin x="668" y="28"/>
      </p:cViewPr>
      <p:guideLst>
        <p:guide orient="horz" pos="4608"/>
        <p:guide pos="10368"/>
        <p:guide orient="horz" pos="6912"/>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gs" Target="tags/tag1.xml"/><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a:defPPr>
            <a:lvl1pPr algn="r">
              <a:defRPr sz="1200"/>
            </a:lvl1pPr>
          </a:lstStyle>
          <a:p>
            <a:fld id="{7B0E8FA9-8B5F-4493-A208-FBBD06A1EBF4}" type="datetimeFigureOut">
              <a:rPr lang="en-US" smtClean="0"/>
              <a:t>4/27/22</a:t>
            </a:fld>
            <a:endParaRPr 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8077" rtl="0" eaLnBrk="1" latinLnBrk="0" hangingPunct="1">
      <a:defRPr sz="5700" kern="1200">
        <a:solidFill>
          <a:schemeClr val="tx1"/>
        </a:solidFill>
        <a:latin typeface="+mn-lt"/>
        <a:ea typeface="+mn-ea"/>
        <a:cs typeface="+mn-cs"/>
      </a:defRPr>
    </a:lvl1pPr>
    <a:lvl2pPr marL="2194039" algn="l" defTabSz="4388077" rtl="0" eaLnBrk="1" latinLnBrk="0" hangingPunct="1">
      <a:defRPr sz="5700" kern="1200">
        <a:solidFill>
          <a:schemeClr val="tx1"/>
        </a:solidFill>
        <a:latin typeface="+mn-lt"/>
        <a:ea typeface="+mn-ea"/>
        <a:cs typeface="+mn-cs"/>
      </a:defRPr>
    </a:lvl2pPr>
    <a:lvl3pPr marL="4388077" algn="l" defTabSz="4388077" rtl="0" eaLnBrk="1" latinLnBrk="0" hangingPunct="1">
      <a:defRPr sz="5700" kern="1200">
        <a:solidFill>
          <a:schemeClr val="tx1"/>
        </a:solidFill>
        <a:latin typeface="+mn-lt"/>
        <a:ea typeface="+mn-ea"/>
        <a:cs typeface="+mn-cs"/>
      </a:defRPr>
    </a:lvl3pPr>
    <a:lvl4pPr marL="6582120" algn="l" defTabSz="4388077" rtl="0" eaLnBrk="1" latinLnBrk="0" hangingPunct="1">
      <a:defRPr sz="5700" kern="1200">
        <a:solidFill>
          <a:schemeClr val="tx1"/>
        </a:solidFill>
        <a:latin typeface="+mn-lt"/>
        <a:ea typeface="+mn-ea"/>
        <a:cs typeface="+mn-cs"/>
      </a:defRPr>
    </a:lvl4pPr>
    <a:lvl5pPr marL="8776160" algn="l" defTabSz="4388077" rtl="0" eaLnBrk="1" latinLnBrk="0" hangingPunct="1">
      <a:defRPr sz="5700" kern="1200">
        <a:solidFill>
          <a:schemeClr val="tx1"/>
        </a:solidFill>
        <a:latin typeface="+mn-lt"/>
        <a:ea typeface="+mn-ea"/>
        <a:cs typeface="+mn-cs"/>
      </a:defRPr>
    </a:lvl5pPr>
    <a:lvl6pPr marL="10970199" algn="l" defTabSz="4388077" rtl="0" eaLnBrk="1" latinLnBrk="0" hangingPunct="1">
      <a:defRPr sz="5700" kern="1200">
        <a:solidFill>
          <a:schemeClr val="tx1"/>
        </a:solidFill>
        <a:latin typeface="+mn-lt"/>
        <a:ea typeface="+mn-ea"/>
        <a:cs typeface="+mn-cs"/>
      </a:defRPr>
    </a:lvl6pPr>
    <a:lvl7pPr marL="13164238" algn="l" defTabSz="4388077" rtl="0" eaLnBrk="1" latinLnBrk="0" hangingPunct="1">
      <a:defRPr sz="5700" kern="1200">
        <a:solidFill>
          <a:schemeClr val="tx1"/>
        </a:solidFill>
        <a:latin typeface="+mn-lt"/>
        <a:ea typeface="+mn-ea"/>
        <a:cs typeface="+mn-cs"/>
      </a:defRPr>
    </a:lvl7pPr>
    <a:lvl8pPr marL="15358277" algn="l" defTabSz="4388077" rtl="0" eaLnBrk="1" latinLnBrk="0" hangingPunct="1">
      <a:defRPr sz="5700" kern="1200">
        <a:solidFill>
          <a:schemeClr val="tx1"/>
        </a:solidFill>
        <a:latin typeface="+mn-lt"/>
        <a:ea typeface="+mn-ea"/>
        <a:cs typeface="+mn-cs"/>
      </a:defRPr>
    </a:lvl8pPr>
    <a:lvl9pPr marL="17552318" algn="l" defTabSz="4388077"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7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462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rot="16200000">
            <a:off x="-11506200" y="10972800"/>
            <a:ext cx="14274800" cy="4368800"/>
          </a:xfrm>
          <a:prstGeom prst="rect">
            <a:avLst/>
          </a:prstGeom>
        </p:spPr>
      </p:pic>
      <p:pic>
        <p:nvPicPr>
          <p:cNvPr id="3" name="New picture"/>
          <p:cNvPicPr/>
          <p:nvPr/>
        </p:nvPicPr>
        <p:blipFill>
          <a:blip r:embed="rId4"/>
          <a:stretch>
            <a:fillRect/>
          </a:stretch>
        </p:blipFill>
        <p:spPr>
          <a:xfrm rot="5400000">
            <a:off x="41122600" y="10972800"/>
            <a:ext cx="14274800" cy="4368800"/>
          </a:xfrm>
          <a:prstGeom prst="rect">
            <a:avLst/>
          </a:prstGeom>
        </p:spPr>
      </p:pic>
      <p:pic>
        <p:nvPicPr>
          <p:cNvPr id="4" name="New picture"/>
          <p:cNvPicPr/>
          <p:nvPr/>
        </p:nvPicPr>
        <p:blipFill>
          <a:blip r:embed="rId5"/>
          <a:stretch>
            <a:fillRect/>
          </a:stretch>
        </p:blipFill>
        <p:spPr>
          <a:xfrm>
            <a:off x="6959600" y="22453600"/>
            <a:ext cx="29972000" cy="1549400"/>
          </a:xfrm>
          <a:prstGeom prst="rect">
            <a:avLst/>
          </a:prstGeom>
        </p:spPr>
      </p:pic>
      <p:sp>
        <p:nvSpPr>
          <p:cNvPr id="5" name="New shape"/>
          <p:cNvSpPr/>
          <p:nvPr/>
        </p:nvSpPr>
        <p:spPr>
          <a:xfrm>
            <a:off x="6959600" y="230251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assessingslate  Size: 48x24</a:t>
            </a:r>
          </a:p>
        </p:txBody>
      </p:sp>
    </p:spTree>
    <p:extLst>
      <p:ext uri="{BB962C8B-B14F-4D97-AF65-F5344CB8AC3E}">
        <p14:creationId xmlns:p14="http://schemas.microsoft.com/office/powerpoint/2010/main" val="2054342921"/>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txStyles>
    <p:titleStyle>
      <a:defPPr>
        <a:defRPr kern="1200"/>
      </a:defPPr>
      <a:lvl1pPr algn="ctr" defTabSz="2926165" rtl="0" eaLnBrk="1" latinLnBrk="0" hangingPunct="1">
        <a:spcBef>
          <a:spcPct val="0"/>
        </a:spcBef>
        <a:buNone/>
        <a:defRPr sz="8934" kern="1200">
          <a:solidFill>
            <a:schemeClr val="tx1"/>
          </a:solidFill>
          <a:latin typeface="+mj-lt"/>
          <a:ea typeface="+mj-ea"/>
          <a:cs typeface="+mj-cs"/>
        </a:defRPr>
      </a:lvl1pPr>
    </p:titleStyle>
    <p:bodyStyle>
      <a:defPPr>
        <a:defRPr kern="1200"/>
      </a:defPPr>
      <a:lvl1pPr marL="0" indent="0" algn="l" defTabSz="2926165" rtl="0" eaLnBrk="1" latinLnBrk="0" hangingPunct="1">
        <a:spcBef>
          <a:spcPct val="20000"/>
        </a:spcBef>
        <a:buFont typeface="Arial" pitchFamily="34" charset="0"/>
        <a:buNone/>
        <a:defRPr sz="8934" kern="1200">
          <a:solidFill>
            <a:schemeClr val="tx1"/>
          </a:solidFill>
          <a:latin typeface="+mn-lt"/>
          <a:ea typeface="+mn-ea"/>
          <a:cs typeface="+mn-cs"/>
        </a:defRPr>
      </a:lvl1pPr>
      <a:lvl2pPr marL="2377510" indent="-914427" algn="l" defTabSz="2926165" rtl="0" eaLnBrk="1" latinLnBrk="0" hangingPunct="1">
        <a:spcBef>
          <a:spcPct val="20000"/>
        </a:spcBef>
        <a:buFont typeface="Arial" pitchFamily="34" charset="0"/>
        <a:buChar char="–"/>
        <a:defRPr sz="8934" kern="1200">
          <a:solidFill>
            <a:schemeClr val="tx1"/>
          </a:solidFill>
          <a:latin typeface="+mn-lt"/>
          <a:ea typeface="+mn-ea"/>
          <a:cs typeface="+mn-cs"/>
        </a:defRPr>
      </a:lvl2pPr>
      <a:lvl3pPr marL="3657707" indent="-731541" algn="l" defTabSz="2926165" rtl="0" eaLnBrk="1" latinLnBrk="0" hangingPunct="1">
        <a:spcBef>
          <a:spcPct val="20000"/>
        </a:spcBef>
        <a:buFont typeface="Arial" pitchFamily="34" charset="0"/>
        <a:buChar char="•"/>
        <a:defRPr sz="7667" kern="1200">
          <a:solidFill>
            <a:schemeClr val="tx1"/>
          </a:solidFill>
          <a:latin typeface="+mn-lt"/>
          <a:ea typeface="+mn-ea"/>
          <a:cs typeface="+mn-cs"/>
        </a:defRPr>
      </a:lvl3pPr>
      <a:lvl4pPr marL="5120789"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4pPr>
      <a:lvl5pPr marL="6583872"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5pPr>
      <a:lvl6pPr marL="8046954"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6pPr>
      <a:lvl7pPr marL="9510037"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7pPr>
      <a:lvl8pPr marL="10973120"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8pPr>
      <a:lvl9pPr marL="12436202"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9pPr>
    </p:bodyStyle>
    <p:otherStyle>
      <a:defPPr>
        <a:defRPr lang="en-US"/>
      </a:defPPr>
      <a:lvl1pPr marL="0" algn="l" defTabSz="2926165" rtl="0" eaLnBrk="1" latinLnBrk="0" hangingPunct="1">
        <a:defRPr sz="5800" kern="1200">
          <a:solidFill>
            <a:schemeClr val="tx1"/>
          </a:solidFill>
          <a:latin typeface="+mn-lt"/>
          <a:ea typeface="+mn-ea"/>
          <a:cs typeface="+mn-cs"/>
        </a:defRPr>
      </a:lvl1pPr>
      <a:lvl2pPr marL="1463082" algn="l" defTabSz="2926165" rtl="0" eaLnBrk="1" latinLnBrk="0" hangingPunct="1">
        <a:defRPr sz="5800" kern="1200">
          <a:solidFill>
            <a:schemeClr val="tx1"/>
          </a:solidFill>
          <a:latin typeface="+mn-lt"/>
          <a:ea typeface="+mn-ea"/>
          <a:cs typeface="+mn-cs"/>
        </a:defRPr>
      </a:lvl2pPr>
      <a:lvl3pPr marL="2926165" algn="l" defTabSz="2926165" rtl="0" eaLnBrk="1" latinLnBrk="0" hangingPunct="1">
        <a:defRPr sz="5800" kern="1200">
          <a:solidFill>
            <a:schemeClr val="tx1"/>
          </a:solidFill>
          <a:latin typeface="+mn-lt"/>
          <a:ea typeface="+mn-ea"/>
          <a:cs typeface="+mn-cs"/>
        </a:defRPr>
      </a:lvl3pPr>
      <a:lvl4pPr marL="4389248" algn="l" defTabSz="2926165" rtl="0" eaLnBrk="1" latinLnBrk="0" hangingPunct="1">
        <a:defRPr sz="5800" kern="1200">
          <a:solidFill>
            <a:schemeClr val="tx1"/>
          </a:solidFill>
          <a:latin typeface="+mn-lt"/>
          <a:ea typeface="+mn-ea"/>
          <a:cs typeface="+mn-cs"/>
        </a:defRPr>
      </a:lvl4pPr>
      <a:lvl5pPr marL="5852331" algn="l" defTabSz="2926165" rtl="0" eaLnBrk="1" latinLnBrk="0" hangingPunct="1">
        <a:defRPr sz="5800" kern="1200">
          <a:solidFill>
            <a:schemeClr val="tx1"/>
          </a:solidFill>
          <a:latin typeface="+mn-lt"/>
          <a:ea typeface="+mn-ea"/>
          <a:cs typeface="+mn-cs"/>
        </a:defRPr>
      </a:lvl5pPr>
      <a:lvl6pPr marL="7315413" algn="l" defTabSz="2926165" rtl="0" eaLnBrk="1" latinLnBrk="0" hangingPunct="1">
        <a:defRPr sz="5800" kern="1200">
          <a:solidFill>
            <a:schemeClr val="tx1"/>
          </a:solidFill>
          <a:latin typeface="+mn-lt"/>
          <a:ea typeface="+mn-ea"/>
          <a:cs typeface="+mn-cs"/>
        </a:defRPr>
      </a:lvl6pPr>
      <a:lvl7pPr marL="8778496" algn="l" defTabSz="2926165" rtl="0" eaLnBrk="1" latinLnBrk="0" hangingPunct="1">
        <a:defRPr sz="5800" kern="1200">
          <a:solidFill>
            <a:schemeClr val="tx1"/>
          </a:solidFill>
          <a:latin typeface="+mn-lt"/>
          <a:ea typeface="+mn-ea"/>
          <a:cs typeface="+mn-cs"/>
        </a:defRPr>
      </a:lvl7pPr>
      <a:lvl8pPr marL="10241578" algn="l" defTabSz="2926165" rtl="0" eaLnBrk="1" latinLnBrk="0" hangingPunct="1">
        <a:defRPr sz="5800" kern="1200">
          <a:solidFill>
            <a:schemeClr val="tx1"/>
          </a:solidFill>
          <a:latin typeface="+mn-lt"/>
          <a:ea typeface="+mn-ea"/>
          <a:cs typeface="+mn-cs"/>
        </a:defRPr>
      </a:lvl8pPr>
      <a:lvl9pPr marL="11704661" algn="l" defTabSz="2926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Questionaire-10.jpg" TargetMode="External"/><Relationship Id="rId13" Type="http://schemas.openxmlformats.org/officeDocument/2006/relationships/image" Target="../media/image8.jpeg"/><Relationship Id="rId18" Type="http://schemas.openxmlformats.org/officeDocument/2006/relationships/hyperlink" Target="MCST614_GroupProject_page%203%20copy.jpg" TargetMode="External"/><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hyperlink" Target="MCST614_GroupProject_page%202%20copy.jpg" TargetMode="External"/><Relationship Id="rId17" Type="http://schemas.openxmlformats.org/officeDocument/2006/relationships/image" Target="../media/image10.jpeg"/><Relationship Id="rId2" Type="http://schemas.openxmlformats.org/officeDocument/2006/relationships/hyperlink" Target="Questionaire-7.jpg" TargetMode="External"/><Relationship Id="rId16" Type="http://schemas.openxmlformats.org/officeDocument/2006/relationships/hyperlink" Target="MCST614_GroupProject_page%205%20copy.jpg" TargetMode="External"/><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Questionaire-8.jpg" TargetMode="External"/><Relationship Id="rId11" Type="http://schemas.openxmlformats.org/officeDocument/2006/relationships/image" Target="../media/image7.jpeg"/><Relationship Id="rId5" Type="http://schemas.openxmlformats.org/officeDocument/2006/relationships/image" Target="../media/image4.jpeg"/><Relationship Id="rId15" Type="http://schemas.openxmlformats.org/officeDocument/2006/relationships/image" Target="../media/image9.jpeg"/><Relationship Id="rId10" Type="http://schemas.openxmlformats.org/officeDocument/2006/relationships/hyperlink" Target="MCST614_GroupProject_page%201%20copy.jpg" TargetMode="External"/><Relationship Id="rId19" Type="http://schemas.openxmlformats.org/officeDocument/2006/relationships/image" Target="../media/image11.jpeg"/><Relationship Id="rId4" Type="http://schemas.openxmlformats.org/officeDocument/2006/relationships/hyperlink" Target="Questionaire-9.jpg" TargetMode="External"/><Relationship Id="rId9" Type="http://schemas.openxmlformats.org/officeDocument/2006/relationships/image" Target="../media/image6.jpeg"/><Relationship Id="rId14" Type="http://schemas.openxmlformats.org/officeDocument/2006/relationships/hyperlink" Target="MCST614_GroupProject_page%204%20copy.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0" y="-163229"/>
            <a:ext cx="43891200" cy="427052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344" tIns="42672" rIns="85344" bIns="42672" rtlCol="0" anchor="ctr"/>
          <a:lstStyle>
            <a:defPPr>
              <a:defRPr kern="1200"/>
            </a:defPPr>
          </a:lstStyle>
          <a:p>
            <a:pPr algn="ctr"/>
            <a:endParaRPr lang="en-US" sz="5799"/>
          </a:p>
        </p:txBody>
      </p:sp>
      <p:sp>
        <p:nvSpPr>
          <p:cNvPr id="51" name="Title 11">
            <a:extLst>
              <a:ext uri="{FF2B5EF4-FFF2-40B4-BE49-F238E27FC236}">
                <a16:creationId xmlns:a16="http://schemas.microsoft.com/office/drawing/2014/main" id="{EE7A5C51-35F0-4B71-992D-43D344D16C04}"/>
              </a:ext>
            </a:extLst>
          </p:cNvPr>
          <p:cNvSpPr txBox="1"/>
          <p:nvPr/>
        </p:nvSpPr>
        <p:spPr>
          <a:xfrm>
            <a:off x="8229600" y="429934"/>
            <a:ext cx="27432000" cy="1035413"/>
          </a:xfrm>
          <a:prstGeom prst="rect">
            <a:avLst/>
          </a:prstGeom>
          <a:effectLst>
            <a:outerShdw blurRad="50800" dist="38100" dir="2700000" algn="tl" rotWithShape="0">
              <a:prstClr val="black">
                <a:alpha val="40000"/>
              </a:prstClr>
            </a:outerShdw>
          </a:effectLst>
        </p:spPr>
        <p:txBody>
          <a:bodyPr lIns="85344" tIns="42672" rIns="85344" bIns="42672"/>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6600" b="1" dirty="0">
                <a:solidFill>
                  <a:schemeClr val="bg1"/>
                </a:solidFill>
                <a:latin typeface="Montserrat Extra Bold" panose="00000900000000000000" pitchFamily="50" charset="0"/>
              </a:rPr>
              <a:t>Medical Cannabis Handout for Maryland Family Healthcare LLC</a:t>
            </a:r>
          </a:p>
        </p:txBody>
      </p:sp>
      <p:sp>
        <p:nvSpPr>
          <p:cNvPr id="58" name="Text Placeholder 16">
            <a:extLst>
              <a:ext uri="{FF2B5EF4-FFF2-40B4-BE49-F238E27FC236}">
                <a16:creationId xmlns:a16="http://schemas.microsoft.com/office/drawing/2014/main" id="{1F3AA395-C058-4F87-B3A3-A8A8BC543EF9}"/>
              </a:ext>
            </a:extLst>
          </p:cNvPr>
          <p:cNvSpPr txBox="1"/>
          <p:nvPr/>
        </p:nvSpPr>
        <p:spPr>
          <a:xfrm>
            <a:off x="5106500" y="1594769"/>
            <a:ext cx="33066739" cy="824841"/>
          </a:xfrm>
          <a:prstGeom prst="rect">
            <a:avLst/>
          </a:prstGeom>
          <a:effectLst>
            <a:outerShdw blurRad="50800" dist="38100" dir="2700000" algn="tl" rotWithShape="0">
              <a:prstClr val="black">
                <a:alpha val="40000"/>
              </a:prstClr>
            </a:outerShdw>
          </a:effectLst>
        </p:spPr>
        <p:txBody>
          <a:bodyPr wrap="square" lIns="85344" tIns="42672" rIns="85344" bIns="42672">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r>
              <a:rPr lang="en-US" sz="4800" dirty="0">
                <a:solidFill>
                  <a:schemeClr val="accent5">
                    <a:lumMod val="40000"/>
                    <a:lumOff val="60000"/>
                  </a:schemeClr>
                </a:solidFill>
              </a:rPr>
              <a:t>Debra Vereen, MD, MS - Marcus Gordon BA, MS - Jessica Gamberi, MSN, FNP-C, MS - Destiny Wood, BSN, RN, MS</a:t>
            </a:r>
          </a:p>
        </p:txBody>
      </p:sp>
      <p:sp>
        <p:nvSpPr>
          <p:cNvPr id="71" name="Rectangle: Rounded Corners 70"/>
          <p:cNvSpPr/>
          <p:nvPr/>
        </p:nvSpPr>
        <p:spPr>
          <a:xfrm>
            <a:off x="33070579" y="17698065"/>
            <a:ext cx="10352600" cy="3545227"/>
          </a:xfrm>
          <a:prstGeom prst="roundRect">
            <a:avLst>
              <a:gd name="adj" fmla="val 3948"/>
            </a:avLst>
          </a:prstGeom>
          <a:solidFill>
            <a:srgbClr val="E3E3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59" name="TextBox 58">
            <a:extLst>
              <a:ext uri="{FF2B5EF4-FFF2-40B4-BE49-F238E27FC236}">
                <a16:creationId xmlns:a16="http://schemas.microsoft.com/office/drawing/2014/main" id="{2224C3B5-C740-463A-8086-222E05D55D53}"/>
              </a:ext>
            </a:extLst>
          </p:cNvPr>
          <p:cNvSpPr txBox="1"/>
          <p:nvPr/>
        </p:nvSpPr>
        <p:spPr>
          <a:xfrm>
            <a:off x="33502492" y="18790477"/>
            <a:ext cx="9302746" cy="2062103"/>
          </a:xfrm>
          <a:prstGeom prst="rect">
            <a:avLst/>
          </a:prstGeom>
          <a:noFill/>
          <a:effectLst>
            <a:outerShdw blurRad="50800" dist="38100" dir="2700000" algn="tl" rotWithShape="0">
              <a:prstClr val="black">
                <a:alpha val="40000"/>
              </a:prstClr>
            </a:outerShdw>
          </a:effectLst>
        </p:spPr>
        <p:txBody>
          <a:bodyPr wrap="square" rtlCol="0">
            <a:spAutoFit/>
          </a:bodyPr>
          <a:lstStyle>
            <a:defPPr>
              <a:defRPr kern="1200"/>
            </a:defPPr>
          </a:lstStyle>
          <a:p>
            <a:pPr marL="342900" indent="-342900">
              <a:buFont typeface="+mj-lt"/>
              <a:buAutoNum type="arabicPeriod"/>
            </a:pPr>
            <a:r>
              <a:rPr lang="en-US" sz="1600" b="0" i="0" dirty="0">
                <a:solidFill>
                  <a:srgbClr val="222222"/>
                </a:solidFill>
                <a:effectLst/>
                <a:latin typeface="Verdana" panose="020B0604030504040204" pitchFamily="34" charset="0"/>
              </a:rPr>
              <a:t>Oldfield K, et al. Knowledge &amp; perspective about the use of cannabis as a medicine: a mixed methods observational study in cohort of New Zealand general practice patients. The New Zealand medical Journal. 133(1522) 96-111, 2020.</a:t>
            </a:r>
          </a:p>
          <a:p>
            <a:endParaRPr lang="en-US" sz="1600" dirty="0">
              <a:solidFill>
                <a:srgbClr val="222222"/>
              </a:solidFill>
              <a:latin typeface="Verdana" panose="020B0604030504040204" pitchFamily="34" charset="0"/>
            </a:endParaRPr>
          </a:p>
          <a:p>
            <a:pPr marL="342900" indent="-342900">
              <a:buFont typeface="+mj-lt"/>
              <a:buAutoNum type="arabicPeriod" startAt="2"/>
            </a:pPr>
            <a:r>
              <a:rPr lang="en-US" sz="1600" dirty="0">
                <a:effectLst/>
                <a:latin typeface="Verdana" panose="020B0604030504040204" pitchFamily="34" charset="0"/>
                <a:ea typeface="Verdana" panose="020B0604030504040204" pitchFamily="34" charset="0"/>
              </a:rPr>
              <a:t>Cannabis (marijuana) Drugfacts. National Institutes of Health. https://nida.nih.gov/publications/drugfacts/cannabis-marijuana. Published March 22, 2022. Accessed April 26, 2022. </a:t>
            </a:r>
          </a:p>
          <a:p>
            <a:pPr marL="457200" indent="-457200">
              <a:buFont typeface="+mj-lt"/>
              <a:buAutoNum type="arabicPeriod" startAt="2"/>
            </a:pPr>
            <a:endParaRPr lang="en-US" sz="16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60" name="TextBox 59">
            <a:extLst>
              <a:ext uri="{FF2B5EF4-FFF2-40B4-BE49-F238E27FC236}">
                <a16:creationId xmlns:a16="http://schemas.microsoft.com/office/drawing/2014/main" id="{1043F711-D47E-42B5-B443-99A2ED27753E}"/>
              </a:ext>
            </a:extLst>
          </p:cNvPr>
          <p:cNvSpPr txBox="1"/>
          <p:nvPr/>
        </p:nvSpPr>
        <p:spPr>
          <a:xfrm>
            <a:off x="37016359" y="17969756"/>
            <a:ext cx="9302746" cy="58477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kern="1200"/>
            </a:defPPr>
          </a:lstStyle>
          <a:p>
            <a:r>
              <a:rPr lang="en-US" sz="3200" b="1" dirty="0">
                <a:solidFill>
                  <a:schemeClr val="tx1">
                    <a:lumMod val="75000"/>
                    <a:lumOff val="25000"/>
                  </a:schemeClr>
                </a:solidFill>
                <a:latin typeface="Montserrat Extra Bold" panose="00000900000000000000" pitchFamily="50" charset="0"/>
              </a:rPr>
              <a:t>References</a:t>
            </a:r>
          </a:p>
        </p:txBody>
      </p:sp>
      <p:sp>
        <p:nvSpPr>
          <p:cNvPr id="39" name="Rectangle: Rounded Corners 38"/>
          <p:cNvSpPr/>
          <p:nvPr/>
        </p:nvSpPr>
        <p:spPr>
          <a:xfrm>
            <a:off x="735086" y="4747459"/>
            <a:ext cx="10233021" cy="7238645"/>
          </a:xfrm>
          <a:prstGeom prst="roundRect">
            <a:avLst>
              <a:gd name="adj" fmla="val 1711"/>
            </a:avLst>
          </a:prstGeom>
          <a:solidFill>
            <a:schemeClr val="accent1">
              <a:lumMod val="20000"/>
              <a:lumOff val="80000"/>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46" name="TextBox 45"/>
          <p:cNvSpPr txBox="1"/>
          <p:nvPr/>
        </p:nvSpPr>
        <p:spPr>
          <a:xfrm>
            <a:off x="1148026" y="5737065"/>
            <a:ext cx="9302746" cy="5632311"/>
          </a:xfrm>
          <a:prstGeom prst="rect">
            <a:avLst/>
          </a:prstGeom>
          <a:noFill/>
          <a:effectLst>
            <a:outerShdw blurRad="50800" dist="38100" dir="2700000" algn="tl" rotWithShape="0">
              <a:prstClr val="black">
                <a:alpha val="40000"/>
              </a:prstClr>
            </a:outerShdw>
          </a:effectLst>
        </p:spPr>
        <p:txBody>
          <a:bodyPr wrap="square" rtlCol="0">
            <a:spAutoFit/>
          </a:bodyPr>
          <a:lstStyle>
            <a:defPPr>
              <a:defRPr kern="1200"/>
            </a:defPPr>
          </a:lstStyle>
          <a:p>
            <a:r>
              <a:rPr lang="en-US" sz="2400" b="0" i="0" dirty="0">
                <a:solidFill>
                  <a:srgbClr val="222222"/>
                </a:solidFill>
                <a:effectLst/>
                <a:latin typeface="Verdana" panose="020B0604030504040204" pitchFamily="34" charset="0"/>
              </a:rPr>
              <a:t>The </a:t>
            </a:r>
            <a:r>
              <a:rPr lang="en-US" sz="2400" b="1" i="0" dirty="0">
                <a:solidFill>
                  <a:srgbClr val="222222"/>
                </a:solidFill>
                <a:effectLst/>
                <a:latin typeface="Verdana" panose="020B0604030504040204" pitchFamily="34" charset="0"/>
              </a:rPr>
              <a:t>MEDICAL CANNABIS HANDOUT </a:t>
            </a:r>
            <a:r>
              <a:rPr lang="en-US" sz="2400" b="0" i="0" dirty="0">
                <a:solidFill>
                  <a:srgbClr val="222222"/>
                </a:solidFill>
                <a:effectLst/>
                <a:latin typeface="Verdana" panose="020B0604030504040204" pitchFamily="34" charset="0"/>
              </a:rPr>
              <a:t>was developed for Maryland Family Healthcare, LLC (MFHC) patients who will obtain first time certification for medical cannabis use.</a:t>
            </a:r>
          </a:p>
          <a:p>
            <a:endParaRPr lang="en-US" sz="2400" dirty="0">
              <a:solidFill>
                <a:srgbClr val="222222"/>
              </a:solidFill>
              <a:latin typeface="Verdana" panose="020B0604030504040204" pitchFamily="34" charset="0"/>
            </a:endParaRPr>
          </a:p>
          <a:p>
            <a:r>
              <a:rPr lang="en-US" sz="2400" b="0" i="0" dirty="0">
                <a:solidFill>
                  <a:srgbClr val="222222"/>
                </a:solidFill>
                <a:effectLst/>
                <a:latin typeface="Verdana" panose="020B0604030504040204" pitchFamily="34" charset="0"/>
              </a:rPr>
              <a:t>Patients presenting to a medical office to obtain first time certification for medical cannabis usually do not have a fund of knowledge or understanding about how cannabis will help their medical condition. (1)  They may have experimented with cannabis following a family or friend's recommendation and gotten a positive outcome. However, they usually have not had communication with a health professional about how cannabis works for their medical condition. Therefore, their knowledge gap is low and at their first medical cannabis appointment they may have questions about how cannabis works.</a:t>
            </a:r>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47" name="TextBox 46"/>
          <p:cNvSpPr txBox="1"/>
          <p:nvPr/>
        </p:nvSpPr>
        <p:spPr>
          <a:xfrm>
            <a:off x="1013777" y="5049217"/>
            <a:ext cx="9302746" cy="58477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kern="1200"/>
            </a:defPPr>
          </a:lstStyle>
          <a:p>
            <a:pPr algn="ctr"/>
            <a:r>
              <a:rPr lang="en-US" sz="3200" b="1" dirty="0">
                <a:solidFill>
                  <a:schemeClr val="tx1">
                    <a:lumMod val="75000"/>
                    <a:lumOff val="25000"/>
                  </a:schemeClr>
                </a:solidFill>
                <a:latin typeface="Montserrat Extra Bold" panose="00000900000000000000" pitchFamily="50" charset="0"/>
              </a:rPr>
              <a:t>Objective</a:t>
            </a:r>
          </a:p>
        </p:txBody>
      </p:sp>
      <p:sp>
        <p:nvSpPr>
          <p:cNvPr id="43" name="Rectangle: Rounded Corners 42"/>
          <p:cNvSpPr/>
          <p:nvPr/>
        </p:nvSpPr>
        <p:spPr>
          <a:xfrm>
            <a:off x="620819" y="12409959"/>
            <a:ext cx="10233021" cy="4072899"/>
          </a:xfrm>
          <a:prstGeom prst="roundRect">
            <a:avLst>
              <a:gd name="adj" fmla="val 2004"/>
            </a:avLst>
          </a:prstGeom>
          <a:solidFill>
            <a:srgbClr val="E3E3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86" name="TextBox 85">
            <a:extLst>
              <a:ext uri="{FF2B5EF4-FFF2-40B4-BE49-F238E27FC236}">
                <a16:creationId xmlns:a16="http://schemas.microsoft.com/office/drawing/2014/main" id="{9B320F11-3F85-4920-92E0-15D89C7AF4D2}"/>
              </a:ext>
            </a:extLst>
          </p:cNvPr>
          <p:cNvSpPr txBox="1"/>
          <p:nvPr/>
        </p:nvSpPr>
        <p:spPr>
          <a:xfrm>
            <a:off x="1085956" y="13357490"/>
            <a:ext cx="9302746" cy="2677656"/>
          </a:xfrm>
          <a:prstGeom prst="rect">
            <a:avLst/>
          </a:prstGeom>
          <a:noFill/>
          <a:effectLst>
            <a:outerShdw blurRad="50800" dist="38100" dir="2700000" algn="tl" rotWithShape="0">
              <a:prstClr val="black">
                <a:alpha val="40000"/>
              </a:prstClr>
            </a:outerShdw>
          </a:effectLst>
        </p:spPr>
        <p:txBody>
          <a:bodyPr wrap="square" rtlCol="0">
            <a:spAutoFit/>
          </a:bodyPr>
          <a:lstStyle>
            <a:defPPr>
              <a:defRPr kern="1200"/>
            </a:defPPr>
          </a:lstStyle>
          <a:p>
            <a:r>
              <a:rPr lang="en-US" sz="2400" b="0" i="0" dirty="0">
                <a:solidFill>
                  <a:srgbClr val="222222"/>
                </a:solidFill>
                <a:effectLst/>
                <a:latin typeface="Verdana" panose="020B0604030504040204" pitchFamily="34" charset="0"/>
              </a:rPr>
              <a:t>The MEDICAL CANNABIS HANDOUT provides information on  </a:t>
            </a:r>
            <a:r>
              <a:rPr lang="en-US" sz="2400" dirty="0">
                <a:solidFill>
                  <a:srgbClr val="222222"/>
                </a:solidFill>
                <a:latin typeface="Verdana" panose="020B0604030504040204" pitchFamily="34" charset="0"/>
              </a:rPr>
              <a:t>a general overview of </a:t>
            </a:r>
            <a:r>
              <a:rPr lang="en-US" sz="2400" b="0" i="0" dirty="0">
                <a:solidFill>
                  <a:srgbClr val="222222"/>
                </a:solidFill>
                <a:effectLst/>
                <a:latin typeface="Verdana" panose="020B0604030504040204" pitchFamily="34" charset="0"/>
              </a:rPr>
              <a:t>medical cannabis and will provide initial education and an introduction to medical cannabis. This is done by offering a brief summary of medical conditions that cannabis is most used for within the MFHC patient population, as well as dosing suggestions, adverse reactions and precautions.  </a:t>
            </a:r>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87" name="TextBox 86">
            <a:extLst>
              <a:ext uri="{FF2B5EF4-FFF2-40B4-BE49-F238E27FC236}">
                <a16:creationId xmlns:a16="http://schemas.microsoft.com/office/drawing/2014/main" id="{7DB2E49A-CE7A-4210-AE9F-5037030C938E}"/>
              </a:ext>
            </a:extLst>
          </p:cNvPr>
          <p:cNvSpPr txBox="1"/>
          <p:nvPr/>
        </p:nvSpPr>
        <p:spPr>
          <a:xfrm>
            <a:off x="1085956" y="12733134"/>
            <a:ext cx="9302746" cy="58477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kern="1200"/>
            </a:defPPr>
          </a:lstStyle>
          <a:p>
            <a:pPr algn="ctr"/>
            <a:r>
              <a:rPr lang="en-US" sz="3200" b="1" dirty="0">
                <a:solidFill>
                  <a:schemeClr val="tx1">
                    <a:lumMod val="75000"/>
                    <a:lumOff val="25000"/>
                  </a:schemeClr>
                </a:solidFill>
                <a:latin typeface="Montserrat Extra Bold" panose="00000900000000000000" pitchFamily="50" charset="0"/>
              </a:rPr>
              <a:t>Rationale</a:t>
            </a:r>
          </a:p>
        </p:txBody>
      </p:sp>
      <p:sp>
        <p:nvSpPr>
          <p:cNvPr id="44" name="Rectangle: Rounded Corners 43"/>
          <p:cNvSpPr/>
          <p:nvPr/>
        </p:nvSpPr>
        <p:spPr>
          <a:xfrm>
            <a:off x="636346" y="16888884"/>
            <a:ext cx="10233021" cy="4435420"/>
          </a:xfrm>
          <a:prstGeom prst="roundRect">
            <a:avLst>
              <a:gd name="adj" fmla="val 2700"/>
            </a:avLst>
          </a:prstGeom>
          <a:solidFill>
            <a:srgbClr val="E3E3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88" name="TextBox 87">
            <a:extLst>
              <a:ext uri="{FF2B5EF4-FFF2-40B4-BE49-F238E27FC236}">
                <a16:creationId xmlns:a16="http://schemas.microsoft.com/office/drawing/2014/main" id="{42B0A569-B3B2-4D39-9EF7-F3CC8A0EDD42}"/>
              </a:ext>
            </a:extLst>
          </p:cNvPr>
          <p:cNvSpPr txBox="1"/>
          <p:nvPr/>
        </p:nvSpPr>
        <p:spPr>
          <a:xfrm>
            <a:off x="1101483" y="17873441"/>
            <a:ext cx="9302746" cy="3046988"/>
          </a:xfrm>
          <a:prstGeom prst="rect">
            <a:avLst/>
          </a:prstGeom>
          <a:noFill/>
          <a:effectLst>
            <a:outerShdw blurRad="50800" dist="38100" dir="2700000" algn="tl" rotWithShape="0">
              <a:prstClr val="black">
                <a:alpha val="40000"/>
              </a:prstClr>
            </a:outerShdw>
          </a:effectLst>
        </p:spPr>
        <p:txBody>
          <a:bodyPr wrap="square" rtlCol="0">
            <a:spAutoFit/>
          </a:bodyPr>
          <a:lstStyle>
            <a:defPPr>
              <a:defRPr kern="1200"/>
            </a:defPPr>
          </a:lstStyle>
          <a:p>
            <a:r>
              <a:rPr lang="en-US" sz="2400" b="0" i="0" dirty="0">
                <a:solidFill>
                  <a:srgbClr val="222222"/>
                </a:solidFill>
                <a:effectLst/>
                <a:latin typeface="Verdana" panose="020B0604030504040204" pitchFamily="34" charset="0"/>
              </a:rPr>
              <a:t>Identified caregivers and patients of Maryland Family Healthcare who have </a:t>
            </a:r>
            <a:r>
              <a:rPr lang="en-US" sz="2400" dirty="0">
                <a:solidFill>
                  <a:srgbClr val="222222"/>
                </a:solidFill>
                <a:latin typeface="Verdana" panose="020B0604030504040204" pitchFamily="34" charset="0"/>
              </a:rPr>
              <a:t>been recommended by their providers to use medical cannabis as a treatment option. Patients will receive the medical cannabis handout during their clinical consultation which is required of all Maryland residents when registering with the Maryland Medical Cannabis Commission to legally purchase and use Medical cannabis. </a:t>
            </a:r>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89" name="TextBox 88">
            <a:extLst>
              <a:ext uri="{FF2B5EF4-FFF2-40B4-BE49-F238E27FC236}">
                <a16:creationId xmlns:a16="http://schemas.microsoft.com/office/drawing/2014/main" id="{CA3FBD3B-628E-43FF-A33F-32B15438C990}"/>
              </a:ext>
            </a:extLst>
          </p:cNvPr>
          <p:cNvSpPr txBox="1"/>
          <p:nvPr/>
        </p:nvSpPr>
        <p:spPr>
          <a:xfrm>
            <a:off x="1101483" y="17101591"/>
            <a:ext cx="9302746" cy="58477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kern="1200"/>
            </a:defPPr>
          </a:lstStyle>
          <a:p>
            <a:pPr algn="ctr"/>
            <a:r>
              <a:rPr lang="en-US" sz="3200" b="1" dirty="0">
                <a:solidFill>
                  <a:schemeClr val="tx1">
                    <a:lumMod val="75000"/>
                    <a:lumOff val="25000"/>
                  </a:schemeClr>
                </a:solidFill>
                <a:latin typeface="Montserrat Extra Bold" panose="00000900000000000000" pitchFamily="50" charset="0"/>
              </a:rPr>
              <a:t>Audience</a:t>
            </a:r>
          </a:p>
        </p:txBody>
      </p:sp>
      <p:sp>
        <p:nvSpPr>
          <p:cNvPr id="40" name="Rectangle: Rounded Corners 39"/>
          <p:cNvSpPr/>
          <p:nvPr/>
        </p:nvSpPr>
        <p:spPr>
          <a:xfrm>
            <a:off x="11246796" y="4666448"/>
            <a:ext cx="10233021" cy="16657856"/>
          </a:xfrm>
          <a:prstGeom prst="roundRect">
            <a:avLst>
              <a:gd name="adj" fmla="val 1822"/>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solidFill>
                <a:schemeClr val="accent5"/>
              </a:solidFill>
            </a:endParaRPr>
          </a:p>
        </p:txBody>
      </p:sp>
      <p:sp>
        <p:nvSpPr>
          <p:cNvPr id="90" name="TextBox 89">
            <a:extLst>
              <a:ext uri="{FF2B5EF4-FFF2-40B4-BE49-F238E27FC236}">
                <a16:creationId xmlns:a16="http://schemas.microsoft.com/office/drawing/2014/main" id="{29FDCEBF-DA7D-4AE0-A6BD-06A1FEAE41E1}"/>
              </a:ext>
            </a:extLst>
          </p:cNvPr>
          <p:cNvSpPr txBox="1"/>
          <p:nvPr/>
        </p:nvSpPr>
        <p:spPr>
          <a:xfrm>
            <a:off x="11711933" y="5906551"/>
            <a:ext cx="9302746" cy="2677656"/>
          </a:xfrm>
          <a:prstGeom prst="rect">
            <a:avLst/>
          </a:prstGeom>
          <a:noFill/>
          <a:effectLst>
            <a:outerShdw blurRad="50800" dist="38100" dir="2700000" algn="tl" rotWithShape="0">
              <a:prstClr val="black">
                <a:alpha val="40000"/>
              </a:prstClr>
            </a:outerShdw>
          </a:effectLst>
        </p:spPr>
        <p:txBody>
          <a:bodyPr wrap="square" rtlCol="0">
            <a:spAutoFit/>
          </a:bodyPr>
          <a:lstStyle>
            <a:defPPr>
              <a:defRPr kern="1200"/>
            </a:defPPr>
          </a:lstStyle>
          <a:p>
            <a:r>
              <a:rPr lang="en-US" sz="2400" b="0" i="0" dirty="0">
                <a:solidFill>
                  <a:srgbClr val="222222"/>
                </a:solidFill>
                <a:effectLst/>
                <a:latin typeface="Verdana" panose="020B0604030504040204" pitchFamily="34" charset="0"/>
                <a:ea typeface="Verdana" panose="020B0604030504040204" pitchFamily="34" charset="0"/>
              </a:rPr>
              <a:t>Full color double sided brochure developed to cover the most common diagnoses for medical cannabis certification at Maryland Family Healthcare LLC, that include chronic pain, insomnia, anxiety, and post traumatic stress disorder. Also covers dosing strategies, safety, and the endocannabinoid system for an overview so they know what to expect.</a:t>
            </a:r>
            <a:endParaRPr lang="en-US" sz="2400" dirty="0">
              <a:solidFill>
                <a:schemeClr val="tx1">
                  <a:lumMod val="65000"/>
                  <a:lumOff val="35000"/>
                </a:schemeClr>
              </a:solidFill>
              <a:latin typeface="Verdana" panose="020B0604030504040204" pitchFamily="34" charset="0"/>
              <a:ea typeface="Verdana" panose="020B0604030504040204" pitchFamily="34" charset="0"/>
              <a:cs typeface="Open Sans" panose="020B0606030504020204" pitchFamily="34" charset="0"/>
            </a:endParaRPr>
          </a:p>
        </p:txBody>
      </p:sp>
      <p:sp>
        <p:nvSpPr>
          <p:cNvPr id="41" name="Rectangle: Rounded Corners 40"/>
          <p:cNvSpPr/>
          <p:nvPr/>
        </p:nvSpPr>
        <p:spPr>
          <a:xfrm>
            <a:off x="21945600" y="4747459"/>
            <a:ext cx="10233021" cy="16576845"/>
          </a:xfrm>
          <a:prstGeom prst="roundRect">
            <a:avLst>
              <a:gd name="adj" fmla="val 1937"/>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91" name="TextBox 90">
            <a:extLst>
              <a:ext uri="{FF2B5EF4-FFF2-40B4-BE49-F238E27FC236}">
                <a16:creationId xmlns:a16="http://schemas.microsoft.com/office/drawing/2014/main" id="{15232698-55E6-4C6D-9947-A1F5F1CCE1E0}"/>
              </a:ext>
            </a:extLst>
          </p:cNvPr>
          <p:cNvSpPr txBox="1"/>
          <p:nvPr/>
        </p:nvSpPr>
        <p:spPr>
          <a:xfrm>
            <a:off x="11602816" y="5202103"/>
            <a:ext cx="9302746" cy="58477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kern="1200"/>
            </a:defPPr>
          </a:lstStyle>
          <a:p>
            <a:pPr algn="ctr"/>
            <a:r>
              <a:rPr lang="en-US" sz="3200" b="1" dirty="0">
                <a:solidFill>
                  <a:schemeClr val="tx1">
                    <a:lumMod val="75000"/>
                    <a:lumOff val="25000"/>
                  </a:schemeClr>
                </a:solidFill>
                <a:latin typeface="Montserrat Extra Bold" panose="00000900000000000000" pitchFamily="50" charset="0"/>
              </a:rPr>
              <a:t>Description of Instructional Materials</a:t>
            </a:r>
          </a:p>
        </p:txBody>
      </p:sp>
      <p:sp>
        <p:nvSpPr>
          <p:cNvPr id="92" name="TextBox 91">
            <a:extLst>
              <a:ext uri="{FF2B5EF4-FFF2-40B4-BE49-F238E27FC236}">
                <a16:creationId xmlns:a16="http://schemas.microsoft.com/office/drawing/2014/main" id="{65C4E645-8814-452E-ABF9-94046EFDF552}"/>
              </a:ext>
            </a:extLst>
          </p:cNvPr>
          <p:cNvSpPr txBox="1"/>
          <p:nvPr/>
        </p:nvSpPr>
        <p:spPr>
          <a:xfrm>
            <a:off x="22382538" y="5870141"/>
            <a:ext cx="9302746" cy="2677656"/>
          </a:xfrm>
          <a:prstGeom prst="rect">
            <a:avLst/>
          </a:prstGeom>
          <a:noFill/>
          <a:effectLst>
            <a:outerShdw blurRad="50800" dist="38100" dir="2700000" algn="tl" rotWithShape="0">
              <a:prstClr val="black">
                <a:alpha val="40000"/>
              </a:prstClr>
            </a:outerShdw>
          </a:effectLst>
        </p:spPr>
        <p:txBody>
          <a:bodyPr wrap="square" rtlCol="0">
            <a:spAutoFit/>
          </a:bodyPr>
          <a:lstStyle>
            <a:defPPr>
              <a:defRPr kern="1200"/>
            </a:defPPr>
          </a:lstStyle>
          <a:p>
            <a:r>
              <a:rPr lang="en-US" sz="2400" dirty="0">
                <a:solidFill>
                  <a:srgbClr val="222222"/>
                </a:solidFill>
                <a:latin typeface="Verdana" panose="020B0604030504040204" pitchFamily="34" charset="0"/>
                <a:ea typeface="Verdana" panose="020B0604030504040204" pitchFamily="34" charset="0"/>
              </a:rPr>
              <a:t>The intention of our group is to use a series of digital and paper surveys that will be distributed to patients at the end of their first certification visit, and at their first follow-up visit. Reward incentives such as gift cards or service discounts will be used to encourage the completion of distributed surveys. The surveys will consist of questions designed for each level of Kilpatrick’s evaluation process.</a:t>
            </a:r>
          </a:p>
        </p:txBody>
      </p:sp>
      <p:sp>
        <p:nvSpPr>
          <p:cNvPr id="93" name="TextBox 92">
            <a:extLst>
              <a:ext uri="{FF2B5EF4-FFF2-40B4-BE49-F238E27FC236}">
                <a16:creationId xmlns:a16="http://schemas.microsoft.com/office/drawing/2014/main" id="{7381E656-1550-4678-91D6-50348E24F942}"/>
              </a:ext>
            </a:extLst>
          </p:cNvPr>
          <p:cNvSpPr txBox="1"/>
          <p:nvPr/>
        </p:nvSpPr>
        <p:spPr>
          <a:xfrm>
            <a:off x="22348844" y="5101264"/>
            <a:ext cx="9302746" cy="58477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kern="1200"/>
            </a:defPPr>
          </a:lstStyle>
          <a:p>
            <a:pPr algn="ctr"/>
            <a:r>
              <a:rPr lang="en-US" sz="3200" b="1" dirty="0">
                <a:solidFill>
                  <a:schemeClr val="tx1">
                    <a:lumMod val="75000"/>
                    <a:lumOff val="25000"/>
                  </a:schemeClr>
                </a:solidFill>
                <a:latin typeface="Montserrat Extra Bold" panose="00000900000000000000" pitchFamily="50" charset="0"/>
              </a:rPr>
              <a:t>Evaluation Plan</a:t>
            </a:r>
          </a:p>
        </p:txBody>
      </p:sp>
      <p:sp>
        <p:nvSpPr>
          <p:cNvPr id="30" name="Rectangle: Rounded Corners 29">
            <a:extLst>
              <a:ext uri="{FF2B5EF4-FFF2-40B4-BE49-F238E27FC236}">
                <a16:creationId xmlns:a16="http://schemas.microsoft.com/office/drawing/2014/main" id="{EAC57434-6A88-4A2D-9550-1B9D065D2735}"/>
              </a:ext>
            </a:extLst>
          </p:cNvPr>
          <p:cNvSpPr/>
          <p:nvPr/>
        </p:nvSpPr>
        <p:spPr>
          <a:xfrm>
            <a:off x="33190158" y="4747459"/>
            <a:ext cx="10233021" cy="12544580"/>
          </a:xfrm>
          <a:prstGeom prst="roundRect">
            <a:avLst>
              <a:gd name="adj" fmla="val 1937"/>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33" name="TextBox 32">
            <a:extLst>
              <a:ext uri="{FF2B5EF4-FFF2-40B4-BE49-F238E27FC236}">
                <a16:creationId xmlns:a16="http://schemas.microsoft.com/office/drawing/2014/main" id="{21BE101E-3ADC-472C-A3A1-CC4409D37F79}"/>
              </a:ext>
            </a:extLst>
          </p:cNvPr>
          <p:cNvSpPr txBox="1"/>
          <p:nvPr/>
        </p:nvSpPr>
        <p:spPr>
          <a:xfrm>
            <a:off x="36581458" y="5116064"/>
            <a:ext cx="9302746" cy="58477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kern="1200"/>
            </a:defPPr>
          </a:lstStyle>
          <a:p>
            <a:r>
              <a:rPr lang="en-US" sz="3200" b="1" dirty="0">
                <a:solidFill>
                  <a:schemeClr val="tx1">
                    <a:lumMod val="75000"/>
                    <a:lumOff val="25000"/>
                  </a:schemeClr>
                </a:solidFill>
                <a:latin typeface="Montserrat Extra Bold" panose="00000900000000000000" pitchFamily="50" charset="0"/>
              </a:rPr>
              <a:t>Lessons Learned</a:t>
            </a:r>
          </a:p>
        </p:txBody>
      </p:sp>
      <p:sp>
        <p:nvSpPr>
          <p:cNvPr id="34" name="TextBox 33">
            <a:extLst>
              <a:ext uri="{FF2B5EF4-FFF2-40B4-BE49-F238E27FC236}">
                <a16:creationId xmlns:a16="http://schemas.microsoft.com/office/drawing/2014/main" id="{C631D61B-861E-4587-BF3D-CAFC20F7E7B0}"/>
              </a:ext>
            </a:extLst>
          </p:cNvPr>
          <p:cNvSpPr txBox="1"/>
          <p:nvPr/>
        </p:nvSpPr>
        <p:spPr>
          <a:xfrm>
            <a:off x="33585082" y="6056540"/>
            <a:ext cx="9302746" cy="10679847"/>
          </a:xfrm>
          <a:prstGeom prst="rect">
            <a:avLst/>
          </a:prstGeom>
          <a:noFill/>
          <a:effectLst>
            <a:outerShdw blurRad="50800" dist="38100" dir="2700000" algn="tl" rotWithShape="0">
              <a:prstClr val="black">
                <a:alpha val="40000"/>
              </a:prstClr>
            </a:outerShdw>
          </a:effectLst>
        </p:spPr>
        <p:txBody>
          <a:bodyPr wrap="square" rtlCol="0">
            <a:spAutoFit/>
          </a:bodyPr>
          <a:lstStyle>
            <a:defPPr>
              <a:defRPr kern="1200"/>
            </a:defPPr>
          </a:lstStyle>
          <a:p>
            <a:pPr marL="285750" indent="-285750">
              <a:buFont typeface="Arial" panose="020B0604020202020204" pitchFamily="34" charset="0"/>
              <a:buChar char="•"/>
            </a:pPr>
            <a:r>
              <a:rPr lang="en-US" sz="2400" dirty="0">
                <a:solidFill>
                  <a:schemeClr val="tx1">
                    <a:lumMod val="65000"/>
                    <a:lumOff val="35000"/>
                  </a:schemeClr>
                </a:solidFill>
                <a:latin typeface="Verdana" panose="020B0604030504040204" pitchFamily="34" charset="0"/>
                <a:ea typeface="Verdana" panose="020B0604030504040204" pitchFamily="34" charset="0"/>
                <a:cs typeface="Open Sans" panose="020B0606030504020204" pitchFamily="34" charset="0"/>
              </a:rPr>
              <a:t>It is critical to have a plan for reaching patients to complete surveys and to make them interactive and engaging. Individuals are inundated with questionnaires/surveys, so it is important to design plans that will encourage completion.</a:t>
            </a:r>
          </a:p>
          <a:p>
            <a:pPr marL="285750" indent="-285750">
              <a:buFont typeface="Arial" panose="020B0604020202020204" pitchFamily="34" charset="0"/>
              <a:buChar char="•"/>
            </a:pPr>
            <a:endParaRPr lang="en-US" sz="2400" dirty="0">
              <a:solidFill>
                <a:schemeClr val="tx1">
                  <a:lumMod val="65000"/>
                  <a:lumOff val="35000"/>
                </a:schemeClr>
              </a:solidFill>
              <a:latin typeface="Verdana" panose="020B0604030504040204" pitchFamily="34" charset="0"/>
              <a:ea typeface="Verdana" panose="020B0604030504040204" pitchFamily="34" charset="0"/>
              <a:cs typeface="Open Sans" panose="020B0606030504020204" pitchFamily="34" charset="0"/>
            </a:endParaRPr>
          </a:p>
          <a:p>
            <a:pPr marL="285750" indent="-285750">
              <a:buFont typeface="Arial" panose="020B0604020202020204" pitchFamily="34" charset="0"/>
              <a:buChar char="•"/>
            </a:pPr>
            <a:r>
              <a:rPr lang="en-US" sz="2400" dirty="0">
                <a:solidFill>
                  <a:schemeClr val="tx1">
                    <a:lumMod val="65000"/>
                    <a:lumOff val="35000"/>
                  </a:schemeClr>
                </a:solidFill>
                <a:latin typeface="Verdana" panose="020B0604030504040204" pitchFamily="34" charset="0"/>
                <a:ea typeface="Verdana" panose="020B0604030504040204" pitchFamily="34" charset="0"/>
                <a:cs typeface="Open Sans" panose="020B0606030504020204" pitchFamily="34" charset="0"/>
              </a:rPr>
              <a:t>Setting buffers in for deadlines. When working with multiple groups to complete a task, it is important to have buffer times to account for delays that may occur in the timeline.</a:t>
            </a:r>
          </a:p>
          <a:p>
            <a:pPr marL="285750" indent="-285750">
              <a:buFont typeface="Arial" panose="020B0604020202020204" pitchFamily="34" charset="0"/>
              <a:buChar char="•"/>
            </a:pPr>
            <a:endParaRPr lang="en-US" sz="2400" dirty="0">
              <a:solidFill>
                <a:schemeClr val="tx1">
                  <a:lumMod val="65000"/>
                  <a:lumOff val="35000"/>
                </a:schemeClr>
              </a:solidFill>
              <a:latin typeface="Verdana" panose="020B0604030504040204" pitchFamily="34" charset="0"/>
              <a:ea typeface="Verdana" panose="020B0604030504040204" pitchFamily="34" charset="0"/>
              <a:cs typeface="Open Sans" panose="020B0606030504020204" pitchFamily="34" charset="0"/>
            </a:endParaRPr>
          </a:p>
          <a:p>
            <a:pPr marL="285750" indent="-285750">
              <a:buFont typeface="Arial" panose="020B0604020202020204" pitchFamily="34" charset="0"/>
              <a:buChar char="•"/>
            </a:pPr>
            <a:r>
              <a:rPr lang="en-US" sz="2400" dirty="0">
                <a:solidFill>
                  <a:schemeClr val="tx1">
                    <a:lumMod val="65000"/>
                    <a:lumOff val="35000"/>
                  </a:schemeClr>
                </a:solidFill>
                <a:latin typeface="Verdana" panose="020B0604030504040204" pitchFamily="34" charset="0"/>
                <a:ea typeface="Verdana" panose="020B0604030504040204" pitchFamily="34" charset="0"/>
                <a:cs typeface="Open Sans" panose="020B0606030504020204" pitchFamily="34" charset="0"/>
              </a:rPr>
              <a:t>Communicate with stakeholders frequently. There are many unpredictably things that may happen, but when communication is open and effective then solutions can be developed. </a:t>
            </a:r>
          </a:p>
          <a:p>
            <a:pPr marL="285750" indent="-285750">
              <a:buFont typeface="Arial" panose="020B0604020202020204" pitchFamily="34" charset="0"/>
              <a:buChar char="•"/>
            </a:pPr>
            <a:endParaRPr lang="en-US" sz="2400" dirty="0">
              <a:solidFill>
                <a:schemeClr val="tx1">
                  <a:lumMod val="65000"/>
                  <a:lumOff val="35000"/>
                </a:schemeClr>
              </a:solidFill>
              <a:latin typeface="Verdana" panose="020B0604030504040204" pitchFamily="34" charset="0"/>
              <a:ea typeface="Verdana" panose="020B0604030504040204" pitchFamily="34" charset="0"/>
              <a:cs typeface="Open Sans" panose="020B0606030504020204" pitchFamily="34" charset="0"/>
            </a:endParaRPr>
          </a:p>
          <a:p>
            <a:pPr marL="285750" indent="-285750">
              <a:buFont typeface="Arial" panose="020B0604020202020204" pitchFamily="34" charset="0"/>
              <a:buChar char="•"/>
            </a:pPr>
            <a:r>
              <a:rPr lang="en-US" sz="2400" dirty="0">
                <a:solidFill>
                  <a:schemeClr val="tx1">
                    <a:lumMod val="65000"/>
                    <a:lumOff val="35000"/>
                  </a:schemeClr>
                </a:solidFill>
                <a:latin typeface="Verdana" panose="020B0604030504040204" pitchFamily="34" charset="0"/>
                <a:ea typeface="Verdana" panose="020B0604030504040204" pitchFamily="34" charset="0"/>
                <a:cs typeface="Open Sans" panose="020B0606030504020204" pitchFamily="34" charset="0"/>
              </a:rPr>
              <a:t>Our group found that it was beneficial to have teammates who are knowledgeable about information technology, because it helps to expedite and complete deliverables. </a:t>
            </a:r>
          </a:p>
          <a:p>
            <a:pPr marL="285750" indent="-285750">
              <a:buFont typeface="Arial" panose="020B0604020202020204" pitchFamily="34" charset="0"/>
              <a:buChar char="•"/>
            </a:pPr>
            <a:endParaRPr lang="en-US" sz="2400" dirty="0">
              <a:solidFill>
                <a:schemeClr val="tx1">
                  <a:lumMod val="65000"/>
                  <a:lumOff val="35000"/>
                </a:schemeClr>
              </a:solidFill>
              <a:latin typeface="Verdana" panose="020B0604030504040204" pitchFamily="34" charset="0"/>
              <a:ea typeface="Verdana" panose="020B0604030504040204" pitchFamily="34" charset="0"/>
              <a:cs typeface="Open Sans" panose="020B0606030504020204" pitchFamily="34" charset="0"/>
            </a:endParaRPr>
          </a:p>
          <a:p>
            <a:pPr marL="285750" indent="-285750">
              <a:buFont typeface="Arial" panose="020B0604020202020204" pitchFamily="34" charset="0"/>
              <a:buChar char="•"/>
            </a:pPr>
            <a:r>
              <a:rPr lang="en-US" sz="2400" dirty="0">
                <a:solidFill>
                  <a:schemeClr val="tx1">
                    <a:lumMod val="65000"/>
                    <a:lumOff val="35000"/>
                  </a:schemeClr>
                </a:solidFill>
                <a:latin typeface="Verdana" panose="020B0604030504040204" pitchFamily="34" charset="0"/>
                <a:ea typeface="Verdana" panose="020B0604030504040204" pitchFamily="34" charset="0"/>
                <a:cs typeface="Open Sans" panose="020B0606030504020204" pitchFamily="34" charset="0"/>
              </a:rPr>
              <a:t>Having a diverse team adds depth and perspective to planning and creating strategy. </a:t>
            </a:r>
          </a:p>
          <a:p>
            <a:pPr marL="285750" indent="-285750">
              <a:buFont typeface="Arial" panose="020B0604020202020204" pitchFamily="34" charset="0"/>
              <a:buChar char="•"/>
            </a:pPr>
            <a:endParaRPr lang="en-US" sz="2400" dirty="0">
              <a:solidFill>
                <a:schemeClr val="tx1">
                  <a:lumMod val="65000"/>
                  <a:lumOff val="35000"/>
                </a:schemeClr>
              </a:solidFill>
              <a:latin typeface="Verdana" panose="020B0604030504040204" pitchFamily="34" charset="0"/>
              <a:ea typeface="Verdana" panose="020B0604030504040204" pitchFamily="34" charset="0"/>
              <a:cs typeface="Open Sans" panose="020B0606030504020204" pitchFamily="34" charset="0"/>
            </a:endParaRPr>
          </a:p>
          <a:p>
            <a:pPr marL="285750" indent="-285750">
              <a:buFont typeface="Arial" panose="020B0604020202020204" pitchFamily="34" charset="0"/>
              <a:buChar char="•"/>
            </a:pPr>
            <a:endParaRPr lang="en-US" sz="16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400" dirty="0">
                <a:solidFill>
                  <a:schemeClr val="tx1">
                    <a:lumMod val="65000"/>
                    <a:lumOff val="35000"/>
                  </a:schemeClr>
                </a:solidFill>
                <a:latin typeface="Verdana" panose="020B0604030504040204" pitchFamily="34" charset="0"/>
                <a:ea typeface="Verdana" panose="020B0604030504040204" pitchFamily="34" charset="0"/>
                <a:cs typeface="Open Sans" panose="020B0606030504020204" pitchFamily="34" charset="0"/>
              </a:rPr>
              <a:t>With medical cannabis still being researched and many of its effects unknown, we found it valuable to provide a balanced view. Offering both positive and negative effects that have supported through clinical research [2].</a:t>
            </a:r>
          </a:p>
        </p:txBody>
      </p:sp>
      <p:sp>
        <p:nvSpPr>
          <p:cNvPr id="35" name="Title 11">
            <a:extLst>
              <a:ext uri="{FF2B5EF4-FFF2-40B4-BE49-F238E27FC236}">
                <a16:creationId xmlns:a16="http://schemas.microsoft.com/office/drawing/2014/main" id="{C48BFDF9-FDF9-405B-AB12-EA5C973F5BC6}"/>
              </a:ext>
            </a:extLst>
          </p:cNvPr>
          <p:cNvSpPr txBox="1"/>
          <p:nvPr/>
        </p:nvSpPr>
        <p:spPr>
          <a:xfrm>
            <a:off x="7923869" y="2631649"/>
            <a:ext cx="27432000" cy="1035413"/>
          </a:xfrm>
          <a:prstGeom prst="rect">
            <a:avLst/>
          </a:prstGeom>
          <a:effectLst>
            <a:outerShdw blurRad="50800" dist="38100" dir="2700000" algn="tl" rotWithShape="0">
              <a:prstClr val="black">
                <a:alpha val="40000"/>
              </a:prstClr>
            </a:outerShdw>
          </a:effectLst>
        </p:spPr>
        <p:txBody>
          <a:bodyPr lIns="85344" tIns="42672" rIns="85344" bIns="42672"/>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3600" dirty="0">
                <a:solidFill>
                  <a:schemeClr val="bg1"/>
                </a:solidFill>
              </a:rPr>
              <a:t>University of Maryland Baltimore School of Pharmacy  Medical Cannabis Science and Therapeutics</a:t>
            </a:r>
          </a:p>
        </p:txBody>
      </p:sp>
      <p:sp>
        <p:nvSpPr>
          <p:cNvPr id="36" name="Rectangle: Rounded Corners 35">
            <a:extLst>
              <a:ext uri="{FF2B5EF4-FFF2-40B4-BE49-F238E27FC236}">
                <a16:creationId xmlns:a16="http://schemas.microsoft.com/office/drawing/2014/main" id="{522D2166-7BD0-494E-A606-A31CE751311E}"/>
              </a:ext>
            </a:extLst>
          </p:cNvPr>
          <p:cNvSpPr/>
          <p:nvPr/>
        </p:nvSpPr>
        <p:spPr>
          <a:xfrm>
            <a:off x="22741624" y="9166898"/>
            <a:ext cx="8620990" cy="11685682"/>
          </a:xfrm>
          <a:prstGeom prst="roundRect">
            <a:avLst>
              <a:gd name="adj" fmla="val 1937"/>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pic>
        <p:nvPicPr>
          <p:cNvPr id="19" name="Picture 18" descr="Graphical user interface, text, application, email&#10;&#10;Description automatically generated">
            <a:hlinkClick r:id="rId2" action="ppaction://hlinkfile"/>
            <a:extLst>
              <a:ext uri="{FF2B5EF4-FFF2-40B4-BE49-F238E27FC236}">
                <a16:creationId xmlns:a16="http://schemas.microsoft.com/office/drawing/2014/main" id="{F47BD11E-77C8-4841-9A8D-379543A0CA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34261" y="10659224"/>
            <a:ext cx="2999133" cy="4259084"/>
          </a:xfrm>
          <a:prstGeom prst="rect">
            <a:avLst/>
          </a:prstGeom>
          <a:effectLst>
            <a:outerShdw blurRad="50800" dist="38100" dir="2700000" algn="tl" rotWithShape="0">
              <a:prstClr val="black">
                <a:alpha val="40000"/>
              </a:prstClr>
            </a:outerShdw>
          </a:effectLst>
        </p:spPr>
      </p:pic>
      <p:pic>
        <p:nvPicPr>
          <p:cNvPr id="23" name="Picture 22" descr="Graphical user interface, text, application, email&#10;&#10;Description automatically generated">
            <a:hlinkClick r:id="rId4" action="ppaction://hlinkfile"/>
            <a:extLst>
              <a:ext uri="{FF2B5EF4-FFF2-40B4-BE49-F238E27FC236}">
                <a16:creationId xmlns:a16="http://schemas.microsoft.com/office/drawing/2014/main" id="{079654BB-53D4-4D0C-9FDB-99ECA044ED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00395" y="15793564"/>
            <a:ext cx="2999133" cy="4259084"/>
          </a:xfrm>
          <a:prstGeom prst="rect">
            <a:avLst/>
          </a:prstGeom>
          <a:effectLst>
            <a:outerShdw blurRad="50800" dist="38100" dir="2700000" algn="tl" rotWithShape="0">
              <a:prstClr val="black">
                <a:alpha val="40000"/>
              </a:prstClr>
            </a:outerShdw>
          </a:effectLst>
        </p:spPr>
      </p:pic>
      <p:pic>
        <p:nvPicPr>
          <p:cNvPr id="21" name="Picture 20" descr="Text&#10;&#10;Description automatically generated">
            <a:hlinkClick r:id="rId6" action="ppaction://hlinkfile"/>
            <a:extLst>
              <a:ext uri="{FF2B5EF4-FFF2-40B4-BE49-F238E27FC236}">
                <a16:creationId xmlns:a16="http://schemas.microsoft.com/office/drawing/2014/main" id="{45948971-FDDA-4E25-B3AC-D63A1D8F32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79362" y="10628922"/>
            <a:ext cx="2999133" cy="4259084"/>
          </a:xfrm>
          <a:prstGeom prst="rect">
            <a:avLst/>
          </a:prstGeom>
          <a:effectLst>
            <a:outerShdw blurRad="50800" dist="38100" dir="2700000" algn="tl" rotWithShape="0">
              <a:prstClr val="black">
                <a:alpha val="40000"/>
              </a:prstClr>
            </a:outerShdw>
          </a:effectLst>
        </p:spPr>
      </p:pic>
      <p:pic>
        <p:nvPicPr>
          <p:cNvPr id="25" name="Picture 24" descr="Diagram&#10;&#10;Description automatically generated">
            <a:hlinkClick r:id="rId8" action="ppaction://hlinkfile"/>
            <a:extLst>
              <a:ext uri="{FF2B5EF4-FFF2-40B4-BE49-F238E27FC236}">
                <a16:creationId xmlns:a16="http://schemas.microsoft.com/office/drawing/2014/main" id="{241DF958-6CB7-47D4-A464-501C25965C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579362" y="15792673"/>
            <a:ext cx="2999133" cy="4259086"/>
          </a:xfrm>
          <a:prstGeom prst="rect">
            <a:avLst/>
          </a:prstGeom>
          <a:effectLst>
            <a:outerShdw blurRad="50800" dist="38100" dir="2700000" algn="tl" rotWithShape="0">
              <a:prstClr val="black">
                <a:alpha val="40000"/>
              </a:prstClr>
            </a:outerShdw>
          </a:effectLst>
        </p:spPr>
      </p:pic>
      <p:sp>
        <p:nvSpPr>
          <p:cNvPr id="37" name="Rectangle: Rounded Corners 36">
            <a:extLst>
              <a:ext uri="{FF2B5EF4-FFF2-40B4-BE49-F238E27FC236}">
                <a16:creationId xmlns:a16="http://schemas.microsoft.com/office/drawing/2014/main" id="{DB778552-FA12-4276-9177-2A64B21031F5}"/>
              </a:ext>
            </a:extLst>
          </p:cNvPr>
          <p:cNvSpPr/>
          <p:nvPr/>
        </p:nvSpPr>
        <p:spPr>
          <a:xfrm>
            <a:off x="11948072" y="9119534"/>
            <a:ext cx="8620990" cy="11773449"/>
          </a:xfrm>
          <a:prstGeom prst="roundRect">
            <a:avLst>
              <a:gd name="adj" fmla="val 1937"/>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pic>
        <p:nvPicPr>
          <p:cNvPr id="9" name="Picture 8" descr="Text&#10;&#10;Description automatically generated with low confidence">
            <a:hlinkClick r:id="rId10" action="ppaction://hlinkfile"/>
            <a:extLst>
              <a:ext uri="{FF2B5EF4-FFF2-40B4-BE49-F238E27FC236}">
                <a16:creationId xmlns:a16="http://schemas.microsoft.com/office/drawing/2014/main" id="{856A39F5-ADFD-4037-90B3-42D3BF334FB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391333" y="10495502"/>
            <a:ext cx="2380347" cy="3173796"/>
          </a:xfrm>
          <a:prstGeom prst="rect">
            <a:avLst/>
          </a:prstGeom>
          <a:effectLst>
            <a:outerShdw blurRad="50800" dist="38100" dir="2700000" algn="tl" rotWithShape="0">
              <a:prstClr val="black">
                <a:alpha val="40000"/>
              </a:prstClr>
            </a:outerShdw>
          </a:effectLst>
        </p:spPr>
      </p:pic>
      <p:pic>
        <p:nvPicPr>
          <p:cNvPr id="11" name="Picture 10" descr="Text&#10;&#10;Description automatically generated">
            <a:hlinkClick r:id="rId12" action="ppaction://hlinkfile"/>
            <a:extLst>
              <a:ext uri="{FF2B5EF4-FFF2-40B4-BE49-F238E27FC236}">
                <a16:creationId xmlns:a16="http://schemas.microsoft.com/office/drawing/2014/main" id="{4C5ABBC8-49D6-4516-8461-D32F982AA47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773850" y="10495502"/>
            <a:ext cx="2380347" cy="3173796"/>
          </a:xfrm>
          <a:prstGeom prst="rect">
            <a:avLst/>
          </a:prstGeom>
          <a:effectLst>
            <a:outerShdw blurRad="50800" dist="38100" dir="2700000" algn="tl" rotWithShape="0">
              <a:prstClr val="black">
                <a:alpha val="40000"/>
              </a:prstClr>
            </a:outerShdw>
          </a:effectLst>
        </p:spPr>
      </p:pic>
      <p:pic>
        <p:nvPicPr>
          <p:cNvPr id="15" name="Picture 14" descr="Text, letter&#10;&#10;Description automatically generated">
            <a:hlinkClick r:id="rId14" action="ppaction://hlinkfile"/>
            <a:extLst>
              <a:ext uri="{FF2B5EF4-FFF2-40B4-BE49-F238E27FC236}">
                <a16:creationId xmlns:a16="http://schemas.microsoft.com/office/drawing/2014/main" id="{264D6944-41C4-4D39-AE3B-0739DF52133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391333" y="17161599"/>
            <a:ext cx="2455218" cy="3273624"/>
          </a:xfrm>
          <a:prstGeom prst="rect">
            <a:avLst/>
          </a:prstGeom>
          <a:effectLst>
            <a:outerShdw blurRad="50800" dist="38100" dir="2700000" algn="tl" rotWithShape="0">
              <a:prstClr val="black">
                <a:alpha val="40000"/>
              </a:prstClr>
            </a:outerShdw>
          </a:effectLst>
        </p:spPr>
      </p:pic>
      <p:pic>
        <p:nvPicPr>
          <p:cNvPr id="17" name="Picture 16" descr="Diagram&#10;&#10;Description automatically generated">
            <a:hlinkClick r:id="rId16" action="ppaction://hlinkfile"/>
            <a:extLst>
              <a:ext uri="{FF2B5EF4-FFF2-40B4-BE49-F238E27FC236}">
                <a16:creationId xmlns:a16="http://schemas.microsoft.com/office/drawing/2014/main" id="{BCD69CCB-C61E-4FA3-8AED-B0DCFDD5832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736416" y="17281252"/>
            <a:ext cx="2455217" cy="3273623"/>
          </a:xfrm>
          <a:prstGeom prst="rect">
            <a:avLst/>
          </a:prstGeom>
          <a:effectLst>
            <a:outerShdw blurRad="50800" dist="38100" dir="2700000" algn="tl" rotWithShape="0">
              <a:prstClr val="black">
                <a:alpha val="40000"/>
              </a:prstClr>
            </a:outerShdw>
          </a:effectLst>
        </p:spPr>
      </p:pic>
      <p:pic>
        <p:nvPicPr>
          <p:cNvPr id="13" name="Picture 12" descr="Text&#10;&#10;Description automatically generated">
            <a:hlinkClick r:id="rId18" action="ppaction://hlinkfile"/>
            <a:extLst>
              <a:ext uri="{FF2B5EF4-FFF2-40B4-BE49-F238E27FC236}">
                <a16:creationId xmlns:a16="http://schemas.microsoft.com/office/drawing/2014/main" id="{9F1218C6-4165-473E-A45C-CA1B6676C7A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127431" y="13838351"/>
            <a:ext cx="2455217" cy="3273623"/>
          </a:xfrm>
          <a:prstGeom prst="rect">
            <a:avLst/>
          </a:prstGeom>
          <a:effectLst>
            <a:outerShdw blurRad="50800" dist="38100" dir="2700000" algn="tl" rotWithShape="0">
              <a:prstClr val="black">
                <a:alpha val="40000"/>
              </a:prstClr>
            </a:outerShdw>
          </a:effectLst>
        </p:spPr>
      </p:pic>
      <p:sp>
        <p:nvSpPr>
          <p:cNvPr id="38" name="TextBox 37">
            <a:extLst>
              <a:ext uri="{FF2B5EF4-FFF2-40B4-BE49-F238E27FC236}">
                <a16:creationId xmlns:a16="http://schemas.microsoft.com/office/drawing/2014/main" id="{6FA4E85F-E547-4716-A687-4785A2A72E90}"/>
              </a:ext>
            </a:extLst>
          </p:cNvPr>
          <p:cNvSpPr txBox="1"/>
          <p:nvPr/>
        </p:nvSpPr>
        <p:spPr>
          <a:xfrm>
            <a:off x="13188608" y="9487738"/>
            <a:ext cx="9302746" cy="58477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kern="1200"/>
            </a:defPPr>
          </a:lstStyle>
          <a:p>
            <a:r>
              <a:rPr lang="en-US" sz="3200" b="1" dirty="0">
                <a:solidFill>
                  <a:schemeClr val="tx1">
                    <a:lumMod val="75000"/>
                    <a:lumOff val="25000"/>
                  </a:schemeClr>
                </a:solidFill>
                <a:latin typeface="Montserrat Extra Bold" panose="00000900000000000000" pitchFamily="50" charset="0"/>
              </a:rPr>
              <a:t>Medical Cannabis Handout</a:t>
            </a:r>
          </a:p>
        </p:txBody>
      </p:sp>
      <p:sp>
        <p:nvSpPr>
          <p:cNvPr id="42" name="TextBox 41">
            <a:extLst>
              <a:ext uri="{FF2B5EF4-FFF2-40B4-BE49-F238E27FC236}">
                <a16:creationId xmlns:a16="http://schemas.microsoft.com/office/drawing/2014/main" id="{6AFE57FF-2000-4FF8-9C12-0048922B27E1}"/>
              </a:ext>
            </a:extLst>
          </p:cNvPr>
          <p:cNvSpPr txBox="1"/>
          <p:nvPr/>
        </p:nvSpPr>
        <p:spPr>
          <a:xfrm>
            <a:off x="23671899" y="9360643"/>
            <a:ext cx="9302746" cy="58477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kern="1200"/>
            </a:defPPr>
          </a:lstStyle>
          <a:p>
            <a:r>
              <a:rPr lang="en-US" sz="3200" b="1" dirty="0">
                <a:solidFill>
                  <a:schemeClr val="tx1">
                    <a:lumMod val="75000"/>
                    <a:lumOff val="25000"/>
                  </a:schemeClr>
                </a:solidFill>
                <a:latin typeface="Montserrat Extra Bold" panose="00000900000000000000" pitchFamily="50" charset="0"/>
              </a:rPr>
              <a:t>Medical Cannabis Questionnaire</a:t>
            </a:r>
          </a:p>
        </p:txBody>
      </p:sp>
      <p:sp>
        <p:nvSpPr>
          <p:cNvPr id="49" name="TextBox 48">
            <a:extLst>
              <a:ext uri="{FF2B5EF4-FFF2-40B4-BE49-F238E27FC236}">
                <a16:creationId xmlns:a16="http://schemas.microsoft.com/office/drawing/2014/main" id="{849340A1-BF55-409E-B057-E1E4F2A88E4A}"/>
              </a:ext>
            </a:extLst>
          </p:cNvPr>
          <p:cNvSpPr txBox="1"/>
          <p:nvPr/>
        </p:nvSpPr>
        <p:spPr>
          <a:xfrm>
            <a:off x="14016016" y="3399004"/>
            <a:ext cx="14927602" cy="1138773"/>
          </a:xfrm>
          <a:prstGeom prst="rect">
            <a:avLst/>
          </a:prstGeom>
          <a:noFill/>
          <a:effectLst>
            <a:outerShdw blurRad="50800" dist="38100" dir="2700000" algn="tl" rotWithShape="0">
              <a:prstClr val="black">
                <a:alpha val="40000"/>
              </a:prstClr>
            </a:outerShdw>
          </a:effectLst>
        </p:spPr>
        <p:txBody>
          <a:bodyPr wrap="square" rtlCol="0">
            <a:spAutoFit/>
          </a:bodyPr>
          <a:lstStyle>
            <a:defPPr>
              <a:defRPr kern="1200"/>
            </a:defPPr>
          </a:lstStyle>
          <a:p>
            <a:pPr algn="ctr"/>
            <a:r>
              <a:rPr lang="en-US" sz="3600" b="1" i="0" u="none" strike="noStrike" dirty="0">
                <a:solidFill>
                  <a:schemeClr val="bg1"/>
                </a:solidFill>
                <a:effectLst/>
                <a:latin typeface="Montserrat Extra Bold" panose="020B0604020202020204" charset="0"/>
                <a:ea typeface="Verdana" panose="020B0604030504040204" pitchFamily="34" charset="0"/>
              </a:rPr>
              <a:t>Spring 2022 MCST 615 Medical Cannabis Capstone II     </a:t>
            </a:r>
            <a:r>
              <a:rPr lang="en-US" sz="3600" b="1" dirty="0">
                <a:solidFill>
                  <a:schemeClr val="bg1"/>
                </a:solidFill>
                <a:latin typeface="Montserrat Extra Bold" panose="020B0604020202020204" charset="0"/>
                <a:ea typeface="Verdana" panose="020B0604030504040204" pitchFamily="34" charset="0"/>
              </a:rPr>
              <a:t>Group 36</a:t>
            </a:r>
            <a:endParaRPr lang="en-US" sz="3600" b="1" i="0" dirty="0">
              <a:solidFill>
                <a:schemeClr val="bg1"/>
              </a:solidFill>
              <a:effectLst/>
              <a:latin typeface="Montserrat Extra Bold" panose="020B0604020202020204" charset="0"/>
            </a:endParaRPr>
          </a:p>
          <a:p>
            <a:pPr algn="ctr" fontAlgn="auto"/>
            <a:endParaRPr lang="en-US" sz="3200" b="1" i="0" u="none" strike="noStrike" dirty="0">
              <a:solidFill>
                <a:schemeClr val="bg1"/>
              </a:solidFill>
              <a:effectLst/>
              <a:latin typeface="Montserrat Extra Bold" panose="020B0604020202020204" charset="0"/>
              <a:ea typeface="Verdana" panose="020B0604030504040204" pitchFamily="34" charset="0"/>
            </a:endParaRPr>
          </a:p>
        </p:txBody>
      </p:sp>
      <p:pic>
        <p:nvPicPr>
          <p:cNvPr id="3" name="Picture 2" descr="Logo&#10;&#10;Description automatically generated">
            <a:extLst>
              <a:ext uri="{FF2B5EF4-FFF2-40B4-BE49-F238E27FC236}">
                <a16:creationId xmlns:a16="http://schemas.microsoft.com/office/drawing/2014/main" id="{C99C3DCC-C2F7-4B05-ABCF-54D639F0829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9660418" y="266902"/>
            <a:ext cx="3144826" cy="3144826"/>
          </a:xfrm>
          <a:prstGeom prst="rect">
            <a:avLst/>
          </a:prstGeom>
        </p:spPr>
      </p:pic>
      <p:pic>
        <p:nvPicPr>
          <p:cNvPr id="45" name="Picture 44" descr="Logo&#10;&#10;Description automatically generated">
            <a:extLst>
              <a:ext uri="{FF2B5EF4-FFF2-40B4-BE49-F238E27FC236}">
                <a16:creationId xmlns:a16="http://schemas.microsoft.com/office/drawing/2014/main" id="{CFFEE428-6EF5-464F-94CA-17192F8BDF4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85956" y="280442"/>
            <a:ext cx="3144826" cy="3144826"/>
          </a:xfrm>
          <a:prstGeom prst="rect">
            <a:avLst/>
          </a:prstGeom>
        </p:spPr>
      </p:pic>
    </p:spTree>
    <p:extLst>
      <p:ext uri="{BB962C8B-B14F-4D97-AF65-F5344CB8AC3E}">
        <p14:creationId xmlns:p14="http://schemas.microsoft.com/office/powerpoint/2010/main" val="41281233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8.14"/>
  <p:tag name="AS_TITLE" val="Aspose.Slides for .NET 4.0 Client Profile"/>
  <p:tag name="AS_VERSION" val="20.8"/>
  <p:tag name="MAKESIGNSTEMPLATE" val="assessingslate|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6907</TotalTime>
  <Words>711</Words>
  <Application>Microsoft Office PowerPoint</Application>
  <PresentationFormat>Custom</PresentationFormat>
  <Paragraphs>35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Jessica Gamberi</cp:lastModifiedBy>
  <cp:revision>65</cp:revision>
  <dcterms:modified xsi:type="dcterms:W3CDTF">2022-04-27T12:51:52Z</dcterms:modified>
  <cp:category>science research poster</cp:category>
</cp:coreProperties>
</file>