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2865" autoAdjust="0"/>
  </p:normalViewPr>
  <p:slideViewPr>
    <p:cSldViewPr snapToGrid="0">
      <p:cViewPr varScale="1">
        <p:scale>
          <a:sx n="83" d="100"/>
          <a:sy n="83" d="100"/>
        </p:scale>
        <p:origin x="16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D Beck" userId="1827a6c7-fe49-4fd9-8178-4fab63f40ea8" providerId="ADAL" clId="{865E107C-25BB-435F-BF1A-C629F6A3A6DB}"/>
    <pc:docChg chg="custSel modSld">
      <pc:chgData name="Ashley D Beck" userId="1827a6c7-fe49-4fd9-8178-4fab63f40ea8" providerId="ADAL" clId="{865E107C-25BB-435F-BF1A-C629F6A3A6DB}" dt="2022-03-01T19:03:03.509" v="716" actId="20577"/>
      <pc:docMkLst>
        <pc:docMk/>
      </pc:docMkLst>
      <pc:sldChg chg="modSp">
        <pc:chgData name="Ashley D Beck" userId="1827a6c7-fe49-4fd9-8178-4fab63f40ea8" providerId="ADAL" clId="{865E107C-25BB-435F-BF1A-C629F6A3A6DB}" dt="2022-03-01T17:50:38.021" v="553" actId="6549"/>
        <pc:sldMkLst>
          <pc:docMk/>
          <pc:sldMk cId="3176158120" sldId="256"/>
        </pc:sldMkLst>
        <pc:spChg chg="mod">
          <ac:chgData name="Ashley D Beck" userId="1827a6c7-fe49-4fd9-8178-4fab63f40ea8" providerId="ADAL" clId="{865E107C-25BB-435F-BF1A-C629F6A3A6DB}" dt="2022-03-01T17:50:38.021" v="553" actId="6549"/>
          <ac:spMkLst>
            <pc:docMk/>
            <pc:sldMk cId="3176158120" sldId="256"/>
            <ac:spMk id="3" creationId="{00000000-0000-0000-0000-000000000000}"/>
          </ac:spMkLst>
        </pc:spChg>
      </pc:sldChg>
      <pc:sldChg chg="modSp">
        <pc:chgData name="Ashley D Beck" userId="1827a6c7-fe49-4fd9-8178-4fab63f40ea8" providerId="ADAL" clId="{865E107C-25BB-435F-BF1A-C629F6A3A6DB}" dt="2022-03-01T19:03:03.509" v="716" actId="20577"/>
        <pc:sldMkLst>
          <pc:docMk/>
          <pc:sldMk cId="912221725" sldId="257"/>
        </pc:sldMkLst>
        <pc:spChg chg="mod">
          <ac:chgData name="Ashley D Beck" userId="1827a6c7-fe49-4fd9-8178-4fab63f40ea8" providerId="ADAL" clId="{865E107C-25BB-435F-BF1A-C629F6A3A6DB}" dt="2022-03-01T19:03:03.509" v="716" actId="20577"/>
          <ac:spMkLst>
            <pc:docMk/>
            <pc:sldMk cId="912221725" sldId="257"/>
            <ac:spMk id="3" creationId="{00000000-0000-0000-0000-000000000000}"/>
          </ac:spMkLst>
        </pc:spChg>
      </pc:sldChg>
      <pc:sldChg chg="modSp">
        <pc:chgData name="Ashley D Beck" userId="1827a6c7-fe49-4fd9-8178-4fab63f40ea8" providerId="ADAL" clId="{865E107C-25BB-435F-BF1A-C629F6A3A6DB}" dt="2022-03-01T17:49:05.467" v="552" actId="20577"/>
        <pc:sldMkLst>
          <pc:docMk/>
          <pc:sldMk cId="1393398394" sldId="262"/>
        </pc:sldMkLst>
        <pc:spChg chg="mod">
          <ac:chgData name="Ashley D Beck" userId="1827a6c7-fe49-4fd9-8178-4fab63f40ea8" providerId="ADAL" clId="{865E107C-25BB-435F-BF1A-C629F6A3A6DB}" dt="2022-03-01T17:49:05.467" v="552" actId="20577"/>
          <ac:spMkLst>
            <pc:docMk/>
            <pc:sldMk cId="1393398394" sldId="262"/>
            <ac:spMk id="2" creationId="{00000000-0000-0000-0000-000000000000}"/>
          </ac:spMkLst>
        </pc:spChg>
        <pc:spChg chg="mod">
          <ac:chgData name="Ashley D Beck" userId="1827a6c7-fe49-4fd9-8178-4fab63f40ea8" providerId="ADAL" clId="{865E107C-25BB-435F-BF1A-C629F6A3A6DB}" dt="2022-03-01T17:46:16.795" v="485" actId="20577"/>
          <ac:spMkLst>
            <pc:docMk/>
            <pc:sldMk cId="1393398394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3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7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0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0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8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0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7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4F50-D6DB-43B7-931D-6DAFCBFF2D6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FB1E-19D0-4C07-91F9-D31BF813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0255" y="835908"/>
            <a:ext cx="9144000" cy="1042768"/>
          </a:xfrm>
        </p:spPr>
        <p:txBody>
          <a:bodyPr>
            <a:normAutofit/>
          </a:bodyPr>
          <a:lstStyle/>
          <a:p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39" y="2369127"/>
            <a:ext cx="9144000" cy="432382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66"/>
                </a:solidFill>
              </a:rPr>
              <a:t>WELCOME</a:t>
            </a:r>
          </a:p>
          <a:p>
            <a:endParaRPr lang="en-US" b="1" dirty="0"/>
          </a:p>
          <a:p>
            <a:r>
              <a:rPr lang="en-US" sz="2800" b="1" dirty="0">
                <a:solidFill>
                  <a:srgbClr val="000066"/>
                </a:solidFill>
              </a:rPr>
              <a:t>Holistic Care for the Whole Community:  </a:t>
            </a:r>
          </a:p>
          <a:p>
            <a:r>
              <a:rPr lang="en-US" sz="2800" b="1" dirty="0">
                <a:solidFill>
                  <a:srgbClr val="000066"/>
                </a:solidFill>
              </a:rPr>
              <a:t>Successes and Challenges of Innovative Care Models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algn="l"/>
            <a:r>
              <a:rPr lang="en-US" dirty="0"/>
              <a:t>	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287" y="640080"/>
            <a:ext cx="4771505" cy="129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5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0066"/>
                </a:solidFill>
              </a:rPr>
              <a:t>HSRR Steering Committee Members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524" y="1282262"/>
            <a:ext cx="10184524" cy="48947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900" b="1" dirty="0">
                <a:solidFill>
                  <a:srgbClr val="000066"/>
                </a:solidFill>
              </a:rPr>
              <a:t>Brittany Bannon, </a:t>
            </a:r>
            <a:r>
              <a:rPr lang="en-US" sz="2900" dirty="0"/>
              <a:t>Spokane Regional Health District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Ashley Beck</a:t>
            </a:r>
            <a:r>
              <a:rPr lang="en-US" sz="2900" dirty="0"/>
              <a:t>, Whitworth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Paul Buller</a:t>
            </a:r>
            <a:r>
              <a:rPr lang="en-US" sz="2900" dirty="0"/>
              <a:t>, Gonzaga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Karen </a:t>
            </a:r>
            <a:r>
              <a:rPr lang="en-US" sz="2900" b="1" dirty="0" err="1">
                <a:solidFill>
                  <a:srgbClr val="000066"/>
                </a:solidFill>
              </a:rPr>
              <a:t>Colorafi</a:t>
            </a:r>
            <a:r>
              <a:rPr lang="en-US" sz="2900" dirty="0"/>
              <a:t>, Gonzaga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Brian Davenport</a:t>
            </a:r>
            <a:r>
              <a:rPr lang="en-US" sz="2900" dirty="0"/>
              <a:t>, Eastern Washington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JL Henriksen</a:t>
            </a:r>
            <a:r>
              <a:rPr lang="en-US" sz="2900" dirty="0"/>
              <a:t>, Spokane Community College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D. Patrick Jones</a:t>
            </a:r>
            <a:r>
              <a:rPr lang="en-US" sz="2900" dirty="0"/>
              <a:t>, Eastern Washington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Luis Manriquez</a:t>
            </a:r>
            <a:r>
              <a:rPr lang="en-US" sz="2900" dirty="0"/>
              <a:t>, Elson S. Floyd College of Medicine, WSU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Sterling McPherson</a:t>
            </a:r>
            <a:r>
              <a:rPr lang="en-US" sz="2900" dirty="0"/>
              <a:t>, Washington State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Vivek Patil</a:t>
            </a:r>
            <a:r>
              <a:rPr lang="en-US" sz="2900" dirty="0"/>
              <a:t>, Gonzaga University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Darryl Potyk</a:t>
            </a:r>
            <a:r>
              <a:rPr lang="en-US" sz="2900" dirty="0"/>
              <a:t>, UW School of Medicine-GU Regional Health Partnership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John Sklut</a:t>
            </a:r>
            <a:r>
              <a:rPr lang="en-US" sz="2900" dirty="0"/>
              <a:t>, UW School of Medicine-GU Regional Health Partnership</a:t>
            </a:r>
          </a:p>
          <a:p>
            <a:r>
              <a:rPr lang="en-US" sz="2900" b="1" dirty="0">
                <a:solidFill>
                  <a:srgbClr val="000066"/>
                </a:solidFill>
              </a:rPr>
              <a:t>Jennifer Towers</a:t>
            </a:r>
            <a:r>
              <a:rPr lang="en-US" sz="2900" dirty="0"/>
              <a:t>, Gonzaga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2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8022"/>
            <a:ext cx="9144000" cy="99752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66"/>
                </a:solidFill>
              </a:rPr>
              <a:t>Special Thanks To: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371" y="2369127"/>
            <a:ext cx="9144000" cy="325443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66"/>
                </a:solidFill>
              </a:rPr>
              <a:t>Amie Le</a:t>
            </a:r>
            <a:r>
              <a:rPr lang="en-US" sz="2800" dirty="0"/>
              <a:t>, Marketing and Events Coordinator, </a:t>
            </a:r>
          </a:p>
          <a:p>
            <a:r>
              <a:rPr lang="en-US" sz="2800" dirty="0"/>
              <a:t>School of Nursing and Human Physiology, Gonzaga University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658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8022"/>
            <a:ext cx="9144000" cy="99752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66"/>
                </a:solidFill>
              </a:rPr>
              <a:t>Special Thanks To: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371" y="2369127"/>
            <a:ext cx="9144000" cy="325443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66"/>
                </a:solidFill>
              </a:rPr>
              <a:t>Paul Buller</a:t>
            </a:r>
            <a:r>
              <a:rPr lang="en-US" sz="2800" dirty="0"/>
              <a:t>, Co-founder of the HSRR and Facilitator, </a:t>
            </a:r>
          </a:p>
          <a:p>
            <a:r>
              <a:rPr lang="en-US" sz="2800" dirty="0"/>
              <a:t>School of Business, Gonzaga University</a:t>
            </a:r>
          </a:p>
          <a:p>
            <a:endParaRPr lang="en-US" sz="2800" dirty="0"/>
          </a:p>
          <a:p>
            <a:r>
              <a:rPr lang="en-US" sz="2800" dirty="0"/>
              <a:t>Congratulations on your upcoming retirement!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027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000" b="1" dirty="0">
                <a:solidFill>
                  <a:srgbClr val="000066"/>
                </a:solidFill>
              </a:rPr>
              <a:t>Holistic Care for the Whole Community: 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Successes and Challenges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rgbClr val="000066"/>
                </a:solidFill>
              </a:rPr>
              <a:t>Program</a:t>
            </a:r>
          </a:p>
          <a:p>
            <a:r>
              <a:rPr lang="en-US" dirty="0">
                <a:solidFill>
                  <a:srgbClr val="000066"/>
                </a:solidFill>
              </a:rPr>
              <a:t>Introduction – </a:t>
            </a:r>
            <a:r>
              <a:rPr lang="en-US" sz="2400" b="1" dirty="0">
                <a:solidFill>
                  <a:srgbClr val="000066"/>
                </a:solidFill>
              </a:rPr>
              <a:t>Ashley Beck</a:t>
            </a:r>
            <a:r>
              <a:rPr lang="en-US" sz="2400" dirty="0"/>
              <a:t>, Whitworth University</a:t>
            </a:r>
          </a:p>
          <a:p>
            <a:r>
              <a:rPr lang="en-US" dirty="0">
                <a:solidFill>
                  <a:srgbClr val="000066"/>
                </a:solidFill>
              </a:rPr>
              <a:t>Panel Facilitator </a:t>
            </a:r>
            <a:r>
              <a:rPr lang="en-US" sz="2400" dirty="0">
                <a:solidFill>
                  <a:srgbClr val="000066"/>
                </a:solidFill>
              </a:rPr>
              <a:t>– </a:t>
            </a:r>
            <a:r>
              <a:rPr lang="en-US" sz="2400" b="1" dirty="0">
                <a:solidFill>
                  <a:srgbClr val="000066"/>
                </a:solidFill>
              </a:rPr>
              <a:t>Patrick Jones</a:t>
            </a:r>
            <a:r>
              <a:rPr lang="en-US" sz="2400" dirty="0"/>
              <a:t>, Eastern Washington University</a:t>
            </a:r>
          </a:p>
          <a:p>
            <a:r>
              <a:rPr lang="en-US" dirty="0">
                <a:solidFill>
                  <a:srgbClr val="000066"/>
                </a:solidFill>
              </a:rPr>
              <a:t>Panelists: </a:t>
            </a:r>
          </a:p>
          <a:p>
            <a:pPr lvl="1"/>
            <a:r>
              <a:rPr lang="en-US" b="1" dirty="0">
                <a:solidFill>
                  <a:srgbClr val="000066"/>
                </a:solidFill>
              </a:rPr>
              <a:t>Dr. Phillip Hawley</a:t>
            </a:r>
            <a:r>
              <a:rPr lang="en-US" dirty="0"/>
              <a:t>, Primary Care Behavioral Health Director, Yakima Valley Farm Workers Clinic</a:t>
            </a:r>
          </a:p>
          <a:p>
            <a:pPr lvl="1"/>
            <a:r>
              <a:rPr lang="en-US" b="1" dirty="0">
                <a:solidFill>
                  <a:srgbClr val="000066"/>
                </a:solidFill>
              </a:rPr>
              <a:t>Samantha Clark, MHA</a:t>
            </a:r>
            <a:r>
              <a:rPr lang="en-US" dirty="0"/>
              <a:t>, Assistant Vice President, Strategy &amp; Business Development, MultiCare Behavioral Health Network</a:t>
            </a:r>
          </a:p>
          <a:p>
            <a:pPr lvl="1"/>
            <a:r>
              <a:rPr lang="en-US" b="1" dirty="0">
                <a:solidFill>
                  <a:srgbClr val="000066"/>
                </a:solidFill>
              </a:rPr>
              <a:t>Ryan Kiely</a:t>
            </a:r>
            <a:r>
              <a:rPr lang="en-US" dirty="0"/>
              <a:t>, Executive Vice President, Excelsior Wellness</a:t>
            </a:r>
          </a:p>
          <a:p>
            <a:r>
              <a:rPr lang="en-US" dirty="0">
                <a:solidFill>
                  <a:srgbClr val="000066"/>
                </a:solidFill>
              </a:rPr>
              <a:t>Q&amp;A</a:t>
            </a:r>
            <a:r>
              <a:rPr lang="en-US" dirty="0"/>
              <a:t> – Chat questions from audience</a:t>
            </a:r>
          </a:p>
          <a:p>
            <a:r>
              <a:rPr lang="en-US" dirty="0">
                <a:solidFill>
                  <a:srgbClr val="000066"/>
                </a:solidFill>
              </a:rPr>
              <a:t>Wrap-up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9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6B34D62280F54BB818A785327CB97D" ma:contentTypeVersion="13" ma:contentTypeDescription="Create a new document." ma:contentTypeScope="" ma:versionID="e5ff26502e072876c7ef1d955e66e6b1">
  <xsd:schema xmlns:xsd="http://www.w3.org/2001/XMLSchema" xmlns:xs="http://www.w3.org/2001/XMLSchema" xmlns:p="http://schemas.microsoft.com/office/2006/metadata/properties" xmlns:ns3="246e6a88-e642-405c-9908-fd50ceeefc46" xmlns:ns4="314c875f-94a2-40d1-be01-2318e9e5497f" targetNamespace="http://schemas.microsoft.com/office/2006/metadata/properties" ma:root="true" ma:fieldsID="7ad8aba194edcc7fecf5118bfe5d3e7b" ns3:_="" ns4:_="">
    <xsd:import namespace="246e6a88-e642-405c-9908-fd50ceeefc46"/>
    <xsd:import namespace="314c875f-94a2-40d1-be01-2318e9e549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e6a88-e642-405c-9908-fd50ceeefc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c875f-94a2-40d1-be01-2318e9e549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5CB51B-3ABF-480C-8A9C-E935668443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6e6a88-e642-405c-9908-fd50ceeefc46"/>
    <ds:schemaRef ds:uri="314c875f-94a2-40d1-be01-2318e9e549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1CC2F5-AB2E-4BCA-80B1-25B4063FB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0A1DF4-4C7C-4A59-8C70-625AA06405D5}">
  <ds:schemaRefs>
    <ds:schemaRef ds:uri="http://purl.org/dc/dcmitype/"/>
    <ds:schemaRef ds:uri="246e6a88-e642-405c-9908-fd50ceeefc4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314c875f-94a2-40d1-be01-2318e9e5497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243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HSRR Steering Committee Members </vt:lpstr>
      <vt:lpstr>Special Thanks To: </vt:lpstr>
      <vt:lpstr>Special Thanks To: </vt:lpstr>
      <vt:lpstr> Holistic Care for the Whole Community:  Successes and Challenges </vt:lpstr>
    </vt:vector>
  </TitlesOfParts>
  <Company>Gonzaga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Services Research Roundtable</dc:title>
  <dc:creator>Buller, Paul</dc:creator>
  <cp:lastModifiedBy>Ashley D Beck</cp:lastModifiedBy>
  <cp:revision>19</cp:revision>
  <dcterms:created xsi:type="dcterms:W3CDTF">2019-11-18T15:42:13Z</dcterms:created>
  <dcterms:modified xsi:type="dcterms:W3CDTF">2022-03-01T19:03:10Z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0x0101001C6B34D62280F54BB818A785327CB97D</vt:lpwstr>
  </property>
</Properties>
</file>