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0" r:id="rId4"/>
    <p:sldId id="271" r:id="rId5"/>
    <p:sldId id="272" r:id="rId6"/>
    <p:sldId id="273" r:id="rId7"/>
    <p:sldId id="274" r:id="rId8"/>
    <p:sldId id="263" r:id="rId9"/>
    <p:sldId id="276" r:id="rId10"/>
    <p:sldId id="275" r:id="rId11"/>
    <p:sldId id="264" r:id="rId12"/>
    <p:sldId id="277" r:id="rId13"/>
    <p:sldId id="258" r:id="rId14"/>
    <p:sldId id="259" r:id="rId15"/>
    <p:sldId id="279" r:id="rId16"/>
    <p:sldId id="260" r:id="rId17"/>
    <p:sldId id="266" r:id="rId18"/>
    <p:sldId id="261" r:id="rId19"/>
    <p:sldId id="278" r:id="rId20"/>
    <p:sldId id="262" r:id="rId21"/>
    <p:sldId id="280" r:id="rId22"/>
    <p:sldId id="28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45"/>
    <p:restoredTop sz="94658"/>
  </p:normalViewPr>
  <p:slideViewPr>
    <p:cSldViewPr snapToGrid="0">
      <p:cViewPr varScale="1">
        <p:scale>
          <a:sx n="64" d="100"/>
          <a:sy n="64" d="100"/>
        </p:scale>
        <p:origin x="5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0016-D682-3E58-4047-AC8762470D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5CF0581-8A78-2D5A-AC7B-5F0DB9B601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ABCE97-17F7-2614-B636-9E624AB8DE8E}"/>
              </a:ext>
            </a:extLst>
          </p:cNvPr>
          <p:cNvSpPr>
            <a:spLocks noGrp="1"/>
          </p:cNvSpPr>
          <p:nvPr>
            <p:ph type="dt" sz="half" idx="10"/>
          </p:nvPr>
        </p:nvSpPr>
        <p:spPr/>
        <p:txBody>
          <a:bodyPr/>
          <a:lstStyle/>
          <a:p>
            <a:fld id="{F79DD4AF-AD67-B44E-A425-55ADB75B8B17}" type="datetimeFigureOut">
              <a:rPr lang="en-US" smtClean="0"/>
              <a:t>9/15/2026</a:t>
            </a:fld>
            <a:endParaRPr lang="en-US"/>
          </a:p>
        </p:txBody>
      </p:sp>
      <p:sp>
        <p:nvSpPr>
          <p:cNvPr id="5" name="Footer Placeholder 4">
            <a:extLst>
              <a:ext uri="{FF2B5EF4-FFF2-40B4-BE49-F238E27FC236}">
                <a16:creationId xmlns:a16="http://schemas.microsoft.com/office/drawing/2014/main" id="{C1E49745-6731-7A6D-E13F-3BCD75625D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F863E-09A6-2FAE-19C6-9380D5DF751C}"/>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1344703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33442-3C43-4D72-016D-598509B268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503BD0-F723-7678-7C03-450D31930B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DCD723-8CCD-F17F-04EA-1B8A46668749}"/>
              </a:ext>
            </a:extLst>
          </p:cNvPr>
          <p:cNvSpPr>
            <a:spLocks noGrp="1"/>
          </p:cNvSpPr>
          <p:nvPr>
            <p:ph type="dt" sz="half" idx="10"/>
          </p:nvPr>
        </p:nvSpPr>
        <p:spPr/>
        <p:txBody>
          <a:bodyPr/>
          <a:lstStyle/>
          <a:p>
            <a:fld id="{F79DD4AF-AD67-B44E-A425-55ADB75B8B17}" type="datetimeFigureOut">
              <a:rPr lang="en-US" smtClean="0"/>
              <a:t>9/15/2026</a:t>
            </a:fld>
            <a:endParaRPr lang="en-US"/>
          </a:p>
        </p:txBody>
      </p:sp>
      <p:sp>
        <p:nvSpPr>
          <p:cNvPr id="5" name="Footer Placeholder 4">
            <a:extLst>
              <a:ext uri="{FF2B5EF4-FFF2-40B4-BE49-F238E27FC236}">
                <a16:creationId xmlns:a16="http://schemas.microsoft.com/office/drawing/2014/main" id="{27C6FE31-6860-41B4-3238-E15D41A112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852855-1246-A19A-79D7-3C7D40EF61B0}"/>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2085073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590E8-F916-58EE-B9E1-BC168751A5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56C753-EBAD-7A80-5059-EBB09A1084D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83D00B-06D7-D428-09AA-A961671D0D1E}"/>
              </a:ext>
            </a:extLst>
          </p:cNvPr>
          <p:cNvSpPr>
            <a:spLocks noGrp="1"/>
          </p:cNvSpPr>
          <p:nvPr>
            <p:ph type="dt" sz="half" idx="10"/>
          </p:nvPr>
        </p:nvSpPr>
        <p:spPr/>
        <p:txBody>
          <a:bodyPr/>
          <a:lstStyle/>
          <a:p>
            <a:fld id="{F79DD4AF-AD67-B44E-A425-55ADB75B8B17}" type="datetimeFigureOut">
              <a:rPr lang="en-US" smtClean="0"/>
              <a:t>9/15/2026</a:t>
            </a:fld>
            <a:endParaRPr lang="en-US"/>
          </a:p>
        </p:txBody>
      </p:sp>
      <p:sp>
        <p:nvSpPr>
          <p:cNvPr id="5" name="Footer Placeholder 4">
            <a:extLst>
              <a:ext uri="{FF2B5EF4-FFF2-40B4-BE49-F238E27FC236}">
                <a16:creationId xmlns:a16="http://schemas.microsoft.com/office/drawing/2014/main" id="{B70EE87D-0777-BD2F-A574-23ACF62E21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A03CE5-CAF1-E62B-D7AB-BC21FE6E8C21}"/>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1399615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02A06-1B93-7709-FEFA-B3CBB62604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2A1E98-A2EC-A40D-F23F-0C9216DA46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1B5270-0643-29FB-E01D-97E35B61EA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B6B168-A41F-1925-B4A2-65EAE46BCD60}"/>
              </a:ext>
            </a:extLst>
          </p:cNvPr>
          <p:cNvSpPr>
            <a:spLocks noGrp="1"/>
          </p:cNvSpPr>
          <p:nvPr>
            <p:ph type="dt" sz="half" idx="10"/>
          </p:nvPr>
        </p:nvSpPr>
        <p:spPr/>
        <p:txBody>
          <a:bodyPr/>
          <a:lstStyle/>
          <a:p>
            <a:fld id="{F79DD4AF-AD67-B44E-A425-55ADB75B8B17}" type="datetimeFigureOut">
              <a:rPr lang="en-US" smtClean="0"/>
              <a:t>9/15/2026</a:t>
            </a:fld>
            <a:endParaRPr lang="en-US"/>
          </a:p>
        </p:txBody>
      </p:sp>
      <p:sp>
        <p:nvSpPr>
          <p:cNvPr id="6" name="Footer Placeholder 5">
            <a:extLst>
              <a:ext uri="{FF2B5EF4-FFF2-40B4-BE49-F238E27FC236}">
                <a16:creationId xmlns:a16="http://schemas.microsoft.com/office/drawing/2014/main" id="{2B21B4B2-AC5A-230B-2F13-E19555D3B1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D8AE9B-8845-7FEE-66FB-831729397282}"/>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2200523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F8FAA-E1D7-2FA3-AC5D-C291D15BE4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1F838D-936D-C8E9-CC18-77EA026C11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D78CC5-1294-C339-8156-952A087F95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D929B5-7885-FB8A-C250-F040909DEE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2BC2DD-06F0-70DF-FDD1-D4D1BEA386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EDA49E-4A14-5B46-1D04-CEFB55DFDE42}"/>
              </a:ext>
            </a:extLst>
          </p:cNvPr>
          <p:cNvSpPr>
            <a:spLocks noGrp="1"/>
          </p:cNvSpPr>
          <p:nvPr>
            <p:ph type="dt" sz="half" idx="10"/>
          </p:nvPr>
        </p:nvSpPr>
        <p:spPr/>
        <p:txBody>
          <a:bodyPr/>
          <a:lstStyle/>
          <a:p>
            <a:fld id="{F79DD4AF-AD67-B44E-A425-55ADB75B8B17}" type="datetimeFigureOut">
              <a:rPr lang="en-US" smtClean="0"/>
              <a:t>9/15/2026</a:t>
            </a:fld>
            <a:endParaRPr lang="en-US"/>
          </a:p>
        </p:txBody>
      </p:sp>
      <p:sp>
        <p:nvSpPr>
          <p:cNvPr id="8" name="Footer Placeholder 7">
            <a:extLst>
              <a:ext uri="{FF2B5EF4-FFF2-40B4-BE49-F238E27FC236}">
                <a16:creationId xmlns:a16="http://schemas.microsoft.com/office/drawing/2014/main" id="{44E503E1-81A4-4951-75A9-3AE6CC6A0C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5AA8692-85DB-3530-B351-1F8B2451D335}"/>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3428993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A3A7F-F5B1-6132-DAC9-2032A0096F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5320C3-8CB6-BD95-53B5-279F1EFFD06D}"/>
              </a:ext>
            </a:extLst>
          </p:cNvPr>
          <p:cNvSpPr>
            <a:spLocks noGrp="1"/>
          </p:cNvSpPr>
          <p:nvPr>
            <p:ph type="dt" sz="half" idx="10"/>
          </p:nvPr>
        </p:nvSpPr>
        <p:spPr/>
        <p:txBody>
          <a:bodyPr/>
          <a:lstStyle/>
          <a:p>
            <a:fld id="{F79DD4AF-AD67-B44E-A425-55ADB75B8B17}" type="datetimeFigureOut">
              <a:rPr lang="en-US" smtClean="0"/>
              <a:t>9/15/2026</a:t>
            </a:fld>
            <a:endParaRPr lang="en-US"/>
          </a:p>
        </p:txBody>
      </p:sp>
      <p:sp>
        <p:nvSpPr>
          <p:cNvPr id="4" name="Footer Placeholder 3">
            <a:extLst>
              <a:ext uri="{FF2B5EF4-FFF2-40B4-BE49-F238E27FC236}">
                <a16:creationId xmlns:a16="http://schemas.microsoft.com/office/drawing/2014/main" id="{B68069C2-30DD-EE32-BCB6-6AC13EE637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A93395-BACB-2112-5C8D-5F22BA7062C2}"/>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3782605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5BECA8-0AA1-D1D5-63F2-69BA81A3914D}"/>
              </a:ext>
            </a:extLst>
          </p:cNvPr>
          <p:cNvSpPr>
            <a:spLocks noGrp="1"/>
          </p:cNvSpPr>
          <p:nvPr>
            <p:ph type="dt" sz="half" idx="10"/>
          </p:nvPr>
        </p:nvSpPr>
        <p:spPr/>
        <p:txBody>
          <a:bodyPr/>
          <a:lstStyle/>
          <a:p>
            <a:fld id="{F79DD4AF-AD67-B44E-A425-55ADB75B8B17}" type="datetimeFigureOut">
              <a:rPr lang="en-US" smtClean="0"/>
              <a:t>9/15/2026</a:t>
            </a:fld>
            <a:endParaRPr lang="en-US"/>
          </a:p>
        </p:txBody>
      </p:sp>
      <p:sp>
        <p:nvSpPr>
          <p:cNvPr id="3" name="Footer Placeholder 2">
            <a:extLst>
              <a:ext uri="{FF2B5EF4-FFF2-40B4-BE49-F238E27FC236}">
                <a16:creationId xmlns:a16="http://schemas.microsoft.com/office/drawing/2014/main" id="{84DB12D3-CB2D-936B-D38D-0262A36430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EFEE85-1861-DA58-C7B1-048B37C8966C}"/>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312427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86B38-847C-544D-D997-D640702092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59A1D0-E88D-1992-E33B-762E7360E8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674C2E-7ABC-B44C-F98B-2C3908B6B7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576684-3AB9-9DAA-61E1-8A55B54D28DA}"/>
              </a:ext>
            </a:extLst>
          </p:cNvPr>
          <p:cNvSpPr>
            <a:spLocks noGrp="1"/>
          </p:cNvSpPr>
          <p:nvPr>
            <p:ph type="dt" sz="half" idx="10"/>
          </p:nvPr>
        </p:nvSpPr>
        <p:spPr/>
        <p:txBody>
          <a:bodyPr/>
          <a:lstStyle/>
          <a:p>
            <a:fld id="{F79DD4AF-AD67-B44E-A425-55ADB75B8B17}" type="datetimeFigureOut">
              <a:rPr lang="en-US" smtClean="0"/>
              <a:t>9/15/2026</a:t>
            </a:fld>
            <a:endParaRPr lang="en-US"/>
          </a:p>
        </p:txBody>
      </p:sp>
      <p:sp>
        <p:nvSpPr>
          <p:cNvPr id="6" name="Footer Placeholder 5">
            <a:extLst>
              <a:ext uri="{FF2B5EF4-FFF2-40B4-BE49-F238E27FC236}">
                <a16:creationId xmlns:a16="http://schemas.microsoft.com/office/drawing/2014/main" id="{5363C313-656A-40D1-050C-115F37CF53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568F49-C873-1B5D-AF8F-4AD42967E75C}"/>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3703992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F5C07-1121-6147-E48D-C735A9A805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C89647-88B6-D789-AE90-DA429DD5CE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F42902-8F48-70FB-C7B3-03E1638839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027DFA-CABD-8503-558F-1136A8E70F47}"/>
              </a:ext>
            </a:extLst>
          </p:cNvPr>
          <p:cNvSpPr>
            <a:spLocks noGrp="1"/>
          </p:cNvSpPr>
          <p:nvPr>
            <p:ph type="dt" sz="half" idx="10"/>
          </p:nvPr>
        </p:nvSpPr>
        <p:spPr/>
        <p:txBody>
          <a:bodyPr/>
          <a:lstStyle/>
          <a:p>
            <a:fld id="{F79DD4AF-AD67-B44E-A425-55ADB75B8B17}" type="datetimeFigureOut">
              <a:rPr lang="en-US" smtClean="0"/>
              <a:t>9/15/2026</a:t>
            </a:fld>
            <a:endParaRPr lang="en-US"/>
          </a:p>
        </p:txBody>
      </p:sp>
      <p:sp>
        <p:nvSpPr>
          <p:cNvPr id="6" name="Footer Placeholder 5">
            <a:extLst>
              <a:ext uri="{FF2B5EF4-FFF2-40B4-BE49-F238E27FC236}">
                <a16:creationId xmlns:a16="http://schemas.microsoft.com/office/drawing/2014/main" id="{551C914E-F796-DC3A-9E32-C02C577167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5A26B9-FA5B-DBF0-9D1E-F58804CFA11A}"/>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395403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DED1E-AFED-F40B-86AF-533CF5A358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5E49A9-758B-489D-930C-E9CEDF456B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925FA7-3454-5656-E5D8-766613703458}"/>
              </a:ext>
            </a:extLst>
          </p:cNvPr>
          <p:cNvSpPr>
            <a:spLocks noGrp="1"/>
          </p:cNvSpPr>
          <p:nvPr>
            <p:ph type="dt" sz="half" idx="10"/>
          </p:nvPr>
        </p:nvSpPr>
        <p:spPr/>
        <p:txBody>
          <a:bodyPr/>
          <a:lstStyle/>
          <a:p>
            <a:fld id="{F79DD4AF-AD67-B44E-A425-55ADB75B8B17}" type="datetimeFigureOut">
              <a:rPr lang="en-US" smtClean="0"/>
              <a:t>9/15/2026</a:t>
            </a:fld>
            <a:endParaRPr lang="en-US"/>
          </a:p>
        </p:txBody>
      </p:sp>
      <p:sp>
        <p:nvSpPr>
          <p:cNvPr id="5" name="Footer Placeholder 4">
            <a:extLst>
              <a:ext uri="{FF2B5EF4-FFF2-40B4-BE49-F238E27FC236}">
                <a16:creationId xmlns:a16="http://schemas.microsoft.com/office/drawing/2014/main" id="{2EAD87AB-B732-9E24-8033-ACD03109C4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78B640-15AC-4076-25B6-1ABF643D3CDC}"/>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2222622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09BE31-8664-C3EE-2042-AB750F34A8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BAC28D-8D5F-7E80-AF61-292695EF725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3628E0-EB7C-CF26-757F-08F4EF21A8FA}"/>
              </a:ext>
            </a:extLst>
          </p:cNvPr>
          <p:cNvSpPr>
            <a:spLocks noGrp="1"/>
          </p:cNvSpPr>
          <p:nvPr>
            <p:ph type="dt" sz="half" idx="10"/>
          </p:nvPr>
        </p:nvSpPr>
        <p:spPr/>
        <p:txBody>
          <a:bodyPr/>
          <a:lstStyle/>
          <a:p>
            <a:fld id="{F79DD4AF-AD67-B44E-A425-55ADB75B8B17}" type="datetimeFigureOut">
              <a:rPr lang="en-US" smtClean="0"/>
              <a:t>9/15/2026</a:t>
            </a:fld>
            <a:endParaRPr lang="en-US"/>
          </a:p>
        </p:txBody>
      </p:sp>
      <p:sp>
        <p:nvSpPr>
          <p:cNvPr id="5" name="Footer Placeholder 4">
            <a:extLst>
              <a:ext uri="{FF2B5EF4-FFF2-40B4-BE49-F238E27FC236}">
                <a16:creationId xmlns:a16="http://schemas.microsoft.com/office/drawing/2014/main" id="{4A734DCA-59F5-AC86-18CC-A29A80058A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87AAD2-DB74-C0F8-A09B-B1FBC27C8B37}"/>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1604563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C4A930-9B19-EC76-818E-8FDB65AC0F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6A9563-97D0-9646-C5E1-F4657A295B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403A54-16F1-89E4-A9FC-80EE4D563D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9DD4AF-AD67-B44E-A425-55ADB75B8B17}" type="datetimeFigureOut">
              <a:rPr lang="en-US" smtClean="0"/>
              <a:t>9/15/2026</a:t>
            </a:fld>
            <a:endParaRPr lang="en-US"/>
          </a:p>
        </p:txBody>
      </p:sp>
      <p:sp>
        <p:nvSpPr>
          <p:cNvPr id="5" name="Footer Placeholder 4">
            <a:extLst>
              <a:ext uri="{FF2B5EF4-FFF2-40B4-BE49-F238E27FC236}">
                <a16:creationId xmlns:a16="http://schemas.microsoft.com/office/drawing/2014/main" id="{C6BC872E-F587-A865-1199-785E53AE07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C1CF1D6-9A55-D089-645C-58CD122432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BB3340-6DEF-4D46-8397-9AA6A1D72154}" type="slidenum">
              <a:rPr lang="en-US" smtClean="0"/>
              <a:t>‹#›</a:t>
            </a:fld>
            <a:endParaRPr lang="en-US"/>
          </a:p>
        </p:txBody>
      </p:sp>
    </p:spTree>
    <p:extLst>
      <p:ext uri="{BB962C8B-B14F-4D97-AF65-F5344CB8AC3E}">
        <p14:creationId xmlns:p14="http://schemas.microsoft.com/office/powerpoint/2010/main" val="183489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en.wikipedia.org/wiki/Zayin" TargetMode="External"/><Relationship Id="rId13" Type="http://schemas.openxmlformats.org/officeDocument/2006/relationships/hyperlink" Target="https://en.wikipedia.org/wiki/Lamed" TargetMode="External"/><Relationship Id="rId18" Type="http://schemas.openxmlformats.org/officeDocument/2006/relationships/hyperlink" Target="https://en.wikipedia.org/wiki/Pe_(Semitic_letter)" TargetMode="External"/><Relationship Id="rId3" Type="http://schemas.openxmlformats.org/officeDocument/2006/relationships/hyperlink" Target="https://en.wikipedia.org/wiki/Beth_(letter)" TargetMode="External"/><Relationship Id="rId21" Type="http://schemas.openxmlformats.org/officeDocument/2006/relationships/hyperlink" Target="https://en.wikipedia.org/wiki/Resh" TargetMode="External"/><Relationship Id="rId7" Type="http://schemas.openxmlformats.org/officeDocument/2006/relationships/hyperlink" Target="https://en.wikipedia.org/wiki/Waw_(letter)" TargetMode="External"/><Relationship Id="rId12" Type="http://schemas.openxmlformats.org/officeDocument/2006/relationships/hyperlink" Target="https://en.wikipedia.org/wiki/Kaph" TargetMode="External"/><Relationship Id="rId17" Type="http://schemas.openxmlformats.org/officeDocument/2006/relationships/hyperlink" Target="https://en.wikipedia.org/wiki/Ayin" TargetMode="External"/><Relationship Id="rId2" Type="http://schemas.openxmlformats.org/officeDocument/2006/relationships/hyperlink" Target="https://en.wikipedia.org/wiki/Aleph" TargetMode="External"/><Relationship Id="rId16" Type="http://schemas.openxmlformats.org/officeDocument/2006/relationships/hyperlink" Target="https://en.wikipedia.org/wiki/Samech" TargetMode="External"/><Relationship Id="rId20" Type="http://schemas.openxmlformats.org/officeDocument/2006/relationships/hyperlink" Target="https://en.wikipedia.org/wiki/Qoph" TargetMode="External"/><Relationship Id="rId1" Type="http://schemas.openxmlformats.org/officeDocument/2006/relationships/slideLayout" Target="../slideLayouts/slideLayout2.xml"/><Relationship Id="rId6" Type="http://schemas.openxmlformats.org/officeDocument/2006/relationships/hyperlink" Target="https://en.wikipedia.org/wiki/He_(letter)" TargetMode="External"/><Relationship Id="rId11" Type="http://schemas.openxmlformats.org/officeDocument/2006/relationships/hyperlink" Target="https://en.wikipedia.org/wiki/Yodh" TargetMode="External"/><Relationship Id="rId5" Type="http://schemas.openxmlformats.org/officeDocument/2006/relationships/hyperlink" Target="https://en.wikipedia.org/wiki/Dalet" TargetMode="External"/><Relationship Id="rId15" Type="http://schemas.openxmlformats.org/officeDocument/2006/relationships/hyperlink" Target="https://en.wikipedia.org/wiki/Nun_(letter)" TargetMode="External"/><Relationship Id="rId23" Type="http://schemas.openxmlformats.org/officeDocument/2006/relationships/hyperlink" Target="https://en.wikipedia.org/wiki/Taw" TargetMode="External"/><Relationship Id="rId10" Type="http://schemas.openxmlformats.org/officeDocument/2006/relationships/hyperlink" Target="https://en.wikipedia.org/wiki/Teth" TargetMode="External"/><Relationship Id="rId19" Type="http://schemas.openxmlformats.org/officeDocument/2006/relationships/hyperlink" Target="https://en.wikipedia.org/wiki/Tsade" TargetMode="External"/><Relationship Id="rId4" Type="http://schemas.openxmlformats.org/officeDocument/2006/relationships/hyperlink" Target="https://en.wikipedia.org/wiki/Gimel" TargetMode="External"/><Relationship Id="rId9" Type="http://schemas.openxmlformats.org/officeDocument/2006/relationships/hyperlink" Target="https://en.wikipedia.org/wiki/Heth" TargetMode="External"/><Relationship Id="rId14" Type="http://schemas.openxmlformats.org/officeDocument/2006/relationships/hyperlink" Target="https://en.wikipedia.org/wiki/Mem" TargetMode="External"/><Relationship Id="rId22" Type="http://schemas.openxmlformats.org/officeDocument/2006/relationships/hyperlink" Target="https://en.wikipedia.org/wiki/Shin_(letter)"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59533-0272-32F4-0ADC-0DF37E8DEDDB}"/>
              </a:ext>
            </a:extLst>
          </p:cNvPr>
          <p:cNvSpPr>
            <a:spLocks noGrp="1"/>
          </p:cNvSpPr>
          <p:nvPr>
            <p:ph type="ctrTitle"/>
          </p:nvPr>
        </p:nvSpPr>
        <p:spPr/>
        <p:txBody>
          <a:bodyPr/>
          <a:lstStyle/>
          <a:p>
            <a:r>
              <a:rPr lang="en-US" dirty="0"/>
              <a:t>Session Two: Studying the Psalms</a:t>
            </a:r>
          </a:p>
        </p:txBody>
      </p:sp>
      <p:sp>
        <p:nvSpPr>
          <p:cNvPr id="3" name="Subtitle 2">
            <a:extLst>
              <a:ext uri="{FF2B5EF4-FFF2-40B4-BE49-F238E27FC236}">
                <a16:creationId xmlns:a16="http://schemas.microsoft.com/office/drawing/2014/main" id="{60482F7C-73D6-0288-1655-C5CB1C76E2B0}"/>
              </a:ext>
            </a:extLst>
          </p:cNvPr>
          <p:cNvSpPr>
            <a:spLocks noGrp="1"/>
          </p:cNvSpPr>
          <p:nvPr>
            <p:ph type="subTitle" idx="1"/>
          </p:nvPr>
        </p:nvSpPr>
        <p:spPr/>
        <p:txBody>
          <a:bodyPr/>
          <a:lstStyle/>
          <a:p>
            <a:r>
              <a:rPr lang="en-US" dirty="0"/>
              <a:t>St. Cecilia</a:t>
            </a:r>
          </a:p>
          <a:p>
            <a:r>
              <a:rPr lang="en-US" dirty="0"/>
              <a:t>17 September 2026</a:t>
            </a:r>
          </a:p>
          <a:p>
            <a:r>
              <a:rPr lang="en-US" dirty="0"/>
              <a:t>Fr. Jan </a:t>
            </a:r>
            <a:r>
              <a:rPr lang="en-US"/>
              <a:t>Michael Joncas</a:t>
            </a:r>
          </a:p>
        </p:txBody>
      </p:sp>
    </p:spTree>
    <p:extLst>
      <p:ext uri="{BB962C8B-B14F-4D97-AF65-F5344CB8AC3E}">
        <p14:creationId xmlns:p14="http://schemas.microsoft.com/office/powerpoint/2010/main" val="2555030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FD8BF-AF6F-F065-0567-89B2292031DD}"/>
              </a:ext>
            </a:extLst>
          </p:cNvPr>
          <p:cNvSpPr>
            <a:spLocks noGrp="1"/>
          </p:cNvSpPr>
          <p:nvPr>
            <p:ph type="title"/>
          </p:nvPr>
        </p:nvSpPr>
        <p:spPr/>
        <p:txBody>
          <a:bodyPr/>
          <a:lstStyle/>
          <a:p>
            <a:r>
              <a:rPr lang="en-US" dirty="0"/>
              <a:t>Psalm Titles / Headings / Superscriptions</a:t>
            </a:r>
          </a:p>
        </p:txBody>
      </p:sp>
      <p:sp>
        <p:nvSpPr>
          <p:cNvPr id="3" name="Content Placeholder 2">
            <a:extLst>
              <a:ext uri="{FF2B5EF4-FFF2-40B4-BE49-F238E27FC236}">
                <a16:creationId xmlns:a16="http://schemas.microsoft.com/office/drawing/2014/main" id="{05C5F65A-123C-E88D-44DE-D32210CB4640}"/>
              </a:ext>
            </a:extLst>
          </p:cNvPr>
          <p:cNvSpPr>
            <a:spLocks noGrp="1"/>
          </p:cNvSpPr>
          <p:nvPr>
            <p:ph idx="1"/>
          </p:nvPr>
        </p:nvSpPr>
        <p:spPr/>
        <p:txBody>
          <a:bodyPr/>
          <a:lstStyle/>
          <a:p>
            <a:r>
              <a:rPr lang="en-US" dirty="0"/>
              <a:t>Technical Music Terms and Instructions for Performance</a:t>
            </a:r>
          </a:p>
          <a:p>
            <a:r>
              <a:rPr lang="en-US" dirty="0"/>
              <a:t>Ascriptions of “authorship”</a:t>
            </a:r>
          </a:p>
          <a:p>
            <a:r>
              <a:rPr lang="en-US" dirty="0"/>
              <a:t>“Historical” settings</a:t>
            </a:r>
          </a:p>
          <a:p>
            <a:r>
              <a:rPr lang="en-US" dirty="0"/>
              <a:t>Liturgical Use</a:t>
            </a:r>
          </a:p>
        </p:txBody>
      </p:sp>
    </p:spTree>
    <p:extLst>
      <p:ext uri="{BB962C8B-B14F-4D97-AF65-F5344CB8AC3E}">
        <p14:creationId xmlns:p14="http://schemas.microsoft.com/office/powerpoint/2010/main" val="535116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5673D-546D-04BC-039B-8CA54BA67263}"/>
              </a:ext>
            </a:extLst>
          </p:cNvPr>
          <p:cNvSpPr>
            <a:spLocks noGrp="1"/>
          </p:cNvSpPr>
          <p:nvPr>
            <p:ph type="title"/>
          </p:nvPr>
        </p:nvSpPr>
        <p:spPr/>
        <p:txBody>
          <a:bodyPr/>
          <a:lstStyle/>
          <a:p>
            <a:r>
              <a:rPr lang="en-US" dirty="0"/>
              <a:t>Technical Musical Terms and Instructions for Performance</a:t>
            </a:r>
          </a:p>
        </p:txBody>
      </p:sp>
      <p:sp>
        <p:nvSpPr>
          <p:cNvPr id="3" name="Content Placeholder 2">
            <a:extLst>
              <a:ext uri="{FF2B5EF4-FFF2-40B4-BE49-F238E27FC236}">
                <a16:creationId xmlns:a16="http://schemas.microsoft.com/office/drawing/2014/main" id="{2EEAE73E-3D52-421F-9420-0DFD5849254F}"/>
              </a:ext>
            </a:extLst>
          </p:cNvPr>
          <p:cNvSpPr>
            <a:spLocks noGrp="1"/>
          </p:cNvSpPr>
          <p:nvPr>
            <p:ph idx="1"/>
          </p:nvPr>
        </p:nvSpPr>
        <p:spPr/>
        <p:txBody>
          <a:bodyPr>
            <a:normAutofit/>
          </a:bodyPr>
          <a:lstStyle/>
          <a:p>
            <a:r>
              <a:rPr lang="en-US" dirty="0"/>
              <a:t>Shir / Shir ham-</a:t>
            </a:r>
            <a:r>
              <a:rPr lang="en-US" dirty="0" err="1"/>
              <a:t>ma’aloth</a:t>
            </a:r>
            <a:r>
              <a:rPr lang="en-US" dirty="0"/>
              <a:t> = title of 30 Ps</a:t>
            </a:r>
          </a:p>
          <a:p>
            <a:pPr lvl="1"/>
            <a:r>
              <a:rPr lang="en-US" dirty="0"/>
              <a:t>vocal performance of a text</a:t>
            </a:r>
          </a:p>
          <a:p>
            <a:pPr lvl="1"/>
            <a:r>
              <a:rPr lang="en-US" dirty="0"/>
              <a:t>“song of the goings up”</a:t>
            </a:r>
          </a:p>
          <a:p>
            <a:pPr lvl="2"/>
            <a:r>
              <a:rPr lang="en-US" dirty="0"/>
              <a:t>Songs in a sequence, series</a:t>
            </a:r>
          </a:p>
          <a:p>
            <a:pPr lvl="2"/>
            <a:r>
              <a:rPr lang="en-US" dirty="0"/>
              <a:t>Closing word at the end repeated at the beginning</a:t>
            </a:r>
          </a:p>
          <a:p>
            <a:pPr lvl="2"/>
            <a:r>
              <a:rPr lang="en-US" dirty="0"/>
              <a:t>Wayfaring songs of Jews “going back up” to Jerusalem after exile</a:t>
            </a:r>
          </a:p>
          <a:p>
            <a:pPr lvl="2"/>
            <a:r>
              <a:rPr lang="en-US" dirty="0"/>
              <a:t>Songs on the steps “going up” (15 steps of the Nicanor Gate of the Temple at which Levites sang</a:t>
            </a:r>
          </a:p>
          <a:p>
            <a:pPr lvl="2"/>
            <a:r>
              <a:rPr lang="en-US" dirty="0"/>
              <a:t>Songbook for pilgrims</a:t>
            </a:r>
          </a:p>
          <a:p>
            <a:r>
              <a:rPr lang="en-US" dirty="0" err="1"/>
              <a:t>Mizmor</a:t>
            </a:r>
            <a:r>
              <a:rPr lang="en-US" dirty="0"/>
              <a:t> = title of 57 </a:t>
            </a:r>
            <a:r>
              <a:rPr lang="en-US" dirty="0" err="1"/>
              <a:t>Pss</a:t>
            </a:r>
            <a:endParaRPr lang="en-US" dirty="0"/>
          </a:p>
          <a:p>
            <a:pPr lvl="1"/>
            <a:r>
              <a:rPr lang="en-US" dirty="0"/>
              <a:t>song accompanied instrumentally</a:t>
            </a:r>
          </a:p>
        </p:txBody>
      </p:sp>
    </p:spTree>
    <p:extLst>
      <p:ext uri="{BB962C8B-B14F-4D97-AF65-F5344CB8AC3E}">
        <p14:creationId xmlns:p14="http://schemas.microsoft.com/office/powerpoint/2010/main" val="237519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dissolv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dissolv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5D583-1E34-6C0E-B7C7-552B733CE1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2422998-8B4D-CA2B-DF28-98AFA7689FE9}"/>
              </a:ext>
            </a:extLst>
          </p:cNvPr>
          <p:cNvSpPr>
            <a:spLocks noGrp="1"/>
          </p:cNvSpPr>
          <p:nvPr>
            <p:ph idx="1"/>
          </p:nvPr>
        </p:nvSpPr>
        <p:spPr/>
        <p:txBody>
          <a:bodyPr>
            <a:normAutofit fontScale="92500"/>
          </a:bodyPr>
          <a:lstStyle/>
          <a:p>
            <a:r>
              <a:rPr lang="en-US" dirty="0"/>
              <a:t>Maskil = title of 13 </a:t>
            </a:r>
            <a:r>
              <a:rPr lang="en-US" dirty="0" err="1"/>
              <a:t>Pss</a:t>
            </a:r>
            <a:endParaRPr lang="en-US" dirty="0"/>
          </a:p>
          <a:p>
            <a:pPr lvl="1"/>
            <a:r>
              <a:rPr lang="en-US" dirty="0"/>
              <a:t>Didactic song, artistic song, art song modeled by the principles of Wisdom</a:t>
            </a:r>
          </a:p>
          <a:p>
            <a:r>
              <a:rPr lang="en-US" dirty="0" err="1"/>
              <a:t>Miktam</a:t>
            </a:r>
            <a:r>
              <a:rPr lang="en-US" dirty="0"/>
              <a:t> = title of 6 </a:t>
            </a:r>
            <a:r>
              <a:rPr lang="en-US" dirty="0" err="1"/>
              <a:t>Pss</a:t>
            </a:r>
            <a:endParaRPr lang="en-US" dirty="0"/>
          </a:p>
          <a:p>
            <a:pPr lvl="1"/>
            <a:r>
              <a:rPr lang="en-US" dirty="0"/>
              <a:t>Atonement song, secret prayer, indelible/inscribed song</a:t>
            </a:r>
          </a:p>
          <a:p>
            <a:r>
              <a:rPr lang="en-US" dirty="0"/>
              <a:t>Tehillah / Tehillim = title of Psalm 145 / title of scroll</a:t>
            </a:r>
          </a:p>
          <a:p>
            <a:pPr lvl="1"/>
            <a:r>
              <a:rPr lang="en-US" dirty="0"/>
              <a:t>Song of praise, hymn, thanksgiving</a:t>
            </a:r>
          </a:p>
          <a:p>
            <a:r>
              <a:rPr lang="en-US" dirty="0" err="1"/>
              <a:t>Tephilla</a:t>
            </a:r>
            <a:r>
              <a:rPr lang="en-US" dirty="0"/>
              <a:t> = title of 5 </a:t>
            </a:r>
            <a:r>
              <a:rPr lang="en-US" dirty="0" err="1"/>
              <a:t>Pss</a:t>
            </a:r>
            <a:endParaRPr lang="en-US" dirty="0"/>
          </a:p>
          <a:p>
            <a:pPr lvl="1"/>
            <a:r>
              <a:rPr lang="en-US" dirty="0"/>
              <a:t>Prayer of lament, bidding prayer</a:t>
            </a:r>
          </a:p>
          <a:p>
            <a:r>
              <a:rPr lang="en-US" dirty="0"/>
              <a:t>Shiggaion = title of 1 Ps</a:t>
            </a:r>
          </a:p>
          <a:p>
            <a:pPr lvl="1"/>
            <a:r>
              <a:rPr lang="en-US" dirty="0"/>
              <a:t>Agitated lament</a:t>
            </a:r>
          </a:p>
        </p:txBody>
      </p:sp>
    </p:spTree>
    <p:extLst>
      <p:ext uri="{BB962C8B-B14F-4D97-AF65-F5344CB8AC3E}">
        <p14:creationId xmlns:p14="http://schemas.microsoft.com/office/powerpoint/2010/main" val="820489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dissolv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dissolv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3180B-D879-544D-0130-4FC63A1EA550}"/>
              </a:ext>
            </a:extLst>
          </p:cNvPr>
          <p:cNvSpPr>
            <a:spLocks noGrp="1"/>
          </p:cNvSpPr>
          <p:nvPr>
            <p:ph type="title"/>
          </p:nvPr>
        </p:nvSpPr>
        <p:spPr/>
        <p:txBody>
          <a:bodyPr/>
          <a:lstStyle/>
          <a:p>
            <a:r>
              <a:rPr lang="en-US" dirty="0"/>
              <a:t>Instructions for Performance</a:t>
            </a:r>
          </a:p>
        </p:txBody>
      </p:sp>
      <p:sp>
        <p:nvSpPr>
          <p:cNvPr id="3" name="Content Placeholder 2">
            <a:extLst>
              <a:ext uri="{FF2B5EF4-FFF2-40B4-BE49-F238E27FC236}">
                <a16:creationId xmlns:a16="http://schemas.microsoft.com/office/drawing/2014/main" id="{1BA2BF16-70C2-0FC3-52B8-C7A9CD723DF7}"/>
              </a:ext>
            </a:extLst>
          </p:cNvPr>
          <p:cNvSpPr>
            <a:spLocks noGrp="1"/>
          </p:cNvSpPr>
          <p:nvPr>
            <p:ph idx="1"/>
          </p:nvPr>
        </p:nvSpPr>
        <p:spPr/>
        <p:txBody>
          <a:bodyPr/>
          <a:lstStyle/>
          <a:p>
            <a:r>
              <a:rPr lang="en-US" dirty="0" err="1"/>
              <a:t>alamoth</a:t>
            </a:r>
            <a:r>
              <a:rPr lang="en-US" dirty="0"/>
              <a:t> (Ps 5) = ”with wind instruments”?</a:t>
            </a:r>
          </a:p>
          <a:p>
            <a:r>
              <a:rPr lang="en-US" dirty="0" err="1"/>
              <a:t>sheminith</a:t>
            </a:r>
            <a:r>
              <a:rPr lang="en-US" dirty="0"/>
              <a:t> (</a:t>
            </a:r>
            <a:r>
              <a:rPr lang="en-US" dirty="0" err="1"/>
              <a:t>Pss</a:t>
            </a:r>
            <a:r>
              <a:rPr lang="en-US" dirty="0"/>
              <a:t> 6, 12) = “upon the eighth (chord)”?</a:t>
            </a:r>
          </a:p>
          <a:p>
            <a:r>
              <a:rPr lang="en-US" dirty="0" err="1"/>
              <a:t>neginoth</a:t>
            </a:r>
            <a:r>
              <a:rPr lang="en-US" dirty="0"/>
              <a:t> (</a:t>
            </a:r>
            <a:r>
              <a:rPr lang="en-US" dirty="0" err="1"/>
              <a:t>Pss</a:t>
            </a:r>
            <a:r>
              <a:rPr lang="en-US" dirty="0"/>
              <a:t> 4, 6, 54-55, 61, 67, 76) = “for strings”</a:t>
            </a:r>
          </a:p>
          <a:p>
            <a:r>
              <a:rPr lang="en-US" dirty="0"/>
              <a:t>al </a:t>
            </a:r>
            <a:r>
              <a:rPr lang="en-US" dirty="0" err="1"/>
              <a:t>mahalath</a:t>
            </a:r>
            <a:r>
              <a:rPr lang="en-US" dirty="0"/>
              <a:t> + </a:t>
            </a:r>
            <a:r>
              <a:rPr lang="en-US" dirty="0" err="1"/>
              <a:t>le’annoth</a:t>
            </a:r>
            <a:r>
              <a:rPr lang="en-US" dirty="0"/>
              <a:t> (Ps 88) = ”for melancholy flute”?</a:t>
            </a:r>
          </a:p>
          <a:p>
            <a:r>
              <a:rPr lang="en-US" dirty="0" err="1"/>
              <a:t>higgayon</a:t>
            </a:r>
            <a:r>
              <a:rPr lang="en-US" dirty="0"/>
              <a:t> = (</a:t>
            </a:r>
            <a:r>
              <a:rPr lang="en-US" dirty="0" err="1"/>
              <a:t>Pss</a:t>
            </a:r>
            <a:r>
              <a:rPr lang="en-US" dirty="0"/>
              <a:t> 9:16; 19:14: 92:3) = “instrumental interlude”</a:t>
            </a:r>
          </a:p>
          <a:p>
            <a:r>
              <a:rPr lang="en-US" dirty="0"/>
              <a:t>‘al-</a:t>
            </a:r>
            <a:r>
              <a:rPr lang="en-US" dirty="0" err="1"/>
              <a:t>yonath</a:t>
            </a:r>
            <a:r>
              <a:rPr lang="en-US" dirty="0"/>
              <a:t> ‘</a:t>
            </a:r>
            <a:r>
              <a:rPr lang="en-US" dirty="0" err="1"/>
              <a:t>elem</a:t>
            </a:r>
            <a:r>
              <a:rPr lang="en-US" dirty="0"/>
              <a:t> </a:t>
            </a:r>
            <a:r>
              <a:rPr lang="en-US" dirty="0" err="1"/>
              <a:t>rehoqim</a:t>
            </a:r>
            <a:r>
              <a:rPr lang="en-US" dirty="0"/>
              <a:t> (Ps 56) = “to the Dove on Far-Off Terebinths”</a:t>
            </a:r>
          </a:p>
          <a:p>
            <a:r>
              <a:rPr lang="en-US" dirty="0"/>
              <a:t>‘al-’</a:t>
            </a:r>
            <a:r>
              <a:rPr lang="en-US" dirty="0" err="1"/>
              <a:t>ayyeleth</a:t>
            </a:r>
            <a:r>
              <a:rPr lang="en-US" dirty="0"/>
              <a:t> hash-</a:t>
            </a:r>
            <a:r>
              <a:rPr lang="en-US" dirty="0" err="1"/>
              <a:t>shahar</a:t>
            </a:r>
            <a:r>
              <a:rPr lang="en-US" dirty="0"/>
              <a:t> (Ps 22) “to the Deer of the Dawn”</a:t>
            </a:r>
          </a:p>
          <a:p>
            <a:endParaRPr lang="en-US" dirty="0"/>
          </a:p>
          <a:p>
            <a:endParaRPr lang="en-US" dirty="0"/>
          </a:p>
        </p:txBody>
      </p:sp>
    </p:spTree>
    <p:extLst>
      <p:ext uri="{BB962C8B-B14F-4D97-AF65-F5344CB8AC3E}">
        <p14:creationId xmlns:p14="http://schemas.microsoft.com/office/powerpoint/2010/main" val="322823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39C49-F5F0-D856-8EEC-2ECA93014CE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AFE09FB-9BCE-FF16-3F66-768395038B0B}"/>
              </a:ext>
            </a:extLst>
          </p:cNvPr>
          <p:cNvSpPr>
            <a:spLocks noGrp="1"/>
          </p:cNvSpPr>
          <p:nvPr>
            <p:ph idx="1"/>
          </p:nvPr>
        </p:nvSpPr>
        <p:spPr/>
        <p:txBody>
          <a:bodyPr/>
          <a:lstStyle/>
          <a:p>
            <a:r>
              <a:rPr lang="en-US" dirty="0"/>
              <a:t>‘al-</a:t>
            </a:r>
            <a:r>
              <a:rPr lang="en-US" dirty="0" err="1"/>
              <a:t>shoshannim</a:t>
            </a:r>
            <a:r>
              <a:rPr lang="en-US" dirty="0"/>
              <a:t> (</a:t>
            </a:r>
            <a:r>
              <a:rPr lang="en-US" dirty="0" err="1"/>
              <a:t>Pss</a:t>
            </a:r>
            <a:r>
              <a:rPr lang="en-US" dirty="0"/>
              <a:t> 45, 69) = “to the Lilies”</a:t>
            </a:r>
          </a:p>
          <a:p>
            <a:r>
              <a:rPr lang="en-US" dirty="0"/>
              <a:t>‘al-</a:t>
            </a:r>
            <a:r>
              <a:rPr lang="en-US" dirty="0" err="1"/>
              <a:t>shushan</a:t>
            </a:r>
            <a:r>
              <a:rPr lang="en-US" dirty="0"/>
              <a:t> </a:t>
            </a:r>
            <a:r>
              <a:rPr lang="en-US" dirty="0" err="1"/>
              <a:t>eduth</a:t>
            </a:r>
            <a:r>
              <a:rPr lang="en-US" dirty="0"/>
              <a:t> (</a:t>
            </a:r>
            <a:r>
              <a:rPr lang="en-US" dirty="0" err="1"/>
              <a:t>Pss</a:t>
            </a:r>
            <a:r>
              <a:rPr lang="en-US" dirty="0"/>
              <a:t> 60, 90) = “to the Lily of the Covenant”</a:t>
            </a:r>
          </a:p>
          <a:p>
            <a:r>
              <a:rPr lang="en-US" dirty="0"/>
              <a:t>‘al-</a:t>
            </a:r>
            <a:r>
              <a:rPr lang="en-US" dirty="0" err="1"/>
              <a:t>tasshet</a:t>
            </a:r>
            <a:r>
              <a:rPr lang="en-US" dirty="0"/>
              <a:t> (</a:t>
            </a:r>
            <a:r>
              <a:rPr lang="en-US" dirty="0" err="1"/>
              <a:t>Pss</a:t>
            </a:r>
            <a:r>
              <a:rPr lang="en-US" dirty="0"/>
              <a:t> 57-59, 75) = “Do not destroy”</a:t>
            </a:r>
          </a:p>
          <a:p>
            <a:r>
              <a:rPr lang="en-US" dirty="0"/>
              <a:t>‘al-hag-</a:t>
            </a:r>
            <a:r>
              <a:rPr lang="en-US" dirty="0" err="1"/>
              <a:t>gittith</a:t>
            </a:r>
            <a:r>
              <a:rPr lang="en-US" dirty="0"/>
              <a:t> (</a:t>
            </a:r>
            <a:r>
              <a:rPr lang="en-US" dirty="0" err="1"/>
              <a:t>Pss</a:t>
            </a:r>
            <a:r>
              <a:rPr lang="en-US" dirty="0"/>
              <a:t> 8, 81, 84) = ”to the </a:t>
            </a:r>
            <a:r>
              <a:rPr lang="en-US" dirty="0" err="1"/>
              <a:t>Gittith</a:t>
            </a:r>
            <a:r>
              <a:rPr lang="en-US" dirty="0"/>
              <a:t>”</a:t>
            </a:r>
          </a:p>
        </p:txBody>
      </p:sp>
    </p:spTree>
    <p:extLst>
      <p:ext uri="{BB962C8B-B14F-4D97-AF65-F5344CB8AC3E}">
        <p14:creationId xmlns:p14="http://schemas.microsoft.com/office/powerpoint/2010/main" val="3810650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D4A43-52B4-2655-960A-E91A79B4CDD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264C266-BF62-924E-2315-AF1060114D8A}"/>
              </a:ext>
            </a:extLst>
          </p:cNvPr>
          <p:cNvSpPr>
            <a:spLocks noGrp="1"/>
          </p:cNvSpPr>
          <p:nvPr>
            <p:ph idx="1"/>
          </p:nvPr>
        </p:nvSpPr>
        <p:spPr/>
        <p:txBody>
          <a:bodyPr/>
          <a:lstStyle/>
          <a:p>
            <a:r>
              <a:rPr lang="en-US" dirty="0"/>
              <a:t>Selah (e.g., Ps 3:2, 4, 8)</a:t>
            </a:r>
          </a:p>
          <a:p>
            <a:pPr lvl="1"/>
            <a:r>
              <a:rPr lang="en-US" dirty="0"/>
              <a:t>Pause</a:t>
            </a:r>
          </a:p>
          <a:p>
            <a:pPr lvl="1"/>
            <a:r>
              <a:rPr lang="en-US" dirty="0"/>
              <a:t>Repeat</a:t>
            </a:r>
          </a:p>
          <a:p>
            <a:pPr lvl="1"/>
            <a:r>
              <a:rPr lang="en-US" dirty="0"/>
              <a:t>Instrumental interlude</a:t>
            </a:r>
          </a:p>
          <a:p>
            <a:pPr lvl="1"/>
            <a:r>
              <a:rPr lang="en-US" dirty="0"/>
              <a:t>Look (or lift) up</a:t>
            </a:r>
          </a:p>
          <a:p>
            <a:pPr lvl="1"/>
            <a:r>
              <a:rPr lang="en-US" dirty="0"/>
              <a:t>Bow down / prostrate</a:t>
            </a:r>
          </a:p>
          <a:p>
            <a:pPr lvl="1"/>
            <a:r>
              <a:rPr lang="en-US" dirty="0"/>
              <a:t>Turn (in a circle)</a:t>
            </a:r>
          </a:p>
        </p:txBody>
      </p:sp>
    </p:spTree>
    <p:extLst>
      <p:ext uri="{BB962C8B-B14F-4D97-AF65-F5344CB8AC3E}">
        <p14:creationId xmlns:p14="http://schemas.microsoft.com/office/powerpoint/2010/main" val="31518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DA85E-2C96-D331-8F41-29C69682786E}"/>
              </a:ext>
            </a:extLst>
          </p:cNvPr>
          <p:cNvSpPr>
            <a:spLocks noGrp="1"/>
          </p:cNvSpPr>
          <p:nvPr>
            <p:ph type="title"/>
          </p:nvPr>
        </p:nvSpPr>
        <p:spPr/>
        <p:txBody>
          <a:bodyPr/>
          <a:lstStyle/>
          <a:p>
            <a:r>
              <a:rPr lang="en-US" dirty="0"/>
              <a:t>Ascriptions of “Authorship”: attribution to a person or group</a:t>
            </a:r>
          </a:p>
        </p:txBody>
      </p:sp>
      <p:sp>
        <p:nvSpPr>
          <p:cNvPr id="3" name="Content Placeholder 2">
            <a:extLst>
              <a:ext uri="{FF2B5EF4-FFF2-40B4-BE49-F238E27FC236}">
                <a16:creationId xmlns:a16="http://schemas.microsoft.com/office/drawing/2014/main" id="{420D7E2F-6D88-CDD1-E7C0-D9AFDC385C59}"/>
              </a:ext>
            </a:extLst>
          </p:cNvPr>
          <p:cNvSpPr>
            <a:spLocks noGrp="1"/>
          </p:cNvSpPr>
          <p:nvPr>
            <p:ph idx="1"/>
          </p:nvPr>
        </p:nvSpPr>
        <p:spPr/>
        <p:txBody>
          <a:bodyPr/>
          <a:lstStyle/>
          <a:p>
            <a:r>
              <a:rPr lang="en-US" dirty="0"/>
              <a:t>David = 73 “titles”</a:t>
            </a:r>
          </a:p>
          <a:p>
            <a:r>
              <a:rPr lang="en-US" dirty="0"/>
              <a:t>Lam-</a:t>
            </a:r>
            <a:r>
              <a:rPr lang="en-US" dirty="0" err="1"/>
              <a:t>menasseah</a:t>
            </a:r>
            <a:r>
              <a:rPr lang="en-US" dirty="0"/>
              <a:t> (the choir director) = 55 “titles”</a:t>
            </a:r>
          </a:p>
          <a:p>
            <a:r>
              <a:rPr lang="en-US" dirty="0"/>
              <a:t>[sons of] Korah = 12 “titles”</a:t>
            </a:r>
          </a:p>
          <a:p>
            <a:r>
              <a:rPr lang="en-US" dirty="0"/>
              <a:t>Asaph = 12 “titles”</a:t>
            </a:r>
          </a:p>
          <a:p>
            <a:r>
              <a:rPr lang="en-US" dirty="0"/>
              <a:t>Solomon = 2 “titles”</a:t>
            </a:r>
          </a:p>
          <a:p>
            <a:r>
              <a:rPr lang="en-US" dirty="0"/>
              <a:t>Moses, Jeduthun, Heman the </a:t>
            </a:r>
            <a:r>
              <a:rPr lang="en-US" dirty="0" err="1"/>
              <a:t>Ezrahite</a:t>
            </a:r>
            <a:r>
              <a:rPr lang="en-US" dirty="0"/>
              <a:t>, Ethan the </a:t>
            </a:r>
            <a:r>
              <a:rPr lang="en-US" dirty="0" err="1"/>
              <a:t>Ezrahite</a:t>
            </a:r>
            <a:r>
              <a:rPr lang="en-US" dirty="0"/>
              <a:t> = 1 “title” each</a:t>
            </a:r>
          </a:p>
        </p:txBody>
      </p:sp>
    </p:spTree>
    <p:extLst>
      <p:ext uri="{BB962C8B-B14F-4D97-AF65-F5344CB8AC3E}">
        <p14:creationId xmlns:p14="http://schemas.microsoft.com/office/powerpoint/2010/main" val="2757165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AB45F-C645-D4B4-951A-7E7FD55C565F}"/>
              </a:ext>
            </a:extLst>
          </p:cNvPr>
          <p:cNvSpPr>
            <a:spLocks noGrp="1"/>
          </p:cNvSpPr>
          <p:nvPr>
            <p:ph type="title"/>
          </p:nvPr>
        </p:nvSpPr>
        <p:spPr/>
        <p:txBody>
          <a:bodyPr/>
          <a:lstStyle/>
          <a:p>
            <a:r>
              <a:rPr lang="en-US" dirty="0"/>
              <a:t>“Historical” settings:</a:t>
            </a:r>
          </a:p>
        </p:txBody>
      </p:sp>
      <p:sp>
        <p:nvSpPr>
          <p:cNvPr id="3" name="Content Placeholder 2">
            <a:extLst>
              <a:ext uri="{FF2B5EF4-FFF2-40B4-BE49-F238E27FC236}">
                <a16:creationId xmlns:a16="http://schemas.microsoft.com/office/drawing/2014/main" id="{7F9446E5-9E79-8515-A0D6-01D869A37CA2}"/>
              </a:ext>
            </a:extLst>
          </p:cNvPr>
          <p:cNvSpPr>
            <a:spLocks noGrp="1"/>
          </p:cNvSpPr>
          <p:nvPr>
            <p:ph idx="1"/>
          </p:nvPr>
        </p:nvSpPr>
        <p:spPr/>
        <p:txBody>
          <a:bodyPr/>
          <a:lstStyle/>
          <a:p>
            <a:r>
              <a:rPr lang="en-US" dirty="0"/>
              <a:t>Ps 3: A psalm of David “as he is fleeing from his son Absolom.” (cf. 2 Sam 15-16) </a:t>
            </a:r>
          </a:p>
          <a:p>
            <a:r>
              <a:rPr lang="en-US" dirty="0"/>
              <a:t>Ps 7: A lament of David “that he chanted to the LORD on account of Cush, the Benjaminite” (follower of Saul?) </a:t>
            </a:r>
          </a:p>
          <a:p>
            <a:r>
              <a:rPr lang="en-US" dirty="0"/>
              <a:t>Ps 18: For the choirmaster.  Of David, the servant of the LORD, “who spoke the words of this canticle to the LORD when he had been freed from the power of all his enemies and from the hand of Saul.”</a:t>
            </a:r>
          </a:p>
          <a:p>
            <a:r>
              <a:rPr lang="en-US" dirty="0"/>
              <a:t>Ps 34: Of David “when he feigned madness before Abimelech, so that he drove him out, and he went away.” (cf. 1 Sam 21:13) </a:t>
            </a:r>
          </a:p>
          <a:p>
            <a:endParaRPr lang="en-US" dirty="0"/>
          </a:p>
        </p:txBody>
      </p:sp>
    </p:spTree>
    <p:extLst>
      <p:ext uri="{BB962C8B-B14F-4D97-AF65-F5344CB8AC3E}">
        <p14:creationId xmlns:p14="http://schemas.microsoft.com/office/powerpoint/2010/main" val="8352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42DD8-28F5-A8C4-9601-C7DC6D3F48C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CF22C0B-F051-9555-E119-E7F72AA42E59}"/>
              </a:ext>
            </a:extLst>
          </p:cNvPr>
          <p:cNvSpPr>
            <a:spLocks noGrp="1"/>
          </p:cNvSpPr>
          <p:nvPr>
            <p:ph idx="1"/>
          </p:nvPr>
        </p:nvSpPr>
        <p:spPr/>
        <p:txBody>
          <a:bodyPr>
            <a:normAutofit fontScale="92500"/>
          </a:bodyPr>
          <a:lstStyle/>
          <a:p>
            <a:r>
              <a:rPr lang="en-US" dirty="0"/>
              <a:t>Ps 51: For the choirmaster.  A psalm of David “when the prophet Nathan came to him after he had gone to Bathsheba.”  (cf. 2 Sam 11-12)</a:t>
            </a:r>
          </a:p>
          <a:p>
            <a:r>
              <a:rPr lang="en-US" dirty="0"/>
              <a:t>Ps 52: For the choirmaster.  A maskil of David “after Doeg the Edomite came and told Saul ‘David has gone to the house of Abimelech.’”  (cf. 1 Sam 21-22)</a:t>
            </a:r>
          </a:p>
          <a:p>
            <a:r>
              <a:rPr lang="en-US" dirty="0"/>
              <a:t>Ps 54: For the choirmaster.  On stringed instruments.  A maskil of David “after the Ziphites came to Saul and said, ‘Is not David hiding among us?’”  (cf. 1 Sam 26)</a:t>
            </a:r>
          </a:p>
          <a:p>
            <a:r>
              <a:rPr lang="en-US" dirty="0"/>
              <a:t>Ps 56: For the choirmaster.  Intoned like “The Dove of Distant Places.”  “A </a:t>
            </a:r>
            <a:r>
              <a:rPr lang="en-US" dirty="0" err="1"/>
              <a:t>miktam</a:t>
            </a:r>
            <a:r>
              <a:rPr lang="en-US" dirty="0"/>
              <a:t> of David “when the Philistines seized him in Gath.” </a:t>
            </a:r>
          </a:p>
          <a:p>
            <a:endParaRPr lang="en-US" dirty="0"/>
          </a:p>
        </p:txBody>
      </p:sp>
    </p:spTree>
    <p:extLst>
      <p:ext uri="{BB962C8B-B14F-4D97-AF65-F5344CB8AC3E}">
        <p14:creationId xmlns:p14="http://schemas.microsoft.com/office/powerpoint/2010/main" val="166731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4C118-8442-F353-75D1-AD6A391CA430}"/>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2CDCE22-DF1F-DEBB-1959-BB8EB733D46B}"/>
              </a:ext>
            </a:extLst>
          </p:cNvPr>
          <p:cNvSpPr>
            <a:spLocks noGrp="1"/>
          </p:cNvSpPr>
          <p:nvPr>
            <p:ph idx="1"/>
          </p:nvPr>
        </p:nvSpPr>
        <p:spPr/>
        <p:txBody>
          <a:bodyPr>
            <a:normAutofit fontScale="92500"/>
          </a:bodyPr>
          <a:lstStyle/>
          <a:p>
            <a:r>
              <a:rPr lang="en-US" dirty="0"/>
              <a:t>Ps 57: For the choirmaster.  Intoned like “Do not destroy.”  A </a:t>
            </a:r>
            <a:r>
              <a:rPr lang="en-US" dirty="0" err="1"/>
              <a:t>miktam</a:t>
            </a:r>
            <a:r>
              <a:rPr lang="en-US" dirty="0"/>
              <a:t> of David “when he fled from Saul into a cave.” </a:t>
            </a:r>
          </a:p>
          <a:p>
            <a:r>
              <a:rPr lang="en-US" dirty="0"/>
              <a:t>Ps 59: For the choirmaster.  Intoned like “Do not destroy.” A </a:t>
            </a:r>
            <a:r>
              <a:rPr lang="en-US" dirty="0" err="1"/>
              <a:t>miktam</a:t>
            </a:r>
            <a:r>
              <a:rPr lang="en-US" dirty="0"/>
              <a:t> of David “when Saul sent men to keep watch on his house and kill him.” </a:t>
            </a:r>
          </a:p>
          <a:p>
            <a:r>
              <a:rPr lang="en-US" dirty="0"/>
              <a:t>Ps 60: For the choirmaster.  Intoned like ”The Lily of Testimony.”  A </a:t>
            </a:r>
            <a:r>
              <a:rPr lang="en-US" dirty="0" err="1"/>
              <a:t>miktam</a:t>
            </a:r>
            <a:r>
              <a:rPr lang="en-US" dirty="0"/>
              <a:t> of David for instruction “when he went out against the Aram-</a:t>
            </a:r>
            <a:r>
              <a:rPr lang="en-US" dirty="0" err="1"/>
              <a:t>Haharaim</a:t>
            </a:r>
            <a:r>
              <a:rPr lang="en-US" dirty="0"/>
              <a:t> and Aram-</a:t>
            </a:r>
            <a:r>
              <a:rPr lang="en-US" dirty="0" err="1"/>
              <a:t>Sobah</a:t>
            </a:r>
            <a:r>
              <a:rPr lang="en-US" dirty="0"/>
              <a:t>, and when Joab returned to Edom and defeated 12,000 in the Valley of Salt.” (cf. 2 Sam 8:12-14)</a:t>
            </a:r>
          </a:p>
          <a:p>
            <a:r>
              <a:rPr lang="en-US" dirty="0"/>
              <a:t>Ps 63: A psalm of David “when he was in the desert of Judah” </a:t>
            </a:r>
          </a:p>
          <a:p>
            <a:r>
              <a:rPr lang="en-US" dirty="0"/>
              <a:t>Ps 142: A maskil of David ”when he was in the cave” a prayer</a:t>
            </a:r>
          </a:p>
          <a:p>
            <a:endParaRPr lang="en-US" dirty="0"/>
          </a:p>
        </p:txBody>
      </p:sp>
    </p:spTree>
    <p:extLst>
      <p:ext uri="{BB962C8B-B14F-4D97-AF65-F5344CB8AC3E}">
        <p14:creationId xmlns:p14="http://schemas.microsoft.com/office/powerpoint/2010/main" val="284874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E0F45-A6FD-71AF-F23F-7B2F3285A600}"/>
              </a:ext>
            </a:extLst>
          </p:cNvPr>
          <p:cNvSpPr>
            <a:spLocks noGrp="1"/>
          </p:cNvSpPr>
          <p:nvPr>
            <p:ph type="title"/>
          </p:nvPr>
        </p:nvSpPr>
        <p:spPr/>
        <p:txBody>
          <a:bodyPr/>
          <a:lstStyle/>
          <a:p>
            <a:r>
              <a:rPr lang="en-US" dirty="0"/>
              <a:t>Liturgical settings</a:t>
            </a:r>
          </a:p>
        </p:txBody>
      </p:sp>
      <p:sp>
        <p:nvSpPr>
          <p:cNvPr id="3" name="Content Placeholder 2">
            <a:extLst>
              <a:ext uri="{FF2B5EF4-FFF2-40B4-BE49-F238E27FC236}">
                <a16:creationId xmlns:a16="http://schemas.microsoft.com/office/drawing/2014/main" id="{2EF551F5-4FFF-ABC0-51A9-BBDBF2106AE4}"/>
              </a:ext>
            </a:extLst>
          </p:cNvPr>
          <p:cNvSpPr>
            <a:spLocks noGrp="1"/>
          </p:cNvSpPr>
          <p:nvPr>
            <p:ph idx="1"/>
          </p:nvPr>
        </p:nvSpPr>
        <p:spPr/>
        <p:txBody>
          <a:bodyPr/>
          <a:lstStyle/>
          <a:p>
            <a:r>
              <a:rPr lang="en-US" dirty="0"/>
              <a:t>Ps 30: A psalm. A canticle “for the Dedication of the Temple.”  Of David.</a:t>
            </a:r>
          </a:p>
          <a:p>
            <a:r>
              <a:rPr lang="en-US" dirty="0"/>
              <a:t>Ps 38: A psalm of David “for a memorial.”</a:t>
            </a:r>
          </a:p>
          <a:p>
            <a:r>
              <a:rPr lang="en-US" dirty="0"/>
              <a:t>Ps 92: As psalm. A song “for the Sabbath”</a:t>
            </a:r>
          </a:p>
        </p:txBody>
      </p:sp>
    </p:spTree>
    <p:extLst>
      <p:ext uri="{BB962C8B-B14F-4D97-AF65-F5344CB8AC3E}">
        <p14:creationId xmlns:p14="http://schemas.microsoft.com/office/powerpoint/2010/main" val="282081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7747F-628D-4053-323A-0D696C4800F3}"/>
              </a:ext>
            </a:extLst>
          </p:cNvPr>
          <p:cNvSpPr>
            <a:spLocks noGrp="1"/>
          </p:cNvSpPr>
          <p:nvPr>
            <p:ph type="title"/>
          </p:nvPr>
        </p:nvSpPr>
        <p:spPr/>
        <p:txBody>
          <a:bodyPr/>
          <a:lstStyle/>
          <a:p>
            <a:r>
              <a:rPr lang="en-US"/>
              <a:t>Characteristics </a:t>
            </a:r>
            <a:r>
              <a:rPr lang="en-US" dirty="0"/>
              <a:t>of Hebrew Poetry</a:t>
            </a:r>
          </a:p>
        </p:txBody>
      </p:sp>
      <p:sp>
        <p:nvSpPr>
          <p:cNvPr id="3" name="Content Placeholder 2">
            <a:extLst>
              <a:ext uri="{FF2B5EF4-FFF2-40B4-BE49-F238E27FC236}">
                <a16:creationId xmlns:a16="http://schemas.microsoft.com/office/drawing/2014/main" id="{125FBFD6-1151-E9AE-8789-8F8B5D043024}"/>
              </a:ext>
            </a:extLst>
          </p:cNvPr>
          <p:cNvSpPr>
            <a:spLocks noGrp="1"/>
          </p:cNvSpPr>
          <p:nvPr>
            <p:ph idx="1"/>
          </p:nvPr>
        </p:nvSpPr>
        <p:spPr/>
        <p:txBody>
          <a:bodyPr/>
          <a:lstStyle/>
          <a:p>
            <a:r>
              <a:rPr lang="en-US" dirty="0"/>
              <a:t>Parallelism</a:t>
            </a:r>
          </a:p>
          <a:p>
            <a:r>
              <a:rPr lang="en-US" dirty="0"/>
              <a:t>Meter/Accent</a:t>
            </a:r>
          </a:p>
          <a:p>
            <a:r>
              <a:rPr lang="en-US" dirty="0"/>
              <a:t>Acrostic</a:t>
            </a:r>
          </a:p>
          <a:p>
            <a:r>
              <a:rPr lang="en-US" dirty="0"/>
              <a:t>Chiasm</a:t>
            </a:r>
          </a:p>
        </p:txBody>
      </p:sp>
    </p:spTree>
    <p:extLst>
      <p:ext uri="{BB962C8B-B14F-4D97-AF65-F5344CB8AC3E}">
        <p14:creationId xmlns:p14="http://schemas.microsoft.com/office/powerpoint/2010/main" val="291897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8F4A0-2CA6-7CB9-D4D3-CFA45DCF3EB8}"/>
              </a:ext>
            </a:extLst>
          </p:cNvPr>
          <p:cNvSpPr>
            <a:spLocks noGrp="1"/>
          </p:cNvSpPr>
          <p:nvPr>
            <p:ph type="title"/>
          </p:nvPr>
        </p:nvSpPr>
        <p:spPr/>
        <p:txBody>
          <a:bodyPr/>
          <a:lstStyle/>
          <a:p>
            <a:r>
              <a:rPr lang="en-US" dirty="0"/>
              <a:t>Hebrew Poetic Techniques: Parallelism</a:t>
            </a:r>
          </a:p>
        </p:txBody>
      </p:sp>
      <p:sp>
        <p:nvSpPr>
          <p:cNvPr id="3" name="Content Placeholder 2">
            <a:extLst>
              <a:ext uri="{FF2B5EF4-FFF2-40B4-BE49-F238E27FC236}">
                <a16:creationId xmlns:a16="http://schemas.microsoft.com/office/drawing/2014/main" id="{9F3891CA-83A4-5CE4-A742-628C7B8B8C54}"/>
              </a:ext>
            </a:extLst>
          </p:cNvPr>
          <p:cNvSpPr>
            <a:spLocks noGrp="1"/>
          </p:cNvSpPr>
          <p:nvPr>
            <p:ph idx="1"/>
          </p:nvPr>
        </p:nvSpPr>
        <p:spPr/>
        <p:txBody>
          <a:bodyPr/>
          <a:lstStyle/>
          <a:p>
            <a:r>
              <a:rPr lang="en-US" dirty="0"/>
              <a:t>Synonymous Parallelism (e.g., Ps 2:1): repetition of the same idea with different words</a:t>
            </a:r>
          </a:p>
          <a:p>
            <a:pPr lvl="1"/>
            <a:r>
              <a:rPr lang="en-US" dirty="0"/>
              <a:t>Why do the nations conspire,</a:t>
            </a:r>
          </a:p>
          <a:p>
            <a:pPr lvl="1"/>
            <a:r>
              <a:rPr lang="en-US" dirty="0"/>
              <a:t>And the peoples plot in vain?</a:t>
            </a:r>
          </a:p>
          <a:p>
            <a:r>
              <a:rPr lang="en-US" dirty="0"/>
              <a:t>Antithetical Parallelism (e.g., Ps 1:6): presentation of opposing ideas</a:t>
            </a:r>
          </a:p>
          <a:p>
            <a:pPr lvl="1"/>
            <a:r>
              <a:rPr lang="en-US" dirty="0"/>
              <a:t>For the LORD knows the way of the righteous,</a:t>
            </a:r>
          </a:p>
          <a:p>
            <a:pPr lvl="1"/>
            <a:r>
              <a:rPr lang="en-US" dirty="0"/>
              <a:t>But the way of the wicked will perish</a:t>
            </a:r>
          </a:p>
        </p:txBody>
      </p:sp>
    </p:spTree>
    <p:extLst>
      <p:ext uri="{BB962C8B-B14F-4D97-AF65-F5344CB8AC3E}">
        <p14:creationId xmlns:p14="http://schemas.microsoft.com/office/powerpoint/2010/main" val="6599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FD31E-FC6A-B48F-56AB-FD2FF28FE9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46C0B31-B3F8-2558-14F5-2713513C95DD}"/>
              </a:ext>
            </a:extLst>
          </p:cNvPr>
          <p:cNvSpPr>
            <a:spLocks noGrp="1"/>
          </p:cNvSpPr>
          <p:nvPr>
            <p:ph idx="1"/>
          </p:nvPr>
        </p:nvSpPr>
        <p:spPr/>
        <p:txBody>
          <a:bodyPr>
            <a:normAutofit fontScale="92500" lnSpcReduction="10000"/>
          </a:bodyPr>
          <a:lstStyle/>
          <a:p>
            <a:r>
              <a:rPr lang="en-US" dirty="0"/>
              <a:t>Synthetic Parallelism (e.g., Ps 1:3): succeeding line(s) build(s) upon or expand(s) the idea of the first line</a:t>
            </a:r>
          </a:p>
          <a:p>
            <a:pPr lvl="1"/>
            <a:r>
              <a:rPr lang="en-US" dirty="0"/>
              <a:t>He is like a tree that is planted</a:t>
            </a:r>
          </a:p>
          <a:p>
            <a:pPr lvl="1"/>
            <a:r>
              <a:rPr lang="en-US" dirty="0"/>
              <a:t>Beside the flowing waters,</a:t>
            </a:r>
          </a:p>
          <a:p>
            <a:pPr lvl="1"/>
            <a:r>
              <a:rPr lang="en-US" dirty="0"/>
              <a:t>That yields its fruit in due season,</a:t>
            </a:r>
          </a:p>
          <a:p>
            <a:pPr lvl="1"/>
            <a:r>
              <a:rPr lang="en-US" dirty="0"/>
              <a:t>And whose leaves never fade.</a:t>
            </a:r>
          </a:p>
          <a:p>
            <a:endParaRPr lang="en-US" dirty="0"/>
          </a:p>
          <a:p>
            <a:r>
              <a:rPr lang="en-US" dirty="0"/>
              <a:t>Climactic Parallelism (e.g., Ps 29:1-2a)</a:t>
            </a:r>
          </a:p>
          <a:p>
            <a:pPr lvl="1"/>
            <a:r>
              <a:rPr lang="en-US" dirty="0"/>
              <a:t>Ascribe to the LORD, you heavenly powers,</a:t>
            </a:r>
          </a:p>
          <a:p>
            <a:pPr lvl="1"/>
            <a:r>
              <a:rPr lang="en-US" dirty="0"/>
              <a:t>Ascribe to the LORD glory and strength.</a:t>
            </a:r>
          </a:p>
          <a:p>
            <a:pPr lvl="1"/>
            <a:r>
              <a:rPr lang="en-US" dirty="0"/>
              <a:t>Ascribe to the LORD the glory of his name;</a:t>
            </a:r>
          </a:p>
          <a:p>
            <a:pPr lvl="1"/>
            <a:r>
              <a:rPr lang="en-US" dirty="0"/>
              <a:t>Bow down before the LORD, majestic in holiness.</a:t>
            </a:r>
          </a:p>
        </p:txBody>
      </p:sp>
    </p:spTree>
    <p:extLst>
      <p:ext uri="{BB962C8B-B14F-4D97-AF65-F5344CB8AC3E}">
        <p14:creationId xmlns:p14="http://schemas.microsoft.com/office/powerpoint/2010/main" val="2992496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dissolv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dissolv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dissolve">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dissolve">
                                      <p:cBhvr>
                                        <p:cTn id="5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C356C-4680-F186-3CF7-CFEDA82431E4}"/>
              </a:ext>
            </a:extLst>
          </p:cNvPr>
          <p:cNvSpPr>
            <a:spLocks noGrp="1"/>
          </p:cNvSpPr>
          <p:nvPr>
            <p:ph type="title"/>
          </p:nvPr>
        </p:nvSpPr>
        <p:spPr/>
        <p:txBody>
          <a:bodyPr/>
          <a:lstStyle/>
          <a:p>
            <a:r>
              <a:rPr lang="en-US" dirty="0"/>
              <a:t>Hebrew Poetic Techniques: Meter/Accent (sprung rhythm)</a:t>
            </a:r>
          </a:p>
        </p:txBody>
      </p:sp>
      <p:sp>
        <p:nvSpPr>
          <p:cNvPr id="3" name="Content Placeholder 2">
            <a:extLst>
              <a:ext uri="{FF2B5EF4-FFF2-40B4-BE49-F238E27FC236}">
                <a16:creationId xmlns:a16="http://schemas.microsoft.com/office/drawing/2014/main" id="{B704A3B0-148B-A50B-0962-0DAC72CC914B}"/>
              </a:ext>
            </a:extLst>
          </p:cNvPr>
          <p:cNvSpPr>
            <a:spLocks noGrp="1"/>
          </p:cNvSpPr>
          <p:nvPr>
            <p:ph idx="1"/>
          </p:nvPr>
        </p:nvSpPr>
        <p:spPr/>
        <p:txBody>
          <a:bodyPr>
            <a:normAutofit/>
          </a:bodyPr>
          <a:lstStyle/>
          <a:p>
            <a:r>
              <a:rPr lang="en-US" dirty="0"/>
              <a:t>4 + 4 (Psalm 19A):</a:t>
            </a:r>
          </a:p>
          <a:p>
            <a:pPr lvl="1"/>
            <a:r>
              <a:rPr lang="en-US" dirty="0"/>
              <a:t>The </a:t>
            </a:r>
            <a:r>
              <a:rPr lang="en-US" b="1" dirty="0"/>
              <a:t>hea</a:t>
            </a:r>
            <a:r>
              <a:rPr lang="en-US" dirty="0"/>
              <a:t>vens de</a:t>
            </a:r>
            <a:r>
              <a:rPr lang="en-US" b="1" dirty="0"/>
              <a:t>clare</a:t>
            </a:r>
            <a:r>
              <a:rPr lang="en-US" dirty="0"/>
              <a:t> the </a:t>
            </a:r>
            <a:r>
              <a:rPr lang="en-US" b="1" dirty="0"/>
              <a:t>glo</a:t>
            </a:r>
            <a:r>
              <a:rPr lang="en-US" dirty="0"/>
              <a:t>ry of </a:t>
            </a:r>
            <a:r>
              <a:rPr lang="en-US" b="1" dirty="0"/>
              <a:t>God</a:t>
            </a:r>
          </a:p>
          <a:p>
            <a:pPr lvl="1"/>
            <a:r>
              <a:rPr lang="en-US" dirty="0"/>
              <a:t>and the </a:t>
            </a:r>
            <a:r>
              <a:rPr lang="en-US" b="1" dirty="0"/>
              <a:t>firm</a:t>
            </a:r>
            <a:r>
              <a:rPr lang="en-US" dirty="0"/>
              <a:t>ament pro</a:t>
            </a:r>
            <a:r>
              <a:rPr lang="en-US" b="1" dirty="0"/>
              <a:t>claims</a:t>
            </a:r>
            <a:r>
              <a:rPr lang="en-US" dirty="0"/>
              <a:t> the </a:t>
            </a:r>
            <a:r>
              <a:rPr lang="en-US" b="1" dirty="0"/>
              <a:t>work</a:t>
            </a:r>
            <a:r>
              <a:rPr lang="en-US" dirty="0"/>
              <a:t> of his </a:t>
            </a:r>
            <a:r>
              <a:rPr lang="en-US" b="1" dirty="0"/>
              <a:t>hands</a:t>
            </a:r>
            <a:r>
              <a:rPr lang="en-US" dirty="0"/>
              <a:t>.</a:t>
            </a:r>
          </a:p>
          <a:p>
            <a:pPr lvl="1"/>
            <a:r>
              <a:rPr lang="en-US" b="1" dirty="0"/>
              <a:t>Day</a:t>
            </a:r>
            <a:r>
              <a:rPr lang="en-US" dirty="0"/>
              <a:t> unto </a:t>
            </a:r>
            <a:r>
              <a:rPr lang="en-US" b="1" dirty="0"/>
              <a:t>day</a:t>
            </a:r>
            <a:r>
              <a:rPr lang="en-US" dirty="0"/>
              <a:t> </a:t>
            </a:r>
            <a:r>
              <a:rPr lang="en-US" b="1" dirty="0"/>
              <a:t>breathes </a:t>
            </a:r>
            <a:r>
              <a:rPr lang="en-US" dirty="0"/>
              <a:t>forth a </a:t>
            </a:r>
            <a:r>
              <a:rPr lang="en-US" b="1" dirty="0"/>
              <a:t>word</a:t>
            </a:r>
            <a:r>
              <a:rPr lang="en-US" dirty="0"/>
              <a:t>,</a:t>
            </a:r>
          </a:p>
          <a:p>
            <a:pPr lvl="1"/>
            <a:r>
              <a:rPr lang="en-US" dirty="0"/>
              <a:t>and </a:t>
            </a:r>
            <a:r>
              <a:rPr lang="en-US" b="1" dirty="0"/>
              <a:t>night</a:t>
            </a:r>
            <a:r>
              <a:rPr lang="en-US" dirty="0"/>
              <a:t> unto </a:t>
            </a:r>
            <a:r>
              <a:rPr lang="en-US" b="1" dirty="0"/>
              <a:t>night </a:t>
            </a:r>
            <a:r>
              <a:rPr lang="en-US" dirty="0"/>
              <a:t>im</a:t>
            </a:r>
            <a:r>
              <a:rPr lang="en-US" b="1" dirty="0"/>
              <a:t>parts</a:t>
            </a:r>
            <a:r>
              <a:rPr lang="en-US" dirty="0"/>
              <a:t> the </a:t>
            </a:r>
            <a:r>
              <a:rPr lang="en-US" b="1" dirty="0"/>
              <a:t>know</a:t>
            </a:r>
            <a:r>
              <a:rPr lang="en-US" dirty="0"/>
              <a:t>ledge.</a:t>
            </a:r>
          </a:p>
        </p:txBody>
      </p:sp>
    </p:spTree>
    <p:extLst>
      <p:ext uri="{BB962C8B-B14F-4D97-AF65-F5344CB8AC3E}">
        <p14:creationId xmlns:p14="http://schemas.microsoft.com/office/powerpoint/2010/main" val="1947864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285F2-22D2-87AD-03BD-B09A8F812BB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D594AB3-212F-AB86-5410-FAE3FE49362D}"/>
              </a:ext>
            </a:extLst>
          </p:cNvPr>
          <p:cNvSpPr>
            <a:spLocks noGrp="1"/>
          </p:cNvSpPr>
          <p:nvPr>
            <p:ph idx="1"/>
          </p:nvPr>
        </p:nvSpPr>
        <p:spPr/>
        <p:txBody>
          <a:bodyPr/>
          <a:lstStyle/>
          <a:p>
            <a:pPr marL="457200" lvl="1" indent="0">
              <a:buNone/>
            </a:pPr>
            <a:endParaRPr lang="en-US" dirty="0"/>
          </a:p>
          <a:p>
            <a:r>
              <a:rPr lang="en-US" dirty="0"/>
              <a:t>3 + 2 = qinah/limping/lament (Psalm 42):</a:t>
            </a:r>
          </a:p>
          <a:p>
            <a:pPr lvl="1"/>
            <a:r>
              <a:rPr lang="en-US" b="1" dirty="0"/>
              <a:t>Like</a:t>
            </a:r>
            <a:r>
              <a:rPr lang="en-US" dirty="0"/>
              <a:t> the </a:t>
            </a:r>
            <a:r>
              <a:rPr lang="en-US" b="1" dirty="0"/>
              <a:t>deer</a:t>
            </a:r>
            <a:r>
              <a:rPr lang="en-US" dirty="0"/>
              <a:t> that </a:t>
            </a:r>
            <a:r>
              <a:rPr lang="en-US" b="1" dirty="0"/>
              <a:t>yearns</a:t>
            </a:r>
          </a:p>
          <a:p>
            <a:pPr lvl="1"/>
            <a:r>
              <a:rPr lang="en-US" dirty="0"/>
              <a:t>for </a:t>
            </a:r>
            <a:r>
              <a:rPr lang="en-US" b="1" dirty="0"/>
              <a:t>run</a:t>
            </a:r>
            <a:r>
              <a:rPr lang="en-US" dirty="0"/>
              <a:t>ning </a:t>
            </a:r>
            <a:r>
              <a:rPr lang="en-US" b="1" dirty="0"/>
              <a:t>streams</a:t>
            </a:r>
            <a:r>
              <a:rPr lang="en-US" dirty="0"/>
              <a:t>,</a:t>
            </a:r>
          </a:p>
          <a:p>
            <a:pPr lvl="1"/>
            <a:r>
              <a:rPr lang="en-US" b="1" dirty="0"/>
              <a:t>so</a:t>
            </a:r>
            <a:r>
              <a:rPr lang="en-US" dirty="0"/>
              <a:t> my </a:t>
            </a:r>
            <a:r>
              <a:rPr lang="en-US" b="1" dirty="0"/>
              <a:t>soul</a:t>
            </a:r>
            <a:r>
              <a:rPr lang="en-US" dirty="0"/>
              <a:t> is </a:t>
            </a:r>
            <a:r>
              <a:rPr lang="en-US" b="1" dirty="0"/>
              <a:t>yearn</a:t>
            </a:r>
            <a:r>
              <a:rPr lang="en-US" dirty="0"/>
              <a:t>ing</a:t>
            </a:r>
          </a:p>
          <a:p>
            <a:pPr lvl="1"/>
            <a:r>
              <a:rPr lang="en-US" dirty="0"/>
              <a:t>for </a:t>
            </a:r>
            <a:r>
              <a:rPr lang="en-US" b="1" dirty="0"/>
              <a:t>you</a:t>
            </a:r>
            <a:r>
              <a:rPr lang="en-US" dirty="0"/>
              <a:t>, my </a:t>
            </a:r>
            <a:r>
              <a:rPr lang="en-US" b="1" dirty="0"/>
              <a:t>God</a:t>
            </a:r>
            <a:r>
              <a:rPr lang="en-US" dirty="0"/>
              <a:t>.</a:t>
            </a:r>
          </a:p>
          <a:p>
            <a:endParaRPr lang="en-US" dirty="0"/>
          </a:p>
          <a:p>
            <a:endParaRPr lang="en-US" dirty="0"/>
          </a:p>
        </p:txBody>
      </p:sp>
    </p:spTree>
    <p:extLst>
      <p:ext uri="{BB962C8B-B14F-4D97-AF65-F5344CB8AC3E}">
        <p14:creationId xmlns:p14="http://schemas.microsoft.com/office/powerpoint/2010/main" val="113313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2C2CE-1D2B-6222-58E5-C191A62CFBDF}"/>
              </a:ext>
            </a:extLst>
          </p:cNvPr>
          <p:cNvSpPr>
            <a:spLocks noGrp="1"/>
          </p:cNvSpPr>
          <p:nvPr>
            <p:ph type="title"/>
          </p:nvPr>
        </p:nvSpPr>
        <p:spPr/>
        <p:txBody>
          <a:bodyPr/>
          <a:lstStyle/>
          <a:p>
            <a:r>
              <a:rPr lang="en-US" dirty="0"/>
              <a:t>Hebrew Poetic Techniques</a:t>
            </a:r>
            <a:r>
              <a:rPr lang="en-US"/>
              <a:t>: Alphabetic Acrostic</a:t>
            </a:r>
            <a:endParaRPr lang="en-US" dirty="0"/>
          </a:p>
        </p:txBody>
      </p:sp>
      <p:sp>
        <p:nvSpPr>
          <p:cNvPr id="3" name="Content Placeholder 2">
            <a:extLst>
              <a:ext uri="{FF2B5EF4-FFF2-40B4-BE49-F238E27FC236}">
                <a16:creationId xmlns:a16="http://schemas.microsoft.com/office/drawing/2014/main" id="{E6A2C2F9-97CC-3C3E-AF61-D6AF6B1DBD48}"/>
              </a:ext>
            </a:extLst>
          </p:cNvPr>
          <p:cNvSpPr>
            <a:spLocks noGrp="1"/>
          </p:cNvSpPr>
          <p:nvPr>
            <p:ph idx="1"/>
          </p:nvPr>
        </p:nvSpPr>
        <p:spPr/>
        <p:txBody>
          <a:bodyPr/>
          <a:lstStyle/>
          <a:p>
            <a:r>
              <a:rPr lang="en-US" dirty="0"/>
              <a:t>Ps 25</a:t>
            </a:r>
          </a:p>
          <a:p>
            <a:r>
              <a:rPr lang="en-US" dirty="0"/>
              <a:t>Ps 34</a:t>
            </a:r>
          </a:p>
          <a:p>
            <a:r>
              <a:rPr lang="en-US" dirty="0"/>
              <a:t>Ps 37</a:t>
            </a:r>
          </a:p>
          <a:p>
            <a:r>
              <a:rPr lang="en-US" dirty="0"/>
              <a:t>Ps 111</a:t>
            </a:r>
          </a:p>
          <a:p>
            <a:r>
              <a:rPr lang="en-US" dirty="0"/>
              <a:t>Ps 112</a:t>
            </a:r>
          </a:p>
          <a:p>
            <a:r>
              <a:rPr lang="en-US" b="1" dirty="0"/>
              <a:t>Ps 119</a:t>
            </a:r>
          </a:p>
          <a:p>
            <a:r>
              <a:rPr lang="en-US" dirty="0"/>
              <a:t>Ps 145</a:t>
            </a:r>
          </a:p>
        </p:txBody>
      </p:sp>
    </p:spTree>
    <p:extLst>
      <p:ext uri="{BB962C8B-B14F-4D97-AF65-F5344CB8AC3E}">
        <p14:creationId xmlns:p14="http://schemas.microsoft.com/office/powerpoint/2010/main" val="238276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FF47D-0208-4DB9-2C1E-6C6DA894B4EF}"/>
              </a:ext>
            </a:extLst>
          </p:cNvPr>
          <p:cNvSpPr>
            <a:spLocks noGrp="1"/>
          </p:cNvSpPr>
          <p:nvPr>
            <p:ph type="title"/>
          </p:nvPr>
        </p:nvSpPr>
        <p:spPr/>
        <p:txBody>
          <a:bodyPr/>
          <a:lstStyle/>
          <a:p>
            <a:r>
              <a:rPr lang="en-US" dirty="0"/>
              <a:t>Hebrew Alphabet</a:t>
            </a:r>
          </a:p>
        </p:txBody>
      </p:sp>
      <p:graphicFrame>
        <p:nvGraphicFramePr>
          <p:cNvPr id="4" name="Content Placeholder 3">
            <a:extLst>
              <a:ext uri="{FF2B5EF4-FFF2-40B4-BE49-F238E27FC236}">
                <a16:creationId xmlns:a16="http://schemas.microsoft.com/office/drawing/2014/main" id="{06638DA8-4A31-537E-4FF0-7A52FC1294B4}"/>
              </a:ext>
            </a:extLst>
          </p:cNvPr>
          <p:cNvGraphicFramePr>
            <a:graphicFrameLocks noGrp="1"/>
          </p:cNvGraphicFramePr>
          <p:nvPr>
            <p:ph idx="1"/>
            <p:extLst>
              <p:ext uri="{D42A27DB-BD31-4B8C-83A1-F6EECF244321}">
                <p14:modId xmlns:p14="http://schemas.microsoft.com/office/powerpoint/2010/main" val="873310419"/>
              </p:ext>
            </p:extLst>
          </p:nvPr>
        </p:nvGraphicFramePr>
        <p:xfrm>
          <a:off x="574157" y="1690688"/>
          <a:ext cx="11057860" cy="4752642"/>
        </p:xfrm>
        <a:graphic>
          <a:graphicData uri="http://schemas.openxmlformats.org/drawingml/2006/table">
            <a:tbl>
              <a:tblPr>
                <a:tableStyleId>{5C22544A-7EE6-4342-B048-85BDC9FD1C3A}</a:tableStyleId>
              </a:tblPr>
              <a:tblGrid>
                <a:gridCol w="1005260">
                  <a:extLst>
                    <a:ext uri="{9D8B030D-6E8A-4147-A177-3AD203B41FA5}">
                      <a16:colId xmlns:a16="http://schemas.microsoft.com/office/drawing/2014/main" val="3985797612"/>
                    </a:ext>
                  </a:extLst>
                </a:gridCol>
                <a:gridCol w="1005260">
                  <a:extLst>
                    <a:ext uri="{9D8B030D-6E8A-4147-A177-3AD203B41FA5}">
                      <a16:colId xmlns:a16="http://schemas.microsoft.com/office/drawing/2014/main" val="316680288"/>
                    </a:ext>
                  </a:extLst>
                </a:gridCol>
                <a:gridCol w="1005260">
                  <a:extLst>
                    <a:ext uri="{9D8B030D-6E8A-4147-A177-3AD203B41FA5}">
                      <a16:colId xmlns:a16="http://schemas.microsoft.com/office/drawing/2014/main" val="200791244"/>
                    </a:ext>
                  </a:extLst>
                </a:gridCol>
                <a:gridCol w="1005260">
                  <a:extLst>
                    <a:ext uri="{9D8B030D-6E8A-4147-A177-3AD203B41FA5}">
                      <a16:colId xmlns:a16="http://schemas.microsoft.com/office/drawing/2014/main" val="592775541"/>
                    </a:ext>
                  </a:extLst>
                </a:gridCol>
                <a:gridCol w="1005260">
                  <a:extLst>
                    <a:ext uri="{9D8B030D-6E8A-4147-A177-3AD203B41FA5}">
                      <a16:colId xmlns:a16="http://schemas.microsoft.com/office/drawing/2014/main" val="1315562698"/>
                    </a:ext>
                  </a:extLst>
                </a:gridCol>
                <a:gridCol w="1005260">
                  <a:extLst>
                    <a:ext uri="{9D8B030D-6E8A-4147-A177-3AD203B41FA5}">
                      <a16:colId xmlns:a16="http://schemas.microsoft.com/office/drawing/2014/main" val="1835724927"/>
                    </a:ext>
                  </a:extLst>
                </a:gridCol>
                <a:gridCol w="1005260">
                  <a:extLst>
                    <a:ext uri="{9D8B030D-6E8A-4147-A177-3AD203B41FA5}">
                      <a16:colId xmlns:a16="http://schemas.microsoft.com/office/drawing/2014/main" val="1237475286"/>
                    </a:ext>
                  </a:extLst>
                </a:gridCol>
                <a:gridCol w="1005260">
                  <a:extLst>
                    <a:ext uri="{9D8B030D-6E8A-4147-A177-3AD203B41FA5}">
                      <a16:colId xmlns:a16="http://schemas.microsoft.com/office/drawing/2014/main" val="828826361"/>
                    </a:ext>
                  </a:extLst>
                </a:gridCol>
                <a:gridCol w="1005260">
                  <a:extLst>
                    <a:ext uri="{9D8B030D-6E8A-4147-A177-3AD203B41FA5}">
                      <a16:colId xmlns:a16="http://schemas.microsoft.com/office/drawing/2014/main" val="2330747452"/>
                    </a:ext>
                  </a:extLst>
                </a:gridCol>
                <a:gridCol w="1005260">
                  <a:extLst>
                    <a:ext uri="{9D8B030D-6E8A-4147-A177-3AD203B41FA5}">
                      <a16:colId xmlns:a16="http://schemas.microsoft.com/office/drawing/2014/main" val="2772661047"/>
                    </a:ext>
                  </a:extLst>
                </a:gridCol>
                <a:gridCol w="1005260">
                  <a:extLst>
                    <a:ext uri="{9D8B030D-6E8A-4147-A177-3AD203B41FA5}">
                      <a16:colId xmlns:a16="http://schemas.microsoft.com/office/drawing/2014/main" val="2672935257"/>
                    </a:ext>
                  </a:extLst>
                </a:gridCol>
              </a:tblGrid>
              <a:tr h="542769">
                <a:tc>
                  <a:txBody>
                    <a:bodyPr/>
                    <a:lstStyle/>
                    <a:p>
                      <a:pPr marL="0" marR="0" algn="ctr" rtl="0">
                        <a:lnSpc>
                          <a:spcPct val="125000"/>
                        </a:lnSpc>
                        <a:buNone/>
                      </a:pPr>
                      <a:r>
                        <a:rPr lang="en-US" sz="1200" u="none" strike="noStrike">
                          <a:effectLst/>
                          <a:hlinkClick r:id="rId2" tooltip="Aleph"/>
                        </a:rPr>
                        <a:t>Alef</a:t>
                      </a:r>
                      <a:endParaRPr lang="en-US" sz="1200">
                        <a:solidFill>
                          <a:srgbClr val="202122"/>
                        </a:solidFill>
                        <a:effectLst/>
                      </a:endParaRPr>
                    </a:p>
                  </a:txBody>
                  <a:tcPr anchor="ctr"/>
                </a:tc>
                <a:tc>
                  <a:txBody>
                    <a:bodyPr/>
                    <a:lstStyle/>
                    <a:p>
                      <a:pPr marL="0" marR="0" algn="ctr" rtl="0">
                        <a:lnSpc>
                          <a:spcPct val="125000"/>
                        </a:lnSpc>
                        <a:buNone/>
                      </a:pPr>
                      <a:r>
                        <a:rPr lang="en-US" sz="1200" u="none" strike="noStrike">
                          <a:effectLst/>
                          <a:hlinkClick r:id="rId3" tooltip="Beth (letter)"/>
                        </a:rPr>
                        <a:t>Bet</a:t>
                      </a:r>
                      <a:endParaRPr lang="en-US" sz="1200" b="1">
                        <a:solidFill>
                          <a:srgbClr val="202122"/>
                        </a:solidFill>
                        <a:effectLst/>
                      </a:endParaRPr>
                    </a:p>
                  </a:txBody>
                  <a:tcPr anchor="ctr"/>
                </a:tc>
                <a:tc>
                  <a:txBody>
                    <a:bodyPr/>
                    <a:lstStyle/>
                    <a:p>
                      <a:pPr marL="0" marR="0" algn="ctr" rtl="0">
                        <a:lnSpc>
                          <a:spcPct val="125000"/>
                        </a:lnSpc>
                        <a:buNone/>
                      </a:pPr>
                      <a:r>
                        <a:rPr lang="en-US" sz="1200" u="none" strike="noStrike">
                          <a:effectLst/>
                          <a:hlinkClick r:id="rId4" tooltip="Gimel"/>
                        </a:rPr>
                        <a:t>Gimel</a:t>
                      </a:r>
                      <a:endParaRPr lang="en-US" sz="1200">
                        <a:solidFill>
                          <a:srgbClr val="202122"/>
                        </a:solidFill>
                        <a:effectLst/>
                      </a:endParaRPr>
                    </a:p>
                  </a:txBody>
                  <a:tcPr anchor="ctr"/>
                </a:tc>
                <a:tc>
                  <a:txBody>
                    <a:bodyPr/>
                    <a:lstStyle/>
                    <a:p>
                      <a:pPr marL="0" marR="0" algn="ctr" rtl="0">
                        <a:lnSpc>
                          <a:spcPct val="125000"/>
                        </a:lnSpc>
                        <a:buNone/>
                      </a:pPr>
                      <a:r>
                        <a:rPr lang="en-US" sz="1200" u="none" strike="noStrike">
                          <a:effectLst/>
                          <a:hlinkClick r:id="rId5" tooltip="Dalet"/>
                        </a:rPr>
                        <a:t>Dalet</a:t>
                      </a:r>
                      <a:endParaRPr lang="en-US" sz="1200">
                        <a:solidFill>
                          <a:srgbClr val="202122"/>
                        </a:solidFill>
                        <a:effectLst/>
                      </a:endParaRPr>
                    </a:p>
                  </a:txBody>
                  <a:tcPr anchor="ctr"/>
                </a:tc>
                <a:tc>
                  <a:txBody>
                    <a:bodyPr/>
                    <a:lstStyle/>
                    <a:p>
                      <a:pPr marL="0" marR="0" algn="ctr" rtl="0">
                        <a:lnSpc>
                          <a:spcPct val="125000"/>
                        </a:lnSpc>
                        <a:buNone/>
                      </a:pPr>
                      <a:r>
                        <a:rPr lang="en-US" sz="1200" u="none" strike="noStrike">
                          <a:effectLst/>
                          <a:hlinkClick r:id="rId6" tooltip="He (letter)"/>
                        </a:rPr>
                        <a:t>He</a:t>
                      </a:r>
                      <a:endParaRPr lang="en-US" sz="1200" b="1">
                        <a:solidFill>
                          <a:srgbClr val="202122"/>
                        </a:solidFill>
                        <a:effectLst/>
                      </a:endParaRPr>
                    </a:p>
                  </a:txBody>
                  <a:tcPr anchor="ctr"/>
                </a:tc>
                <a:tc>
                  <a:txBody>
                    <a:bodyPr/>
                    <a:lstStyle/>
                    <a:p>
                      <a:pPr marL="0" marR="0" algn="ctr" rtl="0">
                        <a:lnSpc>
                          <a:spcPct val="125000"/>
                        </a:lnSpc>
                        <a:buNone/>
                      </a:pPr>
                      <a:r>
                        <a:rPr lang="en-US" sz="1200" u="none" strike="noStrike">
                          <a:effectLst/>
                          <a:hlinkClick r:id="rId7" tooltip="Waw (letter)"/>
                        </a:rPr>
                        <a:t>Waw/Vav</a:t>
                      </a:r>
                      <a:endParaRPr lang="en-US" sz="1200" b="1">
                        <a:solidFill>
                          <a:srgbClr val="202122"/>
                        </a:solidFill>
                        <a:effectLst/>
                      </a:endParaRPr>
                    </a:p>
                  </a:txBody>
                  <a:tcPr anchor="ctr"/>
                </a:tc>
                <a:tc>
                  <a:txBody>
                    <a:bodyPr/>
                    <a:lstStyle/>
                    <a:p>
                      <a:pPr marL="0" marR="0" algn="ctr" rtl="0">
                        <a:lnSpc>
                          <a:spcPct val="125000"/>
                        </a:lnSpc>
                        <a:buNone/>
                      </a:pPr>
                      <a:r>
                        <a:rPr lang="en-US" sz="1200" u="none" strike="noStrike">
                          <a:effectLst/>
                          <a:hlinkClick r:id="rId8" tooltip="Zayin"/>
                        </a:rPr>
                        <a:t>Zayin</a:t>
                      </a:r>
                      <a:endParaRPr lang="en-US" sz="1200">
                        <a:solidFill>
                          <a:srgbClr val="202122"/>
                        </a:solidFill>
                        <a:effectLst/>
                      </a:endParaRPr>
                    </a:p>
                  </a:txBody>
                  <a:tcPr anchor="ctr"/>
                </a:tc>
                <a:tc>
                  <a:txBody>
                    <a:bodyPr/>
                    <a:lstStyle/>
                    <a:p>
                      <a:pPr marL="0" marR="0" algn="ctr" rtl="0">
                        <a:lnSpc>
                          <a:spcPct val="125000"/>
                        </a:lnSpc>
                        <a:buNone/>
                      </a:pPr>
                      <a:r>
                        <a:rPr lang="en-US" sz="1200" u="none" strike="noStrike">
                          <a:effectLst/>
                          <a:hlinkClick r:id="rId9" tooltip="Heth"/>
                        </a:rPr>
                        <a:t>Chet</a:t>
                      </a:r>
                      <a:endParaRPr lang="en-US" sz="1200">
                        <a:solidFill>
                          <a:srgbClr val="202122"/>
                        </a:solidFill>
                        <a:effectLst/>
                      </a:endParaRPr>
                    </a:p>
                  </a:txBody>
                  <a:tcPr anchor="ctr"/>
                </a:tc>
                <a:tc>
                  <a:txBody>
                    <a:bodyPr/>
                    <a:lstStyle/>
                    <a:p>
                      <a:pPr marL="0" marR="0" algn="ctr" rtl="0">
                        <a:lnSpc>
                          <a:spcPct val="125000"/>
                        </a:lnSpc>
                        <a:buNone/>
                      </a:pPr>
                      <a:r>
                        <a:rPr lang="en-US" sz="1200" u="none" strike="noStrike">
                          <a:effectLst/>
                          <a:hlinkClick r:id="rId10" tooltip="Teth"/>
                        </a:rPr>
                        <a:t>Tet</a:t>
                      </a:r>
                      <a:endParaRPr lang="en-US" sz="1200">
                        <a:solidFill>
                          <a:srgbClr val="202122"/>
                        </a:solidFill>
                        <a:effectLst/>
                      </a:endParaRPr>
                    </a:p>
                  </a:txBody>
                  <a:tcPr anchor="ctr"/>
                </a:tc>
                <a:tc>
                  <a:txBody>
                    <a:bodyPr/>
                    <a:lstStyle/>
                    <a:p>
                      <a:pPr marL="0" marR="0" algn="ctr" rtl="0">
                        <a:lnSpc>
                          <a:spcPct val="125000"/>
                        </a:lnSpc>
                        <a:buNone/>
                      </a:pPr>
                      <a:r>
                        <a:rPr lang="en-US" sz="1200" u="none" strike="noStrike">
                          <a:effectLst/>
                          <a:hlinkClick r:id="rId11" tooltip="Yodh"/>
                        </a:rPr>
                        <a:t>Yod</a:t>
                      </a:r>
                      <a:endParaRPr lang="en-US" sz="1200">
                        <a:solidFill>
                          <a:srgbClr val="202122"/>
                        </a:solidFill>
                        <a:effectLst/>
                      </a:endParaRPr>
                    </a:p>
                  </a:txBody>
                  <a:tcPr anchor="ctr"/>
                </a:tc>
                <a:tc>
                  <a:txBody>
                    <a:bodyPr/>
                    <a:lstStyle/>
                    <a:p>
                      <a:pPr marL="0" marR="0" algn="ctr" rtl="0">
                        <a:lnSpc>
                          <a:spcPct val="125000"/>
                        </a:lnSpc>
                        <a:buNone/>
                      </a:pPr>
                      <a:r>
                        <a:rPr lang="en-US" sz="1200" u="none" strike="noStrike">
                          <a:effectLst/>
                          <a:hlinkClick r:id="rId12" tooltip="Kaph"/>
                        </a:rPr>
                        <a:t>Kaf</a:t>
                      </a:r>
                      <a:endParaRPr lang="en-US" sz="1200">
                        <a:solidFill>
                          <a:srgbClr val="202122"/>
                        </a:solidFill>
                        <a:effectLst/>
                      </a:endParaRPr>
                    </a:p>
                  </a:txBody>
                  <a:tcPr anchor="ctr"/>
                </a:tc>
                <a:extLst>
                  <a:ext uri="{0D108BD9-81ED-4DB2-BD59-A6C34878D82A}">
                    <a16:rowId xmlns:a16="http://schemas.microsoft.com/office/drawing/2014/main" val="2263256213"/>
                  </a:ext>
                </a:extLst>
              </a:tr>
              <a:tr h="916776">
                <a:tc rowSpan="2">
                  <a:txBody>
                    <a:bodyPr/>
                    <a:lstStyle/>
                    <a:p>
                      <a:pPr marL="0" marR="0" algn="ctr" rtl="0">
                        <a:lnSpc>
                          <a:spcPct val="125000"/>
                        </a:lnSpc>
                        <a:buNone/>
                      </a:pPr>
                      <a:r>
                        <a:rPr lang="en-US" sz="2400">
                          <a:effectLst/>
                        </a:rPr>
                        <a:t>א</a:t>
                      </a:r>
                      <a:endParaRPr lang="en-US" sz="2400">
                        <a:solidFill>
                          <a:srgbClr val="202122"/>
                        </a:solidFill>
                        <a:effectLst/>
                      </a:endParaRPr>
                    </a:p>
                  </a:txBody>
                  <a:tcPr anchor="ctr"/>
                </a:tc>
                <a:tc rowSpan="2">
                  <a:txBody>
                    <a:bodyPr/>
                    <a:lstStyle/>
                    <a:p>
                      <a:pPr marL="0" marR="0" algn="ctr" rtl="0">
                        <a:lnSpc>
                          <a:spcPct val="125000"/>
                        </a:lnSpc>
                        <a:buNone/>
                      </a:pPr>
                      <a:r>
                        <a:rPr lang="en-US" sz="2400" dirty="0" err="1">
                          <a:effectLst/>
                        </a:rPr>
                        <a:t>ב</a:t>
                      </a:r>
                      <a:endParaRPr lang="en-US" sz="2400" dirty="0">
                        <a:solidFill>
                          <a:srgbClr val="202122"/>
                        </a:solidFill>
                        <a:effectLst/>
                      </a:endParaRPr>
                    </a:p>
                  </a:txBody>
                  <a:tcPr anchor="ctr"/>
                </a:tc>
                <a:tc rowSpan="2">
                  <a:txBody>
                    <a:bodyPr/>
                    <a:lstStyle/>
                    <a:p>
                      <a:pPr marL="0" marR="0" algn="ctr" rtl="0">
                        <a:lnSpc>
                          <a:spcPct val="125000"/>
                        </a:lnSpc>
                        <a:buNone/>
                      </a:pPr>
                      <a:r>
                        <a:rPr lang="en-US" sz="2400">
                          <a:effectLst/>
                        </a:rPr>
                        <a:t>ג</a:t>
                      </a:r>
                      <a:endParaRPr lang="en-US" sz="2400">
                        <a:solidFill>
                          <a:srgbClr val="202122"/>
                        </a:solidFill>
                        <a:effectLst/>
                      </a:endParaRPr>
                    </a:p>
                  </a:txBody>
                  <a:tcPr anchor="ctr"/>
                </a:tc>
                <a:tc rowSpan="2">
                  <a:txBody>
                    <a:bodyPr/>
                    <a:lstStyle/>
                    <a:p>
                      <a:pPr marL="0" marR="0" algn="ctr" rtl="0">
                        <a:lnSpc>
                          <a:spcPct val="125000"/>
                        </a:lnSpc>
                        <a:buNone/>
                      </a:pPr>
                      <a:r>
                        <a:rPr lang="en-US" sz="2400">
                          <a:effectLst/>
                        </a:rPr>
                        <a:t>ד</a:t>
                      </a:r>
                      <a:endParaRPr lang="en-US" sz="2400">
                        <a:solidFill>
                          <a:srgbClr val="202122"/>
                        </a:solidFill>
                        <a:effectLst/>
                      </a:endParaRPr>
                    </a:p>
                  </a:txBody>
                  <a:tcPr anchor="ctr"/>
                </a:tc>
                <a:tc rowSpan="2">
                  <a:txBody>
                    <a:bodyPr/>
                    <a:lstStyle/>
                    <a:p>
                      <a:pPr marL="0" marR="0" algn="ctr" rtl="0">
                        <a:lnSpc>
                          <a:spcPct val="125000"/>
                        </a:lnSpc>
                        <a:buNone/>
                      </a:pPr>
                      <a:r>
                        <a:rPr lang="en-US" sz="2400">
                          <a:effectLst/>
                        </a:rPr>
                        <a:t>ה</a:t>
                      </a:r>
                      <a:endParaRPr lang="en-US" sz="2400">
                        <a:solidFill>
                          <a:srgbClr val="202122"/>
                        </a:solidFill>
                        <a:effectLst/>
                      </a:endParaRPr>
                    </a:p>
                  </a:txBody>
                  <a:tcPr anchor="ctr"/>
                </a:tc>
                <a:tc rowSpan="2">
                  <a:txBody>
                    <a:bodyPr/>
                    <a:lstStyle/>
                    <a:p>
                      <a:pPr marL="0" marR="0" algn="ctr" rtl="0">
                        <a:lnSpc>
                          <a:spcPct val="125000"/>
                        </a:lnSpc>
                        <a:buNone/>
                      </a:pPr>
                      <a:r>
                        <a:rPr lang="en-US" sz="2400">
                          <a:effectLst/>
                        </a:rPr>
                        <a:t>ו</a:t>
                      </a:r>
                      <a:endParaRPr lang="en-US" sz="2400">
                        <a:solidFill>
                          <a:srgbClr val="202122"/>
                        </a:solidFill>
                        <a:effectLst/>
                      </a:endParaRPr>
                    </a:p>
                  </a:txBody>
                  <a:tcPr anchor="ctr"/>
                </a:tc>
                <a:tc rowSpan="2">
                  <a:txBody>
                    <a:bodyPr/>
                    <a:lstStyle/>
                    <a:p>
                      <a:pPr marL="0" marR="0" algn="ctr" rtl="0">
                        <a:lnSpc>
                          <a:spcPct val="125000"/>
                        </a:lnSpc>
                        <a:buNone/>
                      </a:pPr>
                      <a:r>
                        <a:rPr lang="en-US" sz="2400">
                          <a:effectLst/>
                        </a:rPr>
                        <a:t>ז</a:t>
                      </a:r>
                      <a:endParaRPr lang="en-US" sz="2400">
                        <a:solidFill>
                          <a:srgbClr val="202122"/>
                        </a:solidFill>
                        <a:effectLst/>
                      </a:endParaRPr>
                    </a:p>
                  </a:txBody>
                  <a:tcPr anchor="ctr"/>
                </a:tc>
                <a:tc rowSpan="2">
                  <a:txBody>
                    <a:bodyPr/>
                    <a:lstStyle/>
                    <a:p>
                      <a:pPr marL="0" marR="0" algn="ctr" rtl="0">
                        <a:lnSpc>
                          <a:spcPct val="125000"/>
                        </a:lnSpc>
                        <a:buNone/>
                      </a:pPr>
                      <a:r>
                        <a:rPr lang="en-US" sz="2400">
                          <a:effectLst/>
                        </a:rPr>
                        <a:t>ח</a:t>
                      </a:r>
                      <a:endParaRPr lang="en-US" sz="2400">
                        <a:solidFill>
                          <a:srgbClr val="202122"/>
                        </a:solidFill>
                        <a:effectLst/>
                      </a:endParaRPr>
                    </a:p>
                  </a:txBody>
                  <a:tcPr anchor="ctr"/>
                </a:tc>
                <a:tc rowSpan="2">
                  <a:txBody>
                    <a:bodyPr/>
                    <a:lstStyle/>
                    <a:p>
                      <a:pPr marL="0" marR="0" algn="ctr" rtl="0">
                        <a:lnSpc>
                          <a:spcPct val="125000"/>
                        </a:lnSpc>
                        <a:buNone/>
                      </a:pPr>
                      <a:r>
                        <a:rPr lang="en-US" sz="2400">
                          <a:effectLst/>
                        </a:rPr>
                        <a:t>ט</a:t>
                      </a:r>
                      <a:endParaRPr lang="en-US" sz="2400">
                        <a:solidFill>
                          <a:srgbClr val="202122"/>
                        </a:solidFill>
                        <a:effectLst/>
                      </a:endParaRPr>
                    </a:p>
                  </a:txBody>
                  <a:tcPr anchor="ctr"/>
                </a:tc>
                <a:tc rowSpan="2">
                  <a:txBody>
                    <a:bodyPr/>
                    <a:lstStyle/>
                    <a:p>
                      <a:pPr marL="0" marR="0" algn="ctr" rtl="0">
                        <a:lnSpc>
                          <a:spcPct val="125000"/>
                        </a:lnSpc>
                        <a:buNone/>
                      </a:pPr>
                      <a:r>
                        <a:rPr lang="en-US" sz="2400">
                          <a:effectLst/>
                        </a:rPr>
                        <a:t>י</a:t>
                      </a:r>
                      <a:endParaRPr lang="en-US" sz="2400">
                        <a:solidFill>
                          <a:srgbClr val="202122"/>
                        </a:solidFill>
                        <a:effectLst/>
                      </a:endParaRPr>
                    </a:p>
                  </a:txBody>
                  <a:tcPr anchor="ctr"/>
                </a:tc>
                <a:tc>
                  <a:txBody>
                    <a:bodyPr/>
                    <a:lstStyle/>
                    <a:p>
                      <a:pPr marL="0" marR="0" algn="ctr" rtl="0">
                        <a:lnSpc>
                          <a:spcPct val="125000"/>
                        </a:lnSpc>
                        <a:buNone/>
                      </a:pPr>
                      <a:r>
                        <a:rPr lang="en-US" sz="2400">
                          <a:effectLst/>
                        </a:rPr>
                        <a:t>כ</a:t>
                      </a:r>
                      <a:endParaRPr lang="en-US" sz="2400">
                        <a:solidFill>
                          <a:srgbClr val="202122"/>
                        </a:solidFill>
                        <a:effectLst/>
                      </a:endParaRPr>
                    </a:p>
                  </a:txBody>
                  <a:tcPr anchor="ctr"/>
                </a:tc>
                <a:extLst>
                  <a:ext uri="{0D108BD9-81ED-4DB2-BD59-A6C34878D82A}">
                    <a16:rowId xmlns:a16="http://schemas.microsoft.com/office/drawing/2014/main" val="2126059296"/>
                  </a:ext>
                </a:extLst>
              </a:tr>
              <a:tr h="91677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rtl="0">
                        <a:lnSpc>
                          <a:spcPct val="125000"/>
                        </a:lnSpc>
                        <a:buNone/>
                      </a:pPr>
                      <a:r>
                        <a:rPr lang="en-US" sz="2400">
                          <a:effectLst/>
                        </a:rPr>
                        <a:t>ך</a:t>
                      </a:r>
                      <a:endParaRPr lang="en-US" sz="2400">
                        <a:solidFill>
                          <a:srgbClr val="202122"/>
                        </a:solidFill>
                        <a:effectLst/>
                      </a:endParaRPr>
                    </a:p>
                  </a:txBody>
                  <a:tcPr anchor="ctr"/>
                </a:tc>
                <a:extLst>
                  <a:ext uri="{0D108BD9-81ED-4DB2-BD59-A6C34878D82A}">
                    <a16:rowId xmlns:a16="http://schemas.microsoft.com/office/drawing/2014/main" val="4016916964"/>
                  </a:ext>
                </a:extLst>
              </a:tr>
              <a:tr h="542769">
                <a:tc>
                  <a:txBody>
                    <a:bodyPr/>
                    <a:lstStyle/>
                    <a:p>
                      <a:pPr marL="0" marR="0" algn="ctr" rtl="0">
                        <a:lnSpc>
                          <a:spcPct val="125000"/>
                        </a:lnSpc>
                        <a:buNone/>
                      </a:pPr>
                      <a:r>
                        <a:rPr lang="en-US" sz="1200" u="none" strike="noStrike">
                          <a:effectLst/>
                          <a:hlinkClick r:id="rId13" tooltip="Lamed"/>
                        </a:rPr>
                        <a:t>Lamed</a:t>
                      </a:r>
                      <a:endParaRPr lang="en-US" sz="1200">
                        <a:solidFill>
                          <a:srgbClr val="202122"/>
                        </a:solidFill>
                        <a:effectLst/>
                      </a:endParaRPr>
                    </a:p>
                  </a:txBody>
                  <a:tcPr anchor="ctr"/>
                </a:tc>
                <a:tc>
                  <a:txBody>
                    <a:bodyPr/>
                    <a:lstStyle/>
                    <a:p>
                      <a:pPr marL="0" marR="0" algn="ctr" rtl="0">
                        <a:lnSpc>
                          <a:spcPct val="125000"/>
                        </a:lnSpc>
                        <a:buNone/>
                      </a:pPr>
                      <a:r>
                        <a:rPr lang="en-US" sz="1200" u="none" strike="noStrike">
                          <a:effectLst/>
                          <a:hlinkClick r:id="rId14" tooltip="Mem"/>
                        </a:rPr>
                        <a:t>Mem</a:t>
                      </a:r>
                      <a:endParaRPr lang="en-US" sz="1200">
                        <a:solidFill>
                          <a:srgbClr val="202122"/>
                        </a:solidFill>
                        <a:effectLst/>
                      </a:endParaRPr>
                    </a:p>
                  </a:txBody>
                  <a:tcPr anchor="ctr"/>
                </a:tc>
                <a:tc>
                  <a:txBody>
                    <a:bodyPr/>
                    <a:lstStyle/>
                    <a:p>
                      <a:pPr marL="0" marR="0" algn="ctr" rtl="0">
                        <a:lnSpc>
                          <a:spcPct val="125000"/>
                        </a:lnSpc>
                        <a:buNone/>
                      </a:pPr>
                      <a:r>
                        <a:rPr lang="en-US" sz="1200" u="none" strike="noStrike">
                          <a:effectLst/>
                          <a:hlinkClick r:id="rId15" tooltip="Nun (letter)"/>
                        </a:rPr>
                        <a:t>Nun</a:t>
                      </a:r>
                      <a:endParaRPr lang="en-US" sz="1200" b="1">
                        <a:solidFill>
                          <a:srgbClr val="202122"/>
                        </a:solidFill>
                        <a:effectLst/>
                      </a:endParaRPr>
                    </a:p>
                  </a:txBody>
                  <a:tcPr anchor="ctr"/>
                </a:tc>
                <a:tc>
                  <a:txBody>
                    <a:bodyPr/>
                    <a:lstStyle/>
                    <a:p>
                      <a:pPr marL="0" marR="0" algn="ctr" rtl="0">
                        <a:lnSpc>
                          <a:spcPct val="125000"/>
                        </a:lnSpc>
                        <a:buNone/>
                      </a:pPr>
                      <a:r>
                        <a:rPr lang="en-US" sz="1200" u="none" strike="noStrike">
                          <a:effectLst/>
                          <a:hlinkClick r:id="rId16" tooltip="Samech"/>
                        </a:rPr>
                        <a:t>Samech</a:t>
                      </a:r>
                      <a:endParaRPr lang="en-US" sz="1200">
                        <a:solidFill>
                          <a:srgbClr val="202122"/>
                        </a:solidFill>
                        <a:effectLst/>
                      </a:endParaRPr>
                    </a:p>
                  </a:txBody>
                  <a:tcPr anchor="ctr"/>
                </a:tc>
                <a:tc>
                  <a:txBody>
                    <a:bodyPr/>
                    <a:lstStyle/>
                    <a:p>
                      <a:pPr marL="0" marR="0" algn="ctr" rtl="0">
                        <a:lnSpc>
                          <a:spcPct val="125000"/>
                        </a:lnSpc>
                        <a:buNone/>
                      </a:pPr>
                      <a:r>
                        <a:rPr lang="en-US" sz="1200" u="none" strike="noStrike">
                          <a:effectLst/>
                          <a:hlinkClick r:id="rId17" tooltip="Ayin"/>
                        </a:rPr>
                        <a:t>Ayin</a:t>
                      </a:r>
                      <a:endParaRPr lang="en-US" sz="1200">
                        <a:solidFill>
                          <a:srgbClr val="202122"/>
                        </a:solidFill>
                        <a:effectLst/>
                      </a:endParaRPr>
                    </a:p>
                  </a:txBody>
                  <a:tcPr anchor="ctr"/>
                </a:tc>
                <a:tc>
                  <a:txBody>
                    <a:bodyPr/>
                    <a:lstStyle/>
                    <a:p>
                      <a:pPr marL="0" marR="0" algn="ctr" rtl="0">
                        <a:lnSpc>
                          <a:spcPct val="125000"/>
                        </a:lnSpc>
                        <a:buNone/>
                      </a:pPr>
                      <a:r>
                        <a:rPr lang="en-US" sz="1200" u="none" strike="noStrike">
                          <a:effectLst/>
                          <a:hlinkClick r:id="rId18" tooltip="Pe (Semitic letter)"/>
                        </a:rPr>
                        <a:t>Pe</a:t>
                      </a:r>
                      <a:endParaRPr lang="en-US" sz="1200" b="1">
                        <a:solidFill>
                          <a:srgbClr val="202122"/>
                        </a:solidFill>
                        <a:effectLst/>
                      </a:endParaRPr>
                    </a:p>
                  </a:txBody>
                  <a:tcPr anchor="ctr"/>
                </a:tc>
                <a:tc>
                  <a:txBody>
                    <a:bodyPr/>
                    <a:lstStyle/>
                    <a:p>
                      <a:pPr marL="0" marR="0" algn="ctr" rtl="0">
                        <a:lnSpc>
                          <a:spcPct val="125000"/>
                        </a:lnSpc>
                        <a:buNone/>
                      </a:pPr>
                      <a:r>
                        <a:rPr lang="en-US" sz="1200" u="none" strike="noStrike">
                          <a:effectLst/>
                          <a:hlinkClick r:id="rId19" tooltip="Tsade"/>
                        </a:rPr>
                        <a:t>Tsadi</a:t>
                      </a:r>
                      <a:endParaRPr lang="en-US" sz="1200">
                        <a:solidFill>
                          <a:srgbClr val="202122"/>
                        </a:solidFill>
                        <a:effectLst/>
                      </a:endParaRPr>
                    </a:p>
                  </a:txBody>
                  <a:tcPr anchor="ctr"/>
                </a:tc>
                <a:tc>
                  <a:txBody>
                    <a:bodyPr/>
                    <a:lstStyle/>
                    <a:p>
                      <a:pPr marL="0" marR="0" algn="ctr" rtl="0">
                        <a:lnSpc>
                          <a:spcPct val="125000"/>
                        </a:lnSpc>
                        <a:buNone/>
                      </a:pPr>
                      <a:r>
                        <a:rPr lang="en-US" sz="1200" u="none" strike="noStrike">
                          <a:effectLst/>
                          <a:hlinkClick r:id="rId20" tooltip="Qoph"/>
                        </a:rPr>
                        <a:t>Qof</a:t>
                      </a:r>
                      <a:endParaRPr lang="en-US" sz="1200">
                        <a:solidFill>
                          <a:srgbClr val="202122"/>
                        </a:solidFill>
                        <a:effectLst/>
                      </a:endParaRPr>
                    </a:p>
                  </a:txBody>
                  <a:tcPr anchor="ctr"/>
                </a:tc>
                <a:tc>
                  <a:txBody>
                    <a:bodyPr/>
                    <a:lstStyle/>
                    <a:p>
                      <a:pPr marL="0" marR="0" algn="ctr" rtl="0">
                        <a:lnSpc>
                          <a:spcPct val="125000"/>
                        </a:lnSpc>
                        <a:buNone/>
                      </a:pPr>
                      <a:r>
                        <a:rPr lang="en-US" sz="1200" u="none" strike="noStrike">
                          <a:effectLst/>
                          <a:hlinkClick r:id="rId21" tooltip="Resh"/>
                        </a:rPr>
                        <a:t>Resh</a:t>
                      </a:r>
                      <a:endParaRPr lang="en-US" sz="1200">
                        <a:solidFill>
                          <a:srgbClr val="202122"/>
                        </a:solidFill>
                        <a:effectLst/>
                      </a:endParaRPr>
                    </a:p>
                  </a:txBody>
                  <a:tcPr anchor="ctr"/>
                </a:tc>
                <a:tc>
                  <a:txBody>
                    <a:bodyPr/>
                    <a:lstStyle/>
                    <a:p>
                      <a:pPr marL="0" marR="0" algn="ctr" rtl="0">
                        <a:lnSpc>
                          <a:spcPct val="125000"/>
                        </a:lnSpc>
                        <a:buNone/>
                      </a:pPr>
                      <a:r>
                        <a:rPr lang="en-US" sz="1200" u="none" strike="noStrike">
                          <a:effectLst/>
                          <a:hlinkClick r:id="rId22" tooltip="Shin (letter)"/>
                        </a:rPr>
                        <a:t>Shin</a:t>
                      </a:r>
                      <a:endParaRPr lang="en-US" sz="1200" b="1">
                        <a:solidFill>
                          <a:srgbClr val="202122"/>
                        </a:solidFill>
                        <a:effectLst/>
                      </a:endParaRPr>
                    </a:p>
                  </a:txBody>
                  <a:tcPr anchor="ctr"/>
                </a:tc>
                <a:tc>
                  <a:txBody>
                    <a:bodyPr/>
                    <a:lstStyle/>
                    <a:p>
                      <a:pPr marL="0" marR="0" algn="ctr" rtl="0">
                        <a:lnSpc>
                          <a:spcPct val="125000"/>
                        </a:lnSpc>
                        <a:buNone/>
                      </a:pPr>
                      <a:r>
                        <a:rPr lang="en-US" sz="1200" u="none" strike="noStrike">
                          <a:effectLst/>
                          <a:hlinkClick r:id="rId23" tooltip="Taw"/>
                        </a:rPr>
                        <a:t>Tav</a:t>
                      </a:r>
                      <a:endParaRPr lang="en-US" sz="1200">
                        <a:solidFill>
                          <a:srgbClr val="202122"/>
                        </a:solidFill>
                        <a:effectLst/>
                      </a:endParaRPr>
                    </a:p>
                  </a:txBody>
                  <a:tcPr anchor="ctr"/>
                </a:tc>
                <a:extLst>
                  <a:ext uri="{0D108BD9-81ED-4DB2-BD59-A6C34878D82A}">
                    <a16:rowId xmlns:a16="http://schemas.microsoft.com/office/drawing/2014/main" val="1556316912"/>
                  </a:ext>
                </a:extLst>
              </a:tr>
              <a:tr h="916776">
                <a:tc rowSpan="2">
                  <a:txBody>
                    <a:bodyPr/>
                    <a:lstStyle/>
                    <a:p>
                      <a:pPr marL="0" marR="0" algn="ctr" rtl="0">
                        <a:lnSpc>
                          <a:spcPct val="125000"/>
                        </a:lnSpc>
                        <a:buNone/>
                      </a:pPr>
                      <a:r>
                        <a:rPr lang="en-US" sz="2400">
                          <a:effectLst/>
                        </a:rPr>
                        <a:t>ל</a:t>
                      </a:r>
                      <a:endParaRPr lang="en-US" sz="2400">
                        <a:solidFill>
                          <a:srgbClr val="202122"/>
                        </a:solidFill>
                        <a:effectLst/>
                      </a:endParaRPr>
                    </a:p>
                  </a:txBody>
                  <a:tcPr anchor="ctr"/>
                </a:tc>
                <a:tc>
                  <a:txBody>
                    <a:bodyPr/>
                    <a:lstStyle/>
                    <a:p>
                      <a:pPr marL="0" marR="0" algn="ctr" rtl="0">
                        <a:lnSpc>
                          <a:spcPct val="125000"/>
                        </a:lnSpc>
                        <a:buNone/>
                      </a:pPr>
                      <a:r>
                        <a:rPr lang="en-US" sz="2400">
                          <a:effectLst/>
                        </a:rPr>
                        <a:t>מ</a:t>
                      </a:r>
                      <a:endParaRPr lang="en-US" sz="2400">
                        <a:solidFill>
                          <a:srgbClr val="202122"/>
                        </a:solidFill>
                        <a:effectLst/>
                      </a:endParaRPr>
                    </a:p>
                  </a:txBody>
                  <a:tcPr anchor="ctr"/>
                </a:tc>
                <a:tc>
                  <a:txBody>
                    <a:bodyPr/>
                    <a:lstStyle/>
                    <a:p>
                      <a:pPr marL="0" marR="0" algn="ctr" rtl="0">
                        <a:lnSpc>
                          <a:spcPct val="125000"/>
                        </a:lnSpc>
                        <a:buNone/>
                      </a:pPr>
                      <a:r>
                        <a:rPr lang="en-US" sz="2400">
                          <a:effectLst/>
                        </a:rPr>
                        <a:t>נ</a:t>
                      </a:r>
                      <a:endParaRPr lang="en-US" sz="2400">
                        <a:solidFill>
                          <a:srgbClr val="202122"/>
                        </a:solidFill>
                        <a:effectLst/>
                      </a:endParaRPr>
                    </a:p>
                  </a:txBody>
                  <a:tcPr anchor="ctr"/>
                </a:tc>
                <a:tc rowSpan="2">
                  <a:txBody>
                    <a:bodyPr/>
                    <a:lstStyle/>
                    <a:p>
                      <a:pPr marL="0" marR="0" algn="ctr" rtl="0">
                        <a:lnSpc>
                          <a:spcPct val="125000"/>
                        </a:lnSpc>
                        <a:buNone/>
                      </a:pPr>
                      <a:r>
                        <a:rPr lang="en-US" sz="2400">
                          <a:effectLst/>
                        </a:rPr>
                        <a:t>ס</a:t>
                      </a:r>
                      <a:endParaRPr lang="en-US" sz="2400">
                        <a:solidFill>
                          <a:srgbClr val="202122"/>
                        </a:solidFill>
                        <a:effectLst/>
                      </a:endParaRPr>
                    </a:p>
                  </a:txBody>
                  <a:tcPr anchor="ctr"/>
                </a:tc>
                <a:tc rowSpan="2">
                  <a:txBody>
                    <a:bodyPr/>
                    <a:lstStyle/>
                    <a:p>
                      <a:pPr marL="0" marR="0" algn="ctr" rtl="0">
                        <a:lnSpc>
                          <a:spcPct val="125000"/>
                        </a:lnSpc>
                        <a:buNone/>
                      </a:pPr>
                      <a:r>
                        <a:rPr lang="en-US" sz="2400">
                          <a:effectLst/>
                        </a:rPr>
                        <a:t>ע</a:t>
                      </a:r>
                      <a:endParaRPr lang="en-US" sz="2400">
                        <a:solidFill>
                          <a:srgbClr val="202122"/>
                        </a:solidFill>
                        <a:effectLst/>
                      </a:endParaRPr>
                    </a:p>
                  </a:txBody>
                  <a:tcPr anchor="ctr"/>
                </a:tc>
                <a:tc>
                  <a:txBody>
                    <a:bodyPr/>
                    <a:lstStyle/>
                    <a:p>
                      <a:pPr marL="0" marR="0" algn="ctr" rtl="0">
                        <a:lnSpc>
                          <a:spcPct val="125000"/>
                        </a:lnSpc>
                        <a:buNone/>
                      </a:pPr>
                      <a:r>
                        <a:rPr lang="en-US" sz="2400">
                          <a:effectLst/>
                        </a:rPr>
                        <a:t>פ</a:t>
                      </a:r>
                      <a:endParaRPr lang="en-US" sz="2400">
                        <a:solidFill>
                          <a:srgbClr val="202122"/>
                        </a:solidFill>
                        <a:effectLst/>
                      </a:endParaRPr>
                    </a:p>
                  </a:txBody>
                  <a:tcPr anchor="ctr"/>
                </a:tc>
                <a:tc>
                  <a:txBody>
                    <a:bodyPr/>
                    <a:lstStyle/>
                    <a:p>
                      <a:pPr marL="0" marR="0" algn="ctr" rtl="0">
                        <a:lnSpc>
                          <a:spcPct val="125000"/>
                        </a:lnSpc>
                        <a:buNone/>
                      </a:pPr>
                      <a:r>
                        <a:rPr lang="en-US" sz="2400">
                          <a:effectLst/>
                        </a:rPr>
                        <a:t>צ</a:t>
                      </a:r>
                      <a:endParaRPr lang="en-US" sz="2400">
                        <a:solidFill>
                          <a:srgbClr val="202122"/>
                        </a:solidFill>
                        <a:effectLst/>
                      </a:endParaRPr>
                    </a:p>
                  </a:txBody>
                  <a:tcPr anchor="ctr"/>
                </a:tc>
                <a:tc rowSpan="2">
                  <a:txBody>
                    <a:bodyPr/>
                    <a:lstStyle/>
                    <a:p>
                      <a:pPr marL="0" marR="0" algn="ctr" rtl="0">
                        <a:lnSpc>
                          <a:spcPct val="125000"/>
                        </a:lnSpc>
                        <a:buNone/>
                      </a:pPr>
                      <a:r>
                        <a:rPr lang="en-US" sz="2400">
                          <a:effectLst/>
                        </a:rPr>
                        <a:t>ק</a:t>
                      </a:r>
                      <a:endParaRPr lang="en-US" sz="2400">
                        <a:solidFill>
                          <a:srgbClr val="202122"/>
                        </a:solidFill>
                        <a:effectLst/>
                      </a:endParaRPr>
                    </a:p>
                  </a:txBody>
                  <a:tcPr anchor="ctr"/>
                </a:tc>
                <a:tc rowSpan="2">
                  <a:txBody>
                    <a:bodyPr/>
                    <a:lstStyle/>
                    <a:p>
                      <a:pPr marL="0" marR="0" algn="ctr" rtl="0">
                        <a:lnSpc>
                          <a:spcPct val="125000"/>
                        </a:lnSpc>
                        <a:buNone/>
                      </a:pPr>
                      <a:r>
                        <a:rPr lang="en-US" sz="2400">
                          <a:effectLst/>
                        </a:rPr>
                        <a:t>ר</a:t>
                      </a:r>
                      <a:endParaRPr lang="en-US" sz="2400">
                        <a:solidFill>
                          <a:srgbClr val="202122"/>
                        </a:solidFill>
                        <a:effectLst/>
                      </a:endParaRPr>
                    </a:p>
                  </a:txBody>
                  <a:tcPr anchor="ctr"/>
                </a:tc>
                <a:tc rowSpan="2">
                  <a:txBody>
                    <a:bodyPr/>
                    <a:lstStyle/>
                    <a:p>
                      <a:pPr marL="0" marR="0" algn="ctr" rtl="0">
                        <a:lnSpc>
                          <a:spcPct val="125000"/>
                        </a:lnSpc>
                        <a:buNone/>
                      </a:pPr>
                      <a:r>
                        <a:rPr lang="en-US" sz="2400">
                          <a:effectLst/>
                        </a:rPr>
                        <a:t>ש</a:t>
                      </a:r>
                      <a:endParaRPr lang="en-US" sz="2400">
                        <a:solidFill>
                          <a:srgbClr val="202122"/>
                        </a:solidFill>
                        <a:effectLst/>
                      </a:endParaRPr>
                    </a:p>
                  </a:txBody>
                  <a:tcPr anchor="ctr"/>
                </a:tc>
                <a:tc rowSpan="2">
                  <a:txBody>
                    <a:bodyPr/>
                    <a:lstStyle/>
                    <a:p>
                      <a:pPr marL="0" marR="0" algn="ctr" rtl="0">
                        <a:lnSpc>
                          <a:spcPct val="125000"/>
                        </a:lnSpc>
                        <a:buNone/>
                      </a:pPr>
                      <a:r>
                        <a:rPr lang="en-US" sz="2400">
                          <a:effectLst/>
                        </a:rPr>
                        <a:t>ת</a:t>
                      </a:r>
                      <a:endParaRPr lang="en-US" sz="2400">
                        <a:solidFill>
                          <a:srgbClr val="202122"/>
                        </a:solidFill>
                        <a:effectLst/>
                      </a:endParaRPr>
                    </a:p>
                  </a:txBody>
                  <a:tcPr anchor="ctr"/>
                </a:tc>
                <a:extLst>
                  <a:ext uri="{0D108BD9-81ED-4DB2-BD59-A6C34878D82A}">
                    <a16:rowId xmlns:a16="http://schemas.microsoft.com/office/drawing/2014/main" val="3751429512"/>
                  </a:ext>
                </a:extLst>
              </a:tr>
              <a:tr h="916776">
                <a:tc vMerge="1">
                  <a:txBody>
                    <a:bodyPr/>
                    <a:lstStyle/>
                    <a:p>
                      <a:endParaRPr lang="en-US"/>
                    </a:p>
                  </a:txBody>
                  <a:tcPr/>
                </a:tc>
                <a:tc>
                  <a:txBody>
                    <a:bodyPr/>
                    <a:lstStyle/>
                    <a:p>
                      <a:pPr marL="0" marR="0" algn="ctr" rtl="0">
                        <a:lnSpc>
                          <a:spcPct val="125000"/>
                        </a:lnSpc>
                        <a:buNone/>
                      </a:pPr>
                      <a:r>
                        <a:rPr lang="en-US" sz="2400">
                          <a:effectLst/>
                        </a:rPr>
                        <a:t>ם</a:t>
                      </a:r>
                      <a:endParaRPr lang="en-US" sz="2400">
                        <a:solidFill>
                          <a:srgbClr val="202122"/>
                        </a:solidFill>
                        <a:effectLst/>
                      </a:endParaRPr>
                    </a:p>
                  </a:txBody>
                  <a:tcPr anchor="ctr"/>
                </a:tc>
                <a:tc>
                  <a:txBody>
                    <a:bodyPr/>
                    <a:lstStyle/>
                    <a:p>
                      <a:pPr marL="0" marR="0" algn="ctr" rtl="0">
                        <a:lnSpc>
                          <a:spcPct val="125000"/>
                        </a:lnSpc>
                        <a:buNone/>
                      </a:pPr>
                      <a:r>
                        <a:rPr lang="en-US" sz="2400">
                          <a:effectLst/>
                        </a:rPr>
                        <a:t>ן</a:t>
                      </a:r>
                      <a:endParaRPr lang="en-US" sz="2400">
                        <a:solidFill>
                          <a:srgbClr val="202122"/>
                        </a:solidFill>
                        <a:effectLst/>
                      </a:endParaRPr>
                    </a:p>
                  </a:txBody>
                  <a:tcPr anchor="ctr"/>
                </a:tc>
                <a:tc vMerge="1">
                  <a:txBody>
                    <a:bodyPr/>
                    <a:lstStyle/>
                    <a:p>
                      <a:endParaRPr lang="en-US"/>
                    </a:p>
                  </a:txBody>
                  <a:tcPr/>
                </a:tc>
                <a:tc vMerge="1">
                  <a:txBody>
                    <a:bodyPr/>
                    <a:lstStyle/>
                    <a:p>
                      <a:endParaRPr lang="en-US"/>
                    </a:p>
                  </a:txBody>
                  <a:tcPr/>
                </a:tc>
                <a:tc>
                  <a:txBody>
                    <a:bodyPr/>
                    <a:lstStyle/>
                    <a:p>
                      <a:pPr marL="0" marR="0" algn="ctr" rtl="0">
                        <a:lnSpc>
                          <a:spcPct val="125000"/>
                        </a:lnSpc>
                        <a:buNone/>
                      </a:pPr>
                      <a:r>
                        <a:rPr lang="en-US" sz="2400">
                          <a:effectLst/>
                        </a:rPr>
                        <a:t>ף</a:t>
                      </a:r>
                      <a:endParaRPr lang="en-US" sz="2400">
                        <a:solidFill>
                          <a:srgbClr val="202122"/>
                        </a:solidFill>
                        <a:effectLst/>
                      </a:endParaRPr>
                    </a:p>
                  </a:txBody>
                  <a:tcPr anchor="ctr"/>
                </a:tc>
                <a:tc>
                  <a:txBody>
                    <a:bodyPr/>
                    <a:lstStyle/>
                    <a:p>
                      <a:pPr marL="0" marR="0" algn="ctr" rtl="0">
                        <a:lnSpc>
                          <a:spcPct val="125000"/>
                        </a:lnSpc>
                        <a:buNone/>
                      </a:pPr>
                      <a:r>
                        <a:rPr lang="en-US" sz="2400" dirty="0" err="1">
                          <a:effectLst/>
                        </a:rPr>
                        <a:t>ץ</a:t>
                      </a:r>
                      <a:endParaRPr lang="en-US" sz="2400" dirty="0">
                        <a:solidFill>
                          <a:srgbClr val="202122"/>
                        </a:solidFill>
                        <a:effectLst/>
                      </a:endParaRPr>
                    </a:p>
                  </a:txBody>
                  <a:tcPr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599111125"/>
                  </a:ext>
                </a:extLst>
              </a:tr>
            </a:tbl>
          </a:graphicData>
        </a:graphic>
      </p:graphicFrame>
    </p:spTree>
    <p:extLst>
      <p:ext uri="{BB962C8B-B14F-4D97-AF65-F5344CB8AC3E}">
        <p14:creationId xmlns:p14="http://schemas.microsoft.com/office/powerpoint/2010/main" val="1540082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1F74C-A9E9-214E-B52C-BAB5B5A03D17}"/>
              </a:ext>
            </a:extLst>
          </p:cNvPr>
          <p:cNvSpPr>
            <a:spLocks noGrp="1"/>
          </p:cNvSpPr>
          <p:nvPr>
            <p:ph type="title"/>
          </p:nvPr>
        </p:nvSpPr>
        <p:spPr/>
        <p:txBody>
          <a:bodyPr/>
          <a:lstStyle/>
          <a:p>
            <a:r>
              <a:rPr lang="en-US" dirty="0"/>
              <a:t>Hebrew Poetic Techniques: Chiasm</a:t>
            </a:r>
          </a:p>
        </p:txBody>
      </p:sp>
      <p:sp>
        <p:nvSpPr>
          <p:cNvPr id="3" name="Content Placeholder 2">
            <a:extLst>
              <a:ext uri="{FF2B5EF4-FFF2-40B4-BE49-F238E27FC236}">
                <a16:creationId xmlns:a16="http://schemas.microsoft.com/office/drawing/2014/main" id="{09111153-267D-4238-16D7-3528A198C24F}"/>
              </a:ext>
            </a:extLst>
          </p:cNvPr>
          <p:cNvSpPr>
            <a:spLocks noGrp="1"/>
          </p:cNvSpPr>
          <p:nvPr>
            <p:ph idx="1"/>
          </p:nvPr>
        </p:nvSpPr>
        <p:spPr/>
        <p:txBody>
          <a:bodyPr>
            <a:normAutofit fontScale="92500" lnSpcReduction="10000"/>
          </a:bodyPr>
          <a:lstStyle/>
          <a:p>
            <a:r>
              <a:rPr lang="en-US" dirty="0"/>
              <a:t>Chiasm (X): a literary structure where ideas are presented and then repeated in reverse order, creating a mirror effect</a:t>
            </a:r>
          </a:p>
          <a:p>
            <a:endParaRPr lang="en-US" dirty="0"/>
          </a:p>
          <a:p>
            <a:r>
              <a:rPr lang="en-US" dirty="0"/>
              <a:t>[A] </a:t>
            </a:r>
            <a:r>
              <a:rPr lang="en-US" b="1" dirty="0"/>
              <a:t>O LORD, our Lord, how majestic </a:t>
            </a:r>
          </a:p>
          <a:p>
            <a:r>
              <a:rPr lang="en-US" b="1" dirty="0"/>
              <a:t>is your name through all the earth</a:t>
            </a:r>
            <a:r>
              <a:rPr lang="en-US" dirty="0"/>
              <a:t>!</a:t>
            </a:r>
          </a:p>
          <a:p>
            <a:endParaRPr lang="en-US" dirty="0"/>
          </a:p>
          <a:p>
            <a:r>
              <a:rPr lang="en-US" dirty="0"/>
              <a:t>[B] Your majesty is set above the heavens.</a:t>
            </a:r>
          </a:p>
          <a:p>
            <a:r>
              <a:rPr lang="en-US" dirty="0"/>
              <a:t>From the mouths of children and of babes</a:t>
            </a:r>
          </a:p>
          <a:p>
            <a:r>
              <a:rPr lang="en-US" dirty="0"/>
              <a:t>you fashioned praise to foil your enemy,</a:t>
            </a:r>
          </a:p>
          <a:p>
            <a:r>
              <a:rPr lang="en-US" dirty="0"/>
              <a:t>to silence the foe and the rebel.</a:t>
            </a:r>
          </a:p>
        </p:txBody>
      </p:sp>
    </p:spTree>
    <p:extLst>
      <p:ext uri="{BB962C8B-B14F-4D97-AF65-F5344CB8AC3E}">
        <p14:creationId xmlns:p14="http://schemas.microsoft.com/office/powerpoint/2010/main" val="280982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dissolv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dissolv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19C14-9699-A275-454C-EDDBF6CA110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3BB656F-C6E7-180C-9727-41F8793A2680}"/>
              </a:ext>
            </a:extLst>
          </p:cNvPr>
          <p:cNvSpPr>
            <a:spLocks noGrp="1"/>
          </p:cNvSpPr>
          <p:nvPr>
            <p:ph idx="1"/>
          </p:nvPr>
        </p:nvSpPr>
        <p:spPr>
          <a:xfrm>
            <a:off x="838200" y="404037"/>
            <a:ext cx="10515600" cy="5772926"/>
          </a:xfrm>
        </p:spPr>
        <p:txBody>
          <a:bodyPr>
            <a:normAutofit/>
          </a:bodyPr>
          <a:lstStyle/>
          <a:p>
            <a:r>
              <a:rPr lang="en-US" dirty="0"/>
              <a:t>[C] When I see the heavens, the work of your fingers,</a:t>
            </a:r>
          </a:p>
          <a:p>
            <a:r>
              <a:rPr lang="en-US" dirty="0"/>
              <a:t>The moon and the stars which you arranged,</a:t>
            </a:r>
          </a:p>
          <a:p>
            <a:endParaRPr lang="en-US" dirty="0"/>
          </a:p>
          <a:p>
            <a:r>
              <a:rPr lang="en-US" dirty="0"/>
              <a:t>[D] </a:t>
            </a:r>
            <a:r>
              <a:rPr lang="en-US" b="1" dirty="0"/>
              <a:t>What is man that you should keep him in mind,</a:t>
            </a:r>
          </a:p>
          <a:p>
            <a:r>
              <a:rPr lang="en-US" b="1" dirty="0"/>
              <a:t>The son of man that you care for him?</a:t>
            </a:r>
          </a:p>
          <a:p>
            <a:endParaRPr lang="en-US" b="1" dirty="0"/>
          </a:p>
          <a:p>
            <a:r>
              <a:rPr lang="en-US" dirty="0"/>
              <a:t>[C1] Yet you have made him little lower than the angels;</a:t>
            </a:r>
          </a:p>
          <a:p>
            <a:r>
              <a:rPr lang="en-US" dirty="0"/>
              <a:t>With glory and honor you crowned him,</a:t>
            </a:r>
          </a:p>
          <a:p>
            <a:r>
              <a:rPr lang="en-US" dirty="0"/>
              <a:t>gave him power over the works of your hands:</a:t>
            </a:r>
          </a:p>
          <a:p>
            <a:r>
              <a:rPr lang="en-US" dirty="0"/>
              <a:t>You put all things under his feet,</a:t>
            </a:r>
          </a:p>
        </p:txBody>
      </p:sp>
    </p:spTree>
    <p:extLst>
      <p:ext uri="{BB962C8B-B14F-4D97-AF65-F5344CB8AC3E}">
        <p14:creationId xmlns:p14="http://schemas.microsoft.com/office/powerpoint/2010/main" val="4273709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dissolv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dissolv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dissolv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C7F19-9F7C-5655-2043-B7F96CC02C0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673316F-4253-6B0F-F832-100009D09F31}"/>
              </a:ext>
            </a:extLst>
          </p:cNvPr>
          <p:cNvSpPr>
            <a:spLocks noGrp="1"/>
          </p:cNvSpPr>
          <p:nvPr>
            <p:ph idx="1"/>
          </p:nvPr>
        </p:nvSpPr>
        <p:spPr/>
        <p:txBody>
          <a:bodyPr/>
          <a:lstStyle/>
          <a:p>
            <a:r>
              <a:rPr lang="en-US" dirty="0"/>
              <a:t>[B1] all of them, sheep and cattle,</a:t>
            </a:r>
          </a:p>
          <a:p>
            <a:r>
              <a:rPr lang="en-US" dirty="0"/>
              <a:t>yes, even the cattle of the fields,</a:t>
            </a:r>
          </a:p>
          <a:p>
            <a:r>
              <a:rPr lang="en-US" dirty="0"/>
              <a:t>birds of the air, and fish of the sea</a:t>
            </a:r>
          </a:p>
          <a:p>
            <a:r>
              <a:rPr lang="en-US" dirty="0"/>
              <a:t>that make their ways through the waters.</a:t>
            </a:r>
          </a:p>
          <a:p>
            <a:endParaRPr lang="en-US" b="1" dirty="0"/>
          </a:p>
          <a:p>
            <a:r>
              <a:rPr lang="en-US" dirty="0"/>
              <a:t>[A1] </a:t>
            </a:r>
            <a:r>
              <a:rPr lang="en-US" b="1" dirty="0"/>
              <a:t>O LORD, our Lord, how majestic</a:t>
            </a:r>
          </a:p>
          <a:p>
            <a:r>
              <a:rPr lang="en-US" b="1" dirty="0"/>
              <a:t>is your name through all the earth</a:t>
            </a:r>
            <a:r>
              <a:rPr lang="en-US" dirty="0"/>
              <a:t>!</a:t>
            </a:r>
          </a:p>
        </p:txBody>
      </p:sp>
    </p:spTree>
    <p:extLst>
      <p:ext uri="{BB962C8B-B14F-4D97-AF65-F5344CB8AC3E}">
        <p14:creationId xmlns:p14="http://schemas.microsoft.com/office/powerpoint/2010/main" val="353844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374</TotalTime>
  <Words>1514</Words>
  <Application>Microsoft Office PowerPoint</Application>
  <PresentationFormat>Widescreen</PresentationFormat>
  <Paragraphs>194</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Aptos</vt:lpstr>
      <vt:lpstr>Aptos Display</vt:lpstr>
      <vt:lpstr>Arial</vt:lpstr>
      <vt:lpstr>Office Theme</vt:lpstr>
      <vt:lpstr>Session Two: Studying the Psalms</vt:lpstr>
      <vt:lpstr>Psalm Titles / Headings / Superscriptions</vt:lpstr>
      <vt:lpstr>Technical Musical Terms and Instructions for Performance</vt:lpstr>
      <vt:lpstr>PowerPoint Presentation</vt:lpstr>
      <vt:lpstr>Instructions for Performance</vt:lpstr>
      <vt:lpstr>PowerPoint Presentation</vt:lpstr>
      <vt:lpstr>PowerPoint Presentation</vt:lpstr>
      <vt:lpstr>Ascriptions of “Authorship”: attribution to a person or group</vt:lpstr>
      <vt:lpstr>“Historical” settings:</vt:lpstr>
      <vt:lpstr>PowerPoint Presentation</vt:lpstr>
      <vt:lpstr>PowerPoint Presentation</vt:lpstr>
      <vt:lpstr>Liturgical settings</vt:lpstr>
      <vt:lpstr>Characteristics of Hebrew Poetry</vt:lpstr>
      <vt:lpstr>Hebrew Poetic Techniques: Parallelism</vt:lpstr>
      <vt:lpstr>PowerPoint Presentation</vt:lpstr>
      <vt:lpstr>Hebrew Poetic Techniques: Meter/Accent (sprung rhythm)</vt:lpstr>
      <vt:lpstr>PowerPoint Presentation</vt:lpstr>
      <vt:lpstr>Hebrew Poetic Techniques: Alphabetic Acrostic</vt:lpstr>
      <vt:lpstr>Hebrew Alphabet</vt:lpstr>
      <vt:lpstr>Hebrew Poetic Techniques: Chiasm</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Joncas, J. M.</dc:creator>
  <cp:lastModifiedBy>Marge Virnig</cp:lastModifiedBy>
  <cp:revision>12</cp:revision>
  <dcterms:created xsi:type="dcterms:W3CDTF">2026-08-29T16:43:26Z</dcterms:created>
  <dcterms:modified xsi:type="dcterms:W3CDTF">2026-09-15T15:26:30Z</dcterms:modified>
</cp:coreProperties>
</file>