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4" r:id="rId3"/>
    <p:sldId id="258" r:id="rId4"/>
    <p:sldId id="275" r:id="rId5"/>
    <p:sldId id="264" r:id="rId6"/>
    <p:sldId id="260" r:id="rId7"/>
    <p:sldId id="265" r:id="rId8"/>
    <p:sldId id="261" r:id="rId9"/>
    <p:sldId id="276" r:id="rId10"/>
    <p:sldId id="262" r:id="rId11"/>
    <p:sldId id="277" r:id="rId12"/>
    <p:sldId id="259" r:id="rId13"/>
    <p:sldId id="268" r:id="rId14"/>
    <p:sldId id="269" r:id="rId15"/>
    <p:sldId id="270" r:id="rId16"/>
    <p:sldId id="271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640"/>
    <p:restoredTop sz="94658"/>
  </p:normalViewPr>
  <p:slideViewPr>
    <p:cSldViewPr snapToGrid="0">
      <p:cViewPr varScale="1">
        <p:scale>
          <a:sx n="49" d="100"/>
          <a:sy n="49" d="100"/>
        </p:scale>
        <p:origin x="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2CAA6-8AB6-EE40-A1CA-2509EBAF22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0826FD-613D-7599-2C02-BD98D96CE5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178CDA-FE64-9683-B31E-2EA1D0483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94E3-7059-8446-9E29-A55B6808E83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739AB-16CF-E266-4B31-0B1CD0216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137D9-6C3A-2E44-D51D-A86B48352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A27A-7DD0-D446-9A79-F1AE18A53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862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4B7F9-F57E-D5E2-81D0-3FFA2A481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497E7-7C2E-B844-AEB0-854354BCF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014672-5F35-B0F8-1388-BB3D1AAEC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94E3-7059-8446-9E29-A55B6808E83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D0A12-6F8C-CCDC-9490-C9C8477F4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AC19F4-7F92-2AFC-6970-5C4DAB97B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A27A-7DD0-D446-9A79-F1AE18A53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294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5250-86FB-E0C6-A075-31EE3EB04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FE2F12-313C-59C1-2D11-FB26863D4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F353CE-3353-3698-C8CB-939126BE6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94E3-7059-8446-9E29-A55B6808E83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D656D-5921-3CBC-B7B3-BA9F21462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84EA5-7441-A15B-04F3-7CD89149C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A27A-7DD0-D446-9A79-F1AE18A53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95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932A6-67D4-4A92-1B0C-3A7E51D28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63046-5017-B6A6-EBC8-F36B21D53B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E85A08-F59F-6DC9-C0AC-3FE25A871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F29B4C-253B-321C-5C96-4F2D4402D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94E3-7059-8446-9E29-A55B6808E83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4148B5-6E6A-5DF2-40AB-4D5FF9B82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467060-1F0D-FB9D-C5B1-22F1783A7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A27A-7DD0-D446-9A79-F1AE18A53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05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D71DC-7DB6-8057-0DF8-6AB04AB57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0B07A-B992-11C4-8BF7-A34E6A09A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1FBA5-8C33-590D-9CC7-E1FB2D80B2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C8F978-B1AD-FB6E-A4C3-0EBAF0169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0C9573-D787-683F-5BA7-5511796A30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9BFCCB-C389-33DF-B4EA-DFAA83BF4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94E3-7059-8446-9E29-A55B6808E83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9060BE-D644-BEDA-389E-8742B39A9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5D5D0-8F3C-556A-E39B-09B787FF0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A27A-7DD0-D446-9A79-F1AE18A53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160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F4EBC-D61B-ACEE-677C-6ACC67802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62C06A-2B8E-8C64-DEC9-3109D156B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94E3-7059-8446-9E29-A55B6808E83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1E60FE-7EC0-A5C6-6713-2110CBE09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AC10E5-98E8-FCBC-E1E5-3C59C7F3E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A27A-7DD0-D446-9A79-F1AE18A53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59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FAC390-8854-BAB6-8D31-0B88A1106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94E3-7059-8446-9E29-A55B6808E83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671B8F-4FEA-A826-4CAE-6B7BF4F3E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61C3A4-86CF-8264-2497-52EEE0ED3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A27A-7DD0-D446-9A79-F1AE18A53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846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DEE9F-D3D0-BC12-F785-FCB1177DC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0339E-59B7-A5ED-A078-170A51969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8E376-D05A-8CCE-D29E-AE73BB554E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C8E371-FB58-AF33-18FC-19DF3A20C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94E3-7059-8446-9E29-A55B6808E83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119987-0BB0-5D9E-3911-67FAA9462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390F2-812C-32EB-2A1A-E4E55B48B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A27A-7DD0-D446-9A79-F1AE18A53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01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A37BA-F66C-6C47-5AA6-5A6DDF812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1E11D5-321E-813C-E180-4205E899F0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33758-E1EA-5CAD-095D-E5163400B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C53E03-80DA-B05C-0959-28E43A5DB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94E3-7059-8446-9E29-A55B6808E83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8D7BAC-6814-1DE7-8490-331271484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000274-AB76-AA60-5E73-AAB6042C7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A27A-7DD0-D446-9A79-F1AE18A53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04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012CC-B913-58FF-2B28-9CDBB4B4F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77D18D-D2E9-8672-9BDB-663067DCC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1B2BB-B94A-76D0-CD1E-999B84910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94E3-7059-8446-9E29-A55B6808E83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CB8F2-78B8-7EAA-B6AA-66C7E8459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D9A7E-F88F-9E1B-D449-2A8F9F3DE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A27A-7DD0-D446-9A79-F1AE18A53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145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548FAB-B920-F768-1A26-2DB00C26EF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85926-C02B-398E-4899-6B6C420061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29C2A-54B6-D654-F2F6-2DADD9430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94E3-7059-8446-9E29-A55B6808E83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9B26B-34C2-16DD-53AB-40D82A074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C04E4-DDFE-3836-86F5-1F5EF55B1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FA27A-7DD0-D446-9A79-F1AE18A53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519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7FEC34-2746-F755-AC03-6F2DB3584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8000A-589C-A42E-629F-0376FF986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F05C4-667B-D063-D4BF-6FD29D196C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3D94E3-7059-8446-9E29-A55B6808E83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23DE8-4FF5-D4EA-734F-0CF6A7C668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FC3F1-149D-BC40-5CE2-357E1F118D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7FA27A-7DD0-D446-9A79-F1AE18A53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59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breal23.wordpress.com/2024/10/01/abbey-psalms-and-canticles-pdf-file/" TargetMode="External"/><Relationship Id="rId2" Type="http://schemas.openxmlformats.org/officeDocument/2006/relationships/hyperlink" Target="https://www.logos.com/product/294836/the-abbey-psalms-and-canticle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mazon.com/dp/B0CNM6HV4Q?lv=shuf&amp;channelId=510&amp;plpRedirect=mhFallback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C1745-1640-29EE-2B6D-2C96B3E5ED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Session One: Preliminaries to Studying the Psalms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81D8D-0B05-F204-DBB0-BF2CE21FD9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St. Frances Cabrini</a:t>
            </a:r>
          </a:p>
          <a:p>
            <a:r>
              <a:rPr lang="en-US" dirty="0"/>
              <a:t>10 September 2026</a:t>
            </a:r>
          </a:p>
          <a:p>
            <a:r>
              <a:rPr lang="en-US" dirty="0"/>
              <a:t>Fr. Jan Michael Joncas</a:t>
            </a:r>
          </a:p>
        </p:txBody>
      </p:sp>
    </p:spTree>
    <p:extLst>
      <p:ext uri="{BB962C8B-B14F-4D97-AF65-F5344CB8AC3E}">
        <p14:creationId xmlns:p14="http://schemas.microsoft.com/office/powerpoint/2010/main" val="94034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82C77-D520-7F6C-7B0C-B46990CD0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Text: The Abbey Psalms and Canticles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402D6-583E-C2C4-E756-640CB886B3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Printed Editions</a:t>
            </a:r>
          </a:p>
          <a:p>
            <a:pPr lvl="1"/>
            <a:r>
              <a:rPr lang="en-US" dirty="0"/>
              <a:t>Ascension Press</a:t>
            </a:r>
          </a:p>
          <a:p>
            <a:pPr lvl="1"/>
            <a:r>
              <a:rPr lang="en-US" dirty="0"/>
              <a:t>Magnificat [Press]</a:t>
            </a:r>
          </a:p>
          <a:p>
            <a:pPr lvl="1"/>
            <a:r>
              <a:rPr lang="en-US" dirty="0"/>
              <a:t>Ignatius Press</a:t>
            </a:r>
          </a:p>
          <a:p>
            <a:pPr lvl="1"/>
            <a:r>
              <a:rPr lang="en-US" dirty="0"/>
              <a:t>United States Conference of Catholic Bishops</a:t>
            </a:r>
          </a:p>
          <a:p>
            <a:endParaRPr lang="en-US" dirty="0"/>
          </a:p>
          <a:p>
            <a:r>
              <a:rPr lang="en-US" dirty="0"/>
              <a:t>Online Editions</a:t>
            </a:r>
          </a:p>
          <a:p>
            <a:pPr lvl="1"/>
            <a:r>
              <a:rPr lang="en-US" dirty="0">
                <a:hlinkClick r:id="rId2"/>
              </a:rPr>
              <a:t>https://www.logos.com/product/294836/the-abbey-psalms-and-canticles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https://mbreal23.wordpress.com/2024/10/01/abbey-psalms-and-canticles-pdf-file/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https://www.amazon.com/dp/B0CNM6HV4Q?lv=shuf&amp;channelId=510&amp;plpRedirect=mhFallback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93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A2DAC-8CCB-490B-3660-F219D5B0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Original Languages and Ancient Translations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8BF58-CB4D-2673-52CB-70AB830E8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Hebrew Text</a:t>
            </a:r>
          </a:p>
          <a:p>
            <a:pPr lvl="1"/>
            <a:r>
              <a:rPr lang="en-US" dirty="0"/>
              <a:t>“Masoretic Text” (MT) 10</a:t>
            </a:r>
            <a:r>
              <a:rPr lang="en-US" baseline="30000" dirty="0"/>
              <a:t>th</a:t>
            </a:r>
            <a:r>
              <a:rPr lang="en-US" dirty="0"/>
              <a:t> C CE = standard text of the Heb Psalter</a:t>
            </a:r>
          </a:p>
          <a:p>
            <a:pPr lvl="1"/>
            <a:r>
              <a:rPr lang="en-US" dirty="0"/>
              <a:t>“Dead Sea Scrolls” = </a:t>
            </a:r>
          </a:p>
          <a:p>
            <a:pPr lvl="2"/>
            <a:r>
              <a:rPr lang="en-US" dirty="0"/>
              <a:t>Qumran caves (found 1947) ca. 30 </a:t>
            </a:r>
            <a:r>
              <a:rPr lang="en-US" dirty="0" err="1"/>
              <a:t>Pss</a:t>
            </a:r>
            <a:r>
              <a:rPr lang="en-US" dirty="0"/>
              <a:t> </a:t>
            </a:r>
            <a:r>
              <a:rPr lang="en-US" dirty="0" err="1"/>
              <a:t>mss</a:t>
            </a:r>
            <a:endParaRPr lang="en-US" dirty="0"/>
          </a:p>
          <a:p>
            <a:pPr lvl="2"/>
            <a:r>
              <a:rPr lang="en-US" dirty="0"/>
              <a:t>Masada (found 1964/1964) Psalm 140, </a:t>
            </a:r>
            <a:r>
              <a:rPr lang="en-US" dirty="0" err="1"/>
              <a:t>Pss</a:t>
            </a:r>
            <a:r>
              <a:rPr lang="en-US" dirty="0"/>
              <a:t> 81-85 fragments dated 1 C BCE</a:t>
            </a:r>
          </a:p>
          <a:p>
            <a:pPr lvl="2"/>
            <a:r>
              <a:rPr lang="en-US" dirty="0"/>
              <a:t>Wadi </a:t>
            </a:r>
            <a:r>
              <a:rPr lang="en-US" dirty="0" err="1"/>
              <a:t>Murabba’at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Nahal Hever (1</a:t>
            </a:r>
            <a:r>
              <a:rPr lang="en-US" baseline="30000" dirty="0"/>
              <a:t>st</a:t>
            </a:r>
            <a:r>
              <a:rPr lang="en-US" dirty="0"/>
              <a:t> C CE </a:t>
            </a:r>
            <a:r>
              <a:rPr lang="en-US" dirty="0" err="1"/>
              <a:t>Pss</a:t>
            </a:r>
            <a:r>
              <a:rPr lang="en-US" dirty="0"/>
              <a:t> </a:t>
            </a:r>
            <a:r>
              <a:rPr lang="en-US" dirty="0" err="1"/>
              <a:t>ms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9030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F189AE-3409-CD06-0D0A-A6FAE2B82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696" y="958645"/>
            <a:ext cx="7226709" cy="494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758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8ED4C6-D49A-3407-DF10-F7895033C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277" y="1342103"/>
            <a:ext cx="8659792" cy="43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3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1BDAE-03B6-1FC2-D8C8-7D3096085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0B118-04A1-0392-048F-6EB75A8CE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Aramaic Translation</a:t>
            </a:r>
          </a:p>
          <a:p>
            <a:pPr lvl="1"/>
            <a:r>
              <a:rPr lang="en-US" dirty="0"/>
              <a:t>“Targum” </a:t>
            </a:r>
            <a:r>
              <a:rPr lang="en-US" dirty="0" err="1"/>
              <a:t>Mss</a:t>
            </a:r>
            <a:r>
              <a:rPr lang="en-US" dirty="0"/>
              <a:t> from 5</a:t>
            </a:r>
            <a:r>
              <a:rPr lang="en-US" baseline="30000" dirty="0"/>
              <a:t>th</a:t>
            </a:r>
            <a:r>
              <a:rPr lang="en-US" dirty="0"/>
              <a:t> C CE</a:t>
            </a:r>
          </a:p>
          <a:p>
            <a:pPr lvl="2"/>
            <a:r>
              <a:rPr lang="en-US" dirty="0"/>
              <a:t>Not simply a straightforward translation of MT or DSS, but a good deal of interpretation of the 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21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C81869-D024-185C-012A-441A57F514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940" r="-1" b="29397"/>
          <a:stretch>
            <a:fillRect/>
          </a:stretch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Freeform: Shape 17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776670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14D09-1206-BDA7-942C-E3704DC91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67B07-0332-DF60-1E5E-C729A4B6A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Greek Translation</a:t>
            </a:r>
          </a:p>
          <a:p>
            <a:pPr lvl="1"/>
            <a:r>
              <a:rPr lang="en-US" dirty="0"/>
              <a:t>“Septuagint” (LXX) 3rd – 2</a:t>
            </a:r>
            <a:r>
              <a:rPr lang="en-US" baseline="30000" dirty="0"/>
              <a:t>nd</a:t>
            </a:r>
            <a:r>
              <a:rPr lang="en-US" dirty="0"/>
              <a:t> C BCE based on a Hebrew text somewhat different from the MT</a:t>
            </a:r>
          </a:p>
          <a:p>
            <a:pPr lvl="2"/>
            <a:r>
              <a:rPr lang="en-US" dirty="0"/>
              <a:t>85% of citations of the Psalms in the NT are taken from the LXX</a:t>
            </a:r>
          </a:p>
          <a:p>
            <a:pPr lvl="2"/>
            <a:r>
              <a:rPr lang="en-US" dirty="0"/>
              <a:t>N.B. Psalm 151</a:t>
            </a:r>
          </a:p>
          <a:p>
            <a:pPr lvl="1"/>
            <a:r>
              <a:rPr lang="en-US" dirty="0"/>
              <a:t>3 ancient translations found in Origen’s Hexapla</a:t>
            </a:r>
          </a:p>
          <a:p>
            <a:pPr lvl="2"/>
            <a:r>
              <a:rPr lang="en-US" dirty="0"/>
              <a:t>Translation of Aquila of Sinope (c. 140 CE): ultra-literal</a:t>
            </a:r>
          </a:p>
          <a:p>
            <a:pPr lvl="2"/>
            <a:r>
              <a:rPr lang="en-US" dirty="0"/>
              <a:t>Translation of Theodotion (c. 150 CE): intermediate</a:t>
            </a:r>
          </a:p>
          <a:p>
            <a:pPr lvl="2"/>
            <a:r>
              <a:rPr lang="en-US" dirty="0"/>
              <a:t>Translation of Symmachus: (c. 200-250 CE): free rendering</a:t>
            </a:r>
          </a:p>
        </p:txBody>
      </p:sp>
    </p:spTree>
    <p:extLst>
      <p:ext uri="{BB962C8B-B14F-4D97-AF65-F5344CB8AC3E}">
        <p14:creationId xmlns:p14="http://schemas.microsoft.com/office/powerpoint/2010/main" val="166132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7136D3-BD87-02B8-4470-47D7672D3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Codex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Sinaiaticus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 Psalm 15:10-17:11 (Quire 59; folio 4; recto)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795EE86-1539-5BEB-2E78-09AC1A9434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86598" y="-43482"/>
            <a:ext cx="5836816" cy="652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893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7B22F-AFE1-C72E-02F2-B3635E991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96119-0E5F-CC13-87EE-435840706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Latin Translation</a:t>
            </a:r>
          </a:p>
          <a:p>
            <a:pPr lvl="1"/>
            <a:r>
              <a:rPr lang="en-US" dirty="0"/>
              <a:t>“</a:t>
            </a:r>
            <a:r>
              <a:rPr lang="en-US" dirty="0" err="1"/>
              <a:t>Vetus</a:t>
            </a:r>
            <a:r>
              <a:rPr lang="en-US" dirty="0"/>
              <a:t> Itala” (2</a:t>
            </a:r>
            <a:r>
              <a:rPr lang="en-US" baseline="30000" dirty="0"/>
              <a:t>nd</a:t>
            </a:r>
            <a:r>
              <a:rPr lang="en-US" dirty="0"/>
              <a:t> C CE) = translation of the LXX</a:t>
            </a:r>
          </a:p>
          <a:p>
            <a:pPr lvl="1"/>
            <a:r>
              <a:rPr lang="en-US" dirty="0"/>
              <a:t>Translations by Jerome</a:t>
            </a:r>
          </a:p>
          <a:p>
            <a:pPr lvl="2"/>
            <a:r>
              <a:rPr lang="en-US" dirty="0"/>
              <a:t>“Roman Psalter” (late 4</a:t>
            </a:r>
            <a:r>
              <a:rPr lang="en-US" baseline="30000" dirty="0"/>
              <a:t>th</a:t>
            </a:r>
            <a:r>
              <a:rPr lang="en-US" dirty="0"/>
              <a:t> C) = revision of the </a:t>
            </a:r>
            <a:r>
              <a:rPr lang="en-US" dirty="0" err="1"/>
              <a:t>Vetus</a:t>
            </a:r>
            <a:r>
              <a:rPr lang="en-US" dirty="0"/>
              <a:t> Itala</a:t>
            </a:r>
          </a:p>
          <a:p>
            <a:pPr lvl="2"/>
            <a:r>
              <a:rPr lang="en-US" dirty="0"/>
              <a:t>“Gallican Psalter” (later 4</a:t>
            </a:r>
            <a:r>
              <a:rPr lang="en-US" baseline="30000" dirty="0"/>
              <a:t>th</a:t>
            </a:r>
            <a:r>
              <a:rPr lang="en-US" dirty="0"/>
              <a:t> C) = revision of Roman Psalter working from the Greek of Origen’s Hexapla (used in the Liturgy of the Hours and incorporated into the Vulgate)</a:t>
            </a:r>
          </a:p>
          <a:p>
            <a:pPr lvl="2"/>
            <a:r>
              <a:rPr lang="en-US" dirty="0"/>
              <a:t>“</a:t>
            </a:r>
            <a:r>
              <a:rPr lang="en-US" dirty="0" err="1"/>
              <a:t>Psalerium</a:t>
            </a:r>
            <a:r>
              <a:rPr lang="en-US" dirty="0"/>
              <a:t> </a:t>
            </a:r>
            <a:r>
              <a:rPr lang="en-US" dirty="0" err="1"/>
              <a:t>iusta</a:t>
            </a:r>
            <a:r>
              <a:rPr lang="en-US" dirty="0"/>
              <a:t> </a:t>
            </a:r>
            <a:r>
              <a:rPr lang="en-US" dirty="0" err="1"/>
              <a:t>Hebreos</a:t>
            </a:r>
            <a:r>
              <a:rPr lang="en-US" dirty="0"/>
              <a:t>” = translation from Hebrew</a:t>
            </a:r>
          </a:p>
        </p:txBody>
      </p:sp>
    </p:spTree>
    <p:extLst>
      <p:ext uri="{BB962C8B-B14F-4D97-AF65-F5344CB8AC3E}">
        <p14:creationId xmlns:p14="http://schemas.microsoft.com/office/powerpoint/2010/main" val="427154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8F7D7-9315-5002-C03A-5490ECF4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British Library MS Cotton Vespasian A.1, fol. 24r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A6773-0759-0C3F-7D7E-680803D88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BFC753-381A-F740-4F37-69A34F3DA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9395" y="1825625"/>
            <a:ext cx="689320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50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3FFDA-8CA5-ED6D-88A9-72EBE5F38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 of the Book of Psalms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78220-1F45-0EC9-D2C1-D70C4AE11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The canonical Book of Psalms has 150 psalms, but their numbering into chapters and verses varies in different traditions</a:t>
            </a:r>
          </a:p>
          <a:p>
            <a:r>
              <a:rPr lang="en-US" dirty="0"/>
              <a:t>The Greek (LXX) version of the Hebrew text:</a:t>
            </a:r>
          </a:p>
          <a:p>
            <a:pPr lvl="1"/>
            <a:r>
              <a:rPr lang="en-US" dirty="0"/>
              <a:t>combined Psalms Heb </a:t>
            </a:r>
            <a:r>
              <a:rPr lang="en-US" dirty="0" err="1"/>
              <a:t>Pss</a:t>
            </a:r>
            <a:r>
              <a:rPr lang="en-US" dirty="0"/>
              <a:t> 9-10 into one (LXX Ps 9)</a:t>
            </a:r>
          </a:p>
          <a:p>
            <a:pPr lvl="1"/>
            <a:r>
              <a:rPr lang="en-US" dirty="0"/>
              <a:t>joined Heb </a:t>
            </a:r>
            <a:r>
              <a:rPr lang="en-US" dirty="0" err="1"/>
              <a:t>Pss</a:t>
            </a:r>
            <a:r>
              <a:rPr lang="en-US" dirty="0"/>
              <a:t> 115 + 114 as LXX Ps 113</a:t>
            </a:r>
          </a:p>
          <a:p>
            <a:pPr lvl="1"/>
            <a:r>
              <a:rPr lang="en-US" dirty="0"/>
              <a:t>divided Heb Ps 116 into two (Heb Ps 116:1-9 = LXX Ps 114; Heb Ps 116:12-20 = LXX Ps 115)</a:t>
            </a:r>
          </a:p>
          <a:p>
            <a:pPr lvl="1"/>
            <a:r>
              <a:rPr lang="en-US" dirty="0"/>
              <a:t>divided Heb Ps 147 into two (LXX 146-147)</a:t>
            </a:r>
          </a:p>
          <a:p>
            <a:r>
              <a:rPr lang="en-US" dirty="0"/>
              <a:t>Protestant translations follow Heb numbering </a:t>
            </a:r>
          </a:p>
          <a:p>
            <a:r>
              <a:rPr lang="en-US" dirty="0"/>
              <a:t>Older Roman Catholic translations follow the LXX/Vulgate numbering</a:t>
            </a:r>
          </a:p>
        </p:txBody>
      </p:sp>
    </p:spTree>
    <p:extLst>
      <p:ext uri="{BB962C8B-B14F-4D97-AF65-F5344CB8AC3E}">
        <p14:creationId xmlns:p14="http://schemas.microsoft.com/office/powerpoint/2010/main" val="278781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1CCB5-97B5-1405-5348-29F172D84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E0FFF-74D0-5186-0143-1DDF9EF25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Heb the “psalm titles” are numbered as verses of the text but not in LXX/Vulgate</a:t>
            </a:r>
          </a:p>
          <a:p>
            <a:pPr lvl="1"/>
            <a:r>
              <a:rPr lang="en-US" dirty="0"/>
              <a:t>If the “title” is more than a few words, it is counted as a separate verse (or 2 verses in </a:t>
            </a:r>
            <a:r>
              <a:rPr lang="en-US" dirty="0" err="1"/>
              <a:t>Pss</a:t>
            </a:r>
            <a:r>
              <a:rPr lang="en-US" dirty="0"/>
              <a:t> 51, 52, 54, 60)</a:t>
            </a:r>
          </a:p>
          <a:p>
            <a:r>
              <a:rPr lang="en-US" dirty="0"/>
              <a:t>This accounts for different numbering of verses in Protestant and [older] Catholic translations</a:t>
            </a:r>
          </a:p>
        </p:txBody>
      </p:sp>
    </p:spTree>
    <p:extLst>
      <p:ext uri="{BB962C8B-B14F-4D97-AF65-F5344CB8AC3E}">
        <p14:creationId xmlns:p14="http://schemas.microsoft.com/office/powerpoint/2010/main" val="201019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2793A-4A0C-0967-239A-E5269A531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62F96-9833-47F0-651B-CAE2D4E1A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The canonical Book of Psalms has been edited into five “books” each marked by a closing doxology</a:t>
            </a:r>
          </a:p>
          <a:p>
            <a:r>
              <a:rPr lang="en-US" dirty="0"/>
              <a:t>Book 1 (</a:t>
            </a:r>
            <a:r>
              <a:rPr lang="en-US" dirty="0" err="1"/>
              <a:t>Pss</a:t>
            </a:r>
            <a:r>
              <a:rPr lang="en-US" dirty="0"/>
              <a:t> 1-41) with concluding doxology (Ps 41:14)</a:t>
            </a:r>
          </a:p>
          <a:p>
            <a:pPr lvl="1"/>
            <a:r>
              <a:rPr lang="en-US" dirty="0"/>
              <a:t>“Blest be the LORD, the God of Israel,</a:t>
            </a:r>
          </a:p>
          <a:p>
            <a:pPr lvl="1"/>
            <a:r>
              <a:rPr lang="en-US" dirty="0"/>
              <a:t>from age to age. Amen. Amen.”</a:t>
            </a:r>
          </a:p>
          <a:p>
            <a:r>
              <a:rPr lang="en-US" dirty="0"/>
              <a:t>Book 2 (</a:t>
            </a:r>
            <a:r>
              <a:rPr lang="en-US" dirty="0" err="1"/>
              <a:t>Pss</a:t>
            </a:r>
            <a:r>
              <a:rPr lang="en-US" dirty="0"/>
              <a:t> 42-72) with concluding doxology (Ps 72:18-20)</a:t>
            </a:r>
          </a:p>
          <a:p>
            <a:pPr lvl="1"/>
            <a:r>
              <a:rPr lang="en-US" dirty="0"/>
              <a:t>“Blest be the LORD, God of Israel,</a:t>
            </a:r>
          </a:p>
          <a:p>
            <a:pPr lvl="1"/>
            <a:r>
              <a:rPr lang="en-US" dirty="0"/>
              <a:t>who alone works wonders,</a:t>
            </a:r>
          </a:p>
          <a:p>
            <a:pPr lvl="1"/>
            <a:r>
              <a:rPr lang="en-US" dirty="0"/>
              <a:t>ever blest his glorious name.</a:t>
            </a:r>
          </a:p>
          <a:p>
            <a:pPr lvl="1"/>
            <a:r>
              <a:rPr lang="en-US" dirty="0"/>
              <a:t>let his glory fill the earth.</a:t>
            </a:r>
          </a:p>
          <a:p>
            <a:pPr lvl="1"/>
            <a:r>
              <a:rPr lang="en-US" dirty="0"/>
              <a:t>Amen. Amen.”</a:t>
            </a:r>
          </a:p>
          <a:p>
            <a:pPr lvl="1"/>
            <a:r>
              <a:rPr lang="en-US" dirty="0"/>
              <a:t>[Here end the Psalms of David, son of Jesse]</a:t>
            </a:r>
          </a:p>
        </p:txBody>
      </p:sp>
    </p:spTree>
    <p:extLst>
      <p:ext uri="{BB962C8B-B14F-4D97-AF65-F5344CB8AC3E}">
        <p14:creationId xmlns:p14="http://schemas.microsoft.com/office/powerpoint/2010/main" val="35014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57B16-FDBE-526A-8CC3-0E40C6898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96CE9-D450-9607-E713-E90B12F41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Book 3 (</a:t>
            </a:r>
            <a:r>
              <a:rPr lang="en-US" dirty="0" err="1"/>
              <a:t>Pss</a:t>
            </a:r>
            <a:r>
              <a:rPr lang="en-US" dirty="0"/>
              <a:t> 73-89) with concluding doxology (Ps 89:5)</a:t>
            </a:r>
          </a:p>
          <a:p>
            <a:pPr lvl="1"/>
            <a:r>
              <a:rPr lang="en-US" dirty="0"/>
              <a:t>“Blest be the LORD forever.</a:t>
            </a:r>
          </a:p>
          <a:p>
            <a:pPr lvl="1"/>
            <a:r>
              <a:rPr lang="en-US" dirty="0"/>
              <a:t>Amen and amen!”</a:t>
            </a:r>
          </a:p>
          <a:p>
            <a:r>
              <a:rPr lang="en-US" dirty="0"/>
              <a:t>Book 4 (</a:t>
            </a:r>
            <a:r>
              <a:rPr lang="en-US" dirty="0" err="1"/>
              <a:t>Pss</a:t>
            </a:r>
            <a:r>
              <a:rPr lang="en-US" dirty="0"/>
              <a:t> 90-106) with concluding doxology (Ps 106:48)</a:t>
            </a:r>
          </a:p>
          <a:p>
            <a:pPr lvl="1"/>
            <a:r>
              <a:rPr lang="en-US" dirty="0"/>
              <a:t>“Blest be the LORD, God of Israel,</a:t>
            </a:r>
          </a:p>
          <a:p>
            <a:pPr lvl="1"/>
            <a:r>
              <a:rPr lang="en-US" dirty="0"/>
              <a:t>Forever, from age to age.</a:t>
            </a:r>
          </a:p>
          <a:p>
            <a:pPr lvl="1"/>
            <a:r>
              <a:rPr lang="en-US" dirty="0"/>
              <a:t>Let all the people say,</a:t>
            </a:r>
          </a:p>
          <a:p>
            <a:pPr lvl="1"/>
            <a:r>
              <a:rPr lang="en-US" dirty="0"/>
              <a:t>'Amen! Amen! Alleluia!’”</a:t>
            </a:r>
          </a:p>
          <a:p>
            <a:r>
              <a:rPr lang="en-US" dirty="0"/>
              <a:t>Book 5 (</a:t>
            </a:r>
            <a:r>
              <a:rPr lang="en-US" dirty="0" err="1"/>
              <a:t>Pss</a:t>
            </a:r>
            <a:r>
              <a:rPr lang="en-US" dirty="0"/>
              <a:t> 107-150) with concluding doxology (Ps 150)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4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7E54F-FB7C-CD90-C514-7CC3BC771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organizations of psalms within the canonical Book of Psalms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B6B40-7D3A-AAFC-7F3E-56D1A3D1E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Ps 1 appears as a preface wisdom psalm, opening the entire collection, contrasting 2 ways of life (righteous / wicked)</a:t>
            </a:r>
          </a:p>
          <a:p>
            <a:r>
              <a:rPr lang="en-US" dirty="0"/>
              <a:t>Ps 2 is another preface, contrasting 2 ways of life (submission / perdition) in relation to God’s Anointed</a:t>
            </a:r>
          </a:p>
          <a:p>
            <a:r>
              <a:rPr lang="en-US" dirty="0" err="1"/>
              <a:t>Pss</a:t>
            </a:r>
            <a:r>
              <a:rPr lang="en-US" dirty="0"/>
              <a:t> 3-41 appears to be an early collection: </a:t>
            </a:r>
          </a:p>
          <a:p>
            <a:pPr lvl="1"/>
            <a:r>
              <a:rPr lang="en-US" dirty="0"/>
              <a:t>prefers to name God YHWH </a:t>
            </a:r>
          </a:p>
          <a:p>
            <a:pPr lvl="1"/>
            <a:r>
              <a:rPr lang="en-US" dirty="0"/>
              <a:t>recounts dramatic struggles with God </a:t>
            </a:r>
          </a:p>
          <a:p>
            <a:pPr lvl="1"/>
            <a:r>
              <a:rPr lang="en-US" dirty="0"/>
              <a:t>favors composition in the first person singular</a:t>
            </a:r>
          </a:p>
          <a:p>
            <a:r>
              <a:rPr lang="en-US" dirty="0" err="1"/>
              <a:t>Pss</a:t>
            </a:r>
            <a:r>
              <a:rPr lang="en-US" dirty="0"/>
              <a:t> 42-83 is an alternative collection containing other versions of some psalms in Book 1 (Ps 14 = Ps 53; Ps 40:14-18 = Ps 70) </a:t>
            </a:r>
          </a:p>
          <a:p>
            <a:pPr lvl="1"/>
            <a:r>
              <a:rPr lang="en-US" dirty="0"/>
              <a:t>prefers to name God ‘</a:t>
            </a:r>
            <a:r>
              <a:rPr lang="en-US" dirty="0" err="1"/>
              <a:t>ělohîm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begins with a preface psalm of personal introspection </a:t>
            </a:r>
          </a:p>
          <a:p>
            <a:pPr lvl="1"/>
            <a:r>
              <a:rPr lang="en-US" dirty="0"/>
              <a:t>most psalms are marked by historical and international references </a:t>
            </a:r>
          </a:p>
          <a:p>
            <a:pPr lvl="1"/>
            <a:r>
              <a:rPr lang="en-US" dirty="0"/>
              <a:t>most are community laments </a:t>
            </a:r>
          </a:p>
        </p:txBody>
      </p:sp>
    </p:spTree>
    <p:extLst>
      <p:ext uri="{BB962C8B-B14F-4D97-AF65-F5344CB8AC3E}">
        <p14:creationId xmlns:p14="http://schemas.microsoft.com/office/powerpoint/2010/main" val="415639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E5099-2847-2152-AE5F-828D36D62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CD801-B6C8-533B-CFD1-6CEE61D35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“Reign of God” psalms appear as </a:t>
            </a:r>
            <a:r>
              <a:rPr lang="en-US" dirty="0" err="1"/>
              <a:t>Pss</a:t>
            </a:r>
            <a:r>
              <a:rPr lang="en-US" dirty="0"/>
              <a:t> 93, 96-99 + Ps 100 (doxology)</a:t>
            </a:r>
          </a:p>
          <a:p>
            <a:r>
              <a:rPr lang="en-US" dirty="0"/>
              <a:t>“Hymns” appear as </a:t>
            </a:r>
            <a:r>
              <a:rPr lang="en-US" dirty="0" err="1"/>
              <a:t>Pss</a:t>
            </a:r>
            <a:r>
              <a:rPr lang="en-US" dirty="0"/>
              <a:t> 103-106</a:t>
            </a:r>
          </a:p>
          <a:p>
            <a:r>
              <a:rPr lang="en-US" dirty="0"/>
              <a:t>“Songs of Ascents” appear as </a:t>
            </a:r>
            <a:r>
              <a:rPr lang="en-US" dirty="0" err="1"/>
              <a:t>Pss</a:t>
            </a:r>
            <a:r>
              <a:rPr lang="en-US" dirty="0"/>
              <a:t> 120-133 + Ps 134 (doxology)</a:t>
            </a:r>
          </a:p>
          <a:p>
            <a:r>
              <a:rPr lang="en-US" dirty="0"/>
              <a:t>“</a:t>
            </a:r>
            <a:r>
              <a:rPr lang="en-US" dirty="0" err="1"/>
              <a:t>Halleluyah</a:t>
            </a:r>
            <a:r>
              <a:rPr lang="en-US" dirty="0"/>
              <a:t>” psalms appear as </a:t>
            </a:r>
            <a:r>
              <a:rPr lang="en-US" dirty="0" err="1"/>
              <a:t>Pss</a:t>
            </a:r>
            <a:r>
              <a:rPr lang="en-US" dirty="0"/>
              <a:t> 104-106, 111-117, 135 + </a:t>
            </a:r>
            <a:r>
              <a:rPr lang="en-US" dirty="0" err="1"/>
              <a:t>Pss</a:t>
            </a:r>
            <a:r>
              <a:rPr lang="en-US" dirty="0"/>
              <a:t> 146-150 (doxology)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99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936</Words>
  <Application>Microsoft Office PowerPoint</Application>
  <PresentationFormat>Widescreen</PresentationFormat>
  <Paragraphs>90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Session One: Preliminaries to Studying the Psalms</vt:lpstr>
      <vt:lpstr>Course Text: The Abbey Psalms and Canticles</vt:lpstr>
      <vt:lpstr>Original Languages and Ancient Translations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Codex Sinaiaticus: Psalm 15:10-17:11 (Quire 59; folio 4; recto)</vt:lpstr>
      <vt:lpstr>PowerPoint Presentation</vt:lpstr>
      <vt:lpstr>British Library MS Cotton Vespasian A.1, fol. 24r</vt:lpstr>
      <vt:lpstr>Organization of the Book of Psalms</vt:lpstr>
      <vt:lpstr>PowerPoint Presentation</vt:lpstr>
      <vt:lpstr>PowerPoint Presentation</vt:lpstr>
      <vt:lpstr>PowerPoint Presentation</vt:lpstr>
      <vt:lpstr>Other organizations of psalms within the canonical Book of Psalms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Joncas, J. M.</dc:creator>
  <cp:lastModifiedBy>Marge Virnig</cp:lastModifiedBy>
  <cp:revision>9</cp:revision>
  <dcterms:created xsi:type="dcterms:W3CDTF">2026-08-16T16:08:22Z</dcterms:created>
  <dcterms:modified xsi:type="dcterms:W3CDTF">2026-09-15T15:30:16Z</dcterms:modified>
</cp:coreProperties>
</file>