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58" r:id="rId7"/>
    <p:sldId id="264" r:id="rId8"/>
    <p:sldId id="265" r:id="rId9"/>
    <p:sldId id="266" r:id="rId10"/>
    <p:sldId id="267" r:id="rId11"/>
    <p:sldId id="260" r:id="rId12"/>
    <p:sldId id="268" r:id="rId13"/>
    <p:sldId id="259" r:id="rId14"/>
    <p:sldId id="269" r:id="rId15"/>
    <p:sldId id="272" r:id="rId16"/>
    <p:sldId id="270" r:id="rId17"/>
    <p:sldId id="273" r:id="rId18"/>
    <p:sldId id="271" r:id="rId19"/>
    <p:sldId id="275" r:id="rId20"/>
    <p:sldId id="274" r:id="rId21"/>
    <p:sldId id="27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632"/>
  </p:normalViewPr>
  <p:slideViewPr>
    <p:cSldViewPr snapToGrid="0">
      <p:cViewPr varScale="1">
        <p:scale>
          <a:sx n="70" d="100"/>
          <a:sy n="70" d="100"/>
        </p:scale>
        <p:origin x="60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F0016-D682-3E58-4047-AC8762470D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CF0581-8A78-2D5A-AC7B-5F0DB9B601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ABCE97-17F7-2614-B636-9E624AB8D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DD4AF-AD67-B44E-A425-55ADB75B8B17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E49745-6731-7A6D-E13F-3BCD75625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2F863E-09A6-2FAE-19C6-9380D5DF7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3340-6DEF-4D46-8397-9AA6A1D7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703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33442-3C43-4D72-016D-598509B26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03BD0-F723-7678-7C03-450D31930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DCD723-8CCD-F17F-04EA-1B8A46668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DD4AF-AD67-B44E-A425-55ADB75B8B17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C6FE31-6860-41B4-3238-E15D41A11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52855-1246-A19A-79D7-3C7D40EF6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3340-6DEF-4D46-8397-9AA6A1D7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073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590E8-F916-58EE-B9E1-BC168751A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56C753-EBAD-7A80-5059-EBB09A108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83D00B-06D7-D428-09AA-A961671D0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DD4AF-AD67-B44E-A425-55ADB75B8B17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0EE87D-0777-BD2F-A574-23ACF62E2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A03CE5-CAF1-E62B-D7AB-BC21FE6E8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3340-6DEF-4D46-8397-9AA6A1D7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615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02A06-1B93-7709-FEFA-B3CBB6260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A1E98-A2EC-A40D-F23F-0C9216DA46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1B5270-0643-29FB-E01D-97E35B61EA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B6B168-A41F-1925-B4A2-65EAE46BC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DD4AF-AD67-B44E-A425-55ADB75B8B17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21B4B2-AC5A-230B-2F13-E19555D3B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D8AE9B-8845-7FEE-66FB-831729397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3340-6DEF-4D46-8397-9AA6A1D7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523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F8FAA-E1D7-2FA3-AC5D-C291D15BE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1F838D-936D-C8E9-CC18-77EA026C11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D78CC5-1294-C339-8156-952A087F95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D929B5-7885-FB8A-C250-F040909DEE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2BC2DD-06F0-70DF-FDD1-D4D1BEA386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EDA49E-4A14-5B46-1D04-CEFB55DFD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DD4AF-AD67-B44E-A425-55ADB75B8B17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E503E1-81A4-4951-75A9-3AE6CC6A0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AA8692-85DB-3530-B351-1F8B2451D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3340-6DEF-4D46-8397-9AA6A1D7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993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A3A7F-F5B1-6132-DAC9-2032A0096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5320C3-8CB6-BD95-53B5-279F1EFFD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DD4AF-AD67-B44E-A425-55ADB75B8B17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8069C2-30DD-EE32-BCB6-6AC13EE63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93395-BACB-2112-5C8D-5F22BA706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3340-6DEF-4D46-8397-9AA6A1D7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605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5BECA8-0AA1-D1D5-63F2-69BA81A39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DD4AF-AD67-B44E-A425-55ADB75B8B17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DB12D3-CB2D-936B-D38D-0262A364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FEE85-1861-DA58-C7B1-048B37C89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3340-6DEF-4D46-8397-9AA6A1D7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27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86B38-847C-544D-D997-D64070209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9A1D0-E88D-1992-E33B-762E7360E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674C2E-7ABC-B44C-F98B-2C3908B6B7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576684-3AB9-9DAA-61E1-8A55B54D2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DD4AF-AD67-B44E-A425-55ADB75B8B17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63C313-656A-40D1-050C-115F37CF5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568F49-C873-1B5D-AF8F-4AD42967E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3340-6DEF-4D46-8397-9AA6A1D7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92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F5C07-1121-6147-E48D-C735A9A80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C89647-88B6-D789-AE90-DA429DD5CE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42902-8F48-70FB-C7B3-03E1638839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027DFA-CABD-8503-558F-1136A8E70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DD4AF-AD67-B44E-A425-55ADB75B8B17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1C914E-F796-DC3A-9E32-C02C57716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5A26B9-FA5B-DBF0-9D1E-F58804CFA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3340-6DEF-4D46-8397-9AA6A1D7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035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DED1E-AFED-F40B-86AF-533CF5A35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5E49A9-758B-489D-930C-E9CEDF456B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25FA7-3454-5656-E5D8-766613703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DD4AF-AD67-B44E-A425-55ADB75B8B17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D87AB-B732-9E24-8033-ACD03109C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78B640-15AC-4076-25B6-1ABF643D3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3340-6DEF-4D46-8397-9AA6A1D7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622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09BE31-8664-C3EE-2042-AB750F34A8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BAC28D-8D5F-7E80-AF61-292695EF72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3628E0-EB7C-CF26-757F-08F4EF21A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DD4AF-AD67-B44E-A425-55ADB75B8B17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34DCA-59F5-AC86-18CC-A29A80058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87AAD2-DB74-C0F8-A09B-B1FBC27C8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B3340-6DEF-4D46-8397-9AA6A1D7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563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C4A930-9B19-EC76-818E-8FDB65AC0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6A9563-97D0-9646-C5E1-F4657A295B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403A54-16F1-89E4-A9FC-80EE4D563D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9DD4AF-AD67-B44E-A425-55ADB75B8B17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C872E-F587-A865-1199-785E53AE07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CF1D6-9A55-D089-645C-58CD122432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BB3340-6DEF-4D46-8397-9AA6A1D72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89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59533-0272-32F4-0ADC-0DF37E8DED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Session Four: Studying the Psalms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482F7C-73D6-0288-1655-C5CB1C76E2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St. Frances Cabrini</a:t>
            </a:r>
          </a:p>
          <a:p>
            <a:r>
              <a:rPr lang="en-US"/>
              <a:t>1 October </a:t>
            </a:r>
            <a:r>
              <a:rPr lang="en-US" dirty="0"/>
              <a:t>2026</a:t>
            </a:r>
          </a:p>
          <a:p>
            <a:r>
              <a:rPr lang="en-US" dirty="0"/>
              <a:t>Fr. Jan Michael Joncas</a:t>
            </a:r>
          </a:p>
        </p:txBody>
      </p:sp>
    </p:spTree>
    <p:extLst>
      <p:ext uri="{BB962C8B-B14F-4D97-AF65-F5344CB8AC3E}">
        <p14:creationId xmlns:p14="http://schemas.microsoft.com/office/powerpoint/2010/main" val="2555030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5338D-4F28-AAD3-1055-EA5D11830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Themes of Royal Psalms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664AF5-C042-4529-49C9-C69FFDBD22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 Coronation or Anniversary (</a:t>
            </a:r>
            <a:r>
              <a:rPr lang="en-US" altLang="en-US" dirty="0" err="1"/>
              <a:t>Pss</a:t>
            </a:r>
            <a:r>
              <a:rPr lang="en-US" altLang="en-US" dirty="0"/>
              <a:t> 2, 72, 89:1-37, 101, 110, 132)</a:t>
            </a:r>
          </a:p>
          <a:p>
            <a:r>
              <a:rPr lang="en-US" altLang="en-US" dirty="0"/>
              <a:t> Intercession (</a:t>
            </a:r>
            <a:r>
              <a:rPr lang="en-US" altLang="en-US" dirty="0" err="1"/>
              <a:t>Pss</a:t>
            </a:r>
            <a:r>
              <a:rPr lang="en-US" altLang="en-US" dirty="0"/>
              <a:t> 20, 21, 144:1-11)</a:t>
            </a:r>
          </a:p>
          <a:p>
            <a:r>
              <a:rPr lang="en-US" altLang="en-US" dirty="0"/>
              <a:t> Supplication (</a:t>
            </a:r>
            <a:r>
              <a:rPr lang="en-US" altLang="en-US" dirty="0" err="1"/>
              <a:t>Pss</a:t>
            </a:r>
            <a:r>
              <a:rPr lang="en-US" altLang="en-US" dirty="0"/>
              <a:t> 61, 89:37-52)</a:t>
            </a:r>
          </a:p>
          <a:p>
            <a:r>
              <a:rPr lang="en-US" altLang="en-US" dirty="0"/>
              <a:t> Marriage (Ps 45)</a:t>
            </a:r>
          </a:p>
          <a:p>
            <a:r>
              <a:rPr lang="en-US" altLang="en-US" dirty="0"/>
              <a:t> Thanksgiving (Ps 18)</a:t>
            </a:r>
          </a:p>
        </p:txBody>
      </p:sp>
    </p:spTree>
    <p:extLst>
      <p:ext uri="{BB962C8B-B14F-4D97-AF65-F5344CB8AC3E}">
        <p14:creationId xmlns:p14="http://schemas.microsoft.com/office/powerpoint/2010/main" val="1642923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BBD15-0CE0-DEAA-3D0B-54DC2E669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a Royal Psalm: </a:t>
            </a:r>
            <a:br>
              <a:rPr lang="en-US" dirty="0"/>
            </a:br>
            <a:r>
              <a:rPr lang="en-US" dirty="0"/>
              <a:t>Psalm 110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D3D4D-4588-4418-A99E-01A5931548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 The LORD’s revelation to my lord:</a:t>
            </a:r>
          </a:p>
          <a:p>
            <a:r>
              <a:rPr lang="en-US" dirty="0"/>
              <a:t>“Sit at my right hand,</a:t>
            </a:r>
          </a:p>
          <a:p>
            <a:r>
              <a:rPr lang="en-US" dirty="0"/>
              <a:t>until I make your foes your footstool.”</a:t>
            </a:r>
          </a:p>
          <a:p>
            <a:endParaRPr lang="en-US" dirty="0"/>
          </a:p>
          <a:p>
            <a:r>
              <a:rPr lang="en-US" dirty="0"/>
              <a:t>2 The LORD will send from Zion</a:t>
            </a:r>
          </a:p>
          <a:p>
            <a:r>
              <a:rPr lang="en-US" dirty="0"/>
              <a:t>your scepter of power:</a:t>
            </a:r>
          </a:p>
          <a:p>
            <a:r>
              <a:rPr lang="en-US" dirty="0"/>
              <a:t>rule in the midst of your foes.</a:t>
            </a:r>
          </a:p>
        </p:txBody>
      </p:sp>
    </p:spTree>
    <p:extLst>
      <p:ext uri="{BB962C8B-B14F-4D97-AF65-F5344CB8AC3E}">
        <p14:creationId xmlns:p14="http://schemas.microsoft.com/office/powerpoint/2010/main" val="1812432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72089-758D-FC20-8755-D0D3E4FE6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6316F-BA16-9043-2C51-63E74257A2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 With you is princely rule</a:t>
            </a:r>
          </a:p>
          <a:p>
            <a:r>
              <a:rPr lang="en-US" dirty="0"/>
              <a:t>on the day of your power.</a:t>
            </a:r>
          </a:p>
          <a:p>
            <a:r>
              <a:rPr lang="en-US" dirty="0"/>
              <a:t>In holy splendor, from the womb before the dawn,</a:t>
            </a:r>
          </a:p>
          <a:p>
            <a:r>
              <a:rPr lang="en-US" dirty="0"/>
              <a:t>I have begotten you.</a:t>
            </a:r>
          </a:p>
          <a:p>
            <a:endParaRPr lang="en-US" dirty="0"/>
          </a:p>
          <a:p>
            <a:r>
              <a:rPr lang="en-US" dirty="0"/>
              <a:t>4 The LORD has sworn an oath he will not change:</a:t>
            </a:r>
          </a:p>
          <a:p>
            <a:r>
              <a:rPr lang="en-US" dirty="0"/>
              <a:t>“You are a priest forever,</a:t>
            </a:r>
          </a:p>
          <a:p>
            <a:r>
              <a:rPr lang="en-US" dirty="0"/>
              <a:t>according to the order of Melchizedek.”</a:t>
            </a:r>
          </a:p>
        </p:txBody>
      </p:sp>
    </p:spTree>
    <p:extLst>
      <p:ext uri="{BB962C8B-B14F-4D97-AF65-F5344CB8AC3E}">
        <p14:creationId xmlns:p14="http://schemas.microsoft.com/office/powerpoint/2010/main" val="2032837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4758A-6B6B-70BC-8588-C90F513D2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884B8-6E72-B12D-0EB3-790341072E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5 The Lord at your right hand</a:t>
            </a:r>
          </a:p>
          <a:p>
            <a:r>
              <a:rPr lang="en-US" dirty="0"/>
              <a:t>shatters kings on the day of his wrath.</a:t>
            </a:r>
          </a:p>
          <a:p>
            <a:endParaRPr lang="en-US" dirty="0"/>
          </a:p>
          <a:p>
            <a:r>
              <a:rPr lang="en-US" dirty="0"/>
              <a:t>6 He brings a judgment among the nations,</a:t>
            </a:r>
          </a:p>
          <a:p>
            <a:r>
              <a:rPr lang="en-US" dirty="0"/>
              <a:t>and heaps the bodies high;</a:t>
            </a:r>
          </a:p>
          <a:p>
            <a:r>
              <a:rPr lang="en-US" dirty="0"/>
              <a:t>He shatters heads throughout the wide earth.</a:t>
            </a:r>
          </a:p>
          <a:p>
            <a:endParaRPr lang="en-US" dirty="0"/>
          </a:p>
          <a:p>
            <a:r>
              <a:rPr lang="en-US" dirty="0"/>
              <a:t>7 He shall drink from the stream by the wayside,</a:t>
            </a:r>
          </a:p>
          <a:p>
            <a:r>
              <a:rPr lang="en-US" dirty="0"/>
              <a:t>and therefore he shall lift up his head.</a:t>
            </a:r>
          </a:p>
        </p:txBody>
      </p:sp>
    </p:spTree>
    <p:extLst>
      <p:ext uri="{BB962C8B-B14F-4D97-AF65-F5344CB8AC3E}">
        <p14:creationId xmlns:p14="http://schemas.microsoft.com/office/powerpoint/2010/main" val="153773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FB55D-69D6-CF25-CEA4-2707F2710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Themes of Historical Psalms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1E53E6-78D9-B79B-8E36-1E748CAFD3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Narratives recounting God’s great works throughout the history of Israel (</a:t>
            </a:r>
            <a:r>
              <a:rPr lang="en-US" dirty="0" err="1"/>
              <a:t>Pss</a:t>
            </a:r>
            <a:r>
              <a:rPr lang="en-US" dirty="0"/>
              <a:t> 78, 105-106, 135-136)</a:t>
            </a:r>
          </a:p>
          <a:p>
            <a:r>
              <a:rPr lang="en-US" dirty="0"/>
              <a:t>This classification is based on content rather than form</a:t>
            </a:r>
          </a:p>
          <a:p>
            <a:r>
              <a:rPr lang="en-US" dirty="0"/>
              <a:t>Themes include:</a:t>
            </a:r>
          </a:p>
          <a:p>
            <a:pPr lvl="1"/>
            <a:r>
              <a:rPr lang="en-US" dirty="0"/>
              <a:t>Contrasting Israel’s rebellion with God’s faithfulness (</a:t>
            </a:r>
            <a:r>
              <a:rPr lang="en-US" dirty="0" err="1"/>
              <a:t>Pss</a:t>
            </a:r>
            <a:r>
              <a:rPr lang="en-US" dirty="0"/>
              <a:t> 78, 106)</a:t>
            </a:r>
          </a:p>
          <a:p>
            <a:pPr lvl="1"/>
            <a:r>
              <a:rPr lang="en-US" dirty="0"/>
              <a:t>Praising God for his faithfulness to the covenant (Ps 105)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431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A786C-D7F6-EBCB-B217-53A52FACA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of an Historical Psalm:</a:t>
            </a:r>
            <a:br>
              <a:rPr lang="en-US" dirty="0"/>
            </a:br>
            <a:r>
              <a:rPr lang="en-US" dirty="0"/>
              <a:t>Psalm 136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391A7-F901-61F4-AD51-CC42090293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1 O give thanks to the LORD, for he is good:</a:t>
            </a:r>
          </a:p>
          <a:p>
            <a:r>
              <a:rPr lang="en-US" dirty="0"/>
              <a:t>FOR HIS MERCY ENDURES FOREVER [</a:t>
            </a:r>
            <a:r>
              <a:rPr lang="en-US" i="1" dirty="0" err="1"/>
              <a:t>kî</a:t>
            </a:r>
            <a:r>
              <a:rPr lang="en-US" i="1" dirty="0"/>
              <a:t> le-</a:t>
            </a:r>
            <a:r>
              <a:rPr lang="en-US" i="1" dirty="0" err="1"/>
              <a:t>ōlām</a:t>
            </a:r>
            <a:r>
              <a:rPr lang="en-US" i="1" dirty="0"/>
              <a:t> </a:t>
            </a:r>
            <a:r>
              <a:rPr lang="en-US" i="1" dirty="0" err="1"/>
              <a:t>hasdō</a:t>
            </a:r>
            <a:r>
              <a:rPr lang="en-US" dirty="0"/>
              <a:t>]</a:t>
            </a:r>
          </a:p>
          <a:p>
            <a:r>
              <a:rPr lang="en-US" i="1" dirty="0"/>
              <a:t>Great is his love, love without end</a:t>
            </a:r>
            <a:r>
              <a:rPr lang="en-US" dirty="0"/>
              <a:t>.</a:t>
            </a:r>
          </a:p>
          <a:p>
            <a:r>
              <a:rPr lang="en-US" dirty="0"/>
              <a:t>2 Give thanks to the God of gods:</a:t>
            </a:r>
          </a:p>
          <a:p>
            <a:r>
              <a:rPr lang="en-US" dirty="0"/>
              <a:t>3 Give thanks to the Lord of lords:</a:t>
            </a:r>
          </a:p>
          <a:p>
            <a:endParaRPr lang="en-US" dirty="0"/>
          </a:p>
          <a:p>
            <a:r>
              <a:rPr lang="en-US" dirty="0"/>
              <a:t>4 who alone has wrought marvelous works:</a:t>
            </a:r>
          </a:p>
          <a:p>
            <a:r>
              <a:rPr lang="en-US" dirty="0"/>
              <a:t>5 who in wisdom made the heavens:</a:t>
            </a:r>
          </a:p>
          <a:p>
            <a:r>
              <a:rPr lang="en-US" dirty="0"/>
              <a:t>6 who spread the earth on the waters: </a:t>
            </a:r>
          </a:p>
        </p:txBody>
      </p:sp>
    </p:spTree>
    <p:extLst>
      <p:ext uri="{BB962C8B-B14F-4D97-AF65-F5344CB8AC3E}">
        <p14:creationId xmlns:p14="http://schemas.microsoft.com/office/powerpoint/2010/main" val="3993048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923F3-E214-B36B-9AB7-5BFF82ACE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DF37B-3B21-C5E7-E3C1-817377F05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7 It was he who made the great lights:</a:t>
            </a:r>
          </a:p>
          <a:p>
            <a:r>
              <a:rPr lang="en-US" i="1" dirty="0"/>
              <a:t>Great is his love, love without end</a:t>
            </a:r>
            <a:r>
              <a:rPr lang="en-US" dirty="0"/>
              <a:t>.</a:t>
            </a:r>
          </a:p>
          <a:p>
            <a:r>
              <a:rPr lang="en-US" dirty="0"/>
              <a:t>8 the sun to rule in the day:</a:t>
            </a:r>
          </a:p>
          <a:p>
            <a:r>
              <a:rPr lang="en-US" dirty="0"/>
              <a:t>9 the moon and the stars in the night:</a:t>
            </a:r>
          </a:p>
          <a:p>
            <a:endParaRPr lang="en-US" dirty="0"/>
          </a:p>
          <a:p>
            <a:r>
              <a:rPr lang="en-US" dirty="0"/>
              <a:t>10 The firstborn of the Egyptians he smote:</a:t>
            </a:r>
          </a:p>
          <a:p>
            <a:r>
              <a:rPr lang="en-US" dirty="0"/>
              <a:t>11 He brought Israel out from their midst:</a:t>
            </a:r>
          </a:p>
          <a:p>
            <a:r>
              <a:rPr lang="en-US" dirty="0"/>
              <a:t>12 with mighty hand and outstretched arm:</a:t>
            </a:r>
          </a:p>
        </p:txBody>
      </p:sp>
    </p:spTree>
    <p:extLst>
      <p:ext uri="{BB962C8B-B14F-4D97-AF65-F5344CB8AC3E}">
        <p14:creationId xmlns:p14="http://schemas.microsoft.com/office/powerpoint/2010/main" val="41686544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89634-C15F-A4AC-24D3-CBFB2EC86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2C46D-31F6-D942-4564-C85C106EC9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13 The Red Sea he divided in two:</a:t>
            </a:r>
          </a:p>
          <a:p>
            <a:r>
              <a:rPr lang="en-US" i="1" dirty="0"/>
              <a:t>Great is his love, love without end</a:t>
            </a:r>
            <a:r>
              <a:rPr lang="en-US" dirty="0"/>
              <a:t>.</a:t>
            </a:r>
          </a:p>
          <a:p>
            <a:r>
              <a:rPr lang="en-US" dirty="0"/>
              <a:t>14 he made Israel pass through the midst:</a:t>
            </a:r>
          </a:p>
          <a:p>
            <a:r>
              <a:rPr lang="en-US" dirty="0"/>
              <a:t>15 he flung Pharaoh and his force in the Red Sea:</a:t>
            </a:r>
          </a:p>
          <a:p>
            <a:endParaRPr lang="en-US" dirty="0"/>
          </a:p>
          <a:p>
            <a:r>
              <a:rPr lang="en-US" dirty="0"/>
              <a:t>16 Through the desert his people he led,</a:t>
            </a:r>
          </a:p>
          <a:p>
            <a:r>
              <a:rPr lang="en-US" dirty="0"/>
              <a:t>17 Kings in their greatness he struck down:</a:t>
            </a:r>
          </a:p>
          <a:p>
            <a:r>
              <a:rPr lang="en-US" dirty="0"/>
              <a:t>18 Kings in their splendor he slew:</a:t>
            </a:r>
          </a:p>
        </p:txBody>
      </p:sp>
    </p:spTree>
    <p:extLst>
      <p:ext uri="{BB962C8B-B14F-4D97-AF65-F5344CB8AC3E}">
        <p14:creationId xmlns:p14="http://schemas.microsoft.com/office/powerpoint/2010/main" val="21161374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BB4CF-103C-EE0B-6B03-2C3DAE427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8B06A2-11A1-6F2B-0E75-4C4228BAC4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5811838"/>
          </a:xfrm>
        </p:spPr>
        <p:txBody>
          <a:bodyPr>
            <a:normAutofit/>
          </a:bodyPr>
          <a:lstStyle/>
          <a:p>
            <a:r>
              <a:rPr lang="en-US" dirty="0"/>
              <a:t>19 Sihon, king of the Amorites:</a:t>
            </a:r>
          </a:p>
          <a:p>
            <a:r>
              <a:rPr lang="en-US" i="1" dirty="0"/>
              <a:t>Great is his love, love without end</a:t>
            </a:r>
            <a:r>
              <a:rPr lang="en-US" dirty="0"/>
              <a:t>.</a:t>
            </a:r>
          </a:p>
          <a:p>
            <a:r>
              <a:rPr lang="en-US" dirty="0"/>
              <a:t>20 and Og, the king of Bashan:</a:t>
            </a:r>
          </a:p>
          <a:p>
            <a:endParaRPr lang="en-US" dirty="0"/>
          </a:p>
          <a:p>
            <a:r>
              <a:rPr lang="en-US" dirty="0"/>
              <a:t>21 He gave their land as a heritage:</a:t>
            </a:r>
          </a:p>
          <a:p>
            <a:r>
              <a:rPr lang="en-US" dirty="0"/>
              <a:t>22 A heritage for Israel, his servant:</a:t>
            </a:r>
          </a:p>
          <a:p>
            <a:r>
              <a:rPr lang="en-US" dirty="0"/>
              <a:t>23 He remembered us in our distress:</a:t>
            </a:r>
          </a:p>
          <a:p>
            <a:endParaRPr lang="en-US" dirty="0"/>
          </a:p>
          <a:p>
            <a:r>
              <a:rPr lang="en-US" dirty="0"/>
              <a:t>24 And he snatched us away from our foes:</a:t>
            </a:r>
          </a:p>
          <a:p>
            <a:r>
              <a:rPr lang="en-US" dirty="0"/>
              <a:t>25 He gives bread to all mortal flesh:</a:t>
            </a:r>
          </a:p>
          <a:p>
            <a:r>
              <a:rPr lang="en-US" dirty="0"/>
              <a:t>26 To the God of heaven give thanks:</a:t>
            </a:r>
          </a:p>
        </p:txBody>
      </p:sp>
    </p:spTree>
    <p:extLst>
      <p:ext uri="{BB962C8B-B14F-4D97-AF65-F5344CB8AC3E}">
        <p14:creationId xmlns:p14="http://schemas.microsoft.com/office/powerpoint/2010/main" val="1123157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17FE4-F12B-14A6-84DC-BE509ED0F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Themes of Liturgical Psalms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6CB2E-0766-7C50-CA48-C4AA8CA64D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Ritual of Admission to the Temple (</a:t>
            </a:r>
            <a:r>
              <a:rPr lang="en-US" dirty="0" err="1"/>
              <a:t>Pss</a:t>
            </a:r>
            <a:r>
              <a:rPr lang="en-US" dirty="0"/>
              <a:t> 15, 24:3-6)</a:t>
            </a:r>
          </a:p>
          <a:p>
            <a:pPr lvl="1"/>
            <a:r>
              <a:rPr lang="en-US" dirty="0"/>
              <a:t>Request to enter the Temple (Ps 15:1, 24:3)</a:t>
            </a:r>
          </a:p>
          <a:p>
            <a:pPr lvl="1"/>
            <a:r>
              <a:rPr lang="en-US" dirty="0"/>
              <a:t>Temple officials describe morally upright behavior (Ps 15:2-5a, 24:4)</a:t>
            </a:r>
          </a:p>
          <a:p>
            <a:pPr lvl="1"/>
            <a:r>
              <a:rPr lang="en-US" dirty="0"/>
              <a:t>Permission to enter the Temple (Ps 15:5b, 24:5-6)</a:t>
            </a:r>
          </a:p>
          <a:p>
            <a:r>
              <a:rPr lang="en-US" dirty="0"/>
              <a:t>Procession into the Temple (Ps 24:7-10)</a:t>
            </a:r>
          </a:p>
          <a:p>
            <a:r>
              <a:rPr lang="en-US" dirty="0"/>
              <a:t>Solemn nighttime blessing (Ps 134)</a:t>
            </a:r>
          </a:p>
        </p:txBody>
      </p:sp>
    </p:spTree>
    <p:extLst>
      <p:ext uri="{BB962C8B-B14F-4D97-AF65-F5344CB8AC3E}">
        <p14:creationId xmlns:p14="http://schemas.microsoft.com/office/powerpoint/2010/main" val="1412717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65629-E6C6-6E00-7FC6-4A0C865A0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a Liturgical Psalm:</a:t>
            </a:r>
            <a:br>
              <a:rPr lang="en-US" dirty="0"/>
            </a:br>
            <a:r>
              <a:rPr lang="en-US" dirty="0"/>
              <a:t>Psalm 134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1BA63-2133-DEC1-49BA-204387932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1 O come and bless (</a:t>
            </a:r>
            <a:r>
              <a:rPr lang="en-US" i="1" dirty="0" err="1"/>
              <a:t>barak</a:t>
            </a:r>
            <a:r>
              <a:rPr lang="en-US" dirty="0"/>
              <a:t>) the LORD,</a:t>
            </a:r>
          </a:p>
          <a:p>
            <a:r>
              <a:rPr lang="en-US" dirty="0"/>
              <a:t>all you servants (</a:t>
            </a:r>
            <a:r>
              <a:rPr lang="en-US" i="1" dirty="0" err="1"/>
              <a:t>eved</a:t>
            </a:r>
            <a:r>
              <a:rPr lang="en-US" dirty="0"/>
              <a:t>) of the LORD,</a:t>
            </a:r>
          </a:p>
          <a:p>
            <a:r>
              <a:rPr lang="en-US" dirty="0"/>
              <a:t>who stand by night in the house (</a:t>
            </a:r>
            <a:r>
              <a:rPr lang="en-US" i="1" dirty="0"/>
              <a:t>bet</a:t>
            </a:r>
            <a:r>
              <a:rPr lang="en-US" dirty="0"/>
              <a:t>) of the LORD.</a:t>
            </a:r>
          </a:p>
          <a:p>
            <a:endParaRPr lang="en-US" dirty="0"/>
          </a:p>
          <a:p>
            <a:r>
              <a:rPr lang="en-US" dirty="0"/>
              <a:t>2 Lift up your hands to the holy place (</a:t>
            </a:r>
            <a:r>
              <a:rPr lang="en-US" i="1" dirty="0" err="1"/>
              <a:t>qadash</a:t>
            </a:r>
            <a:r>
              <a:rPr lang="en-US" dirty="0"/>
              <a:t>),</a:t>
            </a:r>
          </a:p>
          <a:p>
            <a:r>
              <a:rPr lang="en-US" dirty="0"/>
              <a:t>and bless the LORD.</a:t>
            </a:r>
          </a:p>
          <a:p>
            <a:endParaRPr lang="en-US" dirty="0"/>
          </a:p>
          <a:p>
            <a:r>
              <a:rPr lang="en-US" dirty="0"/>
              <a:t>3 May the LORD bless you from Zion,</a:t>
            </a:r>
          </a:p>
          <a:p>
            <a:r>
              <a:rPr lang="en-US" dirty="0"/>
              <a:t>he who made both heaven (</a:t>
            </a:r>
            <a:r>
              <a:rPr lang="en-US" i="1" dirty="0" err="1"/>
              <a:t>shamayim</a:t>
            </a:r>
            <a:r>
              <a:rPr lang="en-US" dirty="0"/>
              <a:t>) and earth (</a:t>
            </a:r>
            <a:r>
              <a:rPr lang="en-US" i="1" dirty="0" err="1"/>
              <a:t>eretz</a:t>
            </a:r>
            <a:r>
              <a:rPr 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951138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05F00-524F-722F-0705-64598F8A6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Characteristics </a:t>
            </a:r>
            <a:r>
              <a:rPr lang="en-US" dirty="0"/>
              <a:t>of Wisdom Psalms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A139C9-AB9F-120B-3037-BA9BC7B1DA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 “Better” sayings (</a:t>
            </a:r>
            <a:r>
              <a:rPr lang="en-US" altLang="en-US" dirty="0" err="1"/>
              <a:t>Pss</a:t>
            </a:r>
            <a:r>
              <a:rPr lang="en-US" altLang="en-US" dirty="0"/>
              <a:t> 37:16; 63:3; 84:10; 118:8-9; 119:72)</a:t>
            </a:r>
          </a:p>
          <a:p>
            <a:r>
              <a:rPr lang="en-US" altLang="en-US" dirty="0"/>
              <a:t> “Numerical” sayings (</a:t>
            </a:r>
            <a:r>
              <a:rPr lang="en-US" altLang="en-US" dirty="0" err="1"/>
              <a:t>Pss</a:t>
            </a:r>
            <a:r>
              <a:rPr lang="en-US" altLang="en-US" dirty="0"/>
              <a:t> 62:12-13; 27:4)</a:t>
            </a:r>
          </a:p>
          <a:p>
            <a:r>
              <a:rPr lang="en-US" altLang="en-US" dirty="0"/>
              <a:t> “Ashre” Sayings (</a:t>
            </a:r>
            <a:r>
              <a:rPr lang="en-US" altLang="en-US" dirty="0" err="1"/>
              <a:t>Pss</a:t>
            </a:r>
            <a:r>
              <a:rPr lang="en-US" altLang="en-US" dirty="0"/>
              <a:t> 1:1; 34:8; 112:1; 119:1)</a:t>
            </a:r>
          </a:p>
          <a:p>
            <a:r>
              <a:rPr lang="en-US" altLang="en-US" dirty="0"/>
              <a:t> Acrostic or Alphabetical Psalms (</a:t>
            </a:r>
            <a:r>
              <a:rPr lang="en-US" altLang="en-US" dirty="0" err="1"/>
              <a:t>Pss</a:t>
            </a:r>
            <a:r>
              <a:rPr lang="en-US" altLang="en-US" dirty="0"/>
              <a:t> 34, 37, 111, 112, 119, 145)</a:t>
            </a:r>
          </a:p>
        </p:txBody>
      </p:sp>
    </p:spTree>
    <p:extLst>
      <p:ext uri="{BB962C8B-B14F-4D97-AF65-F5344CB8AC3E}">
        <p14:creationId xmlns:p14="http://schemas.microsoft.com/office/powerpoint/2010/main" val="4160722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2DC71-4F7B-E66F-B43A-D985F680C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a Wisdom Psalm:</a:t>
            </a:r>
            <a:br>
              <a:rPr lang="en-US" dirty="0"/>
            </a:br>
            <a:r>
              <a:rPr lang="en-US" dirty="0"/>
              <a:t>Psalm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9B42D-0749-25E3-F03C-E0F536D1F7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 Blessed indeed is the man		</a:t>
            </a:r>
          </a:p>
          <a:p>
            <a:r>
              <a:rPr lang="en-US" dirty="0"/>
              <a:t>who follows not the counsel of the wicked,</a:t>
            </a:r>
          </a:p>
          <a:p>
            <a:r>
              <a:rPr lang="en-US" dirty="0"/>
              <a:t>nor stands in the path with sinners,</a:t>
            </a:r>
          </a:p>
          <a:p>
            <a:r>
              <a:rPr lang="en-US" dirty="0"/>
              <a:t>nor abides in the company of scorners,</a:t>
            </a:r>
          </a:p>
          <a:p>
            <a:r>
              <a:rPr lang="en-US" dirty="0"/>
              <a:t>2 but whose delight is the law of the LORD,</a:t>
            </a:r>
          </a:p>
          <a:p>
            <a:r>
              <a:rPr lang="en-US" dirty="0"/>
              <a:t>and who ponders his law day and night. </a:t>
            </a:r>
          </a:p>
        </p:txBody>
      </p:sp>
    </p:spTree>
    <p:extLst>
      <p:ext uri="{BB962C8B-B14F-4D97-AF65-F5344CB8AC3E}">
        <p14:creationId xmlns:p14="http://schemas.microsoft.com/office/powerpoint/2010/main" val="4233521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DA9C-93AE-47BB-0C2C-FA54072EC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Transliteration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1B517-8273-3F04-B9DE-B7AD648CC5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 Blessedness-of 	the man	who</a:t>
            </a:r>
          </a:p>
          <a:p>
            <a:r>
              <a:rPr lang="en-US" dirty="0"/>
              <a:t>not	he-walks	in-counsel-of	wicked-ones</a:t>
            </a:r>
          </a:p>
          <a:p>
            <a:r>
              <a:rPr lang="en-US" dirty="0"/>
              <a:t>or-in-way-of	sinners	not	he-stands</a:t>
            </a:r>
          </a:p>
          <a:p>
            <a:r>
              <a:rPr lang="en-US" dirty="0"/>
              <a:t>or-in-seat-of	ones-mocking	not	he-sits</a:t>
            </a:r>
          </a:p>
          <a:p>
            <a:r>
              <a:rPr lang="en-US" dirty="0"/>
              <a:t>2 but	rather		in-law-of	YHWH	delight-of-him</a:t>
            </a:r>
          </a:p>
          <a:p>
            <a:r>
              <a:rPr lang="en-US" dirty="0"/>
              <a:t>and-on-law-of-him	he-meditates	by-day	and night.		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3713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92E27-C642-36AC-C1F3-7FD0C47F0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CABE9-7CDC-1595-F8CE-CB5C300B53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 He is like a tree that is planted</a:t>
            </a:r>
          </a:p>
          <a:p>
            <a:r>
              <a:rPr lang="en-US" dirty="0"/>
              <a:t>beside the flowing waters,</a:t>
            </a:r>
          </a:p>
          <a:p>
            <a:r>
              <a:rPr lang="en-US" dirty="0"/>
              <a:t>that yields its fruit in due season,</a:t>
            </a:r>
          </a:p>
          <a:p>
            <a:r>
              <a:rPr lang="en-US" dirty="0"/>
              <a:t>and whose leaves shall never fade;</a:t>
            </a:r>
          </a:p>
          <a:p>
            <a:r>
              <a:rPr lang="en-US" dirty="0"/>
              <a:t>and all that he does shall prosper.</a:t>
            </a:r>
          </a:p>
        </p:txBody>
      </p:sp>
    </p:spTree>
    <p:extLst>
      <p:ext uri="{BB962C8B-B14F-4D97-AF65-F5344CB8AC3E}">
        <p14:creationId xmlns:p14="http://schemas.microsoft.com/office/powerpoint/2010/main" val="6940828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5C1CE-320D-30BC-0D50-02ABF2A7F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Transliteration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7D336-912E-9604-B9E5-AD23E5D845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 and-he-is	</a:t>
            </a:r>
          </a:p>
          <a:p>
            <a:r>
              <a:rPr lang="en-US" dirty="0"/>
              <a:t>like-tree	being-planted	by	streams-of	waters</a:t>
            </a:r>
          </a:p>
          <a:p>
            <a:r>
              <a:rPr lang="en-US" dirty="0"/>
              <a:t>which	fruit-of-him		he-yields	in-season-of-him</a:t>
            </a:r>
          </a:p>
          <a:p>
            <a:r>
              <a:rPr lang="en-US" dirty="0"/>
              <a:t>And-leaf-of-him		not	he-withers</a:t>
            </a:r>
          </a:p>
          <a:p>
            <a:r>
              <a:rPr lang="en-US" dirty="0"/>
              <a:t>And-all	that	he-does	he	prospers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3309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6DBCD-1476-C266-42B8-FE28F3425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1B8219-0262-52D5-6174-8941D07F1A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 Not so are the wicked, not so!</a:t>
            </a:r>
          </a:p>
          <a:p>
            <a:r>
              <a:rPr lang="en-US" dirty="0"/>
              <a:t>For they, like winnowed chaff,</a:t>
            </a:r>
          </a:p>
          <a:p>
            <a:r>
              <a:rPr lang="en-US" dirty="0"/>
              <a:t>Shall be driven away by the wind,</a:t>
            </a:r>
          </a:p>
        </p:txBody>
      </p:sp>
    </p:spTree>
    <p:extLst>
      <p:ext uri="{BB962C8B-B14F-4D97-AF65-F5344CB8AC3E}">
        <p14:creationId xmlns:p14="http://schemas.microsoft.com/office/powerpoint/2010/main" val="34476910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B2A63-74B8-56BE-95D6-3B4FCD233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Transliteration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303D9-D6E2-CEEF-E0CA-8B1E0E4176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 not-so	the-wicked-ones	but	rather</a:t>
            </a:r>
          </a:p>
          <a:p>
            <a:r>
              <a:rPr lang="en-US" dirty="0"/>
              <a:t>like-the-chaff	that	she-blows-away	him	wind</a:t>
            </a:r>
          </a:p>
        </p:txBody>
      </p:sp>
    </p:spTree>
    <p:extLst>
      <p:ext uri="{BB962C8B-B14F-4D97-AF65-F5344CB8AC3E}">
        <p14:creationId xmlns:p14="http://schemas.microsoft.com/office/powerpoint/2010/main" val="40821743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6AF22-8808-F751-8819-73C8F8B72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71413-1FBA-8AED-B4D6-0BEF64165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5 When the wicked are judged they shall not rise,</a:t>
            </a:r>
          </a:p>
          <a:p>
            <a:r>
              <a:rPr lang="en-US" dirty="0"/>
              <a:t>Nor shall sinners in the council of the righteous;</a:t>
            </a:r>
          </a:p>
          <a:p>
            <a:r>
              <a:rPr lang="en-US" dirty="0"/>
              <a:t>6 for the LORD knows the way of the righteous,</a:t>
            </a:r>
          </a:p>
          <a:p>
            <a:r>
              <a:rPr lang="en-US" dirty="0"/>
              <a:t>But the way of the wicked will perish.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6254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C0324-EA7E-2DB8-38FB-B76EDCFFC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Transliteration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A212D7-991C-91B4-2949-596C2D3D47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5 for	   this	not	they-will-stand	wicked-ones	in-judgment</a:t>
            </a:r>
          </a:p>
          <a:p>
            <a:r>
              <a:rPr lang="en-US" dirty="0"/>
              <a:t>or-sinners		in-assembly-of	righteous-ones</a:t>
            </a:r>
          </a:p>
          <a:p>
            <a:r>
              <a:rPr lang="en-US" dirty="0"/>
              <a:t>6 for	   watching-over	YHWH	way-of	righteous-ones</a:t>
            </a:r>
          </a:p>
          <a:p>
            <a:r>
              <a:rPr lang="en-US" dirty="0"/>
              <a:t>but-way-of	wicked-ones	she-will-perish	</a:t>
            </a:r>
          </a:p>
        </p:txBody>
      </p:sp>
    </p:spTree>
    <p:extLst>
      <p:ext uri="{BB962C8B-B14F-4D97-AF65-F5344CB8AC3E}">
        <p14:creationId xmlns:p14="http://schemas.microsoft.com/office/powerpoint/2010/main" val="28120785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1109</Words>
  <Application>Microsoft Office PowerPoint</Application>
  <PresentationFormat>Widescreen</PresentationFormat>
  <Paragraphs>141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Aptos</vt:lpstr>
      <vt:lpstr>Aptos Display</vt:lpstr>
      <vt:lpstr>Arial</vt:lpstr>
      <vt:lpstr>Office Theme</vt:lpstr>
      <vt:lpstr>Session Four: Studying the Psalms</vt:lpstr>
      <vt:lpstr>Themes of Royal Psalms</vt:lpstr>
      <vt:lpstr>Example of a Royal Psalm:  Psalm 110</vt:lpstr>
      <vt:lpstr>PowerPoint Presentation</vt:lpstr>
      <vt:lpstr>PowerPoint Presentation</vt:lpstr>
      <vt:lpstr>Themes of Historical Psalms</vt:lpstr>
      <vt:lpstr>Example of an Historical Psalm: Psalm 136 </vt:lpstr>
      <vt:lpstr>PowerPoint Presentation</vt:lpstr>
      <vt:lpstr>PowerPoint Presentation</vt:lpstr>
      <vt:lpstr>PowerPoint Presentation</vt:lpstr>
      <vt:lpstr>Themes of Liturgical Psalms</vt:lpstr>
      <vt:lpstr>Example of a Liturgical Psalm: Psalm 134</vt:lpstr>
      <vt:lpstr>Characteristics of Wisdom Psalms</vt:lpstr>
      <vt:lpstr>Example of a Wisdom Psalm: Psalm 1</vt:lpstr>
      <vt:lpstr>Transliteration</vt:lpstr>
      <vt:lpstr>PowerPoint Presentation</vt:lpstr>
      <vt:lpstr>Transliteration</vt:lpstr>
      <vt:lpstr>PowerPoint Presentation</vt:lpstr>
      <vt:lpstr>Transliteration</vt:lpstr>
      <vt:lpstr>PowerPoint Presentation</vt:lpstr>
      <vt:lpstr>Transliteration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Joncas, J. M.</dc:creator>
  <cp:lastModifiedBy>Marge Virnig</cp:lastModifiedBy>
  <cp:revision>10</cp:revision>
  <dcterms:created xsi:type="dcterms:W3CDTF">2026-08-29T16:43:26Z</dcterms:created>
  <dcterms:modified xsi:type="dcterms:W3CDTF">2026-09-26T18:40:25Z</dcterms:modified>
</cp:coreProperties>
</file>