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6" r:id="rId3"/>
    <p:sldId id="267" r:id="rId4"/>
    <p:sldId id="268" r:id="rId5"/>
    <p:sldId id="265" r:id="rId6"/>
    <p:sldId id="257" r:id="rId7"/>
    <p:sldId id="259" r:id="rId8"/>
    <p:sldId id="260" r:id="rId9"/>
    <p:sldId id="258" r:id="rId10"/>
    <p:sldId id="261" r:id="rId11"/>
    <p:sldId id="262" r:id="rId12"/>
    <p:sldId id="263"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58"/>
  </p:normalViewPr>
  <p:slideViewPr>
    <p:cSldViewPr snapToGrid="0">
      <p:cViewPr varScale="1">
        <p:scale>
          <a:sx n="55" d="100"/>
          <a:sy n="55" d="100"/>
        </p:scale>
        <p:origin x="224" y="15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F0016-D682-3E58-4047-AC8762470D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CF0581-8A78-2D5A-AC7B-5F0DB9B601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ABCE97-17F7-2614-B636-9E624AB8DE8E}"/>
              </a:ext>
            </a:extLst>
          </p:cNvPr>
          <p:cNvSpPr>
            <a:spLocks noGrp="1"/>
          </p:cNvSpPr>
          <p:nvPr>
            <p:ph type="dt" sz="half" idx="10"/>
          </p:nvPr>
        </p:nvSpPr>
        <p:spPr/>
        <p:txBody>
          <a:bodyPr/>
          <a:lstStyle/>
          <a:p>
            <a:fld id="{F79DD4AF-AD67-B44E-A425-55ADB75B8B17}" type="datetimeFigureOut">
              <a:rPr lang="en-US" smtClean="0"/>
              <a:t>10/7/26</a:t>
            </a:fld>
            <a:endParaRPr lang="en-US"/>
          </a:p>
        </p:txBody>
      </p:sp>
      <p:sp>
        <p:nvSpPr>
          <p:cNvPr id="5" name="Footer Placeholder 4">
            <a:extLst>
              <a:ext uri="{FF2B5EF4-FFF2-40B4-BE49-F238E27FC236}">
                <a16:creationId xmlns:a16="http://schemas.microsoft.com/office/drawing/2014/main" id="{C1E49745-6731-7A6D-E13F-3BCD75625D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2F863E-09A6-2FAE-19C6-9380D5DF751C}"/>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1344703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3442-3C43-4D72-016D-598509B268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503BD0-F723-7678-7C03-450D31930B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DCD723-8CCD-F17F-04EA-1B8A46668749}"/>
              </a:ext>
            </a:extLst>
          </p:cNvPr>
          <p:cNvSpPr>
            <a:spLocks noGrp="1"/>
          </p:cNvSpPr>
          <p:nvPr>
            <p:ph type="dt" sz="half" idx="10"/>
          </p:nvPr>
        </p:nvSpPr>
        <p:spPr/>
        <p:txBody>
          <a:bodyPr/>
          <a:lstStyle/>
          <a:p>
            <a:fld id="{F79DD4AF-AD67-B44E-A425-55ADB75B8B17}" type="datetimeFigureOut">
              <a:rPr lang="en-US" smtClean="0"/>
              <a:t>10/7/26</a:t>
            </a:fld>
            <a:endParaRPr lang="en-US"/>
          </a:p>
        </p:txBody>
      </p:sp>
      <p:sp>
        <p:nvSpPr>
          <p:cNvPr id="5" name="Footer Placeholder 4">
            <a:extLst>
              <a:ext uri="{FF2B5EF4-FFF2-40B4-BE49-F238E27FC236}">
                <a16:creationId xmlns:a16="http://schemas.microsoft.com/office/drawing/2014/main" id="{27C6FE31-6860-41B4-3238-E15D41A112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852855-1246-A19A-79D7-3C7D40EF61B0}"/>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2085073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590E8-F916-58EE-B9E1-BC168751A5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856C753-EBAD-7A80-5059-EBB09A1084D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83D00B-06D7-D428-09AA-A961671D0D1E}"/>
              </a:ext>
            </a:extLst>
          </p:cNvPr>
          <p:cNvSpPr>
            <a:spLocks noGrp="1"/>
          </p:cNvSpPr>
          <p:nvPr>
            <p:ph type="dt" sz="half" idx="10"/>
          </p:nvPr>
        </p:nvSpPr>
        <p:spPr/>
        <p:txBody>
          <a:bodyPr/>
          <a:lstStyle/>
          <a:p>
            <a:fld id="{F79DD4AF-AD67-B44E-A425-55ADB75B8B17}" type="datetimeFigureOut">
              <a:rPr lang="en-US" smtClean="0"/>
              <a:t>10/7/26</a:t>
            </a:fld>
            <a:endParaRPr lang="en-US"/>
          </a:p>
        </p:txBody>
      </p:sp>
      <p:sp>
        <p:nvSpPr>
          <p:cNvPr id="5" name="Footer Placeholder 4">
            <a:extLst>
              <a:ext uri="{FF2B5EF4-FFF2-40B4-BE49-F238E27FC236}">
                <a16:creationId xmlns:a16="http://schemas.microsoft.com/office/drawing/2014/main" id="{B70EE87D-0777-BD2F-A574-23ACF62E21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A03CE5-CAF1-E62B-D7AB-BC21FE6E8C21}"/>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1399615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02A06-1B93-7709-FEFA-B3CBB62604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2A1E98-A2EC-A40D-F23F-0C9216DA46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1B5270-0643-29FB-E01D-97E35B61EA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B6B168-A41F-1925-B4A2-65EAE46BCD60}"/>
              </a:ext>
            </a:extLst>
          </p:cNvPr>
          <p:cNvSpPr>
            <a:spLocks noGrp="1"/>
          </p:cNvSpPr>
          <p:nvPr>
            <p:ph type="dt" sz="half" idx="10"/>
          </p:nvPr>
        </p:nvSpPr>
        <p:spPr/>
        <p:txBody>
          <a:bodyPr/>
          <a:lstStyle/>
          <a:p>
            <a:fld id="{F79DD4AF-AD67-B44E-A425-55ADB75B8B17}" type="datetimeFigureOut">
              <a:rPr lang="en-US" smtClean="0"/>
              <a:t>10/7/26</a:t>
            </a:fld>
            <a:endParaRPr lang="en-US"/>
          </a:p>
        </p:txBody>
      </p:sp>
      <p:sp>
        <p:nvSpPr>
          <p:cNvPr id="6" name="Footer Placeholder 5">
            <a:extLst>
              <a:ext uri="{FF2B5EF4-FFF2-40B4-BE49-F238E27FC236}">
                <a16:creationId xmlns:a16="http://schemas.microsoft.com/office/drawing/2014/main" id="{2B21B4B2-AC5A-230B-2F13-E19555D3B1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D8AE9B-8845-7FEE-66FB-831729397282}"/>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2200523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F8FAA-E1D7-2FA3-AC5D-C291D15BE4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1F838D-936D-C8E9-CC18-77EA026C11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D78CC5-1294-C339-8156-952A087F95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D929B5-7885-FB8A-C250-F040909DEE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2BC2DD-06F0-70DF-FDD1-D4D1BEA386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EDA49E-4A14-5B46-1D04-CEFB55DFDE42}"/>
              </a:ext>
            </a:extLst>
          </p:cNvPr>
          <p:cNvSpPr>
            <a:spLocks noGrp="1"/>
          </p:cNvSpPr>
          <p:nvPr>
            <p:ph type="dt" sz="half" idx="10"/>
          </p:nvPr>
        </p:nvSpPr>
        <p:spPr/>
        <p:txBody>
          <a:bodyPr/>
          <a:lstStyle/>
          <a:p>
            <a:fld id="{F79DD4AF-AD67-B44E-A425-55ADB75B8B17}" type="datetimeFigureOut">
              <a:rPr lang="en-US" smtClean="0"/>
              <a:t>10/7/26</a:t>
            </a:fld>
            <a:endParaRPr lang="en-US"/>
          </a:p>
        </p:txBody>
      </p:sp>
      <p:sp>
        <p:nvSpPr>
          <p:cNvPr id="8" name="Footer Placeholder 7">
            <a:extLst>
              <a:ext uri="{FF2B5EF4-FFF2-40B4-BE49-F238E27FC236}">
                <a16:creationId xmlns:a16="http://schemas.microsoft.com/office/drawing/2014/main" id="{44E503E1-81A4-4951-75A9-3AE6CC6A0C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5AA8692-85DB-3530-B351-1F8B2451D335}"/>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3428993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A3A7F-F5B1-6132-DAC9-2032A0096F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5320C3-8CB6-BD95-53B5-279F1EFFD06D}"/>
              </a:ext>
            </a:extLst>
          </p:cNvPr>
          <p:cNvSpPr>
            <a:spLocks noGrp="1"/>
          </p:cNvSpPr>
          <p:nvPr>
            <p:ph type="dt" sz="half" idx="10"/>
          </p:nvPr>
        </p:nvSpPr>
        <p:spPr/>
        <p:txBody>
          <a:bodyPr/>
          <a:lstStyle/>
          <a:p>
            <a:fld id="{F79DD4AF-AD67-B44E-A425-55ADB75B8B17}" type="datetimeFigureOut">
              <a:rPr lang="en-US" smtClean="0"/>
              <a:t>10/7/26</a:t>
            </a:fld>
            <a:endParaRPr lang="en-US"/>
          </a:p>
        </p:txBody>
      </p:sp>
      <p:sp>
        <p:nvSpPr>
          <p:cNvPr id="4" name="Footer Placeholder 3">
            <a:extLst>
              <a:ext uri="{FF2B5EF4-FFF2-40B4-BE49-F238E27FC236}">
                <a16:creationId xmlns:a16="http://schemas.microsoft.com/office/drawing/2014/main" id="{B68069C2-30DD-EE32-BCB6-6AC13EE637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A93395-BACB-2112-5C8D-5F22BA7062C2}"/>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3782605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5BECA8-0AA1-D1D5-63F2-69BA81A3914D}"/>
              </a:ext>
            </a:extLst>
          </p:cNvPr>
          <p:cNvSpPr>
            <a:spLocks noGrp="1"/>
          </p:cNvSpPr>
          <p:nvPr>
            <p:ph type="dt" sz="half" idx="10"/>
          </p:nvPr>
        </p:nvSpPr>
        <p:spPr/>
        <p:txBody>
          <a:bodyPr/>
          <a:lstStyle/>
          <a:p>
            <a:fld id="{F79DD4AF-AD67-B44E-A425-55ADB75B8B17}" type="datetimeFigureOut">
              <a:rPr lang="en-US" smtClean="0"/>
              <a:t>10/7/26</a:t>
            </a:fld>
            <a:endParaRPr lang="en-US"/>
          </a:p>
        </p:txBody>
      </p:sp>
      <p:sp>
        <p:nvSpPr>
          <p:cNvPr id="3" name="Footer Placeholder 2">
            <a:extLst>
              <a:ext uri="{FF2B5EF4-FFF2-40B4-BE49-F238E27FC236}">
                <a16:creationId xmlns:a16="http://schemas.microsoft.com/office/drawing/2014/main" id="{84DB12D3-CB2D-936B-D38D-0262A36430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EFEE85-1861-DA58-C7B1-048B37C8966C}"/>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312427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86B38-847C-544D-D997-D640702092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59A1D0-E88D-1992-E33B-762E7360E8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674C2E-7ABC-B44C-F98B-2C3908B6B7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576684-3AB9-9DAA-61E1-8A55B54D28DA}"/>
              </a:ext>
            </a:extLst>
          </p:cNvPr>
          <p:cNvSpPr>
            <a:spLocks noGrp="1"/>
          </p:cNvSpPr>
          <p:nvPr>
            <p:ph type="dt" sz="half" idx="10"/>
          </p:nvPr>
        </p:nvSpPr>
        <p:spPr/>
        <p:txBody>
          <a:bodyPr/>
          <a:lstStyle/>
          <a:p>
            <a:fld id="{F79DD4AF-AD67-B44E-A425-55ADB75B8B17}" type="datetimeFigureOut">
              <a:rPr lang="en-US" smtClean="0"/>
              <a:t>10/7/26</a:t>
            </a:fld>
            <a:endParaRPr lang="en-US"/>
          </a:p>
        </p:txBody>
      </p:sp>
      <p:sp>
        <p:nvSpPr>
          <p:cNvPr id="6" name="Footer Placeholder 5">
            <a:extLst>
              <a:ext uri="{FF2B5EF4-FFF2-40B4-BE49-F238E27FC236}">
                <a16:creationId xmlns:a16="http://schemas.microsoft.com/office/drawing/2014/main" id="{5363C313-656A-40D1-050C-115F37CF53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568F49-C873-1B5D-AF8F-4AD42967E75C}"/>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3703992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5C07-1121-6147-E48D-C735A9A805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C89647-88B6-D789-AE90-DA429DD5CE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F42902-8F48-70FB-C7B3-03E1638839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027DFA-CABD-8503-558F-1136A8E70F47}"/>
              </a:ext>
            </a:extLst>
          </p:cNvPr>
          <p:cNvSpPr>
            <a:spLocks noGrp="1"/>
          </p:cNvSpPr>
          <p:nvPr>
            <p:ph type="dt" sz="half" idx="10"/>
          </p:nvPr>
        </p:nvSpPr>
        <p:spPr/>
        <p:txBody>
          <a:bodyPr/>
          <a:lstStyle/>
          <a:p>
            <a:fld id="{F79DD4AF-AD67-B44E-A425-55ADB75B8B17}" type="datetimeFigureOut">
              <a:rPr lang="en-US" smtClean="0"/>
              <a:t>10/7/26</a:t>
            </a:fld>
            <a:endParaRPr lang="en-US"/>
          </a:p>
        </p:txBody>
      </p:sp>
      <p:sp>
        <p:nvSpPr>
          <p:cNvPr id="6" name="Footer Placeholder 5">
            <a:extLst>
              <a:ext uri="{FF2B5EF4-FFF2-40B4-BE49-F238E27FC236}">
                <a16:creationId xmlns:a16="http://schemas.microsoft.com/office/drawing/2014/main" id="{551C914E-F796-DC3A-9E32-C02C577167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5A26B9-FA5B-DBF0-9D1E-F58804CFA11A}"/>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395403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DED1E-AFED-F40B-86AF-533CF5A358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5E49A9-758B-489D-930C-E9CEDF456B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925FA7-3454-5656-E5D8-766613703458}"/>
              </a:ext>
            </a:extLst>
          </p:cNvPr>
          <p:cNvSpPr>
            <a:spLocks noGrp="1"/>
          </p:cNvSpPr>
          <p:nvPr>
            <p:ph type="dt" sz="half" idx="10"/>
          </p:nvPr>
        </p:nvSpPr>
        <p:spPr/>
        <p:txBody>
          <a:bodyPr/>
          <a:lstStyle/>
          <a:p>
            <a:fld id="{F79DD4AF-AD67-B44E-A425-55ADB75B8B17}" type="datetimeFigureOut">
              <a:rPr lang="en-US" smtClean="0"/>
              <a:t>10/7/26</a:t>
            </a:fld>
            <a:endParaRPr lang="en-US"/>
          </a:p>
        </p:txBody>
      </p:sp>
      <p:sp>
        <p:nvSpPr>
          <p:cNvPr id="5" name="Footer Placeholder 4">
            <a:extLst>
              <a:ext uri="{FF2B5EF4-FFF2-40B4-BE49-F238E27FC236}">
                <a16:creationId xmlns:a16="http://schemas.microsoft.com/office/drawing/2014/main" id="{2EAD87AB-B732-9E24-8033-ACD03109C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78B640-15AC-4076-25B6-1ABF643D3CDC}"/>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2222622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09BE31-8664-C3EE-2042-AB750F34A8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EBAC28D-8D5F-7E80-AF61-292695EF72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3628E0-EB7C-CF26-757F-08F4EF21A8FA}"/>
              </a:ext>
            </a:extLst>
          </p:cNvPr>
          <p:cNvSpPr>
            <a:spLocks noGrp="1"/>
          </p:cNvSpPr>
          <p:nvPr>
            <p:ph type="dt" sz="half" idx="10"/>
          </p:nvPr>
        </p:nvSpPr>
        <p:spPr/>
        <p:txBody>
          <a:bodyPr/>
          <a:lstStyle/>
          <a:p>
            <a:fld id="{F79DD4AF-AD67-B44E-A425-55ADB75B8B17}" type="datetimeFigureOut">
              <a:rPr lang="en-US" smtClean="0"/>
              <a:t>10/7/26</a:t>
            </a:fld>
            <a:endParaRPr lang="en-US"/>
          </a:p>
        </p:txBody>
      </p:sp>
      <p:sp>
        <p:nvSpPr>
          <p:cNvPr id="5" name="Footer Placeholder 4">
            <a:extLst>
              <a:ext uri="{FF2B5EF4-FFF2-40B4-BE49-F238E27FC236}">
                <a16:creationId xmlns:a16="http://schemas.microsoft.com/office/drawing/2014/main" id="{4A734DCA-59F5-AC86-18CC-A29A80058A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87AAD2-DB74-C0F8-A09B-B1FBC27C8B37}"/>
              </a:ext>
            </a:extLst>
          </p:cNvPr>
          <p:cNvSpPr>
            <a:spLocks noGrp="1"/>
          </p:cNvSpPr>
          <p:nvPr>
            <p:ph type="sldNum" sz="quarter" idx="12"/>
          </p:nvPr>
        </p:nvSpPr>
        <p:spPr/>
        <p:txBody>
          <a:bodyPr/>
          <a:lstStyle/>
          <a:p>
            <a:fld id="{EDBB3340-6DEF-4D46-8397-9AA6A1D72154}" type="slidenum">
              <a:rPr lang="en-US" smtClean="0"/>
              <a:t>‹#›</a:t>
            </a:fld>
            <a:endParaRPr lang="en-US"/>
          </a:p>
        </p:txBody>
      </p:sp>
    </p:spTree>
    <p:extLst>
      <p:ext uri="{BB962C8B-B14F-4D97-AF65-F5344CB8AC3E}">
        <p14:creationId xmlns:p14="http://schemas.microsoft.com/office/powerpoint/2010/main" val="1604563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C4A930-9B19-EC76-818E-8FDB65AC0F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6A9563-97D0-9646-C5E1-F4657A295B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403A54-16F1-89E4-A9FC-80EE4D563D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9DD4AF-AD67-B44E-A425-55ADB75B8B17}" type="datetimeFigureOut">
              <a:rPr lang="en-US" smtClean="0"/>
              <a:t>10/7/26</a:t>
            </a:fld>
            <a:endParaRPr lang="en-US"/>
          </a:p>
        </p:txBody>
      </p:sp>
      <p:sp>
        <p:nvSpPr>
          <p:cNvPr id="5" name="Footer Placeholder 4">
            <a:extLst>
              <a:ext uri="{FF2B5EF4-FFF2-40B4-BE49-F238E27FC236}">
                <a16:creationId xmlns:a16="http://schemas.microsoft.com/office/drawing/2014/main" id="{C6BC872E-F587-A865-1199-785E53AE07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C1CF1D6-9A55-D089-645C-58CD122432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BB3340-6DEF-4D46-8397-9AA6A1D72154}" type="slidenum">
              <a:rPr lang="en-US" smtClean="0"/>
              <a:t>‹#›</a:t>
            </a:fld>
            <a:endParaRPr lang="en-US"/>
          </a:p>
        </p:txBody>
      </p:sp>
    </p:spTree>
    <p:extLst>
      <p:ext uri="{BB962C8B-B14F-4D97-AF65-F5344CB8AC3E}">
        <p14:creationId xmlns:p14="http://schemas.microsoft.com/office/powerpoint/2010/main" val="183489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59533-0272-32F4-0ADC-0DF37E8DEDDB}"/>
              </a:ext>
            </a:extLst>
          </p:cNvPr>
          <p:cNvSpPr>
            <a:spLocks noGrp="1"/>
          </p:cNvSpPr>
          <p:nvPr>
            <p:ph type="ctrTitle"/>
          </p:nvPr>
        </p:nvSpPr>
        <p:spPr/>
        <p:txBody>
          <a:bodyPr/>
          <a:lstStyle/>
          <a:p>
            <a:r>
              <a:rPr lang="en-US" dirty="0"/>
              <a:t>Session Six: Studying the Psalms</a:t>
            </a:r>
          </a:p>
        </p:txBody>
      </p:sp>
      <p:sp>
        <p:nvSpPr>
          <p:cNvPr id="3" name="Subtitle 2">
            <a:extLst>
              <a:ext uri="{FF2B5EF4-FFF2-40B4-BE49-F238E27FC236}">
                <a16:creationId xmlns:a16="http://schemas.microsoft.com/office/drawing/2014/main" id="{60482F7C-73D6-0288-1655-C5CB1C76E2B0}"/>
              </a:ext>
            </a:extLst>
          </p:cNvPr>
          <p:cNvSpPr>
            <a:spLocks noGrp="1"/>
          </p:cNvSpPr>
          <p:nvPr>
            <p:ph type="subTitle" idx="1"/>
          </p:nvPr>
        </p:nvSpPr>
        <p:spPr/>
        <p:txBody>
          <a:bodyPr/>
          <a:lstStyle/>
          <a:p>
            <a:r>
              <a:rPr lang="en-US" dirty="0"/>
              <a:t>St. Albert</a:t>
            </a:r>
          </a:p>
          <a:p>
            <a:r>
              <a:rPr lang="en-US" dirty="0"/>
              <a:t>8 October 2026</a:t>
            </a:r>
          </a:p>
          <a:p>
            <a:r>
              <a:rPr lang="en-US" dirty="0"/>
              <a:t>Fr. Jan Michael Joncas</a:t>
            </a:r>
          </a:p>
        </p:txBody>
      </p:sp>
    </p:spTree>
    <p:extLst>
      <p:ext uri="{BB962C8B-B14F-4D97-AF65-F5344CB8AC3E}">
        <p14:creationId xmlns:p14="http://schemas.microsoft.com/office/powerpoint/2010/main" val="2555030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F78B8-87F8-C563-67DC-64311E3F5140}"/>
              </a:ext>
            </a:extLst>
          </p:cNvPr>
          <p:cNvSpPr>
            <a:spLocks noGrp="1"/>
          </p:cNvSpPr>
          <p:nvPr>
            <p:ph type="title"/>
          </p:nvPr>
        </p:nvSpPr>
        <p:spPr/>
        <p:txBody>
          <a:bodyPr/>
          <a:lstStyle/>
          <a:p>
            <a:r>
              <a:rPr lang="en-US" dirty="0"/>
              <a:t>4 “Senses” of Scripture</a:t>
            </a:r>
          </a:p>
        </p:txBody>
      </p:sp>
      <p:sp>
        <p:nvSpPr>
          <p:cNvPr id="3" name="Content Placeholder 2">
            <a:extLst>
              <a:ext uri="{FF2B5EF4-FFF2-40B4-BE49-F238E27FC236}">
                <a16:creationId xmlns:a16="http://schemas.microsoft.com/office/drawing/2014/main" id="{AE746A64-DBF3-751A-9503-2A239375C7B5}"/>
              </a:ext>
            </a:extLst>
          </p:cNvPr>
          <p:cNvSpPr>
            <a:spLocks noGrp="1"/>
          </p:cNvSpPr>
          <p:nvPr>
            <p:ph idx="1"/>
          </p:nvPr>
        </p:nvSpPr>
        <p:spPr/>
        <p:txBody>
          <a:bodyPr>
            <a:normAutofit/>
          </a:bodyPr>
          <a:lstStyle/>
          <a:p>
            <a:r>
              <a:rPr lang="en-US" dirty="0"/>
              <a:t>Literal Sense: what the human and divine author(s) intend to communicate by means of the text; trying to understand the text in the culture, time, location and language in which it was written</a:t>
            </a:r>
          </a:p>
          <a:p>
            <a:r>
              <a:rPr lang="en-US" dirty="0"/>
              <a:t>Typological/Allegorical Sense: how events in the First Testament foreshadow Christ and the Second Testament [i.e. past events]</a:t>
            </a:r>
          </a:p>
          <a:p>
            <a:r>
              <a:rPr lang="en-US" dirty="0"/>
              <a:t>Tropological/Moral Sense: how events in the First Testament establish acting justly and living a moral life based on biblical principles [i.e., present events]</a:t>
            </a:r>
          </a:p>
          <a:p>
            <a:r>
              <a:rPr lang="en-US" dirty="0"/>
              <a:t>Anagogical Sense: dealing with future events of Christian history -- heaven, hell, death, judgement, eternity [i.e., future events]</a:t>
            </a:r>
          </a:p>
          <a:p>
            <a:endParaRPr lang="en-US" dirty="0"/>
          </a:p>
          <a:p>
            <a:endParaRPr lang="en-US" dirty="0"/>
          </a:p>
        </p:txBody>
      </p:sp>
    </p:spTree>
    <p:extLst>
      <p:ext uri="{BB962C8B-B14F-4D97-AF65-F5344CB8AC3E}">
        <p14:creationId xmlns:p14="http://schemas.microsoft.com/office/powerpoint/2010/main" val="2793493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20454-E53B-93FD-D5A0-34DC6855DF6C}"/>
              </a:ext>
            </a:extLst>
          </p:cNvPr>
          <p:cNvSpPr>
            <a:spLocks noGrp="1"/>
          </p:cNvSpPr>
          <p:nvPr>
            <p:ph type="title"/>
          </p:nvPr>
        </p:nvSpPr>
        <p:spPr/>
        <p:txBody>
          <a:bodyPr/>
          <a:lstStyle/>
          <a:p>
            <a:r>
              <a:rPr lang="en-US" dirty="0"/>
              <a:t>The “Quadriga” Rhyme</a:t>
            </a:r>
          </a:p>
        </p:txBody>
      </p:sp>
      <p:sp>
        <p:nvSpPr>
          <p:cNvPr id="3" name="Content Placeholder 2">
            <a:extLst>
              <a:ext uri="{FF2B5EF4-FFF2-40B4-BE49-F238E27FC236}">
                <a16:creationId xmlns:a16="http://schemas.microsoft.com/office/drawing/2014/main" id="{A4C0D1C4-BF86-3937-5D0D-134FB1C2234A}"/>
              </a:ext>
            </a:extLst>
          </p:cNvPr>
          <p:cNvSpPr>
            <a:spLocks noGrp="1"/>
          </p:cNvSpPr>
          <p:nvPr>
            <p:ph idx="1"/>
          </p:nvPr>
        </p:nvSpPr>
        <p:spPr/>
        <p:txBody>
          <a:bodyPr/>
          <a:lstStyle/>
          <a:p>
            <a:r>
              <a:rPr lang="en-US" dirty="0" err="1"/>
              <a:t>Littera</a:t>
            </a:r>
            <a:r>
              <a:rPr lang="en-US" dirty="0"/>
              <a:t> </a:t>
            </a:r>
            <a:r>
              <a:rPr lang="en-US" dirty="0" err="1"/>
              <a:t>gesta</a:t>
            </a:r>
            <a:r>
              <a:rPr lang="en-US" dirty="0"/>
              <a:t> </a:t>
            </a:r>
            <a:r>
              <a:rPr lang="en-US" dirty="0" err="1"/>
              <a:t>docet</a:t>
            </a:r>
            <a:r>
              <a:rPr lang="en-US" dirty="0"/>
              <a:t>,</a:t>
            </a:r>
          </a:p>
          <a:p>
            <a:r>
              <a:rPr lang="en-US" i="1" dirty="0"/>
              <a:t>The literal teaches history</a:t>
            </a:r>
            <a:r>
              <a:rPr lang="en-US" dirty="0"/>
              <a:t>,</a:t>
            </a:r>
          </a:p>
          <a:p>
            <a:r>
              <a:rPr lang="en-US" dirty="0"/>
              <a:t>Quid </a:t>
            </a:r>
            <a:r>
              <a:rPr lang="en-US" dirty="0" err="1"/>
              <a:t>credas</a:t>
            </a:r>
            <a:r>
              <a:rPr lang="en-US" dirty="0"/>
              <a:t> </a:t>
            </a:r>
            <a:r>
              <a:rPr lang="en-US" dirty="0" err="1"/>
              <a:t>allegoria</a:t>
            </a:r>
            <a:r>
              <a:rPr lang="en-US" dirty="0"/>
              <a:t>,</a:t>
            </a:r>
          </a:p>
          <a:p>
            <a:r>
              <a:rPr lang="en-US" i="1" dirty="0"/>
              <a:t>The allegorical, what you should believe</a:t>
            </a:r>
            <a:r>
              <a:rPr lang="en-US" dirty="0"/>
              <a:t>,</a:t>
            </a:r>
          </a:p>
          <a:p>
            <a:r>
              <a:rPr lang="en-US" dirty="0"/>
              <a:t>Moralis quid agas,</a:t>
            </a:r>
          </a:p>
          <a:p>
            <a:r>
              <a:rPr lang="en-US" i="1" dirty="0"/>
              <a:t>The moral, what you should do</a:t>
            </a:r>
            <a:r>
              <a:rPr lang="en-US" dirty="0"/>
              <a:t>,</a:t>
            </a:r>
          </a:p>
          <a:p>
            <a:r>
              <a:rPr lang="en-US" dirty="0"/>
              <a:t>Quo </a:t>
            </a:r>
            <a:r>
              <a:rPr lang="en-US" dirty="0" err="1"/>
              <a:t>tendas</a:t>
            </a:r>
            <a:r>
              <a:rPr lang="en-US" dirty="0"/>
              <a:t> </a:t>
            </a:r>
            <a:r>
              <a:rPr lang="en-US" dirty="0" err="1"/>
              <a:t>anagogia</a:t>
            </a:r>
            <a:endParaRPr lang="en-US" dirty="0"/>
          </a:p>
          <a:p>
            <a:r>
              <a:rPr lang="en-US" i="1" dirty="0"/>
              <a:t>The anagogical, where you are going</a:t>
            </a:r>
            <a:r>
              <a:rPr lang="en-US" dirty="0"/>
              <a:t>.</a:t>
            </a:r>
          </a:p>
        </p:txBody>
      </p:sp>
    </p:spTree>
    <p:extLst>
      <p:ext uri="{BB962C8B-B14F-4D97-AF65-F5344CB8AC3E}">
        <p14:creationId xmlns:p14="http://schemas.microsoft.com/office/powerpoint/2010/main" val="3659253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496ED-5F80-B745-EC4F-3EAE9FD77ABE}"/>
              </a:ext>
            </a:extLst>
          </p:cNvPr>
          <p:cNvSpPr>
            <a:spLocks noGrp="1"/>
          </p:cNvSpPr>
          <p:nvPr>
            <p:ph type="title"/>
          </p:nvPr>
        </p:nvSpPr>
        <p:spPr/>
        <p:txBody>
          <a:bodyPr/>
          <a:lstStyle/>
          <a:p>
            <a:r>
              <a:rPr lang="en-US" dirty="0"/>
              <a:t>How do the 4 “senses” of Scripture interpret “Jerusalem” in Psalm 122:1-2?</a:t>
            </a:r>
          </a:p>
        </p:txBody>
      </p:sp>
      <p:sp>
        <p:nvSpPr>
          <p:cNvPr id="3" name="Content Placeholder 2">
            <a:extLst>
              <a:ext uri="{FF2B5EF4-FFF2-40B4-BE49-F238E27FC236}">
                <a16:creationId xmlns:a16="http://schemas.microsoft.com/office/drawing/2014/main" id="{48B3D18B-26F5-F6AC-5B06-3C1DBBD12C44}"/>
              </a:ext>
            </a:extLst>
          </p:cNvPr>
          <p:cNvSpPr>
            <a:spLocks noGrp="1"/>
          </p:cNvSpPr>
          <p:nvPr>
            <p:ph idx="1"/>
          </p:nvPr>
        </p:nvSpPr>
        <p:spPr/>
        <p:txBody>
          <a:bodyPr>
            <a:normAutofit lnSpcReduction="10000"/>
          </a:bodyPr>
          <a:lstStyle/>
          <a:p>
            <a:r>
              <a:rPr lang="en-US" dirty="0"/>
              <a:t>I rejoiced when they said to me,</a:t>
            </a:r>
          </a:p>
          <a:p>
            <a:r>
              <a:rPr lang="en-US" dirty="0"/>
              <a:t>”Let us go to the house of the LORD.”</a:t>
            </a:r>
          </a:p>
          <a:p>
            <a:r>
              <a:rPr lang="en-US" dirty="0"/>
              <a:t>And now our feet are standing</a:t>
            </a:r>
          </a:p>
          <a:p>
            <a:r>
              <a:rPr lang="en-US" dirty="0"/>
              <a:t>Within your gates, O Jerusalem.</a:t>
            </a:r>
          </a:p>
          <a:p>
            <a:endParaRPr lang="en-US" dirty="0"/>
          </a:p>
          <a:p>
            <a:r>
              <a:rPr lang="en-US" dirty="0"/>
              <a:t>Literal?</a:t>
            </a:r>
          </a:p>
          <a:p>
            <a:r>
              <a:rPr lang="en-US" dirty="0"/>
              <a:t>Allegorical?</a:t>
            </a:r>
          </a:p>
          <a:p>
            <a:r>
              <a:rPr lang="en-US" dirty="0"/>
              <a:t>Tropological?</a:t>
            </a:r>
          </a:p>
          <a:p>
            <a:r>
              <a:rPr lang="en-US" dirty="0"/>
              <a:t>Anagogical?</a:t>
            </a:r>
          </a:p>
        </p:txBody>
      </p:sp>
    </p:spTree>
    <p:extLst>
      <p:ext uri="{BB962C8B-B14F-4D97-AF65-F5344CB8AC3E}">
        <p14:creationId xmlns:p14="http://schemas.microsoft.com/office/powerpoint/2010/main" val="81978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dissolv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dissolv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dissolve">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dissolv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924E3-E298-04E8-E077-412827A7E125}"/>
              </a:ext>
            </a:extLst>
          </p:cNvPr>
          <p:cNvSpPr>
            <a:spLocks noGrp="1"/>
          </p:cNvSpPr>
          <p:nvPr>
            <p:ph type="title"/>
          </p:nvPr>
        </p:nvSpPr>
        <p:spPr/>
        <p:txBody>
          <a:bodyPr/>
          <a:lstStyle/>
          <a:p>
            <a:r>
              <a:rPr lang="en-US" dirty="0"/>
              <a:t>Lectio Divina</a:t>
            </a:r>
          </a:p>
        </p:txBody>
      </p:sp>
      <p:sp>
        <p:nvSpPr>
          <p:cNvPr id="3" name="Content Placeholder 2">
            <a:extLst>
              <a:ext uri="{FF2B5EF4-FFF2-40B4-BE49-F238E27FC236}">
                <a16:creationId xmlns:a16="http://schemas.microsoft.com/office/drawing/2014/main" id="{7C082EF7-EC07-3722-7FB3-FC6226EE0B5B}"/>
              </a:ext>
            </a:extLst>
          </p:cNvPr>
          <p:cNvSpPr>
            <a:spLocks noGrp="1"/>
          </p:cNvSpPr>
          <p:nvPr>
            <p:ph idx="1"/>
          </p:nvPr>
        </p:nvSpPr>
        <p:spPr/>
        <p:txBody>
          <a:bodyPr>
            <a:normAutofit lnSpcReduction="10000"/>
          </a:bodyPr>
          <a:lstStyle/>
          <a:p>
            <a:r>
              <a:rPr lang="en-US" dirty="0"/>
              <a:t>Lectio = reading</a:t>
            </a:r>
          </a:p>
          <a:p>
            <a:pPr lvl="1"/>
            <a:r>
              <a:rPr lang="en-US" dirty="0"/>
              <a:t>Slowly and gradually read the psalm multiple times (4)</a:t>
            </a:r>
          </a:p>
          <a:p>
            <a:r>
              <a:rPr lang="en-US" dirty="0" err="1"/>
              <a:t>Meditatio</a:t>
            </a:r>
            <a:r>
              <a:rPr lang="en-US" dirty="0"/>
              <a:t> = meditating</a:t>
            </a:r>
          </a:p>
          <a:p>
            <a:pPr lvl="1"/>
            <a:r>
              <a:rPr lang="en-US" dirty="0"/>
              <a:t>Ponder the psalm, asking the Holy Spirit to illuminate your mind in the light of the passage (pause at what text stirs something </a:t>
            </a:r>
            <a:r>
              <a:rPr lang="en-US"/>
              <a:t>in your heart)</a:t>
            </a:r>
            <a:endParaRPr lang="en-US" dirty="0"/>
          </a:p>
          <a:p>
            <a:r>
              <a:rPr lang="en-US" dirty="0" err="1"/>
              <a:t>Oratio</a:t>
            </a:r>
            <a:r>
              <a:rPr lang="en-US" dirty="0"/>
              <a:t> = praying</a:t>
            </a:r>
          </a:p>
          <a:p>
            <a:pPr lvl="1"/>
            <a:r>
              <a:rPr lang="en-US" dirty="0"/>
              <a:t>Engage a loving dialogue with God in the light of the passage, addressing God directly (from ”the LORD is my shepherd” to “Lord, you are my shepherd”)</a:t>
            </a:r>
          </a:p>
          <a:p>
            <a:r>
              <a:rPr lang="en-US" dirty="0" err="1"/>
              <a:t>Contemplatio</a:t>
            </a:r>
            <a:r>
              <a:rPr lang="en-US" dirty="0"/>
              <a:t> = contemplating</a:t>
            </a:r>
          </a:p>
          <a:p>
            <a:pPr lvl="1"/>
            <a:r>
              <a:rPr lang="en-US" dirty="0"/>
              <a:t>Engage silent prayer expressing love for God</a:t>
            </a:r>
          </a:p>
        </p:txBody>
      </p:sp>
    </p:spTree>
    <p:extLst>
      <p:ext uri="{BB962C8B-B14F-4D97-AF65-F5344CB8AC3E}">
        <p14:creationId xmlns:p14="http://schemas.microsoft.com/office/powerpoint/2010/main" val="432777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dissolv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ssolve">
                                      <p:cBhvr>
                                        <p:cTn id="25" dur="500"/>
                                        <p:tgtEl>
                                          <p:spTgt spid="3">
                                            <p:txEl>
                                              <p:pRg st="4" end="4"/>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ssolv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dissolve">
                                      <p:cBhvr>
                                        <p:cTn id="33" dur="500"/>
                                        <p:tgtEl>
                                          <p:spTgt spid="3">
                                            <p:txEl>
                                              <p:pRg st="6" end="6"/>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dissolve">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C0242-38B4-9ADF-9155-BAA3F5FAC616}"/>
              </a:ext>
            </a:extLst>
          </p:cNvPr>
          <p:cNvSpPr>
            <a:spLocks noGrp="1"/>
          </p:cNvSpPr>
          <p:nvPr>
            <p:ph type="title"/>
          </p:nvPr>
        </p:nvSpPr>
        <p:spPr/>
        <p:txBody>
          <a:bodyPr/>
          <a:lstStyle/>
          <a:p>
            <a:r>
              <a:rPr lang="en-US" dirty="0"/>
              <a:t>Christian Interpretation of Jewish Psalms</a:t>
            </a:r>
          </a:p>
        </p:txBody>
      </p:sp>
      <p:sp>
        <p:nvSpPr>
          <p:cNvPr id="3" name="Content Placeholder 2">
            <a:extLst>
              <a:ext uri="{FF2B5EF4-FFF2-40B4-BE49-F238E27FC236}">
                <a16:creationId xmlns:a16="http://schemas.microsoft.com/office/drawing/2014/main" id="{9370AF11-FBA6-44A2-0E05-115174E4D6A6}"/>
              </a:ext>
            </a:extLst>
          </p:cNvPr>
          <p:cNvSpPr>
            <a:spLocks noGrp="1"/>
          </p:cNvSpPr>
          <p:nvPr>
            <p:ph idx="1"/>
          </p:nvPr>
        </p:nvSpPr>
        <p:spPr/>
        <p:txBody>
          <a:bodyPr>
            <a:normAutofit/>
          </a:bodyPr>
          <a:lstStyle/>
          <a:p>
            <a:r>
              <a:rPr lang="en-US" dirty="0"/>
              <a:t>Psalm 23 in the Liturgy of the Hours</a:t>
            </a:r>
          </a:p>
          <a:p>
            <a:pPr lvl="1"/>
            <a:r>
              <a:rPr lang="en-US" b="1" dirty="0"/>
              <a:t>Antiphon</a:t>
            </a:r>
            <a:r>
              <a:rPr lang="en-US" dirty="0"/>
              <a:t>: </a:t>
            </a:r>
          </a:p>
          <a:p>
            <a:pPr lvl="2"/>
            <a:r>
              <a:rPr lang="en-US" dirty="0"/>
              <a:t>“The Lord has brought me to green pastures, alleluia” (Week 2, Sunday, Daytime Prayer)</a:t>
            </a:r>
          </a:p>
          <a:p>
            <a:pPr lvl="2"/>
            <a:r>
              <a:rPr lang="en-US" dirty="0"/>
              <a:t>“He who eats this bread will live forever, alleluia” (Week 4, Sunday Daytime Prayer)</a:t>
            </a:r>
          </a:p>
          <a:p>
            <a:pPr lvl="2"/>
            <a:r>
              <a:rPr lang="en-US" dirty="0"/>
              <a:t>“Tell those who are invited: Behold, the meal is ready; come to the marriage feast” (Corpus Christi, Office of Readings)</a:t>
            </a:r>
          </a:p>
          <a:p>
            <a:pPr lvl="1"/>
            <a:r>
              <a:rPr lang="en-US" b="1" dirty="0"/>
              <a:t>Title</a:t>
            </a:r>
            <a:r>
              <a:rPr lang="en-US" dirty="0"/>
              <a:t>: “The Good Shepherd”</a:t>
            </a:r>
          </a:p>
          <a:p>
            <a:pPr lvl="1"/>
            <a:r>
              <a:rPr lang="en-US" b="1" dirty="0"/>
              <a:t>Scriptural Resonance</a:t>
            </a:r>
            <a:r>
              <a:rPr lang="en-US" dirty="0"/>
              <a:t>: “The Lamb himself will be their shepherd and will lead them to the springs of living water.” (Revelation 7:17)</a:t>
            </a:r>
          </a:p>
        </p:txBody>
      </p:sp>
    </p:spTree>
    <p:extLst>
      <p:ext uri="{BB962C8B-B14F-4D97-AF65-F5344CB8AC3E}">
        <p14:creationId xmlns:p14="http://schemas.microsoft.com/office/powerpoint/2010/main" val="2250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5B21A-BAEC-5C3D-B27C-6CCC5B0C029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C9E6522-96DB-2573-2B85-34718A06F930}"/>
              </a:ext>
            </a:extLst>
          </p:cNvPr>
          <p:cNvSpPr>
            <a:spLocks noGrp="1"/>
          </p:cNvSpPr>
          <p:nvPr>
            <p:ph idx="1"/>
          </p:nvPr>
        </p:nvSpPr>
        <p:spPr/>
        <p:txBody>
          <a:bodyPr/>
          <a:lstStyle/>
          <a:p>
            <a:r>
              <a:rPr lang="en-US" b="1" dirty="0"/>
              <a:t>Psalm Prayer</a:t>
            </a:r>
            <a:r>
              <a:rPr lang="en-US" dirty="0"/>
              <a:t>: </a:t>
            </a:r>
          </a:p>
          <a:p>
            <a:r>
              <a:rPr lang="en-US" dirty="0"/>
              <a:t>“Lord Jesus Christ, shepherd of your Church, you give us new birth in the waters of baptism, anoint us with saving oil, and call us to salvation at your table.  Dispel the terrors of death and the darkness of error.  Lead your people along safe paths, that they may rest securely in you and live forever in your Father’s house.”</a:t>
            </a:r>
          </a:p>
        </p:txBody>
      </p:sp>
    </p:spTree>
    <p:extLst>
      <p:ext uri="{BB962C8B-B14F-4D97-AF65-F5344CB8AC3E}">
        <p14:creationId xmlns:p14="http://schemas.microsoft.com/office/powerpoint/2010/main" val="378714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D66E7-9B0E-8BEF-58E4-5D41427A171C}"/>
              </a:ext>
            </a:extLst>
          </p:cNvPr>
          <p:cNvSpPr>
            <a:spLocks noGrp="1"/>
          </p:cNvSpPr>
          <p:nvPr>
            <p:ph type="title"/>
          </p:nvPr>
        </p:nvSpPr>
        <p:spPr/>
        <p:txBody>
          <a:bodyPr/>
          <a:lstStyle/>
          <a:p>
            <a:r>
              <a:rPr lang="en-US" dirty="0"/>
              <a:t>Praying the Psalms in the Voice of Christ</a:t>
            </a:r>
          </a:p>
        </p:txBody>
      </p:sp>
      <p:sp>
        <p:nvSpPr>
          <p:cNvPr id="3" name="Content Placeholder 2">
            <a:extLst>
              <a:ext uri="{FF2B5EF4-FFF2-40B4-BE49-F238E27FC236}">
                <a16:creationId xmlns:a16="http://schemas.microsoft.com/office/drawing/2014/main" id="{5E6E1B2B-69C7-6FBA-31AF-E2BD121FA90F}"/>
              </a:ext>
            </a:extLst>
          </p:cNvPr>
          <p:cNvSpPr>
            <a:spLocks noGrp="1"/>
          </p:cNvSpPr>
          <p:nvPr>
            <p:ph idx="1"/>
          </p:nvPr>
        </p:nvSpPr>
        <p:spPr/>
        <p:txBody>
          <a:bodyPr/>
          <a:lstStyle/>
          <a:p>
            <a:r>
              <a:rPr lang="en-US" dirty="0"/>
              <a:t>Vox Christi: A Text Spoken by Christ</a:t>
            </a:r>
          </a:p>
          <a:p>
            <a:r>
              <a:rPr lang="en-US" dirty="0"/>
              <a:t>Vox de Christo: A Text About Christ</a:t>
            </a:r>
          </a:p>
          <a:p>
            <a:r>
              <a:rPr lang="en-US" dirty="0"/>
              <a:t>Vox ad Christum: A Text Spoken To Christ</a:t>
            </a:r>
          </a:p>
          <a:p>
            <a:r>
              <a:rPr lang="en-US" dirty="0"/>
              <a:t>Vox de Ecclesia: A Text Spoken About the Church</a:t>
            </a:r>
          </a:p>
          <a:p>
            <a:r>
              <a:rPr lang="en-US" dirty="0"/>
              <a:t>Vox Ecclesiae: A Text Spoken by the Church</a:t>
            </a:r>
          </a:p>
          <a:p>
            <a:endParaRPr lang="en-US" dirty="0"/>
          </a:p>
        </p:txBody>
      </p:sp>
    </p:spTree>
    <p:extLst>
      <p:ext uri="{BB962C8B-B14F-4D97-AF65-F5344CB8AC3E}">
        <p14:creationId xmlns:p14="http://schemas.microsoft.com/office/powerpoint/2010/main" val="115657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73AA3-27F1-F0BA-F847-039464590C1A}"/>
              </a:ext>
            </a:extLst>
          </p:cNvPr>
          <p:cNvSpPr>
            <a:spLocks noGrp="1"/>
          </p:cNvSpPr>
          <p:nvPr>
            <p:ph type="title"/>
          </p:nvPr>
        </p:nvSpPr>
        <p:spPr/>
        <p:txBody>
          <a:bodyPr/>
          <a:lstStyle/>
          <a:p>
            <a:pPr marL="228600" indent="-228600">
              <a:buFont typeface="Arial" panose="020B0604020202020204" pitchFamily="34" charset="0"/>
              <a:buChar char="•"/>
            </a:pPr>
            <a:r>
              <a:rPr lang="en-US" dirty="0"/>
              <a:t>Vox Christi: A Text Spoken by Christ</a:t>
            </a:r>
          </a:p>
        </p:txBody>
      </p:sp>
      <p:sp>
        <p:nvSpPr>
          <p:cNvPr id="3" name="Content Placeholder 2">
            <a:extLst>
              <a:ext uri="{FF2B5EF4-FFF2-40B4-BE49-F238E27FC236}">
                <a16:creationId xmlns:a16="http://schemas.microsoft.com/office/drawing/2014/main" id="{D4FA41E3-D177-FCA2-704C-652E29273FF4}"/>
              </a:ext>
            </a:extLst>
          </p:cNvPr>
          <p:cNvSpPr>
            <a:spLocks noGrp="1"/>
          </p:cNvSpPr>
          <p:nvPr>
            <p:ph idx="1"/>
          </p:nvPr>
        </p:nvSpPr>
        <p:spPr/>
        <p:txBody>
          <a:bodyPr/>
          <a:lstStyle/>
          <a:p>
            <a:r>
              <a:rPr lang="en-US" dirty="0" err="1"/>
              <a:t>Pss</a:t>
            </a:r>
            <a:r>
              <a:rPr lang="en-US" dirty="0"/>
              <a:t> 22, 31, 69 = laments of a persecuted righteous individual; laments of Christ and his Body</a:t>
            </a:r>
          </a:p>
          <a:p>
            <a:r>
              <a:rPr lang="en-US" dirty="0"/>
              <a:t>Ps 119 = observant Jew praising Torah; Christ, who perfectly fulfilled Torah + the voice of his Body, taught how to keep Torah in the Sermon on the Mount</a:t>
            </a:r>
          </a:p>
        </p:txBody>
      </p:sp>
    </p:spTree>
    <p:extLst>
      <p:ext uri="{BB962C8B-B14F-4D97-AF65-F5344CB8AC3E}">
        <p14:creationId xmlns:p14="http://schemas.microsoft.com/office/powerpoint/2010/main" val="233123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D11B3-F753-9AF8-9053-853C6A9D1CE8}"/>
              </a:ext>
            </a:extLst>
          </p:cNvPr>
          <p:cNvSpPr>
            <a:spLocks noGrp="1"/>
          </p:cNvSpPr>
          <p:nvPr>
            <p:ph type="title"/>
          </p:nvPr>
        </p:nvSpPr>
        <p:spPr/>
        <p:txBody>
          <a:bodyPr/>
          <a:lstStyle/>
          <a:p>
            <a:r>
              <a:rPr lang="en-US" dirty="0"/>
              <a:t>Vox de Christo: A Text About Christ</a:t>
            </a:r>
          </a:p>
        </p:txBody>
      </p:sp>
      <p:sp>
        <p:nvSpPr>
          <p:cNvPr id="3" name="Content Placeholder 2">
            <a:extLst>
              <a:ext uri="{FF2B5EF4-FFF2-40B4-BE49-F238E27FC236}">
                <a16:creationId xmlns:a16="http://schemas.microsoft.com/office/drawing/2014/main" id="{B9E12D17-0EAF-6AB1-E90D-52D7B7D2397D}"/>
              </a:ext>
            </a:extLst>
          </p:cNvPr>
          <p:cNvSpPr>
            <a:spLocks noGrp="1"/>
          </p:cNvSpPr>
          <p:nvPr>
            <p:ph idx="1"/>
          </p:nvPr>
        </p:nvSpPr>
        <p:spPr/>
        <p:txBody>
          <a:bodyPr/>
          <a:lstStyle/>
          <a:p>
            <a:r>
              <a:rPr lang="en-US" dirty="0"/>
              <a:t>Psalm 2 = royal psalm describing the day of the Israelite king’s coronation and God’s promise to make him victorious; Jesus revealed as God’s Son, victorious in his resurrection</a:t>
            </a:r>
          </a:p>
          <a:p>
            <a:r>
              <a:rPr lang="en-US" dirty="0"/>
              <a:t>Psalm 110 = originally addressed to the king victorious by God’s help; the exaltation of Christ who was ”high priest according to the order of Melchizedek”</a:t>
            </a:r>
          </a:p>
        </p:txBody>
      </p:sp>
    </p:spTree>
    <p:extLst>
      <p:ext uri="{BB962C8B-B14F-4D97-AF65-F5344CB8AC3E}">
        <p14:creationId xmlns:p14="http://schemas.microsoft.com/office/powerpoint/2010/main" val="27200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8BD36-ABF3-DA0A-6861-F9ED36EC9484}"/>
              </a:ext>
            </a:extLst>
          </p:cNvPr>
          <p:cNvSpPr>
            <a:spLocks noGrp="1"/>
          </p:cNvSpPr>
          <p:nvPr>
            <p:ph type="title"/>
          </p:nvPr>
        </p:nvSpPr>
        <p:spPr/>
        <p:txBody>
          <a:bodyPr/>
          <a:lstStyle/>
          <a:p>
            <a:r>
              <a:rPr lang="en-US" dirty="0"/>
              <a:t>Vox ad Christum: A Text Spoken to Christ</a:t>
            </a:r>
          </a:p>
        </p:txBody>
      </p:sp>
      <p:sp>
        <p:nvSpPr>
          <p:cNvPr id="3" name="Content Placeholder 2">
            <a:extLst>
              <a:ext uri="{FF2B5EF4-FFF2-40B4-BE49-F238E27FC236}">
                <a16:creationId xmlns:a16="http://schemas.microsoft.com/office/drawing/2014/main" id="{7F4BFCBA-0C52-D73D-DA85-4341954FAB26}"/>
              </a:ext>
            </a:extLst>
          </p:cNvPr>
          <p:cNvSpPr>
            <a:spLocks noGrp="1"/>
          </p:cNvSpPr>
          <p:nvPr>
            <p:ph idx="1"/>
          </p:nvPr>
        </p:nvSpPr>
        <p:spPr/>
        <p:txBody>
          <a:bodyPr/>
          <a:lstStyle/>
          <a:p>
            <a:r>
              <a:rPr lang="en-US" dirty="0"/>
              <a:t>Ps 45: 2-10 = royal psalm addressed to the Israelite king on his wedding day; when prayed in the light of the Paschal Mystery, it is addressed to Christ, the Anointed King, who awaits his bride, the Church</a:t>
            </a:r>
          </a:p>
          <a:p>
            <a:r>
              <a:rPr lang="en-US" dirty="0" err="1"/>
              <a:t>Pss</a:t>
            </a:r>
            <a:r>
              <a:rPr lang="en-US" dirty="0"/>
              <a:t> 47, 93, 96, 97, 98, 99 = psalms that celebrate the kingship of YHWH; when prayed in the light of Christ’s resurrection and exaltation, they can be prayed to Jesus Christ, given the divine name, “Lord.”</a:t>
            </a:r>
          </a:p>
        </p:txBody>
      </p:sp>
    </p:spTree>
    <p:extLst>
      <p:ext uri="{BB962C8B-B14F-4D97-AF65-F5344CB8AC3E}">
        <p14:creationId xmlns:p14="http://schemas.microsoft.com/office/powerpoint/2010/main" val="3917429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1699B-B8AF-EC34-0D62-129CCE3DDB36}"/>
              </a:ext>
            </a:extLst>
          </p:cNvPr>
          <p:cNvSpPr>
            <a:spLocks noGrp="1"/>
          </p:cNvSpPr>
          <p:nvPr>
            <p:ph type="title"/>
          </p:nvPr>
        </p:nvSpPr>
        <p:spPr/>
        <p:txBody>
          <a:bodyPr/>
          <a:lstStyle/>
          <a:p>
            <a:r>
              <a:rPr lang="en-US" dirty="0"/>
              <a:t>Vox de Ecclesia: A Text Spoken about the Church</a:t>
            </a:r>
          </a:p>
        </p:txBody>
      </p:sp>
      <p:sp>
        <p:nvSpPr>
          <p:cNvPr id="3" name="Content Placeholder 2">
            <a:extLst>
              <a:ext uri="{FF2B5EF4-FFF2-40B4-BE49-F238E27FC236}">
                <a16:creationId xmlns:a16="http://schemas.microsoft.com/office/drawing/2014/main" id="{8DA513AE-BBD1-5A2A-9D46-B9BBCE010818}"/>
              </a:ext>
            </a:extLst>
          </p:cNvPr>
          <p:cNvSpPr>
            <a:spLocks noGrp="1"/>
          </p:cNvSpPr>
          <p:nvPr>
            <p:ph idx="1"/>
          </p:nvPr>
        </p:nvSpPr>
        <p:spPr/>
        <p:txBody>
          <a:bodyPr/>
          <a:lstStyle/>
          <a:p>
            <a:r>
              <a:rPr lang="en-US" dirty="0"/>
              <a:t>Ps 45:11-18 = a wedding song address to the Israelite king’s bride, who is summoned to approach the king; prayed in the light of the Paschal Mystery, this invitation is given to the Church, the Bride of the Risen Christ</a:t>
            </a:r>
          </a:p>
          <a:p>
            <a:r>
              <a:rPr lang="en-US" dirty="0"/>
              <a:t>Ps 48 = a celebration of the city of Jerusalem, the stronghold of God’s people; prayed in the light of the Paschal Mystery, it speaks of “the Jerusalem above” (Galatians 4:26) which the Church prefigures</a:t>
            </a:r>
          </a:p>
        </p:txBody>
      </p:sp>
    </p:spTree>
    <p:extLst>
      <p:ext uri="{BB962C8B-B14F-4D97-AF65-F5344CB8AC3E}">
        <p14:creationId xmlns:p14="http://schemas.microsoft.com/office/powerpoint/2010/main" val="222957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7E88E-D477-46C1-A7A1-4ED34EBE0EBE}"/>
              </a:ext>
            </a:extLst>
          </p:cNvPr>
          <p:cNvSpPr>
            <a:spLocks noGrp="1"/>
          </p:cNvSpPr>
          <p:nvPr>
            <p:ph type="title"/>
          </p:nvPr>
        </p:nvSpPr>
        <p:spPr/>
        <p:txBody>
          <a:bodyPr/>
          <a:lstStyle/>
          <a:p>
            <a:r>
              <a:rPr lang="en-US" dirty="0"/>
              <a:t>Vox Ecclesiae: A Text Spoken by the Church</a:t>
            </a:r>
          </a:p>
        </p:txBody>
      </p:sp>
      <p:sp>
        <p:nvSpPr>
          <p:cNvPr id="3" name="Content Placeholder 2">
            <a:extLst>
              <a:ext uri="{FF2B5EF4-FFF2-40B4-BE49-F238E27FC236}">
                <a16:creationId xmlns:a16="http://schemas.microsoft.com/office/drawing/2014/main" id="{4DA337DB-A730-1B36-5C66-E21E56630F9E}"/>
              </a:ext>
            </a:extLst>
          </p:cNvPr>
          <p:cNvSpPr>
            <a:spLocks noGrp="1"/>
          </p:cNvSpPr>
          <p:nvPr>
            <p:ph idx="1"/>
          </p:nvPr>
        </p:nvSpPr>
        <p:spPr/>
        <p:txBody>
          <a:bodyPr/>
          <a:lstStyle/>
          <a:p>
            <a:r>
              <a:rPr lang="en-US" dirty="0"/>
              <a:t>Psalm 44 = a lament spoken by Israel in the face of national disaster, calling into question God’s faithfulness, and appeals to God to awake and rescue Israel; when it is heard in the light of the Paschal Mystery, it can be prayed as the words of the Church, the Body of Christ, at the moments if finds herself in distress (</a:t>
            </a:r>
            <a:r>
              <a:rPr lang="en-US" dirty="0" err="1"/>
              <a:t>cfr</a:t>
            </a:r>
            <a:r>
              <a:rPr lang="en-US" dirty="0"/>
              <a:t>. Romans 8:36, applying Ps 44:23 to the situation of Christians)/</a:t>
            </a:r>
          </a:p>
          <a:p>
            <a:r>
              <a:rPr lang="en-US" dirty="0"/>
              <a:t>Psalm 126 = the exiles of the Babylonian captivity expressing the joy of returning home; prayed in the light of Jesus, it is a word the Church speaks because of the salvation wrought by Christ</a:t>
            </a:r>
          </a:p>
        </p:txBody>
      </p:sp>
    </p:spTree>
    <p:extLst>
      <p:ext uri="{BB962C8B-B14F-4D97-AF65-F5344CB8AC3E}">
        <p14:creationId xmlns:p14="http://schemas.microsoft.com/office/powerpoint/2010/main" val="2385162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171</TotalTime>
  <Words>1042</Words>
  <Application>Microsoft Macintosh PowerPoint</Application>
  <PresentationFormat>Widescreen</PresentationFormat>
  <Paragraphs>68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Aptos Display</vt:lpstr>
      <vt:lpstr>Arial</vt:lpstr>
      <vt:lpstr>Office Theme</vt:lpstr>
      <vt:lpstr>Session Six: Studying the Psalms</vt:lpstr>
      <vt:lpstr>4 “Senses” of Scripture</vt:lpstr>
      <vt:lpstr>The “Quadriga” Rhyme</vt:lpstr>
      <vt:lpstr>How do the 4 “senses” of Scripture interpret “Jerusalem” in Psalm 122:1-2?</vt:lpstr>
      <vt:lpstr>Lectio Divina</vt:lpstr>
      <vt:lpstr>Christian Interpretation of Jewish Psalms</vt:lpstr>
      <vt:lpstr>PowerPoint Presentation</vt:lpstr>
      <vt:lpstr>Praying the Psalms in the Voice of Christ</vt:lpstr>
      <vt:lpstr>Vox Christi: A Text Spoken by Christ</vt:lpstr>
      <vt:lpstr>Vox de Christo: A Text About Christ</vt:lpstr>
      <vt:lpstr>Vox ad Christum: A Text Spoken to Christ</vt:lpstr>
      <vt:lpstr>Vox de Ecclesia: A Text Spoken about the Church</vt:lpstr>
      <vt:lpstr>Vox Ecclesiae: A Text Spoken by the Church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Joncas, J. M.</dc:creator>
  <cp:lastModifiedBy>Joncas, J. M.</cp:lastModifiedBy>
  <cp:revision>16</cp:revision>
  <dcterms:created xsi:type="dcterms:W3CDTF">2026-08-29T16:43:26Z</dcterms:created>
  <dcterms:modified xsi:type="dcterms:W3CDTF">2026-10-07T23:21:48Z</dcterms:modified>
</cp:coreProperties>
</file>