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1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78" r:id="rId13"/>
    <p:sldId id="271" r:id="rId14"/>
    <p:sldId id="272" r:id="rId15"/>
    <p:sldId id="273" r:id="rId16"/>
    <p:sldId id="275" r:id="rId17"/>
    <p:sldId id="274" r:id="rId18"/>
    <p:sldId id="277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47"/>
    <p:restoredTop sz="94658"/>
  </p:normalViewPr>
  <p:slideViewPr>
    <p:cSldViewPr snapToGrid="0">
      <p:cViewPr varScale="1">
        <p:scale>
          <a:sx n="96" d="100"/>
          <a:sy n="96" d="100"/>
        </p:scale>
        <p:origin x="16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0016-D682-3E58-4047-AC8762470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F0581-8A78-2D5A-AC7B-5F0DB9B60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BCE97-17F7-2614-B636-9E624AB8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49745-6731-7A6D-E13F-3BCD7562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F863E-09A6-2FAE-19C6-9380D5DF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3442-3C43-4D72-016D-598509B2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03BD0-F723-7678-7C03-450D3193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D723-8CCD-F17F-04EA-1B8A4666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FE31-6860-41B4-3238-E15D41A1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52855-1246-A19A-79D7-3C7D40EF6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7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90E8-F916-58EE-B9E1-BC168751A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6C753-EBAD-7A80-5059-EBB09A108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3D00B-06D7-D428-09AA-A961671D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EE87D-0777-BD2F-A574-23ACF62E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03CE5-CAF1-E62B-D7AB-BC21FE6E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1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2A06-1B93-7709-FEFA-B3CBB626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A1E98-A2EC-A40D-F23F-0C9216DA4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B5270-0643-29FB-E01D-97E35B61E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B168-A41F-1925-B4A2-65EAE46B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1B4B2-AC5A-230B-2F13-E19555D3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8AE9B-8845-7FEE-66FB-83172939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2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8FAA-E1D7-2FA3-AC5D-C291D15B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F838D-936D-C8E9-CC18-77EA026C1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78CC5-1294-C339-8156-952A087F9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929B5-7885-FB8A-C250-F040909DE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2BC2DD-06F0-70DF-FDD1-D4D1BEA38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DA49E-4A14-5B46-1D04-CEFB55DF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E503E1-81A4-4951-75A9-3AE6CC6A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A8692-85DB-3530-B351-1F8B2451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9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3A7F-F5B1-6132-DAC9-2032A0096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320C3-8CB6-BD95-53B5-279F1EFF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069C2-30DD-EE32-BCB6-6AC13EE6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93395-BACB-2112-5C8D-5F22BA70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0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BECA8-0AA1-D1D5-63F2-69BA81A3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B12D3-CB2D-936B-D38D-0262A364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FEE85-1861-DA58-C7B1-048B37C8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6B38-847C-544D-D997-D6407020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9A1D0-E88D-1992-E33B-762E7360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74C2E-7ABC-B44C-F98B-2C3908B6B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76684-3AB9-9DAA-61E1-8A55B54D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3C313-656A-40D1-050C-115F37CF5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68F49-C873-1B5D-AF8F-4AD42967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5C07-1121-6147-E48D-C735A9A8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89647-88B6-D789-AE90-DA429DD5C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42902-8F48-70FB-C7B3-03E163883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27DFA-CABD-8503-558F-1136A8E7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C914E-F796-DC3A-9E32-C02C5771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A26B9-FA5B-DBF0-9D1E-F58804CF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3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ED1E-AFED-F40B-86AF-533CF5A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E49A9-758B-489D-930C-E9CEDF456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5FA7-3454-5656-E5D8-76661370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D87AB-B732-9E24-8033-ACD03109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8B640-15AC-4076-25B6-1ABF643D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2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9BE31-8664-C3EE-2042-AB750F34A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AC28D-8D5F-7E80-AF61-292695EF7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628E0-EB7C-CF26-757F-08F4EF21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34DCA-59F5-AC86-18CC-A29A8005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7AAD2-DB74-C0F8-A09B-B1FBC27C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6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C4A930-9B19-EC76-818E-8FDB65AC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9563-97D0-9646-C5E1-F4657A295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03A54-16F1-89E4-A9FC-80EE4D563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DD4AF-AD67-B44E-A425-55ADB75B8B17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872E-F587-A865-1199-785E53AE0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F1D6-9A55-D089-645C-58CD12243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59533-0272-32F4-0ADC-0DF37E8DE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Five: Studying the Psalms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82F7C-73D6-0288-1655-C5CB1C76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St. Cecilia</a:t>
            </a:r>
          </a:p>
          <a:p>
            <a:r>
              <a:rPr lang="en-US" dirty="0"/>
              <a:t>8</a:t>
            </a:r>
            <a:r>
              <a:rPr lang="en-US"/>
              <a:t> </a:t>
            </a:r>
            <a:r>
              <a:rPr lang="en-US" dirty="0"/>
              <a:t>October 2026</a:t>
            </a:r>
          </a:p>
          <a:p>
            <a:r>
              <a:rPr lang="en-US" dirty="0"/>
              <a:t>Fr. Jan Michael Joncas</a:t>
            </a:r>
          </a:p>
        </p:txBody>
      </p:sp>
    </p:spTree>
    <p:extLst>
      <p:ext uri="{BB962C8B-B14F-4D97-AF65-F5344CB8AC3E}">
        <p14:creationId xmlns:p14="http://schemas.microsoft.com/office/powerpoint/2010/main" val="255503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BDF10-B6A7-7F2C-09AE-C80BA26F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 for God in the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C4824-DF09-FF74-F0A7-7759F6AD14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YHWH = LORD/the Tetragrammaton [650 times in the Psalter]</a:t>
            </a:r>
          </a:p>
          <a:p>
            <a:pPr lvl="1"/>
            <a:r>
              <a:rPr lang="en-US" dirty="0"/>
              <a:t>Yah [43 times in the Psalter]</a:t>
            </a:r>
          </a:p>
          <a:p>
            <a:pPr lvl="1"/>
            <a:r>
              <a:rPr lang="en-US" dirty="0"/>
              <a:t>‘</a:t>
            </a:r>
            <a:r>
              <a:rPr lang="en-US" dirty="0" err="1"/>
              <a:t>ehyah</a:t>
            </a:r>
            <a:r>
              <a:rPr lang="en-US" dirty="0"/>
              <a:t> </a:t>
            </a:r>
            <a:r>
              <a:rPr lang="en-US" dirty="0" err="1"/>
              <a:t>asher</a:t>
            </a:r>
            <a:r>
              <a:rPr lang="en-US" dirty="0"/>
              <a:t> ‘</a:t>
            </a:r>
            <a:r>
              <a:rPr lang="en-US" dirty="0" err="1"/>
              <a:t>ehyah</a:t>
            </a:r>
            <a:r>
              <a:rPr lang="en-US" dirty="0"/>
              <a:t> = I AM WHO I AM [Exodus 3:14]</a:t>
            </a:r>
          </a:p>
          <a:p>
            <a:r>
              <a:rPr lang="en-US" dirty="0"/>
              <a:t>El = God [75 times in the Psalter]</a:t>
            </a:r>
          </a:p>
          <a:p>
            <a:pPr lvl="1"/>
            <a:r>
              <a:rPr lang="en-US" dirty="0"/>
              <a:t>Elohim/Eloah = Gods/Godhead [365 times in the Psalter]</a:t>
            </a:r>
          </a:p>
          <a:p>
            <a:pPr lvl="1"/>
            <a:r>
              <a:rPr lang="en-US" dirty="0"/>
              <a:t>[El] ‘Elyon = God Most High</a:t>
            </a:r>
          </a:p>
          <a:p>
            <a:pPr lvl="1"/>
            <a:r>
              <a:rPr lang="en-US" dirty="0"/>
              <a:t>[El] ‘Olam = Everlasting God</a:t>
            </a:r>
          </a:p>
          <a:p>
            <a:pPr lvl="1"/>
            <a:r>
              <a:rPr lang="en-US" dirty="0"/>
              <a:t>[El] Shaddai = [God] Almighty / Mountain God / High-Breasted One</a:t>
            </a:r>
          </a:p>
          <a:p>
            <a:pPr lvl="1"/>
            <a:r>
              <a:rPr lang="en-US" dirty="0"/>
              <a:t>[El] </a:t>
            </a:r>
            <a:r>
              <a:rPr lang="en-US" dirty="0" err="1"/>
              <a:t>Sebaoth</a:t>
            </a:r>
            <a:r>
              <a:rPr lang="en-US" dirty="0"/>
              <a:t> = [God] of hosts/armies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44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8D89C-36B8-B2B2-5AE3-FECBF361F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E62BD1-EA8B-DB5E-9758-88491637D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Adon/Adonai = [my] Lord[s] / master</a:t>
            </a:r>
          </a:p>
          <a:p>
            <a:r>
              <a:rPr lang="en-US" dirty="0"/>
              <a:t>Baal = owner</a:t>
            </a:r>
          </a:p>
          <a:p>
            <a:r>
              <a:rPr lang="en-US" dirty="0"/>
              <a:t>Melek = king</a:t>
            </a:r>
          </a:p>
          <a:p>
            <a:r>
              <a:rPr lang="en-US" dirty="0"/>
              <a:t>“My strength, my rock, my refuge, my savior, my God, my shield, horn of my salvation, my fortress” [Ps 18:1-2]</a:t>
            </a:r>
          </a:p>
          <a:p>
            <a:r>
              <a:rPr lang="en-US" dirty="0" err="1"/>
              <a:t>HaShem</a:t>
            </a:r>
            <a:r>
              <a:rPr lang="en-US" dirty="0"/>
              <a:t> = The Name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1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D437A-6790-32FC-0093-59CBD1E31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God in the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F7B12-D00E-6989-7F5D-CE528DD25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God = creator and redeemer of the people of Israel</a:t>
            </a:r>
          </a:p>
          <a:p>
            <a:r>
              <a:rPr lang="en-US" dirty="0"/>
              <a:t>God = savior of individual humans</a:t>
            </a:r>
          </a:p>
          <a:p>
            <a:r>
              <a:rPr lang="en-US" dirty="0"/>
              <a:t>God’s self-revelation in word [torah]</a:t>
            </a:r>
          </a:p>
          <a:p>
            <a:r>
              <a:rPr lang="en-US" dirty="0"/>
              <a:t>God’s self-revelation in the history of his acts</a:t>
            </a:r>
          </a:p>
          <a:p>
            <a:r>
              <a:rPr lang="en-US" dirty="0"/>
              <a:t>God’s glory = </a:t>
            </a:r>
            <a:r>
              <a:rPr lang="en-US" dirty="0" err="1"/>
              <a:t>kavod</a:t>
            </a:r>
            <a:endParaRPr lang="en-US" dirty="0"/>
          </a:p>
          <a:p>
            <a:r>
              <a:rPr lang="en-US" dirty="0"/>
              <a:t>God’s righteousness = zedakah</a:t>
            </a:r>
          </a:p>
          <a:p>
            <a:r>
              <a:rPr lang="en-US" dirty="0"/>
              <a:t>God’s steadfast love = hesed </a:t>
            </a:r>
          </a:p>
          <a:p>
            <a:r>
              <a:rPr lang="en-US" dirty="0"/>
              <a:t>God’s faithfulness, reliability = </a:t>
            </a:r>
            <a:r>
              <a:rPr lang="en-US" dirty="0" err="1"/>
              <a:t>emet</a:t>
            </a:r>
            <a:r>
              <a:rPr lang="en-US" dirty="0"/>
              <a:t>/</a:t>
            </a:r>
            <a:r>
              <a:rPr lang="en-US" dirty="0" err="1"/>
              <a:t>emunah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213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5A9A3D-9185-1F9A-EF51-3FF3B4B16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9" y="-1"/>
            <a:ext cx="6866467" cy="686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65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231B1-BA85-55C6-4EEB-EA0171161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Tehom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B30BA-9667-F524-F444-74286936E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Heavens (</a:t>
            </a:r>
            <a:r>
              <a:rPr lang="en-US" i="1" dirty="0" err="1"/>
              <a:t>shamayim</a:t>
            </a:r>
            <a:r>
              <a:rPr lang="en-US" dirty="0"/>
              <a:t>), earth (</a:t>
            </a:r>
            <a:r>
              <a:rPr lang="en-US" i="1" dirty="0" err="1"/>
              <a:t>eres</a:t>
            </a:r>
            <a:r>
              <a:rPr lang="en-US" dirty="0"/>
              <a:t>) and underworld (</a:t>
            </a:r>
            <a:r>
              <a:rPr lang="en-US" i="1" dirty="0" err="1"/>
              <a:t>sheol</a:t>
            </a:r>
            <a:r>
              <a:rPr lang="en-US" dirty="0"/>
              <a:t>) floated in the mythological cosmic ocean (</a:t>
            </a:r>
            <a:r>
              <a:rPr lang="en-US" i="1" dirty="0" err="1"/>
              <a:t>tehom</a:t>
            </a:r>
            <a:r>
              <a:rPr lang="en-US" dirty="0"/>
              <a:t>)</a:t>
            </a:r>
          </a:p>
          <a:p>
            <a:r>
              <a:rPr lang="en-US" dirty="0"/>
              <a:t>The </a:t>
            </a:r>
            <a:r>
              <a:rPr lang="en-US" i="1" dirty="0" err="1"/>
              <a:t>tehom</a:t>
            </a:r>
            <a:r>
              <a:rPr lang="en-US" dirty="0"/>
              <a:t> is hostile to God, confronting him at the beginning of the world (Ps 104:6)</a:t>
            </a:r>
          </a:p>
          <a:p>
            <a:r>
              <a:rPr lang="en-US" dirty="0"/>
              <a:t>The </a:t>
            </a:r>
            <a:r>
              <a:rPr lang="en-US" i="1" dirty="0" err="1"/>
              <a:t>tehom</a:t>
            </a:r>
            <a:r>
              <a:rPr lang="en-US" dirty="0"/>
              <a:t> is the home of monsters that God conquers (Rahab, Leviathan, dragons [tannin])</a:t>
            </a:r>
          </a:p>
        </p:txBody>
      </p:sp>
    </p:spTree>
    <p:extLst>
      <p:ext uri="{BB962C8B-B14F-4D97-AF65-F5344CB8AC3E}">
        <p14:creationId xmlns:p14="http://schemas.microsoft.com/office/powerpoint/2010/main" val="43190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EBABC-244A-C2B3-76C9-11AF44AF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Shamayim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2EDE-B363-FA72-5CE2-6A3547EC4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shamayim</a:t>
            </a:r>
            <a:r>
              <a:rPr lang="en-US" dirty="0"/>
              <a:t> = “the heavens,” abode of God and divine beings, where YHWH sits “enthroned over the flood” in his heavenly palace (Ps 29:10)</a:t>
            </a:r>
          </a:p>
          <a:p>
            <a:r>
              <a:rPr lang="en-US" i="1" dirty="0" err="1"/>
              <a:t>raqia</a:t>
            </a:r>
            <a:r>
              <a:rPr lang="en-US" dirty="0"/>
              <a:t> = “the firmament,” a solid inverted bowl over the earth, colored blue from the heavenly ocean above it; rain, snow, wind and hail were kept in storehouses inside the </a:t>
            </a:r>
            <a:r>
              <a:rPr lang="en-US" i="1" dirty="0" err="1"/>
              <a:t>raqia</a:t>
            </a:r>
            <a:r>
              <a:rPr lang="en-US" dirty="0"/>
              <a:t> that had “windows” to allow them in</a:t>
            </a:r>
          </a:p>
          <a:p>
            <a:r>
              <a:rPr lang="en-US" i="1" dirty="0"/>
              <a:t>bene Elohim </a:t>
            </a:r>
            <a:r>
              <a:rPr lang="en-US" dirty="0"/>
              <a:t>= “the sons of God,” a divine council</a:t>
            </a:r>
          </a:p>
          <a:p>
            <a:r>
              <a:rPr lang="en-US" i="1" dirty="0" err="1"/>
              <a:t>malakim</a:t>
            </a:r>
            <a:r>
              <a:rPr lang="en-US" dirty="0"/>
              <a:t> = “the messengers,” angels</a:t>
            </a:r>
          </a:p>
        </p:txBody>
      </p:sp>
    </p:spTree>
    <p:extLst>
      <p:ext uri="{BB962C8B-B14F-4D97-AF65-F5344CB8AC3E}">
        <p14:creationId xmlns:p14="http://schemas.microsoft.com/office/powerpoint/2010/main" val="79255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F8FAA-8A63-F01C-3171-9221EA3FB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C7FB5-21BB-3073-70DF-FEEB911A7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eres</a:t>
            </a:r>
            <a:r>
              <a:rPr lang="en-US" dirty="0"/>
              <a:t> = flat disk floating on water</a:t>
            </a:r>
          </a:p>
          <a:p>
            <a:r>
              <a:rPr lang="en-US" i="1" dirty="0" err="1"/>
              <a:t>nagu</a:t>
            </a:r>
            <a:r>
              <a:rPr lang="en-US" dirty="0"/>
              <a:t> = “distant regions,” equally space triangles (islands? mountains?) considered the “ends of the earth”</a:t>
            </a:r>
          </a:p>
        </p:txBody>
      </p:sp>
    </p:spTree>
    <p:extLst>
      <p:ext uri="{BB962C8B-B14F-4D97-AF65-F5344CB8AC3E}">
        <p14:creationId xmlns:p14="http://schemas.microsoft.com/office/powerpoint/2010/main" val="411823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FBAF8-D524-7D81-56BD-D895C28A5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Sheol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3A095-EFCD-2830-D50F-344DFD8C6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sheol</a:t>
            </a:r>
            <a:r>
              <a:rPr lang="en-US" dirty="0"/>
              <a:t> = the unseen world of the dead to which departed spirits go, shadowy and silent existence of weakened forms having an inactive remnant of humanity (</a:t>
            </a:r>
            <a:r>
              <a:rPr lang="en-US" i="1" dirty="0" err="1"/>
              <a:t>rephaim</a:t>
            </a:r>
            <a:r>
              <a:rPr lang="en-US" dirty="0"/>
              <a:t>)</a:t>
            </a:r>
          </a:p>
          <a:p>
            <a:r>
              <a:rPr lang="en-US" i="1" dirty="0"/>
              <a:t>‘</a:t>
            </a:r>
            <a:r>
              <a:rPr lang="en-US" i="1" dirty="0" err="1"/>
              <a:t>abaddon</a:t>
            </a:r>
            <a:r>
              <a:rPr lang="en-US" i="1" dirty="0"/>
              <a:t> </a:t>
            </a:r>
            <a:r>
              <a:rPr lang="en-US" dirty="0"/>
              <a:t>= “ruin”</a:t>
            </a:r>
          </a:p>
        </p:txBody>
      </p:sp>
    </p:spTree>
    <p:extLst>
      <p:ext uri="{BB962C8B-B14F-4D97-AF65-F5344CB8AC3E}">
        <p14:creationId xmlns:p14="http://schemas.microsoft.com/office/powerpoint/2010/main" val="213240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C92D-745E-986A-814F-4316C772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Humans in the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EBB0F-5185-EE0F-30EF-EB0609D0A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enosh</a:t>
            </a:r>
            <a:r>
              <a:rPr lang="en-US" dirty="0"/>
              <a:t> = “the human,” weak, vulnerable humanity</a:t>
            </a:r>
          </a:p>
          <a:p>
            <a:r>
              <a:rPr lang="en-US" i="1" dirty="0" err="1"/>
              <a:t>baśar</a:t>
            </a:r>
            <a:r>
              <a:rPr lang="en-US" dirty="0"/>
              <a:t> = “flesh,” physical existence subject to attack, injury, damage and decay</a:t>
            </a:r>
          </a:p>
          <a:p>
            <a:r>
              <a:rPr lang="en-US" i="1" dirty="0" err="1"/>
              <a:t>nepeš</a:t>
            </a:r>
            <a:r>
              <a:rPr lang="en-US" dirty="0"/>
              <a:t> = “throat,” “soul,” means by which humans receive nourishment and air</a:t>
            </a:r>
          </a:p>
          <a:p>
            <a:r>
              <a:rPr lang="en-US" i="1" dirty="0" err="1"/>
              <a:t>leb</a:t>
            </a:r>
            <a:r>
              <a:rPr lang="en-US" i="1" dirty="0"/>
              <a:t>/</a:t>
            </a:r>
            <a:r>
              <a:rPr lang="en-US" i="1" dirty="0" err="1"/>
              <a:t>lebab</a:t>
            </a:r>
            <a:r>
              <a:rPr lang="en-US" dirty="0"/>
              <a:t> = “heart,” site of all thought, planning, reflection, explanation and ambition</a:t>
            </a:r>
          </a:p>
          <a:p>
            <a:r>
              <a:rPr lang="en-US" i="1" dirty="0" err="1"/>
              <a:t>ruah</a:t>
            </a:r>
            <a:r>
              <a:rPr lang="en-US" i="1" dirty="0"/>
              <a:t>/</a:t>
            </a:r>
            <a:r>
              <a:rPr lang="en-US" i="1" dirty="0" err="1"/>
              <a:t>nišmah</a:t>
            </a:r>
            <a:r>
              <a:rPr lang="en-US" dirty="0"/>
              <a:t> = “breath, wind,” divine life-giving power</a:t>
            </a:r>
          </a:p>
        </p:txBody>
      </p:sp>
    </p:spTree>
    <p:extLst>
      <p:ext uri="{BB962C8B-B14F-4D97-AF65-F5344CB8AC3E}">
        <p14:creationId xmlns:p14="http://schemas.microsoft.com/office/powerpoint/2010/main" val="203183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C4CC3-D351-CD9F-4F8C-80E75BB11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Canonical and Rhetorical Criticism of Biblical Texts: Nancy L. </a:t>
            </a:r>
            <a:r>
              <a:rPr lang="en-US" dirty="0" err="1"/>
              <a:t>deClaissé</a:t>
            </a:r>
            <a:r>
              <a:rPr lang="en-US" dirty="0"/>
              <a:t>-Walford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A3E51-F01C-CE30-C64F-3E73EFFEC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Canonical critics look at the Big Picture – the shaping of (a book of) the Bible (in this case, the Psalter) to convince the postexilic Israelite people that they could survive as a separate and identifiable entity in which they were simply one of many vassal nations</a:t>
            </a:r>
          </a:p>
          <a:p>
            <a:r>
              <a:rPr lang="en-US" dirty="0"/>
              <a:t>Rhetorical critics examine texts’ attempts to persuade readers and hearers to adopt a certain mind-set, to accept a certain set of givens, and to adhere to a certain set of societal norms</a:t>
            </a:r>
          </a:p>
        </p:txBody>
      </p:sp>
    </p:spTree>
    <p:extLst>
      <p:ext uri="{BB962C8B-B14F-4D97-AF65-F5344CB8AC3E}">
        <p14:creationId xmlns:p14="http://schemas.microsoft.com/office/powerpoint/2010/main" val="1987101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EDB0-F005-4255-40A4-01BE7F7B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Prologue: How to read the Psalter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ED39F-6B2F-DF6F-6DCE-07FF89230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Psalm 1 (no superscription): words encouraging fidelity to the Torah (Ps 1:2)</a:t>
            </a:r>
          </a:p>
          <a:p>
            <a:r>
              <a:rPr lang="en-US" dirty="0"/>
              <a:t>Psalm 2 (no superscription): words of warning to the nations and their rulers to recognize the God of Israel as king over all (Ps 2:10-11)</a:t>
            </a:r>
          </a:p>
        </p:txBody>
      </p:sp>
    </p:spTree>
    <p:extLst>
      <p:ext uri="{BB962C8B-B14F-4D97-AF65-F5344CB8AC3E}">
        <p14:creationId xmlns:p14="http://schemas.microsoft.com/office/powerpoint/2010/main" val="185514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B490-D81A-82BF-2B7E-FE772985D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 1: The Reign of King David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50E09-879C-17F3-A30B-06CE2D685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Pss</a:t>
            </a:r>
            <a:r>
              <a:rPr lang="en-US"/>
              <a:t> 3-41: 39 </a:t>
            </a:r>
            <a:r>
              <a:rPr lang="en-US" dirty="0"/>
              <a:t>psalms “of David” make up the rest of Book 1</a:t>
            </a:r>
          </a:p>
          <a:p>
            <a:r>
              <a:rPr lang="en-US" dirty="0"/>
              <a:t>59 % are laments that provide insights into every facet of David’s life: as king, human being, warrior, parent, servant of the Lord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574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11E30-30CF-B082-5AF5-D439FD1A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 2: The Succession of Solomon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882CF-86CB-1A3E-D8AA-A7079622B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Pss</a:t>
            </a:r>
            <a:r>
              <a:rPr lang="en-US" dirty="0"/>
              <a:t> 42-49 ascribed to “</a:t>
            </a:r>
            <a:r>
              <a:rPr lang="en-US" dirty="0" err="1"/>
              <a:t>Korahites</a:t>
            </a:r>
            <a:r>
              <a:rPr lang="en-US" dirty="0"/>
              <a:t>”, temple singers during the reigns of David and Solomon</a:t>
            </a:r>
          </a:p>
          <a:p>
            <a:r>
              <a:rPr lang="en-US" dirty="0" err="1"/>
              <a:t>Pss</a:t>
            </a:r>
            <a:r>
              <a:rPr lang="en-US" dirty="0"/>
              <a:t> 51-65 ascribed “to David”: 14 laments, with 8 of the 14 connected to “historical” superscriptions of particular events in the life of David</a:t>
            </a:r>
          </a:p>
          <a:p>
            <a:r>
              <a:rPr lang="en-US" dirty="0"/>
              <a:t>Psalm 72, one of only 2 psalms ascribed “to Solomon,” a collections of wishes and prayers for the well-being of the king in Jerusalem, “for Solomon,” offered by David</a:t>
            </a:r>
          </a:p>
          <a:p>
            <a:r>
              <a:rPr lang="en-US" dirty="0"/>
              <a:t>N.B. Ps 72:20: “The prayers of David are ended.” (David moves into the background.)</a:t>
            </a:r>
          </a:p>
        </p:txBody>
      </p:sp>
    </p:spTree>
    <p:extLst>
      <p:ext uri="{BB962C8B-B14F-4D97-AF65-F5344CB8AC3E}">
        <p14:creationId xmlns:p14="http://schemas.microsoft.com/office/powerpoint/2010/main" val="3286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19D5-6076-D887-D2BE-D798FE664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 3: The Divided Kingdom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16BB2-0EDB-10B6-60E5-E463A6CBC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15 of the 17 </a:t>
            </a:r>
            <a:r>
              <a:rPr lang="en-US" dirty="0" err="1"/>
              <a:t>pss</a:t>
            </a:r>
            <a:r>
              <a:rPr lang="en-US" dirty="0"/>
              <a:t> in Book 3  are ascribed to Asaph and the sons of Korah, with only 1 ascribed to David (Ps 86)</a:t>
            </a:r>
          </a:p>
          <a:p>
            <a:r>
              <a:rPr lang="en-US" dirty="0"/>
              <a:t>Ps 73 “A psalm of Asaph” begins a new chapter in the Psalter’s history.  David’s reign has come to an end and Solomon’s reign will conclude with the nation divided into two rival kingdoms</a:t>
            </a:r>
          </a:p>
          <a:p>
            <a:r>
              <a:rPr lang="en-US" dirty="0"/>
              <a:t>Community laments and community hymns dominate Book 3</a:t>
            </a:r>
          </a:p>
          <a:p>
            <a:r>
              <a:rPr lang="en-US" dirty="0" err="1"/>
              <a:t>Pss</a:t>
            </a:r>
            <a:r>
              <a:rPr lang="en-US" dirty="0"/>
              <a:t> 88-89 conclude Book 3</a:t>
            </a:r>
          </a:p>
          <a:p>
            <a:pPr lvl="1"/>
            <a:r>
              <a:rPr lang="en-US" dirty="0"/>
              <a:t>Ps 88 = almost totally complaint with no themes of trust and praise</a:t>
            </a:r>
          </a:p>
          <a:p>
            <a:pPr lvl="1"/>
            <a:r>
              <a:rPr lang="en-US" dirty="0"/>
              <a:t>Ps 89:1-37 = praise God for good treatment of David + 38-51 questions why God has “renounced the covenant” and “removed the scepter from the king’s hands”</a:t>
            </a:r>
          </a:p>
          <a:p>
            <a:r>
              <a:rPr lang="en-US" dirty="0"/>
              <a:t>N.B. 722 BCE: Assyrians destroy Samaria / 587 BCE: Babylonians destroy Jerusalem / 539 BCE: Cyrus the Great conquers Babylon and allows the Jewish people to return to their homeland and rebuild their Temple</a:t>
            </a:r>
          </a:p>
        </p:txBody>
      </p:sp>
    </p:spTree>
    <p:extLst>
      <p:ext uri="{BB962C8B-B14F-4D97-AF65-F5344CB8AC3E}">
        <p14:creationId xmlns:p14="http://schemas.microsoft.com/office/powerpoint/2010/main" val="382434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34F4D-43FA-8315-0866-112B988F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 4: In Exile in Babylon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86614-69B5-4A81-504D-04F4CA2E9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Book 4 opens with “A prayer of Moses, the Man of God,” with Moses mentioned 7 times (</a:t>
            </a:r>
            <a:r>
              <a:rPr lang="en-US" dirty="0" err="1"/>
              <a:t>Pss</a:t>
            </a:r>
            <a:r>
              <a:rPr lang="en-US" dirty="0"/>
              <a:t> 90:1, 99:6, 103:7, 105:26, 106:16, 23, 32)</a:t>
            </a:r>
          </a:p>
          <a:p>
            <a:r>
              <a:rPr lang="en-US" dirty="0"/>
              <a:t>The community of faith in exile in Babylon cannot effect a return to the days of the united monarchy.  They can only move forward.</a:t>
            </a:r>
          </a:p>
          <a:p>
            <a:r>
              <a:rPr lang="en-US" dirty="0" err="1"/>
              <a:t>Pss</a:t>
            </a:r>
            <a:r>
              <a:rPr lang="en-US" dirty="0"/>
              <a:t> 93-100 = enthronement psalms of YHWH, not an earthly king</a:t>
            </a:r>
          </a:p>
          <a:p>
            <a:r>
              <a:rPr lang="en-US" dirty="0"/>
              <a:t>Moses intervenes for the community of faith as he did in the wilderness wandering (Ps 90:13. cf. Ex 32:12)</a:t>
            </a:r>
          </a:p>
          <a:p>
            <a:r>
              <a:rPr lang="en-US" dirty="0"/>
              <a:t>Conclusion of Book 4:</a:t>
            </a:r>
          </a:p>
          <a:p>
            <a:pPr lvl="1"/>
            <a:r>
              <a:rPr lang="en-US" dirty="0"/>
              <a:t>Ps 105 = hymn of praise, recalling how God provided for, protected and sustained the community throughout history</a:t>
            </a:r>
          </a:p>
          <a:p>
            <a:pPr lvl="1"/>
            <a:r>
              <a:rPr lang="en-US" dirty="0"/>
              <a:t>Ps 106 = community lament, reminding the community of their continued unfaithfulness despite God’s faithfulness to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9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9A23-84F4-A24E-0A0D-F746601A6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 5: Return from Exile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43509-A3C0-9994-D402-63093EBAE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Book 5 opens with Ps 107, a hymn celebrating God’s graciousness in delivering the community of faith from peril</a:t>
            </a:r>
          </a:p>
          <a:p>
            <a:r>
              <a:rPr lang="en-US" dirty="0"/>
              <a:t>David’s return to the Psalter: </a:t>
            </a:r>
            <a:r>
              <a:rPr lang="en-US" dirty="0" err="1"/>
              <a:t>Pss</a:t>
            </a:r>
            <a:r>
              <a:rPr lang="en-US" dirty="0"/>
              <a:t> 108-110</a:t>
            </a:r>
          </a:p>
          <a:p>
            <a:pPr lvl="1"/>
            <a:r>
              <a:rPr lang="en-US" dirty="0" err="1"/>
              <a:t>Pss</a:t>
            </a:r>
            <a:r>
              <a:rPr lang="en-US" dirty="0"/>
              <a:t> 113-118 = the Egyptian Hallel, recited during Passover</a:t>
            </a:r>
          </a:p>
          <a:p>
            <a:pPr lvl="1"/>
            <a:r>
              <a:rPr lang="en-US" dirty="0"/>
              <a:t>Ps 119 = a wisdom acrostic about Torah piety, recited during the feast of Pentecost</a:t>
            </a:r>
          </a:p>
          <a:p>
            <a:pPr lvl="1"/>
            <a:r>
              <a:rPr lang="en-US" dirty="0" err="1"/>
              <a:t>Pss</a:t>
            </a:r>
            <a:r>
              <a:rPr lang="en-US" dirty="0"/>
              <a:t> 120-134 = Songs of Ascents, recited during the feast of Booths</a:t>
            </a:r>
          </a:p>
          <a:p>
            <a:r>
              <a:rPr lang="en-US" dirty="0"/>
              <a:t>David’s conclusion of the Psalter: </a:t>
            </a:r>
            <a:r>
              <a:rPr lang="en-US" dirty="0" err="1"/>
              <a:t>Pss</a:t>
            </a:r>
            <a:r>
              <a:rPr lang="en-US" dirty="0"/>
              <a:t> 138-145  </a:t>
            </a:r>
          </a:p>
          <a:p>
            <a:r>
              <a:rPr lang="en-US" dirty="0"/>
              <a:t>Ps 145 = last psalm “of David,” a masterful alphabetic acrostic celebrating the sovereignty of God over the community of faith and over all creation</a:t>
            </a:r>
          </a:p>
        </p:txBody>
      </p:sp>
    </p:spTree>
    <p:extLst>
      <p:ext uri="{BB962C8B-B14F-4D97-AF65-F5344CB8AC3E}">
        <p14:creationId xmlns:p14="http://schemas.microsoft.com/office/powerpoint/2010/main" val="38423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AC2A-62A0-5E04-6846-A792CB533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65105-E761-6A01-E03A-BCAB1A9C5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Pss</a:t>
            </a:r>
            <a:r>
              <a:rPr lang="en-US" dirty="0"/>
              <a:t> 146-150: Concluding Doxology</a:t>
            </a:r>
          </a:p>
          <a:p>
            <a:pPr lvl="1"/>
            <a:r>
              <a:rPr lang="en-US" dirty="0"/>
              <a:t>Ps 146: individual hymn</a:t>
            </a:r>
          </a:p>
          <a:p>
            <a:pPr lvl="1"/>
            <a:r>
              <a:rPr lang="en-US" dirty="0"/>
              <a:t>Ps 147: community hymn</a:t>
            </a:r>
          </a:p>
          <a:p>
            <a:pPr lvl="1"/>
            <a:r>
              <a:rPr lang="en-US" dirty="0"/>
              <a:t>Ps 148: creation psalm</a:t>
            </a:r>
          </a:p>
          <a:p>
            <a:pPr lvl="1"/>
            <a:r>
              <a:rPr lang="en-US" dirty="0" err="1"/>
              <a:t>Pss</a:t>
            </a:r>
            <a:r>
              <a:rPr lang="en-US" dirty="0"/>
              <a:t> 149-150: exuberant praise</a:t>
            </a:r>
          </a:p>
        </p:txBody>
      </p:sp>
    </p:spTree>
    <p:extLst>
      <p:ext uri="{BB962C8B-B14F-4D97-AF65-F5344CB8AC3E}">
        <p14:creationId xmlns:p14="http://schemas.microsoft.com/office/powerpoint/2010/main" val="240885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A71F-441F-9643-3EB6-B840431E8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DC8E1-4128-B92D-6534-F508715FC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5 books of the Psalter narrate the history of ancient Israel, recorded in the books of Samuel, Kings, Chronicles, Ezra, Nehemiah, and a number of the prophets</a:t>
            </a:r>
          </a:p>
          <a:p>
            <a:r>
              <a:rPr lang="en-US" dirty="0"/>
              <a:t>The story of the Psalter gave the postexilic community a new rationale for existence, a new statement of national identity</a:t>
            </a:r>
          </a:p>
          <a:p>
            <a:r>
              <a:rPr lang="en-US" dirty="0"/>
              <a:t>With YHWH as sovereign, the people could survive as a separate and identifiable entity within the vast empires -- Persian, Greek, and Roman – of which they were a part</a:t>
            </a:r>
          </a:p>
        </p:txBody>
      </p:sp>
    </p:spTree>
    <p:extLst>
      <p:ext uri="{BB962C8B-B14F-4D97-AF65-F5344CB8AC3E}">
        <p14:creationId xmlns:p14="http://schemas.microsoft.com/office/powerpoint/2010/main" val="287420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1392</Words>
  <Application>Microsoft Macintosh PowerPoint</Application>
  <PresentationFormat>Widescreen</PresentationFormat>
  <Paragraphs>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Session Five: Studying the Psalms</vt:lpstr>
      <vt:lpstr>Names for God in the Psalms</vt:lpstr>
      <vt:lpstr>PowerPoint Presentation</vt:lpstr>
      <vt:lpstr>Characteristics of God in the Psalms</vt:lpstr>
      <vt:lpstr>PowerPoint Presentation</vt:lpstr>
      <vt:lpstr>Tehom</vt:lpstr>
      <vt:lpstr>Shamayim</vt:lpstr>
      <vt:lpstr>Eres</vt:lpstr>
      <vt:lpstr>Sheol</vt:lpstr>
      <vt:lpstr>Characteristics of Humans in the Psalms</vt:lpstr>
      <vt:lpstr>Canonical and Rhetorical Criticism of Biblical Texts: Nancy L. deClaissé-Walford</vt:lpstr>
      <vt:lpstr>Prologue: How to read the Psalter</vt:lpstr>
      <vt:lpstr>Book 1: The Reign of King David</vt:lpstr>
      <vt:lpstr>Book 2: The Succession of Solomon</vt:lpstr>
      <vt:lpstr>Book 3: The Divided Kingdom</vt:lpstr>
      <vt:lpstr>Book 4: In Exile in Babylon</vt:lpstr>
      <vt:lpstr>Book 5: Return from Exile</vt:lpstr>
      <vt:lpstr>Conclusion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Joncas, J. M.</dc:creator>
  <cp:lastModifiedBy>Joncas, J. M.</cp:lastModifiedBy>
  <cp:revision>18</cp:revision>
  <dcterms:created xsi:type="dcterms:W3CDTF">2026-08-29T16:43:26Z</dcterms:created>
  <dcterms:modified xsi:type="dcterms:W3CDTF">2026-10-05T20:02:19Z</dcterms:modified>
</cp:coreProperties>
</file>