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7" r:id="rId5"/>
    <p:sldId id="259" r:id="rId6"/>
    <p:sldId id="257" r:id="rId7"/>
    <p:sldId id="265" r:id="rId8"/>
    <p:sldId id="258" r:id="rId9"/>
    <p:sldId id="264" r:id="rId10"/>
    <p:sldId id="261" r:id="rId11"/>
    <p:sldId id="270" r:id="rId12"/>
    <p:sldId id="263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9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7114" y="6444132"/>
            <a:ext cx="2057399" cy="365125"/>
          </a:xfrm>
        </p:spPr>
        <p:txBody>
          <a:bodyPr/>
          <a:lstStyle>
            <a:lvl1pPr>
              <a:defRPr lang="en-US" sz="1050" dirty="0" smtClean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Gas Electric Partnership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6444132"/>
            <a:ext cx="1846489" cy="4138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7368" y="6461807"/>
            <a:ext cx="871537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25343" y="6461808"/>
            <a:ext cx="205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05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Gas Electric Partnership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6492930"/>
            <a:ext cx="1628775" cy="36507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7368" y="6461808"/>
            <a:ext cx="871537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25343" y="6468503"/>
            <a:ext cx="205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05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Gas Electric Partnership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6444132"/>
            <a:ext cx="1846489" cy="41386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7368" y="6494464"/>
            <a:ext cx="871537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6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25343" y="6356351"/>
            <a:ext cx="205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05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Gas Electric Partnership 2020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6383113"/>
            <a:ext cx="1846489" cy="4138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7368" y="6352950"/>
            <a:ext cx="871537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4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825343" y="6356351"/>
            <a:ext cx="205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05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Gas Electric Partnership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6383113"/>
            <a:ext cx="1846489" cy="41386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7368" y="6352950"/>
            <a:ext cx="871537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1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25343" y="6356351"/>
            <a:ext cx="205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05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Gas Electric Partnership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6383113"/>
            <a:ext cx="1846489" cy="41386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67368" y="6352950"/>
            <a:ext cx="871537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3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2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1CF0-792F-4586-93DD-126655D42F92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9859-4B5C-4F2D-9455-3F8975868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6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13644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Gas Electric Partnership : February 5-6, 2020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Marybeth McBain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Kinder Morgan Midstream Group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Compression Projects – Sr. Pipeline Engineer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4752" y="524866"/>
            <a:ext cx="3504722" cy="2628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8285" y="564840"/>
            <a:ext cx="3836763" cy="2877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5124" y="846765"/>
            <a:ext cx="3788560" cy="2841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6116"/>
            <a:ext cx="7772400" cy="14498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Compression Options for </a:t>
            </a:r>
            <a:br>
              <a:rPr lang="en-US" sz="4400" dirty="0" smtClean="0"/>
            </a:br>
            <a:r>
              <a:rPr lang="en-US" sz="4400" dirty="0" smtClean="0"/>
              <a:t>Gas Storage Applications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30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6" y="242077"/>
            <a:ext cx="7886700" cy="8136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Recips and Centrifugals in Gas Storage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6" y="1399141"/>
            <a:ext cx="4690791" cy="47042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Considerations:</a:t>
            </a:r>
          </a:p>
          <a:p>
            <a:pPr lvl="1"/>
            <a:r>
              <a:rPr lang="en-US" dirty="0" smtClean="0"/>
              <a:t>Existing units at storage field and in operating company fleet: both the good and bad actors</a:t>
            </a:r>
          </a:p>
          <a:p>
            <a:pPr lvl="1"/>
            <a:r>
              <a:rPr lang="en-US" dirty="0" smtClean="0"/>
              <a:t>Non-attainment area?</a:t>
            </a:r>
          </a:p>
          <a:p>
            <a:pPr lvl="1"/>
            <a:r>
              <a:rPr lang="en-US" dirty="0" smtClean="0"/>
              <a:t>Electric power availability – need high voltage lines within ¼ mile to make economics work, </a:t>
            </a:r>
          </a:p>
          <a:p>
            <a:pPr lvl="1"/>
            <a:r>
              <a:rPr lang="en-US" dirty="0" smtClean="0"/>
              <a:t>Act early to engage power company!</a:t>
            </a:r>
          </a:p>
          <a:p>
            <a:pPr lvl="1"/>
            <a:r>
              <a:rPr lang="en-US" dirty="0" smtClean="0"/>
              <a:t>Starting large motors – consider range of options including soft-starters or lower rated VFDs</a:t>
            </a:r>
          </a:p>
          <a:p>
            <a:pPr lvl="1"/>
            <a:r>
              <a:rPr lang="en-US" dirty="0" smtClean="0"/>
              <a:t>OEM support for outages / repairs</a:t>
            </a:r>
          </a:p>
          <a:p>
            <a:pPr lvl="1"/>
            <a:r>
              <a:rPr lang="en-US" dirty="0" smtClean="0"/>
              <a:t>Maintaining reservoir health and low oil injection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95" y="1892618"/>
            <a:ext cx="3411628" cy="19600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10311" r="36412" b="12509"/>
          <a:stretch/>
        </p:blipFill>
        <p:spPr bwMode="auto">
          <a:xfrm>
            <a:off x="5529646" y="3925090"/>
            <a:ext cx="2796326" cy="21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1995" y="1061621"/>
            <a:ext cx="352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Markham Storage: 1 x 3616, 1 x CM34, 3 White Superiors – all gas engines. +20kvA lines within 1/4 mile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9102" y="6175787"/>
            <a:ext cx="352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West Clear Lake – 5 x Electric Motor driven </a:t>
            </a:r>
            <a:r>
              <a:rPr lang="en-US" sz="1600" dirty="0" err="1" smtClean="0">
                <a:solidFill>
                  <a:srgbClr val="C00000"/>
                </a:solidFill>
              </a:rPr>
              <a:t>recips</a:t>
            </a:r>
            <a:r>
              <a:rPr lang="en-US" sz="1600" dirty="0" smtClean="0">
                <a:solidFill>
                  <a:srgbClr val="C00000"/>
                </a:solidFill>
              </a:rPr>
              <a:t>, total = 32,000 </a:t>
            </a:r>
            <a:r>
              <a:rPr lang="en-US" sz="1600" dirty="0" err="1" smtClean="0">
                <a:solidFill>
                  <a:srgbClr val="C00000"/>
                </a:solidFill>
              </a:rPr>
              <a:t>hp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3" y="276991"/>
            <a:ext cx="7886700" cy="8136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Recips and Centrifugals in Gas Storage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3" y="1178805"/>
            <a:ext cx="8251634" cy="22143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Recips handle high pressure ratios easily, easily skid mounted, tend to have high operator familiarity, switching from single to 2-stage mode is not complicated, but good packaging is key.</a:t>
            </a:r>
          </a:p>
          <a:p>
            <a:pPr lvl="1"/>
            <a:r>
              <a:rPr lang="en-US" dirty="0" smtClean="0"/>
              <a:t>Centrifugal tandem units can be skid-mounted, use less oil and have low vibrations / no pulsation issues, but somewhat more complicated especially surge control.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12" y="3481330"/>
            <a:ext cx="4618825" cy="2981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4" y="3647960"/>
            <a:ext cx="4079951" cy="2288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523" y="6006812"/>
            <a:ext cx="242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Ariel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185" y="6006812"/>
            <a:ext cx="264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Solar Turbines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70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Finding the “Sweet” Spot for Driver Size and Common Gas Storage Compressors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5099"/>
            <a:ext cx="7886700" cy="50787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Bigger is not necessarily always better: 1x 20,000 hp  vs 2 x 10,000 hp</a:t>
            </a:r>
            <a:endParaRPr lang="en-US" dirty="0"/>
          </a:p>
          <a:p>
            <a:r>
              <a:rPr lang="en-US" dirty="0" smtClean="0"/>
              <a:t>Larger motor will be:</a:t>
            </a:r>
          </a:p>
          <a:p>
            <a:pPr lvl="1"/>
            <a:r>
              <a:rPr lang="en-US" dirty="0" smtClean="0"/>
              <a:t>Harder to start</a:t>
            </a:r>
          </a:p>
          <a:p>
            <a:pPr lvl="1"/>
            <a:r>
              <a:rPr lang="en-US" dirty="0" smtClean="0"/>
              <a:t>Less turndown</a:t>
            </a:r>
          </a:p>
          <a:p>
            <a:pPr lvl="1"/>
            <a:r>
              <a:rPr lang="en-US" dirty="0" smtClean="0"/>
              <a:t>Tends to be synchronous – not induction =More $$, less reliable, less available.</a:t>
            </a:r>
          </a:p>
          <a:p>
            <a:r>
              <a:rPr lang="en-US" dirty="0" smtClean="0"/>
              <a:t>Consider the KBZ-6 as an alternative to KBB /KBV frames. Can </a:t>
            </a:r>
            <a:r>
              <a:rPr lang="en-US" smtClean="0"/>
              <a:t>go up to 1000 </a:t>
            </a:r>
            <a:r>
              <a:rPr lang="en-US" dirty="0" smtClean="0"/>
              <a:t>RPM, slightly smaller driver. </a:t>
            </a:r>
          </a:p>
          <a:p>
            <a:r>
              <a:rPr lang="en-US" dirty="0" smtClean="0"/>
              <a:t>Ariel KBZ-6 with 7500 hp Motor or CAT 3616 or Waukesha 275 GL+ = Skid-mounted package, high reliability, single or two stage operation.</a:t>
            </a:r>
          </a:p>
          <a:p>
            <a:r>
              <a:rPr lang="en-US" dirty="0" smtClean="0"/>
              <a:t>For storage applications, tandem units are actually fairly mainstream in Europe.</a:t>
            </a:r>
          </a:p>
          <a:p>
            <a:r>
              <a:rPr lang="en-US" dirty="0" smtClean="0"/>
              <a:t>Centrifugals offer good efficiency, low opex and can be skid-mounted. Avoid pulsation headaches and lower oil consumption. Must consider separate surge control valves and interstage piping / valves.</a:t>
            </a:r>
          </a:p>
        </p:txBody>
      </p:sp>
    </p:spTree>
    <p:extLst>
      <p:ext uri="{BB962C8B-B14F-4D97-AF65-F5344CB8AC3E}">
        <p14:creationId xmlns:p14="http://schemas.microsoft.com/office/powerpoint/2010/main" val="2691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5662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Questions / Comments??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805800"/>
            <a:ext cx="7886700" cy="2653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Special thanks to the KM Operations team at Markham Storage (Randy Goldman) and West Clear Lake Storage for help with this presentation. </a:t>
            </a: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And for awesome pictures –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thanks to Solar, MAN and Ariel 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81" y="155509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Compression for Gas Storage: Then vs. Now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-121" r="29317" b="-1"/>
          <a:stretch/>
        </p:blipFill>
        <p:spPr>
          <a:xfrm rot="5400000">
            <a:off x="808898" y="1077439"/>
            <a:ext cx="1890090" cy="3166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r="24016" b="1592"/>
          <a:stretch/>
        </p:blipFill>
        <p:spPr>
          <a:xfrm rot="5400000">
            <a:off x="564248" y="3456275"/>
            <a:ext cx="2023702" cy="27920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2490" b="6191"/>
          <a:stretch/>
        </p:blipFill>
        <p:spPr>
          <a:xfrm rot="5400000">
            <a:off x="3561836" y="4095945"/>
            <a:ext cx="2293659" cy="32052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-5261" r="25783"/>
          <a:stretch/>
        </p:blipFill>
        <p:spPr>
          <a:xfrm rot="5400000">
            <a:off x="3657626" y="1139957"/>
            <a:ext cx="2492227" cy="2987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9503" y="2624522"/>
            <a:ext cx="3563957" cy="2672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0368" y="3724840"/>
            <a:ext cx="4164376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Markham Storage: KBV-6 two stage unit with G16 CM-34 CAT engine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58191" y="1067539"/>
            <a:ext cx="4749775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 smtClean="0"/>
              <a:t>Reliable unit with 7600 bhp gas engine drive.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In building with overhead crane / atypical compared to pipeline units / block mounted.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Extensive cooling for engine Aux water, jacket water, gas cooling.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Opex costs: oil usage, oil systems, low cost parts, valves.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Recips need upstream and downstream scrubbers (for oil)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41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21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Compression for Gas Storage: Incorporating Midstream Lessons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Avoid extensive compressor buildings – specifically for midstream in Texas – especially for non EMD units</a:t>
            </a:r>
            <a:r>
              <a:rPr lang="en-US" dirty="0" smtClean="0"/>
              <a:t>.=</a:t>
            </a:r>
            <a:endParaRPr lang="en-US" dirty="0" smtClean="0"/>
          </a:p>
          <a:p>
            <a:r>
              <a:rPr lang="en-US" dirty="0" smtClean="0"/>
              <a:t>Look for optimal sized units considering pipeline fluctuations and infrastructure (take-off points</a:t>
            </a:r>
            <a:r>
              <a:rPr lang="en-US" dirty="0" smtClean="0"/>
              <a:t>), </a:t>
            </a:r>
            <a:r>
              <a:rPr lang="en-US" u="sng" dirty="0" smtClean="0">
                <a:solidFill>
                  <a:srgbClr val="C00000"/>
                </a:solidFill>
              </a:rPr>
              <a:t>moving away from &gt; 5000 </a:t>
            </a:r>
            <a:r>
              <a:rPr lang="en-US" u="sng" dirty="0" err="1" smtClean="0">
                <a:solidFill>
                  <a:srgbClr val="C00000"/>
                </a:solidFill>
              </a:rPr>
              <a:t>hp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</a:rPr>
              <a:t>recip</a:t>
            </a:r>
            <a:r>
              <a:rPr lang="en-US" u="sng" dirty="0" smtClean="0">
                <a:solidFill>
                  <a:srgbClr val="C00000"/>
                </a:solidFill>
              </a:rPr>
              <a:t> engines</a:t>
            </a:r>
            <a:endParaRPr lang="en-US" u="sng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Consider commonality of midstream / storage </a:t>
            </a:r>
            <a:r>
              <a:rPr lang="en-US" dirty="0" smtClean="0"/>
              <a:t>equipment – Ariel </a:t>
            </a:r>
            <a:r>
              <a:rPr lang="en-US" dirty="0" err="1" smtClean="0"/>
              <a:t>KBx</a:t>
            </a:r>
            <a:r>
              <a:rPr lang="en-US" dirty="0" smtClean="0"/>
              <a:t> line, Solar compressors</a:t>
            </a:r>
            <a:endParaRPr lang="en-US" dirty="0" smtClean="0"/>
          </a:p>
          <a:p>
            <a:r>
              <a:rPr lang="en-US" dirty="0" smtClean="0"/>
              <a:t>Engage power company early on, especially for large HP motor drive applications  (&gt; 2000 hp)</a:t>
            </a:r>
          </a:p>
          <a:p>
            <a:r>
              <a:rPr lang="en-US" dirty="0" smtClean="0"/>
              <a:t>Avoid shared VFD’s or VFDs all together</a:t>
            </a:r>
          </a:p>
          <a:p>
            <a:r>
              <a:rPr lang="en-US" dirty="0" smtClean="0"/>
              <a:t>Add downstream cyclone scrubbers on recips</a:t>
            </a:r>
          </a:p>
          <a:p>
            <a:r>
              <a:rPr lang="en-US" dirty="0" smtClean="0"/>
              <a:t>Lower capex through GCX 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27" y="89408"/>
            <a:ext cx="840518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Compression in KM Midstream: Recent Examples of Successful Projects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13400" r="8291" b="24372"/>
          <a:stretch/>
        </p:blipFill>
        <p:spPr>
          <a:xfrm>
            <a:off x="4076935" y="4226056"/>
            <a:ext cx="4847421" cy="2511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89" y="1315736"/>
            <a:ext cx="3768808" cy="2826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8595" r="26627" b="12289"/>
          <a:stretch/>
        </p:blipFill>
        <p:spPr>
          <a:xfrm>
            <a:off x="228947" y="4316693"/>
            <a:ext cx="3690650" cy="242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9113" r="15948" b="17702"/>
          <a:stretch/>
        </p:blipFill>
        <p:spPr>
          <a:xfrm>
            <a:off x="755347" y="1310012"/>
            <a:ext cx="3899971" cy="2919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735" y="3651476"/>
            <a:ext cx="4327034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KM Midstream Examples: Ariel KBK-6 single stage unit with 4000 hp EMD and </a:t>
            </a:r>
            <a:br>
              <a:rPr lang="en-US" sz="2000" dirty="0" smtClean="0"/>
            </a:br>
            <a:r>
              <a:rPr lang="en-US" sz="2000" dirty="0" smtClean="0"/>
              <a:t>GCX Solar Turbines T-130 / T-250 with Enclosures / Pipeline compressors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6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Storage Applications – Characteristics different from pipeline applications!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r="3896" b="16211"/>
          <a:stretch/>
        </p:blipFill>
        <p:spPr>
          <a:xfrm>
            <a:off x="904762" y="1385360"/>
            <a:ext cx="7370284" cy="4920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8293" y="4759287"/>
            <a:ext cx="342624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curves show effect of building up reservoir gas – Initial pressure depends on w/d cycle. Final pressure depends on reservoir characteristics.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34552" y="3623841"/>
            <a:ext cx="248981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end of storage cycle, injection pressures are highest for 1-2 weeks out of the year</a:t>
            </a:r>
            <a:endParaRPr lang="en-US" sz="1600" dirty="0"/>
          </a:p>
        </p:txBody>
      </p:sp>
      <p:sp>
        <p:nvSpPr>
          <p:cNvPr id="7" name="Freeform 6"/>
          <p:cNvSpPr/>
          <p:nvPr/>
        </p:nvSpPr>
        <p:spPr>
          <a:xfrm>
            <a:off x="2143963" y="2511846"/>
            <a:ext cx="2648376" cy="3095739"/>
          </a:xfrm>
          <a:custGeom>
            <a:avLst/>
            <a:gdLst>
              <a:gd name="connsiteX0" fmla="*/ 10600 w 2390243"/>
              <a:gd name="connsiteY0" fmla="*/ 2412694 h 2412694"/>
              <a:gd name="connsiteX1" fmla="*/ 10600 w 2390243"/>
              <a:gd name="connsiteY1" fmla="*/ 2159306 h 2412694"/>
              <a:gd name="connsiteX2" fmla="*/ 120768 w 2390243"/>
              <a:gd name="connsiteY2" fmla="*/ 1861850 h 2412694"/>
              <a:gd name="connsiteX3" fmla="*/ 374156 w 2390243"/>
              <a:gd name="connsiteY3" fmla="*/ 1222872 h 2412694"/>
              <a:gd name="connsiteX4" fmla="*/ 814831 w 2390243"/>
              <a:gd name="connsiteY4" fmla="*/ 605927 h 2412694"/>
              <a:gd name="connsiteX5" fmla="*/ 1453809 w 2390243"/>
              <a:gd name="connsiteY5" fmla="*/ 242371 h 2412694"/>
              <a:gd name="connsiteX6" fmla="*/ 1861433 w 2390243"/>
              <a:gd name="connsiteY6" fmla="*/ 132202 h 2412694"/>
              <a:gd name="connsiteX7" fmla="*/ 2390243 w 2390243"/>
              <a:gd name="connsiteY7" fmla="*/ 0 h 2412694"/>
              <a:gd name="connsiteX0" fmla="*/ 10600 w 2390243"/>
              <a:gd name="connsiteY0" fmla="*/ 2412694 h 2412694"/>
              <a:gd name="connsiteX1" fmla="*/ 10600 w 2390243"/>
              <a:gd name="connsiteY1" fmla="*/ 2159306 h 2412694"/>
              <a:gd name="connsiteX2" fmla="*/ 120768 w 2390243"/>
              <a:gd name="connsiteY2" fmla="*/ 1861850 h 2412694"/>
              <a:gd name="connsiteX3" fmla="*/ 374156 w 2390243"/>
              <a:gd name="connsiteY3" fmla="*/ 1222872 h 2412694"/>
              <a:gd name="connsiteX4" fmla="*/ 814831 w 2390243"/>
              <a:gd name="connsiteY4" fmla="*/ 605927 h 2412694"/>
              <a:gd name="connsiteX5" fmla="*/ 1409742 w 2390243"/>
              <a:gd name="connsiteY5" fmla="*/ 44067 h 2412694"/>
              <a:gd name="connsiteX6" fmla="*/ 1861433 w 2390243"/>
              <a:gd name="connsiteY6" fmla="*/ 132202 h 2412694"/>
              <a:gd name="connsiteX7" fmla="*/ 2390243 w 2390243"/>
              <a:gd name="connsiteY7" fmla="*/ 0 h 2412694"/>
              <a:gd name="connsiteX0" fmla="*/ 10600 w 2390243"/>
              <a:gd name="connsiteY0" fmla="*/ 2732290 h 2732290"/>
              <a:gd name="connsiteX1" fmla="*/ 10600 w 2390243"/>
              <a:gd name="connsiteY1" fmla="*/ 2478902 h 2732290"/>
              <a:gd name="connsiteX2" fmla="*/ 120768 w 2390243"/>
              <a:gd name="connsiteY2" fmla="*/ 2181446 h 2732290"/>
              <a:gd name="connsiteX3" fmla="*/ 374156 w 2390243"/>
              <a:gd name="connsiteY3" fmla="*/ 1542468 h 2732290"/>
              <a:gd name="connsiteX4" fmla="*/ 814831 w 2390243"/>
              <a:gd name="connsiteY4" fmla="*/ 925523 h 2732290"/>
              <a:gd name="connsiteX5" fmla="*/ 1409742 w 2390243"/>
              <a:gd name="connsiteY5" fmla="*/ 363663 h 2732290"/>
              <a:gd name="connsiteX6" fmla="*/ 1971602 w 2390243"/>
              <a:gd name="connsiteY6" fmla="*/ 107 h 2732290"/>
              <a:gd name="connsiteX7" fmla="*/ 2390243 w 2390243"/>
              <a:gd name="connsiteY7" fmla="*/ 319596 h 2732290"/>
              <a:gd name="connsiteX0" fmla="*/ 10600 w 2643631"/>
              <a:gd name="connsiteY0" fmla="*/ 3095739 h 3095739"/>
              <a:gd name="connsiteX1" fmla="*/ 10600 w 2643631"/>
              <a:gd name="connsiteY1" fmla="*/ 2842351 h 3095739"/>
              <a:gd name="connsiteX2" fmla="*/ 120768 w 2643631"/>
              <a:gd name="connsiteY2" fmla="*/ 2544895 h 3095739"/>
              <a:gd name="connsiteX3" fmla="*/ 374156 w 2643631"/>
              <a:gd name="connsiteY3" fmla="*/ 1905917 h 3095739"/>
              <a:gd name="connsiteX4" fmla="*/ 814831 w 2643631"/>
              <a:gd name="connsiteY4" fmla="*/ 1288972 h 3095739"/>
              <a:gd name="connsiteX5" fmla="*/ 1409742 w 2643631"/>
              <a:gd name="connsiteY5" fmla="*/ 727112 h 3095739"/>
              <a:gd name="connsiteX6" fmla="*/ 1971602 w 2643631"/>
              <a:gd name="connsiteY6" fmla="*/ 363556 h 3095739"/>
              <a:gd name="connsiteX7" fmla="*/ 2643631 w 2643631"/>
              <a:gd name="connsiteY7" fmla="*/ 0 h 3095739"/>
              <a:gd name="connsiteX0" fmla="*/ 15345 w 2648376"/>
              <a:gd name="connsiteY0" fmla="*/ 3095739 h 3095739"/>
              <a:gd name="connsiteX1" fmla="*/ 15345 w 2648376"/>
              <a:gd name="connsiteY1" fmla="*/ 2842351 h 3095739"/>
              <a:gd name="connsiteX2" fmla="*/ 191615 w 2648376"/>
              <a:gd name="connsiteY2" fmla="*/ 2247440 h 3095739"/>
              <a:gd name="connsiteX3" fmla="*/ 378901 w 2648376"/>
              <a:gd name="connsiteY3" fmla="*/ 1905917 h 3095739"/>
              <a:gd name="connsiteX4" fmla="*/ 819576 w 2648376"/>
              <a:gd name="connsiteY4" fmla="*/ 1288972 h 3095739"/>
              <a:gd name="connsiteX5" fmla="*/ 1414487 w 2648376"/>
              <a:gd name="connsiteY5" fmla="*/ 727112 h 3095739"/>
              <a:gd name="connsiteX6" fmla="*/ 1976347 w 2648376"/>
              <a:gd name="connsiteY6" fmla="*/ 363556 h 3095739"/>
              <a:gd name="connsiteX7" fmla="*/ 2648376 w 2648376"/>
              <a:gd name="connsiteY7" fmla="*/ 0 h 3095739"/>
              <a:gd name="connsiteX0" fmla="*/ 15345 w 2648376"/>
              <a:gd name="connsiteY0" fmla="*/ 3095739 h 3095739"/>
              <a:gd name="connsiteX1" fmla="*/ 15345 w 2648376"/>
              <a:gd name="connsiteY1" fmla="*/ 2842351 h 3095739"/>
              <a:gd name="connsiteX2" fmla="*/ 191615 w 2648376"/>
              <a:gd name="connsiteY2" fmla="*/ 2247440 h 3095739"/>
              <a:gd name="connsiteX3" fmla="*/ 378901 w 2648376"/>
              <a:gd name="connsiteY3" fmla="*/ 1905917 h 3095739"/>
              <a:gd name="connsiteX4" fmla="*/ 819576 w 2648376"/>
              <a:gd name="connsiteY4" fmla="*/ 1288972 h 3095739"/>
              <a:gd name="connsiteX5" fmla="*/ 1414487 w 2648376"/>
              <a:gd name="connsiteY5" fmla="*/ 727112 h 3095739"/>
              <a:gd name="connsiteX6" fmla="*/ 1976347 w 2648376"/>
              <a:gd name="connsiteY6" fmla="*/ 363556 h 3095739"/>
              <a:gd name="connsiteX7" fmla="*/ 2648376 w 2648376"/>
              <a:gd name="connsiteY7" fmla="*/ 0 h 309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8376" h="3095739">
                <a:moveTo>
                  <a:pt x="15345" y="3095739"/>
                </a:moveTo>
                <a:cubicBezTo>
                  <a:pt x="6164" y="3014948"/>
                  <a:pt x="-14033" y="2983734"/>
                  <a:pt x="15345" y="2842351"/>
                </a:cubicBezTo>
                <a:cubicBezTo>
                  <a:pt x="44723" y="2700968"/>
                  <a:pt x="75938" y="2491647"/>
                  <a:pt x="191615" y="2247440"/>
                </a:cubicBezTo>
                <a:cubicBezTo>
                  <a:pt x="307292" y="2003233"/>
                  <a:pt x="274241" y="2065662"/>
                  <a:pt x="378901" y="1905917"/>
                </a:cubicBezTo>
                <a:cubicBezTo>
                  <a:pt x="483561" y="1746172"/>
                  <a:pt x="646978" y="1485439"/>
                  <a:pt x="819576" y="1288972"/>
                </a:cubicBezTo>
                <a:cubicBezTo>
                  <a:pt x="992174" y="1092505"/>
                  <a:pt x="1221692" y="881348"/>
                  <a:pt x="1414487" y="727112"/>
                </a:cubicBezTo>
                <a:cubicBezTo>
                  <a:pt x="1607282" y="572876"/>
                  <a:pt x="1770699" y="484741"/>
                  <a:pt x="1976347" y="363556"/>
                </a:cubicBezTo>
                <a:cubicBezTo>
                  <a:pt x="2181995" y="242371"/>
                  <a:pt x="2472106" y="44067"/>
                  <a:pt x="2648376" y="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614127" y="3628137"/>
            <a:ext cx="485488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Injection pressure (compressor discharge)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5923726"/>
            <a:ext cx="7646396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Storage Inventory (BCF of Gas)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42371" y="5310130"/>
            <a:ext cx="8736376" cy="12338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Summary Point for Storage: Must size compressors for worst case injection pressure but also know that the high injection pressures will not be seen year-round. Need compression that can adapt to large discharge pressure variation AND offer more flow at lower pressures within pipeline system limits.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834" y="157890"/>
            <a:ext cx="6858000" cy="104514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Reciprocating </a:t>
            </a:r>
            <a:r>
              <a:rPr lang="en-US" sz="3600" dirty="0">
                <a:solidFill>
                  <a:srgbClr val="C00000"/>
                </a:solidFill>
              </a:rPr>
              <a:t>Compressor – Typical Curves for Storage Application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76" y="2925838"/>
            <a:ext cx="5877979" cy="36674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74773" y="5644079"/>
            <a:ext cx="107415" cy="115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4138210" y="5848687"/>
            <a:ext cx="107415" cy="1156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Oval 8"/>
          <p:cNvSpPr/>
          <p:nvPr/>
        </p:nvSpPr>
        <p:spPr>
          <a:xfrm>
            <a:off x="6355581" y="6044818"/>
            <a:ext cx="107415" cy="11567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040655" y="3330537"/>
            <a:ext cx="256142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5300 HP Driver with a KBZ-6 Ariel Compressor</a:t>
            </a:r>
          </a:p>
        </p:txBody>
      </p:sp>
      <p:sp>
        <p:nvSpPr>
          <p:cNvPr id="11" name="Freeform 10"/>
          <p:cNvSpPr/>
          <p:nvPr/>
        </p:nvSpPr>
        <p:spPr>
          <a:xfrm>
            <a:off x="5354198" y="5321836"/>
            <a:ext cx="1330287" cy="722982"/>
          </a:xfrm>
          <a:custGeom>
            <a:avLst/>
            <a:gdLst>
              <a:gd name="connsiteX0" fmla="*/ 989 w 1708604"/>
              <a:gd name="connsiteY0" fmla="*/ 0 h 991518"/>
              <a:gd name="connsiteX1" fmla="*/ 78107 w 1708604"/>
              <a:gd name="connsiteY1" fmla="*/ 374574 h 991518"/>
              <a:gd name="connsiteX2" fmla="*/ 496748 w 1708604"/>
              <a:gd name="connsiteY2" fmla="*/ 771181 h 991518"/>
              <a:gd name="connsiteX3" fmla="*/ 1025558 w 1708604"/>
              <a:gd name="connsiteY3" fmla="*/ 947451 h 991518"/>
              <a:gd name="connsiteX4" fmla="*/ 1466233 w 1708604"/>
              <a:gd name="connsiteY4" fmla="*/ 980502 h 991518"/>
              <a:gd name="connsiteX5" fmla="*/ 1708604 w 1708604"/>
              <a:gd name="connsiteY5" fmla="*/ 991518 h 9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604" h="991518">
                <a:moveTo>
                  <a:pt x="989" y="0"/>
                </a:moveTo>
                <a:cubicBezTo>
                  <a:pt x="-1765" y="123022"/>
                  <a:pt x="-4519" y="246044"/>
                  <a:pt x="78107" y="374574"/>
                </a:cubicBezTo>
                <a:cubicBezTo>
                  <a:pt x="160733" y="503104"/>
                  <a:pt x="338840" y="675702"/>
                  <a:pt x="496748" y="771181"/>
                </a:cubicBezTo>
                <a:cubicBezTo>
                  <a:pt x="654656" y="866660"/>
                  <a:pt x="863977" y="912564"/>
                  <a:pt x="1025558" y="947451"/>
                </a:cubicBezTo>
                <a:cubicBezTo>
                  <a:pt x="1187139" y="982338"/>
                  <a:pt x="1352392" y="973158"/>
                  <a:pt x="1466233" y="980502"/>
                </a:cubicBezTo>
                <a:cubicBezTo>
                  <a:pt x="1580074" y="987846"/>
                  <a:pt x="1644339" y="989682"/>
                  <a:pt x="1708604" y="991518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633750" y="5459958"/>
            <a:ext cx="1443664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HP of driver limit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8545" y="3777777"/>
            <a:ext cx="1443664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HP of driver limit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6443" y="5388733"/>
            <a:ext cx="1080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Flow Rate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3131" y="6446493"/>
            <a:ext cx="227047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Discharge Pressure (psig)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03404" y="4289887"/>
            <a:ext cx="1080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BHP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883" y="1191295"/>
            <a:ext cx="850502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Curves shown below – assume KBZ-6 compressor with 1100 – 1400 psig suction pressures from pipeline with nearby booster station.</a:t>
            </a:r>
          </a:p>
          <a:p>
            <a:endParaRPr lang="en-US" sz="1350" dirty="0" smtClean="0">
              <a:solidFill>
                <a:srgbClr val="00B0F0"/>
              </a:solidFill>
            </a:endParaRPr>
          </a:p>
          <a:p>
            <a:r>
              <a:rPr lang="en-US" sz="1350" dirty="0" smtClean="0">
                <a:solidFill>
                  <a:srgbClr val="00B0F0"/>
                </a:solidFill>
              </a:rPr>
              <a:t>Blue Dot early storage =  Use 6 cylinder compressor in single stage mode – </a:t>
            </a:r>
            <a:r>
              <a:rPr lang="en-US" sz="1350" dirty="0">
                <a:solidFill>
                  <a:srgbClr val="00B0F0"/>
                </a:solidFill>
              </a:rPr>
              <a:t>LP injection </a:t>
            </a:r>
            <a:r>
              <a:rPr lang="en-US" sz="1350" dirty="0" smtClean="0">
                <a:solidFill>
                  <a:srgbClr val="00B0F0"/>
                </a:solidFill>
              </a:rPr>
              <a:t>up to </a:t>
            </a:r>
            <a:r>
              <a:rPr lang="en-US" sz="1350" dirty="0">
                <a:solidFill>
                  <a:srgbClr val="00B0F0"/>
                </a:solidFill>
              </a:rPr>
              <a:t>1800 psi (1.3-1.4x </a:t>
            </a:r>
            <a:r>
              <a:rPr lang="en-US" sz="1350" dirty="0" smtClean="0">
                <a:solidFill>
                  <a:srgbClr val="00B0F0"/>
                </a:solidFill>
              </a:rPr>
              <a:t>flow of late storage)</a:t>
            </a:r>
            <a:endParaRPr lang="en-US" sz="1350" dirty="0">
              <a:solidFill>
                <a:srgbClr val="00B0F0"/>
              </a:solidFill>
            </a:endParaRPr>
          </a:p>
          <a:p>
            <a:endParaRPr lang="en-US" sz="135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35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1350" dirty="0" smtClean="0">
                <a:solidFill>
                  <a:srgbClr val="FF0000"/>
                </a:solidFill>
              </a:rPr>
              <a:t> </a:t>
            </a:r>
            <a:r>
              <a:rPr lang="en-US" sz="1350" dirty="0">
                <a:solidFill>
                  <a:srgbClr val="FF0000"/>
                </a:solidFill>
              </a:rPr>
              <a:t>/ </a:t>
            </a:r>
            <a:r>
              <a:rPr lang="en-US" sz="1350" dirty="0" smtClean="0">
                <a:solidFill>
                  <a:srgbClr val="FF0000"/>
                </a:solidFill>
              </a:rPr>
              <a:t>Red Dots late storage as reservoir volume increases = Use compressor in two stage mode - HP </a:t>
            </a:r>
            <a:r>
              <a:rPr lang="en-US" sz="1350" dirty="0">
                <a:solidFill>
                  <a:srgbClr val="FF0000"/>
                </a:solidFill>
              </a:rPr>
              <a:t>injection at 2220-2600 psi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85333" y="6137084"/>
            <a:ext cx="10576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7832" y="5975698"/>
            <a:ext cx="120221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110 mmscfd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39997" y="5759757"/>
            <a:ext cx="239618" cy="201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891928" y="4843672"/>
            <a:ext cx="2648433" cy="1038647"/>
            <a:chOff x="2891928" y="4843672"/>
            <a:chExt cx="2648433" cy="1038647"/>
          </a:xfrm>
        </p:grpSpPr>
        <p:sp>
          <p:nvSpPr>
            <p:cNvPr id="21" name="Freeform 20"/>
            <p:cNvSpPr/>
            <p:nvPr/>
          </p:nvSpPr>
          <p:spPr>
            <a:xfrm>
              <a:off x="2891928" y="5321836"/>
              <a:ext cx="2021808" cy="560483"/>
            </a:xfrm>
            <a:custGeom>
              <a:avLst/>
              <a:gdLst>
                <a:gd name="connsiteX0" fmla="*/ 0 w 1575412"/>
                <a:gd name="connsiteY0" fmla="*/ 925417 h 925417"/>
                <a:gd name="connsiteX1" fmla="*/ 66101 w 1575412"/>
                <a:gd name="connsiteY1" fmla="*/ 661012 h 925417"/>
                <a:gd name="connsiteX2" fmla="*/ 341523 w 1575412"/>
                <a:gd name="connsiteY2" fmla="*/ 418641 h 925417"/>
                <a:gd name="connsiteX3" fmla="*/ 848299 w 1575412"/>
                <a:gd name="connsiteY3" fmla="*/ 165253 h 925417"/>
                <a:gd name="connsiteX4" fmla="*/ 1575412 w 1575412"/>
                <a:gd name="connsiteY4" fmla="*/ 0 h 925417"/>
                <a:gd name="connsiteX0" fmla="*/ 0 w 1649988"/>
                <a:gd name="connsiteY0" fmla="*/ 964451 h 964451"/>
                <a:gd name="connsiteX1" fmla="*/ 140677 w 1649988"/>
                <a:gd name="connsiteY1" fmla="*/ 661012 h 964451"/>
                <a:gd name="connsiteX2" fmla="*/ 416099 w 1649988"/>
                <a:gd name="connsiteY2" fmla="*/ 418641 h 964451"/>
                <a:gd name="connsiteX3" fmla="*/ 922875 w 1649988"/>
                <a:gd name="connsiteY3" fmla="*/ 165253 h 964451"/>
                <a:gd name="connsiteX4" fmla="*/ 1649988 w 1649988"/>
                <a:gd name="connsiteY4" fmla="*/ 0 h 964451"/>
                <a:gd name="connsiteX0" fmla="*/ 0 w 1649988"/>
                <a:gd name="connsiteY0" fmla="*/ 964451 h 964451"/>
                <a:gd name="connsiteX1" fmla="*/ 205931 w 1649988"/>
                <a:gd name="connsiteY1" fmla="*/ 592703 h 964451"/>
                <a:gd name="connsiteX2" fmla="*/ 416099 w 1649988"/>
                <a:gd name="connsiteY2" fmla="*/ 418641 h 964451"/>
                <a:gd name="connsiteX3" fmla="*/ 922875 w 1649988"/>
                <a:gd name="connsiteY3" fmla="*/ 165253 h 964451"/>
                <a:gd name="connsiteX4" fmla="*/ 1649988 w 1649988"/>
                <a:gd name="connsiteY4" fmla="*/ 0 h 96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988" h="964451">
                  <a:moveTo>
                    <a:pt x="0" y="964451"/>
                  </a:moveTo>
                  <a:cubicBezTo>
                    <a:pt x="4590" y="874480"/>
                    <a:pt x="136581" y="683671"/>
                    <a:pt x="205931" y="592703"/>
                  </a:cubicBezTo>
                  <a:cubicBezTo>
                    <a:pt x="275281" y="501735"/>
                    <a:pt x="296608" y="489883"/>
                    <a:pt x="416099" y="418641"/>
                  </a:cubicBezTo>
                  <a:cubicBezTo>
                    <a:pt x="535590" y="347399"/>
                    <a:pt x="717227" y="235026"/>
                    <a:pt x="922875" y="165253"/>
                  </a:cubicBezTo>
                  <a:cubicBezTo>
                    <a:pt x="1128523" y="95479"/>
                    <a:pt x="1389255" y="47739"/>
                    <a:pt x="1649988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0891" y="4843672"/>
              <a:ext cx="258947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Typical pipeline curve (for comparison)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3726455" y="5097588"/>
              <a:ext cx="356864" cy="32318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2118212" y="5694501"/>
            <a:ext cx="4054428" cy="3722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05" y="199873"/>
            <a:ext cx="8250946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Reciprocating Compressors – High speed options configured for Single &amp; Two Stage Mode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0" y="1627320"/>
            <a:ext cx="5277078" cy="4883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speed Recip compressors lend themselves to easy configuration of single stage and 2-stg mode. This will help to maximize flow at all reservoir pressures. </a:t>
            </a:r>
            <a:endParaRPr lang="en-US" dirty="0"/>
          </a:p>
          <a:p>
            <a:r>
              <a:rPr lang="en-US" dirty="0" smtClean="0"/>
              <a:t>However, single stage mode will provide significantly more flow for all cylinders if the pressure ratio can stay within ~ 1.5-2.3</a:t>
            </a:r>
          </a:p>
          <a:p>
            <a:r>
              <a:rPr lang="en-US" dirty="0" smtClean="0"/>
              <a:t>To accomplish single stage mode at high storage pressures ~ 2600 psi, consider a suction booster unit to maintain 1200-1400 psi suction header.</a:t>
            </a:r>
          </a:p>
          <a:p>
            <a:r>
              <a:rPr lang="en-US" dirty="0" smtClean="0"/>
              <a:t>Must still add automatic unloaders (VVCPs, SVU’s, FVCP’s) to manage HP at high injection pressures.</a:t>
            </a:r>
          </a:p>
          <a:p>
            <a:r>
              <a:rPr lang="en-US" dirty="0" smtClean="0"/>
              <a:t>Make sure you work with a packager that you trust on delivery and one who ensures high quality package.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88" y="1985791"/>
            <a:ext cx="3581926" cy="20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663"/>
            <a:ext cx="6858000" cy="863057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Centrifugal Compressor – Storage Application Curve: Tandem Unit in Series / Parallel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8" y="2474842"/>
            <a:ext cx="3512527" cy="327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66" y="2433147"/>
            <a:ext cx="3204896" cy="35082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38318" y="4749855"/>
            <a:ext cx="107415" cy="115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2636015" y="4391627"/>
            <a:ext cx="107415" cy="1156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2360392" y="3920664"/>
            <a:ext cx="107415" cy="11567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12443" y="3503359"/>
            <a:ext cx="1574123" cy="207631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2516" y="4570034"/>
            <a:ext cx="1443664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HP of driver limit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50847" y="3722891"/>
            <a:ext cx="1555650" cy="162924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8604" y="4361866"/>
            <a:ext cx="1568516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HP of driver limit</a:t>
            </a:r>
          </a:p>
        </p:txBody>
      </p:sp>
      <p:sp>
        <p:nvSpPr>
          <p:cNvPr id="16" name="Oval 15"/>
          <p:cNvSpPr/>
          <p:nvPr/>
        </p:nvSpPr>
        <p:spPr>
          <a:xfrm>
            <a:off x="6545905" y="4483679"/>
            <a:ext cx="107415" cy="115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/>
          <p:cNvSpPr/>
          <p:nvPr/>
        </p:nvSpPr>
        <p:spPr>
          <a:xfrm>
            <a:off x="6384783" y="4186336"/>
            <a:ext cx="107415" cy="1156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/>
          <p:cNvSpPr/>
          <p:nvPr/>
        </p:nvSpPr>
        <p:spPr>
          <a:xfrm>
            <a:off x="6197291" y="3961164"/>
            <a:ext cx="107415" cy="11567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1841129" y="2269259"/>
            <a:ext cx="3017314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17k Hp Driver with LP Stage – 4-5 impellers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511" y="2258998"/>
            <a:ext cx="2530244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17k HP Driver with HP Stage – 3-4 impellers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359271" y="4664174"/>
            <a:ext cx="247226" cy="30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37242" y="4847033"/>
            <a:ext cx="247226" cy="30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36955" y="5777874"/>
            <a:ext cx="29101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Flow Rate 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337854" y="3886300"/>
            <a:ext cx="2270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Isentropic / Polytropic Head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883511" y="3926800"/>
            <a:ext cx="227047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Isentropic / Polytropic Head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66182" y="5749867"/>
            <a:ext cx="290845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Flow Rate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429442" y="5749867"/>
            <a:ext cx="31168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47426" y="1008677"/>
            <a:ext cx="7406090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Curves shown below – assume </a:t>
            </a:r>
            <a:r>
              <a:rPr lang="en-US" sz="1400" dirty="0" smtClean="0"/>
              <a:t>EMD 17.5k HP Solar tandem C51 / C41 compressors </a:t>
            </a:r>
            <a:r>
              <a:rPr lang="en-US" sz="1400" dirty="0"/>
              <a:t>with </a:t>
            </a:r>
            <a:r>
              <a:rPr lang="en-US" sz="1400" dirty="0" smtClean="0"/>
              <a:t>700-800 suction </a:t>
            </a:r>
            <a:r>
              <a:rPr lang="en-US" sz="1400" dirty="0"/>
              <a:t>pressures from pipeline </a:t>
            </a:r>
            <a:r>
              <a:rPr lang="en-US" sz="1400" dirty="0" smtClean="0"/>
              <a:t>(no booster station required).</a:t>
            </a:r>
            <a:endParaRPr lang="en-US" sz="1400" dirty="0"/>
          </a:p>
          <a:p>
            <a:endParaRPr lang="en-US" sz="1350" dirty="0" smtClean="0">
              <a:solidFill>
                <a:srgbClr val="00B0F0"/>
              </a:solidFill>
            </a:endParaRPr>
          </a:p>
          <a:p>
            <a:r>
              <a:rPr lang="en-US" sz="1350" dirty="0" smtClean="0">
                <a:solidFill>
                  <a:srgbClr val="00B0F0"/>
                </a:solidFill>
              </a:rPr>
              <a:t>Blue </a:t>
            </a:r>
            <a:r>
              <a:rPr lang="en-US" sz="1350" dirty="0">
                <a:solidFill>
                  <a:srgbClr val="00B0F0"/>
                </a:solidFill>
              </a:rPr>
              <a:t>=  parallel – LP injection </a:t>
            </a:r>
            <a:r>
              <a:rPr lang="en-US" sz="1350" dirty="0" smtClean="0">
                <a:solidFill>
                  <a:srgbClr val="00B0F0"/>
                </a:solidFill>
              </a:rPr>
              <a:t>with tandem units in parallel at </a:t>
            </a:r>
            <a:r>
              <a:rPr lang="en-US" sz="1350" dirty="0">
                <a:solidFill>
                  <a:srgbClr val="00B0F0"/>
                </a:solidFill>
              </a:rPr>
              <a:t>1200 </a:t>
            </a:r>
            <a:r>
              <a:rPr lang="en-US" sz="1350" dirty="0" smtClean="0">
                <a:solidFill>
                  <a:srgbClr val="00B0F0"/>
                </a:solidFill>
              </a:rPr>
              <a:t>psi injection </a:t>
            </a:r>
            <a:r>
              <a:rPr lang="en-US" sz="1350" dirty="0">
                <a:solidFill>
                  <a:srgbClr val="00B0F0"/>
                </a:solidFill>
              </a:rPr>
              <a:t>(2x flow)</a:t>
            </a:r>
          </a:p>
          <a:p>
            <a:r>
              <a:rPr lang="en-US" sz="1350" dirty="0">
                <a:solidFill>
                  <a:srgbClr val="FF0000"/>
                </a:solidFill>
              </a:rPr>
              <a:t>Green / Red = </a:t>
            </a:r>
            <a:r>
              <a:rPr lang="en-US" sz="1350" dirty="0" smtClean="0">
                <a:solidFill>
                  <a:srgbClr val="FF0000"/>
                </a:solidFill>
              </a:rPr>
              <a:t>In series - </a:t>
            </a:r>
            <a:r>
              <a:rPr lang="en-US" sz="1350" dirty="0">
                <a:solidFill>
                  <a:srgbClr val="FF0000"/>
                </a:solidFill>
              </a:rPr>
              <a:t>HP </a:t>
            </a:r>
            <a:r>
              <a:rPr lang="en-US" sz="1350" dirty="0" smtClean="0">
                <a:solidFill>
                  <a:srgbClr val="FF0000"/>
                </a:solidFill>
              </a:rPr>
              <a:t>injection with tandem units in series </a:t>
            </a:r>
            <a:r>
              <a:rPr lang="en-US" sz="1350" dirty="0">
                <a:solidFill>
                  <a:srgbClr val="FF0000"/>
                </a:solidFill>
              </a:rPr>
              <a:t>at 2220-2600 </a:t>
            </a:r>
            <a:r>
              <a:rPr lang="en-US" sz="1350" dirty="0" smtClean="0">
                <a:solidFill>
                  <a:srgbClr val="FF0000"/>
                </a:solidFill>
              </a:rPr>
              <a:t>psi injection</a:t>
            </a:r>
            <a:endParaRPr lang="en-US" sz="135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47202" y="4085947"/>
            <a:ext cx="20606" cy="1882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83341" y="5978949"/>
            <a:ext cx="120221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250 mmscfd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47635" y="4112737"/>
            <a:ext cx="3364" cy="1855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37382" y="5956661"/>
            <a:ext cx="120221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250 mmscfd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73158" y="3314514"/>
            <a:ext cx="6759793" cy="3383973"/>
            <a:chOff x="96039" y="3149259"/>
            <a:chExt cx="6759793" cy="3383973"/>
          </a:xfrm>
        </p:grpSpPr>
        <p:sp>
          <p:nvSpPr>
            <p:cNvPr id="34" name="Freeform 33"/>
            <p:cNvSpPr/>
            <p:nvPr/>
          </p:nvSpPr>
          <p:spPr>
            <a:xfrm>
              <a:off x="1375575" y="3256673"/>
              <a:ext cx="1493039" cy="2338330"/>
            </a:xfrm>
            <a:custGeom>
              <a:avLst/>
              <a:gdLst>
                <a:gd name="connsiteX0" fmla="*/ 0 w 1894901"/>
                <a:gd name="connsiteY0" fmla="*/ 3382178 h 3382178"/>
                <a:gd name="connsiteX1" fmla="*/ 352539 w 1894901"/>
                <a:gd name="connsiteY1" fmla="*/ 3106756 h 3382178"/>
                <a:gd name="connsiteX2" fmla="*/ 627961 w 1894901"/>
                <a:gd name="connsiteY2" fmla="*/ 2776250 h 3382178"/>
                <a:gd name="connsiteX3" fmla="*/ 1134737 w 1894901"/>
                <a:gd name="connsiteY3" fmla="*/ 1938968 h 3382178"/>
                <a:gd name="connsiteX4" fmla="*/ 1476260 w 1894901"/>
                <a:gd name="connsiteY4" fmla="*/ 1222872 h 3382178"/>
                <a:gd name="connsiteX5" fmla="*/ 1894901 w 1894901"/>
                <a:gd name="connsiteY5" fmla="*/ 0 h 3382178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134737 w 1902312"/>
                <a:gd name="connsiteY3" fmla="*/ 2137272 h 3580482"/>
                <a:gd name="connsiteX4" fmla="*/ 1476260 w 1902312"/>
                <a:gd name="connsiteY4" fmla="*/ 1421176 h 3580482"/>
                <a:gd name="connsiteX5" fmla="*/ 1902312 w 1902312"/>
                <a:gd name="connsiteY5" fmla="*/ 0 h 3580482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134737 w 1902312"/>
                <a:gd name="connsiteY3" fmla="*/ 2137272 h 3580482"/>
                <a:gd name="connsiteX4" fmla="*/ 1416972 w 1902312"/>
                <a:gd name="connsiteY4" fmla="*/ 1266940 h 3580482"/>
                <a:gd name="connsiteX5" fmla="*/ 1902312 w 1902312"/>
                <a:gd name="connsiteY5" fmla="*/ 0 h 3580482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008750 w 1902312"/>
                <a:gd name="connsiteY3" fmla="*/ 2082187 h 3580482"/>
                <a:gd name="connsiteX4" fmla="*/ 1416972 w 1902312"/>
                <a:gd name="connsiteY4" fmla="*/ 1266940 h 3580482"/>
                <a:gd name="connsiteX5" fmla="*/ 1902312 w 1902312"/>
                <a:gd name="connsiteY5" fmla="*/ 0 h 3580482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008750 w 1902312"/>
                <a:gd name="connsiteY3" fmla="*/ 2082187 h 3580482"/>
                <a:gd name="connsiteX4" fmla="*/ 1320629 w 1902312"/>
                <a:gd name="connsiteY4" fmla="*/ 1068636 h 3580482"/>
                <a:gd name="connsiteX5" fmla="*/ 1902312 w 1902312"/>
                <a:gd name="connsiteY5" fmla="*/ 0 h 3580482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627961 w 1546583"/>
                <a:gd name="connsiteY2" fmla="*/ 2842351 h 3448279"/>
                <a:gd name="connsiteX3" fmla="*/ 1008750 w 1546583"/>
                <a:gd name="connsiteY3" fmla="*/ 1949984 h 3448279"/>
                <a:gd name="connsiteX4" fmla="*/ 1320629 w 1546583"/>
                <a:gd name="connsiteY4" fmla="*/ 936433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627961 w 1546583"/>
                <a:gd name="connsiteY2" fmla="*/ 2842351 h 3448279"/>
                <a:gd name="connsiteX3" fmla="*/ 1008750 w 1546583"/>
                <a:gd name="connsiteY3" fmla="*/ 1949984 h 3448279"/>
                <a:gd name="connsiteX4" fmla="*/ 1357684 w 1546583"/>
                <a:gd name="connsiteY4" fmla="*/ 969484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739127 w 1546583"/>
                <a:gd name="connsiteY2" fmla="*/ 2699132 h 3448279"/>
                <a:gd name="connsiteX3" fmla="*/ 1008750 w 1546583"/>
                <a:gd name="connsiteY3" fmla="*/ 1949984 h 3448279"/>
                <a:gd name="connsiteX4" fmla="*/ 1357684 w 1546583"/>
                <a:gd name="connsiteY4" fmla="*/ 969484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739127 w 1546583"/>
                <a:gd name="connsiteY2" fmla="*/ 2699132 h 3448279"/>
                <a:gd name="connsiteX3" fmla="*/ 1008750 w 1546583"/>
                <a:gd name="connsiteY3" fmla="*/ 1949984 h 3448279"/>
                <a:gd name="connsiteX4" fmla="*/ 1335451 w 1546583"/>
                <a:gd name="connsiteY4" fmla="*/ 958467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739127 w 1546583"/>
                <a:gd name="connsiteY2" fmla="*/ 2699132 h 3448279"/>
                <a:gd name="connsiteX3" fmla="*/ 1008750 w 1546583"/>
                <a:gd name="connsiteY3" fmla="*/ 1949984 h 3448279"/>
                <a:gd name="connsiteX4" fmla="*/ 1365095 w 1546583"/>
                <a:gd name="connsiteY4" fmla="*/ 958467 h 3448279"/>
                <a:gd name="connsiteX5" fmla="*/ 1546583 w 1546583"/>
                <a:gd name="connsiteY5" fmla="*/ 0 h 344827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08750 w 1494706"/>
                <a:gd name="connsiteY3" fmla="*/ 1597444 h 3095739"/>
                <a:gd name="connsiteX4" fmla="*/ 1365095 w 1494706"/>
                <a:gd name="connsiteY4" fmla="*/ 605927 h 3095739"/>
                <a:gd name="connsiteX5" fmla="*/ 1494706 w 1494706"/>
                <a:gd name="connsiteY5" fmla="*/ 0 h 309573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08750 w 1494706"/>
                <a:gd name="connsiteY3" fmla="*/ 1597444 h 3095739"/>
                <a:gd name="connsiteX4" fmla="*/ 1365095 w 1494706"/>
                <a:gd name="connsiteY4" fmla="*/ 605927 h 3095739"/>
                <a:gd name="connsiteX5" fmla="*/ 1482203 w 1494706"/>
                <a:gd name="connsiteY5" fmla="*/ 286438 h 3095739"/>
                <a:gd name="connsiteX6" fmla="*/ 1494706 w 1494706"/>
                <a:gd name="connsiteY6" fmla="*/ 0 h 309573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82860 w 1494706"/>
                <a:gd name="connsiteY3" fmla="*/ 1663545 h 3095739"/>
                <a:gd name="connsiteX4" fmla="*/ 1365095 w 1494706"/>
                <a:gd name="connsiteY4" fmla="*/ 605927 h 3095739"/>
                <a:gd name="connsiteX5" fmla="*/ 1482203 w 1494706"/>
                <a:gd name="connsiteY5" fmla="*/ 286438 h 3095739"/>
                <a:gd name="connsiteX6" fmla="*/ 1494706 w 1494706"/>
                <a:gd name="connsiteY6" fmla="*/ 0 h 309573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82860 w 1494706"/>
                <a:gd name="connsiteY3" fmla="*/ 1663545 h 3095739"/>
                <a:gd name="connsiteX4" fmla="*/ 1424384 w 1494706"/>
                <a:gd name="connsiteY4" fmla="*/ 638977 h 3095739"/>
                <a:gd name="connsiteX5" fmla="*/ 1482203 w 1494706"/>
                <a:gd name="connsiteY5" fmla="*/ 286438 h 3095739"/>
                <a:gd name="connsiteX6" fmla="*/ 1494706 w 1494706"/>
                <a:gd name="connsiteY6" fmla="*/ 0 h 3095739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424384 w 1553994"/>
                <a:gd name="connsiteY4" fmla="*/ 716095 h 3172857"/>
                <a:gd name="connsiteX5" fmla="*/ 1482203 w 1553994"/>
                <a:gd name="connsiteY5" fmla="*/ 363556 h 3172857"/>
                <a:gd name="connsiteX6" fmla="*/ 1553994 w 1553994"/>
                <a:gd name="connsiteY6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424384 w 1553994"/>
                <a:gd name="connsiteY4" fmla="*/ 716095 h 3172857"/>
                <a:gd name="connsiteX5" fmla="*/ 1519258 w 1553994"/>
                <a:gd name="connsiteY5" fmla="*/ 385590 h 3172857"/>
                <a:gd name="connsiteX6" fmla="*/ 1553994 w 1553994"/>
                <a:gd name="connsiteY6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498494 w 1553994"/>
                <a:gd name="connsiteY4" fmla="*/ 760163 h 3172857"/>
                <a:gd name="connsiteX5" fmla="*/ 1519258 w 1553994"/>
                <a:gd name="connsiteY5" fmla="*/ 385590 h 3172857"/>
                <a:gd name="connsiteX6" fmla="*/ 1553994 w 1553994"/>
                <a:gd name="connsiteY6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325481 w 1553994"/>
                <a:gd name="connsiteY4" fmla="*/ 1284634 h 3172857"/>
                <a:gd name="connsiteX5" fmla="*/ 1498494 w 1553994"/>
                <a:gd name="connsiteY5" fmla="*/ 760163 h 3172857"/>
                <a:gd name="connsiteX6" fmla="*/ 1519258 w 1553994"/>
                <a:gd name="connsiteY6" fmla="*/ 385590 h 3172857"/>
                <a:gd name="connsiteX7" fmla="*/ 1553994 w 1553994"/>
                <a:gd name="connsiteY7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142148 w 1553994"/>
                <a:gd name="connsiteY3" fmla="*/ 1740663 h 3172857"/>
                <a:gd name="connsiteX4" fmla="*/ 1325481 w 1553994"/>
                <a:gd name="connsiteY4" fmla="*/ 1284634 h 3172857"/>
                <a:gd name="connsiteX5" fmla="*/ 1498494 w 1553994"/>
                <a:gd name="connsiteY5" fmla="*/ 760163 h 3172857"/>
                <a:gd name="connsiteX6" fmla="*/ 1519258 w 1553994"/>
                <a:gd name="connsiteY6" fmla="*/ 385590 h 3172857"/>
                <a:gd name="connsiteX7" fmla="*/ 1553994 w 1553994"/>
                <a:gd name="connsiteY7" fmla="*/ 0 h 3172857"/>
                <a:gd name="connsiteX0" fmla="*/ 0 w 1604395"/>
                <a:gd name="connsiteY0" fmla="*/ 3172857 h 3172857"/>
                <a:gd name="connsiteX1" fmla="*/ 352539 w 1604395"/>
                <a:gd name="connsiteY1" fmla="*/ 2897435 h 3172857"/>
                <a:gd name="connsiteX2" fmla="*/ 739127 w 1604395"/>
                <a:gd name="connsiteY2" fmla="*/ 2423710 h 3172857"/>
                <a:gd name="connsiteX3" fmla="*/ 1142148 w 1604395"/>
                <a:gd name="connsiteY3" fmla="*/ 1740663 h 3172857"/>
                <a:gd name="connsiteX4" fmla="*/ 1325481 w 1604395"/>
                <a:gd name="connsiteY4" fmla="*/ 1284634 h 3172857"/>
                <a:gd name="connsiteX5" fmla="*/ 1498494 w 1604395"/>
                <a:gd name="connsiteY5" fmla="*/ 760163 h 3172857"/>
                <a:gd name="connsiteX6" fmla="*/ 1600779 w 1604395"/>
                <a:gd name="connsiteY6" fmla="*/ 341523 h 3172857"/>
                <a:gd name="connsiteX7" fmla="*/ 1553994 w 1604395"/>
                <a:gd name="connsiteY7" fmla="*/ 0 h 3172857"/>
                <a:gd name="connsiteX0" fmla="*/ 0 w 1650337"/>
                <a:gd name="connsiteY0" fmla="*/ 3117773 h 3117773"/>
                <a:gd name="connsiteX1" fmla="*/ 352539 w 1650337"/>
                <a:gd name="connsiteY1" fmla="*/ 2842351 h 3117773"/>
                <a:gd name="connsiteX2" fmla="*/ 739127 w 1650337"/>
                <a:gd name="connsiteY2" fmla="*/ 2368626 h 3117773"/>
                <a:gd name="connsiteX3" fmla="*/ 1142148 w 1650337"/>
                <a:gd name="connsiteY3" fmla="*/ 1685579 h 3117773"/>
                <a:gd name="connsiteX4" fmla="*/ 1325481 w 1650337"/>
                <a:gd name="connsiteY4" fmla="*/ 1229550 h 3117773"/>
                <a:gd name="connsiteX5" fmla="*/ 1498494 w 1650337"/>
                <a:gd name="connsiteY5" fmla="*/ 705079 h 3117773"/>
                <a:gd name="connsiteX6" fmla="*/ 1600779 w 1650337"/>
                <a:gd name="connsiteY6" fmla="*/ 286439 h 3117773"/>
                <a:gd name="connsiteX7" fmla="*/ 1650337 w 1650337"/>
                <a:gd name="connsiteY7" fmla="*/ 0 h 311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337" h="3117773">
                  <a:moveTo>
                    <a:pt x="0" y="3117773"/>
                  </a:moveTo>
                  <a:cubicBezTo>
                    <a:pt x="123939" y="3030556"/>
                    <a:pt x="229351" y="2967209"/>
                    <a:pt x="352539" y="2842351"/>
                  </a:cubicBezTo>
                  <a:cubicBezTo>
                    <a:pt x="475727" y="2717493"/>
                    <a:pt x="607525" y="2561421"/>
                    <a:pt x="739127" y="2368626"/>
                  </a:cubicBezTo>
                  <a:cubicBezTo>
                    <a:pt x="870729" y="2175831"/>
                    <a:pt x="1044422" y="1875425"/>
                    <a:pt x="1142148" y="1685579"/>
                  </a:cubicBezTo>
                  <a:cubicBezTo>
                    <a:pt x="1239874" y="1495733"/>
                    <a:pt x="1256209" y="1392967"/>
                    <a:pt x="1325481" y="1229550"/>
                  </a:cubicBezTo>
                  <a:cubicBezTo>
                    <a:pt x="1394753" y="1066133"/>
                    <a:pt x="1452611" y="862264"/>
                    <a:pt x="1498494" y="705079"/>
                  </a:cubicBezTo>
                  <a:cubicBezTo>
                    <a:pt x="1544377" y="547894"/>
                    <a:pt x="1579177" y="387427"/>
                    <a:pt x="1600779" y="286439"/>
                  </a:cubicBezTo>
                  <a:cubicBezTo>
                    <a:pt x="1622381" y="185451"/>
                    <a:pt x="1635902" y="55084"/>
                    <a:pt x="1650337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62793" y="3149259"/>
              <a:ext cx="1493039" cy="2338330"/>
            </a:xfrm>
            <a:custGeom>
              <a:avLst/>
              <a:gdLst>
                <a:gd name="connsiteX0" fmla="*/ 0 w 1894901"/>
                <a:gd name="connsiteY0" fmla="*/ 3382178 h 3382178"/>
                <a:gd name="connsiteX1" fmla="*/ 352539 w 1894901"/>
                <a:gd name="connsiteY1" fmla="*/ 3106756 h 3382178"/>
                <a:gd name="connsiteX2" fmla="*/ 627961 w 1894901"/>
                <a:gd name="connsiteY2" fmla="*/ 2776250 h 3382178"/>
                <a:gd name="connsiteX3" fmla="*/ 1134737 w 1894901"/>
                <a:gd name="connsiteY3" fmla="*/ 1938968 h 3382178"/>
                <a:gd name="connsiteX4" fmla="*/ 1476260 w 1894901"/>
                <a:gd name="connsiteY4" fmla="*/ 1222872 h 3382178"/>
                <a:gd name="connsiteX5" fmla="*/ 1894901 w 1894901"/>
                <a:gd name="connsiteY5" fmla="*/ 0 h 3382178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134737 w 1902312"/>
                <a:gd name="connsiteY3" fmla="*/ 2137272 h 3580482"/>
                <a:gd name="connsiteX4" fmla="*/ 1476260 w 1902312"/>
                <a:gd name="connsiteY4" fmla="*/ 1421176 h 3580482"/>
                <a:gd name="connsiteX5" fmla="*/ 1902312 w 1902312"/>
                <a:gd name="connsiteY5" fmla="*/ 0 h 3580482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134737 w 1902312"/>
                <a:gd name="connsiteY3" fmla="*/ 2137272 h 3580482"/>
                <a:gd name="connsiteX4" fmla="*/ 1416972 w 1902312"/>
                <a:gd name="connsiteY4" fmla="*/ 1266940 h 3580482"/>
                <a:gd name="connsiteX5" fmla="*/ 1902312 w 1902312"/>
                <a:gd name="connsiteY5" fmla="*/ 0 h 3580482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008750 w 1902312"/>
                <a:gd name="connsiteY3" fmla="*/ 2082187 h 3580482"/>
                <a:gd name="connsiteX4" fmla="*/ 1416972 w 1902312"/>
                <a:gd name="connsiteY4" fmla="*/ 1266940 h 3580482"/>
                <a:gd name="connsiteX5" fmla="*/ 1902312 w 1902312"/>
                <a:gd name="connsiteY5" fmla="*/ 0 h 3580482"/>
                <a:gd name="connsiteX0" fmla="*/ 0 w 1902312"/>
                <a:gd name="connsiteY0" fmla="*/ 3580482 h 3580482"/>
                <a:gd name="connsiteX1" fmla="*/ 352539 w 1902312"/>
                <a:gd name="connsiteY1" fmla="*/ 3305060 h 3580482"/>
                <a:gd name="connsiteX2" fmla="*/ 627961 w 1902312"/>
                <a:gd name="connsiteY2" fmla="*/ 2974554 h 3580482"/>
                <a:gd name="connsiteX3" fmla="*/ 1008750 w 1902312"/>
                <a:gd name="connsiteY3" fmla="*/ 2082187 h 3580482"/>
                <a:gd name="connsiteX4" fmla="*/ 1320629 w 1902312"/>
                <a:gd name="connsiteY4" fmla="*/ 1068636 h 3580482"/>
                <a:gd name="connsiteX5" fmla="*/ 1902312 w 1902312"/>
                <a:gd name="connsiteY5" fmla="*/ 0 h 3580482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627961 w 1546583"/>
                <a:gd name="connsiteY2" fmla="*/ 2842351 h 3448279"/>
                <a:gd name="connsiteX3" fmla="*/ 1008750 w 1546583"/>
                <a:gd name="connsiteY3" fmla="*/ 1949984 h 3448279"/>
                <a:gd name="connsiteX4" fmla="*/ 1320629 w 1546583"/>
                <a:gd name="connsiteY4" fmla="*/ 936433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627961 w 1546583"/>
                <a:gd name="connsiteY2" fmla="*/ 2842351 h 3448279"/>
                <a:gd name="connsiteX3" fmla="*/ 1008750 w 1546583"/>
                <a:gd name="connsiteY3" fmla="*/ 1949984 h 3448279"/>
                <a:gd name="connsiteX4" fmla="*/ 1357684 w 1546583"/>
                <a:gd name="connsiteY4" fmla="*/ 969484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739127 w 1546583"/>
                <a:gd name="connsiteY2" fmla="*/ 2699132 h 3448279"/>
                <a:gd name="connsiteX3" fmla="*/ 1008750 w 1546583"/>
                <a:gd name="connsiteY3" fmla="*/ 1949984 h 3448279"/>
                <a:gd name="connsiteX4" fmla="*/ 1357684 w 1546583"/>
                <a:gd name="connsiteY4" fmla="*/ 969484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739127 w 1546583"/>
                <a:gd name="connsiteY2" fmla="*/ 2699132 h 3448279"/>
                <a:gd name="connsiteX3" fmla="*/ 1008750 w 1546583"/>
                <a:gd name="connsiteY3" fmla="*/ 1949984 h 3448279"/>
                <a:gd name="connsiteX4" fmla="*/ 1335451 w 1546583"/>
                <a:gd name="connsiteY4" fmla="*/ 958467 h 3448279"/>
                <a:gd name="connsiteX5" fmla="*/ 1546583 w 1546583"/>
                <a:gd name="connsiteY5" fmla="*/ 0 h 3448279"/>
                <a:gd name="connsiteX0" fmla="*/ 0 w 1546583"/>
                <a:gd name="connsiteY0" fmla="*/ 3448279 h 3448279"/>
                <a:gd name="connsiteX1" fmla="*/ 352539 w 1546583"/>
                <a:gd name="connsiteY1" fmla="*/ 3172857 h 3448279"/>
                <a:gd name="connsiteX2" fmla="*/ 739127 w 1546583"/>
                <a:gd name="connsiteY2" fmla="*/ 2699132 h 3448279"/>
                <a:gd name="connsiteX3" fmla="*/ 1008750 w 1546583"/>
                <a:gd name="connsiteY3" fmla="*/ 1949984 h 3448279"/>
                <a:gd name="connsiteX4" fmla="*/ 1365095 w 1546583"/>
                <a:gd name="connsiteY4" fmla="*/ 958467 h 3448279"/>
                <a:gd name="connsiteX5" fmla="*/ 1546583 w 1546583"/>
                <a:gd name="connsiteY5" fmla="*/ 0 h 344827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08750 w 1494706"/>
                <a:gd name="connsiteY3" fmla="*/ 1597444 h 3095739"/>
                <a:gd name="connsiteX4" fmla="*/ 1365095 w 1494706"/>
                <a:gd name="connsiteY4" fmla="*/ 605927 h 3095739"/>
                <a:gd name="connsiteX5" fmla="*/ 1494706 w 1494706"/>
                <a:gd name="connsiteY5" fmla="*/ 0 h 309573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08750 w 1494706"/>
                <a:gd name="connsiteY3" fmla="*/ 1597444 h 3095739"/>
                <a:gd name="connsiteX4" fmla="*/ 1365095 w 1494706"/>
                <a:gd name="connsiteY4" fmla="*/ 605927 h 3095739"/>
                <a:gd name="connsiteX5" fmla="*/ 1482203 w 1494706"/>
                <a:gd name="connsiteY5" fmla="*/ 286438 h 3095739"/>
                <a:gd name="connsiteX6" fmla="*/ 1494706 w 1494706"/>
                <a:gd name="connsiteY6" fmla="*/ 0 h 309573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82860 w 1494706"/>
                <a:gd name="connsiteY3" fmla="*/ 1663545 h 3095739"/>
                <a:gd name="connsiteX4" fmla="*/ 1365095 w 1494706"/>
                <a:gd name="connsiteY4" fmla="*/ 605927 h 3095739"/>
                <a:gd name="connsiteX5" fmla="*/ 1482203 w 1494706"/>
                <a:gd name="connsiteY5" fmla="*/ 286438 h 3095739"/>
                <a:gd name="connsiteX6" fmla="*/ 1494706 w 1494706"/>
                <a:gd name="connsiteY6" fmla="*/ 0 h 3095739"/>
                <a:gd name="connsiteX0" fmla="*/ 0 w 1494706"/>
                <a:gd name="connsiteY0" fmla="*/ 3095739 h 3095739"/>
                <a:gd name="connsiteX1" fmla="*/ 352539 w 1494706"/>
                <a:gd name="connsiteY1" fmla="*/ 2820317 h 3095739"/>
                <a:gd name="connsiteX2" fmla="*/ 739127 w 1494706"/>
                <a:gd name="connsiteY2" fmla="*/ 2346592 h 3095739"/>
                <a:gd name="connsiteX3" fmla="*/ 1082860 w 1494706"/>
                <a:gd name="connsiteY3" fmla="*/ 1663545 h 3095739"/>
                <a:gd name="connsiteX4" fmla="*/ 1424384 w 1494706"/>
                <a:gd name="connsiteY4" fmla="*/ 638977 h 3095739"/>
                <a:gd name="connsiteX5" fmla="*/ 1482203 w 1494706"/>
                <a:gd name="connsiteY5" fmla="*/ 286438 h 3095739"/>
                <a:gd name="connsiteX6" fmla="*/ 1494706 w 1494706"/>
                <a:gd name="connsiteY6" fmla="*/ 0 h 3095739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424384 w 1553994"/>
                <a:gd name="connsiteY4" fmla="*/ 716095 h 3172857"/>
                <a:gd name="connsiteX5" fmla="*/ 1482203 w 1553994"/>
                <a:gd name="connsiteY5" fmla="*/ 363556 h 3172857"/>
                <a:gd name="connsiteX6" fmla="*/ 1553994 w 1553994"/>
                <a:gd name="connsiteY6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424384 w 1553994"/>
                <a:gd name="connsiteY4" fmla="*/ 716095 h 3172857"/>
                <a:gd name="connsiteX5" fmla="*/ 1519258 w 1553994"/>
                <a:gd name="connsiteY5" fmla="*/ 385590 h 3172857"/>
                <a:gd name="connsiteX6" fmla="*/ 1553994 w 1553994"/>
                <a:gd name="connsiteY6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498494 w 1553994"/>
                <a:gd name="connsiteY4" fmla="*/ 760163 h 3172857"/>
                <a:gd name="connsiteX5" fmla="*/ 1519258 w 1553994"/>
                <a:gd name="connsiteY5" fmla="*/ 385590 h 3172857"/>
                <a:gd name="connsiteX6" fmla="*/ 1553994 w 1553994"/>
                <a:gd name="connsiteY6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082860 w 1553994"/>
                <a:gd name="connsiteY3" fmla="*/ 1740663 h 3172857"/>
                <a:gd name="connsiteX4" fmla="*/ 1325481 w 1553994"/>
                <a:gd name="connsiteY4" fmla="*/ 1284634 h 3172857"/>
                <a:gd name="connsiteX5" fmla="*/ 1498494 w 1553994"/>
                <a:gd name="connsiteY5" fmla="*/ 760163 h 3172857"/>
                <a:gd name="connsiteX6" fmla="*/ 1519258 w 1553994"/>
                <a:gd name="connsiteY6" fmla="*/ 385590 h 3172857"/>
                <a:gd name="connsiteX7" fmla="*/ 1553994 w 1553994"/>
                <a:gd name="connsiteY7" fmla="*/ 0 h 3172857"/>
                <a:gd name="connsiteX0" fmla="*/ 0 w 1553994"/>
                <a:gd name="connsiteY0" fmla="*/ 3172857 h 3172857"/>
                <a:gd name="connsiteX1" fmla="*/ 352539 w 1553994"/>
                <a:gd name="connsiteY1" fmla="*/ 2897435 h 3172857"/>
                <a:gd name="connsiteX2" fmla="*/ 739127 w 1553994"/>
                <a:gd name="connsiteY2" fmla="*/ 2423710 h 3172857"/>
                <a:gd name="connsiteX3" fmla="*/ 1142148 w 1553994"/>
                <a:gd name="connsiteY3" fmla="*/ 1740663 h 3172857"/>
                <a:gd name="connsiteX4" fmla="*/ 1325481 w 1553994"/>
                <a:gd name="connsiteY4" fmla="*/ 1284634 h 3172857"/>
                <a:gd name="connsiteX5" fmla="*/ 1498494 w 1553994"/>
                <a:gd name="connsiteY5" fmla="*/ 760163 h 3172857"/>
                <a:gd name="connsiteX6" fmla="*/ 1519258 w 1553994"/>
                <a:gd name="connsiteY6" fmla="*/ 385590 h 3172857"/>
                <a:gd name="connsiteX7" fmla="*/ 1553994 w 1553994"/>
                <a:gd name="connsiteY7" fmla="*/ 0 h 3172857"/>
                <a:gd name="connsiteX0" fmla="*/ 0 w 1604395"/>
                <a:gd name="connsiteY0" fmla="*/ 3172857 h 3172857"/>
                <a:gd name="connsiteX1" fmla="*/ 352539 w 1604395"/>
                <a:gd name="connsiteY1" fmla="*/ 2897435 h 3172857"/>
                <a:gd name="connsiteX2" fmla="*/ 739127 w 1604395"/>
                <a:gd name="connsiteY2" fmla="*/ 2423710 h 3172857"/>
                <a:gd name="connsiteX3" fmla="*/ 1142148 w 1604395"/>
                <a:gd name="connsiteY3" fmla="*/ 1740663 h 3172857"/>
                <a:gd name="connsiteX4" fmla="*/ 1325481 w 1604395"/>
                <a:gd name="connsiteY4" fmla="*/ 1284634 h 3172857"/>
                <a:gd name="connsiteX5" fmla="*/ 1498494 w 1604395"/>
                <a:gd name="connsiteY5" fmla="*/ 760163 h 3172857"/>
                <a:gd name="connsiteX6" fmla="*/ 1600779 w 1604395"/>
                <a:gd name="connsiteY6" fmla="*/ 341523 h 3172857"/>
                <a:gd name="connsiteX7" fmla="*/ 1553994 w 1604395"/>
                <a:gd name="connsiteY7" fmla="*/ 0 h 3172857"/>
                <a:gd name="connsiteX0" fmla="*/ 0 w 1650337"/>
                <a:gd name="connsiteY0" fmla="*/ 3117773 h 3117773"/>
                <a:gd name="connsiteX1" fmla="*/ 352539 w 1650337"/>
                <a:gd name="connsiteY1" fmla="*/ 2842351 h 3117773"/>
                <a:gd name="connsiteX2" fmla="*/ 739127 w 1650337"/>
                <a:gd name="connsiteY2" fmla="*/ 2368626 h 3117773"/>
                <a:gd name="connsiteX3" fmla="*/ 1142148 w 1650337"/>
                <a:gd name="connsiteY3" fmla="*/ 1685579 h 3117773"/>
                <a:gd name="connsiteX4" fmla="*/ 1325481 w 1650337"/>
                <a:gd name="connsiteY4" fmla="*/ 1229550 h 3117773"/>
                <a:gd name="connsiteX5" fmla="*/ 1498494 w 1650337"/>
                <a:gd name="connsiteY5" fmla="*/ 705079 h 3117773"/>
                <a:gd name="connsiteX6" fmla="*/ 1600779 w 1650337"/>
                <a:gd name="connsiteY6" fmla="*/ 286439 h 3117773"/>
                <a:gd name="connsiteX7" fmla="*/ 1650337 w 1650337"/>
                <a:gd name="connsiteY7" fmla="*/ 0 h 311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337" h="3117773">
                  <a:moveTo>
                    <a:pt x="0" y="3117773"/>
                  </a:moveTo>
                  <a:cubicBezTo>
                    <a:pt x="123939" y="3030556"/>
                    <a:pt x="229351" y="2967209"/>
                    <a:pt x="352539" y="2842351"/>
                  </a:cubicBezTo>
                  <a:cubicBezTo>
                    <a:pt x="475727" y="2717493"/>
                    <a:pt x="607525" y="2561421"/>
                    <a:pt x="739127" y="2368626"/>
                  </a:cubicBezTo>
                  <a:cubicBezTo>
                    <a:pt x="870729" y="2175831"/>
                    <a:pt x="1044422" y="1875425"/>
                    <a:pt x="1142148" y="1685579"/>
                  </a:cubicBezTo>
                  <a:cubicBezTo>
                    <a:pt x="1239874" y="1495733"/>
                    <a:pt x="1256209" y="1392967"/>
                    <a:pt x="1325481" y="1229550"/>
                  </a:cubicBezTo>
                  <a:cubicBezTo>
                    <a:pt x="1394753" y="1066133"/>
                    <a:pt x="1452611" y="862264"/>
                    <a:pt x="1498494" y="705079"/>
                  </a:cubicBezTo>
                  <a:cubicBezTo>
                    <a:pt x="1544377" y="547894"/>
                    <a:pt x="1579177" y="387427"/>
                    <a:pt x="1600779" y="286439"/>
                  </a:cubicBezTo>
                  <a:cubicBezTo>
                    <a:pt x="1622381" y="185451"/>
                    <a:pt x="1635902" y="55084"/>
                    <a:pt x="1650337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6039" y="5948457"/>
              <a:ext cx="209392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Typical pipeline curve (for comparison)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1492083" y="5479271"/>
              <a:ext cx="302011" cy="45867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 flipH="1" flipV="1">
            <a:off x="2500203" y="4102347"/>
            <a:ext cx="370511" cy="6371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6"/>
          </p:cNvCxnSpPr>
          <p:nvPr/>
        </p:nvCxnSpPr>
        <p:spPr>
          <a:xfrm flipH="1" flipV="1">
            <a:off x="6330367" y="4076841"/>
            <a:ext cx="322954" cy="4646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1289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Centrifugal Compression – Tandem Options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55494"/>
            <a:ext cx="4245800" cy="206015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30" y="1681381"/>
            <a:ext cx="3298519" cy="251315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54284" y="4260772"/>
            <a:ext cx="2201308" cy="201884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 rot="5400000">
            <a:off x="5093233" y="2476726"/>
            <a:ext cx="385591" cy="562273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 rot="5400000">
            <a:off x="4903189" y="4273854"/>
            <a:ext cx="1377113" cy="18632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8"/>
          <p:cNvSpPr/>
          <p:nvPr/>
        </p:nvSpPr>
        <p:spPr>
          <a:xfrm rot="5400000">
            <a:off x="6990135" y="4451796"/>
            <a:ext cx="1220253" cy="1523077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2786" y="4585634"/>
            <a:ext cx="156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Electric Motor Drive, Induction or Synchronous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974553" y="4881845"/>
            <a:ext cx="1156769" cy="773933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0485" y="4009469"/>
            <a:ext cx="1729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Traditional GB or Voith Hydraulic planetary GB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96465" y="4881845"/>
            <a:ext cx="172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LP compressor casing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62659" y="4789970"/>
            <a:ext cx="139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HP compressor casing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2786" y="1608397"/>
            <a:ext cx="42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GT driven tandem, skid mounted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56741" y="1330350"/>
            <a:ext cx="42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 electric motor driven tandem unit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58449" y="4789970"/>
            <a:ext cx="110168" cy="4650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1121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Compression Options for  Gas Storage Applications</vt:lpstr>
      <vt:lpstr>Compression for Gas Storage: Then vs. Now</vt:lpstr>
      <vt:lpstr>Compression for Gas Storage: Incorporating Midstream Lessons </vt:lpstr>
      <vt:lpstr>Compression in KM Midstream: Recent Examples of Successful Projects</vt:lpstr>
      <vt:lpstr>Storage Applications – Characteristics different from pipeline applications!</vt:lpstr>
      <vt:lpstr>Reciprocating Compressor – Typical Curves for Storage Application</vt:lpstr>
      <vt:lpstr>Reciprocating Compressors – High speed options configured for Single &amp; Two Stage Mode</vt:lpstr>
      <vt:lpstr>Centrifugal Compressor – Storage Application Curve: Tandem Unit in Series / Parallel</vt:lpstr>
      <vt:lpstr>Centrifugal Compression – Tandem Options</vt:lpstr>
      <vt:lpstr>Recips and Centrifugals in Gas Storage</vt:lpstr>
      <vt:lpstr>Recips and Centrifugals in Gas Storage</vt:lpstr>
      <vt:lpstr>Finding the “Sweet” Spot for Driver Size and Common Gas Storage Compressors </vt:lpstr>
      <vt:lpstr>Questions / Comments??</vt:lpstr>
    </vt:vector>
  </TitlesOfParts>
  <Company>Kinder Morgan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Mcbain, Marybeth</dc:creator>
  <cp:lastModifiedBy>Mcbain, Marybeth</cp:lastModifiedBy>
  <cp:revision>24</cp:revision>
  <cp:lastPrinted>2020-02-04T17:20:09Z</cp:lastPrinted>
  <dcterms:created xsi:type="dcterms:W3CDTF">2020-02-04T13:55:22Z</dcterms:created>
  <dcterms:modified xsi:type="dcterms:W3CDTF">2020-02-05T19:06:44Z</dcterms:modified>
</cp:coreProperties>
</file>