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2" r:id="rId2"/>
    <p:sldMasterId id="2147483721" r:id="rId3"/>
    <p:sldMasterId id="2147483741" r:id="rId4"/>
    <p:sldMasterId id="2147483756" r:id="rId5"/>
    <p:sldMasterId id="2147483776" r:id="rId6"/>
  </p:sldMasterIdLst>
  <p:notesMasterIdLst>
    <p:notesMasterId r:id="rId21"/>
  </p:notesMasterIdLst>
  <p:handoutMasterIdLst>
    <p:handoutMasterId r:id="rId22"/>
  </p:handoutMasterIdLst>
  <p:sldIdLst>
    <p:sldId id="275" r:id="rId7"/>
    <p:sldId id="329" r:id="rId8"/>
    <p:sldId id="390" r:id="rId9"/>
    <p:sldId id="1273" r:id="rId10"/>
    <p:sldId id="1271" r:id="rId11"/>
    <p:sldId id="279" r:id="rId12"/>
    <p:sldId id="280" r:id="rId13"/>
    <p:sldId id="345" r:id="rId14"/>
    <p:sldId id="1274" r:id="rId15"/>
    <p:sldId id="1268" r:id="rId16"/>
    <p:sldId id="1269" r:id="rId17"/>
    <p:sldId id="1275" r:id="rId18"/>
    <p:sldId id="1276"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berg, Sarah C" initials="S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0099"/>
    <a:srgbClr val="330087"/>
    <a:srgbClr val="001014"/>
    <a:srgbClr val="012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61" autoAdjust="0"/>
    <p:restoredTop sz="94188" autoAdjust="0"/>
  </p:normalViewPr>
  <p:slideViewPr>
    <p:cSldViewPr snapToGrid="0" snapToObjects="1">
      <p:cViewPr>
        <p:scale>
          <a:sx n="67" d="100"/>
          <a:sy n="67" d="100"/>
        </p:scale>
        <p:origin x="1088" y="52"/>
      </p:cViewPr>
      <p:guideLst>
        <p:guide orient="horz" pos="2160"/>
        <p:guide pos="2880"/>
      </p:guideLst>
    </p:cSldViewPr>
  </p:slideViewPr>
  <p:notesTextViewPr>
    <p:cViewPr>
      <p:scale>
        <a:sx n="100" d="100"/>
        <a:sy n="100" d="100"/>
      </p:scale>
      <p:origin x="0" y="0"/>
    </p:cViewPr>
  </p:notesTextViewPr>
  <p:sorterViewPr>
    <p:cViewPr>
      <p:scale>
        <a:sx n="162" d="100"/>
        <a:sy n="162" d="100"/>
      </p:scale>
      <p:origin x="0" y="-20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71A8-4805-BF02-D1BF9177C45C}"/>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71A8-4805-BF02-D1BF9177C45C}"/>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5-71A8-4805-BF02-D1BF9177C45C}"/>
              </c:ext>
            </c:extLst>
          </c:dPt>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extLst xmlns:c16r2="http://schemas.microsoft.com/office/drawing/2015/06/chart">
            <c:ext xmlns:c16="http://schemas.microsoft.com/office/drawing/2014/chart" uri="{C3380CC4-5D6E-409C-BE32-E72D297353CC}">
              <c16:uniqueId val="{00000006-71A8-4805-BF02-D1BF9177C45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3AFF-425E-AEEE-7BE1C26BCF23}"/>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3AFF-425E-AEEE-7BE1C26BCF23}"/>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5-3AFF-425E-AEEE-7BE1C26BCF23}"/>
              </c:ext>
            </c:extLst>
          </c:dPt>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extLst xmlns:c16r2="http://schemas.microsoft.com/office/drawing/2015/06/chart">
            <c:ext xmlns:c16="http://schemas.microsoft.com/office/drawing/2014/chart" uri="{C3380CC4-5D6E-409C-BE32-E72D297353CC}">
              <c16:uniqueId val="{00000006-3AFF-425E-AEEE-7BE1C26BCF2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3AFF-425E-AEEE-7BE1C26BCF23}"/>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3AFF-425E-AEEE-7BE1C26BCF23}"/>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5-3AFF-425E-AEEE-7BE1C26BCF23}"/>
              </c:ext>
            </c:extLst>
          </c:dPt>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extLst xmlns:c16r2="http://schemas.microsoft.com/office/drawing/2015/06/chart">
            <c:ext xmlns:c16="http://schemas.microsoft.com/office/drawing/2014/chart" uri="{C3380CC4-5D6E-409C-BE32-E72D297353CC}">
              <c16:uniqueId val="{00000006-3AFF-425E-AEEE-7BE1C26BCF2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BE22-4A5F-8D57-4270FB663B9E}"/>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BE22-4A5F-8D57-4270FB663B9E}"/>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5-BE22-4A5F-8D57-4270FB663B9E}"/>
              </c:ext>
            </c:extLst>
          </c:dPt>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extLst xmlns:c16r2="http://schemas.microsoft.com/office/drawing/2015/06/chart">
            <c:ext xmlns:c16="http://schemas.microsoft.com/office/drawing/2014/chart" uri="{C3380CC4-5D6E-409C-BE32-E72D297353CC}">
              <c16:uniqueId val="{00000006-BE22-4A5F-8D57-4270FB663B9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3AFF-425E-AEEE-7BE1C26BCF23}"/>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3AFF-425E-AEEE-7BE1C26BCF23}"/>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5-3AFF-425E-AEEE-7BE1C26BCF23}"/>
              </c:ext>
            </c:extLst>
          </c:dPt>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extLst xmlns:c16r2="http://schemas.microsoft.com/office/drawing/2015/06/chart">
            <c:ext xmlns:c16="http://schemas.microsoft.com/office/drawing/2014/chart" uri="{C3380CC4-5D6E-409C-BE32-E72D297353CC}">
              <c16:uniqueId val="{00000006-3AFF-425E-AEEE-7BE1C26BCF2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81344-9385-4399-AF33-B02DAB86915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220CF87-8361-4D03-960E-597379B147F4}">
      <dgm:prSet phldrT="[Text]" custT="1"/>
      <dgm:spPr/>
      <dgm:t>
        <a:bodyPr/>
        <a:lstStyle/>
        <a:p>
          <a:r>
            <a:rPr lang="en-US" sz="1100" b="1" dirty="0" smtClean="0"/>
            <a:t>Analysis</a:t>
          </a:r>
          <a:endParaRPr lang="en-US" sz="1100" b="1" dirty="0"/>
        </a:p>
      </dgm:t>
    </dgm:pt>
    <dgm:pt modelId="{7FF6A0E0-9B5F-445E-9D0B-F39870A6E0A8}" type="parTrans" cxnId="{246E9704-52FA-4B05-B8F2-59F67EAA5EAE}">
      <dgm:prSet/>
      <dgm:spPr/>
      <dgm:t>
        <a:bodyPr/>
        <a:lstStyle/>
        <a:p>
          <a:endParaRPr lang="en-US"/>
        </a:p>
      </dgm:t>
    </dgm:pt>
    <dgm:pt modelId="{32C869CE-2477-472D-B8B1-592E22CE18CD}" type="sibTrans" cxnId="{246E9704-52FA-4B05-B8F2-59F67EAA5EAE}">
      <dgm:prSet/>
      <dgm:spPr/>
      <dgm:t>
        <a:bodyPr/>
        <a:lstStyle/>
        <a:p>
          <a:endParaRPr lang="en-US"/>
        </a:p>
      </dgm:t>
    </dgm:pt>
    <dgm:pt modelId="{99719D71-E029-4B99-B87E-9D29D54934D0}">
      <dgm:prSet phldrT="[Text]" custT="1"/>
      <dgm:spPr/>
      <dgm:t>
        <a:bodyPr/>
        <a:lstStyle/>
        <a:p>
          <a:r>
            <a:rPr lang="en-US" sz="1100" b="1" dirty="0" smtClean="0"/>
            <a:t>Decisions</a:t>
          </a:r>
          <a:endParaRPr lang="en-US" sz="1100" b="1" dirty="0"/>
        </a:p>
      </dgm:t>
    </dgm:pt>
    <dgm:pt modelId="{56AB07F9-8B42-4EC8-9C23-4B898C4BD622}" type="parTrans" cxnId="{73D21D61-58DC-4B43-9CCF-8583D7DE469E}">
      <dgm:prSet/>
      <dgm:spPr/>
      <dgm:t>
        <a:bodyPr/>
        <a:lstStyle/>
        <a:p>
          <a:endParaRPr lang="en-US"/>
        </a:p>
      </dgm:t>
    </dgm:pt>
    <dgm:pt modelId="{B91468FE-E79F-419C-B9B2-6FF9806A7059}" type="sibTrans" cxnId="{73D21D61-58DC-4B43-9CCF-8583D7DE469E}">
      <dgm:prSet/>
      <dgm:spPr/>
      <dgm:t>
        <a:bodyPr/>
        <a:lstStyle/>
        <a:p>
          <a:endParaRPr lang="en-US"/>
        </a:p>
      </dgm:t>
    </dgm:pt>
    <dgm:pt modelId="{B36B1C21-A4D3-4CF2-8FDA-1AE90BE3C50C}">
      <dgm:prSet phldrT="[Text]" custT="1"/>
      <dgm:spPr/>
      <dgm:t>
        <a:bodyPr/>
        <a:lstStyle/>
        <a:p>
          <a:r>
            <a:rPr lang="en-US" sz="1100" b="1" dirty="0" smtClean="0"/>
            <a:t>Optimization</a:t>
          </a:r>
          <a:endParaRPr lang="en-US" sz="1100" b="1" dirty="0"/>
        </a:p>
      </dgm:t>
    </dgm:pt>
    <dgm:pt modelId="{7A56DAC3-9E18-4BDE-B40C-56843D3867DF}" type="parTrans" cxnId="{E4666EEA-F7FE-427A-9D5B-1011DCEEC289}">
      <dgm:prSet/>
      <dgm:spPr/>
      <dgm:t>
        <a:bodyPr/>
        <a:lstStyle/>
        <a:p>
          <a:endParaRPr lang="en-US"/>
        </a:p>
      </dgm:t>
    </dgm:pt>
    <dgm:pt modelId="{42DE7DFD-B635-4B2D-B9BE-084351854465}" type="sibTrans" cxnId="{E4666EEA-F7FE-427A-9D5B-1011DCEEC289}">
      <dgm:prSet/>
      <dgm:spPr/>
      <dgm:t>
        <a:bodyPr/>
        <a:lstStyle/>
        <a:p>
          <a:endParaRPr lang="en-US"/>
        </a:p>
      </dgm:t>
    </dgm:pt>
    <dgm:pt modelId="{02EEC5AD-84AF-4794-9B68-20F0019114D4}">
      <dgm:prSet phldrT="[Text]" custT="1"/>
      <dgm:spPr/>
      <dgm:t>
        <a:bodyPr/>
        <a:lstStyle/>
        <a:p>
          <a:r>
            <a:rPr lang="en-US" sz="1100" b="1" dirty="0" smtClean="0"/>
            <a:t>Cash Flow Improvement</a:t>
          </a:r>
          <a:endParaRPr lang="en-US" sz="1100" b="1" dirty="0"/>
        </a:p>
      </dgm:t>
    </dgm:pt>
    <dgm:pt modelId="{AD6EEDBE-115E-4240-BEAF-035F02D6C5AF}" type="parTrans" cxnId="{4BFC69B0-4A62-45EF-9B9A-C0A473DD276F}">
      <dgm:prSet/>
      <dgm:spPr/>
      <dgm:t>
        <a:bodyPr/>
        <a:lstStyle/>
        <a:p>
          <a:endParaRPr lang="en-US"/>
        </a:p>
      </dgm:t>
    </dgm:pt>
    <dgm:pt modelId="{8989C4B9-0F97-4580-93F6-4A6F0B82A4A3}" type="sibTrans" cxnId="{4BFC69B0-4A62-45EF-9B9A-C0A473DD276F}">
      <dgm:prSet/>
      <dgm:spPr/>
      <dgm:t>
        <a:bodyPr/>
        <a:lstStyle/>
        <a:p>
          <a:endParaRPr lang="en-US"/>
        </a:p>
      </dgm:t>
    </dgm:pt>
    <dgm:pt modelId="{A63392D5-1883-4ACE-9410-5A48E31AABD8}" type="pres">
      <dgm:prSet presAssocID="{EC381344-9385-4399-AF33-B02DAB86915B}" presName="cycle" presStyleCnt="0">
        <dgm:presLayoutVars>
          <dgm:dir/>
          <dgm:resizeHandles val="exact"/>
        </dgm:presLayoutVars>
      </dgm:prSet>
      <dgm:spPr/>
      <dgm:t>
        <a:bodyPr/>
        <a:lstStyle/>
        <a:p>
          <a:endParaRPr lang="en-US"/>
        </a:p>
      </dgm:t>
    </dgm:pt>
    <dgm:pt modelId="{EC133CED-BBB1-49F4-AA27-BD7AF9E82739}" type="pres">
      <dgm:prSet presAssocID="{6220CF87-8361-4D03-960E-597379B147F4}" presName="node" presStyleLbl="node1" presStyleIdx="0" presStyleCnt="4" custScaleX="117543" custScaleY="118686">
        <dgm:presLayoutVars>
          <dgm:bulletEnabled val="1"/>
        </dgm:presLayoutVars>
      </dgm:prSet>
      <dgm:spPr/>
      <dgm:t>
        <a:bodyPr/>
        <a:lstStyle/>
        <a:p>
          <a:endParaRPr lang="en-US"/>
        </a:p>
      </dgm:t>
    </dgm:pt>
    <dgm:pt modelId="{E0923713-2091-40C9-B3F5-586ED07548F1}" type="pres">
      <dgm:prSet presAssocID="{32C869CE-2477-472D-B8B1-592E22CE18CD}" presName="sibTrans" presStyleLbl="sibTrans2D1" presStyleIdx="0" presStyleCnt="4"/>
      <dgm:spPr/>
      <dgm:t>
        <a:bodyPr/>
        <a:lstStyle/>
        <a:p>
          <a:endParaRPr lang="en-US"/>
        </a:p>
      </dgm:t>
    </dgm:pt>
    <dgm:pt modelId="{72F746A2-D41B-45C5-B5D2-2599AF555320}" type="pres">
      <dgm:prSet presAssocID="{32C869CE-2477-472D-B8B1-592E22CE18CD}" presName="connectorText" presStyleLbl="sibTrans2D1" presStyleIdx="0" presStyleCnt="4"/>
      <dgm:spPr/>
      <dgm:t>
        <a:bodyPr/>
        <a:lstStyle/>
        <a:p>
          <a:endParaRPr lang="en-US"/>
        </a:p>
      </dgm:t>
    </dgm:pt>
    <dgm:pt modelId="{ECBCFDEF-01E8-42E2-B331-00F352719B58}" type="pres">
      <dgm:prSet presAssocID="{99719D71-E029-4B99-B87E-9D29D54934D0}" presName="node" presStyleLbl="node1" presStyleIdx="1" presStyleCnt="4" custScaleX="117543" custScaleY="118686">
        <dgm:presLayoutVars>
          <dgm:bulletEnabled val="1"/>
        </dgm:presLayoutVars>
      </dgm:prSet>
      <dgm:spPr/>
      <dgm:t>
        <a:bodyPr/>
        <a:lstStyle/>
        <a:p>
          <a:endParaRPr lang="en-US"/>
        </a:p>
      </dgm:t>
    </dgm:pt>
    <dgm:pt modelId="{E1313C90-EBC3-49A2-83C8-72CD40284E5C}" type="pres">
      <dgm:prSet presAssocID="{B91468FE-E79F-419C-B9B2-6FF9806A7059}" presName="sibTrans" presStyleLbl="sibTrans2D1" presStyleIdx="1" presStyleCnt="4"/>
      <dgm:spPr/>
      <dgm:t>
        <a:bodyPr/>
        <a:lstStyle/>
        <a:p>
          <a:endParaRPr lang="en-US"/>
        </a:p>
      </dgm:t>
    </dgm:pt>
    <dgm:pt modelId="{DD282A20-1495-4882-8B77-1942EECE68A2}" type="pres">
      <dgm:prSet presAssocID="{B91468FE-E79F-419C-B9B2-6FF9806A7059}" presName="connectorText" presStyleLbl="sibTrans2D1" presStyleIdx="1" presStyleCnt="4"/>
      <dgm:spPr/>
      <dgm:t>
        <a:bodyPr/>
        <a:lstStyle/>
        <a:p>
          <a:endParaRPr lang="en-US"/>
        </a:p>
      </dgm:t>
    </dgm:pt>
    <dgm:pt modelId="{2F85BAA0-3BEF-480A-9457-5C4E9F459049}" type="pres">
      <dgm:prSet presAssocID="{B36B1C21-A4D3-4CF2-8FDA-1AE90BE3C50C}" presName="node" presStyleLbl="node1" presStyleIdx="2" presStyleCnt="4" custScaleX="117543" custScaleY="118686">
        <dgm:presLayoutVars>
          <dgm:bulletEnabled val="1"/>
        </dgm:presLayoutVars>
      </dgm:prSet>
      <dgm:spPr/>
      <dgm:t>
        <a:bodyPr/>
        <a:lstStyle/>
        <a:p>
          <a:endParaRPr lang="en-US"/>
        </a:p>
      </dgm:t>
    </dgm:pt>
    <dgm:pt modelId="{49881862-04B8-4561-BF6F-1BD7A9B19076}" type="pres">
      <dgm:prSet presAssocID="{42DE7DFD-B635-4B2D-B9BE-084351854465}" presName="sibTrans" presStyleLbl="sibTrans2D1" presStyleIdx="2" presStyleCnt="4"/>
      <dgm:spPr/>
      <dgm:t>
        <a:bodyPr/>
        <a:lstStyle/>
        <a:p>
          <a:endParaRPr lang="en-US"/>
        </a:p>
      </dgm:t>
    </dgm:pt>
    <dgm:pt modelId="{1734E7A1-7770-4801-820F-1A5363AC155C}" type="pres">
      <dgm:prSet presAssocID="{42DE7DFD-B635-4B2D-B9BE-084351854465}" presName="connectorText" presStyleLbl="sibTrans2D1" presStyleIdx="2" presStyleCnt="4"/>
      <dgm:spPr/>
      <dgm:t>
        <a:bodyPr/>
        <a:lstStyle/>
        <a:p>
          <a:endParaRPr lang="en-US"/>
        </a:p>
      </dgm:t>
    </dgm:pt>
    <dgm:pt modelId="{546F2C6D-4D3A-4023-B854-F5D92FBE6C4D}" type="pres">
      <dgm:prSet presAssocID="{02EEC5AD-84AF-4794-9B68-20F0019114D4}" presName="node" presStyleLbl="node1" presStyleIdx="3" presStyleCnt="4" custScaleX="117543" custScaleY="118686">
        <dgm:presLayoutVars>
          <dgm:bulletEnabled val="1"/>
        </dgm:presLayoutVars>
      </dgm:prSet>
      <dgm:spPr/>
      <dgm:t>
        <a:bodyPr/>
        <a:lstStyle/>
        <a:p>
          <a:endParaRPr lang="en-US"/>
        </a:p>
      </dgm:t>
    </dgm:pt>
    <dgm:pt modelId="{8F5FF78A-3659-4E26-9CB3-217692A9645A}" type="pres">
      <dgm:prSet presAssocID="{8989C4B9-0F97-4580-93F6-4A6F0B82A4A3}" presName="sibTrans" presStyleLbl="sibTrans2D1" presStyleIdx="3" presStyleCnt="4"/>
      <dgm:spPr/>
      <dgm:t>
        <a:bodyPr/>
        <a:lstStyle/>
        <a:p>
          <a:endParaRPr lang="en-US"/>
        </a:p>
      </dgm:t>
    </dgm:pt>
    <dgm:pt modelId="{C0139AEA-C9B5-45A1-9738-4E1D8E607276}" type="pres">
      <dgm:prSet presAssocID="{8989C4B9-0F97-4580-93F6-4A6F0B82A4A3}" presName="connectorText" presStyleLbl="sibTrans2D1" presStyleIdx="3" presStyleCnt="4"/>
      <dgm:spPr/>
      <dgm:t>
        <a:bodyPr/>
        <a:lstStyle/>
        <a:p>
          <a:endParaRPr lang="en-US"/>
        </a:p>
      </dgm:t>
    </dgm:pt>
  </dgm:ptLst>
  <dgm:cxnLst>
    <dgm:cxn modelId="{73D21D61-58DC-4B43-9CCF-8583D7DE469E}" srcId="{EC381344-9385-4399-AF33-B02DAB86915B}" destId="{99719D71-E029-4B99-B87E-9D29D54934D0}" srcOrd="1" destOrd="0" parTransId="{56AB07F9-8B42-4EC8-9C23-4B898C4BD622}" sibTransId="{B91468FE-E79F-419C-B9B2-6FF9806A7059}"/>
    <dgm:cxn modelId="{502C0837-B001-496E-A060-785A4E215129}" type="presOf" srcId="{99719D71-E029-4B99-B87E-9D29D54934D0}" destId="{ECBCFDEF-01E8-42E2-B331-00F352719B58}" srcOrd="0" destOrd="0" presId="urn:microsoft.com/office/officeart/2005/8/layout/cycle2"/>
    <dgm:cxn modelId="{0DE994A2-E594-4F75-9703-D33117430293}" type="presOf" srcId="{32C869CE-2477-472D-B8B1-592E22CE18CD}" destId="{E0923713-2091-40C9-B3F5-586ED07548F1}" srcOrd="0" destOrd="0" presId="urn:microsoft.com/office/officeart/2005/8/layout/cycle2"/>
    <dgm:cxn modelId="{CC3E08CB-EB46-4175-8536-D1F18E745292}" type="presOf" srcId="{02EEC5AD-84AF-4794-9B68-20F0019114D4}" destId="{546F2C6D-4D3A-4023-B854-F5D92FBE6C4D}" srcOrd="0" destOrd="0" presId="urn:microsoft.com/office/officeart/2005/8/layout/cycle2"/>
    <dgm:cxn modelId="{243E708E-30BB-4A96-8817-4D451ACF9CBC}" type="presOf" srcId="{EC381344-9385-4399-AF33-B02DAB86915B}" destId="{A63392D5-1883-4ACE-9410-5A48E31AABD8}" srcOrd="0" destOrd="0" presId="urn:microsoft.com/office/officeart/2005/8/layout/cycle2"/>
    <dgm:cxn modelId="{CC2D8939-B95F-4B6F-8700-643E9FBDB50D}" type="presOf" srcId="{8989C4B9-0F97-4580-93F6-4A6F0B82A4A3}" destId="{8F5FF78A-3659-4E26-9CB3-217692A9645A}" srcOrd="0" destOrd="0" presId="urn:microsoft.com/office/officeart/2005/8/layout/cycle2"/>
    <dgm:cxn modelId="{D4308B72-61E0-4ECD-BC6E-639A7FEF979E}" type="presOf" srcId="{6220CF87-8361-4D03-960E-597379B147F4}" destId="{EC133CED-BBB1-49F4-AA27-BD7AF9E82739}" srcOrd="0" destOrd="0" presId="urn:microsoft.com/office/officeart/2005/8/layout/cycle2"/>
    <dgm:cxn modelId="{94F435C5-D02D-490B-851D-C8AE2BFB798E}" type="presOf" srcId="{B91468FE-E79F-419C-B9B2-6FF9806A7059}" destId="{DD282A20-1495-4882-8B77-1942EECE68A2}" srcOrd="1" destOrd="0" presId="urn:microsoft.com/office/officeart/2005/8/layout/cycle2"/>
    <dgm:cxn modelId="{B0F743B4-0DF1-400C-B7EE-A15DC98AA7D2}" type="presOf" srcId="{42DE7DFD-B635-4B2D-B9BE-084351854465}" destId="{1734E7A1-7770-4801-820F-1A5363AC155C}" srcOrd="1" destOrd="0" presId="urn:microsoft.com/office/officeart/2005/8/layout/cycle2"/>
    <dgm:cxn modelId="{E4666EEA-F7FE-427A-9D5B-1011DCEEC289}" srcId="{EC381344-9385-4399-AF33-B02DAB86915B}" destId="{B36B1C21-A4D3-4CF2-8FDA-1AE90BE3C50C}" srcOrd="2" destOrd="0" parTransId="{7A56DAC3-9E18-4BDE-B40C-56843D3867DF}" sibTransId="{42DE7DFD-B635-4B2D-B9BE-084351854465}"/>
    <dgm:cxn modelId="{6E79062A-351D-41A2-81C6-D8160D51D79A}" type="presOf" srcId="{B91468FE-E79F-419C-B9B2-6FF9806A7059}" destId="{E1313C90-EBC3-49A2-83C8-72CD40284E5C}" srcOrd="0" destOrd="0" presId="urn:microsoft.com/office/officeart/2005/8/layout/cycle2"/>
    <dgm:cxn modelId="{A738851A-DA8F-4283-91FA-2D879C53167F}" type="presOf" srcId="{32C869CE-2477-472D-B8B1-592E22CE18CD}" destId="{72F746A2-D41B-45C5-B5D2-2599AF555320}" srcOrd="1" destOrd="0" presId="urn:microsoft.com/office/officeart/2005/8/layout/cycle2"/>
    <dgm:cxn modelId="{FAA5EAC6-88DE-49B7-9CF5-0C63E655D951}" type="presOf" srcId="{8989C4B9-0F97-4580-93F6-4A6F0B82A4A3}" destId="{C0139AEA-C9B5-45A1-9738-4E1D8E607276}" srcOrd="1" destOrd="0" presId="urn:microsoft.com/office/officeart/2005/8/layout/cycle2"/>
    <dgm:cxn modelId="{246E9704-52FA-4B05-B8F2-59F67EAA5EAE}" srcId="{EC381344-9385-4399-AF33-B02DAB86915B}" destId="{6220CF87-8361-4D03-960E-597379B147F4}" srcOrd="0" destOrd="0" parTransId="{7FF6A0E0-9B5F-445E-9D0B-F39870A6E0A8}" sibTransId="{32C869CE-2477-472D-B8B1-592E22CE18CD}"/>
    <dgm:cxn modelId="{4BFC69B0-4A62-45EF-9B9A-C0A473DD276F}" srcId="{EC381344-9385-4399-AF33-B02DAB86915B}" destId="{02EEC5AD-84AF-4794-9B68-20F0019114D4}" srcOrd="3" destOrd="0" parTransId="{AD6EEDBE-115E-4240-BEAF-035F02D6C5AF}" sibTransId="{8989C4B9-0F97-4580-93F6-4A6F0B82A4A3}"/>
    <dgm:cxn modelId="{19074074-0ED9-4C53-A50C-8BF26418C8F2}" type="presOf" srcId="{B36B1C21-A4D3-4CF2-8FDA-1AE90BE3C50C}" destId="{2F85BAA0-3BEF-480A-9457-5C4E9F459049}" srcOrd="0" destOrd="0" presId="urn:microsoft.com/office/officeart/2005/8/layout/cycle2"/>
    <dgm:cxn modelId="{EF516AC6-0273-4B49-A9D4-187D583F8ACE}" type="presOf" srcId="{42DE7DFD-B635-4B2D-B9BE-084351854465}" destId="{49881862-04B8-4561-BF6F-1BD7A9B19076}" srcOrd="0" destOrd="0" presId="urn:microsoft.com/office/officeart/2005/8/layout/cycle2"/>
    <dgm:cxn modelId="{862C1E71-DB03-4DB8-A3A9-9D9B6D5C5158}" type="presParOf" srcId="{A63392D5-1883-4ACE-9410-5A48E31AABD8}" destId="{EC133CED-BBB1-49F4-AA27-BD7AF9E82739}" srcOrd="0" destOrd="0" presId="urn:microsoft.com/office/officeart/2005/8/layout/cycle2"/>
    <dgm:cxn modelId="{115EB5AA-8B83-4A2C-B4F7-F2E285D8D324}" type="presParOf" srcId="{A63392D5-1883-4ACE-9410-5A48E31AABD8}" destId="{E0923713-2091-40C9-B3F5-586ED07548F1}" srcOrd="1" destOrd="0" presId="urn:microsoft.com/office/officeart/2005/8/layout/cycle2"/>
    <dgm:cxn modelId="{09589E50-D8CB-46E9-B8C4-FB4463F8CF73}" type="presParOf" srcId="{E0923713-2091-40C9-B3F5-586ED07548F1}" destId="{72F746A2-D41B-45C5-B5D2-2599AF555320}" srcOrd="0" destOrd="0" presId="urn:microsoft.com/office/officeart/2005/8/layout/cycle2"/>
    <dgm:cxn modelId="{05DC9BDA-A4F5-4930-ACC0-ECD92BD8EDA0}" type="presParOf" srcId="{A63392D5-1883-4ACE-9410-5A48E31AABD8}" destId="{ECBCFDEF-01E8-42E2-B331-00F352719B58}" srcOrd="2" destOrd="0" presId="urn:microsoft.com/office/officeart/2005/8/layout/cycle2"/>
    <dgm:cxn modelId="{05F9BE0D-0959-43FD-9481-0C82430DF564}" type="presParOf" srcId="{A63392D5-1883-4ACE-9410-5A48E31AABD8}" destId="{E1313C90-EBC3-49A2-83C8-72CD40284E5C}" srcOrd="3" destOrd="0" presId="urn:microsoft.com/office/officeart/2005/8/layout/cycle2"/>
    <dgm:cxn modelId="{70C63EA2-9D6F-4E2C-B594-AEACC48FACCE}" type="presParOf" srcId="{E1313C90-EBC3-49A2-83C8-72CD40284E5C}" destId="{DD282A20-1495-4882-8B77-1942EECE68A2}" srcOrd="0" destOrd="0" presId="urn:microsoft.com/office/officeart/2005/8/layout/cycle2"/>
    <dgm:cxn modelId="{B267CADD-7483-4C8A-891A-FC59509430DA}" type="presParOf" srcId="{A63392D5-1883-4ACE-9410-5A48E31AABD8}" destId="{2F85BAA0-3BEF-480A-9457-5C4E9F459049}" srcOrd="4" destOrd="0" presId="urn:microsoft.com/office/officeart/2005/8/layout/cycle2"/>
    <dgm:cxn modelId="{ACFE23B9-FB79-433F-A46F-281D8E660EE2}" type="presParOf" srcId="{A63392D5-1883-4ACE-9410-5A48E31AABD8}" destId="{49881862-04B8-4561-BF6F-1BD7A9B19076}" srcOrd="5" destOrd="0" presId="urn:microsoft.com/office/officeart/2005/8/layout/cycle2"/>
    <dgm:cxn modelId="{29E868DA-7928-4752-9635-A27F57A4741B}" type="presParOf" srcId="{49881862-04B8-4561-BF6F-1BD7A9B19076}" destId="{1734E7A1-7770-4801-820F-1A5363AC155C}" srcOrd="0" destOrd="0" presId="urn:microsoft.com/office/officeart/2005/8/layout/cycle2"/>
    <dgm:cxn modelId="{32366D9D-2E40-4AE7-AB01-F15B1175EF81}" type="presParOf" srcId="{A63392D5-1883-4ACE-9410-5A48E31AABD8}" destId="{546F2C6D-4D3A-4023-B854-F5D92FBE6C4D}" srcOrd="6" destOrd="0" presId="urn:microsoft.com/office/officeart/2005/8/layout/cycle2"/>
    <dgm:cxn modelId="{C6C8684E-9115-4219-A0E1-98E984F12458}" type="presParOf" srcId="{A63392D5-1883-4ACE-9410-5A48E31AABD8}" destId="{8F5FF78A-3659-4E26-9CB3-217692A9645A}" srcOrd="7" destOrd="0" presId="urn:microsoft.com/office/officeart/2005/8/layout/cycle2"/>
    <dgm:cxn modelId="{385FC9B6-D579-4000-B1F9-C808CBB05FF2}" type="presParOf" srcId="{8F5FF78A-3659-4E26-9CB3-217692A9645A}" destId="{C0139AEA-C9B5-45A1-9738-4E1D8E60727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1A99D-CC99-48E4-A25E-545BD8147A35}" type="doc">
      <dgm:prSet loTypeId="urn:microsoft.com/office/officeart/2005/8/layout/vProcess5" loCatId="process" qsTypeId="urn:microsoft.com/office/officeart/2005/8/quickstyle/simple1" qsCatId="simple" csTypeId="urn:microsoft.com/office/officeart/2005/8/colors/accent1_3" csCatId="accent1" phldr="1"/>
      <dgm:spPr/>
    </dgm:pt>
    <dgm:pt modelId="{75344CB0-65E2-44DB-B8A1-FB69D42F7D91}">
      <dgm:prSet phldrT="[Text]"/>
      <dgm:spPr/>
      <dgm:t>
        <a:bodyPr/>
        <a:lstStyle/>
        <a:p>
          <a:r>
            <a:rPr lang="en-US" b="1" dirty="0" smtClean="0"/>
            <a:t>       PEOPLE</a:t>
          </a:r>
          <a:endParaRPr lang="en-US" b="1" dirty="0"/>
        </a:p>
      </dgm:t>
    </dgm:pt>
    <dgm:pt modelId="{85FF558F-5FBC-4106-A200-153B324D9AB9}" type="parTrans" cxnId="{561ED86B-AE4A-4148-AD4F-2695B52C51A2}">
      <dgm:prSet/>
      <dgm:spPr/>
      <dgm:t>
        <a:bodyPr/>
        <a:lstStyle/>
        <a:p>
          <a:endParaRPr lang="en-US"/>
        </a:p>
      </dgm:t>
    </dgm:pt>
    <dgm:pt modelId="{8CD75B4D-DBB4-49C1-A62E-49A8885CE02F}" type="sibTrans" cxnId="{561ED86B-AE4A-4148-AD4F-2695B52C51A2}">
      <dgm:prSet/>
      <dgm:spPr/>
      <dgm:t>
        <a:bodyPr/>
        <a:lstStyle/>
        <a:p>
          <a:endParaRPr lang="en-US"/>
        </a:p>
      </dgm:t>
    </dgm:pt>
    <dgm:pt modelId="{7A3232A4-815D-4935-90A1-321910BDC77B}">
      <dgm:prSet phldrT="[Text]"/>
      <dgm:spPr/>
      <dgm:t>
        <a:bodyPr/>
        <a:lstStyle/>
        <a:p>
          <a:r>
            <a:rPr lang="en-US" b="1" dirty="0" smtClean="0"/>
            <a:t>        PROCESS</a:t>
          </a:r>
          <a:endParaRPr lang="en-US" b="1" dirty="0"/>
        </a:p>
      </dgm:t>
    </dgm:pt>
    <dgm:pt modelId="{B2B08674-EFD9-482B-BA87-833DC149FD7A}" type="parTrans" cxnId="{948AC22D-414E-49CF-BCAF-C1F868F49145}">
      <dgm:prSet/>
      <dgm:spPr/>
      <dgm:t>
        <a:bodyPr/>
        <a:lstStyle/>
        <a:p>
          <a:endParaRPr lang="en-US"/>
        </a:p>
      </dgm:t>
    </dgm:pt>
    <dgm:pt modelId="{029EDB78-B945-4EBF-ACBB-358B298DA7CB}" type="sibTrans" cxnId="{948AC22D-414E-49CF-BCAF-C1F868F49145}">
      <dgm:prSet/>
      <dgm:spPr/>
      <dgm:t>
        <a:bodyPr/>
        <a:lstStyle/>
        <a:p>
          <a:endParaRPr lang="en-US"/>
        </a:p>
      </dgm:t>
    </dgm:pt>
    <dgm:pt modelId="{ECE588C5-B6F1-429A-AF9E-60FE002CE189}">
      <dgm:prSet phldrT="[Text]"/>
      <dgm:spPr/>
      <dgm:t>
        <a:bodyPr/>
        <a:lstStyle/>
        <a:p>
          <a:r>
            <a:rPr lang="en-US" b="1" dirty="0" smtClean="0"/>
            <a:t>       TECHNOLOGY</a:t>
          </a:r>
          <a:endParaRPr lang="en-US" b="1" dirty="0"/>
        </a:p>
      </dgm:t>
    </dgm:pt>
    <dgm:pt modelId="{3F231724-6088-4DBD-B3D8-4CED0ED099FE}" type="parTrans" cxnId="{596EBBF9-7842-4538-A451-779BACD9B161}">
      <dgm:prSet/>
      <dgm:spPr/>
      <dgm:t>
        <a:bodyPr/>
        <a:lstStyle/>
        <a:p>
          <a:endParaRPr lang="en-US"/>
        </a:p>
      </dgm:t>
    </dgm:pt>
    <dgm:pt modelId="{BCB4C380-79BF-4DA7-B72A-86121E499090}" type="sibTrans" cxnId="{596EBBF9-7842-4538-A451-779BACD9B161}">
      <dgm:prSet/>
      <dgm:spPr/>
      <dgm:t>
        <a:bodyPr/>
        <a:lstStyle/>
        <a:p>
          <a:endParaRPr lang="en-US"/>
        </a:p>
      </dgm:t>
    </dgm:pt>
    <dgm:pt modelId="{18DF37C4-4140-43F0-AE60-841FD160D5F0}" type="pres">
      <dgm:prSet presAssocID="{1E81A99D-CC99-48E4-A25E-545BD8147A35}" presName="outerComposite" presStyleCnt="0">
        <dgm:presLayoutVars>
          <dgm:chMax val="5"/>
          <dgm:dir/>
          <dgm:resizeHandles val="exact"/>
        </dgm:presLayoutVars>
      </dgm:prSet>
      <dgm:spPr/>
    </dgm:pt>
    <dgm:pt modelId="{CFE139FC-8015-4B82-B83F-70E3E4DF9B97}" type="pres">
      <dgm:prSet presAssocID="{1E81A99D-CC99-48E4-A25E-545BD8147A35}" presName="dummyMaxCanvas" presStyleCnt="0">
        <dgm:presLayoutVars/>
      </dgm:prSet>
      <dgm:spPr/>
    </dgm:pt>
    <dgm:pt modelId="{A18B9CBD-6B0C-4BA1-B632-7752CFCBB92E}" type="pres">
      <dgm:prSet presAssocID="{1E81A99D-CC99-48E4-A25E-545BD8147A35}" presName="ThreeNodes_1" presStyleLbl="node1" presStyleIdx="0" presStyleCnt="3">
        <dgm:presLayoutVars>
          <dgm:bulletEnabled val="1"/>
        </dgm:presLayoutVars>
      </dgm:prSet>
      <dgm:spPr/>
      <dgm:t>
        <a:bodyPr/>
        <a:lstStyle/>
        <a:p>
          <a:endParaRPr lang="en-US"/>
        </a:p>
      </dgm:t>
    </dgm:pt>
    <dgm:pt modelId="{359757AF-B9C2-4637-A339-2B1A09EB9826}" type="pres">
      <dgm:prSet presAssocID="{1E81A99D-CC99-48E4-A25E-545BD8147A35}" presName="ThreeNodes_2" presStyleLbl="node1" presStyleIdx="1" presStyleCnt="3">
        <dgm:presLayoutVars>
          <dgm:bulletEnabled val="1"/>
        </dgm:presLayoutVars>
      </dgm:prSet>
      <dgm:spPr/>
      <dgm:t>
        <a:bodyPr/>
        <a:lstStyle/>
        <a:p>
          <a:endParaRPr lang="en-US"/>
        </a:p>
      </dgm:t>
    </dgm:pt>
    <dgm:pt modelId="{32092430-07E7-4602-A8BB-C5A91481D072}" type="pres">
      <dgm:prSet presAssocID="{1E81A99D-CC99-48E4-A25E-545BD8147A35}" presName="ThreeNodes_3" presStyleLbl="node1" presStyleIdx="2" presStyleCnt="3">
        <dgm:presLayoutVars>
          <dgm:bulletEnabled val="1"/>
        </dgm:presLayoutVars>
      </dgm:prSet>
      <dgm:spPr/>
      <dgm:t>
        <a:bodyPr/>
        <a:lstStyle/>
        <a:p>
          <a:endParaRPr lang="en-US"/>
        </a:p>
      </dgm:t>
    </dgm:pt>
    <dgm:pt modelId="{DD8EDA5C-F68E-4A23-B402-C75F11EB3158}" type="pres">
      <dgm:prSet presAssocID="{1E81A99D-CC99-48E4-A25E-545BD8147A35}" presName="ThreeConn_1-2" presStyleLbl="fgAccFollowNode1" presStyleIdx="0" presStyleCnt="2">
        <dgm:presLayoutVars>
          <dgm:bulletEnabled val="1"/>
        </dgm:presLayoutVars>
      </dgm:prSet>
      <dgm:spPr/>
      <dgm:t>
        <a:bodyPr/>
        <a:lstStyle/>
        <a:p>
          <a:endParaRPr lang="en-US"/>
        </a:p>
      </dgm:t>
    </dgm:pt>
    <dgm:pt modelId="{BAFA7F18-70BA-4393-BC8C-B2D390E695B8}" type="pres">
      <dgm:prSet presAssocID="{1E81A99D-CC99-48E4-A25E-545BD8147A35}" presName="ThreeConn_2-3" presStyleLbl="fgAccFollowNode1" presStyleIdx="1" presStyleCnt="2">
        <dgm:presLayoutVars>
          <dgm:bulletEnabled val="1"/>
        </dgm:presLayoutVars>
      </dgm:prSet>
      <dgm:spPr/>
      <dgm:t>
        <a:bodyPr/>
        <a:lstStyle/>
        <a:p>
          <a:endParaRPr lang="en-US"/>
        </a:p>
      </dgm:t>
    </dgm:pt>
    <dgm:pt modelId="{A92EFDBD-CE6B-46AC-AD9F-20C608F67004}" type="pres">
      <dgm:prSet presAssocID="{1E81A99D-CC99-48E4-A25E-545BD8147A35}" presName="ThreeNodes_1_text" presStyleLbl="node1" presStyleIdx="2" presStyleCnt="3">
        <dgm:presLayoutVars>
          <dgm:bulletEnabled val="1"/>
        </dgm:presLayoutVars>
      </dgm:prSet>
      <dgm:spPr/>
      <dgm:t>
        <a:bodyPr/>
        <a:lstStyle/>
        <a:p>
          <a:endParaRPr lang="en-US"/>
        </a:p>
      </dgm:t>
    </dgm:pt>
    <dgm:pt modelId="{6436C852-DCCF-4378-B7F6-BFBFAF9B5763}" type="pres">
      <dgm:prSet presAssocID="{1E81A99D-CC99-48E4-A25E-545BD8147A35}" presName="ThreeNodes_2_text" presStyleLbl="node1" presStyleIdx="2" presStyleCnt="3">
        <dgm:presLayoutVars>
          <dgm:bulletEnabled val="1"/>
        </dgm:presLayoutVars>
      </dgm:prSet>
      <dgm:spPr/>
      <dgm:t>
        <a:bodyPr/>
        <a:lstStyle/>
        <a:p>
          <a:endParaRPr lang="en-US"/>
        </a:p>
      </dgm:t>
    </dgm:pt>
    <dgm:pt modelId="{E301DE65-ECC6-4F38-BC18-A0C9C8A094A8}" type="pres">
      <dgm:prSet presAssocID="{1E81A99D-CC99-48E4-A25E-545BD8147A35}" presName="ThreeNodes_3_text" presStyleLbl="node1" presStyleIdx="2" presStyleCnt="3">
        <dgm:presLayoutVars>
          <dgm:bulletEnabled val="1"/>
        </dgm:presLayoutVars>
      </dgm:prSet>
      <dgm:spPr/>
      <dgm:t>
        <a:bodyPr/>
        <a:lstStyle/>
        <a:p>
          <a:endParaRPr lang="en-US"/>
        </a:p>
      </dgm:t>
    </dgm:pt>
  </dgm:ptLst>
  <dgm:cxnLst>
    <dgm:cxn modelId="{CE09CAAB-9841-45C6-9FD2-16E7CF794B02}" type="presOf" srcId="{75344CB0-65E2-44DB-B8A1-FB69D42F7D91}" destId="{A18B9CBD-6B0C-4BA1-B632-7752CFCBB92E}" srcOrd="0" destOrd="0" presId="urn:microsoft.com/office/officeart/2005/8/layout/vProcess5"/>
    <dgm:cxn modelId="{561ED86B-AE4A-4148-AD4F-2695B52C51A2}" srcId="{1E81A99D-CC99-48E4-A25E-545BD8147A35}" destId="{75344CB0-65E2-44DB-B8A1-FB69D42F7D91}" srcOrd="0" destOrd="0" parTransId="{85FF558F-5FBC-4106-A200-153B324D9AB9}" sibTransId="{8CD75B4D-DBB4-49C1-A62E-49A8885CE02F}"/>
    <dgm:cxn modelId="{BC5DC198-5C20-49C2-8890-2D9CBB798967}" type="presOf" srcId="{ECE588C5-B6F1-429A-AF9E-60FE002CE189}" destId="{32092430-07E7-4602-A8BB-C5A91481D072}" srcOrd="0" destOrd="0" presId="urn:microsoft.com/office/officeart/2005/8/layout/vProcess5"/>
    <dgm:cxn modelId="{948AC22D-414E-49CF-BCAF-C1F868F49145}" srcId="{1E81A99D-CC99-48E4-A25E-545BD8147A35}" destId="{7A3232A4-815D-4935-90A1-321910BDC77B}" srcOrd="1" destOrd="0" parTransId="{B2B08674-EFD9-482B-BA87-833DC149FD7A}" sibTransId="{029EDB78-B945-4EBF-ACBB-358B298DA7CB}"/>
    <dgm:cxn modelId="{C3FB1A9B-3D38-47C1-8F84-EC518D8A1C3F}" type="presOf" srcId="{8CD75B4D-DBB4-49C1-A62E-49A8885CE02F}" destId="{DD8EDA5C-F68E-4A23-B402-C75F11EB3158}" srcOrd="0" destOrd="0" presId="urn:microsoft.com/office/officeart/2005/8/layout/vProcess5"/>
    <dgm:cxn modelId="{073675E0-06B5-46D8-AAF0-DC9CD1C9EAF1}" type="presOf" srcId="{1E81A99D-CC99-48E4-A25E-545BD8147A35}" destId="{18DF37C4-4140-43F0-AE60-841FD160D5F0}" srcOrd="0" destOrd="0" presId="urn:microsoft.com/office/officeart/2005/8/layout/vProcess5"/>
    <dgm:cxn modelId="{109DF086-02C1-4E92-90C1-D202E9159E98}" type="presOf" srcId="{75344CB0-65E2-44DB-B8A1-FB69D42F7D91}" destId="{A92EFDBD-CE6B-46AC-AD9F-20C608F67004}" srcOrd="1" destOrd="0" presId="urn:microsoft.com/office/officeart/2005/8/layout/vProcess5"/>
    <dgm:cxn modelId="{B7620A2E-DCA5-4A74-8B06-318DFFC2EE9C}" type="presOf" srcId="{ECE588C5-B6F1-429A-AF9E-60FE002CE189}" destId="{E301DE65-ECC6-4F38-BC18-A0C9C8A094A8}" srcOrd="1" destOrd="0" presId="urn:microsoft.com/office/officeart/2005/8/layout/vProcess5"/>
    <dgm:cxn modelId="{4122E057-A017-4227-A50F-E6A86D3145B3}" type="presOf" srcId="{7A3232A4-815D-4935-90A1-321910BDC77B}" destId="{6436C852-DCCF-4378-B7F6-BFBFAF9B5763}" srcOrd="1" destOrd="0" presId="urn:microsoft.com/office/officeart/2005/8/layout/vProcess5"/>
    <dgm:cxn modelId="{EBA87868-8AA5-4F5C-8B5F-720F274EA441}" type="presOf" srcId="{7A3232A4-815D-4935-90A1-321910BDC77B}" destId="{359757AF-B9C2-4637-A339-2B1A09EB9826}" srcOrd="0" destOrd="0" presId="urn:microsoft.com/office/officeart/2005/8/layout/vProcess5"/>
    <dgm:cxn modelId="{95C0CA81-B762-435B-BE83-4E241FCA6B8D}" type="presOf" srcId="{029EDB78-B945-4EBF-ACBB-358B298DA7CB}" destId="{BAFA7F18-70BA-4393-BC8C-B2D390E695B8}" srcOrd="0" destOrd="0" presId="urn:microsoft.com/office/officeart/2005/8/layout/vProcess5"/>
    <dgm:cxn modelId="{596EBBF9-7842-4538-A451-779BACD9B161}" srcId="{1E81A99D-CC99-48E4-A25E-545BD8147A35}" destId="{ECE588C5-B6F1-429A-AF9E-60FE002CE189}" srcOrd="2" destOrd="0" parTransId="{3F231724-6088-4DBD-B3D8-4CED0ED099FE}" sibTransId="{BCB4C380-79BF-4DA7-B72A-86121E499090}"/>
    <dgm:cxn modelId="{44059D25-C447-47A9-98AB-B8CF2E1B3BDB}" type="presParOf" srcId="{18DF37C4-4140-43F0-AE60-841FD160D5F0}" destId="{CFE139FC-8015-4B82-B83F-70E3E4DF9B97}" srcOrd="0" destOrd="0" presId="urn:microsoft.com/office/officeart/2005/8/layout/vProcess5"/>
    <dgm:cxn modelId="{4EA4EBD1-ECE2-4F75-9B78-70283BA3CDAC}" type="presParOf" srcId="{18DF37C4-4140-43F0-AE60-841FD160D5F0}" destId="{A18B9CBD-6B0C-4BA1-B632-7752CFCBB92E}" srcOrd="1" destOrd="0" presId="urn:microsoft.com/office/officeart/2005/8/layout/vProcess5"/>
    <dgm:cxn modelId="{66366BC0-14EF-4D85-9877-F721AA03ECC3}" type="presParOf" srcId="{18DF37C4-4140-43F0-AE60-841FD160D5F0}" destId="{359757AF-B9C2-4637-A339-2B1A09EB9826}" srcOrd="2" destOrd="0" presId="urn:microsoft.com/office/officeart/2005/8/layout/vProcess5"/>
    <dgm:cxn modelId="{DC28CAC4-5352-4DA3-826E-AC813882B882}" type="presParOf" srcId="{18DF37C4-4140-43F0-AE60-841FD160D5F0}" destId="{32092430-07E7-4602-A8BB-C5A91481D072}" srcOrd="3" destOrd="0" presId="urn:microsoft.com/office/officeart/2005/8/layout/vProcess5"/>
    <dgm:cxn modelId="{5BF42F39-4FDD-4B3A-B1B5-DA6825ACA741}" type="presParOf" srcId="{18DF37C4-4140-43F0-AE60-841FD160D5F0}" destId="{DD8EDA5C-F68E-4A23-B402-C75F11EB3158}" srcOrd="4" destOrd="0" presId="urn:microsoft.com/office/officeart/2005/8/layout/vProcess5"/>
    <dgm:cxn modelId="{11681879-EF2E-4EEF-8D95-67DA982B628F}" type="presParOf" srcId="{18DF37C4-4140-43F0-AE60-841FD160D5F0}" destId="{BAFA7F18-70BA-4393-BC8C-B2D390E695B8}" srcOrd="5" destOrd="0" presId="urn:microsoft.com/office/officeart/2005/8/layout/vProcess5"/>
    <dgm:cxn modelId="{B4E8AB75-10D9-4C93-BF50-AC924156C25E}" type="presParOf" srcId="{18DF37C4-4140-43F0-AE60-841FD160D5F0}" destId="{A92EFDBD-CE6B-46AC-AD9F-20C608F67004}" srcOrd="6" destOrd="0" presId="urn:microsoft.com/office/officeart/2005/8/layout/vProcess5"/>
    <dgm:cxn modelId="{DFED14F1-426F-4F90-85BF-4F98C1CC01A1}" type="presParOf" srcId="{18DF37C4-4140-43F0-AE60-841FD160D5F0}" destId="{6436C852-DCCF-4378-B7F6-BFBFAF9B5763}" srcOrd="7" destOrd="0" presId="urn:microsoft.com/office/officeart/2005/8/layout/vProcess5"/>
    <dgm:cxn modelId="{C3A21D79-D0D1-4AEE-BD75-FA11B7D180C6}" type="presParOf" srcId="{18DF37C4-4140-43F0-AE60-841FD160D5F0}" destId="{E301DE65-ECC6-4F38-BC18-A0C9C8A094A8}"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3CED-BBB1-49F4-AA27-BD7AF9E82739}">
      <dsp:nvSpPr>
        <dsp:cNvPr id="0" name=""/>
        <dsp:cNvSpPr/>
      </dsp:nvSpPr>
      <dsp:spPr>
        <a:xfrm>
          <a:off x="1533371" y="-106244"/>
          <a:ext cx="1347973" cy="13610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Analysis</a:t>
          </a:r>
          <a:endParaRPr lang="en-US" sz="1100" b="1" kern="1200" dirty="0"/>
        </a:p>
      </dsp:txBody>
      <dsp:txXfrm>
        <a:off x="1730777" y="93082"/>
        <a:ext cx="953161" cy="962429"/>
      </dsp:txXfrm>
    </dsp:sp>
    <dsp:sp modelId="{E0923713-2091-40C9-B3F5-586ED07548F1}">
      <dsp:nvSpPr>
        <dsp:cNvPr id="0" name=""/>
        <dsp:cNvSpPr/>
      </dsp:nvSpPr>
      <dsp:spPr>
        <a:xfrm rot="2700000">
          <a:off x="2714750" y="985097"/>
          <a:ext cx="193860" cy="387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723267" y="1041943"/>
        <a:ext cx="135702" cy="232226"/>
      </dsp:txXfrm>
    </dsp:sp>
    <dsp:sp modelId="{ECBCFDEF-01E8-42E2-B331-00F352719B58}">
      <dsp:nvSpPr>
        <dsp:cNvPr id="0" name=""/>
        <dsp:cNvSpPr/>
      </dsp:nvSpPr>
      <dsp:spPr>
        <a:xfrm>
          <a:off x="2749775" y="1110158"/>
          <a:ext cx="1347973" cy="13610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Decisions</a:t>
          </a:r>
          <a:endParaRPr lang="en-US" sz="1100" b="1" kern="1200" dirty="0"/>
        </a:p>
      </dsp:txBody>
      <dsp:txXfrm>
        <a:off x="2947181" y="1309484"/>
        <a:ext cx="953161" cy="962429"/>
      </dsp:txXfrm>
    </dsp:sp>
    <dsp:sp modelId="{E1313C90-EBC3-49A2-83C8-72CD40284E5C}">
      <dsp:nvSpPr>
        <dsp:cNvPr id="0" name=""/>
        <dsp:cNvSpPr/>
      </dsp:nvSpPr>
      <dsp:spPr>
        <a:xfrm rot="8100000">
          <a:off x="2722509" y="2201500"/>
          <a:ext cx="193860" cy="387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772150" y="2258346"/>
        <a:ext cx="135702" cy="232226"/>
      </dsp:txXfrm>
    </dsp:sp>
    <dsp:sp modelId="{2F85BAA0-3BEF-480A-9457-5C4E9F459049}">
      <dsp:nvSpPr>
        <dsp:cNvPr id="0" name=""/>
        <dsp:cNvSpPr/>
      </dsp:nvSpPr>
      <dsp:spPr>
        <a:xfrm>
          <a:off x="1533371" y="2326562"/>
          <a:ext cx="1347973" cy="13610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Optimization</a:t>
          </a:r>
          <a:endParaRPr lang="en-US" sz="1100" b="1" kern="1200" dirty="0"/>
        </a:p>
      </dsp:txBody>
      <dsp:txXfrm>
        <a:off x="1730777" y="2525888"/>
        <a:ext cx="953161" cy="962429"/>
      </dsp:txXfrm>
    </dsp:sp>
    <dsp:sp modelId="{49881862-04B8-4561-BF6F-1BD7A9B19076}">
      <dsp:nvSpPr>
        <dsp:cNvPr id="0" name=""/>
        <dsp:cNvSpPr/>
      </dsp:nvSpPr>
      <dsp:spPr>
        <a:xfrm rot="13500000">
          <a:off x="1506106" y="2209259"/>
          <a:ext cx="193860" cy="387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1555747" y="2307229"/>
        <a:ext cx="135702" cy="232226"/>
      </dsp:txXfrm>
    </dsp:sp>
    <dsp:sp modelId="{546F2C6D-4D3A-4023-B854-F5D92FBE6C4D}">
      <dsp:nvSpPr>
        <dsp:cNvPr id="0" name=""/>
        <dsp:cNvSpPr/>
      </dsp:nvSpPr>
      <dsp:spPr>
        <a:xfrm>
          <a:off x="316968" y="1110158"/>
          <a:ext cx="1347973" cy="13610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Cash Flow Improvement</a:t>
          </a:r>
          <a:endParaRPr lang="en-US" sz="1100" b="1" kern="1200" dirty="0"/>
        </a:p>
      </dsp:txBody>
      <dsp:txXfrm>
        <a:off x="514374" y="1309484"/>
        <a:ext cx="953161" cy="962429"/>
      </dsp:txXfrm>
    </dsp:sp>
    <dsp:sp modelId="{8F5FF78A-3659-4E26-9CB3-217692A9645A}">
      <dsp:nvSpPr>
        <dsp:cNvPr id="0" name=""/>
        <dsp:cNvSpPr/>
      </dsp:nvSpPr>
      <dsp:spPr>
        <a:xfrm rot="18900000">
          <a:off x="1498346" y="992856"/>
          <a:ext cx="193860" cy="3870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506863" y="1090826"/>
        <a:ext cx="135702" cy="232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B9CBD-6B0C-4BA1-B632-7752CFCBB92E}">
      <dsp:nvSpPr>
        <dsp:cNvPr id="0" name=""/>
        <dsp:cNvSpPr/>
      </dsp:nvSpPr>
      <dsp:spPr>
        <a:xfrm>
          <a:off x="0" y="0"/>
          <a:ext cx="3108960" cy="66708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       PEOPLE</a:t>
          </a:r>
          <a:endParaRPr lang="en-US" sz="1900" b="1" kern="1200" dirty="0"/>
        </a:p>
      </dsp:txBody>
      <dsp:txXfrm>
        <a:off x="19538" y="19538"/>
        <a:ext cx="2389120" cy="628012"/>
      </dsp:txXfrm>
    </dsp:sp>
    <dsp:sp modelId="{359757AF-B9C2-4637-A339-2B1A09EB9826}">
      <dsp:nvSpPr>
        <dsp:cNvPr id="0" name=""/>
        <dsp:cNvSpPr/>
      </dsp:nvSpPr>
      <dsp:spPr>
        <a:xfrm>
          <a:off x="274319" y="778269"/>
          <a:ext cx="3108960" cy="667088"/>
        </a:xfrm>
        <a:prstGeom prst="roundRect">
          <a:avLst>
            <a:gd name="adj" fmla="val 10000"/>
          </a:avLst>
        </a:prstGeom>
        <a:solidFill>
          <a:schemeClr val="accent1">
            <a:shade val="80000"/>
            <a:hueOff val="146487"/>
            <a:satOff val="-15531"/>
            <a:lumOff val="17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        PROCESS</a:t>
          </a:r>
          <a:endParaRPr lang="en-US" sz="1900" b="1" kern="1200" dirty="0"/>
        </a:p>
      </dsp:txBody>
      <dsp:txXfrm>
        <a:off x="293857" y="797807"/>
        <a:ext cx="2361956" cy="628012"/>
      </dsp:txXfrm>
    </dsp:sp>
    <dsp:sp modelId="{32092430-07E7-4602-A8BB-C5A91481D072}">
      <dsp:nvSpPr>
        <dsp:cNvPr id="0" name=""/>
        <dsp:cNvSpPr/>
      </dsp:nvSpPr>
      <dsp:spPr>
        <a:xfrm>
          <a:off x="548639" y="1556538"/>
          <a:ext cx="3108960" cy="667088"/>
        </a:xfrm>
        <a:prstGeom prst="roundRect">
          <a:avLst>
            <a:gd name="adj" fmla="val 10000"/>
          </a:avLst>
        </a:prstGeom>
        <a:solidFill>
          <a:schemeClr val="accent1">
            <a:shade val="80000"/>
            <a:hueOff val="292973"/>
            <a:satOff val="-31062"/>
            <a:lumOff val="34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       TECHNOLOGY</a:t>
          </a:r>
          <a:endParaRPr lang="en-US" sz="1900" b="1" kern="1200" dirty="0"/>
        </a:p>
      </dsp:txBody>
      <dsp:txXfrm>
        <a:off x="568177" y="1576076"/>
        <a:ext cx="2361956" cy="628012"/>
      </dsp:txXfrm>
    </dsp:sp>
    <dsp:sp modelId="{DD8EDA5C-F68E-4A23-B402-C75F11EB3158}">
      <dsp:nvSpPr>
        <dsp:cNvPr id="0" name=""/>
        <dsp:cNvSpPr/>
      </dsp:nvSpPr>
      <dsp:spPr>
        <a:xfrm>
          <a:off x="2675352" y="505875"/>
          <a:ext cx="433607" cy="433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2772914" y="505875"/>
        <a:ext cx="238483" cy="326289"/>
      </dsp:txXfrm>
    </dsp:sp>
    <dsp:sp modelId="{BAFA7F18-70BA-4393-BC8C-B2D390E695B8}">
      <dsp:nvSpPr>
        <dsp:cNvPr id="0" name=""/>
        <dsp:cNvSpPr/>
      </dsp:nvSpPr>
      <dsp:spPr>
        <a:xfrm>
          <a:off x="2949672" y="1279697"/>
          <a:ext cx="433607" cy="433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3047234" y="1279697"/>
        <a:ext cx="238483" cy="3262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FD7B0A-2CF3-D84B-96DC-0DB3B951C8F9}" type="datetimeFigureOut">
              <a:rPr lang="en-US" smtClean="0"/>
              <a:t>1/30/2020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20BE0-4890-9448-A0FF-95A336FE59CB}" type="slidenum">
              <a:rPr lang="en-US" smtClean="0"/>
              <a:t>‹#›</a:t>
            </a:fld>
            <a:endParaRPr lang="en-US"/>
          </a:p>
        </p:txBody>
      </p:sp>
    </p:spTree>
    <p:extLst>
      <p:ext uri="{BB962C8B-B14F-4D97-AF65-F5344CB8AC3E}">
        <p14:creationId xmlns:p14="http://schemas.microsoft.com/office/powerpoint/2010/main" val="3764200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0229D-0335-3246-B8C5-98C7C49729E2}"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98984-2BAE-D841-B613-360EAF7322C6}" type="slidenum">
              <a:rPr lang="en-US" smtClean="0"/>
              <a:t>‹#›</a:t>
            </a:fld>
            <a:endParaRPr lang="en-US"/>
          </a:p>
        </p:txBody>
      </p:sp>
    </p:spTree>
    <p:extLst>
      <p:ext uri="{BB962C8B-B14F-4D97-AF65-F5344CB8AC3E}">
        <p14:creationId xmlns:p14="http://schemas.microsoft.com/office/powerpoint/2010/main" val="35824154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A05847-E01B-6543-A52B-1C1D1A805A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53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98984-2BAE-D841-B613-360EAF7322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4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98984-2BAE-D841-B613-360EAF7322C6}" type="slidenum">
              <a:rPr lang="en-US" smtClean="0"/>
              <a:t>10</a:t>
            </a:fld>
            <a:endParaRPr lang="en-US"/>
          </a:p>
        </p:txBody>
      </p:sp>
    </p:spTree>
    <p:extLst>
      <p:ext uri="{BB962C8B-B14F-4D97-AF65-F5344CB8AC3E}">
        <p14:creationId xmlns:p14="http://schemas.microsoft.com/office/powerpoint/2010/main" val="7917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Zia 200, 90, </a:t>
            </a:r>
          </a:p>
        </p:txBody>
      </p:sp>
      <p:sp>
        <p:nvSpPr>
          <p:cNvPr id="4" name="Slide Number Placeholder 3"/>
          <p:cNvSpPr>
            <a:spLocks noGrp="1"/>
          </p:cNvSpPr>
          <p:nvPr>
            <p:ph type="sldNum" sz="quarter" idx="5"/>
          </p:nvPr>
        </p:nvSpPr>
        <p:spPr/>
        <p:txBody>
          <a:bodyPr/>
          <a:lstStyle/>
          <a:p>
            <a:fld id="{AB598984-2BAE-D841-B613-360EAF7322C6}" type="slidenum">
              <a:rPr lang="en-US" smtClean="0"/>
              <a:t>11</a:t>
            </a:fld>
            <a:endParaRPr lang="en-US"/>
          </a:p>
        </p:txBody>
      </p:sp>
    </p:spTree>
    <p:extLst>
      <p:ext uri="{BB962C8B-B14F-4D97-AF65-F5344CB8AC3E}">
        <p14:creationId xmlns:p14="http://schemas.microsoft.com/office/powerpoint/2010/main" val="117431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chart" Target="../charts/chart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chart" Target="../charts/chart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5.xml"/><Relationship Id="rId4" Type="http://schemas.openxmlformats.org/officeDocument/2006/relationships/chart" Target="../charts/chart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520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0">
                <a:srgbClr val="012D38"/>
              </a:gs>
              <a:gs pos="100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1">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pic>
        <p:nvPicPr>
          <p:cNvPr id="12" name="Picture 11"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91" y="814648"/>
            <a:ext cx="1657361" cy="809105"/>
          </a:xfrm>
          <a:prstGeom prst="rect">
            <a:avLst/>
          </a:prstGeom>
        </p:spPr>
      </p:pic>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sp>
        <p:nvSpPr>
          <p:cNvPr id="21" name="Right Triangle 20"/>
          <p:cNvSpPr/>
          <p:nvPr userDrawn="1"/>
        </p:nvSpPr>
        <p:spPr>
          <a:xfrm flipH="1">
            <a:off x="8356600" y="3005602"/>
            <a:ext cx="800100" cy="3865098"/>
          </a:xfrm>
          <a:prstGeom prst="rtTriangle">
            <a:avLst/>
          </a:prstGeom>
          <a:gradFill flip="none" rotWithShape="1">
            <a:gsLst>
              <a:gs pos="0">
                <a:schemeClr val="accent2"/>
              </a:gs>
              <a:gs pos="100000">
                <a:schemeClr val="accent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42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667276"/>
          </a:xfrm>
        </p:spPr>
        <p:txBody>
          <a:bodyPr anchor="t">
            <a:normAutofit/>
          </a:bodyPr>
          <a:lstStyle>
            <a:lvl1pPr>
              <a:defRPr sz="3600"/>
            </a:lvl1pPr>
          </a:lstStyle>
          <a:p>
            <a:r>
              <a:rPr lang="en-US"/>
              <a:t>Click to edit Master title style</a:t>
            </a:r>
            <a:endParaRPr lang="en-US" dirty="0"/>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15" name="Right Triangle 14"/>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321857"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321857" y="12763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33"/>
          <p:cNvSpPr>
            <a:spLocks noGrp="1"/>
          </p:cNvSpPr>
          <p:nvPr>
            <p:ph type="body" sz="quarter" idx="12" hasCustomPrompt="1"/>
          </p:nvPr>
        </p:nvSpPr>
        <p:spPr>
          <a:xfrm>
            <a:off x="438926" y="16445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28" name="Text Placeholder 33"/>
          <p:cNvSpPr>
            <a:spLocks noGrp="1"/>
          </p:cNvSpPr>
          <p:nvPr>
            <p:ph type="body" sz="quarter" idx="13" hasCustomPrompt="1"/>
          </p:nvPr>
        </p:nvSpPr>
        <p:spPr>
          <a:xfrm>
            <a:off x="438926"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9" name="Rectangle 28"/>
          <p:cNvSpPr/>
          <p:nvPr userDrawn="1"/>
        </p:nvSpPr>
        <p:spPr>
          <a:xfrm>
            <a:off x="4696231"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4696231" y="12763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33"/>
          <p:cNvSpPr>
            <a:spLocks noGrp="1"/>
          </p:cNvSpPr>
          <p:nvPr>
            <p:ph type="body" sz="quarter" idx="14" hasCustomPrompt="1"/>
          </p:nvPr>
        </p:nvSpPr>
        <p:spPr>
          <a:xfrm>
            <a:off x="4813300" y="16445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2" name="Text Placeholder 33"/>
          <p:cNvSpPr>
            <a:spLocks noGrp="1"/>
          </p:cNvSpPr>
          <p:nvPr>
            <p:ph type="body" sz="quarter" idx="15" hasCustomPrompt="1"/>
          </p:nvPr>
        </p:nvSpPr>
        <p:spPr>
          <a:xfrm>
            <a:off x="4813300"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3" name="Rectangle 32"/>
          <p:cNvSpPr/>
          <p:nvPr userDrawn="1"/>
        </p:nvSpPr>
        <p:spPr>
          <a:xfrm>
            <a:off x="321857"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321857" y="3892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291C"/>
              </a:solidFill>
            </a:endParaRPr>
          </a:p>
        </p:txBody>
      </p:sp>
      <p:sp>
        <p:nvSpPr>
          <p:cNvPr id="35" name="Text Placeholder 33"/>
          <p:cNvSpPr>
            <a:spLocks noGrp="1"/>
          </p:cNvSpPr>
          <p:nvPr>
            <p:ph type="body" sz="quarter" idx="16" hasCustomPrompt="1"/>
          </p:nvPr>
        </p:nvSpPr>
        <p:spPr>
          <a:xfrm>
            <a:off x="438926" y="42607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36" name="Text Placeholder 33"/>
          <p:cNvSpPr>
            <a:spLocks noGrp="1"/>
          </p:cNvSpPr>
          <p:nvPr>
            <p:ph type="body" sz="quarter" idx="17" hasCustomPrompt="1"/>
          </p:nvPr>
        </p:nvSpPr>
        <p:spPr>
          <a:xfrm>
            <a:off x="438926"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7" name="Rectangle 36"/>
          <p:cNvSpPr/>
          <p:nvPr userDrawn="1"/>
        </p:nvSpPr>
        <p:spPr>
          <a:xfrm>
            <a:off x="4696231"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userDrawn="1"/>
        </p:nvSpPr>
        <p:spPr>
          <a:xfrm>
            <a:off x="4696231" y="3892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Placeholder 33"/>
          <p:cNvSpPr>
            <a:spLocks noGrp="1"/>
          </p:cNvSpPr>
          <p:nvPr>
            <p:ph type="body" sz="quarter" idx="18" hasCustomPrompt="1"/>
          </p:nvPr>
        </p:nvSpPr>
        <p:spPr>
          <a:xfrm>
            <a:off x="4813300" y="4260740"/>
            <a:ext cx="3797300" cy="781160"/>
          </a:xfrm>
        </p:spPr>
        <p:txBody>
          <a:bodyPr lIns="0" tIns="0" rIns="0" bIns="0">
            <a:noAutofit/>
          </a:bodyPr>
          <a:lstStyle>
            <a:lvl1pPr marL="0" indent="0">
              <a:buNone/>
              <a:defRPr sz="2600" b="1" baseline="0">
                <a:solidFill>
                  <a:schemeClr val="tx1"/>
                </a:solidFill>
              </a:defRPr>
            </a:lvl1pPr>
          </a:lstStyle>
          <a:p>
            <a:pPr lvl="0"/>
            <a:r>
              <a:rPr lang="en-US" dirty="0"/>
              <a:t>Box D Header Type</a:t>
            </a:r>
          </a:p>
        </p:txBody>
      </p:sp>
      <p:sp>
        <p:nvSpPr>
          <p:cNvPr id="40" name="Text Placeholder 33"/>
          <p:cNvSpPr>
            <a:spLocks noGrp="1"/>
          </p:cNvSpPr>
          <p:nvPr>
            <p:ph type="body" sz="quarter" idx="19" hasCustomPrompt="1"/>
          </p:nvPr>
        </p:nvSpPr>
        <p:spPr>
          <a:xfrm>
            <a:off x="4813300"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Tree>
    <p:extLst>
      <p:ext uri="{BB962C8B-B14F-4D97-AF65-F5344CB8AC3E}">
        <p14:creationId xmlns:p14="http://schemas.microsoft.com/office/powerpoint/2010/main" val="131390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ADE CONTENT 4--QUADRU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8" name="Right Triangle 37"/>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Triangle 41"/>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49" name="Title 1"/>
          <p:cNvSpPr>
            <a:spLocks noGrp="1"/>
          </p:cNvSpPr>
          <p:nvPr>
            <p:ph type="title"/>
          </p:nvPr>
        </p:nvSpPr>
        <p:spPr>
          <a:xfrm>
            <a:off x="654538" y="56294"/>
            <a:ext cx="8032262" cy="643422"/>
          </a:xfrm>
        </p:spPr>
        <p:txBody>
          <a:bodyPr anchor="t"/>
          <a:lstStyle/>
          <a:p>
            <a:r>
              <a:rPr lang="en-US"/>
              <a:t>Click to edit Master title style</a:t>
            </a:r>
            <a:endParaRPr lang="en-US" dirty="0"/>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321857" y="12763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Placeholder 33"/>
          <p:cNvSpPr>
            <a:spLocks noGrp="1"/>
          </p:cNvSpPr>
          <p:nvPr userDrawn="1">
            <p:ph type="body" sz="quarter" idx="12" hasCustomPrompt="1"/>
          </p:nvPr>
        </p:nvSpPr>
        <p:spPr>
          <a:xfrm>
            <a:off x="438926" y="16445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5" name="Rectangle 24"/>
          <p:cNvSpPr/>
          <p:nvPr userDrawn="1"/>
        </p:nvSpPr>
        <p:spPr>
          <a:xfrm>
            <a:off x="4696231"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696231" y="12763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33"/>
          <p:cNvSpPr>
            <a:spLocks noGrp="1"/>
          </p:cNvSpPr>
          <p:nvPr>
            <p:ph type="body" sz="quarter" idx="14" hasCustomPrompt="1"/>
          </p:nvPr>
        </p:nvSpPr>
        <p:spPr>
          <a:xfrm>
            <a:off x="4813300" y="16445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Rectangle 23"/>
          <p:cNvSpPr/>
          <p:nvPr userDrawn="1"/>
        </p:nvSpPr>
        <p:spPr>
          <a:xfrm>
            <a:off x="321857"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321857" y="3892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291C"/>
              </a:solidFill>
            </a:endParaRPr>
          </a:p>
        </p:txBody>
      </p:sp>
      <p:sp>
        <p:nvSpPr>
          <p:cNvPr id="32" name="Text Placeholder 33"/>
          <p:cNvSpPr>
            <a:spLocks noGrp="1"/>
          </p:cNvSpPr>
          <p:nvPr>
            <p:ph type="body" sz="quarter" idx="16" hasCustomPrompt="1"/>
          </p:nvPr>
        </p:nvSpPr>
        <p:spPr>
          <a:xfrm>
            <a:off x="438926" y="42607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44" name="Text Placeholder 33"/>
          <p:cNvSpPr>
            <a:spLocks noGrp="1"/>
          </p:cNvSpPr>
          <p:nvPr>
            <p:ph type="body" sz="quarter" idx="17" hasCustomPrompt="1"/>
          </p:nvPr>
        </p:nvSpPr>
        <p:spPr>
          <a:xfrm>
            <a:off x="438926"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5" name="Rectangle 44"/>
          <p:cNvSpPr/>
          <p:nvPr userDrawn="1"/>
        </p:nvSpPr>
        <p:spPr>
          <a:xfrm>
            <a:off x="4696231"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a:off x="4696231" y="3892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 Placeholder 33"/>
          <p:cNvSpPr>
            <a:spLocks noGrp="1"/>
          </p:cNvSpPr>
          <p:nvPr>
            <p:ph type="body" sz="quarter" idx="18" hasCustomPrompt="1"/>
          </p:nvPr>
        </p:nvSpPr>
        <p:spPr>
          <a:xfrm>
            <a:off x="4813300" y="4260740"/>
            <a:ext cx="3797300" cy="781160"/>
          </a:xfrm>
        </p:spPr>
        <p:txBody>
          <a:bodyPr lIns="0" tIns="0" rIns="0" bIns="0">
            <a:noAutofit/>
          </a:bodyPr>
          <a:lstStyle>
            <a:lvl1pPr marL="0" indent="0">
              <a:buNone/>
              <a:defRPr sz="2600" b="1" baseline="0">
                <a:solidFill>
                  <a:schemeClr val="tx1"/>
                </a:solidFill>
              </a:defRPr>
            </a:lvl1pPr>
          </a:lstStyle>
          <a:p>
            <a:pPr lvl="0"/>
            <a:r>
              <a:rPr lang="en-US" dirty="0"/>
              <a:t>Box D Header Type</a:t>
            </a:r>
          </a:p>
        </p:txBody>
      </p:sp>
      <p:sp>
        <p:nvSpPr>
          <p:cNvPr id="48" name="Text Placeholder 33"/>
          <p:cNvSpPr>
            <a:spLocks noGrp="1"/>
          </p:cNvSpPr>
          <p:nvPr>
            <p:ph type="body" sz="quarter" idx="19" hasCustomPrompt="1"/>
          </p:nvPr>
        </p:nvSpPr>
        <p:spPr>
          <a:xfrm>
            <a:off x="4813300"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3" name="TextBox 3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Tree>
    <p:extLst>
      <p:ext uri="{BB962C8B-B14F-4D97-AF65-F5344CB8AC3E}">
        <p14:creationId xmlns:p14="http://schemas.microsoft.com/office/powerpoint/2010/main" val="358519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4" name="Title 1"/>
          <p:cNvSpPr>
            <a:spLocks noGrp="1"/>
          </p:cNvSpPr>
          <p:nvPr>
            <p:ph type="title"/>
          </p:nvPr>
        </p:nvSpPr>
        <p:spPr>
          <a:xfrm>
            <a:off x="448857" y="169182"/>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71534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PHOTO-W-CORN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8" name="Right Triangle 7"/>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54538" y="839400"/>
            <a:ext cx="8032262" cy="5324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14607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6" name="TextBox 5"/>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4" name="Title 1"/>
          <p:cNvSpPr>
            <a:spLocks noGrp="1"/>
          </p:cNvSpPr>
          <p:nvPr>
            <p:ph type="title"/>
          </p:nvPr>
        </p:nvSpPr>
        <p:spPr>
          <a:xfrm>
            <a:off x="448857" y="180471"/>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415700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5282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99000">
                <a:schemeClr val="bg2"/>
              </a:gs>
              <a:gs pos="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2892097" y="1560609"/>
            <a:ext cx="6251903" cy="1178826"/>
          </a:xfrm>
        </p:spPr>
        <p:txBody>
          <a:bodyPr anchor="b">
            <a:noAutofit/>
          </a:bodyPr>
          <a:lstStyle>
            <a:lvl1pPr>
              <a:lnSpc>
                <a:spcPct val="90000"/>
              </a:lnSpc>
              <a:defRPr sz="4200" baseline="0">
                <a:solidFill>
                  <a:schemeClr val="tx2"/>
                </a:solidFill>
              </a:defRPr>
            </a:lvl1pPr>
          </a:lstStyle>
          <a:p>
            <a:r>
              <a:rPr lang="en-US" dirty="0"/>
              <a:t>Thank You</a:t>
            </a:r>
          </a:p>
        </p:txBody>
      </p:sp>
      <p:cxnSp>
        <p:nvCxnSpPr>
          <p:cNvPr id="8" name="Straight Connector 7"/>
          <p:cNvCxnSpPr/>
          <p:nvPr userDrawn="1"/>
        </p:nvCxnSpPr>
        <p:spPr>
          <a:xfrm>
            <a:off x="-25400" y="2422033"/>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2796792"/>
            <a:ext cx="5756603" cy="530353"/>
          </a:xfrm>
        </p:spPr>
        <p:txBody>
          <a:bodyPr anchor="ctr">
            <a:normAutofit/>
          </a:bodyPr>
          <a:lstStyle>
            <a:lvl1pPr marL="0" indent="0">
              <a:buNone/>
              <a:defRPr sz="1800" b="0" spc="-40">
                <a:solidFill>
                  <a:schemeClr val="accent2">
                    <a:alpha val="72000"/>
                  </a:schemeClr>
                </a:solidFill>
              </a:defRPr>
            </a:lvl1pPr>
          </a:lstStyle>
          <a:p>
            <a:pPr lvl="0"/>
            <a:r>
              <a:rPr lang="en-US" dirty="0"/>
              <a:t>SUBHEADER (IF NEEDED) IN ALL CAPS</a:t>
            </a:r>
          </a:p>
        </p:txBody>
      </p:sp>
      <p:pic>
        <p:nvPicPr>
          <p:cNvPr id="13" name="Picture 12" descr="reg-logo-bigger_bigger-full-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147" y="814648"/>
            <a:ext cx="1657004" cy="809105"/>
          </a:xfrm>
          <a:prstGeom prst="rect">
            <a:avLst/>
          </a:prstGeom>
        </p:spPr>
      </p:pic>
      <p:sp>
        <p:nvSpPr>
          <p:cNvPr id="15" name="Right Triangle 14"/>
          <p:cNvSpPr/>
          <p:nvPr userDrawn="1"/>
        </p:nvSpPr>
        <p:spPr>
          <a:xfrm flipH="1">
            <a:off x="8356600" y="3005602"/>
            <a:ext cx="800100" cy="3865098"/>
          </a:xfrm>
          <a:prstGeom prst="rtTriangle">
            <a:avLst/>
          </a:prstGeom>
          <a:gradFill flip="none" rotWithShape="1">
            <a:gsLst>
              <a:gs pos="81000">
                <a:schemeClr val="accent3"/>
              </a:gs>
              <a:gs pos="0">
                <a:schemeClr val="accent3">
                  <a:lumMod val="7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6424" y="3327145"/>
            <a:ext cx="4214804" cy="3334896"/>
            <a:chOff x="4782816" y="3025142"/>
            <a:chExt cx="4636284" cy="3668386"/>
          </a:xfrm>
        </p:grpSpPr>
        <p:sp>
          <p:nvSpPr>
            <p:cNvPr id="12" name="Oval 11"/>
            <p:cNvSpPr/>
            <p:nvPr/>
          </p:nvSpPr>
          <p:spPr>
            <a:xfrm>
              <a:off x="5281930" y="3025142"/>
              <a:ext cx="3668388" cy="3668386"/>
            </a:xfrm>
            <a:prstGeom prst="ellipse">
              <a:avLst/>
            </a:prstGeom>
            <a:solidFill>
              <a:schemeClr val="tx2"/>
            </a:solidFill>
            <a:ln>
              <a:noFill/>
            </a:ln>
            <a:effectLst>
              <a:outerShdw blurRad="120650" dist="25400" dir="2700000" sx="101000" sy="101000" algn="tl" rotWithShape="0">
                <a:schemeClr val="bg2">
                  <a:lumMod val="1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502414" y="3241965"/>
              <a:ext cx="3197088" cy="3197088"/>
            </a:xfrm>
            <a:prstGeom prst="rect">
              <a:avLst/>
            </a:prstGeom>
            <a:noFill/>
          </p:spPr>
          <p:txBody>
            <a:bodyPr wrap="square" rtlCol="0">
              <a:prstTxWarp prst="textArchDown">
                <a:avLst/>
              </a:prstTxWarp>
              <a:spAutoFit/>
            </a:bodyPr>
            <a:lstStyle/>
            <a:p>
              <a:r>
                <a:rPr lang="en-US" dirty="0">
                  <a:solidFill>
                    <a:schemeClr val="tx2">
                      <a:lumMod val="10000"/>
                      <a:lumOff val="90000"/>
                    </a:schemeClr>
                  </a:solidFill>
                </a:rPr>
                <a:t>Accountability</a:t>
              </a:r>
            </a:p>
          </p:txBody>
        </p:sp>
        <p:graphicFrame>
          <p:nvGraphicFramePr>
            <p:cNvPr id="17" name="Chart 16"/>
            <p:cNvGraphicFramePr/>
            <p:nvPr>
              <p:extLst>
                <p:ext uri="{D42A27DB-BD31-4B8C-83A1-F6EECF244321}">
                  <p14:modId xmlns:p14="http://schemas.microsoft.com/office/powerpoint/2010/main" val="3528256321"/>
                </p:ext>
              </p:extLst>
            </p:nvPr>
          </p:nvGraphicFramePr>
          <p:xfrm>
            <a:off x="4782816" y="3295082"/>
            <a:ext cx="4636284" cy="3090855"/>
          </p:xfrm>
          <a:graphic>
            <a:graphicData uri="http://schemas.openxmlformats.org/drawingml/2006/chart">
              <c:chart xmlns:c="http://schemas.openxmlformats.org/drawingml/2006/chart" xmlns:r="http://schemas.openxmlformats.org/officeDocument/2006/relationships" r:id="rId4"/>
            </a:graphicData>
          </a:graphic>
        </p:graphicFrame>
        <p:sp>
          <p:nvSpPr>
            <p:cNvPr id="18" name="Oval 17"/>
            <p:cNvSpPr/>
            <p:nvPr/>
          </p:nvSpPr>
          <p:spPr>
            <a:xfrm>
              <a:off x="6338339" y="4081550"/>
              <a:ext cx="1555569" cy="15555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360406" y="4568161"/>
              <a:ext cx="1490414" cy="643254"/>
            </a:xfrm>
            <a:prstGeom prst="rect">
              <a:avLst/>
            </a:prstGeom>
            <a:noFill/>
          </p:spPr>
          <p:txBody>
            <a:bodyPr wrap="square" rtlCol="0">
              <a:spAutoFit/>
            </a:bodyPr>
            <a:lstStyle/>
            <a:p>
              <a:pPr algn="ctr"/>
              <a:r>
                <a:rPr lang="en-US" sz="1600" b="1" dirty="0">
                  <a:latin typeface="Arial"/>
                  <a:cs typeface="Arial"/>
                </a:rPr>
                <a:t>Operational</a:t>
              </a:r>
            </a:p>
            <a:p>
              <a:pPr algn="ctr"/>
              <a:r>
                <a:rPr lang="en-US" sz="1600" b="1" dirty="0">
                  <a:latin typeface="Arial"/>
                  <a:cs typeface="Arial"/>
                </a:rPr>
                <a:t>Excellence</a:t>
              </a:r>
            </a:p>
          </p:txBody>
        </p:sp>
        <p:sp>
          <p:nvSpPr>
            <p:cNvPr id="21" name="TextBox 20"/>
            <p:cNvSpPr txBox="1"/>
            <p:nvPr/>
          </p:nvSpPr>
          <p:spPr>
            <a:xfrm rot="1837586">
              <a:off x="6051048" y="3787517"/>
              <a:ext cx="2099821" cy="2105985"/>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latin typeface="Arial"/>
                  <a:cs typeface="Arial"/>
                </a:rPr>
                <a:t>Efficiency</a:t>
              </a:r>
            </a:p>
          </p:txBody>
        </p:sp>
        <p:sp>
          <p:nvSpPr>
            <p:cNvPr id="22" name="TextBox 21"/>
            <p:cNvSpPr txBox="1"/>
            <p:nvPr/>
          </p:nvSpPr>
          <p:spPr>
            <a:xfrm rot="8997345">
              <a:off x="5931094" y="3667211"/>
              <a:ext cx="2339729" cy="2346597"/>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latin typeface="Arial"/>
                  <a:cs typeface="Arial"/>
                </a:rPr>
                <a:t>Risk</a:t>
              </a:r>
            </a:p>
          </p:txBody>
        </p:sp>
        <p:sp>
          <p:nvSpPr>
            <p:cNvPr id="24" name="TextBox 23"/>
            <p:cNvSpPr txBox="1"/>
            <p:nvPr/>
          </p:nvSpPr>
          <p:spPr>
            <a:xfrm rot="8997345">
              <a:off x="6109512" y="3846152"/>
              <a:ext cx="1982893" cy="1988714"/>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latin typeface="Arial"/>
                  <a:cs typeface="Arial"/>
                </a:rPr>
                <a:t>Management</a:t>
              </a:r>
            </a:p>
          </p:txBody>
        </p:sp>
        <p:sp>
          <p:nvSpPr>
            <p:cNvPr id="25" name="TextBox 24"/>
            <p:cNvSpPr txBox="1"/>
            <p:nvPr/>
          </p:nvSpPr>
          <p:spPr>
            <a:xfrm>
              <a:off x="6109511" y="3759379"/>
              <a:ext cx="1982894" cy="2162261"/>
            </a:xfrm>
            <a:prstGeom prst="rect">
              <a:avLst/>
            </a:prstGeom>
            <a:noFill/>
          </p:spPr>
          <p:txBody>
            <a:bodyPr wrap="square" rtlCol="0">
              <a:prstTxWarp prst="textArchDown">
                <a:avLst>
                  <a:gd name="adj" fmla="val 20924124"/>
                </a:avLst>
              </a:prstTxWarp>
              <a:spAutoFit/>
            </a:bodyPr>
            <a:lstStyle/>
            <a:p>
              <a:pPr algn="ctr"/>
              <a:r>
                <a:rPr lang="en-US" sz="1600" b="1" dirty="0">
                  <a:solidFill>
                    <a:srgbClr val="FFFFFF"/>
                  </a:solidFill>
                  <a:latin typeface="Arial"/>
                  <a:cs typeface="Arial"/>
                </a:rPr>
                <a:t>Reliability</a:t>
              </a:r>
            </a:p>
          </p:txBody>
        </p:sp>
        <p:sp>
          <p:nvSpPr>
            <p:cNvPr id="26" name="TextBox 25"/>
            <p:cNvSpPr txBox="1"/>
            <p:nvPr userDrawn="1"/>
          </p:nvSpPr>
          <p:spPr>
            <a:xfrm>
              <a:off x="5541447" y="3295082"/>
              <a:ext cx="3090859" cy="3090855"/>
            </a:xfrm>
            <a:prstGeom prst="rect">
              <a:avLst/>
            </a:prstGeom>
            <a:noFill/>
          </p:spPr>
          <p:txBody>
            <a:bodyPr wrap="square" rtlCol="0">
              <a:prstTxWarp prst="textArchUp">
                <a:avLst>
                  <a:gd name="adj" fmla="val 10032900"/>
                </a:avLst>
              </a:prstTxWarp>
              <a:spAutoFit/>
            </a:bodyPr>
            <a:lstStyle/>
            <a:p>
              <a:pPr algn="ctr"/>
              <a:r>
                <a:rPr lang="en-US" dirty="0">
                  <a:solidFill>
                    <a:schemeClr val="tx2">
                      <a:lumMod val="10000"/>
                      <a:lumOff val="90000"/>
                    </a:schemeClr>
                  </a:solidFill>
                </a:rPr>
                <a:t>Managerial Courage</a:t>
              </a:r>
            </a:p>
          </p:txBody>
        </p:sp>
        <p:sp>
          <p:nvSpPr>
            <p:cNvPr id="27" name="TextBox 26"/>
            <p:cNvSpPr txBox="1"/>
            <p:nvPr userDrawn="1"/>
          </p:nvSpPr>
          <p:spPr>
            <a:xfrm>
              <a:off x="5508325" y="3279220"/>
              <a:ext cx="3197089" cy="3197088"/>
            </a:xfrm>
            <a:prstGeom prst="rect">
              <a:avLst/>
            </a:prstGeom>
            <a:noFill/>
          </p:spPr>
          <p:txBody>
            <a:bodyPr wrap="square" rtlCol="0">
              <a:prstTxWarp prst="textArchDown">
                <a:avLst>
                  <a:gd name="adj" fmla="val 481750"/>
                </a:avLst>
              </a:prstTxWarp>
              <a:spAutoFit/>
            </a:bodyPr>
            <a:lstStyle/>
            <a:p>
              <a:pPr algn="r"/>
              <a:r>
                <a:rPr lang="en-US" dirty="0">
                  <a:solidFill>
                    <a:schemeClr val="tx2">
                      <a:lumMod val="10000"/>
                      <a:lumOff val="90000"/>
                    </a:schemeClr>
                  </a:solidFill>
                </a:rPr>
                <a:t>Discipline </a:t>
              </a:r>
            </a:p>
          </p:txBody>
        </p:sp>
      </p:grpSp>
    </p:spTree>
    <p:extLst>
      <p:ext uri="{BB962C8B-B14F-4D97-AF65-F5344CB8AC3E}">
        <p14:creationId xmlns:p14="http://schemas.microsoft.com/office/powerpoint/2010/main" val="179456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298117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 y="0"/>
            <a:ext cx="6964680" cy="806450"/>
          </a:xfrm>
          <a:prstGeom prst="rect">
            <a:avLst/>
          </a:prstGeom>
        </p:spPr>
        <p:txBody>
          <a:bodyPr>
            <a:noAutofit/>
          </a:bodyPr>
          <a:lstStyle>
            <a:lvl1pPr algn="l">
              <a:defRPr sz="2400" b="1"/>
            </a:lvl1pPr>
          </a:lstStyle>
          <a:p>
            <a:r>
              <a:rPr lang="en-US" dirty="0"/>
              <a:t>Sample Slide Title (Arial 24pt)</a:t>
            </a:r>
          </a:p>
        </p:txBody>
      </p:sp>
      <p:sp>
        <p:nvSpPr>
          <p:cNvPr id="3" name="Content Placeholder 2"/>
          <p:cNvSpPr>
            <a:spLocks noGrp="1"/>
          </p:cNvSpPr>
          <p:nvPr>
            <p:ph idx="1" hasCustomPrompt="1"/>
          </p:nvPr>
        </p:nvSpPr>
        <p:spPr>
          <a:xfrm>
            <a:off x="106680" y="1093518"/>
            <a:ext cx="8930640"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rgbClr val="FFFFFF"/>
                </a:solidFill>
              </a:defRPr>
            </a:lvl1pPr>
          </a:lstStyle>
          <a:p>
            <a:fld id="{A3BB48F1-B06E-B04C-B364-D7B17C59C9BB}" type="slidenum">
              <a:rPr lang="en-US" smtClean="0"/>
              <a:pPr/>
              <a:t>‹#›</a:t>
            </a:fld>
            <a:endParaRPr lang="en-US" dirty="0"/>
          </a:p>
        </p:txBody>
      </p:sp>
    </p:spTree>
    <p:extLst>
      <p:ext uri="{BB962C8B-B14F-4D97-AF65-F5344CB8AC3E}">
        <p14:creationId xmlns:p14="http://schemas.microsoft.com/office/powerpoint/2010/main" val="58658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Rectangle 15"/>
          <p:cNvSpPr/>
          <p:nvPr userDrawn="1"/>
        </p:nvSpPr>
        <p:spPr>
          <a:xfrm>
            <a:off x="-25400" y="0"/>
            <a:ext cx="6096000" cy="68791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 name="connsiteX0" fmla="*/ 0 w 6096000"/>
              <a:gd name="connsiteY0" fmla="*/ 12700 h 6866466"/>
              <a:gd name="connsiteX1" fmla="*/ 6096000 w 6096000"/>
              <a:gd name="connsiteY1" fmla="*/ 0 h 6866466"/>
              <a:gd name="connsiteX2" fmla="*/ 4677834 w 6096000"/>
              <a:gd name="connsiteY2" fmla="*/ 6862233 h 6866466"/>
              <a:gd name="connsiteX3" fmla="*/ 3145367 w 6096000"/>
              <a:gd name="connsiteY3" fmla="*/ 6866466 h 6866466"/>
              <a:gd name="connsiteX4" fmla="*/ 0 w 6096000"/>
              <a:gd name="connsiteY4" fmla="*/ 12700 h 6866466"/>
              <a:gd name="connsiteX0" fmla="*/ 0 w 6096000"/>
              <a:gd name="connsiteY0" fmla="*/ 12700 h 6879166"/>
              <a:gd name="connsiteX1" fmla="*/ 6096000 w 6096000"/>
              <a:gd name="connsiteY1" fmla="*/ 0 h 6879166"/>
              <a:gd name="connsiteX2" fmla="*/ 4677834 w 6096000"/>
              <a:gd name="connsiteY2" fmla="*/ 6862233 h 6879166"/>
              <a:gd name="connsiteX3" fmla="*/ 8467 w 6096000"/>
              <a:gd name="connsiteY3" fmla="*/ 6879166 h 6879166"/>
              <a:gd name="connsiteX4" fmla="*/ 0 w 6096000"/>
              <a:gd name="connsiteY4" fmla="*/ 12700 h 6879166"/>
              <a:gd name="connsiteX0" fmla="*/ 0 w 6096000"/>
              <a:gd name="connsiteY0" fmla="*/ 0 h 6879166"/>
              <a:gd name="connsiteX1" fmla="*/ 6096000 w 6096000"/>
              <a:gd name="connsiteY1" fmla="*/ 0 h 6879166"/>
              <a:gd name="connsiteX2" fmla="*/ 4677834 w 6096000"/>
              <a:gd name="connsiteY2" fmla="*/ 6862233 h 6879166"/>
              <a:gd name="connsiteX3" fmla="*/ 8467 w 6096000"/>
              <a:gd name="connsiteY3" fmla="*/ 6879166 h 6879166"/>
              <a:gd name="connsiteX4" fmla="*/ 0 w 6096000"/>
              <a:gd name="connsiteY4" fmla="*/ 0 h 687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9166">
                <a:moveTo>
                  <a:pt x="0" y="0"/>
                </a:moveTo>
                <a:lnTo>
                  <a:pt x="6096000" y="0"/>
                </a:lnTo>
                <a:lnTo>
                  <a:pt x="4677834" y="6862233"/>
                </a:lnTo>
                <a:lnTo>
                  <a:pt x="8467" y="6879166"/>
                </a:lnTo>
                <a:cubicBezTo>
                  <a:pt x="4234" y="4588933"/>
                  <a:pt x="4233" y="2290233"/>
                  <a:pt x="0" y="0"/>
                </a:cubicBezTo>
                <a:close/>
              </a:path>
            </a:pathLst>
          </a:custGeom>
          <a:gradFill flip="none" rotWithShape="1">
            <a:gsLst>
              <a:gs pos="100000">
                <a:srgbClr val="012D38">
                  <a:alpha val="90000"/>
                </a:srgbClr>
              </a:gs>
              <a:gs pos="0">
                <a:srgbClr val="001014">
                  <a:alpha val="9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53999" y="1749458"/>
            <a:ext cx="4800601" cy="1497785"/>
          </a:xfrm>
        </p:spPr>
        <p:txBody>
          <a:bodyPr anchor="b">
            <a:normAutofit/>
          </a:bodyPr>
          <a:lstStyle>
            <a:lvl1pPr>
              <a:lnSpc>
                <a:spcPct val="90000"/>
              </a:lnSpc>
              <a:defRPr sz="4000" baseline="0">
                <a:solidFill>
                  <a:schemeClr val="bg2"/>
                </a:solidFill>
              </a:defRPr>
            </a:lvl1pPr>
          </a:lstStyle>
          <a:p>
            <a:r>
              <a:rPr lang="en-US" dirty="0"/>
              <a:t>Thank You</a:t>
            </a:r>
          </a:p>
        </p:txBody>
      </p:sp>
      <p:cxnSp>
        <p:nvCxnSpPr>
          <p:cNvPr id="8" name="Straight Connector 7"/>
          <p:cNvCxnSpPr/>
          <p:nvPr userDrawn="1"/>
        </p:nvCxnSpPr>
        <p:spPr>
          <a:xfrm flipH="1">
            <a:off x="4550834" y="0"/>
            <a:ext cx="1418166" cy="6862233"/>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5281930" cy="0"/>
          </a:xfrm>
          <a:prstGeom prst="line">
            <a:avLst/>
          </a:prstGeom>
          <a:ln w="1270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847" y="6073024"/>
            <a:ext cx="1057567" cy="516293"/>
          </a:xfrm>
          <a:prstGeom prst="rect">
            <a:avLst/>
          </a:prstGeom>
        </p:spPr>
      </p:pic>
      <p:grpSp>
        <p:nvGrpSpPr>
          <p:cNvPr id="9" name="Group 8"/>
          <p:cNvGrpSpPr/>
          <p:nvPr userDrawn="1"/>
        </p:nvGrpSpPr>
        <p:grpSpPr>
          <a:xfrm>
            <a:off x="5031656" y="3191887"/>
            <a:ext cx="4214804" cy="3334896"/>
            <a:chOff x="4782816" y="3025142"/>
            <a:chExt cx="4636284" cy="3668386"/>
          </a:xfrm>
        </p:grpSpPr>
        <p:sp>
          <p:nvSpPr>
            <p:cNvPr id="10" name="Oval 9"/>
            <p:cNvSpPr/>
            <p:nvPr/>
          </p:nvSpPr>
          <p:spPr>
            <a:xfrm>
              <a:off x="5281930" y="3025142"/>
              <a:ext cx="3668388" cy="3668386"/>
            </a:xfrm>
            <a:prstGeom prst="ellipse">
              <a:avLst/>
            </a:prstGeom>
            <a:solidFill>
              <a:schemeClr val="tx2"/>
            </a:solidFill>
            <a:ln>
              <a:noFill/>
            </a:ln>
            <a:effectLst>
              <a:outerShdw blurRad="120650" dist="25400" dir="2700000" sx="101000" sy="101000" algn="tl" rotWithShape="0">
                <a:schemeClr val="bg2">
                  <a:lumMod val="1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5502414" y="3241965"/>
              <a:ext cx="3197088" cy="3197088"/>
            </a:xfrm>
            <a:prstGeom prst="rect">
              <a:avLst/>
            </a:prstGeom>
            <a:noFill/>
          </p:spPr>
          <p:txBody>
            <a:bodyPr wrap="square" rtlCol="0">
              <a:prstTxWarp prst="textArchDown">
                <a:avLst/>
              </a:prstTxWarp>
              <a:spAutoFit/>
            </a:bodyPr>
            <a:lstStyle/>
            <a:p>
              <a:r>
                <a:rPr lang="en-US" dirty="0">
                  <a:solidFill>
                    <a:srgbClr val="003D4C">
                      <a:lumMod val="10000"/>
                      <a:lumOff val="90000"/>
                    </a:srgbClr>
                  </a:solidFill>
                </a:rPr>
                <a:t>Accountability</a:t>
              </a:r>
            </a:p>
          </p:txBody>
        </p:sp>
        <p:graphicFrame>
          <p:nvGraphicFramePr>
            <p:cNvPr id="12" name="Chart 11"/>
            <p:cNvGraphicFramePr/>
            <p:nvPr>
              <p:extLst/>
            </p:nvPr>
          </p:nvGraphicFramePr>
          <p:xfrm>
            <a:off x="4782816" y="3295082"/>
            <a:ext cx="4636284" cy="3090855"/>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p:nvPr/>
          </p:nvSpPr>
          <p:spPr>
            <a:xfrm>
              <a:off x="6338339" y="4081550"/>
              <a:ext cx="1555569" cy="15555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6360406" y="4568161"/>
              <a:ext cx="1490414" cy="643254"/>
            </a:xfrm>
            <a:prstGeom prst="rect">
              <a:avLst/>
            </a:prstGeom>
            <a:noFill/>
          </p:spPr>
          <p:txBody>
            <a:bodyPr wrap="square" rtlCol="0">
              <a:spAutoFit/>
            </a:bodyPr>
            <a:lstStyle/>
            <a:p>
              <a:pPr algn="ctr"/>
              <a:r>
                <a:rPr lang="en-US" sz="1600" b="1" dirty="0">
                  <a:solidFill>
                    <a:srgbClr val="101820"/>
                  </a:solidFill>
                  <a:cs typeface="Arial"/>
                </a:rPr>
                <a:t>Operational</a:t>
              </a:r>
            </a:p>
            <a:p>
              <a:pPr algn="ctr"/>
              <a:r>
                <a:rPr lang="en-US" sz="1600" b="1" dirty="0">
                  <a:solidFill>
                    <a:srgbClr val="101820"/>
                  </a:solidFill>
                  <a:cs typeface="Arial"/>
                </a:rPr>
                <a:t>Excellence</a:t>
              </a:r>
            </a:p>
          </p:txBody>
        </p:sp>
        <p:sp>
          <p:nvSpPr>
            <p:cNvPr id="16" name="TextBox 15"/>
            <p:cNvSpPr txBox="1"/>
            <p:nvPr/>
          </p:nvSpPr>
          <p:spPr>
            <a:xfrm rot="1837586">
              <a:off x="6051048" y="3787517"/>
              <a:ext cx="2099821" cy="2105985"/>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Efficiency</a:t>
              </a:r>
            </a:p>
          </p:txBody>
        </p:sp>
        <p:sp>
          <p:nvSpPr>
            <p:cNvPr id="17" name="TextBox 16"/>
            <p:cNvSpPr txBox="1"/>
            <p:nvPr/>
          </p:nvSpPr>
          <p:spPr>
            <a:xfrm rot="8997345">
              <a:off x="5931094" y="3667211"/>
              <a:ext cx="2339729" cy="2346597"/>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Risk</a:t>
              </a:r>
            </a:p>
          </p:txBody>
        </p:sp>
        <p:sp>
          <p:nvSpPr>
            <p:cNvPr id="19" name="TextBox 18"/>
            <p:cNvSpPr txBox="1"/>
            <p:nvPr/>
          </p:nvSpPr>
          <p:spPr>
            <a:xfrm rot="8997345">
              <a:off x="6109512" y="3846152"/>
              <a:ext cx="1982893" cy="1988714"/>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Management</a:t>
              </a:r>
            </a:p>
          </p:txBody>
        </p:sp>
        <p:sp>
          <p:nvSpPr>
            <p:cNvPr id="20" name="TextBox 19"/>
            <p:cNvSpPr txBox="1"/>
            <p:nvPr/>
          </p:nvSpPr>
          <p:spPr>
            <a:xfrm>
              <a:off x="6109511" y="3759379"/>
              <a:ext cx="1982894" cy="2162261"/>
            </a:xfrm>
            <a:prstGeom prst="rect">
              <a:avLst/>
            </a:prstGeom>
            <a:noFill/>
          </p:spPr>
          <p:txBody>
            <a:bodyPr wrap="square" rtlCol="0">
              <a:prstTxWarp prst="textArchDown">
                <a:avLst>
                  <a:gd name="adj" fmla="val 20924124"/>
                </a:avLst>
              </a:prstTxWarp>
              <a:spAutoFit/>
            </a:bodyPr>
            <a:lstStyle/>
            <a:p>
              <a:pPr algn="ctr"/>
              <a:r>
                <a:rPr lang="en-US" sz="1600" b="1" dirty="0">
                  <a:solidFill>
                    <a:srgbClr val="FFFFFF"/>
                  </a:solidFill>
                  <a:cs typeface="Arial"/>
                </a:rPr>
                <a:t>Reliability</a:t>
              </a:r>
            </a:p>
          </p:txBody>
        </p:sp>
        <p:sp>
          <p:nvSpPr>
            <p:cNvPr id="21" name="TextBox 20"/>
            <p:cNvSpPr txBox="1"/>
            <p:nvPr userDrawn="1"/>
          </p:nvSpPr>
          <p:spPr>
            <a:xfrm>
              <a:off x="5541447" y="3295082"/>
              <a:ext cx="3090859" cy="3090855"/>
            </a:xfrm>
            <a:prstGeom prst="rect">
              <a:avLst/>
            </a:prstGeom>
            <a:noFill/>
          </p:spPr>
          <p:txBody>
            <a:bodyPr wrap="square" rtlCol="0">
              <a:prstTxWarp prst="textArchUp">
                <a:avLst>
                  <a:gd name="adj" fmla="val 10032900"/>
                </a:avLst>
              </a:prstTxWarp>
              <a:spAutoFit/>
            </a:bodyPr>
            <a:lstStyle/>
            <a:p>
              <a:pPr algn="ctr"/>
              <a:r>
                <a:rPr lang="en-US" dirty="0">
                  <a:solidFill>
                    <a:srgbClr val="003D4C">
                      <a:lumMod val="10000"/>
                      <a:lumOff val="90000"/>
                    </a:srgbClr>
                  </a:solidFill>
                </a:rPr>
                <a:t>Managerial Courage</a:t>
              </a:r>
            </a:p>
          </p:txBody>
        </p:sp>
        <p:sp>
          <p:nvSpPr>
            <p:cNvPr id="22" name="TextBox 21"/>
            <p:cNvSpPr txBox="1"/>
            <p:nvPr userDrawn="1"/>
          </p:nvSpPr>
          <p:spPr>
            <a:xfrm>
              <a:off x="5508325" y="3279220"/>
              <a:ext cx="3197089" cy="3197088"/>
            </a:xfrm>
            <a:prstGeom prst="rect">
              <a:avLst/>
            </a:prstGeom>
            <a:noFill/>
          </p:spPr>
          <p:txBody>
            <a:bodyPr wrap="square" rtlCol="0">
              <a:prstTxWarp prst="textArchDown">
                <a:avLst>
                  <a:gd name="adj" fmla="val 481750"/>
                </a:avLst>
              </a:prstTxWarp>
              <a:spAutoFit/>
            </a:bodyPr>
            <a:lstStyle/>
            <a:p>
              <a:pPr algn="r"/>
              <a:r>
                <a:rPr lang="en-US" dirty="0">
                  <a:solidFill>
                    <a:srgbClr val="003D4C">
                      <a:lumMod val="10000"/>
                      <a:lumOff val="90000"/>
                    </a:srgbClr>
                  </a:solidFill>
                </a:rPr>
                <a:t>Discipline </a:t>
              </a:r>
            </a:p>
          </p:txBody>
        </p:sp>
      </p:grpSp>
      <p:sp>
        <p:nvSpPr>
          <p:cNvPr id="23" name="TextBox 22"/>
          <p:cNvSpPr txBox="1"/>
          <p:nvPr userDrawn="1"/>
        </p:nvSpPr>
        <p:spPr>
          <a:xfrm>
            <a:off x="1641736" y="6255792"/>
            <a:ext cx="3272692" cy="261610"/>
          </a:xfrm>
          <a:prstGeom prst="rect">
            <a:avLst/>
          </a:prstGeom>
          <a:noFill/>
        </p:spPr>
        <p:txBody>
          <a:bodyPr wrap="square" rtlCol="0">
            <a:spAutoFit/>
          </a:bodyPr>
          <a:lstStyle/>
          <a:p>
            <a:r>
              <a:rPr lang="en-US" sz="1100" dirty="0">
                <a:solidFill>
                  <a:srgbClr val="EAEFF0"/>
                </a:solidFill>
              </a:rPr>
              <a:t>©2019 DCP Midstream</a:t>
            </a:r>
          </a:p>
        </p:txBody>
      </p:sp>
      <p:sp>
        <p:nvSpPr>
          <p:cNvPr id="25" name="TextBox 2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155879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cxnSp>
        <p:nvCxnSpPr>
          <p:cNvPr id="3" name="Straight Connector 2"/>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22300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JA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749458"/>
            <a:ext cx="6361438" cy="1497785"/>
          </a:xfrm>
        </p:spPr>
        <p:txBody>
          <a:bodyPr anchor="b">
            <a:normAutofit/>
          </a:bodyPr>
          <a:lstStyle>
            <a:lvl1pPr>
              <a:lnSpc>
                <a:spcPct val="90000"/>
              </a:lnSpc>
              <a:defRPr sz="4000" baseline="0">
                <a:solidFill>
                  <a:schemeClr val="tx2"/>
                </a:solidFill>
              </a:defRPr>
            </a:lvl1pPr>
          </a:lstStyle>
          <a:p>
            <a:r>
              <a:rPr lang="en-US" dirty="0"/>
              <a:t>A Section Title—</a:t>
            </a:r>
            <a:br>
              <a:rPr lang="en-US" dirty="0"/>
            </a:br>
            <a:r>
              <a:rPr lang="en-US" dirty="0"/>
              <a:t>2 Lines if Needed</a:t>
            </a:r>
          </a:p>
        </p:txBody>
      </p:sp>
      <p:sp>
        <p:nvSpPr>
          <p:cNvPr id="10" name="Right Triangle 9"/>
          <p:cNvSpPr/>
          <p:nvPr userDrawn="1"/>
        </p:nvSpPr>
        <p:spPr>
          <a:xfrm flipH="1">
            <a:off x="7737018" y="12544"/>
            <a:ext cx="1419682" cy="6858156"/>
          </a:xfrm>
          <a:prstGeom prst="rtTriangle">
            <a:avLst/>
          </a:prstGeom>
          <a:gradFill flip="none" rotWithShape="1">
            <a:gsLst>
              <a:gs pos="0">
                <a:schemeClr val="tx2">
                  <a:lumMod val="90000"/>
                  <a:lumOff val="10000"/>
                </a:schemeClr>
              </a:gs>
              <a:gs pos="100000">
                <a:schemeClr val="tx2"/>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a:spLocks noGrp="1"/>
          </p:cNvSpPr>
          <p:nvPr>
            <p:ph type="body" sz="quarter" idx="11" hasCustomPrompt="1"/>
          </p:nvPr>
        </p:nvSpPr>
        <p:spPr>
          <a:xfrm>
            <a:off x="445104" y="3410177"/>
            <a:ext cx="5752949" cy="914400"/>
          </a:xfrm>
        </p:spPr>
        <p:txBody>
          <a:bodyPr>
            <a:normAutofit/>
          </a:bodyPr>
          <a:lstStyle>
            <a:lvl1pPr marL="0" indent="0">
              <a:buNone/>
              <a:defRPr sz="1800" baseline="0">
                <a:solidFill>
                  <a:schemeClr val="bg1">
                    <a:lumMod val="50000"/>
                  </a:schemeClr>
                </a:solidFill>
              </a:defRPr>
            </a:lvl1pPr>
          </a:lstStyle>
          <a:p>
            <a:pPr lvl="0"/>
            <a:r>
              <a:rPr lang="en-US" dirty="0"/>
              <a:t>Section Subtitle or Description (as needed)</a:t>
            </a:r>
          </a:p>
        </p:txBody>
      </p:sp>
      <p:cxnSp>
        <p:nvCxnSpPr>
          <p:cNvPr id="8" name="Straight Connector 7"/>
          <p:cNvCxnSpPr/>
          <p:nvPr userDrawn="1"/>
        </p:nvCxnSpPr>
        <p:spPr>
          <a:xfrm flipH="1">
            <a:off x="7825918" y="508000"/>
            <a:ext cx="1318082" cy="6362700"/>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6805971"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solidFill>
              </a:rPr>
              <a:t>‹#›</a:t>
            </a:fld>
            <a:endParaRPr lang="en-US" sz="1100" dirty="0">
              <a:solidFill>
                <a:schemeClr val="bg1"/>
              </a:solidFill>
            </a:endParaRPr>
          </a:p>
        </p:txBody>
      </p:sp>
      <p:pic>
        <p:nvPicPr>
          <p:cNvPr id="11" name="Picture 10"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Tree>
    <p:extLst>
      <p:ext uri="{BB962C8B-B14F-4D97-AF65-F5344CB8AC3E}">
        <p14:creationId xmlns:p14="http://schemas.microsoft.com/office/powerpoint/2010/main" val="216471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67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9CA358AC-8B76-084F-A1E7-8ED56046096E}"/>
              </a:ext>
            </a:extLst>
          </p:cNvPr>
          <p:cNvPicPr>
            <a:picLocks noChangeAspect="1"/>
          </p:cNvPicPr>
          <p:nvPr userDrawn="1"/>
        </p:nvPicPr>
        <p:blipFill>
          <a:blip r:embed="rId2"/>
          <a:stretch>
            <a:fillRect/>
          </a:stretch>
        </p:blipFill>
        <p:spPr>
          <a:xfrm>
            <a:off x="7793586" y="322303"/>
            <a:ext cx="1143956" cy="576194"/>
          </a:xfrm>
          <a:prstGeom prst="rect">
            <a:avLst/>
          </a:prstGeom>
        </p:spPr>
      </p:pic>
      <p:pic>
        <p:nvPicPr>
          <p:cNvPr id="6" name="Picture 5">
            <a:extLst>
              <a:ext uri="{FF2B5EF4-FFF2-40B4-BE49-F238E27FC236}">
                <a16:creationId xmlns="" xmlns:a16="http://schemas.microsoft.com/office/drawing/2014/main" id="{E0070FC5-7B77-6940-BB30-A8B7609AAC5A}"/>
              </a:ext>
            </a:extLst>
          </p:cNvPr>
          <p:cNvPicPr>
            <a:picLocks noChangeAspect="1"/>
          </p:cNvPicPr>
          <p:nvPr userDrawn="1"/>
        </p:nvPicPr>
        <p:blipFill>
          <a:blip r:embed="rId3"/>
          <a:stretch>
            <a:fillRect/>
          </a:stretch>
        </p:blipFill>
        <p:spPr>
          <a:xfrm>
            <a:off x="0" y="1850280"/>
            <a:ext cx="9144000" cy="2298700"/>
          </a:xfrm>
          <a:prstGeom prst="rect">
            <a:avLst/>
          </a:prstGeom>
        </p:spPr>
      </p:pic>
      <p:sp>
        <p:nvSpPr>
          <p:cNvPr id="15" name="Subtitle 2"/>
          <p:cNvSpPr>
            <a:spLocks noGrp="1"/>
          </p:cNvSpPr>
          <p:nvPr>
            <p:ph type="subTitle" idx="1" hasCustomPrompt="1"/>
          </p:nvPr>
        </p:nvSpPr>
        <p:spPr>
          <a:xfrm>
            <a:off x="383419" y="4616566"/>
            <a:ext cx="6400800" cy="397050"/>
          </a:xfrm>
          <a:prstGeom prst="rect">
            <a:avLst/>
          </a:prstGeom>
        </p:spPr>
        <p:txBody>
          <a:bodyPr/>
          <a:lstStyle>
            <a:lvl1pPr marL="0" indent="0" algn="l">
              <a:buNone/>
              <a:defRPr sz="19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of Meeting or Presenter (Arial 19pt)</a:t>
            </a:r>
          </a:p>
        </p:txBody>
      </p:sp>
      <p:sp>
        <p:nvSpPr>
          <p:cNvPr id="16" name="Title 1"/>
          <p:cNvSpPr>
            <a:spLocks noGrp="1"/>
          </p:cNvSpPr>
          <p:nvPr>
            <p:ph type="ctrTitle" hasCustomPrompt="1"/>
          </p:nvPr>
        </p:nvSpPr>
        <p:spPr>
          <a:xfrm>
            <a:off x="383419" y="4213308"/>
            <a:ext cx="7772400" cy="435428"/>
          </a:xfrm>
          <a:prstGeom prst="rect">
            <a:avLst/>
          </a:prstGeom>
        </p:spPr>
        <p:txBody>
          <a:bodyPr>
            <a:normAutofit/>
          </a:bodyPr>
          <a:lstStyle>
            <a:lvl1pPr>
              <a:defRPr sz="2200">
                <a:solidFill>
                  <a:schemeClr val="accent1"/>
                </a:solidFill>
              </a:defRPr>
            </a:lvl1pPr>
          </a:lstStyle>
          <a:p>
            <a:r>
              <a:rPr lang="en-US" dirty="0"/>
              <a:t>PRESENTATION TITLE (ARIAL BOLD 22PT)</a:t>
            </a:r>
          </a:p>
        </p:txBody>
      </p:sp>
      <p:sp>
        <p:nvSpPr>
          <p:cNvPr id="23" name="Freeform 22"/>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0" name="Picture 9" descr="DCP-Wheel_201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427015" y="4970807"/>
            <a:ext cx="1508760" cy="1508760"/>
          </a:xfrm>
          <a:prstGeom prst="rect">
            <a:avLst/>
          </a:prstGeom>
        </p:spPr>
      </p:pic>
    </p:spTree>
    <p:extLst>
      <p:ext uri="{BB962C8B-B14F-4D97-AF65-F5344CB8AC3E}">
        <p14:creationId xmlns:p14="http://schemas.microsoft.com/office/powerpoint/2010/main" val="172601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81336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 - People">
    <p:spTree>
      <p:nvGrpSpPr>
        <p:cNvPr id="1" name=""/>
        <p:cNvGrpSpPr/>
        <p:nvPr/>
      </p:nvGrpSpPr>
      <p:grpSpPr>
        <a:xfrm>
          <a:off x="0" y="0"/>
          <a:ext cx="0" cy="0"/>
          <a:chOff x="0" y="0"/>
          <a:chExt cx="0" cy="0"/>
        </a:xfrm>
      </p:grpSpPr>
      <p:sp>
        <p:nvSpPr>
          <p:cNvPr id="6" name="Rectangle 5"/>
          <p:cNvSpPr/>
          <p:nvPr userDrawn="1"/>
        </p:nvSpPr>
        <p:spPr>
          <a:xfrm>
            <a:off x="-9144" y="0"/>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622C66CD-C33C-114B-BE1B-62B5BEDFF1F9}"/>
              </a:ext>
            </a:extLst>
          </p:cNvPr>
          <p:cNvSpPr/>
          <p:nvPr userDrawn="1"/>
        </p:nvSpPr>
        <p:spPr>
          <a:xfrm>
            <a:off x="0" y="1"/>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DC343A9A-BAB8-5346-B15C-EFA7A0CAC2D0}"/>
              </a:ext>
            </a:extLst>
          </p:cNvPr>
          <p:cNvPicPr>
            <a:picLocks noChangeAspect="1"/>
          </p:cNvPicPr>
          <p:nvPr userDrawn="1"/>
        </p:nvPicPr>
        <p:blipFill>
          <a:blip r:embed="rId2"/>
          <a:stretch>
            <a:fillRect/>
          </a:stretch>
        </p:blipFill>
        <p:spPr>
          <a:xfrm>
            <a:off x="0" y="1867048"/>
            <a:ext cx="9144000" cy="2273300"/>
          </a:xfrm>
          <a:prstGeom prst="rect">
            <a:avLst/>
          </a:prstGeom>
        </p:spPr>
      </p:pic>
      <p:sp>
        <p:nvSpPr>
          <p:cNvPr id="10" name="Freeform 9">
            <a:extLst>
              <a:ext uri="{FF2B5EF4-FFF2-40B4-BE49-F238E27FC236}">
                <a16:creationId xmlns="" xmlns:a16="http://schemas.microsoft.com/office/drawing/2014/main" id="{CA6B8FC2-5D9E-B94C-A38F-462DFC5722FD}"/>
              </a:ext>
            </a:extLst>
          </p:cNvPr>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53525240-F4F4-4D4F-945F-F95029B1E1FE}"/>
              </a:ext>
            </a:extLst>
          </p:cNvPr>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2" name="Picture 11" descr="DCPlogo-HR_4cp.png">
            <a:extLst>
              <a:ext uri="{FF2B5EF4-FFF2-40B4-BE49-F238E27FC236}">
                <a16:creationId xmlns="" xmlns:a16="http://schemas.microsoft.com/office/drawing/2014/main" id="{1B0DB179-CC96-A844-AD93-0C0700999C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7805531" y="350134"/>
            <a:ext cx="1078387" cy="530028"/>
          </a:xfrm>
          <a:prstGeom prst="rect">
            <a:avLst/>
          </a:prstGeom>
        </p:spPr>
      </p:pic>
      <p:sp>
        <p:nvSpPr>
          <p:cNvPr id="3" name="Slide Number Placeholder 2"/>
          <p:cNvSpPr>
            <a:spLocks noGrp="1"/>
          </p:cNvSpPr>
          <p:nvPr>
            <p:ph type="sldNum" sz="quarter" idx="10"/>
          </p:nvPr>
        </p:nvSpPr>
        <p:spPr/>
        <p:txBody>
          <a:bodyPr/>
          <a:lstStyle>
            <a:lvl1pPr>
              <a:defRPr>
                <a:solidFill>
                  <a:schemeClr val="tx1">
                    <a:lumMod val="65000"/>
                    <a:lumOff val="35000"/>
                  </a:schemeClr>
                </a:solidFill>
              </a:defRPr>
            </a:lvl1pPr>
          </a:lstStyle>
          <a:p>
            <a:fld id="{A3BB48F1-B06E-B04C-B364-D7B17C59C9BB}" type="slidenum">
              <a:rPr lang="en-US" smtClean="0"/>
              <a:pPr/>
              <a:t>‹#›</a:t>
            </a:fld>
            <a:endParaRPr lang="en-US" dirty="0"/>
          </a:p>
        </p:txBody>
      </p:sp>
      <p:pic>
        <p:nvPicPr>
          <p:cNvPr id="7" name="Picture 6" descr="DCP-Wheel_201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427015" y="4745520"/>
            <a:ext cx="1508760" cy="1508760"/>
          </a:xfrm>
          <a:prstGeom prst="rect">
            <a:avLst/>
          </a:prstGeom>
        </p:spPr>
      </p:pic>
      <p:sp>
        <p:nvSpPr>
          <p:cNvPr id="8" name="Title 1"/>
          <p:cNvSpPr>
            <a:spLocks noGrp="1"/>
          </p:cNvSpPr>
          <p:nvPr>
            <p:ph type="ctrTitle" hasCustomPrompt="1"/>
          </p:nvPr>
        </p:nvSpPr>
        <p:spPr>
          <a:xfrm>
            <a:off x="383419" y="3406644"/>
            <a:ext cx="7772400" cy="435428"/>
          </a:xfrm>
          <a:prstGeom prst="rect">
            <a:avLst/>
          </a:prstGeom>
        </p:spPr>
        <p:txBody>
          <a:bodyPr>
            <a:noAutofit/>
          </a:bodyPr>
          <a:lstStyle>
            <a:lvl1pPr>
              <a:defRPr sz="2400">
                <a:solidFill>
                  <a:schemeClr val="bg1"/>
                </a:solidFill>
              </a:defRPr>
            </a:lvl1pPr>
          </a:lstStyle>
          <a:p>
            <a:r>
              <a:rPr lang="en-US" dirty="0"/>
              <a:t>CLICK TO EDIT TRANSITION TITLE</a:t>
            </a:r>
          </a:p>
        </p:txBody>
      </p:sp>
    </p:spTree>
    <p:extLst>
      <p:ext uri="{BB962C8B-B14F-4D97-AF65-F5344CB8AC3E}">
        <p14:creationId xmlns:p14="http://schemas.microsoft.com/office/powerpoint/2010/main" val="209064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 Process">
    <p:spTree>
      <p:nvGrpSpPr>
        <p:cNvPr id="1" name=""/>
        <p:cNvGrpSpPr/>
        <p:nvPr/>
      </p:nvGrpSpPr>
      <p:grpSpPr>
        <a:xfrm>
          <a:off x="0" y="0"/>
          <a:ext cx="0" cy="0"/>
          <a:chOff x="0" y="0"/>
          <a:chExt cx="0" cy="0"/>
        </a:xfrm>
      </p:grpSpPr>
      <p:sp>
        <p:nvSpPr>
          <p:cNvPr id="8" name="Rectangle 7"/>
          <p:cNvSpPr/>
          <p:nvPr userDrawn="1"/>
        </p:nvSpPr>
        <p:spPr>
          <a:xfrm>
            <a:off x="0" y="1"/>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B36695C2-DACD-EA42-A151-34EE8E447DE6}"/>
              </a:ext>
            </a:extLst>
          </p:cNvPr>
          <p:cNvPicPr>
            <a:picLocks noChangeAspect="1"/>
          </p:cNvPicPr>
          <p:nvPr userDrawn="1"/>
        </p:nvPicPr>
        <p:blipFill>
          <a:blip r:embed="rId2"/>
          <a:stretch>
            <a:fillRect/>
          </a:stretch>
        </p:blipFill>
        <p:spPr>
          <a:xfrm>
            <a:off x="0" y="1865376"/>
            <a:ext cx="9144000" cy="2273300"/>
          </a:xfrm>
          <a:prstGeom prst="rect">
            <a:avLst/>
          </a:prstGeom>
        </p:spPr>
      </p:pic>
      <p:sp>
        <p:nvSpPr>
          <p:cNvPr id="2" name="Title 1"/>
          <p:cNvSpPr>
            <a:spLocks noGrp="1"/>
          </p:cNvSpPr>
          <p:nvPr>
            <p:ph type="ctrTitle" hasCustomPrompt="1"/>
          </p:nvPr>
        </p:nvSpPr>
        <p:spPr>
          <a:xfrm>
            <a:off x="383419" y="3406644"/>
            <a:ext cx="7772400" cy="435428"/>
          </a:xfrm>
          <a:prstGeom prst="rect">
            <a:avLst/>
          </a:prstGeom>
        </p:spPr>
        <p:txBody>
          <a:bodyPr>
            <a:noAutofit/>
          </a:bodyPr>
          <a:lstStyle>
            <a:lvl1pPr>
              <a:defRPr sz="2400">
                <a:solidFill>
                  <a:schemeClr val="bg1"/>
                </a:solidFill>
              </a:defRPr>
            </a:lvl1pPr>
          </a:lstStyle>
          <a:p>
            <a:r>
              <a:rPr lang="en-US" dirty="0"/>
              <a:t>CLICK TO EDIT TRANSITION TITLE</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pic>
        <p:nvPicPr>
          <p:cNvPr id="9" name="Picture 8" descr="DCP-Wheel_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7427015" y="4745520"/>
            <a:ext cx="1508760" cy="1508760"/>
          </a:xfrm>
          <a:prstGeom prst="rect">
            <a:avLst/>
          </a:prstGeom>
        </p:spPr>
      </p:pic>
      <p:sp>
        <p:nvSpPr>
          <p:cNvPr id="7" name="Freeform 6">
            <a:extLst>
              <a:ext uri="{FF2B5EF4-FFF2-40B4-BE49-F238E27FC236}">
                <a16:creationId xmlns="" xmlns:a16="http://schemas.microsoft.com/office/drawing/2014/main" id="{5714F61C-3980-8847-BA26-25D76F658B51}"/>
              </a:ext>
            </a:extLst>
          </p:cNvPr>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4B7F1069-B503-A44A-BDF6-CD474C608937}"/>
              </a:ext>
            </a:extLst>
          </p:cNvPr>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2" name="Picture 11" descr="DCPlogo-HR_4cp.png">
            <a:extLst>
              <a:ext uri="{FF2B5EF4-FFF2-40B4-BE49-F238E27FC236}">
                <a16:creationId xmlns="" xmlns:a16="http://schemas.microsoft.com/office/drawing/2014/main" id="{DBC2CBFC-5D10-C443-9101-EF0276430B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805531" y="350134"/>
            <a:ext cx="1078387" cy="530028"/>
          </a:xfrm>
          <a:prstGeom prst="rect">
            <a:avLst/>
          </a:prstGeom>
        </p:spPr>
      </p:pic>
    </p:spTree>
    <p:extLst>
      <p:ext uri="{BB962C8B-B14F-4D97-AF65-F5344CB8AC3E}">
        <p14:creationId xmlns:p14="http://schemas.microsoft.com/office/powerpoint/2010/main" val="294411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 Technology">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C3FC39-AEA3-5147-BFF3-B557D8C1FE73}"/>
              </a:ext>
            </a:extLst>
          </p:cNvPr>
          <p:cNvSpPr/>
          <p:nvPr userDrawn="1"/>
        </p:nvSpPr>
        <p:spPr>
          <a:xfrm>
            <a:off x="0" y="1"/>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2F5E788C-CDE4-9949-8CAF-3960AA5F8597}"/>
              </a:ext>
            </a:extLst>
          </p:cNvPr>
          <p:cNvPicPr>
            <a:picLocks noChangeAspect="1"/>
          </p:cNvPicPr>
          <p:nvPr userDrawn="1"/>
        </p:nvPicPr>
        <p:blipFill>
          <a:blip r:embed="rId2"/>
          <a:stretch>
            <a:fillRect/>
          </a:stretch>
        </p:blipFill>
        <p:spPr>
          <a:xfrm>
            <a:off x="0" y="1865376"/>
            <a:ext cx="9144000" cy="2273300"/>
          </a:xfrm>
          <a:prstGeom prst="rect">
            <a:avLst/>
          </a:prstGeom>
        </p:spPr>
      </p:pic>
      <p:sp>
        <p:nvSpPr>
          <p:cNvPr id="11" name="Freeform 10">
            <a:extLst>
              <a:ext uri="{FF2B5EF4-FFF2-40B4-BE49-F238E27FC236}">
                <a16:creationId xmlns="" xmlns:a16="http://schemas.microsoft.com/office/drawing/2014/main" id="{0EE008F8-0983-0842-B9A5-DA8A154D4D69}"/>
              </a:ext>
            </a:extLst>
          </p:cNvPr>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82827C9E-A0C9-E042-97D7-FFB10DF209DF}"/>
              </a:ext>
            </a:extLst>
          </p:cNvPr>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3" name="Picture 12" descr="DCPlogo-HR_4cp.png">
            <a:extLst>
              <a:ext uri="{FF2B5EF4-FFF2-40B4-BE49-F238E27FC236}">
                <a16:creationId xmlns="" xmlns:a16="http://schemas.microsoft.com/office/drawing/2014/main" id="{161335AB-D653-BB4A-AA28-931E05849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7805531" y="350134"/>
            <a:ext cx="1078387" cy="530028"/>
          </a:xfrm>
          <a:prstGeom prst="rect">
            <a:avLst/>
          </a:prstGeom>
        </p:spPr>
      </p:pic>
      <p:sp>
        <p:nvSpPr>
          <p:cNvPr id="5" name="Slide Number Placeholder 2"/>
          <p:cNvSpPr>
            <a:spLocks noGrp="1"/>
          </p:cNvSpPr>
          <p:nvPr>
            <p:ph type="sldNum" sz="quarter" idx="10"/>
          </p:nvPr>
        </p:nvSpPr>
        <p:spPr>
          <a:xfrm>
            <a:off x="6553200" y="6583060"/>
            <a:ext cx="2484120" cy="266195"/>
          </a:xfrm>
        </p:spPr>
        <p:txBody>
          <a:bodyPr/>
          <a:lstStyle>
            <a:lvl1pPr>
              <a:defRPr>
                <a:solidFill>
                  <a:schemeClr val="tx1">
                    <a:lumMod val="65000"/>
                    <a:lumOff val="35000"/>
                  </a:schemeClr>
                </a:solidFill>
              </a:defRPr>
            </a:lvl1pPr>
          </a:lstStyle>
          <a:p>
            <a:fld id="{A3BB48F1-B06E-B04C-B364-D7B17C59C9BB}" type="slidenum">
              <a:rPr lang="en-US" smtClean="0"/>
              <a:pPr/>
              <a:t>‹#›</a:t>
            </a:fld>
            <a:endParaRPr lang="en-US" dirty="0"/>
          </a:p>
        </p:txBody>
      </p:sp>
      <p:pic>
        <p:nvPicPr>
          <p:cNvPr id="8" name="Picture 7" descr="DCP-Wheel_201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427015" y="4745520"/>
            <a:ext cx="1508760" cy="1508760"/>
          </a:xfrm>
          <a:prstGeom prst="rect">
            <a:avLst/>
          </a:prstGeom>
        </p:spPr>
      </p:pic>
      <p:sp>
        <p:nvSpPr>
          <p:cNvPr id="10" name="Title 1"/>
          <p:cNvSpPr>
            <a:spLocks noGrp="1"/>
          </p:cNvSpPr>
          <p:nvPr>
            <p:ph type="ctrTitle" hasCustomPrompt="1"/>
          </p:nvPr>
        </p:nvSpPr>
        <p:spPr>
          <a:xfrm>
            <a:off x="383419" y="3406644"/>
            <a:ext cx="7772400" cy="435428"/>
          </a:xfrm>
          <a:prstGeom prst="rect">
            <a:avLst/>
          </a:prstGeom>
        </p:spPr>
        <p:txBody>
          <a:bodyPr>
            <a:noAutofit/>
          </a:bodyPr>
          <a:lstStyle>
            <a:lvl1pPr>
              <a:defRPr sz="2400">
                <a:solidFill>
                  <a:schemeClr val="bg1"/>
                </a:solidFill>
              </a:defRPr>
            </a:lvl1pPr>
          </a:lstStyle>
          <a:p>
            <a:r>
              <a:rPr lang="en-US" dirty="0"/>
              <a:t>CLICK TO EDIT TRANSITION TITLE</a:t>
            </a:r>
          </a:p>
        </p:txBody>
      </p:sp>
    </p:spTree>
    <p:extLst>
      <p:ext uri="{BB962C8B-B14F-4D97-AF65-F5344CB8AC3E}">
        <p14:creationId xmlns:p14="http://schemas.microsoft.com/office/powerpoint/2010/main" val="326884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520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100000">
                <a:srgbClr val="012D38">
                  <a:alpha val="90000"/>
                </a:srgbClr>
              </a:gs>
              <a:gs pos="0">
                <a:srgbClr val="001014">
                  <a:alpha val="9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1">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pic>
        <p:nvPicPr>
          <p:cNvPr id="12" name="Picture 11"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91" y="814648"/>
            <a:ext cx="1657361" cy="809105"/>
          </a:xfrm>
          <a:prstGeom prst="rect">
            <a:avLst/>
          </a:prstGeom>
        </p:spPr>
      </p:pic>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sp>
        <p:nvSpPr>
          <p:cNvPr id="21" name="Right Triangle 20"/>
          <p:cNvSpPr/>
          <p:nvPr userDrawn="1"/>
        </p:nvSpPr>
        <p:spPr>
          <a:xfrm flipH="1">
            <a:off x="8356600" y="3005602"/>
            <a:ext cx="800100" cy="3865098"/>
          </a:xfrm>
          <a:prstGeom prst="rtTriangle">
            <a:avLst/>
          </a:prstGeom>
          <a:gradFill flip="none" rotWithShape="1">
            <a:gsLst>
              <a:gs pos="0">
                <a:schemeClr val="accent2">
                  <a:alpha val="93000"/>
                </a:schemeClr>
              </a:gs>
              <a:gs pos="100000">
                <a:schemeClr val="accent2">
                  <a:lumMod val="75000"/>
                  <a:alpha val="93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62374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5282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99000">
                <a:schemeClr val="bg2">
                  <a:alpha val="0"/>
                </a:schemeClr>
              </a:gs>
              <a:gs pos="0">
                <a:schemeClr val="bg2">
                  <a:lumMod val="90000"/>
                  <a:alpha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2">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pic>
        <p:nvPicPr>
          <p:cNvPr id="13" name="Picture 12" descr="reg-logo-bigger_bigger-full-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147" y="814648"/>
            <a:ext cx="1657004" cy="809105"/>
          </a:xfrm>
          <a:prstGeom prst="rect">
            <a:avLst/>
          </a:prstGeom>
        </p:spPr>
      </p:pic>
      <p:sp>
        <p:nvSpPr>
          <p:cNvPr id="15" name="Right Triangle 14"/>
          <p:cNvSpPr/>
          <p:nvPr userDrawn="1"/>
        </p:nvSpPr>
        <p:spPr>
          <a:xfrm flipH="1">
            <a:off x="8356600" y="3005602"/>
            <a:ext cx="800100" cy="3865098"/>
          </a:xfrm>
          <a:prstGeom prst="rtTriangle">
            <a:avLst/>
          </a:prstGeom>
          <a:gradFill flip="none" rotWithShape="1">
            <a:gsLst>
              <a:gs pos="81000">
                <a:schemeClr val="accent3">
                  <a:alpha val="96000"/>
                </a:schemeClr>
              </a:gs>
              <a:gs pos="0">
                <a:schemeClr val="accent3">
                  <a:lumMod val="75000"/>
                  <a:alpha val="96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8296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JA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749458"/>
            <a:ext cx="6361438" cy="1497785"/>
          </a:xfrm>
        </p:spPr>
        <p:txBody>
          <a:bodyPr anchor="b">
            <a:normAutofit/>
          </a:bodyPr>
          <a:lstStyle>
            <a:lvl1pPr>
              <a:lnSpc>
                <a:spcPct val="90000"/>
              </a:lnSpc>
              <a:defRPr sz="4000" baseline="0">
                <a:solidFill>
                  <a:schemeClr val="tx2"/>
                </a:solidFill>
              </a:defRPr>
            </a:lvl1pPr>
          </a:lstStyle>
          <a:p>
            <a:r>
              <a:rPr lang="en-US" dirty="0"/>
              <a:t>A Section Title—</a:t>
            </a:r>
            <a:br>
              <a:rPr lang="en-US" dirty="0"/>
            </a:br>
            <a:r>
              <a:rPr lang="en-US" dirty="0"/>
              <a:t>2 Lines if Needed</a:t>
            </a:r>
          </a:p>
        </p:txBody>
      </p:sp>
      <p:sp>
        <p:nvSpPr>
          <p:cNvPr id="10" name="Right Triangle 9"/>
          <p:cNvSpPr/>
          <p:nvPr userDrawn="1"/>
        </p:nvSpPr>
        <p:spPr>
          <a:xfrm flipH="1">
            <a:off x="7737018" y="12544"/>
            <a:ext cx="1419682" cy="6858156"/>
          </a:xfrm>
          <a:prstGeom prst="rtTriangle">
            <a:avLst/>
          </a:prstGeom>
          <a:gradFill flip="none" rotWithShape="1">
            <a:gsLst>
              <a:gs pos="0">
                <a:schemeClr val="tx2">
                  <a:lumMod val="90000"/>
                  <a:lumOff val="10000"/>
                  <a:alpha val="92000"/>
                </a:schemeClr>
              </a:gs>
              <a:gs pos="100000">
                <a:schemeClr val="tx2">
                  <a:alpha val="92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 Placeholder 3"/>
          <p:cNvSpPr>
            <a:spLocks noGrp="1"/>
          </p:cNvSpPr>
          <p:nvPr>
            <p:ph type="body" sz="quarter" idx="11" hasCustomPrompt="1"/>
          </p:nvPr>
        </p:nvSpPr>
        <p:spPr>
          <a:xfrm>
            <a:off x="445104" y="3410177"/>
            <a:ext cx="5752949" cy="914400"/>
          </a:xfrm>
        </p:spPr>
        <p:txBody>
          <a:bodyPr>
            <a:normAutofit/>
          </a:bodyPr>
          <a:lstStyle>
            <a:lvl1pPr marL="0" indent="0">
              <a:buNone/>
              <a:defRPr sz="1800" baseline="0">
                <a:solidFill>
                  <a:schemeClr val="bg1">
                    <a:lumMod val="50000"/>
                  </a:schemeClr>
                </a:solidFill>
              </a:defRPr>
            </a:lvl1pPr>
          </a:lstStyle>
          <a:p>
            <a:pPr lvl="0"/>
            <a:r>
              <a:rPr lang="en-US" dirty="0"/>
              <a:t>Section Subtitle or Description (as needed)</a:t>
            </a:r>
          </a:p>
        </p:txBody>
      </p:sp>
      <p:cxnSp>
        <p:nvCxnSpPr>
          <p:cNvPr id="8" name="Straight Connector 7"/>
          <p:cNvCxnSpPr/>
          <p:nvPr userDrawn="1"/>
        </p:nvCxnSpPr>
        <p:spPr>
          <a:xfrm flipH="1">
            <a:off x="7825918" y="508000"/>
            <a:ext cx="1318082" cy="6362700"/>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6805971"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solidFill>
              </a:rPr>
              <a:pPr algn="r"/>
              <a:t>‹#›</a:t>
            </a:fld>
            <a:endParaRPr lang="en-US" sz="1100" dirty="0">
              <a:solidFill>
                <a:srgbClr val="FFFFFF"/>
              </a:solidFill>
            </a:endParaRPr>
          </a:p>
        </p:txBody>
      </p:sp>
      <p:pic>
        <p:nvPicPr>
          <p:cNvPr id="11" name="Picture 10"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cxnSp>
        <p:nvCxnSpPr>
          <p:cNvPr id="12" name="Straight Connector 11"/>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Tree>
    <p:extLst>
      <p:ext uri="{BB962C8B-B14F-4D97-AF65-F5344CB8AC3E}">
        <p14:creationId xmlns:p14="http://schemas.microsoft.com/office/powerpoint/2010/main" val="2991864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1143000"/>
          </a:xfrm>
        </p:spPr>
        <p:txBody>
          <a:bodyPr anchor="t"/>
          <a:lstStyle/>
          <a:p>
            <a:r>
              <a:rPr lang="en-US" dirty="0"/>
              <a:t>Click to edit Master title style</a:t>
            </a:r>
          </a:p>
        </p:txBody>
      </p:sp>
      <p:sp>
        <p:nvSpPr>
          <p:cNvPr id="10" name="Content Placeholder 2"/>
          <p:cNvSpPr>
            <a:spLocks noGrp="1"/>
          </p:cNvSpPr>
          <p:nvPr>
            <p:ph idx="1"/>
          </p:nvPr>
        </p:nvSpPr>
        <p:spPr>
          <a:xfrm>
            <a:off x="486364" y="1337326"/>
            <a:ext cx="8200436" cy="47888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15" name="Right Triangle 14"/>
          <p:cNvSpPr/>
          <p:nvPr userDrawn="1"/>
        </p:nvSpPr>
        <p:spPr>
          <a:xfrm rot="10800000" flipH="1">
            <a:off x="0" y="0"/>
            <a:ext cx="583634" cy="2819400"/>
          </a:xfrm>
          <a:prstGeom prst="rtTriangle">
            <a:avLst/>
          </a:pr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11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ADE CONTENT 1-TAKEAWAY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476738" y="1337327"/>
            <a:ext cx="8229600" cy="4390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2" hasCustomPrompt="1"/>
          </p:nvPr>
        </p:nvSpPr>
        <p:spPr>
          <a:xfrm>
            <a:off x="449263" y="5880100"/>
            <a:ext cx="8694737" cy="3683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1 Line Takeaway Style—Arial 16; can go as small as 12 </a:t>
            </a:r>
            <a:r>
              <a:rPr lang="en-US" dirty="0" err="1"/>
              <a:t>pt</a:t>
            </a:r>
            <a:endParaRPr lang="en-US" dirty="0"/>
          </a:p>
        </p:txBody>
      </p:sp>
      <p:sp>
        <p:nvSpPr>
          <p:cNvPr id="15" name="TextBox 14"/>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20" name="Right Triangle 19"/>
          <p:cNvSpPr/>
          <p:nvPr userDrawn="1"/>
        </p:nvSpPr>
        <p:spPr>
          <a:xfrm rot="10800000" flipH="1">
            <a:off x="0" y="0"/>
            <a:ext cx="583634" cy="2819400"/>
          </a:xfrm>
          <a:prstGeom prst="rtTriangle">
            <a:avLst/>
          </a:pr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ight Triangle 20"/>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Title 1"/>
          <p:cNvSpPr>
            <a:spLocks noGrp="1"/>
          </p:cNvSpPr>
          <p:nvPr>
            <p:ph type="title"/>
          </p:nvPr>
        </p:nvSpPr>
        <p:spPr>
          <a:xfrm>
            <a:off x="654538" y="56293"/>
            <a:ext cx="8032262" cy="1143000"/>
          </a:xfrm>
        </p:spPr>
        <p:txBody>
          <a:bodyPr anchor="t"/>
          <a:lstStyle/>
          <a:p>
            <a:r>
              <a:rPr lang="en-US" dirty="0"/>
              <a:t>Click to edit Master title style</a:t>
            </a:r>
          </a:p>
        </p:txBody>
      </p:sp>
      <p:cxnSp>
        <p:nvCxnSpPr>
          <p:cNvPr id="24" name="Straight Connector 23"/>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70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667276"/>
          </a:xfrm>
        </p:spPr>
        <p:txBody>
          <a:bodyPr anchor="t">
            <a:normAutofit/>
          </a:bodyPr>
          <a:lstStyle>
            <a:lvl1pPr>
              <a:defRPr sz="3600"/>
            </a:lvl1pPr>
          </a:lstStyle>
          <a:p>
            <a:r>
              <a:rPr lang="en-US"/>
              <a:t>Click to edit Master title style</a:t>
            </a:r>
            <a:endParaRPr lang="en-US" dirty="0"/>
          </a:p>
        </p:txBody>
      </p:sp>
      <p:sp>
        <p:nvSpPr>
          <p:cNvPr id="10" name="Content Placeholder 2"/>
          <p:cNvSpPr>
            <a:spLocks noGrp="1"/>
          </p:cNvSpPr>
          <p:nvPr>
            <p:ph idx="1"/>
          </p:nvPr>
        </p:nvSpPr>
        <p:spPr>
          <a:xfrm>
            <a:off x="654538" y="895059"/>
            <a:ext cx="8032262" cy="5268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15" name="Right Triangle 14"/>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533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ADE CONTENT 1-TAKEAWAY2">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476738" y="1337327"/>
            <a:ext cx="8229600" cy="413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2" hasCustomPrompt="1"/>
          </p:nvPr>
        </p:nvSpPr>
        <p:spPr>
          <a:xfrm>
            <a:off x="449263" y="5562600"/>
            <a:ext cx="8694737" cy="6858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2 Line Takeaway Style—Arial 16; can go as small as 12 </a:t>
            </a:r>
            <a:r>
              <a:rPr lang="en-US" dirty="0" err="1"/>
              <a:t>pt</a:t>
            </a:r>
            <a:r>
              <a:rPr lang="en-US" dirty="0"/>
              <a:t>, but shorter and larger is better for a summary statement.</a:t>
            </a:r>
          </a:p>
          <a:p>
            <a:pPr lvl="0"/>
            <a:endParaRPr lang="en-US" dirty="0"/>
          </a:p>
        </p:txBody>
      </p:sp>
      <p:sp>
        <p:nvSpPr>
          <p:cNvPr id="15" name="TextBox 14"/>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17" name="Right Triangle 16"/>
          <p:cNvSpPr/>
          <p:nvPr userDrawn="1"/>
        </p:nvSpPr>
        <p:spPr>
          <a:xfrm rot="10800000" flipH="1">
            <a:off x="0" y="0"/>
            <a:ext cx="583634" cy="2819400"/>
          </a:xfrm>
          <a:prstGeom prst="rtTriangle">
            <a:avLst/>
          </a:pr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p:cNvSpPr>
            <a:spLocks noGrp="1"/>
          </p:cNvSpPr>
          <p:nvPr>
            <p:ph type="title"/>
          </p:nvPr>
        </p:nvSpPr>
        <p:spPr>
          <a:xfrm>
            <a:off x="654538" y="56293"/>
            <a:ext cx="8032262" cy="1143000"/>
          </a:xfrm>
        </p:spPr>
        <p:txBody>
          <a:bodyPr anchor="t"/>
          <a:lstStyle/>
          <a:p>
            <a:r>
              <a:rPr lang="en-US" dirty="0"/>
              <a:t>Click to edit Master title style</a:t>
            </a:r>
          </a:p>
        </p:txBody>
      </p:sp>
      <p:cxnSp>
        <p:nvCxnSpPr>
          <p:cNvPr id="21" name="Straight Connector 20"/>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56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ADE CONTENT 2--SPLI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8" name="Right Triangle 27"/>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503554"/>
            <a:ext cx="3831202" cy="5592445"/>
            <a:chOff x="448857" y="503555"/>
            <a:chExt cx="3831202" cy="5406390"/>
          </a:xfrm>
        </p:grpSpPr>
        <p:sp>
          <p:nvSpPr>
            <p:cNvPr id="23" name="Rectangle 22"/>
            <p:cNvSpPr/>
            <p:nvPr userDrawn="1"/>
          </p:nvSpPr>
          <p:spPr>
            <a:xfrm>
              <a:off x="448857" y="503555"/>
              <a:ext cx="3831202" cy="540639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1" name="Group 30"/>
          <p:cNvGrpSpPr/>
          <p:nvPr userDrawn="1"/>
        </p:nvGrpSpPr>
        <p:grpSpPr>
          <a:xfrm>
            <a:off x="4775200" y="503555"/>
            <a:ext cx="3831202" cy="5592444"/>
            <a:chOff x="4775200" y="503555"/>
            <a:chExt cx="3831202" cy="5406390"/>
          </a:xfrm>
        </p:grpSpPr>
        <p:sp>
          <p:nvSpPr>
            <p:cNvPr id="24" name="Rectangle 23"/>
            <p:cNvSpPr/>
            <p:nvPr userDrawn="1"/>
          </p:nvSpPr>
          <p:spPr>
            <a:xfrm>
              <a:off x="4775200" y="503555"/>
              <a:ext cx="3831202" cy="5406390"/>
            </a:xfrm>
            <a:prstGeom prst="rect">
              <a:avLst/>
            </a:prstGeom>
            <a:solidFill>
              <a:schemeClr val="bg2">
                <a:alpha val="89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a:off x="4775200" y="503555"/>
              <a:ext cx="3831202" cy="1695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673100" y="977900"/>
            <a:ext cx="3390900" cy="113030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2324100"/>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977900"/>
            <a:ext cx="3390900" cy="113030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2324100"/>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8" name="TextBox 17"/>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150110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JADE CONTENT 2--SPLIT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19" name="Right Triangle 18"/>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1193800"/>
            <a:ext cx="3831202" cy="4855847"/>
            <a:chOff x="448857" y="503555"/>
            <a:chExt cx="3831202" cy="4694298"/>
          </a:xfrm>
        </p:grpSpPr>
        <p:sp>
          <p:nvSpPr>
            <p:cNvPr id="23" name="Rectangle 22"/>
            <p:cNvSpPr/>
            <p:nvPr userDrawn="1"/>
          </p:nvSpPr>
          <p:spPr>
            <a:xfrm>
              <a:off x="448857" y="503556"/>
              <a:ext cx="3831202" cy="4694297"/>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1" name="Group 30"/>
          <p:cNvGrpSpPr/>
          <p:nvPr userDrawn="1"/>
        </p:nvGrpSpPr>
        <p:grpSpPr>
          <a:xfrm>
            <a:off x="4775200" y="1193801"/>
            <a:ext cx="3831202" cy="4855846"/>
            <a:chOff x="4775200" y="503555"/>
            <a:chExt cx="3831202" cy="5406390"/>
          </a:xfrm>
        </p:grpSpPr>
        <p:sp>
          <p:nvSpPr>
            <p:cNvPr id="24" name="Rectangle 23"/>
            <p:cNvSpPr/>
            <p:nvPr userDrawn="1"/>
          </p:nvSpPr>
          <p:spPr>
            <a:xfrm>
              <a:off x="4775200" y="503555"/>
              <a:ext cx="3831202" cy="5406390"/>
            </a:xfrm>
            <a:prstGeom prst="rect">
              <a:avLst/>
            </a:prstGeom>
            <a:solidFill>
              <a:schemeClr val="bg2">
                <a:alpha val="90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a:off x="4775200"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673100" y="1668146"/>
            <a:ext cx="3390900" cy="113030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301434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1668146"/>
            <a:ext cx="3390900" cy="1130300"/>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301434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itle 1"/>
          <p:cNvSpPr>
            <a:spLocks noGrp="1"/>
          </p:cNvSpPr>
          <p:nvPr>
            <p:ph type="title"/>
          </p:nvPr>
        </p:nvSpPr>
        <p:spPr>
          <a:xfrm>
            <a:off x="1587500" y="56293"/>
            <a:ext cx="7099299" cy="1143000"/>
          </a:xfrm>
        </p:spPr>
        <p:txBody>
          <a:bodyPr anchor="t"/>
          <a:lstStyle/>
          <a:p>
            <a:r>
              <a:rPr lang="en-US" dirty="0"/>
              <a:t>Click to edit Master title style</a:t>
            </a:r>
          </a:p>
        </p:txBody>
      </p:sp>
      <p:cxnSp>
        <p:nvCxnSpPr>
          <p:cNvPr id="27" name="Straight Connector 26"/>
          <p:cNvCxnSpPr/>
          <p:nvPr userDrawn="1"/>
        </p:nvCxnSpPr>
        <p:spPr>
          <a:xfrm>
            <a:off x="0" y="412125"/>
            <a:ext cx="1587500"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1" name="TextBox 20"/>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1713150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DE CONTENT 3--TRI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2" name="Right Triangle 21"/>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533400"/>
            <a:ext cx="2719903" cy="5524499"/>
            <a:chOff x="448857" y="503555"/>
            <a:chExt cx="3831202" cy="5406390"/>
          </a:xfrm>
        </p:grpSpPr>
        <p:sp>
          <p:nvSpPr>
            <p:cNvPr id="23" name="Rectangle 22"/>
            <p:cNvSpPr/>
            <p:nvPr userDrawn="1"/>
          </p:nvSpPr>
          <p:spPr>
            <a:xfrm>
              <a:off x="448857" y="503555"/>
              <a:ext cx="3831202" cy="540639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342900" y="984140"/>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2330340"/>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184931" y="533401"/>
            <a:ext cx="2719903" cy="5524498"/>
            <a:chOff x="448857" y="503555"/>
            <a:chExt cx="3831202" cy="5406390"/>
          </a:xfrm>
        </p:grpSpPr>
        <p:sp>
          <p:nvSpPr>
            <p:cNvPr id="51" name="Rectangle 50"/>
            <p:cNvSpPr/>
            <p:nvPr userDrawn="1"/>
          </p:nvSpPr>
          <p:spPr>
            <a:xfrm>
              <a:off x="448857" y="503555"/>
              <a:ext cx="3831202" cy="5406390"/>
            </a:xfrm>
            <a:prstGeom prst="rect">
              <a:avLst/>
            </a:prstGeom>
            <a:solidFill>
              <a:schemeClr val="bg2">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3" name="Text Placeholder 33"/>
          <p:cNvSpPr>
            <a:spLocks noGrp="1"/>
          </p:cNvSpPr>
          <p:nvPr>
            <p:ph type="body" sz="quarter" idx="14" hasCustomPrompt="1"/>
          </p:nvPr>
        </p:nvSpPr>
        <p:spPr>
          <a:xfrm>
            <a:off x="3302000" y="984140"/>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2330340"/>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533401"/>
            <a:ext cx="2719903" cy="5524498"/>
            <a:chOff x="448857" y="503555"/>
            <a:chExt cx="3831202" cy="5406390"/>
          </a:xfrm>
        </p:grpSpPr>
        <p:sp>
          <p:nvSpPr>
            <p:cNvPr id="56" name="Rectangle 55"/>
            <p:cNvSpPr/>
            <p:nvPr userDrawn="1"/>
          </p:nvSpPr>
          <p:spPr>
            <a:xfrm>
              <a:off x="448857" y="503555"/>
              <a:ext cx="3831202" cy="540639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userDrawn="1"/>
          </p:nvSpPr>
          <p:spPr>
            <a:xfrm>
              <a:off x="448857" y="503555"/>
              <a:ext cx="3831202" cy="169545"/>
            </a:xfrm>
            <a:prstGeom prst="rect">
              <a:avLst/>
            </a:prstGeom>
            <a:solidFill>
              <a:schemeClr val="tx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8" name="Text Placeholder 33"/>
          <p:cNvSpPr>
            <a:spLocks noGrp="1"/>
          </p:cNvSpPr>
          <p:nvPr>
            <p:ph type="body" sz="quarter" idx="16" hasCustomPrompt="1"/>
          </p:nvPr>
        </p:nvSpPr>
        <p:spPr>
          <a:xfrm>
            <a:off x="6290602" y="984140"/>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2330340"/>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6" name="TextBox 25"/>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3522803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ADE CONTENT 3--TRI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6"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5" name="Right Triangle 24"/>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1219773"/>
            <a:ext cx="2719903" cy="4851401"/>
            <a:chOff x="448857" y="503555"/>
            <a:chExt cx="3831202" cy="4747682"/>
          </a:xfrm>
        </p:grpSpPr>
        <p:sp>
          <p:nvSpPr>
            <p:cNvPr id="23" name="Rectangle 22"/>
            <p:cNvSpPr/>
            <p:nvPr userDrawn="1"/>
          </p:nvSpPr>
          <p:spPr>
            <a:xfrm>
              <a:off x="448857" y="503556"/>
              <a:ext cx="3831202" cy="4747681"/>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342900" y="1670513"/>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184931" y="1219774"/>
            <a:ext cx="2719903" cy="4851400"/>
            <a:chOff x="448857" y="503555"/>
            <a:chExt cx="3831202" cy="5406390"/>
          </a:xfrm>
        </p:grpSpPr>
        <p:sp>
          <p:nvSpPr>
            <p:cNvPr id="51" name="Rectangle 50"/>
            <p:cNvSpPr/>
            <p:nvPr userDrawn="1"/>
          </p:nvSpPr>
          <p:spPr>
            <a:xfrm>
              <a:off x="448857" y="503555"/>
              <a:ext cx="3831202" cy="5406390"/>
            </a:xfrm>
            <a:prstGeom prst="rect">
              <a:avLst/>
            </a:prstGeom>
            <a:solidFill>
              <a:schemeClr val="bg2">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3" name="Text Placeholder 33"/>
          <p:cNvSpPr>
            <a:spLocks noGrp="1"/>
          </p:cNvSpPr>
          <p:nvPr>
            <p:ph type="body" sz="quarter" idx="14" hasCustomPrompt="1"/>
          </p:nvPr>
        </p:nvSpPr>
        <p:spPr>
          <a:xfrm>
            <a:off x="3302000" y="1670513"/>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1219774"/>
            <a:ext cx="2719903" cy="4851400"/>
            <a:chOff x="448857" y="503555"/>
            <a:chExt cx="3831202" cy="4747682"/>
          </a:xfrm>
        </p:grpSpPr>
        <p:sp>
          <p:nvSpPr>
            <p:cNvPr id="56" name="Rectangle 55"/>
            <p:cNvSpPr/>
            <p:nvPr userDrawn="1"/>
          </p:nvSpPr>
          <p:spPr>
            <a:xfrm>
              <a:off x="448857" y="503555"/>
              <a:ext cx="3831202" cy="4747682"/>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8" name="Text Placeholder 33"/>
          <p:cNvSpPr>
            <a:spLocks noGrp="1"/>
          </p:cNvSpPr>
          <p:nvPr>
            <p:ph type="body" sz="quarter" idx="16" hasCustomPrompt="1"/>
          </p:nvPr>
        </p:nvSpPr>
        <p:spPr>
          <a:xfrm>
            <a:off x="6290602" y="1670513"/>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8" name="Title 1"/>
          <p:cNvSpPr>
            <a:spLocks noGrp="1"/>
          </p:cNvSpPr>
          <p:nvPr>
            <p:ph type="title"/>
          </p:nvPr>
        </p:nvSpPr>
        <p:spPr>
          <a:xfrm>
            <a:off x="1587500" y="56293"/>
            <a:ext cx="7099299" cy="1143000"/>
          </a:xfrm>
        </p:spPr>
        <p:txBody>
          <a:bodyPr anchor="t"/>
          <a:lstStyle/>
          <a:p>
            <a:r>
              <a:rPr lang="en-US" dirty="0"/>
              <a:t>Click to edit Master title style</a:t>
            </a:r>
          </a:p>
        </p:txBody>
      </p:sp>
      <p:cxnSp>
        <p:nvCxnSpPr>
          <p:cNvPr id="30" name="Straight Connector 29"/>
          <p:cNvCxnSpPr/>
          <p:nvPr userDrawn="1"/>
        </p:nvCxnSpPr>
        <p:spPr>
          <a:xfrm>
            <a:off x="0" y="412125"/>
            <a:ext cx="1587500"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1946295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ADE CONTENT 4--QUADRU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2"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4" name="Right Triangle 23"/>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3365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userDrawn="1"/>
        </p:nvSpPr>
        <p:spPr>
          <a:xfrm>
            <a:off x="321857" y="336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 Placeholder 33"/>
          <p:cNvSpPr>
            <a:spLocks noGrp="1"/>
          </p:cNvSpPr>
          <p:nvPr userDrawn="1">
            <p:ph type="body" sz="quarter" idx="12" hasCustomPrompt="1"/>
          </p:nvPr>
        </p:nvSpPr>
        <p:spPr>
          <a:xfrm>
            <a:off x="438926" y="7047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17045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4696231" y="3365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userDrawn="1"/>
        </p:nvSpPr>
        <p:spPr>
          <a:xfrm>
            <a:off x="4696231" y="336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D4C"/>
              </a:solidFill>
            </a:endParaRPr>
          </a:p>
        </p:txBody>
      </p:sp>
      <p:sp>
        <p:nvSpPr>
          <p:cNvPr id="27" name="Text Placeholder 33"/>
          <p:cNvSpPr>
            <a:spLocks noGrp="1"/>
          </p:cNvSpPr>
          <p:nvPr>
            <p:ph type="body" sz="quarter" idx="14" hasCustomPrompt="1"/>
          </p:nvPr>
        </p:nvSpPr>
        <p:spPr>
          <a:xfrm>
            <a:off x="4813300" y="7047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17045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1" name="Rectangle 30"/>
          <p:cNvSpPr/>
          <p:nvPr userDrawn="1"/>
        </p:nvSpPr>
        <p:spPr>
          <a:xfrm>
            <a:off x="321857" y="32702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userDrawn="1"/>
        </p:nvSpPr>
        <p:spPr>
          <a:xfrm>
            <a:off x="321857" y="32702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CA023"/>
              </a:solidFill>
            </a:endParaRPr>
          </a:p>
        </p:txBody>
      </p:sp>
      <p:sp>
        <p:nvSpPr>
          <p:cNvPr id="36" name="Text Placeholder 33"/>
          <p:cNvSpPr>
            <a:spLocks noGrp="1"/>
          </p:cNvSpPr>
          <p:nvPr>
            <p:ph type="body" sz="quarter" idx="16" hasCustomPrompt="1"/>
          </p:nvPr>
        </p:nvSpPr>
        <p:spPr>
          <a:xfrm>
            <a:off x="438926" y="36384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37" name="Text Placeholder 33"/>
          <p:cNvSpPr>
            <a:spLocks noGrp="1"/>
          </p:cNvSpPr>
          <p:nvPr>
            <p:ph type="body" sz="quarter" idx="17" hasCustomPrompt="1"/>
          </p:nvPr>
        </p:nvSpPr>
        <p:spPr>
          <a:xfrm>
            <a:off x="438926" y="46382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0" name="Rectangle 39"/>
          <p:cNvSpPr/>
          <p:nvPr userDrawn="1"/>
        </p:nvSpPr>
        <p:spPr>
          <a:xfrm>
            <a:off x="4696231" y="32702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1" name="Rectangle 40"/>
          <p:cNvSpPr/>
          <p:nvPr userDrawn="1"/>
        </p:nvSpPr>
        <p:spPr>
          <a:xfrm>
            <a:off x="4696231" y="32702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2" name="Text Placeholder 33"/>
          <p:cNvSpPr>
            <a:spLocks noGrp="1"/>
          </p:cNvSpPr>
          <p:nvPr>
            <p:ph type="body" sz="quarter" idx="18" hasCustomPrompt="1"/>
          </p:nvPr>
        </p:nvSpPr>
        <p:spPr>
          <a:xfrm>
            <a:off x="4813300" y="3638440"/>
            <a:ext cx="3797300" cy="781160"/>
          </a:xfrm>
        </p:spPr>
        <p:txBody>
          <a:bodyPr lIns="0" tIns="0" rIns="0" bIns="0">
            <a:noAutofit/>
          </a:bodyPr>
          <a:lstStyle>
            <a:lvl1pPr marL="0" indent="0">
              <a:buNone/>
              <a:defRPr sz="2600" b="1" baseline="0"/>
            </a:lvl1pPr>
          </a:lstStyle>
          <a:p>
            <a:pPr lvl="0"/>
            <a:r>
              <a:rPr lang="en-US" dirty="0"/>
              <a:t>Box D Header Type</a:t>
            </a:r>
          </a:p>
        </p:txBody>
      </p:sp>
      <p:sp>
        <p:nvSpPr>
          <p:cNvPr id="43" name="Text Placeholder 33"/>
          <p:cNvSpPr>
            <a:spLocks noGrp="1"/>
          </p:cNvSpPr>
          <p:nvPr>
            <p:ph type="body" sz="quarter" idx="19" hasCustomPrompt="1"/>
          </p:nvPr>
        </p:nvSpPr>
        <p:spPr>
          <a:xfrm>
            <a:off x="4813300" y="46382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4" name="TextBox 4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8" name="TextBox 27"/>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2854618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ADE CONTENT 4--QUADRU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6"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31" name="Right Triangle 30"/>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12763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userDrawn="1"/>
        </p:nvSpPr>
        <p:spPr>
          <a:xfrm>
            <a:off x="321857" y="12763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 Placeholder 33"/>
          <p:cNvSpPr>
            <a:spLocks noGrp="1"/>
          </p:cNvSpPr>
          <p:nvPr userDrawn="1">
            <p:ph type="body" sz="quarter" idx="12" hasCustomPrompt="1"/>
          </p:nvPr>
        </p:nvSpPr>
        <p:spPr>
          <a:xfrm>
            <a:off x="438926" y="16445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4696231" y="12763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userDrawn="1"/>
        </p:nvSpPr>
        <p:spPr>
          <a:xfrm>
            <a:off x="4696231" y="12763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33"/>
          <p:cNvSpPr>
            <a:spLocks noGrp="1"/>
          </p:cNvSpPr>
          <p:nvPr>
            <p:ph type="body" sz="quarter" idx="14" hasCustomPrompt="1"/>
          </p:nvPr>
        </p:nvSpPr>
        <p:spPr>
          <a:xfrm>
            <a:off x="4813300" y="16445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Rectangle 23"/>
          <p:cNvSpPr/>
          <p:nvPr userDrawn="1"/>
        </p:nvSpPr>
        <p:spPr>
          <a:xfrm>
            <a:off x="321857" y="38925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p:cNvSpPr/>
          <p:nvPr userDrawn="1"/>
        </p:nvSpPr>
        <p:spPr>
          <a:xfrm>
            <a:off x="321857" y="3892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291C"/>
              </a:solidFill>
            </a:endParaRPr>
          </a:p>
        </p:txBody>
      </p:sp>
      <p:sp>
        <p:nvSpPr>
          <p:cNvPr id="32" name="Text Placeholder 33"/>
          <p:cNvSpPr>
            <a:spLocks noGrp="1"/>
          </p:cNvSpPr>
          <p:nvPr>
            <p:ph type="body" sz="quarter" idx="16" hasCustomPrompt="1"/>
          </p:nvPr>
        </p:nvSpPr>
        <p:spPr>
          <a:xfrm>
            <a:off x="438926" y="42607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44" name="Text Placeholder 33"/>
          <p:cNvSpPr>
            <a:spLocks noGrp="1"/>
          </p:cNvSpPr>
          <p:nvPr>
            <p:ph type="body" sz="quarter" idx="17" hasCustomPrompt="1"/>
          </p:nvPr>
        </p:nvSpPr>
        <p:spPr>
          <a:xfrm>
            <a:off x="438926"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5" name="Rectangle 44"/>
          <p:cNvSpPr/>
          <p:nvPr userDrawn="1"/>
        </p:nvSpPr>
        <p:spPr>
          <a:xfrm>
            <a:off x="4696231" y="38925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6" name="Rectangle 45"/>
          <p:cNvSpPr/>
          <p:nvPr userDrawn="1"/>
        </p:nvSpPr>
        <p:spPr>
          <a:xfrm>
            <a:off x="4696231" y="3892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7" name="Text Placeholder 33"/>
          <p:cNvSpPr>
            <a:spLocks noGrp="1"/>
          </p:cNvSpPr>
          <p:nvPr>
            <p:ph type="body" sz="quarter" idx="18" hasCustomPrompt="1"/>
          </p:nvPr>
        </p:nvSpPr>
        <p:spPr>
          <a:xfrm>
            <a:off x="4813300" y="4260740"/>
            <a:ext cx="3797300" cy="781160"/>
          </a:xfrm>
        </p:spPr>
        <p:txBody>
          <a:bodyPr lIns="0" tIns="0" rIns="0" bIns="0">
            <a:noAutofit/>
          </a:bodyPr>
          <a:lstStyle>
            <a:lvl1pPr marL="0" indent="0">
              <a:buNone/>
              <a:defRPr sz="2600" b="1" baseline="0">
                <a:solidFill>
                  <a:schemeClr val="tx1"/>
                </a:solidFill>
              </a:defRPr>
            </a:lvl1pPr>
          </a:lstStyle>
          <a:p>
            <a:pPr lvl="0"/>
            <a:r>
              <a:rPr lang="en-US" dirty="0"/>
              <a:t>Box D Header Type</a:t>
            </a:r>
          </a:p>
        </p:txBody>
      </p:sp>
      <p:sp>
        <p:nvSpPr>
          <p:cNvPr id="48" name="Text Placeholder 33"/>
          <p:cNvSpPr>
            <a:spLocks noGrp="1"/>
          </p:cNvSpPr>
          <p:nvPr>
            <p:ph type="body" sz="quarter" idx="19" hasCustomPrompt="1"/>
          </p:nvPr>
        </p:nvSpPr>
        <p:spPr>
          <a:xfrm>
            <a:off x="4813300"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0" name="Title 1"/>
          <p:cNvSpPr>
            <a:spLocks noGrp="1"/>
          </p:cNvSpPr>
          <p:nvPr>
            <p:ph type="title"/>
          </p:nvPr>
        </p:nvSpPr>
        <p:spPr>
          <a:xfrm>
            <a:off x="1587500" y="56293"/>
            <a:ext cx="7099299" cy="1143000"/>
          </a:xfrm>
        </p:spPr>
        <p:txBody>
          <a:bodyPr anchor="t"/>
          <a:lstStyle/>
          <a:p>
            <a:r>
              <a:rPr lang="en-US" dirty="0"/>
              <a:t>Click to edit Master title style</a:t>
            </a:r>
          </a:p>
        </p:txBody>
      </p:sp>
      <p:cxnSp>
        <p:nvCxnSpPr>
          <p:cNvPr id="41" name="Straight Connector 40"/>
          <p:cNvCxnSpPr/>
          <p:nvPr userDrawn="1"/>
        </p:nvCxnSpPr>
        <p:spPr>
          <a:xfrm>
            <a:off x="0" y="412125"/>
            <a:ext cx="1587500"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33" name="TextBox 3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420250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260486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PHOTO-W-CORN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6"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ight Triangle 6"/>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92177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Rectangle 15"/>
          <p:cNvSpPr/>
          <p:nvPr userDrawn="1"/>
        </p:nvSpPr>
        <p:spPr>
          <a:xfrm>
            <a:off x="-25400" y="0"/>
            <a:ext cx="6096000" cy="68791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 name="connsiteX0" fmla="*/ 0 w 6096000"/>
              <a:gd name="connsiteY0" fmla="*/ 12700 h 6866466"/>
              <a:gd name="connsiteX1" fmla="*/ 6096000 w 6096000"/>
              <a:gd name="connsiteY1" fmla="*/ 0 h 6866466"/>
              <a:gd name="connsiteX2" fmla="*/ 4677834 w 6096000"/>
              <a:gd name="connsiteY2" fmla="*/ 6862233 h 6866466"/>
              <a:gd name="connsiteX3" fmla="*/ 3145367 w 6096000"/>
              <a:gd name="connsiteY3" fmla="*/ 6866466 h 6866466"/>
              <a:gd name="connsiteX4" fmla="*/ 0 w 6096000"/>
              <a:gd name="connsiteY4" fmla="*/ 12700 h 6866466"/>
              <a:gd name="connsiteX0" fmla="*/ 0 w 6096000"/>
              <a:gd name="connsiteY0" fmla="*/ 12700 h 6879166"/>
              <a:gd name="connsiteX1" fmla="*/ 6096000 w 6096000"/>
              <a:gd name="connsiteY1" fmla="*/ 0 h 6879166"/>
              <a:gd name="connsiteX2" fmla="*/ 4677834 w 6096000"/>
              <a:gd name="connsiteY2" fmla="*/ 6862233 h 6879166"/>
              <a:gd name="connsiteX3" fmla="*/ 8467 w 6096000"/>
              <a:gd name="connsiteY3" fmla="*/ 6879166 h 6879166"/>
              <a:gd name="connsiteX4" fmla="*/ 0 w 6096000"/>
              <a:gd name="connsiteY4" fmla="*/ 12700 h 6879166"/>
              <a:gd name="connsiteX0" fmla="*/ 0 w 6096000"/>
              <a:gd name="connsiteY0" fmla="*/ 0 h 6879166"/>
              <a:gd name="connsiteX1" fmla="*/ 6096000 w 6096000"/>
              <a:gd name="connsiteY1" fmla="*/ 0 h 6879166"/>
              <a:gd name="connsiteX2" fmla="*/ 4677834 w 6096000"/>
              <a:gd name="connsiteY2" fmla="*/ 6862233 h 6879166"/>
              <a:gd name="connsiteX3" fmla="*/ 8467 w 6096000"/>
              <a:gd name="connsiteY3" fmla="*/ 6879166 h 6879166"/>
              <a:gd name="connsiteX4" fmla="*/ 0 w 6096000"/>
              <a:gd name="connsiteY4" fmla="*/ 0 h 687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9166">
                <a:moveTo>
                  <a:pt x="0" y="0"/>
                </a:moveTo>
                <a:lnTo>
                  <a:pt x="6096000" y="0"/>
                </a:lnTo>
                <a:lnTo>
                  <a:pt x="4677834" y="6862233"/>
                </a:lnTo>
                <a:lnTo>
                  <a:pt x="8467" y="6879166"/>
                </a:lnTo>
                <a:cubicBezTo>
                  <a:pt x="4234" y="4588933"/>
                  <a:pt x="4233" y="2290233"/>
                  <a:pt x="0" y="0"/>
                </a:cubicBezTo>
                <a:close/>
              </a:path>
            </a:pathLst>
          </a:custGeom>
          <a:gradFill flip="none" rotWithShape="1">
            <a:gsLst>
              <a:gs pos="100000">
                <a:srgbClr val="012D38">
                  <a:alpha val="90000"/>
                </a:srgbClr>
              </a:gs>
              <a:gs pos="0">
                <a:srgbClr val="001014">
                  <a:alpha val="9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53999" y="1749458"/>
            <a:ext cx="4800601" cy="1497785"/>
          </a:xfrm>
        </p:spPr>
        <p:txBody>
          <a:bodyPr anchor="b">
            <a:normAutofit/>
          </a:bodyPr>
          <a:lstStyle>
            <a:lvl1pPr>
              <a:lnSpc>
                <a:spcPct val="90000"/>
              </a:lnSpc>
              <a:defRPr sz="4000" baseline="0">
                <a:solidFill>
                  <a:schemeClr val="bg2"/>
                </a:solidFill>
              </a:defRPr>
            </a:lvl1pPr>
          </a:lstStyle>
          <a:p>
            <a:r>
              <a:rPr lang="en-US" dirty="0"/>
              <a:t>Thank You</a:t>
            </a:r>
          </a:p>
        </p:txBody>
      </p:sp>
      <p:cxnSp>
        <p:nvCxnSpPr>
          <p:cNvPr id="8" name="Straight Connector 7"/>
          <p:cNvCxnSpPr/>
          <p:nvPr userDrawn="1"/>
        </p:nvCxnSpPr>
        <p:spPr>
          <a:xfrm flipH="1">
            <a:off x="4550834" y="0"/>
            <a:ext cx="1418166" cy="6862233"/>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5281930" cy="0"/>
          </a:xfrm>
          <a:prstGeom prst="line">
            <a:avLst/>
          </a:prstGeom>
          <a:ln w="1270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847" y="6073024"/>
            <a:ext cx="1057567" cy="516293"/>
          </a:xfrm>
          <a:prstGeom prst="rect">
            <a:avLst/>
          </a:prstGeom>
        </p:spPr>
      </p:pic>
      <p:grpSp>
        <p:nvGrpSpPr>
          <p:cNvPr id="9" name="Group 8"/>
          <p:cNvGrpSpPr/>
          <p:nvPr userDrawn="1"/>
        </p:nvGrpSpPr>
        <p:grpSpPr>
          <a:xfrm>
            <a:off x="5031656" y="3191887"/>
            <a:ext cx="4214804" cy="3334896"/>
            <a:chOff x="4782816" y="3025142"/>
            <a:chExt cx="4636284" cy="3668386"/>
          </a:xfrm>
        </p:grpSpPr>
        <p:sp>
          <p:nvSpPr>
            <p:cNvPr id="10" name="Oval 9"/>
            <p:cNvSpPr/>
            <p:nvPr/>
          </p:nvSpPr>
          <p:spPr>
            <a:xfrm>
              <a:off x="5281930" y="3025142"/>
              <a:ext cx="3668388" cy="3668386"/>
            </a:xfrm>
            <a:prstGeom prst="ellipse">
              <a:avLst/>
            </a:prstGeom>
            <a:solidFill>
              <a:schemeClr val="tx2"/>
            </a:solidFill>
            <a:ln>
              <a:noFill/>
            </a:ln>
            <a:effectLst>
              <a:outerShdw blurRad="120650" dist="25400" dir="2700000" sx="101000" sy="101000" algn="tl" rotWithShape="0">
                <a:schemeClr val="bg2">
                  <a:lumMod val="1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5502414" y="3241965"/>
              <a:ext cx="3197088" cy="3197088"/>
            </a:xfrm>
            <a:prstGeom prst="rect">
              <a:avLst/>
            </a:prstGeom>
            <a:noFill/>
          </p:spPr>
          <p:txBody>
            <a:bodyPr wrap="square" rtlCol="0">
              <a:prstTxWarp prst="textArchDown">
                <a:avLst/>
              </a:prstTxWarp>
              <a:spAutoFit/>
            </a:bodyPr>
            <a:lstStyle/>
            <a:p>
              <a:r>
                <a:rPr lang="en-US" dirty="0">
                  <a:solidFill>
                    <a:srgbClr val="003D4C">
                      <a:lumMod val="10000"/>
                      <a:lumOff val="90000"/>
                    </a:srgbClr>
                  </a:solidFill>
                </a:rPr>
                <a:t>Accountability</a:t>
              </a:r>
            </a:p>
          </p:txBody>
        </p:sp>
        <p:graphicFrame>
          <p:nvGraphicFramePr>
            <p:cNvPr id="12" name="Chart 11"/>
            <p:cNvGraphicFramePr/>
            <p:nvPr>
              <p:extLst/>
            </p:nvPr>
          </p:nvGraphicFramePr>
          <p:xfrm>
            <a:off x="4782816" y="3295082"/>
            <a:ext cx="4636284" cy="3090855"/>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p:nvPr/>
          </p:nvSpPr>
          <p:spPr>
            <a:xfrm>
              <a:off x="6338339" y="4081550"/>
              <a:ext cx="1555569" cy="15555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6360406" y="4568161"/>
              <a:ext cx="1490414" cy="643254"/>
            </a:xfrm>
            <a:prstGeom prst="rect">
              <a:avLst/>
            </a:prstGeom>
            <a:noFill/>
          </p:spPr>
          <p:txBody>
            <a:bodyPr wrap="square" rtlCol="0">
              <a:spAutoFit/>
            </a:bodyPr>
            <a:lstStyle/>
            <a:p>
              <a:pPr algn="ctr"/>
              <a:r>
                <a:rPr lang="en-US" sz="1600" b="1" dirty="0">
                  <a:solidFill>
                    <a:srgbClr val="101820"/>
                  </a:solidFill>
                  <a:cs typeface="Arial"/>
                </a:rPr>
                <a:t>Operational</a:t>
              </a:r>
            </a:p>
            <a:p>
              <a:pPr algn="ctr"/>
              <a:r>
                <a:rPr lang="en-US" sz="1600" b="1" dirty="0">
                  <a:solidFill>
                    <a:srgbClr val="101820"/>
                  </a:solidFill>
                  <a:cs typeface="Arial"/>
                </a:rPr>
                <a:t>Excellence</a:t>
              </a:r>
            </a:p>
          </p:txBody>
        </p:sp>
        <p:sp>
          <p:nvSpPr>
            <p:cNvPr id="16" name="TextBox 15"/>
            <p:cNvSpPr txBox="1"/>
            <p:nvPr/>
          </p:nvSpPr>
          <p:spPr>
            <a:xfrm rot="1837586">
              <a:off x="6051048" y="3787517"/>
              <a:ext cx="2099821" cy="2105985"/>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Efficiency</a:t>
              </a:r>
            </a:p>
          </p:txBody>
        </p:sp>
        <p:sp>
          <p:nvSpPr>
            <p:cNvPr id="17" name="TextBox 16"/>
            <p:cNvSpPr txBox="1"/>
            <p:nvPr/>
          </p:nvSpPr>
          <p:spPr>
            <a:xfrm rot="8997345">
              <a:off x="5931094" y="3667211"/>
              <a:ext cx="2339729" cy="2346597"/>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Risk</a:t>
              </a:r>
            </a:p>
          </p:txBody>
        </p:sp>
        <p:sp>
          <p:nvSpPr>
            <p:cNvPr id="19" name="TextBox 18"/>
            <p:cNvSpPr txBox="1"/>
            <p:nvPr/>
          </p:nvSpPr>
          <p:spPr>
            <a:xfrm rot="8997345">
              <a:off x="6109512" y="3846152"/>
              <a:ext cx="1982893" cy="1988714"/>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Management</a:t>
              </a:r>
            </a:p>
          </p:txBody>
        </p:sp>
        <p:sp>
          <p:nvSpPr>
            <p:cNvPr id="20" name="TextBox 19"/>
            <p:cNvSpPr txBox="1"/>
            <p:nvPr/>
          </p:nvSpPr>
          <p:spPr>
            <a:xfrm>
              <a:off x="6109511" y="3759379"/>
              <a:ext cx="1982894" cy="2162261"/>
            </a:xfrm>
            <a:prstGeom prst="rect">
              <a:avLst/>
            </a:prstGeom>
            <a:noFill/>
          </p:spPr>
          <p:txBody>
            <a:bodyPr wrap="square" rtlCol="0">
              <a:prstTxWarp prst="textArchDown">
                <a:avLst>
                  <a:gd name="adj" fmla="val 20924124"/>
                </a:avLst>
              </a:prstTxWarp>
              <a:spAutoFit/>
            </a:bodyPr>
            <a:lstStyle/>
            <a:p>
              <a:pPr algn="ctr"/>
              <a:r>
                <a:rPr lang="en-US" sz="1600" b="1" dirty="0">
                  <a:solidFill>
                    <a:srgbClr val="FFFFFF"/>
                  </a:solidFill>
                  <a:cs typeface="Arial"/>
                </a:rPr>
                <a:t>Reliability</a:t>
              </a:r>
            </a:p>
          </p:txBody>
        </p:sp>
        <p:sp>
          <p:nvSpPr>
            <p:cNvPr id="21" name="TextBox 20"/>
            <p:cNvSpPr txBox="1"/>
            <p:nvPr userDrawn="1"/>
          </p:nvSpPr>
          <p:spPr>
            <a:xfrm>
              <a:off x="5541447" y="3295082"/>
              <a:ext cx="3090859" cy="3090855"/>
            </a:xfrm>
            <a:prstGeom prst="rect">
              <a:avLst/>
            </a:prstGeom>
            <a:noFill/>
          </p:spPr>
          <p:txBody>
            <a:bodyPr wrap="square" rtlCol="0">
              <a:prstTxWarp prst="textArchUp">
                <a:avLst>
                  <a:gd name="adj" fmla="val 10032900"/>
                </a:avLst>
              </a:prstTxWarp>
              <a:spAutoFit/>
            </a:bodyPr>
            <a:lstStyle/>
            <a:p>
              <a:pPr algn="ctr"/>
              <a:r>
                <a:rPr lang="en-US" dirty="0">
                  <a:solidFill>
                    <a:srgbClr val="003D4C">
                      <a:lumMod val="10000"/>
                      <a:lumOff val="90000"/>
                    </a:srgbClr>
                  </a:solidFill>
                </a:rPr>
                <a:t>Managerial Courage</a:t>
              </a:r>
            </a:p>
          </p:txBody>
        </p:sp>
        <p:sp>
          <p:nvSpPr>
            <p:cNvPr id="22" name="TextBox 21"/>
            <p:cNvSpPr txBox="1"/>
            <p:nvPr userDrawn="1"/>
          </p:nvSpPr>
          <p:spPr>
            <a:xfrm>
              <a:off x="5508325" y="3279220"/>
              <a:ext cx="3197089" cy="3197088"/>
            </a:xfrm>
            <a:prstGeom prst="rect">
              <a:avLst/>
            </a:prstGeom>
            <a:noFill/>
          </p:spPr>
          <p:txBody>
            <a:bodyPr wrap="square" rtlCol="0">
              <a:prstTxWarp prst="textArchDown">
                <a:avLst>
                  <a:gd name="adj" fmla="val 481750"/>
                </a:avLst>
              </a:prstTxWarp>
              <a:spAutoFit/>
            </a:bodyPr>
            <a:lstStyle/>
            <a:p>
              <a:pPr algn="r"/>
              <a:r>
                <a:rPr lang="en-US" dirty="0">
                  <a:solidFill>
                    <a:srgbClr val="003D4C">
                      <a:lumMod val="10000"/>
                      <a:lumOff val="90000"/>
                    </a:srgbClr>
                  </a:solidFill>
                </a:rPr>
                <a:t>Discipline </a:t>
              </a:r>
            </a:p>
          </p:txBody>
        </p:sp>
      </p:grpSp>
      <p:sp>
        <p:nvSpPr>
          <p:cNvPr id="23" name="TextBox 22"/>
          <p:cNvSpPr txBox="1"/>
          <p:nvPr userDrawn="1"/>
        </p:nvSpPr>
        <p:spPr>
          <a:xfrm>
            <a:off x="1471600" y="6406363"/>
            <a:ext cx="3272692" cy="261610"/>
          </a:xfrm>
          <a:prstGeom prst="rect">
            <a:avLst/>
          </a:prstGeom>
          <a:noFill/>
        </p:spPr>
        <p:txBody>
          <a:bodyPr wrap="square" rtlCol="0">
            <a:spAutoFit/>
          </a:bodyPr>
          <a:lstStyle/>
          <a:p>
            <a:r>
              <a:rPr lang="en-US" sz="1100" dirty="0">
                <a:solidFill>
                  <a:srgbClr val="EAEFF0"/>
                </a:solidFill>
              </a:rPr>
              <a:t>©2019 DCP Midstream</a:t>
            </a:r>
          </a:p>
        </p:txBody>
      </p:sp>
      <p:sp>
        <p:nvSpPr>
          <p:cNvPr id="25" name="TextBox 2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355759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ADE CONTENT 1-TAKEAWAY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654538" y="850548"/>
            <a:ext cx="8229600" cy="4878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449263" y="5880100"/>
            <a:ext cx="8694737" cy="3683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lgn="ctr">
              <a:buNone/>
              <a:defRPr sz="1600" b="1" baseline="0">
                <a:solidFill>
                  <a:schemeClr val="bg2"/>
                </a:solidFill>
              </a:defRPr>
            </a:lvl1pPr>
            <a:lvl2pPr>
              <a:defRPr sz="1600"/>
            </a:lvl2pPr>
            <a:lvl3pPr>
              <a:defRPr sz="1600"/>
            </a:lvl3pPr>
            <a:lvl4pPr>
              <a:defRPr sz="1600"/>
            </a:lvl4pPr>
            <a:lvl5pPr>
              <a:defRPr sz="1600"/>
            </a:lvl5pPr>
          </a:lstStyle>
          <a:p>
            <a:pPr lvl="0"/>
            <a:r>
              <a:rPr lang="en-US" dirty="0"/>
              <a:t>1 Line Takeaway Style—Arial 16; can go as small as 12 </a:t>
            </a:r>
            <a:r>
              <a:rPr lang="en-US" dirty="0" err="1"/>
              <a:t>pt</a:t>
            </a:r>
            <a:endParaRPr lang="en-US" dirty="0"/>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23"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
        <p:nvSpPr>
          <p:cNvPr id="12" name="Right Triangle 11"/>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408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solidFill>
                  <a:srgbClr val="101820">
                    <a:lumMod val="65000"/>
                    <a:lumOff val="35000"/>
                  </a:srgbClr>
                </a:solidFill>
              </a:rPr>
              <a:pPr/>
              <a:t>‹#›</a:t>
            </a:fld>
            <a:endParaRPr lang="en-US" dirty="0">
              <a:solidFill>
                <a:srgbClr val="101820">
                  <a:lumMod val="65000"/>
                  <a:lumOff val="35000"/>
                </a:srgbClr>
              </a:solidFill>
            </a:endParaRPr>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2654294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 y="0"/>
            <a:ext cx="6964680" cy="806450"/>
          </a:xfrm>
          <a:prstGeom prst="rect">
            <a:avLst/>
          </a:prstGeom>
        </p:spPr>
        <p:txBody>
          <a:bodyPr>
            <a:noAutofit/>
          </a:bodyPr>
          <a:lstStyle>
            <a:lvl1pPr algn="l">
              <a:defRPr sz="2400" b="1"/>
            </a:lvl1pPr>
          </a:lstStyle>
          <a:p>
            <a:r>
              <a:rPr lang="en-US" dirty="0"/>
              <a:t>Sample Slide Title (Arial 24pt)</a:t>
            </a:r>
          </a:p>
        </p:txBody>
      </p:sp>
      <p:sp>
        <p:nvSpPr>
          <p:cNvPr id="3" name="Content Placeholder 2"/>
          <p:cNvSpPr>
            <a:spLocks noGrp="1"/>
          </p:cNvSpPr>
          <p:nvPr>
            <p:ph idx="1" hasCustomPrompt="1"/>
          </p:nvPr>
        </p:nvSpPr>
        <p:spPr>
          <a:xfrm>
            <a:off x="106680" y="1093518"/>
            <a:ext cx="8930640"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rgbClr val="FFFFFF"/>
                </a:solidFill>
              </a:defRPr>
            </a:lvl1pPr>
          </a:lstStyle>
          <a:p>
            <a:fld id="{A3BB48F1-B06E-B04C-B364-D7B17C59C9BB}" type="slidenum">
              <a:rPr lang="en-US" smtClean="0"/>
              <a:pPr/>
              <a:t>‹#›</a:t>
            </a:fld>
            <a:endParaRPr lang="en-US" dirty="0"/>
          </a:p>
        </p:txBody>
      </p:sp>
    </p:spTree>
    <p:extLst>
      <p:ext uri="{BB962C8B-B14F-4D97-AF65-F5344CB8AC3E}">
        <p14:creationId xmlns:p14="http://schemas.microsoft.com/office/powerpoint/2010/main" val="173396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520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0">
                <a:srgbClr val="012D38"/>
              </a:gs>
              <a:gs pos="100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1">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pic>
        <p:nvPicPr>
          <p:cNvPr id="12" name="Picture 11"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91" y="814648"/>
            <a:ext cx="1657361" cy="809105"/>
          </a:xfrm>
          <a:prstGeom prst="rect">
            <a:avLst/>
          </a:prstGeom>
        </p:spPr>
      </p:pic>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sp>
        <p:nvSpPr>
          <p:cNvPr id="21" name="Right Triangle 20"/>
          <p:cNvSpPr/>
          <p:nvPr userDrawn="1"/>
        </p:nvSpPr>
        <p:spPr>
          <a:xfrm flipH="1">
            <a:off x="8356600" y="3005602"/>
            <a:ext cx="800100" cy="3865098"/>
          </a:xfrm>
          <a:prstGeom prst="rtTriangle">
            <a:avLst/>
          </a:prstGeom>
          <a:gradFill flip="none" rotWithShape="1">
            <a:gsLst>
              <a:gs pos="0">
                <a:schemeClr val="accent2"/>
              </a:gs>
              <a:gs pos="100000">
                <a:schemeClr val="accent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03583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JA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749458"/>
            <a:ext cx="6361438" cy="1497785"/>
          </a:xfrm>
        </p:spPr>
        <p:txBody>
          <a:bodyPr anchor="b">
            <a:normAutofit/>
          </a:bodyPr>
          <a:lstStyle>
            <a:lvl1pPr>
              <a:lnSpc>
                <a:spcPct val="90000"/>
              </a:lnSpc>
              <a:defRPr sz="4000" baseline="0">
                <a:solidFill>
                  <a:schemeClr val="tx2"/>
                </a:solidFill>
              </a:defRPr>
            </a:lvl1pPr>
          </a:lstStyle>
          <a:p>
            <a:r>
              <a:rPr lang="en-US" dirty="0"/>
              <a:t>A Section Title—</a:t>
            </a:r>
            <a:br>
              <a:rPr lang="en-US" dirty="0"/>
            </a:br>
            <a:r>
              <a:rPr lang="en-US" dirty="0"/>
              <a:t>2 Lines if Needed</a:t>
            </a:r>
          </a:p>
        </p:txBody>
      </p:sp>
      <p:sp>
        <p:nvSpPr>
          <p:cNvPr id="10" name="Right Triangle 9"/>
          <p:cNvSpPr/>
          <p:nvPr userDrawn="1"/>
        </p:nvSpPr>
        <p:spPr>
          <a:xfrm flipH="1">
            <a:off x="7737018" y="12544"/>
            <a:ext cx="1419682" cy="6858156"/>
          </a:xfrm>
          <a:prstGeom prst="rtTriangle">
            <a:avLst/>
          </a:prstGeom>
          <a:gradFill flip="none" rotWithShape="1">
            <a:gsLst>
              <a:gs pos="0">
                <a:schemeClr val="tx2">
                  <a:lumMod val="90000"/>
                  <a:lumOff val="10000"/>
                </a:schemeClr>
              </a:gs>
              <a:gs pos="100000">
                <a:schemeClr val="tx2"/>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 Placeholder 3"/>
          <p:cNvSpPr>
            <a:spLocks noGrp="1"/>
          </p:cNvSpPr>
          <p:nvPr>
            <p:ph type="body" sz="quarter" idx="11" hasCustomPrompt="1"/>
          </p:nvPr>
        </p:nvSpPr>
        <p:spPr>
          <a:xfrm>
            <a:off x="445104" y="3410177"/>
            <a:ext cx="5752949" cy="914400"/>
          </a:xfrm>
        </p:spPr>
        <p:txBody>
          <a:bodyPr>
            <a:normAutofit/>
          </a:bodyPr>
          <a:lstStyle>
            <a:lvl1pPr marL="0" indent="0">
              <a:buNone/>
              <a:defRPr sz="1800" baseline="0">
                <a:solidFill>
                  <a:schemeClr val="bg1">
                    <a:lumMod val="50000"/>
                  </a:schemeClr>
                </a:solidFill>
              </a:defRPr>
            </a:lvl1pPr>
          </a:lstStyle>
          <a:p>
            <a:pPr lvl="0"/>
            <a:r>
              <a:rPr lang="en-US" dirty="0"/>
              <a:t>Section Subtitle or Description (as needed)</a:t>
            </a:r>
          </a:p>
        </p:txBody>
      </p:sp>
      <p:cxnSp>
        <p:nvCxnSpPr>
          <p:cNvPr id="8" name="Straight Connector 7"/>
          <p:cNvCxnSpPr/>
          <p:nvPr userDrawn="1"/>
        </p:nvCxnSpPr>
        <p:spPr>
          <a:xfrm flipH="1">
            <a:off x="7825918" y="508000"/>
            <a:ext cx="1318082" cy="6362700"/>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6805971"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Tree>
    <p:extLst>
      <p:ext uri="{BB962C8B-B14F-4D97-AF65-F5344CB8AC3E}">
        <p14:creationId xmlns:p14="http://schemas.microsoft.com/office/powerpoint/2010/main" val="2192860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667276"/>
          </a:xfrm>
        </p:spPr>
        <p:txBody>
          <a:bodyPr anchor="t">
            <a:normAutofit/>
          </a:bodyPr>
          <a:lstStyle>
            <a:lvl1pPr>
              <a:defRPr sz="3600"/>
            </a:lvl1pPr>
          </a:lstStyle>
          <a:p>
            <a:r>
              <a:rPr lang="en-US"/>
              <a:t>Click to edit Master title style</a:t>
            </a:r>
            <a:endParaRPr lang="en-US" dirty="0"/>
          </a:p>
        </p:txBody>
      </p:sp>
      <p:sp>
        <p:nvSpPr>
          <p:cNvPr id="10" name="Content Placeholder 2"/>
          <p:cNvSpPr>
            <a:spLocks noGrp="1"/>
          </p:cNvSpPr>
          <p:nvPr>
            <p:ph idx="1"/>
          </p:nvPr>
        </p:nvSpPr>
        <p:spPr>
          <a:xfrm>
            <a:off x="654538" y="895059"/>
            <a:ext cx="8032262" cy="5268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5" name="Right Triangle 14"/>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448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JADE CONTENT 1-TAKEAWAY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654538" y="850548"/>
            <a:ext cx="8229600" cy="4878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449263" y="5880100"/>
            <a:ext cx="8694737" cy="3683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1 Line Takeaway Style—Arial 16; can go as small as 12 </a:t>
            </a:r>
            <a:r>
              <a:rPr lang="en-US" dirty="0" err="1"/>
              <a:t>pt</a:t>
            </a:r>
            <a:endParaRPr lang="en-US" dirty="0"/>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23"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
        <p:nvSpPr>
          <p:cNvPr id="12" name="Right Triangle 11"/>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ight Triangle 13"/>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Straight Connector 1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166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ADE CONTENT 1-TAKEAWAY2">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654538" y="874403"/>
            <a:ext cx="8032262" cy="453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449263" y="5562600"/>
            <a:ext cx="8694737" cy="6858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2 Line Takeaway Style—Arial 16; can go as small as 12 </a:t>
            </a:r>
            <a:r>
              <a:rPr lang="en-US" dirty="0" err="1"/>
              <a:t>pt</a:t>
            </a:r>
            <a:r>
              <a:rPr lang="en-US" dirty="0"/>
              <a:t>, but shorter and larger is better for a summary statement.</a:t>
            </a:r>
          </a:p>
          <a:p>
            <a:pPr lvl="0"/>
            <a:endParaRPr lang="en-US" dirty="0"/>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20" name="Title 1"/>
          <p:cNvSpPr>
            <a:spLocks noGrp="1"/>
          </p:cNvSpPr>
          <p:nvPr>
            <p:ph type="title"/>
          </p:nvPr>
        </p:nvSpPr>
        <p:spPr>
          <a:xfrm>
            <a:off x="654538" y="56293"/>
            <a:ext cx="8032262" cy="667276"/>
          </a:xfrm>
        </p:spPr>
        <p:txBody>
          <a:bodyPr anchor="t"/>
          <a:lstStyle/>
          <a:p>
            <a:r>
              <a:rPr lang="en-US"/>
              <a:t>Click to edit Master title style</a:t>
            </a:r>
            <a:endParaRPr lang="en-US" dirty="0"/>
          </a:p>
        </p:txBody>
      </p:sp>
      <p:sp>
        <p:nvSpPr>
          <p:cNvPr id="12" name="Right Triangle 11"/>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ight Triangle 13"/>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Straight Connector 1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504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ADE CONTENT 2--SPLIT W HEAD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1133478"/>
            <a:ext cx="3831202" cy="4855847"/>
            <a:chOff x="448857" y="503555"/>
            <a:chExt cx="3831202" cy="4694298"/>
          </a:xfrm>
        </p:grpSpPr>
        <p:sp>
          <p:nvSpPr>
            <p:cNvPr id="23" name="Rectangle 22"/>
            <p:cNvSpPr/>
            <p:nvPr userDrawn="1"/>
          </p:nvSpPr>
          <p:spPr>
            <a:xfrm>
              <a:off x="448857" y="503556"/>
              <a:ext cx="3831202" cy="4694297"/>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oup 30"/>
          <p:cNvGrpSpPr/>
          <p:nvPr userDrawn="1"/>
        </p:nvGrpSpPr>
        <p:grpSpPr>
          <a:xfrm>
            <a:off x="4783649" y="1133479"/>
            <a:ext cx="3831202" cy="4855846"/>
            <a:chOff x="4775200" y="503555"/>
            <a:chExt cx="3831202" cy="5406390"/>
          </a:xfrm>
        </p:grpSpPr>
        <p:sp>
          <p:nvSpPr>
            <p:cNvPr id="24" name="Rectangle 23"/>
            <p:cNvSpPr/>
            <p:nvPr userDrawn="1"/>
          </p:nvSpPr>
          <p:spPr>
            <a:xfrm>
              <a:off x="4775200"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p:cNvSpPr/>
            <p:nvPr userDrawn="1"/>
          </p:nvSpPr>
          <p:spPr>
            <a:xfrm>
              <a:off x="4775200"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Text Placeholder 33"/>
          <p:cNvSpPr>
            <a:spLocks noGrp="1"/>
          </p:cNvSpPr>
          <p:nvPr>
            <p:ph type="body" sz="quarter" idx="12" hasCustomPrompt="1"/>
          </p:nvPr>
        </p:nvSpPr>
        <p:spPr>
          <a:xfrm>
            <a:off x="673100" y="1400121"/>
            <a:ext cx="3390900" cy="516143"/>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1404398"/>
            <a:ext cx="3390900" cy="511865"/>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sp>
        <p:nvSpPr>
          <p:cNvPr id="21" name="TextBox 20"/>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26" name="Right Triangle 25"/>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ight Triangle 27"/>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3" name="Straight Connector 32"/>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318569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JADE CONTENT 3--TRI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1" name="Right Triangle 30"/>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Right Triangle 32"/>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6" name="Straight Connector 3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7"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1219773"/>
            <a:ext cx="2719903" cy="4851401"/>
            <a:chOff x="448857" y="503555"/>
            <a:chExt cx="3831202" cy="4747682"/>
          </a:xfrm>
        </p:grpSpPr>
        <p:sp>
          <p:nvSpPr>
            <p:cNvPr id="23" name="Rectangle 22"/>
            <p:cNvSpPr/>
            <p:nvPr userDrawn="1"/>
          </p:nvSpPr>
          <p:spPr>
            <a:xfrm>
              <a:off x="448857" y="503556"/>
              <a:ext cx="3831202" cy="4747681"/>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Text Placeholder 33"/>
          <p:cNvSpPr>
            <a:spLocks noGrp="1"/>
          </p:cNvSpPr>
          <p:nvPr>
            <p:ph type="body" sz="quarter" idx="12" hasCustomPrompt="1"/>
          </p:nvPr>
        </p:nvSpPr>
        <p:spPr>
          <a:xfrm>
            <a:off x="342900" y="1670513"/>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0" name="Group 49"/>
          <p:cNvGrpSpPr/>
          <p:nvPr userDrawn="1"/>
        </p:nvGrpSpPr>
        <p:grpSpPr>
          <a:xfrm>
            <a:off x="3184931" y="1219774"/>
            <a:ext cx="2719903" cy="4851400"/>
            <a:chOff x="448857" y="503555"/>
            <a:chExt cx="3831202" cy="5406390"/>
          </a:xfrm>
        </p:grpSpPr>
        <p:sp>
          <p:nvSpPr>
            <p:cNvPr id="51" name="Rectangle 50"/>
            <p:cNvSpPr/>
            <p:nvPr userDrawn="1"/>
          </p:nvSpPr>
          <p:spPr>
            <a:xfrm>
              <a:off x="448857"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3" name="Text Placeholder 33"/>
          <p:cNvSpPr>
            <a:spLocks noGrp="1"/>
          </p:cNvSpPr>
          <p:nvPr>
            <p:ph type="body" sz="quarter" idx="14" hasCustomPrompt="1"/>
          </p:nvPr>
        </p:nvSpPr>
        <p:spPr>
          <a:xfrm>
            <a:off x="3302000" y="1670513"/>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1219774"/>
            <a:ext cx="2719903" cy="4851400"/>
            <a:chOff x="448857" y="503555"/>
            <a:chExt cx="3831202" cy="4747682"/>
          </a:xfrm>
        </p:grpSpPr>
        <p:sp>
          <p:nvSpPr>
            <p:cNvPr id="56" name="Rectangle 55"/>
            <p:cNvSpPr/>
            <p:nvPr userDrawn="1"/>
          </p:nvSpPr>
          <p:spPr>
            <a:xfrm>
              <a:off x="448857" y="503555"/>
              <a:ext cx="3831202" cy="4747682"/>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8" name="Text Placeholder 33"/>
          <p:cNvSpPr>
            <a:spLocks noGrp="1"/>
          </p:cNvSpPr>
          <p:nvPr>
            <p:ph type="body" sz="quarter" idx="16" hasCustomPrompt="1"/>
          </p:nvPr>
        </p:nvSpPr>
        <p:spPr>
          <a:xfrm>
            <a:off x="6290602" y="1670513"/>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045144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JADE CONTENT 4--QUADRU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8" name="Right Triangle 37"/>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ight Triangle 41"/>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43" name="Straight Connector 42"/>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49" name="Title 1"/>
          <p:cNvSpPr>
            <a:spLocks noGrp="1"/>
          </p:cNvSpPr>
          <p:nvPr>
            <p:ph type="title"/>
          </p:nvPr>
        </p:nvSpPr>
        <p:spPr>
          <a:xfrm>
            <a:off x="654538" y="56294"/>
            <a:ext cx="8032262" cy="643422"/>
          </a:xfrm>
        </p:spPr>
        <p:txBody>
          <a:bodyPr anchor="t"/>
          <a:lstStyle/>
          <a:p>
            <a:r>
              <a:rPr lang="en-US"/>
              <a:t>Click to edit Master title style</a:t>
            </a:r>
            <a:endParaRPr lang="en-US" dirty="0"/>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p:cNvSpPr/>
          <p:nvPr userDrawn="1"/>
        </p:nvSpPr>
        <p:spPr>
          <a:xfrm>
            <a:off x="321857" y="12763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33"/>
          <p:cNvSpPr>
            <a:spLocks noGrp="1"/>
          </p:cNvSpPr>
          <p:nvPr userDrawn="1">
            <p:ph type="body" sz="quarter" idx="12" hasCustomPrompt="1"/>
          </p:nvPr>
        </p:nvSpPr>
        <p:spPr>
          <a:xfrm>
            <a:off x="438926" y="16445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5" name="Rectangle 24"/>
          <p:cNvSpPr/>
          <p:nvPr userDrawn="1"/>
        </p:nvSpPr>
        <p:spPr>
          <a:xfrm>
            <a:off x="4696231"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p:cNvSpPr/>
          <p:nvPr userDrawn="1"/>
        </p:nvSpPr>
        <p:spPr>
          <a:xfrm>
            <a:off x="4696231" y="12763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Text Placeholder 33"/>
          <p:cNvSpPr>
            <a:spLocks noGrp="1"/>
          </p:cNvSpPr>
          <p:nvPr>
            <p:ph type="body" sz="quarter" idx="14" hasCustomPrompt="1"/>
          </p:nvPr>
        </p:nvSpPr>
        <p:spPr>
          <a:xfrm>
            <a:off x="4813300" y="16445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Rectangle 23"/>
          <p:cNvSpPr/>
          <p:nvPr userDrawn="1"/>
        </p:nvSpPr>
        <p:spPr>
          <a:xfrm>
            <a:off x="321857"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p:cNvSpPr/>
          <p:nvPr userDrawn="1"/>
        </p:nvSpPr>
        <p:spPr>
          <a:xfrm>
            <a:off x="321857" y="3892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A291C"/>
              </a:solidFill>
              <a:effectLst/>
              <a:uLnTx/>
              <a:uFillTx/>
              <a:latin typeface="Arial"/>
              <a:ea typeface="+mn-ea"/>
              <a:cs typeface="+mn-cs"/>
            </a:endParaRPr>
          </a:p>
        </p:txBody>
      </p:sp>
      <p:sp>
        <p:nvSpPr>
          <p:cNvPr id="32" name="Text Placeholder 33"/>
          <p:cNvSpPr>
            <a:spLocks noGrp="1"/>
          </p:cNvSpPr>
          <p:nvPr>
            <p:ph type="body" sz="quarter" idx="16" hasCustomPrompt="1"/>
          </p:nvPr>
        </p:nvSpPr>
        <p:spPr>
          <a:xfrm>
            <a:off x="438926" y="42607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44" name="Text Placeholder 33"/>
          <p:cNvSpPr>
            <a:spLocks noGrp="1"/>
          </p:cNvSpPr>
          <p:nvPr>
            <p:ph type="body" sz="quarter" idx="17" hasCustomPrompt="1"/>
          </p:nvPr>
        </p:nvSpPr>
        <p:spPr>
          <a:xfrm>
            <a:off x="438926"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5" name="Rectangle 44"/>
          <p:cNvSpPr/>
          <p:nvPr userDrawn="1"/>
        </p:nvSpPr>
        <p:spPr>
          <a:xfrm>
            <a:off x="4696231"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p:cNvSpPr/>
          <p:nvPr userDrawn="1"/>
        </p:nvSpPr>
        <p:spPr>
          <a:xfrm>
            <a:off x="4696231" y="3892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 Placeholder 33"/>
          <p:cNvSpPr>
            <a:spLocks noGrp="1"/>
          </p:cNvSpPr>
          <p:nvPr>
            <p:ph type="body" sz="quarter" idx="18" hasCustomPrompt="1"/>
          </p:nvPr>
        </p:nvSpPr>
        <p:spPr>
          <a:xfrm>
            <a:off x="4813300" y="4260740"/>
            <a:ext cx="3797300" cy="781160"/>
          </a:xfrm>
        </p:spPr>
        <p:txBody>
          <a:bodyPr lIns="0" tIns="0" rIns="0" bIns="0">
            <a:noAutofit/>
          </a:bodyPr>
          <a:lstStyle>
            <a:lvl1pPr marL="0" indent="0">
              <a:buNone/>
              <a:defRPr sz="2600" b="1" baseline="0">
                <a:solidFill>
                  <a:schemeClr val="tx1"/>
                </a:solidFill>
              </a:defRPr>
            </a:lvl1pPr>
          </a:lstStyle>
          <a:p>
            <a:pPr lvl="0"/>
            <a:r>
              <a:rPr lang="en-US" dirty="0"/>
              <a:t>Box D Header Type</a:t>
            </a:r>
          </a:p>
        </p:txBody>
      </p:sp>
      <p:sp>
        <p:nvSpPr>
          <p:cNvPr id="48" name="Text Placeholder 33"/>
          <p:cNvSpPr>
            <a:spLocks noGrp="1"/>
          </p:cNvSpPr>
          <p:nvPr>
            <p:ph type="body" sz="quarter" idx="19" hasCustomPrompt="1"/>
          </p:nvPr>
        </p:nvSpPr>
        <p:spPr>
          <a:xfrm>
            <a:off x="4813300"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3" name="TextBox 32"/>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131418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ADE CONTENT 1-TAKEAWAY2">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654538" y="874403"/>
            <a:ext cx="8032262" cy="453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449263" y="5562600"/>
            <a:ext cx="8694737" cy="6858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lgn="ctr">
              <a:buNone/>
              <a:defRPr sz="1600" b="1" baseline="0">
                <a:solidFill>
                  <a:schemeClr val="bg2"/>
                </a:solidFill>
              </a:defRPr>
            </a:lvl1pPr>
            <a:lvl2pPr>
              <a:defRPr sz="1600"/>
            </a:lvl2pPr>
            <a:lvl3pPr>
              <a:defRPr sz="1600"/>
            </a:lvl3pPr>
            <a:lvl4pPr>
              <a:defRPr sz="1600"/>
            </a:lvl4pPr>
            <a:lvl5pPr>
              <a:defRPr sz="1600"/>
            </a:lvl5pPr>
          </a:lstStyle>
          <a:p>
            <a:pPr lvl="0"/>
            <a:r>
              <a:rPr lang="en-US" dirty="0"/>
              <a:t>2 Line Takeaway Style—Arial 16; can go as small as 12 </a:t>
            </a:r>
            <a:r>
              <a:rPr lang="en-US" dirty="0" err="1"/>
              <a:t>pt</a:t>
            </a:r>
            <a:r>
              <a:rPr lang="en-US" dirty="0"/>
              <a:t>, but shorter and larger is better for a summary statement.</a:t>
            </a:r>
          </a:p>
          <a:p>
            <a:pPr lvl="0"/>
            <a:endParaRPr lang="en-US" dirty="0"/>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20" name="Title 1"/>
          <p:cNvSpPr>
            <a:spLocks noGrp="1"/>
          </p:cNvSpPr>
          <p:nvPr>
            <p:ph type="title"/>
          </p:nvPr>
        </p:nvSpPr>
        <p:spPr>
          <a:xfrm>
            <a:off x="654538" y="56293"/>
            <a:ext cx="8032262" cy="667276"/>
          </a:xfrm>
        </p:spPr>
        <p:txBody>
          <a:bodyPr anchor="t"/>
          <a:lstStyle/>
          <a:p>
            <a:r>
              <a:rPr lang="en-US"/>
              <a:t>Click to edit Master title style</a:t>
            </a:r>
            <a:endParaRPr lang="en-US" dirty="0"/>
          </a:p>
        </p:txBody>
      </p:sp>
      <p:sp>
        <p:nvSpPr>
          <p:cNvPr id="12" name="Right Triangle 11"/>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590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 name="Title 1"/>
          <p:cNvSpPr>
            <a:spLocks noGrp="1"/>
          </p:cNvSpPr>
          <p:nvPr>
            <p:ph type="title"/>
          </p:nvPr>
        </p:nvSpPr>
        <p:spPr>
          <a:xfrm>
            <a:off x="448857" y="169182"/>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223943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PHOTO-W-CORN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8" name="Right Triangle 7"/>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ight Triangle 8"/>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Straight Connector 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54538" y="839400"/>
            <a:ext cx="8032262" cy="5324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832736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6" name="TextBox 5"/>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 name="Title 1"/>
          <p:cNvSpPr>
            <a:spLocks noGrp="1"/>
          </p:cNvSpPr>
          <p:nvPr>
            <p:ph type="title"/>
          </p:nvPr>
        </p:nvSpPr>
        <p:spPr>
          <a:xfrm>
            <a:off x="448857" y="180471"/>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4076134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5282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99000">
                <a:schemeClr val="bg2"/>
              </a:gs>
              <a:gs pos="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p:cNvSpPr>
            <a:spLocks noGrp="1"/>
          </p:cNvSpPr>
          <p:nvPr>
            <p:ph type="title" hasCustomPrompt="1"/>
          </p:nvPr>
        </p:nvSpPr>
        <p:spPr>
          <a:xfrm>
            <a:off x="2892097" y="1560609"/>
            <a:ext cx="6251903" cy="1178826"/>
          </a:xfrm>
        </p:spPr>
        <p:txBody>
          <a:bodyPr anchor="b">
            <a:noAutofit/>
          </a:bodyPr>
          <a:lstStyle>
            <a:lvl1pPr>
              <a:lnSpc>
                <a:spcPct val="90000"/>
              </a:lnSpc>
              <a:defRPr sz="4200" baseline="0">
                <a:solidFill>
                  <a:schemeClr val="tx2"/>
                </a:solidFill>
              </a:defRPr>
            </a:lvl1pPr>
          </a:lstStyle>
          <a:p>
            <a:r>
              <a:rPr lang="en-US" dirty="0"/>
              <a:t>Thank You</a:t>
            </a:r>
          </a:p>
        </p:txBody>
      </p:sp>
      <p:cxnSp>
        <p:nvCxnSpPr>
          <p:cNvPr id="8" name="Straight Connector 7"/>
          <p:cNvCxnSpPr/>
          <p:nvPr userDrawn="1"/>
        </p:nvCxnSpPr>
        <p:spPr>
          <a:xfrm>
            <a:off x="-25400" y="2422033"/>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2796792"/>
            <a:ext cx="5756603" cy="530353"/>
          </a:xfrm>
        </p:spPr>
        <p:txBody>
          <a:bodyPr anchor="ctr">
            <a:normAutofit/>
          </a:bodyPr>
          <a:lstStyle>
            <a:lvl1pPr marL="0" indent="0">
              <a:buNone/>
              <a:defRPr sz="1800" b="0" spc="-40">
                <a:solidFill>
                  <a:schemeClr val="accent2">
                    <a:alpha val="72000"/>
                  </a:schemeClr>
                </a:solidFill>
              </a:defRPr>
            </a:lvl1pPr>
          </a:lstStyle>
          <a:p>
            <a:pPr lvl="0"/>
            <a:r>
              <a:rPr lang="en-US" dirty="0"/>
              <a:t>SUBHEADER (IF NEEDED) IN ALL CAPS</a:t>
            </a:r>
          </a:p>
        </p:txBody>
      </p:sp>
      <p:pic>
        <p:nvPicPr>
          <p:cNvPr id="13" name="Picture 12" descr="reg-logo-bigger_bigger-full-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147" y="814648"/>
            <a:ext cx="1657004" cy="809105"/>
          </a:xfrm>
          <a:prstGeom prst="rect">
            <a:avLst/>
          </a:prstGeom>
        </p:spPr>
      </p:pic>
      <p:sp>
        <p:nvSpPr>
          <p:cNvPr id="15" name="Right Triangle 14"/>
          <p:cNvSpPr/>
          <p:nvPr userDrawn="1"/>
        </p:nvSpPr>
        <p:spPr>
          <a:xfrm flipH="1">
            <a:off x="8356600" y="3005602"/>
            <a:ext cx="800100" cy="3865098"/>
          </a:xfrm>
          <a:prstGeom prst="rtTriangle">
            <a:avLst/>
          </a:prstGeom>
          <a:gradFill flip="none" rotWithShape="1">
            <a:gsLst>
              <a:gs pos="81000">
                <a:schemeClr val="accent3"/>
              </a:gs>
              <a:gs pos="0">
                <a:schemeClr val="accent3">
                  <a:lumMod val="7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p:cNvGrpSpPr/>
          <p:nvPr userDrawn="1"/>
        </p:nvGrpSpPr>
        <p:grpSpPr>
          <a:xfrm>
            <a:off x="-36424" y="3327145"/>
            <a:ext cx="4214804" cy="3334896"/>
            <a:chOff x="4782816" y="3025142"/>
            <a:chExt cx="4636284" cy="3668386"/>
          </a:xfrm>
        </p:grpSpPr>
        <p:sp>
          <p:nvSpPr>
            <p:cNvPr id="12" name="Oval 11"/>
            <p:cNvSpPr/>
            <p:nvPr/>
          </p:nvSpPr>
          <p:spPr>
            <a:xfrm>
              <a:off x="5281930" y="3025142"/>
              <a:ext cx="3668388" cy="3668386"/>
            </a:xfrm>
            <a:prstGeom prst="ellipse">
              <a:avLst/>
            </a:prstGeom>
            <a:solidFill>
              <a:schemeClr val="tx2"/>
            </a:solidFill>
            <a:ln>
              <a:noFill/>
            </a:ln>
            <a:effectLst>
              <a:outerShdw blurRad="120650" dist="25400" dir="2700000" sx="101000" sy="101000" algn="tl" rotWithShape="0">
                <a:schemeClr val="bg2">
                  <a:lumMod val="1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p:cNvSpPr txBox="1"/>
            <p:nvPr/>
          </p:nvSpPr>
          <p:spPr>
            <a:xfrm>
              <a:off x="5502414" y="3241965"/>
              <a:ext cx="3197088" cy="3197088"/>
            </a:xfrm>
            <a:prstGeom prst="rect">
              <a:avLst/>
            </a:prstGeom>
            <a:noFill/>
          </p:spPr>
          <p:txBody>
            <a:bodyPr wrap="square" rtlCol="0">
              <a:prstTxWarp prst="textArchDow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D4C">
                      <a:lumMod val="10000"/>
                      <a:lumOff val="90000"/>
                    </a:srgbClr>
                  </a:solidFill>
                  <a:effectLst/>
                  <a:uLnTx/>
                  <a:uFillTx/>
                  <a:latin typeface="Arial"/>
                  <a:ea typeface="+mn-ea"/>
                  <a:cs typeface="+mn-cs"/>
                </a:rPr>
                <a:t>Accountability</a:t>
              </a:r>
            </a:p>
          </p:txBody>
        </p:sp>
        <p:graphicFrame>
          <p:nvGraphicFramePr>
            <p:cNvPr id="17" name="Chart 16"/>
            <p:cNvGraphicFramePr/>
            <p:nvPr>
              <p:extLst/>
            </p:nvPr>
          </p:nvGraphicFramePr>
          <p:xfrm>
            <a:off x="4782816" y="3295082"/>
            <a:ext cx="4636284" cy="3090855"/>
          </p:xfrm>
          <a:graphic>
            <a:graphicData uri="http://schemas.openxmlformats.org/drawingml/2006/chart">
              <c:chart xmlns:c="http://schemas.openxmlformats.org/drawingml/2006/chart" xmlns:r="http://schemas.openxmlformats.org/officeDocument/2006/relationships" r:id="rId4"/>
            </a:graphicData>
          </a:graphic>
        </p:graphicFrame>
        <p:sp>
          <p:nvSpPr>
            <p:cNvPr id="18" name="Oval 17"/>
            <p:cNvSpPr/>
            <p:nvPr/>
          </p:nvSpPr>
          <p:spPr>
            <a:xfrm>
              <a:off x="6338339" y="4081550"/>
              <a:ext cx="1555569" cy="15555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Box 18"/>
            <p:cNvSpPr txBox="1"/>
            <p:nvPr/>
          </p:nvSpPr>
          <p:spPr>
            <a:xfrm>
              <a:off x="6360406" y="4568161"/>
              <a:ext cx="1490414" cy="6432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1820"/>
                  </a:solidFill>
                  <a:effectLst/>
                  <a:uLnTx/>
                  <a:uFillTx/>
                  <a:latin typeface="Arial"/>
                  <a:ea typeface="+mn-ea"/>
                  <a:cs typeface="Arial"/>
                </a:rPr>
                <a:t>Operational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1820"/>
                  </a:solidFill>
                  <a:effectLst/>
                  <a:uLnTx/>
                  <a:uFillTx/>
                  <a:latin typeface="Arial"/>
                  <a:ea typeface="+mn-ea"/>
                  <a:cs typeface="Arial"/>
                </a:rPr>
                <a:t>Excellence</a:t>
              </a:r>
            </a:p>
          </p:txBody>
        </p:sp>
        <p:sp>
          <p:nvSpPr>
            <p:cNvPr id="21" name="TextBox 20"/>
            <p:cNvSpPr txBox="1"/>
            <p:nvPr/>
          </p:nvSpPr>
          <p:spPr>
            <a:xfrm rot="1837586">
              <a:off x="6051048" y="3787517"/>
              <a:ext cx="2099821" cy="2105985"/>
            </a:xfrm>
            <a:prstGeom prst="rect">
              <a:avLst/>
            </a:prstGeom>
            <a:noFill/>
          </p:spPr>
          <p:txBody>
            <a:bodyPr wrap="square" rtlCol="0">
              <a:prstTxWarp prst="textCircle">
                <a:avLst>
                  <a:gd name="adj" fmla="val 2960089"/>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Efficiency</a:t>
              </a:r>
            </a:p>
          </p:txBody>
        </p:sp>
        <p:sp>
          <p:nvSpPr>
            <p:cNvPr id="22" name="TextBox 21"/>
            <p:cNvSpPr txBox="1"/>
            <p:nvPr/>
          </p:nvSpPr>
          <p:spPr>
            <a:xfrm rot="8997345">
              <a:off x="5931094" y="3667211"/>
              <a:ext cx="2339729" cy="2346597"/>
            </a:xfrm>
            <a:prstGeom prst="rect">
              <a:avLst/>
            </a:prstGeom>
            <a:noFill/>
          </p:spPr>
          <p:txBody>
            <a:bodyPr wrap="square" rtlCol="0">
              <a:prstTxWarp prst="textCircle">
                <a:avLst>
                  <a:gd name="adj" fmla="val 2960089"/>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Risk</a:t>
              </a:r>
            </a:p>
          </p:txBody>
        </p:sp>
        <p:sp>
          <p:nvSpPr>
            <p:cNvPr id="24" name="TextBox 23"/>
            <p:cNvSpPr txBox="1"/>
            <p:nvPr/>
          </p:nvSpPr>
          <p:spPr>
            <a:xfrm rot="8997345">
              <a:off x="6109512" y="3846152"/>
              <a:ext cx="1982893" cy="1988714"/>
            </a:xfrm>
            <a:prstGeom prst="rect">
              <a:avLst/>
            </a:prstGeom>
            <a:noFill/>
          </p:spPr>
          <p:txBody>
            <a:bodyPr wrap="square" rtlCol="0">
              <a:prstTxWarp prst="textCircle">
                <a:avLst>
                  <a:gd name="adj" fmla="val 2960089"/>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Management</a:t>
              </a:r>
            </a:p>
          </p:txBody>
        </p:sp>
        <p:sp>
          <p:nvSpPr>
            <p:cNvPr id="25" name="TextBox 24"/>
            <p:cNvSpPr txBox="1"/>
            <p:nvPr/>
          </p:nvSpPr>
          <p:spPr>
            <a:xfrm>
              <a:off x="6109511" y="3759379"/>
              <a:ext cx="1982894" cy="2162261"/>
            </a:xfrm>
            <a:prstGeom prst="rect">
              <a:avLst/>
            </a:prstGeom>
            <a:noFill/>
          </p:spPr>
          <p:txBody>
            <a:bodyPr wrap="square" rtlCol="0">
              <a:prstTxWarp prst="textArchDown">
                <a:avLst>
                  <a:gd name="adj" fmla="val 20924124"/>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Reliability</a:t>
              </a:r>
            </a:p>
          </p:txBody>
        </p:sp>
        <p:sp>
          <p:nvSpPr>
            <p:cNvPr id="26" name="TextBox 25"/>
            <p:cNvSpPr txBox="1"/>
            <p:nvPr userDrawn="1"/>
          </p:nvSpPr>
          <p:spPr>
            <a:xfrm>
              <a:off x="5541447" y="3295082"/>
              <a:ext cx="3090859" cy="3090855"/>
            </a:xfrm>
            <a:prstGeom prst="rect">
              <a:avLst/>
            </a:prstGeom>
            <a:noFill/>
          </p:spPr>
          <p:txBody>
            <a:bodyPr wrap="square" rtlCol="0">
              <a:prstTxWarp prst="textArchUp">
                <a:avLst>
                  <a:gd name="adj" fmla="val 10032900"/>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D4C">
                      <a:lumMod val="10000"/>
                      <a:lumOff val="90000"/>
                    </a:srgbClr>
                  </a:solidFill>
                  <a:effectLst/>
                  <a:uLnTx/>
                  <a:uFillTx/>
                  <a:latin typeface="Arial"/>
                  <a:ea typeface="+mn-ea"/>
                  <a:cs typeface="+mn-cs"/>
                </a:rPr>
                <a:t>Managerial Courage</a:t>
              </a:r>
            </a:p>
          </p:txBody>
        </p:sp>
        <p:sp>
          <p:nvSpPr>
            <p:cNvPr id="27" name="TextBox 26"/>
            <p:cNvSpPr txBox="1"/>
            <p:nvPr userDrawn="1"/>
          </p:nvSpPr>
          <p:spPr>
            <a:xfrm>
              <a:off x="5508325" y="3279220"/>
              <a:ext cx="3197089" cy="3197088"/>
            </a:xfrm>
            <a:prstGeom prst="rect">
              <a:avLst/>
            </a:prstGeom>
            <a:noFill/>
          </p:spPr>
          <p:txBody>
            <a:bodyPr wrap="square" rtlCol="0">
              <a:prstTxWarp prst="textArchDown">
                <a:avLst>
                  <a:gd name="adj" fmla="val 481750"/>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D4C">
                      <a:lumMod val="10000"/>
                      <a:lumOff val="90000"/>
                    </a:srgbClr>
                  </a:solidFill>
                  <a:effectLst/>
                  <a:uLnTx/>
                  <a:uFillTx/>
                  <a:latin typeface="Arial"/>
                  <a:ea typeface="+mn-ea"/>
                  <a:cs typeface="+mn-cs"/>
                </a:rPr>
                <a:t>Discipline </a:t>
              </a:r>
            </a:p>
          </p:txBody>
        </p:sp>
      </p:grpSp>
    </p:spTree>
    <p:extLst>
      <p:ext uri="{BB962C8B-B14F-4D97-AF65-F5344CB8AC3E}">
        <p14:creationId xmlns:p14="http://schemas.microsoft.com/office/powerpoint/2010/main" val="2280683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BB48F1-B06E-B04C-B364-D7B17C59C9BB}" type="slidenum">
              <a:rPr kumimoji="0" lang="en-US" sz="1100" b="1" i="0" u="none" strike="noStrike" kern="1200" cap="none" spc="0" normalizeH="0" baseline="0" noProof="0" smtClean="0">
                <a:ln>
                  <a:noFill/>
                </a:ln>
                <a:solidFill>
                  <a:srgbClr val="101820">
                    <a:lumMod val="65000"/>
                    <a:lumOff val="3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101820">
                  <a:lumMod val="65000"/>
                  <a:lumOff val="35000"/>
                </a:srgbClr>
              </a:solidFill>
              <a:effectLst/>
              <a:uLnTx/>
              <a:uFillTx/>
              <a:latin typeface="Arial"/>
              <a:ea typeface="+mn-ea"/>
              <a:cs typeface="+mn-cs"/>
            </a:endParaRPr>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1887145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 y="0"/>
            <a:ext cx="6964680" cy="806450"/>
          </a:xfrm>
          <a:prstGeom prst="rect">
            <a:avLst/>
          </a:prstGeom>
        </p:spPr>
        <p:txBody>
          <a:bodyPr>
            <a:noAutofit/>
          </a:bodyPr>
          <a:lstStyle>
            <a:lvl1pPr algn="l">
              <a:defRPr sz="2400" b="1"/>
            </a:lvl1pPr>
          </a:lstStyle>
          <a:p>
            <a:r>
              <a:rPr lang="en-US" dirty="0"/>
              <a:t>Sample Slide Title (Arial 24pt)</a:t>
            </a:r>
          </a:p>
        </p:txBody>
      </p:sp>
      <p:sp>
        <p:nvSpPr>
          <p:cNvPr id="3" name="Content Placeholder 2"/>
          <p:cNvSpPr>
            <a:spLocks noGrp="1"/>
          </p:cNvSpPr>
          <p:nvPr>
            <p:ph idx="1" hasCustomPrompt="1"/>
          </p:nvPr>
        </p:nvSpPr>
        <p:spPr>
          <a:xfrm>
            <a:off x="106680" y="1093518"/>
            <a:ext cx="8930640"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BB48F1-B06E-B04C-B364-D7B17C59C9BB}" type="slidenum">
              <a:rPr kumimoji="0" lang="en-US" sz="11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66943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520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100000">
                <a:srgbClr val="012D38">
                  <a:alpha val="90000"/>
                </a:srgbClr>
              </a:gs>
              <a:gs pos="0">
                <a:srgbClr val="001014">
                  <a:alpha val="9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1">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pic>
        <p:nvPicPr>
          <p:cNvPr id="12" name="Picture 11"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91" y="814648"/>
            <a:ext cx="1657361" cy="809105"/>
          </a:xfrm>
          <a:prstGeom prst="rect">
            <a:avLst/>
          </a:prstGeom>
        </p:spPr>
      </p:pic>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sp>
        <p:nvSpPr>
          <p:cNvPr id="21" name="Right Triangle 20"/>
          <p:cNvSpPr/>
          <p:nvPr userDrawn="1"/>
        </p:nvSpPr>
        <p:spPr>
          <a:xfrm flipH="1">
            <a:off x="8356600" y="3005602"/>
            <a:ext cx="800100" cy="3865098"/>
          </a:xfrm>
          <a:prstGeom prst="rtTriangle">
            <a:avLst/>
          </a:prstGeom>
          <a:gradFill flip="none" rotWithShape="1">
            <a:gsLst>
              <a:gs pos="0">
                <a:schemeClr val="accent2">
                  <a:alpha val="93000"/>
                </a:schemeClr>
              </a:gs>
              <a:gs pos="100000">
                <a:schemeClr val="accent2">
                  <a:lumMod val="75000"/>
                  <a:alpha val="93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95888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B">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5282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99000">
                <a:schemeClr val="bg2">
                  <a:alpha val="0"/>
                </a:schemeClr>
              </a:gs>
              <a:gs pos="0">
                <a:schemeClr val="bg2">
                  <a:lumMod val="90000"/>
                  <a:alpha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2">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pic>
        <p:nvPicPr>
          <p:cNvPr id="13" name="Picture 12" descr="reg-logo-bigger_bigger-full-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147" y="814648"/>
            <a:ext cx="1657004" cy="809105"/>
          </a:xfrm>
          <a:prstGeom prst="rect">
            <a:avLst/>
          </a:prstGeom>
        </p:spPr>
      </p:pic>
      <p:sp>
        <p:nvSpPr>
          <p:cNvPr id="15" name="Right Triangle 14"/>
          <p:cNvSpPr/>
          <p:nvPr userDrawn="1"/>
        </p:nvSpPr>
        <p:spPr>
          <a:xfrm flipH="1">
            <a:off x="8356600" y="3005602"/>
            <a:ext cx="800100" cy="3865098"/>
          </a:xfrm>
          <a:prstGeom prst="rtTriangle">
            <a:avLst/>
          </a:prstGeom>
          <a:gradFill flip="none" rotWithShape="1">
            <a:gsLst>
              <a:gs pos="81000">
                <a:schemeClr val="accent3">
                  <a:alpha val="96000"/>
                </a:schemeClr>
              </a:gs>
              <a:gs pos="0">
                <a:schemeClr val="accent3">
                  <a:lumMod val="75000"/>
                  <a:alpha val="96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57659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JA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749458"/>
            <a:ext cx="6361438" cy="1497785"/>
          </a:xfrm>
        </p:spPr>
        <p:txBody>
          <a:bodyPr anchor="b">
            <a:normAutofit/>
          </a:bodyPr>
          <a:lstStyle>
            <a:lvl1pPr>
              <a:lnSpc>
                <a:spcPct val="90000"/>
              </a:lnSpc>
              <a:defRPr sz="4000" baseline="0">
                <a:solidFill>
                  <a:schemeClr val="tx2"/>
                </a:solidFill>
              </a:defRPr>
            </a:lvl1pPr>
          </a:lstStyle>
          <a:p>
            <a:r>
              <a:rPr lang="en-US" dirty="0"/>
              <a:t>A Section Title—</a:t>
            </a:r>
            <a:br>
              <a:rPr lang="en-US" dirty="0"/>
            </a:br>
            <a:r>
              <a:rPr lang="en-US" dirty="0"/>
              <a:t>2 Lines if Needed</a:t>
            </a:r>
          </a:p>
        </p:txBody>
      </p:sp>
      <p:sp>
        <p:nvSpPr>
          <p:cNvPr id="10" name="Right Triangle 9"/>
          <p:cNvSpPr/>
          <p:nvPr userDrawn="1"/>
        </p:nvSpPr>
        <p:spPr>
          <a:xfrm flipH="1">
            <a:off x="7737018" y="12544"/>
            <a:ext cx="1419682" cy="6858156"/>
          </a:xfrm>
          <a:prstGeom prst="rtTriangle">
            <a:avLst/>
          </a:prstGeom>
          <a:gradFill flip="none" rotWithShape="1">
            <a:gsLst>
              <a:gs pos="0">
                <a:schemeClr val="tx2">
                  <a:lumMod val="90000"/>
                  <a:lumOff val="10000"/>
                  <a:alpha val="92000"/>
                </a:schemeClr>
              </a:gs>
              <a:gs pos="100000">
                <a:schemeClr val="tx2">
                  <a:alpha val="92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 Placeholder 3"/>
          <p:cNvSpPr>
            <a:spLocks noGrp="1"/>
          </p:cNvSpPr>
          <p:nvPr>
            <p:ph type="body" sz="quarter" idx="11" hasCustomPrompt="1"/>
          </p:nvPr>
        </p:nvSpPr>
        <p:spPr>
          <a:xfrm>
            <a:off x="445104" y="3410177"/>
            <a:ext cx="5752949" cy="914400"/>
          </a:xfrm>
        </p:spPr>
        <p:txBody>
          <a:bodyPr>
            <a:normAutofit/>
          </a:bodyPr>
          <a:lstStyle>
            <a:lvl1pPr marL="0" indent="0">
              <a:buNone/>
              <a:defRPr sz="1800" baseline="0">
                <a:solidFill>
                  <a:schemeClr val="bg1">
                    <a:lumMod val="50000"/>
                  </a:schemeClr>
                </a:solidFill>
              </a:defRPr>
            </a:lvl1pPr>
          </a:lstStyle>
          <a:p>
            <a:pPr lvl="0"/>
            <a:r>
              <a:rPr lang="en-US" dirty="0"/>
              <a:t>Section Subtitle or Description (as needed)</a:t>
            </a:r>
          </a:p>
        </p:txBody>
      </p:sp>
      <p:cxnSp>
        <p:nvCxnSpPr>
          <p:cNvPr id="8" name="Straight Connector 7"/>
          <p:cNvCxnSpPr/>
          <p:nvPr userDrawn="1"/>
        </p:nvCxnSpPr>
        <p:spPr>
          <a:xfrm flipH="1">
            <a:off x="7825918" y="508000"/>
            <a:ext cx="1318082" cy="6362700"/>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6805971"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solidFill>
              </a:rPr>
              <a:pPr algn="r"/>
              <a:t>‹#›</a:t>
            </a:fld>
            <a:endParaRPr lang="en-US" sz="1100" dirty="0">
              <a:solidFill>
                <a:srgbClr val="FFFFFF"/>
              </a:solidFill>
            </a:endParaRPr>
          </a:p>
        </p:txBody>
      </p:sp>
      <p:pic>
        <p:nvPicPr>
          <p:cNvPr id="11" name="Picture 10"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cxnSp>
        <p:nvCxnSpPr>
          <p:cNvPr id="12" name="Straight Connector 11"/>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Tree>
    <p:extLst>
      <p:ext uri="{BB962C8B-B14F-4D97-AF65-F5344CB8AC3E}">
        <p14:creationId xmlns:p14="http://schemas.microsoft.com/office/powerpoint/2010/main" val="3748239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1143000"/>
          </a:xfrm>
        </p:spPr>
        <p:txBody>
          <a:bodyPr anchor="t"/>
          <a:lstStyle/>
          <a:p>
            <a:r>
              <a:rPr lang="en-US" dirty="0"/>
              <a:t>Click to edit Master title style</a:t>
            </a:r>
          </a:p>
        </p:txBody>
      </p:sp>
      <p:sp>
        <p:nvSpPr>
          <p:cNvPr id="10" name="Content Placeholder 2"/>
          <p:cNvSpPr>
            <a:spLocks noGrp="1"/>
          </p:cNvSpPr>
          <p:nvPr>
            <p:ph idx="1"/>
          </p:nvPr>
        </p:nvSpPr>
        <p:spPr>
          <a:xfrm>
            <a:off x="486364" y="1337326"/>
            <a:ext cx="8200436" cy="47888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15" name="Right Triangle 14"/>
          <p:cNvSpPr/>
          <p:nvPr userDrawn="1"/>
        </p:nvSpPr>
        <p:spPr>
          <a:xfrm rot="10800000" flipH="1">
            <a:off x="0" y="0"/>
            <a:ext cx="583634" cy="2819400"/>
          </a:xfrm>
          <a:prstGeom prst="rtTriangle">
            <a:avLst/>
          </a:pr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55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667276"/>
          </a:xfrm>
        </p:spPr>
        <p:txBody>
          <a:bodyPr anchor="t">
            <a:normAutofit/>
          </a:bodyPr>
          <a:lstStyle>
            <a:lvl1pPr>
              <a:defRPr sz="3600"/>
            </a:lvl1pPr>
          </a:lstStyle>
          <a:p>
            <a:r>
              <a:rPr lang="en-US"/>
              <a:t>Click to edit Master title style</a:t>
            </a:r>
            <a:endParaRPr lang="en-US" dirty="0"/>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15" name="Right Triangle 14"/>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448857" y="1133478"/>
            <a:ext cx="3831202" cy="4855847"/>
            <a:chOff x="448857" y="503555"/>
            <a:chExt cx="3831202" cy="4694298"/>
          </a:xfrm>
        </p:grpSpPr>
        <p:sp>
          <p:nvSpPr>
            <p:cNvPr id="11" name="Rectangle 10"/>
            <p:cNvSpPr/>
            <p:nvPr userDrawn="1"/>
          </p:nvSpPr>
          <p:spPr>
            <a:xfrm>
              <a:off x="448857" y="503556"/>
              <a:ext cx="3831202" cy="4694297"/>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4783649" y="1133479"/>
            <a:ext cx="3831202" cy="4855846"/>
            <a:chOff x="4775200" y="503555"/>
            <a:chExt cx="3831202" cy="5406390"/>
          </a:xfrm>
        </p:grpSpPr>
        <p:sp>
          <p:nvSpPr>
            <p:cNvPr id="17" name="Rectangle 16"/>
            <p:cNvSpPr/>
            <p:nvPr userDrawn="1"/>
          </p:nvSpPr>
          <p:spPr>
            <a:xfrm>
              <a:off x="4775200"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4775200"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 Placeholder 33"/>
          <p:cNvSpPr>
            <a:spLocks noGrp="1"/>
          </p:cNvSpPr>
          <p:nvPr>
            <p:ph type="body" sz="quarter" idx="12" hasCustomPrompt="1"/>
          </p:nvPr>
        </p:nvSpPr>
        <p:spPr>
          <a:xfrm>
            <a:off x="673100" y="1400121"/>
            <a:ext cx="3390900" cy="516143"/>
          </a:xfrm>
        </p:spPr>
        <p:txBody>
          <a:bodyPr lIns="0" tIns="0" rIns="0" bIns="0">
            <a:noAutofit/>
          </a:bodyPr>
          <a:lstStyle>
            <a:lvl1pPr marL="0" indent="0">
              <a:buNone/>
              <a:defRPr sz="2600" b="1" baseline="0"/>
            </a:lvl1pPr>
          </a:lstStyle>
          <a:p>
            <a:pPr lvl="0"/>
            <a:r>
              <a:rPr lang="en-US" dirty="0"/>
              <a:t>Box A Header Type</a:t>
            </a:r>
          </a:p>
        </p:txBody>
      </p:sp>
      <p:sp>
        <p:nvSpPr>
          <p:cNvPr id="21" name="Text Placeholder 33"/>
          <p:cNvSpPr>
            <a:spLocks noGrp="1"/>
          </p:cNvSpPr>
          <p:nvPr>
            <p:ph type="body" sz="quarter" idx="13" hasCustomPrompt="1"/>
          </p:nvPr>
        </p:nvSpPr>
        <p:spPr>
          <a:xfrm>
            <a:off x="6731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2" name="Text Placeholder 33"/>
          <p:cNvSpPr>
            <a:spLocks noGrp="1"/>
          </p:cNvSpPr>
          <p:nvPr>
            <p:ph type="body" sz="quarter" idx="14" hasCustomPrompt="1"/>
          </p:nvPr>
        </p:nvSpPr>
        <p:spPr>
          <a:xfrm>
            <a:off x="5003800" y="1404398"/>
            <a:ext cx="3390900" cy="511865"/>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23" name="Text Placeholder 33"/>
          <p:cNvSpPr>
            <a:spLocks noGrp="1"/>
          </p:cNvSpPr>
          <p:nvPr>
            <p:ph type="body" sz="quarter" idx="15" hasCustomPrompt="1"/>
          </p:nvPr>
        </p:nvSpPr>
        <p:spPr>
          <a:xfrm>
            <a:off x="50038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spTree>
    <p:extLst>
      <p:ext uri="{BB962C8B-B14F-4D97-AF65-F5344CB8AC3E}">
        <p14:creationId xmlns:p14="http://schemas.microsoft.com/office/powerpoint/2010/main" val="587115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ADE CONTENT 1-TAKEAWAY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476738" y="1337327"/>
            <a:ext cx="8229600" cy="4390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2" hasCustomPrompt="1"/>
          </p:nvPr>
        </p:nvSpPr>
        <p:spPr>
          <a:xfrm>
            <a:off x="449263" y="5880100"/>
            <a:ext cx="8694737" cy="3683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1 Line Takeaway Style—Arial 16; can go as small as 12 </a:t>
            </a:r>
            <a:r>
              <a:rPr lang="en-US" dirty="0" err="1"/>
              <a:t>pt</a:t>
            </a:r>
            <a:endParaRPr lang="en-US" dirty="0"/>
          </a:p>
        </p:txBody>
      </p:sp>
      <p:sp>
        <p:nvSpPr>
          <p:cNvPr id="15" name="TextBox 14"/>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20" name="Right Triangle 19"/>
          <p:cNvSpPr/>
          <p:nvPr userDrawn="1"/>
        </p:nvSpPr>
        <p:spPr>
          <a:xfrm rot="10800000" flipH="1">
            <a:off x="0" y="0"/>
            <a:ext cx="583634" cy="2819400"/>
          </a:xfrm>
          <a:prstGeom prst="rtTriangle">
            <a:avLst/>
          </a:pr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ight Triangle 20"/>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Title 1"/>
          <p:cNvSpPr>
            <a:spLocks noGrp="1"/>
          </p:cNvSpPr>
          <p:nvPr>
            <p:ph type="title"/>
          </p:nvPr>
        </p:nvSpPr>
        <p:spPr>
          <a:xfrm>
            <a:off x="654538" y="56293"/>
            <a:ext cx="8032262" cy="1143000"/>
          </a:xfrm>
        </p:spPr>
        <p:txBody>
          <a:bodyPr anchor="t"/>
          <a:lstStyle/>
          <a:p>
            <a:r>
              <a:rPr lang="en-US" dirty="0"/>
              <a:t>Click to edit Master title style</a:t>
            </a:r>
          </a:p>
        </p:txBody>
      </p:sp>
      <p:cxnSp>
        <p:nvCxnSpPr>
          <p:cNvPr id="24" name="Straight Connector 23"/>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440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ADE CONTENT 1-TAKEAWAY2">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476738" y="1337327"/>
            <a:ext cx="8229600" cy="413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2" hasCustomPrompt="1"/>
          </p:nvPr>
        </p:nvSpPr>
        <p:spPr>
          <a:xfrm>
            <a:off x="449263" y="5562600"/>
            <a:ext cx="8694737" cy="6858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2 Line Takeaway Style—Arial 16; can go as small as 12 </a:t>
            </a:r>
            <a:r>
              <a:rPr lang="en-US" dirty="0" err="1"/>
              <a:t>pt</a:t>
            </a:r>
            <a:r>
              <a:rPr lang="en-US" dirty="0"/>
              <a:t>, but shorter and larger is better for a summary statement.</a:t>
            </a:r>
          </a:p>
          <a:p>
            <a:pPr lvl="0"/>
            <a:endParaRPr lang="en-US" dirty="0"/>
          </a:p>
        </p:txBody>
      </p:sp>
      <p:sp>
        <p:nvSpPr>
          <p:cNvPr id="15" name="TextBox 14"/>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17" name="Right Triangle 16"/>
          <p:cNvSpPr/>
          <p:nvPr userDrawn="1"/>
        </p:nvSpPr>
        <p:spPr>
          <a:xfrm rot="10800000" flipH="1">
            <a:off x="0" y="0"/>
            <a:ext cx="583634" cy="2819400"/>
          </a:xfrm>
          <a:prstGeom prst="rtTriangle">
            <a:avLst/>
          </a:pr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itle 1"/>
          <p:cNvSpPr>
            <a:spLocks noGrp="1"/>
          </p:cNvSpPr>
          <p:nvPr>
            <p:ph type="title"/>
          </p:nvPr>
        </p:nvSpPr>
        <p:spPr>
          <a:xfrm>
            <a:off x="654538" y="56293"/>
            <a:ext cx="8032262" cy="1143000"/>
          </a:xfrm>
        </p:spPr>
        <p:txBody>
          <a:bodyPr anchor="t"/>
          <a:lstStyle/>
          <a:p>
            <a:r>
              <a:rPr lang="en-US" dirty="0"/>
              <a:t>Click to edit Master title style</a:t>
            </a:r>
          </a:p>
        </p:txBody>
      </p:sp>
      <p:cxnSp>
        <p:nvCxnSpPr>
          <p:cNvPr id="21" name="Straight Connector 20"/>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852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ADE CONTENT 2--SPLI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8" name="Right Triangle 27"/>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503554"/>
            <a:ext cx="3831202" cy="5592445"/>
            <a:chOff x="448857" y="503555"/>
            <a:chExt cx="3831202" cy="5406390"/>
          </a:xfrm>
        </p:grpSpPr>
        <p:sp>
          <p:nvSpPr>
            <p:cNvPr id="23" name="Rectangle 22"/>
            <p:cNvSpPr/>
            <p:nvPr userDrawn="1"/>
          </p:nvSpPr>
          <p:spPr>
            <a:xfrm>
              <a:off x="448857" y="503555"/>
              <a:ext cx="3831202" cy="540639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1" name="Group 30"/>
          <p:cNvGrpSpPr/>
          <p:nvPr userDrawn="1"/>
        </p:nvGrpSpPr>
        <p:grpSpPr>
          <a:xfrm>
            <a:off x="4775200" y="503555"/>
            <a:ext cx="3831202" cy="5592444"/>
            <a:chOff x="4775200" y="503555"/>
            <a:chExt cx="3831202" cy="5406390"/>
          </a:xfrm>
        </p:grpSpPr>
        <p:sp>
          <p:nvSpPr>
            <p:cNvPr id="24" name="Rectangle 23"/>
            <p:cNvSpPr/>
            <p:nvPr userDrawn="1"/>
          </p:nvSpPr>
          <p:spPr>
            <a:xfrm>
              <a:off x="4775200" y="503555"/>
              <a:ext cx="3831202" cy="5406390"/>
            </a:xfrm>
            <a:prstGeom prst="rect">
              <a:avLst/>
            </a:prstGeom>
            <a:solidFill>
              <a:schemeClr val="bg2">
                <a:alpha val="89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a:off x="4775200" y="503555"/>
              <a:ext cx="3831202" cy="1695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673100" y="977900"/>
            <a:ext cx="3390900" cy="113030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2324100"/>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977900"/>
            <a:ext cx="3390900" cy="113030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2324100"/>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18" name="TextBox 17"/>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807335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JADE CONTENT 2--SPLIT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19" name="Right Triangle 18"/>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1193800"/>
            <a:ext cx="3831202" cy="4855847"/>
            <a:chOff x="448857" y="503555"/>
            <a:chExt cx="3831202" cy="4694298"/>
          </a:xfrm>
        </p:grpSpPr>
        <p:sp>
          <p:nvSpPr>
            <p:cNvPr id="23" name="Rectangle 22"/>
            <p:cNvSpPr/>
            <p:nvPr userDrawn="1"/>
          </p:nvSpPr>
          <p:spPr>
            <a:xfrm>
              <a:off x="448857" y="503556"/>
              <a:ext cx="3831202" cy="4694297"/>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1" name="Group 30"/>
          <p:cNvGrpSpPr/>
          <p:nvPr userDrawn="1"/>
        </p:nvGrpSpPr>
        <p:grpSpPr>
          <a:xfrm>
            <a:off x="4775200" y="1193801"/>
            <a:ext cx="3831202" cy="4855846"/>
            <a:chOff x="4775200" y="503555"/>
            <a:chExt cx="3831202" cy="5406390"/>
          </a:xfrm>
        </p:grpSpPr>
        <p:sp>
          <p:nvSpPr>
            <p:cNvPr id="24" name="Rectangle 23"/>
            <p:cNvSpPr/>
            <p:nvPr userDrawn="1"/>
          </p:nvSpPr>
          <p:spPr>
            <a:xfrm>
              <a:off x="4775200" y="503555"/>
              <a:ext cx="3831202" cy="5406390"/>
            </a:xfrm>
            <a:prstGeom prst="rect">
              <a:avLst/>
            </a:prstGeom>
            <a:solidFill>
              <a:schemeClr val="bg2">
                <a:alpha val="90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a:off x="4775200"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673100" y="1668146"/>
            <a:ext cx="3390900" cy="113030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301434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1668146"/>
            <a:ext cx="3390900" cy="1130300"/>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301434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itle 1"/>
          <p:cNvSpPr>
            <a:spLocks noGrp="1"/>
          </p:cNvSpPr>
          <p:nvPr>
            <p:ph type="title"/>
          </p:nvPr>
        </p:nvSpPr>
        <p:spPr>
          <a:xfrm>
            <a:off x="1587500" y="56293"/>
            <a:ext cx="7099299" cy="1143000"/>
          </a:xfrm>
        </p:spPr>
        <p:txBody>
          <a:bodyPr anchor="t"/>
          <a:lstStyle/>
          <a:p>
            <a:r>
              <a:rPr lang="en-US" dirty="0"/>
              <a:t>Click to edit Master title style</a:t>
            </a:r>
          </a:p>
        </p:txBody>
      </p:sp>
      <p:cxnSp>
        <p:nvCxnSpPr>
          <p:cNvPr id="27" name="Straight Connector 26"/>
          <p:cNvCxnSpPr/>
          <p:nvPr userDrawn="1"/>
        </p:nvCxnSpPr>
        <p:spPr>
          <a:xfrm>
            <a:off x="0" y="412125"/>
            <a:ext cx="1587500"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1" name="TextBox 20"/>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3512214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JADE CONTENT 3--TRI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2" name="Right Triangle 21"/>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533400"/>
            <a:ext cx="2719903" cy="5524499"/>
            <a:chOff x="448857" y="503555"/>
            <a:chExt cx="3831202" cy="5406390"/>
          </a:xfrm>
        </p:grpSpPr>
        <p:sp>
          <p:nvSpPr>
            <p:cNvPr id="23" name="Rectangle 22"/>
            <p:cNvSpPr/>
            <p:nvPr userDrawn="1"/>
          </p:nvSpPr>
          <p:spPr>
            <a:xfrm>
              <a:off x="448857" y="503555"/>
              <a:ext cx="3831202" cy="540639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342900" y="984140"/>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2330340"/>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184931" y="533401"/>
            <a:ext cx="2719903" cy="5524498"/>
            <a:chOff x="448857" y="503555"/>
            <a:chExt cx="3831202" cy="5406390"/>
          </a:xfrm>
        </p:grpSpPr>
        <p:sp>
          <p:nvSpPr>
            <p:cNvPr id="51" name="Rectangle 50"/>
            <p:cNvSpPr/>
            <p:nvPr userDrawn="1"/>
          </p:nvSpPr>
          <p:spPr>
            <a:xfrm>
              <a:off x="448857" y="503555"/>
              <a:ext cx="3831202" cy="5406390"/>
            </a:xfrm>
            <a:prstGeom prst="rect">
              <a:avLst/>
            </a:prstGeom>
            <a:solidFill>
              <a:schemeClr val="bg2">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3" name="Text Placeholder 33"/>
          <p:cNvSpPr>
            <a:spLocks noGrp="1"/>
          </p:cNvSpPr>
          <p:nvPr>
            <p:ph type="body" sz="quarter" idx="14" hasCustomPrompt="1"/>
          </p:nvPr>
        </p:nvSpPr>
        <p:spPr>
          <a:xfrm>
            <a:off x="3302000" y="984140"/>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2330340"/>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533401"/>
            <a:ext cx="2719903" cy="5524498"/>
            <a:chOff x="448857" y="503555"/>
            <a:chExt cx="3831202" cy="5406390"/>
          </a:xfrm>
        </p:grpSpPr>
        <p:sp>
          <p:nvSpPr>
            <p:cNvPr id="56" name="Rectangle 55"/>
            <p:cNvSpPr/>
            <p:nvPr userDrawn="1"/>
          </p:nvSpPr>
          <p:spPr>
            <a:xfrm>
              <a:off x="448857" y="503555"/>
              <a:ext cx="3831202" cy="540639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userDrawn="1"/>
          </p:nvSpPr>
          <p:spPr>
            <a:xfrm>
              <a:off x="448857" y="503555"/>
              <a:ext cx="3831202" cy="169545"/>
            </a:xfrm>
            <a:prstGeom prst="rect">
              <a:avLst/>
            </a:prstGeom>
            <a:solidFill>
              <a:schemeClr val="tx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8" name="Text Placeholder 33"/>
          <p:cNvSpPr>
            <a:spLocks noGrp="1"/>
          </p:cNvSpPr>
          <p:nvPr>
            <p:ph type="body" sz="quarter" idx="16" hasCustomPrompt="1"/>
          </p:nvPr>
        </p:nvSpPr>
        <p:spPr>
          <a:xfrm>
            <a:off x="6290602" y="984140"/>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2330340"/>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6" name="TextBox 25"/>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12586115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JADE CONTENT 3--TRI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6"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5" name="Right Triangle 24"/>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1219773"/>
            <a:ext cx="2719903" cy="4851401"/>
            <a:chOff x="448857" y="503555"/>
            <a:chExt cx="3831202" cy="4747682"/>
          </a:xfrm>
        </p:grpSpPr>
        <p:sp>
          <p:nvSpPr>
            <p:cNvPr id="23" name="Rectangle 22"/>
            <p:cNvSpPr/>
            <p:nvPr userDrawn="1"/>
          </p:nvSpPr>
          <p:spPr>
            <a:xfrm>
              <a:off x="448857" y="503556"/>
              <a:ext cx="3831202" cy="4747681"/>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4" name="Text Placeholder 33"/>
          <p:cNvSpPr>
            <a:spLocks noGrp="1"/>
          </p:cNvSpPr>
          <p:nvPr>
            <p:ph type="body" sz="quarter" idx="12" hasCustomPrompt="1"/>
          </p:nvPr>
        </p:nvSpPr>
        <p:spPr>
          <a:xfrm>
            <a:off x="342900" y="1670513"/>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184931" y="1219774"/>
            <a:ext cx="2719903" cy="4851400"/>
            <a:chOff x="448857" y="503555"/>
            <a:chExt cx="3831202" cy="5406390"/>
          </a:xfrm>
        </p:grpSpPr>
        <p:sp>
          <p:nvSpPr>
            <p:cNvPr id="51" name="Rectangle 50"/>
            <p:cNvSpPr/>
            <p:nvPr userDrawn="1"/>
          </p:nvSpPr>
          <p:spPr>
            <a:xfrm>
              <a:off x="448857" y="503555"/>
              <a:ext cx="3831202" cy="5406390"/>
            </a:xfrm>
            <a:prstGeom prst="rect">
              <a:avLst/>
            </a:prstGeom>
            <a:solidFill>
              <a:schemeClr val="bg2">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3" name="Text Placeholder 33"/>
          <p:cNvSpPr>
            <a:spLocks noGrp="1"/>
          </p:cNvSpPr>
          <p:nvPr>
            <p:ph type="body" sz="quarter" idx="14" hasCustomPrompt="1"/>
          </p:nvPr>
        </p:nvSpPr>
        <p:spPr>
          <a:xfrm>
            <a:off x="3302000" y="1670513"/>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1219774"/>
            <a:ext cx="2719903" cy="4851400"/>
            <a:chOff x="448857" y="503555"/>
            <a:chExt cx="3831202" cy="4747682"/>
          </a:xfrm>
        </p:grpSpPr>
        <p:sp>
          <p:nvSpPr>
            <p:cNvPr id="56" name="Rectangle 55"/>
            <p:cNvSpPr/>
            <p:nvPr userDrawn="1"/>
          </p:nvSpPr>
          <p:spPr>
            <a:xfrm>
              <a:off x="448857" y="503555"/>
              <a:ext cx="3831202" cy="4747682"/>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8" name="Text Placeholder 33"/>
          <p:cNvSpPr>
            <a:spLocks noGrp="1"/>
          </p:cNvSpPr>
          <p:nvPr>
            <p:ph type="body" sz="quarter" idx="16" hasCustomPrompt="1"/>
          </p:nvPr>
        </p:nvSpPr>
        <p:spPr>
          <a:xfrm>
            <a:off x="6290602" y="1670513"/>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8" name="Title 1"/>
          <p:cNvSpPr>
            <a:spLocks noGrp="1"/>
          </p:cNvSpPr>
          <p:nvPr>
            <p:ph type="title"/>
          </p:nvPr>
        </p:nvSpPr>
        <p:spPr>
          <a:xfrm>
            <a:off x="1587500" y="56293"/>
            <a:ext cx="7099299" cy="1143000"/>
          </a:xfrm>
        </p:spPr>
        <p:txBody>
          <a:bodyPr anchor="t"/>
          <a:lstStyle/>
          <a:p>
            <a:r>
              <a:rPr lang="en-US" dirty="0"/>
              <a:t>Click to edit Master title style</a:t>
            </a:r>
          </a:p>
        </p:txBody>
      </p:sp>
      <p:cxnSp>
        <p:nvCxnSpPr>
          <p:cNvPr id="30" name="Straight Connector 29"/>
          <p:cNvCxnSpPr/>
          <p:nvPr userDrawn="1"/>
        </p:nvCxnSpPr>
        <p:spPr>
          <a:xfrm>
            <a:off x="0" y="412125"/>
            <a:ext cx="1587500"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4068934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JADE CONTENT 4--QUADRU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2"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24" name="Right Triangle 23"/>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3365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userDrawn="1"/>
        </p:nvSpPr>
        <p:spPr>
          <a:xfrm>
            <a:off x="321857" y="336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 Placeholder 33"/>
          <p:cNvSpPr>
            <a:spLocks noGrp="1"/>
          </p:cNvSpPr>
          <p:nvPr userDrawn="1">
            <p:ph type="body" sz="quarter" idx="12" hasCustomPrompt="1"/>
          </p:nvPr>
        </p:nvSpPr>
        <p:spPr>
          <a:xfrm>
            <a:off x="438926" y="7047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17045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4696231" y="3365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userDrawn="1"/>
        </p:nvSpPr>
        <p:spPr>
          <a:xfrm>
            <a:off x="4696231" y="336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D4C"/>
              </a:solidFill>
            </a:endParaRPr>
          </a:p>
        </p:txBody>
      </p:sp>
      <p:sp>
        <p:nvSpPr>
          <p:cNvPr id="27" name="Text Placeholder 33"/>
          <p:cNvSpPr>
            <a:spLocks noGrp="1"/>
          </p:cNvSpPr>
          <p:nvPr>
            <p:ph type="body" sz="quarter" idx="14" hasCustomPrompt="1"/>
          </p:nvPr>
        </p:nvSpPr>
        <p:spPr>
          <a:xfrm>
            <a:off x="4813300" y="7047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17045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1" name="Rectangle 30"/>
          <p:cNvSpPr/>
          <p:nvPr userDrawn="1"/>
        </p:nvSpPr>
        <p:spPr>
          <a:xfrm>
            <a:off x="321857" y="32702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userDrawn="1"/>
        </p:nvSpPr>
        <p:spPr>
          <a:xfrm>
            <a:off x="321857" y="32702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CA023"/>
              </a:solidFill>
            </a:endParaRPr>
          </a:p>
        </p:txBody>
      </p:sp>
      <p:sp>
        <p:nvSpPr>
          <p:cNvPr id="36" name="Text Placeholder 33"/>
          <p:cNvSpPr>
            <a:spLocks noGrp="1"/>
          </p:cNvSpPr>
          <p:nvPr>
            <p:ph type="body" sz="quarter" idx="16" hasCustomPrompt="1"/>
          </p:nvPr>
        </p:nvSpPr>
        <p:spPr>
          <a:xfrm>
            <a:off x="438926" y="36384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37" name="Text Placeholder 33"/>
          <p:cNvSpPr>
            <a:spLocks noGrp="1"/>
          </p:cNvSpPr>
          <p:nvPr>
            <p:ph type="body" sz="quarter" idx="17" hasCustomPrompt="1"/>
          </p:nvPr>
        </p:nvSpPr>
        <p:spPr>
          <a:xfrm>
            <a:off x="438926" y="46382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0" name="Rectangle 39"/>
          <p:cNvSpPr/>
          <p:nvPr userDrawn="1"/>
        </p:nvSpPr>
        <p:spPr>
          <a:xfrm>
            <a:off x="4696231" y="3270251"/>
            <a:ext cx="4054069" cy="2654300"/>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1" name="Rectangle 40"/>
          <p:cNvSpPr/>
          <p:nvPr userDrawn="1"/>
        </p:nvSpPr>
        <p:spPr>
          <a:xfrm>
            <a:off x="4696231" y="32702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2" name="Text Placeholder 33"/>
          <p:cNvSpPr>
            <a:spLocks noGrp="1"/>
          </p:cNvSpPr>
          <p:nvPr>
            <p:ph type="body" sz="quarter" idx="18" hasCustomPrompt="1"/>
          </p:nvPr>
        </p:nvSpPr>
        <p:spPr>
          <a:xfrm>
            <a:off x="4813300" y="3638440"/>
            <a:ext cx="3797300" cy="781160"/>
          </a:xfrm>
        </p:spPr>
        <p:txBody>
          <a:bodyPr lIns="0" tIns="0" rIns="0" bIns="0">
            <a:noAutofit/>
          </a:bodyPr>
          <a:lstStyle>
            <a:lvl1pPr marL="0" indent="0">
              <a:buNone/>
              <a:defRPr sz="2600" b="1" baseline="0"/>
            </a:lvl1pPr>
          </a:lstStyle>
          <a:p>
            <a:pPr lvl="0"/>
            <a:r>
              <a:rPr lang="en-US" dirty="0"/>
              <a:t>Box D Header Type</a:t>
            </a:r>
          </a:p>
        </p:txBody>
      </p:sp>
      <p:sp>
        <p:nvSpPr>
          <p:cNvPr id="43" name="Text Placeholder 33"/>
          <p:cNvSpPr>
            <a:spLocks noGrp="1"/>
          </p:cNvSpPr>
          <p:nvPr>
            <p:ph type="body" sz="quarter" idx="19" hasCustomPrompt="1"/>
          </p:nvPr>
        </p:nvSpPr>
        <p:spPr>
          <a:xfrm>
            <a:off x="4813300" y="4638223"/>
            <a:ext cx="3797300"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4" name="TextBox 4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28" name="TextBox 27"/>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3654957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JADE CONTENT 4--QUADRU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6"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 </a:t>
            </a:r>
          </a:p>
        </p:txBody>
      </p:sp>
      <p:sp>
        <p:nvSpPr>
          <p:cNvPr id="31" name="Right Triangle 30"/>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12763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userDrawn="1"/>
        </p:nvSpPr>
        <p:spPr>
          <a:xfrm>
            <a:off x="321857" y="12763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Text Placeholder 33"/>
          <p:cNvSpPr>
            <a:spLocks noGrp="1"/>
          </p:cNvSpPr>
          <p:nvPr userDrawn="1">
            <p:ph type="body" sz="quarter" idx="12" hasCustomPrompt="1"/>
          </p:nvPr>
        </p:nvSpPr>
        <p:spPr>
          <a:xfrm>
            <a:off x="438926" y="16445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cxnSp>
        <p:nvCxnSpPr>
          <p:cNvPr id="39" name="Straight Connector 38"/>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4696231" y="12763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userDrawn="1"/>
        </p:nvSpPr>
        <p:spPr>
          <a:xfrm>
            <a:off x="4696231" y="12763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33"/>
          <p:cNvSpPr>
            <a:spLocks noGrp="1"/>
          </p:cNvSpPr>
          <p:nvPr>
            <p:ph type="body" sz="quarter" idx="14" hasCustomPrompt="1"/>
          </p:nvPr>
        </p:nvSpPr>
        <p:spPr>
          <a:xfrm>
            <a:off x="4813300" y="16445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Rectangle 23"/>
          <p:cNvSpPr/>
          <p:nvPr userDrawn="1"/>
        </p:nvSpPr>
        <p:spPr>
          <a:xfrm>
            <a:off x="321857" y="38925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p:cNvSpPr/>
          <p:nvPr userDrawn="1"/>
        </p:nvSpPr>
        <p:spPr>
          <a:xfrm>
            <a:off x="321857" y="3892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A291C"/>
              </a:solidFill>
            </a:endParaRPr>
          </a:p>
        </p:txBody>
      </p:sp>
      <p:sp>
        <p:nvSpPr>
          <p:cNvPr id="32" name="Text Placeholder 33"/>
          <p:cNvSpPr>
            <a:spLocks noGrp="1"/>
          </p:cNvSpPr>
          <p:nvPr>
            <p:ph type="body" sz="quarter" idx="16" hasCustomPrompt="1"/>
          </p:nvPr>
        </p:nvSpPr>
        <p:spPr>
          <a:xfrm>
            <a:off x="438926" y="42607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44" name="Text Placeholder 33"/>
          <p:cNvSpPr>
            <a:spLocks noGrp="1"/>
          </p:cNvSpPr>
          <p:nvPr>
            <p:ph type="body" sz="quarter" idx="17" hasCustomPrompt="1"/>
          </p:nvPr>
        </p:nvSpPr>
        <p:spPr>
          <a:xfrm>
            <a:off x="438926"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5" name="Rectangle 44"/>
          <p:cNvSpPr/>
          <p:nvPr userDrawn="1"/>
        </p:nvSpPr>
        <p:spPr>
          <a:xfrm>
            <a:off x="4696231" y="3892551"/>
            <a:ext cx="4054069" cy="2305049"/>
          </a:xfrm>
          <a:prstGeom prst="rect">
            <a:avLst/>
          </a:prstGeom>
          <a:solidFill>
            <a:schemeClr val="bg1">
              <a:alpha val="87000"/>
            </a:schemeClr>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6" name="Rectangle 45"/>
          <p:cNvSpPr/>
          <p:nvPr userDrawn="1"/>
        </p:nvSpPr>
        <p:spPr>
          <a:xfrm>
            <a:off x="4696231" y="3892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7" name="Text Placeholder 33"/>
          <p:cNvSpPr>
            <a:spLocks noGrp="1"/>
          </p:cNvSpPr>
          <p:nvPr>
            <p:ph type="body" sz="quarter" idx="18" hasCustomPrompt="1"/>
          </p:nvPr>
        </p:nvSpPr>
        <p:spPr>
          <a:xfrm>
            <a:off x="4813300" y="4260740"/>
            <a:ext cx="3797300" cy="781160"/>
          </a:xfrm>
        </p:spPr>
        <p:txBody>
          <a:bodyPr lIns="0" tIns="0" rIns="0" bIns="0">
            <a:noAutofit/>
          </a:bodyPr>
          <a:lstStyle>
            <a:lvl1pPr marL="0" indent="0">
              <a:buNone/>
              <a:defRPr sz="2600" b="1" baseline="0">
                <a:solidFill>
                  <a:schemeClr val="tx1"/>
                </a:solidFill>
              </a:defRPr>
            </a:lvl1pPr>
          </a:lstStyle>
          <a:p>
            <a:pPr lvl="0"/>
            <a:r>
              <a:rPr lang="en-US" dirty="0"/>
              <a:t>Box D Header Type</a:t>
            </a:r>
          </a:p>
        </p:txBody>
      </p:sp>
      <p:sp>
        <p:nvSpPr>
          <p:cNvPr id="48" name="Text Placeholder 33"/>
          <p:cNvSpPr>
            <a:spLocks noGrp="1"/>
          </p:cNvSpPr>
          <p:nvPr>
            <p:ph type="body" sz="quarter" idx="19" hasCustomPrompt="1"/>
          </p:nvPr>
        </p:nvSpPr>
        <p:spPr>
          <a:xfrm>
            <a:off x="4813300"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0" name="Title 1"/>
          <p:cNvSpPr>
            <a:spLocks noGrp="1"/>
          </p:cNvSpPr>
          <p:nvPr>
            <p:ph type="title"/>
          </p:nvPr>
        </p:nvSpPr>
        <p:spPr>
          <a:xfrm>
            <a:off x="1587500" y="56293"/>
            <a:ext cx="7099299" cy="1143000"/>
          </a:xfrm>
        </p:spPr>
        <p:txBody>
          <a:bodyPr anchor="t"/>
          <a:lstStyle/>
          <a:p>
            <a:r>
              <a:rPr lang="en-US" dirty="0"/>
              <a:t>Click to edit Master title style</a:t>
            </a:r>
          </a:p>
        </p:txBody>
      </p:sp>
      <p:cxnSp>
        <p:nvCxnSpPr>
          <p:cNvPr id="41" name="Straight Connector 40"/>
          <p:cNvCxnSpPr/>
          <p:nvPr userDrawn="1"/>
        </p:nvCxnSpPr>
        <p:spPr>
          <a:xfrm>
            <a:off x="0" y="412125"/>
            <a:ext cx="1587500"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33" name="TextBox 32"/>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49286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cxnSp>
        <p:nvCxnSpPr>
          <p:cNvPr id="3" name="Straight Connector 2"/>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1588366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PHOTO-W-CORN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cxnSp>
        <p:nvCxnSpPr>
          <p:cNvPr id="3" name="Straight Connector 2"/>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5" name="TextBox 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
        <p:nvSpPr>
          <p:cNvPr id="6" name="Right Triangle 16"/>
          <p:cNvSpPr/>
          <p:nvPr userDrawn="1"/>
        </p:nvSpPr>
        <p:spPr>
          <a:xfrm rot="10800000" flipH="1">
            <a:off x="0" y="-1"/>
            <a:ext cx="1587500" cy="6872972"/>
          </a:xfrm>
          <a:custGeom>
            <a:avLst/>
            <a:gdLst>
              <a:gd name="connsiteX0" fmla="*/ 0 w 1587500"/>
              <a:gd name="connsiteY0" fmla="*/ 7668839 h 7668839"/>
              <a:gd name="connsiteX1" fmla="*/ 0 w 1587500"/>
              <a:gd name="connsiteY1" fmla="*/ 0 h 7668839"/>
              <a:gd name="connsiteX2" fmla="*/ 1587500 w 1587500"/>
              <a:gd name="connsiteY2" fmla="*/ 7668839 h 7668839"/>
              <a:gd name="connsiteX3" fmla="*/ 0 w 1587500"/>
              <a:gd name="connsiteY3" fmla="*/ 7668839 h 7668839"/>
              <a:gd name="connsiteX0" fmla="*/ 0 w 1587500"/>
              <a:gd name="connsiteY0" fmla="*/ 6894139 h 6894139"/>
              <a:gd name="connsiteX1" fmla="*/ 165100 w 1587500"/>
              <a:gd name="connsiteY1" fmla="*/ 0 h 6894139"/>
              <a:gd name="connsiteX2" fmla="*/ 1587500 w 1587500"/>
              <a:gd name="connsiteY2" fmla="*/ 6894139 h 6894139"/>
              <a:gd name="connsiteX3" fmla="*/ 0 w 1587500"/>
              <a:gd name="connsiteY3" fmla="*/ 6894139 h 6894139"/>
              <a:gd name="connsiteX0" fmla="*/ 0 w 1587500"/>
              <a:gd name="connsiteY0" fmla="*/ 6894139 h 6894139"/>
              <a:gd name="connsiteX1" fmla="*/ 139700 w 1587500"/>
              <a:gd name="connsiteY1" fmla="*/ 3028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94139 h 6894139"/>
              <a:gd name="connsiteX1" fmla="*/ 12700 w 1587500"/>
              <a:gd name="connsiteY1" fmla="*/ 23438 h 6894139"/>
              <a:gd name="connsiteX2" fmla="*/ 165100 w 1587500"/>
              <a:gd name="connsiteY2" fmla="*/ 0 h 6894139"/>
              <a:gd name="connsiteX3" fmla="*/ 1587500 w 1587500"/>
              <a:gd name="connsiteY3" fmla="*/ 6894139 h 6894139"/>
              <a:gd name="connsiteX4" fmla="*/ 0 w 1587500"/>
              <a:gd name="connsiteY4" fmla="*/ 6894139 h 6894139"/>
              <a:gd name="connsiteX0" fmla="*/ 0 w 1587500"/>
              <a:gd name="connsiteY0" fmla="*/ 6870701 h 6870701"/>
              <a:gd name="connsiteX1" fmla="*/ 12700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59456 w 1646956"/>
              <a:gd name="connsiteY0" fmla="*/ 6883401 h 6883401"/>
              <a:gd name="connsiteX1" fmla="*/ 190 w 1646956"/>
              <a:gd name="connsiteY1" fmla="*/ 0 h 6883401"/>
              <a:gd name="connsiteX2" fmla="*/ 237256 w 1646956"/>
              <a:gd name="connsiteY2" fmla="*/ 23129 h 6883401"/>
              <a:gd name="connsiteX3" fmla="*/ 1646956 w 1646956"/>
              <a:gd name="connsiteY3" fmla="*/ 6883401 h 6883401"/>
              <a:gd name="connsiteX4" fmla="*/ 59456 w 1646956"/>
              <a:gd name="connsiteY4" fmla="*/ 6883401 h 6883401"/>
              <a:gd name="connsiteX0" fmla="*/ 0 w 1587500"/>
              <a:gd name="connsiteY0" fmla="*/ 6870701 h 6870701"/>
              <a:gd name="connsiteX1" fmla="*/ 59267 w 1587500"/>
              <a:gd name="connsiteY1" fmla="*/ 0 h 6870701"/>
              <a:gd name="connsiteX2" fmla="*/ 177800 w 1587500"/>
              <a:gd name="connsiteY2" fmla="*/ 10429 h 6870701"/>
              <a:gd name="connsiteX3" fmla="*/ 1587500 w 1587500"/>
              <a:gd name="connsiteY3" fmla="*/ 6870701 h 6870701"/>
              <a:gd name="connsiteX4" fmla="*/ 0 w 1587500"/>
              <a:gd name="connsiteY4" fmla="*/ 6870701 h 6870701"/>
              <a:gd name="connsiteX0" fmla="*/ 0 w 1587500"/>
              <a:gd name="connsiteY0" fmla="*/ 6866468 h 6866468"/>
              <a:gd name="connsiteX1" fmla="*/ 4234 w 1587500"/>
              <a:gd name="connsiteY1" fmla="*/ 0 h 6866468"/>
              <a:gd name="connsiteX2" fmla="*/ 177800 w 1587500"/>
              <a:gd name="connsiteY2" fmla="*/ 6196 h 6866468"/>
              <a:gd name="connsiteX3" fmla="*/ 1587500 w 1587500"/>
              <a:gd name="connsiteY3" fmla="*/ 6866468 h 6866468"/>
              <a:gd name="connsiteX4" fmla="*/ 0 w 1587500"/>
              <a:gd name="connsiteY4" fmla="*/ 6866468 h 6866468"/>
              <a:gd name="connsiteX0" fmla="*/ 0 w 1587500"/>
              <a:gd name="connsiteY0" fmla="*/ 6866468 h 6866468"/>
              <a:gd name="connsiteX1" fmla="*/ 4234 w 1587500"/>
              <a:gd name="connsiteY1" fmla="*/ 0 h 6866468"/>
              <a:gd name="connsiteX2" fmla="*/ 152400 w 1587500"/>
              <a:gd name="connsiteY2" fmla="*/ 18896 h 6866468"/>
              <a:gd name="connsiteX3" fmla="*/ 1587500 w 1587500"/>
              <a:gd name="connsiteY3" fmla="*/ 6866468 h 6866468"/>
              <a:gd name="connsiteX4" fmla="*/ 0 w 1587500"/>
              <a:gd name="connsiteY4" fmla="*/ 6866468 h 6866468"/>
              <a:gd name="connsiteX0" fmla="*/ 0 w 1587500"/>
              <a:gd name="connsiteY0" fmla="*/ 6872972 h 6872972"/>
              <a:gd name="connsiteX1" fmla="*/ 4234 w 1587500"/>
              <a:gd name="connsiteY1" fmla="*/ 6504 h 6872972"/>
              <a:gd name="connsiteX2" fmla="*/ 152400 w 1587500"/>
              <a:gd name="connsiteY2" fmla="*/ 0 h 6872972"/>
              <a:gd name="connsiteX3" fmla="*/ 1587500 w 1587500"/>
              <a:gd name="connsiteY3" fmla="*/ 6872972 h 6872972"/>
              <a:gd name="connsiteX4" fmla="*/ 0 w 1587500"/>
              <a:gd name="connsiteY4" fmla="*/ 6872972 h 687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0" h="6872972">
                <a:moveTo>
                  <a:pt x="0" y="6872972"/>
                </a:moveTo>
                <a:cubicBezTo>
                  <a:pt x="4233" y="4582738"/>
                  <a:pt x="1" y="2296738"/>
                  <a:pt x="4234" y="6504"/>
                </a:cubicBezTo>
                <a:lnTo>
                  <a:pt x="152400" y="0"/>
                </a:lnTo>
                <a:lnTo>
                  <a:pt x="1587500" y="6872972"/>
                </a:lnTo>
                <a:lnTo>
                  <a:pt x="0" y="6872972"/>
                </a:lnTo>
                <a:close/>
              </a:path>
            </a:pathLst>
          </a:custGeom>
          <a:solidFill>
            <a:schemeClr val="tx2">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ight Triangle 6"/>
          <p:cNvSpPr/>
          <p:nvPr userDrawn="1"/>
        </p:nvSpPr>
        <p:spPr>
          <a:xfrm rot="10800000" flipH="1">
            <a:off x="4558" y="0"/>
            <a:ext cx="1430541" cy="6910610"/>
          </a:xfrm>
          <a:prstGeom prst="rtTriangle">
            <a:avLst/>
          </a:prstGeom>
          <a:gradFill flip="none" rotWithShape="1">
            <a:gsLst>
              <a:gs pos="0">
                <a:schemeClr val="tx2"/>
              </a:gs>
              <a:gs pos="100000">
                <a:schemeClr val="tx2">
                  <a:lumMod val="90000"/>
                  <a:lumOff val="1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848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ADE CONTENT 2--SPLIT W HEAD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1133478"/>
            <a:ext cx="3831202" cy="4855847"/>
            <a:chOff x="448857" y="503555"/>
            <a:chExt cx="3831202" cy="4694298"/>
          </a:xfrm>
        </p:grpSpPr>
        <p:sp>
          <p:nvSpPr>
            <p:cNvPr id="23" name="Rectangle 22"/>
            <p:cNvSpPr/>
            <p:nvPr userDrawn="1"/>
          </p:nvSpPr>
          <p:spPr>
            <a:xfrm>
              <a:off x="448857" y="503556"/>
              <a:ext cx="3831202" cy="4694297"/>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userDrawn="1"/>
        </p:nvGrpSpPr>
        <p:grpSpPr>
          <a:xfrm>
            <a:off x="4783649" y="1133479"/>
            <a:ext cx="3831202" cy="4855846"/>
            <a:chOff x="4775200" y="503555"/>
            <a:chExt cx="3831202" cy="5406390"/>
          </a:xfrm>
        </p:grpSpPr>
        <p:sp>
          <p:nvSpPr>
            <p:cNvPr id="24" name="Rectangle 23"/>
            <p:cNvSpPr/>
            <p:nvPr userDrawn="1"/>
          </p:nvSpPr>
          <p:spPr>
            <a:xfrm>
              <a:off x="4775200"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4775200"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 Placeholder 33"/>
          <p:cNvSpPr>
            <a:spLocks noGrp="1"/>
          </p:cNvSpPr>
          <p:nvPr>
            <p:ph type="body" sz="quarter" idx="12" hasCustomPrompt="1"/>
          </p:nvPr>
        </p:nvSpPr>
        <p:spPr>
          <a:xfrm>
            <a:off x="673100" y="1400121"/>
            <a:ext cx="3390900" cy="516143"/>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1404398"/>
            <a:ext cx="3390900" cy="511865"/>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sp>
        <p:nvSpPr>
          <p:cNvPr id="21" name="TextBox 20"/>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26" name="Right Triangle 25"/>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40362316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cxnSp>
        <p:nvCxnSpPr>
          <p:cNvPr id="4" name="Straight Connector 3"/>
          <p:cNvCxnSpPr/>
          <p:nvPr userDrawn="1"/>
        </p:nvCxnSpPr>
        <p:spPr>
          <a:xfrm flipV="1">
            <a:off x="1167076" y="6399234"/>
            <a:ext cx="0" cy="458766"/>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201620" y="6399234"/>
            <a:ext cx="3272692" cy="261610"/>
          </a:xfrm>
          <a:prstGeom prst="rect">
            <a:avLst/>
          </a:prstGeom>
          <a:noFill/>
        </p:spPr>
        <p:txBody>
          <a:bodyPr wrap="square" rtlCol="0">
            <a:spAutoFit/>
          </a:bodyPr>
          <a:lstStyle/>
          <a:p>
            <a:r>
              <a:rPr lang="en-US" sz="1100" dirty="0">
                <a:solidFill>
                  <a:srgbClr val="FFFFFF">
                    <a:lumMod val="50000"/>
                  </a:srgbClr>
                </a:solidFill>
              </a:rPr>
              <a:t>©2019 DCP Midstream</a:t>
            </a:r>
          </a:p>
        </p:txBody>
      </p:sp>
      <p:sp>
        <p:nvSpPr>
          <p:cNvPr id="6" name="TextBox 5"/>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2290048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Rectangle 15"/>
          <p:cNvSpPr/>
          <p:nvPr userDrawn="1"/>
        </p:nvSpPr>
        <p:spPr>
          <a:xfrm>
            <a:off x="-25400" y="0"/>
            <a:ext cx="6096000" cy="68791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 name="connsiteX0" fmla="*/ 0 w 6096000"/>
              <a:gd name="connsiteY0" fmla="*/ 12700 h 6866466"/>
              <a:gd name="connsiteX1" fmla="*/ 6096000 w 6096000"/>
              <a:gd name="connsiteY1" fmla="*/ 0 h 6866466"/>
              <a:gd name="connsiteX2" fmla="*/ 4677834 w 6096000"/>
              <a:gd name="connsiteY2" fmla="*/ 6862233 h 6866466"/>
              <a:gd name="connsiteX3" fmla="*/ 3145367 w 6096000"/>
              <a:gd name="connsiteY3" fmla="*/ 6866466 h 6866466"/>
              <a:gd name="connsiteX4" fmla="*/ 0 w 6096000"/>
              <a:gd name="connsiteY4" fmla="*/ 12700 h 6866466"/>
              <a:gd name="connsiteX0" fmla="*/ 0 w 6096000"/>
              <a:gd name="connsiteY0" fmla="*/ 12700 h 6879166"/>
              <a:gd name="connsiteX1" fmla="*/ 6096000 w 6096000"/>
              <a:gd name="connsiteY1" fmla="*/ 0 h 6879166"/>
              <a:gd name="connsiteX2" fmla="*/ 4677834 w 6096000"/>
              <a:gd name="connsiteY2" fmla="*/ 6862233 h 6879166"/>
              <a:gd name="connsiteX3" fmla="*/ 8467 w 6096000"/>
              <a:gd name="connsiteY3" fmla="*/ 6879166 h 6879166"/>
              <a:gd name="connsiteX4" fmla="*/ 0 w 6096000"/>
              <a:gd name="connsiteY4" fmla="*/ 12700 h 6879166"/>
              <a:gd name="connsiteX0" fmla="*/ 0 w 6096000"/>
              <a:gd name="connsiteY0" fmla="*/ 0 h 6879166"/>
              <a:gd name="connsiteX1" fmla="*/ 6096000 w 6096000"/>
              <a:gd name="connsiteY1" fmla="*/ 0 h 6879166"/>
              <a:gd name="connsiteX2" fmla="*/ 4677834 w 6096000"/>
              <a:gd name="connsiteY2" fmla="*/ 6862233 h 6879166"/>
              <a:gd name="connsiteX3" fmla="*/ 8467 w 6096000"/>
              <a:gd name="connsiteY3" fmla="*/ 6879166 h 6879166"/>
              <a:gd name="connsiteX4" fmla="*/ 0 w 6096000"/>
              <a:gd name="connsiteY4" fmla="*/ 0 h 687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9166">
                <a:moveTo>
                  <a:pt x="0" y="0"/>
                </a:moveTo>
                <a:lnTo>
                  <a:pt x="6096000" y="0"/>
                </a:lnTo>
                <a:lnTo>
                  <a:pt x="4677834" y="6862233"/>
                </a:lnTo>
                <a:lnTo>
                  <a:pt x="8467" y="6879166"/>
                </a:lnTo>
                <a:cubicBezTo>
                  <a:pt x="4234" y="4588933"/>
                  <a:pt x="4233" y="2290233"/>
                  <a:pt x="0" y="0"/>
                </a:cubicBezTo>
                <a:close/>
              </a:path>
            </a:pathLst>
          </a:custGeom>
          <a:gradFill flip="none" rotWithShape="1">
            <a:gsLst>
              <a:gs pos="100000">
                <a:srgbClr val="012D38">
                  <a:alpha val="90000"/>
                </a:srgbClr>
              </a:gs>
              <a:gs pos="0">
                <a:srgbClr val="001014">
                  <a:alpha val="9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53999" y="1749458"/>
            <a:ext cx="4800601" cy="1497785"/>
          </a:xfrm>
        </p:spPr>
        <p:txBody>
          <a:bodyPr anchor="b">
            <a:normAutofit/>
          </a:bodyPr>
          <a:lstStyle>
            <a:lvl1pPr>
              <a:lnSpc>
                <a:spcPct val="90000"/>
              </a:lnSpc>
              <a:defRPr sz="4000" baseline="0">
                <a:solidFill>
                  <a:schemeClr val="bg2"/>
                </a:solidFill>
              </a:defRPr>
            </a:lvl1pPr>
          </a:lstStyle>
          <a:p>
            <a:r>
              <a:rPr lang="en-US" dirty="0"/>
              <a:t>Thank You</a:t>
            </a:r>
          </a:p>
        </p:txBody>
      </p:sp>
      <p:cxnSp>
        <p:nvCxnSpPr>
          <p:cNvPr id="8" name="Straight Connector 7"/>
          <p:cNvCxnSpPr/>
          <p:nvPr userDrawn="1"/>
        </p:nvCxnSpPr>
        <p:spPr>
          <a:xfrm flipH="1">
            <a:off x="4550834" y="0"/>
            <a:ext cx="1418166" cy="6862233"/>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5281930" cy="0"/>
          </a:xfrm>
          <a:prstGeom prst="line">
            <a:avLst/>
          </a:prstGeom>
          <a:ln w="1270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847" y="6073024"/>
            <a:ext cx="1057567" cy="516293"/>
          </a:xfrm>
          <a:prstGeom prst="rect">
            <a:avLst/>
          </a:prstGeom>
        </p:spPr>
      </p:pic>
      <p:grpSp>
        <p:nvGrpSpPr>
          <p:cNvPr id="9" name="Group 8"/>
          <p:cNvGrpSpPr/>
          <p:nvPr userDrawn="1"/>
        </p:nvGrpSpPr>
        <p:grpSpPr>
          <a:xfrm>
            <a:off x="5031656" y="3191887"/>
            <a:ext cx="4214804" cy="3334896"/>
            <a:chOff x="4782816" y="3025142"/>
            <a:chExt cx="4636284" cy="3668386"/>
          </a:xfrm>
        </p:grpSpPr>
        <p:sp>
          <p:nvSpPr>
            <p:cNvPr id="10" name="Oval 9"/>
            <p:cNvSpPr/>
            <p:nvPr/>
          </p:nvSpPr>
          <p:spPr>
            <a:xfrm>
              <a:off x="5281930" y="3025142"/>
              <a:ext cx="3668388" cy="3668386"/>
            </a:xfrm>
            <a:prstGeom prst="ellipse">
              <a:avLst/>
            </a:prstGeom>
            <a:solidFill>
              <a:schemeClr val="tx2"/>
            </a:solidFill>
            <a:ln>
              <a:noFill/>
            </a:ln>
            <a:effectLst>
              <a:outerShdw blurRad="120650" dist="25400" dir="2700000" sx="101000" sy="101000" algn="tl" rotWithShape="0">
                <a:schemeClr val="bg2">
                  <a:lumMod val="1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5502414" y="3241965"/>
              <a:ext cx="3197088" cy="3197088"/>
            </a:xfrm>
            <a:prstGeom prst="rect">
              <a:avLst/>
            </a:prstGeom>
            <a:noFill/>
          </p:spPr>
          <p:txBody>
            <a:bodyPr wrap="square" rtlCol="0">
              <a:prstTxWarp prst="textArchDown">
                <a:avLst/>
              </a:prstTxWarp>
              <a:spAutoFit/>
            </a:bodyPr>
            <a:lstStyle/>
            <a:p>
              <a:r>
                <a:rPr lang="en-US" dirty="0">
                  <a:solidFill>
                    <a:srgbClr val="003D4C">
                      <a:lumMod val="10000"/>
                      <a:lumOff val="90000"/>
                    </a:srgbClr>
                  </a:solidFill>
                </a:rPr>
                <a:t>Accountability</a:t>
              </a:r>
            </a:p>
          </p:txBody>
        </p:sp>
        <p:graphicFrame>
          <p:nvGraphicFramePr>
            <p:cNvPr id="12" name="Chart 11"/>
            <p:cNvGraphicFramePr/>
            <p:nvPr>
              <p:extLst/>
            </p:nvPr>
          </p:nvGraphicFramePr>
          <p:xfrm>
            <a:off x="4782816" y="3295082"/>
            <a:ext cx="4636284" cy="3090855"/>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p:nvPr/>
          </p:nvSpPr>
          <p:spPr>
            <a:xfrm>
              <a:off x="6338339" y="4081550"/>
              <a:ext cx="1555569" cy="15555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6360406" y="4568161"/>
              <a:ext cx="1490414" cy="643254"/>
            </a:xfrm>
            <a:prstGeom prst="rect">
              <a:avLst/>
            </a:prstGeom>
            <a:noFill/>
          </p:spPr>
          <p:txBody>
            <a:bodyPr wrap="square" rtlCol="0">
              <a:spAutoFit/>
            </a:bodyPr>
            <a:lstStyle/>
            <a:p>
              <a:pPr algn="ctr"/>
              <a:r>
                <a:rPr lang="en-US" sz="1600" b="1" dirty="0">
                  <a:solidFill>
                    <a:srgbClr val="101820"/>
                  </a:solidFill>
                  <a:cs typeface="Arial"/>
                </a:rPr>
                <a:t>Operational</a:t>
              </a:r>
            </a:p>
            <a:p>
              <a:pPr algn="ctr"/>
              <a:r>
                <a:rPr lang="en-US" sz="1600" b="1" dirty="0">
                  <a:solidFill>
                    <a:srgbClr val="101820"/>
                  </a:solidFill>
                  <a:cs typeface="Arial"/>
                </a:rPr>
                <a:t>Excellence</a:t>
              </a:r>
            </a:p>
          </p:txBody>
        </p:sp>
        <p:sp>
          <p:nvSpPr>
            <p:cNvPr id="16" name="TextBox 15"/>
            <p:cNvSpPr txBox="1"/>
            <p:nvPr/>
          </p:nvSpPr>
          <p:spPr>
            <a:xfrm rot="1837586">
              <a:off x="6051048" y="3787517"/>
              <a:ext cx="2099821" cy="2105985"/>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Efficiency</a:t>
              </a:r>
            </a:p>
          </p:txBody>
        </p:sp>
        <p:sp>
          <p:nvSpPr>
            <p:cNvPr id="17" name="TextBox 16"/>
            <p:cNvSpPr txBox="1"/>
            <p:nvPr/>
          </p:nvSpPr>
          <p:spPr>
            <a:xfrm rot="8997345">
              <a:off x="5931094" y="3667211"/>
              <a:ext cx="2339729" cy="2346597"/>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Risk</a:t>
              </a:r>
            </a:p>
          </p:txBody>
        </p:sp>
        <p:sp>
          <p:nvSpPr>
            <p:cNvPr id="19" name="TextBox 18"/>
            <p:cNvSpPr txBox="1"/>
            <p:nvPr/>
          </p:nvSpPr>
          <p:spPr>
            <a:xfrm rot="8997345">
              <a:off x="6109512" y="3846152"/>
              <a:ext cx="1982893" cy="1988714"/>
            </a:xfrm>
            <a:prstGeom prst="rect">
              <a:avLst/>
            </a:prstGeom>
            <a:noFill/>
          </p:spPr>
          <p:txBody>
            <a:bodyPr wrap="square" rtlCol="0">
              <a:prstTxWarp prst="textCircle">
                <a:avLst>
                  <a:gd name="adj" fmla="val 2960089"/>
                </a:avLst>
              </a:prstTxWarp>
              <a:spAutoFit/>
            </a:bodyPr>
            <a:lstStyle/>
            <a:p>
              <a:pPr algn="ctr"/>
              <a:r>
                <a:rPr lang="en-US" sz="1600" b="1" dirty="0">
                  <a:solidFill>
                    <a:srgbClr val="FFFFFF"/>
                  </a:solidFill>
                  <a:cs typeface="Arial"/>
                </a:rPr>
                <a:t>Management</a:t>
              </a:r>
            </a:p>
          </p:txBody>
        </p:sp>
        <p:sp>
          <p:nvSpPr>
            <p:cNvPr id="20" name="TextBox 19"/>
            <p:cNvSpPr txBox="1"/>
            <p:nvPr/>
          </p:nvSpPr>
          <p:spPr>
            <a:xfrm>
              <a:off x="6109511" y="3759379"/>
              <a:ext cx="1982894" cy="2162261"/>
            </a:xfrm>
            <a:prstGeom prst="rect">
              <a:avLst/>
            </a:prstGeom>
            <a:noFill/>
          </p:spPr>
          <p:txBody>
            <a:bodyPr wrap="square" rtlCol="0">
              <a:prstTxWarp prst="textArchDown">
                <a:avLst>
                  <a:gd name="adj" fmla="val 20924124"/>
                </a:avLst>
              </a:prstTxWarp>
              <a:spAutoFit/>
            </a:bodyPr>
            <a:lstStyle/>
            <a:p>
              <a:pPr algn="ctr"/>
              <a:r>
                <a:rPr lang="en-US" sz="1600" b="1" dirty="0">
                  <a:solidFill>
                    <a:srgbClr val="FFFFFF"/>
                  </a:solidFill>
                  <a:cs typeface="Arial"/>
                </a:rPr>
                <a:t>Reliability</a:t>
              </a:r>
            </a:p>
          </p:txBody>
        </p:sp>
        <p:sp>
          <p:nvSpPr>
            <p:cNvPr id="21" name="TextBox 20"/>
            <p:cNvSpPr txBox="1"/>
            <p:nvPr userDrawn="1"/>
          </p:nvSpPr>
          <p:spPr>
            <a:xfrm>
              <a:off x="5541447" y="3295082"/>
              <a:ext cx="3090859" cy="3090855"/>
            </a:xfrm>
            <a:prstGeom prst="rect">
              <a:avLst/>
            </a:prstGeom>
            <a:noFill/>
          </p:spPr>
          <p:txBody>
            <a:bodyPr wrap="square" rtlCol="0">
              <a:prstTxWarp prst="textArchUp">
                <a:avLst>
                  <a:gd name="adj" fmla="val 10032900"/>
                </a:avLst>
              </a:prstTxWarp>
              <a:spAutoFit/>
            </a:bodyPr>
            <a:lstStyle/>
            <a:p>
              <a:pPr algn="ctr"/>
              <a:r>
                <a:rPr lang="en-US" dirty="0">
                  <a:solidFill>
                    <a:srgbClr val="003D4C">
                      <a:lumMod val="10000"/>
                      <a:lumOff val="90000"/>
                    </a:srgbClr>
                  </a:solidFill>
                </a:rPr>
                <a:t>Managerial Courage</a:t>
              </a:r>
            </a:p>
          </p:txBody>
        </p:sp>
        <p:sp>
          <p:nvSpPr>
            <p:cNvPr id="22" name="TextBox 21"/>
            <p:cNvSpPr txBox="1"/>
            <p:nvPr userDrawn="1"/>
          </p:nvSpPr>
          <p:spPr>
            <a:xfrm>
              <a:off x="5508325" y="3279220"/>
              <a:ext cx="3197089" cy="3197088"/>
            </a:xfrm>
            <a:prstGeom prst="rect">
              <a:avLst/>
            </a:prstGeom>
            <a:noFill/>
          </p:spPr>
          <p:txBody>
            <a:bodyPr wrap="square" rtlCol="0">
              <a:prstTxWarp prst="textArchDown">
                <a:avLst>
                  <a:gd name="adj" fmla="val 481750"/>
                </a:avLst>
              </a:prstTxWarp>
              <a:spAutoFit/>
            </a:bodyPr>
            <a:lstStyle/>
            <a:p>
              <a:pPr algn="r"/>
              <a:r>
                <a:rPr lang="en-US" dirty="0">
                  <a:solidFill>
                    <a:srgbClr val="003D4C">
                      <a:lumMod val="10000"/>
                      <a:lumOff val="90000"/>
                    </a:srgbClr>
                  </a:solidFill>
                </a:rPr>
                <a:t>Discipline </a:t>
              </a:r>
            </a:p>
          </p:txBody>
        </p:sp>
      </p:grpSp>
      <p:sp>
        <p:nvSpPr>
          <p:cNvPr id="23" name="TextBox 22"/>
          <p:cNvSpPr txBox="1"/>
          <p:nvPr userDrawn="1"/>
        </p:nvSpPr>
        <p:spPr>
          <a:xfrm>
            <a:off x="1641736" y="6255792"/>
            <a:ext cx="3272692" cy="261610"/>
          </a:xfrm>
          <a:prstGeom prst="rect">
            <a:avLst/>
          </a:prstGeom>
          <a:noFill/>
        </p:spPr>
        <p:txBody>
          <a:bodyPr wrap="square" rtlCol="0">
            <a:spAutoFit/>
          </a:bodyPr>
          <a:lstStyle/>
          <a:p>
            <a:r>
              <a:rPr lang="en-US" sz="1100" dirty="0">
                <a:solidFill>
                  <a:srgbClr val="EAEFF0"/>
                </a:solidFill>
              </a:rPr>
              <a:t>©2019 DCP Midstream</a:t>
            </a:r>
          </a:p>
        </p:txBody>
      </p:sp>
      <p:sp>
        <p:nvSpPr>
          <p:cNvPr id="25" name="TextBox 24"/>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rgbClr val="FFFFFF">
                    <a:lumMod val="50000"/>
                  </a:srgbClr>
                </a:solidFill>
              </a:rPr>
              <a:pPr algn="r"/>
              <a:t>‹#›</a:t>
            </a:fld>
            <a:endParaRPr lang="en-US" sz="1100" dirty="0">
              <a:solidFill>
                <a:srgbClr val="FFFFFF">
                  <a:lumMod val="50000"/>
                </a:srgbClr>
              </a:solidFill>
            </a:endParaRPr>
          </a:p>
        </p:txBody>
      </p:sp>
    </p:spTree>
    <p:extLst>
      <p:ext uri="{BB962C8B-B14F-4D97-AF65-F5344CB8AC3E}">
        <p14:creationId xmlns:p14="http://schemas.microsoft.com/office/powerpoint/2010/main" val="3573825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solidFill>
                  <a:srgbClr val="101820">
                    <a:lumMod val="65000"/>
                    <a:lumOff val="35000"/>
                  </a:srgbClr>
                </a:solidFill>
              </a:rPr>
              <a:pPr/>
              <a:t>‹#›</a:t>
            </a:fld>
            <a:endParaRPr lang="en-US" dirty="0">
              <a:solidFill>
                <a:srgbClr val="101820">
                  <a:lumMod val="65000"/>
                  <a:lumOff val="35000"/>
                </a:srgbClr>
              </a:solidFill>
            </a:endParaRPr>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8575063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 y="0"/>
            <a:ext cx="6964680" cy="806450"/>
          </a:xfrm>
          <a:prstGeom prst="rect">
            <a:avLst/>
          </a:prstGeom>
        </p:spPr>
        <p:txBody>
          <a:bodyPr>
            <a:noAutofit/>
          </a:bodyPr>
          <a:lstStyle>
            <a:lvl1pPr algn="l">
              <a:defRPr sz="2400" b="1"/>
            </a:lvl1pPr>
          </a:lstStyle>
          <a:p>
            <a:r>
              <a:rPr lang="en-US" dirty="0"/>
              <a:t>Sample Slide Title (Arial 24pt)</a:t>
            </a:r>
          </a:p>
        </p:txBody>
      </p:sp>
      <p:sp>
        <p:nvSpPr>
          <p:cNvPr id="3" name="Content Placeholder 2"/>
          <p:cNvSpPr>
            <a:spLocks noGrp="1"/>
          </p:cNvSpPr>
          <p:nvPr>
            <p:ph idx="1" hasCustomPrompt="1"/>
          </p:nvPr>
        </p:nvSpPr>
        <p:spPr>
          <a:xfrm>
            <a:off x="106680" y="1093518"/>
            <a:ext cx="8930640"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rgbClr val="FFFFFF"/>
                </a:solidFill>
              </a:defRPr>
            </a:lvl1pPr>
          </a:lstStyle>
          <a:p>
            <a:fld id="{A3BB48F1-B06E-B04C-B364-D7B17C59C9BB}" type="slidenum">
              <a:rPr lang="en-US" smtClean="0"/>
              <a:pPr/>
              <a:t>‹#›</a:t>
            </a:fld>
            <a:endParaRPr lang="en-US" dirty="0"/>
          </a:p>
        </p:txBody>
      </p:sp>
    </p:spTree>
    <p:extLst>
      <p:ext uri="{BB962C8B-B14F-4D97-AF65-F5344CB8AC3E}">
        <p14:creationId xmlns:p14="http://schemas.microsoft.com/office/powerpoint/2010/main" val="4029217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67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9CA358AC-8B76-084F-A1E7-8ED56046096E}"/>
              </a:ext>
            </a:extLst>
          </p:cNvPr>
          <p:cNvPicPr>
            <a:picLocks noChangeAspect="1"/>
          </p:cNvPicPr>
          <p:nvPr userDrawn="1"/>
        </p:nvPicPr>
        <p:blipFill>
          <a:blip r:embed="rId2"/>
          <a:stretch>
            <a:fillRect/>
          </a:stretch>
        </p:blipFill>
        <p:spPr>
          <a:xfrm>
            <a:off x="7793586" y="322303"/>
            <a:ext cx="1143956" cy="576194"/>
          </a:xfrm>
          <a:prstGeom prst="rect">
            <a:avLst/>
          </a:prstGeom>
        </p:spPr>
      </p:pic>
      <p:pic>
        <p:nvPicPr>
          <p:cNvPr id="6" name="Picture 5">
            <a:extLst>
              <a:ext uri="{FF2B5EF4-FFF2-40B4-BE49-F238E27FC236}">
                <a16:creationId xmlns="" xmlns:a16="http://schemas.microsoft.com/office/drawing/2014/main" id="{E0070FC5-7B77-6940-BB30-A8B7609AAC5A}"/>
              </a:ext>
            </a:extLst>
          </p:cNvPr>
          <p:cNvPicPr>
            <a:picLocks noChangeAspect="1"/>
          </p:cNvPicPr>
          <p:nvPr userDrawn="1"/>
        </p:nvPicPr>
        <p:blipFill>
          <a:blip r:embed="rId3"/>
          <a:stretch>
            <a:fillRect/>
          </a:stretch>
        </p:blipFill>
        <p:spPr>
          <a:xfrm>
            <a:off x="0" y="1850280"/>
            <a:ext cx="9144000" cy="2298700"/>
          </a:xfrm>
          <a:prstGeom prst="rect">
            <a:avLst/>
          </a:prstGeom>
        </p:spPr>
      </p:pic>
      <p:sp>
        <p:nvSpPr>
          <p:cNvPr id="15" name="Subtitle 2"/>
          <p:cNvSpPr>
            <a:spLocks noGrp="1"/>
          </p:cNvSpPr>
          <p:nvPr>
            <p:ph type="subTitle" idx="1" hasCustomPrompt="1"/>
          </p:nvPr>
        </p:nvSpPr>
        <p:spPr>
          <a:xfrm>
            <a:off x="383419" y="4616566"/>
            <a:ext cx="6400800" cy="397050"/>
          </a:xfrm>
          <a:prstGeom prst="rect">
            <a:avLst/>
          </a:prstGeom>
        </p:spPr>
        <p:txBody>
          <a:bodyPr/>
          <a:lstStyle>
            <a:lvl1pPr marL="0" indent="0" algn="l">
              <a:buNone/>
              <a:defRPr sz="19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of Meeting or Presenter (Arial 19pt)</a:t>
            </a:r>
          </a:p>
        </p:txBody>
      </p:sp>
      <p:sp>
        <p:nvSpPr>
          <p:cNvPr id="16" name="Title 1"/>
          <p:cNvSpPr>
            <a:spLocks noGrp="1"/>
          </p:cNvSpPr>
          <p:nvPr>
            <p:ph type="ctrTitle" hasCustomPrompt="1"/>
          </p:nvPr>
        </p:nvSpPr>
        <p:spPr>
          <a:xfrm>
            <a:off x="383419" y="4213308"/>
            <a:ext cx="7772400" cy="435428"/>
          </a:xfrm>
          <a:prstGeom prst="rect">
            <a:avLst/>
          </a:prstGeom>
        </p:spPr>
        <p:txBody>
          <a:bodyPr>
            <a:normAutofit/>
          </a:bodyPr>
          <a:lstStyle>
            <a:lvl1pPr>
              <a:defRPr sz="2200">
                <a:solidFill>
                  <a:schemeClr val="accent1"/>
                </a:solidFill>
              </a:defRPr>
            </a:lvl1pPr>
          </a:lstStyle>
          <a:p>
            <a:r>
              <a:rPr lang="en-US" dirty="0"/>
              <a:t>PRESENTATION TITLE (ARIAL BOLD 22PT)</a:t>
            </a:r>
          </a:p>
        </p:txBody>
      </p:sp>
      <p:sp>
        <p:nvSpPr>
          <p:cNvPr id="23" name="Freeform 22"/>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0" name="Picture 9" descr="DCP-Wheel_201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427015" y="4970807"/>
            <a:ext cx="1508760" cy="1508760"/>
          </a:xfrm>
          <a:prstGeom prst="rect">
            <a:avLst/>
          </a:prstGeom>
        </p:spPr>
      </p:pic>
    </p:spTree>
    <p:extLst>
      <p:ext uri="{BB962C8B-B14F-4D97-AF65-F5344CB8AC3E}">
        <p14:creationId xmlns:p14="http://schemas.microsoft.com/office/powerpoint/2010/main" val="2862425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3751764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 People">
    <p:spTree>
      <p:nvGrpSpPr>
        <p:cNvPr id="1" name=""/>
        <p:cNvGrpSpPr/>
        <p:nvPr/>
      </p:nvGrpSpPr>
      <p:grpSpPr>
        <a:xfrm>
          <a:off x="0" y="0"/>
          <a:ext cx="0" cy="0"/>
          <a:chOff x="0" y="0"/>
          <a:chExt cx="0" cy="0"/>
        </a:xfrm>
      </p:grpSpPr>
      <p:sp>
        <p:nvSpPr>
          <p:cNvPr id="6" name="Rectangle 5"/>
          <p:cNvSpPr/>
          <p:nvPr userDrawn="1"/>
        </p:nvSpPr>
        <p:spPr>
          <a:xfrm>
            <a:off x="-9144" y="0"/>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622C66CD-C33C-114B-BE1B-62B5BEDFF1F9}"/>
              </a:ext>
            </a:extLst>
          </p:cNvPr>
          <p:cNvSpPr/>
          <p:nvPr userDrawn="1"/>
        </p:nvSpPr>
        <p:spPr>
          <a:xfrm>
            <a:off x="0" y="1"/>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DC343A9A-BAB8-5346-B15C-EFA7A0CAC2D0}"/>
              </a:ext>
            </a:extLst>
          </p:cNvPr>
          <p:cNvPicPr>
            <a:picLocks noChangeAspect="1"/>
          </p:cNvPicPr>
          <p:nvPr userDrawn="1"/>
        </p:nvPicPr>
        <p:blipFill>
          <a:blip r:embed="rId2"/>
          <a:stretch>
            <a:fillRect/>
          </a:stretch>
        </p:blipFill>
        <p:spPr>
          <a:xfrm>
            <a:off x="0" y="1867048"/>
            <a:ext cx="9144000" cy="2273300"/>
          </a:xfrm>
          <a:prstGeom prst="rect">
            <a:avLst/>
          </a:prstGeom>
        </p:spPr>
      </p:pic>
      <p:sp>
        <p:nvSpPr>
          <p:cNvPr id="10" name="Freeform 9">
            <a:extLst>
              <a:ext uri="{FF2B5EF4-FFF2-40B4-BE49-F238E27FC236}">
                <a16:creationId xmlns="" xmlns:a16="http://schemas.microsoft.com/office/drawing/2014/main" id="{CA6B8FC2-5D9E-B94C-A38F-462DFC5722FD}"/>
              </a:ext>
            </a:extLst>
          </p:cNvPr>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53525240-F4F4-4D4F-945F-F95029B1E1FE}"/>
              </a:ext>
            </a:extLst>
          </p:cNvPr>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2" name="Picture 11" descr="DCPlogo-HR_4cp.png">
            <a:extLst>
              <a:ext uri="{FF2B5EF4-FFF2-40B4-BE49-F238E27FC236}">
                <a16:creationId xmlns="" xmlns:a16="http://schemas.microsoft.com/office/drawing/2014/main" id="{1B0DB179-CC96-A844-AD93-0C0700999C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7805531" y="350134"/>
            <a:ext cx="1078387" cy="530028"/>
          </a:xfrm>
          <a:prstGeom prst="rect">
            <a:avLst/>
          </a:prstGeom>
        </p:spPr>
      </p:pic>
      <p:sp>
        <p:nvSpPr>
          <p:cNvPr id="3" name="Slide Number Placeholder 2"/>
          <p:cNvSpPr>
            <a:spLocks noGrp="1"/>
          </p:cNvSpPr>
          <p:nvPr>
            <p:ph type="sldNum" sz="quarter" idx="10"/>
          </p:nvPr>
        </p:nvSpPr>
        <p:spPr/>
        <p:txBody>
          <a:bodyPr/>
          <a:lstStyle>
            <a:lvl1pPr>
              <a:defRPr>
                <a:solidFill>
                  <a:schemeClr val="tx1">
                    <a:lumMod val="65000"/>
                    <a:lumOff val="35000"/>
                  </a:schemeClr>
                </a:solidFill>
              </a:defRPr>
            </a:lvl1pPr>
          </a:lstStyle>
          <a:p>
            <a:fld id="{A3BB48F1-B06E-B04C-B364-D7B17C59C9BB}" type="slidenum">
              <a:rPr lang="en-US" smtClean="0"/>
              <a:pPr/>
              <a:t>‹#›</a:t>
            </a:fld>
            <a:endParaRPr lang="en-US" dirty="0"/>
          </a:p>
        </p:txBody>
      </p:sp>
      <p:pic>
        <p:nvPicPr>
          <p:cNvPr id="7" name="Picture 6" descr="DCP-Wheel_201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427015" y="4745520"/>
            <a:ext cx="1508760" cy="1508760"/>
          </a:xfrm>
          <a:prstGeom prst="rect">
            <a:avLst/>
          </a:prstGeom>
        </p:spPr>
      </p:pic>
      <p:sp>
        <p:nvSpPr>
          <p:cNvPr id="8" name="Title 1"/>
          <p:cNvSpPr>
            <a:spLocks noGrp="1"/>
          </p:cNvSpPr>
          <p:nvPr>
            <p:ph type="ctrTitle" hasCustomPrompt="1"/>
          </p:nvPr>
        </p:nvSpPr>
        <p:spPr>
          <a:xfrm>
            <a:off x="383419" y="3406644"/>
            <a:ext cx="7772400" cy="435428"/>
          </a:xfrm>
          <a:prstGeom prst="rect">
            <a:avLst/>
          </a:prstGeom>
        </p:spPr>
        <p:txBody>
          <a:bodyPr>
            <a:noAutofit/>
          </a:bodyPr>
          <a:lstStyle>
            <a:lvl1pPr>
              <a:defRPr sz="2400">
                <a:solidFill>
                  <a:schemeClr val="bg1"/>
                </a:solidFill>
              </a:defRPr>
            </a:lvl1pPr>
          </a:lstStyle>
          <a:p>
            <a:r>
              <a:rPr lang="en-US" dirty="0"/>
              <a:t>CLICK TO EDIT TRANSITION TITLE</a:t>
            </a:r>
          </a:p>
        </p:txBody>
      </p:sp>
    </p:spTree>
    <p:extLst>
      <p:ext uri="{BB962C8B-B14F-4D97-AF65-F5344CB8AC3E}">
        <p14:creationId xmlns:p14="http://schemas.microsoft.com/office/powerpoint/2010/main" val="12620191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ansition - Process">
    <p:spTree>
      <p:nvGrpSpPr>
        <p:cNvPr id="1" name=""/>
        <p:cNvGrpSpPr/>
        <p:nvPr/>
      </p:nvGrpSpPr>
      <p:grpSpPr>
        <a:xfrm>
          <a:off x="0" y="0"/>
          <a:ext cx="0" cy="0"/>
          <a:chOff x="0" y="0"/>
          <a:chExt cx="0" cy="0"/>
        </a:xfrm>
      </p:grpSpPr>
      <p:sp>
        <p:nvSpPr>
          <p:cNvPr id="8" name="Rectangle 7"/>
          <p:cNvSpPr/>
          <p:nvPr userDrawn="1"/>
        </p:nvSpPr>
        <p:spPr>
          <a:xfrm>
            <a:off x="0" y="1"/>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B36695C2-DACD-EA42-A151-34EE8E447DE6}"/>
              </a:ext>
            </a:extLst>
          </p:cNvPr>
          <p:cNvPicPr>
            <a:picLocks noChangeAspect="1"/>
          </p:cNvPicPr>
          <p:nvPr userDrawn="1"/>
        </p:nvPicPr>
        <p:blipFill>
          <a:blip r:embed="rId2"/>
          <a:stretch>
            <a:fillRect/>
          </a:stretch>
        </p:blipFill>
        <p:spPr>
          <a:xfrm>
            <a:off x="0" y="1865376"/>
            <a:ext cx="9144000" cy="2273300"/>
          </a:xfrm>
          <a:prstGeom prst="rect">
            <a:avLst/>
          </a:prstGeom>
        </p:spPr>
      </p:pic>
      <p:sp>
        <p:nvSpPr>
          <p:cNvPr id="2" name="Title 1"/>
          <p:cNvSpPr>
            <a:spLocks noGrp="1"/>
          </p:cNvSpPr>
          <p:nvPr>
            <p:ph type="ctrTitle" hasCustomPrompt="1"/>
          </p:nvPr>
        </p:nvSpPr>
        <p:spPr>
          <a:xfrm>
            <a:off x="383419" y="3406644"/>
            <a:ext cx="7772400" cy="435428"/>
          </a:xfrm>
          <a:prstGeom prst="rect">
            <a:avLst/>
          </a:prstGeom>
        </p:spPr>
        <p:txBody>
          <a:bodyPr>
            <a:noAutofit/>
          </a:bodyPr>
          <a:lstStyle>
            <a:lvl1pPr>
              <a:defRPr sz="2400">
                <a:solidFill>
                  <a:schemeClr val="bg1"/>
                </a:solidFill>
              </a:defRPr>
            </a:lvl1pPr>
          </a:lstStyle>
          <a:p>
            <a:r>
              <a:rPr lang="en-US" dirty="0"/>
              <a:t>CLICK TO EDIT TRANSITION TITLE</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pic>
        <p:nvPicPr>
          <p:cNvPr id="9" name="Picture 8" descr="DCP-Wheel_201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7427015" y="4745520"/>
            <a:ext cx="1508760" cy="1508760"/>
          </a:xfrm>
          <a:prstGeom prst="rect">
            <a:avLst/>
          </a:prstGeom>
        </p:spPr>
      </p:pic>
      <p:sp>
        <p:nvSpPr>
          <p:cNvPr id="7" name="Freeform 6">
            <a:extLst>
              <a:ext uri="{FF2B5EF4-FFF2-40B4-BE49-F238E27FC236}">
                <a16:creationId xmlns="" xmlns:a16="http://schemas.microsoft.com/office/drawing/2014/main" id="{5714F61C-3980-8847-BA26-25D76F658B51}"/>
              </a:ext>
            </a:extLst>
          </p:cNvPr>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4B7F1069-B503-A44A-BDF6-CD474C608937}"/>
              </a:ext>
            </a:extLst>
          </p:cNvPr>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2" name="Picture 11" descr="DCPlogo-HR_4cp.png">
            <a:extLst>
              <a:ext uri="{FF2B5EF4-FFF2-40B4-BE49-F238E27FC236}">
                <a16:creationId xmlns="" xmlns:a16="http://schemas.microsoft.com/office/drawing/2014/main" id="{DBC2CBFC-5D10-C443-9101-EF0276430B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805531" y="350134"/>
            <a:ext cx="1078387" cy="530028"/>
          </a:xfrm>
          <a:prstGeom prst="rect">
            <a:avLst/>
          </a:prstGeom>
        </p:spPr>
      </p:pic>
    </p:spTree>
    <p:extLst>
      <p:ext uri="{BB962C8B-B14F-4D97-AF65-F5344CB8AC3E}">
        <p14:creationId xmlns:p14="http://schemas.microsoft.com/office/powerpoint/2010/main" val="4071595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ansition - Technology">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C3FC39-AEA3-5147-BFF3-B557D8C1FE73}"/>
              </a:ext>
            </a:extLst>
          </p:cNvPr>
          <p:cNvSpPr/>
          <p:nvPr userDrawn="1"/>
        </p:nvSpPr>
        <p:spPr>
          <a:xfrm>
            <a:off x="0" y="1"/>
            <a:ext cx="9153144" cy="6549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2F5E788C-CDE4-9949-8CAF-3960AA5F8597}"/>
              </a:ext>
            </a:extLst>
          </p:cNvPr>
          <p:cNvPicPr>
            <a:picLocks noChangeAspect="1"/>
          </p:cNvPicPr>
          <p:nvPr userDrawn="1"/>
        </p:nvPicPr>
        <p:blipFill>
          <a:blip r:embed="rId2"/>
          <a:stretch>
            <a:fillRect/>
          </a:stretch>
        </p:blipFill>
        <p:spPr>
          <a:xfrm>
            <a:off x="0" y="1865376"/>
            <a:ext cx="9144000" cy="2273300"/>
          </a:xfrm>
          <a:prstGeom prst="rect">
            <a:avLst/>
          </a:prstGeom>
        </p:spPr>
      </p:pic>
      <p:sp>
        <p:nvSpPr>
          <p:cNvPr id="11" name="Freeform 10">
            <a:extLst>
              <a:ext uri="{FF2B5EF4-FFF2-40B4-BE49-F238E27FC236}">
                <a16:creationId xmlns="" xmlns:a16="http://schemas.microsoft.com/office/drawing/2014/main" id="{0EE008F8-0983-0842-B9A5-DA8A154D4D69}"/>
              </a:ext>
            </a:extLst>
          </p:cNvPr>
          <p:cNvSpPr/>
          <p:nvPr userDrawn="1"/>
        </p:nvSpPr>
        <p:spPr>
          <a:xfrm rot="10800000">
            <a:off x="128469" y="-2"/>
            <a:ext cx="9015528" cy="800101"/>
          </a:xfrm>
          <a:custGeom>
            <a:avLst/>
            <a:gdLst>
              <a:gd name="connsiteX0" fmla="*/ 0 w 8935720"/>
              <a:gd name="connsiteY0" fmla="*/ 721360 h 817880"/>
              <a:gd name="connsiteX1" fmla="*/ 0 w 8935720"/>
              <a:gd name="connsiteY1" fmla="*/ 817880 h 817880"/>
              <a:gd name="connsiteX2" fmla="*/ 8935720 w 8935720"/>
              <a:gd name="connsiteY2" fmla="*/ 817880 h 817880"/>
              <a:gd name="connsiteX3" fmla="*/ 8763000 w 8935720"/>
              <a:gd name="connsiteY3" fmla="*/ 0 h 817880"/>
              <a:gd name="connsiteX4" fmla="*/ 0 w 8935720"/>
              <a:gd name="connsiteY4" fmla="*/ 721360 h 81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5720" h="817880">
                <a:moveTo>
                  <a:pt x="0" y="721360"/>
                </a:moveTo>
                <a:lnTo>
                  <a:pt x="0" y="817880"/>
                </a:lnTo>
                <a:lnTo>
                  <a:pt x="8935720" y="817880"/>
                </a:lnTo>
                <a:lnTo>
                  <a:pt x="8763000" y="0"/>
                </a:lnTo>
                <a:lnTo>
                  <a:pt x="0" y="721360"/>
                </a:lnTo>
                <a:close/>
              </a:path>
            </a:pathLst>
          </a:custGeom>
          <a:solidFill>
            <a:srgbClr val="E32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82827C9E-A0C9-E042-97D7-FFB10DF209DF}"/>
              </a:ext>
            </a:extLst>
          </p:cNvPr>
          <p:cNvSpPr txBox="1"/>
          <p:nvPr userDrawn="1"/>
        </p:nvSpPr>
        <p:spPr>
          <a:xfrm>
            <a:off x="405449" y="132418"/>
            <a:ext cx="5094050" cy="323165"/>
          </a:xfrm>
          <a:prstGeom prst="rect">
            <a:avLst/>
          </a:prstGeom>
          <a:noFill/>
        </p:spPr>
        <p:txBody>
          <a:bodyPr wrap="square" rtlCol="0">
            <a:spAutoFit/>
          </a:bodyPr>
          <a:lstStyle/>
          <a:p>
            <a:r>
              <a:rPr lang="en-US" sz="1500" b="1" spc="100" dirty="0">
                <a:solidFill>
                  <a:schemeClr val="bg1"/>
                </a:solidFill>
                <a:latin typeface="+mj-lt"/>
                <a:ea typeface="Montserrat" charset="0"/>
                <a:cs typeface="Montserrat" charset="0"/>
              </a:rPr>
              <a:t>PEOPLE | PROCESS | TECHNOLOGY</a:t>
            </a:r>
          </a:p>
        </p:txBody>
      </p:sp>
      <p:pic>
        <p:nvPicPr>
          <p:cNvPr id="13" name="Picture 12" descr="DCPlogo-HR_4cp.png">
            <a:extLst>
              <a:ext uri="{FF2B5EF4-FFF2-40B4-BE49-F238E27FC236}">
                <a16:creationId xmlns="" xmlns:a16="http://schemas.microsoft.com/office/drawing/2014/main" id="{161335AB-D653-BB4A-AA28-931E05849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7805531" y="350134"/>
            <a:ext cx="1078387" cy="530028"/>
          </a:xfrm>
          <a:prstGeom prst="rect">
            <a:avLst/>
          </a:prstGeom>
        </p:spPr>
      </p:pic>
      <p:sp>
        <p:nvSpPr>
          <p:cNvPr id="5" name="Slide Number Placeholder 2"/>
          <p:cNvSpPr>
            <a:spLocks noGrp="1"/>
          </p:cNvSpPr>
          <p:nvPr>
            <p:ph type="sldNum" sz="quarter" idx="10"/>
          </p:nvPr>
        </p:nvSpPr>
        <p:spPr>
          <a:xfrm>
            <a:off x="6553200" y="6583060"/>
            <a:ext cx="2484120" cy="266195"/>
          </a:xfrm>
        </p:spPr>
        <p:txBody>
          <a:bodyPr/>
          <a:lstStyle>
            <a:lvl1pPr>
              <a:defRPr>
                <a:solidFill>
                  <a:schemeClr val="tx1">
                    <a:lumMod val="65000"/>
                    <a:lumOff val="35000"/>
                  </a:schemeClr>
                </a:solidFill>
              </a:defRPr>
            </a:lvl1pPr>
          </a:lstStyle>
          <a:p>
            <a:fld id="{A3BB48F1-B06E-B04C-B364-D7B17C59C9BB}" type="slidenum">
              <a:rPr lang="en-US" smtClean="0"/>
              <a:pPr/>
              <a:t>‹#›</a:t>
            </a:fld>
            <a:endParaRPr lang="en-US" dirty="0"/>
          </a:p>
        </p:txBody>
      </p:sp>
      <p:pic>
        <p:nvPicPr>
          <p:cNvPr id="8" name="Picture 7" descr="DCP-Wheel_201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7427015" y="4745520"/>
            <a:ext cx="1508760" cy="1508760"/>
          </a:xfrm>
          <a:prstGeom prst="rect">
            <a:avLst/>
          </a:prstGeom>
        </p:spPr>
      </p:pic>
      <p:sp>
        <p:nvSpPr>
          <p:cNvPr id="10" name="Title 1"/>
          <p:cNvSpPr>
            <a:spLocks noGrp="1"/>
          </p:cNvSpPr>
          <p:nvPr>
            <p:ph type="ctrTitle" hasCustomPrompt="1"/>
          </p:nvPr>
        </p:nvSpPr>
        <p:spPr>
          <a:xfrm>
            <a:off x="383419" y="3406644"/>
            <a:ext cx="7772400" cy="435428"/>
          </a:xfrm>
          <a:prstGeom prst="rect">
            <a:avLst/>
          </a:prstGeom>
        </p:spPr>
        <p:txBody>
          <a:bodyPr>
            <a:noAutofit/>
          </a:bodyPr>
          <a:lstStyle>
            <a:lvl1pPr>
              <a:defRPr sz="2400">
                <a:solidFill>
                  <a:schemeClr val="bg1"/>
                </a:solidFill>
              </a:defRPr>
            </a:lvl1pPr>
          </a:lstStyle>
          <a:p>
            <a:r>
              <a:rPr lang="en-US" dirty="0"/>
              <a:t>CLICK TO EDIT TRANSITION TITLE</a:t>
            </a:r>
          </a:p>
        </p:txBody>
      </p:sp>
    </p:spTree>
    <p:extLst>
      <p:ext uri="{BB962C8B-B14F-4D97-AF65-F5344CB8AC3E}">
        <p14:creationId xmlns:p14="http://schemas.microsoft.com/office/powerpoint/2010/main" val="413445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667276"/>
          </a:xfrm>
        </p:spPr>
        <p:txBody>
          <a:bodyPr anchor="t">
            <a:normAutofit/>
          </a:bodyPr>
          <a:lstStyle>
            <a:lvl1pPr>
              <a:defRPr sz="3600"/>
            </a:lvl1pPr>
          </a:lstStyle>
          <a:p>
            <a:r>
              <a:rPr lang="en-US"/>
              <a:t>Click to edit Master title style</a:t>
            </a:r>
            <a:endParaRPr lang="en-US" dirty="0"/>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
        <p:nvSpPr>
          <p:cNvPr id="15" name="Right Triangle 14"/>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225831" y="1219773"/>
            <a:ext cx="2719903" cy="4851401"/>
            <a:chOff x="448857" y="503555"/>
            <a:chExt cx="3831202" cy="4747682"/>
          </a:xfrm>
        </p:grpSpPr>
        <p:sp>
          <p:nvSpPr>
            <p:cNvPr id="10" name="Rectangle 9"/>
            <p:cNvSpPr/>
            <p:nvPr userDrawn="1"/>
          </p:nvSpPr>
          <p:spPr>
            <a:xfrm>
              <a:off x="448857" y="503556"/>
              <a:ext cx="3831202" cy="4747681"/>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 Placeholder 33"/>
          <p:cNvSpPr>
            <a:spLocks noGrp="1"/>
          </p:cNvSpPr>
          <p:nvPr>
            <p:ph type="body" sz="quarter" idx="12" hasCustomPrompt="1"/>
          </p:nvPr>
        </p:nvSpPr>
        <p:spPr>
          <a:xfrm>
            <a:off x="342900" y="1670513"/>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14" name="Text Placeholder 33"/>
          <p:cNvSpPr>
            <a:spLocks noGrp="1"/>
          </p:cNvSpPr>
          <p:nvPr>
            <p:ph type="body" sz="quarter" idx="13" hasCustomPrompt="1"/>
          </p:nvPr>
        </p:nvSpPr>
        <p:spPr>
          <a:xfrm>
            <a:off x="3429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17" name="Group 16"/>
          <p:cNvGrpSpPr/>
          <p:nvPr userDrawn="1"/>
        </p:nvGrpSpPr>
        <p:grpSpPr>
          <a:xfrm>
            <a:off x="3184931" y="1219774"/>
            <a:ext cx="2719903" cy="4851400"/>
            <a:chOff x="448857" y="503555"/>
            <a:chExt cx="3831202" cy="5406390"/>
          </a:xfrm>
        </p:grpSpPr>
        <p:sp>
          <p:nvSpPr>
            <p:cNvPr id="18" name="Rectangle 17"/>
            <p:cNvSpPr/>
            <p:nvPr userDrawn="1"/>
          </p:nvSpPr>
          <p:spPr>
            <a:xfrm>
              <a:off x="448857"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 Placeholder 33"/>
          <p:cNvSpPr>
            <a:spLocks noGrp="1"/>
          </p:cNvSpPr>
          <p:nvPr>
            <p:ph type="body" sz="quarter" idx="14" hasCustomPrompt="1"/>
          </p:nvPr>
        </p:nvSpPr>
        <p:spPr>
          <a:xfrm>
            <a:off x="3302000" y="1670513"/>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22" name="Text Placeholder 33"/>
          <p:cNvSpPr>
            <a:spLocks noGrp="1"/>
          </p:cNvSpPr>
          <p:nvPr>
            <p:ph type="body" sz="quarter" idx="15" hasCustomPrompt="1"/>
          </p:nvPr>
        </p:nvSpPr>
        <p:spPr>
          <a:xfrm>
            <a:off x="33020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23" name="Group 22"/>
          <p:cNvGrpSpPr/>
          <p:nvPr userDrawn="1"/>
        </p:nvGrpSpPr>
        <p:grpSpPr>
          <a:xfrm>
            <a:off x="6173533" y="1219774"/>
            <a:ext cx="2719903" cy="4851400"/>
            <a:chOff x="448857" y="503555"/>
            <a:chExt cx="3831202" cy="4747682"/>
          </a:xfrm>
        </p:grpSpPr>
        <p:sp>
          <p:nvSpPr>
            <p:cNvPr id="24" name="Rectangle 23"/>
            <p:cNvSpPr/>
            <p:nvPr userDrawn="1"/>
          </p:nvSpPr>
          <p:spPr>
            <a:xfrm>
              <a:off x="448857" y="503555"/>
              <a:ext cx="3831202" cy="4747682"/>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 Placeholder 33"/>
          <p:cNvSpPr>
            <a:spLocks noGrp="1"/>
          </p:cNvSpPr>
          <p:nvPr>
            <p:ph type="body" sz="quarter" idx="16" hasCustomPrompt="1"/>
          </p:nvPr>
        </p:nvSpPr>
        <p:spPr>
          <a:xfrm>
            <a:off x="6290602" y="1670513"/>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27" name="Text Placeholder 33"/>
          <p:cNvSpPr>
            <a:spLocks noGrp="1"/>
          </p:cNvSpPr>
          <p:nvPr>
            <p:ph type="body" sz="quarter" idx="17" hasCustomPrompt="1"/>
          </p:nvPr>
        </p:nvSpPr>
        <p:spPr>
          <a:xfrm>
            <a:off x="6290602"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Tree>
    <p:extLst>
      <p:ext uri="{BB962C8B-B14F-4D97-AF65-F5344CB8AC3E}">
        <p14:creationId xmlns:p14="http://schemas.microsoft.com/office/powerpoint/2010/main" val="38907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ADE CONTENT 3--TRI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1" name="Right Triangle 30"/>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Triangle 32"/>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7"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1219773"/>
            <a:ext cx="2719903" cy="4851401"/>
            <a:chOff x="448857" y="503555"/>
            <a:chExt cx="3831202" cy="4747682"/>
          </a:xfrm>
        </p:grpSpPr>
        <p:sp>
          <p:nvSpPr>
            <p:cNvPr id="23" name="Rectangle 22"/>
            <p:cNvSpPr/>
            <p:nvPr userDrawn="1"/>
          </p:nvSpPr>
          <p:spPr>
            <a:xfrm>
              <a:off x="448857" y="503556"/>
              <a:ext cx="3831202" cy="4747681"/>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 Placeholder 33"/>
          <p:cNvSpPr>
            <a:spLocks noGrp="1"/>
          </p:cNvSpPr>
          <p:nvPr>
            <p:ph type="body" sz="quarter" idx="12" hasCustomPrompt="1"/>
          </p:nvPr>
        </p:nvSpPr>
        <p:spPr>
          <a:xfrm>
            <a:off x="342900" y="1670513"/>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0" name="Group 49"/>
          <p:cNvGrpSpPr/>
          <p:nvPr userDrawn="1"/>
        </p:nvGrpSpPr>
        <p:grpSpPr>
          <a:xfrm>
            <a:off x="3184931" y="1219774"/>
            <a:ext cx="2719903" cy="4851400"/>
            <a:chOff x="448857" y="503555"/>
            <a:chExt cx="3831202" cy="5406390"/>
          </a:xfrm>
        </p:grpSpPr>
        <p:sp>
          <p:nvSpPr>
            <p:cNvPr id="51" name="Rectangle 50"/>
            <p:cNvSpPr/>
            <p:nvPr userDrawn="1"/>
          </p:nvSpPr>
          <p:spPr>
            <a:xfrm>
              <a:off x="448857"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Text Placeholder 33"/>
          <p:cNvSpPr>
            <a:spLocks noGrp="1"/>
          </p:cNvSpPr>
          <p:nvPr>
            <p:ph type="body" sz="quarter" idx="14" hasCustomPrompt="1"/>
          </p:nvPr>
        </p:nvSpPr>
        <p:spPr>
          <a:xfrm>
            <a:off x="3302000" y="1670513"/>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1219774"/>
            <a:ext cx="2719903" cy="4851400"/>
            <a:chOff x="448857" y="503555"/>
            <a:chExt cx="3831202" cy="4747682"/>
          </a:xfrm>
        </p:grpSpPr>
        <p:sp>
          <p:nvSpPr>
            <p:cNvPr id="56" name="Rectangle 55"/>
            <p:cNvSpPr/>
            <p:nvPr userDrawn="1"/>
          </p:nvSpPr>
          <p:spPr>
            <a:xfrm>
              <a:off x="448857" y="503555"/>
              <a:ext cx="3831202" cy="4747682"/>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Text Placeholder 33"/>
          <p:cNvSpPr>
            <a:spLocks noGrp="1"/>
          </p:cNvSpPr>
          <p:nvPr>
            <p:ph type="body" sz="quarter" idx="16" hasCustomPrompt="1"/>
          </p:nvPr>
        </p:nvSpPr>
        <p:spPr>
          <a:xfrm>
            <a:off x="6290602" y="1670513"/>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algn="r"/>
            <a:fld id="{2B03B44F-D005-924D-B78F-0A20130D45B2}" type="slidenum">
              <a:rPr lang="en-US" sz="1100" smtClean="0">
                <a:solidFill>
                  <a:schemeClr val="bg1">
                    <a:lumMod val="50000"/>
                  </a:schemeClr>
                </a:solidFill>
              </a:rPr>
              <a:t>‹#›</a:t>
            </a:fld>
            <a:endParaRPr lang="en-US" sz="1100" dirty="0">
              <a:solidFill>
                <a:schemeClr val="bg1">
                  <a:lumMod val="50000"/>
                </a:schemeClr>
              </a:solidFill>
            </a:endParaRPr>
          </a:p>
        </p:txBody>
      </p:sp>
    </p:spTree>
    <p:extLst>
      <p:ext uri="{BB962C8B-B14F-4D97-AF65-F5344CB8AC3E}">
        <p14:creationId xmlns:p14="http://schemas.microsoft.com/office/powerpoint/2010/main" val="356331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6.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6.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8744681"/>
      </p:ext>
    </p:extLst>
  </p:cSld>
  <p:clrMap bg1="lt1" tx1="dk1" bg2="lt2" tx2="dk2" accent1="accent1" accent2="accent2" accent3="accent3" accent4="accent4" accent5="accent5" accent6="accent6" hlink="hlink" folHlink="folHlink"/>
  <p:sldLayoutIdLst>
    <p:sldLayoutId id="2147483698" r:id="rId1"/>
    <p:sldLayoutId id="2147483701" r:id="rId2"/>
    <p:sldLayoutId id="2147483668" r:id="rId3"/>
    <p:sldLayoutId id="2147483696" r:id="rId4"/>
    <p:sldLayoutId id="2147483697" r:id="rId5"/>
    <p:sldLayoutId id="2147483709" r:id="rId6"/>
    <p:sldLayoutId id="2147483691" r:id="rId7"/>
    <p:sldLayoutId id="2147483710" r:id="rId8"/>
    <p:sldLayoutId id="2147483693" r:id="rId9"/>
    <p:sldLayoutId id="2147483711" r:id="rId10"/>
    <p:sldLayoutId id="2147483695" r:id="rId11"/>
    <p:sldLayoutId id="2147483704" r:id="rId12"/>
    <p:sldLayoutId id="2147483706" r:id="rId13"/>
    <p:sldLayoutId id="2147483705" r:id="rId14"/>
    <p:sldLayoutId id="2147483700" r:id="rId15"/>
    <p:sldLayoutId id="2147483707" r:id="rId16"/>
    <p:sldLayoutId id="2147483708" r:id="rId17"/>
    <p:sldLayoutId id="2147483720" r:id="rId18"/>
    <p:sldLayoutId id="2147483740" r:id="rId19"/>
  </p:sldLayoutIdLst>
  <p:hf hdr="0" dt="0"/>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777240"/>
          </a:xfrm>
          <a:prstGeom prst="rect">
            <a:avLst/>
          </a:prstGeom>
          <a:solidFill>
            <a:srgbClr val="2C65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A01A8155-2C38-164D-9038-F1215F4C0052}"/>
              </a:ext>
            </a:extLst>
          </p:cNvPr>
          <p:cNvPicPr>
            <a:picLocks noChangeAspect="1"/>
          </p:cNvPicPr>
          <p:nvPr userDrawn="1"/>
        </p:nvPicPr>
        <p:blipFill>
          <a:blip r:embed="rId7">
            <a:alphaModFix amt="80000"/>
          </a:blip>
          <a:stretch>
            <a:fillRect/>
          </a:stretch>
        </p:blipFill>
        <p:spPr>
          <a:xfrm>
            <a:off x="7877463" y="130988"/>
            <a:ext cx="992489" cy="496245"/>
          </a:xfrm>
          <a:prstGeom prst="rect">
            <a:avLst/>
          </a:prstGeom>
        </p:spPr>
      </p:pic>
      <p:sp>
        <p:nvSpPr>
          <p:cNvPr id="9" name="Rectangle 8"/>
          <p:cNvSpPr/>
          <p:nvPr/>
        </p:nvSpPr>
        <p:spPr>
          <a:xfrm>
            <a:off x="0" y="6582867"/>
            <a:ext cx="9144000" cy="27513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0"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spTree>
    <p:extLst>
      <p:ext uri="{BB962C8B-B14F-4D97-AF65-F5344CB8AC3E}">
        <p14:creationId xmlns:p14="http://schemas.microsoft.com/office/powerpoint/2010/main" val="132620472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hdr="0" dt="0"/>
  <p:txStyles>
    <p:titleStyle>
      <a:lvl1pPr algn="l" defTabSz="457200" rtl="0" eaLnBrk="1" latinLnBrk="0" hangingPunct="1">
        <a:spcBef>
          <a:spcPct val="0"/>
        </a:spcBef>
        <a:buNone/>
        <a:defRPr sz="2400" b="1" kern="1200" baseline="0">
          <a:solidFill>
            <a:schemeClr val="bg1"/>
          </a:solidFill>
          <a:latin typeface="+mj-lt"/>
          <a:ea typeface="+mj-ea"/>
          <a:cs typeface="+mj-cs"/>
        </a:defRPr>
      </a:lvl1pPr>
    </p:titleStyle>
    <p:bodyStyle>
      <a:lvl1pPr marL="0" marR="0" indent="0" algn="l" defTabSz="457200" rtl="0" eaLnBrk="1" fontAlgn="auto" latinLnBrk="0" hangingPunct="1">
        <a:lnSpc>
          <a:spcPct val="100000"/>
        </a:lnSpc>
        <a:spcBef>
          <a:spcPct val="20000"/>
        </a:spcBef>
        <a:spcAft>
          <a:spcPts val="0"/>
        </a:spcAft>
        <a:buClrTx/>
        <a:buSzTx/>
        <a:buFontTx/>
        <a:buNone/>
        <a:tabLst/>
        <a:defRPr sz="2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
          <a:schemeClr val="accent1"/>
        </a:buClr>
        <a:buSzTx/>
        <a:buFont typeface="Arial"/>
        <a:buChar char="•"/>
        <a:tabLst/>
        <a:defRPr sz="22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
          <a:schemeClr val="accent1"/>
        </a:buClr>
        <a:buSzTx/>
        <a:buFont typeface="Lucida Grande"/>
        <a:buChar char="-"/>
        <a:tabLst/>
        <a:defRPr sz="18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
          <a:schemeClr val="accent1"/>
        </a:buClr>
        <a:buSzTx/>
        <a:buFont typeface="Wingdings" charset="2"/>
        <a:buChar char="Ø"/>
        <a:tabLst/>
        <a:defRPr sz="1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890331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7" r:id="rId15"/>
    <p:sldLayoutId id="2147483738" r:id="rId16"/>
    <p:sldLayoutId id="2147483739" r:id="rId17"/>
  </p:sldLayoutIdLst>
  <p:hf hdr="0" dt="0"/>
  <p:txStyles>
    <p:titleStyle>
      <a:lvl1pPr algn="l" defTabSz="457200" rtl="0" eaLnBrk="1" latinLnBrk="0" hangingPunct="1">
        <a:spcBef>
          <a:spcPct val="0"/>
        </a:spcBef>
        <a:buNone/>
        <a:defRPr sz="38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044809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dt="0"/>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8713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hf hdr="0" dt="0"/>
  <p:txStyles>
    <p:titleStyle>
      <a:lvl1pPr algn="l" defTabSz="457200" rtl="0" eaLnBrk="1" latinLnBrk="0" hangingPunct="1">
        <a:spcBef>
          <a:spcPct val="0"/>
        </a:spcBef>
        <a:buNone/>
        <a:defRPr sz="38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777240"/>
          </a:xfrm>
          <a:prstGeom prst="rect">
            <a:avLst/>
          </a:prstGeom>
          <a:solidFill>
            <a:srgbClr val="2C65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A01A8155-2C38-164D-9038-F1215F4C0052}"/>
              </a:ext>
            </a:extLst>
          </p:cNvPr>
          <p:cNvPicPr>
            <a:picLocks noChangeAspect="1"/>
          </p:cNvPicPr>
          <p:nvPr userDrawn="1"/>
        </p:nvPicPr>
        <p:blipFill>
          <a:blip r:embed="rId7">
            <a:alphaModFix amt="80000"/>
          </a:blip>
          <a:stretch>
            <a:fillRect/>
          </a:stretch>
        </p:blipFill>
        <p:spPr>
          <a:xfrm>
            <a:off x="7877463" y="130988"/>
            <a:ext cx="992489" cy="496245"/>
          </a:xfrm>
          <a:prstGeom prst="rect">
            <a:avLst/>
          </a:prstGeom>
        </p:spPr>
      </p:pic>
      <p:sp>
        <p:nvSpPr>
          <p:cNvPr id="9" name="Rectangle 8"/>
          <p:cNvSpPr/>
          <p:nvPr/>
        </p:nvSpPr>
        <p:spPr>
          <a:xfrm>
            <a:off x="0" y="6582867"/>
            <a:ext cx="9144000" cy="27513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0"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fld id="{A3BB48F1-B06E-B04C-B364-D7B17C59C9BB}" type="slidenum">
              <a:rPr lang="en-US" smtClean="0"/>
              <a:pPr/>
              <a:t>‹#›</a:t>
            </a:fld>
            <a:endParaRPr lang="en-US" dirty="0"/>
          </a:p>
        </p:txBody>
      </p:sp>
    </p:spTree>
    <p:extLst>
      <p:ext uri="{BB962C8B-B14F-4D97-AF65-F5344CB8AC3E}">
        <p14:creationId xmlns:p14="http://schemas.microsoft.com/office/powerpoint/2010/main" val="22866321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Lst>
  <p:hf hdr="0" dt="0"/>
  <p:txStyles>
    <p:titleStyle>
      <a:lvl1pPr algn="l" defTabSz="457200" rtl="0" eaLnBrk="1" latinLnBrk="0" hangingPunct="1">
        <a:spcBef>
          <a:spcPct val="0"/>
        </a:spcBef>
        <a:buNone/>
        <a:defRPr sz="2400" b="1" kern="1200" baseline="0">
          <a:solidFill>
            <a:schemeClr val="bg1"/>
          </a:solidFill>
          <a:latin typeface="+mj-lt"/>
          <a:ea typeface="+mj-ea"/>
          <a:cs typeface="+mj-cs"/>
        </a:defRPr>
      </a:lvl1pPr>
    </p:titleStyle>
    <p:bodyStyle>
      <a:lvl1pPr marL="0" marR="0" indent="0" algn="l" defTabSz="457200" rtl="0" eaLnBrk="1" fontAlgn="auto" latinLnBrk="0" hangingPunct="1">
        <a:lnSpc>
          <a:spcPct val="100000"/>
        </a:lnSpc>
        <a:spcBef>
          <a:spcPct val="20000"/>
        </a:spcBef>
        <a:spcAft>
          <a:spcPts val="0"/>
        </a:spcAft>
        <a:buClrTx/>
        <a:buSzTx/>
        <a:buFontTx/>
        <a:buNone/>
        <a:tabLst/>
        <a:defRPr sz="2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
          <a:schemeClr val="accent1"/>
        </a:buClr>
        <a:buSzTx/>
        <a:buFont typeface="Arial"/>
        <a:buChar char="•"/>
        <a:tabLst/>
        <a:defRPr sz="22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
          <a:schemeClr val="accent1"/>
        </a:buClr>
        <a:buSzTx/>
        <a:buFont typeface="Lucida Grande"/>
        <a:buChar char="-"/>
        <a:tabLst/>
        <a:defRPr sz="18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
          <a:schemeClr val="accent1"/>
        </a:buClr>
        <a:buSzTx/>
        <a:buFont typeface="Wingdings" charset="2"/>
        <a:buChar char="Ø"/>
        <a:tabLst/>
        <a:defRPr sz="1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0.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097" y="1432577"/>
            <a:ext cx="6251903" cy="1762743"/>
          </a:xfrm>
        </p:spPr>
        <p:txBody>
          <a:bodyPr/>
          <a:lstStyle/>
          <a:p>
            <a:r>
              <a:rPr lang="en-US" b="1" dirty="0"/>
              <a:t>DCP</a:t>
            </a:r>
            <a:r>
              <a:rPr lang="en-US" sz="3800" b="1" dirty="0"/>
              <a:t> </a:t>
            </a:r>
            <a:r>
              <a:rPr lang="en-US" b="1" dirty="0"/>
              <a:t>2.0 Transformation </a:t>
            </a:r>
          </a:p>
        </p:txBody>
      </p:sp>
      <p:sp>
        <p:nvSpPr>
          <p:cNvPr id="3" name="Text Placeholder 2"/>
          <p:cNvSpPr>
            <a:spLocks noGrp="1"/>
          </p:cNvSpPr>
          <p:nvPr>
            <p:ph type="body" sz="quarter" idx="10"/>
          </p:nvPr>
        </p:nvSpPr>
        <p:spPr>
          <a:xfrm>
            <a:off x="2941689" y="3214147"/>
            <a:ext cx="5756603" cy="897067"/>
          </a:xfrm>
        </p:spPr>
        <p:txBody>
          <a:bodyPr/>
          <a:lstStyle/>
          <a:p>
            <a:r>
              <a:rPr lang="en-US" dirty="0"/>
              <a:t>GAS ELECTRIC PARTNERSHIP </a:t>
            </a:r>
          </a:p>
        </p:txBody>
      </p:sp>
      <p:sp>
        <p:nvSpPr>
          <p:cNvPr id="4" name="Text Placeholder 3"/>
          <p:cNvSpPr>
            <a:spLocks noGrp="1"/>
          </p:cNvSpPr>
          <p:nvPr>
            <p:ph type="body" sz="quarter" idx="11"/>
          </p:nvPr>
        </p:nvSpPr>
        <p:spPr>
          <a:xfrm>
            <a:off x="2901049" y="6352278"/>
            <a:ext cx="4057343" cy="500258"/>
          </a:xfrm>
        </p:spPr>
        <p:txBody>
          <a:bodyPr>
            <a:normAutofit/>
          </a:bodyPr>
          <a:lstStyle/>
          <a:p>
            <a:r>
              <a:rPr lang="en-US" dirty="0"/>
              <a:t>Bill Johnson | Chief Transformation Officer </a:t>
            </a:r>
          </a:p>
        </p:txBody>
      </p:sp>
      <p:sp>
        <p:nvSpPr>
          <p:cNvPr id="5" name="Text Placeholder 4"/>
          <p:cNvSpPr>
            <a:spLocks noGrp="1"/>
          </p:cNvSpPr>
          <p:nvPr>
            <p:ph type="body" sz="quarter" idx="12"/>
          </p:nvPr>
        </p:nvSpPr>
        <p:spPr>
          <a:xfrm>
            <a:off x="6958392" y="6352278"/>
            <a:ext cx="1612900" cy="379831"/>
          </a:xfrm>
        </p:spPr>
        <p:txBody>
          <a:bodyPr>
            <a:normAutofit/>
          </a:bodyPr>
          <a:lstStyle/>
          <a:p>
            <a:pPr algn="l"/>
            <a:r>
              <a:rPr lang="en-US" dirty="0"/>
              <a:t>Feb. 6, 2020</a:t>
            </a:r>
          </a:p>
        </p:txBody>
      </p:sp>
    </p:spTree>
    <p:extLst>
      <p:ext uri="{BB962C8B-B14F-4D97-AF65-F5344CB8AC3E}">
        <p14:creationId xmlns:p14="http://schemas.microsoft.com/office/powerpoint/2010/main" val="369995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CA0EB64-D344-4F70-8788-CFF05B946C1B}"/>
              </a:ext>
            </a:extLst>
          </p:cNvPr>
          <p:cNvSpPr>
            <a:spLocks noGrp="1"/>
          </p:cNvSpPr>
          <p:nvPr>
            <p:ph type="body" sz="quarter" idx="12"/>
          </p:nvPr>
        </p:nvSpPr>
        <p:spPr/>
        <p:txBody>
          <a:bodyPr/>
          <a:lstStyle/>
          <a:p>
            <a:pPr algn="ctr"/>
            <a:r>
              <a:rPr lang="en-US" sz="1400" dirty="0">
                <a:solidFill>
                  <a:schemeClr val="bg1"/>
                </a:solidFill>
              </a:rPr>
              <a:t>Industry leading transformation through people, process, and technology</a:t>
            </a:r>
          </a:p>
          <a:p>
            <a:endParaRPr lang="en-US" dirty="0"/>
          </a:p>
        </p:txBody>
      </p:sp>
      <p:sp>
        <p:nvSpPr>
          <p:cNvPr id="5" name="Title 1">
            <a:extLst>
              <a:ext uri="{FF2B5EF4-FFF2-40B4-BE49-F238E27FC236}">
                <a16:creationId xmlns="" xmlns:a16="http://schemas.microsoft.com/office/drawing/2014/main" id="{1DE5888B-C987-46EB-8355-94219EF7698B}"/>
              </a:ext>
            </a:extLst>
          </p:cNvPr>
          <p:cNvSpPr>
            <a:spLocks noGrp="1"/>
          </p:cNvSpPr>
          <p:nvPr>
            <p:ph type="title"/>
          </p:nvPr>
        </p:nvSpPr>
        <p:spPr>
          <a:xfrm>
            <a:off x="654537" y="107093"/>
            <a:ext cx="8607995" cy="629507"/>
          </a:xfrm>
        </p:spPr>
        <p:txBody>
          <a:bodyPr>
            <a:noAutofit/>
          </a:bodyPr>
          <a:lstStyle/>
          <a:p>
            <a:r>
              <a:rPr lang="en-US" sz="3200" dirty="0"/>
              <a:t>Driving the Operations of the Future</a:t>
            </a:r>
          </a:p>
        </p:txBody>
      </p:sp>
      <p:cxnSp>
        <p:nvCxnSpPr>
          <p:cNvPr id="6" name="Straight Connector 5">
            <a:extLst>
              <a:ext uri="{FF2B5EF4-FFF2-40B4-BE49-F238E27FC236}">
                <a16:creationId xmlns="" xmlns:a16="http://schemas.microsoft.com/office/drawing/2014/main" id="{0D1B096B-EF2D-4DB1-BBF4-BB2E06B7CB22}"/>
              </a:ext>
            </a:extLst>
          </p:cNvPr>
          <p:cNvCxnSpPr/>
          <p:nvPr/>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7" name="Text Placeholder 2">
            <a:extLst>
              <a:ext uri="{FF2B5EF4-FFF2-40B4-BE49-F238E27FC236}">
                <a16:creationId xmlns="" xmlns:a16="http://schemas.microsoft.com/office/drawing/2014/main" id="{778264EB-A4D6-4583-94AA-45AF6B33F64D}"/>
              </a:ext>
            </a:extLst>
          </p:cNvPr>
          <p:cNvSpPr txBox="1">
            <a:spLocks/>
          </p:cNvSpPr>
          <p:nvPr/>
        </p:nvSpPr>
        <p:spPr>
          <a:xfrm>
            <a:off x="388946" y="1538302"/>
            <a:ext cx="2815645" cy="741101"/>
          </a:xfrm>
          <a:prstGeom prst="rect">
            <a:avLst/>
          </a:prstGeom>
          <a:gradFill>
            <a:gsLst>
              <a:gs pos="100000">
                <a:schemeClr val="accent1">
                  <a:lumMod val="75000"/>
                </a:schemeClr>
              </a:gs>
              <a:gs pos="0">
                <a:schemeClr val="accent1"/>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1270000">
              <a:defRPr sz="13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8" name="Text Placeholder 3">
            <a:extLst>
              <a:ext uri="{FF2B5EF4-FFF2-40B4-BE49-F238E27FC236}">
                <a16:creationId xmlns="" xmlns:a16="http://schemas.microsoft.com/office/drawing/2014/main" id="{81B8CE28-C8FF-4AB8-A6ED-F85DDD2E7195}"/>
              </a:ext>
            </a:extLst>
          </p:cNvPr>
          <p:cNvSpPr txBox="1">
            <a:spLocks/>
          </p:cNvSpPr>
          <p:nvPr/>
        </p:nvSpPr>
        <p:spPr>
          <a:xfrm>
            <a:off x="380457" y="2279401"/>
            <a:ext cx="2824672" cy="2397231"/>
          </a:xfrm>
          <a:prstGeom prst="rect">
            <a:avLst/>
          </a:prstGeom>
          <a:solidFill>
            <a:schemeClr val="bg1">
              <a:lumMod val="95000"/>
            </a:schemeClr>
          </a:solidFill>
        </p:spPr>
        <p:txBody>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a:r>
              <a:rPr lang="en-US" sz="1400" dirty="0"/>
              <a:t>Utilize real-time data from a variety of sources to make the most strategic business decisions </a:t>
            </a:r>
          </a:p>
          <a:p>
            <a:pPr marL="119063" indent="-119063"/>
            <a:r>
              <a:rPr lang="en-US" sz="1400" dirty="0"/>
              <a:t>Increase reliability and asset runtime</a:t>
            </a:r>
          </a:p>
          <a:p>
            <a:pPr marL="119063" indent="-119063"/>
            <a:r>
              <a:rPr lang="en-US" sz="1400" dirty="0"/>
              <a:t>Improve margin by optimizing value of every asset and every molecule</a:t>
            </a:r>
          </a:p>
        </p:txBody>
      </p:sp>
      <p:sp>
        <p:nvSpPr>
          <p:cNvPr id="9" name="Text Placeholder 4">
            <a:extLst>
              <a:ext uri="{FF2B5EF4-FFF2-40B4-BE49-F238E27FC236}">
                <a16:creationId xmlns="" xmlns:a16="http://schemas.microsoft.com/office/drawing/2014/main" id="{4BD7BFFD-1FA9-41F0-BD07-0B80A7D888DD}"/>
              </a:ext>
            </a:extLst>
          </p:cNvPr>
          <p:cNvSpPr txBox="1">
            <a:spLocks/>
          </p:cNvSpPr>
          <p:nvPr/>
        </p:nvSpPr>
        <p:spPr>
          <a:xfrm>
            <a:off x="3294484" y="1544455"/>
            <a:ext cx="2949573" cy="741100"/>
          </a:xfrm>
          <a:prstGeom prst="rect">
            <a:avLst/>
          </a:prstGeom>
          <a:gradFill>
            <a:gsLst>
              <a:gs pos="100000">
                <a:schemeClr val="accent1">
                  <a:lumMod val="75000"/>
                </a:schemeClr>
              </a:gs>
              <a:gs pos="0">
                <a:schemeClr val="accent1"/>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1270000">
              <a:defRPr sz="13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0" name="Text Placeholder 5">
            <a:extLst>
              <a:ext uri="{FF2B5EF4-FFF2-40B4-BE49-F238E27FC236}">
                <a16:creationId xmlns="" xmlns:a16="http://schemas.microsoft.com/office/drawing/2014/main" id="{CDBE9FB8-8732-4C81-BFA8-C80F714D5B6B}"/>
              </a:ext>
            </a:extLst>
          </p:cNvPr>
          <p:cNvSpPr txBox="1">
            <a:spLocks/>
          </p:cNvSpPr>
          <p:nvPr/>
        </p:nvSpPr>
        <p:spPr>
          <a:xfrm>
            <a:off x="3293708" y="2285554"/>
            <a:ext cx="2950395" cy="2397229"/>
          </a:xfrm>
          <a:prstGeom prst="rect">
            <a:avLst/>
          </a:prstGeom>
          <a:solidFill>
            <a:schemeClr val="bg1">
              <a:lumMod val="95000"/>
            </a:schemeClr>
          </a:solidFill>
        </p:spPr>
        <p:txBody>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a:r>
              <a:rPr lang="en-US" sz="1400" dirty="0"/>
              <a:t>Drive workforce efficiencies through automation </a:t>
            </a:r>
          </a:p>
          <a:p>
            <a:pPr marL="119063" indent="-119063"/>
            <a:r>
              <a:rPr lang="en-US" sz="1400" dirty="0"/>
              <a:t>Create digital platforms to improve employees’ quality of life</a:t>
            </a:r>
          </a:p>
          <a:p>
            <a:pPr marL="119063" indent="-119063"/>
            <a:r>
              <a:rPr lang="en-US" sz="1400" dirty="0"/>
              <a:t>Build high-tech portfolio and world-class Workforce of Tomorrow </a:t>
            </a:r>
          </a:p>
          <a:p>
            <a:pPr marL="119063" indent="-119063"/>
            <a:r>
              <a:rPr lang="en-US" sz="1400" dirty="0"/>
              <a:t>Establish culture of innovation and agility</a:t>
            </a:r>
          </a:p>
          <a:p>
            <a:pPr marL="0" indent="0">
              <a:buNone/>
            </a:pPr>
            <a:endParaRPr lang="en-US" sz="1400" dirty="0"/>
          </a:p>
        </p:txBody>
      </p:sp>
      <p:sp>
        <p:nvSpPr>
          <p:cNvPr id="11" name="Text Placeholder 6">
            <a:extLst>
              <a:ext uri="{FF2B5EF4-FFF2-40B4-BE49-F238E27FC236}">
                <a16:creationId xmlns="" xmlns:a16="http://schemas.microsoft.com/office/drawing/2014/main" id="{24730868-33A7-4FF4-AE2F-A68C480820D1}"/>
              </a:ext>
            </a:extLst>
          </p:cNvPr>
          <p:cNvSpPr txBox="1">
            <a:spLocks/>
          </p:cNvSpPr>
          <p:nvPr/>
        </p:nvSpPr>
        <p:spPr>
          <a:xfrm>
            <a:off x="6336648" y="1544455"/>
            <a:ext cx="2702809" cy="741100"/>
          </a:xfrm>
          <a:prstGeom prst="rect">
            <a:avLst/>
          </a:prstGeom>
          <a:gradFill>
            <a:gsLst>
              <a:gs pos="100000">
                <a:schemeClr val="accent1">
                  <a:lumMod val="75000"/>
                </a:schemeClr>
              </a:gs>
              <a:gs pos="0">
                <a:schemeClr val="accent1"/>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1270000">
              <a:defRPr sz="13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2" name="Text Placeholder 7">
            <a:extLst>
              <a:ext uri="{FF2B5EF4-FFF2-40B4-BE49-F238E27FC236}">
                <a16:creationId xmlns="" xmlns:a16="http://schemas.microsoft.com/office/drawing/2014/main" id="{DB160697-DFDD-4F08-97D3-D6A2C2D1BD50}"/>
              </a:ext>
            </a:extLst>
          </p:cNvPr>
          <p:cNvSpPr txBox="1">
            <a:spLocks/>
          </p:cNvSpPr>
          <p:nvPr/>
        </p:nvSpPr>
        <p:spPr>
          <a:xfrm>
            <a:off x="6336648" y="2281052"/>
            <a:ext cx="2702809" cy="2403882"/>
          </a:xfrm>
          <a:prstGeom prst="rect">
            <a:avLst/>
          </a:prstGeom>
          <a:solidFill>
            <a:schemeClr val="bg1">
              <a:lumMod val="95000"/>
            </a:schemeClr>
          </a:solidFill>
        </p:spPr>
        <p:txBody>
          <a:bodyPr/>
          <a:lst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119063"/>
            <a:r>
              <a:rPr lang="en-US" sz="1400" dirty="0"/>
              <a:t>Improve safety and decrease emissions</a:t>
            </a:r>
          </a:p>
          <a:p>
            <a:pPr marL="119063" indent="-119063"/>
            <a:r>
              <a:rPr lang="en-US" sz="1400" dirty="0"/>
              <a:t>Enhance process and equipment monitoring program</a:t>
            </a:r>
          </a:p>
          <a:p>
            <a:pPr marL="119063" indent="-119063"/>
            <a:r>
              <a:rPr lang="en-US" sz="1400" dirty="0"/>
              <a:t>Drive substantial cost reduction via lean manufacturing platform</a:t>
            </a:r>
          </a:p>
          <a:p>
            <a:pPr marL="119063" indent="-119063"/>
            <a:r>
              <a:rPr lang="en-US" sz="1400" dirty="0"/>
              <a:t>Utilize predictive analytics to improve asset maintenance </a:t>
            </a:r>
          </a:p>
        </p:txBody>
      </p:sp>
      <p:sp>
        <p:nvSpPr>
          <p:cNvPr id="16" name="TextBox 15">
            <a:extLst>
              <a:ext uri="{FF2B5EF4-FFF2-40B4-BE49-F238E27FC236}">
                <a16:creationId xmlns="" xmlns:a16="http://schemas.microsoft.com/office/drawing/2014/main" id="{234F66E6-445B-45C5-811A-E6CFF564A538}"/>
              </a:ext>
            </a:extLst>
          </p:cNvPr>
          <p:cNvSpPr txBox="1"/>
          <p:nvPr/>
        </p:nvSpPr>
        <p:spPr>
          <a:xfrm>
            <a:off x="469179" y="1004589"/>
            <a:ext cx="8570277" cy="307776"/>
          </a:xfrm>
          <a:prstGeom prst="rect">
            <a:avLst/>
          </a:prstGeom>
          <a:gradFill>
            <a:gsLst>
              <a:gs pos="99000">
                <a:schemeClr val="accent2">
                  <a:lumMod val="75000"/>
                </a:schemeClr>
              </a:gs>
              <a:gs pos="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1270000">
              <a:defRPr sz="13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cxnSp>
        <p:nvCxnSpPr>
          <p:cNvPr id="17" name="Straight Connector 16">
            <a:extLst>
              <a:ext uri="{FF2B5EF4-FFF2-40B4-BE49-F238E27FC236}">
                <a16:creationId xmlns="" xmlns:a16="http://schemas.microsoft.com/office/drawing/2014/main" id="{D0555F9D-FBE2-4406-AA62-644C68C07F2E}"/>
              </a:ext>
            </a:extLst>
          </p:cNvPr>
          <p:cNvCxnSpPr>
            <a:cxnSpLocks/>
          </p:cNvCxnSpPr>
          <p:nvPr/>
        </p:nvCxnSpPr>
        <p:spPr>
          <a:xfrm>
            <a:off x="1061695" y="5250662"/>
            <a:ext cx="7611416" cy="0"/>
          </a:xfrm>
          <a:prstGeom prst="line">
            <a:avLst/>
          </a:prstGeom>
          <a:ln w="254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Rounded Rectangle 25">
            <a:extLst>
              <a:ext uri="{FF2B5EF4-FFF2-40B4-BE49-F238E27FC236}">
                <a16:creationId xmlns="" xmlns:a16="http://schemas.microsoft.com/office/drawing/2014/main" id="{E1C6BD74-CB4D-4832-BC31-E1256D0DC296}"/>
              </a:ext>
            </a:extLst>
          </p:cNvPr>
          <p:cNvSpPr/>
          <p:nvPr/>
        </p:nvSpPr>
        <p:spPr>
          <a:xfrm>
            <a:off x="2147373" y="4927453"/>
            <a:ext cx="1583530" cy="687797"/>
          </a:xfrm>
          <a:prstGeom prst="roundRect">
            <a:avLst>
              <a:gd name="adj" fmla="val 0"/>
            </a:avLst>
          </a:prstGeom>
          <a:gradFill>
            <a:gsLst>
              <a:gs pos="100000">
                <a:schemeClr val="accent1">
                  <a:lumMod val="75000"/>
                </a:schemeClr>
              </a:gs>
              <a:gs pos="0">
                <a:schemeClr val="accent1"/>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solidFill>
                <a:schemeClr val="lt1"/>
              </a:solidFill>
            </a:endParaRPr>
          </a:p>
        </p:txBody>
      </p:sp>
      <p:sp>
        <p:nvSpPr>
          <p:cNvPr id="19" name="Rounded Rectangle 26">
            <a:extLst>
              <a:ext uri="{FF2B5EF4-FFF2-40B4-BE49-F238E27FC236}">
                <a16:creationId xmlns="" xmlns:a16="http://schemas.microsoft.com/office/drawing/2014/main" id="{60B7BFA3-C58E-42B4-8403-0934FCF4C1B9}"/>
              </a:ext>
            </a:extLst>
          </p:cNvPr>
          <p:cNvSpPr/>
          <p:nvPr/>
        </p:nvSpPr>
        <p:spPr>
          <a:xfrm>
            <a:off x="7248869" y="4914818"/>
            <a:ext cx="1583530" cy="687797"/>
          </a:xfrm>
          <a:prstGeom prst="roundRect">
            <a:avLst>
              <a:gd name="adj" fmla="val 0"/>
            </a:avLst>
          </a:prstGeom>
          <a:gradFill>
            <a:gsLst>
              <a:gs pos="99000">
                <a:schemeClr val="accent2">
                  <a:lumMod val="75000"/>
                </a:schemeClr>
              </a:gs>
              <a:gs pos="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sz="1400" dirty="0">
              <a:solidFill>
                <a:schemeClr val="lt1"/>
              </a:solidFill>
            </a:endParaRPr>
          </a:p>
        </p:txBody>
      </p:sp>
      <p:sp>
        <p:nvSpPr>
          <p:cNvPr id="20" name="Rounded Rectangle 27">
            <a:extLst>
              <a:ext uri="{FF2B5EF4-FFF2-40B4-BE49-F238E27FC236}">
                <a16:creationId xmlns="" xmlns:a16="http://schemas.microsoft.com/office/drawing/2014/main" id="{C669C219-644C-4A99-AC2E-3ED8F0EC6362}"/>
              </a:ext>
            </a:extLst>
          </p:cNvPr>
          <p:cNvSpPr/>
          <p:nvPr/>
        </p:nvSpPr>
        <p:spPr>
          <a:xfrm>
            <a:off x="5548370" y="4938700"/>
            <a:ext cx="1583530" cy="687797"/>
          </a:xfrm>
          <a:prstGeom prst="roundRect">
            <a:avLst>
              <a:gd name="adj" fmla="val 0"/>
            </a:avLst>
          </a:prstGeom>
          <a:gradFill>
            <a:gsLst>
              <a:gs pos="100000">
                <a:schemeClr val="tx2"/>
              </a:gs>
              <a:gs pos="0">
                <a:schemeClr val="tx2">
                  <a:lumMod val="90000"/>
                  <a:lumOff val="1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solidFill>
                <a:schemeClr val="lt1"/>
              </a:solidFill>
            </a:endParaRPr>
          </a:p>
        </p:txBody>
      </p:sp>
      <p:sp>
        <p:nvSpPr>
          <p:cNvPr id="21" name="Rounded Rectangle 28">
            <a:extLst>
              <a:ext uri="{FF2B5EF4-FFF2-40B4-BE49-F238E27FC236}">
                <a16:creationId xmlns="" xmlns:a16="http://schemas.microsoft.com/office/drawing/2014/main" id="{06BEFC03-517A-4CBA-9508-196B2EB48D39}"/>
              </a:ext>
            </a:extLst>
          </p:cNvPr>
          <p:cNvSpPr/>
          <p:nvPr/>
        </p:nvSpPr>
        <p:spPr>
          <a:xfrm>
            <a:off x="3847872" y="4914818"/>
            <a:ext cx="1583530" cy="687797"/>
          </a:xfrm>
          <a:prstGeom prst="roundRect">
            <a:avLst>
              <a:gd name="adj" fmla="val 0"/>
            </a:avLst>
          </a:prstGeom>
          <a:gradFill>
            <a:gsLst>
              <a:gs pos="100000">
                <a:schemeClr val="accent3">
                  <a:lumMod val="75000"/>
                </a:schemeClr>
              </a:gs>
              <a:gs pos="0">
                <a:schemeClr val="accent3"/>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solidFill>
                <a:schemeClr val="lt1"/>
              </a:solidFill>
            </a:endParaRPr>
          </a:p>
        </p:txBody>
      </p:sp>
      <p:sp>
        <p:nvSpPr>
          <p:cNvPr id="22" name="Rounded Rectangle 29">
            <a:extLst>
              <a:ext uri="{FF2B5EF4-FFF2-40B4-BE49-F238E27FC236}">
                <a16:creationId xmlns="" xmlns:a16="http://schemas.microsoft.com/office/drawing/2014/main" id="{7B785E6E-B197-469E-8F30-0C995778ACFC}"/>
              </a:ext>
            </a:extLst>
          </p:cNvPr>
          <p:cNvSpPr/>
          <p:nvPr/>
        </p:nvSpPr>
        <p:spPr>
          <a:xfrm>
            <a:off x="449901" y="4914818"/>
            <a:ext cx="1583530" cy="687797"/>
          </a:xfrm>
          <a:prstGeom prst="roundRect">
            <a:avLst>
              <a:gd name="adj" fmla="val 0"/>
            </a:avLst>
          </a:prstGeom>
          <a:gradFill>
            <a:gsLst>
              <a:gs pos="99000">
                <a:schemeClr val="accent2">
                  <a:lumMod val="75000"/>
                </a:schemeClr>
              </a:gs>
              <a:gs pos="0">
                <a:schemeClr val="accent2"/>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sz="1400" dirty="0">
              <a:solidFill>
                <a:schemeClr val="lt1"/>
              </a:solidFill>
            </a:endParaRPr>
          </a:p>
        </p:txBody>
      </p:sp>
      <p:sp>
        <p:nvSpPr>
          <p:cNvPr id="2" name="Rectangle 1">
            <a:extLst>
              <a:ext uri="{FF2B5EF4-FFF2-40B4-BE49-F238E27FC236}">
                <a16:creationId xmlns="" xmlns:a16="http://schemas.microsoft.com/office/drawing/2014/main" id="{E6BC5C06-E994-44EB-BAE6-DF4770357FB6}"/>
              </a:ext>
            </a:extLst>
          </p:cNvPr>
          <p:cNvSpPr/>
          <p:nvPr/>
        </p:nvSpPr>
        <p:spPr>
          <a:xfrm>
            <a:off x="434004" y="1509602"/>
            <a:ext cx="2611053" cy="784830"/>
          </a:xfrm>
          <a:prstGeom prst="rect">
            <a:avLst/>
          </a:prstGeom>
        </p:spPr>
        <p:txBody>
          <a:bodyPr wrap="square">
            <a:spAutoFit/>
          </a:bodyPr>
          <a:lstStyle/>
          <a:p>
            <a:pPr lvl="0" algn="ctr"/>
            <a:r>
              <a:rPr lang="en-US" sz="1500" dirty="0">
                <a:solidFill>
                  <a:srgbClr val="FFFFFF"/>
                </a:solidFill>
              </a:rPr>
              <a:t>Achieve Real-Time Optimization &amp; Decision Making</a:t>
            </a:r>
          </a:p>
        </p:txBody>
      </p:sp>
      <p:sp>
        <p:nvSpPr>
          <p:cNvPr id="4" name="Rectangle 3">
            <a:extLst>
              <a:ext uri="{FF2B5EF4-FFF2-40B4-BE49-F238E27FC236}">
                <a16:creationId xmlns="" xmlns:a16="http://schemas.microsoft.com/office/drawing/2014/main" id="{E39ECDD3-5D25-4804-98A8-CA27241325AB}"/>
              </a:ext>
            </a:extLst>
          </p:cNvPr>
          <p:cNvSpPr/>
          <p:nvPr/>
        </p:nvSpPr>
        <p:spPr>
          <a:xfrm>
            <a:off x="3475956" y="1625018"/>
            <a:ext cx="2559898" cy="553998"/>
          </a:xfrm>
          <a:prstGeom prst="rect">
            <a:avLst/>
          </a:prstGeom>
        </p:spPr>
        <p:txBody>
          <a:bodyPr wrap="square">
            <a:spAutoFit/>
          </a:bodyPr>
          <a:lstStyle/>
          <a:p>
            <a:pPr lvl="0" algn="ctr"/>
            <a:r>
              <a:rPr lang="en-US" sz="1500" dirty="0">
                <a:solidFill>
                  <a:schemeClr val="bg1"/>
                </a:solidFill>
              </a:rPr>
              <a:t>Digitally Enable the Business and Workforce</a:t>
            </a:r>
          </a:p>
        </p:txBody>
      </p:sp>
      <p:sp>
        <p:nvSpPr>
          <p:cNvPr id="24" name="Rectangle 23">
            <a:extLst>
              <a:ext uri="{FF2B5EF4-FFF2-40B4-BE49-F238E27FC236}">
                <a16:creationId xmlns="" xmlns:a16="http://schemas.microsoft.com/office/drawing/2014/main" id="{BDA66F4A-0668-4BC7-AE86-4B01DBC7B3BA}"/>
              </a:ext>
            </a:extLst>
          </p:cNvPr>
          <p:cNvSpPr/>
          <p:nvPr/>
        </p:nvSpPr>
        <p:spPr>
          <a:xfrm>
            <a:off x="6362949" y="1634758"/>
            <a:ext cx="2702809" cy="553998"/>
          </a:xfrm>
          <a:prstGeom prst="rect">
            <a:avLst/>
          </a:prstGeom>
        </p:spPr>
        <p:txBody>
          <a:bodyPr wrap="square">
            <a:spAutoFit/>
          </a:bodyPr>
          <a:lstStyle/>
          <a:p>
            <a:pPr lvl="0" algn="ctr"/>
            <a:r>
              <a:rPr lang="en-US" sz="1500" dirty="0">
                <a:solidFill>
                  <a:schemeClr val="bg1"/>
                </a:solidFill>
              </a:rPr>
              <a:t>Increase Cash Flow While Diminishing Risk</a:t>
            </a:r>
          </a:p>
        </p:txBody>
      </p:sp>
      <p:sp>
        <p:nvSpPr>
          <p:cNvPr id="25" name="Rectangle 24">
            <a:extLst>
              <a:ext uri="{FF2B5EF4-FFF2-40B4-BE49-F238E27FC236}">
                <a16:creationId xmlns="" xmlns:a16="http://schemas.microsoft.com/office/drawing/2014/main" id="{564EB783-0249-4039-B982-E0C548871201}"/>
              </a:ext>
            </a:extLst>
          </p:cNvPr>
          <p:cNvSpPr/>
          <p:nvPr/>
        </p:nvSpPr>
        <p:spPr>
          <a:xfrm>
            <a:off x="3037086" y="981180"/>
            <a:ext cx="3168496" cy="369332"/>
          </a:xfrm>
          <a:prstGeom prst="rect">
            <a:avLst/>
          </a:prstGeom>
        </p:spPr>
        <p:txBody>
          <a:bodyPr wrap="none">
            <a:spAutoFit/>
          </a:bodyPr>
          <a:lstStyle/>
          <a:p>
            <a:pPr lvl="0"/>
            <a:r>
              <a:rPr lang="en-US" dirty="0">
                <a:solidFill>
                  <a:srgbClr val="FFFFFF"/>
                </a:solidFill>
              </a:rPr>
              <a:t>DCP 2.0 Strategic Objectives</a:t>
            </a:r>
          </a:p>
        </p:txBody>
      </p:sp>
      <p:sp>
        <p:nvSpPr>
          <p:cNvPr id="26" name="Rectangle 25">
            <a:extLst>
              <a:ext uri="{FF2B5EF4-FFF2-40B4-BE49-F238E27FC236}">
                <a16:creationId xmlns="" xmlns:a16="http://schemas.microsoft.com/office/drawing/2014/main" id="{D8661017-1C99-4940-BF7D-2D4CE699CC80}"/>
              </a:ext>
            </a:extLst>
          </p:cNvPr>
          <p:cNvSpPr/>
          <p:nvPr/>
        </p:nvSpPr>
        <p:spPr>
          <a:xfrm>
            <a:off x="293064" y="5001007"/>
            <a:ext cx="1583530" cy="523220"/>
          </a:xfrm>
          <a:prstGeom prst="rect">
            <a:avLst/>
          </a:prstGeom>
        </p:spPr>
        <p:txBody>
          <a:bodyPr wrap="square">
            <a:spAutoFit/>
          </a:bodyPr>
          <a:lstStyle/>
          <a:p>
            <a:pPr lvl="1"/>
            <a:r>
              <a:rPr lang="en-US" sz="1400" dirty="0">
                <a:solidFill>
                  <a:srgbClr val="FFFFFF"/>
                </a:solidFill>
              </a:rPr>
              <a:t>Real-time</a:t>
            </a:r>
            <a:br>
              <a:rPr lang="en-US" sz="1400" dirty="0">
                <a:solidFill>
                  <a:srgbClr val="FFFFFF"/>
                </a:solidFill>
              </a:rPr>
            </a:br>
            <a:r>
              <a:rPr lang="en-US" sz="1400" dirty="0">
                <a:solidFill>
                  <a:srgbClr val="FFFFFF"/>
                </a:solidFill>
              </a:rPr>
              <a:t>decisions</a:t>
            </a:r>
          </a:p>
        </p:txBody>
      </p:sp>
      <p:sp>
        <p:nvSpPr>
          <p:cNvPr id="27" name="Rectangle 26">
            <a:extLst>
              <a:ext uri="{FF2B5EF4-FFF2-40B4-BE49-F238E27FC236}">
                <a16:creationId xmlns="" xmlns:a16="http://schemas.microsoft.com/office/drawing/2014/main" id="{5C5E8D28-9A58-439E-832B-EB33649DECC2}"/>
              </a:ext>
            </a:extLst>
          </p:cNvPr>
          <p:cNvSpPr/>
          <p:nvPr/>
        </p:nvSpPr>
        <p:spPr>
          <a:xfrm>
            <a:off x="1731041" y="5001007"/>
            <a:ext cx="1906731" cy="523220"/>
          </a:xfrm>
          <a:prstGeom prst="rect">
            <a:avLst/>
          </a:prstGeom>
        </p:spPr>
        <p:txBody>
          <a:bodyPr wrap="square">
            <a:spAutoFit/>
          </a:bodyPr>
          <a:lstStyle/>
          <a:p>
            <a:pPr lvl="1" algn="ctr"/>
            <a:r>
              <a:rPr lang="en-US" sz="1400" dirty="0">
                <a:solidFill>
                  <a:srgbClr val="FFFFFF"/>
                </a:solidFill>
              </a:rPr>
              <a:t>Better reliability</a:t>
            </a:r>
            <a:br>
              <a:rPr lang="en-US" sz="1400" dirty="0">
                <a:solidFill>
                  <a:srgbClr val="FFFFFF"/>
                </a:solidFill>
              </a:rPr>
            </a:br>
            <a:r>
              <a:rPr lang="en-US" sz="1400" dirty="0">
                <a:solidFill>
                  <a:srgbClr val="FFFFFF"/>
                </a:solidFill>
              </a:rPr>
              <a:t>and safety</a:t>
            </a:r>
          </a:p>
        </p:txBody>
      </p:sp>
      <p:sp>
        <p:nvSpPr>
          <p:cNvPr id="28" name="Rectangle 27">
            <a:extLst>
              <a:ext uri="{FF2B5EF4-FFF2-40B4-BE49-F238E27FC236}">
                <a16:creationId xmlns="" xmlns:a16="http://schemas.microsoft.com/office/drawing/2014/main" id="{729258EC-D91E-44CE-9CD4-8061EEE2FCD9}"/>
              </a:ext>
            </a:extLst>
          </p:cNvPr>
          <p:cNvSpPr/>
          <p:nvPr/>
        </p:nvSpPr>
        <p:spPr>
          <a:xfrm>
            <a:off x="3829569" y="5061376"/>
            <a:ext cx="1583530" cy="402482"/>
          </a:xfrm>
          <a:prstGeom prst="rect">
            <a:avLst/>
          </a:prstGeom>
        </p:spPr>
        <p:txBody>
          <a:bodyPr wrap="square">
            <a:spAutoFit/>
          </a:bodyPr>
          <a:lstStyle/>
          <a:p>
            <a:pPr marL="0" lvl="1" algn="ctr">
              <a:lnSpc>
                <a:spcPts val="1200"/>
              </a:lnSpc>
              <a:spcAft>
                <a:spcPts val="600"/>
              </a:spcAft>
            </a:pPr>
            <a:r>
              <a:rPr lang="en-US" sz="1400" dirty="0">
                <a:solidFill>
                  <a:srgbClr val="FFFFFF"/>
                </a:solidFill>
              </a:rPr>
              <a:t>Asset</a:t>
            </a:r>
            <a:br>
              <a:rPr lang="en-US" sz="1400" dirty="0">
                <a:solidFill>
                  <a:srgbClr val="FFFFFF"/>
                </a:solidFill>
              </a:rPr>
            </a:br>
            <a:r>
              <a:rPr lang="en-US" sz="1400" dirty="0">
                <a:solidFill>
                  <a:srgbClr val="FFFFFF"/>
                </a:solidFill>
              </a:rPr>
              <a:t>optimization</a:t>
            </a:r>
          </a:p>
        </p:txBody>
      </p:sp>
      <p:sp>
        <p:nvSpPr>
          <p:cNvPr id="29" name="Rectangle 28">
            <a:extLst>
              <a:ext uri="{FF2B5EF4-FFF2-40B4-BE49-F238E27FC236}">
                <a16:creationId xmlns="" xmlns:a16="http://schemas.microsoft.com/office/drawing/2014/main" id="{2A0E7CD7-8032-49B1-97F4-FB7B6505FECA}"/>
              </a:ext>
            </a:extLst>
          </p:cNvPr>
          <p:cNvSpPr/>
          <p:nvPr/>
        </p:nvSpPr>
        <p:spPr>
          <a:xfrm>
            <a:off x="5662743" y="5061376"/>
            <a:ext cx="1318179" cy="402482"/>
          </a:xfrm>
          <a:prstGeom prst="rect">
            <a:avLst/>
          </a:prstGeom>
        </p:spPr>
        <p:txBody>
          <a:bodyPr wrap="square">
            <a:spAutoFit/>
          </a:bodyPr>
          <a:lstStyle/>
          <a:p>
            <a:pPr marL="0" lvl="1" algn="ctr">
              <a:lnSpc>
                <a:spcPts val="1200"/>
              </a:lnSpc>
              <a:spcAft>
                <a:spcPts val="600"/>
              </a:spcAft>
            </a:pPr>
            <a:r>
              <a:rPr lang="en-US" sz="1400" dirty="0">
                <a:solidFill>
                  <a:srgbClr val="FFFFFF"/>
                </a:solidFill>
              </a:rPr>
              <a:t>Higher</a:t>
            </a:r>
            <a:br>
              <a:rPr lang="en-US" sz="1400" dirty="0">
                <a:solidFill>
                  <a:srgbClr val="FFFFFF"/>
                </a:solidFill>
              </a:rPr>
            </a:br>
            <a:r>
              <a:rPr lang="en-US" sz="1400" dirty="0">
                <a:solidFill>
                  <a:srgbClr val="FFFFFF"/>
                </a:solidFill>
              </a:rPr>
              <a:t>margins</a:t>
            </a:r>
          </a:p>
        </p:txBody>
      </p:sp>
      <p:sp>
        <p:nvSpPr>
          <p:cNvPr id="30" name="Rectangle 29">
            <a:extLst>
              <a:ext uri="{FF2B5EF4-FFF2-40B4-BE49-F238E27FC236}">
                <a16:creationId xmlns="" xmlns:a16="http://schemas.microsoft.com/office/drawing/2014/main" id="{80E7913B-FFD7-4F9C-AFFF-9FD430C882F1}"/>
              </a:ext>
            </a:extLst>
          </p:cNvPr>
          <p:cNvSpPr/>
          <p:nvPr/>
        </p:nvSpPr>
        <p:spPr>
          <a:xfrm>
            <a:off x="7201438" y="5001007"/>
            <a:ext cx="1281140" cy="523220"/>
          </a:xfrm>
          <a:prstGeom prst="rect">
            <a:avLst/>
          </a:prstGeom>
        </p:spPr>
        <p:txBody>
          <a:bodyPr wrap="square">
            <a:spAutoFit/>
          </a:bodyPr>
          <a:lstStyle/>
          <a:p>
            <a:pPr lvl="1" algn="ctr"/>
            <a:r>
              <a:rPr lang="en-US" sz="1400" dirty="0">
                <a:solidFill>
                  <a:srgbClr val="FFFFFF"/>
                </a:solidFill>
              </a:rPr>
              <a:t>Cost</a:t>
            </a:r>
            <a:br>
              <a:rPr lang="en-US" sz="1400" dirty="0">
                <a:solidFill>
                  <a:srgbClr val="FFFFFF"/>
                </a:solidFill>
              </a:rPr>
            </a:br>
            <a:r>
              <a:rPr lang="en-US" sz="1400" dirty="0">
                <a:solidFill>
                  <a:srgbClr val="FFFFFF"/>
                </a:solidFill>
              </a:rPr>
              <a:t>Savings</a:t>
            </a:r>
          </a:p>
        </p:txBody>
      </p:sp>
    </p:spTree>
    <p:extLst>
      <p:ext uri="{BB962C8B-B14F-4D97-AF65-F5344CB8AC3E}">
        <p14:creationId xmlns:p14="http://schemas.microsoft.com/office/powerpoint/2010/main" val="113916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c-image.png"/>
          <p:cNvPicPr>
            <a:picLocks noChangeAspect="1"/>
          </p:cNvPicPr>
          <p:nvPr/>
        </p:nvPicPr>
        <p:blipFill rotWithShape="1">
          <a:blip r:embed="rId3">
            <a:extLst>
              <a:ext uri="{28A0092B-C50C-407E-A947-70E740481C1C}">
                <a14:useLocalDpi xmlns:a14="http://schemas.microsoft.com/office/drawing/2010/main" val="0"/>
              </a:ext>
            </a:extLst>
          </a:blip>
          <a:srcRect b="27156"/>
          <a:stretch/>
        </p:blipFill>
        <p:spPr>
          <a:xfrm>
            <a:off x="0" y="1004996"/>
            <a:ext cx="9144000" cy="1822450"/>
          </a:xfrm>
          <a:prstGeom prst="rect">
            <a:avLst/>
          </a:prstGeom>
        </p:spPr>
      </p:pic>
      <p:cxnSp>
        <p:nvCxnSpPr>
          <p:cNvPr id="24" name="Straight Connector 23"/>
          <p:cNvCxnSpPr/>
          <p:nvPr/>
        </p:nvCxnSpPr>
        <p:spPr>
          <a:xfrm>
            <a:off x="1079500" y="2501900"/>
            <a:ext cx="67945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a:extLst>
              <a:ext uri="{FF2B5EF4-FFF2-40B4-BE49-F238E27FC236}">
                <a16:creationId xmlns="" xmlns:a16="http://schemas.microsoft.com/office/drawing/2014/main" id="{B50A7D6B-D11F-4406-85AF-A2E892004FBC}"/>
              </a:ext>
            </a:extLst>
          </p:cNvPr>
          <p:cNvSpPr>
            <a:spLocks noGrp="1"/>
          </p:cNvSpPr>
          <p:nvPr>
            <p:ph type="body" sz="quarter" idx="12"/>
          </p:nvPr>
        </p:nvSpPr>
        <p:spPr/>
        <p:txBody>
          <a:bodyPr/>
          <a:lstStyle/>
          <a:p>
            <a:endParaRPr lang="en-US"/>
          </a:p>
        </p:txBody>
      </p:sp>
      <p:sp>
        <p:nvSpPr>
          <p:cNvPr id="5" name="Text Placeholder 3"/>
          <p:cNvSpPr txBox="1">
            <a:spLocks/>
          </p:cNvSpPr>
          <p:nvPr/>
        </p:nvSpPr>
        <p:spPr>
          <a:xfrm>
            <a:off x="449263" y="5853604"/>
            <a:ext cx="8694737" cy="368300"/>
          </a:xfrm>
          <a:prstGeom prst="rect">
            <a:avLst/>
          </a:prstGeom>
          <a:solidFill>
            <a:schemeClr val="tx2"/>
          </a:solidFill>
          <a:ln>
            <a:noFill/>
          </a:ln>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1600" b="1" kern="1200" baseline="0">
                <a:solidFill>
                  <a:schemeClr val="bg2"/>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buNone/>
            </a:pPr>
            <a:r>
              <a:rPr lang="en-US" sz="1400" b="1" dirty="0">
                <a:solidFill>
                  <a:schemeClr val="bg1"/>
                </a:solidFill>
              </a:rPr>
              <a:t>DCP 2.0 driving optimization and efficiencies to increase cash flow, lower costs, and minimize risk </a:t>
            </a:r>
          </a:p>
        </p:txBody>
      </p:sp>
      <p:sp>
        <p:nvSpPr>
          <p:cNvPr id="8" name="Right Triangle 7"/>
          <p:cNvSpPr/>
          <p:nvPr/>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889978" y="2057400"/>
            <a:ext cx="7364045" cy="902712"/>
            <a:chOff x="475365" y="2329765"/>
            <a:chExt cx="8100450" cy="992983"/>
          </a:xfrm>
        </p:grpSpPr>
        <p:sp>
          <p:nvSpPr>
            <p:cNvPr id="10" name="Freeform 9">
              <a:extLst>
                <a:ext uri="{FF2B5EF4-FFF2-40B4-BE49-F238E27FC236}">
                  <a16:creationId xmlns="" xmlns:a16="http://schemas.microsoft.com/office/drawing/2014/main" id="{BB6451E0-EDB7-9D41-963B-53296FB89BAA}"/>
                </a:ext>
              </a:extLst>
            </p:cNvPr>
            <p:cNvSpPr/>
            <p:nvPr/>
          </p:nvSpPr>
          <p:spPr>
            <a:xfrm>
              <a:off x="6037481" y="2329765"/>
              <a:ext cx="1147804" cy="992983"/>
            </a:xfrm>
            <a:custGeom>
              <a:avLst/>
              <a:gdLst>
                <a:gd name="connsiteX0" fmla="*/ 0 w 783965"/>
                <a:gd name="connsiteY0" fmla="*/ 339111 h 678221"/>
                <a:gd name="connsiteX1" fmla="*/ 193768 w 783965"/>
                <a:gd name="connsiteY1" fmla="*/ 0 h 678221"/>
                <a:gd name="connsiteX2" fmla="*/ 590197 w 783965"/>
                <a:gd name="connsiteY2" fmla="*/ 0 h 678221"/>
                <a:gd name="connsiteX3" fmla="*/ 783965 w 783965"/>
                <a:gd name="connsiteY3" fmla="*/ 339111 h 678221"/>
                <a:gd name="connsiteX4" fmla="*/ 590197 w 783965"/>
                <a:gd name="connsiteY4" fmla="*/ 678221 h 678221"/>
                <a:gd name="connsiteX5" fmla="*/ 193768 w 783965"/>
                <a:gd name="connsiteY5" fmla="*/ 678221 h 678221"/>
                <a:gd name="connsiteX6" fmla="*/ 0 w 783965"/>
                <a:gd name="connsiteY6" fmla="*/ 339111 h 6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65" h="678221">
                  <a:moveTo>
                    <a:pt x="0" y="339111"/>
                  </a:moveTo>
                  <a:lnTo>
                    <a:pt x="193768" y="0"/>
                  </a:lnTo>
                  <a:lnTo>
                    <a:pt x="590197" y="0"/>
                  </a:lnTo>
                  <a:lnTo>
                    <a:pt x="783965" y="339111"/>
                  </a:lnTo>
                  <a:lnTo>
                    <a:pt x="590197" y="678221"/>
                  </a:lnTo>
                  <a:lnTo>
                    <a:pt x="193768" y="678221"/>
                  </a:lnTo>
                  <a:lnTo>
                    <a:pt x="0" y="339111"/>
                  </a:lnTo>
                  <a:close/>
                </a:path>
              </a:pathLst>
            </a:custGeom>
            <a:solidFill>
              <a:schemeClr val="tx2"/>
            </a:solid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080" tIns="122556" rIns="140080" bIns="122556" numCol="1" spcCol="1270" anchor="ctr" anchorCtr="0">
              <a:noAutofit/>
            </a:bodyPr>
            <a:lstStyle/>
            <a:p>
              <a:pPr marL="0" lvl="0" indent="0" algn="ctr" defTabSz="333375">
                <a:lnSpc>
                  <a:spcPct val="100000"/>
                </a:lnSpc>
                <a:spcBef>
                  <a:spcPct val="0"/>
                </a:spcBef>
                <a:spcAft>
                  <a:spcPct val="35000"/>
                </a:spcAft>
                <a:buNone/>
              </a:pPr>
              <a:r>
                <a:rPr lang="en-US" sz="1100" b="1" kern="1200" dirty="0"/>
                <a:t>Contracts</a:t>
              </a:r>
            </a:p>
          </p:txBody>
        </p:sp>
        <p:sp>
          <p:nvSpPr>
            <p:cNvPr id="11" name="Freeform 10">
              <a:extLst>
                <a:ext uri="{FF2B5EF4-FFF2-40B4-BE49-F238E27FC236}">
                  <a16:creationId xmlns="" xmlns:a16="http://schemas.microsoft.com/office/drawing/2014/main" id="{2A78CCC4-6CC1-6745-9D70-B71F938499E4}"/>
                </a:ext>
              </a:extLst>
            </p:cNvPr>
            <p:cNvSpPr/>
            <p:nvPr/>
          </p:nvSpPr>
          <p:spPr>
            <a:xfrm>
              <a:off x="7428011" y="2329765"/>
              <a:ext cx="1147804" cy="992983"/>
            </a:xfrm>
            <a:custGeom>
              <a:avLst/>
              <a:gdLst>
                <a:gd name="connsiteX0" fmla="*/ 0 w 783965"/>
                <a:gd name="connsiteY0" fmla="*/ 339111 h 678221"/>
                <a:gd name="connsiteX1" fmla="*/ 193768 w 783965"/>
                <a:gd name="connsiteY1" fmla="*/ 0 h 678221"/>
                <a:gd name="connsiteX2" fmla="*/ 590197 w 783965"/>
                <a:gd name="connsiteY2" fmla="*/ 0 h 678221"/>
                <a:gd name="connsiteX3" fmla="*/ 783965 w 783965"/>
                <a:gd name="connsiteY3" fmla="*/ 339111 h 678221"/>
                <a:gd name="connsiteX4" fmla="*/ 590197 w 783965"/>
                <a:gd name="connsiteY4" fmla="*/ 678221 h 678221"/>
                <a:gd name="connsiteX5" fmla="*/ 193768 w 783965"/>
                <a:gd name="connsiteY5" fmla="*/ 678221 h 678221"/>
                <a:gd name="connsiteX6" fmla="*/ 0 w 783965"/>
                <a:gd name="connsiteY6" fmla="*/ 339111 h 6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65" h="678221">
                  <a:moveTo>
                    <a:pt x="0" y="339111"/>
                  </a:moveTo>
                  <a:lnTo>
                    <a:pt x="193768" y="0"/>
                  </a:lnTo>
                  <a:lnTo>
                    <a:pt x="590197" y="0"/>
                  </a:lnTo>
                  <a:lnTo>
                    <a:pt x="783965" y="339111"/>
                  </a:lnTo>
                  <a:lnTo>
                    <a:pt x="590197" y="678221"/>
                  </a:lnTo>
                  <a:lnTo>
                    <a:pt x="193768" y="678221"/>
                  </a:lnTo>
                  <a:lnTo>
                    <a:pt x="0" y="339111"/>
                  </a:lnTo>
                  <a:close/>
                </a:path>
              </a:pathLst>
            </a:custGeom>
            <a:solidFill>
              <a:schemeClr val="tx2"/>
            </a:solid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080" tIns="122556" rIns="140080" bIns="122556" numCol="1" spcCol="1270" anchor="ctr" anchorCtr="0">
              <a:noAutofit/>
            </a:bodyPr>
            <a:lstStyle/>
            <a:p>
              <a:pPr marL="0" lvl="0" indent="0" algn="ctr" defTabSz="333375">
                <a:lnSpc>
                  <a:spcPct val="100000"/>
                </a:lnSpc>
                <a:spcBef>
                  <a:spcPct val="0"/>
                </a:spcBef>
                <a:spcAft>
                  <a:spcPct val="35000"/>
                </a:spcAft>
                <a:buNone/>
              </a:pPr>
              <a:r>
                <a:rPr lang="en-US" sz="1000" b="1" kern="1200" spc="-40" baseline="0" dirty="0"/>
                <a:t>Engineering</a:t>
              </a:r>
              <a:r>
                <a:rPr lang="en-US" sz="1000" b="1" kern="1200" spc="-20" baseline="0" dirty="0"/>
                <a:t/>
              </a:r>
              <a:br>
                <a:rPr lang="en-US" sz="1000" b="1" kern="1200" spc="-20" baseline="0" dirty="0"/>
              </a:br>
              <a:r>
                <a:rPr lang="en-US" sz="1000" b="1" kern="1200" dirty="0"/>
                <a:t>Data</a:t>
              </a:r>
            </a:p>
          </p:txBody>
        </p:sp>
        <p:sp>
          <p:nvSpPr>
            <p:cNvPr id="12" name="Freeform 11">
              <a:extLst>
                <a:ext uri="{FF2B5EF4-FFF2-40B4-BE49-F238E27FC236}">
                  <a16:creationId xmlns="" xmlns:a16="http://schemas.microsoft.com/office/drawing/2014/main" id="{F69D389D-02FC-9F4C-B1E2-3249BB7BB5DE}"/>
                </a:ext>
              </a:extLst>
            </p:cNvPr>
            <p:cNvSpPr/>
            <p:nvPr/>
          </p:nvSpPr>
          <p:spPr>
            <a:xfrm>
              <a:off x="4646952" y="2329765"/>
              <a:ext cx="1147804" cy="992983"/>
            </a:xfrm>
            <a:custGeom>
              <a:avLst/>
              <a:gdLst>
                <a:gd name="connsiteX0" fmla="*/ 0 w 783965"/>
                <a:gd name="connsiteY0" fmla="*/ 339111 h 678221"/>
                <a:gd name="connsiteX1" fmla="*/ 193768 w 783965"/>
                <a:gd name="connsiteY1" fmla="*/ 0 h 678221"/>
                <a:gd name="connsiteX2" fmla="*/ 590197 w 783965"/>
                <a:gd name="connsiteY2" fmla="*/ 0 h 678221"/>
                <a:gd name="connsiteX3" fmla="*/ 783965 w 783965"/>
                <a:gd name="connsiteY3" fmla="*/ 339111 h 678221"/>
                <a:gd name="connsiteX4" fmla="*/ 590197 w 783965"/>
                <a:gd name="connsiteY4" fmla="*/ 678221 h 678221"/>
                <a:gd name="connsiteX5" fmla="*/ 193768 w 783965"/>
                <a:gd name="connsiteY5" fmla="*/ 678221 h 678221"/>
                <a:gd name="connsiteX6" fmla="*/ 0 w 783965"/>
                <a:gd name="connsiteY6" fmla="*/ 339111 h 6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65" h="678221">
                  <a:moveTo>
                    <a:pt x="0" y="339111"/>
                  </a:moveTo>
                  <a:lnTo>
                    <a:pt x="193768" y="0"/>
                  </a:lnTo>
                  <a:lnTo>
                    <a:pt x="590197" y="0"/>
                  </a:lnTo>
                  <a:lnTo>
                    <a:pt x="783965" y="339111"/>
                  </a:lnTo>
                  <a:lnTo>
                    <a:pt x="590197" y="678221"/>
                  </a:lnTo>
                  <a:lnTo>
                    <a:pt x="193768" y="678221"/>
                  </a:lnTo>
                  <a:lnTo>
                    <a:pt x="0" y="339111"/>
                  </a:lnTo>
                  <a:close/>
                </a:path>
              </a:pathLst>
            </a:custGeom>
            <a:solidFill>
              <a:schemeClr val="tx2"/>
            </a:solid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080" tIns="122556" rIns="140080" bIns="122556" numCol="1" spcCol="1270" anchor="ctr" anchorCtr="0">
              <a:noAutofit/>
            </a:bodyPr>
            <a:lstStyle/>
            <a:p>
              <a:pPr marL="0" lvl="0" indent="0" algn="ctr" defTabSz="333375">
                <a:lnSpc>
                  <a:spcPct val="100000"/>
                </a:lnSpc>
                <a:spcBef>
                  <a:spcPct val="0"/>
                </a:spcBef>
                <a:spcAft>
                  <a:spcPct val="35000"/>
                </a:spcAft>
                <a:buNone/>
              </a:pPr>
              <a:r>
                <a:rPr lang="en-US" sz="1100" b="1" kern="1200" dirty="0"/>
                <a:t>KPIs</a:t>
              </a:r>
            </a:p>
          </p:txBody>
        </p:sp>
        <p:sp>
          <p:nvSpPr>
            <p:cNvPr id="13" name="Freeform 12">
              <a:extLst>
                <a:ext uri="{FF2B5EF4-FFF2-40B4-BE49-F238E27FC236}">
                  <a16:creationId xmlns="" xmlns:a16="http://schemas.microsoft.com/office/drawing/2014/main" id="{9BE6B4D0-0E45-B547-A375-504C7BDC3226}"/>
                </a:ext>
              </a:extLst>
            </p:cNvPr>
            <p:cNvSpPr/>
            <p:nvPr/>
          </p:nvSpPr>
          <p:spPr>
            <a:xfrm>
              <a:off x="1865894" y="2329765"/>
              <a:ext cx="1147804" cy="992983"/>
            </a:xfrm>
            <a:custGeom>
              <a:avLst/>
              <a:gdLst>
                <a:gd name="connsiteX0" fmla="*/ 0 w 783965"/>
                <a:gd name="connsiteY0" fmla="*/ 339111 h 678221"/>
                <a:gd name="connsiteX1" fmla="*/ 193768 w 783965"/>
                <a:gd name="connsiteY1" fmla="*/ 0 h 678221"/>
                <a:gd name="connsiteX2" fmla="*/ 590197 w 783965"/>
                <a:gd name="connsiteY2" fmla="*/ 0 h 678221"/>
                <a:gd name="connsiteX3" fmla="*/ 783965 w 783965"/>
                <a:gd name="connsiteY3" fmla="*/ 339111 h 678221"/>
                <a:gd name="connsiteX4" fmla="*/ 590197 w 783965"/>
                <a:gd name="connsiteY4" fmla="*/ 678221 h 678221"/>
                <a:gd name="connsiteX5" fmla="*/ 193768 w 783965"/>
                <a:gd name="connsiteY5" fmla="*/ 678221 h 678221"/>
                <a:gd name="connsiteX6" fmla="*/ 0 w 783965"/>
                <a:gd name="connsiteY6" fmla="*/ 339111 h 6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65" h="678221">
                  <a:moveTo>
                    <a:pt x="0" y="339111"/>
                  </a:moveTo>
                  <a:lnTo>
                    <a:pt x="193768" y="0"/>
                  </a:lnTo>
                  <a:lnTo>
                    <a:pt x="590197" y="0"/>
                  </a:lnTo>
                  <a:lnTo>
                    <a:pt x="783965" y="339111"/>
                  </a:lnTo>
                  <a:lnTo>
                    <a:pt x="590197" y="678221"/>
                  </a:lnTo>
                  <a:lnTo>
                    <a:pt x="193768" y="678221"/>
                  </a:lnTo>
                  <a:lnTo>
                    <a:pt x="0" y="339111"/>
                  </a:lnTo>
                  <a:close/>
                </a:path>
              </a:pathLst>
            </a:custGeom>
            <a:solidFill>
              <a:schemeClr val="tx2"/>
            </a:solid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080" tIns="122556" rIns="140080" bIns="122556" numCol="1" spcCol="1270" anchor="ctr" anchorCtr="0">
              <a:noAutofit/>
            </a:bodyPr>
            <a:lstStyle/>
            <a:p>
              <a:pPr marL="0" lvl="0" indent="0" algn="ctr" defTabSz="333375">
                <a:lnSpc>
                  <a:spcPct val="100000"/>
                </a:lnSpc>
                <a:spcBef>
                  <a:spcPct val="0"/>
                </a:spcBef>
                <a:spcAft>
                  <a:spcPct val="35000"/>
                </a:spcAft>
                <a:buNone/>
              </a:pPr>
              <a:r>
                <a:rPr lang="en-US" sz="1100" b="1" kern="1200" dirty="0"/>
                <a:t>Financial</a:t>
              </a:r>
              <a:br>
                <a:rPr lang="en-US" sz="1100" b="1" kern="1200" dirty="0"/>
              </a:br>
              <a:r>
                <a:rPr lang="en-US" sz="1100" b="1" kern="1200" dirty="0"/>
                <a:t>Data</a:t>
              </a:r>
            </a:p>
          </p:txBody>
        </p:sp>
        <p:sp>
          <p:nvSpPr>
            <p:cNvPr id="14" name="Freeform 13">
              <a:extLst>
                <a:ext uri="{FF2B5EF4-FFF2-40B4-BE49-F238E27FC236}">
                  <a16:creationId xmlns="" xmlns:a16="http://schemas.microsoft.com/office/drawing/2014/main" id="{ED7A1A25-B035-1444-976F-A70860B7DFE4}"/>
                </a:ext>
              </a:extLst>
            </p:cNvPr>
            <p:cNvSpPr/>
            <p:nvPr/>
          </p:nvSpPr>
          <p:spPr>
            <a:xfrm>
              <a:off x="3256423" y="2329765"/>
              <a:ext cx="1147804" cy="992983"/>
            </a:xfrm>
            <a:custGeom>
              <a:avLst/>
              <a:gdLst>
                <a:gd name="connsiteX0" fmla="*/ 0 w 783965"/>
                <a:gd name="connsiteY0" fmla="*/ 339111 h 678221"/>
                <a:gd name="connsiteX1" fmla="*/ 193768 w 783965"/>
                <a:gd name="connsiteY1" fmla="*/ 0 h 678221"/>
                <a:gd name="connsiteX2" fmla="*/ 590197 w 783965"/>
                <a:gd name="connsiteY2" fmla="*/ 0 h 678221"/>
                <a:gd name="connsiteX3" fmla="*/ 783965 w 783965"/>
                <a:gd name="connsiteY3" fmla="*/ 339111 h 678221"/>
                <a:gd name="connsiteX4" fmla="*/ 590197 w 783965"/>
                <a:gd name="connsiteY4" fmla="*/ 678221 h 678221"/>
                <a:gd name="connsiteX5" fmla="*/ 193768 w 783965"/>
                <a:gd name="connsiteY5" fmla="*/ 678221 h 678221"/>
                <a:gd name="connsiteX6" fmla="*/ 0 w 783965"/>
                <a:gd name="connsiteY6" fmla="*/ 339111 h 6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65" h="678221">
                  <a:moveTo>
                    <a:pt x="0" y="339111"/>
                  </a:moveTo>
                  <a:lnTo>
                    <a:pt x="193768" y="0"/>
                  </a:lnTo>
                  <a:lnTo>
                    <a:pt x="590197" y="0"/>
                  </a:lnTo>
                  <a:lnTo>
                    <a:pt x="783965" y="339111"/>
                  </a:lnTo>
                  <a:lnTo>
                    <a:pt x="590197" y="678221"/>
                  </a:lnTo>
                  <a:lnTo>
                    <a:pt x="193768" y="678221"/>
                  </a:lnTo>
                  <a:lnTo>
                    <a:pt x="0" y="339111"/>
                  </a:lnTo>
                  <a:close/>
                </a:path>
              </a:pathLst>
            </a:custGeom>
            <a:solidFill>
              <a:schemeClr val="tx2"/>
            </a:solid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080" tIns="122556" rIns="140080" bIns="122556" numCol="1" spcCol="1270" anchor="ctr" anchorCtr="0">
              <a:noAutofit/>
            </a:bodyPr>
            <a:lstStyle/>
            <a:p>
              <a:pPr marL="0" lvl="0" indent="0" algn="ctr" defTabSz="333375">
                <a:lnSpc>
                  <a:spcPct val="100000"/>
                </a:lnSpc>
                <a:spcBef>
                  <a:spcPct val="0"/>
                </a:spcBef>
                <a:spcAft>
                  <a:spcPct val="35000"/>
                </a:spcAft>
                <a:buNone/>
              </a:pPr>
              <a:r>
                <a:rPr lang="en-US" sz="1100" b="1" kern="1200" dirty="0"/>
                <a:t>Real-Time Prices</a:t>
              </a:r>
            </a:p>
          </p:txBody>
        </p:sp>
        <p:sp>
          <p:nvSpPr>
            <p:cNvPr id="15" name="Freeform 14">
              <a:extLst>
                <a:ext uri="{FF2B5EF4-FFF2-40B4-BE49-F238E27FC236}">
                  <a16:creationId xmlns="" xmlns:a16="http://schemas.microsoft.com/office/drawing/2014/main" id="{DC5AC8A5-4AD6-F847-89BB-322DD0446E2F}"/>
                </a:ext>
              </a:extLst>
            </p:cNvPr>
            <p:cNvSpPr/>
            <p:nvPr/>
          </p:nvSpPr>
          <p:spPr>
            <a:xfrm>
              <a:off x="475365" y="2329765"/>
              <a:ext cx="1147804" cy="992983"/>
            </a:xfrm>
            <a:custGeom>
              <a:avLst/>
              <a:gdLst>
                <a:gd name="connsiteX0" fmla="*/ 0 w 783965"/>
                <a:gd name="connsiteY0" fmla="*/ 339111 h 678221"/>
                <a:gd name="connsiteX1" fmla="*/ 193768 w 783965"/>
                <a:gd name="connsiteY1" fmla="*/ 0 h 678221"/>
                <a:gd name="connsiteX2" fmla="*/ 590197 w 783965"/>
                <a:gd name="connsiteY2" fmla="*/ 0 h 678221"/>
                <a:gd name="connsiteX3" fmla="*/ 783965 w 783965"/>
                <a:gd name="connsiteY3" fmla="*/ 339111 h 678221"/>
                <a:gd name="connsiteX4" fmla="*/ 590197 w 783965"/>
                <a:gd name="connsiteY4" fmla="*/ 678221 h 678221"/>
                <a:gd name="connsiteX5" fmla="*/ 193768 w 783965"/>
                <a:gd name="connsiteY5" fmla="*/ 678221 h 678221"/>
                <a:gd name="connsiteX6" fmla="*/ 0 w 783965"/>
                <a:gd name="connsiteY6" fmla="*/ 339111 h 6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65" h="678221">
                  <a:moveTo>
                    <a:pt x="0" y="339111"/>
                  </a:moveTo>
                  <a:lnTo>
                    <a:pt x="193768" y="0"/>
                  </a:lnTo>
                  <a:lnTo>
                    <a:pt x="590197" y="0"/>
                  </a:lnTo>
                  <a:lnTo>
                    <a:pt x="783965" y="339111"/>
                  </a:lnTo>
                  <a:lnTo>
                    <a:pt x="590197" y="678221"/>
                  </a:lnTo>
                  <a:lnTo>
                    <a:pt x="193768" y="678221"/>
                  </a:lnTo>
                  <a:lnTo>
                    <a:pt x="0" y="339111"/>
                  </a:lnTo>
                  <a:close/>
                </a:path>
              </a:pathLst>
            </a:custGeom>
            <a:solidFill>
              <a:schemeClr val="tx2"/>
            </a:solid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0080" tIns="122556" rIns="140080" bIns="122556" numCol="1" spcCol="1270" anchor="ctr" anchorCtr="0">
              <a:noAutofit/>
            </a:bodyPr>
            <a:lstStyle/>
            <a:p>
              <a:pPr marL="0" lvl="0" indent="0" algn="ctr" defTabSz="333375">
                <a:lnSpc>
                  <a:spcPct val="100000"/>
                </a:lnSpc>
                <a:spcBef>
                  <a:spcPct val="0"/>
                </a:spcBef>
                <a:spcAft>
                  <a:spcPct val="35000"/>
                </a:spcAft>
                <a:buNone/>
              </a:pPr>
              <a:r>
                <a:rPr lang="en-US" sz="1100" b="1" kern="1200" dirty="0"/>
                <a:t>SCADA and DCS</a:t>
              </a:r>
            </a:p>
          </p:txBody>
        </p:sp>
      </p:grpSp>
      <p:sp>
        <p:nvSpPr>
          <p:cNvPr id="17" name="Rectangle 16"/>
          <p:cNvSpPr/>
          <p:nvPr/>
        </p:nvSpPr>
        <p:spPr>
          <a:xfrm>
            <a:off x="3017771" y="881291"/>
            <a:ext cx="3159256" cy="954621"/>
          </a:xfrm>
          <a:prstGeom prst="rect">
            <a:avLst/>
          </a:prstGeom>
          <a:solidFill>
            <a:schemeClr val="accent1">
              <a:lumMod val="60000"/>
              <a:lumOff val="4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b="1" dirty="0">
                <a:solidFill>
                  <a:schemeClr val="tx2"/>
                </a:solidFill>
              </a:rPr>
              <a:t>Integrated Collaboration Center (ICC)</a:t>
            </a:r>
          </a:p>
          <a:p>
            <a:pPr algn="ctr">
              <a:lnSpc>
                <a:spcPct val="130000"/>
              </a:lnSpc>
            </a:pPr>
            <a:r>
              <a:rPr lang="en-US" sz="1400" dirty="0">
                <a:solidFill>
                  <a:schemeClr val="tx2"/>
                </a:solidFill>
              </a:rPr>
              <a:t>Linking Numerous Data Sources</a:t>
            </a:r>
          </a:p>
        </p:txBody>
      </p:sp>
      <p:sp>
        <p:nvSpPr>
          <p:cNvPr id="21" name="TextBox 20">
            <a:extLst>
              <a:ext uri="{FF2B5EF4-FFF2-40B4-BE49-F238E27FC236}">
                <a16:creationId xmlns="" xmlns:a16="http://schemas.microsoft.com/office/drawing/2014/main" id="{95776B86-78AE-4047-BB0D-6C4DE65D1B97}"/>
              </a:ext>
            </a:extLst>
          </p:cNvPr>
          <p:cNvSpPr txBox="1"/>
          <p:nvPr/>
        </p:nvSpPr>
        <p:spPr>
          <a:xfrm>
            <a:off x="654212" y="3185850"/>
            <a:ext cx="3807458" cy="2309350"/>
          </a:xfrm>
          <a:prstGeom prst="rect">
            <a:avLst/>
          </a:prstGeom>
          <a:noFill/>
        </p:spPr>
        <p:txBody>
          <a:bodyPr wrap="square" rtlCol="0">
            <a:spAutoFit/>
          </a:bodyPr>
          <a:lstStyle/>
          <a:p>
            <a:pPr>
              <a:spcAft>
                <a:spcPts val="500"/>
              </a:spcAft>
            </a:pPr>
            <a:r>
              <a:rPr lang="en-US" sz="1400" b="1" dirty="0"/>
              <a:t>Integrated Collaboration Center</a:t>
            </a:r>
            <a:endParaRPr lang="en-US" sz="1400" dirty="0"/>
          </a:p>
          <a:p>
            <a:pPr marL="128016" indent="-128016">
              <a:lnSpc>
                <a:spcPct val="90000"/>
              </a:lnSpc>
              <a:spcAft>
                <a:spcPts val="500"/>
              </a:spcAft>
              <a:buFont typeface="Arial" charset="0"/>
              <a:buChar char="•"/>
            </a:pPr>
            <a:r>
              <a:rPr lang="en-US" sz="1400" dirty="0"/>
              <a:t>ICC continues to gain momentum with functionality; now tracking data from majority of plants</a:t>
            </a:r>
          </a:p>
          <a:p>
            <a:pPr marL="128016" indent="-128016">
              <a:lnSpc>
                <a:spcPct val="90000"/>
              </a:lnSpc>
              <a:spcAft>
                <a:spcPts val="500"/>
              </a:spcAft>
              <a:buFont typeface="Arial" charset="0"/>
              <a:buChar char="•"/>
            </a:pPr>
            <a:r>
              <a:rPr lang="en-US" sz="1400" dirty="0"/>
              <a:t>Focus expanding to the field, including large infrastructure of pipelines and compressors</a:t>
            </a:r>
          </a:p>
          <a:p>
            <a:pPr marL="128016" indent="-128016">
              <a:lnSpc>
                <a:spcPct val="90000"/>
              </a:lnSpc>
              <a:spcAft>
                <a:spcPts val="500"/>
              </a:spcAft>
              <a:buFont typeface="Arial" charset="0"/>
              <a:buChar char="•"/>
            </a:pPr>
            <a:r>
              <a:rPr lang="en-US" sz="1400" dirty="0"/>
              <a:t>24/7 monitoring for major field assets</a:t>
            </a:r>
          </a:p>
          <a:p>
            <a:pPr marL="128016" indent="-128016">
              <a:lnSpc>
                <a:spcPct val="90000"/>
              </a:lnSpc>
              <a:spcAft>
                <a:spcPts val="500"/>
              </a:spcAft>
              <a:buFont typeface="Arial" charset="0"/>
              <a:buChar char="•"/>
            </a:pPr>
            <a:r>
              <a:rPr lang="en-US" sz="1400" dirty="0"/>
              <a:t>A platform by which plant operation best practices can be identified and quickly replicated</a:t>
            </a:r>
          </a:p>
        </p:txBody>
      </p:sp>
      <p:sp>
        <p:nvSpPr>
          <p:cNvPr id="22" name="TextBox 21">
            <a:extLst>
              <a:ext uri="{FF2B5EF4-FFF2-40B4-BE49-F238E27FC236}">
                <a16:creationId xmlns="" xmlns:a16="http://schemas.microsoft.com/office/drawing/2014/main" id="{CEBDEFCF-54B7-1648-86E4-60560188B639}"/>
              </a:ext>
            </a:extLst>
          </p:cNvPr>
          <p:cNvSpPr txBox="1"/>
          <p:nvPr/>
        </p:nvSpPr>
        <p:spPr>
          <a:xfrm>
            <a:off x="4682330" y="3178963"/>
            <a:ext cx="4402464" cy="2588914"/>
          </a:xfrm>
          <a:prstGeom prst="rect">
            <a:avLst/>
          </a:prstGeom>
          <a:noFill/>
        </p:spPr>
        <p:txBody>
          <a:bodyPr wrap="square" rtlCol="0">
            <a:spAutoFit/>
          </a:bodyPr>
          <a:lstStyle/>
          <a:p>
            <a:pPr>
              <a:spcAft>
                <a:spcPts val="500"/>
              </a:spcAft>
            </a:pPr>
            <a:r>
              <a:rPr lang="en-US" sz="1400" b="1" dirty="0"/>
              <a:t>Remote Operations</a:t>
            </a:r>
          </a:p>
          <a:p>
            <a:pPr marL="128016" indent="-128016">
              <a:lnSpc>
                <a:spcPct val="90000"/>
              </a:lnSpc>
              <a:spcAft>
                <a:spcPts val="500"/>
              </a:spcAft>
              <a:buFont typeface="Arial" charset="0"/>
              <a:buChar char="•"/>
            </a:pPr>
            <a:r>
              <a:rPr lang="en-US" sz="1400" dirty="0"/>
              <a:t>Now remotely operating </a:t>
            </a:r>
            <a:r>
              <a:rPr lang="en-US" sz="1400" dirty="0" smtClean="0"/>
              <a:t>over 20 </a:t>
            </a:r>
            <a:r>
              <a:rPr lang="en-US" sz="1400" dirty="0"/>
              <a:t>assets from the ICC in Denver</a:t>
            </a:r>
          </a:p>
          <a:p>
            <a:pPr marL="128016" indent="-128016">
              <a:lnSpc>
                <a:spcPct val="90000"/>
              </a:lnSpc>
              <a:spcAft>
                <a:spcPts val="500"/>
              </a:spcAft>
              <a:buFont typeface="Arial" charset="0"/>
              <a:buChar char="•"/>
            </a:pPr>
            <a:r>
              <a:rPr lang="en-US" sz="1400" dirty="0"/>
              <a:t>Set goal to bring approximately </a:t>
            </a:r>
            <a:r>
              <a:rPr lang="en-US" sz="1400" dirty="0" smtClean="0"/>
              <a:t>majority </a:t>
            </a:r>
            <a:r>
              <a:rPr lang="en-US" sz="1400" dirty="0"/>
              <a:t>of facilities into the ICC for remote operations by year end </a:t>
            </a:r>
            <a:r>
              <a:rPr lang="en-US" sz="1400" dirty="0" smtClean="0"/>
              <a:t>2020</a:t>
            </a:r>
            <a:endParaRPr lang="en-US" sz="1400" dirty="0"/>
          </a:p>
          <a:p>
            <a:pPr marL="128016" indent="-128016">
              <a:lnSpc>
                <a:spcPct val="90000"/>
              </a:lnSpc>
              <a:spcAft>
                <a:spcPts val="500"/>
              </a:spcAft>
              <a:buFont typeface="Arial" charset="0"/>
              <a:buChar char="•"/>
            </a:pPr>
            <a:r>
              <a:rPr lang="en-US" sz="1400" dirty="0"/>
              <a:t>Driving increased cross-functional collaboration internally among gas controllers, plant and field coordinators, optimizers, and board operators</a:t>
            </a:r>
          </a:p>
          <a:p>
            <a:pPr marL="128016" indent="-128016">
              <a:lnSpc>
                <a:spcPct val="90000"/>
              </a:lnSpc>
              <a:spcAft>
                <a:spcPts val="500"/>
              </a:spcAft>
              <a:buFont typeface="Arial" charset="0"/>
              <a:buChar char="•"/>
            </a:pPr>
            <a:r>
              <a:rPr lang="en-US" sz="1400" dirty="0"/>
              <a:t>Strengthening integration between plants and across regions  </a:t>
            </a:r>
          </a:p>
          <a:p>
            <a:pPr>
              <a:spcAft>
                <a:spcPts val="500"/>
              </a:spcAft>
            </a:pPr>
            <a:endParaRPr lang="en-US" sz="1400" dirty="0"/>
          </a:p>
        </p:txBody>
      </p:sp>
      <p:cxnSp>
        <p:nvCxnSpPr>
          <p:cNvPr id="32" name="Elbow Connector 31"/>
          <p:cNvCxnSpPr/>
          <p:nvPr/>
        </p:nvCxnSpPr>
        <p:spPr>
          <a:xfrm flipV="1">
            <a:off x="1435100" y="1352818"/>
            <a:ext cx="1698953" cy="806182"/>
          </a:xfrm>
          <a:prstGeom prst="bentConnector3">
            <a:avLst>
              <a:gd name="adj1" fmla="val -83"/>
            </a:avLst>
          </a:prstGeom>
          <a:ln w="19050" cmpd="sng">
            <a:solidFill>
              <a:schemeClr val="bg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flipH="1" flipV="1">
            <a:off x="6038828" y="1352818"/>
            <a:ext cx="1698953" cy="806182"/>
          </a:xfrm>
          <a:prstGeom prst="bentConnector3">
            <a:avLst>
              <a:gd name="adj1" fmla="val -83"/>
            </a:avLst>
          </a:prstGeom>
          <a:ln w="19050" cmpd="sng">
            <a:solidFill>
              <a:schemeClr val="bg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a:t>ICC and Remote Operations</a:t>
            </a:r>
          </a:p>
        </p:txBody>
      </p:sp>
    </p:spTree>
    <p:extLst>
      <p:ext uri="{BB962C8B-B14F-4D97-AF65-F5344CB8AC3E}">
        <p14:creationId xmlns:p14="http://schemas.microsoft.com/office/powerpoint/2010/main" val="369397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DCP 2.0 Outcomes</a:t>
            </a:r>
            <a:endParaRPr lang="en-US" dirty="0"/>
          </a:p>
        </p:txBody>
      </p:sp>
      <p:sp>
        <p:nvSpPr>
          <p:cNvPr id="3" name="TextBox 2"/>
          <p:cNvSpPr txBox="1"/>
          <p:nvPr/>
        </p:nvSpPr>
        <p:spPr>
          <a:xfrm>
            <a:off x="726404" y="892145"/>
            <a:ext cx="1758526" cy="1107996"/>
          </a:xfrm>
          <a:prstGeom prst="rect">
            <a:avLst/>
          </a:prstGeom>
          <a:noFill/>
        </p:spPr>
        <p:txBody>
          <a:bodyPr wrap="square" rtlCol="0">
            <a:spAutoFit/>
          </a:bodyPr>
          <a:lstStyle>
            <a:defPPr>
              <a:defRPr lang="en-US"/>
            </a:defPPr>
            <a:lvl1pPr>
              <a:defRPr sz="6600" b="1">
                <a:effectLst>
                  <a:glow rad="101600">
                    <a:schemeClr val="bg1">
                      <a:alpha val="60000"/>
                    </a:schemeClr>
                  </a:glow>
                </a:effectLst>
              </a:defRPr>
            </a:lvl1pPr>
          </a:lstStyle>
          <a:p>
            <a:r>
              <a:rPr lang="en-US" dirty="0" smtClean="0"/>
              <a:t>20+</a:t>
            </a:r>
            <a:endParaRPr lang="en-US" dirty="0"/>
          </a:p>
        </p:txBody>
      </p:sp>
      <p:sp>
        <p:nvSpPr>
          <p:cNvPr id="4" name="TextBox 3"/>
          <p:cNvSpPr txBox="1"/>
          <p:nvPr/>
        </p:nvSpPr>
        <p:spPr>
          <a:xfrm>
            <a:off x="648938" y="1783177"/>
            <a:ext cx="1600200" cy="738664"/>
          </a:xfrm>
          <a:prstGeom prst="rect">
            <a:avLst/>
          </a:prstGeom>
          <a:noFill/>
        </p:spPr>
        <p:txBody>
          <a:bodyPr wrap="square" rtlCol="0">
            <a:spAutoFit/>
          </a:bodyPr>
          <a:lstStyle/>
          <a:p>
            <a:pPr algn="ctr"/>
            <a:r>
              <a:rPr lang="en-US" sz="1400" dirty="0" smtClean="0">
                <a:effectLst>
                  <a:glow rad="101600">
                    <a:schemeClr val="bg1">
                      <a:alpha val="60000"/>
                    </a:schemeClr>
                  </a:glow>
                </a:effectLst>
              </a:rPr>
              <a:t>Gas plants running remotely from Denver ICC</a:t>
            </a:r>
            <a:endParaRPr lang="en-US" sz="1400" dirty="0">
              <a:effectLst>
                <a:glow rad="101600">
                  <a:schemeClr val="bg1">
                    <a:alpha val="60000"/>
                  </a:schemeClr>
                </a:glow>
              </a:effectLst>
            </a:endParaRPr>
          </a:p>
        </p:txBody>
      </p:sp>
      <p:sp>
        <p:nvSpPr>
          <p:cNvPr id="6" name="TextBox 5"/>
          <p:cNvSpPr txBox="1"/>
          <p:nvPr/>
        </p:nvSpPr>
        <p:spPr>
          <a:xfrm>
            <a:off x="3694850" y="900767"/>
            <a:ext cx="1262064" cy="1107996"/>
          </a:xfrm>
          <a:prstGeom prst="rect">
            <a:avLst/>
          </a:prstGeom>
          <a:noFill/>
        </p:spPr>
        <p:txBody>
          <a:bodyPr wrap="square" rtlCol="0">
            <a:spAutoFit/>
          </a:bodyPr>
          <a:lstStyle/>
          <a:p>
            <a:r>
              <a:rPr lang="en-US" sz="6600" b="1" dirty="0" smtClean="0">
                <a:effectLst>
                  <a:glow rad="101600">
                    <a:schemeClr val="bg1">
                      <a:alpha val="60000"/>
                    </a:schemeClr>
                  </a:glow>
                </a:effectLst>
              </a:rPr>
              <a:t>7B</a:t>
            </a:r>
            <a:endParaRPr lang="en-US" sz="6600" b="1" dirty="0">
              <a:effectLst>
                <a:glow rad="101600">
                  <a:schemeClr val="bg1">
                    <a:alpha val="60000"/>
                  </a:schemeClr>
                </a:glow>
              </a:effectLst>
            </a:endParaRPr>
          </a:p>
        </p:txBody>
      </p:sp>
      <p:sp>
        <p:nvSpPr>
          <p:cNvPr id="7" name="TextBox 6"/>
          <p:cNvSpPr txBox="1"/>
          <p:nvPr/>
        </p:nvSpPr>
        <p:spPr>
          <a:xfrm>
            <a:off x="1095936" y="2770799"/>
            <a:ext cx="706203" cy="1107996"/>
          </a:xfrm>
          <a:prstGeom prst="rect">
            <a:avLst/>
          </a:prstGeom>
          <a:noFill/>
        </p:spPr>
        <p:txBody>
          <a:bodyPr wrap="square" rtlCol="0">
            <a:spAutoFit/>
          </a:bodyPr>
          <a:lstStyle/>
          <a:p>
            <a:r>
              <a:rPr lang="en-US" sz="6600" b="1" dirty="0" smtClean="0">
                <a:effectLst>
                  <a:glow rad="101600">
                    <a:schemeClr val="bg1">
                      <a:alpha val="60000"/>
                    </a:schemeClr>
                  </a:glow>
                </a:effectLst>
              </a:rPr>
              <a:t>5</a:t>
            </a:r>
            <a:endParaRPr lang="en-US" sz="6600" b="1" dirty="0">
              <a:effectLst>
                <a:glow rad="101600">
                  <a:schemeClr val="bg1">
                    <a:alpha val="60000"/>
                  </a:schemeClr>
                </a:glow>
              </a:effectLst>
            </a:endParaRPr>
          </a:p>
        </p:txBody>
      </p:sp>
      <p:sp>
        <p:nvSpPr>
          <p:cNvPr id="8" name="TextBox 7"/>
          <p:cNvSpPr txBox="1"/>
          <p:nvPr/>
        </p:nvSpPr>
        <p:spPr>
          <a:xfrm>
            <a:off x="3125017" y="2816651"/>
            <a:ext cx="2781095" cy="1107996"/>
          </a:xfrm>
          <a:prstGeom prst="rect">
            <a:avLst/>
          </a:prstGeom>
          <a:noFill/>
        </p:spPr>
        <p:txBody>
          <a:bodyPr wrap="square" rtlCol="0">
            <a:spAutoFit/>
          </a:bodyPr>
          <a:lstStyle/>
          <a:p>
            <a:r>
              <a:rPr lang="en-US" sz="6600" b="1" dirty="0" smtClean="0">
                <a:solidFill>
                  <a:schemeClr val="bg2">
                    <a:lumMod val="10000"/>
                  </a:schemeClr>
                </a:solidFill>
                <a:effectLst>
                  <a:glow rad="101600">
                    <a:schemeClr val="bg1">
                      <a:alpha val="60000"/>
                    </a:schemeClr>
                  </a:glow>
                </a:effectLst>
              </a:rPr>
              <a:t>$</a:t>
            </a:r>
            <a:r>
              <a:rPr lang="en-US" sz="6600" b="1" dirty="0" smtClean="0">
                <a:solidFill>
                  <a:schemeClr val="bg2">
                    <a:lumMod val="10000"/>
                  </a:schemeClr>
                </a:solidFill>
                <a:effectLst>
                  <a:glow rad="101600">
                    <a:schemeClr val="bg1">
                      <a:alpha val="60000"/>
                    </a:schemeClr>
                  </a:glow>
                </a:effectLst>
              </a:rPr>
              <a:t>50M+</a:t>
            </a:r>
            <a:endParaRPr lang="en-US" sz="6600" b="1" dirty="0">
              <a:solidFill>
                <a:schemeClr val="bg2">
                  <a:lumMod val="10000"/>
                </a:schemeClr>
              </a:solidFill>
              <a:effectLst>
                <a:glow rad="101600">
                  <a:schemeClr val="bg1">
                    <a:alpha val="60000"/>
                  </a:schemeClr>
                </a:glow>
              </a:effectLst>
            </a:endParaRPr>
          </a:p>
        </p:txBody>
      </p:sp>
      <p:sp>
        <p:nvSpPr>
          <p:cNvPr id="19" name="TextBox 18"/>
          <p:cNvSpPr txBox="1"/>
          <p:nvPr/>
        </p:nvSpPr>
        <p:spPr>
          <a:xfrm>
            <a:off x="6196778" y="892145"/>
            <a:ext cx="2100057" cy="1107996"/>
          </a:xfrm>
          <a:prstGeom prst="rect">
            <a:avLst/>
          </a:prstGeom>
          <a:noFill/>
        </p:spPr>
        <p:txBody>
          <a:bodyPr wrap="square" rtlCol="0">
            <a:spAutoFit/>
          </a:bodyPr>
          <a:lstStyle/>
          <a:p>
            <a:r>
              <a:rPr lang="en-US" sz="6600" b="1" dirty="0">
                <a:solidFill>
                  <a:schemeClr val="accent2"/>
                </a:solidFill>
                <a:effectLst>
                  <a:glow rad="101600">
                    <a:schemeClr val="bg1">
                      <a:alpha val="60000"/>
                    </a:schemeClr>
                  </a:glow>
                </a:effectLst>
              </a:rPr>
              <a:t> </a:t>
            </a:r>
            <a:r>
              <a:rPr lang="en-US" sz="6600" b="1" dirty="0" smtClean="0">
                <a:effectLst>
                  <a:glow rad="101600">
                    <a:schemeClr val="bg1">
                      <a:alpha val="60000"/>
                    </a:schemeClr>
                  </a:glow>
                </a:effectLst>
              </a:rPr>
              <a:t>18%</a:t>
            </a:r>
            <a:endParaRPr lang="en-US" sz="6600" b="1" dirty="0">
              <a:effectLst>
                <a:glow rad="101600">
                  <a:schemeClr val="bg1">
                    <a:alpha val="60000"/>
                  </a:schemeClr>
                </a:glow>
              </a:effectLst>
            </a:endParaRPr>
          </a:p>
        </p:txBody>
      </p:sp>
      <p:sp>
        <p:nvSpPr>
          <p:cNvPr id="22" name="TextBox 21"/>
          <p:cNvSpPr txBox="1"/>
          <p:nvPr/>
        </p:nvSpPr>
        <p:spPr>
          <a:xfrm>
            <a:off x="6418028" y="2736216"/>
            <a:ext cx="1885950" cy="1107996"/>
          </a:xfrm>
          <a:prstGeom prst="rect">
            <a:avLst/>
          </a:prstGeom>
          <a:noFill/>
        </p:spPr>
        <p:txBody>
          <a:bodyPr wrap="square" rtlCol="0">
            <a:spAutoFit/>
          </a:bodyPr>
          <a:lstStyle/>
          <a:p>
            <a:r>
              <a:rPr lang="en-US" sz="6600" b="1" dirty="0" smtClean="0">
                <a:effectLst>
                  <a:glow rad="101600">
                    <a:schemeClr val="bg1">
                      <a:alpha val="60000"/>
                    </a:schemeClr>
                  </a:glow>
                </a:effectLst>
              </a:rPr>
              <a:t>65K</a:t>
            </a:r>
            <a:endParaRPr lang="en-US" sz="6600" b="1" dirty="0">
              <a:effectLst>
                <a:glow rad="101600">
                  <a:schemeClr val="bg1">
                    <a:alpha val="60000"/>
                  </a:schemeClr>
                </a:glow>
              </a:effectLst>
            </a:endParaRPr>
          </a:p>
        </p:txBody>
      </p:sp>
      <p:sp>
        <p:nvSpPr>
          <p:cNvPr id="23" name="TextBox 22"/>
          <p:cNvSpPr txBox="1"/>
          <p:nvPr/>
        </p:nvSpPr>
        <p:spPr>
          <a:xfrm>
            <a:off x="726982" y="4638777"/>
            <a:ext cx="1444112" cy="1107996"/>
          </a:xfrm>
          <a:prstGeom prst="rect">
            <a:avLst/>
          </a:prstGeom>
          <a:noFill/>
        </p:spPr>
        <p:txBody>
          <a:bodyPr wrap="square" rtlCol="0">
            <a:spAutoFit/>
          </a:bodyPr>
          <a:lstStyle/>
          <a:p>
            <a:r>
              <a:rPr lang="en-US" sz="6600" b="1" dirty="0" smtClean="0">
                <a:effectLst>
                  <a:glow rad="101600">
                    <a:schemeClr val="bg1">
                      <a:alpha val="60000"/>
                    </a:schemeClr>
                  </a:glow>
                </a:effectLst>
              </a:rPr>
              <a:t>3%</a:t>
            </a:r>
            <a:endParaRPr lang="en-US" sz="6600" b="1" dirty="0">
              <a:effectLst>
                <a:glow rad="101600">
                  <a:schemeClr val="bg1">
                    <a:alpha val="60000"/>
                  </a:schemeClr>
                </a:glow>
              </a:effectLst>
            </a:endParaRPr>
          </a:p>
        </p:txBody>
      </p:sp>
      <p:sp>
        <p:nvSpPr>
          <p:cNvPr id="24" name="TextBox 23"/>
          <p:cNvSpPr txBox="1"/>
          <p:nvPr/>
        </p:nvSpPr>
        <p:spPr>
          <a:xfrm>
            <a:off x="3286683" y="4638777"/>
            <a:ext cx="2078399" cy="1107996"/>
          </a:xfrm>
          <a:prstGeom prst="rect">
            <a:avLst/>
          </a:prstGeom>
          <a:noFill/>
        </p:spPr>
        <p:txBody>
          <a:bodyPr wrap="square" rtlCol="0">
            <a:spAutoFit/>
          </a:bodyPr>
          <a:lstStyle/>
          <a:p>
            <a:r>
              <a:rPr lang="en-US" sz="6600" b="1" dirty="0" smtClean="0">
                <a:effectLst>
                  <a:glow rad="101600">
                    <a:schemeClr val="bg1">
                      <a:alpha val="60000"/>
                    </a:schemeClr>
                  </a:glow>
                </a:effectLst>
              </a:rPr>
              <a:t>500+</a:t>
            </a:r>
            <a:endParaRPr lang="en-US" sz="6600" b="1" dirty="0">
              <a:effectLst>
                <a:glow rad="101600">
                  <a:schemeClr val="bg1">
                    <a:alpha val="60000"/>
                  </a:schemeClr>
                </a:glow>
              </a:effectLst>
            </a:endParaRPr>
          </a:p>
        </p:txBody>
      </p:sp>
      <p:sp>
        <p:nvSpPr>
          <p:cNvPr id="26" name="TextBox 25"/>
          <p:cNvSpPr txBox="1"/>
          <p:nvPr/>
        </p:nvSpPr>
        <p:spPr>
          <a:xfrm>
            <a:off x="6425172" y="4604194"/>
            <a:ext cx="1871663" cy="1107996"/>
          </a:xfrm>
          <a:prstGeom prst="rect">
            <a:avLst/>
          </a:prstGeom>
          <a:noFill/>
        </p:spPr>
        <p:txBody>
          <a:bodyPr wrap="square" rtlCol="0">
            <a:spAutoFit/>
          </a:bodyPr>
          <a:lstStyle/>
          <a:p>
            <a:r>
              <a:rPr lang="en-US" sz="6600" b="1" dirty="0" smtClean="0">
                <a:effectLst>
                  <a:glow rad="101600">
                    <a:schemeClr val="bg1">
                      <a:alpha val="60000"/>
                    </a:schemeClr>
                  </a:glow>
                </a:effectLst>
              </a:rPr>
              <a:t>57%</a:t>
            </a:r>
            <a:endParaRPr lang="en-US" sz="6600" b="1" dirty="0">
              <a:effectLst>
                <a:glow rad="101600">
                  <a:schemeClr val="bg1">
                    <a:alpha val="60000"/>
                  </a:schemeClr>
                </a:glow>
              </a:effectLst>
            </a:endParaRPr>
          </a:p>
        </p:txBody>
      </p:sp>
      <p:sp>
        <p:nvSpPr>
          <p:cNvPr id="27" name="TextBox 26"/>
          <p:cNvSpPr txBox="1"/>
          <p:nvPr/>
        </p:nvSpPr>
        <p:spPr>
          <a:xfrm>
            <a:off x="3525782" y="1783177"/>
            <a:ext cx="1600200" cy="738664"/>
          </a:xfrm>
          <a:prstGeom prst="rect">
            <a:avLst/>
          </a:prstGeom>
          <a:noFill/>
        </p:spPr>
        <p:txBody>
          <a:bodyPr wrap="square" rtlCol="0">
            <a:spAutoFit/>
          </a:bodyPr>
          <a:lstStyle/>
          <a:p>
            <a:pPr algn="ctr"/>
            <a:r>
              <a:rPr lang="en-US" sz="1400" dirty="0" smtClean="0">
                <a:effectLst>
                  <a:glow rad="101600">
                    <a:schemeClr val="bg1">
                      <a:alpha val="60000"/>
                    </a:schemeClr>
                  </a:glow>
                </a:effectLst>
              </a:rPr>
              <a:t>Data points processed per day</a:t>
            </a:r>
            <a:endParaRPr lang="en-US" sz="1400" dirty="0">
              <a:effectLst>
                <a:glow rad="101600">
                  <a:schemeClr val="bg1">
                    <a:alpha val="60000"/>
                  </a:schemeClr>
                </a:glow>
              </a:effectLst>
            </a:endParaRPr>
          </a:p>
        </p:txBody>
      </p:sp>
      <p:sp>
        <p:nvSpPr>
          <p:cNvPr id="28" name="TextBox 27"/>
          <p:cNvSpPr txBox="1"/>
          <p:nvPr/>
        </p:nvSpPr>
        <p:spPr>
          <a:xfrm>
            <a:off x="648938" y="3650087"/>
            <a:ext cx="1600200" cy="954107"/>
          </a:xfrm>
          <a:prstGeom prst="rect">
            <a:avLst/>
          </a:prstGeom>
          <a:noFill/>
        </p:spPr>
        <p:txBody>
          <a:bodyPr wrap="square" rtlCol="0">
            <a:spAutoFit/>
          </a:bodyPr>
          <a:lstStyle/>
          <a:p>
            <a:pPr algn="ctr"/>
            <a:r>
              <a:rPr lang="en-US" sz="1400" dirty="0" smtClean="0">
                <a:effectLst>
                  <a:glow rad="101600">
                    <a:schemeClr val="bg1">
                      <a:alpha val="60000"/>
                    </a:schemeClr>
                  </a:glow>
                </a:effectLst>
              </a:rPr>
              <a:t>Successful pilots through DCP Technology Ventures</a:t>
            </a:r>
            <a:endParaRPr lang="en-US" sz="1400" dirty="0">
              <a:effectLst>
                <a:glow rad="101600">
                  <a:schemeClr val="bg1">
                    <a:alpha val="60000"/>
                  </a:schemeClr>
                </a:glow>
              </a:effectLst>
            </a:endParaRPr>
          </a:p>
        </p:txBody>
      </p:sp>
      <p:sp>
        <p:nvSpPr>
          <p:cNvPr id="30" name="TextBox 29"/>
          <p:cNvSpPr txBox="1"/>
          <p:nvPr/>
        </p:nvSpPr>
        <p:spPr>
          <a:xfrm>
            <a:off x="3894619" y="3693950"/>
            <a:ext cx="1600200" cy="738664"/>
          </a:xfrm>
          <a:prstGeom prst="rect">
            <a:avLst/>
          </a:prstGeom>
          <a:noFill/>
        </p:spPr>
        <p:txBody>
          <a:bodyPr wrap="square" rtlCol="0">
            <a:spAutoFit/>
          </a:bodyPr>
          <a:lstStyle/>
          <a:p>
            <a:pPr algn="ctr"/>
            <a:r>
              <a:rPr lang="en-US" sz="1400" dirty="0" smtClean="0">
                <a:effectLst>
                  <a:glow rad="101600">
                    <a:schemeClr val="bg1">
                      <a:alpha val="60000"/>
                    </a:schemeClr>
                  </a:glow>
                </a:effectLst>
              </a:rPr>
              <a:t>Total incremental margin improvement</a:t>
            </a:r>
            <a:endParaRPr lang="en-US" sz="1400" dirty="0">
              <a:effectLst>
                <a:glow rad="101600">
                  <a:schemeClr val="bg1">
                    <a:alpha val="60000"/>
                  </a:schemeClr>
                </a:glow>
              </a:effectLst>
            </a:endParaRPr>
          </a:p>
        </p:txBody>
      </p:sp>
      <p:sp>
        <p:nvSpPr>
          <p:cNvPr id="31" name="TextBox 30"/>
          <p:cNvSpPr txBox="1"/>
          <p:nvPr/>
        </p:nvSpPr>
        <p:spPr>
          <a:xfrm>
            <a:off x="6332185" y="1775712"/>
            <a:ext cx="1829242" cy="738664"/>
          </a:xfrm>
          <a:prstGeom prst="rect">
            <a:avLst/>
          </a:prstGeom>
          <a:noFill/>
        </p:spPr>
        <p:txBody>
          <a:bodyPr wrap="square" rtlCol="0">
            <a:spAutoFit/>
          </a:bodyPr>
          <a:lstStyle/>
          <a:p>
            <a:pPr algn="ctr"/>
            <a:r>
              <a:rPr lang="en-US" sz="1400" dirty="0" smtClean="0">
                <a:effectLst>
                  <a:glow rad="101600">
                    <a:schemeClr val="bg1">
                      <a:alpha val="60000"/>
                    </a:schemeClr>
                  </a:glow>
                </a:effectLst>
              </a:rPr>
              <a:t>Increase in proactive safety observation reporting</a:t>
            </a:r>
            <a:endParaRPr lang="en-US" sz="1400" dirty="0">
              <a:effectLst>
                <a:glow rad="101600">
                  <a:schemeClr val="bg1">
                    <a:alpha val="60000"/>
                  </a:schemeClr>
                </a:glow>
              </a:effectLst>
            </a:endParaRPr>
          </a:p>
        </p:txBody>
      </p:sp>
      <p:sp>
        <p:nvSpPr>
          <p:cNvPr id="32" name="TextBox 31"/>
          <p:cNvSpPr txBox="1"/>
          <p:nvPr/>
        </p:nvSpPr>
        <p:spPr>
          <a:xfrm>
            <a:off x="6560903" y="3615504"/>
            <a:ext cx="1600200" cy="738664"/>
          </a:xfrm>
          <a:prstGeom prst="rect">
            <a:avLst/>
          </a:prstGeom>
          <a:noFill/>
        </p:spPr>
        <p:txBody>
          <a:bodyPr wrap="square" rtlCol="0">
            <a:spAutoFit/>
          </a:bodyPr>
          <a:lstStyle/>
          <a:p>
            <a:pPr algn="ctr"/>
            <a:r>
              <a:rPr lang="en-US" sz="1400" dirty="0" smtClean="0">
                <a:effectLst>
                  <a:glow rad="101600">
                    <a:schemeClr val="bg1">
                      <a:alpha val="60000"/>
                    </a:schemeClr>
                  </a:glow>
                </a:effectLst>
              </a:rPr>
              <a:t>Barrels per day capacity increase on </a:t>
            </a:r>
            <a:r>
              <a:rPr lang="en-US" sz="1400" dirty="0" smtClean="0">
                <a:effectLst>
                  <a:glow rad="101600">
                    <a:schemeClr val="bg1">
                      <a:alpha val="60000"/>
                    </a:schemeClr>
                  </a:glow>
                </a:effectLst>
              </a:rPr>
              <a:t>pipelines</a:t>
            </a:r>
            <a:endParaRPr lang="en-US" sz="1400" dirty="0">
              <a:effectLst>
                <a:glow rad="101600">
                  <a:schemeClr val="bg1">
                    <a:alpha val="60000"/>
                  </a:schemeClr>
                </a:glow>
              </a:effectLst>
            </a:endParaRPr>
          </a:p>
        </p:txBody>
      </p:sp>
      <p:sp>
        <p:nvSpPr>
          <p:cNvPr id="35" name="TextBox 34"/>
          <p:cNvSpPr txBox="1"/>
          <p:nvPr/>
        </p:nvSpPr>
        <p:spPr>
          <a:xfrm>
            <a:off x="648938" y="5531081"/>
            <a:ext cx="1600200" cy="523220"/>
          </a:xfrm>
          <a:prstGeom prst="rect">
            <a:avLst/>
          </a:prstGeom>
          <a:noFill/>
        </p:spPr>
        <p:txBody>
          <a:bodyPr wrap="square" rtlCol="0">
            <a:spAutoFit/>
          </a:bodyPr>
          <a:lstStyle/>
          <a:p>
            <a:pPr algn="ctr"/>
            <a:r>
              <a:rPr lang="en-US" sz="1400" dirty="0" smtClean="0">
                <a:effectLst>
                  <a:glow rad="101600">
                    <a:schemeClr val="bg1">
                      <a:alpha val="60000"/>
                    </a:schemeClr>
                  </a:glow>
                </a:effectLst>
              </a:rPr>
              <a:t>Increase in plant efficiency</a:t>
            </a:r>
            <a:endParaRPr lang="en-US" sz="1400" dirty="0">
              <a:effectLst>
                <a:glow rad="101600">
                  <a:schemeClr val="bg1">
                    <a:alpha val="60000"/>
                  </a:schemeClr>
                </a:glow>
              </a:effectLst>
            </a:endParaRPr>
          </a:p>
        </p:txBody>
      </p:sp>
      <p:sp>
        <p:nvSpPr>
          <p:cNvPr id="36" name="TextBox 35"/>
          <p:cNvSpPr txBox="1"/>
          <p:nvPr/>
        </p:nvSpPr>
        <p:spPr>
          <a:xfrm>
            <a:off x="3525782" y="5531081"/>
            <a:ext cx="1600200" cy="523220"/>
          </a:xfrm>
          <a:prstGeom prst="rect">
            <a:avLst/>
          </a:prstGeom>
          <a:noFill/>
        </p:spPr>
        <p:txBody>
          <a:bodyPr wrap="square" rtlCol="0">
            <a:spAutoFit/>
          </a:bodyPr>
          <a:lstStyle/>
          <a:p>
            <a:pPr algn="ctr"/>
            <a:r>
              <a:rPr lang="en-US" sz="1400" dirty="0" smtClean="0">
                <a:effectLst>
                  <a:glow rad="101600">
                    <a:schemeClr val="bg1">
                      <a:alpha val="60000"/>
                    </a:schemeClr>
                  </a:glow>
                </a:effectLst>
              </a:rPr>
              <a:t>Predictive work orders generated</a:t>
            </a:r>
            <a:endParaRPr lang="en-US" sz="1400" dirty="0">
              <a:effectLst>
                <a:glow rad="101600">
                  <a:schemeClr val="bg1">
                    <a:alpha val="60000"/>
                  </a:schemeClr>
                </a:glow>
              </a:effectLst>
            </a:endParaRPr>
          </a:p>
        </p:txBody>
      </p:sp>
      <p:sp>
        <p:nvSpPr>
          <p:cNvPr id="37" name="TextBox 36"/>
          <p:cNvSpPr txBox="1"/>
          <p:nvPr/>
        </p:nvSpPr>
        <p:spPr>
          <a:xfrm>
            <a:off x="6560903" y="5496498"/>
            <a:ext cx="1600200" cy="523220"/>
          </a:xfrm>
          <a:prstGeom prst="rect">
            <a:avLst/>
          </a:prstGeom>
          <a:noFill/>
        </p:spPr>
        <p:txBody>
          <a:bodyPr wrap="square" rtlCol="0">
            <a:spAutoFit/>
          </a:bodyPr>
          <a:lstStyle/>
          <a:p>
            <a:pPr algn="ctr"/>
            <a:r>
              <a:rPr lang="en-US" sz="1400" dirty="0" smtClean="0">
                <a:effectLst>
                  <a:glow rad="101600">
                    <a:schemeClr val="bg1">
                      <a:alpha val="60000"/>
                    </a:schemeClr>
                  </a:glow>
                </a:effectLst>
              </a:rPr>
              <a:t>Reduction in print volume</a:t>
            </a:r>
            <a:endParaRPr lang="en-US" sz="1400" dirty="0">
              <a:effectLst>
                <a:glow rad="101600">
                  <a:schemeClr val="bg1">
                    <a:alpha val="60000"/>
                  </a:schemeClr>
                </a:glow>
              </a:effectLst>
            </a:endParaRPr>
          </a:p>
        </p:txBody>
      </p:sp>
    </p:spTree>
    <p:extLst>
      <p:ext uri="{BB962C8B-B14F-4D97-AF65-F5344CB8AC3E}">
        <p14:creationId xmlns:p14="http://schemas.microsoft.com/office/powerpoint/2010/main" val="42423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Value for All Stakeholders </a:t>
            </a:r>
            <a:endParaRPr lang="en-US" dirty="0"/>
          </a:p>
        </p:txBody>
      </p:sp>
      <p:sp>
        <p:nvSpPr>
          <p:cNvPr id="3" name="Text Placeholder 2"/>
          <p:cNvSpPr>
            <a:spLocks noGrp="1"/>
          </p:cNvSpPr>
          <p:nvPr>
            <p:ph type="body" sz="quarter" idx="12"/>
          </p:nvPr>
        </p:nvSpPr>
        <p:spPr>
          <a:xfrm>
            <a:off x="438926" y="1472583"/>
            <a:ext cx="3797300" cy="781160"/>
          </a:xfrm>
        </p:spPr>
        <p:txBody>
          <a:bodyPr/>
          <a:lstStyle/>
          <a:p>
            <a:r>
              <a:rPr lang="en-US" dirty="0" smtClean="0"/>
              <a:t>Employees</a:t>
            </a:r>
            <a:endParaRPr lang="en-US" dirty="0"/>
          </a:p>
        </p:txBody>
      </p:sp>
      <p:sp>
        <p:nvSpPr>
          <p:cNvPr id="4" name="Text Placeholder 3"/>
          <p:cNvSpPr>
            <a:spLocks noGrp="1"/>
          </p:cNvSpPr>
          <p:nvPr>
            <p:ph type="body" sz="quarter" idx="13"/>
          </p:nvPr>
        </p:nvSpPr>
        <p:spPr>
          <a:xfrm>
            <a:off x="438926" y="2008081"/>
            <a:ext cx="3797300" cy="822777"/>
          </a:xfrm>
        </p:spPr>
        <p:txBody>
          <a:bodyPr/>
          <a:lstStyle/>
          <a:p>
            <a:r>
              <a:rPr lang="en-US" dirty="0" smtClean="0"/>
              <a:t>Better decisions driving better business outcomes and accomplishments</a:t>
            </a:r>
          </a:p>
          <a:p>
            <a:r>
              <a:rPr lang="en-US" dirty="0" smtClean="0"/>
              <a:t>Humans doing what only humans can do</a:t>
            </a:r>
          </a:p>
          <a:p>
            <a:r>
              <a:rPr lang="en-US" dirty="0" smtClean="0"/>
              <a:t>World-class workforce, who are well-trained, multi-skilled, and engaged</a:t>
            </a:r>
            <a:endParaRPr lang="en-US" dirty="0"/>
          </a:p>
        </p:txBody>
      </p:sp>
      <p:sp>
        <p:nvSpPr>
          <p:cNvPr id="5" name="Text Placeholder 4"/>
          <p:cNvSpPr>
            <a:spLocks noGrp="1"/>
          </p:cNvSpPr>
          <p:nvPr>
            <p:ph type="body" sz="quarter" idx="14"/>
          </p:nvPr>
        </p:nvSpPr>
        <p:spPr>
          <a:xfrm>
            <a:off x="4813300" y="1472583"/>
            <a:ext cx="3797300" cy="781160"/>
          </a:xfrm>
        </p:spPr>
        <p:txBody>
          <a:bodyPr/>
          <a:lstStyle/>
          <a:p>
            <a:r>
              <a:rPr lang="en-US" dirty="0" smtClean="0"/>
              <a:t>Customers</a:t>
            </a:r>
            <a:endParaRPr lang="en-US" dirty="0"/>
          </a:p>
        </p:txBody>
      </p:sp>
      <p:sp>
        <p:nvSpPr>
          <p:cNvPr id="6" name="Text Placeholder 5"/>
          <p:cNvSpPr>
            <a:spLocks noGrp="1"/>
          </p:cNvSpPr>
          <p:nvPr>
            <p:ph type="body" sz="quarter" idx="15"/>
          </p:nvPr>
        </p:nvSpPr>
        <p:spPr>
          <a:xfrm>
            <a:off x="4813300" y="2008081"/>
            <a:ext cx="3797300" cy="822777"/>
          </a:xfrm>
        </p:spPr>
        <p:txBody>
          <a:bodyPr/>
          <a:lstStyle/>
          <a:p>
            <a:r>
              <a:rPr lang="en-US" dirty="0" smtClean="0"/>
              <a:t>Increased reliability and throughput </a:t>
            </a:r>
          </a:p>
          <a:p>
            <a:r>
              <a:rPr lang="en-US" dirty="0" smtClean="0"/>
              <a:t>Better, more efficient </a:t>
            </a:r>
            <a:r>
              <a:rPr lang="en-US" dirty="0" smtClean="0"/>
              <a:t>access to real-time data </a:t>
            </a:r>
          </a:p>
          <a:p>
            <a:r>
              <a:rPr lang="en-US" dirty="0" smtClean="0"/>
              <a:t>Enhanced relationships </a:t>
            </a:r>
            <a:endParaRPr lang="en-US" dirty="0"/>
          </a:p>
        </p:txBody>
      </p:sp>
      <p:sp>
        <p:nvSpPr>
          <p:cNvPr id="7" name="Text Placeholder 6"/>
          <p:cNvSpPr>
            <a:spLocks noGrp="1"/>
          </p:cNvSpPr>
          <p:nvPr>
            <p:ph type="body" sz="quarter" idx="16"/>
          </p:nvPr>
        </p:nvSpPr>
        <p:spPr>
          <a:xfrm>
            <a:off x="438926" y="4088783"/>
            <a:ext cx="3797300" cy="781160"/>
          </a:xfrm>
        </p:spPr>
        <p:txBody>
          <a:bodyPr/>
          <a:lstStyle/>
          <a:p>
            <a:r>
              <a:rPr lang="en-US" dirty="0" smtClean="0"/>
              <a:t>General Public </a:t>
            </a:r>
            <a:endParaRPr lang="en-US" dirty="0"/>
          </a:p>
        </p:txBody>
      </p:sp>
      <p:sp>
        <p:nvSpPr>
          <p:cNvPr id="8" name="Text Placeholder 7"/>
          <p:cNvSpPr>
            <a:spLocks noGrp="1"/>
          </p:cNvSpPr>
          <p:nvPr>
            <p:ph type="body" sz="quarter" idx="17"/>
          </p:nvPr>
        </p:nvSpPr>
        <p:spPr>
          <a:xfrm>
            <a:off x="438926" y="4624281"/>
            <a:ext cx="3797300" cy="822777"/>
          </a:xfrm>
        </p:spPr>
        <p:txBody>
          <a:bodyPr/>
          <a:lstStyle/>
          <a:p>
            <a:r>
              <a:rPr lang="en-US" dirty="0" smtClean="0"/>
              <a:t>Better operations produce better environmental outcomes, including less flares and lower emissions </a:t>
            </a:r>
          </a:p>
          <a:p>
            <a:r>
              <a:rPr lang="en-US" dirty="0" smtClean="0"/>
              <a:t>Improved safety outcomes</a:t>
            </a:r>
          </a:p>
          <a:p>
            <a:r>
              <a:rPr lang="en-US" dirty="0" smtClean="0"/>
              <a:t>Decreased traffic </a:t>
            </a:r>
            <a:endParaRPr lang="en-US" dirty="0"/>
          </a:p>
        </p:txBody>
      </p:sp>
      <p:sp>
        <p:nvSpPr>
          <p:cNvPr id="9" name="Text Placeholder 8"/>
          <p:cNvSpPr>
            <a:spLocks noGrp="1"/>
          </p:cNvSpPr>
          <p:nvPr>
            <p:ph type="body" sz="quarter" idx="18"/>
          </p:nvPr>
        </p:nvSpPr>
        <p:spPr>
          <a:xfrm>
            <a:off x="4813300" y="4088783"/>
            <a:ext cx="3797300" cy="781160"/>
          </a:xfrm>
        </p:spPr>
        <p:txBody>
          <a:bodyPr/>
          <a:lstStyle/>
          <a:p>
            <a:r>
              <a:rPr lang="en-US" dirty="0" smtClean="0"/>
              <a:t>Investors</a:t>
            </a:r>
            <a:endParaRPr lang="en-US" dirty="0"/>
          </a:p>
        </p:txBody>
      </p:sp>
      <p:sp>
        <p:nvSpPr>
          <p:cNvPr id="10" name="Text Placeholder 9"/>
          <p:cNvSpPr>
            <a:spLocks noGrp="1"/>
          </p:cNvSpPr>
          <p:nvPr>
            <p:ph type="body" sz="quarter" idx="19"/>
          </p:nvPr>
        </p:nvSpPr>
        <p:spPr>
          <a:xfrm>
            <a:off x="4813300" y="4624281"/>
            <a:ext cx="3797300" cy="822777"/>
          </a:xfrm>
        </p:spPr>
        <p:txBody>
          <a:bodyPr/>
          <a:lstStyle/>
          <a:p>
            <a:r>
              <a:rPr lang="en-US" dirty="0" smtClean="0"/>
              <a:t>Driving higher margins and lower cost via efficiency </a:t>
            </a:r>
          </a:p>
          <a:p>
            <a:r>
              <a:rPr lang="en-US" dirty="0" smtClean="0"/>
              <a:t>Lean manufacturing platform positions DCP to be the consolidator, not the </a:t>
            </a:r>
            <a:r>
              <a:rPr lang="en-US" dirty="0" err="1" smtClean="0"/>
              <a:t>consolidatee</a:t>
            </a:r>
            <a:endParaRPr lang="en-US" dirty="0"/>
          </a:p>
        </p:txBody>
      </p:sp>
    </p:spTree>
    <p:extLst>
      <p:ext uri="{BB962C8B-B14F-4D97-AF65-F5344CB8AC3E}">
        <p14:creationId xmlns:p14="http://schemas.microsoft.com/office/powerpoint/2010/main" val="280769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witter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321" y="5842359"/>
            <a:ext cx="233340" cy="233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linkedin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565" y="6265743"/>
            <a:ext cx="233340" cy="233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4328B888-6FB1-4D2B-892A-AC0A1E1E1944}"/>
              </a:ext>
            </a:extLst>
          </p:cNvPr>
          <p:cNvSpPr txBox="1"/>
          <p:nvPr/>
        </p:nvSpPr>
        <p:spPr>
          <a:xfrm>
            <a:off x="6473905" y="619774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solidFill>
                <a:latin typeface="+mj-lt"/>
              </a:rPr>
              <a:t>bill-johnson1</a:t>
            </a:r>
          </a:p>
        </p:txBody>
      </p:sp>
      <p:sp>
        <p:nvSpPr>
          <p:cNvPr id="5" name="TextBox 4">
            <a:extLst>
              <a:ext uri="{FF2B5EF4-FFF2-40B4-BE49-F238E27FC236}">
                <a16:creationId xmlns="" xmlns:a16="http://schemas.microsoft.com/office/drawing/2014/main" id="{4C89AAB0-0F1F-4611-81CB-8CEA127C25D2}"/>
              </a:ext>
            </a:extLst>
          </p:cNvPr>
          <p:cNvSpPr txBox="1"/>
          <p:nvPr/>
        </p:nvSpPr>
        <p:spPr>
          <a:xfrm>
            <a:off x="6473661" y="577436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2"/>
                </a:solidFill>
              </a:rPr>
              <a:t>@</a:t>
            </a:r>
            <a:r>
              <a:rPr lang="en-US" dirty="0" err="1">
                <a:solidFill>
                  <a:schemeClr val="tx2"/>
                </a:solidFill>
              </a:rPr>
              <a:t>billj_denver</a:t>
            </a:r>
            <a:endParaRPr lang="en-US" dirty="0">
              <a:solidFill>
                <a:schemeClr val="tx2"/>
              </a:solidFill>
            </a:endParaRPr>
          </a:p>
        </p:txBody>
      </p:sp>
      <p:sp>
        <p:nvSpPr>
          <p:cNvPr id="6" name="Title 5"/>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1706323144"/>
      </p:ext>
    </p:extLst>
  </p:cSld>
  <p:clrMapOvr>
    <a:masterClrMapping/>
  </p:clrMapOvr>
  <mc:AlternateContent xmlns:mc="http://schemas.openxmlformats.org/markup-compatibility/2006" xmlns:p14="http://schemas.microsoft.com/office/powerpoint/2010/main">
    <mc:Choice Requires="p14">
      <p:transition spd="med" p14:dur="600" advClick="0" advTm="10000">
        <p:fade/>
      </p:transition>
    </mc:Choice>
    <mc:Fallback xmlns="">
      <p:transition spd="med"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Forward-Looking Statements</a:t>
            </a:r>
          </a:p>
        </p:txBody>
      </p:sp>
      <p:sp>
        <p:nvSpPr>
          <p:cNvPr id="5" name="Slide Number Placeholder 3"/>
          <p:cNvSpPr>
            <a:spLocks noGrp="1"/>
          </p:cNvSpPr>
          <p:nvPr>
            <p:ph type="sldNum" sz="quarter" idx="4294967295"/>
          </p:nvPr>
        </p:nvSpPr>
        <p:spPr bwMode="auto">
          <a:xfrm>
            <a:off x="6659563" y="6583363"/>
            <a:ext cx="2484437" cy="265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7EDAC0F-3A55-49C3-8CB2-7A7DA0C08A44}" type="slidenum">
              <a:rPr kumimoji="0" lang="en-US" altLang="en-US" sz="11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1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
        <p:nvSpPr>
          <p:cNvPr id="7" name="Rectangle 3"/>
          <p:cNvSpPr>
            <a:spLocks noChangeArrowheads="1"/>
          </p:cNvSpPr>
          <p:nvPr/>
        </p:nvSpPr>
        <p:spPr bwMode="auto">
          <a:xfrm>
            <a:off x="653986" y="858125"/>
            <a:ext cx="8124254" cy="492756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23C60"/>
                </a:solidFill>
                <a:effectLst/>
                <a:uLnTx/>
                <a:uFillTx/>
                <a:latin typeface="Arial" panose="020B0604020202020204" pitchFamily="34" charset="0"/>
                <a:ea typeface="+mn-ea"/>
                <a:cs typeface="Arial" panose="020B0604020202020204" pitchFamily="34" charset="0"/>
              </a:rPr>
              <a:t>Under the Private Securities Litigation Act of 1995</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document may contain or incorporate by reference forward-looking statements regarding DCP Midstream, LP (the “Partnership” or “DCP”) and its affiliates, including projections, estimates, forecasts, plans and objectives. Although management believes that expectations reflected in such forward-looking statements are reasonable, no assurance can be given that such expectations will prove to be correct. In addition, these statements are subject to certain risks, uncertainties and other assumptions that are difficult to predict and may be beyond our control. If one or more of these risks or uncertainties materialize, or if underlying assumptions prove incorrect, the Partnership’s actual results may vary materially from what management anticipated, estimated, projected or expected.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key risk factors that may have a direct bearing on the Partnership’s results of operations and financial condition are described in detail in the Partnership’s periodic reports most recently filed with the Securities and Exchange Commission, including its most recent Forms 10-Q and 10-K. Investors are encouraged to consider closely the disclosures and risk factors contained in the Partnership’s annual and quarterly reports filed from time to time with the Securities and Exchange Commission. The Partnership undertakes no obligation to publicly update or revise any forward-looking statements, whether as a result of new information, future events or otherwise except as required by applicable securities laws. Information contained in this document speaks only as of the date hereof, is unaudited, and is subject to change.</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23C60"/>
                </a:solidFill>
                <a:effectLst/>
                <a:uLnTx/>
                <a:uFillTx/>
                <a:latin typeface="Arial" panose="020B0604020202020204" pitchFamily="34" charset="0"/>
                <a:ea typeface="+mn-ea"/>
                <a:cs typeface="Arial" panose="020B0604020202020204" pitchFamily="34" charset="0"/>
              </a:rPr>
              <a:t>Regulation G</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document may include certain non-GAAP financial measures as defined under SEC Regulation G, such as distributable cash flow, adjusted EBITDA, adjusted segment EBITDA, forecasted distributable cash flow and forecasted adjusted EBITDA. A reconciliation of these measures to the most directly comparable GAAP measures is included in the Appendix to this presentation.</a:t>
            </a:r>
            <a:endPar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92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961994"/>
            <a:ext cx="9144000" cy="10197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p:cNvSpPr/>
          <p:nvPr/>
        </p:nvSpPr>
        <p:spPr>
          <a:xfrm>
            <a:off x="4389953" y="799530"/>
            <a:ext cx="4550847" cy="719063"/>
          </a:xfrm>
          <a:prstGeom prst="rect">
            <a:avLst/>
          </a:prstGeom>
          <a:gradFill flip="none" rotWithShape="1">
            <a:gsLst>
              <a:gs pos="100000">
                <a:srgbClr val="006077"/>
              </a:gs>
              <a:gs pos="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520700" marR="0" lvl="0" indent="-177800" algn="l" defTabSz="457200" rtl="0" eaLnBrk="1" fontAlgn="auto" latinLnBrk="0" hangingPunct="1">
              <a:lnSpc>
                <a:spcPct val="90000"/>
              </a:lnSpc>
              <a:spcBef>
                <a:spcPts val="0"/>
              </a:spcBef>
              <a:spcAft>
                <a:spcPts val="0"/>
              </a:spcAft>
              <a:buClrTx/>
              <a:buSzTx/>
              <a:buFontTx/>
              <a:buNone/>
              <a:tabLst>
                <a:tab pos="342900" algn="l"/>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 Placeholder 5">
            <a:extLst>
              <a:ext uri="{FF2B5EF4-FFF2-40B4-BE49-F238E27FC236}">
                <a16:creationId xmlns="" xmlns:a16="http://schemas.microsoft.com/office/drawing/2014/main" id="{915164CC-A372-4DBC-8D96-E0217AD3EF80}"/>
              </a:ext>
            </a:extLst>
          </p:cNvPr>
          <p:cNvSpPr>
            <a:spLocks noGrp="1"/>
          </p:cNvSpPr>
          <p:nvPr>
            <p:ph type="body" sz="quarter" idx="12"/>
          </p:nvPr>
        </p:nvSpPr>
        <p:spPr/>
        <p:txBody>
          <a:bodyPr/>
          <a:lstStyle/>
          <a:p>
            <a:pPr algn="ctr"/>
            <a:r>
              <a:rPr lang="en-US" dirty="0">
                <a:solidFill>
                  <a:srgbClr val="FFFFFF"/>
                </a:solidFill>
              </a:rPr>
              <a:t>One of the largest NGL producers and gas processors in the United States </a:t>
            </a:r>
          </a:p>
          <a:p>
            <a:endParaRPr lang="en-US" dirty="0">
              <a:solidFill>
                <a:srgbClr val="FFFFFF"/>
              </a:solidFill>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555" y="911450"/>
            <a:ext cx="678724" cy="904966"/>
          </a:xfrm>
          <a:prstGeom prst="rect">
            <a:avLst/>
          </a:prstGeom>
          <a:ln>
            <a:noFill/>
          </a:ln>
        </p:spPr>
      </p:pic>
      <p:sp>
        <p:nvSpPr>
          <p:cNvPr id="12" name="Rectangle 11"/>
          <p:cNvSpPr/>
          <p:nvPr/>
        </p:nvSpPr>
        <p:spPr>
          <a:xfrm>
            <a:off x="4528038" y="1847288"/>
            <a:ext cx="4152900" cy="2761782"/>
          </a:xfrm>
          <a:prstGeom prst="rect">
            <a:avLst/>
          </a:prstGeom>
        </p:spPr>
        <p:txBody>
          <a:bodyPr wrap="square">
            <a:spAutoFit/>
          </a:bodyPr>
          <a:lstStyle/>
          <a:p>
            <a:pPr marL="285750" marR="0" lvl="1" indent="-285750" algn="l" defTabSz="457200" rtl="0" eaLnBrk="1" fontAlgn="auto" latinLnBrk="0" hangingPunct="1">
              <a:lnSpc>
                <a:spcPct val="90000"/>
              </a:lnSpc>
              <a:spcBef>
                <a:spcPts val="0"/>
              </a:spcBef>
              <a:spcAft>
                <a:spcPts val="200"/>
              </a:spcAft>
              <a:buClr>
                <a:srgbClr val="101820"/>
              </a:buClr>
              <a:buSzTx/>
              <a:buBlip>
                <a:blip r:embed="rId4"/>
              </a:buBlip>
              <a:tabLst/>
              <a:defRPr/>
            </a:pPr>
            <a:r>
              <a:rPr kumimoji="0" lang="en-US" sz="1500" b="1" i="0" u="none" strike="noStrike" kern="1200" cap="none" spc="0" normalizeH="0" baseline="0" noProof="0" dirty="0">
                <a:ln>
                  <a:noFill/>
                </a:ln>
                <a:solidFill>
                  <a:srgbClr val="05C3DE"/>
                </a:solidFill>
                <a:effectLst/>
                <a:uLnTx/>
                <a:uFillTx/>
                <a:latin typeface="Arial"/>
                <a:ea typeface="+mn-ea"/>
                <a:cs typeface="+mn-cs"/>
              </a:rPr>
              <a:t>Integrated Logistics &amp; Marketing and G&amp;P </a:t>
            </a:r>
            <a:r>
              <a:rPr kumimoji="0" lang="en-US" sz="1500" b="0" i="0" u="none" strike="noStrike" kern="1200" cap="none" spc="0" normalizeH="0" baseline="0" noProof="0" dirty="0">
                <a:ln>
                  <a:noFill/>
                </a:ln>
                <a:solidFill>
                  <a:srgbClr val="101820"/>
                </a:solidFill>
                <a:effectLst/>
                <a:uLnTx/>
                <a:uFillTx/>
                <a:latin typeface="Arial"/>
                <a:ea typeface="+mn-ea"/>
                <a:cs typeface="+mn-cs"/>
              </a:rPr>
              <a:t>business with competitive footprint and geographic diversity</a:t>
            </a:r>
          </a:p>
          <a:p>
            <a:pPr marL="171450" marR="0" lvl="1" indent="-171450" algn="l" defTabSz="457200" rtl="0" eaLnBrk="1" fontAlgn="auto" latinLnBrk="0" hangingPunct="1">
              <a:lnSpc>
                <a:spcPct val="90000"/>
              </a:lnSpc>
              <a:spcBef>
                <a:spcPts val="0"/>
              </a:spcBef>
              <a:spcAft>
                <a:spcPts val="200"/>
              </a:spcAft>
              <a:buClr>
                <a:srgbClr val="101820"/>
              </a:buClr>
              <a:buSzTx/>
              <a:buBlip>
                <a:blip r:embed="rId4"/>
              </a:buBlip>
              <a:tabLst/>
              <a:defRPr/>
            </a:pPr>
            <a:endParaRPr kumimoji="0" lang="en-US" sz="500" b="0" i="0" u="none" strike="noStrike" kern="1200" cap="none" spc="0" normalizeH="0" baseline="0" noProof="0" dirty="0">
              <a:ln>
                <a:noFill/>
              </a:ln>
              <a:solidFill>
                <a:srgbClr val="101820"/>
              </a:solidFill>
              <a:effectLst/>
              <a:uLnTx/>
              <a:uFillTx/>
              <a:latin typeface="Arial"/>
              <a:ea typeface="+mn-ea"/>
              <a:cs typeface="+mn-cs"/>
            </a:endParaRPr>
          </a:p>
          <a:p>
            <a:pPr marL="171450" marR="0" lvl="1" indent="-171450" algn="l" defTabSz="457200" rtl="0" eaLnBrk="1" fontAlgn="auto" latinLnBrk="0" hangingPunct="1">
              <a:lnSpc>
                <a:spcPct val="90000"/>
              </a:lnSpc>
              <a:spcBef>
                <a:spcPts val="0"/>
              </a:spcBef>
              <a:spcAft>
                <a:spcPts val="200"/>
              </a:spcAft>
              <a:buClr>
                <a:srgbClr val="101820"/>
              </a:buClr>
              <a:buSzTx/>
              <a:buBlip>
                <a:blip r:embed="rId4"/>
              </a:buBlip>
              <a:tabLst/>
              <a:defRPr/>
            </a:pPr>
            <a:endParaRPr kumimoji="0" lang="en-US" sz="700" b="0" i="0" u="none" strike="noStrike" kern="1200" cap="none" spc="0" normalizeH="0" baseline="0" noProof="0" dirty="0">
              <a:ln>
                <a:noFill/>
              </a:ln>
              <a:solidFill>
                <a:srgbClr val="101820"/>
              </a:solidFill>
              <a:effectLst/>
              <a:uLnTx/>
              <a:uFillTx/>
              <a:latin typeface="Arial"/>
              <a:ea typeface="+mn-ea"/>
              <a:cs typeface="+mn-cs"/>
            </a:endParaRPr>
          </a:p>
          <a:p>
            <a:pPr marL="285750" lvl="1" indent="-285750">
              <a:buClr>
                <a:prstClr val="black"/>
              </a:buClr>
              <a:buBlip>
                <a:blip r:embed="rId4"/>
              </a:buBlip>
              <a:defRPr/>
            </a:pPr>
            <a:r>
              <a:rPr lang="en-US" sz="1500" b="1" dirty="0">
                <a:solidFill>
                  <a:schemeClr val="accent1"/>
                </a:solidFill>
              </a:rPr>
              <a:t>Leading the industry in digital transformation </a:t>
            </a:r>
            <a:r>
              <a:rPr lang="en-US" sz="1500" dirty="0">
                <a:solidFill>
                  <a:prstClr val="black"/>
                </a:solidFill>
              </a:rPr>
              <a:t>through our people, process, and technology </a:t>
            </a:r>
          </a:p>
          <a:p>
            <a:pPr marL="0" marR="0" lvl="1" algn="l" defTabSz="457200" rtl="0" eaLnBrk="1" fontAlgn="auto" latinLnBrk="0" hangingPunct="1">
              <a:lnSpc>
                <a:spcPct val="90000"/>
              </a:lnSpc>
              <a:spcBef>
                <a:spcPts val="0"/>
              </a:spcBef>
              <a:spcAft>
                <a:spcPts val="0"/>
              </a:spcAft>
              <a:buClr>
                <a:srgbClr val="101820"/>
              </a:buClr>
              <a:buSzTx/>
              <a:tabLst/>
              <a:defRPr/>
            </a:pPr>
            <a:endParaRPr lang="en-US" sz="1500" b="1" dirty="0">
              <a:solidFill>
                <a:srgbClr val="FF0000"/>
              </a:solidFill>
            </a:endParaRPr>
          </a:p>
          <a:p>
            <a:pPr marL="0" marR="0" lvl="1" algn="l" defTabSz="457200" rtl="0" eaLnBrk="1" fontAlgn="auto" latinLnBrk="0" hangingPunct="1">
              <a:lnSpc>
                <a:spcPct val="90000"/>
              </a:lnSpc>
              <a:spcBef>
                <a:spcPts val="0"/>
              </a:spcBef>
              <a:spcAft>
                <a:spcPts val="0"/>
              </a:spcAft>
              <a:buClr>
                <a:srgbClr val="101820"/>
              </a:buClr>
              <a:buSzTx/>
              <a:tabLst/>
              <a:defRPr/>
            </a:pPr>
            <a:endParaRPr kumimoji="0" lang="en-US" sz="700" b="0" i="0" u="none" strike="noStrike" kern="1200" cap="none" spc="0" normalizeH="0" baseline="0" noProof="0" dirty="0">
              <a:ln>
                <a:noFill/>
              </a:ln>
              <a:solidFill>
                <a:srgbClr val="101820"/>
              </a:solidFill>
              <a:effectLst/>
              <a:uLnTx/>
              <a:uFillTx/>
              <a:latin typeface="Arial"/>
              <a:ea typeface="+mn-ea"/>
              <a:cs typeface="+mn-cs"/>
            </a:endParaRPr>
          </a:p>
          <a:p>
            <a:pPr marL="285750" lvl="1" indent="-285750">
              <a:buClr>
                <a:prstClr val="black"/>
              </a:buClr>
              <a:buBlip>
                <a:blip r:embed="rId4"/>
              </a:buBlip>
              <a:defRPr/>
            </a:pPr>
            <a:r>
              <a:rPr lang="en-US" sz="1500" b="1" dirty="0">
                <a:solidFill>
                  <a:schemeClr val="accent1"/>
                </a:solidFill>
              </a:rPr>
              <a:t>Environmental, Health and Safety leader </a:t>
            </a:r>
            <a:r>
              <a:rPr lang="en-US" sz="1500" dirty="0">
                <a:solidFill>
                  <a:prstClr val="black"/>
                </a:solidFill>
              </a:rPr>
              <a:t>in the midstream space</a:t>
            </a:r>
          </a:p>
          <a:p>
            <a:pPr marL="0" marR="0" lvl="1" indent="0" algn="l" defTabSz="457200" rtl="0" eaLnBrk="1" fontAlgn="auto" latinLnBrk="0" hangingPunct="1">
              <a:lnSpc>
                <a:spcPct val="90000"/>
              </a:lnSpc>
              <a:spcBef>
                <a:spcPts val="0"/>
              </a:spcBef>
              <a:spcAft>
                <a:spcPts val="200"/>
              </a:spcAft>
              <a:buClr>
                <a:srgbClr val="101820"/>
              </a:buClr>
              <a:buSzTx/>
              <a:buFontTx/>
              <a:buNone/>
              <a:tabLst/>
              <a:defRPr/>
            </a:pPr>
            <a:endParaRPr kumimoji="0" lang="en-US" sz="800" b="0" i="0" u="none" strike="noStrike" kern="1200" cap="none" spc="0" normalizeH="0" baseline="0" noProof="0" dirty="0">
              <a:ln>
                <a:noFill/>
              </a:ln>
              <a:solidFill>
                <a:srgbClr val="101820"/>
              </a:solidFill>
              <a:effectLst/>
              <a:uLnTx/>
              <a:uFillTx/>
              <a:latin typeface="Arial"/>
              <a:ea typeface="+mn-ea"/>
              <a:cs typeface="+mn-cs"/>
            </a:endParaRPr>
          </a:p>
          <a:p>
            <a:pPr marL="0" marR="0" lvl="1" indent="0" algn="l" defTabSz="457200" rtl="0" eaLnBrk="1" fontAlgn="auto" latinLnBrk="0" hangingPunct="1">
              <a:lnSpc>
                <a:spcPct val="90000"/>
              </a:lnSpc>
              <a:spcBef>
                <a:spcPts val="0"/>
              </a:spcBef>
              <a:spcAft>
                <a:spcPts val="0"/>
              </a:spcAft>
              <a:buClr>
                <a:srgbClr val="101820"/>
              </a:buClr>
              <a:buSzTx/>
              <a:buFontTx/>
              <a:buNone/>
              <a:tabLst/>
              <a:defRPr/>
            </a:pPr>
            <a:endParaRPr kumimoji="0" lang="en-US" sz="1500" b="1" i="0" u="none" strike="noStrike" kern="1200" cap="none" spc="0" normalizeH="0" baseline="0" noProof="0" dirty="0">
              <a:ln>
                <a:noFill/>
              </a:ln>
              <a:solidFill>
                <a:srgbClr val="05C3DE"/>
              </a:solidFill>
              <a:effectLst/>
              <a:uLnTx/>
              <a:uFillTx/>
              <a:latin typeface="Arial"/>
              <a:ea typeface="+mn-ea"/>
              <a:cs typeface="+mn-cs"/>
            </a:endParaRPr>
          </a:p>
        </p:txBody>
      </p:sp>
      <p:sp>
        <p:nvSpPr>
          <p:cNvPr id="16" name="TextBox 15"/>
          <p:cNvSpPr txBox="1"/>
          <p:nvPr/>
        </p:nvSpPr>
        <p:spPr>
          <a:xfrm>
            <a:off x="235926" y="5028456"/>
            <a:ext cx="13198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5C3DE"/>
                </a:solidFill>
                <a:effectLst/>
                <a:uLnTx/>
                <a:uFillTx/>
                <a:latin typeface="Arial"/>
                <a:ea typeface="+mn-ea"/>
                <a:cs typeface="+mn-cs"/>
              </a:rPr>
              <a:t>62K</a:t>
            </a:r>
          </a:p>
        </p:txBody>
      </p:sp>
      <p:sp>
        <p:nvSpPr>
          <p:cNvPr id="17" name="TextBox 16"/>
          <p:cNvSpPr txBox="1"/>
          <p:nvPr/>
        </p:nvSpPr>
        <p:spPr>
          <a:xfrm>
            <a:off x="1324411" y="5191432"/>
            <a:ext cx="1091224" cy="4442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1820"/>
                </a:solidFill>
                <a:effectLst/>
                <a:uLnTx/>
                <a:uFillTx/>
                <a:latin typeface="Arial"/>
                <a:ea typeface="+mn-ea"/>
                <a:cs typeface="+mn-cs"/>
              </a:rPr>
              <a:t>Miles of Pipeline</a:t>
            </a:r>
          </a:p>
        </p:txBody>
      </p:sp>
      <p:sp>
        <p:nvSpPr>
          <p:cNvPr id="18" name="TextBox 17"/>
          <p:cNvSpPr txBox="1"/>
          <p:nvPr/>
        </p:nvSpPr>
        <p:spPr>
          <a:xfrm>
            <a:off x="2517235" y="5028456"/>
            <a:ext cx="74500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DA291C"/>
                </a:solidFill>
                <a:effectLst/>
                <a:uLnTx/>
                <a:uFillTx/>
                <a:latin typeface="Arial"/>
                <a:ea typeface="+mn-ea"/>
                <a:cs typeface="+mn-cs"/>
              </a:rPr>
              <a:t>60</a:t>
            </a:r>
          </a:p>
        </p:txBody>
      </p:sp>
      <p:sp>
        <p:nvSpPr>
          <p:cNvPr id="19" name="TextBox 18"/>
          <p:cNvSpPr txBox="1"/>
          <p:nvPr/>
        </p:nvSpPr>
        <p:spPr>
          <a:xfrm>
            <a:off x="3083799" y="5283650"/>
            <a:ext cx="866877" cy="271869"/>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1820"/>
                </a:solidFill>
                <a:effectLst/>
                <a:uLnTx/>
                <a:uFillTx/>
                <a:latin typeface="Arial"/>
                <a:ea typeface="+mn-ea"/>
                <a:cs typeface="+mn-cs"/>
              </a:rPr>
              <a:t>Plants</a:t>
            </a:r>
          </a:p>
        </p:txBody>
      </p:sp>
      <p:sp>
        <p:nvSpPr>
          <p:cNvPr id="20" name="TextBox 19"/>
          <p:cNvSpPr txBox="1"/>
          <p:nvPr/>
        </p:nvSpPr>
        <p:spPr>
          <a:xfrm>
            <a:off x="3988776" y="5028456"/>
            <a:ext cx="10785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003D4C"/>
                </a:solidFill>
                <a:effectLst/>
                <a:uLnTx/>
                <a:uFillTx/>
                <a:latin typeface="Arial"/>
                <a:ea typeface="+mn-ea"/>
                <a:cs typeface="+mn-cs"/>
              </a:rPr>
              <a:t>8</a:t>
            </a:r>
            <a:r>
              <a:rPr kumimoji="0" lang="en-US" sz="4000" b="1" i="0" u="none" strike="noStrike" kern="1200" cap="none" spc="0" normalizeH="0" baseline="0" noProof="0" dirty="0">
                <a:ln>
                  <a:noFill/>
                </a:ln>
                <a:solidFill>
                  <a:srgbClr val="003D4C"/>
                </a:solidFill>
                <a:effectLst/>
                <a:uLnTx/>
                <a:uFillTx/>
                <a:latin typeface="Arial"/>
                <a:ea typeface="+mn-ea"/>
                <a:cs typeface="+mn-cs"/>
              </a:rPr>
              <a:t>.0</a:t>
            </a:r>
          </a:p>
        </p:txBody>
      </p:sp>
      <p:sp>
        <p:nvSpPr>
          <p:cNvPr id="21" name="TextBox 20"/>
          <p:cNvSpPr txBox="1"/>
          <p:nvPr/>
        </p:nvSpPr>
        <p:spPr>
          <a:xfrm>
            <a:off x="4864100" y="5105254"/>
            <a:ext cx="1117600" cy="616579"/>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01820"/>
                </a:solidFill>
                <a:effectLst/>
                <a:uLnTx/>
                <a:uFillTx/>
                <a:latin typeface="Arial"/>
                <a:ea typeface="+mn-ea"/>
                <a:cs typeface="+mn-cs"/>
              </a:rPr>
              <a:t>Bcf</a:t>
            </a:r>
            <a:r>
              <a:rPr kumimoji="0" lang="en-US" sz="1400" b="0" i="0" u="none" strike="noStrike" kern="1200" cap="none" spc="0" normalizeH="0" baseline="0" noProof="0" dirty="0">
                <a:ln>
                  <a:noFill/>
                </a:ln>
                <a:solidFill>
                  <a:srgbClr val="101820"/>
                </a:solidFill>
                <a:effectLst/>
                <a:uLnTx/>
                <a:uFillTx/>
                <a:latin typeface="Arial"/>
                <a:ea typeface="+mn-ea"/>
                <a:cs typeface="+mn-cs"/>
              </a:rPr>
              <a:t>/d</a:t>
            </a:r>
            <a:br>
              <a:rPr kumimoji="0" lang="en-US" sz="1400" b="0" i="0" u="none" strike="noStrike" kern="1200" cap="none" spc="0" normalizeH="0" baseline="0" noProof="0" dirty="0">
                <a:ln>
                  <a:noFill/>
                </a:ln>
                <a:solidFill>
                  <a:srgbClr val="101820"/>
                </a:solidFill>
                <a:effectLst/>
                <a:uLnTx/>
                <a:uFillTx/>
                <a:latin typeface="Arial"/>
                <a:ea typeface="+mn-ea"/>
                <a:cs typeface="+mn-cs"/>
              </a:rPr>
            </a:br>
            <a:r>
              <a:rPr kumimoji="0" lang="en-US" sz="1400" b="0" i="0" u="none" strike="noStrike" kern="1200" cap="none" spc="0" normalizeH="0" baseline="0" noProof="0" dirty="0">
                <a:ln>
                  <a:noFill/>
                </a:ln>
                <a:solidFill>
                  <a:srgbClr val="101820"/>
                </a:solidFill>
                <a:effectLst/>
                <a:uLnTx/>
                <a:uFillTx/>
                <a:latin typeface="Arial"/>
                <a:ea typeface="+mn-ea"/>
                <a:cs typeface="+mn-cs"/>
              </a:rPr>
              <a:t>processing capacity</a:t>
            </a:r>
            <a:r>
              <a:rPr kumimoji="0" lang="en-US" sz="1400" b="0" i="0" u="none" strike="noStrike" kern="1200" cap="none" spc="0" normalizeH="0" baseline="30000" noProof="0" dirty="0">
                <a:ln>
                  <a:noFill/>
                </a:ln>
                <a:solidFill>
                  <a:srgbClr val="EAEFF0">
                    <a:lumMod val="25000"/>
                  </a:srgbClr>
                </a:solidFill>
                <a:effectLst/>
                <a:uLnTx/>
                <a:uFillTx/>
                <a:latin typeface="Arial"/>
                <a:ea typeface="Open Sans" charset="0"/>
                <a:cs typeface="Open Sans" charset="0"/>
              </a:rPr>
              <a:t> (1) </a:t>
            </a:r>
            <a:endParaRPr kumimoji="0" lang="en-US" sz="1400" b="0" i="0" u="none" strike="noStrike" kern="1200" cap="none" spc="0" normalizeH="0" baseline="0" noProof="0" dirty="0">
              <a:ln>
                <a:noFill/>
              </a:ln>
              <a:solidFill>
                <a:srgbClr val="101820"/>
              </a:solidFill>
              <a:effectLst/>
              <a:uLnTx/>
              <a:uFillTx/>
              <a:latin typeface="Arial"/>
              <a:ea typeface="+mn-ea"/>
              <a:cs typeface="+mn-cs"/>
            </a:endParaRPr>
          </a:p>
        </p:txBody>
      </p:sp>
      <p:sp>
        <p:nvSpPr>
          <p:cNvPr id="23" name="TextBox 22"/>
          <p:cNvSpPr txBox="1"/>
          <p:nvPr/>
        </p:nvSpPr>
        <p:spPr>
          <a:xfrm>
            <a:off x="6090955" y="5028456"/>
            <a:ext cx="14595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A4D233"/>
                </a:solidFill>
                <a:effectLst/>
                <a:uLnTx/>
                <a:uFillTx/>
                <a:latin typeface="Arial"/>
                <a:ea typeface="+mn-ea"/>
                <a:cs typeface="+mn-cs"/>
              </a:rPr>
              <a:t>1,450</a:t>
            </a:r>
          </a:p>
        </p:txBody>
      </p:sp>
      <p:sp>
        <p:nvSpPr>
          <p:cNvPr id="24" name="TextBox 23"/>
          <p:cNvSpPr txBox="1"/>
          <p:nvPr/>
        </p:nvSpPr>
        <p:spPr>
          <a:xfrm>
            <a:off x="7354936" y="5191432"/>
            <a:ext cx="1725564" cy="4442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01820"/>
                </a:solidFill>
                <a:effectLst/>
                <a:uLnTx/>
                <a:uFillTx/>
                <a:latin typeface="Arial"/>
                <a:ea typeface="+mn-ea"/>
                <a:cs typeface="+mn-cs"/>
              </a:rPr>
              <a:t>MBpd</a:t>
            </a:r>
            <a:r>
              <a:rPr kumimoji="0" lang="en-US" sz="1400" b="0" i="0" u="none" strike="noStrike" kern="1200" cap="none" spc="0" normalizeH="0" baseline="0" noProof="0" dirty="0">
                <a:ln>
                  <a:noFill/>
                </a:ln>
                <a:solidFill>
                  <a:srgbClr val="101820"/>
                </a:solidFill>
                <a:effectLst/>
                <a:uLnTx/>
                <a:uFillTx/>
                <a:latin typeface="Arial"/>
                <a:ea typeface="+mn-ea"/>
                <a:cs typeface="+mn-cs"/>
              </a:rPr>
              <a:t> gross NGL</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1820"/>
                </a:solidFill>
                <a:effectLst/>
                <a:uLnTx/>
                <a:uFillTx/>
                <a:latin typeface="Arial"/>
                <a:ea typeface="+mn-ea"/>
                <a:cs typeface="+mn-cs"/>
              </a:rPr>
              <a:t>Pipeline capacity</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945" y="800358"/>
            <a:ext cx="829521" cy="749457"/>
          </a:xfrm>
          <a:prstGeom prst="rect">
            <a:avLst/>
          </a:prstGeom>
        </p:spPr>
      </p:pic>
      <p:sp>
        <p:nvSpPr>
          <p:cNvPr id="4" name="TextBox 3"/>
          <p:cNvSpPr txBox="1"/>
          <p:nvPr/>
        </p:nvSpPr>
        <p:spPr>
          <a:xfrm>
            <a:off x="1152128" y="6423727"/>
            <a:ext cx="431877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101820"/>
                </a:solidFill>
                <a:effectLst/>
                <a:uLnTx/>
                <a:uFillTx/>
                <a:latin typeface="Arial"/>
                <a:ea typeface="+mn-ea"/>
                <a:cs typeface="+mn-cs"/>
              </a:rPr>
              <a:t>Note: Statistics as of September 30, 2019. Plants and processing capacity includes inactive plants.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101820"/>
                </a:solidFill>
                <a:effectLst/>
                <a:uLnTx/>
                <a:uFillTx/>
                <a:latin typeface="Arial"/>
                <a:ea typeface="+mn-ea"/>
                <a:cs typeface="+mn-cs"/>
              </a:rPr>
              <a:t>(1) Includes only DCP processing plant capacity</a:t>
            </a:r>
          </a:p>
        </p:txBody>
      </p:sp>
      <p:sp>
        <p:nvSpPr>
          <p:cNvPr id="7" name="Title 6"/>
          <p:cNvSpPr>
            <a:spLocks noGrp="1"/>
          </p:cNvSpPr>
          <p:nvPr>
            <p:ph type="title"/>
          </p:nvPr>
        </p:nvSpPr>
        <p:spPr>
          <a:xfrm>
            <a:off x="654538" y="56293"/>
            <a:ext cx="8593496" cy="643422"/>
          </a:xfrm>
        </p:spPr>
        <p:txBody>
          <a:bodyPr>
            <a:normAutofit/>
          </a:bodyPr>
          <a:lstStyle/>
          <a:p>
            <a:r>
              <a:rPr lang="en-US" dirty="0"/>
              <a:t>DCP Midstream Overview</a:t>
            </a:r>
          </a:p>
        </p:txBody>
      </p:sp>
      <p:pic>
        <p:nvPicPr>
          <p:cNvPr id="3" name="Picture 2">
            <a:extLst>
              <a:ext uri="{FF2B5EF4-FFF2-40B4-BE49-F238E27FC236}">
                <a16:creationId xmlns="" xmlns:a16="http://schemas.microsoft.com/office/drawing/2014/main" id="{56D5086E-DECC-4988-9E51-41818560C73E}"/>
              </a:ext>
            </a:extLst>
          </p:cNvPr>
          <p:cNvPicPr>
            <a:picLocks noChangeAspect="1"/>
          </p:cNvPicPr>
          <p:nvPr/>
        </p:nvPicPr>
        <p:blipFill>
          <a:blip r:embed="rId6"/>
          <a:stretch>
            <a:fillRect/>
          </a:stretch>
        </p:blipFill>
        <p:spPr>
          <a:xfrm>
            <a:off x="143032" y="800358"/>
            <a:ext cx="4220615" cy="3958888"/>
          </a:xfrm>
          <a:prstGeom prst="rect">
            <a:avLst/>
          </a:prstGeom>
        </p:spPr>
      </p:pic>
      <p:sp>
        <p:nvSpPr>
          <p:cNvPr id="8" name="TextBox 7">
            <a:extLst>
              <a:ext uri="{FF2B5EF4-FFF2-40B4-BE49-F238E27FC236}">
                <a16:creationId xmlns="" xmlns:a16="http://schemas.microsoft.com/office/drawing/2014/main" id="{8B40C405-77FC-4775-B635-F3ABC9D8AB1A}"/>
              </a:ext>
            </a:extLst>
          </p:cNvPr>
          <p:cNvSpPr txBox="1"/>
          <p:nvPr/>
        </p:nvSpPr>
        <p:spPr>
          <a:xfrm>
            <a:off x="4488531" y="838024"/>
            <a:ext cx="3288080" cy="646331"/>
          </a:xfrm>
          <a:prstGeom prst="rect">
            <a:avLst/>
          </a:prstGeom>
          <a:noFill/>
        </p:spPr>
        <p:txBody>
          <a:bodyPr wrap="none" rtlCol="0">
            <a:spAutoFit/>
          </a:bodyPr>
          <a:lstStyle/>
          <a:p>
            <a:r>
              <a:rPr lang="en-US" b="1" dirty="0">
                <a:solidFill>
                  <a:schemeClr val="bg1"/>
                </a:solidFill>
              </a:rPr>
              <a:t>Leading Integrated </a:t>
            </a:r>
          </a:p>
          <a:p>
            <a:r>
              <a:rPr lang="en-US" b="1" dirty="0">
                <a:solidFill>
                  <a:schemeClr val="bg1"/>
                </a:solidFill>
              </a:rPr>
              <a:t>Midstream Service Provider </a:t>
            </a:r>
          </a:p>
        </p:txBody>
      </p:sp>
    </p:spTree>
    <p:extLst>
      <p:ext uri="{BB962C8B-B14F-4D97-AF65-F5344CB8AC3E}">
        <p14:creationId xmlns:p14="http://schemas.microsoft.com/office/powerpoint/2010/main" val="172882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DCP Purpose</a:t>
            </a:r>
            <a:endParaRPr lang="en-US" dirty="0"/>
          </a:p>
        </p:txBody>
      </p:sp>
      <p:sp>
        <p:nvSpPr>
          <p:cNvPr id="6" name="Text Placeholder 5"/>
          <p:cNvSpPr>
            <a:spLocks noGrp="1"/>
          </p:cNvSpPr>
          <p:nvPr>
            <p:ph type="body" sz="quarter" idx="13"/>
          </p:nvPr>
        </p:nvSpPr>
        <p:spPr/>
        <p:txBody>
          <a:bodyPr/>
          <a:lstStyle/>
          <a:p>
            <a:pPr marL="0" indent="0" algn="ctr">
              <a:buNone/>
            </a:pPr>
            <a:r>
              <a:rPr lang="en-US" sz="2000" dirty="0" smtClean="0"/>
              <a:t>Building Connections to Enable Better Lives </a:t>
            </a:r>
            <a:endParaRPr lang="en-US" sz="2000" dirty="0"/>
          </a:p>
        </p:txBody>
      </p:sp>
      <p:sp>
        <p:nvSpPr>
          <p:cNvPr id="7" name="Text Placeholder 6"/>
          <p:cNvSpPr>
            <a:spLocks noGrp="1"/>
          </p:cNvSpPr>
          <p:nvPr>
            <p:ph type="body" sz="quarter" idx="14"/>
          </p:nvPr>
        </p:nvSpPr>
        <p:spPr/>
        <p:txBody>
          <a:bodyPr/>
          <a:lstStyle/>
          <a:p>
            <a:r>
              <a:rPr lang="en-US" dirty="0" smtClean="0"/>
              <a:t>DCP Mission</a:t>
            </a:r>
            <a:endParaRPr lang="en-US" dirty="0"/>
          </a:p>
        </p:txBody>
      </p:sp>
      <p:sp>
        <p:nvSpPr>
          <p:cNvPr id="8" name="Text Placeholder 7"/>
          <p:cNvSpPr>
            <a:spLocks noGrp="1"/>
          </p:cNvSpPr>
          <p:nvPr>
            <p:ph type="body" sz="quarter" idx="15"/>
          </p:nvPr>
        </p:nvSpPr>
        <p:spPr/>
        <p:txBody>
          <a:bodyPr/>
          <a:lstStyle/>
          <a:p>
            <a:pPr marL="0" indent="0" algn="ctr">
              <a:buNone/>
            </a:pPr>
            <a:r>
              <a:rPr lang="en-US" sz="2000" dirty="0" smtClean="0"/>
              <a:t>To be the safest, most reliable, low-cost midstream service provider, sustainable in any environment </a:t>
            </a:r>
            <a:endParaRPr lang="en-US" sz="2000" dirty="0"/>
          </a:p>
        </p:txBody>
      </p:sp>
      <p:sp>
        <p:nvSpPr>
          <p:cNvPr id="4" name="Title 3"/>
          <p:cNvSpPr>
            <a:spLocks noGrp="1"/>
          </p:cNvSpPr>
          <p:nvPr>
            <p:ph type="title"/>
          </p:nvPr>
        </p:nvSpPr>
        <p:spPr/>
        <p:txBody>
          <a:bodyPr/>
          <a:lstStyle/>
          <a:p>
            <a:r>
              <a:rPr lang="en-US" dirty="0" smtClean="0"/>
              <a:t>Committed to Our Purpose &amp; Mission</a:t>
            </a:r>
            <a:endParaRPr lang="en-US" dirty="0"/>
          </a:p>
        </p:txBody>
      </p:sp>
      <p:pic>
        <p:nvPicPr>
          <p:cNvPr id="9" name="Picture 8" descr="Safety-Graphic-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887" y="3458186"/>
            <a:ext cx="2376726" cy="237672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28" y="3400796"/>
            <a:ext cx="2418844" cy="2420050"/>
          </a:xfrm>
          <a:prstGeom prst="rect">
            <a:avLst/>
          </a:prstGeom>
        </p:spPr>
      </p:pic>
    </p:spTree>
    <p:extLst>
      <p:ext uri="{BB962C8B-B14F-4D97-AF65-F5344CB8AC3E}">
        <p14:creationId xmlns:p14="http://schemas.microsoft.com/office/powerpoint/2010/main" val="214449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FB3CE-CA15-498A-B9CA-FEB6F266E882}"/>
              </a:ext>
            </a:extLst>
          </p:cNvPr>
          <p:cNvSpPr>
            <a:spLocks noGrp="1"/>
          </p:cNvSpPr>
          <p:nvPr>
            <p:ph type="title"/>
          </p:nvPr>
        </p:nvSpPr>
        <p:spPr/>
        <p:txBody>
          <a:bodyPr/>
          <a:lstStyle/>
          <a:p>
            <a:r>
              <a:rPr lang="en-US" dirty="0"/>
              <a:t>DCP 2.0</a:t>
            </a:r>
          </a:p>
        </p:txBody>
      </p:sp>
      <p:sp>
        <p:nvSpPr>
          <p:cNvPr id="3" name="Text Placeholder 2">
            <a:extLst>
              <a:ext uri="{FF2B5EF4-FFF2-40B4-BE49-F238E27FC236}">
                <a16:creationId xmlns="" xmlns:a16="http://schemas.microsoft.com/office/drawing/2014/main" id="{DE7E85DC-6FFB-4B54-8756-7AC65324CB2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7075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7ABF88B-6248-6F44-8467-3C28CDD91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2" y="1626281"/>
            <a:ext cx="7361346" cy="3825144"/>
          </a:xfrm>
          <a:prstGeom prst="rect">
            <a:avLst/>
          </a:prstGeom>
        </p:spPr>
      </p:pic>
      <p:sp>
        <p:nvSpPr>
          <p:cNvPr id="22" name="Oval 21">
            <a:extLst>
              <a:ext uri="{FF2B5EF4-FFF2-40B4-BE49-F238E27FC236}">
                <a16:creationId xmlns="" xmlns:a16="http://schemas.microsoft.com/office/drawing/2014/main" id="{96EBED04-42EF-6E45-9329-A16AFAD101AF}"/>
              </a:ext>
            </a:extLst>
          </p:cNvPr>
          <p:cNvSpPr/>
          <p:nvPr/>
        </p:nvSpPr>
        <p:spPr>
          <a:xfrm>
            <a:off x="5049135" y="3334887"/>
            <a:ext cx="1232034" cy="1232034"/>
          </a:xfrm>
          <a:prstGeom prst="ellipse">
            <a:avLst/>
          </a:pr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Digital Adoption</a:t>
            </a:r>
          </a:p>
        </p:txBody>
      </p:sp>
      <p:sp>
        <p:nvSpPr>
          <p:cNvPr id="8" name="TextBox 7">
            <a:extLst>
              <a:ext uri="{FF2B5EF4-FFF2-40B4-BE49-F238E27FC236}">
                <a16:creationId xmlns="" xmlns:a16="http://schemas.microsoft.com/office/drawing/2014/main" id="{BF5EEAA8-97DA-D64E-BEC6-7C4D5CBD072B}"/>
              </a:ext>
            </a:extLst>
          </p:cNvPr>
          <p:cNvSpPr txBox="1"/>
          <p:nvPr/>
        </p:nvSpPr>
        <p:spPr>
          <a:xfrm>
            <a:off x="2845024" y="2239824"/>
            <a:ext cx="1433599" cy="29238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lumMod val="95000"/>
                  </a:srgbClr>
                </a:solidFill>
                <a:effectLst/>
                <a:uLnTx/>
                <a:uFillTx/>
                <a:latin typeface="Open Sans Semibold" charset="0"/>
                <a:ea typeface="Open Sans Semibold" charset="0"/>
                <a:cs typeface="Open Sans Semibold" charset="0"/>
              </a:rPr>
              <a:t>Tipping</a:t>
            </a:r>
            <a:r>
              <a:rPr kumimoji="0" lang="en-US" sz="1300" b="1" i="0" u="none" strike="noStrike" kern="1200" cap="none" spc="0" normalizeH="0" baseline="0" noProof="0">
                <a:ln>
                  <a:noFill/>
                </a:ln>
                <a:solidFill>
                  <a:srgbClr val="FFFFFF">
                    <a:lumMod val="95000"/>
                  </a:srgbClr>
                </a:solidFill>
                <a:effectLst/>
                <a:uLnTx/>
                <a:uFillTx/>
                <a:latin typeface="Open Sans Semibold" charset="0"/>
                <a:ea typeface="Open Sans Semibold" charset="0"/>
                <a:cs typeface="Open Sans Semibold" charset="0"/>
              </a:rPr>
              <a:t> point</a:t>
            </a:r>
          </a:p>
        </p:txBody>
      </p:sp>
      <p:sp>
        <p:nvSpPr>
          <p:cNvPr id="13" name="TextBox 12">
            <a:extLst>
              <a:ext uri="{FF2B5EF4-FFF2-40B4-BE49-F238E27FC236}">
                <a16:creationId xmlns="" xmlns:a16="http://schemas.microsoft.com/office/drawing/2014/main" id="{F1ACB317-FEA3-2C40-8F65-F05C5EA3FD7B}"/>
              </a:ext>
            </a:extLst>
          </p:cNvPr>
          <p:cNvSpPr txBox="1"/>
          <p:nvPr/>
        </p:nvSpPr>
        <p:spPr>
          <a:xfrm>
            <a:off x="4938857" y="3572798"/>
            <a:ext cx="1452589" cy="692497"/>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D4C"/>
                </a:solidFill>
                <a:effectLst/>
                <a:uLnTx/>
                <a:uFillTx/>
                <a:latin typeface="Open Sans Semibold" charset="0"/>
                <a:ea typeface="Open Sans Semibold" charset="0"/>
                <a:cs typeface="Open Sans Semibold" charset="0"/>
              </a:rPr>
              <a:t>Winner </a:t>
            </a:r>
            <a:br>
              <a:rPr kumimoji="0" lang="en-US" sz="1300" b="1" i="0" u="none" strike="noStrike" kern="1200" cap="none" spc="0" normalizeH="0" baseline="0" noProof="0" dirty="0">
                <a:ln>
                  <a:noFill/>
                </a:ln>
                <a:solidFill>
                  <a:srgbClr val="003D4C"/>
                </a:solidFill>
                <a:effectLst/>
                <a:uLnTx/>
                <a:uFillTx/>
                <a:latin typeface="Open Sans Semibold" charset="0"/>
                <a:ea typeface="Open Sans Semibold" charset="0"/>
                <a:cs typeface="Open Sans Semibold" charset="0"/>
              </a:rPr>
            </a:br>
            <a:r>
              <a:rPr kumimoji="0" lang="en-US" sz="1300" b="0" i="0" u="none" strike="noStrike" kern="1200" cap="none" spc="0" normalizeH="0" baseline="0" noProof="0" dirty="0">
                <a:ln>
                  <a:noFill/>
                </a:ln>
                <a:solidFill>
                  <a:srgbClr val="003D4C"/>
                </a:solidFill>
                <a:effectLst/>
                <a:uLnTx/>
                <a:uFillTx/>
                <a:latin typeface="Open Sans Semibold" charset="0"/>
                <a:ea typeface="Open Sans Semibold" charset="0"/>
                <a:cs typeface="Open Sans Semibold" charset="0"/>
              </a:rPr>
              <a:t>takes</a:t>
            </a:r>
            <a:r>
              <a:rPr kumimoji="0" lang="en-US" sz="1300" b="1" i="0" u="none" strike="noStrike" kern="1200" cap="none" spc="0" normalizeH="0" baseline="0" noProof="0" dirty="0">
                <a:ln>
                  <a:noFill/>
                </a:ln>
                <a:solidFill>
                  <a:srgbClr val="003D4C"/>
                </a:solidFill>
                <a:effectLst/>
                <a:uLnTx/>
                <a:uFillTx/>
                <a:latin typeface="Open Sans Semibold" charset="0"/>
                <a:ea typeface="Open Sans Semibold" charset="0"/>
                <a:cs typeface="Open Sans Semibold" charset="0"/>
              </a:rPr>
              <a:t> all </a:t>
            </a:r>
            <a:br>
              <a:rPr kumimoji="0" lang="en-US" sz="1300" b="1" i="0" u="none" strike="noStrike" kern="1200" cap="none" spc="0" normalizeH="0" baseline="0" noProof="0" dirty="0">
                <a:ln>
                  <a:noFill/>
                </a:ln>
                <a:solidFill>
                  <a:srgbClr val="003D4C"/>
                </a:solidFill>
                <a:effectLst/>
                <a:uLnTx/>
                <a:uFillTx/>
                <a:latin typeface="Open Sans Semibold" charset="0"/>
                <a:ea typeface="Open Sans Semibold" charset="0"/>
                <a:cs typeface="Open Sans Semibold" charset="0"/>
              </a:rPr>
            </a:br>
            <a:r>
              <a:rPr kumimoji="0" lang="en-US" sz="1300" b="1" i="0" u="none" strike="noStrike" kern="1200" cap="none" spc="0" normalizeH="0" baseline="0" noProof="0" dirty="0">
                <a:ln>
                  <a:noFill/>
                </a:ln>
                <a:solidFill>
                  <a:srgbClr val="003D4C"/>
                </a:solidFill>
                <a:effectLst/>
                <a:uLnTx/>
                <a:uFillTx/>
                <a:latin typeface="Open Sans Semibold" charset="0"/>
                <a:ea typeface="Open Sans Semibold" charset="0"/>
                <a:cs typeface="Open Sans Semibold" charset="0"/>
              </a:rPr>
              <a:t>dynamic</a:t>
            </a:r>
          </a:p>
        </p:txBody>
      </p:sp>
      <p:sp>
        <p:nvSpPr>
          <p:cNvPr id="14" name="TextBox 13">
            <a:extLst>
              <a:ext uri="{FF2B5EF4-FFF2-40B4-BE49-F238E27FC236}">
                <a16:creationId xmlns="" xmlns:a16="http://schemas.microsoft.com/office/drawing/2014/main" id="{9A04C2D3-2967-4A4E-AA99-3E9E38338F70}"/>
              </a:ext>
            </a:extLst>
          </p:cNvPr>
          <p:cNvSpPr txBox="1"/>
          <p:nvPr/>
        </p:nvSpPr>
        <p:spPr>
          <a:xfrm>
            <a:off x="7706715" y="1685826"/>
            <a:ext cx="1029879"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D4C"/>
                </a:solidFill>
                <a:effectLst/>
                <a:uLnTx/>
                <a:uFillTx/>
                <a:latin typeface="Arial"/>
                <a:ea typeface="Open Sans" charset="0"/>
                <a:cs typeface="Open Sans" charset="0"/>
              </a:rPr>
              <a:t>Data and analytics are creating clear winners and losers across industry</a:t>
            </a:r>
          </a:p>
        </p:txBody>
      </p:sp>
      <p:sp>
        <p:nvSpPr>
          <p:cNvPr id="15" name="TextBox 14">
            <a:extLst>
              <a:ext uri="{FF2B5EF4-FFF2-40B4-BE49-F238E27FC236}">
                <a16:creationId xmlns="" xmlns:a16="http://schemas.microsoft.com/office/drawing/2014/main" id="{0A9F8A3E-0544-DF49-A84D-BE3CB177F742}"/>
              </a:ext>
            </a:extLst>
          </p:cNvPr>
          <p:cNvSpPr txBox="1"/>
          <p:nvPr/>
        </p:nvSpPr>
        <p:spPr>
          <a:xfrm>
            <a:off x="7718617" y="3763153"/>
            <a:ext cx="1233430"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D4C"/>
                </a:solidFill>
                <a:effectLst/>
                <a:uLnTx/>
                <a:uFillTx/>
                <a:latin typeface="Arial"/>
                <a:ea typeface="Open Sans" charset="0"/>
                <a:cs typeface="Open Sans" charset="0"/>
              </a:rPr>
              <a:t>Implies opportunities</a:t>
            </a:r>
            <a:br>
              <a:rPr kumimoji="0" lang="en-US" sz="1100" b="0" i="0" u="none" strike="noStrike" kern="1200" cap="none" spc="0" normalizeH="0" baseline="0" noProof="0" dirty="0">
                <a:ln>
                  <a:noFill/>
                </a:ln>
                <a:solidFill>
                  <a:srgbClr val="003D4C"/>
                </a:solidFill>
                <a:effectLst/>
                <a:uLnTx/>
                <a:uFillTx/>
                <a:latin typeface="Arial"/>
                <a:ea typeface="Open Sans" charset="0"/>
                <a:cs typeface="Open Sans" charset="0"/>
              </a:rPr>
            </a:br>
            <a:r>
              <a:rPr kumimoji="0" lang="en-US" sz="1100" b="0" i="0" u="none" strike="noStrike" kern="1200" cap="none" spc="0" normalizeH="0" baseline="0" noProof="0" dirty="0">
                <a:ln>
                  <a:noFill/>
                </a:ln>
                <a:solidFill>
                  <a:srgbClr val="003D4C"/>
                </a:solidFill>
                <a:effectLst/>
                <a:uLnTx/>
                <a:uFillTx/>
                <a:latin typeface="Arial"/>
                <a:ea typeface="Open Sans" charset="0"/>
                <a:cs typeface="Open Sans" charset="0"/>
              </a:rPr>
              <a:t>for new entrants or incumbents to create a competitive advantage</a:t>
            </a:r>
          </a:p>
        </p:txBody>
      </p:sp>
      <p:sp>
        <p:nvSpPr>
          <p:cNvPr id="16" name="TextBox 15">
            <a:extLst>
              <a:ext uri="{FF2B5EF4-FFF2-40B4-BE49-F238E27FC236}">
                <a16:creationId xmlns="" xmlns:a16="http://schemas.microsoft.com/office/drawing/2014/main" id="{4FB92333-C4C4-A34A-85D4-04684CB50A46}"/>
              </a:ext>
            </a:extLst>
          </p:cNvPr>
          <p:cNvSpPr txBox="1"/>
          <p:nvPr/>
        </p:nvSpPr>
        <p:spPr>
          <a:xfrm>
            <a:off x="1068583" y="4668290"/>
            <a:ext cx="1293095" cy="200055"/>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Digital </a:t>
            </a:r>
            <a:r>
              <a:rPr kumimoji="0" lang="en-US" sz="1300" b="0"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followers</a:t>
            </a:r>
          </a:p>
        </p:txBody>
      </p:sp>
      <p:sp>
        <p:nvSpPr>
          <p:cNvPr id="17" name="TextBox 16">
            <a:extLst>
              <a:ext uri="{FF2B5EF4-FFF2-40B4-BE49-F238E27FC236}">
                <a16:creationId xmlns="" xmlns:a16="http://schemas.microsoft.com/office/drawing/2014/main" id="{3A037582-4B57-C045-B9F2-6A6145019A0C}"/>
              </a:ext>
            </a:extLst>
          </p:cNvPr>
          <p:cNvSpPr txBox="1"/>
          <p:nvPr/>
        </p:nvSpPr>
        <p:spPr>
          <a:xfrm>
            <a:off x="2998222" y="4678048"/>
            <a:ext cx="2441129" cy="230832"/>
          </a:xfrm>
          <a:prstGeom prst="rect">
            <a:avLst/>
          </a:prstGeom>
          <a:noFill/>
        </p:spPr>
        <p:txBody>
          <a:bodyPr wrap="square" lIns="0" tIns="0" rIns="0" bIns="0" rtlCol="0" anchor="t" anchorCtr="0">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Emerging on the adoption curve</a:t>
            </a:r>
          </a:p>
        </p:txBody>
      </p:sp>
      <p:sp>
        <p:nvSpPr>
          <p:cNvPr id="18" name="TextBox 17">
            <a:extLst>
              <a:ext uri="{FF2B5EF4-FFF2-40B4-BE49-F238E27FC236}">
                <a16:creationId xmlns="" xmlns:a16="http://schemas.microsoft.com/office/drawing/2014/main" id="{40F2EA8D-6544-0B4C-BE48-5E3356400A80}"/>
              </a:ext>
            </a:extLst>
          </p:cNvPr>
          <p:cNvSpPr txBox="1"/>
          <p:nvPr/>
        </p:nvSpPr>
        <p:spPr>
          <a:xfrm>
            <a:off x="5744898" y="4678048"/>
            <a:ext cx="1293095" cy="200055"/>
          </a:xfrm>
          <a:prstGeom prst="rect">
            <a:avLst/>
          </a:prstGeom>
          <a:noFill/>
        </p:spPr>
        <p:txBody>
          <a:bodyPr wrap="square" lIns="0" tIns="0" rIns="0" bIns="0" rtlCol="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The new normal</a:t>
            </a:r>
          </a:p>
        </p:txBody>
      </p:sp>
      <p:sp>
        <p:nvSpPr>
          <p:cNvPr id="19" name="TextBox 18">
            <a:extLst>
              <a:ext uri="{FF2B5EF4-FFF2-40B4-BE49-F238E27FC236}">
                <a16:creationId xmlns="" xmlns:a16="http://schemas.microsoft.com/office/drawing/2014/main" id="{AC6D5A3B-768F-F242-B7C7-1682F7940C36}"/>
              </a:ext>
            </a:extLst>
          </p:cNvPr>
          <p:cNvSpPr txBox="1"/>
          <p:nvPr/>
        </p:nvSpPr>
        <p:spPr>
          <a:xfrm>
            <a:off x="1166508" y="4878103"/>
            <a:ext cx="85449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&lt; </a:t>
            </a:r>
            <a:r>
              <a:rPr kumimoji="0" lang="en-US" sz="1600" b="0"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10</a:t>
            </a:r>
            <a:r>
              <a:rPr kumimoji="0" lang="en-US" sz="1600" b="1"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a:t>
            </a:r>
          </a:p>
        </p:txBody>
      </p:sp>
      <p:sp>
        <p:nvSpPr>
          <p:cNvPr id="20" name="TextBox 19">
            <a:extLst>
              <a:ext uri="{FF2B5EF4-FFF2-40B4-BE49-F238E27FC236}">
                <a16:creationId xmlns="" xmlns:a16="http://schemas.microsoft.com/office/drawing/2014/main" id="{20EDD477-132C-3145-9575-8F215F7CAFC8}"/>
              </a:ext>
            </a:extLst>
          </p:cNvPr>
          <p:cNvSpPr txBox="1"/>
          <p:nvPr/>
        </p:nvSpPr>
        <p:spPr>
          <a:xfrm>
            <a:off x="3625058" y="4871149"/>
            <a:ext cx="118745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 </a:t>
            </a:r>
            <a:r>
              <a:rPr kumimoji="0" lang="en-US" sz="1600" b="1"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10–40%</a:t>
            </a:r>
          </a:p>
        </p:txBody>
      </p:sp>
      <p:sp>
        <p:nvSpPr>
          <p:cNvPr id="21" name="TextBox 20">
            <a:extLst>
              <a:ext uri="{FF2B5EF4-FFF2-40B4-BE49-F238E27FC236}">
                <a16:creationId xmlns="" xmlns:a16="http://schemas.microsoft.com/office/drawing/2014/main" id="{93259990-F4CE-914E-9B79-34F1001CCFDD}"/>
              </a:ext>
            </a:extLst>
          </p:cNvPr>
          <p:cNvSpPr txBox="1"/>
          <p:nvPr/>
        </p:nvSpPr>
        <p:spPr>
          <a:xfrm>
            <a:off x="5797717" y="4855480"/>
            <a:ext cx="118745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&gt; </a:t>
            </a:r>
            <a:r>
              <a:rPr kumimoji="0" lang="en-US" sz="1600" b="0" i="0" u="none" strike="noStrike" kern="1200" cap="none" spc="0" normalizeH="0" baseline="0" noProof="0" dirty="0">
                <a:ln>
                  <a:noFill/>
                </a:ln>
                <a:solidFill>
                  <a:srgbClr val="FFFFFF"/>
                </a:solidFill>
                <a:effectLst/>
                <a:uLnTx/>
                <a:uFillTx/>
                <a:latin typeface="Open Sans Semibold" charset="0"/>
                <a:ea typeface="Open Sans Semibold" charset="0"/>
                <a:cs typeface="Open Sans Semibold" charset="0"/>
              </a:rPr>
              <a:t>40%</a:t>
            </a:r>
          </a:p>
        </p:txBody>
      </p:sp>
      <p:sp>
        <p:nvSpPr>
          <p:cNvPr id="23" name="TextBox 22">
            <a:extLst>
              <a:ext uri="{FF2B5EF4-FFF2-40B4-BE49-F238E27FC236}">
                <a16:creationId xmlns="" xmlns:a16="http://schemas.microsoft.com/office/drawing/2014/main" id="{FA5D0C6B-1622-7B49-9E3F-31A36D5558D8}"/>
              </a:ext>
            </a:extLst>
          </p:cNvPr>
          <p:cNvSpPr txBox="1"/>
          <p:nvPr/>
        </p:nvSpPr>
        <p:spPr>
          <a:xfrm>
            <a:off x="330432" y="5481935"/>
            <a:ext cx="236729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D9299"/>
                </a:solidFill>
                <a:effectLst/>
                <a:uLnTx/>
                <a:uFillTx/>
                <a:latin typeface="Open Sans" charset="0"/>
                <a:ea typeface="Open Sans" charset="0"/>
                <a:cs typeface="Open Sans" charset="0"/>
              </a:rPr>
              <a:t>Source: McKinsey &amp; Company</a:t>
            </a:r>
          </a:p>
        </p:txBody>
      </p:sp>
    </p:spTree>
    <p:extLst>
      <p:ext uri="{BB962C8B-B14F-4D97-AF65-F5344CB8AC3E}">
        <p14:creationId xmlns:p14="http://schemas.microsoft.com/office/powerpoint/2010/main" val="303973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405228D-8655-B34D-BE5F-506B5794E64A}"/>
              </a:ext>
            </a:extLst>
          </p:cNvPr>
          <p:cNvPicPr>
            <a:picLocks noChangeAspect="1"/>
          </p:cNvPicPr>
          <p:nvPr/>
        </p:nvPicPr>
        <p:blipFill rotWithShape="1">
          <a:blip r:embed="rId2">
            <a:alphaModFix amt="90000"/>
            <a:extLst>
              <a:ext uri="{28A0092B-C50C-407E-A947-70E740481C1C}">
                <a14:useLocalDpi xmlns:a14="http://schemas.microsoft.com/office/drawing/2010/main" val="0"/>
              </a:ext>
            </a:extLst>
          </a:blip>
          <a:srcRect l="14568" t="7654" r="14742" b="217"/>
          <a:stretch/>
        </p:blipFill>
        <p:spPr>
          <a:xfrm>
            <a:off x="4598633" y="1214549"/>
            <a:ext cx="4525888" cy="4423830"/>
          </a:xfrm>
          <a:prstGeom prst="rect">
            <a:avLst/>
          </a:prstGeom>
        </p:spPr>
      </p:pic>
      <p:pic>
        <p:nvPicPr>
          <p:cNvPr id="5" name="Picture 4">
            <a:extLst>
              <a:ext uri="{FF2B5EF4-FFF2-40B4-BE49-F238E27FC236}">
                <a16:creationId xmlns="" xmlns:a16="http://schemas.microsoft.com/office/drawing/2014/main" id="{01FE0F78-FFFC-574A-8E4C-3C08848C6E48}"/>
              </a:ext>
            </a:extLst>
          </p:cNvPr>
          <p:cNvPicPr>
            <a:picLocks noChangeAspect="1"/>
          </p:cNvPicPr>
          <p:nvPr/>
        </p:nvPicPr>
        <p:blipFill rotWithShape="1">
          <a:blip r:embed="rId3">
            <a:alphaModFix amt="90000"/>
            <a:extLst>
              <a:ext uri="{28A0092B-C50C-407E-A947-70E740481C1C}">
                <a14:useLocalDpi xmlns:a14="http://schemas.microsoft.com/office/drawing/2010/main" val="0"/>
              </a:ext>
            </a:extLst>
          </a:blip>
          <a:srcRect l="32986" t="19994" r="20929" b="715"/>
          <a:stretch/>
        </p:blipFill>
        <p:spPr>
          <a:xfrm>
            <a:off x="0" y="1213164"/>
            <a:ext cx="4525889" cy="4425215"/>
          </a:xfrm>
          <a:prstGeom prst="rect">
            <a:avLst/>
          </a:prstGeom>
        </p:spPr>
      </p:pic>
      <p:sp>
        <p:nvSpPr>
          <p:cNvPr id="6" name="TextBox 5">
            <a:extLst>
              <a:ext uri="{FF2B5EF4-FFF2-40B4-BE49-F238E27FC236}">
                <a16:creationId xmlns="" xmlns:a16="http://schemas.microsoft.com/office/drawing/2014/main" id="{9D74C415-EB28-FF48-9E92-491F03BECA8A}"/>
              </a:ext>
            </a:extLst>
          </p:cNvPr>
          <p:cNvSpPr txBox="1"/>
          <p:nvPr/>
        </p:nvSpPr>
        <p:spPr>
          <a:xfrm>
            <a:off x="353085" y="2302384"/>
            <a:ext cx="3672553" cy="1323439"/>
          </a:xfrm>
          <a:prstGeom prst="rect">
            <a:avLst/>
          </a:prstGeom>
          <a:noFill/>
        </p:spPr>
        <p:txBody>
          <a:bodyPr wrap="square" rtlCol="0">
            <a:spAutoFit/>
          </a:bodyPr>
          <a:lstStyle/>
          <a:p>
            <a:pPr algn="ctr" defTabSz="609585"/>
            <a:r>
              <a:rPr lang="en-US" sz="8000" b="1" spc="133" dirty="0">
                <a:solidFill>
                  <a:schemeClr val="bg1"/>
                </a:solidFill>
                <a:ea typeface="Open Sans" charset="0"/>
                <a:cs typeface="Open Sans" charset="0"/>
              </a:rPr>
              <a:t>TIRED</a:t>
            </a:r>
          </a:p>
        </p:txBody>
      </p:sp>
      <p:sp>
        <p:nvSpPr>
          <p:cNvPr id="7" name="TextBox 6">
            <a:extLst>
              <a:ext uri="{FF2B5EF4-FFF2-40B4-BE49-F238E27FC236}">
                <a16:creationId xmlns="" xmlns:a16="http://schemas.microsoft.com/office/drawing/2014/main" id="{48864986-F73C-DB46-A976-614ED87A3979}"/>
              </a:ext>
            </a:extLst>
          </p:cNvPr>
          <p:cNvSpPr txBox="1"/>
          <p:nvPr/>
        </p:nvSpPr>
        <p:spPr>
          <a:xfrm>
            <a:off x="5193686" y="2302383"/>
            <a:ext cx="3828379" cy="1323439"/>
          </a:xfrm>
          <a:prstGeom prst="rect">
            <a:avLst/>
          </a:prstGeom>
          <a:noFill/>
        </p:spPr>
        <p:txBody>
          <a:bodyPr wrap="square" rtlCol="0">
            <a:spAutoFit/>
          </a:bodyPr>
          <a:lstStyle/>
          <a:p>
            <a:pPr algn="ctr" defTabSz="609585"/>
            <a:r>
              <a:rPr lang="en-US" sz="8000" b="1" spc="133" dirty="0">
                <a:solidFill>
                  <a:schemeClr val="bg1"/>
                </a:solidFill>
                <a:ea typeface="Open Sans" charset="0"/>
                <a:cs typeface="Open Sans" charset="0"/>
              </a:rPr>
              <a:t>WIRED</a:t>
            </a:r>
          </a:p>
        </p:txBody>
      </p:sp>
      <p:sp>
        <p:nvSpPr>
          <p:cNvPr id="8" name="Oval 7">
            <a:extLst>
              <a:ext uri="{FF2B5EF4-FFF2-40B4-BE49-F238E27FC236}">
                <a16:creationId xmlns="" xmlns:a16="http://schemas.microsoft.com/office/drawing/2014/main" id="{02BF66F1-D1F3-0F49-ACEA-14005E816794}"/>
              </a:ext>
            </a:extLst>
          </p:cNvPr>
          <p:cNvSpPr/>
          <p:nvPr/>
        </p:nvSpPr>
        <p:spPr>
          <a:xfrm>
            <a:off x="4025638" y="2423800"/>
            <a:ext cx="1124096" cy="1080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chemeClr val="tx2"/>
                </a:solidFill>
              </a:rPr>
              <a:t>TO</a:t>
            </a:r>
          </a:p>
        </p:txBody>
      </p:sp>
    </p:spTree>
    <p:extLst>
      <p:ext uri="{BB962C8B-B14F-4D97-AF65-F5344CB8AC3E}">
        <p14:creationId xmlns:p14="http://schemas.microsoft.com/office/powerpoint/2010/main" val="301031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300259" y="993735"/>
            <a:ext cx="2366483" cy="1901435"/>
          </a:xfrm>
          <a:prstGeom prst="rect">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578312" y="1002388"/>
            <a:ext cx="2366483" cy="1901435"/>
          </a:xfrm>
          <a:prstGeom prst="rect">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76518" y="993736"/>
            <a:ext cx="2366483" cy="1901435"/>
          </a:xfrm>
          <a:prstGeom prst="rect">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Transformation Journey to Date</a:t>
            </a:r>
          </a:p>
        </p:txBody>
      </p:sp>
      <p:sp>
        <p:nvSpPr>
          <p:cNvPr id="7" name="Oval 6"/>
          <p:cNvSpPr/>
          <p:nvPr/>
        </p:nvSpPr>
        <p:spPr>
          <a:xfrm>
            <a:off x="300896" y="3588125"/>
            <a:ext cx="400050" cy="371475"/>
          </a:xfrm>
          <a:prstGeom prst="ellipse">
            <a:avLst/>
          </a:prstGeom>
          <a:noFill/>
          <a:ln w="76200">
            <a:solidFill>
              <a:schemeClr val="tx2">
                <a:lumMod val="10000"/>
                <a:lumOff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856284" y="3770789"/>
            <a:ext cx="1274274" cy="4769"/>
          </a:xfrm>
          <a:prstGeom prst="line">
            <a:avLst/>
          </a:prstGeom>
          <a:ln w="76200">
            <a:solidFill>
              <a:schemeClr val="tx2">
                <a:lumMod val="75000"/>
                <a:lumOff val="2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6236140" y="3763389"/>
            <a:ext cx="2641160" cy="19569"/>
          </a:xfrm>
          <a:prstGeom prst="straightConnector1">
            <a:avLst/>
          </a:prstGeom>
          <a:ln w="76200">
            <a:solidFill>
              <a:schemeClr val="tx2"/>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578617" y="3770789"/>
            <a:ext cx="1274274" cy="4769"/>
          </a:xfrm>
          <a:prstGeom prst="line">
            <a:avLst/>
          </a:prstGeom>
          <a:ln w="76200">
            <a:solidFill>
              <a:schemeClr val="tx2">
                <a:lumMod val="25000"/>
                <a:lumOff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700946" y="3770789"/>
            <a:ext cx="1274274" cy="4769"/>
          </a:xfrm>
          <a:prstGeom prst="line">
            <a:avLst/>
          </a:prstGeom>
          <a:ln w="76200">
            <a:solidFill>
              <a:schemeClr val="tx2">
                <a:lumMod val="10000"/>
                <a:lumOff val="9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87689" y="3770789"/>
            <a:ext cx="1274274" cy="4769"/>
          </a:xfrm>
          <a:prstGeom prst="line">
            <a:avLst/>
          </a:prstGeom>
          <a:ln w="76200">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995367" y="3770789"/>
            <a:ext cx="1274274" cy="4769"/>
          </a:xfrm>
          <a:prstGeom prst="line">
            <a:avLst/>
          </a:prstGeom>
          <a:ln w="76200">
            <a:solidFill>
              <a:schemeClr val="tx2">
                <a:lumMod val="90000"/>
                <a:lumOff val="1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1" name="Half Frame 30"/>
          <p:cNvSpPr/>
          <p:nvPr/>
        </p:nvSpPr>
        <p:spPr>
          <a:xfrm>
            <a:off x="725492" y="932691"/>
            <a:ext cx="302051" cy="2841172"/>
          </a:xfrm>
          <a:prstGeom prst="halfFrame">
            <a:avLst/>
          </a:prstGeom>
          <a:solidFill>
            <a:schemeClr val="tx2">
              <a:lumMod val="10000"/>
              <a:lumOff val="90000"/>
            </a:schemeClr>
          </a:solidFill>
          <a:ln>
            <a:solidFill>
              <a:schemeClr val="tx2">
                <a:lumMod val="10000"/>
                <a:lumOff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876517" y="1045361"/>
            <a:ext cx="2358860" cy="1708160"/>
          </a:xfrm>
          <a:prstGeom prst="rect">
            <a:avLst/>
          </a:prstGeom>
          <a:noFill/>
        </p:spPr>
        <p:txBody>
          <a:bodyPr wrap="square" rtlCol="0">
            <a:spAutoFit/>
          </a:bodyPr>
          <a:lstStyle/>
          <a:p>
            <a:pPr algn="ctr"/>
            <a:r>
              <a:rPr lang="en-US" sz="1500" b="1" dirty="0"/>
              <a:t>2015: Genesis &amp; Vision</a:t>
            </a:r>
          </a:p>
          <a:p>
            <a:pPr marL="285750" indent="-285750">
              <a:buFont typeface="Arial" panose="020B0604020202020204" pitchFamily="34" charset="0"/>
              <a:buChar char="•"/>
            </a:pPr>
            <a:r>
              <a:rPr lang="en-US" sz="1500" dirty="0"/>
              <a:t>Changing competitive landscape </a:t>
            </a:r>
          </a:p>
          <a:p>
            <a:pPr marL="285750" indent="-285750">
              <a:buFont typeface="Arial" panose="020B0604020202020204" pitchFamily="34" charset="0"/>
              <a:buChar char="•"/>
            </a:pPr>
            <a:r>
              <a:rPr lang="en-US" sz="1500" dirty="0"/>
              <a:t>Backward looking financial and operational metrics</a:t>
            </a:r>
          </a:p>
          <a:p>
            <a:pPr marL="285750" indent="-285750">
              <a:buFont typeface="Arial" panose="020B0604020202020204" pitchFamily="34" charset="0"/>
              <a:buChar char="•"/>
            </a:pPr>
            <a:r>
              <a:rPr lang="en-US" sz="1500" dirty="0"/>
              <a:t>Digital revolution</a:t>
            </a:r>
          </a:p>
        </p:txBody>
      </p:sp>
      <p:sp>
        <p:nvSpPr>
          <p:cNvPr id="41" name="Half Frame 40"/>
          <p:cNvSpPr/>
          <p:nvPr/>
        </p:nvSpPr>
        <p:spPr>
          <a:xfrm>
            <a:off x="3456067" y="937017"/>
            <a:ext cx="302051" cy="2841172"/>
          </a:xfrm>
          <a:prstGeom prst="halfFrame">
            <a:avLst/>
          </a:prstGeom>
          <a:solidFill>
            <a:schemeClr val="tx2">
              <a:lumMod val="50000"/>
              <a:lumOff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3607091" y="1045361"/>
            <a:ext cx="2370291" cy="1477328"/>
          </a:xfrm>
          <a:prstGeom prst="rect">
            <a:avLst/>
          </a:prstGeom>
          <a:noFill/>
        </p:spPr>
        <p:txBody>
          <a:bodyPr wrap="square" rtlCol="0">
            <a:spAutoFit/>
          </a:bodyPr>
          <a:lstStyle/>
          <a:p>
            <a:pPr algn="ctr"/>
            <a:r>
              <a:rPr lang="en-US" sz="1500" b="1" dirty="0"/>
              <a:t>2017: DCP 2.0 Launch</a:t>
            </a:r>
          </a:p>
          <a:p>
            <a:pPr marL="285750" indent="-285750">
              <a:buFont typeface="Arial" panose="020B0604020202020204" pitchFamily="34" charset="0"/>
              <a:buChar char="•"/>
            </a:pPr>
            <a:r>
              <a:rPr lang="en-US" sz="1500" dirty="0"/>
              <a:t>Establish ICC &amp; Energy Lab teams</a:t>
            </a:r>
          </a:p>
          <a:p>
            <a:pPr marL="285750" indent="-285750">
              <a:buFont typeface="Arial" panose="020B0604020202020204" pitchFamily="34" charset="0"/>
              <a:buChar char="•"/>
            </a:pPr>
            <a:r>
              <a:rPr lang="en-US" sz="1500" dirty="0"/>
              <a:t>Deliver business solutions</a:t>
            </a:r>
          </a:p>
          <a:p>
            <a:pPr marL="285750" indent="-285750">
              <a:buFont typeface="Arial" panose="020B0604020202020204" pitchFamily="34" charset="0"/>
              <a:buChar char="•"/>
            </a:pPr>
            <a:r>
              <a:rPr lang="en-US" sz="1500" dirty="0"/>
              <a:t>One-year payback </a:t>
            </a:r>
          </a:p>
        </p:txBody>
      </p:sp>
      <p:sp>
        <p:nvSpPr>
          <p:cNvPr id="44" name="Half Frame 43"/>
          <p:cNvSpPr/>
          <p:nvPr/>
        </p:nvSpPr>
        <p:spPr>
          <a:xfrm>
            <a:off x="6165485" y="932691"/>
            <a:ext cx="302051" cy="2841172"/>
          </a:xfrm>
          <a:prstGeom prst="halfFrame">
            <a:avLst/>
          </a:prstGeom>
          <a:solidFill>
            <a:schemeClr val="tx2">
              <a:lumMod val="90000"/>
              <a:lumOff val="1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6316509" y="1045361"/>
            <a:ext cx="2370291" cy="1246495"/>
          </a:xfrm>
          <a:prstGeom prst="rect">
            <a:avLst/>
          </a:prstGeom>
          <a:noFill/>
        </p:spPr>
        <p:txBody>
          <a:bodyPr wrap="square" rtlCol="0">
            <a:spAutoFit/>
          </a:bodyPr>
          <a:lstStyle/>
          <a:p>
            <a:pPr algn="ctr"/>
            <a:r>
              <a:rPr lang="en-US" sz="1500" b="1" dirty="0"/>
              <a:t>2019: Acceleration</a:t>
            </a:r>
          </a:p>
          <a:p>
            <a:pPr marL="285750" indent="-285750">
              <a:buFont typeface="Arial" panose="020B0604020202020204" pitchFamily="34" charset="0"/>
              <a:buChar char="•"/>
            </a:pPr>
            <a:r>
              <a:rPr lang="en-US" sz="1500" dirty="0"/>
              <a:t>Four Transformation Priorities</a:t>
            </a:r>
          </a:p>
          <a:p>
            <a:pPr marL="285750" indent="-285750">
              <a:buFont typeface="Arial" panose="020B0604020202020204" pitchFamily="34" charset="0"/>
              <a:buChar char="•"/>
            </a:pPr>
            <a:r>
              <a:rPr lang="en-US" sz="1500" dirty="0"/>
              <a:t>Expand ICC, including remote operations</a:t>
            </a:r>
          </a:p>
        </p:txBody>
      </p:sp>
      <p:sp>
        <p:nvSpPr>
          <p:cNvPr id="57" name="Rectangle 56"/>
          <p:cNvSpPr/>
          <p:nvPr/>
        </p:nvSpPr>
        <p:spPr>
          <a:xfrm>
            <a:off x="1431481" y="4577119"/>
            <a:ext cx="2366483" cy="1901435"/>
          </a:xfrm>
          <a:prstGeom prst="rect">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100394" y="4538874"/>
            <a:ext cx="2366483" cy="1901435"/>
          </a:xfrm>
          <a:prstGeom prst="rect">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431481" y="4602887"/>
            <a:ext cx="2418935" cy="1477328"/>
          </a:xfrm>
          <a:prstGeom prst="rect">
            <a:avLst/>
          </a:prstGeom>
          <a:noFill/>
        </p:spPr>
        <p:txBody>
          <a:bodyPr wrap="square" rtlCol="0">
            <a:spAutoFit/>
          </a:bodyPr>
          <a:lstStyle/>
          <a:p>
            <a:pPr algn="ctr"/>
            <a:r>
              <a:rPr lang="en-US" sz="1500" b="1" dirty="0"/>
              <a:t>2016: Foundation &amp; Focus</a:t>
            </a:r>
          </a:p>
          <a:p>
            <a:pPr marL="285750" indent="-285750">
              <a:buFont typeface="Arial" panose="020B0604020202020204" pitchFamily="34" charset="0"/>
              <a:buChar char="•"/>
            </a:pPr>
            <a:r>
              <a:rPr lang="en-US" sz="1500" dirty="0"/>
              <a:t>Outside-in discovery process</a:t>
            </a:r>
          </a:p>
          <a:p>
            <a:pPr marL="285750" indent="-285750">
              <a:buFont typeface="Arial" panose="020B0604020202020204" pitchFamily="34" charset="0"/>
              <a:buChar char="•"/>
            </a:pPr>
            <a:r>
              <a:rPr lang="en-US" sz="1500" dirty="0"/>
              <a:t>External learning tours</a:t>
            </a:r>
          </a:p>
          <a:p>
            <a:pPr marL="285750" indent="-285750">
              <a:buFont typeface="Arial" panose="020B0604020202020204" pitchFamily="34" charset="0"/>
              <a:buChar char="•"/>
            </a:pPr>
            <a:r>
              <a:rPr lang="en-US" sz="1500" dirty="0"/>
              <a:t>Refining the vision </a:t>
            </a:r>
          </a:p>
        </p:txBody>
      </p:sp>
      <p:sp>
        <p:nvSpPr>
          <p:cNvPr id="61" name="TextBox 60"/>
          <p:cNvSpPr txBox="1"/>
          <p:nvPr/>
        </p:nvSpPr>
        <p:spPr>
          <a:xfrm>
            <a:off x="4100394" y="4564642"/>
            <a:ext cx="2366483" cy="1477328"/>
          </a:xfrm>
          <a:prstGeom prst="rect">
            <a:avLst/>
          </a:prstGeom>
          <a:noFill/>
        </p:spPr>
        <p:txBody>
          <a:bodyPr wrap="square" rtlCol="0">
            <a:spAutoFit/>
          </a:bodyPr>
          <a:lstStyle/>
          <a:p>
            <a:pPr algn="ctr"/>
            <a:r>
              <a:rPr lang="en-US" sz="1500" b="1" dirty="0"/>
              <a:t>2018: Initiative-Based to Enterprise-Wide</a:t>
            </a:r>
          </a:p>
          <a:p>
            <a:pPr marL="285750" indent="-285750">
              <a:buFont typeface="Arial" panose="020B0604020202020204" pitchFamily="34" charset="0"/>
              <a:buChar char="•"/>
            </a:pPr>
            <a:r>
              <a:rPr lang="en-US" sz="1500" dirty="0"/>
              <a:t>Integrate DCP 2.0 culture and drive for transformation throughout company </a:t>
            </a:r>
          </a:p>
        </p:txBody>
      </p:sp>
      <p:sp>
        <p:nvSpPr>
          <p:cNvPr id="51" name="Half Frame 50"/>
          <p:cNvSpPr/>
          <p:nvPr/>
        </p:nvSpPr>
        <p:spPr>
          <a:xfrm flipV="1">
            <a:off x="4005249" y="3695702"/>
            <a:ext cx="306232" cy="2836845"/>
          </a:xfrm>
          <a:prstGeom prst="halfFram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flipV="1">
            <a:off x="1335389" y="3695703"/>
            <a:ext cx="306232" cy="2836845"/>
          </a:xfrm>
          <a:prstGeom prst="halfFrame">
            <a:avLst/>
          </a:prstGeom>
          <a:solidFill>
            <a:schemeClr val="tx2">
              <a:lumMod val="25000"/>
              <a:lumOff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Oval 64"/>
          <p:cNvSpPr/>
          <p:nvPr/>
        </p:nvSpPr>
        <p:spPr>
          <a:xfrm>
            <a:off x="2580634" y="2571976"/>
            <a:ext cx="614770" cy="619101"/>
          </a:xfrm>
          <a:prstGeom prst="ellipse">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38" y="2582390"/>
            <a:ext cx="599389" cy="582553"/>
          </a:xfrm>
          <a:prstGeom prst="rect">
            <a:avLst/>
          </a:prstGeom>
        </p:spPr>
      </p:pic>
      <p:sp>
        <p:nvSpPr>
          <p:cNvPr id="70" name="Oval 69"/>
          <p:cNvSpPr/>
          <p:nvPr/>
        </p:nvSpPr>
        <p:spPr>
          <a:xfrm>
            <a:off x="5289509" y="2571976"/>
            <a:ext cx="614770" cy="619101"/>
          </a:xfrm>
          <a:prstGeom prst="ellipse">
            <a:avLst/>
          </a:prstGeom>
          <a:solidFill>
            <a:schemeClr val="tx2">
              <a:lumMod val="50000"/>
              <a:lumOff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148682" y="6105983"/>
            <a:ext cx="614770" cy="619101"/>
          </a:xfrm>
          <a:prstGeom prst="ellipse">
            <a:avLst/>
          </a:prstGeom>
          <a:solidFill>
            <a:schemeClr val="tx2">
              <a:lumMod val="25000"/>
              <a:lumOff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5797718" y="6067738"/>
            <a:ext cx="614770" cy="619101"/>
          </a:xfrm>
          <a:prstGeom prst="ellipse">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8004261" y="2562475"/>
            <a:ext cx="614770" cy="619101"/>
          </a:xfrm>
          <a:prstGeom prst="ellipse">
            <a:avLst/>
          </a:prstGeom>
          <a:solidFill>
            <a:srgbClr val="00607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208" y="2540178"/>
            <a:ext cx="682876" cy="663694"/>
          </a:xfrm>
          <a:prstGeom prst="rect">
            <a:avLst/>
          </a:prstGeom>
        </p:spPr>
      </p:pic>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56" y="2564186"/>
            <a:ext cx="654476" cy="639686"/>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172" y="6164669"/>
            <a:ext cx="600283" cy="551280"/>
          </a:xfrm>
          <a:prstGeom prst="rect">
            <a:avLst/>
          </a:prstGeom>
        </p:spPr>
      </p:pic>
      <p:sp>
        <p:nvSpPr>
          <p:cNvPr id="47" name="Rectangle 46"/>
          <p:cNvSpPr/>
          <p:nvPr/>
        </p:nvSpPr>
        <p:spPr>
          <a:xfrm>
            <a:off x="6708230" y="4513106"/>
            <a:ext cx="2366483" cy="1901435"/>
          </a:xfrm>
          <a:prstGeom prst="rect">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6708230" y="4538874"/>
            <a:ext cx="2366483" cy="2400657"/>
          </a:xfrm>
          <a:prstGeom prst="rect">
            <a:avLst/>
          </a:prstGeom>
          <a:noFill/>
        </p:spPr>
        <p:txBody>
          <a:bodyPr wrap="square" rtlCol="0">
            <a:spAutoFit/>
          </a:bodyPr>
          <a:lstStyle/>
          <a:p>
            <a:pPr algn="ctr"/>
            <a:r>
              <a:rPr lang="en-US" sz="1500" b="1" dirty="0" smtClean="0"/>
              <a:t>2020: Overhaul Employee and Customer Experience</a:t>
            </a:r>
            <a:endParaRPr lang="en-US" sz="1500" b="1" dirty="0"/>
          </a:p>
          <a:p>
            <a:pPr marL="285750" indent="-285750">
              <a:buFont typeface="Arial" panose="020B0604020202020204" pitchFamily="34" charset="0"/>
              <a:buChar char="•"/>
            </a:pPr>
            <a:r>
              <a:rPr lang="en-US" sz="1500" dirty="0" smtClean="0"/>
              <a:t>Culture &amp; People</a:t>
            </a:r>
          </a:p>
          <a:p>
            <a:pPr marL="285750" indent="-285750">
              <a:buFont typeface="Arial" panose="020B0604020202020204" pitchFamily="34" charset="0"/>
              <a:buChar char="•"/>
            </a:pPr>
            <a:r>
              <a:rPr lang="en-US" sz="1500" dirty="0" smtClean="0"/>
              <a:t>Workforce of Today</a:t>
            </a:r>
          </a:p>
          <a:p>
            <a:pPr marL="285750" indent="-285750">
              <a:buFont typeface="Arial" panose="020B0604020202020204" pitchFamily="34" charset="0"/>
              <a:buChar char="•"/>
            </a:pPr>
            <a:r>
              <a:rPr lang="en-US" sz="1500" dirty="0" smtClean="0"/>
              <a:t>Digital customer portal</a:t>
            </a:r>
          </a:p>
          <a:p>
            <a:endParaRPr lang="en-US" sz="1500" dirty="0" smtClean="0"/>
          </a:p>
          <a:p>
            <a:endParaRPr lang="en-US" sz="1500" dirty="0" smtClean="0"/>
          </a:p>
          <a:p>
            <a:pPr marL="285750" indent="-285750">
              <a:buFont typeface="Arial" panose="020B0604020202020204" pitchFamily="34" charset="0"/>
              <a:buChar char="•"/>
            </a:pPr>
            <a:endParaRPr lang="en-US" sz="1500" dirty="0"/>
          </a:p>
        </p:txBody>
      </p:sp>
      <p:sp>
        <p:nvSpPr>
          <p:cNvPr id="52" name="Half Frame 51"/>
          <p:cNvSpPr/>
          <p:nvPr/>
        </p:nvSpPr>
        <p:spPr>
          <a:xfrm flipV="1">
            <a:off x="6613085" y="3669934"/>
            <a:ext cx="306232" cy="2836845"/>
          </a:xfrm>
          <a:prstGeom prst="halfFrame">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Oval 52"/>
          <p:cNvSpPr/>
          <p:nvPr/>
        </p:nvSpPr>
        <p:spPr>
          <a:xfrm>
            <a:off x="8405554" y="6041970"/>
            <a:ext cx="614770" cy="619101"/>
          </a:xfrm>
          <a:prstGeom prst="ellipse">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descr="__trechnolog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0364" y="6178084"/>
            <a:ext cx="398408" cy="398408"/>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239" y="6076170"/>
            <a:ext cx="595085" cy="471329"/>
          </a:xfrm>
          <a:prstGeom prst="rect">
            <a:avLst/>
          </a:prstGeom>
        </p:spPr>
      </p:pic>
    </p:spTree>
    <p:extLst>
      <p:ext uri="{BB962C8B-B14F-4D97-AF65-F5344CB8AC3E}">
        <p14:creationId xmlns:p14="http://schemas.microsoft.com/office/powerpoint/2010/main" val="243972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2"/>
          </p:nvPr>
        </p:nvSpPr>
        <p:spPr/>
        <p:txBody>
          <a:bodyPr/>
          <a:lstStyle/>
          <a:p>
            <a:pPr algn="ctr"/>
            <a:r>
              <a:rPr lang="en-US" sz="2000" dirty="0" smtClean="0"/>
              <a:t>The Trifecta of Transformation </a:t>
            </a:r>
            <a:endParaRPr lang="en-US" sz="2000" dirty="0"/>
          </a:p>
        </p:txBody>
      </p:sp>
      <p:sp>
        <p:nvSpPr>
          <p:cNvPr id="18" name="Text Placeholder 17"/>
          <p:cNvSpPr>
            <a:spLocks noGrp="1"/>
          </p:cNvSpPr>
          <p:nvPr>
            <p:ph type="body" sz="quarter" idx="14"/>
          </p:nvPr>
        </p:nvSpPr>
        <p:spPr/>
        <p:txBody>
          <a:bodyPr/>
          <a:lstStyle/>
          <a:p>
            <a:pPr algn="ctr"/>
            <a:r>
              <a:rPr lang="en-US" sz="2000" dirty="0" smtClean="0"/>
              <a:t>Ongoing Real-Time Process</a:t>
            </a:r>
            <a:endParaRPr lang="en-US" sz="2000" dirty="0"/>
          </a:p>
        </p:txBody>
      </p:sp>
      <p:sp>
        <p:nvSpPr>
          <p:cNvPr id="9" name="Title 8"/>
          <p:cNvSpPr>
            <a:spLocks noGrp="1"/>
          </p:cNvSpPr>
          <p:nvPr>
            <p:ph type="title"/>
          </p:nvPr>
        </p:nvSpPr>
        <p:spPr/>
        <p:txBody>
          <a:bodyPr/>
          <a:lstStyle/>
          <a:p>
            <a:r>
              <a:rPr lang="en-US" dirty="0" smtClean="0"/>
              <a:t>DCP 2.0 Key Learnings </a:t>
            </a:r>
            <a:endParaRPr lang="en-US" dirty="0"/>
          </a:p>
        </p:txBody>
      </p:sp>
      <p:graphicFrame>
        <p:nvGraphicFramePr>
          <p:cNvPr id="11" name="Diagram 10"/>
          <p:cNvGraphicFramePr/>
          <p:nvPr>
            <p:extLst/>
          </p:nvPr>
        </p:nvGraphicFramePr>
        <p:xfrm>
          <a:off x="4491891" y="2064120"/>
          <a:ext cx="4414717" cy="358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nvPr>
        </p:nvGraphicFramePr>
        <p:xfrm>
          <a:off x="553020" y="2743005"/>
          <a:ext cx="3657600" cy="2223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 name="Picture 19" descr="__peop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3100" y="2812517"/>
            <a:ext cx="340663" cy="492069"/>
          </a:xfrm>
          <a:prstGeom prst="rect">
            <a:avLst/>
          </a:prstGeom>
        </p:spPr>
      </p:pic>
      <p:pic>
        <p:nvPicPr>
          <p:cNvPr id="21" name="Picture 20" descr="__proces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2649" y="3653517"/>
            <a:ext cx="402601" cy="402601"/>
          </a:xfrm>
          <a:prstGeom prst="rect">
            <a:avLst/>
          </a:prstGeom>
        </p:spPr>
      </p:pic>
      <p:pic>
        <p:nvPicPr>
          <p:cNvPr id="23" name="Picture 22" descr="__trechnology.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0357" y="4443379"/>
            <a:ext cx="398408" cy="398408"/>
          </a:xfrm>
          <a:prstGeom prst="rect">
            <a:avLst/>
          </a:prstGeom>
        </p:spPr>
      </p:pic>
    </p:spTree>
    <p:extLst>
      <p:ext uri="{BB962C8B-B14F-4D97-AF65-F5344CB8AC3E}">
        <p14:creationId xmlns:p14="http://schemas.microsoft.com/office/powerpoint/2010/main" val="2007370805"/>
      </p:ext>
    </p:extLst>
  </p:cSld>
  <p:clrMapOvr>
    <a:masterClrMapping/>
  </p:clrMapOvr>
</p:sld>
</file>

<file path=ppt/theme/theme1.xml><?xml version="1.0" encoding="utf-8"?>
<a:theme xmlns:a="http://schemas.openxmlformats.org/drawingml/2006/main" name="Office Theme">
  <a:themeElements>
    <a:clrScheme name="DCP FINAL">
      <a:dk1>
        <a:srgbClr val="101820"/>
      </a:dk1>
      <a:lt1>
        <a:srgbClr val="FFFFFF"/>
      </a:lt1>
      <a:dk2>
        <a:srgbClr val="003D4C"/>
      </a:dk2>
      <a:lt2>
        <a:srgbClr val="EAEFF0"/>
      </a:lt2>
      <a:accent1>
        <a:srgbClr val="05C3DE"/>
      </a:accent1>
      <a:accent2>
        <a:srgbClr val="DA291C"/>
      </a:accent2>
      <a:accent3>
        <a:srgbClr val="A4D233"/>
      </a:accent3>
      <a:accent4>
        <a:srgbClr val="E0E721"/>
      </a:accent4>
      <a:accent5>
        <a:srgbClr val="330087"/>
      </a:accent5>
      <a:accent6>
        <a:srgbClr val="FD8C17"/>
      </a:accent6>
      <a:hlink>
        <a:srgbClr val="05C3DE"/>
      </a:hlink>
      <a:folHlink>
        <a:srgbClr val="930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CPMidstreamPowerpointTemplate.potx [Last saved by user]" id="{F7C6EF26-77E2-45DA-806F-2F3540729EE5}" vid="{85A011BC-8F67-4275-A4AC-B795BFCB5421}"/>
    </a:ext>
  </a:extLst>
</a:theme>
</file>

<file path=ppt/theme/theme2.xml><?xml version="1.0" encoding="utf-8"?>
<a:theme xmlns:a="http://schemas.openxmlformats.org/drawingml/2006/main" name="1_DCP Template">
  <a:themeElements>
    <a:clrScheme name="Custom 1">
      <a:dk1>
        <a:sysClr val="windowText" lastClr="000000"/>
      </a:dk1>
      <a:lt1>
        <a:sysClr val="window" lastClr="FFFFFF"/>
      </a:lt1>
      <a:dk2>
        <a:srgbClr val="646464"/>
      </a:dk2>
      <a:lt2>
        <a:srgbClr val="ED1C24"/>
      </a:lt2>
      <a:accent1>
        <a:srgbClr val="2C657F"/>
      </a:accent1>
      <a:accent2>
        <a:srgbClr val="437F43"/>
      </a:accent2>
      <a:accent3>
        <a:srgbClr val="F37237"/>
      </a:accent3>
      <a:accent4>
        <a:srgbClr val="7F3134"/>
      </a:accent4>
      <a:accent5>
        <a:srgbClr val="74CCBD"/>
      </a:accent5>
      <a:accent6>
        <a:srgbClr val="CC6F2D"/>
      </a:accent6>
      <a:hlink>
        <a:srgbClr val="2C657F"/>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mpd="sng">
          <a:solidFill>
            <a:schemeClr val="accent4"/>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DCP PPT Template-Landscape-EXAMPLES-v2.pptx" id="{D0BF9387-0139-4A12-92B4-18C80E628A73}" vid="{E455AD3B-17BE-4591-B7D1-DFA41900B0BD}"/>
    </a:ext>
  </a:extLst>
</a:theme>
</file>

<file path=ppt/theme/theme3.xml><?xml version="1.0" encoding="utf-8"?>
<a:theme xmlns:a="http://schemas.openxmlformats.org/drawingml/2006/main" name="1_Office Theme">
  <a:themeElements>
    <a:clrScheme name="DCP MIDSTREAM">
      <a:dk1>
        <a:srgbClr val="101820"/>
      </a:dk1>
      <a:lt1>
        <a:srgbClr val="FFFFFF"/>
      </a:lt1>
      <a:dk2>
        <a:srgbClr val="003D4C"/>
      </a:dk2>
      <a:lt2>
        <a:srgbClr val="EAEFF0"/>
      </a:lt2>
      <a:accent1>
        <a:srgbClr val="05C3DE"/>
      </a:accent1>
      <a:accent2>
        <a:srgbClr val="DA291C"/>
      </a:accent2>
      <a:accent3>
        <a:srgbClr val="A4D233"/>
      </a:accent3>
      <a:accent4>
        <a:srgbClr val="E0E721"/>
      </a:accent4>
      <a:accent5>
        <a:srgbClr val="513D93"/>
      </a:accent5>
      <a:accent6>
        <a:srgbClr val="F29B1C"/>
      </a:accent6>
      <a:hlink>
        <a:srgbClr val="05C3DE"/>
      </a:hlink>
      <a:folHlink>
        <a:srgbClr val="930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DCP FINAL">
      <a:dk1>
        <a:srgbClr val="101820"/>
      </a:dk1>
      <a:lt1>
        <a:srgbClr val="FFFFFF"/>
      </a:lt1>
      <a:dk2>
        <a:srgbClr val="003D4C"/>
      </a:dk2>
      <a:lt2>
        <a:srgbClr val="EAEFF0"/>
      </a:lt2>
      <a:accent1>
        <a:srgbClr val="05C3DE"/>
      </a:accent1>
      <a:accent2>
        <a:srgbClr val="DA291C"/>
      </a:accent2>
      <a:accent3>
        <a:srgbClr val="A4D233"/>
      </a:accent3>
      <a:accent4>
        <a:srgbClr val="E0E721"/>
      </a:accent4>
      <a:accent5>
        <a:srgbClr val="330087"/>
      </a:accent5>
      <a:accent6>
        <a:srgbClr val="FD8C17"/>
      </a:accent6>
      <a:hlink>
        <a:srgbClr val="05C3DE"/>
      </a:hlink>
      <a:folHlink>
        <a:srgbClr val="930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6022476-756B-4B5A-BE04-FDE80F7344B4}" vid="{34ECFE00-E531-4225-B2F3-0DF2C943A318}"/>
    </a:ext>
  </a:extLst>
</a:theme>
</file>

<file path=ppt/theme/theme5.xml><?xml version="1.0" encoding="utf-8"?>
<a:theme xmlns:a="http://schemas.openxmlformats.org/drawingml/2006/main" name="3_Office Theme">
  <a:themeElements>
    <a:clrScheme name="DCP MIDSTREAM">
      <a:dk1>
        <a:srgbClr val="101820"/>
      </a:dk1>
      <a:lt1>
        <a:srgbClr val="FFFFFF"/>
      </a:lt1>
      <a:dk2>
        <a:srgbClr val="003D4C"/>
      </a:dk2>
      <a:lt2>
        <a:srgbClr val="EAEFF0"/>
      </a:lt2>
      <a:accent1>
        <a:srgbClr val="05C3DE"/>
      </a:accent1>
      <a:accent2>
        <a:srgbClr val="DA291C"/>
      </a:accent2>
      <a:accent3>
        <a:srgbClr val="A4D233"/>
      </a:accent3>
      <a:accent4>
        <a:srgbClr val="E0E721"/>
      </a:accent4>
      <a:accent5>
        <a:srgbClr val="513D93"/>
      </a:accent5>
      <a:accent6>
        <a:srgbClr val="F29B1C"/>
      </a:accent6>
      <a:hlink>
        <a:srgbClr val="05C3DE"/>
      </a:hlink>
      <a:folHlink>
        <a:srgbClr val="930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CP Template">
  <a:themeElements>
    <a:clrScheme name="Custom 1">
      <a:dk1>
        <a:sysClr val="windowText" lastClr="000000"/>
      </a:dk1>
      <a:lt1>
        <a:sysClr val="window" lastClr="FFFFFF"/>
      </a:lt1>
      <a:dk2>
        <a:srgbClr val="646464"/>
      </a:dk2>
      <a:lt2>
        <a:srgbClr val="ED1C24"/>
      </a:lt2>
      <a:accent1>
        <a:srgbClr val="2C657F"/>
      </a:accent1>
      <a:accent2>
        <a:srgbClr val="437F43"/>
      </a:accent2>
      <a:accent3>
        <a:srgbClr val="F37237"/>
      </a:accent3>
      <a:accent4>
        <a:srgbClr val="7F3134"/>
      </a:accent4>
      <a:accent5>
        <a:srgbClr val="74CCBD"/>
      </a:accent5>
      <a:accent6>
        <a:srgbClr val="CC6F2D"/>
      </a:accent6>
      <a:hlink>
        <a:srgbClr val="2C657F"/>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mpd="sng">
          <a:solidFill>
            <a:schemeClr val="accent4"/>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DCP PPT Template-Landscape-EXAMPLES-v2.pptx" id="{D0BF9387-0139-4A12-92B4-18C80E628A73}" vid="{E455AD3B-17BE-4591-B7D1-DFA41900B0B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DCP 2019 Template 08_15_2019</Template>
  <TotalTime>157</TotalTime>
  <Words>1095</Words>
  <Application>Microsoft Office PowerPoint</Application>
  <PresentationFormat>On-screen Show (4:3)</PresentationFormat>
  <Paragraphs>174</Paragraphs>
  <Slides>14</Slides>
  <Notes>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14</vt:i4>
      </vt:variant>
    </vt:vector>
  </HeadingPairs>
  <TitlesOfParts>
    <vt:vector size="28" baseType="lpstr">
      <vt:lpstr>ＭＳ Ｐゴシック</vt:lpstr>
      <vt:lpstr>Arial</vt:lpstr>
      <vt:lpstr>Calibri</vt:lpstr>
      <vt:lpstr>Lucida Grande</vt:lpstr>
      <vt:lpstr>Montserrat</vt:lpstr>
      <vt:lpstr>Open Sans</vt:lpstr>
      <vt:lpstr>Open Sans Semibold</vt:lpstr>
      <vt:lpstr>Wingdings</vt:lpstr>
      <vt:lpstr>Office Theme</vt:lpstr>
      <vt:lpstr>1_DCP Template</vt:lpstr>
      <vt:lpstr>1_Office Theme</vt:lpstr>
      <vt:lpstr>2_Office Theme</vt:lpstr>
      <vt:lpstr>3_Office Theme</vt:lpstr>
      <vt:lpstr>2_DCP Template</vt:lpstr>
      <vt:lpstr>DCP 2.0 Transformation </vt:lpstr>
      <vt:lpstr>Forward-Looking Statements</vt:lpstr>
      <vt:lpstr>DCP Midstream Overview</vt:lpstr>
      <vt:lpstr>Committed to Our Purpose &amp; Mission</vt:lpstr>
      <vt:lpstr>DCP 2.0</vt:lpstr>
      <vt:lpstr>Digital Adoption</vt:lpstr>
      <vt:lpstr>PowerPoint Presentation</vt:lpstr>
      <vt:lpstr>Transformation Journey to Date</vt:lpstr>
      <vt:lpstr>DCP 2.0 Key Learnings </vt:lpstr>
      <vt:lpstr>Driving the Operations of the Future</vt:lpstr>
      <vt:lpstr>ICC and Remote Operations</vt:lpstr>
      <vt:lpstr>DCP 2.0 Outcomes</vt:lpstr>
      <vt:lpstr>Creating Value for All Stakeholders </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Robertson, Courtney E</dc:creator>
  <cp:lastModifiedBy>Sandberg, Sarah C</cp:lastModifiedBy>
  <cp:revision>17</cp:revision>
  <cp:lastPrinted>2019-05-14T01:35:48Z</cp:lastPrinted>
  <dcterms:created xsi:type="dcterms:W3CDTF">2020-01-29T20:59:46Z</dcterms:created>
  <dcterms:modified xsi:type="dcterms:W3CDTF">2020-01-30T17:53:37Z</dcterms:modified>
</cp:coreProperties>
</file>