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
  </p:sldMasterIdLst>
  <p:notesMasterIdLst>
    <p:notesMasterId r:id="rId12"/>
  </p:notesMasterIdLst>
  <p:handoutMasterIdLst>
    <p:handoutMasterId r:id="rId13"/>
  </p:handoutMasterIdLst>
  <p:sldIdLst>
    <p:sldId id="275" r:id="rId2"/>
    <p:sldId id="305" r:id="rId3"/>
    <p:sldId id="1254" r:id="rId4"/>
    <p:sldId id="336" r:id="rId5"/>
    <p:sldId id="1261" r:id="rId6"/>
    <p:sldId id="1265" r:id="rId7"/>
    <p:sldId id="1257" r:id="rId8"/>
    <p:sldId id="1262" r:id="rId9"/>
    <p:sldId id="1266" r:id="rId10"/>
    <p:sldId id="1263"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55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innis, Macauley" initials="MM" lastIdx="1" clrIdx="0">
    <p:extLst>
      <p:ext uri="{19B8F6BF-5375-455C-9EA6-DF929625EA0E}">
        <p15:presenceInfo xmlns:p15="http://schemas.microsoft.com/office/powerpoint/2012/main" userId="S-1-5-21-1989548068-1219023253-1906825792-685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A1C"/>
    <a:srgbClr val="6D140E"/>
    <a:srgbClr val="536B18"/>
    <a:srgbClr val="BFBFBF"/>
    <a:srgbClr val="36526D"/>
    <a:srgbClr val="1CA0C1"/>
    <a:srgbClr val="BA5750"/>
    <a:srgbClr val="408899"/>
    <a:srgbClr val="3E8697"/>
    <a:srgbClr val="9DB8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81404" autoAdjust="0"/>
  </p:normalViewPr>
  <p:slideViewPr>
    <p:cSldViewPr snapToGrid="0" snapToObjects="1">
      <p:cViewPr varScale="1">
        <p:scale>
          <a:sx n="93" d="100"/>
          <a:sy n="93" d="100"/>
        </p:scale>
        <p:origin x="1386" y="84"/>
      </p:cViewPr>
      <p:guideLst>
        <p:guide orient="horz" pos="2136"/>
        <p:guide pos="5544"/>
      </p:guideLst>
    </p:cSldViewPr>
  </p:slideViewPr>
  <p:outlineViewPr>
    <p:cViewPr>
      <p:scale>
        <a:sx n="33" d="100"/>
        <a:sy n="33" d="100"/>
      </p:scale>
      <p:origin x="0" y="-40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BE22-4A5F-8D57-4270FB663B9E}"/>
              </c:ext>
            </c:extLst>
          </c:dPt>
          <c:dPt>
            <c:idx val="1"/>
            <c:bubble3D val="0"/>
            <c:spPr>
              <a:solidFill>
                <a:schemeClr val="accent1"/>
              </a:solidFill>
            </c:spPr>
            <c:extLst>
              <c:ext xmlns:c16="http://schemas.microsoft.com/office/drawing/2014/chart" uri="{C3380CC4-5D6E-409C-BE32-E72D297353CC}">
                <c16:uniqueId val="{00000003-BE22-4A5F-8D57-4270FB663B9E}"/>
              </c:ext>
            </c:extLst>
          </c:dPt>
          <c:dPt>
            <c:idx val="2"/>
            <c:bubble3D val="0"/>
            <c:spPr>
              <a:solidFill>
                <a:schemeClr val="accent3"/>
              </a:solidFill>
            </c:spPr>
            <c:extLst>
              <c:ext xmlns:c16="http://schemas.microsoft.com/office/drawing/2014/chart" uri="{C3380CC4-5D6E-409C-BE32-E72D297353CC}">
                <c16:uniqueId val="{00000005-BE22-4A5F-8D57-4270FB663B9E}"/>
              </c:ext>
            </c:extLst>
          </c:dPt>
          <c:cat>
            <c:strRef>
              <c:f>Sheet1!$A$2:$A$4</c:f>
              <c:strCache>
                <c:ptCount val="3"/>
                <c:pt idx="0">
                  <c:v>1st Qtr</c:v>
                </c:pt>
                <c:pt idx="1">
                  <c:v>2nd Qtr</c:v>
                </c:pt>
                <c:pt idx="2">
                  <c:v>3rd Qtr</c:v>
                </c:pt>
              </c:strCache>
            </c:strRef>
          </c:cat>
          <c:val>
            <c:numRef>
              <c:f>Sheet1!$B$2:$B$4</c:f>
              <c:numCache>
                <c:formatCode>General</c:formatCode>
                <c:ptCount val="3"/>
                <c:pt idx="0">
                  <c:v>33</c:v>
                </c:pt>
                <c:pt idx="1">
                  <c:v>33</c:v>
                </c:pt>
                <c:pt idx="2">
                  <c:v>33</c:v>
                </c:pt>
              </c:numCache>
            </c:numRef>
          </c:val>
          <c:extLst>
            <c:ext xmlns:c16="http://schemas.microsoft.com/office/drawing/2014/chart" uri="{C3380CC4-5D6E-409C-BE32-E72D297353CC}">
              <c16:uniqueId val="{00000006-BE22-4A5F-8D57-4270FB663B9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F81CFF-2370-4483-8085-FE94479FB1A2}" type="doc">
      <dgm:prSet loTypeId="urn:microsoft.com/office/officeart/2005/8/layout/venn2" loCatId="relationship" qsTypeId="urn:microsoft.com/office/officeart/2005/8/quickstyle/simple1" qsCatId="simple" csTypeId="urn:microsoft.com/office/officeart/2005/8/colors/accent1_4" csCatId="accent1" phldr="1"/>
      <dgm:spPr/>
      <dgm:t>
        <a:bodyPr/>
        <a:lstStyle/>
        <a:p>
          <a:endParaRPr lang="en-US"/>
        </a:p>
      </dgm:t>
    </dgm:pt>
    <dgm:pt modelId="{7FF1A586-F3CA-4E20-B317-89E32ECA3C47}">
      <dgm:prSet phldrT="[Text]" custT="1"/>
      <dgm:spPr>
        <a:solidFill>
          <a:schemeClr val="tx2">
            <a:lumMod val="75000"/>
            <a:lumOff val="25000"/>
          </a:schemeClr>
        </a:solidFill>
      </dgm:spPr>
      <dgm:t>
        <a:bodyPr/>
        <a:lstStyle/>
        <a:p>
          <a:r>
            <a:rPr lang="en-US" sz="1200" b="1" dirty="0"/>
            <a:t>OUR ROLE WITHIN IT</a:t>
          </a:r>
        </a:p>
        <a:p>
          <a:r>
            <a:rPr lang="en-US" sz="1200" b="1" dirty="0"/>
            <a:t>(Our Why)</a:t>
          </a:r>
          <a:endParaRPr lang="en-US" sz="1200" dirty="0"/>
        </a:p>
      </dgm:t>
    </dgm:pt>
    <dgm:pt modelId="{30BDFABD-BF6B-4483-886D-4C614B565998}" type="parTrans" cxnId="{459C2713-2E84-43B7-B8DD-60ED2364C39F}">
      <dgm:prSet/>
      <dgm:spPr/>
      <dgm:t>
        <a:bodyPr/>
        <a:lstStyle/>
        <a:p>
          <a:endParaRPr lang="en-US"/>
        </a:p>
      </dgm:t>
    </dgm:pt>
    <dgm:pt modelId="{DF88B95C-F636-4928-8507-0556A8E8D95F}" type="sibTrans" cxnId="{459C2713-2E84-43B7-B8DD-60ED2364C39F}">
      <dgm:prSet/>
      <dgm:spPr/>
      <dgm:t>
        <a:bodyPr/>
        <a:lstStyle/>
        <a:p>
          <a:endParaRPr lang="en-US"/>
        </a:p>
      </dgm:t>
    </dgm:pt>
    <dgm:pt modelId="{59FE0687-EB4C-40F4-9A6A-C0FA32B1BB37}">
      <dgm:prSet phldrT="[Text]" custT="1"/>
      <dgm:spPr>
        <a:solidFill>
          <a:schemeClr val="tx2">
            <a:lumMod val="50000"/>
            <a:lumOff val="50000"/>
          </a:schemeClr>
        </a:solidFill>
      </dgm:spPr>
      <dgm:t>
        <a:bodyPr/>
        <a:lstStyle/>
        <a:p>
          <a:r>
            <a:rPr lang="en-US" sz="1200" b="1" dirty="0"/>
            <a:t>OUR BUSINESS STRATEGY</a:t>
          </a:r>
        </a:p>
        <a:p>
          <a:r>
            <a:rPr lang="en-US" sz="1200" b="1" dirty="0"/>
            <a:t>(Our What)</a:t>
          </a:r>
          <a:endParaRPr lang="en-US" sz="1200" dirty="0"/>
        </a:p>
      </dgm:t>
    </dgm:pt>
    <dgm:pt modelId="{8682E9F3-A069-46C0-AF7C-8825D2C6D7FB}" type="parTrans" cxnId="{CA8A1210-F5B6-4D9E-8E88-B2A40587F445}">
      <dgm:prSet/>
      <dgm:spPr/>
      <dgm:t>
        <a:bodyPr/>
        <a:lstStyle/>
        <a:p>
          <a:endParaRPr lang="en-US"/>
        </a:p>
      </dgm:t>
    </dgm:pt>
    <dgm:pt modelId="{F667E6CD-19A1-4D24-BF5C-0A2C3E7C43B4}" type="sibTrans" cxnId="{CA8A1210-F5B6-4D9E-8E88-B2A40587F445}">
      <dgm:prSet/>
      <dgm:spPr/>
      <dgm:t>
        <a:bodyPr/>
        <a:lstStyle/>
        <a:p>
          <a:endParaRPr lang="en-US"/>
        </a:p>
      </dgm:t>
    </dgm:pt>
    <dgm:pt modelId="{96B16E54-B790-42D5-84BC-4A4188FB5C98}">
      <dgm:prSet phldrT="[Text]" custT="1"/>
      <dgm:spPr>
        <a:solidFill>
          <a:schemeClr val="tx2">
            <a:lumMod val="25000"/>
            <a:lumOff val="75000"/>
          </a:schemeClr>
        </a:solidFill>
      </dgm:spPr>
      <dgm:t>
        <a:bodyPr/>
        <a:lstStyle/>
        <a:p>
          <a:r>
            <a:rPr lang="en-US" sz="1200" b="1" dirty="0"/>
            <a:t>OUR PLAN OF ACTION</a:t>
          </a:r>
        </a:p>
        <a:p>
          <a:r>
            <a:rPr lang="en-US" sz="1200" b="1" dirty="0"/>
            <a:t>(Our How)</a:t>
          </a:r>
          <a:endParaRPr lang="en-US" sz="1200" dirty="0"/>
        </a:p>
      </dgm:t>
    </dgm:pt>
    <dgm:pt modelId="{BD5D48DB-026D-4766-B2CD-0F733D59F5C2}" type="parTrans" cxnId="{F2D9AF7A-C88A-4E61-A2AB-C7A295B5185C}">
      <dgm:prSet/>
      <dgm:spPr/>
      <dgm:t>
        <a:bodyPr/>
        <a:lstStyle/>
        <a:p>
          <a:endParaRPr lang="en-US"/>
        </a:p>
      </dgm:t>
    </dgm:pt>
    <dgm:pt modelId="{EFF4E2F3-BD6B-4F42-ACFC-34A77B8D357C}" type="sibTrans" cxnId="{F2D9AF7A-C88A-4E61-A2AB-C7A295B5185C}">
      <dgm:prSet/>
      <dgm:spPr/>
      <dgm:t>
        <a:bodyPr/>
        <a:lstStyle/>
        <a:p>
          <a:endParaRPr lang="en-US"/>
        </a:p>
      </dgm:t>
    </dgm:pt>
    <dgm:pt modelId="{A5E023BC-36C3-4C3E-9268-AC17C292BD45}">
      <dgm:prSet phldrT="[Text]" custT="1"/>
      <dgm:spPr>
        <a:solidFill>
          <a:schemeClr val="tx2">
            <a:lumMod val="90000"/>
            <a:lumOff val="10000"/>
          </a:schemeClr>
        </a:solidFill>
      </dgm:spPr>
      <dgm:t>
        <a:bodyPr/>
        <a:lstStyle/>
        <a:p>
          <a:r>
            <a:rPr lang="en-US" sz="1200" b="1" dirty="0"/>
            <a:t>WHERE THE WORLD IS GOING</a:t>
          </a:r>
          <a:endParaRPr lang="en-US" sz="1200" dirty="0"/>
        </a:p>
      </dgm:t>
    </dgm:pt>
    <dgm:pt modelId="{5D50EFE9-9081-4330-A7F9-D549DA008E0C}" type="sibTrans" cxnId="{457FA012-D6C6-4074-B11C-301518877619}">
      <dgm:prSet/>
      <dgm:spPr/>
      <dgm:t>
        <a:bodyPr/>
        <a:lstStyle/>
        <a:p>
          <a:endParaRPr lang="en-US"/>
        </a:p>
      </dgm:t>
    </dgm:pt>
    <dgm:pt modelId="{C31A8A7A-8BE7-49E8-A777-C6C253787A93}" type="parTrans" cxnId="{457FA012-D6C6-4074-B11C-301518877619}">
      <dgm:prSet/>
      <dgm:spPr/>
      <dgm:t>
        <a:bodyPr/>
        <a:lstStyle/>
        <a:p>
          <a:endParaRPr lang="en-US"/>
        </a:p>
      </dgm:t>
    </dgm:pt>
    <dgm:pt modelId="{018AEB8B-C872-45E0-B924-028537FEC9BB}">
      <dgm:prSet phldrT="[Text]" custT="1"/>
      <dgm:spPr>
        <a:solidFill>
          <a:schemeClr val="tx2">
            <a:lumMod val="10000"/>
            <a:lumOff val="90000"/>
          </a:schemeClr>
        </a:solidFill>
      </dgm:spPr>
      <dgm:t>
        <a:bodyPr/>
        <a:lstStyle/>
        <a:p>
          <a:r>
            <a:rPr lang="en-US" sz="1200" b="1" dirty="0"/>
            <a:t>WHAT MATTERS HERE</a:t>
          </a:r>
          <a:endParaRPr lang="en-US" sz="1200" dirty="0"/>
        </a:p>
      </dgm:t>
    </dgm:pt>
    <dgm:pt modelId="{3D04F924-3E2D-4699-A96E-4A04A4EC7A21}" type="parTrans" cxnId="{16AA4E4F-B108-43EE-BD45-0BB23ACD9F1B}">
      <dgm:prSet/>
      <dgm:spPr/>
      <dgm:t>
        <a:bodyPr/>
        <a:lstStyle/>
        <a:p>
          <a:endParaRPr lang="en-US"/>
        </a:p>
      </dgm:t>
    </dgm:pt>
    <dgm:pt modelId="{AD046495-7175-441A-940F-6EF195B6FFBD}" type="sibTrans" cxnId="{16AA4E4F-B108-43EE-BD45-0BB23ACD9F1B}">
      <dgm:prSet/>
      <dgm:spPr/>
      <dgm:t>
        <a:bodyPr/>
        <a:lstStyle/>
        <a:p>
          <a:endParaRPr lang="en-US"/>
        </a:p>
      </dgm:t>
    </dgm:pt>
    <dgm:pt modelId="{11609B17-79A0-4196-9E4E-89273D0CFA18}">
      <dgm:prSet phldrT="[Text]" custT="1"/>
      <dgm:spPr>
        <a:solidFill>
          <a:schemeClr val="accent1">
            <a:lumMod val="40000"/>
            <a:lumOff val="60000"/>
          </a:schemeClr>
        </a:solidFill>
      </dgm:spPr>
      <dgm:t>
        <a:bodyPr/>
        <a:lstStyle/>
        <a:p>
          <a:r>
            <a:rPr lang="en-US" sz="1200" b="1" dirty="0"/>
            <a:t>YOU MATTER</a:t>
          </a:r>
          <a:endParaRPr lang="en-US" sz="1200" dirty="0"/>
        </a:p>
      </dgm:t>
    </dgm:pt>
    <dgm:pt modelId="{E46C0E57-5ECE-45D8-AE9B-349011165B20}" type="parTrans" cxnId="{5A835D51-CBC2-41FF-9035-0E4BFFF5CBB3}">
      <dgm:prSet/>
      <dgm:spPr/>
      <dgm:t>
        <a:bodyPr/>
        <a:lstStyle/>
        <a:p>
          <a:endParaRPr lang="en-US"/>
        </a:p>
      </dgm:t>
    </dgm:pt>
    <dgm:pt modelId="{45EFB1BE-ECB6-4A1A-B2AF-393D75B445D9}" type="sibTrans" cxnId="{5A835D51-CBC2-41FF-9035-0E4BFFF5CBB3}">
      <dgm:prSet/>
      <dgm:spPr/>
      <dgm:t>
        <a:bodyPr/>
        <a:lstStyle/>
        <a:p>
          <a:endParaRPr lang="en-US"/>
        </a:p>
      </dgm:t>
    </dgm:pt>
    <dgm:pt modelId="{EC5F7E73-D0F2-4052-85FB-EE8FB5700EE1}" type="pres">
      <dgm:prSet presAssocID="{72F81CFF-2370-4483-8085-FE94479FB1A2}" presName="Name0" presStyleCnt="0">
        <dgm:presLayoutVars>
          <dgm:chMax val="7"/>
          <dgm:resizeHandles val="exact"/>
        </dgm:presLayoutVars>
      </dgm:prSet>
      <dgm:spPr/>
    </dgm:pt>
    <dgm:pt modelId="{897DDBE0-319A-4910-BFD4-5B5B0139A317}" type="pres">
      <dgm:prSet presAssocID="{72F81CFF-2370-4483-8085-FE94479FB1A2}" presName="comp1" presStyleCnt="0"/>
      <dgm:spPr/>
    </dgm:pt>
    <dgm:pt modelId="{5371F422-C0DC-4D5A-A820-3849FF057670}" type="pres">
      <dgm:prSet presAssocID="{72F81CFF-2370-4483-8085-FE94479FB1A2}" presName="circle1" presStyleLbl="node1" presStyleIdx="0" presStyleCnt="6"/>
      <dgm:spPr/>
    </dgm:pt>
    <dgm:pt modelId="{54A47EB7-F2FB-47C4-9CA8-1BA51DA8935E}" type="pres">
      <dgm:prSet presAssocID="{72F81CFF-2370-4483-8085-FE94479FB1A2}" presName="c1text" presStyleLbl="node1" presStyleIdx="0" presStyleCnt="6">
        <dgm:presLayoutVars>
          <dgm:bulletEnabled val="1"/>
        </dgm:presLayoutVars>
      </dgm:prSet>
      <dgm:spPr/>
    </dgm:pt>
    <dgm:pt modelId="{754D68DF-68A6-4041-B548-B7E4422DC1BB}" type="pres">
      <dgm:prSet presAssocID="{72F81CFF-2370-4483-8085-FE94479FB1A2}" presName="comp2" presStyleCnt="0"/>
      <dgm:spPr/>
    </dgm:pt>
    <dgm:pt modelId="{869B9B77-E04A-4E7F-A634-5D4F2C2456ED}" type="pres">
      <dgm:prSet presAssocID="{72F81CFF-2370-4483-8085-FE94479FB1A2}" presName="circle2" presStyleLbl="node1" presStyleIdx="1" presStyleCnt="6"/>
      <dgm:spPr/>
    </dgm:pt>
    <dgm:pt modelId="{0ABA75E0-0131-486A-B948-532E76356270}" type="pres">
      <dgm:prSet presAssocID="{72F81CFF-2370-4483-8085-FE94479FB1A2}" presName="c2text" presStyleLbl="node1" presStyleIdx="1" presStyleCnt="6">
        <dgm:presLayoutVars>
          <dgm:bulletEnabled val="1"/>
        </dgm:presLayoutVars>
      </dgm:prSet>
      <dgm:spPr/>
    </dgm:pt>
    <dgm:pt modelId="{797BA648-0DE3-48E1-92F2-D60228B0811E}" type="pres">
      <dgm:prSet presAssocID="{72F81CFF-2370-4483-8085-FE94479FB1A2}" presName="comp3" presStyleCnt="0"/>
      <dgm:spPr/>
    </dgm:pt>
    <dgm:pt modelId="{63DA9F9F-2F40-4CD1-B4EF-F81A68F9302E}" type="pres">
      <dgm:prSet presAssocID="{72F81CFF-2370-4483-8085-FE94479FB1A2}" presName="circle3" presStyleLbl="node1" presStyleIdx="2" presStyleCnt="6"/>
      <dgm:spPr/>
    </dgm:pt>
    <dgm:pt modelId="{A28E04E0-A6C8-496B-9BCD-3F3814F2FD79}" type="pres">
      <dgm:prSet presAssocID="{72F81CFF-2370-4483-8085-FE94479FB1A2}" presName="c3text" presStyleLbl="node1" presStyleIdx="2" presStyleCnt="6">
        <dgm:presLayoutVars>
          <dgm:bulletEnabled val="1"/>
        </dgm:presLayoutVars>
      </dgm:prSet>
      <dgm:spPr/>
    </dgm:pt>
    <dgm:pt modelId="{8D37A351-F965-4B04-AC76-4DAB3C2DC5F8}" type="pres">
      <dgm:prSet presAssocID="{72F81CFF-2370-4483-8085-FE94479FB1A2}" presName="comp4" presStyleCnt="0"/>
      <dgm:spPr/>
    </dgm:pt>
    <dgm:pt modelId="{CE8094FE-8690-4BC7-A03A-BB33742E53CB}" type="pres">
      <dgm:prSet presAssocID="{72F81CFF-2370-4483-8085-FE94479FB1A2}" presName="circle4" presStyleLbl="node1" presStyleIdx="3" presStyleCnt="6"/>
      <dgm:spPr/>
    </dgm:pt>
    <dgm:pt modelId="{3374F89D-22AE-4342-8A72-5C5EDC15DEFA}" type="pres">
      <dgm:prSet presAssocID="{72F81CFF-2370-4483-8085-FE94479FB1A2}" presName="c4text" presStyleLbl="node1" presStyleIdx="3" presStyleCnt="6">
        <dgm:presLayoutVars>
          <dgm:bulletEnabled val="1"/>
        </dgm:presLayoutVars>
      </dgm:prSet>
      <dgm:spPr/>
    </dgm:pt>
    <dgm:pt modelId="{C69A68FA-E708-4CE9-8104-A403493928B3}" type="pres">
      <dgm:prSet presAssocID="{72F81CFF-2370-4483-8085-FE94479FB1A2}" presName="comp5" presStyleCnt="0"/>
      <dgm:spPr/>
    </dgm:pt>
    <dgm:pt modelId="{AB1E9D32-2F85-4B1B-903A-B186BC779001}" type="pres">
      <dgm:prSet presAssocID="{72F81CFF-2370-4483-8085-FE94479FB1A2}" presName="circle5" presStyleLbl="node1" presStyleIdx="4" presStyleCnt="6"/>
      <dgm:spPr/>
    </dgm:pt>
    <dgm:pt modelId="{71C17210-6D31-4F54-AE3A-2E47B52E3601}" type="pres">
      <dgm:prSet presAssocID="{72F81CFF-2370-4483-8085-FE94479FB1A2}" presName="c5text" presStyleLbl="node1" presStyleIdx="4" presStyleCnt="6">
        <dgm:presLayoutVars>
          <dgm:bulletEnabled val="1"/>
        </dgm:presLayoutVars>
      </dgm:prSet>
      <dgm:spPr/>
    </dgm:pt>
    <dgm:pt modelId="{7334CB3D-18D0-43A4-9A8A-0D573ED491FD}" type="pres">
      <dgm:prSet presAssocID="{72F81CFF-2370-4483-8085-FE94479FB1A2}" presName="comp6" presStyleCnt="0"/>
      <dgm:spPr/>
    </dgm:pt>
    <dgm:pt modelId="{480E4918-D02D-4E4A-A165-00F6E6234DA3}" type="pres">
      <dgm:prSet presAssocID="{72F81CFF-2370-4483-8085-FE94479FB1A2}" presName="circle6" presStyleLbl="node1" presStyleIdx="5" presStyleCnt="6"/>
      <dgm:spPr/>
    </dgm:pt>
    <dgm:pt modelId="{064F7F6D-F3D7-4BC8-AE3F-E75F799493E3}" type="pres">
      <dgm:prSet presAssocID="{72F81CFF-2370-4483-8085-FE94479FB1A2}" presName="c6text" presStyleLbl="node1" presStyleIdx="5" presStyleCnt="6">
        <dgm:presLayoutVars>
          <dgm:bulletEnabled val="1"/>
        </dgm:presLayoutVars>
      </dgm:prSet>
      <dgm:spPr/>
    </dgm:pt>
  </dgm:ptLst>
  <dgm:cxnLst>
    <dgm:cxn modelId="{1A1C3906-DA2C-4361-9A31-0AD10FCBA4BA}" type="presOf" srcId="{11609B17-79A0-4196-9E4E-89273D0CFA18}" destId="{480E4918-D02D-4E4A-A165-00F6E6234DA3}" srcOrd="0" destOrd="0" presId="urn:microsoft.com/office/officeart/2005/8/layout/venn2"/>
    <dgm:cxn modelId="{CA8A1210-F5B6-4D9E-8E88-B2A40587F445}" srcId="{72F81CFF-2370-4483-8085-FE94479FB1A2}" destId="{59FE0687-EB4C-40F4-9A6A-C0FA32B1BB37}" srcOrd="2" destOrd="0" parTransId="{8682E9F3-A069-46C0-AF7C-8825D2C6D7FB}" sibTransId="{F667E6CD-19A1-4D24-BF5C-0A2C3E7C43B4}"/>
    <dgm:cxn modelId="{457FA012-D6C6-4074-B11C-301518877619}" srcId="{72F81CFF-2370-4483-8085-FE94479FB1A2}" destId="{A5E023BC-36C3-4C3E-9268-AC17C292BD45}" srcOrd="0" destOrd="0" parTransId="{C31A8A7A-8BE7-49E8-A777-C6C253787A93}" sibTransId="{5D50EFE9-9081-4330-A7F9-D549DA008E0C}"/>
    <dgm:cxn modelId="{459C2713-2E84-43B7-B8DD-60ED2364C39F}" srcId="{72F81CFF-2370-4483-8085-FE94479FB1A2}" destId="{7FF1A586-F3CA-4E20-B317-89E32ECA3C47}" srcOrd="1" destOrd="0" parTransId="{30BDFABD-BF6B-4483-886D-4C614B565998}" sibTransId="{DF88B95C-F636-4928-8507-0556A8E8D95F}"/>
    <dgm:cxn modelId="{B2225466-1DEC-409B-843F-B71B58E91807}" type="presOf" srcId="{7FF1A586-F3CA-4E20-B317-89E32ECA3C47}" destId="{0ABA75E0-0131-486A-B948-532E76356270}" srcOrd="1" destOrd="0" presId="urn:microsoft.com/office/officeart/2005/8/layout/venn2"/>
    <dgm:cxn modelId="{16AA4E4F-B108-43EE-BD45-0BB23ACD9F1B}" srcId="{72F81CFF-2370-4483-8085-FE94479FB1A2}" destId="{018AEB8B-C872-45E0-B924-028537FEC9BB}" srcOrd="4" destOrd="0" parTransId="{3D04F924-3E2D-4699-A96E-4A04A4EC7A21}" sibTransId="{AD046495-7175-441A-940F-6EF195B6FFBD}"/>
    <dgm:cxn modelId="{ED792B51-4952-4AB2-BFFF-FB4E1B2644DB}" type="presOf" srcId="{7FF1A586-F3CA-4E20-B317-89E32ECA3C47}" destId="{869B9B77-E04A-4E7F-A634-5D4F2C2456ED}" srcOrd="0" destOrd="0" presId="urn:microsoft.com/office/officeart/2005/8/layout/venn2"/>
    <dgm:cxn modelId="{5A835D51-CBC2-41FF-9035-0E4BFFF5CBB3}" srcId="{72F81CFF-2370-4483-8085-FE94479FB1A2}" destId="{11609B17-79A0-4196-9E4E-89273D0CFA18}" srcOrd="5" destOrd="0" parTransId="{E46C0E57-5ECE-45D8-AE9B-349011165B20}" sibTransId="{45EFB1BE-ECB6-4A1A-B2AF-393D75B445D9}"/>
    <dgm:cxn modelId="{166F0077-A8D2-47A0-B972-FE5C341B27CB}" type="presOf" srcId="{96B16E54-B790-42D5-84BC-4A4188FB5C98}" destId="{3374F89D-22AE-4342-8A72-5C5EDC15DEFA}" srcOrd="1" destOrd="0" presId="urn:microsoft.com/office/officeart/2005/8/layout/venn2"/>
    <dgm:cxn modelId="{3454E857-AB1E-46FD-B3A0-8344D5206B5C}" type="presOf" srcId="{96B16E54-B790-42D5-84BC-4A4188FB5C98}" destId="{CE8094FE-8690-4BC7-A03A-BB33742E53CB}" srcOrd="0" destOrd="0" presId="urn:microsoft.com/office/officeart/2005/8/layout/venn2"/>
    <dgm:cxn modelId="{9BD3F077-B6D6-4F02-A034-B62B1DC7BCCA}" type="presOf" srcId="{59FE0687-EB4C-40F4-9A6A-C0FA32B1BB37}" destId="{63DA9F9F-2F40-4CD1-B4EF-F81A68F9302E}" srcOrd="0" destOrd="0" presId="urn:microsoft.com/office/officeart/2005/8/layout/venn2"/>
    <dgm:cxn modelId="{CC84747A-C63B-45DB-9CB3-E97B116821F5}" type="presOf" srcId="{11609B17-79A0-4196-9E4E-89273D0CFA18}" destId="{064F7F6D-F3D7-4BC8-AE3F-E75F799493E3}" srcOrd="1" destOrd="0" presId="urn:microsoft.com/office/officeart/2005/8/layout/venn2"/>
    <dgm:cxn modelId="{F2D9AF7A-C88A-4E61-A2AB-C7A295B5185C}" srcId="{72F81CFF-2370-4483-8085-FE94479FB1A2}" destId="{96B16E54-B790-42D5-84BC-4A4188FB5C98}" srcOrd="3" destOrd="0" parTransId="{BD5D48DB-026D-4766-B2CD-0F733D59F5C2}" sibTransId="{EFF4E2F3-BD6B-4F42-ACFC-34A77B8D357C}"/>
    <dgm:cxn modelId="{911DBF7A-3975-4DAB-A9C3-490D48FA52CF}" type="presOf" srcId="{59FE0687-EB4C-40F4-9A6A-C0FA32B1BB37}" destId="{A28E04E0-A6C8-496B-9BCD-3F3814F2FD79}" srcOrd="1" destOrd="0" presId="urn:microsoft.com/office/officeart/2005/8/layout/venn2"/>
    <dgm:cxn modelId="{BCA5E3AD-7301-457A-9990-25D334E49E0C}" type="presOf" srcId="{018AEB8B-C872-45E0-B924-028537FEC9BB}" destId="{71C17210-6D31-4F54-AE3A-2E47B52E3601}" srcOrd="1" destOrd="0" presId="urn:microsoft.com/office/officeart/2005/8/layout/venn2"/>
    <dgm:cxn modelId="{BD4E20BD-1AD3-4466-A81D-B01C759B525D}" type="presOf" srcId="{A5E023BC-36C3-4C3E-9268-AC17C292BD45}" destId="{54A47EB7-F2FB-47C4-9CA8-1BA51DA8935E}" srcOrd="1" destOrd="0" presId="urn:microsoft.com/office/officeart/2005/8/layout/venn2"/>
    <dgm:cxn modelId="{A54593E1-1844-4DA7-BC26-2778C51B3B7F}" type="presOf" srcId="{72F81CFF-2370-4483-8085-FE94479FB1A2}" destId="{EC5F7E73-D0F2-4052-85FB-EE8FB5700EE1}" srcOrd="0" destOrd="0" presId="urn:microsoft.com/office/officeart/2005/8/layout/venn2"/>
    <dgm:cxn modelId="{DE4DC1E7-FF3A-4662-A5CF-C7C0A4A2CCA0}" type="presOf" srcId="{018AEB8B-C872-45E0-B924-028537FEC9BB}" destId="{AB1E9D32-2F85-4B1B-903A-B186BC779001}" srcOrd="0" destOrd="0" presId="urn:microsoft.com/office/officeart/2005/8/layout/venn2"/>
    <dgm:cxn modelId="{88C13AFF-76FD-4858-BDF7-34AE5ED86627}" type="presOf" srcId="{A5E023BC-36C3-4C3E-9268-AC17C292BD45}" destId="{5371F422-C0DC-4D5A-A820-3849FF057670}" srcOrd="0" destOrd="0" presId="urn:microsoft.com/office/officeart/2005/8/layout/venn2"/>
    <dgm:cxn modelId="{226BBF6C-C40B-4C70-96BD-3363105D6E1E}" type="presParOf" srcId="{EC5F7E73-D0F2-4052-85FB-EE8FB5700EE1}" destId="{897DDBE0-319A-4910-BFD4-5B5B0139A317}" srcOrd="0" destOrd="0" presId="urn:microsoft.com/office/officeart/2005/8/layout/venn2"/>
    <dgm:cxn modelId="{EE8A59D7-7AFE-4EA0-9C9E-BD2A582AB0D3}" type="presParOf" srcId="{897DDBE0-319A-4910-BFD4-5B5B0139A317}" destId="{5371F422-C0DC-4D5A-A820-3849FF057670}" srcOrd="0" destOrd="0" presId="urn:microsoft.com/office/officeart/2005/8/layout/venn2"/>
    <dgm:cxn modelId="{D46A04EE-15EF-473B-A829-1FC303F8FFE9}" type="presParOf" srcId="{897DDBE0-319A-4910-BFD4-5B5B0139A317}" destId="{54A47EB7-F2FB-47C4-9CA8-1BA51DA8935E}" srcOrd="1" destOrd="0" presId="urn:microsoft.com/office/officeart/2005/8/layout/venn2"/>
    <dgm:cxn modelId="{05505763-81E0-4E76-B1E1-662DBFA648F8}" type="presParOf" srcId="{EC5F7E73-D0F2-4052-85FB-EE8FB5700EE1}" destId="{754D68DF-68A6-4041-B548-B7E4422DC1BB}" srcOrd="1" destOrd="0" presId="urn:microsoft.com/office/officeart/2005/8/layout/venn2"/>
    <dgm:cxn modelId="{92B280CF-1973-4811-9066-9A019C9C9793}" type="presParOf" srcId="{754D68DF-68A6-4041-B548-B7E4422DC1BB}" destId="{869B9B77-E04A-4E7F-A634-5D4F2C2456ED}" srcOrd="0" destOrd="0" presId="urn:microsoft.com/office/officeart/2005/8/layout/venn2"/>
    <dgm:cxn modelId="{F672C1E8-B797-4BD0-B11F-DE4CB32B75DF}" type="presParOf" srcId="{754D68DF-68A6-4041-B548-B7E4422DC1BB}" destId="{0ABA75E0-0131-486A-B948-532E76356270}" srcOrd="1" destOrd="0" presId="urn:microsoft.com/office/officeart/2005/8/layout/venn2"/>
    <dgm:cxn modelId="{48745675-2FAB-4766-A6A2-E69B3FD86A22}" type="presParOf" srcId="{EC5F7E73-D0F2-4052-85FB-EE8FB5700EE1}" destId="{797BA648-0DE3-48E1-92F2-D60228B0811E}" srcOrd="2" destOrd="0" presId="urn:microsoft.com/office/officeart/2005/8/layout/venn2"/>
    <dgm:cxn modelId="{629643AA-A531-4B0C-B9F6-1D6BA870B6D9}" type="presParOf" srcId="{797BA648-0DE3-48E1-92F2-D60228B0811E}" destId="{63DA9F9F-2F40-4CD1-B4EF-F81A68F9302E}" srcOrd="0" destOrd="0" presId="urn:microsoft.com/office/officeart/2005/8/layout/venn2"/>
    <dgm:cxn modelId="{DD39D998-C655-4A70-B5ED-364ECEE1EAA4}" type="presParOf" srcId="{797BA648-0DE3-48E1-92F2-D60228B0811E}" destId="{A28E04E0-A6C8-496B-9BCD-3F3814F2FD79}" srcOrd="1" destOrd="0" presId="urn:microsoft.com/office/officeart/2005/8/layout/venn2"/>
    <dgm:cxn modelId="{F380DF02-180C-4D36-AD4A-E377552E56AE}" type="presParOf" srcId="{EC5F7E73-D0F2-4052-85FB-EE8FB5700EE1}" destId="{8D37A351-F965-4B04-AC76-4DAB3C2DC5F8}" srcOrd="3" destOrd="0" presId="urn:microsoft.com/office/officeart/2005/8/layout/venn2"/>
    <dgm:cxn modelId="{D5F8C5E8-53D5-4FF2-9AF3-0ED95FCF7FC3}" type="presParOf" srcId="{8D37A351-F965-4B04-AC76-4DAB3C2DC5F8}" destId="{CE8094FE-8690-4BC7-A03A-BB33742E53CB}" srcOrd="0" destOrd="0" presId="urn:microsoft.com/office/officeart/2005/8/layout/venn2"/>
    <dgm:cxn modelId="{11721B2A-8A5F-48BC-9A12-812DC78E095E}" type="presParOf" srcId="{8D37A351-F965-4B04-AC76-4DAB3C2DC5F8}" destId="{3374F89D-22AE-4342-8A72-5C5EDC15DEFA}" srcOrd="1" destOrd="0" presId="urn:microsoft.com/office/officeart/2005/8/layout/venn2"/>
    <dgm:cxn modelId="{A9E027DF-BFC4-422C-B8CB-928ACFEC170B}" type="presParOf" srcId="{EC5F7E73-D0F2-4052-85FB-EE8FB5700EE1}" destId="{C69A68FA-E708-4CE9-8104-A403493928B3}" srcOrd="4" destOrd="0" presId="urn:microsoft.com/office/officeart/2005/8/layout/venn2"/>
    <dgm:cxn modelId="{D1BFB9B7-C2B9-46BA-A011-32BC0CCDB2DF}" type="presParOf" srcId="{C69A68FA-E708-4CE9-8104-A403493928B3}" destId="{AB1E9D32-2F85-4B1B-903A-B186BC779001}" srcOrd="0" destOrd="0" presId="urn:microsoft.com/office/officeart/2005/8/layout/venn2"/>
    <dgm:cxn modelId="{C8CE87F4-FBDA-4517-91A2-CBAE9B07E2F0}" type="presParOf" srcId="{C69A68FA-E708-4CE9-8104-A403493928B3}" destId="{71C17210-6D31-4F54-AE3A-2E47B52E3601}" srcOrd="1" destOrd="0" presId="urn:microsoft.com/office/officeart/2005/8/layout/venn2"/>
    <dgm:cxn modelId="{83D4DEEC-BB75-4A2D-B666-F1D17DFDB42A}" type="presParOf" srcId="{EC5F7E73-D0F2-4052-85FB-EE8FB5700EE1}" destId="{7334CB3D-18D0-43A4-9A8A-0D573ED491FD}" srcOrd="5" destOrd="0" presId="urn:microsoft.com/office/officeart/2005/8/layout/venn2"/>
    <dgm:cxn modelId="{1A06460A-F196-4030-AEEA-03F51B0FF59B}" type="presParOf" srcId="{7334CB3D-18D0-43A4-9A8A-0D573ED491FD}" destId="{480E4918-D02D-4E4A-A165-00F6E6234DA3}" srcOrd="0" destOrd="0" presId="urn:microsoft.com/office/officeart/2005/8/layout/venn2"/>
    <dgm:cxn modelId="{8FD4ADFF-CFAD-41ED-84C1-1CA7242F8927}" type="presParOf" srcId="{7334CB3D-18D0-43A4-9A8A-0D573ED491FD}" destId="{064F7F6D-F3D7-4BC8-AE3F-E75F799493E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525C1C-DD89-4E9D-845E-4398C6C0117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A6D42648-4A87-43CD-A9AA-C975210EA876}">
      <dgm:prSet phldrT="[Text]" custT="1"/>
      <dgm:spPr/>
      <dgm:t>
        <a:bodyPr/>
        <a:lstStyle/>
        <a:p>
          <a:r>
            <a:rPr lang="en-US" sz="3200" dirty="0"/>
            <a:t>Data Sources</a:t>
          </a:r>
        </a:p>
      </dgm:t>
    </dgm:pt>
    <dgm:pt modelId="{A04340C7-E3DF-494A-9416-D4E1885E3E37}" type="parTrans" cxnId="{3C594238-D743-4026-8F44-76FA1D7EFF91}">
      <dgm:prSet/>
      <dgm:spPr/>
      <dgm:t>
        <a:bodyPr/>
        <a:lstStyle/>
        <a:p>
          <a:endParaRPr lang="en-US"/>
        </a:p>
      </dgm:t>
    </dgm:pt>
    <dgm:pt modelId="{28396D40-45D1-46AD-B7AF-2D618D68D248}" type="sibTrans" cxnId="{3C594238-D743-4026-8F44-76FA1D7EFF91}">
      <dgm:prSet/>
      <dgm:spPr/>
      <dgm:t>
        <a:bodyPr/>
        <a:lstStyle/>
        <a:p>
          <a:endParaRPr lang="en-US"/>
        </a:p>
      </dgm:t>
    </dgm:pt>
    <dgm:pt modelId="{CDD3C9FD-C116-4D99-82AE-558E63121F7B}">
      <dgm:prSet phldrT="[Text]" custT="1"/>
      <dgm:spPr/>
      <dgm:t>
        <a:bodyPr/>
        <a:lstStyle/>
        <a:p>
          <a:r>
            <a:rPr lang="en-US" sz="3200" dirty="0"/>
            <a:t>Data Processing, Artificial Intelligence and Remote Ops</a:t>
          </a:r>
        </a:p>
      </dgm:t>
    </dgm:pt>
    <dgm:pt modelId="{91CA89DF-443B-42E1-9737-E149090B74B0}" type="parTrans" cxnId="{5F2D0DBB-89DB-4E88-A243-6F58E392B43F}">
      <dgm:prSet/>
      <dgm:spPr/>
      <dgm:t>
        <a:bodyPr/>
        <a:lstStyle/>
        <a:p>
          <a:endParaRPr lang="en-US"/>
        </a:p>
      </dgm:t>
    </dgm:pt>
    <dgm:pt modelId="{3055E908-25BF-43B0-9C1A-EBB3898C2DF4}" type="sibTrans" cxnId="{5F2D0DBB-89DB-4E88-A243-6F58E392B43F}">
      <dgm:prSet/>
      <dgm:spPr/>
      <dgm:t>
        <a:bodyPr/>
        <a:lstStyle/>
        <a:p>
          <a:endParaRPr lang="en-US"/>
        </a:p>
      </dgm:t>
    </dgm:pt>
    <dgm:pt modelId="{7360B62E-5497-41DC-833A-3412ECF865EF}">
      <dgm:prSet phldrT="[Text]" custT="1"/>
      <dgm:spPr/>
      <dgm:t>
        <a:bodyPr/>
        <a:lstStyle/>
        <a:p>
          <a:r>
            <a:rPr lang="en-US" sz="3200" dirty="0"/>
            <a:t>Operational Discipline</a:t>
          </a:r>
        </a:p>
      </dgm:t>
    </dgm:pt>
    <dgm:pt modelId="{16BBC2FF-23F1-4E31-BCE1-D84B86C19A1D}" type="parTrans" cxnId="{26EEBD28-819C-4C68-B33B-4F7A3B25B7A8}">
      <dgm:prSet/>
      <dgm:spPr/>
      <dgm:t>
        <a:bodyPr/>
        <a:lstStyle/>
        <a:p>
          <a:endParaRPr lang="en-US"/>
        </a:p>
      </dgm:t>
    </dgm:pt>
    <dgm:pt modelId="{4C9E8A23-7D7F-427C-B713-29F0047A80A7}" type="sibTrans" cxnId="{26EEBD28-819C-4C68-B33B-4F7A3B25B7A8}">
      <dgm:prSet/>
      <dgm:spPr/>
      <dgm:t>
        <a:bodyPr/>
        <a:lstStyle/>
        <a:p>
          <a:endParaRPr lang="en-US"/>
        </a:p>
      </dgm:t>
    </dgm:pt>
    <dgm:pt modelId="{99974FF8-F3ED-4545-B8B2-C29574949A01}" type="pres">
      <dgm:prSet presAssocID="{87525C1C-DD89-4E9D-845E-4398C6C01170}" presName="linearFlow" presStyleCnt="0">
        <dgm:presLayoutVars>
          <dgm:dir/>
          <dgm:resizeHandles val="exact"/>
        </dgm:presLayoutVars>
      </dgm:prSet>
      <dgm:spPr/>
    </dgm:pt>
    <dgm:pt modelId="{70E975B0-C3CC-44E3-A434-6C56B8A4F2CD}" type="pres">
      <dgm:prSet presAssocID="{A6D42648-4A87-43CD-A9AA-C975210EA876}" presName="composite" presStyleCnt="0"/>
      <dgm:spPr/>
    </dgm:pt>
    <dgm:pt modelId="{4D3C8089-1CDC-4954-B125-393AECD00A78}" type="pres">
      <dgm:prSet presAssocID="{A6D42648-4A87-43CD-A9AA-C975210EA876}" presName="imgShp" presStyleLbl="fgImgPlace1" presStyleIdx="0" presStyleCnt="3"/>
      <dgm:spPr>
        <a:solidFill>
          <a:schemeClr val="tx1"/>
        </a:solidFill>
      </dgm:spPr>
    </dgm:pt>
    <dgm:pt modelId="{98C0D9CB-F200-4253-A7C1-A0DDC95DA6AB}" type="pres">
      <dgm:prSet presAssocID="{A6D42648-4A87-43CD-A9AA-C975210EA876}" presName="txShp" presStyleLbl="node1" presStyleIdx="0" presStyleCnt="3">
        <dgm:presLayoutVars>
          <dgm:bulletEnabled val="1"/>
        </dgm:presLayoutVars>
      </dgm:prSet>
      <dgm:spPr/>
    </dgm:pt>
    <dgm:pt modelId="{AACBFE36-D698-4572-89AD-61C8006AFC71}" type="pres">
      <dgm:prSet presAssocID="{28396D40-45D1-46AD-B7AF-2D618D68D248}" presName="spacing" presStyleCnt="0"/>
      <dgm:spPr/>
    </dgm:pt>
    <dgm:pt modelId="{C3D21F31-71D3-4E34-ABCF-8B1A52550DBD}" type="pres">
      <dgm:prSet presAssocID="{CDD3C9FD-C116-4D99-82AE-558E63121F7B}" presName="composite" presStyleCnt="0"/>
      <dgm:spPr/>
    </dgm:pt>
    <dgm:pt modelId="{F5FEE62E-1CF1-43D8-8568-B104EF861E77}" type="pres">
      <dgm:prSet presAssocID="{CDD3C9FD-C116-4D99-82AE-558E63121F7B}" presName="imgShp" presStyleLbl="fgImgPlace1" presStyleIdx="1" presStyleCnt="3"/>
      <dgm:spPr>
        <a:solidFill>
          <a:schemeClr val="tx1"/>
        </a:solidFill>
      </dgm:spPr>
    </dgm:pt>
    <dgm:pt modelId="{354C25E1-BB12-4DCF-8D81-5102F523275D}" type="pres">
      <dgm:prSet presAssocID="{CDD3C9FD-C116-4D99-82AE-558E63121F7B}" presName="txShp" presStyleLbl="node1" presStyleIdx="1" presStyleCnt="3" custScaleY="219394">
        <dgm:presLayoutVars>
          <dgm:bulletEnabled val="1"/>
        </dgm:presLayoutVars>
      </dgm:prSet>
      <dgm:spPr/>
    </dgm:pt>
    <dgm:pt modelId="{F325FBA6-6AAA-4442-817B-1717AC51C6C5}" type="pres">
      <dgm:prSet presAssocID="{3055E908-25BF-43B0-9C1A-EBB3898C2DF4}" presName="spacing" presStyleCnt="0"/>
      <dgm:spPr/>
    </dgm:pt>
    <dgm:pt modelId="{BB5EE9A2-5512-4C9C-93D8-F9821A41AA9C}" type="pres">
      <dgm:prSet presAssocID="{7360B62E-5497-41DC-833A-3412ECF865EF}" presName="composite" presStyleCnt="0"/>
      <dgm:spPr/>
    </dgm:pt>
    <dgm:pt modelId="{9AACE699-4F6E-407A-813A-1250BF063ED3}" type="pres">
      <dgm:prSet presAssocID="{7360B62E-5497-41DC-833A-3412ECF865EF}" presName="imgShp" presStyleLbl="fgImgPlace1" presStyleIdx="2" presStyleCnt="3"/>
      <dgm:spPr>
        <a:solidFill>
          <a:schemeClr val="tx1"/>
        </a:solidFill>
      </dgm:spPr>
    </dgm:pt>
    <dgm:pt modelId="{3719C597-C573-4826-86FC-15F7505E381E}" type="pres">
      <dgm:prSet presAssocID="{7360B62E-5497-41DC-833A-3412ECF865EF}" presName="txShp" presStyleLbl="node1" presStyleIdx="2" presStyleCnt="3">
        <dgm:presLayoutVars>
          <dgm:bulletEnabled val="1"/>
        </dgm:presLayoutVars>
      </dgm:prSet>
      <dgm:spPr/>
    </dgm:pt>
  </dgm:ptLst>
  <dgm:cxnLst>
    <dgm:cxn modelId="{26EEBD28-819C-4C68-B33B-4F7A3B25B7A8}" srcId="{87525C1C-DD89-4E9D-845E-4398C6C01170}" destId="{7360B62E-5497-41DC-833A-3412ECF865EF}" srcOrd="2" destOrd="0" parTransId="{16BBC2FF-23F1-4E31-BCE1-D84B86C19A1D}" sibTransId="{4C9E8A23-7D7F-427C-B713-29F0047A80A7}"/>
    <dgm:cxn modelId="{3C594238-D743-4026-8F44-76FA1D7EFF91}" srcId="{87525C1C-DD89-4E9D-845E-4398C6C01170}" destId="{A6D42648-4A87-43CD-A9AA-C975210EA876}" srcOrd="0" destOrd="0" parTransId="{A04340C7-E3DF-494A-9416-D4E1885E3E37}" sibTransId="{28396D40-45D1-46AD-B7AF-2D618D68D248}"/>
    <dgm:cxn modelId="{2449B06F-C4F1-4916-B814-CF85E3B9EBF6}" type="presOf" srcId="{A6D42648-4A87-43CD-A9AA-C975210EA876}" destId="{98C0D9CB-F200-4253-A7C1-A0DDC95DA6AB}" srcOrd="0" destOrd="0" presId="urn:microsoft.com/office/officeart/2005/8/layout/vList3"/>
    <dgm:cxn modelId="{166772A7-F15E-47C4-984F-FBCC263B7081}" type="presOf" srcId="{87525C1C-DD89-4E9D-845E-4398C6C01170}" destId="{99974FF8-F3ED-4545-B8B2-C29574949A01}" srcOrd="0" destOrd="0" presId="urn:microsoft.com/office/officeart/2005/8/layout/vList3"/>
    <dgm:cxn modelId="{9B4BFBBA-5251-4A51-A43F-15506FADAB6D}" type="presOf" srcId="{7360B62E-5497-41DC-833A-3412ECF865EF}" destId="{3719C597-C573-4826-86FC-15F7505E381E}" srcOrd="0" destOrd="0" presId="urn:microsoft.com/office/officeart/2005/8/layout/vList3"/>
    <dgm:cxn modelId="{5F2D0DBB-89DB-4E88-A243-6F58E392B43F}" srcId="{87525C1C-DD89-4E9D-845E-4398C6C01170}" destId="{CDD3C9FD-C116-4D99-82AE-558E63121F7B}" srcOrd="1" destOrd="0" parTransId="{91CA89DF-443B-42E1-9737-E149090B74B0}" sibTransId="{3055E908-25BF-43B0-9C1A-EBB3898C2DF4}"/>
    <dgm:cxn modelId="{BACC93C1-3A8E-45AB-B92C-D46952920431}" type="presOf" srcId="{CDD3C9FD-C116-4D99-82AE-558E63121F7B}" destId="{354C25E1-BB12-4DCF-8D81-5102F523275D}" srcOrd="0" destOrd="0" presId="urn:microsoft.com/office/officeart/2005/8/layout/vList3"/>
    <dgm:cxn modelId="{BF136692-ED58-4807-ADA9-2B7F543DD807}" type="presParOf" srcId="{99974FF8-F3ED-4545-B8B2-C29574949A01}" destId="{70E975B0-C3CC-44E3-A434-6C56B8A4F2CD}" srcOrd="0" destOrd="0" presId="urn:microsoft.com/office/officeart/2005/8/layout/vList3"/>
    <dgm:cxn modelId="{BBAAC9F2-150B-4790-BEEF-CA70E22B8C37}" type="presParOf" srcId="{70E975B0-C3CC-44E3-A434-6C56B8A4F2CD}" destId="{4D3C8089-1CDC-4954-B125-393AECD00A78}" srcOrd="0" destOrd="0" presId="urn:microsoft.com/office/officeart/2005/8/layout/vList3"/>
    <dgm:cxn modelId="{C1F9DFA5-D180-4FBF-A0A6-1572FB49718D}" type="presParOf" srcId="{70E975B0-C3CC-44E3-A434-6C56B8A4F2CD}" destId="{98C0D9CB-F200-4253-A7C1-A0DDC95DA6AB}" srcOrd="1" destOrd="0" presId="urn:microsoft.com/office/officeart/2005/8/layout/vList3"/>
    <dgm:cxn modelId="{5C6AAA1E-C79F-4D7B-A4E3-D42300C0F4F7}" type="presParOf" srcId="{99974FF8-F3ED-4545-B8B2-C29574949A01}" destId="{AACBFE36-D698-4572-89AD-61C8006AFC71}" srcOrd="1" destOrd="0" presId="urn:microsoft.com/office/officeart/2005/8/layout/vList3"/>
    <dgm:cxn modelId="{48424B7A-1263-4BD2-BC4F-451BAB089A75}" type="presParOf" srcId="{99974FF8-F3ED-4545-B8B2-C29574949A01}" destId="{C3D21F31-71D3-4E34-ABCF-8B1A52550DBD}" srcOrd="2" destOrd="0" presId="urn:microsoft.com/office/officeart/2005/8/layout/vList3"/>
    <dgm:cxn modelId="{05A20DA9-B682-4EE9-86C9-4D27F99CFE93}" type="presParOf" srcId="{C3D21F31-71D3-4E34-ABCF-8B1A52550DBD}" destId="{F5FEE62E-1CF1-43D8-8568-B104EF861E77}" srcOrd="0" destOrd="0" presId="urn:microsoft.com/office/officeart/2005/8/layout/vList3"/>
    <dgm:cxn modelId="{2E700025-0E13-42F1-B1CB-76D9A9B5E5D0}" type="presParOf" srcId="{C3D21F31-71D3-4E34-ABCF-8B1A52550DBD}" destId="{354C25E1-BB12-4DCF-8D81-5102F523275D}" srcOrd="1" destOrd="0" presId="urn:microsoft.com/office/officeart/2005/8/layout/vList3"/>
    <dgm:cxn modelId="{4584175C-4CFB-4E2A-B4A7-52FEF5693986}" type="presParOf" srcId="{99974FF8-F3ED-4545-B8B2-C29574949A01}" destId="{F325FBA6-6AAA-4442-817B-1717AC51C6C5}" srcOrd="3" destOrd="0" presId="urn:microsoft.com/office/officeart/2005/8/layout/vList3"/>
    <dgm:cxn modelId="{D27C9A02-A4D2-42CC-B05F-848FFDF8682C}" type="presParOf" srcId="{99974FF8-F3ED-4545-B8B2-C29574949A01}" destId="{BB5EE9A2-5512-4C9C-93D8-F9821A41AA9C}" srcOrd="4" destOrd="0" presId="urn:microsoft.com/office/officeart/2005/8/layout/vList3"/>
    <dgm:cxn modelId="{F541B849-4B44-43B4-A326-C4DB60E56EBE}" type="presParOf" srcId="{BB5EE9A2-5512-4C9C-93D8-F9821A41AA9C}" destId="{9AACE699-4F6E-407A-813A-1250BF063ED3}" srcOrd="0" destOrd="0" presId="urn:microsoft.com/office/officeart/2005/8/layout/vList3"/>
    <dgm:cxn modelId="{5C258B8F-86D1-40EA-92B7-5FEB6161D992}" type="presParOf" srcId="{BB5EE9A2-5512-4C9C-93D8-F9821A41AA9C}" destId="{3719C597-C573-4826-86FC-15F7505E381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525C1C-DD89-4E9D-845E-4398C6C0117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A6D42648-4A87-43CD-A9AA-C975210EA876}">
      <dgm:prSet phldrT="[Text]" custT="1"/>
      <dgm:spPr/>
      <dgm:t>
        <a:bodyPr/>
        <a:lstStyle/>
        <a:p>
          <a:r>
            <a:rPr lang="en-US" sz="3200" dirty="0"/>
            <a:t>Detection</a:t>
          </a:r>
        </a:p>
      </dgm:t>
    </dgm:pt>
    <dgm:pt modelId="{A04340C7-E3DF-494A-9416-D4E1885E3E37}" type="parTrans" cxnId="{3C594238-D743-4026-8F44-76FA1D7EFF91}">
      <dgm:prSet/>
      <dgm:spPr/>
      <dgm:t>
        <a:bodyPr/>
        <a:lstStyle/>
        <a:p>
          <a:endParaRPr lang="en-US"/>
        </a:p>
      </dgm:t>
    </dgm:pt>
    <dgm:pt modelId="{28396D40-45D1-46AD-B7AF-2D618D68D248}" type="sibTrans" cxnId="{3C594238-D743-4026-8F44-76FA1D7EFF91}">
      <dgm:prSet/>
      <dgm:spPr/>
      <dgm:t>
        <a:bodyPr/>
        <a:lstStyle/>
        <a:p>
          <a:endParaRPr lang="en-US"/>
        </a:p>
      </dgm:t>
    </dgm:pt>
    <dgm:pt modelId="{CDD3C9FD-C116-4D99-82AE-558E63121F7B}">
      <dgm:prSet phldrT="[Text]" custT="1"/>
      <dgm:spPr/>
      <dgm:t>
        <a:bodyPr/>
        <a:lstStyle/>
        <a:p>
          <a:r>
            <a:rPr lang="en-US" sz="3200" dirty="0"/>
            <a:t>Control Equipment</a:t>
          </a:r>
        </a:p>
      </dgm:t>
    </dgm:pt>
    <dgm:pt modelId="{91CA89DF-443B-42E1-9737-E149090B74B0}" type="parTrans" cxnId="{5F2D0DBB-89DB-4E88-A243-6F58E392B43F}">
      <dgm:prSet/>
      <dgm:spPr/>
      <dgm:t>
        <a:bodyPr/>
        <a:lstStyle/>
        <a:p>
          <a:endParaRPr lang="en-US"/>
        </a:p>
      </dgm:t>
    </dgm:pt>
    <dgm:pt modelId="{3055E908-25BF-43B0-9C1A-EBB3898C2DF4}" type="sibTrans" cxnId="{5F2D0DBB-89DB-4E88-A243-6F58E392B43F}">
      <dgm:prSet/>
      <dgm:spPr/>
      <dgm:t>
        <a:bodyPr/>
        <a:lstStyle/>
        <a:p>
          <a:endParaRPr lang="en-US"/>
        </a:p>
      </dgm:t>
    </dgm:pt>
    <dgm:pt modelId="{7360B62E-5497-41DC-833A-3412ECF865EF}">
      <dgm:prSet phldrT="[Text]" custT="1"/>
      <dgm:spPr/>
      <dgm:t>
        <a:bodyPr/>
        <a:lstStyle/>
        <a:p>
          <a:r>
            <a:rPr lang="en-US" sz="3200" dirty="0"/>
            <a:t>Operational Discipline</a:t>
          </a:r>
        </a:p>
      </dgm:t>
    </dgm:pt>
    <dgm:pt modelId="{16BBC2FF-23F1-4E31-BCE1-D84B86C19A1D}" type="parTrans" cxnId="{26EEBD28-819C-4C68-B33B-4F7A3B25B7A8}">
      <dgm:prSet/>
      <dgm:spPr/>
      <dgm:t>
        <a:bodyPr/>
        <a:lstStyle/>
        <a:p>
          <a:endParaRPr lang="en-US"/>
        </a:p>
      </dgm:t>
    </dgm:pt>
    <dgm:pt modelId="{4C9E8A23-7D7F-427C-B713-29F0047A80A7}" type="sibTrans" cxnId="{26EEBD28-819C-4C68-B33B-4F7A3B25B7A8}">
      <dgm:prSet/>
      <dgm:spPr/>
      <dgm:t>
        <a:bodyPr/>
        <a:lstStyle/>
        <a:p>
          <a:endParaRPr lang="en-US"/>
        </a:p>
      </dgm:t>
    </dgm:pt>
    <dgm:pt modelId="{9D010A7F-5985-4DA9-A0C7-F933BA151DEF}">
      <dgm:prSet phldrT="[Text]" custT="1"/>
      <dgm:spPr/>
      <dgm:t>
        <a:bodyPr/>
        <a:lstStyle/>
        <a:p>
          <a:r>
            <a:rPr lang="en-US" sz="3200" dirty="0"/>
            <a:t>New Technology</a:t>
          </a:r>
        </a:p>
      </dgm:t>
    </dgm:pt>
    <dgm:pt modelId="{035E0731-6239-4AEE-B58E-DF096058A874}" type="parTrans" cxnId="{DD5F7BB4-2863-4781-A9FF-E4FC08257A19}">
      <dgm:prSet/>
      <dgm:spPr/>
      <dgm:t>
        <a:bodyPr/>
        <a:lstStyle/>
        <a:p>
          <a:endParaRPr lang="en-US"/>
        </a:p>
      </dgm:t>
    </dgm:pt>
    <dgm:pt modelId="{0D1307E9-F973-4828-A63F-D975F1606FCD}" type="sibTrans" cxnId="{DD5F7BB4-2863-4781-A9FF-E4FC08257A19}">
      <dgm:prSet/>
      <dgm:spPr/>
      <dgm:t>
        <a:bodyPr/>
        <a:lstStyle/>
        <a:p>
          <a:endParaRPr lang="en-US"/>
        </a:p>
      </dgm:t>
    </dgm:pt>
    <dgm:pt modelId="{99974FF8-F3ED-4545-B8B2-C29574949A01}" type="pres">
      <dgm:prSet presAssocID="{87525C1C-DD89-4E9D-845E-4398C6C01170}" presName="linearFlow" presStyleCnt="0">
        <dgm:presLayoutVars>
          <dgm:dir/>
          <dgm:resizeHandles val="exact"/>
        </dgm:presLayoutVars>
      </dgm:prSet>
      <dgm:spPr/>
    </dgm:pt>
    <dgm:pt modelId="{70E975B0-C3CC-44E3-A434-6C56B8A4F2CD}" type="pres">
      <dgm:prSet presAssocID="{A6D42648-4A87-43CD-A9AA-C975210EA876}" presName="composite" presStyleCnt="0"/>
      <dgm:spPr/>
    </dgm:pt>
    <dgm:pt modelId="{4D3C8089-1CDC-4954-B125-393AECD00A78}" type="pres">
      <dgm:prSet presAssocID="{A6D42648-4A87-43CD-A9AA-C975210EA876}" presName="imgShp" presStyleLbl="fgImgPlace1" presStyleIdx="0" presStyleCnt="4"/>
      <dgm:spPr>
        <a:solidFill>
          <a:schemeClr val="tx1"/>
        </a:solidFill>
      </dgm:spPr>
    </dgm:pt>
    <dgm:pt modelId="{98C0D9CB-F200-4253-A7C1-A0DDC95DA6AB}" type="pres">
      <dgm:prSet presAssocID="{A6D42648-4A87-43CD-A9AA-C975210EA876}" presName="txShp" presStyleLbl="node1" presStyleIdx="0" presStyleCnt="4">
        <dgm:presLayoutVars>
          <dgm:bulletEnabled val="1"/>
        </dgm:presLayoutVars>
      </dgm:prSet>
      <dgm:spPr/>
    </dgm:pt>
    <dgm:pt modelId="{AACBFE36-D698-4572-89AD-61C8006AFC71}" type="pres">
      <dgm:prSet presAssocID="{28396D40-45D1-46AD-B7AF-2D618D68D248}" presName="spacing" presStyleCnt="0"/>
      <dgm:spPr/>
    </dgm:pt>
    <dgm:pt modelId="{C3D21F31-71D3-4E34-ABCF-8B1A52550DBD}" type="pres">
      <dgm:prSet presAssocID="{CDD3C9FD-C116-4D99-82AE-558E63121F7B}" presName="composite" presStyleCnt="0"/>
      <dgm:spPr/>
    </dgm:pt>
    <dgm:pt modelId="{F5FEE62E-1CF1-43D8-8568-B104EF861E77}" type="pres">
      <dgm:prSet presAssocID="{CDD3C9FD-C116-4D99-82AE-558E63121F7B}" presName="imgShp" presStyleLbl="fgImgPlace1" presStyleIdx="1" presStyleCnt="4"/>
      <dgm:spPr>
        <a:solidFill>
          <a:schemeClr val="tx1"/>
        </a:solidFill>
      </dgm:spPr>
    </dgm:pt>
    <dgm:pt modelId="{354C25E1-BB12-4DCF-8D81-5102F523275D}" type="pres">
      <dgm:prSet presAssocID="{CDD3C9FD-C116-4D99-82AE-558E63121F7B}" presName="txShp" presStyleLbl="node1" presStyleIdx="1" presStyleCnt="4">
        <dgm:presLayoutVars>
          <dgm:bulletEnabled val="1"/>
        </dgm:presLayoutVars>
      </dgm:prSet>
      <dgm:spPr/>
    </dgm:pt>
    <dgm:pt modelId="{F325FBA6-6AAA-4442-817B-1717AC51C6C5}" type="pres">
      <dgm:prSet presAssocID="{3055E908-25BF-43B0-9C1A-EBB3898C2DF4}" presName="spacing" presStyleCnt="0"/>
      <dgm:spPr/>
    </dgm:pt>
    <dgm:pt modelId="{BB5EE9A2-5512-4C9C-93D8-F9821A41AA9C}" type="pres">
      <dgm:prSet presAssocID="{7360B62E-5497-41DC-833A-3412ECF865EF}" presName="composite" presStyleCnt="0"/>
      <dgm:spPr/>
    </dgm:pt>
    <dgm:pt modelId="{9AACE699-4F6E-407A-813A-1250BF063ED3}" type="pres">
      <dgm:prSet presAssocID="{7360B62E-5497-41DC-833A-3412ECF865EF}" presName="imgShp" presStyleLbl="fgImgPlace1" presStyleIdx="2" presStyleCnt="4"/>
      <dgm:spPr>
        <a:solidFill>
          <a:schemeClr val="tx1"/>
        </a:solidFill>
      </dgm:spPr>
    </dgm:pt>
    <dgm:pt modelId="{3719C597-C573-4826-86FC-15F7505E381E}" type="pres">
      <dgm:prSet presAssocID="{7360B62E-5497-41DC-833A-3412ECF865EF}" presName="txShp" presStyleLbl="node1" presStyleIdx="2" presStyleCnt="4">
        <dgm:presLayoutVars>
          <dgm:bulletEnabled val="1"/>
        </dgm:presLayoutVars>
      </dgm:prSet>
      <dgm:spPr/>
    </dgm:pt>
    <dgm:pt modelId="{4720369B-1B23-484A-A5B7-A74B0F43CF48}" type="pres">
      <dgm:prSet presAssocID="{4C9E8A23-7D7F-427C-B713-29F0047A80A7}" presName="spacing" presStyleCnt="0"/>
      <dgm:spPr/>
    </dgm:pt>
    <dgm:pt modelId="{3A075E39-78E9-407D-A5B7-E002166B9222}" type="pres">
      <dgm:prSet presAssocID="{9D010A7F-5985-4DA9-A0C7-F933BA151DEF}" presName="composite" presStyleCnt="0"/>
      <dgm:spPr/>
    </dgm:pt>
    <dgm:pt modelId="{A671E4DC-2097-4E72-9D47-BD7624B3566D}" type="pres">
      <dgm:prSet presAssocID="{9D010A7F-5985-4DA9-A0C7-F933BA151DEF}" presName="imgShp" presStyleLbl="fgImgPlace1" presStyleIdx="3" presStyleCnt="4"/>
      <dgm:spPr>
        <a:solidFill>
          <a:schemeClr val="tx1"/>
        </a:solidFill>
      </dgm:spPr>
    </dgm:pt>
    <dgm:pt modelId="{27C34635-29EA-4E42-9E6C-13A0995ED071}" type="pres">
      <dgm:prSet presAssocID="{9D010A7F-5985-4DA9-A0C7-F933BA151DEF}" presName="txShp" presStyleLbl="node1" presStyleIdx="3" presStyleCnt="4">
        <dgm:presLayoutVars>
          <dgm:bulletEnabled val="1"/>
        </dgm:presLayoutVars>
      </dgm:prSet>
      <dgm:spPr/>
    </dgm:pt>
  </dgm:ptLst>
  <dgm:cxnLst>
    <dgm:cxn modelId="{26EEBD28-819C-4C68-B33B-4F7A3B25B7A8}" srcId="{87525C1C-DD89-4E9D-845E-4398C6C01170}" destId="{7360B62E-5497-41DC-833A-3412ECF865EF}" srcOrd="2" destOrd="0" parTransId="{16BBC2FF-23F1-4E31-BCE1-D84B86C19A1D}" sibTransId="{4C9E8A23-7D7F-427C-B713-29F0047A80A7}"/>
    <dgm:cxn modelId="{3C594238-D743-4026-8F44-76FA1D7EFF91}" srcId="{87525C1C-DD89-4E9D-845E-4398C6C01170}" destId="{A6D42648-4A87-43CD-A9AA-C975210EA876}" srcOrd="0" destOrd="0" parTransId="{A04340C7-E3DF-494A-9416-D4E1885E3E37}" sibTransId="{28396D40-45D1-46AD-B7AF-2D618D68D248}"/>
    <dgm:cxn modelId="{2449B06F-C4F1-4916-B814-CF85E3B9EBF6}" type="presOf" srcId="{A6D42648-4A87-43CD-A9AA-C975210EA876}" destId="{98C0D9CB-F200-4253-A7C1-A0DDC95DA6AB}" srcOrd="0" destOrd="0" presId="urn:microsoft.com/office/officeart/2005/8/layout/vList3"/>
    <dgm:cxn modelId="{166772A7-F15E-47C4-984F-FBCC263B7081}" type="presOf" srcId="{87525C1C-DD89-4E9D-845E-4398C6C01170}" destId="{99974FF8-F3ED-4545-B8B2-C29574949A01}" srcOrd="0" destOrd="0" presId="urn:microsoft.com/office/officeart/2005/8/layout/vList3"/>
    <dgm:cxn modelId="{DD5F7BB4-2863-4781-A9FF-E4FC08257A19}" srcId="{87525C1C-DD89-4E9D-845E-4398C6C01170}" destId="{9D010A7F-5985-4DA9-A0C7-F933BA151DEF}" srcOrd="3" destOrd="0" parTransId="{035E0731-6239-4AEE-B58E-DF096058A874}" sibTransId="{0D1307E9-F973-4828-A63F-D975F1606FCD}"/>
    <dgm:cxn modelId="{9B4BFBBA-5251-4A51-A43F-15506FADAB6D}" type="presOf" srcId="{7360B62E-5497-41DC-833A-3412ECF865EF}" destId="{3719C597-C573-4826-86FC-15F7505E381E}" srcOrd="0" destOrd="0" presId="urn:microsoft.com/office/officeart/2005/8/layout/vList3"/>
    <dgm:cxn modelId="{5F2D0DBB-89DB-4E88-A243-6F58E392B43F}" srcId="{87525C1C-DD89-4E9D-845E-4398C6C01170}" destId="{CDD3C9FD-C116-4D99-82AE-558E63121F7B}" srcOrd="1" destOrd="0" parTransId="{91CA89DF-443B-42E1-9737-E149090B74B0}" sibTransId="{3055E908-25BF-43B0-9C1A-EBB3898C2DF4}"/>
    <dgm:cxn modelId="{BACC93C1-3A8E-45AB-B92C-D46952920431}" type="presOf" srcId="{CDD3C9FD-C116-4D99-82AE-558E63121F7B}" destId="{354C25E1-BB12-4DCF-8D81-5102F523275D}" srcOrd="0" destOrd="0" presId="urn:microsoft.com/office/officeart/2005/8/layout/vList3"/>
    <dgm:cxn modelId="{41B501C5-0712-402D-89CB-FEF9DDA5D1EF}" type="presOf" srcId="{9D010A7F-5985-4DA9-A0C7-F933BA151DEF}" destId="{27C34635-29EA-4E42-9E6C-13A0995ED071}" srcOrd="0" destOrd="0" presId="urn:microsoft.com/office/officeart/2005/8/layout/vList3"/>
    <dgm:cxn modelId="{BF136692-ED58-4807-ADA9-2B7F543DD807}" type="presParOf" srcId="{99974FF8-F3ED-4545-B8B2-C29574949A01}" destId="{70E975B0-C3CC-44E3-A434-6C56B8A4F2CD}" srcOrd="0" destOrd="0" presId="urn:microsoft.com/office/officeart/2005/8/layout/vList3"/>
    <dgm:cxn modelId="{BBAAC9F2-150B-4790-BEEF-CA70E22B8C37}" type="presParOf" srcId="{70E975B0-C3CC-44E3-A434-6C56B8A4F2CD}" destId="{4D3C8089-1CDC-4954-B125-393AECD00A78}" srcOrd="0" destOrd="0" presId="urn:microsoft.com/office/officeart/2005/8/layout/vList3"/>
    <dgm:cxn modelId="{C1F9DFA5-D180-4FBF-A0A6-1572FB49718D}" type="presParOf" srcId="{70E975B0-C3CC-44E3-A434-6C56B8A4F2CD}" destId="{98C0D9CB-F200-4253-A7C1-A0DDC95DA6AB}" srcOrd="1" destOrd="0" presId="urn:microsoft.com/office/officeart/2005/8/layout/vList3"/>
    <dgm:cxn modelId="{5C6AAA1E-C79F-4D7B-A4E3-D42300C0F4F7}" type="presParOf" srcId="{99974FF8-F3ED-4545-B8B2-C29574949A01}" destId="{AACBFE36-D698-4572-89AD-61C8006AFC71}" srcOrd="1" destOrd="0" presId="urn:microsoft.com/office/officeart/2005/8/layout/vList3"/>
    <dgm:cxn modelId="{48424B7A-1263-4BD2-BC4F-451BAB089A75}" type="presParOf" srcId="{99974FF8-F3ED-4545-B8B2-C29574949A01}" destId="{C3D21F31-71D3-4E34-ABCF-8B1A52550DBD}" srcOrd="2" destOrd="0" presId="urn:microsoft.com/office/officeart/2005/8/layout/vList3"/>
    <dgm:cxn modelId="{05A20DA9-B682-4EE9-86C9-4D27F99CFE93}" type="presParOf" srcId="{C3D21F31-71D3-4E34-ABCF-8B1A52550DBD}" destId="{F5FEE62E-1CF1-43D8-8568-B104EF861E77}" srcOrd="0" destOrd="0" presId="urn:microsoft.com/office/officeart/2005/8/layout/vList3"/>
    <dgm:cxn modelId="{2E700025-0E13-42F1-B1CB-76D9A9B5E5D0}" type="presParOf" srcId="{C3D21F31-71D3-4E34-ABCF-8B1A52550DBD}" destId="{354C25E1-BB12-4DCF-8D81-5102F523275D}" srcOrd="1" destOrd="0" presId="urn:microsoft.com/office/officeart/2005/8/layout/vList3"/>
    <dgm:cxn modelId="{4584175C-4CFB-4E2A-B4A7-52FEF5693986}" type="presParOf" srcId="{99974FF8-F3ED-4545-B8B2-C29574949A01}" destId="{F325FBA6-6AAA-4442-817B-1717AC51C6C5}" srcOrd="3" destOrd="0" presId="urn:microsoft.com/office/officeart/2005/8/layout/vList3"/>
    <dgm:cxn modelId="{D27C9A02-A4D2-42CC-B05F-848FFDF8682C}" type="presParOf" srcId="{99974FF8-F3ED-4545-B8B2-C29574949A01}" destId="{BB5EE9A2-5512-4C9C-93D8-F9821A41AA9C}" srcOrd="4" destOrd="0" presId="urn:microsoft.com/office/officeart/2005/8/layout/vList3"/>
    <dgm:cxn modelId="{F541B849-4B44-43B4-A326-C4DB60E56EBE}" type="presParOf" srcId="{BB5EE9A2-5512-4C9C-93D8-F9821A41AA9C}" destId="{9AACE699-4F6E-407A-813A-1250BF063ED3}" srcOrd="0" destOrd="0" presId="urn:microsoft.com/office/officeart/2005/8/layout/vList3"/>
    <dgm:cxn modelId="{5C258B8F-86D1-40EA-92B7-5FEB6161D992}" type="presParOf" srcId="{BB5EE9A2-5512-4C9C-93D8-F9821A41AA9C}" destId="{3719C597-C573-4826-86FC-15F7505E381E}" srcOrd="1" destOrd="0" presId="urn:microsoft.com/office/officeart/2005/8/layout/vList3"/>
    <dgm:cxn modelId="{C8C579DF-7684-436B-8694-D40301B8BF36}" type="presParOf" srcId="{99974FF8-F3ED-4545-B8B2-C29574949A01}" destId="{4720369B-1B23-484A-A5B7-A74B0F43CF48}" srcOrd="5" destOrd="0" presId="urn:microsoft.com/office/officeart/2005/8/layout/vList3"/>
    <dgm:cxn modelId="{DB529C02-D6AA-4D6C-8B3C-5A89E4EA2028}" type="presParOf" srcId="{99974FF8-F3ED-4545-B8B2-C29574949A01}" destId="{3A075E39-78E9-407D-A5B7-E002166B9222}" srcOrd="6" destOrd="0" presId="urn:microsoft.com/office/officeart/2005/8/layout/vList3"/>
    <dgm:cxn modelId="{86E8C9EF-2BFD-4A5B-95CE-655EE5EB3AAD}" type="presParOf" srcId="{3A075E39-78E9-407D-A5B7-E002166B9222}" destId="{A671E4DC-2097-4E72-9D47-BD7624B3566D}" srcOrd="0" destOrd="0" presId="urn:microsoft.com/office/officeart/2005/8/layout/vList3"/>
    <dgm:cxn modelId="{ED410A07-55E5-4140-BE74-B476B166CE98}" type="presParOf" srcId="{3A075E39-78E9-407D-A5B7-E002166B9222}" destId="{27C34635-29EA-4E42-9E6C-13A0995ED07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1F422-C0DC-4D5A-A820-3849FF057670}">
      <dsp:nvSpPr>
        <dsp:cNvPr id="0" name=""/>
        <dsp:cNvSpPr/>
      </dsp:nvSpPr>
      <dsp:spPr>
        <a:xfrm>
          <a:off x="316174" y="0"/>
          <a:ext cx="5310717" cy="5310717"/>
        </a:xfrm>
        <a:prstGeom prst="ellipse">
          <a:avLst/>
        </a:prstGeom>
        <a:solidFill>
          <a:schemeClr val="tx2">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WHERE THE WORLD IS GOING</a:t>
          </a:r>
          <a:endParaRPr lang="en-US" sz="1200" kern="1200" dirty="0"/>
        </a:p>
      </dsp:txBody>
      <dsp:txXfrm>
        <a:off x="1975773" y="265535"/>
        <a:ext cx="1991518" cy="531071"/>
      </dsp:txXfrm>
    </dsp:sp>
    <dsp:sp modelId="{869B9B77-E04A-4E7F-A634-5D4F2C2456ED}">
      <dsp:nvSpPr>
        <dsp:cNvPr id="0" name=""/>
        <dsp:cNvSpPr/>
      </dsp:nvSpPr>
      <dsp:spPr>
        <a:xfrm>
          <a:off x="714478" y="796607"/>
          <a:ext cx="4514109" cy="4514109"/>
        </a:xfrm>
        <a:prstGeom prst="ellipse">
          <a:avLst/>
        </a:prstGeom>
        <a:solidFill>
          <a:schemeClr val="tx2">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OUR ROLE WITHIN IT</a:t>
          </a:r>
        </a:p>
        <a:p>
          <a:pPr marL="0" lvl="0" indent="0" algn="ctr" defTabSz="533400">
            <a:lnSpc>
              <a:spcPct val="90000"/>
            </a:lnSpc>
            <a:spcBef>
              <a:spcPct val="0"/>
            </a:spcBef>
            <a:spcAft>
              <a:spcPct val="35000"/>
            </a:spcAft>
            <a:buNone/>
          </a:pPr>
          <a:r>
            <a:rPr lang="en-US" sz="1200" b="1" kern="1200" dirty="0"/>
            <a:t>(Our Why)</a:t>
          </a:r>
          <a:endParaRPr lang="en-US" sz="1200" kern="1200" dirty="0"/>
        </a:p>
      </dsp:txBody>
      <dsp:txXfrm>
        <a:off x="1998178" y="1056168"/>
        <a:ext cx="1946709" cy="519122"/>
      </dsp:txXfrm>
    </dsp:sp>
    <dsp:sp modelId="{63DA9F9F-2F40-4CD1-B4EF-F81A68F9302E}">
      <dsp:nvSpPr>
        <dsp:cNvPr id="0" name=""/>
        <dsp:cNvSpPr/>
      </dsp:nvSpPr>
      <dsp:spPr>
        <a:xfrm>
          <a:off x="1112782" y="1593215"/>
          <a:ext cx="3717501" cy="3717501"/>
        </a:xfrm>
        <a:prstGeom prst="ellipse">
          <a:avLst/>
        </a:prstGeom>
        <a:solidFill>
          <a:schemeClr val="tx2">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OUR BUSINESS STRATEGY</a:t>
          </a:r>
        </a:p>
        <a:p>
          <a:pPr marL="0" lvl="0" indent="0" algn="ctr" defTabSz="533400">
            <a:lnSpc>
              <a:spcPct val="90000"/>
            </a:lnSpc>
            <a:spcBef>
              <a:spcPct val="0"/>
            </a:spcBef>
            <a:spcAft>
              <a:spcPct val="35000"/>
            </a:spcAft>
            <a:buNone/>
          </a:pPr>
          <a:r>
            <a:rPr lang="en-US" sz="1200" b="1" kern="1200" dirty="0"/>
            <a:t>(Our What)</a:t>
          </a:r>
          <a:endParaRPr lang="en-US" sz="1200" kern="1200" dirty="0"/>
        </a:p>
      </dsp:txBody>
      <dsp:txXfrm>
        <a:off x="2009629" y="1849722"/>
        <a:ext cx="1923807" cy="513015"/>
      </dsp:txXfrm>
    </dsp:sp>
    <dsp:sp modelId="{CE8094FE-8690-4BC7-A03A-BB33742E53CB}">
      <dsp:nvSpPr>
        <dsp:cNvPr id="0" name=""/>
        <dsp:cNvSpPr/>
      </dsp:nvSpPr>
      <dsp:spPr>
        <a:xfrm>
          <a:off x="1511085" y="2389822"/>
          <a:ext cx="2920894" cy="2920894"/>
        </a:xfrm>
        <a:prstGeom prst="ellipse">
          <a:avLst/>
        </a:prstGeom>
        <a:solidFill>
          <a:schemeClr val="tx2">
            <a:lumMod val="25000"/>
            <a:lumOff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OUR PLAN OF ACTION</a:t>
          </a:r>
        </a:p>
        <a:p>
          <a:pPr marL="0" lvl="0" indent="0" algn="ctr" defTabSz="533400">
            <a:lnSpc>
              <a:spcPct val="90000"/>
            </a:lnSpc>
            <a:spcBef>
              <a:spcPct val="0"/>
            </a:spcBef>
            <a:spcAft>
              <a:spcPct val="35000"/>
            </a:spcAft>
            <a:buNone/>
          </a:pPr>
          <a:r>
            <a:rPr lang="en-US" sz="1200" b="1" kern="1200" dirty="0"/>
            <a:t>(Our How)</a:t>
          </a:r>
          <a:endParaRPr lang="en-US" sz="1200" kern="1200" dirty="0"/>
        </a:p>
      </dsp:txBody>
      <dsp:txXfrm>
        <a:off x="2182891" y="2652703"/>
        <a:ext cx="1577282" cy="525760"/>
      </dsp:txXfrm>
    </dsp:sp>
    <dsp:sp modelId="{AB1E9D32-2F85-4B1B-903A-B186BC779001}">
      <dsp:nvSpPr>
        <dsp:cNvPr id="0" name=""/>
        <dsp:cNvSpPr/>
      </dsp:nvSpPr>
      <dsp:spPr>
        <a:xfrm>
          <a:off x="1909389" y="3186430"/>
          <a:ext cx="2124286" cy="2124286"/>
        </a:xfrm>
        <a:prstGeom prst="ellipse">
          <a:avLst/>
        </a:prstGeom>
        <a:solidFill>
          <a:schemeClr val="tx2">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WHAT MATTERS HERE</a:t>
          </a:r>
          <a:endParaRPr lang="en-US" sz="1200" kern="1200" dirty="0"/>
        </a:p>
      </dsp:txBody>
      <dsp:txXfrm>
        <a:off x="2281139" y="3451966"/>
        <a:ext cx="1380786" cy="531071"/>
      </dsp:txXfrm>
    </dsp:sp>
    <dsp:sp modelId="{480E4918-D02D-4E4A-A165-00F6E6234DA3}">
      <dsp:nvSpPr>
        <dsp:cNvPr id="0" name=""/>
        <dsp:cNvSpPr/>
      </dsp:nvSpPr>
      <dsp:spPr>
        <a:xfrm>
          <a:off x="2307693" y="3983037"/>
          <a:ext cx="1327679" cy="1327679"/>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YOU MATTER</a:t>
          </a:r>
          <a:endParaRPr lang="en-US" sz="1200" kern="1200" dirty="0"/>
        </a:p>
      </dsp:txBody>
      <dsp:txXfrm>
        <a:off x="2502127" y="4314957"/>
        <a:ext cx="938811" cy="663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0D9CB-F200-4253-A7C1-A0DDC95DA6AB}">
      <dsp:nvSpPr>
        <dsp:cNvPr id="0" name=""/>
        <dsp:cNvSpPr/>
      </dsp:nvSpPr>
      <dsp:spPr>
        <a:xfrm rot="10800000">
          <a:off x="1620101" y="3113"/>
          <a:ext cx="5341778" cy="109846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4392"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Data Sources</a:t>
          </a:r>
        </a:p>
      </dsp:txBody>
      <dsp:txXfrm rot="10800000">
        <a:off x="1894716" y="3113"/>
        <a:ext cx="5067163" cy="1098462"/>
      </dsp:txXfrm>
    </dsp:sp>
    <dsp:sp modelId="{4D3C8089-1CDC-4954-B125-393AECD00A78}">
      <dsp:nvSpPr>
        <dsp:cNvPr id="0" name=""/>
        <dsp:cNvSpPr/>
      </dsp:nvSpPr>
      <dsp:spPr>
        <a:xfrm>
          <a:off x="1070869" y="3113"/>
          <a:ext cx="1098462" cy="1098462"/>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C25E1-BB12-4DCF-8D81-5102F523275D}">
      <dsp:nvSpPr>
        <dsp:cNvPr id="0" name=""/>
        <dsp:cNvSpPr/>
      </dsp:nvSpPr>
      <dsp:spPr>
        <a:xfrm rot="10800000">
          <a:off x="1620101" y="1429475"/>
          <a:ext cx="5341778" cy="24099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4392"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Data Processing, Artificial Intelligence and Remote Ops</a:t>
          </a:r>
        </a:p>
      </dsp:txBody>
      <dsp:txXfrm rot="10800000">
        <a:off x="2222591" y="1429475"/>
        <a:ext cx="4739288" cy="2409961"/>
      </dsp:txXfrm>
    </dsp:sp>
    <dsp:sp modelId="{F5FEE62E-1CF1-43D8-8568-B104EF861E77}">
      <dsp:nvSpPr>
        <dsp:cNvPr id="0" name=""/>
        <dsp:cNvSpPr/>
      </dsp:nvSpPr>
      <dsp:spPr>
        <a:xfrm>
          <a:off x="1070869" y="2085225"/>
          <a:ext cx="1098462" cy="1098462"/>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19C597-C573-4826-86FC-15F7505E381E}">
      <dsp:nvSpPr>
        <dsp:cNvPr id="0" name=""/>
        <dsp:cNvSpPr/>
      </dsp:nvSpPr>
      <dsp:spPr>
        <a:xfrm rot="10800000">
          <a:off x="1620101" y="4167336"/>
          <a:ext cx="5341778" cy="109846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4392"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Operational Discipline</a:t>
          </a:r>
        </a:p>
      </dsp:txBody>
      <dsp:txXfrm rot="10800000">
        <a:off x="1894716" y="4167336"/>
        <a:ext cx="5067163" cy="1098462"/>
      </dsp:txXfrm>
    </dsp:sp>
    <dsp:sp modelId="{9AACE699-4F6E-407A-813A-1250BF063ED3}">
      <dsp:nvSpPr>
        <dsp:cNvPr id="0" name=""/>
        <dsp:cNvSpPr/>
      </dsp:nvSpPr>
      <dsp:spPr>
        <a:xfrm>
          <a:off x="1070869" y="4167336"/>
          <a:ext cx="1098462" cy="1098462"/>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0D9CB-F200-4253-A7C1-A0DDC95DA6AB}">
      <dsp:nvSpPr>
        <dsp:cNvPr id="0" name=""/>
        <dsp:cNvSpPr/>
      </dsp:nvSpPr>
      <dsp:spPr>
        <a:xfrm rot="10800000">
          <a:off x="1614517" y="357"/>
          <a:ext cx="5341778" cy="1076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4542"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Detection</a:t>
          </a:r>
        </a:p>
      </dsp:txBody>
      <dsp:txXfrm rot="10800000">
        <a:off x="1883548" y="357"/>
        <a:ext cx="5072747" cy="1076125"/>
      </dsp:txXfrm>
    </dsp:sp>
    <dsp:sp modelId="{4D3C8089-1CDC-4954-B125-393AECD00A78}">
      <dsp:nvSpPr>
        <dsp:cNvPr id="0" name=""/>
        <dsp:cNvSpPr/>
      </dsp:nvSpPr>
      <dsp:spPr>
        <a:xfrm>
          <a:off x="1076454" y="357"/>
          <a:ext cx="1076125" cy="107612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C25E1-BB12-4DCF-8D81-5102F523275D}">
      <dsp:nvSpPr>
        <dsp:cNvPr id="0" name=""/>
        <dsp:cNvSpPr/>
      </dsp:nvSpPr>
      <dsp:spPr>
        <a:xfrm rot="10800000">
          <a:off x="1614517" y="1397715"/>
          <a:ext cx="5341778" cy="1076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4542"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Control Equipment</a:t>
          </a:r>
        </a:p>
      </dsp:txBody>
      <dsp:txXfrm rot="10800000">
        <a:off x="1883548" y="1397715"/>
        <a:ext cx="5072747" cy="1076125"/>
      </dsp:txXfrm>
    </dsp:sp>
    <dsp:sp modelId="{F5FEE62E-1CF1-43D8-8568-B104EF861E77}">
      <dsp:nvSpPr>
        <dsp:cNvPr id="0" name=""/>
        <dsp:cNvSpPr/>
      </dsp:nvSpPr>
      <dsp:spPr>
        <a:xfrm>
          <a:off x="1076454" y="1397715"/>
          <a:ext cx="1076125" cy="107612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19C597-C573-4826-86FC-15F7505E381E}">
      <dsp:nvSpPr>
        <dsp:cNvPr id="0" name=""/>
        <dsp:cNvSpPr/>
      </dsp:nvSpPr>
      <dsp:spPr>
        <a:xfrm rot="10800000">
          <a:off x="1614517" y="2795072"/>
          <a:ext cx="5341778" cy="1076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4542"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Operational Discipline</a:t>
          </a:r>
        </a:p>
      </dsp:txBody>
      <dsp:txXfrm rot="10800000">
        <a:off x="1883548" y="2795072"/>
        <a:ext cx="5072747" cy="1076125"/>
      </dsp:txXfrm>
    </dsp:sp>
    <dsp:sp modelId="{9AACE699-4F6E-407A-813A-1250BF063ED3}">
      <dsp:nvSpPr>
        <dsp:cNvPr id="0" name=""/>
        <dsp:cNvSpPr/>
      </dsp:nvSpPr>
      <dsp:spPr>
        <a:xfrm>
          <a:off x="1076454" y="2795072"/>
          <a:ext cx="1076125" cy="107612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C34635-29EA-4E42-9E6C-13A0995ED071}">
      <dsp:nvSpPr>
        <dsp:cNvPr id="0" name=""/>
        <dsp:cNvSpPr/>
      </dsp:nvSpPr>
      <dsp:spPr>
        <a:xfrm rot="10800000">
          <a:off x="1614517" y="4192429"/>
          <a:ext cx="5341778" cy="10761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4542"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New Technology</a:t>
          </a:r>
        </a:p>
      </dsp:txBody>
      <dsp:txXfrm rot="10800000">
        <a:off x="1883548" y="4192429"/>
        <a:ext cx="5072747" cy="1076125"/>
      </dsp:txXfrm>
    </dsp:sp>
    <dsp:sp modelId="{A671E4DC-2097-4E72-9D47-BD7624B3566D}">
      <dsp:nvSpPr>
        <dsp:cNvPr id="0" name=""/>
        <dsp:cNvSpPr/>
      </dsp:nvSpPr>
      <dsp:spPr>
        <a:xfrm>
          <a:off x="1076454" y="4192429"/>
          <a:ext cx="1076125" cy="107612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FD7B0A-2CF3-D84B-96DC-0DB3B951C8F9}" type="datetimeFigureOut">
              <a:rPr lang="en-US" smtClean="0"/>
              <a:t>2/3/2020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6920BE0-4890-9448-A0FF-95A336FE59CB}" type="slidenum">
              <a:rPr lang="en-US" smtClean="0"/>
              <a:t>‹#›</a:t>
            </a:fld>
            <a:endParaRPr lang="en-US"/>
          </a:p>
        </p:txBody>
      </p:sp>
    </p:spTree>
    <p:extLst>
      <p:ext uri="{BB962C8B-B14F-4D97-AF65-F5344CB8AC3E}">
        <p14:creationId xmlns:p14="http://schemas.microsoft.com/office/powerpoint/2010/main" val="3764200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40229D-0335-3246-B8C5-98C7C49729E2}" type="datetimeFigureOut">
              <a:rPr lang="en-US" smtClean="0"/>
              <a:t>2/3/2020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598984-2BAE-D841-B613-360EAF7322C6}" type="slidenum">
              <a:rPr lang="en-US" smtClean="0"/>
              <a:t>‹#›</a:t>
            </a:fld>
            <a:endParaRPr lang="en-US"/>
          </a:p>
        </p:txBody>
      </p:sp>
    </p:spTree>
    <p:extLst>
      <p:ext uri="{BB962C8B-B14F-4D97-AF65-F5344CB8AC3E}">
        <p14:creationId xmlns:p14="http://schemas.microsoft.com/office/powerpoint/2010/main" val="35824154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DCP has continued to transform, improving our structure by having eliminated our IDRs and by becoming nearly 100% self-funding for capital growth and sustainability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598984-2BAE-D841-B613-360EAF7322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16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DCP has continued to transform. We are moving more gas with fewer facilities and a more interconnected infrastructure as 2020 progresses.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598984-2BAE-D841-B613-360EAF7322C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24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a:t>
            </a:r>
            <a:r>
              <a:rPr lang="en-US" dirty="0"/>
              <a:t>: Building connections to enable better lives</a:t>
            </a:r>
          </a:p>
          <a:p>
            <a:endParaRPr lang="en-US" dirty="0"/>
          </a:p>
          <a:p>
            <a:r>
              <a:rPr lang="en-US" b="1" dirty="0"/>
              <a:t>Vision</a:t>
            </a:r>
            <a:r>
              <a:rPr lang="en-US" dirty="0"/>
              <a:t>: to be the safest, most reliable, low-cost midstream service provider</a:t>
            </a:r>
          </a:p>
          <a:p>
            <a:endParaRPr lang="en-US" dirty="0"/>
          </a:p>
          <a:p>
            <a:r>
              <a:rPr lang="en-US" b="1" dirty="0"/>
              <a:t>Safety Culture</a:t>
            </a:r>
            <a:r>
              <a:rPr lang="en-US" dirty="0"/>
              <a:t>: Paramount</a:t>
            </a:r>
          </a:p>
          <a:p>
            <a:endParaRPr lang="en-US" dirty="0"/>
          </a:p>
        </p:txBody>
      </p:sp>
      <p:sp>
        <p:nvSpPr>
          <p:cNvPr id="4" name="Slide Number Placeholder 3"/>
          <p:cNvSpPr>
            <a:spLocks noGrp="1"/>
          </p:cNvSpPr>
          <p:nvPr>
            <p:ph type="sldNum" sz="quarter" idx="5"/>
          </p:nvPr>
        </p:nvSpPr>
        <p:spPr/>
        <p:txBody>
          <a:bodyPr/>
          <a:lstStyle/>
          <a:p>
            <a:fld id="{AB598984-2BAE-D841-B613-360EAF7322C6}" type="slidenum">
              <a:rPr lang="en-US" smtClean="0"/>
              <a:t>5</a:t>
            </a:fld>
            <a:endParaRPr lang="en-US"/>
          </a:p>
        </p:txBody>
      </p:sp>
    </p:spTree>
    <p:extLst>
      <p:ext uri="{BB962C8B-B14F-4D97-AF65-F5344CB8AC3E}">
        <p14:creationId xmlns:p14="http://schemas.microsoft.com/office/powerpoint/2010/main" val="281682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digitalization has a much wider impact than just reducing the human intensity of the operation; you reduce the number of miles driven per person which impacts PVAs, you reduce downtime by addressing the correct problem the first time, you increase quality of life for employees, solutions become more sustainable due to having more data input, people do fewer “mundane” tasks which impacts improved safety performance, your company can expand its reach faster to positively impact more lives, your customers will be positively impacted by better service over the long term.</a:t>
            </a:r>
          </a:p>
          <a:p>
            <a:endParaRPr lang="en-US" dirty="0"/>
          </a:p>
          <a:p>
            <a:r>
              <a:rPr lang="en-US" dirty="0"/>
              <a:t>Remote Operations: Allows DCP to apply the best talent and minds to everyday operations to better leverage a very geographically distributed enterprise.</a:t>
            </a:r>
          </a:p>
          <a:p>
            <a:endParaRPr lang="en-US" dirty="0"/>
          </a:p>
        </p:txBody>
      </p:sp>
      <p:sp>
        <p:nvSpPr>
          <p:cNvPr id="4" name="Slide Number Placeholder 3"/>
          <p:cNvSpPr>
            <a:spLocks noGrp="1"/>
          </p:cNvSpPr>
          <p:nvPr>
            <p:ph type="sldNum" sz="quarter" idx="5"/>
          </p:nvPr>
        </p:nvSpPr>
        <p:spPr/>
        <p:txBody>
          <a:bodyPr/>
          <a:lstStyle/>
          <a:p>
            <a:fld id="{AB598984-2BAE-D841-B613-360EAF7322C6}" type="slidenum">
              <a:rPr lang="en-US" smtClean="0"/>
              <a:t>6</a:t>
            </a:fld>
            <a:endParaRPr lang="en-US"/>
          </a:p>
        </p:txBody>
      </p:sp>
    </p:spTree>
    <p:extLst>
      <p:ext uri="{BB962C8B-B14F-4D97-AF65-F5344CB8AC3E}">
        <p14:creationId xmlns:p14="http://schemas.microsoft.com/office/powerpoint/2010/main" val="289121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Detection</a:t>
            </a:r>
            <a:r>
              <a:rPr lang="en-US" dirty="0"/>
              <a:t>: This involves aerial photography/FLIR detection, on-the ground with FLIR hand-held (new tech. available), gas leak detection equipment, rapid reporting methods, flare measurement on SCADA</a:t>
            </a:r>
          </a:p>
          <a:p>
            <a:endParaRPr lang="en-US" dirty="0"/>
          </a:p>
          <a:p>
            <a:r>
              <a:rPr lang="en-US" b="1" dirty="0"/>
              <a:t>Control Equipment</a:t>
            </a:r>
            <a:r>
              <a:rPr lang="en-US" dirty="0"/>
              <a:t>: Pressure regulators, HI/LO valves, vent/flare design, automation for reaction to pressure changes to decrease or increase capacity rapidly, rapid dissemination of information </a:t>
            </a:r>
          </a:p>
          <a:p>
            <a:endParaRPr lang="en-US" dirty="0"/>
          </a:p>
          <a:p>
            <a:r>
              <a:rPr lang="en-US" b="1" dirty="0"/>
              <a:t>Operational Discipline</a:t>
            </a:r>
            <a:r>
              <a:rPr lang="en-US" dirty="0"/>
              <a:t>: Trained and regular observations, efficient and risk-based work order processing, running equipment responsibly, prompt reporting and RCFA with follow-through</a:t>
            </a:r>
          </a:p>
          <a:p>
            <a:endParaRPr lang="en-US" dirty="0"/>
          </a:p>
          <a:p>
            <a:r>
              <a:rPr lang="en-US" b="1" dirty="0"/>
              <a:t>New Technologies</a:t>
            </a:r>
            <a:r>
              <a:rPr lang="en-US" dirty="0"/>
              <a:t>: Upgrades to engine controls to lower emissions, waste heat recovery, renewable energy options, fuel cell technologies, power factor correction technologies, CO2 sequestration; DCP Technology Ventures (launched in 2018)</a:t>
            </a:r>
          </a:p>
          <a:p>
            <a:endParaRPr lang="en-US" dirty="0"/>
          </a:p>
        </p:txBody>
      </p:sp>
      <p:sp>
        <p:nvSpPr>
          <p:cNvPr id="4" name="Slide Number Placeholder 3"/>
          <p:cNvSpPr>
            <a:spLocks noGrp="1"/>
          </p:cNvSpPr>
          <p:nvPr>
            <p:ph type="sldNum" sz="quarter" idx="5"/>
          </p:nvPr>
        </p:nvSpPr>
        <p:spPr/>
        <p:txBody>
          <a:bodyPr/>
          <a:lstStyle/>
          <a:p>
            <a:fld id="{AB598984-2BAE-D841-B613-360EAF7322C6}" type="slidenum">
              <a:rPr lang="en-US" smtClean="0"/>
              <a:t>8</a:t>
            </a:fld>
            <a:endParaRPr lang="en-US"/>
          </a:p>
        </p:txBody>
      </p:sp>
    </p:spTree>
    <p:extLst>
      <p:ext uri="{BB962C8B-B14F-4D97-AF65-F5344CB8AC3E}">
        <p14:creationId xmlns:p14="http://schemas.microsoft.com/office/powerpoint/2010/main" val="56422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DCP Technology Ventures (launched in 2018)</a:t>
            </a:r>
          </a:p>
          <a:p>
            <a:endParaRPr lang="en-US" dirty="0"/>
          </a:p>
        </p:txBody>
      </p:sp>
      <p:sp>
        <p:nvSpPr>
          <p:cNvPr id="4" name="Slide Number Placeholder 3"/>
          <p:cNvSpPr>
            <a:spLocks noGrp="1"/>
          </p:cNvSpPr>
          <p:nvPr>
            <p:ph type="sldNum" sz="quarter" idx="5"/>
          </p:nvPr>
        </p:nvSpPr>
        <p:spPr/>
        <p:txBody>
          <a:bodyPr/>
          <a:lstStyle/>
          <a:p>
            <a:fld id="{AB598984-2BAE-D841-B613-360EAF7322C6}" type="slidenum">
              <a:rPr lang="en-US" smtClean="0"/>
              <a:t>9</a:t>
            </a:fld>
            <a:endParaRPr lang="en-US"/>
          </a:p>
        </p:txBody>
      </p:sp>
    </p:spTree>
    <p:extLst>
      <p:ext uri="{BB962C8B-B14F-4D97-AF65-F5344CB8AC3E}">
        <p14:creationId xmlns:p14="http://schemas.microsoft.com/office/powerpoint/2010/main" val="2822423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chart" Target="../charts/char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A">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452035" y="-1883"/>
            <a:ext cx="1600498" cy="6864116"/>
          </a:xfrm>
          <a:custGeom>
            <a:avLst/>
            <a:gdLst>
              <a:gd name="connsiteX0" fmla="*/ 0 w 368300"/>
              <a:gd name="connsiteY0" fmla="*/ 0 h 6858000"/>
              <a:gd name="connsiteX1" fmla="*/ 368300 w 368300"/>
              <a:gd name="connsiteY1" fmla="*/ 0 h 6858000"/>
              <a:gd name="connsiteX2" fmla="*/ 368300 w 368300"/>
              <a:gd name="connsiteY2" fmla="*/ 6858000 h 6858000"/>
              <a:gd name="connsiteX3" fmla="*/ 0 w 368300"/>
              <a:gd name="connsiteY3" fmla="*/ 6858000 h 6858000"/>
              <a:gd name="connsiteX4" fmla="*/ 0 w 368300"/>
              <a:gd name="connsiteY4" fmla="*/ 0 h 6858000"/>
              <a:gd name="connsiteX0" fmla="*/ 1422400 w 1790700"/>
              <a:gd name="connsiteY0" fmla="*/ 0 h 6870700"/>
              <a:gd name="connsiteX1" fmla="*/ 1790700 w 1790700"/>
              <a:gd name="connsiteY1" fmla="*/ 0 h 6870700"/>
              <a:gd name="connsiteX2" fmla="*/ 1790700 w 1790700"/>
              <a:gd name="connsiteY2" fmla="*/ 6858000 h 6870700"/>
              <a:gd name="connsiteX3" fmla="*/ 0 w 1790700"/>
              <a:gd name="connsiteY3" fmla="*/ 6870700 h 6870700"/>
              <a:gd name="connsiteX4" fmla="*/ 1422400 w 1790700"/>
              <a:gd name="connsiteY4" fmla="*/ 0 h 6870700"/>
              <a:gd name="connsiteX0" fmla="*/ 1422400 w 1790700"/>
              <a:gd name="connsiteY0" fmla="*/ 0 h 6870700"/>
              <a:gd name="connsiteX1" fmla="*/ 1790700 w 1790700"/>
              <a:gd name="connsiteY1" fmla="*/ 0 h 6870700"/>
              <a:gd name="connsiteX2" fmla="*/ 355600 w 1790700"/>
              <a:gd name="connsiteY2" fmla="*/ 6845300 h 6870700"/>
              <a:gd name="connsiteX3" fmla="*/ 0 w 1790700"/>
              <a:gd name="connsiteY3" fmla="*/ 6870700 h 6870700"/>
              <a:gd name="connsiteX4" fmla="*/ 1422400 w 17907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6933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73766"/>
              <a:gd name="connsiteY0" fmla="*/ 1 h 6870701"/>
              <a:gd name="connsiteX1" fmla="*/ 1773766 w 1773766"/>
              <a:gd name="connsiteY1" fmla="*/ 0 h 6870701"/>
              <a:gd name="connsiteX2" fmla="*/ 355600 w 1773766"/>
              <a:gd name="connsiteY2" fmla="*/ 6845301 h 6870701"/>
              <a:gd name="connsiteX3" fmla="*/ 0 w 1773766"/>
              <a:gd name="connsiteY3" fmla="*/ 6870701 h 6870701"/>
              <a:gd name="connsiteX4" fmla="*/ 1422400 w 1773766"/>
              <a:gd name="connsiteY4" fmla="*/ 1 h 6870701"/>
              <a:gd name="connsiteX0" fmla="*/ 1422400 w 1773863"/>
              <a:gd name="connsiteY0" fmla="*/ 1882 h 6872582"/>
              <a:gd name="connsiteX1" fmla="*/ 1773766 w 1773863"/>
              <a:gd name="connsiteY1" fmla="*/ 1881 h 6872582"/>
              <a:gd name="connsiteX2" fmla="*/ 355600 w 1773863"/>
              <a:gd name="connsiteY2" fmla="*/ 6847182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38715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59882 h 6872582"/>
              <a:gd name="connsiteX3" fmla="*/ 0 w 1773863"/>
              <a:gd name="connsiteY3" fmla="*/ 6872582 h 6872582"/>
              <a:gd name="connsiteX4" fmla="*/ 1422400 w 1773863"/>
              <a:gd name="connsiteY4" fmla="*/ 1882 h 6872582"/>
              <a:gd name="connsiteX0" fmla="*/ 1418167 w 1769630"/>
              <a:gd name="connsiteY0" fmla="*/ 1882 h 6864116"/>
              <a:gd name="connsiteX1" fmla="*/ 1769533 w 1769630"/>
              <a:gd name="connsiteY1" fmla="*/ 1881 h 6864116"/>
              <a:gd name="connsiteX2" fmla="*/ 347134 w 1769630"/>
              <a:gd name="connsiteY2" fmla="*/ 6859882 h 6864116"/>
              <a:gd name="connsiteX3" fmla="*/ 0 w 1769630"/>
              <a:gd name="connsiteY3" fmla="*/ 6864116 h 6864116"/>
              <a:gd name="connsiteX4" fmla="*/ 1418167 w 1769630"/>
              <a:gd name="connsiteY4" fmla="*/ 1882 h 6864116"/>
              <a:gd name="connsiteX0" fmla="*/ 1583267 w 1769831"/>
              <a:gd name="connsiteY0" fmla="*/ 1882 h 6864116"/>
              <a:gd name="connsiteX1" fmla="*/ 1769533 w 1769831"/>
              <a:gd name="connsiteY1" fmla="*/ 1881 h 6864116"/>
              <a:gd name="connsiteX2" fmla="*/ 347134 w 1769831"/>
              <a:gd name="connsiteY2" fmla="*/ 6859882 h 6864116"/>
              <a:gd name="connsiteX3" fmla="*/ 0 w 1769831"/>
              <a:gd name="connsiteY3" fmla="*/ 6864116 h 6864116"/>
              <a:gd name="connsiteX4" fmla="*/ 1583267 w 1769831"/>
              <a:gd name="connsiteY4" fmla="*/ 1882 h 6864116"/>
              <a:gd name="connsiteX0" fmla="*/ 1418167 w 1604731"/>
              <a:gd name="connsiteY0" fmla="*/ 1882 h 6876816"/>
              <a:gd name="connsiteX1" fmla="*/ 1604433 w 1604731"/>
              <a:gd name="connsiteY1" fmla="*/ 1881 h 6876816"/>
              <a:gd name="connsiteX2" fmla="*/ 182034 w 1604731"/>
              <a:gd name="connsiteY2" fmla="*/ 6859882 h 6876816"/>
              <a:gd name="connsiteX3" fmla="*/ 0 w 1604731"/>
              <a:gd name="connsiteY3" fmla="*/ 6876816 h 6876816"/>
              <a:gd name="connsiteX4" fmla="*/ 1418167 w 1604731"/>
              <a:gd name="connsiteY4" fmla="*/ 1882 h 6876816"/>
              <a:gd name="connsiteX0" fmla="*/ 1413934 w 1600498"/>
              <a:gd name="connsiteY0" fmla="*/ 1882 h 6864116"/>
              <a:gd name="connsiteX1" fmla="*/ 1600200 w 1600498"/>
              <a:gd name="connsiteY1" fmla="*/ 1881 h 6864116"/>
              <a:gd name="connsiteX2" fmla="*/ 177801 w 1600498"/>
              <a:gd name="connsiteY2" fmla="*/ 6859882 h 6864116"/>
              <a:gd name="connsiteX3" fmla="*/ 0 w 1600498"/>
              <a:gd name="connsiteY3" fmla="*/ 6864116 h 6864116"/>
              <a:gd name="connsiteX4" fmla="*/ 1413934 w 1600498"/>
              <a:gd name="connsiteY4" fmla="*/ 1882 h 686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98" h="6864116">
                <a:moveTo>
                  <a:pt x="1413934" y="1882"/>
                </a:moveTo>
                <a:cubicBezTo>
                  <a:pt x="1531056" y="1882"/>
                  <a:pt x="1605845" y="-2352"/>
                  <a:pt x="1600200" y="1881"/>
                </a:cubicBezTo>
                <a:lnTo>
                  <a:pt x="177801" y="6859882"/>
                </a:lnTo>
                <a:lnTo>
                  <a:pt x="0" y="6864116"/>
                </a:lnTo>
                <a:lnTo>
                  <a:pt x="1413934" y="1882"/>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15"/>
          <p:cNvSpPr/>
          <p:nvPr userDrawn="1"/>
        </p:nvSpPr>
        <p:spPr>
          <a:xfrm>
            <a:off x="-5109" y="0"/>
            <a:ext cx="2951509" cy="6866466"/>
          </a:xfrm>
          <a:custGeom>
            <a:avLst/>
            <a:gdLst>
              <a:gd name="connsiteX0" fmla="*/ 0 w 3746500"/>
              <a:gd name="connsiteY0" fmla="*/ 0 h 6858000"/>
              <a:gd name="connsiteX1" fmla="*/ 3746500 w 3746500"/>
              <a:gd name="connsiteY1" fmla="*/ 0 h 6858000"/>
              <a:gd name="connsiteX2" fmla="*/ 3746500 w 3746500"/>
              <a:gd name="connsiteY2" fmla="*/ 6858000 h 6858000"/>
              <a:gd name="connsiteX3" fmla="*/ 0 w 3746500"/>
              <a:gd name="connsiteY3" fmla="*/ 6858000 h 6858000"/>
              <a:gd name="connsiteX4" fmla="*/ 0 w 3746500"/>
              <a:gd name="connsiteY4" fmla="*/ 0 h 6858000"/>
              <a:gd name="connsiteX0" fmla="*/ 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0 w 5168900"/>
              <a:gd name="connsiteY4" fmla="*/ 0 h 6858000"/>
              <a:gd name="connsiteX0" fmla="*/ 196850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1968500 w 5168900"/>
              <a:gd name="connsiteY4" fmla="*/ 0 h 6858000"/>
              <a:gd name="connsiteX0" fmla="*/ 0 w 3200400"/>
              <a:gd name="connsiteY0" fmla="*/ 0 h 6870700"/>
              <a:gd name="connsiteX1" fmla="*/ 3200400 w 3200400"/>
              <a:gd name="connsiteY1" fmla="*/ 0 h 6870700"/>
              <a:gd name="connsiteX2" fmla="*/ 1778000 w 3200400"/>
              <a:gd name="connsiteY2" fmla="*/ 68580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69534 w 3200400"/>
              <a:gd name="connsiteY2" fmla="*/ 68326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73767 w 3200400"/>
              <a:gd name="connsiteY2" fmla="*/ 6862233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82234 w 3200400"/>
              <a:gd name="connsiteY2" fmla="*/ 6862233 h 6870700"/>
              <a:gd name="connsiteX3" fmla="*/ 12700 w 3200400"/>
              <a:gd name="connsiteY3" fmla="*/ 6870700 h 6870700"/>
              <a:gd name="connsiteX4" fmla="*/ 0 w 3200400"/>
              <a:gd name="connsiteY4" fmla="*/ 0 h 6870700"/>
              <a:gd name="connsiteX0" fmla="*/ 114408 w 3187808"/>
              <a:gd name="connsiteY0" fmla="*/ 0 h 6896100"/>
              <a:gd name="connsiteX1" fmla="*/ 3187808 w 3187808"/>
              <a:gd name="connsiteY1" fmla="*/ 25400 h 6896100"/>
              <a:gd name="connsiteX2" fmla="*/ 1769642 w 3187808"/>
              <a:gd name="connsiteY2" fmla="*/ 6887633 h 6896100"/>
              <a:gd name="connsiteX3" fmla="*/ 108 w 3187808"/>
              <a:gd name="connsiteY3" fmla="*/ 6896100 h 6896100"/>
              <a:gd name="connsiteX4" fmla="*/ 114408 w 3187808"/>
              <a:gd name="connsiteY4" fmla="*/ 0 h 6896100"/>
              <a:gd name="connsiteX0" fmla="*/ 1222 w 3074622"/>
              <a:gd name="connsiteY0" fmla="*/ 0 h 6896100"/>
              <a:gd name="connsiteX1" fmla="*/ 3074622 w 3074622"/>
              <a:gd name="connsiteY1" fmla="*/ 25400 h 6896100"/>
              <a:gd name="connsiteX2" fmla="*/ 1656456 w 3074622"/>
              <a:gd name="connsiteY2" fmla="*/ 6887633 h 6896100"/>
              <a:gd name="connsiteX3" fmla="*/ 1222 w 3074622"/>
              <a:gd name="connsiteY3" fmla="*/ 6896100 h 6896100"/>
              <a:gd name="connsiteX4" fmla="*/ 1222 w 3074622"/>
              <a:gd name="connsiteY4" fmla="*/ 0 h 6896100"/>
              <a:gd name="connsiteX0" fmla="*/ 127098 w 3073498"/>
              <a:gd name="connsiteY0" fmla="*/ 0 h 6870700"/>
              <a:gd name="connsiteX1" fmla="*/ 3073498 w 3073498"/>
              <a:gd name="connsiteY1" fmla="*/ 0 h 6870700"/>
              <a:gd name="connsiteX2" fmla="*/ 1655332 w 3073498"/>
              <a:gd name="connsiteY2" fmla="*/ 6862233 h 6870700"/>
              <a:gd name="connsiteX3" fmla="*/ 98 w 3073498"/>
              <a:gd name="connsiteY3" fmla="*/ 6870700 h 6870700"/>
              <a:gd name="connsiteX4" fmla="*/ 127098 w 3073498"/>
              <a:gd name="connsiteY4" fmla="*/ 0 h 6870700"/>
              <a:gd name="connsiteX0" fmla="*/ 13263 w 2959663"/>
              <a:gd name="connsiteY0" fmla="*/ 0 h 6883400"/>
              <a:gd name="connsiteX1" fmla="*/ 2959663 w 2959663"/>
              <a:gd name="connsiteY1" fmla="*/ 0 h 6883400"/>
              <a:gd name="connsiteX2" fmla="*/ 1541497 w 2959663"/>
              <a:gd name="connsiteY2" fmla="*/ 6862233 h 6883400"/>
              <a:gd name="connsiteX3" fmla="*/ 563 w 2959663"/>
              <a:gd name="connsiteY3" fmla="*/ 6883400 h 6883400"/>
              <a:gd name="connsiteX4" fmla="*/ 13263 w 2959663"/>
              <a:gd name="connsiteY4" fmla="*/ 0 h 6883400"/>
              <a:gd name="connsiteX0" fmla="*/ 1222 w 2947622"/>
              <a:gd name="connsiteY0" fmla="*/ 0 h 6862233"/>
              <a:gd name="connsiteX1" fmla="*/ 2947622 w 2947622"/>
              <a:gd name="connsiteY1" fmla="*/ 0 h 6862233"/>
              <a:gd name="connsiteX2" fmla="*/ 1529456 w 2947622"/>
              <a:gd name="connsiteY2" fmla="*/ 6862233 h 6862233"/>
              <a:gd name="connsiteX3" fmla="*/ 1222 w 2947622"/>
              <a:gd name="connsiteY3" fmla="*/ 6858000 h 6862233"/>
              <a:gd name="connsiteX4" fmla="*/ 1222 w 2947622"/>
              <a:gd name="connsiteY4" fmla="*/ 0 h 6862233"/>
              <a:gd name="connsiteX0" fmla="*/ 0 w 2946400"/>
              <a:gd name="connsiteY0" fmla="*/ 0 h 6870700"/>
              <a:gd name="connsiteX1" fmla="*/ 2946400 w 2946400"/>
              <a:gd name="connsiteY1" fmla="*/ 0 h 6870700"/>
              <a:gd name="connsiteX2" fmla="*/ 1528234 w 2946400"/>
              <a:gd name="connsiteY2" fmla="*/ 6862233 h 6870700"/>
              <a:gd name="connsiteX3" fmla="*/ 12700 w 2946400"/>
              <a:gd name="connsiteY3" fmla="*/ 6870700 h 6870700"/>
              <a:gd name="connsiteX4" fmla="*/ 0 w 2946400"/>
              <a:gd name="connsiteY4" fmla="*/ 0 h 6870700"/>
              <a:gd name="connsiteX0" fmla="*/ 5109 w 2951509"/>
              <a:gd name="connsiteY0" fmla="*/ 0 h 6866466"/>
              <a:gd name="connsiteX1" fmla="*/ 2951509 w 2951509"/>
              <a:gd name="connsiteY1" fmla="*/ 0 h 6866466"/>
              <a:gd name="connsiteX2" fmla="*/ 1533343 w 2951509"/>
              <a:gd name="connsiteY2" fmla="*/ 6862233 h 6866466"/>
              <a:gd name="connsiteX3" fmla="*/ 876 w 2951509"/>
              <a:gd name="connsiteY3" fmla="*/ 6866466 h 6866466"/>
              <a:gd name="connsiteX4" fmla="*/ 5109 w 2951509"/>
              <a:gd name="connsiteY4" fmla="*/ 0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509" h="6866466">
                <a:moveTo>
                  <a:pt x="5109" y="0"/>
                </a:moveTo>
                <a:lnTo>
                  <a:pt x="2951509" y="0"/>
                </a:lnTo>
                <a:lnTo>
                  <a:pt x="1533343" y="6862233"/>
                </a:lnTo>
                <a:lnTo>
                  <a:pt x="876" y="6866466"/>
                </a:lnTo>
                <a:cubicBezTo>
                  <a:pt x="-3357" y="4576233"/>
                  <a:pt x="9342" y="2290233"/>
                  <a:pt x="5109" y="0"/>
                </a:cubicBezTo>
                <a:close/>
              </a:path>
            </a:pathLst>
          </a:custGeom>
          <a:gradFill flip="none" rotWithShape="1">
            <a:gsLst>
              <a:gs pos="0">
                <a:srgbClr val="012D38"/>
              </a:gs>
              <a:gs pos="100000">
                <a:schemeClr val="tx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itle 4"/>
          <p:cNvSpPr>
            <a:spLocks noGrp="1"/>
          </p:cNvSpPr>
          <p:nvPr>
            <p:ph type="title" hasCustomPrompt="1"/>
          </p:nvPr>
        </p:nvSpPr>
        <p:spPr>
          <a:xfrm>
            <a:off x="2892097" y="1948869"/>
            <a:ext cx="6251903" cy="1762743"/>
          </a:xfrm>
        </p:spPr>
        <p:txBody>
          <a:bodyPr anchor="b">
            <a:noAutofit/>
          </a:bodyPr>
          <a:lstStyle>
            <a:lvl1pPr>
              <a:lnSpc>
                <a:spcPct val="90000"/>
              </a:lnSpc>
              <a:defRPr sz="4200" baseline="0">
                <a:solidFill>
                  <a:schemeClr val="tx2"/>
                </a:solidFill>
              </a:defRPr>
            </a:lvl1pPr>
          </a:lstStyle>
          <a:p>
            <a:r>
              <a:rPr lang="en-US" dirty="0"/>
              <a:t>Presentation Title Here</a:t>
            </a:r>
            <a:br>
              <a:rPr lang="en-US" dirty="0"/>
            </a:br>
            <a:r>
              <a:rPr lang="en-US" dirty="0"/>
              <a:t>2 Lines as Needed</a:t>
            </a:r>
          </a:p>
        </p:txBody>
      </p:sp>
      <p:cxnSp>
        <p:nvCxnSpPr>
          <p:cNvPr id="8" name="Straight Connector 7"/>
          <p:cNvCxnSpPr/>
          <p:nvPr userDrawn="1"/>
        </p:nvCxnSpPr>
        <p:spPr>
          <a:xfrm>
            <a:off x="-25400" y="2798536"/>
            <a:ext cx="2892097"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0" hasCustomPrompt="1"/>
          </p:nvPr>
        </p:nvSpPr>
        <p:spPr>
          <a:xfrm>
            <a:off x="2892097" y="3855272"/>
            <a:ext cx="5756603" cy="897067"/>
          </a:xfrm>
        </p:spPr>
        <p:txBody>
          <a:bodyPr anchor="t">
            <a:normAutofit/>
          </a:bodyPr>
          <a:lstStyle>
            <a:lvl1pPr marL="0" indent="0">
              <a:buNone/>
              <a:defRPr sz="1800" b="0" spc="-40">
                <a:solidFill>
                  <a:schemeClr val="accent1">
                    <a:alpha val="72000"/>
                  </a:schemeClr>
                </a:solidFill>
              </a:defRPr>
            </a:lvl1pPr>
          </a:lstStyle>
          <a:p>
            <a:pPr lvl="0"/>
            <a:r>
              <a:rPr lang="en-US" dirty="0"/>
              <a:t>SUBHEADER (IF NEEDED) IN ALL CAPS</a:t>
            </a:r>
          </a:p>
        </p:txBody>
      </p:sp>
      <p:sp>
        <p:nvSpPr>
          <p:cNvPr id="23" name="Text Placeholder 15"/>
          <p:cNvSpPr>
            <a:spLocks noGrp="1"/>
          </p:cNvSpPr>
          <p:nvPr>
            <p:ph type="body" sz="quarter" idx="11" hasCustomPrompt="1"/>
          </p:nvPr>
        </p:nvSpPr>
        <p:spPr>
          <a:xfrm>
            <a:off x="2879397" y="6391607"/>
            <a:ext cx="3089603" cy="379831"/>
          </a:xfrm>
        </p:spPr>
        <p:txBody>
          <a:bodyPr anchor="t">
            <a:normAutofit/>
          </a:bodyPr>
          <a:lstStyle>
            <a:lvl1pPr marL="0" indent="0">
              <a:buNone/>
              <a:defRPr sz="1400" b="1" spc="30">
                <a:solidFill>
                  <a:schemeClr val="tx1">
                    <a:alpha val="76000"/>
                  </a:schemeClr>
                </a:solidFill>
              </a:defRPr>
            </a:lvl1pPr>
          </a:lstStyle>
          <a:p>
            <a:pPr lvl="0"/>
            <a:r>
              <a:rPr lang="en-US" dirty="0" err="1"/>
              <a:t>Firstname</a:t>
            </a:r>
            <a:r>
              <a:rPr lang="en-US" dirty="0"/>
              <a:t> </a:t>
            </a:r>
            <a:r>
              <a:rPr lang="en-US" dirty="0" err="1"/>
              <a:t>Lastname</a:t>
            </a:r>
            <a:r>
              <a:rPr lang="en-US" dirty="0"/>
              <a:t>  | Title</a:t>
            </a:r>
          </a:p>
        </p:txBody>
      </p:sp>
      <p:pic>
        <p:nvPicPr>
          <p:cNvPr id="12" name="Picture 11" descr="rvrs-logo-cover_dcp-logo-rvr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6691" y="814648"/>
            <a:ext cx="1657361" cy="809105"/>
          </a:xfrm>
          <a:prstGeom prst="rect">
            <a:avLst/>
          </a:prstGeom>
        </p:spPr>
      </p:pic>
      <p:sp>
        <p:nvSpPr>
          <p:cNvPr id="20" name="Text Placeholder 15"/>
          <p:cNvSpPr>
            <a:spLocks noGrp="1"/>
          </p:cNvSpPr>
          <p:nvPr>
            <p:ph type="body" sz="quarter" idx="12" hasCustomPrompt="1"/>
          </p:nvPr>
        </p:nvSpPr>
        <p:spPr>
          <a:xfrm>
            <a:off x="6540500" y="6391607"/>
            <a:ext cx="1612900" cy="379831"/>
          </a:xfrm>
        </p:spPr>
        <p:txBody>
          <a:bodyPr anchor="t">
            <a:normAutofit/>
          </a:bodyPr>
          <a:lstStyle>
            <a:lvl1pPr marL="0" indent="0" algn="r">
              <a:buNone/>
              <a:defRPr sz="1400" b="1" spc="30">
                <a:solidFill>
                  <a:schemeClr val="tx1">
                    <a:alpha val="76000"/>
                  </a:schemeClr>
                </a:solidFill>
              </a:defRPr>
            </a:lvl1pPr>
          </a:lstStyle>
          <a:p>
            <a:pPr lvl="0"/>
            <a:r>
              <a:rPr lang="en-US" dirty="0"/>
              <a:t>Date</a:t>
            </a:r>
          </a:p>
        </p:txBody>
      </p:sp>
      <p:sp>
        <p:nvSpPr>
          <p:cNvPr id="21" name="Right Triangle 20"/>
          <p:cNvSpPr/>
          <p:nvPr userDrawn="1"/>
        </p:nvSpPr>
        <p:spPr>
          <a:xfrm flipH="1">
            <a:off x="8356600" y="3005602"/>
            <a:ext cx="800100" cy="3865098"/>
          </a:xfrm>
          <a:prstGeom prst="rtTriangle">
            <a:avLst/>
          </a:prstGeom>
          <a:gradFill flip="none" rotWithShape="1">
            <a:gsLst>
              <a:gs pos="0">
                <a:schemeClr val="accent2"/>
              </a:gs>
              <a:gs pos="100000">
                <a:schemeClr val="accent2">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565788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PHOTO-W-CORNER">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5" name="TextBox 4"/>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8" name="Right Triangle 7"/>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ight Triangle 8"/>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6" name="Straight Connector 5"/>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654538" y="839400"/>
            <a:ext cx="8032262" cy="53243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654538" y="56293"/>
            <a:ext cx="8032262" cy="64342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129435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6" name="TextBox 5"/>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4" name="Title 1"/>
          <p:cNvSpPr>
            <a:spLocks noGrp="1"/>
          </p:cNvSpPr>
          <p:nvPr>
            <p:ph type="title"/>
          </p:nvPr>
        </p:nvSpPr>
        <p:spPr>
          <a:xfrm>
            <a:off x="448857" y="180471"/>
            <a:ext cx="8032262" cy="64342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319660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528235" y="-1883"/>
            <a:ext cx="1600498" cy="6864116"/>
          </a:xfrm>
          <a:custGeom>
            <a:avLst/>
            <a:gdLst>
              <a:gd name="connsiteX0" fmla="*/ 0 w 368300"/>
              <a:gd name="connsiteY0" fmla="*/ 0 h 6858000"/>
              <a:gd name="connsiteX1" fmla="*/ 368300 w 368300"/>
              <a:gd name="connsiteY1" fmla="*/ 0 h 6858000"/>
              <a:gd name="connsiteX2" fmla="*/ 368300 w 368300"/>
              <a:gd name="connsiteY2" fmla="*/ 6858000 h 6858000"/>
              <a:gd name="connsiteX3" fmla="*/ 0 w 368300"/>
              <a:gd name="connsiteY3" fmla="*/ 6858000 h 6858000"/>
              <a:gd name="connsiteX4" fmla="*/ 0 w 368300"/>
              <a:gd name="connsiteY4" fmla="*/ 0 h 6858000"/>
              <a:gd name="connsiteX0" fmla="*/ 1422400 w 1790700"/>
              <a:gd name="connsiteY0" fmla="*/ 0 h 6870700"/>
              <a:gd name="connsiteX1" fmla="*/ 1790700 w 1790700"/>
              <a:gd name="connsiteY1" fmla="*/ 0 h 6870700"/>
              <a:gd name="connsiteX2" fmla="*/ 1790700 w 1790700"/>
              <a:gd name="connsiteY2" fmla="*/ 6858000 h 6870700"/>
              <a:gd name="connsiteX3" fmla="*/ 0 w 1790700"/>
              <a:gd name="connsiteY3" fmla="*/ 6870700 h 6870700"/>
              <a:gd name="connsiteX4" fmla="*/ 1422400 w 1790700"/>
              <a:gd name="connsiteY4" fmla="*/ 0 h 6870700"/>
              <a:gd name="connsiteX0" fmla="*/ 1422400 w 1790700"/>
              <a:gd name="connsiteY0" fmla="*/ 0 h 6870700"/>
              <a:gd name="connsiteX1" fmla="*/ 1790700 w 1790700"/>
              <a:gd name="connsiteY1" fmla="*/ 0 h 6870700"/>
              <a:gd name="connsiteX2" fmla="*/ 355600 w 1790700"/>
              <a:gd name="connsiteY2" fmla="*/ 6845300 h 6870700"/>
              <a:gd name="connsiteX3" fmla="*/ 0 w 1790700"/>
              <a:gd name="connsiteY3" fmla="*/ 6870700 h 6870700"/>
              <a:gd name="connsiteX4" fmla="*/ 1422400 w 17907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2700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65300"/>
              <a:gd name="connsiteY0" fmla="*/ 0 h 6870700"/>
              <a:gd name="connsiteX1" fmla="*/ 1765300 w 1765300"/>
              <a:gd name="connsiteY1" fmla="*/ 16933 h 6870700"/>
              <a:gd name="connsiteX2" fmla="*/ 355600 w 1765300"/>
              <a:gd name="connsiteY2" fmla="*/ 6845300 h 6870700"/>
              <a:gd name="connsiteX3" fmla="*/ 0 w 1765300"/>
              <a:gd name="connsiteY3" fmla="*/ 6870700 h 6870700"/>
              <a:gd name="connsiteX4" fmla="*/ 1422400 w 1765300"/>
              <a:gd name="connsiteY4" fmla="*/ 0 h 6870700"/>
              <a:gd name="connsiteX0" fmla="*/ 1422400 w 1773766"/>
              <a:gd name="connsiteY0" fmla="*/ 1 h 6870701"/>
              <a:gd name="connsiteX1" fmla="*/ 1773766 w 1773766"/>
              <a:gd name="connsiteY1" fmla="*/ 0 h 6870701"/>
              <a:gd name="connsiteX2" fmla="*/ 355600 w 1773766"/>
              <a:gd name="connsiteY2" fmla="*/ 6845301 h 6870701"/>
              <a:gd name="connsiteX3" fmla="*/ 0 w 1773766"/>
              <a:gd name="connsiteY3" fmla="*/ 6870701 h 6870701"/>
              <a:gd name="connsiteX4" fmla="*/ 1422400 w 1773766"/>
              <a:gd name="connsiteY4" fmla="*/ 1 h 6870701"/>
              <a:gd name="connsiteX0" fmla="*/ 1422400 w 1773863"/>
              <a:gd name="connsiteY0" fmla="*/ 1882 h 6872582"/>
              <a:gd name="connsiteX1" fmla="*/ 1773766 w 1773863"/>
              <a:gd name="connsiteY1" fmla="*/ 1881 h 6872582"/>
              <a:gd name="connsiteX2" fmla="*/ 355600 w 1773863"/>
              <a:gd name="connsiteY2" fmla="*/ 6847182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38715 h 6872582"/>
              <a:gd name="connsiteX3" fmla="*/ 0 w 1773863"/>
              <a:gd name="connsiteY3" fmla="*/ 6872582 h 6872582"/>
              <a:gd name="connsiteX4" fmla="*/ 1422400 w 1773863"/>
              <a:gd name="connsiteY4" fmla="*/ 1882 h 6872582"/>
              <a:gd name="connsiteX0" fmla="*/ 1422400 w 1773863"/>
              <a:gd name="connsiteY0" fmla="*/ 1882 h 6872582"/>
              <a:gd name="connsiteX1" fmla="*/ 1773766 w 1773863"/>
              <a:gd name="connsiteY1" fmla="*/ 1881 h 6872582"/>
              <a:gd name="connsiteX2" fmla="*/ 351367 w 1773863"/>
              <a:gd name="connsiteY2" fmla="*/ 6859882 h 6872582"/>
              <a:gd name="connsiteX3" fmla="*/ 0 w 1773863"/>
              <a:gd name="connsiteY3" fmla="*/ 6872582 h 6872582"/>
              <a:gd name="connsiteX4" fmla="*/ 1422400 w 1773863"/>
              <a:gd name="connsiteY4" fmla="*/ 1882 h 6872582"/>
              <a:gd name="connsiteX0" fmla="*/ 1418167 w 1769630"/>
              <a:gd name="connsiteY0" fmla="*/ 1882 h 6864116"/>
              <a:gd name="connsiteX1" fmla="*/ 1769533 w 1769630"/>
              <a:gd name="connsiteY1" fmla="*/ 1881 h 6864116"/>
              <a:gd name="connsiteX2" fmla="*/ 347134 w 1769630"/>
              <a:gd name="connsiteY2" fmla="*/ 6859882 h 6864116"/>
              <a:gd name="connsiteX3" fmla="*/ 0 w 1769630"/>
              <a:gd name="connsiteY3" fmla="*/ 6864116 h 6864116"/>
              <a:gd name="connsiteX4" fmla="*/ 1418167 w 1769630"/>
              <a:gd name="connsiteY4" fmla="*/ 1882 h 6864116"/>
              <a:gd name="connsiteX0" fmla="*/ 1583267 w 1769831"/>
              <a:gd name="connsiteY0" fmla="*/ 1882 h 6864116"/>
              <a:gd name="connsiteX1" fmla="*/ 1769533 w 1769831"/>
              <a:gd name="connsiteY1" fmla="*/ 1881 h 6864116"/>
              <a:gd name="connsiteX2" fmla="*/ 347134 w 1769831"/>
              <a:gd name="connsiteY2" fmla="*/ 6859882 h 6864116"/>
              <a:gd name="connsiteX3" fmla="*/ 0 w 1769831"/>
              <a:gd name="connsiteY3" fmla="*/ 6864116 h 6864116"/>
              <a:gd name="connsiteX4" fmla="*/ 1583267 w 1769831"/>
              <a:gd name="connsiteY4" fmla="*/ 1882 h 6864116"/>
              <a:gd name="connsiteX0" fmla="*/ 1418167 w 1604731"/>
              <a:gd name="connsiteY0" fmla="*/ 1882 h 6876816"/>
              <a:gd name="connsiteX1" fmla="*/ 1604433 w 1604731"/>
              <a:gd name="connsiteY1" fmla="*/ 1881 h 6876816"/>
              <a:gd name="connsiteX2" fmla="*/ 182034 w 1604731"/>
              <a:gd name="connsiteY2" fmla="*/ 6859882 h 6876816"/>
              <a:gd name="connsiteX3" fmla="*/ 0 w 1604731"/>
              <a:gd name="connsiteY3" fmla="*/ 6876816 h 6876816"/>
              <a:gd name="connsiteX4" fmla="*/ 1418167 w 1604731"/>
              <a:gd name="connsiteY4" fmla="*/ 1882 h 6876816"/>
              <a:gd name="connsiteX0" fmla="*/ 1413934 w 1600498"/>
              <a:gd name="connsiteY0" fmla="*/ 1882 h 6864116"/>
              <a:gd name="connsiteX1" fmla="*/ 1600200 w 1600498"/>
              <a:gd name="connsiteY1" fmla="*/ 1881 h 6864116"/>
              <a:gd name="connsiteX2" fmla="*/ 177801 w 1600498"/>
              <a:gd name="connsiteY2" fmla="*/ 6859882 h 6864116"/>
              <a:gd name="connsiteX3" fmla="*/ 0 w 1600498"/>
              <a:gd name="connsiteY3" fmla="*/ 6864116 h 6864116"/>
              <a:gd name="connsiteX4" fmla="*/ 1413934 w 1600498"/>
              <a:gd name="connsiteY4" fmla="*/ 1882 h 686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498" h="6864116">
                <a:moveTo>
                  <a:pt x="1413934" y="1882"/>
                </a:moveTo>
                <a:cubicBezTo>
                  <a:pt x="1531056" y="1882"/>
                  <a:pt x="1605845" y="-2352"/>
                  <a:pt x="1600200" y="1881"/>
                </a:cubicBezTo>
                <a:lnTo>
                  <a:pt x="177801" y="6859882"/>
                </a:lnTo>
                <a:lnTo>
                  <a:pt x="0" y="6864116"/>
                </a:lnTo>
                <a:lnTo>
                  <a:pt x="1413934" y="1882"/>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15"/>
          <p:cNvSpPr/>
          <p:nvPr userDrawn="1"/>
        </p:nvSpPr>
        <p:spPr>
          <a:xfrm>
            <a:off x="-5109" y="0"/>
            <a:ext cx="2951509" cy="6866466"/>
          </a:xfrm>
          <a:custGeom>
            <a:avLst/>
            <a:gdLst>
              <a:gd name="connsiteX0" fmla="*/ 0 w 3746500"/>
              <a:gd name="connsiteY0" fmla="*/ 0 h 6858000"/>
              <a:gd name="connsiteX1" fmla="*/ 3746500 w 3746500"/>
              <a:gd name="connsiteY1" fmla="*/ 0 h 6858000"/>
              <a:gd name="connsiteX2" fmla="*/ 3746500 w 3746500"/>
              <a:gd name="connsiteY2" fmla="*/ 6858000 h 6858000"/>
              <a:gd name="connsiteX3" fmla="*/ 0 w 3746500"/>
              <a:gd name="connsiteY3" fmla="*/ 6858000 h 6858000"/>
              <a:gd name="connsiteX4" fmla="*/ 0 w 3746500"/>
              <a:gd name="connsiteY4" fmla="*/ 0 h 6858000"/>
              <a:gd name="connsiteX0" fmla="*/ 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0 w 5168900"/>
              <a:gd name="connsiteY4" fmla="*/ 0 h 6858000"/>
              <a:gd name="connsiteX0" fmla="*/ 1968500 w 5168900"/>
              <a:gd name="connsiteY0" fmla="*/ 0 h 6858000"/>
              <a:gd name="connsiteX1" fmla="*/ 5168900 w 5168900"/>
              <a:gd name="connsiteY1" fmla="*/ 0 h 6858000"/>
              <a:gd name="connsiteX2" fmla="*/ 3746500 w 5168900"/>
              <a:gd name="connsiteY2" fmla="*/ 6858000 h 6858000"/>
              <a:gd name="connsiteX3" fmla="*/ 0 w 5168900"/>
              <a:gd name="connsiteY3" fmla="*/ 6858000 h 6858000"/>
              <a:gd name="connsiteX4" fmla="*/ 1968500 w 5168900"/>
              <a:gd name="connsiteY4" fmla="*/ 0 h 6858000"/>
              <a:gd name="connsiteX0" fmla="*/ 0 w 3200400"/>
              <a:gd name="connsiteY0" fmla="*/ 0 h 6870700"/>
              <a:gd name="connsiteX1" fmla="*/ 3200400 w 3200400"/>
              <a:gd name="connsiteY1" fmla="*/ 0 h 6870700"/>
              <a:gd name="connsiteX2" fmla="*/ 1778000 w 3200400"/>
              <a:gd name="connsiteY2" fmla="*/ 68580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69534 w 3200400"/>
              <a:gd name="connsiteY2" fmla="*/ 6832600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73767 w 3200400"/>
              <a:gd name="connsiteY2" fmla="*/ 6862233 h 6870700"/>
              <a:gd name="connsiteX3" fmla="*/ 12700 w 3200400"/>
              <a:gd name="connsiteY3" fmla="*/ 6870700 h 6870700"/>
              <a:gd name="connsiteX4" fmla="*/ 0 w 3200400"/>
              <a:gd name="connsiteY4" fmla="*/ 0 h 6870700"/>
              <a:gd name="connsiteX0" fmla="*/ 0 w 3200400"/>
              <a:gd name="connsiteY0" fmla="*/ 0 h 6870700"/>
              <a:gd name="connsiteX1" fmla="*/ 3200400 w 3200400"/>
              <a:gd name="connsiteY1" fmla="*/ 0 h 6870700"/>
              <a:gd name="connsiteX2" fmla="*/ 1782234 w 3200400"/>
              <a:gd name="connsiteY2" fmla="*/ 6862233 h 6870700"/>
              <a:gd name="connsiteX3" fmla="*/ 12700 w 3200400"/>
              <a:gd name="connsiteY3" fmla="*/ 6870700 h 6870700"/>
              <a:gd name="connsiteX4" fmla="*/ 0 w 3200400"/>
              <a:gd name="connsiteY4" fmla="*/ 0 h 6870700"/>
              <a:gd name="connsiteX0" fmla="*/ 114408 w 3187808"/>
              <a:gd name="connsiteY0" fmla="*/ 0 h 6896100"/>
              <a:gd name="connsiteX1" fmla="*/ 3187808 w 3187808"/>
              <a:gd name="connsiteY1" fmla="*/ 25400 h 6896100"/>
              <a:gd name="connsiteX2" fmla="*/ 1769642 w 3187808"/>
              <a:gd name="connsiteY2" fmla="*/ 6887633 h 6896100"/>
              <a:gd name="connsiteX3" fmla="*/ 108 w 3187808"/>
              <a:gd name="connsiteY3" fmla="*/ 6896100 h 6896100"/>
              <a:gd name="connsiteX4" fmla="*/ 114408 w 3187808"/>
              <a:gd name="connsiteY4" fmla="*/ 0 h 6896100"/>
              <a:gd name="connsiteX0" fmla="*/ 1222 w 3074622"/>
              <a:gd name="connsiteY0" fmla="*/ 0 h 6896100"/>
              <a:gd name="connsiteX1" fmla="*/ 3074622 w 3074622"/>
              <a:gd name="connsiteY1" fmla="*/ 25400 h 6896100"/>
              <a:gd name="connsiteX2" fmla="*/ 1656456 w 3074622"/>
              <a:gd name="connsiteY2" fmla="*/ 6887633 h 6896100"/>
              <a:gd name="connsiteX3" fmla="*/ 1222 w 3074622"/>
              <a:gd name="connsiteY3" fmla="*/ 6896100 h 6896100"/>
              <a:gd name="connsiteX4" fmla="*/ 1222 w 3074622"/>
              <a:gd name="connsiteY4" fmla="*/ 0 h 6896100"/>
              <a:gd name="connsiteX0" fmla="*/ 127098 w 3073498"/>
              <a:gd name="connsiteY0" fmla="*/ 0 h 6870700"/>
              <a:gd name="connsiteX1" fmla="*/ 3073498 w 3073498"/>
              <a:gd name="connsiteY1" fmla="*/ 0 h 6870700"/>
              <a:gd name="connsiteX2" fmla="*/ 1655332 w 3073498"/>
              <a:gd name="connsiteY2" fmla="*/ 6862233 h 6870700"/>
              <a:gd name="connsiteX3" fmla="*/ 98 w 3073498"/>
              <a:gd name="connsiteY3" fmla="*/ 6870700 h 6870700"/>
              <a:gd name="connsiteX4" fmla="*/ 127098 w 3073498"/>
              <a:gd name="connsiteY4" fmla="*/ 0 h 6870700"/>
              <a:gd name="connsiteX0" fmla="*/ 13263 w 2959663"/>
              <a:gd name="connsiteY0" fmla="*/ 0 h 6883400"/>
              <a:gd name="connsiteX1" fmla="*/ 2959663 w 2959663"/>
              <a:gd name="connsiteY1" fmla="*/ 0 h 6883400"/>
              <a:gd name="connsiteX2" fmla="*/ 1541497 w 2959663"/>
              <a:gd name="connsiteY2" fmla="*/ 6862233 h 6883400"/>
              <a:gd name="connsiteX3" fmla="*/ 563 w 2959663"/>
              <a:gd name="connsiteY3" fmla="*/ 6883400 h 6883400"/>
              <a:gd name="connsiteX4" fmla="*/ 13263 w 2959663"/>
              <a:gd name="connsiteY4" fmla="*/ 0 h 6883400"/>
              <a:gd name="connsiteX0" fmla="*/ 1222 w 2947622"/>
              <a:gd name="connsiteY0" fmla="*/ 0 h 6862233"/>
              <a:gd name="connsiteX1" fmla="*/ 2947622 w 2947622"/>
              <a:gd name="connsiteY1" fmla="*/ 0 h 6862233"/>
              <a:gd name="connsiteX2" fmla="*/ 1529456 w 2947622"/>
              <a:gd name="connsiteY2" fmla="*/ 6862233 h 6862233"/>
              <a:gd name="connsiteX3" fmla="*/ 1222 w 2947622"/>
              <a:gd name="connsiteY3" fmla="*/ 6858000 h 6862233"/>
              <a:gd name="connsiteX4" fmla="*/ 1222 w 2947622"/>
              <a:gd name="connsiteY4" fmla="*/ 0 h 6862233"/>
              <a:gd name="connsiteX0" fmla="*/ 0 w 2946400"/>
              <a:gd name="connsiteY0" fmla="*/ 0 h 6870700"/>
              <a:gd name="connsiteX1" fmla="*/ 2946400 w 2946400"/>
              <a:gd name="connsiteY1" fmla="*/ 0 h 6870700"/>
              <a:gd name="connsiteX2" fmla="*/ 1528234 w 2946400"/>
              <a:gd name="connsiteY2" fmla="*/ 6862233 h 6870700"/>
              <a:gd name="connsiteX3" fmla="*/ 12700 w 2946400"/>
              <a:gd name="connsiteY3" fmla="*/ 6870700 h 6870700"/>
              <a:gd name="connsiteX4" fmla="*/ 0 w 2946400"/>
              <a:gd name="connsiteY4" fmla="*/ 0 h 6870700"/>
              <a:gd name="connsiteX0" fmla="*/ 5109 w 2951509"/>
              <a:gd name="connsiteY0" fmla="*/ 0 h 6866466"/>
              <a:gd name="connsiteX1" fmla="*/ 2951509 w 2951509"/>
              <a:gd name="connsiteY1" fmla="*/ 0 h 6866466"/>
              <a:gd name="connsiteX2" fmla="*/ 1533343 w 2951509"/>
              <a:gd name="connsiteY2" fmla="*/ 6862233 h 6866466"/>
              <a:gd name="connsiteX3" fmla="*/ 876 w 2951509"/>
              <a:gd name="connsiteY3" fmla="*/ 6866466 h 6866466"/>
              <a:gd name="connsiteX4" fmla="*/ 5109 w 2951509"/>
              <a:gd name="connsiteY4" fmla="*/ 0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1509" h="6866466">
                <a:moveTo>
                  <a:pt x="5109" y="0"/>
                </a:moveTo>
                <a:lnTo>
                  <a:pt x="2951509" y="0"/>
                </a:lnTo>
                <a:lnTo>
                  <a:pt x="1533343" y="6862233"/>
                </a:lnTo>
                <a:lnTo>
                  <a:pt x="876" y="6866466"/>
                </a:lnTo>
                <a:cubicBezTo>
                  <a:pt x="-3357" y="4576233"/>
                  <a:pt x="9342" y="2290233"/>
                  <a:pt x="5109" y="0"/>
                </a:cubicBezTo>
                <a:close/>
              </a:path>
            </a:pathLst>
          </a:custGeom>
          <a:gradFill flip="none" rotWithShape="1">
            <a:gsLst>
              <a:gs pos="99000">
                <a:schemeClr val="bg2"/>
              </a:gs>
              <a:gs pos="0">
                <a:schemeClr val="bg2">
                  <a:lumMod val="9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itle 4"/>
          <p:cNvSpPr>
            <a:spLocks noGrp="1"/>
          </p:cNvSpPr>
          <p:nvPr>
            <p:ph type="title" hasCustomPrompt="1"/>
          </p:nvPr>
        </p:nvSpPr>
        <p:spPr>
          <a:xfrm>
            <a:off x="2892097" y="1560609"/>
            <a:ext cx="6251903" cy="1178826"/>
          </a:xfrm>
        </p:spPr>
        <p:txBody>
          <a:bodyPr anchor="b">
            <a:noAutofit/>
          </a:bodyPr>
          <a:lstStyle>
            <a:lvl1pPr>
              <a:lnSpc>
                <a:spcPct val="90000"/>
              </a:lnSpc>
              <a:defRPr sz="4200" baseline="0">
                <a:solidFill>
                  <a:schemeClr val="tx2"/>
                </a:solidFill>
              </a:defRPr>
            </a:lvl1pPr>
          </a:lstStyle>
          <a:p>
            <a:r>
              <a:rPr lang="en-US" dirty="0"/>
              <a:t>Thank You</a:t>
            </a:r>
          </a:p>
        </p:txBody>
      </p:sp>
      <p:cxnSp>
        <p:nvCxnSpPr>
          <p:cNvPr id="8" name="Straight Connector 7"/>
          <p:cNvCxnSpPr/>
          <p:nvPr userDrawn="1"/>
        </p:nvCxnSpPr>
        <p:spPr>
          <a:xfrm>
            <a:off x="-25400" y="2422033"/>
            <a:ext cx="2892097"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0" hasCustomPrompt="1"/>
          </p:nvPr>
        </p:nvSpPr>
        <p:spPr>
          <a:xfrm>
            <a:off x="2892097" y="2796792"/>
            <a:ext cx="5756603" cy="530353"/>
          </a:xfrm>
        </p:spPr>
        <p:txBody>
          <a:bodyPr anchor="ctr">
            <a:normAutofit/>
          </a:bodyPr>
          <a:lstStyle>
            <a:lvl1pPr marL="0" indent="0">
              <a:buNone/>
              <a:defRPr sz="1800" b="0" spc="-40">
                <a:solidFill>
                  <a:schemeClr val="accent2">
                    <a:alpha val="72000"/>
                  </a:schemeClr>
                </a:solidFill>
              </a:defRPr>
            </a:lvl1pPr>
          </a:lstStyle>
          <a:p>
            <a:pPr lvl="0"/>
            <a:r>
              <a:rPr lang="en-US" dirty="0"/>
              <a:t>SUBHEADER (IF NEEDED) IN ALL CAPS</a:t>
            </a:r>
          </a:p>
        </p:txBody>
      </p:sp>
      <p:pic>
        <p:nvPicPr>
          <p:cNvPr id="13" name="Picture 12" descr="reg-logo-bigger_bigger-full-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147" y="814648"/>
            <a:ext cx="1657004" cy="809105"/>
          </a:xfrm>
          <a:prstGeom prst="rect">
            <a:avLst/>
          </a:prstGeom>
        </p:spPr>
      </p:pic>
      <p:sp>
        <p:nvSpPr>
          <p:cNvPr id="15" name="Right Triangle 14"/>
          <p:cNvSpPr/>
          <p:nvPr userDrawn="1"/>
        </p:nvSpPr>
        <p:spPr>
          <a:xfrm flipH="1">
            <a:off x="8356600" y="3005602"/>
            <a:ext cx="800100" cy="3865098"/>
          </a:xfrm>
          <a:prstGeom prst="rtTriangle">
            <a:avLst/>
          </a:prstGeom>
          <a:gradFill flip="none" rotWithShape="1">
            <a:gsLst>
              <a:gs pos="81000">
                <a:schemeClr val="accent3"/>
              </a:gs>
              <a:gs pos="0">
                <a:schemeClr val="accent3">
                  <a:lumMod val="7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1" name="Group 10"/>
          <p:cNvGrpSpPr/>
          <p:nvPr userDrawn="1"/>
        </p:nvGrpSpPr>
        <p:grpSpPr>
          <a:xfrm>
            <a:off x="-36424" y="3327145"/>
            <a:ext cx="4214804" cy="3334896"/>
            <a:chOff x="4782816" y="3025142"/>
            <a:chExt cx="4636284" cy="3668386"/>
          </a:xfrm>
        </p:grpSpPr>
        <p:sp>
          <p:nvSpPr>
            <p:cNvPr id="12" name="Oval 11"/>
            <p:cNvSpPr/>
            <p:nvPr/>
          </p:nvSpPr>
          <p:spPr>
            <a:xfrm>
              <a:off x="5281930" y="3025142"/>
              <a:ext cx="3668388" cy="3668386"/>
            </a:xfrm>
            <a:prstGeom prst="ellipse">
              <a:avLst/>
            </a:prstGeom>
            <a:solidFill>
              <a:schemeClr val="tx2"/>
            </a:solidFill>
            <a:ln>
              <a:noFill/>
            </a:ln>
            <a:effectLst>
              <a:outerShdw blurRad="120650" dist="25400" dir="2700000" sx="101000" sy="101000" algn="tl" rotWithShape="0">
                <a:schemeClr val="bg2">
                  <a:lumMod val="10000"/>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p:cNvSpPr txBox="1"/>
            <p:nvPr/>
          </p:nvSpPr>
          <p:spPr>
            <a:xfrm>
              <a:off x="5502414" y="3241965"/>
              <a:ext cx="3197088" cy="3197088"/>
            </a:xfrm>
            <a:prstGeom prst="rect">
              <a:avLst/>
            </a:prstGeom>
            <a:noFill/>
          </p:spPr>
          <p:txBody>
            <a:bodyPr wrap="square" rtlCol="0">
              <a:prstTxWarp prst="textArchDown">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D4C">
                      <a:lumMod val="10000"/>
                      <a:lumOff val="90000"/>
                    </a:srgbClr>
                  </a:solidFill>
                  <a:effectLst/>
                  <a:uLnTx/>
                  <a:uFillTx/>
                  <a:latin typeface="Arial"/>
                  <a:ea typeface="+mn-ea"/>
                  <a:cs typeface="+mn-cs"/>
                </a:rPr>
                <a:t>Accountability</a:t>
              </a:r>
            </a:p>
          </p:txBody>
        </p:sp>
        <p:graphicFrame>
          <p:nvGraphicFramePr>
            <p:cNvPr id="17" name="Chart 16"/>
            <p:cNvGraphicFramePr/>
            <p:nvPr>
              <p:extLst/>
            </p:nvPr>
          </p:nvGraphicFramePr>
          <p:xfrm>
            <a:off x="4782816" y="3295082"/>
            <a:ext cx="4636284" cy="3090855"/>
          </p:xfrm>
          <a:graphic>
            <a:graphicData uri="http://schemas.openxmlformats.org/drawingml/2006/chart">
              <c:chart xmlns:c="http://schemas.openxmlformats.org/drawingml/2006/chart" xmlns:r="http://schemas.openxmlformats.org/officeDocument/2006/relationships" r:id="rId4"/>
            </a:graphicData>
          </a:graphic>
        </p:graphicFrame>
        <p:sp>
          <p:nvSpPr>
            <p:cNvPr id="18" name="Oval 17"/>
            <p:cNvSpPr/>
            <p:nvPr/>
          </p:nvSpPr>
          <p:spPr>
            <a:xfrm>
              <a:off x="6338339" y="4081550"/>
              <a:ext cx="1555569" cy="155556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TextBox 18"/>
            <p:cNvSpPr txBox="1"/>
            <p:nvPr/>
          </p:nvSpPr>
          <p:spPr>
            <a:xfrm>
              <a:off x="6360406" y="4568161"/>
              <a:ext cx="1490414" cy="6432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01820"/>
                  </a:solidFill>
                  <a:effectLst/>
                  <a:uLnTx/>
                  <a:uFillTx/>
                  <a:latin typeface="Arial"/>
                  <a:ea typeface="+mn-ea"/>
                  <a:cs typeface="Arial"/>
                </a:rPr>
                <a:t>Operational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01820"/>
                  </a:solidFill>
                  <a:effectLst/>
                  <a:uLnTx/>
                  <a:uFillTx/>
                  <a:latin typeface="Arial"/>
                  <a:ea typeface="+mn-ea"/>
                  <a:cs typeface="Arial"/>
                </a:rPr>
                <a:t>Excellence</a:t>
              </a:r>
            </a:p>
          </p:txBody>
        </p:sp>
        <p:sp>
          <p:nvSpPr>
            <p:cNvPr id="21" name="TextBox 20"/>
            <p:cNvSpPr txBox="1"/>
            <p:nvPr/>
          </p:nvSpPr>
          <p:spPr>
            <a:xfrm rot="1837586">
              <a:off x="6051048" y="3787517"/>
              <a:ext cx="2099821" cy="2105985"/>
            </a:xfrm>
            <a:prstGeom prst="rect">
              <a:avLst/>
            </a:prstGeom>
            <a:noFill/>
          </p:spPr>
          <p:txBody>
            <a:bodyPr wrap="square" rtlCol="0">
              <a:prstTxWarp prst="textCircle">
                <a:avLst>
                  <a:gd name="adj" fmla="val 2960089"/>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a:rPr>
                <a:t>Efficiency</a:t>
              </a:r>
            </a:p>
          </p:txBody>
        </p:sp>
        <p:sp>
          <p:nvSpPr>
            <p:cNvPr id="22" name="TextBox 21"/>
            <p:cNvSpPr txBox="1"/>
            <p:nvPr/>
          </p:nvSpPr>
          <p:spPr>
            <a:xfrm rot="8997345">
              <a:off x="5931094" y="3667211"/>
              <a:ext cx="2339729" cy="2346597"/>
            </a:xfrm>
            <a:prstGeom prst="rect">
              <a:avLst/>
            </a:prstGeom>
            <a:noFill/>
          </p:spPr>
          <p:txBody>
            <a:bodyPr wrap="square" rtlCol="0">
              <a:prstTxWarp prst="textCircle">
                <a:avLst>
                  <a:gd name="adj" fmla="val 2960089"/>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a:rPr>
                <a:t>Risk</a:t>
              </a:r>
            </a:p>
          </p:txBody>
        </p:sp>
        <p:sp>
          <p:nvSpPr>
            <p:cNvPr id="24" name="TextBox 23"/>
            <p:cNvSpPr txBox="1"/>
            <p:nvPr/>
          </p:nvSpPr>
          <p:spPr>
            <a:xfrm rot="8997345">
              <a:off x="6109512" y="3846152"/>
              <a:ext cx="1982893" cy="1988714"/>
            </a:xfrm>
            <a:prstGeom prst="rect">
              <a:avLst/>
            </a:prstGeom>
            <a:noFill/>
          </p:spPr>
          <p:txBody>
            <a:bodyPr wrap="square" rtlCol="0">
              <a:prstTxWarp prst="textCircle">
                <a:avLst>
                  <a:gd name="adj" fmla="val 2960089"/>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a:rPr>
                <a:t>Management</a:t>
              </a:r>
            </a:p>
          </p:txBody>
        </p:sp>
        <p:sp>
          <p:nvSpPr>
            <p:cNvPr id="25" name="TextBox 24"/>
            <p:cNvSpPr txBox="1"/>
            <p:nvPr/>
          </p:nvSpPr>
          <p:spPr>
            <a:xfrm>
              <a:off x="6109511" y="3759379"/>
              <a:ext cx="1982894" cy="2162261"/>
            </a:xfrm>
            <a:prstGeom prst="rect">
              <a:avLst/>
            </a:prstGeom>
            <a:noFill/>
          </p:spPr>
          <p:txBody>
            <a:bodyPr wrap="square" rtlCol="0">
              <a:prstTxWarp prst="textArchDown">
                <a:avLst>
                  <a:gd name="adj" fmla="val 20924124"/>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a:rPr>
                <a:t>Reliability</a:t>
              </a:r>
            </a:p>
          </p:txBody>
        </p:sp>
        <p:sp>
          <p:nvSpPr>
            <p:cNvPr id="26" name="TextBox 25"/>
            <p:cNvSpPr txBox="1"/>
            <p:nvPr userDrawn="1"/>
          </p:nvSpPr>
          <p:spPr>
            <a:xfrm>
              <a:off x="5541447" y="3295082"/>
              <a:ext cx="3090859" cy="3090855"/>
            </a:xfrm>
            <a:prstGeom prst="rect">
              <a:avLst/>
            </a:prstGeom>
            <a:noFill/>
          </p:spPr>
          <p:txBody>
            <a:bodyPr wrap="square" rtlCol="0">
              <a:prstTxWarp prst="textArchUp">
                <a:avLst>
                  <a:gd name="adj" fmla="val 10032900"/>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D4C">
                      <a:lumMod val="10000"/>
                      <a:lumOff val="90000"/>
                    </a:srgbClr>
                  </a:solidFill>
                  <a:effectLst/>
                  <a:uLnTx/>
                  <a:uFillTx/>
                  <a:latin typeface="Arial"/>
                  <a:ea typeface="+mn-ea"/>
                  <a:cs typeface="+mn-cs"/>
                </a:rPr>
                <a:t>Managerial Courage</a:t>
              </a:r>
            </a:p>
          </p:txBody>
        </p:sp>
        <p:sp>
          <p:nvSpPr>
            <p:cNvPr id="27" name="TextBox 26"/>
            <p:cNvSpPr txBox="1"/>
            <p:nvPr userDrawn="1"/>
          </p:nvSpPr>
          <p:spPr>
            <a:xfrm>
              <a:off x="5508325" y="3279220"/>
              <a:ext cx="3197089" cy="3197088"/>
            </a:xfrm>
            <a:prstGeom prst="rect">
              <a:avLst/>
            </a:prstGeom>
            <a:noFill/>
          </p:spPr>
          <p:txBody>
            <a:bodyPr wrap="square" rtlCol="0">
              <a:prstTxWarp prst="textArchDown">
                <a:avLst>
                  <a:gd name="adj" fmla="val 481750"/>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D4C">
                      <a:lumMod val="10000"/>
                      <a:lumOff val="90000"/>
                    </a:srgbClr>
                  </a:solidFill>
                  <a:effectLst/>
                  <a:uLnTx/>
                  <a:uFillTx/>
                  <a:latin typeface="Arial"/>
                  <a:ea typeface="+mn-ea"/>
                  <a:cs typeface="+mn-cs"/>
                </a:rPr>
                <a:t>Discipline </a:t>
              </a:r>
            </a:p>
          </p:txBody>
        </p:sp>
      </p:grpSp>
    </p:spTree>
    <p:extLst>
      <p:ext uri="{BB962C8B-B14F-4D97-AF65-F5344CB8AC3E}">
        <p14:creationId xmlns:p14="http://schemas.microsoft.com/office/powerpoint/2010/main" val="717577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13266" y="1093518"/>
            <a:ext cx="8576733" cy="5032646"/>
          </a:xfrm>
          <a:prstGeom prst="rect">
            <a:avLst/>
          </a:prstGeom>
        </p:spPr>
        <p:txBody>
          <a:bodyPr/>
          <a:lstStyle>
            <a:lvl1pPr marL="0" indent="0">
              <a:buClrTx/>
              <a:buNone/>
              <a:defRPr sz="2200" baseline="0"/>
            </a:lvl1pPr>
            <a:lvl2pPr marL="742950" indent="-285750">
              <a:buClrTx/>
              <a:buFont typeface="Arial"/>
              <a:buChar char="•"/>
              <a:defRPr sz="2200"/>
            </a:lvl2pPr>
            <a:lvl3pPr marL="1143000" indent="-228600">
              <a:buClrTx/>
              <a:buFont typeface="Arial"/>
              <a:buChar char="•"/>
              <a:defRPr sz="1800"/>
            </a:lvl3pPr>
            <a:lvl4pPr marL="1600200" indent="-228600">
              <a:buClrTx/>
              <a:buFont typeface="Arial"/>
              <a:buChar char="•"/>
              <a:defRPr sz="1800"/>
            </a:lvl4pPr>
            <a:lvl5pPr marL="2057400" indent="-228600">
              <a:buClrTx/>
              <a:buFont typeface="Arial"/>
              <a:buChar char="•"/>
              <a:defRPr sz="1600" baseline="0"/>
            </a:lvl5pPr>
          </a:lstStyle>
          <a:p>
            <a:pPr lvl="0"/>
            <a:r>
              <a:rPr lang="en-US" dirty="0"/>
              <a:t>Headers: (Arial 22pt)</a:t>
            </a:r>
          </a:p>
          <a:p>
            <a:pPr lvl="1"/>
            <a:r>
              <a:rPr lang="en-US" dirty="0"/>
              <a:t>Bullet Level 1 (Arial 22pt)</a:t>
            </a:r>
          </a:p>
          <a:p>
            <a:pPr lvl="2"/>
            <a:r>
              <a:rPr lang="en-US" dirty="0"/>
              <a:t>Bullet Level 2 (Arial 18pt)</a:t>
            </a:r>
          </a:p>
          <a:p>
            <a:pPr lvl="3"/>
            <a:r>
              <a:rPr lang="en-US" dirty="0"/>
              <a:t>Bullet Level 3 (Arial 18pt)</a:t>
            </a:r>
          </a:p>
          <a:p>
            <a:pPr lvl="4"/>
            <a:r>
              <a:rPr lang="en-US" dirty="0"/>
              <a:t>Bullet Level 4 (Arial 16pt)</a:t>
            </a:r>
          </a:p>
        </p:txBody>
      </p:sp>
      <p:sp>
        <p:nvSpPr>
          <p:cNvPr id="11" name="Slide Number Placeholder 5"/>
          <p:cNvSpPr>
            <a:spLocks noGrp="1"/>
          </p:cNvSpPr>
          <p:nvPr>
            <p:ph type="sldNum" sz="quarter" idx="4"/>
          </p:nvPr>
        </p:nvSpPr>
        <p:spPr>
          <a:xfrm>
            <a:off x="6553200" y="6583060"/>
            <a:ext cx="2484120" cy="266195"/>
          </a:xfrm>
          <a:prstGeom prst="rect">
            <a:avLst/>
          </a:prstGeom>
        </p:spPr>
        <p:txBody>
          <a:bodyPr vert="horz" lIns="91440" tIns="45720" rIns="91440" bIns="45720" rtlCol="0" anchor="ctr"/>
          <a:lstStyle>
            <a:lvl1pPr algn="r">
              <a:defRPr sz="1100" b="1">
                <a:solidFill>
                  <a:schemeClr val="tx1">
                    <a:lumMod val="65000"/>
                    <a:lumOff val="3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3BB48F1-B06E-B04C-B364-D7B17C59C9BB}" type="slidenum">
              <a:rPr kumimoji="0" lang="en-US" sz="1100" b="1" i="0" u="none" strike="noStrike" kern="1200" cap="none" spc="0" normalizeH="0" baseline="0" noProof="0" smtClean="0">
                <a:ln>
                  <a:noFill/>
                </a:ln>
                <a:solidFill>
                  <a:srgbClr val="101820">
                    <a:lumMod val="65000"/>
                    <a:lumOff val="3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101820">
                  <a:lumMod val="65000"/>
                  <a:lumOff val="35000"/>
                </a:srgbClr>
              </a:solidFill>
              <a:effectLst/>
              <a:uLnTx/>
              <a:uFillTx/>
              <a:latin typeface="Arial"/>
              <a:ea typeface="+mn-ea"/>
              <a:cs typeface="+mn-cs"/>
            </a:endParaRPr>
          </a:p>
        </p:txBody>
      </p:sp>
      <p:sp>
        <p:nvSpPr>
          <p:cNvPr id="10" name="Text Placeholder 7"/>
          <p:cNvSpPr>
            <a:spLocks noGrp="1"/>
          </p:cNvSpPr>
          <p:nvPr>
            <p:ph type="body" sz="quarter" idx="10" hasCustomPrompt="1"/>
          </p:nvPr>
        </p:nvSpPr>
        <p:spPr>
          <a:xfrm>
            <a:off x="313267" y="0"/>
            <a:ext cx="7349596" cy="769938"/>
          </a:xfrm>
          <a:prstGeom prst="rect">
            <a:avLst/>
          </a:prstGeom>
        </p:spPr>
        <p:txBody>
          <a:bodyPr anchor="ctr" anchorCtr="0"/>
          <a:lstStyle>
            <a:lvl1pPr>
              <a:spcBef>
                <a:spcPts val="0"/>
              </a:spcBef>
              <a:defRPr sz="2400" b="1">
                <a:solidFill>
                  <a:schemeClr val="bg1"/>
                </a:solidFill>
                <a:latin typeface="+mj-lt"/>
              </a:defRPr>
            </a:lvl1pPr>
          </a:lstStyle>
          <a:p>
            <a:r>
              <a:rPr lang="en-US" dirty="0"/>
              <a:t>Sample Slide Title (Arial Bold 24pt)</a:t>
            </a:r>
          </a:p>
        </p:txBody>
      </p:sp>
    </p:spTree>
    <p:extLst>
      <p:ext uri="{BB962C8B-B14F-4D97-AF65-F5344CB8AC3E}">
        <p14:creationId xmlns:p14="http://schemas.microsoft.com/office/powerpoint/2010/main" val="306813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 y="0"/>
            <a:ext cx="6964680" cy="806450"/>
          </a:xfrm>
          <a:prstGeom prst="rect">
            <a:avLst/>
          </a:prstGeom>
        </p:spPr>
        <p:txBody>
          <a:bodyPr>
            <a:noAutofit/>
          </a:bodyPr>
          <a:lstStyle>
            <a:lvl1pPr algn="l">
              <a:defRPr sz="2400" b="1"/>
            </a:lvl1pPr>
          </a:lstStyle>
          <a:p>
            <a:r>
              <a:rPr lang="en-US" dirty="0"/>
              <a:t>Sample Slide Title (Arial 24pt)</a:t>
            </a:r>
          </a:p>
        </p:txBody>
      </p:sp>
      <p:sp>
        <p:nvSpPr>
          <p:cNvPr id="3" name="Content Placeholder 2"/>
          <p:cNvSpPr>
            <a:spLocks noGrp="1"/>
          </p:cNvSpPr>
          <p:nvPr>
            <p:ph idx="1" hasCustomPrompt="1"/>
          </p:nvPr>
        </p:nvSpPr>
        <p:spPr>
          <a:xfrm>
            <a:off x="106680" y="1093518"/>
            <a:ext cx="8930640" cy="5032646"/>
          </a:xfrm>
          <a:prstGeom prst="rect">
            <a:avLst/>
          </a:prstGeom>
        </p:spPr>
        <p:txBody>
          <a:bodyPr/>
          <a:lstStyle>
            <a:lvl1pPr marL="0" indent="0">
              <a:buClrTx/>
              <a:buNone/>
              <a:defRPr sz="2200" baseline="0"/>
            </a:lvl1pPr>
            <a:lvl2pPr marL="742950" indent="-285750">
              <a:buClrTx/>
              <a:buFont typeface="Arial"/>
              <a:buChar char="•"/>
              <a:defRPr sz="2200"/>
            </a:lvl2pPr>
            <a:lvl3pPr marL="1143000" indent="-228600">
              <a:buClrTx/>
              <a:buFont typeface="Arial"/>
              <a:buChar char="•"/>
              <a:defRPr sz="1800"/>
            </a:lvl3pPr>
            <a:lvl4pPr marL="1600200" indent="-228600">
              <a:buClrTx/>
              <a:buFont typeface="Arial"/>
              <a:buChar char="•"/>
              <a:defRPr sz="1800"/>
            </a:lvl4pPr>
            <a:lvl5pPr marL="2057400" indent="-228600">
              <a:buClrTx/>
              <a:buFont typeface="Arial"/>
              <a:buChar char="•"/>
              <a:defRPr sz="1600" baseline="0"/>
            </a:lvl5pPr>
          </a:lstStyle>
          <a:p>
            <a:pPr lvl="0"/>
            <a:r>
              <a:rPr lang="en-US" dirty="0"/>
              <a:t>Headers: (Arial 22pt)</a:t>
            </a:r>
          </a:p>
          <a:p>
            <a:pPr lvl="1"/>
            <a:r>
              <a:rPr lang="en-US" dirty="0"/>
              <a:t>Bullet Level 1 (Arial 22pt)</a:t>
            </a:r>
          </a:p>
          <a:p>
            <a:pPr lvl="2"/>
            <a:r>
              <a:rPr lang="en-US" dirty="0"/>
              <a:t>Bullet Level 2 (Arial 18pt)</a:t>
            </a:r>
          </a:p>
          <a:p>
            <a:pPr lvl="3"/>
            <a:r>
              <a:rPr lang="en-US" dirty="0"/>
              <a:t>Bullet Level 3 (Arial 18pt)</a:t>
            </a:r>
          </a:p>
          <a:p>
            <a:pPr lvl="4"/>
            <a:r>
              <a:rPr lang="en-US" dirty="0"/>
              <a:t>Bullet Level 4 (Arial 16pt)</a:t>
            </a:r>
          </a:p>
        </p:txBody>
      </p:sp>
      <p:sp>
        <p:nvSpPr>
          <p:cNvPr id="11" name="Slide Number Placeholder 5"/>
          <p:cNvSpPr>
            <a:spLocks noGrp="1"/>
          </p:cNvSpPr>
          <p:nvPr>
            <p:ph type="sldNum" sz="quarter" idx="4"/>
          </p:nvPr>
        </p:nvSpPr>
        <p:spPr>
          <a:xfrm>
            <a:off x="6553200" y="6583060"/>
            <a:ext cx="2484120" cy="266195"/>
          </a:xfrm>
          <a:prstGeom prst="rect">
            <a:avLst/>
          </a:prstGeom>
        </p:spPr>
        <p:txBody>
          <a:bodyPr vert="horz" lIns="91440" tIns="45720" rIns="91440" bIns="45720" rtlCol="0" anchor="ctr"/>
          <a:lstStyle>
            <a:lvl1pPr algn="r">
              <a:defRPr sz="1100" b="1">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3BB48F1-B06E-B04C-B364-D7B17C59C9BB}" type="slidenum">
              <a:rPr kumimoji="0" lang="en-US" sz="11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0878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JA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1749458"/>
            <a:ext cx="6361438" cy="1497785"/>
          </a:xfrm>
        </p:spPr>
        <p:txBody>
          <a:bodyPr anchor="b">
            <a:normAutofit/>
          </a:bodyPr>
          <a:lstStyle>
            <a:lvl1pPr>
              <a:lnSpc>
                <a:spcPct val="90000"/>
              </a:lnSpc>
              <a:defRPr sz="4000" baseline="0">
                <a:solidFill>
                  <a:schemeClr val="tx2"/>
                </a:solidFill>
              </a:defRPr>
            </a:lvl1pPr>
          </a:lstStyle>
          <a:p>
            <a:r>
              <a:rPr lang="en-US" dirty="0"/>
              <a:t>A Section Title—</a:t>
            </a:r>
            <a:br>
              <a:rPr lang="en-US" dirty="0"/>
            </a:br>
            <a:r>
              <a:rPr lang="en-US" dirty="0"/>
              <a:t>2 Lines if Needed</a:t>
            </a:r>
          </a:p>
        </p:txBody>
      </p:sp>
      <p:sp>
        <p:nvSpPr>
          <p:cNvPr id="10" name="Right Triangle 9"/>
          <p:cNvSpPr/>
          <p:nvPr userDrawn="1"/>
        </p:nvSpPr>
        <p:spPr>
          <a:xfrm flipH="1">
            <a:off x="7737018" y="12544"/>
            <a:ext cx="1419682" cy="6858156"/>
          </a:xfrm>
          <a:prstGeom prst="rtTriangle">
            <a:avLst/>
          </a:prstGeom>
          <a:gradFill flip="none" rotWithShape="1">
            <a:gsLst>
              <a:gs pos="0">
                <a:schemeClr val="tx2">
                  <a:lumMod val="90000"/>
                  <a:lumOff val="10000"/>
                </a:schemeClr>
              </a:gs>
              <a:gs pos="100000">
                <a:schemeClr val="tx2"/>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 Placeholder 3"/>
          <p:cNvSpPr>
            <a:spLocks noGrp="1"/>
          </p:cNvSpPr>
          <p:nvPr>
            <p:ph type="body" sz="quarter" idx="11" hasCustomPrompt="1"/>
          </p:nvPr>
        </p:nvSpPr>
        <p:spPr>
          <a:xfrm>
            <a:off x="445104" y="3410177"/>
            <a:ext cx="5752949" cy="914400"/>
          </a:xfrm>
        </p:spPr>
        <p:txBody>
          <a:bodyPr>
            <a:normAutofit/>
          </a:bodyPr>
          <a:lstStyle>
            <a:lvl1pPr marL="0" indent="0">
              <a:buNone/>
              <a:defRPr sz="1800" baseline="0">
                <a:solidFill>
                  <a:schemeClr val="bg1">
                    <a:lumMod val="50000"/>
                  </a:schemeClr>
                </a:solidFill>
              </a:defRPr>
            </a:lvl1pPr>
          </a:lstStyle>
          <a:p>
            <a:pPr lvl="0"/>
            <a:r>
              <a:rPr lang="en-US" dirty="0"/>
              <a:t>Section Subtitle or Description (as needed)</a:t>
            </a:r>
          </a:p>
        </p:txBody>
      </p:sp>
      <p:cxnSp>
        <p:nvCxnSpPr>
          <p:cNvPr id="8" name="Straight Connector 7"/>
          <p:cNvCxnSpPr/>
          <p:nvPr userDrawn="1"/>
        </p:nvCxnSpPr>
        <p:spPr>
          <a:xfrm flipH="1">
            <a:off x="7825918" y="508000"/>
            <a:ext cx="1318082" cy="6362700"/>
          </a:xfrm>
          <a:prstGeom prst="line">
            <a:avLst/>
          </a:prstGeom>
          <a:ln w="19050" cmpd="sng">
            <a:solidFill>
              <a:schemeClr val="accent2"/>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3330915"/>
            <a:ext cx="6805971"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1" name="Picture 10"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Tree>
    <p:extLst>
      <p:ext uri="{BB962C8B-B14F-4D97-AF65-F5344CB8AC3E}">
        <p14:creationId xmlns:p14="http://schemas.microsoft.com/office/powerpoint/2010/main" val="234319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ADE CONTENT 1">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8" name="Title 1"/>
          <p:cNvSpPr>
            <a:spLocks noGrp="1"/>
          </p:cNvSpPr>
          <p:nvPr>
            <p:ph type="title"/>
          </p:nvPr>
        </p:nvSpPr>
        <p:spPr>
          <a:xfrm>
            <a:off x="654538" y="56293"/>
            <a:ext cx="8032262" cy="667276"/>
          </a:xfrm>
        </p:spPr>
        <p:txBody>
          <a:bodyPr anchor="t">
            <a:normAutofit/>
          </a:bodyPr>
          <a:lstStyle>
            <a:lvl1pPr>
              <a:defRPr sz="3600"/>
            </a:lvl1pPr>
          </a:lstStyle>
          <a:p>
            <a:r>
              <a:rPr lang="en-US"/>
              <a:t>Click to edit Master title style</a:t>
            </a:r>
            <a:endParaRPr lang="en-US" dirty="0"/>
          </a:p>
        </p:txBody>
      </p:sp>
      <p:sp>
        <p:nvSpPr>
          <p:cNvPr id="10" name="Content Placeholder 2"/>
          <p:cNvSpPr>
            <a:spLocks noGrp="1"/>
          </p:cNvSpPr>
          <p:nvPr>
            <p:ph idx="1"/>
          </p:nvPr>
        </p:nvSpPr>
        <p:spPr>
          <a:xfrm>
            <a:off x="654538" y="895059"/>
            <a:ext cx="8032262" cy="52686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Box 11"/>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5" name="Right Triangle 14"/>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ight Triangle 15"/>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9" name="Straight Connector 18"/>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5253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ADE CONTENT 1-TAKEAWAY1">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10" name="Content Placeholder 2"/>
          <p:cNvSpPr>
            <a:spLocks noGrp="1"/>
          </p:cNvSpPr>
          <p:nvPr>
            <p:ph idx="1"/>
          </p:nvPr>
        </p:nvSpPr>
        <p:spPr>
          <a:xfrm>
            <a:off x="654538" y="850548"/>
            <a:ext cx="8229600" cy="48787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2" hasCustomPrompt="1"/>
          </p:nvPr>
        </p:nvSpPr>
        <p:spPr>
          <a:xfrm>
            <a:off x="449263" y="5880100"/>
            <a:ext cx="8694737" cy="368300"/>
          </a:xfrm>
          <a:solidFill>
            <a:schemeClr val="tx2"/>
          </a:solidFill>
          <a:ln>
            <a:noFill/>
          </a:ln>
          <a:effectLst>
            <a:outerShdw blurRad="50800" dist="38100" dir="2700000" algn="tl" rotWithShape="0">
              <a:prstClr val="black">
                <a:alpha val="40000"/>
              </a:prstClr>
            </a:outerShdw>
          </a:effectLst>
        </p:spPr>
        <p:txBody>
          <a:bodyPr>
            <a:noAutofit/>
          </a:bodyPr>
          <a:lstStyle>
            <a:lvl1pPr marL="0" indent="0">
              <a:buNone/>
              <a:defRPr sz="1600" b="1" baseline="0">
                <a:solidFill>
                  <a:schemeClr val="bg2"/>
                </a:solidFill>
              </a:defRPr>
            </a:lvl1pPr>
            <a:lvl2pPr>
              <a:defRPr sz="1600"/>
            </a:lvl2pPr>
            <a:lvl3pPr>
              <a:defRPr sz="1600"/>
            </a:lvl3pPr>
            <a:lvl4pPr>
              <a:defRPr sz="1600"/>
            </a:lvl4pPr>
            <a:lvl5pPr>
              <a:defRPr sz="1600"/>
            </a:lvl5pPr>
          </a:lstStyle>
          <a:p>
            <a:pPr lvl="0"/>
            <a:r>
              <a:rPr lang="en-US" dirty="0"/>
              <a:t>1 Line Takeaway Style—Arial 16; can go as small as 12 </a:t>
            </a:r>
            <a:r>
              <a:rPr lang="en-US" dirty="0" err="1"/>
              <a:t>pt</a:t>
            </a:r>
            <a:endParaRPr lang="en-US" dirty="0"/>
          </a:p>
        </p:txBody>
      </p:sp>
      <p:sp>
        <p:nvSpPr>
          <p:cNvPr id="13" name="TextBox 12"/>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23" name="Title 1"/>
          <p:cNvSpPr>
            <a:spLocks noGrp="1"/>
          </p:cNvSpPr>
          <p:nvPr>
            <p:ph type="title"/>
          </p:nvPr>
        </p:nvSpPr>
        <p:spPr>
          <a:xfrm>
            <a:off x="654538" y="56293"/>
            <a:ext cx="8032262" cy="643422"/>
          </a:xfrm>
        </p:spPr>
        <p:txBody>
          <a:bodyPr anchor="t"/>
          <a:lstStyle/>
          <a:p>
            <a:r>
              <a:rPr lang="en-US"/>
              <a:t>Click to edit Master title style</a:t>
            </a:r>
            <a:endParaRPr lang="en-US" dirty="0"/>
          </a:p>
        </p:txBody>
      </p:sp>
      <p:sp>
        <p:nvSpPr>
          <p:cNvPr id="12" name="Right Triangle 11"/>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Right Triangle 13"/>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6" name="Straight Connector 15"/>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031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ADE CONTENT 1-TAKEAWAY2">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10" name="Content Placeholder 2"/>
          <p:cNvSpPr>
            <a:spLocks noGrp="1"/>
          </p:cNvSpPr>
          <p:nvPr>
            <p:ph idx="1"/>
          </p:nvPr>
        </p:nvSpPr>
        <p:spPr>
          <a:xfrm>
            <a:off x="654538" y="874403"/>
            <a:ext cx="8032262" cy="4537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2" hasCustomPrompt="1"/>
          </p:nvPr>
        </p:nvSpPr>
        <p:spPr>
          <a:xfrm>
            <a:off x="449263" y="5562600"/>
            <a:ext cx="8694737" cy="685800"/>
          </a:xfrm>
          <a:solidFill>
            <a:schemeClr val="tx2"/>
          </a:solidFill>
          <a:ln>
            <a:noFill/>
          </a:ln>
          <a:effectLst>
            <a:outerShdw blurRad="50800" dist="38100" dir="2700000" algn="tl" rotWithShape="0">
              <a:prstClr val="black">
                <a:alpha val="40000"/>
              </a:prstClr>
            </a:outerShdw>
          </a:effectLst>
        </p:spPr>
        <p:txBody>
          <a:bodyPr>
            <a:noAutofit/>
          </a:bodyPr>
          <a:lstStyle>
            <a:lvl1pPr marL="0" indent="0">
              <a:buNone/>
              <a:defRPr sz="1600" b="1" baseline="0">
                <a:solidFill>
                  <a:schemeClr val="bg2"/>
                </a:solidFill>
              </a:defRPr>
            </a:lvl1pPr>
            <a:lvl2pPr>
              <a:defRPr sz="1600"/>
            </a:lvl2pPr>
            <a:lvl3pPr>
              <a:defRPr sz="1600"/>
            </a:lvl3pPr>
            <a:lvl4pPr>
              <a:defRPr sz="1600"/>
            </a:lvl4pPr>
            <a:lvl5pPr>
              <a:defRPr sz="1600"/>
            </a:lvl5pPr>
          </a:lstStyle>
          <a:p>
            <a:pPr lvl="0"/>
            <a:r>
              <a:rPr lang="en-US" dirty="0"/>
              <a:t>2 Line Takeaway Style—Arial 16; can go as small as 12 </a:t>
            </a:r>
            <a:r>
              <a:rPr lang="en-US" dirty="0" err="1"/>
              <a:t>pt</a:t>
            </a:r>
            <a:r>
              <a:rPr lang="en-US" dirty="0"/>
              <a:t>, but shorter and larger is better for a summary statement.</a:t>
            </a:r>
          </a:p>
          <a:p>
            <a:pPr lvl="0"/>
            <a:endParaRPr lang="en-US" dirty="0"/>
          </a:p>
        </p:txBody>
      </p:sp>
      <p:sp>
        <p:nvSpPr>
          <p:cNvPr id="13" name="TextBox 12"/>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20" name="Title 1"/>
          <p:cNvSpPr>
            <a:spLocks noGrp="1"/>
          </p:cNvSpPr>
          <p:nvPr>
            <p:ph type="title"/>
          </p:nvPr>
        </p:nvSpPr>
        <p:spPr>
          <a:xfrm>
            <a:off x="654538" y="56293"/>
            <a:ext cx="8032262" cy="667276"/>
          </a:xfrm>
        </p:spPr>
        <p:txBody>
          <a:bodyPr anchor="t"/>
          <a:lstStyle/>
          <a:p>
            <a:r>
              <a:rPr lang="en-US"/>
              <a:t>Click to edit Master title style</a:t>
            </a:r>
            <a:endParaRPr lang="en-US" dirty="0"/>
          </a:p>
        </p:txBody>
      </p:sp>
      <p:sp>
        <p:nvSpPr>
          <p:cNvPr id="12" name="Right Triangle 11"/>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Right Triangle 13"/>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6" name="Straight Connector 15"/>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9001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ADE CONTENT 2--SPLIT W HEADER">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grpSp>
        <p:nvGrpSpPr>
          <p:cNvPr id="32" name="Group 31"/>
          <p:cNvGrpSpPr/>
          <p:nvPr userDrawn="1"/>
        </p:nvGrpSpPr>
        <p:grpSpPr>
          <a:xfrm>
            <a:off x="448857" y="1133478"/>
            <a:ext cx="3831202" cy="4855847"/>
            <a:chOff x="448857" y="503555"/>
            <a:chExt cx="3831202" cy="4694298"/>
          </a:xfrm>
        </p:grpSpPr>
        <p:sp>
          <p:nvSpPr>
            <p:cNvPr id="23" name="Rectangle 22"/>
            <p:cNvSpPr/>
            <p:nvPr userDrawn="1"/>
          </p:nvSpPr>
          <p:spPr>
            <a:xfrm>
              <a:off x="448857" y="503556"/>
              <a:ext cx="3831202" cy="4694297"/>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Rectangle 28"/>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1" name="Group 30"/>
          <p:cNvGrpSpPr/>
          <p:nvPr userDrawn="1"/>
        </p:nvGrpSpPr>
        <p:grpSpPr>
          <a:xfrm>
            <a:off x="4783649" y="1133479"/>
            <a:ext cx="3831202" cy="4855846"/>
            <a:chOff x="4775200" y="503555"/>
            <a:chExt cx="3831202" cy="5406390"/>
          </a:xfrm>
        </p:grpSpPr>
        <p:sp>
          <p:nvSpPr>
            <p:cNvPr id="24" name="Rectangle 23"/>
            <p:cNvSpPr/>
            <p:nvPr userDrawn="1"/>
          </p:nvSpPr>
          <p:spPr>
            <a:xfrm>
              <a:off x="4775200" y="503555"/>
              <a:ext cx="3831202" cy="5406390"/>
            </a:xfrm>
            <a:prstGeom prst="rect">
              <a:avLst/>
            </a:prstGeom>
            <a:solidFill>
              <a:schemeClr val="bg2"/>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29"/>
            <p:cNvSpPr/>
            <p:nvPr userDrawn="1"/>
          </p:nvSpPr>
          <p:spPr>
            <a:xfrm>
              <a:off x="4775200" y="503555"/>
              <a:ext cx="3831202" cy="169545"/>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4" name="Text Placeholder 33"/>
          <p:cNvSpPr>
            <a:spLocks noGrp="1"/>
          </p:cNvSpPr>
          <p:nvPr>
            <p:ph type="body" sz="quarter" idx="12" hasCustomPrompt="1"/>
          </p:nvPr>
        </p:nvSpPr>
        <p:spPr>
          <a:xfrm>
            <a:off x="673100" y="1400121"/>
            <a:ext cx="3390900" cy="516143"/>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p:ph type="body" sz="quarter" idx="13" hasCustomPrompt="1"/>
          </p:nvPr>
        </p:nvSpPr>
        <p:spPr>
          <a:xfrm>
            <a:off x="673100" y="2270496"/>
            <a:ext cx="3390900" cy="1130300"/>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36" name="Text Placeholder 33"/>
          <p:cNvSpPr>
            <a:spLocks noGrp="1"/>
          </p:cNvSpPr>
          <p:nvPr>
            <p:ph type="body" sz="quarter" idx="14" hasCustomPrompt="1"/>
          </p:nvPr>
        </p:nvSpPr>
        <p:spPr>
          <a:xfrm>
            <a:off x="5003800" y="1404398"/>
            <a:ext cx="3390900" cy="511865"/>
          </a:xfrm>
        </p:spPr>
        <p:txBody>
          <a:bodyPr lIns="0" tIns="0" rIns="0" bIns="0">
            <a:noAutofit/>
          </a:bodyPr>
          <a:lstStyle>
            <a:lvl1pPr marL="0" indent="0">
              <a:buNone/>
              <a:defRPr sz="2600" b="1" baseline="0">
                <a:solidFill>
                  <a:srgbClr val="003D4C"/>
                </a:solidFill>
              </a:defRPr>
            </a:lvl1pPr>
          </a:lstStyle>
          <a:p>
            <a:pPr lvl="0"/>
            <a:r>
              <a:rPr lang="en-US" dirty="0"/>
              <a:t>Box B Header Type</a:t>
            </a:r>
          </a:p>
        </p:txBody>
      </p:sp>
      <p:sp>
        <p:nvSpPr>
          <p:cNvPr id="37" name="Text Placeholder 33"/>
          <p:cNvSpPr>
            <a:spLocks noGrp="1"/>
          </p:cNvSpPr>
          <p:nvPr>
            <p:ph type="body" sz="quarter" idx="15" hasCustomPrompt="1"/>
          </p:nvPr>
        </p:nvSpPr>
        <p:spPr>
          <a:xfrm>
            <a:off x="5003800" y="2270496"/>
            <a:ext cx="3390900" cy="1130300"/>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B Content—</a:t>
            </a:r>
          </a:p>
          <a:p>
            <a:pPr lvl="0"/>
            <a:r>
              <a:rPr lang="en-US" dirty="0"/>
              <a:t>Can be bullets or not</a:t>
            </a:r>
          </a:p>
        </p:txBody>
      </p:sp>
      <p:sp>
        <p:nvSpPr>
          <p:cNvPr id="21" name="TextBox 20"/>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26" name="Right Triangle 25"/>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Right Triangle 27"/>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3" name="Straight Connector 32"/>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654538" y="56293"/>
            <a:ext cx="8032262" cy="64342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286339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ADE CONTENT 3--TRIPLE W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1" name="Right Triangle 30"/>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Right Triangle 32"/>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6" name="Straight Connector 35"/>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37" name="Title 1"/>
          <p:cNvSpPr>
            <a:spLocks noGrp="1"/>
          </p:cNvSpPr>
          <p:nvPr>
            <p:ph type="title"/>
          </p:nvPr>
        </p:nvSpPr>
        <p:spPr>
          <a:xfrm>
            <a:off x="654538" y="56293"/>
            <a:ext cx="8032262" cy="643422"/>
          </a:xfrm>
        </p:spPr>
        <p:txBody>
          <a:bodyPr anchor="t"/>
          <a:lstStyle/>
          <a:p>
            <a:r>
              <a:rPr lang="en-US"/>
              <a:t>Click to edit Master title style</a:t>
            </a:r>
            <a:endParaRPr lang="en-US" dirty="0"/>
          </a:p>
        </p:txBody>
      </p:sp>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grpSp>
        <p:nvGrpSpPr>
          <p:cNvPr id="32" name="Group 31"/>
          <p:cNvGrpSpPr/>
          <p:nvPr userDrawn="1"/>
        </p:nvGrpSpPr>
        <p:grpSpPr>
          <a:xfrm>
            <a:off x="225831" y="1219773"/>
            <a:ext cx="2719903" cy="4851401"/>
            <a:chOff x="448857" y="503555"/>
            <a:chExt cx="3831202" cy="4747682"/>
          </a:xfrm>
        </p:grpSpPr>
        <p:sp>
          <p:nvSpPr>
            <p:cNvPr id="23" name="Rectangle 22"/>
            <p:cNvSpPr/>
            <p:nvPr userDrawn="1"/>
          </p:nvSpPr>
          <p:spPr>
            <a:xfrm>
              <a:off x="448857" y="503556"/>
              <a:ext cx="3831202" cy="4747681"/>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Rectangle 28"/>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4" name="Text Placeholder 33"/>
          <p:cNvSpPr>
            <a:spLocks noGrp="1"/>
          </p:cNvSpPr>
          <p:nvPr>
            <p:ph type="body" sz="quarter" idx="12" hasCustomPrompt="1"/>
          </p:nvPr>
        </p:nvSpPr>
        <p:spPr>
          <a:xfrm>
            <a:off x="342900" y="1670513"/>
            <a:ext cx="2507241" cy="1099234"/>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p:ph type="body" sz="quarter" idx="13" hasCustomPrompt="1"/>
          </p:nvPr>
        </p:nvSpPr>
        <p:spPr>
          <a:xfrm>
            <a:off x="342900" y="3016713"/>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grpSp>
        <p:nvGrpSpPr>
          <p:cNvPr id="50" name="Group 49"/>
          <p:cNvGrpSpPr/>
          <p:nvPr userDrawn="1"/>
        </p:nvGrpSpPr>
        <p:grpSpPr>
          <a:xfrm>
            <a:off x="3184931" y="1219774"/>
            <a:ext cx="2719903" cy="4851400"/>
            <a:chOff x="448857" y="503555"/>
            <a:chExt cx="3831202" cy="5406390"/>
          </a:xfrm>
        </p:grpSpPr>
        <p:sp>
          <p:nvSpPr>
            <p:cNvPr id="51" name="Rectangle 50"/>
            <p:cNvSpPr/>
            <p:nvPr userDrawn="1"/>
          </p:nvSpPr>
          <p:spPr>
            <a:xfrm>
              <a:off x="448857" y="503555"/>
              <a:ext cx="3831202" cy="5406390"/>
            </a:xfrm>
            <a:prstGeom prst="rect">
              <a:avLst/>
            </a:prstGeom>
            <a:solidFill>
              <a:schemeClr val="bg2"/>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Rectangle 51"/>
            <p:cNvSpPr/>
            <p:nvPr userDrawn="1"/>
          </p:nvSpPr>
          <p:spPr>
            <a:xfrm>
              <a:off x="448857" y="503555"/>
              <a:ext cx="3831202" cy="169545"/>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53" name="Text Placeholder 33"/>
          <p:cNvSpPr>
            <a:spLocks noGrp="1"/>
          </p:cNvSpPr>
          <p:nvPr>
            <p:ph type="body" sz="quarter" idx="14" hasCustomPrompt="1"/>
          </p:nvPr>
        </p:nvSpPr>
        <p:spPr>
          <a:xfrm>
            <a:off x="3302000" y="1670513"/>
            <a:ext cx="2507241" cy="1099234"/>
          </a:xfrm>
        </p:spPr>
        <p:txBody>
          <a:bodyPr lIns="0" tIns="0" rIns="0" bIns="0">
            <a:noAutofit/>
          </a:bodyPr>
          <a:lstStyle>
            <a:lvl1pPr marL="0" indent="0">
              <a:buNone/>
              <a:defRPr sz="2600" b="1" baseline="0">
                <a:solidFill>
                  <a:srgbClr val="003D4C"/>
                </a:solidFill>
              </a:defRPr>
            </a:lvl1pPr>
          </a:lstStyle>
          <a:p>
            <a:pPr lvl="0"/>
            <a:r>
              <a:rPr lang="en-US" dirty="0"/>
              <a:t>Box B Header Type</a:t>
            </a:r>
          </a:p>
        </p:txBody>
      </p:sp>
      <p:sp>
        <p:nvSpPr>
          <p:cNvPr id="54" name="Text Placeholder 33"/>
          <p:cNvSpPr>
            <a:spLocks noGrp="1"/>
          </p:cNvSpPr>
          <p:nvPr>
            <p:ph type="body" sz="quarter" idx="15" hasCustomPrompt="1"/>
          </p:nvPr>
        </p:nvSpPr>
        <p:spPr>
          <a:xfrm>
            <a:off x="3302000" y="3016713"/>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grpSp>
        <p:nvGrpSpPr>
          <p:cNvPr id="55" name="Group 54"/>
          <p:cNvGrpSpPr/>
          <p:nvPr userDrawn="1"/>
        </p:nvGrpSpPr>
        <p:grpSpPr>
          <a:xfrm>
            <a:off x="6173533" y="1219774"/>
            <a:ext cx="2719903" cy="4851400"/>
            <a:chOff x="448857" y="503555"/>
            <a:chExt cx="3831202" cy="4747682"/>
          </a:xfrm>
        </p:grpSpPr>
        <p:sp>
          <p:nvSpPr>
            <p:cNvPr id="56" name="Rectangle 55"/>
            <p:cNvSpPr/>
            <p:nvPr userDrawn="1"/>
          </p:nvSpPr>
          <p:spPr>
            <a:xfrm>
              <a:off x="448857" y="503555"/>
              <a:ext cx="3831202" cy="4747682"/>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Rectangle 56"/>
            <p:cNvSpPr/>
            <p:nvPr userDrawn="1"/>
          </p:nvSpPr>
          <p:spPr>
            <a:xfrm>
              <a:off x="448857" y="503555"/>
              <a:ext cx="3831202" cy="16954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58" name="Text Placeholder 33"/>
          <p:cNvSpPr>
            <a:spLocks noGrp="1"/>
          </p:cNvSpPr>
          <p:nvPr>
            <p:ph type="body" sz="quarter" idx="16" hasCustomPrompt="1"/>
          </p:nvPr>
        </p:nvSpPr>
        <p:spPr>
          <a:xfrm>
            <a:off x="6290602" y="1670513"/>
            <a:ext cx="2507241" cy="1099234"/>
          </a:xfrm>
        </p:spPr>
        <p:txBody>
          <a:bodyPr lIns="0" tIns="0" rIns="0" bIns="0">
            <a:noAutofit/>
          </a:bodyPr>
          <a:lstStyle>
            <a:lvl1pPr marL="0" indent="0">
              <a:buNone/>
              <a:defRPr sz="2600" b="1" baseline="0"/>
            </a:lvl1pPr>
          </a:lstStyle>
          <a:p>
            <a:pPr lvl="0"/>
            <a:r>
              <a:rPr lang="en-US" dirty="0"/>
              <a:t>Box C Header Type</a:t>
            </a:r>
          </a:p>
        </p:txBody>
      </p:sp>
      <p:sp>
        <p:nvSpPr>
          <p:cNvPr id="59" name="Text Placeholder 33"/>
          <p:cNvSpPr>
            <a:spLocks noGrp="1"/>
          </p:cNvSpPr>
          <p:nvPr>
            <p:ph type="body" sz="quarter" idx="17" hasCustomPrompt="1"/>
          </p:nvPr>
        </p:nvSpPr>
        <p:spPr>
          <a:xfrm>
            <a:off x="6290602" y="3016713"/>
            <a:ext cx="2507241" cy="1099234"/>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24" name="TextBox 23"/>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4110154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ADE CONTENT 4--QUADRUPLE W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8" name="Right Triangle 37"/>
          <p:cNvSpPr/>
          <p:nvPr userDrawn="1"/>
        </p:nvSpPr>
        <p:spPr>
          <a:xfrm rot="10800000" flipH="1">
            <a:off x="0" y="0"/>
            <a:ext cx="583634" cy="2819400"/>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Right Triangle 41"/>
          <p:cNvSpPr/>
          <p:nvPr userDrawn="1"/>
        </p:nvSpPr>
        <p:spPr>
          <a:xfrm rot="10800000" flipH="1">
            <a:off x="1" y="0"/>
            <a:ext cx="441670" cy="2133600"/>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43" name="Straight Connector 42"/>
          <p:cNvCxnSpPr/>
          <p:nvPr userDrawn="1"/>
        </p:nvCxnSpPr>
        <p:spPr>
          <a:xfrm>
            <a:off x="0" y="402356"/>
            <a:ext cx="583635" cy="0"/>
          </a:xfrm>
          <a:prstGeom prst="line">
            <a:avLst/>
          </a:prstGeom>
          <a:ln w="12700" cmpd="sng">
            <a:solidFill>
              <a:schemeClr val="accent2"/>
            </a:solidFill>
            <a:tailEnd type="oval" w="med" len="med"/>
          </a:ln>
          <a:effectLst/>
        </p:spPr>
        <p:style>
          <a:lnRef idx="2">
            <a:schemeClr val="accent1"/>
          </a:lnRef>
          <a:fillRef idx="0">
            <a:schemeClr val="accent1"/>
          </a:fillRef>
          <a:effectRef idx="1">
            <a:schemeClr val="accent1"/>
          </a:effectRef>
          <a:fontRef idx="minor">
            <a:schemeClr val="tx1"/>
          </a:fontRef>
        </p:style>
      </p:cxnSp>
      <p:sp>
        <p:nvSpPr>
          <p:cNvPr id="49" name="Title 1"/>
          <p:cNvSpPr>
            <a:spLocks noGrp="1"/>
          </p:cNvSpPr>
          <p:nvPr>
            <p:ph type="title"/>
          </p:nvPr>
        </p:nvSpPr>
        <p:spPr>
          <a:xfrm>
            <a:off x="654538" y="56294"/>
            <a:ext cx="8032262" cy="643422"/>
          </a:xfrm>
        </p:spPr>
        <p:txBody>
          <a:bodyPr anchor="t"/>
          <a:lstStyle/>
          <a:p>
            <a:r>
              <a:rPr lang="en-US"/>
              <a:t>Click to edit Master title style</a:t>
            </a:r>
            <a:endParaRPr lang="en-US" dirty="0"/>
          </a:p>
        </p:txBody>
      </p:sp>
      <p:pic>
        <p:nvPicPr>
          <p:cNvPr id="7" name="Picture 6"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23" name="Rectangle 22"/>
          <p:cNvSpPr/>
          <p:nvPr userDrawn="1"/>
        </p:nvSpPr>
        <p:spPr>
          <a:xfrm>
            <a:off x="321857" y="1276351"/>
            <a:ext cx="4054069" cy="2305049"/>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Rectangle 28"/>
          <p:cNvSpPr/>
          <p:nvPr userDrawn="1"/>
        </p:nvSpPr>
        <p:spPr>
          <a:xfrm>
            <a:off x="321857" y="1276351"/>
            <a:ext cx="4054069" cy="1732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Text Placeholder 33"/>
          <p:cNvSpPr>
            <a:spLocks noGrp="1"/>
          </p:cNvSpPr>
          <p:nvPr userDrawn="1">
            <p:ph type="body" sz="quarter" idx="12" hasCustomPrompt="1"/>
          </p:nvPr>
        </p:nvSpPr>
        <p:spPr>
          <a:xfrm>
            <a:off x="438926" y="1644540"/>
            <a:ext cx="3797300" cy="781160"/>
          </a:xfrm>
        </p:spPr>
        <p:txBody>
          <a:bodyPr lIns="0" tIns="0" rIns="0" bIns="0">
            <a:noAutofit/>
          </a:bodyPr>
          <a:lstStyle>
            <a:lvl1pPr marL="0" indent="0">
              <a:buNone/>
              <a:defRPr sz="2600" b="1" baseline="0"/>
            </a:lvl1pPr>
          </a:lstStyle>
          <a:p>
            <a:pPr lvl="0"/>
            <a:r>
              <a:rPr lang="en-US" dirty="0"/>
              <a:t>Box A Header Type</a:t>
            </a:r>
          </a:p>
        </p:txBody>
      </p:sp>
      <p:sp>
        <p:nvSpPr>
          <p:cNvPr id="35" name="Text Placeholder 33"/>
          <p:cNvSpPr>
            <a:spLocks noGrp="1"/>
          </p:cNvSpPr>
          <p:nvPr userDrawn="1">
            <p:ph type="body" sz="quarter" idx="13" hasCustomPrompt="1"/>
          </p:nvPr>
        </p:nvSpPr>
        <p:spPr>
          <a:xfrm>
            <a:off x="438926" y="26443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25" name="Rectangle 24"/>
          <p:cNvSpPr/>
          <p:nvPr userDrawn="1"/>
        </p:nvSpPr>
        <p:spPr>
          <a:xfrm>
            <a:off x="4696231" y="1276351"/>
            <a:ext cx="4054069" cy="2305049"/>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Rectangle 25"/>
          <p:cNvSpPr/>
          <p:nvPr userDrawn="1"/>
        </p:nvSpPr>
        <p:spPr>
          <a:xfrm>
            <a:off x="4696231" y="1276351"/>
            <a:ext cx="4054069" cy="173249"/>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Text Placeholder 33"/>
          <p:cNvSpPr>
            <a:spLocks noGrp="1"/>
          </p:cNvSpPr>
          <p:nvPr>
            <p:ph type="body" sz="quarter" idx="14" hasCustomPrompt="1"/>
          </p:nvPr>
        </p:nvSpPr>
        <p:spPr>
          <a:xfrm>
            <a:off x="4813300" y="1644540"/>
            <a:ext cx="3797300" cy="781160"/>
          </a:xfrm>
        </p:spPr>
        <p:txBody>
          <a:bodyPr lIns="0" tIns="0" rIns="0" bIns="0">
            <a:noAutofit/>
          </a:bodyPr>
          <a:lstStyle>
            <a:lvl1pPr marL="0" indent="0">
              <a:buNone/>
              <a:defRPr sz="2600" b="1" baseline="0">
                <a:solidFill>
                  <a:schemeClr val="tx2"/>
                </a:solidFill>
              </a:defRPr>
            </a:lvl1pPr>
          </a:lstStyle>
          <a:p>
            <a:pPr lvl="0"/>
            <a:r>
              <a:rPr lang="en-US" dirty="0"/>
              <a:t>Box B Header Type</a:t>
            </a:r>
          </a:p>
        </p:txBody>
      </p:sp>
      <p:sp>
        <p:nvSpPr>
          <p:cNvPr id="30" name="Text Placeholder 33"/>
          <p:cNvSpPr>
            <a:spLocks noGrp="1"/>
          </p:cNvSpPr>
          <p:nvPr>
            <p:ph type="body" sz="quarter" idx="15" hasCustomPrompt="1"/>
          </p:nvPr>
        </p:nvSpPr>
        <p:spPr>
          <a:xfrm>
            <a:off x="4813300" y="26443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24" name="Rectangle 23"/>
          <p:cNvSpPr/>
          <p:nvPr userDrawn="1"/>
        </p:nvSpPr>
        <p:spPr>
          <a:xfrm>
            <a:off x="321857" y="3892551"/>
            <a:ext cx="4054069" cy="2305049"/>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Rectangle 27"/>
          <p:cNvSpPr/>
          <p:nvPr userDrawn="1"/>
        </p:nvSpPr>
        <p:spPr>
          <a:xfrm>
            <a:off x="321857" y="3892551"/>
            <a:ext cx="4054069" cy="173249"/>
          </a:xfrm>
          <a:prstGeom prst="rect">
            <a:avLst/>
          </a:prstGeom>
          <a:solidFill>
            <a:srgbClr val="003D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A291C"/>
              </a:solidFill>
              <a:effectLst/>
              <a:uLnTx/>
              <a:uFillTx/>
              <a:latin typeface="Arial"/>
              <a:ea typeface="+mn-ea"/>
              <a:cs typeface="+mn-cs"/>
            </a:endParaRPr>
          </a:p>
        </p:txBody>
      </p:sp>
      <p:sp>
        <p:nvSpPr>
          <p:cNvPr id="32" name="Text Placeholder 33"/>
          <p:cNvSpPr>
            <a:spLocks noGrp="1"/>
          </p:cNvSpPr>
          <p:nvPr>
            <p:ph type="body" sz="quarter" idx="16" hasCustomPrompt="1"/>
          </p:nvPr>
        </p:nvSpPr>
        <p:spPr>
          <a:xfrm>
            <a:off x="438926" y="4260740"/>
            <a:ext cx="3797300" cy="781160"/>
          </a:xfrm>
        </p:spPr>
        <p:txBody>
          <a:bodyPr lIns="0" tIns="0" rIns="0" bIns="0">
            <a:noAutofit/>
          </a:bodyPr>
          <a:lstStyle>
            <a:lvl1pPr marL="0" indent="0">
              <a:buNone/>
              <a:defRPr sz="2600" b="1" baseline="0">
                <a:solidFill>
                  <a:schemeClr val="tx2"/>
                </a:solidFill>
              </a:defRPr>
            </a:lvl1pPr>
          </a:lstStyle>
          <a:p>
            <a:pPr lvl="0"/>
            <a:r>
              <a:rPr lang="en-US" dirty="0"/>
              <a:t>Box C Header Type</a:t>
            </a:r>
          </a:p>
        </p:txBody>
      </p:sp>
      <p:sp>
        <p:nvSpPr>
          <p:cNvPr id="44" name="Text Placeholder 33"/>
          <p:cNvSpPr>
            <a:spLocks noGrp="1"/>
          </p:cNvSpPr>
          <p:nvPr>
            <p:ph type="body" sz="quarter" idx="17" hasCustomPrompt="1"/>
          </p:nvPr>
        </p:nvSpPr>
        <p:spPr>
          <a:xfrm>
            <a:off x="438926" y="52605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45" name="Rectangle 44"/>
          <p:cNvSpPr/>
          <p:nvPr userDrawn="1"/>
        </p:nvSpPr>
        <p:spPr>
          <a:xfrm>
            <a:off x="4696231" y="3892551"/>
            <a:ext cx="4054069" cy="2305049"/>
          </a:xfrm>
          <a:prstGeom prst="rect">
            <a:avLst/>
          </a:prstGeom>
          <a:solidFill>
            <a:schemeClr val="bg1"/>
          </a:solidFill>
          <a:ln>
            <a:noFill/>
          </a:ln>
          <a:effectLst>
            <a:outerShdw blurRad="177800" dist="88900" dir="270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p:cNvSpPr/>
          <p:nvPr userDrawn="1"/>
        </p:nvSpPr>
        <p:spPr>
          <a:xfrm>
            <a:off x="4696231" y="3892551"/>
            <a:ext cx="4054069" cy="1732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Text Placeholder 33"/>
          <p:cNvSpPr>
            <a:spLocks noGrp="1"/>
          </p:cNvSpPr>
          <p:nvPr>
            <p:ph type="body" sz="quarter" idx="18" hasCustomPrompt="1"/>
          </p:nvPr>
        </p:nvSpPr>
        <p:spPr>
          <a:xfrm>
            <a:off x="4813300" y="4260740"/>
            <a:ext cx="3797300" cy="781160"/>
          </a:xfrm>
        </p:spPr>
        <p:txBody>
          <a:bodyPr lIns="0" tIns="0" rIns="0" bIns="0">
            <a:noAutofit/>
          </a:bodyPr>
          <a:lstStyle>
            <a:lvl1pPr marL="0" indent="0">
              <a:buNone/>
              <a:defRPr sz="2600" b="1" baseline="0">
                <a:solidFill>
                  <a:schemeClr val="tx1"/>
                </a:solidFill>
              </a:defRPr>
            </a:lvl1pPr>
          </a:lstStyle>
          <a:p>
            <a:pPr lvl="0"/>
            <a:r>
              <a:rPr lang="en-US" dirty="0"/>
              <a:t>Box D Header Type</a:t>
            </a:r>
          </a:p>
        </p:txBody>
      </p:sp>
      <p:sp>
        <p:nvSpPr>
          <p:cNvPr id="48" name="Text Placeholder 33"/>
          <p:cNvSpPr>
            <a:spLocks noGrp="1"/>
          </p:cNvSpPr>
          <p:nvPr>
            <p:ph type="body" sz="quarter" idx="19" hasCustomPrompt="1"/>
          </p:nvPr>
        </p:nvSpPr>
        <p:spPr>
          <a:xfrm>
            <a:off x="4813300" y="5260523"/>
            <a:ext cx="3797300" cy="822777"/>
          </a:xfrm>
        </p:spPr>
        <p:txBody>
          <a:bodyPr lIns="0" tIns="0" rIns="0" bIns="0">
            <a:noAutofit/>
          </a:bodyPr>
          <a:lstStyle>
            <a:lvl1pPr marL="177800" indent="-177800">
              <a:buFont typeface="Arial"/>
              <a:buChar char="•"/>
              <a:defRPr sz="1600" b="0" baseline="0">
                <a:solidFill>
                  <a:schemeClr val="bg2">
                    <a:lumMod val="25000"/>
                  </a:schemeClr>
                </a:solidFill>
              </a:defRPr>
            </a:lvl1pPr>
          </a:lstStyle>
          <a:p>
            <a:pPr lvl="0"/>
            <a:r>
              <a:rPr lang="en-US" dirty="0"/>
              <a:t>Box A Content—</a:t>
            </a:r>
          </a:p>
          <a:p>
            <a:pPr lvl="0"/>
            <a:r>
              <a:rPr lang="en-US" dirty="0"/>
              <a:t>Can be bullets or not</a:t>
            </a:r>
          </a:p>
        </p:txBody>
      </p:sp>
      <p:sp>
        <p:nvSpPr>
          <p:cNvPr id="33" name="TextBox 32"/>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extLst>
      <p:ext uri="{BB962C8B-B14F-4D97-AF65-F5344CB8AC3E}">
        <p14:creationId xmlns:p14="http://schemas.microsoft.com/office/powerpoint/2010/main" val="173529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PHOTO">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ppt-graphics_dcp-logo-regula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57" y="6399234"/>
            <a:ext cx="596969" cy="291434"/>
          </a:xfrm>
          <a:prstGeom prst="rect">
            <a:avLst/>
          </a:prstGeom>
        </p:spPr>
      </p:pic>
      <p:sp>
        <p:nvSpPr>
          <p:cNvPr id="5" name="TextBox 4"/>
          <p:cNvSpPr txBox="1"/>
          <p:nvPr userDrawn="1"/>
        </p:nvSpPr>
        <p:spPr>
          <a:xfrm>
            <a:off x="8001000" y="6399234"/>
            <a:ext cx="6858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3B44F-D005-924D-B78F-0A20130D45B2}" type="slidenum">
              <a:rPr kumimoji="0" lang="en-US" sz="11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4" name="Title 1"/>
          <p:cNvSpPr>
            <a:spLocks noGrp="1"/>
          </p:cNvSpPr>
          <p:nvPr>
            <p:ph type="title"/>
          </p:nvPr>
        </p:nvSpPr>
        <p:spPr>
          <a:xfrm>
            <a:off x="448857" y="169182"/>
            <a:ext cx="8032262" cy="64342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201090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83521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hdr="0" dt="0"/>
  <p:txStyles>
    <p:titleStyle>
      <a:lvl1pPr algn="l"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16.svg"/><Relationship Id="rId5" Type="http://schemas.openxmlformats.org/officeDocument/2006/relationships/diagramQuickStyle" Target="../diagrams/quickStyle2.xml"/><Relationship Id="rId10" Type="http://schemas.openxmlformats.org/officeDocument/2006/relationships/image" Target="../media/image15.png"/><Relationship Id="rId4" Type="http://schemas.openxmlformats.org/officeDocument/2006/relationships/diagramLayout" Target="../diagrams/layout2.xml"/><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6.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image" Target="../media/image14.svg"/><Relationship Id="rId5" Type="http://schemas.openxmlformats.org/officeDocument/2006/relationships/diagramQuickStyle" Target="../diagrams/quickStyle3.xml"/><Relationship Id="rId15" Type="http://schemas.openxmlformats.org/officeDocument/2006/relationships/image" Target="../media/image26.svg"/><Relationship Id="rId10" Type="http://schemas.openxmlformats.org/officeDocument/2006/relationships/image" Target="../media/image13.png"/><Relationship Id="rId4" Type="http://schemas.openxmlformats.org/officeDocument/2006/relationships/diagramLayout" Target="../diagrams/layout3.xml"/><Relationship Id="rId9" Type="http://schemas.openxmlformats.org/officeDocument/2006/relationships/image" Target="../media/image24.sv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Gas and NGL Midstream Processing</a:t>
            </a:r>
            <a:br>
              <a:rPr lang="en-US" dirty="0"/>
            </a:br>
            <a:endParaRPr lang="en-US" dirty="0"/>
          </a:p>
        </p:txBody>
      </p:sp>
      <p:sp>
        <p:nvSpPr>
          <p:cNvPr id="3" name="Text Placeholder 2"/>
          <p:cNvSpPr>
            <a:spLocks noGrp="1"/>
          </p:cNvSpPr>
          <p:nvPr>
            <p:ph type="body" sz="quarter" idx="10"/>
          </p:nvPr>
        </p:nvSpPr>
        <p:spPr/>
        <p:txBody>
          <a:bodyPr>
            <a:normAutofit/>
          </a:bodyPr>
          <a:lstStyle/>
          <a:p>
            <a:r>
              <a:rPr lang="en-US" sz="2400" dirty="0"/>
              <a:t>Digitalization and ESG </a:t>
            </a:r>
          </a:p>
        </p:txBody>
      </p:sp>
      <p:sp>
        <p:nvSpPr>
          <p:cNvPr id="4" name="Text Placeholder 3"/>
          <p:cNvSpPr>
            <a:spLocks noGrp="1"/>
          </p:cNvSpPr>
          <p:nvPr>
            <p:ph type="body" sz="quarter" idx="11"/>
          </p:nvPr>
        </p:nvSpPr>
        <p:spPr>
          <a:xfrm>
            <a:off x="2879397" y="6391607"/>
            <a:ext cx="3291434" cy="379831"/>
          </a:xfrm>
        </p:spPr>
        <p:txBody>
          <a:bodyPr>
            <a:normAutofit fontScale="92500"/>
          </a:bodyPr>
          <a:lstStyle/>
          <a:p>
            <a:r>
              <a:rPr lang="en-US" dirty="0"/>
              <a:t>Kenneth </a:t>
            </a:r>
            <a:r>
              <a:rPr lang="en-US" dirty="0" err="1"/>
              <a:t>L’Anglois</a:t>
            </a:r>
            <a:r>
              <a:rPr lang="en-US" dirty="0"/>
              <a:t> | DCP Midstream</a:t>
            </a:r>
          </a:p>
        </p:txBody>
      </p:sp>
      <p:sp>
        <p:nvSpPr>
          <p:cNvPr id="5" name="Text Placeholder 4"/>
          <p:cNvSpPr>
            <a:spLocks noGrp="1"/>
          </p:cNvSpPr>
          <p:nvPr>
            <p:ph type="body" sz="quarter" idx="12"/>
          </p:nvPr>
        </p:nvSpPr>
        <p:spPr/>
        <p:txBody>
          <a:bodyPr>
            <a:normAutofit fontScale="92500"/>
          </a:bodyPr>
          <a:lstStyle/>
          <a:p>
            <a:r>
              <a:rPr lang="en-US" dirty="0"/>
              <a:t>February 6, 2020</a:t>
            </a:r>
          </a:p>
        </p:txBody>
      </p:sp>
    </p:spTree>
    <p:extLst>
      <p:ext uri="{BB962C8B-B14F-4D97-AF65-F5344CB8AC3E}">
        <p14:creationId xmlns:p14="http://schemas.microsoft.com/office/powerpoint/2010/main" val="3699957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2907585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Forward-Looking Statements</a:t>
            </a:r>
          </a:p>
        </p:txBody>
      </p:sp>
      <p:sp>
        <p:nvSpPr>
          <p:cNvPr id="6" name="Content Placeholder 2">
            <a:extLst>
              <a:ext uri="{FF2B5EF4-FFF2-40B4-BE49-F238E27FC236}">
                <a16:creationId xmlns:a16="http://schemas.microsoft.com/office/drawing/2014/main" id="{C1A53373-A94D-474A-82C0-4143479525A2}"/>
              </a:ext>
            </a:extLst>
          </p:cNvPr>
          <p:cNvSpPr>
            <a:spLocks noGrp="1"/>
          </p:cNvSpPr>
          <p:nvPr>
            <p:ph idx="1"/>
          </p:nvPr>
        </p:nvSpPr>
        <p:spPr>
          <a:xfrm>
            <a:off x="654538" y="895059"/>
            <a:ext cx="8032262" cy="5268674"/>
          </a:xfrm>
        </p:spPr>
        <p:txBody>
          <a:bodyPr>
            <a:normAutofit fontScale="40000" lnSpcReduction="20000"/>
          </a:bodyPr>
          <a:lstStyle/>
          <a:p>
            <a:pPr marL="0" indent="0">
              <a:spcBef>
                <a:spcPts val="400"/>
              </a:spcBef>
              <a:buNone/>
            </a:pPr>
            <a:r>
              <a:rPr lang="en-US" sz="3200" b="1" dirty="0">
                <a:solidFill>
                  <a:srgbClr val="003D4C"/>
                </a:solidFill>
              </a:rPr>
              <a:t>Under the Private Securities Litigation Reform Act of 1995</a:t>
            </a:r>
          </a:p>
          <a:p>
            <a:pPr marL="0" indent="0">
              <a:spcBef>
                <a:spcPts val="400"/>
              </a:spcBef>
              <a:buNone/>
            </a:pPr>
            <a:r>
              <a:rPr lang="en-US" sz="3200" dirty="0"/>
              <a:t>This document may contain or incorporate by reference forward-looking statements regarding DCP Midstream, LP (the “Partnership” or “DCP”) and its affiliates, including projections, estimates, forecasts, plans and objectives. Although management believes that expectations reflected in such forward-looking statements are reasonable, no assurance can be given that such expectations will prove to be correct. In addition, these statements are subject to certain risks, uncertainties and other assumptions that are difficult to predict and may be beyond our control. If one or more of these risks or uncertainties materialize, or if underlying assumptions prove incorrect, the Partnership’s actual results may vary materially from what management anticipated, estimated, forecasted, projected or expected. </a:t>
            </a:r>
          </a:p>
          <a:p>
            <a:pPr marL="0" indent="0">
              <a:spcBef>
                <a:spcPts val="400"/>
              </a:spcBef>
              <a:buNone/>
            </a:pPr>
            <a:r>
              <a:rPr lang="en-US" sz="3200" dirty="0"/>
              <a:t> </a:t>
            </a:r>
          </a:p>
          <a:p>
            <a:pPr marL="0" indent="0">
              <a:spcBef>
                <a:spcPts val="400"/>
              </a:spcBef>
              <a:buNone/>
            </a:pPr>
            <a:r>
              <a:rPr lang="en-US" sz="3200" dirty="0"/>
              <a:t>The key risk factors that may have a direct bearing on the Partnership’s results of operations and financial condition are described in detail in the Partnership’s periodic reports most recently filed with the Securities and Exchange Commission, including its most recent Forms 10-Q and 10-K. Investors are encouraged to consider closely the disclosures and risk factors contained in the Partnership’s annual and quarterly reports filed from time to time with the Securities and Exchange Commission. The Partnership undertakes no obligation to publicly update or revise any forward-looking statements, whether as a result of new information, future events or otherwise except as required by applicable securities laws. Information contained in this document speaks only as of the date hereof, is unaudited, and is subject to change. </a:t>
            </a:r>
          </a:p>
          <a:p>
            <a:pPr marL="0" indent="0">
              <a:spcBef>
                <a:spcPts val="400"/>
              </a:spcBef>
              <a:buNone/>
            </a:pPr>
            <a:endParaRPr lang="en-US" sz="3200" dirty="0"/>
          </a:p>
          <a:p>
            <a:pPr marL="0" indent="0">
              <a:spcBef>
                <a:spcPts val="400"/>
              </a:spcBef>
              <a:buNone/>
            </a:pPr>
            <a:r>
              <a:rPr lang="en-US" sz="3200" b="1" dirty="0">
                <a:solidFill>
                  <a:srgbClr val="003D4C"/>
                </a:solidFill>
              </a:rPr>
              <a:t>Regulation G</a:t>
            </a:r>
          </a:p>
          <a:p>
            <a:pPr marL="0" indent="0">
              <a:spcBef>
                <a:spcPts val="400"/>
              </a:spcBef>
              <a:buNone/>
            </a:pPr>
            <a:r>
              <a:rPr lang="en-US" sz="3200" dirty="0"/>
              <a:t>This document includes certain non-GAAP financial measures as defined under SEC Regulation G, such as distributable cash flow, adjusted EBITDA, adjusted segment EBITDA, gross margin, segment gross margin, forecasted distributable cash flow, and forecasted adjusted EBITDA. A reconciliation of these financial measures to the most directly comparable GAAP measure is included in the Appendix to this presentation. Due to the forward-looking nature of estimated annualized adjusted EBITDA attributable to certain growth projects, DCP is unable to provide a reconciliation to net income, which would be the most directly comparable GAAP financial measure, because management does not track and is unable to predict the adjustments necessary for a reconciliation at a project-level without unreasonable effort and expense.</a:t>
            </a:r>
          </a:p>
          <a:p>
            <a:pPr marL="0" indent="0">
              <a:spcBef>
                <a:spcPts val="400"/>
              </a:spcBef>
              <a:buNone/>
            </a:pPr>
            <a:endParaRPr lang="en-US" sz="3200" dirty="0"/>
          </a:p>
          <a:p>
            <a:endParaRPr lang="en-US" dirty="0"/>
          </a:p>
        </p:txBody>
      </p:sp>
    </p:spTree>
    <p:extLst>
      <p:ext uri="{BB962C8B-B14F-4D97-AF65-F5344CB8AC3E}">
        <p14:creationId xmlns:p14="http://schemas.microsoft.com/office/powerpoint/2010/main" val="322462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a:extLst>
              <a:ext uri="{FF2B5EF4-FFF2-40B4-BE49-F238E27FC236}">
                <a16:creationId xmlns:a16="http://schemas.microsoft.com/office/drawing/2014/main" id="{BD56BC91-95BE-42DC-90E8-14DE92370B73}"/>
              </a:ext>
            </a:extLst>
          </p:cNvPr>
          <p:cNvCxnSpPr>
            <a:cxnSpLocks/>
          </p:cNvCxnSpPr>
          <p:nvPr/>
        </p:nvCxnSpPr>
        <p:spPr>
          <a:xfrm>
            <a:off x="4722763" y="2490345"/>
            <a:ext cx="0" cy="1392767"/>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80BFAA92-A080-4D73-A3EE-3A4A0A374FDE}"/>
              </a:ext>
            </a:extLst>
          </p:cNvPr>
          <p:cNvCxnSpPr>
            <a:cxnSpLocks/>
          </p:cNvCxnSpPr>
          <p:nvPr/>
        </p:nvCxnSpPr>
        <p:spPr>
          <a:xfrm>
            <a:off x="3629109" y="2486452"/>
            <a:ext cx="2058218"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2"/>
          </p:nvPr>
        </p:nvSpPr>
        <p:spPr/>
        <p:txBody>
          <a:bodyPr/>
          <a:lstStyle/>
          <a:p>
            <a:pPr algn="ctr"/>
            <a:r>
              <a:rPr lang="en-US" dirty="0"/>
              <a:t>Win-win transaction creating full economic alignment for all stakeholders</a:t>
            </a:r>
          </a:p>
        </p:txBody>
      </p:sp>
      <p:sp>
        <p:nvSpPr>
          <p:cNvPr id="6" name="TextBox 5">
            <a:extLst>
              <a:ext uri="{FF2B5EF4-FFF2-40B4-BE49-F238E27FC236}">
                <a16:creationId xmlns:a16="http://schemas.microsoft.com/office/drawing/2014/main" id="{22FC09B1-20D3-497D-8691-52681D807CEF}"/>
              </a:ext>
            </a:extLst>
          </p:cNvPr>
          <p:cNvSpPr txBox="1"/>
          <p:nvPr/>
        </p:nvSpPr>
        <p:spPr>
          <a:xfrm>
            <a:off x="4798255" y="1839243"/>
            <a:ext cx="1805413"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3D4C">
                    <a:lumMod val="75000"/>
                    <a:lumOff val="25000"/>
                  </a:srgbClr>
                </a:solidFill>
                <a:effectLst/>
                <a:uLnTx/>
                <a:uFillTx/>
                <a:latin typeface="Arial"/>
                <a:ea typeface="+mn-ea"/>
                <a:cs typeface="Arial" panose="020B0604020202020204" pitchFamily="34" charset="0"/>
              </a:rPr>
              <a:t>~$58 billion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3D4C">
                    <a:lumMod val="75000"/>
                    <a:lumOff val="25000"/>
                  </a:srgbClr>
                </a:solidFill>
                <a:effectLst/>
                <a:uLnTx/>
                <a:uFillTx/>
                <a:latin typeface="Arial"/>
                <a:ea typeface="+mn-ea"/>
                <a:cs typeface="Arial" panose="020B0604020202020204" pitchFamily="34" charset="0"/>
              </a:rPr>
              <a:t>enterprise value</a:t>
            </a:r>
            <a:r>
              <a:rPr kumimoji="0" lang="en-US" sz="1100" b="1" i="0" u="none" strike="noStrike" kern="1200" cap="none" spc="0" normalizeH="0" baseline="30000" noProof="0" dirty="0">
                <a:ln>
                  <a:noFill/>
                </a:ln>
                <a:solidFill>
                  <a:srgbClr val="003D4C">
                    <a:lumMod val="75000"/>
                    <a:lumOff val="25000"/>
                  </a:srgbClr>
                </a:solidFill>
                <a:effectLst/>
                <a:uLnTx/>
                <a:uFillTx/>
                <a:latin typeface="Arial"/>
                <a:ea typeface="+mn-ea"/>
                <a:cs typeface="Arial" panose="020B0604020202020204" pitchFamily="34" charset="0"/>
              </a:rPr>
              <a:t>(1)</a:t>
            </a:r>
            <a:endParaRPr kumimoji="0" lang="en-US" sz="1200" b="1" i="0" u="none" strike="noStrike" kern="1200" cap="none" spc="0" normalizeH="0" baseline="30000" noProof="0" dirty="0">
              <a:ln>
                <a:noFill/>
              </a:ln>
              <a:solidFill>
                <a:srgbClr val="003D4C">
                  <a:lumMod val="75000"/>
                  <a:lumOff val="25000"/>
                </a:srgbClr>
              </a:solidFill>
              <a:effectLst/>
              <a:uLnTx/>
              <a:uFillTx/>
              <a:latin typeface="Arial"/>
              <a:ea typeface="+mn-ea"/>
              <a:cs typeface="Arial" panose="020B0604020202020204" pitchFamily="34" charset="0"/>
            </a:endParaRPr>
          </a:p>
        </p:txBody>
      </p:sp>
      <p:sp>
        <p:nvSpPr>
          <p:cNvPr id="7" name="TextBox 6">
            <a:extLst>
              <a:ext uri="{FF2B5EF4-FFF2-40B4-BE49-F238E27FC236}">
                <a16:creationId xmlns:a16="http://schemas.microsoft.com/office/drawing/2014/main" id="{456D5457-2575-46CB-8DA8-E6E4134573D5}"/>
              </a:ext>
            </a:extLst>
          </p:cNvPr>
          <p:cNvSpPr txBox="1"/>
          <p:nvPr/>
        </p:nvSpPr>
        <p:spPr>
          <a:xfrm>
            <a:off x="2975446" y="1836857"/>
            <a:ext cx="1477240"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3D4C">
                    <a:lumMod val="75000"/>
                    <a:lumOff val="25000"/>
                  </a:srgbClr>
                </a:solidFill>
                <a:effectLst/>
                <a:uLnTx/>
                <a:uFillTx/>
                <a:latin typeface="Arial"/>
                <a:ea typeface="+mn-ea"/>
                <a:cs typeface="Arial" panose="020B0604020202020204" pitchFamily="34" charset="0"/>
              </a:rPr>
              <a:t>~$129 billion enterprise value</a:t>
            </a:r>
            <a:r>
              <a:rPr kumimoji="0" lang="en-US" sz="1100" b="1" i="0" u="none" strike="noStrike" kern="1200" cap="none" spc="0" normalizeH="0" baseline="30000" noProof="0" dirty="0">
                <a:ln>
                  <a:noFill/>
                </a:ln>
                <a:solidFill>
                  <a:srgbClr val="003D4C">
                    <a:lumMod val="75000"/>
                    <a:lumOff val="25000"/>
                  </a:srgbClr>
                </a:solidFill>
                <a:effectLst/>
                <a:uLnTx/>
                <a:uFillTx/>
                <a:latin typeface="Arial"/>
                <a:ea typeface="+mn-ea"/>
                <a:cs typeface="Arial" panose="020B0604020202020204" pitchFamily="34" charset="0"/>
              </a:rPr>
              <a:t>(1)</a:t>
            </a:r>
          </a:p>
        </p:txBody>
      </p:sp>
      <p:pic>
        <p:nvPicPr>
          <p:cNvPr id="9" name="Picture 2" descr="C:\Users\mfullman\AppData\Local\Microsoft\Windows\Temporary Internet Files\Content.Outlook\30HJ7JJB\Phillips 66 black circle R transparent (2).png">
            <a:extLst>
              <a:ext uri="{FF2B5EF4-FFF2-40B4-BE49-F238E27FC236}">
                <a16:creationId xmlns:a16="http://schemas.microsoft.com/office/drawing/2014/main" id="{53B35660-3A01-4326-AEAB-64713157C6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8459" y="812903"/>
            <a:ext cx="662717" cy="7245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9C2CEC9-3ADE-4F48-B650-1EF5FF27D0B8}"/>
              </a:ext>
            </a:extLst>
          </p:cNvPr>
          <p:cNvPicPr>
            <a:picLocks noChangeAspect="1"/>
          </p:cNvPicPr>
          <p:nvPr/>
        </p:nvPicPr>
        <p:blipFill rotWithShape="1">
          <a:blip r:embed="rId4"/>
          <a:srcRect b="23289"/>
          <a:stretch/>
        </p:blipFill>
        <p:spPr>
          <a:xfrm>
            <a:off x="2813539" y="969410"/>
            <a:ext cx="1801055" cy="408200"/>
          </a:xfrm>
          <a:prstGeom prst="rect">
            <a:avLst/>
          </a:prstGeom>
        </p:spPr>
      </p:pic>
      <p:sp>
        <p:nvSpPr>
          <p:cNvPr id="12" name="TextBox 11">
            <a:extLst>
              <a:ext uri="{FF2B5EF4-FFF2-40B4-BE49-F238E27FC236}">
                <a16:creationId xmlns:a16="http://schemas.microsoft.com/office/drawing/2014/main" id="{63DFE41E-BE38-4757-8176-2A7F2C432BDB}"/>
              </a:ext>
            </a:extLst>
          </p:cNvPr>
          <p:cNvSpPr txBox="1"/>
          <p:nvPr/>
        </p:nvSpPr>
        <p:spPr>
          <a:xfrm>
            <a:off x="5097320" y="1524280"/>
            <a:ext cx="120577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01820">
                    <a:lumMod val="90000"/>
                    <a:lumOff val="10000"/>
                  </a:srgbClr>
                </a:solidFill>
                <a:effectLst/>
                <a:uLnTx/>
                <a:uFillTx/>
                <a:latin typeface="Arial"/>
                <a:ea typeface="+mn-ea"/>
                <a:cs typeface="Arial" panose="020B0604020202020204" pitchFamily="34" charset="0"/>
              </a:rPr>
              <a:t>A3 / BBB+ / NR</a:t>
            </a:r>
            <a:r>
              <a:rPr kumimoji="0" lang="en-US" sz="1000" b="1" i="0" u="none" strike="noStrike" kern="1200" cap="none" spc="0" normalizeH="0" baseline="30000" noProof="0" dirty="0">
                <a:ln>
                  <a:noFill/>
                </a:ln>
                <a:solidFill>
                  <a:srgbClr val="101820">
                    <a:lumMod val="90000"/>
                    <a:lumOff val="10000"/>
                  </a:srgbClr>
                </a:solidFill>
                <a:effectLst/>
                <a:uLnTx/>
                <a:uFillTx/>
                <a:latin typeface="Arial"/>
                <a:ea typeface="+mn-ea"/>
                <a:cs typeface="Arial" panose="020B0604020202020204" pitchFamily="34" charset="0"/>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01820">
                    <a:lumMod val="90000"/>
                    <a:lumOff val="10000"/>
                  </a:srgbClr>
                </a:solidFill>
                <a:effectLst/>
                <a:uLnTx/>
                <a:uFillTx/>
                <a:latin typeface="Arial"/>
                <a:ea typeface="+mn-ea"/>
                <a:cs typeface="Arial" panose="020B0604020202020204" pitchFamily="34" charset="0"/>
              </a:rPr>
              <a:t>(NYSE:PSX)</a:t>
            </a:r>
          </a:p>
        </p:txBody>
      </p:sp>
      <p:sp>
        <p:nvSpPr>
          <p:cNvPr id="13" name="TextBox 12">
            <a:extLst>
              <a:ext uri="{FF2B5EF4-FFF2-40B4-BE49-F238E27FC236}">
                <a16:creationId xmlns:a16="http://schemas.microsoft.com/office/drawing/2014/main" id="{E4CDD7E9-5FAC-4A5F-B8C7-1FE4984B050C}"/>
              </a:ext>
            </a:extLst>
          </p:cNvPr>
          <p:cNvSpPr txBox="1"/>
          <p:nvPr/>
        </p:nvSpPr>
        <p:spPr>
          <a:xfrm>
            <a:off x="2993296" y="1521154"/>
            <a:ext cx="151035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01820">
                    <a:lumMod val="90000"/>
                    <a:lumOff val="10000"/>
                  </a:srgbClr>
                </a:solidFill>
                <a:effectLst/>
                <a:uLnTx/>
                <a:uFillTx/>
                <a:latin typeface="Arial"/>
                <a:ea typeface="+mn-ea"/>
                <a:cs typeface="Arial" panose="020B0604020202020204" pitchFamily="34" charset="0"/>
              </a:rPr>
              <a:t>Baa2 / BBB+ / BBB+</a:t>
            </a:r>
            <a:r>
              <a:rPr kumimoji="0" lang="en-US" sz="1000" b="1" i="0" u="none" strike="noStrike" kern="1200" cap="none" spc="0" normalizeH="0" baseline="30000" noProof="0" dirty="0">
                <a:ln>
                  <a:noFill/>
                </a:ln>
                <a:solidFill>
                  <a:srgbClr val="101820">
                    <a:lumMod val="90000"/>
                    <a:lumOff val="10000"/>
                  </a:srgbClr>
                </a:solidFill>
                <a:effectLst/>
                <a:uLnTx/>
                <a:uFillTx/>
                <a:latin typeface="Arial"/>
                <a:ea typeface="+mn-ea"/>
                <a:cs typeface="Arial" panose="020B0604020202020204" pitchFamily="34" charset="0"/>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01820">
                    <a:lumMod val="90000"/>
                    <a:lumOff val="10000"/>
                  </a:srgbClr>
                </a:solidFill>
                <a:effectLst/>
                <a:uLnTx/>
                <a:uFillTx/>
                <a:latin typeface="Arial"/>
                <a:ea typeface="+mn-ea"/>
                <a:cs typeface="Arial" panose="020B0604020202020204" pitchFamily="34" charset="0"/>
              </a:rPr>
              <a:t>(NYSE:ENB)</a:t>
            </a:r>
          </a:p>
        </p:txBody>
      </p:sp>
      <p:sp>
        <p:nvSpPr>
          <p:cNvPr id="14" name="Oval 13">
            <a:extLst>
              <a:ext uri="{FF2B5EF4-FFF2-40B4-BE49-F238E27FC236}">
                <a16:creationId xmlns:a16="http://schemas.microsoft.com/office/drawing/2014/main" id="{4471951A-F742-45FD-A77D-733909B6511C}"/>
              </a:ext>
            </a:extLst>
          </p:cNvPr>
          <p:cNvSpPr/>
          <p:nvPr/>
        </p:nvSpPr>
        <p:spPr>
          <a:xfrm>
            <a:off x="3521563" y="2271636"/>
            <a:ext cx="500447" cy="50044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01820"/>
                </a:solidFill>
                <a:effectLst/>
                <a:uLnTx/>
                <a:uFillTx/>
                <a:latin typeface="Arial"/>
                <a:ea typeface="+mn-ea"/>
                <a:cs typeface="+mn-cs"/>
              </a:rPr>
              <a:t>50%</a:t>
            </a:r>
          </a:p>
        </p:txBody>
      </p:sp>
      <p:sp>
        <p:nvSpPr>
          <p:cNvPr id="16" name="Oval 15">
            <a:extLst>
              <a:ext uri="{FF2B5EF4-FFF2-40B4-BE49-F238E27FC236}">
                <a16:creationId xmlns:a16="http://schemas.microsoft.com/office/drawing/2014/main" id="{A1527C7D-8123-4789-979B-E0C7821984E6}"/>
              </a:ext>
            </a:extLst>
          </p:cNvPr>
          <p:cNvSpPr/>
          <p:nvPr/>
        </p:nvSpPr>
        <p:spPr>
          <a:xfrm>
            <a:off x="5398367" y="2247647"/>
            <a:ext cx="500447" cy="50044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01820"/>
                </a:solidFill>
                <a:effectLst/>
                <a:uLnTx/>
                <a:uFillTx/>
                <a:latin typeface="Arial"/>
                <a:ea typeface="+mn-ea"/>
                <a:cs typeface="+mn-cs"/>
              </a:rPr>
              <a:t>50%</a:t>
            </a:r>
          </a:p>
        </p:txBody>
      </p:sp>
      <p:grpSp>
        <p:nvGrpSpPr>
          <p:cNvPr id="22" name="Group 21">
            <a:extLst>
              <a:ext uri="{FF2B5EF4-FFF2-40B4-BE49-F238E27FC236}">
                <a16:creationId xmlns:a16="http://schemas.microsoft.com/office/drawing/2014/main" id="{FF654EEC-7DBD-44CB-BB94-82946E766EED}"/>
              </a:ext>
            </a:extLst>
          </p:cNvPr>
          <p:cNvGrpSpPr/>
          <p:nvPr/>
        </p:nvGrpSpPr>
        <p:grpSpPr>
          <a:xfrm>
            <a:off x="3611726" y="4034633"/>
            <a:ext cx="2287088" cy="1419265"/>
            <a:chOff x="3172602" y="4277847"/>
            <a:chExt cx="3061799" cy="1669618"/>
          </a:xfrm>
        </p:grpSpPr>
        <p:pic>
          <p:nvPicPr>
            <p:cNvPr id="23" name="Content Placeholder 8">
              <a:extLst>
                <a:ext uri="{FF2B5EF4-FFF2-40B4-BE49-F238E27FC236}">
                  <a16:creationId xmlns:a16="http://schemas.microsoft.com/office/drawing/2014/main" id="{F34BD2A9-0726-4CA2-A658-FDA291A84A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4673" y="4277847"/>
              <a:ext cx="1371128" cy="677486"/>
            </a:xfrm>
            <a:prstGeom prst="rect">
              <a:avLst/>
            </a:prstGeom>
          </p:spPr>
        </p:pic>
        <p:sp>
          <p:nvSpPr>
            <p:cNvPr id="24" name="TextBox 23">
              <a:extLst>
                <a:ext uri="{FF2B5EF4-FFF2-40B4-BE49-F238E27FC236}">
                  <a16:creationId xmlns:a16="http://schemas.microsoft.com/office/drawing/2014/main" id="{3189DDE4-191A-474B-B948-A2BC12B00066}"/>
                </a:ext>
              </a:extLst>
            </p:cNvPr>
            <p:cNvSpPr txBox="1"/>
            <p:nvPr/>
          </p:nvSpPr>
          <p:spPr>
            <a:xfrm>
              <a:off x="3367862" y="5392586"/>
              <a:ext cx="2602522" cy="3025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01820"/>
                  </a:solidFill>
                  <a:effectLst/>
                  <a:uLnTx/>
                  <a:uFillTx/>
                  <a:latin typeface="Arial"/>
                  <a:ea typeface="+mn-ea"/>
                  <a:cs typeface="+mn-cs"/>
                </a:rPr>
                <a:t>Publicly Traded MLP</a:t>
              </a:r>
            </a:p>
          </p:txBody>
        </p:sp>
        <p:sp>
          <p:nvSpPr>
            <p:cNvPr id="25" name="TextBox 24">
              <a:extLst>
                <a:ext uri="{FF2B5EF4-FFF2-40B4-BE49-F238E27FC236}">
                  <a16:creationId xmlns:a16="http://schemas.microsoft.com/office/drawing/2014/main" id="{14F19382-BF69-4F28-B69B-B2C6909E42AD}"/>
                </a:ext>
              </a:extLst>
            </p:cNvPr>
            <p:cNvSpPr txBox="1"/>
            <p:nvPr/>
          </p:nvSpPr>
          <p:spPr>
            <a:xfrm>
              <a:off x="3172602" y="5639708"/>
              <a:ext cx="3061799" cy="30775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3D4C">
                      <a:lumMod val="75000"/>
                      <a:lumOff val="25000"/>
                    </a:srgbClr>
                  </a:solidFill>
                  <a:effectLst/>
                  <a:uLnTx/>
                  <a:uFillTx/>
                  <a:latin typeface="Arial"/>
                  <a:ea typeface="+mn-ea"/>
                  <a:cs typeface="Arial" panose="020B0604020202020204" pitchFamily="34" charset="0"/>
                </a:rPr>
                <a:t>~$11.4 billion enterprise value</a:t>
              </a:r>
              <a:r>
                <a:rPr kumimoji="0" lang="en-US" sz="1100" b="1" i="0" u="none" strike="noStrike" kern="1200" cap="none" spc="0" normalizeH="0" baseline="30000" noProof="0" dirty="0">
                  <a:ln>
                    <a:noFill/>
                  </a:ln>
                  <a:solidFill>
                    <a:srgbClr val="003D4C">
                      <a:lumMod val="75000"/>
                      <a:lumOff val="25000"/>
                    </a:srgbClr>
                  </a:solidFill>
                  <a:effectLst/>
                  <a:uLnTx/>
                  <a:uFillTx/>
                  <a:latin typeface="Arial"/>
                  <a:ea typeface="+mn-ea"/>
                  <a:cs typeface="Arial" panose="020B0604020202020204" pitchFamily="34" charset="0"/>
                </a:rPr>
                <a:t>(1)</a:t>
              </a:r>
            </a:p>
          </p:txBody>
        </p:sp>
        <p:sp>
          <p:nvSpPr>
            <p:cNvPr id="26" name="TextBox 25">
              <a:extLst>
                <a:ext uri="{FF2B5EF4-FFF2-40B4-BE49-F238E27FC236}">
                  <a16:creationId xmlns:a16="http://schemas.microsoft.com/office/drawing/2014/main" id="{36C347BF-8997-4DE6-BBDE-6323900712A8}"/>
                </a:ext>
              </a:extLst>
            </p:cNvPr>
            <p:cNvSpPr txBox="1"/>
            <p:nvPr/>
          </p:nvSpPr>
          <p:spPr>
            <a:xfrm>
              <a:off x="3772306" y="4980732"/>
              <a:ext cx="1685033" cy="47068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01820">
                      <a:lumMod val="90000"/>
                      <a:lumOff val="10000"/>
                    </a:srgbClr>
                  </a:solidFill>
                  <a:effectLst/>
                  <a:uLnTx/>
                  <a:uFillTx/>
                  <a:latin typeface="Arial"/>
                  <a:ea typeface="+mn-ea"/>
                  <a:cs typeface="Arial" panose="020B0604020202020204" pitchFamily="34" charset="0"/>
                </a:rPr>
                <a:t>Ba2 / BB+ / BB+</a:t>
              </a:r>
              <a:r>
                <a:rPr kumimoji="0" lang="en-US" sz="1000" b="1" i="0" u="none" strike="noStrike" kern="1200" cap="none" spc="0" normalizeH="0" baseline="30000" noProof="0" dirty="0">
                  <a:ln>
                    <a:noFill/>
                  </a:ln>
                  <a:solidFill>
                    <a:srgbClr val="101820">
                      <a:lumMod val="90000"/>
                      <a:lumOff val="10000"/>
                    </a:srgbClr>
                  </a:solidFill>
                  <a:effectLst/>
                  <a:uLnTx/>
                  <a:uFillTx/>
                  <a:latin typeface="Arial"/>
                  <a:ea typeface="+mn-ea"/>
                  <a:cs typeface="Arial" panose="020B0604020202020204" pitchFamily="34" charset="0"/>
                </a:rPr>
                <a:t>(3)</a:t>
              </a:r>
              <a:endParaRPr kumimoji="0" lang="en-US" sz="1000" b="1" i="0" u="none" strike="noStrike" kern="1200" cap="none" spc="0" normalizeH="0" baseline="0" noProof="0" dirty="0">
                <a:ln>
                  <a:noFill/>
                </a:ln>
                <a:solidFill>
                  <a:srgbClr val="101820">
                    <a:lumMod val="90000"/>
                    <a:lumOff val="10000"/>
                  </a:srgbClr>
                </a:solidFill>
                <a:effectLst/>
                <a:uLnTx/>
                <a:uFillTx/>
                <a:latin typeface="Arial"/>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01820">
                      <a:lumMod val="90000"/>
                      <a:lumOff val="10000"/>
                    </a:srgbClr>
                  </a:solidFill>
                  <a:effectLst/>
                  <a:uLnTx/>
                  <a:uFillTx/>
                  <a:latin typeface="Arial"/>
                  <a:ea typeface="+mn-ea"/>
                  <a:cs typeface="Arial" panose="020B0604020202020204" pitchFamily="34" charset="0"/>
                </a:rPr>
                <a:t>(NYSE:DCP)</a:t>
              </a:r>
            </a:p>
          </p:txBody>
        </p:sp>
      </p:grpSp>
      <p:cxnSp>
        <p:nvCxnSpPr>
          <p:cNvPr id="35" name="Straight Connector 34">
            <a:extLst>
              <a:ext uri="{FF2B5EF4-FFF2-40B4-BE49-F238E27FC236}">
                <a16:creationId xmlns:a16="http://schemas.microsoft.com/office/drawing/2014/main" id="{C9F305F8-105F-4772-B189-6A1EE47B5280}"/>
              </a:ext>
            </a:extLst>
          </p:cNvPr>
          <p:cNvCxnSpPr>
            <a:cxnSpLocks/>
          </p:cNvCxnSpPr>
          <p:nvPr/>
        </p:nvCxnSpPr>
        <p:spPr>
          <a:xfrm>
            <a:off x="4722763" y="3654492"/>
            <a:ext cx="1801285" cy="655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E53326C1-FAA8-407C-9EF8-71384A6F3475}"/>
              </a:ext>
            </a:extLst>
          </p:cNvPr>
          <p:cNvGrpSpPr/>
          <p:nvPr/>
        </p:nvGrpSpPr>
        <p:grpSpPr>
          <a:xfrm>
            <a:off x="5521392" y="3351881"/>
            <a:ext cx="1296423" cy="931307"/>
            <a:chOff x="1004467" y="4399514"/>
            <a:chExt cx="1611710" cy="931307"/>
          </a:xfrm>
        </p:grpSpPr>
        <p:sp>
          <p:nvSpPr>
            <p:cNvPr id="37" name="Rectangle 36">
              <a:extLst>
                <a:ext uri="{FF2B5EF4-FFF2-40B4-BE49-F238E27FC236}">
                  <a16:creationId xmlns:a16="http://schemas.microsoft.com/office/drawing/2014/main" id="{6D3326FA-3341-4B3D-B3A4-8BF36E1A2D8B}"/>
                </a:ext>
              </a:extLst>
            </p:cNvPr>
            <p:cNvSpPr/>
            <p:nvPr/>
          </p:nvSpPr>
          <p:spPr>
            <a:xfrm>
              <a:off x="1004467" y="4457065"/>
              <a:ext cx="1611710" cy="51475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Public Unitholders</a:t>
              </a:r>
              <a:r>
                <a:rPr kumimoji="0" lang="en-US" sz="1100" b="1" i="0" u="none" strike="noStrike" kern="1200" cap="none" spc="0" normalizeH="0" baseline="30000" noProof="0" dirty="0">
                  <a:ln>
                    <a:noFill/>
                  </a:ln>
                  <a:solidFill>
                    <a:srgbClr val="FFFFFF"/>
                  </a:solidFill>
                  <a:effectLst/>
                  <a:uLnTx/>
                  <a:uFillTx/>
                  <a:latin typeface="Arial"/>
                  <a:ea typeface="+mn-ea"/>
                  <a:cs typeface="Arial" panose="020B0604020202020204" pitchFamily="34" charset="0"/>
                </a:rPr>
                <a:t>(</a:t>
              </a:r>
              <a:r>
                <a:rPr lang="en-US" sz="1200" b="1" baseline="30000" dirty="0">
                  <a:solidFill>
                    <a:srgbClr val="FFFFFF"/>
                  </a:solidFill>
                  <a:latin typeface="Arial"/>
                  <a:cs typeface="Arial" panose="020B0604020202020204" pitchFamily="34" charset="0"/>
                </a:rPr>
                <a:t>2</a:t>
              </a:r>
              <a:r>
                <a:rPr kumimoji="0" lang="en-US" sz="1200" b="1" i="0" u="none" strike="noStrike" kern="1200" cap="none" spc="0" normalizeH="0" baseline="30000" noProof="0" dirty="0">
                  <a:ln>
                    <a:noFill/>
                  </a:ln>
                  <a:solidFill>
                    <a:srgbClr val="FFFFFF"/>
                  </a:solidFill>
                  <a:effectLst/>
                  <a:uLnTx/>
                  <a:uFillTx/>
                  <a:latin typeface="Arial"/>
                  <a:ea typeface="+mn-ea"/>
                  <a:cs typeface="Arial" panose="020B0604020202020204" pitchFamily="34" charset="0"/>
                </a:rPr>
                <a:t>)</a:t>
              </a:r>
              <a:endPar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38" name="Rectangle 37">
              <a:extLst>
                <a:ext uri="{FF2B5EF4-FFF2-40B4-BE49-F238E27FC236}">
                  <a16:creationId xmlns:a16="http://schemas.microsoft.com/office/drawing/2014/main" id="{63F25936-FE3B-40A8-8E89-EA25188913BA}"/>
                </a:ext>
              </a:extLst>
            </p:cNvPr>
            <p:cNvSpPr/>
            <p:nvPr/>
          </p:nvSpPr>
          <p:spPr>
            <a:xfrm>
              <a:off x="1004467" y="4399514"/>
              <a:ext cx="1611710" cy="946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39" name="Text Box 6">
              <a:extLst>
                <a:ext uri="{FF2B5EF4-FFF2-40B4-BE49-F238E27FC236}">
                  <a16:creationId xmlns:a16="http://schemas.microsoft.com/office/drawing/2014/main" id="{C30729A9-6887-43ED-B79C-48A41722961D}"/>
                </a:ext>
              </a:extLst>
            </p:cNvPr>
            <p:cNvSpPr txBox="1">
              <a:spLocks noChangeArrowheads="1"/>
            </p:cNvSpPr>
            <p:nvPr/>
          </p:nvSpPr>
          <p:spPr bwMode="gray">
            <a:xfrm>
              <a:off x="1004467" y="4992267"/>
              <a:ext cx="1525164" cy="338554"/>
            </a:xfrm>
            <a:prstGeom prst="rect">
              <a:avLst/>
            </a:prstGeom>
            <a:solidFill>
              <a:schemeClr val="bg1"/>
            </a:solidFill>
            <a:ln>
              <a:noFill/>
            </a:ln>
            <a:extLst/>
          </p:spPr>
          <p:txBody>
            <a:bodyPr wrap="square" anchor="ctr">
              <a:spAutoFit/>
            </a:bodyPr>
            <a:lstStyle>
              <a:lvl1pPr>
                <a:defRPr sz="2000" b="1">
                  <a:solidFill>
                    <a:schemeClr val="bg1"/>
                  </a:solidFill>
                  <a:latin typeface="Arial Narrow" pitchFamily="34" charset="0"/>
                  <a:cs typeface="Arial" pitchFamily="34" charset="0"/>
                </a:defRPr>
              </a:lvl1pPr>
              <a:lvl2pPr marL="742950" indent="-285750">
                <a:defRPr sz="2000" b="1">
                  <a:solidFill>
                    <a:schemeClr val="bg1"/>
                  </a:solidFill>
                  <a:latin typeface="Arial Narrow" pitchFamily="34" charset="0"/>
                  <a:cs typeface="Arial" pitchFamily="34" charset="0"/>
                </a:defRPr>
              </a:lvl2pPr>
              <a:lvl3pPr marL="1143000" indent="-228600">
                <a:defRPr sz="2000" b="1">
                  <a:solidFill>
                    <a:schemeClr val="bg1"/>
                  </a:solidFill>
                  <a:latin typeface="Arial Narrow" pitchFamily="34" charset="0"/>
                  <a:cs typeface="Arial" pitchFamily="34" charset="0"/>
                </a:defRPr>
              </a:lvl3pPr>
              <a:lvl4pPr marL="1600200" indent="-228600">
                <a:defRPr sz="2000" b="1">
                  <a:solidFill>
                    <a:schemeClr val="bg1"/>
                  </a:solidFill>
                  <a:latin typeface="Arial Narrow" pitchFamily="34" charset="0"/>
                  <a:cs typeface="Arial" pitchFamily="34" charset="0"/>
                </a:defRPr>
              </a:lvl4pPr>
              <a:lvl5pPr marL="2057400" indent="-228600">
                <a:defRPr sz="2000" b="1">
                  <a:solidFill>
                    <a:schemeClr val="bg1"/>
                  </a:solidFill>
                  <a:latin typeface="Arial Narrow" pitchFamily="34" charset="0"/>
                  <a:cs typeface="Arial" pitchFamily="34" charset="0"/>
                </a:defRPr>
              </a:lvl5pPr>
              <a:lvl6pPr marL="2514600" indent="-228600" algn="ctr" eaLnBrk="0" fontAlgn="base" hangingPunct="0">
                <a:spcBef>
                  <a:spcPct val="0"/>
                </a:spcBef>
                <a:spcAft>
                  <a:spcPct val="0"/>
                </a:spcAft>
                <a:defRPr sz="2000" b="1">
                  <a:solidFill>
                    <a:schemeClr val="bg1"/>
                  </a:solidFill>
                  <a:latin typeface="Arial Narrow" pitchFamily="34" charset="0"/>
                  <a:cs typeface="Arial" pitchFamily="34" charset="0"/>
                </a:defRPr>
              </a:lvl6pPr>
              <a:lvl7pPr marL="2971800" indent="-228600" algn="ctr" eaLnBrk="0" fontAlgn="base" hangingPunct="0">
                <a:spcBef>
                  <a:spcPct val="0"/>
                </a:spcBef>
                <a:spcAft>
                  <a:spcPct val="0"/>
                </a:spcAft>
                <a:defRPr sz="2000" b="1">
                  <a:solidFill>
                    <a:schemeClr val="bg1"/>
                  </a:solidFill>
                  <a:latin typeface="Arial Narrow" pitchFamily="34" charset="0"/>
                  <a:cs typeface="Arial" pitchFamily="34" charset="0"/>
                </a:defRPr>
              </a:lvl7pPr>
              <a:lvl8pPr marL="3429000" indent="-228600" algn="ctr" eaLnBrk="0" fontAlgn="base" hangingPunct="0">
                <a:spcBef>
                  <a:spcPct val="0"/>
                </a:spcBef>
                <a:spcAft>
                  <a:spcPct val="0"/>
                </a:spcAft>
                <a:defRPr sz="2000" b="1">
                  <a:solidFill>
                    <a:schemeClr val="bg1"/>
                  </a:solidFill>
                  <a:latin typeface="Arial Narrow" pitchFamily="34" charset="0"/>
                  <a:cs typeface="Arial" pitchFamily="34" charset="0"/>
                </a:defRPr>
              </a:lvl8pPr>
              <a:lvl9pPr marL="3886200" indent="-228600" algn="ctr" eaLnBrk="0" fontAlgn="base" hangingPunct="0">
                <a:spcBef>
                  <a:spcPct val="0"/>
                </a:spcBef>
                <a:spcAft>
                  <a:spcPct val="0"/>
                </a:spcAft>
                <a:defRPr sz="2000" b="1">
                  <a:solidFill>
                    <a:schemeClr val="bg1"/>
                  </a:solidFill>
                  <a:latin typeface="Arial Narrow" pitchFamily="34" charset="0"/>
                  <a:cs typeface="Arial" pitchFamily="34" charset="0"/>
                </a:defRPr>
              </a:lvl9pPr>
            </a:lstStyle>
            <a:p>
              <a:pPr marL="0" marR="0" lvl="0" indent="0" algn="ctr" defTabSz="457200" rtl="0" eaLnBrk="1" fontAlgn="auto" latinLnBrk="0" hangingPunct="1">
                <a:lnSpc>
                  <a:spcPct val="80000"/>
                </a:lnSpc>
                <a:spcBef>
                  <a:spcPts val="0"/>
                </a:spcBef>
                <a:spcAft>
                  <a:spcPts val="0"/>
                </a:spcAft>
                <a:buClr>
                  <a:srgbClr val="0033CC"/>
                </a:buClr>
                <a:buSzPct val="65000"/>
                <a:buFont typeface="Wingdings" pitchFamily="2" charset="2"/>
                <a:buNone/>
                <a:tabLst/>
                <a:defRPr/>
              </a:pPr>
              <a:r>
                <a:rPr kumimoji="0" lang="en-US" sz="1000" b="1" i="0" u="none" strike="noStrike" kern="1200" cap="none" spc="0" normalizeH="0" baseline="0" noProof="0" dirty="0">
                  <a:ln>
                    <a:noFill/>
                  </a:ln>
                  <a:solidFill>
                    <a:srgbClr val="101820"/>
                  </a:solidFill>
                  <a:effectLst/>
                  <a:uLnTx/>
                  <a:uFillTx/>
                  <a:latin typeface="Arial" panose="020B0604020202020204" pitchFamily="34" charset="0"/>
                  <a:ea typeface="+mn-ea"/>
                  <a:cs typeface="Arial" pitchFamily="34" charset="0"/>
                </a:rPr>
                <a:t>43% </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Common</a:t>
              </a:r>
              <a:b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b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LP Interest</a:t>
              </a:r>
            </a:p>
          </p:txBody>
        </p:sp>
      </p:grpSp>
      <p:sp>
        <p:nvSpPr>
          <p:cNvPr id="34" name="TextBox 33">
            <a:extLst>
              <a:ext uri="{FF2B5EF4-FFF2-40B4-BE49-F238E27FC236}">
                <a16:creationId xmlns:a16="http://schemas.microsoft.com/office/drawing/2014/main" id="{D8279B65-00F3-4F16-A2BC-98B2E032DB86}"/>
              </a:ext>
            </a:extLst>
          </p:cNvPr>
          <p:cNvSpPr txBox="1"/>
          <p:nvPr/>
        </p:nvSpPr>
        <p:spPr>
          <a:xfrm>
            <a:off x="1105484" y="6273223"/>
            <a:ext cx="7731891" cy="584775"/>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Tx/>
              <a:buAutoNum type="arabicParenBoth"/>
              <a:tabLst/>
              <a:defRPr/>
            </a:pPr>
            <a:r>
              <a:rPr kumimoji="0" lang="en-US" sz="600" b="0" i="1" u="none" strike="noStrike" kern="1200" cap="none" spc="0" normalizeH="0" baseline="0" noProof="0" dirty="0">
                <a:ln>
                  <a:noFill/>
                </a:ln>
                <a:solidFill>
                  <a:srgbClr val="101820"/>
                </a:solidFill>
                <a:effectLst/>
                <a:uLnTx/>
                <a:uFillTx/>
                <a:latin typeface="Arial"/>
                <a:ea typeface="+mn-ea"/>
                <a:cs typeface="Arial" panose="020B0604020202020204" pitchFamily="34" charset="0"/>
              </a:rPr>
              <a:t>ENB and PSX EV based on ycharts.com as of </a:t>
            </a:r>
            <a:r>
              <a:rPr kumimoji="0" lang="en-US" sz="600" b="0" i="1" u="none" strike="noStrike" kern="1200" cap="none" spc="0" normalizeH="0" baseline="0" noProof="0" dirty="0">
                <a:ln>
                  <a:noFill/>
                </a:ln>
                <a:solidFill>
                  <a:srgbClr val="001014"/>
                </a:solidFill>
                <a:effectLst/>
                <a:uLnTx/>
                <a:uFillTx/>
                <a:latin typeface="Arial"/>
                <a:ea typeface="+mn-ea"/>
                <a:cs typeface="Arial" panose="020B0604020202020204" pitchFamily="34" charset="0"/>
              </a:rPr>
              <a:t>September 30, 2019; DCP EV based on post-transaction calculation using </a:t>
            </a:r>
            <a:r>
              <a:rPr kumimoji="0" lang="en-US" sz="600" b="0" i="1" u="none" strike="noStrike" kern="1200" cap="none" spc="0" normalizeH="0" baseline="0" noProof="0" dirty="0">
                <a:ln>
                  <a:noFill/>
                </a:ln>
                <a:solidFill>
                  <a:srgbClr val="EAEFF0">
                    <a:lumMod val="10000"/>
                  </a:srgbClr>
                </a:solidFill>
                <a:effectLst/>
                <a:uLnTx/>
                <a:uFillTx/>
                <a:latin typeface="Arial"/>
                <a:ea typeface="+mn-ea"/>
                <a:cs typeface="+mn-cs"/>
              </a:rPr>
              <a:t>20-day volume-weighted average price as of the markets close on November 5 </a:t>
            </a:r>
          </a:p>
          <a:p>
            <a:pPr marL="171450" marR="0" lvl="0" indent="-171450" algn="l" defTabSz="457200" rtl="0" eaLnBrk="1" fontAlgn="auto" latinLnBrk="0" hangingPunct="1">
              <a:lnSpc>
                <a:spcPct val="100000"/>
              </a:lnSpc>
              <a:spcBef>
                <a:spcPts val="0"/>
              </a:spcBef>
              <a:spcAft>
                <a:spcPts val="0"/>
              </a:spcAft>
              <a:buClrTx/>
              <a:buSzTx/>
              <a:buFontTx/>
              <a:buAutoNum type="arabicParenBoth"/>
              <a:tabLst/>
              <a:defRPr/>
            </a:pPr>
            <a:r>
              <a:rPr kumimoji="0" lang="en-US" sz="600" b="0" i="1" u="none" strike="noStrike" kern="1200" cap="none" spc="0" normalizeH="0" baseline="0" noProof="0" dirty="0">
                <a:ln>
                  <a:noFill/>
                </a:ln>
                <a:solidFill>
                  <a:srgbClr val="101820"/>
                </a:solidFill>
                <a:effectLst/>
                <a:uLnTx/>
                <a:uFillTx/>
                <a:latin typeface="Arial"/>
                <a:ea typeface="+mn-ea"/>
                <a:cs typeface="Arial" panose="020B0604020202020204" pitchFamily="34" charset="0"/>
              </a:rPr>
              <a:t>Includes Series A, B, and C Preferred LP interests </a:t>
            </a:r>
          </a:p>
          <a:p>
            <a:pPr marL="171450" marR="0" lvl="0" indent="-171450" algn="l" defTabSz="457200" rtl="0" eaLnBrk="1" fontAlgn="auto" latinLnBrk="0" hangingPunct="1">
              <a:lnSpc>
                <a:spcPct val="100000"/>
              </a:lnSpc>
              <a:spcBef>
                <a:spcPts val="0"/>
              </a:spcBef>
              <a:spcAft>
                <a:spcPts val="0"/>
              </a:spcAft>
              <a:buClrTx/>
              <a:buSzTx/>
              <a:buFontTx/>
              <a:buAutoNum type="arabicParenBoth"/>
              <a:tabLst/>
              <a:defRPr/>
            </a:pPr>
            <a:r>
              <a:rPr kumimoji="0" lang="en-US" sz="600" b="0" i="1" u="none" strike="noStrike" kern="1200" cap="none" spc="0" normalizeH="0" baseline="0" noProof="0" dirty="0">
                <a:ln>
                  <a:noFill/>
                </a:ln>
                <a:solidFill>
                  <a:srgbClr val="101820"/>
                </a:solidFill>
                <a:effectLst/>
                <a:uLnTx/>
                <a:uFillTx/>
                <a:latin typeface="Arial"/>
                <a:ea typeface="+mn-ea"/>
                <a:cs typeface="+mn-cs"/>
              </a:rPr>
              <a:t>Moody’s / S&amp;P / Fitch ratings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1" u="none" strike="noStrike" kern="1200" cap="none" spc="0" normalizeH="0" baseline="0" noProof="0" dirty="0">
              <a:ln>
                <a:noFill/>
              </a:ln>
              <a:solidFill>
                <a:srgbClr val="101820"/>
              </a:solidFill>
              <a:effectLst/>
              <a:uLnTx/>
              <a:uFillTx/>
              <a:latin typeface="Arial"/>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101820"/>
              </a:solidFill>
              <a:effectLst/>
              <a:uLnTx/>
              <a:uFillTx/>
              <a:latin typeface="Arial"/>
              <a:ea typeface="+mn-ea"/>
              <a:cs typeface="Arial" panose="020B0604020202020204" pitchFamily="34" charset="0"/>
            </a:endParaRPr>
          </a:p>
        </p:txBody>
      </p:sp>
      <p:sp>
        <p:nvSpPr>
          <p:cNvPr id="40" name="Rectangle 39">
            <a:extLst>
              <a:ext uri="{FF2B5EF4-FFF2-40B4-BE49-F238E27FC236}">
                <a16:creationId xmlns:a16="http://schemas.microsoft.com/office/drawing/2014/main" id="{F420BEE8-DD11-49BB-904D-4F4EC748724E}"/>
              </a:ext>
            </a:extLst>
          </p:cNvPr>
          <p:cNvSpPr/>
          <p:nvPr/>
        </p:nvSpPr>
        <p:spPr>
          <a:xfrm>
            <a:off x="4116776" y="2834097"/>
            <a:ext cx="1211974" cy="9888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29" name="Text Box 6">
            <a:extLst>
              <a:ext uri="{FF2B5EF4-FFF2-40B4-BE49-F238E27FC236}">
                <a16:creationId xmlns:a16="http://schemas.microsoft.com/office/drawing/2014/main" id="{9B038341-49BF-4B6A-918C-44BFF4565F86}"/>
              </a:ext>
            </a:extLst>
          </p:cNvPr>
          <p:cNvSpPr txBox="1">
            <a:spLocks noChangeArrowheads="1"/>
          </p:cNvSpPr>
          <p:nvPr/>
        </p:nvSpPr>
        <p:spPr bwMode="gray">
          <a:xfrm>
            <a:off x="2813539" y="2927158"/>
            <a:ext cx="1035395" cy="338554"/>
          </a:xfrm>
          <a:prstGeom prst="rect">
            <a:avLst/>
          </a:prstGeom>
          <a:solidFill>
            <a:schemeClr val="bg1"/>
          </a:solidFill>
          <a:ln>
            <a:noFill/>
          </a:ln>
          <a:extLst/>
        </p:spPr>
        <p:txBody>
          <a:bodyPr wrap="square" anchor="ctr">
            <a:spAutoFit/>
          </a:bodyPr>
          <a:lstStyle>
            <a:lvl1pPr>
              <a:defRPr sz="2000" b="1">
                <a:solidFill>
                  <a:schemeClr val="bg1"/>
                </a:solidFill>
                <a:latin typeface="Arial Narrow" pitchFamily="34" charset="0"/>
                <a:cs typeface="Arial" pitchFamily="34" charset="0"/>
              </a:defRPr>
            </a:lvl1pPr>
            <a:lvl2pPr marL="742950" indent="-285750">
              <a:defRPr sz="2000" b="1">
                <a:solidFill>
                  <a:schemeClr val="bg1"/>
                </a:solidFill>
                <a:latin typeface="Arial Narrow" pitchFamily="34" charset="0"/>
                <a:cs typeface="Arial" pitchFamily="34" charset="0"/>
              </a:defRPr>
            </a:lvl2pPr>
            <a:lvl3pPr marL="1143000" indent="-228600">
              <a:defRPr sz="2000" b="1">
                <a:solidFill>
                  <a:schemeClr val="bg1"/>
                </a:solidFill>
                <a:latin typeface="Arial Narrow" pitchFamily="34" charset="0"/>
                <a:cs typeface="Arial" pitchFamily="34" charset="0"/>
              </a:defRPr>
            </a:lvl3pPr>
            <a:lvl4pPr marL="1600200" indent="-228600">
              <a:defRPr sz="2000" b="1">
                <a:solidFill>
                  <a:schemeClr val="bg1"/>
                </a:solidFill>
                <a:latin typeface="Arial Narrow" pitchFamily="34" charset="0"/>
                <a:cs typeface="Arial" pitchFamily="34" charset="0"/>
              </a:defRPr>
            </a:lvl4pPr>
            <a:lvl5pPr marL="2057400" indent="-228600">
              <a:defRPr sz="2000" b="1">
                <a:solidFill>
                  <a:schemeClr val="bg1"/>
                </a:solidFill>
                <a:latin typeface="Arial Narrow" pitchFamily="34" charset="0"/>
                <a:cs typeface="Arial" pitchFamily="34" charset="0"/>
              </a:defRPr>
            </a:lvl5pPr>
            <a:lvl6pPr marL="2514600" indent="-228600" algn="ctr" eaLnBrk="0" fontAlgn="base" hangingPunct="0">
              <a:spcBef>
                <a:spcPct val="0"/>
              </a:spcBef>
              <a:spcAft>
                <a:spcPct val="0"/>
              </a:spcAft>
              <a:defRPr sz="2000" b="1">
                <a:solidFill>
                  <a:schemeClr val="bg1"/>
                </a:solidFill>
                <a:latin typeface="Arial Narrow" pitchFamily="34" charset="0"/>
                <a:cs typeface="Arial" pitchFamily="34" charset="0"/>
              </a:defRPr>
            </a:lvl6pPr>
            <a:lvl7pPr marL="2971800" indent="-228600" algn="ctr" eaLnBrk="0" fontAlgn="base" hangingPunct="0">
              <a:spcBef>
                <a:spcPct val="0"/>
              </a:spcBef>
              <a:spcAft>
                <a:spcPct val="0"/>
              </a:spcAft>
              <a:defRPr sz="2000" b="1">
                <a:solidFill>
                  <a:schemeClr val="bg1"/>
                </a:solidFill>
                <a:latin typeface="Arial Narrow" pitchFamily="34" charset="0"/>
                <a:cs typeface="Arial" pitchFamily="34" charset="0"/>
              </a:defRPr>
            </a:lvl7pPr>
            <a:lvl8pPr marL="3429000" indent="-228600" algn="ctr" eaLnBrk="0" fontAlgn="base" hangingPunct="0">
              <a:spcBef>
                <a:spcPct val="0"/>
              </a:spcBef>
              <a:spcAft>
                <a:spcPct val="0"/>
              </a:spcAft>
              <a:defRPr sz="2000" b="1">
                <a:solidFill>
                  <a:schemeClr val="bg1"/>
                </a:solidFill>
                <a:latin typeface="Arial Narrow" pitchFamily="34" charset="0"/>
                <a:cs typeface="Arial" pitchFamily="34" charset="0"/>
              </a:defRPr>
            </a:lvl8pPr>
            <a:lvl9pPr marL="3886200" indent="-228600" algn="ctr" eaLnBrk="0" fontAlgn="base" hangingPunct="0">
              <a:spcBef>
                <a:spcPct val="0"/>
              </a:spcBef>
              <a:spcAft>
                <a:spcPct val="0"/>
              </a:spcAft>
              <a:defRPr sz="2000" b="1">
                <a:solidFill>
                  <a:schemeClr val="bg1"/>
                </a:solidFill>
                <a:latin typeface="Arial Narrow" pitchFamily="34" charset="0"/>
                <a:cs typeface="Arial" pitchFamily="34" charset="0"/>
              </a:defRPr>
            </a:lvl9pPr>
          </a:lstStyle>
          <a:p>
            <a:pPr marL="0" marR="0" lvl="0" indent="0" algn="ctr" defTabSz="457200" rtl="0" eaLnBrk="1" fontAlgn="auto" latinLnBrk="0" hangingPunct="1">
              <a:lnSpc>
                <a:spcPct val="80000"/>
              </a:lnSpc>
              <a:spcBef>
                <a:spcPts val="0"/>
              </a:spcBef>
              <a:spcAft>
                <a:spcPts val="0"/>
              </a:spcAft>
              <a:buClr>
                <a:srgbClr val="0033CC"/>
              </a:buClr>
              <a:buSzPct val="65000"/>
              <a:buFont typeface="Wingdings" pitchFamily="2" charset="2"/>
              <a:buNone/>
              <a:tabLst/>
              <a:defRPr/>
            </a:pPr>
            <a:r>
              <a:rPr kumimoji="0" lang="en-US" sz="1000" b="1" i="0" u="none" strike="noStrike" kern="1200" cap="none" spc="0" normalizeH="0" baseline="0" noProof="0" dirty="0">
                <a:ln>
                  <a:noFill/>
                </a:ln>
                <a:solidFill>
                  <a:srgbClr val="101820"/>
                </a:solidFill>
                <a:effectLst/>
                <a:uLnTx/>
                <a:uFillTx/>
                <a:latin typeface="Arial" panose="020B0604020202020204" pitchFamily="34" charset="0"/>
                <a:ea typeface="+mn-ea"/>
                <a:cs typeface="Arial" pitchFamily="34" charset="0"/>
              </a:rPr>
              <a:t>57% </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Common</a:t>
            </a:r>
            <a:b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b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itchFamily="34" charset="0"/>
              </a:rPr>
              <a:t>LP Interest</a:t>
            </a:r>
          </a:p>
        </p:txBody>
      </p:sp>
      <p:cxnSp>
        <p:nvCxnSpPr>
          <p:cNvPr id="30" name="Straight Connector 29">
            <a:extLst>
              <a:ext uri="{FF2B5EF4-FFF2-40B4-BE49-F238E27FC236}">
                <a16:creationId xmlns:a16="http://schemas.microsoft.com/office/drawing/2014/main" id="{4FF308DB-99EA-4ECF-A3AC-E500968A2F1E}"/>
              </a:ext>
            </a:extLst>
          </p:cNvPr>
          <p:cNvCxnSpPr>
            <a:cxnSpLocks/>
          </p:cNvCxnSpPr>
          <p:nvPr/>
        </p:nvCxnSpPr>
        <p:spPr>
          <a:xfrm>
            <a:off x="3779417" y="3096435"/>
            <a:ext cx="405579"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E28382A7-F474-4140-A475-6F116022E35F}"/>
              </a:ext>
            </a:extLst>
          </p:cNvPr>
          <p:cNvSpPr/>
          <p:nvPr/>
        </p:nvSpPr>
        <p:spPr>
          <a:xfrm>
            <a:off x="4116776" y="2927158"/>
            <a:ext cx="1211974" cy="42421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rPr>
              <a:t>General Partner</a:t>
            </a:r>
          </a:p>
        </p:txBody>
      </p:sp>
      <p:sp>
        <p:nvSpPr>
          <p:cNvPr id="5" name="Title 4"/>
          <p:cNvSpPr>
            <a:spLocks noGrp="1"/>
          </p:cNvSpPr>
          <p:nvPr>
            <p:ph type="title"/>
          </p:nvPr>
        </p:nvSpPr>
        <p:spPr/>
        <p:txBody>
          <a:bodyPr/>
          <a:lstStyle/>
          <a:p>
            <a:r>
              <a:rPr lang="en-US" dirty="0"/>
              <a:t>DCP Structure </a:t>
            </a:r>
          </a:p>
        </p:txBody>
      </p:sp>
    </p:spTree>
    <p:extLst>
      <p:ext uri="{BB962C8B-B14F-4D97-AF65-F5344CB8AC3E}">
        <p14:creationId xmlns:p14="http://schemas.microsoft.com/office/powerpoint/2010/main" val="166458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4961994"/>
            <a:ext cx="9144000" cy="101970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p:cNvSpPr/>
          <p:nvPr/>
        </p:nvSpPr>
        <p:spPr>
          <a:xfrm>
            <a:off x="4389953" y="799530"/>
            <a:ext cx="4550847" cy="719063"/>
          </a:xfrm>
          <a:prstGeom prst="rect">
            <a:avLst/>
          </a:prstGeom>
          <a:gradFill flip="none" rotWithShape="1">
            <a:gsLst>
              <a:gs pos="100000">
                <a:srgbClr val="006077"/>
              </a:gs>
              <a:gs pos="0">
                <a:schemeClr val="tx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20700" marR="0" lvl="0" indent="-177800" defTabSz="457200" rtl="0" eaLnBrk="1" fontAlgn="auto" latinLnBrk="0" hangingPunct="1">
              <a:lnSpc>
                <a:spcPct val="90000"/>
              </a:lnSpc>
              <a:spcBef>
                <a:spcPts val="0"/>
              </a:spcBef>
              <a:spcAft>
                <a:spcPts val="0"/>
              </a:spcAft>
              <a:buClrTx/>
              <a:buSzTx/>
              <a:buFontTx/>
              <a:buNone/>
              <a:tabLst>
                <a:tab pos="342900" algn="l"/>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Leading</a:t>
            </a:r>
            <a:r>
              <a:rPr lang="en-US" b="1" dirty="0">
                <a:solidFill>
                  <a:srgbClr val="FFFFFF"/>
                </a:solidFill>
                <a:latin typeface="Arial"/>
              </a:rPr>
              <a:t> </a:t>
            </a:r>
            <a:r>
              <a:rPr kumimoji="0" lang="en-US" sz="1800" b="1" i="0" u="none" strike="noStrike" kern="1200" cap="none" spc="0" normalizeH="0" baseline="0" noProof="0" dirty="0">
                <a:ln>
                  <a:noFill/>
                </a:ln>
                <a:solidFill>
                  <a:srgbClr val="FFFFFF"/>
                </a:solidFill>
                <a:effectLst/>
                <a:uLnTx/>
                <a:uFillTx/>
                <a:latin typeface="Arial"/>
                <a:ea typeface="+mn-ea"/>
                <a:cs typeface="+mn-cs"/>
              </a:rPr>
              <a:t>Midstream Provider</a:t>
            </a:r>
          </a:p>
        </p:txBody>
      </p:sp>
      <p:sp>
        <p:nvSpPr>
          <p:cNvPr id="6" name="Text Placeholder 5">
            <a:extLst>
              <a:ext uri="{FF2B5EF4-FFF2-40B4-BE49-F238E27FC236}">
                <a16:creationId xmlns:a16="http://schemas.microsoft.com/office/drawing/2014/main" id="{915164CC-A372-4DBC-8D96-E0217AD3EF80}"/>
              </a:ext>
            </a:extLst>
          </p:cNvPr>
          <p:cNvSpPr>
            <a:spLocks noGrp="1"/>
          </p:cNvSpPr>
          <p:nvPr>
            <p:ph type="body" sz="quarter" idx="12"/>
          </p:nvPr>
        </p:nvSpPr>
        <p:spPr/>
        <p:txBody>
          <a:bodyPr/>
          <a:lstStyle/>
          <a:p>
            <a:pPr algn="ctr"/>
            <a:r>
              <a:rPr lang="en-US" dirty="0">
                <a:solidFill>
                  <a:srgbClr val="FFFFFF"/>
                </a:solidFill>
              </a:rPr>
              <a:t>One of the largest NGL producers and gas processors in the United States </a:t>
            </a:r>
          </a:p>
          <a:p>
            <a:endParaRPr lang="en-US" dirty="0">
              <a:solidFill>
                <a:srgbClr val="FFFFFF"/>
              </a:solidFill>
            </a:endParaRP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555" y="911450"/>
            <a:ext cx="678724" cy="904966"/>
          </a:xfrm>
          <a:prstGeom prst="rect">
            <a:avLst/>
          </a:prstGeom>
          <a:ln>
            <a:noFill/>
          </a:ln>
        </p:spPr>
      </p:pic>
      <p:sp>
        <p:nvSpPr>
          <p:cNvPr id="12" name="Rectangle 11"/>
          <p:cNvSpPr/>
          <p:nvPr/>
        </p:nvSpPr>
        <p:spPr>
          <a:xfrm>
            <a:off x="4829705" y="1918274"/>
            <a:ext cx="4152900" cy="2905411"/>
          </a:xfrm>
          <a:prstGeom prst="rect">
            <a:avLst/>
          </a:prstGeom>
        </p:spPr>
        <p:txBody>
          <a:bodyPr wrap="square">
            <a:spAutoFit/>
          </a:bodyPr>
          <a:lstStyle/>
          <a:p>
            <a:pPr marL="0" marR="0" lvl="1" indent="0" algn="l" defTabSz="457200" rtl="0" eaLnBrk="1" fontAlgn="auto" latinLnBrk="0" hangingPunct="1">
              <a:lnSpc>
                <a:spcPct val="90000"/>
              </a:lnSpc>
              <a:spcBef>
                <a:spcPts val="0"/>
              </a:spcBef>
              <a:spcAft>
                <a:spcPts val="200"/>
              </a:spcAft>
              <a:buClr>
                <a:srgbClr val="101820"/>
              </a:buClr>
              <a:buSzTx/>
              <a:buFontTx/>
              <a:buNone/>
              <a:tabLst/>
              <a:defRPr/>
            </a:pPr>
            <a:r>
              <a:rPr lang="en-US" sz="1500" b="1" dirty="0">
                <a:solidFill>
                  <a:srgbClr val="05C3DE"/>
                </a:solidFill>
                <a:latin typeface="Arial"/>
              </a:rPr>
              <a:t>Integrated</a:t>
            </a:r>
            <a:r>
              <a:rPr kumimoji="0" lang="en-US" sz="1500" b="1" i="0" u="none" strike="noStrike" kern="1200" cap="none" spc="0" normalizeH="0" baseline="0" noProof="0" dirty="0">
                <a:ln>
                  <a:noFill/>
                </a:ln>
                <a:solidFill>
                  <a:srgbClr val="05C3DE"/>
                </a:solidFill>
                <a:effectLst/>
                <a:uLnTx/>
                <a:uFillTx/>
                <a:latin typeface="Arial"/>
                <a:ea typeface="+mn-ea"/>
                <a:cs typeface="+mn-cs"/>
              </a:rPr>
              <a:t> Logistics &amp; Marketing and Gathering &amp; Processing </a:t>
            </a:r>
            <a:r>
              <a:rPr kumimoji="0" lang="en-US" sz="1500" b="0" i="0" u="none" strike="noStrike" kern="1200" cap="none" spc="0" normalizeH="0" baseline="0" noProof="0" dirty="0">
                <a:ln>
                  <a:noFill/>
                </a:ln>
                <a:solidFill>
                  <a:srgbClr val="101820"/>
                </a:solidFill>
                <a:effectLst/>
                <a:uLnTx/>
                <a:uFillTx/>
                <a:latin typeface="Arial"/>
                <a:ea typeface="+mn-ea"/>
                <a:cs typeface="+mn-cs"/>
              </a:rPr>
              <a:t>business with competitive footprint and geographic diversity</a:t>
            </a:r>
          </a:p>
          <a:p>
            <a:pPr marL="0" marR="0" lvl="1" indent="0" algn="l" defTabSz="457200" rtl="0" eaLnBrk="1" fontAlgn="auto" latinLnBrk="0" hangingPunct="1">
              <a:lnSpc>
                <a:spcPct val="90000"/>
              </a:lnSpc>
              <a:spcBef>
                <a:spcPts val="0"/>
              </a:spcBef>
              <a:spcAft>
                <a:spcPts val="200"/>
              </a:spcAft>
              <a:buClr>
                <a:srgbClr val="101820"/>
              </a:buClr>
              <a:buSzTx/>
              <a:buFontTx/>
              <a:buNone/>
              <a:tabLst/>
              <a:defRPr/>
            </a:pPr>
            <a:r>
              <a:rPr kumimoji="0" lang="en-US" sz="500" b="0" i="0" u="none" strike="noStrike" kern="1200" cap="none" spc="0" normalizeH="0" baseline="0" noProof="0" dirty="0">
                <a:ln>
                  <a:noFill/>
                </a:ln>
                <a:solidFill>
                  <a:srgbClr val="101820"/>
                </a:solidFill>
                <a:effectLst/>
                <a:uLnTx/>
                <a:uFillTx/>
                <a:latin typeface="Arial"/>
                <a:ea typeface="+mn-ea"/>
                <a:cs typeface="+mn-cs"/>
              </a:rPr>
              <a:t> </a:t>
            </a:r>
          </a:p>
          <a:p>
            <a:pPr marL="0" marR="0" lvl="1" indent="0" algn="l" defTabSz="457200" rtl="0" eaLnBrk="1" fontAlgn="auto" latinLnBrk="0" hangingPunct="1">
              <a:lnSpc>
                <a:spcPct val="90000"/>
              </a:lnSpc>
              <a:spcBef>
                <a:spcPts val="0"/>
              </a:spcBef>
              <a:spcAft>
                <a:spcPts val="200"/>
              </a:spcAft>
              <a:buClr>
                <a:srgbClr val="101820"/>
              </a:buClr>
              <a:buSzTx/>
              <a:buFontTx/>
              <a:buNone/>
              <a:tabLst/>
              <a:defRPr/>
            </a:pPr>
            <a:endParaRPr kumimoji="0" lang="en-US" sz="700" b="0" i="0" u="none" strike="noStrike" kern="1200" cap="none" spc="0" normalizeH="0" baseline="0" noProof="0" dirty="0">
              <a:ln>
                <a:noFill/>
              </a:ln>
              <a:solidFill>
                <a:srgbClr val="101820"/>
              </a:solidFill>
              <a:effectLst/>
              <a:uLnTx/>
              <a:uFillTx/>
              <a:latin typeface="Arial"/>
              <a:ea typeface="+mn-ea"/>
              <a:cs typeface="+mn-cs"/>
            </a:endParaRPr>
          </a:p>
          <a:p>
            <a:pPr marL="0" marR="0" lvl="1" indent="0" algn="l" defTabSz="457200" rtl="0" eaLnBrk="1" fontAlgn="auto" latinLnBrk="0" hangingPunct="1">
              <a:lnSpc>
                <a:spcPct val="90000"/>
              </a:lnSpc>
              <a:spcBef>
                <a:spcPts val="0"/>
              </a:spcBef>
              <a:spcAft>
                <a:spcPts val="200"/>
              </a:spcAft>
              <a:buClr>
                <a:srgbClr val="101820"/>
              </a:buClr>
              <a:buSzTx/>
              <a:buFontTx/>
              <a:buNone/>
              <a:tabLst/>
              <a:defRPr/>
            </a:pPr>
            <a:r>
              <a:rPr lang="en-US" sz="1500" b="1" dirty="0">
                <a:solidFill>
                  <a:srgbClr val="05C3DE"/>
                </a:solidFill>
                <a:latin typeface="Arial"/>
              </a:rPr>
              <a:t>Unparalleled interconnectivity and access to fractionators </a:t>
            </a:r>
            <a:r>
              <a:rPr kumimoji="0" lang="en-US" sz="1500" b="0" i="0" u="none" strike="noStrike" kern="1200" cap="none" spc="0" normalizeH="0" baseline="0" noProof="0" dirty="0">
                <a:ln>
                  <a:noFill/>
                </a:ln>
                <a:solidFill>
                  <a:srgbClr val="101820"/>
                </a:solidFill>
                <a:effectLst/>
                <a:uLnTx/>
                <a:uFillTx/>
                <a:latin typeface="Arial"/>
                <a:ea typeface="+mn-ea"/>
                <a:cs typeface="+mn-cs"/>
              </a:rPr>
              <a:t>on the Gulf Coast, including Mt. </a:t>
            </a:r>
            <a:r>
              <a:rPr kumimoji="0" lang="en-US" sz="1500" b="0" i="0" u="none" strike="noStrike" kern="1200" cap="none" spc="0" normalizeH="0" baseline="0" noProof="0" dirty="0" err="1">
                <a:ln>
                  <a:noFill/>
                </a:ln>
                <a:solidFill>
                  <a:srgbClr val="101820"/>
                </a:solidFill>
                <a:effectLst/>
                <a:uLnTx/>
                <a:uFillTx/>
                <a:latin typeface="Arial"/>
                <a:ea typeface="+mn-ea"/>
                <a:cs typeface="+mn-cs"/>
              </a:rPr>
              <a:t>Belvieu</a:t>
            </a:r>
            <a:r>
              <a:rPr kumimoji="0" lang="en-US" sz="1500" b="0" i="0" u="none" strike="noStrike" kern="1200" cap="none" spc="0" normalizeH="0" baseline="0" noProof="0" dirty="0">
                <a:ln>
                  <a:noFill/>
                </a:ln>
                <a:solidFill>
                  <a:srgbClr val="101820"/>
                </a:solidFill>
                <a:effectLst/>
                <a:uLnTx/>
                <a:uFillTx/>
                <a:latin typeface="Arial"/>
                <a:ea typeface="+mn-ea"/>
                <a:cs typeface="+mn-cs"/>
              </a:rPr>
              <a:t> and Sweeny, with Conway for optionality </a:t>
            </a:r>
          </a:p>
          <a:p>
            <a:pPr marL="0" marR="0" lvl="1" indent="0" algn="l" defTabSz="457200" rtl="0" eaLnBrk="1" fontAlgn="auto" latinLnBrk="0" hangingPunct="1">
              <a:lnSpc>
                <a:spcPct val="90000"/>
              </a:lnSpc>
              <a:spcBef>
                <a:spcPts val="0"/>
              </a:spcBef>
              <a:spcAft>
                <a:spcPts val="0"/>
              </a:spcAft>
              <a:buClr>
                <a:srgbClr val="101820"/>
              </a:buClr>
              <a:buSzTx/>
              <a:buFontTx/>
              <a:buNone/>
              <a:tabLst/>
              <a:defRPr/>
            </a:pPr>
            <a:endParaRPr kumimoji="0" lang="en-US" sz="700" b="0" i="0" u="none" strike="noStrike" kern="1200" cap="none" spc="0" normalizeH="0" baseline="0" noProof="0" dirty="0">
              <a:ln>
                <a:noFill/>
              </a:ln>
              <a:solidFill>
                <a:srgbClr val="101820"/>
              </a:solidFill>
              <a:effectLst/>
              <a:uLnTx/>
              <a:uFillTx/>
              <a:latin typeface="Arial"/>
              <a:ea typeface="+mn-ea"/>
              <a:cs typeface="+mn-cs"/>
            </a:endParaRPr>
          </a:p>
          <a:p>
            <a:pPr marL="0" lvl="1">
              <a:lnSpc>
                <a:spcPct val="90000"/>
              </a:lnSpc>
              <a:spcAft>
                <a:spcPts val="200"/>
              </a:spcAft>
              <a:buClr>
                <a:srgbClr val="101820"/>
              </a:buClr>
              <a:defRPr/>
            </a:pPr>
            <a:r>
              <a:rPr lang="en-US" sz="1500" b="1" dirty="0">
                <a:solidFill>
                  <a:srgbClr val="05C3DE"/>
                </a:solidFill>
              </a:rPr>
              <a:t>Leading industry positions in premier basins,</a:t>
            </a:r>
            <a:r>
              <a:rPr lang="en-US" sz="1500" dirty="0">
                <a:solidFill>
                  <a:srgbClr val="101820"/>
                </a:solidFill>
              </a:rPr>
              <a:t> including the DJ Basin, Permian, Eagle Ford, and SCOOP</a:t>
            </a:r>
          </a:p>
          <a:p>
            <a:pPr marL="0" lvl="1">
              <a:lnSpc>
                <a:spcPct val="90000"/>
              </a:lnSpc>
              <a:spcAft>
                <a:spcPts val="200"/>
              </a:spcAft>
              <a:buClr>
                <a:srgbClr val="101820"/>
              </a:buClr>
              <a:defRPr/>
            </a:pPr>
            <a:endParaRPr lang="en-US" sz="800" dirty="0">
              <a:solidFill>
                <a:srgbClr val="101820"/>
              </a:solidFill>
            </a:endParaRPr>
          </a:p>
          <a:p>
            <a:pPr marL="0" marR="0" lvl="1" indent="0" algn="l" defTabSz="457200" rtl="0" eaLnBrk="1" fontAlgn="auto" latinLnBrk="0" hangingPunct="1">
              <a:lnSpc>
                <a:spcPct val="90000"/>
              </a:lnSpc>
              <a:spcBef>
                <a:spcPts val="0"/>
              </a:spcBef>
              <a:spcAft>
                <a:spcPts val="0"/>
              </a:spcAft>
              <a:buClr>
                <a:srgbClr val="101820"/>
              </a:buClr>
              <a:buSzTx/>
              <a:buFontTx/>
              <a:buNone/>
              <a:tabLst/>
              <a:defRPr/>
            </a:pPr>
            <a:endParaRPr kumimoji="0" lang="en-US" sz="1500" b="1" i="0" u="none" strike="noStrike" kern="1200" cap="none" spc="0" normalizeH="0" baseline="0" noProof="0" dirty="0">
              <a:ln>
                <a:noFill/>
              </a:ln>
              <a:solidFill>
                <a:srgbClr val="05C3DE"/>
              </a:solidFill>
              <a:effectLst/>
              <a:uLnTx/>
              <a:uFillTx/>
              <a:latin typeface="Arial"/>
              <a:ea typeface="+mn-ea"/>
              <a:cs typeface="+mn-cs"/>
            </a:endParaRPr>
          </a:p>
        </p:txBody>
      </p:sp>
      <p:sp>
        <p:nvSpPr>
          <p:cNvPr id="16" name="TextBox 15"/>
          <p:cNvSpPr txBox="1"/>
          <p:nvPr/>
        </p:nvSpPr>
        <p:spPr>
          <a:xfrm>
            <a:off x="235926" y="5028456"/>
            <a:ext cx="131982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5C3DE"/>
                </a:solidFill>
                <a:effectLst/>
                <a:uLnTx/>
                <a:uFillTx/>
                <a:latin typeface="Arial"/>
                <a:ea typeface="+mn-ea"/>
                <a:cs typeface="+mn-cs"/>
              </a:rPr>
              <a:t>62K</a:t>
            </a:r>
          </a:p>
        </p:txBody>
      </p:sp>
      <p:sp>
        <p:nvSpPr>
          <p:cNvPr id="17" name="TextBox 16"/>
          <p:cNvSpPr txBox="1"/>
          <p:nvPr/>
        </p:nvSpPr>
        <p:spPr>
          <a:xfrm>
            <a:off x="1324411" y="5191432"/>
            <a:ext cx="1091224" cy="444224"/>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1820"/>
                </a:solidFill>
                <a:effectLst/>
                <a:uLnTx/>
                <a:uFillTx/>
                <a:latin typeface="Arial"/>
                <a:ea typeface="+mn-ea"/>
                <a:cs typeface="+mn-cs"/>
              </a:rPr>
              <a:t>Miles of Pipeline</a:t>
            </a:r>
          </a:p>
        </p:txBody>
      </p:sp>
      <p:sp>
        <p:nvSpPr>
          <p:cNvPr id="18" name="TextBox 17"/>
          <p:cNvSpPr txBox="1"/>
          <p:nvPr/>
        </p:nvSpPr>
        <p:spPr>
          <a:xfrm>
            <a:off x="2517235" y="5028456"/>
            <a:ext cx="74500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DA291C"/>
                </a:solidFill>
                <a:effectLst/>
                <a:uLnTx/>
                <a:uFillTx/>
                <a:latin typeface="Arial"/>
                <a:ea typeface="+mn-ea"/>
                <a:cs typeface="+mn-cs"/>
              </a:rPr>
              <a:t>60</a:t>
            </a:r>
          </a:p>
        </p:txBody>
      </p:sp>
      <p:sp>
        <p:nvSpPr>
          <p:cNvPr id="19" name="TextBox 18"/>
          <p:cNvSpPr txBox="1"/>
          <p:nvPr/>
        </p:nvSpPr>
        <p:spPr>
          <a:xfrm>
            <a:off x="3083799" y="5283650"/>
            <a:ext cx="866877" cy="271869"/>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1820"/>
                </a:solidFill>
                <a:effectLst/>
                <a:uLnTx/>
                <a:uFillTx/>
                <a:latin typeface="Arial"/>
                <a:ea typeface="+mn-ea"/>
                <a:cs typeface="+mn-cs"/>
              </a:rPr>
              <a:t>Plants</a:t>
            </a:r>
          </a:p>
        </p:txBody>
      </p:sp>
      <p:sp>
        <p:nvSpPr>
          <p:cNvPr id="20" name="TextBox 19"/>
          <p:cNvSpPr txBox="1"/>
          <p:nvPr/>
        </p:nvSpPr>
        <p:spPr>
          <a:xfrm>
            <a:off x="3988776" y="5028456"/>
            <a:ext cx="107852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dirty="0">
                <a:ln>
                  <a:noFill/>
                </a:ln>
                <a:solidFill>
                  <a:srgbClr val="003D4C"/>
                </a:solidFill>
                <a:effectLst/>
                <a:uLnTx/>
                <a:uFillTx/>
                <a:latin typeface="Arial"/>
                <a:ea typeface="+mn-ea"/>
                <a:cs typeface="+mn-cs"/>
              </a:rPr>
              <a:t>8</a:t>
            </a:r>
            <a:r>
              <a:rPr kumimoji="0" lang="en-US" sz="4000" b="1" i="0" u="none" strike="noStrike" kern="1200" cap="none" spc="0" normalizeH="0" baseline="0" noProof="0" dirty="0">
                <a:ln>
                  <a:noFill/>
                </a:ln>
                <a:solidFill>
                  <a:srgbClr val="003D4C"/>
                </a:solidFill>
                <a:effectLst/>
                <a:uLnTx/>
                <a:uFillTx/>
                <a:latin typeface="Arial"/>
                <a:ea typeface="+mn-ea"/>
                <a:cs typeface="+mn-cs"/>
              </a:rPr>
              <a:t>.0</a:t>
            </a:r>
          </a:p>
        </p:txBody>
      </p:sp>
      <p:sp>
        <p:nvSpPr>
          <p:cNvPr id="21" name="TextBox 20"/>
          <p:cNvSpPr txBox="1"/>
          <p:nvPr/>
        </p:nvSpPr>
        <p:spPr>
          <a:xfrm>
            <a:off x="4864100" y="5105254"/>
            <a:ext cx="1117600" cy="616579"/>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101820"/>
                </a:solidFill>
                <a:effectLst/>
                <a:uLnTx/>
                <a:uFillTx/>
                <a:latin typeface="Arial"/>
                <a:ea typeface="+mn-ea"/>
                <a:cs typeface="+mn-cs"/>
              </a:rPr>
              <a:t>Bcf</a:t>
            </a:r>
            <a:r>
              <a:rPr kumimoji="0" lang="en-US" sz="1400" b="0" i="0" u="none" strike="noStrike" kern="1200" cap="none" spc="0" normalizeH="0" baseline="0" noProof="0" dirty="0">
                <a:ln>
                  <a:noFill/>
                </a:ln>
                <a:solidFill>
                  <a:srgbClr val="101820"/>
                </a:solidFill>
                <a:effectLst/>
                <a:uLnTx/>
                <a:uFillTx/>
                <a:latin typeface="Arial"/>
                <a:ea typeface="+mn-ea"/>
                <a:cs typeface="+mn-cs"/>
              </a:rPr>
              <a:t>/d</a:t>
            </a:r>
            <a:br>
              <a:rPr kumimoji="0" lang="en-US" sz="1400" b="0" i="0" u="none" strike="noStrike" kern="1200" cap="none" spc="0" normalizeH="0" baseline="0" noProof="0" dirty="0">
                <a:ln>
                  <a:noFill/>
                </a:ln>
                <a:solidFill>
                  <a:srgbClr val="101820"/>
                </a:solidFill>
                <a:effectLst/>
                <a:uLnTx/>
                <a:uFillTx/>
                <a:latin typeface="Arial"/>
                <a:ea typeface="+mn-ea"/>
                <a:cs typeface="+mn-cs"/>
              </a:rPr>
            </a:br>
            <a:r>
              <a:rPr kumimoji="0" lang="en-US" sz="1400" b="0" i="0" u="none" strike="noStrike" kern="1200" cap="none" spc="0" normalizeH="0" baseline="0" noProof="0" dirty="0">
                <a:ln>
                  <a:noFill/>
                </a:ln>
                <a:solidFill>
                  <a:srgbClr val="101820"/>
                </a:solidFill>
                <a:effectLst/>
                <a:uLnTx/>
                <a:uFillTx/>
                <a:latin typeface="Arial"/>
                <a:ea typeface="+mn-ea"/>
                <a:cs typeface="+mn-cs"/>
              </a:rPr>
              <a:t>processing capacity</a:t>
            </a:r>
            <a:r>
              <a:rPr kumimoji="0" lang="en-US" sz="1400" b="0" i="0" u="none" strike="noStrike" kern="1200" cap="none" spc="0" normalizeH="0" baseline="30000" noProof="0" dirty="0">
                <a:ln>
                  <a:noFill/>
                </a:ln>
                <a:solidFill>
                  <a:srgbClr val="EAEFF0">
                    <a:lumMod val="25000"/>
                  </a:srgbClr>
                </a:solidFill>
                <a:effectLst/>
                <a:uLnTx/>
                <a:uFillTx/>
                <a:latin typeface="Arial"/>
                <a:ea typeface="Open Sans" charset="0"/>
                <a:cs typeface="Open Sans" charset="0"/>
              </a:rPr>
              <a:t> (1) </a:t>
            </a:r>
            <a:endParaRPr kumimoji="0" lang="en-US" sz="1400" b="0" i="0" u="none" strike="noStrike" kern="1200" cap="none" spc="0" normalizeH="0" baseline="0" noProof="0" dirty="0">
              <a:ln>
                <a:noFill/>
              </a:ln>
              <a:solidFill>
                <a:srgbClr val="101820"/>
              </a:solidFill>
              <a:effectLst/>
              <a:uLnTx/>
              <a:uFillTx/>
              <a:latin typeface="Arial"/>
              <a:ea typeface="+mn-ea"/>
              <a:cs typeface="+mn-cs"/>
            </a:endParaRPr>
          </a:p>
        </p:txBody>
      </p:sp>
      <p:sp>
        <p:nvSpPr>
          <p:cNvPr id="23" name="TextBox 22"/>
          <p:cNvSpPr txBox="1"/>
          <p:nvPr/>
        </p:nvSpPr>
        <p:spPr>
          <a:xfrm>
            <a:off x="6090955" y="5028456"/>
            <a:ext cx="145952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A4D233"/>
                </a:solidFill>
                <a:effectLst/>
                <a:uLnTx/>
                <a:uFillTx/>
                <a:latin typeface="Arial"/>
                <a:ea typeface="+mn-ea"/>
                <a:cs typeface="+mn-cs"/>
              </a:rPr>
              <a:t>1,450</a:t>
            </a:r>
          </a:p>
        </p:txBody>
      </p:sp>
      <p:sp>
        <p:nvSpPr>
          <p:cNvPr id="24" name="TextBox 23"/>
          <p:cNvSpPr txBox="1"/>
          <p:nvPr/>
        </p:nvSpPr>
        <p:spPr>
          <a:xfrm>
            <a:off x="7354936" y="5191432"/>
            <a:ext cx="1725564" cy="444224"/>
          </a:xfrm>
          <a:prstGeom prst="rect">
            <a:avLst/>
          </a:prstGeom>
          <a:noFill/>
        </p:spPr>
        <p:txBody>
          <a:bodyPr wrap="squar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101820"/>
                </a:solidFill>
                <a:effectLst/>
                <a:uLnTx/>
                <a:uFillTx/>
                <a:latin typeface="Arial"/>
                <a:ea typeface="+mn-ea"/>
                <a:cs typeface="+mn-cs"/>
              </a:rPr>
              <a:t>MBpd</a:t>
            </a:r>
            <a:r>
              <a:rPr kumimoji="0" lang="en-US" sz="1400" b="0" i="0" u="none" strike="noStrike" kern="1200" cap="none" spc="0" normalizeH="0" baseline="0" noProof="0" dirty="0">
                <a:ln>
                  <a:noFill/>
                </a:ln>
                <a:solidFill>
                  <a:srgbClr val="101820"/>
                </a:solidFill>
                <a:effectLst/>
                <a:uLnTx/>
                <a:uFillTx/>
                <a:latin typeface="Arial"/>
                <a:ea typeface="+mn-ea"/>
                <a:cs typeface="+mn-cs"/>
              </a:rPr>
              <a:t> gross NGL</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01820"/>
                </a:solidFill>
                <a:effectLst/>
                <a:uLnTx/>
                <a:uFillTx/>
                <a:latin typeface="Arial"/>
                <a:ea typeface="+mn-ea"/>
                <a:cs typeface="+mn-cs"/>
              </a:rPr>
              <a:t>Pipeline capacity</a:t>
            </a:r>
          </a:p>
        </p:txBody>
      </p:sp>
      <p:pic>
        <p:nvPicPr>
          <p:cNvPr id="26" name="Picture 25" descr="check-bullet-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996" y="1990353"/>
            <a:ext cx="266608" cy="207362"/>
          </a:xfrm>
          <a:prstGeom prst="rect">
            <a:avLst/>
          </a:prstGeom>
        </p:spPr>
      </p:pic>
      <p:pic>
        <p:nvPicPr>
          <p:cNvPr id="27" name="Picture 26" descr="check-bullet-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996" y="2858136"/>
            <a:ext cx="266608" cy="207362"/>
          </a:xfrm>
          <a:prstGeom prst="rect">
            <a:avLst/>
          </a:prstGeom>
        </p:spPr>
      </p:pic>
      <p:pic>
        <p:nvPicPr>
          <p:cNvPr id="28" name="Picture 27" descr="check-bullet-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996" y="3782395"/>
            <a:ext cx="266608" cy="207362"/>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3945" y="800358"/>
            <a:ext cx="829521" cy="749457"/>
          </a:xfrm>
          <a:prstGeom prst="rect">
            <a:avLst/>
          </a:prstGeom>
        </p:spPr>
      </p:pic>
      <p:sp>
        <p:nvSpPr>
          <p:cNvPr id="4" name="TextBox 3"/>
          <p:cNvSpPr txBox="1"/>
          <p:nvPr/>
        </p:nvSpPr>
        <p:spPr>
          <a:xfrm>
            <a:off x="1152128" y="6423727"/>
            <a:ext cx="431877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101820"/>
                </a:solidFill>
                <a:effectLst/>
                <a:uLnTx/>
                <a:uFillTx/>
                <a:latin typeface="Arial"/>
                <a:ea typeface="+mn-ea"/>
                <a:cs typeface="+mn-cs"/>
              </a:rPr>
              <a:t>Note: Statistics as of September 30, 2019. Plants and processing capacity includes inactive plants.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101820"/>
                </a:solidFill>
                <a:effectLst/>
                <a:uLnTx/>
                <a:uFillTx/>
                <a:latin typeface="Arial"/>
                <a:ea typeface="+mn-ea"/>
                <a:cs typeface="+mn-cs"/>
              </a:rPr>
              <a:t>(1) Includes only DCP processing plant capacity</a:t>
            </a:r>
          </a:p>
        </p:txBody>
      </p:sp>
      <p:sp>
        <p:nvSpPr>
          <p:cNvPr id="7" name="Title 6"/>
          <p:cNvSpPr>
            <a:spLocks noGrp="1"/>
          </p:cNvSpPr>
          <p:nvPr>
            <p:ph type="title"/>
          </p:nvPr>
        </p:nvSpPr>
        <p:spPr>
          <a:xfrm>
            <a:off x="654538" y="56293"/>
            <a:ext cx="8593496" cy="643422"/>
          </a:xfrm>
        </p:spPr>
        <p:txBody>
          <a:bodyPr>
            <a:normAutofit/>
          </a:bodyPr>
          <a:lstStyle/>
          <a:p>
            <a:r>
              <a:rPr lang="en-US" dirty="0"/>
              <a:t>Strong Portfolio of Assets</a:t>
            </a:r>
          </a:p>
        </p:txBody>
      </p:sp>
      <p:pic>
        <p:nvPicPr>
          <p:cNvPr id="3" name="Picture 2">
            <a:extLst>
              <a:ext uri="{FF2B5EF4-FFF2-40B4-BE49-F238E27FC236}">
                <a16:creationId xmlns:a16="http://schemas.microsoft.com/office/drawing/2014/main" id="{56D5086E-DECC-4988-9E51-41818560C73E}"/>
              </a:ext>
            </a:extLst>
          </p:cNvPr>
          <p:cNvPicPr>
            <a:picLocks noChangeAspect="1"/>
          </p:cNvPicPr>
          <p:nvPr/>
        </p:nvPicPr>
        <p:blipFill>
          <a:blip r:embed="rId6"/>
          <a:stretch>
            <a:fillRect/>
          </a:stretch>
        </p:blipFill>
        <p:spPr>
          <a:xfrm>
            <a:off x="143032" y="800358"/>
            <a:ext cx="4220615" cy="3958888"/>
          </a:xfrm>
          <a:prstGeom prst="rect">
            <a:avLst/>
          </a:prstGeom>
        </p:spPr>
      </p:pic>
    </p:spTree>
    <p:extLst>
      <p:ext uri="{BB962C8B-B14F-4D97-AF65-F5344CB8AC3E}">
        <p14:creationId xmlns:p14="http://schemas.microsoft.com/office/powerpoint/2010/main" val="172882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89989" y="1001465"/>
          <a:ext cx="5943066" cy="5310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0" name="Straight Arrow Connector 19">
            <a:extLst>
              <a:ext uri="{FF2B5EF4-FFF2-40B4-BE49-F238E27FC236}">
                <a16:creationId xmlns:a16="http://schemas.microsoft.com/office/drawing/2014/main" id="{FB68BA18-2A23-4C6A-9820-9B30AFB56D25}"/>
              </a:ext>
            </a:extLst>
          </p:cNvPr>
          <p:cNvCxnSpPr>
            <a:cxnSpLocks/>
          </p:cNvCxnSpPr>
          <p:nvPr/>
        </p:nvCxnSpPr>
        <p:spPr>
          <a:xfrm>
            <a:off x="3776133" y="2248151"/>
            <a:ext cx="1905000" cy="0"/>
          </a:xfrm>
          <a:prstGeom prst="straightConnector1">
            <a:avLst/>
          </a:prstGeom>
          <a:noFill/>
          <a:ln w="44450" cap="flat" cmpd="sng" algn="ctr">
            <a:solidFill>
              <a:schemeClr val="tx2">
                <a:lumMod val="75000"/>
                <a:lumOff val="25000"/>
              </a:schemeClr>
            </a:solidFill>
            <a:prstDash val="solid"/>
            <a:miter lim="800000"/>
            <a:tailEnd type="oval"/>
          </a:ln>
          <a:effectLst/>
        </p:spPr>
      </p:cxnSp>
      <p:cxnSp>
        <p:nvCxnSpPr>
          <p:cNvPr id="21" name="Straight Arrow Connector 20">
            <a:extLst>
              <a:ext uri="{FF2B5EF4-FFF2-40B4-BE49-F238E27FC236}">
                <a16:creationId xmlns:a16="http://schemas.microsoft.com/office/drawing/2014/main" id="{6DB22942-7BFD-4D92-BE68-A0E3849A196D}"/>
              </a:ext>
            </a:extLst>
          </p:cNvPr>
          <p:cNvCxnSpPr>
            <a:cxnSpLocks/>
          </p:cNvCxnSpPr>
          <p:nvPr/>
        </p:nvCxnSpPr>
        <p:spPr>
          <a:xfrm>
            <a:off x="3276600" y="5674477"/>
            <a:ext cx="1808427" cy="0"/>
          </a:xfrm>
          <a:prstGeom prst="straightConnector1">
            <a:avLst/>
          </a:prstGeom>
          <a:noFill/>
          <a:ln w="44450" cap="flat" cmpd="sng" algn="ctr">
            <a:solidFill>
              <a:schemeClr val="accent1">
                <a:lumMod val="40000"/>
                <a:lumOff val="60000"/>
              </a:schemeClr>
            </a:solidFill>
            <a:prstDash val="solid"/>
            <a:miter lim="800000"/>
            <a:tailEnd type="oval"/>
          </a:ln>
          <a:effectLst/>
        </p:spPr>
      </p:cxnSp>
      <p:cxnSp>
        <p:nvCxnSpPr>
          <p:cNvPr id="22" name="Straight Arrow Connector 21">
            <a:extLst>
              <a:ext uri="{FF2B5EF4-FFF2-40B4-BE49-F238E27FC236}">
                <a16:creationId xmlns:a16="http://schemas.microsoft.com/office/drawing/2014/main" id="{5AC76D3C-A9C6-4F48-8392-7864EB056E49}"/>
              </a:ext>
            </a:extLst>
          </p:cNvPr>
          <p:cNvCxnSpPr>
            <a:cxnSpLocks/>
          </p:cNvCxnSpPr>
          <p:nvPr/>
        </p:nvCxnSpPr>
        <p:spPr>
          <a:xfrm flipV="1">
            <a:off x="3835400" y="1447404"/>
            <a:ext cx="1100929" cy="2916"/>
          </a:xfrm>
          <a:prstGeom prst="straightConnector1">
            <a:avLst/>
          </a:prstGeom>
          <a:noFill/>
          <a:ln w="44450" cap="flat" cmpd="sng" algn="ctr">
            <a:solidFill>
              <a:schemeClr val="tx2">
                <a:lumMod val="90000"/>
                <a:lumOff val="10000"/>
              </a:schemeClr>
            </a:solidFill>
            <a:prstDash val="solid"/>
            <a:miter lim="800000"/>
            <a:tailEnd type="oval"/>
          </a:ln>
          <a:effectLst/>
        </p:spPr>
      </p:cxnSp>
      <p:grpSp>
        <p:nvGrpSpPr>
          <p:cNvPr id="23" name="Group 22">
            <a:extLst>
              <a:ext uri="{FF2B5EF4-FFF2-40B4-BE49-F238E27FC236}">
                <a16:creationId xmlns:a16="http://schemas.microsoft.com/office/drawing/2014/main" id="{6D21D80E-0539-4544-980A-22736D24A51D}"/>
              </a:ext>
            </a:extLst>
          </p:cNvPr>
          <p:cNvGrpSpPr/>
          <p:nvPr/>
        </p:nvGrpSpPr>
        <p:grpSpPr>
          <a:xfrm>
            <a:off x="5785630" y="2065517"/>
            <a:ext cx="3040066" cy="501881"/>
            <a:chOff x="8966647" y="2123019"/>
            <a:chExt cx="2661292" cy="596414"/>
          </a:xfrm>
        </p:grpSpPr>
        <p:sp>
          <p:nvSpPr>
            <p:cNvPr id="24" name="TextBox 23">
              <a:extLst>
                <a:ext uri="{FF2B5EF4-FFF2-40B4-BE49-F238E27FC236}">
                  <a16:creationId xmlns:a16="http://schemas.microsoft.com/office/drawing/2014/main" id="{0171EB47-2B03-4CB3-A3ED-CB098AA26806}"/>
                </a:ext>
              </a:extLst>
            </p:cNvPr>
            <p:cNvSpPr txBox="1"/>
            <p:nvPr/>
          </p:nvSpPr>
          <p:spPr>
            <a:xfrm>
              <a:off x="8966648" y="2123019"/>
              <a:ext cx="2334914" cy="402323"/>
            </a:xfrm>
            <a:prstGeom prst="rect">
              <a:avLst/>
            </a:prstGeom>
            <a:noFill/>
          </p:spPr>
          <p:txBody>
            <a:bodyPr wrap="square" rtlCol="0">
              <a:spAutoFit/>
            </a:bodyPr>
            <a:lstStyle/>
            <a:p>
              <a:pPr marL="0" marR="0" lvl="0" indent="0" algn="l" defTabSz="68566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2">
                      <a:lumMod val="75000"/>
                      <a:lumOff val="25000"/>
                    </a:schemeClr>
                  </a:solidFill>
                  <a:effectLst/>
                  <a:uLnTx/>
                  <a:uFillTx/>
                  <a:latin typeface="Arial" panose="020B0604020202020204" pitchFamily="34" charset="0"/>
                  <a:ea typeface="Roboto" charset="0"/>
                  <a:cs typeface="Arial" panose="020B0604020202020204" pitchFamily="34" charset="0"/>
                </a:rPr>
                <a:t>Our Purpose</a:t>
              </a:r>
            </a:p>
          </p:txBody>
        </p:sp>
        <p:sp>
          <p:nvSpPr>
            <p:cNvPr id="25" name="Rectangle 24">
              <a:extLst>
                <a:ext uri="{FF2B5EF4-FFF2-40B4-BE49-F238E27FC236}">
                  <a16:creationId xmlns:a16="http://schemas.microsoft.com/office/drawing/2014/main" id="{ED6FB40E-7BCB-4ADE-A35D-255EAA62C00E}"/>
                </a:ext>
              </a:extLst>
            </p:cNvPr>
            <p:cNvSpPr/>
            <p:nvPr/>
          </p:nvSpPr>
          <p:spPr>
            <a:xfrm flipH="1">
              <a:off x="8966647" y="2417690"/>
              <a:ext cx="2661292" cy="301743"/>
            </a:xfrm>
            <a:prstGeom prst="rect">
              <a:avLst/>
            </a:prstGeom>
          </p:spPr>
          <p:txBody>
            <a:bodyPr wrap="square">
              <a:spAutoFit/>
            </a:bodyPr>
            <a:lstStyle/>
            <a:p>
              <a:r>
                <a:rPr lang="en-US" sz="1050" dirty="0">
                  <a:solidFill>
                    <a:srgbClr val="012D38"/>
                  </a:solidFill>
                </a:rPr>
                <a:t>Building Connections to Enable Better Lives</a:t>
              </a:r>
            </a:p>
          </p:txBody>
        </p:sp>
      </p:grpSp>
      <p:grpSp>
        <p:nvGrpSpPr>
          <p:cNvPr id="32" name="Group 31">
            <a:extLst>
              <a:ext uri="{FF2B5EF4-FFF2-40B4-BE49-F238E27FC236}">
                <a16:creationId xmlns:a16="http://schemas.microsoft.com/office/drawing/2014/main" id="{6D21D80E-0539-4544-980A-22736D24A51D}"/>
              </a:ext>
            </a:extLst>
          </p:cNvPr>
          <p:cNvGrpSpPr/>
          <p:nvPr/>
        </p:nvGrpSpPr>
        <p:grpSpPr>
          <a:xfrm>
            <a:off x="5085027" y="1265793"/>
            <a:ext cx="3773224" cy="825046"/>
            <a:chOff x="8966647" y="2123019"/>
            <a:chExt cx="2661292" cy="980449"/>
          </a:xfrm>
        </p:grpSpPr>
        <p:sp>
          <p:nvSpPr>
            <p:cNvPr id="33" name="TextBox 32">
              <a:extLst>
                <a:ext uri="{FF2B5EF4-FFF2-40B4-BE49-F238E27FC236}">
                  <a16:creationId xmlns:a16="http://schemas.microsoft.com/office/drawing/2014/main" id="{0171EB47-2B03-4CB3-A3ED-CB098AA26806}"/>
                </a:ext>
              </a:extLst>
            </p:cNvPr>
            <p:cNvSpPr txBox="1"/>
            <p:nvPr/>
          </p:nvSpPr>
          <p:spPr>
            <a:xfrm>
              <a:off x="8966648" y="2123019"/>
              <a:ext cx="2334914" cy="402323"/>
            </a:xfrm>
            <a:prstGeom prst="rect">
              <a:avLst/>
            </a:prstGeom>
            <a:noFill/>
          </p:spPr>
          <p:txBody>
            <a:bodyPr wrap="square" rtlCol="0">
              <a:spAutoFit/>
            </a:bodyPr>
            <a:lstStyle/>
            <a:p>
              <a:pPr marL="0" marR="0" lvl="0" indent="0" algn="l" defTabSz="68566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2">
                      <a:lumMod val="90000"/>
                      <a:lumOff val="10000"/>
                    </a:schemeClr>
                  </a:solidFill>
                  <a:effectLst/>
                  <a:uLnTx/>
                  <a:uFillTx/>
                  <a:latin typeface="Arial" panose="020B0604020202020204" pitchFamily="34" charset="0"/>
                  <a:ea typeface="Roboto" charset="0"/>
                  <a:cs typeface="Arial" panose="020B0604020202020204" pitchFamily="34" charset="0"/>
                </a:rPr>
                <a:t>The Horizon</a:t>
              </a:r>
            </a:p>
          </p:txBody>
        </p:sp>
        <p:sp>
          <p:nvSpPr>
            <p:cNvPr id="34" name="Rectangle 33">
              <a:extLst>
                <a:ext uri="{FF2B5EF4-FFF2-40B4-BE49-F238E27FC236}">
                  <a16:creationId xmlns:a16="http://schemas.microsoft.com/office/drawing/2014/main" id="{ED6FB40E-7BCB-4ADE-A35D-255EAA62C00E}"/>
                </a:ext>
              </a:extLst>
            </p:cNvPr>
            <p:cNvSpPr/>
            <p:nvPr/>
          </p:nvSpPr>
          <p:spPr>
            <a:xfrm flipH="1">
              <a:off x="8966647" y="2417690"/>
              <a:ext cx="2661292" cy="685778"/>
            </a:xfrm>
            <a:prstGeom prst="rect">
              <a:avLst/>
            </a:prstGeom>
          </p:spPr>
          <p:txBody>
            <a:bodyPr wrap="square">
              <a:spAutoFit/>
            </a:bodyPr>
            <a:lstStyle/>
            <a:p>
              <a:r>
                <a:rPr lang="en-US" sz="1050" dirty="0">
                  <a:solidFill>
                    <a:srgbClr val="012D38"/>
                  </a:solidFill>
                </a:rPr>
                <a:t>Dynamic market and commodity price environment | Declining public sentiment toward hydrocarbons | Digital and data disruption </a:t>
              </a:r>
            </a:p>
          </p:txBody>
        </p:sp>
      </p:grpSp>
      <p:grpSp>
        <p:nvGrpSpPr>
          <p:cNvPr id="35" name="Group 34">
            <a:extLst>
              <a:ext uri="{FF2B5EF4-FFF2-40B4-BE49-F238E27FC236}">
                <a16:creationId xmlns:a16="http://schemas.microsoft.com/office/drawing/2014/main" id="{6D21D80E-0539-4544-980A-22736D24A51D}"/>
              </a:ext>
            </a:extLst>
          </p:cNvPr>
          <p:cNvGrpSpPr/>
          <p:nvPr/>
        </p:nvGrpSpPr>
        <p:grpSpPr>
          <a:xfrm>
            <a:off x="6103934" y="2865001"/>
            <a:ext cx="3040066" cy="663463"/>
            <a:chOff x="8966647" y="2123019"/>
            <a:chExt cx="2661292" cy="788431"/>
          </a:xfrm>
        </p:grpSpPr>
        <p:sp>
          <p:nvSpPr>
            <p:cNvPr id="36" name="TextBox 35">
              <a:extLst>
                <a:ext uri="{FF2B5EF4-FFF2-40B4-BE49-F238E27FC236}">
                  <a16:creationId xmlns:a16="http://schemas.microsoft.com/office/drawing/2014/main" id="{0171EB47-2B03-4CB3-A3ED-CB098AA26806}"/>
                </a:ext>
              </a:extLst>
            </p:cNvPr>
            <p:cNvSpPr txBox="1"/>
            <p:nvPr/>
          </p:nvSpPr>
          <p:spPr>
            <a:xfrm>
              <a:off x="8966648" y="2123019"/>
              <a:ext cx="2334914" cy="402323"/>
            </a:xfrm>
            <a:prstGeom prst="rect">
              <a:avLst/>
            </a:prstGeom>
            <a:noFill/>
          </p:spPr>
          <p:txBody>
            <a:bodyPr wrap="square" rtlCol="0">
              <a:spAutoFit/>
            </a:bodyPr>
            <a:lstStyle/>
            <a:p>
              <a:pPr marL="0" marR="0" lvl="0" indent="0" algn="l" defTabSz="68566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2">
                      <a:lumMod val="50000"/>
                      <a:lumOff val="50000"/>
                    </a:schemeClr>
                  </a:solidFill>
                  <a:effectLst/>
                  <a:uLnTx/>
                  <a:uFillTx/>
                  <a:latin typeface="Arial" panose="020B0604020202020204" pitchFamily="34" charset="0"/>
                  <a:ea typeface="Roboto" charset="0"/>
                  <a:cs typeface="Arial" panose="020B0604020202020204" pitchFamily="34" charset="0"/>
                </a:rPr>
                <a:t>Our Vision</a:t>
              </a:r>
            </a:p>
          </p:txBody>
        </p:sp>
        <p:sp>
          <p:nvSpPr>
            <p:cNvPr id="37" name="Rectangle 36">
              <a:extLst>
                <a:ext uri="{FF2B5EF4-FFF2-40B4-BE49-F238E27FC236}">
                  <a16:creationId xmlns:a16="http://schemas.microsoft.com/office/drawing/2014/main" id="{ED6FB40E-7BCB-4ADE-A35D-255EAA62C00E}"/>
                </a:ext>
              </a:extLst>
            </p:cNvPr>
            <p:cNvSpPr/>
            <p:nvPr/>
          </p:nvSpPr>
          <p:spPr>
            <a:xfrm flipH="1">
              <a:off x="8966647" y="2417690"/>
              <a:ext cx="2661292" cy="493760"/>
            </a:xfrm>
            <a:prstGeom prst="rect">
              <a:avLst/>
            </a:prstGeom>
          </p:spPr>
          <p:txBody>
            <a:bodyPr wrap="square">
              <a:spAutoFit/>
            </a:bodyPr>
            <a:lstStyle/>
            <a:p>
              <a:r>
                <a:rPr lang="en-US" sz="1050" dirty="0">
                  <a:solidFill>
                    <a:srgbClr val="012D38"/>
                  </a:solidFill>
                </a:rPr>
                <a:t>To be the safest, most reliable, low-cost midstream service provider</a:t>
              </a:r>
            </a:p>
          </p:txBody>
        </p:sp>
      </p:grpSp>
      <p:grpSp>
        <p:nvGrpSpPr>
          <p:cNvPr id="38" name="Group 37">
            <a:extLst>
              <a:ext uri="{FF2B5EF4-FFF2-40B4-BE49-F238E27FC236}">
                <a16:creationId xmlns:a16="http://schemas.microsoft.com/office/drawing/2014/main" id="{6D21D80E-0539-4544-980A-22736D24A51D}"/>
              </a:ext>
            </a:extLst>
          </p:cNvPr>
          <p:cNvGrpSpPr/>
          <p:nvPr/>
        </p:nvGrpSpPr>
        <p:grpSpPr>
          <a:xfrm>
            <a:off x="6176677" y="3741748"/>
            <a:ext cx="3406645" cy="663463"/>
            <a:chOff x="8966647" y="2123019"/>
            <a:chExt cx="2661292" cy="788431"/>
          </a:xfrm>
        </p:grpSpPr>
        <p:sp>
          <p:nvSpPr>
            <p:cNvPr id="39" name="TextBox 38">
              <a:extLst>
                <a:ext uri="{FF2B5EF4-FFF2-40B4-BE49-F238E27FC236}">
                  <a16:creationId xmlns:a16="http://schemas.microsoft.com/office/drawing/2014/main" id="{0171EB47-2B03-4CB3-A3ED-CB098AA26806}"/>
                </a:ext>
              </a:extLst>
            </p:cNvPr>
            <p:cNvSpPr txBox="1"/>
            <p:nvPr/>
          </p:nvSpPr>
          <p:spPr>
            <a:xfrm>
              <a:off x="8966648" y="2123019"/>
              <a:ext cx="2334914" cy="402323"/>
            </a:xfrm>
            <a:prstGeom prst="rect">
              <a:avLst/>
            </a:prstGeom>
            <a:noFill/>
          </p:spPr>
          <p:txBody>
            <a:bodyPr wrap="square" rtlCol="0">
              <a:spAutoFit/>
            </a:bodyPr>
            <a:lstStyle/>
            <a:p>
              <a:pPr marL="0" marR="0" lvl="0" indent="0" algn="l" defTabSz="68566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2">
                      <a:lumMod val="25000"/>
                      <a:lumOff val="75000"/>
                    </a:schemeClr>
                  </a:solidFill>
                  <a:effectLst/>
                  <a:uLnTx/>
                  <a:uFillTx/>
                  <a:latin typeface="Arial" panose="020B0604020202020204" pitchFamily="34" charset="0"/>
                  <a:ea typeface="Roboto" charset="0"/>
                  <a:cs typeface="Arial" panose="020B0604020202020204" pitchFamily="34" charset="0"/>
                </a:rPr>
                <a:t>Our Priorities </a:t>
              </a:r>
            </a:p>
          </p:txBody>
        </p:sp>
        <p:sp>
          <p:nvSpPr>
            <p:cNvPr id="40" name="Rectangle 39">
              <a:extLst>
                <a:ext uri="{FF2B5EF4-FFF2-40B4-BE49-F238E27FC236}">
                  <a16:creationId xmlns:a16="http://schemas.microsoft.com/office/drawing/2014/main" id="{ED6FB40E-7BCB-4ADE-A35D-255EAA62C00E}"/>
                </a:ext>
              </a:extLst>
            </p:cNvPr>
            <p:cNvSpPr/>
            <p:nvPr/>
          </p:nvSpPr>
          <p:spPr>
            <a:xfrm flipH="1">
              <a:off x="8966647" y="2417690"/>
              <a:ext cx="2661292" cy="493760"/>
            </a:xfrm>
            <a:prstGeom prst="rect">
              <a:avLst/>
            </a:prstGeom>
          </p:spPr>
          <p:txBody>
            <a:bodyPr wrap="square">
              <a:spAutoFit/>
            </a:bodyPr>
            <a:lstStyle/>
            <a:p>
              <a:r>
                <a:rPr lang="en-US" sz="1050" dirty="0">
                  <a:solidFill>
                    <a:srgbClr val="012D38"/>
                  </a:solidFill>
                </a:rPr>
                <a:t>Operational Excellence | Culture &amp; People</a:t>
              </a:r>
            </a:p>
            <a:p>
              <a:r>
                <a:rPr lang="en-US" sz="1050" dirty="0">
                  <a:solidFill>
                    <a:srgbClr val="012D38"/>
                  </a:solidFill>
                </a:rPr>
                <a:t>Workforce of Tomorrow | Customer Experience</a:t>
              </a:r>
            </a:p>
          </p:txBody>
        </p:sp>
      </p:grpSp>
      <p:grpSp>
        <p:nvGrpSpPr>
          <p:cNvPr id="41" name="Group 40">
            <a:extLst>
              <a:ext uri="{FF2B5EF4-FFF2-40B4-BE49-F238E27FC236}">
                <a16:creationId xmlns:a16="http://schemas.microsoft.com/office/drawing/2014/main" id="{6D21D80E-0539-4544-980A-22736D24A51D}"/>
              </a:ext>
            </a:extLst>
          </p:cNvPr>
          <p:cNvGrpSpPr/>
          <p:nvPr/>
        </p:nvGrpSpPr>
        <p:grpSpPr>
          <a:xfrm>
            <a:off x="5880943" y="4569173"/>
            <a:ext cx="3406645" cy="663463"/>
            <a:chOff x="8966647" y="2123019"/>
            <a:chExt cx="2661292" cy="788431"/>
          </a:xfrm>
        </p:grpSpPr>
        <p:sp>
          <p:nvSpPr>
            <p:cNvPr id="42" name="TextBox 41">
              <a:extLst>
                <a:ext uri="{FF2B5EF4-FFF2-40B4-BE49-F238E27FC236}">
                  <a16:creationId xmlns:a16="http://schemas.microsoft.com/office/drawing/2014/main" id="{0171EB47-2B03-4CB3-A3ED-CB098AA26806}"/>
                </a:ext>
              </a:extLst>
            </p:cNvPr>
            <p:cNvSpPr txBox="1"/>
            <p:nvPr/>
          </p:nvSpPr>
          <p:spPr>
            <a:xfrm>
              <a:off x="8966648" y="2123019"/>
              <a:ext cx="2334914" cy="402323"/>
            </a:xfrm>
            <a:prstGeom prst="rect">
              <a:avLst/>
            </a:prstGeom>
            <a:noFill/>
          </p:spPr>
          <p:txBody>
            <a:bodyPr wrap="square" rtlCol="0">
              <a:spAutoFit/>
            </a:bodyPr>
            <a:lstStyle/>
            <a:p>
              <a:pPr marL="0" marR="0" lvl="0" indent="0" algn="l" defTabSz="68566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2">
                      <a:lumMod val="10000"/>
                      <a:lumOff val="90000"/>
                    </a:schemeClr>
                  </a:solidFill>
                  <a:effectLst>
                    <a:outerShdw blurRad="50800" dist="38100" dir="2700000" algn="tl" rotWithShape="0">
                      <a:prstClr val="black">
                        <a:alpha val="40000"/>
                      </a:prstClr>
                    </a:outerShdw>
                  </a:effectLst>
                  <a:uLnTx/>
                  <a:uFillTx/>
                  <a:latin typeface="Arial" panose="020B0604020202020204" pitchFamily="34" charset="0"/>
                  <a:ea typeface="Roboto" charset="0"/>
                  <a:cs typeface="Arial" panose="020B0604020202020204" pitchFamily="34" charset="0"/>
                </a:rPr>
                <a:t>Our Culture </a:t>
              </a:r>
            </a:p>
          </p:txBody>
        </p:sp>
        <p:sp>
          <p:nvSpPr>
            <p:cNvPr id="43" name="Rectangle 42">
              <a:extLst>
                <a:ext uri="{FF2B5EF4-FFF2-40B4-BE49-F238E27FC236}">
                  <a16:creationId xmlns:a16="http://schemas.microsoft.com/office/drawing/2014/main" id="{ED6FB40E-7BCB-4ADE-A35D-255EAA62C00E}"/>
                </a:ext>
              </a:extLst>
            </p:cNvPr>
            <p:cNvSpPr/>
            <p:nvPr/>
          </p:nvSpPr>
          <p:spPr>
            <a:xfrm flipH="1">
              <a:off x="8966647" y="2417690"/>
              <a:ext cx="2661292" cy="493760"/>
            </a:xfrm>
            <a:prstGeom prst="rect">
              <a:avLst/>
            </a:prstGeom>
          </p:spPr>
          <p:txBody>
            <a:bodyPr wrap="square">
              <a:spAutoFit/>
            </a:bodyPr>
            <a:lstStyle/>
            <a:p>
              <a:r>
                <a:rPr lang="en-US" sz="1050" dirty="0">
                  <a:solidFill>
                    <a:srgbClr val="012D38"/>
                  </a:solidFill>
                </a:rPr>
                <a:t>SAFETY</a:t>
              </a:r>
            </a:p>
            <a:p>
              <a:r>
                <a:rPr lang="en-US" sz="1050" dirty="0">
                  <a:solidFill>
                    <a:srgbClr val="012D38"/>
                  </a:solidFill>
                </a:rPr>
                <a:t>Trust | Connect | Inspire | Solve | Achieve</a:t>
              </a:r>
            </a:p>
          </p:txBody>
        </p:sp>
      </p:grpSp>
      <p:grpSp>
        <p:nvGrpSpPr>
          <p:cNvPr id="44" name="Group 43">
            <a:extLst>
              <a:ext uri="{FF2B5EF4-FFF2-40B4-BE49-F238E27FC236}">
                <a16:creationId xmlns:a16="http://schemas.microsoft.com/office/drawing/2014/main" id="{6D21D80E-0539-4544-980A-22736D24A51D}"/>
              </a:ext>
            </a:extLst>
          </p:cNvPr>
          <p:cNvGrpSpPr/>
          <p:nvPr/>
        </p:nvGrpSpPr>
        <p:grpSpPr>
          <a:xfrm>
            <a:off x="5208074" y="5490603"/>
            <a:ext cx="3406645" cy="825046"/>
            <a:chOff x="8966647" y="2123019"/>
            <a:chExt cx="2661292" cy="980449"/>
          </a:xfrm>
        </p:grpSpPr>
        <p:sp>
          <p:nvSpPr>
            <p:cNvPr id="45" name="TextBox 44">
              <a:extLst>
                <a:ext uri="{FF2B5EF4-FFF2-40B4-BE49-F238E27FC236}">
                  <a16:creationId xmlns:a16="http://schemas.microsoft.com/office/drawing/2014/main" id="{0171EB47-2B03-4CB3-A3ED-CB098AA26806}"/>
                </a:ext>
              </a:extLst>
            </p:cNvPr>
            <p:cNvSpPr txBox="1"/>
            <p:nvPr/>
          </p:nvSpPr>
          <p:spPr>
            <a:xfrm>
              <a:off x="8966648" y="2123019"/>
              <a:ext cx="2334914" cy="402323"/>
            </a:xfrm>
            <a:prstGeom prst="rect">
              <a:avLst/>
            </a:prstGeom>
            <a:noFill/>
          </p:spPr>
          <p:txBody>
            <a:bodyPr wrap="square" rtlCol="0">
              <a:spAutoFit/>
            </a:bodyPr>
            <a:lstStyle/>
            <a:p>
              <a:pPr marL="0" marR="0" lvl="0" indent="0" algn="l" defTabSz="68566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lumMod val="40000"/>
                      <a:lumOff val="60000"/>
                    </a:schemeClr>
                  </a:solidFill>
                  <a:effectLst/>
                  <a:uLnTx/>
                  <a:uFillTx/>
                  <a:latin typeface="Arial" panose="020B0604020202020204" pitchFamily="34" charset="0"/>
                  <a:ea typeface="Roboto" charset="0"/>
                  <a:cs typeface="Arial" panose="020B0604020202020204" pitchFamily="34" charset="0"/>
                </a:rPr>
                <a:t>Your Role </a:t>
              </a:r>
            </a:p>
          </p:txBody>
        </p:sp>
        <p:sp>
          <p:nvSpPr>
            <p:cNvPr id="46" name="Rectangle 45">
              <a:extLst>
                <a:ext uri="{FF2B5EF4-FFF2-40B4-BE49-F238E27FC236}">
                  <a16:creationId xmlns:a16="http://schemas.microsoft.com/office/drawing/2014/main" id="{ED6FB40E-7BCB-4ADE-A35D-255EAA62C00E}"/>
                </a:ext>
              </a:extLst>
            </p:cNvPr>
            <p:cNvSpPr/>
            <p:nvPr/>
          </p:nvSpPr>
          <p:spPr>
            <a:xfrm flipH="1">
              <a:off x="8966647" y="2417690"/>
              <a:ext cx="2661292" cy="685778"/>
            </a:xfrm>
            <a:prstGeom prst="rect">
              <a:avLst/>
            </a:prstGeom>
          </p:spPr>
          <p:txBody>
            <a:bodyPr wrap="square">
              <a:spAutoFit/>
            </a:bodyPr>
            <a:lstStyle/>
            <a:p>
              <a:r>
                <a:rPr lang="en-US" sz="1050" dirty="0">
                  <a:solidFill>
                    <a:srgbClr val="012D38"/>
                  </a:solidFill>
                </a:rPr>
                <a:t>Understand where the world is going | Engage with our purpose | Drive our strategy | Align efforts with our priorities | Live by and enhance our culture</a:t>
              </a:r>
            </a:p>
          </p:txBody>
        </p:sp>
      </p:grpSp>
      <p:cxnSp>
        <p:nvCxnSpPr>
          <p:cNvPr id="47" name="Straight Arrow Connector 46">
            <a:extLst>
              <a:ext uri="{FF2B5EF4-FFF2-40B4-BE49-F238E27FC236}">
                <a16:creationId xmlns:a16="http://schemas.microsoft.com/office/drawing/2014/main" id="{FB68BA18-2A23-4C6A-9820-9B30AFB56D25}"/>
              </a:ext>
            </a:extLst>
          </p:cNvPr>
          <p:cNvCxnSpPr>
            <a:cxnSpLocks/>
          </p:cNvCxnSpPr>
          <p:nvPr/>
        </p:nvCxnSpPr>
        <p:spPr>
          <a:xfrm>
            <a:off x="3715189" y="3930328"/>
            <a:ext cx="2332348" cy="2335"/>
          </a:xfrm>
          <a:prstGeom prst="straightConnector1">
            <a:avLst/>
          </a:prstGeom>
          <a:noFill/>
          <a:ln w="44450" cap="flat" cmpd="sng" algn="ctr">
            <a:solidFill>
              <a:schemeClr val="tx2">
                <a:lumMod val="25000"/>
                <a:lumOff val="75000"/>
              </a:schemeClr>
            </a:solidFill>
            <a:prstDash val="solid"/>
            <a:miter lim="800000"/>
            <a:tailEnd type="oval"/>
          </a:ln>
          <a:effectLst/>
        </p:spPr>
      </p:cxnSp>
      <p:cxnSp>
        <p:nvCxnSpPr>
          <p:cNvPr id="48" name="Straight Arrow Connector 47">
            <a:extLst>
              <a:ext uri="{FF2B5EF4-FFF2-40B4-BE49-F238E27FC236}">
                <a16:creationId xmlns:a16="http://schemas.microsoft.com/office/drawing/2014/main" id="{FB68BA18-2A23-4C6A-9820-9B30AFB56D25}"/>
              </a:ext>
            </a:extLst>
          </p:cNvPr>
          <p:cNvCxnSpPr>
            <a:cxnSpLocks/>
          </p:cNvCxnSpPr>
          <p:nvPr/>
        </p:nvCxnSpPr>
        <p:spPr>
          <a:xfrm>
            <a:off x="3522133" y="4749716"/>
            <a:ext cx="2230944" cy="0"/>
          </a:xfrm>
          <a:prstGeom prst="straightConnector1">
            <a:avLst/>
          </a:prstGeom>
          <a:noFill/>
          <a:ln w="44450" cap="flat" cmpd="sng" algn="ctr">
            <a:solidFill>
              <a:schemeClr val="tx2">
                <a:lumMod val="10000"/>
                <a:lumOff val="90000"/>
              </a:schemeClr>
            </a:solidFill>
            <a:prstDash val="solid"/>
            <a:miter lim="800000"/>
            <a:tailEnd type="oval"/>
          </a:ln>
          <a:effectLst/>
        </p:spPr>
      </p:cxnSp>
      <p:cxnSp>
        <p:nvCxnSpPr>
          <p:cNvPr id="50" name="Straight Arrow Connector 49">
            <a:extLst>
              <a:ext uri="{FF2B5EF4-FFF2-40B4-BE49-F238E27FC236}">
                <a16:creationId xmlns:a16="http://schemas.microsoft.com/office/drawing/2014/main" id="{FB68BA18-2A23-4C6A-9820-9B30AFB56D25}"/>
              </a:ext>
            </a:extLst>
          </p:cNvPr>
          <p:cNvCxnSpPr>
            <a:cxnSpLocks/>
          </p:cNvCxnSpPr>
          <p:nvPr/>
        </p:nvCxnSpPr>
        <p:spPr>
          <a:xfrm>
            <a:off x="3606800" y="3069418"/>
            <a:ext cx="2370667" cy="0"/>
          </a:xfrm>
          <a:prstGeom prst="straightConnector1">
            <a:avLst/>
          </a:prstGeom>
          <a:noFill/>
          <a:ln w="44450" cap="flat" cmpd="sng" algn="ctr">
            <a:solidFill>
              <a:schemeClr val="tx2">
                <a:lumMod val="50000"/>
                <a:lumOff val="50000"/>
              </a:schemeClr>
            </a:solidFill>
            <a:prstDash val="solid"/>
            <a:miter lim="800000"/>
            <a:tailEnd type="oval"/>
          </a:ln>
          <a:effectLst/>
        </p:spPr>
      </p:cxnSp>
      <p:sp>
        <p:nvSpPr>
          <p:cNvPr id="62" name="Title 1"/>
          <p:cNvSpPr>
            <a:spLocks noGrp="1"/>
          </p:cNvSpPr>
          <p:nvPr>
            <p:ph type="title"/>
          </p:nvPr>
        </p:nvSpPr>
        <p:spPr/>
        <p:txBody>
          <a:bodyPr/>
          <a:lstStyle/>
          <a:p>
            <a:r>
              <a:rPr lang="en-US" dirty="0"/>
              <a:t>We Are DCP Midstream</a:t>
            </a:r>
          </a:p>
        </p:txBody>
      </p:sp>
    </p:spTree>
    <p:extLst>
      <p:ext uri="{BB962C8B-B14F-4D97-AF65-F5344CB8AC3E}">
        <p14:creationId xmlns:p14="http://schemas.microsoft.com/office/powerpoint/2010/main" val="2286437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Digitization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5298181"/>
              </p:ext>
            </p:extLst>
          </p:nvPr>
        </p:nvGraphicFramePr>
        <p:xfrm>
          <a:off x="654050" y="895350"/>
          <a:ext cx="8032750" cy="5268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Processor">
            <a:extLst>
              <a:ext uri="{FF2B5EF4-FFF2-40B4-BE49-F238E27FC236}">
                <a16:creationId xmlns:a16="http://schemas.microsoft.com/office/drawing/2014/main" id="{B08099FC-1C17-479E-BB65-7600A10900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2870" y="3072606"/>
            <a:ext cx="914400" cy="914400"/>
          </a:xfrm>
          <a:prstGeom prst="rect">
            <a:avLst/>
          </a:prstGeom>
        </p:spPr>
      </p:pic>
      <p:pic>
        <p:nvPicPr>
          <p:cNvPr id="8" name="Graphic 8" descr="Walk">
            <a:extLst>
              <a:ext uri="{FF2B5EF4-FFF2-40B4-BE49-F238E27FC236}">
                <a16:creationId xmlns:a16="http://schemas.microsoft.com/office/drawing/2014/main" id="{32B9B2B5-53EE-4607-9B58-6EB140544B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67636" y="5229525"/>
            <a:ext cx="783772" cy="783772"/>
          </a:xfrm>
          <a:prstGeom prst="rect">
            <a:avLst/>
          </a:prstGeom>
        </p:spPr>
      </p:pic>
      <p:pic>
        <p:nvPicPr>
          <p:cNvPr id="3" name="Graphic 2" descr="Network diagram">
            <a:extLst>
              <a:ext uri="{FF2B5EF4-FFF2-40B4-BE49-F238E27FC236}">
                <a16:creationId xmlns:a16="http://schemas.microsoft.com/office/drawing/2014/main" id="{92356B39-97F1-4013-8796-6D12DCB2E50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43418" y="995311"/>
            <a:ext cx="914400" cy="914400"/>
          </a:xfrm>
          <a:prstGeom prst="rect">
            <a:avLst/>
          </a:prstGeom>
        </p:spPr>
      </p:pic>
    </p:spTree>
    <p:extLst>
      <p:ext uri="{BB962C8B-B14F-4D97-AF65-F5344CB8AC3E}">
        <p14:creationId xmlns:p14="http://schemas.microsoft.com/office/powerpoint/2010/main" val="2519270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1">
            <a:extLst>
              <a:ext uri="{FF2B5EF4-FFF2-40B4-BE49-F238E27FC236}">
                <a16:creationId xmlns:a16="http://schemas.microsoft.com/office/drawing/2014/main" id="{52FD438E-F0B5-4063-86E1-52BF978D454A}"/>
              </a:ext>
            </a:extLst>
          </p:cNvPr>
          <p:cNvSpPr>
            <a:spLocks noGrp="1"/>
          </p:cNvSpPr>
          <p:nvPr>
            <p:ph idx="1"/>
          </p:nvPr>
        </p:nvSpPr>
        <p:spPr>
          <a:xfrm>
            <a:off x="449264" y="674696"/>
            <a:ext cx="5189708" cy="4878717"/>
          </a:xfrm>
        </p:spPr>
        <p:txBody>
          <a:bodyPr>
            <a:noAutofit/>
          </a:bodyPr>
          <a:lstStyle/>
          <a:p>
            <a:pPr marL="228600" indent="-228600">
              <a:spcBef>
                <a:spcPts val="600"/>
              </a:spcBef>
              <a:spcAft>
                <a:spcPts val="600"/>
              </a:spcAft>
            </a:pPr>
            <a:r>
              <a:rPr lang="en-US" sz="1200" b="1" dirty="0">
                <a:solidFill>
                  <a:srgbClr val="C00000"/>
                </a:solidFill>
              </a:rPr>
              <a:t>Environmental Commitment - </a:t>
            </a:r>
            <a:r>
              <a:rPr lang="en-US" sz="1200" dirty="0"/>
              <a:t>Focused on reducing methane, CO2 and VOC emissions at DCP facilities through innovation, investment in reliability, and pipeline integrity</a:t>
            </a:r>
          </a:p>
          <a:p>
            <a:pPr marL="228600" indent="-228600">
              <a:spcBef>
                <a:spcPts val="600"/>
              </a:spcBef>
              <a:spcAft>
                <a:spcPts val="600"/>
              </a:spcAft>
            </a:pPr>
            <a:r>
              <a:rPr lang="en-US" sz="1200" b="1" dirty="0">
                <a:solidFill>
                  <a:srgbClr val="7FA324"/>
                </a:solidFill>
              </a:rPr>
              <a:t>Industry Leader -</a:t>
            </a:r>
            <a:r>
              <a:rPr lang="en-US" sz="1200" dirty="0">
                <a:solidFill>
                  <a:srgbClr val="7FA324"/>
                </a:solidFill>
              </a:rPr>
              <a:t> </a:t>
            </a:r>
            <a:r>
              <a:rPr lang="en-US" sz="1200" dirty="0"/>
              <a:t>Collaborative thought leader and industry influencer with NGOs, trade associations, and regulatory agencies, including DOT/PHMSA, EPA, and state and local regulators</a:t>
            </a:r>
          </a:p>
          <a:p>
            <a:pPr marL="228600" indent="-228600">
              <a:spcBef>
                <a:spcPts val="600"/>
              </a:spcBef>
              <a:spcAft>
                <a:spcPts val="600"/>
              </a:spcAft>
            </a:pPr>
            <a:r>
              <a:rPr lang="en-US" sz="1200" b="1" dirty="0">
                <a:solidFill>
                  <a:srgbClr val="7FA324"/>
                </a:solidFill>
              </a:rPr>
              <a:t>Ethical Leadership and Culture - </a:t>
            </a:r>
            <a:r>
              <a:rPr lang="en-US" sz="1200" dirty="0"/>
              <a:t>Committed to promoting an organizational culture that encourages the highest standards of personal, professional, and business ethical conduct</a:t>
            </a:r>
          </a:p>
          <a:p>
            <a:pPr marL="228600" indent="-228600">
              <a:spcBef>
                <a:spcPts val="600"/>
              </a:spcBef>
              <a:spcAft>
                <a:spcPts val="600"/>
              </a:spcAft>
            </a:pPr>
            <a:r>
              <a:rPr lang="en-US" sz="1200" b="1" dirty="0">
                <a:solidFill>
                  <a:srgbClr val="7FA324"/>
                </a:solidFill>
              </a:rPr>
              <a:t>Social and Community Engagement - </a:t>
            </a:r>
            <a:r>
              <a:rPr lang="en-US" sz="1200" dirty="0"/>
              <a:t>Active engagement with the communities where we live and work via community investment and outreach </a:t>
            </a:r>
          </a:p>
          <a:p>
            <a:pPr marL="228600" lvl="0" indent="-228600">
              <a:spcBef>
                <a:spcPts val="600"/>
              </a:spcBef>
              <a:spcAft>
                <a:spcPts val="600"/>
              </a:spcAft>
              <a:defRPr/>
            </a:pPr>
            <a:r>
              <a:rPr lang="en-US" sz="1200" b="1" dirty="0">
                <a:solidFill>
                  <a:schemeClr val="accent1"/>
                </a:solidFill>
              </a:rPr>
              <a:t>Board of Directors Governance - </a:t>
            </a:r>
            <a:r>
              <a:rPr lang="en-US" sz="1200" dirty="0"/>
              <a:t>Board sanctioned Operational Excellence committee oversees EHS risk management programs; comprised of DCP, Phillips 66 and Enbridge EHS/Ops leadership</a:t>
            </a:r>
          </a:p>
          <a:p>
            <a:pPr marL="228600" indent="-228600">
              <a:spcBef>
                <a:spcPts val="600"/>
              </a:spcBef>
              <a:spcAft>
                <a:spcPts val="600"/>
              </a:spcAft>
              <a:defRPr/>
            </a:pPr>
            <a:r>
              <a:rPr lang="en-US" sz="1200" b="1" dirty="0">
                <a:solidFill>
                  <a:schemeClr val="accent1"/>
                </a:solidFill>
              </a:rPr>
              <a:t>Executive Compensation - </a:t>
            </a:r>
            <a:r>
              <a:rPr lang="en-US" sz="1200" dirty="0"/>
              <a:t>Aligned with company DCF, operational and safety performance, and focused on driving long-term unitholder value as reflected by total shareholder return relative to the peer group</a:t>
            </a:r>
          </a:p>
          <a:p>
            <a:pPr marL="228600" indent="-228600">
              <a:spcBef>
                <a:spcPts val="600"/>
              </a:spcBef>
              <a:spcAft>
                <a:spcPts val="600"/>
              </a:spcAft>
              <a:defRPr/>
            </a:pPr>
            <a:r>
              <a:rPr lang="en-US" sz="1200" b="1" dirty="0">
                <a:solidFill>
                  <a:schemeClr val="accent1"/>
                </a:solidFill>
              </a:rPr>
              <a:t>ESG Council - </a:t>
            </a:r>
            <a:r>
              <a:rPr lang="en-US" sz="1200" dirty="0"/>
              <a:t>Internal working group established to deliver first ESG report in 2020 </a:t>
            </a:r>
          </a:p>
        </p:txBody>
      </p:sp>
      <p:sp>
        <p:nvSpPr>
          <p:cNvPr id="3" name="Text Placeholder 2"/>
          <p:cNvSpPr>
            <a:spLocks noGrp="1"/>
          </p:cNvSpPr>
          <p:nvPr>
            <p:ph type="body" sz="quarter" idx="12"/>
          </p:nvPr>
        </p:nvSpPr>
        <p:spPr/>
        <p:txBody>
          <a:bodyPr anchor="ctr"/>
          <a:lstStyle/>
          <a:p>
            <a:pPr algn="ctr"/>
            <a:r>
              <a:rPr lang="en-US" dirty="0">
                <a:solidFill>
                  <a:schemeClr val="bg1"/>
                </a:solidFill>
                <a:cs typeface="Arial" panose="020B0604020202020204" pitchFamily="34" charset="0"/>
              </a:rPr>
              <a:t>DCP Purpose: Building Connections to Enable Better Lives</a:t>
            </a:r>
          </a:p>
        </p:txBody>
      </p:sp>
      <p:sp>
        <p:nvSpPr>
          <p:cNvPr id="4" name="Title 3"/>
          <p:cNvSpPr>
            <a:spLocks noGrp="1"/>
          </p:cNvSpPr>
          <p:nvPr>
            <p:ph type="title"/>
          </p:nvPr>
        </p:nvSpPr>
        <p:spPr>
          <a:xfrm>
            <a:off x="654538" y="125058"/>
            <a:ext cx="8032262" cy="643422"/>
          </a:xfrm>
        </p:spPr>
        <p:txBody>
          <a:bodyPr>
            <a:noAutofit/>
          </a:bodyPr>
          <a:lstStyle/>
          <a:p>
            <a:r>
              <a:rPr lang="en-US" sz="3000" b="1" dirty="0">
                <a:solidFill>
                  <a:srgbClr val="DA291C"/>
                </a:solidFill>
              </a:rPr>
              <a:t>E</a:t>
            </a:r>
            <a:r>
              <a:rPr lang="en-US" sz="3000" b="1" dirty="0">
                <a:solidFill>
                  <a:srgbClr val="7FA324"/>
                </a:solidFill>
              </a:rPr>
              <a:t>S</a:t>
            </a:r>
            <a:r>
              <a:rPr lang="en-US" sz="3000" b="1" dirty="0">
                <a:solidFill>
                  <a:schemeClr val="accent1"/>
                </a:solidFill>
              </a:rPr>
              <a:t>G</a:t>
            </a:r>
            <a:r>
              <a:rPr lang="en-US" sz="3000" b="1" dirty="0">
                <a:solidFill>
                  <a:srgbClr val="36526D"/>
                </a:solidFill>
              </a:rPr>
              <a:t>  </a:t>
            </a:r>
            <a:r>
              <a:rPr lang="en-US" sz="3000" dirty="0">
                <a:solidFill>
                  <a:srgbClr val="101820"/>
                </a:solidFill>
              </a:rPr>
              <a:t>Environmental, Social, and Governance</a:t>
            </a:r>
            <a:endParaRPr lang="en-US" sz="3000" dirty="0"/>
          </a:p>
        </p:txBody>
      </p:sp>
      <p:grpSp>
        <p:nvGrpSpPr>
          <p:cNvPr id="7" name="Group 6"/>
          <p:cNvGrpSpPr/>
          <p:nvPr/>
        </p:nvGrpSpPr>
        <p:grpSpPr>
          <a:xfrm>
            <a:off x="5684150" y="724832"/>
            <a:ext cx="3116778" cy="783115"/>
            <a:chOff x="854075" y="1368021"/>
            <a:chExt cx="3116778" cy="783115"/>
          </a:xfrm>
        </p:grpSpPr>
        <p:sp>
          <p:nvSpPr>
            <p:cNvPr id="8" name="Rectangle 7"/>
            <p:cNvSpPr/>
            <p:nvPr/>
          </p:nvSpPr>
          <p:spPr>
            <a:xfrm>
              <a:off x="1721122" y="1368021"/>
              <a:ext cx="2249731" cy="783115"/>
            </a:xfrm>
            <a:prstGeom prst="rect">
              <a:avLst/>
            </a:prstGeom>
            <a:gradFill>
              <a:gsLst>
                <a:gs pos="100000">
                  <a:schemeClr val="tx2"/>
                </a:gs>
                <a:gs pos="0">
                  <a:schemeClr val="tx2">
                    <a:lumMod val="90000"/>
                    <a:lumOff val="10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t>1ST PLACE 2018 COMPANY SAFETY AWARD FOR DIVISION I</a:t>
              </a:r>
            </a:p>
            <a:p>
              <a:r>
                <a:rPr lang="en-US" sz="1000" i="1" dirty="0"/>
                <a:t>GPA Midstream recognizes DCP for outstanding safety performance</a:t>
              </a:r>
              <a:endParaRPr lang="en-US" sz="1000" dirty="0"/>
            </a:p>
          </p:txBody>
        </p:sp>
        <p:sp>
          <p:nvSpPr>
            <p:cNvPr id="9" name="Rectangle 8"/>
            <p:cNvSpPr/>
            <p:nvPr/>
          </p:nvSpPr>
          <p:spPr>
            <a:xfrm>
              <a:off x="854075" y="1368022"/>
              <a:ext cx="882375" cy="780306"/>
            </a:xfrm>
            <a:prstGeom prst="rect">
              <a:avLst/>
            </a:prstGeom>
            <a:solidFill>
              <a:srgbClr val="F5F5F5"/>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200" dirty="0">
                <a:latin typeface="Century Gothic" panose="020B0502020202020204" pitchFamily="34" charset="0"/>
                <a:cs typeface="Calibri Light" panose="020F0302020204030204" pitchFamily="34" charset="0"/>
              </a:endParaRPr>
            </a:p>
          </p:txBody>
        </p:sp>
        <p:pic>
          <p:nvPicPr>
            <p:cNvPr id="10" name="Picture 9"/>
            <p:cNvPicPr>
              <a:picLocks noChangeAspect="1"/>
            </p:cNvPicPr>
            <p:nvPr/>
          </p:nvPicPr>
          <p:blipFill rotWithShape="1">
            <a:blip r:embed="rId2"/>
            <a:srcRect l="952" t="5392" r="2394" b="4785"/>
            <a:stretch/>
          </p:blipFill>
          <p:spPr>
            <a:xfrm>
              <a:off x="882921" y="1565963"/>
              <a:ext cx="838201" cy="391161"/>
            </a:xfrm>
            <a:prstGeom prst="rect">
              <a:avLst/>
            </a:prstGeom>
            <a:gradFill>
              <a:gsLst>
                <a:gs pos="100000">
                  <a:schemeClr val="tx2"/>
                </a:gs>
                <a:gs pos="0">
                  <a:schemeClr val="tx2">
                    <a:lumMod val="90000"/>
                    <a:lumOff val="10000"/>
                  </a:schemeClr>
                </a:gs>
              </a:gsLst>
              <a:lin ang="0" scaled="0"/>
            </a:gradFill>
            <a:ln>
              <a:noFill/>
            </a:ln>
          </p:spPr>
        </p:pic>
      </p:grpSp>
      <p:grpSp>
        <p:nvGrpSpPr>
          <p:cNvPr id="16" name="Group 15"/>
          <p:cNvGrpSpPr/>
          <p:nvPr/>
        </p:nvGrpSpPr>
        <p:grpSpPr>
          <a:xfrm>
            <a:off x="5682741" y="1608537"/>
            <a:ext cx="3122834" cy="1087743"/>
            <a:chOff x="5113293" y="1367974"/>
            <a:chExt cx="3122834" cy="1087743"/>
          </a:xfrm>
        </p:grpSpPr>
        <p:sp>
          <p:nvSpPr>
            <p:cNvPr id="17" name="Rectangle 16"/>
            <p:cNvSpPr/>
            <p:nvPr/>
          </p:nvSpPr>
          <p:spPr>
            <a:xfrm>
              <a:off x="5991622" y="1367974"/>
              <a:ext cx="2244505" cy="1087743"/>
            </a:xfrm>
            <a:prstGeom prst="rect">
              <a:avLst/>
            </a:prstGeom>
            <a:gradFill>
              <a:gsLst>
                <a:gs pos="100000">
                  <a:schemeClr val="tx2"/>
                </a:gs>
                <a:gs pos="0">
                  <a:schemeClr val="tx2">
                    <a:lumMod val="90000"/>
                    <a:lumOff val="10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t>2018 CEO AWARD FOR COMPANY SERVICE </a:t>
              </a:r>
            </a:p>
            <a:p>
              <a:r>
                <a:rPr lang="en-US" sz="1000" i="1" dirty="0"/>
                <a:t>GPA Midstream recognizes DCP for significant contributions to, and leadership within, the midstream industry</a:t>
              </a:r>
              <a:endParaRPr lang="en-US" sz="1000" dirty="0"/>
            </a:p>
          </p:txBody>
        </p:sp>
        <p:sp>
          <p:nvSpPr>
            <p:cNvPr id="18" name="Rectangle 17"/>
            <p:cNvSpPr/>
            <p:nvPr/>
          </p:nvSpPr>
          <p:spPr>
            <a:xfrm>
              <a:off x="5113293" y="1368021"/>
              <a:ext cx="882375" cy="1087695"/>
            </a:xfrm>
            <a:prstGeom prst="rect">
              <a:avLst/>
            </a:prstGeom>
            <a:solidFill>
              <a:srgbClr val="F5F5F5"/>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200" dirty="0">
                <a:latin typeface="Century Gothic" panose="020B0502020202020204" pitchFamily="34" charset="0"/>
                <a:cs typeface="Calibri Light" panose="020F0302020204030204" pitchFamily="34" charset="0"/>
              </a:endParaRPr>
            </a:p>
          </p:txBody>
        </p:sp>
      </p:grpSp>
      <p:pic>
        <p:nvPicPr>
          <p:cNvPr id="19" name="Picture 18"/>
          <p:cNvPicPr>
            <a:picLocks noChangeAspect="1"/>
          </p:cNvPicPr>
          <p:nvPr/>
        </p:nvPicPr>
        <p:blipFill rotWithShape="1">
          <a:blip r:embed="rId2"/>
          <a:srcRect l="631" t="4872" r="2422" b="6473"/>
          <a:stretch/>
        </p:blipFill>
        <p:spPr>
          <a:xfrm>
            <a:off x="5701707" y="1961430"/>
            <a:ext cx="840740" cy="386080"/>
          </a:xfrm>
          <a:prstGeom prst="rect">
            <a:avLst/>
          </a:prstGeom>
        </p:spPr>
      </p:pic>
      <p:grpSp>
        <p:nvGrpSpPr>
          <p:cNvPr id="21" name="Group 20"/>
          <p:cNvGrpSpPr/>
          <p:nvPr/>
        </p:nvGrpSpPr>
        <p:grpSpPr>
          <a:xfrm>
            <a:off x="5619590" y="2776784"/>
            <a:ext cx="3181338" cy="977877"/>
            <a:chOff x="386142" y="4512959"/>
            <a:chExt cx="3035463" cy="977877"/>
          </a:xfrm>
        </p:grpSpPr>
        <p:sp>
          <p:nvSpPr>
            <p:cNvPr id="22" name="Rectangle 21"/>
            <p:cNvSpPr/>
            <p:nvPr/>
          </p:nvSpPr>
          <p:spPr>
            <a:xfrm>
              <a:off x="1285223" y="4512960"/>
              <a:ext cx="2136382" cy="977876"/>
            </a:xfrm>
            <a:prstGeom prst="rect">
              <a:avLst/>
            </a:prstGeom>
            <a:gradFill>
              <a:gsLst>
                <a:gs pos="100000">
                  <a:schemeClr val="tx2"/>
                </a:gs>
                <a:gs pos="0">
                  <a:schemeClr val="tx2">
                    <a:lumMod val="90000"/>
                    <a:lumOff val="10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t>TOP CORPORATE FUNDRAISER NATIONWIDE FOR 2018 AHA HEART WALK </a:t>
              </a:r>
            </a:p>
            <a:p>
              <a:r>
                <a:rPr lang="en-US" sz="1000" i="1" dirty="0"/>
                <a:t>AHA recognized DCP for raising awareness and funds for cardiovascular health research</a:t>
              </a:r>
              <a:endParaRPr lang="en-US" sz="1000" dirty="0"/>
            </a:p>
          </p:txBody>
        </p:sp>
        <p:sp>
          <p:nvSpPr>
            <p:cNvPr id="23" name="Rectangle 22"/>
            <p:cNvSpPr/>
            <p:nvPr/>
          </p:nvSpPr>
          <p:spPr>
            <a:xfrm>
              <a:off x="443019" y="4512959"/>
              <a:ext cx="842203" cy="977875"/>
            </a:xfrm>
            <a:prstGeom prst="rect">
              <a:avLst/>
            </a:prstGeom>
            <a:solidFill>
              <a:srgbClr val="F5F5F5"/>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200" dirty="0">
                <a:latin typeface="Century Gothic" panose="020B0502020202020204" pitchFamily="34" charset="0"/>
                <a:cs typeface="Calibri Light" panose="020F0302020204030204" pitchFamily="34" charset="0"/>
              </a:endParaRP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t="24910" b="25913"/>
            <a:stretch/>
          </p:blipFill>
          <p:spPr>
            <a:xfrm>
              <a:off x="386142" y="4752663"/>
              <a:ext cx="981395" cy="482614"/>
            </a:xfrm>
            <a:prstGeom prst="rect">
              <a:avLst/>
            </a:prstGeom>
          </p:spPr>
        </p:pic>
      </p:grpSp>
      <p:sp>
        <p:nvSpPr>
          <p:cNvPr id="26" name="Rectangle 25"/>
          <p:cNvSpPr/>
          <p:nvPr/>
        </p:nvSpPr>
        <p:spPr>
          <a:xfrm>
            <a:off x="6525629" y="3835165"/>
            <a:ext cx="2275299" cy="930398"/>
          </a:xfrm>
          <a:prstGeom prst="rect">
            <a:avLst/>
          </a:prstGeom>
          <a:gradFill>
            <a:gsLst>
              <a:gs pos="100000">
                <a:schemeClr val="tx2"/>
              </a:gs>
              <a:gs pos="0">
                <a:schemeClr val="tx2">
                  <a:lumMod val="90000"/>
                  <a:lumOff val="10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t>LARGE COMPANY COMMUNITY IMPACT AWARD FOR 2018</a:t>
            </a:r>
          </a:p>
          <a:p>
            <a:r>
              <a:rPr lang="en-US" sz="1000" i="1" dirty="0"/>
              <a:t>COGA recognizes DCP’s significant impact and focus on community investment and outreach</a:t>
            </a:r>
          </a:p>
        </p:txBody>
      </p:sp>
      <p:sp>
        <p:nvSpPr>
          <p:cNvPr id="27" name="Rectangle 26"/>
          <p:cNvSpPr/>
          <p:nvPr/>
        </p:nvSpPr>
        <p:spPr>
          <a:xfrm>
            <a:off x="5677368" y="3835166"/>
            <a:ext cx="883702" cy="930398"/>
          </a:xfrm>
          <a:prstGeom prst="rect">
            <a:avLst/>
          </a:prstGeom>
          <a:solidFill>
            <a:srgbClr val="F5F5F5"/>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200" dirty="0">
              <a:latin typeface="Century Gothic" panose="020B0502020202020204" pitchFamily="34" charset="0"/>
              <a:cs typeface="Calibri Light" panose="020F0302020204030204" pitchFamily="34" charset="0"/>
            </a:endParaRPr>
          </a:p>
        </p:txBody>
      </p:sp>
      <p:pic>
        <p:nvPicPr>
          <p:cNvPr id="28" name="Picture 27"/>
          <p:cNvPicPr>
            <a:picLocks noChangeAspect="1"/>
          </p:cNvPicPr>
          <p:nvPr/>
        </p:nvPicPr>
        <p:blipFill rotWithShape="1">
          <a:blip r:embed="rId4"/>
          <a:srcRect r="1431"/>
          <a:stretch/>
        </p:blipFill>
        <p:spPr>
          <a:xfrm>
            <a:off x="5776337" y="4160682"/>
            <a:ext cx="711518" cy="301027"/>
          </a:xfrm>
          <a:prstGeom prst="rect">
            <a:avLst/>
          </a:prstGeom>
          <a:gradFill>
            <a:gsLst>
              <a:gs pos="100000">
                <a:schemeClr val="tx2"/>
              </a:gs>
              <a:gs pos="0">
                <a:schemeClr val="tx2">
                  <a:lumMod val="90000"/>
                  <a:lumOff val="10000"/>
                </a:schemeClr>
              </a:gs>
            </a:gsLst>
            <a:lin ang="0" scaled="0"/>
          </a:gradFill>
          <a:ln>
            <a:noFill/>
          </a:ln>
        </p:spPr>
      </p:pic>
      <p:cxnSp>
        <p:nvCxnSpPr>
          <p:cNvPr id="32" name="Straight Connector 31"/>
          <p:cNvCxnSpPr/>
          <p:nvPr/>
        </p:nvCxnSpPr>
        <p:spPr>
          <a:xfrm>
            <a:off x="1656223" y="171277"/>
            <a:ext cx="0" cy="457200"/>
          </a:xfrm>
          <a:prstGeom prst="line">
            <a:avLst/>
          </a:prstGeom>
          <a:ln w="127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6544415" y="4845879"/>
            <a:ext cx="2249731" cy="845685"/>
          </a:xfrm>
          <a:prstGeom prst="rect">
            <a:avLst/>
          </a:prstGeom>
          <a:gradFill>
            <a:gsLst>
              <a:gs pos="100000">
                <a:schemeClr val="tx2"/>
              </a:gs>
              <a:gs pos="0">
                <a:schemeClr val="tx2">
                  <a:lumMod val="90000"/>
                  <a:lumOff val="10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t>2019 FORBES BEST MIDSIZE EMPLOYER</a:t>
            </a:r>
          </a:p>
          <a:p>
            <a:r>
              <a:rPr lang="en-US" sz="1000" i="1" dirty="0"/>
              <a:t>Forbes recognizes DCP’s culture and workplace environment based on direct employee feedback</a:t>
            </a:r>
          </a:p>
        </p:txBody>
      </p:sp>
      <p:sp>
        <p:nvSpPr>
          <p:cNvPr id="44" name="Rectangle 43"/>
          <p:cNvSpPr/>
          <p:nvPr/>
        </p:nvSpPr>
        <p:spPr>
          <a:xfrm>
            <a:off x="5677368" y="4845880"/>
            <a:ext cx="882375" cy="845684"/>
          </a:xfrm>
          <a:prstGeom prst="rect">
            <a:avLst/>
          </a:prstGeom>
          <a:solidFill>
            <a:srgbClr val="F5F5F5"/>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200" dirty="0">
              <a:latin typeface="Century Gothic" panose="020B0502020202020204" pitchFamily="34" charset="0"/>
              <a:cs typeface="Calibri Light" panose="020F030202020403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4908" y="5060606"/>
            <a:ext cx="656636" cy="324450"/>
          </a:xfrm>
          <a:prstGeom prst="rect">
            <a:avLst/>
          </a:prstGeom>
        </p:spPr>
      </p:pic>
      <p:pic>
        <p:nvPicPr>
          <p:cNvPr id="60" name="Picture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90" y="5294727"/>
            <a:ext cx="1883819" cy="1616648"/>
          </a:xfrm>
          <a:prstGeom prst="rect">
            <a:avLst/>
          </a:prstGeom>
        </p:spPr>
      </p:pic>
    </p:spTree>
    <p:extLst>
      <p:ext uri="{BB962C8B-B14F-4D97-AF65-F5344CB8AC3E}">
        <p14:creationId xmlns:p14="http://schemas.microsoft.com/office/powerpoint/2010/main" val="202193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ESG Operational Implementation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1015267"/>
              </p:ext>
            </p:extLst>
          </p:nvPr>
        </p:nvGraphicFramePr>
        <p:xfrm>
          <a:off x="654050" y="895350"/>
          <a:ext cx="8032750" cy="5268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3" descr="Eye">
            <a:extLst>
              <a:ext uri="{FF2B5EF4-FFF2-40B4-BE49-F238E27FC236}">
                <a16:creationId xmlns:a16="http://schemas.microsoft.com/office/drawing/2014/main" id="{CB7F3845-1954-4FDF-8509-D4B642BA14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02322" y="968101"/>
            <a:ext cx="914400" cy="914400"/>
          </a:xfrm>
          <a:prstGeom prst="rect">
            <a:avLst/>
          </a:prstGeom>
        </p:spPr>
      </p:pic>
      <p:pic>
        <p:nvPicPr>
          <p:cNvPr id="7" name="Graphic 6" descr="Processor">
            <a:extLst>
              <a:ext uri="{FF2B5EF4-FFF2-40B4-BE49-F238E27FC236}">
                <a16:creationId xmlns:a16="http://schemas.microsoft.com/office/drawing/2014/main" id="{B08099FC-1C17-479E-BB65-7600A10900B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12596" y="2374615"/>
            <a:ext cx="914400" cy="914400"/>
          </a:xfrm>
          <a:prstGeom prst="rect">
            <a:avLst/>
          </a:prstGeom>
        </p:spPr>
      </p:pic>
      <p:pic>
        <p:nvPicPr>
          <p:cNvPr id="8" name="Graphic 8" descr="Walk">
            <a:extLst>
              <a:ext uri="{FF2B5EF4-FFF2-40B4-BE49-F238E27FC236}">
                <a16:creationId xmlns:a16="http://schemas.microsoft.com/office/drawing/2014/main" id="{32B9B2B5-53EE-4607-9B58-6EB140544B6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67636" y="3835378"/>
            <a:ext cx="783772" cy="783772"/>
          </a:xfrm>
          <a:prstGeom prst="rect">
            <a:avLst/>
          </a:prstGeom>
        </p:spPr>
      </p:pic>
      <p:pic>
        <p:nvPicPr>
          <p:cNvPr id="9" name="Graphic 12" descr="Leaf">
            <a:extLst>
              <a:ext uri="{FF2B5EF4-FFF2-40B4-BE49-F238E27FC236}">
                <a16:creationId xmlns:a16="http://schemas.microsoft.com/office/drawing/2014/main" id="{488C07D0-891D-4769-8986-B6479DD730C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02322" y="5175787"/>
            <a:ext cx="914400" cy="914400"/>
          </a:xfrm>
          <a:prstGeom prst="rect">
            <a:avLst/>
          </a:prstGeom>
        </p:spPr>
      </p:pic>
    </p:spTree>
    <p:extLst>
      <p:ext uri="{BB962C8B-B14F-4D97-AF65-F5344CB8AC3E}">
        <p14:creationId xmlns:p14="http://schemas.microsoft.com/office/powerpoint/2010/main" val="2997794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4538" y="56292"/>
            <a:ext cx="8032262" cy="1392363"/>
          </a:xfrm>
        </p:spPr>
        <p:txBody>
          <a:bodyPr>
            <a:normAutofit/>
          </a:bodyPr>
          <a:lstStyle/>
          <a:p>
            <a:r>
              <a:rPr lang="en-US" dirty="0"/>
              <a:t>Commitment to seek and incorporate new technologies</a:t>
            </a:r>
          </a:p>
        </p:txBody>
      </p:sp>
      <p:pic>
        <p:nvPicPr>
          <p:cNvPr id="1026" name="Picture 2" descr="Image result for dcp midstream footprint&quot;">
            <a:extLst>
              <a:ext uri="{FF2B5EF4-FFF2-40B4-BE49-F238E27FC236}">
                <a16:creationId xmlns:a16="http://schemas.microsoft.com/office/drawing/2014/main" id="{9ACFFC6A-5AC6-4EEB-911E-B4BCF5F9E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688" y="2295525"/>
            <a:ext cx="5762625"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412613"/>
      </p:ext>
    </p:extLst>
  </p:cSld>
  <p:clrMapOvr>
    <a:masterClrMapping/>
  </p:clrMapOvr>
</p:sld>
</file>

<file path=ppt/theme/theme1.xml><?xml version="1.0" encoding="utf-8"?>
<a:theme xmlns:a="http://schemas.openxmlformats.org/drawingml/2006/main" name="1_Office Theme">
  <a:themeElements>
    <a:clrScheme name="DCP FINAL">
      <a:dk1>
        <a:srgbClr val="101820"/>
      </a:dk1>
      <a:lt1>
        <a:srgbClr val="FFFFFF"/>
      </a:lt1>
      <a:dk2>
        <a:srgbClr val="003D4C"/>
      </a:dk2>
      <a:lt2>
        <a:srgbClr val="EAEFF0"/>
      </a:lt2>
      <a:accent1>
        <a:srgbClr val="05C3DE"/>
      </a:accent1>
      <a:accent2>
        <a:srgbClr val="DA291C"/>
      </a:accent2>
      <a:accent3>
        <a:srgbClr val="A4D233"/>
      </a:accent3>
      <a:accent4>
        <a:srgbClr val="E0E721"/>
      </a:accent4>
      <a:accent5>
        <a:srgbClr val="330087"/>
      </a:accent5>
      <a:accent6>
        <a:srgbClr val="FD8C17"/>
      </a:accent6>
      <a:hlink>
        <a:srgbClr val="05C3DE"/>
      </a:hlink>
      <a:folHlink>
        <a:srgbClr val="9307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6022476-756B-4B5A-BE04-FDE80F7344B4}" vid="{34ECFE00-E531-4225-B2F3-0DF2C943A3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8573</TotalTime>
  <Words>1495</Words>
  <Application>Microsoft Office PowerPoint</Application>
  <PresentationFormat>On-screen Show (4:3)</PresentationFormat>
  <Paragraphs>133</Paragraphs>
  <Slides>10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Century Gothic</vt:lpstr>
      <vt:lpstr>Open Sans</vt:lpstr>
      <vt:lpstr>Roboto</vt:lpstr>
      <vt:lpstr>Wingdings</vt:lpstr>
      <vt:lpstr>1_Office Theme</vt:lpstr>
      <vt:lpstr>Natural Gas and NGL Midstream Processing </vt:lpstr>
      <vt:lpstr>Forward-Looking Statements</vt:lpstr>
      <vt:lpstr>DCP Structure </vt:lpstr>
      <vt:lpstr>Strong Portfolio of Assets</vt:lpstr>
      <vt:lpstr>We Are DCP Midstream</vt:lpstr>
      <vt:lpstr>Digitization </vt:lpstr>
      <vt:lpstr>ESG  Environmental, Social, and Governance</vt:lpstr>
      <vt:lpstr>ESG Operational Implementation </vt:lpstr>
      <vt:lpstr>Commitment to seek and incorporate new technologies</vt:lpstr>
      <vt:lpstr>Q&amp;A</vt:lpstr>
    </vt:vector>
  </TitlesOfParts>
  <Company>Peak Creative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Kate Dick</dc:creator>
  <cp:lastModifiedBy>LAnglois, Kenneth J</cp:lastModifiedBy>
  <cp:revision>785</cp:revision>
  <cp:lastPrinted>2019-11-18T14:34:16Z</cp:lastPrinted>
  <dcterms:created xsi:type="dcterms:W3CDTF">2019-03-12T02:56:54Z</dcterms:created>
  <dcterms:modified xsi:type="dcterms:W3CDTF">2020-02-03T16:42:05Z</dcterms:modified>
</cp:coreProperties>
</file>