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09620-0C3B-4C25-9C1C-248807D586FF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85C31-A74D-49DE-8858-8A25FA657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889E-718A-43C5-A9B9-574DB67176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1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12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8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9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1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5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4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7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6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5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6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361C-14E3-421E-BF91-42EC243CA939}" type="datetimeFigureOut">
              <a:rPr lang="en-US" smtClean="0"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B98-9B7F-4267-A76F-36CDD49A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2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6"/>
          <a:stretch/>
        </p:blipFill>
        <p:spPr>
          <a:xfrm>
            <a:off x="-9144" y="0"/>
            <a:ext cx="12201144" cy="68580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52315" y="2385921"/>
            <a:ext cx="2302528" cy="2281238"/>
            <a:chOff x="162599" y="1969461"/>
            <a:chExt cx="2302528" cy="2281238"/>
          </a:xfrm>
        </p:grpSpPr>
        <p:sp>
          <p:nvSpPr>
            <p:cNvPr id="74" name="Rectangle 73"/>
            <p:cNvSpPr/>
            <p:nvPr/>
          </p:nvSpPr>
          <p:spPr>
            <a:xfrm>
              <a:off x="162599" y="1969461"/>
              <a:ext cx="2266950" cy="22812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82" name="Text Box 23"/>
            <p:cNvSpPr txBox="1">
              <a:spLocks noChangeArrowheads="1"/>
            </p:cNvSpPr>
            <p:nvPr/>
          </p:nvSpPr>
          <p:spPr bwMode="auto">
            <a:xfrm>
              <a:off x="490100" y="2686496"/>
              <a:ext cx="1975027" cy="14696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Boardwalk Storage Company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Gulf South Storage </a:t>
              </a:r>
              <a:r>
                <a:rPr lang="en-US" sz="900" dirty="0">
                  <a:solidFill>
                    <a:srgbClr val="000000"/>
                  </a:solidFill>
                </a:rPr>
                <a:t>F</a:t>
              </a:r>
              <a:r>
                <a:rPr lang="en-US" sz="900" dirty="0" smtClean="0">
                  <a:solidFill>
                    <a:srgbClr val="000000"/>
                  </a:solidFill>
                </a:rPr>
                <a:t>acilities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Texas Gas Storage </a:t>
              </a:r>
              <a:r>
                <a:rPr lang="en-US" sz="900" dirty="0">
                  <a:solidFill>
                    <a:srgbClr val="000000"/>
                  </a:solidFill>
                </a:rPr>
                <a:t>F</a:t>
              </a:r>
              <a:r>
                <a:rPr lang="en-US" sz="900" dirty="0" smtClean="0">
                  <a:solidFill>
                    <a:srgbClr val="000000"/>
                  </a:solidFill>
                </a:rPr>
                <a:t>acilities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Boardwalk Louisiana Midstream Hubs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Evangeline Ethylene Pipeline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Boardwalk Texas Intrastate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Gulf South Pipeline</a:t>
              </a:r>
            </a:p>
            <a:p>
              <a:pPr>
                <a:spcBef>
                  <a:spcPts val="300"/>
                </a:spcBef>
              </a:pPr>
              <a:r>
                <a:rPr lang="en-US" sz="900" dirty="0" smtClean="0">
                  <a:solidFill>
                    <a:srgbClr val="000000"/>
                  </a:solidFill>
                </a:rPr>
                <a:t>Texas Gas Transmission</a:t>
              </a:r>
            </a:p>
          </p:txBody>
        </p:sp>
        <p:sp>
          <p:nvSpPr>
            <p:cNvPr id="83" name="Isosceles Triangle 82"/>
            <p:cNvSpPr/>
            <p:nvPr/>
          </p:nvSpPr>
          <p:spPr>
            <a:xfrm>
              <a:off x="366594" y="3090918"/>
              <a:ext cx="100584" cy="100584"/>
            </a:xfrm>
            <a:prstGeom prst="triangle">
              <a:avLst/>
            </a:prstGeom>
            <a:solidFill>
              <a:srgbClr val="C00000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E0000"/>
                </a:solidFill>
              </a:endParaRPr>
            </a:p>
          </p:txBody>
        </p:sp>
        <p:sp>
          <p:nvSpPr>
            <p:cNvPr id="84" name="Isosceles Triangle 83"/>
            <p:cNvSpPr/>
            <p:nvPr/>
          </p:nvSpPr>
          <p:spPr>
            <a:xfrm>
              <a:off x="366594" y="2922481"/>
              <a:ext cx="100584" cy="100584"/>
            </a:xfrm>
            <a:prstGeom prst="triangle">
              <a:avLst/>
            </a:prstGeom>
            <a:solidFill>
              <a:srgbClr val="194AA6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159DF"/>
                </a:solidFill>
              </a:endParaRPr>
            </a:p>
          </p:txBody>
        </p:sp>
        <p:sp>
          <p:nvSpPr>
            <p:cNvPr id="85" name="Isosceles Triangle 84"/>
            <p:cNvSpPr/>
            <p:nvPr/>
          </p:nvSpPr>
          <p:spPr>
            <a:xfrm>
              <a:off x="366594" y="2734591"/>
              <a:ext cx="100584" cy="100584"/>
            </a:xfrm>
            <a:prstGeom prst="triangle">
              <a:avLst/>
            </a:prstGeom>
            <a:solidFill>
              <a:srgbClr val="698335"/>
            </a:solidFill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277505"/>
                </a:solidFill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319562" y="4029712"/>
              <a:ext cx="190500" cy="0"/>
            </a:xfrm>
            <a:prstGeom prst="line">
              <a:avLst/>
            </a:prstGeom>
            <a:ln w="28575" cap="rnd">
              <a:solidFill>
                <a:srgbClr val="D115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19562" y="3848725"/>
              <a:ext cx="190500" cy="0"/>
            </a:xfrm>
            <a:prstGeom prst="line">
              <a:avLst/>
            </a:prstGeom>
            <a:ln w="28575" cap="rnd">
              <a:solidFill>
                <a:srgbClr val="005D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319562" y="3510277"/>
              <a:ext cx="188631" cy="2233"/>
            </a:xfrm>
            <a:prstGeom prst="line">
              <a:avLst/>
            </a:prstGeom>
            <a:ln w="28575" cap="rnd">
              <a:solidFill>
                <a:srgbClr val="00C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19562" y="3677289"/>
              <a:ext cx="190500" cy="0"/>
            </a:xfrm>
            <a:prstGeom prst="line">
              <a:avLst/>
            </a:prstGeom>
            <a:ln w="28575" cap="rnd">
              <a:solidFill>
                <a:srgbClr val="FCAA00"/>
              </a:solidFill>
              <a:round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375" y="2088323"/>
              <a:ext cx="797398" cy="503603"/>
            </a:xfrm>
            <a:prstGeom prst="rect">
              <a:avLst/>
            </a:prstGeom>
          </p:spPr>
        </p:pic>
        <p:sp>
          <p:nvSpPr>
            <p:cNvPr id="91" name="Rectangle 90"/>
            <p:cNvSpPr/>
            <p:nvPr/>
          </p:nvSpPr>
          <p:spPr>
            <a:xfrm>
              <a:off x="319562" y="3298198"/>
              <a:ext cx="190500" cy="85663"/>
            </a:xfrm>
            <a:prstGeom prst="rect">
              <a:avLst/>
            </a:prstGeom>
            <a:solidFill>
              <a:srgbClr val="BDD5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43520" y="-14027"/>
            <a:ext cx="12230100" cy="967891"/>
          </a:xfrm>
          <a:prstGeom prst="rect">
            <a:avLst/>
          </a:prstGeom>
          <a:solidFill>
            <a:srgbClr val="FFFFFF">
              <a:alpha val="91000"/>
            </a:srgbClr>
          </a:solidFill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4000" b="0" dirty="0" smtClean="0">
                <a:solidFill>
                  <a:schemeClr val="accent1">
                    <a:lumMod val="50000"/>
                  </a:schemeClr>
                </a:solidFill>
              </a:rPr>
              <a:t>Boardwalk </a:t>
            </a:r>
            <a:r>
              <a:rPr lang="en-US" altLang="en-US" sz="4000" b="0" dirty="0">
                <a:solidFill>
                  <a:schemeClr val="accent1">
                    <a:lumMod val="50000"/>
                  </a:schemeClr>
                </a:solidFill>
              </a:rPr>
              <a:t>Asset Map</a:t>
            </a:r>
            <a:br>
              <a:rPr lang="en-US" altLang="en-US" sz="40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en-US" sz="1800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Boardwalk predominantly transports and stores natural gas and liquids for its customers</a:t>
            </a:r>
            <a:endParaRPr lang="en-US" sz="1800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315" y="1014021"/>
            <a:ext cx="4059201" cy="118494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>
                <a:latin typeface="Calibri" pitchFamily="34" charset="0"/>
                <a:cs typeface="Calibri" pitchFamily="34" charset="0"/>
              </a:rPr>
              <a:t>Boardwalk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2018 </a:t>
            </a:r>
            <a:r>
              <a:rPr lang="en-US" sz="1400" b="1" dirty="0">
                <a:latin typeface="Calibri" pitchFamily="34" charset="0"/>
                <a:cs typeface="Calibri" pitchFamily="34" charset="0"/>
              </a:rPr>
              <a:t>Operational Highlights</a:t>
            </a:r>
          </a:p>
          <a:p>
            <a:pPr algn="ctr">
              <a:defRPr/>
            </a:pPr>
            <a:endParaRPr lang="en-US" sz="5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300" dirty="0">
                <a:latin typeface="Calibri" pitchFamily="34" charset="0"/>
                <a:cs typeface="Calibri" pitchFamily="34" charset="0"/>
              </a:rPr>
              <a:t>	                </a:t>
            </a:r>
            <a:r>
              <a:rPr lang="en-US" sz="1300" u="sng" dirty="0">
                <a:latin typeface="Calibri" pitchFamily="34" charset="0"/>
                <a:cs typeface="Calibri" pitchFamily="34" charset="0"/>
              </a:rPr>
              <a:t>Natural Gas</a:t>
            </a:r>
            <a:r>
              <a:rPr lang="en-US" sz="1300" dirty="0">
                <a:latin typeface="Calibri" pitchFamily="34" charset="0"/>
                <a:cs typeface="Calibri" pitchFamily="34" charset="0"/>
              </a:rPr>
              <a:t>	   </a:t>
            </a:r>
            <a:r>
              <a:rPr lang="en-US" sz="1300" u="sng" dirty="0">
                <a:latin typeface="Calibri" pitchFamily="34" charset="0"/>
                <a:cs typeface="Calibri" pitchFamily="34" charset="0"/>
              </a:rPr>
              <a:t>Liquids</a:t>
            </a:r>
          </a:p>
          <a:p>
            <a:pPr>
              <a:defRPr/>
            </a:pPr>
            <a:r>
              <a:rPr lang="en-US" sz="1300" dirty="0" smtClean="0">
                <a:latin typeface="Calibri" pitchFamily="34" charset="0"/>
                <a:cs typeface="Calibri" pitchFamily="34" charset="0"/>
              </a:rPr>
              <a:t>Pipelines                      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13,805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miles</a:t>
            </a:r>
            <a:r>
              <a:rPr lang="en-US" sz="130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425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miles</a:t>
            </a:r>
            <a:endParaRPr lang="en-US" sz="13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300" dirty="0">
                <a:latin typeface="Calibri" pitchFamily="34" charset="0"/>
                <a:cs typeface="Calibri" pitchFamily="34" charset="0"/>
              </a:rPr>
              <a:t>Throughput	                    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2.7 </a:t>
            </a:r>
            <a:r>
              <a:rPr lang="en-US" sz="1300" dirty="0">
                <a:latin typeface="Calibri" pitchFamily="34" charset="0"/>
                <a:cs typeface="Calibri" pitchFamily="34" charset="0"/>
              </a:rPr>
              <a:t>Tcf              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70.8 </a:t>
            </a:r>
            <a:r>
              <a:rPr lang="en-US" sz="1300" dirty="0" err="1" smtClean="0">
                <a:latin typeface="Calibri" pitchFamily="34" charset="0"/>
                <a:cs typeface="Calibri" pitchFamily="34" charset="0"/>
              </a:rPr>
              <a:t>MMbbls</a:t>
            </a:r>
            <a:endParaRPr lang="en-US" sz="130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300" dirty="0">
                <a:latin typeface="Calibri" pitchFamily="34" charset="0"/>
                <a:cs typeface="Calibri" pitchFamily="34" charset="0"/>
              </a:rPr>
              <a:t>Storage Capacity               205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Bcf</a:t>
            </a:r>
            <a:r>
              <a:rPr lang="en-US" sz="13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300" dirty="0" smtClean="0">
                <a:latin typeface="Calibri" pitchFamily="34" charset="0"/>
                <a:cs typeface="Calibri" pitchFamily="34" charset="0"/>
              </a:rPr>
              <a:t>             31.8 </a:t>
            </a:r>
            <a:r>
              <a:rPr lang="en-US" sz="1300" dirty="0">
                <a:latin typeface="Calibri" pitchFamily="34" charset="0"/>
                <a:cs typeface="Calibri" pitchFamily="34" charset="0"/>
              </a:rPr>
              <a:t>MMbbls  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3320" y="4092097"/>
            <a:ext cx="4596469" cy="251701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613320" y="3822153"/>
            <a:ext cx="4430590" cy="2539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latin typeface="Calibri" panose="020F0502020204030204" pitchFamily="34" charset="0"/>
              </a:rPr>
              <a:t>Boardwalk Louisiana Midstream and Evangeline Ethylene Pipeline</a:t>
            </a:r>
            <a:endParaRPr lang="en-US" sz="1050" b="1" dirty="0">
              <a:latin typeface="Calibri" panose="020F050202020403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866111" y="5955382"/>
            <a:ext cx="1548677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8974" y="5568339"/>
            <a:ext cx="0" cy="39319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67625" y="5052765"/>
            <a:ext cx="1423298" cy="518307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47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Boardwalk Pipelines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Kirkconnell, Jillian</dc:creator>
  <cp:lastModifiedBy>Kirkconnell, Jillian</cp:lastModifiedBy>
  <cp:revision>2</cp:revision>
  <dcterms:created xsi:type="dcterms:W3CDTF">2020-02-04T21:15:12Z</dcterms:created>
  <dcterms:modified xsi:type="dcterms:W3CDTF">2020-02-04T21:16:41Z</dcterms:modified>
</cp:coreProperties>
</file>