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3" r:id="rId1"/>
  </p:sldMasterIdLst>
  <p:notesMasterIdLst>
    <p:notesMasterId r:id="rId34"/>
  </p:notesMasterIdLst>
  <p:handoutMasterIdLst>
    <p:handoutMasterId r:id="rId35"/>
  </p:handoutMasterIdLst>
  <p:sldIdLst>
    <p:sldId id="1168" r:id="rId2"/>
    <p:sldId id="1242" r:id="rId3"/>
    <p:sldId id="1259" r:id="rId4"/>
    <p:sldId id="1231" r:id="rId5"/>
    <p:sldId id="1237" r:id="rId6"/>
    <p:sldId id="1238" r:id="rId7"/>
    <p:sldId id="1105" r:id="rId8"/>
    <p:sldId id="1262" r:id="rId9"/>
    <p:sldId id="1244" r:id="rId10"/>
    <p:sldId id="359" r:id="rId11"/>
    <p:sldId id="1074" r:id="rId12"/>
    <p:sldId id="1188" r:id="rId13"/>
    <p:sldId id="1196" r:id="rId14"/>
    <p:sldId id="304" r:id="rId15"/>
    <p:sldId id="306" r:id="rId16"/>
    <p:sldId id="1233" r:id="rId17"/>
    <p:sldId id="1245" r:id="rId18"/>
    <p:sldId id="1191" r:id="rId19"/>
    <p:sldId id="1263" r:id="rId20"/>
    <p:sldId id="1117" r:id="rId21"/>
    <p:sldId id="1228" r:id="rId22"/>
    <p:sldId id="1185" r:id="rId23"/>
    <p:sldId id="1226" r:id="rId24"/>
    <p:sldId id="259" r:id="rId25"/>
    <p:sldId id="1236" r:id="rId26"/>
    <p:sldId id="1135" r:id="rId27"/>
    <p:sldId id="1234" r:id="rId28"/>
    <p:sldId id="1177" r:id="rId29"/>
    <p:sldId id="1235" r:id="rId30"/>
    <p:sldId id="1127" r:id="rId31"/>
    <p:sldId id="1227" r:id="rId32"/>
    <p:sldId id="1264" r:id="rId33"/>
  </p:sldIdLst>
  <p:sldSz cx="12192000" cy="6858000"/>
  <p:notesSz cx="936942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5E131C4-9FB9-4DDE-ABCE-8F97514833E4}">
          <p14:sldIdLst>
            <p14:sldId id="1168"/>
            <p14:sldId id="1242"/>
            <p14:sldId id="1259"/>
            <p14:sldId id="1231"/>
            <p14:sldId id="1237"/>
            <p14:sldId id="1238"/>
            <p14:sldId id="1105"/>
            <p14:sldId id="1262"/>
            <p14:sldId id="1244"/>
            <p14:sldId id="359"/>
            <p14:sldId id="1074"/>
            <p14:sldId id="1188"/>
            <p14:sldId id="1196"/>
            <p14:sldId id="304"/>
            <p14:sldId id="306"/>
            <p14:sldId id="1233"/>
            <p14:sldId id="1245"/>
            <p14:sldId id="1191"/>
            <p14:sldId id="1263"/>
            <p14:sldId id="1117"/>
            <p14:sldId id="1228"/>
            <p14:sldId id="1185"/>
            <p14:sldId id="1226"/>
            <p14:sldId id="259"/>
            <p14:sldId id="1236"/>
            <p14:sldId id="1135"/>
            <p14:sldId id="1234"/>
            <p14:sldId id="1177"/>
            <p14:sldId id="1235"/>
            <p14:sldId id="1127"/>
            <p14:sldId id="1227"/>
            <p14:sldId id="126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ug Early" initials="DE" lastIdx="1" clrIdx="0"/>
  <p:cmAuthor id="2" name="Morgan Shields" initials="MS" lastIdx="1" clrIdx="1">
    <p:extLst>
      <p:ext uri="{19B8F6BF-5375-455C-9EA6-DF929625EA0E}">
        <p15:presenceInfo xmlns:p15="http://schemas.microsoft.com/office/powerpoint/2012/main" userId="5e335c7fdac7104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0000"/>
    <a:srgbClr val="996600"/>
    <a:srgbClr val="78787E"/>
    <a:srgbClr val="80767A"/>
    <a:srgbClr val="DDDDDD"/>
    <a:srgbClr val="EAEDF6"/>
    <a:srgbClr val="008080"/>
    <a:srgbClr val="8E0000"/>
    <a:srgbClr val="0099CC"/>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754" autoAdjust="0"/>
    <p:restoredTop sz="95232" autoAdjust="0"/>
  </p:normalViewPr>
  <p:slideViewPr>
    <p:cSldViewPr snapToGrid="0">
      <p:cViewPr varScale="1">
        <p:scale>
          <a:sx n="60" d="100"/>
          <a:sy n="60" d="100"/>
        </p:scale>
        <p:origin x="316" y="44"/>
      </p:cViewPr>
      <p:guideLst>
        <p:guide orient="horz" pos="2160"/>
        <p:guide pos="3840"/>
      </p:guideLst>
    </p:cSldViewPr>
  </p:slideViewPr>
  <p:notesTextViewPr>
    <p:cViewPr>
      <p:scale>
        <a:sx n="125" d="100"/>
        <a:sy n="125" d="100"/>
      </p:scale>
      <p:origin x="0" y="0"/>
    </p:cViewPr>
  </p:notesTextViewPr>
  <p:sorterViewPr>
    <p:cViewPr varScale="1">
      <p:scale>
        <a:sx n="1" d="1"/>
        <a:sy n="1" d="1"/>
      </p:scale>
      <p:origin x="0" y="0"/>
    </p:cViewPr>
  </p:sorterViewPr>
  <p:notesViewPr>
    <p:cSldViewPr snapToGrid="0">
      <p:cViewPr varScale="1">
        <p:scale>
          <a:sx n="83" d="100"/>
          <a:sy n="83" d="100"/>
        </p:scale>
        <p:origin x="2126" y="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8996EA-2407-44E0-A777-56027DA7C1EF}" type="doc">
      <dgm:prSet loTypeId="urn:microsoft.com/office/officeart/2017/3/layout/HorizontalPathTimeline" loCatId="process" qsTypeId="urn:microsoft.com/office/officeart/2005/8/quickstyle/simple1" qsCatId="simple" csTypeId="urn:microsoft.com/office/officeart/2005/8/colors/colorful5" csCatId="colorful" phldr="1"/>
      <dgm:spPr/>
      <dgm:t>
        <a:bodyPr/>
        <a:lstStyle/>
        <a:p>
          <a:endParaRPr lang="en-US"/>
        </a:p>
      </dgm:t>
    </dgm:pt>
    <dgm:pt modelId="{32C2D85A-722D-4C07-9899-C0CAA1CC4CDC}">
      <dgm:prSet/>
      <dgm:spPr/>
      <dgm:t>
        <a:bodyPr/>
        <a:lstStyle/>
        <a:p>
          <a:pPr>
            <a:defRPr b="1"/>
          </a:pPr>
          <a:r>
            <a:rPr lang="en-US"/>
            <a:t>1938</a:t>
          </a:r>
        </a:p>
      </dgm:t>
    </dgm:pt>
    <dgm:pt modelId="{0B506072-4118-4238-88DB-00FD2EB719F9}" type="parTrans" cxnId="{422341C8-488D-4E72-A6F5-376DF2731BBC}">
      <dgm:prSet/>
      <dgm:spPr/>
      <dgm:t>
        <a:bodyPr/>
        <a:lstStyle/>
        <a:p>
          <a:endParaRPr lang="en-US"/>
        </a:p>
      </dgm:t>
    </dgm:pt>
    <dgm:pt modelId="{C217597D-DC99-49F6-99D8-B50B30E8107E}" type="sibTrans" cxnId="{422341C8-488D-4E72-A6F5-376DF2731BBC}">
      <dgm:prSet/>
      <dgm:spPr/>
      <dgm:t>
        <a:bodyPr/>
        <a:lstStyle/>
        <a:p>
          <a:endParaRPr lang="en-US"/>
        </a:p>
      </dgm:t>
    </dgm:pt>
    <dgm:pt modelId="{3583BAB0-BD71-41E4-8573-3A0504584147}">
      <dgm:prSet/>
      <dgm:spPr/>
      <dgm:t>
        <a:bodyPr/>
        <a:lstStyle/>
        <a:p>
          <a:r>
            <a:rPr lang="en-US"/>
            <a:t>Natural Gas Act 1938: First Gas Industry Federal Regulation for Defined Rates, Section 7 Permits, Public Convenience, and Section 3 Permits for Import and Export. </a:t>
          </a:r>
        </a:p>
      </dgm:t>
    </dgm:pt>
    <dgm:pt modelId="{F2D2F4A0-CB05-4827-B82C-CD5791597901}" type="parTrans" cxnId="{87010C23-E699-457B-AF59-220B0801B411}">
      <dgm:prSet/>
      <dgm:spPr/>
      <dgm:t>
        <a:bodyPr/>
        <a:lstStyle/>
        <a:p>
          <a:endParaRPr lang="en-US"/>
        </a:p>
      </dgm:t>
    </dgm:pt>
    <dgm:pt modelId="{2CE425E8-DCBE-453F-BFF3-96B8BFC8A53B}" type="sibTrans" cxnId="{87010C23-E699-457B-AF59-220B0801B411}">
      <dgm:prSet/>
      <dgm:spPr/>
      <dgm:t>
        <a:bodyPr/>
        <a:lstStyle/>
        <a:p>
          <a:endParaRPr lang="en-US"/>
        </a:p>
      </dgm:t>
    </dgm:pt>
    <dgm:pt modelId="{7219BA4B-746E-4299-A5D9-4B4E641F466A}">
      <dgm:prSet/>
      <dgm:spPr/>
      <dgm:t>
        <a:bodyPr/>
        <a:lstStyle/>
        <a:p>
          <a:pPr>
            <a:defRPr b="1"/>
          </a:pPr>
          <a:r>
            <a:rPr lang="en-US"/>
            <a:t>1970</a:t>
          </a:r>
        </a:p>
      </dgm:t>
    </dgm:pt>
    <dgm:pt modelId="{A40A30CB-71EA-435E-9854-DDACD3F57E5A}" type="parTrans" cxnId="{B8B043B1-F653-4D70-AF4A-221BD6E0F6EB}">
      <dgm:prSet/>
      <dgm:spPr/>
      <dgm:t>
        <a:bodyPr/>
        <a:lstStyle/>
        <a:p>
          <a:endParaRPr lang="en-US"/>
        </a:p>
      </dgm:t>
    </dgm:pt>
    <dgm:pt modelId="{8B9B8361-10EB-4E41-8D35-CC514A86FD66}" type="sibTrans" cxnId="{B8B043B1-F653-4D70-AF4A-221BD6E0F6EB}">
      <dgm:prSet/>
      <dgm:spPr/>
      <dgm:t>
        <a:bodyPr/>
        <a:lstStyle/>
        <a:p>
          <a:endParaRPr lang="en-US"/>
        </a:p>
      </dgm:t>
    </dgm:pt>
    <dgm:pt modelId="{B19634B8-FAB3-4CF2-BE61-F68419B43FA8}">
      <dgm:prSet/>
      <dgm:spPr/>
      <dgm:t>
        <a:bodyPr/>
        <a:lstStyle/>
        <a:p>
          <a:r>
            <a:rPr lang="en-US"/>
            <a:t>49 CFR 192: Minimum Safety Standards for Gas Distribution and Transmission became federal law in 1970.</a:t>
          </a:r>
        </a:p>
      </dgm:t>
    </dgm:pt>
    <dgm:pt modelId="{2C6AD59D-2F4B-4B9D-981F-D709BE5269E5}" type="parTrans" cxnId="{1141D9D1-F8EF-493B-BCD5-256F4C48A553}">
      <dgm:prSet/>
      <dgm:spPr/>
      <dgm:t>
        <a:bodyPr/>
        <a:lstStyle/>
        <a:p>
          <a:endParaRPr lang="en-US"/>
        </a:p>
      </dgm:t>
    </dgm:pt>
    <dgm:pt modelId="{048BC640-40E6-47FF-B53F-2DCAE86604D9}" type="sibTrans" cxnId="{1141D9D1-F8EF-493B-BCD5-256F4C48A553}">
      <dgm:prSet/>
      <dgm:spPr/>
      <dgm:t>
        <a:bodyPr/>
        <a:lstStyle/>
        <a:p>
          <a:endParaRPr lang="en-US"/>
        </a:p>
      </dgm:t>
    </dgm:pt>
    <dgm:pt modelId="{074BA955-5201-4B94-A11F-8972BB422B87}">
      <dgm:prSet/>
      <dgm:spPr/>
      <dgm:t>
        <a:bodyPr/>
        <a:lstStyle/>
        <a:p>
          <a:pPr>
            <a:defRPr b="1"/>
          </a:pPr>
          <a:r>
            <a:rPr lang="en-US"/>
            <a:t>1978</a:t>
          </a:r>
        </a:p>
      </dgm:t>
    </dgm:pt>
    <dgm:pt modelId="{ECD317AC-5657-473B-AD33-B9DAC0317B52}" type="parTrans" cxnId="{A05CB2E8-EB7A-4C53-BFF1-D55BA2511547}">
      <dgm:prSet/>
      <dgm:spPr/>
      <dgm:t>
        <a:bodyPr/>
        <a:lstStyle/>
        <a:p>
          <a:endParaRPr lang="en-US"/>
        </a:p>
      </dgm:t>
    </dgm:pt>
    <dgm:pt modelId="{8AE63052-62D9-4810-A136-F9FE2F326594}" type="sibTrans" cxnId="{A05CB2E8-EB7A-4C53-BFF1-D55BA2511547}">
      <dgm:prSet/>
      <dgm:spPr/>
      <dgm:t>
        <a:bodyPr/>
        <a:lstStyle/>
        <a:p>
          <a:endParaRPr lang="en-US"/>
        </a:p>
      </dgm:t>
    </dgm:pt>
    <dgm:pt modelId="{3BE2F56E-5B24-4608-A0B7-EF271BE15AB5}">
      <dgm:prSet/>
      <dgm:spPr/>
      <dgm:t>
        <a:bodyPr/>
        <a:lstStyle/>
        <a:p>
          <a:r>
            <a:rPr lang="en-US"/>
            <a:t>49CFR 193: Minimum Federal Safety Standards for LNG became Federal Law in 1978. </a:t>
          </a:r>
        </a:p>
      </dgm:t>
    </dgm:pt>
    <dgm:pt modelId="{D4B6718B-3D41-4A9C-9AF4-3647DBCE8AED}" type="parTrans" cxnId="{70ED15D5-E9B8-49D0-9E90-957F6C503BC0}">
      <dgm:prSet/>
      <dgm:spPr/>
      <dgm:t>
        <a:bodyPr/>
        <a:lstStyle/>
        <a:p>
          <a:endParaRPr lang="en-US"/>
        </a:p>
      </dgm:t>
    </dgm:pt>
    <dgm:pt modelId="{A4F6552C-84A9-4785-98AC-09405C684F29}" type="sibTrans" cxnId="{70ED15D5-E9B8-49D0-9E90-957F6C503BC0}">
      <dgm:prSet/>
      <dgm:spPr/>
      <dgm:t>
        <a:bodyPr/>
        <a:lstStyle/>
        <a:p>
          <a:endParaRPr lang="en-US"/>
        </a:p>
      </dgm:t>
    </dgm:pt>
    <dgm:pt modelId="{37A548BB-268B-4419-8BFE-4DAB7A61B378}">
      <dgm:prSet/>
      <dgm:spPr/>
      <dgm:t>
        <a:bodyPr/>
        <a:lstStyle/>
        <a:p>
          <a:pPr>
            <a:defRPr b="1"/>
          </a:pPr>
          <a:r>
            <a:rPr lang="en-US"/>
            <a:t>1992</a:t>
          </a:r>
        </a:p>
      </dgm:t>
    </dgm:pt>
    <dgm:pt modelId="{334F5F56-5C24-4830-9F0C-4F3AAA8FAB74}" type="parTrans" cxnId="{3325C098-BA6E-4879-A507-0CB60ECF73AE}">
      <dgm:prSet/>
      <dgm:spPr/>
      <dgm:t>
        <a:bodyPr/>
        <a:lstStyle/>
        <a:p>
          <a:endParaRPr lang="en-US"/>
        </a:p>
      </dgm:t>
    </dgm:pt>
    <dgm:pt modelId="{61550EFD-D7B8-44F9-9B61-EE7DCD3A0120}" type="sibTrans" cxnId="{3325C098-BA6E-4879-A507-0CB60ECF73AE}">
      <dgm:prSet/>
      <dgm:spPr/>
      <dgm:t>
        <a:bodyPr/>
        <a:lstStyle/>
        <a:p>
          <a:endParaRPr lang="en-US"/>
        </a:p>
      </dgm:t>
    </dgm:pt>
    <dgm:pt modelId="{2AE21B3D-7E24-4A71-A7A6-2CBD74CF1398}">
      <dgm:prSet/>
      <dgm:spPr/>
      <dgm:t>
        <a:bodyPr/>
        <a:lstStyle/>
        <a:p>
          <a:r>
            <a:rPr lang="en-US"/>
            <a:t>FERC Order 636 decoupled capacity and commodity and created Open Access in 1992.    </a:t>
          </a:r>
        </a:p>
      </dgm:t>
    </dgm:pt>
    <dgm:pt modelId="{FE5CB82B-47CE-4E18-8C03-64C7221C2ECD}" type="parTrans" cxnId="{619EA58C-D6B6-4196-AFCB-FCE1DC48E002}">
      <dgm:prSet/>
      <dgm:spPr/>
      <dgm:t>
        <a:bodyPr/>
        <a:lstStyle/>
        <a:p>
          <a:endParaRPr lang="en-US"/>
        </a:p>
      </dgm:t>
    </dgm:pt>
    <dgm:pt modelId="{DC1B3FAB-280F-47A6-BD7F-6A4308DDA1BC}" type="sibTrans" cxnId="{619EA58C-D6B6-4196-AFCB-FCE1DC48E002}">
      <dgm:prSet/>
      <dgm:spPr/>
      <dgm:t>
        <a:bodyPr/>
        <a:lstStyle/>
        <a:p>
          <a:endParaRPr lang="en-US"/>
        </a:p>
      </dgm:t>
    </dgm:pt>
    <dgm:pt modelId="{29465D5E-F7B7-42B9-8022-65CC48B157B9}">
      <dgm:prSet/>
      <dgm:spPr/>
      <dgm:t>
        <a:bodyPr/>
        <a:lstStyle/>
        <a:p>
          <a:pPr>
            <a:defRPr b="1"/>
          </a:pPr>
          <a:r>
            <a:rPr lang="en-US"/>
            <a:t>2005</a:t>
          </a:r>
        </a:p>
      </dgm:t>
    </dgm:pt>
    <dgm:pt modelId="{B0D5E6DD-5788-4782-93D4-C1641CFCC0B9}" type="parTrans" cxnId="{D1569939-4ADF-4140-8E11-E246F59489F4}">
      <dgm:prSet/>
      <dgm:spPr/>
      <dgm:t>
        <a:bodyPr/>
        <a:lstStyle/>
        <a:p>
          <a:endParaRPr lang="en-US"/>
        </a:p>
      </dgm:t>
    </dgm:pt>
    <dgm:pt modelId="{659A9D49-12DF-42AF-B0C1-9580513223A2}" type="sibTrans" cxnId="{D1569939-4ADF-4140-8E11-E246F59489F4}">
      <dgm:prSet/>
      <dgm:spPr/>
      <dgm:t>
        <a:bodyPr/>
        <a:lstStyle/>
        <a:p>
          <a:endParaRPr lang="en-US"/>
        </a:p>
      </dgm:t>
    </dgm:pt>
    <dgm:pt modelId="{50A62BDC-AC0B-4F19-869A-9EC33FE63EE7}">
      <dgm:prSet/>
      <dgm:spPr/>
      <dgm:t>
        <a:bodyPr/>
        <a:lstStyle/>
        <a:p>
          <a:r>
            <a:rPr lang="en-US"/>
            <a:t>Energy Policy Act 2005: Established Pre-Filing Process.</a:t>
          </a:r>
        </a:p>
      </dgm:t>
    </dgm:pt>
    <dgm:pt modelId="{07F3120C-2AAE-46B1-BEE1-0E171E76A317}" type="parTrans" cxnId="{911BC939-6DC9-4D6B-8B8F-F03F7D86E4A2}">
      <dgm:prSet/>
      <dgm:spPr/>
      <dgm:t>
        <a:bodyPr/>
        <a:lstStyle/>
        <a:p>
          <a:endParaRPr lang="en-US"/>
        </a:p>
      </dgm:t>
    </dgm:pt>
    <dgm:pt modelId="{81513E6F-03FD-4919-A597-B4D89984BBC3}" type="sibTrans" cxnId="{911BC939-6DC9-4D6B-8B8F-F03F7D86E4A2}">
      <dgm:prSet/>
      <dgm:spPr/>
      <dgm:t>
        <a:bodyPr/>
        <a:lstStyle/>
        <a:p>
          <a:endParaRPr lang="en-US"/>
        </a:p>
      </dgm:t>
    </dgm:pt>
    <dgm:pt modelId="{5831468C-24F1-45E6-98BC-7124B1CC985A}" type="pres">
      <dgm:prSet presAssocID="{3A8996EA-2407-44E0-A777-56027DA7C1EF}" presName="root" presStyleCnt="0">
        <dgm:presLayoutVars>
          <dgm:chMax/>
          <dgm:chPref/>
          <dgm:animLvl val="lvl"/>
        </dgm:presLayoutVars>
      </dgm:prSet>
      <dgm:spPr/>
    </dgm:pt>
    <dgm:pt modelId="{30626104-110C-46AD-B9B0-702957433BFD}" type="pres">
      <dgm:prSet presAssocID="{3A8996EA-2407-44E0-A777-56027DA7C1EF}" presName="divider" presStyleLbl="node1" presStyleIdx="0" presStyleCnt="1"/>
      <dgm:spPr/>
    </dgm:pt>
    <dgm:pt modelId="{3E7B35D8-ABC7-4733-AC0E-2EB1FD7899CD}" type="pres">
      <dgm:prSet presAssocID="{3A8996EA-2407-44E0-A777-56027DA7C1EF}" presName="nodes" presStyleCnt="0">
        <dgm:presLayoutVars>
          <dgm:chMax/>
          <dgm:chPref/>
          <dgm:animLvl val="lvl"/>
        </dgm:presLayoutVars>
      </dgm:prSet>
      <dgm:spPr/>
    </dgm:pt>
    <dgm:pt modelId="{9DBB4928-85A5-439E-A51C-16F2B19BBA6A}" type="pres">
      <dgm:prSet presAssocID="{32C2D85A-722D-4C07-9899-C0CAA1CC4CDC}" presName="composite" presStyleCnt="0"/>
      <dgm:spPr/>
    </dgm:pt>
    <dgm:pt modelId="{A10096DB-36B3-4DA7-B7CD-8FC96ED13B49}" type="pres">
      <dgm:prSet presAssocID="{32C2D85A-722D-4C07-9899-C0CAA1CC4CDC}" presName="L1TextContainer" presStyleLbl="revTx" presStyleIdx="0" presStyleCnt="5">
        <dgm:presLayoutVars>
          <dgm:chMax val="1"/>
          <dgm:chPref val="1"/>
          <dgm:bulletEnabled val="1"/>
        </dgm:presLayoutVars>
      </dgm:prSet>
      <dgm:spPr/>
    </dgm:pt>
    <dgm:pt modelId="{EAEADDDA-15AF-4EEC-8A8C-293A79D5172F}" type="pres">
      <dgm:prSet presAssocID="{32C2D85A-722D-4C07-9899-C0CAA1CC4CDC}" presName="L2TextContainerWrapper" presStyleCnt="0">
        <dgm:presLayoutVars>
          <dgm:chMax val="0"/>
          <dgm:chPref val="0"/>
          <dgm:bulletEnabled val="1"/>
        </dgm:presLayoutVars>
      </dgm:prSet>
      <dgm:spPr/>
    </dgm:pt>
    <dgm:pt modelId="{B4F25744-FC0D-4820-968D-B1F26D09EA3B}" type="pres">
      <dgm:prSet presAssocID="{32C2D85A-722D-4C07-9899-C0CAA1CC4CDC}" presName="L2TextContainer" presStyleLbl="bgAccFollowNode1" presStyleIdx="0" presStyleCnt="5"/>
      <dgm:spPr/>
    </dgm:pt>
    <dgm:pt modelId="{327201B2-E2E6-4416-8403-A2233056D469}" type="pres">
      <dgm:prSet presAssocID="{32C2D85A-722D-4C07-9899-C0CAA1CC4CDC}" presName="FlexibleEmptyPlaceHolder" presStyleCnt="0"/>
      <dgm:spPr/>
    </dgm:pt>
    <dgm:pt modelId="{0CB50355-C837-4F15-8925-8BFF9555458D}" type="pres">
      <dgm:prSet presAssocID="{32C2D85A-722D-4C07-9899-C0CAA1CC4CDC}" presName="ConnectLine" presStyleLbl="alignNode1" presStyleIdx="0" presStyleCnt="5"/>
      <dgm:spPr>
        <a:solidFill>
          <a:schemeClr val="accent5">
            <a:hueOff val="0"/>
            <a:satOff val="0"/>
            <a:lumOff val="0"/>
            <a:alphaOff val="0"/>
          </a:schemeClr>
        </a:solidFill>
        <a:ln w="6350" cap="flat" cmpd="sng" algn="ctr">
          <a:solidFill>
            <a:schemeClr val="accent5">
              <a:hueOff val="0"/>
              <a:satOff val="0"/>
              <a:lumOff val="0"/>
              <a:alphaOff val="0"/>
            </a:schemeClr>
          </a:solidFill>
          <a:prstDash val="dash"/>
        </a:ln>
        <a:effectLst/>
      </dgm:spPr>
    </dgm:pt>
    <dgm:pt modelId="{7512C9E1-F7AB-4EAA-81B8-6E4BF6668D24}" type="pres">
      <dgm:prSet presAssocID="{32C2D85A-722D-4C07-9899-C0CAA1CC4CDC}" presName="ConnectorPoint" presStyleLbl="fgAcc1" presStyleIdx="0" presStyleCnt="5"/>
      <dgm:spPr>
        <a:solidFill>
          <a:schemeClr val="lt1">
            <a:alpha val="90000"/>
            <a:hueOff val="0"/>
            <a:satOff val="0"/>
            <a:lumOff val="0"/>
            <a:alphaOff val="0"/>
          </a:schemeClr>
        </a:solidFill>
        <a:ln w="15875" cap="flat" cmpd="sng" algn="ctr">
          <a:noFill/>
          <a:prstDash val="solid"/>
        </a:ln>
        <a:effectLst/>
      </dgm:spPr>
    </dgm:pt>
    <dgm:pt modelId="{5F93D679-C148-4352-98A8-2311B0EE047D}" type="pres">
      <dgm:prSet presAssocID="{32C2D85A-722D-4C07-9899-C0CAA1CC4CDC}" presName="EmptyPlaceHolder" presStyleCnt="0"/>
      <dgm:spPr/>
    </dgm:pt>
    <dgm:pt modelId="{A25E0685-54C5-4311-9500-619D1CA3BF48}" type="pres">
      <dgm:prSet presAssocID="{C217597D-DC99-49F6-99D8-B50B30E8107E}" presName="spaceBetweenRectangles" presStyleCnt="0"/>
      <dgm:spPr/>
    </dgm:pt>
    <dgm:pt modelId="{050BB880-E114-457F-8618-EDD6E2B54BC4}" type="pres">
      <dgm:prSet presAssocID="{7219BA4B-746E-4299-A5D9-4B4E641F466A}" presName="composite" presStyleCnt="0"/>
      <dgm:spPr/>
    </dgm:pt>
    <dgm:pt modelId="{A25FF07F-1A58-4F7E-809A-E56A9B75BC73}" type="pres">
      <dgm:prSet presAssocID="{7219BA4B-746E-4299-A5D9-4B4E641F466A}" presName="L1TextContainer" presStyleLbl="revTx" presStyleIdx="1" presStyleCnt="5">
        <dgm:presLayoutVars>
          <dgm:chMax val="1"/>
          <dgm:chPref val="1"/>
          <dgm:bulletEnabled val="1"/>
        </dgm:presLayoutVars>
      </dgm:prSet>
      <dgm:spPr/>
    </dgm:pt>
    <dgm:pt modelId="{A9A0E804-1158-430D-9A0F-6CEFA71064F0}" type="pres">
      <dgm:prSet presAssocID="{7219BA4B-746E-4299-A5D9-4B4E641F466A}" presName="L2TextContainerWrapper" presStyleCnt="0">
        <dgm:presLayoutVars>
          <dgm:chMax val="0"/>
          <dgm:chPref val="0"/>
          <dgm:bulletEnabled val="1"/>
        </dgm:presLayoutVars>
      </dgm:prSet>
      <dgm:spPr/>
    </dgm:pt>
    <dgm:pt modelId="{99BEEB03-0743-4AFB-AC1F-BBBA36209131}" type="pres">
      <dgm:prSet presAssocID="{7219BA4B-746E-4299-A5D9-4B4E641F466A}" presName="L2TextContainer" presStyleLbl="bgAccFollowNode1" presStyleIdx="1" presStyleCnt="5"/>
      <dgm:spPr/>
    </dgm:pt>
    <dgm:pt modelId="{1D3ED738-4663-4F61-87C8-D5B3C835DD3E}" type="pres">
      <dgm:prSet presAssocID="{7219BA4B-746E-4299-A5D9-4B4E641F466A}" presName="FlexibleEmptyPlaceHolder" presStyleCnt="0"/>
      <dgm:spPr/>
    </dgm:pt>
    <dgm:pt modelId="{FF797BAE-142F-45B0-B645-BEB0FF3F9B1D}" type="pres">
      <dgm:prSet presAssocID="{7219BA4B-746E-4299-A5D9-4B4E641F466A}" presName="ConnectLine" presStyleLbl="alignNode1" presStyleIdx="1" presStyleCnt="5"/>
      <dgm:spPr>
        <a:solidFill>
          <a:schemeClr val="accent5">
            <a:hueOff val="1502676"/>
            <a:satOff val="-6595"/>
            <a:lumOff val="1961"/>
            <a:alphaOff val="0"/>
          </a:schemeClr>
        </a:solidFill>
        <a:ln w="6350" cap="flat" cmpd="sng" algn="ctr">
          <a:solidFill>
            <a:schemeClr val="accent5">
              <a:hueOff val="1502676"/>
              <a:satOff val="-6595"/>
              <a:lumOff val="1961"/>
              <a:alphaOff val="0"/>
            </a:schemeClr>
          </a:solidFill>
          <a:prstDash val="dash"/>
        </a:ln>
        <a:effectLst/>
      </dgm:spPr>
    </dgm:pt>
    <dgm:pt modelId="{3F4A9455-222F-4CAC-99EE-67A709C9BFD4}" type="pres">
      <dgm:prSet presAssocID="{7219BA4B-746E-4299-A5D9-4B4E641F466A}" presName="ConnectorPoint" presStyleLbl="fgAcc1" presStyleIdx="1" presStyleCnt="5"/>
      <dgm:spPr>
        <a:solidFill>
          <a:schemeClr val="lt1">
            <a:alpha val="90000"/>
            <a:hueOff val="0"/>
            <a:satOff val="0"/>
            <a:lumOff val="0"/>
            <a:alphaOff val="0"/>
          </a:schemeClr>
        </a:solidFill>
        <a:ln w="15875" cap="flat" cmpd="sng" algn="ctr">
          <a:noFill/>
          <a:prstDash val="solid"/>
        </a:ln>
        <a:effectLst/>
      </dgm:spPr>
    </dgm:pt>
    <dgm:pt modelId="{3EEA7062-B2BB-463A-BA07-A69BC5529464}" type="pres">
      <dgm:prSet presAssocID="{7219BA4B-746E-4299-A5D9-4B4E641F466A}" presName="EmptyPlaceHolder" presStyleCnt="0"/>
      <dgm:spPr/>
    </dgm:pt>
    <dgm:pt modelId="{7B4FC9BD-B12D-4762-8E11-713C9C2020DD}" type="pres">
      <dgm:prSet presAssocID="{8B9B8361-10EB-4E41-8D35-CC514A86FD66}" presName="spaceBetweenRectangles" presStyleCnt="0"/>
      <dgm:spPr/>
    </dgm:pt>
    <dgm:pt modelId="{B8FB146E-85B8-4103-BC29-B953FB89B3B5}" type="pres">
      <dgm:prSet presAssocID="{074BA955-5201-4B94-A11F-8972BB422B87}" presName="composite" presStyleCnt="0"/>
      <dgm:spPr/>
    </dgm:pt>
    <dgm:pt modelId="{C371A6DA-6F55-4606-8356-7C591BAC8C4F}" type="pres">
      <dgm:prSet presAssocID="{074BA955-5201-4B94-A11F-8972BB422B87}" presName="L1TextContainer" presStyleLbl="revTx" presStyleIdx="2" presStyleCnt="5">
        <dgm:presLayoutVars>
          <dgm:chMax val="1"/>
          <dgm:chPref val="1"/>
          <dgm:bulletEnabled val="1"/>
        </dgm:presLayoutVars>
      </dgm:prSet>
      <dgm:spPr/>
    </dgm:pt>
    <dgm:pt modelId="{4CA16A5C-A0E7-4507-AA9A-2CF9E179B16F}" type="pres">
      <dgm:prSet presAssocID="{074BA955-5201-4B94-A11F-8972BB422B87}" presName="L2TextContainerWrapper" presStyleCnt="0">
        <dgm:presLayoutVars>
          <dgm:chMax val="0"/>
          <dgm:chPref val="0"/>
          <dgm:bulletEnabled val="1"/>
        </dgm:presLayoutVars>
      </dgm:prSet>
      <dgm:spPr/>
    </dgm:pt>
    <dgm:pt modelId="{420197FE-962B-40FA-8988-4E036918E033}" type="pres">
      <dgm:prSet presAssocID="{074BA955-5201-4B94-A11F-8972BB422B87}" presName="L2TextContainer" presStyleLbl="bgAccFollowNode1" presStyleIdx="2" presStyleCnt="5"/>
      <dgm:spPr/>
    </dgm:pt>
    <dgm:pt modelId="{C9B53C60-8D0F-45AF-A721-1527D645419E}" type="pres">
      <dgm:prSet presAssocID="{074BA955-5201-4B94-A11F-8972BB422B87}" presName="FlexibleEmptyPlaceHolder" presStyleCnt="0"/>
      <dgm:spPr/>
    </dgm:pt>
    <dgm:pt modelId="{1CDED455-4AEF-48E3-A4DF-BA477AB67BE3}" type="pres">
      <dgm:prSet presAssocID="{074BA955-5201-4B94-A11F-8972BB422B87}" presName="ConnectLine" presStyleLbl="alignNode1" presStyleIdx="2" presStyleCnt="5"/>
      <dgm:spPr>
        <a:solidFill>
          <a:schemeClr val="accent5">
            <a:hueOff val="3005351"/>
            <a:satOff val="-13190"/>
            <a:lumOff val="3921"/>
            <a:alphaOff val="0"/>
          </a:schemeClr>
        </a:solidFill>
        <a:ln w="6350" cap="flat" cmpd="sng" algn="ctr">
          <a:solidFill>
            <a:schemeClr val="accent5">
              <a:hueOff val="3005351"/>
              <a:satOff val="-13190"/>
              <a:lumOff val="3921"/>
              <a:alphaOff val="0"/>
            </a:schemeClr>
          </a:solidFill>
          <a:prstDash val="dash"/>
        </a:ln>
        <a:effectLst/>
      </dgm:spPr>
    </dgm:pt>
    <dgm:pt modelId="{68958195-B5D5-419A-A1AE-AB363107033F}" type="pres">
      <dgm:prSet presAssocID="{074BA955-5201-4B94-A11F-8972BB422B87}" presName="ConnectorPoint" presStyleLbl="fgAcc1" presStyleIdx="2" presStyleCnt="5"/>
      <dgm:spPr>
        <a:solidFill>
          <a:schemeClr val="lt1">
            <a:alpha val="90000"/>
            <a:hueOff val="0"/>
            <a:satOff val="0"/>
            <a:lumOff val="0"/>
            <a:alphaOff val="0"/>
          </a:schemeClr>
        </a:solidFill>
        <a:ln w="15875" cap="flat" cmpd="sng" algn="ctr">
          <a:noFill/>
          <a:prstDash val="solid"/>
        </a:ln>
        <a:effectLst/>
      </dgm:spPr>
    </dgm:pt>
    <dgm:pt modelId="{9B298B4E-F4BE-4191-9887-771EC2D9D534}" type="pres">
      <dgm:prSet presAssocID="{074BA955-5201-4B94-A11F-8972BB422B87}" presName="EmptyPlaceHolder" presStyleCnt="0"/>
      <dgm:spPr/>
    </dgm:pt>
    <dgm:pt modelId="{9998388A-72A9-462F-8E33-39439543666E}" type="pres">
      <dgm:prSet presAssocID="{8AE63052-62D9-4810-A136-F9FE2F326594}" presName="spaceBetweenRectangles" presStyleCnt="0"/>
      <dgm:spPr/>
    </dgm:pt>
    <dgm:pt modelId="{F80553CF-402A-4DCC-BB3A-84BBDEE4740F}" type="pres">
      <dgm:prSet presAssocID="{37A548BB-268B-4419-8BFE-4DAB7A61B378}" presName="composite" presStyleCnt="0"/>
      <dgm:spPr/>
    </dgm:pt>
    <dgm:pt modelId="{8725C47A-72D9-4AFE-989D-7A67F45867AB}" type="pres">
      <dgm:prSet presAssocID="{37A548BB-268B-4419-8BFE-4DAB7A61B378}" presName="L1TextContainer" presStyleLbl="revTx" presStyleIdx="3" presStyleCnt="5">
        <dgm:presLayoutVars>
          <dgm:chMax val="1"/>
          <dgm:chPref val="1"/>
          <dgm:bulletEnabled val="1"/>
        </dgm:presLayoutVars>
      </dgm:prSet>
      <dgm:spPr/>
    </dgm:pt>
    <dgm:pt modelId="{2F720E43-FAB1-435E-814F-71A52379C166}" type="pres">
      <dgm:prSet presAssocID="{37A548BB-268B-4419-8BFE-4DAB7A61B378}" presName="L2TextContainerWrapper" presStyleCnt="0">
        <dgm:presLayoutVars>
          <dgm:chMax val="0"/>
          <dgm:chPref val="0"/>
          <dgm:bulletEnabled val="1"/>
        </dgm:presLayoutVars>
      </dgm:prSet>
      <dgm:spPr/>
    </dgm:pt>
    <dgm:pt modelId="{09FD2154-21CB-41D7-906E-042BDA64026C}" type="pres">
      <dgm:prSet presAssocID="{37A548BB-268B-4419-8BFE-4DAB7A61B378}" presName="L2TextContainer" presStyleLbl="bgAccFollowNode1" presStyleIdx="3" presStyleCnt="5"/>
      <dgm:spPr/>
    </dgm:pt>
    <dgm:pt modelId="{2682E19C-AEC2-44EF-BD74-5B9D41D07546}" type="pres">
      <dgm:prSet presAssocID="{37A548BB-268B-4419-8BFE-4DAB7A61B378}" presName="FlexibleEmptyPlaceHolder" presStyleCnt="0"/>
      <dgm:spPr/>
    </dgm:pt>
    <dgm:pt modelId="{799DDAF0-E4F2-4118-89EB-DAD55AC97E70}" type="pres">
      <dgm:prSet presAssocID="{37A548BB-268B-4419-8BFE-4DAB7A61B378}" presName="ConnectLine" presStyleLbl="alignNode1" presStyleIdx="3" presStyleCnt="5"/>
      <dgm:spPr>
        <a:solidFill>
          <a:schemeClr val="accent5">
            <a:hueOff val="4508027"/>
            <a:satOff val="-19785"/>
            <a:lumOff val="5882"/>
            <a:alphaOff val="0"/>
          </a:schemeClr>
        </a:solidFill>
        <a:ln w="6350" cap="flat" cmpd="sng" algn="ctr">
          <a:solidFill>
            <a:schemeClr val="accent5">
              <a:hueOff val="4508027"/>
              <a:satOff val="-19785"/>
              <a:lumOff val="5882"/>
              <a:alphaOff val="0"/>
            </a:schemeClr>
          </a:solidFill>
          <a:prstDash val="dash"/>
        </a:ln>
        <a:effectLst/>
      </dgm:spPr>
    </dgm:pt>
    <dgm:pt modelId="{6E1D8FE1-7B13-44F8-B943-F46EEB82F8AD}" type="pres">
      <dgm:prSet presAssocID="{37A548BB-268B-4419-8BFE-4DAB7A61B378}" presName="ConnectorPoint" presStyleLbl="fgAcc1" presStyleIdx="3" presStyleCnt="5"/>
      <dgm:spPr>
        <a:solidFill>
          <a:schemeClr val="lt1">
            <a:alpha val="90000"/>
            <a:hueOff val="0"/>
            <a:satOff val="0"/>
            <a:lumOff val="0"/>
            <a:alphaOff val="0"/>
          </a:schemeClr>
        </a:solidFill>
        <a:ln w="15875" cap="flat" cmpd="sng" algn="ctr">
          <a:noFill/>
          <a:prstDash val="solid"/>
        </a:ln>
        <a:effectLst/>
      </dgm:spPr>
    </dgm:pt>
    <dgm:pt modelId="{5B24F6F0-7891-4668-A165-5C94429A83B8}" type="pres">
      <dgm:prSet presAssocID="{37A548BB-268B-4419-8BFE-4DAB7A61B378}" presName="EmptyPlaceHolder" presStyleCnt="0"/>
      <dgm:spPr/>
    </dgm:pt>
    <dgm:pt modelId="{A30DF052-F624-4459-A141-FFA834ED445E}" type="pres">
      <dgm:prSet presAssocID="{61550EFD-D7B8-44F9-9B61-EE7DCD3A0120}" presName="spaceBetweenRectangles" presStyleCnt="0"/>
      <dgm:spPr/>
    </dgm:pt>
    <dgm:pt modelId="{56AEA7B4-0002-4FCB-B07F-9D60EB10ABFF}" type="pres">
      <dgm:prSet presAssocID="{29465D5E-F7B7-42B9-8022-65CC48B157B9}" presName="composite" presStyleCnt="0"/>
      <dgm:spPr/>
    </dgm:pt>
    <dgm:pt modelId="{57DC64AF-D1CC-4B1C-B332-4FB9AE048502}" type="pres">
      <dgm:prSet presAssocID="{29465D5E-F7B7-42B9-8022-65CC48B157B9}" presName="L1TextContainer" presStyleLbl="revTx" presStyleIdx="4" presStyleCnt="5">
        <dgm:presLayoutVars>
          <dgm:chMax val="1"/>
          <dgm:chPref val="1"/>
          <dgm:bulletEnabled val="1"/>
        </dgm:presLayoutVars>
      </dgm:prSet>
      <dgm:spPr/>
    </dgm:pt>
    <dgm:pt modelId="{279DC6DA-D9C5-402D-8570-4B8CA2C359FC}" type="pres">
      <dgm:prSet presAssocID="{29465D5E-F7B7-42B9-8022-65CC48B157B9}" presName="L2TextContainerWrapper" presStyleCnt="0">
        <dgm:presLayoutVars>
          <dgm:chMax val="0"/>
          <dgm:chPref val="0"/>
          <dgm:bulletEnabled val="1"/>
        </dgm:presLayoutVars>
      </dgm:prSet>
      <dgm:spPr/>
    </dgm:pt>
    <dgm:pt modelId="{CA61A584-08DA-4631-9916-406EFD477490}" type="pres">
      <dgm:prSet presAssocID="{29465D5E-F7B7-42B9-8022-65CC48B157B9}" presName="L2TextContainer" presStyleLbl="bgAccFollowNode1" presStyleIdx="4" presStyleCnt="5"/>
      <dgm:spPr/>
    </dgm:pt>
    <dgm:pt modelId="{79F17A6E-09C7-4735-BD57-9B2D458C715A}" type="pres">
      <dgm:prSet presAssocID="{29465D5E-F7B7-42B9-8022-65CC48B157B9}" presName="FlexibleEmptyPlaceHolder" presStyleCnt="0"/>
      <dgm:spPr/>
    </dgm:pt>
    <dgm:pt modelId="{CBCCB55C-0384-4F0B-9430-039F0A477EC4}" type="pres">
      <dgm:prSet presAssocID="{29465D5E-F7B7-42B9-8022-65CC48B157B9}" presName="ConnectLine" presStyleLbl="alignNode1" presStyleIdx="4" presStyleCnt="5"/>
      <dgm:spPr>
        <a:solidFill>
          <a:schemeClr val="accent5">
            <a:hueOff val="6010703"/>
            <a:satOff val="-26380"/>
            <a:lumOff val="7843"/>
            <a:alphaOff val="0"/>
          </a:schemeClr>
        </a:solidFill>
        <a:ln w="6350" cap="flat" cmpd="sng" algn="ctr">
          <a:solidFill>
            <a:schemeClr val="accent5">
              <a:hueOff val="6010703"/>
              <a:satOff val="-26380"/>
              <a:lumOff val="7843"/>
              <a:alphaOff val="0"/>
            </a:schemeClr>
          </a:solidFill>
          <a:prstDash val="dash"/>
        </a:ln>
        <a:effectLst/>
      </dgm:spPr>
    </dgm:pt>
    <dgm:pt modelId="{63736BCC-B4A6-442C-9A94-1D4B4AF7A10F}" type="pres">
      <dgm:prSet presAssocID="{29465D5E-F7B7-42B9-8022-65CC48B157B9}" presName="ConnectorPoint" presStyleLbl="fgAcc1" presStyleIdx="4" presStyleCnt="5"/>
      <dgm:spPr>
        <a:solidFill>
          <a:schemeClr val="lt1">
            <a:alpha val="90000"/>
            <a:hueOff val="0"/>
            <a:satOff val="0"/>
            <a:lumOff val="0"/>
            <a:alphaOff val="0"/>
          </a:schemeClr>
        </a:solidFill>
        <a:ln w="15875" cap="flat" cmpd="sng" algn="ctr">
          <a:noFill/>
          <a:prstDash val="solid"/>
        </a:ln>
        <a:effectLst/>
      </dgm:spPr>
    </dgm:pt>
    <dgm:pt modelId="{E52E53E8-B67E-4997-89C3-58F5B8164047}" type="pres">
      <dgm:prSet presAssocID="{29465D5E-F7B7-42B9-8022-65CC48B157B9}" presName="EmptyPlaceHolder" presStyleCnt="0"/>
      <dgm:spPr/>
    </dgm:pt>
  </dgm:ptLst>
  <dgm:cxnLst>
    <dgm:cxn modelId="{17C91311-9937-410C-8656-E8AEC3BAE847}" type="presOf" srcId="{7219BA4B-746E-4299-A5D9-4B4E641F466A}" destId="{A25FF07F-1A58-4F7E-809A-E56A9B75BC73}" srcOrd="0" destOrd="0" presId="urn:microsoft.com/office/officeart/2017/3/layout/HorizontalPathTimeline"/>
    <dgm:cxn modelId="{87010C23-E699-457B-AF59-220B0801B411}" srcId="{32C2D85A-722D-4C07-9899-C0CAA1CC4CDC}" destId="{3583BAB0-BD71-41E4-8573-3A0504584147}" srcOrd="0" destOrd="0" parTransId="{F2D2F4A0-CB05-4827-B82C-CD5791597901}" sibTransId="{2CE425E8-DCBE-453F-BFF3-96B8BFC8A53B}"/>
    <dgm:cxn modelId="{C1C55931-19D4-45B2-B39F-AAE339C651F9}" type="presOf" srcId="{074BA955-5201-4B94-A11F-8972BB422B87}" destId="{C371A6DA-6F55-4606-8356-7C591BAC8C4F}" srcOrd="0" destOrd="0" presId="urn:microsoft.com/office/officeart/2017/3/layout/HorizontalPathTimeline"/>
    <dgm:cxn modelId="{AB2D5B33-A103-40EA-88F5-C566894841E3}" type="presOf" srcId="{3A8996EA-2407-44E0-A777-56027DA7C1EF}" destId="{5831468C-24F1-45E6-98BC-7124B1CC985A}" srcOrd="0" destOrd="0" presId="urn:microsoft.com/office/officeart/2017/3/layout/HorizontalPathTimeline"/>
    <dgm:cxn modelId="{D1569939-4ADF-4140-8E11-E246F59489F4}" srcId="{3A8996EA-2407-44E0-A777-56027DA7C1EF}" destId="{29465D5E-F7B7-42B9-8022-65CC48B157B9}" srcOrd="4" destOrd="0" parTransId="{B0D5E6DD-5788-4782-93D4-C1641CFCC0B9}" sibTransId="{659A9D49-12DF-42AF-B0C1-9580513223A2}"/>
    <dgm:cxn modelId="{911BC939-6DC9-4D6B-8B8F-F03F7D86E4A2}" srcId="{29465D5E-F7B7-42B9-8022-65CC48B157B9}" destId="{50A62BDC-AC0B-4F19-869A-9EC33FE63EE7}" srcOrd="0" destOrd="0" parTransId="{07F3120C-2AAE-46B1-BEE1-0E171E76A317}" sibTransId="{81513E6F-03FD-4919-A597-B4D89984BBC3}"/>
    <dgm:cxn modelId="{A85CF66D-B4BA-4B2F-8A6F-50BB3654E00A}" type="presOf" srcId="{37A548BB-268B-4419-8BFE-4DAB7A61B378}" destId="{8725C47A-72D9-4AFE-989D-7A67F45867AB}" srcOrd="0" destOrd="0" presId="urn:microsoft.com/office/officeart/2017/3/layout/HorizontalPathTimeline"/>
    <dgm:cxn modelId="{02413B71-828F-497B-A0EE-25B65DEB892B}" type="presOf" srcId="{B19634B8-FAB3-4CF2-BE61-F68419B43FA8}" destId="{99BEEB03-0743-4AFB-AC1F-BBBA36209131}" srcOrd="0" destOrd="0" presId="urn:microsoft.com/office/officeart/2017/3/layout/HorizontalPathTimeline"/>
    <dgm:cxn modelId="{D4BA1973-C6CE-475B-8AA1-30E7E03C158B}" type="presOf" srcId="{3583BAB0-BD71-41E4-8573-3A0504584147}" destId="{B4F25744-FC0D-4820-968D-B1F26D09EA3B}" srcOrd="0" destOrd="0" presId="urn:microsoft.com/office/officeart/2017/3/layout/HorizontalPathTimeline"/>
    <dgm:cxn modelId="{619EA58C-D6B6-4196-AFCB-FCE1DC48E002}" srcId="{37A548BB-268B-4419-8BFE-4DAB7A61B378}" destId="{2AE21B3D-7E24-4A71-A7A6-2CBD74CF1398}" srcOrd="0" destOrd="0" parTransId="{FE5CB82B-47CE-4E18-8C03-64C7221C2ECD}" sibTransId="{DC1B3FAB-280F-47A6-BD7F-6A4308DDA1BC}"/>
    <dgm:cxn modelId="{3325C098-BA6E-4879-A507-0CB60ECF73AE}" srcId="{3A8996EA-2407-44E0-A777-56027DA7C1EF}" destId="{37A548BB-268B-4419-8BFE-4DAB7A61B378}" srcOrd="3" destOrd="0" parTransId="{334F5F56-5C24-4830-9F0C-4F3AAA8FAB74}" sibTransId="{61550EFD-D7B8-44F9-9B61-EE7DCD3A0120}"/>
    <dgm:cxn modelId="{82362FA4-8526-4468-8DFB-0BDA4F664F9A}" type="presOf" srcId="{2AE21B3D-7E24-4A71-A7A6-2CBD74CF1398}" destId="{09FD2154-21CB-41D7-906E-042BDA64026C}" srcOrd="0" destOrd="0" presId="urn:microsoft.com/office/officeart/2017/3/layout/HorizontalPathTimeline"/>
    <dgm:cxn modelId="{B8B043B1-F653-4D70-AF4A-221BD6E0F6EB}" srcId="{3A8996EA-2407-44E0-A777-56027DA7C1EF}" destId="{7219BA4B-746E-4299-A5D9-4B4E641F466A}" srcOrd="1" destOrd="0" parTransId="{A40A30CB-71EA-435E-9854-DDACD3F57E5A}" sibTransId="{8B9B8361-10EB-4E41-8D35-CC514A86FD66}"/>
    <dgm:cxn modelId="{CB7775BC-E2D6-4DC5-B970-0271C7D31637}" type="presOf" srcId="{3BE2F56E-5B24-4608-A0B7-EF271BE15AB5}" destId="{420197FE-962B-40FA-8988-4E036918E033}" srcOrd="0" destOrd="0" presId="urn:microsoft.com/office/officeart/2017/3/layout/HorizontalPathTimeline"/>
    <dgm:cxn modelId="{5C4762C0-49CB-4685-BFE9-6510A3BD94FA}" type="presOf" srcId="{50A62BDC-AC0B-4F19-869A-9EC33FE63EE7}" destId="{CA61A584-08DA-4631-9916-406EFD477490}" srcOrd="0" destOrd="0" presId="urn:microsoft.com/office/officeart/2017/3/layout/HorizontalPathTimeline"/>
    <dgm:cxn modelId="{422341C8-488D-4E72-A6F5-376DF2731BBC}" srcId="{3A8996EA-2407-44E0-A777-56027DA7C1EF}" destId="{32C2D85A-722D-4C07-9899-C0CAA1CC4CDC}" srcOrd="0" destOrd="0" parTransId="{0B506072-4118-4238-88DB-00FD2EB719F9}" sibTransId="{C217597D-DC99-49F6-99D8-B50B30E8107E}"/>
    <dgm:cxn modelId="{1141D9D1-F8EF-493B-BCD5-256F4C48A553}" srcId="{7219BA4B-746E-4299-A5D9-4B4E641F466A}" destId="{B19634B8-FAB3-4CF2-BE61-F68419B43FA8}" srcOrd="0" destOrd="0" parTransId="{2C6AD59D-2F4B-4B9D-981F-D709BE5269E5}" sibTransId="{048BC640-40E6-47FF-B53F-2DCAE86604D9}"/>
    <dgm:cxn modelId="{70ED15D5-E9B8-49D0-9E90-957F6C503BC0}" srcId="{074BA955-5201-4B94-A11F-8972BB422B87}" destId="{3BE2F56E-5B24-4608-A0B7-EF271BE15AB5}" srcOrd="0" destOrd="0" parTransId="{D4B6718B-3D41-4A9C-9AF4-3647DBCE8AED}" sibTransId="{A4F6552C-84A9-4785-98AC-09405C684F29}"/>
    <dgm:cxn modelId="{6BA7EFDA-6E11-4653-96E6-C102B1E07BE9}" type="presOf" srcId="{32C2D85A-722D-4C07-9899-C0CAA1CC4CDC}" destId="{A10096DB-36B3-4DA7-B7CD-8FC96ED13B49}" srcOrd="0" destOrd="0" presId="urn:microsoft.com/office/officeart/2017/3/layout/HorizontalPathTimeline"/>
    <dgm:cxn modelId="{6AFE0CE7-2B8D-4055-852C-288948D66E3C}" type="presOf" srcId="{29465D5E-F7B7-42B9-8022-65CC48B157B9}" destId="{57DC64AF-D1CC-4B1C-B332-4FB9AE048502}" srcOrd="0" destOrd="0" presId="urn:microsoft.com/office/officeart/2017/3/layout/HorizontalPathTimeline"/>
    <dgm:cxn modelId="{A05CB2E8-EB7A-4C53-BFF1-D55BA2511547}" srcId="{3A8996EA-2407-44E0-A777-56027DA7C1EF}" destId="{074BA955-5201-4B94-A11F-8972BB422B87}" srcOrd="2" destOrd="0" parTransId="{ECD317AC-5657-473B-AD33-B9DAC0317B52}" sibTransId="{8AE63052-62D9-4810-A136-F9FE2F326594}"/>
    <dgm:cxn modelId="{22B00A53-6501-42BD-A344-6AD8F1D5DE38}" type="presParOf" srcId="{5831468C-24F1-45E6-98BC-7124B1CC985A}" destId="{30626104-110C-46AD-B9B0-702957433BFD}" srcOrd="0" destOrd="0" presId="urn:microsoft.com/office/officeart/2017/3/layout/HorizontalPathTimeline"/>
    <dgm:cxn modelId="{520B28F6-C9B4-4A6E-86D0-97B49109039C}" type="presParOf" srcId="{5831468C-24F1-45E6-98BC-7124B1CC985A}" destId="{3E7B35D8-ABC7-4733-AC0E-2EB1FD7899CD}" srcOrd="1" destOrd="0" presId="urn:microsoft.com/office/officeart/2017/3/layout/HorizontalPathTimeline"/>
    <dgm:cxn modelId="{DA9AA323-AA60-4FBB-9EE2-A6248573DBDE}" type="presParOf" srcId="{3E7B35D8-ABC7-4733-AC0E-2EB1FD7899CD}" destId="{9DBB4928-85A5-439E-A51C-16F2B19BBA6A}" srcOrd="0" destOrd="0" presId="urn:microsoft.com/office/officeart/2017/3/layout/HorizontalPathTimeline"/>
    <dgm:cxn modelId="{09A9194E-1D5A-42A8-A83C-F5154DA20E9B}" type="presParOf" srcId="{9DBB4928-85A5-439E-A51C-16F2B19BBA6A}" destId="{A10096DB-36B3-4DA7-B7CD-8FC96ED13B49}" srcOrd="0" destOrd="0" presId="urn:microsoft.com/office/officeart/2017/3/layout/HorizontalPathTimeline"/>
    <dgm:cxn modelId="{4B08B3D9-787F-4122-BA52-9F1751086219}" type="presParOf" srcId="{9DBB4928-85A5-439E-A51C-16F2B19BBA6A}" destId="{EAEADDDA-15AF-4EEC-8A8C-293A79D5172F}" srcOrd="1" destOrd="0" presId="urn:microsoft.com/office/officeart/2017/3/layout/HorizontalPathTimeline"/>
    <dgm:cxn modelId="{9D51B793-E19E-4D6D-BF86-951CAA5651BF}" type="presParOf" srcId="{EAEADDDA-15AF-4EEC-8A8C-293A79D5172F}" destId="{B4F25744-FC0D-4820-968D-B1F26D09EA3B}" srcOrd="0" destOrd="0" presId="urn:microsoft.com/office/officeart/2017/3/layout/HorizontalPathTimeline"/>
    <dgm:cxn modelId="{38BE4A23-2FDD-4383-9C64-25CEEC39900A}" type="presParOf" srcId="{EAEADDDA-15AF-4EEC-8A8C-293A79D5172F}" destId="{327201B2-E2E6-4416-8403-A2233056D469}" srcOrd="1" destOrd="0" presId="urn:microsoft.com/office/officeart/2017/3/layout/HorizontalPathTimeline"/>
    <dgm:cxn modelId="{0DEBB35F-3EAE-4D45-BC1D-2282840FC307}" type="presParOf" srcId="{9DBB4928-85A5-439E-A51C-16F2B19BBA6A}" destId="{0CB50355-C837-4F15-8925-8BFF9555458D}" srcOrd="2" destOrd="0" presId="urn:microsoft.com/office/officeart/2017/3/layout/HorizontalPathTimeline"/>
    <dgm:cxn modelId="{2A601F22-42E6-4A03-AAEB-62110E6FA5C8}" type="presParOf" srcId="{9DBB4928-85A5-439E-A51C-16F2B19BBA6A}" destId="{7512C9E1-F7AB-4EAA-81B8-6E4BF6668D24}" srcOrd="3" destOrd="0" presId="urn:microsoft.com/office/officeart/2017/3/layout/HorizontalPathTimeline"/>
    <dgm:cxn modelId="{53534496-9B16-4452-A0DD-B8445AE0A5D1}" type="presParOf" srcId="{9DBB4928-85A5-439E-A51C-16F2B19BBA6A}" destId="{5F93D679-C148-4352-98A8-2311B0EE047D}" srcOrd="4" destOrd="0" presId="urn:microsoft.com/office/officeart/2017/3/layout/HorizontalPathTimeline"/>
    <dgm:cxn modelId="{B2B7F1DB-730A-4678-A017-DEDEE99AE175}" type="presParOf" srcId="{3E7B35D8-ABC7-4733-AC0E-2EB1FD7899CD}" destId="{A25E0685-54C5-4311-9500-619D1CA3BF48}" srcOrd="1" destOrd="0" presId="urn:microsoft.com/office/officeart/2017/3/layout/HorizontalPathTimeline"/>
    <dgm:cxn modelId="{E61397BB-EB50-4CF8-A88D-555662D7219B}" type="presParOf" srcId="{3E7B35D8-ABC7-4733-AC0E-2EB1FD7899CD}" destId="{050BB880-E114-457F-8618-EDD6E2B54BC4}" srcOrd="2" destOrd="0" presId="urn:microsoft.com/office/officeart/2017/3/layout/HorizontalPathTimeline"/>
    <dgm:cxn modelId="{9B5E4D89-8465-4BB7-AABA-845A50AC3FCB}" type="presParOf" srcId="{050BB880-E114-457F-8618-EDD6E2B54BC4}" destId="{A25FF07F-1A58-4F7E-809A-E56A9B75BC73}" srcOrd="0" destOrd="0" presId="urn:microsoft.com/office/officeart/2017/3/layout/HorizontalPathTimeline"/>
    <dgm:cxn modelId="{DC00C7B5-2F2A-4F88-B5BD-A6765DBD685B}" type="presParOf" srcId="{050BB880-E114-457F-8618-EDD6E2B54BC4}" destId="{A9A0E804-1158-430D-9A0F-6CEFA71064F0}" srcOrd="1" destOrd="0" presId="urn:microsoft.com/office/officeart/2017/3/layout/HorizontalPathTimeline"/>
    <dgm:cxn modelId="{A9E17405-1833-44EB-A716-E73018E05D5A}" type="presParOf" srcId="{A9A0E804-1158-430D-9A0F-6CEFA71064F0}" destId="{99BEEB03-0743-4AFB-AC1F-BBBA36209131}" srcOrd="0" destOrd="0" presId="urn:microsoft.com/office/officeart/2017/3/layout/HorizontalPathTimeline"/>
    <dgm:cxn modelId="{0EB149EB-9F2F-40D4-97C6-6095E5FB9C99}" type="presParOf" srcId="{A9A0E804-1158-430D-9A0F-6CEFA71064F0}" destId="{1D3ED738-4663-4F61-87C8-D5B3C835DD3E}" srcOrd="1" destOrd="0" presId="urn:microsoft.com/office/officeart/2017/3/layout/HorizontalPathTimeline"/>
    <dgm:cxn modelId="{BD004132-6827-41DF-B689-3D9C82224879}" type="presParOf" srcId="{050BB880-E114-457F-8618-EDD6E2B54BC4}" destId="{FF797BAE-142F-45B0-B645-BEB0FF3F9B1D}" srcOrd="2" destOrd="0" presId="urn:microsoft.com/office/officeart/2017/3/layout/HorizontalPathTimeline"/>
    <dgm:cxn modelId="{7CE17BE1-E21A-44F8-AFDD-9D199E9698B7}" type="presParOf" srcId="{050BB880-E114-457F-8618-EDD6E2B54BC4}" destId="{3F4A9455-222F-4CAC-99EE-67A709C9BFD4}" srcOrd="3" destOrd="0" presId="urn:microsoft.com/office/officeart/2017/3/layout/HorizontalPathTimeline"/>
    <dgm:cxn modelId="{09B611C0-570F-4E5C-8D32-897F68AA8701}" type="presParOf" srcId="{050BB880-E114-457F-8618-EDD6E2B54BC4}" destId="{3EEA7062-B2BB-463A-BA07-A69BC5529464}" srcOrd="4" destOrd="0" presId="urn:microsoft.com/office/officeart/2017/3/layout/HorizontalPathTimeline"/>
    <dgm:cxn modelId="{0040E225-59C6-414F-8912-7EE21BFB6239}" type="presParOf" srcId="{3E7B35D8-ABC7-4733-AC0E-2EB1FD7899CD}" destId="{7B4FC9BD-B12D-4762-8E11-713C9C2020DD}" srcOrd="3" destOrd="0" presId="urn:microsoft.com/office/officeart/2017/3/layout/HorizontalPathTimeline"/>
    <dgm:cxn modelId="{C7BAD40B-BF7B-414A-938B-BD20EFE793E2}" type="presParOf" srcId="{3E7B35D8-ABC7-4733-AC0E-2EB1FD7899CD}" destId="{B8FB146E-85B8-4103-BC29-B953FB89B3B5}" srcOrd="4" destOrd="0" presId="urn:microsoft.com/office/officeart/2017/3/layout/HorizontalPathTimeline"/>
    <dgm:cxn modelId="{72154762-8A53-40BE-8DC4-69F9F7D663C3}" type="presParOf" srcId="{B8FB146E-85B8-4103-BC29-B953FB89B3B5}" destId="{C371A6DA-6F55-4606-8356-7C591BAC8C4F}" srcOrd="0" destOrd="0" presId="urn:microsoft.com/office/officeart/2017/3/layout/HorizontalPathTimeline"/>
    <dgm:cxn modelId="{50BF9701-FE79-4897-A9BE-CC72EA16BD35}" type="presParOf" srcId="{B8FB146E-85B8-4103-BC29-B953FB89B3B5}" destId="{4CA16A5C-A0E7-4507-AA9A-2CF9E179B16F}" srcOrd="1" destOrd="0" presId="urn:microsoft.com/office/officeart/2017/3/layout/HorizontalPathTimeline"/>
    <dgm:cxn modelId="{0F7F51EC-9B11-4884-AA73-D5D821691ACB}" type="presParOf" srcId="{4CA16A5C-A0E7-4507-AA9A-2CF9E179B16F}" destId="{420197FE-962B-40FA-8988-4E036918E033}" srcOrd="0" destOrd="0" presId="urn:microsoft.com/office/officeart/2017/3/layout/HorizontalPathTimeline"/>
    <dgm:cxn modelId="{904D8A8E-2411-4C22-850E-B3FB1EDD46E3}" type="presParOf" srcId="{4CA16A5C-A0E7-4507-AA9A-2CF9E179B16F}" destId="{C9B53C60-8D0F-45AF-A721-1527D645419E}" srcOrd="1" destOrd="0" presId="urn:microsoft.com/office/officeart/2017/3/layout/HorizontalPathTimeline"/>
    <dgm:cxn modelId="{F6D78A41-BF0E-4AB2-B04B-4DF12E2869AE}" type="presParOf" srcId="{B8FB146E-85B8-4103-BC29-B953FB89B3B5}" destId="{1CDED455-4AEF-48E3-A4DF-BA477AB67BE3}" srcOrd="2" destOrd="0" presId="urn:microsoft.com/office/officeart/2017/3/layout/HorizontalPathTimeline"/>
    <dgm:cxn modelId="{F9D1F458-274D-481B-9431-CBFCDD6F9194}" type="presParOf" srcId="{B8FB146E-85B8-4103-BC29-B953FB89B3B5}" destId="{68958195-B5D5-419A-A1AE-AB363107033F}" srcOrd="3" destOrd="0" presId="urn:microsoft.com/office/officeart/2017/3/layout/HorizontalPathTimeline"/>
    <dgm:cxn modelId="{88165CFA-21F9-4B0C-99E6-E4EBB70CDCA2}" type="presParOf" srcId="{B8FB146E-85B8-4103-BC29-B953FB89B3B5}" destId="{9B298B4E-F4BE-4191-9887-771EC2D9D534}" srcOrd="4" destOrd="0" presId="urn:microsoft.com/office/officeart/2017/3/layout/HorizontalPathTimeline"/>
    <dgm:cxn modelId="{750A3533-EC80-45D9-86B0-5F77228A2A5B}" type="presParOf" srcId="{3E7B35D8-ABC7-4733-AC0E-2EB1FD7899CD}" destId="{9998388A-72A9-462F-8E33-39439543666E}" srcOrd="5" destOrd="0" presId="urn:microsoft.com/office/officeart/2017/3/layout/HorizontalPathTimeline"/>
    <dgm:cxn modelId="{9E6A53BB-BBE7-4EDA-8C22-A7133DFA4529}" type="presParOf" srcId="{3E7B35D8-ABC7-4733-AC0E-2EB1FD7899CD}" destId="{F80553CF-402A-4DCC-BB3A-84BBDEE4740F}" srcOrd="6" destOrd="0" presId="urn:microsoft.com/office/officeart/2017/3/layout/HorizontalPathTimeline"/>
    <dgm:cxn modelId="{EB4C68CF-C2C7-4B5E-8A5F-BA6C3A8DD90F}" type="presParOf" srcId="{F80553CF-402A-4DCC-BB3A-84BBDEE4740F}" destId="{8725C47A-72D9-4AFE-989D-7A67F45867AB}" srcOrd="0" destOrd="0" presId="urn:microsoft.com/office/officeart/2017/3/layout/HorizontalPathTimeline"/>
    <dgm:cxn modelId="{67ECE929-B81A-4DC0-B696-FC3F499C73D3}" type="presParOf" srcId="{F80553CF-402A-4DCC-BB3A-84BBDEE4740F}" destId="{2F720E43-FAB1-435E-814F-71A52379C166}" srcOrd="1" destOrd="0" presId="urn:microsoft.com/office/officeart/2017/3/layout/HorizontalPathTimeline"/>
    <dgm:cxn modelId="{66D6DD66-D8CB-4C74-B90E-2400EDB6BA84}" type="presParOf" srcId="{2F720E43-FAB1-435E-814F-71A52379C166}" destId="{09FD2154-21CB-41D7-906E-042BDA64026C}" srcOrd="0" destOrd="0" presId="urn:microsoft.com/office/officeart/2017/3/layout/HorizontalPathTimeline"/>
    <dgm:cxn modelId="{F569DC97-879D-4BB3-98ED-907913F7F98F}" type="presParOf" srcId="{2F720E43-FAB1-435E-814F-71A52379C166}" destId="{2682E19C-AEC2-44EF-BD74-5B9D41D07546}" srcOrd="1" destOrd="0" presId="urn:microsoft.com/office/officeart/2017/3/layout/HorizontalPathTimeline"/>
    <dgm:cxn modelId="{1313DFD9-F995-428E-B81B-98245E3AEB4C}" type="presParOf" srcId="{F80553CF-402A-4DCC-BB3A-84BBDEE4740F}" destId="{799DDAF0-E4F2-4118-89EB-DAD55AC97E70}" srcOrd="2" destOrd="0" presId="urn:microsoft.com/office/officeart/2017/3/layout/HorizontalPathTimeline"/>
    <dgm:cxn modelId="{128979FB-136A-43AD-82B8-96ECB1153FD3}" type="presParOf" srcId="{F80553CF-402A-4DCC-BB3A-84BBDEE4740F}" destId="{6E1D8FE1-7B13-44F8-B943-F46EEB82F8AD}" srcOrd="3" destOrd="0" presId="urn:microsoft.com/office/officeart/2017/3/layout/HorizontalPathTimeline"/>
    <dgm:cxn modelId="{47C16004-94E6-48B6-9C06-D5CBDE4CB093}" type="presParOf" srcId="{F80553CF-402A-4DCC-BB3A-84BBDEE4740F}" destId="{5B24F6F0-7891-4668-A165-5C94429A83B8}" srcOrd="4" destOrd="0" presId="urn:microsoft.com/office/officeart/2017/3/layout/HorizontalPathTimeline"/>
    <dgm:cxn modelId="{8859508F-7B7A-4EE9-998C-DF53F312B3D3}" type="presParOf" srcId="{3E7B35D8-ABC7-4733-AC0E-2EB1FD7899CD}" destId="{A30DF052-F624-4459-A141-FFA834ED445E}" srcOrd="7" destOrd="0" presId="urn:microsoft.com/office/officeart/2017/3/layout/HorizontalPathTimeline"/>
    <dgm:cxn modelId="{FB724931-F5BC-422F-9169-3411A56216D1}" type="presParOf" srcId="{3E7B35D8-ABC7-4733-AC0E-2EB1FD7899CD}" destId="{56AEA7B4-0002-4FCB-B07F-9D60EB10ABFF}" srcOrd="8" destOrd="0" presId="urn:microsoft.com/office/officeart/2017/3/layout/HorizontalPathTimeline"/>
    <dgm:cxn modelId="{441A3DAD-2A4F-4C51-B632-A38486CDBB51}" type="presParOf" srcId="{56AEA7B4-0002-4FCB-B07F-9D60EB10ABFF}" destId="{57DC64AF-D1CC-4B1C-B332-4FB9AE048502}" srcOrd="0" destOrd="0" presId="urn:microsoft.com/office/officeart/2017/3/layout/HorizontalPathTimeline"/>
    <dgm:cxn modelId="{750EF37B-B714-4BB6-8974-8B8BB0442C91}" type="presParOf" srcId="{56AEA7B4-0002-4FCB-B07F-9D60EB10ABFF}" destId="{279DC6DA-D9C5-402D-8570-4B8CA2C359FC}" srcOrd="1" destOrd="0" presId="urn:microsoft.com/office/officeart/2017/3/layout/HorizontalPathTimeline"/>
    <dgm:cxn modelId="{D1C4B530-D7EF-4B20-819F-2BD52B7C0D54}" type="presParOf" srcId="{279DC6DA-D9C5-402D-8570-4B8CA2C359FC}" destId="{CA61A584-08DA-4631-9916-406EFD477490}" srcOrd="0" destOrd="0" presId="urn:microsoft.com/office/officeart/2017/3/layout/HorizontalPathTimeline"/>
    <dgm:cxn modelId="{21FF5B88-6806-43CD-96D6-F5F969FA09B8}" type="presParOf" srcId="{279DC6DA-D9C5-402D-8570-4B8CA2C359FC}" destId="{79F17A6E-09C7-4735-BD57-9B2D458C715A}" srcOrd="1" destOrd="0" presId="urn:microsoft.com/office/officeart/2017/3/layout/HorizontalPathTimeline"/>
    <dgm:cxn modelId="{7E42D383-F9E4-41FB-977B-DB8A322B6642}" type="presParOf" srcId="{56AEA7B4-0002-4FCB-B07F-9D60EB10ABFF}" destId="{CBCCB55C-0384-4F0B-9430-039F0A477EC4}" srcOrd="2" destOrd="0" presId="urn:microsoft.com/office/officeart/2017/3/layout/HorizontalPathTimeline"/>
    <dgm:cxn modelId="{0BA9F2DD-BCBA-4D56-B62B-314D6BA4004E}" type="presParOf" srcId="{56AEA7B4-0002-4FCB-B07F-9D60EB10ABFF}" destId="{63736BCC-B4A6-442C-9A94-1D4B4AF7A10F}" srcOrd="3" destOrd="0" presId="urn:microsoft.com/office/officeart/2017/3/layout/HorizontalPathTimeline"/>
    <dgm:cxn modelId="{90225B85-C98A-496C-8C6C-E692F91C485A}" type="presParOf" srcId="{56AEA7B4-0002-4FCB-B07F-9D60EB10ABFF}" destId="{E52E53E8-B67E-4997-89C3-58F5B8164047}" srcOrd="4" destOrd="0" presId="urn:microsoft.com/office/officeart/2017/3/layout/HorizontalPath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0096DB-36B3-4DA7-B7CD-8FC96ED13B49}">
      <dsp:nvSpPr>
        <dsp:cNvPr id="0" name=""/>
        <dsp:cNvSpPr/>
      </dsp:nvSpPr>
      <dsp:spPr>
        <a:xfrm>
          <a:off x="229687" y="3034002"/>
          <a:ext cx="1810943" cy="638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55650">
            <a:lnSpc>
              <a:spcPct val="90000"/>
            </a:lnSpc>
            <a:spcBef>
              <a:spcPct val="0"/>
            </a:spcBef>
            <a:spcAft>
              <a:spcPct val="35000"/>
            </a:spcAft>
            <a:buNone/>
            <a:defRPr b="1"/>
          </a:pPr>
          <a:r>
            <a:rPr lang="en-US" sz="1700" kern="1200"/>
            <a:t>1938</a:t>
          </a:r>
        </a:p>
      </dsp:txBody>
      <dsp:txXfrm>
        <a:off x="229687" y="3034002"/>
        <a:ext cx="1810943" cy="638440"/>
      </dsp:txXfrm>
    </dsp:sp>
    <dsp:sp modelId="{30626104-110C-46AD-B9B0-702957433BFD}">
      <dsp:nvSpPr>
        <dsp:cNvPr id="0" name=""/>
        <dsp:cNvSpPr/>
      </dsp:nvSpPr>
      <dsp:spPr>
        <a:xfrm>
          <a:off x="0" y="2711957"/>
          <a:ext cx="6797675" cy="225996"/>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F25744-FC0D-4820-968D-B1F26D09EA3B}">
      <dsp:nvSpPr>
        <dsp:cNvPr id="0" name=""/>
        <dsp:cNvSpPr/>
      </dsp:nvSpPr>
      <dsp:spPr>
        <a:xfrm>
          <a:off x="139139" y="224407"/>
          <a:ext cx="1992037" cy="1527065"/>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a:t>Natural Gas Act 1938: First Gas Industry Federal Regulation for Defined Rates, Section 7 Permits, Public Convenience, and Section 3 Permits for Import and Export. </a:t>
          </a:r>
        </a:p>
      </dsp:txBody>
      <dsp:txXfrm>
        <a:off x="139139" y="224407"/>
        <a:ext cx="1992037" cy="1527065"/>
      </dsp:txXfrm>
    </dsp:sp>
    <dsp:sp modelId="{0CB50355-C837-4F15-8925-8BFF9555458D}">
      <dsp:nvSpPr>
        <dsp:cNvPr id="0" name=""/>
        <dsp:cNvSpPr/>
      </dsp:nvSpPr>
      <dsp:spPr>
        <a:xfrm>
          <a:off x="1135158" y="1751472"/>
          <a:ext cx="0" cy="960485"/>
        </a:xfrm>
        <a:prstGeom prst="line">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A25FF07F-1A58-4F7E-809A-E56A9B75BC73}">
      <dsp:nvSpPr>
        <dsp:cNvPr id="0" name=""/>
        <dsp:cNvSpPr/>
      </dsp:nvSpPr>
      <dsp:spPr>
        <a:xfrm>
          <a:off x="1361526" y="1977469"/>
          <a:ext cx="1810943" cy="638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55650">
            <a:lnSpc>
              <a:spcPct val="90000"/>
            </a:lnSpc>
            <a:spcBef>
              <a:spcPct val="0"/>
            </a:spcBef>
            <a:spcAft>
              <a:spcPct val="35000"/>
            </a:spcAft>
            <a:buNone/>
            <a:defRPr b="1"/>
          </a:pPr>
          <a:r>
            <a:rPr lang="en-US" sz="1700" kern="1200"/>
            <a:t>1970</a:t>
          </a:r>
        </a:p>
      </dsp:txBody>
      <dsp:txXfrm>
        <a:off x="1361526" y="1977469"/>
        <a:ext cx="1810943" cy="638440"/>
      </dsp:txXfrm>
    </dsp:sp>
    <dsp:sp modelId="{99BEEB03-0743-4AFB-AC1F-BBBA36209131}">
      <dsp:nvSpPr>
        <dsp:cNvPr id="0" name=""/>
        <dsp:cNvSpPr/>
      </dsp:nvSpPr>
      <dsp:spPr>
        <a:xfrm>
          <a:off x="1270979" y="3898439"/>
          <a:ext cx="1992037" cy="1157614"/>
        </a:xfrm>
        <a:prstGeom prst="rect">
          <a:avLst/>
        </a:prstGeom>
        <a:solidFill>
          <a:schemeClr val="accent5">
            <a:tint val="40000"/>
            <a:alpha val="90000"/>
            <a:hueOff val="1457016"/>
            <a:satOff val="-4561"/>
            <a:lumOff val="302"/>
            <a:alphaOff val="0"/>
          </a:schemeClr>
        </a:solidFill>
        <a:ln w="15875" cap="flat" cmpd="sng" algn="ctr">
          <a:solidFill>
            <a:schemeClr val="accent5">
              <a:tint val="40000"/>
              <a:alpha val="90000"/>
              <a:hueOff val="1457016"/>
              <a:satOff val="-4561"/>
              <a:lumOff val="30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a:t>49 CFR 192: Minimum Safety Standards for Gas Distribution and Transmission became federal law in 1970.</a:t>
          </a:r>
        </a:p>
      </dsp:txBody>
      <dsp:txXfrm>
        <a:off x="1270979" y="3898439"/>
        <a:ext cx="1992037" cy="1157614"/>
      </dsp:txXfrm>
    </dsp:sp>
    <dsp:sp modelId="{FF797BAE-142F-45B0-B645-BEB0FF3F9B1D}">
      <dsp:nvSpPr>
        <dsp:cNvPr id="0" name=""/>
        <dsp:cNvSpPr/>
      </dsp:nvSpPr>
      <dsp:spPr>
        <a:xfrm>
          <a:off x="2266998" y="2937954"/>
          <a:ext cx="0" cy="960485"/>
        </a:xfrm>
        <a:prstGeom prst="line">
          <a:avLst/>
        </a:prstGeom>
        <a:solidFill>
          <a:schemeClr val="accent5">
            <a:hueOff val="1502676"/>
            <a:satOff val="-6595"/>
            <a:lumOff val="1961"/>
            <a:alphaOff val="0"/>
          </a:schemeClr>
        </a:solidFill>
        <a:ln w="6350" cap="flat" cmpd="sng" algn="ctr">
          <a:solidFill>
            <a:schemeClr val="accent5">
              <a:hueOff val="1502676"/>
              <a:satOff val="-6595"/>
              <a:lumOff val="1961"/>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7512C9E1-F7AB-4EAA-81B8-6E4BF6668D24}">
      <dsp:nvSpPr>
        <dsp:cNvPr id="0" name=""/>
        <dsp:cNvSpPr/>
      </dsp:nvSpPr>
      <dsp:spPr>
        <a:xfrm>
          <a:off x="1064534" y="2754332"/>
          <a:ext cx="141247" cy="141247"/>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3F4A9455-222F-4CAC-99EE-67A709C9BFD4}">
      <dsp:nvSpPr>
        <dsp:cNvPr id="0" name=""/>
        <dsp:cNvSpPr/>
      </dsp:nvSpPr>
      <dsp:spPr>
        <a:xfrm>
          <a:off x="2196374" y="2754332"/>
          <a:ext cx="141247" cy="141247"/>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C371A6DA-6F55-4606-8356-7C591BAC8C4F}">
      <dsp:nvSpPr>
        <dsp:cNvPr id="0" name=""/>
        <dsp:cNvSpPr/>
      </dsp:nvSpPr>
      <dsp:spPr>
        <a:xfrm>
          <a:off x="2493365" y="3034002"/>
          <a:ext cx="1810943" cy="638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55650">
            <a:lnSpc>
              <a:spcPct val="90000"/>
            </a:lnSpc>
            <a:spcBef>
              <a:spcPct val="0"/>
            </a:spcBef>
            <a:spcAft>
              <a:spcPct val="35000"/>
            </a:spcAft>
            <a:buNone/>
            <a:defRPr b="1"/>
          </a:pPr>
          <a:r>
            <a:rPr lang="en-US" sz="1700" kern="1200"/>
            <a:t>1978</a:t>
          </a:r>
        </a:p>
      </dsp:txBody>
      <dsp:txXfrm>
        <a:off x="2493365" y="3034002"/>
        <a:ext cx="1810943" cy="638440"/>
      </dsp:txXfrm>
    </dsp:sp>
    <dsp:sp modelId="{420197FE-962B-40FA-8988-4E036918E033}">
      <dsp:nvSpPr>
        <dsp:cNvPr id="0" name=""/>
        <dsp:cNvSpPr/>
      </dsp:nvSpPr>
      <dsp:spPr>
        <a:xfrm>
          <a:off x="2402818" y="766269"/>
          <a:ext cx="1992037" cy="985203"/>
        </a:xfrm>
        <a:prstGeom prst="rect">
          <a:avLst/>
        </a:prstGeom>
        <a:solidFill>
          <a:schemeClr val="accent5">
            <a:tint val="40000"/>
            <a:alpha val="90000"/>
            <a:hueOff val="2914032"/>
            <a:satOff val="-9122"/>
            <a:lumOff val="604"/>
            <a:alphaOff val="0"/>
          </a:schemeClr>
        </a:solidFill>
        <a:ln w="15875" cap="flat" cmpd="sng" algn="ctr">
          <a:solidFill>
            <a:schemeClr val="accent5">
              <a:tint val="40000"/>
              <a:alpha val="90000"/>
              <a:hueOff val="2914032"/>
              <a:satOff val="-9122"/>
              <a:lumOff val="6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a:t>49CFR 193: Minimum Federal Safety Standards for LNG became Federal Law in 1978. </a:t>
          </a:r>
        </a:p>
      </dsp:txBody>
      <dsp:txXfrm>
        <a:off x="2402818" y="766269"/>
        <a:ext cx="1992037" cy="985203"/>
      </dsp:txXfrm>
    </dsp:sp>
    <dsp:sp modelId="{1CDED455-4AEF-48E3-A4DF-BA477AB67BE3}">
      <dsp:nvSpPr>
        <dsp:cNvPr id="0" name=""/>
        <dsp:cNvSpPr/>
      </dsp:nvSpPr>
      <dsp:spPr>
        <a:xfrm>
          <a:off x="3398837" y="1751472"/>
          <a:ext cx="0" cy="960485"/>
        </a:xfrm>
        <a:prstGeom prst="line">
          <a:avLst/>
        </a:prstGeom>
        <a:solidFill>
          <a:schemeClr val="accent5">
            <a:hueOff val="3005351"/>
            <a:satOff val="-13190"/>
            <a:lumOff val="3921"/>
            <a:alphaOff val="0"/>
          </a:schemeClr>
        </a:solidFill>
        <a:ln w="6350" cap="flat" cmpd="sng" algn="ctr">
          <a:solidFill>
            <a:schemeClr val="accent5">
              <a:hueOff val="3005351"/>
              <a:satOff val="-13190"/>
              <a:lumOff val="3921"/>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8725C47A-72D9-4AFE-989D-7A67F45867AB}">
      <dsp:nvSpPr>
        <dsp:cNvPr id="0" name=""/>
        <dsp:cNvSpPr/>
      </dsp:nvSpPr>
      <dsp:spPr>
        <a:xfrm>
          <a:off x="3625205" y="1977469"/>
          <a:ext cx="1810943" cy="638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55650">
            <a:lnSpc>
              <a:spcPct val="90000"/>
            </a:lnSpc>
            <a:spcBef>
              <a:spcPct val="0"/>
            </a:spcBef>
            <a:spcAft>
              <a:spcPct val="35000"/>
            </a:spcAft>
            <a:buNone/>
            <a:defRPr b="1"/>
          </a:pPr>
          <a:r>
            <a:rPr lang="en-US" sz="1700" kern="1200"/>
            <a:t>1992</a:t>
          </a:r>
        </a:p>
      </dsp:txBody>
      <dsp:txXfrm>
        <a:off x="3625205" y="1977469"/>
        <a:ext cx="1810943" cy="638440"/>
      </dsp:txXfrm>
    </dsp:sp>
    <dsp:sp modelId="{09FD2154-21CB-41D7-906E-042BDA64026C}">
      <dsp:nvSpPr>
        <dsp:cNvPr id="0" name=""/>
        <dsp:cNvSpPr/>
      </dsp:nvSpPr>
      <dsp:spPr>
        <a:xfrm>
          <a:off x="3534658" y="3898439"/>
          <a:ext cx="1992037" cy="985203"/>
        </a:xfrm>
        <a:prstGeom prst="rect">
          <a:avLst/>
        </a:prstGeom>
        <a:solidFill>
          <a:schemeClr val="accent5">
            <a:tint val="40000"/>
            <a:alpha val="90000"/>
            <a:hueOff val="4371048"/>
            <a:satOff val="-13683"/>
            <a:lumOff val="907"/>
            <a:alphaOff val="0"/>
          </a:schemeClr>
        </a:solidFill>
        <a:ln w="15875" cap="flat" cmpd="sng" algn="ctr">
          <a:solidFill>
            <a:schemeClr val="accent5">
              <a:tint val="40000"/>
              <a:alpha val="90000"/>
              <a:hueOff val="4371048"/>
              <a:satOff val="-13683"/>
              <a:lumOff val="9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a:t>FERC Order 636 decoupled capacity and commodity and created Open Access in 1992.    </a:t>
          </a:r>
        </a:p>
      </dsp:txBody>
      <dsp:txXfrm>
        <a:off x="3534658" y="3898439"/>
        <a:ext cx="1992037" cy="985203"/>
      </dsp:txXfrm>
    </dsp:sp>
    <dsp:sp modelId="{799DDAF0-E4F2-4118-89EB-DAD55AC97E70}">
      <dsp:nvSpPr>
        <dsp:cNvPr id="0" name=""/>
        <dsp:cNvSpPr/>
      </dsp:nvSpPr>
      <dsp:spPr>
        <a:xfrm>
          <a:off x="4530676" y="2937954"/>
          <a:ext cx="0" cy="960485"/>
        </a:xfrm>
        <a:prstGeom prst="line">
          <a:avLst/>
        </a:prstGeom>
        <a:solidFill>
          <a:schemeClr val="accent5">
            <a:hueOff val="4508027"/>
            <a:satOff val="-19785"/>
            <a:lumOff val="5882"/>
            <a:alphaOff val="0"/>
          </a:schemeClr>
        </a:solidFill>
        <a:ln w="6350" cap="flat" cmpd="sng" algn="ctr">
          <a:solidFill>
            <a:schemeClr val="accent5">
              <a:hueOff val="4508027"/>
              <a:satOff val="-19785"/>
              <a:lumOff val="5882"/>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68958195-B5D5-419A-A1AE-AB363107033F}">
      <dsp:nvSpPr>
        <dsp:cNvPr id="0" name=""/>
        <dsp:cNvSpPr/>
      </dsp:nvSpPr>
      <dsp:spPr>
        <a:xfrm>
          <a:off x="3328213" y="2754332"/>
          <a:ext cx="141247" cy="141247"/>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6E1D8FE1-7B13-44F8-B943-F46EEB82F8AD}">
      <dsp:nvSpPr>
        <dsp:cNvPr id="0" name=""/>
        <dsp:cNvSpPr/>
      </dsp:nvSpPr>
      <dsp:spPr>
        <a:xfrm>
          <a:off x="4460053" y="2754332"/>
          <a:ext cx="141247" cy="141247"/>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57DC64AF-D1CC-4B1C-B332-4FB9AE048502}">
      <dsp:nvSpPr>
        <dsp:cNvPr id="0" name=""/>
        <dsp:cNvSpPr/>
      </dsp:nvSpPr>
      <dsp:spPr>
        <a:xfrm>
          <a:off x="4757044" y="3034002"/>
          <a:ext cx="1810943" cy="638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55650">
            <a:lnSpc>
              <a:spcPct val="90000"/>
            </a:lnSpc>
            <a:spcBef>
              <a:spcPct val="0"/>
            </a:spcBef>
            <a:spcAft>
              <a:spcPct val="35000"/>
            </a:spcAft>
            <a:buNone/>
            <a:defRPr b="1"/>
          </a:pPr>
          <a:r>
            <a:rPr lang="en-US" sz="1700" kern="1200"/>
            <a:t>2005</a:t>
          </a:r>
        </a:p>
      </dsp:txBody>
      <dsp:txXfrm>
        <a:off x="4757044" y="3034002"/>
        <a:ext cx="1810943" cy="638440"/>
      </dsp:txXfrm>
    </dsp:sp>
    <dsp:sp modelId="{CA61A584-08DA-4631-9916-406EFD477490}">
      <dsp:nvSpPr>
        <dsp:cNvPr id="0" name=""/>
        <dsp:cNvSpPr/>
      </dsp:nvSpPr>
      <dsp:spPr>
        <a:xfrm>
          <a:off x="4666497" y="938679"/>
          <a:ext cx="1992037" cy="812792"/>
        </a:xfrm>
        <a:prstGeom prst="rect">
          <a:avLst/>
        </a:prstGeom>
        <a:solidFill>
          <a:schemeClr val="accent5">
            <a:tint val="40000"/>
            <a:alpha val="90000"/>
            <a:hueOff val="5828064"/>
            <a:satOff val="-18244"/>
            <a:lumOff val="1209"/>
            <a:alphaOff val="0"/>
          </a:schemeClr>
        </a:solidFill>
        <a:ln w="15875" cap="flat" cmpd="sng" algn="ctr">
          <a:solidFill>
            <a:schemeClr val="accent5">
              <a:tint val="40000"/>
              <a:alpha val="90000"/>
              <a:hueOff val="5828064"/>
              <a:satOff val="-18244"/>
              <a:lumOff val="120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a:t>Energy Policy Act 2005: Established Pre-Filing Process.</a:t>
          </a:r>
        </a:p>
      </dsp:txBody>
      <dsp:txXfrm>
        <a:off x="4666497" y="938679"/>
        <a:ext cx="1992037" cy="812792"/>
      </dsp:txXfrm>
    </dsp:sp>
    <dsp:sp modelId="{CBCCB55C-0384-4F0B-9430-039F0A477EC4}">
      <dsp:nvSpPr>
        <dsp:cNvPr id="0" name=""/>
        <dsp:cNvSpPr/>
      </dsp:nvSpPr>
      <dsp:spPr>
        <a:xfrm>
          <a:off x="5662516" y="1751472"/>
          <a:ext cx="0" cy="960485"/>
        </a:xfrm>
        <a:prstGeom prst="line">
          <a:avLst/>
        </a:prstGeom>
        <a:solidFill>
          <a:schemeClr val="accent5">
            <a:hueOff val="6010703"/>
            <a:satOff val="-26380"/>
            <a:lumOff val="7843"/>
            <a:alphaOff val="0"/>
          </a:schemeClr>
        </a:solidFill>
        <a:ln w="6350" cap="flat" cmpd="sng" algn="ctr">
          <a:solidFill>
            <a:schemeClr val="accent5">
              <a:hueOff val="6010703"/>
              <a:satOff val="-26380"/>
              <a:lumOff val="7843"/>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63736BCC-B4A6-442C-9A94-1D4B4AF7A10F}">
      <dsp:nvSpPr>
        <dsp:cNvPr id="0" name=""/>
        <dsp:cNvSpPr/>
      </dsp:nvSpPr>
      <dsp:spPr>
        <a:xfrm>
          <a:off x="5591892" y="2754332"/>
          <a:ext cx="141247" cy="141247"/>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59661" cy="356214"/>
          </a:xfrm>
          <a:prstGeom prst="rect">
            <a:avLst/>
          </a:prstGeom>
        </p:spPr>
        <p:txBody>
          <a:bodyPr vert="horz" lIns="92232" tIns="46115" rIns="92232" bIns="46115" rtlCol="0"/>
          <a:lstStyle>
            <a:lvl1pPr algn="l">
              <a:defRPr sz="1200"/>
            </a:lvl1pPr>
          </a:lstStyle>
          <a:p>
            <a:endParaRPr lang="en-US" dirty="0"/>
          </a:p>
        </p:txBody>
      </p:sp>
      <p:sp>
        <p:nvSpPr>
          <p:cNvPr id="3" name="Date Placeholder 2"/>
          <p:cNvSpPr>
            <a:spLocks noGrp="1"/>
          </p:cNvSpPr>
          <p:nvPr>
            <p:ph type="dt" sz="quarter" idx="1"/>
          </p:nvPr>
        </p:nvSpPr>
        <p:spPr>
          <a:xfrm>
            <a:off x="5307647" y="2"/>
            <a:ext cx="4059661" cy="356214"/>
          </a:xfrm>
          <a:prstGeom prst="rect">
            <a:avLst/>
          </a:prstGeom>
        </p:spPr>
        <p:txBody>
          <a:bodyPr vert="horz" lIns="92232" tIns="46115" rIns="92232" bIns="46115" rtlCol="0"/>
          <a:lstStyle>
            <a:lvl1pPr algn="r">
              <a:defRPr sz="1200"/>
            </a:lvl1pPr>
          </a:lstStyle>
          <a:p>
            <a:fld id="{33BC18D4-14CF-44DD-BA0A-48B99BC639E2}" type="datetimeFigureOut">
              <a:rPr lang="en-US" smtClean="0"/>
              <a:t>1/30/2020</a:t>
            </a:fld>
            <a:endParaRPr lang="en-US" dirty="0"/>
          </a:p>
        </p:txBody>
      </p:sp>
      <p:sp>
        <p:nvSpPr>
          <p:cNvPr id="4" name="Footer Placeholder 3"/>
          <p:cNvSpPr>
            <a:spLocks noGrp="1"/>
          </p:cNvSpPr>
          <p:nvPr>
            <p:ph type="ftr" sz="quarter" idx="2"/>
          </p:nvPr>
        </p:nvSpPr>
        <p:spPr>
          <a:xfrm>
            <a:off x="0" y="6746261"/>
            <a:ext cx="4059661" cy="356214"/>
          </a:xfrm>
          <a:prstGeom prst="rect">
            <a:avLst/>
          </a:prstGeom>
        </p:spPr>
        <p:txBody>
          <a:bodyPr vert="horz" lIns="92232" tIns="46115" rIns="92232" bIns="461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5307647" y="6746261"/>
            <a:ext cx="4059661" cy="356214"/>
          </a:xfrm>
          <a:prstGeom prst="rect">
            <a:avLst/>
          </a:prstGeom>
        </p:spPr>
        <p:txBody>
          <a:bodyPr vert="horz" lIns="92232" tIns="46115" rIns="92232" bIns="46115" rtlCol="0" anchor="b"/>
          <a:lstStyle>
            <a:lvl1pPr algn="r">
              <a:defRPr sz="1200"/>
            </a:lvl1pPr>
          </a:lstStyle>
          <a:p>
            <a:fld id="{1043F310-9EE9-40B0-B85A-2D3DA0BA9165}" type="slidenum">
              <a:rPr lang="en-US" smtClean="0"/>
              <a:t>‹#›</a:t>
            </a:fld>
            <a:endParaRPr lang="en-US" dirty="0"/>
          </a:p>
        </p:txBody>
      </p:sp>
    </p:spTree>
    <p:extLst>
      <p:ext uri="{BB962C8B-B14F-4D97-AF65-F5344CB8AC3E}">
        <p14:creationId xmlns:p14="http://schemas.microsoft.com/office/powerpoint/2010/main" val="9794448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4060085" cy="356357"/>
          </a:xfrm>
          <a:prstGeom prst="rect">
            <a:avLst/>
          </a:prstGeom>
        </p:spPr>
        <p:txBody>
          <a:bodyPr vert="horz" lIns="94093" tIns="47046" rIns="94093" bIns="47046" rtlCol="0"/>
          <a:lstStyle>
            <a:lvl1pPr algn="l">
              <a:defRPr sz="1200"/>
            </a:lvl1pPr>
          </a:lstStyle>
          <a:p>
            <a:endParaRPr lang="en-US" dirty="0"/>
          </a:p>
        </p:txBody>
      </p:sp>
      <p:sp>
        <p:nvSpPr>
          <p:cNvPr id="3" name="Date Placeholder 2"/>
          <p:cNvSpPr>
            <a:spLocks noGrp="1"/>
          </p:cNvSpPr>
          <p:nvPr>
            <p:ph type="dt" idx="1"/>
          </p:nvPr>
        </p:nvSpPr>
        <p:spPr>
          <a:xfrm>
            <a:off x="5307174" y="3"/>
            <a:ext cx="4060085" cy="356357"/>
          </a:xfrm>
          <a:prstGeom prst="rect">
            <a:avLst/>
          </a:prstGeom>
        </p:spPr>
        <p:txBody>
          <a:bodyPr vert="horz" lIns="94093" tIns="47046" rIns="94093" bIns="47046" rtlCol="0"/>
          <a:lstStyle>
            <a:lvl1pPr algn="r">
              <a:defRPr sz="1200"/>
            </a:lvl1pPr>
          </a:lstStyle>
          <a:p>
            <a:fld id="{CFE295CC-9A8A-4C86-A6D9-3224E459B135}" type="datetimeFigureOut">
              <a:rPr lang="en-US" smtClean="0"/>
              <a:t>1/30/2020</a:t>
            </a:fld>
            <a:endParaRPr lang="en-US" dirty="0"/>
          </a:p>
        </p:txBody>
      </p:sp>
      <p:sp>
        <p:nvSpPr>
          <p:cNvPr id="4" name="Slide Image Placeholder 3"/>
          <p:cNvSpPr>
            <a:spLocks noGrp="1" noRot="1" noChangeAspect="1"/>
          </p:cNvSpPr>
          <p:nvPr>
            <p:ph type="sldImg" idx="2"/>
          </p:nvPr>
        </p:nvSpPr>
        <p:spPr>
          <a:xfrm>
            <a:off x="2555875" y="889000"/>
            <a:ext cx="4257675" cy="2395538"/>
          </a:xfrm>
          <a:prstGeom prst="rect">
            <a:avLst/>
          </a:prstGeom>
          <a:noFill/>
          <a:ln w="12700">
            <a:solidFill>
              <a:prstClr val="black"/>
            </a:solidFill>
          </a:ln>
        </p:spPr>
        <p:txBody>
          <a:bodyPr vert="horz" lIns="94093" tIns="47046" rIns="94093" bIns="47046" rtlCol="0" anchor="ctr"/>
          <a:lstStyle/>
          <a:p>
            <a:endParaRPr lang="en-US" dirty="0"/>
          </a:p>
        </p:txBody>
      </p:sp>
      <p:sp>
        <p:nvSpPr>
          <p:cNvPr id="5" name="Notes Placeholder 4"/>
          <p:cNvSpPr>
            <a:spLocks noGrp="1"/>
          </p:cNvSpPr>
          <p:nvPr>
            <p:ph type="body" sz="quarter" idx="3"/>
          </p:nvPr>
        </p:nvSpPr>
        <p:spPr>
          <a:xfrm>
            <a:off x="936943" y="3418068"/>
            <a:ext cx="7495540" cy="2796599"/>
          </a:xfrm>
          <a:prstGeom prst="rect">
            <a:avLst/>
          </a:prstGeom>
        </p:spPr>
        <p:txBody>
          <a:bodyPr vert="horz" lIns="94093" tIns="47046" rIns="94093" bIns="470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6746120"/>
            <a:ext cx="4060085" cy="356356"/>
          </a:xfrm>
          <a:prstGeom prst="rect">
            <a:avLst/>
          </a:prstGeom>
        </p:spPr>
        <p:txBody>
          <a:bodyPr vert="horz" lIns="94093" tIns="47046" rIns="94093" bIns="470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5307174" y="6746120"/>
            <a:ext cx="4060085" cy="356356"/>
          </a:xfrm>
          <a:prstGeom prst="rect">
            <a:avLst/>
          </a:prstGeom>
        </p:spPr>
        <p:txBody>
          <a:bodyPr vert="horz" lIns="94093" tIns="47046" rIns="94093" bIns="47046" rtlCol="0" anchor="b"/>
          <a:lstStyle>
            <a:lvl1pPr algn="r">
              <a:defRPr sz="1200"/>
            </a:lvl1pPr>
          </a:lstStyle>
          <a:p>
            <a:fld id="{47501035-4258-4899-B20C-F823F67407C6}" type="slidenum">
              <a:rPr lang="en-US" smtClean="0"/>
              <a:t>‹#›</a:t>
            </a:fld>
            <a:endParaRPr lang="en-US" dirty="0"/>
          </a:p>
        </p:txBody>
      </p:sp>
    </p:spTree>
    <p:extLst>
      <p:ext uri="{BB962C8B-B14F-4D97-AF65-F5344CB8AC3E}">
        <p14:creationId xmlns:p14="http://schemas.microsoft.com/office/powerpoint/2010/main" val="643470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501035-4258-4899-B20C-F823F67407C6}" type="slidenum">
              <a:rPr lang="en-US" smtClean="0"/>
              <a:t>1</a:t>
            </a:fld>
            <a:endParaRPr lang="en-US" dirty="0"/>
          </a:p>
        </p:txBody>
      </p:sp>
    </p:spTree>
    <p:extLst>
      <p:ext uri="{BB962C8B-B14F-4D97-AF65-F5344CB8AC3E}">
        <p14:creationId xmlns:p14="http://schemas.microsoft.com/office/powerpoint/2010/main" val="3671132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501035-4258-4899-B20C-F823F67407C6}" type="slidenum">
              <a:rPr lang="en-US" smtClean="0"/>
              <a:t>22</a:t>
            </a:fld>
            <a:endParaRPr lang="en-US" dirty="0"/>
          </a:p>
        </p:txBody>
      </p:sp>
    </p:spTree>
    <p:extLst>
      <p:ext uri="{BB962C8B-B14F-4D97-AF65-F5344CB8AC3E}">
        <p14:creationId xmlns:p14="http://schemas.microsoft.com/office/powerpoint/2010/main" val="2851977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501035-4258-4899-B20C-F823F67407C6}" type="slidenum">
              <a:rPr lang="en-US" smtClean="0"/>
              <a:t>23</a:t>
            </a:fld>
            <a:endParaRPr lang="en-US" dirty="0"/>
          </a:p>
        </p:txBody>
      </p:sp>
    </p:spTree>
    <p:extLst>
      <p:ext uri="{BB962C8B-B14F-4D97-AF65-F5344CB8AC3E}">
        <p14:creationId xmlns:p14="http://schemas.microsoft.com/office/powerpoint/2010/main" val="1989377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5703">
              <a:defRPr sz="2500" b="1">
                <a:solidFill>
                  <a:schemeClr val="tx1"/>
                </a:solidFill>
                <a:latin typeface="Arial Narrow" panose="020B0606020202030204" pitchFamily="34" charset="0"/>
              </a:defRPr>
            </a:lvl1pPr>
            <a:lvl2pPr marL="764718" indent="-294122" defTabSz="965703">
              <a:defRPr sz="2500" b="1">
                <a:solidFill>
                  <a:schemeClr val="tx1"/>
                </a:solidFill>
                <a:latin typeface="Arial Narrow" panose="020B0606020202030204" pitchFamily="34" charset="0"/>
              </a:defRPr>
            </a:lvl2pPr>
            <a:lvl3pPr marL="1176490" indent="-235298" defTabSz="965703">
              <a:defRPr sz="2500" b="1">
                <a:solidFill>
                  <a:schemeClr val="tx1"/>
                </a:solidFill>
                <a:latin typeface="Arial Narrow" panose="020B0606020202030204" pitchFamily="34" charset="0"/>
              </a:defRPr>
            </a:lvl3pPr>
            <a:lvl4pPr marL="1647086" indent="-235298" defTabSz="965703">
              <a:defRPr sz="2500" b="1">
                <a:solidFill>
                  <a:schemeClr val="tx1"/>
                </a:solidFill>
                <a:latin typeface="Arial Narrow" panose="020B0606020202030204" pitchFamily="34" charset="0"/>
              </a:defRPr>
            </a:lvl4pPr>
            <a:lvl5pPr marL="2117682" indent="-235298" defTabSz="965703">
              <a:defRPr sz="2500" b="1">
                <a:solidFill>
                  <a:schemeClr val="tx1"/>
                </a:solidFill>
                <a:latin typeface="Arial Narrow" panose="020B0606020202030204" pitchFamily="34" charset="0"/>
              </a:defRPr>
            </a:lvl5pPr>
            <a:lvl6pPr marL="2588278" indent="-235298" defTabSz="965703" eaLnBrk="0" fontAlgn="base" hangingPunct="0">
              <a:spcBef>
                <a:spcPct val="0"/>
              </a:spcBef>
              <a:spcAft>
                <a:spcPct val="0"/>
              </a:spcAft>
              <a:defRPr sz="2500" b="1">
                <a:solidFill>
                  <a:schemeClr val="tx1"/>
                </a:solidFill>
                <a:latin typeface="Arial Narrow" panose="020B0606020202030204" pitchFamily="34" charset="0"/>
              </a:defRPr>
            </a:lvl6pPr>
            <a:lvl7pPr marL="3058874" indent="-235298" defTabSz="965703" eaLnBrk="0" fontAlgn="base" hangingPunct="0">
              <a:spcBef>
                <a:spcPct val="0"/>
              </a:spcBef>
              <a:spcAft>
                <a:spcPct val="0"/>
              </a:spcAft>
              <a:defRPr sz="2500" b="1">
                <a:solidFill>
                  <a:schemeClr val="tx1"/>
                </a:solidFill>
                <a:latin typeface="Arial Narrow" panose="020B0606020202030204" pitchFamily="34" charset="0"/>
              </a:defRPr>
            </a:lvl7pPr>
            <a:lvl8pPr marL="3529470" indent="-235298" defTabSz="965703" eaLnBrk="0" fontAlgn="base" hangingPunct="0">
              <a:spcBef>
                <a:spcPct val="0"/>
              </a:spcBef>
              <a:spcAft>
                <a:spcPct val="0"/>
              </a:spcAft>
              <a:defRPr sz="2500" b="1">
                <a:solidFill>
                  <a:schemeClr val="tx1"/>
                </a:solidFill>
                <a:latin typeface="Arial Narrow" panose="020B0606020202030204" pitchFamily="34" charset="0"/>
              </a:defRPr>
            </a:lvl8pPr>
            <a:lvl9pPr marL="4000066" indent="-235298" defTabSz="965703" eaLnBrk="0" fontAlgn="base" hangingPunct="0">
              <a:spcBef>
                <a:spcPct val="0"/>
              </a:spcBef>
              <a:spcAft>
                <a:spcPct val="0"/>
              </a:spcAft>
              <a:defRPr sz="2500" b="1">
                <a:solidFill>
                  <a:schemeClr val="tx1"/>
                </a:solidFill>
                <a:latin typeface="Arial Narrow" panose="020B0606020202030204" pitchFamily="34" charset="0"/>
              </a:defRPr>
            </a:lvl9pPr>
          </a:lstStyle>
          <a:p>
            <a:r>
              <a:rPr lang="en-US" altLang="en-US" sz="1200" b="0">
                <a:solidFill>
                  <a:schemeClr val="tx2"/>
                </a:solidFill>
                <a:latin typeface="Arial (W1)" pitchFamily="34" charset="0"/>
              </a:rPr>
              <a:t>AGMSC: FUNDAMENTALS &amp; DEVELOPMENT OF LNG FACILITIES</a:t>
            </a:r>
          </a:p>
        </p:txBody>
      </p:sp>
      <p:sp>
        <p:nvSpPr>
          <p:cNvPr id="67587" name="Rectangle 3"/>
          <p:cNvSpPr>
            <a:spLocks noGrp="1" noChangeArrowheads="1"/>
          </p:cNvSpPr>
          <p:nvPr>
            <p:ph type="dt" sz="quarter"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5703">
              <a:defRPr sz="2500" b="1">
                <a:solidFill>
                  <a:schemeClr val="tx1"/>
                </a:solidFill>
                <a:latin typeface="Arial Narrow" panose="020B0606020202030204" pitchFamily="34" charset="0"/>
              </a:defRPr>
            </a:lvl1pPr>
            <a:lvl2pPr marL="764718" indent="-294122" defTabSz="965703">
              <a:defRPr sz="2500" b="1">
                <a:solidFill>
                  <a:schemeClr val="tx1"/>
                </a:solidFill>
                <a:latin typeface="Arial Narrow" panose="020B0606020202030204" pitchFamily="34" charset="0"/>
              </a:defRPr>
            </a:lvl2pPr>
            <a:lvl3pPr marL="1176490" indent="-235298" defTabSz="965703">
              <a:defRPr sz="2500" b="1">
                <a:solidFill>
                  <a:schemeClr val="tx1"/>
                </a:solidFill>
                <a:latin typeface="Arial Narrow" panose="020B0606020202030204" pitchFamily="34" charset="0"/>
              </a:defRPr>
            </a:lvl3pPr>
            <a:lvl4pPr marL="1647086" indent="-235298" defTabSz="965703">
              <a:defRPr sz="2500" b="1">
                <a:solidFill>
                  <a:schemeClr val="tx1"/>
                </a:solidFill>
                <a:latin typeface="Arial Narrow" panose="020B0606020202030204" pitchFamily="34" charset="0"/>
              </a:defRPr>
            </a:lvl4pPr>
            <a:lvl5pPr marL="2117682" indent="-235298" defTabSz="965703">
              <a:defRPr sz="2500" b="1">
                <a:solidFill>
                  <a:schemeClr val="tx1"/>
                </a:solidFill>
                <a:latin typeface="Arial Narrow" panose="020B0606020202030204" pitchFamily="34" charset="0"/>
              </a:defRPr>
            </a:lvl5pPr>
            <a:lvl6pPr marL="2588278" indent="-235298" defTabSz="965703" eaLnBrk="0" fontAlgn="base" hangingPunct="0">
              <a:spcBef>
                <a:spcPct val="0"/>
              </a:spcBef>
              <a:spcAft>
                <a:spcPct val="0"/>
              </a:spcAft>
              <a:defRPr sz="2500" b="1">
                <a:solidFill>
                  <a:schemeClr val="tx1"/>
                </a:solidFill>
                <a:latin typeface="Arial Narrow" panose="020B0606020202030204" pitchFamily="34" charset="0"/>
              </a:defRPr>
            </a:lvl6pPr>
            <a:lvl7pPr marL="3058874" indent="-235298" defTabSz="965703" eaLnBrk="0" fontAlgn="base" hangingPunct="0">
              <a:spcBef>
                <a:spcPct val="0"/>
              </a:spcBef>
              <a:spcAft>
                <a:spcPct val="0"/>
              </a:spcAft>
              <a:defRPr sz="2500" b="1">
                <a:solidFill>
                  <a:schemeClr val="tx1"/>
                </a:solidFill>
                <a:latin typeface="Arial Narrow" panose="020B0606020202030204" pitchFamily="34" charset="0"/>
              </a:defRPr>
            </a:lvl7pPr>
            <a:lvl8pPr marL="3529470" indent="-235298" defTabSz="965703" eaLnBrk="0" fontAlgn="base" hangingPunct="0">
              <a:spcBef>
                <a:spcPct val="0"/>
              </a:spcBef>
              <a:spcAft>
                <a:spcPct val="0"/>
              </a:spcAft>
              <a:defRPr sz="2500" b="1">
                <a:solidFill>
                  <a:schemeClr val="tx1"/>
                </a:solidFill>
                <a:latin typeface="Arial Narrow" panose="020B0606020202030204" pitchFamily="34" charset="0"/>
              </a:defRPr>
            </a:lvl8pPr>
            <a:lvl9pPr marL="4000066" indent="-235298" defTabSz="965703" eaLnBrk="0" fontAlgn="base" hangingPunct="0">
              <a:spcBef>
                <a:spcPct val="0"/>
              </a:spcBef>
              <a:spcAft>
                <a:spcPct val="0"/>
              </a:spcAft>
              <a:defRPr sz="2500" b="1">
                <a:solidFill>
                  <a:schemeClr val="tx1"/>
                </a:solidFill>
                <a:latin typeface="Arial Narrow" panose="020B0606020202030204" pitchFamily="34" charset="0"/>
              </a:defRPr>
            </a:lvl9pPr>
          </a:lstStyle>
          <a:p>
            <a:fld id="{D2F4300D-A9C7-436B-B069-DB356D5B6F35}" type="datetime1">
              <a:rPr lang="en-US" altLang="en-US" sz="1200" b="0">
                <a:solidFill>
                  <a:schemeClr val="tx2"/>
                </a:solidFill>
                <a:latin typeface="Arial (W1)" pitchFamily="34" charset="0"/>
              </a:rPr>
              <a:pPr/>
              <a:t>1/30/2020</a:t>
            </a:fld>
            <a:endParaRPr lang="en-US" altLang="en-US" sz="1200" b="0">
              <a:solidFill>
                <a:schemeClr val="tx2"/>
              </a:solidFill>
              <a:latin typeface="Arial (W1)" pitchFamily="34" charset="0"/>
            </a:endParaRPr>
          </a:p>
        </p:txBody>
      </p:sp>
      <p:sp>
        <p:nvSpPr>
          <p:cNvPr id="67588" name="Rectangle 6"/>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5703">
              <a:defRPr sz="2500" b="1">
                <a:solidFill>
                  <a:schemeClr val="tx1"/>
                </a:solidFill>
                <a:latin typeface="Arial Narrow" panose="020B0606020202030204" pitchFamily="34" charset="0"/>
              </a:defRPr>
            </a:lvl1pPr>
            <a:lvl2pPr marL="764718" indent="-294122" defTabSz="965703">
              <a:defRPr sz="2500" b="1">
                <a:solidFill>
                  <a:schemeClr val="tx1"/>
                </a:solidFill>
                <a:latin typeface="Arial Narrow" panose="020B0606020202030204" pitchFamily="34" charset="0"/>
              </a:defRPr>
            </a:lvl2pPr>
            <a:lvl3pPr marL="1176490" indent="-235298" defTabSz="965703">
              <a:defRPr sz="2500" b="1">
                <a:solidFill>
                  <a:schemeClr val="tx1"/>
                </a:solidFill>
                <a:latin typeface="Arial Narrow" panose="020B0606020202030204" pitchFamily="34" charset="0"/>
              </a:defRPr>
            </a:lvl3pPr>
            <a:lvl4pPr marL="1647086" indent="-235298" defTabSz="965703">
              <a:defRPr sz="2500" b="1">
                <a:solidFill>
                  <a:schemeClr val="tx1"/>
                </a:solidFill>
                <a:latin typeface="Arial Narrow" panose="020B0606020202030204" pitchFamily="34" charset="0"/>
              </a:defRPr>
            </a:lvl4pPr>
            <a:lvl5pPr marL="2117682" indent="-235298" defTabSz="965703">
              <a:defRPr sz="2500" b="1">
                <a:solidFill>
                  <a:schemeClr val="tx1"/>
                </a:solidFill>
                <a:latin typeface="Arial Narrow" panose="020B0606020202030204" pitchFamily="34" charset="0"/>
              </a:defRPr>
            </a:lvl5pPr>
            <a:lvl6pPr marL="2588278" indent="-235298" defTabSz="965703" eaLnBrk="0" fontAlgn="base" hangingPunct="0">
              <a:spcBef>
                <a:spcPct val="0"/>
              </a:spcBef>
              <a:spcAft>
                <a:spcPct val="0"/>
              </a:spcAft>
              <a:defRPr sz="2500" b="1">
                <a:solidFill>
                  <a:schemeClr val="tx1"/>
                </a:solidFill>
                <a:latin typeface="Arial Narrow" panose="020B0606020202030204" pitchFamily="34" charset="0"/>
              </a:defRPr>
            </a:lvl6pPr>
            <a:lvl7pPr marL="3058874" indent="-235298" defTabSz="965703" eaLnBrk="0" fontAlgn="base" hangingPunct="0">
              <a:spcBef>
                <a:spcPct val="0"/>
              </a:spcBef>
              <a:spcAft>
                <a:spcPct val="0"/>
              </a:spcAft>
              <a:defRPr sz="2500" b="1">
                <a:solidFill>
                  <a:schemeClr val="tx1"/>
                </a:solidFill>
                <a:latin typeface="Arial Narrow" panose="020B0606020202030204" pitchFamily="34" charset="0"/>
              </a:defRPr>
            </a:lvl7pPr>
            <a:lvl8pPr marL="3529470" indent="-235298" defTabSz="965703" eaLnBrk="0" fontAlgn="base" hangingPunct="0">
              <a:spcBef>
                <a:spcPct val="0"/>
              </a:spcBef>
              <a:spcAft>
                <a:spcPct val="0"/>
              </a:spcAft>
              <a:defRPr sz="2500" b="1">
                <a:solidFill>
                  <a:schemeClr val="tx1"/>
                </a:solidFill>
                <a:latin typeface="Arial Narrow" panose="020B0606020202030204" pitchFamily="34" charset="0"/>
              </a:defRPr>
            </a:lvl8pPr>
            <a:lvl9pPr marL="4000066" indent="-235298" defTabSz="965703" eaLnBrk="0" fontAlgn="base" hangingPunct="0">
              <a:spcBef>
                <a:spcPct val="0"/>
              </a:spcBef>
              <a:spcAft>
                <a:spcPct val="0"/>
              </a:spcAft>
              <a:defRPr sz="2500" b="1">
                <a:solidFill>
                  <a:schemeClr val="tx1"/>
                </a:solidFill>
                <a:latin typeface="Arial Narrow" panose="020B0606020202030204" pitchFamily="34" charset="0"/>
              </a:defRPr>
            </a:lvl9pPr>
          </a:lstStyle>
          <a:p>
            <a:r>
              <a:rPr lang="en-US" altLang="en-US" sz="1200" b="0">
                <a:solidFill>
                  <a:schemeClr val="tx2"/>
                </a:solidFill>
                <a:latin typeface="Arial (W1)" pitchFamily="34" charset="0"/>
              </a:rPr>
              <a:t>NORTHSTAR INDUSTRIES, INC.</a:t>
            </a:r>
          </a:p>
        </p:txBody>
      </p:sp>
      <p:sp>
        <p:nvSpPr>
          <p:cNvPr id="6758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5703">
              <a:defRPr sz="2500" b="1">
                <a:solidFill>
                  <a:schemeClr val="tx1"/>
                </a:solidFill>
                <a:latin typeface="Arial Narrow" panose="020B0606020202030204" pitchFamily="34" charset="0"/>
              </a:defRPr>
            </a:lvl1pPr>
            <a:lvl2pPr marL="764718" indent="-294122" defTabSz="965703">
              <a:defRPr sz="2500" b="1">
                <a:solidFill>
                  <a:schemeClr val="tx1"/>
                </a:solidFill>
                <a:latin typeface="Arial Narrow" panose="020B0606020202030204" pitchFamily="34" charset="0"/>
              </a:defRPr>
            </a:lvl2pPr>
            <a:lvl3pPr marL="1176490" indent="-235298" defTabSz="965703">
              <a:defRPr sz="2500" b="1">
                <a:solidFill>
                  <a:schemeClr val="tx1"/>
                </a:solidFill>
                <a:latin typeface="Arial Narrow" panose="020B0606020202030204" pitchFamily="34" charset="0"/>
              </a:defRPr>
            </a:lvl3pPr>
            <a:lvl4pPr marL="1647086" indent="-235298" defTabSz="965703">
              <a:defRPr sz="2500" b="1">
                <a:solidFill>
                  <a:schemeClr val="tx1"/>
                </a:solidFill>
                <a:latin typeface="Arial Narrow" panose="020B0606020202030204" pitchFamily="34" charset="0"/>
              </a:defRPr>
            </a:lvl4pPr>
            <a:lvl5pPr marL="2117682" indent="-235298" defTabSz="965703">
              <a:defRPr sz="2500" b="1">
                <a:solidFill>
                  <a:schemeClr val="tx1"/>
                </a:solidFill>
                <a:latin typeface="Arial Narrow" panose="020B0606020202030204" pitchFamily="34" charset="0"/>
              </a:defRPr>
            </a:lvl5pPr>
            <a:lvl6pPr marL="2588278" indent="-235298" defTabSz="965703" eaLnBrk="0" fontAlgn="base" hangingPunct="0">
              <a:spcBef>
                <a:spcPct val="0"/>
              </a:spcBef>
              <a:spcAft>
                <a:spcPct val="0"/>
              </a:spcAft>
              <a:defRPr sz="2500" b="1">
                <a:solidFill>
                  <a:schemeClr val="tx1"/>
                </a:solidFill>
                <a:latin typeface="Arial Narrow" panose="020B0606020202030204" pitchFamily="34" charset="0"/>
              </a:defRPr>
            </a:lvl6pPr>
            <a:lvl7pPr marL="3058874" indent="-235298" defTabSz="965703" eaLnBrk="0" fontAlgn="base" hangingPunct="0">
              <a:spcBef>
                <a:spcPct val="0"/>
              </a:spcBef>
              <a:spcAft>
                <a:spcPct val="0"/>
              </a:spcAft>
              <a:defRPr sz="2500" b="1">
                <a:solidFill>
                  <a:schemeClr val="tx1"/>
                </a:solidFill>
                <a:latin typeface="Arial Narrow" panose="020B0606020202030204" pitchFamily="34" charset="0"/>
              </a:defRPr>
            </a:lvl7pPr>
            <a:lvl8pPr marL="3529470" indent="-235298" defTabSz="965703" eaLnBrk="0" fontAlgn="base" hangingPunct="0">
              <a:spcBef>
                <a:spcPct val="0"/>
              </a:spcBef>
              <a:spcAft>
                <a:spcPct val="0"/>
              </a:spcAft>
              <a:defRPr sz="2500" b="1">
                <a:solidFill>
                  <a:schemeClr val="tx1"/>
                </a:solidFill>
                <a:latin typeface="Arial Narrow" panose="020B0606020202030204" pitchFamily="34" charset="0"/>
              </a:defRPr>
            </a:lvl8pPr>
            <a:lvl9pPr marL="4000066" indent="-235298" defTabSz="965703" eaLnBrk="0" fontAlgn="base" hangingPunct="0">
              <a:spcBef>
                <a:spcPct val="0"/>
              </a:spcBef>
              <a:spcAft>
                <a:spcPct val="0"/>
              </a:spcAft>
              <a:defRPr sz="2500" b="1">
                <a:solidFill>
                  <a:schemeClr val="tx1"/>
                </a:solidFill>
                <a:latin typeface="Arial Narrow" panose="020B0606020202030204" pitchFamily="34" charset="0"/>
              </a:defRPr>
            </a:lvl9pPr>
          </a:lstStyle>
          <a:p>
            <a:fld id="{A37A5072-0D5C-48E8-89CB-4BE5AA0E32BC}" type="slidenum">
              <a:rPr lang="en-US" altLang="en-US" sz="1200" b="0">
                <a:solidFill>
                  <a:schemeClr val="tx2"/>
                </a:solidFill>
                <a:latin typeface="Arial (W1)" pitchFamily="34" charset="0"/>
              </a:rPr>
              <a:pPr/>
              <a:t>25</a:t>
            </a:fld>
            <a:endParaRPr lang="en-US" altLang="en-US" sz="1200" b="0">
              <a:solidFill>
                <a:schemeClr val="tx2"/>
              </a:solidFill>
              <a:latin typeface="Arial (W1)" pitchFamily="34" charset="0"/>
            </a:endParaRPr>
          </a:p>
        </p:txBody>
      </p:sp>
      <p:sp>
        <p:nvSpPr>
          <p:cNvPr id="67590" name="Rectangle 2"/>
          <p:cNvSpPr>
            <a:spLocks noGrp="1" noRot="1" noChangeAspect="1" noChangeArrowheads="1" noTextEdit="1"/>
          </p:cNvSpPr>
          <p:nvPr>
            <p:ph type="sldImg"/>
          </p:nvPr>
        </p:nvSpPr>
        <p:spPr>
          <a:xfrm>
            <a:off x="585788" y="787400"/>
            <a:ext cx="6091237" cy="3425825"/>
          </a:xfrm>
          <a:ln w="12700" cap="flat">
            <a:solidFill>
              <a:schemeClr val="tx1"/>
            </a:solidFill>
          </a:ln>
        </p:spPr>
      </p:sp>
      <p:sp>
        <p:nvSpPr>
          <p:cNvPr id="67591" name="Rectangle 3"/>
          <p:cNvSpPr>
            <a:spLocks noGrp="1" noChangeArrowheads="1"/>
          </p:cNvSpPr>
          <p:nvPr>
            <p:ph type="body" idx="1"/>
          </p:nvPr>
        </p:nvSpPr>
        <p:spPr>
          <a:xfrm>
            <a:off x="968371" y="4525302"/>
            <a:ext cx="5323568" cy="4282934"/>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6220" tIns="48111" rIns="96220" bIns="48111"/>
          <a:lstStyle/>
          <a:p>
            <a:endParaRPr lang="en-US" altLang="en-US"/>
          </a:p>
        </p:txBody>
      </p:sp>
    </p:spTree>
    <p:extLst>
      <p:ext uri="{BB962C8B-B14F-4D97-AF65-F5344CB8AC3E}">
        <p14:creationId xmlns:p14="http://schemas.microsoft.com/office/powerpoint/2010/main" val="2721694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501035-4258-4899-B20C-F823F67407C6}" type="slidenum">
              <a:rPr lang="en-US" smtClean="0"/>
              <a:t>2</a:t>
            </a:fld>
            <a:endParaRPr lang="en-US" dirty="0"/>
          </a:p>
        </p:txBody>
      </p:sp>
    </p:spTree>
    <p:extLst>
      <p:ext uri="{BB962C8B-B14F-4D97-AF65-F5344CB8AC3E}">
        <p14:creationId xmlns:p14="http://schemas.microsoft.com/office/powerpoint/2010/main" val="4211466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lgn="ctr" defTabSz="965703">
              <a:defRPr sz="2500" b="1">
                <a:solidFill>
                  <a:schemeClr val="tx1"/>
                </a:solidFill>
                <a:latin typeface="Arial Narrow" panose="020B0606020202030204" pitchFamily="34" charset="0"/>
              </a:defRPr>
            </a:lvl1pPr>
            <a:lvl2pPr marL="764718" indent="-294122" algn="ctr" defTabSz="965703">
              <a:defRPr sz="2500" b="1">
                <a:solidFill>
                  <a:schemeClr val="tx1"/>
                </a:solidFill>
                <a:latin typeface="Arial Narrow" panose="020B0606020202030204" pitchFamily="34" charset="0"/>
              </a:defRPr>
            </a:lvl2pPr>
            <a:lvl3pPr marL="1176490" indent="-235298" algn="ctr" defTabSz="965703">
              <a:defRPr sz="2500" b="1">
                <a:solidFill>
                  <a:schemeClr val="tx1"/>
                </a:solidFill>
                <a:latin typeface="Arial Narrow" panose="020B0606020202030204" pitchFamily="34" charset="0"/>
              </a:defRPr>
            </a:lvl3pPr>
            <a:lvl4pPr marL="1647086" indent="-235298" algn="ctr" defTabSz="965703">
              <a:defRPr sz="2500" b="1">
                <a:solidFill>
                  <a:schemeClr val="tx1"/>
                </a:solidFill>
                <a:latin typeface="Arial Narrow" panose="020B0606020202030204" pitchFamily="34" charset="0"/>
              </a:defRPr>
            </a:lvl4pPr>
            <a:lvl5pPr marL="2117682" indent="-235298" algn="ctr" defTabSz="965703">
              <a:defRPr sz="2500" b="1">
                <a:solidFill>
                  <a:schemeClr val="tx1"/>
                </a:solidFill>
                <a:latin typeface="Arial Narrow" panose="020B0606020202030204" pitchFamily="34" charset="0"/>
              </a:defRPr>
            </a:lvl5pPr>
            <a:lvl6pPr marL="2588278" indent="-235298" algn="ctr" defTabSz="965703" eaLnBrk="0" fontAlgn="base" hangingPunct="0">
              <a:spcBef>
                <a:spcPct val="0"/>
              </a:spcBef>
              <a:spcAft>
                <a:spcPct val="0"/>
              </a:spcAft>
              <a:defRPr sz="2500" b="1">
                <a:solidFill>
                  <a:schemeClr val="tx1"/>
                </a:solidFill>
                <a:latin typeface="Arial Narrow" panose="020B0606020202030204" pitchFamily="34" charset="0"/>
              </a:defRPr>
            </a:lvl6pPr>
            <a:lvl7pPr marL="3058874" indent="-235298" algn="ctr" defTabSz="965703" eaLnBrk="0" fontAlgn="base" hangingPunct="0">
              <a:spcBef>
                <a:spcPct val="0"/>
              </a:spcBef>
              <a:spcAft>
                <a:spcPct val="0"/>
              </a:spcAft>
              <a:defRPr sz="2500" b="1">
                <a:solidFill>
                  <a:schemeClr val="tx1"/>
                </a:solidFill>
                <a:latin typeface="Arial Narrow" panose="020B0606020202030204" pitchFamily="34" charset="0"/>
              </a:defRPr>
            </a:lvl7pPr>
            <a:lvl8pPr marL="3529470" indent="-235298" algn="ctr" defTabSz="965703" eaLnBrk="0" fontAlgn="base" hangingPunct="0">
              <a:spcBef>
                <a:spcPct val="0"/>
              </a:spcBef>
              <a:spcAft>
                <a:spcPct val="0"/>
              </a:spcAft>
              <a:defRPr sz="2500" b="1">
                <a:solidFill>
                  <a:schemeClr val="tx1"/>
                </a:solidFill>
                <a:latin typeface="Arial Narrow" panose="020B0606020202030204" pitchFamily="34" charset="0"/>
              </a:defRPr>
            </a:lvl8pPr>
            <a:lvl9pPr marL="4000066" indent="-235298" algn="ctr" defTabSz="965703" eaLnBrk="0" fontAlgn="base" hangingPunct="0">
              <a:spcBef>
                <a:spcPct val="0"/>
              </a:spcBef>
              <a:spcAft>
                <a:spcPct val="0"/>
              </a:spcAft>
              <a:defRPr sz="2500" b="1">
                <a:solidFill>
                  <a:schemeClr val="tx1"/>
                </a:solidFill>
                <a:latin typeface="Arial Narrow" panose="020B0606020202030204" pitchFamily="34" charset="0"/>
              </a:defRPr>
            </a:lvl9pPr>
          </a:lstStyle>
          <a:p>
            <a:pPr algn="l"/>
            <a:r>
              <a:rPr lang="en-US" altLang="en-US" sz="1200" b="0">
                <a:solidFill>
                  <a:schemeClr val="tx2"/>
                </a:solidFill>
                <a:latin typeface="Arial (W1)" pitchFamily="34" charset="0"/>
              </a:rPr>
              <a:t>FUNDAMENTALS &amp; DEVELOPMENT OF M&amp;R FACILITIES</a:t>
            </a:r>
          </a:p>
        </p:txBody>
      </p:sp>
      <p:sp>
        <p:nvSpPr>
          <p:cNvPr id="11267" name="Rectangle 3"/>
          <p:cNvSpPr>
            <a:spLocks noGrp="1" noChangeArrowheads="1"/>
          </p:cNvSpPr>
          <p:nvPr>
            <p:ph type="dt" sz="quarter"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lgn="ctr" defTabSz="965703">
              <a:defRPr sz="2500" b="1">
                <a:solidFill>
                  <a:schemeClr val="tx1"/>
                </a:solidFill>
                <a:latin typeface="Arial Narrow" panose="020B0606020202030204" pitchFamily="34" charset="0"/>
              </a:defRPr>
            </a:lvl1pPr>
            <a:lvl2pPr marL="764718" indent="-294122" algn="ctr" defTabSz="965703">
              <a:defRPr sz="2500" b="1">
                <a:solidFill>
                  <a:schemeClr val="tx1"/>
                </a:solidFill>
                <a:latin typeface="Arial Narrow" panose="020B0606020202030204" pitchFamily="34" charset="0"/>
              </a:defRPr>
            </a:lvl2pPr>
            <a:lvl3pPr marL="1176490" indent="-235298" algn="ctr" defTabSz="965703">
              <a:defRPr sz="2500" b="1">
                <a:solidFill>
                  <a:schemeClr val="tx1"/>
                </a:solidFill>
                <a:latin typeface="Arial Narrow" panose="020B0606020202030204" pitchFamily="34" charset="0"/>
              </a:defRPr>
            </a:lvl3pPr>
            <a:lvl4pPr marL="1647086" indent="-235298" algn="ctr" defTabSz="965703">
              <a:defRPr sz="2500" b="1">
                <a:solidFill>
                  <a:schemeClr val="tx1"/>
                </a:solidFill>
                <a:latin typeface="Arial Narrow" panose="020B0606020202030204" pitchFamily="34" charset="0"/>
              </a:defRPr>
            </a:lvl4pPr>
            <a:lvl5pPr marL="2117682" indent="-235298" algn="ctr" defTabSz="965703">
              <a:defRPr sz="2500" b="1">
                <a:solidFill>
                  <a:schemeClr val="tx1"/>
                </a:solidFill>
                <a:latin typeface="Arial Narrow" panose="020B0606020202030204" pitchFamily="34" charset="0"/>
              </a:defRPr>
            </a:lvl5pPr>
            <a:lvl6pPr marL="2588278" indent="-235298" algn="ctr" defTabSz="965703" eaLnBrk="0" fontAlgn="base" hangingPunct="0">
              <a:spcBef>
                <a:spcPct val="0"/>
              </a:spcBef>
              <a:spcAft>
                <a:spcPct val="0"/>
              </a:spcAft>
              <a:defRPr sz="2500" b="1">
                <a:solidFill>
                  <a:schemeClr val="tx1"/>
                </a:solidFill>
                <a:latin typeface="Arial Narrow" panose="020B0606020202030204" pitchFamily="34" charset="0"/>
              </a:defRPr>
            </a:lvl6pPr>
            <a:lvl7pPr marL="3058874" indent="-235298" algn="ctr" defTabSz="965703" eaLnBrk="0" fontAlgn="base" hangingPunct="0">
              <a:spcBef>
                <a:spcPct val="0"/>
              </a:spcBef>
              <a:spcAft>
                <a:spcPct val="0"/>
              </a:spcAft>
              <a:defRPr sz="2500" b="1">
                <a:solidFill>
                  <a:schemeClr val="tx1"/>
                </a:solidFill>
                <a:latin typeface="Arial Narrow" panose="020B0606020202030204" pitchFamily="34" charset="0"/>
              </a:defRPr>
            </a:lvl7pPr>
            <a:lvl8pPr marL="3529470" indent="-235298" algn="ctr" defTabSz="965703" eaLnBrk="0" fontAlgn="base" hangingPunct="0">
              <a:spcBef>
                <a:spcPct val="0"/>
              </a:spcBef>
              <a:spcAft>
                <a:spcPct val="0"/>
              </a:spcAft>
              <a:defRPr sz="2500" b="1">
                <a:solidFill>
                  <a:schemeClr val="tx1"/>
                </a:solidFill>
                <a:latin typeface="Arial Narrow" panose="020B0606020202030204" pitchFamily="34" charset="0"/>
              </a:defRPr>
            </a:lvl8pPr>
            <a:lvl9pPr marL="4000066" indent="-235298" algn="ctr" defTabSz="965703" eaLnBrk="0" fontAlgn="base" hangingPunct="0">
              <a:spcBef>
                <a:spcPct val="0"/>
              </a:spcBef>
              <a:spcAft>
                <a:spcPct val="0"/>
              </a:spcAft>
              <a:defRPr sz="2500" b="1">
                <a:solidFill>
                  <a:schemeClr val="tx1"/>
                </a:solidFill>
                <a:latin typeface="Arial Narrow" panose="020B0606020202030204" pitchFamily="34" charset="0"/>
              </a:defRPr>
            </a:lvl9pPr>
          </a:lstStyle>
          <a:p>
            <a:pPr algn="r"/>
            <a:fld id="{5F9BF49B-5759-4626-ACEE-4CA1532E3FF6}" type="datetime4">
              <a:rPr lang="en-US" altLang="en-US" sz="1200" b="0">
                <a:solidFill>
                  <a:schemeClr val="tx2"/>
                </a:solidFill>
                <a:latin typeface="Arial (W1)" pitchFamily="34" charset="0"/>
              </a:rPr>
              <a:t>January 30, 2020</a:t>
            </a:fld>
            <a:endParaRPr lang="en-US" altLang="en-US" sz="1200" b="0">
              <a:solidFill>
                <a:schemeClr val="tx2"/>
              </a:solidFill>
              <a:latin typeface="Arial (W1)" pitchFamily="34" charset="0"/>
            </a:endParaRPr>
          </a:p>
        </p:txBody>
      </p:sp>
      <p:sp>
        <p:nvSpPr>
          <p:cNvPr id="11268" name="Rectangle 6"/>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lgn="ctr" defTabSz="965703">
              <a:defRPr sz="2500" b="1">
                <a:solidFill>
                  <a:schemeClr val="tx1"/>
                </a:solidFill>
                <a:latin typeface="Arial Narrow" panose="020B0606020202030204" pitchFamily="34" charset="0"/>
              </a:defRPr>
            </a:lvl1pPr>
            <a:lvl2pPr marL="764718" indent="-294122" algn="ctr" defTabSz="965703">
              <a:defRPr sz="2500" b="1">
                <a:solidFill>
                  <a:schemeClr val="tx1"/>
                </a:solidFill>
                <a:latin typeface="Arial Narrow" panose="020B0606020202030204" pitchFamily="34" charset="0"/>
              </a:defRPr>
            </a:lvl2pPr>
            <a:lvl3pPr marL="1176490" indent="-235298" algn="ctr" defTabSz="965703">
              <a:defRPr sz="2500" b="1">
                <a:solidFill>
                  <a:schemeClr val="tx1"/>
                </a:solidFill>
                <a:latin typeface="Arial Narrow" panose="020B0606020202030204" pitchFamily="34" charset="0"/>
              </a:defRPr>
            </a:lvl3pPr>
            <a:lvl4pPr marL="1647086" indent="-235298" algn="ctr" defTabSz="965703">
              <a:defRPr sz="2500" b="1">
                <a:solidFill>
                  <a:schemeClr val="tx1"/>
                </a:solidFill>
                <a:latin typeface="Arial Narrow" panose="020B0606020202030204" pitchFamily="34" charset="0"/>
              </a:defRPr>
            </a:lvl4pPr>
            <a:lvl5pPr marL="2117682" indent="-235298" algn="ctr" defTabSz="965703">
              <a:defRPr sz="2500" b="1">
                <a:solidFill>
                  <a:schemeClr val="tx1"/>
                </a:solidFill>
                <a:latin typeface="Arial Narrow" panose="020B0606020202030204" pitchFamily="34" charset="0"/>
              </a:defRPr>
            </a:lvl5pPr>
            <a:lvl6pPr marL="2588278" indent="-235298" algn="ctr" defTabSz="965703" eaLnBrk="0" fontAlgn="base" hangingPunct="0">
              <a:spcBef>
                <a:spcPct val="0"/>
              </a:spcBef>
              <a:spcAft>
                <a:spcPct val="0"/>
              </a:spcAft>
              <a:defRPr sz="2500" b="1">
                <a:solidFill>
                  <a:schemeClr val="tx1"/>
                </a:solidFill>
                <a:latin typeface="Arial Narrow" panose="020B0606020202030204" pitchFamily="34" charset="0"/>
              </a:defRPr>
            </a:lvl6pPr>
            <a:lvl7pPr marL="3058874" indent="-235298" algn="ctr" defTabSz="965703" eaLnBrk="0" fontAlgn="base" hangingPunct="0">
              <a:spcBef>
                <a:spcPct val="0"/>
              </a:spcBef>
              <a:spcAft>
                <a:spcPct val="0"/>
              </a:spcAft>
              <a:defRPr sz="2500" b="1">
                <a:solidFill>
                  <a:schemeClr val="tx1"/>
                </a:solidFill>
                <a:latin typeface="Arial Narrow" panose="020B0606020202030204" pitchFamily="34" charset="0"/>
              </a:defRPr>
            </a:lvl7pPr>
            <a:lvl8pPr marL="3529470" indent="-235298" algn="ctr" defTabSz="965703" eaLnBrk="0" fontAlgn="base" hangingPunct="0">
              <a:spcBef>
                <a:spcPct val="0"/>
              </a:spcBef>
              <a:spcAft>
                <a:spcPct val="0"/>
              </a:spcAft>
              <a:defRPr sz="2500" b="1">
                <a:solidFill>
                  <a:schemeClr val="tx1"/>
                </a:solidFill>
                <a:latin typeface="Arial Narrow" panose="020B0606020202030204" pitchFamily="34" charset="0"/>
              </a:defRPr>
            </a:lvl8pPr>
            <a:lvl9pPr marL="4000066" indent="-235298" algn="ctr" defTabSz="965703" eaLnBrk="0" fontAlgn="base" hangingPunct="0">
              <a:spcBef>
                <a:spcPct val="0"/>
              </a:spcBef>
              <a:spcAft>
                <a:spcPct val="0"/>
              </a:spcAft>
              <a:defRPr sz="2500" b="1">
                <a:solidFill>
                  <a:schemeClr val="tx1"/>
                </a:solidFill>
                <a:latin typeface="Arial Narrow" panose="020B0606020202030204" pitchFamily="34" charset="0"/>
              </a:defRPr>
            </a:lvl9pPr>
          </a:lstStyle>
          <a:p>
            <a:pPr algn="l"/>
            <a:r>
              <a:rPr lang="en-US" altLang="en-US" sz="1200" b="0">
                <a:solidFill>
                  <a:schemeClr val="tx2"/>
                </a:solidFill>
                <a:latin typeface="Arial (W1)" pitchFamily="34" charset="0"/>
              </a:rPr>
              <a:t>Northstar Industries, LLC.</a:t>
            </a:r>
          </a:p>
        </p:txBody>
      </p:sp>
      <p:sp>
        <p:nvSpPr>
          <p:cNvPr id="1126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lgn="ctr" defTabSz="965703">
              <a:defRPr sz="2500" b="1">
                <a:solidFill>
                  <a:schemeClr val="tx1"/>
                </a:solidFill>
                <a:latin typeface="Arial Narrow" panose="020B0606020202030204" pitchFamily="34" charset="0"/>
              </a:defRPr>
            </a:lvl1pPr>
            <a:lvl2pPr marL="764718" indent="-294122" algn="ctr" defTabSz="965703">
              <a:defRPr sz="2500" b="1">
                <a:solidFill>
                  <a:schemeClr val="tx1"/>
                </a:solidFill>
                <a:latin typeface="Arial Narrow" panose="020B0606020202030204" pitchFamily="34" charset="0"/>
              </a:defRPr>
            </a:lvl2pPr>
            <a:lvl3pPr marL="1176490" indent="-235298" algn="ctr" defTabSz="965703">
              <a:defRPr sz="2500" b="1">
                <a:solidFill>
                  <a:schemeClr val="tx1"/>
                </a:solidFill>
                <a:latin typeface="Arial Narrow" panose="020B0606020202030204" pitchFamily="34" charset="0"/>
              </a:defRPr>
            </a:lvl3pPr>
            <a:lvl4pPr marL="1647086" indent="-235298" algn="ctr" defTabSz="965703">
              <a:defRPr sz="2500" b="1">
                <a:solidFill>
                  <a:schemeClr val="tx1"/>
                </a:solidFill>
                <a:latin typeface="Arial Narrow" panose="020B0606020202030204" pitchFamily="34" charset="0"/>
              </a:defRPr>
            </a:lvl4pPr>
            <a:lvl5pPr marL="2117682" indent="-235298" algn="ctr" defTabSz="965703">
              <a:defRPr sz="2500" b="1">
                <a:solidFill>
                  <a:schemeClr val="tx1"/>
                </a:solidFill>
                <a:latin typeface="Arial Narrow" panose="020B0606020202030204" pitchFamily="34" charset="0"/>
              </a:defRPr>
            </a:lvl5pPr>
            <a:lvl6pPr marL="2588278" indent="-235298" algn="ctr" defTabSz="965703" eaLnBrk="0" fontAlgn="base" hangingPunct="0">
              <a:spcBef>
                <a:spcPct val="0"/>
              </a:spcBef>
              <a:spcAft>
                <a:spcPct val="0"/>
              </a:spcAft>
              <a:defRPr sz="2500" b="1">
                <a:solidFill>
                  <a:schemeClr val="tx1"/>
                </a:solidFill>
                <a:latin typeface="Arial Narrow" panose="020B0606020202030204" pitchFamily="34" charset="0"/>
              </a:defRPr>
            </a:lvl6pPr>
            <a:lvl7pPr marL="3058874" indent="-235298" algn="ctr" defTabSz="965703" eaLnBrk="0" fontAlgn="base" hangingPunct="0">
              <a:spcBef>
                <a:spcPct val="0"/>
              </a:spcBef>
              <a:spcAft>
                <a:spcPct val="0"/>
              </a:spcAft>
              <a:defRPr sz="2500" b="1">
                <a:solidFill>
                  <a:schemeClr val="tx1"/>
                </a:solidFill>
                <a:latin typeface="Arial Narrow" panose="020B0606020202030204" pitchFamily="34" charset="0"/>
              </a:defRPr>
            </a:lvl7pPr>
            <a:lvl8pPr marL="3529470" indent="-235298" algn="ctr" defTabSz="965703" eaLnBrk="0" fontAlgn="base" hangingPunct="0">
              <a:spcBef>
                <a:spcPct val="0"/>
              </a:spcBef>
              <a:spcAft>
                <a:spcPct val="0"/>
              </a:spcAft>
              <a:defRPr sz="2500" b="1">
                <a:solidFill>
                  <a:schemeClr val="tx1"/>
                </a:solidFill>
                <a:latin typeface="Arial Narrow" panose="020B0606020202030204" pitchFamily="34" charset="0"/>
              </a:defRPr>
            </a:lvl8pPr>
            <a:lvl9pPr marL="4000066" indent="-235298" algn="ctr" defTabSz="965703" eaLnBrk="0" fontAlgn="base" hangingPunct="0">
              <a:spcBef>
                <a:spcPct val="0"/>
              </a:spcBef>
              <a:spcAft>
                <a:spcPct val="0"/>
              </a:spcAft>
              <a:defRPr sz="2500" b="1">
                <a:solidFill>
                  <a:schemeClr val="tx1"/>
                </a:solidFill>
                <a:latin typeface="Arial Narrow" panose="020B0606020202030204" pitchFamily="34" charset="0"/>
              </a:defRPr>
            </a:lvl9pPr>
          </a:lstStyle>
          <a:p>
            <a:pPr algn="r"/>
            <a:fld id="{C940CFAC-0305-4005-BF67-62F97ED54875}" type="slidenum">
              <a:rPr lang="en-US" altLang="en-US" sz="1200" b="0">
                <a:solidFill>
                  <a:schemeClr val="tx2"/>
                </a:solidFill>
                <a:latin typeface="Arial (W1)" pitchFamily="34" charset="0"/>
              </a:rPr>
              <a:pPr algn="r"/>
              <a:t>5</a:t>
            </a:fld>
            <a:endParaRPr lang="en-US" altLang="en-US" sz="1200" b="0">
              <a:solidFill>
                <a:schemeClr val="tx2"/>
              </a:solidFill>
              <a:latin typeface="Arial (W1)" pitchFamily="34" charset="0"/>
            </a:endParaRPr>
          </a:p>
        </p:txBody>
      </p:sp>
      <p:sp>
        <p:nvSpPr>
          <p:cNvPr id="11270" name="Rectangle 2"/>
          <p:cNvSpPr>
            <a:spLocks noGrp="1" noRot="1" noChangeAspect="1" noChangeArrowheads="1" noTextEdit="1"/>
          </p:cNvSpPr>
          <p:nvPr>
            <p:ph type="sldImg"/>
          </p:nvPr>
        </p:nvSpPr>
        <p:spPr>
          <a:xfrm>
            <a:off x="3103563" y="0"/>
            <a:ext cx="4765675" cy="2681288"/>
          </a:xfrm>
          <a:ln/>
        </p:spPr>
      </p:sp>
      <p:sp>
        <p:nvSpPr>
          <p:cNvPr id="11271" name="Rectangle 3"/>
          <p:cNvSpPr>
            <a:spLocks noGrp="1" noChangeArrowheads="1"/>
          </p:cNvSpPr>
          <p:nvPr>
            <p:ph type="body" idx="1"/>
          </p:nvPr>
        </p:nvSpPr>
        <p:spPr>
          <a:xfrm>
            <a:off x="0" y="2838481"/>
            <a:ext cx="7260308" cy="6687101"/>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p>
        </p:txBody>
      </p:sp>
    </p:spTree>
    <p:extLst>
      <p:ext uri="{BB962C8B-B14F-4D97-AF65-F5344CB8AC3E}">
        <p14:creationId xmlns:p14="http://schemas.microsoft.com/office/powerpoint/2010/main" val="54306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5703">
              <a:defRPr sz="2500" b="1">
                <a:solidFill>
                  <a:schemeClr val="tx1"/>
                </a:solidFill>
                <a:latin typeface="Arial Narrow" panose="020B0606020202030204" pitchFamily="34" charset="0"/>
              </a:defRPr>
            </a:lvl1pPr>
            <a:lvl2pPr marL="764718" indent="-294122" defTabSz="965703">
              <a:defRPr sz="2500" b="1">
                <a:solidFill>
                  <a:schemeClr val="tx1"/>
                </a:solidFill>
                <a:latin typeface="Arial Narrow" panose="020B0606020202030204" pitchFamily="34" charset="0"/>
              </a:defRPr>
            </a:lvl2pPr>
            <a:lvl3pPr marL="1176490" indent="-235298" defTabSz="965703">
              <a:defRPr sz="2500" b="1">
                <a:solidFill>
                  <a:schemeClr val="tx1"/>
                </a:solidFill>
                <a:latin typeface="Arial Narrow" panose="020B0606020202030204" pitchFamily="34" charset="0"/>
              </a:defRPr>
            </a:lvl3pPr>
            <a:lvl4pPr marL="1647086" indent="-235298" defTabSz="965703">
              <a:defRPr sz="2500" b="1">
                <a:solidFill>
                  <a:schemeClr val="tx1"/>
                </a:solidFill>
                <a:latin typeface="Arial Narrow" panose="020B0606020202030204" pitchFamily="34" charset="0"/>
              </a:defRPr>
            </a:lvl4pPr>
            <a:lvl5pPr marL="2117682" indent="-235298" defTabSz="965703">
              <a:defRPr sz="2500" b="1">
                <a:solidFill>
                  <a:schemeClr val="tx1"/>
                </a:solidFill>
                <a:latin typeface="Arial Narrow" panose="020B0606020202030204" pitchFamily="34" charset="0"/>
              </a:defRPr>
            </a:lvl5pPr>
            <a:lvl6pPr marL="2588278" indent="-235298" defTabSz="965703" eaLnBrk="0" fontAlgn="base" hangingPunct="0">
              <a:spcBef>
                <a:spcPct val="0"/>
              </a:spcBef>
              <a:spcAft>
                <a:spcPct val="0"/>
              </a:spcAft>
              <a:defRPr sz="2500" b="1">
                <a:solidFill>
                  <a:schemeClr val="tx1"/>
                </a:solidFill>
                <a:latin typeface="Arial Narrow" panose="020B0606020202030204" pitchFamily="34" charset="0"/>
              </a:defRPr>
            </a:lvl6pPr>
            <a:lvl7pPr marL="3058874" indent="-235298" defTabSz="965703" eaLnBrk="0" fontAlgn="base" hangingPunct="0">
              <a:spcBef>
                <a:spcPct val="0"/>
              </a:spcBef>
              <a:spcAft>
                <a:spcPct val="0"/>
              </a:spcAft>
              <a:defRPr sz="2500" b="1">
                <a:solidFill>
                  <a:schemeClr val="tx1"/>
                </a:solidFill>
                <a:latin typeface="Arial Narrow" panose="020B0606020202030204" pitchFamily="34" charset="0"/>
              </a:defRPr>
            </a:lvl7pPr>
            <a:lvl8pPr marL="3529470" indent="-235298" defTabSz="965703" eaLnBrk="0" fontAlgn="base" hangingPunct="0">
              <a:spcBef>
                <a:spcPct val="0"/>
              </a:spcBef>
              <a:spcAft>
                <a:spcPct val="0"/>
              </a:spcAft>
              <a:defRPr sz="2500" b="1">
                <a:solidFill>
                  <a:schemeClr val="tx1"/>
                </a:solidFill>
                <a:latin typeface="Arial Narrow" panose="020B0606020202030204" pitchFamily="34" charset="0"/>
              </a:defRPr>
            </a:lvl8pPr>
            <a:lvl9pPr marL="4000066" indent="-235298" defTabSz="965703" eaLnBrk="0" fontAlgn="base" hangingPunct="0">
              <a:spcBef>
                <a:spcPct val="0"/>
              </a:spcBef>
              <a:spcAft>
                <a:spcPct val="0"/>
              </a:spcAft>
              <a:defRPr sz="2500" b="1">
                <a:solidFill>
                  <a:schemeClr val="tx1"/>
                </a:solidFill>
                <a:latin typeface="Arial Narrow" panose="020B0606020202030204" pitchFamily="34" charset="0"/>
              </a:defRPr>
            </a:lvl9pPr>
          </a:lstStyle>
          <a:p>
            <a:r>
              <a:rPr lang="en-US" altLang="en-US" sz="1200" b="0">
                <a:solidFill>
                  <a:schemeClr val="tx2"/>
                </a:solidFill>
                <a:latin typeface="Arial (W1)" pitchFamily="34" charset="0"/>
              </a:rPr>
              <a:t>AGMSC: FUNDAMENTALS &amp; DEVELOPMENT OF LNG FACILITIES</a:t>
            </a:r>
          </a:p>
        </p:txBody>
      </p:sp>
      <p:sp>
        <p:nvSpPr>
          <p:cNvPr id="13315" name="Rectangle 3"/>
          <p:cNvSpPr>
            <a:spLocks noGrp="1" noChangeArrowheads="1"/>
          </p:cNvSpPr>
          <p:nvPr>
            <p:ph type="dt" sz="quarter"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5703">
              <a:defRPr sz="2500" b="1">
                <a:solidFill>
                  <a:schemeClr val="tx1"/>
                </a:solidFill>
                <a:latin typeface="Arial Narrow" panose="020B0606020202030204" pitchFamily="34" charset="0"/>
              </a:defRPr>
            </a:lvl1pPr>
            <a:lvl2pPr marL="764718" indent="-294122" defTabSz="965703">
              <a:defRPr sz="2500" b="1">
                <a:solidFill>
                  <a:schemeClr val="tx1"/>
                </a:solidFill>
                <a:latin typeface="Arial Narrow" panose="020B0606020202030204" pitchFamily="34" charset="0"/>
              </a:defRPr>
            </a:lvl2pPr>
            <a:lvl3pPr marL="1176490" indent="-235298" defTabSz="965703">
              <a:defRPr sz="2500" b="1">
                <a:solidFill>
                  <a:schemeClr val="tx1"/>
                </a:solidFill>
                <a:latin typeface="Arial Narrow" panose="020B0606020202030204" pitchFamily="34" charset="0"/>
              </a:defRPr>
            </a:lvl3pPr>
            <a:lvl4pPr marL="1647086" indent="-235298" defTabSz="965703">
              <a:defRPr sz="2500" b="1">
                <a:solidFill>
                  <a:schemeClr val="tx1"/>
                </a:solidFill>
                <a:latin typeface="Arial Narrow" panose="020B0606020202030204" pitchFamily="34" charset="0"/>
              </a:defRPr>
            </a:lvl4pPr>
            <a:lvl5pPr marL="2117682" indent="-235298" defTabSz="965703">
              <a:defRPr sz="2500" b="1">
                <a:solidFill>
                  <a:schemeClr val="tx1"/>
                </a:solidFill>
                <a:latin typeface="Arial Narrow" panose="020B0606020202030204" pitchFamily="34" charset="0"/>
              </a:defRPr>
            </a:lvl5pPr>
            <a:lvl6pPr marL="2588278" indent="-235298" defTabSz="965703" eaLnBrk="0" fontAlgn="base" hangingPunct="0">
              <a:spcBef>
                <a:spcPct val="0"/>
              </a:spcBef>
              <a:spcAft>
                <a:spcPct val="0"/>
              </a:spcAft>
              <a:defRPr sz="2500" b="1">
                <a:solidFill>
                  <a:schemeClr val="tx1"/>
                </a:solidFill>
                <a:latin typeface="Arial Narrow" panose="020B0606020202030204" pitchFamily="34" charset="0"/>
              </a:defRPr>
            </a:lvl6pPr>
            <a:lvl7pPr marL="3058874" indent="-235298" defTabSz="965703" eaLnBrk="0" fontAlgn="base" hangingPunct="0">
              <a:spcBef>
                <a:spcPct val="0"/>
              </a:spcBef>
              <a:spcAft>
                <a:spcPct val="0"/>
              </a:spcAft>
              <a:defRPr sz="2500" b="1">
                <a:solidFill>
                  <a:schemeClr val="tx1"/>
                </a:solidFill>
                <a:latin typeface="Arial Narrow" panose="020B0606020202030204" pitchFamily="34" charset="0"/>
              </a:defRPr>
            </a:lvl7pPr>
            <a:lvl8pPr marL="3529470" indent="-235298" defTabSz="965703" eaLnBrk="0" fontAlgn="base" hangingPunct="0">
              <a:spcBef>
                <a:spcPct val="0"/>
              </a:spcBef>
              <a:spcAft>
                <a:spcPct val="0"/>
              </a:spcAft>
              <a:defRPr sz="2500" b="1">
                <a:solidFill>
                  <a:schemeClr val="tx1"/>
                </a:solidFill>
                <a:latin typeface="Arial Narrow" panose="020B0606020202030204" pitchFamily="34" charset="0"/>
              </a:defRPr>
            </a:lvl8pPr>
            <a:lvl9pPr marL="4000066" indent="-235298" defTabSz="965703" eaLnBrk="0" fontAlgn="base" hangingPunct="0">
              <a:spcBef>
                <a:spcPct val="0"/>
              </a:spcBef>
              <a:spcAft>
                <a:spcPct val="0"/>
              </a:spcAft>
              <a:defRPr sz="2500" b="1">
                <a:solidFill>
                  <a:schemeClr val="tx1"/>
                </a:solidFill>
                <a:latin typeface="Arial Narrow" panose="020B0606020202030204" pitchFamily="34" charset="0"/>
              </a:defRPr>
            </a:lvl9pPr>
          </a:lstStyle>
          <a:p>
            <a:fld id="{63191ECB-2879-46E8-8110-8BE310875128}" type="datetime1">
              <a:rPr lang="en-US" altLang="en-US" sz="1200" b="0">
                <a:solidFill>
                  <a:schemeClr val="tx2"/>
                </a:solidFill>
                <a:latin typeface="Arial (W1)" pitchFamily="34" charset="0"/>
              </a:rPr>
              <a:pPr/>
              <a:t>1/30/2020</a:t>
            </a:fld>
            <a:endParaRPr lang="en-US" altLang="en-US" sz="1200" b="0">
              <a:solidFill>
                <a:schemeClr val="tx2"/>
              </a:solidFill>
              <a:latin typeface="Arial (W1)" pitchFamily="34" charset="0"/>
            </a:endParaRPr>
          </a:p>
        </p:txBody>
      </p:sp>
      <p:sp>
        <p:nvSpPr>
          <p:cNvPr id="13316" name="Rectangle 6"/>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5703">
              <a:defRPr sz="2500" b="1">
                <a:solidFill>
                  <a:schemeClr val="tx1"/>
                </a:solidFill>
                <a:latin typeface="Arial Narrow" panose="020B0606020202030204" pitchFamily="34" charset="0"/>
              </a:defRPr>
            </a:lvl1pPr>
            <a:lvl2pPr marL="764718" indent="-294122" defTabSz="965703">
              <a:defRPr sz="2500" b="1">
                <a:solidFill>
                  <a:schemeClr val="tx1"/>
                </a:solidFill>
                <a:latin typeface="Arial Narrow" panose="020B0606020202030204" pitchFamily="34" charset="0"/>
              </a:defRPr>
            </a:lvl2pPr>
            <a:lvl3pPr marL="1176490" indent="-235298" defTabSz="965703">
              <a:defRPr sz="2500" b="1">
                <a:solidFill>
                  <a:schemeClr val="tx1"/>
                </a:solidFill>
                <a:latin typeface="Arial Narrow" panose="020B0606020202030204" pitchFamily="34" charset="0"/>
              </a:defRPr>
            </a:lvl3pPr>
            <a:lvl4pPr marL="1647086" indent="-235298" defTabSz="965703">
              <a:defRPr sz="2500" b="1">
                <a:solidFill>
                  <a:schemeClr val="tx1"/>
                </a:solidFill>
                <a:latin typeface="Arial Narrow" panose="020B0606020202030204" pitchFamily="34" charset="0"/>
              </a:defRPr>
            </a:lvl4pPr>
            <a:lvl5pPr marL="2117682" indent="-235298" defTabSz="965703">
              <a:defRPr sz="2500" b="1">
                <a:solidFill>
                  <a:schemeClr val="tx1"/>
                </a:solidFill>
                <a:latin typeface="Arial Narrow" panose="020B0606020202030204" pitchFamily="34" charset="0"/>
              </a:defRPr>
            </a:lvl5pPr>
            <a:lvl6pPr marL="2588278" indent="-235298" defTabSz="965703" eaLnBrk="0" fontAlgn="base" hangingPunct="0">
              <a:spcBef>
                <a:spcPct val="0"/>
              </a:spcBef>
              <a:spcAft>
                <a:spcPct val="0"/>
              </a:spcAft>
              <a:defRPr sz="2500" b="1">
                <a:solidFill>
                  <a:schemeClr val="tx1"/>
                </a:solidFill>
                <a:latin typeface="Arial Narrow" panose="020B0606020202030204" pitchFamily="34" charset="0"/>
              </a:defRPr>
            </a:lvl6pPr>
            <a:lvl7pPr marL="3058874" indent="-235298" defTabSz="965703" eaLnBrk="0" fontAlgn="base" hangingPunct="0">
              <a:spcBef>
                <a:spcPct val="0"/>
              </a:spcBef>
              <a:spcAft>
                <a:spcPct val="0"/>
              </a:spcAft>
              <a:defRPr sz="2500" b="1">
                <a:solidFill>
                  <a:schemeClr val="tx1"/>
                </a:solidFill>
                <a:latin typeface="Arial Narrow" panose="020B0606020202030204" pitchFamily="34" charset="0"/>
              </a:defRPr>
            </a:lvl7pPr>
            <a:lvl8pPr marL="3529470" indent="-235298" defTabSz="965703" eaLnBrk="0" fontAlgn="base" hangingPunct="0">
              <a:spcBef>
                <a:spcPct val="0"/>
              </a:spcBef>
              <a:spcAft>
                <a:spcPct val="0"/>
              </a:spcAft>
              <a:defRPr sz="2500" b="1">
                <a:solidFill>
                  <a:schemeClr val="tx1"/>
                </a:solidFill>
                <a:latin typeface="Arial Narrow" panose="020B0606020202030204" pitchFamily="34" charset="0"/>
              </a:defRPr>
            </a:lvl8pPr>
            <a:lvl9pPr marL="4000066" indent="-235298" defTabSz="965703" eaLnBrk="0" fontAlgn="base" hangingPunct="0">
              <a:spcBef>
                <a:spcPct val="0"/>
              </a:spcBef>
              <a:spcAft>
                <a:spcPct val="0"/>
              </a:spcAft>
              <a:defRPr sz="2500" b="1">
                <a:solidFill>
                  <a:schemeClr val="tx1"/>
                </a:solidFill>
                <a:latin typeface="Arial Narrow" panose="020B0606020202030204" pitchFamily="34" charset="0"/>
              </a:defRPr>
            </a:lvl9pPr>
          </a:lstStyle>
          <a:p>
            <a:r>
              <a:rPr lang="en-US" altLang="en-US" sz="1200" b="0">
                <a:solidFill>
                  <a:schemeClr val="tx2"/>
                </a:solidFill>
                <a:latin typeface="Arial (W1)" pitchFamily="34" charset="0"/>
              </a:rPr>
              <a:t>NORTHSTAR INDUSTRIES, INC.</a:t>
            </a:r>
          </a:p>
        </p:txBody>
      </p:sp>
      <p:sp>
        <p:nvSpPr>
          <p:cNvPr id="1331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5703">
              <a:defRPr sz="2500" b="1">
                <a:solidFill>
                  <a:schemeClr val="tx1"/>
                </a:solidFill>
                <a:latin typeface="Arial Narrow" panose="020B0606020202030204" pitchFamily="34" charset="0"/>
              </a:defRPr>
            </a:lvl1pPr>
            <a:lvl2pPr marL="764718" indent="-294122" defTabSz="965703">
              <a:defRPr sz="2500" b="1">
                <a:solidFill>
                  <a:schemeClr val="tx1"/>
                </a:solidFill>
                <a:latin typeface="Arial Narrow" panose="020B0606020202030204" pitchFamily="34" charset="0"/>
              </a:defRPr>
            </a:lvl2pPr>
            <a:lvl3pPr marL="1176490" indent="-235298" defTabSz="965703">
              <a:defRPr sz="2500" b="1">
                <a:solidFill>
                  <a:schemeClr val="tx1"/>
                </a:solidFill>
                <a:latin typeface="Arial Narrow" panose="020B0606020202030204" pitchFamily="34" charset="0"/>
              </a:defRPr>
            </a:lvl3pPr>
            <a:lvl4pPr marL="1647086" indent="-235298" defTabSz="965703">
              <a:defRPr sz="2500" b="1">
                <a:solidFill>
                  <a:schemeClr val="tx1"/>
                </a:solidFill>
                <a:latin typeface="Arial Narrow" panose="020B0606020202030204" pitchFamily="34" charset="0"/>
              </a:defRPr>
            </a:lvl4pPr>
            <a:lvl5pPr marL="2117682" indent="-235298" defTabSz="965703">
              <a:defRPr sz="2500" b="1">
                <a:solidFill>
                  <a:schemeClr val="tx1"/>
                </a:solidFill>
                <a:latin typeface="Arial Narrow" panose="020B0606020202030204" pitchFamily="34" charset="0"/>
              </a:defRPr>
            </a:lvl5pPr>
            <a:lvl6pPr marL="2588278" indent="-235298" defTabSz="965703" eaLnBrk="0" fontAlgn="base" hangingPunct="0">
              <a:spcBef>
                <a:spcPct val="0"/>
              </a:spcBef>
              <a:spcAft>
                <a:spcPct val="0"/>
              </a:spcAft>
              <a:defRPr sz="2500" b="1">
                <a:solidFill>
                  <a:schemeClr val="tx1"/>
                </a:solidFill>
                <a:latin typeface="Arial Narrow" panose="020B0606020202030204" pitchFamily="34" charset="0"/>
              </a:defRPr>
            </a:lvl6pPr>
            <a:lvl7pPr marL="3058874" indent="-235298" defTabSz="965703" eaLnBrk="0" fontAlgn="base" hangingPunct="0">
              <a:spcBef>
                <a:spcPct val="0"/>
              </a:spcBef>
              <a:spcAft>
                <a:spcPct val="0"/>
              </a:spcAft>
              <a:defRPr sz="2500" b="1">
                <a:solidFill>
                  <a:schemeClr val="tx1"/>
                </a:solidFill>
                <a:latin typeface="Arial Narrow" panose="020B0606020202030204" pitchFamily="34" charset="0"/>
              </a:defRPr>
            </a:lvl7pPr>
            <a:lvl8pPr marL="3529470" indent="-235298" defTabSz="965703" eaLnBrk="0" fontAlgn="base" hangingPunct="0">
              <a:spcBef>
                <a:spcPct val="0"/>
              </a:spcBef>
              <a:spcAft>
                <a:spcPct val="0"/>
              </a:spcAft>
              <a:defRPr sz="2500" b="1">
                <a:solidFill>
                  <a:schemeClr val="tx1"/>
                </a:solidFill>
                <a:latin typeface="Arial Narrow" panose="020B0606020202030204" pitchFamily="34" charset="0"/>
              </a:defRPr>
            </a:lvl8pPr>
            <a:lvl9pPr marL="4000066" indent="-235298" defTabSz="965703" eaLnBrk="0" fontAlgn="base" hangingPunct="0">
              <a:spcBef>
                <a:spcPct val="0"/>
              </a:spcBef>
              <a:spcAft>
                <a:spcPct val="0"/>
              </a:spcAft>
              <a:defRPr sz="2500" b="1">
                <a:solidFill>
                  <a:schemeClr val="tx1"/>
                </a:solidFill>
                <a:latin typeface="Arial Narrow" panose="020B0606020202030204" pitchFamily="34" charset="0"/>
              </a:defRPr>
            </a:lvl9pPr>
          </a:lstStyle>
          <a:p>
            <a:fld id="{ABE7A90A-E065-452D-A9CF-2A040ED03872}" type="slidenum">
              <a:rPr lang="en-US" altLang="en-US" sz="1200" b="0">
                <a:solidFill>
                  <a:schemeClr val="tx2"/>
                </a:solidFill>
                <a:latin typeface="Arial (W1)" pitchFamily="34" charset="0"/>
              </a:rPr>
              <a:pPr/>
              <a:t>6</a:t>
            </a:fld>
            <a:endParaRPr lang="en-US" altLang="en-US" sz="1200" b="0">
              <a:solidFill>
                <a:schemeClr val="tx2"/>
              </a:solidFill>
              <a:latin typeface="Arial (W1)" pitchFamily="34" charset="0"/>
            </a:endParaRPr>
          </a:p>
        </p:txBody>
      </p:sp>
      <p:sp>
        <p:nvSpPr>
          <p:cNvPr id="13318" name="Rectangle 2"/>
          <p:cNvSpPr>
            <a:spLocks noGrp="1" noRot="1" noChangeAspect="1" noChangeArrowheads="1" noTextEdit="1"/>
          </p:cNvSpPr>
          <p:nvPr>
            <p:ph type="sldImg"/>
          </p:nvPr>
        </p:nvSpPr>
        <p:spPr>
          <a:xfrm>
            <a:off x="3103563" y="0"/>
            <a:ext cx="4765675" cy="2681288"/>
          </a:xfrm>
          <a:ln/>
        </p:spPr>
      </p:sp>
      <p:sp>
        <p:nvSpPr>
          <p:cNvPr id="13319" name="Rectangle 3"/>
          <p:cNvSpPr>
            <a:spLocks noGrp="1" noChangeArrowheads="1"/>
          </p:cNvSpPr>
          <p:nvPr>
            <p:ph type="body" idx="1"/>
          </p:nvPr>
        </p:nvSpPr>
        <p:spPr>
          <a:xfrm>
            <a:off x="0" y="2838481"/>
            <a:ext cx="7260308" cy="6687101"/>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501035-4258-4899-B20C-F823F67407C6}" type="slidenum">
              <a:rPr lang="en-US" smtClean="0"/>
              <a:t>7</a:t>
            </a:fld>
            <a:endParaRPr lang="en-US" dirty="0"/>
          </a:p>
        </p:txBody>
      </p:sp>
    </p:spTree>
    <p:extLst>
      <p:ext uri="{BB962C8B-B14F-4D97-AF65-F5344CB8AC3E}">
        <p14:creationId xmlns:p14="http://schemas.microsoft.com/office/powerpoint/2010/main" val="159326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8263" y="915988"/>
            <a:ext cx="4384675" cy="2466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501035-4258-4899-B20C-F823F67407C6}" type="slidenum">
              <a:rPr lang="en-US" smtClean="0"/>
              <a:t>10</a:t>
            </a:fld>
            <a:endParaRPr lang="en-US"/>
          </a:p>
        </p:txBody>
      </p:sp>
    </p:spTree>
    <p:extLst>
      <p:ext uri="{BB962C8B-B14F-4D97-AF65-F5344CB8AC3E}">
        <p14:creationId xmlns:p14="http://schemas.microsoft.com/office/powerpoint/2010/main" val="1177962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501035-4258-4899-B20C-F823F67407C6}" type="slidenum">
              <a:rPr lang="en-US" smtClean="0"/>
              <a:t>13</a:t>
            </a:fld>
            <a:endParaRPr lang="en-US" dirty="0"/>
          </a:p>
        </p:txBody>
      </p:sp>
    </p:spTree>
    <p:extLst>
      <p:ext uri="{BB962C8B-B14F-4D97-AF65-F5344CB8AC3E}">
        <p14:creationId xmlns:p14="http://schemas.microsoft.com/office/powerpoint/2010/main" val="3578719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8263" y="915988"/>
            <a:ext cx="4384675" cy="2466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501035-4258-4899-B20C-F823F67407C6}" type="slidenum">
              <a:rPr lang="en-US" smtClean="0"/>
              <a:t>14</a:t>
            </a:fld>
            <a:endParaRPr lang="en-US"/>
          </a:p>
        </p:txBody>
      </p:sp>
    </p:spTree>
    <p:extLst>
      <p:ext uri="{BB962C8B-B14F-4D97-AF65-F5344CB8AC3E}">
        <p14:creationId xmlns:p14="http://schemas.microsoft.com/office/powerpoint/2010/main" val="1614754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8263" y="915988"/>
            <a:ext cx="4384675" cy="2466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501035-4258-4899-B20C-F823F67407C6}" type="slidenum">
              <a:rPr lang="en-US" smtClean="0"/>
              <a:t>15</a:t>
            </a:fld>
            <a:endParaRPr lang="en-US"/>
          </a:p>
        </p:txBody>
      </p:sp>
    </p:spTree>
    <p:extLst>
      <p:ext uri="{BB962C8B-B14F-4D97-AF65-F5344CB8AC3E}">
        <p14:creationId xmlns:p14="http://schemas.microsoft.com/office/powerpoint/2010/main" val="37715731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Rectangle 5"/>
          <p:cNvSpPr/>
          <p:nvPr/>
        </p:nvSpPr>
        <p:spPr>
          <a:xfrm>
            <a:off x="20"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2"/>
          </p:nvPr>
        </p:nvSpPr>
        <p:spPr/>
        <p:txBody>
          <a:bodyPr/>
          <a:lstStyle/>
          <a:p>
            <a:fld id="{E32236D5-7830-4D8C-BB0B-CD613E9324AE}" type="slidenum">
              <a:rPr lang="en-US" smtClean="0"/>
              <a:t>‹#›</a:t>
            </a:fld>
            <a:endParaRPr lang="en-US" dirty="0"/>
          </a:p>
        </p:txBody>
      </p:sp>
      <p:pic>
        <p:nvPicPr>
          <p:cNvPr id="10" name="Picture 9">
            <a:extLst>
              <a:ext uri="{FF2B5EF4-FFF2-40B4-BE49-F238E27FC236}">
                <a16:creationId xmlns:a16="http://schemas.microsoft.com/office/drawing/2014/main" id="{70C2FAE8-8819-48E4-8A4C-C801CCEE71E5}"/>
              </a:ext>
            </a:extLst>
          </p:cNvPr>
          <p:cNvPicPr>
            <a:picLocks noChangeAspect="1"/>
          </p:cNvPicPr>
          <p:nvPr userDrawn="1"/>
        </p:nvPicPr>
        <p:blipFill>
          <a:blip r:embed="rId2"/>
          <a:stretch>
            <a:fillRect/>
          </a:stretch>
        </p:blipFill>
        <p:spPr>
          <a:xfrm>
            <a:off x="8417131" y="-38985"/>
            <a:ext cx="4059409" cy="846843"/>
          </a:xfrm>
          <a:prstGeom prst="rect">
            <a:avLst/>
          </a:prstGeom>
        </p:spPr>
      </p:pic>
      <p:cxnSp>
        <p:nvCxnSpPr>
          <p:cNvPr id="11" name="Straight Connector 10">
            <a:extLst>
              <a:ext uri="{FF2B5EF4-FFF2-40B4-BE49-F238E27FC236}">
                <a16:creationId xmlns:a16="http://schemas.microsoft.com/office/drawing/2014/main" id="{3F1215EA-9772-489F-A4FC-987F50526601}"/>
              </a:ext>
            </a:extLst>
          </p:cNvPr>
          <p:cNvCxnSpPr/>
          <p:nvPr userDrawn="1"/>
        </p:nvCxnSpPr>
        <p:spPr>
          <a:xfrm>
            <a:off x="-2017" y="800100"/>
            <a:ext cx="12194017"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48910DF-108D-4C30-A9E9-D31B7851035D}"/>
              </a:ext>
            </a:extLst>
          </p:cNvPr>
          <p:cNvSpPr/>
          <p:nvPr userDrawn="1"/>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ectangle 1">
            <a:extLst>
              <a:ext uri="{FF2B5EF4-FFF2-40B4-BE49-F238E27FC236}">
                <a16:creationId xmlns:a16="http://schemas.microsoft.com/office/drawing/2014/main" id="{AD69AE9C-9ADD-4776-840E-2985371B7097}"/>
              </a:ext>
            </a:extLst>
          </p:cNvPr>
          <p:cNvSpPr/>
          <p:nvPr userDrawn="1"/>
        </p:nvSpPr>
        <p:spPr>
          <a:xfrm>
            <a:off x="4797025" y="6400800"/>
            <a:ext cx="2594813" cy="369332"/>
          </a:xfrm>
          <a:prstGeom prst="rect">
            <a:avLst/>
          </a:prstGeom>
        </p:spPr>
        <p:txBody>
          <a:bodyPr wrap="none">
            <a:spAutoFit/>
          </a:bodyPr>
          <a:lstStyle/>
          <a:p>
            <a:pPr algn="ctr"/>
            <a:r>
              <a:rPr lang="en-US" dirty="0"/>
              <a:t>www.NewEnergyDev.com</a:t>
            </a:r>
          </a:p>
        </p:txBody>
      </p:sp>
    </p:spTree>
    <p:extLst>
      <p:ext uri="{BB962C8B-B14F-4D97-AF65-F5344CB8AC3E}">
        <p14:creationId xmlns:p14="http://schemas.microsoft.com/office/powerpoint/2010/main" val="1949926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318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0"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p:txBody>
          <a:bodyPr/>
          <a:lstStyle/>
          <a:p>
            <a:fld id="{E32236D5-7830-4D8C-BB0B-CD613E9324AE}" type="slidenum">
              <a:rPr lang="en-US" smtClean="0"/>
              <a:t>‹#›</a:t>
            </a:fld>
            <a:endParaRPr lang="en-US" dirty="0"/>
          </a:p>
        </p:txBody>
      </p:sp>
      <p:cxnSp>
        <p:nvCxnSpPr>
          <p:cNvPr id="9" name="Straight Connector 8"/>
          <p:cNvCxnSpPr/>
          <p:nvPr/>
        </p:nvCxnSpPr>
        <p:spPr>
          <a:xfrm>
            <a:off x="-2017" y="800100"/>
            <a:ext cx="12194017"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7">
            <a:extLst>
              <a:ext uri="{FF2B5EF4-FFF2-40B4-BE49-F238E27FC236}">
                <a16:creationId xmlns:a16="http://schemas.microsoft.com/office/drawing/2014/main" id="{276F1988-A109-41D7-9B89-A32CC1A72A95}"/>
              </a:ext>
            </a:extLst>
          </p:cNvPr>
          <p:cNvSpPr txBox="1">
            <a:spLocks/>
          </p:cNvSpPr>
          <p:nvPr userDrawn="1"/>
        </p:nvSpPr>
        <p:spPr>
          <a:xfrm>
            <a:off x="3686187" y="6388767"/>
            <a:ext cx="4822804" cy="365125"/>
          </a:xfrm>
          <a:prstGeom prst="rect">
            <a:avLst/>
          </a:prstGeom>
        </p:spPr>
        <p:txBody>
          <a:bodyPr vert="horz" lIns="91440" tIns="45720" rIns="91440" bIns="45720" rtlCol="0" anchor="ctr"/>
          <a:lstStyle>
            <a:defPPr>
              <a:defRPr lang="en-US"/>
            </a:defPPr>
            <a:lvl1pPr marL="0" algn="ctr" defTabSz="914400" rtl="0" eaLnBrk="1" latinLnBrk="0" hangingPunct="1">
              <a:defRPr sz="2000" b="1" kern="1200" cap="none"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www.NewEnergyDev.com</a:t>
            </a:r>
          </a:p>
        </p:txBody>
      </p:sp>
      <p:pic>
        <p:nvPicPr>
          <p:cNvPr id="11" name="Picture 10">
            <a:extLst>
              <a:ext uri="{FF2B5EF4-FFF2-40B4-BE49-F238E27FC236}">
                <a16:creationId xmlns:a16="http://schemas.microsoft.com/office/drawing/2014/main" id="{241EFABD-7707-4758-B4D6-FFA81A83CF7B}"/>
              </a:ext>
            </a:extLst>
          </p:cNvPr>
          <p:cNvPicPr>
            <a:picLocks noChangeAspect="1"/>
          </p:cNvPicPr>
          <p:nvPr userDrawn="1"/>
        </p:nvPicPr>
        <p:blipFill>
          <a:blip r:embed="rId2"/>
          <a:stretch>
            <a:fillRect/>
          </a:stretch>
        </p:blipFill>
        <p:spPr>
          <a:xfrm>
            <a:off x="8417131" y="-38985"/>
            <a:ext cx="4059409" cy="846843"/>
          </a:xfrm>
          <a:prstGeom prst="rect">
            <a:avLst/>
          </a:prstGeom>
        </p:spPr>
      </p:pic>
    </p:spTree>
    <p:extLst>
      <p:ext uri="{BB962C8B-B14F-4D97-AF65-F5344CB8AC3E}">
        <p14:creationId xmlns:p14="http://schemas.microsoft.com/office/powerpoint/2010/main" val="346340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7" name="Rectangle 6"/>
          <p:cNvSpPr/>
          <p:nvPr/>
        </p:nvSpPr>
        <p:spPr>
          <a:xfrm>
            <a:off x="318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0"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p:txBody>
          <a:bodyPr/>
          <a:lstStyle/>
          <a:p>
            <a:fld id="{E32236D5-7830-4D8C-BB0B-CD613E9324AE}" type="slidenum">
              <a:rPr lang="en-US" smtClean="0"/>
              <a:t>‹#›</a:t>
            </a:fld>
            <a:endParaRPr lang="en-US" dirty="0"/>
          </a:p>
        </p:txBody>
      </p:sp>
      <p:cxnSp>
        <p:nvCxnSpPr>
          <p:cNvPr id="9" name="Straight Connector 8"/>
          <p:cNvCxnSpPr/>
          <p:nvPr/>
        </p:nvCxnSpPr>
        <p:spPr>
          <a:xfrm>
            <a:off x="-2017" y="800100"/>
            <a:ext cx="12194017"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BB820CF5-1C53-4357-8F82-9AB642AD8B5B}"/>
              </a:ext>
            </a:extLst>
          </p:cNvPr>
          <p:cNvPicPr>
            <a:picLocks noChangeAspect="1"/>
          </p:cNvPicPr>
          <p:nvPr userDrawn="1"/>
        </p:nvPicPr>
        <p:blipFill>
          <a:blip r:embed="rId2"/>
          <a:stretch>
            <a:fillRect/>
          </a:stretch>
        </p:blipFill>
        <p:spPr>
          <a:xfrm>
            <a:off x="8417131" y="-38985"/>
            <a:ext cx="4059409" cy="846843"/>
          </a:xfrm>
          <a:prstGeom prst="rect">
            <a:avLst/>
          </a:prstGeom>
        </p:spPr>
      </p:pic>
      <p:sp>
        <p:nvSpPr>
          <p:cNvPr id="14" name="Footer Placeholder 7">
            <a:extLst>
              <a:ext uri="{FF2B5EF4-FFF2-40B4-BE49-F238E27FC236}">
                <a16:creationId xmlns:a16="http://schemas.microsoft.com/office/drawing/2014/main" id="{30DE3953-B4C7-4A98-86B5-46126778D089}"/>
              </a:ext>
            </a:extLst>
          </p:cNvPr>
          <p:cNvSpPr>
            <a:spLocks noGrp="1"/>
          </p:cNvSpPr>
          <p:nvPr>
            <p:ph type="ftr" sz="quarter" idx="11"/>
          </p:nvPr>
        </p:nvSpPr>
        <p:spPr>
          <a:xfrm>
            <a:off x="3838587" y="6384691"/>
            <a:ext cx="4822804" cy="365125"/>
          </a:xfrm>
          <a:prstGeom prst="rect">
            <a:avLst/>
          </a:prstGeom>
        </p:spPr>
        <p:txBody>
          <a:bodyPr/>
          <a:lstStyle>
            <a:lvl1pPr algn="ctr">
              <a:defRPr sz="2000" b="1" cap="none" baseline="0">
                <a:solidFill>
                  <a:srgbClr val="FFFFFF"/>
                </a:solidFill>
              </a:defRPr>
            </a:lvl1pPr>
          </a:lstStyle>
          <a:p>
            <a:r>
              <a:rPr lang="en-US" dirty="0"/>
              <a:t>www.NewEnergyDev.com</a:t>
            </a:r>
          </a:p>
        </p:txBody>
      </p:sp>
    </p:spTree>
    <p:extLst>
      <p:ext uri="{BB962C8B-B14F-4D97-AF65-F5344CB8AC3E}">
        <p14:creationId xmlns:p14="http://schemas.microsoft.com/office/powerpoint/2010/main" val="4144224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E32236D5-7830-4D8C-BB0B-CD613E9324AE}" type="slidenum">
              <a:rPr lang="en-US" smtClean="0"/>
              <a:t>‹#›</a:t>
            </a:fld>
            <a:endParaRPr lang="en-US" dirty="0"/>
          </a:p>
        </p:txBody>
      </p:sp>
      <p:pic>
        <p:nvPicPr>
          <p:cNvPr id="8" name="Picture 7">
            <a:extLst>
              <a:ext uri="{FF2B5EF4-FFF2-40B4-BE49-F238E27FC236}">
                <a16:creationId xmlns:a16="http://schemas.microsoft.com/office/drawing/2014/main" id="{615123B3-4694-460D-8B40-D8420E60FAFF}"/>
              </a:ext>
            </a:extLst>
          </p:cNvPr>
          <p:cNvPicPr>
            <a:picLocks noChangeAspect="1"/>
          </p:cNvPicPr>
          <p:nvPr userDrawn="1"/>
        </p:nvPicPr>
        <p:blipFill>
          <a:blip r:embed="rId2"/>
          <a:stretch>
            <a:fillRect/>
          </a:stretch>
        </p:blipFill>
        <p:spPr>
          <a:xfrm>
            <a:off x="8417131" y="-38985"/>
            <a:ext cx="4059409" cy="846843"/>
          </a:xfrm>
          <a:prstGeom prst="rect">
            <a:avLst/>
          </a:prstGeom>
        </p:spPr>
      </p:pic>
    </p:spTree>
    <p:extLst>
      <p:ext uri="{BB962C8B-B14F-4D97-AF65-F5344CB8AC3E}">
        <p14:creationId xmlns:p14="http://schemas.microsoft.com/office/powerpoint/2010/main" val="2863904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8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0"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E32236D5-7830-4D8C-BB0B-CD613E9324AE}" type="slidenum">
              <a:rPr lang="en-US" smtClean="0"/>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7">
            <a:extLst>
              <a:ext uri="{FF2B5EF4-FFF2-40B4-BE49-F238E27FC236}">
                <a16:creationId xmlns:a16="http://schemas.microsoft.com/office/drawing/2014/main" id="{C00C4A0C-F98A-4DC3-A5AB-7EE83B3A68AD}"/>
              </a:ext>
            </a:extLst>
          </p:cNvPr>
          <p:cNvSpPr txBox="1">
            <a:spLocks/>
          </p:cNvSpPr>
          <p:nvPr userDrawn="1"/>
        </p:nvSpPr>
        <p:spPr>
          <a:xfrm>
            <a:off x="-3921976" y="3728665"/>
            <a:ext cx="4822804" cy="365125"/>
          </a:xfrm>
          <a:prstGeom prst="rect">
            <a:avLst/>
          </a:prstGeom>
        </p:spPr>
        <p:txBody>
          <a:bodyPr vert="horz" lIns="91440" tIns="45720" rIns="91440" bIns="45720" rtlCol="0" anchor="ctr"/>
          <a:lstStyle>
            <a:defPPr>
              <a:defRPr lang="en-US"/>
            </a:defPPr>
            <a:lvl1pPr marL="0" algn="ctr" defTabSz="914400" rtl="0" eaLnBrk="1" latinLnBrk="0" hangingPunct="1">
              <a:defRPr sz="2000" b="1" kern="1200" cap="none"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www.NewEnergyDev.com</a:t>
            </a:r>
          </a:p>
        </p:txBody>
      </p:sp>
      <p:pic>
        <p:nvPicPr>
          <p:cNvPr id="11" name="Picture 10">
            <a:extLst>
              <a:ext uri="{FF2B5EF4-FFF2-40B4-BE49-F238E27FC236}">
                <a16:creationId xmlns:a16="http://schemas.microsoft.com/office/drawing/2014/main" id="{A9D1956B-689A-4023-8DF5-CB0CCB4CACD7}"/>
              </a:ext>
            </a:extLst>
          </p:cNvPr>
          <p:cNvPicPr>
            <a:picLocks noChangeAspect="1"/>
          </p:cNvPicPr>
          <p:nvPr userDrawn="1"/>
        </p:nvPicPr>
        <p:blipFill>
          <a:blip r:embed="rId2"/>
          <a:stretch>
            <a:fillRect/>
          </a:stretch>
        </p:blipFill>
        <p:spPr>
          <a:xfrm>
            <a:off x="8417131" y="-38985"/>
            <a:ext cx="4059409" cy="846843"/>
          </a:xfrm>
          <a:prstGeom prst="rect">
            <a:avLst/>
          </a:prstGeom>
        </p:spPr>
      </p:pic>
      <p:sp>
        <p:nvSpPr>
          <p:cNvPr id="12" name="Footer Placeholder 7">
            <a:extLst>
              <a:ext uri="{FF2B5EF4-FFF2-40B4-BE49-F238E27FC236}">
                <a16:creationId xmlns:a16="http://schemas.microsoft.com/office/drawing/2014/main" id="{95595D78-40D6-4B14-BAD2-F545F4D58D37}"/>
              </a:ext>
            </a:extLst>
          </p:cNvPr>
          <p:cNvSpPr>
            <a:spLocks noGrp="1"/>
          </p:cNvSpPr>
          <p:nvPr>
            <p:ph type="ftr" sz="quarter" idx="11"/>
          </p:nvPr>
        </p:nvSpPr>
        <p:spPr>
          <a:xfrm>
            <a:off x="3799642" y="6383075"/>
            <a:ext cx="4822804" cy="365125"/>
          </a:xfrm>
          <a:prstGeom prst="rect">
            <a:avLst/>
          </a:prstGeom>
        </p:spPr>
        <p:txBody>
          <a:bodyPr/>
          <a:lstStyle>
            <a:lvl1pPr>
              <a:defRPr sz="2000" b="1" cap="none" baseline="0">
                <a:solidFill>
                  <a:srgbClr val="FFFFFF"/>
                </a:solidFill>
              </a:defRPr>
            </a:lvl1pPr>
          </a:lstStyle>
          <a:p>
            <a:pPr algn="ctr"/>
            <a:r>
              <a:rPr lang="en-US" dirty="0"/>
              <a:t>www.NewEnergyDev.com</a:t>
            </a:r>
          </a:p>
        </p:txBody>
      </p:sp>
    </p:spTree>
    <p:extLst>
      <p:ext uri="{BB962C8B-B14F-4D97-AF65-F5344CB8AC3E}">
        <p14:creationId xmlns:p14="http://schemas.microsoft.com/office/powerpoint/2010/main" val="1830340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E32236D5-7830-4D8C-BB0B-CD613E9324AE}" type="slidenum">
              <a:rPr lang="en-US" smtClean="0"/>
              <a:t>‹#›</a:t>
            </a:fld>
            <a:endParaRPr lang="en-US" dirty="0"/>
          </a:p>
        </p:txBody>
      </p:sp>
      <p:pic>
        <p:nvPicPr>
          <p:cNvPr id="9" name="Picture 8">
            <a:extLst>
              <a:ext uri="{FF2B5EF4-FFF2-40B4-BE49-F238E27FC236}">
                <a16:creationId xmlns:a16="http://schemas.microsoft.com/office/drawing/2014/main" id="{5426AA40-A8E9-457F-BC58-09F311B32C58}"/>
              </a:ext>
            </a:extLst>
          </p:cNvPr>
          <p:cNvPicPr>
            <a:picLocks noChangeAspect="1"/>
          </p:cNvPicPr>
          <p:nvPr userDrawn="1"/>
        </p:nvPicPr>
        <p:blipFill>
          <a:blip r:embed="rId2"/>
          <a:stretch>
            <a:fillRect/>
          </a:stretch>
        </p:blipFill>
        <p:spPr>
          <a:xfrm>
            <a:off x="8417131" y="-38985"/>
            <a:ext cx="4059409" cy="846843"/>
          </a:xfrm>
          <a:prstGeom prst="rect">
            <a:avLst/>
          </a:prstGeom>
        </p:spPr>
      </p:pic>
    </p:spTree>
    <p:extLst>
      <p:ext uri="{BB962C8B-B14F-4D97-AF65-F5344CB8AC3E}">
        <p14:creationId xmlns:p14="http://schemas.microsoft.com/office/powerpoint/2010/main" val="1019415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7"/>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2"/>
          </p:nvPr>
        </p:nvSpPr>
        <p:spPr/>
        <p:txBody>
          <a:bodyPr/>
          <a:lstStyle/>
          <a:p>
            <a:fld id="{E32236D5-7830-4D8C-BB0B-CD613E9324AE}" type="slidenum">
              <a:rPr lang="en-US" smtClean="0"/>
              <a:t>‹#›</a:t>
            </a:fld>
            <a:endParaRPr lang="en-US" dirty="0"/>
          </a:p>
        </p:txBody>
      </p:sp>
      <p:pic>
        <p:nvPicPr>
          <p:cNvPr id="12" name="Picture 11">
            <a:extLst>
              <a:ext uri="{FF2B5EF4-FFF2-40B4-BE49-F238E27FC236}">
                <a16:creationId xmlns:a16="http://schemas.microsoft.com/office/drawing/2014/main" id="{4C2AC331-E163-4A9F-BA85-D2B170A99CF8}"/>
              </a:ext>
            </a:extLst>
          </p:cNvPr>
          <p:cNvPicPr>
            <a:picLocks noChangeAspect="1"/>
          </p:cNvPicPr>
          <p:nvPr userDrawn="1"/>
        </p:nvPicPr>
        <p:blipFill>
          <a:blip r:embed="rId2"/>
          <a:stretch>
            <a:fillRect/>
          </a:stretch>
        </p:blipFill>
        <p:spPr>
          <a:xfrm>
            <a:off x="8417131" y="-38985"/>
            <a:ext cx="4059409" cy="846843"/>
          </a:xfrm>
          <a:prstGeom prst="rect">
            <a:avLst/>
          </a:prstGeom>
        </p:spPr>
      </p:pic>
    </p:spTree>
    <p:extLst>
      <p:ext uri="{BB962C8B-B14F-4D97-AF65-F5344CB8AC3E}">
        <p14:creationId xmlns:p14="http://schemas.microsoft.com/office/powerpoint/2010/main" val="1979940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E32236D5-7830-4D8C-BB0B-CD613E9324AE}" type="slidenum">
              <a:rPr lang="en-US" smtClean="0"/>
              <a:t>‹#›</a:t>
            </a:fld>
            <a:endParaRPr lang="en-US" dirty="0"/>
          </a:p>
        </p:txBody>
      </p:sp>
      <p:sp>
        <p:nvSpPr>
          <p:cNvPr id="6" name="Rectangle 5">
            <a:extLst>
              <a:ext uri="{FF2B5EF4-FFF2-40B4-BE49-F238E27FC236}">
                <a16:creationId xmlns:a16="http://schemas.microsoft.com/office/drawing/2014/main" id="{BA767F0C-FCEF-44DC-97C7-E1F687667EFA}"/>
              </a:ext>
            </a:extLst>
          </p:cNvPr>
          <p:cNvSpPr/>
          <p:nvPr userDrawn="1"/>
        </p:nvSpPr>
        <p:spPr>
          <a:xfrm>
            <a:off x="318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ooter Placeholder 7">
            <a:extLst>
              <a:ext uri="{FF2B5EF4-FFF2-40B4-BE49-F238E27FC236}">
                <a16:creationId xmlns:a16="http://schemas.microsoft.com/office/drawing/2014/main" id="{0934B681-E8B0-4261-BF45-D71D69E0C679}"/>
              </a:ext>
            </a:extLst>
          </p:cNvPr>
          <p:cNvSpPr txBox="1">
            <a:spLocks/>
          </p:cNvSpPr>
          <p:nvPr userDrawn="1"/>
        </p:nvSpPr>
        <p:spPr>
          <a:xfrm>
            <a:off x="3623638" y="6388830"/>
            <a:ext cx="4822804" cy="365125"/>
          </a:xfrm>
          <a:prstGeom prst="rect">
            <a:avLst/>
          </a:prstGeom>
        </p:spPr>
        <p:txBody>
          <a:bodyPr vert="horz" lIns="91440" tIns="45720" rIns="91440" bIns="45720" rtlCol="0" anchor="ctr"/>
          <a:lstStyle>
            <a:defPPr>
              <a:defRPr lang="en-US"/>
            </a:defPPr>
            <a:lvl1pPr marL="0" algn="ctr" defTabSz="914400" rtl="0" eaLnBrk="1" latinLnBrk="0" hangingPunct="1">
              <a:defRPr sz="2000" b="1" kern="1200" cap="none"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www.NewEnergyDev.com</a:t>
            </a:r>
          </a:p>
        </p:txBody>
      </p:sp>
      <p:pic>
        <p:nvPicPr>
          <p:cNvPr id="11" name="Picture 10">
            <a:extLst>
              <a:ext uri="{FF2B5EF4-FFF2-40B4-BE49-F238E27FC236}">
                <a16:creationId xmlns:a16="http://schemas.microsoft.com/office/drawing/2014/main" id="{B4EF5CC6-E576-441C-81C3-5E68673F0B9C}"/>
              </a:ext>
            </a:extLst>
          </p:cNvPr>
          <p:cNvPicPr>
            <a:picLocks noChangeAspect="1"/>
          </p:cNvPicPr>
          <p:nvPr userDrawn="1"/>
        </p:nvPicPr>
        <p:blipFill>
          <a:blip r:embed="rId2"/>
          <a:stretch>
            <a:fillRect/>
          </a:stretch>
        </p:blipFill>
        <p:spPr>
          <a:xfrm>
            <a:off x="8417131" y="-38985"/>
            <a:ext cx="4059409" cy="846843"/>
          </a:xfrm>
          <a:prstGeom prst="rect">
            <a:avLst/>
          </a:prstGeom>
        </p:spPr>
      </p:pic>
    </p:spTree>
    <p:extLst>
      <p:ext uri="{BB962C8B-B14F-4D97-AF65-F5344CB8AC3E}">
        <p14:creationId xmlns:p14="http://schemas.microsoft.com/office/powerpoint/2010/main" val="3668443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21"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5" y="6459791"/>
            <a:ext cx="2618511"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32236D5-7830-4D8C-BB0B-CD613E9324AE}" type="slidenum">
              <a:rPr lang="en-US" smtClean="0"/>
              <a:t>‹#›</a:t>
            </a:fld>
            <a:endParaRPr lang="en-US" dirty="0"/>
          </a:p>
        </p:txBody>
      </p:sp>
      <p:sp>
        <p:nvSpPr>
          <p:cNvPr id="10" name="Footer Placeholder 7">
            <a:extLst>
              <a:ext uri="{FF2B5EF4-FFF2-40B4-BE49-F238E27FC236}">
                <a16:creationId xmlns:a16="http://schemas.microsoft.com/office/drawing/2014/main" id="{0597B617-A4E0-4E91-9EDD-752B2280B808}"/>
              </a:ext>
            </a:extLst>
          </p:cNvPr>
          <p:cNvSpPr txBox="1">
            <a:spLocks/>
          </p:cNvSpPr>
          <p:nvPr userDrawn="1"/>
        </p:nvSpPr>
        <p:spPr>
          <a:xfrm>
            <a:off x="3623638" y="6388830"/>
            <a:ext cx="4822804" cy="365125"/>
          </a:xfrm>
          <a:prstGeom prst="rect">
            <a:avLst/>
          </a:prstGeom>
        </p:spPr>
        <p:txBody>
          <a:bodyPr vert="horz" lIns="91440" tIns="45720" rIns="91440" bIns="45720" rtlCol="0" anchor="ctr"/>
          <a:lstStyle>
            <a:defPPr>
              <a:defRPr lang="en-US"/>
            </a:defPPr>
            <a:lvl1pPr marL="0" algn="ctr" defTabSz="914400" rtl="0" eaLnBrk="1" latinLnBrk="0" hangingPunct="1">
              <a:defRPr sz="2000" b="1" kern="1200" cap="none"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2">
                    <a:lumMod val="50000"/>
                  </a:schemeClr>
                </a:solidFill>
              </a:rPr>
              <a:t>www.NewEnergyDev.com</a:t>
            </a:r>
          </a:p>
        </p:txBody>
      </p:sp>
      <p:pic>
        <p:nvPicPr>
          <p:cNvPr id="11" name="Picture 10">
            <a:extLst>
              <a:ext uri="{FF2B5EF4-FFF2-40B4-BE49-F238E27FC236}">
                <a16:creationId xmlns:a16="http://schemas.microsoft.com/office/drawing/2014/main" id="{93D61CD2-EA9C-4EFE-9B4C-E1DBE383B6CA}"/>
              </a:ext>
            </a:extLst>
          </p:cNvPr>
          <p:cNvPicPr>
            <a:picLocks noChangeAspect="1"/>
          </p:cNvPicPr>
          <p:nvPr userDrawn="1"/>
        </p:nvPicPr>
        <p:blipFill>
          <a:blip r:embed="rId2"/>
          <a:stretch>
            <a:fillRect/>
          </a:stretch>
        </p:blipFill>
        <p:spPr>
          <a:xfrm>
            <a:off x="8417131" y="-38985"/>
            <a:ext cx="4059409" cy="846843"/>
          </a:xfrm>
          <a:prstGeom prst="rect">
            <a:avLst/>
          </a:prstGeom>
        </p:spPr>
      </p:pic>
    </p:spTree>
    <p:extLst>
      <p:ext uri="{BB962C8B-B14F-4D97-AF65-F5344CB8AC3E}">
        <p14:creationId xmlns:p14="http://schemas.microsoft.com/office/powerpoint/2010/main" val="3644296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1859" y="108291"/>
            <a:ext cx="7886922" cy="59304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4087" y="1646943"/>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5" y="6459791"/>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6" name="Slide Number Placeholder 5"/>
          <p:cNvSpPr>
            <a:spLocks noGrp="1"/>
          </p:cNvSpPr>
          <p:nvPr>
            <p:ph type="sldNum" sz="quarter" idx="4"/>
          </p:nvPr>
        </p:nvSpPr>
        <p:spPr>
          <a:xfrm>
            <a:off x="9900462" y="6459791"/>
            <a:ext cx="1312025" cy="365125"/>
          </a:xfrm>
          <a:prstGeom prst="rect">
            <a:avLst/>
          </a:prstGeom>
        </p:spPr>
        <p:txBody>
          <a:bodyPr vert="horz" lIns="91440" tIns="45720" rIns="91440" bIns="45720" rtlCol="0" anchor="ctr"/>
          <a:lstStyle>
            <a:lvl1pPr algn="r">
              <a:defRPr sz="1051">
                <a:solidFill>
                  <a:srgbClr val="FFFFFF"/>
                </a:solidFill>
              </a:defRPr>
            </a:lvl1pPr>
          </a:lstStyle>
          <a:p>
            <a:fld id="{E32236D5-7830-4D8C-BB0B-CD613E9324AE}" type="slidenum">
              <a:rPr lang="en-US" smtClean="0"/>
              <a:t>‹#›</a:t>
            </a:fld>
            <a:endParaRPr lang="en-US" dirty="0"/>
          </a:p>
        </p:txBody>
      </p:sp>
      <p:sp>
        <p:nvSpPr>
          <p:cNvPr id="11" name="Footer Placeholder 7">
            <a:extLst>
              <a:ext uri="{FF2B5EF4-FFF2-40B4-BE49-F238E27FC236}">
                <a16:creationId xmlns:a16="http://schemas.microsoft.com/office/drawing/2014/main" id="{58BF2754-1C76-4F55-94CA-351F4C5FA5B7}"/>
              </a:ext>
            </a:extLst>
          </p:cNvPr>
          <p:cNvSpPr txBox="1">
            <a:spLocks/>
          </p:cNvSpPr>
          <p:nvPr userDrawn="1"/>
        </p:nvSpPr>
        <p:spPr>
          <a:xfrm>
            <a:off x="3683589" y="6384584"/>
            <a:ext cx="4822804" cy="365125"/>
          </a:xfrm>
          <a:prstGeom prst="rect">
            <a:avLst/>
          </a:prstGeom>
        </p:spPr>
        <p:txBody>
          <a:bodyPr/>
          <a:lstStyle>
            <a:defPPr>
              <a:defRPr lang="en-US"/>
            </a:defPPr>
            <a:lvl1pPr marL="0" algn="l" defTabSz="914400" rtl="0" eaLnBrk="1" latinLnBrk="0" hangingPunct="1">
              <a:defRPr sz="2000" b="1" kern="1200" cap="none"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www.NewEnergyDev.com</a:t>
            </a:r>
          </a:p>
        </p:txBody>
      </p:sp>
      <p:pic>
        <p:nvPicPr>
          <p:cNvPr id="12" name="Picture 11">
            <a:extLst>
              <a:ext uri="{FF2B5EF4-FFF2-40B4-BE49-F238E27FC236}">
                <a16:creationId xmlns:a16="http://schemas.microsoft.com/office/drawing/2014/main" id="{6E4216DC-C19C-47E4-AFE7-CF8A262B3697}"/>
              </a:ext>
            </a:extLst>
          </p:cNvPr>
          <p:cNvPicPr>
            <a:picLocks noChangeAspect="1"/>
          </p:cNvPicPr>
          <p:nvPr userDrawn="1"/>
        </p:nvPicPr>
        <p:blipFill>
          <a:blip r:embed="rId11"/>
          <a:stretch>
            <a:fillRect/>
          </a:stretch>
        </p:blipFill>
        <p:spPr>
          <a:xfrm>
            <a:off x="8417131" y="-38985"/>
            <a:ext cx="4059409" cy="846843"/>
          </a:xfrm>
          <a:prstGeom prst="rect">
            <a:avLst/>
          </a:prstGeom>
        </p:spPr>
      </p:pic>
      <p:cxnSp>
        <p:nvCxnSpPr>
          <p:cNvPr id="13" name="Straight Connector 12">
            <a:extLst>
              <a:ext uri="{FF2B5EF4-FFF2-40B4-BE49-F238E27FC236}">
                <a16:creationId xmlns:a16="http://schemas.microsoft.com/office/drawing/2014/main" id="{F889987D-0BE4-4B4E-9352-8781F0429179}"/>
              </a:ext>
            </a:extLst>
          </p:cNvPr>
          <p:cNvCxnSpPr/>
          <p:nvPr userDrawn="1"/>
        </p:nvCxnSpPr>
        <p:spPr>
          <a:xfrm>
            <a:off x="-2017" y="800100"/>
            <a:ext cx="12194017"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8226549"/>
      </p:ext>
    </p:extLst>
  </p:cSld>
  <p:clrMap bg1="lt1" tx1="dk1" bg2="lt2" tx2="dk2" accent1="accent1" accent2="accent2" accent3="accent3" accent4="accent4" accent5="accent5" accent6="accent6" hlink="hlink" folHlink="folHlink"/>
  <p:sldLayoutIdLst>
    <p:sldLayoutId id="2147483780" r:id="rId1"/>
    <p:sldLayoutId id="2147483774" r:id="rId2"/>
    <p:sldLayoutId id="2147483785" r:id="rId3"/>
    <p:sldLayoutId id="2147483775" r:id="rId4"/>
    <p:sldLayoutId id="2147483776" r:id="rId5"/>
    <p:sldLayoutId id="2147483777" r:id="rId6"/>
    <p:sldLayoutId id="2147483778" r:id="rId7"/>
    <p:sldLayoutId id="2147483779" r:id="rId8"/>
    <p:sldLayoutId id="2147483781" r:id="rId9"/>
  </p:sldLayoutIdLst>
  <p:hf hdr="0" dt="0"/>
  <p:txStyles>
    <p:titleStyle>
      <a:lvl1pPr algn="l" defTabSz="914354" rtl="0" eaLnBrk="1" latinLnBrk="0" hangingPunct="1">
        <a:lnSpc>
          <a:spcPct val="85000"/>
        </a:lnSpc>
        <a:spcBef>
          <a:spcPct val="0"/>
        </a:spcBef>
        <a:buNone/>
        <a:defRPr sz="3200" kern="1200" spc="-51" baseline="0">
          <a:solidFill>
            <a:schemeClr val="tx1">
              <a:lumMod val="75000"/>
              <a:lumOff val="25000"/>
            </a:schemeClr>
          </a:solidFill>
          <a:latin typeface="+mj-lt"/>
          <a:ea typeface="+mj-ea"/>
          <a:cs typeface="+mj-cs"/>
        </a:defRPr>
      </a:lvl1pPr>
    </p:titleStyle>
    <p:bodyStyle>
      <a:lvl1pPr marL="91436" indent="-91436" algn="l" defTabSz="914354"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29" indent="-182870" algn="l" defTabSz="914354"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00" indent="-182870"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771" indent="-182870"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42" indent="-182870"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4.xml"/><Relationship Id="rId6" Type="http://schemas.openxmlformats.org/officeDocument/2006/relationships/image" Target="../media/image38.jpeg"/><Relationship Id="rId5" Type="http://schemas.openxmlformats.org/officeDocument/2006/relationships/image" Target="../media/image37.jpeg"/><Relationship Id="rId10" Type="http://schemas.openxmlformats.org/officeDocument/2006/relationships/image" Target="../media/image42.jpeg"/><Relationship Id="rId4" Type="http://schemas.openxmlformats.org/officeDocument/2006/relationships/image" Target="../media/image36.png"/><Relationship Id="rId9"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 name="Rectangle 255">
            <a:extLst>
              <a:ext uri="{FF2B5EF4-FFF2-40B4-BE49-F238E27FC236}">
                <a16:creationId xmlns:a16="http://schemas.microsoft.com/office/drawing/2014/main" id="{15627614-0421-44C9-BA45-98C62DB30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7" name="Rectangle 256">
            <a:extLst>
              <a:ext uri="{FF2B5EF4-FFF2-40B4-BE49-F238E27FC236}">
                <a16:creationId xmlns:a16="http://schemas.microsoft.com/office/drawing/2014/main" id="{A95CF63B-42D2-437D-AF2A-6C97E4CAD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58" name="Straight Connector 257">
            <a:extLst>
              <a:ext uri="{FF2B5EF4-FFF2-40B4-BE49-F238E27FC236}">
                <a16:creationId xmlns:a16="http://schemas.microsoft.com/office/drawing/2014/main" id="{42D988CC-1BCA-4015-B859-258C2B796E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59" name="Rectangle 258">
            <a:extLst>
              <a:ext uri="{FF2B5EF4-FFF2-40B4-BE49-F238E27FC236}">
                <a16:creationId xmlns:a16="http://schemas.microsoft.com/office/drawing/2014/main" id="{F98A3B8C-AC24-4BB1-B607-88710B8D1A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32B76E2E-FD51-4F01-B5BD-1807F9D0D6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30" r="-1" b="-1"/>
          <a:stretch/>
        </p:blipFill>
        <p:spPr bwMode="auto">
          <a:xfrm>
            <a:off x="479153" y="3630061"/>
            <a:ext cx="3666247" cy="2387619"/>
          </a:xfrm>
          <a:prstGeom prst="rect">
            <a:avLst/>
          </a:prstGeom>
          <a:noFill/>
          <a:extLst>
            <a:ext uri="{909E8E84-426E-40DD-AFC4-6F175D3DCCD1}">
              <a14:hiddenFill xmlns:a14="http://schemas.microsoft.com/office/drawing/2010/main">
                <a:solidFill>
                  <a:srgbClr val="FFFFFF"/>
                </a:solidFill>
              </a14:hiddenFill>
            </a:ext>
          </a:extLst>
        </p:spPr>
      </p:pic>
      <p:cxnSp>
        <p:nvCxnSpPr>
          <p:cNvPr id="260" name="Straight Connector 259">
            <a:extLst>
              <a:ext uri="{FF2B5EF4-FFF2-40B4-BE49-F238E27FC236}">
                <a16:creationId xmlns:a16="http://schemas.microsoft.com/office/drawing/2014/main" id="{9DE56645-2866-441C-89AC-EEC913F431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72504" y="4343400"/>
            <a:ext cx="329184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61" name="Rectangle 260">
            <a:extLst>
              <a:ext uri="{FF2B5EF4-FFF2-40B4-BE49-F238E27FC236}">
                <a16:creationId xmlns:a16="http://schemas.microsoft.com/office/drawing/2014/main" id="{E5286F1A-1D8A-461D-97B6-FA41E5978F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2" name="Rectangle 261">
            <a:extLst>
              <a:ext uri="{FF2B5EF4-FFF2-40B4-BE49-F238E27FC236}">
                <a16:creationId xmlns:a16="http://schemas.microsoft.com/office/drawing/2014/main" id="{34AC6BCA-32BA-4FCF-9F87-4D8228AB2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07A5096E-2BA0-4E01-8702-4E16013E4F10}"/>
              </a:ext>
            </a:extLst>
          </p:cNvPr>
          <p:cNvSpPr/>
          <p:nvPr/>
        </p:nvSpPr>
        <p:spPr>
          <a:xfrm>
            <a:off x="3462947" y="437983"/>
            <a:ext cx="8729053" cy="2985433"/>
          </a:xfrm>
          <a:prstGeom prst="rect">
            <a:avLst/>
          </a:prstGeom>
        </p:spPr>
        <p:txBody>
          <a:bodyPr wrap="square">
            <a:spAutoFit/>
          </a:bodyPr>
          <a:lstStyle/>
          <a:p>
            <a:pPr algn="ctr" fontAlgn="base"/>
            <a:r>
              <a:rPr lang="en-US" sz="1600" b="1" dirty="0">
                <a:solidFill>
                  <a:schemeClr val="bg2">
                    <a:lumMod val="50000"/>
                  </a:schemeClr>
                </a:solidFill>
                <a:latin typeface="avenir-lt-w01_85-heavy1475544"/>
              </a:rPr>
              <a:t>GAS/ELECTRIC PARTNERSHIP</a:t>
            </a:r>
            <a:r>
              <a:rPr lang="en-US" sz="1600" b="1" dirty="0">
                <a:solidFill>
                  <a:schemeClr val="bg2">
                    <a:lumMod val="50000"/>
                  </a:schemeClr>
                </a:solidFill>
                <a:latin typeface="avenir-lt-w01_35-light1475496"/>
              </a:rPr>
              <a:t> CONFERENCE XXVIII</a:t>
            </a:r>
          </a:p>
          <a:p>
            <a:pPr algn="ctr" fontAlgn="base"/>
            <a:r>
              <a:rPr lang="en-US" sz="1600" b="1" dirty="0">
                <a:solidFill>
                  <a:schemeClr val="bg2">
                    <a:lumMod val="50000"/>
                  </a:schemeClr>
                </a:solidFill>
                <a:latin typeface="avenir-lt-w01_35-light1475496"/>
              </a:rPr>
              <a:t>FEBRUARY 5, 2020</a:t>
            </a:r>
          </a:p>
          <a:p>
            <a:pPr algn="ctr" fontAlgn="base"/>
            <a:endParaRPr lang="en-US" sz="2000" b="1" dirty="0">
              <a:solidFill>
                <a:schemeClr val="accent1"/>
              </a:solidFill>
              <a:latin typeface="avenir-lt-w01_35-light1475496"/>
            </a:endParaRPr>
          </a:p>
          <a:p>
            <a:pPr algn="ctr" fontAlgn="base"/>
            <a:r>
              <a:rPr lang="en-US" sz="2400" b="1" i="1" dirty="0">
                <a:solidFill>
                  <a:schemeClr val="bg2">
                    <a:lumMod val="50000"/>
                  </a:schemeClr>
                </a:solidFill>
                <a:latin typeface="avenir-lt-w01_35-light1475496"/>
              </a:rPr>
              <a:t>LNG Facility Applications for the 21</a:t>
            </a:r>
            <a:r>
              <a:rPr lang="en-US" sz="2400" b="1" i="1" baseline="30000" dirty="0">
                <a:solidFill>
                  <a:schemeClr val="bg2">
                    <a:lumMod val="50000"/>
                  </a:schemeClr>
                </a:solidFill>
                <a:latin typeface="avenir-lt-w01_35-light1475496"/>
              </a:rPr>
              <a:t>st</a:t>
            </a:r>
            <a:r>
              <a:rPr lang="en-US" sz="2400" b="1" i="1" dirty="0">
                <a:solidFill>
                  <a:schemeClr val="bg2">
                    <a:lumMod val="50000"/>
                  </a:schemeClr>
                </a:solidFill>
                <a:latin typeface="avenir-lt-w01_35-light1475496"/>
              </a:rPr>
              <a:t> Century</a:t>
            </a:r>
          </a:p>
          <a:p>
            <a:pPr algn="ctr" fontAlgn="base"/>
            <a:r>
              <a:rPr lang="en-US" sz="2400" b="1" i="1" dirty="0">
                <a:solidFill>
                  <a:schemeClr val="bg2">
                    <a:lumMod val="50000"/>
                  </a:schemeClr>
                </a:solidFill>
                <a:latin typeface="avenir-lt-w01_35-light1475496"/>
              </a:rPr>
              <a:t>LNG Peak Shaving, LNG as Commodity, LNG as Energy Storage</a:t>
            </a:r>
          </a:p>
          <a:p>
            <a:pPr algn="ctr" fontAlgn="base"/>
            <a:endParaRPr lang="en-US" sz="2400" b="1" dirty="0">
              <a:solidFill>
                <a:schemeClr val="accent1"/>
              </a:solidFill>
              <a:latin typeface="avenir-lt-w01_35-light1475496"/>
            </a:endParaRPr>
          </a:p>
          <a:p>
            <a:pPr algn="ctr" fontAlgn="base"/>
            <a:endParaRPr lang="en-US" sz="2400" b="1" dirty="0">
              <a:solidFill>
                <a:schemeClr val="accent1"/>
              </a:solidFill>
              <a:latin typeface="avenir-lt-w01_35-light1475496"/>
            </a:endParaRPr>
          </a:p>
          <a:p>
            <a:pPr algn="ctr" fontAlgn="base"/>
            <a:r>
              <a:rPr lang="en-US" sz="2000" b="1" dirty="0">
                <a:solidFill>
                  <a:schemeClr val="accent1"/>
                </a:solidFill>
                <a:latin typeface="avenir-lt-w01_35-light1475496"/>
              </a:rPr>
              <a:t>Presented by</a:t>
            </a:r>
          </a:p>
          <a:p>
            <a:pPr algn="ctr" fontAlgn="base"/>
            <a:endParaRPr lang="en-US" sz="2000" b="1" dirty="0">
              <a:solidFill>
                <a:schemeClr val="accent1"/>
              </a:solidFill>
              <a:latin typeface="avenir-lt-w01_35-light1475496"/>
            </a:endParaRPr>
          </a:p>
        </p:txBody>
      </p:sp>
      <p:pic>
        <p:nvPicPr>
          <p:cNvPr id="21" name="Picture 38" descr="Image result for images LNG plants">
            <a:extLst>
              <a:ext uri="{FF2B5EF4-FFF2-40B4-BE49-F238E27FC236}">
                <a16:creationId xmlns:a16="http://schemas.microsoft.com/office/drawing/2014/main" id="{A58815EB-A83F-4F46-8FA4-B3D0C7B0942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186" r="12861" b="-2"/>
          <a:stretch/>
        </p:blipFill>
        <p:spPr bwMode="auto">
          <a:xfrm>
            <a:off x="504497" y="523684"/>
            <a:ext cx="2958450" cy="24688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21CA9E7-B168-41CC-B10F-781D8D56EDB6}"/>
              </a:ext>
            </a:extLst>
          </p:cNvPr>
          <p:cNvSpPr txBox="1"/>
          <p:nvPr/>
        </p:nvSpPr>
        <p:spPr>
          <a:xfrm>
            <a:off x="4696287" y="6402967"/>
            <a:ext cx="2707690" cy="369332"/>
          </a:xfrm>
          <a:prstGeom prst="rect">
            <a:avLst/>
          </a:prstGeom>
          <a:noFill/>
        </p:spPr>
        <p:txBody>
          <a:bodyPr wrap="square" rtlCol="0">
            <a:spAutoFit/>
          </a:bodyPr>
          <a:lstStyle/>
          <a:p>
            <a:r>
              <a:rPr lang="en-US" dirty="0"/>
              <a:t>www.NewenergyDev.com</a:t>
            </a:r>
          </a:p>
        </p:txBody>
      </p:sp>
      <p:cxnSp>
        <p:nvCxnSpPr>
          <p:cNvPr id="5" name="Straight Connector 4">
            <a:extLst>
              <a:ext uri="{FF2B5EF4-FFF2-40B4-BE49-F238E27FC236}">
                <a16:creationId xmlns:a16="http://schemas.microsoft.com/office/drawing/2014/main" id="{A4F9332A-AA85-4220-8BF4-8036A31E07FD}"/>
              </a:ext>
            </a:extLst>
          </p:cNvPr>
          <p:cNvCxnSpPr>
            <a:cxnSpLocks/>
          </p:cNvCxnSpPr>
          <p:nvPr/>
        </p:nvCxnSpPr>
        <p:spPr>
          <a:xfrm>
            <a:off x="7791338" y="4343400"/>
            <a:ext cx="329184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pic>
        <p:nvPicPr>
          <p:cNvPr id="24" name="Picture 2">
            <a:extLst>
              <a:ext uri="{FF2B5EF4-FFF2-40B4-BE49-F238E27FC236}">
                <a16:creationId xmlns:a16="http://schemas.microsoft.com/office/drawing/2014/main" id="{9344F71E-A2E6-4AA3-8523-573CACF086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7827" y="3335124"/>
            <a:ext cx="5607020" cy="128926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9149145A-FC99-451D-B456-322FC487EF6C}"/>
              </a:ext>
            </a:extLst>
          </p:cNvPr>
          <p:cNvSpPr txBox="1"/>
          <p:nvPr/>
        </p:nvSpPr>
        <p:spPr>
          <a:xfrm>
            <a:off x="5569180" y="4625624"/>
            <a:ext cx="4516585" cy="861774"/>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600" dirty="0"/>
              <a:t>Tom Quine, Partner </a:t>
            </a:r>
          </a:p>
          <a:p>
            <a:pPr algn="ctr"/>
            <a:r>
              <a:rPr lang="en-US" sz="1600" dirty="0"/>
              <a:t>978-337-0391 </a:t>
            </a:r>
          </a:p>
          <a:p>
            <a:pPr algn="ctr"/>
            <a:r>
              <a:rPr lang="en-US" sz="1600" dirty="0"/>
              <a:t>TQuine@NewEnergyDev.com</a:t>
            </a:r>
          </a:p>
        </p:txBody>
      </p:sp>
    </p:spTree>
    <p:extLst>
      <p:ext uri="{BB962C8B-B14F-4D97-AF65-F5344CB8AC3E}">
        <p14:creationId xmlns:p14="http://schemas.microsoft.com/office/powerpoint/2010/main" val="3021387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extBox 68"/>
          <p:cNvSpPr txBox="1"/>
          <p:nvPr/>
        </p:nvSpPr>
        <p:spPr>
          <a:xfrm>
            <a:off x="8659368" y="4898935"/>
            <a:ext cx="3028393" cy="261610"/>
          </a:xfrm>
          <a:prstGeom prst="rect">
            <a:avLst/>
          </a:prstGeom>
          <a:noFill/>
        </p:spPr>
        <p:txBody>
          <a:bodyPr wrap="none" rtlCol="0">
            <a:spAutoFit/>
          </a:bodyPr>
          <a:lstStyle/>
          <a:p>
            <a:r>
              <a:rPr lang="en-US" sz="1100" b="1" dirty="0">
                <a:solidFill>
                  <a:srgbClr val="6C0000"/>
                </a:solidFill>
              </a:rPr>
              <a:t>INDUSTRIAL END USE AND POWER GENERATION</a:t>
            </a:r>
          </a:p>
        </p:txBody>
      </p:sp>
      <p:sp>
        <p:nvSpPr>
          <p:cNvPr id="13317" name="Rectangle 13316"/>
          <p:cNvSpPr/>
          <p:nvPr/>
        </p:nvSpPr>
        <p:spPr>
          <a:xfrm>
            <a:off x="6446519" y="5359400"/>
            <a:ext cx="1857375" cy="6953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E32236D5-7830-4D8C-BB0B-CD613E9324AE}" type="slidenum">
              <a:rPr lang="en-US" smtClean="0"/>
              <a:t>10</a:t>
            </a:fld>
            <a:endParaRPr lang="en-US" dirty="0"/>
          </a:p>
        </p:txBody>
      </p:sp>
      <p:sp>
        <p:nvSpPr>
          <p:cNvPr id="13321" name="Rectangle 13320"/>
          <p:cNvSpPr/>
          <p:nvPr/>
        </p:nvSpPr>
        <p:spPr>
          <a:xfrm>
            <a:off x="1353300" y="3625057"/>
            <a:ext cx="762000" cy="266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91C002D-07D9-47B9-A701-D1214E54DEF8}"/>
              </a:ext>
            </a:extLst>
          </p:cNvPr>
          <p:cNvSpPr/>
          <p:nvPr/>
        </p:nvSpPr>
        <p:spPr>
          <a:xfrm>
            <a:off x="616845" y="875633"/>
            <a:ext cx="11580589" cy="369332"/>
          </a:xfrm>
          <a:prstGeom prst="rect">
            <a:avLst/>
          </a:prstGeom>
        </p:spPr>
        <p:txBody>
          <a:bodyPr wrap="square">
            <a:spAutoFit/>
          </a:bodyPr>
          <a:lstStyle/>
          <a:p>
            <a:r>
              <a:rPr lang="en-US" dirty="0"/>
              <a:t> </a:t>
            </a:r>
            <a:endParaRPr lang="en-US" dirty="0">
              <a:solidFill>
                <a:schemeClr val="tx1">
                  <a:lumMod val="75000"/>
                  <a:lumOff val="25000"/>
                </a:schemeClr>
              </a:solidFill>
            </a:endParaRPr>
          </a:p>
        </p:txBody>
      </p:sp>
      <p:cxnSp>
        <p:nvCxnSpPr>
          <p:cNvPr id="5" name="Straight Arrow Connector 4">
            <a:extLst>
              <a:ext uri="{FF2B5EF4-FFF2-40B4-BE49-F238E27FC236}">
                <a16:creationId xmlns:a16="http://schemas.microsoft.com/office/drawing/2014/main" id="{F889FF87-7B7B-4960-9107-C90416C61E6D}"/>
              </a:ext>
            </a:extLst>
          </p:cNvPr>
          <p:cNvCxnSpPr>
            <a:cxnSpLocks/>
          </p:cNvCxnSpPr>
          <p:nvPr/>
        </p:nvCxnSpPr>
        <p:spPr>
          <a:xfrm flipH="1" flipV="1">
            <a:off x="5395875" y="2233120"/>
            <a:ext cx="7916" cy="1218922"/>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056E8605-D510-4079-8A0C-51F714344381}"/>
              </a:ext>
            </a:extLst>
          </p:cNvPr>
          <p:cNvSpPr/>
          <p:nvPr/>
        </p:nvSpPr>
        <p:spPr>
          <a:xfrm>
            <a:off x="6299324" y="3003583"/>
            <a:ext cx="914400" cy="217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B487329-F375-4107-90A1-AFBDE2A504F4}"/>
              </a:ext>
            </a:extLst>
          </p:cNvPr>
          <p:cNvSpPr/>
          <p:nvPr/>
        </p:nvSpPr>
        <p:spPr>
          <a:xfrm>
            <a:off x="6547419" y="3625057"/>
            <a:ext cx="914400" cy="2492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E371AA81-E0DD-42D2-B9AB-48231F527D35}"/>
              </a:ext>
            </a:extLst>
          </p:cNvPr>
          <p:cNvSpPr/>
          <p:nvPr/>
        </p:nvSpPr>
        <p:spPr>
          <a:xfrm>
            <a:off x="5439469" y="3609102"/>
            <a:ext cx="1287652" cy="302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 descr="A Montana Rail Link train with hand drawings by Andy Fletcher">
            <a:extLst>
              <a:ext uri="{FF2B5EF4-FFF2-40B4-BE49-F238E27FC236}">
                <a16:creationId xmlns:a16="http://schemas.microsoft.com/office/drawing/2014/main" id="{79DCD4D5-46DB-4CAC-8DCC-D791B4E856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083" b="55000"/>
          <a:stretch/>
        </p:blipFill>
        <p:spPr bwMode="auto">
          <a:xfrm>
            <a:off x="6727121" y="2694402"/>
            <a:ext cx="1144795" cy="369332"/>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F1A873AA-6918-456D-8983-2C2B52151D61}"/>
              </a:ext>
            </a:extLst>
          </p:cNvPr>
          <p:cNvSpPr/>
          <p:nvPr/>
        </p:nvSpPr>
        <p:spPr>
          <a:xfrm>
            <a:off x="8412874" y="4967098"/>
            <a:ext cx="3301955" cy="261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p:cNvGrpSpPr/>
          <p:nvPr/>
        </p:nvGrpSpPr>
        <p:grpSpPr>
          <a:xfrm>
            <a:off x="602349" y="1411030"/>
            <a:ext cx="10965852" cy="4562069"/>
            <a:chOff x="409614" y="1307676"/>
            <a:chExt cx="10965852" cy="4590644"/>
          </a:xfrm>
        </p:grpSpPr>
        <p:pic>
          <p:nvPicPr>
            <p:cNvPr id="33" name="Picture 5" descr="PRE0240LNG_CHAIN DOMESTIC.jpg"/>
            <p:cNvPicPr>
              <a:picLocks noChangeAspect="1"/>
            </p:cNvPicPr>
            <p:nvPr/>
          </p:nvPicPr>
          <p:blipFill rotWithShape="1">
            <a:blip r:embed="rId4" cstate="print">
              <a:extLst>
                <a:ext uri="{28A0092B-C50C-407E-A947-70E740481C1C}">
                  <a14:useLocalDpi xmlns:a14="http://schemas.microsoft.com/office/drawing/2010/main" val="0"/>
                </a:ext>
              </a:extLst>
            </a:blip>
            <a:srcRect l="4962" t="17256" r="3765" b="19387"/>
            <a:stretch/>
          </p:blipFill>
          <p:spPr bwMode="auto">
            <a:xfrm>
              <a:off x="409614" y="1307676"/>
              <a:ext cx="10965852" cy="4590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p:cNvPicPr>
              <a:picLocks noChangeAspect="1"/>
            </p:cNvPicPr>
            <p:nvPr/>
          </p:nvPicPr>
          <p:blipFill>
            <a:blip r:embed="rId5"/>
            <a:stretch>
              <a:fillRect/>
            </a:stretch>
          </p:blipFill>
          <p:spPr>
            <a:xfrm>
              <a:off x="4252912" y="3481387"/>
              <a:ext cx="638175" cy="619125"/>
            </a:xfrm>
            <a:prstGeom prst="rect">
              <a:avLst/>
            </a:prstGeom>
          </p:spPr>
        </p:pic>
        <p:cxnSp>
          <p:nvCxnSpPr>
            <p:cNvPr id="46" name="Straight Arrow Connector 45"/>
            <p:cNvCxnSpPr/>
            <p:nvPr/>
          </p:nvCxnSpPr>
          <p:spPr>
            <a:xfrm flipH="1">
              <a:off x="4557713" y="3419476"/>
              <a:ext cx="1" cy="185737"/>
            </a:xfrm>
            <a:prstGeom prst="straightConnector1">
              <a:avLst/>
            </a:prstGeom>
            <a:ln>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2056" name="Picture 8" descr="Related image">
            <a:extLst>
              <a:ext uri="{FF2B5EF4-FFF2-40B4-BE49-F238E27FC236}">
                <a16:creationId xmlns:a16="http://schemas.microsoft.com/office/drawing/2014/main" id="{8EE2705D-3D49-4300-BEA8-5AEA91D211D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311"/>
          <a:stretch/>
        </p:blipFill>
        <p:spPr bwMode="auto">
          <a:xfrm>
            <a:off x="4078808" y="4614819"/>
            <a:ext cx="2908735" cy="1417443"/>
          </a:xfrm>
          <a:prstGeom prst="rect">
            <a:avLst/>
          </a:prstGeom>
          <a:noFill/>
          <a:extLst>
            <a:ext uri="{909E8E84-426E-40DD-AFC4-6F175D3DCCD1}">
              <a14:hiddenFill xmlns:a14="http://schemas.microsoft.com/office/drawing/2010/main">
                <a:solidFill>
                  <a:srgbClr val="FFFFFF"/>
                </a:solidFill>
              </a14:hiddenFill>
            </a:ext>
          </a:extLst>
        </p:spPr>
      </p:pic>
      <p:cxnSp>
        <p:nvCxnSpPr>
          <p:cNvPr id="51" name="Straight Arrow Connector 50">
            <a:extLst>
              <a:ext uri="{FF2B5EF4-FFF2-40B4-BE49-F238E27FC236}">
                <a16:creationId xmlns:a16="http://schemas.microsoft.com/office/drawing/2014/main" id="{6010DCA4-0679-4F99-81C5-C02244F5B4AC}"/>
              </a:ext>
            </a:extLst>
          </p:cNvPr>
          <p:cNvCxnSpPr>
            <a:cxnSpLocks/>
          </p:cNvCxnSpPr>
          <p:nvPr/>
        </p:nvCxnSpPr>
        <p:spPr>
          <a:xfrm>
            <a:off x="3288864" y="3376826"/>
            <a:ext cx="0" cy="185188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53" name="Rectangle 2052">
            <a:extLst>
              <a:ext uri="{FF2B5EF4-FFF2-40B4-BE49-F238E27FC236}">
                <a16:creationId xmlns:a16="http://schemas.microsoft.com/office/drawing/2014/main" id="{E4B32BBE-F7E2-43EC-AB61-9747357D5AE5}"/>
              </a:ext>
            </a:extLst>
          </p:cNvPr>
          <p:cNvSpPr/>
          <p:nvPr/>
        </p:nvSpPr>
        <p:spPr>
          <a:xfrm>
            <a:off x="3411593" y="4309818"/>
            <a:ext cx="2430561" cy="606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8" name="Rectangle 2057">
            <a:extLst>
              <a:ext uri="{FF2B5EF4-FFF2-40B4-BE49-F238E27FC236}">
                <a16:creationId xmlns:a16="http://schemas.microsoft.com/office/drawing/2014/main" id="{C5E84E46-0FE3-4A49-A7FA-188E2C7A9AFC}"/>
              </a:ext>
            </a:extLst>
          </p:cNvPr>
          <p:cNvSpPr/>
          <p:nvPr/>
        </p:nvSpPr>
        <p:spPr>
          <a:xfrm>
            <a:off x="2042351" y="5359400"/>
            <a:ext cx="2978837" cy="7944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6C0000"/>
                </a:solidFill>
              </a:rPr>
              <a:t>LDC’S &amp; GAS TRANSMISSION</a:t>
            </a:r>
          </a:p>
        </p:txBody>
      </p:sp>
      <p:sp>
        <p:nvSpPr>
          <p:cNvPr id="81" name="Rectangle 80">
            <a:extLst>
              <a:ext uri="{FF2B5EF4-FFF2-40B4-BE49-F238E27FC236}">
                <a16:creationId xmlns:a16="http://schemas.microsoft.com/office/drawing/2014/main" id="{34D3CC9E-5F84-4A8E-B870-1B188AC99222}"/>
              </a:ext>
            </a:extLst>
          </p:cNvPr>
          <p:cNvSpPr/>
          <p:nvPr/>
        </p:nvSpPr>
        <p:spPr>
          <a:xfrm>
            <a:off x="616845" y="1780362"/>
            <a:ext cx="1531651" cy="9065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6C0000"/>
                </a:solidFill>
              </a:rPr>
              <a:t>NATURAL GAS E&amp;P</a:t>
            </a:r>
          </a:p>
        </p:txBody>
      </p:sp>
      <p:sp>
        <p:nvSpPr>
          <p:cNvPr id="82" name="Rectangle 81">
            <a:extLst>
              <a:ext uri="{FF2B5EF4-FFF2-40B4-BE49-F238E27FC236}">
                <a16:creationId xmlns:a16="http://schemas.microsoft.com/office/drawing/2014/main" id="{1AABA451-70DF-4054-B489-80055B530A6A}"/>
              </a:ext>
            </a:extLst>
          </p:cNvPr>
          <p:cNvSpPr/>
          <p:nvPr/>
        </p:nvSpPr>
        <p:spPr>
          <a:xfrm>
            <a:off x="9387078" y="1557688"/>
            <a:ext cx="2348628" cy="6257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C0000"/>
                </a:solidFill>
              </a:rPr>
              <a:t>PEAKSHAVING PLANT</a:t>
            </a:r>
          </a:p>
        </p:txBody>
      </p:sp>
      <p:sp>
        <p:nvSpPr>
          <p:cNvPr id="83" name="Rectangle 82">
            <a:extLst>
              <a:ext uri="{FF2B5EF4-FFF2-40B4-BE49-F238E27FC236}">
                <a16:creationId xmlns:a16="http://schemas.microsoft.com/office/drawing/2014/main" id="{311EA51E-0644-4BA0-8C59-5A5CCC80F33D}"/>
              </a:ext>
            </a:extLst>
          </p:cNvPr>
          <p:cNvSpPr/>
          <p:nvPr/>
        </p:nvSpPr>
        <p:spPr>
          <a:xfrm>
            <a:off x="8518719" y="4999053"/>
            <a:ext cx="2834657" cy="8837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C0000"/>
                </a:solidFill>
              </a:rPr>
              <a:t>END-USE INDUSTRIAL </a:t>
            </a:r>
          </a:p>
          <a:p>
            <a:pPr algn="ctr"/>
            <a:r>
              <a:rPr lang="en-US" b="1" dirty="0">
                <a:solidFill>
                  <a:srgbClr val="6C0000"/>
                </a:solidFill>
              </a:rPr>
              <a:t>&amp; </a:t>
            </a:r>
          </a:p>
          <a:p>
            <a:pPr algn="ctr"/>
            <a:r>
              <a:rPr lang="en-US" b="1" dirty="0">
                <a:solidFill>
                  <a:srgbClr val="6C0000"/>
                </a:solidFill>
              </a:rPr>
              <a:t>GAS FIRED GENERATION</a:t>
            </a:r>
          </a:p>
        </p:txBody>
      </p:sp>
      <p:sp>
        <p:nvSpPr>
          <p:cNvPr id="84" name="Rectangle 83">
            <a:extLst>
              <a:ext uri="{FF2B5EF4-FFF2-40B4-BE49-F238E27FC236}">
                <a16:creationId xmlns:a16="http://schemas.microsoft.com/office/drawing/2014/main" id="{5F9FED87-4A57-46E6-B03E-ACC399ABA167}"/>
              </a:ext>
            </a:extLst>
          </p:cNvPr>
          <p:cNvSpPr/>
          <p:nvPr/>
        </p:nvSpPr>
        <p:spPr>
          <a:xfrm>
            <a:off x="2630508" y="1766968"/>
            <a:ext cx="1909803" cy="10039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6C0000"/>
                </a:solidFill>
              </a:rPr>
              <a:t>LNG PRODUCTION &amp;  VAPORIZATION</a:t>
            </a:r>
          </a:p>
        </p:txBody>
      </p:sp>
      <p:sp>
        <p:nvSpPr>
          <p:cNvPr id="85" name="Rectangle 84">
            <a:extLst>
              <a:ext uri="{FF2B5EF4-FFF2-40B4-BE49-F238E27FC236}">
                <a16:creationId xmlns:a16="http://schemas.microsoft.com/office/drawing/2014/main" id="{643A63FE-2315-4F22-8541-4589577AAE4C}"/>
              </a:ext>
            </a:extLst>
          </p:cNvPr>
          <p:cNvSpPr/>
          <p:nvPr/>
        </p:nvSpPr>
        <p:spPr>
          <a:xfrm>
            <a:off x="5237055" y="1332085"/>
            <a:ext cx="3168783" cy="5934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6C0000"/>
                </a:solidFill>
              </a:rPr>
              <a:t>LNG TRANSPORT AND FUEL: </a:t>
            </a:r>
            <a:r>
              <a:rPr lang="en-US" sz="2000" b="1" dirty="0">
                <a:solidFill>
                  <a:srgbClr val="6C0000"/>
                </a:solidFill>
              </a:rPr>
              <a:t>MARINE, RAIL, TRUCKING</a:t>
            </a:r>
            <a:endParaRPr lang="en-US" sz="1600" b="1" dirty="0">
              <a:solidFill>
                <a:srgbClr val="6C0000"/>
              </a:solidFill>
            </a:endParaRPr>
          </a:p>
        </p:txBody>
      </p:sp>
      <p:sp>
        <p:nvSpPr>
          <p:cNvPr id="2060" name="TextBox 2059">
            <a:extLst>
              <a:ext uri="{FF2B5EF4-FFF2-40B4-BE49-F238E27FC236}">
                <a16:creationId xmlns:a16="http://schemas.microsoft.com/office/drawing/2014/main" id="{B4F270D3-755E-4969-9707-6E878599B8E8}"/>
              </a:ext>
            </a:extLst>
          </p:cNvPr>
          <p:cNvSpPr txBox="1"/>
          <p:nvPr/>
        </p:nvSpPr>
        <p:spPr>
          <a:xfrm>
            <a:off x="274212" y="164362"/>
            <a:ext cx="5640070" cy="523220"/>
          </a:xfrm>
          <a:prstGeom prst="rect">
            <a:avLst/>
          </a:prstGeom>
          <a:noFill/>
        </p:spPr>
        <p:txBody>
          <a:bodyPr wrap="none" rtlCol="0">
            <a:spAutoFit/>
          </a:bodyPr>
          <a:lstStyle/>
          <a:p>
            <a:r>
              <a:rPr lang="en-US" sz="2800" b="1" dirty="0"/>
              <a:t>LNG Supply Chain in the 21</a:t>
            </a:r>
            <a:r>
              <a:rPr lang="en-US" sz="2800" b="1" baseline="30000" dirty="0"/>
              <a:t>st</a:t>
            </a:r>
            <a:r>
              <a:rPr lang="en-US" sz="2800" b="1" dirty="0"/>
              <a:t> Century</a:t>
            </a:r>
          </a:p>
        </p:txBody>
      </p:sp>
      <p:cxnSp>
        <p:nvCxnSpPr>
          <p:cNvPr id="9" name="Straight Arrow Connector 8">
            <a:extLst>
              <a:ext uri="{FF2B5EF4-FFF2-40B4-BE49-F238E27FC236}">
                <a16:creationId xmlns:a16="http://schemas.microsoft.com/office/drawing/2014/main" id="{F183E5BF-F951-48E1-AE71-2F4E945B206C}"/>
              </a:ext>
            </a:extLst>
          </p:cNvPr>
          <p:cNvCxnSpPr>
            <a:cxnSpLocks/>
          </p:cNvCxnSpPr>
          <p:nvPr/>
        </p:nvCxnSpPr>
        <p:spPr>
          <a:xfrm flipV="1">
            <a:off x="3294085" y="5189053"/>
            <a:ext cx="708737" cy="399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854F3AB-57AC-402C-B590-1101DF077A1F}"/>
              </a:ext>
            </a:extLst>
          </p:cNvPr>
          <p:cNvSpPr/>
          <p:nvPr/>
        </p:nvSpPr>
        <p:spPr>
          <a:xfrm>
            <a:off x="8659368" y="2233120"/>
            <a:ext cx="1805432" cy="213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 descr="Image result for ILLUSTRATIONS lng MARINE">
            <a:extLst>
              <a:ext uri="{FF2B5EF4-FFF2-40B4-BE49-F238E27FC236}">
                <a16:creationId xmlns:a16="http://schemas.microsoft.com/office/drawing/2014/main" id="{6813C80A-E1D1-4AAE-9D58-640BA56B64D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7224" b="22144"/>
          <a:stretch/>
        </p:blipFill>
        <p:spPr bwMode="auto">
          <a:xfrm>
            <a:off x="5948193" y="1839984"/>
            <a:ext cx="2031003" cy="606935"/>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a:extLst>
              <a:ext uri="{FF2B5EF4-FFF2-40B4-BE49-F238E27FC236}">
                <a16:creationId xmlns:a16="http://schemas.microsoft.com/office/drawing/2014/main" id="{7D388ECC-20EE-4E2D-823A-984D5DB20DBA}"/>
              </a:ext>
            </a:extLst>
          </p:cNvPr>
          <p:cNvSpPr/>
          <p:nvPr/>
        </p:nvSpPr>
        <p:spPr>
          <a:xfrm>
            <a:off x="5943749" y="2901389"/>
            <a:ext cx="1805432" cy="317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 descr="A Montana Rail Link train with hand drawings by Andy Fletcher">
            <a:extLst>
              <a:ext uri="{FF2B5EF4-FFF2-40B4-BE49-F238E27FC236}">
                <a16:creationId xmlns:a16="http://schemas.microsoft.com/office/drawing/2014/main" id="{8972D82C-46BB-41B2-8299-D0287FFDBF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8005" r="8255" b="38680"/>
          <a:stretch/>
        </p:blipFill>
        <p:spPr bwMode="auto">
          <a:xfrm>
            <a:off x="5842154" y="2659983"/>
            <a:ext cx="1516175" cy="484141"/>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a:extLst>
              <a:ext uri="{FF2B5EF4-FFF2-40B4-BE49-F238E27FC236}">
                <a16:creationId xmlns:a16="http://schemas.microsoft.com/office/drawing/2014/main" id="{EEAF96E2-4A26-4F90-82FF-3458CA9747D2}"/>
              </a:ext>
            </a:extLst>
          </p:cNvPr>
          <p:cNvCxnSpPr/>
          <p:nvPr/>
        </p:nvCxnSpPr>
        <p:spPr>
          <a:xfrm flipV="1">
            <a:off x="965200" y="3758407"/>
            <a:ext cx="0" cy="54436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7478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098"/>
          <p:cNvSpPr>
            <a:spLocks noGrp="1" noChangeArrowheads="1"/>
          </p:cNvSpPr>
          <p:nvPr>
            <p:ph type="title"/>
          </p:nvPr>
        </p:nvSpPr>
        <p:spPr>
          <a:xfrm>
            <a:off x="137523" y="198080"/>
            <a:ext cx="9666514" cy="838200"/>
          </a:xfrm>
          <a:noFill/>
        </p:spPr>
        <p:txBody>
          <a:bodyPr anchor="ctr">
            <a:noAutofit/>
          </a:bodyPr>
          <a:lstStyle/>
          <a:p>
            <a:r>
              <a:rPr lang="en-US" altLang="en-US" sz="3200" b="1" dirty="0">
                <a:solidFill>
                  <a:schemeClr val="accent1"/>
                </a:solidFill>
              </a:rPr>
              <a:t>LNG PLANT JURISDICTION in US</a:t>
            </a:r>
            <a:br>
              <a:rPr lang="en-US" altLang="en-US" sz="3200" b="1" dirty="0"/>
            </a:br>
            <a:r>
              <a:rPr lang="en-US" altLang="en-US" sz="3200" b="1" dirty="0"/>
              <a:t> </a:t>
            </a:r>
          </a:p>
        </p:txBody>
      </p:sp>
      <p:sp>
        <p:nvSpPr>
          <p:cNvPr id="53251" name="Text Box 4099"/>
          <p:cNvSpPr txBox="1">
            <a:spLocks noChangeArrowheads="1"/>
          </p:cNvSpPr>
          <p:nvPr/>
        </p:nvSpPr>
        <p:spPr bwMode="auto">
          <a:xfrm>
            <a:off x="4403725" y="2251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prstDash val="dash"/>
                <a:miter lim="800000"/>
                <a:headEnd type="none" w="sm" len="sm"/>
                <a:tailEnd type="none" w="sm" len="sm"/>
              </a14:hiddenLine>
            </a:ext>
          </a:extLst>
        </p:spPr>
        <p:txBody>
          <a:bodyPr wrap="none">
            <a:spAutoFit/>
          </a:bodyPr>
          <a:lstStyle>
            <a:lvl1pPr>
              <a:spcBef>
                <a:spcPct val="20000"/>
              </a:spcBef>
              <a:buClr>
                <a:schemeClr val="hlink"/>
              </a:buClr>
              <a:buSzPct val="70000"/>
              <a:buFont typeface="Wingdings" panose="05000000000000000000" pitchFamily="2" charset="2"/>
              <a:buChar char="u"/>
              <a:defRPr kumimoji="1" sz="2400">
                <a:solidFill>
                  <a:schemeClr val="tx1"/>
                </a:solidFill>
                <a:latin typeface="Arial" panose="020B0604020202020204" pitchFamily="34" charset="0"/>
              </a:defRPr>
            </a:lvl1pPr>
            <a:lvl2pPr marL="742950" indent="-285750">
              <a:spcBef>
                <a:spcPct val="20000"/>
              </a:spcBef>
              <a:buClr>
                <a:schemeClr val="hlink"/>
              </a:buClr>
              <a:buSzPct val="70000"/>
              <a:buFont typeface="Monotype Sorts" charset="2"/>
              <a:buChar char="u"/>
              <a:defRPr kumimoji="1"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3pPr>
            <a:lvl4pPr marL="16002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9pPr>
          </a:lstStyle>
          <a:p>
            <a:pPr algn="ctr">
              <a:spcBef>
                <a:spcPct val="0"/>
              </a:spcBef>
              <a:buClrTx/>
              <a:buSzTx/>
              <a:buFontTx/>
              <a:buNone/>
            </a:pPr>
            <a:endParaRPr kumimoji="0" lang="en-US" altLang="en-US">
              <a:latin typeface="Times New Roman" panose="02020603050405020304" pitchFamily="18" charset="0"/>
            </a:endParaRPr>
          </a:p>
        </p:txBody>
      </p:sp>
      <p:sp>
        <p:nvSpPr>
          <p:cNvPr id="53252" name="Text Box 4100"/>
          <p:cNvSpPr txBox="1">
            <a:spLocks noChangeArrowheads="1"/>
          </p:cNvSpPr>
          <p:nvPr/>
        </p:nvSpPr>
        <p:spPr bwMode="auto">
          <a:xfrm>
            <a:off x="2895600" y="1260474"/>
            <a:ext cx="6324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prstDash val="dash"/>
                <a:miter lim="800000"/>
                <a:headEnd type="none" w="sm" len="sm"/>
                <a:tailEnd type="none" w="sm" len="sm"/>
              </a14:hiddenLine>
            </a:ext>
          </a:extLst>
        </p:spPr>
        <p:txBody>
          <a:bodyPr>
            <a:spAutoFit/>
          </a:bodyPr>
          <a:lstStyle>
            <a:lvl1pPr>
              <a:spcBef>
                <a:spcPct val="20000"/>
              </a:spcBef>
              <a:buClr>
                <a:schemeClr val="hlink"/>
              </a:buClr>
              <a:buSzPct val="70000"/>
              <a:buFont typeface="Wingdings" panose="05000000000000000000" pitchFamily="2" charset="2"/>
              <a:buChar char="u"/>
              <a:defRPr kumimoji="1" sz="2400">
                <a:solidFill>
                  <a:schemeClr val="tx1"/>
                </a:solidFill>
                <a:latin typeface="Arial" panose="020B0604020202020204" pitchFamily="34" charset="0"/>
              </a:defRPr>
            </a:lvl1pPr>
            <a:lvl2pPr marL="742950" indent="-285750">
              <a:spcBef>
                <a:spcPct val="20000"/>
              </a:spcBef>
              <a:buClr>
                <a:schemeClr val="hlink"/>
              </a:buClr>
              <a:buSzPct val="70000"/>
              <a:buFont typeface="Monotype Sorts" charset="2"/>
              <a:buChar char="u"/>
              <a:defRPr kumimoji="1"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3pPr>
            <a:lvl4pPr marL="16002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9pPr>
          </a:lstStyle>
          <a:p>
            <a:pPr>
              <a:spcBef>
                <a:spcPct val="0"/>
              </a:spcBef>
              <a:buClrTx/>
              <a:buSzTx/>
              <a:buFontTx/>
              <a:buNone/>
            </a:pPr>
            <a:r>
              <a:rPr kumimoji="0" lang="en-US" altLang="en-US" sz="1800">
                <a:latin typeface="Times New Roman" panose="02020603050405020304" pitchFamily="18" charset="0"/>
              </a:rPr>
              <a:t>                                            </a:t>
            </a:r>
          </a:p>
          <a:p>
            <a:pPr>
              <a:spcBef>
                <a:spcPct val="0"/>
              </a:spcBef>
              <a:buClrTx/>
              <a:buSzTx/>
              <a:buFontTx/>
              <a:buNone/>
            </a:pPr>
            <a:endParaRPr kumimoji="0" lang="en-US" altLang="en-US" sz="1800">
              <a:latin typeface="Times New Roman" panose="02020603050405020304" pitchFamily="18" charset="0"/>
            </a:endParaRPr>
          </a:p>
        </p:txBody>
      </p:sp>
      <p:sp>
        <p:nvSpPr>
          <p:cNvPr id="53253" name="Rectangle 4101"/>
          <p:cNvSpPr>
            <a:spLocks noChangeArrowheads="1"/>
          </p:cNvSpPr>
          <p:nvPr/>
        </p:nvSpPr>
        <p:spPr bwMode="auto">
          <a:xfrm>
            <a:off x="274864" y="1354219"/>
            <a:ext cx="11689731"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prstDash val="dash"/>
                <a:miter lim="800000"/>
                <a:headEnd type="none" w="sm" len="sm"/>
                <a:tailEnd type="none" w="sm" len="sm"/>
              </a14:hiddenLine>
            </a:ext>
          </a:extLst>
        </p:spPr>
        <p:txBody>
          <a:bodyPr wrap="square">
            <a:spAutoFit/>
          </a:bodyPr>
          <a:lstStyle>
            <a:lvl1pPr>
              <a:spcBef>
                <a:spcPct val="20000"/>
              </a:spcBef>
              <a:buClr>
                <a:schemeClr val="hlink"/>
              </a:buClr>
              <a:buSzPct val="70000"/>
              <a:buFont typeface="Wingdings" panose="05000000000000000000" pitchFamily="2" charset="2"/>
              <a:buChar char="u"/>
              <a:defRPr kumimoji="1" sz="2400">
                <a:solidFill>
                  <a:schemeClr val="tx1"/>
                </a:solidFill>
                <a:latin typeface="Arial" panose="020B0604020202020204" pitchFamily="34" charset="0"/>
              </a:defRPr>
            </a:lvl1pPr>
            <a:lvl2pPr marL="742950" indent="-285750">
              <a:spcBef>
                <a:spcPct val="20000"/>
              </a:spcBef>
              <a:buClr>
                <a:schemeClr val="hlink"/>
              </a:buClr>
              <a:buSzPct val="70000"/>
              <a:buFont typeface="Monotype Sorts" charset="2"/>
              <a:buChar char="u"/>
              <a:defRPr kumimoji="1"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3pPr>
            <a:lvl4pPr marL="16002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9pPr>
          </a:lstStyle>
          <a:p>
            <a:pPr algn="just">
              <a:spcBef>
                <a:spcPct val="0"/>
              </a:spcBef>
              <a:buClrTx/>
              <a:buSzTx/>
              <a:buFont typeface="Monotype Sorts" charset="2"/>
              <a:buNone/>
            </a:pPr>
            <a:r>
              <a:rPr kumimoji="0" lang="en-US" altLang="en-US" sz="2000" dirty="0">
                <a:solidFill>
                  <a:schemeClr val="accent1"/>
                </a:solidFill>
                <a:latin typeface="Arial Narrow" panose="020B0606020202030204" pitchFamily="34" charset="0"/>
              </a:rPr>
              <a:t>LNG facilities that provide LNG vaporization into pipelines or distribution systems regulated by 49 CFR Part 192 are subject to regulation by 49 CFR Part 193. There are approximately 100 LNG facilities in the USA, which fall under the jurisdiction of 49 CFR Part 193. Some are defined as Interstate and also FERC regulated. Some are Intrastate.</a:t>
            </a:r>
          </a:p>
          <a:p>
            <a:pPr>
              <a:spcBef>
                <a:spcPct val="0"/>
              </a:spcBef>
              <a:buClrTx/>
              <a:buSzTx/>
              <a:buFont typeface="Monotype Sorts" charset="2"/>
              <a:buNone/>
            </a:pPr>
            <a:endParaRPr kumimoji="0" lang="en-US" altLang="en-US" sz="2000" dirty="0">
              <a:solidFill>
                <a:schemeClr val="accent1"/>
              </a:solidFill>
              <a:latin typeface="Arial Narrow" panose="020B0606020202030204" pitchFamily="34" charset="0"/>
            </a:endParaRPr>
          </a:p>
          <a:p>
            <a:pPr>
              <a:spcBef>
                <a:spcPct val="0"/>
              </a:spcBef>
              <a:buClrTx/>
              <a:buSzTx/>
              <a:buFont typeface="Monotype Sorts" charset="2"/>
              <a:buNone/>
            </a:pPr>
            <a:r>
              <a:rPr kumimoji="0" lang="en-US" altLang="en-US" sz="2000" b="1" dirty="0">
                <a:solidFill>
                  <a:schemeClr val="accent1"/>
                </a:solidFill>
                <a:latin typeface="Arial Narrow" panose="020B0606020202030204" pitchFamily="34" charset="0"/>
              </a:rPr>
              <a:t>INTERSTATE /FERC Regulated Facilities </a:t>
            </a:r>
            <a:r>
              <a:rPr kumimoji="0" lang="en-US" altLang="en-US" sz="2000" dirty="0">
                <a:solidFill>
                  <a:schemeClr val="accent1"/>
                </a:solidFill>
                <a:latin typeface="Arial Narrow" panose="020B0606020202030204" pitchFamily="34" charset="0"/>
              </a:rPr>
              <a:t>are LNG Facilities Supplying Interstate </a:t>
            </a:r>
          </a:p>
          <a:p>
            <a:pPr>
              <a:spcBef>
                <a:spcPct val="0"/>
              </a:spcBef>
              <a:buClrTx/>
              <a:buSzTx/>
              <a:buFont typeface="Monotype Sorts" charset="2"/>
              <a:buNone/>
            </a:pPr>
            <a:r>
              <a:rPr kumimoji="0" lang="en-US" altLang="en-US" sz="2000" dirty="0">
                <a:solidFill>
                  <a:schemeClr val="accent1"/>
                </a:solidFill>
                <a:latin typeface="Arial Narrow" panose="020B0606020202030204" pitchFamily="34" charset="0"/>
              </a:rPr>
              <a:t>Pipelines or LNG Marine Terminals for import  and export.</a:t>
            </a:r>
          </a:p>
          <a:p>
            <a:pPr>
              <a:spcBef>
                <a:spcPct val="0"/>
              </a:spcBef>
              <a:buClrTx/>
              <a:buSzTx/>
              <a:buFont typeface="Monotype Sorts" charset="2"/>
              <a:buNone/>
            </a:pPr>
            <a:endParaRPr kumimoji="0" lang="en-US" altLang="en-US" sz="2000" dirty="0">
              <a:solidFill>
                <a:schemeClr val="accent1"/>
              </a:solidFill>
              <a:latin typeface="Arial Narrow" panose="020B0606020202030204" pitchFamily="34" charset="0"/>
            </a:endParaRPr>
          </a:p>
          <a:p>
            <a:pPr>
              <a:spcBef>
                <a:spcPct val="0"/>
              </a:spcBef>
              <a:buClrTx/>
              <a:buSzTx/>
              <a:buFont typeface="Monotype Sorts" charset="2"/>
              <a:buNone/>
            </a:pPr>
            <a:r>
              <a:rPr kumimoji="0" lang="en-US" altLang="en-US" sz="2000" b="1" dirty="0">
                <a:solidFill>
                  <a:schemeClr val="accent1"/>
                </a:solidFill>
                <a:latin typeface="Arial Narrow" panose="020B0606020202030204" pitchFamily="34" charset="0"/>
              </a:rPr>
              <a:t>Intrastate DOT 49 CFR 193 Regulated Facilities </a:t>
            </a:r>
            <a:r>
              <a:rPr kumimoji="0" lang="en-US" altLang="en-US" sz="2000" dirty="0">
                <a:solidFill>
                  <a:schemeClr val="accent1"/>
                </a:solidFill>
                <a:latin typeface="Arial Narrow" panose="020B0606020202030204" pitchFamily="34" charset="0"/>
              </a:rPr>
              <a:t>are LNG Facilities Supplying </a:t>
            </a:r>
          </a:p>
          <a:p>
            <a:pPr>
              <a:spcBef>
                <a:spcPct val="0"/>
              </a:spcBef>
              <a:buClrTx/>
              <a:buSzTx/>
              <a:buFont typeface="Monotype Sorts" charset="2"/>
              <a:buNone/>
            </a:pPr>
            <a:r>
              <a:rPr kumimoji="0" lang="en-US" altLang="en-US" sz="2000" dirty="0">
                <a:solidFill>
                  <a:schemeClr val="accent1"/>
                </a:solidFill>
                <a:latin typeface="Arial Narrow" panose="020B0606020202030204" pitchFamily="34" charset="0"/>
              </a:rPr>
              <a:t>Intrastate Pipelines or Distribution Systems.  Some states have their own </a:t>
            </a:r>
          </a:p>
          <a:p>
            <a:pPr>
              <a:spcBef>
                <a:spcPct val="0"/>
              </a:spcBef>
              <a:buClrTx/>
              <a:buSzTx/>
              <a:buFont typeface="Monotype Sorts" charset="2"/>
              <a:buNone/>
            </a:pPr>
            <a:r>
              <a:rPr kumimoji="0" lang="en-US" altLang="en-US" sz="2000" dirty="0">
                <a:solidFill>
                  <a:schemeClr val="accent1"/>
                </a:solidFill>
                <a:latin typeface="Arial Narrow" panose="020B0606020202030204" pitchFamily="34" charset="0"/>
              </a:rPr>
              <a:t>LNG regulations for intrastate and Private facilities.</a:t>
            </a:r>
          </a:p>
          <a:p>
            <a:pPr>
              <a:spcBef>
                <a:spcPct val="0"/>
              </a:spcBef>
              <a:buClrTx/>
              <a:buSzTx/>
              <a:buNone/>
            </a:pPr>
            <a:endParaRPr kumimoji="0" lang="en-US" altLang="en-US" sz="2000" dirty="0">
              <a:solidFill>
                <a:schemeClr val="accent1"/>
              </a:solidFill>
              <a:latin typeface="Arial Narrow" panose="020B0606020202030204" pitchFamily="34" charset="0"/>
            </a:endParaRPr>
          </a:p>
          <a:p>
            <a:pPr>
              <a:spcBef>
                <a:spcPct val="0"/>
              </a:spcBef>
              <a:buClrTx/>
              <a:buSzTx/>
              <a:buNone/>
            </a:pPr>
            <a:r>
              <a:rPr kumimoji="0" lang="en-US" altLang="en-US" sz="2000" b="1" dirty="0">
                <a:solidFill>
                  <a:schemeClr val="accent1"/>
                </a:solidFill>
                <a:latin typeface="Arial Narrow" panose="020B0606020202030204" pitchFamily="34" charset="0"/>
              </a:rPr>
              <a:t>Private LNG facilities </a:t>
            </a:r>
            <a:r>
              <a:rPr kumimoji="0" lang="en-US" altLang="en-US" sz="2000" dirty="0">
                <a:solidFill>
                  <a:schemeClr val="accent1"/>
                </a:solidFill>
                <a:latin typeface="Arial Narrow" panose="020B0606020202030204" pitchFamily="34" charset="0"/>
              </a:rPr>
              <a:t>not subject to 49 CFR 193. Other LNG facilities that are not associated with jurisdiction pipes or LDC’s would need to determine the local and state authorities having jurisdiction. In some case NFPA-59A would dictate standards. In others not.</a:t>
            </a:r>
          </a:p>
          <a:p>
            <a:pPr marL="457200" indent="-457200">
              <a:spcBef>
                <a:spcPct val="0"/>
              </a:spcBef>
              <a:buClrTx/>
              <a:buSzTx/>
              <a:buFont typeface="Monotype Sorts" charset="2"/>
              <a:buAutoNum type="alphaUcPeriod"/>
            </a:pPr>
            <a:endParaRPr kumimoji="0" lang="en-US" altLang="en-US" sz="2000" dirty="0">
              <a:latin typeface="Arial Narrow" panose="020B0606020202030204" pitchFamily="34" charset="0"/>
            </a:endParaRPr>
          </a:p>
        </p:txBody>
      </p:sp>
      <p:pic>
        <p:nvPicPr>
          <p:cNvPr id="8194" name="Picture 2" descr="Image result for FERC LNG jurisdiction chart">
            <a:extLst>
              <a:ext uri="{FF2B5EF4-FFF2-40B4-BE49-F238E27FC236}">
                <a16:creationId xmlns:a16="http://schemas.microsoft.com/office/drawing/2014/main" id="{43033C3B-E0C1-40F4-9E67-AB56F58CBE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1295" y="2638385"/>
            <a:ext cx="3247861" cy="16803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78C481-5911-43DD-9B7E-42E6B4ECFF7F}"/>
              </a:ext>
            </a:extLst>
          </p:cNvPr>
          <p:cNvSpPr>
            <a:spLocks noGrp="1"/>
          </p:cNvSpPr>
          <p:nvPr>
            <p:ph type="sldNum" sz="quarter" idx="12"/>
          </p:nvPr>
        </p:nvSpPr>
        <p:spPr/>
        <p:txBody>
          <a:bodyPr/>
          <a:lstStyle/>
          <a:p>
            <a:fld id="{E32236D5-7830-4D8C-BB0B-CD613E9324AE}" type="slidenum">
              <a:rPr lang="en-US" smtClean="0"/>
              <a:t>12</a:t>
            </a:fld>
            <a:endParaRPr lang="en-US" dirty="0"/>
          </a:p>
        </p:txBody>
      </p:sp>
      <p:sp>
        <p:nvSpPr>
          <p:cNvPr id="3" name="Rectangle 2">
            <a:extLst>
              <a:ext uri="{FF2B5EF4-FFF2-40B4-BE49-F238E27FC236}">
                <a16:creationId xmlns:a16="http://schemas.microsoft.com/office/drawing/2014/main" id="{DD4D0E88-6EB4-4629-BB05-EEBBF5616A02}"/>
              </a:ext>
            </a:extLst>
          </p:cNvPr>
          <p:cNvSpPr/>
          <p:nvPr/>
        </p:nvSpPr>
        <p:spPr>
          <a:xfrm>
            <a:off x="1849120" y="1623052"/>
            <a:ext cx="9615056" cy="4524315"/>
          </a:xfrm>
          <a:prstGeom prst="rect">
            <a:avLst/>
          </a:prstGeom>
        </p:spPr>
        <p:txBody>
          <a:bodyPr wrap="square">
            <a:spAutoFit/>
          </a:bodyPr>
          <a:lstStyle/>
          <a:p>
            <a:pPr marL="285750" indent="-285750">
              <a:buFont typeface="Wingdings" panose="05000000000000000000" pitchFamily="2" charset="2"/>
              <a:buChar char="§"/>
            </a:pPr>
            <a:r>
              <a:rPr lang="en-US" b="1" dirty="0">
                <a:solidFill>
                  <a:schemeClr val="accent1"/>
                </a:solidFill>
              </a:rPr>
              <a:t>LNG  IS VERY HIGH-DENSITY ENERGY STORAGE (beachball to ping pong ball)</a:t>
            </a:r>
          </a:p>
          <a:p>
            <a:pPr marL="285750" indent="-285750">
              <a:buFont typeface="Wingdings" panose="05000000000000000000" pitchFamily="2" charset="2"/>
              <a:buChar char="§"/>
            </a:pPr>
            <a:endParaRPr lang="en-US" dirty="0">
              <a:solidFill>
                <a:schemeClr val="accent1"/>
              </a:solidFill>
            </a:endParaRPr>
          </a:p>
          <a:p>
            <a:pPr marL="285750" indent="-285750">
              <a:buFont typeface="Wingdings" panose="05000000000000000000" pitchFamily="2" charset="2"/>
              <a:buChar char="§"/>
            </a:pPr>
            <a:r>
              <a:rPr lang="en-US" b="1" dirty="0">
                <a:solidFill>
                  <a:schemeClr val="accent1"/>
                </a:solidFill>
              </a:rPr>
              <a:t>LNG AVOIDS PIPELINE CAPACITY: </a:t>
            </a:r>
            <a:r>
              <a:rPr lang="en-US" dirty="0">
                <a:solidFill>
                  <a:schemeClr val="accent1"/>
                </a:solidFill>
              </a:rPr>
              <a:t>For LDC’s and End Users: New Capacity is US $72MMY– US $ 150 MMY each 100,000 DT/D</a:t>
            </a:r>
          </a:p>
          <a:p>
            <a:pPr marL="285750" indent="-285750">
              <a:buFont typeface="Wingdings" panose="05000000000000000000" pitchFamily="2" charset="2"/>
              <a:buChar char="§"/>
            </a:pPr>
            <a:endParaRPr lang="en-US" dirty="0">
              <a:solidFill>
                <a:schemeClr val="accent1"/>
              </a:solidFill>
            </a:endParaRPr>
          </a:p>
          <a:p>
            <a:pPr marL="285750" indent="-285750">
              <a:buFont typeface="Wingdings" panose="05000000000000000000" pitchFamily="2" charset="2"/>
              <a:buChar char="§"/>
            </a:pPr>
            <a:r>
              <a:rPr lang="en-US" b="1" dirty="0">
                <a:solidFill>
                  <a:schemeClr val="accent1"/>
                </a:solidFill>
              </a:rPr>
              <a:t>LNG AS COMMODITY SUPPLY INSTEAD OF OIL: </a:t>
            </a:r>
            <a:r>
              <a:rPr lang="en-US" dirty="0">
                <a:solidFill>
                  <a:schemeClr val="accent1"/>
                </a:solidFill>
              </a:rPr>
              <a:t>Market For Transportation and Industrials  25 Quadrillion BTU’s/Y</a:t>
            </a:r>
          </a:p>
          <a:p>
            <a:pPr marL="285750" indent="-285750">
              <a:buFont typeface="Wingdings" panose="05000000000000000000" pitchFamily="2" charset="2"/>
              <a:buChar char="§"/>
            </a:pPr>
            <a:endParaRPr lang="en-US" dirty="0">
              <a:solidFill>
                <a:schemeClr val="accent1"/>
              </a:solidFill>
            </a:endParaRPr>
          </a:p>
          <a:p>
            <a:pPr marL="285750" indent="-285750">
              <a:buFont typeface="Wingdings" panose="05000000000000000000" pitchFamily="2" charset="2"/>
              <a:buChar char="§"/>
            </a:pPr>
            <a:r>
              <a:rPr lang="en-US" b="1" dirty="0">
                <a:solidFill>
                  <a:schemeClr val="accent1"/>
                </a:solidFill>
              </a:rPr>
              <a:t>LNG AS HEDGE FOR HIGH NG SPOT PRICES OVER US $10/DT: </a:t>
            </a:r>
            <a:r>
              <a:rPr lang="en-US" dirty="0">
                <a:solidFill>
                  <a:schemeClr val="accent1"/>
                </a:solidFill>
              </a:rPr>
              <a:t>For LDC’s and End Users paying $140/DT.</a:t>
            </a:r>
          </a:p>
          <a:p>
            <a:pPr marL="285750" indent="-285750">
              <a:buFont typeface="Wingdings" panose="05000000000000000000" pitchFamily="2" charset="2"/>
              <a:buChar char="§"/>
            </a:pPr>
            <a:endParaRPr lang="en-US" dirty="0">
              <a:solidFill>
                <a:schemeClr val="accent1"/>
              </a:solidFill>
            </a:endParaRPr>
          </a:p>
          <a:p>
            <a:pPr marL="285750" indent="-285750">
              <a:buFont typeface="Wingdings" panose="05000000000000000000" pitchFamily="2" charset="2"/>
              <a:buChar char="§"/>
            </a:pPr>
            <a:r>
              <a:rPr lang="en-US" b="1" dirty="0">
                <a:solidFill>
                  <a:schemeClr val="accent1"/>
                </a:solidFill>
              </a:rPr>
              <a:t>LNG AS NATURAL GAS LOAD FOLLOWING FOR ELECTRIC GENERATION: </a:t>
            </a:r>
            <a:r>
              <a:rPr lang="en-US" dirty="0">
                <a:solidFill>
                  <a:schemeClr val="accent1"/>
                </a:solidFill>
              </a:rPr>
              <a:t>To Fill in for Intermittent Renewable Solar/Wind</a:t>
            </a:r>
          </a:p>
          <a:p>
            <a:pPr marL="285750" indent="-285750">
              <a:buFont typeface="Wingdings" panose="05000000000000000000" pitchFamily="2" charset="2"/>
              <a:buChar char="§"/>
            </a:pPr>
            <a:endParaRPr lang="en-US" dirty="0">
              <a:solidFill>
                <a:schemeClr val="accent1"/>
              </a:solidFill>
            </a:endParaRPr>
          </a:p>
          <a:p>
            <a:pPr marL="285750" indent="-285750">
              <a:buFont typeface="Wingdings" panose="05000000000000000000" pitchFamily="2" charset="2"/>
              <a:buChar char="§"/>
            </a:pPr>
            <a:r>
              <a:rPr lang="en-US" b="1" dirty="0">
                <a:solidFill>
                  <a:schemeClr val="accent1"/>
                </a:solidFill>
              </a:rPr>
              <a:t>TO AVOID REGIONAL PENALTIES FOR MISSING GENERATION CALL: </a:t>
            </a:r>
            <a:r>
              <a:rPr lang="en-US" dirty="0">
                <a:solidFill>
                  <a:schemeClr val="accent1"/>
                </a:solidFill>
              </a:rPr>
              <a:t>$50 MM /Day for 500 MW Electric Gen Facility in NE</a:t>
            </a:r>
          </a:p>
        </p:txBody>
      </p:sp>
      <p:sp>
        <p:nvSpPr>
          <p:cNvPr id="4" name="Rectangle 3">
            <a:extLst>
              <a:ext uri="{FF2B5EF4-FFF2-40B4-BE49-F238E27FC236}">
                <a16:creationId xmlns:a16="http://schemas.microsoft.com/office/drawing/2014/main" id="{6F688325-3E04-412F-AF10-266742A967C5}"/>
              </a:ext>
            </a:extLst>
          </p:cNvPr>
          <p:cNvSpPr/>
          <p:nvPr/>
        </p:nvSpPr>
        <p:spPr>
          <a:xfrm>
            <a:off x="85027" y="153746"/>
            <a:ext cx="6391943" cy="523220"/>
          </a:xfrm>
          <a:prstGeom prst="rect">
            <a:avLst/>
          </a:prstGeom>
        </p:spPr>
        <p:txBody>
          <a:bodyPr wrap="none">
            <a:spAutoFit/>
          </a:bodyPr>
          <a:lstStyle/>
          <a:p>
            <a:r>
              <a:rPr lang="en-US" sz="2800" b="1" dirty="0"/>
              <a:t>Why LNG Makes Sense for Energy Storage</a:t>
            </a:r>
          </a:p>
        </p:txBody>
      </p:sp>
      <p:cxnSp>
        <p:nvCxnSpPr>
          <p:cNvPr id="6" name="Straight Connector 5">
            <a:extLst>
              <a:ext uri="{FF2B5EF4-FFF2-40B4-BE49-F238E27FC236}">
                <a16:creationId xmlns:a16="http://schemas.microsoft.com/office/drawing/2014/main" id="{2531BD77-0856-4BBC-A61C-A101C6F39AA3}"/>
              </a:ext>
            </a:extLst>
          </p:cNvPr>
          <p:cNvCxnSpPr>
            <a:cxnSpLocks/>
          </p:cNvCxnSpPr>
          <p:nvPr/>
        </p:nvCxnSpPr>
        <p:spPr>
          <a:xfrm>
            <a:off x="0" y="1140031"/>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8" name="Picture 12" descr="Related image">
            <a:extLst>
              <a:ext uri="{FF2B5EF4-FFF2-40B4-BE49-F238E27FC236}">
                <a16:creationId xmlns:a16="http://schemas.microsoft.com/office/drawing/2014/main" id="{ED5156B2-57CF-4A50-B96F-CA302437656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713" r="17746" b="-2"/>
          <a:stretch/>
        </p:blipFill>
        <p:spPr bwMode="auto">
          <a:xfrm>
            <a:off x="210128" y="1310628"/>
            <a:ext cx="1753983" cy="1297588"/>
          </a:xfrm>
          <a:custGeom>
            <a:avLst/>
            <a:gdLst>
              <a:gd name="connsiteX0" fmla="*/ 0 w 3255403"/>
              <a:gd name="connsiteY0" fmla="*/ 0 h 2505456"/>
              <a:gd name="connsiteX1" fmla="*/ 3255403 w 3255403"/>
              <a:gd name="connsiteY1" fmla="*/ 0 h 2505456"/>
              <a:gd name="connsiteX2" fmla="*/ 2094477 w 3255403"/>
              <a:gd name="connsiteY2" fmla="*/ 2505456 h 2505456"/>
              <a:gd name="connsiteX3" fmla="*/ 0 w 3255403"/>
              <a:gd name="connsiteY3" fmla="*/ 2505456 h 2505456"/>
            </a:gdLst>
            <a:ahLst/>
            <a:cxnLst>
              <a:cxn ang="0">
                <a:pos x="connsiteX0" y="connsiteY0"/>
              </a:cxn>
              <a:cxn ang="0">
                <a:pos x="connsiteX1" y="connsiteY1"/>
              </a:cxn>
              <a:cxn ang="0">
                <a:pos x="connsiteX2" y="connsiteY2"/>
              </a:cxn>
              <a:cxn ang="0">
                <a:pos x="connsiteX3" y="connsiteY3"/>
              </a:cxn>
            </a:cxnLst>
            <a:rect l="l" t="t" r="r" b="b"/>
            <a:pathLst>
              <a:path w="3255403" h="2505456">
                <a:moveTo>
                  <a:pt x="0" y="0"/>
                </a:moveTo>
                <a:lnTo>
                  <a:pt x="3255403" y="0"/>
                </a:lnTo>
                <a:lnTo>
                  <a:pt x="2094477" y="2505456"/>
                </a:lnTo>
                <a:lnTo>
                  <a:pt x="0" y="2505456"/>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715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EAF80B-D7C9-48BF-BB44-7F6FF2D7AC1C}"/>
              </a:ext>
            </a:extLst>
          </p:cNvPr>
          <p:cNvSpPr>
            <a:spLocks noGrp="1"/>
          </p:cNvSpPr>
          <p:nvPr>
            <p:ph type="sldNum" sz="quarter" idx="12"/>
          </p:nvPr>
        </p:nvSpPr>
        <p:spPr/>
        <p:txBody>
          <a:bodyPr/>
          <a:lstStyle/>
          <a:p>
            <a:fld id="{E32236D5-7830-4D8C-BB0B-CD613E9324AE}" type="slidenum">
              <a:rPr lang="en-US" smtClean="0"/>
              <a:t>13</a:t>
            </a:fld>
            <a:endParaRPr lang="en-US" dirty="0"/>
          </a:p>
        </p:txBody>
      </p:sp>
      <p:sp>
        <p:nvSpPr>
          <p:cNvPr id="76" name="TextBox 75">
            <a:extLst>
              <a:ext uri="{FF2B5EF4-FFF2-40B4-BE49-F238E27FC236}">
                <a16:creationId xmlns:a16="http://schemas.microsoft.com/office/drawing/2014/main" id="{76E6209D-9953-4A61-80C4-61642DCE6CBE}"/>
              </a:ext>
            </a:extLst>
          </p:cNvPr>
          <p:cNvSpPr txBox="1"/>
          <p:nvPr/>
        </p:nvSpPr>
        <p:spPr>
          <a:xfrm>
            <a:off x="289672" y="123148"/>
            <a:ext cx="6001852" cy="523220"/>
          </a:xfrm>
          <a:prstGeom prst="rect">
            <a:avLst/>
          </a:prstGeom>
          <a:noFill/>
        </p:spPr>
        <p:txBody>
          <a:bodyPr wrap="square" rtlCol="0">
            <a:spAutoFit/>
          </a:bodyPr>
          <a:lstStyle/>
          <a:p>
            <a:r>
              <a:rPr lang="en-US" sz="2800" b="1" dirty="0"/>
              <a:t>Example of Economic LNG Use </a:t>
            </a:r>
            <a:r>
              <a:rPr lang="en-US" b="1" dirty="0"/>
              <a:t>          </a:t>
            </a:r>
          </a:p>
        </p:txBody>
      </p:sp>
      <p:sp>
        <p:nvSpPr>
          <p:cNvPr id="75" name="TextBox 74">
            <a:extLst>
              <a:ext uri="{FF2B5EF4-FFF2-40B4-BE49-F238E27FC236}">
                <a16:creationId xmlns:a16="http://schemas.microsoft.com/office/drawing/2014/main" id="{8EB6C2F0-3FDC-474D-8BA7-08E2AA5B3916}"/>
              </a:ext>
            </a:extLst>
          </p:cNvPr>
          <p:cNvSpPr txBox="1"/>
          <p:nvPr/>
        </p:nvSpPr>
        <p:spPr>
          <a:xfrm>
            <a:off x="5798083" y="5462771"/>
            <a:ext cx="8530292" cy="1477328"/>
          </a:xfrm>
          <a:prstGeom prst="rect">
            <a:avLst/>
          </a:prstGeom>
          <a:noFill/>
        </p:spPr>
        <p:txBody>
          <a:bodyPr wrap="square" rtlCol="0">
            <a:spAutoFit/>
          </a:bodyPr>
          <a:lstStyle/>
          <a:p>
            <a:r>
              <a:rPr lang="en-US" dirty="0"/>
              <a:t>0      40                           180                                                    365                                                                                                             </a:t>
            </a:r>
          </a:p>
          <a:p>
            <a:r>
              <a:rPr lang="en-US" dirty="0"/>
              <a:t>                                          Days Per Year</a:t>
            </a:r>
          </a:p>
          <a:p>
            <a:endParaRPr lang="en-US" dirty="0"/>
          </a:p>
          <a:p>
            <a:endParaRPr lang="en-US" dirty="0"/>
          </a:p>
          <a:p>
            <a:r>
              <a:rPr lang="en-US" dirty="0"/>
              <a:t> </a:t>
            </a:r>
          </a:p>
        </p:txBody>
      </p:sp>
      <p:cxnSp>
        <p:nvCxnSpPr>
          <p:cNvPr id="4" name="Straight Connector 3">
            <a:extLst>
              <a:ext uri="{FF2B5EF4-FFF2-40B4-BE49-F238E27FC236}">
                <a16:creationId xmlns:a16="http://schemas.microsoft.com/office/drawing/2014/main" id="{48423E03-5AF8-48FA-8651-1DD7ECCD62B9}"/>
              </a:ext>
            </a:extLst>
          </p:cNvPr>
          <p:cNvCxnSpPr>
            <a:cxnSpLocks/>
          </p:cNvCxnSpPr>
          <p:nvPr/>
        </p:nvCxnSpPr>
        <p:spPr>
          <a:xfrm>
            <a:off x="5911669" y="981308"/>
            <a:ext cx="0" cy="440473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A28CB76-007A-4B9C-9F3F-453E49579013}"/>
              </a:ext>
            </a:extLst>
          </p:cNvPr>
          <p:cNvCxnSpPr>
            <a:cxnSpLocks/>
          </p:cNvCxnSpPr>
          <p:nvPr/>
        </p:nvCxnSpPr>
        <p:spPr>
          <a:xfrm>
            <a:off x="5911669" y="5386039"/>
            <a:ext cx="524107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8" name="Freeform: Shape 17">
            <a:extLst>
              <a:ext uri="{FF2B5EF4-FFF2-40B4-BE49-F238E27FC236}">
                <a16:creationId xmlns:a16="http://schemas.microsoft.com/office/drawing/2014/main" id="{5040A8EF-D059-4D13-AC5F-0F479081C035}"/>
              </a:ext>
            </a:extLst>
          </p:cNvPr>
          <p:cNvSpPr/>
          <p:nvPr/>
        </p:nvSpPr>
        <p:spPr>
          <a:xfrm>
            <a:off x="5911668" y="1070517"/>
            <a:ext cx="3267307" cy="3055434"/>
          </a:xfrm>
          <a:custGeom>
            <a:avLst/>
            <a:gdLst>
              <a:gd name="connsiteX0" fmla="*/ 0 w 3267307"/>
              <a:gd name="connsiteY0" fmla="*/ 0 h 3055434"/>
              <a:gd name="connsiteX1" fmla="*/ 1059365 w 3267307"/>
              <a:gd name="connsiteY1" fmla="*/ 2542478 h 3055434"/>
              <a:gd name="connsiteX2" fmla="*/ 3267307 w 3267307"/>
              <a:gd name="connsiteY2" fmla="*/ 3055434 h 3055434"/>
            </a:gdLst>
            <a:ahLst/>
            <a:cxnLst>
              <a:cxn ang="0">
                <a:pos x="connsiteX0" y="connsiteY0"/>
              </a:cxn>
              <a:cxn ang="0">
                <a:pos x="connsiteX1" y="connsiteY1"/>
              </a:cxn>
              <a:cxn ang="0">
                <a:pos x="connsiteX2" y="connsiteY2"/>
              </a:cxn>
            </a:cxnLst>
            <a:rect l="l" t="t" r="r" b="b"/>
            <a:pathLst>
              <a:path w="3267307" h="3055434">
                <a:moveTo>
                  <a:pt x="0" y="0"/>
                </a:moveTo>
                <a:cubicBezTo>
                  <a:pt x="257407" y="1016619"/>
                  <a:pt x="514814" y="2033239"/>
                  <a:pt x="1059365" y="2542478"/>
                </a:cubicBezTo>
                <a:cubicBezTo>
                  <a:pt x="1603916" y="3051717"/>
                  <a:pt x="2435611" y="3053575"/>
                  <a:pt x="3267307" y="3055434"/>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D5A869D5-4706-401B-A8BD-E5A0DA970793}"/>
              </a:ext>
            </a:extLst>
          </p:cNvPr>
          <p:cNvCxnSpPr>
            <a:cxnSpLocks/>
          </p:cNvCxnSpPr>
          <p:nvPr/>
        </p:nvCxnSpPr>
        <p:spPr>
          <a:xfrm>
            <a:off x="8903403" y="4125949"/>
            <a:ext cx="22493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 name="Flowchart: Connector 20">
            <a:extLst>
              <a:ext uri="{FF2B5EF4-FFF2-40B4-BE49-F238E27FC236}">
                <a16:creationId xmlns:a16="http://schemas.microsoft.com/office/drawing/2014/main" id="{F9AD7B0A-0958-4DC3-8518-2EF8E5DEA62F}"/>
              </a:ext>
            </a:extLst>
          </p:cNvPr>
          <p:cNvSpPr/>
          <p:nvPr/>
        </p:nvSpPr>
        <p:spPr>
          <a:xfrm>
            <a:off x="5819673" y="3858320"/>
            <a:ext cx="183991" cy="1784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lowchart: Connector 21">
            <a:extLst>
              <a:ext uri="{FF2B5EF4-FFF2-40B4-BE49-F238E27FC236}">
                <a16:creationId xmlns:a16="http://schemas.microsoft.com/office/drawing/2014/main" id="{5C767DD9-56C6-4488-B60A-D8CB5EE8F7B5}"/>
              </a:ext>
            </a:extLst>
          </p:cNvPr>
          <p:cNvSpPr/>
          <p:nvPr/>
        </p:nvSpPr>
        <p:spPr>
          <a:xfrm>
            <a:off x="5819673" y="815414"/>
            <a:ext cx="183991" cy="1784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lowchart: Connector 22">
            <a:extLst>
              <a:ext uri="{FF2B5EF4-FFF2-40B4-BE49-F238E27FC236}">
                <a16:creationId xmlns:a16="http://schemas.microsoft.com/office/drawing/2014/main" id="{81DEBFB3-2A4F-4C4A-AC10-8536770963FD}"/>
              </a:ext>
            </a:extLst>
          </p:cNvPr>
          <p:cNvSpPr/>
          <p:nvPr/>
        </p:nvSpPr>
        <p:spPr>
          <a:xfrm>
            <a:off x="5819674" y="2419815"/>
            <a:ext cx="183991" cy="1784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D4347EB1-DE8C-48C0-902A-83EDFC32288B}"/>
              </a:ext>
            </a:extLst>
          </p:cNvPr>
          <p:cNvSpPr txBox="1"/>
          <p:nvPr/>
        </p:nvSpPr>
        <p:spPr>
          <a:xfrm>
            <a:off x="2627411" y="433336"/>
            <a:ext cx="3367626" cy="3970318"/>
          </a:xfrm>
          <a:prstGeom prst="rect">
            <a:avLst/>
          </a:prstGeom>
          <a:noFill/>
        </p:spPr>
        <p:txBody>
          <a:bodyPr wrap="square" rtlCol="0">
            <a:spAutoFit/>
          </a:bodyPr>
          <a:lstStyle/>
          <a:p>
            <a:r>
              <a:rPr lang="en-US" dirty="0"/>
              <a:t>                             </a:t>
            </a:r>
          </a:p>
          <a:p>
            <a:r>
              <a:rPr lang="en-US" dirty="0"/>
              <a:t>                                        6 BCF/Day</a:t>
            </a:r>
          </a:p>
          <a:p>
            <a:endParaRPr lang="en-US" dirty="0"/>
          </a:p>
          <a:p>
            <a:endParaRPr lang="en-US" dirty="0"/>
          </a:p>
          <a:p>
            <a:endParaRPr lang="en-US" dirty="0"/>
          </a:p>
          <a:p>
            <a:r>
              <a:rPr lang="en-US" dirty="0"/>
              <a:t>                               </a:t>
            </a:r>
          </a:p>
          <a:p>
            <a:endParaRPr lang="en-US" dirty="0"/>
          </a:p>
          <a:p>
            <a:r>
              <a:rPr lang="en-US" dirty="0"/>
              <a:t>                                        4 BCF/Day</a:t>
            </a:r>
          </a:p>
          <a:p>
            <a:endParaRPr lang="en-US" dirty="0"/>
          </a:p>
          <a:p>
            <a:endParaRPr lang="en-US" dirty="0"/>
          </a:p>
          <a:p>
            <a:endParaRPr lang="en-US" dirty="0"/>
          </a:p>
          <a:p>
            <a:endParaRPr lang="en-US" dirty="0"/>
          </a:p>
          <a:p>
            <a:r>
              <a:rPr lang="en-US" dirty="0"/>
              <a:t>                                         2 BCF/Day</a:t>
            </a:r>
          </a:p>
          <a:p>
            <a:r>
              <a:rPr lang="en-US" dirty="0"/>
              <a:t>                                     </a:t>
            </a:r>
          </a:p>
        </p:txBody>
      </p:sp>
      <p:cxnSp>
        <p:nvCxnSpPr>
          <p:cNvPr id="27" name="Straight Connector 26">
            <a:extLst>
              <a:ext uri="{FF2B5EF4-FFF2-40B4-BE49-F238E27FC236}">
                <a16:creationId xmlns:a16="http://schemas.microsoft.com/office/drawing/2014/main" id="{2FA49642-9019-4D6E-8090-79B9429BC879}"/>
              </a:ext>
            </a:extLst>
          </p:cNvPr>
          <p:cNvCxnSpPr/>
          <p:nvPr/>
        </p:nvCxnSpPr>
        <p:spPr>
          <a:xfrm>
            <a:off x="6003664" y="2509024"/>
            <a:ext cx="5149079"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17B558E-DA32-4587-B926-E2380DC2D6AB}"/>
              </a:ext>
            </a:extLst>
          </p:cNvPr>
          <p:cNvSpPr txBox="1"/>
          <p:nvPr/>
        </p:nvSpPr>
        <p:spPr>
          <a:xfrm>
            <a:off x="6747974" y="1811435"/>
            <a:ext cx="5373121" cy="646331"/>
          </a:xfrm>
          <a:prstGeom prst="rect">
            <a:avLst/>
          </a:prstGeom>
          <a:noFill/>
        </p:spPr>
        <p:txBody>
          <a:bodyPr wrap="square" rtlCol="0">
            <a:spAutoFit/>
          </a:bodyPr>
          <a:lstStyle/>
          <a:p>
            <a:r>
              <a:rPr lang="en-US" dirty="0"/>
              <a:t>4 BCFD/900 BCFY  New England Natural Gas Pipelines</a:t>
            </a:r>
          </a:p>
          <a:p>
            <a:r>
              <a:rPr lang="en-US" dirty="0"/>
              <a:t>98% of Annual Volumes Delivered by Pipelines</a:t>
            </a:r>
          </a:p>
        </p:txBody>
      </p:sp>
      <p:cxnSp>
        <p:nvCxnSpPr>
          <p:cNvPr id="57" name="Straight Arrow Connector 56">
            <a:extLst>
              <a:ext uri="{FF2B5EF4-FFF2-40B4-BE49-F238E27FC236}">
                <a16:creationId xmlns:a16="http://schemas.microsoft.com/office/drawing/2014/main" id="{D2B9F4E2-714C-494A-8143-8077397A6CD4}"/>
              </a:ext>
            </a:extLst>
          </p:cNvPr>
          <p:cNvCxnSpPr>
            <a:cxnSpLocks/>
          </p:cNvCxnSpPr>
          <p:nvPr/>
        </p:nvCxnSpPr>
        <p:spPr>
          <a:xfrm flipH="1">
            <a:off x="6413407" y="2170242"/>
            <a:ext cx="334568" cy="27056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8D8FFCB6-0898-4AAE-AB4E-E3E702809750}"/>
              </a:ext>
            </a:extLst>
          </p:cNvPr>
          <p:cNvCxnSpPr>
            <a:cxnSpLocks/>
          </p:cNvCxnSpPr>
          <p:nvPr/>
        </p:nvCxnSpPr>
        <p:spPr>
          <a:xfrm flipH="1">
            <a:off x="6100173" y="1283770"/>
            <a:ext cx="321205" cy="25029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8955148-880E-40F0-971F-BEB2653A62FB}"/>
              </a:ext>
            </a:extLst>
          </p:cNvPr>
          <p:cNvCxnSpPr/>
          <p:nvPr/>
        </p:nvCxnSpPr>
        <p:spPr>
          <a:xfrm flipV="1">
            <a:off x="11152743" y="4125949"/>
            <a:ext cx="0" cy="126009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063EAC93-8304-44FB-9D3A-59A313C74232}"/>
              </a:ext>
            </a:extLst>
          </p:cNvPr>
          <p:cNvSpPr txBox="1"/>
          <p:nvPr/>
        </p:nvSpPr>
        <p:spPr>
          <a:xfrm>
            <a:off x="6452455" y="1025768"/>
            <a:ext cx="5668640" cy="646331"/>
          </a:xfrm>
          <a:prstGeom prst="rect">
            <a:avLst/>
          </a:prstGeom>
          <a:noFill/>
        </p:spPr>
        <p:txBody>
          <a:bodyPr wrap="square" rtlCol="0">
            <a:spAutoFit/>
          </a:bodyPr>
          <a:lstStyle/>
          <a:p>
            <a:r>
              <a:rPr lang="en-US" dirty="0"/>
              <a:t>2 BCFD / 20 BCFY Storage: New England LNG Infrastructure</a:t>
            </a:r>
          </a:p>
          <a:p>
            <a:r>
              <a:rPr lang="en-US" dirty="0"/>
              <a:t>33% of Peak Day Capacity yet only 2% of Annual Volume</a:t>
            </a:r>
          </a:p>
        </p:txBody>
      </p:sp>
      <p:sp>
        <p:nvSpPr>
          <p:cNvPr id="81" name="Flowchart: Connector 80">
            <a:extLst>
              <a:ext uri="{FF2B5EF4-FFF2-40B4-BE49-F238E27FC236}">
                <a16:creationId xmlns:a16="http://schemas.microsoft.com/office/drawing/2014/main" id="{AAE50F03-BB06-438D-A96B-47ED878D1DAE}"/>
              </a:ext>
            </a:extLst>
          </p:cNvPr>
          <p:cNvSpPr/>
          <p:nvPr/>
        </p:nvSpPr>
        <p:spPr>
          <a:xfrm>
            <a:off x="5831474" y="5311560"/>
            <a:ext cx="183991" cy="1784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Flowchart: Connector 81">
            <a:extLst>
              <a:ext uri="{FF2B5EF4-FFF2-40B4-BE49-F238E27FC236}">
                <a16:creationId xmlns:a16="http://schemas.microsoft.com/office/drawing/2014/main" id="{DD794ED7-2F9D-44CF-94A8-36B80128AFC0}"/>
              </a:ext>
            </a:extLst>
          </p:cNvPr>
          <p:cNvSpPr/>
          <p:nvPr/>
        </p:nvSpPr>
        <p:spPr>
          <a:xfrm>
            <a:off x="6360460" y="5311559"/>
            <a:ext cx="183991" cy="1784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lowchart: Connector 82">
            <a:extLst>
              <a:ext uri="{FF2B5EF4-FFF2-40B4-BE49-F238E27FC236}">
                <a16:creationId xmlns:a16="http://schemas.microsoft.com/office/drawing/2014/main" id="{5BD63A17-1CCB-4107-9ACC-F3F48DD6118F}"/>
              </a:ext>
            </a:extLst>
          </p:cNvPr>
          <p:cNvSpPr/>
          <p:nvPr/>
        </p:nvSpPr>
        <p:spPr>
          <a:xfrm>
            <a:off x="11066935" y="5323435"/>
            <a:ext cx="183991" cy="1784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5" name="Straight Arrow Connector 84">
            <a:extLst>
              <a:ext uri="{FF2B5EF4-FFF2-40B4-BE49-F238E27FC236}">
                <a16:creationId xmlns:a16="http://schemas.microsoft.com/office/drawing/2014/main" id="{137E94AE-24FF-417B-953A-B623ECDBF66D}"/>
              </a:ext>
            </a:extLst>
          </p:cNvPr>
          <p:cNvCxnSpPr>
            <a:cxnSpLocks/>
          </p:cNvCxnSpPr>
          <p:nvPr/>
        </p:nvCxnSpPr>
        <p:spPr>
          <a:xfrm>
            <a:off x="9483826" y="5965903"/>
            <a:ext cx="16689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0F2F75A6-AC8E-42B0-AD42-2FF88D47AAD6}"/>
              </a:ext>
            </a:extLst>
          </p:cNvPr>
          <p:cNvCxnSpPr>
            <a:cxnSpLocks/>
          </p:cNvCxnSpPr>
          <p:nvPr/>
        </p:nvCxnSpPr>
        <p:spPr>
          <a:xfrm flipH="1">
            <a:off x="5831474" y="5965903"/>
            <a:ext cx="2005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FAF76E02-B993-4F61-9BDE-AC50B0CACF17}"/>
              </a:ext>
            </a:extLst>
          </p:cNvPr>
          <p:cNvCxnSpPr/>
          <p:nvPr/>
        </p:nvCxnSpPr>
        <p:spPr>
          <a:xfrm flipV="1">
            <a:off x="11152743" y="2509024"/>
            <a:ext cx="0" cy="1616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2" name="Flowchart: Connector 121">
            <a:extLst>
              <a:ext uri="{FF2B5EF4-FFF2-40B4-BE49-F238E27FC236}">
                <a16:creationId xmlns:a16="http://schemas.microsoft.com/office/drawing/2014/main" id="{31C5900F-5216-4C53-B010-8ABBE5D1A8B7}"/>
              </a:ext>
            </a:extLst>
          </p:cNvPr>
          <p:cNvSpPr/>
          <p:nvPr/>
        </p:nvSpPr>
        <p:spPr>
          <a:xfrm>
            <a:off x="8009702" y="5311558"/>
            <a:ext cx="183991" cy="1784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0902" y="930802"/>
            <a:ext cx="4683977" cy="4555093"/>
          </a:xfrm>
          <a:prstGeom prst="rect">
            <a:avLst/>
          </a:prstGeom>
        </p:spPr>
        <p:txBody>
          <a:bodyPr wrap="square">
            <a:spAutoFit/>
          </a:bodyPr>
          <a:lstStyle/>
          <a:p>
            <a:pPr lvl="1"/>
            <a:r>
              <a:rPr lang="en-US" sz="2000" dirty="0">
                <a:solidFill>
                  <a:schemeClr val="accent1"/>
                </a:solidFill>
              </a:rPr>
              <a:t>Potential LNG Peaking Facilities</a:t>
            </a:r>
          </a:p>
          <a:p>
            <a:pPr lvl="1"/>
            <a:endParaRPr lang="en-US" sz="2000" dirty="0">
              <a:solidFill>
                <a:schemeClr val="accent1"/>
              </a:solidFill>
            </a:endParaRPr>
          </a:p>
          <a:p>
            <a:pPr marL="800100" lvl="1" indent="-342900">
              <a:buFont typeface="Wingdings" panose="05000000000000000000" pitchFamily="2" charset="2"/>
              <a:buChar char="§"/>
            </a:pPr>
            <a:r>
              <a:rPr lang="en-US" dirty="0">
                <a:solidFill>
                  <a:schemeClr val="accent1"/>
                </a:solidFill>
              </a:rPr>
              <a:t>Typically consist of 33-50% of Peak Day</a:t>
            </a:r>
          </a:p>
          <a:p>
            <a:pPr marL="800100" lvl="1" indent="-342900">
              <a:buFont typeface="Wingdings" panose="05000000000000000000" pitchFamily="2" charset="2"/>
              <a:buChar char="§"/>
            </a:pPr>
            <a:r>
              <a:rPr lang="en-US" dirty="0">
                <a:solidFill>
                  <a:schemeClr val="accent1"/>
                </a:solidFill>
              </a:rPr>
              <a:t>Complement existing pipeline capacity</a:t>
            </a:r>
          </a:p>
          <a:p>
            <a:pPr marL="800100" lvl="1" indent="-342900">
              <a:buFont typeface="Wingdings" panose="05000000000000000000" pitchFamily="2" charset="2"/>
              <a:buChar char="§"/>
            </a:pPr>
            <a:r>
              <a:rPr lang="en-US" dirty="0">
                <a:solidFill>
                  <a:schemeClr val="accent1"/>
                </a:solidFill>
              </a:rPr>
              <a:t>Provide domestic supply and local solution</a:t>
            </a:r>
          </a:p>
          <a:p>
            <a:pPr marL="800100" lvl="1" indent="-342900">
              <a:buFont typeface="Wingdings" panose="05000000000000000000" pitchFamily="2" charset="2"/>
              <a:buChar char="§"/>
            </a:pPr>
            <a:r>
              <a:rPr lang="en-US" dirty="0">
                <a:solidFill>
                  <a:schemeClr val="accent1"/>
                </a:solidFill>
              </a:rPr>
              <a:t>Needed peak-day/peak-hour support</a:t>
            </a:r>
          </a:p>
          <a:p>
            <a:pPr marL="800100" lvl="1" indent="-342900">
              <a:buFont typeface="Wingdings" panose="05000000000000000000" pitchFamily="2" charset="2"/>
              <a:buChar char="§"/>
            </a:pPr>
            <a:r>
              <a:rPr lang="en-US" dirty="0">
                <a:solidFill>
                  <a:schemeClr val="accent1"/>
                </a:solidFill>
              </a:rPr>
              <a:t>High % of Peak Day/Low % of Annual Volumes</a:t>
            </a:r>
          </a:p>
          <a:p>
            <a:pPr marL="800100" lvl="1" indent="-342900">
              <a:buFont typeface="Wingdings" panose="05000000000000000000" pitchFamily="2" charset="2"/>
              <a:buChar char="§"/>
            </a:pPr>
            <a:endParaRPr lang="en-US" dirty="0">
              <a:solidFill>
                <a:schemeClr val="accent1"/>
              </a:solidFill>
            </a:endParaRPr>
          </a:p>
          <a:p>
            <a:pPr marL="800100" lvl="1" indent="-342900">
              <a:buFont typeface="Wingdings" panose="05000000000000000000" pitchFamily="2" charset="2"/>
              <a:buChar char="v"/>
            </a:pPr>
            <a:endParaRPr lang="en-US" sz="1600" b="1" dirty="0"/>
          </a:p>
          <a:p>
            <a:pPr marL="800100" lvl="1" indent="-342900">
              <a:buFont typeface="Wingdings" panose="05000000000000000000" pitchFamily="2" charset="2"/>
              <a:buChar char="v"/>
            </a:pPr>
            <a:r>
              <a:rPr lang="en-US" sz="1600" b="1" dirty="0"/>
              <a:t>100,000 Dt/D of capacity costs US $72MM/Y</a:t>
            </a:r>
          </a:p>
          <a:p>
            <a:pPr marL="800100" lvl="1" indent="-342900">
              <a:buFont typeface="Wingdings" panose="05000000000000000000" pitchFamily="2" charset="2"/>
              <a:buChar char="v"/>
            </a:pPr>
            <a:r>
              <a:rPr lang="en-US" sz="1600" b="1" dirty="0"/>
              <a:t>2BCF/D of LNG Capacity is worth about $1.5 B in demand charges alone</a:t>
            </a:r>
          </a:p>
          <a:p>
            <a:pPr lvl="2"/>
            <a:endParaRPr lang="en-US" sz="1600" strike="sngStrike" dirty="0">
              <a:solidFill>
                <a:schemeClr val="accent1"/>
              </a:solidFill>
            </a:endParaRPr>
          </a:p>
        </p:txBody>
      </p:sp>
      <p:sp>
        <p:nvSpPr>
          <p:cNvPr id="3" name="Rectangle 2">
            <a:extLst>
              <a:ext uri="{FF2B5EF4-FFF2-40B4-BE49-F238E27FC236}">
                <a16:creationId xmlns:a16="http://schemas.microsoft.com/office/drawing/2014/main" id="{D7AE4ABC-CA64-409F-A020-D0190D3018B2}"/>
              </a:ext>
            </a:extLst>
          </p:cNvPr>
          <p:cNvSpPr/>
          <p:nvPr/>
        </p:nvSpPr>
        <p:spPr>
          <a:xfrm>
            <a:off x="195524" y="5965903"/>
            <a:ext cx="6096000" cy="276999"/>
          </a:xfrm>
          <a:prstGeom prst="rect">
            <a:avLst/>
          </a:prstGeom>
        </p:spPr>
        <p:txBody>
          <a:bodyPr>
            <a:spAutoFit/>
          </a:bodyPr>
          <a:lstStyle/>
          <a:p>
            <a:r>
              <a:rPr lang="en-US" sz="1200" b="1" dirty="0">
                <a:solidFill>
                  <a:schemeClr val="accent1"/>
                </a:solidFill>
              </a:rPr>
              <a:t>*REGIONAL LOAD DURATION/GAS SUPPLY CURVE AT CAPACITY  FOR 2020</a:t>
            </a:r>
          </a:p>
        </p:txBody>
      </p:sp>
    </p:spTree>
    <p:extLst>
      <p:ext uri="{BB962C8B-B14F-4D97-AF65-F5344CB8AC3E}">
        <p14:creationId xmlns:p14="http://schemas.microsoft.com/office/powerpoint/2010/main" val="1998232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2236D5-7830-4D8C-BB0B-CD613E9324AE}" type="slidenum">
              <a:rPr lang="en-US" smtClean="0"/>
              <a:t>14</a:t>
            </a:fld>
            <a:endParaRPr lang="en-US"/>
          </a:p>
        </p:txBody>
      </p:sp>
      <p:sp>
        <p:nvSpPr>
          <p:cNvPr id="14" name="Title 1"/>
          <p:cNvSpPr txBox="1">
            <a:spLocks/>
          </p:cNvSpPr>
          <p:nvPr/>
        </p:nvSpPr>
        <p:spPr>
          <a:xfrm>
            <a:off x="174617" y="98317"/>
            <a:ext cx="10058400" cy="603123"/>
          </a:xfrm>
          <a:prstGeom prst="rect">
            <a:avLst/>
          </a:prstGeom>
        </p:spPr>
        <p:txBody>
          <a:bodyPr vert="horz" lIns="91440" tIns="45720" rIns="91440" bIns="45720" rtlCol="0" anchor="b">
            <a:normAutofit/>
          </a:bodyPr>
          <a:lstStyle>
            <a:lvl1pPr algn="l" defTabSz="914354" rtl="0" eaLnBrk="1" latinLnBrk="0" hangingPunct="1">
              <a:lnSpc>
                <a:spcPct val="85000"/>
              </a:lnSpc>
              <a:spcBef>
                <a:spcPct val="0"/>
              </a:spcBef>
              <a:buNone/>
              <a:defRPr sz="4800" kern="1200" spc="-51" baseline="0">
                <a:solidFill>
                  <a:schemeClr val="tx1">
                    <a:lumMod val="75000"/>
                    <a:lumOff val="25000"/>
                  </a:schemeClr>
                </a:solidFill>
                <a:latin typeface="+mj-lt"/>
                <a:ea typeface="+mj-ea"/>
                <a:cs typeface="+mj-cs"/>
              </a:defRPr>
            </a:lvl1pPr>
          </a:lstStyle>
          <a:p>
            <a:r>
              <a:rPr lang="en-US" sz="2800" b="1" dirty="0">
                <a:latin typeface="+mn-lt"/>
              </a:rPr>
              <a:t>Economic Hedge Against Extreme Winter Weather</a:t>
            </a:r>
          </a:p>
        </p:txBody>
      </p:sp>
      <p:sp>
        <p:nvSpPr>
          <p:cNvPr id="15" name="TextBox 14"/>
          <p:cNvSpPr txBox="1"/>
          <p:nvPr/>
        </p:nvSpPr>
        <p:spPr>
          <a:xfrm>
            <a:off x="234860" y="947041"/>
            <a:ext cx="11612583" cy="1015663"/>
          </a:xfrm>
          <a:prstGeom prst="rect">
            <a:avLst/>
          </a:prstGeom>
          <a:noFill/>
        </p:spPr>
        <p:txBody>
          <a:bodyPr wrap="square" rtlCol="0">
            <a:spAutoFit/>
          </a:bodyPr>
          <a:lstStyle/>
          <a:p>
            <a:pPr marL="742937" lvl="1" indent="-285737">
              <a:buFont typeface="Arial" panose="020B0604020202020204" pitchFamily="34" charset="0"/>
              <a:buChar char="•"/>
            </a:pPr>
            <a:endParaRPr lang="en-US" dirty="0"/>
          </a:p>
          <a:p>
            <a:pPr marL="285737" indent="-285737">
              <a:buFont typeface="Arial" panose="020B0604020202020204" pitchFamily="34" charset="0"/>
              <a:buChar char="•"/>
            </a:pPr>
            <a:endParaRPr lang="en-US" sz="2400" dirty="0"/>
          </a:p>
          <a:p>
            <a:pPr marL="285737" indent="-285737">
              <a:buFont typeface="Arial" panose="020B0604020202020204" pitchFamily="34" charset="0"/>
              <a:buChar char="•"/>
            </a:pPr>
            <a:endParaRPr lang="en-US" dirty="0"/>
          </a:p>
        </p:txBody>
      </p:sp>
      <p:sp>
        <p:nvSpPr>
          <p:cNvPr id="5" name="TextBox 4"/>
          <p:cNvSpPr txBox="1"/>
          <p:nvPr/>
        </p:nvSpPr>
        <p:spPr>
          <a:xfrm>
            <a:off x="174617" y="833718"/>
            <a:ext cx="11615306" cy="384721"/>
          </a:xfrm>
          <a:prstGeom prst="rect">
            <a:avLst/>
          </a:prstGeom>
          <a:noFill/>
        </p:spPr>
        <p:txBody>
          <a:bodyPr wrap="square" rtlCol="0">
            <a:spAutoFit/>
          </a:bodyPr>
          <a:lstStyle/>
          <a:p>
            <a:r>
              <a:rPr lang="en-US" sz="1900" dirty="0"/>
              <a:t>Supplemental natural gas supply and LNG storage refill during short term peak hour/day or multiday cold snaps</a:t>
            </a:r>
            <a:endParaRPr lang="en-US" sz="1600" dirty="0"/>
          </a:p>
        </p:txBody>
      </p:sp>
      <p:sp>
        <p:nvSpPr>
          <p:cNvPr id="3" name="Rectangle 2"/>
          <p:cNvSpPr/>
          <p:nvPr/>
        </p:nvSpPr>
        <p:spPr>
          <a:xfrm>
            <a:off x="8356060" y="5846323"/>
            <a:ext cx="1439693" cy="1556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658909" y="6118091"/>
            <a:ext cx="4387740" cy="261610"/>
          </a:xfrm>
          <a:prstGeom prst="rect">
            <a:avLst/>
          </a:prstGeom>
          <a:noFill/>
        </p:spPr>
        <p:txBody>
          <a:bodyPr wrap="none" rtlCol="0">
            <a:spAutoFit/>
          </a:bodyPr>
          <a:lstStyle/>
          <a:p>
            <a:r>
              <a:rPr lang="en-US" sz="1100" i="1" dirty="0">
                <a:solidFill>
                  <a:schemeClr val="tx1">
                    <a:lumMod val="75000"/>
                    <a:lumOff val="25000"/>
                  </a:schemeClr>
                </a:solidFill>
              </a:rPr>
              <a:t>Source: Concentric Energy Advisors, Mass Coalition for Sustainable Energy</a:t>
            </a:r>
          </a:p>
        </p:txBody>
      </p:sp>
      <p:pic>
        <p:nvPicPr>
          <p:cNvPr id="7" name="Picture 6"/>
          <p:cNvPicPr>
            <a:picLocks noChangeAspect="1"/>
          </p:cNvPicPr>
          <p:nvPr/>
        </p:nvPicPr>
        <p:blipFill>
          <a:blip r:embed="rId3"/>
          <a:stretch>
            <a:fillRect/>
          </a:stretch>
        </p:blipFill>
        <p:spPr>
          <a:xfrm>
            <a:off x="5557941" y="1335497"/>
            <a:ext cx="6444893" cy="4798603"/>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8" name="TextBox 7"/>
          <p:cNvSpPr txBox="1"/>
          <p:nvPr/>
        </p:nvSpPr>
        <p:spPr>
          <a:xfrm>
            <a:off x="152400" y="1266825"/>
            <a:ext cx="5219699" cy="5355312"/>
          </a:xfrm>
          <a:prstGeom prst="rect">
            <a:avLst/>
          </a:prstGeom>
          <a:noFill/>
        </p:spPr>
        <p:txBody>
          <a:bodyPr wrap="square" rtlCol="0">
            <a:spAutoFit/>
          </a:bodyPr>
          <a:lstStyle/>
          <a:p>
            <a:pPr marL="285750" lvl="1" indent="-285750">
              <a:buFont typeface="Arial" panose="020B0604020202020204" pitchFamily="34" charset="0"/>
              <a:buChar char="•"/>
            </a:pPr>
            <a:r>
              <a:rPr lang="en-US" dirty="0"/>
              <a:t>During cold snap of late 2017/early 2018, natural </a:t>
            </a:r>
            <a:r>
              <a:rPr lang="en-US" b="1" dirty="0"/>
              <a:t>gas prices </a:t>
            </a:r>
            <a:r>
              <a:rPr lang="en-US" dirty="0"/>
              <a:t>rose to historical levels for a short period of time.</a:t>
            </a:r>
          </a:p>
          <a:p>
            <a:pPr marL="285750" lvl="1" indent="-285750">
              <a:buFont typeface="Arial" panose="020B0604020202020204" pitchFamily="34" charset="0"/>
              <a:buChar char="•"/>
            </a:pPr>
            <a:endParaRPr lang="en-US" dirty="0"/>
          </a:p>
          <a:p>
            <a:pPr marL="285750" lvl="1" indent="-285750">
              <a:buFont typeface="Arial" panose="020B0604020202020204" pitchFamily="34" charset="0"/>
              <a:buChar char="•"/>
            </a:pPr>
            <a:r>
              <a:rPr lang="en-US" dirty="0"/>
              <a:t>Cold weather occurred </a:t>
            </a:r>
            <a:r>
              <a:rPr lang="en-US" b="1" dirty="0"/>
              <a:t>early</a:t>
            </a:r>
            <a:r>
              <a:rPr lang="en-US" dirty="0"/>
              <a:t> in the heating season.  LDCs must maintain LNG storage inventory for mid and late winter cold snaps.</a:t>
            </a:r>
          </a:p>
          <a:p>
            <a:pPr marL="285750" lvl="1" indent="-285750">
              <a:buFont typeface="Arial" panose="020B0604020202020204" pitchFamily="34" charset="0"/>
              <a:buChar char="•"/>
            </a:pPr>
            <a:endParaRPr lang="en-US" dirty="0"/>
          </a:p>
          <a:p>
            <a:pPr marL="285750" lvl="1" indent="-285750">
              <a:buFont typeface="Arial" panose="020B0604020202020204" pitchFamily="34" charset="0"/>
              <a:buChar char="•"/>
            </a:pPr>
            <a:r>
              <a:rPr lang="en-US" dirty="0"/>
              <a:t>February 15-28 AGT Citygates natural gas spot price averaged only $2.50 per dth.</a:t>
            </a:r>
          </a:p>
          <a:p>
            <a:pPr marL="285750" lvl="1" indent="-285750">
              <a:buFont typeface="Arial" panose="020B0604020202020204" pitchFamily="34" charset="0"/>
              <a:buChar char="•"/>
            </a:pPr>
            <a:endParaRPr lang="en-US" dirty="0"/>
          </a:p>
          <a:p>
            <a:pPr marL="285750" lvl="1" indent="-285750">
              <a:buFont typeface="Arial" panose="020B0604020202020204" pitchFamily="34" charset="0"/>
              <a:buChar char="•"/>
            </a:pPr>
            <a:r>
              <a:rPr lang="en-US" dirty="0"/>
              <a:t>Additional LNG:</a:t>
            </a:r>
          </a:p>
          <a:p>
            <a:pPr marL="742950" lvl="2" indent="-285750">
              <a:buFont typeface="Arial" panose="020B0604020202020204" pitchFamily="34" charset="0"/>
              <a:buChar char="•"/>
            </a:pPr>
            <a:r>
              <a:rPr lang="en-US" dirty="0"/>
              <a:t>Storage and vaporization can provide supplemental peak period supply at an economically attractive price </a:t>
            </a:r>
          </a:p>
          <a:p>
            <a:pPr marL="742950" lvl="2" indent="-285750">
              <a:buFont typeface="Arial" panose="020B0604020202020204" pitchFamily="34" charset="0"/>
              <a:buChar char="•"/>
            </a:pPr>
            <a:r>
              <a:rPr lang="en-US" dirty="0"/>
              <a:t>Liquefaction can provide LNG refill for remaining winter period needs as temperature and demand moderates</a:t>
            </a:r>
          </a:p>
          <a:p>
            <a:pPr marL="285750" indent="-285750">
              <a:buFont typeface="Arial" panose="020B0604020202020204" pitchFamily="34" charset="0"/>
              <a:buChar char="•"/>
            </a:pPr>
            <a:endParaRPr lang="en-US" dirty="0"/>
          </a:p>
        </p:txBody>
      </p:sp>
      <p:sp>
        <p:nvSpPr>
          <p:cNvPr id="9" name="TextBox 8"/>
          <p:cNvSpPr txBox="1"/>
          <p:nvPr/>
        </p:nvSpPr>
        <p:spPr>
          <a:xfrm>
            <a:off x="6372225" y="1285875"/>
            <a:ext cx="4980787" cy="323165"/>
          </a:xfrm>
          <a:prstGeom prst="rect">
            <a:avLst/>
          </a:prstGeom>
          <a:noFill/>
        </p:spPr>
        <p:txBody>
          <a:bodyPr wrap="none" rtlCol="0">
            <a:spAutoFit/>
          </a:bodyPr>
          <a:lstStyle/>
          <a:p>
            <a:r>
              <a:rPr lang="en-US" sz="1500" b="1" dirty="0"/>
              <a:t>New England Natural Gas and Power Prices-  Winter 2017/18</a:t>
            </a:r>
          </a:p>
        </p:txBody>
      </p:sp>
    </p:spTree>
    <p:extLst>
      <p:ext uri="{BB962C8B-B14F-4D97-AF65-F5344CB8AC3E}">
        <p14:creationId xmlns:p14="http://schemas.microsoft.com/office/powerpoint/2010/main" val="1454629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2236D5-7830-4D8C-BB0B-CD613E9324AE}" type="slidenum">
              <a:rPr lang="en-US" smtClean="0"/>
              <a:t>15</a:t>
            </a:fld>
            <a:endParaRPr lang="en-US"/>
          </a:p>
        </p:txBody>
      </p:sp>
      <p:sp>
        <p:nvSpPr>
          <p:cNvPr id="3" name="Title 1"/>
          <p:cNvSpPr txBox="1">
            <a:spLocks/>
          </p:cNvSpPr>
          <p:nvPr/>
        </p:nvSpPr>
        <p:spPr>
          <a:xfrm>
            <a:off x="196496" y="43669"/>
            <a:ext cx="9578898" cy="603123"/>
          </a:xfrm>
          <a:prstGeom prst="rect">
            <a:avLst/>
          </a:prstGeom>
        </p:spPr>
        <p:txBody>
          <a:bodyPr vert="horz" lIns="91440" tIns="45720" rIns="91440" bIns="45720" rtlCol="0" anchor="b">
            <a:normAutofit/>
          </a:bodyPr>
          <a:lstStyle>
            <a:lvl1pPr algn="l" defTabSz="914354" rtl="0" eaLnBrk="1" latinLnBrk="0" hangingPunct="1">
              <a:lnSpc>
                <a:spcPct val="85000"/>
              </a:lnSpc>
              <a:spcBef>
                <a:spcPct val="0"/>
              </a:spcBef>
              <a:buNone/>
              <a:defRPr sz="4800" kern="1200" spc="-51" baseline="0">
                <a:solidFill>
                  <a:schemeClr val="tx1">
                    <a:lumMod val="75000"/>
                    <a:lumOff val="25000"/>
                  </a:schemeClr>
                </a:solidFill>
                <a:latin typeface="+mj-lt"/>
                <a:ea typeface="+mj-ea"/>
                <a:cs typeface="+mj-cs"/>
              </a:defRPr>
            </a:lvl1pPr>
          </a:lstStyle>
          <a:p>
            <a:r>
              <a:rPr lang="en-US" sz="2800" b="1" dirty="0">
                <a:latin typeface="+mn-lt"/>
              </a:rPr>
              <a:t> Load Following  as Energy Storage For Renewables</a:t>
            </a:r>
          </a:p>
        </p:txBody>
      </p:sp>
      <p:sp>
        <p:nvSpPr>
          <p:cNvPr id="6" name="TextBox 5"/>
          <p:cNvSpPr txBox="1"/>
          <p:nvPr/>
        </p:nvSpPr>
        <p:spPr>
          <a:xfrm>
            <a:off x="196496" y="1307459"/>
            <a:ext cx="5990944" cy="4370427"/>
          </a:xfrm>
          <a:prstGeom prst="rect">
            <a:avLst/>
          </a:prstGeom>
          <a:noFill/>
        </p:spPr>
        <p:txBody>
          <a:bodyPr wrap="square" rtlCol="0">
            <a:spAutoFit/>
          </a:bodyPr>
          <a:lstStyle/>
          <a:p>
            <a:pPr marL="342900" indent="-342900">
              <a:buFont typeface="Wingdings" panose="05000000000000000000" pitchFamily="2" charset="2"/>
              <a:buChar char="§"/>
            </a:pPr>
            <a:r>
              <a:rPr lang="en-US" sz="2000" dirty="0"/>
              <a:t>Increased reliance on intermittent renewable energy adds more pronounced peaks and valleys (volatility) during the electric day</a:t>
            </a:r>
          </a:p>
          <a:p>
            <a:pPr marL="342900" indent="-342900">
              <a:buFont typeface="Wingdings" panose="05000000000000000000" pitchFamily="2" charset="2"/>
              <a:buChar char="§"/>
            </a:pPr>
            <a:endParaRPr lang="en-US" sz="2000" dirty="0"/>
          </a:p>
          <a:p>
            <a:pPr marL="342900" indent="-342900">
              <a:buFont typeface="Wingdings" panose="05000000000000000000" pitchFamily="2" charset="2"/>
              <a:buChar char="§"/>
            </a:pPr>
            <a:r>
              <a:rPr lang="en-US" sz="2000" dirty="0"/>
              <a:t>Renewables (solar, wind) are used as </a:t>
            </a:r>
            <a:r>
              <a:rPr lang="en-US" sz="2000" b="1" dirty="0"/>
              <a:t>baseload supply </a:t>
            </a:r>
            <a:r>
              <a:rPr lang="en-US" sz="2000" dirty="0"/>
              <a:t>source and displace natural gas and coal-fired generation</a:t>
            </a:r>
          </a:p>
          <a:p>
            <a:pPr marL="60325" indent="-342900">
              <a:buFont typeface="Wingdings" panose="05000000000000000000" pitchFamily="2" charset="2"/>
              <a:buChar char="§"/>
            </a:pPr>
            <a:endParaRPr lang="en-US" sz="2000" dirty="0"/>
          </a:p>
          <a:p>
            <a:pPr marL="60325" indent="-342900">
              <a:buFont typeface="Wingdings" panose="05000000000000000000" pitchFamily="2" charset="2"/>
              <a:buChar char="§"/>
            </a:pPr>
            <a:r>
              <a:rPr lang="en-US" sz="2000" dirty="0"/>
              <a:t>Regional increases in reliance on natural gas for load following and peaking, not baseload generation.  This could impede new, large scale pipeline construction particularly in markets without vertically integrated electric market structure.</a:t>
            </a:r>
          </a:p>
          <a:p>
            <a:pPr marL="742950" lvl="1" indent="-285750">
              <a:buFont typeface="Wingdings" panose="05000000000000000000" pitchFamily="2" charset="2"/>
              <a:buChar char="§"/>
            </a:pPr>
            <a:endParaRPr lang="en-US" dirty="0"/>
          </a:p>
        </p:txBody>
      </p:sp>
      <p:pic>
        <p:nvPicPr>
          <p:cNvPr id="7" name="Picture 6"/>
          <p:cNvPicPr>
            <a:picLocks noChangeAspect="1"/>
          </p:cNvPicPr>
          <p:nvPr/>
        </p:nvPicPr>
        <p:blipFill>
          <a:blip r:embed="rId3"/>
          <a:stretch>
            <a:fillRect/>
          </a:stretch>
        </p:blipFill>
        <p:spPr>
          <a:xfrm>
            <a:off x="6634263" y="861850"/>
            <a:ext cx="5059039" cy="5261646"/>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8" name="Picture 7"/>
          <p:cNvPicPr>
            <a:picLocks noChangeAspect="1"/>
          </p:cNvPicPr>
          <p:nvPr/>
        </p:nvPicPr>
        <p:blipFill>
          <a:blip r:embed="rId4"/>
          <a:stretch>
            <a:fillRect/>
          </a:stretch>
        </p:blipFill>
        <p:spPr>
          <a:xfrm>
            <a:off x="10214826" y="4395538"/>
            <a:ext cx="1483838" cy="986824"/>
          </a:xfrm>
          <a:prstGeom prst="rect">
            <a:avLst/>
          </a:prstGeom>
        </p:spPr>
      </p:pic>
      <p:sp>
        <p:nvSpPr>
          <p:cNvPr id="9" name="TextBox 8"/>
          <p:cNvSpPr txBox="1"/>
          <p:nvPr/>
        </p:nvSpPr>
        <p:spPr>
          <a:xfrm>
            <a:off x="9775394" y="6123110"/>
            <a:ext cx="1869423" cy="215444"/>
          </a:xfrm>
          <a:prstGeom prst="rect">
            <a:avLst/>
          </a:prstGeom>
          <a:noFill/>
        </p:spPr>
        <p:txBody>
          <a:bodyPr wrap="none" rtlCol="0">
            <a:spAutoFit/>
          </a:bodyPr>
          <a:lstStyle/>
          <a:p>
            <a:r>
              <a:rPr lang="en-US" sz="800" i="1" dirty="0">
                <a:solidFill>
                  <a:schemeClr val="tx1">
                    <a:lumMod val="75000"/>
                    <a:lumOff val="25000"/>
                  </a:schemeClr>
                </a:solidFill>
              </a:rPr>
              <a:t>ISO-NE 2017 Regional Electricity Outlook</a:t>
            </a:r>
          </a:p>
        </p:txBody>
      </p:sp>
    </p:spTree>
    <p:extLst>
      <p:ext uri="{BB962C8B-B14F-4D97-AF65-F5344CB8AC3E}">
        <p14:creationId xmlns:p14="http://schemas.microsoft.com/office/powerpoint/2010/main" val="2064770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333EB8-2D11-42FC-9DB3-B78349990FA5}"/>
              </a:ext>
            </a:extLst>
          </p:cNvPr>
          <p:cNvSpPr>
            <a:spLocks noGrp="1"/>
          </p:cNvSpPr>
          <p:nvPr>
            <p:ph type="sldNum" sz="quarter" idx="12"/>
          </p:nvPr>
        </p:nvSpPr>
        <p:spPr/>
        <p:txBody>
          <a:bodyPr/>
          <a:lstStyle/>
          <a:p>
            <a:fld id="{E32236D5-7830-4D8C-BB0B-CD613E9324AE}" type="slidenum">
              <a:rPr lang="en-US" smtClean="0"/>
              <a:t>16</a:t>
            </a:fld>
            <a:endParaRPr lang="en-US" dirty="0"/>
          </a:p>
        </p:txBody>
      </p:sp>
      <p:sp>
        <p:nvSpPr>
          <p:cNvPr id="3" name="Rectangle 1">
            <a:extLst>
              <a:ext uri="{FF2B5EF4-FFF2-40B4-BE49-F238E27FC236}">
                <a16:creationId xmlns:a16="http://schemas.microsoft.com/office/drawing/2014/main" id="{E59A7D17-947A-4F4C-9B46-781DDD145BA5}"/>
              </a:ext>
            </a:extLst>
          </p:cNvPr>
          <p:cNvSpPr>
            <a:spLocks noChangeArrowheads="1"/>
          </p:cNvSpPr>
          <p:nvPr/>
        </p:nvSpPr>
        <p:spPr bwMode="auto">
          <a:xfrm>
            <a:off x="217151" y="3110289"/>
            <a:ext cx="11740738" cy="57447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6348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b="1" i="1" dirty="0">
              <a:latin typeface="+mn-l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b="1" u="sng" dirty="0">
                <a:solidFill>
                  <a:schemeClr val="bg2">
                    <a:lumMod val="50000"/>
                  </a:schemeClr>
                </a:solidFill>
                <a:latin typeface="+mn-lt"/>
                <a:cs typeface="Calibri" panose="020F0502020204030204" pitchFamily="34" charset="0"/>
              </a:rPr>
              <a:t> </a:t>
            </a:r>
            <a:endParaRPr lang="en-US" sz="1400" dirty="0">
              <a:solidFill>
                <a:schemeClr val="bg2">
                  <a:lumMod val="50000"/>
                </a:schemeClr>
              </a:solidFill>
              <a:latin typeface="+mn-lt"/>
            </a:endParaRPr>
          </a:p>
        </p:txBody>
      </p:sp>
      <p:sp>
        <p:nvSpPr>
          <p:cNvPr id="4" name="Rectangle 3">
            <a:extLst>
              <a:ext uri="{FF2B5EF4-FFF2-40B4-BE49-F238E27FC236}">
                <a16:creationId xmlns:a16="http://schemas.microsoft.com/office/drawing/2014/main" id="{E0B4275D-5505-4C21-823F-8CD49A44812F}"/>
              </a:ext>
            </a:extLst>
          </p:cNvPr>
          <p:cNvSpPr/>
          <p:nvPr/>
        </p:nvSpPr>
        <p:spPr>
          <a:xfrm>
            <a:off x="609601" y="1720840"/>
            <a:ext cx="10602886" cy="3416320"/>
          </a:xfrm>
          <a:prstGeom prst="rect">
            <a:avLst/>
          </a:prstGeom>
        </p:spPr>
        <p:txBody>
          <a:bodyPr wrap="square">
            <a:spAutoFit/>
          </a:bodyPr>
          <a:lstStyle/>
          <a:p>
            <a:pPr marL="285750" indent="-285750">
              <a:buFont typeface="Wingdings" panose="05000000000000000000" pitchFamily="2" charset="2"/>
              <a:buChar char="Ø"/>
            </a:pPr>
            <a:r>
              <a:rPr lang="en-US" dirty="0"/>
              <a:t>NUMEROUS SMALL/MIDSCALE LNG FACILITIES  FOR DOMESTIC USE: </a:t>
            </a:r>
          </a:p>
          <a:p>
            <a:pPr marL="742950" lvl="1" indent="-285750">
              <a:buFont typeface="Wingdings" panose="05000000000000000000" pitchFamily="2" charset="2"/>
              <a:buChar char="Ø"/>
            </a:pPr>
            <a:r>
              <a:rPr lang="en-US" dirty="0"/>
              <a:t>Peak shaving, Liquid Supply, Commodity Blowout Hedge, Point of Use Fuel, and Energy Storage, </a:t>
            </a:r>
          </a:p>
          <a:p>
            <a:pPr marL="742950" lvl="1" indent="-285750">
              <a:buFont typeface="Wingdings" panose="05000000000000000000" pitchFamily="2" charset="2"/>
              <a:buChar char="Ø"/>
            </a:pPr>
            <a:r>
              <a:rPr lang="en-US" dirty="0"/>
              <a:t>$US 30 MM- $500MM</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LNG FOR TRANSPORTATION FUEL: VEHICLES, RAIL, MARINE</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LNG CO-LOCATED  ELECTRIC GENERATION,GAS STORAGE FACILITIES</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LNG CO-LOCATED WITH H2 PRODUCTION AND RENEWABLE ENEGY</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LNG CO-LOCATED WITH RNG FACILITIES</a:t>
            </a:r>
          </a:p>
          <a:p>
            <a:pPr marL="285750" indent="-285750">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B7345D1F-685C-41D5-B8CF-7E8BAB7A46AC}"/>
              </a:ext>
            </a:extLst>
          </p:cNvPr>
          <p:cNvSpPr txBox="1"/>
          <p:nvPr/>
        </p:nvSpPr>
        <p:spPr>
          <a:xfrm>
            <a:off x="355600" y="213543"/>
            <a:ext cx="7494674" cy="523220"/>
          </a:xfrm>
          <a:prstGeom prst="rect">
            <a:avLst/>
          </a:prstGeom>
          <a:noFill/>
        </p:spPr>
        <p:txBody>
          <a:bodyPr wrap="square" rtlCol="0">
            <a:spAutoFit/>
          </a:bodyPr>
          <a:lstStyle/>
          <a:p>
            <a:r>
              <a:rPr lang="en-US" sz="2800" b="1" dirty="0"/>
              <a:t>LNG Future Applications</a:t>
            </a:r>
          </a:p>
        </p:txBody>
      </p:sp>
      <p:pic>
        <p:nvPicPr>
          <p:cNvPr id="1026" name="Picture 2" descr="Image result for the future">
            <a:extLst>
              <a:ext uri="{FF2B5EF4-FFF2-40B4-BE49-F238E27FC236}">
                <a16:creationId xmlns:a16="http://schemas.microsoft.com/office/drawing/2014/main" id="{1F5F9CE1-E5DA-4C27-B5AC-C427567A15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0712" y="3684765"/>
            <a:ext cx="3318085" cy="2208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291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333EB8-2D11-42FC-9DB3-B78349990FA5}"/>
              </a:ext>
            </a:extLst>
          </p:cNvPr>
          <p:cNvSpPr>
            <a:spLocks noGrp="1"/>
          </p:cNvSpPr>
          <p:nvPr>
            <p:ph type="sldNum" sz="quarter" idx="12"/>
          </p:nvPr>
        </p:nvSpPr>
        <p:spPr/>
        <p:txBody>
          <a:bodyPr/>
          <a:lstStyle/>
          <a:p>
            <a:fld id="{E32236D5-7830-4D8C-BB0B-CD613E9324AE}" type="slidenum">
              <a:rPr lang="en-US" smtClean="0"/>
              <a:t>17</a:t>
            </a:fld>
            <a:endParaRPr lang="en-US" dirty="0"/>
          </a:p>
        </p:txBody>
      </p:sp>
      <p:sp>
        <p:nvSpPr>
          <p:cNvPr id="3" name="Rectangle 1">
            <a:extLst>
              <a:ext uri="{FF2B5EF4-FFF2-40B4-BE49-F238E27FC236}">
                <a16:creationId xmlns:a16="http://schemas.microsoft.com/office/drawing/2014/main" id="{E59A7D17-947A-4F4C-9B46-781DDD145BA5}"/>
              </a:ext>
            </a:extLst>
          </p:cNvPr>
          <p:cNvSpPr>
            <a:spLocks noChangeArrowheads="1"/>
          </p:cNvSpPr>
          <p:nvPr/>
        </p:nvSpPr>
        <p:spPr bwMode="auto">
          <a:xfrm>
            <a:off x="217151" y="3110289"/>
            <a:ext cx="11740738" cy="57447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6348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b="1" i="1" dirty="0">
              <a:latin typeface="+mn-l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b="1" u="sng" dirty="0">
                <a:solidFill>
                  <a:schemeClr val="bg2">
                    <a:lumMod val="50000"/>
                  </a:schemeClr>
                </a:solidFill>
                <a:latin typeface="+mn-lt"/>
                <a:cs typeface="Calibri" panose="020F0502020204030204" pitchFamily="34" charset="0"/>
              </a:rPr>
              <a:t> </a:t>
            </a:r>
            <a:endParaRPr lang="en-US" sz="1400" dirty="0">
              <a:solidFill>
                <a:schemeClr val="bg2">
                  <a:lumMod val="50000"/>
                </a:schemeClr>
              </a:solidFill>
              <a:latin typeface="+mn-lt"/>
            </a:endParaRPr>
          </a:p>
        </p:txBody>
      </p:sp>
      <p:sp>
        <p:nvSpPr>
          <p:cNvPr id="4" name="Rectangle 3">
            <a:extLst>
              <a:ext uri="{FF2B5EF4-FFF2-40B4-BE49-F238E27FC236}">
                <a16:creationId xmlns:a16="http://schemas.microsoft.com/office/drawing/2014/main" id="{A7F80E70-30C0-4F0C-A5F2-AEEAAB89E951}"/>
              </a:ext>
            </a:extLst>
          </p:cNvPr>
          <p:cNvSpPr/>
          <p:nvPr/>
        </p:nvSpPr>
        <p:spPr>
          <a:xfrm>
            <a:off x="409904" y="112794"/>
            <a:ext cx="10927534" cy="6432530"/>
          </a:xfrm>
          <a:prstGeom prst="rect">
            <a:avLst/>
          </a:prstGeom>
        </p:spPr>
        <p:txBody>
          <a:bodyPr wrap="square">
            <a:spAutoFit/>
          </a:bodyPr>
          <a:lstStyle/>
          <a:p>
            <a:r>
              <a:rPr lang="en-US" sz="3600" b="1" dirty="0"/>
              <a:t>                           CLOSING THOUGHTS</a:t>
            </a:r>
          </a:p>
          <a:p>
            <a:endParaRPr lang="en-US" sz="2000" b="1" dirty="0"/>
          </a:p>
          <a:p>
            <a:endParaRPr lang="en-US" sz="2000" b="1" dirty="0"/>
          </a:p>
          <a:p>
            <a:r>
              <a:rPr lang="en-US" sz="2000" b="1" dirty="0"/>
              <a:t>The gas industry began in the 19</a:t>
            </a:r>
            <a:r>
              <a:rPr lang="en-US" sz="2000" b="1" baseline="30000" dirty="0"/>
              <a:t>th</a:t>
            </a:r>
            <a:r>
              <a:rPr lang="en-US" sz="2000" b="1" dirty="0"/>
              <a:t> Century with manufactured coal gas plants in every major US City.</a:t>
            </a:r>
          </a:p>
          <a:p>
            <a:endParaRPr lang="en-US" sz="2000" b="1" dirty="0"/>
          </a:p>
          <a:p>
            <a:r>
              <a:rPr lang="en-US" sz="2000" b="1" dirty="0"/>
              <a:t>In the 20</a:t>
            </a:r>
            <a:r>
              <a:rPr lang="en-US" sz="2000" b="1" baseline="30000" dirty="0"/>
              <a:t>th</a:t>
            </a:r>
            <a:r>
              <a:rPr lang="en-US" sz="2000" b="1" dirty="0"/>
              <a:t> Century it morphed into the natural gas supply chain: pipes, UG storage, LNG, LDC’s </a:t>
            </a:r>
          </a:p>
          <a:p>
            <a:endParaRPr lang="en-US" sz="2000" b="1" dirty="0"/>
          </a:p>
          <a:p>
            <a:r>
              <a:rPr lang="en-US" sz="2000" b="1" dirty="0"/>
              <a:t>Oil use created 200,000 gasoline stations, and trade deficit imports of Oil.</a:t>
            </a:r>
          </a:p>
          <a:p>
            <a:endParaRPr lang="en-US" sz="2000" b="1" dirty="0"/>
          </a:p>
          <a:p>
            <a:r>
              <a:rPr lang="en-US" sz="2000" b="1" dirty="0"/>
              <a:t>In the 21</a:t>
            </a:r>
            <a:r>
              <a:rPr lang="en-US" sz="2000" b="1" baseline="30000" dirty="0"/>
              <a:t>st</a:t>
            </a:r>
            <a:r>
              <a:rPr lang="en-US" sz="2000" b="1" dirty="0"/>
              <a:t> century the US became the largest producer of NG and oil in the world.</a:t>
            </a:r>
          </a:p>
          <a:p>
            <a:endParaRPr lang="en-US" sz="2000" b="1" dirty="0"/>
          </a:p>
          <a:p>
            <a:r>
              <a:rPr lang="en-US" sz="2800" b="1" i="1" dirty="0">
                <a:solidFill>
                  <a:srgbClr val="00B050"/>
                </a:solidFill>
              </a:rPr>
              <a:t>In the 21</a:t>
            </a:r>
            <a:r>
              <a:rPr lang="en-US" sz="2800" b="1" i="1" baseline="30000" dirty="0">
                <a:solidFill>
                  <a:srgbClr val="00B050"/>
                </a:solidFill>
              </a:rPr>
              <a:t>st</a:t>
            </a:r>
            <a:r>
              <a:rPr lang="en-US" sz="2800" b="1" i="1" dirty="0">
                <a:solidFill>
                  <a:srgbClr val="00B050"/>
                </a:solidFill>
              </a:rPr>
              <a:t> Century, expect an integrated energy infrastructure with decarbonization and renewable energy supply.</a:t>
            </a:r>
          </a:p>
          <a:p>
            <a:endParaRPr lang="en-US" sz="2800" b="1" i="1" dirty="0">
              <a:solidFill>
                <a:srgbClr val="00B050"/>
              </a:solidFill>
            </a:endParaRPr>
          </a:p>
          <a:p>
            <a:r>
              <a:rPr lang="en-US" sz="2800" b="1" i="1" dirty="0">
                <a:solidFill>
                  <a:srgbClr val="00B050"/>
                </a:solidFill>
              </a:rPr>
              <a:t>Natural Gas, H2, RNG, Energy Storage, Renewable Electric Generation, Cleaner Base Load. </a:t>
            </a:r>
            <a:endParaRPr lang="en-US" sz="2800" i="1" dirty="0">
              <a:solidFill>
                <a:srgbClr val="00B050"/>
              </a:solidFill>
            </a:endParaRPr>
          </a:p>
          <a:p>
            <a:r>
              <a:rPr lang="en-US" dirty="0"/>
              <a:t> </a:t>
            </a:r>
          </a:p>
          <a:p>
            <a:pPr marL="285750" indent="-2857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A80DE30D-9098-4797-9016-FF36774BF1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418897" cy="776847"/>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90830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5D4A6-D062-4876-A4B0-46D467F0D305}"/>
              </a:ext>
            </a:extLst>
          </p:cNvPr>
          <p:cNvSpPr>
            <a:spLocks noGrp="1"/>
          </p:cNvSpPr>
          <p:nvPr>
            <p:ph type="title"/>
          </p:nvPr>
        </p:nvSpPr>
        <p:spPr>
          <a:xfrm>
            <a:off x="2492542" y="286607"/>
            <a:ext cx="7206916" cy="1450757"/>
          </a:xfrm>
        </p:spPr>
        <p:txBody>
          <a:bodyPr>
            <a:normAutofit/>
          </a:bodyPr>
          <a:lstStyle/>
          <a:p>
            <a:pPr algn="ctr"/>
            <a:r>
              <a:rPr lang="en-US" sz="4000" b="1" dirty="0">
                <a:solidFill>
                  <a:schemeClr val="accent1"/>
                </a:solidFill>
                <a:latin typeface="+mn-lt"/>
              </a:rPr>
              <a:t>Q&amp;A AND OPEN DISCUSSION</a:t>
            </a:r>
          </a:p>
        </p:txBody>
      </p:sp>
      <p:sp>
        <p:nvSpPr>
          <p:cNvPr id="4" name="Slide Number Placeholder 3">
            <a:extLst>
              <a:ext uri="{FF2B5EF4-FFF2-40B4-BE49-F238E27FC236}">
                <a16:creationId xmlns:a16="http://schemas.microsoft.com/office/drawing/2014/main" id="{666F50E7-2BAD-4156-8DA9-ABEFF392942A}"/>
              </a:ext>
            </a:extLst>
          </p:cNvPr>
          <p:cNvSpPr>
            <a:spLocks noGrp="1"/>
          </p:cNvSpPr>
          <p:nvPr>
            <p:ph type="sldNum" sz="quarter" idx="12"/>
          </p:nvPr>
        </p:nvSpPr>
        <p:spPr/>
        <p:txBody>
          <a:bodyPr/>
          <a:lstStyle/>
          <a:p>
            <a:fld id="{E32236D5-7830-4D8C-BB0B-CD613E9324AE}" type="slidenum">
              <a:rPr lang="en-US" smtClean="0"/>
              <a:t>18</a:t>
            </a:fld>
            <a:endParaRPr lang="en-US" dirty="0"/>
          </a:p>
        </p:txBody>
      </p:sp>
      <p:cxnSp>
        <p:nvCxnSpPr>
          <p:cNvPr id="6" name="Straight Connector 5">
            <a:extLst>
              <a:ext uri="{FF2B5EF4-FFF2-40B4-BE49-F238E27FC236}">
                <a16:creationId xmlns:a16="http://schemas.microsoft.com/office/drawing/2014/main" id="{1D7A6324-C434-4EF0-A599-1E60ED1D4ACC}"/>
              </a:ext>
            </a:extLst>
          </p:cNvPr>
          <p:cNvCxnSpPr>
            <a:cxnSpLocks/>
          </p:cNvCxnSpPr>
          <p:nvPr/>
        </p:nvCxnSpPr>
        <p:spPr>
          <a:xfrm flipV="1">
            <a:off x="0" y="1740931"/>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0807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5D4A6-D062-4876-A4B0-46D467F0D305}"/>
              </a:ext>
            </a:extLst>
          </p:cNvPr>
          <p:cNvSpPr>
            <a:spLocks noGrp="1"/>
          </p:cNvSpPr>
          <p:nvPr>
            <p:ph type="title"/>
          </p:nvPr>
        </p:nvSpPr>
        <p:spPr>
          <a:xfrm>
            <a:off x="2987740" y="239262"/>
            <a:ext cx="8224747" cy="619760"/>
          </a:xfrm>
        </p:spPr>
        <p:txBody>
          <a:bodyPr>
            <a:normAutofit fontScale="90000"/>
          </a:bodyPr>
          <a:lstStyle/>
          <a:p>
            <a:r>
              <a:rPr lang="en-US" sz="2800" b="1" dirty="0">
                <a:solidFill>
                  <a:schemeClr val="tx1"/>
                </a:solidFill>
                <a:latin typeface="+mn-lt"/>
              </a:rPr>
              <a:t>APPENDIX FOR LNG PRESENTATIONS: </a:t>
            </a:r>
            <a:br>
              <a:rPr lang="en-US" sz="2800" b="1" dirty="0">
                <a:solidFill>
                  <a:schemeClr val="tx1"/>
                </a:solidFill>
                <a:latin typeface="+mn-lt"/>
              </a:rPr>
            </a:br>
            <a:r>
              <a:rPr lang="en-US" sz="2800" b="1" dirty="0">
                <a:solidFill>
                  <a:schemeClr val="tx1"/>
                </a:solidFill>
                <a:latin typeface="+mn-lt"/>
              </a:rPr>
              <a:t>      </a:t>
            </a:r>
            <a:r>
              <a:rPr lang="en-US" sz="1600" b="1" dirty="0">
                <a:solidFill>
                  <a:schemeClr val="tx1"/>
                </a:solidFill>
                <a:latin typeface="+mn-lt"/>
              </a:rPr>
              <a:t>DESIGN, JURISDICTION, SITING, DEVELOPMENT PROCESS</a:t>
            </a:r>
          </a:p>
        </p:txBody>
      </p:sp>
      <p:sp>
        <p:nvSpPr>
          <p:cNvPr id="4" name="Slide Number Placeholder 3">
            <a:extLst>
              <a:ext uri="{FF2B5EF4-FFF2-40B4-BE49-F238E27FC236}">
                <a16:creationId xmlns:a16="http://schemas.microsoft.com/office/drawing/2014/main" id="{666F50E7-2BAD-4156-8DA9-ABEFF392942A}"/>
              </a:ext>
            </a:extLst>
          </p:cNvPr>
          <p:cNvSpPr>
            <a:spLocks noGrp="1"/>
          </p:cNvSpPr>
          <p:nvPr>
            <p:ph type="sldNum" sz="quarter" idx="12"/>
          </p:nvPr>
        </p:nvSpPr>
        <p:spPr/>
        <p:txBody>
          <a:bodyPr/>
          <a:lstStyle/>
          <a:p>
            <a:fld id="{E32236D5-7830-4D8C-BB0B-CD613E9324AE}" type="slidenum">
              <a:rPr lang="en-US" smtClean="0"/>
              <a:t>19</a:t>
            </a:fld>
            <a:endParaRPr lang="en-US" dirty="0"/>
          </a:p>
        </p:txBody>
      </p:sp>
      <p:pic>
        <p:nvPicPr>
          <p:cNvPr id="7" name="Picture 6">
            <a:extLst>
              <a:ext uri="{FF2B5EF4-FFF2-40B4-BE49-F238E27FC236}">
                <a16:creationId xmlns:a16="http://schemas.microsoft.com/office/drawing/2014/main" id="{78A3E815-2CE0-4D23-9F1C-EF51A6CCEF91}"/>
              </a:ext>
            </a:extLst>
          </p:cNvPr>
          <p:cNvPicPr>
            <a:picLocks noChangeAspect="1"/>
          </p:cNvPicPr>
          <p:nvPr/>
        </p:nvPicPr>
        <p:blipFill>
          <a:blip r:embed="rId2"/>
          <a:stretch>
            <a:fillRect/>
          </a:stretch>
        </p:blipFill>
        <p:spPr>
          <a:xfrm>
            <a:off x="2791859" y="1472194"/>
            <a:ext cx="7200043" cy="1956806"/>
          </a:xfrm>
          <a:prstGeom prst="rect">
            <a:avLst/>
          </a:prstGeom>
        </p:spPr>
      </p:pic>
      <p:sp>
        <p:nvSpPr>
          <p:cNvPr id="3" name="TextBox 2">
            <a:extLst>
              <a:ext uri="{FF2B5EF4-FFF2-40B4-BE49-F238E27FC236}">
                <a16:creationId xmlns:a16="http://schemas.microsoft.com/office/drawing/2014/main" id="{8A6CB49F-063F-43A8-B911-30DF71605611}"/>
              </a:ext>
            </a:extLst>
          </p:cNvPr>
          <p:cNvSpPr txBox="1"/>
          <p:nvPr/>
        </p:nvSpPr>
        <p:spPr>
          <a:xfrm>
            <a:off x="3418375" y="4352052"/>
            <a:ext cx="5764129"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400" dirty="0"/>
              <a:t>Tom Quine, Partner </a:t>
            </a:r>
          </a:p>
          <a:p>
            <a:pPr algn="ctr"/>
            <a:r>
              <a:rPr lang="en-US" sz="2400" dirty="0"/>
              <a:t>978-337-0391 </a:t>
            </a:r>
          </a:p>
          <a:p>
            <a:pPr algn="ctr"/>
            <a:r>
              <a:rPr lang="en-US" sz="2400" dirty="0"/>
              <a:t>TQuine@NewEnergyDev.com</a:t>
            </a:r>
          </a:p>
        </p:txBody>
      </p:sp>
    </p:spTree>
    <p:extLst>
      <p:ext uri="{BB962C8B-B14F-4D97-AF65-F5344CB8AC3E}">
        <p14:creationId xmlns:p14="http://schemas.microsoft.com/office/powerpoint/2010/main" val="2633197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715D84-6DC2-40C6-9BB0-B966DBC32116}"/>
              </a:ext>
            </a:extLst>
          </p:cNvPr>
          <p:cNvSpPr txBox="1"/>
          <p:nvPr/>
        </p:nvSpPr>
        <p:spPr>
          <a:xfrm>
            <a:off x="348343" y="2493050"/>
            <a:ext cx="12097406" cy="1508105"/>
          </a:xfrm>
          <a:prstGeom prst="rect">
            <a:avLst/>
          </a:prstGeom>
          <a:noFill/>
        </p:spPr>
        <p:txBody>
          <a:bodyPr wrap="square" rtlCol="0">
            <a:spAutoFit/>
          </a:bodyPr>
          <a:lstStyle/>
          <a:p>
            <a:endParaRPr lang="en-US" dirty="0"/>
          </a:p>
          <a:p>
            <a:endParaRPr lang="en-US" dirty="0"/>
          </a:p>
          <a:p>
            <a:r>
              <a:rPr lang="en-US" sz="2000" b="1" dirty="0"/>
              <a:t>  </a:t>
            </a:r>
            <a:endParaRPr lang="en-US" dirty="0"/>
          </a:p>
          <a:p>
            <a:r>
              <a:rPr lang="en-US" dirty="0"/>
              <a:t>   </a:t>
            </a:r>
          </a:p>
          <a:p>
            <a:r>
              <a:rPr lang="en-US" dirty="0"/>
              <a:t>  </a:t>
            </a:r>
          </a:p>
        </p:txBody>
      </p:sp>
      <p:sp>
        <p:nvSpPr>
          <p:cNvPr id="10" name="TextBox 9">
            <a:extLst>
              <a:ext uri="{FF2B5EF4-FFF2-40B4-BE49-F238E27FC236}">
                <a16:creationId xmlns:a16="http://schemas.microsoft.com/office/drawing/2014/main" id="{6C19A247-1435-446B-B92F-8778707EDB42}"/>
              </a:ext>
            </a:extLst>
          </p:cNvPr>
          <p:cNvSpPr txBox="1"/>
          <p:nvPr/>
        </p:nvSpPr>
        <p:spPr>
          <a:xfrm>
            <a:off x="808991" y="1443691"/>
            <a:ext cx="10821669" cy="3606821"/>
          </a:xfrm>
          <a:prstGeom prst="rect">
            <a:avLst/>
          </a:prstGeom>
          <a:effectLst>
            <a:outerShdw blurRad="38100" dist="25400" dir="2700000" algn="br" rotWithShape="0">
              <a:srgbClr val="000000">
                <a:alpha val="60000"/>
              </a:srgbClr>
            </a:outerShdw>
            <a:reflection blurRad="6350" stA="50000" endA="300" endPos="15000" dist="177800" dir="5400000" sy="-100000" algn="bl" rotWithShape="0"/>
          </a:effectLst>
        </p:spPr>
        <p:style>
          <a:lnRef idx="1">
            <a:schemeClr val="accent2"/>
          </a:lnRef>
          <a:fillRef idx="3">
            <a:schemeClr val="accent2"/>
          </a:fillRef>
          <a:effectRef idx="2">
            <a:schemeClr val="accent2"/>
          </a:effectRef>
          <a:fontRef idx="minor">
            <a:schemeClr val="lt1"/>
          </a:fontRef>
        </p:style>
        <p:txBody>
          <a:bodyPr wrap="square" rtlCol="0">
            <a:spAutoFit/>
          </a:bodyPr>
          <a:lstStyle/>
          <a:p>
            <a:pPr>
              <a:lnSpc>
                <a:spcPct val="107000"/>
              </a:lnSpc>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We deliver to midstream companies, local distribution companies, utilities, and other sponsors completely optimized, commercially operating LNG, natural gas, sustainability, and storage solutions stemming from our comprehensive capabilities:</a:t>
            </a:r>
          </a:p>
          <a:p>
            <a:pPr marL="514350" indent="-514350">
              <a:lnSpc>
                <a:spcPct val="107000"/>
              </a:lnSpc>
              <a:spcAft>
                <a:spcPts val="80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Strategic market assessment and commercial structuring, </a:t>
            </a:r>
          </a:p>
          <a:p>
            <a:pPr marL="514350" indent="-514350">
              <a:lnSpc>
                <a:spcPct val="107000"/>
              </a:lnSpc>
              <a:spcAft>
                <a:spcPts val="80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Complete project development and </a:t>
            </a:r>
          </a:p>
          <a:p>
            <a:pPr marL="514350" indent="-514350">
              <a:lnSpc>
                <a:spcPct val="107000"/>
              </a:lnSpc>
              <a:spcAft>
                <a:spcPts val="80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Institutional co-investment</a:t>
            </a:r>
          </a:p>
        </p:txBody>
      </p:sp>
      <p:sp>
        <p:nvSpPr>
          <p:cNvPr id="4" name="Rectangle 3">
            <a:extLst>
              <a:ext uri="{FF2B5EF4-FFF2-40B4-BE49-F238E27FC236}">
                <a16:creationId xmlns:a16="http://schemas.microsoft.com/office/drawing/2014/main" id="{01796332-D8D4-441F-B40F-E36B3B07943F}"/>
              </a:ext>
            </a:extLst>
          </p:cNvPr>
          <p:cNvSpPr/>
          <p:nvPr/>
        </p:nvSpPr>
        <p:spPr>
          <a:xfrm>
            <a:off x="499028" y="117024"/>
            <a:ext cx="2510872" cy="595932"/>
          </a:xfrm>
          <a:prstGeom prst="rect">
            <a:avLst/>
          </a:prstGeom>
        </p:spPr>
        <p:txBody>
          <a:bodyPr wrap="square">
            <a:spAutoFit/>
          </a:bodyPr>
          <a:lstStyle/>
          <a:p>
            <a:pPr>
              <a:lnSpc>
                <a:spcPct val="107000"/>
              </a:lnSpc>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What We Do</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0789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AEF8C5-7B0D-4118-91CA-ED5003D19017}"/>
              </a:ext>
            </a:extLst>
          </p:cNvPr>
          <p:cNvSpPr txBox="1"/>
          <p:nvPr/>
        </p:nvSpPr>
        <p:spPr>
          <a:xfrm>
            <a:off x="-241734" y="669588"/>
            <a:ext cx="4143372" cy="4930246"/>
          </a:xfrm>
          <a:prstGeom prst="rect">
            <a:avLst/>
          </a:prstGeom>
        </p:spPr>
        <p:txBody>
          <a:bodyPr vert="horz" lIns="91440" tIns="45720" rIns="91440" bIns="45720" rtlCol="0" anchor="ctr">
            <a:normAutofit/>
          </a:bodyPr>
          <a:lstStyle/>
          <a:p>
            <a:pPr algn="r">
              <a:lnSpc>
                <a:spcPct val="90000"/>
              </a:lnSpc>
              <a:spcBef>
                <a:spcPct val="0"/>
              </a:spcBef>
              <a:spcAft>
                <a:spcPts val="600"/>
              </a:spcAft>
            </a:pPr>
            <a:r>
              <a:rPr lang="en-US" sz="4400" b="1" kern="1200" dirty="0">
                <a:solidFill>
                  <a:schemeClr val="accent1"/>
                </a:solidFill>
                <a:latin typeface="+mj-lt"/>
                <a:ea typeface="+mj-ea"/>
                <a:cs typeface="+mj-cs"/>
              </a:rPr>
              <a:t>PROJECT DEVELOPMENT PROCESS DEFINED</a:t>
            </a:r>
          </a:p>
        </p:txBody>
      </p:sp>
      <p:sp>
        <p:nvSpPr>
          <p:cNvPr id="3" name="TextBox 2">
            <a:extLst>
              <a:ext uri="{FF2B5EF4-FFF2-40B4-BE49-F238E27FC236}">
                <a16:creationId xmlns:a16="http://schemas.microsoft.com/office/drawing/2014/main" id="{D23651B7-A930-428F-B343-C51F97AD5642}"/>
              </a:ext>
            </a:extLst>
          </p:cNvPr>
          <p:cNvSpPr txBox="1"/>
          <p:nvPr/>
        </p:nvSpPr>
        <p:spPr>
          <a:xfrm>
            <a:off x="4654296" y="1358462"/>
            <a:ext cx="8125467" cy="6884276"/>
          </a:xfrm>
          <a:prstGeom prst="rect">
            <a:avLst/>
          </a:prstGeom>
        </p:spPr>
        <p:txBody>
          <a:bodyPr vert="horz" lIns="91440" tIns="45720" rIns="91440" bIns="45720" rtlCol="0" anchor="ctr">
            <a:normAutofit fontScale="40000" lnSpcReduction="20000"/>
          </a:bodyPr>
          <a:lstStyle/>
          <a:p>
            <a:pPr indent="-228600">
              <a:lnSpc>
                <a:spcPct val="90000"/>
              </a:lnSpc>
              <a:spcAft>
                <a:spcPts val="600"/>
              </a:spcAft>
              <a:buFont typeface="Arial" panose="020B0604020202020204" pitchFamily="34" charset="0"/>
              <a:buChar char="•"/>
            </a:pPr>
            <a:r>
              <a:rPr lang="en-US" sz="5100" dirty="0"/>
              <a:t>Establish business case and credit</a:t>
            </a:r>
          </a:p>
          <a:p>
            <a:pPr indent="-228600">
              <a:lnSpc>
                <a:spcPct val="90000"/>
              </a:lnSpc>
              <a:spcAft>
                <a:spcPts val="600"/>
              </a:spcAft>
              <a:buFont typeface="Arial" panose="020B0604020202020204" pitchFamily="34" charset="0"/>
              <a:buChar char="•"/>
            </a:pPr>
            <a:r>
              <a:rPr lang="en-US" sz="5100" dirty="0"/>
              <a:t>Perform Preliminary Engineering</a:t>
            </a:r>
          </a:p>
          <a:p>
            <a:pPr indent="-228600">
              <a:lnSpc>
                <a:spcPct val="90000"/>
              </a:lnSpc>
              <a:spcAft>
                <a:spcPts val="600"/>
              </a:spcAft>
              <a:buFont typeface="Arial" panose="020B0604020202020204" pitchFamily="34" charset="0"/>
              <a:buChar char="•"/>
            </a:pPr>
            <a:r>
              <a:rPr lang="en-US" sz="5100" dirty="0"/>
              <a:t>Site Selection and Options in Friendly Places</a:t>
            </a:r>
          </a:p>
          <a:p>
            <a:pPr indent="-228600">
              <a:lnSpc>
                <a:spcPct val="90000"/>
              </a:lnSpc>
              <a:spcAft>
                <a:spcPts val="600"/>
              </a:spcAft>
              <a:buFont typeface="Arial" panose="020B0604020202020204" pitchFamily="34" charset="0"/>
              <a:buChar char="•"/>
            </a:pPr>
            <a:r>
              <a:rPr lang="en-US" sz="5100" dirty="0"/>
              <a:t>Meet or Exceed Siting Requirements</a:t>
            </a:r>
          </a:p>
          <a:p>
            <a:pPr indent="-228600">
              <a:lnSpc>
                <a:spcPct val="90000"/>
              </a:lnSpc>
              <a:spcAft>
                <a:spcPts val="600"/>
              </a:spcAft>
              <a:buFont typeface="Arial" panose="020B0604020202020204" pitchFamily="34" charset="0"/>
              <a:buChar char="•"/>
            </a:pPr>
            <a:r>
              <a:rPr lang="en-US" sz="5100" dirty="0"/>
              <a:t>Execute Precedent Agreements</a:t>
            </a:r>
          </a:p>
          <a:p>
            <a:pPr indent="-228600">
              <a:lnSpc>
                <a:spcPct val="90000"/>
              </a:lnSpc>
              <a:spcAft>
                <a:spcPts val="600"/>
              </a:spcAft>
              <a:buFont typeface="Arial" panose="020B0604020202020204" pitchFamily="34" charset="0"/>
              <a:buChar char="•"/>
            </a:pPr>
            <a:r>
              <a:rPr lang="en-US" sz="5100" dirty="0"/>
              <a:t>Procure Equipment and Professional Services</a:t>
            </a:r>
          </a:p>
          <a:p>
            <a:pPr indent="-228600">
              <a:lnSpc>
                <a:spcPct val="90000"/>
              </a:lnSpc>
              <a:spcAft>
                <a:spcPts val="600"/>
              </a:spcAft>
              <a:buFont typeface="Arial" panose="020B0604020202020204" pitchFamily="34" charset="0"/>
              <a:buChar char="•"/>
            </a:pPr>
            <a:r>
              <a:rPr lang="en-US" sz="5100" dirty="0"/>
              <a:t>Seismic, Geotech, Fire Studies</a:t>
            </a:r>
          </a:p>
          <a:p>
            <a:pPr indent="-228600">
              <a:lnSpc>
                <a:spcPct val="90000"/>
              </a:lnSpc>
              <a:spcAft>
                <a:spcPts val="600"/>
              </a:spcAft>
              <a:buFont typeface="Arial" panose="020B0604020202020204" pitchFamily="34" charset="0"/>
              <a:buChar char="•"/>
            </a:pPr>
            <a:r>
              <a:rPr lang="en-US" sz="5100" dirty="0"/>
              <a:t>HAZID/HAZOP</a:t>
            </a:r>
          </a:p>
          <a:p>
            <a:pPr indent="-228600">
              <a:lnSpc>
                <a:spcPct val="90000"/>
              </a:lnSpc>
              <a:spcAft>
                <a:spcPts val="600"/>
              </a:spcAft>
              <a:buFont typeface="Arial" panose="020B0604020202020204" pitchFamily="34" charset="0"/>
              <a:buChar char="•"/>
            </a:pPr>
            <a:r>
              <a:rPr lang="en-US" sz="5100" dirty="0"/>
              <a:t>Complete Engineering Design</a:t>
            </a:r>
          </a:p>
          <a:p>
            <a:pPr indent="-228600">
              <a:lnSpc>
                <a:spcPct val="90000"/>
              </a:lnSpc>
              <a:spcAft>
                <a:spcPts val="600"/>
              </a:spcAft>
              <a:buFont typeface="Arial" panose="020B0604020202020204" pitchFamily="34" charset="0"/>
              <a:buChar char="•"/>
            </a:pPr>
            <a:r>
              <a:rPr lang="en-US" sz="5100" dirty="0"/>
              <a:t>Adjudicate Permits and Approvals</a:t>
            </a:r>
          </a:p>
          <a:p>
            <a:pPr indent="-228600">
              <a:lnSpc>
                <a:spcPct val="90000"/>
              </a:lnSpc>
              <a:spcAft>
                <a:spcPts val="600"/>
              </a:spcAft>
              <a:buFont typeface="Arial" panose="020B0604020202020204" pitchFamily="34" charset="0"/>
              <a:buChar char="•"/>
            </a:pPr>
            <a:r>
              <a:rPr lang="en-US" sz="5100" dirty="0"/>
              <a:t>Prefabricate Components/Buildings</a:t>
            </a:r>
          </a:p>
          <a:p>
            <a:pPr indent="-228600">
              <a:lnSpc>
                <a:spcPct val="90000"/>
              </a:lnSpc>
              <a:spcAft>
                <a:spcPts val="600"/>
              </a:spcAft>
              <a:buFont typeface="Arial" panose="020B0604020202020204" pitchFamily="34" charset="0"/>
              <a:buChar char="•"/>
            </a:pPr>
            <a:r>
              <a:rPr lang="en-US" sz="5100" dirty="0"/>
              <a:t>Conduct Field Construction, </a:t>
            </a:r>
          </a:p>
          <a:p>
            <a:pPr indent="-228600">
              <a:lnSpc>
                <a:spcPct val="90000"/>
              </a:lnSpc>
              <a:spcAft>
                <a:spcPts val="600"/>
              </a:spcAft>
              <a:buFont typeface="Arial" panose="020B0604020202020204" pitchFamily="34" charset="0"/>
              <a:buChar char="•"/>
            </a:pPr>
            <a:r>
              <a:rPr lang="en-US" sz="5100" dirty="0"/>
              <a:t>NDT Testing</a:t>
            </a:r>
          </a:p>
          <a:p>
            <a:pPr indent="-228600">
              <a:lnSpc>
                <a:spcPct val="90000"/>
              </a:lnSpc>
              <a:spcAft>
                <a:spcPts val="600"/>
              </a:spcAft>
              <a:buFont typeface="Arial" panose="020B0604020202020204" pitchFamily="34" charset="0"/>
              <a:buChar char="•"/>
            </a:pPr>
            <a:r>
              <a:rPr lang="en-US" sz="5100" dirty="0"/>
              <a:t>Commissioning, Training, Documentation</a:t>
            </a:r>
          </a:p>
          <a:p>
            <a:pPr indent="-228600">
              <a:lnSpc>
                <a:spcPct val="90000"/>
              </a:lnSpc>
              <a:spcAft>
                <a:spcPts val="600"/>
              </a:spcAft>
              <a:buFont typeface="Arial" panose="020B0604020202020204" pitchFamily="34" charset="0"/>
              <a:buChar char="•"/>
            </a:pPr>
            <a:r>
              <a:rPr lang="en-US" sz="5100" dirty="0"/>
              <a:t>Commercial Operations</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endParaRPr lang="en-US" sz="2400" dirty="0"/>
          </a:p>
          <a:p>
            <a:pPr>
              <a:lnSpc>
                <a:spcPct val="90000"/>
              </a:lnSpc>
              <a:spcAft>
                <a:spcPts val="600"/>
              </a:spcAft>
            </a:pPr>
            <a:r>
              <a:rPr lang="en-US" sz="2400" dirty="0"/>
              <a:t> </a:t>
            </a:r>
          </a:p>
        </p:txBody>
      </p:sp>
      <p:pic>
        <p:nvPicPr>
          <p:cNvPr id="8194" name="Picture 2" descr="Image result for images of planning">
            <a:extLst>
              <a:ext uri="{FF2B5EF4-FFF2-40B4-BE49-F238E27FC236}">
                <a16:creationId xmlns:a16="http://schemas.microsoft.com/office/drawing/2014/main" id="{9D855A44-FED6-49E3-889B-B02041EBBE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7701" b="6667"/>
          <a:stretch/>
        </p:blipFill>
        <p:spPr bwMode="auto">
          <a:xfrm>
            <a:off x="0" y="-224490"/>
            <a:ext cx="9093200" cy="1072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715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AEF8C5-7B0D-4118-91CA-ED5003D19017}"/>
              </a:ext>
            </a:extLst>
          </p:cNvPr>
          <p:cNvSpPr txBox="1"/>
          <p:nvPr/>
        </p:nvSpPr>
        <p:spPr>
          <a:xfrm>
            <a:off x="36095" y="1129062"/>
            <a:ext cx="3820955" cy="365422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200" b="1" kern="1200" dirty="0">
                <a:solidFill>
                  <a:schemeClr val="accent1"/>
                </a:solidFill>
                <a:latin typeface="+mj-lt"/>
                <a:ea typeface="+mj-ea"/>
                <a:cs typeface="+mj-cs"/>
              </a:rPr>
              <a:t>KEYS TO SUCCESSFUL </a:t>
            </a:r>
          </a:p>
          <a:p>
            <a:pPr algn="ctr">
              <a:lnSpc>
                <a:spcPct val="90000"/>
              </a:lnSpc>
              <a:spcBef>
                <a:spcPct val="0"/>
              </a:spcBef>
              <a:spcAft>
                <a:spcPts val="600"/>
              </a:spcAft>
            </a:pPr>
            <a:r>
              <a:rPr lang="en-US" sz="3200" b="1" dirty="0">
                <a:solidFill>
                  <a:schemeClr val="accent1"/>
                </a:solidFill>
                <a:latin typeface="+mj-lt"/>
                <a:ea typeface="+mj-ea"/>
                <a:cs typeface="+mj-cs"/>
              </a:rPr>
              <a:t>STAGE GATE </a:t>
            </a:r>
            <a:r>
              <a:rPr lang="en-US" sz="3200" b="1" kern="1200" dirty="0">
                <a:solidFill>
                  <a:schemeClr val="accent1"/>
                </a:solidFill>
                <a:latin typeface="+mj-lt"/>
                <a:ea typeface="+mj-ea"/>
                <a:cs typeface="+mj-cs"/>
              </a:rPr>
              <a:t>PROJECT DEVELOPMENT PLAN</a:t>
            </a:r>
          </a:p>
          <a:p>
            <a:pPr algn="ctr">
              <a:lnSpc>
                <a:spcPct val="90000"/>
              </a:lnSpc>
              <a:spcBef>
                <a:spcPct val="0"/>
              </a:spcBef>
              <a:spcAft>
                <a:spcPts val="600"/>
              </a:spcAft>
            </a:pPr>
            <a:r>
              <a:rPr lang="en-US" sz="3200" b="1" dirty="0">
                <a:solidFill>
                  <a:schemeClr val="accent1"/>
                </a:solidFill>
                <a:latin typeface="+mj-lt"/>
                <a:ea typeface="+mj-ea"/>
                <a:cs typeface="+mj-cs"/>
              </a:rPr>
              <a:t>       </a:t>
            </a:r>
            <a:r>
              <a:rPr lang="en-US" sz="3200" b="1" kern="1200" dirty="0">
                <a:solidFill>
                  <a:schemeClr val="accent1"/>
                </a:solidFill>
                <a:latin typeface="+mj-lt"/>
                <a:ea typeface="+mj-ea"/>
                <a:cs typeface="+mj-cs"/>
              </a:rPr>
              <a:t>    </a:t>
            </a:r>
          </a:p>
        </p:txBody>
      </p:sp>
      <p:sp>
        <p:nvSpPr>
          <p:cNvPr id="3" name="TextBox 2">
            <a:extLst>
              <a:ext uri="{FF2B5EF4-FFF2-40B4-BE49-F238E27FC236}">
                <a16:creationId xmlns:a16="http://schemas.microsoft.com/office/drawing/2014/main" id="{D23651B7-A930-428F-B343-C51F97AD5642}"/>
              </a:ext>
            </a:extLst>
          </p:cNvPr>
          <p:cNvSpPr txBox="1"/>
          <p:nvPr/>
        </p:nvSpPr>
        <p:spPr>
          <a:xfrm>
            <a:off x="4009459" y="879440"/>
            <a:ext cx="8125467" cy="6884276"/>
          </a:xfrm>
          <a:prstGeom prst="rect">
            <a:avLst/>
          </a:prstGeom>
        </p:spPr>
        <p:txBody>
          <a:bodyPr vert="horz" lIns="91440" tIns="45720" rIns="91440" bIns="45720" rtlCol="0" anchor="ctr">
            <a:normAutofit fontScale="25000" lnSpcReduction="20000"/>
          </a:bodyPr>
          <a:lstStyle/>
          <a:p>
            <a:pPr>
              <a:lnSpc>
                <a:spcPct val="90000"/>
              </a:lnSpc>
              <a:spcAft>
                <a:spcPts val="600"/>
              </a:spcAft>
            </a:pPr>
            <a:r>
              <a:rPr lang="en-US" sz="5600" b="1" dirty="0">
                <a:solidFill>
                  <a:schemeClr val="accent1"/>
                </a:solidFill>
              </a:rPr>
              <a:t>6 Month  Phase 1: </a:t>
            </a:r>
          </a:p>
          <a:p>
            <a:pPr indent="-228600">
              <a:lnSpc>
                <a:spcPct val="90000"/>
              </a:lnSpc>
              <a:spcAft>
                <a:spcPts val="600"/>
              </a:spcAft>
              <a:buFont typeface="Arial" panose="020B0604020202020204" pitchFamily="34" charset="0"/>
              <a:buChar char="•"/>
            </a:pPr>
            <a:r>
              <a:rPr lang="en-US" sz="5600" dirty="0">
                <a:solidFill>
                  <a:schemeClr val="accent1"/>
                </a:solidFill>
              </a:rPr>
              <a:t>Perform Conceptual Engineering To Define Technical Design Basis and Commercial Services </a:t>
            </a:r>
          </a:p>
          <a:p>
            <a:pPr indent="-228600">
              <a:lnSpc>
                <a:spcPct val="90000"/>
              </a:lnSpc>
              <a:spcAft>
                <a:spcPts val="600"/>
              </a:spcAft>
              <a:buFont typeface="Arial" panose="020B0604020202020204" pitchFamily="34" charset="0"/>
              <a:buChar char="•"/>
            </a:pPr>
            <a:r>
              <a:rPr lang="en-US" sz="5600" dirty="0">
                <a:solidFill>
                  <a:schemeClr val="accent1"/>
                </a:solidFill>
              </a:rPr>
              <a:t>Define business case offerings and engage customers</a:t>
            </a:r>
          </a:p>
          <a:p>
            <a:pPr indent="-228600">
              <a:lnSpc>
                <a:spcPct val="90000"/>
              </a:lnSpc>
              <a:spcAft>
                <a:spcPts val="600"/>
              </a:spcAft>
              <a:buFont typeface="Arial" panose="020B0604020202020204" pitchFamily="34" charset="0"/>
              <a:buChar char="•"/>
            </a:pPr>
            <a:r>
              <a:rPr lang="en-US" sz="5600" dirty="0">
                <a:solidFill>
                  <a:schemeClr val="accent1"/>
                </a:solidFill>
              </a:rPr>
              <a:t>Execute Precedent Agreements</a:t>
            </a:r>
          </a:p>
          <a:p>
            <a:pPr indent="-228600">
              <a:lnSpc>
                <a:spcPct val="90000"/>
              </a:lnSpc>
              <a:spcAft>
                <a:spcPts val="600"/>
              </a:spcAft>
              <a:buFont typeface="Arial" panose="020B0604020202020204" pitchFamily="34" charset="0"/>
              <a:buChar char="•"/>
            </a:pPr>
            <a:r>
              <a:rPr lang="en-US" sz="5600" dirty="0">
                <a:solidFill>
                  <a:srgbClr val="FF0000"/>
                </a:solidFill>
              </a:rPr>
              <a:t>Go/No-Go</a:t>
            </a:r>
          </a:p>
          <a:p>
            <a:pPr>
              <a:lnSpc>
                <a:spcPct val="90000"/>
              </a:lnSpc>
              <a:spcAft>
                <a:spcPts val="600"/>
              </a:spcAft>
            </a:pPr>
            <a:r>
              <a:rPr lang="en-US" sz="5600" b="1" dirty="0">
                <a:solidFill>
                  <a:schemeClr val="accent1"/>
                </a:solidFill>
              </a:rPr>
              <a:t>18 Month Phase 2:</a:t>
            </a:r>
            <a:endParaRPr lang="en-US" sz="5600" dirty="0">
              <a:solidFill>
                <a:schemeClr val="accent1"/>
              </a:solidFill>
            </a:endParaRPr>
          </a:p>
          <a:p>
            <a:pPr indent="-228600">
              <a:lnSpc>
                <a:spcPct val="90000"/>
              </a:lnSpc>
              <a:spcAft>
                <a:spcPts val="600"/>
              </a:spcAft>
              <a:buFont typeface="Arial" panose="020B0604020202020204" pitchFamily="34" charset="0"/>
              <a:buChar char="•"/>
            </a:pPr>
            <a:r>
              <a:rPr lang="en-US" sz="5600" dirty="0">
                <a:solidFill>
                  <a:schemeClr val="accent1"/>
                </a:solidFill>
              </a:rPr>
              <a:t>Perform Preliminary Engineering</a:t>
            </a:r>
          </a:p>
          <a:p>
            <a:pPr indent="-228600">
              <a:lnSpc>
                <a:spcPct val="90000"/>
              </a:lnSpc>
              <a:spcAft>
                <a:spcPts val="600"/>
              </a:spcAft>
              <a:buFont typeface="Arial" panose="020B0604020202020204" pitchFamily="34" charset="0"/>
              <a:buChar char="•"/>
            </a:pPr>
            <a:r>
              <a:rPr lang="en-US" sz="5600" dirty="0">
                <a:solidFill>
                  <a:schemeClr val="accent1"/>
                </a:solidFill>
              </a:rPr>
              <a:t>Site Selection and Options in Friendly Places</a:t>
            </a:r>
          </a:p>
          <a:p>
            <a:pPr indent="-228600">
              <a:lnSpc>
                <a:spcPct val="90000"/>
              </a:lnSpc>
              <a:spcAft>
                <a:spcPts val="600"/>
              </a:spcAft>
              <a:buFont typeface="Arial" panose="020B0604020202020204" pitchFamily="34" charset="0"/>
              <a:buChar char="•"/>
            </a:pPr>
            <a:r>
              <a:rPr lang="en-US" sz="5600" dirty="0">
                <a:solidFill>
                  <a:schemeClr val="accent1"/>
                </a:solidFill>
              </a:rPr>
              <a:t>Define &amp; Engage Stakeholders, Including First Responders</a:t>
            </a:r>
          </a:p>
          <a:p>
            <a:pPr indent="-228600">
              <a:lnSpc>
                <a:spcPct val="90000"/>
              </a:lnSpc>
              <a:spcAft>
                <a:spcPts val="600"/>
              </a:spcAft>
              <a:buFont typeface="Arial" panose="020B0604020202020204" pitchFamily="34" charset="0"/>
              <a:buChar char="•"/>
            </a:pPr>
            <a:r>
              <a:rPr lang="en-US" sz="5600" dirty="0">
                <a:solidFill>
                  <a:schemeClr val="accent1"/>
                </a:solidFill>
              </a:rPr>
              <a:t>Perform Open Season and Finalize Design Baseline and Customers.   </a:t>
            </a:r>
          </a:p>
          <a:p>
            <a:pPr indent="-228600">
              <a:lnSpc>
                <a:spcPct val="90000"/>
              </a:lnSpc>
              <a:spcAft>
                <a:spcPts val="600"/>
              </a:spcAft>
              <a:buFont typeface="Arial" panose="020B0604020202020204" pitchFamily="34" charset="0"/>
              <a:buChar char="•"/>
            </a:pPr>
            <a:r>
              <a:rPr lang="en-US" sz="5600" dirty="0">
                <a:solidFill>
                  <a:schemeClr val="accent1"/>
                </a:solidFill>
              </a:rPr>
              <a:t>Conduct Public Hearings and Agency Contacts.</a:t>
            </a:r>
          </a:p>
          <a:p>
            <a:pPr indent="-228600">
              <a:lnSpc>
                <a:spcPct val="90000"/>
              </a:lnSpc>
              <a:spcAft>
                <a:spcPts val="600"/>
              </a:spcAft>
              <a:buFont typeface="Arial" panose="020B0604020202020204" pitchFamily="34" charset="0"/>
              <a:buChar char="•"/>
            </a:pPr>
            <a:r>
              <a:rPr lang="en-US" sz="5600" dirty="0">
                <a:solidFill>
                  <a:schemeClr val="accent1"/>
                </a:solidFill>
              </a:rPr>
              <a:t>Meet or Exceed Siting Requirements</a:t>
            </a:r>
          </a:p>
          <a:p>
            <a:pPr indent="-228600">
              <a:lnSpc>
                <a:spcPct val="90000"/>
              </a:lnSpc>
              <a:spcAft>
                <a:spcPts val="600"/>
              </a:spcAft>
              <a:buFont typeface="Arial" panose="020B0604020202020204" pitchFamily="34" charset="0"/>
              <a:buChar char="•"/>
            </a:pPr>
            <a:r>
              <a:rPr lang="en-US" sz="5600" dirty="0">
                <a:solidFill>
                  <a:schemeClr val="accent1"/>
                </a:solidFill>
              </a:rPr>
              <a:t>Procure/Engage Engineering, Equipment Engineering Support and Other Professional Services</a:t>
            </a:r>
          </a:p>
          <a:p>
            <a:pPr indent="-228600">
              <a:lnSpc>
                <a:spcPct val="90000"/>
              </a:lnSpc>
              <a:spcAft>
                <a:spcPts val="600"/>
              </a:spcAft>
              <a:buFont typeface="Arial" panose="020B0604020202020204" pitchFamily="34" charset="0"/>
              <a:buChar char="•"/>
            </a:pPr>
            <a:r>
              <a:rPr lang="en-US" sz="5600" dirty="0">
                <a:solidFill>
                  <a:schemeClr val="accent1"/>
                </a:solidFill>
              </a:rPr>
              <a:t>Seismic, Geotech, Fire Studies</a:t>
            </a:r>
          </a:p>
          <a:p>
            <a:pPr indent="-228600">
              <a:lnSpc>
                <a:spcPct val="90000"/>
              </a:lnSpc>
              <a:spcAft>
                <a:spcPts val="600"/>
              </a:spcAft>
              <a:buFont typeface="Arial" panose="020B0604020202020204" pitchFamily="34" charset="0"/>
              <a:buChar char="•"/>
            </a:pPr>
            <a:r>
              <a:rPr lang="en-US" sz="5600" dirty="0">
                <a:solidFill>
                  <a:schemeClr val="accent1"/>
                </a:solidFill>
              </a:rPr>
              <a:t>HAZID/HAZOP</a:t>
            </a:r>
          </a:p>
          <a:p>
            <a:pPr indent="-228600">
              <a:lnSpc>
                <a:spcPct val="90000"/>
              </a:lnSpc>
              <a:spcAft>
                <a:spcPts val="600"/>
              </a:spcAft>
              <a:buFont typeface="Arial" panose="020B0604020202020204" pitchFamily="34" charset="0"/>
              <a:buChar char="•"/>
            </a:pPr>
            <a:r>
              <a:rPr lang="en-US" sz="5600" dirty="0">
                <a:solidFill>
                  <a:schemeClr val="accent1"/>
                </a:solidFill>
              </a:rPr>
              <a:t>Complete Engineering Design</a:t>
            </a:r>
          </a:p>
          <a:p>
            <a:pPr indent="-228600">
              <a:lnSpc>
                <a:spcPct val="90000"/>
              </a:lnSpc>
              <a:spcAft>
                <a:spcPts val="600"/>
              </a:spcAft>
              <a:buFont typeface="Arial" panose="020B0604020202020204" pitchFamily="34" charset="0"/>
              <a:buChar char="•"/>
            </a:pPr>
            <a:r>
              <a:rPr lang="en-US" sz="5600" dirty="0">
                <a:solidFill>
                  <a:schemeClr val="accent1"/>
                </a:solidFill>
              </a:rPr>
              <a:t>Adjudicate Permits and Approvals</a:t>
            </a:r>
          </a:p>
          <a:p>
            <a:pPr indent="-228600">
              <a:lnSpc>
                <a:spcPct val="90000"/>
              </a:lnSpc>
              <a:spcAft>
                <a:spcPts val="600"/>
              </a:spcAft>
              <a:buFont typeface="Arial" panose="020B0604020202020204" pitchFamily="34" charset="0"/>
              <a:buChar char="•"/>
            </a:pPr>
            <a:r>
              <a:rPr lang="en-US" sz="5600" dirty="0">
                <a:solidFill>
                  <a:srgbClr val="FF0000"/>
                </a:solidFill>
              </a:rPr>
              <a:t>Go/No Go</a:t>
            </a:r>
          </a:p>
          <a:p>
            <a:pPr>
              <a:lnSpc>
                <a:spcPct val="90000"/>
              </a:lnSpc>
              <a:spcAft>
                <a:spcPts val="600"/>
              </a:spcAft>
            </a:pPr>
            <a:r>
              <a:rPr lang="en-US" sz="5600" dirty="0">
                <a:solidFill>
                  <a:schemeClr val="accent1"/>
                </a:solidFill>
              </a:rPr>
              <a:t> </a:t>
            </a:r>
            <a:r>
              <a:rPr lang="en-US" sz="5600" b="1" dirty="0">
                <a:solidFill>
                  <a:schemeClr val="accent1"/>
                </a:solidFill>
              </a:rPr>
              <a:t>30 Month Phase 3</a:t>
            </a:r>
            <a:endParaRPr lang="en-US" sz="5600" dirty="0">
              <a:solidFill>
                <a:schemeClr val="accent1"/>
              </a:solidFill>
            </a:endParaRPr>
          </a:p>
          <a:p>
            <a:pPr indent="-228600">
              <a:lnSpc>
                <a:spcPct val="90000"/>
              </a:lnSpc>
              <a:spcAft>
                <a:spcPts val="600"/>
              </a:spcAft>
              <a:buFont typeface="Arial" panose="020B0604020202020204" pitchFamily="34" charset="0"/>
              <a:buChar char="•"/>
            </a:pPr>
            <a:r>
              <a:rPr lang="en-US" sz="5600" dirty="0">
                <a:solidFill>
                  <a:schemeClr val="accent1"/>
                </a:solidFill>
              </a:rPr>
              <a:t>Procure Equipment, Prefabricate Components Buildings, Conduct Factory Acceptance Testing (FAT)</a:t>
            </a:r>
          </a:p>
          <a:p>
            <a:pPr indent="-228600">
              <a:lnSpc>
                <a:spcPct val="90000"/>
              </a:lnSpc>
              <a:spcAft>
                <a:spcPts val="600"/>
              </a:spcAft>
              <a:buFont typeface="Arial" panose="020B0604020202020204" pitchFamily="34" charset="0"/>
              <a:buChar char="•"/>
            </a:pPr>
            <a:r>
              <a:rPr lang="en-US" sz="5600" dirty="0">
                <a:solidFill>
                  <a:schemeClr val="accent1"/>
                </a:solidFill>
              </a:rPr>
              <a:t>Conduct Field Construction, </a:t>
            </a:r>
          </a:p>
          <a:p>
            <a:pPr indent="-228600">
              <a:lnSpc>
                <a:spcPct val="90000"/>
              </a:lnSpc>
              <a:spcAft>
                <a:spcPts val="600"/>
              </a:spcAft>
              <a:buFont typeface="Arial" panose="020B0604020202020204" pitchFamily="34" charset="0"/>
              <a:buChar char="•"/>
            </a:pPr>
            <a:r>
              <a:rPr lang="en-US" sz="5600" dirty="0">
                <a:solidFill>
                  <a:schemeClr val="accent1"/>
                </a:solidFill>
              </a:rPr>
              <a:t>Hire Operating Team Early In Process</a:t>
            </a:r>
          </a:p>
          <a:p>
            <a:pPr indent="-228600">
              <a:lnSpc>
                <a:spcPct val="90000"/>
              </a:lnSpc>
              <a:spcAft>
                <a:spcPts val="600"/>
              </a:spcAft>
              <a:buFont typeface="Arial" panose="020B0604020202020204" pitchFamily="34" charset="0"/>
              <a:buChar char="•"/>
            </a:pPr>
            <a:r>
              <a:rPr lang="en-US" sz="5600" dirty="0">
                <a:solidFill>
                  <a:schemeClr val="accent1"/>
                </a:solidFill>
              </a:rPr>
              <a:t>NDT Testing, Environmental and quality Inspections, </a:t>
            </a:r>
          </a:p>
          <a:p>
            <a:pPr indent="-228600">
              <a:lnSpc>
                <a:spcPct val="90000"/>
              </a:lnSpc>
              <a:spcAft>
                <a:spcPts val="600"/>
              </a:spcAft>
              <a:buFont typeface="Arial" panose="020B0604020202020204" pitchFamily="34" charset="0"/>
              <a:buChar char="•"/>
            </a:pPr>
            <a:r>
              <a:rPr lang="en-US" sz="5600" dirty="0">
                <a:solidFill>
                  <a:schemeClr val="accent1"/>
                </a:solidFill>
              </a:rPr>
              <a:t>Commissioning, Training, Documentation TO Commercial Operations</a:t>
            </a:r>
          </a:p>
          <a:p>
            <a:pPr indent="-228600">
              <a:lnSpc>
                <a:spcPct val="90000"/>
              </a:lnSpc>
              <a:spcAft>
                <a:spcPts val="600"/>
              </a:spcAft>
              <a:buFont typeface="Arial" panose="020B0604020202020204" pitchFamily="34" charset="0"/>
              <a:buChar char="•"/>
            </a:pPr>
            <a:endParaRPr lang="en-US" sz="5600" dirty="0">
              <a:solidFill>
                <a:schemeClr val="accent1"/>
              </a:solidFill>
            </a:endParaRP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endParaRPr lang="en-US" sz="2400" dirty="0"/>
          </a:p>
          <a:p>
            <a:pPr>
              <a:lnSpc>
                <a:spcPct val="90000"/>
              </a:lnSpc>
              <a:spcAft>
                <a:spcPts val="600"/>
              </a:spcAft>
            </a:pPr>
            <a:r>
              <a:rPr lang="en-US" sz="2400" dirty="0"/>
              <a:t> </a:t>
            </a:r>
          </a:p>
        </p:txBody>
      </p:sp>
      <p:pic>
        <p:nvPicPr>
          <p:cNvPr id="8194" name="Picture 2" descr="Image result for images of planning">
            <a:extLst>
              <a:ext uri="{FF2B5EF4-FFF2-40B4-BE49-F238E27FC236}">
                <a16:creationId xmlns:a16="http://schemas.microsoft.com/office/drawing/2014/main" id="{9D855A44-FED6-49E3-889B-B02041EBBE2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7701" b="6667"/>
          <a:stretch/>
        </p:blipFill>
        <p:spPr bwMode="auto">
          <a:xfrm>
            <a:off x="2509971" y="1"/>
            <a:ext cx="6113329" cy="635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0EB0161-5845-4F00-867B-853976ADFE3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49" y="0"/>
            <a:ext cx="2148707" cy="807521"/>
          </a:xfrm>
          <a:prstGeom prst="rect">
            <a:avLst/>
          </a:prstGeom>
          <a:noFill/>
          <a:ln>
            <a:noFill/>
          </a:ln>
        </p:spPr>
      </p:pic>
      <p:sp>
        <p:nvSpPr>
          <p:cNvPr id="4" name="Slide Number Placeholder 3">
            <a:extLst>
              <a:ext uri="{FF2B5EF4-FFF2-40B4-BE49-F238E27FC236}">
                <a16:creationId xmlns:a16="http://schemas.microsoft.com/office/drawing/2014/main" id="{20DBA00A-FF0C-44AF-B20C-E266CC32FC06}"/>
              </a:ext>
            </a:extLst>
          </p:cNvPr>
          <p:cNvSpPr>
            <a:spLocks noGrp="1"/>
          </p:cNvSpPr>
          <p:nvPr>
            <p:ph type="sldNum" sz="quarter" idx="12"/>
          </p:nvPr>
        </p:nvSpPr>
        <p:spPr/>
        <p:txBody>
          <a:bodyPr/>
          <a:lstStyle/>
          <a:p>
            <a:fld id="{E32236D5-7830-4D8C-BB0B-CD613E9324AE}" type="slidenum">
              <a:rPr lang="en-US" smtClean="0"/>
              <a:t>21</a:t>
            </a:fld>
            <a:endParaRPr lang="en-US" dirty="0"/>
          </a:p>
        </p:txBody>
      </p:sp>
      <p:cxnSp>
        <p:nvCxnSpPr>
          <p:cNvPr id="10" name="Straight Connector 9">
            <a:extLst>
              <a:ext uri="{FF2B5EF4-FFF2-40B4-BE49-F238E27FC236}">
                <a16:creationId xmlns:a16="http://schemas.microsoft.com/office/drawing/2014/main" id="{7DEC5EDF-C06B-4012-AAC6-952E1332E7C2}"/>
              </a:ext>
            </a:extLst>
          </p:cNvPr>
          <p:cNvCxnSpPr/>
          <p:nvPr/>
        </p:nvCxnSpPr>
        <p:spPr>
          <a:xfrm>
            <a:off x="3993699" y="1897289"/>
            <a:ext cx="73915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A8FBDAC-4B3A-4735-A456-1FE4DC1DF42C}"/>
              </a:ext>
            </a:extLst>
          </p:cNvPr>
          <p:cNvCxnSpPr/>
          <p:nvPr/>
        </p:nvCxnSpPr>
        <p:spPr>
          <a:xfrm>
            <a:off x="3980670" y="4803341"/>
            <a:ext cx="76608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3482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227CF3-636F-4C18-BB32-842B88AD6160}"/>
              </a:ext>
            </a:extLst>
          </p:cNvPr>
          <p:cNvSpPr>
            <a:spLocks noGrp="1"/>
          </p:cNvSpPr>
          <p:nvPr>
            <p:ph type="sldNum" sz="quarter" idx="12"/>
          </p:nvPr>
        </p:nvSpPr>
        <p:spPr/>
        <p:txBody>
          <a:bodyPr/>
          <a:lstStyle/>
          <a:p>
            <a:fld id="{E32236D5-7830-4D8C-BB0B-CD613E9324AE}" type="slidenum">
              <a:rPr lang="en-US" smtClean="0">
                <a:solidFill>
                  <a:schemeClr val="tx1"/>
                </a:solidFill>
              </a:rPr>
              <a:t>22</a:t>
            </a:fld>
            <a:endParaRPr lang="en-US" dirty="0">
              <a:solidFill>
                <a:schemeClr val="tx1"/>
              </a:solidFill>
            </a:endParaRPr>
          </a:p>
        </p:txBody>
      </p:sp>
      <p:sp>
        <p:nvSpPr>
          <p:cNvPr id="3" name="TextBox 2">
            <a:extLst>
              <a:ext uri="{FF2B5EF4-FFF2-40B4-BE49-F238E27FC236}">
                <a16:creationId xmlns:a16="http://schemas.microsoft.com/office/drawing/2014/main" id="{6F6880FC-1017-4DE6-AC1C-751F540C2F29}"/>
              </a:ext>
            </a:extLst>
          </p:cNvPr>
          <p:cNvSpPr txBox="1"/>
          <p:nvPr/>
        </p:nvSpPr>
        <p:spPr>
          <a:xfrm>
            <a:off x="-39329" y="920724"/>
            <a:ext cx="12073247" cy="5632311"/>
          </a:xfrm>
          <a:prstGeom prst="rect">
            <a:avLst/>
          </a:prstGeom>
          <a:noFill/>
        </p:spPr>
        <p:txBody>
          <a:bodyPr wrap="square" rtlCol="0">
            <a:spAutoFit/>
          </a:bodyPr>
          <a:lstStyle/>
          <a:p>
            <a:r>
              <a:rPr lang="en-US" b="1" dirty="0"/>
              <a:t>                    </a:t>
            </a:r>
            <a:r>
              <a:rPr lang="en-US" b="1" dirty="0">
                <a:solidFill>
                  <a:srgbClr val="FF0000"/>
                </a:solidFill>
              </a:rPr>
              <a:t>Project Initiation                                                                                     </a:t>
            </a:r>
            <a:endParaRPr lang="en-US" sz="1400" dirty="0">
              <a:solidFill>
                <a:srgbClr val="FF0000"/>
              </a:solidFill>
            </a:endParaRPr>
          </a:p>
          <a:p>
            <a:r>
              <a:rPr lang="en-US" b="1" dirty="0"/>
              <a:t>                                                                                        </a:t>
            </a:r>
            <a:r>
              <a:rPr lang="en-US" sz="1400" b="1" dirty="0"/>
              <a:t>6 Months</a:t>
            </a:r>
            <a:r>
              <a:rPr lang="en-US" b="1" dirty="0"/>
              <a:t>                                    </a:t>
            </a:r>
          </a:p>
          <a:p>
            <a:r>
              <a:rPr lang="en-US" b="1" dirty="0"/>
              <a:t>                    Conceptualize  Facilities &amp; Services:      </a:t>
            </a:r>
          </a:p>
          <a:p>
            <a:r>
              <a:rPr lang="en-US" b="1" dirty="0"/>
              <a:t>                                                                                        </a:t>
            </a:r>
            <a:r>
              <a:rPr lang="en-US" sz="1400" b="1" dirty="0"/>
              <a:t>6 Months</a:t>
            </a:r>
          </a:p>
          <a:p>
            <a:r>
              <a:rPr lang="en-US" b="1" dirty="0">
                <a:solidFill>
                  <a:srgbClr val="FF0000"/>
                </a:solidFill>
              </a:rPr>
              <a:t>                    Anchor Customer Agreements:     </a:t>
            </a:r>
          </a:p>
          <a:p>
            <a:r>
              <a:rPr lang="en-US" b="1" dirty="0"/>
              <a:t>                                                                                            </a:t>
            </a:r>
            <a:r>
              <a:rPr lang="en-US" sz="1400" b="1" dirty="0"/>
              <a:t>6 Months</a:t>
            </a:r>
          </a:p>
          <a:p>
            <a:r>
              <a:rPr lang="en-US" b="1" dirty="0"/>
              <a:t>                    Pre- Engineering/Site Selection:    </a:t>
            </a:r>
          </a:p>
          <a:p>
            <a:r>
              <a:rPr lang="en-US" b="1" dirty="0"/>
              <a:t>                                                                                                 </a:t>
            </a:r>
            <a:r>
              <a:rPr lang="en-US" sz="1400" b="1" dirty="0"/>
              <a:t>8 Months</a:t>
            </a:r>
          </a:p>
          <a:p>
            <a:r>
              <a:rPr lang="en-US" b="1" dirty="0"/>
              <a:t>                    Pre-Filing Meet Prep and Pre-Filing:       </a:t>
            </a:r>
          </a:p>
          <a:p>
            <a:r>
              <a:rPr lang="en-US" b="1" dirty="0"/>
              <a:t>                                                                                                       </a:t>
            </a:r>
            <a:r>
              <a:rPr lang="en-US" sz="1400" b="1" dirty="0"/>
              <a:t>12 Months</a:t>
            </a:r>
          </a:p>
          <a:p>
            <a:r>
              <a:rPr lang="en-US" b="1" dirty="0"/>
              <a:t>                    Pre-Feed &amp; Feed Engineering  </a:t>
            </a:r>
          </a:p>
          <a:p>
            <a:r>
              <a:rPr lang="en-US" b="1" dirty="0"/>
              <a:t> 					                      </a:t>
            </a:r>
            <a:r>
              <a:rPr lang="en-US" sz="1400" b="1" dirty="0"/>
              <a:t>12 Months</a:t>
            </a:r>
          </a:p>
          <a:p>
            <a:r>
              <a:rPr lang="en-US" b="1" dirty="0"/>
              <a:t>                   </a:t>
            </a:r>
            <a:r>
              <a:rPr lang="en-US" b="1" dirty="0">
                <a:solidFill>
                  <a:srgbClr val="FF0000"/>
                </a:solidFill>
              </a:rPr>
              <a:t> FERC Filing, Adjudication,  Approval</a:t>
            </a:r>
          </a:p>
          <a:p>
            <a:r>
              <a:rPr lang="en-US" b="1" dirty="0"/>
              <a:t>                                                                                                                                        </a:t>
            </a:r>
            <a:r>
              <a:rPr lang="en-US" sz="1400" b="1" dirty="0"/>
              <a:t>36 Months</a:t>
            </a:r>
          </a:p>
          <a:p>
            <a:r>
              <a:rPr lang="en-US" b="1" dirty="0"/>
              <a:t>                    Final Eng., Procure, Prefab. and FAT:</a:t>
            </a:r>
          </a:p>
          <a:p>
            <a:r>
              <a:rPr lang="en-US" b="1" dirty="0"/>
              <a:t>                                                                                                                                                </a:t>
            </a:r>
            <a:r>
              <a:rPr lang="en-US" sz="1400" b="1" dirty="0"/>
              <a:t>30 Months</a:t>
            </a:r>
          </a:p>
          <a:p>
            <a:r>
              <a:rPr lang="en-US" b="1" dirty="0"/>
              <a:t>                    Field Construct, Comm., Train., Doc.:                           </a:t>
            </a:r>
          </a:p>
          <a:p>
            <a:endParaRPr lang="en-US" b="1" dirty="0"/>
          </a:p>
          <a:p>
            <a:r>
              <a:rPr lang="en-US" b="1" dirty="0"/>
              <a:t>                    </a:t>
            </a:r>
            <a:r>
              <a:rPr lang="en-US" b="1" dirty="0">
                <a:solidFill>
                  <a:srgbClr val="FF0000"/>
                </a:solidFill>
              </a:rPr>
              <a:t>Commercial Operations Begin:    </a:t>
            </a:r>
          </a:p>
          <a:p>
            <a:r>
              <a:rPr lang="en-US" dirty="0">
                <a:solidFill>
                  <a:schemeClr val="accent1"/>
                </a:solidFill>
              </a:rPr>
              <a:t>   </a:t>
            </a:r>
          </a:p>
        </p:txBody>
      </p:sp>
      <p:sp>
        <p:nvSpPr>
          <p:cNvPr id="4" name="TextBox 3">
            <a:extLst>
              <a:ext uri="{FF2B5EF4-FFF2-40B4-BE49-F238E27FC236}">
                <a16:creationId xmlns:a16="http://schemas.microsoft.com/office/drawing/2014/main" id="{95DFC3F6-60AC-4A2F-A7AE-2A2C8B731F6F}"/>
              </a:ext>
            </a:extLst>
          </p:cNvPr>
          <p:cNvSpPr txBox="1"/>
          <p:nvPr/>
        </p:nvSpPr>
        <p:spPr>
          <a:xfrm>
            <a:off x="3255853" y="98351"/>
            <a:ext cx="6168828" cy="400110"/>
          </a:xfrm>
          <a:prstGeom prst="rect">
            <a:avLst/>
          </a:prstGeom>
          <a:noFill/>
        </p:spPr>
        <p:txBody>
          <a:bodyPr wrap="square" rtlCol="0">
            <a:spAutoFit/>
          </a:bodyPr>
          <a:lstStyle/>
          <a:p>
            <a:pPr algn="ctr"/>
            <a:r>
              <a:rPr lang="en-US" sz="2000" b="1" dirty="0">
                <a:solidFill>
                  <a:schemeClr val="accent1"/>
                </a:solidFill>
              </a:rPr>
              <a:t>LOW FINANCIAL RISK PROJECT SCHEDULE &amp; MILESTONES  </a:t>
            </a:r>
          </a:p>
        </p:txBody>
      </p:sp>
      <p:cxnSp>
        <p:nvCxnSpPr>
          <p:cNvPr id="24" name="Straight Connector 23">
            <a:extLst>
              <a:ext uri="{FF2B5EF4-FFF2-40B4-BE49-F238E27FC236}">
                <a16:creationId xmlns:a16="http://schemas.microsoft.com/office/drawing/2014/main" id="{53B67FE4-AE4F-4AF6-A2EC-D5EDE5A2102F}"/>
              </a:ext>
            </a:extLst>
          </p:cNvPr>
          <p:cNvCxnSpPr>
            <a:cxnSpLocks/>
          </p:cNvCxnSpPr>
          <p:nvPr/>
        </p:nvCxnSpPr>
        <p:spPr>
          <a:xfrm flipV="1">
            <a:off x="1068779" y="6378535"/>
            <a:ext cx="10490934" cy="1349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Picture 12" descr="Related image">
            <a:extLst>
              <a:ext uri="{FF2B5EF4-FFF2-40B4-BE49-F238E27FC236}">
                <a16:creationId xmlns:a16="http://schemas.microsoft.com/office/drawing/2014/main" id="{D3ADFF19-2AC7-4086-B8E7-CBC2500741D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713" r="17746" b="-2"/>
          <a:stretch/>
        </p:blipFill>
        <p:spPr bwMode="auto">
          <a:xfrm>
            <a:off x="4" y="-6236"/>
            <a:ext cx="1068775" cy="822561"/>
          </a:xfrm>
          <a:custGeom>
            <a:avLst/>
            <a:gdLst>
              <a:gd name="connsiteX0" fmla="*/ 0 w 3255403"/>
              <a:gd name="connsiteY0" fmla="*/ 0 h 2505456"/>
              <a:gd name="connsiteX1" fmla="*/ 3255403 w 3255403"/>
              <a:gd name="connsiteY1" fmla="*/ 0 h 2505456"/>
              <a:gd name="connsiteX2" fmla="*/ 2094477 w 3255403"/>
              <a:gd name="connsiteY2" fmla="*/ 2505456 h 2505456"/>
              <a:gd name="connsiteX3" fmla="*/ 0 w 3255403"/>
              <a:gd name="connsiteY3" fmla="*/ 2505456 h 2505456"/>
            </a:gdLst>
            <a:ahLst/>
            <a:cxnLst>
              <a:cxn ang="0">
                <a:pos x="connsiteX0" y="connsiteY0"/>
              </a:cxn>
              <a:cxn ang="0">
                <a:pos x="connsiteX1" y="connsiteY1"/>
              </a:cxn>
              <a:cxn ang="0">
                <a:pos x="connsiteX2" y="connsiteY2"/>
              </a:cxn>
              <a:cxn ang="0">
                <a:pos x="connsiteX3" y="connsiteY3"/>
              </a:cxn>
            </a:cxnLst>
            <a:rect l="l" t="t" r="r" b="b"/>
            <a:pathLst>
              <a:path w="3255403" h="2505456">
                <a:moveTo>
                  <a:pt x="0" y="0"/>
                </a:moveTo>
                <a:lnTo>
                  <a:pt x="3255403" y="0"/>
                </a:lnTo>
                <a:lnTo>
                  <a:pt x="2094477" y="2505456"/>
                </a:lnTo>
                <a:lnTo>
                  <a:pt x="0" y="2505456"/>
                </a:lnTo>
                <a:close/>
              </a:path>
            </a:pathLst>
          </a:custGeom>
          <a:noFill/>
          <a:extLst>
            <a:ext uri="{909E8E84-426E-40DD-AFC4-6F175D3DCCD1}">
              <a14:hiddenFill xmlns:a14="http://schemas.microsoft.com/office/drawing/2010/main">
                <a:solidFill>
                  <a:srgbClr val="FFFFFF"/>
                </a:solidFill>
              </a14:hiddenFill>
            </a:ext>
          </a:extLst>
        </p:spPr>
      </p:pic>
      <p:cxnSp>
        <p:nvCxnSpPr>
          <p:cNvPr id="16" name="Straight Connector 15">
            <a:extLst>
              <a:ext uri="{FF2B5EF4-FFF2-40B4-BE49-F238E27FC236}">
                <a16:creationId xmlns:a16="http://schemas.microsoft.com/office/drawing/2014/main" id="{710D68A7-2702-4C0D-BC40-52379617E130}"/>
              </a:ext>
            </a:extLst>
          </p:cNvPr>
          <p:cNvCxnSpPr>
            <a:cxnSpLocks/>
          </p:cNvCxnSpPr>
          <p:nvPr/>
        </p:nvCxnSpPr>
        <p:spPr>
          <a:xfrm flipV="1">
            <a:off x="1120822" y="902494"/>
            <a:ext cx="10438891" cy="1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55A0E02-4959-4DA1-8B58-24605953A379}"/>
              </a:ext>
            </a:extLst>
          </p:cNvPr>
          <p:cNvCxnSpPr>
            <a:cxnSpLocks/>
          </p:cNvCxnSpPr>
          <p:nvPr/>
        </p:nvCxnSpPr>
        <p:spPr>
          <a:xfrm>
            <a:off x="4615266" y="889129"/>
            <a:ext cx="0" cy="5481742"/>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2F11247-D5C4-477C-8DC4-CCF1C5CC0980}"/>
              </a:ext>
            </a:extLst>
          </p:cNvPr>
          <p:cNvCxnSpPr>
            <a:cxnSpLocks/>
          </p:cNvCxnSpPr>
          <p:nvPr/>
        </p:nvCxnSpPr>
        <p:spPr>
          <a:xfrm>
            <a:off x="5471683" y="924338"/>
            <a:ext cx="0" cy="548232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511AA530-8653-4C79-AD51-EA5721F9E45C}"/>
              </a:ext>
            </a:extLst>
          </p:cNvPr>
          <p:cNvCxnSpPr>
            <a:cxnSpLocks/>
          </p:cNvCxnSpPr>
          <p:nvPr/>
        </p:nvCxnSpPr>
        <p:spPr>
          <a:xfrm>
            <a:off x="6955663" y="914315"/>
            <a:ext cx="0" cy="547465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C6ACC807-4E6A-4168-8335-75EA177066E9}"/>
              </a:ext>
            </a:extLst>
          </p:cNvPr>
          <p:cNvCxnSpPr>
            <a:cxnSpLocks/>
          </p:cNvCxnSpPr>
          <p:nvPr/>
        </p:nvCxnSpPr>
        <p:spPr>
          <a:xfrm>
            <a:off x="8416664" y="927810"/>
            <a:ext cx="0" cy="546422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BEE07240-5F37-456A-9AD9-51681ACCBB34}"/>
              </a:ext>
            </a:extLst>
          </p:cNvPr>
          <p:cNvCxnSpPr>
            <a:cxnSpLocks/>
          </p:cNvCxnSpPr>
          <p:nvPr/>
        </p:nvCxnSpPr>
        <p:spPr>
          <a:xfrm>
            <a:off x="7972767" y="916674"/>
            <a:ext cx="0" cy="548232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697DE29C-10E9-417E-A3E1-6BE62696C2FD}"/>
              </a:ext>
            </a:extLst>
          </p:cNvPr>
          <p:cNvCxnSpPr>
            <a:cxnSpLocks/>
          </p:cNvCxnSpPr>
          <p:nvPr/>
        </p:nvCxnSpPr>
        <p:spPr>
          <a:xfrm>
            <a:off x="9397341" y="896215"/>
            <a:ext cx="0" cy="548232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B006A686-4C79-447D-8040-E60A6BB762A0}"/>
              </a:ext>
            </a:extLst>
          </p:cNvPr>
          <p:cNvCxnSpPr>
            <a:cxnSpLocks/>
          </p:cNvCxnSpPr>
          <p:nvPr/>
        </p:nvCxnSpPr>
        <p:spPr>
          <a:xfrm>
            <a:off x="9830791" y="896215"/>
            <a:ext cx="0" cy="548232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74739AE9-AE21-4EA2-B53C-DB12AD8DC95C}"/>
              </a:ext>
            </a:extLst>
          </p:cNvPr>
          <p:cNvCxnSpPr>
            <a:cxnSpLocks/>
          </p:cNvCxnSpPr>
          <p:nvPr/>
        </p:nvCxnSpPr>
        <p:spPr>
          <a:xfrm>
            <a:off x="10264241" y="896215"/>
            <a:ext cx="0" cy="548232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F566BAEF-34DC-4B7F-ACA5-0ADB6247B770}"/>
              </a:ext>
            </a:extLst>
          </p:cNvPr>
          <p:cNvCxnSpPr>
            <a:cxnSpLocks/>
          </p:cNvCxnSpPr>
          <p:nvPr/>
        </p:nvCxnSpPr>
        <p:spPr>
          <a:xfrm>
            <a:off x="10681549" y="896215"/>
            <a:ext cx="0" cy="548232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CB138BD8-FA90-4400-BA04-1C938329743F}"/>
              </a:ext>
            </a:extLst>
          </p:cNvPr>
          <p:cNvCxnSpPr>
            <a:cxnSpLocks/>
          </p:cNvCxnSpPr>
          <p:nvPr/>
        </p:nvCxnSpPr>
        <p:spPr>
          <a:xfrm>
            <a:off x="11120631" y="896215"/>
            <a:ext cx="0" cy="548232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D00F9BBC-34D2-486C-B7AD-7F73457641DF}"/>
              </a:ext>
            </a:extLst>
          </p:cNvPr>
          <p:cNvSpPr txBox="1"/>
          <p:nvPr/>
        </p:nvSpPr>
        <p:spPr>
          <a:xfrm>
            <a:off x="3586348" y="514472"/>
            <a:ext cx="8372078" cy="307777"/>
          </a:xfrm>
          <a:prstGeom prst="rect">
            <a:avLst/>
          </a:prstGeom>
          <a:noFill/>
        </p:spPr>
        <p:txBody>
          <a:bodyPr wrap="square" rtlCol="0">
            <a:spAutoFit/>
          </a:bodyPr>
          <a:lstStyle/>
          <a:p>
            <a:r>
              <a:rPr lang="en-US" sz="1400" b="1" dirty="0"/>
              <a:t>Months        0        6        12        18        24        30        36        42        48        54        58</a:t>
            </a:r>
          </a:p>
        </p:txBody>
      </p:sp>
      <p:cxnSp>
        <p:nvCxnSpPr>
          <p:cNvPr id="69" name="Straight Arrow Connector 68">
            <a:extLst>
              <a:ext uri="{FF2B5EF4-FFF2-40B4-BE49-F238E27FC236}">
                <a16:creationId xmlns:a16="http://schemas.microsoft.com/office/drawing/2014/main" id="{077F72C0-F79D-4BAE-8F53-60CB9CA71E2E}"/>
              </a:ext>
            </a:extLst>
          </p:cNvPr>
          <p:cNvCxnSpPr>
            <a:cxnSpLocks/>
          </p:cNvCxnSpPr>
          <p:nvPr/>
        </p:nvCxnSpPr>
        <p:spPr>
          <a:xfrm>
            <a:off x="11527004" y="896215"/>
            <a:ext cx="0" cy="548232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0" name="Isosceles Triangle 89">
            <a:extLst>
              <a:ext uri="{FF2B5EF4-FFF2-40B4-BE49-F238E27FC236}">
                <a16:creationId xmlns:a16="http://schemas.microsoft.com/office/drawing/2014/main" id="{3157CA92-17F7-4C81-817B-5038BA159210}"/>
              </a:ext>
            </a:extLst>
          </p:cNvPr>
          <p:cNvSpPr/>
          <p:nvPr/>
        </p:nvSpPr>
        <p:spPr>
          <a:xfrm>
            <a:off x="4483236" y="954661"/>
            <a:ext cx="261247" cy="150861"/>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Isosceles Triangle 91">
            <a:extLst>
              <a:ext uri="{FF2B5EF4-FFF2-40B4-BE49-F238E27FC236}">
                <a16:creationId xmlns:a16="http://schemas.microsoft.com/office/drawing/2014/main" id="{2CA1E943-8398-4B57-A1FE-2ECF6D85A961}"/>
              </a:ext>
            </a:extLst>
          </p:cNvPr>
          <p:cNvSpPr/>
          <p:nvPr/>
        </p:nvSpPr>
        <p:spPr>
          <a:xfrm>
            <a:off x="8778573" y="940308"/>
            <a:ext cx="261247" cy="15086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8EE878BB-66CD-4B8B-8A05-2D898DCB7467}"/>
              </a:ext>
            </a:extLst>
          </p:cNvPr>
          <p:cNvSpPr/>
          <p:nvPr/>
        </p:nvSpPr>
        <p:spPr>
          <a:xfrm>
            <a:off x="4604784" y="1569266"/>
            <a:ext cx="448157" cy="2382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0CA30D93-EEAA-4C89-B4C0-DEEE95D9F974}"/>
              </a:ext>
            </a:extLst>
          </p:cNvPr>
          <p:cNvSpPr/>
          <p:nvPr/>
        </p:nvSpPr>
        <p:spPr>
          <a:xfrm>
            <a:off x="4630144" y="2067449"/>
            <a:ext cx="421411" cy="2558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F3E8A539-9087-4613-903B-A58C587157CA}"/>
              </a:ext>
            </a:extLst>
          </p:cNvPr>
          <p:cNvSpPr/>
          <p:nvPr/>
        </p:nvSpPr>
        <p:spPr>
          <a:xfrm>
            <a:off x="4857086" y="2636068"/>
            <a:ext cx="392033" cy="252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F1F4C4D6-1AD3-44CA-BC73-6F0DB37F287E}"/>
              </a:ext>
            </a:extLst>
          </p:cNvPr>
          <p:cNvSpPr/>
          <p:nvPr/>
        </p:nvSpPr>
        <p:spPr>
          <a:xfrm>
            <a:off x="5033877" y="3150925"/>
            <a:ext cx="515282" cy="2549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A3A6594F-886F-4B64-B37A-11B16D1372D4}"/>
              </a:ext>
            </a:extLst>
          </p:cNvPr>
          <p:cNvSpPr/>
          <p:nvPr/>
        </p:nvSpPr>
        <p:spPr>
          <a:xfrm>
            <a:off x="5462591" y="4249947"/>
            <a:ext cx="1032179" cy="239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E16BB4E8-56F2-4F5B-A735-EA88618CF891}"/>
              </a:ext>
            </a:extLst>
          </p:cNvPr>
          <p:cNvSpPr/>
          <p:nvPr/>
        </p:nvSpPr>
        <p:spPr>
          <a:xfrm>
            <a:off x="5942961" y="4820796"/>
            <a:ext cx="2922756" cy="306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B2393189-D790-4B6C-BF92-4E7E0DB9BD4F}"/>
              </a:ext>
            </a:extLst>
          </p:cNvPr>
          <p:cNvSpPr/>
          <p:nvPr/>
        </p:nvSpPr>
        <p:spPr>
          <a:xfrm>
            <a:off x="5045711" y="3672639"/>
            <a:ext cx="903732" cy="302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8A16F0AE-C644-4118-8DE2-B275013608D2}"/>
              </a:ext>
            </a:extLst>
          </p:cNvPr>
          <p:cNvSpPr/>
          <p:nvPr/>
        </p:nvSpPr>
        <p:spPr>
          <a:xfrm>
            <a:off x="6494770" y="5349970"/>
            <a:ext cx="2393173" cy="33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5" name="Straight Connector 114">
            <a:extLst>
              <a:ext uri="{FF2B5EF4-FFF2-40B4-BE49-F238E27FC236}">
                <a16:creationId xmlns:a16="http://schemas.microsoft.com/office/drawing/2014/main" id="{3CEE4A17-8C6E-4836-AEBD-2E156BDDDF7C}"/>
              </a:ext>
            </a:extLst>
          </p:cNvPr>
          <p:cNvCxnSpPr>
            <a:cxnSpLocks/>
          </p:cNvCxnSpPr>
          <p:nvPr/>
        </p:nvCxnSpPr>
        <p:spPr>
          <a:xfrm flipH="1">
            <a:off x="1063118" y="1867687"/>
            <a:ext cx="10447319" cy="746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C04738ED-4345-425E-BEEF-89C9D5ECAD22}"/>
              </a:ext>
            </a:extLst>
          </p:cNvPr>
          <p:cNvCxnSpPr>
            <a:cxnSpLocks/>
          </p:cNvCxnSpPr>
          <p:nvPr/>
        </p:nvCxnSpPr>
        <p:spPr>
          <a:xfrm flipH="1">
            <a:off x="1068779" y="1263917"/>
            <a:ext cx="10425518" cy="100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4C36D0DE-9040-4D4B-8C94-8D637BE15417}"/>
              </a:ext>
            </a:extLst>
          </p:cNvPr>
          <p:cNvCxnSpPr>
            <a:cxnSpLocks/>
          </p:cNvCxnSpPr>
          <p:nvPr/>
        </p:nvCxnSpPr>
        <p:spPr>
          <a:xfrm flipH="1">
            <a:off x="1101113" y="2383433"/>
            <a:ext cx="10377040" cy="73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B8763011-84D8-48A3-B4FE-458DB38975BA}"/>
              </a:ext>
            </a:extLst>
          </p:cNvPr>
          <p:cNvCxnSpPr>
            <a:cxnSpLocks/>
          </p:cNvCxnSpPr>
          <p:nvPr/>
        </p:nvCxnSpPr>
        <p:spPr>
          <a:xfrm flipH="1">
            <a:off x="1068780" y="2939634"/>
            <a:ext cx="10490932" cy="64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DED0421-6446-441B-8F1E-B317B41A84BB}"/>
              </a:ext>
            </a:extLst>
          </p:cNvPr>
          <p:cNvCxnSpPr>
            <a:cxnSpLocks/>
          </p:cNvCxnSpPr>
          <p:nvPr/>
        </p:nvCxnSpPr>
        <p:spPr>
          <a:xfrm flipH="1">
            <a:off x="1051032" y="3450564"/>
            <a:ext cx="10475972" cy="488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ECFB72CD-02F2-4FE1-9693-D8545D40F737}"/>
              </a:ext>
            </a:extLst>
          </p:cNvPr>
          <p:cNvCxnSpPr>
            <a:cxnSpLocks/>
          </p:cNvCxnSpPr>
          <p:nvPr/>
        </p:nvCxnSpPr>
        <p:spPr>
          <a:xfrm flipH="1">
            <a:off x="834297" y="4012997"/>
            <a:ext cx="106927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0C43F3D9-DB5E-4FD5-84EA-2A11F1E40170}"/>
              </a:ext>
            </a:extLst>
          </p:cNvPr>
          <p:cNvCxnSpPr>
            <a:cxnSpLocks/>
          </p:cNvCxnSpPr>
          <p:nvPr/>
        </p:nvCxnSpPr>
        <p:spPr>
          <a:xfrm flipH="1">
            <a:off x="1157260" y="4598720"/>
            <a:ext cx="104137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EDA2D6CB-E5BD-43DF-9C0C-E008319146AF}"/>
              </a:ext>
            </a:extLst>
          </p:cNvPr>
          <p:cNvCxnSpPr>
            <a:cxnSpLocks/>
          </p:cNvCxnSpPr>
          <p:nvPr/>
        </p:nvCxnSpPr>
        <p:spPr>
          <a:xfrm flipH="1">
            <a:off x="841145" y="5225331"/>
            <a:ext cx="107298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CCE7CD10-ACED-4B1E-AE54-A3B518077A4C}"/>
              </a:ext>
            </a:extLst>
          </p:cNvPr>
          <p:cNvCxnSpPr>
            <a:cxnSpLocks/>
          </p:cNvCxnSpPr>
          <p:nvPr/>
        </p:nvCxnSpPr>
        <p:spPr>
          <a:xfrm flipH="1">
            <a:off x="1091005" y="5759454"/>
            <a:ext cx="104582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F0A92A49-2154-4270-A516-8EA4D3B91670}"/>
              </a:ext>
            </a:extLst>
          </p:cNvPr>
          <p:cNvCxnSpPr>
            <a:cxnSpLocks/>
          </p:cNvCxnSpPr>
          <p:nvPr/>
        </p:nvCxnSpPr>
        <p:spPr>
          <a:xfrm>
            <a:off x="7472632" y="935311"/>
            <a:ext cx="0" cy="547465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8705A6E1-EEA0-4B07-A5B4-7573D980E9C8}"/>
              </a:ext>
            </a:extLst>
          </p:cNvPr>
          <p:cNvCxnSpPr>
            <a:cxnSpLocks/>
          </p:cNvCxnSpPr>
          <p:nvPr/>
        </p:nvCxnSpPr>
        <p:spPr>
          <a:xfrm>
            <a:off x="5949444" y="917374"/>
            <a:ext cx="0" cy="547465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45" name="Isosceles Triangle 144">
            <a:extLst>
              <a:ext uri="{FF2B5EF4-FFF2-40B4-BE49-F238E27FC236}">
                <a16:creationId xmlns:a16="http://schemas.microsoft.com/office/drawing/2014/main" id="{12B8AA2E-1E57-4538-B038-DDCBD0F65AD8}"/>
              </a:ext>
            </a:extLst>
          </p:cNvPr>
          <p:cNvSpPr/>
          <p:nvPr/>
        </p:nvSpPr>
        <p:spPr>
          <a:xfrm>
            <a:off x="6355817" y="962404"/>
            <a:ext cx="261247" cy="150861"/>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6" name="Straight Arrow Connector 145">
            <a:extLst>
              <a:ext uri="{FF2B5EF4-FFF2-40B4-BE49-F238E27FC236}">
                <a16:creationId xmlns:a16="http://schemas.microsoft.com/office/drawing/2014/main" id="{64D99EC2-CADC-409E-AFB8-1C150C98CBA8}"/>
              </a:ext>
            </a:extLst>
          </p:cNvPr>
          <p:cNvCxnSpPr>
            <a:cxnSpLocks/>
          </p:cNvCxnSpPr>
          <p:nvPr/>
        </p:nvCxnSpPr>
        <p:spPr>
          <a:xfrm>
            <a:off x="6499530" y="889129"/>
            <a:ext cx="0" cy="5481742"/>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03CCF1FA-9087-45CD-91F5-3AA243773F7F}"/>
              </a:ext>
            </a:extLst>
          </p:cNvPr>
          <p:cNvCxnSpPr>
            <a:cxnSpLocks/>
          </p:cNvCxnSpPr>
          <p:nvPr/>
        </p:nvCxnSpPr>
        <p:spPr>
          <a:xfrm>
            <a:off x="8887943" y="896793"/>
            <a:ext cx="0" cy="5481742"/>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D04D7D77-6FFE-4226-B8D4-E62FC8244891}"/>
              </a:ext>
            </a:extLst>
          </p:cNvPr>
          <p:cNvCxnSpPr>
            <a:cxnSpLocks/>
          </p:cNvCxnSpPr>
          <p:nvPr/>
        </p:nvCxnSpPr>
        <p:spPr>
          <a:xfrm>
            <a:off x="5052941" y="889129"/>
            <a:ext cx="0" cy="5481742"/>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9" name="Isosceles Triangle 148">
            <a:extLst>
              <a:ext uri="{FF2B5EF4-FFF2-40B4-BE49-F238E27FC236}">
                <a16:creationId xmlns:a16="http://schemas.microsoft.com/office/drawing/2014/main" id="{E7048E9D-99D3-49B3-BBD9-3898509BE8A7}"/>
              </a:ext>
            </a:extLst>
          </p:cNvPr>
          <p:cNvSpPr/>
          <p:nvPr/>
        </p:nvSpPr>
        <p:spPr>
          <a:xfrm>
            <a:off x="4904707" y="969237"/>
            <a:ext cx="261247" cy="155744"/>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B5DA6AD2-6B27-41ED-9E83-0044F6F3130A}"/>
              </a:ext>
            </a:extLst>
          </p:cNvPr>
          <p:cNvSpPr/>
          <p:nvPr/>
        </p:nvSpPr>
        <p:spPr>
          <a:xfrm>
            <a:off x="8728998" y="5927232"/>
            <a:ext cx="306460" cy="207421"/>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a:extLst>
              <a:ext uri="{FF2B5EF4-FFF2-40B4-BE49-F238E27FC236}">
                <a16:creationId xmlns:a16="http://schemas.microsoft.com/office/drawing/2014/main" id="{560BE816-DCC0-48BB-9A2D-18A6EEFE203F}"/>
              </a:ext>
            </a:extLst>
          </p:cNvPr>
          <p:cNvSpPr/>
          <p:nvPr/>
        </p:nvSpPr>
        <p:spPr>
          <a:xfrm>
            <a:off x="6349216" y="4516886"/>
            <a:ext cx="306460" cy="207421"/>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2033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9F3477-A5A4-4E1F-92A0-8852B33FB854}"/>
              </a:ext>
            </a:extLst>
          </p:cNvPr>
          <p:cNvSpPr/>
          <p:nvPr/>
        </p:nvSpPr>
        <p:spPr>
          <a:xfrm>
            <a:off x="151493" y="717535"/>
            <a:ext cx="8910040" cy="5566106"/>
          </a:xfrm>
          <a:prstGeom prst="rect">
            <a:avLst/>
          </a:prstGeom>
          <a:blipFill>
            <a:blip r:embed="rId3"/>
            <a:tile tx="0" ty="0" sx="100000" sy="100000" flip="none" algn="tl"/>
          </a:blipFill>
          <a:ln w="3810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14</a:t>
            </a:r>
          </a:p>
        </p:txBody>
      </p:sp>
      <p:sp>
        <p:nvSpPr>
          <p:cNvPr id="5" name="Rectangle 4">
            <a:extLst>
              <a:ext uri="{FF2B5EF4-FFF2-40B4-BE49-F238E27FC236}">
                <a16:creationId xmlns:a16="http://schemas.microsoft.com/office/drawing/2014/main" id="{51832283-A5F8-4A46-BAE6-72A99762A0DE}"/>
              </a:ext>
            </a:extLst>
          </p:cNvPr>
          <p:cNvSpPr/>
          <p:nvPr/>
        </p:nvSpPr>
        <p:spPr>
          <a:xfrm>
            <a:off x="1403783" y="2232228"/>
            <a:ext cx="2548340" cy="2257041"/>
          </a:xfrm>
          <a:prstGeom prst="rect">
            <a:avLst/>
          </a:prstGeom>
          <a:blipFill>
            <a:blip r:embed="rId3"/>
            <a:tile tx="0" ty="0" sx="100000" sy="100000" flip="none" algn="tl"/>
          </a:blip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1.</a:t>
            </a:r>
          </a:p>
        </p:txBody>
      </p:sp>
      <p:sp>
        <p:nvSpPr>
          <p:cNvPr id="6" name="Rectangle 5">
            <a:extLst>
              <a:ext uri="{FF2B5EF4-FFF2-40B4-BE49-F238E27FC236}">
                <a16:creationId xmlns:a16="http://schemas.microsoft.com/office/drawing/2014/main" id="{D8F5DFC1-F891-4C7D-A005-1F6B6D94B74D}"/>
              </a:ext>
            </a:extLst>
          </p:cNvPr>
          <p:cNvSpPr/>
          <p:nvPr/>
        </p:nvSpPr>
        <p:spPr>
          <a:xfrm rot="16200000">
            <a:off x="3642396" y="3215638"/>
            <a:ext cx="284429" cy="1587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Top Corners Rounded 46">
            <a:extLst>
              <a:ext uri="{FF2B5EF4-FFF2-40B4-BE49-F238E27FC236}">
                <a16:creationId xmlns:a16="http://schemas.microsoft.com/office/drawing/2014/main" id="{3338FE71-2FC4-40F3-B803-ED63D455F486}"/>
              </a:ext>
            </a:extLst>
          </p:cNvPr>
          <p:cNvSpPr/>
          <p:nvPr/>
        </p:nvSpPr>
        <p:spPr>
          <a:xfrm rot="10800000">
            <a:off x="5411047" y="3817182"/>
            <a:ext cx="3142737" cy="1137512"/>
          </a:xfrm>
          <a:prstGeom prst="round2Same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XX     X  </a:t>
            </a:r>
          </a:p>
          <a:p>
            <a:pPr algn="ctr"/>
            <a:endParaRPr lang="en-US" dirty="0"/>
          </a:p>
        </p:txBody>
      </p:sp>
      <p:sp>
        <p:nvSpPr>
          <p:cNvPr id="53" name="Rectangle 52">
            <a:extLst>
              <a:ext uri="{FF2B5EF4-FFF2-40B4-BE49-F238E27FC236}">
                <a16:creationId xmlns:a16="http://schemas.microsoft.com/office/drawing/2014/main" id="{38AF283A-4ACB-45C6-BC32-772755B54DCF}"/>
              </a:ext>
            </a:extLst>
          </p:cNvPr>
          <p:cNvSpPr/>
          <p:nvPr/>
        </p:nvSpPr>
        <p:spPr>
          <a:xfrm rot="5400000">
            <a:off x="4419488" y="3674393"/>
            <a:ext cx="119551" cy="1558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6CD4E44F-5EDE-4684-96A5-20F4800FE3F7}"/>
              </a:ext>
            </a:extLst>
          </p:cNvPr>
          <p:cNvSpPr/>
          <p:nvPr/>
        </p:nvSpPr>
        <p:spPr>
          <a:xfrm rot="5400000">
            <a:off x="4595065" y="3676765"/>
            <a:ext cx="119551" cy="1558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A813CD8C-2EE2-4AC1-ABE8-2AD5279FB03B}"/>
              </a:ext>
            </a:extLst>
          </p:cNvPr>
          <p:cNvSpPr/>
          <p:nvPr/>
        </p:nvSpPr>
        <p:spPr>
          <a:xfrm rot="5400000">
            <a:off x="4769598" y="3671838"/>
            <a:ext cx="119551" cy="1558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9714F89-9690-4104-9D10-0A315BA02BE8}"/>
              </a:ext>
            </a:extLst>
          </p:cNvPr>
          <p:cNvSpPr/>
          <p:nvPr/>
        </p:nvSpPr>
        <p:spPr>
          <a:xfrm rot="5400000">
            <a:off x="4573316" y="3987745"/>
            <a:ext cx="119551" cy="1558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69EAD8E5-C5B6-4A65-9742-665917BADF45}"/>
              </a:ext>
            </a:extLst>
          </p:cNvPr>
          <p:cNvSpPr/>
          <p:nvPr/>
        </p:nvSpPr>
        <p:spPr>
          <a:xfrm rot="5400000">
            <a:off x="4402309" y="3987746"/>
            <a:ext cx="119551" cy="1558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62762F07-B42B-42EA-B926-91A88E4D0E36}"/>
              </a:ext>
            </a:extLst>
          </p:cNvPr>
          <p:cNvSpPr/>
          <p:nvPr/>
        </p:nvSpPr>
        <p:spPr>
          <a:xfrm rot="5400000">
            <a:off x="4602153" y="3475584"/>
            <a:ext cx="119551" cy="1558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73732713-3010-4C57-AC03-DE700E66C607}"/>
              </a:ext>
            </a:extLst>
          </p:cNvPr>
          <p:cNvSpPr/>
          <p:nvPr/>
        </p:nvSpPr>
        <p:spPr>
          <a:xfrm rot="5400000">
            <a:off x="4410434" y="3844932"/>
            <a:ext cx="119551" cy="1558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9920C360-B38B-4891-B414-BADC07B6E26E}"/>
              </a:ext>
            </a:extLst>
          </p:cNvPr>
          <p:cNvSpPr/>
          <p:nvPr/>
        </p:nvSpPr>
        <p:spPr>
          <a:xfrm rot="5400000">
            <a:off x="4583688" y="3845167"/>
            <a:ext cx="119551" cy="1558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EF5F5324-FE1A-4C28-B885-0415B4B3B6BD}"/>
              </a:ext>
            </a:extLst>
          </p:cNvPr>
          <p:cNvSpPr/>
          <p:nvPr/>
        </p:nvSpPr>
        <p:spPr>
          <a:xfrm rot="5400000">
            <a:off x="4764926" y="3844932"/>
            <a:ext cx="119551" cy="1558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07E0F29B-2D3C-49D7-9A52-0F77B0D9229D}"/>
              </a:ext>
            </a:extLst>
          </p:cNvPr>
          <p:cNvSpPr/>
          <p:nvPr/>
        </p:nvSpPr>
        <p:spPr>
          <a:xfrm rot="5400000">
            <a:off x="4761596" y="3989179"/>
            <a:ext cx="119551" cy="1558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BA8BF956-B9BA-40EB-841D-E25BF2F71E38}"/>
              </a:ext>
            </a:extLst>
          </p:cNvPr>
          <p:cNvSpPr/>
          <p:nvPr/>
        </p:nvSpPr>
        <p:spPr>
          <a:xfrm rot="5400000">
            <a:off x="4423774" y="3474540"/>
            <a:ext cx="119551" cy="1558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C370C70D-C861-4804-A7B7-4587491EA59A}"/>
              </a:ext>
            </a:extLst>
          </p:cNvPr>
          <p:cNvSpPr/>
          <p:nvPr/>
        </p:nvSpPr>
        <p:spPr>
          <a:xfrm rot="5400000">
            <a:off x="4778401" y="3480842"/>
            <a:ext cx="119551" cy="1558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lowchart: Connector 74">
            <a:extLst>
              <a:ext uri="{FF2B5EF4-FFF2-40B4-BE49-F238E27FC236}">
                <a16:creationId xmlns:a16="http://schemas.microsoft.com/office/drawing/2014/main" id="{828DC370-2815-4703-B372-822E7D54DB76}"/>
              </a:ext>
            </a:extLst>
          </p:cNvPr>
          <p:cNvSpPr/>
          <p:nvPr/>
        </p:nvSpPr>
        <p:spPr>
          <a:xfrm>
            <a:off x="4594150" y="4004407"/>
            <a:ext cx="114749" cy="102235"/>
          </a:xfrm>
          <a:prstGeom prst="flowChartConnecto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Flowchart: Connector 84">
            <a:extLst>
              <a:ext uri="{FF2B5EF4-FFF2-40B4-BE49-F238E27FC236}">
                <a16:creationId xmlns:a16="http://schemas.microsoft.com/office/drawing/2014/main" id="{5A686A78-1416-4057-A282-B619E010E13E}"/>
              </a:ext>
            </a:extLst>
          </p:cNvPr>
          <p:cNvSpPr/>
          <p:nvPr/>
        </p:nvSpPr>
        <p:spPr>
          <a:xfrm>
            <a:off x="3722435" y="3010776"/>
            <a:ext cx="149857" cy="123230"/>
          </a:xfrm>
          <a:prstGeom prst="flowChartConnector">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Flowchart: Connector 85">
            <a:extLst>
              <a:ext uri="{FF2B5EF4-FFF2-40B4-BE49-F238E27FC236}">
                <a16:creationId xmlns:a16="http://schemas.microsoft.com/office/drawing/2014/main" id="{C6840BD0-3C52-43F0-A4C5-600E49CEE079}"/>
              </a:ext>
            </a:extLst>
          </p:cNvPr>
          <p:cNvSpPr/>
          <p:nvPr/>
        </p:nvSpPr>
        <p:spPr>
          <a:xfrm>
            <a:off x="3010673" y="3369475"/>
            <a:ext cx="106862" cy="8952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CDEB46BA-9C71-45C3-A96A-2CECFD2C34DB}"/>
              </a:ext>
            </a:extLst>
          </p:cNvPr>
          <p:cNvSpPr/>
          <p:nvPr/>
        </p:nvSpPr>
        <p:spPr>
          <a:xfrm>
            <a:off x="3507431" y="2914848"/>
            <a:ext cx="452243" cy="25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a:extLst>
              <a:ext uri="{FF2B5EF4-FFF2-40B4-BE49-F238E27FC236}">
                <a16:creationId xmlns:a16="http://schemas.microsoft.com/office/drawing/2014/main" id="{BE5AA64B-53EF-4DE6-821E-EAF5C0F0DC94}"/>
              </a:ext>
            </a:extLst>
          </p:cNvPr>
          <p:cNvSpPr/>
          <p:nvPr/>
        </p:nvSpPr>
        <p:spPr>
          <a:xfrm>
            <a:off x="3489980" y="3340810"/>
            <a:ext cx="1901264" cy="105062"/>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lowchart: Connector 91">
            <a:extLst>
              <a:ext uri="{FF2B5EF4-FFF2-40B4-BE49-F238E27FC236}">
                <a16:creationId xmlns:a16="http://schemas.microsoft.com/office/drawing/2014/main" id="{762FD167-68A2-446F-A301-884C2717936F}"/>
              </a:ext>
            </a:extLst>
          </p:cNvPr>
          <p:cNvSpPr/>
          <p:nvPr/>
        </p:nvSpPr>
        <p:spPr>
          <a:xfrm>
            <a:off x="7845638" y="2180159"/>
            <a:ext cx="427495" cy="393786"/>
          </a:xfrm>
          <a:prstGeom prst="flowChartConnector">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lowchart: Connector 92">
            <a:extLst>
              <a:ext uri="{FF2B5EF4-FFF2-40B4-BE49-F238E27FC236}">
                <a16:creationId xmlns:a16="http://schemas.microsoft.com/office/drawing/2014/main" id="{8EC5407F-5840-4800-AE6B-753568BB3C3B}"/>
              </a:ext>
            </a:extLst>
          </p:cNvPr>
          <p:cNvSpPr/>
          <p:nvPr/>
        </p:nvSpPr>
        <p:spPr>
          <a:xfrm>
            <a:off x="4107226" y="4319593"/>
            <a:ext cx="124016" cy="124590"/>
          </a:xfrm>
          <a:prstGeom prst="flowChartConnector">
            <a:avLst/>
          </a:prstGeom>
          <a:solidFill>
            <a:schemeClr val="accent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Flowchart: Connector 93">
            <a:extLst>
              <a:ext uri="{FF2B5EF4-FFF2-40B4-BE49-F238E27FC236}">
                <a16:creationId xmlns:a16="http://schemas.microsoft.com/office/drawing/2014/main" id="{17EB6AA3-32EB-455F-96BB-3729282F50D0}"/>
              </a:ext>
            </a:extLst>
          </p:cNvPr>
          <p:cNvSpPr/>
          <p:nvPr/>
        </p:nvSpPr>
        <p:spPr>
          <a:xfrm>
            <a:off x="4109899" y="3775495"/>
            <a:ext cx="124016" cy="12459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lowchart: Connector 94">
            <a:extLst>
              <a:ext uri="{FF2B5EF4-FFF2-40B4-BE49-F238E27FC236}">
                <a16:creationId xmlns:a16="http://schemas.microsoft.com/office/drawing/2014/main" id="{B8F023E8-CBFF-407C-AD4A-C573AA4BCEED}"/>
              </a:ext>
            </a:extLst>
          </p:cNvPr>
          <p:cNvSpPr/>
          <p:nvPr/>
        </p:nvSpPr>
        <p:spPr>
          <a:xfrm>
            <a:off x="4117826" y="3958703"/>
            <a:ext cx="124016" cy="12459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lowchart: Connector 95">
            <a:extLst>
              <a:ext uri="{FF2B5EF4-FFF2-40B4-BE49-F238E27FC236}">
                <a16:creationId xmlns:a16="http://schemas.microsoft.com/office/drawing/2014/main" id="{046E237C-73B3-4929-8ECD-F15C6108BF2E}"/>
              </a:ext>
            </a:extLst>
          </p:cNvPr>
          <p:cNvSpPr/>
          <p:nvPr/>
        </p:nvSpPr>
        <p:spPr>
          <a:xfrm>
            <a:off x="4113910" y="4148548"/>
            <a:ext cx="124016" cy="12459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AFCE25C9-EA72-4B12-89F9-57942724868D}"/>
              </a:ext>
            </a:extLst>
          </p:cNvPr>
          <p:cNvSpPr/>
          <p:nvPr/>
        </p:nvSpPr>
        <p:spPr>
          <a:xfrm flipH="1" flipV="1">
            <a:off x="6880257" y="2178719"/>
            <a:ext cx="620583" cy="353956"/>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lowchart: Connector 98">
            <a:extLst>
              <a:ext uri="{FF2B5EF4-FFF2-40B4-BE49-F238E27FC236}">
                <a16:creationId xmlns:a16="http://schemas.microsoft.com/office/drawing/2014/main" id="{D9F733EB-1E1F-4697-87A6-1A9FFE38E200}"/>
              </a:ext>
            </a:extLst>
          </p:cNvPr>
          <p:cNvSpPr/>
          <p:nvPr/>
        </p:nvSpPr>
        <p:spPr>
          <a:xfrm>
            <a:off x="4574647" y="4325911"/>
            <a:ext cx="151258" cy="146328"/>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a:extLst>
              <a:ext uri="{FF2B5EF4-FFF2-40B4-BE49-F238E27FC236}">
                <a16:creationId xmlns:a16="http://schemas.microsoft.com/office/drawing/2014/main" id="{A38EBE90-8F2B-4CE4-8F81-F76BC4069106}"/>
              </a:ext>
            </a:extLst>
          </p:cNvPr>
          <p:cNvSpPr/>
          <p:nvPr/>
        </p:nvSpPr>
        <p:spPr>
          <a:xfrm>
            <a:off x="4059150" y="3447128"/>
            <a:ext cx="235184" cy="2713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a:extLst>
              <a:ext uri="{FF2B5EF4-FFF2-40B4-BE49-F238E27FC236}">
                <a16:creationId xmlns:a16="http://schemas.microsoft.com/office/drawing/2014/main" id="{E0309C73-4C0A-4236-A581-9B27E596E3CC}"/>
              </a:ext>
            </a:extLst>
          </p:cNvPr>
          <p:cNvSpPr/>
          <p:nvPr/>
        </p:nvSpPr>
        <p:spPr>
          <a:xfrm>
            <a:off x="4016830" y="3572258"/>
            <a:ext cx="294164" cy="161542"/>
          </a:xfrm>
          <a:prstGeom prst="rect">
            <a:avLst/>
          </a:prstGeom>
          <a:blipFill>
            <a:blip r:embed="rId5"/>
            <a:tile tx="0" ty="0" sx="100000" sy="100000" flip="none" algn="tl"/>
          </a:blip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Flowchart: Connector 101">
            <a:extLst>
              <a:ext uri="{FF2B5EF4-FFF2-40B4-BE49-F238E27FC236}">
                <a16:creationId xmlns:a16="http://schemas.microsoft.com/office/drawing/2014/main" id="{C7E88177-6DA9-42BA-98B6-79FC3B531633}"/>
              </a:ext>
            </a:extLst>
          </p:cNvPr>
          <p:cNvSpPr/>
          <p:nvPr/>
        </p:nvSpPr>
        <p:spPr>
          <a:xfrm>
            <a:off x="1756822" y="2525614"/>
            <a:ext cx="1757930" cy="1719813"/>
          </a:xfrm>
          <a:prstGeom prst="flowChartConnecto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Rectangle 102">
            <a:extLst>
              <a:ext uri="{FF2B5EF4-FFF2-40B4-BE49-F238E27FC236}">
                <a16:creationId xmlns:a16="http://schemas.microsoft.com/office/drawing/2014/main" id="{DA01CCE8-E1AD-441C-81A7-F80D3E64E01E}"/>
              </a:ext>
            </a:extLst>
          </p:cNvPr>
          <p:cNvSpPr/>
          <p:nvPr/>
        </p:nvSpPr>
        <p:spPr>
          <a:xfrm>
            <a:off x="3197785" y="3228436"/>
            <a:ext cx="146427" cy="3037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a:extLst>
              <a:ext uri="{FF2B5EF4-FFF2-40B4-BE49-F238E27FC236}">
                <a16:creationId xmlns:a16="http://schemas.microsoft.com/office/drawing/2014/main" id="{9F10B23D-E4C4-4C17-B611-D1CA09539CE1}"/>
              </a:ext>
            </a:extLst>
          </p:cNvPr>
          <p:cNvSpPr/>
          <p:nvPr/>
        </p:nvSpPr>
        <p:spPr>
          <a:xfrm>
            <a:off x="4023358" y="2400353"/>
            <a:ext cx="81702" cy="78627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a:extLst>
              <a:ext uri="{FF2B5EF4-FFF2-40B4-BE49-F238E27FC236}">
                <a16:creationId xmlns:a16="http://schemas.microsoft.com/office/drawing/2014/main" id="{DCF042DB-70C1-4229-BCBD-FD00724A5055}"/>
              </a:ext>
            </a:extLst>
          </p:cNvPr>
          <p:cNvSpPr/>
          <p:nvPr/>
        </p:nvSpPr>
        <p:spPr>
          <a:xfrm>
            <a:off x="4101253" y="2405786"/>
            <a:ext cx="928975" cy="7493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Rectangle 106">
            <a:extLst>
              <a:ext uri="{FF2B5EF4-FFF2-40B4-BE49-F238E27FC236}">
                <a16:creationId xmlns:a16="http://schemas.microsoft.com/office/drawing/2014/main" id="{52B0199E-AFD2-401A-B970-B38B01CCA984}"/>
              </a:ext>
            </a:extLst>
          </p:cNvPr>
          <p:cNvSpPr/>
          <p:nvPr/>
        </p:nvSpPr>
        <p:spPr>
          <a:xfrm>
            <a:off x="3349079" y="3300248"/>
            <a:ext cx="153946" cy="178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a:extLst>
              <a:ext uri="{FF2B5EF4-FFF2-40B4-BE49-F238E27FC236}">
                <a16:creationId xmlns:a16="http://schemas.microsoft.com/office/drawing/2014/main" id="{8587B420-B28A-46E9-8AE7-698599B96BFF}"/>
              </a:ext>
            </a:extLst>
          </p:cNvPr>
          <p:cNvSpPr/>
          <p:nvPr/>
        </p:nvSpPr>
        <p:spPr>
          <a:xfrm rot="16200000">
            <a:off x="4593640" y="3763104"/>
            <a:ext cx="684932" cy="58419"/>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Flowchart: Connector 109">
            <a:extLst>
              <a:ext uri="{FF2B5EF4-FFF2-40B4-BE49-F238E27FC236}">
                <a16:creationId xmlns:a16="http://schemas.microsoft.com/office/drawing/2014/main" id="{4D3CE41D-FF62-4E5D-9949-ECD6082D6494}"/>
              </a:ext>
            </a:extLst>
          </p:cNvPr>
          <p:cNvSpPr/>
          <p:nvPr/>
        </p:nvSpPr>
        <p:spPr>
          <a:xfrm>
            <a:off x="4782825" y="3506143"/>
            <a:ext cx="114749" cy="102235"/>
          </a:xfrm>
          <a:prstGeom prst="flowChartConnecto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lowchart: Connector 110">
            <a:extLst>
              <a:ext uri="{FF2B5EF4-FFF2-40B4-BE49-F238E27FC236}">
                <a16:creationId xmlns:a16="http://schemas.microsoft.com/office/drawing/2014/main" id="{C5174370-C672-49D1-B836-61BB82006C52}"/>
              </a:ext>
            </a:extLst>
          </p:cNvPr>
          <p:cNvSpPr/>
          <p:nvPr/>
        </p:nvSpPr>
        <p:spPr>
          <a:xfrm>
            <a:off x="4608561" y="3500588"/>
            <a:ext cx="114749" cy="102235"/>
          </a:xfrm>
          <a:prstGeom prst="flowChartConnecto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Flowchart: Connector 111">
            <a:extLst>
              <a:ext uri="{FF2B5EF4-FFF2-40B4-BE49-F238E27FC236}">
                <a16:creationId xmlns:a16="http://schemas.microsoft.com/office/drawing/2014/main" id="{6A24BCEA-A5F8-4573-93F1-D94E71170310}"/>
              </a:ext>
            </a:extLst>
          </p:cNvPr>
          <p:cNvSpPr/>
          <p:nvPr/>
        </p:nvSpPr>
        <p:spPr>
          <a:xfrm>
            <a:off x="4435232" y="3493768"/>
            <a:ext cx="114749" cy="102235"/>
          </a:xfrm>
          <a:prstGeom prst="flowChartConnecto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lowchart: Connector 112">
            <a:extLst>
              <a:ext uri="{FF2B5EF4-FFF2-40B4-BE49-F238E27FC236}">
                <a16:creationId xmlns:a16="http://schemas.microsoft.com/office/drawing/2014/main" id="{5E725F3A-E2BD-404C-9AD5-4F6FE8ADF892}"/>
              </a:ext>
            </a:extLst>
          </p:cNvPr>
          <p:cNvSpPr/>
          <p:nvPr/>
        </p:nvSpPr>
        <p:spPr>
          <a:xfrm>
            <a:off x="4418314" y="3699547"/>
            <a:ext cx="114749" cy="102235"/>
          </a:xfrm>
          <a:prstGeom prst="flowChartConnecto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lowchart: Connector 113">
            <a:extLst>
              <a:ext uri="{FF2B5EF4-FFF2-40B4-BE49-F238E27FC236}">
                <a16:creationId xmlns:a16="http://schemas.microsoft.com/office/drawing/2014/main" id="{106B9A59-E51E-49AA-B9F6-CFDBFF362100}"/>
              </a:ext>
            </a:extLst>
          </p:cNvPr>
          <p:cNvSpPr/>
          <p:nvPr/>
        </p:nvSpPr>
        <p:spPr>
          <a:xfrm>
            <a:off x="4767326" y="4019499"/>
            <a:ext cx="114749" cy="102235"/>
          </a:xfrm>
          <a:prstGeom prst="flowChartConnecto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lowchart: Connector 114">
            <a:extLst>
              <a:ext uri="{FF2B5EF4-FFF2-40B4-BE49-F238E27FC236}">
                <a16:creationId xmlns:a16="http://schemas.microsoft.com/office/drawing/2014/main" id="{25B7B787-FB2A-41B6-8164-F269A68C2153}"/>
              </a:ext>
            </a:extLst>
          </p:cNvPr>
          <p:cNvSpPr/>
          <p:nvPr/>
        </p:nvSpPr>
        <p:spPr>
          <a:xfrm>
            <a:off x="4414921" y="4019499"/>
            <a:ext cx="114749" cy="102235"/>
          </a:xfrm>
          <a:prstGeom prst="flowChartConnecto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Flowchart: Connector 115">
            <a:extLst>
              <a:ext uri="{FF2B5EF4-FFF2-40B4-BE49-F238E27FC236}">
                <a16:creationId xmlns:a16="http://schemas.microsoft.com/office/drawing/2014/main" id="{88D34533-532F-40B2-B22B-B2DDEF3F81B3}"/>
              </a:ext>
            </a:extLst>
          </p:cNvPr>
          <p:cNvSpPr/>
          <p:nvPr/>
        </p:nvSpPr>
        <p:spPr>
          <a:xfrm>
            <a:off x="4602679" y="3690079"/>
            <a:ext cx="114749" cy="102235"/>
          </a:xfrm>
          <a:prstGeom prst="flowChartConnecto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lowchart: Connector 116">
            <a:extLst>
              <a:ext uri="{FF2B5EF4-FFF2-40B4-BE49-F238E27FC236}">
                <a16:creationId xmlns:a16="http://schemas.microsoft.com/office/drawing/2014/main" id="{80DD392B-AFDC-45A0-9B2D-8ADC0A98B96B}"/>
              </a:ext>
            </a:extLst>
          </p:cNvPr>
          <p:cNvSpPr/>
          <p:nvPr/>
        </p:nvSpPr>
        <p:spPr>
          <a:xfrm>
            <a:off x="4767326" y="3865322"/>
            <a:ext cx="114749" cy="102235"/>
          </a:xfrm>
          <a:prstGeom prst="flowChartConnecto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Flowchart: Connector 117">
            <a:extLst>
              <a:ext uri="{FF2B5EF4-FFF2-40B4-BE49-F238E27FC236}">
                <a16:creationId xmlns:a16="http://schemas.microsoft.com/office/drawing/2014/main" id="{FC459E66-61F6-4F1D-B627-C9F8B077A3A9}"/>
              </a:ext>
            </a:extLst>
          </p:cNvPr>
          <p:cNvSpPr/>
          <p:nvPr/>
        </p:nvSpPr>
        <p:spPr>
          <a:xfrm>
            <a:off x="4586088" y="3870706"/>
            <a:ext cx="114749" cy="102235"/>
          </a:xfrm>
          <a:prstGeom prst="flowChartConnecto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lowchart: Connector 118">
            <a:extLst>
              <a:ext uri="{FF2B5EF4-FFF2-40B4-BE49-F238E27FC236}">
                <a16:creationId xmlns:a16="http://schemas.microsoft.com/office/drawing/2014/main" id="{557BD3AD-E971-4E36-B360-F1E0622312C5}"/>
              </a:ext>
            </a:extLst>
          </p:cNvPr>
          <p:cNvSpPr/>
          <p:nvPr/>
        </p:nvSpPr>
        <p:spPr>
          <a:xfrm>
            <a:off x="4779370" y="3690079"/>
            <a:ext cx="114749" cy="102235"/>
          </a:xfrm>
          <a:prstGeom prst="flowChartConnecto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lowchart: Connector 119">
            <a:extLst>
              <a:ext uri="{FF2B5EF4-FFF2-40B4-BE49-F238E27FC236}">
                <a16:creationId xmlns:a16="http://schemas.microsoft.com/office/drawing/2014/main" id="{B7752897-9F69-46EA-9F31-87D88E02A40E}"/>
              </a:ext>
            </a:extLst>
          </p:cNvPr>
          <p:cNvSpPr/>
          <p:nvPr/>
        </p:nvSpPr>
        <p:spPr>
          <a:xfrm>
            <a:off x="4414921" y="3871033"/>
            <a:ext cx="114749" cy="102235"/>
          </a:xfrm>
          <a:prstGeom prst="flowChartConnecto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DD28D1D-C5B5-4546-9C9A-D9241DD2CF89}"/>
              </a:ext>
            </a:extLst>
          </p:cNvPr>
          <p:cNvSpPr txBox="1"/>
          <p:nvPr/>
        </p:nvSpPr>
        <p:spPr>
          <a:xfrm>
            <a:off x="4305372" y="3741196"/>
            <a:ext cx="807054" cy="307777"/>
          </a:xfrm>
          <a:prstGeom prst="rect">
            <a:avLst/>
          </a:prstGeom>
          <a:noFill/>
        </p:spPr>
        <p:txBody>
          <a:bodyPr wrap="square" rtlCol="0">
            <a:spAutoFit/>
          </a:bodyPr>
          <a:lstStyle/>
          <a:p>
            <a:r>
              <a:rPr lang="en-US" sz="1400" dirty="0"/>
              <a:t> x  x   x</a:t>
            </a:r>
          </a:p>
        </p:txBody>
      </p:sp>
      <p:sp>
        <p:nvSpPr>
          <p:cNvPr id="122" name="Rectangle 121">
            <a:extLst>
              <a:ext uri="{FF2B5EF4-FFF2-40B4-BE49-F238E27FC236}">
                <a16:creationId xmlns:a16="http://schemas.microsoft.com/office/drawing/2014/main" id="{AB066AA0-A321-44E7-93B9-B4BDA065ACDB}"/>
              </a:ext>
            </a:extLst>
          </p:cNvPr>
          <p:cNvSpPr/>
          <p:nvPr/>
        </p:nvSpPr>
        <p:spPr>
          <a:xfrm>
            <a:off x="4362694" y="3379157"/>
            <a:ext cx="607859" cy="323165"/>
          </a:xfrm>
          <a:prstGeom prst="rect">
            <a:avLst/>
          </a:prstGeom>
        </p:spPr>
        <p:txBody>
          <a:bodyPr wrap="none">
            <a:spAutoFit/>
          </a:bodyPr>
          <a:lstStyle/>
          <a:p>
            <a:r>
              <a:rPr lang="en-US" sz="1500" dirty="0"/>
              <a:t>x  x  x</a:t>
            </a:r>
          </a:p>
        </p:txBody>
      </p:sp>
      <p:sp>
        <p:nvSpPr>
          <p:cNvPr id="123" name="Rectangle 122">
            <a:extLst>
              <a:ext uri="{FF2B5EF4-FFF2-40B4-BE49-F238E27FC236}">
                <a16:creationId xmlns:a16="http://schemas.microsoft.com/office/drawing/2014/main" id="{CE850889-2BF3-4F4A-BD01-88529368E49E}"/>
              </a:ext>
            </a:extLst>
          </p:cNvPr>
          <p:cNvSpPr/>
          <p:nvPr/>
        </p:nvSpPr>
        <p:spPr>
          <a:xfrm>
            <a:off x="4354583" y="3565812"/>
            <a:ext cx="607859" cy="323165"/>
          </a:xfrm>
          <a:prstGeom prst="rect">
            <a:avLst/>
          </a:prstGeom>
        </p:spPr>
        <p:txBody>
          <a:bodyPr wrap="none">
            <a:spAutoFit/>
          </a:bodyPr>
          <a:lstStyle/>
          <a:p>
            <a:r>
              <a:rPr lang="en-US" sz="1500" dirty="0"/>
              <a:t>x  x  x</a:t>
            </a:r>
          </a:p>
        </p:txBody>
      </p:sp>
      <p:sp>
        <p:nvSpPr>
          <p:cNvPr id="125" name="Rectangle 124">
            <a:extLst>
              <a:ext uri="{FF2B5EF4-FFF2-40B4-BE49-F238E27FC236}">
                <a16:creationId xmlns:a16="http://schemas.microsoft.com/office/drawing/2014/main" id="{C40CA822-ED1F-4F35-8224-89A98C2311A0}"/>
              </a:ext>
            </a:extLst>
          </p:cNvPr>
          <p:cNvSpPr/>
          <p:nvPr/>
        </p:nvSpPr>
        <p:spPr>
          <a:xfrm>
            <a:off x="4347594" y="3893724"/>
            <a:ext cx="607859" cy="323165"/>
          </a:xfrm>
          <a:prstGeom prst="rect">
            <a:avLst/>
          </a:prstGeom>
        </p:spPr>
        <p:txBody>
          <a:bodyPr wrap="none">
            <a:spAutoFit/>
          </a:bodyPr>
          <a:lstStyle/>
          <a:p>
            <a:r>
              <a:rPr lang="en-US" sz="1500" dirty="0"/>
              <a:t>x  x  x</a:t>
            </a:r>
          </a:p>
        </p:txBody>
      </p:sp>
      <p:sp>
        <p:nvSpPr>
          <p:cNvPr id="126" name="Rectangle 125">
            <a:extLst>
              <a:ext uri="{FF2B5EF4-FFF2-40B4-BE49-F238E27FC236}">
                <a16:creationId xmlns:a16="http://schemas.microsoft.com/office/drawing/2014/main" id="{B0E93677-2B22-462D-A615-3B88F757F10E}"/>
              </a:ext>
            </a:extLst>
          </p:cNvPr>
          <p:cNvSpPr/>
          <p:nvPr/>
        </p:nvSpPr>
        <p:spPr>
          <a:xfrm>
            <a:off x="4115529" y="3533353"/>
            <a:ext cx="102118" cy="467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9" name="Straight Connector 128">
            <a:extLst>
              <a:ext uri="{FF2B5EF4-FFF2-40B4-BE49-F238E27FC236}">
                <a16:creationId xmlns:a16="http://schemas.microsoft.com/office/drawing/2014/main" id="{FA7270B3-C41C-4C79-A0CC-EE7072AD8BD3}"/>
              </a:ext>
            </a:extLst>
          </p:cNvPr>
          <p:cNvCxnSpPr>
            <a:cxnSpLocks/>
            <a:stCxn id="107" idx="3"/>
          </p:cNvCxnSpPr>
          <p:nvPr/>
        </p:nvCxnSpPr>
        <p:spPr>
          <a:xfrm flipV="1">
            <a:off x="3503025" y="3376757"/>
            <a:ext cx="1786726" cy="129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32B66360-D3C7-435F-901B-A01649D215C6}"/>
              </a:ext>
            </a:extLst>
          </p:cNvPr>
          <p:cNvCxnSpPr>
            <a:cxnSpLocks/>
          </p:cNvCxnSpPr>
          <p:nvPr/>
        </p:nvCxnSpPr>
        <p:spPr>
          <a:xfrm flipV="1">
            <a:off x="3497670" y="3415377"/>
            <a:ext cx="1450131" cy="16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DD7A5334-060E-4068-AE48-4F6EB9790305}"/>
              </a:ext>
            </a:extLst>
          </p:cNvPr>
          <p:cNvCxnSpPr>
            <a:cxnSpLocks/>
            <a:endCxn id="109" idx="1"/>
          </p:cNvCxnSpPr>
          <p:nvPr/>
        </p:nvCxnSpPr>
        <p:spPr>
          <a:xfrm>
            <a:off x="4914981" y="3460292"/>
            <a:ext cx="0" cy="6744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2974DCF-062C-4E80-BC9F-15CA661AD9E5}"/>
              </a:ext>
            </a:extLst>
          </p:cNvPr>
          <p:cNvCxnSpPr>
            <a:cxnSpLocks/>
            <a:endCxn id="90" idx="3"/>
          </p:cNvCxnSpPr>
          <p:nvPr/>
        </p:nvCxnSpPr>
        <p:spPr>
          <a:xfrm>
            <a:off x="3517994" y="3364447"/>
            <a:ext cx="18732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02E21DC8-9DBB-4F7E-8F96-FEDDAAE3B912}"/>
              </a:ext>
            </a:extLst>
          </p:cNvPr>
          <p:cNvCxnSpPr>
            <a:cxnSpLocks/>
            <a:endCxn id="109" idx="1"/>
          </p:cNvCxnSpPr>
          <p:nvPr/>
        </p:nvCxnSpPr>
        <p:spPr>
          <a:xfrm flipH="1">
            <a:off x="4936107" y="3437602"/>
            <a:ext cx="11694" cy="6971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4F563832-AE4E-4CE1-B691-0AFBDF2DDB80}"/>
              </a:ext>
            </a:extLst>
          </p:cNvPr>
          <p:cNvCxnSpPr>
            <a:cxnSpLocks/>
          </p:cNvCxnSpPr>
          <p:nvPr/>
        </p:nvCxnSpPr>
        <p:spPr>
          <a:xfrm>
            <a:off x="4115114" y="3457058"/>
            <a:ext cx="0" cy="1378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3E4C4AE9-04D6-4B7F-93E8-5EBFE17E661C}"/>
              </a:ext>
            </a:extLst>
          </p:cNvPr>
          <p:cNvCxnSpPr>
            <a:cxnSpLocks/>
          </p:cNvCxnSpPr>
          <p:nvPr/>
        </p:nvCxnSpPr>
        <p:spPr>
          <a:xfrm flipV="1">
            <a:off x="3797672" y="3073875"/>
            <a:ext cx="303566" cy="51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0A422346-2E95-425A-B970-0B06A4008B55}"/>
              </a:ext>
            </a:extLst>
          </p:cNvPr>
          <p:cNvCxnSpPr>
            <a:cxnSpLocks/>
          </p:cNvCxnSpPr>
          <p:nvPr/>
        </p:nvCxnSpPr>
        <p:spPr>
          <a:xfrm>
            <a:off x="3797672" y="3074991"/>
            <a:ext cx="0" cy="2470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F09831E5-7B65-41F0-BDE6-DA4F1F232E3A}"/>
              </a:ext>
            </a:extLst>
          </p:cNvPr>
          <p:cNvCxnSpPr>
            <a:cxnSpLocks/>
          </p:cNvCxnSpPr>
          <p:nvPr/>
        </p:nvCxnSpPr>
        <p:spPr>
          <a:xfrm flipH="1">
            <a:off x="3824611" y="3077025"/>
            <a:ext cx="3899" cy="2640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042109B8-9479-4BA3-830E-7951BD58E27C}"/>
              </a:ext>
            </a:extLst>
          </p:cNvPr>
          <p:cNvCxnSpPr>
            <a:cxnSpLocks/>
          </p:cNvCxnSpPr>
          <p:nvPr/>
        </p:nvCxnSpPr>
        <p:spPr>
          <a:xfrm>
            <a:off x="4187469" y="3447128"/>
            <a:ext cx="0" cy="1378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490D4F9E-C1B7-46C5-B221-3A9CA843BDE0}"/>
              </a:ext>
            </a:extLst>
          </p:cNvPr>
          <p:cNvCxnSpPr>
            <a:cxnSpLocks/>
          </p:cNvCxnSpPr>
          <p:nvPr/>
        </p:nvCxnSpPr>
        <p:spPr>
          <a:xfrm>
            <a:off x="4218241" y="3458179"/>
            <a:ext cx="0" cy="1378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DB10BE93-6D73-424D-99DD-2B1B40F3C29C}"/>
              </a:ext>
            </a:extLst>
          </p:cNvPr>
          <p:cNvCxnSpPr>
            <a:cxnSpLocks/>
          </p:cNvCxnSpPr>
          <p:nvPr/>
        </p:nvCxnSpPr>
        <p:spPr>
          <a:xfrm>
            <a:off x="4149683" y="3447128"/>
            <a:ext cx="0" cy="1378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7027178E-48BE-461F-A20C-1192C221C3FA}"/>
              </a:ext>
            </a:extLst>
          </p:cNvPr>
          <p:cNvCxnSpPr>
            <a:cxnSpLocks/>
          </p:cNvCxnSpPr>
          <p:nvPr/>
        </p:nvCxnSpPr>
        <p:spPr>
          <a:xfrm flipH="1" flipV="1">
            <a:off x="4048114" y="2527730"/>
            <a:ext cx="4870" cy="5496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383B21CC-9EF9-424D-A5AB-A1F2BC5F7BE1}"/>
              </a:ext>
            </a:extLst>
          </p:cNvPr>
          <p:cNvCxnSpPr>
            <a:cxnSpLocks/>
          </p:cNvCxnSpPr>
          <p:nvPr/>
        </p:nvCxnSpPr>
        <p:spPr>
          <a:xfrm flipH="1" flipV="1">
            <a:off x="4065084" y="2525615"/>
            <a:ext cx="4870" cy="5496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B80B2184-9AAE-4316-B29F-2BA0923EDCED}"/>
              </a:ext>
            </a:extLst>
          </p:cNvPr>
          <p:cNvCxnSpPr>
            <a:cxnSpLocks/>
            <a:endCxn id="104" idx="0"/>
          </p:cNvCxnSpPr>
          <p:nvPr/>
        </p:nvCxnSpPr>
        <p:spPr>
          <a:xfrm flipH="1" flipV="1">
            <a:off x="4064209" y="2400353"/>
            <a:ext cx="24930" cy="694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DCA71C8D-585E-4E37-83B1-FAE9B2730031}"/>
              </a:ext>
            </a:extLst>
          </p:cNvPr>
          <p:cNvCxnSpPr>
            <a:cxnSpLocks/>
            <a:endCxn id="104" idx="0"/>
          </p:cNvCxnSpPr>
          <p:nvPr/>
        </p:nvCxnSpPr>
        <p:spPr>
          <a:xfrm flipV="1">
            <a:off x="4039629" y="2400353"/>
            <a:ext cx="0" cy="6743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F860C030-E22D-4EB0-A91A-540F251FC10E}"/>
              </a:ext>
            </a:extLst>
          </p:cNvPr>
          <p:cNvCxnSpPr>
            <a:cxnSpLocks/>
          </p:cNvCxnSpPr>
          <p:nvPr/>
        </p:nvCxnSpPr>
        <p:spPr>
          <a:xfrm flipV="1">
            <a:off x="3801494" y="3035419"/>
            <a:ext cx="281397" cy="90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B98622CC-052E-4979-9543-DDF0CEAE24EB}"/>
              </a:ext>
            </a:extLst>
          </p:cNvPr>
          <p:cNvCxnSpPr>
            <a:cxnSpLocks/>
          </p:cNvCxnSpPr>
          <p:nvPr/>
        </p:nvCxnSpPr>
        <p:spPr>
          <a:xfrm flipV="1">
            <a:off x="4060299" y="2464554"/>
            <a:ext cx="105331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879C464B-BDEE-4450-B608-39B66316B17D}"/>
              </a:ext>
            </a:extLst>
          </p:cNvPr>
          <p:cNvCxnSpPr>
            <a:cxnSpLocks/>
          </p:cNvCxnSpPr>
          <p:nvPr/>
        </p:nvCxnSpPr>
        <p:spPr>
          <a:xfrm flipV="1">
            <a:off x="4016372" y="2428739"/>
            <a:ext cx="1046830" cy="4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 name="Rectangle: Rounded Corners 173">
            <a:extLst>
              <a:ext uri="{FF2B5EF4-FFF2-40B4-BE49-F238E27FC236}">
                <a16:creationId xmlns:a16="http://schemas.microsoft.com/office/drawing/2014/main" id="{CDF47682-8F43-4FDD-832A-54F16A64AB69}"/>
              </a:ext>
            </a:extLst>
          </p:cNvPr>
          <p:cNvSpPr/>
          <p:nvPr/>
        </p:nvSpPr>
        <p:spPr>
          <a:xfrm>
            <a:off x="4777057" y="3248042"/>
            <a:ext cx="193496" cy="474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Rectangle 174">
            <a:extLst>
              <a:ext uri="{FF2B5EF4-FFF2-40B4-BE49-F238E27FC236}">
                <a16:creationId xmlns:a16="http://schemas.microsoft.com/office/drawing/2014/main" id="{DAF075C2-654A-455F-9E2F-52F65B45B110}"/>
              </a:ext>
            </a:extLst>
          </p:cNvPr>
          <p:cNvSpPr/>
          <p:nvPr/>
        </p:nvSpPr>
        <p:spPr>
          <a:xfrm flipH="1" flipV="1">
            <a:off x="4746774" y="3227128"/>
            <a:ext cx="253893" cy="918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Rectangle 175">
            <a:extLst>
              <a:ext uri="{FF2B5EF4-FFF2-40B4-BE49-F238E27FC236}">
                <a16:creationId xmlns:a16="http://schemas.microsoft.com/office/drawing/2014/main" id="{41FBF618-A1EC-42E1-BA0F-1E40DCB09B87}"/>
              </a:ext>
            </a:extLst>
          </p:cNvPr>
          <p:cNvSpPr/>
          <p:nvPr/>
        </p:nvSpPr>
        <p:spPr>
          <a:xfrm>
            <a:off x="4065084" y="3724697"/>
            <a:ext cx="328572" cy="7802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Rectangle 176">
            <a:extLst>
              <a:ext uri="{FF2B5EF4-FFF2-40B4-BE49-F238E27FC236}">
                <a16:creationId xmlns:a16="http://schemas.microsoft.com/office/drawing/2014/main" id="{9C8CA828-52AB-424D-B23C-79B939765113}"/>
              </a:ext>
            </a:extLst>
          </p:cNvPr>
          <p:cNvSpPr/>
          <p:nvPr/>
        </p:nvSpPr>
        <p:spPr>
          <a:xfrm flipH="1" flipV="1">
            <a:off x="4405623" y="4347032"/>
            <a:ext cx="151259" cy="971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Rectangle 177">
            <a:extLst>
              <a:ext uri="{FF2B5EF4-FFF2-40B4-BE49-F238E27FC236}">
                <a16:creationId xmlns:a16="http://schemas.microsoft.com/office/drawing/2014/main" id="{0F6E7D71-E022-46F2-87FF-8F2A6291EB50}"/>
              </a:ext>
            </a:extLst>
          </p:cNvPr>
          <p:cNvSpPr/>
          <p:nvPr/>
        </p:nvSpPr>
        <p:spPr>
          <a:xfrm>
            <a:off x="4230400" y="3423278"/>
            <a:ext cx="93000" cy="10057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Rectangle 178">
            <a:extLst>
              <a:ext uri="{FF2B5EF4-FFF2-40B4-BE49-F238E27FC236}">
                <a16:creationId xmlns:a16="http://schemas.microsoft.com/office/drawing/2014/main" id="{87D3518D-718D-41D1-B16F-5D550D78B808}"/>
              </a:ext>
            </a:extLst>
          </p:cNvPr>
          <p:cNvSpPr/>
          <p:nvPr/>
        </p:nvSpPr>
        <p:spPr>
          <a:xfrm>
            <a:off x="4263186" y="3452240"/>
            <a:ext cx="97914" cy="9747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0" name="Straight Connector 179">
            <a:extLst>
              <a:ext uri="{FF2B5EF4-FFF2-40B4-BE49-F238E27FC236}">
                <a16:creationId xmlns:a16="http://schemas.microsoft.com/office/drawing/2014/main" id="{F0292C52-8AB7-43AB-A76A-3F655213D4F5}"/>
              </a:ext>
            </a:extLst>
          </p:cNvPr>
          <p:cNvCxnSpPr>
            <a:cxnSpLocks/>
          </p:cNvCxnSpPr>
          <p:nvPr/>
        </p:nvCxnSpPr>
        <p:spPr>
          <a:xfrm flipV="1">
            <a:off x="4375928" y="4360665"/>
            <a:ext cx="281397" cy="90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A8AD66C0-73A3-4866-B4C3-95C038F1EDF3}"/>
              </a:ext>
            </a:extLst>
          </p:cNvPr>
          <p:cNvCxnSpPr>
            <a:cxnSpLocks/>
          </p:cNvCxnSpPr>
          <p:nvPr/>
        </p:nvCxnSpPr>
        <p:spPr>
          <a:xfrm flipV="1">
            <a:off x="4386360" y="4411383"/>
            <a:ext cx="281397" cy="90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Rectangle 181">
            <a:extLst>
              <a:ext uri="{FF2B5EF4-FFF2-40B4-BE49-F238E27FC236}">
                <a16:creationId xmlns:a16="http://schemas.microsoft.com/office/drawing/2014/main" id="{EB34E0D6-C1FE-44D8-AEC4-D5D2862B1ABF}"/>
              </a:ext>
            </a:extLst>
          </p:cNvPr>
          <p:cNvSpPr/>
          <p:nvPr/>
        </p:nvSpPr>
        <p:spPr>
          <a:xfrm flipH="1" flipV="1">
            <a:off x="4911382" y="4134568"/>
            <a:ext cx="343687" cy="462908"/>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Rectangle 183">
            <a:extLst>
              <a:ext uri="{FF2B5EF4-FFF2-40B4-BE49-F238E27FC236}">
                <a16:creationId xmlns:a16="http://schemas.microsoft.com/office/drawing/2014/main" id="{15A5DD69-6F17-4611-B602-90B95093EA1F}"/>
              </a:ext>
            </a:extLst>
          </p:cNvPr>
          <p:cNvSpPr/>
          <p:nvPr/>
        </p:nvSpPr>
        <p:spPr>
          <a:xfrm flipH="1" flipV="1">
            <a:off x="8278107" y="2251896"/>
            <a:ext cx="454348" cy="286202"/>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 name="Rectangle 186">
            <a:extLst>
              <a:ext uri="{FF2B5EF4-FFF2-40B4-BE49-F238E27FC236}">
                <a16:creationId xmlns:a16="http://schemas.microsoft.com/office/drawing/2014/main" id="{D5784A54-58D3-469C-9674-78FC9A0A876B}"/>
              </a:ext>
            </a:extLst>
          </p:cNvPr>
          <p:cNvSpPr/>
          <p:nvPr/>
        </p:nvSpPr>
        <p:spPr>
          <a:xfrm flipH="1" flipV="1">
            <a:off x="9992315" y="4969384"/>
            <a:ext cx="1736632" cy="789338"/>
          </a:xfrm>
          <a:prstGeom prst="rect">
            <a:avLst/>
          </a:prstGeom>
          <a:blipFill>
            <a:blip r:embed="rId3"/>
            <a:tile tx="0" ty="0" sx="100000" sy="100000" flip="none" algn="tl"/>
          </a:blip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9" name="Straight Connector 188">
            <a:extLst>
              <a:ext uri="{FF2B5EF4-FFF2-40B4-BE49-F238E27FC236}">
                <a16:creationId xmlns:a16="http://schemas.microsoft.com/office/drawing/2014/main" id="{F4DA1863-1530-4969-A881-7AB5D71500F9}"/>
              </a:ext>
            </a:extLst>
          </p:cNvPr>
          <p:cNvCxnSpPr>
            <a:cxnSpLocks/>
          </p:cNvCxnSpPr>
          <p:nvPr/>
        </p:nvCxnSpPr>
        <p:spPr>
          <a:xfrm flipV="1">
            <a:off x="4198266" y="5349298"/>
            <a:ext cx="6005191" cy="4683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9E892DBF-C136-4CAD-9B65-8C5615D46C84}"/>
              </a:ext>
            </a:extLst>
          </p:cNvPr>
          <p:cNvCxnSpPr>
            <a:cxnSpLocks/>
            <a:stCxn id="93" idx="5"/>
          </p:cNvCxnSpPr>
          <p:nvPr/>
        </p:nvCxnSpPr>
        <p:spPr>
          <a:xfrm>
            <a:off x="4213080" y="4425937"/>
            <a:ext cx="16290" cy="97019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21" name="Rectangle 220">
            <a:extLst>
              <a:ext uri="{FF2B5EF4-FFF2-40B4-BE49-F238E27FC236}">
                <a16:creationId xmlns:a16="http://schemas.microsoft.com/office/drawing/2014/main" id="{02B396A6-F8DF-47E2-A66B-FCBCBD0E3B54}"/>
              </a:ext>
            </a:extLst>
          </p:cNvPr>
          <p:cNvSpPr/>
          <p:nvPr/>
        </p:nvSpPr>
        <p:spPr>
          <a:xfrm rot="16200000" flipH="1" flipV="1">
            <a:off x="-301716" y="1999596"/>
            <a:ext cx="2546129" cy="26708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Rectangle 222">
            <a:extLst>
              <a:ext uri="{FF2B5EF4-FFF2-40B4-BE49-F238E27FC236}">
                <a16:creationId xmlns:a16="http://schemas.microsoft.com/office/drawing/2014/main" id="{57B2F4B4-E336-42BE-AA80-924C77B1FD9E}"/>
              </a:ext>
            </a:extLst>
          </p:cNvPr>
          <p:cNvSpPr/>
          <p:nvPr/>
        </p:nvSpPr>
        <p:spPr>
          <a:xfrm rot="16200000" flipH="1" flipV="1">
            <a:off x="-867109" y="2015113"/>
            <a:ext cx="2577164" cy="26708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TextBox 226">
            <a:extLst>
              <a:ext uri="{FF2B5EF4-FFF2-40B4-BE49-F238E27FC236}">
                <a16:creationId xmlns:a16="http://schemas.microsoft.com/office/drawing/2014/main" id="{CD66938D-F7FA-4061-ADFD-961C2DD06181}"/>
              </a:ext>
            </a:extLst>
          </p:cNvPr>
          <p:cNvSpPr txBox="1"/>
          <p:nvPr/>
        </p:nvSpPr>
        <p:spPr>
          <a:xfrm>
            <a:off x="3362435" y="4147394"/>
            <a:ext cx="372640" cy="369332"/>
          </a:xfrm>
          <a:prstGeom prst="rect">
            <a:avLst/>
          </a:prstGeom>
          <a:noFill/>
        </p:spPr>
        <p:txBody>
          <a:bodyPr wrap="square" rtlCol="0">
            <a:spAutoFit/>
          </a:bodyPr>
          <a:lstStyle/>
          <a:p>
            <a:r>
              <a:rPr lang="en-US" dirty="0"/>
              <a:t>8</a:t>
            </a:r>
          </a:p>
        </p:txBody>
      </p:sp>
      <p:sp>
        <p:nvSpPr>
          <p:cNvPr id="228" name="Flowchart: Connector 227">
            <a:extLst>
              <a:ext uri="{FF2B5EF4-FFF2-40B4-BE49-F238E27FC236}">
                <a16:creationId xmlns:a16="http://schemas.microsoft.com/office/drawing/2014/main" id="{F52B704E-0AF8-402F-9E95-72A8A95DBD83}"/>
              </a:ext>
            </a:extLst>
          </p:cNvPr>
          <p:cNvSpPr/>
          <p:nvPr/>
        </p:nvSpPr>
        <p:spPr>
          <a:xfrm>
            <a:off x="1903904" y="2685344"/>
            <a:ext cx="1459782" cy="141857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Rectangle 228">
            <a:extLst>
              <a:ext uri="{FF2B5EF4-FFF2-40B4-BE49-F238E27FC236}">
                <a16:creationId xmlns:a16="http://schemas.microsoft.com/office/drawing/2014/main" id="{173852AE-9336-48D3-AFD9-5A822016C253}"/>
              </a:ext>
            </a:extLst>
          </p:cNvPr>
          <p:cNvSpPr/>
          <p:nvPr/>
        </p:nvSpPr>
        <p:spPr>
          <a:xfrm>
            <a:off x="8369133" y="4697260"/>
            <a:ext cx="3822867" cy="2313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2" name="Rectangle: Top Corners Rounded 231">
            <a:extLst>
              <a:ext uri="{FF2B5EF4-FFF2-40B4-BE49-F238E27FC236}">
                <a16:creationId xmlns:a16="http://schemas.microsoft.com/office/drawing/2014/main" id="{A052F589-DBBE-4DBE-BA0F-E79C3FE08F19}"/>
              </a:ext>
            </a:extLst>
          </p:cNvPr>
          <p:cNvSpPr/>
          <p:nvPr/>
        </p:nvSpPr>
        <p:spPr>
          <a:xfrm rot="10800000" flipV="1">
            <a:off x="5398941" y="2832263"/>
            <a:ext cx="3142741" cy="1011931"/>
          </a:xfrm>
          <a:prstGeom prst="round2SameRect">
            <a:avLst>
              <a:gd name="adj1" fmla="val 16667"/>
              <a:gd name="adj2" fmla="val 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XX     X  </a:t>
            </a:r>
          </a:p>
          <a:p>
            <a:pPr algn="ctr"/>
            <a:endParaRPr lang="en-US" dirty="0"/>
          </a:p>
        </p:txBody>
      </p:sp>
      <p:cxnSp>
        <p:nvCxnSpPr>
          <p:cNvPr id="235" name="Straight Connector 234">
            <a:extLst>
              <a:ext uri="{FF2B5EF4-FFF2-40B4-BE49-F238E27FC236}">
                <a16:creationId xmlns:a16="http://schemas.microsoft.com/office/drawing/2014/main" id="{ADD581A2-F96D-483F-8292-01AF1C4C687B}"/>
              </a:ext>
            </a:extLst>
          </p:cNvPr>
          <p:cNvCxnSpPr>
            <a:cxnSpLocks/>
          </p:cNvCxnSpPr>
          <p:nvPr/>
        </p:nvCxnSpPr>
        <p:spPr>
          <a:xfrm>
            <a:off x="8553566" y="4687396"/>
            <a:ext cx="36563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802637DD-6D0F-408E-92C5-94292D5667DE}"/>
              </a:ext>
            </a:extLst>
          </p:cNvPr>
          <p:cNvCxnSpPr>
            <a:cxnSpLocks/>
          </p:cNvCxnSpPr>
          <p:nvPr/>
        </p:nvCxnSpPr>
        <p:spPr>
          <a:xfrm flipV="1">
            <a:off x="8438424" y="4897316"/>
            <a:ext cx="3753576" cy="28014"/>
          </a:xfrm>
          <a:prstGeom prst="line">
            <a:avLst/>
          </a:prstGeom>
        </p:spPr>
        <p:style>
          <a:lnRef idx="1">
            <a:schemeClr val="accent1"/>
          </a:lnRef>
          <a:fillRef idx="0">
            <a:schemeClr val="accent1"/>
          </a:fillRef>
          <a:effectRef idx="0">
            <a:schemeClr val="accent1"/>
          </a:effectRef>
          <a:fontRef idx="minor">
            <a:schemeClr val="tx1"/>
          </a:fontRef>
        </p:style>
      </p:cxnSp>
      <p:sp>
        <p:nvSpPr>
          <p:cNvPr id="247" name="Rectangle 246">
            <a:extLst>
              <a:ext uri="{FF2B5EF4-FFF2-40B4-BE49-F238E27FC236}">
                <a16:creationId xmlns:a16="http://schemas.microsoft.com/office/drawing/2014/main" id="{DCCC013A-926B-457C-9F80-451E002AB1A4}"/>
              </a:ext>
            </a:extLst>
          </p:cNvPr>
          <p:cNvSpPr/>
          <p:nvPr/>
        </p:nvSpPr>
        <p:spPr>
          <a:xfrm flipH="1">
            <a:off x="8305392" y="3632956"/>
            <a:ext cx="229007" cy="12923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8" name="Rectangle 247">
            <a:extLst>
              <a:ext uri="{FF2B5EF4-FFF2-40B4-BE49-F238E27FC236}">
                <a16:creationId xmlns:a16="http://schemas.microsoft.com/office/drawing/2014/main" id="{32B70602-98C8-41D7-87AD-46676BB14259}"/>
              </a:ext>
            </a:extLst>
          </p:cNvPr>
          <p:cNvSpPr/>
          <p:nvPr/>
        </p:nvSpPr>
        <p:spPr>
          <a:xfrm>
            <a:off x="5402068" y="3439183"/>
            <a:ext cx="193120" cy="806241"/>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9" name="Rectangle 258">
            <a:extLst>
              <a:ext uri="{FF2B5EF4-FFF2-40B4-BE49-F238E27FC236}">
                <a16:creationId xmlns:a16="http://schemas.microsoft.com/office/drawing/2014/main" id="{F9D47428-1F8C-4A5F-B0CD-C2E4DB8EE08F}"/>
              </a:ext>
            </a:extLst>
          </p:cNvPr>
          <p:cNvSpPr/>
          <p:nvPr/>
        </p:nvSpPr>
        <p:spPr>
          <a:xfrm>
            <a:off x="3584075" y="3451771"/>
            <a:ext cx="476412" cy="369332"/>
          </a:xfrm>
          <a:prstGeom prst="rect">
            <a:avLst/>
          </a:prstGeom>
        </p:spPr>
        <p:txBody>
          <a:bodyPr wrap="none">
            <a:spAutoFit/>
          </a:bodyPr>
          <a:lstStyle/>
          <a:p>
            <a:r>
              <a:rPr lang="en-US" dirty="0"/>
              <a:t>11.</a:t>
            </a:r>
          </a:p>
        </p:txBody>
      </p:sp>
      <p:sp>
        <p:nvSpPr>
          <p:cNvPr id="260" name="Rectangle 259">
            <a:extLst>
              <a:ext uri="{FF2B5EF4-FFF2-40B4-BE49-F238E27FC236}">
                <a16:creationId xmlns:a16="http://schemas.microsoft.com/office/drawing/2014/main" id="{8BD840E8-B702-4FDE-AEEC-D2DADF0EB4AC}"/>
              </a:ext>
            </a:extLst>
          </p:cNvPr>
          <p:cNvSpPr/>
          <p:nvPr/>
        </p:nvSpPr>
        <p:spPr>
          <a:xfrm>
            <a:off x="4351163" y="2768056"/>
            <a:ext cx="476412" cy="369332"/>
          </a:xfrm>
          <a:prstGeom prst="rect">
            <a:avLst/>
          </a:prstGeom>
        </p:spPr>
        <p:txBody>
          <a:bodyPr wrap="none">
            <a:spAutoFit/>
          </a:bodyPr>
          <a:lstStyle/>
          <a:p>
            <a:r>
              <a:rPr lang="en-US" dirty="0"/>
              <a:t>12.</a:t>
            </a:r>
          </a:p>
        </p:txBody>
      </p:sp>
      <p:sp>
        <p:nvSpPr>
          <p:cNvPr id="261" name="Rectangle 260">
            <a:extLst>
              <a:ext uri="{FF2B5EF4-FFF2-40B4-BE49-F238E27FC236}">
                <a16:creationId xmlns:a16="http://schemas.microsoft.com/office/drawing/2014/main" id="{5E2687F3-2CC0-4909-939E-920B1CF2A195}"/>
              </a:ext>
            </a:extLst>
          </p:cNvPr>
          <p:cNvSpPr/>
          <p:nvPr/>
        </p:nvSpPr>
        <p:spPr>
          <a:xfrm>
            <a:off x="7833173" y="5312530"/>
            <a:ext cx="359394" cy="369332"/>
          </a:xfrm>
          <a:prstGeom prst="rect">
            <a:avLst/>
          </a:prstGeom>
        </p:spPr>
        <p:txBody>
          <a:bodyPr wrap="none">
            <a:spAutoFit/>
          </a:bodyPr>
          <a:lstStyle/>
          <a:p>
            <a:r>
              <a:rPr lang="en-US" dirty="0"/>
              <a:t>4.</a:t>
            </a:r>
          </a:p>
        </p:txBody>
      </p:sp>
      <p:sp>
        <p:nvSpPr>
          <p:cNvPr id="269" name="TextBox 268">
            <a:extLst>
              <a:ext uri="{FF2B5EF4-FFF2-40B4-BE49-F238E27FC236}">
                <a16:creationId xmlns:a16="http://schemas.microsoft.com/office/drawing/2014/main" id="{0788398A-2C96-4A45-A67A-552A092B7316}"/>
              </a:ext>
            </a:extLst>
          </p:cNvPr>
          <p:cNvSpPr txBox="1"/>
          <p:nvPr/>
        </p:nvSpPr>
        <p:spPr>
          <a:xfrm>
            <a:off x="9129550" y="887121"/>
            <a:ext cx="3237767" cy="4278094"/>
          </a:xfrm>
          <a:prstGeom prst="rect">
            <a:avLst/>
          </a:prstGeom>
          <a:noFill/>
        </p:spPr>
        <p:txBody>
          <a:bodyPr wrap="square" rtlCol="0">
            <a:spAutoFit/>
          </a:bodyPr>
          <a:lstStyle/>
          <a:p>
            <a:r>
              <a:rPr lang="en-US" sz="1400" b="1" dirty="0"/>
              <a:t> LNG FACILITY MAJOR EQUIPMENT LIST</a:t>
            </a:r>
          </a:p>
          <a:p>
            <a:pPr marL="228600" indent="-228600">
              <a:buFont typeface="+mj-lt"/>
              <a:buAutoNum type="arabicPeriod"/>
            </a:pPr>
            <a:r>
              <a:rPr lang="en-US" sz="1200" dirty="0"/>
              <a:t>Natural Gas Line To/From TGP</a:t>
            </a:r>
          </a:p>
          <a:p>
            <a:pPr marL="228600" indent="-228600">
              <a:buFont typeface="+mj-lt"/>
              <a:buAutoNum type="arabicPeriod"/>
            </a:pPr>
            <a:r>
              <a:rPr lang="en-US" sz="1200" dirty="0"/>
              <a:t>TGP M&amp;R Facility and EGM Building.</a:t>
            </a:r>
          </a:p>
          <a:p>
            <a:pPr marL="228600" indent="-228600">
              <a:buFont typeface="+mj-lt"/>
              <a:buAutoNum type="arabicPeriod"/>
            </a:pPr>
            <a:r>
              <a:rPr lang="en-US" sz="1200" dirty="0"/>
              <a:t>Security Gate Checkpoint  Via Access Road</a:t>
            </a:r>
          </a:p>
          <a:p>
            <a:pPr marL="228600" indent="-228600">
              <a:buFont typeface="+mj-lt"/>
              <a:buAutoNum type="arabicPeriod"/>
            </a:pPr>
            <a:r>
              <a:rPr lang="en-US" sz="1200" dirty="0"/>
              <a:t>NG Connecting plant Pipe </a:t>
            </a:r>
          </a:p>
          <a:p>
            <a:pPr marL="228600" indent="-228600">
              <a:buFont typeface="+mj-lt"/>
              <a:buAutoNum type="arabicPeriod"/>
            </a:pPr>
            <a:r>
              <a:rPr lang="en-US" sz="1200" dirty="0"/>
              <a:t>N2  Refrigeration Compressor</a:t>
            </a:r>
          </a:p>
          <a:p>
            <a:pPr marL="228600" indent="-228600">
              <a:buFont typeface="+mj-lt"/>
              <a:buAutoNum type="arabicPeriod"/>
            </a:pPr>
            <a:r>
              <a:rPr lang="en-US" sz="1200" dirty="0"/>
              <a:t>LN2 Storage Tank and Vaporizer</a:t>
            </a:r>
          </a:p>
          <a:p>
            <a:pPr marL="228600" indent="-228600">
              <a:buFont typeface="+mj-lt"/>
              <a:buAutoNum type="arabicPeriod"/>
            </a:pPr>
            <a:r>
              <a:rPr lang="en-US" sz="1200" dirty="0"/>
              <a:t>LNG Pretreatment</a:t>
            </a:r>
          </a:p>
          <a:p>
            <a:pPr marL="228600" indent="-228600">
              <a:buFont typeface="+mj-lt"/>
              <a:buAutoNum type="arabicPeriod"/>
            </a:pPr>
            <a:r>
              <a:rPr lang="en-US" sz="1200" dirty="0"/>
              <a:t>LNG Tank Tertiary Impoundment</a:t>
            </a:r>
          </a:p>
          <a:p>
            <a:pPr marL="228600" indent="-228600">
              <a:buFont typeface="+mj-lt"/>
              <a:buAutoNum type="arabicPeriod"/>
            </a:pPr>
            <a:r>
              <a:rPr lang="en-US" sz="1200" dirty="0"/>
              <a:t>LNG Storage Tank Internal Pumps</a:t>
            </a:r>
          </a:p>
          <a:p>
            <a:pPr marL="228600" indent="-228600">
              <a:buFont typeface="+mj-lt"/>
              <a:buAutoNum type="arabicPeriod"/>
            </a:pPr>
            <a:r>
              <a:rPr lang="en-US" sz="1200" dirty="0"/>
              <a:t>LNG  Vaporizer and Sub-impoundment</a:t>
            </a:r>
          </a:p>
          <a:p>
            <a:pPr marL="228600" indent="-228600">
              <a:buFont typeface="+mj-lt"/>
              <a:buAutoNum type="arabicPeriod"/>
            </a:pPr>
            <a:r>
              <a:rPr lang="en-US" sz="1200" dirty="0"/>
              <a:t> LNG Cold Box and Expander Skids</a:t>
            </a:r>
          </a:p>
          <a:p>
            <a:pPr marL="228600" indent="-228600">
              <a:buFont typeface="+mj-lt"/>
              <a:buAutoNum type="arabicPeriod"/>
            </a:pPr>
            <a:r>
              <a:rPr lang="en-US" sz="1200" dirty="0"/>
              <a:t> Boil off Handling</a:t>
            </a:r>
          </a:p>
          <a:p>
            <a:pPr marL="228600" indent="-228600">
              <a:buFont typeface="+mj-lt"/>
              <a:buAutoNum type="arabicPeriod"/>
            </a:pPr>
            <a:r>
              <a:rPr lang="en-US" sz="1200" dirty="0"/>
              <a:t>Odorant Storage and injection system</a:t>
            </a:r>
          </a:p>
          <a:p>
            <a:pPr marL="228600" indent="-228600">
              <a:buFont typeface="+mj-lt"/>
              <a:buAutoNum type="arabicPeriod"/>
            </a:pPr>
            <a:r>
              <a:rPr lang="en-US" sz="1200" dirty="0"/>
              <a:t>LNG Refrigeration Cooling Fans</a:t>
            </a:r>
          </a:p>
          <a:p>
            <a:pPr marL="228600" indent="-228600">
              <a:buFont typeface="+mj-lt"/>
              <a:buAutoNum type="arabicPeriod"/>
            </a:pPr>
            <a:r>
              <a:rPr lang="en-US" sz="1200" dirty="0"/>
              <a:t>LNG Load Rack, Scales, Sub-imp., Shelter</a:t>
            </a:r>
          </a:p>
          <a:p>
            <a:pPr marL="228600" indent="-228600">
              <a:buFont typeface="+mj-lt"/>
              <a:buAutoNum type="arabicPeriod"/>
            </a:pPr>
            <a:r>
              <a:rPr lang="en-US" sz="1200" dirty="0"/>
              <a:t>Control Room, Heaters, Elect/MCC, AUX.</a:t>
            </a:r>
          </a:p>
          <a:p>
            <a:pPr marL="228600" indent="-228600">
              <a:buFont typeface="+mj-lt"/>
              <a:buAutoNum type="arabicPeriod"/>
            </a:pPr>
            <a:r>
              <a:rPr lang="en-US" sz="1200" dirty="0"/>
              <a:t>Fire Prot. Water tank and Pump House</a:t>
            </a:r>
          </a:p>
          <a:p>
            <a:pPr marL="228600" indent="-228600">
              <a:buFont typeface="+mj-lt"/>
              <a:buAutoNum type="arabicPeriod"/>
            </a:pPr>
            <a:r>
              <a:rPr lang="en-US" sz="1200" dirty="0"/>
              <a:t>Utilities ROW: Water, Elec., Comm., Sewer</a:t>
            </a:r>
          </a:p>
          <a:p>
            <a:pPr marL="228600" indent="-228600">
              <a:buFont typeface="+mj-lt"/>
              <a:buAutoNum type="arabicPeriod"/>
            </a:pPr>
            <a:r>
              <a:rPr lang="en-US" sz="1200" dirty="0"/>
              <a:t>Solar Array</a:t>
            </a:r>
          </a:p>
          <a:p>
            <a:endParaRPr lang="en-US" sz="1200" dirty="0"/>
          </a:p>
          <a:p>
            <a:pPr marL="342900" indent="-342900">
              <a:buAutoNum type="arabicPeriod"/>
            </a:pPr>
            <a:endParaRPr lang="en-US" dirty="0"/>
          </a:p>
        </p:txBody>
      </p:sp>
      <p:sp>
        <p:nvSpPr>
          <p:cNvPr id="271" name="TextBox 270">
            <a:extLst>
              <a:ext uri="{FF2B5EF4-FFF2-40B4-BE49-F238E27FC236}">
                <a16:creationId xmlns:a16="http://schemas.microsoft.com/office/drawing/2014/main" id="{4D42077E-7DA5-4C1B-8AE6-B95B83B97668}"/>
              </a:ext>
            </a:extLst>
          </p:cNvPr>
          <p:cNvSpPr txBox="1"/>
          <p:nvPr/>
        </p:nvSpPr>
        <p:spPr>
          <a:xfrm>
            <a:off x="4661495" y="2906079"/>
            <a:ext cx="476412" cy="369332"/>
          </a:xfrm>
          <a:prstGeom prst="rect">
            <a:avLst/>
          </a:prstGeom>
          <a:noFill/>
        </p:spPr>
        <p:txBody>
          <a:bodyPr wrap="none" rtlCol="0">
            <a:spAutoFit/>
          </a:bodyPr>
          <a:lstStyle/>
          <a:p>
            <a:r>
              <a:rPr lang="en-US" dirty="0"/>
              <a:t>13.</a:t>
            </a:r>
          </a:p>
        </p:txBody>
      </p:sp>
      <p:sp>
        <p:nvSpPr>
          <p:cNvPr id="273" name="TextBox 272">
            <a:extLst>
              <a:ext uri="{FF2B5EF4-FFF2-40B4-BE49-F238E27FC236}">
                <a16:creationId xmlns:a16="http://schemas.microsoft.com/office/drawing/2014/main" id="{AB821359-77FC-40A4-8A90-58476CAE0B81}"/>
              </a:ext>
            </a:extLst>
          </p:cNvPr>
          <p:cNvSpPr txBox="1"/>
          <p:nvPr/>
        </p:nvSpPr>
        <p:spPr>
          <a:xfrm>
            <a:off x="7833173" y="2176723"/>
            <a:ext cx="476412" cy="369332"/>
          </a:xfrm>
          <a:prstGeom prst="rect">
            <a:avLst/>
          </a:prstGeom>
          <a:noFill/>
        </p:spPr>
        <p:txBody>
          <a:bodyPr wrap="none" rtlCol="0">
            <a:spAutoFit/>
          </a:bodyPr>
          <a:lstStyle/>
          <a:p>
            <a:r>
              <a:rPr lang="en-US" dirty="0"/>
              <a:t>17.</a:t>
            </a:r>
          </a:p>
        </p:txBody>
      </p:sp>
      <p:sp>
        <p:nvSpPr>
          <p:cNvPr id="275" name="TextBox 274">
            <a:extLst>
              <a:ext uri="{FF2B5EF4-FFF2-40B4-BE49-F238E27FC236}">
                <a16:creationId xmlns:a16="http://schemas.microsoft.com/office/drawing/2014/main" id="{773CAAB9-A3FE-4985-8A86-9A2F04ED157E}"/>
              </a:ext>
            </a:extLst>
          </p:cNvPr>
          <p:cNvSpPr txBox="1"/>
          <p:nvPr/>
        </p:nvSpPr>
        <p:spPr>
          <a:xfrm>
            <a:off x="472119" y="3227128"/>
            <a:ext cx="519646" cy="369332"/>
          </a:xfrm>
          <a:prstGeom prst="rect">
            <a:avLst/>
          </a:prstGeom>
          <a:noFill/>
        </p:spPr>
        <p:txBody>
          <a:bodyPr wrap="square" rtlCol="0">
            <a:spAutoFit/>
          </a:bodyPr>
          <a:lstStyle/>
          <a:p>
            <a:r>
              <a:rPr lang="en-US" dirty="0"/>
              <a:t>19.</a:t>
            </a:r>
          </a:p>
        </p:txBody>
      </p:sp>
      <p:sp>
        <p:nvSpPr>
          <p:cNvPr id="276" name="TextBox 275">
            <a:extLst>
              <a:ext uri="{FF2B5EF4-FFF2-40B4-BE49-F238E27FC236}">
                <a16:creationId xmlns:a16="http://schemas.microsoft.com/office/drawing/2014/main" id="{8BD1441D-5959-44E0-9BBC-C84C799E95BE}"/>
              </a:ext>
            </a:extLst>
          </p:cNvPr>
          <p:cNvSpPr txBox="1"/>
          <p:nvPr/>
        </p:nvSpPr>
        <p:spPr>
          <a:xfrm>
            <a:off x="3871206" y="4447759"/>
            <a:ext cx="359394" cy="369332"/>
          </a:xfrm>
          <a:prstGeom prst="rect">
            <a:avLst/>
          </a:prstGeom>
          <a:noFill/>
        </p:spPr>
        <p:txBody>
          <a:bodyPr wrap="none" rtlCol="0">
            <a:spAutoFit/>
          </a:bodyPr>
          <a:lstStyle/>
          <a:p>
            <a:r>
              <a:rPr lang="en-US" dirty="0"/>
              <a:t>7.</a:t>
            </a:r>
          </a:p>
        </p:txBody>
      </p:sp>
      <p:sp>
        <p:nvSpPr>
          <p:cNvPr id="277" name="TextBox 276">
            <a:extLst>
              <a:ext uri="{FF2B5EF4-FFF2-40B4-BE49-F238E27FC236}">
                <a16:creationId xmlns:a16="http://schemas.microsoft.com/office/drawing/2014/main" id="{49B51108-91CE-4D25-A6E5-2479140CC360}"/>
              </a:ext>
            </a:extLst>
          </p:cNvPr>
          <p:cNvSpPr txBox="1"/>
          <p:nvPr/>
        </p:nvSpPr>
        <p:spPr>
          <a:xfrm>
            <a:off x="2513776" y="3196479"/>
            <a:ext cx="359394" cy="369332"/>
          </a:xfrm>
          <a:prstGeom prst="rect">
            <a:avLst/>
          </a:prstGeom>
          <a:noFill/>
        </p:spPr>
        <p:txBody>
          <a:bodyPr wrap="none" rtlCol="0">
            <a:spAutoFit/>
          </a:bodyPr>
          <a:lstStyle/>
          <a:p>
            <a:r>
              <a:rPr lang="en-US" dirty="0"/>
              <a:t>9.</a:t>
            </a:r>
          </a:p>
        </p:txBody>
      </p:sp>
      <p:sp>
        <p:nvSpPr>
          <p:cNvPr id="279" name="TextBox 278">
            <a:extLst>
              <a:ext uri="{FF2B5EF4-FFF2-40B4-BE49-F238E27FC236}">
                <a16:creationId xmlns:a16="http://schemas.microsoft.com/office/drawing/2014/main" id="{291315A0-33A6-4519-8B75-9DA2384BEBAB}"/>
              </a:ext>
            </a:extLst>
          </p:cNvPr>
          <p:cNvSpPr txBox="1"/>
          <p:nvPr/>
        </p:nvSpPr>
        <p:spPr>
          <a:xfrm>
            <a:off x="4506214" y="4469243"/>
            <a:ext cx="359394" cy="369332"/>
          </a:xfrm>
          <a:prstGeom prst="rect">
            <a:avLst/>
          </a:prstGeom>
          <a:noFill/>
        </p:spPr>
        <p:txBody>
          <a:bodyPr wrap="none" rtlCol="0">
            <a:spAutoFit/>
          </a:bodyPr>
          <a:lstStyle/>
          <a:p>
            <a:r>
              <a:rPr lang="en-US" dirty="0"/>
              <a:t>6.</a:t>
            </a:r>
          </a:p>
        </p:txBody>
      </p:sp>
      <p:sp>
        <p:nvSpPr>
          <p:cNvPr id="280" name="TextBox 279">
            <a:extLst>
              <a:ext uri="{FF2B5EF4-FFF2-40B4-BE49-F238E27FC236}">
                <a16:creationId xmlns:a16="http://schemas.microsoft.com/office/drawing/2014/main" id="{F6590A11-9E04-4731-8B70-35AB11FA8F8A}"/>
              </a:ext>
            </a:extLst>
          </p:cNvPr>
          <p:cNvSpPr txBox="1"/>
          <p:nvPr/>
        </p:nvSpPr>
        <p:spPr>
          <a:xfrm>
            <a:off x="4947083" y="4220536"/>
            <a:ext cx="359394" cy="369332"/>
          </a:xfrm>
          <a:prstGeom prst="rect">
            <a:avLst/>
          </a:prstGeom>
          <a:noFill/>
        </p:spPr>
        <p:txBody>
          <a:bodyPr wrap="none" rtlCol="0">
            <a:spAutoFit/>
          </a:bodyPr>
          <a:lstStyle/>
          <a:p>
            <a:r>
              <a:rPr lang="en-US" dirty="0"/>
              <a:t>5.</a:t>
            </a:r>
          </a:p>
        </p:txBody>
      </p:sp>
      <p:sp>
        <p:nvSpPr>
          <p:cNvPr id="282" name="Rectangle 281">
            <a:extLst>
              <a:ext uri="{FF2B5EF4-FFF2-40B4-BE49-F238E27FC236}">
                <a16:creationId xmlns:a16="http://schemas.microsoft.com/office/drawing/2014/main" id="{8667E89A-57C9-4888-80BF-89ED62FFADF3}"/>
              </a:ext>
            </a:extLst>
          </p:cNvPr>
          <p:cNvSpPr/>
          <p:nvPr/>
        </p:nvSpPr>
        <p:spPr>
          <a:xfrm>
            <a:off x="9186082" y="4638335"/>
            <a:ext cx="359394" cy="369332"/>
          </a:xfrm>
          <a:prstGeom prst="rect">
            <a:avLst/>
          </a:prstGeom>
        </p:spPr>
        <p:txBody>
          <a:bodyPr wrap="none">
            <a:spAutoFit/>
          </a:bodyPr>
          <a:lstStyle/>
          <a:p>
            <a:r>
              <a:rPr lang="en-US" dirty="0"/>
              <a:t>3.</a:t>
            </a:r>
          </a:p>
        </p:txBody>
      </p:sp>
      <p:sp>
        <p:nvSpPr>
          <p:cNvPr id="283" name="Rectangle 282">
            <a:extLst>
              <a:ext uri="{FF2B5EF4-FFF2-40B4-BE49-F238E27FC236}">
                <a16:creationId xmlns:a16="http://schemas.microsoft.com/office/drawing/2014/main" id="{C0E59E05-6AA7-4F97-AB0C-6D22A38204C0}"/>
              </a:ext>
            </a:extLst>
          </p:cNvPr>
          <p:cNvSpPr/>
          <p:nvPr/>
        </p:nvSpPr>
        <p:spPr>
          <a:xfrm flipH="1" flipV="1">
            <a:off x="5030228" y="2114595"/>
            <a:ext cx="4085274" cy="5996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4" name="Rectangle 283">
            <a:extLst>
              <a:ext uri="{FF2B5EF4-FFF2-40B4-BE49-F238E27FC236}">
                <a16:creationId xmlns:a16="http://schemas.microsoft.com/office/drawing/2014/main" id="{7F81A976-61CA-4B8E-8DB4-DCB0AC6FF07F}"/>
              </a:ext>
            </a:extLst>
          </p:cNvPr>
          <p:cNvSpPr/>
          <p:nvPr/>
        </p:nvSpPr>
        <p:spPr>
          <a:xfrm flipH="1">
            <a:off x="10381728" y="4904414"/>
            <a:ext cx="756630" cy="369332"/>
          </a:xfrm>
          <a:prstGeom prst="rect">
            <a:avLst/>
          </a:prstGeom>
        </p:spPr>
        <p:txBody>
          <a:bodyPr wrap="square">
            <a:spAutoFit/>
          </a:bodyPr>
          <a:lstStyle/>
          <a:p>
            <a:r>
              <a:rPr lang="en-US" dirty="0"/>
              <a:t>2.</a:t>
            </a:r>
          </a:p>
        </p:txBody>
      </p:sp>
      <p:sp>
        <p:nvSpPr>
          <p:cNvPr id="290" name="TextBox 289">
            <a:extLst>
              <a:ext uri="{FF2B5EF4-FFF2-40B4-BE49-F238E27FC236}">
                <a16:creationId xmlns:a16="http://schemas.microsoft.com/office/drawing/2014/main" id="{2DB94FE3-0969-4988-862A-E45D00C3AE6A}"/>
              </a:ext>
            </a:extLst>
          </p:cNvPr>
          <p:cNvSpPr txBox="1"/>
          <p:nvPr/>
        </p:nvSpPr>
        <p:spPr>
          <a:xfrm>
            <a:off x="200166" y="146965"/>
            <a:ext cx="8246468" cy="696414"/>
          </a:xfrm>
          <a:prstGeom prst="rect">
            <a:avLst/>
          </a:prstGeom>
          <a:noFill/>
        </p:spPr>
        <p:txBody>
          <a:bodyPr wrap="square" rtlCol="0">
            <a:noAutofit/>
          </a:bodyPr>
          <a:lstStyle/>
          <a:p>
            <a:pPr algn="ctr"/>
            <a:r>
              <a:rPr lang="en-US" sz="1600" dirty="0">
                <a:solidFill>
                  <a:schemeClr val="accent1"/>
                </a:solidFill>
              </a:rPr>
              <a:t>SITE LAYOUT LNG FACILITY: PRE-TREATMENT, LIQUEFACTION, TRAILER LOADING, VAPORIZATION, GREEN POWER  15 ACRE FACILITY FOOTPRINT EQUAL TO ONLY 1 MILE OF NG PIPELINE</a:t>
            </a:r>
          </a:p>
        </p:txBody>
      </p:sp>
      <p:sp>
        <p:nvSpPr>
          <p:cNvPr id="291" name="Rectangle 290">
            <a:extLst>
              <a:ext uri="{FF2B5EF4-FFF2-40B4-BE49-F238E27FC236}">
                <a16:creationId xmlns:a16="http://schemas.microsoft.com/office/drawing/2014/main" id="{5240494A-779B-4EFE-B238-836CD1F7A023}"/>
              </a:ext>
            </a:extLst>
          </p:cNvPr>
          <p:cNvSpPr/>
          <p:nvPr/>
        </p:nvSpPr>
        <p:spPr>
          <a:xfrm rot="16200000" flipH="1" flipV="1">
            <a:off x="-921118" y="4716400"/>
            <a:ext cx="2665356" cy="30998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2" name="Rectangle 291">
            <a:extLst>
              <a:ext uri="{FF2B5EF4-FFF2-40B4-BE49-F238E27FC236}">
                <a16:creationId xmlns:a16="http://schemas.microsoft.com/office/drawing/2014/main" id="{C5BDAA9B-E5C1-4F66-801E-A52330CFECDD}"/>
              </a:ext>
            </a:extLst>
          </p:cNvPr>
          <p:cNvSpPr/>
          <p:nvPr/>
        </p:nvSpPr>
        <p:spPr>
          <a:xfrm rot="16200000" flipH="1" flipV="1">
            <a:off x="-387632" y="4725106"/>
            <a:ext cx="2665354" cy="26708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4" name="Rectangle 293">
            <a:extLst>
              <a:ext uri="{FF2B5EF4-FFF2-40B4-BE49-F238E27FC236}">
                <a16:creationId xmlns:a16="http://schemas.microsoft.com/office/drawing/2014/main" id="{491B90C8-1438-485B-8DBE-DFCEB733E00A}"/>
              </a:ext>
            </a:extLst>
          </p:cNvPr>
          <p:cNvSpPr/>
          <p:nvPr/>
        </p:nvSpPr>
        <p:spPr>
          <a:xfrm rot="16200000" flipH="1" flipV="1">
            <a:off x="5197783" y="3494784"/>
            <a:ext cx="256357" cy="142055"/>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5" name="Rectangle 294">
            <a:extLst>
              <a:ext uri="{FF2B5EF4-FFF2-40B4-BE49-F238E27FC236}">
                <a16:creationId xmlns:a16="http://schemas.microsoft.com/office/drawing/2014/main" id="{56FE6A37-0CE9-4486-B66E-7C32967B7F53}"/>
              </a:ext>
            </a:extLst>
          </p:cNvPr>
          <p:cNvSpPr/>
          <p:nvPr/>
        </p:nvSpPr>
        <p:spPr>
          <a:xfrm flipH="1" flipV="1">
            <a:off x="9193744" y="4935700"/>
            <a:ext cx="256357" cy="14205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7" name="Straight Connector 296">
            <a:extLst>
              <a:ext uri="{FF2B5EF4-FFF2-40B4-BE49-F238E27FC236}">
                <a16:creationId xmlns:a16="http://schemas.microsoft.com/office/drawing/2014/main" id="{BC05FA3E-2DC8-414C-BFA8-B8DB802C4D26}"/>
              </a:ext>
            </a:extLst>
          </p:cNvPr>
          <p:cNvCxnSpPr/>
          <p:nvPr/>
        </p:nvCxnSpPr>
        <p:spPr>
          <a:xfrm>
            <a:off x="11277600" y="439560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F73C6146-CEBD-4DF5-83E4-BD6AE66C8585}"/>
              </a:ext>
            </a:extLst>
          </p:cNvPr>
          <p:cNvCxnSpPr>
            <a:cxnSpLocks/>
          </p:cNvCxnSpPr>
          <p:nvPr/>
        </p:nvCxnSpPr>
        <p:spPr>
          <a:xfrm flipH="1" flipV="1">
            <a:off x="9124590" y="4574883"/>
            <a:ext cx="0" cy="43278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3" name="Rectangle 302">
            <a:extLst>
              <a:ext uri="{FF2B5EF4-FFF2-40B4-BE49-F238E27FC236}">
                <a16:creationId xmlns:a16="http://schemas.microsoft.com/office/drawing/2014/main" id="{A50B16A8-B937-42A0-8CD8-6FED3917FC3D}"/>
              </a:ext>
            </a:extLst>
          </p:cNvPr>
          <p:cNvSpPr/>
          <p:nvPr/>
        </p:nvSpPr>
        <p:spPr>
          <a:xfrm>
            <a:off x="11766260" y="5325702"/>
            <a:ext cx="359394" cy="369332"/>
          </a:xfrm>
          <a:prstGeom prst="rect">
            <a:avLst/>
          </a:prstGeom>
        </p:spPr>
        <p:txBody>
          <a:bodyPr wrap="none">
            <a:spAutoFit/>
          </a:bodyPr>
          <a:lstStyle/>
          <a:p>
            <a:r>
              <a:rPr lang="en-US" dirty="0"/>
              <a:t>1.</a:t>
            </a:r>
          </a:p>
        </p:txBody>
      </p:sp>
      <p:sp>
        <p:nvSpPr>
          <p:cNvPr id="2" name="Rectangle: Rounded Corners 1">
            <a:extLst>
              <a:ext uri="{FF2B5EF4-FFF2-40B4-BE49-F238E27FC236}">
                <a16:creationId xmlns:a16="http://schemas.microsoft.com/office/drawing/2014/main" id="{5D1AD06D-A1D9-4EC2-8989-34B9A7CC473F}"/>
              </a:ext>
            </a:extLst>
          </p:cNvPr>
          <p:cNvSpPr/>
          <p:nvPr/>
        </p:nvSpPr>
        <p:spPr>
          <a:xfrm>
            <a:off x="5866376" y="3088462"/>
            <a:ext cx="2397801" cy="1573616"/>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Rectangle 136">
            <a:extLst>
              <a:ext uri="{FF2B5EF4-FFF2-40B4-BE49-F238E27FC236}">
                <a16:creationId xmlns:a16="http://schemas.microsoft.com/office/drawing/2014/main" id="{959094AC-2472-4ADC-92A8-A927AA9D0F0A}"/>
              </a:ext>
            </a:extLst>
          </p:cNvPr>
          <p:cNvSpPr/>
          <p:nvPr/>
        </p:nvSpPr>
        <p:spPr>
          <a:xfrm>
            <a:off x="5418035" y="3346490"/>
            <a:ext cx="480951" cy="11250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9AC80A82-F82A-49A9-A152-A0D9CFDE6833}"/>
              </a:ext>
            </a:extLst>
          </p:cNvPr>
          <p:cNvSpPr/>
          <p:nvPr/>
        </p:nvSpPr>
        <p:spPr>
          <a:xfrm flipH="1" flipV="1">
            <a:off x="4391980" y="3042751"/>
            <a:ext cx="343612" cy="263476"/>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6B92A427-97F8-487A-8A9B-0117DBE30BF9}"/>
              </a:ext>
            </a:extLst>
          </p:cNvPr>
          <p:cNvSpPr txBox="1"/>
          <p:nvPr/>
        </p:nvSpPr>
        <p:spPr>
          <a:xfrm>
            <a:off x="4351163" y="2991401"/>
            <a:ext cx="523097" cy="369332"/>
          </a:xfrm>
          <a:prstGeom prst="rect">
            <a:avLst/>
          </a:prstGeom>
          <a:noFill/>
        </p:spPr>
        <p:txBody>
          <a:bodyPr wrap="square" rtlCol="0">
            <a:spAutoFit/>
          </a:bodyPr>
          <a:lstStyle/>
          <a:p>
            <a:r>
              <a:rPr lang="en-US" dirty="0"/>
              <a:t>.</a:t>
            </a:r>
          </a:p>
        </p:txBody>
      </p:sp>
      <p:cxnSp>
        <p:nvCxnSpPr>
          <p:cNvPr id="13" name="Straight Connector 12">
            <a:extLst>
              <a:ext uri="{FF2B5EF4-FFF2-40B4-BE49-F238E27FC236}">
                <a16:creationId xmlns:a16="http://schemas.microsoft.com/office/drawing/2014/main" id="{D13A52E0-3889-45AC-8170-1D3FEF695A8C}"/>
              </a:ext>
            </a:extLst>
          </p:cNvPr>
          <p:cNvCxnSpPr>
            <a:cxnSpLocks/>
          </p:cNvCxnSpPr>
          <p:nvPr/>
        </p:nvCxnSpPr>
        <p:spPr>
          <a:xfrm>
            <a:off x="5338169" y="3415730"/>
            <a:ext cx="5608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A7F2171D-91F0-4E63-98B8-7511EB25BF26}"/>
              </a:ext>
            </a:extLst>
          </p:cNvPr>
          <p:cNvCxnSpPr>
            <a:cxnSpLocks/>
          </p:cNvCxnSpPr>
          <p:nvPr/>
        </p:nvCxnSpPr>
        <p:spPr>
          <a:xfrm>
            <a:off x="5346359" y="3369217"/>
            <a:ext cx="5608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Rectangle 148">
            <a:extLst>
              <a:ext uri="{FF2B5EF4-FFF2-40B4-BE49-F238E27FC236}">
                <a16:creationId xmlns:a16="http://schemas.microsoft.com/office/drawing/2014/main" id="{A05C4D72-980D-461E-BB8C-A7B11D6DA672}"/>
              </a:ext>
            </a:extLst>
          </p:cNvPr>
          <p:cNvSpPr/>
          <p:nvPr/>
        </p:nvSpPr>
        <p:spPr>
          <a:xfrm>
            <a:off x="5647168" y="3454714"/>
            <a:ext cx="218953" cy="788446"/>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69B6020-3969-40C5-9976-424B4F1271D5}"/>
              </a:ext>
            </a:extLst>
          </p:cNvPr>
          <p:cNvSpPr/>
          <p:nvPr/>
        </p:nvSpPr>
        <p:spPr>
          <a:xfrm>
            <a:off x="5885507" y="3339839"/>
            <a:ext cx="256963" cy="168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D867B76-EF7B-485A-8931-436D7B569421}"/>
              </a:ext>
            </a:extLst>
          </p:cNvPr>
          <p:cNvSpPr txBox="1"/>
          <p:nvPr/>
        </p:nvSpPr>
        <p:spPr>
          <a:xfrm>
            <a:off x="5391019" y="3026168"/>
            <a:ext cx="476412" cy="369332"/>
          </a:xfrm>
          <a:prstGeom prst="rect">
            <a:avLst/>
          </a:prstGeom>
          <a:noFill/>
        </p:spPr>
        <p:txBody>
          <a:bodyPr wrap="none" rtlCol="0">
            <a:spAutoFit/>
          </a:bodyPr>
          <a:lstStyle/>
          <a:p>
            <a:r>
              <a:rPr lang="en-US" dirty="0"/>
              <a:t>15.</a:t>
            </a:r>
          </a:p>
        </p:txBody>
      </p:sp>
      <p:sp>
        <p:nvSpPr>
          <p:cNvPr id="157" name="Rectangle 156">
            <a:extLst>
              <a:ext uri="{FF2B5EF4-FFF2-40B4-BE49-F238E27FC236}">
                <a16:creationId xmlns:a16="http://schemas.microsoft.com/office/drawing/2014/main" id="{18E392B7-D2C4-4744-A73D-3CF1328DFF98}"/>
              </a:ext>
            </a:extLst>
          </p:cNvPr>
          <p:cNvSpPr/>
          <p:nvPr/>
        </p:nvSpPr>
        <p:spPr>
          <a:xfrm flipH="1" flipV="1">
            <a:off x="5030235" y="2172265"/>
            <a:ext cx="620583" cy="361442"/>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Rectangle 157">
            <a:extLst>
              <a:ext uri="{FF2B5EF4-FFF2-40B4-BE49-F238E27FC236}">
                <a16:creationId xmlns:a16="http://schemas.microsoft.com/office/drawing/2014/main" id="{B5A453DF-58AA-4D66-961E-1D30FF534202}"/>
              </a:ext>
            </a:extLst>
          </p:cNvPr>
          <p:cNvSpPr/>
          <p:nvPr/>
        </p:nvSpPr>
        <p:spPr>
          <a:xfrm flipH="1" flipV="1">
            <a:off x="5650374" y="2173758"/>
            <a:ext cx="620583" cy="355910"/>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Rectangle 161">
            <a:extLst>
              <a:ext uri="{FF2B5EF4-FFF2-40B4-BE49-F238E27FC236}">
                <a16:creationId xmlns:a16="http://schemas.microsoft.com/office/drawing/2014/main" id="{6CDDD58A-BE2E-47AF-9BD5-F6C9EC85459F}"/>
              </a:ext>
            </a:extLst>
          </p:cNvPr>
          <p:cNvSpPr/>
          <p:nvPr/>
        </p:nvSpPr>
        <p:spPr>
          <a:xfrm flipH="1" flipV="1">
            <a:off x="6270966" y="2173760"/>
            <a:ext cx="620583" cy="355456"/>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73E62E5F-73CA-4F8E-B9F3-AA966A0C932B}"/>
              </a:ext>
            </a:extLst>
          </p:cNvPr>
          <p:cNvSpPr txBox="1"/>
          <p:nvPr/>
        </p:nvSpPr>
        <p:spPr>
          <a:xfrm>
            <a:off x="3534024" y="2632759"/>
            <a:ext cx="480370" cy="369332"/>
          </a:xfrm>
          <a:prstGeom prst="rect">
            <a:avLst/>
          </a:prstGeom>
          <a:noFill/>
        </p:spPr>
        <p:txBody>
          <a:bodyPr wrap="square" rtlCol="0">
            <a:spAutoFit/>
          </a:bodyPr>
          <a:lstStyle/>
          <a:p>
            <a:r>
              <a:rPr lang="en-US" dirty="0"/>
              <a:t>10.</a:t>
            </a:r>
          </a:p>
        </p:txBody>
      </p:sp>
      <p:sp>
        <p:nvSpPr>
          <p:cNvPr id="165" name="Rectangle 164">
            <a:extLst>
              <a:ext uri="{FF2B5EF4-FFF2-40B4-BE49-F238E27FC236}">
                <a16:creationId xmlns:a16="http://schemas.microsoft.com/office/drawing/2014/main" id="{AFD1A55D-3E3A-4644-B212-D2A64062F5D7}"/>
              </a:ext>
            </a:extLst>
          </p:cNvPr>
          <p:cNvSpPr/>
          <p:nvPr/>
        </p:nvSpPr>
        <p:spPr>
          <a:xfrm flipH="1" flipV="1">
            <a:off x="5039316" y="2058710"/>
            <a:ext cx="4085274" cy="5996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lowchart: Connector 20">
            <a:extLst>
              <a:ext uri="{FF2B5EF4-FFF2-40B4-BE49-F238E27FC236}">
                <a16:creationId xmlns:a16="http://schemas.microsoft.com/office/drawing/2014/main" id="{3E21CBDE-2F94-4820-B68F-2F19BDB2CF65}"/>
              </a:ext>
            </a:extLst>
          </p:cNvPr>
          <p:cNvSpPr/>
          <p:nvPr/>
        </p:nvSpPr>
        <p:spPr>
          <a:xfrm>
            <a:off x="5418035" y="2270741"/>
            <a:ext cx="111192" cy="105962"/>
          </a:xfrm>
          <a:prstGeom prst="flowChartConnector">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lowchart: Connector 167">
            <a:extLst>
              <a:ext uri="{FF2B5EF4-FFF2-40B4-BE49-F238E27FC236}">
                <a16:creationId xmlns:a16="http://schemas.microsoft.com/office/drawing/2014/main" id="{B0D20F3D-A649-40AF-ACEE-7CA719FCF755}"/>
              </a:ext>
            </a:extLst>
          </p:cNvPr>
          <p:cNvSpPr/>
          <p:nvPr/>
        </p:nvSpPr>
        <p:spPr>
          <a:xfrm>
            <a:off x="5126780" y="2266576"/>
            <a:ext cx="111192" cy="105962"/>
          </a:xfrm>
          <a:prstGeom prst="flowChartConnector">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C973800-18EA-4BA0-BEB2-812C151CAD5B}"/>
              </a:ext>
            </a:extLst>
          </p:cNvPr>
          <p:cNvSpPr/>
          <p:nvPr/>
        </p:nvSpPr>
        <p:spPr>
          <a:xfrm>
            <a:off x="10179065" y="5208776"/>
            <a:ext cx="756630" cy="293136"/>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1C6A2952-43E3-48D8-85B1-9BF437D9369E}"/>
              </a:ext>
            </a:extLst>
          </p:cNvPr>
          <p:cNvCxnSpPr>
            <a:cxnSpLocks/>
          </p:cNvCxnSpPr>
          <p:nvPr/>
        </p:nvCxnSpPr>
        <p:spPr>
          <a:xfrm>
            <a:off x="10935695" y="5347119"/>
            <a:ext cx="127419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1" name="Rectangle 170">
            <a:extLst>
              <a:ext uri="{FF2B5EF4-FFF2-40B4-BE49-F238E27FC236}">
                <a16:creationId xmlns:a16="http://schemas.microsoft.com/office/drawing/2014/main" id="{E4D5D15F-6BCB-47F1-8E6A-920AFE1E8529}"/>
              </a:ext>
            </a:extLst>
          </p:cNvPr>
          <p:cNvSpPr/>
          <p:nvPr/>
        </p:nvSpPr>
        <p:spPr>
          <a:xfrm flipH="1" flipV="1">
            <a:off x="11398748" y="5009009"/>
            <a:ext cx="251306" cy="199767"/>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Slide Number Placeholder 3">
            <a:extLst>
              <a:ext uri="{FF2B5EF4-FFF2-40B4-BE49-F238E27FC236}">
                <a16:creationId xmlns:a16="http://schemas.microsoft.com/office/drawing/2014/main" id="{A39082E2-F487-4748-827D-C0FC80FC60EE}"/>
              </a:ext>
            </a:extLst>
          </p:cNvPr>
          <p:cNvSpPr>
            <a:spLocks noGrp="1"/>
          </p:cNvSpPr>
          <p:nvPr>
            <p:ph type="sldNum" sz="quarter" idx="12"/>
          </p:nvPr>
        </p:nvSpPr>
        <p:spPr>
          <a:xfrm>
            <a:off x="9901367" y="6415549"/>
            <a:ext cx="1312025" cy="365125"/>
          </a:xfrm>
        </p:spPr>
        <p:txBody>
          <a:bodyPr/>
          <a:lstStyle/>
          <a:p>
            <a:fld id="{E32236D5-7830-4D8C-BB0B-CD613E9324AE}" type="slidenum">
              <a:rPr lang="en-US" smtClean="0">
                <a:solidFill>
                  <a:schemeClr val="tx1"/>
                </a:solidFill>
              </a:rPr>
              <a:t>23</a:t>
            </a:fld>
            <a:endParaRPr lang="en-US">
              <a:solidFill>
                <a:schemeClr val="tx1"/>
              </a:solidFill>
            </a:endParaRPr>
          </a:p>
        </p:txBody>
      </p:sp>
      <p:sp>
        <p:nvSpPr>
          <p:cNvPr id="143" name="Rectangle 142">
            <a:extLst>
              <a:ext uri="{FF2B5EF4-FFF2-40B4-BE49-F238E27FC236}">
                <a16:creationId xmlns:a16="http://schemas.microsoft.com/office/drawing/2014/main" id="{D9C2A3FD-784E-401B-B32E-706E40763587}"/>
              </a:ext>
            </a:extLst>
          </p:cNvPr>
          <p:cNvSpPr/>
          <p:nvPr/>
        </p:nvSpPr>
        <p:spPr>
          <a:xfrm>
            <a:off x="5889656" y="2137055"/>
            <a:ext cx="476412" cy="369332"/>
          </a:xfrm>
          <a:prstGeom prst="rect">
            <a:avLst/>
          </a:prstGeom>
        </p:spPr>
        <p:txBody>
          <a:bodyPr wrap="none">
            <a:spAutoFit/>
          </a:bodyPr>
          <a:lstStyle/>
          <a:p>
            <a:r>
              <a:rPr lang="en-US" dirty="0"/>
              <a:t>16.</a:t>
            </a:r>
          </a:p>
        </p:txBody>
      </p:sp>
      <p:sp>
        <p:nvSpPr>
          <p:cNvPr id="146" name="Rectangle 145">
            <a:extLst>
              <a:ext uri="{FF2B5EF4-FFF2-40B4-BE49-F238E27FC236}">
                <a16:creationId xmlns:a16="http://schemas.microsoft.com/office/drawing/2014/main" id="{1E7B7F11-71AA-4FD9-BA3D-E431F99902F3}"/>
              </a:ext>
            </a:extLst>
          </p:cNvPr>
          <p:cNvSpPr/>
          <p:nvPr/>
        </p:nvSpPr>
        <p:spPr>
          <a:xfrm>
            <a:off x="4859446" y="3692520"/>
            <a:ext cx="476412" cy="369332"/>
          </a:xfrm>
          <a:prstGeom prst="rect">
            <a:avLst/>
          </a:prstGeom>
        </p:spPr>
        <p:txBody>
          <a:bodyPr wrap="none">
            <a:spAutoFit/>
          </a:bodyPr>
          <a:lstStyle/>
          <a:p>
            <a:r>
              <a:rPr lang="en-US" dirty="0"/>
              <a:t>14.</a:t>
            </a:r>
          </a:p>
        </p:txBody>
      </p:sp>
      <p:sp>
        <p:nvSpPr>
          <p:cNvPr id="150" name="Rectangle 149">
            <a:extLst>
              <a:ext uri="{FF2B5EF4-FFF2-40B4-BE49-F238E27FC236}">
                <a16:creationId xmlns:a16="http://schemas.microsoft.com/office/drawing/2014/main" id="{29857CD1-9795-416D-887B-B8C8CE5DC62F}"/>
              </a:ext>
            </a:extLst>
          </p:cNvPr>
          <p:cNvSpPr/>
          <p:nvPr/>
        </p:nvSpPr>
        <p:spPr>
          <a:xfrm>
            <a:off x="8650818" y="1754427"/>
            <a:ext cx="476412" cy="369332"/>
          </a:xfrm>
          <a:prstGeom prst="rect">
            <a:avLst/>
          </a:prstGeom>
        </p:spPr>
        <p:txBody>
          <a:bodyPr wrap="none">
            <a:spAutoFit/>
          </a:bodyPr>
          <a:lstStyle/>
          <a:p>
            <a:r>
              <a:rPr lang="en-US" dirty="0"/>
              <a:t>18.</a:t>
            </a:r>
          </a:p>
        </p:txBody>
      </p:sp>
      <p:sp>
        <p:nvSpPr>
          <p:cNvPr id="4" name="TextBox 3"/>
          <p:cNvSpPr txBox="1"/>
          <p:nvPr/>
        </p:nvSpPr>
        <p:spPr>
          <a:xfrm>
            <a:off x="1185254" y="5308646"/>
            <a:ext cx="2917465" cy="369332"/>
          </a:xfrm>
          <a:prstGeom prst="rect">
            <a:avLst/>
          </a:prstGeom>
          <a:solidFill>
            <a:schemeClr val="bg1"/>
          </a:solidFill>
          <a:ln>
            <a:solidFill>
              <a:schemeClr val="tx1"/>
            </a:solidFill>
          </a:ln>
        </p:spPr>
        <p:txBody>
          <a:bodyPr wrap="none" rtlCol="0">
            <a:spAutoFit/>
          </a:bodyPr>
          <a:lstStyle/>
          <a:p>
            <a:r>
              <a:rPr lang="en-US" b="1" dirty="0"/>
              <a:t>Pretreatment &amp; Liquefaction</a:t>
            </a:r>
          </a:p>
        </p:txBody>
      </p:sp>
      <p:cxnSp>
        <p:nvCxnSpPr>
          <p:cNvPr id="9" name="Straight Arrow Connector 8"/>
          <p:cNvCxnSpPr>
            <a:cxnSpLocks/>
          </p:cNvCxnSpPr>
          <p:nvPr/>
        </p:nvCxnSpPr>
        <p:spPr>
          <a:xfrm flipV="1">
            <a:off x="3034392" y="4777395"/>
            <a:ext cx="892473" cy="54107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1" name="TextBox 150"/>
          <p:cNvSpPr txBox="1"/>
          <p:nvPr/>
        </p:nvSpPr>
        <p:spPr>
          <a:xfrm>
            <a:off x="6458802" y="3825284"/>
            <a:ext cx="1498487" cy="369332"/>
          </a:xfrm>
          <a:prstGeom prst="rect">
            <a:avLst/>
          </a:prstGeom>
          <a:solidFill>
            <a:schemeClr val="bg1"/>
          </a:solidFill>
          <a:ln>
            <a:solidFill>
              <a:schemeClr val="tx1"/>
            </a:solidFill>
          </a:ln>
        </p:spPr>
        <p:txBody>
          <a:bodyPr wrap="square" rtlCol="0">
            <a:spAutoFit/>
          </a:bodyPr>
          <a:lstStyle/>
          <a:p>
            <a:r>
              <a:rPr lang="en-US" b="1" dirty="0"/>
              <a:t>Truck Loading</a:t>
            </a:r>
          </a:p>
        </p:txBody>
      </p:sp>
      <p:cxnSp>
        <p:nvCxnSpPr>
          <p:cNvPr id="152" name="Straight Arrow Connector 151"/>
          <p:cNvCxnSpPr/>
          <p:nvPr/>
        </p:nvCxnSpPr>
        <p:spPr>
          <a:xfrm flipH="1" flipV="1">
            <a:off x="6127862" y="3572258"/>
            <a:ext cx="661247" cy="26553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3" name="TextBox 162"/>
          <p:cNvSpPr txBox="1"/>
          <p:nvPr/>
        </p:nvSpPr>
        <p:spPr>
          <a:xfrm>
            <a:off x="1479331" y="1327395"/>
            <a:ext cx="907428" cy="369332"/>
          </a:xfrm>
          <a:prstGeom prst="rect">
            <a:avLst/>
          </a:prstGeom>
          <a:solidFill>
            <a:schemeClr val="bg1"/>
          </a:solidFill>
          <a:ln>
            <a:solidFill>
              <a:schemeClr val="tx1"/>
            </a:solidFill>
          </a:ln>
        </p:spPr>
        <p:txBody>
          <a:bodyPr wrap="none" rtlCol="0">
            <a:spAutoFit/>
          </a:bodyPr>
          <a:lstStyle/>
          <a:p>
            <a:r>
              <a:rPr lang="en-US" b="1" dirty="0"/>
              <a:t>Storage</a:t>
            </a:r>
          </a:p>
        </p:txBody>
      </p:sp>
      <p:cxnSp>
        <p:nvCxnSpPr>
          <p:cNvPr id="167" name="Straight Arrow Connector 166"/>
          <p:cNvCxnSpPr/>
          <p:nvPr/>
        </p:nvCxnSpPr>
        <p:spPr>
          <a:xfrm>
            <a:off x="1903903" y="1696727"/>
            <a:ext cx="304936" cy="8288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2" name="TextBox 171"/>
          <p:cNvSpPr txBox="1"/>
          <p:nvPr/>
        </p:nvSpPr>
        <p:spPr>
          <a:xfrm>
            <a:off x="4175918" y="1327395"/>
            <a:ext cx="1389932" cy="369332"/>
          </a:xfrm>
          <a:prstGeom prst="rect">
            <a:avLst/>
          </a:prstGeom>
          <a:solidFill>
            <a:schemeClr val="bg1"/>
          </a:solidFill>
          <a:ln>
            <a:solidFill>
              <a:schemeClr val="tx1"/>
            </a:solidFill>
          </a:ln>
        </p:spPr>
        <p:txBody>
          <a:bodyPr wrap="none" rtlCol="0">
            <a:spAutoFit/>
          </a:bodyPr>
          <a:lstStyle/>
          <a:p>
            <a:r>
              <a:rPr lang="en-US" b="1" dirty="0"/>
              <a:t>Vaporization</a:t>
            </a:r>
          </a:p>
        </p:txBody>
      </p:sp>
      <p:cxnSp>
        <p:nvCxnSpPr>
          <p:cNvPr id="173" name="Straight Arrow Connector 172"/>
          <p:cNvCxnSpPr/>
          <p:nvPr/>
        </p:nvCxnSpPr>
        <p:spPr>
          <a:xfrm flipH="1">
            <a:off x="3872292" y="1696727"/>
            <a:ext cx="1299905" cy="10407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3" name="TextBox 182">
            <a:extLst>
              <a:ext uri="{FF2B5EF4-FFF2-40B4-BE49-F238E27FC236}">
                <a16:creationId xmlns:a16="http://schemas.microsoft.com/office/drawing/2014/main" id="{875C8FAB-44B1-40C9-BA71-B7A7D9CB3B91}"/>
              </a:ext>
            </a:extLst>
          </p:cNvPr>
          <p:cNvSpPr txBox="1"/>
          <p:nvPr/>
        </p:nvSpPr>
        <p:spPr>
          <a:xfrm>
            <a:off x="9365779" y="5845037"/>
            <a:ext cx="2217530" cy="369332"/>
          </a:xfrm>
          <a:prstGeom prst="rect">
            <a:avLst/>
          </a:prstGeom>
          <a:solidFill>
            <a:schemeClr val="bg1"/>
          </a:solidFill>
          <a:ln>
            <a:solidFill>
              <a:schemeClr val="tx1"/>
            </a:solidFill>
          </a:ln>
        </p:spPr>
        <p:txBody>
          <a:bodyPr wrap="none" rtlCol="0">
            <a:spAutoFit/>
          </a:bodyPr>
          <a:lstStyle/>
          <a:p>
            <a:r>
              <a:rPr lang="en-US" b="1" dirty="0"/>
              <a:t>Pipeline Interconnect</a:t>
            </a:r>
          </a:p>
        </p:txBody>
      </p:sp>
      <p:cxnSp>
        <p:nvCxnSpPr>
          <p:cNvPr id="185" name="Straight Arrow Connector 184">
            <a:extLst>
              <a:ext uri="{FF2B5EF4-FFF2-40B4-BE49-F238E27FC236}">
                <a16:creationId xmlns:a16="http://schemas.microsoft.com/office/drawing/2014/main" id="{7A852584-DEE2-4AE8-9221-63102DAE36A8}"/>
              </a:ext>
            </a:extLst>
          </p:cNvPr>
          <p:cNvCxnSpPr>
            <a:cxnSpLocks/>
          </p:cNvCxnSpPr>
          <p:nvPr/>
        </p:nvCxnSpPr>
        <p:spPr>
          <a:xfrm flipV="1">
            <a:off x="9559873" y="5477459"/>
            <a:ext cx="379201" cy="32358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CDE8C542-B7EF-487A-A63B-8DEBDC53BF40}"/>
              </a:ext>
            </a:extLst>
          </p:cNvPr>
          <p:cNvSpPr/>
          <p:nvPr/>
        </p:nvSpPr>
        <p:spPr>
          <a:xfrm>
            <a:off x="5713806" y="3417504"/>
            <a:ext cx="121147" cy="636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E1E9E4A-2D2C-47FB-9A9A-8ED7462B28A6}"/>
              </a:ext>
            </a:extLst>
          </p:cNvPr>
          <p:cNvSpPr/>
          <p:nvPr/>
        </p:nvSpPr>
        <p:spPr>
          <a:xfrm>
            <a:off x="5699758" y="3982635"/>
            <a:ext cx="144611" cy="1422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Top Corners Snipped 13">
            <a:extLst>
              <a:ext uri="{FF2B5EF4-FFF2-40B4-BE49-F238E27FC236}">
                <a16:creationId xmlns:a16="http://schemas.microsoft.com/office/drawing/2014/main" id="{972DADB8-E6EC-47B4-B266-A9E6EBB4597C}"/>
              </a:ext>
            </a:extLst>
          </p:cNvPr>
          <p:cNvSpPr/>
          <p:nvPr/>
        </p:nvSpPr>
        <p:spPr>
          <a:xfrm flipV="1">
            <a:off x="5716009" y="4109418"/>
            <a:ext cx="128487" cy="89294"/>
          </a:xfrm>
          <a:prstGeom prst="snip2Same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1582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descr="Image result for schematic image double wall LNG tank">
            <a:extLst>
              <a:ext uri="{FF2B5EF4-FFF2-40B4-BE49-F238E27FC236}">
                <a16:creationId xmlns:a16="http://schemas.microsoft.com/office/drawing/2014/main" id="{FF15A4A1-DEA0-4B4C-8765-98E029F902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286" t="14000" r="34714" b="24710"/>
          <a:stretch/>
        </p:blipFill>
        <p:spPr bwMode="auto">
          <a:xfrm>
            <a:off x="128671" y="1309313"/>
            <a:ext cx="2980512" cy="26447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6">
            <a:extLst>
              <a:ext uri="{FF2B5EF4-FFF2-40B4-BE49-F238E27FC236}">
                <a16:creationId xmlns:a16="http://schemas.microsoft.com/office/drawing/2014/main" id="{48CF4CBA-B120-475F-B99F-B27801723E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7097" y="3324783"/>
            <a:ext cx="259423" cy="5027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6">
            <a:extLst>
              <a:ext uri="{FF2B5EF4-FFF2-40B4-BE49-F238E27FC236}">
                <a16:creationId xmlns:a16="http://schemas.microsoft.com/office/drawing/2014/main" id="{68AFD48A-0F82-4F2B-AB69-051046D2B7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4155" y="3329891"/>
            <a:ext cx="259423" cy="5027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6">
            <a:extLst>
              <a:ext uri="{FF2B5EF4-FFF2-40B4-BE49-F238E27FC236}">
                <a16:creationId xmlns:a16="http://schemas.microsoft.com/office/drawing/2014/main" id="{C0B4B205-D9B1-4396-B874-F3FB77164D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1974" y="3324783"/>
            <a:ext cx="259423" cy="5027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schematic LNG double N2 expander cycle">
            <a:extLst>
              <a:ext uri="{FF2B5EF4-FFF2-40B4-BE49-F238E27FC236}">
                <a16:creationId xmlns:a16="http://schemas.microsoft.com/office/drawing/2014/main" id="{C1659D59-B060-4BC4-8C6B-ED8FF8B724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7240" y="1535860"/>
            <a:ext cx="1438612" cy="171643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F397BB9B-F93E-4C9F-B5AA-C825E95906F2}"/>
              </a:ext>
            </a:extLst>
          </p:cNvPr>
          <p:cNvSpPr/>
          <p:nvPr/>
        </p:nvSpPr>
        <p:spPr>
          <a:xfrm>
            <a:off x="3086141" y="1688385"/>
            <a:ext cx="528637" cy="253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3723BB6-3159-425C-B427-E4B7E28ED2E3}"/>
              </a:ext>
            </a:extLst>
          </p:cNvPr>
          <p:cNvSpPr/>
          <p:nvPr/>
        </p:nvSpPr>
        <p:spPr>
          <a:xfrm>
            <a:off x="3236661" y="3144372"/>
            <a:ext cx="335189" cy="253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a:extLst>
              <a:ext uri="{FF2B5EF4-FFF2-40B4-BE49-F238E27FC236}">
                <a16:creationId xmlns:a16="http://schemas.microsoft.com/office/drawing/2014/main" id="{53A9CB35-44C3-4092-9EEB-613E2C63C335}"/>
              </a:ext>
            </a:extLst>
          </p:cNvPr>
          <p:cNvSpPr/>
          <p:nvPr/>
        </p:nvSpPr>
        <p:spPr>
          <a:xfrm>
            <a:off x="1532814" y="2963658"/>
            <a:ext cx="206288" cy="196638"/>
          </a:xfrm>
          <a:prstGeom prst="flowChartConnector">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Arrow Connector 34">
            <a:extLst>
              <a:ext uri="{FF2B5EF4-FFF2-40B4-BE49-F238E27FC236}">
                <a16:creationId xmlns:a16="http://schemas.microsoft.com/office/drawing/2014/main" id="{B2DA913C-BDDE-462C-B0A8-7637A003D6B7}"/>
              </a:ext>
            </a:extLst>
          </p:cNvPr>
          <p:cNvCxnSpPr>
            <a:cxnSpLocks/>
          </p:cNvCxnSpPr>
          <p:nvPr/>
        </p:nvCxnSpPr>
        <p:spPr>
          <a:xfrm flipH="1">
            <a:off x="2372884" y="1309817"/>
            <a:ext cx="15618" cy="190252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EBBC3D4-F0BF-4D08-80C4-FF9F2E5A0B19}"/>
              </a:ext>
            </a:extLst>
          </p:cNvPr>
          <p:cNvCxnSpPr>
            <a:cxnSpLocks/>
          </p:cNvCxnSpPr>
          <p:nvPr/>
        </p:nvCxnSpPr>
        <p:spPr>
          <a:xfrm flipH="1" flipV="1">
            <a:off x="2210862" y="1306343"/>
            <a:ext cx="1367399" cy="1441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AD7C0F9-1DE6-4476-B656-7F17ED411A9C}"/>
              </a:ext>
            </a:extLst>
          </p:cNvPr>
          <p:cNvCxnSpPr>
            <a:cxnSpLocks/>
          </p:cNvCxnSpPr>
          <p:nvPr/>
        </p:nvCxnSpPr>
        <p:spPr>
          <a:xfrm flipH="1" flipV="1">
            <a:off x="3585137" y="3144373"/>
            <a:ext cx="3046" cy="28462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3CB3DB1E-9B3C-42BF-90CE-FCB97566DC07}"/>
              </a:ext>
            </a:extLst>
          </p:cNvPr>
          <p:cNvCxnSpPr>
            <a:cxnSpLocks/>
          </p:cNvCxnSpPr>
          <p:nvPr/>
        </p:nvCxnSpPr>
        <p:spPr>
          <a:xfrm flipH="1">
            <a:off x="3546442" y="3825777"/>
            <a:ext cx="1126262"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D3186B0-D811-4395-9FF9-17406D3AF4BB}"/>
              </a:ext>
            </a:extLst>
          </p:cNvPr>
          <p:cNvCxnSpPr>
            <a:cxnSpLocks/>
          </p:cNvCxnSpPr>
          <p:nvPr/>
        </p:nvCxnSpPr>
        <p:spPr>
          <a:xfrm flipH="1">
            <a:off x="4075266" y="3326320"/>
            <a:ext cx="1005620" cy="885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737BCCF3-056E-4100-B9D4-0032ACB6D90C}"/>
              </a:ext>
            </a:extLst>
          </p:cNvPr>
          <p:cNvCxnSpPr>
            <a:cxnSpLocks/>
          </p:cNvCxnSpPr>
          <p:nvPr/>
        </p:nvCxnSpPr>
        <p:spPr>
          <a:xfrm flipH="1" flipV="1">
            <a:off x="3579083" y="1309817"/>
            <a:ext cx="9100" cy="62383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67D0FBAC-E033-4E0C-A478-996A8290B5CE}"/>
              </a:ext>
            </a:extLst>
          </p:cNvPr>
          <p:cNvCxnSpPr>
            <a:cxnSpLocks/>
          </p:cNvCxnSpPr>
          <p:nvPr/>
        </p:nvCxnSpPr>
        <p:spPr>
          <a:xfrm flipV="1">
            <a:off x="1746812" y="3049750"/>
            <a:ext cx="1" cy="30278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03DB8DCA-777D-420B-A504-DB68213F6E0E}"/>
              </a:ext>
            </a:extLst>
          </p:cNvPr>
          <p:cNvCxnSpPr>
            <a:cxnSpLocks/>
          </p:cNvCxnSpPr>
          <p:nvPr/>
        </p:nvCxnSpPr>
        <p:spPr>
          <a:xfrm>
            <a:off x="6281957" y="1138921"/>
            <a:ext cx="22272" cy="337922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3BE5BCC7-C2C4-4CD5-A646-22B7249FF087}"/>
              </a:ext>
            </a:extLst>
          </p:cNvPr>
          <p:cNvCxnSpPr>
            <a:cxnSpLocks/>
          </p:cNvCxnSpPr>
          <p:nvPr/>
        </p:nvCxnSpPr>
        <p:spPr>
          <a:xfrm>
            <a:off x="1595230" y="1128735"/>
            <a:ext cx="5051655"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37CD9B0B-6253-433B-97D0-8EBDDF983DC9}"/>
              </a:ext>
            </a:extLst>
          </p:cNvPr>
          <p:cNvCxnSpPr>
            <a:cxnSpLocks/>
            <a:stCxn id="32" idx="1"/>
          </p:cNvCxnSpPr>
          <p:nvPr/>
        </p:nvCxnSpPr>
        <p:spPr>
          <a:xfrm flipV="1">
            <a:off x="1563024" y="1142085"/>
            <a:ext cx="19264" cy="185037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63" name="Picture 48">
            <a:extLst>
              <a:ext uri="{FF2B5EF4-FFF2-40B4-BE49-F238E27FC236}">
                <a16:creationId xmlns:a16="http://schemas.microsoft.com/office/drawing/2014/main" id="{540C2396-E193-4D88-8D7F-476110F944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7510944" y="2260411"/>
            <a:ext cx="1563659" cy="477355"/>
          </a:xfrm>
          <a:prstGeom prst="rect">
            <a:avLst/>
          </a:prstGeom>
          <a:solidFill>
            <a:schemeClr val="bg1"/>
          </a:solidFill>
        </p:spPr>
      </p:pic>
      <p:cxnSp>
        <p:nvCxnSpPr>
          <p:cNvPr id="64" name="Straight Arrow Connector 63">
            <a:extLst>
              <a:ext uri="{FF2B5EF4-FFF2-40B4-BE49-F238E27FC236}">
                <a16:creationId xmlns:a16="http://schemas.microsoft.com/office/drawing/2014/main" id="{F959CA64-FE91-4955-85D8-3186069B0BEF}"/>
              </a:ext>
            </a:extLst>
          </p:cNvPr>
          <p:cNvCxnSpPr>
            <a:cxnSpLocks/>
          </p:cNvCxnSpPr>
          <p:nvPr/>
        </p:nvCxnSpPr>
        <p:spPr>
          <a:xfrm>
            <a:off x="6646885" y="1130160"/>
            <a:ext cx="0" cy="227839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9EF21165-EF8C-403D-8EA0-CC3D1BBE4667}"/>
              </a:ext>
            </a:extLst>
          </p:cNvPr>
          <p:cNvCxnSpPr>
            <a:cxnSpLocks/>
          </p:cNvCxnSpPr>
          <p:nvPr/>
        </p:nvCxnSpPr>
        <p:spPr>
          <a:xfrm flipV="1">
            <a:off x="8299961" y="1127150"/>
            <a:ext cx="0" cy="94105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E3A7635E-B519-4A11-B902-4A3F43C34504}"/>
              </a:ext>
            </a:extLst>
          </p:cNvPr>
          <p:cNvCxnSpPr>
            <a:cxnSpLocks/>
          </p:cNvCxnSpPr>
          <p:nvPr/>
        </p:nvCxnSpPr>
        <p:spPr>
          <a:xfrm>
            <a:off x="8299036" y="3016333"/>
            <a:ext cx="1850" cy="39201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2267E277-75AF-48B7-8326-8E3CA5EFDEF5}"/>
              </a:ext>
            </a:extLst>
          </p:cNvPr>
          <p:cNvCxnSpPr>
            <a:cxnSpLocks/>
          </p:cNvCxnSpPr>
          <p:nvPr/>
        </p:nvCxnSpPr>
        <p:spPr>
          <a:xfrm>
            <a:off x="6651023" y="3387730"/>
            <a:ext cx="906165" cy="756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73" name="Picture 2">
            <a:extLst>
              <a:ext uri="{FF2B5EF4-FFF2-40B4-BE49-F238E27FC236}">
                <a16:creationId xmlns:a16="http://schemas.microsoft.com/office/drawing/2014/main" id="{58378ACB-30E2-494C-89C3-FA102BC475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35735" y="3223598"/>
            <a:ext cx="336851" cy="285128"/>
          </a:xfrm>
          <a:prstGeom prst="rect">
            <a:avLst/>
          </a:prstGeom>
          <a:noFill/>
          <a:extLst>
            <a:ext uri="{909E8E84-426E-40DD-AFC4-6F175D3DCCD1}">
              <a14:hiddenFill xmlns:a14="http://schemas.microsoft.com/office/drawing/2010/main">
                <a:solidFill>
                  <a:srgbClr val="FFFFFF"/>
                </a:solidFill>
              </a14:hiddenFill>
            </a:ext>
          </a:extLst>
        </p:spPr>
      </p:pic>
      <p:sp>
        <p:nvSpPr>
          <p:cNvPr id="74" name="Flowchart: Connector 73">
            <a:extLst>
              <a:ext uri="{FF2B5EF4-FFF2-40B4-BE49-F238E27FC236}">
                <a16:creationId xmlns:a16="http://schemas.microsoft.com/office/drawing/2014/main" id="{F3C5A7DB-56CD-4504-A537-96A115882CB4}"/>
              </a:ext>
            </a:extLst>
          </p:cNvPr>
          <p:cNvSpPr/>
          <p:nvPr/>
        </p:nvSpPr>
        <p:spPr>
          <a:xfrm>
            <a:off x="6849894" y="3265378"/>
            <a:ext cx="244866" cy="243348"/>
          </a:xfrm>
          <a:prstGeom prst="flowChartConnector">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9" name="Straight Arrow Connector 78">
            <a:extLst>
              <a:ext uri="{FF2B5EF4-FFF2-40B4-BE49-F238E27FC236}">
                <a16:creationId xmlns:a16="http://schemas.microsoft.com/office/drawing/2014/main" id="{E56EAB3A-57A9-4205-9EF6-8D4D23BA2726}"/>
              </a:ext>
            </a:extLst>
          </p:cNvPr>
          <p:cNvCxnSpPr>
            <a:cxnSpLocks/>
          </p:cNvCxnSpPr>
          <p:nvPr/>
        </p:nvCxnSpPr>
        <p:spPr>
          <a:xfrm>
            <a:off x="7841661" y="3396261"/>
            <a:ext cx="441975"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E1BA471E-F1BE-4D31-B3FD-49F3ABC9C686}"/>
              </a:ext>
            </a:extLst>
          </p:cNvPr>
          <p:cNvSpPr/>
          <p:nvPr/>
        </p:nvSpPr>
        <p:spPr>
          <a:xfrm>
            <a:off x="6814031" y="3211462"/>
            <a:ext cx="338554" cy="307777"/>
          </a:xfrm>
          <a:prstGeom prst="rect">
            <a:avLst/>
          </a:prstGeom>
        </p:spPr>
        <p:txBody>
          <a:bodyPr wrap="none">
            <a:spAutoFit/>
          </a:bodyPr>
          <a:lstStyle/>
          <a:p>
            <a:r>
              <a:rPr lang="en-US" sz="1400" dirty="0"/>
              <a:t>M</a:t>
            </a:r>
          </a:p>
        </p:txBody>
      </p:sp>
      <p:cxnSp>
        <p:nvCxnSpPr>
          <p:cNvPr id="85" name="Straight Arrow Connector 84">
            <a:extLst>
              <a:ext uri="{FF2B5EF4-FFF2-40B4-BE49-F238E27FC236}">
                <a16:creationId xmlns:a16="http://schemas.microsoft.com/office/drawing/2014/main" id="{F666D896-D1BD-4044-BA85-7D00AAFA8AF8}"/>
              </a:ext>
            </a:extLst>
          </p:cNvPr>
          <p:cNvCxnSpPr>
            <a:cxnSpLocks/>
          </p:cNvCxnSpPr>
          <p:nvPr/>
        </p:nvCxnSpPr>
        <p:spPr>
          <a:xfrm>
            <a:off x="8305824" y="1122664"/>
            <a:ext cx="874833" cy="721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88" name="Picture 50">
            <a:extLst>
              <a:ext uri="{FF2B5EF4-FFF2-40B4-BE49-F238E27FC236}">
                <a16:creationId xmlns:a16="http://schemas.microsoft.com/office/drawing/2014/main" id="{F551736C-F351-440E-A95C-BEE364C18914}"/>
              </a:ext>
            </a:extLst>
          </p:cNvPr>
          <p:cNvPicPr>
            <a:picLocks noChangeAspect="1" noChangeArrowheads="1"/>
          </p:cNvPicPr>
          <p:nvPr/>
        </p:nvPicPr>
        <p:blipFill>
          <a:blip r:embed="rId7">
            <a:grayscl/>
            <a:extLst>
              <a:ext uri="{28A0092B-C50C-407E-A947-70E740481C1C}">
                <a14:useLocalDpi xmlns:a14="http://schemas.microsoft.com/office/drawing/2010/main" val="0"/>
              </a:ext>
            </a:extLst>
          </a:blip>
          <a:srcRect/>
          <a:stretch>
            <a:fillRect/>
          </a:stretch>
        </p:blipFill>
        <p:spPr bwMode="auto">
          <a:xfrm>
            <a:off x="9245724" y="1670842"/>
            <a:ext cx="575955" cy="826219"/>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a:extLst>
              <a:ext uri="{FF2B5EF4-FFF2-40B4-BE49-F238E27FC236}">
                <a16:creationId xmlns:a16="http://schemas.microsoft.com/office/drawing/2014/main" id="{36FD2406-8EC0-46B4-8298-90C357379549}"/>
              </a:ext>
            </a:extLst>
          </p:cNvPr>
          <p:cNvSpPr txBox="1"/>
          <p:nvPr/>
        </p:nvSpPr>
        <p:spPr>
          <a:xfrm>
            <a:off x="9311194" y="2754106"/>
            <a:ext cx="340091" cy="369332"/>
          </a:xfrm>
          <a:prstGeom prst="rect">
            <a:avLst/>
          </a:prstGeom>
          <a:noFill/>
        </p:spPr>
        <p:txBody>
          <a:bodyPr wrap="square" rtlCol="0">
            <a:spAutoFit/>
          </a:bodyPr>
          <a:lstStyle/>
          <a:p>
            <a:r>
              <a:rPr lang="en-US" dirty="0"/>
              <a:t> </a:t>
            </a:r>
            <a:r>
              <a:rPr lang="en-US" sz="1400" dirty="0"/>
              <a:t>P</a:t>
            </a:r>
          </a:p>
        </p:txBody>
      </p:sp>
      <p:sp>
        <p:nvSpPr>
          <p:cNvPr id="91" name="Flowchart: Connector 90">
            <a:extLst>
              <a:ext uri="{FF2B5EF4-FFF2-40B4-BE49-F238E27FC236}">
                <a16:creationId xmlns:a16="http://schemas.microsoft.com/office/drawing/2014/main" id="{81ADCD67-A480-46FB-B9E7-A55326CE7E1E}"/>
              </a:ext>
            </a:extLst>
          </p:cNvPr>
          <p:cNvSpPr/>
          <p:nvPr/>
        </p:nvSpPr>
        <p:spPr>
          <a:xfrm>
            <a:off x="9380511" y="2847386"/>
            <a:ext cx="227988" cy="208053"/>
          </a:xfrm>
          <a:prstGeom prst="flowChartConnector">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 name="Picture 14">
            <a:extLst>
              <a:ext uri="{FF2B5EF4-FFF2-40B4-BE49-F238E27FC236}">
                <a16:creationId xmlns:a16="http://schemas.microsoft.com/office/drawing/2014/main" id="{1B4826FC-8621-4F33-A0F3-D7CD8641462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05109" y="1784012"/>
            <a:ext cx="490946" cy="547017"/>
          </a:xfrm>
          <a:prstGeom prst="rect">
            <a:avLst/>
          </a:prstGeom>
          <a:noFill/>
          <a:extLst>
            <a:ext uri="{909E8E84-426E-40DD-AFC4-6F175D3DCCD1}">
              <a14:hiddenFill xmlns:a14="http://schemas.microsoft.com/office/drawing/2010/main">
                <a:solidFill>
                  <a:srgbClr val="FFFFFF"/>
                </a:solidFill>
              </a14:hiddenFill>
            </a:ext>
          </a:extLst>
        </p:spPr>
      </p:pic>
      <p:cxnSp>
        <p:nvCxnSpPr>
          <p:cNvPr id="93" name="Straight Arrow Connector 92">
            <a:extLst>
              <a:ext uri="{FF2B5EF4-FFF2-40B4-BE49-F238E27FC236}">
                <a16:creationId xmlns:a16="http://schemas.microsoft.com/office/drawing/2014/main" id="{84386466-CEB6-4893-A43B-4ED68F9B65B0}"/>
              </a:ext>
            </a:extLst>
          </p:cNvPr>
          <p:cNvCxnSpPr>
            <a:cxnSpLocks/>
          </p:cNvCxnSpPr>
          <p:nvPr/>
        </p:nvCxnSpPr>
        <p:spPr>
          <a:xfrm flipV="1">
            <a:off x="8453805" y="3005491"/>
            <a:ext cx="955141"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3C77B0C7-CE0C-4503-98C2-41BD9E351505}"/>
              </a:ext>
            </a:extLst>
          </p:cNvPr>
          <p:cNvCxnSpPr>
            <a:cxnSpLocks/>
          </p:cNvCxnSpPr>
          <p:nvPr/>
        </p:nvCxnSpPr>
        <p:spPr>
          <a:xfrm>
            <a:off x="8833498" y="2190241"/>
            <a:ext cx="4863" cy="85766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BE5915AB-1F55-4901-AA90-D00EA05AAE25}"/>
              </a:ext>
            </a:extLst>
          </p:cNvPr>
          <p:cNvCxnSpPr>
            <a:cxnSpLocks/>
          </p:cNvCxnSpPr>
          <p:nvPr/>
        </p:nvCxnSpPr>
        <p:spPr>
          <a:xfrm flipV="1">
            <a:off x="9752617" y="2263895"/>
            <a:ext cx="0" cy="58349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2A96E696-15BC-4582-9055-4B25DD34416F}"/>
              </a:ext>
            </a:extLst>
          </p:cNvPr>
          <p:cNvCxnSpPr>
            <a:cxnSpLocks/>
          </p:cNvCxnSpPr>
          <p:nvPr/>
        </p:nvCxnSpPr>
        <p:spPr>
          <a:xfrm>
            <a:off x="9516490" y="2828531"/>
            <a:ext cx="248953"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17EEBB8C-2D92-425E-9FC3-43626A999767}"/>
              </a:ext>
            </a:extLst>
          </p:cNvPr>
          <p:cNvCxnSpPr>
            <a:cxnSpLocks/>
          </p:cNvCxnSpPr>
          <p:nvPr/>
        </p:nvCxnSpPr>
        <p:spPr>
          <a:xfrm flipH="1">
            <a:off x="8425138" y="2063405"/>
            <a:ext cx="304201"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6" name="Picture 2">
            <a:extLst>
              <a:ext uri="{FF2B5EF4-FFF2-40B4-BE49-F238E27FC236}">
                <a16:creationId xmlns:a16="http://schemas.microsoft.com/office/drawing/2014/main" id="{1D733504-FCD3-4080-9BB1-C01E27E0A4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75130" y="925652"/>
            <a:ext cx="358113" cy="303125"/>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2">
            <a:extLst>
              <a:ext uri="{FF2B5EF4-FFF2-40B4-BE49-F238E27FC236}">
                <a16:creationId xmlns:a16="http://schemas.microsoft.com/office/drawing/2014/main" id="{F8D6E9B1-8F46-41D4-8D71-BE5DFAA666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5251" y="966812"/>
            <a:ext cx="336851" cy="285128"/>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48">
            <a:extLst>
              <a:ext uri="{FF2B5EF4-FFF2-40B4-BE49-F238E27FC236}">
                <a16:creationId xmlns:a16="http://schemas.microsoft.com/office/drawing/2014/main" id="{0B010408-25A3-440B-8D1C-68D60B7362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5525" y="271264"/>
            <a:ext cx="419265" cy="219810"/>
          </a:xfrm>
          <a:prstGeom prst="rect">
            <a:avLst/>
          </a:prstGeom>
          <a:noFill/>
          <a:extLst>
            <a:ext uri="{909E8E84-426E-40DD-AFC4-6F175D3DCCD1}">
              <a14:hiddenFill xmlns:a14="http://schemas.microsoft.com/office/drawing/2010/main">
                <a:solidFill>
                  <a:srgbClr val="FFFFFF"/>
                </a:solidFill>
              </a14:hiddenFill>
            </a:ext>
          </a:extLst>
        </p:spPr>
      </p:pic>
      <p:cxnSp>
        <p:nvCxnSpPr>
          <p:cNvPr id="109" name="Straight Arrow Connector 108">
            <a:extLst>
              <a:ext uri="{FF2B5EF4-FFF2-40B4-BE49-F238E27FC236}">
                <a16:creationId xmlns:a16="http://schemas.microsoft.com/office/drawing/2014/main" id="{2085A07F-C770-495D-A243-46C5D858C33C}"/>
              </a:ext>
            </a:extLst>
          </p:cNvPr>
          <p:cNvCxnSpPr>
            <a:cxnSpLocks/>
          </p:cNvCxnSpPr>
          <p:nvPr/>
        </p:nvCxnSpPr>
        <p:spPr>
          <a:xfrm>
            <a:off x="9526361" y="1109376"/>
            <a:ext cx="532445"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A7F9F7B8-210C-4EE7-B393-5FE4F779E26A}"/>
              </a:ext>
            </a:extLst>
          </p:cNvPr>
          <p:cNvCxnSpPr>
            <a:cxnSpLocks/>
          </p:cNvCxnSpPr>
          <p:nvPr/>
        </p:nvCxnSpPr>
        <p:spPr>
          <a:xfrm>
            <a:off x="10058806" y="1512647"/>
            <a:ext cx="0" cy="426486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A3090A96-8F98-4E41-B33E-F1F62B471494}"/>
              </a:ext>
            </a:extLst>
          </p:cNvPr>
          <p:cNvCxnSpPr>
            <a:cxnSpLocks/>
          </p:cNvCxnSpPr>
          <p:nvPr/>
        </p:nvCxnSpPr>
        <p:spPr>
          <a:xfrm flipV="1">
            <a:off x="11025551" y="5752941"/>
            <a:ext cx="1177539" cy="1718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E1993F0A-A0CC-40A9-9DD3-5F1F9E61A22C}"/>
              </a:ext>
            </a:extLst>
          </p:cNvPr>
          <p:cNvCxnSpPr>
            <a:cxnSpLocks/>
            <a:endCxn id="181" idx="1"/>
          </p:cNvCxnSpPr>
          <p:nvPr/>
        </p:nvCxnSpPr>
        <p:spPr>
          <a:xfrm>
            <a:off x="6290871" y="4505167"/>
            <a:ext cx="704911"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F5FE868E-3BAA-4FDE-8781-AFAC38621793}"/>
              </a:ext>
            </a:extLst>
          </p:cNvPr>
          <p:cNvCxnSpPr>
            <a:cxnSpLocks/>
          </p:cNvCxnSpPr>
          <p:nvPr/>
        </p:nvCxnSpPr>
        <p:spPr>
          <a:xfrm flipH="1">
            <a:off x="5083277" y="5760043"/>
            <a:ext cx="5767358" cy="1433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41" name="Rectangle 140">
            <a:extLst>
              <a:ext uri="{FF2B5EF4-FFF2-40B4-BE49-F238E27FC236}">
                <a16:creationId xmlns:a16="http://schemas.microsoft.com/office/drawing/2014/main" id="{08F2C61A-8E56-40A9-9359-E6137437B044}"/>
              </a:ext>
            </a:extLst>
          </p:cNvPr>
          <p:cNvSpPr/>
          <p:nvPr/>
        </p:nvSpPr>
        <p:spPr>
          <a:xfrm>
            <a:off x="10850636" y="5596113"/>
            <a:ext cx="1060715" cy="4596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BBC91717-4D72-4744-ABF9-43421D0CFB42}"/>
              </a:ext>
            </a:extLst>
          </p:cNvPr>
          <p:cNvSpPr/>
          <p:nvPr/>
        </p:nvSpPr>
        <p:spPr>
          <a:xfrm>
            <a:off x="10855573" y="5575422"/>
            <a:ext cx="1137674" cy="523220"/>
          </a:xfrm>
          <a:prstGeom prst="rect">
            <a:avLst/>
          </a:prstGeom>
        </p:spPr>
        <p:txBody>
          <a:bodyPr wrap="square">
            <a:spAutoFit/>
          </a:bodyPr>
          <a:lstStyle/>
          <a:p>
            <a:r>
              <a:rPr lang="en-US" sz="1400" dirty="0"/>
              <a:t>   Pipeline</a:t>
            </a:r>
          </a:p>
          <a:p>
            <a:r>
              <a:rPr lang="en-US" sz="1400" dirty="0"/>
              <a:t>    M&amp;R  </a:t>
            </a:r>
          </a:p>
        </p:txBody>
      </p:sp>
      <p:cxnSp>
        <p:nvCxnSpPr>
          <p:cNvPr id="143" name="Straight Arrow Connector 142">
            <a:extLst>
              <a:ext uri="{FF2B5EF4-FFF2-40B4-BE49-F238E27FC236}">
                <a16:creationId xmlns:a16="http://schemas.microsoft.com/office/drawing/2014/main" id="{7E4AFA6A-50C2-44DE-B53B-781DE262D6E7}"/>
              </a:ext>
            </a:extLst>
          </p:cNvPr>
          <p:cNvCxnSpPr>
            <a:cxnSpLocks/>
          </p:cNvCxnSpPr>
          <p:nvPr/>
        </p:nvCxnSpPr>
        <p:spPr>
          <a:xfrm flipH="1" flipV="1">
            <a:off x="5085273" y="3302981"/>
            <a:ext cx="13851" cy="244889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A7D8F653-6B26-4FC7-A421-1181AAE68E83}"/>
              </a:ext>
            </a:extLst>
          </p:cNvPr>
          <p:cNvCxnSpPr>
            <a:cxnSpLocks/>
            <a:endCxn id="108" idx="1"/>
          </p:cNvCxnSpPr>
          <p:nvPr/>
        </p:nvCxnSpPr>
        <p:spPr>
          <a:xfrm flipH="1" flipV="1">
            <a:off x="1155525" y="381169"/>
            <a:ext cx="19740" cy="175749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51" name="Trapezoid 150">
            <a:extLst>
              <a:ext uri="{FF2B5EF4-FFF2-40B4-BE49-F238E27FC236}">
                <a16:creationId xmlns:a16="http://schemas.microsoft.com/office/drawing/2014/main" id="{30A0B742-FE38-436D-9C24-86AC366CE7AB}"/>
              </a:ext>
            </a:extLst>
          </p:cNvPr>
          <p:cNvSpPr/>
          <p:nvPr/>
        </p:nvSpPr>
        <p:spPr>
          <a:xfrm rot="5400000">
            <a:off x="3608937" y="179115"/>
            <a:ext cx="249205" cy="335396"/>
          </a:xfrm>
          <a:prstGeom prst="trapezoi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2" name="Straight Arrow Connector 151">
            <a:extLst>
              <a:ext uri="{FF2B5EF4-FFF2-40B4-BE49-F238E27FC236}">
                <a16:creationId xmlns:a16="http://schemas.microsoft.com/office/drawing/2014/main" id="{2190F19F-A39D-4409-887F-4386F2BBF8AE}"/>
              </a:ext>
            </a:extLst>
          </p:cNvPr>
          <p:cNvCxnSpPr>
            <a:cxnSpLocks/>
          </p:cNvCxnSpPr>
          <p:nvPr/>
        </p:nvCxnSpPr>
        <p:spPr>
          <a:xfrm>
            <a:off x="3086141" y="357313"/>
            <a:ext cx="488798" cy="576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7F52F880-22BE-4EF6-ABCC-C1A21D690DD7}"/>
              </a:ext>
            </a:extLst>
          </p:cNvPr>
          <p:cNvCxnSpPr>
            <a:cxnSpLocks/>
          </p:cNvCxnSpPr>
          <p:nvPr/>
        </p:nvCxnSpPr>
        <p:spPr>
          <a:xfrm flipV="1">
            <a:off x="3916546" y="308769"/>
            <a:ext cx="6443572" cy="3302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CC259A83-5B79-4C23-A72C-B36859724701}"/>
              </a:ext>
            </a:extLst>
          </p:cNvPr>
          <p:cNvCxnSpPr>
            <a:cxnSpLocks/>
          </p:cNvCxnSpPr>
          <p:nvPr/>
        </p:nvCxnSpPr>
        <p:spPr>
          <a:xfrm>
            <a:off x="10333704" y="326233"/>
            <a:ext cx="0" cy="544389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A6C75EDF-D9C9-4E0D-B216-FC4ED7867B84}"/>
              </a:ext>
            </a:extLst>
          </p:cNvPr>
          <p:cNvCxnSpPr>
            <a:cxnSpLocks/>
          </p:cNvCxnSpPr>
          <p:nvPr/>
        </p:nvCxnSpPr>
        <p:spPr>
          <a:xfrm>
            <a:off x="6573456" y="4875167"/>
            <a:ext cx="25982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61" name="Isosceles Triangle 160">
            <a:extLst>
              <a:ext uri="{FF2B5EF4-FFF2-40B4-BE49-F238E27FC236}">
                <a16:creationId xmlns:a16="http://schemas.microsoft.com/office/drawing/2014/main" id="{203DA819-6F9B-4B9F-9E43-7192C6578CCF}"/>
              </a:ext>
            </a:extLst>
          </p:cNvPr>
          <p:cNvSpPr/>
          <p:nvPr/>
        </p:nvSpPr>
        <p:spPr>
          <a:xfrm rot="16200000">
            <a:off x="8974433" y="4909696"/>
            <a:ext cx="281467" cy="166891"/>
          </a:xfrm>
          <a:prstGeom prst="triangle">
            <a:avLst/>
          </a:prstGeom>
          <a:scene3d>
            <a:camera prst="orthographicFront">
              <a:rot lat="20418987" lon="21383012" rev="16237654"/>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Isosceles Triangle 161">
            <a:extLst>
              <a:ext uri="{FF2B5EF4-FFF2-40B4-BE49-F238E27FC236}">
                <a16:creationId xmlns:a16="http://schemas.microsoft.com/office/drawing/2014/main" id="{7707D317-28F3-477F-A06B-B37CB494987C}"/>
              </a:ext>
            </a:extLst>
          </p:cNvPr>
          <p:cNvSpPr/>
          <p:nvPr/>
        </p:nvSpPr>
        <p:spPr>
          <a:xfrm rot="16200000">
            <a:off x="6524399" y="4908148"/>
            <a:ext cx="231856" cy="165893"/>
          </a:xfrm>
          <a:prstGeom prst="triangle">
            <a:avLst/>
          </a:prstGeom>
          <a:scene3d>
            <a:camera prst="orthographicFront">
              <a:rot lat="20418987" lon="21383012" rev="16237654"/>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4" name="Picture 60">
            <a:extLst>
              <a:ext uri="{FF2B5EF4-FFF2-40B4-BE49-F238E27FC236}">
                <a16:creationId xmlns:a16="http://schemas.microsoft.com/office/drawing/2014/main" id="{A5EFB179-980E-4B19-B0CA-6370F3D0D2E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84390" y="3732875"/>
            <a:ext cx="371475" cy="1559901"/>
          </a:xfrm>
          <a:prstGeom prst="rect">
            <a:avLst/>
          </a:prstGeom>
          <a:noFill/>
          <a:scene3d>
            <a:camera prst="orthographicFront">
              <a:rot lat="0" lon="300000" rev="5400000"/>
            </a:camera>
            <a:lightRig rig="threePt" dir="t"/>
          </a:scene3d>
          <a:extLst>
            <a:ext uri="{909E8E84-426E-40DD-AFC4-6F175D3DCCD1}">
              <a14:hiddenFill xmlns:a14="http://schemas.microsoft.com/office/drawing/2010/main">
                <a:solidFill>
                  <a:srgbClr val="FFFFFF"/>
                </a:solidFill>
              </a14:hiddenFill>
            </a:ext>
          </a:extLst>
        </p:spPr>
      </p:pic>
      <p:sp>
        <p:nvSpPr>
          <p:cNvPr id="165" name="Flowchart: Connector 164">
            <a:extLst>
              <a:ext uri="{FF2B5EF4-FFF2-40B4-BE49-F238E27FC236}">
                <a16:creationId xmlns:a16="http://schemas.microsoft.com/office/drawing/2014/main" id="{E3D5C66B-E5E4-418B-8482-77FA03C2A6E2}"/>
              </a:ext>
            </a:extLst>
          </p:cNvPr>
          <p:cNvSpPr/>
          <p:nvPr/>
        </p:nvSpPr>
        <p:spPr>
          <a:xfrm>
            <a:off x="7021850" y="4692585"/>
            <a:ext cx="145821" cy="148336"/>
          </a:xfrm>
          <a:prstGeom prst="flowChartConnector">
            <a:avLst/>
          </a:prstGeom>
          <a:solidFill>
            <a:schemeClr val="bg1"/>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Flowchart: Connector 165">
            <a:extLst>
              <a:ext uri="{FF2B5EF4-FFF2-40B4-BE49-F238E27FC236}">
                <a16:creationId xmlns:a16="http://schemas.microsoft.com/office/drawing/2014/main" id="{30FDD3E1-68F8-4376-BDE7-79D1E9606862}"/>
              </a:ext>
            </a:extLst>
          </p:cNvPr>
          <p:cNvSpPr/>
          <p:nvPr/>
        </p:nvSpPr>
        <p:spPr>
          <a:xfrm flipV="1">
            <a:off x="8807238" y="4698519"/>
            <a:ext cx="149798" cy="149458"/>
          </a:xfrm>
          <a:prstGeom prst="flowChartConnector">
            <a:avLst/>
          </a:prstGeom>
          <a:solidFill>
            <a:schemeClr val="bg1"/>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Flowchart: Connector 166">
            <a:extLst>
              <a:ext uri="{FF2B5EF4-FFF2-40B4-BE49-F238E27FC236}">
                <a16:creationId xmlns:a16="http://schemas.microsoft.com/office/drawing/2014/main" id="{C0AFDF44-64A2-4F0E-B764-41B52AF1ADDD}"/>
              </a:ext>
            </a:extLst>
          </p:cNvPr>
          <p:cNvSpPr/>
          <p:nvPr/>
        </p:nvSpPr>
        <p:spPr>
          <a:xfrm>
            <a:off x="7192921" y="4694375"/>
            <a:ext cx="170973" cy="139093"/>
          </a:xfrm>
          <a:prstGeom prst="flowChartConnector">
            <a:avLst/>
          </a:prstGeom>
          <a:solidFill>
            <a:schemeClr val="bg1"/>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lowchart: Connector 167">
            <a:extLst>
              <a:ext uri="{FF2B5EF4-FFF2-40B4-BE49-F238E27FC236}">
                <a16:creationId xmlns:a16="http://schemas.microsoft.com/office/drawing/2014/main" id="{2EF13CE1-BD6C-46CE-A1C0-F4A3069B2F6C}"/>
              </a:ext>
            </a:extLst>
          </p:cNvPr>
          <p:cNvSpPr/>
          <p:nvPr/>
        </p:nvSpPr>
        <p:spPr>
          <a:xfrm>
            <a:off x="8056295" y="4688300"/>
            <a:ext cx="149967" cy="163250"/>
          </a:xfrm>
          <a:prstGeom prst="flowChartConnector">
            <a:avLst/>
          </a:prstGeom>
          <a:solidFill>
            <a:schemeClr val="bg1"/>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lowchart: Connector 168">
            <a:extLst>
              <a:ext uri="{FF2B5EF4-FFF2-40B4-BE49-F238E27FC236}">
                <a16:creationId xmlns:a16="http://schemas.microsoft.com/office/drawing/2014/main" id="{0CA35D25-3A58-4CB0-A1B0-0E433C6B251B}"/>
              </a:ext>
            </a:extLst>
          </p:cNvPr>
          <p:cNvSpPr/>
          <p:nvPr/>
        </p:nvSpPr>
        <p:spPr>
          <a:xfrm>
            <a:off x="8219637" y="4692451"/>
            <a:ext cx="172021" cy="155526"/>
          </a:xfrm>
          <a:prstGeom prst="flowChartConnector">
            <a:avLst/>
          </a:prstGeom>
          <a:solidFill>
            <a:schemeClr val="bg1"/>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Rectangle: Rounded Corners 169">
            <a:extLst>
              <a:ext uri="{FF2B5EF4-FFF2-40B4-BE49-F238E27FC236}">
                <a16:creationId xmlns:a16="http://schemas.microsoft.com/office/drawing/2014/main" id="{A0A258E5-5558-4E12-B5B4-4FC26F705F5C}"/>
              </a:ext>
            </a:extLst>
          </p:cNvPr>
          <p:cNvSpPr/>
          <p:nvPr/>
        </p:nvSpPr>
        <p:spPr>
          <a:xfrm>
            <a:off x="8465647" y="4407262"/>
            <a:ext cx="315125" cy="134466"/>
          </a:xfrm>
          <a:prstGeom prst="roundRect">
            <a:avLst/>
          </a:prstGeom>
          <a:solidFill>
            <a:schemeClr val="bg1"/>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Rectangle 170">
            <a:extLst>
              <a:ext uri="{FF2B5EF4-FFF2-40B4-BE49-F238E27FC236}">
                <a16:creationId xmlns:a16="http://schemas.microsoft.com/office/drawing/2014/main" id="{E5FA2BAB-7ACA-4919-8BD0-262D72FF881E}"/>
              </a:ext>
            </a:extLst>
          </p:cNvPr>
          <p:cNvSpPr/>
          <p:nvPr/>
        </p:nvSpPr>
        <p:spPr>
          <a:xfrm>
            <a:off x="8443959" y="4550149"/>
            <a:ext cx="523462" cy="145901"/>
          </a:xfrm>
          <a:prstGeom prst="rect">
            <a:avLst/>
          </a:prstGeom>
          <a:solidFill>
            <a:schemeClr val="bg1"/>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2" name="Straight Connector 171">
            <a:extLst>
              <a:ext uri="{FF2B5EF4-FFF2-40B4-BE49-F238E27FC236}">
                <a16:creationId xmlns:a16="http://schemas.microsoft.com/office/drawing/2014/main" id="{E198DA08-0977-4192-9D12-8285A9FBBDCF}"/>
              </a:ext>
            </a:extLst>
          </p:cNvPr>
          <p:cNvCxnSpPr>
            <a:cxnSpLocks/>
          </p:cNvCxnSpPr>
          <p:nvPr/>
        </p:nvCxnSpPr>
        <p:spPr>
          <a:xfrm flipV="1">
            <a:off x="6911086" y="4666824"/>
            <a:ext cx="1521286" cy="2902"/>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id="{A251C7FF-5DE9-4DCD-B6A7-2634113A12A4}"/>
              </a:ext>
            </a:extLst>
          </p:cNvPr>
          <p:cNvSpPr txBox="1"/>
          <p:nvPr/>
        </p:nvSpPr>
        <p:spPr>
          <a:xfrm>
            <a:off x="7324878" y="4364834"/>
            <a:ext cx="1023435" cy="261610"/>
          </a:xfrm>
          <a:prstGeom prst="rect">
            <a:avLst/>
          </a:prstGeom>
          <a:noFill/>
        </p:spPr>
        <p:txBody>
          <a:bodyPr wrap="square" rtlCol="0">
            <a:spAutoFit/>
          </a:bodyPr>
          <a:lstStyle/>
          <a:p>
            <a:r>
              <a:rPr lang="en-US" sz="1100" dirty="0"/>
              <a:t>LNG TANKER</a:t>
            </a:r>
          </a:p>
        </p:txBody>
      </p:sp>
      <p:sp>
        <p:nvSpPr>
          <p:cNvPr id="181" name="Rectangle 180">
            <a:extLst>
              <a:ext uri="{FF2B5EF4-FFF2-40B4-BE49-F238E27FC236}">
                <a16:creationId xmlns:a16="http://schemas.microsoft.com/office/drawing/2014/main" id="{0C120A7A-54C6-42F4-9D08-983F77349C9F}"/>
              </a:ext>
            </a:extLst>
          </p:cNvPr>
          <p:cNvSpPr/>
          <p:nvPr/>
        </p:nvSpPr>
        <p:spPr>
          <a:xfrm>
            <a:off x="6995782" y="4372621"/>
            <a:ext cx="221396" cy="314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1" name="Straight Arrow Connector 200">
            <a:extLst>
              <a:ext uri="{FF2B5EF4-FFF2-40B4-BE49-F238E27FC236}">
                <a16:creationId xmlns:a16="http://schemas.microsoft.com/office/drawing/2014/main" id="{39B5F013-89A1-4FCF-8DD9-139944649D7E}"/>
              </a:ext>
            </a:extLst>
          </p:cNvPr>
          <p:cNvCxnSpPr>
            <a:cxnSpLocks/>
          </p:cNvCxnSpPr>
          <p:nvPr/>
        </p:nvCxnSpPr>
        <p:spPr>
          <a:xfrm flipH="1">
            <a:off x="8970859" y="2079297"/>
            <a:ext cx="412344"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26" name="Picture 48">
            <a:extLst>
              <a:ext uri="{FF2B5EF4-FFF2-40B4-BE49-F238E27FC236}">
                <a16:creationId xmlns:a16="http://schemas.microsoft.com/office/drawing/2014/main" id="{16CBF237-9B74-4825-BC02-965A8EA480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flipV="1">
            <a:off x="4941588" y="1350593"/>
            <a:ext cx="468649" cy="219304"/>
          </a:xfrm>
          <a:prstGeom prst="rect">
            <a:avLst/>
          </a:prstGeom>
          <a:noFill/>
          <a:extLst>
            <a:ext uri="{909E8E84-426E-40DD-AFC4-6F175D3DCCD1}">
              <a14:hiddenFill xmlns:a14="http://schemas.microsoft.com/office/drawing/2010/main">
                <a:solidFill>
                  <a:srgbClr val="FFFFFF"/>
                </a:solidFill>
              </a14:hiddenFill>
            </a:ext>
          </a:extLst>
        </p:spPr>
      </p:pic>
      <p:cxnSp>
        <p:nvCxnSpPr>
          <p:cNvPr id="229" name="Straight Arrow Connector 228">
            <a:extLst>
              <a:ext uri="{FF2B5EF4-FFF2-40B4-BE49-F238E27FC236}">
                <a16:creationId xmlns:a16="http://schemas.microsoft.com/office/drawing/2014/main" id="{6386C005-019C-48B2-9C4F-1F5BF378E299}"/>
              </a:ext>
            </a:extLst>
          </p:cNvPr>
          <p:cNvCxnSpPr>
            <a:cxnSpLocks/>
          </p:cNvCxnSpPr>
          <p:nvPr/>
        </p:nvCxnSpPr>
        <p:spPr>
          <a:xfrm>
            <a:off x="4673178" y="1455708"/>
            <a:ext cx="394097" cy="428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31" name="Straight Arrow Connector 230">
            <a:extLst>
              <a:ext uri="{FF2B5EF4-FFF2-40B4-BE49-F238E27FC236}">
                <a16:creationId xmlns:a16="http://schemas.microsoft.com/office/drawing/2014/main" id="{BBA116F0-04FB-43F1-A764-7748DC0FE53A}"/>
              </a:ext>
            </a:extLst>
          </p:cNvPr>
          <p:cNvCxnSpPr>
            <a:cxnSpLocks/>
          </p:cNvCxnSpPr>
          <p:nvPr/>
        </p:nvCxnSpPr>
        <p:spPr>
          <a:xfrm flipV="1">
            <a:off x="5334154" y="1457715"/>
            <a:ext cx="298686" cy="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33" name="Straight Arrow Connector 232">
            <a:extLst>
              <a:ext uri="{FF2B5EF4-FFF2-40B4-BE49-F238E27FC236}">
                <a16:creationId xmlns:a16="http://schemas.microsoft.com/office/drawing/2014/main" id="{3945A54E-FE6B-444A-9692-3C8BB7F0A23C}"/>
              </a:ext>
            </a:extLst>
          </p:cNvPr>
          <p:cNvCxnSpPr>
            <a:cxnSpLocks/>
          </p:cNvCxnSpPr>
          <p:nvPr/>
        </p:nvCxnSpPr>
        <p:spPr>
          <a:xfrm>
            <a:off x="10602619" y="4823767"/>
            <a:ext cx="4190" cy="953744"/>
          </a:xfrm>
          <a:prstGeom prst="straightConnector1">
            <a:avLst/>
          </a:prstGeom>
          <a:ln w="9525">
            <a:tailEnd type="triangle"/>
          </a:ln>
        </p:spPr>
        <p:style>
          <a:lnRef idx="1">
            <a:schemeClr val="accent1"/>
          </a:lnRef>
          <a:fillRef idx="0">
            <a:schemeClr val="accent1"/>
          </a:fillRef>
          <a:effectRef idx="0">
            <a:schemeClr val="accent1"/>
          </a:effectRef>
          <a:fontRef idx="minor">
            <a:schemeClr val="tx1"/>
          </a:fontRef>
        </p:style>
      </p:cxnSp>
      <p:sp>
        <p:nvSpPr>
          <p:cNvPr id="234" name="Rectangle 233">
            <a:extLst>
              <a:ext uri="{FF2B5EF4-FFF2-40B4-BE49-F238E27FC236}">
                <a16:creationId xmlns:a16="http://schemas.microsoft.com/office/drawing/2014/main" id="{5B914040-83C9-4FD6-A805-B4D15587FFC4}"/>
              </a:ext>
            </a:extLst>
          </p:cNvPr>
          <p:cNvSpPr/>
          <p:nvPr/>
        </p:nvSpPr>
        <p:spPr>
          <a:xfrm>
            <a:off x="3585137" y="194907"/>
            <a:ext cx="280846" cy="307777"/>
          </a:xfrm>
          <a:prstGeom prst="rect">
            <a:avLst/>
          </a:prstGeom>
        </p:spPr>
        <p:txBody>
          <a:bodyPr wrap="none">
            <a:spAutoFit/>
          </a:bodyPr>
          <a:lstStyle/>
          <a:p>
            <a:r>
              <a:rPr lang="en-US" sz="1400" dirty="0"/>
              <a:t>C</a:t>
            </a:r>
          </a:p>
        </p:txBody>
      </p:sp>
      <p:sp>
        <p:nvSpPr>
          <p:cNvPr id="235" name="Rectangle 234">
            <a:extLst>
              <a:ext uri="{FF2B5EF4-FFF2-40B4-BE49-F238E27FC236}">
                <a16:creationId xmlns:a16="http://schemas.microsoft.com/office/drawing/2014/main" id="{588F75DE-B51E-420B-A217-B9620EF4CEBB}"/>
              </a:ext>
            </a:extLst>
          </p:cNvPr>
          <p:cNvSpPr/>
          <p:nvPr/>
        </p:nvSpPr>
        <p:spPr>
          <a:xfrm>
            <a:off x="5595155" y="1324805"/>
            <a:ext cx="490840" cy="307777"/>
          </a:xfrm>
          <a:prstGeom prst="rect">
            <a:avLst/>
          </a:prstGeom>
        </p:spPr>
        <p:txBody>
          <a:bodyPr wrap="none">
            <a:spAutoFit/>
          </a:bodyPr>
          <a:lstStyle/>
          <a:p>
            <a:r>
              <a:rPr lang="en-US" sz="1400" dirty="0"/>
              <a:t>CHR</a:t>
            </a:r>
          </a:p>
        </p:txBody>
      </p:sp>
      <p:sp>
        <p:nvSpPr>
          <p:cNvPr id="236" name="Rectangle 235">
            <a:extLst>
              <a:ext uri="{FF2B5EF4-FFF2-40B4-BE49-F238E27FC236}">
                <a16:creationId xmlns:a16="http://schemas.microsoft.com/office/drawing/2014/main" id="{84A9804E-08EC-4A2E-9AB3-007AF968AD02}"/>
              </a:ext>
            </a:extLst>
          </p:cNvPr>
          <p:cNvSpPr/>
          <p:nvPr/>
        </p:nvSpPr>
        <p:spPr>
          <a:xfrm>
            <a:off x="1512035" y="2901550"/>
            <a:ext cx="277640" cy="307777"/>
          </a:xfrm>
          <a:prstGeom prst="rect">
            <a:avLst/>
          </a:prstGeom>
        </p:spPr>
        <p:txBody>
          <a:bodyPr wrap="none">
            <a:spAutoFit/>
          </a:bodyPr>
          <a:lstStyle/>
          <a:p>
            <a:r>
              <a:rPr lang="en-US" sz="1400" dirty="0"/>
              <a:t>P</a:t>
            </a:r>
          </a:p>
        </p:txBody>
      </p:sp>
      <p:sp>
        <p:nvSpPr>
          <p:cNvPr id="238" name="Rectangle 237">
            <a:extLst>
              <a:ext uri="{FF2B5EF4-FFF2-40B4-BE49-F238E27FC236}">
                <a16:creationId xmlns:a16="http://schemas.microsoft.com/office/drawing/2014/main" id="{38FF7D99-8EF5-44EB-BBBC-CA5773B51569}"/>
              </a:ext>
            </a:extLst>
          </p:cNvPr>
          <p:cNvSpPr/>
          <p:nvPr/>
        </p:nvSpPr>
        <p:spPr>
          <a:xfrm>
            <a:off x="5621957" y="1362417"/>
            <a:ext cx="384641" cy="2092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CH</a:t>
            </a:r>
          </a:p>
        </p:txBody>
      </p:sp>
      <p:pic>
        <p:nvPicPr>
          <p:cNvPr id="245" name="Picture 60">
            <a:extLst>
              <a:ext uri="{FF2B5EF4-FFF2-40B4-BE49-F238E27FC236}">
                <a16:creationId xmlns:a16="http://schemas.microsoft.com/office/drawing/2014/main" id="{C056B687-1D25-478B-9274-1B52A785C6A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27289" y="4521513"/>
            <a:ext cx="123346" cy="545622"/>
          </a:xfrm>
          <a:prstGeom prst="rect">
            <a:avLst/>
          </a:prstGeom>
          <a:noFill/>
          <a:scene3d>
            <a:camera prst="orthographicFront">
              <a:rot lat="0" lon="0" rev="5400000"/>
            </a:camera>
            <a:lightRig rig="threePt" dir="t"/>
          </a:scene3d>
          <a:extLst>
            <a:ext uri="{909E8E84-426E-40DD-AFC4-6F175D3DCCD1}">
              <a14:hiddenFill xmlns:a14="http://schemas.microsoft.com/office/drawing/2010/main">
                <a:solidFill>
                  <a:srgbClr val="FFFFFF"/>
                </a:solidFill>
              </a14:hiddenFill>
            </a:ext>
          </a:extLst>
        </p:spPr>
      </p:pic>
      <p:cxnSp>
        <p:nvCxnSpPr>
          <p:cNvPr id="248" name="Straight Connector 247">
            <a:extLst>
              <a:ext uri="{FF2B5EF4-FFF2-40B4-BE49-F238E27FC236}">
                <a16:creationId xmlns:a16="http://schemas.microsoft.com/office/drawing/2014/main" id="{6215D65D-6F68-4C66-B27A-989724960A49}"/>
              </a:ext>
            </a:extLst>
          </p:cNvPr>
          <p:cNvCxnSpPr>
            <a:cxnSpLocks/>
          </p:cNvCxnSpPr>
          <p:nvPr/>
        </p:nvCxnSpPr>
        <p:spPr>
          <a:xfrm>
            <a:off x="9807672" y="944460"/>
            <a:ext cx="0" cy="22841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10F5B01C-E108-4736-BA80-98FD422E856F}"/>
              </a:ext>
            </a:extLst>
          </p:cNvPr>
          <p:cNvCxnSpPr>
            <a:cxnSpLocks/>
          </p:cNvCxnSpPr>
          <p:nvPr/>
        </p:nvCxnSpPr>
        <p:spPr>
          <a:xfrm>
            <a:off x="9422381" y="803941"/>
            <a:ext cx="256673" cy="1"/>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0A4D551F-D18A-40D9-AEA4-BE8A6660C49D}"/>
              </a:ext>
            </a:extLst>
          </p:cNvPr>
          <p:cNvCxnSpPr>
            <a:cxnSpLocks/>
          </p:cNvCxnSpPr>
          <p:nvPr/>
        </p:nvCxnSpPr>
        <p:spPr>
          <a:xfrm>
            <a:off x="9380511" y="799352"/>
            <a:ext cx="0" cy="265497"/>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sp>
        <p:nvSpPr>
          <p:cNvPr id="253" name="TextBox 252">
            <a:extLst>
              <a:ext uri="{FF2B5EF4-FFF2-40B4-BE49-F238E27FC236}">
                <a16:creationId xmlns:a16="http://schemas.microsoft.com/office/drawing/2014/main" id="{4CDF6076-2C9C-4DB1-AADA-4BF6EEE91D4B}"/>
              </a:ext>
            </a:extLst>
          </p:cNvPr>
          <p:cNvSpPr txBox="1"/>
          <p:nvPr/>
        </p:nvSpPr>
        <p:spPr>
          <a:xfrm flipH="1">
            <a:off x="9623724" y="680392"/>
            <a:ext cx="525062" cy="230832"/>
          </a:xfrm>
          <a:prstGeom prst="rect">
            <a:avLst/>
          </a:prstGeom>
          <a:noFill/>
        </p:spPr>
        <p:txBody>
          <a:bodyPr wrap="square" rtlCol="0">
            <a:spAutoFit/>
          </a:bodyPr>
          <a:lstStyle/>
          <a:p>
            <a:r>
              <a:rPr lang="en-US" sz="900" dirty="0"/>
              <a:t>T IC</a:t>
            </a:r>
          </a:p>
        </p:txBody>
      </p:sp>
      <p:sp>
        <p:nvSpPr>
          <p:cNvPr id="255" name="Flowchart: Connector 254">
            <a:extLst>
              <a:ext uri="{FF2B5EF4-FFF2-40B4-BE49-F238E27FC236}">
                <a16:creationId xmlns:a16="http://schemas.microsoft.com/office/drawing/2014/main" id="{6FC8E4DA-901A-4B86-B1B1-57B52162E347}"/>
              </a:ext>
            </a:extLst>
          </p:cNvPr>
          <p:cNvSpPr/>
          <p:nvPr/>
        </p:nvSpPr>
        <p:spPr>
          <a:xfrm flipH="1">
            <a:off x="9688938" y="687440"/>
            <a:ext cx="251182" cy="247448"/>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6" name="Straight Arrow Connector 265">
            <a:extLst>
              <a:ext uri="{FF2B5EF4-FFF2-40B4-BE49-F238E27FC236}">
                <a16:creationId xmlns:a16="http://schemas.microsoft.com/office/drawing/2014/main" id="{265540E9-9C0C-44F6-AF3F-C07F57A814EA}"/>
              </a:ext>
            </a:extLst>
          </p:cNvPr>
          <p:cNvCxnSpPr>
            <a:cxnSpLocks/>
          </p:cNvCxnSpPr>
          <p:nvPr/>
        </p:nvCxnSpPr>
        <p:spPr>
          <a:xfrm>
            <a:off x="4677562" y="1127151"/>
            <a:ext cx="0" cy="32855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89" name="Rectangle 288">
            <a:extLst>
              <a:ext uri="{FF2B5EF4-FFF2-40B4-BE49-F238E27FC236}">
                <a16:creationId xmlns:a16="http://schemas.microsoft.com/office/drawing/2014/main" id="{4ACEC927-5BDD-49FA-93E7-5EC208008D2C}"/>
              </a:ext>
            </a:extLst>
          </p:cNvPr>
          <p:cNvSpPr/>
          <p:nvPr/>
        </p:nvSpPr>
        <p:spPr>
          <a:xfrm>
            <a:off x="4009901" y="944460"/>
            <a:ext cx="447549" cy="300568"/>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3" name="Straight Connector 302">
            <a:extLst>
              <a:ext uri="{FF2B5EF4-FFF2-40B4-BE49-F238E27FC236}">
                <a16:creationId xmlns:a16="http://schemas.microsoft.com/office/drawing/2014/main" id="{3E1E7F9C-5A45-48CF-9255-E52C7DA3649D}"/>
              </a:ext>
            </a:extLst>
          </p:cNvPr>
          <p:cNvCxnSpPr>
            <a:cxnSpLocks/>
          </p:cNvCxnSpPr>
          <p:nvPr/>
        </p:nvCxnSpPr>
        <p:spPr>
          <a:xfrm flipH="1">
            <a:off x="6970276" y="2943495"/>
            <a:ext cx="0" cy="308844"/>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7BA7DA75-699C-4FBA-A1DA-9B48A186B616}"/>
              </a:ext>
            </a:extLst>
          </p:cNvPr>
          <p:cNvCxnSpPr>
            <a:cxnSpLocks/>
          </p:cNvCxnSpPr>
          <p:nvPr/>
        </p:nvCxnSpPr>
        <p:spPr>
          <a:xfrm flipV="1">
            <a:off x="7011322" y="2957954"/>
            <a:ext cx="690199" cy="1148"/>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F35533E4-0186-4E1D-99F0-1793D4EC854B}"/>
              </a:ext>
            </a:extLst>
          </p:cNvPr>
          <p:cNvCxnSpPr>
            <a:cxnSpLocks/>
          </p:cNvCxnSpPr>
          <p:nvPr/>
        </p:nvCxnSpPr>
        <p:spPr>
          <a:xfrm flipH="1">
            <a:off x="7685824" y="2951413"/>
            <a:ext cx="11840" cy="27097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sp>
        <p:nvSpPr>
          <p:cNvPr id="309" name="Flowchart: Connector 308">
            <a:extLst>
              <a:ext uri="{FF2B5EF4-FFF2-40B4-BE49-F238E27FC236}">
                <a16:creationId xmlns:a16="http://schemas.microsoft.com/office/drawing/2014/main" id="{530941B3-271E-4FE4-BC35-8A01CD0E3D3E}"/>
              </a:ext>
            </a:extLst>
          </p:cNvPr>
          <p:cNvSpPr/>
          <p:nvPr/>
        </p:nvSpPr>
        <p:spPr>
          <a:xfrm flipH="1">
            <a:off x="8747866" y="1403576"/>
            <a:ext cx="225945" cy="218143"/>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4" name="TextBox 333">
            <a:extLst>
              <a:ext uri="{FF2B5EF4-FFF2-40B4-BE49-F238E27FC236}">
                <a16:creationId xmlns:a16="http://schemas.microsoft.com/office/drawing/2014/main" id="{5E0F5326-821D-49D8-AB8D-017BAA0D9A0C}"/>
              </a:ext>
            </a:extLst>
          </p:cNvPr>
          <p:cNvSpPr txBox="1"/>
          <p:nvPr/>
        </p:nvSpPr>
        <p:spPr>
          <a:xfrm flipH="1">
            <a:off x="8707319" y="1400125"/>
            <a:ext cx="378155" cy="215444"/>
          </a:xfrm>
          <a:prstGeom prst="rect">
            <a:avLst/>
          </a:prstGeom>
          <a:noFill/>
        </p:spPr>
        <p:txBody>
          <a:bodyPr wrap="square" rtlCol="0">
            <a:spAutoFit/>
          </a:bodyPr>
          <a:lstStyle/>
          <a:p>
            <a:r>
              <a:rPr lang="en-US" sz="800" dirty="0"/>
              <a:t>T IC</a:t>
            </a:r>
          </a:p>
        </p:txBody>
      </p:sp>
      <p:cxnSp>
        <p:nvCxnSpPr>
          <p:cNvPr id="335" name="Straight Connector 334">
            <a:extLst>
              <a:ext uri="{FF2B5EF4-FFF2-40B4-BE49-F238E27FC236}">
                <a16:creationId xmlns:a16="http://schemas.microsoft.com/office/drawing/2014/main" id="{327AFDAB-5323-4C2F-A5C9-1DA01715807D}"/>
              </a:ext>
            </a:extLst>
          </p:cNvPr>
          <p:cNvCxnSpPr>
            <a:cxnSpLocks/>
            <a:endCxn id="92" idx="0"/>
          </p:cNvCxnSpPr>
          <p:nvPr/>
        </p:nvCxnSpPr>
        <p:spPr>
          <a:xfrm>
            <a:off x="8844898" y="1582239"/>
            <a:ext cx="5684" cy="201773"/>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B6A365EC-5AFF-423F-B895-A68E55553894}"/>
              </a:ext>
            </a:extLst>
          </p:cNvPr>
          <p:cNvCxnSpPr>
            <a:cxnSpLocks/>
          </p:cNvCxnSpPr>
          <p:nvPr/>
        </p:nvCxnSpPr>
        <p:spPr>
          <a:xfrm>
            <a:off x="8844238" y="1109376"/>
            <a:ext cx="0" cy="311189"/>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sp>
        <p:nvSpPr>
          <p:cNvPr id="346" name="Rectangle 345">
            <a:extLst>
              <a:ext uri="{FF2B5EF4-FFF2-40B4-BE49-F238E27FC236}">
                <a16:creationId xmlns:a16="http://schemas.microsoft.com/office/drawing/2014/main" id="{BCA2D659-D9E3-4A83-AC52-352E0C645286}"/>
              </a:ext>
            </a:extLst>
          </p:cNvPr>
          <p:cNvSpPr/>
          <p:nvPr/>
        </p:nvSpPr>
        <p:spPr>
          <a:xfrm>
            <a:off x="9132708" y="903254"/>
            <a:ext cx="388337" cy="303121"/>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Flowchart: Connector 394">
            <a:extLst>
              <a:ext uri="{FF2B5EF4-FFF2-40B4-BE49-F238E27FC236}">
                <a16:creationId xmlns:a16="http://schemas.microsoft.com/office/drawing/2014/main" id="{C70356F8-31A2-4FDF-8855-83613172C563}"/>
              </a:ext>
            </a:extLst>
          </p:cNvPr>
          <p:cNvSpPr/>
          <p:nvPr/>
        </p:nvSpPr>
        <p:spPr>
          <a:xfrm>
            <a:off x="2827351" y="237424"/>
            <a:ext cx="244242" cy="247912"/>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TextBox 398">
            <a:extLst>
              <a:ext uri="{FF2B5EF4-FFF2-40B4-BE49-F238E27FC236}">
                <a16:creationId xmlns:a16="http://schemas.microsoft.com/office/drawing/2014/main" id="{E72657D9-0B0C-4F93-81FD-DC5A04965050}"/>
              </a:ext>
            </a:extLst>
          </p:cNvPr>
          <p:cNvSpPr txBox="1"/>
          <p:nvPr/>
        </p:nvSpPr>
        <p:spPr>
          <a:xfrm>
            <a:off x="2794543" y="185953"/>
            <a:ext cx="338554" cy="307777"/>
          </a:xfrm>
          <a:prstGeom prst="rect">
            <a:avLst/>
          </a:prstGeom>
          <a:noFill/>
        </p:spPr>
        <p:txBody>
          <a:bodyPr wrap="none" rtlCol="0">
            <a:spAutoFit/>
          </a:bodyPr>
          <a:lstStyle/>
          <a:p>
            <a:r>
              <a:rPr lang="en-US" sz="1400" dirty="0"/>
              <a:t>M</a:t>
            </a:r>
          </a:p>
        </p:txBody>
      </p:sp>
      <p:cxnSp>
        <p:nvCxnSpPr>
          <p:cNvPr id="404" name="Straight Arrow Connector 403">
            <a:extLst>
              <a:ext uri="{FF2B5EF4-FFF2-40B4-BE49-F238E27FC236}">
                <a16:creationId xmlns:a16="http://schemas.microsoft.com/office/drawing/2014/main" id="{F22B78E1-2F82-4F21-97CB-6FEC12C7D578}"/>
              </a:ext>
            </a:extLst>
          </p:cNvPr>
          <p:cNvCxnSpPr>
            <a:cxnSpLocks/>
          </p:cNvCxnSpPr>
          <p:nvPr/>
        </p:nvCxnSpPr>
        <p:spPr>
          <a:xfrm flipV="1">
            <a:off x="5067048" y="1662603"/>
            <a:ext cx="15001" cy="165643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pic>
        <p:nvPicPr>
          <p:cNvPr id="405" name="Picture 2">
            <a:extLst>
              <a:ext uri="{FF2B5EF4-FFF2-40B4-BE49-F238E27FC236}">
                <a16:creationId xmlns:a16="http://schemas.microsoft.com/office/drawing/2014/main" id="{D31CAB9C-FE3D-43C0-B914-79383373A7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4970537" y="2053052"/>
            <a:ext cx="262164" cy="221909"/>
          </a:xfrm>
          <a:prstGeom prst="rect">
            <a:avLst/>
          </a:prstGeom>
          <a:noFill/>
          <a:extLst>
            <a:ext uri="{909E8E84-426E-40DD-AFC4-6F175D3DCCD1}">
              <a14:hiddenFill xmlns:a14="http://schemas.microsoft.com/office/drawing/2010/main">
                <a:solidFill>
                  <a:srgbClr val="FFFFFF"/>
                </a:solidFill>
              </a14:hiddenFill>
            </a:ext>
          </a:extLst>
        </p:spPr>
      </p:pic>
      <p:cxnSp>
        <p:nvCxnSpPr>
          <p:cNvPr id="406" name="Straight Arrow Connector 405">
            <a:extLst>
              <a:ext uri="{FF2B5EF4-FFF2-40B4-BE49-F238E27FC236}">
                <a16:creationId xmlns:a16="http://schemas.microsoft.com/office/drawing/2014/main" id="{41103B9F-2FE5-43E0-8AD3-308F2252836F}"/>
              </a:ext>
            </a:extLst>
          </p:cNvPr>
          <p:cNvCxnSpPr>
            <a:cxnSpLocks/>
          </p:cNvCxnSpPr>
          <p:nvPr/>
        </p:nvCxnSpPr>
        <p:spPr>
          <a:xfrm flipH="1">
            <a:off x="3822528" y="1680994"/>
            <a:ext cx="1296597" cy="740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413" name="Flowchart: Connector 412">
            <a:extLst>
              <a:ext uri="{FF2B5EF4-FFF2-40B4-BE49-F238E27FC236}">
                <a16:creationId xmlns:a16="http://schemas.microsoft.com/office/drawing/2014/main" id="{A3AA5685-E5D1-4C41-A46F-3BF15B6CF2FD}"/>
              </a:ext>
            </a:extLst>
          </p:cNvPr>
          <p:cNvSpPr/>
          <p:nvPr/>
        </p:nvSpPr>
        <p:spPr>
          <a:xfrm>
            <a:off x="4953397" y="2621820"/>
            <a:ext cx="259760" cy="246803"/>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14" name="TextBox 413">
            <a:extLst>
              <a:ext uri="{FF2B5EF4-FFF2-40B4-BE49-F238E27FC236}">
                <a16:creationId xmlns:a16="http://schemas.microsoft.com/office/drawing/2014/main" id="{7F5F5C3A-3DF1-41B6-9352-091F2312C889}"/>
              </a:ext>
            </a:extLst>
          </p:cNvPr>
          <p:cNvSpPr txBox="1"/>
          <p:nvPr/>
        </p:nvSpPr>
        <p:spPr>
          <a:xfrm>
            <a:off x="4910749" y="2600976"/>
            <a:ext cx="316112" cy="276999"/>
          </a:xfrm>
          <a:prstGeom prst="rect">
            <a:avLst/>
          </a:prstGeom>
          <a:noFill/>
        </p:spPr>
        <p:txBody>
          <a:bodyPr wrap="none" rtlCol="0">
            <a:spAutoFit/>
          </a:bodyPr>
          <a:lstStyle/>
          <a:p>
            <a:r>
              <a:rPr lang="en-US" sz="1200" dirty="0"/>
              <a:t>M</a:t>
            </a:r>
          </a:p>
        </p:txBody>
      </p:sp>
      <p:cxnSp>
        <p:nvCxnSpPr>
          <p:cNvPr id="419" name="Straight Arrow Connector 418">
            <a:extLst>
              <a:ext uri="{FF2B5EF4-FFF2-40B4-BE49-F238E27FC236}">
                <a16:creationId xmlns:a16="http://schemas.microsoft.com/office/drawing/2014/main" id="{C1F20E25-AD80-413A-9606-FC9F9201E02B}"/>
              </a:ext>
            </a:extLst>
          </p:cNvPr>
          <p:cNvCxnSpPr>
            <a:cxnSpLocks/>
          </p:cNvCxnSpPr>
          <p:nvPr/>
        </p:nvCxnSpPr>
        <p:spPr>
          <a:xfrm>
            <a:off x="1917291" y="2085051"/>
            <a:ext cx="0" cy="10519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21" name="Straight Arrow Connector 420">
            <a:extLst>
              <a:ext uri="{FF2B5EF4-FFF2-40B4-BE49-F238E27FC236}">
                <a16:creationId xmlns:a16="http://schemas.microsoft.com/office/drawing/2014/main" id="{0B2B935F-FFFA-43DF-8879-CEA4D7131CF7}"/>
              </a:ext>
            </a:extLst>
          </p:cNvPr>
          <p:cNvCxnSpPr>
            <a:cxnSpLocks/>
          </p:cNvCxnSpPr>
          <p:nvPr/>
        </p:nvCxnSpPr>
        <p:spPr>
          <a:xfrm>
            <a:off x="2196799" y="2077420"/>
            <a:ext cx="0" cy="11282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22" name="Straight Arrow Connector 421">
            <a:extLst>
              <a:ext uri="{FF2B5EF4-FFF2-40B4-BE49-F238E27FC236}">
                <a16:creationId xmlns:a16="http://schemas.microsoft.com/office/drawing/2014/main" id="{D67AA6C3-96F8-484B-B125-715C8268626C}"/>
              </a:ext>
            </a:extLst>
          </p:cNvPr>
          <p:cNvCxnSpPr>
            <a:cxnSpLocks/>
          </p:cNvCxnSpPr>
          <p:nvPr/>
        </p:nvCxnSpPr>
        <p:spPr>
          <a:xfrm>
            <a:off x="2045110" y="2079297"/>
            <a:ext cx="0" cy="11094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28" name="Straight Connector 427">
            <a:extLst>
              <a:ext uri="{FF2B5EF4-FFF2-40B4-BE49-F238E27FC236}">
                <a16:creationId xmlns:a16="http://schemas.microsoft.com/office/drawing/2014/main" id="{8C3E3821-2728-4C75-9504-F8DA1F0ED590}"/>
              </a:ext>
            </a:extLst>
          </p:cNvPr>
          <p:cNvCxnSpPr>
            <a:cxnSpLocks/>
          </p:cNvCxnSpPr>
          <p:nvPr/>
        </p:nvCxnSpPr>
        <p:spPr>
          <a:xfrm flipV="1">
            <a:off x="1910089" y="2077420"/>
            <a:ext cx="31950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39" name="Straight Arrow Connector 438">
            <a:extLst>
              <a:ext uri="{FF2B5EF4-FFF2-40B4-BE49-F238E27FC236}">
                <a16:creationId xmlns:a16="http://schemas.microsoft.com/office/drawing/2014/main" id="{450AEE96-6D4E-4687-8DDA-3BE251237365}"/>
              </a:ext>
            </a:extLst>
          </p:cNvPr>
          <p:cNvCxnSpPr>
            <a:cxnSpLocks/>
          </p:cNvCxnSpPr>
          <p:nvPr/>
        </p:nvCxnSpPr>
        <p:spPr>
          <a:xfrm>
            <a:off x="2210862" y="1291429"/>
            <a:ext cx="0" cy="77501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44" name="Rectangle 443">
            <a:extLst>
              <a:ext uri="{FF2B5EF4-FFF2-40B4-BE49-F238E27FC236}">
                <a16:creationId xmlns:a16="http://schemas.microsoft.com/office/drawing/2014/main" id="{3DB3AFE4-0560-4798-A23C-2E3E13F0D613}"/>
              </a:ext>
            </a:extLst>
          </p:cNvPr>
          <p:cNvSpPr/>
          <p:nvPr/>
        </p:nvSpPr>
        <p:spPr>
          <a:xfrm>
            <a:off x="5373" y="1871504"/>
            <a:ext cx="365081" cy="1515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Rectangle 444">
            <a:extLst>
              <a:ext uri="{FF2B5EF4-FFF2-40B4-BE49-F238E27FC236}">
                <a16:creationId xmlns:a16="http://schemas.microsoft.com/office/drawing/2014/main" id="{F722BD9B-AEB2-4CD2-8343-D5109EA826FD}"/>
              </a:ext>
            </a:extLst>
          </p:cNvPr>
          <p:cNvSpPr/>
          <p:nvPr/>
        </p:nvSpPr>
        <p:spPr>
          <a:xfrm>
            <a:off x="2859533" y="1892803"/>
            <a:ext cx="265567" cy="1515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2" name="Picture 12">
            <a:extLst>
              <a:ext uri="{FF2B5EF4-FFF2-40B4-BE49-F238E27FC236}">
                <a16:creationId xmlns:a16="http://schemas.microsoft.com/office/drawing/2014/main" id="{C6802E53-AE55-4563-8C2B-0412F3EFE35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18364" y="981139"/>
            <a:ext cx="221815" cy="256474"/>
          </a:xfrm>
          <a:prstGeom prst="rect">
            <a:avLst/>
          </a:prstGeom>
          <a:noFill/>
          <a:extLst>
            <a:ext uri="{909E8E84-426E-40DD-AFC4-6F175D3DCCD1}">
              <a14:hiddenFill xmlns:a14="http://schemas.microsoft.com/office/drawing/2010/main">
                <a:solidFill>
                  <a:srgbClr val="FFFFFF"/>
                </a:solidFill>
              </a14:hiddenFill>
            </a:ext>
          </a:extLst>
        </p:spPr>
      </p:pic>
      <p:cxnSp>
        <p:nvCxnSpPr>
          <p:cNvPr id="453" name="Straight Arrow Connector 452">
            <a:extLst>
              <a:ext uri="{FF2B5EF4-FFF2-40B4-BE49-F238E27FC236}">
                <a16:creationId xmlns:a16="http://schemas.microsoft.com/office/drawing/2014/main" id="{72DCB262-9799-48A6-9CED-F5DA2C464295}"/>
              </a:ext>
            </a:extLst>
          </p:cNvPr>
          <p:cNvCxnSpPr>
            <a:cxnSpLocks/>
          </p:cNvCxnSpPr>
          <p:nvPr/>
        </p:nvCxnSpPr>
        <p:spPr>
          <a:xfrm flipV="1">
            <a:off x="1356548" y="1174925"/>
            <a:ext cx="0" cy="95121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57" name="TextBox 456">
            <a:extLst>
              <a:ext uri="{FF2B5EF4-FFF2-40B4-BE49-F238E27FC236}">
                <a16:creationId xmlns:a16="http://schemas.microsoft.com/office/drawing/2014/main" id="{7192033D-4303-467F-818F-013F7DD3716A}"/>
              </a:ext>
            </a:extLst>
          </p:cNvPr>
          <p:cNvSpPr txBox="1"/>
          <p:nvPr/>
        </p:nvSpPr>
        <p:spPr>
          <a:xfrm>
            <a:off x="1846508" y="571507"/>
            <a:ext cx="1866453" cy="276999"/>
          </a:xfrm>
          <a:prstGeom prst="rect">
            <a:avLst/>
          </a:prstGeom>
          <a:noFill/>
        </p:spPr>
        <p:txBody>
          <a:bodyPr wrap="square" rtlCol="0">
            <a:spAutoFit/>
          </a:bodyPr>
          <a:lstStyle/>
          <a:p>
            <a:r>
              <a:rPr lang="en-US" sz="1200" dirty="0"/>
              <a:t>BOIL-OFF HANDLING</a:t>
            </a:r>
          </a:p>
        </p:txBody>
      </p:sp>
      <p:sp>
        <p:nvSpPr>
          <p:cNvPr id="458" name="Rectangle 457">
            <a:extLst>
              <a:ext uri="{FF2B5EF4-FFF2-40B4-BE49-F238E27FC236}">
                <a16:creationId xmlns:a16="http://schemas.microsoft.com/office/drawing/2014/main" id="{3F94F8C3-1783-480C-86DF-3B6DF997880C}"/>
              </a:ext>
            </a:extLst>
          </p:cNvPr>
          <p:cNvSpPr/>
          <p:nvPr/>
        </p:nvSpPr>
        <p:spPr>
          <a:xfrm>
            <a:off x="9481239" y="6093565"/>
            <a:ext cx="2796535" cy="276999"/>
          </a:xfrm>
          <a:prstGeom prst="rect">
            <a:avLst/>
          </a:prstGeom>
        </p:spPr>
        <p:txBody>
          <a:bodyPr wrap="none">
            <a:spAutoFit/>
          </a:bodyPr>
          <a:lstStyle/>
          <a:p>
            <a:r>
              <a:rPr lang="en-US" sz="1200" dirty="0">
                <a:solidFill>
                  <a:srgbClr val="FF0000"/>
                </a:solidFill>
              </a:rPr>
              <a:t>1. PIPELINE METERING AND REGULATING </a:t>
            </a:r>
          </a:p>
        </p:txBody>
      </p:sp>
      <p:sp>
        <p:nvSpPr>
          <p:cNvPr id="459" name="Rectangle 458">
            <a:extLst>
              <a:ext uri="{FF2B5EF4-FFF2-40B4-BE49-F238E27FC236}">
                <a16:creationId xmlns:a16="http://schemas.microsoft.com/office/drawing/2014/main" id="{C677BC68-C725-4D9C-8D30-99F21212F478}"/>
              </a:ext>
            </a:extLst>
          </p:cNvPr>
          <p:cNvSpPr/>
          <p:nvPr/>
        </p:nvSpPr>
        <p:spPr>
          <a:xfrm>
            <a:off x="3173004" y="3884859"/>
            <a:ext cx="2744341" cy="461665"/>
          </a:xfrm>
          <a:prstGeom prst="rect">
            <a:avLst/>
          </a:prstGeom>
        </p:spPr>
        <p:txBody>
          <a:bodyPr wrap="none">
            <a:spAutoFit/>
          </a:bodyPr>
          <a:lstStyle/>
          <a:p>
            <a:r>
              <a:rPr lang="en-US" sz="1200" dirty="0">
                <a:solidFill>
                  <a:srgbClr val="FF0000"/>
                </a:solidFill>
              </a:rPr>
              <a:t>2. LNG PRETREATMENT &amp; LIQUEFACTION</a:t>
            </a:r>
          </a:p>
          <a:p>
            <a:r>
              <a:rPr lang="en-US" sz="1200" dirty="0">
                <a:solidFill>
                  <a:srgbClr val="FF0000"/>
                </a:solidFill>
              </a:rPr>
              <a:t>    DOUBLE N2 EXPANDER CYCLE</a:t>
            </a:r>
          </a:p>
        </p:txBody>
      </p:sp>
      <p:sp>
        <p:nvSpPr>
          <p:cNvPr id="460" name="Rectangle 459">
            <a:extLst>
              <a:ext uri="{FF2B5EF4-FFF2-40B4-BE49-F238E27FC236}">
                <a16:creationId xmlns:a16="http://schemas.microsoft.com/office/drawing/2014/main" id="{312F6EFB-FF91-4F62-9968-DC1B936396D6}"/>
              </a:ext>
            </a:extLst>
          </p:cNvPr>
          <p:cNvSpPr/>
          <p:nvPr/>
        </p:nvSpPr>
        <p:spPr>
          <a:xfrm>
            <a:off x="6875704" y="5138920"/>
            <a:ext cx="2335704" cy="461665"/>
          </a:xfrm>
          <a:prstGeom prst="rect">
            <a:avLst/>
          </a:prstGeom>
        </p:spPr>
        <p:txBody>
          <a:bodyPr wrap="none">
            <a:spAutoFit/>
          </a:bodyPr>
          <a:lstStyle/>
          <a:p>
            <a:r>
              <a:rPr lang="en-US" sz="1200" dirty="0">
                <a:solidFill>
                  <a:srgbClr val="FF0000"/>
                </a:solidFill>
              </a:rPr>
              <a:t>5. LNG LIQUID SALES BY </a:t>
            </a:r>
          </a:p>
          <a:p>
            <a:r>
              <a:rPr lang="en-US" sz="1200" dirty="0">
                <a:solidFill>
                  <a:srgbClr val="FF0000"/>
                </a:solidFill>
              </a:rPr>
              <a:t>    LNG WEIGHT AND LNG QUALITY</a:t>
            </a:r>
          </a:p>
        </p:txBody>
      </p:sp>
      <p:sp>
        <p:nvSpPr>
          <p:cNvPr id="461" name="Rectangle 460">
            <a:extLst>
              <a:ext uri="{FF2B5EF4-FFF2-40B4-BE49-F238E27FC236}">
                <a16:creationId xmlns:a16="http://schemas.microsoft.com/office/drawing/2014/main" id="{519FFA72-7C3D-4E43-A49A-8F6354DB5BE6}"/>
              </a:ext>
            </a:extLst>
          </p:cNvPr>
          <p:cNvSpPr/>
          <p:nvPr/>
        </p:nvSpPr>
        <p:spPr>
          <a:xfrm>
            <a:off x="7295255" y="3466601"/>
            <a:ext cx="2160976" cy="461665"/>
          </a:xfrm>
          <a:prstGeom prst="rect">
            <a:avLst/>
          </a:prstGeom>
        </p:spPr>
        <p:txBody>
          <a:bodyPr wrap="none">
            <a:spAutoFit/>
          </a:bodyPr>
          <a:lstStyle/>
          <a:p>
            <a:r>
              <a:rPr lang="en-US" sz="1200" dirty="0">
                <a:solidFill>
                  <a:srgbClr val="FF0000"/>
                </a:solidFill>
              </a:rPr>
              <a:t>4. LNG VAPORIZATION</a:t>
            </a:r>
          </a:p>
          <a:p>
            <a:r>
              <a:rPr lang="en-US" sz="1200" dirty="0">
                <a:solidFill>
                  <a:srgbClr val="FF0000"/>
                </a:solidFill>
              </a:rPr>
              <a:t>    SHELL &amp; TUBE/REMOTE HEAT</a:t>
            </a:r>
          </a:p>
        </p:txBody>
      </p:sp>
      <p:sp>
        <p:nvSpPr>
          <p:cNvPr id="462" name="TextBox 461">
            <a:extLst>
              <a:ext uri="{FF2B5EF4-FFF2-40B4-BE49-F238E27FC236}">
                <a16:creationId xmlns:a16="http://schemas.microsoft.com/office/drawing/2014/main" id="{8B5D1A85-7D0B-4C33-B752-DF95E8119D8A}"/>
              </a:ext>
            </a:extLst>
          </p:cNvPr>
          <p:cNvSpPr txBox="1"/>
          <p:nvPr/>
        </p:nvSpPr>
        <p:spPr>
          <a:xfrm>
            <a:off x="191466" y="3939215"/>
            <a:ext cx="2776579" cy="461665"/>
          </a:xfrm>
          <a:prstGeom prst="rect">
            <a:avLst/>
          </a:prstGeom>
          <a:noFill/>
        </p:spPr>
        <p:txBody>
          <a:bodyPr wrap="square" rtlCol="0">
            <a:spAutoFit/>
          </a:bodyPr>
          <a:lstStyle/>
          <a:p>
            <a:r>
              <a:rPr lang="en-US" sz="1200" dirty="0">
                <a:solidFill>
                  <a:srgbClr val="FF0000"/>
                </a:solidFill>
              </a:rPr>
              <a:t>3. LNG DOUBLE  CONTAINMENT STORAGE</a:t>
            </a:r>
          </a:p>
          <a:p>
            <a:r>
              <a:rPr lang="en-US" sz="1200" dirty="0">
                <a:solidFill>
                  <a:srgbClr val="FF0000"/>
                </a:solidFill>
              </a:rPr>
              <a:t>    NO BOTTOM PENETRATIONS</a:t>
            </a:r>
          </a:p>
        </p:txBody>
      </p:sp>
      <p:sp>
        <p:nvSpPr>
          <p:cNvPr id="463" name="Rectangle 462">
            <a:extLst>
              <a:ext uri="{FF2B5EF4-FFF2-40B4-BE49-F238E27FC236}">
                <a16:creationId xmlns:a16="http://schemas.microsoft.com/office/drawing/2014/main" id="{DA719CE0-FF92-4E29-8351-A74393DB8B70}"/>
              </a:ext>
            </a:extLst>
          </p:cNvPr>
          <p:cNvSpPr/>
          <p:nvPr/>
        </p:nvSpPr>
        <p:spPr>
          <a:xfrm>
            <a:off x="10467834" y="4281797"/>
            <a:ext cx="2174441" cy="461665"/>
          </a:xfrm>
          <a:prstGeom prst="rect">
            <a:avLst/>
          </a:prstGeom>
        </p:spPr>
        <p:txBody>
          <a:bodyPr wrap="square">
            <a:spAutoFit/>
          </a:bodyPr>
          <a:lstStyle/>
          <a:p>
            <a:r>
              <a:rPr lang="en-US" sz="1200" dirty="0"/>
              <a:t>ODORANT STORAGE</a:t>
            </a:r>
          </a:p>
          <a:p>
            <a:r>
              <a:rPr lang="en-US" sz="1200" dirty="0"/>
              <a:t>&amp; INJECTION</a:t>
            </a:r>
          </a:p>
        </p:txBody>
      </p:sp>
      <p:sp>
        <p:nvSpPr>
          <p:cNvPr id="464" name="Rectangle 463">
            <a:extLst>
              <a:ext uri="{FF2B5EF4-FFF2-40B4-BE49-F238E27FC236}">
                <a16:creationId xmlns:a16="http://schemas.microsoft.com/office/drawing/2014/main" id="{0C08A1D0-026F-477C-86D7-4F3CE235E505}"/>
              </a:ext>
            </a:extLst>
          </p:cNvPr>
          <p:cNvSpPr/>
          <p:nvPr/>
        </p:nvSpPr>
        <p:spPr>
          <a:xfrm>
            <a:off x="3687543" y="679141"/>
            <a:ext cx="1227708" cy="276999"/>
          </a:xfrm>
          <a:prstGeom prst="rect">
            <a:avLst/>
          </a:prstGeom>
        </p:spPr>
        <p:txBody>
          <a:bodyPr wrap="none">
            <a:spAutoFit/>
          </a:bodyPr>
          <a:lstStyle/>
          <a:p>
            <a:r>
              <a:rPr lang="en-US" sz="1200" dirty="0"/>
              <a:t>ESD 50-FT VALVE</a:t>
            </a:r>
          </a:p>
        </p:txBody>
      </p:sp>
      <p:sp>
        <p:nvSpPr>
          <p:cNvPr id="465" name="Rectangle 464">
            <a:extLst>
              <a:ext uri="{FF2B5EF4-FFF2-40B4-BE49-F238E27FC236}">
                <a16:creationId xmlns:a16="http://schemas.microsoft.com/office/drawing/2014/main" id="{B32A1513-069A-45BA-8D60-2292567723F6}"/>
              </a:ext>
            </a:extLst>
          </p:cNvPr>
          <p:cNvSpPr/>
          <p:nvPr/>
        </p:nvSpPr>
        <p:spPr>
          <a:xfrm>
            <a:off x="8963039" y="585938"/>
            <a:ext cx="699422" cy="276999"/>
          </a:xfrm>
          <a:prstGeom prst="rect">
            <a:avLst/>
          </a:prstGeom>
        </p:spPr>
        <p:txBody>
          <a:bodyPr wrap="none">
            <a:spAutoFit/>
          </a:bodyPr>
          <a:lstStyle/>
          <a:p>
            <a:r>
              <a:rPr lang="en-US" sz="1200" dirty="0"/>
              <a:t>ESD TCV</a:t>
            </a:r>
          </a:p>
        </p:txBody>
      </p:sp>
      <p:sp>
        <p:nvSpPr>
          <p:cNvPr id="466" name="TextBox 465">
            <a:extLst>
              <a:ext uri="{FF2B5EF4-FFF2-40B4-BE49-F238E27FC236}">
                <a16:creationId xmlns:a16="http://schemas.microsoft.com/office/drawing/2014/main" id="{55138228-8034-474C-BF3F-21CD7F4C0E10}"/>
              </a:ext>
            </a:extLst>
          </p:cNvPr>
          <p:cNvSpPr txBox="1"/>
          <p:nvPr/>
        </p:nvSpPr>
        <p:spPr>
          <a:xfrm>
            <a:off x="6675845" y="5767620"/>
            <a:ext cx="1469120" cy="276999"/>
          </a:xfrm>
          <a:prstGeom prst="rect">
            <a:avLst/>
          </a:prstGeom>
          <a:noFill/>
        </p:spPr>
        <p:txBody>
          <a:bodyPr wrap="none" rtlCol="0">
            <a:spAutoFit/>
          </a:bodyPr>
          <a:lstStyle/>
          <a:p>
            <a:r>
              <a:rPr lang="en-US" sz="1200" dirty="0"/>
              <a:t>NG INTO LNG PLANT</a:t>
            </a:r>
          </a:p>
        </p:txBody>
      </p:sp>
      <p:sp>
        <p:nvSpPr>
          <p:cNvPr id="467" name="TextBox 466">
            <a:extLst>
              <a:ext uri="{FF2B5EF4-FFF2-40B4-BE49-F238E27FC236}">
                <a16:creationId xmlns:a16="http://schemas.microsoft.com/office/drawing/2014/main" id="{2ADEDBC8-CEA0-4161-BC1A-A385EEAB9F64}"/>
              </a:ext>
            </a:extLst>
          </p:cNvPr>
          <p:cNvSpPr txBox="1"/>
          <p:nvPr/>
        </p:nvSpPr>
        <p:spPr>
          <a:xfrm>
            <a:off x="2503247" y="1358346"/>
            <a:ext cx="1022652" cy="276999"/>
          </a:xfrm>
          <a:prstGeom prst="rect">
            <a:avLst/>
          </a:prstGeom>
          <a:noFill/>
        </p:spPr>
        <p:txBody>
          <a:bodyPr wrap="none" rtlCol="0">
            <a:spAutoFit/>
          </a:bodyPr>
          <a:lstStyle/>
          <a:p>
            <a:r>
              <a:rPr lang="en-US" sz="1200" dirty="0"/>
              <a:t>LNG TO TANK</a:t>
            </a:r>
          </a:p>
        </p:txBody>
      </p:sp>
      <p:sp>
        <p:nvSpPr>
          <p:cNvPr id="468" name="TextBox 467">
            <a:extLst>
              <a:ext uri="{FF2B5EF4-FFF2-40B4-BE49-F238E27FC236}">
                <a16:creationId xmlns:a16="http://schemas.microsoft.com/office/drawing/2014/main" id="{74ECEC1E-EAC8-4786-8A19-4D0E19AF27D0}"/>
              </a:ext>
            </a:extLst>
          </p:cNvPr>
          <p:cNvSpPr txBox="1"/>
          <p:nvPr/>
        </p:nvSpPr>
        <p:spPr>
          <a:xfrm>
            <a:off x="6670814" y="2499830"/>
            <a:ext cx="1429815" cy="276999"/>
          </a:xfrm>
          <a:prstGeom prst="rect">
            <a:avLst/>
          </a:prstGeom>
          <a:noFill/>
        </p:spPr>
        <p:txBody>
          <a:bodyPr wrap="none" rtlCol="0">
            <a:spAutoFit/>
          </a:bodyPr>
          <a:lstStyle/>
          <a:p>
            <a:r>
              <a:rPr lang="en-US" sz="1200" dirty="0"/>
              <a:t>LNG TO  VAPORIZER</a:t>
            </a:r>
          </a:p>
        </p:txBody>
      </p:sp>
      <p:sp>
        <p:nvSpPr>
          <p:cNvPr id="469" name="TextBox 468">
            <a:extLst>
              <a:ext uri="{FF2B5EF4-FFF2-40B4-BE49-F238E27FC236}">
                <a16:creationId xmlns:a16="http://schemas.microsoft.com/office/drawing/2014/main" id="{2330D51B-E995-44F3-8B5C-FE1F35E5FD4F}"/>
              </a:ext>
            </a:extLst>
          </p:cNvPr>
          <p:cNvSpPr txBox="1"/>
          <p:nvPr/>
        </p:nvSpPr>
        <p:spPr>
          <a:xfrm>
            <a:off x="5194733" y="2848978"/>
            <a:ext cx="1181349" cy="276999"/>
          </a:xfrm>
          <a:prstGeom prst="rect">
            <a:avLst/>
          </a:prstGeom>
          <a:noFill/>
        </p:spPr>
        <p:txBody>
          <a:bodyPr wrap="none" rtlCol="0">
            <a:spAutoFit/>
          </a:bodyPr>
          <a:lstStyle/>
          <a:p>
            <a:r>
              <a:rPr lang="en-US" sz="1200" dirty="0"/>
              <a:t>LNG TO TANKER</a:t>
            </a:r>
          </a:p>
        </p:txBody>
      </p:sp>
      <p:sp>
        <p:nvSpPr>
          <p:cNvPr id="470" name="TextBox 469">
            <a:extLst>
              <a:ext uri="{FF2B5EF4-FFF2-40B4-BE49-F238E27FC236}">
                <a16:creationId xmlns:a16="http://schemas.microsoft.com/office/drawing/2014/main" id="{D49A661E-83AB-4D35-8052-451444B88A15}"/>
              </a:ext>
            </a:extLst>
          </p:cNvPr>
          <p:cNvSpPr txBox="1"/>
          <p:nvPr/>
        </p:nvSpPr>
        <p:spPr>
          <a:xfrm>
            <a:off x="5359139" y="8801"/>
            <a:ext cx="1841017" cy="276999"/>
          </a:xfrm>
          <a:prstGeom prst="rect">
            <a:avLst/>
          </a:prstGeom>
          <a:noFill/>
        </p:spPr>
        <p:txBody>
          <a:bodyPr wrap="none" rtlCol="0">
            <a:spAutoFit/>
          </a:bodyPr>
          <a:lstStyle/>
          <a:p>
            <a:r>
              <a:rPr lang="en-US" sz="1200" dirty="0"/>
              <a:t>BOIL OFF GAS TO PIPELINE</a:t>
            </a:r>
          </a:p>
        </p:txBody>
      </p:sp>
      <p:sp>
        <p:nvSpPr>
          <p:cNvPr id="471" name="TextBox 470">
            <a:extLst>
              <a:ext uri="{FF2B5EF4-FFF2-40B4-BE49-F238E27FC236}">
                <a16:creationId xmlns:a16="http://schemas.microsoft.com/office/drawing/2014/main" id="{9200B818-E5E1-4001-8137-7F34A6329AFB}"/>
              </a:ext>
            </a:extLst>
          </p:cNvPr>
          <p:cNvSpPr txBox="1"/>
          <p:nvPr/>
        </p:nvSpPr>
        <p:spPr>
          <a:xfrm>
            <a:off x="2064997" y="888327"/>
            <a:ext cx="1270797" cy="276999"/>
          </a:xfrm>
          <a:prstGeom prst="rect">
            <a:avLst/>
          </a:prstGeom>
          <a:noFill/>
        </p:spPr>
        <p:txBody>
          <a:bodyPr wrap="none" rtlCol="0">
            <a:spAutoFit/>
          </a:bodyPr>
          <a:lstStyle/>
          <a:p>
            <a:r>
              <a:rPr lang="en-US" sz="1200" dirty="0"/>
              <a:t>LNG FROM TANK </a:t>
            </a:r>
          </a:p>
        </p:txBody>
      </p:sp>
      <p:sp>
        <p:nvSpPr>
          <p:cNvPr id="472" name="TextBox 471">
            <a:extLst>
              <a:ext uri="{FF2B5EF4-FFF2-40B4-BE49-F238E27FC236}">
                <a16:creationId xmlns:a16="http://schemas.microsoft.com/office/drawing/2014/main" id="{373C9F8B-A957-438A-B6A7-E210D8AD67A5}"/>
              </a:ext>
            </a:extLst>
          </p:cNvPr>
          <p:cNvSpPr txBox="1"/>
          <p:nvPr/>
        </p:nvSpPr>
        <p:spPr>
          <a:xfrm>
            <a:off x="8606782" y="3027890"/>
            <a:ext cx="1082156" cy="461665"/>
          </a:xfrm>
          <a:prstGeom prst="rect">
            <a:avLst/>
          </a:prstGeom>
          <a:noFill/>
        </p:spPr>
        <p:txBody>
          <a:bodyPr wrap="none" rtlCol="0">
            <a:spAutoFit/>
          </a:bodyPr>
          <a:lstStyle/>
          <a:p>
            <a:r>
              <a:rPr lang="en-US" sz="1200" dirty="0"/>
              <a:t>GLYCOL/H2O </a:t>
            </a:r>
          </a:p>
          <a:p>
            <a:r>
              <a:rPr lang="en-US" sz="1200" dirty="0"/>
              <a:t>REMOTE HEAT</a:t>
            </a:r>
          </a:p>
        </p:txBody>
      </p:sp>
      <p:sp>
        <p:nvSpPr>
          <p:cNvPr id="473" name="TextBox 472">
            <a:extLst>
              <a:ext uri="{FF2B5EF4-FFF2-40B4-BE49-F238E27FC236}">
                <a16:creationId xmlns:a16="http://schemas.microsoft.com/office/drawing/2014/main" id="{AB0F22AC-0F9E-4560-B607-5E8B30F02304}"/>
              </a:ext>
            </a:extLst>
          </p:cNvPr>
          <p:cNvSpPr txBox="1"/>
          <p:nvPr/>
        </p:nvSpPr>
        <p:spPr>
          <a:xfrm>
            <a:off x="493013" y="4735245"/>
            <a:ext cx="4265463" cy="1569660"/>
          </a:xfrm>
          <a:prstGeom prst="rect">
            <a:avLst/>
          </a:prstGeom>
          <a:noFill/>
        </p:spPr>
        <p:txBody>
          <a:bodyPr wrap="none" rtlCol="0">
            <a:spAutoFit/>
          </a:bodyPr>
          <a:lstStyle/>
          <a:p>
            <a:r>
              <a:rPr lang="en-US" sz="2000" dirty="0"/>
              <a:t>LNG FACILITY PRIMARY COMPONENTS:</a:t>
            </a:r>
          </a:p>
          <a:p>
            <a:pPr marL="342900" indent="-342900">
              <a:buFont typeface="+mj-lt"/>
              <a:buAutoNum type="arabicPeriod"/>
            </a:pPr>
            <a:r>
              <a:rPr lang="en-US" sz="1400" dirty="0"/>
              <a:t>PIPELINE TAP, INTERCONNECT AND EGM</a:t>
            </a:r>
          </a:p>
          <a:p>
            <a:pPr marL="342900" indent="-342900">
              <a:buFont typeface="+mj-lt"/>
              <a:buAutoNum type="arabicPeriod"/>
            </a:pPr>
            <a:r>
              <a:rPr lang="en-US" sz="1400" dirty="0"/>
              <a:t>NATURAL GAS PRETREATMENT AND LIQUEFACTION</a:t>
            </a:r>
          </a:p>
          <a:p>
            <a:pPr marL="342900" indent="-342900">
              <a:buFont typeface="+mj-lt"/>
              <a:buAutoNum type="arabicPeriod"/>
            </a:pPr>
            <a:r>
              <a:rPr lang="en-US" sz="1400" dirty="0"/>
              <a:t>LNG STORAGE </a:t>
            </a:r>
          </a:p>
          <a:p>
            <a:pPr marL="342900" indent="-342900">
              <a:buFont typeface="+mj-lt"/>
              <a:buAutoNum type="arabicPeriod"/>
            </a:pPr>
            <a:r>
              <a:rPr lang="en-US" sz="1400" dirty="0"/>
              <a:t>LNG CUSTODY TRANSFER VAPORIZATION</a:t>
            </a:r>
            <a:r>
              <a:rPr lang="en-US" sz="2000" dirty="0"/>
              <a:t> </a:t>
            </a:r>
          </a:p>
          <a:p>
            <a:pPr marL="342900" indent="-342900">
              <a:buFont typeface="+mj-lt"/>
              <a:buAutoNum type="arabicPeriod"/>
            </a:pPr>
            <a:r>
              <a:rPr lang="en-US" sz="1400" dirty="0"/>
              <a:t>LNG CUSTODY TRANSFER LIQUID SALES</a:t>
            </a:r>
          </a:p>
        </p:txBody>
      </p:sp>
      <p:sp>
        <p:nvSpPr>
          <p:cNvPr id="474" name="Rectangle 473">
            <a:extLst>
              <a:ext uri="{FF2B5EF4-FFF2-40B4-BE49-F238E27FC236}">
                <a16:creationId xmlns:a16="http://schemas.microsoft.com/office/drawing/2014/main" id="{1E02DE54-7E29-46AC-994D-A272437D43D3}"/>
              </a:ext>
            </a:extLst>
          </p:cNvPr>
          <p:cNvSpPr/>
          <p:nvPr/>
        </p:nvSpPr>
        <p:spPr>
          <a:xfrm>
            <a:off x="37161" y="4595329"/>
            <a:ext cx="4744517" cy="196018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Rectangle: Rounded Corners 474">
            <a:extLst>
              <a:ext uri="{FF2B5EF4-FFF2-40B4-BE49-F238E27FC236}">
                <a16:creationId xmlns:a16="http://schemas.microsoft.com/office/drawing/2014/main" id="{17AADDFF-5455-4042-9008-A2A01C3B137B}"/>
              </a:ext>
            </a:extLst>
          </p:cNvPr>
          <p:cNvSpPr/>
          <p:nvPr/>
        </p:nvSpPr>
        <p:spPr>
          <a:xfrm>
            <a:off x="8528672" y="4433251"/>
            <a:ext cx="183094" cy="1031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AA0CED6-C927-4646-9EE9-514E44E9A37A}"/>
              </a:ext>
            </a:extLst>
          </p:cNvPr>
          <p:cNvSpPr/>
          <p:nvPr/>
        </p:nvSpPr>
        <p:spPr>
          <a:xfrm>
            <a:off x="11272560" y="6408357"/>
            <a:ext cx="341760" cy="276999"/>
          </a:xfrm>
          <a:prstGeom prst="rect">
            <a:avLst/>
          </a:prstGeom>
          <a:noFill/>
        </p:spPr>
        <p:txBody>
          <a:bodyPr wrap="none">
            <a:spAutoFit/>
          </a:bodyPr>
          <a:lstStyle/>
          <a:p>
            <a:r>
              <a:rPr lang="en-US" sz="1200" dirty="0"/>
              <a:t>10</a:t>
            </a:r>
          </a:p>
        </p:txBody>
      </p:sp>
      <p:sp>
        <p:nvSpPr>
          <p:cNvPr id="3" name="Rectangle 2">
            <a:extLst>
              <a:ext uri="{FF2B5EF4-FFF2-40B4-BE49-F238E27FC236}">
                <a16:creationId xmlns:a16="http://schemas.microsoft.com/office/drawing/2014/main" id="{DF66B972-05AD-4E24-8DD7-3E7C697A141D}"/>
              </a:ext>
            </a:extLst>
          </p:cNvPr>
          <p:cNvSpPr/>
          <p:nvPr/>
        </p:nvSpPr>
        <p:spPr>
          <a:xfrm>
            <a:off x="4965044" y="1141953"/>
            <a:ext cx="1151726" cy="276999"/>
          </a:xfrm>
          <a:prstGeom prst="rect">
            <a:avLst/>
          </a:prstGeom>
        </p:spPr>
        <p:txBody>
          <a:bodyPr wrap="none">
            <a:spAutoFit/>
          </a:bodyPr>
          <a:lstStyle/>
          <a:p>
            <a:r>
              <a:rPr lang="en-US" sz="1200" dirty="0"/>
              <a:t>LNG SAMPLING</a:t>
            </a:r>
          </a:p>
        </p:txBody>
      </p:sp>
      <p:sp>
        <p:nvSpPr>
          <p:cNvPr id="4" name="Rectangle 3">
            <a:extLst>
              <a:ext uri="{FF2B5EF4-FFF2-40B4-BE49-F238E27FC236}">
                <a16:creationId xmlns:a16="http://schemas.microsoft.com/office/drawing/2014/main" id="{23C744FE-E651-4025-88F9-D4A039C5BC7D}"/>
              </a:ext>
            </a:extLst>
          </p:cNvPr>
          <p:cNvSpPr/>
          <p:nvPr/>
        </p:nvSpPr>
        <p:spPr>
          <a:xfrm>
            <a:off x="9814529" y="1652402"/>
            <a:ext cx="2045368" cy="369332"/>
          </a:xfrm>
          <a:prstGeom prst="rect">
            <a:avLst/>
          </a:prstGeom>
        </p:spPr>
        <p:txBody>
          <a:bodyPr wrap="none">
            <a:spAutoFit/>
          </a:bodyPr>
          <a:lstStyle/>
          <a:p>
            <a:r>
              <a:rPr lang="en-US" sz="1200" dirty="0"/>
              <a:t>VAPORIZED LNG TO PIPELINE</a:t>
            </a:r>
            <a:r>
              <a:rPr lang="en-US" dirty="0"/>
              <a:t> </a:t>
            </a:r>
          </a:p>
        </p:txBody>
      </p:sp>
      <p:cxnSp>
        <p:nvCxnSpPr>
          <p:cNvPr id="10" name="Straight Connector 9">
            <a:extLst>
              <a:ext uri="{FF2B5EF4-FFF2-40B4-BE49-F238E27FC236}">
                <a16:creationId xmlns:a16="http://schemas.microsoft.com/office/drawing/2014/main" id="{64B8911B-48DF-441C-A3DD-180297AA8495}"/>
              </a:ext>
            </a:extLst>
          </p:cNvPr>
          <p:cNvCxnSpPr>
            <a:cxnSpLocks/>
          </p:cNvCxnSpPr>
          <p:nvPr/>
        </p:nvCxnSpPr>
        <p:spPr>
          <a:xfrm>
            <a:off x="9874974" y="1501526"/>
            <a:ext cx="3676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3313DBDB-180D-4554-A525-54E2874BD8E8}"/>
              </a:ext>
            </a:extLst>
          </p:cNvPr>
          <p:cNvCxnSpPr>
            <a:cxnSpLocks/>
          </p:cNvCxnSpPr>
          <p:nvPr/>
        </p:nvCxnSpPr>
        <p:spPr>
          <a:xfrm>
            <a:off x="9886255" y="1362417"/>
            <a:ext cx="3676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40A4B8C4-D663-4879-841F-CCAD2CDCF27F}"/>
              </a:ext>
            </a:extLst>
          </p:cNvPr>
          <p:cNvCxnSpPr>
            <a:cxnSpLocks/>
          </p:cNvCxnSpPr>
          <p:nvPr/>
        </p:nvCxnSpPr>
        <p:spPr>
          <a:xfrm>
            <a:off x="10044464" y="1094744"/>
            <a:ext cx="0" cy="28458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AFA9CD1-C138-4AAB-96E2-E7AFECA9F212}"/>
              </a:ext>
            </a:extLst>
          </p:cNvPr>
          <p:cNvSpPr txBox="1"/>
          <p:nvPr/>
        </p:nvSpPr>
        <p:spPr>
          <a:xfrm>
            <a:off x="9569495" y="1212093"/>
            <a:ext cx="325730" cy="276999"/>
          </a:xfrm>
          <a:prstGeom prst="rect">
            <a:avLst/>
          </a:prstGeom>
          <a:noFill/>
        </p:spPr>
        <p:txBody>
          <a:bodyPr wrap="none" rtlCol="0">
            <a:spAutoFit/>
          </a:bodyPr>
          <a:lstStyle/>
          <a:p>
            <a:r>
              <a:rPr lang="en-US" sz="1200" dirty="0"/>
              <a:t>SS</a:t>
            </a:r>
          </a:p>
        </p:txBody>
      </p:sp>
      <p:sp>
        <p:nvSpPr>
          <p:cNvPr id="18" name="Rectangle 17">
            <a:extLst>
              <a:ext uri="{FF2B5EF4-FFF2-40B4-BE49-F238E27FC236}">
                <a16:creationId xmlns:a16="http://schemas.microsoft.com/office/drawing/2014/main" id="{33702268-6B50-4EE4-AA0F-5CAA7AAD27E1}"/>
              </a:ext>
            </a:extLst>
          </p:cNvPr>
          <p:cNvSpPr/>
          <p:nvPr/>
        </p:nvSpPr>
        <p:spPr>
          <a:xfrm>
            <a:off x="9554709" y="1386081"/>
            <a:ext cx="336952" cy="276999"/>
          </a:xfrm>
          <a:prstGeom prst="rect">
            <a:avLst/>
          </a:prstGeom>
        </p:spPr>
        <p:txBody>
          <a:bodyPr wrap="none">
            <a:spAutoFit/>
          </a:bodyPr>
          <a:lstStyle/>
          <a:p>
            <a:r>
              <a:rPr lang="en-US" sz="1200" dirty="0"/>
              <a:t>CS</a:t>
            </a:r>
          </a:p>
        </p:txBody>
      </p:sp>
      <p:cxnSp>
        <p:nvCxnSpPr>
          <p:cNvPr id="144" name="Straight Connector 143">
            <a:extLst>
              <a:ext uri="{FF2B5EF4-FFF2-40B4-BE49-F238E27FC236}">
                <a16:creationId xmlns:a16="http://schemas.microsoft.com/office/drawing/2014/main" id="{27C77AFE-E7AD-4333-8A61-2D6B1AF9BDD7}"/>
              </a:ext>
            </a:extLst>
          </p:cNvPr>
          <p:cNvCxnSpPr>
            <a:cxnSpLocks/>
          </p:cNvCxnSpPr>
          <p:nvPr/>
        </p:nvCxnSpPr>
        <p:spPr>
          <a:xfrm>
            <a:off x="3430946" y="3578260"/>
            <a:ext cx="3676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DFFB2C2-4CB1-4F9E-A23B-46CA03B7B4A1}"/>
              </a:ext>
            </a:extLst>
          </p:cNvPr>
          <p:cNvCxnSpPr>
            <a:cxnSpLocks/>
          </p:cNvCxnSpPr>
          <p:nvPr/>
        </p:nvCxnSpPr>
        <p:spPr>
          <a:xfrm>
            <a:off x="3430946" y="3408351"/>
            <a:ext cx="3676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234901B1-626C-45C5-B7C0-C1CD313D1DEC}"/>
              </a:ext>
            </a:extLst>
          </p:cNvPr>
          <p:cNvCxnSpPr>
            <a:cxnSpLocks/>
          </p:cNvCxnSpPr>
          <p:nvPr/>
        </p:nvCxnSpPr>
        <p:spPr>
          <a:xfrm flipH="1" flipV="1">
            <a:off x="3585137" y="3574900"/>
            <a:ext cx="3046" cy="28462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48" name="TextBox 147">
            <a:extLst>
              <a:ext uri="{FF2B5EF4-FFF2-40B4-BE49-F238E27FC236}">
                <a16:creationId xmlns:a16="http://schemas.microsoft.com/office/drawing/2014/main" id="{F3BC36E6-0B0C-46DE-93BF-2093EBE2695C}"/>
              </a:ext>
            </a:extLst>
          </p:cNvPr>
          <p:cNvSpPr txBox="1"/>
          <p:nvPr/>
        </p:nvSpPr>
        <p:spPr>
          <a:xfrm>
            <a:off x="3152850" y="3281604"/>
            <a:ext cx="325730" cy="276999"/>
          </a:xfrm>
          <a:prstGeom prst="rect">
            <a:avLst/>
          </a:prstGeom>
          <a:noFill/>
        </p:spPr>
        <p:txBody>
          <a:bodyPr wrap="none" rtlCol="0">
            <a:spAutoFit/>
          </a:bodyPr>
          <a:lstStyle/>
          <a:p>
            <a:r>
              <a:rPr lang="en-US" sz="1200" dirty="0"/>
              <a:t>SS</a:t>
            </a:r>
          </a:p>
        </p:txBody>
      </p:sp>
      <p:sp>
        <p:nvSpPr>
          <p:cNvPr id="149" name="TextBox 148">
            <a:extLst>
              <a:ext uri="{FF2B5EF4-FFF2-40B4-BE49-F238E27FC236}">
                <a16:creationId xmlns:a16="http://schemas.microsoft.com/office/drawing/2014/main" id="{00FCE80E-A014-4EFF-A5BA-315B9E0990AD}"/>
              </a:ext>
            </a:extLst>
          </p:cNvPr>
          <p:cNvSpPr txBox="1"/>
          <p:nvPr/>
        </p:nvSpPr>
        <p:spPr>
          <a:xfrm>
            <a:off x="3144135" y="3457256"/>
            <a:ext cx="336952" cy="276999"/>
          </a:xfrm>
          <a:prstGeom prst="rect">
            <a:avLst/>
          </a:prstGeom>
          <a:noFill/>
        </p:spPr>
        <p:txBody>
          <a:bodyPr wrap="none" rtlCol="0">
            <a:spAutoFit/>
          </a:bodyPr>
          <a:lstStyle/>
          <a:p>
            <a:r>
              <a:rPr lang="en-US" sz="1200" dirty="0"/>
              <a:t>CS</a:t>
            </a:r>
          </a:p>
        </p:txBody>
      </p:sp>
      <p:cxnSp>
        <p:nvCxnSpPr>
          <p:cNvPr id="150" name="Straight Connector 149">
            <a:extLst>
              <a:ext uri="{FF2B5EF4-FFF2-40B4-BE49-F238E27FC236}">
                <a16:creationId xmlns:a16="http://schemas.microsoft.com/office/drawing/2014/main" id="{A4A201AB-ABC5-4864-8EFA-60CBF3897B5A}"/>
              </a:ext>
            </a:extLst>
          </p:cNvPr>
          <p:cNvCxnSpPr>
            <a:cxnSpLocks/>
          </p:cNvCxnSpPr>
          <p:nvPr/>
        </p:nvCxnSpPr>
        <p:spPr>
          <a:xfrm flipV="1">
            <a:off x="2020838" y="266728"/>
            <a:ext cx="0" cy="30777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19058AD9-CDF2-44E5-AAC7-9C7FC2FF04EF}"/>
              </a:ext>
            </a:extLst>
          </p:cNvPr>
          <p:cNvCxnSpPr>
            <a:cxnSpLocks/>
          </p:cNvCxnSpPr>
          <p:nvPr/>
        </p:nvCxnSpPr>
        <p:spPr>
          <a:xfrm flipV="1">
            <a:off x="1900257" y="237424"/>
            <a:ext cx="0" cy="34506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31ABB830-B14B-4C0F-B213-A19EA074F8E2}"/>
              </a:ext>
            </a:extLst>
          </p:cNvPr>
          <p:cNvCxnSpPr>
            <a:cxnSpLocks/>
          </p:cNvCxnSpPr>
          <p:nvPr/>
        </p:nvCxnSpPr>
        <p:spPr>
          <a:xfrm>
            <a:off x="2052543" y="364461"/>
            <a:ext cx="771051" cy="288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D87B2E74-41D3-4924-87B1-CB17AAAE0674}"/>
              </a:ext>
            </a:extLst>
          </p:cNvPr>
          <p:cNvSpPr/>
          <p:nvPr/>
        </p:nvSpPr>
        <p:spPr>
          <a:xfrm>
            <a:off x="1906081" y="9915"/>
            <a:ext cx="336952" cy="276999"/>
          </a:xfrm>
          <a:prstGeom prst="rect">
            <a:avLst/>
          </a:prstGeom>
        </p:spPr>
        <p:txBody>
          <a:bodyPr wrap="none">
            <a:spAutoFit/>
          </a:bodyPr>
          <a:lstStyle/>
          <a:p>
            <a:r>
              <a:rPr lang="en-US" sz="1200" dirty="0"/>
              <a:t>CS</a:t>
            </a:r>
          </a:p>
        </p:txBody>
      </p:sp>
      <p:sp>
        <p:nvSpPr>
          <p:cNvPr id="26" name="Rectangle 25">
            <a:extLst>
              <a:ext uri="{FF2B5EF4-FFF2-40B4-BE49-F238E27FC236}">
                <a16:creationId xmlns:a16="http://schemas.microsoft.com/office/drawing/2014/main" id="{9F35C76E-6688-4A32-B097-122366D6DE0A}"/>
              </a:ext>
            </a:extLst>
          </p:cNvPr>
          <p:cNvSpPr/>
          <p:nvPr/>
        </p:nvSpPr>
        <p:spPr>
          <a:xfrm>
            <a:off x="1719380" y="15408"/>
            <a:ext cx="325730" cy="276999"/>
          </a:xfrm>
          <a:prstGeom prst="rect">
            <a:avLst/>
          </a:prstGeom>
        </p:spPr>
        <p:txBody>
          <a:bodyPr wrap="none">
            <a:spAutoFit/>
          </a:bodyPr>
          <a:lstStyle/>
          <a:p>
            <a:r>
              <a:rPr lang="en-US" sz="1200" dirty="0"/>
              <a:t>SS</a:t>
            </a:r>
          </a:p>
        </p:txBody>
      </p:sp>
      <p:cxnSp>
        <p:nvCxnSpPr>
          <p:cNvPr id="157" name="Straight Arrow Connector 156">
            <a:extLst>
              <a:ext uri="{FF2B5EF4-FFF2-40B4-BE49-F238E27FC236}">
                <a16:creationId xmlns:a16="http://schemas.microsoft.com/office/drawing/2014/main" id="{5B5C658D-49F6-4673-825D-5D99ADB0D89A}"/>
              </a:ext>
            </a:extLst>
          </p:cNvPr>
          <p:cNvCxnSpPr>
            <a:cxnSpLocks/>
          </p:cNvCxnSpPr>
          <p:nvPr/>
        </p:nvCxnSpPr>
        <p:spPr>
          <a:xfrm flipV="1">
            <a:off x="1544691" y="371163"/>
            <a:ext cx="329112" cy="1032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160" name="Picture 12">
            <a:extLst>
              <a:ext uri="{FF2B5EF4-FFF2-40B4-BE49-F238E27FC236}">
                <a16:creationId xmlns:a16="http://schemas.microsoft.com/office/drawing/2014/main" id="{B6CC0F64-EFBE-4DA8-AFB4-3E16630631C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82612" y="1969908"/>
            <a:ext cx="221815" cy="256474"/>
          </a:xfrm>
          <a:prstGeom prst="rect">
            <a:avLst/>
          </a:prstGeom>
          <a:noFill/>
          <a:extLst>
            <a:ext uri="{909E8E84-426E-40DD-AFC4-6F175D3DCCD1}">
              <a14:hiddenFill xmlns:a14="http://schemas.microsoft.com/office/drawing/2010/main">
                <a:solidFill>
                  <a:srgbClr val="FFFFFF"/>
                </a:solidFill>
              </a14:hiddenFill>
            </a:ext>
          </a:extLst>
        </p:spPr>
      </p:pic>
      <p:sp>
        <p:nvSpPr>
          <p:cNvPr id="163" name="TextBox 162">
            <a:extLst>
              <a:ext uri="{FF2B5EF4-FFF2-40B4-BE49-F238E27FC236}">
                <a16:creationId xmlns:a16="http://schemas.microsoft.com/office/drawing/2014/main" id="{CCE01A6A-E7C5-4299-900C-51E2826FE81D}"/>
              </a:ext>
            </a:extLst>
          </p:cNvPr>
          <p:cNvSpPr txBox="1"/>
          <p:nvPr/>
        </p:nvSpPr>
        <p:spPr>
          <a:xfrm>
            <a:off x="9707428" y="4078042"/>
            <a:ext cx="351378" cy="276999"/>
          </a:xfrm>
          <a:prstGeom prst="rect">
            <a:avLst/>
          </a:prstGeom>
          <a:noFill/>
        </p:spPr>
        <p:txBody>
          <a:bodyPr wrap="none" rtlCol="0">
            <a:spAutoFit/>
          </a:bodyPr>
          <a:lstStyle/>
          <a:p>
            <a:r>
              <a:rPr lang="en-US" sz="1200" dirty="0"/>
              <a:t> M</a:t>
            </a:r>
          </a:p>
        </p:txBody>
      </p:sp>
      <p:pic>
        <p:nvPicPr>
          <p:cNvPr id="173" name="Picture 2">
            <a:extLst>
              <a:ext uri="{FF2B5EF4-FFF2-40B4-BE49-F238E27FC236}">
                <a16:creationId xmlns:a16="http://schemas.microsoft.com/office/drawing/2014/main" id="{AA4521D8-FE6D-4A28-AE25-7DADC305F6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9782219" y="3521738"/>
            <a:ext cx="262667" cy="222335"/>
          </a:xfrm>
          <a:prstGeom prst="rect">
            <a:avLst/>
          </a:prstGeom>
          <a:noFill/>
          <a:extLst>
            <a:ext uri="{909E8E84-426E-40DD-AFC4-6F175D3DCCD1}">
              <a14:hiddenFill xmlns:a14="http://schemas.microsoft.com/office/drawing/2010/main">
                <a:solidFill>
                  <a:srgbClr val="FFFFFF"/>
                </a:solidFill>
              </a14:hiddenFill>
            </a:ext>
          </a:extLst>
        </p:spPr>
      </p:pic>
      <p:cxnSp>
        <p:nvCxnSpPr>
          <p:cNvPr id="175" name="Straight Arrow Connector 174">
            <a:extLst>
              <a:ext uri="{FF2B5EF4-FFF2-40B4-BE49-F238E27FC236}">
                <a16:creationId xmlns:a16="http://schemas.microsoft.com/office/drawing/2014/main" id="{F57E4814-47F2-45E5-BE28-308535BC852D}"/>
              </a:ext>
            </a:extLst>
          </p:cNvPr>
          <p:cNvCxnSpPr>
            <a:cxnSpLocks/>
            <a:stCxn id="173" idx="1"/>
          </p:cNvCxnSpPr>
          <p:nvPr/>
        </p:nvCxnSpPr>
        <p:spPr>
          <a:xfrm flipH="1" flipV="1">
            <a:off x="9912124" y="2032924"/>
            <a:ext cx="1428" cy="146864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A479068C-8F26-432E-9C8E-3F466E33E64B}"/>
              </a:ext>
            </a:extLst>
          </p:cNvPr>
          <p:cNvCxnSpPr>
            <a:cxnSpLocks/>
          </p:cNvCxnSpPr>
          <p:nvPr/>
        </p:nvCxnSpPr>
        <p:spPr>
          <a:xfrm flipH="1">
            <a:off x="9576904" y="2066444"/>
            <a:ext cx="298071"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53" name="Flowchart: Connector 52">
            <a:extLst>
              <a:ext uri="{FF2B5EF4-FFF2-40B4-BE49-F238E27FC236}">
                <a16:creationId xmlns:a16="http://schemas.microsoft.com/office/drawing/2014/main" id="{CB489B67-6958-4656-8F30-FDE014FB1C5D}"/>
              </a:ext>
            </a:extLst>
          </p:cNvPr>
          <p:cNvSpPr/>
          <p:nvPr/>
        </p:nvSpPr>
        <p:spPr>
          <a:xfrm>
            <a:off x="9802385" y="4116029"/>
            <a:ext cx="201492" cy="182233"/>
          </a:xfrm>
          <a:prstGeom prst="flowChartConnector">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0" name="Straight Arrow Connector 179">
            <a:extLst>
              <a:ext uri="{FF2B5EF4-FFF2-40B4-BE49-F238E27FC236}">
                <a16:creationId xmlns:a16="http://schemas.microsoft.com/office/drawing/2014/main" id="{BB2FAD37-14DB-4010-BE4A-EFBE27E19CE5}"/>
              </a:ext>
            </a:extLst>
          </p:cNvPr>
          <p:cNvCxnSpPr>
            <a:cxnSpLocks/>
          </p:cNvCxnSpPr>
          <p:nvPr/>
        </p:nvCxnSpPr>
        <p:spPr>
          <a:xfrm flipH="1" flipV="1">
            <a:off x="9878071" y="3744196"/>
            <a:ext cx="11983" cy="352803"/>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82" name="Straight Arrow Connector 181">
            <a:extLst>
              <a:ext uri="{FF2B5EF4-FFF2-40B4-BE49-F238E27FC236}">
                <a16:creationId xmlns:a16="http://schemas.microsoft.com/office/drawing/2014/main" id="{3F4A9271-8428-478E-8BF2-96F4E2593F3D}"/>
              </a:ext>
            </a:extLst>
          </p:cNvPr>
          <p:cNvCxnSpPr>
            <a:cxnSpLocks/>
          </p:cNvCxnSpPr>
          <p:nvPr/>
        </p:nvCxnSpPr>
        <p:spPr>
          <a:xfrm flipH="1" flipV="1">
            <a:off x="9891662" y="4319239"/>
            <a:ext cx="20462" cy="142938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1426C6F8-AF71-4AF7-8A70-C34F08AE92A7}"/>
              </a:ext>
            </a:extLst>
          </p:cNvPr>
          <p:cNvSpPr txBox="1"/>
          <p:nvPr/>
        </p:nvSpPr>
        <p:spPr>
          <a:xfrm>
            <a:off x="5084644" y="2246892"/>
            <a:ext cx="787395" cy="276999"/>
          </a:xfrm>
          <a:prstGeom prst="rect">
            <a:avLst/>
          </a:prstGeom>
          <a:noFill/>
        </p:spPr>
        <p:txBody>
          <a:bodyPr wrap="none" rtlCol="0">
            <a:spAutoFit/>
          </a:bodyPr>
          <a:lstStyle/>
          <a:p>
            <a:r>
              <a:rPr lang="en-US" sz="1200" dirty="0"/>
              <a:t>FUEL GAS</a:t>
            </a:r>
          </a:p>
        </p:txBody>
      </p:sp>
      <p:sp>
        <p:nvSpPr>
          <p:cNvPr id="58" name="Rectangle 57">
            <a:extLst>
              <a:ext uri="{FF2B5EF4-FFF2-40B4-BE49-F238E27FC236}">
                <a16:creationId xmlns:a16="http://schemas.microsoft.com/office/drawing/2014/main" id="{97A4CF69-BD8C-4ED2-81E3-9B7DB77697DE}"/>
              </a:ext>
            </a:extLst>
          </p:cNvPr>
          <p:cNvSpPr/>
          <p:nvPr/>
        </p:nvSpPr>
        <p:spPr>
          <a:xfrm>
            <a:off x="9152075" y="3854230"/>
            <a:ext cx="787395" cy="276999"/>
          </a:xfrm>
          <a:prstGeom prst="rect">
            <a:avLst/>
          </a:prstGeom>
        </p:spPr>
        <p:txBody>
          <a:bodyPr wrap="none">
            <a:spAutoFit/>
          </a:bodyPr>
          <a:lstStyle/>
          <a:p>
            <a:r>
              <a:rPr lang="en-US" sz="1200" dirty="0"/>
              <a:t>FUEL GAS</a:t>
            </a:r>
          </a:p>
        </p:txBody>
      </p:sp>
      <p:cxnSp>
        <p:nvCxnSpPr>
          <p:cNvPr id="187" name="Straight Arrow Connector 186">
            <a:extLst>
              <a:ext uri="{FF2B5EF4-FFF2-40B4-BE49-F238E27FC236}">
                <a16:creationId xmlns:a16="http://schemas.microsoft.com/office/drawing/2014/main" id="{84E02CA7-B327-463F-B728-B67CC14C6EA7}"/>
              </a:ext>
            </a:extLst>
          </p:cNvPr>
          <p:cNvCxnSpPr>
            <a:cxnSpLocks/>
          </p:cNvCxnSpPr>
          <p:nvPr/>
        </p:nvCxnSpPr>
        <p:spPr>
          <a:xfrm flipH="1">
            <a:off x="7836595" y="2172220"/>
            <a:ext cx="328671"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191" name="Picture 2">
            <a:extLst>
              <a:ext uri="{FF2B5EF4-FFF2-40B4-BE49-F238E27FC236}">
                <a16:creationId xmlns:a16="http://schemas.microsoft.com/office/drawing/2014/main" id="{EEE72612-FE1E-492F-88D1-D2E015A692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91761" y="1144465"/>
            <a:ext cx="336851" cy="285128"/>
          </a:xfrm>
          <a:prstGeom prst="rect">
            <a:avLst/>
          </a:prstGeom>
          <a:noFill/>
          <a:extLst>
            <a:ext uri="{909E8E84-426E-40DD-AFC4-6F175D3DCCD1}">
              <a14:hiddenFill xmlns:a14="http://schemas.microsoft.com/office/drawing/2010/main">
                <a:solidFill>
                  <a:srgbClr val="FFFFFF"/>
                </a:solidFill>
              </a14:hiddenFill>
            </a:ext>
          </a:extLst>
        </p:spPr>
      </p:pic>
      <p:sp>
        <p:nvSpPr>
          <p:cNvPr id="192" name="TextBox 191">
            <a:extLst>
              <a:ext uri="{FF2B5EF4-FFF2-40B4-BE49-F238E27FC236}">
                <a16:creationId xmlns:a16="http://schemas.microsoft.com/office/drawing/2014/main" id="{9243D8E7-EC38-49D9-BBF9-CB0F2E1B79CA}"/>
              </a:ext>
            </a:extLst>
          </p:cNvPr>
          <p:cNvSpPr txBox="1"/>
          <p:nvPr/>
        </p:nvSpPr>
        <p:spPr>
          <a:xfrm flipH="1">
            <a:off x="2400411" y="45099"/>
            <a:ext cx="525062" cy="230832"/>
          </a:xfrm>
          <a:prstGeom prst="rect">
            <a:avLst/>
          </a:prstGeom>
          <a:noFill/>
        </p:spPr>
        <p:txBody>
          <a:bodyPr wrap="square" rtlCol="0">
            <a:spAutoFit/>
          </a:bodyPr>
          <a:lstStyle/>
          <a:p>
            <a:r>
              <a:rPr lang="en-US" sz="900" dirty="0"/>
              <a:t>P IC</a:t>
            </a:r>
          </a:p>
        </p:txBody>
      </p:sp>
      <p:sp>
        <p:nvSpPr>
          <p:cNvPr id="62" name="Flowchart: Connector 61">
            <a:extLst>
              <a:ext uri="{FF2B5EF4-FFF2-40B4-BE49-F238E27FC236}">
                <a16:creationId xmlns:a16="http://schemas.microsoft.com/office/drawing/2014/main" id="{A44A0B98-4CAF-4ED7-9527-F30BC4C61999}"/>
              </a:ext>
            </a:extLst>
          </p:cNvPr>
          <p:cNvSpPr/>
          <p:nvPr/>
        </p:nvSpPr>
        <p:spPr>
          <a:xfrm>
            <a:off x="2472804" y="46846"/>
            <a:ext cx="210168" cy="217627"/>
          </a:xfrm>
          <a:prstGeom prst="flowChartConnector">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4" name="Straight Connector 193">
            <a:extLst>
              <a:ext uri="{FF2B5EF4-FFF2-40B4-BE49-F238E27FC236}">
                <a16:creationId xmlns:a16="http://schemas.microsoft.com/office/drawing/2014/main" id="{8E46FD05-5D3B-4894-BC99-0111A682CD74}"/>
              </a:ext>
            </a:extLst>
          </p:cNvPr>
          <p:cNvCxnSpPr>
            <a:cxnSpLocks/>
          </p:cNvCxnSpPr>
          <p:nvPr/>
        </p:nvCxnSpPr>
        <p:spPr>
          <a:xfrm>
            <a:off x="2582009" y="264473"/>
            <a:ext cx="0" cy="10669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2D292E76-F6CB-42D3-8730-C48D5A907390}"/>
              </a:ext>
            </a:extLst>
          </p:cNvPr>
          <p:cNvCxnSpPr>
            <a:cxnSpLocks/>
          </p:cNvCxnSpPr>
          <p:nvPr/>
        </p:nvCxnSpPr>
        <p:spPr>
          <a:xfrm>
            <a:off x="2685479" y="104367"/>
            <a:ext cx="898154" cy="3253"/>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DE2D594A-02CE-4E08-BD3E-5BBF051A62AE}"/>
              </a:ext>
            </a:extLst>
          </p:cNvPr>
          <p:cNvCxnSpPr>
            <a:cxnSpLocks/>
            <a:endCxn id="151" idx="2"/>
          </p:cNvCxnSpPr>
          <p:nvPr/>
        </p:nvCxnSpPr>
        <p:spPr>
          <a:xfrm flipH="1">
            <a:off x="3565842" y="101114"/>
            <a:ext cx="33618" cy="24570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8C9C5853-1FC2-4FBE-8084-86A6351DE156}"/>
              </a:ext>
            </a:extLst>
          </p:cNvPr>
          <p:cNvSpPr/>
          <p:nvPr/>
        </p:nvSpPr>
        <p:spPr>
          <a:xfrm>
            <a:off x="7192921" y="4856876"/>
            <a:ext cx="1317990" cy="276999"/>
          </a:xfrm>
          <a:prstGeom prst="rect">
            <a:avLst/>
          </a:prstGeom>
        </p:spPr>
        <p:txBody>
          <a:bodyPr wrap="none">
            <a:spAutoFit/>
          </a:bodyPr>
          <a:lstStyle/>
          <a:p>
            <a:r>
              <a:rPr lang="en-US" sz="1200" dirty="0"/>
              <a:t>LNG TRUCK SCALE</a:t>
            </a:r>
          </a:p>
        </p:txBody>
      </p:sp>
    </p:spTree>
    <p:extLst>
      <p:ext uri="{BB962C8B-B14F-4D97-AF65-F5344CB8AC3E}">
        <p14:creationId xmlns:p14="http://schemas.microsoft.com/office/powerpoint/2010/main" val="3211034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600200" y="985778"/>
            <a:ext cx="9144000" cy="838200"/>
          </a:xfrm>
          <a:noFill/>
        </p:spPr>
        <p:txBody>
          <a:bodyPr anchor="ctr"/>
          <a:lstStyle/>
          <a:p>
            <a:pPr algn="ctr"/>
            <a:r>
              <a:rPr lang="en-US" altLang="en-US" sz="2800" b="1" dirty="0">
                <a:solidFill>
                  <a:schemeClr val="accent1"/>
                </a:solidFill>
              </a:rPr>
              <a:t>VAPOR DISPERSION PROTECTION</a:t>
            </a:r>
            <a:endParaRPr lang="en-US" altLang="en-US" sz="2800" dirty="0">
              <a:solidFill>
                <a:schemeClr val="accent1"/>
              </a:solidFill>
            </a:endParaRPr>
          </a:p>
        </p:txBody>
      </p:sp>
      <p:sp>
        <p:nvSpPr>
          <p:cNvPr id="66563" name="Rectangle 3"/>
          <p:cNvSpPr>
            <a:spLocks noGrp="1" noChangeArrowheads="1"/>
          </p:cNvSpPr>
          <p:nvPr>
            <p:ph idx="1"/>
          </p:nvPr>
        </p:nvSpPr>
        <p:spPr>
          <a:xfrm>
            <a:off x="1905000" y="2590800"/>
            <a:ext cx="8534400" cy="2819400"/>
          </a:xfrm>
          <a:noFill/>
        </p:spPr>
        <p:txBody>
          <a:bodyPr/>
          <a:lstStyle/>
          <a:p>
            <a:pPr algn="ctr">
              <a:buNone/>
              <a:tabLst>
                <a:tab pos="1887538" algn="l"/>
              </a:tabLst>
            </a:pPr>
            <a:r>
              <a:rPr lang="en-US" altLang="en-US"/>
              <a:t>       </a:t>
            </a:r>
          </a:p>
        </p:txBody>
      </p:sp>
      <p:sp>
        <p:nvSpPr>
          <p:cNvPr id="66564" name="Rectangle 6"/>
          <p:cNvSpPr>
            <a:spLocks noChangeArrowheads="1"/>
          </p:cNvSpPr>
          <p:nvPr/>
        </p:nvSpPr>
        <p:spPr bwMode="auto">
          <a:xfrm>
            <a:off x="1600200" y="2590800"/>
            <a:ext cx="9144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0000"/>
              <a:buFont typeface="Wingdings" panose="05000000000000000000" pitchFamily="2" charset="2"/>
              <a:buChar char="u"/>
              <a:defRPr kumimoji="1" sz="2400">
                <a:solidFill>
                  <a:schemeClr val="tx1"/>
                </a:solidFill>
                <a:latin typeface="Arial" panose="020B0604020202020204" pitchFamily="34" charset="0"/>
              </a:defRPr>
            </a:lvl1pPr>
            <a:lvl2pPr marL="742950" indent="-285750">
              <a:spcBef>
                <a:spcPct val="20000"/>
              </a:spcBef>
              <a:buClr>
                <a:schemeClr val="hlink"/>
              </a:buClr>
              <a:buSzPct val="70000"/>
              <a:buFont typeface="Monotype Sorts" charset="2"/>
              <a:buChar char="u"/>
              <a:defRPr kumimoji="1"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3pPr>
            <a:lvl4pPr marL="16002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9pPr>
          </a:lstStyle>
          <a:p>
            <a:pPr>
              <a:spcBef>
                <a:spcPct val="0"/>
              </a:spcBef>
              <a:buClrTx/>
              <a:buSzPct val="75000"/>
              <a:buFont typeface="Monotype Sorts" charset="2"/>
              <a:buNone/>
            </a:pPr>
            <a:endParaRPr kumimoji="0" lang="en-US" altLang="en-US" sz="2000" dirty="0">
              <a:latin typeface="Arial Narrow" panose="020B0606020202030204" pitchFamily="34" charset="0"/>
            </a:endParaRPr>
          </a:p>
          <a:p>
            <a:pPr>
              <a:spcBef>
                <a:spcPct val="0"/>
              </a:spcBef>
              <a:buClrTx/>
              <a:buSzPct val="75000"/>
              <a:buFont typeface="Monotype Sorts" charset="2"/>
              <a:buNone/>
            </a:pPr>
            <a:r>
              <a:rPr kumimoji="0" lang="en-US" altLang="en-US" sz="2000" dirty="0">
                <a:solidFill>
                  <a:schemeClr val="accent1"/>
                </a:solidFill>
                <a:latin typeface="Arial Narrow" panose="020B0606020202030204" pitchFamily="34" charset="0"/>
              </a:rPr>
              <a:t>The regulations instruct that provisions need to be made to minimize the possibility of a flammable mixture of vapors from a design spill, from reaching a property line that can be built upon that would result in a distinct hazard. </a:t>
            </a:r>
          </a:p>
          <a:p>
            <a:pPr>
              <a:spcBef>
                <a:spcPct val="0"/>
              </a:spcBef>
              <a:buClrTx/>
              <a:buSzPct val="75000"/>
              <a:buFont typeface="Monotype Sorts" charset="2"/>
              <a:buNone/>
            </a:pPr>
            <a:endParaRPr kumimoji="0" lang="en-US" altLang="en-US" sz="2000" dirty="0">
              <a:solidFill>
                <a:schemeClr val="accent1"/>
              </a:solidFill>
              <a:latin typeface="Arial Narrow" panose="020B0606020202030204" pitchFamily="34" charset="0"/>
            </a:endParaRPr>
          </a:p>
          <a:p>
            <a:pPr>
              <a:spcBef>
                <a:spcPct val="0"/>
              </a:spcBef>
              <a:buClrTx/>
              <a:buSzPct val="75000"/>
              <a:buNone/>
            </a:pPr>
            <a:r>
              <a:rPr kumimoji="0" lang="en-US" altLang="en-US" sz="2000" dirty="0">
                <a:solidFill>
                  <a:schemeClr val="accent1"/>
                </a:solidFill>
                <a:latin typeface="Arial Narrow" panose="020B0606020202030204" pitchFamily="34" charset="0"/>
              </a:rPr>
              <a:t>For LNG tanks with no bottom penetrations, the design spill for calculating vapor dispersion is a 10-minute spill.  Even at 100,000 dekatherms per day of flow, that is less than a 10,000 USG spill. Very manageable.</a:t>
            </a:r>
          </a:p>
          <a:p>
            <a:pPr>
              <a:spcBef>
                <a:spcPct val="0"/>
              </a:spcBef>
              <a:buClrTx/>
              <a:buSzPct val="75000"/>
              <a:buNone/>
            </a:pPr>
            <a:endParaRPr kumimoji="0" lang="en-US" altLang="en-US" sz="2000" dirty="0">
              <a:latin typeface="Arial Narrow" panose="020B0606020202030204" pitchFamily="34" charset="0"/>
            </a:endParaRPr>
          </a:p>
        </p:txBody>
      </p:sp>
      <p:pic>
        <p:nvPicPr>
          <p:cNvPr id="6" name="Picture 8" descr="Image result for images LNG tanks">
            <a:extLst>
              <a:ext uri="{FF2B5EF4-FFF2-40B4-BE49-F238E27FC236}">
                <a16:creationId xmlns:a16="http://schemas.microsoft.com/office/drawing/2014/main" id="{F9B1A5CD-2971-4B32-951C-5DDCFC339E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818" y="182336"/>
            <a:ext cx="2333625" cy="1962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74AB45F-E057-4A2F-A810-8C4DDD177CBF}"/>
              </a:ext>
            </a:extLst>
          </p:cNvPr>
          <p:cNvSpPr txBox="1"/>
          <p:nvPr/>
        </p:nvSpPr>
        <p:spPr>
          <a:xfrm>
            <a:off x="2021485" y="250966"/>
            <a:ext cx="9655508" cy="400110"/>
          </a:xfrm>
          <a:prstGeom prst="rect">
            <a:avLst/>
          </a:prstGeom>
          <a:noFill/>
        </p:spPr>
        <p:txBody>
          <a:bodyPr wrap="square" rtlCol="0">
            <a:spAutoFit/>
          </a:bodyPr>
          <a:lstStyle/>
          <a:p>
            <a:r>
              <a:rPr lang="en-US" sz="2000" dirty="0">
                <a:solidFill>
                  <a:schemeClr val="accent1"/>
                </a:solidFill>
              </a:rPr>
              <a:t>49 CFR 193 LNG THERMAL EXCLUSION ZONES WILL BE LIMITING FACTOR IN SITING: </a:t>
            </a:r>
          </a:p>
        </p:txBody>
      </p:sp>
      <p:sp>
        <p:nvSpPr>
          <p:cNvPr id="10" name="Slide Number Placeholder 3">
            <a:extLst>
              <a:ext uri="{FF2B5EF4-FFF2-40B4-BE49-F238E27FC236}">
                <a16:creationId xmlns:a16="http://schemas.microsoft.com/office/drawing/2014/main" id="{CADB1C44-8867-4A4C-B171-226FC54DC302}"/>
              </a:ext>
            </a:extLst>
          </p:cNvPr>
          <p:cNvSpPr>
            <a:spLocks noGrp="1"/>
          </p:cNvSpPr>
          <p:nvPr>
            <p:ph type="sldNum" sz="quarter" idx="12"/>
          </p:nvPr>
        </p:nvSpPr>
        <p:spPr>
          <a:xfrm>
            <a:off x="9900462" y="6459791"/>
            <a:ext cx="1312025" cy="365125"/>
          </a:xfrm>
        </p:spPr>
        <p:txBody>
          <a:bodyPr/>
          <a:lstStyle/>
          <a:p>
            <a:fld id="{E32236D5-7830-4D8C-BB0B-CD613E9324AE}" type="slidenum">
              <a:rPr lang="en-US" smtClean="0">
                <a:solidFill>
                  <a:schemeClr val="tx1"/>
                </a:solidFill>
              </a:rPr>
              <a:t>26</a:t>
            </a:fld>
            <a:endParaRPr lang="en-US">
              <a:solidFill>
                <a:schemeClr val="tx1"/>
              </a:solidFill>
            </a:endParaRPr>
          </a:p>
        </p:txBody>
      </p:sp>
      <p:sp>
        <p:nvSpPr>
          <p:cNvPr id="12" name="TextBox 11">
            <a:extLst>
              <a:ext uri="{FF2B5EF4-FFF2-40B4-BE49-F238E27FC236}">
                <a16:creationId xmlns:a16="http://schemas.microsoft.com/office/drawing/2014/main" id="{120FB0C2-ECF8-4EF5-82F1-DD9A087C759A}"/>
              </a:ext>
            </a:extLst>
          </p:cNvPr>
          <p:cNvSpPr txBox="1"/>
          <p:nvPr/>
        </p:nvSpPr>
        <p:spPr>
          <a:xfrm>
            <a:off x="9084709" y="1209030"/>
            <a:ext cx="2786537" cy="2308324"/>
          </a:xfrm>
          <a:prstGeom prst="rect">
            <a:avLst/>
          </a:prstGeom>
          <a:noFill/>
        </p:spPr>
        <p:txBody>
          <a:bodyPr wrap="square" rtlCol="0">
            <a:spAutoFit/>
          </a:bodyPr>
          <a:lstStyle/>
          <a:p>
            <a:r>
              <a:rPr lang="en-US" sz="1200" dirty="0">
                <a:solidFill>
                  <a:schemeClr val="accent1"/>
                </a:solidFill>
              </a:rPr>
              <a:t>For a Facility WITH LNG tanks with no Bottom Penetrations , the limiting Factor for Siting will be the Thermal Radiation Zone Created by the LNG Tank secondary Containment. </a:t>
            </a:r>
          </a:p>
          <a:p>
            <a:endParaRPr lang="en-US" sz="1200" dirty="0">
              <a:solidFill>
                <a:schemeClr val="accent1"/>
              </a:solidFill>
            </a:endParaRPr>
          </a:p>
          <a:p>
            <a:r>
              <a:rPr lang="en-US" sz="1200" dirty="0">
                <a:solidFill>
                  <a:schemeClr val="accent1"/>
                </a:solidFill>
              </a:rPr>
              <a:t>It is recommended that the Project will meet, and in some cases, exceed the Requirements.</a:t>
            </a:r>
          </a:p>
          <a:p>
            <a:endParaRPr lang="en-US" dirty="0"/>
          </a:p>
          <a:p>
            <a:endParaRPr lang="en-US" dirty="0"/>
          </a:p>
        </p:txBody>
      </p:sp>
      <p:sp>
        <p:nvSpPr>
          <p:cNvPr id="15" name="Rectangle 14">
            <a:extLst>
              <a:ext uri="{FF2B5EF4-FFF2-40B4-BE49-F238E27FC236}">
                <a16:creationId xmlns:a16="http://schemas.microsoft.com/office/drawing/2014/main" id="{91D10069-654D-420E-A799-F4CC2788B00D}"/>
              </a:ext>
            </a:extLst>
          </p:cNvPr>
          <p:cNvSpPr/>
          <p:nvPr/>
        </p:nvSpPr>
        <p:spPr>
          <a:xfrm>
            <a:off x="5170707" y="2132149"/>
            <a:ext cx="1170513" cy="246221"/>
          </a:xfrm>
          <a:prstGeom prst="rect">
            <a:avLst/>
          </a:prstGeom>
        </p:spPr>
        <p:txBody>
          <a:bodyPr wrap="none">
            <a:spAutoFit/>
          </a:bodyPr>
          <a:lstStyle/>
          <a:p>
            <a:r>
              <a:rPr lang="en-US" sz="1000" dirty="0"/>
              <a:t>3,000  BTU/HR.FT2</a:t>
            </a:r>
          </a:p>
        </p:txBody>
      </p:sp>
      <p:sp>
        <p:nvSpPr>
          <p:cNvPr id="18" name="Rectangle 17">
            <a:extLst>
              <a:ext uri="{FF2B5EF4-FFF2-40B4-BE49-F238E27FC236}">
                <a16:creationId xmlns:a16="http://schemas.microsoft.com/office/drawing/2014/main" id="{904E9504-81E7-4720-B9A4-41E062E71AA5}"/>
              </a:ext>
            </a:extLst>
          </p:cNvPr>
          <p:cNvSpPr/>
          <p:nvPr/>
        </p:nvSpPr>
        <p:spPr>
          <a:xfrm>
            <a:off x="5753574" y="3559286"/>
            <a:ext cx="1490379" cy="255051"/>
          </a:xfrm>
          <a:prstGeom prst="rect">
            <a:avLst/>
          </a:prstGeom>
        </p:spPr>
        <p:txBody>
          <a:bodyPr wrap="square">
            <a:spAutoFit/>
          </a:bodyPr>
          <a:lstStyle/>
          <a:p>
            <a:r>
              <a:rPr lang="en-US" sz="1000" dirty="0"/>
              <a:t>10,000  BTU/HR.FT2</a:t>
            </a:r>
          </a:p>
        </p:txBody>
      </p:sp>
      <p:pic>
        <p:nvPicPr>
          <p:cNvPr id="23" name="Picture 22">
            <a:extLst>
              <a:ext uri="{FF2B5EF4-FFF2-40B4-BE49-F238E27FC236}">
                <a16:creationId xmlns:a16="http://schemas.microsoft.com/office/drawing/2014/main" id="{3736728D-D925-452F-91AE-6F9175B6595E}"/>
              </a:ext>
            </a:extLst>
          </p:cNvPr>
          <p:cNvPicPr>
            <a:picLocks noChangeAspect="1"/>
          </p:cNvPicPr>
          <p:nvPr/>
        </p:nvPicPr>
        <p:blipFill>
          <a:blip r:embed="rId2"/>
          <a:stretch>
            <a:fillRect/>
          </a:stretch>
        </p:blipFill>
        <p:spPr>
          <a:xfrm>
            <a:off x="3511224" y="1463219"/>
            <a:ext cx="5573485" cy="2987460"/>
          </a:xfrm>
          <a:prstGeom prst="rect">
            <a:avLst/>
          </a:prstGeom>
        </p:spPr>
      </p:pic>
      <p:sp>
        <p:nvSpPr>
          <p:cNvPr id="24" name="Flowchart: Connector 23">
            <a:extLst>
              <a:ext uri="{FF2B5EF4-FFF2-40B4-BE49-F238E27FC236}">
                <a16:creationId xmlns:a16="http://schemas.microsoft.com/office/drawing/2014/main" id="{E815D674-B44E-4787-9233-F9A954FA63BF}"/>
              </a:ext>
            </a:extLst>
          </p:cNvPr>
          <p:cNvSpPr/>
          <p:nvPr/>
        </p:nvSpPr>
        <p:spPr>
          <a:xfrm>
            <a:off x="3775374" y="1986759"/>
            <a:ext cx="1790685" cy="1815187"/>
          </a:xfrm>
          <a:prstGeom prst="flowChartConnector">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F2966B9B-FCF9-40C1-BF8D-79CBB94C563F}"/>
              </a:ext>
            </a:extLst>
          </p:cNvPr>
          <p:cNvSpPr txBox="1"/>
          <p:nvPr/>
        </p:nvSpPr>
        <p:spPr>
          <a:xfrm>
            <a:off x="4093423" y="1666896"/>
            <a:ext cx="1138453" cy="246221"/>
          </a:xfrm>
          <a:prstGeom prst="rect">
            <a:avLst/>
          </a:prstGeom>
          <a:noFill/>
        </p:spPr>
        <p:txBody>
          <a:bodyPr wrap="none" rtlCol="0">
            <a:spAutoFit/>
          </a:bodyPr>
          <a:lstStyle/>
          <a:p>
            <a:r>
              <a:rPr lang="en-US" sz="1000" dirty="0"/>
              <a:t>3000  BTU/HR.FT2</a:t>
            </a:r>
          </a:p>
        </p:txBody>
      </p:sp>
      <p:sp>
        <p:nvSpPr>
          <p:cNvPr id="26" name="TextBox 25">
            <a:extLst>
              <a:ext uri="{FF2B5EF4-FFF2-40B4-BE49-F238E27FC236}">
                <a16:creationId xmlns:a16="http://schemas.microsoft.com/office/drawing/2014/main" id="{86B47C9E-88CF-4A73-8EA4-8222E04F2776}"/>
              </a:ext>
            </a:extLst>
          </p:cNvPr>
          <p:cNvSpPr txBox="1"/>
          <p:nvPr/>
        </p:nvSpPr>
        <p:spPr>
          <a:xfrm>
            <a:off x="4101489" y="1219306"/>
            <a:ext cx="1138453" cy="246221"/>
          </a:xfrm>
          <a:prstGeom prst="rect">
            <a:avLst/>
          </a:prstGeom>
          <a:noFill/>
        </p:spPr>
        <p:txBody>
          <a:bodyPr wrap="none" rtlCol="0">
            <a:spAutoFit/>
          </a:bodyPr>
          <a:lstStyle/>
          <a:p>
            <a:r>
              <a:rPr lang="en-US" sz="1000" dirty="0"/>
              <a:t>1600  BTU/HR.FT2</a:t>
            </a:r>
          </a:p>
        </p:txBody>
      </p:sp>
      <p:sp>
        <p:nvSpPr>
          <p:cNvPr id="27" name="TextBox 26">
            <a:extLst>
              <a:ext uri="{FF2B5EF4-FFF2-40B4-BE49-F238E27FC236}">
                <a16:creationId xmlns:a16="http://schemas.microsoft.com/office/drawing/2014/main" id="{599BF881-274F-4168-B339-D119BE0AFDBF}"/>
              </a:ext>
            </a:extLst>
          </p:cNvPr>
          <p:cNvSpPr txBox="1"/>
          <p:nvPr/>
        </p:nvSpPr>
        <p:spPr>
          <a:xfrm>
            <a:off x="4093423" y="2126685"/>
            <a:ext cx="1236236" cy="246221"/>
          </a:xfrm>
          <a:prstGeom prst="rect">
            <a:avLst/>
          </a:prstGeom>
          <a:noFill/>
        </p:spPr>
        <p:txBody>
          <a:bodyPr wrap="none" rtlCol="0">
            <a:spAutoFit/>
          </a:bodyPr>
          <a:lstStyle/>
          <a:p>
            <a:r>
              <a:rPr lang="en-US" sz="1000" dirty="0"/>
              <a:t>10,000  BTU/HR.FT2</a:t>
            </a:r>
          </a:p>
        </p:txBody>
      </p:sp>
      <p:sp>
        <p:nvSpPr>
          <p:cNvPr id="28" name="Flowchart: Connector 27">
            <a:extLst>
              <a:ext uri="{FF2B5EF4-FFF2-40B4-BE49-F238E27FC236}">
                <a16:creationId xmlns:a16="http://schemas.microsoft.com/office/drawing/2014/main" id="{5B22D494-C2BC-410B-A841-C4B566FDFDF3}"/>
              </a:ext>
            </a:extLst>
          </p:cNvPr>
          <p:cNvSpPr/>
          <p:nvPr/>
        </p:nvSpPr>
        <p:spPr>
          <a:xfrm>
            <a:off x="3265439" y="1470383"/>
            <a:ext cx="2965017" cy="2822747"/>
          </a:xfrm>
          <a:prstGeom prst="flowChartConnector">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lowchart: Connector 28">
            <a:extLst>
              <a:ext uri="{FF2B5EF4-FFF2-40B4-BE49-F238E27FC236}">
                <a16:creationId xmlns:a16="http://schemas.microsoft.com/office/drawing/2014/main" id="{5A99F84E-4CDC-48B7-9539-A9A60443CFD9}"/>
              </a:ext>
            </a:extLst>
          </p:cNvPr>
          <p:cNvSpPr/>
          <p:nvPr/>
        </p:nvSpPr>
        <p:spPr>
          <a:xfrm>
            <a:off x="2883625" y="1041479"/>
            <a:ext cx="3854070" cy="3705745"/>
          </a:xfrm>
          <a:prstGeom prst="flowChartConnector">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58AFFB52-9FB2-4B07-9BA6-04596826182D}"/>
              </a:ext>
            </a:extLst>
          </p:cNvPr>
          <p:cNvSpPr/>
          <p:nvPr/>
        </p:nvSpPr>
        <p:spPr>
          <a:xfrm>
            <a:off x="134456" y="398442"/>
            <a:ext cx="6096000" cy="4524315"/>
          </a:xfrm>
          <a:prstGeom prst="rect">
            <a:avLst/>
          </a:prstGeom>
        </p:spPr>
        <p:txBody>
          <a:bodyPr>
            <a:spAutoFit/>
          </a:bodyPr>
          <a:lstStyle/>
          <a:p>
            <a:pPr>
              <a:spcBef>
                <a:spcPct val="0"/>
              </a:spcBef>
              <a:buClrTx/>
              <a:buSzPct val="75000"/>
              <a:buFont typeface="Monotype Sorts" charset="2"/>
              <a:buNone/>
            </a:pPr>
            <a:endParaRPr lang="en-US" altLang="en-US" sz="1200" dirty="0">
              <a:solidFill>
                <a:schemeClr val="accent1"/>
              </a:solidFill>
            </a:endParaRPr>
          </a:p>
          <a:p>
            <a:pPr>
              <a:spcBef>
                <a:spcPct val="0"/>
              </a:spcBef>
              <a:buClrTx/>
              <a:buSzPct val="75000"/>
              <a:buFont typeface="Monotype Sorts" charset="2"/>
              <a:buNone/>
            </a:pPr>
            <a:endParaRPr lang="en-US" altLang="en-US" sz="1200" dirty="0">
              <a:solidFill>
                <a:schemeClr val="accent1"/>
              </a:solidFill>
            </a:endParaRPr>
          </a:p>
          <a:p>
            <a:pPr>
              <a:spcBef>
                <a:spcPct val="0"/>
              </a:spcBef>
              <a:buClrTx/>
              <a:buSzPct val="75000"/>
              <a:buFont typeface="Monotype Sorts" charset="2"/>
              <a:buNone/>
            </a:pPr>
            <a:endParaRPr lang="en-US" altLang="en-US" sz="1200" dirty="0">
              <a:solidFill>
                <a:schemeClr val="accent1"/>
              </a:solidFill>
            </a:endParaRPr>
          </a:p>
          <a:p>
            <a:pPr>
              <a:spcBef>
                <a:spcPct val="0"/>
              </a:spcBef>
              <a:buClrTx/>
              <a:buSzPct val="75000"/>
              <a:buFont typeface="Monotype Sorts" charset="2"/>
              <a:buNone/>
            </a:pPr>
            <a:endParaRPr lang="en-US" altLang="en-US" sz="1200" dirty="0">
              <a:solidFill>
                <a:schemeClr val="accent1"/>
              </a:solidFill>
            </a:endParaRPr>
          </a:p>
          <a:p>
            <a:pPr>
              <a:spcBef>
                <a:spcPct val="0"/>
              </a:spcBef>
              <a:buClrTx/>
              <a:buSzPct val="75000"/>
              <a:buFont typeface="Monotype Sorts" charset="2"/>
              <a:buNone/>
            </a:pPr>
            <a:r>
              <a:rPr lang="en-US" altLang="en-US" sz="1200" dirty="0">
                <a:solidFill>
                  <a:schemeClr val="accent1"/>
                </a:solidFill>
              </a:rPr>
              <a:t>The Following  Zones are Defined in Siting Regulations:</a:t>
            </a:r>
          </a:p>
          <a:p>
            <a:pPr>
              <a:spcBef>
                <a:spcPct val="0"/>
              </a:spcBef>
              <a:buClrTx/>
              <a:buSzPct val="75000"/>
              <a:buFont typeface="Monotype Sorts" charset="2"/>
              <a:buNone/>
            </a:pPr>
            <a:endParaRPr lang="en-US" altLang="en-US" sz="1200" dirty="0">
              <a:solidFill>
                <a:schemeClr val="accent1"/>
              </a:solidFill>
            </a:endParaRPr>
          </a:p>
          <a:p>
            <a:pPr>
              <a:buClrTx/>
              <a:buSzPct val="75000"/>
              <a:buFont typeface="Monotype Sorts" charset="2"/>
              <a:buNone/>
            </a:pPr>
            <a:r>
              <a:rPr lang="en-US" altLang="en-US" sz="1200" u="sng" dirty="0">
                <a:solidFill>
                  <a:schemeClr val="accent1"/>
                </a:solidFill>
              </a:rPr>
              <a:t>1,600 Btu/hr.ft2</a:t>
            </a:r>
            <a:r>
              <a:rPr lang="en-US" altLang="en-US" sz="1200" dirty="0">
                <a:solidFill>
                  <a:schemeClr val="accent1"/>
                </a:solidFill>
              </a:rPr>
              <a:t> </a:t>
            </a:r>
          </a:p>
          <a:p>
            <a:pPr>
              <a:buClrTx/>
              <a:buSzPct val="75000"/>
              <a:buFont typeface="Monotype Sorts" charset="2"/>
              <a:buNone/>
            </a:pPr>
            <a:r>
              <a:rPr lang="en-US" altLang="en-US" sz="1200" dirty="0">
                <a:solidFill>
                  <a:schemeClr val="accent1"/>
                </a:solidFill>
              </a:rPr>
              <a:t>At a property line that can be </a:t>
            </a:r>
          </a:p>
          <a:p>
            <a:pPr>
              <a:buClrTx/>
              <a:buSzPct val="75000"/>
              <a:buFont typeface="Monotype Sorts" charset="2"/>
              <a:buNone/>
            </a:pPr>
            <a:r>
              <a:rPr lang="en-US" altLang="en-US" sz="1200" dirty="0">
                <a:solidFill>
                  <a:schemeClr val="accent1"/>
                </a:solidFill>
              </a:rPr>
              <a:t>built upon for ignition of a process </a:t>
            </a:r>
          </a:p>
          <a:p>
            <a:pPr>
              <a:buClrTx/>
              <a:buSzPct val="75000"/>
              <a:buFont typeface="Monotype Sorts" charset="2"/>
              <a:buNone/>
            </a:pPr>
            <a:r>
              <a:rPr lang="en-US" altLang="en-US" sz="1200" dirty="0">
                <a:solidFill>
                  <a:schemeClr val="accent1"/>
                </a:solidFill>
              </a:rPr>
              <a:t>design spill.</a:t>
            </a:r>
          </a:p>
          <a:p>
            <a:pPr>
              <a:buClrTx/>
              <a:buSzPct val="75000"/>
              <a:buFont typeface="Monotype Sorts" charset="2"/>
              <a:buNone/>
            </a:pPr>
            <a:endParaRPr lang="en-US" altLang="en-US" sz="1200" u="sng" dirty="0">
              <a:solidFill>
                <a:schemeClr val="accent1"/>
              </a:solidFill>
            </a:endParaRPr>
          </a:p>
          <a:p>
            <a:pPr>
              <a:buClrTx/>
              <a:buSzPct val="75000"/>
              <a:buFont typeface="Monotype Sorts" charset="2"/>
              <a:buNone/>
            </a:pPr>
            <a:r>
              <a:rPr lang="en-US" altLang="en-US" sz="1200" u="sng" dirty="0">
                <a:solidFill>
                  <a:schemeClr val="accent1"/>
                </a:solidFill>
              </a:rPr>
              <a:t>1,600 Btu/hr.ft2:</a:t>
            </a:r>
            <a:endParaRPr lang="en-US" altLang="en-US" sz="1200" dirty="0">
              <a:solidFill>
                <a:schemeClr val="accent1"/>
              </a:solidFill>
            </a:endParaRPr>
          </a:p>
          <a:p>
            <a:pPr>
              <a:buClrTx/>
              <a:buSzPct val="75000"/>
              <a:buFont typeface="Monotype Sorts" charset="2"/>
              <a:buNone/>
            </a:pPr>
            <a:r>
              <a:rPr lang="en-US" altLang="en-US" sz="1200" dirty="0">
                <a:solidFill>
                  <a:schemeClr val="accent1"/>
                </a:solidFill>
              </a:rPr>
              <a:t>At the nearest point located </a:t>
            </a:r>
          </a:p>
          <a:p>
            <a:pPr>
              <a:buClrTx/>
              <a:buSzPct val="75000"/>
              <a:buFont typeface="Monotype Sorts" charset="2"/>
              <a:buNone/>
            </a:pPr>
            <a:r>
              <a:rPr lang="en-US" altLang="en-US" sz="1200" dirty="0">
                <a:solidFill>
                  <a:schemeClr val="accent1"/>
                </a:solidFill>
              </a:rPr>
              <a:t>outside the owner’s property line that,</a:t>
            </a:r>
          </a:p>
          <a:p>
            <a:pPr>
              <a:buClrTx/>
              <a:buSzPct val="75000"/>
              <a:buFont typeface="Monotype Sorts" charset="2"/>
              <a:buNone/>
            </a:pPr>
            <a:r>
              <a:rPr lang="en-US" altLang="en-US" sz="1200" dirty="0">
                <a:solidFill>
                  <a:schemeClr val="accent1"/>
                </a:solidFill>
              </a:rPr>
              <a:t> IS used for  outdoor assembly by groups </a:t>
            </a:r>
          </a:p>
          <a:p>
            <a:pPr>
              <a:buClrTx/>
              <a:buSzPct val="75000"/>
              <a:buFont typeface="Monotype Sorts" charset="2"/>
              <a:buNone/>
            </a:pPr>
            <a:r>
              <a:rPr lang="en-US" altLang="en-US" sz="1200" dirty="0">
                <a:solidFill>
                  <a:schemeClr val="accent1"/>
                </a:solidFill>
              </a:rPr>
              <a:t>of 50 or more persons   </a:t>
            </a:r>
          </a:p>
          <a:p>
            <a:pPr>
              <a:spcBef>
                <a:spcPct val="50000"/>
              </a:spcBef>
              <a:buClrTx/>
              <a:buSzPct val="75000"/>
              <a:buFont typeface="Monotype Sorts" charset="2"/>
              <a:buNone/>
            </a:pPr>
            <a:r>
              <a:rPr lang="en-US" altLang="en-US" sz="1200" u="sng" dirty="0">
                <a:solidFill>
                  <a:schemeClr val="accent1"/>
                </a:solidFill>
              </a:rPr>
              <a:t>3,000 Btu/hr.ft2:</a:t>
            </a:r>
            <a:r>
              <a:rPr lang="en-US" altLang="en-US" sz="1200" dirty="0">
                <a:solidFill>
                  <a:schemeClr val="accent1"/>
                </a:solidFill>
              </a:rPr>
              <a:t> </a:t>
            </a:r>
          </a:p>
          <a:p>
            <a:pPr>
              <a:buClrTx/>
              <a:buSzPct val="75000"/>
              <a:buFont typeface="Monotype Sorts" charset="2"/>
              <a:buNone/>
            </a:pPr>
            <a:r>
              <a:rPr lang="en-US" altLang="en-US" sz="1200" dirty="0">
                <a:solidFill>
                  <a:schemeClr val="accent1"/>
                </a:solidFill>
              </a:rPr>
              <a:t>at the nearest point of the building or </a:t>
            </a:r>
          </a:p>
          <a:p>
            <a:pPr>
              <a:buClrTx/>
              <a:buSzPct val="75000"/>
              <a:buFont typeface="Monotype Sorts" charset="2"/>
              <a:buNone/>
            </a:pPr>
            <a:r>
              <a:rPr lang="en-US" altLang="en-US" sz="1200" dirty="0">
                <a:solidFill>
                  <a:schemeClr val="accent1"/>
                </a:solidFill>
              </a:rPr>
              <a:t>structure outside the owner’s property </a:t>
            </a:r>
          </a:p>
          <a:p>
            <a:pPr>
              <a:buClrTx/>
              <a:buSzPct val="75000"/>
              <a:buFont typeface="Monotype Sorts" charset="2"/>
              <a:buNone/>
            </a:pPr>
            <a:r>
              <a:rPr lang="en-US" altLang="en-US" sz="1200" dirty="0">
                <a:solidFill>
                  <a:schemeClr val="accent1"/>
                </a:solidFill>
              </a:rPr>
              <a:t>line  used for occupancies   </a:t>
            </a:r>
          </a:p>
          <a:p>
            <a:pPr>
              <a:spcBef>
                <a:spcPct val="50000"/>
              </a:spcBef>
              <a:buClrTx/>
              <a:buSzPct val="75000"/>
              <a:buFont typeface="Monotype Sorts" charset="2"/>
              <a:buNone/>
            </a:pPr>
            <a:r>
              <a:rPr lang="en-US" altLang="en-US" sz="1200" u="sng" dirty="0">
                <a:solidFill>
                  <a:schemeClr val="accent1"/>
                </a:solidFill>
              </a:rPr>
              <a:t>10,000 Btu/hr.ft2  </a:t>
            </a:r>
          </a:p>
          <a:p>
            <a:pPr>
              <a:buClrTx/>
              <a:buSzPct val="75000"/>
              <a:buFont typeface="Monotype Sorts" charset="2"/>
              <a:buNone/>
            </a:pPr>
            <a:r>
              <a:rPr lang="en-US" altLang="en-US" sz="1200" dirty="0">
                <a:solidFill>
                  <a:schemeClr val="accent1"/>
                </a:solidFill>
              </a:rPr>
              <a:t>A property line that can be built upon for a fire </a:t>
            </a:r>
          </a:p>
          <a:p>
            <a:pPr>
              <a:buClrTx/>
              <a:buSzPct val="75000"/>
              <a:buFont typeface="Monotype Sorts" charset="2"/>
              <a:buNone/>
            </a:pPr>
            <a:r>
              <a:rPr lang="en-US" altLang="en-US" sz="1200" dirty="0">
                <a:solidFill>
                  <a:schemeClr val="accent1"/>
                </a:solidFill>
              </a:rPr>
              <a:t>over an impounding area.</a:t>
            </a:r>
          </a:p>
        </p:txBody>
      </p:sp>
      <p:sp>
        <p:nvSpPr>
          <p:cNvPr id="31" name="TextBox 30">
            <a:extLst>
              <a:ext uri="{FF2B5EF4-FFF2-40B4-BE49-F238E27FC236}">
                <a16:creationId xmlns:a16="http://schemas.microsoft.com/office/drawing/2014/main" id="{0A491AE3-0B9D-481A-9A0B-3D919623BEB1}"/>
              </a:ext>
            </a:extLst>
          </p:cNvPr>
          <p:cNvSpPr txBox="1"/>
          <p:nvPr/>
        </p:nvSpPr>
        <p:spPr>
          <a:xfrm>
            <a:off x="4303416" y="2671535"/>
            <a:ext cx="718466" cy="246221"/>
          </a:xfrm>
          <a:prstGeom prst="rect">
            <a:avLst/>
          </a:prstGeom>
          <a:noFill/>
        </p:spPr>
        <p:txBody>
          <a:bodyPr wrap="none" rtlCol="0">
            <a:spAutoFit/>
          </a:bodyPr>
          <a:lstStyle/>
          <a:p>
            <a:r>
              <a:rPr lang="en-US" sz="1000" dirty="0"/>
              <a:t>LNG TANK</a:t>
            </a:r>
          </a:p>
        </p:txBody>
      </p:sp>
    </p:spTree>
    <p:extLst>
      <p:ext uri="{BB962C8B-B14F-4D97-AF65-F5344CB8AC3E}">
        <p14:creationId xmlns:p14="http://schemas.microsoft.com/office/powerpoint/2010/main" val="3322600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838200" y="963877"/>
            <a:ext cx="3494362" cy="4930246"/>
          </a:xfrm>
        </p:spPr>
        <p:txBody>
          <a:bodyPr vert="horz" lIns="91440" tIns="45720" rIns="91440" bIns="45720" rtlCol="0" anchor="ctr">
            <a:normAutofit/>
          </a:bodyPr>
          <a:lstStyle/>
          <a:p>
            <a:pPr algn="r"/>
            <a:r>
              <a:rPr lang="en-US" altLang="en-US" sz="3700" b="1" kern="1200">
                <a:solidFill>
                  <a:schemeClr val="accent1"/>
                </a:solidFill>
                <a:latin typeface="+mj-lt"/>
                <a:ea typeface="+mj-ea"/>
                <a:cs typeface="+mj-cs"/>
              </a:rPr>
              <a:t>49 CFR Part 193 and NFPA-59A SITING CONSIDERATIONS</a:t>
            </a:r>
            <a:br>
              <a:rPr lang="en-US" altLang="en-US" sz="3700" b="1" u="sng" kern="1200">
                <a:solidFill>
                  <a:schemeClr val="accent1"/>
                </a:solidFill>
                <a:latin typeface="+mj-lt"/>
                <a:ea typeface="+mj-ea"/>
                <a:cs typeface="+mj-cs"/>
              </a:rPr>
            </a:br>
            <a:r>
              <a:rPr lang="en-US" altLang="en-US" sz="3700" b="1" kern="1200">
                <a:solidFill>
                  <a:schemeClr val="accent1"/>
                </a:solidFill>
                <a:latin typeface="+mj-lt"/>
                <a:ea typeface="+mj-ea"/>
                <a:cs typeface="+mj-cs"/>
              </a:rPr>
              <a:t> </a:t>
            </a:r>
          </a:p>
        </p:txBody>
      </p:sp>
      <p:sp>
        <p:nvSpPr>
          <p:cNvPr id="63491" name="Text Box 3"/>
          <p:cNvSpPr txBox="1">
            <a:spLocks noChangeArrowheads="1"/>
          </p:cNvSpPr>
          <p:nvPr/>
        </p:nvSpPr>
        <p:spPr bwMode="auto">
          <a:xfrm>
            <a:off x="4453517" y="550220"/>
            <a:ext cx="7738483" cy="493024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prstDash val="dash"/>
                <a:miter lim="800000"/>
                <a:headEnd type="none" w="sm" len="sm"/>
                <a:tailEnd type="none" w="sm" len="sm"/>
              </a14:hiddenLine>
            </a:ext>
          </a:extLst>
        </p:spPr>
        <p:txBody>
          <a:bodyPr vert="horz" lIns="91440" tIns="45720" rIns="91440" bIns="45720" rtlCol="0" anchor="ctr">
            <a:normAutofit lnSpcReduction="10000"/>
          </a:bodyPr>
          <a:lstStyle>
            <a:lvl1pPr marL="342900" indent="-342900">
              <a:spcBef>
                <a:spcPct val="20000"/>
              </a:spcBef>
              <a:buClr>
                <a:schemeClr val="hlink"/>
              </a:buClr>
              <a:buSzPct val="70000"/>
              <a:buFont typeface="Wingdings" panose="05000000000000000000" pitchFamily="2" charset="2"/>
              <a:buChar char="u"/>
              <a:defRPr kumimoji="1" sz="2400">
                <a:solidFill>
                  <a:schemeClr val="tx1"/>
                </a:solidFill>
                <a:latin typeface="Arial" panose="020B0604020202020204" pitchFamily="34" charset="0"/>
              </a:defRPr>
            </a:lvl1pPr>
            <a:lvl2pPr>
              <a:spcBef>
                <a:spcPct val="20000"/>
              </a:spcBef>
              <a:buClr>
                <a:schemeClr val="hlink"/>
              </a:buClr>
              <a:buSzPct val="70000"/>
              <a:buFont typeface="Monotype Sorts" charset="2"/>
              <a:buChar char="u"/>
              <a:defRPr kumimoji="1"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3pPr>
            <a:lvl4pPr marL="16002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9pPr>
          </a:lstStyle>
          <a:p>
            <a:pPr marL="228600" lvl="1">
              <a:lnSpc>
                <a:spcPct val="90000"/>
              </a:lnSpc>
              <a:spcBef>
                <a:spcPct val="0"/>
              </a:spcBef>
              <a:spcAft>
                <a:spcPts val="600"/>
              </a:spcAft>
              <a:buClrTx/>
              <a:buSzPct val="75000"/>
              <a:buNone/>
            </a:pPr>
            <a:endParaRPr kumimoji="0" lang="en-US" altLang="en-US" dirty="0">
              <a:latin typeface="+mn-lt"/>
            </a:endParaRPr>
          </a:p>
          <a:p>
            <a:pPr lvl="1" indent="-228600">
              <a:lnSpc>
                <a:spcPct val="90000"/>
              </a:lnSpc>
              <a:spcBef>
                <a:spcPct val="0"/>
              </a:spcBef>
              <a:spcAft>
                <a:spcPts val="600"/>
              </a:spcAft>
              <a:buClrTx/>
              <a:buSzPct val="75000"/>
              <a:buFont typeface="Arial" panose="020B0604020202020204" pitchFamily="34" charset="0"/>
              <a:buChar char="•"/>
            </a:pPr>
            <a:endParaRPr kumimoji="0" lang="en-US" altLang="en-US" dirty="0">
              <a:latin typeface="+mn-lt"/>
            </a:endParaRPr>
          </a:p>
          <a:p>
            <a:pPr marL="800100" lvl="1" indent="-228600">
              <a:lnSpc>
                <a:spcPct val="90000"/>
              </a:lnSpc>
              <a:spcBef>
                <a:spcPct val="0"/>
              </a:spcBef>
              <a:spcAft>
                <a:spcPts val="600"/>
              </a:spcAft>
              <a:buClrTx/>
              <a:buSzPct val="75000"/>
              <a:buFont typeface="Arial" panose="020B0604020202020204" pitchFamily="34" charset="0"/>
              <a:buChar char="•"/>
            </a:pPr>
            <a:r>
              <a:rPr kumimoji="0" lang="en-US" altLang="en-US" dirty="0">
                <a:latin typeface="+mn-lt"/>
              </a:rPr>
              <a:t>  THERMAL RADIATION  ZONE</a:t>
            </a:r>
          </a:p>
          <a:p>
            <a:pPr marL="800100" lvl="1" indent="-228600">
              <a:lnSpc>
                <a:spcPct val="90000"/>
              </a:lnSpc>
              <a:spcBef>
                <a:spcPct val="0"/>
              </a:spcBef>
              <a:spcAft>
                <a:spcPts val="600"/>
              </a:spcAft>
              <a:buClrTx/>
              <a:buSzPct val="75000"/>
              <a:buFont typeface="Arial" panose="020B0604020202020204" pitchFamily="34" charset="0"/>
              <a:buChar char="•"/>
            </a:pPr>
            <a:r>
              <a:rPr kumimoji="0" lang="en-US" altLang="en-US" dirty="0">
                <a:latin typeface="+mn-lt"/>
              </a:rPr>
              <a:t>  VAPOR DISPERSION ZONE</a:t>
            </a:r>
          </a:p>
          <a:p>
            <a:pPr marL="800100" lvl="1" indent="-228600">
              <a:lnSpc>
                <a:spcPct val="90000"/>
              </a:lnSpc>
              <a:spcBef>
                <a:spcPct val="0"/>
              </a:spcBef>
              <a:spcAft>
                <a:spcPts val="600"/>
              </a:spcAft>
              <a:buClrTx/>
              <a:buSzPct val="75000"/>
              <a:buFont typeface="Arial" panose="020B0604020202020204" pitchFamily="34" charset="0"/>
              <a:buChar char="•"/>
            </a:pPr>
            <a:r>
              <a:rPr kumimoji="0" lang="en-US" altLang="en-US" dirty="0">
                <a:latin typeface="+mn-lt"/>
              </a:rPr>
              <a:t>  FULL SEISMIC INVESTIGATION LIMIT</a:t>
            </a:r>
          </a:p>
          <a:p>
            <a:pPr marL="800100" lvl="1" indent="-228600">
              <a:lnSpc>
                <a:spcPct val="90000"/>
              </a:lnSpc>
              <a:spcBef>
                <a:spcPct val="0"/>
              </a:spcBef>
              <a:spcAft>
                <a:spcPts val="600"/>
              </a:spcAft>
              <a:buClrTx/>
              <a:buSzPct val="75000"/>
              <a:buFont typeface="Arial" panose="020B0604020202020204" pitchFamily="34" charset="0"/>
              <a:buChar char="•"/>
            </a:pPr>
            <a:r>
              <a:rPr kumimoji="0" lang="en-US" altLang="en-US" dirty="0">
                <a:latin typeface="+mn-lt"/>
              </a:rPr>
              <a:t>  100 YEAR FLOODING</a:t>
            </a:r>
          </a:p>
          <a:p>
            <a:pPr marL="800100" lvl="1" indent="-228600">
              <a:lnSpc>
                <a:spcPct val="90000"/>
              </a:lnSpc>
              <a:spcBef>
                <a:spcPct val="0"/>
              </a:spcBef>
              <a:spcAft>
                <a:spcPts val="600"/>
              </a:spcAft>
              <a:buClrTx/>
              <a:buSzPct val="75000"/>
              <a:buFont typeface="Arial" panose="020B0604020202020204" pitchFamily="34" charset="0"/>
              <a:buChar char="•"/>
            </a:pPr>
            <a:r>
              <a:rPr kumimoji="0" lang="en-US" altLang="en-US" dirty="0">
                <a:latin typeface="+mn-lt"/>
              </a:rPr>
              <a:t>  SOIL CONDITIONS</a:t>
            </a:r>
          </a:p>
          <a:p>
            <a:pPr marL="800100" lvl="1" indent="-228600">
              <a:lnSpc>
                <a:spcPct val="90000"/>
              </a:lnSpc>
              <a:spcBef>
                <a:spcPct val="0"/>
              </a:spcBef>
              <a:spcAft>
                <a:spcPts val="600"/>
              </a:spcAft>
              <a:buClrTx/>
              <a:buSzPct val="75000"/>
              <a:buFont typeface="Arial" panose="020B0604020202020204" pitchFamily="34" charset="0"/>
              <a:buChar char="•"/>
            </a:pPr>
            <a:r>
              <a:rPr kumimoji="0" lang="en-US" altLang="en-US" dirty="0">
                <a:latin typeface="+mn-lt"/>
              </a:rPr>
              <a:t>  DESIGN WIND SPEED</a:t>
            </a:r>
          </a:p>
          <a:p>
            <a:pPr marL="800100" lvl="1" indent="-228600">
              <a:lnSpc>
                <a:spcPct val="90000"/>
              </a:lnSpc>
              <a:spcBef>
                <a:spcPct val="0"/>
              </a:spcBef>
              <a:spcAft>
                <a:spcPts val="600"/>
              </a:spcAft>
              <a:buClrTx/>
              <a:buSzPct val="75000"/>
              <a:buFont typeface="Arial" panose="020B0604020202020204" pitchFamily="34" charset="0"/>
              <a:buChar char="•"/>
            </a:pPr>
            <a:r>
              <a:rPr kumimoji="0" lang="en-US" altLang="en-US" dirty="0">
                <a:latin typeface="+mn-lt"/>
              </a:rPr>
              <a:t>  OTHER SEVERE WEATHER</a:t>
            </a:r>
          </a:p>
          <a:p>
            <a:pPr marL="800100" lvl="1" indent="-228600">
              <a:lnSpc>
                <a:spcPct val="90000"/>
              </a:lnSpc>
              <a:spcBef>
                <a:spcPct val="0"/>
              </a:spcBef>
              <a:spcAft>
                <a:spcPts val="600"/>
              </a:spcAft>
              <a:buClrTx/>
              <a:buSzPct val="75000"/>
              <a:buFont typeface="Arial" panose="020B0604020202020204" pitchFamily="34" charset="0"/>
              <a:buChar char="•"/>
            </a:pPr>
            <a:r>
              <a:rPr kumimoji="0" lang="en-US" altLang="en-US" dirty="0">
                <a:latin typeface="+mn-lt"/>
              </a:rPr>
              <a:t>  ADJACENT ACTIVITIES TO THE SITE</a:t>
            </a:r>
          </a:p>
          <a:p>
            <a:pPr marL="800100" lvl="1" indent="-228600">
              <a:lnSpc>
                <a:spcPct val="90000"/>
              </a:lnSpc>
              <a:spcBef>
                <a:spcPct val="0"/>
              </a:spcBef>
              <a:spcAft>
                <a:spcPts val="600"/>
              </a:spcAft>
              <a:buClrTx/>
              <a:buSzPct val="75000"/>
              <a:buFont typeface="Arial" panose="020B0604020202020204" pitchFamily="34" charset="0"/>
              <a:buChar char="•"/>
            </a:pPr>
            <a:r>
              <a:rPr kumimoji="0" lang="en-US" altLang="en-US" dirty="0">
                <a:latin typeface="+mn-lt"/>
              </a:rPr>
              <a:t>  PROPERTY LINES AND EQUIPMENT SEPARATION</a:t>
            </a:r>
          </a:p>
          <a:p>
            <a:pPr marL="800100" lvl="1" indent="-228600">
              <a:lnSpc>
                <a:spcPct val="90000"/>
              </a:lnSpc>
              <a:spcBef>
                <a:spcPct val="0"/>
              </a:spcBef>
              <a:spcAft>
                <a:spcPts val="600"/>
              </a:spcAft>
              <a:buClrTx/>
              <a:buSzPct val="75000"/>
              <a:buFont typeface="Arial" panose="020B0604020202020204" pitchFamily="34" charset="0"/>
              <a:buChar char="•"/>
            </a:pPr>
            <a:r>
              <a:rPr kumimoji="0" lang="en-US" altLang="en-US" dirty="0">
                <a:latin typeface="+mn-lt"/>
              </a:rPr>
              <a:t>  PROXIMITY TO AIRPORTS</a:t>
            </a:r>
          </a:p>
          <a:p>
            <a:pPr marL="800100" lvl="1" indent="-228600">
              <a:lnSpc>
                <a:spcPct val="90000"/>
              </a:lnSpc>
              <a:spcBef>
                <a:spcPct val="0"/>
              </a:spcBef>
              <a:spcAft>
                <a:spcPts val="600"/>
              </a:spcAft>
              <a:buClrTx/>
              <a:buSzPct val="75000"/>
              <a:buFont typeface="Arial" panose="020B0604020202020204" pitchFamily="34" charset="0"/>
              <a:buChar char="•"/>
            </a:pPr>
            <a:r>
              <a:rPr kumimoji="0" lang="en-US" altLang="en-US" dirty="0">
                <a:latin typeface="+mn-lt"/>
              </a:rPr>
              <a:t>  LOCAL SITE ZONING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91886" y="963877"/>
            <a:ext cx="3940676" cy="4930246"/>
          </a:xfrm>
        </p:spPr>
        <p:txBody>
          <a:bodyPr vert="horz" lIns="91440" tIns="45720" rIns="91440" bIns="45720" rtlCol="0" anchor="ctr">
            <a:normAutofit/>
          </a:bodyPr>
          <a:lstStyle/>
          <a:p>
            <a:pPr algn="r"/>
            <a:r>
              <a:rPr lang="en-US" altLang="en-US" sz="3700" b="1" kern="1200" dirty="0">
                <a:solidFill>
                  <a:schemeClr val="accent1"/>
                </a:solidFill>
                <a:latin typeface="+mj-lt"/>
                <a:ea typeface="+mj-ea"/>
                <a:cs typeface="+mj-cs"/>
              </a:rPr>
              <a:t>PRACTICAL SITING CONSIDERATIONS</a:t>
            </a:r>
            <a:br>
              <a:rPr lang="en-US" altLang="en-US" sz="3700" b="1" u="sng" kern="1200" dirty="0">
                <a:solidFill>
                  <a:schemeClr val="accent1"/>
                </a:solidFill>
                <a:latin typeface="+mj-lt"/>
                <a:ea typeface="+mj-ea"/>
                <a:cs typeface="+mj-cs"/>
              </a:rPr>
            </a:br>
            <a:r>
              <a:rPr lang="en-US" altLang="en-US" sz="3700" b="1" kern="1200" dirty="0">
                <a:solidFill>
                  <a:schemeClr val="accent1"/>
                </a:solidFill>
                <a:latin typeface="+mj-lt"/>
                <a:ea typeface="+mj-ea"/>
                <a:cs typeface="+mj-cs"/>
              </a:rPr>
              <a:t> </a:t>
            </a:r>
          </a:p>
        </p:txBody>
      </p:sp>
      <p:sp>
        <p:nvSpPr>
          <p:cNvPr id="63491" name="Text Box 3"/>
          <p:cNvSpPr txBox="1">
            <a:spLocks noChangeArrowheads="1"/>
          </p:cNvSpPr>
          <p:nvPr/>
        </p:nvSpPr>
        <p:spPr bwMode="auto">
          <a:xfrm>
            <a:off x="4453517" y="550220"/>
            <a:ext cx="7738483" cy="493024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prstDash val="dash"/>
                <a:miter lim="800000"/>
                <a:headEnd type="none" w="sm" len="sm"/>
                <a:tailEnd type="none" w="sm" len="sm"/>
              </a14:hiddenLine>
            </a:ext>
          </a:extLst>
        </p:spPr>
        <p:txBody>
          <a:bodyPr vert="horz" lIns="91440" tIns="45720" rIns="91440" bIns="45720" rtlCol="0" anchor="ctr">
            <a:normAutofit/>
          </a:bodyPr>
          <a:lstStyle>
            <a:lvl1pPr marL="342900" indent="-342900">
              <a:spcBef>
                <a:spcPct val="20000"/>
              </a:spcBef>
              <a:buClr>
                <a:schemeClr val="hlink"/>
              </a:buClr>
              <a:buSzPct val="70000"/>
              <a:buFont typeface="Wingdings" panose="05000000000000000000" pitchFamily="2" charset="2"/>
              <a:buChar char="u"/>
              <a:defRPr kumimoji="1" sz="2400">
                <a:solidFill>
                  <a:schemeClr val="tx1"/>
                </a:solidFill>
                <a:latin typeface="Arial" panose="020B0604020202020204" pitchFamily="34" charset="0"/>
              </a:defRPr>
            </a:lvl1pPr>
            <a:lvl2pPr>
              <a:spcBef>
                <a:spcPct val="20000"/>
              </a:spcBef>
              <a:buClr>
                <a:schemeClr val="hlink"/>
              </a:buClr>
              <a:buSzPct val="70000"/>
              <a:buFont typeface="Monotype Sorts" charset="2"/>
              <a:buChar char="u"/>
              <a:defRPr kumimoji="1"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3pPr>
            <a:lvl4pPr marL="16002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9pPr>
          </a:lstStyle>
          <a:p>
            <a:pPr marL="228600" lvl="1">
              <a:lnSpc>
                <a:spcPct val="90000"/>
              </a:lnSpc>
              <a:spcBef>
                <a:spcPct val="0"/>
              </a:spcBef>
              <a:spcAft>
                <a:spcPts val="600"/>
              </a:spcAft>
              <a:buClrTx/>
              <a:buSzPct val="75000"/>
              <a:buNone/>
            </a:pPr>
            <a:endParaRPr kumimoji="0" lang="en-US" altLang="en-US" dirty="0">
              <a:latin typeface="+mn-lt"/>
            </a:endParaRPr>
          </a:p>
          <a:p>
            <a:pPr lvl="1" indent="-228600">
              <a:lnSpc>
                <a:spcPct val="90000"/>
              </a:lnSpc>
              <a:spcBef>
                <a:spcPct val="0"/>
              </a:spcBef>
              <a:spcAft>
                <a:spcPts val="600"/>
              </a:spcAft>
              <a:buClrTx/>
              <a:buSzPct val="75000"/>
              <a:buFont typeface="Arial" panose="020B0604020202020204" pitchFamily="34" charset="0"/>
              <a:buChar char="•"/>
            </a:pPr>
            <a:endParaRPr kumimoji="0" lang="en-US" altLang="en-US" dirty="0">
              <a:latin typeface="+mn-lt"/>
            </a:endParaRPr>
          </a:p>
          <a:p>
            <a:pPr marL="800100" lvl="1" indent="-228600">
              <a:lnSpc>
                <a:spcPct val="90000"/>
              </a:lnSpc>
              <a:spcBef>
                <a:spcPct val="0"/>
              </a:spcBef>
              <a:spcAft>
                <a:spcPts val="600"/>
              </a:spcAft>
              <a:buClrTx/>
              <a:buSzPct val="75000"/>
              <a:buFont typeface="Arial" panose="020B0604020202020204" pitchFamily="34" charset="0"/>
              <a:buChar char="•"/>
            </a:pPr>
            <a:r>
              <a:rPr kumimoji="0" lang="en-US" altLang="en-US" dirty="0">
                <a:latin typeface="+mn-lt"/>
              </a:rPr>
              <a:t> MEET OR EXCEED SITING REQUIREMENTS</a:t>
            </a:r>
          </a:p>
          <a:p>
            <a:pPr marL="800100" lvl="1" indent="-228600">
              <a:lnSpc>
                <a:spcPct val="90000"/>
              </a:lnSpc>
              <a:spcBef>
                <a:spcPct val="0"/>
              </a:spcBef>
              <a:spcAft>
                <a:spcPts val="600"/>
              </a:spcAft>
              <a:buClrTx/>
              <a:buSzPct val="75000"/>
              <a:buFont typeface="Arial" panose="020B0604020202020204" pitchFamily="34" charset="0"/>
              <a:buChar char="•"/>
            </a:pPr>
            <a:r>
              <a:rPr kumimoji="0" lang="en-US" altLang="en-US" dirty="0">
                <a:latin typeface="+mn-lt"/>
              </a:rPr>
              <a:t>OVER SIZER SITE TO LIMIT EXCLUSION ON SITE</a:t>
            </a:r>
          </a:p>
          <a:p>
            <a:pPr marL="800100" lvl="1" indent="-228600">
              <a:lnSpc>
                <a:spcPct val="90000"/>
              </a:lnSpc>
              <a:spcBef>
                <a:spcPct val="0"/>
              </a:spcBef>
              <a:spcAft>
                <a:spcPts val="600"/>
              </a:spcAft>
              <a:buClrTx/>
              <a:buSzPct val="75000"/>
              <a:buFont typeface="Arial" panose="020B0604020202020204" pitchFamily="34" charset="0"/>
              <a:buChar char="•"/>
            </a:pPr>
            <a:r>
              <a:rPr kumimoji="0" lang="en-US" altLang="en-US" dirty="0">
                <a:latin typeface="+mn-lt"/>
              </a:rPr>
              <a:t>SITE FACILITIES IN COMMUNITIES THAT SUPPORT</a:t>
            </a:r>
          </a:p>
        </p:txBody>
      </p:sp>
    </p:spTree>
    <p:extLst>
      <p:ext uri="{BB962C8B-B14F-4D97-AF65-F5344CB8AC3E}">
        <p14:creationId xmlns:p14="http://schemas.microsoft.com/office/powerpoint/2010/main" val="902857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Connector 1">
            <a:extLst>
              <a:ext uri="{FF2B5EF4-FFF2-40B4-BE49-F238E27FC236}">
                <a16:creationId xmlns:a16="http://schemas.microsoft.com/office/drawing/2014/main" id="{86F4B737-FBA2-4739-8D5C-D3DBE00C270B}"/>
              </a:ext>
            </a:extLst>
          </p:cNvPr>
          <p:cNvSpPr/>
          <p:nvPr/>
        </p:nvSpPr>
        <p:spPr>
          <a:xfrm>
            <a:off x="5192484" y="2971800"/>
            <a:ext cx="903515" cy="849086"/>
          </a:xfrm>
          <a:prstGeom prst="flowChartConnector">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LNLNGG</a:t>
            </a:r>
          </a:p>
        </p:txBody>
      </p:sp>
      <p:sp>
        <p:nvSpPr>
          <p:cNvPr id="3" name="Flowchart: Connector 2">
            <a:extLst>
              <a:ext uri="{FF2B5EF4-FFF2-40B4-BE49-F238E27FC236}">
                <a16:creationId xmlns:a16="http://schemas.microsoft.com/office/drawing/2014/main" id="{C51468D4-EA44-4A50-B2C6-CFFE3EEE4C45}"/>
              </a:ext>
            </a:extLst>
          </p:cNvPr>
          <p:cNvSpPr/>
          <p:nvPr/>
        </p:nvSpPr>
        <p:spPr>
          <a:xfrm>
            <a:off x="4376054" y="2193472"/>
            <a:ext cx="2536370" cy="2471056"/>
          </a:xfrm>
          <a:prstGeom prst="flowChartConnector">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Connector 3">
            <a:extLst>
              <a:ext uri="{FF2B5EF4-FFF2-40B4-BE49-F238E27FC236}">
                <a16:creationId xmlns:a16="http://schemas.microsoft.com/office/drawing/2014/main" id="{9F1CECE5-32C3-4483-86E7-43EC1FA6063B}"/>
              </a:ext>
            </a:extLst>
          </p:cNvPr>
          <p:cNvSpPr/>
          <p:nvPr/>
        </p:nvSpPr>
        <p:spPr>
          <a:xfrm>
            <a:off x="3600447" y="1491343"/>
            <a:ext cx="4087587" cy="3810000"/>
          </a:xfrm>
          <a:prstGeom prst="flowChartConnector">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a:extLst>
              <a:ext uri="{FF2B5EF4-FFF2-40B4-BE49-F238E27FC236}">
                <a16:creationId xmlns:a16="http://schemas.microsoft.com/office/drawing/2014/main" id="{32A6E9B8-07B3-4087-B124-A546A3543D37}"/>
              </a:ext>
            </a:extLst>
          </p:cNvPr>
          <p:cNvSpPr/>
          <p:nvPr/>
        </p:nvSpPr>
        <p:spPr>
          <a:xfrm>
            <a:off x="2857497" y="751114"/>
            <a:ext cx="5573485" cy="5290457"/>
          </a:xfrm>
          <a:prstGeom prst="flowChartConnector">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B6EE605-C41C-4099-B68C-F9C6B49C33CF}"/>
              </a:ext>
            </a:extLst>
          </p:cNvPr>
          <p:cNvSpPr txBox="1"/>
          <p:nvPr/>
        </p:nvSpPr>
        <p:spPr>
          <a:xfrm>
            <a:off x="5268687" y="3269385"/>
            <a:ext cx="2231570" cy="253916"/>
          </a:xfrm>
          <a:prstGeom prst="rect">
            <a:avLst/>
          </a:prstGeom>
          <a:noFill/>
        </p:spPr>
        <p:txBody>
          <a:bodyPr wrap="square" rtlCol="0">
            <a:spAutoFit/>
          </a:bodyPr>
          <a:lstStyle/>
          <a:p>
            <a:r>
              <a:rPr lang="en-US" sz="1050" dirty="0"/>
              <a:t>LNG TANK</a:t>
            </a:r>
          </a:p>
        </p:txBody>
      </p:sp>
      <p:sp>
        <p:nvSpPr>
          <p:cNvPr id="7" name="TextBox 6">
            <a:extLst>
              <a:ext uri="{FF2B5EF4-FFF2-40B4-BE49-F238E27FC236}">
                <a16:creationId xmlns:a16="http://schemas.microsoft.com/office/drawing/2014/main" id="{474AB45F-E057-4A2F-A810-8C4DDD177CBF}"/>
              </a:ext>
            </a:extLst>
          </p:cNvPr>
          <p:cNvSpPr txBox="1"/>
          <p:nvPr/>
        </p:nvSpPr>
        <p:spPr>
          <a:xfrm>
            <a:off x="3962398" y="222696"/>
            <a:ext cx="5573485" cy="461665"/>
          </a:xfrm>
          <a:prstGeom prst="rect">
            <a:avLst/>
          </a:prstGeom>
          <a:noFill/>
        </p:spPr>
        <p:txBody>
          <a:bodyPr wrap="square" rtlCol="0">
            <a:spAutoFit/>
          </a:bodyPr>
          <a:lstStyle/>
          <a:p>
            <a:r>
              <a:rPr lang="en-US" sz="2400" dirty="0">
                <a:solidFill>
                  <a:schemeClr val="accent1"/>
                </a:solidFill>
              </a:rPr>
              <a:t>THERMAL EXCLUSION ZONES: </a:t>
            </a:r>
          </a:p>
        </p:txBody>
      </p:sp>
      <p:sp>
        <p:nvSpPr>
          <p:cNvPr id="8" name="Rectangle 7">
            <a:extLst>
              <a:ext uri="{FF2B5EF4-FFF2-40B4-BE49-F238E27FC236}">
                <a16:creationId xmlns:a16="http://schemas.microsoft.com/office/drawing/2014/main" id="{073A4C1D-CF2C-401C-B23A-FF2EF63D5010}"/>
              </a:ext>
            </a:extLst>
          </p:cNvPr>
          <p:cNvSpPr/>
          <p:nvPr/>
        </p:nvSpPr>
        <p:spPr>
          <a:xfrm>
            <a:off x="180972" y="549746"/>
            <a:ext cx="6096000" cy="4524315"/>
          </a:xfrm>
          <a:prstGeom prst="rect">
            <a:avLst/>
          </a:prstGeom>
        </p:spPr>
        <p:txBody>
          <a:bodyPr>
            <a:spAutoFit/>
          </a:bodyPr>
          <a:lstStyle/>
          <a:p>
            <a:pPr>
              <a:spcBef>
                <a:spcPct val="0"/>
              </a:spcBef>
              <a:buClrTx/>
              <a:buSzPct val="75000"/>
              <a:buFont typeface="Monotype Sorts" charset="2"/>
              <a:buNone/>
            </a:pPr>
            <a:endParaRPr lang="en-US" altLang="en-US" sz="1200" dirty="0">
              <a:solidFill>
                <a:schemeClr val="accent1"/>
              </a:solidFill>
            </a:endParaRPr>
          </a:p>
          <a:p>
            <a:pPr>
              <a:spcBef>
                <a:spcPct val="0"/>
              </a:spcBef>
              <a:buClrTx/>
              <a:buSzPct val="75000"/>
              <a:buFont typeface="Monotype Sorts" charset="2"/>
              <a:buNone/>
            </a:pPr>
            <a:endParaRPr lang="en-US" altLang="en-US" sz="1200" dirty="0">
              <a:solidFill>
                <a:schemeClr val="accent1"/>
              </a:solidFill>
            </a:endParaRPr>
          </a:p>
          <a:p>
            <a:pPr>
              <a:spcBef>
                <a:spcPct val="0"/>
              </a:spcBef>
              <a:buClrTx/>
              <a:buSzPct val="75000"/>
              <a:buFont typeface="Monotype Sorts" charset="2"/>
              <a:buNone/>
            </a:pPr>
            <a:endParaRPr lang="en-US" altLang="en-US" sz="1200" dirty="0">
              <a:solidFill>
                <a:schemeClr val="accent1"/>
              </a:solidFill>
            </a:endParaRPr>
          </a:p>
          <a:p>
            <a:pPr>
              <a:spcBef>
                <a:spcPct val="0"/>
              </a:spcBef>
              <a:buClrTx/>
              <a:buSzPct val="75000"/>
              <a:buFont typeface="Monotype Sorts" charset="2"/>
              <a:buNone/>
            </a:pPr>
            <a:endParaRPr lang="en-US" altLang="en-US" sz="1200" dirty="0">
              <a:solidFill>
                <a:schemeClr val="accent1"/>
              </a:solidFill>
            </a:endParaRPr>
          </a:p>
          <a:p>
            <a:pPr>
              <a:spcBef>
                <a:spcPct val="0"/>
              </a:spcBef>
              <a:buClrTx/>
              <a:buSzPct val="75000"/>
              <a:buFont typeface="Monotype Sorts" charset="2"/>
              <a:buNone/>
            </a:pPr>
            <a:r>
              <a:rPr lang="en-US" altLang="en-US" sz="1200" dirty="0">
                <a:solidFill>
                  <a:schemeClr val="accent1"/>
                </a:solidFill>
              </a:rPr>
              <a:t>The Following are Defined:</a:t>
            </a:r>
          </a:p>
          <a:p>
            <a:pPr>
              <a:spcBef>
                <a:spcPct val="0"/>
              </a:spcBef>
              <a:buClrTx/>
              <a:buSzPct val="75000"/>
              <a:buFont typeface="Monotype Sorts" charset="2"/>
              <a:buNone/>
            </a:pPr>
            <a:endParaRPr lang="en-US" altLang="en-US" sz="1200" dirty="0">
              <a:solidFill>
                <a:schemeClr val="accent1"/>
              </a:solidFill>
            </a:endParaRPr>
          </a:p>
          <a:p>
            <a:pPr>
              <a:buClrTx/>
              <a:buSzPct val="75000"/>
              <a:buFont typeface="Monotype Sorts" charset="2"/>
              <a:buNone/>
            </a:pPr>
            <a:r>
              <a:rPr lang="en-US" altLang="en-US" sz="1200" u="sng" dirty="0">
                <a:solidFill>
                  <a:schemeClr val="accent1"/>
                </a:solidFill>
              </a:rPr>
              <a:t>1,600 Btu/hr.ft2</a:t>
            </a:r>
            <a:r>
              <a:rPr lang="en-US" altLang="en-US" sz="1200" dirty="0">
                <a:solidFill>
                  <a:schemeClr val="accent1"/>
                </a:solidFill>
              </a:rPr>
              <a:t> </a:t>
            </a:r>
          </a:p>
          <a:p>
            <a:pPr>
              <a:buClrTx/>
              <a:buSzPct val="75000"/>
              <a:buFont typeface="Monotype Sorts" charset="2"/>
              <a:buNone/>
            </a:pPr>
            <a:r>
              <a:rPr lang="en-US" altLang="en-US" sz="1200" dirty="0">
                <a:solidFill>
                  <a:schemeClr val="accent1"/>
                </a:solidFill>
              </a:rPr>
              <a:t>At a property line that can be </a:t>
            </a:r>
          </a:p>
          <a:p>
            <a:pPr>
              <a:buClrTx/>
              <a:buSzPct val="75000"/>
              <a:buFont typeface="Monotype Sorts" charset="2"/>
              <a:buNone/>
            </a:pPr>
            <a:r>
              <a:rPr lang="en-US" altLang="en-US" sz="1200" dirty="0">
                <a:solidFill>
                  <a:schemeClr val="accent1"/>
                </a:solidFill>
              </a:rPr>
              <a:t>built upon for ignition of a process </a:t>
            </a:r>
          </a:p>
          <a:p>
            <a:pPr>
              <a:buClrTx/>
              <a:buSzPct val="75000"/>
              <a:buFont typeface="Monotype Sorts" charset="2"/>
              <a:buNone/>
            </a:pPr>
            <a:r>
              <a:rPr lang="en-US" altLang="en-US" sz="1200" dirty="0">
                <a:solidFill>
                  <a:schemeClr val="accent1"/>
                </a:solidFill>
              </a:rPr>
              <a:t>design spill.</a:t>
            </a:r>
          </a:p>
          <a:p>
            <a:pPr>
              <a:buClrTx/>
              <a:buSzPct val="75000"/>
              <a:buFont typeface="Monotype Sorts" charset="2"/>
              <a:buNone/>
            </a:pPr>
            <a:endParaRPr lang="en-US" altLang="en-US" sz="1200" u="sng" dirty="0">
              <a:solidFill>
                <a:schemeClr val="accent1"/>
              </a:solidFill>
            </a:endParaRPr>
          </a:p>
          <a:p>
            <a:pPr>
              <a:buClrTx/>
              <a:buSzPct val="75000"/>
              <a:buFont typeface="Monotype Sorts" charset="2"/>
              <a:buNone/>
            </a:pPr>
            <a:r>
              <a:rPr lang="en-US" altLang="en-US" sz="1200" u="sng" dirty="0">
                <a:solidFill>
                  <a:schemeClr val="accent1"/>
                </a:solidFill>
              </a:rPr>
              <a:t>1,600 Btu/hr.ft2:</a:t>
            </a:r>
            <a:endParaRPr lang="en-US" altLang="en-US" sz="1200" dirty="0">
              <a:solidFill>
                <a:schemeClr val="accent1"/>
              </a:solidFill>
            </a:endParaRPr>
          </a:p>
          <a:p>
            <a:pPr>
              <a:buClrTx/>
              <a:buSzPct val="75000"/>
              <a:buFont typeface="Monotype Sorts" charset="2"/>
              <a:buNone/>
            </a:pPr>
            <a:r>
              <a:rPr lang="en-US" altLang="en-US" sz="1200" dirty="0">
                <a:solidFill>
                  <a:schemeClr val="accent1"/>
                </a:solidFill>
              </a:rPr>
              <a:t>At the nearest point located </a:t>
            </a:r>
          </a:p>
          <a:p>
            <a:pPr>
              <a:buClrTx/>
              <a:buSzPct val="75000"/>
              <a:buFont typeface="Monotype Sorts" charset="2"/>
              <a:buNone/>
            </a:pPr>
            <a:r>
              <a:rPr lang="en-US" altLang="en-US" sz="1200" dirty="0">
                <a:solidFill>
                  <a:schemeClr val="accent1"/>
                </a:solidFill>
              </a:rPr>
              <a:t>outside the owner’s property line that,</a:t>
            </a:r>
          </a:p>
          <a:p>
            <a:pPr>
              <a:buClrTx/>
              <a:buSzPct val="75000"/>
              <a:buFont typeface="Monotype Sorts" charset="2"/>
              <a:buNone/>
            </a:pPr>
            <a:r>
              <a:rPr lang="en-US" altLang="en-US" sz="1200" dirty="0">
                <a:solidFill>
                  <a:schemeClr val="accent1"/>
                </a:solidFill>
              </a:rPr>
              <a:t> IS used for  outdoor assembly by groups </a:t>
            </a:r>
          </a:p>
          <a:p>
            <a:pPr>
              <a:buClrTx/>
              <a:buSzPct val="75000"/>
              <a:buFont typeface="Monotype Sorts" charset="2"/>
              <a:buNone/>
            </a:pPr>
            <a:r>
              <a:rPr lang="en-US" altLang="en-US" sz="1200" dirty="0">
                <a:solidFill>
                  <a:schemeClr val="accent1"/>
                </a:solidFill>
              </a:rPr>
              <a:t>of 50 or more persons   </a:t>
            </a:r>
          </a:p>
          <a:p>
            <a:pPr>
              <a:spcBef>
                <a:spcPct val="50000"/>
              </a:spcBef>
              <a:buClrTx/>
              <a:buSzPct val="75000"/>
              <a:buFont typeface="Monotype Sorts" charset="2"/>
              <a:buNone/>
            </a:pPr>
            <a:r>
              <a:rPr lang="en-US" altLang="en-US" sz="1200" u="sng" dirty="0">
                <a:solidFill>
                  <a:schemeClr val="accent1"/>
                </a:solidFill>
              </a:rPr>
              <a:t>3,000 Btu/hr.ft2:</a:t>
            </a:r>
            <a:r>
              <a:rPr lang="en-US" altLang="en-US" sz="1200" dirty="0">
                <a:solidFill>
                  <a:schemeClr val="accent1"/>
                </a:solidFill>
              </a:rPr>
              <a:t> </a:t>
            </a:r>
          </a:p>
          <a:p>
            <a:pPr>
              <a:buClrTx/>
              <a:buSzPct val="75000"/>
              <a:buFont typeface="Monotype Sorts" charset="2"/>
              <a:buNone/>
            </a:pPr>
            <a:r>
              <a:rPr lang="en-US" altLang="en-US" sz="1200" dirty="0">
                <a:solidFill>
                  <a:schemeClr val="accent1"/>
                </a:solidFill>
              </a:rPr>
              <a:t>at the nearest point of the building or </a:t>
            </a:r>
          </a:p>
          <a:p>
            <a:pPr>
              <a:buClrTx/>
              <a:buSzPct val="75000"/>
              <a:buFont typeface="Monotype Sorts" charset="2"/>
              <a:buNone/>
            </a:pPr>
            <a:r>
              <a:rPr lang="en-US" altLang="en-US" sz="1200" dirty="0">
                <a:solidFill>
                  <a:schemeClr val="accent1"/>
                </a:solidFill>
              </a:rPr>
              <a:t>structure outside the owner’s property </a:t>
            </a:r>
          </a:p>
          <a:p>
            <a:pPr>
              <a:buClrTx/>
              <a:buSzPct val="75000"/>
              <a:buFont typeface="Monotype Sorts" charset="2"/>
              <a:buNone/>
            </a:pPr>
            <a:r>
              <a:rPr lang="en-US" altLang="en-US" sz="1200" dirty="0">
                <a:solidFill>
                  <a:schemeClr val="accent1"/>
                </a:solidFill>
              </a:rPr>
              <a:t>line  used for occupancies   </a:t>
            </a:r>
          </a:p>
          <a:p>
            <a:pPr>
              <a:spcBef>
                <a:spcPct val="50000"/>
              </a:spcBef>
              <a:buClrTx/>
              <a:buSzPct val="75000"/>
              <a:buFont typeface="Monotype Sorts" charset="2"/>
              <a:buNone/>
            </a:pPr>
            <a:r>
              <a:rPr lang="en-US" altLang="en-US" sz="1200" u="sng" dirty="0">
                <a:solidFill>
                  <a:schemeClr val="accent1"/>
                </a:solidFill>
              </a:rPr>
              <a:t>10,000 Btu/hr.ft2  </a:t>
            </a:r>
          </a:p>
          <a:p>
            <a:pPr>
              <a:buClrTx/>
              <a:buSzPct val="75000"/>
              <a:buFont typeface="Monotype Sorts" charset="2"/>
              <a:buNone/>
            </a:pPr>
            <a:r>
              <a:rPr lang="en-US" altLang="en-US" sz="1200" dirty="0">
                <a:solidFill>
                  <a:schemeClr val="accent1"/>
                </a:solidFill>
              </a:rPr>
              <a:t>A property line that can be built upon for a fire </a:t>
            </a:r>
          </a:p>
          <a:p>
            <a:pPr>
              <a:buClrTx/>
              <a:buSzPct val="75000"/>
              <a:buFont typeface="Monotype Sorts" charset="2"/>
              <a:buNone/>
            </a:pPr>
            <a:r>
              <a:rPr lang="en-US" altLang="en-US" sz="1200" dirty="0">
                <a:solidFill>
                  <a:schemeClr val="accent1"/>
                </a:solidFill>
              </a:rPr>
              <a:t>over an impounding area.</a:t>
            </a:r>
          </a:p>
        </p:txBody>
      </p:sp>
    </p:spTree>
    <p:extLst>
      <p:ext uri="{BB962C8B-B14F-4D97-AF65-F5344CB8AC3E}">
        <p14:creationId xmlns:p14="http://schemas.microsoft.com/office/powerpoint/2010/main" val="3229360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21EC1C7-F9D8-447C-8508-399692ED7BBD}"/>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E32236D5-7830-4D8C-BB0B-CD613E9324AE}" type="slidenum">
              <a:rPr kumimoji="0" lang="en-US"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3</a:t>
            </a:fld>
            <a:endParaRPr kumimoji="0" lang="en-US" sz="1050" b="0" i="0" u="none" strike="noStrike" kern="1200" cap="none" spc="0" normalizeH="0" baseline="0" noProof="0">
              <a:ln>
                <a:noFill/>
              </a:ln>
              <a:solidFill>
                <a:srgbClr val="FFFFFF"/>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5802DE77-29B4-4613-BCC6-7287D3DADA62}"/>
              </a:ext>
            </a:extLst>
          </p:cNvPr>
          <p:cNvPicPr>
            <a:picLocks noChangeAspect="1"/>
          </p:cNvPicPr>
          <p:nvPr/>
        </p:nvPicPr>
        <p:blipFill>
          <a:blip r:embed="rId2"/>
          <a:stretch>
            <a:fillRect/>
          </a:stretch>
        </p:blipFill>
        <p:spPr>
          <a:xfrm>
            <a:off x="201122" y="2813091"/>
            <a:ext cx="1418679" cy="1407850"/>
          </a:xfrm>
          <a:prstGeom prst="rect">
            <a:avLst/>
          </a:prstGeom>
          <a:noFill/>
        </p:spPr>
      </p:pic>
      <p:sp>
        <p:nvSpPr>
          <p:cNvPr id="17" name="TextBox 16">
            <a:extLst>
              <a:ext uri="{FF2B5EF4-FFF2-40B4-BE49-F238E27FC236}">
                <a16:creationId xmlns:a16="http://schemas.microsoft.com/office/drawing/2014/main" id="{21622029-1729-4F39-9384-5485163A40DA}"/>
              </a:ext>
            </a:extLst>
          </p:cNvPr>
          <p:cNvSpPr txBox="1"/>
          <p:nvPr/>
        </p:nvSpPr>
        <p:spPr>
          <a:xfrm>
            <a:off x="427206" y="235660"/>
            <a:ext cx="6745753" cy="437769"/>
          </a:xfrm>
          <a:prstGeom prst="rect">
            <a:avLst/>
          </a:prstGeom>
        </p:spPr>
        <p:txBody>
          <a:bodyPr vert="horz" lIns="91440" tIns="45720" rIns="91440" bIns="45720" rtlCol="0" anchor="b">
            <a:normAutofit lnSpcReduction="10000"/>
          </a:bodyPr>
          <a:lstStyle/>
          <a:p>
            <a:pPr marL="0" marR="0" lvl="0" indent="0" algn="l" defTabSz="914400" rtl="0" eaLnBrk="1" fontAlgn="auto" latinLnBrk="0" hangingPunct="1">
              <a:lnSpc>
                <a:spcPct val="85000"/>
              </a:lnSpc>
              <a:spcBef>
                <a:spcPct val="0"/>
              </a:spcBef>
              <a:spcAft>
                <a:spcPts val="600"/>
              </a:spcAft>
              <a:buClrTx/>
              <a:buSzTx/>
              <a:buFontTx/>
              <a:buNone/>
              <a:tabLst/>
              <a:defRPr/>
            </a:pPr>
            <a:r>
              <a:rPr kumimoji="0" lang="en-US" sz="2800" b="1" i="0" u="none" strike="noStrike" kern="1200" cap="none" spc="0" normalizeH="0" baseline="0" noProof="0" dirty="0">
                <a:ln>
                  <a:noFill/>
                </a:ln>
                <a:solidFill>
                  <a:prstClr val="black">
                    <a:lumMod val="75000"/>
                    <a:lumOff val="25000"/>
                  </a:prstClr>
                </a:solidFill>
                <a:effectLst/>
                <a:uLnTx/>
                <a:uFillTx/>
                <a:latin typeface="Calibri"/>
                <a:ea typeface="+mn-ea"/>
                <a:cs typeface="+mn-cs"/>
              </a:rPr>
              <a:t>Meet the New Energy Development Leaders</a:t>
            </a:r>
          </a:p>
        </p:txBody>
      </p:sp>
      <p:pic>
        <p:nvPicPr>
          <p:cNvPr id="3076" name="Picture 8" descr="A person wearing a suit and tie&#10;&#10;Description automatically generated">
            <a:extLst>
              <a:ext uri="{FF2B5EF4-FFF2-40B4-BE49-F238E27FC236}">
                <a16:creationId xmlns:a16="http://schemas.microsoft.com/office/drawing/2014/main" id="{DF302D41-79A4-483F-B3EC-147E983A5F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861" y="4615160"/>
            <a:ext cx="1418679" cy="1418679"/>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12">
            <a:extLst>
              <a:ext uri="{FF2B5EF4-FFF2-40B4-BE49-F238E27FC236}">
                <a16:creationId xmlns:a16="http://schemas.microsoft.com/office/drawing/2014/main" id="{1FFE5A27-3737-45A4-943B-22D5CBB85B48}"/>
              </a:ext>
            </a:extLst>
          </p:cNvPr>
          <p:cNvSpPr txBox="1">
            <a:spLocks noChangeArrowheads="1"/>
          </p:cNvSpPr>
          <p:nvPr/>
        </p:nvSpPr>
        <p:spPr bwMode="auto">
          <a:xfrm>
            <a:off x="480068" y="6077038"/>
            <a:ext cx="762000" cy="153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US"/>
            </a:defPPr>
            <a:lvl1pPr marR="0" lvl="0" indent="0" algn="ctr" eaLnBrk="0" fontAlgn="base" hangingPunct="0">
              <a:lnSpc>
                <a:spcPct val="100000"/>
              </a:lnSpc>
              <a:spcBef>
                <a:spcPct val="0"/>
              </a:spcBef>
              <a:spcAft>
                <a:spcPct val="0"/>
              </a:spcAft>
              <a:buClrTx/>
              <a:buSzTx/>
              <a:buFontTx/>
              <a:buNone/>
              <a:tabLst/>
              <a:defRPr kumimoji="0" sz="900" b="0" i="1" u="none" strike="noStrike" cap="none" normalizeH="0" baseline="0">
                <a:ln>
                  <a:noFill/>
                </a:ln>
                <a:solidFill>
                  <a:srgbClr val="44546A"/>
                </a:solidFill>
                <a:effectLst/>
                <a:latin typeface="Calibri" panose="020F0502020204030204" pitchFamily="34" charset="0"/>
                <a:ea typeface="Calibri" panose="020F0502020204030204" pitchFamily="34" charset="0"/>
                <a:cs typeface="Times New Roman" panose="02020603050405020304" pitchFamily="18"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1" u="none" strike="noStrike" kern="1200" cap="none" spc="0" normalizeH="0" baseline="0" noProof="0" dirty="0">
                <a:ln>
                  <a:noFill/>
                </a:ln>
                <a:solidFill>
                  <a:srgbClr val="44546A"/>
                </a:solidFill>
                <a:effectLst/>
                <a:uLnTx/>
                <a:uFillTx/>
                <a:latin typeface="Calibri" panose="020F0502020204030204" pitchFamily="34" charset="0"/>
                <a:cs typeface="Times New Roman" panose="02020603050405020304" pitchFamily="18" charset="0"/>
              </a:rPr>
              <a:t>Scott Shields</a:t>
            </a:r>
          </a:p>
        </p:txBody>
      </p:sp>
      <p:sp>
        <p:nvSpPr>
          <p:cNvPr id="5" name="Text Box 11">
            <a:extLst>
              <a:ext uri="{FF2B5EF4-FFF2-40B4-BE49-F238E27FC236}">
                <a16:creationId xmlns:a16="http://schemas.microsoft.com/office/drawing/2014/main" id="{4D5BE12E-7266-4371-A2F8-859C5AA47A40}"/>
              </a:ext>
            </a:extLst>
          </p:cNvPr>
          <p:cNvSpPr txBox="1">
            <a:spLocks noChangeArrowheads="1"/>
          </p:cNvSpPr>
          <p:nvPr/>
        </p:nvSpPr>
        <p:spPr bwMode="auto">
          <a:xfrm>
            <a:off x="515173" y="4228609"/>
            <a:ext cx="790575" cy="153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1"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Times New Roman" panose="02020603050405020304" pitchFamily="18" charset="0"/>
              </a:rPr>
              <a:t>Thomas Quine </a:t>
            </a: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Text Box 17">
            <a:extLst>
              <a:ext uri="{FF2B5EF4-FFF2-40B4-BE49-F238E27FC236}">
                <a16:creationId xmlns:a16="http://schemas.microsoft.com/office/drawing/2014/main" id="{41B7D4A1-B60E-4EFB-87CB-F3370C76E5B8}"/>
              </a:ext>
            </a:extLst>
          </p:cNvPr>
          <p:cNvSpPr txBox="1">
            <a:spLocks noChangeArrowheads="1"/>
          </p:cNvSpPr>
          <p:nvPr/>
        </p:nvSpPr>
        <p:spPr bwMode="auto">
          <a:xfrm>
            <a:off x="458117" y="2397865"/>
            <a:ext cx="736600" cy="1825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1"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Times New Roman" panose="02020603050405020304" pitchFamily="18" charset="0"/>
              </a:rPr>
              <a:t>Hap Elliot</a:t>
            </a: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3073" name="Picture 5">
            <a:extLst>
              <a:ext uri="{FF2B5EF4-FFF2-40B4-BE49-F238E27FC236}">
                <a16:creationId xmlns:a16="http://schemas.microsoft.com/office/drawing/2014/main" id="{D06F7DD6-2727-43B2-BE6A-625F33CE27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859" y="1093596"/>
            <a:ext cx="1445941" cy="13175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9">
            <a:extLst>
              <a:ext uri="{FF2B5EF4-FFF2-40B4-BE49-F238E27FC236}">
                <a16:creationId xmlns:a16="http://schemas.microsoft.com/office/drawing/2014/main" id="{EEEED4F5-2561-4DB4-9E39-950FFABC9D69}"/>
              </a:ext>
            </a:extLst>
          </p:cNvPr>
          <p:cNvSpPr>
            <a:spLocks noChangeArrowheads="1"/>
          </p:cNvSpPr>
          <p:nvPr/>
        </p:nvSpPr>
        <p:spPr bwMode="auto">
          <a:xfrm>
            <a:off x="1736436" y="2813091"/>
            <a:ext cx="994039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Thomas G. Quine, Partner, New Energy Development Company provides project development, strategic and engineering advisory services in LNG, natural gas, and energy relating to his more than forty years of experience in LNG and natural gas project development, company leadership, complex LNG plant operations, systems design and mechanical engineering, and project planning and control.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Mr. Quine was recently Founder, CEO, and Chairman of Northstar Industries LLC, a prominent and respected LNG and natural gas engineering and construction business.  Mr. Quine grew Northstar over 24 years, successfully developing and leading many high-profile LNG and energy projects, revolutionizing the small and medium-scale LNG and natural gas midstream industry, including by means of modular liquefaction designs and other patented systems.  Mr. Quine graduated with a BS in Electrical Engineering from Wentworth Institute of Technology and a BA in Legal Studies from the University of Massachusetts, Amherst.</a:t>
            </a:r>
            <a:endParaRPr kumimoji="0" lang="en-US" altLang="en-US" sz="105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Rectangle 11">
            <a:extLst>
              <a:ext uri="{FF2B5EF4-FFF2-40B4-BE49-F238E27FC236}">
                <a16:creationId xmlns:a16="http://schemas.microsoft.com/office/drawing/2014/main" id="{BA813F42-E104-4AE8-9199-4619F7419941}"/>
              </a:ext>
            </a:extLst>
          </p:cNvPr>
          <p:cNvSpPr>
            <a:spLocks noChangeArrowheads="1"/>
          </p:cNvSpPr>
          <p:nvPr/>
        </p:nvSpPr>
        <p:spPr bwMode="auto">
          <a:xfrm>
            <a:off x="1736435" y="4615141"/>
            <a:ext cx="1028170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Mr. Shields, Partner, New Energy Development Company provides project development, strategic and advisory services in LNG, natural gas, energy and sustainable investments relating to his extensive experience in project development, corporate and industry strategy, commercial structuring and negotiations, trading, risk management and corporate finance. He most recently provided strategic consultancy services through Morgan Shields Energy LLC, a company he founded 10 years ago.</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Scott Shields brings 25 years of executive experience from Repsol LNG, Exxon Corporation, and Enron Capital &amp; Trade, combined with integrated start up consulting from many LNG projects and energy companies over 10 years at Morgan Shields Energy LLC.  He is a military veteran and served as co-founder &amp; board member at Oasis Bank SSB before its merger and subsequent IPO at nearly $1 billion in valuation (NASDAQ: STXB).  Mr. Shields is FINRA-licensed Series 79, 82, and 63, graduated with an MBA from the University of Chicago Booth School of Business, and a BS in Finance from the Pennsylvania State University.  </a:t>
            </a:r>
            <a:endParaRPr kumimoji="0" lang="en-US" altLang="en-US" sz="105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Rectangle 13">
            <a:extLst>
              <a:ext uri="{FF2B5EF4-FFF2-40B4-BE49-F238E27FC236}">
                <a16:creationId xmlns:a16="http://schemas.microsoft.com/office/drawing/2014/main" id="{59FA934A-56BA-4A4C-816C-80EE23188C9A}"/>
              </a:ext>
            </a:extLst>
          </p:cNvPr>
          <p:cNvSpPr>
            <a:spLocks noChangeArrowheads="1"/>
          </p:cNvSpPr>
          <p:nvPr/>
        </p:nvSpPr>
        <p:spPr bwMode="auto">
          <a:xfrm>
            <a:off x="1736435" y="1072823"/>
            <a:ext cx="1028170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Alexander “Hap” Ellis III, </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Managing Member, New Energy Development Company provides project development, strategic and advisory services in LNG, natural gas, and sustainable investments relating to his extensive experience in project development, corporate and industry strategy, commercial structuring and negotiations, risk management and corporate finance.  </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Mr. </a:t>
            </a:r>
            <a:r>
              <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Ellis has served for 18 years as General Partner at RockPort Capital Partners ($845 million AUM), a multi-stage venture capital firm that invests in alternative and traditional energy, mobility, and sustainability. He has over 40 years of executive experience originating, developing, funding and serving as executive in leading independent power companies and sustainable energy firms.  Mr. Ellis is the chairman of The George and Barbara Bush Foundation Board of Directors as well as the Old Westbury Funds ($34 billion AUM) Board of Directors.  He is a graduate of Colorado College with a BA in Political Science and earned an MPPM from the Yale School of Management.</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TextBox 12">
            <a:extLst>
              <a:ext uri="{FF2B5EF4-FFF2-40B4-BE49-F238E27FC236}">
                <a16:creationId xmlns:a16="http://schemas.microsoft.com/office/drawing/2014/main" id="{9CBBE42A-88E5-4F5E-8A5F-5CB9FC4ADC4A}"/>
              </a:ext>
            </a:extLst>
          </p:cNvPr>
          <p:cNvSpPr txBox="1"/>
          <p:nvPr/>
        </p:nvSpPr>
        <p:spPr>
          <a:xfrm>
            <a:off x="4696287" y="6402967"/>
            <a:ext cx="2707690" cy="369332"/>
          </a:xfrm>
          <a:prstGeom prst="rect">
            <a:avLst/>
          </a:prstGeom>
          <a:noFill/>
        </p:spPr>
        <p:txBody>
          <a:bodyPr wrap="square" rtlCol="0">
            <a:spAutoFit/>
          </a:bodyPr>
          <a:lstStyle/>
          <a:p>
            <a:r>
              <a:rPr lang="en-US" dirty="0"/>
              <a:t>www.NewenergyDev.com</a:t>
            </a:r>
          </a:p>
        </p:txBody>
      </p:sp>
    </p:spTree>
    <p:extLst>
      <p:ext uri="{BB962C8B-B14F-4D97-AF65-F5344CB8AC3E}">
        <p14:creationId xmlns:p14="http://schemas.microsoft.com/office/powerpoint/2010/main" val="37541413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0E6B86-5579-40CD-8B8A-996DE3C57034}"/>
              </a:ext>
            </a:extLst>
          </p:cNvPr>
          <p:cNvSpPr/>
          <p:nvPr/>
        </p:nvSpPr>
        <p:spPr>
          <a:xfrm>
            <a:off x="4234514" y="1137722"/>
            <a:ext cx="7542716" cy="4869025"/>
          </a:xfrm>
          <a:prstGeom prst="rect">
            <a:avLst/>
          </a:prstGeom>
        </p:spPr>
        <p:txBody>
          <a:bodyPr wrap="square">
            <a:spAutoFit/>
          </a:bodyPr>
          <a:lstStyle/>
          <a:p>
            <a:pPr>
              <a:lnSpc>
                <a:spcPct val="120000"/>
              </a:lnSpc>
              <a:buFont typeface="Monotype Sorts" pitchFamily="2" charset="2"/>
              <a:buNone/>
            </a:pPr>
            <a:r>
              <a:rPr lang="en-US" altLang="en-US" sz="2000" dirty="0">
                <a:solidFill>
                  <a:schemeClr val="accent1"/>
                </a:solidFill>
              </a:rPr>
              <a:t>For Leak Detection:		                  LNG is Odorless and Colorless</a:t>
            </a:r>
          </a:p>
          <a:p>
            <a:pPr>
              <a:lnSpc>
                <a:spcPct val="120000"/>
              </a:lnSpc>
              <a:buFont typeface="Monotype Sorts" pitchFamily="2" charset="2"/>
              <a:buNone/>
            </a:pPr>
            <a:r>
              <a:rPr lang="en-US" altLang="en-US" sz="2000" dirty="0">
                <a:solidFill>
                  <a:schemeClr val="accent1"/>
                </a:solidFill>
              </a:rPr>
              <a:t>Boiling point:			 	  -260 Degrees F.</a:t>
            </a:r>
          </a:p>
          <a:p>
            <a:pPr>
              <a:lnSpc>
                <a:spcPct val="120000"/>
              </a:lnSpc>
              <a:buFont typeface="Monotype Sorts" pitchFamily="2" charset="2"/>
              <a:buNone/>
            </a:pPr>
            <a:r>
              <a:rPr lang="en-US" altLang="en-US" sz="2000" dirty="0">
                <a:solidFill>
                  <a:schemeClr val="accent1"/>
                </a:solidFill>
              </a:rPr>
              <a:t>Expansion Ratio from Liquid to Vapor: 	   618 to 1</a:t>
            </a:r>
          </a:p>
          <a:p>
            <a:pPr>
              <a:lnSpc>
                <a:spcPct val="120000"/>
              </a:lnSpc>
              <a:buFont typeface="Monotype Sorts" pitchFamily="2" charset="2"/>
              <a:buNone/>
            </a:pPr>
            <a:r>
              <a:rPr lang="en-US" altLang="en-US" sz="2000" dirty="0">
                <a:solidFill>
                  <a:schemeClr val="accent1"/>
                </a:solidFill>
              </a:rPr>
              <a:t>Expansion Ratio of 9,100 PSIG CNG:                   618 to  1</a:t>
            </a:r>
          </a:p>
          <a:p>
            <a:pPr>
              <a:lnSpc>
                <a:spcPct val="120000"/>
              </a:lnSpc>
              <a:buFont typeface="Monotype Sorts" pitchFamily="2" charset="2"/>
              <a:buNone/>
            </a:pPr>
            <a:r>
              <a:rPr lang="en-US" altLang="en-US" sz="2000" dirty="0">
                <a:solidFill>
                  <a:schemeClr val="accent1"/>
                </a:solidFill>
              </a:rPr>
              <a:t>Gallons LNG liquid per dekatherm: 		   12.1 Gallons</a:t>
            </a:r>
          </a:p>
          <a:p>
            <a:pPr>
              <a:lnSpc>
                <a:spcPct val="120000"/>
              </a:lnSpc>
              <a:buFont typeface="Monotype Sorts" pitchFamily="2" charset="2"/>
              <a:buNone/>
            </a:pPr>
            <a:r>
              <a:rPr lang="en-US" altLang="en-US" sz="2000" dirty="0">
                <a:solidFill>
                  <a:schemeClr val="accent1"/>
                </a:solidFill>
              </a:rPr>
              <a:t>Dekatherms 10,000 Gallon LNG Trailer: 	   826 dekatherms</a:t>
            </a:r>
          </a:p>
          <a:p>
            <a:pPr>
              <a:lnSpc>
                <a:spcPct val="120000"/>
              </a:lnSpc>
              <a:buFont typeface="Monotype Sorts" pitchFamily="2" charset="2"/>
              <a:buNone/>
            </a:pPr>
            <a:r>
              <a:rPr lang="en-US" altLang="en-US" sz="2000" dirty="0">
                <a:solidFill>
                  <a:schemeClr val="accent1"/>
                </a:solidFill>
              </a:rPr>
              <a:t>GPM LNG for 100,000 DEK/D Vapor Flow:         840 US GPM</a:t>
            </a:r>
          </a:p>
          <a:p>
            <a:pPr>
              <a:lnSpc>
                <a:spcPct val="120000"/>
              </a:lnSpc>
              <a:buFont typeface="Monotype Sorts" pitchFamily="2" charset="2"/>
              <a:buNone/>
            </a:pPr>
            <a:r>
              <a:rPr lang="en-US" altLang="en-US" sz="2000" dirty="0">
                <a:solidFill>
                  <a:schemeClr val="accent1"/>
                </a:solidFill>
              </a:rPr>
              <a:t>10 Minute Design Spill at 100,000 Deks/D         8,400  US Gallons</a:t>
            </a:r>
          </a:p>
          <a:p>
            <a:pPr>
              <a:lnSpc>
                <a:spcPct val="120000"/>
              </a:lnSpc>
              <a:buFont typeface="Monotype Sorts" pitchFamily="2" charset="2"/>
              <a:buNone/>
            </a:pPr>
            <a:r>
              <a:rPr lang="en-US" altLang="en-US" sz="2000" dirty="0">
                <a:solidFill>
                  <a:schemeClr val="accent1"/>
                </a:solidFill>
              </a:rPr>
              <a:t>Specific Gravity of LNG (Water = 1): 	   .46</a:t>
            </a:r>
          </a:p>
          <a:p>
            <a:pPr>
              <a:lnSpc>
                <a:spcPct val="120000"/>
              </a:lnSpc>
              <a:buFont typeface="Monotype Sorts" pitchFamily="2" charset="2"/>
              <a:buNone/>
            </a:pPr>
            <a:r>
              <a:rPr lang="en-US" altLang="en-US" sz="2000" dirty="0">
                <a:solidFill>
                  <a:schemeClr val="accent1"/>
                </a:solidFill>
              </a:rPr>
              <a:t>Specific Gravity of NG Vapor -260 F (Air = 1):    1.43</a:t>
            </a:r>
          </a:p>
          <a:p>
            <a:pPr>
              <a:lnSpc>
                <a:spcPct val="120000"/>
              </a:lnSpc>
              <a:buFont typeface="Monotype Sorts" pitchFamily="2" charset="2"/>
              <a:buNone/>
            </a:pPr>
            <a:r>
              <a:rPr lang="en-US" altLang="en-US" sz="2000" dirty="0">
                <a:solidFill>
                  <a:schemeClr val="accent1"/>
                </a:solidFill>
              </a:rPr>
              <a:t>Latent Heat Vaporization Atmospheric P:          219 Btu’s / #</a:t>
            </a:r>
          </a:p>
          <a:p>
            <a:pPr>
              <a:lnSpc>
                <a:spcPct val="120000"/>
              </a:lnSpc>
              <a:buFont typeface="Monotype Sorts" pitchFamily="2" charset="2"/>
              <a:buNone/>
            </a:pPr>
            <a:r>
              <a:rPr lang="en-US" altLang="en-US" sz="2000" dirty="0">
                <a:solidFill>
                  <a:schemeClr val="accent1"/>
                </a:solidFill>
              </a:rPr>
              <a:t>Specific Heat of Vapor at Atmospheric P:	   .52 Btu’s / # / Degree F.</a:t>
            </a:r>
          </a:p>
        </p:txBody>
      </p:sp>
      <p:pic>
        <p:nvPicPr>
          <p:cNvPr id="4" name="Picture 36" descr="Image result for images LNG plants">
            <a:extLst>
              <a:ext uri="{FF2B5EF4-FFF2-40B4-BE49-F238E27FC236}">
                <a16:creationId xmlns:a16="http://schemas.microsoft.com/office/drawing/2014/main" id="{A33515CC-5B6B-4CFC-88ED-77BA22FA28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770" y="2705819"/>
            <a:ext cx="3528265" cy="17328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FE74924-03AB-4209-AE04-09AA35094F8A}"/>
              </a:ext>
            </a:extLst>
          </p:cNvPr>
          <p:cNvSpPr txBox="1"/>
          <p:nvPr/>
        </p:nvSpPr>
        <p:spPr>
          <a:xfrm>
            <a:off x="414770" y="93149"/>
            <a:ext cx="7378261" cy="707886"/>
          </a:xfrm>
          <a:prstGeom prst="rect">
            <a:avLst/>
          </a:prstGeom>
          <a:noFill/>
        </p:spPr>
        <p:txBody>
          <a:bodyPr wrap="square" rtlCol="0">
            <a:spAutoFit/>
          </a:bodyPr>
          <a:lstStyle/>
          <a:p>
            <a:r>
              <a:rPr lang="en-US" sz="4000" dirty="0">
                <a:solidFill>
                  <a:schemeClr val="accent1"/>
                </a:solidFill>
              </a:rPr>
              <a:t>LNG Rules of Thumb</a:t>
            </a:r>
          </a:p>
        </p:txBody>
      </p:sp>
      <p:sp>
        <p:nvSpPr>
          <p:cNvPr id="6" name="Slide Number Placeholder 5">
            <a:extLst>
              <a:ext uri="{FF2B5EF4-FFF2-40B4-BE49-F238E27FC236}">
                <a16:creationId xmlns:a16="http://schemas.microsoft.com/office/drawing/2014/main" id="{FF18BA1C-3E73-4AC6-9B88-40C86246C338}"/>
              </a:ext>
            </a:extLst>
          </p:cNvPr>
          <p:cNvSpPr>
            <a:spLocks noGrp="1"/>
          </p:cNvSpPr>
          <p:nvPr>
            <p:ph type="sldNum" sz="quarter" idx="12"/>
          </p:nvPr>
        </p:nvSpPr>
        <p:spPr/>
        <p:txBody>
          <a:bodyPr/>
          <a:lstStyle/>
          <a:p>
            <a:fld id="{E32236D5-7830-4D8C-BB0B-CD613E9324AE}" type="slidenum">
              <a:rPr lang="en-US" smtClean="0"/>
              <a:t>30</a:t>
            </a:fld>
            <a:endParaRPr lang="en-US" dirty="0"/>
          </a:p>
        </p:txBody>
      </p:sp>
    </p:spTree>
    <p:extLst>
      <p:ext uri="{BB962C8B-B14F-4D97-AF65-F5344CB8AC3E}">
        <p14:creationId xmlns:p14="http://schemas.microsoft.com/office/powerpoint/2010/main" val="5500172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187929D-E35A-4266-96DC-A72184389E3A}"/>
              </a:ext>
            </a:extLst>
          </p:cNvPr>
          <p:cNvSpPr>
            <a:spLocks noGrp="1"/>
          </p:cNvSpPr>
          <p:nvPr>
            <p:ph type="sldNum" sz="quarter" idx="12"/>
          </p:nvPr>
        </p:nvSpPr>
        <p:spPr/>
        <p:txBody>
          <a:bodyPr/>
          <a:lstStyle/>
          <a:p>
            <a:fld id="{E32236D5-7830-4D8C-BB0B-CD613E9324AE}" type="slidenum">
              <a:rPr lang="en-US" smtClean="0"/>
              <a:t>31</a:t>
            </a:fld>
            <a:endParaRPr lang="en-US" dirty="0"/>
          </a:p>
        </p:txBody>
      </p:sp>
      <p:sp>
        <p:nvSpPr>
          <p:cNvPr id="4" name="Trapezoid 3">
            <a:extLst>
              <a:ext uri="{FF2B5EF4-FFF2-40B4-BE49-F238E27FC236}">
                <a16:creationId xmlns:a16="http://schemas.microsoft.com/office/drawing/2014/main" id="{3F58137E-6A3C-44C9-96FF-1C7A9C7DDEA0}"/>
              </a:ext>
            </a:extLst>
          </p:cNvPr>
          <p:cNvSpPr/>
          <p:nvPr/>
        </p:nvSpPr>
        <p:spPr>
          <a:xfrm rot="16200000">
            <a:off x="7584393" y="3939131"/>
            <a:ext cx="914400" cy="1216152"/>
          </a:xfrm>
          <a:prstGeom prst="trapezoi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apezoid 4">
            <a:extLst>
              <a:ext uri="{FF2B5EF4-FFF2-40B4-BE49-F238E27FC236}">
                <a16:creationId xmlns:a16="http://schemas.microsoft.com/office/drawing/2014/main" id="{BE617679-66E9-4719-B426-1E161982972A}"/>
              </a:ext>
            </a:extLst>
          </p:cNvPr>
          <p:cNvSpPr/>
          <p:nvPr/>
        </p:nvSpPr>
        <p:spPr>
          <a:xfrm rot="5400000">
            <a:off x="3293181" y="3941696"/>
            <a:ext cx="914400" cy="1216152"/>
          </a:xfrm>
          <a:prstGeom prst="trapezoi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042E4691-D552-4E18-8E90-DD541BABC70E}"/>
              </a:ext>
            </a:extLst>
          </p:cNvPr>
          <p:cNvCxnSpPr>
            <a:cxnSpLocks/>
          </p:cNvCxnSpPr>
          <p:nvPr/>
        </p:nvCxnSpPr>
        <p:spPr>
          <a:xfrm flipV="1">
            <a:off x="4374500" y="4532337"/>
            <a:ext cx="3090894" cy="1487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E95F7A17-EE75-4DC2-AE6A-438DFB2A43C2}"/>
              </a:ext>
            </a:extLst>
          </p:cNvPr>
          <p:cNvSpPr/>
          <p:nvPr/>
        </p:nvSpPr>
        <p:spPr>
          <a:xfrm>
            <a:off x="4881561" y="4120709"/>
            <a:ext cx="802888" cy="23417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24A64E1-975A-416A-81F6-DA628ECC5DBA}"/>
              </a:ext>
            </a:extLst>
          </p:cNvPr>
          <p:cNvSpPr/>
          <p:nvPr/>
        </p:nvSpPr>
        <p:spPr>
          <a:xfrm>
            <a:off x="5882776" y="4115129"/>
            <a:ext cx="802888" cy="23139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a:extLst>
              <a:ext uri="{FF2B5EF4-FFF2-40B4-BE49-F238E27FC236}">
                <a16:creationId xmlns:a16="http://schemas.microsoft.com/office/drawing/2014/main" id="{76C4472A-D347-487C-8BE6-1C3EC50900D4}"/>
              </a:ext>
            </a:extLst>
          </p:cNvPr>
          <p:cNvSpPr/>
          <p:nvPr/>
        </p:nvSpPr>
        <p:spPr>
          <a:xfrm>
            <a:off x="5682054" y="4112346"/>
            <a:ext cx="200722" cy="234173"/>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272AF8BE-AE22-46F8-84F3-9E583DC36F86}"/>
              </a:ext>
            </a:extLst>
          </p:cNvPr>
          <p:cNvCxnSpPr>
            <a:cxnSpLocks/>
          </p:cNvCxnSpPr>
          <p:nvPr/>
        </p:nvCxnSpPr>
        <p:spPr>
          <a:xfrm>
            <a:off x="5092391" y="4435136"/>
            <a:ext cx="0" cy="3152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B40251B-238D-48DC-933C-7B1505006AF9}"/>
              </a:ext>
            </a:extLst>
          </p:cNvPr>
          <p:cNvCxnSpPr>
            <a:cxnSpLocks/>
          </p:cNvCxnSpPr>
          <p:nvPr/>
        </p:nvCxnSpPr>
        <p:spPr>
          <a:xfrm>
            <a:off x="5297874" y="4435136"/>
            <a:ext cx="0" cy="3152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EE2F49E-6FD7-4895-AB37-E10F9DB343BB}"/>
              </a:ext>
            </a:extLst>
          </p:cNvPr>
          <p:cNvCxnSpPr>
            <a:cxnSpLocks/>
          </p:cNvCxnSpPr>
          <p:nvPr/>
        </p:nvCxnSpPr>
        <p:spPr>
          <a:xfrm>
            <a:off x="5549591" y="4435136"/>
            <a:ext cx="0" cy="3152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0181052-97BA-401F-945E-41D4E1A14FBD}"/>
              </a:ext>
            </a:extLst>
          </p:cNvPr>
          <p:cNvCxnSpPr>
            <a:cxnSpLocks/>
          </p:cNvCxnSpPr>
          <p:nvPr/>
        </p:nvCxnSpPr>
        <p:spPr>
          <a:xfrm>
            <a:off x="6269352" y="4435136"/>
            <a:ext cx="0" cy="3152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916EE0C-86D9-40CA-8293-229FC771219B}"/>
              </a:ext>
            </a:extLst>
          </p:cNvPr>
          <p:cNvCxnSpPr>
            <a:cxnSpLocks/>
          </p:cNvCxnSpPr>
          <p:nvPr/>
        </p:nvCxnSpPr>
        <p:spPr>
          <a:xfrm>
            <a:off x="5919947" y="4435136"/>
            <a:ext cx="0" cy="3152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3BB4971-89AF-455C-A502-6AFB828DD148}"/>
              </a:ext>
            </a:extLst>
          </p:cNvPr>
          <p:cNvCxnSpPr>
            <a:cxnSpLocks/>
          </p:cNvCxnSpPr>
          <p:nvPr/>
        </p:nvCxnSpPr>
        <p:spPr>
          <a:xfrm>
            <a:off x="6501161" y="4437329"/>
            <a:ext cx="0" cy="31528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96E43F4D-3597-4BBB-8E83-E2A2E84C6D65}"/>
              </a:ext>
            </a:extLst>
          </p:cNvPr>
          <p:cNvSpPr/>
          <p:nvPr/>
        </p:nvSpPr>
        <p:spPr>
          <a:xfrm>
            <a:off x="1765610" y="1176380"/>
            <a:ext cx="914400" cy="22636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74F5C0F3-65C1-47D5-9812-0B9B35342166}"/>
              </a:ext>
            </a:extLst>
          </p:cNvPr>
          <p:cNvCxnSpPr>
            <a:cxnSpLocks/>
          </p:cNvCxnSpPr>
          <p:nvPr/>
        </p:nvCxnSpPr>
        <p:spPr>
          <a:xfrm>
            <a:off x="2279983" y="4549772"/>
            <a:ext cx="806568"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74013DA-F6E8-4B81-89FA-238E02FF85DC}"/>
              </a:ext>
            </a:extLst>
          </p:cNvPr>
          <p:cNvCxnSpPr>
            <a:cxnSpLocks/>
          </p:cNvCxnSpPr>
          <p:nvPr/>
        </p:nvCxnSpPr>
        <p:spPr>
          <a:xfrm>
            <a:off x="2279983" y="1527717"/>
            <a:ext cx="0" cy="3022055"/>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DEC196F-274A-41F5-9817-FBE374DA37BA}"/>
              </a:ext>
            </a:extLst>
          </p:cNvPr>
          <p:cNvCxnSpPr>
            <a:cxnSpLocks/>
          </p:cNvCxnSpPr>
          <p:nvPr/>
        </p:nvCxnSpPr>
        <p:spPr>
          <a:xfrm flipV="1">
            <a:off x="8596241" y="4592778"/>
            <a:ext cx="995814" cy="7435"/>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C47FDB7-9C6B-4D1E-A911-26F7BA3EFF92}"/>
              </a:ext>
            </a:extLst>
          </p:cNvPr>
          <p:cNvCxnSpPr>
            <a:cxnSpLocks/>
          </p:cNvCxnSpPr>
          <p:nvPr/>
        </p:nvCxnSpPr>
        <p:spPr>
          <a:xfrm>
            <a:off x="9511990" y="1516566"/>
            <a:ext cx="80065" cy="3068778"/>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F4DD362-7E0F-4B42-9A7A-9C080505EE20}"/>
              </a:ext>
            </a:extLst>
          </p:cNvPr>
          <p:cNvCxnSpPr>
            <a:cxnSpLocks/>
          </p:cNvCxnSpPr>
          <p:nvPr/>
        </p:nvCxnSpPr>
        <p:spPr>
          <a:xfrm>
            <a:off x="2279983" y="1527717"/>
            <a:ext cx="7232007"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0F9684A1-7BE6-4413-A2B0-45C25810F72E}"/>
              </a:ext>
            </a:extLst>
          </p:cNvPr>
          <p:cNvSpPr txBox="1"/>
          <p:nvPr/>
        </p:nvSpPr>
        <p:spPr>
          <a:xfrm>
            <a:off x="7089061" y="3800590"/>
            <a:ext cx="3546082" cy="307777"/>
          </a:xfrm>
          <a:prstGeom prst="rect">
            <a:avLst/>
          </a:prstGeom>
          <a:noFill/>
        </p:spPr>
        <p:txBody>
          <a:bodyPr wrap="square" rtlCol="0">
            <a:spAutoFit/>
          </a:bodyPr>
          <a:lstStyle/>
          <a:p>
            <a:r>
              <a:rPr lang="en-US" sz="1400" dirty="0"/>
              <a:t>N2 Refrigeration Compressor</a:t>
            </a:r>
          </a:p>
        </p:txBody>
      </p:sp>
      <p:sp>
        <p:nvSpPr>
          <p:cNvPr id="46" name="Rectangle 45">
            <a:extLst>
              <a:ext uri="{FF2B5EF4-FFF2-40B4-BE49-F238E27FC236}">
                <a16:creationId xmlns:a16="http://schemas.microsoft.com/office/drawing/2014/main" id="{F5F38A62-FCE4-4EE2-9F9B-9857D2B12F2A}"/>
              </a:ext>
            </a:extLst>
          </p:cNvPr>
          <p:cNvSpPr/>
          <p:nvPr/>
        </p:nvSpPr>
        <p:spPr>
          <a:xfrm>
            <a:off x="5024964" y="3732678"/>
            <a:ext cx="1514902" cy="307777"/>
          </a:xfrm>
          <a:prstGeom prst="rect">
            <a:avLst/>
          </a:prstGeom>
        </p:spPr>
        <p:txBody>
          <a:bodyPr wrap="none">
            <a:spAutoFit/>
          </a:bodyPr>
          <a:lstStyle/>
          <a:p>
            <a:r>
              <a:rPr lang="en-US" sz="1400" dirty="0"/>
              <a:t>Forced Air Cooling</a:t>
            </a:r>
          </a:p>
        </p:txBody>
      </p:sp>
      <p:sp>
        <p:nvSpPr>
          <p:cNvPr id="47" name="Rectangle 46">
            <a:extLst>
              <a:ext uri="{FF2B5EF4-FFF2-40B4-BE49-F238E27FC236}">
                <a16:creationId xmlns:a16="http://schemas.microsoft.com/office/drawing/2014/main" id="{35AA72F5-526D-4ED2-8462-F13F6FC028FC}"/>
              </a:ext>
            </a:extLst>
          </p:cNvPr>
          <p:cNvSpPr/>
          <p:nvPr/>
        </p:nvSpPr>
        <p:spPr>
          <a:xfrm>
            <a:off x="2932782" y="3736404"/>
            <a:ext cx="1542987" cy="307777"/>
          </a:xfrm>
          <a:prstGeom prst="rect">
            <a:avLst/>
          </a:prstGeom>
        </p:spPr>
        <p:txBody>
          <a:bodyPr wrap="none">
            <a:spAutoFit/>
          </a:bodyPr>
          <a:lstStyle/>
          <a:p>
            <a:r>
              <a:rPr lang="en-US" sz="1400" dirty="0"/>
              <a:t>N2 Turboexpander</a:t>
            </a:r>
          </a:p>
        </p:txBody>
      </p:sp>
      <p:sp>
        <p:nvSpPr>
          <p:cNvPr id="48" name="Isosceles Triangle 47">
            <a:extLst>
              <a:ext uri="{FF2B5EF4-FFF2-40B4-BE49-F238E27FC236}">
                <a16:creationId xmlns:a16="http://schemas.microsoft.com/office/drawing/2014/main" id="{FEA0540F-7FB0-41C5-A329-07F5E550D67C}"/>
              </a:ext>
            </a:extLst>
          </p:cNvPr>
          <p:cNvSpPr/>
          <p:nvPr/>
        </p:nvSpPr>
        <p:spPr>
          <a:xfrm rot="5400000">
            <a:off x="5690677" y="1362681"/>
            <a:ext cx="384197" cy="307769"/>
          </a:xfrm>
          <a:prstGeom prst="triangl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a:extLst>
              <a:ext uri="{FF2B5EF4-FFF2-40B4-BE49-F238E27FC236}">
                <a16:creationId xmlns:a16="http://schemas.microsoft.com/office/drawing/2014/main" id="{1EE4D040-BBC5-4887-8EA7-881D5F1762A1}"/>
              </a:ext>
            </a:extLst>
          </p:cNvPr>
          <p:cNvSpPr/>
          <p:nvPr/>
        </p:nvSpPr>
        <p:spPr>
          <a:xfrm>
            <a:off x="2090072" y="3823843"/>
            <a:ext cx="384197" cy="307769"/>
          </a:xfrm>
          <a:prstGeom prst="triangl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1F335C40-A923-479A-BD33-E2B28975553A}"/>
              </a:ext>
            </a:extLst>
          </p:cNvPr>
          <p:cNvSpPr/>
          <p:nvPr/>
        </p:nvSpPr>
        <p:spPr>
          <a:xfrm rot="10800000">
            <a:off x="9389925" y="3865628"/>
            <a:ext cx="384197" cy="307769"/>
          </a:xfrm>
          <a:prstGeom prst="triangl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Arrow Connector 51">
            <a:extLst>
              <a:ext uri="{FF2B5EF4-FFF2-40B4-BE49-F238E27FC236}">
                <a16:creationId xmlns:a16="http://schemas.microsoft.com/office/drawing/2014/main" id="{AAAF0A8F-B898-425F-8404-BF1C3ED5EB34}"/>
              </a:ext>
            </a:extLst>
          </p:cNvPr>
          <p:cNvCxnSpPr>
            <a:cxnSpLocks/>
          </p:cNvCxnSpPr>
          <p:nvPr/>
        </p:nvCxnSpPr>
        <p:spPr>
          <a:xfrm>
            <a:off x="1248937" y="3334215"/>
            <a:ext cx="84113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23567622-F37D-40D6-8254-7CA577713048}"/>
              </a:ext>
            </a:extLst>
          </p:cNvPr>
          <p:cNvSpPr txBox="1"/>
          <p:nvPr/>
        </p:nvSpPr>
        <p:spPr>
          <a:xfrm>
            <a:off x="4904727" y="1681436"/>
            <a:ext cx="1780937" cy="307777"/>
          </a:xfrm>
          <a:prstGeom prst="rect">
            <a:avLst/>
          </a:prstGeom>
          <a:noFill/>
        </p:spPr>
        <p:txBody>
          <a:bodyPr wrap="none" rtlCol="0">
            <a:spAutoFit/>
          </a:bodyPr>
          <a:lstStyle/>
          <a:p>
            <a:r>
              <a:rPr lang="en-US" sz="1400" dirty="0"/>
              <a:t>N2 Refrigeration Loop</a:t>
            </a:r>
          </a:p>
        </p:txBody>
      </p:sp>
      <p:cxnSp>
        <p:nvCxnSpPr>
          <p:cNvPr id="54" name="Straight Arrow Connector 53">
            <a:extLst>
              <a:ext uri="{FF2B5EF4-FFF2-40B4-BE49-F238E27FC236}">
                <a16:creationId xmlns:a16="http://schemas.microsoft.com/office/drawing/2014/main" id="{CD471817-8FDD-4A66-A398-43C43B13AC6C}"/>
              </a:ext>
            </a:extLst>
          </p:cNvPr>
          <p:cNvCxnSpPr>
            <a:cxnSpLocks/>
          </p:cNvCxnSpPr>
          <p:nvPr/>
        </p:nvCxnSpPr>
        <p:spPr>
          <a:xfrm>
            <a:off x="2090072" y="1320750"/>
            <a:ext cx="155266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D0C08556-4916-48AE-9598-407D8F2FE168}"/>
              </a:ext>
            </a:extLst>
          </p:cNvPr>
          <p:cNvSpPr txBox="1"/>
          <p:nvPr/>
        </p:nvSpPr>
        <p:spPr>
          <a:xfrm>
            <a:off x="0" y="3180326"/>
            <a:ext cx="1236895" cy="312851"/>
          </a:xfrm>
          <a:prstGeom prst="rect">
            <a:avLst/>
          </a:prstGeom>
          <a:noFill/>
        </p:spPr>
        <p:txBody>
          <a:bodyPr wrap="square" rtlCol="0">
            <a:spAutoFit/>
          </a:bodyPr>
          <a:lstStyle/>
          <a:p>
            <a:r>
              <a:rPr lang="en-US" sz="1400" dirty="0"/>
              <a:t>PT NG inlet</a:t>
            </a:r>
          </a:p>
        </p:txBody>
      </p:sp>
      <p:sp>
        <p:nvSpPr>
          <p:cNvPr id="57" name="Rectangle 56">
            <a:extLst>
              <a:ext uri="{FF2B5EF4-FFF2-40B4-BE49-F238E27FC236}">
                <a16:creationId xmlns:a16="http://schemas.microsoft.com/office/drawing/2014/main" id="{65FC8FAE-06E7-445C-BCAC-1C79A90D07EE}"/>
              </a:ext>
            </a:extLst>
          </p:cNvPr>
          <p:cNvSpPr/>
          <p:nvPr/>
        </p:nvSpPr>
        <p:spPr>
          <a:xfrm>
            <a:off x="3605846" y="1122553"/>
            <a:ext cx="1073179" cy="307777"/>
          </a:xfrm>
          <a:prstGeom prst="rect">
            <a:avLst/>
          </a:prstGeom>
        </p:spPr>
        <p:txBody>
          <a:bodyPr wrap="none">
            <a:spAutoFit/>
          </a:bodyPr>
          <a:lstStyle/>
          <a:p>
            <a:r>
              <a:rPr lang="en-US" sz="1400" dirty="0"/>
              <a:t>LNG To Tank</a:t>
            </a:r>
          </a:p>
        </p:txBody>
      </p:sp>
      <p:sp>
        <p:nvSpPr>
          <p:cNvPr id="58" name="Rectangle 57">
            <a:extLst>
              <a:ext uri="{FF2B5EF4-FFF2-40B4-BE49-F238E27FC236}">
                <a16:creationId xmlns:a16="http://schemas.microsoft.com/office/drawing/2014/main" id="{BD9D6C6B-A7E9-4397-ACE5-95B6AA0689E6}"/>
              </a:ext>
            </a:extLst>
          </p:cNvPr>
          <p:cNvSpPr/>
          <p:nvPr/>
        </p:nvSpPr>
        <p:spPr>
          <a:xfrm>
            <a:off x="1767094" y="856972"/>
            <a:ext cx="819135" cy="307777"/>
          </a:xfrm>
          <a:prstGeom prst="rect">
            <a:avLst/>
          </a:prstGeom>
        </p:spPr>
        <p:txBody>
          <a:bodyPr wrap="none">
            <a:spAutoFit/>
          </a:bodyPr>
          <a:lstStyle/>
          <a:p>
            <a:r>
              <a:rPr lang="en-US" sz="1400" dirty="0"/>
              <a:t>Cold Box</a:t>
            </a:r>
          </a:p>
        </p:txBody>
      </p:sp>
      <p:cxnSp>
        <p:nvCxnSpPr>
          <p:cNvPr id="61" name="Straight Arrow Connector 60">
            <a:extLst>
              <a:ext uri="{FF2B5EF4-FFF2-40B4-BE49-F238E27FC236}">
                <a16:creationId xmlns:a16="http://schemas.microsoft.com/office/drawing/2014/main" id="{861E53AF-60C7-4D4D-AD1C-AB51C5AB5F09}"/>
              </a:ext>
            </a:extLst>
          </p:cNvPr>
          <p:cNvCxnSpPr>
            <a:cxnSpLocks/>
          </p:cNvCxnSpPr>
          <p:nvPr/>
        </p:nvCxnSpPr>
        <p:spPr>
          <a:xfrm flipV="1">
            <a:off x="2078921" y="1276441"/>
            <a:ext cx="11151" cy="205777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FE2DA9B2-D437-4D8F-BAC6-FEAFB6D3C91B}"/>
              </a:ext>
            </a:extLst>
          </p:cNvPr>
          <p:cNvSpPr txBox="1"/>
          <p:nvPr/>
        </p:nvSpPr>
        <p:spPr>
          <a:xfrm>
            <a:off x="2116811" y="208114"/>
            <a:ext cx="6362126" cy="400110"/>
          </a:xfrm>
          <a:prstGeom prst="rect">
            <a:avLst/>
          </a:prstGeom>
          <a:noFill/>
        </p:spPr>
        <p:txBody>
          <a:bodyPr wrap="none" rtlCol="0">
            <a:spAutoFit/>
          </a:bodyPr>
          <a:lstStyle/>
          <a:p>
            <a:r>
              <a:rPr lang="en-US" sz="2000" dirty="0">
                <a:solidFill>
                  <a:schemeClr val="accent1"/>
                </a:solidFill>
              </a:rPr>
              <a:t>SIMPLIFIED LNG NITROGEN GAS (N2) REFRIGERATION CYCLE</a:t>
            </a:r>
          </a:p>
        </p:txBody>
      </p:sp>
    </p:spTree>
    <p:extLst>
      <p:ext uri="{BB962C8B-B14F-4D97-AF65-F5344CB8AC3E}">
        <p14:creationId xmlns:p14="http://schemas.microsoft.com/office/powerpoint/2010/main" val="38198151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2C7211D9-E545-4D00-9874-641EC7C7BD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DBBC34A-8C43-4368-951E-A04EB7C00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18B840D3-6508-44A3-A783-5CF842F590A5}"/>
              </a:ext>
            </a:extLst>
          </p:cNvPr>
          <p:cNvSpPr>
            <a:spLocks noGrp="1"/>
          </p:cNvSpPr>
          <p:nvPr>
            <p:ph type="ftr" sz="quarter" idx="11"/>
          </p:nvPr>
        </p:nvSpPr>
        <p:spPr>
          <a:xfrm>
            <a:off x="3686185" y="6459785"/>
            <a:ext cx="4822804" cy="365125"/>
          </a:xfrm>
        </p:spPr>
        <p:txBody>
          <a:bodyPr vert="horz" lIns="91440" tIns="45720" rIns="91440" bIns="45720" rtlCol="0" anchor="ctr">
            <a:normAutofit/>
          </a:bodyPr>
          <a:lstStyle/>
          <a:p>
            <a:pPr defTabSz="457200">
              <a:spcAft>
                <a:spcPts val="600"/>
              </a:spcAft>
            </a:pPr>
            <a:r>
              <a:rPr lang="en-US" sz="900" kern="1200" cap="all" baseline="0">
                <a:solidFill>
                  <a:schemeClr val="tx1">
                    <a:lumMod val="50000"/>
                    <a:lumOff val="50000"/>
                  </a:schemeClr>
                </a:solidFill>
                <a:latin typeface="+mn-lt"/>
                <a:ea typeface="+mn-ea"/>
                <a:cs typeface="+mn-cs"/>
              </a:rPr>
              <a:t>www.NewEnergyDev.com</a:t>
            </a:r>
          </a:p>
        </p:txBody>
      </p:sp>
      <p:sp>
        <p:nvSpPr>
          <p:cNvPr id="2" name="Slide Number Placeholder 1">
            <a:extLst>
              <a:ext uri="{FF2B5EF4-FFF2-40B4-BE49-F238E27FC236}">
                <a16:creationId xmlns:a16="http://schemas.microsoft.com/office/drawing/2014/main" id="{2B17F414-D40B-4C52-A5CA-22227C0BBA92}"/>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457200">
              <a:spcAft>
                <a:spcPts val="600"/>
              </a:spcAft>
            </a:pPr>
            <a:fld id="{E32236D5-7830-4D8C-BB0B-CD613E9324AE}" type="slidenum">
              <a:rPr lang="en-US" sz="1050">
                <a:solidFill>
                  <a:schemeClr val="tx1">
                    <a:lumMod val="50000"/>
                    <a:lumOff val="50000"/>
                  </a:schemeClr>
                </a:solidFill>
              </a:rPr>
              <a:pPr defTabSz="457200">
                <a:spcAft>
                  <a:spcPts val="600"/>
                </a:spcAft>
              </a:pPr>
              <a:t>32</a:t>
            </a:fld>
            <a:endParaRPr lang="en-US" sz="1050">
              <a:solidFill>
                <a:schemeClr val="tx1">
                  <a:lumMod val="50000"/>
                  <a:lumOff val="50000"/>
                </a:schemeClr>
              </a:solidFill>
            </a:endParaRPr>
          </a:p>
        </p:txBody>
      </p:sp>
      <p:graphicFrame>
        <p:nvGraphicFramePr>
          <p:cNvPr id="4" name="Table 3">
            <a:extLst>
              <a:ext uri="{FF2B5EF4-FFF2-40B4-BE49-F238E27FC236}">
                <a16:creationId xmlns:a16="http://schemas.microsoft.com/office/drawing/2014/main" id="{E1537207-B0D9-4DA3-AC54-2AB11944B17E}"/>
              </a:ext>
            </a:extLst>
          </p:cNvPr>
          <p:cNvGraphicFramePr>
            <a:graphicFrameLocks noGrp="1"/>
          </p:cNvGraphicFramePr>
          <p:nvPr>
            <p:extLst>
              <p:ext uri="{D42A27DB-BD31-4B8C-83A1-F6EECF244321}">
                <p14:modId xmlns:p14="http://schemas.microsoft.com/office/powerpoint/2010/main" val="3831982088"/>
              </p:ext>
            </p:extLst>
          </p:nvPr>
        </p:nvGraphicFramePr>
        <p:xfrm>
          <a:off x="3362850" y="1203017"/>
          <a:ext cx="6299102" cy="5756236"/>
        </p:xfrm>
        <a:graphic>
          <a:graphicData uri="http://schemas.openxmlformats.org/drawingml/2006/table">
            <a:tbl>
              <a:tblPr/>
              <a:tblGrid>
                <a:gridCol w="553282">
                  <a:extLst>
                    <a:ext uri="{9D8B030D-6E8A-4147-A177-3AD203B41FA5}">
                      <a16:colId xmlns:a16="http://schemas.microsoft.com/office/drawing/2014/main" val="1196179369"/>
                    </a:ext>
                  </a:extLst>
                </a:gridCol>
                <a:gridCol w="2947582">
                  <a:extLst>
                    <a:ext uri="{9D8B030D-6E8A-4147-A177-3AD203B41FA5}">
                      <a16:colId xmlns:a16="http://schemas.microsoft.com/office/drawing/2014/main" val="3595310823"/>
                    </a:ext>
                  </a:extLst>
                </a:gridCol>
                <a:gridCol w="2244956">
                  <a:extLst>
                    <a:ext uri="{9D8B030D-6E8A-4147-A177-3AD203B41FA5}">
                      <a16:colId xmlns:a16="http://schemas.microsoft.com/office/drawing/2014/main" val="3953978842"/>
                    </a:ext>
                  </a:extLst>
                </a:gridCol>
                <a:gridCol w="553282">
                  <a:extLst>
                    <a:ext uri="{9D8B030D-6E8A-4147-A177-3AD203B41FA5}">
                      <a16:colId xmlns:a16="http://schemas.microsoft.com/office/drawing/2014/main" val="3840919328"/>
                    </a:ext>
                  </a:extLst>
                </a:gridCol>
              </a:tblGrid>
              <a:tr h="294749">
                <a:tc>
                  <a:txBody>
                    <a:bodyPr/>
                    <a:lstStyle/>
                    <a:p>
                      <a:pPr algn="l" fontAlgn="b">
                        <a:spcBef>
                          <a:spcPts val="0"/>
                        </a:spcBef>
                        <a:spcAft>
                          <a:spcPts val="0"/>
                        </a:spcAft>
                      </a:pPr>
                      <a:endParaRPr lang="en-US" sz="1200" b="0" i="0" u="none" strike="noStrike" dirty="0">
                        <a:effectLst/>
                        <a:latin typeface="Arial" panose="020B0604020202020204" pitchFamily="34" charset="0"/>
                      </a:endParaRPr>
                    </a:p>
                  </a:txBody>
                  <a:tcPr marL="5030" marR="5030" marT="5030" marB="0" anchor="b">
                    <a:lnL>
                      <a:noFill/>
                    </a:lnL>
                    <a:lnR>
                      <a:noFill/>
                    </a:lnR>
                    <a:lnT>
                      <a:noFill/>
                    </a:lnT>
                    <a:lnB>
                      <a:noFill/>
                    </a:lnB>
                  </a:tcPr>
                </a:tc>
                <a:tc>
                  <a:txBody>
                    <a:bodyPr/>
                    <a:lstStyle/>
                    <a:p>
                      <a:pPr algn="l" fontAlgn="b">
                        <a:spcBef>
                          <a:spcPts val="0"/>
                        </a:spcBef>
                        <a:spcAft>
                          <a:spcPts val="0"/>
                        </a:spcAft>
                      </a:pPr>
                      <a:endParaRPr lang="en-US" sz="1200" b="0" i="0" u="none" strike="noStrike">
                        <a:effectLst/>
                        <a:latin typeface="Arial" panose="020B0604020202020204" pitchFamily="34" charset="0"/>
                      </a:endParaRPr>
                    </a:p>
                  </a:txBody>
                  <a:tcPr marL="5030" marR="5030" marT="503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endParaRPr lang="en-US" sz="1200" b="0" i="0" u="none" strike="noStrike">
                        <a:effectLst/>
                        <a:latin typeface="Arial" panose="020B0604020202020204" pitchFamily="34" charset="0"/>
                      </a:endParaRPr>
                    </a:p>
                  </a:txBody>
                  <a:tcPr marL="5030" marR="5030" marT="503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endParaRPr lang="en-US" sz="1200" b="0" i="0" u="none" strike="noStrike">
                        <a:effectLst/>
                        <a:latin typeface="Arial" panose="020B0604020202020204" pitchFamily="34" charset="0"/>
                      </a:endParaRPr>
                    </a:p>
                  </a:txBody>
                  <a:tcPr marL="5030" marR="5030" marT="5030" marB="0" anchor="b">
                    <a:lnL>
                      <a:noFill/>
                    </a:lnL>
                    <a:lnR>
                      <a:noFill/>
                    </a:lnR>
                    <a:lnT>
                      <a:noFill/>
                    </a:lnT>
                    <a:lnB>
                      <a:noFill/>
                    </a:lnB>
                  </a:tcPr>
                </a:tc>
                <a:extLst>
                  <a:ext uri="{0D108BD9-81ED-4DB2-BD59-A6C34878D82A}">
                    <a16:rowId xmlns:a16="http://schemas.microsoft.com/office/drawing/2014/main" val="2825693476"/>
                  </a:ext>
                </a:extLst>
              </a:tr>
              <a:tr h="166790">
                <a:tc>
                  <a:txBody>
                    <a:bodyPr/>
                    <a:lstStyle/>
                    <a:p>
                      <a:pPr algn="l" fontAlgn="b">
                        <a:spcBef>
                          <a:spcPts val="0"/>
                        </a:spcBef>
                        <a:spcAft>
                          <a:spcPts val="0"/>
                        </a:spcAft>
                      </a:pPr>
                      <a:endParaRPr lang="en-US" sz="1200" b="0" i="0" u="none" strike="noStrike" dirty="0">
                        <a:effectLst/>
                        <a:latin typeface="Arial" panose="020B0604020202020204" pitchFamily="34" charset="0"/>
                      </a:endParaRPr>
                    </a:p>
                  </a:txBody>
                  <a:tcPr marL="5030" marR="5030" marT="503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ctr" fontAlgn="b">
                        <a:spcBef>
                          <a:spcPts val="0"/>
                        </a:spcBef>
                        <a:spcAft>
                          <a:spcPts val="0"/>
                        </a:spcAft>
                      </a:pPr>
                      <a:r>
                        <a:rPr lang="en-US" sz="1200" b="1" i="0" u="none" strike="noStrike" dirty="0">
                          <a:solidFill>
                            <a:srgbClr val="FFFFFF"/>
                          </a:solidFill>
                          <a:effectLst/>
                          <a:latin typeface="Calibri" panose="020F0502020204030204" pitchFamily="34" charset="0"/>
                        </a:rPr>
                        <a:t>                                               LNG FACTS </a:t>
                      </a:r>
                      <a:endParaRPr lang="en-US" sz="1200" b="0" i="0" u="none" strike="noStrike" dirty="0">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4472C4"/>
                    </a:solidFill>
                  </a:tcPr>
                </a:tc>
                <a:tc>
                  <a:txBody>
                    <a:bodyPr/>
                    <a:lstStyle/>
                    <a:p>
                      <a:pPr algn="l" fontAlgn="b">
                        <a:spcBef>
                          <a:spcPts val="0"/>
                        </a:spcBef>
                        <a:spcAft>
                          <a:spcPts val="0"/>
                        </a:spcAft>
                      </a:pPr>
                      <a:r>
                        <a:rPr lang="en-US" sz="1200" b="0" i="0" u="none" strike="noStrike">
                          <a:solidFill>
                            <a:srgbClr val="000000"/>
                          </a:solidFill>
                          <a:effectLst/>
                          <a:latin typeface="Calibri" panose="020F0502020204030204" pitchFamily="34" charset="0"/>
                        </a:rPr>
                        <a:t> </a:t>
                      </a:r>
                      <a:endParaRPr lang="en-US" sz="1200" b="0" i="0" u="none" strike="noStrike">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4472C4"/>
                    </a:solidFill>
                  </a:tcPr>
                </a:tc>
                <a:tc>
                  <a:txBody>
                    <a:bodyPr/>
                    <a:lstStyle/>
                    <a:p>
                      <a:pPr algn="l" fontAlgn="b">
                        <a:spcBef>
                          <a:spcPts val="0"/>
                        </a:spcBef>
                        <a:spcAft>
                          <a:spcPts val="0"/>
                        </a:spcAft>
                      </a:pPr>
                      <a:endParaRPr lang="en-US" sz="1200" b="0" i="0" u="none" strike="noStrike">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85767074"/>
                  </a:ext>
                </a:extLst>
              </a:tr>
              <a:tr h="166790">
                <a:tc>
                  <a:txBody>
                    <a:bodyPr/>
                    <a:lstStyle/>
                    <a:p>
                      <a:pPr algn="l" fontAlgn="b">
                        <a:spcBef>
                          <a:spcPts val="0"/>
                        </a:spcBef>
                        <a:spcAft>
                          <a:spcPts val="0"/>
                        </a:spcAft>
                      </a:pPr>
                      <a:endParaRPr lang="en-US" sz="1200" b="0" i="0" u="none" strike="noStrike" dirty="0">
                        <a:effectLst/>
                        <a:latin typeface="Arial" panose="020B0604020202020204" pitchFamily="34" charset="0"/>
                      </a:endParaRPr>
                    </a:p>
                  </a:txBody>
                  <a:tcPr marL="5030" marR="5030" marT="503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en-US" sz="1200" b="1" i="0" u="none" strike="noStrike" dirty="0">
                          <a:solidFill>
                            <a:srgbClr val="000000"/>
                          </a:solidFill>
                          <a:effectLst/>
                          <a:latin typeface="Calibri" panose="020F0502020204030204" pitchFamily="34" charset="0"/>
                        </a:rPr>
                        <a:t>Detection</a:t>
                      </a:r>
                      <a:endParaRPr lang="en-US" sz="1200" b="0" i="0" u="none" strike="noStrike" dirty="0">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en-US" sz="1200" b="1" i="0" u="none" strike="noStrike">
                          <a:solidFill>
                            <a:srgbClr val="000000"/>
                          </a:solidFill>
                          <a:effectLst/>
                          <a:latin typeface="Calibri" panose="020F0502020204030204" pitchFamily="34" charset="0"/>
                        </a:rPr>
                        <a:t>Odorless, Colorless</a:t>
                      </a:r>
                      <a:endParaRPr lang="en-US" sz="1200" b="0" i="0" u="none" strike="noStrike">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endParaRPr lang="en-US" sz="1200" b="0" i="0" u="none" strike="noStrike">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56606704"/>
                  </a:ext>
                </a:extLst>
              </a:tr>
              <a:tr h="166790">
                <a:tc>
                  <a:txBody>
                    <a:bodyPr/>
                    <a:lstStyle/>
                    <a:p>
                      <a:pPr algn="l" fontAlgn="b">
                        <a:spcBef>
                          <a:spcPts val="0"/>
                        </a:spcBef>
                        <a:spcAft>
                          <a:spcPts val="0"/>
                        </a:spcAft>
                      </a:pPr>
                      <a:endParaRPr lang="en-US" sz="1200" b="0" i="0" u="none" strike="noStrike" dirty="0">
                        <a:effectLst/>
                        <a:latin typeface="Arial" panose="020B0604020202020204" pitchFamily="34" charset="0"/>
                      </a:endParaRPr>
                    </a:p>
                  </a:txBody>
                  <a:tcPr marL="5030" marR="5030" marT="503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en-US" sz="1200" b="1" i="0" u="none" strike="noStrike" dirty="0">
                          <a:solidFill>
                            <a:srgbClr val="000000"/>
                          </a:solidFill>
                          <a:effectLst/>
                          <a:latin typeface="Calibri" panose="020F0502020204030204" pitchFamily="34" charset="0"/>
                        </a:rPr>
                        <a:t>Hazards</a:t>
                      </a:r>
                      <a:endParaRPr lang="en-US" sz="1200" b="0" i="0" u="none" strike="noStrike" dirty="0">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en-US" sz="1200" b="1" i="0" u="none" strike="noStrike">
                          <a:solidFill>
                            <a:srgbClr val="000000"/>
                          </a:solidFill>
                          <a:effectLst/>
                          <a:latin typeface="Calibri" panose="020F0502020204030204" pitchFamily="34" charset="0"/>
                        </a:rPr>
                        <a:t>Extreme Cold, Asphyxiation</a:t>
                      </a:r>
                      <a:endParaRPr lang="en-US" sz="1200" b="0" i="0" u="none" strike="noStrike">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endParaRPr lang="en-US" sz="1200" b="0" i="0" u="none" strike="noStrike">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86854230"/>
                  </a:ext>
                </a:extLst>
              </a:tr>
              <a:tr h="166790">
                <a:tc>
                  <a:txBody>
                    <a:bodyPr/>
                    <a:lstStyle/>
                    <a:p>
                      <a:pPr algn="l" fontAlgn="b">
                        <a:spcBef>
                          <a:spcPts val="0"/>
                        </a:spcBef>
                        <a:spcAft>
                          <a:spcPts val="0"/>
                        </a:spcAft>
                      </a:pPr>
                      <a:endParaRPr lang="en-US" sz="1200" b="0" i="0" u="none" strike="noStrike" dirty="0">
                        <a:effectLst/>
                        <a:latin typeface="Arial" panose="020B0604020202020204" pitchFamily="34" charset="0"/>
                      </a:endParaRPr>
                    </a:p>
                  </a:txBody>
                  <a:tcPr marL="5030" marR="5030" marT="503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en-US" sz="1200" b="1" i="0" u="none" strike="noStrike" dirty="0">
                          <a:solidFill>
                            <a:srgbClr val="000000"/>
                          </a:solidFill>
                          <a:effectLst/>
                          <a:latin typeface="Calibri" panose="020F0502020204030204" pitchFamily="34" charset="0"/>
                        </a:rPr>
                        <a:t>Boiling Point at Atm Pressure</a:t>
                      </a:r>
                      <a:endParaRPr lang="en-US" sz="1200" b="0" i="0" u="none" strike="noStrike" dirty="0">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en-US" sz="1200" b="1" i="0" u="none" strike="noStrike">
                          <a:solidFill>
                            <a:srgbClr val="000000"/>
                          </a:solidFill>
                          <a:effectLst/>
                          <a:latin typeface="Calibri" panose="020F0502020204030204" pitchFamily="34" charset="0"/>
                        </a:rPr>
                        <a:t> - 260 Degrees F</a:t>
                      </a:r>
                      <a:endParaRPr lang="en-US" sz="1200" b="0" i="0" u="none" strike="noStrike">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endParaRPr lang="en-US" sz="1200" b="0" i="0" u="none" strike="noStrike">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8828182"/>
                  </a:ext>
                </a:extLst>
              </a:tr>
              <a:tr h="166790">
                <a:tc>
                  <a:txBody>
                    <a:bodyPr/>
                    <a:lstStyle/>
                    <a:p>
                      <a:pPr algn="l" fontAlgn="b">
                        <a:spcBef>
                          <a:spcPts val="0"/>
                        </a:spcBef>
                        <a:spcAft>
                          <a:spcPts val="0"/>
                        </a:spcAft>
                      </a:pPr>
                      <a:endParaRPr lang="en-US" sz="1200" b="0" i="0" u="none" strike="noStrike" dirty="0">
                        <a:effectLst/>
                        <a:latin typeface="Arial" panose="020B0604020202020204" pitchFamily="34" charset="0"/>
                      </a:endParaRPr>
                    </a:p>
                  </a:txBody>
                  <a:tcPr marL="5030" marR="5030" marT="503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en-US" sz="1200" b="1" i="0" u="none" strike="noStrike" dirty="0">
                          <a:solidFill>
                            <a:srgbClr val="000000"/>
                          </a:solidFill>
                          <a:effectLst/>
                          <a:latin typeface="Calibri" panose="020F0502020204030204" pitchFamily="34" charset="0"/>
                        </a:rPr>
                        <a:t>Expansion Ration Liquid to Vapor</a:t>
                      </a:r>
                      <a:endParaRPr lang="en-US" sz="1200" b="0" i="0" u="none" strike="noStrike" dirty="0">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en-US" sz="1200" b="1" i="0" u="none" strike="noStrike" dirty="0">
                          <a:solidFill>
                            <a:srgbClr val="000000"/>
                          </a:solidFill>
                          <a:effectLst/>
                          <a:latin typeface="Calibri" panose="020F0502020204030204" pitchFamily="34" charset="0"/>
                        </a:rPr>
                        <a:t>618 to 1</a:t>
                      </a:r>
                      <a:endParaRPr lang="en-US" sz="1200" b="0" i="0" u="none" strike="noStrike" dirty="0">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endParaRPr lang="en-US" sz="1200" b="0" i="0" u="none" strike="noStrike">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81994939"/>
                  </a:ext>
                </a:extLst>
              </a:tr>
              <a:tr h="166790">
                <a:tc>
                  <a:txBody>
                    <a:bodyPr/>
                    <a:lstStyle/>
                    <a:p>
                      <a:pPr algn="l" fontAlgn="b">
                        <a:spcBef>
                          <a:spcPts val="0"/>
                        </a:spcBef>
                        <a:spcAft>
                          <a:spcPts val="0"/>
                        </a:spcAft>
                      </a:pPr>
                      <a:endParaRPr lang="en-US" sz="1200" b="0" i="0" u="none" strike="noStrike">
                        <a:effectLst/>
                        <a:latin typeface="Arial" panose="020B0604020202020204" pitchFamily="34" charset="0"/>
                      </a:endParaRPr>
                    </a:p>
                  </a:txBody>
                  <a:tcPr marL="5030" marR="5030" marT="503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en-US" sz="1200" b="1" i="0" u="none" strike="noStrike" dirty="0">
                          <a:solidFill>
                            <a:srgbClr val="000000"/>
                          </a:solidFill>
                          <a:effectLst/>
                          <a:latin typeface="Calibri" panose="020F0502020204030204" pitchFamily="34" charset="0"/>
                        </a:rPr>
                        <a:t>CNG Expansion Ratio at 10,000 PSIG</a:t>
                      </a:r>
                      <a:endParaRPr lang="en-US" sz="1200" b="0" i="0" u="none" strike="noStrike" dirty="0">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en-US" sz="1200" b="1" i="0" u="none" strike="noStrike" dirty="0">
                          <a:solidFill>
                            <a:srgbClr val="000000"/>
                          </a:solidFill>
                          <a:effectLst/>
                          <a:latin typeface="Calibri" panose="020F0502020204030204" pitchFamily="34" charset="0"/>
                        </a:rPr>
                        <a:t>618 to 1</a:t>
                      </a:r>
                      <a:endParaRPr lang="en-US" sz="1200" b="0" i="0" u="none" strike="noStrike" dirty="0">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endParaRPr lang="en-US" sz="1200" b="0" i="0" u="none" strike="noStrike">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29994323"/>
                  </a:ext>
                </a:extLst>
              </a:tr>
              <a:tr h="166790">
                <a:tc>
                  <a:txBody>
                    <a:bodyPr/>
                    <a:lstStyle/>
                    <a:p>
                      <a:pPr algn="l" fontAlgn="b">
                        <a:spcBef>
                          <a:spcPts val="0"/>
                        </a:spcBef>
                        <a:spcAft>
                          <a:spcPts val="0"/>
                        </a:spcAft>
                      </a:pPr>
                      <a:endParaRPr lang="en-US" sz="1200" b="0" i="0" u="none" strike="noStrike">
                        <a:effectLst/>
                        <a:latin typeface="Arial" panose="020B0604020202020204" pitchFamily="34" charset="0"/>
                      </a:endParaRPr>
                    </a:p>
                  </a:txBody>
                  <a:tcPr marL="5030" marR="5030" marT="503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en-US" sz="1200" b="1" i="0" u="none" strike="noStrike" dirty="0">
                          <a:solidFill>
                            <a:srgbClr val="000000"/>
                          </a:solidFill>
                          <a:effectLst/>
                          <a:latin typeface="Calibri" panose="020F0502020204030204" pitchFamily="34" charset="0"/>
                        </a:rPr>
                        <a:t>Latent Heat of Vaporization</a:t>
                      </a:r>
                      <a:endParaRPr lang="en-US" sz="1200" b="0" i="0" u="none" strike="noStrike" dirty="0">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en-US" sz="1200" b="1" i="0" u="none" strike="noStrike" dirty="0">
                          <a:solidFill>
                            <a:srgbClr val="000000"/>
                          </a:solidFill>
                          <a:effectLst/>
                          <a:latin typeface="Calibri" panose="020F0502020204030204" pitchFamily="34" charset="0"/>
                        </a:rPr>
                        <a:t>219 BTU's per Pound</a:t>
                      </a:r>
                      <a:endParaRPr lang="en-US" sz="1200" b="0" i="0" u="none" strike="noStrike" dirty="0">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endParaRPr lang="en-US" sz="1200" b="0" i="0" u="none" strike="noStrike">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88904993"/>
                  </a:ext>
                </a:extLst>
              </a:tr>
              <a:tr h="166790">
                <a:tc>
                  <a:txBody>
                    <a:bodyPr/>
                    <a:lstStyle/>
                    <a:p>
                      <a:pPr algn="l" fontAlgn="b">
                        <a:spcBef>
                          <a:spcPts val="0"/>
                        </a:spcBef>
                        <a:spcAft>
                          <a:spcPts val="0"/>
                        </a:spcAft>
                      </a:pPr>
                      <a:endParaRPr lang="en-US" sz="1200" b="0" i="0" u="none" strike="noStrike">
                        <a:effectLst/>
                        <a:latin typeface="Arial" panose="020B0604020202020204" pitchFamily="34" charset="0"/>
                      </a:endParaRPr>
                    </a:p>
                  </a:txBody>
                  <a:tcPr marL="5030" marR="5030" marT="503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en-US" sz="1200" b="1" i="0" u="none" strike="noStrike" dirty="0">
                          <a:solidFill>
                            <a:srgbClr val="000000"/>
                          </a:solidFill>
                          <a:effectLst/>
                          <a:latin typeface="Calibri" panose="020F0502020204030204" pitchFamily="34" charset="0"/>
                        </a:rPr>
                        <a:t>Specific Heat of gas at Atm Pressure</a:t>
                      </a:r>
                      <a:endParaRPr lang="en-US" sz="1200" b="0" i="0" u="none" strike="noStrike" dirty="0">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en-US" sz="1200" b="1" i="0" u="none" strike="noStrike" dirty="0">
                          <a:solidFill>
                            <a:srgbClr val="000000"/>
                          </a:solidFill>
                          <a:effectLst/>
                          <a:latin typeface="Calibri" panose="020F0502020204030204" pitchFamily="34" charset="0"/>
                        </a:rPr>
                        <a:t>.52 BTU's/Pound- Degree F</a:t>
                      </a:r>
                      <a:endParaRPr lang="en-US" sz="1200" b="0" i="0" u="none" strike="noStrike" dirty="0">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endParaRPr lang="en-US" sz="1200" b="0" i="0" u="none" strike="noStrike">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21744410"/>
                  </a:ext>
                </a:extLst>
              </a:tr>
              <a:tr h="166790">
                <a:tc>
                  <a:txBody>
                    <a:bodyPr/>
                    <a:lstStyle/>
                    <a:p>
                      <a:pPr algn="l" fontAlgn="b">
                        <a:spcBef>
                          <a:spcPts val="0"/>
                        </a:spcBef>
                        <a:spcAft>
                          <a:spcPts val="0"/>
                        </a:spcAft>
                      </a:pPr>
                      <a:endParaRPr lang="en-US" sz="1200" b="0" i="0" u="none" strike="noStrike">
                        <a:effectLst/>
                        <a:latin typeface="Arial" panose="020B0604020202020204" pitchFamily="34" charset="0"/>
                      </a:endParaRPr>
                    </a:p>
                  </a:txBody>
                  <a:tcPr marL="5030" marR="5030" marT="503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en-US" sz="1200" b="1" i="0" u="none" strike="noStrike" dirty="0">
                          <a:solidFill>
                            <a:srgbClr val="000000"/>
                          </a:solidFill>
                          <a:effectLst/>
                          <a:latin typeface="Calibri" panose="020F0502020204030204" pitchFamily="34" charset="0"/>
                        </a:rPr>
                        <a:t>CNG Comp Trailer @ Weight Limit</a:t>
                      </a:r>
                      <a:endParaRPr lang="en-US" sz="1200" b="0" i="0" u="none" strike="noStrike" dirty="0">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en-US" sz="1200" b="1" i="0" u="none" strike="noStrike" dirty="0">
                          <a:solidFill>
                            <a:srgbClr val="000000"/>
                          </a:solidFill>
                          <a:effectLst/>
                          <a:latin typeface="Calibri" panose="020F0502020204030204" pitchFamily="34" charset="0"/>
                        </a:rPr>
                        <a:t>450 MMBTU</a:t>
                      </a:r>
                      <a:endParaRPr lang="en-US" sz="1200" b="0" i="0" u="none" strike="noStrike" dirty="0">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endParaRPr lang="en-US" sz="1200" b="0" i="0" u="none" strike="noStrike">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80358105"/>
                  </a:ext>
                </a:extLst>
              </a:tr>
              <a:tr h="166790">
                <a:tc>
                  <a:txBody>
                    <a:bodyPr/>
                    <a:lstStyle/>
                    <a:p>
                      <a:pPr algn="l" fontAlgn="b">
                        <a:spcBef>
                          <a:spcPts val="0"/>
                        </a:spcBef>
                        <a:spcAft>
                          <a:spcPts val="0"/>
                        </a:spcAft>
                      </a:pPr>
                      <a:endParaRPr lang="en-US" sz="1200" b="0" i="0" u="none" strike="noStrike">
                        <a:effectLst/>
                        <a:latin typeface="Arial" panose="020B0604020202020204" pitchFamily="34" charset="0"/>
                      </a:endParaRPr>
                    </a:p>
                  </a:txBody>
                  <a:tcPr marL="5030" marR="5030" marT="503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en-US" sz="1200" b="1" i="0" u="none" strike="noStrike" dirty="0">
                          <a:solidFill>
                            <a:srgbClr val="000000"/>
                          </a:solidFill>
                          <a:effectLst/>
                          <a:latin typeface="Calibri" panose="020F0502020204030204" pitchFamily="34" charset="0"/>
                        </a:rPr>
                        <a:t>LNG Trailer @ Max Weight  </a:t>
                      </a:r>
                      <a:endParaRPr lang="en-US" sz="1200" b="0" i="0" u="none" strike="noStrike" dirty="0">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en-US" sz="1200" b="1" i="0" u="none" strike="noStrike" dirty="0">
                          <a:solidFill>
                            <a:srgbClr val="000000"/>
                          </a:solidFill>
                          <a:effectLst/>
                          <a:latin typeface="Calibri" panose="020F0502020204030204" pitchFamily="34" charset="0"/>
                        </a:rPr>
                        <a:t>833 MMBYU/10,000 USG</a:t>
                      </a:r>
                      <a:endParaRPr lang="en-US" sz="1200" b="0" i="0" u="none" strike="noStrike" dirty="0">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endParaRPr lang="en-US" sz="1200" b="0" i="0" u="none" strike="noStrike">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86887082"/>
                  </a:ext>
                </a:extLst>
              </a:tr>
              <a:tr h="166790">
                <a:tc>
                  <a:txBody>
                    <a:bodyPr/>
                    <a:lstStyle/>
                    <a:p>
                      <a:pPr algn="l" fontAlgn="b">
                        <a:spcBef>
                          <a:spcPts val="0"/>
                        </a:spcBef>
                        <a:spcAft>
                          <a:spcPts val="0"/>
                        </a:spcAft>
                      </a:pPr>
                      <a:endParaRPr lang="en-US" sz="1200" b="0" i="0" u="none" strike="noStrike">
                        <a:effectLst/>
                        <a:latin typeface="Arial" panose="020B0604020202020204" pitchFamily="34" charset="0"/>
                      </a:endParaRPr>
                    </a:p>
                  </a:txBody>
                  <a:tcPr marL="5030" marR="5030" marT="503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en-US" sz="1200" b="1" i="0" u="none" strike="noStrike" dirty="0">
                          <a:solidFill>
                            <a:srgbClr val="000000"/>
                          </a:solidFill>
                          <a:effectLst/>
                          <a:latin typeface="Calibri" panose="020F0502020204030204" pitchFamily="34" charset="0"/>
                        </a:rPr>
                        <a:t>LNG Rail Car Carrier </a:t>
                      </a:r>
                      <a:endParaRPr lang="en-US" sz="1200" b="0" i="0" u="none" strike="noStrike" dirty="0">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en-US" sz="1200" b="1" i="0" u="none" strike="noStrike" dirty="0">
                          <a:solidFill>
                            <a:srgbClr val="000000"/>
                          </a:solidFill>
                          <a:effectLst/>
                          <a:latin typeface="Calibri" panose="020F0502020204030204" pitchFamily="34" charset="0"/>
                        </a:rPr>
                        <a:t>2,499 MMBTU/30,000 USG</a:t>
                      </a:r>
                      <a:endParaRPr lang="en-US" sz="1200" b="0" i="0" u="none" strike="noStrike" dirty="0">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endParaRPr lang="en-US" sz="1200" b="0" i="0" u="none" strike="noStrike">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72585739"/>
                  </a:ext>
                </a:extLst>
              </a:tr>
              <a:tr h="166790">
                <a:tc>
                  <a:txBody>
                    <a:bodyPr/>
                    <a:lstStyle/>
                    <a:p>
                      <a:pPr algn="l" fontAlgn="b">
                        <a:spcBef>
                          <a:spcPts val="0"/>
                        </a:spcBef>
                        <a:spcAft>
                          <a:spcPts val="0"/>
                        </a:spcAft>
                      </a:pPr>
                      <a:endParaRPr lang="en-US" sz="1200" b="0" i="0" u="none" strike="noStrike">
                        <a:effectLst/>
                        <a:latin typeface="Arial" panose="020B0604020202020204" pitchFamily="34" charset="0"/>
                      </a:endParaRPr>
                    </a:p>
                  </a:txBody>
                  <a:tcPr marL="5030" marR="5030" marT="503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en-US" sz="1200" b="1" i="0" u="none" strike="noStrike" dirty="0">
                          <a:solidFill>
                            <a:srgbClr val="000000"/>
                          </a:solidFill>
                          <a:effectLst/>
                          <a:latin typeface="Calibri" panose="020F0502020204030204" pitchFamily="34" charset="0"/>
                        </a:rPr>
                        <a:t> </a:t>
                      </a:r>
                      <a:endParaRPr lang="en-US" sz="1200" b="0" i="0" u="none" strike="noStrike" dirty="0">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en-US" sz="1200" b="1" i="0" u="none" strike="noStrike" dirty="0">
                          <a:solidFill>
                            <a:srgbClr val="000000"/>
                          </a:solidFill>
                          <a:effectLst/>
                          <a:latin typeface="Calibri" panose="020F0502020204030204" pitchFamily="34" charset="0"/>
                        </a:rPr>
                        <a:t> </a:t>
                      </a:r>
                      <a:endParaRPr lang="en-US" sz="1200" b="0" i="0" u="none" strike="noStrike" dirty="0">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endParaRPr lang="en-US" sz="1200" b="0" i="0" u="none" strike="noStrike">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77395993"/>
                  </a:ext>
                </a:extLst>
              </a:tr>
              <a:tr h="234189">
                <a:tc>
                  <a:txBody>
                    <a:bodyPr/>
                    <a:lstStyle/>
                    <a:p>
                      <a:pPr algn="l" fontAlgn="b">
                        <a:spcBef>
                          <a:spcPts val="0"/>
                        </a:spcBef>
                        <a:spcAft>
                          <a:spcPts val="0"/>
                        </a:spcAft>
                      </a:pPr>
                      <a:endParaRPr lang="en-US" sz="1200" b="0" i="0" u="none" strike="noStrike">
                        <a:effectLst/>
                        <a:latin typeface="Arial" panose="020B0604020202020204" pitchFamily="34" charset="0"/>
                      </a:endParaRPr>
                    </a:p>
                  </a:txBody>
                  <a:tcPr marL="5030" marR="5030" marT="5030" marB="0" anchor="b">
                    <a:lnL>
                      <a:noFill/>
                    </a:lnL>
                    <a:lnR w="19050" cap="flat" cmpd="sng" algn="ctr">
                      <a:solidFill>
                        <a:srgbClr val="000000"/>
                      </a:solidFill>
                      <a:prstDash val="solid"/>
                      <a:round/>
                      <a:headEnd type="none" w="med" len="med"/>
                      <a:tailEnd type="none" w="med" len="med"/>
                    </a:lnR>
                    <a:lnT>
                      <a:noFill/>
                    </a:lnT>
                    <a:lnB>
                      <a:noFill/>
                    </a:lnB>
                  </a:tcPr>
                </a:tc>
                <a:tc gridSpan="2">
                  <a:txBody>
                    <a:bodyPr/>
                    <a:lstStyle/>
                    <a:p>
                      <a:pPr algn="l" fontAlgn="b">
                        <a:spcBef>
                          <a:spcPts val="0"/>
                        </a:spcBef>
                        <a:spcAft>
                          <a:spcPts val="0"/>
                        </a:spcAft>
                      </a:pPr>
                      <a:r>
                        <a:rPr lang="en-US" sz="1200" b="1" i="0" u="none" strike="noStrike" dirty="0">
                          <a:solidFill>
                            <a:srgbClr val="FFFFFF"/>
                          </a:solidFill>
                          <a:effectLst/>
                          <a:latin typeface="Calibri" panose="020F0502020204030204" pitchFamily="34" charset="0"/>
                        </a:rPr>
                        <a:t>                                              LNG CONVERSIONS</a:t>
                      </a:r>
                      <a:endParaRPr lang="en-US" sz="1200" b="0" i="0" u="none" strike="noStrike" dirty="0">
                        <a:effectLst/>
                        <a:latin typeface="Arial" panose="020B0604020202020204" pitchFamily="34" charset="0"/>
                      </a:endParaRPr>
                    </a:p>
                  </a:txBody>
                  <a:tcPr marL="72430" marR="72430" marT="36215" marB="36215">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4472C4"/>
                    </a:solidFill>
                  </a:tcPr>
                </a:tc>
                <a:tc hMerge="1">
                  <a:txBody>
                    <a:bodyPr/>
                    <a:lstStyle/>
                    <a:p>
                      <a:endParaRPr lang="en-US"/>
                    </a:p>
                  </a:txBody>
                  <a:tcPr/>
                </a:tc>
                <a:tc>
                  <a:txBody>
                    <a:bodyPr/>
                    <a:lstStyle/>
                    <a:p>
                      <a:pPr algn="l" fontAlgn="b">
                        <a:spcBef>
                          <a:spcPts val="0"/>
                        </a:spcBef>
                        <a:spcAft>
                          <a:spcPts val="0"/>
                        </a:spcAft>
                      </a:pPr>
                      <a:endParaRPr lang="en-US" sz="1200" b="0" i="0" u="none" strike="noStrike">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79700623"/>
                  </a:ext>
                </a:extLst>
              </a:tr>
              <a:tr h="166790">
                <a:tc>
                  <a:txBody>
                    <a:bodyPr/>
                    <a:lstStyle/>
                    <a:p>
                      <a:pPr algn="l" fontAlgn="b">
                        <a:spcBef>
                          <a:spcPts val="0"/>
                        </a:spcBef>
                        <a:spcAft>
                          <a:spcPts val="0"/>
                        </a:spcAft>
                      </a:pPr>
                      <a:endParaRPr lang="en-US" sz="1200" b="0" i="0" u="none" strike="noStrike">
                        <a:effectLst/>
                        <a:latin typeface="Arial" panose="020B0604020202020204" pitchFamily="34" charset="0"/>
                      </a:endParaRPr>
                    </a:p>
                  </a:txBody>
                  <a:tcPr marL="5030" marR="5030" marT="503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en-US" sz="1200" b="1" i="0" u="none" strike="noStrike" dirty="0">
                          <a:solidFill>
                            <a:srgbClr val="000000"/>
                          </a:solidFill>
                          <a:effectLst/>
                          <a:latin typeface="Calibri" panose="020F0502020204030204" pitchFamily="34" charset="0"/>
                        </a:rPr>
                        <a:t>12.1 US Gallon </a:t>
                      </a:r>
                      <a:endParaRPr lang="en-US" sz="1200" b="0" i="0" u="none" strike="noStrike" dirty="0">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en-US" sz="1200" b="1" i="0" u="none" strike="noStrike" dirty="0">
                          <a:solidFill>
                            <a:srgbClr val="000000"/>
                          </a:solidFill>
                          <a:effectLst/>
                          <a:latin typeface="Calibri" panose="020F0502020204030204" pitchFamily="34" charset="0"/>
                        </a:rPr>
                        <a:t>1 MMBTU/1MSF</a:t>
                      </a:r>
                      <a:endParaRPr lang="en-US" sz="1200" b="0" i="0" u="none" strike="noStrike" dirty="0">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endParaRPr lang="en-US" sz="1200" b="0" i="0" u="none" strike="noStrike">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56636919"/>
                  </a:ext>
                </a:extLst>
              </a:tr>
              <a:tr h="166790">
                <a:tc>
                  <a:txBody>
                    <a:bodyPr/>
                    <a:lstStyle/>
                    <a:p>
                      <a:pPr algn="l" fontAlgn="b">
                        <a:spcBef>
                          <a:spcPts val="0"/>
                        </a:spcBef>
                        <a:spcAft>
                          <a:spcPts val="0"/>
                        </a:spcAft>
                      </a:pPr>
                      <a:endParaRPr lang="en-US" sz="1200" b="0" i="0" u="none" strike="noStrike">
                        <a:effectLst/>
                        <a:latin typeface="Arial" panose="020B0604020202020204" pitchFamily="34" charset="0"/>
                      </a:endParaRPr>
                    </a:p>
                  </a:txBody>
                  <a:tcPr marL="5030" marR="5030" marT="503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en-US" sz="1200" b="1" i="0" u="none" strike="noStrike">
                          <a:solidFill>
                            <a:srgbClr val="000000"/>
                          </a:solidFill>
                          <a:effectLst/>
                          <a:latin typeface="Calibri" panose="020F0502020204030204" pitchFamily="34" charset="0"/>
                        </a:rPr>
                        <a:t>1 US Gallon</a:t>
                      </a:r>
                      <a:endParaRPr lang="en-US" sz="1200" b="0" i="0" u="none" strike="noStrike">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en-US" sz="1200" b="1" i="0" u="none" strike="noStrike" dirty="0">
                          <a:solidFill>
                            <a:srgbClr val="000000"/>
                          </a:solidFill>
                          <a:effectLst/>
                          <a:latin typeface="Calibri" panose="020F0502020204030204" pitchFamily="34" charset="0"/>
                        </a:rPr>
                        <a:t>3.6 Pounds</a:t>
                      </a:r>
                      <a:endParaRPr lang="en-US" sz="1200" b="0" i="0" u="none" strike="noStrike" dirty="0">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endParaRPr lang="en-US" sz="1200" b="0" i="0" u="none" strike="noStrike">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3300481"/>
                  </a:ext>
                </a:extLst>
              </a:tr>
              <a:tr h="166790">
                <a:tc>
                  <a:txBody>
                    <a:bodyPr/>
                    <a:lstStyle/>
                    <a:p>
                      <a:pPr algn="l" fontAlgn="b">
                        <a:spcBef>
                          <a:spcPts val="0"/>
                        </a:spcBef>
                        <a:spcAft>
                          <a:spcPts val="0"/>
                        </a:spcAft>
                      </a:pPr>
                      <a:endParaRPr lang="en-US" sz="1200" b="0" i="0" u="none" strike="noStrike">
                        <a:effectLst/>
                        <a:latin typeface="Arial" panose="020B0604020202020204" pitchFamily="34" charset="0"/>
                      </a:endParaRPr>
                    </a:p>
                  </a:txBody>
                  <a:tcPr marL="5030" marR="5030" marT="503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en-US" sz="1200" b="1" i="0" u="none" strike="noStrike" dirty="0">
                          <a:solidFill>
                            <a:srgbClr val="000000"/>
                          </a:solidFill>
                          <a:effectLst/>
                          <a:latin typeface="Calibri" panose="020F0502020204030204" pitchFamily="34" charset="0"/>
                        </a:rPr>
                        <a:t>1 International </a:t>
                      </a:r>
                      <a:r>
                        <a:rPr lang="en-US" sz="1200" b="1" i="0" u="none" strike="noStrike" dirty="0" err="1">
                          <a:solidFill>
                            <a:srgbClr val="000000"/>
                          </a:solidFill>
                          <a:effectLst/>
                          <a:latin typeface="Calibri" panose="020F0502020204030204" pitchFamily="34" charset="0"/>
                        </a:rPr>
                        <a:t>Tonne</a:t>
                      </a:r>
                      <a:r>
                        <a:rPr lang="en-US" sz="1200" b="1" i="0" u="none" strike="noStrike" dirty="0">
                          <a:solidFill>
                            <a:srgbClr val="000000"/>
                          </a:solidFill>
                          <a:effectLst/>
                          <a:latin typeface="Calibri" panose="020F0502020204030204" pitchFamily="34" charset="0"/>
                        </a:rPr>
                        <a:t>  </a:t>
                      </a:r>
                      <a:endParaRPr lang="en-US" sz="1200" b="0" i="0" u="none" strike="noStrike" dirty="0">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en-US" sz="1200" b="1" i="0" u="none" strike="noStrike" dirty="0">
                          <a:solidFill>
                            <a:srgbClr val="000000"/>
                          </a:solidFill>
                          <a:effectLst/>
                          <a:latin typeface="Calibri" panose="020F0502020204030204" pitchFamily="34" charset="0"/>
                        </a:rPr>
                        <a:t>2,200 Pounds</a:t>
                      </a:r>
                      <a:endParaRPr lang="en-US" sz="1200" b="0" i="0" u="none" strike="noStrike" dirty="0">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endParaRPr lang="en-US" sz="1200" b="0" i="0" u="none" strike="noStrike">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80382709"/>
                  </a:ext>
                </a:extLst>
              </a:tr>
              <a:tr h="166790">
                <a:tc>
                  <a:txBody>
                    <a:bodyPr/>
                    <a:lstStyle/>
                    <a:p>
                      <a:pPr algn="l" fontAlgn="b">
                        <a:spcBef>
                          <a:spcPts val="0"/>
                        </a:spcBef>
                        <a:spcAft>
                          <a:spcPts val="0"/>
                        </a:spcAft>
                      </a:pPr>
                      <a:endParaRPr lang="en-US" sz="1200" b="0" i="0" u="none" strike="noStrike">
                        <a:effectLst/>
                        <a:latin typeface="Arial" panose="020B0604020202020204" pitchFamily="34" charset="0"/>
                      </a:endParaRPr>
                    </a:p>
                  </a:txBody>
                  <a:tcPr marL="5030" marR="5030" marT="503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en-US" sz="1200" b="1" i="0" u="none" strike="noStrike" dirty="0">
                          <a:solidFill>
                            <a:srgbClr val="000000"/>
                          </a:solidFill>
                          <a:effectLst/>
                          <a:latin typeface="Calibri" panose="020F0502020204030204" pitchFamily="34" charset="0"/>
                        </a:rPr>
                        <a:t>1 International </a:t>
                      </a:r>
                      <a:r>
                        <a:rPr lang="en-US" sz="1200" b="1" i="0" u="none" strike="noStrike" dirty="0" err="1">
                          <a:solidFill>
                            <a:srgbClr val="000000"/>
                          </a:solidFill>
                          <a:effectLst/>
                          <a:latin typeface="Calibri" panose="020F0502020204030204" pitchFamily="34" charset="0"/>
                        </a:rPr>
                        <a:t>Tonne</a:t>
                      </a:r>
                      <a:r>
                        <a:rPr lang="en-US" sz="1200" b="1" i="0" u="none" strike="noStrike" dirty="0">
                          <a:solidFill>
                            <a:srgbClr val="000000"/>
                          </a:solidFill>
                          <a:effectLst/>
                          <a:latin typeface="Calibri" panose="020F0502020204030204" pitchFamily="34" charset="0"/>
                        </a:rPr>
                        <a:t>  </a:t>
                      </a:r>
                      <a:endParaRPr lang="en-US" sz="1200" b="0" i="0" u="none" strike="noStrike" dirty="0">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en-US" sz="1200" b="1" i="0" u="none" strike="noStrike" dirty="0">
                          <a:solidFill>
                            <a:srgbClr val="000000"/>
                          </a:solidFill>
                          <a:effectLst/>
                          <a:latin typeface="Calibri" panose="020F0502020204030204" pitchFamily="34" charset="0"/>
                        </a:rPr>
                        <a:t>611 US Gallons</a:t>
                      </a:r>
                      <a:endParaRPr lang="en-US" sz="1200" b="0" i="0" u="none" strike="noStrike" dirty="0">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endParaRPr lang="en-US" sz="1200" b="0" i="0" u="none" strike="noStrike">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71553899"/>
                  </a:ext>
                </a:extLst>
              </a:tr>
              <a:tr h="166790">
                <a:tc>
                  <a:txBody>
                    <a:bodyPr/>
                    <a:lstStyle/>
                    <a:p>
                      <a:pPr algn="l" fontAlgn="b">
                        <a:spcBef>
                          <a:spcPts val="0"/>
                        </a:spcBef>
                        <a:spcAft>
                          <a:spcPts val="0"/>
                        </a:spcAft>
                      </a:pPr>
                      <a:endParaRPr lang="en-US" sz="1200" b="0" i="0" u="none" strike="noStrike">
                        <a:effectLst/>
                        <a:latin typeface="Arial" panose="020B0604020202020204" pitchFamily="34" charset="0"/>
                      </a:endParaRPr>
                    </a:p>
                  </a:txBody>
                  <a:tcPr marL="5030" marR="5030" marT="503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en-US" sz="1200" b="1" i="0" u="none" strike="noStrike" dirty="0">
                          <a:solidFill>
                            <a:srgbClr val="000000"/>
                          </a:solidFill>
                          <a:effectLst/>
                          <a:latin typeface="Calibri" panose="020F0502020204030204" pitchFamily="34" charset="0"/>
                        </a:rPr>
                        <a:t>1 Cubic Meter</a:t>
                      </a:r>
                      <a:endParaRPr lang="en-US" sz="1200" b="0" i="0" u="none" strike="noStrike" dirty="0">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en-US" sz="1200" b="1" i="0" u="none" strike="noStrike" dirty="0">
                          <a:solidFill>
                            <a:srgbClr val="000000"/>
                          </a:solidFill>
                          <a:effectLst/>
                          <a:latin typeface="Calibri" panose="020F0502020204030204" pitchFamily="34" charset="0"/>
                        </a:rPr>
                        <a:t>264.2 US Gallons </a:t>
                      </a:r>
                      <a:endParaRPr lang="en-US" sz="1200" b="0" i="0" u="none" strike="noStrike" dirty="0">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endParaRPr lang="en-US" sz="1200" b="0" i="0" u="none" strike="noStrike" dirty="0">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29034803"/>
                  </a:ext>
                </a:extLst>
              </a:tr>
              <a:tr h="166790">
                <a:tc>
                  <a:txBody>
                    <a:bodyPr/>
                    <a:lstStyle/>
                    <a:p>
                      <a:pPr algn="l" fontAlgn="b">
                        <a:spcBef>
                          <a:spcPts val="0"/>
                        </a:spcBef>
                        <a:spcAft>
                          <a:spcPts val="0"/>
                        </a:spcAft>
                      </a:pPr>
                      <a:endParaRPr lang="en-US" sz="1200" b="0" i="0" u="none" strike="noStrike">
                        <a:effectLst/>
                        <a:latin typeface="Arial" panose="020B0604020202020204" pitchFamily="34" charset="0"/>
                      </a:endParaRPr>
                    </a:p>
                  </a:txBody>
                  <a:tcPr marL="5030" marR="5030" marT="503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en-US" sz="1200" b="1" i="0" u="none" strike="noStrike" dirty="0">
                          <a:solidFill>
                            <a:srgbClr val="000000"/>
                          </a:solidFill>
                          <a:effectLst/>
                          <a:latin typeface="Calibri" panose="020F0502020204030204" pitchFamily="34" charset="0"/>
                        </a:rPr>
                        <a:t>1 US Gallon </a:t>
                      </a:r>
                      <a:endParaRPr lang="en-US" sz="1200" b="0" i="0" u="none" strike="noStrike" dirty="0">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en-US" sz="1200" b="1" i="0" u="none" strike="noStrike" dirty="0">
                          <a:solidFill>
                            <a:srgbClr val="000000"/>
                          </a:solidFill>
                          <a:effectLst/>
                          <a:latin typeface="Calibri" panose="020F0502020204030204" pitchFamily="34" charset="0"/>
                        </a:rPr>
                        <a:t>82,645 BTU</a:t>
                      </a:r>
                      <a:endParaRPr lang="en-US" sz="1200" b="0" i="0" u="none" strike="noStrike" dirty="0">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endParaRPr lang="en-US" sz="1200" b="0" i="0" u="none" strike="noStrike">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44104068"/>
                  </a:ext>
                </a:extLst>
              </a:tr>
              <a:tr h="166790">
                <a:tc>
                  <a:txBody>
                    <a:bodyPr/>
                    <a:lstStyle/>
                    <a:p>
                      <a:pPr algn="l" fontAlgn="b">
                        <a:spcBef>
                          <a:spcPts val="0"/>
                        </a:spcBef>
                        <a:spcAft>
                          <a:spcPts val="0"/>
                        </a:spcAft>
                      </a:pPr>
                      <a:endParaRPr lang="en-US" sz="1200" b="0" i="0" u="none" strike="noStrike">
                        <a:effectLst/>
                        <a:latin typeface="Arial" panose="020B0604020202020204" pitchFamily="34" charset="0"/>
                      </a:endParaRPr>
                    </a:p>
                  </a:txBody>
                  <a:tcPr marL="5030" marR="5030" marT="503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en-US" sz="1200" b="1" i="0" u="none" strike="noStrike" dirty="0">
                          <a:solidFill>
                            <a:srgbClr val="000000"/>
                          </a:solidFill>
                          <a:effectLst/>
                          <a:latin typeface="Calibri" panose="020F0502020204030204" pitchFamily="34" charset="0"/>
                        </a:rPr>
                        <a:t>1 US Gallon Diesel</a:t>
                      </a:r>
                      <a:endParaRPr lang="en-US" sz="1200" b="0" i="0" u="none" strike="noStrike" dirty="0">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en-US" sz="1200" b="1" i="0" u="none" strike="noStrike" dirty="0">
                          <a:solidFill>
                            <a:srgbClr val="000000"/>
                          </a:solidFill>
                          <a:effectLst/>
                          <a:latin typeface="Calibri" panose="020F0502020204030204" pitchFamily="34" charset="0"/>
                        </a:rPr>
                        <a:t>139,000 BTU</a:t>
                      </a:r>
                      <a:endParaRPr lang="en-US" sz="1200" b="0" i="0" u="none" strike="noStrike" dirty="0">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endParaRPr lang="en-US" sz="1200" b="0" i="0" u="none" strike="noStrike">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48990996"/>
                  </a:ext>
                </a:extLst>
              </a:tr>
              <a:tr h="166790">
                <a:tc>
                  <a:txBody>
                    <a:bodyPr/>
                    <a:lstStyle/>
                    <a:p>
                      <a:pPr algn="l" fontAlgn="b">
                        <a:spcBef>
                          <a:spcPts val="0"/>
                        </a:spcBef>
                        <a:spcAft>
                          <a:spcPts val="0"/>
                        </a:spcAft>
                      </a:pPr>
                      <a:endParaRPr lang="en-US" sz="1200" b="0" i="0" u="none" strike="noStrike">
                        <a:effectLst/>
                        <a:latin typeface="Arial" panose="020B0604020202020204" pitchFamily="34" charset="0"/>
                      </a:endParaRPr>
                    </a:p>
                  </a:txBody>
                  <a:tcPr marL="5030" marR="5030" marT="503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en-US" sz="1200" b="1" i="0" u="none" strike="noStrike" dirty="0">
                          <a:solidFill>
                            <a:srgbClr val="000000"/>
                          </a:solidFill>
                          <a:effectLst/>
                          <a:latin typeface="Calibri" panose="020F0502020204030204" pitchFamily="34" charset="0"/>
                        </a:rPr>
                        <a:t>1 US Gallon Gasoline</a:t>
                      </a:r>
                      <a:endParaRPr lang="en-US" sz="1200" b="0" i="0" u="none" strike="noStrike" dirty="0">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en-US" sz="1200" b="1" i="0" u="none" strike="noStrike" dirty="0">
                          <a:solidFill>
                            <a:srgbClr val="000000"/>
                          </a:solidFill>
                          <a:effectLst/>
                          <a:latin typeface="Calibri" panose="020F0502020204030204" pitchFamily="34" charset="0"/>
                        </a:rPr>
                        <a:t>126,000 BTU</a:t>
                      </a:r>
                      <a:endParaRPr lang="en-US" sz="1200" b="0" i="0" u="none" strike="noStrike" dirty="0">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endParaRPr lang="en-US" sz="1200" b="0" i="0" u="none" strike="noStrike">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27211241"/>
                  </a:ext>
                </a:extLst>
              </a:tr>
              <a:tr h="166790">
                <a:tc>
                  <a:txBody>
                    <a:bodyPr/>
                    <a:lstStyle/>
                    <a:p>
                      <a:pPr algn="l" fontAlgn="b">
                        <a:spcBef>
                          <a:spcPts val="0"/>
                        </a:spcBef>
                        <a:spcAft>
                          <a:spcPts val="0"/>
                        </a:spcAft>
                      </a:pPr>
                      <a:endParaRPr lang="en-US" sz="1200" b="0" i="0" u="none" strike="noStrike">
                        <a:effectLst/>
                        <a:latin typeface="Arial" panose="020B0604020202020204" pitchFamily="34" charset="0"/>
                      </a:endParaRPr>
                    </a:p>
                  </a:txBody>
                  <a:tcPr marL="5030" marR="5030" marT="503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t">
                        <a:spcBef>
                          <a:spcPts val="0"/>
                        </a:spcBef>
                        <a:spcAft>
                          <a:spcPts val="0"/>
                        </a:spcAft>
                      </a:pPr>
                      <a:r>
                        <a:rPr lang="en-US" sz="1200" b="1" i="0" u="none" strike="noStrike" dirty="0">
                          <a:solidFill>
                            <a:srgbClr val="000000"/>
                          </a:solidFill>
                          <a:effectLst/>
                          <a:latin typeface="Calibri" panose="020F0502020204030204" pitchFamily="34" charset="0"/>
                        </a:rPr>
                        <a:t>1 Horse power</a:t>
                      </a:r>
                      <a:endParaRPr lang="en-US" sz="1200" b="0" i="0" u="none" strike="noStrike" dirty="0">
                        <a:effectLst/>
                        <a:latin typeface="Arial" panose="020B0604020202020204" pitchFamily="34" charset="0"/>
                      </a:endParaRPr>
                    </a:p>
                  </a:txBody>
                  <a:tcPr marL="5030" marR="5030" marT="503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en-US" sz="1200" b="1" i="0" u="none" strike="noStrike" dirty="0">
                          <a:solidFill>
                            <a:srgbClr val="000000"/>
                          </a:solidFill>
                          <a:effectLst/>
                          <a:latin typeface="Calibri" panose="020F0502020204030204" pitchFamily="34" charset="0"/>
                        </a:rPr>
                        <a:t>745 Watts</a:t>
                      </a:r>
                      <a:endParaRPr lang="en-US" sz="1200" b="0" i="0" u="none" strike="noStrike" dirty="0">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endParaRPr lang="en-US" sz="1200" b="0" i="0" u="none" strike="noStrike">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03881230"/>
                  </a:ext>
                </a:extLst>
              </a:tr>
              <a:tr h="166790">
                <a:tc>
                  <a:txBody>
                    <a:bodyPr/>
                    <a:lstStyle/>
                    <a:p>
                      <a:pPr algn="l" fontAlgn="b">
                        <a:spcBef>
                          <a:spcPts val="0"/>
                        </a:spcBef>
                        <a:spcAft>
                          <a:spcPts val="0"/>
                        </a:spcAft>
                      </a:pPr>
                      <a:endParaRPr lang="en-US" sz="1200" b="0" i="0" u="none" strike="noStrike">
                        <a:effectLst/>
                        <a:latin typeface="Arial" panose="020B0604020202020204" pitchFamily="34" charset="0"/>
                      </a:endParaRPr>
                    </a:p>
                  </a:txBody>
                  <a:tcPr marL="5030" marR="5030" marT="503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en-US" sz="1200" b="1" i="0" u="none" strike="noStrike" dirty="0">
                          <a:solidFill>
                            <a:srgbClr val="000000"/>
                          </a:solidFill>
                          <a:effectLst/>
                          <a:latin typeface="Calibri" panose="020F0502020204030204" pitchFamily="34" charset="0"/>
                        </a:rPr>
                        <a:t>1 </a:t>
                      </a:r>
                      <a:r>
                        <a:rPr lang="en-US" sz="1200" b="1" i="0" u="none" strike="noStrike" dirty="0" err="1">
                          <a:solidFill>
                            <a:srgbClr val="000000"/>
                          </a:solidFill>
                          <a:effectLst/>
                          <a:latin typeface="Calibri" panose="020F0502020204030204" pitchFamily="34" charset="0"/>
                        </a:rPr>
                        <a:t>Therm</a:t>
                      </a:r>
                      <a:endParaRPr lang="en-US" sz="1200" b="0" i="0" u="none" strike="noStrike" dirty="0">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en-US" sz="1200" b="1" i="0" u="none" strike="noStrike" dirty="0">
                          <a:solidFill>
                            <a:srgbClr val="000000"/>
                          </a:solidFill>
                          <a:effectLst/>
                          <a:latin typeface="Calibri" panose="020F0502020204030204" pitchFamily="34" charset="0"/>
                        </a:rPr>
                        <a:t>105.5 Megajoule</a:t>
                      </a:r>
                      <a:endParaRPr lang="en-US" sz="1200" b="0" i="0" u="none" strike="noStrike" dirty="0">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endParaRPr lang="en-US" sz="1200" b="0" i="0" u="none" strike="noStrike">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6691045"/>
                  </a:ext>
                </a:extLst>
              </a:tr>
              <a:tr h="166790">
                <a:tc>
                  <a:txBody>
                    <a:bodyPr/>
                    <a:lstStyle/>
                    <a:p>
                      <a:pPr algn="l" fontAlgn="b">
                        <a:spcBef>
                          <a:spcPts val="0"/>
                        </a:spcBef>
                        <a:spcAft>
                          <a:spcPts val="0"/>
                        </a:spcAft>
                      </a:pPr>
                      <a:endParaRPr lang="en-US" sz="1200" b="0" i="0" u="none" strike="noStrike">
                        <a:effectLst/>
                        <a:latin typeface="Arial" panose="020B0604020202020204" pitchFamily="34" charset="0"/>
                      </a:endParaRPr>
                    </a:p>
                  </a:txBody>
                  <a:tcPr marL="5030" marR="5030" marT="503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en-US" sz="1200" b="1" i="0" u="none" strike="noStrike" dirty="0">
                          <a:solidFill>
                            <a:srgbClr val="000000"/>
                          </a:solidFill>
                          <a:effectLst/>
                          <a:latin typeface="Calibri" panose="020F0502020204030204" pitchFamily="34" charset="0"/>
                        </a:rPr>
                        <a:t>1 Cubic Foot of Natural Gas</a:t>
                      </a:r>
                      <a:endParaRPr lang="en-US" sz="1200" b="0" i="0" u="none" strike="noStrike" dirty="0">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en-US" sz="1200" b="1" i="0" u="none" strike="noStrike" dirty="0">
                          <a:solidFill>
                            <a:srgbClr val="000000"/>
                          </a:solidFill>
                          <a:effectLst/>
                          <a:latin typeface="Calibri" panose="020F0502020204030204" pitchFamily="34" charset="0"/>
                        </a:rPr>
                        <a:t>.045 Pounds</a:t>
                      </a:r>
                      <a:endParaRPr lang="en-US" sz="1200" b="0" i="0" u="none" strike="noStrike" dirty="0">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endParaRPr lang="en-US" sz="1200" b="0" i="0" u="none" strike="noStrike">
                        <a:effectLst/>
                        <a:latin typeface="Arial" panose="020B0604020202020204" pitchFamily="34" charset="0"/>
                      </a:endParaRPr>
                    </a:p>
                  </a:txBody>
                  <a:tcPr marL="5030" marR="5030" marT="5030"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50247097"/>
                  </a:ext>
                </a:extLst>
              </a:tr>
              <a:tr h="294749">
                <a:tc>
                  <a:txBody>
                    <a:bodyPr/>
                    <a:lstStyle/>
                    <a:p>
                      <a:pPr algn="l" fontAlgn="b">
                        <a:spcBef>
                          <a:spcPts val="0"/>
                        </a:spcBef>
                        <a:spcAft>
                          <a:spcPts val="0"/>
                        </a:spcAft>
                      </a:pPr>
                      <a:endParaRPr lang="en-US" sz="1200" b="0" i="0" u="none" strike="noStrike">
                        <a:effectLst/>
                        <a:latin typeface="Arial" panose="020B0604020202020204" pitchFamily="34" charset="0"/>
                      </a:endParaRPr>
                    </a:p>
                  </a:txBody>
                  <a:tcPr marL="5030" marR="5030" marT="5030" marB="0" anchor="b">
                    <a:lnL>
                      <a:noFill/>
                    </a:lnL>
                    <a:lnR>
                      <a:noFill/>
                    </a:lnR>
                    <a:lnT>
                      <a:noFill/>
                    </a:lnT>
                    <a:lnB>
                      <a:noFill/>
                    </a:lnB>
                  </a:tcPr>
                </a:tc>
                <a:tc>
                  <a:txBody>
                    <a:bodyPr/>
                    <a:lstStyle/>
                    <a:p>
                      <a:pPr algn="l" fontAlgn="b">
                        <a:spcBef>
                          <a:spcPts val="0"/>
                        </a:spcBef>
                        <a:spcAft>
                          <a:spcPts val="0"/>
                        </a:spcAft>
                      </a:pPr>
                      <a:endParaRPr lang="en-US" sz="1200" b="0" i="0" u="none" strike="noStrike">
                        <a:effectLst/>
                        <a:latin typeface="Arial" panose="020B0604020202020204" pitchFamily="34" charset="0"/>
                      </a:endParaRPr>
                    </a:p>
                  </a:txBody>
                  <a:tcPr marL="5030" marR="5030" marT="503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spcBef>
                          <a:spcPts val="0"/>
                        </a:spcBef>
                        <a:spcAft>
                          <a:spcPts val="0"/>
                        </a:spcAft>
                      </a:pPr>
                      <a:endParaRPr lang="en-US" sz="1200" b="0" i="0" u="none" strike="noStrike" dirty="0">
                        <a:effectLst/>
                        <a:latin typeface="Arial" panose="020B0604020202020204" pitchFamily="34" charset="0"/>
                      </a:endParaRPr>
                    </a:p>
                  </a:txBody>
                  <a:tcPr marL="5030" marR="5030" marT="503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spcBef>
                          <a:spcPts val="0"/>
                        </a:spcBef>
                        <a:spcAft>
                          <a:spcPts val="0"/>
                        </a:spcAft>
                      </a:pPr>
                      <a:endParaRPr lang="en-US" sz="1200" b="0" i="0" u="none" strike="noStrike">
                        <a:effectLst/>
                        <a:latin typeface="Arial" panose="020B0604020202020204" pitchFamily="34" charset="0"/>
                      </a:endParaRPr>
                    </a:p>
                  </a:txBody>
                  <a:tcPr marL="5030" marR="5030" marT="5030" marB="0" anchor="b">
                    <a:lnL>
                      <a:noFill/>
                    </a:lnL>
                    <a:lnR>
                      <a:noFill/>
                    </a:lnR>
                    <a:lnT>
                      <a:noFill/>
                    </a:lnT>
                    <a:lnB>
                      <a:noFill/>
                    </a:lnB>
                  </a:tcPr>
                </a:tc>
                <a:extLst>
                  <a:ext uri="{0D108BD9-81ED-4DB2-BD59-A6C34878D82A}">
                    <a16:rowId xmlns:a16="http://schemas.microsoft.com/office/drawing/2014/main" val="1971012049"/>
                  </a:ext>
                </a:extLst>
              </a:tr>
              <a:tr h="294749">
                <a:tc>
                  <a:txBody>
                    <a:bodyPr/>
                    <a:lstStyle/>
                    <a:p>
                      <a:pPr algn="l" fontAlgn="b">
                        <a:spcBef>
                          <a:spcPts val="0"/>
                        </a:spcBef>
                        <a:spcAft>
                          <a:spcPts val="0"/>
                        </a:spcAft>
                      </a:pPr>
                      <a:endParaRPr lang="en-US" sz="1200" b="0" i="0" u="none" strike="noStrike">
                        <a:effectLst/>
                        <a:latin typeface="Arial" panose="020B0604020202020204" pitchFamily="34" charset="0"/>
                      </a:endParaRPr>
                    </a:p>
                  </a:txBody>
                  <a:tcPr marL="5030" marR="5030" marT="5030" marB="0" anchor="b">
                    <a:lnL>
                      <a:noFill/>
                    </a:lnL>
                    <a:lnR>
                      <a:noFill/>
                    </a:lnR>
                    <a:lnT>
                      <a:noFill/>
                    </a:lnT>
                    <a:lnB>
                      <a:noFill/>
                    </a:lnB>
                  </a:tcPr>
                </a:tc>
                <a:tc>
                  <a:txBody>
                    <a:bodyPr/>
                    <a:lstStyle/>
                    <a:p>
                      <a:pPr algn="l" fontAlgn="b">
                        <a:spcBef>
                          <a:spcPts val="0"/>
                        </a:spcBef>
                        <a:spcAft>
                          <a:spcPts val="0"/>
                        </a:spcAft>
                      </a:pPr>
                      <a:endParaRPr lang="en-US" sz="1200" b="0" i="0" u="none" strike="noStrike">
                        <a:effectLst/>
                        <a:latin typeface="Arial" panose="020B0604020202020204" pitchFamily="34" charset="0"/>
                      </a:endParaRPr>
                    </a:p>
                  </a:txBody>
                  <a:tcPr marL="5030" marR="5030" marT="5030" marB="0" anchor="b">
                    <a:lnL>
                      <a:noFill/>
                    </a:lnL>
                    <a:lnR>
                      <a:noFill/>
                    </a:lnR>
                    <a:lnT>
                      <a:noFill/>
                    </a:lnT>
                    <a:lnB>
                      <a:noFill/>
                    </a:lnB>
                  </a:tcPr>
                </a:tc>
                <a:tc>
                  <a:txBody>
                    <a:bodyPr/>
                    <a:lstStyle/>
                    <a:p>
                      <a:pPr algn="l" fontAlgn="b">
                        <a:spcBef>
                          <a:spcPts val="0"/>
                        </a:spcBef>
                        <a:spcAft>
                          <a:spcPts val="0"/>
                        </a:spcAft>
                      </a:pPr>
                      <a:endParaRPr lang="en-US" sz="1200" b="0" i="0" u="none" strike="noStrike" dirty="0">
                        <a:effectLst/>
                        <a:latin typeface="Arial" panose="020B0604020202020204" pitchFamily="34" charset="0"/>
                      </a:endParaRPr>
                    </a:p>
                  </a:txBody>
                  <a:tcPr marL="5030" marR="5030" marT="5030" marB="0" anchor="b">
                    <a:lnL>
                      <a:noFill/>
                    </a:lnL>
                    <a:lnR>
                      <a:noFill/>
                    </a:lnR>
                    <a:lnT>
                      <a:noFill/>
                    </a:lnT>
                    <a:lnB>
                      <a:noFill/>
                    </a:lnB>
                  </a:tcPr>
                </a:tc>
                <a:tc>
                  <a:txBody>
                    <a:bodyPr/>
                    <a:lstStyle/>
                    <a:p>
                      <a:pPr algn="l" fontAlgn="b">
                        <a:spcBef>
                          <a:spcPts val="0"/>
                        </a:spcBef>
                        <a:spcAft>
                          <a:spcPts val="0"/>
                        </a:spcAft>
                      </a:pPr>
                      <a:endParaRPr lang="en-US" sz="1200" b="0" i="0" u="none" strike="noStrike">
                        <a:effectLst/>
                        <a:latin typeface="Arial" panose="020B0604020202020204" pitchFamily="34" charset="0"/>
                      </a:endParaRPr>
                    </a:p>
                  </a:txBody>
                  <a:tcPr marL="5030" marR="5030" marT="5030" marB="0" anchor="b">
                    <a:lnL>
                      <a:noFill/>
                    </a:lnL>
                    <a:lnR>
                      <a:noFill/>
                    </a:lnR>
                    <a:lnT>
                      <a:noFill/>
                    </a:lnT>
                    <a:lnB>
                      <a:noFill/>
                    </a:lnB>
                  </a:tcPr>
                </a:tc>
                <a:extLst>
                  <a:ext uri="{0D108BD9-81ED-4DB2-BD59-A6C34878D82A}">
                    <a16:rowId xmlns:a16="http://schemas.microsoft.com/office/drawing/2014/main" val="1458981959"/>
                  </a:ext>
                </a:extLst>
              </a:tr>
              <a:tr h="294749">
                <a:tc>
                  <a:txBody>
                    <a:bodyPr/>
                    <a:lstStyle/>
                    <a:p>
                      <a:pPr algn="l" fontAlgn="b">
                        <a:spcBef>
                          <a:spcPts val="0"/>
                        </a:spcBef>
                        <a:spcAft>
                          <a:spcPts val="0"/>
                        </a:spcAft>
                      </a:pPr>
                      <a:endParaRPr lang="en-US" sz="1200" b="0" i="0" u="none" strike="noStrike">
                        <a:effectLst/>
                        <a:latin typeface="Arial" panose="020B0604020202020204" pitchFamily="34" charset="0"/>
                      </a:endParaRPr>
                    </a:p>
                  </a:txBody>
                  <a:tcPr marL="5030" marR="5030" marT="5030" marB="0" anchor="b">
                    <a:lnL>
                      <a:noFill/>
                    </a:lnL>
                    <a:lnR>
                      <a:noFill/>
                    </a:lnR>
                    <a:lnT>
                      <a:noFill/>
                    </a:lnT>
                    <a:lnB>
                      <a:noFill/>
                    </a:lnB>
                  </a:tcPr>
                </a:tc>
                <a:tc>
                  <a:txBody>
                    <a:bodyPr/>
                    <a:lstStyle/>
                    <a:p>
                      <a:pPr algn="l" fontAlgn="b">
                        <a:spcBef>
                          <a:spcPts val="0"/>
                        </a:spcBef>
                        <a:spcAft>
                          <a:spcPts val="0"/>
                        </a:spcAft>
                      </a:pPr>
                      <a:endParaRPr lang="en-US" sz="1200" b="0" i="0" u="none" strike="noStrike">
                        <a:effectLst/>
                        <a:latin typeface="Arial" panose="020B0604020202020204" pitchFamily="34" charset="0"/>
                      </a:endParaRPr>
                    </a:p>
                  </a:txBody>
                  <a:tcPr marL="5030" marR="5030" marT="5030" marB="0" anchor="b">
                    <a:lnL>
                      <a:noFill/>
                    </a:lnL>
                    <a:lnR>
                      <a:noFill/>
                    </a:lnR>
                    <a:lnT>
                      <a:noFill/>
                    </a:lnT>
                    <a:lnB>
                      <a:noFill/>
                    </a:lnB>
                  </a:tcPr>
                </a:tc>
                <a:tc>
                  <a:txBody>
                    <a:bodyPr/>
                    <a:lstStyle/>
                    <a:p>
                      <a:pPr algn="l" fontAlgn="b">
                        <a:spcBef>
                          <a:spcPts val="0"/>
                        </a:spcBef>
                        <a:spcAft>
                          <a:spcPts val="0"/>
                        </a:spcAft>
                      </a:pPr>
                      <a:endParaRPr lang="en-US" sz="1200" b="0" i="0" u="none" strike="noStrike" dirty="0">
                        <a:effectLst/>
                        <a:latin typeface="Arial" panose="020B0604020202020204" pitchFamily="34" charset="0"/>
                      </a:endParaRPr>
                    </a:p>
                  </a:txBody>
                  <a:tcPr marL="5030" marR="5030" marT="5030" marB="0" anchor="b">
                    <a:lnL>
                      <a:noFill/>
                    </a:lnL>
                    <a:lnR>
                      <a:noFill/>
                    </a:lnR>
                    <a:lnT>
                      <a:noFill/>
                    </a:lnT>
                    <a:lnB>
                      <a:noFill/>
                    </a:lnB>
                  </a:tcPr>
                </a:tc>
                <a:tc>
                  <a:txBody>
                    <a:bodyPr/>
                    <a:lstStyle/>
                    <a:p>
                      <a:pPr algn="l" fontAlgn="b">
                        <a:spcBef>
                          <a:spcPts val="0"/>
                        </a:spcBef>
                        <a:spcAft>
                          <a:spcPts val="0"/>
                        </a:spcAft>
                      </a:pPr>
                      <a:endParaRPr lang="en-US" sz="1200" b="0" i="0" u="none" strike="noStrike" dirty="0">
                        <a:effectLst/>
                        <a:latin typeface="Arial" panose="020B0604020202020204" pitchFamily="34" charset="0"/>
                      </a:endParaRPr>
                    </a:p>
                  </a:txBody>
                  <a:tcPr marL="5030" marR="5030" marT="5030" marB="0" anchor="b">
                    <a:lnL>
                      <a:noFill/>
                    </a:lnL>
                    <a:lnR>
                      <a:noFill/>
                    </a:lnR>
                    <a:lnT>
                      <a:noFill/>
                    </a:lnT>
                    <a:lnB>
                      <a:noFill/>
                    </a:lnB>
                  </a:tcPr>
                </a:tc>
                <a:extLst>
                  <a:ext uri="{0D108BD9-81ED-4DB2-BD59-A6C34878D82A}">
                    <a16:rowId xmlns:a16="http://schemas.microsoft.com/office/drawing/2014/main" val="2399986747"/>
                  </a:ext>
                </a:extLst>
              </a:tr>
            </a:tbl>
          </a:graphicData>
        </a:graphic>
      </p:graphicFrame>
      <p:pic>
        <p:nvPicPr>
          <p:cNvPr id="10" name="Picture 2">
            <a:extLst>
              <a:ext uri="{FF2B5EF4-FFF2-40B4-BE49-F238E27FC236}">
                <a16:creationId xmlns:a16="http://schemas.microsoft.com/office/drawing/2014/main" id="{C3C28E8B-B170-42C6-8650-749E0A196F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2090" y="446970"/>
            <a:ext cx="4382204" cy="10076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D16C64F-B5A5-4DC4-8C09-DF2113C70E46}"/>
              </a:ext>
            </a:extLst>
          </p:cNvPr>
          <p:cNvSpPr txBox="1"/>
          <p:nvPr/>
        </p:nvSpPr>
        <p:spPr>
          <a:xfrm>
            <a:off x="5708278" y="46278"/>
            <a:ext cx="1743910" cy="369332"/>
          </a:xfrm>
          <a:prstGeom prst="rect">
            <a:avLst/>
          </a:prstGeom>
          <a:noFill/>
        </p:spPr>
        <p:txBody>
          <a:bodyPr wrap="square" rtlCol="0">
            <a:spAutoFit/>
          </a:bodyPr>
          <a:lstStyle/>
          <a:p>
            <a:r>
              <a:rPr lang="en-US" dirty="0"/>
              <a:t>THANK YOU</a:t>
            </a:r>
          </a:p>
        </p:txBody>
      </p:sp>
    </p:spTree>
    <p:extLst>
      <p:ext uri="{BB962C8B-B14F-4D97-AF65-F5344CB8AC3E}">
        <p14:creationId xmlns:p14="http://schemas.microsoft.com/office/powerpoint/2010/main" val="7826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333EB8-2D11-42FC-9DB3-B78349990FA5}"/>
              </a:ext>
            </a:extLst>
          </p:cNvPr>
          <p:cNvSpPr>
            <a:spLocks noGrp="1"/>
          </p:cNvSpPr>
          <p:nvPr>
            <p:ph type="sldNum" sz="quarter" idx="12"/>
          </p:nvPr>
        </p:nvSpPr>
        <p:spPr/>
        <p:txBody>
          <a:bodyPr/>
          <a:lstStyle/>
          <a:p>
            <a:fld id="{E32236D5-7830-4D8C-BB0B-CD613E9324AE}" type="slidenum">
              <a:rPr lang="en-US" smtClean="0"/>
              <a:t>4</a:t>
            </a:fld>
            <a:endParaRPr lang="en-US" dirty="0"/>
          </a:p>
        </p:txBody>
      </p:sp>
      <p:sp>
        <p:nvSpPr>
          <p:cNvPr id="3" name="Rectangle 1">
            <a:extLst>
              <a:ext uri="{FF2B5EF4-FFF2-40B4-BE49-F238E27FC236}">
                <a16:creationId xmlns:a16="http://schemas.microsoft.com/office/drawing/2014/main" id="{E59A7D17-947A-4F4C-9B46-781DDD145BA5}"/>
              </a:ext>
            </a:extLst>
          </p:cNvPr>
          <p:cNvSpPr>
            <a:spLocks noChangeArrowheads="1"/>
          </p:cNvSpPr>
          <p:nvPr/>
        </p:nvSpPr>
        <p:spPr bwMode="auto">
          <a:xfrm>
            <a:off x="217151" y="3110289"/>
            <a:ext cx="11740738" cy="57447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6348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b="1" i="1" dirty="0">
              <a:latin typeface="+mn-l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b="1" u="sng" dirty="0">
                <a:solidFill>
                  <a:schemeClr val="bg2">
                    <a:lumMod val="50000"/>
                  </a:schemeClr>
                </a:solidFill>
                <a:latin typeface="+mn-lt"/>
                <a:cs typeface="Calibri" panose="020F0502020204030204" pitchFamily="34" charset="0"/>
              </a:rPr>
              <a:t> </a:t>
            </a:r>
            <a:endParaRPr lang="en-US" sz="1400" dirty="0">
              <a:solidFill>
                <a:schemeClr val="bg2">
                  <a:lumMod val="50000"/>
                </a:schemeClr>
              </a:solidFill>
              <a:latin typeface="+mn-lt"/>
            </a:endParaRPr>
          </a:p>
        </p:txBody>
      </p:sp>
      <p:sp>
        <p:nvSpPr>
          <p:cNvPr id="4" name="Rectangle 3">
            <a:extLst>
              <a:ext uri="{FF2B5EF4-FFF2-40B4-BE49-F238E27FC236}">
                <a16:creationId xmlns:a16="http://schemas.microsoft.com/office/drawing/2014/main" id="{A7F80E70-30C0-4F0C-A5F2-AEEAAB89E951}"/>
              </a:ext>
            </a:extLst>
          </p:cNvPr>
          <p:cNvSpPr/>
          <p:nvPr/>
        </p:nvSpPr>
        <p:spPr>
          <a:xfrm>
            <a:off x="124683" y="1237941"/>
            <a:ext cx="7004019" cy="4893647"/>
          </a:xfrm>
          <a:prstGeom prst="rect">
            <a:avLst/>
          </a:prstGeom>
        </p:spPr>
        <p:txBody>
          <a:bodyPr wrap="square">
            <a:spAutoFit/>
          </a:bodyPr>
          <a:lstStyle/>
          <a:p>
            <a:pPr marL="285750" indent="-285750">
              <a:buFont typeface="Arial" panose="020B0604020202020204" pitchFamily="34" charset="0"/>
              <a:buChar char="•"/>
            </a:pPr>
            <a:r>
              <a:rPr lang="en-US" sz="2800" dirty="0"/>
              <a:t>US Gas History: </a:t>
            </a:r>
            <a:r>
              <a:rPr lang="en-US" dirty="0"/>
              <a:t>Manufactured Gas, Natural Gas Pipelines, LDC’s Gas Storage, LNG, LPG/Air</a:t>
            </a:r>
          </a:p>
          <a:p>
            <a:pPr marL="285750" indent="-285750">
              <a:buFont typeface="Arial" panose="020B0604020202020204" pitchFamily="34" charset="0"/>
              <a:buChar char="•"/>
            </a:pPr>
            <a:r>
              <a:rPr lang="en-US" sz="2800" dirty="0"/>
              <a:t>Regulatory Milestones: </a:t>
            </a:r>
            <a:r>
              <a:rPr lang="en-US" dirty="0"/>
              <a:t>1938-Present </a:t>
            </a:r>
          </a:p>
          <a:p>
            <a:pPr marL="285750" indent="-285750">
              <a:buFont typeface="Arial" panose="020B0604020202020204" pitchFamily="34" charset="0"/>
              <a:buChar char="•"/>
            </a:pPr>
            <a:r>
              <a:rPr lang="en-US" sz="2800" dirty="0"/>
              <a:t>Overview of Supply Chain: </a:t>
            </a:r>
            <a:r>
              <a:rPr lang="en-US" sz="2000" dirty="0"/>
              <a:t>Emphasis on LNG</a:t>
            </a:r>
          </a:p>
          <a:p>
            <a:pPr marL="285750" indent="-285750">
              <a:buFont typeface="Arial" panose="020B0604020202020204" pitchFamily="34" charset="0"/>
              <a:buChar char="•"/>
            </a:pPr>
            <a:r>
              <a:rPr lang="en-US" sz="2800" dirty="0"/>
              <a:t>21</a:t>
            </a:r>
            <a:r>
              <a:rPr lang="en-US" sz="2800" baseline="30000" dirty="0"/>
              <a:t>st</a:t>
            </a:r>
            <a:r>
              <a:rPr lang="en-US" sz="2800" dirty="0"/>
              <a:t> Century Applications – </a:t>
            </a:r>
            <a:r>
              <a:rPr lang="en-US" sz="2000" dirty="0"/>
              <a:t>Welcome</a:t>
            </a:r>
            <a:r>
              <a:rPr lang="en-US" sz="2800" dirty="0"/>
              <a:t> </a:t>
            </a:r>
            <a:r>
              <a:rPr lang="en-US" dirty="0"/>
              <a:t>to </a:t>
            </a:r>
            <a:r>
              <a:rPr lang="en-US" sz="2000" dirty="0"/>
              <a:t>The Future</a:t>
            </a:r>
          </a:p>
          <a:p>
            <a:pPr marL="285750" indent="-285750">
              <a:buFont typeface="Arial" panose="020B0604020202020204" pitchFamily="34" charset="0"/>
              <a:buChar char="•"/>
            </a:pPr>
            <a:r>
              <a:rPr lang="en-US" sz="2800" dirty="0"/>
              <a:t>Closing Thoughts, Q&amp;A, </a:t>
            </a:r>
          </a:p>
          <a:p>
            <a:pPr marL="285750" indent="-285750">
              <a:buFont typeface="Arial" panose="020B0604020202020204" pitchFamily="34" charset="0"/>
              <a:buChar char="•"/>
            </a:pPr>
            <a:r>
              <a:rPr lang="en-US" sz="2800" dirty="0"/>
              <a:t>Appendix Technical Items: </a:t>
            </a:r>
            <a:r>
              <a:rPr lang="en-US" dirty="0"/>
              <a:t>(As Time Permits)</a:t>
            </a:r>
          </a:p>
          <a:p>
            <a:pPr marL="285750" indent="-285750">
              <a:buFont typeface="Wingdings" panose="05000000000000000000" pitchFamily="2" charset="2"/>
              <a:buChar char="Ø"/>
            </a:pPr>
            <a:r>
              <a:rPr lang="en-US" dirty="0"/>
              <a:t>         LNG Plant Design Site layouts, Process Flow Plant Systems </a:t>
            </a:r>
          </a:p>
          <a:p>
            <a:pPr marL="285750" indent="-285750">
              <a:buFont typeface="Wingdings" panose="05000000000000000000" pitchFamily="2" charset="2"/>
              <a:buChar char="Ø"/>
            </a:pPr>
            <a:r>
              <a:rPr lang="en-US" dirty="0"/>
              <a:t>         Siting Requirements: Thermals and Vapors </a:t>
            </a:r>
          </a:p>
          <a:p>
            <a:pPr marL="285750" indent="-285750">
              <a:buFont typeface="Wingdings" panose="05000000000000000000" pitchFamily="2" charset="2"/>
              <a:buChar char="Ø"/>
            </a:pPr>
            <a:r>
              <a:rPr lang="en-US" dirty="0"/>
              <a:t>         Jurisdiction: 49 CFR 193/FERC/NFPA 59 A for Other</a:t>
            </a:r>
          </a:p>
          <a:p>
            <a:pPr marL="285750" indent="-285750">
              <a:buFont typeface="Wingdings" panose="05000000000000000000" pitchFamily="2" charset="2"/>
              <a:buChar char="Ø"/>
            </a:pPr>
            <a:r>
              <a:rPr lang="en-US" dirty="0"/>
              <a:t>         Stage Gate Project Development Cycle and Low Risk Schedules</a:t>
            </a:r>
          </a:p>
          <a:p>
            <a:r>
              <a:rPr lang="en-US" dirty="0"/>
              <a:t>         </a:t>
            </a:r>
          </a:p>
          <a:p>
            <a:endParaRPr lang="en-US" dirty="0"/>
          </a:p>
          <a:p>
            <a:pPr marL="285750" indent="-2857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A80DE30D-9098-4797-9016-FF36774BF1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1170" y="1745772"/>
            <a:ext cx="4420415" cy="242018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reflection blurRad="6350" stA="50000" endA="300" endPos="53000" dir="5400000" sy="-100000" algn="bl" rotWithShape="0"/>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27BD4E3A-2E0C-4295-B5AB-41FD45B5E104}"/>
              </a:ext>
            </a:extLst>
          </p:cNvPr>
          <p:cNvSpPr txBox="1"/>
          <p:nvPr/>
        </p:nvSpPr>
        <p:spPr>
          <a:xfrm>
            <a:off x="4696287" y="6402967"/>
            <a:ext cx="2707690" cy="369332"/>
          </a:xfrm>
          <a:prstGeom prst="rect">
            <a:avLst/>
          </a:prstGeom>
          <a:noFill/>
        </p:spPr>
        <p:txBody>
          <a:bodyPr wrap="square" rtlCol="0">
            <a:spAutoFit/>
          </a:bodyPr>
          <a:lstStyle/>
          <a:p>
            <a:r>
              <a:rPr lang="en-US" dirty="0"/>
              <a:t>www.NewenergyDev.com</a:t>
            </a:r>
          </a:p>
        </p:txBody>
      </p:sp>
      <p:sp>
        <p:nvSpPr>
          <p:cNvPr id="7" name="TextBox 6">
            <a:extLst>
              <a:ext uri="{FF2B5EF4-FFF2-40B4-BE49-F238E27FC236}">
                <a16:creationId xmlns:a16="http://schemas.microsoft.com/office/drawing/2014/main" id="{3D69E820-8262-42F2-B7AE-C1CE9CFEF8AE}"/>
              </a:ext>
            </a:extLst>
          </p:cNvPr>
          <p:cNvSpPr txBox="1"/>
          <p:nvPr/>
        </p:nvSpPr>
        <p:spPr>
          <a:xfrm>
            <a:off x="3489907" y="142992"/>
            <a:ext cx="5212186" cy="523220"/>
          </a:xfrm>
          <a:prstGeom prst="rect">
            <a:avLst/>
          </a:prstGeom>
          <a:noFill/>
        </p:spPr>
        <p:txBody>
          <a:bodyPr wrap="square" rtlCol="0">
            <a:spAutoFit/>
          </a:bodyPr>
          <a:lstStyle/>
          <a:p>
            <a:r>
              <a:rPr lang="en-US" sz="2800" b="1" dirty="0"/>
              <a:t>AGENDA FOR PRESENTATION</a:t>
            </a:r>
          </a:p>
        </p:txBody>
      </p:sp>
    </p:spTree>
    <p:extLst>
      <p:ext uri="{BB962C8B-B14F-4D97-AF65-F5344CB8AC3E}">
        <p14:creationId xmlns:p14="http://schemas.microsoft.com/office/powerpoint/2010/main" val="3143433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75896A25-D088-48F0-A2E7-9C44D9F6B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DDCD6B11-13E6-4A46-9C85-F8EB0F35C5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42" name="Rectangle 1026"/>
          <p:cNvSpPr>
            <a:spLocks noGrp="1" noChangeArrowheads="1"/>
          </p:cNvSpPr>
          <p:nvPr>
            <p:ph type="title"/>
          </p:nvPr>
        </p:nvSpPr>
        <p:spPr>
          <a:xfrm>
            <a:off x="95595" y="107259"/>
            <a:ext cx="8084579" cy="585355"/>
          </a:xfrm>
        </p:spPr>
        <p:txBody>
          <a:bodyPr>
            <a:noAutofit/>
          </a:bodyPr>
          <a:lstStyle/>
          <a:p>
            <a:r>
              <a:rPr lang="en-US" altLang="en-US" sz="2800" b="1" dirty="0">
                <a:ln w="0"/>
                <a:solidFill>
                  <a:srgbClr val="FFFFFF"/>
                </a:solidFill>
                <a:effectLst>
                  <a:outerShdw blurRad="38100" dist="25400" dir="5400000" algn="ctr" rotWithShape="0">
                    <a:srgbClr val="6E747A">
                      <a:alpha val="43000"/>
                    </a:srgbClr>
                  </a:outerShdw>
                </a:effectLst>
                <a:latin typeface="+mn-lt"/>
              </a:rPr>
              <a:t>Manufactured Gas &amp; Nat Gas by Decade</a:t>
            </a:r>
          </a:p>
        </p:txBody>
      </p:sp>
      <p:sp>
        <p:nvSpPr>
          <p:cNvPr id="10243" name="Rectangle 1027"/>
          <p:cNvSpPr>
            <a:spLocks noGrp="1" noChangeArrowheads="1"/>
          </p:cNvSpPr>
          <p:nvPr>
            <p:ph idx="1"/>
          </p:nvPr>
        </p:nvSpPr>
        <p:spPr>
          <a:xfrm>
            <a:off x="369312" y="1145219"/>
            <a:ext cx="7178582" cy="5139565"/>
          </a:xfrm>
        </p:spPr>
        <p:txBody>
          <a:bodyPr>
            <a:normAutofit fontScale="92500" lnSpcReduction="10000"/>
          </a:bodyPr>
          <a:lstStyle/>
          <a:p>
            <a:pPr>
              <a:buFont typeface="Wingdings" panose="05000000000000000000" pitchFamily="2" charset="2"/>
              <a:buChar char="Ø"/>
            </a:pPr>
            <a:r>
              <a:rPr lang="en-US" altLang="en-US" dirty="0">
                <a:ln w="0"/>
                <a:solidFill>
                  <a:srgbClr val="FFFFFF"/>
                </a:solidFill>
                <a:effectLst>
                  <a:outerShdw blurRad="38100" dist="25400" dir="5400000" algn="ctr" rotWithShape="0">
                    <a:srgbClr val="6E747A">
                      <a:alpha val="43000"/>
                    </a:srgbClr>
                  </a:outerShdw>
                </a:effectLst>
                <a:cs typeface="Times New Roman" panose="02020603050405020304" pitchFamily="18" charset="0"/>
              </a:rPr>
              <a:t>  Mid-1800 : 500 BTU/CF Manufactured Coal Gas was being utilized in major US cities by the Civil War</a:t>
            </a:r>
          </a:p>
          <a:p>
            <a:pPr lvl="1">
              <a:buFont typeface="Arial" panose="020B0604020202020204" pitchFamily="34" charset="0"/>
              <a:buChar char="•"/>
            </a:pPr>
            <a:r>
              <a:rPr lang="en-US" altLang="en-US" dirty="0">
                <a:ln w="0"/>
                <a:solidFill>
                  <a:srgbClr val="FFFFFF"/>
                </a:solidFill>
                <a:effectLst>
                  <a:outerShdw blurRad="38100" dist="25400" dir="5400000" algn="ctr" rotWithShape="0">
                    <a:srgbClr val="6E747A">
                      <a:alpha val="43000"/>
                    </a:srgbClr>
                  </a:outerShdw>
                </a:effectLst>
                <a:cs typeface="Times New Roman" panose="02020603050405020304" pitchFamily="18" charset="0"/>
              </a:rPr>
              <a:t> Numerous Municipal gas lighting and </a:t>
            </a:r>
          </a:p>
          <a:p>
            <a:pPr lvl="1">
              <a:buFont typeface="Arial" panose="020B0604020202020204" pitchFamily="34" charset="0"/>
              <a:buChar char="•"/>
            </a:pPr>
            <a:r>
              <a:rPr lang="en-US" altLang="en-US" dirty="0">
                <a:ln w="0"/>
                <a:solidFill>
                  <a:srgbClr val="FFFFFF"/>
                </a:solidFill>
                <a:effectLst>
                  <a:outerShdw blurRad="38100" dist="25400" dir="5400000" algn="ctr" rotWithShape="0">
                    <a:srgbClr val="6E747A">
                      <a:alpha val="43000"/>
                    </a:srgbClr>
                  </a:outerShdw>
                </a:effectLst>
                <a:cs typeface="Times New Roman" panose="02020603050405020304" pitchFamily="18" charset="0"/>
              </a:rPr>
              <a:t> Then heavy industrial applications </a:t>
            </a:r>
          </a:p>
          <a:p>
            <a:pPr>
              <a:buFont typeface="Wingdings" panose="05000000000000000000" pitchFamily="2" charset="2"/>
              <a:buChar char="Ø"/>
            </a:pPr>
            <a:r>
              <a:rPr lang="en-US" altLang="en-US" dirty="0">
                <a:ln w="0"/>
                <a:solidFill>
                  <a:srgbClr val="FFFFFF"/>
                </a:solidFill>
                <a:effectLst>
                  <a:outerShdw blurRad="38100" dist="25400" dir="5400000" algn="ctr" rotWithShape="0">
                    <a:srgbClr val="6E747A">
                      <a:alpha val="43000"/>
                    </a:srgbClr>
                  </a:outerShdw>
                </a:effectLst>
                <a:cs typeface="Times New Roman" panose="02020603050405020304" pitchFamily="18" charset="0"/>
              </a:rPr>
              <a:t>  1950: Natural Gas Transmission arrived in NE</a:t>
            </a:r>
          </a:p>
          <a:p>
            <a:pPr lvl="1">
              <a:buFont typeface="Arial" panose="020B0604020202020204" pitchFamily="34" charset="0"/>
              <a:buChar char="•"/>
            </a:pPr>
            <a:r>
              <a:rPr lang="en-US" altLang="en-US" dirty="0">
                <a:ln w="0"/>
                <a:solidFill>
                  <a:srgbClr val="FFFFFF"/>
                </a:solidFill>
                <a:effectLst>
                  <a:outerShdw blurRad="38100" dist="25400" dir="5400000" algn="ctr" rotWithShape="0">
                    <a:srgbClr val="6E747A">
                      <a:alpha val="43000"/>
                    </a:srgbClr>
                  </a:outerShdw>
                </a:effectLst>
                <a:cs typeface="Times New Roman" panose="02020603050405020304" pitchFamily="18" charset="0"/>
              </a:rPr>
              <a:t> Complete Appliance Conversion was Required </a:t>
            </a:r>
          </a:p>
          <a:p>
            <a:pPr lvl="1">
              <a:buFont typeface="Arial" panose="020B0604020202020204" pitchFamily="34" charset="0"/>
              <a:buChar char="•"/>
            </a:pPr>
            <a:r>
              <a:rPr lang="en-US" altLang="en-US" dirty="0">
                <a:ln w="0"/>
                <a:solidFill>
                  <a:srgbClr val="FFFFFF"/>
                </a:solidFill>
                <a:effectLst>
                  <a:outerShdw blurRad="38100" dist="25400" dir="5400000" algn="ctr" rotWithShape="0">
                    <a:srgbClr val="6E747A">
                      <a:alpha val="43000"/>
                    </a:srgbClr>
                  </a:outerShdw>
                </a:effectLst>
                <a:cs typeface="Times New Roman" panose="02020603050405020304" pitchFamily="18" charset="0"/>
              </a:rPr>
              <a:t> 1000 BTU/CF Fuel</a:t>
            </a:r>
          </a:p>
          <a:p>
            <a:pPr>
              <a:buFont typeface="Wingdings" panose="05000000000000000000" pitchFamily="2" charset="2"/>
              <a:buChar char="Ø"/>
            </a:pPr>
            <a:r>
              <a:rPr lang="en-US" altLang="en-US" dirty="0">
                <a:ln w="0"/>
                <a:solidFill>
                  <a:srgbClr val="FFFFFF"/>
                </a:solidFill>
                <a:effectLst>
                  <a:outerShdw blurRad="38100" dist="25400" dir="5400000" algn="ctr" rotWithShape="0">
                    <a:srgbClr val="6E747A">
                      <a:alpha val="43000"/>
                    </a:srgbClr>
                  </a:outerShdw>
                </a:effectLst>
                <a:cs typeface="Times New Roman" panose="02020603050405020304" pitchFamily="18" charset="0"/>
              </a:rPr>
              <a:t>  1960: Propane Air was quickly identified as a peak shaving Fuel</a:t>
            </a:r>
          </a:p>
          <a:p>
            <a:pPr>
              <a:buFont typeface="Wingdings" panose="05000000000000000000" pitchFamily="2" charset="2"/>
              <a:buChar char="Ø"/>
            </a:pPr>
            <a:r>
              <a:rPr lang="en-US" altLang="en-US" dirty="0">
                <a:ln w="0"/>
                <a:solidFill>
                  <a:srgbClr val="FFFFFF"/>
                </a:solidFill>
                <a:effectLst>
                  <a:outerShdw blurRad="38100" dist="25400" dir="5400000" algn="ctr" rotWithShape="0">
                    <a:srgbClr val="6E747A">
                      <a:alpha val="43000"/>
                    </a:srgbClr>
                  </a:outerShdw>
                </a:effectLst>
                <a:cs typeface="Times New Roman" panose="02020603050405020304" pitchFamily="18" charset="0"/>
              </a:rPr>
              <a:t>  1960-70: LNG and NY/PA midstream gas storage were developed in parallel</a:t>
            </a:r>
          </a:p>
          <a:p>
            <a:pPr>
              <a:buFont typeface="Wingdings" panose="05000000000000000000" pitchFamily="2" charset="2"/>
              <a:buChar char="Ø"/>
            </a:pPr>
            <a:r>
              <a:rPr lang="en-US" altLang="en-US" dirty="0">
                <a:ln w="0"/>
                <a:solidFill>
                  <a:srgbClr val="FFFFFF"/>
                </a:solidFill>
                <a:effectLst>
                  <a:outerShdw blurRad="38100" dist="25400" dir="5400000" algn="ctr" rotWithShape="0">
                    <a:srgbClr val="6E747A">
                      <a:alpha val="43000"/>
                    </a:srgbClr>
                  </a:outerShdw>
                </a:effectLst>
                <a:cs typeface="Times New Roman" panose="02020603050405020304" pitchFamily="18" charset="0"/>
              </a:rPr>
              <a:t>  1999: LNG Import peaked at 800 BCF/Y </a:t>
            </a:r>
          </a:p>
          <a:p>
            <a:pPr>
              <a:buFont typeface="Wingdings" panose="05000000000000000000" pitchFamily="2" charset="2"/>
              <a:buChar char="Ø"/>
            </a:pPr>
            <a:r>
              <a:rPr lang="en-US" altLang="en-US" dirty="0">
                <a:ln w="0"/>
                <a:solidFill>
                  <a:srgbClr val="FFFFFF"/>
                </a:solidFill>
                <a:effectLst>
                  <a:outerShdw blurRad="38100" dist="25400" dir="5400000" algn="ctr" rotWithShape="0">
                    <a:srgbClr val="6E747A">
                      <a:alpha val="43000"/>
                    </a:srgbClr>
                  </a:outerShdw>
                </a:effectLst>
                <a:cs typeface="Times New Roman" panose="02020603050405020304" pitchFamily="18" charset="0"/>
              </a:rPr>
              <a:t>  21</a:t>
            </a:r>
            <a:r>
              <a:rPr lang="en-US" altLang="en-US" baseline="30000" dirty="0">
                <a:ln w="0"/>
                <a:solidFill>
                  <a:srgbClr val="FFFFFF"/>
                </a:solidFill>
                <a:effectLst>
                  <a:outerShdw blurRad="38100" dist="25400" dir="5400000" algn="ctr" rotWithShape="0">
                    <a:srgbClr val="6E747A">
                      <a:alpha val="43000"/>
                    </a:srgbClr>
                  </a:outerShdw>
                </a:effectLst>
                <a:cs typeface="Times New Roman" panose="02020603050405020304" pitchFamily="18" charset="0"/>
              </a:rPr>
              <a:t>st</a:t>
            </a:r>
            <a:r>
              <a:rPr lang="en-US" altLang="en-US" dirty="0">
                <a:ln w="0"/>
                <a:solidFill>
                  <a:srgbClr val="FFFFFF"/>
                </a:solidFill>
                <a:effectLst>
                  <a:outerShdw blurRad="38100" dist="25400" dir="5400000" algn="ctr" rotWithShape="0">
                    <a:srgbClr val="6E747A">
                      <a:alpha val="43000"/>
                    </a:srgbClr>
                  </a:outerShdw>
                </a:effectLst>
                <a:cs typeface="Times New Roman" panose="02020603050405020304" pitchFamily="18" charset="0"/>
              </a:rPr>
              <a:t> Century Fracking Technology Shale plays make importing LNG unattractive</a:t>
            </a:r>
          </a:p>
          <a:p>
            <a:pPr>
              <a:buFont typeface="Wingdings" panose="05000000000000000000" pitchFamily="2" charset="2"/>
              <a:buChar char="Ø"/>
            </a:pPr>
            <a:r>
              <a:rPr lang="en-US" altLang="en-US" dirty="0">
                <a:ln w="0"/>
                <a:solidFill>
                  <a:srgbClr val="FFFFFF"/>
                </a:solidFill>
                <a:effectLst>
                  <a:outerShdw blurRad="38100" dist="25400" dir="5400000" algn="ctr" rotWithShape="0">
                    <a:srgbClr val="6E747A">
                      <a:alpha val="43000"/>
                    </a:srgbClr>
                  </a:outerShdw>
                </a:effectLst>
                <a:cs typeface="Times New Roman" panose="02020603050405020304" pitchFamily="18" charset="0"/>
              </a:rPr>
              <a:t>  Current: Abundant supply of natural gas lowers prices and creates LNG commodity market </a:t>
            </a:r>
          </a:p>
        </p:txBody>
      </p:sp>
      <p:sp>
        <p:nvSpPr>
          <p:cNvPr id="141" name="Rectangle 140">
            <a:extLst>
              <a:ext uri="{FF2B5EF4-FFF2-40B4-BE49-F238E27FC236}">
                <a16:creationId xmlns:a16="http://schemas.microsoft.com/office/drawing/2014/main" id="{75EBCDCE-0F4C-477C-AB15-886C5F27B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7650" name="Picture 2" descr="Image result for image manufactured gas plant">
            <a:extLst>
              <a:ext uri="{FF2B5EF4-FFF2-40B4-BE49-F238E27FC236}">
                <a16:creationId xmlns:a16="http://schemas.microsoft.com/office/drawing/2014/main" id="{4F9A9A35-2220-4EE7-8DF7-DA233CAFB7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38" r="-1" b="-1"/>
          <a:stretch/>
        </p:blipFill>
        <p:spPr bwMode="auto">
          <a:xfrm>
            <a:off x="8386944" y="484631"/>
            <a:ext cx="3004563" cy="1748422"/>
          </a:xfrm>
          <a:prstGeom prst="rect">
            <a:avLst/>
          </a:prstGeom>
          <a:noFill/>
          <a:extLst>
            <a:ext uri="{909E8E84-426E-40DD-AFC4-6F175D3DCCD1}">
              <a14:hiddenFill xmlns:a14="http://schemas.microsoft.com/office/drawing/2010/main">
                <a:solidFill>
                  <a:srgbClr val="FFFFFF"/>
                </a:solidFill>
              </a14:hiddenFill>
            </a:ext>
          </a:extLst>
        </p:spPr>
      </p:pic>
      <p:sp>
        <p:nvSpPr>
          <p:cNvPr id="143" name="Rectangle 142">
            <a:extLst>
              <a:ext uri="{FF2B5EF4-FFF2-40B4-BE49-F238E27FC236}">
                <a16:creationId xmlns:a16="http://schemas.microsoft.com/office/drawing/2014/main" id="{17820F06-C1AE-4232-AEE8-3AC8189E4B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2361916"/>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6CC9023-6557-4AD5-961C-B7A25B035F6F}"/>
              </a:ext>
            </a:extLst>
          </p:cNvPr>
          <p:cNvPicPr>
            <a:picLocks noChangeAspect="1"/>
          </p:cNvPicPr>
          <p:nvPr/>
        </p:nvPicPr>
        <p:blipFill>
          <a:blip r:embed="rId4"/>
          <a:stretch>
            <a:fillRect/>
          </a:stretch>
        </p:blipFill>
        <p:spPr>
          <a:xfrm>
            <a:off x="8084579" y="3054534"/>
            <a:ext cx="3609294" cy="748928"/>
          </a:xfrm>
          <a:prstGeom prst="rect">
            <a:avLst/>
          </a:prstGeom>
        </p:spPr>
      </p:pic>
      <p:sp>
        <p:nvSpPr>
          <p:cNvPr id="145" name="Rectangle 144">
            <a:extLst>
              <a:ext uri="{FF2B5EF4-FFF2-40B4-BE49-F238E27FC236}">
                <a16:creationId xmlns:a16="http://schemas.microsoft.com/office/drawing/2014/main" id="{9A62E9AA-DA4C-405A-B6ED-5B1FE7A8D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4432072"/>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DF5DE03-DABC-4BC3-83D3-9630EA637DA9}"/>
              </a:ext>
            </a:extLst>
          </p:cNvPr>
          <p:cNvPicPr>
            <a:picLocks noChangeAspect="1"/>
          </p:cNvPicPr>
          <p:nvPr/>
        </p:nvPicPr>
        <p:blipFill>
          <a:blip r:embed="rId5"/>
          <a:stretch>
            <a:fillRect/>
          </a:stretch>
        </p:blipFill>
        <p:spPr>
          <a:xfrm>
            <a:off x="8723610" y="4624943"/>
            <a:ext cx="2331232" cy="1748424"/>
          </a:xfrm>
          <a:prstGeom prst="rect">
            <a:avLst/>
          </a:prstGeom>
        </p:spPr>
      </p:pic>
      <p:sp>
        <p:nvSpPr>
          <p:cNvPr id="4" name="Slide Number Placeholder 3"/>
          <p:cNvSpPr>
            <a:spLocks noGrp="1"/>
          </p:cNvSpPr>
          <p:nvPr>
            <p:ph type="sldNum" sz="quarter" idx="12"/>
          </p:nvPr>
        </p:nvSpPr>
        <p:spPr>
          <a:xfrm>
            <a:off x="9900458" y="6459785"/>
            <a:ext cx="1312025" cy="365125"/>
          </a:xfrm>
        </p:spPr>
        <p:txBody>
          <a:bodyPr>
            <a:normAutofit/>
          </a:bodyPr>
          <a:lstStyle/>
          <a:p>
            <a:pPr>
              <a:spcAft>
                <a:spcPts val="600"/>
              </a:spcAft>
              <a:defRPr/>
            </a:pPr>
            <a:fld id="{26F3F217-7674-4466-BFF4-542B9A66E477}" type="slidenum">
              <a:rPr lang="en-US" altLang="en-US">
                <a:solidFill>
                  <a:schemeClr val="tx2"/>
                </a:solidFill>
              </a:rPr>
              <a:pPr>
                <a:spcAft>
                  <a:spcPts val="600"/>
                </a:spcAft>
                <a:defRPr/>
              </a:pPr>
              <a:t>5</a:t>
            </a:fld>
            <a:endParaRPr lang="en-US" altLang="en-US">
              <a:solidFill>
                <a:schemeClr val="tx2"/>
              </a:solidFill>
            </a:endParaRPr>
          </a:p>
        </p:txBody>
      </p:sp>
      <p:sp>
        <p:nvSpPr>
          <p:cNvPr id="11" name="Footer Placeholder 7">
            <a:extLst>
              <a:ext uri="{FF2B5EF4-FFF2-40B4-BE49-F238E27FC236}">
                <a16:creationId xmlns:a16="http://schemas.microsoft.com/office/drawing/2014/main" id="{A8A5FCE7-712D-43A0-8CE3-F7E39370AEA0}"/>
              </a:ext>
            </a:extLst>
          </p:cNvPr>
          <p:cNvSpPr txBox="1">
            <a:spLocks/>
          </p:cNvSpPr>
          <p:nvPr/>
        </p:nvSpPr>
        <p:spPr>
          <a:xfrm>
            <a:off x="3623638" y="6388830"/>
            <a:ext cx="4822804" cy="365125"/>
          </a:xfrm>
          <a:prstGeom prst="rect">
            <a:avLst/>
          </a:prstGeom>
        </p:spPr>
        <p:txBody>
          <a:bodyPr vert="horz" lIns="91440" tIns="45720" rIns="91440" bIns="45720" rtlCol="0" anchor="ctr"/>
          <a:lstStyle>
            <a:defPPr>
              <a:defRPr lang="en-US"/>
            </a:defPPr>
            <a:lvl1pPr marL="0" algn="ctr" defTabSz="914400" rtl="0" eaLnBrk="1" latinLnBrk="0" hangingPunct="1">
              <a:defRPr sz="2000" b="1" kern="1200" cap="none"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www.NewEnergyDev.com</a:t>
            </a:r>
            <a:endParaRPr lang="en-US"/>
          </a:p>
        </p:txBody>
      </p:sp>
    </p:spTree>
    <p:extLst>
      <p:ext uri="{BB962C8B-B14F-4D97-AF65-F5344CB8AC3E}">
        <p14:creationId xmlns:p14="http://schemas.microsoft.com/office/powerpoint/2010/main" val="3356588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290" name="Rectangle 2"/>
          <p:cNvSpPr>
            <a:spLocks noGrp="1" noChangeArrowheads="1"/>
          </p:cNvSpPr>
          <p:nvPr>
            <p:ph type="title"/>
          </p:nvPr>
        </p:nvSpPr>
        <p:spPr>
          <a:xfrm>
            <a:off x="492370" y="516835"/>
            <a:ext cx="3084844" cy="5772840"/>
          </a:xfrm>
        </p:spPr>
        <p:txBody>
          <a:bodyPr anchor="ctr">
            <a:normAutofit/>
          </a:bodyPr>
          <a:lstStyle/>
          <a:p>
            <a:r>
              <a:rPr lang="en-US" altLang="en-US" sz="2800" b="1" dirty="0">
                <a:solidFill>
                  <a:srgbClr val="FFFFFF"/>
                </a:solidFill>
                <a:latin typeface="+mn-lt"/>
              </a:rPr>
              <a:t>Key Regulatory Milestones</a:t>
            </a:r>
          </a:p>
        </p:txBody>
      </p:sp>
      <p:sp>
        <p:nvSpPr>
          <p:cNvPr id="84" name="Rectangle 83">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2299" name="Rectangle 3">
            <a:extLst>
              <a:ext uri="{FF2B5EF4-FFF2-40B4-BE49-F238E27FC236}">
                <a16:creationId xmlns:a16="http://schemas.microsoft.com/office/drawing/2014/main" id="{ABE983A2-DFE7-4021-A28E-B06EC477258F}"/>
              </a:ext>
            </a:extLst>
          </p:cNvPr>
          <p:cNvGraphicFramePr/>
          <p:nvPr>
            <p:extLst>
              <p:ext uri="{D42A27DB-BD31-4B8C-83A1-F6EECF244321}">
                <p14:modId xmlns:p14="http://schemas.microsoft.com/office/powerpoint/2010/main" val="2134991596"/>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6" name="Rectangle 255">
            <a:extLst>
              <a:ext uri="{FF2B5EF4-FFF2-40B4-BE49-F238E27FC236}">
                <a16:creationId xmlns:a16="http://schemas.microsoft.com/office/drawing/2014/main" id="{3DB605D2-2584-453D-96E6-3F31CDD49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pic>
        <p:nvPicPr>
          <p:cNvPr id="4" name="Picture 3" descr="A screenshot of a cell phone&#10;&#10;Description automatically generated">
            <a:extLst>
              <a:ext uri="{FF2B5EF4-FFF2-40B4-BE49-F238E27FC236}">
                <a16:creationId xmlns:a16="http://schemas.microsoft.com/office/drawing/2014/main" id="{D9B38130-4106-4667-844E-9C7ACBCAF7BE}"/>
              </a:ext>
            </a:extLst>
          </p:cNvPr>
          <p:cNvPicPr>
            <a:picLocks noChangeAspect="1"/>
          </p:cNvPicPr>
          <p:nvPr/>
        </p:nvPicPr>
        <p:blipFill rotWithShape="1">
          <a:blip r:embed="rId3" cstate="print">
            <a:duotone>
              <a:schemeClr val="bg2">
                <a:shade val="45000"/>
                <a:satMod val="135000"/>
              </a:schemeClr>
              <a:prstClr val="white"/>
            </a:duotone>
            <a:alphaModFix amt="25000"/>
            <a:extLst>
              <a:ext uri="{28A0092B-C50C-407E-A947-70E740481C1C}">
                <a14:useLocalDpi xmlns:a14="http://schemas.microsoft.com/office/drawing/2010/main" val="0"/>
              </a:ext>
            </a:extLst>
          </a:blip>
          <a:srcRect l="19536" r="33499"/>
          <a:stretch/>
        </p:blipFill>
        <p:spPr>
          <a:xfrm>
            <a:off x="7541015" y="10"/>
            <a:ext cx="4650985" cy="6857990"/>
          </a:xfrm>
          <a:prstGeom prst="rect">
            <a:avLst/>
          </a:prstGeom>
        </p:spPr>
      </p:pic>
      <p:sp>
        <p:nvSpPr>
          <p:cNvPr id="257" name="Rectangle 256">
            <a:extLst>
              <a:ext uri="{FF2B5EF4-FFF2-40B4-BE49-F238E27FC236}">
                <a16:creationId xmlns:a16="http://schemas.microsoft.com/office/drawing/2014/main" id="{95AB4F08-D898-4641-8E24-F0C9B7CD5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218" name="Title 1"/>
          <p:cNvSpPr>
            <a:spLocks noGrp="1"/>
          </p:cNvSpPr>
          <p:nvPr>
            <p:ph type="title"/>
          </p:nvPr>
        </p:nvSpPr>
        <p:spPr>
          <a:xfrm>
            <a:off x="257323" y="135836"/>
            <a:ext cx="5977937" cy="664265"/>
          </a:xfrm>
        </p:spPr>
        <p:txBody>
          <a:bodyPr>
            <a:normAutofit/>
          </a:bodyPr>
          <a:lstStyle/>
          <a:p>
            <a:r>
              <a:rPr lang="en-US" altLang="en-US" sz="2800" b="1" dirty="0">
                <a:solidFill>
                  <a:srgbClr val="FFFFFF"/>
                </a:solidFill>
                <a:latin typeface="+mn-lt"/>
              </a:rPr>
              <a:t>US Gas Supply Summary</a:t>
            </a:r>
          </a:p>
        </p:txBody>
      </p:sp>
      <p:sp>
        <p:nvSpPr>
          <p:cNvPr id="3" name="Content Placeholder 2"/>
          <p:cNvSpPr>
            <a:spLocks noGrp="1"/>
          </p:cNvSpPr>
          <p:nvPr>
            <p:ph idx="1"/>
          </p:nvPr>
        </p:nvSpPr>
        <p:spPr>
          <a:xfrm>
            <a:off x="-979498" y="935937"/>
            <a:ext cx="7949670" cy="5888979"/>
          </a:xfrm>
        </p:spPr>
        <p:txBody>
          <a:bodyPr>
            <a:normAutofit/>
          </a:bodyPr>
          <a:lstStyle/>
          <a:p>
            <a:pPr marL="1657350" lvl="3" indent="-285750">
              <a:spcBef>
                <a:spcPts val="1200"/>
              </a:spcBef>
              <a:buFont typeface="Wingdings" panose="05000000000000000000" pitchFamily="2" charset="2"/>
              <a:buChar char="Ø"/>
              <a:defRPr/>
            </a:pPr>
            <a:r>
              <a:rPr lang="en-US" sz="2000" b="1" dirty="0">
                <a:solidFill>
                  <a:srgbClr val="FFFFFF"/>
                </a:solidFill>
              </a:rPr>
              <a:t>US LARGEST NG PRODUCER IN WORLD:  30 TCF/Y </a:t>
            </a:r>
          </a:p>
          <a:p>
            <a:pPr marL="1657350" lvl="3" indent="-285750">
              <a:spcBef>
                <a:spcPts val="1200"/>
              </a:spcBef>
              <a:buFont typeface="Wingdings" panose="05000000000000000000" pitchFamily="2" charset="2"/>
              <a:buChar char="Ø"/>
              <a:defRPr/>
            </a:pPr>
            <a:r>
              <a:rPr lang="en-US" sz="2000" b="1" dirty="0">
                <a:solidFill>
                  <a:srgbClr val="FFFFFF"/>
                </a:solidFill>
              </a:rPr>
              <a:t>US consumes 40 Quads/year as oil; half of it is imported</a:t>
            </a:r>
          </a:p>
          <a:p>
            <a:pPr marL="1657350" lvl="3" indent="-285750">
              <a:spcBef>
                <a:spcPts val="1200"/>
              </a:spcBef>
              <a:buFont typeface="Wingdings" panose="05000000000000000000" pitchFamily="2" charset="2"/>
              <a:buChar char="Ø"/>
              <a:defRPr/>
            </a:pPr>
            <a:r>
              <a:rPr lang="en-US" sz="2000" b="1" dirty="0">
                <a:solidFill>
                  <a:srgbClr val="FFFFFF"/>
                </a:solidFill>
              </a:rPr>
              <a:t>Oil is about twice the cost of NG yet we import 20 Quads/Year</a:t>
            </a:r>
          </a:p>
          <a:p>
            <a:pPr marL="1657350" lvl="3" indent="-285750">
              <a:spcBef>
                <a:spcPts val="1200"/>
              </a:spcBef>
              <a:buFont typeface="Wingdings" panose="05000000000000000000" pitchFamily="2" charset="2"/>
              <a:buChar char="Ø"/>
              <a:defRPr/>
            </a:pPr>
            <a:r>
              <a:rPr lang="en-US" sz="2000" b="1" dirty="0">
                <a:solidFill>
                  <a:srgbClr val="FFFFFF"/>
                </a:solidFill>
              </a:rPr>
              <a:t>~110 LNG Facilities in US</a:t>
            </a:r>
          </a:p>
          <a:p>
            <a:pPr marL="1657350" lvl="3" indent="-285750">
              <a:spcBef>
                <a:spcPts val="1200"/>
              </a:spcBef>
              <a:buFont typeface="Wingdings" panose="05000000000000000000" pitchFamily="2" charset="2"/>
              <a:buChar char="Ø"/>
              <a:defRPr/>
            </a:pPr>
            <a:r>
              <a:rPr lang="en-US" sz="2000" b="1" dirty="0">
                <a:solidFill>
                  <a:srgbClr val="FFFFFF"/>
                </a:solidFill>
              </a:rPr>
              <a:t>~120 BCF of LNG storage in US</a:t>
            </a:r>
          </a:p>
          <a:p>
            <a:pPr marL="1657350" lvl="3" indent="-285750">
              <a:spcBef>
                <a:spcPts val="1200"/>
              </a:spcBef>
              <a:buFont typeface="Wingdings" panose="05000000000000000000" pitchFamily="2" charset="2"/>
              <a:buChar char="Ø"/>
              <a:defRPr/>
            </a:pPr>
            <a:r>
              <a:rPr lang="en-US" sz="2000" b="1" dirty="0">
                <a:solidFill>
                  <a:srgbClr val="FFFFFF"/>
                </a:solidFill>
              </a:rPr>
              <a:t>38 LNG plants located in Northeast</a:t>
            </a:r>
          </a:p>
          <a:p>
            <a:pPr marL="1657350" lvl="3" indent="-285750">
              <a:spcBef>
                <a:spcPts val="1200"/>
              </a:spcBef>
              <a:buFont typeface="Wingdings" panose="05000000000000000000" pitchFamily="2" charset="2"/>
              <a:buChar char="Ø"/>
              <a:defRPr/>
            </a:pPr>
            <a:r>
              <a:rPr lang="en-US" sz="2000" b="1" dirty="0">
                <a:solidFill>
                  <a:srgbClr val="FFFFFF"/>
                </a:solidFill>
              </a:rPr>
              <a:t>~4 TCF of underground storage in US</a:t>
            </a:r>
          </a:p>
          <a:p>
            <a:pPr marL="1657350" lvl="3" indent="-285750">
              <a:spcBef>
                <a:spcPts val="1200"/>
              </a:spcBef>
              <a:buFont typeface="Wingdings" panose="05000000000000000000" pitchFamily="2" charset="2"/>
              <a:buChar char="Ø"/>
              <a:defRPr/>
            </a:pPr>
            <a:r>
              <a:rPr lang="en-US" sz="2000" b="1" dirty="0">
                <a:solidFill>
                  <a:srgbClr val="FFFFFF"/>
                </a:solidFill>
              </a:rPr>
              <a:t>~400 gas storage fields in US</a:t>
            </a:r>
          </a:p>
          <a:p>
            <a:pPr marL="1657350" lvl="3" indent="-285750">
              <a:spcBef>
                <a:spcPts val="1200"/>
              </a:spcBef>
              <a:buFont typeface="Wingdings" panose="05000000000000000000" pitchFamily="2" charset="2"/>
              <a:buChar char="Ø"/>
              <a:defRPr/>
            </a:pPr>
            <a:r>
              <a:rPr lang="en-US" sz="2000" b="1" dirty="0">
                <a:solidFill>
                  <a:srgbClr val="FFFFFF"/>
                </a:solidFill>
              </a:rPr>
              <a:t>Gas costs $2.60/dekatherm or MMBTU</a:t>
            </a:r>
          </a:p>
          <a:p>
            <a:pPr marL="1657350" lvl="3" indent="-285750">
              <a:spcBef>
                <a:spcPts val="1200"/>
              </a:spcBef>
              <a:buFont typeface="Wingdings" panose="05000000000000000000" pitchFamily="2" charset="2"/>
              <a:buChar char="Ø"/>
              <a:defRPr/>
            </a:pPr>
            <a:r>
              <a:rPr lang="en-US" sz="2000" b="1" dirty="0">
                <a:solidFill>
                  <a:srgbClr val="FFFFFF"/>
                </a:solidFill>
              </a:rPr>
              <a:t>In a 100 Quadrillion BTU/Year US Economy oil/gas/coal/renewables are converging at a quickening PACE.</a:t>
            </a:r>
          </a:p>
          <a:p>
            <a:pPr>
              <a:defRPr/>
            </a:pPr>
            <a:endParaRPr lang="en-US" sz="900" dirty="0">
              <a:solidFill>
                <a:srgbClr val="FFFFFF"/>
              </a:solidFill>
            </a:endParaRPr>
          </a:p>
        </p:txBody>
      </p:sp>
      <p:sp>
        <p:nvSpPr>
          <p:cNvPr id="258" name="Rectangle 257">
            <a:extLst>
              <a:ext uri="{FF2B5EF4-FFF2-40B4-BE49-F238E27FC236}">
                <a16:creationId xmlns:a16="http://schemas.microsoft.com/office/drawing/2014/main" id="{D95106F4-3D6B-41F2-8C4A-85F8B9559B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172" name="Picture 4" descr="Steel pipelines in the Refinery : Stock Photo">
            <a:extLst>
              <a:ext uri="{FF2B5EF4-FFF2-40B4-BE49-F238E27FC236}">
                <a16:creationId xmlns:a16="http://schemas.microsoft.com/office/drawing/2014/main" id="{E59AA025-C267-42A4-A54C-DD2C19C0198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254" r="4" b="8604"/>
          <a:stretch/>
        </p:blipFill>
        <p:spPr bwMode="auto">
          <a:xfrm>
            <a:off x="8251982" y="875243"/>
            <a:ext cx="3294253" cy="176233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ompressor station : Stock Photo">
            <a:extLst>
              <a:ext uri="{FF2B5EF4-FFF2-40B4-BE49-F238E27FC236}">
                <a16:creationId xmlns:a16="http://schemas.microsoft.com/office/drawing/2014/main" id="{3D58A7EF-C523-405F-8CEB-964F401BB3B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0152" r="4" b="4"/>
          <a:stretch/>
        </p:blipFill>
        <p:spPr bwMode="auto">
          <a:xfrm>
            <a:off x="8251982" y="2772483"/>
            <a:ext cx="3294253" cy="1762338"/>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Image result for underground natural gas storage images">
            <a:extLst>
              <a:ext uri="{FF2B5EF4-FFF2-40B4-BE49-F238E27FC236}">
                <a16:creationId xmlns:a16="http://schemas.microsoft.com/office/drawing/2014/main" id="{F0F5EB70-7132-48F7-9294-96EE0692514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68"/>
          <a:stretch/>
        </p:blipFill>
        <p:spPr bwMode="auto">
          <a:xfrm>
            <a:off x="8251982" y="4667113"/>
            <a:ext cx="3294253" cy="176233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3">
            <a:extLst>
              <a:ext uri="{FF2B5EF4-FFF2-40B4-BE49-F238E27FC236}">
                <a16:creationId xmlns:a16="http://schemas.microsoft.com/office/drawing/2014/main" id="{96FE114F-75DC-4A15-B66B-086C5AB1219C}"/>
              </a:ext>
            </a:extLst>
          </p:cNvPr>
          <p:cNvSpPr>
            <a:spLocks noGrp="1"/>
          </p:cNvSpPr>
          <p:nvPr>
            <p:ph type="sldNum" sz="quarter" idx="12"/>
          </p:nvPr>
        </p:nvSpPr>
        <p:spPr>
          <a:xfrm>
            <a:off x="9900462" y="6459791"/>
            <a:ext cx="1312025" cy="365125"/>
          </a:xfrm>
        </p:spPr>
        <p:txBody>
          <a:bodyPr>
            <a:normAutofit/>
          </a:bodyPr>
          <a:lstStyle/>
          <a:p>
            <a:pPr>
              <a:spcAft>
                <a:spcPts val="600"/>
              </a:spcAft>
            </a:pPr>
            <a:fld id="{E32236D5-7830-4D8C-BB0B-CD613E9324AE}" type="slidenum">
              <a:rPr lang="en-US">
                <a:solidFill>
                  <a:schemeClr val="tx2"/>
                </a:solidFill>
              </a:rPr>
              <a:pPr>
                <a:spcAft>
                  <a:spcPts val="600"/>
                </a:spcAft>
              </a:pPr>
              <a:t>7</a:t>
            </a:fld>
            <a:endParaRPr lang="en-US">
              <a:solidFill>
                <a:schemeClr val="tx2"/>
              </a:solidFill>
            </a:endParaRPr>
          </a:p>
        </p:txBody>
      </p:sp>
      <p:sp>
        <p:nvSpPr>
          <p:cNvPr id="20" name="Footer Placeholder 7">
            <a:extLst>
              <a:ext uri="{FF2B5EF4-FFF2-40B4-BE49-F238E27FC236}">
                <a16:creationId xmlns:a16="http://schemas.microsoft.com/office/drawing/2014/main" id="{5373805F-B342-457F-87E8-732276EEA1A4}"/>
              </a:ext>
            </a:extLst>
          </p:cNvPr>
          <p:cNvSpPr txBox="1">
            <a:spLocks/>
          </p:cNvSpPr>
          <p:nvPr/>
        </p:nvSpPr>
        <p:spPr>
          <a:xfrm>
            <a:off x="3516291" y="6361301"/>
            <a:ext cx="4822804" cy="341246"/>
          </a:xfrm>
          <a:prstGeom prst="rect">
            <a:avLst/>
          </a:prstGeom>
        </p:spPr>
        <p:txBody>
          <a:bodyPr vert="horz" lIns="91440" tIns="45720" rIns="91440" bIns="45720" rtlCol="0" anchor="ctr"/>
          <a:lstStyle>
            <a:defPPr>
              <a:defRPr lang="en-US"/>
            </a:defPPr>
            <a:lvl1pPr marL="0" algn="ctr" defTabSz="914400" rtl="0" eaLnBrk="1" latinLnBrk="0" hangingPunct="1">
              <a:defRPr sz="2000" b="1" kern="1200" cap="none"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www.NewEnergyDev.com</a:t>
            </a:r>
          </a:p>
        </p:txBody>
      </p:sp>
      <p:pic>
        <p:nvPicPr>
          <p:cNvPr id="21" name="Picture 20">
            <a:extLst>
              <a:ext uri="{FF2B5EF4-FFF2-40B4-BE49-F238E27FC236}">
                <a16:creationId xmlns:a16="http://schemas.microsoft.com/office/drawing/2014/main" id="{0B40AE33-E77D-4E80-8D0F-2C468A0688AF}"/>
              </a:ext>
            </a:extLst>
          </p:cNvPr>
          <p:cNvPicPr>
            <a:picLocks noChangeAspect="1"/>
          </p:cNvPicPr>
          <p:nvPr/>
        </p:nvPicPr>
        <p:blipFill>
          <a:blip r:embed="rId7"/>
          <a:stretch>
            <a:fillRect/>
          </a:stretch>
        </p:blipFill>
        <p:spPr>
          <a:xfrm>
            <a:off x="8001313" y="8641"/>
            <a:ext cx="4059409" cy="79146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2DC8C-0D27-4D54-849D-EC1870F5F4D4}"/>
              </a:ext>
            </a:extLst>
          </p:cNvPr>
          <p:cNvSpPr>
            <a:spLocks noGrp="1"/>
          </p:cNvSpPr>
          <p:nvPr>
            <p:ph type="title"/>
          </p:nvPr>
        </p:nvSpPr>
        <p:spPr>
          <a:xfrm>
            <a:off x="142967" y="-20087"/>
            <a:ext cx="10058400" cy="798236"/>
          </a:xfrm>
        </p:spPr>
        <p:txBody>
          <a:bodyPr>
            <a:normAutofit/>
          </a:bodyPr>
          <a:lstStyle/>
          <a:p>
            <a:r>
              <a:rPr lang="en-US" sz="2800" b="1" dirty="0">
                <a:solidFill>
                  <a:schemeClr val="accent1"/>
                </a:solidFill>
                <a:latin typeface="+mn-lt"/>
              </a:rPr>
              <a:t>Pipelines, Underground Storage, LNG</a:t>
            </a:r>
            <a:endParaRPr lang="en-US" sz="2800" b="1" dirty="0">
              <a:latin typeface="+mn-lt"/>
            </a:endParaRPr>
          </a:p>
        </p:txBody>
      </p:sp>
      <p:sp>
        <p:nvSpPr>
          <p:cNvPr id="5" name="Slide Number Placeholder 4">
            <a:extLst>
              <a:ext uri="{FF2B5EF4-FFF2-40B4-BE49-F238E27FC236}">
                <a16:creationId xmlns:a16="http://schemas.microsoft.com/office/drawing/2014/main" id="{361D47B7-A0F7-4277-B76F-4A83C4212216}"/>
              </a:ext>
            </a:extLst>
          </p:cNvPr>
          <p:cNvSpPr>
            <a:spLocks noGrp="1"/>
          </p:cNvSpPr>
          <p:nvPr>
            <p:ph type="sldNum" sz="quarter" idx="12"/>
          </p:nvPr>
        </p:nvSpPr>
        <p:spPr/>
        <p:txBody>
          <a:bodyPr/>
          <a:lstStyle/>
          <a:p>
            <a:fld id="{E32236D5-7830-4D8C-BB0B-CD613E9324AE}" type="slidenum">
              <a:rPr lang="en-US" smtClean="0"/>
              <a:t>8</a:t>
            </a:fld>
            <a:endParaRPr lang="en-US" dirty="0"/>
          </a:p>
        </p:txBody>
      </p:sp>
      <p:pic>
        <p:nvPicPr>
          <p:cNvPr id="6" name="Picture 10" descr="Related image">
            <a:extLst>
              <a:ext uri="{FF2B5EF4-FFF2-40B4-BE49-F238E27FC236}">
                <a16:creationId xmlns:a16="http://schemas.microsoft.com/office/drawing/2014/main" id="{6FF90838-1AE6-4934-89E3-B7CF963CEB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5440" y="2455253"/>
            <a:ext cx="5740205" cy="35086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0" descr="Image result for 1999 oklahoma tornado outbreak map">
            <a:extLst>
              <a:ext uri="{FF2B5EF4-FFF2-40B4-BE49-F238E27FC236}">
                <a16:creationId xmlns:a16="http://schemas.microsoft.com/office/drawing/2014/main" id="{C3865869-3955-4FB3-BE21-CE61BA7609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285" y="2435440"/>
            <a:ext cx="5372926" cy="354829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DBBFBAE6-23E3-4085-9EFD-48BAB3AB847F}"/>
              </a:ext>
            </a:extLst>
          </p:cNvPr>
          <p:cNvSpPr/>
          <p:nvPr/>
        </p:nvSpPr>
        <p:spPr>
          <a:xfrm>
            <a:off x="6884999" y="1461380"/>
            <a:ext cx="4888230" cy="646331"/>
          </a:xfrm>
          <a:prstGeom prst="rect">
            <a:avLst/>
          </a:prstGeom>
        </p:spPr>
        <p:txBody>
          <a:bodyPr wrap="square">
            <a:spAutoFit/>
          </a:bodyPr>
          <a:lstStyle/>
          <a:p>
            <a:pPr marL="285750" indent="-285750">
              <a:buFont typeface="Arial" panose="020B0604020202020204" pitchFamily="34" charset="0"/>
              <a:buChar char="•"/>
            </a:pPr>
            <a:r>
              <a:rPr lang="en-US" b="1" dirty="0">
                <a:solidFill>
                  <a:schemeClr val="accent1"/>
                </a:solidFill>
              </a:rPr>
              <a:t>400  Natural Gas Storage Fields in US with 30 TCF Storage </a:t>
            </a:r>
          </a:p>
        </p:txBody>
      </p:sp>
      <p:sp>
        <p:nvSpPr>
          <p:cNvPr id="10" name="TextBox 9">
            <a:extLst>
              <a:ext uri="{FF2B5EF4-FFF2-40B4-BE49-F238E27FC236}">
                <a16:creationId xmlns:a16="http://schemas.microsoft.com/office/drawing/2014/main" id="{30F2F732-3277-44FB-9DD3-A34A8FD1D8C2}"/>
              </a:ext>
            </a:extLst>
          </p:cNvPr>
          <p:cNvSpPr txBox="1"/>
          <p:nvPr/>
        </p:nvSpPr>
        <p:spPr>
          <a:xfrm>
            <a:off x="439285" y="1057010"/>
            <a:ext cx="5830125"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chemeClr val="accent1"/>
                </a:solidFill>
              </a:rPr>
              <a:t> 2.25 MM Miles of  Gas Distribution and 250,000 Miles  Gas Transmission </a:t>
            </a:r>
          </a:p>
          <a:p>
            <a:pPr marL="285750" indent="-285750">
              <a:buFont typeface="Arial" panose="020B0604020202020204" pitchFamily="34" charset="0"/>
              <a:buChar char="•"/>
            </a:pPr>
            <a:endParaRPr lang="en-US" b="1" dirty="0">
              <a:solidFill>
                <a:schemeClr val="accent1"/>
              </a:solidFill>
            </a:endParaRPr>
          </a:p>
          <a:p>
            <a:pPr marL="285750" indent="-285750">
              <a:buFont typeface="Arial" panose="020B0604020202020204" pitchFamily="34" charset="0"/>
              <a:buChar char="•"/>
            </a:pPr>
            <a:r>
              <a:rPr lang="en-US" b="1" dirty="0">
                <a:solidFill>
                  <a:schemeClr val="accent1"/>
                </a:solidFill>
              </a:rPr>
              <a:t>110 LNG Plants with 100 BCF of Storage</a:t>
            </a:r>
          </a:p>
        </p:txBody>
      </p:sp>
    </p:spTree>
    <p:extLst>
      <p:ext uri="{BB962C8B-B14F-4D97-AF65-F5344CB8AC3E}">
        <p14:creationId xmlns:p14="http://schemas.microsoft.com/office/powerpoint/2010/main" val="1642624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4F347F-2953-47B7-9B68-BADCFA77C2CF}"/>
              </a:ext>
            </a:extLst>
          </p:cNvPr>
          <p:cNvSpPr>
            <a:spLocks noGrp="1"/>
          </p:cNvSpPr>
          <p:nvPr>
            <p:ph idx="1"/>
          </p:nvPr>
        </p:nvSpPr>
        <p:spPr>
          <a:xfrm>
            <a:off x="1453779" y="1136471"/>
            <a:ext cx="10146501" cy="4277360"/>
          </a:xfrm>
        </p:spPr>
        <p:txBody>
          <a:bodyPr/>
          <a:lstStyle/>
          <a:p>
            <a:r>
              <a:rPr lang="en-US" sz="2800" dirty="0"/>
              <a:t>1. Geological Underground Nat Gas Storage</a:t>
            </a:r>
          </a:p>
          <a:p>
            <a:r>
              <a:rPr lang="en-US" dirty="0"/>
              <a:t>20 BCF (20,000,000 DT) Underground Gas Storage facility: US $250 MM or $12.5/Dt</a:t>
            </a:r>
          </a:p>
          <a:p>
            <a:r>
              <a:rPr lang="en-US" dirty="0"/>
              <a:t>  </a:t>
            </a:r>
          </a:p>
          <a:p>
            <a:r>
              <a:rPr lang="en-US" sz="2800" dirty="0"/>
              <a:t>2. Liquefied Nat Gas</a:t>
            </a:r>
          </a:p>
          <a:p>
            <a:r>
              <a:rPr lang="en-US" dirty="0"/>
              <a:t>2 BCF (2,000,000 Dt) LNG facility: USD $250 MM or $125/Dt</a:t>
            </a:r>
          </a:p>
          <a:p>
            <a:endParaRPr lang="en-US" dirty="0"/>
          </a:p>
          <a:p>
            <a:r>
              <a:rPr lang="en-US" sz="2800" dirty="0"/>
              <a:t>3. Compressed Nat Gas - Gas Cylinders</a:t>
            </a:r>
          </a:p>
          <a:p>
            <a:r>
              <a:rPr lang="en-US" dirty="0"/>
              <a:t>.2 BCF (200,000 Dt) CNG cylinder Storage: USD $250 MM or US $1,250/Dt </a:t>
            </a:r>
          </a:p>
        </p:txBody>
      </p:sp>
      <p:sp>
        <p:nvSpPr>
          <p:cNvPr id="4" name="Footer Placeholder 3">
            <a:extLst>
              <a:ext uri="{FF2B5EF4-FFF2-40B4-BE49-F238E27FC236}">
                <a16:creationId xmlns:a16="http://schemas.microsoft.com/office/drawing/2014/main" id="{ED40ECE5-6CBF-4EEB-80B8-3D9215F2861A}"/>
              </a:ext>
            </a:extLst>
          </p:cNvPr>
          <p:cNvSpPr>
            <a:spLocks noGrp="1"/>
          </p:cNvSpPr>
          <p:nvPr>
            <p:ph type="ftr" sz="quarter" idx="4294967295"/>
          </p:nvPr>
        </p:nvSpPr>
        <p:spPr>
          <a:xfrm>
            <a:off x="1755168" y="5347901"/>
            <a:ext cx="8681663" cy="463618"/>
          </a:xfrm>
          <a:prstGeom prst="rect">
            <a:avLst/>
          </a:prstGeom>
        </p:spPr>
        <p:txBody>
          <a:bodyPr/>
          <a:lstStyle/>
          <a:p>
            <a:r>
              <a:rPr lang="en-US" dirty="0"/>
              <a:t>*as defined in 1998 DOE/NYSERDA Northstar Industries Commissioned Study</a:t>
            </a:r>
          </a:p>
        </p:txBody>
      </p:sp>
      <p:sp>
        <p:nvSpPr>
          <p:cNvPr id="5" name="Slide Number Placeholder 4">
            <a:extLst>
              <a:ext uri="{FF2B5EF4-FFF2-40B4-BE49-F238E27FC236}">
                <a16:creationId xmlns:a16="http://schemas.microsoft.com/office/drawing/2014/main" id="{48D270BE-0308-4804-9DE0-0C4198F1CD4D}"/>
              </a:ext>
            </a:extLst>
          </p:cNvPr>
          <p:cNvSpPr>
            <a:spLocks noGrp="1"/>
          </p:cNvSpPr>
          <p:nvPr>
            <p:ph type="sldNum" sz="quarter" idx="12"/>
          </p:nvPr>
        </p:nvSpPr>
        <p:spPr/>
        <p:txBody>
          <a:bodyPr/>
          <a:lstStyle/>
          <a:p>
            <a:fld id="{E32236D5-7830-4D8C-BB0B-CD613E9324AE}" type="slidenum">
              <a:rPr lang="en-US" smtClean="0"/>
              <a:t>9</a:t>
            </a:fld>
            <a:endParaRPr lang="en-US" dirty="0"/>
          </a:p>
        </p:txBody>
      </p:sp>
      <p:sp>
        <p:nvSpPr>
          <p:cNvPr id="6" name="Rectangle 5">
            <a:extLst>
              <a:ext uri="{FF2B5EF4-FFF2-40B4-BE49-F238E27FC236}">
                <a16:creationId xmlns:a16="http://schemas.microsoft.com/office/drawing/2014/main" id="{123A702E-7BD2-44D3-959D-4FFDB290CAE7}"/>
              </a:ext>
            </a:extLst>
          </p:cNvPr>
          <p:cNvSpPr/>
          <p:nvPr/>
        </p:nvSpPr>
        <p:spPr>
          <a:xfrm>
            <a:off x="1755168" y="90511"/>
            <a:ext cx="9809624" cy="830997"/>
          </a:xfrm>
          <a:prstGeom prst="rect">
            <a:avLst/>
          </a:prstGeom>
        </p:spPr>
        <p:txBody>
          <a:bodyPr wrap="square">
            <a:spAutoFit/>
          </a:bodyPr>
          <a:lstStyle/>
          <a:p>
            <a:r>
              <a:rPr lang="en-US" sz="2800" b="1" dirty="0"/>
              <a:t>DOE Crossover Points*: </a:t>
            </a:r>
            <a:r>
              <a:rPr lang="en-US" sz="2000" b="1" dirty="0"/>
              <a:t>UG GEO Storage, LNG, CNG  </a:t>
            </a:r>
            <a:br>
              <a:rPr lang="en-US" sz="2800" b="1" dirty="0"/>
            </a:br>
            <a:endParaRPr lang="en-US" sz="2000" b="1" dirty="0"/>
          </a:p>
        </p:txBody>
      </p:sp>
    </p:spTree>
    <p:extLst>
      <p:ext uri="{BB962C8B-B14F-4D97-AF65-F5344CB8AC3E}">
        <p14:creationId xmlns:p14="http://schemas.microsoft.com/office/powerpoint/2010/main" val="1626052144"/>
      </p:ext>
    </p:extLst>
  </p:cSld>
  <p:clrMapOvr>
    <a:masterClrMapping/>
  </p:clrMapOvr>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3797</Words>
  <Application>Microsoft Office PowerPoint</Application>
  <PresentationFormat>Widescreen</PresentationFormat>
  <Paragraphs>620</Paragraphs>
  <Slides>32</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Arial (W1)</vt:lpstr>
      <vt:lpstr>Arial Narrow</vt:lpstr>
      <vt:lpstr>avenir-lt-w01_35-light1475496</vt:lpstr>
      <vt:lpstr>avenir-lt-w01_85-heavy1475544</vt:lpstr>
      <vt:lpstr>Calibri</vt:lpstr>
      <vt:lpstr>Calibri Light</vt:lpstr>
      <vt:lpstr>Monotype Sorts</vt:lpstr>
      <vt:lpstr>Times New Roman</vt:lpstr>
      <vt:lpstr>Wingdings</vt:lpstr>
      <vt:lpstr>Retrospect</vt:lpstr>
      <vt:lpstr>PowerPoint Presentation</vt:lpstr>
      <vt:lpstr>PowerPoint Presentation</vt:lpstr>
      <vt:lpstr>PowerPoint Presentation</vt:lpstr>
      <vt:lpstr>PowerPoint Presentation</vt:lpstr>
      <vt:lpstr>Manufactured Gas &amp; Nat Gas by Decade</vt:lpstr>
      <vt:lpstr>Key Regulatory Milestones</vt:lpstr>
      <vt:lpstr>US Gas Supply Summary</vt:lpstr>
      <vt:lpstr>Pipelines, Underground Storage, LNG</vt:lpstr>
      <vt:lpstr>PowerPoint Presentation</vt:lpstr>
      <vt:lpstr>PowerPoint Presentation</vt:lpstr>
      <vt:lpstr>LNG PLANT JURISDICTION in US  </vt:lpstr>
      <vt:lpstr>PowerPoint Presentation</vt:lpstr>
      <vt:lpstr>PowerPoint Presentation</vt:lpstr>
      <vt:lpstr>PowerPoint Presentation</vt:lpstr>
      <vt:lpstr>PowerPoint Presentation</vt:lpstr>
      <vt:lpstr>PowerPoint Presentation</vt:lpstr>
      <vt:lpstr>PowerPoint Presentation</vt:lpstr>
      <vt:lpstr>Q&amp;A AND OPEN DISCUSSION</vt:lpstr>
      <vt:lpstr>APPENDIX FOR LNG PRESENTATIONS:        DESIGN, JURISDICTION, SITING, DEVELOPMENT PROCESS</vt:lpstr>
      <vt:lpstr>PowerPoint Presentation</vt:lpstr>
      <vt:lpstr>PowerPoint Presentation</vt:lpstr>
      <vt:lpstr>PowerPoint Presentation</vt:lpstr>
      <vt:lpstr>PowerPoint Presentation</vt:lpstr>
      <vt:lpstr>PowerPoint Presentation</vt:lpstr>
      <vt:lpstr>VAPOR DISPERSION PROTECTION</vt:lpstr>
      <vt:lpstr>PowerPoint Presentation</vt:lpstr>
      <vt:lpstr>49 CFR Part 193 and NFPA-59A SITING CONSIDERATIONS  </vt:lpstr>
      <vt:lpstr>PRACTICAL SITING CONSIDERATIONS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Quine</dc:creator>
  <cp:lastModifiedBy>Thomas Quine</cp:lastModifiedBy>
  <cp:revision>4</cp:revision>
  <dcterms:created xsi:type="dcterms:W3CDTF">2020-01-30T09:53:33Z</dcterms:created>
  <dcterms:modified xsi:type="dcterms:W3CDTF">2020-01-30T10:10:24Z</dcterms:modified>
</cp:coreProperties>
</file>