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94" r:id="rId2"/>
    <p:sldId id="697" r:id="rId3"/>
    <p:sldId id="632" r:id="rId4"/>
    <p:sldId id="634" r:id="rId5"/>
    <p:sldId id="714" r:id="rId6"/>
    <p:sldId id="699" r:id="rId7"/>
    <p:sldId id="716" r:id="rId8"/>
    <p:sldId id="723" r:id="rId9"/>
    <p:sldId id="717" r:id="rId10"/>
    <p:sldId id="718" r:id="rId11"/>
    <p:sldId id="715" r:id="rId12"/>
    <p:sldId id="719" r:id="rId13"/>
    <p:sldId id="720" r:id="rId14"/>
    <p:sldId id="721" r:id="rId15"/>
    <p:sldId id="722" r:id="rId16"/>
    <p:sldId id="725" r:id="rId17"/>
    <p:sldId id="724" r:id="rId18"/>
    <p:sldId id="704" r:id="rId19"/>
    <p:sldId id="702" r:id="rId20"/>
    <p:sldId id="712" r:id="rId21"/>
    <p:sldId id="726" r:id="rId22"/>
    <p:sldId id="393" r:id="rId23"/>
    <p:sldId id="359" r:id="rId24"/>
  </p:sldIdLst>
  <p:sldSz cx="12195175" cy="6858000"/>
  <p:notesSz cx="6858000" cy="9144000"/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5" userDrawn="1">
          <p15:clr>
            <a:srgbClr val="A4A3A4"/>
          </p15:clr>
        </p15:guide>
        <p15:guide id="2" orient="horz" pos="339" userDrawn="1">
          <p15:clr>
            <a:srgbClr val="A4A3A4"/>
          </p15:clr>
        </p15:guide>
        <p15:guide id="5" pos="5151" userDrawn="1">
          <p15:clr>
            <a:srgbClr val="A4A3A4"/>
          </p15:clr>
        </p15:guide>
        <p15:guide id="7" pos="7343" userDrawn="1">
          <p15:clr>
            <a:srgbClr val="A4A3A4"/>
          </p15:clr>
        </p15:guide>
        <p15:guide id="8" pos="3807" userDrawn="1">
          <p15:clr>
            <a:srgbClr val="A4A3A4"/>
          </p15:clr>
        </p15:guide>
        <p15:guide id="9" pos="3989" userDrawn="1">
          <p15:clr>
            <a:srgbClr val="A4A3A4"/>
          </p15:clr>
        </p15:guide>
        <p15:guide id="10" pos="4971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2" pos="264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1" userDrawn="1">
          <p15:clr>
            <a:srgbClr val="A4A3A4"/>
          </p15:clr>
        </p15:guide>
        <p15:guide id="15" pos="2825" userDrawn="1">
          <p15:clr>
            <a:srgbClr val="A4A3A4"/>
          </p15:clr>
        </p15:guide>
        <p15:guide id="16" pos="6134" userDrawn="1">
          <p15:clr>
            <a:srgbClr val="A4A3A4"/>
          </p15:clr>
        </p15:guide>
        <p15:guide id="17" pos="6315" userDrawn="1">
          <p15:clr>
            <a:srgbClr val="A4A3A4"/>
          </p15:clr>
        </p15:guide>
        <p15:guide id="18" orient="horz" pos="4049" userDrawn="1">
          <p15:clr>
            <a:srgbClr val="A4A3A4"/>
          </p15:clr>
        </p15:guide>
        <p15:guide id="19" orient="horz" pos="1214" userDrawn="1">
          <p15:clr>
            <a:srgbClr val="A4A3A4"/>
          </p15:clr>
        </p15:guide>
        <p15:guide id="20" orient="horz" pos="1172" userDrawn="1">
          <p15:clr>
            <a:srgbClr val="A4A3A4"/>
          </p15:clr>
        </p15:guide>
        <p15:guide id="21" orient="horz" pos="300" userDrawn="1">
          <p15:clr>
            <a:srgbClr val="A4A3A4"/>
          </p15:clr>
        </p15:guide>
        <p15:guide id="22" orient="horz" pos="1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89DC8"/>
    <a:srgbClr val="F1F1F1"/>
    <a:srgbClr val="6C7B90"/>
    <a:srgbClr val="28ACDA"/>
    <a:srgbClr val="E4407B"/>
    <a:srgbClr val="219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96149" autoAdjust="0"/>
  </p:normalViewPr>
  <p:slideViewPr>
    <p:cSldViewPr snapToGrid="0" snapToObjects="1">
      <p:cViewPr varScale="1">
        <p:scale>
          <a:sx n="64" d="100"/>
          <a:sy n="64" d="100"/>
        </p:scale>
        <p:origin x="40" y="88"/>
      </p:cViewPr>
      <p:guideLst>
        <p:guide orient="horz" pos="3935"/>
        <p:guide orient="horz" pos="339"/>
        <p:guide pos="5151"/>
        <p:guide pos="7343"/>
        <p:guide pos="3807"/>
        <p:guide pos="3989"/>
        <p:guide pos="4971"/>
        <p:guide pos="453"/>
        <p:guide pos="2643"/>
        <p:guide pos="1481"/>
        <p:guide pos="1661"/>
        <p:guide pos="2825"/>
        <p:guide pos="6134"/>
        <p:guide pos="6315"/>
        <p:guide orient="horz" pos="4049"/>
        <p:guide orient="horz" pos="1214"/>
        <p:guide orient="horz" pos="1172"/>
        <p:guide orient="horz" pos="300"/>
        <p:guide orient="horz" pos="1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-3576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E5BF5-ADA8-42BD-9C15-BDCB262DFE55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D79D7EE-D9D0-44E6-82A5-DB5F70334BFB}">
      <dgm:prSet phldrT="[Text]" custT="1"/>
      <dgm:spPr>
        <a:ln w="12700">
          <a:solidFill>
            <a:schemeClr val="accent1"/>
          </a:solidFill>
        </a:ln>
      </dgm:spPr>
      <dgm:t>
        <a:bodyPr/>
        <a:lstStyle/>
        <a:p>
          <a:r>
            <a:rPr lang="de-DE" altLang="zh-CN" sz="2400" b="1" dirty="0" smtClean="0">
              <a:solidFill>
                <a:schemeClr val="accent1"/>
              </a:solidFill>
              <a:ea typeface="宋体" pitchFamily="2" charset="-122"/>
            </a:rPr>
            <a:t>Voith Holding</a:t>
          </a:r>
          <a:endParaRPr lang="en-US" sz="2400" dirty="0">
            <a:solidFill>
              <a:schemeClr val="accent1"/>
            </a:solidFill>
          </a:endParaRPr>
        </a:p>
      </dgm:t>
    </dgm:pt>
    <dgm:pt modelId="{61ED028A-CF53-46EB-A565-AF14B4533203}" type="parTrans" cxnId="{46FCFAC8-ED13-411C-ACAC-44DB1AA4653E}">
      <dgm:prSet/>
      <dgm:spPr/>
      <dgm:t>
        <a:bodyPr/>
        <a:lstStyle/>
        <a:p>
          <a:endParaRPr lang="en-US"/>
        </a:p>
      </dgm:t>
    </dgm:pt>
    <dgm:pt modelId="{7376B7CE-1297-4069-BE3E-AEC1F2EF3D81}" type="sibTrans" cxnId="{46FCFAC8-ED13-411C-ACAC-44DB1AA4653E}">
      <dgm:prSet/>
      <dgm:spPr/>
      <dgm:t>
        <a:bodyPr/>
        <a:lstStyle/>
        <a:p>
          <a:endParaRPr lang="en-US"/>
        </a:p>
      </dgm:t>
    </dgm:pt>
    <dgm:pt modelId="{1D6B2A3F-E4EF-4778-9ADB-6638684FF35D}">
      <dgm:prSet phldrT="[Text]" custT="1"/>
      <dgm:spPr>
        <a:ln w="12700">
          <a:solidFill>
            <a:schemeClr val="accent1"/>
          </a:solidFill>
        </a:ln>
      </dgm:spPr>
      <dgm:t>
        <a:bodyPr anchor="ctr"/>
        <a:lstStyle/>
        <a:p>
          <a:r>
            <a:rPr lang="en-US" altLang="zh-CN" sz="1600" b="1" dirty="0" err="1" smtClean="0">
              <a:solidFill>
                <a:schemeClr val="accent1"/>
              </a:solidFill>
              <a:ea typeface="宋体" pitchFamily="2" charset="-122"/>
            </a:rPr>
            <a:t>Voith</a:t>
          </a:r>
          <a:r>
            <a:rPr lang="en-US" altLang="zh-CN" sz="1600" b="1" dirty="0" smtClean="0">
              <a:solidFill>
                <a:schemeClr val="accent1"/>
              </a:solidFill>
              <a:ea typeface="宋体" pitchFamily="2" charset="-122"/>
            </a:rPr>
            <a:t> Paper</a:t>
          </a:r>
        </a:p>
        <a:p>
          <a: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  <a:t>Manufacturer of paper machines and </a:t>
          </a:r>
          <a:b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</a:br>
          <a: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  <a:t>components</a:t>
          </a:r>
          <a:endParaRPr lang="en-US" sz="1600" dirty="0">
            <a:solidFill>
              <a:schemeClr val="accent2"/>
            </a:solidFill>
          </a:endParaRPr>
        </a:p>
      </dgm:t>
    </dgm:pt>
    <dgm:pt modelId="{9C31C774-33A7-46B9-BD70-F60583941A7F}" type="parTrans" cxnId="{4D19C49D-430B-430C-BBA6-59E75947AC6B}">
      <dgm:prSet/>
      <dgm:spPr>
        <a:noFill/>
        <a:ln w="12700">
          <a:solidFill>
            <a:srgbClr val="999999"/>
          </a:solidFill>
        </a:ln>
      </dgm:spPr>
      <dgm:t>
        <a:bodyPr/>
        <a:lstStyle/>
        <a:p>
          <a:endParaRPr lang="en-US"/>
        </a:p>
      </dgm:t>
    </dgm:pt>
    <dgm:pt modelId="{20C41EBC-0B85-4F51-BCE9-3E72E57FF983}" type="sibTrans" cxnId="{4D19C49D-430B-430C-BBA6-59E75947AC6B}">
      <dgm:prSet/>
      <dgm:spPr/>
      <dgm:t>
        <a:bodyPr/>
        <a:lstStyle/>
        <a:p>
          <a:endParaRPr lang="en-US"/>
        </a:p>
      </dgm:t>
    </dgm:pt>
    <dgm:pt modelId="{5A744DB3-FB6B-4099-84BA-C791DEE6B781}">
      <dgm:prSet phldrT="[Text]" custT="1"/>
      <dgm:spPr>
        <a:ln w="12700">
          <a:solidFill>
            <a:schemeClr val="accent1"/>
          </a:solidFill>
        </a:ln>
      </dgm:spPr>
      <dgm:t>
        <a:bodyPr anchor="ctr"/>
        <a:lstStyle/>
        <a:p>
          <a:r>
            <a:rPr lang="en-US" altLang="zh-CN" sz="1600" b="1" dirty="0" err="1" smtClean="0">
              <a:solidFill>
                <a:schemeClr val="accent1"/>
              </a:solidFill>
              <a:ea typeface="宋体" pitchFamily="2" charset="-122"/>
            </a:rPr>
            <a:t>Voith</a:t>
          </a:r>
          <a:r>
            <a:rPr lang="en-US" altLang="zh-CN" sz="1600" b="1" dirty="0" smtClean="0">
              <a:solidFill>
                <a:schemeClr val="accent1"/>
              </a:solidFill>
              <a:ea typeface="宋体" pitchFamily="2" charset="-122"/>
            </a:rPr>
            <a:t> Hydro</a:t>
          </a:r>
        </a:p>
        <a:p>
          <a: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  <a:t>Manufacturer and EPC</a:t>
          </a:r>
          <a:b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</a:br>
          <a: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  <a:t>of hydro power plants </a:t>
          </a:r>
          <a:b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</a:br>
          <a: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  <a:t>and equipment</a:t>
          </a:r>
          <a:endParaRPr lang="en-US" sz="1600" b="1" dirty="0" smtClean="0">
            <a:ea typeface="宋体" pitchFamily="2" charset="-122"/>
          </a:endParaRPr>
        </a:p>
      </dgm:t>
    </dgm:pt>
    <dgm:pt modelId="{532E8053-D892-4AA4-AE84-AC499C5156E2}" type="parTrans" cxnId="{BDF6CC60-0525-41A9-AEA5-9091F67E94EA}">
      <dgm:prSet/>
      <dgm:spPr>
        <a:noFill/>
        <a:ln w="12700">
          <a:solidFill>
            <a:srgbClr val="999999"/>
          </a:solidFill>
        </a:ln>
      </dgm:spPr>
      <dgm:t>
        <a:bodyPr/>
        <a:lstStyle/>
        <a:p>
          <a:endParaRPr lang="en-US"/>
        </a:p>
      </dgm:t>
    </dgm:pt>
    <dgm:pt modelId="{0D24CAD0-BC45-4EE7-83B5-47576A79E384}" type="sibTrans" cxnId="{BDF6CC60-0525-41A9-AEA5-9091F67E94EA}">
      <dgm:prSet/>
      <dgm:spPr/>
      <dgm:t>
        <a:bodyPr/>
        <a:lstStyle/>
        <a:p>
          <a:endParaRPr lang="en-US"/>
        </a:p>
      </dgm:t>
    </dgm:pt>
    <dgm:pt modelId="{D3355CEE-1D39-4BDE-A361-80BC8536BD29}">
      <dgm:prSet phldrT="[Text]" custT="1"/>
      <dgm:spPr>
        <a:ln w="12700">
          <a:solidFill>
            <a:schemeClr val="accent1"/>
          </a:solidFill>
        </a:ln>
      </dgm:spPr>
      <dgm:t>
        <a:bodyPr anchor="ctr"/>
        <a:lstStyle/>
        <a:p>
          <a:r>
            <a:rPr lang="en-US" altLang="zh-CN" sz="1600" b="1" dirty="0" smtClean="0">
              <a:solidFill>
                <a:schemeClr val="accent1"/>
              </a:solidFill>
              <a:ea typeface="宋体" pitchFamily="2" charset="-122"/>
            </a:rPr>
            <a:t>Voith Digital Ventures</a:t>
          </a:r>
        </a:p>
        <a:p>
          <a: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  <a:t>Solutions for the </a:t>
          </a:r>
          <a:b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</a:br>
          <a: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  <a:t>industrial internet of </a:t>
          </a:r>
          <a:b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</a:br>
          <a: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  <a:t>things: networking and digitalization</a:t>
          </a:r>
        </a:p>
      </dgm:t>
    </dgm:pt>
    <dgm:pt modelId="{D0FF0A7A-4042-47C4-931E-75E1DD5540B6}" type="parTrans" cxnId="{D94BD5DA-44CF-4C5A-A75E-43DB6A7FB1C2}">
      <dgm:prSet/>
      <dgm:spPr>
        <a:noFill/>
        <a:ln w="12700">
          <a:solidFill>
            <a:srgbClr val="999999"/>
          </a:solidFill>
        </a:ln>
      </dgm:spPr>
      <dgm:t>
        <a:bodyPr/>
        <a:lstStyle/>
        <a:p>
          <a:endParaRPr lang="en-US"/>
        </a:p>
      </dgm:t>
    </dgm:pt>
    <dgm:pt modelId="{76A0C18B-87AC-4DA1-B1AA-CEABBF37D035}" type="sibTrans" cxnId="{D94BD5DA-44CF-4C5A-A75E-43DB6A7FB1C2}">
      <dgm:prSet/>
      <dgm:spPr/>
      <dgm:t>
        <a:bodyPr/>
        <a:lstStyle/>
        <a:p>
          <a:endParaRPr lang="en-US"/>
        </a:p>
      </dgm:t>
    </dgm:pt>
    <dgm:pt modelId="{E27F37C7-649A-4057-B6E8-B335BAF59BA2}">
      <dgm:prSet phldrT="[Text]" custT="1"/>
      <dgm:spPr>
        <a:solidFill>
          <a:schemeClr val="bg1">
            <a:lumMod val="95000"/>
          </a:schemeClr>
        </a:solidFill>
        <a:ln w="12700">
          <a:solidFill>
            <a:schemeClr val="accent1"/>
          </a:solidFill>
        </a:ln>
      </dgm:spPr>
      <dgm:t>
        <a:bodyPr anchor="ctr"/>
        <a:lstStyle/>
        <a:p>
          <a:r>
            <a:rPr lang="en-US" altLang="zh-CN" sz="1600" b="1" dirty="0" err="1" smtClean="0">
              <a:solidFill>
                <a:schemeClr val="accent1"/>
              </a:solidFill>
              <a:ea typeface="宋体" pitchFamily="2" charset="-122"/>
            </a:rPr>
            <a:t>Voith</a:t>
          </a:r>
          <a:r>
            <a:rPr lang="en-US" altLang="zh-CN" sz="1600" b="1" dirty="0" smtClean="0">
              <a:solidFill>
                <a:schemeClr val="accent1"/>
              </a:solidFill>
              <a:ea typeface="宋体" pitchFamily="2" charset="-122"/>
            </a:rPr>
            <a:t> Turbo </a:t>
          </a:r>
        </a:p>
        <a:p>
          <a:r>
            <a:rPr lang="en-US" altLang="zh-CN" sz="1600" dirty="0" smtClean="0">
              <a:solidFill>
                <a:schemeClr val="accent2"/>
              </a:solidFill>
              <a:ea typeface="宋体" pitchFamily="2" charset="-122"/>
            </a:rPr>
            <a:t>Manufacturer of intelligent power transmission machinery and products</a:t>
          </a:r>
          <a:endParaRPr lang="en-US" sz="1800" dirty="0"/>
        </a:p>
      </dgm:t>
    </dgm:pt>
    <dgm:pt modelId="{301D0622-97CE-43A4-A382-52DFF552B661}" type="sibTrans" cxnId="{E4891AD1-A819-472D-BF59-0C82FF406EC3}">
      <dgm:prSet/>
      <dgm:spPr/>
      <dgm:t>
        <a:bodyPr/>
        <a:lstStyle/>
        <a:p>
          <a:endParaRPr lang="en-US"/>
        </a:p>
      </dgm:t>
    </dgm:pt>
    <dgm:pt modelId="{358ECC2D-F7A9-4488-9B5C-48809203AB0A}" type="parTrans" cxnId="{E4891AD1-A819-472D-BF59-0C82FF406EC3}">
      <dgm:prSet/>
      <dgm:spPr>
        <a:noFill/>
        <a:ln w="12700">
          <a:solidFill>
            <a:srgbClr val="999999"/>
          </a:solidFill>
        </a:ln>
      </dgm:spPr>
      <dgm:t>
        <a:bodyPr/>
        <a:lstStyle/>
        <a:p>
          <a:endParaRPr lang="en-US"/>
        </a:p>
      </dgm:t>
    </dgm:pt>
    <dgm:pt modelId="{C5567990-9258-499F-A380-5FDF0486BF73}" type="pres">
      <dgm:prSet presAssocID="{CD6E5BF5-ADA8-42BD-9C15-BDCB262DFE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39E083-CA7E-42D4-B17A-8C950E545A4B}" type="pres">
      <dgm:prSet presAssocID="{7D79D7EE-D9D0-44E6-82A5-DB5F70334BF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1AEA78E-BADC-4244-9AD1-640310EB999C}" type="pres">
      <dgm:prSet presAssocID="{7D79D7EE-D9D0-44E6-82A5-DB5F70334BFB}" presName="rootComposite1" presStyleCnt="0"/>
      <dgm:spPr/>
      <dgm:t>
        <a:bodyPr/>
        <a:lstStyle/>
        <a:p>
          <a:endParaRPr lang="en-US"/>
        </a:p>
      </dgm:t>
    </dgm:pt>
    <dgm:pt modelId="{01DA446A-5302-4113-903E-DF48596C68FE}" type="pres">
      <dgm:prSet presAssocID="{7D79D7EE-D9D0-44E6-82A5-DB5F70334BFB}" presName="rootText1" presStyleLbl="node0" presStyleIdx="0" presStyleCnt="1" custScaleX="130573" custScaleY="670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059DF9-CC95-4447-BD79-5E1D4BA9B786}" type="pres">
      <dgm:prSet presAssocID="{7D79D7EE-D9D0-44E6-82A5-DB5F70334BF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FCE98E8-545E-4A53-8135-2C80181FA66C}" type="pres">
      <dgm:prSet presAssocID="{7D79D7EE-D9D0-44E6-82A5-DB5F70334BFB}" presName="hierChild2" presStyleCnt="0"/>
      <dgm:spPr/>
      <dgm:t>
        <a:bodyPr/>
        <a:lstStyle/>
        <a:p>
          <a:endParaRPr lang="en-US"/>
        </a:p>
      </dgm:t>
    </dgm:pt>
    <dgm:pt modelId="{1DBF6B86-0488-45E5-9327-5E4F0736CE11}" type="pres">
      <dgm:prSet presAssocID="{9C31C774-33A7-46B9-BD70-F60583941A7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308732D-18EB-4BE4-9066-6E47B88A61E6}" type="pres">
      <dgm:prSet presAssocID="{1D6B2A3F-E4EF-4778-9ADB-6638684FF35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71E50FE-E46F-41ED-A18D-B755CBFCB6B6}" type="pres">
      <dgm:prSet presAssocID="{1D6B2A3F-E4EF-4778-9ADB-6638684FF35D}" presName="rootComposite" presStyleCnt="0"/>
      <dgm:spPr/>
      <dgm:t>
        <a:bodyPr/>
        <a:lstStyle/>
        <a:p>
          <a:endParaRPr lang="en-US"/>
        </a:p>
      </dgm:t>
    </dgm:pt>
    <dgm:pt modelId="{3F91BFA4-3B67-424F-A84F-299A204C29D5}" type="pres">
      <dgm:prSet presAssocID="{1D6B2A3F-E4EF-4778-9ADB-6638684FF35D}" presName="rootText" presStyleLbl="node2" presStyleIdx="0" presStyleCnt="4" custScaleX="106633" custScaleY="1240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B99F6F-0D3F-4081-AA6E-F8AB14102FFC}" type="pres">
      <dgm:prSet presAssocID="{1D6B2A3F-E4EF-4778-9ADB-6638684FF35D}" presName="rootConnector" presStyleLbl="node2" presStyleIdx="0" presStyleCnt="4"/>
      <dgm:spPr/>
      <dgm:t>
        <a:bodyPr/>
        <a:lstStyle/>
        <a:p>
          <a:endParaRPr lang="en-US"/>
        </a:p>
      </dgm:t>
    </dgm:pt>
    <dgm:pt modelId="{FF07B49D-7557-4CD4-B847-80A2BD88A026}" type="pres">
      <dgm:prSet presAssocID="{1D6B2A3F-E4EF-4778-9ADB-6638684FF35D}" presName="hierChild4" presStyleCnt="0"/>
      <dgm:spPr/>
      <dgm:t>
        <a:bodyPr/>
        <a:lstStyle/>
        <a:p>
          <a:endParaRPr lang="en-US"/>
        </a:p>
      </dgm:t>
    </dgm:pt>
    <dgm:pt modelId="{FF53A54E-CC80-416B-9895-01B99959B77F}" type="pres">
      <dgm:prSet presAssocID="{1D6B2A3F-E4EF-4778-9ADB-6638684FF35D}" presName="hierChild5" presStyleCnt="0"/>
      <dgm:spPr/>
      <dgm:t>
        <a:bodyPr/>
        <a:lstStyle/>
        <a:p>
          <a:endParaRPr lang="en-US"/>
        </a:p>
      </dgm:t>
    </dgm:pt>
    <dgm:pt modelId="{C996C661-AFDA-48EF-8D8F-02930E67CAC7}" type="pres">
      <dgm:prSet presAssocID="{532E8053-D892-4AA4-AE84-AC499C5156E2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FC04F3F-C771-47E0-BFEF-3B884F9DF2F5}" type="pres">
      <dgm:prSet presAssocID="{5A744DB3-FB6B-4099-84BA-C791DEE6B78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1B5CEDD-DC9A-42AE-8E03-AF04748C6A9F}" type="pres">
      <dgm:prSet presAssocID="{5A744DB3-FB6B-4099-84BA-C791DEE6B781}" presName="rootComposite" presStyleCnt="0"/>
      <dgm:spPr/>
      <dgm:t>
        <a:bodyPr/>
        <a:lstStyle/>
        <a:p>
          <a:endParaRPr lang="en-US"/>
        </a:p>
      </dgm:t>
    </dgm:pt>
    <dgm:pt modelId="{E929D4EB-13B4-4C17-9EEA-EE51BE98E91E}" type="pres">
      <dgm:prSet presAssocID="{5A744DB3-FB6B-4099-84BA-C791DEE6B781}" presName="rootText" presStyleLbl="node2" presStyleIdx="1" presStyleCnt="4" custScaleX="106633" custScaleY="1240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ACE8A1-0A16-422D-9395-520B588D0341}" type="pres">
      <dgm:prSet presAssocID="{5A744DB3-FB6B-4099-84BA-C791DEE6B781}" presName="rootConnector" presStyleLbl="node2" presStyleIdx="1" presStyleCnt="4"/>
      <dgm:spPr/>
      <dgm:t>
        <a:bodyPr/>
        <a:lstStyle/>
        <a:p>
          <a:endParaRPr lang="en-US"/>
        </a:p>
      </dgm:t>
    </dgm:pt>
    <dgm:pt modelId="{666E9580-7095-4039-A715-A87DEA258C4A}" type="pres">
      <dgm:prSet presAssocID="{5A744DB3-FB6B-4099-84BA-C791DEE6B781}" presName="hierChild4" presStyleCnt="0"/>
      <dgm:spPr/>
      <dgm:t>
        <a:bodyPr/>
        <a:lstStyle/>
        <a:p>
          <a:endParaRPr lang="en-US"/>
        </a:p>
      </dgm:t>
    </dgm:pt>
    <dgm:pt modelId="{005C587A-8964-4DE3-9D78-68B5E8413D87}" type="pres">
      <dgm:prSet presAssocID="{5A744DB3-FB6B-4099-84BA-C791DEE6B781}" presName="hierChild5" presStyleCnt="0"/>
      <dgm:spPr/>
      <dgm:t>
        <a:bodyPr/>
        <a:lstStyle/>
        <a:p>
          <a:endParaRPr lang="en-US"/>
        </a:p>
      </dgm:t>
    </dgm:pt>
    <dgm:pt modelId="{6DF0B370-CF7B-4E47-B8DB-AB076D606895}" type="pres">
      <dgm:prSet presAssocID="{358ECC2D-F7A9-4488-9B5C-48809203AB0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9A087C4-76C2-4324-953C-687F1E172330}" type="pres">
      <dgm:prSet presAssocID="{E27F37C7-649A-4057-B6E8-B335BAF59BA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8D731E5-D231-4191-B7E6-E493C3DBD6E8}" type="pres">
      <dgm:prSet presAssocID="{E27F37C7-649A-4057-B6E8-B335BAF59BA2}" presName="rootComposite" presStyleCnt="0"/>
      <dgm:spPr/>
      <dgm:t>
        <a:bodyPr/>
        <a:lstStyle/>
        <a:p>
          <a:endParaRPr lang="en-US"/>
        </a:p>
      </dgm:t>
    </dgm:pt>
    <dgm:pt modelId="{D0D666E9-B4BE-4315-871E-DCB94C210045}" type="pres">
      <dgm:prSet presAssocID="{E27F37C7-649A-4057-B6E8-B335BAF59BA2}" presName="rootText" presStyleLbl="node2" presStyleIdx="2" presStyleCnt="4" custScaleX="106633" custScaleY="1240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3F0BE9-15CB-4033-8EC1-6591ED09B274}" type="pres">
      <dgm:prSet presAssocID="{E27F37C7-649A-4057-B6E8-B335BAF59BA2}" presName="rootConnector" presStyleLbl="node2" presStyleIdx="2" presStyleCnt="4"/>
      <dgm:spPr/>
      <dgm:t>
        <a:bodyPr/>
        <a:lstStyle/>
        <a:p>
          <a:endParaRPr lang="en-US"/>
        </a:p>
      </dgm:t>
    </dgm:pt>
    <dgm:pt modelId="{A0A74527-ACA5-4BF5-899B-00F80517E716}" type="pres">
      <dgm:prSet presAssocID="{E27F37C7-649A-4057-B6E8-B335BAF59BA2}" presName="hierChild4" presStyleCnt="0"/>
      <dgm:spPr/>
      <dgm:t>
        <a:bodyPr/>
        <a:lstStyle/>
        <a:p>
          <a:endParaRPr lang="en-US"/>
        </a:p>
      </dgm:t>
    </dgm:pt>
    <dgm:pt modelId="{DF0A46FB-6BE5-4CE1-8897-9616337CBC7A}" type="pres">
      <dgm:prSet presAssocID="{E27F37C7-649A-4057-B6E8-B335BAF59BA2}" presName="hierChild5" presStyleCnt="0"/>
      <dgm:spPr/>
      <dgm:t>
        <a:bodyPr/>
        <a:lstStyle/>
        <a:p>
          <a:endParaRPr lang="en-US"/>
        </a:p>
      </dgm:t>
    </dgm:pt>
    <dgm:pt modelId="{4FF739CD-8DD7-4B6C-99B0-CF02FF498E4F}" type="pres">
      <dgm:prSet presAssocID="{D0FF0A7A-4042-47C4-931E-75E1DD5540B6}" presName="Name37" presStyleLbl="parChTrans1D2" presStyleIdx="3" presStyleCnt="4"/>
      <dgm:spPr/>
      <dgm:t>
        <a:bodyPr/>
        <a:lstStyle/>
        <a:p>
          <a:endParaRPr lang="en-US"/>
        </a:p>
      </dgm:t>
    </dgm:pt>
    <dgm:pt modelId="{E53A4FBC-8E99-4648-A6FF-E854EFEBF619}" type="pres">
      <dgm:prSet presAssocID="{D3355CEE-1D39-4BDE-A361-80BC8536B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BF4779-A183-476A-BDAC-77B51573C0D8}" type="pres">
      <dgm:prSet presAssocID="{D3355CEE-1D39-4BDE-A361-80BC8536BD29}" presName="rootComposite" presStyleCnt="0"/>
      <dgm:spPr/>
      <dgm:t>
        <a:bodyPr/>
        <a:lstStyle/>
        <a:p>
          <a:endParaRPr lang="en-US"/>
        </a:p>
      </dgm:t>
    </dgm:pt>
    <dgm:pt modelId="{4E156720-9369-411B-BE2D-00666BF494CF}" type="pres">
      <dgm:prSet presAssocID="{D3355CEE-1D39-4BDE-A361-80BC8536BD29}" presName="rootText" presStyleLbl="node2" presStyleIdx="3" presStyleCnt="4" custScaleX="106633" custScaleY="1240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4CE5D0-FD8F-4334-83B8-D03D0F1D57CA}" type="pres">
      <dgm:prSet presAssocID="{D3355CEE-1D39-4BDE-A361-80BC8536BD29}" presName="rootConnector" presStyleLbl="node2" presStyleIdx="3" presStyleCnt="4"/>
      <dgm:spPr/>
      <dgm:t>
        <a:bodyPr/>
        <a:lstStyle/>
        <a:p>
          <a:endParaRPr lang="en-US"/>
        </a:p>
      </dgm:t>
    </dgm:pt>
    <dgm:pt modelId="{71A51F0E-6618-4321-AFAD-795565346E35}" type="pres">
      <dgm:prSet presAssocID="{D3355CEE-1D39-4BDE-A361-80BC8536BD29}" presName="hierChild4" presStyleCnt="0"/>
      <dgm:spPr/>
      <dgm:t>
        <a:bodyPr/>
        <a:lstStyle/>
        <a:p>
          <a:endParaRPr lang="en-US"/>
        </a:p>
      </dgm:t>
    </dgm:pt>
    <dgm:pt modelId="{AB3CB213-1F1B-491B-A064-2032A104EB0A}" type="pres">
      <dgm:prSet presAssocID="{D3355CEE-1D39-4BDE-A361-80BC8536BD29}" presName="hierChild5" presStyleCnt="0"/>
      <dgm:spPr/>
      <dgm:t>
        <a:bodyPr/>
        <a:lstStyle/>
        <a:p>
          <a:endParaRPr lang="en-US"/>
        </a:p>
      </dgm:t>
    </dgm:pt>
    <dgm:pt modelId="{E5C992C2-35B9-4A17-874E-3CD964E3481F}" type="pres">
      <dgm:prSet presAssocID="{7D79D7EE-D9D0-44E6-82A5-DB5F70334BFB}" presName="hierChild3" presStyleCnt="0"/>
      <dgm:spPr/>
      <dgm:t>
        <a:bodyPr/>
        <a:lstStyle/>
        <a:p>
          <a:endParaRPr lang="en-US"/>
        </a:p>
      </dgm:t>
    </dgm:pt>
  </dgm:ptLst>
  <dgm:cxnLst>
    <dgm:cxn modelId="{777E636C-87C4-4218-8364-D6BD02E2A32C}" type="presOf" srcId="{358ECC2D-F7A9-4488-9B5C-48809203AB0A}" destId="{6DF0B370-CF7B-4E47-B8DB-AB076D606895}" srcOrd="0" destOrd="0" presId="urn:microsoft.com/office/officeart/2005/8/layout/orgChart1"/>
    <dgm:cxn modelId="{46FCFAC8-ED13-411C-ACAC-44DB1AA4653E}" srcId="{CD6E5BF5-ADA8-42BD-9C15-BDCB262DFE55}" destId="{7D79D7EE-D9D0-44E6-82A5-DB5F70334BFB}" srcOrd="0" destOrd="0" parTransId="{61ED028A-CF53-46EB-A565-AF14B4533203}" sibTransId="{7376B7CE-1297-4069-BE3E-AEC1F2EF3D81}"/>
    <dgm:cxn modelId="{7F80E749-B00D-4E39-B18F-029C85C55DBF}" type="presOf" srcId="{D3355CEE-1D39-4BDE-A361-80BC8536BD29}" destId="{A94CE5D0-FD8F-4334-83B8-D03D0F1D57CA}" srcOrd="1" destOrd="0" presId="urn:microsoft.com/office/officeart/2005/8/layout/orgChart1"/>
    <dgm:cxn modelId="{9DE1E9E7-F68B-46EA-AF28-D37D1B9FDAEF}" type="presOf" srcId="{D3355CEE-1D39-4BDE-A361-80BC8536BD29}" destId="{4E156720-9369-411B-BE2D-00666BF494CF}" srcOrd="0" destOrd="0" presId="urn:microsoft.com/office/officeart/2005/8/layout/orgChart1"/>
    <dgm:cxn modelId="{059A87CA-9FE7-4564-809B-66997E2BCC82}" type="presOf" srcId="{1D6B2A3F-E4EF-4778-9ADB-6638684FF35D}" destId="{70B99F6F-0D3F-4081-AA6E-F8AB14102FFC}" srcOrd="1" destOrd="0" presId="urn:microsoft.com/office/officeart/2005/8/layout/orgChart1"/>
    <dgm:cxn modelId="{46664310-49BE-41C4-A71C-2A5FE4393D2B}" type="presOf" srcId="{7D79D7EE-D9D0-44E6-82A5-DB5F70334BFB}" destId="{17059DF9-CC95-4447-BD79-5E1D4BA9B786}" srcOrd="1" destOrd="0" presId="urn:microsoft.com/office/officeart/2005/8/layout/orgChart1"/>
    <dgm:cxn modelId="{B78B327E-776E-42C6-BA36-79ED278E96EE}" type="presOf" srcId="{5A744DB3-FB6B-4099-84BA-C791DEE6B781}" destId="{C5ACE8A1-0A16-422D-9395-520B588D0341}" srcOrd="1" destOrd="0" presId="urn:microsoft.com/office/officeart/2005/8/layout/orgChart1"/>
    <dgm:cxn modelId="{609B235B-8A19-40DE-B42D-8F580D7F5308}" type="presOf" srcId="{9C31C774-33A7-46B9-BD70-F60583941A7F}" destId="{1DBF6B86-0488-45E5-9327-5E4F0736CE11}" srcOrd="0" destOrd="0" presId="urn:microsoft.com/office/officeart/2005/8/layout/orgChart1"/>
    <dgm:cxn modelId="{F936BD5F-077F-4C7C-A721-D8EFF4EF983F}" type="presOf" srcId="{E27F37C7-649A-4057-B6E8-B335BAF59BA2}" destId="{D0D666E9-B4BE-4315-871E-DCB94C210045}" srcOrd="0" destOrd="0" presId="urn:microsoft.com/office/officeart/2005/8/layout/orgChart1"/>
    <dgm:cxn modelId="{D94BD5DA-44CF-4C5A-A75E-43DB6A7FB1C2}" srcId="{7D79D7EE-D9D0-44E6-82A5-DB5F70334BFB}" destId="{D3355CEE-1D39-4BDE-A361-80BC8536BD29}" srcOrd="3" destOrd="0" parTransId="{D0FF0A7A-4042-47C4-931E-75E1DD5540B6}" sibTransId="{76A0C18B-87AC-4DA1-B1AA-CEABBF37D035}"/>
    <dgm:cxn modelId="{9639E4B1-0E9C-495F-8D76-320C2A0D9BE1}" type="presOf" srcId="{5A744DB3-FB6B-4099-84BA-C791DEE6B781}" destId="{E929D4EB-13B4-4C17-9EEA-EE51BE98E91E}" srcOrd="0" destOrd="0" presId="urn:microsoft.com/office/officeart/2005/8/layout/orgChart1"/>
    <dgm:cxn modelId="{36099805-876C-4F66-94EF-16DD1FC274AD}" type="presOf" srcId="{CD6E5BF5-ADA8-42BD-9C15-BDCB262DFE55}" destId="{C5567990-9258-499F-A380-5FDF0486BF73}" srcOrd="0" destOrd="0" presId="urn:microsoft.com/office/officeart/2005/8/layout/orgChart1"/>
    <dgm:cxn modelId="{6629873D-24F6-4D99-B567-E5A727439842}" type="presOf" srcId="{7D79D7EE-D9D0-44E6-82A5-DB5F70334BFB}" destId="{01DA446A-5302-4113-903E-DF48596C68FE}" srcOrd="0" destOrd="0" presId="urn:microsoft.com/office/officeart/2005/8/layout/orgChart1"/>
    <dgm:cxn modelId="{BDF6CC60-0525-41A9-AEA5-9091F67E94EA}" srcId="{7D79D7EE-D9D0-44E6-82A5-DB5F70334BFB}" destId="{5A744DB3-FB6B-4099-84BA-C791DEE6B781}" srcOrd="1" destOrd="0" parTransId="{532E8053-D892-4AA4-AE84-AC499C5156E2}" sibTransId="{0D24CAD0-BC45-4EE7-83B5-47576A79E384}"/>
    <dgm:cxn modelId="{E4891AD1-A819-472D-BF59-0C82FF406EC3}" srcId="{7D79D7EE-D9D0-44E6-82A5-DB5F70334BFB}" destId="{E27F37C7-649A-4057-B6E8-B335BAF59BA2}" srcOrd="2" destOrd="0" parTransId="{358ECC2D-F7A9-4488-9B5C-48809203AB0A}" sibTransId="{301D0622-97CE-43A4-A382-52DFF552B661}"/>
    <dgm:cxn modelId="{C0E8E683-03E5-49BA-AE40-604878F767A8}" type="presOf" srcId="{1D6B2A3F-E4EF-4778-9ADB-6638684FF35D}" destId="{3F91BFA4-3B67-424F-A84F-299A204C29D5}" srcOrd="0" destOrd="0" presId="urn:microsoft.com/office/officeart/2005/8/layout/orgChart1"/>
    <dgm:cxn modelId="{40D1CE43-3B2D-4A4C-A79D-621701B8CB99}" type="presOf" srcId="{E27F37C7-649A-4057-B6E8-B335BAF59BA2}" destId="{A53F0BE9-15CB-4033-8EC1-6591ED09B274}" srcOrd="1" destOrd="0" presId="urn:microsoft.com/office/officeart/2005/8/layout/orgChart1"/>
    <dgm:cxn modelId="{4D19C49D-430B-430C-BBA6-59E75947AC6B}" srcId="{7D79D7EE-D9D0-44E6-82A5-DB5F70334BFB}" destId="{1D6B2A3F-E4EF-4778-9ADB-6638684FF35D}" srcOrd="0" destOrd="0" parTransId="{9C31C774-33A7-46B9-BD70-F60583941A7F}" sibTransId="{20C41EBC-0B85-4F51-BCE9-3E72E57FF983}"/>
    <dgm:cxn modelId="{DF7F628F-39CA-445D-A4DE-6AAA881A3885}" type="presOf" srcId="{532E8053-D892-4AA4-AE84-AC499C5156E2}" destId="{C996C661-AFDA-48EF-8D8F-02930E67CAC7}" srcOrd="0" destOrd="0" presId="urn:microsoft.com/office/officeart/2005/8/layout/orgChart1"/>
    <dgm:cxn modelId="{E75E0748-FEA9-4726-B02D-463FBCB6BB93}" type="presOf" srcId="{D0FF0A7A-4042-47C4-931E-75E1DD5540B6}" destId="{4FF739CD-8DD7-4B6C-99B0-CF02FF498E4F}" srcOrd="0" destOrd="0" presId="urn:microsoft.com/office/officeart/2005/8/layout/orgChart1"/>
    <dgm:cxn modelId="{872B2751-E675-4A7B-B8CD-54DD7D279589}" type="presParOf" srcId="{C5567990-9258-499F-A380-5FDF0486BF73}" destId="{0239E083-CA7E-42D4-B17A-8C950E545A4B}" srcOrd="0" destOrd="0" presId="urn:microsoft.com/office/officeart/2005/8/layout/orgChart1"/>
    <dgm:cxn modelId="{8A050A04-6A9C-44FA-8211-E61F6B170190}" type="presParOf" srcId="{0239E083-CA7E-42D4-B17A-8C950E545A4B}" destId="{31AEA78E-BADC-4244-9AD1-640310EB999C}" srcOrd="0" destOrd="0" presId="urn:microsoft.com/office/officeart/2005/8/layout/orgChart1"/>
    <dgm:cxn modelId="{33BFC608-64C1-4B3B-991E-A52749AA31AF}" type="presParOf" srcId="{31AEA78E-BADC-4244-9AD1-640310EB999C}" destId="{01DA446A-5302-4113-903E-DF48596C68FE}" srcOrd="0" destOrd="0" presId="urn:microsoft.com/office/officeart/2005/8/layout/orgChart1"/>
    <dgm:cxn modelId="{C490F4C0-255C-4DD4-A26F-B2CF44A04524}" type="presParOf" srcId="{31AEA78E-BADC-4244-9AD1-640310EB999C}" destId="{17059DF9-CC95-4447-BD79-5E1D4BA9B786}" srcOrd="1" destOrd="0" presId="urn:microsoft.com/office/officeart/2005/8/layout/orgChart1"/>
    <dgm:cxn modelId="{9FADA7CA-E6DB-464A-8169-1C6537ACA27E}" type="presParOf" srcId="{0239E083-CA7E-42D4-B17A-8C950E545A4B}" destId="{6FCE98E8-545E-4A53-8135-2C80181FA66C}" srcOrd="1" destOrd="0" presId="urn:microsoft.com/office/officeart/2005/8/layout/orgChart1"/>
    <dgm:cxn modelId="{A505E268-E02E-4197-9C6E-483B4C153F31}" type="presParOf" srcId="{6FCE98E8-545E-4A53-8135-2C80181FA66C}" destId="{1DBF6B86-0488-45E5-9327-5E4F0736CE11}" srcOrd="0" destOrd="0" presId="urn:microsoft.com/office/officeart/2005/8/layout/orgChart1"/>
    <dgm:cxn modelId="{C1E67EB4-6EB9-4E6C-89C1-C3801095BF95}" type="presParOf" srcId="{6FCE98E8-545E-4A53-8135-2C80181FA66C}" destId="{7308732D-18EB-4BE4-9066-6E47B88A61E6}" srcOrd="1" destOrd="0" presId="urn:microsoft.com/office/officeart/2005/8/layout/orgChart1"/>
    <dgm:cxn modelId="{A4AF1971-5D95-44FF-B417-372EBC6CB3E2}" type="presParOf" srcId="{7308732D-18EB-4BE4-9066-6E47B88A61E6}" destId="{C71E50FE-E46F-41ED-A18D-B755CBFCB6B6}" srcOrd="0" destOrd="0" presId="urn:microsoft.com/office/officeart/2005/8/layout/orgChart1"/>
    <dgm:cxn modelId="{6DEBBA0D-8CB2-4695-ADE9-6A1FA4756E5C}" type="presParOf" srcId="{C71E50FE-E46F-41ED-A18D-B755CBFCB6B6}" destId="{3F91BFA4-3B67-424F-A84F-299A204C29D5}" srcOrd="0" destOrd="0" presId="urn:microsoft.com/office/officeart/2005/8/layout/orgChart1"/>
    <dgm:cxn modelId="{02BB877F-5836-4F45-AA8F-9B7908F61B15}" type="presParOf" srcId="{C71E50FE-E46F-41ED-A18D-B755CBFCB6B6}" destId="{70B99F6F-0D3F-4081-AA6E-F8AB14102FFC}" srcOrd="1" destOrd="0" presId="urn:microsoft.com/office/officeart/2005/8/layout/orgChart1"/>
    <dgm:cxn modelId="{0058B114-6699-4AAE-AEA5-BBA62774ACB9}" type="presParOf" srcId="{7308732D-18EB-4BE4-9066-6E47B88A61E6}" destId="{FF07B49D-7557-4CD4-B847-80A2BD88A026}" srcOrd="1" destOrd="0" presId="urn:microsoft.com/office/officeart/2005/8/layout/orgChart1"/>
    <dgm:cxn modelId="{CD5065E5-24ED-4DE8-BC9B-D27252099876}" type="presParOf" srcId="{7308732D-18EB-4BE4-9066-6E47B88A61E6}" destId="{FF53A54E-CC80-416B-9895-01B99959B77F}" srcOrd="2" destOrd="0" presId="urn:microsoft.com/office/officeart/2005/8/layout/orgChart1"/>
    <dgm:cxn modelId="{9D51AE2B-F35F-4C64-93DC-A27A9EACABCD}" type="presParOf" srcId="{6FCE98E8-545E-4A53-8135-2C80181FA66C}" destId="{C996C661-AFDA-48EF-8D8F-02930E67CAC7}" srcOrd="2" destOrd="0" presId="urn:microsoft.com/office/officeart/2005/8/layout/orgChart1"/>
    <dgm:cxn modelId="{02B1353D-DB63-4B40-B650-1413C90D0353}" type="presParOf" srcId="{6FCE98E8-545E-4A53-8135-2C80181FA66C}" destId="{9FC04F3F-C771-47E0-BFEF-3B884F9DF2F5}" srcOrd="3" destOrd="0" presId="urn:microsoft.com/office/officeart/2005/8/layout/orgChart1"/>
    <dgm:cxn modelId="{D8893C88-C1DA-417D-94C3-2B566AC89465}" type="presParOf" srcId="{9FC04F3F-C771-47E0-BFEF-3B884F9DF2F5}" destId="{31B5CEDD-DC9A-42AE-8E03-AF04748C6A9F}" srcOrd="0" destOrd="0" presId="urn:microsoft.com/office/officeart/2005/8/layout/orgChart1"/>
    <dgm:cxn modelId="{36FB3F52-3B35-4450-A7F1-8DB2AA971778}" type="presParOf" srcId="{31B5CEDD-DC9A-42AE-8E03-AF04748C6A9F}" destId="{E929D4EB-13B4-4C17-9EEA-EE51BE98E91E}" srcOrd="0" destOrd="0" presId="urn:microsoft.com/office/officeart/2005/8/layout/orgChart1"/>
    <dgm:cxn modelId="{CC92753D-262B-44AB-9B01-C361C16BF459}" type="presParOf" srcId="{31B5CEDD-DC9A-42AE-8E03-AF04748C6A9F}" destId="{C5ACE8A1-0A16-422D-9395-520B588D0341}" srcOrd="1" destOrd="0" presId="urn:microsoft.com/office/officeart/2005/8/layout/orgChart1"/>
    <dgm:cxn modelId="{64A0E784-CE78-4A4A-81AE-CB1A5A0AAFE3}" type="presParOf" srcId="{9FC04F3F-C771-47E0-BFEF-3B884F9DF2F5}" destId="{666E9580-7095-4039-A715-A87DEA258C4A}" srcOrd="1" destOrd="0" presId="urn:microsoft.com/office/officeart/2005/8/layout/orgChart1"/>
    <dgm:cxn modelId="{1136F3B0-FA1D-4A59-AF86-FC8163FC8C6F}" type="presParOf" srcId="{9FC04F3F-C771-47E0-BFEF-3B884F9DF2F5}" destId="{005C587A-8964-4DE3-9D78-68B5E8413D87}" srcOrd="2" destOrd="0" presId="urn:microsoft.com/office/officeart/2005/8/layout/orgChart1"/>
    <dgm:cxn modelId="{9410C075-664D-464F-9F56-DB7DF013DD4E}" type="presParOf" srcId="{6FCE98E8-545E-4A53-8135-2C80181FA66C}" destId="{6DF0B370-CF7B-4E47-B8DB-AB076D606895}" srcOrd="4" destOrd="0" presId="urn:microsoft.com/office/officeart/2005/8/layout/orgChart1"/>
    <dgm:cxn modelId="{C2454225-0F21-4432-BCC9-74AD23AFC201}" type="presParOf" srcId="{6FCE98E8-545E-4A53-8135-2C80181FA66C}" destId="{39A087C4-76C2-4324-953C-687F1E172330}" srcOrd="5" destOrd="0" presId="urn:microsoft.com/office/officeart/2005/8/layout/orgChart1"/>
    <dgm:cxn modelId="{20A04AB2-CE1B-4983-823A-E6D87F02CF52}" type="presParOf" srcId="{39A087C4-76C2-4324-953C-687F1E172330}" destId="{38D731E5-D231-4191-B7E6-E493C3DBD6E8}" srcOrd="0" destOrd="0" presId="urn:microsoft.com/office/officeart/2005/8/layout/orgChart1"/>
    <dgm:cxn modelId="{8AE4399C-B5E4-4447-8274-E1BFAE404B6C}" type="presParOf" srcId="{38D731E5-D231-4191-B7E6-E493C3DBD6E8}" destId="{D0D666E9-B4BE-4315-871E-DCB94C210045}" srcOrd="0" destOrd="0" presId="urn:microsoft.com/office/officeart/2005/8/layout/orgChart1"/>
    <dgm:cxn modelId="{EB9EBC68-0D9B-41C3-A452-0BEFC3705CF2}" type="presParOf" srcId="{38D731E5-D231-4191-B7E6-E493C3DBD6E8}" destId="{A53F0BE9-15CB-4033-8EC1-6591ED09B274}" srcOrd="1" destOrd="0" presId="urn:microsoft.com/office/officeart/2005/8/layout/orgChart1"/>
    <dgm:cxn modelId="{ECA25E75-C8A5-4BBE-902E-74989123487E}" type="presParOf" srcId="{39A087C4-76C2-4324-953C-687F1E172330}" destId="{A0A74527-ACA5-4BF5-899B-00F80517E716}" srcOrd="1" destOrd="0" presId="urn:microsoft.com/office/officeart/2005/8/layout/orgChart1"/>
    <dgm:cxn modelId="{145BF9F7-7D4D-40C8-8D9B-C4EB397B5AA7}" type="presParOf" srcId="{39A087C4-76C2-4324-953C-687F1E172330}" destId="{DF0A46FB-6BE5-4CE1-8897-9616337CBC7A}" srcOrd="2" destOrd="0" presId="urn:microsoft.com/office/officeart/2005/8/layout/orgChart1"/>
    <dgm:cxn modelId="{0CA3CDD0-09EA-4238-A3CA-1BD781EAD833}" type="presParOf" srcId="{6FCE98E8-545E-4A53-8135-2C80181FA66C}" destId="{4FF739CD-8DD7-4B6C-99B0-CF02FF498E4F}" srcOrd="6" destOrd="0" presId="urn:microsoft.com/office/officeart/2005/8/layout/orgChart1"/>
    <dgm:cxn modelId="{EAA59AE7-4150-4DAA-A4BE-7510646CDBA0}" type="presParOf" srcId="{6FCE98E8-545E-4A53-8135-2C80181FA66C}" destId="{E53A4FBC-8E99-4648-A6FF-E854EFEBF619}" srcOrd="7" destOrd="0" presId="urn:microsoft.com/office/officeart/2005/8/layout/orgChart1"/>
    <dgm:cxn modelId="{169C0516-DF6F-4735-89A4-058F04AF515E}" type="presParOf" srcId="{E53A4FBC-8E99-4648-A6FF-E854EFEBF619}" destId="{62BF4779-A183-476A-BDAC-77B51573C0D8}" srcOrd="0" destOrd="0" presId="urn:microsoft.com/office/officeart/2005/8/layout/orgChart1"/>
    <dgm:cxn modelId="{06B9C7D3-EB89-4973-9EFD-591585BD280D}" type="presParOf" srcId="{62BF4779-A183-476A-BDAC-77B51573C0D8}" destId="{4E156720-9369-411B-BE2D-00666BF494CF}" srcOrd="0" destOrd="0" presId="urn:microsoft.com/office/officeart/2005/8/layout/orgChart1"/>
    <dgm:cxn modelId="{A92C384E-6723-4F77-B6D5-E79B3455D0FD}" type="presParOf" srcId="{62BF4779-A183-476A-BDAC-77B51573C0D8}" destId="{A94CE5D0-FD8F-4334-83B8-D03D0F1D57CA}" srcOrd="1" destOrd="0" presId="urn:microsoft.com/office/officeart/2005/8/layout/orgChart1"/>
    <dgm:cxn modelId="{D08E1E9D-0D57-421E-B48D-5024B80A3FF5}" type="presParOf" srcId="{E53A4FBC-8E99-4648-A6FF-E854EFEBF619}" destId="{71A51F0E-6618-4321-AFAD-795565346E35}" srcOrd="1" destOrd="0" presId="urn:microsoft.com/office/officeart/2005/8/layout/orgChart1"/>
    <dgm:cxn modelId="{042A82F4-4047-4EC7-A582-8A9D0E6BD6C8}" type="presParOf" srcId="{E53A4FBC-8E99-4648-A6FF-E854EFEBF619}" destId="{AB3CB213-1F1B-491B-A064-2032A104EB0A}" srcOrd="2" destOrd="0" presId="urn:microsoft.com/office/officeart/2005/8/layout/orgChart1"/>
    <dgm:cxn modelId="{E66CA1BE-CA47-4633-A825-F5C073025DC5}" type="presParOf" srcId="{0239E083-CA7E-42D4-B17A-8C950E545A4B}" destId="{E5C992C2-35B9-4A17-874E-3CD964E348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739CD-8DD7-4B6C-99B0-CF02FF498E4F}">
      <dsp:nvSpPr>
        <dsp:cNvPr id="0" name=""/>
        <dsp:cNvSpPr/>
      </dsp:nvSpPr>
      <dsp:spPr>
        <a:xfrm>
          <a:off x="5626371" y="2141492"/>
          <a:ext cx="4398340" cy="482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25"/>
              </a:lnTo>
              <a:lnTo>
                <a:pt x="4398340" y="241225"/>
              </a:lnTo>
              <a:lnTo>
                <a:pt x="4398340" y="482451"/>
              </a:lnTo>
            </a:path>
          </a:pathLst>
        </a:custGeom>
        <a:noFill/>
        <a:ln w="127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0B370-CF7B-4E47-B8DB-AB076D606895}">
      <dsp:nvSpPr>
        <dsp:cNvPr id="0" name=""/>
        <dsp:cNvSpPr/>
      </dsp:nvSpPr>
      <dsp:spPr>
        <a:xfrm>
          <a:off x="5626371" y="2141492"/>
          <a:ext cx="1466113" cy="482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25"/>
              </a:lnTo>
              <a:lnTo>
                <a:pt x="1466113" y="241225"/>
              </a:lnTo>
              <a:lnTo>
                <a:pt x="1466113" y="482451"/>
              </a:lnTo>
            </a:path>
          </a:pathLst>
        </a:custGeom>
        <a:noFill/>
        <a:ln w="127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6C661-AFDA-48EF-8D8F-02930E67CAC7}">
      <dsp:nvSpPr>
        <dsp:cNvPr id="0" name=""/>
        <dsp:cNvSpPr/>
      </dsp:nvSpPr>
      <dsp:spPr>
        <a:xfrm>
          <a:off x="4160258" y="2141492"/>
          <a:ext cx="1466113" cy="482451"/>
        </a:xfrm>
        <a:custGeom>
          <a:avLst/>
          <a:gdLst/>
          <a:ahLst/>
          <a:cxnLst/>
          <a:rect l="0" t="0" r="0" b="0"/>
          <a:pathLst>
            <a:path>
              <a:moveTo>
                <a:pt x="1466113" y="0"/>
              </a:moveTo>
              <a:lnTo>
                <a:pt x="1466113" y="241225"/>
              </a:lnTo>
              <a:lnTo>
                <a:pt x="0" y="241225"/>
              </a:lnTo>
              <a:lnTo>
                <a:pt x="0" y="482451"/>
              </a:lnTo>
            </a:path>
          </a:pathLst>
        </a:custGeom>
        <a:noFill/>
        <a:ln w="127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F6B86-0488-45E5-9327-5E4F0736CE11}">
      <dsp:nvSpPr>
        <dsp:cNvPr id="0" name=""/>
        <dsp:cNvSpPr/>
      </dsp:nvSpPr>
      <dsp:spPr>
        <a:xfrm>
          <a:off x="1228031" y="2141492"/>
          <a:ext cx="4398340" cy="482451"/>
        </a:xfrm>
        <a:custGeom>
          <a:avLst/>
          <a:gdLst/>
          <a:ahLst/>
          <a:cxnLst/>
          <a:rect l="0" t="0" r="0" b="0"/>
          <a:pathLst>
            <a:path>
              <a:moveTo>
                <a:pt x="4398340" y="0"/>
              </a:moveTo>
              <a:lnTo>
                <a:pt x="4398340" y="241225"/>
              </a:lnTo>
              <a:lnTo>
                <a:pt x="0" y="241225"/>
              </a:lnTo>
              <a:lnTo>
                <a:pt x="0" y="482451"/>
              </a:lnTo>
            </a:path>
          </a:pathLst>
        </a:custGeom>
        <a:noFill/>
        <a:ln w="127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A446A-5302-4113-903E-DF48596C68FE}">
      <dsp:nvSpPr>
        <dsp:cNvPr id="0" name=""/>
        <dsp:cNvSpPr/>
      </dsp:nvSpPr>
      <dsp:spPr>
        <a:xfrm>
          <a:off x="4126486" y="1371740"/>
          <a:ext cx="2999770" cy="769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zh-CN" sz="2400" b="1" kern="1200" dirty="0" smtClean="0">
              <a:solidFill>
                <a:schemeClr val="accent1"/>
              </a:solidFill>
              <a:ea typeface="宋体" pitchFamily="2" charset="-122"/>
            </a:rPr>
            <a:t>Voith Holding</a:t>
          </a:r>
          <a:endParaRPr lang="en-US" sz="2400" kern="1200" dirty="0">
            <a:solidFill>
              <a:schemeClr val="accent1"/>
            </a:solidFill>
          </a:endParaRPr>
        </a:p>
      </dsp:txBody>
      <dsp:txXfrm>
        <a:off x="4126486" y="1371740"/>
        <a:ext cx="2999770" cy="769751"/>
      </dsp:txXfrm>
    </dsp:sp>
    <dsp:sp modelId="{3F91BFA4-3B67-424F-A84F-299A204C29D5}">
      <dsp:nvSpPr>
        <dsp:cNvPr id="0" name=""/>
        <dsp:cNvSpPr/>
      </dsp:nvSpPr>
      <dsp:spPr>
        <a:xfrm>
          <a:off x="3143" y="2623944"/>
          <a:ext cx="2449775" cy="1424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err="1" smtClean="0">
              <a:solidFill>
                <a:schemeClr val="accent1"/>
              </a:solidFill>
              <a:ea typeface="宋体" pitchFamily="2" charset="-122"/>
            </a:rPr>
            <a:t>Voith</a:t>
          </a:r>
          <a:r>
            <a:rPr lang="en-US" altLang="zh-CN" sz="1600" b="1" kern="1200" dirty="0" smtClean="0">
              <a:solidFill>
                <a:schemeClr val="accent1"/>
              </a:solidFill>
              <a:ea typeface="宋体" pitchFamily="2" charset="-122"/>
            </a:rPr>
            <a:t> Paper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  <a:t>Manufacturer of paper machines and </a:t>
          </a:r>
          <a:b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</a:br>
          <a: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  <a:t>components</a:t>
          </a:r>
          <a:endParaRPr lang="en-US" sz="1600" kern="1200" dirty="0">
            <a:solidFill>
              <a:schemeClr val="accent2"/>
            </a:solidFill>
          </a:endParaRPr>
        </a:p>
      </dsp:txBody>
      <dsp:txXfrm>
        <a:off x="3143" y="2623944"/>
        <a:ext cx="2449775" cy="1424392"/>
      </dsp:txXfrm>
    </dsp:sp>
    <dsp:sp modelId="{E929D4EB-13B4-4C17-9EEA-EE51BE98E91E}">
      <dsp:nvSpPr>
        <dsp:cNvPr id="0" name=""/>
        <dsp:cNvSpPr/>
      </dsp:nvSpPr>
      <dsp:spPr>
        <a:xfrm>
          <a:off x="2935370" y="2623944"/>
          <a:ext cx="2449775" cy="1424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err="1" smtClean="0">
              <a:solidFill>
                <a:schemeClr val="accent1"/>
              </a:solidFill>
              <a:ea typeface="宋体" pitchFamily="2" charset="-122"/>
            </a:rPr>
            <a:t>Voith</a:t>
          </a:r>
          <a:r>
            <a:rPr lang="en-US" altLang="zh-CN" sz="1600" b="1" kern="1200" dirty="0" smtClean="0">
              <a:solidFill>
                <a:schemeClr val="accent1"/>
              </a:solidFill>
              <a:ea typeface="宋体" pitchFamily="2" charset="-122"/>
            </a:rPr>
            <a:t> Hydro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  <a:t>Manufacturer and EPC</a:t>
          </a:r>
          <a:b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</a:br>
          <a: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  <a:t>of hydro power plants </a:t>
          </a:r>
          <a:b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</a:br>
          <a: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  <a:t>and equipment</a:t>
          </a:r>
          <a:endParaRPr lang="en-US" sz="1600" b="1" kern="1200" dirty="0" smtClean="0">
            <a:ea typeface="宋体" pitchFamily="2" charset="-122"/>
          </a:endParaRPr>
        </a:p>
      </dsp:txBody>
      <dsp:txXfrm>
        <a:off x="2935370" y="2623944"/>
        <a:ext cx="2449775" cy="1424392"/>
      </dsp:txXfrm>
    </dsp:sp>
    <dsp:sp modelId="{D0D666E9-B4BE-4315-871E-DCB94C210045}">
      <dsp:nvSpPr>
        <dsp:cNvPr id="0" name=""/>
        <dsp:cNvSpPr/>
      </dsp:nvSpPr>
      <dsp:spPr>
        <a:xfrm>
          <a:off x="5867597" y="2623944"/>
          <a:ext cx="2449775" cy="1424392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err="1" smtClean="0">
              <a:solidFill>
                <a:schemeClr val="accent1"/>
              </a:solidFill>
              <a:ea typeface="宋体" pitchFamily="2" charset="-122"/>
            </a:rPr>
            <a:t>Voith</a:t>
          </a:r>
          <a:r>
            <a:rPr lang="en-US" altLang="zh-CN" sz="1600" b="1" kern="1200" dirty="0" smtClean="0">
              <a:solidFill>
                <a:schemeClr val="accent1"/>
              </a:solidFill>
              <a:ea typeface="宋体" pitchFamily="2" charset="-122"/>
            </a:rPr>
            <a:t> Turbo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  <a:t>Manufacturer of intelligent power transmission machinery and products</a:t>
          </a:r>
          <a:endParaRPr lang="en-US" sz="1800" kern="1200" dirty="0"/>
        </a:p>
      </dsp:txBody>
      <dsp:txXfrm>
        <a:off x="5867597" y="2623944"/>
        <a:ext cx="2449775" cy="1424392"/>
      </dsp:txXfrm>
    </dsp:sp>
    <dsp:sp modelId="{4E156720-9369-411B-BE2D-00666BF494CF}">
      <dsp:nvSpPr>
        <dsp:cNvPr id="0" name=""/>
        <dsp:cNvSpPr/>
      </dsp:nvSpPr>
      <dsp:spPr>
        <a:xfrm>
          <a:off x="8799824" y="2623944"/>
          <a:ext cx="2449775" cy="1424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solidFill>
                <a:schemeClr val="accent1"/>
              </a:solidFill>
              <a:ea typeface="宋体" pitchFamily="2" charset="-122"/>
            </a:rPr>
            <a:t>Voith Digital Ventures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  <a:t>Solutions for the </a:t>
          </a:r>
          <a:b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</a:br>
          <a: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  <a:t>industrial internet of </a:t>
          </a:r>
          <a:b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</a:br>
          <a:r>
            <a:rPr lang="en-US" altLang="zh-CN" sz="1600" kern="1200" dirty="0" smtClean="0">
              <a:solidFill>
                <a:schemeClr val="accent2"/>
              </a:solidFill>
              <a:ea typeface="宋体" pitchFamily="2" charset="-122"/>
            </a:rPr>
            <a:t>things: networking and digitalization</a:t>
          </a:r>
        </a:p>
      </dsp:txBody>
      <dsp:txXfrm>
        <a:off x="8799824" y="2623944"/>
        <a:ext cx="2449775" cy="1424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E4103-BFE8-4854-BB08-EA2ACE6510D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0EA6F-5824-4AA2-863E-2A404F89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14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4D79A-AB0F-436E-A6F9-242DD31A91CA}" type="datetimeFigureOut">
              <a:rPr lang="de-DE" smtClean="0"/>
              <a:t>03.02.2020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C20F7-6E4E-4233-92A4-093B2FB28A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35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C20F7-6E4E-4233-92A4-093B2FB28AE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8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C20F7-6E4E-4233-92A4-093B2FB28AE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0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air: </a:t>
            </a:r>
            <a:r>
              <a:rPr lang="de-DE" dirty="0" err="1"/>
              <a:t>either</a:t>
            </a:r>
            <a:r>
              <a:rPr lang="de-DE" dirty="0"/>
              <a:t> air2head</a:t>
            </a:r>
            <a:r>
              <a:rPr lang="de-DE" baseline="0" dirty="0"/>
              <a:t> </a:t>
            </a:r>
            <a:r>
              <a:rPr lang="de-DE" baseline="0" dirty="0" err="1"/>
              <a:t>or</a:t>
            </a:r>
            <a:r>
              <a:rPr lang="de-DE" baseline="0" dirty="0"/>
              <a:t> same </a:t>
            </a:r>
            <a:r>
              <a:rPr lang="de-DE" baseline="0" dirty="0" err="1"/>
              <a:t>technology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gas </a:t>
            </a:r>
            <a:r>
              <a:rPr lang="de-DE" baseline="0" dirty="0" err="1"/>
              <a:t>starters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492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C20F7-6E4E-4233-92A4-093B2FB28AE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7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C20F7-6E4E-4233-92A4-093B2FB28AE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21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20000" y="2844000"/>
            <a:ext cx="9018000" cy="1836000"/>
          </a:xfrm>
        </p:spPr>
        <p:txBody>
          <a:bodyPr/>
          <a:lstStyle>
            <a:lvl1pPr algn="l">
              <a:lnSpc>
                <a:spcPts val="4400"/>
              </a:lnSpc>
              <a:defRPr sz="400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5000400"/>
            <a:ext cx="9018000" cy="288000"/>
          </a:xfrm>
        </p:spPr>
        <p:txBody>
          <a:bodyPr/>
          <a:lstStyle>
            <a:lvl1pPr marL="0" indent="0" algn="l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Location or speaker  |  YYYY-MM-DD  |  protection class 0 to 3</a:t>
            </a:r>
            <a:endParaRPr lang="en-US" noProof="0" dirty="0"/>
          </a:p>
        </p:txBody>
      </p:sp>
      <p:pic>
        <p:nvPicPr>
          <p:cNvPr id="10" name="Picture 658" descr="Voith_RGB_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200" y="525012"/>
            <a:ext cx="1620000" cy="37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720000" y="482400"/>
            <a:ext cx="1444240" cy="257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650" noProof="0" dirty="0" smtClean="0">
                <a:solidFill>
                  <a:schemeClr val="accent2"/>
                </a:solidFill>
              </a:rPr>
              <a:t>voith.com</a:t>
            </a:r>
          </a:p>
        </p:txBody>
      </p:sp>
    </p:spTree>
    <p:extLst>
      <p:ext uri="{BB962C8B-B14F-4D97-AF65-F5344CB8AC3E}">
        <p14:creationId xmlns:p14="http://schemas.microsoft.com/office/powerpoint/2010/main" val="71712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wo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5"/>
          </p:nvPr>
        </p:nvSpPr>
        <p:spPr>
          <a:xfrm>
            <a:off x="720000" y="1861200"/>
            <a:ext cx="9018000" cy="720000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26000"/>
            <a:ext cx="6098381" cy="360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1332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98381" y="2826000"/>
            <a:ext cx="6096793" cy="360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1332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image</a:t>
            </a:r>
          </a:p>
          <a:p>
            <a:endParaRPr lang="en-US" noProof="0" dirty="0"/>
          </a:p>
        </p:txBody>
      </p:sp>
      <p:pic>
        <p:nvPicPr>
          <p:cNvPr id="8" name="Picture 658" descr="Voith_RGB_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7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26000"/>
            <a:ext cx="4197600" cy="450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1764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7600" y="1926000"/>
            <a:ext cx="3697200" cy="216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594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197600" y="4086000"/>
            <a:ext cx="3697200" cy="234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6696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8175600" y="1861200"/>
            <a:ext cx="3481200" cy="43848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794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medium-siz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26000"/>
            <a:ext cx="6044400" cy="450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1764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6332400" y="1861200"/>
            <a:ext cx="5324400" cy="43848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362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wid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26000"/>
            <a:ext cx="7891200" cy="450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1764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175600" y="1861200"/>
            <a:ext cx="3481200" cy="43848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692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0" y="1861200"/>
            <a:ext cx="5324400" cy="4384800"/>
          </a:xfrm>
        </p:spPr>
        <p:txBody>
          <a:bodyPr/>
          <a:lstStyle>
            <a:lvl1pPr>
              <a:defRPr sz="2000"/>
            </a:lvl1pPr>
            <a:lvl2pPr marL="357188" indent="-357188">
              <a:buClr>
                <a:schemeClr val="tx1"/>
              </a:buClr>
              <a:buFont typeface="Arial" pitchFamily="34" charset="0"/>
              <a:buChar char="•"/>
              <a:defRPr sz="2000"/>
            </a:lvl2pPr>
            <a:lvl3pPr marL="712788" indent="-355600">
              <a:buFont typeface="Arial" pitchFamily="34" charset="0"/>
              <a:buChar char="–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32400" y="1861200"/>
            <a:ext cx="5324400" cy="4384800"/>
          </a:xfrm>
        </p:spPr>
        <p:txBody>
          <a:bodyPr/>
          <a:lstStyle>
            <a:lvl1pPr>
              <a:defRPr sz="2000"/>
            </a:lvl1pPr>
            <a:lvl2pPr marL="357188" indent="-357188"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1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58" descr="Voith_RGB_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3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58" descr="Voith_RGB_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810800"/>
            <a:ext cx="7171200" cy="864000"/>
          </a:xfrm>
        </p:spPr>
        <p:txBody>
          <a:bodyPr/>
          <a:lstStyle>
            <a:lvl1pPr>
              <a:lnSpc>
                <a:spcPts val="6600"/>
              </a:lnSpc>
              <a:spcBef>
                <a:spcPts val="0"/>
              </a:spcBef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Thank you!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649050"/>
            <a:ext cx="7171200" cy="864000"/>
          </a:xfrm>
        </p:spPr>
        <p:txBody>
          <a:bodyPr/>
          <a:lstStyle>
            <a:lvl1pPr>
              <a:lnSpc>
                <a:spcPts val="6600"/>
              </a:lnSpc>
              <a:spcBef>
                <a:spcPts val="0"/>
              </a:spcBef>
              <a:defRPr sz="60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Thank you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693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0" y="2664000"/>
            <a:ext cx="3311869" cy="15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3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77890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EcoStart™ Hydraulic Engine Starter  |  2020-02-05  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58" descr="Voith_RGB_R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20000" y="1861200"/>
            <a:ext cx="9018000" cy="438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81187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2134800"/>
            <a:ext cx="12195175" cy="472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3334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two-line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03396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1663200"/>
            <a:ext cx="9018000" cy="1224000"/>
          </a:xfrm>
        </p:spPr>
        <p:txBody>
          <a:bodyPr/>
          <a:lstStyle>
            <a:lvl1pPr algn="l">
              <a:lnSpc>
                <a:spcPts val="4400"/>
              </a:lnSpc>
              <a:defRPr sz="400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2962800"/>
            <a:ext cx="9018000" cy="288000"/>
          </a:xfrm>
        </p:spPr>
        <p:txBody>
          <a:bodyPr/>
          <a:lstStyle>
            <a:lvl1pPr marL="0" indent="0" algn="l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Location or speaker  |  YYYY-MM-DD  |  protection class 0 to 3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66000"/>
            <a:ext cx="12195175" cy="3492000"/>
          </a:xfrm>
          <a:solidFill>
            <a:schemeClr val="tx2">
              <a:lumMod val="20000"/>
              <a:lumOff val="80000"/>
            </a:schemeClr>
          </a:solidFill>
        </p:spPr>
        <p:txBody>
          <a:bodyPr tIns="1260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image</a:t>
            </a:r>
            <a:endParaRPr lang="en-US" noProof="0" dirty="0"/>
          </a:p>
        </p:txBody>
      </p:sp>
      <p:pic>
        <p:nvPicPr>
          <p:cNvPr id="8" name="Picture 658" descr="Voith_RGB_R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200" y="525012"/>
            <a:ext cx="1620000" cy="37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720000" y="482400"/>
            <a:ext cx="1444240" cy="257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650" noProof="0" dirty="0" smtClean="0">
                <a:solidFill>
                  <a:schemeClr val="accent2"/>
                </a:solidFill>
              </a:rPr>
              <a:t>voith.com</a:t>
            </a:r>
          </a:p>
        </p:txBody>
      </p:sp>
    </p:spTree>
    <p:extLst>
      <p:ext uri="{BB962C8B-B14F-4D97-AF65-F5344CB8AC3E}">
        <p14:creationId xmlns:p14="http://schemas.microsoft.com/office/powerpoint/2010/main" val="48709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marker with white tex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5175" cy="6429600"/>
          </a:xfrm>
          <a:solidFill>
            <a:schemeClr val="tx2">
              <a:lumMod val="20000"/>
              <a:lumOff val="80000"/>
            </a:schemeClr>
          </a:solidFill>
        </p:spPr>
        <p:txBody>
          <a:bodyPr tIns="2736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355200"/>
            <a:ext cx="7171200" cy="1620000"/>
          </a:xfrm>
        </p:spPr>
        <p:txBody>
          <a:bodyPr anchor="t"/>
          <a:lstStyle>
            <a:lvl1pPr algn="l">
              <a:lnSpc>
                <a:spcPts val="3740"/>
              </a:lnSpc>
              <a:defRPr sz="3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677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marker with text box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4912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5175" cy="6429600"/>
          </a:xfrm>
          <a:solidFill>
            <a:schemeClr val="tx2">
              <a:lumMod val="20000"/>
              <a:lumOff val="80000"/>
            </a:schemeClr>
          </a:solidFill>
        </p:spPr>
        <p:txBody>
          <a:bodyPr tIns="2736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720000" y="4107600"/>
            <a:ext cx="7171200" cy="801653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lIns="252000" tIns="187200" rIns="252000" bIns="136800">
            <a:spAutoFit/>
          </a:bodyPr>
          <a:lstStyle>
            <a:lvl1pPr>
              <a:lnSpc>
                <a:spcPts val="3740"/>
              </a:lnSpc>
              <a:spcBef>
                <a:spcPts val="0"/>
              </a:spcBef>
              <a:defRPr sz="3400" b="1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9477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563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58" descr="Voith_RGB_R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861200"/>
            <a:ext cx="9018000" cy="4384800"/>
          </a:xfrm>
        </p:spPr>
        <p:txBody>
          <a:bodyPr/>
          <a:lstStyle>
            <a:lvl1pPr marL="421200" indent="-421200">
              <a:buFont typeface="+mj-lt"/>
              <a:buAutoNum type="arabicPeriod"/>
              <a:defRPr/>
            </a:lvl1pPr>
          </a:lstStyle>
          <a:p>
            <a:pPr lvl="0"/>
            <a:r>
              <a:rPr lang="en-US" noProof="0" dirty="0" smtClean="0"/>
              <a:t>Automatic bullet points – full stop after number</a:t>
            </a:r>
          </a:p>
          <a:p>
            <a:pPr lvl="0"/>
            <a:r>
              <a:rPr lang="en-US" noProof="0" dirty="0" smtClean="0"/>
              <a:t>20 pt copy type, line spacing 1.1 lines</a:t>
            </a:r>
          </a:p>
          <a:p>
            <a:pPr lvl="0"/>
            <a:r>
              <a:rPr lang="en-US" noProof="0" dirty="0" smtClean="0"/>
              <a:t>Maximum nine lines on a structure slide</a:t>
            </a:r>
          </a:p>
          <a:p>
            <a:pPr lvl="0"/>
            <a:r>
              <a:rPr lang="en-US" noProof="0" dirty="0" smtClean="0"/>
              <a:t>Key content blocks or presentation chapters …</a:t>
            </a:r>
          </a:p>
          <a:p>
            <a:pPr lvl="0"/>
            <a:r>
              <a:rPr lang="en-US" noProof="0" dirty="0" smtClean="0"/>
              <a:t>… are lined up here in the correct order</a:t>
            </a:r>
          </a:p>
          <a:p>
            <a:pPr lvl="0"/>
            <a:r>
              <a:rPr lang="en-US" noProof="0" dirty="0" smtClean="0"/>
              <a:t>Sixth topic</a:t>
            </a:r>
          </a:p>
          <a:p>
            <a:pPr lvl="0"/>
            <a:r>
              <a:rPr lang="en-US" noProof="0" dirty="0" smtClean="0"/>
              <a:t>Seventh topic</a:t>
            </a:r>
          </a:p>
          <a:p>
            <a:pPr lvl="0"/>
            <a:r>
              <a:rPr lang="en-US" noProof="0" dirty="0" smtClean="0"/>
              <a:t>Eighth topic</a:t>
            </a:r>
          </a:p>
          <a:p>
            <a:pPr lvl="0"/>
            <a:r>
              <a:rPr lang="en-US" noProof="0" dirty="0" smtClean="0"/>
              <a:t>Ninth topic</a:t>
            </a:r>
          </a:p>
        </p:txBody>
      </p:sp>
    </p:spTree>
    <p:extLst>
      <p:ext uri="{BB962C8B-B14F-4D97-AF65-F5344CB8AC3E}">
        <p14:creationId xmlns:p14="http://schemas.microsoft.com/office/powerpoint/2010/main" val="270293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75451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58" descr="Voith_RGB_R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20000" y="1861200"/>
            <a:ext cx="9018000" cy="43848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00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60933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2" hasCustomPrompt="1"/>
          </p:nvPr>
        </p:nvSpPr>
        <p:spPr>
          <a:xfrm>
            <a:off x="720000" y="1861200"/>
            <a:ext cx="9018000" cy="4024800"/>
          </a:xfrm>
        </p:spPr>
        <p:txBody>
          <a:bodyPr tIns="1548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diagram</a:t>
            </a:r>
          </a:p>
          <a:p>
            <a:endParaRPr lang="en-US" noProof="0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2" hasCustomPrompt="1"/>
          </p:nvPr>
        </p:nvSpPr>
        <p:spPr>
          <a:xfrm>
            <a:off x="720000" y="1861200"/>
            <a:ext cx="10936800" cy="4384800"/>
          </a:xfrm>
        </p:spPr>
        <p:txBody>
          <a:bodyPr tIns="1710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table</a:t>
            </a:r>
          </a:p>
          <a:p>
            <a:endParaRPr lang="en-US" noProof="0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7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89763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3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26000"/>
            <a:ext cx="12195175" cy="4500000"/>
          </a:xfrm>
          <a:solidFill>
            <a:schemeClr val="tx2">
              <a:lumMod val="20000"/>
              <a:lumOff val="80000"/>
            </a:schemeClr>
          </a:solidFill>
        </p:spPr>
        <p:txBody>
          <a:bodyPr tIns="1764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on icon to insert image</a:t>
            </a:r>
          </a:p>
          <a:p>
            <a:endParaRPr lang="en-US" noProof="0" dirty="0"/>
          </a:p>
        </p:txBody>
      </p: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8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20000" y="482400"/>
            <a:ext cx="9018000" cy="864000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482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5980825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think-cell Slide" r:id="rId24" imgW="359" imgH="360" progId="TCLayout.ActiveDocument.1">
                  <p:embed/>
                </p:oleObj>
              </mc:Choice>
              <mc:Fallback>
                <p:oleObj name="think-cell Slide" r:id="rId2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0" y="482400"/>
            <a:ext cx="901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de-DE" noProof="0" dirty="0" smtClean="0"/>
              <a:t>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1861200"/>
            <a:ext cx="9018000" cy="438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0000" y="6577200"/>
            <a:ext cx="901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6800" y="6577200"/>
            <a:ext cx="90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08D23EDE-C003-4E9D-A56A-61B3BF8C8EF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VoithPresentationInfo" hidden="1"/>
          <p:cNvSpPr>
            <a:spLocks noChangeArrowheads="1"/>
          </p:cNvSpPr>
          <p:nvPr userDrawn="1">
            <p:custDataLst>
              <p:tags r:id="rId23"/>
            </p:custDataLst>
          </p:nvPr>
        </p:nvSpPr>
        <p:spPr bwMode="auto">
          <a:xfrm>
            <a:off x="0" y="6197600"/>
            <a:ext cx="728323" cy="279400"/>
          </a:xfrm>
          <a:prstGeom prst="rect">
            <a:avLst/>
          </a:prstGeom>
          <a:solidFill>
            <a:srgbClr val="D2D2D2"/>
          </a:solidFill>
          <a:ln w="9525" algn="ctr">
            <a:solidFill>
              <a:srgbClr val="D2D2D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grpSp>
        <p:nvGrpSpPr>
          <p:cNvPr id="61" name="VoithGrid" hidden="1"/>
          <p:cNvGrpSpPr/>
          <p:nvPr userDrawn="1"/>
        </p:nvGrpSpPr>
        <p:grpSpPr>
          <a:xfrm>
            <a:off x="0" y="0"/>
            <a:ext cx="12195175" cy="6858000"/>
            <a:chOff x="0" y="0"/>
            <a:chExt cx="12195175" cy="6858000"/>
          </a:xfrm>
        </p:grpSpPr>
        <p:cxnSp>
          <p:nvCxnSpPr>
            <p:cNvPr id="62" name="Gerader Verbinder 61" hidden="1"/>
            <p:cNvCxnSpPr/>
            <p:nvPr/>
          </p:nvCxnSpPr>
          <p:spPr>
            <a:xfrm>
              <a:off x="720001" y="6426000"/>
              <a:ext cx="10936799" cy="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 hidden="1"/>
            <p:cNvCxnSpPr/>
            <p:nvPr/>
          </p:nvCxnSpPr>
          <p:spPr>
            <a:xfrm>
              <a:off x="0" y="538163"/>
              <a:ext cx="12195175" cy="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 hidden="1"/>
            <p:cNvCxnSpPr/>
            <p:nvPr/>
          </p:nvCxnSpPr>
          <p:spPr>
            <a:xfrm>
              <a:off x="0" y="1860550"/>
              <a:ext cx="12195175" cy="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 hidden="1"/>
            <p:cNvCxnSpPr/>
            <p:nvPr/>
          </p:nvCxnSpPr>
          <p:spPr>
            <a:xfrm>
              <a:off x="0" y="1927225"/>
              <a:ext cx="12195175" cy="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 hidden="1"/>
            <p:cNvCxnSpPr/>
            <p:nvPr/>
          </p:nvCxnSpPr>
          <p:spPr>
            <a:xfrm>
              <a:off x="0" y="6427788"/>
              <a:ext cx="12195175" cy="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 hidden="1"/>
            <p:cNvCxnSpPr/>
            <p:nvPr/>
          </p:nvCxnSpPr>
          <p:spPr>
            <a:xfrm>
              <a:off x="719138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67" hidden="1"/>
            <p:cNvCxnSpPr/>
            <p:nvPr/>
          </p:nvCxnSpPr>
          <p:spPr>
            <a:xfrm>
              <a:off x="23508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 hidden="1"/>
            <p:cNvCxnSpPr/>
            <p:nvPr/>
          </p:nvCxnSpPr>
          <p:spPr>
            <a:xfrm>
              <a:off x="26388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 hidden="1"/>
            <p:cNvCxnSpPr/>
            <p:nvPr/>
          </p:nvCxnSpPr>
          <p:spPr>
            <a:xfrm>
              <a:off x="41940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 hidden="1"/>
            <p:cNvCxnSpPr/>
            <p:nvPr/>
          </p:nvCxnSpPr>
          <p:spPr>
            <a:xfrm>
              <a:off x="44856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71" hidden="1"/>
            <p:cNvCxnSpPr/>
            <p:nvPr/>
          </p:nvCxnSpPr>
          <p:spPr>
            <a:xfrm>
              <a:off x="60444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 hidden="1"/>
            <p:cNvCxnSpPr/>
            <p:nvPr/>
          </p:nvCxnSpPr>
          <p:spPr>
            <a:xfrm>
              <a:off x="63324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 hidden="1"/>
            <p:cNvCxnSpPr/>
            <p:nvPr/>
          </p:nvCxnSpPr>
          <p:spPr>
            <a:xfrm>
              <a:off x="78912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 hidden="1"/>
            <p:cNvCxnSpPr/>
            <p:nvPr/>
          </p:nvCxnSpPr>
          <p:spPr>
            <a:xfrm>
              <a:off x="81792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75" hidden="1"/>
            <p:cNvCxnSpPr/>
            <p:nvPr/>
          </p:nvCxnSpPr>
          <p:spPr>
            <a:xfrm>
              <a:off x="97380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76" hidden="1"/>
            <p:cNvCxnSpPr/>
            <p:nvPr/>
          </p:nvCxnSpPr>
          <p:spPr>
            <a:xfrm>
              <a:off x="100260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77" hidden="1"/>
            <p:cNvCxnSpPr/>
            <p:nvPr/>
          </p:nvCxnSpPr>
          <p:spPr>
            <a:xfrm>
              <a:off x="11657013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517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63" r:id="rId3"/>
    <p:sldLayoutId id="2147483672" r:id="rId4"/>
    <p:sldLayoutId id="2147483680" r:id="rId5"/>
    <p:sldLayoutId id="2147483662" r:id="rId6"/>
    <p:sldLayoutId id="2147483681" r:id="rId7"/>
    <p:sldLayoutId id="2147483682" r:id="rId8"/>
    <p:sldLayoutId id="2147483673" r:id="rId9"/>
    <p:sldLayoutId id="2147483676" r:id="rId10"/>
    <p:sldLayoutId id="2147483669" r:id="rId11"/>
    <p:sldLayoutId id="2147483678" r:id="rId12"/>
    <p:sldLayoutId id="2147483679" r:id="rId13"/>
    <p:sldLayoutId id="2147483664" r:id="rId14"/>
    <p:sldLayoutId id="2147483667" r:id="rId15"/>
    <p:sldLayoutId id="2147483671" r:id="rId16"/>
    <p:sldLayoutId id="2147483670" r:id="rId17"/>
    <p:sldLayoutId id="2147483684" r:id="rId18"/>
    <p:sldLayoutId id="214748368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08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10000"/>
        </a:lnSpc>
        <a:spcBef>
          <a:spcPts val="1200"/>
        </a:spcBef>
        <a:buClrTx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10000"/>
        </a:lnSpc>
        <a:spcBef>
          <a:spcPts val="1200"/>
        </a:spcBef>
        <a:buClr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0000" algn="l" defTabSz="914400" rtl="0" eaLnBrk="1" latinLnBrk="0" hangingPunct="1">
        <a:lnSpc>
          <a:spcPct val="110000"/>
        </a:lnSpc>
        <a:spcBef>
          <a:spcPts val="1200"/>
        </a:spcBef>
        <a:buClr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10000"/>
        </a:lnSpc>
        <a:spcBef>
          <a:spcPts val="1200"/>
        </a:spcBef>
        <a:buClr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.voithturbo.com/" TargetMode="External"/><Relationship Id="rId2" Type="http://schemas.openxmlformats.org/officeDocument/2006/relationships/hyperlink" Target="mailto:brinnet.paul@voith.com" TargetMode="Externa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663200"/>
            <a:ext cx="9509850" cy="1224000"/>
          </a:xfrm>
        </p:spPr>
        <p:txBody>
          <a:bodyPr/>
          <a:lstStyle/>
          <a:p>
            <a:r>
              <a:rPr lang="en-US" dirty="0" err="1"/>
              <a:t>Voith</a:t>
            </a:r>
            <a:r>
              <a:rPr lang="en-US" dirty="0"/>
              <a:t> Turbo 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Tech Update: </a:t>
            </a:r>
            <a:r>
              <a:rPr lang="en-US" dirty="0" err="1" smtClean="0">
                <a:solidFill>
                  <a:schemeClr val="accent4"/>
                </a:solidFill>
              </a:rPr>
              <a:t>EcoStart</a:t>
            </a:r>
            <a:r>
              <a:rPr lang="en-US" dirty="0" smtClean="0">
                <a:solidFill>
                  <a:schemeClr val="accent4"/>
                </a:solidFill>
              </a:rPr>
              <a:t>™ Engine Start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Thad Berry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35048" r="-76" b="14040"/>
          <a:stretch/>
        </p:blipFill>
        <p:spPr/>
      </p:pic>
    </p:spTree>
    <p:extLst>
      <p:ext uri="{BB962C8B-B14F-4D97-AF65-F5344CB8AC3E}">
        <p14:creationId xmlns:p14="http://schemas.microsoft.com/office/powerpoint/2010/main" val="16266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63" y="1675780"/>
            <a:ext cx="5427664" cy="47220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EcoStart</a:t>
            </a:r>
            <a:r>
              <a:rPr lang="en-US" dirty="0"/>
              <a:t>™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Solution: Emissions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40048" y="4510485"/>
            <a:ext cx="2533339" cy="1074505"/>
          </a:xfrm>
        </p:spPr>
        <p:txBody>
          <a:bodyPr/>
          <a:lstStyle/>
          <a:p>
            <a:r>
              <a:rPr lang="en-US" b="1" dirty="0" smtClean="0"/>
              <a:t>Pre / Post Lube Drive:  </a:t>
            </a:r>
            <a:r>
              <a:rPr lang="en-US" dirty="0" smtClean="0"/>
              <a:t>Drive Pre and Post Lube Pumps from </a:t>
            </a:r>
            <a:r>
              <a:rPr lang="en-US" dirty="0" err="1" smtClean="0"/>
              <a:t>EcoStart</a:t>
            </a:r>
            <a:r>
              <a:rPr lang="en-US" dirty="0" smtClean="0"/>
              <a:t> skid</a:t>
            </a: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1204048" y="1769804"/>
            <a:ext cx="2533339" cy="10745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Turbo Assist:  </a:t>
            </a:r>
            <a:r>
              <a:rPr lang="en-US" dirty="0" smtClean="0"/>
              <a:t>Drive turbos for 30 minutes after Start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694603" y="2359859"/>
            <a:ext cx="1309454" cy="261274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9" idx="3"/>
          </p:cNvCxnSpPr>
          <p:nvPr/>
        </p:nvCxnSpPr>
        <p:spPr bwMode="auto">
          <a:xfrm flipV="1">
            <a:off x="4073387" y="4626501"/>
            <a:ext cx="1155613" cy="421237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82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EcoStart</a:t>
            </a:r>
            <a:r>
              <a:rPr lang="en-US" dirty="0"/>
              <a:t>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Issue No. 2:  Start Reliability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5355" y="1674610"/>
            <a:ext cx="10529865" cy="440234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Gas Starters allow multiple start attempts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Air Start technologies have several considerations that can be addressed</a:t>
            </a:r>
          </a:p>
          <a:p>
            <a:pPr marL="817200" lvl="1" indent="-457200"/>
            <a:r>
              <a:rPr lang="en-US" dirty="0" smtClean="0"/>
              <a:t>Limited Start Attempts</a:t>
            </a:r>
          </a:p>
          <a:p>
            <a:pPr marL="817200" lvl="1" indent="-457200"/>
            <a:r>
              <a:rPr lang="en-US" dirty="0" smtClean="0"/>
              <a:t>Recharge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Reduce potential penalties for missed start calls</a:t>
            </a:r>
          </a:p>
          <a:p>
            <a:pPr marL="817200" lvl="1" indent="-457200"/>
            <a:r>
              <a:rPr lang="en-US" dirty="0" smtClean="0"/>
              <a:t>What are grid conditions at remote </a:t>
            </a:r>
            <a:r>
              <a:rPr lang="en-US" dirty="0" smtClean="0"/>
              <a:t>sites</a:t>
            </a:r>
            <a:endParaRPr lang="en-US" dirty="0" smtClean="0"/>
          </a:p>
          <a:p>
            <a:pPr marL="817200" lvl="1" indent="-457200"/>
            <a:r>
              <a:rPr lang="en-US" dirty="0" smtClean="0"/>
              <a:t>Can we reduce electrical power consumption during start </a:t>
            </a:r>
            <a:r>
              <a:rPr lang="en-US" dirty="0" smtClean="0"/>
              <a:t>cycles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286308"/>
            <a:ext cx="7156450" cy="37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EcoStart</a:t>
            </a:r>
            <a:r>
              <a:rPr lang="en-US" dirty="0"/>
              <a:t>™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Volumetric </a:t>
            </a:r>
            <a:r>
              <a:rPr lang="en-US" dirty="0" smtClean="0">
                <a:solidFill>
                  <a:schemeClr val="accent4"/>
                </a:solidFill>
              </a:rPr>
              <a:t>Flow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12</a:t>
            </a:fld>
            <a:endParaRPr lang="en-US" noProof="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036887" y="1961208"/>
            <a:ext cx="4043362" cy="3652192"/>
            <a:chOff x="1511300" y="1961208"/>
            <a:chExt cx="4043362" cy="3652192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2971800" y="2705100"/>
              <a:ext cx="0" cy="2908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1511300" y="3492500"/>
              <a:ext cx="1460500" cy="0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1795462" y="3048308"/>
              <a:ext cx="892175" cy="406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1200"/>
                </a:spcBef>
              </a:pPr>
              <a:r>
                <a:rPr lang="de-DE" sz="1200" dirty="0">
                  <a:solidFill>
                    <a:schemeClr val="accent1"/>
                  </a:solidFill>
                </a:rPr>
                <a:t>100 s </a:t>
              </a:r>
              <a:r>
                <a:rPr lang="de-DE" sz="1200" dirty="0" err="1">
                  <a:solidFill>
                    <a:schemeClr val="accent1"/>
                  </a:solidFill>
                </a:rPr>
                <a:t>startup</a:t>
              </a:r>
              <a:r>
                <a:rPr lang="de-DE" sz="1200" dirty="0">
                  <a:solidFill>
                    <a:schemeClr val="accent1"/>
                  </a:solidFill>
                </a:rPr>
                <a:t> Turbo Assist</a:t>
              </a:r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>
              <a:off x="3819525" y="3492500"/>
              <a:ext cx="358775" cy="0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3819525" y="2705100"/>
              <a:ext cx="0" cy="1047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4178300" y="2705100"/>
              <a:ext cx="0" cy="1047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4518026" y="2705100"/>
              <a:ext cx="0" cy="1047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4862512" y="2705100"/>
              <a:ext cx="0" cy="1047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5213350" y="2705100"/>
              <a:ext cx="0" cy="1047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5554662" y="2705100"/>
              <a:ext cx="0" cy="1047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4518026" y="3492500"/>
              <a:ext cx="344486" cy="0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5213350" y="3492500"/>
              <a:ext cx="341312" cy="0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 rot="16200000">
              <a:off x="3271044" y="2587510"/>
              <a:ext cx="1455738" cy="203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1200"/>
                </a:spcBef>
              </a:pPr>
              <a:r>
                <a:rPr lang="de-DE" sz="1200" dirty="0">
                  <a:solidFill>
                    <a:schemeClr val="accent1"/>
                  </a:solidFill>
                </a:rPr>
                <a:t>30 s </a:t>
              </a:r>
              <a:r>
                <a:rPr lang="de-DE" sz="1200" dirty="0" err="1">
                  <a:solidFill>
                    <a:schemeClr val="accent1"/>
                  </a:solidFill>
                </a:rPr>
                <a:t>startup</a:t>
              </a:r>
              <a:r>
                <a:rPr lang="de-DE" sz="1200" dirty="0">
                  <a:solidFill>
                    <a:schemeClr val="accent1"/>
                  </a:solidFill>
                </a:rPr>
                <a:t> </a:t>
              </a:r>
              <a:r>
                <a:rPr lang="de-DE" sz="1200" dirty="0" err="1">
                  <a:solidFill>
                    <a:schemeClr val="accent1"/>
                  </a:solidFill>
                </a:rPr>
                <a:t>Recip</a:t>
              </a:r>
              <a:endParaRPr lang="de-DE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 rot="16200000">
              <a:off x="3962400" y="2587510"/>
              <a:ext cx="1455738" cy="203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1200"/>
                </a:spcBef>
              </a:pPr>
              <a:r>
                <a:rPr lang="de-DE" sz="1200" dirty="0">
                  <a:solidFill>
                    <a:schemeClr val="accent1"/>
                  </a:solidFill>
                </a:rPr>
                <a:t>30 s </a:t>
              </a:r>
              <a:r>
                <a:rPr lang="de-DE" sz="1200" dirty="0" err="1">
                  <a:solidFill>
                    <a:schemeClr val="accent1"/>
                  </a:solidFill>
                </a:rPr>
                <a:t>startup</a:t>
              </a:r>
              <a:r>
                <a:rPr lang="de-DE" sz="1200" dirty="0">
                  <a:solidFill>
                    <a:schemeClr val="accent1"/>
                  </a:solidFill>
                </a:rPr>
                <a:t> </a:t>
              </a:r>
              <a:r>
                <a:rPr lang="de-DE" sz="1200" dirty="0" err="1">
                  <a:solidFill>
                    <a:schemeClr val="accent1"/>
                  </a:solidFill>
                </a:rPr>
                <a:t>Recip</a:t>
              </a:r>
              <a:endParaRPr lang="de-DE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 rot="16200000">
              <a:off x="4656137" y="2587510"/>
              <a:ext cx="1455738" cy="203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1200"/>
                </a:spcBef>
              </a:pPr>
              <a:r>
                <a:rPr lang="de-DE" sz="1200" dirty="0">
                  <a:solidFill>
                    <a:schemeClr val="accent1"/>
                  </a:solidFill>
                </a:rPr>
                <a:t>30 s </a:t>
              </a:r>
              <a:r>
                <a:rPr lang="de-DE" sz="1200" dirty="0" err="1">
                  <a:solidFill>
                    <a:schemeClr val="accent1"/>
                  </a:solidFill>
                </a:rPr>
                <a:t>startup</a:t>
              </a:r>
              <a:r>
                <a:rPr lang="de-DE" sz="1200" dirty="0">
                  <a:solidFill>
                    <a:schemeClr val="accent1"/>
                  </a:solidFill>
                </a:rPr>
                <a:t> </a:t>
              </a:r>
              <a:r>
                <a:rPr lang="de-DE" sz="1200" dirty="0" err="1">
                  <a:solidFill>
                    <a:schemeClr val="accent1"/>
                  </a:solidFill>
                </a:rPr>
                <a:t>Recip</a:t>
              </a:r>
              <a:endParaRPr lang="de-DE" sz="12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3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EcoStart</a:t>
            </a:r>
            <a:r>
              <a:rPr lang="en-US" dirty="0"/>
              <a:t>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Solution:  </a:t>
            </a:r>
            <a:r>
              <a:rPr lang="en-US" dirty="0" smtClean="0">
                <a:solidFill>
                  <a:schemeClr val="accent4"/>
                </a:solidFill>
              </a:rPr>
              <a:t>Start Reliability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5355" y="1674610"/>
            <a:ext cx="10529865" cy="440234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Original Concept called for 3 x 30 Secon</a:t>
            </a:r>
            <a:r>
              <a:rPr lang="en-US" dirty="0" smtClean="0"/>
              <a:t>d Start Attempts per charge</a:t>
            </a:r>
            <a:endParaRPr lang="en-US" dirty="0"/>
          </a:p>
          <a:p>
            <a:pPr marL="817200" lvl="1" indent="-457200"/>
            <a:r>
              <a:rPr lang="en-US" dirty="0" smtClean="0"/>
              <a:t>Accumulator bank determines starting capability</a:t>
            </a:r>
          </a:p>
          <a:p>
            <a:pPr marL="817200" lvl="1" indent="-457200"/>
            <a:r>
              <a:rPr lang="en-US" dirty="0" smtClean="0"/>
              <a:t>System Recharge time varies, but less than 15 minutes from min to full prime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Black Start capability as hydraulic charge is stored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Multiple skids at site can be interconnected (theoretically)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Starter Engagement Motor Design </a:t>
            </a:r>
            <a:endParaRPr lang="en-US" dirty="0" smtClean="0"/>
          </a:p>
          <a:p>
            <a:pPr marL="817200" lvl="1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EcoStart</a:t>
            </a:r>
            <a:r>
              <a:rPr lang="en-US" dirty="0"/>
              <a:t>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Issue No. </a:t>
            </a:r>
            <a:r>
              <a:rPr lang="en-US" dirty="0" smtClean="0">
                <a:solidFill>
                  <a:schemeClr val="accent4"/>
                </a:solidFill>
              </a:rPr>
              <a:t>3:  Safety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5355" y="1674610"/>
            <a:ext cx="10529865" cy="440234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Greatest number of safety incidents occur during maintenance turns</a:t>
            </a:r>
            <a:endParaRPr lang="en-US" dirty="0" smtClean="0"/>
          </a:p>
          <a:p>
            <a:pPr marL="817200" lvl="1" indent="-457200"/>
            <a:r>
              <a:rPr lang="en-US" dirty="0" smtClean="0"/>
              <a:t>Pneumatic jacking system most common means of turning driveshaft</a:t>
            </a:r>
          </a:p>
          <a:p>
            <a:pPr marL="1177200" lvl="2" indent="-457200"/>
            <a:r>
              <a:rPr lang="en-US" dirty="0" smtClean="0"/>
              <a:t>Potential for back drive hazardous to personnel</a:t>
            </a:r>
          </a:p>
          <a:p>
            <a:pPr marL="1177200" lvl="2" indent="-457200"/>
            <a:r>
              <a:rPr lang="en-US" dirty="0" smtClean="0"/>
              <a:t>Unintended motor start possible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alternative systems be built to meet site requirements</a:t>
            </a:r>
            <a:endParaRPr lang="en-US" dirty="0" smtClean="0"/>
          </a:p>
          <a:p>
            <a:pPr marL="817200" lvl="1" indent="-457200"/>
            <a:r>
              <a:rPr lang="en-US" dirty="0" smtClean="0"/>
              <a:t>New technology acceptable to site personnel</a:t>
            </a:r>
          </a:p>
          <a:p>
            <a:pPr marL="817200" lvl="1" indent="-457200"/>
            <a:r>
              <a:rPr lang="en-US" dirty="0" smtClean="0"/>
              <a:t>Area Classification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EcoStart</a:t>
            </a:r>
            <a:r>
              <a:rPr lang="en-US" dirty="0"/>
              <a:t>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Solution:  Safety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5355" y="1674610"/>
            <a:ext cx="10529865" cy="440234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EcoStart</a:t>
            </a:r>
            <a:r>
              <a:rPr lang="en-US" dirty="0" smtClean="0"/>
              <a:t> uses precision control of hydraulic output to allow slow roll for maintenance turns</a:t>
            </a:r>
          </a:p>
          <a:p>
            <a:pPr marL="817200" lvl="1" indent="-457200"/>
            <a:r>
              <a:rPr lang="en-US" dirty="0" smtClean="0"/>
              <a:t>1 ½ RPM for 4000 HP system</a:t>
            </a:r>
          </a:p>
          <a:p>
            <a:pPr marL="817200" lvl="1" indent="-457200"/>
            <a:r>
              <a:rPr lang="en-US" dirty="0" smtClean="0"/>
              <a:t>6 RPM for 1000 HP system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Maintenance function can be controlled by Engine Control Panel or remote control pendant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One direction of rotation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 specialized training required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28" y="3875780"/>
            <a:ext cx="2343581" cy="2265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76" y="4269344"/>
            <a:ext cx="2385917" cy="17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EcoStart</a:t>
            </a:r>
            <a:r>
              <a:rPr lang="en-US" dirty="0"/>
              <a:t>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Issue No. </a:t>
            </a:r>
            <a:r>
              <a:rPr lang="en-US" dirty="0" smtClean="0">
                <a:solidFill>
                  <a:schemeClr val="accent4"/>
                </a:solidFill>
              </a:rPr>
              <a:t>4:  O&amp;M and Service Support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5355" y="1674610"/>
            <a:ext cx="10529865" cy="440234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Gas Start Systems very simple and low O&amp;M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Air </a:t>
            </a:r>
            <a:r>
              <a:rPr lang="en-US" dirty="0" smtClean="0"/>
              <a:t>Start </a:t>
            </a:r>
            <a:r>
              <a:rPr lang="en-US" dirty="0" smtClean="0"/>
              <a:t>relatively simple, but design varies</a:t>
            </a:r>
            <a:endParaRPr lang="en-US" dirty="0" smtClean="0"/>
          </a:p>
          <a:p>
            <a:pPr marL="817200" lvl="1" indent="-457200"/>
            <a:r>
              <a:rPr lang="en-US" dirty="0" smtClean="0"/>
              <a:t>Pneumatic piping</a:t>
            </a:r>
            <a:endParaRPr lang="en-US" dirty="0" smtClean="0"/>
          </a:p>
          <a:p>
            <a:pPr marL="817200" lvl="1" indent="-457200"/>
            <a:r>
              <a:rPr lang="en-US" dirty="0" smtClean="0"/>
              <a:t>Head wear with Air to Start systems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Is local support and parts availability an issue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Current Starter Engagement Motor options</a:t>
            </a:r>
            <a:endParaRPr lang="en-US" dirty="0" smtClean="0"/>
          </a:p>
          <a:p>
            <a:pPr marL="817200" lvl="1" indent="-457200"/>
            <a:r>
              <a:rPr lang="en-US" dirty="0" smtClean="0"/>
              <a:t>Some legacy models difficult to maintain</a:t>
            </a:r>
            <a:endParaRPr lang="en-US" dirty="0" smtClean="0"/>
          </a:p>
          <a:p>
            <a:pPr marL="817200" lvl="1" indent="-457200"/>
            <a:r>
              <a:rPr lang="en-US" dirty="0" smtClean="0"/>
              <a:t>TBO varies between make and model</a:t>
            </a:r>
          </a:p>
          <a:p>
            <a:pPr marL="817200" lvl="1" indent="-457200"/>
            <a:r>
              <a:rPr lang="en-US" dirty="0" smtClean="0"/>
              <a:t>Ring Gear wear</a:t>
            </a:r>
            <a:endParaRPr lang="en-US" dirty="0" smtClean="0"/>
          </a:p>
          <a:p>
            <a:pPr marL="817200" lvl="1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EcoStart</a:t>
            </a:r>
            <a:r>
              <a:rPr lang="en-US" dirty="0"/>
              <a:t>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Solution:  O&amp;M and Service Support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5355" y="1674610"/>
            <a:ext cx="10529865" cy="440234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use 1” to 1 ½” inch piping hydraulic piping, 2 “ for drain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Hydraulic accumulators require annual nitrogen charging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Service Reps based in nationwide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24/7 parts availability integral part of Service Plan</a:t>
            </a:r>
            <a:endParaRPr lang="en-US" dirty="0" smtClean="0"/>
          </a:p>
          <a:p>
            <a:pPr marL="817200" lvl="1" indent="-457200"/>
            <a:r>
              <a:rPr lang="en-US" dirty="0" err="1" smtClean="0"/>
              <a:t>EcoStart</a:t>
            </a:r>
            <a:r>
              <a:rPr lang="en-US" dirty="0" smtClean="0"/>
              <a:t> assembled in the US</a:t>
            </a:r>
            <a:endParaRPr lang="en-US" dirty="0" smtClean="0"/>
          </a:p>
          <a:p>
            <a:pPr marL="817200" lvl="1" indent="-457200"/>
            <a:r>
              <a:rPr lang="en-US" dirty="0" smtClean="0"/>
              <a:t>Most components are COTS, </a:t>
            </a:r>
            <a:r>
              <a:rPr lang="en-US" dirty="0" smtClean="0"/>
              <a:t>Controls platform is Allen Bradley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Starter Motors designed for many starts</a:t>
            </a:r>
          </a:p>
          <a:p>
            <a:pPr marL="817200" lvl="1" indent="-457200"/>
            <a:r>
              <a:rPr lang="en-US" dirty="0" smtClean="0"/>
              <a:t>Over 2000 starts on Test Stand, no internal wear</a:t>
            </a:r>
          </a:p>
          <a:p>
            <a:pPr marL="817200" lvl="1" indent="-457200"/>
            <a:r>
              <a:rPr lang="en-US" dirty="0" smtClean="0"/>
              <a:t>Soft engagement greatly reduces ring gear wear</a:t>
            </a:r>
            <a:endParaRPr lang="en-US" dirty="0" smtClean="0"/>
          </a:p>
          <a:p>
            <a:pPr marL="817200" lvl="1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24427" r="8671" b="9246"/>
          <a:stretch/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</a:t>
            </a:r>
            <a:r>
              <a:rPr lang="en-US" dirty="0"/>
              <a:t>Engagement </a:t>
            </a:r>
            <a:r>
              <a:rPr lang="en-US" dirty="0" smtClean="0"/>
              <a:t>Motor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Designed to Fit in Existing Motor Mount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848785" y="2617971"/>
            <a:ext cx="1678056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accent1"/>
                </a:solidFill>
              </a:rPr>
              <a:t>Hydraulic </a:t>
            </a:r>
            <a:r>
              <a:rPr lang="en-US" sz="1400" dirty="0" smtClean="0">
                <a:solidFill>
                  <a:schemeClr val="accent1"/>
                </a:solidFill>
              </a:rPr>
              <a:t>Motor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0353197" y="4179629"/>
            <a:ext cx="1678056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1200" dirty="0">
                <a:solidFill>
                  <a:schemeClr val="accent1"/>
                </a:solidFill>
              </a:rPr>
              <a:t>Pinion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775626" y="2071803"/>
            <a:ext cx="2014104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200" dirty="0">
                <a:solidFill>
                  <a:schemeClr val="accent1"/>
                </a:solidFill>
              </a:rPr>
              <a:t>Engagement </a:t>
            </a:r>
            <a:r>
              <a:rPr lang="en-US" sz="1200" dirty="0" smtClean="0">
                <a:solidFill>
                  <a:schemeClr val="accent1"/>
                </a:solidFill>
              </a:rPr>
              <a:t/>
            </a:r>
            <a:br>
              <a:rPr lang="en-US" sz="1200" dirty="0" smtClean="0">
                <a:solidFill>
                  <a:schemeClr val="accent1"/>
                </a:solidFill>
              </a:rPr>
            </a:br>
            <a:r>
              <a:rPr lang="en-US" sz="1200" dirty="0" smtClean="0">
                <a:solidFill>
                  <a:schemeClr val="accent1"/>
                </a:solidFill>
              </a:rPr>
              <a:t>Pressure Connection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6338950" y="2173370"/>
            <a:ext cx="333883" cy="77632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9259516" y="2071803"/>
            <a:ext cx="1824444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1200" dirty="0" smtClean="0">
                <a:solidFill>
                  <a:schemeClr val="accent1"/>
                </a:solidFill>
              </a:rPr>
              <a:t>One-way Clutch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 flipH="1">
            <a:off x="6419725" y="2173370"/>
            <a:ext cx="2910735" cy="157049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10340010" y="3092092"/>
            <a:ext cx="1434220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200" dirty="0">
                <a:solidFill>
                  <a:schemeClr val="accent1"/>
                </a:solidFill>
              </a:rPr>
              <a:t>Engagement </a:t>
            </a:r>
            <a:r>
              <a:rPr lang="en-US" sz="1200" dirty="0" smtClean="0">
                <a:solidFill>
                  <a:schemeClr val="accent1"/>
                </a:solidFill>
              </a:rPr>
              <a:t>Spring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10353197" y="3482648"/>
            <a:ext cx="0" cy="102896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9439238" y="2469249"/>
            <a:ext cx="2195106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200" dirty="0">
                <a:solidFill>
                  <a:schemeClr val="accent1"/>
                </a:solidFill>
              </a:rPr>
              <a:t>Disengagement </a:t>
            </a:r>
            <a:r>
              <a:rPr lang="en-US" sz="1200" dirty="0" smtClean="0">
                <a:solidFill>
                  <a:schemeClr val="accent1"/>
                </a:solidFill>
              </a:rPr>
              <a:t>Spring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49" name="Gerade Verbindung mit Pfeil 48"/>
          <p:cNvCxnSpPr/>
          <p:nvPr/>
        </p:nvCxnSpPr>
        <p:spPr>
          <a:xfrm flipH="1">
            <a:off x="8041198" y="2561531"/>
            <a:ext cx="1289262" cy="124529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EcoStart</a:t>
            </a:r>
            <a:r>
              <a:rPr lang="en-US" dirty="0" smtClean="0"/>
              <a:t>™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1000 HP Skid After FAT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19</a:t>
            </a:fld>
            <a:endParaRPr lang="en-US" noProof="0" dirty="0"/>
          </a:p>
        </p:txBody>
      </p:sp>
      <p:pic>
        <p:nvPicPr>
          <p:cNvPr id="11267" name="5F0633E7-CE51-4BEA-AA2E-AC89A71941AA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4" y="1676135"/>
            <a:ext cx="4604657" cy="310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6001492" y="1187070"/>
            <a:ext cx="5534089" cy="41824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Key Facts: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Size - 95" x 67" x 91"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Weight - 5,000 </a:t>
            </a:r>
            <a:r>
              <a:rPr lang="en-US" dirty="0" err="1" smtClean="0"/>
              <a:t>lbs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5 x Hydraulic Accumulator and Nitrogen bottle pairs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4307" y="3713832"/>
            <a:ext cx="2987446" cy="22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EcoStart</a:t>
            </a:r>
            <a:r>
              <a:rPr lang="en-US" dirty="0"/>
              <a:t>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Tech Update Agenda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5355" y="1674610"/>
            <a:ext cx="10529865" cy="440234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Introduction to </a:t>
            </a:r>
            <a:r>
              <a:rPr lang="en-US" dirty="0" err="1" smtClean="0"/>
              <a:t>Voith</a:t>
            </a:r>
            <a:endParaRPr lang="en-US" dirty="0" smtClean="0"/>
          </a:p>
          <a:p>
            <a:pPr marL="817200" lvl="1" indent="-457200"/>
            <a:r>
              <a:rPr lang="en-US" dirty="0" smtClean="0"/>
              <a:t>Very Brief, I swear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Concept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Concept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Industry Issues and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</a:p>
          <a:p>
            <a:pPr marL="817200" lvl="1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41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EcoStart</a:t>
            </a:r>
            <a:r>
              <a:rPr lang="en-US" dirty="0" smtClean="0"/>
              <a:t>™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4000 HP Skid After FAT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6741720" y="1698698"/>
            <a:ext cx="5534089" cy="41824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Key Facts: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Size - 120" x 96" x 100"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Weight - 8,000 </a:t>
            </a:r>
            <a:r>
              <a:rPr lang="en-US" dirty="0" err="1" smtClean="0"/>
              <a:t>lbs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25 x Hydraulic Accumulator and Nitrogen bottle </a:t>
            </a:r>
            <a:r>
              <a:rPr lang="en-US" dirty="0" smtClean="0"/>
              <a:t>pairs (20 for production units)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Assembled in US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Service Group based out of US facilities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69634" name="Picture 2" descr="https://ecm.voith.com/content/ContentChannel?nodeID=96530704&amp;vernum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1807755"/>
            <a:ext cx="6001492" cy="41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EcoStart</a:t>
            </a:r>
            <a:r>
              <a:rPr lang="en-US" dirty="0" smtClean="0"/>
              <a:t>™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Conclusion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6741720" y="1698698"/>
            <a:ext cx="5534089" cy="41824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Current Status: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Over 120 engine starts</a:t>
            </a:r>
          </a:p>
          <a:p>
            <a:pPr marL="702900" lvl="1" indent="-342900">
              <a:spcBef>
                <a:spcPts val="600"/>
              </a:spcBef>
            </a:pPr>
            <a:r>
              <a:rPr lang="en-US" dirty="0" smtClean="0"/>
              <a:t>4 missed starts, not due to </a:t>
            </a:r>
            <a:r>
              <a:rPr lang="en-US" dirty="0" err="1" smtClean="0"/>
              <a:t>Voith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Ongoing incorporation of field/ design notes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Standardized Design finalization by Mar 20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Assembly moved to US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Service Plan development in final </a:t>
            </a:r>
            <a:r>
              <a:rPr lang="en-US" smtClean="0"/>
              <a:t>stage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5" y="1522016"/>
            <a:ext cx="4747015" cy="48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646109" y="285924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accent4"/>
              </a:solidFill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chemeClr val="accent4"/>
                </a:solidFill>
                <a:ea typeface="ＭＳ Ｐゴシック" pitchFamily="34" charset="-128"/>
              </a:rPr>
              <a:t>Thad Berry</a:t>
            </a:r>
            <a:endParaRPr lang="en-US" dirty="0">
              <a:solidFill>
                <a:schemeClr val="accent4"/>
              </a:solidFill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accent4"/>
                </a:solidFill>
                <a:ea typeface="ＭＳ Ｐゴシック" pitchFamily="34" charset="-128"/>
              </a:rPr>
              <a:t>Sales </a:t>
            </a:r>
            <a:r>
              <a:rPr lang="en-US" dirty="0" smtClean="0">
                <a:solidFill>
                  <a:schemeClr val="accent4"/>
                </a:solidFill>
                <a:ea typeface="ＭＳ Ｐゴシック" pitchFamily="34" charset="-128"/>
              </a:rPr>
              <a:t>Account Manager </a:t>
            </a:r>
            <a:r>
              <a:rPr lang="en-US" dirty="0">
                <a:solidFill>
                  <a:schemeClr val="accent4"/>
                </a:solidFill>
                <a:ea typeface="ＭＳ Ｐゴシック" pitchFamily="34" charset="-128"/>
              </a:rPr>
              <a:t>- Oil &amp; </a:t>
            </a:r>
            <a:r>
              <a:rPr lang="en-US" dirty="0" smtClean="0">
                <a:solidFill>
                  <a:schemeClr val="accent4"/>
                </a:solidFill>
                <a:ea typeface="ＭＳ Ｐゴシック" pitchFamily="34" charset="-128"/>
              </a:rPr>
              <a:t>Gas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err="1">
                <a:solidFill>
                  <a:schemeClr val="accent4"/>
                </a:solidFill>
                <a:ea typeface="ＭＳ Ｐゴシック" pitchFamily="34" charset="-128"/>
              </a:rPr>
              <a:t>Voith</a:t>
            </a:r>
            <a:r>
              <a:rPr lang="en-US" dirty="0">
                <a:solidFill>
                  <a:schemeClr val="accent4"/>
                </a:solidFill>
                <a:ea typeface="ＭＳ Ｐゴシック" pitchFamily="34" charset="-128"/>
              </a:rPr>
              <a:t> Turbo </a:t>
            </a:r>
            <a:r>
              <a:rPr lang="en-US" dirty="0" err="1" smtClean="0">
                <a:solidFill>
                  <a:schemeClr val="accent4"/>
                </a:solidFill>
                <a:ea typeface="ＭＳ Ｐゴシック" pitchFamily="34" charset="-128"/>
              </a:rPr>
              <a:t>Inc</a:t>
            </a:r>
            <a:endParaRPr lang="en-US" dirty="0" smtClean="0">
              <a:solidFill>
                <a:schemeClr val="accent4"/>
              </a:solidFill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accent4"/>
              </a:solidFill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1" dirty="0" smtClean="0">
                <a:solidFill>
                  <a:schemeClr val="accent4"/>
                </a:solidFill>
                <a:ea typeface="ＭＳ Ｐゴシック" pitchFamily="34" charset="-128"/>
              </a:rPr>
              <a:t>Cell	832-350-2664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b="1" dirty="0">
              <a:solidFill>
                <a:schemeClr val="accent4"/>
              </a:solidFill>
              <a:ea typeface="ＭＳ Ｐゴシック" pitchFamily="34" charset="-128"/>
              <a:hlinkClick r:id="rId2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chemeClr val="accent4"/>
                </a:solidFill>
                <a:ea typeface="ＭＳ Ｐゴシック" pitchFamily="34" charset="-128"/>
                <a:hlinkClick r:id="rId2"/>
              </a:rPr>
              <a:t>thad.berry@voith.com</a:t>
            </a:r>
            <a:endParaRPr lang="en-US" dirty="0" smtClean="0">
              <a:solidFill>
                <a:schemeClr val="accent4"/>
              </a:solidFill>
              <a:ea typeface="ＭＳ Ｐゴシック" pitchFamily="34" charset="-128"/>
            </a:endParaRPr>
          </a:p>
          <a:p>
            <a:r>
              <a:rPr lang="en-US" dirty="0">
                <a:solidFill>
                  <a:schemeClr val="accent4"/>
                </a:solidFill>
                <a:ea typeface="ＭＳ Ｐゴシック" pitchFamily="34" charset="-128"/>
                <a:hlinkClick r:id="rId3"/>
              </a:rPr>
              <a:t>www.usa.voithturbo.com</a:t>
            </a:r>
            <a:endParaRPr lang="en-US" dirty="0">
              <a:solidFill>
                <a:schemeClr val="accent4"/>
              </a:solidFill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dirty="0" smtClean="0">
              <a:solidFill>
                <a:schemeClr val="accent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2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Voith</a:t>
            </a:r>
            <a:r>
              <a:rPr lang="en-US" dirty="0"/>
              <a:t> in </a:t>
            </a:r>
            <a:r>
              <a:rPr lang="en-US" dirty="0" smtClean="0"/>
              <a:t>Figures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Overview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EcoStart™ Hydraulic Engine Starter  |  2020-02-05  | 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smtClean="0"/>
              <a:t>3</a:t>
            </a:fld>
            <a:endParaRPr lang="en-US" dirty="0"/>
          </a:p>
        </p:txBody>
      </p:sp>
      <p:sp>
        <p:nvSpPr>
          <p:cNvPr id="26" name="Titel 1"/>
          <p:cNvSpPr txBox="1">
            <a:spLocks/>
          </p:cNvSpPr>
          <p:nvPr/>
        </p:nvSpPr>
        <p:spPr bwMode="auto">
          <a:xfrm>
            <a:off x="3919584" y="5291844"/>
            <a:ext cx="3094511" cy="87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de-DE" sz="10500" dirty="0">
                <a:solidFill>
                  <a:srgbClr val="28B9DA"/>
                </a:solidFill>
                <a:ea typeface="MS PGothic" pitchFamily="34" charset="-128"/>
              </a:rPr>
              <a:t>1867</a:t>
            </a:r>
          </a:p>
        </p:txBody>
      </p:sp>
      <p:sp>
        <p:nvSpPr>
          <p:cNvPr id="28" name="Titel 1"/>
          <p:cNvSpPr txBox="1">
            <a:spLocks/>
          </p:cNvSpPr>
          <p:nvPr/>
        </p:nvSpPr>
        <p:spPr bwMode="auto">
          <a:xfrm>
            <a:off x="7850645" y="4022725"/>
            <a:ext cx="114753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de-DE" sz="1300" dirty="0">
                <a:solidFill>
                  <a:srgbClr val="3C3C3C"/>
                </a:solidFill>
                <a:ea typeface="MS PGothic" pitchFamily="34" charset="-128"/>
              </a:rPr>
              <a:t>Sales</a:t>
            </a:r>
          </a:p>
        </p:txBody>
      </p:sp>
      <p:sp>
        <p:nvSpPr>
          <p:cNvPr id="29" name="Titel 1"/>
          <p:cNvSpPr txBox="1">
            <a:spLocks/>
          </p:cNvSpPr>
          <p:nvPr/>
        </p:nvSpPr>
        <p:spPr bwMode="auto">
          <a:xfrm>
            <a:off x="10294855" y="3098703"/>
            <a:ext cx="140144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de-DE" sz="14000" dirty="0">
                <a:solidFill>
                  <a:srgbClr val="28B9DA"/>
                </a:solidFill>
                <a:ea typeface="MS PGothic" pitchFamily="34" charset="-128"/>
              </a:rPr>
              <a:t>5</a:t>
            </a:r>
          </a:p>
        </p:txBody>
      </p:sp>
      <p:sp>
        <p:nvSpPr>
          <p:cNvPr id="30" name="Titel 1"/>
          <p:cNvSpPr txBox="1">
            <a:spLocks/>
          </p:cNvSpPr>
          <p:nvPr/>
        </p:nvSpPr>
        <p:spPr bwMode="auto">
          <a:xfrm>
            <a:off x="4749732" y="3098992"/>
            <a:ext cx="449847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de-DE" sz="11000" dirty="0" smtClean="0">
                <a:solidFill>
                  <a:srgbClr val="28B9DA"/>
                </a:solidFill>
                <a:ea typeface="MS PGothic" pitchFamily="34" charset="-128"/>
              </a:rPr>
              <a:t>19,</a:t>
            </a:r>
            <a:r>
              <a:rPr lang="en-US" altLang="de-DE" sz="5500" dirty="0" smtClean="0">
                <a:solidFill>
                  <a:srgbClr val="28B9DA"/>
                </a:solidFill>
                <a:ea typeface="MS PGothic" pitchFamily="34" charset="-128"/>
              </a:rPr>
              <a:t> </a:t>
            </a:r>
            <a:r>
              <a:rPr lang="en-US" altLang="de-DE" sz="11000" dirty="0">
                <a:solidFill>
                  <a:srgbClr val="28B9DA"/>
                </a:solidFill>
                <a:ea typeface="MS PGothic" pitchFamily="34" charset="-128"/>
              </a:rPr>
              <a:t>000</a:t>
            </a:r>
          </a:p>
        </p:txBody>
      </p:sp>
      <p:sp>
        <p:nvSpPr>
          <p:cNvPr id="31" name="Titel 1"/>
          <p:cNvSpPr txBox="1">
            <a:spLocks/>
          </p:cNvSpPr>
          <p:nvPr/>
        </p:nvSpPr>
        <p:spPr bwMode="auto">
          <a:xfrm>
            <a:off x="8236406" y="3364938"/>
            <a:ext cx="8935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de-DE" sz="1300" dirty="0">
                <a:solidFill>
                  <a:srgbClr val="3C3C3C"/>
                </a:solidFill>
                <a:ea typeface="MS PGothic" pitchFamily="34" charset="-128"/>
              </a:rPr>
              <a:t>Employees</a:t>
            </a:r>
          </a:p>
        </p:txBody>
      </p:sp>
      <p:sp>
        <p:nvSpPr>
          <p:cNvPr id="32" name="Titel 1"/>
          <p:cNvSpPr txBox="1">
            <a:spLocks/>
          </p:cNvSpPr>
          <p:nvPr/>
        </p:nvSpPr>
        <p:spPr bwMode="auto">
          <a:xfrm>
            <a:off x="1693243" y="3106398"/>
            <a:ext cx="1868546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de-DE" sz="11000" dirty="0">
                <a:solidFill>
                  <a:srgbClr val="28B9DA"/>
                </a:solidFill>
                <a:ea typeface="MS PGothic" pitchFamily="34" charset="-128"/>
              </a:rPr>
              <a:t>60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 bwMode="auto">
          <a:xfrm>
            <a:off x="723730" y="3077449"/>
            <a:ext cx="1412891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de-DE" sz="1300" dirty="0">
                <a:solidFill>
                  <a:srgbClr val="3C3C3C"/>
                </a:solidFill>
                <a:ea typeface="MS PGothic" pitchFamily="34" charset="-128"/>
              </a:rPr>
              <a:t>In more than</a:t>
            </a:r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929393" y="5304497"/>
            <a:ext cx="22685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de-DE" sz="6500" dirty="0" smtClean="0">
                <a:solidFill>
                  <a:srgbClr val="28B9DA"/>
                </a:solidFill>
                <a:ea typeface="MS PGothic" pitchFamily="34" charset="-128"/>
              </a:rPr>
              <a:t>5.3</a:t>
            </a:r>
            <a:r>
              <a:rPr lang="en-US" altLang="de-DE" sz="4500" dirty="0" smtClean="0">
                <a:solidFill>
                  <a:srgbClr val="28B9DA"/>
                </a:solidFill>
                <a:ea typeface="MS PGothic" pitchFamily="34" charset="-128"/>
              </a:rPr>
              <a:t> </a:t>
            </a:r>
            <a:r>
              <a:rPr lang="en-US" altLang="de-DE" sz="6500" dirty="0">
                <a:solidFill>
                  <a:srgbClr val="28B9DA"/>
                </a:solidFill>
                <a:ea typeface="MS PGothic" pitchFamily="34" charset="-128"/>
              </a:rPr>
              <a:t>%</a:t>
            </a:r>
          </a:p>
          <a:p>
            <a:pPr>
              <a:lnSpc>
                <a:spcPts val="3400"/>
              </a:lnSpc>
            </a:pPr>
            <a:endParaRPr lang="en-US" altLang="de-DE" sz="6500" dirty="0">
              <a:solidFill>
                <a:srgbClr val="28B9DA"/>
              </a:solidFill>
              <a:ea typeface="MS PGothic" pitchFamily="34" charset="-128"/>
            </a:endParaRPr>
          </a:p>
        </p:txBody>
      </p:sp>
      <p:sp>
        <p:nvSpPr>
          <p:cNvPr id="35" name="Titel 1"/>
          <p:cNvSpPr txBox="1">
            <a:spLocks/>
          </p:cNvSpPr>
          <p:nvPr/>
        </p:nvSpPr>
        <p:spPr bwMode="auto">
          <a:xfrm>
            <a:off x="723730" y="4022725"/>
            <a:ext cx="208334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de-DE" sz="1300" dirty="0">
                <a:solidFill>
                  <a:srgbClr val="3C3C3C"/>
                </a:solidFill>
                <a:ea typeface="MS PGothic" pitchFamily="34" charset="-128"/>
              </a:rPr>
              <a:t>R&amp;D ratio</a:t>
            </a:r>
          </a:p>
        </p:txBody>
      </p:sp>
      <p:cxnSp>
        <p:nvCxnSpPr>
          <p:cNvPr id="36" name="Gerade Verbindung 4"/>
          <p:cNvCxnSpPr>
            <a:cxnSpLocks noChangeShapeType="1"/>
          </p:cNvCxnSpPr>
          <p:nvPr/>
        </p:nvCxnSpPr>
        <p:spPr bwMode="auto">
          <a:xfrm>
            <a:off x="9767661" y="2127378"/>
            <a:ext cx="0" cy="16160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Gerade Verbindung 25"/>
          <p:cNvCxnSpPr>
            <a:cxnSpLocks noChangeShapeType="1"/>
          </p:cNvCxnSpPr>
          <p:nvPr/>
        </p:nvCxnSpPr>
        <p:spPr bwMode="auto">
          <a:xfrm>
            <a:off x="3321916" y="4176713"/>
            <a:ext cx="0" cy="1587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10"/>
          <p:cNvCxnSpPr>
            <a:cxnSpLocks noChangeShapeType="1"/>
          </p:cNvCxnSpPr>
          <p:nvPr/>
        </p:nvCxnSpPr>
        <p:spPr bwMode="auto">
          <a:xfrm>
            <a:off x="720000" y="3957638"/>
            <a:ext cx="1092454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Gerade Verbindung 21"/>
          <p:cNvCxnSpPr>
            <a:cxnSpLocks noChangeShapeType="1"/>
          </p:cNvCxnSpPr>
          <p:nvPr/>
        </p:nvCxnSpPr>
        <p:spPr bwMode="auto">
          <a:xfrm>
            <a:off x="3968624" y="2127378"/>
            <a:ext cx="0" cy="15890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Gerade Verbindung 26"/>
          <p:cNvCxnSpPr>
            <a:cxnSpLocks noChangeShapeType="1"/>
          </p:cNvCxnSpPr>
          <p:nvPr/>
        </p:nvCxnSpPr>
        <p:spPr bwMode="auto">
          <a:xfrm>
            <a:off x="7545765" y="4192588"/>
            <a:ext cx="0" cy="1587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itel 1"/>
          <p:cNvSpPr txBox="1">
            <a:spLocks/>
          </p:cNvSpPr>
          <p:nvPr/>
        </p:nvSpPr>
        <p:spPr bwMode="auto">
          <a:xfrm>
            <a:off x="3527285" y="4022725"/>
            <a:ext cx="220402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de-DE" sz="1300" dirty="0">
                <a:solidFill>
                  <a:srgbClr val="3C3C3C"/>
                </a:solidFill>
                <a:ea typeface="MS PGothic" pitchFamily="34" charset="-128"/>
              </a:rPr>
              <a:t>Family-owned since</a:t>
            </a:r>
          </a:p>
        </p:txBody>
      </p:sp>
      <p:sp>
        <p:nvSpPr>
          <p:cNvPr id="42" name="Titel 1"/>
          <p:cNvSpPr txBox="1">
            <a:spLocks/>
          </p:cNvSpPr>
          <p:nvPr/>
        </p:nvSpPr>
        <p:spPr bwMode="auto">
          <a:xfrm>
            <a:off x="2553076" y="3364937"/>
            <a:ext cx="103320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de-DE" sz="1300" dirty="0">
                <a:solidFill>
                  <a:srgbClr val="3C3C3C"/>
                </a:solidFill>
                <a:ea typeface="MS PGothic" pitchFamily="34" charset="-128"/>
              </a:rPr>
              <a:t>countries</a:t>
            </a:r>
          </a:p>
        </p:txBody>
      </p:sp>
      <p:sp>
        <p:nvSpPr>
          <p:cNvPr id="43" name="Textfeld 1"/>
          <p:cNvSpPr txBox="1">
            <a:spLocks noChangeArrowheads="1"/>
          </p:cNvSpPr>
          <p:nvPr/>
        </p:nvSpPr>
        <p:spPr bwMode="auto">
          <a:xfrm>
            <a:off x="626312" y="6080450"/>
            <a:ext cx="51257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900" dirty="0">
                <a:solidFill>
                  <a:srgbClr val="3C3C3C"/>
                </a:solidFill>
                <a:ea typeface="MS PGothic" pitchFamily="34" charset="-128"/>
              </a:rPr>
              <a:t>As of: 2016/17</a:t>
            </a:r>
          </a:p>
        </p:txBody>
      </p:sp>
      <p:sp>
        <p:nvSpPr>
          <p:cNvPr id="44" name="Titel 1"/>
          <p:cNvSpPr txBox="1">
            <a:spLocks/>
          </p:cNvSpPr>
          <p:nvPr/>
        </p:nvSpPr>
        <p:spPr bwMode="auto">
          <a:xfrm>
            <a:off x="10699244" y="3525687"/>
            <a:ext cx="83846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de-DE" sz="1300" dirty="0">
                <a:solidFill>
                  <a:srgbClr val="3C3C3C"/>
                </a:solidFill>
                <a:ea typeface="MS PGothic" pitchFamily="34" charset="-128"/>
              </a:rPr>
              <a:t>Markets</a:t>
            </a:r>
          </a:p>
        </p:txBody>
      </p:sp>
      <p:sp>
        <p:nvSpPr>
          <p:cNvPr id="24" name="Titel 1"/>
          <p:cNvSpPr txBox="1">
            <a:spLocks/>
          </p:cNvSpPr>
          <p:nvPr/>
        </p:nvSpPr>
        <p:spPr bwMode="auto">
          <a:xfrm>
            <a:off x="8033843" y="4894630"/>
            <a:ext cx="4113827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500" dirty="0" smtClean="0">
                <a:solidFill>
                  <a:srgbClr val="28B9DA"/>
                </a:solidFill>
                <a:ea typeface="MS PGothic" pitchFamily="34" charset="-128"/>
              </a:rPr>
              <a:t>$</a:t>
            </a:r>
            <a:r>
              <a:rPr lang="en-US" sz="6000" dirty="0" smtClean="0">
                <a:solidFill>
                  <a:srgbClr val="28B9DA"/>
                </a:solidFill>
                <a:ea typeface="MS PGothic" pitchFamily="34" charset="-128"/>
              </a:rPr>
              <a:t>4.7</a:t>
            </a:r>
            <a:r>
              <a:rPr lang="en-US" sz="2500" dirty="0" smtClean="0">
                <a:solidFill>
                  <a:srgbClr val="28B9DA"/>
                </a:solidFill>
                <a:ea typeface="MS PGothic" pitchFamily="34" charset="-128"/>
              </a:rPr>
              <a:t> </a:t>
            </a:r>
            <a:r>
              <a:rPr lang="en-US" sz="4500" dirty="0" smtClean="0">
                <a:solidFill>
                  <a:srgbClr val="28B9DA"/>
                </a:solidFill>
                <a:ea typeface="MS PGothic" pitchFamily="34" charset="-128"/>
              </a:rPr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8486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D</a:t>
            </a:r>
            <a:r>
              <a:rPr lang="en-US" dirty="0" smtClean="0"/>
              <a:t>ivisions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A Well-Positioned </a:t>
            </a:r>
            <a:r>
              <a:rPr lang="en-US" dirty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chemeClr val="accent4"/>
                </a:solidFill>
              </a:rPr>
              <a:t>ompany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pPr/>
              <a:t>4</a:t>
            </a:fld>
            <a:endParaRPr lang="en-US" noProof="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04729813"/>
              </p:ext>
            </p:extLst>
          </p:nvPr>
        </p:nvGraphicFramePr>
        <p:xfrm>
          <a:off x="462450" y="1135646"/>
          <a:ext cx="11252743" cy="542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59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EcoStart</a:t>
            </a:r>
            <a:r>
              <a:rPr lang="en-US" dirty="0"/>
              <a:t>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Concept History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5355" y="1674610"/>
            <a:ext cx="10529865" cy="440234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Mar. 2015 - </a:t>
            </a:r>
            <a:r>
              <a:rPr lang="en-US" sz="1800" dirty="0" err="1" smtClean="0"/>
              <a:t>Voith</a:t>
            </a:r>
            <a:r>
              <a:rPr lang="en-US" sz="1800" dirty="0" smtClean="0"/>
              <a:t> begins discussion regarding hydraulic </a:t>
            </a:r>
            <a:r>
              <a:rPr lang="en-US" sz="1800" dirty="0"/>
              <a:t>start systems </a:t>
            </a:r>
            <a:r>
              <a:rPr lang="en-US" sz="1800" dirty="0" smtClean="0"/>
              <a:t>based on feedback from industry contacts,  </a:t>
            </a:r>
            <a:r>
              <a:rPr lang="en-US" sz="1800" dirty="0"/>
              <a:t>c</a:t>
            </a:r>
            <a:r>
              <a:rPr lang="en-US" sz="1800" dirty="0" smtClean="0"/>
              <a:t>oncept is submitted to our Innovation Pipeline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Nov. 2015 - Voith </a:t>
            </a:r>
            <a:r>
              <a:rPr lang="en-US" sz="1800" dirty="0"/>
              <a:t>Turbo R&amp;D team </a:t>
            </a:r>
            <a:r>
              <a:rPr lang="en-US" sz="1800" dirty="0" smtClean="0"/>
              <a:t>explore </a:t>
            </a:r>
            <a:r>
              <a:rPr lang="en-US" sz="1800" dirty="0"/>
              <a:t>feasibility </a:t>
            </a:r>
            <a:r>
              <a:rPr lang="en-US" sz="1800" dirty="0" smtClean="0"/>
              <a:t>and </a:t>
            </a:r>
            <a:r>
              <a:rPr lang="en-US" sz="1800" dirty="0"/>
              <a:t>approval </a:t>
            </a:r>
            <a:r>
              <a:rPr lang="en-US" sz="1800" dirty="0" smtClean="0"/>
              <a:t>is given </a:t>
            </a:r>
            <a:r>
              <a:rPr lang="en-US" sz="1800" dirty="0"/>
              <a:t>to proceed </a:t>
            </a:r>
            <a:r>
              <a:rPr lang="en-US" sz="1800" dirty="0" smtClean="0"/>
              <a:t>with development as all components can be developed internally by </a:t>
            </a:r>
            <a:r>
              <a:rPr lang="en-US" sz="1800" dirty="0" err="1" smtClean="0"/>
              <a:t>Voith</a:t>
            </a:r>
            <a:endParaRPr lang="en-US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May 2016 - Approval </a:t>
            </a:r>
            <a:r>
              <a:rPr lang="en-US" sz="1800" dirty="0"/>
              <a:t>for </a:t>
            </a:r>
            <a:r>
              <a:rPr lang="en-US" sz="1800" dirty="0" smtClean="0"/>
              <a:t>prototype testing achieved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Nov 2016 – Testing of prototype begins, launch customer identified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June 2017 – Launch customer begins procurement process for 1K HP Skid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November 2017 – Second customer</a:t>
            </a:r>
            <a:r>
              <a:rPr lang="en-US" sz="1800" dirty="0"/>
              <a:t> </a:t>
            </a:r>
            <a:r>
              <a:rPr lang="en-US" sz="1800" dirty="0" smtClean="0"/>
              <a:t>Issues PO for redundant 4K HP Skid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December </a:t>
            </a:r>
            <a:r>
              <a:rPr lang="en-US" sz="1800" dirty="0"/>
              <a:t>2018 – </a:t>
            </a:r>
            <a:r>
              <a:rPr lang="en-US" sz="1800" dirty="0" smtClean="0"/>
              <a:t>FAT for </a:t>
            </a:r>
            <a:r>
              <a:rPr lang="en-US" sz="1800" dirty="0" err="1" smtClean="0"/>
              <a:t>EcoStart</a:t>
            </a:r>
            <a:r>
              <a:rPr lang="en-US" sz="1800" dirty="0" smtClean="0"/>
              <a:t> Skids Completed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April 2019 – </a:t>
            </a:r>
            <a:r>
              <a:rPr lang="en-US" sz="1800" dirty="0" err="1"/>
              <a:t>Ecostart</a:t>
            </a:r>
            <a:r>
              <a:rPr lang="en-US" sz="1800" dirty="0"/>
              <a:t> Commissioning </a:t>
            </a:r>
            <a:r>
              <a:rPr lang="en-US" sz="1800" dirty="0" smtClean="0"/>
              <a:t>Completed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Jan 2020 – Final Sign Off Completed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41" r="-59312"/>
          <a:stretch>
            <a:fillRect/>
          </a:stretch>
        </p:blipFill>
        <p:spPr bwMode="auto">
          <a:xfrm>
            <a:off x="2531606" y="4493203"/>
            <a:ext cx="4018191" cy="18265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EcoStart™ </a:t>
            </a:r>
            <a:br>
              <a:rPr lang="en-US" dirty="0"/>
            </a:br>
            <a:r>
              <a:rPr lang="en-US" dirty="0" smtClean="0">
                <a:solidFill>
                  <a:schemeClr val="accent4"/>
                </a:solidFill>
              </a:rPr>
              <a:t>Concept History: Competitive </a:t>
            </a:r>
            <a:r>
              <a:rPr lang="en-US" dirty="0">
                <a:solidFill>
                  <a:schemeClr val="accent4"/>
                </a:solidFill>
              </a:rPr>
              <a:t>Landscape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4294967295"/>
          </p:nvPr>
        </p:nvSpPr>
        <p:spPr>
          <a:xfrm>
            <a:off x="595355" y="2062799"/>
            <a:ext cx="9544885" cy="41824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Improved </a:t>
            </a:r>
            <a:r>
              <a:rPr lang="en-US" dirty="0" smtClean="0"/>
              <a:t>performance compared to competitor technology: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Gas </a:t>
            </a:r>
            <a:r>
              <a:rPr lang="en-US" dirty="0" smtClean="0"/>
              <a:t>starter systems – Vented Emissions, Safety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Air </a:t>
            </a:r>
            <a:r>
              <a:rPr lang="en-US" dirty="0" smtClean="0"/>
              <a:t>starter systems – Vastly smaller footprint, O&amp;M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 </a:t>
            </a:r>
            <a:r>
              <a:rPr lang="en-US" dirty="0" smtClean="0"/>
              <a:t>starter systems – Impractical for large </a:t>
            </a:r>
            <a:r>
              <a:rPr lang="en-US" dirty="0" err="1" smtClean="0"/>
              <a:t>recips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Hydraulic </a:t>
            </a:r>
            <a:r>
              <a:rPr lang="en-US" dirty="0" smtClean="0"/>
              <a:t>starter systems – No comparable designs at present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3C3C"/>
                </a:solidFill>
              </a:rPr>
              <a:t>EcoStart™ Hydraulic Engine Starter  |  2020-02-05  |  </a:t>
            </a:r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de-DE" smtClean="0">
                <a:solidFill>
                  <a:srgbClr val="3C3C3C"/>
                </a:solidFill>
              </a:rPr>
              <a:pPr/>
              <a:t>6</a:t>
            </a:fld>
            <a:endParaRPr lang="de-DE">
              <a:solidFill>
                <a:srgbClr val="3C3C3C"/>
              </a:solidFill>
            </a:endParaRPr>
          </a:p>
        </p:txBody>
      </p:sp>
      <p:pic>
        <p:nvPicPr>
          <p:cNvPr id="10" name="Grafik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" t="16588" r="290" b="1776"/>
          <a:stretch/>
        </p:blipFill>
        <p:spPr bwMode="auto">
          <a:xfrm>
            <a:off x="5752006" y="4567763"/>
            <a:ext cx="3782898" cy="1677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11685"/>
          <a:stretch/>
        </p:blipFill>
        <p:spPr bwMode="auto">
          <a:xfrm>
            <a:off x="9557912" y="4567763"/>
            <a:ext cx="2637263" cy="1677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4710" r="4828" b="31555"/>
          <a:stretch/>
        </p:blipFill>
        <p:spPr bwMode="auto">
          <a:xfrm>
            <a:off x="-2907" y="4581339"/>
            <a:ext cx="3054418" cy="1663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82400"/>
            <a:ext cx="9414600" cy="864000"/>
          </a:xfrm>
        </p:spPr>
        <p:txBody>
          <a:bodyPr/>
          <a:lstStyle/>
          <a:p>
            <a:r>
              <a:rPr lang="en-US" dirty="0" err="1" smtClean="0"/>
              <a:t>EcoStart</a:t>
            </a:r>
            <a:r>
              <a:rPr lang="en-US" dirty="0" smtClean="0"/>
              <a:t>™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4"/>
                </a:solidFill>
              </a:rPr>
              <a:t>Hydraulic Start System for </a:t>
            </a:r>
            <a:r>
              <a:rPr lang="en-US" sz="2400" dirty="0" err="1" smtClean="0">
                <a:solidFill>
                  <a:schemeClr val="accent4"/>
                </a:solidFill>
              </a:rPr>
              <a:t>Recip</a:t>
            </a:r>
            <a:r>
              <a:rPr lang="en-US" sz="2400" dirty="0" smtClean="0">
                <a:solidFill>
                  <a:schemeClr val="accent4"/>
                </a:solidFill>
              </a:rPr>
              <a:t> Engines 1000 – 9000 HP</a:t>
            </a:r>
            <a:endParaRPr lang="en-US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11266" name="Picture 2" descr="C:\Users\berryt\Pictures\EcoSt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4" y="1435759"/>
            <a:ext cx="5168317" cy="357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6001492" y="1387095"/>
            <a:ext cx="5534089" cy="41824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System Design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Single Skid can tie into multiple engines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Hydraulic Accumulator and Nitrogen bottle pairs provide stored start energy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Starter Engagement Motors use existing ring gear and mounting points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Integrated Control System 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Indoor / Outdoor (</a:t>
            </a:r>
            <a:r>
              <a:rPr lang="en-US" dirty="0" err="1" smtClean="0"/>
              <a:t>ExProof</a:t>
            </a:r>
            <a:r>
              <a:rPr lang="en-US" dirty="0" smtClean="0"/>
              <a:t>/ </a:t>
            </a:r>
            <a:r>
              <a:rPr lang="en-US" dirty="0" err="1" smtClean="0"/>
              <a:t>NonEx</a:t>
            </a:r>
            <a:r>
              <a:rPr lang="en-US" dirty="0" smtClean="0"/>
              <a:t>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Simplex or Redundant Pump Motor Units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596" y="4647741"/>
            <a:ext cx="2681859" cy="14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EcoStart</a:t>
            </a:r>
            <a:r>
              <a:rPr lang="en-US" dirty="0"/>
              <a:t>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Issue No. </a:t>
            </a:r>
            <a:r>
              <a:rPr lang="en-US" dirty="0" smtClean="0">
                <a:solidFill>
                  <a:schemeClr val="accent4"/>
                </a:solidFill>
              </a:rPr>
              <a:t>1:  Emissions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5355" y="1674610"/>
            <a:ext cx="10529865" cy="440234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Increasingly stringent regulatory environment impacting all segments of Midstream Industry</a:t>
            </a:r>
            <a:endParaRPr lang="en-US" dirty="0" smtClean="0"/>
          </a:p>
          <a:p>
            <a:pPr marL="817200" lvl="1" indent="-457200"/>
            <a:r>
              <a:rPr lang="en-US" dirty="0" smtClean="0"/>
              <a:t>Gas Start Systems largest source of vented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Commodity prices incentivize minimal product loss</a:t>
            </a:r>
            <a:endParaRPr lang="en-US" dirty="0" smtClean="0"/>
          </a:p>
          <a:p>
            <a:pPr marL="817200" lvl="1" indent="-457200"/>
            <a:r>
              <a:rPr lang="en-US" dirty="0" smtClean="0"/>
              <a:t>What are lost product costs for each engine start attempt</a:t>
            </a:r>
            <a:endParaRPr lang="en-US" dirty="0" smtClean="0"/>
          </a:p>
          <a:p>
            <a:pPr marL="817200" lvl="1" indent="-457200"/>
            <a:r>
              <a:rPr lang="en-US" dirty="0" smtClean="0"/>
              <a:t>Can ROI be quantified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Electrical Consumption and Carbon Offsets</a:t>
            </a:r>
          </a:p>
          <a:p>
            <a:pPr marL="817200" lvl="1" indent="-457200"/>
            <a:r>
              <a:rPr lang="en-US" dirty="0" smtClean="0"/>
              <a:t>Will we impact the local grid conditions, especially at remote sites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Noise pollution</a:t>
            </a:r>
            <a:endParaRPr lang="en-US" dirty="0" smtClean="0"/>
          </a:p>
          <a:p>
            <a:pPr marL="817200" lvl="1" indent="-457200"/>
            <a:r>
              <a:rPr lang="en-US" dirty="0" smtClean="0"/>
              <a:t>Start attempts can produce &gt;120 decibels</a:t>
            </a:r>
            <a:endParaRPr lang="en-US" dirty="0" smtClean="0"/>
          </a:p>
          <a:p>
            <a:pPr marL="817200" lvl="1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EcoStart</a:t>
            </a:r>
            <a:r>
              <a:rPr lang="en-US" dirty="0"/>
              <a:t>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Solution:  Emissions and Costs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EcoStart™ Hydraulic Engine Starter  |  2020-02-05  | 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5355" y="1674610"/>
            <a:ext cx="10529865" cy="440234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Hydraulic Start system eliminates vented emissions during start up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 Product Loss during start attempts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 – 15 HP Motors for </a:t>
            </a:r>
            <a:r>
              <a:rPr lang="en-US" dirty="0" err="1" smtClean="0"/>
              <a:t>EcoStart</a:t>
            </a:r>
            <a:r>
              <a:rPr lang="en-US" dirty="0" smtClean="0"/>
              <a:t> Pump require 15 – 30 Amps (up to 50 if redundant)</a:t>
            </a:r>
            <a:endParaRPr lang="en-US" dirty="0" smtClean="0"/>
          </a:p>
          <a:p>
            <a:pPr marL="817200" lvl="1" indent="-457200"/>
            <a:r>
              <a:rPr lang="en-US" dirty="0" smtClean="0"/>
              <a:t>Should not overload available power supplies</a:t>
            </a:r>
            <a:endParaRPr lang="en-US" dirty="0" smtClean="0"/>
          </a:p>
          <a:p>
            <a:pPr marL="817200" lvl="1" indent="-457200"/>
            <a:r>
              <a:rPr lang="en-US" dirty="0" smtClean="0"/>
              <a:t>No supporting infrastructure for grid tie in required</a:t>
            </a:r>
          </a:p>
          <a:p>
            <a:pPr marL="817200" lvl="1" indent="-457200"/>
            <a:r>
              <a:rPr lang="en-US" dirty="0" smtClean="0"/>
              <a:t>Auxiliary drives reduces other consumers</a:t>
            </a:r>
          </a:p>
          <a:p>
            <a:pPr marL="817200" lvl="1" indent="-457200"/>
            <a:r>
              <a:rPr lang="en-US" dirty="0" smtClean="0"/>
              <a:t>Pump motor not always 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Less than 85 decibels at three feet at all phases </a:t>
            </a:r>
          </a:p>
          <a:p>
            <a:pPr marL="817200" lvl="1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07" y="3238200"/>
            <a:ext cx="3988432" cy="29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ITHPPTTEMPLATEVERSIONMAJOR" val="6"/>
  <p:tag name="VOITHPPTTEMPLATEVERSIONMINOR" val="0"/>
  <p:tag name="VOITHPPTTEMPLATEVALIDADDINVERSIONS" val="4"/>
  <p:tag name="VOITHPPTTEMPLATELANGUAGE" val="de"/>
  <p:tag name="VOITHPPTTEMPLATELASTUPDATE" val="2018-01-26"/>
  <p:tag name="VOITHPRASENTATIONFORMAT" val="16: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oith">
  <a:themeElements>
    <a:clrScheme name="Voith Cornflower">
      <a:dk1>
        <a:srgbClr val="000000"/>
      </a:dk1>
      <a:lt1>
        <a:srgbClr val="FFFFFF"/>
      </a:lt1>
      <a:dk2>
        <a:srgbClr val="7F7F7F"/>
      </a:dk2>
      <a:lt2>
        <a:srgbClr val="ABB3C8"/>
      </a:lt2>
      <a:accent1>
        <a:srgbClr val="2D4275"/>
      </a:accent1>
      <a:accent2>
        <a:srgbClr val="1F82C0"/>
      </a:accent2>
      <a:accent3>
        <a:srgbClr val="89BA17"/>
      </a:accent3>
      <a:accent4>
        <a:srgbClr val="28B9DA"/>
      </a:accent4>
      <a:accent5>
        <a:srgbClr val="E96091"/>
      </a:accent5>
      <a:accent6>
        <a:srgbClr val="818EAC"/>
      </a:accent6>
      <a:hlink>
        <a:srgbClr val="7F7F7F"/>
      </a:hlink>
      <a:folHlink>
        <a:srgbClr val="2D4275"/>
      </a:folHlink>
    </a:clrScheme>
    <a:fontScheme name="Voi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3175" algn="ctr">
          <a:solidFill>
            <a:schemeClr val="tx2"/>
          </a:solidFill>
          <a:round/>
          <a:headEnd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1200"/>
          </a:spcBef>
          <a:defRPr sz="20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Voith</Template>
  <TotalTime>0</TotalTime>
  <Words>1154</Words>
  <Application>Microsoft Office PowerPoint</Application>
  <PresentationFormat>Custom</PresentationFormat>
  <Paragraphs>232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ＭＳ Ｐゴシック</vt:lpstr>
      <vt:lpstr>宋体</vt:lpstr>
      <vt:lpstr>Arial</vt:lpstr>
      <vt:lpstr>Calibri</vt:lpstr>
      <vt:lpstr>Voith</vt:lpstr>
      <vt:lpstr>think-cell Slide</vt:lpstr>
      <vt:lpstr>Voith Turbo ™  Tech Update: EcoStart™ Engine Start</vt:lpstr>
      <vt:lpstr>EcoStart™  Tech Update Agenda</vt:lpstr>
      <vt:lpstr>Voith in Figures Overview</vt:lpstr>
      <vt:lpstr>Four Divisions A Well-Positioned Company</vt:lpstr>
      <vt:lpstr>EcoStart™  Concept History</vt:lpstr>
      <vt:lpstr>EcoStart™  Concept History: Competitive Landscape </vt:lpstr>
      <vt:lpstr>EcoStart™ Hydraulic Start System for Recip Engines 1000 – 9000 HP</vt:lpstr>
      <vt:lpstr>EcoStart™  Issue No. 1:  Emissions</vt:lpstr>
      <vt:lpstr>EcoStart™  Solution:  Emissions and Costs</vt:lpstr>
      <vt:lpstr>EcoStart™ Solution: Emissions </vt:lpstr>
      <vt:lpstr>EcoStart™  Issue No. 2:  Start Reliability</vt:lpstr>
      <vt:lpstr>EcoStart™ Volumetric Flow</vt:lpstr>
      <vt:lpstr>EcoStart™  Solution:  Start Reliability</vt:lpstr>
      <vt:lpstr>EcoStart™  Issue No. 3:  Safety</vt:lpstr>
      <vt:lpstr>EcoStart™  Solution:  Safety</vt:lpstr>
      <vt:lpstr>EcoStart™  Issue No. 4:  O&amp;M and Service Support</vt:lpstr>
      <vt:lpstr>EcoStart™  Solution:  O&amp;M and Service Support</vt:lpstr>
      <vt:lpstr>Starter Engagement Motor Designed to Fit in Existing Motor Mount </vt:lpstr>
      <vt:lpstr>EcoStart™ 1000 HP Skid After FAT</vt:lpstr>
      <vt:lpstr>EcoStart™ 4000 HP Skid After FAT</vt:lpstr>
      <vt:lpstr>EcoStart™ 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ohne Bild  Arial Bold, 40 pt in drei Zeilen Kontextzeile in Akzentfarbe</dc:title>
  <dc:creator>Piotrowski, Franziska</dc:creator>
  <cp:lastModifiedBy>Berry, Thad</cp:lastModifiedBy>
  <cp:revision>585</cp:revision>
  <dcterms:created xsi:type="dcterms:W3CDTF">2011-11-25T11:59:37Z</dcterms:created>
  <dcterms:modified xsi:type="dcterms:W3CDTF">2020-02-03T19:45:58Z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tectionClass">
    <vt:lpwstr>public</vt:lpwstr>
  </property>
</Properties>
</file>