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58" r:id="rId2"/>
    <p:sldId id="365" r:id="rId3"/>
    <p:sldId id="371" r:id="rId4"/>
    <p:sldId id="374" r:id="rId5"/>
    <p:sldId id="375" r:id="rId6"/>
    <p:sldId id="271" r:id="rId7"/>
    <p:sldId id="259" r:id="rId8"/>
    <p:sldId id="363" r:id="rId9"/>
    <p:sldId id="312" r:id="rId10"/>
    <p:sldId id="313" r:id="rId11"/>
    <p:sldId id="360" r:id="rId12"/>
    <p:sldId id="262" r:id="rId13"/>
    <p:sldId id="263" r:id="rId14"/>
    <p:sldId id="336" r:id="rId15"/>
    <p:sldId id="349" r:id="rId16"/>
    <p:sldId id="274" r:id="rId17"/>
    <p:sldId id="345" r:id="rId18"/>
    <p:sldId id="351" r:id="rId19"/>
    <p:sldId id="346" r:id="rId20"/>
    <p:sldId id="342" r:id="rId21"/>
    <p:sldId id="364" r:id="rId22"/>
    <p:sldId id="309" r:id="rId23"/>
    <p:sldId id="280" r:id="rId24"/>
    <p:sldId id="310" r:id="rId25"/>
    <p:sldId id="378" r:id="rId26"/>
    <p:sldId id="294" r:id="rId27"/>
    <p:sldId id="322" r:id="rId28"/>
    <p:sldId id="323" r:id="rId29"/>
    <p:sldId id="321" r:id="rId30"/>
    <p:sldId id="357" r:id="rId31"/>
    <p:sldId id="369" r:id="rId32"/>
    <p:sldId id="352" r:id="rId33"/>
    <p:sldId id="353" r:id="rId34"/>
    <p:sldId id="354" r:id="rId35"/>
    <p:sldId id="355" r:id="rId36"/>
    <p:sldId id="334" r:id="rId37"/>
    <p:sldId id="377" r:id="rId38"/>
    <p:sldId id="292" r:id="rId39"/>
    <p:sldId id="272" r:id="rId40"/>
    <p:sldId id="358" r:id="rId41"/>
    <p:sldId id="338" r:id="rId42"/>
    <p:sldId id="340" r:id="rId43"/>
    <p:sldId id="376" r:id="rId44"/>
    <p:sldId id="367" r:id="rId45"/>
    <p:sldId id="337" r:id="rId46"/>
    <p:sldId id="347" r:id="rId47"/>
    <p:sldId id="370" r:id="rId48"/>
    <p:sldId id="373" r:id="rId49"/>
    <p:sldId id="381" r:id="rId50"/>
    <p:sldId id="33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90436"/>
  </p:normalViewPr>
  <p:slideViewPr>
    <p:cSldViewPr snapToGrid="0" snapToObjects="1">
      <p:cViewPr varScale="1">
        <p:scale>
          <a:sx n="87" d="100"/>
          <a:sy n="87" d="100"/>
        </p:scale>
        <p:origin x="336" y="200"/>
      </p:cViewPr>
      <p:guideLst>
        <p:guide orient="horz" pos="2448"/>
        <p:guide pos="3864"/>
      </p:guideLst>
    </p:cSldViewPr>
  </p:slideViewPr>
  <p:outlineViewPr>
    <p:cViewPr>
      <p:scale>
        <a:sx n="33" d="100"/>
        <a:sy n="33" d="100"/>
      </p:scale>
      <p:origin x="0" y="-47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349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4E1F0-40B0-7D42-BC9F-AD32BF7F37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3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2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54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36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93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71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18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66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14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9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37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7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21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94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06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18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0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38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6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4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82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20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5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81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869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94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10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39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6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7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690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33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48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4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0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6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E1F0-40B0-7D42-BC9F-AD32BF7F371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16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3911600" y="642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3634" y="6260123"/>
            <a:ext cx="586154" cy="355844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7215" y="6224954"/>
            <a:ext cx="550985" cy="355844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761" y="6176963"/>
            <a:ext cx="489440" cy="417268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34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90997" y="6252817"/>
            <a:ext cx="652670" cy="340553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499600" y="6146938"/>
            <a:ext cx="1854200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</a:t>
            </a:r>
          </a:p>
          <a:p>
            <a:r>
              <a:rPr lang="de-DE" dirty="0" smtClean="0"/>
              <a:t>Use With Permission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1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545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43529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54E38-D8D3-1846-88EF-7EF9FA63C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54E38-D8D3-1846-88EF-7EF9FA63C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83514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54E38-D8D3-1846-88EF-7EF9FA63C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54E38-D8D3-1846-88EF-7EF9FA63C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9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406400" y="6229350"/>
            <a:ext cx="5969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A54E38-D8D3-1846-88EF-7EF9FA63CD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1219" y="6242538"/>
            <a:ext cx="568569" cy="355844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8168"/>
            <a:ext cx="10515600" cy="424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38200" y="5975132"/>
            <a:ext cx="7154534" cy="914400"/>
            <a:chOff x="1079700" y="3740235"/>
            <a:chExt cx="7154534" cy="914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700" y="3740235"/>
              <a:ext cx="1261934" cy="9144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138234" y="3928503"/>
              <a:ext cx="6096000" cy="461664"/>
            </a:xfrm>
            <a:prstGeom prst="rect">
              <a:avLst/>
            </a:prstGeom>
          </p:spPr>
          <p:txBody>
            <a:bodyPr anchor="ctr" anchorCtr="0">
              <a:spAutoFit/>
            </a:bodyPr>
            <a:lstStyle/>
            <a:p>
              <a:r>
                <a:rPr lang="en-US" sz="2400" b="1" dirty="0" smtClean="0">
                  <a:solidFill>
                    <a:srgbClr val="CC5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 Forks Consulting</a:t>
              </a:r>
              <a:r>
                <a:rPr lang="en-US" sz="2400" b="1" baseline="0" dirty="0" smtClean="0">
                  <a:solidFill>
                    <a:srgbClr val="CC5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400" b="1" dirty="0" smtClean="0">
                  <a:solidFill>
                    <a:srgbClr val="CC5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b="1" dirty="0" smtClean="0">
                  <a:solidFill>
                    <a:srgbClr val="CC5500"/>
                  </a:solidFill>
                </a:rPr>
                <a:t>Strategy &amp; Management</a:t>
              </a:r>
              <a:endParaRPr lang="en-US" b="1" dirty="0">
                <a:solidFill>
                  <a:srgbClr val="CC5500"/>
                </a:solidFill>
              </a:endParaRPr>
            </a:p>
          </p:txBody>
        </p:sp>
      </p:grp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200" y="251685"/>
            <a:ext cx="10515600" cy="9223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32509" y="5975132"/>
            <a:ext cx="11447813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 Use With Permission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Ø"/>
        <a:tabLst/>
        <a:defRPr sz="2800" kern="1200" baseline="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 baseline="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ü"/>
        <a:defRPr sz="2000" kern="1200" baseline="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1800" kern="1200" baseline="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nal.org/" TargetMode="External"/><Relationship Id="rId4" Type="http://schemas.openxmlformats.org/officeDocument/2006/relationships/hyperlink" Target="https://crypto.cat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hyperlink" Target="mailto:raytye@3ForksConsulting.com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twitter.com/kscarfon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1104"/>
            <a:ext cx="9144000" cy="2763151"/>
          </a:xfrm>
        </p:spPr>
        <p:txBody>
          <a:bodyPr anchor="ctr" anchorCtr="0">
            <a:noAutofit/>
          </a:bodyPr>
          <a:lstStyle/>
          <a:p>
            <a:r>
              <a:rPr lang="en-US" sz="4800" b="1" cap="small" dirty="0" smtClean="0"/>
              <a:t>Cybersecurity for </a:t>
            </a:r>
            <a:br>
              <a:rPr lang="en-US" sz="4800" b="1" cap="small" dirty="0" smtClean="0"/>
            </a:br>
            <a:r>
              <a:rPr lang="en-US" sz="4800" b="1" cap="small" dirty="0" smtClean="0"/>
              <a:t>Non-Cyber Professionals</a:t>
            </a:r>
            <a:r>
              <a:rPr lang="en-US" sz="4400" b="1" cap="small" dirty="0" smtClean="0"/>
              <a:t/>
            </a:r>
            <a:br>
              <a:rPr lang="en-US" sz="4400" b="1" cap="small" dirty="0" smtClean="0"/>
            </a:br>
            <a:r>
              <a:rPr lang="en-US" sz="4000" b="1" u="sng" cap="small" dirty="0" smtClean="0"/>
              <a:t>North Texas Mensa </a:t>
            </a:r>
            <a:r>
              <a:rPr lang="en-US" sz="4000" b="1" u="sng" cap="small" smtClean="0"/>
              <a:t>Regional </a:t>
            </a:r>
            <a:r>
              <a:rPr lang="en-US" sz="4000" b="1" u="sng" cap="small" smtClean="0"/>
              <a:t>Gathering</a:t>
            </a:r>
            <a:r>
              <a:rPr lang="en-US" sz="4000" b="1" u="sng" cap="small" dirty="0" smtClean="0"/>
              <a:t/>
            </a:r>
            <a:br>
              <a:rPr lang="en-US" sz="4000" b="1" u="sng" cap="small" dirty="0" smtClean="0"/>
            </a:br>
            <a:r>
              <a:rPr lang="en-US" sz="3600" b="1" cap="small" dirty="0" smtClean="0"/>
              <a:t>November 24, 2017</a:t>
            </a:r>
            <a:endParaRPr lang="en-US" sz="3600" b="1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4916" y="3490944"/>
            <a:ext cx="8053084" cy="1956019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5500"/>
                </a:solidFill>
              </a:rPr>
              <a:t>Ray Tye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5500"/>
                </a:solidFill>
              </a:rPr>
              <a:t>3  Forks  Consulting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C5500"/>
                </a:solidFill>
              </a:rPr>
              <a:t>3ForksConsulting.com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34" y="3743248"/>
            <a:ext cx="2271481" cy="164592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 smtClean="0"/>
              <a:t>–</a:t>
            </a:r>
            <a:r>
              <a:rPr lang="de-DE" dirty="0" smtClean="0"/>
              <a:t> Share </a:t>
            </a:r>
            <a:r>
              <a:rPr lang="en-US" dirty="0" smtClean="0"/>
              <a:t>Freely</a:t>
            </a:r>
            <a:r>
              <a:rPr lang="de-DE" dirty="0" smtClean="0"/>
              <a:t>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7409" y="4036863"/>
            <a:ext cx="3180522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For best viewing, run this presentation in PowerPoint Slide Show. Each slide will </a:t>
            </a:r>
            <a:r>
              <a:rPr lang="en-US" sz="1200" dirty="0">
                <a:solidFill>
                  <a:srgbClr val="002060"/>
                </a:solidFill>
              </a:rPr>
              <a:t>load </a:t>
            </a:r>
            <a:r>
              <a:rPr lang="en-US" sz="1200" dirty="0" smtClean="0">
                <a:solidFill>
                  <a:srgbClr val="002060"/>
                </a:solidFill>
              </a:rPr>
              <a:t>with animations; just wait a few seconds to allow animation to end, then hit </a:t>
            </a:r>
            <a:r>
              <a:rPr lang="en-US" sz="1200" dirty="0">
                <a:solidFill>
                  <a:srgbClr val="002060"/>
                </a:solidFill>
              </a:rPr>
              <a:t>the enter key or mouse </a:t>
            </a:r>
            <a:r>
              <a:rPr lang="en-US" sz="1200" dirty="0" smtClean="0">
                <a:solidFill>
                  <a:srgbClr val="002060"/>
                </a:solidFill>
              </a:rPr>
              <a:t>click move </a:t>
            </a:r>
            <a:r>
              <a:rPr lang="en-US" sz="1200" dirty="0">
                <a:solidFill>
                  <a:srgbClr val="002060"/>
                </a:solidFill>
              </a:rPr>
              <a:t>to the next </a:t>
            </a:r>
            <a:r>
              <a:rPr lang="en-US" sz="1200" dirty="0" smtClean="0">
                <a:solidFill>
                  <a:srgbClr val="002060"/>
                </a:solidFill>
              </a:rPr>
              <a:t>slide and the </a:t>
            </a:r>
            <a:r>
              <a:rPr lang="en-US" sz="1200" dirty="0" smtClean="0">
                <a:solidFill>
                  <a:srgbClr val="002060"/>
                </a:solidFill>
              </a:rPr>
              <a:t>backspace or delete </a:t>
            </a:r>
            <a:r>
              <a:rPr lang="en-US" sz="1200" dirty="0" smtClean="0">
                <a:solidFill>
                  <a:srgbClr val="002060"/>
                </a:solidFill>
              </a:rPr>
              <a:t>key to go back. 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 smtClean="0">
                <a:solidFill>
                  <a:srgbClr val="002060"/>
                </a:solidFill>
              </a:rPr>
              <a:t>We hope you find this presentation of value. We welcome comments and feedback at RayTye@3ForksConsulting.com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04826"/>
            <a:ext cx="10502900" cy="1128713"/>
          </a:xfrm>
        </p:spPr>
        <p:txBody>
          <a:bodyPr/>
          <a:lstStyle/>
          <a:p>
            <a:r>
              <a:rPr lang="en-US" altLang="en-US" dirty="0"/>
              <a:t>Current </a:t>
            </a:r>
            <a:r>
              <a:rPr lang="en-US" altLang="en-US" dirty="0" smtClean="0"/>
              <a:t>Cyber </a:t>
            </a:r>
            <a:r>
              <a:rPr lang="en-US" altLang="en-US" dirty="0"/>
              <a:t>T</a:t>
            </a:r>
            <a:r>
              <a:rPr lang="en-US" altLang="en-US" dirty="0" smtClean="0"/>
              <a:t>hreat Trends</a:t>
            </a:r>
            <a:endParaRPr lang="en-US" altLang="en-US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15542"/>
            <a:ext cx="10502900" cy="37766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Intent</a:t>
            </a:r>
          </a:p>
          <a:p>
            <a:pPr lvl="1">
              <a:defRPr/>
            </a:pPr>
            <a:r>
              <a:rPr lang="en-US" dirty="0" smtClean="0"/>
              <a:t>Information capture</a:t>
            </a:r>
          </a:p>
          <a:p>
            <a:pPr lvl="1">
              <a:defRPr/>
            </a:pPr>
            <a:r>
              <a:rPr lang="en-US" dirty="0" smtClean="0"/>
              <a:t>Financial gain</a:t>
            </a:r>
          </a:p>
          <a:p>
            <a:pPr>
              <a:defRPr/>
            </a:pPr>
            <a:r>
              <a:rPr lang="en-US" dirty="0" smtClean="0"/>
              <a:t>Attack focus</a:t>
            </a:r>
          </a:p>
          <a:p>
            <a:pPr lvl="1">
              <a:defRPr/>
            </a:pPr>
            <a:r>
              <a:rPr lang="en-US" dirty="0" smtClean="0"/>
              <a:t>More targeted attacks</a:t>
            </a:r>
          </a:p>
          <a:p>
            <a:pPr>
              <a:defRPr/>
            </a:pPr>
            <a:r>
              <a:rPr lang="en-US" dirty="0" smtClean="0"/>
              <a:t>Attack vector</a:t>
            </a:r>
          </a:p>
          <a:p>
            <a:pPr lvl="1">
              <a:defRPr/>
            </a:pPr>
            <a:r>
              <a:rPr lang="en-US" dirty="0" smtClean="0"/>
              <a:t>Applications and human weaknesses</a:t>
            </a:r>
          </a:p>
          <a:p>
            <a:pPr lvl="1">
              <a:defRPr/>
            </a:pPr>
            <a:r>
              <a:rPr lang="en-US" dirty="0" smtClean="0"/>
              <a:t>Transmitted in many ways</a:t>
            </a:r>
          </a:p>
          <a:p>
            <a:pPr>
              <a:defRPr/>
            </a:pPr>
            <a:r>
              <a:rPr lang="en-US" dirty="0" smtClean="0"/>
              <a:t>Increasing risk especially for all mobile devices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5473" y="2160619"/>
            <a:ext cx="5740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Political gain</a:t>
            </a:r>
            <a:endParaRPr lang="en-US" sz="2400" dirty="0">
              <a:solidFill>
                <a:srgbClr val="002060"/>
              </a:solidFill>
            </a:endParaRPr>
          </a:p>
          <a:p>
            <a:pPr marL="800100" lvl="1" indent="-342900"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Embarrass an organization or person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Attacks on Individuals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But remember, </a:t>
            </a:r>
            <a:r>
              <a:rPr lang="en-US" i="1" dirty="0" smtClean="0">
                <a:solidFill>
                  <a:schemeClr val="tx2"/>
                </a:solidFill>
              </a:rPr>
              <a:t>“An attack on me is also an attack on my home, my family, my friends and my organization</a:t>
            </a:r>
            <a:r>
              <a:rPr lang="mr-IN" i="1" dirty="0" smtClean="0">
                <a:solidFill>
                  <a:schemeClr val="tx2"/>
                </a:solidFill>
              </a:rPr>
              <a:t>…</a:t>
            </a:r>
            <a:r>
              <a:rPr lang="en-US" i="1" dirty="0" smtClean="0">
                <a:solidFill>
                  <a:schemeClr val="tx2"/>
                </a:solidFill>
              </a:rPr>
              <a:t>”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endParaRPr lang="de-DE" dirty="0" smtClean="0"/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138" y="224362"/>
            <a:ext cx="3967058" cy="576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2" y="933932"/>
            <a:ext cx="7483194" cy="512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172" y="191704"/>
            <a:ext cx="7483194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Phishing: </a:t>
            </a:r>
            <a:r>
              <a:rPr lang="en-US" sz="1400" dirty="0" smtClean="0">
                <a:solidFill>
                  <a:schemeClr val="bg1"/>
                </a:solidFill>
              </a:rPr>
              <a:t>Social </a:t>
            </a:r>
            <a:r>
              <a:rPr lang="en-US" sz="1400" dirty="0">
                <a:solidFill>
                  <a:schemeClr val="bg1"/>
                </a:solidFill>
              </a:rPr>
              <a:t>engineering techniques to steal confidential </a:t>
            </a:r>
            <a:r>
              <a:rPr lang="en-US" sz="1400" dirty="0" smtClean="0">
                <a:solidFill>
                  <a:schemeClr val="bg1"/>
                </a:solidFill>
              </a:rPr>
              <a:t>information, usually username(s), passwords, financial </a:t>
            </a:r>
            <a:r>
              <a:rPr lang="en-US" sz="1400" dirty="0">
                <a:solidFill>
                  <a:schemeClr val="bg1"/>
                </a:solidFill>
              </a:rPr>
              <a:t>account details and </a:t>
            </a:r>
            <a:r>
              <a:rPr lang="en-US" sz="1400" dirty="0" smtClean="0">
                <a:solidFill>
                  <a:schemeClr val="bg1"/>
                </a:solidFill>
              </a:rPr>
              <a:t>or other credentials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Whaling: 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 spearfishing attack targeting specific executives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Protection: Phishing &amp; Social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Be aware!</a:t>
            </a:r>
          </a:p>
          <a:p>
            <a:r>
              <a:rPr lang="en-US" dirty="0" smtClean="0"/>
              <a:t>Do not respond to requests for information via phone or e-mail</a:t>
            </a:r>
          </a:p>
          <a:p>
            <a:pPr lvl="1"/>
            <a:r>
              <a:rPr lang="en-US" dirty="0" smtClean="0"/>
              <a:t>“This is Microsoft Services. We’ve detected a ransomware attack on your computer, and you need to give us immediate access to fix it!”</a:t>
            </a:r>
          </a:p>
          <a:p>
            <a:pPr lvl="1"/>
            <a:r>
              <a:rPr lang="en-US" dirty="0" smtClean="0"/>
              <a:t>Never </a:t>
            </a:r>
            <a:r>
              <a:rPr lang="en-US" dirty="0"/>
              <a:t>open or download a file from an unsolicited email, even from someone you </a:t>
            </a:r>
            <a:r>
              <a:rPr lang="en-US" dirty="0" smtClean="0"/>
              <a:t>know</a:t>
            </a:r>
          </a:p>
          <a:p>
            <a:pPr lvl="1"/>
            <a:r>
              <a:rPr lang="en-US" dirty="0" smtClean="0"/>
              <a:t>If you get a request, </a:t>
            </a:r>
            <a:r>
              <a:rPr lang="en-US" dirty="0"/>
              <a:t>call </a:t>
            </a:r>
            <a:r>
              <a:rPr lang="en-US" dirty="0" smtClean="0"/>
              <a:t>the </a:t>
            </a:r>
            <a:r>
              <a:rPr lang="en-US" dirty="0"/>
              <a:t>person to </a:t>
            </a:r>
            <a:r>
              <a:rPr lang="en-US" dirty="0" smtClean="0"/>
              <a:t>confirm that </a:t>
            </a:r>
            <a:r>
              <a:rPr lang="en-US" dirty="0"/>
              <a:t>it </a:t>
            </a:r>
            <a:r>
              <a:rPr lang="en-US" dirty="0" smtClean="0"/>
              <a:t>actually </a:t>
            </a:r>
            <a:r>
              <a:rPr lang="en-US" dirty="0"/>
              <a:t>came from </a:t>
            </a:r>
            <a:r>
              <a:rPr lang="en-US" dirty="0" smtClean="0"/>
              <a:t>them</a:t>
            </a:r>
          </a:p>
          <a:p>
            <a:pPr lvl="1"/>
            <a:r>
              <a:rPr lang="en-US" dirty="0" smtClean="0"/>
              <a:t>Your bank, your veterinarian, the IRS, etc. will NEVER call you for this info!</a:t>
            </a:r>
            <a:endParaRPr lang="en-US" dirty="0"/>
          </a:p>
          <a:p>
            <a:r>
              <a:rPr lang="en-US" dirty="0"/>
              <a:t>Keep your operating system </a:t>
            </a:r>
            <a:r>
              <a:rPr lang="en-US" dirty="0" smtClean="0"/>
              <a:t>&amp; applications, especially plug-ins, updated</a:t>
            </a:r>
            <a:endParaRPr lang="en-US" dirty="0"/>
          </a:p>
          <a:p>
            <a:r>
              <a:rPr lang="en-US" dirty="0"/>
              <a:t>Use a </a:t>
            </a:r>
            <a:r>
              <a:rPr lang="en-US" dirty="0" smtClean="0"/>
              <a:t>robust security program</a:t>
            </a:r>
            <a:endParaRPr lang="en-US" dirty="0"/>
          </a:p>
          <a:p>
            <a:r>
              <a:rPr lang="en-US" dirty="0"/>
              <a:t>Enable two factor authentication whenever available</a:t>
            </a:r>
          </a:p>
          <a:p>
            <a:r>
              <a:rPr lang="en-US" dirty="0"/>
              <a:t>Confirm the authenticity of a website prior to entering login credentials by looking for a reputable security trust mark</a:t>
            </a:r>
          </a:p>
          <a:p>
            <a:r>
              <a:rPr lang="en-US" dirty="0"/>
              <a:t>Look for HTTPS in the address bar when you enter any sensitive personal information on a website to make sure your data will be </a:t>
            </a:r>
            <a:r>
              <a:rPr lang="en-US" dirty="0" smtClean="0"/>
              <a:t>encrypted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Protection: Rogue Software or “Scareware”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4483101" cy="43529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Masquerades </a:t>
            </a:r>
            <a:r>
              <a:rPr lang="en-US" dirty="0"/>
              <a:t>as </a:t>
            </a:r>
            <a:r>
              <a:rPr lang="en-US" dirty="0" smtClean="0"/>
              <a:t>legitimate and </a:t>
            </a:r>
            <a:r>
              <a:rPr lang="en-US" dirty="0"/>
              <a:t>necessary security </a:t>
            </a:r>
            <a:r>
              <a:rPr lang="en-US" dirty="0" smtClean="0"/>
              <a:t>software, </a:t>
            </a:r>
            <a:r>
              <a:rPr lang="en-US" dirty="0"/>
              <a:t>that will keep your system </a:t>
            </a:r>
            <a:r>
              <a:rPr lang="en-US" dirty="0" smtClean="0"/>
              <a:t>safe</a:t>
            </a:r>
            <a:endParaRPr lang="en-US" dirty="0"/>
          </a:p>
          <a:p>
            <a:r>
              <a:rPr lang="en-US" dirty="0" smtClean="0"/>
              <a:t>Pop-up </a:t>
            </a:r>
            <a:r>
              <a:rPr lang="en-US" dirty="0"/>
              <a:t>windows and </a:t>
            </a:r>
            <a:r>
              <a:rPr lang="en-US" dirty="0" smtClean="0"/>
              <a:t>alerts </a:t>
            </a:r>
            <a:r>
              <a:rPr lang="en-US" dirty="0"/>
              <a:t>look legitimate. </a:t>
            </a:r>
            <a:r>
              <a:rPr lang="en-US" dirty="0" smtClean="0"/>
              <a:t>Warn that you are at immediate risk and to </a:t>
            </a:r>
            <a:r>
              <a:rPr lang="en-US" dirty="0"/>
              <a:t>download security </a:t>
            </a:r>
            <a:r>
              <a:rPr lang="en-US" dirty="0" smtClean="0"/>
              <a:t>software</a:t>
            </a:r>
          </a:p>
          <a:p>
            <a:r>
              <a:rPr lang="en-US" dirty="0" smtClean="0"/>
              <a:t> Clicking either “yes</a:t>
            </a:r>
            <a:r>
              <a:rPr lang="en-US" dirty="0"/>
              <a:t>” </a:t>
            </a:r>
            <a:r>
              <a:rPr lang="en-US" dirty="0" smtClean="0"/>
              <a:t>or “no,” downloads the </a:t>
            </a:r>
            <a:r>
              <a:rPr lang="en-US" dirty="0"/>
              <a:t>rogue </a:t>
            </a:r>
            <a:r>
              <a:rPr lang="en-US" dirty="0" smtClean="0"/>
              <a:t>software </a:t>
            </a:r>
            <a:r>
              <a:rPr lang="en-US" dirty="0"/>
              <a:t>to </a:t>
            </a:r>
            <a:r>
              <a:rPr lang="en-US" dirty="0" smtClean="0"/>
              <a:t>your computer!</a:t>
            </a:r>
            <a:endParaRPr lang="en-US" dirty="0"/>
          </a:p>
          <a:p>
            <a:r>
              <a:rPr lang="en-US" dirty="0" smtClean="0"/>
              <a:t>Protect by </a:t>
            </a:r>
          </a:p>
          <a:p>
            <a:pPr lvl="1"/>
            <a:r>
              <a:rPr lang="en-US" dirty="0" smtClean="0"/>
              <a:t>Do not click, just close the window</a:t>
            </a:r>
          </a:p>
          <a:p>
            <a:pPr lvl="1"/>
            <a:r>
              <a:rPr lang="en-US" dirty="0" smtClean="0"/>
              <a:t>Use a good firewall keep it updated, and use a good security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1" y="1262860"/>
            <a:ext cx="6183714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339725"/>
            <a:ext cx="9916160" cy="5577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10632049" y="2715065"/>
            <a:ext cx="647114" cy="309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10632049" y="3540124"/>
            <a:ext cx="647114" cy="309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10632049" y="4574099"/>
            <a:ext cx="647114" cy="309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 rot="10800000">
            <a:off x="490806" y="2869810"/>
            <a:ext cx="647114" cy="309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490806" y="4561313"/>
            <a:ext cx="647114" cy="30949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 smtClean="0"/>
              <a:t>–</a:t>
            </a:r>
            <a:r>
              <a:rPr lang="de-DE" dirty="0" smtClean="0"/>
              <a:t> </a:t>
            </a:r>
            <a:r>
              <a:rPr lang="de-DE" dirty="0"/>
              <a:t>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“Help! My Computer’s Been Taken Hostage!!”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Typically a "Trojan horse" attack: infection is secretly triggered when you open an unexpected </a:t>
            </a:r>
            <a:r>
              <a:rPr lang="en-US" dirty="0" smtClean="0"/>
              <a:t>e-mail </a:t>
            </a:r>
            <a:r>
              <a:rPr lang="en-US" dirty="0"/>
              <a:t>attachment, visit a malicious website or </a:t>
            </a:r>
            <a:r>
              <a:rPr lang="en-US" dirty="0" smtClean="0"/>
              <a:t>install </a:t>
            </a:r>
            <a:r>
              <a:rPr lang="en-US" dirty="0"/>
              <a:t>rogue software downloaded from the Internet</a:t>
            </a:r>
          </a:p>
          <a:p>
            <a:r>
              <a:rPr lang="en-US" dirty="0" smtClean="0"/>
              <a:t>Ransomware </a:t>
            </a:r>
            <a:r>
              <a:rPr lang="en-US" dirty="0"/>
              <a:t>blocks user access to data and demands payment to restore </a:t>
            </a:r>
            <a:r>
              <a:rPr lang="en-US" dirty="0" smtClean="0"/>
              <a:t>access</a:t>
            </a:r>
          </a:p>
          <a:p>
            <a:r>
              <a:rPr lang="en-US" dirty="0" smtClean="0"/>
              <a:t>Once infected, the </a:t>
            </a:r>
            <a:r>
              <a:rPr lang="en-US" dirty="0"/>
              <a:t>victim often has no choice but to pay the "</a:t>
            </a:r>
            <a:r>
              <a:rPr lang="en-US" dirty="0" smtClean="0"/>
              <a:t>ransom"</a:t>
            </a:r>
          </a:p>
          <a:p>
            <a:r>
              <a:rPr lang="en-US" dirty="0" smtClean="0"/>
              <a:t>Initially </a:t>
            </a:r>
            <a:r>
              <a:rPr lang="en-US" dirty="0"/>
              <a:t>affected only Windows computers, but has spread to Android devices </a:t>
            </a:r>
            <a:r>
              <a:rPr lang="en-US" dirty="0" smtClean="0"/>
              <a:t>and even Macs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51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Ransomware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758"/>
            <a:ext cx="10515600" cy="47561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Locker </a:t>
            </a:r>
            <a:r>
              <a:rPr lang="en-US" dirty="0"/>
              <a:t>R</a:t>
            </a:r>
            <a:r>
              <a:rPr lang="en-US" dirty="0" smtClean="0"/>
              <a:t>ansomware </a:t>
            </a:r>
          </a:p>
          <a:p>
            <a:pPr lvl="1"/>
            <a:r>
              <a:rPr lang="en-US" dirty="0" smtClean="0"/>
              <a:t>Originated in Russia around 2010, spread to the West within 2 years</a:t>
            </a:r>
          </a:p>
          <a:p>
            <a:pPr lvl="1"/>
            <a:r>
              <a:rPr lang="en-US" dirty="0" smtClean="0"/>
              <a:t>Freezes </a:t>
            </a:r>
            <a:r>
              <a:rPr lang="en-US" dirty="0"/>
              <a:t>the user </a:t>
            </a:r>
            <a:r>
              <a:rPr lang="en-US" dirty="0" smtClean="0"/>
              <a:t>interface; keyboard </a:t>
            </a:r>
            <a:r>
              <a:rPr lang="en-US" dirty="0"/>
              <a:t>and mouse inputs will not </a:t>
            </a:r>
            <a:r>
              <a:rPr lang="en-US" dirty="0" smtClean="0"/>
              <a:t>work</a:t>
            </a:r>
          </a:p>
          <a:p>
            <a:pPr lvl="1"/>
            <a:r>
              <a:rPr lang="en-US" dirty="0" smtClean="0"/>
              <a:t>Screen </a:t>
            </a:r>
            <a:r>
              <a:rPr lang="en-US" dirty="0"/>
              <a:t>will display a banner informing you that the computer has been "locked" or "seized," often by the FBI or another law-enforcement </a:t>
            </a:r>
            <a:r>
              <a:rPr lang="en-US" dirty="0" smtClean="0"/>
              <a:t>agency</a:t>
            </a:r>
          </a:p>
          <a:p>
            <a:r>
              <a:rPr lang="en-US" dirty="0" smtClean="0"/>
              <a:t>Crypto Ransomware </a:t>
            </a:r>
          </a:p>
          <a:p>
            <a:pPr lvl="1"/>
            <a:r>
              <a:rPr lang="en-US" dirty="0" smtClean="0"/>
              <a:t>First appeared in 1989, widely distributed versions appeared around 2005 </a:t>
            </a:r>
          </a:p>
          <a:p>
            <a:pPr lvl="1"/>
            <a:r>
              <a:rPr lang="en-US" dirty="0"/>
              <a:t>The current wave of crypto ransomware uses </a:t>
            </a:r>
            <a:r>
              <a:rPr lang="en-US" dirty="0" smtClean="0"/>
              <a:t>very strong encryption; user </a:t>
            </a:r>
            <a:r>
              <a:rPr lang="en-US" dirty="0"/>
              <a:t>can still access other files, but the ransomed files are </a:t>
            </a:r>
            <a:r>
              <a:rPr lang="en-US" dirty="0" smtClean="0"/>
              <a:t>encrypted</a:t>
            </a:r>
          </a:p>
          <a:p>
            <a:pPr lvl="1"/>
            <a:r>
              <a:rPr lang="en-US" dirty="0" smtClean="0"/>
              <a:t>Latest attacks initially </a:t>
            </a:r>
            <a:r>
              <a:rPr lang="en-US" dirty="0"/>
              <a:t>appeared in Russia in 2012, </a:t>
            </a:r>
            <a:r>
              <a:rPr lang="en-US" dirty="0" smtClean="0"/>
              <a:t>with wider distribution </a:t>
            </a:r>
            <a:r>
              <a:rPr lang="en-US" dirty="0"/>
              <a:t>in late </a:t>
            </a:r>
            <a:r>
              <a:rPr lang="en-US" dirty="0" smtClean="0"/>
              <a:t>2013</a:t>
            </a:r>
          </a:p>
          <a:p>
            <a:pPr lvl="1"/>
            <a:r>
              <a:rPr lang="en-US" dirty="0" smtClean="0"/>
              <a:t>Runs in the background searching </a:t>
            </a:r>
            <a:r>
              <a:rPr lang="en-US" dirty="0"/>
              <a:t>your hard drive for common file types such as </a:t>
            </a:r>
            <a:r>
              <a:rPr lang="en-US" dirty="0" smtClean="0"/>
              <a:t>images, documents, and financial files;</a:t>
            </a:r>
          </a:p>
          <a:p>
            <a:pPr lvl="1"/>
            <a:r>
              <a:rPr lang="en-US" dirty="0" smtClean="0"/>
              <a:t>Then </a:t>
            </a:r>
            <a:r>
              <a:rPr lang="en-US" dirty="0"/>
              <a:t>encrypts </a:t>
            </a:r>
            <a:r>
              <a:rPr lang="en-US" dirty="0" smtClean="0"/>
              <a:t>those files </a:t>
            </a:r>
            <a:r>
              <a:rPr lang="en-US" dirty="0"/>
              <a:t>with a very strong </a:t>
            </a:r>
            <a:r>
              <a:rPr lang="en-US" dirty="0" smtClean="0"/>
              <a:t>key;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hen </a:t>
            </a:r>
            <a:r>
              <a:rPr lang="en-US" dirty="0"/>
              <a:t>presents a ransom </a:t>
            </a:r>
            <a:r>
              <a:rPr lang="en-US" dirty="0" smtClean="0"/>
              <a:t>note.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4879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Paying the Ransom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44768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North America, ransom demand is usually between $250 - $1,000 for individuals and small businesses</a:t>
            </a:r>
          </a:p>
          <a:p>
            <a:r>
              <a:rPr lang="en-US" dirty="0" smtClean="0"/>
              <a:t>On the screen or in a message, </a:t>
            </a:r>
            <a:r>
              <a:rPr lang="en-US" dirty="0"/>
              <a:t>B</a:t>
            </a:r>
            <a:r>
              <a:rPr lang="en-US" dirty="0" smtClean="0"/>
              <a:t>ad </a:t>
            </a:r>
            <a:r>
              <a:rPr lang="en-US" dirty="0"/>
              <a:t>G</a:t>
            </a:r>
            <a:r>
              <a:rPr lang="en-US" dirty="0" smtClean="0"/>
              <a:t>uys send details </a:t>
            </a:r>
            <a:r>
              <a:rPr lang="en-US" dirty="0"/>
              <a:t>on how and </a:t>
            </a:r>
            <a:r>
              <a:rPr lang="en-US" dirty="0" smtClean="0"/>
              <a:t>where </a:t>
            </a:r>
            <a:r>
              <a:rPr lang="en-US" dirty="0"/>
              <a:t>to send </a:t>
            </a:r>
            <a:r>
              <a:rPr lang="en-US" dirty="0" smtClean="0"/>
              <a:t>payments </a:t>
            </a:r>
            <a:r>
              <a:rPr lang="mr-IN" dirty="0" smtClean="0"/>
              <a:t>–</a:t>
            </a:r>
            <a:r>
              <a:rPr lang="en-US" dirty="0" smtClean="0"/>
              <a:t> usually in the form of Bitcoin </a:t>
            </a:r>
          </a:p>
          <a:p>
            <a:r>
              <a:rPr lang="en-US" dirty="0" smtClean="0"/>
              <a:t>May give </a:t>
            </a:r>
            <a:r>
              <a:rPr lang="en-US" dirty="0"/>
              <a:t>deadlines for paying the ransom, accompanied by a threat of deleting files at regular intervals (typically every 30 minutes).</a:t>
            </a:r>
          </a:p>
          <a:p>
            <a:r>
              <a:rPr lang="en-US" dirty="0" smtClean="0"/>
              <a:t>After payment, the </a:t>
            </a:r>
            <a:r>
              <a:rPr lang="en-US" dirty="0"/>
              <a:t>victim will be sent a numerical key to unlock the screen or encrypted files, or a serial key for activating a decryption program found on the scammer's website.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ayment is almost always honored: the Bad </a:t>
            </a:r>
            <a:r>
              <a:rPr lang="en-US" dirty="0"/>
              <a:t>G</a:t>
            </a:r>
            <a:r>
              <a:rPr lang="en-US" dirty="0" smtClean="0"/>
              <a:t>uys have a reputation to maintain; they depend </a:t>
            </a:r>
            <a:r>
              <a:rPr lang="en-US" dirty="0"/>
              <a:t>on victims trusting that they're good for their </a:t>
            </a:r>
            <a:r>
              <a:rPr lang="en-US" dirty="0" smtClean="0"/>
              <a:t>word to unlock the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13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0006"/>
            <a:ext cx="3924300" cy="9727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Protection: Ransomware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6960"/>
            <a:ext cx="3784600" cy="43529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your </a:t>
            </a:r>
            <a:r>
              <a:rPr lang="en-US" dirty="0"/>
              <a:t>operating system </a:t>
            </a:r>
            <a:r>
              <a:rPr lang="en-US" dirty="0" smtClean="0"/>
              <a:t>updated</a:t>
            </a:r>
          </a:p>
          <a:p>
            <a:r>
              <a:rPr lang="en-US" dirty="0" smtClean="0"/>
              <a:t>Keep your other </a:t>
            </a:r>
            <a:r>
              <a:rPr lang="en-US" dirty="0"/>
              <a:t>software fully </a:t>
            </a:r>
            <a:r>
              <a:rPr lang="en-US" dirty="0" smtClean="0"/>
              <a:t>updated</a:t>
            </a:r>
          </a:p>
          <a:p>
            <a:r>
              <a:rPr lang="en-US" dirty="0" smtClean="0"/>
              <a:t>Use a robust</a:t>
            </a:r>
            <a:r>
              <a:rPr lang="en-US" dirty="0"/>
              <a:t>, self-updating antivirus </a:t>
            </a:r>
            <a:r>
              <a:rPr lang="en-US" dirty="0" smtClean="0"/>
              <a:t>software</a:t>
            </a:r>
          </a:p>
          <a:p>
            <a:r>
              <a:rPr lang="en-US" i="1" dirty="0" smtClean="0"/>
              <a:t>No security software or firewalls can </a:t>
            </a:r>
            <a:r>
              <a:rPr lang="en-US" i="1" dirty="0"/>
              <a:t>stop you from opening email </a:t>
            </a:r>
            <a:r>
              <a:rPr lang="en-US" i="1" dirty="0" smtClean="0"/>
              <a:t>attachments or clicking on links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65126"/>
            <a:ext cx="6785153" cy="5486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Hold More Computing Power In One Hand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 all of the computers combined that put men on the moon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We can access more information than ever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nd the combined </a:t>
            </a:r>
            <a:r>
              <a:rPr lang="en-US" dirty="0"/>
              <a:t> knowledge </a:t>
            </a:r>
            <a:r>
              <a:rPr lang="en-US" dirty="0" smtClean="0"/>
              <a:t>of the recorded history of the world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And what do we do with it?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en-US" dirty="0" smtClean="0"/>
              <a:t>Freely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95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Security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Mobile Discussion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8247"/>
          </a:xfrm>
        </p:spPr>
        <p:txBody>
          <a:bodyPr>
            <a:normAutofit/>
          </a:bodyPr>
          <a:lstStyle/>
          <a:p>
            <a:r>
              <a:rPr lang="en-US" altLang="en-US" sz="3500" dirty="0"/>
              <a:t>“Mobile devices” for our </a:t>
            </a:r>
            <a:r>
              <a:rPr lang="en-US" altLang="en-US" sz="3500" dirty="0" smtClean="0"/>
              <a:t>discussion includes any device that can wirelessly connect to a network.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8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u="sng" dirty="0" smtClean="0"/>
              <a:t>Topic Areas:</a:t>
            </a:r>
          </a:p>
          <a:p>
            <a:r>
              <a:rPr lang="en-US" altLang="en-US" dirty="0" smtClean="0"/>
              <a:t>Mobile </a:t>
            </a:r>
            <a:r>
              <a:rPr lang="en-US" altLang="en-US" dirty="0"/>
              <a:t>Devices, Then and Now</a:t>
            </a:r>
          </a:p>
          <a:p>
            <a:r>
              <a:rPr lang="en-US" altLang="en-US" dirty="0"/>
              <a:t>Mobile Device Security Overview</a:t>
            </a:r>
          </a:p>
          <a:p>
            <a:r>
              <a:rPr lang="en-US" altLang="en-US" dirty="0"/>
              <a:t>General Security Recommendations</a:t>
            </a:r>
          </a:p>
          <a:p>
            <a:r>
              <a:rPr lang="en-US" altLang="en-US" dirty="0"/>
              <a:t>Bluetooth Security </a:t>
            </a:r>
            <a:r>
              <a:rPr lang="en-US" altLang="en-US" dirty="0" smtClean="0"/>
              <a:t>Recommendations</a:t>
            </a:r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20" y="2533870"/>
            <a:ext cx="2331720" cy="1554480"/>
          </a:xfrm>
          <a:prstGeom prst="rect">
            <a:avLst/>
          </a:prstGeom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4001"/>
            <a:ext cx="10515600" cy="1128713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The Good Ol’ Days of Flip Phones</a:t>
            </a:r>
            <a:endParaRPr lang="en-US" altLang="en-US" sz="4000" dirty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35801"/>
            <a:ext cx="10515600" cy="4013199"/>
          </a:xfrm>
        </p:spPr>
        <p:txBody>
          <a:bodyPr/>
          <a:lstStyle/>
          <a:p>
            <a:pPr eaLnBrk="1" hangingPunct="1"/>
            <a:r>
              <a:rPr lang="en-US" altLang="en-US" dirty="0"/>
              <a:t>Primitive Internet capabilities</a:t>
            </a:r>
          </a:p>
          <a:p>
            <a:pPr lvl="1" eaLnBrk="1" hangingPunct="1"/>
            <a:r>
              <a:rPr lang="en-US" altLang="en-US" dirty="0"/>
              <a:t>Simple text messaging</a:t>
            </a:r>
          </a:p>
          <a:p>
            <a:pPr lvl="1" eaLnBrk="1" hangingPunct="1"/>
            <a:r>
              <a:rPr lang="en-US" altLang="en-US" dirty="0"/>
              <a:t>Limited web browser (text-based)</a:t>
            </a:r>
          </a:p>
          <a:p>
            <a:pPr lvl="1" eaLnBrk="1" hangingPunct="1"/>
            <a:r>
              <a:rPr lang="en-US" altLang="en-US" dirty="0"/>
              <a:t>Only use cell phone network</a:t>
            </a:r>
          </a:p>
          <a:p>
            <a:pPr lvl="1" eaLnBrk="1" hangingPunct="1"/>
            <a:r>
              <a:rPr lang="en-US" altLang="en-US" dirty="0"/>
              <a:t>Usually no sensitive data stored on phones</a:t>
            </a:r>
          </a:p>
          <a:p>
            <a:pPr eaLnBrk="1" hangingPunct="1"/>
            <a:r>
              <a:rPr lang="en-US" altLang="en-US" dirty="0"/>
              <a:t>Few threats against these phones</a:t>
            </a:r>
          </a:p>
          <a:p>
            <a:pPr lvl="1" eaLnBrk="1" hangingPunct="1"/>
            <a:r>
              <a:rPr lang="en-US" altLang="en-US" dirty="0"/>
              <a:t>Primary threat is someone stealing phone and selling it or making calls from it</a:t>
            </a:r>
          </a:p>
          <a:p>
            <a:pPr lvl="1" eaLnBrk="1" hangingPunct="1"/>
            <a:r>
              <a:rPr lang="en-US" altLang="en-US" dirty="0"/>
              <a:t>Malware to attack these phones exists but is not commonly encountered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18" y="2794926"/>
            <a:ext cx="2194560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685">
            <a:off x="8802915" y="1668486"/>
            <a:ext cx="1554480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99" y="1761214"/>
            <a:ext cx="1585569" cy="164592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90997" y="6252817"/>
            <a:ext cx="652670" cy="340553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627702"/>
            <a:ext cx="10580915" cy="4861998"/>
          </a:xfrm>
        </p:spPr>
        <p:txBody>
          <a:bodyPr>
            <a:normAutofit/>
          </a:bodyPr>
          <a:lstStyle/>
          <a:p>
            <a:r>
              <a:rPr lang="en-US" altLang="en-US" dirty="0"/>
              <a:t>Ten years ago…</a:t>
            </a:r>
          </a:p>
          <a:p>
            <a:pPr lvl="1"/>
            <a:r>
              <a:rPr lang="en-US" altLang="en-US" dirty="0"/>
              <a:t>Mostly laptop computers issued by organizations to their employees</a:t>
            </a:r>
          </a:p>
          <a:p>
            <a:pPr lvl="1"/>
            <a:r>
              <a:rPr lang="en-US" altLang="en-US" dirty="0"/>
              <a:t>Dial-up, some ISDN</a:t>
            </a:r>
          </a:p>
          <a:p>
            <a:r>
              <a:rPr lang="en-US" altLang="en-US" dirty="0"/>
              <a:t>Five years ago…</a:t>
            </a:r>
          </a:p>
          <a:p>
            <a:pPr lvl="1"/>
            <a:r>
              <a:rPr lang="en-US" altLang="en-US" dirty="0"/>
              <a:t>A mix of organization-issued and personally-owned laptop computers</a:t>
            </a:r>
          </a:p>
          <a:p>
            <a:pPr lvl="1"/>
            <a:r>
              <a:rPr lang="en-US" altLang="en-US" dirty="0" smtClean="0"/>
              <a:t>Broadband</a:t>
            </a:r>
          </a:p>
          <a:p>
            <a:r>
              <a:rPr lang="en-US" altLang="en-US" dirty="0" smtClean="0"/>
              <a:t>Today</a:t>
            </a:r>
            <a:r>
              <a:rPr lang="mr-IN" altLang="en-US" dirty="0" smtClean="0"/>
              <a:t>…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BYOD (Bring Your Own Device) </a:t>
            </a:r>
            <a:r>
              <a:rPr lang="mr-IN" altLang="en-US" dirty="0" smtClean="0"/>
              <a:t>…</a:t>
            </a:r>
            <a:r>
              <a:rPr lang="en-US" altLang="en-US" dirty="0" smtClean="0"/>
              <a:t> to work, school, home, vacation, Starbucks</a:t>
            </a:r>
            <a:r>
              <a:rPr lang="mr-IN" altLang="en-US" dirty="0" smtClean="0"/>
              <a:t>…</a:t>
            </a:r>
            <a:r>
              <a:rPr lang="en-US" altLang="en-US" dirty="0" smtClean="0"/>
              <a:t> happens even if the employer/organization says not to</a:t>
            </a:r>
          </a:p>
          <a:p>
            <a:pPr lvl="1"/>
            <a:r>
              <a:rPr lang="en-US" altLang="en-US" dirty="0" smtClean="0"/>
              <a:t>Source of significant security issues!</a:t>
            </a:r>
            <a:endParaRPr lang="en-US" altLang="en-US" dirty="0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254001"/>
            <a:ext cx="10580915" cy="1128713"/>
          </a:xfrm>
        </p:spPr>
        <p:txBody>
          <a:bodyPr/>
          <a:lstStyle/>
          <a:p>
            <a:r>
              <a:rPr lang="en-US" altLang="en-US" sz="4000" dirty="0"/>
              <a:t>Mobile </a:t>
            </a:r>
            <a:r>
              <a:rPr lang="en-US" altLang="en-US" sz="4000" dirty="0" smtClean="0"/>
              <a:t>Devices Then</a:t>
            </a:r>
            <a:r>
              <a:rPr lang="mr-IN" altLang="en-US" sz="4000" dirty="0" smtClean="0"/>
              <a:t>…</a:t>
            </a:r>
            <a:endParaRPr lang="en-US" alt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90997" y="6252817"/>
            <a:ext cx="652670" cy="340553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54" y="1485900"/>
            <a:ext cx="1828800" cy="1828800"/>
          </a:xfrm>
          <a:prstGeom prst="rect">
            <a:avLst/>
          </a:prstGeom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4001"/>
            <a:ext cx="10515600" cy="112871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Smart </a:t>
            </a:r>
            <a:r>
              <a:rPr lang="en-US" altLang="en-US" sz="4000" dirty="0" smtClean="0"/>
              <a:t>Phones</a:t>
            </a:r>
            <a:endParaRPr lang="en-US" altLang="en-US" sz="4000" dirty="0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85899"/>
            <a:ext cx="8175171" cy="460139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H</a:t>
            </a:r>
            <a:r>
              <a:rPr lang="en-US" dirty="0" smtClean="0"/>
              <a:t>ave reached PC technology capabilities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Wide range of sophisticated client applications (email, social networking, shopping, online ordering, interactive gaming, etc.)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Robust web browsers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Use additional networking technologies, including Wi-Fi and Bluetooth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Passwords and other sensitive data often stored on phones</a:t>
            </a:r>
          </a:p>
          <a:p>
            <a:pPr eaLnBrk="1" hangingPunct="1">
              <a:defRPr/>
            </a:pPr>
            <a:r>
              <a:rPr lang="en-US" dirty="0" smtClean="0"/>
              <a:t>Threats against smart phones increasing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Phone theft and sale/use still a major threat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Threats becoming more similar to PC threats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65" y="4251400"/>
            <a:ext cx="2198789" cy="146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30" y="1504950"/>
            <a:ext cx="1828800" cy="18288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90997" y="6252817"/>
            <a:ext cx="652670" cy="340553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>
            <a:endCxn id="4" idx="3"/>
          </p:cNvCxnSpPr>
          <p:nvPr/>
        </p:nvCxnSpPr>
        <p:spPr>
          <a:xfrm flipH="1" flipV="1">
            <a:off x="2324895" y="1899101"/>
            <a:ext cx="2070893" cy="148596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  <a:endCxn id="6" idx="3"/>
          </p:cNvCxnSpPr>
          <p:nvPr/>
        </p:nvCxnSpPr>
        <p:spPr>
          <a:xfrm flipH="1" flipV="1">
            <a:off x="2701132" y="2665356"/>
            <a:ext cx="1705768" cy="92874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1"/>
            <a:endCxn id="7" idx="3"/>
          </p:cNvCxnSpPr>
          <p:nvPr/>
        </p:nvCxnSpPr>
        <p:spPr>
          <a:xfrm flipH="1" flipV="1">
            <a:off x="3124200" y="3397250"/>
            <a:ext cx="1282700" cy="19685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9" idx="3"/>
          </p:cNvCxnSpPr>
          <p:nvPr/>
        </p:nvCxnSpPr>
        <p:spPr>
          <a:xfrm flipH="1">
            <a:off x="2377389" y="3849301"/>
            <a:ext cx="2029511" cy="121775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6" idx="0"/>
          </p:cNvCxnSpPr>
          <p:nvPr/>
        </p:nvCxnSpPr>
        <p:spPr>
          <a:xfrm>
            <a:off x="4827985" y="3784429"/>
            <a:ext cx="596900" cy="92822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3" idx="2"/>
            <a:endCxn id="10" idx="0"/>
          </p:cNvCxnSpPr>
          <p:nvPr/>
        </p:nvCxnSpPr>
        <p:spPr>
          <a:xfrm flipH="1">
            <a:off x="4984750" y="2090512"/>
            <a:ext cx="1229517" cy="118042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5" idx="2"/>
          </p:cNvCxnSpPr>
          <p:nvPr/>
        </p:nvCxnSpPr>
        <p:spPr>
          <a:xfrm>
            <a:off x="3161905" y="1824960"/>
            <a:ext cx="1451769" cy="148899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70" idx="2"/>
          </p:cNvCxnSpPr>
          <p:nvPr/>
        </p:nvCxnSpPr>
        <p:spPr>
          <a:xfrm flipH="1">
            <a:off x="5573712" y="2084762"/>
            <a:ext cx="1970088" cy="121647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8" idx="1"/>
            <a:endCxn id="10" idx="3"/>
          </p:cNvCxnSpPr>
          <p:nvPr/>
        </p:nvCxnSpPr>
        <p:spPr>
          <a:xfrm flipH="1">
            <a:off x="5562600" y="2389809"/>
            <a:ext cx="2895600" cy="120429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14" idx="1"/>
          </p:cNvCxnSpPr>
          <p:nvPr/>
        </p:nvCxnSpPr>
        <p:spPr>
          <a:xfrm flipH="1" flipV="1">
            <a:off x="5540376" y="3704625"/>
            <a:ext cx="1450974" cy="36700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5472114" y="3861485"/>
            <a:ext cx="1296986" cy="109786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1" idx="1"/>
            <a:endCxn id="10" idx="3"/>
          </p:cNvCxnSpPr>
          <p:nvPr/>
        </p:nvCxnSpPr>
        <p:spPr>
          <a:xfrm flipH="1">
            <a:off x="5562600" y="3455600"/>
            <a:ext cx="2895600" cy="13850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8" idx="1"/>
            <a:endCxn id="10" idx="3"/>
          </p:cNvCxnSpPr>
          <p:nvPr/>
        </p:nvCxnSpPr>
        <p:spPr>
          <a:xfrm flipH="1">
            <a:off x="5562600" y="2958527"/>
            <a:ext cx="3098800" cy="63557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3" idx="2"/>
          </p:cNvCxnSpPr>
          <p:nvPr/>
        </p:nvCxnSpPr>
        <p:spPr>
          <a:xfrm>
            <a:off x="4591845" y="2093298"/>
            <a:ext cx="166291" cy="117416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5573712" y="1918438"/>
            <a:ext cx="3168268" cy="149985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0" idx="1"/>
            <a:endCxn id="8" idx="3"/>
          </p:cNvCxnSpPr>
          <p:nvPr/>
        </p:nvCxnSpPr>
        <p:spPr>
          <a:xfrm flipH="1">
            <a:off x="2882900" y="3594100"/>
            <a:ext cx="1524000" cy="59055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17" idx="0"/>
          </p:cNvCxnSpPr>
          <p:nvPr/>
        </p:nvCxnSpPr>
        <p:spPr>
          <a:xfrm flipH="1">
            <a:off x="3569603" y="3927118"/>
            <a:ext cx="1044071" cy="1084158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Mobile Devices Today… Are Everywhere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5095" y="1714435"/>
            <a:ext cx="93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Laptops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92005" y="1455628"/>
            <a:ext cx="93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TVs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9532" y="2480690"/>
            <a:ext cx="13716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Cellphones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84400" y="3212584"/>
            <a:ext cx="93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Tablets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30400" y="3861485"/>
            <a:ext cx="9525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Game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37589" y="4743891"/>
            <a:ext cx="939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Audio / Music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06900" y="3270934"/>
            <a:ext cx="1155700" cy="6463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Wireless Router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458200" y="3270934"/>
            <a:ext cx="93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Cars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741980" y="1606355"/>
            <a:ext cx="9398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Alexa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87217" y="1444181"/>
            <a:ext cx="10541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Digital Cameras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991350" y="3748463"/>
            <a:ext cx="10795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Baby Monitors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43700" y="4939010"/>
            <a:ext cx="1270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Home Security Systems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770835" y="4712653"/>
            <a:ext cx="13081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Kitchen Appliances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99703" y="5011276"/>
            <a:ext cx="9398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E-Book Readers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458200" y="2167559"/>
            <a:ext cx="93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Siri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8661400" y="2773861"/>
            <a:ext cx="1473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Motorcycles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4064795" y="1446967"/>
            <a:ext cx="10541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Fitness Monitors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6931025" y="1438431"/>
            <a:ext cx="12255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dirty="0" smtClean="0"/>
              <a:t>Medical Equipment</a:t>
            </a:r>
            <a:endParaRPr lang="en-US" dirty="0"/>
          </a:p>
        </p:txBody>
      </p:sp>
      <p:sp>
        <p:nvSpPr>
          <p:cNvPr id="81" name="Freeform 80"/>
          <p:cNvSpPr/>
          <p:nvPr/>
        </p:nvSpPr>
        <p:spPr>
          <a:xfrm>
            <a:off x="5562600" y="3896270"/>
            <a:ext cx="5120640" cy="1524102"/>
          </a:xfrm>
          <a:custGeom>
            <a:avLst/>
            <a:gdLst>
              <a:gd name="connsiteX0" fmla="*/ 0 w 5435600"/>
              <a:gd name="connsiteY0" fmla="*/ 0 h 1524102"/>
              <a:gd name="connsiteX1" fmla="*/ 469900 w 5435600"/>
              <a:gd name="connsiteY1" fmla="*/ 152400 h 1524102"/>
              <a:gd name="connsiteX2" fmla="*/ 609600 w 5435600"/>
              <a:gd name="connsiteY2" fmla="*/ 482600 h 1524102"/>
              <a:gd name="connsiteX3" fmla="*/ 1104900 w 5435600"/>
              <a:gd name="connsiteY3" fmla="*/ 406400 h 1524102"/>
              <a:gd name="connsiteX4" fmla="*/ 1244600 w 5435600"/>
              <a:gd name="connsiteY4" fmla="*/ 914400 h 1524102"/>
              <a:gd name="connsiteX5" fmla="*/ 3213100 w 5435600"/>
              <a:gd name="connsiteY5" fmla="*/ 431800 h 1524102"/>
              <a:gd name="connsiteX6" fmla="*/ 3479800 w 5435600"/>
              <a:gd name="connsiteY6" fmla="*/ 749300 h 1524102"/>
              <a:gd name="connsiteX7" fmla="*/ 3695700 w 5435600"/>
              <a:gd name="connsiteY7" fmla="*/ 1524000 h 1524102"/>
              <a:gd name="connsiteX8" fmla="*/ 4064000 w 5435600"/>
              <a:gd name="connsiteY8" fmla="*/ 800100 h 1524102"/>
              <a:gd name="connsiteX9" fmla="*/ 4343400 w 5435600"/>
              <a:gd name="connsiteY9" fmla="*/ 228600 h 1524102"/>
              <a:gd name="connsiteX10" fmla="*/ 4533900 w 5435600"/>
              <a:gd name="connsiteY10" fmla="*/ 571500 h 1524102"/>
              <a:gd name="connsiteX11" fmla="*/ 4584700 w 5435600"/>
              <a:gd name="connsiteY11" fmla="*/ 1447800 h 1524102"/>
              <a:gd name="connsiteX12" fmla="*/ 5067300 w 5435600"/>
              <a:gd name="connsiteY12" fmla="*/ 1346200 h 1524102"/>
              <a:gd name="connsiteX13" fmla="*/ 5435600 w 5435600"/>
              <a:gd name="connsiteY13" fmla="*/ 1282700 h 152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35600" h="1524102">
                <a:moveTo>
                  <a:pt x="0" y="0"/>
                </a:moveTo>
                <a:cubicBezTo>
                  <a:pt x="184150" y="35983"/>
                  <a:pt x="368300" y="71967"/>
                  <a:pt x="469900" y="152400"/>
                </a:cubicBezTo>
                <a:cubicBezTo>
                  <a:pt x="571500" y="232833"/>
                  <a:pt x="503767" y="440267"/>
                  <a:pt x="609600" y="482600"/>
                </a:cubicBezTo>
                <a:cubicBezTo>
                  <a:pt x="715433" y="524933"/>
                  <a:pt x="999067" y="334433"/>
                  <a:pt x="1104900" y="406400"/>
                </a:cubicBezTo>
                <a:cubicBezTo>
                  <a:pt x="1210733" y="478367"/>
                  <a:pt x="893233" y="910167"/>
                  <a:pt x="1244600" y="914400"/>
                </a:cubicBezTo>
                <a:cubicBezTo>
                  <a:pt x="1595967" y="918633"/>
                  <a:pt x="2840567" y="459317"/>
                  <a:pt x="3213100" y="431800"/>
                </a:cubicBezTo>
                <a:cubicBezTo>
                  <a:pt x="3585633" y="404283"/>
                  <a:pt x="3399367" y="567267"/>
                  <a:pt x="3479800" y="749300"/>
                </a:cubicBezTo>
                <a:cubicBezTo>
                  <a:pt x="3560233" y="931333"/>
                  <a:pt x="3598333" y="1515533"/>
                  <a:pt x="3695700" y="1524000"/>
                </a:cubicBezTo>
                <a:cubicBezTo>
                  <a:pt x="3793067" y="1532467"/>
                  <a:pt x="3956050" y="1016000"/>
                  <a:pt x="4064000" y="800100"/>
                </a:cubicBezTo>
                <a:cubicBezTo>
                  <a:pt x="4171950" y="584200"/>
                  <a:pt x="4265083" y="266700"/>
                  <a:pt x="4343400" y="228600"/>
                </a:cubicBezTo>
                <a:cubicBezTo>
                  <a:pt x="4421717" y="190500"/>
                  <a:pt x="4493683" y="368300"/>
                  <a:pt x="4533900" y="571500"/>
                </a:cubicBezTo>
                <a:cubicBezTo>
                  <a:pt x="4574117" y="774700"/>
                  <a:pt x="4495800" y="1318683"/>
                  <a:pt x="4584700" y="1447800"/>
                </a:cubicBezTo>
                <a:cubicBezTo>
                  <a:pt x="4673600" y="1576917"/>
                  <a:pt x="4925483" y="1373717"/>
                  <a:pt x="5067300" y="1346200"/>
                </a:cubicBezTo>
                <a:cubicBezTo>
                  <a:pt x="5209117" y="1318683"/>
                  <a:pt x="5435600" y="1282700"/>
                  <a:pt x="5435600" y="1282700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loud Callout 82"/>
          <p:cNvSpPr/>
          <p:nvPr/>
        </p:nvSpPr>
        <p:spPr>
          <a:xfrm>
            <a:off x="8458200" y="3913793"/>
            <a:ext cx="2630486" cy="1743562"/>
          </a:xfrm>
          <a:prstGeom prst="cloudCallou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5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1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5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6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85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35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5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1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35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6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85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1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35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6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850"/>
                            </p:stCondLst>
                            <p:childTnLst>
                              <p:par>
                                <p:cTn id="1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85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8" grpId="0" animBg="1"/>
      <p:bldP spid="63" grpId="0" animBg="1"/>
      <p:bldP spid="70" grpId="0" animBg="1"/>
      <p:bldP spid="81" grpId="0" animBg="1"/>
      <p:bldP spid="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Mobile Software Updates</a:t>
            </a:r>
            <a:endParaRPr lang="en-US" altLang="en-US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17638"/>
            <a:ext cx="10515599" cy="4881562"/>
          </a:xfrm>
        </p:spPr>
        <p:txBody>
          <a:bodyPr/>
          <a:lstStyle/>
          <a:p>
            <a:r>
              <a:rPr lang="en-US" altLang="en-US" dirty="0" smtClean="0"/>
              <a:t>For all devices</a:t>
            </a:r>
            <a:endParaRPr lang="en-US" altLang="en-US" dirty="0"/>
          </a:p>
          <a:p>
            <a:pPr lvl="1"/>
            <a:r>
              <a:rPr lang="en-US" altLang="en-US" dirty="0"/>
              <a:t>Configure software to update itself automatically </a:t>
            </a:r>
          </a:p>
          <a:p>
            <a:pPr lvl="1"/>
            <a:r>
              <a:rPr lang="en-US" altLang="en-US" dirty="0"/>
              <a:t>Perform manual updates for any major applications without automated update </a:t>
            </a:r>
            <a:r>
              <a:rPr lang="en-US" altLang="en-US" dirty="0" smtClean="0"/>
              <a:t>features; may </a:t>
            </a:r>
            <a:r>
              <a:rPr lang="en-US" altLang="en-US" dirty="0"/>
              <a:t>need </a:t>
            </a:r>
            <a:r>
              <a:rPr lang="en-US" altLang="en-US" dirty="0" smtClean="0"/>
              <a:t>to regularly connect </a:t>
            </a:r>
            <a:r>
              <a:rPr lang="en-US" altLang="en-US" dirty="0"/>
              <a:t>device </a:t>
            </a:r>
            <a:r>
              <a:rPr lang="en-US" altLang="en-US" dirty="0" smtClean="0"/>
              <a:t>to your computer </a:t>
            </a:r>
          </a:p>
          <a:p>
            <a:pPr lvl="1"/>
            <a:r>
              <a:rPr lang="en-US" altLang="en-US" dirty="0" smtClean="0"/>
              <a:t>Most </a:t>
            </a:r>
            <a:r>
              <a:rPr lang="en-US" altLang="en-US" dirty="0"/>
              <a:t>important software to keep updated:</a:t>
            </a:r>
          </a:p>
          <a:p>
            <a:pPr lvl="2"/>
            <a:r>
              <a:rPr lang="en-US" altLang="en-US" dirty="0"/>
              <a:t>Operating system</a:t>
            </a:r>
          </a:p>
          <a:p>
            <a:pPr lvl="2"/>
            <a:r>
              <a:rPr lang="en-US" altLang="en-US" dirty="0" smtClean="0"/>
              <a:t>Applications, especially apps </a:t>
            </a:r>
            <a:r>
              <a:rPr lang="en-US" altLang="en-US" dirty="0"/>
              <a:t>that receive data from the Internet: Web browsers, email clients, instant messaging clients, etc. 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Security </a:t>
            </a:r>
            <a:r>
              <a:rPr lang="en-US" altLang="en-US" dirty="0"/>
              <a:t>software (e.g., antivirus software, antispyware software, personal firewalls)</a:t>
            </a:r>
          </a:p>
          <a:p>
            <a:pPr lvl="2"/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81403" y="6229349"/>
            <a:ext cx="596900" cy="365125"/>
          </a:xfrm>
        </p:spPr>
        <p:txBody>
          <a:bodyPr/>
          <a:lstStyle/>
          <a:p>
            <a:fld id="{12A54E38-D8D3-1846-88EF-7EF9FA63CD69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  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Mobile Networking Configuration</a:t>
            </a:r>
            <a:endParaRPr lang="en-US" altLang="en-US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74789"/>
            <a:ext cx="10515600" cy="43672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Reduce your network footprint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</a:t>
            </a:r>
            <a:r>
              <a:rPr lang="en-US" dirty="0" smtClean="0"/>
              <a:t>elps </a:t>
            </a:r>
            <a:r>
              <a:rPr lang="en-US" dirty="0"/>
              <a:t>to prevent others from misusing your </a:t>
            </a:r>
            <a:r>
              <a:rPr lang="en-US" dirty="0" smtClean="0"/>
              <a:t>phone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S</a:t>
            </a:r>
            <a:r>
              <a:rPr lang="en-US" dirty="0" smtClean="0"/>
              <a:t>aves battery power</a:t>
            </a:r>
            <a:endParaRPr lang="en-US" dirty="0"/>
          </a:p>
          <a:p>
            <a:pPr>
              <a:defRPr/>
            </a:pPr>
            <a:r>
              <a:rPr lang="en-US" dirty="0" smtClean="0"/>
              <a:t>Disable networking </a:t>
            </a:r>
            <a:r>
              <a:rPr lang="en-US" dirty="0"/>
              <a:t>features you rarely or never </a:t>
            </a:r>
            <a:r>
              <a:rPr lang="en-US" dirty="0" smtClean="0"/>
              <a:t>use (Wi-Fi, Bluetooth)</a:t>
            </a:r>
          </a:p>
          <a:p>
            <a:pPr eaLnBrk="1" hangingPunct="1">
              <a:defRPr/>
            </a:pPr>
            <a:r>
              <a:rPr lang="en-US" dirty="0"/>
              <a:t>C</a:t>
            </a:r>
            <a:r>
              <a:rPr lang="en-US" dirty="0" smtClean="0"/>
              <a:t>onfigure mobile devices </a:t>
            </a:r>
            <a:r>
              <a:rPr lang="en-US" u="sng" dirty="0"/>
              <a:t>not</a:t>
            </a:r>
            <a:r>
              <a:rPr lang="en-US" dirty="0"/>
              <a:t> to join any detected wireless network </a:t>
            </a:r>
            <a:r>
              <a:rPr lang="en-US" dirty="0" smtClean="0"/>
              <a:t>automatically</a:t>
            </a:r>
          </a:p>
          <a:p>
            <a:r>
              <a:rPr lang="en-US" dirty="0"/>
              <a:t>E</a:t>
            </a:r>
            <a:r>
              <a:rPr lang="en-US" dirty="0" smtClean="0"/>
              <a:t>nable </a:t>
            </a:r>
            <a:r>
              <a:rPr lang="en-US" dirty="0"/>
              <a:t>networking </a:t>
            </a:r>
            <a:r>
              <a:rPr lang="en-US" dirty="0" smtClean="0"/>
              <a:t>only when </a:t>
            </a:r>
            <a:r>
              <a:rPr lang="en-US" dirty="0"/>
              <a:t>you need it and disable it when </a:t>
            </a:r>
            <a:r>
              <a:rPr lang="en-US" dirty="0" smtClean="0"/>
              <a:t>done</a:t>
            </a:r>
          </a:p>
          <a:p>
            <a:r>
              <a:rPr lang="en-US" altLang="en-US" dirty="0" smtClean="0"/>
              <a:t>Use </a:t>
            </a:r>
            <a:r>
              <a:rPr lang="en-US" altLang="en-US" dirty="0"/>
              <a:t>mobile security software</a:t>
            </a:r>
          </a:p>
          <a:p>
            <a:endParaRPr lang="en-US" alt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89810" y="6146938"/>
            <a:ext cx="548390" cy="440596"/>
          </a:xfrm>
          <a:prstGeom prst="rect">
            <a:avLst/>
          </a:prstGeom>
        </p:spPr>
        <p:txBody>
          <a:bodyPr/>
          <a:lstStyle/>
          <a:p>
            <a:fld id="{12A54E38-D8D3-1846-88EF-7EF9FA63CD69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Mobile Application Configuration </a:t>
            </a:r>
            <a:r>
              <a:rPr lang="en-US" altLang="en-US" dirty="0"/>
              <a:t>(</a:t>
            </a:r>
            <a:r>
              <a:rPr lang="en-US" altLang="en-US" dirty="0" smtClean="0"/>
              <a:t>cont.)</a:t>
            </a:r>
            <a:endParaRPr lang="en-US" altLang="en-US" dirty="0"/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58915"/>
            <a:ext cx="10515600" cy="4393246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Be </a:t>
            </a:r>
            <a:r>
              <a:rPr lang="en-US" altLang="en-US" dirty="0"/>
              <a:t>wary of applications from unknown, untrusted sources and high-threat </a:t>
            </a:r>
            <a:r>
              <a:rPr lang="en-US" altLang="en-US" dirty="0" smtClean="0"/>
              <a:t>applications, especially for children &amp; teenagers</a:t>
            </a:r>
            <a:endParaRPr lang="en-US" altLang="en-US" dirty="0"/>
          </a:p>
          <a:p>
            <a:pPr lvl="1"/>
            <a:r>
              <a:rPr lang="en-US" altLang="en-US" dirty="0"/>
              <a:t>Peer-to-peer software, file sharing programs, Voice over IP software, social networking web </a:t>
            </a:r>
            <a:r>
              <a:rPr lang="en-US" altLang="en-US" dirty="0" smtClean="0"/>
              <a:t>sites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Be cautious of storing passwords in applications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dirty="0"/>
              <a:t>May allow malware or people to steal passwords or to impersonate you</a:t>
            </a:r>
          </a:p>
          <a:p>
            <a:pPr>
              <a:defRPr/>
            </a:pPr>
            <a:r>
              <a:rPr lang="en-US" dirty="0" smtClean="0"/>
              <a:t>Use </a:t>
            </a:r>
            <a:r>
              <a:rPr lang="en-US" dirty="0"/>
              <a:t>application security capabilities when available</a:t>
            </a:r>
          </a:p>
          <a:p>
            <a:pPr>
              <a:defRPr/>
            </a:pPr>
            <a:r>
              <a:rPr lang="en-US" dirty="0"/>
              <a:t>Some applications allow users to set passwords/PINs just to access those </a:t>
            </a:r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92546" y="6229349"/>
            <a:ext cx="596900" cy="365125"/>
          </a:xfrm>
        </p:spPr>
        <p:txBody>
          <a:bodyPr/>
          <a:lstStyle/>
          <a:p>
            <a:fld id="{12A54E38-D8D3-1846-88EF-7EF9FA63CD69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User </a:t>
            </a:r>
            <a:r>
              <a:rPr lang="en-US" altLang="en-US" dirty="0" smtClean="0"/>
              <a:t>Accounts &amp; Sessions</a:t>
            </a:r>
            <a:endParaRPr lang="en-US" altLang="en-US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44639"/>
            <a:ext cx="10515600" cy="419576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R</a:t>
            </a:r>
            <a:r>
              <a:rPr lang="en-US" dirty="0" smtClean="0"/>
              <a:t>equire </a:t>
            </a:r>
            <a:r>
              <a:rPr lang="en-US" dirty="0"/>
              <a:t>authentication to use the phone</a:t>
            </a:r>
          </a:p>
          <a:p>
            <a:pPr lvl="1">
              <a:defRPr/>
            </a:pPr>
            <a:r>
              <a:rPr lang="en-US" dirty="0"/>
              <a:t>Always lock the device before leaving it unattended around people who shouldn’t have access to it</a:t>
            </a:r>
          </a:p>
          <a:p>
            <a:pPr lvl="1">
              <a:defRPr/>
            </a:pPr>
            <a:r>
              <a:rPr lang="en-US" dirty="0"/>
              <a:t>Manually lock or set lock </a:t>
            </a:r>
            <a:r>
              <a:rPr lang="en-US" dirty="0" smtClean="0"/>
              <a:t>timeout (the shorter timeout, the better!)</a:t>
            </a:r>
            <a:endParaRPr lang="en-US" dirty="0"/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dirty="0" smtClean="0"/>
              <a:t>Use password, PIN or screen design </a:t>
            </a:r>
            <a:r>
              <a:rPr lang="en-US" dirty="0"/>
              <a:t>that is hard for someone else to guess but easy for you to remember and enter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If device is lost, or too </a:t>
            </a:r>
            <a:r>
              <a:rPr lang="en-US" dirty="0"/>
              <a:t>many consecutive failed attempts </a:t>
            </a:r>
            <a:endParaRPr lang="en-US" dirty="0" smtClean="0"/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M</a:t>
            </a:r>
            <a:r>
              <a:rPr lang="en-US" dirty="0" smtClean="0"/>
              <a:t>ay </a:t>
            </a:r>
            <a:r>
              <a:rPr lang="en-US" dirty="0"/>
              <a:t>cause the phone to deactivate itself or wipe out </a:t>
            </a:r>
            <a:r>
              <a:rPr lang="en-US" dirty="0" smtClean="0"/>
              <a:t>all data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”Mom, your phone doesn’t work anymore!” (AKA, beware of kids picking up your phone!)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 smtClean="0"/>
              <a:t>You can locate it or wipe it remotely</a:t>
            </a: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/>
              <a:t>Change </a:t>
            </a:r>
            <a:r>
              <a:rPr lang="en-US" dirty="0"/>
              <a:t>passwords or PINs </a:t>
            </a:r>
            <a:r>
              <a:rPr lang="en-US" dirty="0" smtClean="0"/>
              <a:t>occasionally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22817" y="3056987"/>
            <a:ext cx="10515600" cy="13373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We discuss Important social issues</a:t>
            </a:r>
            <a:r>
              <a:rPr lang="mr-IN" sz="4000" dirty="0" smtClean="0"/>
              <a:t>…</a:t>
            </a:r>
            <a:r>
              <a:rPr lang="en-US" sz="4000" dirty="0" smtClean="0"/>
              <a:t> such as best dressed</a:t>
            </a:r>
            <a:r>
              <a:rPr lang="mr-IN" sz="4000" dirty="0" smtClean="0"/>
              <a:t>…</a:t>
            </a:r>
            <a:r>
              <a:rPr lang="en-US" sz="4000" dirty="0" smtClean="0"/>
              <a:t> and worst dressed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8" y="1996836"/>
            <a:ext cx="1524000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0" y="251212"/>
            <a:ext cx="3079392" cy="1737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93" y="4266537"/>
            <a:ext cx="2830125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5" y="258417"/>
            <a:ext cx="3961880" cy="594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69" y="251212"/>
            <a:ext cx="3962400" cy="594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105" y="6202017"/>
            <a:ext cx="652670" cy="340553"/>
          </a:xfrm>
        </p:spPr>
        <p:txBody>
          <a:bodyPr/>
          <a:lstStyle/>
          <a:p>
            <a:fld id="{12A54E38-D8D3-1846-88EF-7EF9FA63CD69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9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6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" presetID="9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6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Bluetooth </a:t>
            </a:r>
            <a:r>
              <a:rPr lang="en-US" altLang="en-US" dirty="0" smtClean="0"/>
              <a:t>Security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Shut off Bluetooth whenever it is not needed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Reduces your exposure</a:t>
            </a:r>
          </a:p>
          <a:p>
            <a:pPr lvl="1">
              <a:defRPr/>
            </a:pPr>
            <a:r>
              <a:rPr lang="en-US" dirty="0"/>
              <a:t>S</a:t>
            </a:r>
            <a:r>
              <a:rPr lang="en-US" dirty="0" smtClean="0"/>
              <a:t>aves </a:t>
            </a:r>
            <a:r>
              <a:rPr lang="en-US" dirty="0"/>
              <a:t>energy</a:t>
            </a:r>
          </a:p>
          <a:p>
            <a:pPr>
              <a:defRPr/>
            </a:pPr>
            <a:r>
              <a:rPr lang="en-US" dirty="0"/>
              <a:t>Only place a device in discoverable mode when necessary (generally, for device pairing)</a:t>
            </a:r>
          </a:p>
          <a:p>
            <a:pPr>
              <a:defRPr/>
            </a:pPr>
            <a:r>
              <a:rPr lang="en-US" dirty="0"/>
              <a:t>Perform Bluetooth device pairing </a:t>
            </a:r>
            <a:r>
              <a:rPr lang="en-US" dirty="0" smtClean="0"/>
              <a:t>securely</a:t>
            </a:r>
          </a:p>
          <a:p>
            <a:pPr lvl="1">
              <a:defRPr/>
            </a:pPr>
            <a:r>
              <a:rPr lang="en-US" dirty="0" smtClean="0"/>
              <a:t>As </a:t>
            </a:r>
            <a:r>
              <a:rPr lang="en-US" dirty="0"/>
              <a:t>infrequently as </a:t>
            </a:r>
            <a:r>
              <a:rPr lang="en-US" dirty="0" smtClean="0"/>
              <a:t>possible</a:t>
            </a:r>
          </a:p>
          <a:p>
            <a:pPr lvl="1">
              <a:defRPr/>
            </a:pPr>
            <a:r>
              <a:rPr lang="en-US" dirty="0" smtClean="0"/>
              <a:t>In </a:t>
            </a:r>
            <a:r>
              <a:rPr lang="en-US" dirty="0"/>
              <a:t>an area where others cannot observe key entry and eavesdrop on pairing</a:t>
            </a:r>
          </a:p>
          <a:p>
            <a:pPr>
              <a:defRPr/>
            </a:pPr>
            <a:r>
              <a:rPr lang="en-US" dirty="0"/>
              <a:t>Avoid transmitting sensitive data over Bluetooth when within physical range of possible </a:t>
            </a:r>
            <a:r>
              <a:rPr lang="en-US" dirty="0" smtClean="0"/>
              <a:t>attackers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1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Smartphone Encryption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181600" cy="406311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 smtClean="0"/>
              <a:t>Apple and Android come with built-in encryption as part of your passcode set up</a:t>
            </a:r>
          </a:p>
          <a:p>
            <a:pPr fontAlgn="base"/>
            <a:r>
              <a:rPr lang="en-US" dirty="0" smtClean="0"/>
              <a:t>There </a:t>
            </a:r>
            <a:r>
              <a:rPr lang="en-US" dirty="0"/>
              <a:t>are a number of very good smartphone encryption apps on the market</a:t>
            </a:r>
          </a:p>
          <a:p>
            <a:pPr fontAlgn="base"/>
            <a:r>
              <a:rPr lang="en-US" dirty="0"/>
              <a:t>Support functionality includes</a:t>
            </a:r>
          </a:p>
          <a:p>
            <a:pPr lvl="1" fontAlgn="base"/>
            <a:r>
              <a:rPr lang="en-US" dirty="0"/>
              <a:t>Secure </a:t>
            </a:r>
            <a:r>
              <a:rPr lang="en-US" dirty="0" smtClean="0"/>
              <a:t>Voice &amp; Messaging </a:t>
            </a:r>
            <a:endParaRPr lang="en-US" dirty="0"/>
          </a:p>
          <a:p>
            <a:pPr lvl="1" fontAlgn="base"/>
            <a:r>
              <a:rPr lang="en-US" dirty="0"/>
              <a:t>Full device functionality/encryption</a:t>
            </a:r>
          </a:p>
          <a:p>
            <a:pPr lvl="1" fontAlgn="base"/>
            <a:r>
              <a:rPr lang="en-US" dirty="0"/>
              <a:t>File transfer</a:t>
            </a:r>
          </a:p>
          <a:p>
            <a:pPr lvl="1" fontAlgn="base"/>
            <a:r>
              <a:rPr lang="en-US" dirty="0"/>
              <a:t>Video Calling</a:t>
            </a:r>
          </a:p>
          <a:p>
            <a:pPr lvl="1" fontAlgn="base"/>
            <a:r>
              <a:rPr lang="en-US" dirty="0"/>
              <a:t>Conference calling for </a:t>
            </a:r>
            <a:r>
              <a:rPr lang="en-US" dirty="0" smtClean="0"/>
              <a:t>multiple callers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3111"/>
          </a:xfrm>
        </p:spPr>
        <p:txBody>
          <a:bodyPr>
            <a:normAutofit fontScale="92500" lnSpcReduction="20000"/>
          </a:bodyPr>
          <a:lstStyle/>
          <a:p>
            <a:pPr marL="457200" lvl="1" indent="0" fontAlgn="base">
              <a:buNone/>
            </a:pPr>
            <a:r>
              <a:rPr lang="en-US" dirty="0" smtClean="0"/>
              <a:t>Other encryption providers:</a:t>
            </a:r>
          </a:p>
          <a:p>
            <a:pPr marL="457200" lvl="1" indent="0" fontAlgn="base">
              <a:buNone/>
            </a:pPr>
            <a:endParaRPr lang="en-US" dirty="0" smtClean="0"/>
          </a:p>
          <a:p>
            <a:pPr lvl="1" fontAlgn="base"/>
            <a:r>
              <a:rPr lang="en-US" dirty="0" smtClean="0"/>
              <a:t>Signal </a:t>
            </a:r>
            <a:r>
              <a:rPr lang="en-US" dirty="0">
                <a:hlinkClick r:id="rId3"/>
              </a:rPr>
              <a:t>https://www.signal.org</a:t>
            </a:r>
            <a:endParaRPr lang="en-US" dirty="0"/>
          </a:p>
          <a:p>
            <a:pPr lvl="1" fontAlgn="base"/>
            <a:endParaRPr lang="en-US" dirty="0" smtClean="0"/>
          </a:p>
          <a:p>
            <a:pPr lvl="1" fontAlgn="base"/>
            <a:r>
              <a:rPr lang="en-US" dirty="0" smtClean="0"/>
              <a:t>Silent Circle https</a:t>
            </a:r>
            <a:r>
              <a:rPr lang="en-US" dirty="0"/>
              <a:t>://www.silentcircle.com</a:t>
            </a:r>
          </a:p>
          <a:p>
            <a:pPr lvl="1" fontAlgn="base"/>
            <a:endParaRPr lang="en-US" dirty="0" smtClean="0"/>
          </a:p>
          <a:p>
            <a:pPr lvl="1" fontAlgn="base"/>
            <a:r>
              <a:rPr lang="en-US" dirty="0" smtClean="0"/>
              <a:t>CryptoCat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crypto.cat</a:t>
            </a:r>
            <a:r>
              <a:rPr lang="en-US" dirty="0" smtClean="0"/>
              <a:t> (chat)</a:t>
            </a:r>
            <a:endParaRPr lang="en-US" dirty="0"/>
          </a:p>
          <a:p>
            <a:pPr lvl="1" fontAlgn="base"/>
            <a:endParaRPr lang="en-US" dirty="0" smtClean="0"/>
          </a:p>
          <a:p>
            <a:pPr lvl="1" fontAlgn="base"/>
            <a:r>
              <a:rPr lang="en-US" dirty="0" smtClean="0"/>
              <a:t>For the latest info, head </a:t>
            </a:r>
            <a:r>
              <a:rPr lang="en-US" dirty="0"/>
              <a:t>to </a:t>
            </a:r>
            <a:r>
              <a:rPr lang="en-US" dirty="0" smtClean="0"/>
              <a:t>the Electronic Frontier Foundation, www.EFF.org  </a:t>
            </a:r>
            <a:r>
              <a:rPr lang="en-US" dirty="0"/>
              <a:t>Secure Messaging </a:t>
            </a:r>
            <a:r>
              <a:rPr lang="en-US" dirty="0" smtClean="0"/>
              <a:t>Scorecard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Cyber Protection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Protection: Home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2020"/>
            <a:ext cx="10515600" cy="458905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Routers provided by your Internet provider</a:t>
            </a:r>
          </a:p>
          <a:p>
            <a:pPr lvl="1"/>
            <a:r>
              <a:rPr lang="en-US" dirty="0" smtClean="0"/>
              <a:t>Most routers are still shipped and installed as</a:t>
            </a:r>
          </a:p>
          <a:p>
            <a:pPr lvl="2"/>
            <a:r>
              <a:rPr lang="en-US" dirty="0" smtClean="0"/>
              <a:t>Username: admin</a:t>
            </a:r>
          </a:p>
          <a:p>
            <a:pPr lvl="2"/>
            <a:r>
              <a:rPr lang="en-US" dirty="0" smtClean="0"/>
              <a:t>Password:  password</a:t>
            </a:r>
          </a:p>
          <a:p>
            <a:pPr lvl="1"/>
            <a:r>
              <a:rPr lang="en-US" dirty="0" smtClean="0"/>
              <a:t>Most new high-speed routers provided by your cable company are very good</a:t>
            </a:r>
          </a:p>
          <a:p>
            <a:pPr lvl="1"/>
            <a:r>
              <a:rPr lang="en-US" dirty="0" smtClean="0"/>
              <a:t>Generally have fewer security features </a:t>
            </a:r>
          </a:p>
          <a:p>
            <a:pPr lvl="1"/>
            <a:r>
              <a:rPr lang="en-US" dirty="0" smtClean="0"/>
              <a:t>Generally range is more limited</a:t>
            </a:r>
          </a:p>
          <a:p>
            <a:r>
              <a:rPr lang="en-US" dirty="0" smtClean="0"/>
              <a:t>Your own router allows </a:t>
            </a:r>
            <a:r>
              <a:rPr lang="en-US" dirty="0"/>
              <a:t>you to configure and control </a:t>
            </a:r>
            <a:r>
              <a:rPr lang="en-US" dirty="0" smtClean="0"/>
              <a:t>access to your network and firewall</a:t>
            </a:r>
          </a:p>
          <a:p>
            <a:pPr lvl="1"/>
            <a:r>
              <a:rPr lang="en-US" dirty="0" smtClean="0"/>
              <a:t>Allows multiple devices without </a:t>
            </a:r>
            <a:r>
              <a:rPr lang="en-US" dirty="0"/>
              <a:t>suffering from buffering or </a:t>
            </a:r>
            <a:r>
              <a:rPr lang="en-US" dirty="0" smtClean="0"/>
              <a:t>lag</a:t>
            </a:r>
          </a:p>
          <a:p>
            <a:pPr lvl="1"/>
            <a:r>
              <a:rPr lang="en-US" dirty="0" smtClean="0"/>
              <a:t>Allows </a:t>
            </a:r>
            <a:r>
              <a:rPr lang="fi-FI" dirty="0"/>
              <a:t>2.4 &amp; 5GHz </a:t>
            </a:r>
            <a:r>
              <a:rPr lang="fi-FI" dirty="0" smtClean="0"/>
              <a:t>band specifications for different devices</a:t>
            </a:r>
            <a:endParaRPr lang="en-US" dirty="0" smtClean="0"/>
          </a:p>
          <a:p>
            <a:r>
              <a:rPr lang="en-US" dirty="0" smtClean="0"/>
              <a:t>Many now allow you to add a single or multiple “guest networks”</a:t>
            </a:r>
          </a:p>
          <a:p>
            <a:pPr lvl="1"/>
            <a:r>
              <a:rPr lang="en-US" dirty="0" smtClean="0"/>
              <a:t>Allows your guests to have Wi-Fi access</a:t>
            </a:r>
          </a:p>
          <a:p>
            <a:pPr lvl="1"/>
            <a:r>
              <a:rPr lang="en-US" dirty="0" smtClean="0"/>
              <a:t>Controls access to the rest of your network, including all of your other devices</a:t>
            </a:r>
          </a:p>
          <a:p>
            <a:pPr lvl="1"/>
            <a:r>
              <a:rPr lang="en-US" dirty="0" smtClean="0"/>
              <a:t>Remember, once you give a guest access to your network, they have access to everything on your network </a:t>
            </a:r>
            <a:r>
              <a:rPr lang="mr-IN" dirty="0" smtClean="0"/>
              <a:t>–</a:t>
            </a:r>
            <a:r>
              <a:rPr lang="en-US" dirty="0" smtClean="0"/>
              <a:t> so if they’re infected, so are you</a:t>
            </a:r>
          </a:p>
        </p:txBody>
      </p:sp>
      <p:sp>
        <p:nvSpPr>
          <p:cNvPr id="8" name="Right Brace 7"/>
          <p:cNvSpPr/>
          <p:nvPr/>
        </p:nvSpPr>
        <p:spPr>
          <a:xfrm>
            <a:off x="3940750" y="2019510"/>
            <a:ext cx="317501" cy="393700"/>
          </a:xfrm>
          <a:prstGeom prst="righ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58251" y="2043878"/>
            <a:ext cx="24510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Check that yours isn’t!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/>
          <a:lstStyle/>
          <a:p>
            <a:r>
              <a:rPr lang="en-US" dirty="0" smtClean="0"/>
              <a:t>Integrated Security Software Packages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62101"/>
            <a:ext cx="5181600" cy="43561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Anti-virus &amp; Threat Protection</a:t>
            </a:r>
          </a:p>
          <a:p>
            <a:pPr lvl="1"/>
            <a:r>
              <a:rPr lang="en-US" dirty="0" smtClean="0"/>
              <a:t>Viruses</a:t>
            </a:r>
            <a:r>
              <a:rPr lang="en-US" dirty="0"/>
              <a:t>, spyware, malware, ransomware, phishing, trojan horses &amp; other online threats</a:t>
            </a:r>
          </a:p>
          <a:p>
            <a:pPr lvl="1"/>
            <a:r>
              <a:rPr lang="en-US" dirty="0" smtClean="0"/>
              <a:t>Checks that e-mails </a:t>
            </a:r>
            <a:r>
              <a:rPr lang="en-US" dirty="0"/>
              <a:t>&amp; links actually </a:t>
            </a:r>
            <a:r>
              <a:rPr lang="en-US" dirty="0" smtClean="0"/>
              <a:t>come </a:t>
            </a:r>
            <a:r>
              <a:rPr lang="en-US" dirty="0"/>
              <a:t>from trusted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VPN</a:t>
            </a:r>
          </a:p>
          <a:p>
            <a:r>
              <a:rPr lang="en-US" dirty="0" smtClean="0"/>
              <a:t>Automatic, real-time updates are pushed to you as soon as they are available</a:t>
            </a:r>
          </a:p>
          <a:p>
            <a:r>
              <a:rPr lang="en-US" dirty="0"/>
              <a:t>Manage </a:t>
            </a:r>
            <a:r>
              <a:rPr lang="en-US" dirty="0" smtClean="0"/>
              <a:t>everything from a single portal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62101"/>
            <a:ext cx="5181600" cy="43560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Multi-user, multi-platform protection</a:t>
            </a:r>
          </a:p>
          <a:p>
            <a:r>
              <a:rPr lang="en-US" dirty="0" smtClean="0"/>
              <a:t>Compatible </a:t>
            </a:r>
            <a:r>
              <a:rPr lang="en-US" dirty="0"/>
              <a:t>with PCs, Macs, Andriods &amp; iOS Smartphones &amp; Tablets</a:t>
            </a:r>
          </a:p>
          <a:p>
            <a:r>
              <a:rPr lang="en-US" dirty="0" smtClean="0"/>
              <a:t>Password management</a:t>
            </a:r>
          </a:p>
          <a:p>
            <a:r>
              <a:rPr lang="en-US" dirty="0" smtClean="0"/>
              <a:t>Parental controls</a:t>
            </a:r>
          </a:p>
          <a:p>
            <a:r>
              <a:rPr lang="en-US" dirty="0" smtClean="0"/>
              <a:t>Social media privacy</a:t>
            </a:r>
          </a:p>
          <a:p>
            <a:r>
              <a:rPr lang="en-US" dirty="0" smtClean="0"/>
              <a:t>Automatic Cloud backups</a:t>
            </a:r>
          </a:p>
          <a:p>
            <a:r>
              <a:rPr lang="en-US" dirty="0" smtClean="0"/>
              <a:t>Maintains </a:t>
            </a:r>
            <a:r>
              <a:rPr lang="en-US" dirty="0"/>
              <a:t>security events logs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4" y="177800"/>
            <a:ext cx="10868297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401" y="2232212"/>
            <a:ext cx="8731044" cy="419816"/>
          </a:xfrm>
          <a:prstGeom prst="rect">
            <a:avLst/>
          </a:prstGeom>
          <a:solidFill>
            <a:schemeClr val="accent2">
              <a:alpha val="16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597442" y="2526632"/>
            <a:ext cx="7964905" cy="1203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Callout 2 11"/>
          <p:cNvSpPr/>
          <p:nvPr/>
        </p:nvSpPr>
        <p:spPr>
          <a:xfrm>
            <a:off x="9547056" y="3604125"/>
            <a:ext cx="1227221" cy="844884"/>
          </a:xfrm>
          <a:prstGeom prst="borderCallout2">
            <a:avLst>
              <a:gd name="adj1" fmla="val 18750"/>
              <a:gd name="adj2" fmla="val 491"/>
              <a:gd name="adj3" fmla="val 18750"/>
              <a:gd name="adj4" fmla="val -16667"/>
              <a:gd name="adj5" fmla="val -126740"/>
              <a:gd name="adj6" fmla="val -18235"/>
            </a:avLst>
          </a:prstGeom>
          <a:ln w="2540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this one</a:t>
            </a:r>
            <a:r>
              <a:rPr lang="mr-IN" dirty="0"/>
              <a:t>…</a:t>
            </a:r>
            <a:r>
              <a:rPr lang="en-US" dirty="0"/>
              <a:t>?</a:t>
            </a:r>
          </a:p>
        </p:txBody>
      </p:sp>
      <p:sp>
        <p:nvSpPr>
          <p:cNvPr id="13" name="Oval 12"/>
          <p:cNvSpPr/>
          <p:nvPr/>
        </p:nvSpPr>
        <p:spPr>
          <a:xfrm>
            <a:off x="3597441" y="2232212"/>
            <a:ext cx="1852863" cy="5230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467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Protection: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39249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If you can password protect it, do it!</a:t>
            </a:r>
          </a:p>
          <a:p>
            <a:r>
              <a:rPr lang="en-US" dirty="0" smtClean="0"/>
              <a:t>Use strong passwords -- mix of upper &amp; lowercase letters, numbers, and special characters, minimum of 8-12 characters</a:t>
            </a:r>
          </a:p>
          <a:p>
            <a:r>
              <a:rPr lang="en-US" dirty="0" smtClean="0"/>
              <a:t>Do </a:t>
            </a:r>
            <a:r>
              <a:rPr lang="en-US" dirty="0"/>
              <a:t>not use words that can be found in the </a:t>
            </a:r>
            <a:r>
              <a:rPr lang="en-US" dirty="0" smtClean="0"/>
              <a:t>dictionary</a:t>
            </a:r>
          </a:p>
          <a:p>
            <a:r>
              <a:rPr lang="en-US" dirty="0" smtClean="0"/>
              <a:t>Creative words and passphrases: 3at@$mithz for EatAtSmiths</a:t>
            </a:r>
          </a:p>
          <a:p>
            <a:r>
              <a:rPr lang="en-US" dirty="0" smtClean="0"/>
              <a:t>Don’t share your passwords</a:t>
            </a:r>
          </a:p>
          <a:p>
            <a:r>
              <a:rPr lang="en-US" dirty="0" smtClean="0"/>
              <a:t>Consider using a password manager</a:t>
            </a:r>
          </a:p>
          <a:p>
            <a:pPr lvl="1"/>
            <a:r>
              <a:rPr lang="en-US" dirty="0" smtClean="0"/>
              <a:t>Create your own passwords, or generate strong passwords</a:t>
            </a:r>
          </a:p>
          <a:p>
            <a:pPr lvl="1"/>
            <a:r>
              <a:rPr lang="en-US" dirty="0" smtClean="0"/>
              <a:t>Safely encrypts and stores your passwords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3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06" y="143952"/>
            <a:ext cx="9587865" cy="5615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50695" y="143952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tomsguide.com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1972625" y="2703861"/>
            <a:ext cx="5246608" cy="865454"/>
          </a:xfrm>
        </p:spPr>
        <p:txBody>
          <a:bodyPr/>
          <a:lstStyle/>
          <a:p>
            <a:pPr algn="ctr"/>
            <a:r>
              <a:rPr lang="en-US" dirty="0" smtClean="0"/>
              <a:t>Password Managers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Protecting </a:t>
            </a:r>
            <a:r>
              <a:rPr lang="en-US" altLang="en-US" sz="4000" dirty="0" smtClean="0"/>
              <a:t>Personally Identifiable Information (PII)</a:t>
            </a:r>
            <a:endParaRPr lang="en-US" altLang="en-US" sz="4000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55358"/>
            <a:ext cx="10515600" cy="44719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PII is not simply sensitive information about you, it is information that can be combined with other information and used to identify and attack you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Use </a:t>
            </a:r>
            <a:r>
              <a:rPr lang="en-US" altLang="en-US" dirty="0"/>
              <a:t>physical security controls for mobile devices and removable media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Set device passwords or PINs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Encrypt files stored on mobile devices and removable media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Destroy information when it is no longer needed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Erase information from missing cell </a:t>
            </a:r>
            <a:r>
              <a:rPr lang="en-US" altLang="en-US" dirty="0" smtClean="0"/>
              <a:t>phones and other mobile devices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Don’t just “hit delete,” securely erase files from old devices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351"/>
          </a:xfrm>
        </p:spPr>
        <p:txBody>
          <a:bodyPr/>
          <a:lstStyle/>
          <a:p>
            <a:r>
              <a:rPr lang="en-US" dirty="0" smtClean="0"/>
              <a:t>VPN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419223"/>
            <a:ext cx="4686300" cy="38010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Virtual Private Network - </a:t>
            </a:r>
            <a:r>
              <a:rPr lang="en-US" sz="2400" dirty="0"/>
              <a:t>A</a:t>
            </a:r>
            <a:r>
              <a:rPr lang="en-US" sz="2400" dirty="0" smtClean="0"/>
              <a:t> network used on another network</a:t>
            </a:r>
          </a:p>
          <a:p>
            <a:r>
              <a:rPr lang="en-US" sz="2400" dirty="0" smtClean="0"/>
              <a:t>Used to connect computer-to-network or network-to-network</a:t>
            </a:r>
          </a:p>
          <a:p>
            <a:r>
              <a:rPr lang="en-US" sz="2400" dirty="0" smtClean="0"/>
              <a:t>Can be created with hardware, software or in combination</a:t>
            </a:r>
          </a:p>
          <a:p>
            <a:r>
              <a:rPr lang="en-US" sz="2400" dirty="0" smtClean="0"/>
              <a:t>Employs both authorization and usually also encrypts data; not required but recommended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3" y="1308894"/>
            <a:ext cx="6382232" cy="45720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7" y="419489"/>
            <a:ext cx="4267200" cy="3200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63" y="497751"/>
            <a:ext cx="3278674" cy="4389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5" y="3463772"/>
            <a:ext cx="4393026" cy="2468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02" y="411000"/>
            <a:ext cx="4118915" cy="5029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8432" y="2835000"/>
            <a:ext cx="10515600" cy="164448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r-IN" sz="4000" dirty="0" smtClean="0"/>
              <a:t>…</a:t>
            </a:r>
            <a:r>
              <a:rPr lang="en-US" sz="4000" dirty="0" smtClean="0"/>
              <a:t>and important health &amp; nutritional issues</a:t>
            </a:r>
            <a:r>
              <a:rPr lang="mr-IN" sz="4000" dirty="0" smtClean="0"/>
              <a:t>…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dirty="0" smtClean="0"/>
              <a:t>Since this is Dallas, that’s </a:t>
            </a:r>
          </a:p>
          <a:p>
            <a:pPr algn="ctr"/>
            <a:r>
              <a:rPr lang="en-US" sz="4000" dirty="0" smtClean="0"/>
              <a:t>who has the best BBQ and Tex-Mex</a:t>
            </a:r>
            <a:endParaRPr lang="en-US" sz="40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4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8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2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4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8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22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Example: Attempt On Me This Week</a:t>
            </a:r>
            <a:endParaRPr lang="en-US" sz="50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 for Ray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354979"/>
            <a:ext cx="81280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7362701" y="2424023"/>
            <a:ext cx="2766951" cy="770443"/>
          </a:xfrm>
          <a:prstGeom prst="borderCallout1">
            <a:avLst>
              <a:gd name="adj1" fmla="val 46495"/>
              <a:gd name="adj2" fmla="val -179"/>
              <a:gd name="adj3" fmla="val 46221"/>
              <a:gd name="adj4" fmla="val -124169"/>
            </a:avLst>
          </a:prstGeom>
          <a:noFill/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Received on</a:t>
            </a:r>
          </a:p>
          <a:p>
            <a:r>
              <a:rPr lang="en-US" dirty="0">
                <a:solidFill>
                  <a:srgbClr val="FF0000"/>
                </a:solidFill>
              </a:rPr>
              <a:t>Monday  11/20/2017</a:t>
            </a:r>
            <a:r>
              <a:rPr lang="mr-IN" dirty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They Missed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4" y="1520277"/>
            <a:ext cx="8193025" cy="476985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37350" y="1537591"/>
            <a:ext cx="1207008" cy="5173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87814" y="1464488"/>
            <a:ext cx="1097280" cy="590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585094" y="1464488"/>
            <a:ext cx="926592" cy="741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44358" y="1501039"/>
            <a:ext cx="670560" cy="590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865766" y="2448745"/>
            <a:ext cx="1097280" cy="590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2276809" y="1241159"/>
            <a:ext cx="467550" cy="3909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2744358" y="1241159"/>
            <a:ext cx="132046" cy="4581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>
            <a:off x="5238048" y="1169496"/>
            <a:ext cx="439765" cy="47676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5677812" y="1180916"/>
            <a:ext cx="295351" cy="4653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 rot="16200000" flipH="1">
            <a:off x="7238182" y="1295458"/>
            <a:ext cx="1181687" cy="2457907"/>
          </a:xfrm>
          <a:prstGeom prst="bentConnector3">
            <a:avLst>
              <a:gd name="adj1" fmla="val 53713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Wave 57"/>
          <p:cNvSpPr/>
          <p:nvPr/>
        </p:nvSpPr>
        <p:spPr>
          <a:xfrm>
            <a:off x="7209970" y="2262358"/>
            <a:ext cx="968830" cy="447254"/>
          </a:xfrm>
          <a:prstGeom prst="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HOVER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97948" y="1841782"/>
            <a:ext cx="66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42</a:t>
            </a:fld>
            <a:endParaRPr lang="en-US" dirty="0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5326704" y="2054956"/>
            <a:ext cx="121596" cy="6240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5867312" y="1738042"/>
            <a:ext cx="2007520" cy="1255019"/>
          </a:xfrm>
          <a:prstGeom prst="arc">
            <a:avLst/>
          </a:prstGeom>
          <a:ln w="25400"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</a:t>
            </a:r>
          </a:p>
          <a:p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H="1">
            <a:off x="4051897" y="5412657"/>
            <a:ext cx="46821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173" y="3129212"/>
            <a:ext cx="3098800" cy="4572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4520107" y="5088193"/>
            <a:ext cx="0" cy="3291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2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58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Security Guidelines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1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 Security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43529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best ways to avoid any kind of </a:t>
            </a:r>
            <a:r>
              <a:rPr lang="en-US" dirty="0" smtClean="0"/>
              <a:t>attacks or infections are to</a:t>
            </a:r>
          </a:p>
          <a:p>
            <a:pPr lvl="1"/>
            <a:r>
              <a:rPr lang="en-US" dirty="0" smtClean="0"/>
              <a:t>Keep your </a:t>
            </a:r>
            <a:r>
              <a:rPr lang="en-US" dirty="0"/>
              <a:t>operating system </a:t>
            </a:r>
            <a:r>
              <a:rPr lang="en-US" dirty="0" smtClean="0"/>
              <a:t>fully </a:t>
            </a:r>
            <a:r>
              <a:rPr lang="en-US" dirty="0"/>
              <a:t>updated and </a:t>
            </a:r>
            <a:r>
              <a:rPr lang="en-US" dirty="0" smtClean="0"/>
              <a:t>patched</a:t>
            </a:r>
          </a:p>
          <a:p>
            <a:pPr lvl="1"/>
            <a:r>
              <a:rPr lang="en-US" dirty="0"/>
              <a:t>Keep your other software fully updated and patched</a:t>
            </a:r>
          </a:p>
          <a:p>
            <a:pPr lvl="1"/>
            <a:r>
              <a:rPr lang="en-US" dirty="0" smtClean="0"/>
              <a:t>Use a robust, integrated, and multi-platform security software package</a:t>
            </a:r>
          </a:p>
          <a:p>
            <a:r>
              <a:rPr lang="en-US" dirty="0" smtClean="0"/>
              <a:t>Remember</a:t>
            </a:r>
          </a:p>
          <a:p>
            <a:pPr lvl="1"/>
            <a:r>
              <a:rPr lang="en-US" dirty="0" smtClean="0"/>
              <a:t>Firewalls don't always protect against infiltration</a:t>
            </a:r>
          </a:p>
          <a:p>
            <a:pPr lvl="1"/>
            <a:r>
              <a:rPr lang="en-US" dirty="0" smtClean="0"/>
              <a:t>No software can stop you from opening email attachments or clicking on links</a:t>
            </a:r>
          </a:p>
          <a:p>
            <a:r>
              <a:rPr lang="en-US" dirty="0" smtClean="0"/>
              <a:t> Don’t get caught limping around the waterhole with the predators</a:t>
            </a:r>
          </a:p>
          <a:p>
            <a:pPr lvl="1"/>
            <a:r>
              <a:rPr lang="en-US" dirty="0" smtClean="0"/>
              <a:t>People </a:t>
            </a:r>
            <a:r>
              <a:rPr lang="en-US" dirty="0"/>
              <a:t>who don't patch their systems and don't run antivirus software get infected first</a:t>
            </a:r>
          </a:p>
          <a:p>
            <a:pPr lvl="1"/>
            <a:r>
              <a:rPr lang="en-US" dirty="0"/>
              <a:t>Most attacks and infections </a:t>
            </a:r>
            <a:r>
              <a:rPr lang="en-US" dirty="0" smtClean="0"/>
              <a:t>are recognized </a:t>
            </a:r>
            <a:r>
              <a:rPr lang="en-US" dirty="0"/>
              <a:t>and blocked by antivirus </a:t>
            </a:r>
            <a:r>
              <a:rPr lang="en-US" dirty="0" smtClean="0"/>
              <a:t>programs, and </a:t>
            </a:r>
            <a:r>
              <a:rPr lang="en-US" dirty="0"/>
              <a:t>most exploit </a:t>
            </a:r>
            <a:r>
              <a:rPr lang="en-US" dirty="0" smtClean="0"/>
              <a:t>software vulnerabilities that were fixed long ago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</a:t>
            </a:r>
            <a:r>
              <a:rPr lang="de-DE" dirty="0" smtClean="0"/>
              <a:t>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0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351"/>
          </a:xfrm>
        </p:spPr>
        <p:txBody>
          <a:bodyPr/>
          <a:lstStyle/>
          <a:p>
            <a:r>
              <a:rPr lang="en-US" altLang="en-US" dirty="0"/>
              <a:t>General Security </a:t>
            </a:r>
            <a:r>
              <a:rPr lang="en-US" altLang="en-US" dirty="0" smtClean="0"/>
              <a:t>Guidelines (cont-1)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589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Social Engineering Awareness</a:t>
            </a:r>
          </a:p>
          <a:p>
            <a:pPr lvl="1"/>
            <a:r>
              <a:rPr lang="en-US" altLang="en-US" dirty="0" smtClean="0"/>
              <a:t>It’s not just OK, it’s </a:t>
            </a:r>
            <a:r>
              <a:rPr lang="en-US" altLang="en-US" i="1" u="sng" dirty="0" smtClean="0"/>
              <a:t>GOOD</a:t>
            </a:r>
            <a:r>
              <a:rPr lang="en-US" altLang="en-US" dirty="0" smtClean="0"/>
              <a:t> </a:t>
            </a:r>
            <a:r>
              <a:rPr lang="en-US" altLang="en-US" dirty="0"/>
              <a:t>to be </a:t>
            </a:r>
            <a:r>
              <a:rPr lang="en-US" altLang="en-US" dirty="0" smtClean="0"/>
              <a:t>skeptical!</a:t>
            </a:r>
          </a:p>
          <a:p>
            <a:pPr lvl="1"/>
            <a:r>
              <a:rPr lang="en-US" dirty="0"/>
              <a:t>“If it sounds too good to be true</a:t>
            </a:r>
            <a:r>
              <a:rPr lang="mr-IN" dirty="0"/>
              <a:t>…</a:t>
            </a:r>
            <a:r>
              <a:rPr lang="en-US" dirty="0"/>
              <a:t>”</a:t>
            </a:r>
          </a:p>
          <a:p>
            <a:r>
              <a:rPr lang="en-US" dirty="0" smtClean="0"/>
              <a:t>If </a:t>
            </a:r>
            <a:r>
              <a:rPr lang="en-US" dirty="0"/>
              <a:t>possible, set all devices to automatically update and install software </a:t>
            </a:r>
            <a:r>
              <a:rPr lang="en-US" dirty="0" smtClean="0"/>
              <a:t>daily</a:t>
            </a:r>
            <a:endParaRPr lang="en-US" dirty="0"/>
          </a:p>
          <a:p>
            <a:r>
              <a:rPr lang="en-US" dirty="0"/>
              <a:t>Change all of your passwords regularly </a:t>
            </a:r>
            <a:r>
              <a:rPr lang="mr-IN" dirty="0"/>
              <a:t>–</a:t>
            </a:r>
            <a:r>
              <a:rPr lang="en-US" dirty="0"/>
              <a:t> set calendar </a:t>
            </a:r>
            <a:r>
              <a:rPr lang="en-US" dirty="0" smtClean="0"/>
              <a:t>reminders</a:t>
            </a:r>
          </a:p>
          <a:p>
            <a:r>
              <a:rPr lang="en-US" dirty="0" smtClean="0"/>
              <a:t>Run full system security scans at least once a week</a:t>
            </a:r>
            <a:endParaRPr lang="en-US" dirty="0"/>
          </a:p>
          <a:p>
            <a:r>
              <a:rPr lang="en-US" dirty="0" smtClean="0"/>
              <a:t>Prepare </a:t>
            </a:r>
            <a:r>
              <a:rPr lang="en-US" dirty="0"/>
              <a:t>yourself and your </a:t>
            </a:r>
            <a:r>
              <a:rPr lang="en-US" dirty="0" smtClean="0"/>
              <a:t>organization </a:t>
            </a:r>
            <a:r>
              <a:rPr lang="en-US" dirty="0"/>
              <a:t>by taking the time to secure </a:t>
            </a:r>
            <a:r>
              <a:rPr lang="en-US" dirty="0" smtClean="0"/>
              <a:t>and backup your systems </a:t>
            </a:r>
          </a:p>
          <a:p>
            <a:r>
              <a:rPr lang="en-US" dirty="0"/>
              <a:t>M</a:t>
            </a:r>
            <a:r>
              <a:rPr lang="en-US" dirty="0" smtClean="0"/>
              <a:t>ake your personal cybersecurity </a:t>
            </a:r>
            <a:r>
              <a:rPr lang="en-US" dirty="0"/>
              <a:t>a </a:t>
            </a:r>
            <a:r>
              <a:rPr lang="en-US" dirty="0" smtClean="0"/>
              <a:t>priority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741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General Security </a:t>
            </a:r>
            <a:r>
              <a:rPr lang="en-US" altLang="en-US" dirty="0" smtClean="0"/>
              <a:t>Guidelines (cont-2)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1960"/>
            <a:ext cx="10515600" cy="43244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Fingerprint touch ID is very cool</a:t>
            </a:r>
          </a:p>
          <a:p>
            <a:pPr lvl="1"/>
            <a:r>
              <a:rPr lang="en-US" dirty="0" smtClean="0"/>
              <a:t>Understand that if you use it and are arrested, the police can force you to use your fingerprint to unlock your phone</a:t>
            </a:r>
          </a:p>
          <a:p>
            <a:pPr lvl="1"/>
            <a:r>
              <a:rPr lang="en-US" dirty="0" smtClean="0"/>
              <a:t>Once it’s unlocked, everything on your phone is subject to a legal search and seizure</a:t>
            </a:r>
          </a:p>
          <a:p>
            <a:pPr lvl="1"/>
            <a:r>
              <a:rPr lang="en-US" dirty="0" smtClean="0"/>
              <a:t>Expect that facial recognition will go the same way, when it gets to court</a:t>
            </a:r>
            <a:endParaRPr lang="en-US" dirty="0"/>
          </a:p>
          <a:p>
            <a:r>
              <a:rPr lang="en-US" dirty="0" smtClean="0"/>
              <a:t>To automatically update your OS, and many applications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Windows, go to Windows Update in the Control Panel, or Update &amp; Security in the Settings menu, and make sure that updates are set to install </a:t>
            </a:r>
            <a:r>
              <a:rPr lang="en-US" dirty="0" smtClean="0"/>
              <a:t>automatically</a:t>
            </a:r>
          </a:p>
          <a:p>
            <a:pPr lvl="1"/>
            <a:r>
              <a:rPr lang="en-US" dirty="0" smtClean="0"/>
              <a:t>On </a:t>
            </a:r>
            <a:r>
              <a:rPr lang="en-US" dirty="0"/>
              <a:t>a Mac, go to Settings, then App Store, and make sure "Automatically check for updates" and "Install system data files and security updates" are </a:t>
            </a:r>
            <a:r>
              <a:rPr lang="en-US" dirty="0" smtClean="0"/>
              <a:t>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0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Yourself</a:t>
            </a:r>
            <a:r>
              <a:rPr lang="en-US" dirty="0" smtClean="0"/>
              <a:t>! </a:t>
            </a:r>
            <a:br>
              <a:rPr lang="en-US" dirty="0" smtClean="0"/>
            </a:br>
            <a:r>
              <a:rPr lang="en-US" dirty="0" smtClean="0"/>
              <a:t>If you haven’t been infected yet, you will be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20078"/>
            <a:ext cx="5181600" cy="3008774"/>
          </a:xfrm>
          <a:ln w="1270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dirty="0"/>
              <a:t>Backup Options</a:t>
            </a:r>
          </a:p>
          <a:p>
            <a:pPr lvl="1"/>
            <a:r>
              <a:rPr lang="en-US" dirty="0"/>
              <a:t>External hard drive</a:t>
            </a:r>
          </a:p>
          <a:p>
            <a:pPr lvl="2"/>
            <a:r>
              <a:rPr lang="en-US" dirty="0"/>
              <a:t>Easy to set up and use</a:t>
            </a:r>
          </a:p>
          <a:p>
            <a:pPr lvl="2"/>
            <a:r>
              <a:rPr lang="en-US" dirty="0"/>
              <a:t>Doesn’t require a network connection</a:t>
            </a:r>
          </a:p>
          <a:p>
            <a:pPr lvl="2"/>
            <a:r>
              <a:rPr lang="en-US" dirty="0"/>
              <a:t>Can be </a:t>
            </a:r>
            <a:r>
              <a:rPr lang="en-US" dirty="0" smtClean="0"/>
              <a:t>stolen or lost</a:t>
            </a:r>
          </a:p>
          <a:p>
            <a:pPr lvl="2"/>
            <a:r>
              <a:rPr lang="en-US" dirty="0" smtClean="0"/>
              <a:t>It </a:t>
            </a:r>
            <a:r>
              <a:rPr lang="en-US" dirty="0"/>
              <a:t>WILL eventually fail</a:t>
            </a:r>
          </a:p>
          <a:p>
            <a:pPr lvl="1"/>
            <a:r>
              <a:rPr lang="en-US" dirty="0"/>
              <a:t>In the Cloud</a:t>
            </a:r>
          </a:p>
          <a:p>
            <a:pPr lvl="2"/>
            <a:r>
              <a:rPr lang="en-US" dirty="0"/>
              <a:t>Easy to set up and use</a:t>
            </a:r>
          </a:p>
          <a:p>
            <a:pPr lvl="2"/>
            <a:r>
              <a:rPr lang="en-US" dirty="0"/>
              <a:t>Requires a network connection for backup, but </a:t>
            </a:r>
            <a:r>
              <a:rPr lang="en-US" dirty="0" smtClean="0"/>
              <a:t>you can still work offline</a:t>
            </a:r>
            <a:endParaRPr lang="en-US" dirty="0"/>
          </a:p>
          <a:p>
            <a:pPr lvl="2"/>
            <a:r>
              <a:rPr lang="en-US" dirty="0" smtClean="0"/>
              <a:t>Cannot </a:t>
            </a:r>
            <a:r>
              <a:rPr lang="en-US" dirty="0"/>
              <a:t>be stolen, lost and </a:t>
            </a:r>
            <a:r>
              <a:rPr lang="en-US" dirty="0" smtClean="0"/>
              <a:t>WILL NOT </a:t>
            </a:r>
            <a:r>
              <a:rPr lang="en-US" dirty="0"/>
              <a:t>eventually </a:t>
            </a:r>
            <a:r>
              <a:rPr lang="en-US" dirty="0" smtClean="0"/>
              <a:t>fail</a:t>
            </a:r>
          </a:p>
          <a:p>
            <a:pPr lvl="2"/>
            <a:r>
              <a:rPr lang="en-US" dirty="0" smtClean="0"/>
              <a:t>Very low chance of data being lost or hacked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920078"/>
            <a:ext cx="5181600" cy="2866836"/>
          </a:xfrm>
          <a:ln w="1270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Cloud Storage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OneDrive </a:t>
            </a:r>
            <a:r>
              <a:rPr lang="en-US" dirty="0"/>
              <a:t>(Windows product that works for Apple)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iCloud (Apple product that works for </a:t>
            </a:r>
            <a:r>
              <a:rPr lang="en-US" dirty="0" smtClean="0"/>
              <a:t>Windows)</a:t>
            </a:r>
          </a:p>
          <a:p>
            <a:pPr marL="0" indent="0">
              <a:buNone/>
            </a:pPr>
            <a:r>
              <a:rPr lang="en-US" u="sng" dirty="0" smtClean="0"/>
              <a:t>Both </a:t>
            </a:r>
            <a:r>
              <a:rPr lang="en-US" u="sng" dirty="0"/>
              <a:t>of the following have </a:t>
            </a:r>
            <a:r>
              <a:rPr lang="en-US" u="sng" dirty="0" smtClean="0"/>
              <a:t>end-to-end (data-in-transit)and in-storage (data-at-rest) encryption</a:t>
            </a:r>
            <a:endParaRPr lang="en-US" u="sng" dirty="0"/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SpiderOak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Carbonite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766983"/>
            <a:ext cx="10515600" cy="1067657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tabLst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Backup </a:t>
            </a:r>
            <a:r>
              <a:rPr lang="en-US" b="1" dirty="0"/>
              <a:t>your </a:t>
            </a:r>
            <a:r>
              <a:rPr lang="en-US" b="1" dirty="0" smtClean="0"/>
              <a:t>data!!</a:t>
            </a:r>
            <a:endParaRPr lang="en-US" b="1" dirty="0"/>
          </a:p>
          <a:p>
            <a:pPr lvl="1"/>
            <a:r>
              <a:rPr lang="en-US" b="1" dirty="0"/>
              <a:t>Preferably at least </a:t>
            </a:r>
            <a:r>
              <a:rPr lang="en-US" b="1" dirty="0" smtClean="0"/>
              <a:t>every 24 hours, hourly when you’re working</a:t>
            </a:r>
            <a:endParaRPr lang="en-US" b="1" dirty="0"/>
          </a:p>
          <a:p>
            <a:pPr lvl="1"/>
            <a:r>
              <a:rPr lang="en-US" b="1" dirty="0"/>
              <a:t>Both Windows and Mac have automatic backup </a:t>
            </a:r>
            <a:r>
              <a:rPr lang="en-US" b="1" dirty="0" smtClean="0"/>
              <a:t>settings</a:t>
            </a:r>
            <a:endParaRPr lang="en-US" b="1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 build="p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029801"/>
            <a:ext cx="8255000" cy="4241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776" y="365125"/>
            <a:ext cx="10515600" cy="816561"/>
          </a:xfrm>
        </p:spPr>
        <p:txBody>
          <a:bodyPr/>
          <a:lstStyle/>
          <a:p>
            <a:r>
              <a:rPr lang="en-US" dirty="0" smtClean="0"/>
              <a:t>Speaker Bio: Ray Tye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6112" y="1221076"/>
            <a:ext cx="5181600" cy="4747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Ray Tye </a:t>
            </a:r>
            <a:r>
              <a:rPr lang="en-US" sz="2200" dirty="0"/>
              <a:t>is the president of 3 Forks Consulting, a boutique strategy and management consulting </a:t>
            </a:r>
            <a:r>
              <a:rPr lang="en-US" sz="2200" dirty="0" smtClean="0"/>
              <a:t>firm </a:t>
            </a:r>
            <a:r>
              <a:rPr lang="en-US" sz="2200" dirty="0"/>
              <a:t>based in Dallas. </a:t>
            </a:r>
            <a:r>
              <a:rPr lang="en-US" sz="2200" dirty="0" smtClean="0"/>
              <a:t>He brings </a:t>
            </a:r>
            <a:r>
              <a:rPr lang="en-US" sz="2200" dirty="0"/>
              <a:t>over 30 years of progressive leadership </a:t>
            </a:r>
            <a:r>
              <a:rPr lang="en-US" sz="2200" dirty="0" smtClean="0"/>
              <a:t>experience in </a:t>
            </a:r>
            <a:r>
              <a:rPr lang="en-US" sz="2200" dirty="0"/>
              <a:t>leadership development, </a:t>
            </a:r>
            <a:r>
              <a:rPr lang="en-US" sz="2200" dirty="0" smtClean="0"/>
              <a:t>strategy development, </a:t>
            </a:r>
            <a:r>
              <a:rPr lang="en-US" sz="2200" dirty="0"/>
              <a:t>organizational planning and operations, IT integration and cybersecurity, and business development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r>
              <a:rPr lang="en-US" sz="2200" dirty="0" smtClean="0"/>
              <a:t>Ray works </a:t>
            </a:r>
            <a:r>
              <a:rPr lang="en-US" sz="2200" dirty="0"/>
              <a:t>with organizations and individuals on creating a compelling </a:t>
            </a:r>
            <a:r>
              <a:rPr lang="en-US" sz="2200" dirty="0" smtClean="0"/>
              <a:t>strategy, building a clearly-defined identity and captivating </a:t>
            </a:r>
            <a:r>
              <a:rPr lang="en-US" sz="2200" dirty="0"/>
              <a:t>company </a:t>
            </a:r>
            <a:r>
              <a:rPr lang="en-US" sz="2200" dirty="0" smtClean="0"/>
              <a:t>culture, and developing the </a:t>
            </a:r>
            <a:r>
              <a:rPr lang="en-US" sz="2200" dirty="0"/>
              <a:t> </a:t>
            </a:r>
            <a:r>
              <a:rPr lang="en-US" sz="2200" dirty="0" smtClean="0"/>
              <a:t>leadership and management </a:t>
            </a:r>
            <a:r>
              <a:rPr lang="en-US" sz="2200" dirty="0"/>
              <a:t>teams </a:t>
            </a:r>
            <a:r>
              <a:rPr lang="en-US" sz="2200" dirty="0" smtClean="0"/>
              <a:t>that makes it all work.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217920" y="1232330"/>
            <a:ext cx="5181600" cy="4747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Ray’s </a:t>
            </a:r>
            <a:r>
              <a:rPr lang="en-US" sz="2200" dirty="0"/>
              <a:t>career has overlapped the private sector and federal government. In the private sector, </a:t>
            </a:r>
            <a:r>
              <a:rPr lang="en-US" sz="2200" dirty="0" smtClean="0"/>
              <a:t>executive leadership </a:t>
            </a:r>
            <a:r>
              <a:rPr lang="en-US" sz="2200" dirty="0"/>
              <a:t>positions have ranged from Fortune 100 companies to start-ups. Federal government service has included positions as an employee and </a:t>
            </a:r>
            <a:r>
              <a:rPr lang="en-US" sz="2200" dirty="0" smtClean="0"/>
              <a:t>as a contractor </a:t>
            </a:r>
            <a:r>
              <a:rPr lang="en-US" sz="2200" dirty="0"/>
              <a:t>supporting Executive, Department of Defense, and Intelligence agencies. </a:t>
            </a:r>
          </a:p>
          <a:p>
            <a:pPr marL="0" indent="0">
              <a:buNone/>
            </a:pPr>
            <a:r>
              <a:rPr lang="en-US" sz="2200" dirty="0"/>
              <a:t>Ray is a retired </a:t>
            </a:r>
            <a:r>
              <a:rPr lang="en-US" sz="2200" dirty="0" smtClean="0"/>
              <a:t>Marine</a:t>
            </a:r>
            <a:r>
              <a:rPr lang="en-US" sz="2200" dirty="0"/>
              <a:t>, with over 20 years of service. He holds a Bachelor’s degree in Business Administration from the University of Texas at Austin Business Honors Program, and a  </a:t>
            </a:r>
            <a:r>
              <a:rPr lang="en-US" sz="2200" dirty="0" smtClean="0"/>
              <a:t>Master’s </a:t>
            </a:r>
            <a:r>
              <a:rPr lang="en-US" sz="2200" dirty="0"/>
              <a:t>degree in Business Administration from Texas State University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34100" y="1389887"/>
            <a:ext cx="0" cy="4389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10716"/>
            <a:ext cx="5994000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61" y="2232660"/>
            <a:ext cx="6014720" cy="33832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63281" y="2433673"/>
            <a:ext cx="10515600" cy="13373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r-IN" sz="4000" dirty="0" smtClean="0"/>
              <a:t>…</a:t>
            </a:r>
            <a:r>
              <a:rPr lang="en-US" sz="4000" dirty="0" smtClean="0"/>
              <a:t>and, of course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set>
                                          <p:cBhvr override="childStyle">
                                            <p:cTn dur="1" fill="hold" display="0" masterRel="sameClick" afterEffect="1">
                                              <p:stCondLst>
                                                <p:cond evt="end" delay="0">
                                                  <p:tn val="5"/>
                                                </p:cond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1683845"/>
            <a:ext cx="4057146" cy="2516383"/>
            <a:chOff x="838200" y="2398229"/>
            <a:chExt cx="4057146" cy="2516383"/>
          </a:xfrm>
        </p:grpSpPr>
        <p:sp>
          <p:nvSpPr>
            <p:cNvPr id="5" name="TextBox 4"/>
            <p:cNvSpPr txBox="1"/>
            <p:nvPr/>
          </p:nvSpPr>
          <p:spPr>
            <a:xfrm>
              <a:off x="838200" y="2398229"/>
              <a:ext cx="40571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If you would like a copy of today’s presentation, please e-mail me or download from 3ForksConsulting.com</a:t>
              </a:r>
              <a:r>
                <a:rPr lang="mr-IN" dirty="0" smtClean="0"/>
                <a:t>…</a:t>
              </a:r>
              <a:r>
                <a:rPr lang="en-US" dirty="0" smtClean="0"/>
                <a:t> </a:t>
              </a:r>
            </a:p>
            <a:p>
              <a:r>
                <a:rPr lang="en-US" dirty="0" smtClean="0"/>
                <a:t>and I promise</a:t>
              </a:r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948" y="3268692"/>
              <a:ext cx="1964485" cy="16459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909618" y="1414023"/>
            <a:ext cx="3759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Ray Tye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703-624-1995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www.3ForksConsulting.com</a:t>
            </a:r>
          </a:p>
          <a:p>
            <a:r>
              <a:rPr lang="en-US" sz="2000" dirty="0" smtClean="0">
                <a:solidFill>
                  <a:schemeClr val="accent2"/>
                </a:solidFill>
                <a:hlinkClick r:id="rId4"/>
              </a:rPr>
              <a:t>raytye@3ForksConsulting.com</a:t>
            </a:r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dirty="0" smtClean="0">
                <a:solidFill>
                  <a:schemeClr val="accent2"/>
                </a:solidFill>
              </a:rPr>
              <a:t>Twitter: @3ForksConsults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and @raytye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47" y="1553526"/>
            <a:ext cx="3911998" cy="2834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50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943194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Special thanks to Karen (Kent) Scarfone </a:t>
            </a:r>
            <a:r>
              <a:rPr lang="en-US" b="1" dirty="0" smtClean="0">
                <a:hlinkClick r:id="rId6"/>
              </a:rPr>
              <a:t>@</a:t>
            </a:r>
            <a:r>
              <a:rPr lang="en-US" dirty="0" smtClean="0">
                <a:hlinkClick r:id="rId6"/>
              </a:rPr>
              <a:t>kscarfone</a:t>
            </a:r>
            <a:r>
              <a:rPr lang="en-US" dirty="0"/>
              <a:t> </a:t>
            </a:r>
            <a:r>
              <a:rPr lang="en-US" dirty="0" smtClean="0"/>
              <a:t>for her inputs on mobile security. Karen is </a:t>
            </a:r>
            <a:r>
              <a:rPr lang="en-US" dirty="0"/>
              <a:t>the Cybersecurity Writer for Scarfone Cybersecurity in Clifton, Virginia. She provides security writing and editing services to media outlets, Federal agencies, and other organizations. </a:t>
            </a:r>
          </a:p>
        </p:txBody>
      </p:sp>
    </p:spTree>
    <p:extLst>
      <p:ext uri="{BB962C8B-B14F-4D97-AF65-F5344CB8AC3E}">
        <p14:creationId xmlns:p14="http://schemas.microsoft.com/office/powerpoint/2010/main" val="2026311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6"/>
          <a:stretch/>
        </p:blipFill>
        <p:spPr>
          <a:xfrm>
            <a:off x="1205045" y="67561"/>
            <a:ext cx="4612586" cy="5847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5" t="51681" r="1675" b="1230"/>
          <a:stretch/>
        </p:blipFill>
        <p:spPr>
          <a:xfrm>
            <a:off x="6521966" y="790658"/>
            <a:ext cx="4612586" cy="512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4852" y="1421024"/>
            <a:ext cx="370703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 rot="16200000">
            <a:off x="-1991432" y="2808384"/>
            <a:ext cx="5620610" cy="549275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In </a:t>
            </a:r>
            <a:r>
              <a:rPr lang="en-US" sz="3600" dirty="0"/>
              <a:t>the News 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  <p:sp>
        <p:nvSpPr>
          <p:cNvPr id="2" name="Line Callout 3 (Border and Accent Bar) 1"/>
          <p:cNvSpPr/>
          <p:nvPr/>
        </p:nvSpPr>
        <p:spPr>
          <a:xfrm>
            <a:off x="5451096" y="457382"/>
            <a:ext cx="1498683" cy="114830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93958"/>
              <a:gd name="adj6" fmla="val -16322"/>
              <a:gd name="adj7" fmla="val 296000"/>
              <a:gd name="adj8" fmla="val 114620"/>
            </a:avLst>
          </a:prstGeom>
          <a:ln w="3492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Remember this one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949779" y="3892569"/>
            <a:ext cx="2904084" cy="5230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758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351"/>
          </a:xfrm>
        </p:spPr>
        <p:txBody>
          <a:bodyPr/>
          <a:lstStyle/>
          <a:p>
            <a:r>
              <a:rPr lang="en-US" dirty="0" smtClean="0"/>
              <a:t>Today’s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8315"/>
            <a:ext cx="5152697" cy="4279030"/>
          </a:xfrm>
          <a:ln w="12700"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We’ll talk about cybersecurity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Common vulnerabilities &amp; threats</a:t>
            </a:r>
          </a:p>
          <a:p>
            <a:r>
              <a:rPr lang="en-US" dirty="0" smtClean="0"/>
              <a:t>Personal cybersecurity management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US" dirty="0" smtClean="0"/>
              <a:t>within </a:t>
            </a:r>
            <a:r>
              <a:rPr lang="en-US" i="1" dirty="0" smtClean="0"/>
              <a:t>your</a:t>
            </a:r>
            <a:r>
              <a:rPr lang="en-US" dirty="0" smtClean="0"/>
              <a:t> personal space:</a:t>
            </a:r>
          </a:p>
          <a:p>
            <a:r>
              <a:rPr lang="en-US" dirty="0" smtClean="0"/>
              <a:t>The Internet of Things</a:t>
            </a:r>
          </a:p>
          <a:p>
            <a:r>
              <a:rPr lang="en-US" dirty="0" smtClean="0"/>
              <a:t>Network security</a:t>
            </a:r>
          </a:p>
          <a:p>
            <a:r>
              <a:rPr lang="en-US" dirty="0" smtClean="0"/>
              <a:t>Computer security</a:t>
            </a:r>
          </a:p>
          <a:p>
            <a:r>
              <a:rPr lang="en-US" dirty="0" smtClean="0"/>
              <a:t>Mobile security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95848" y="1498314"/>
            <a:ext cx="5157952" cy="427903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We won’t talk about</a:t>
            </a:r>
            <a:r>
              <a:rPr lang="mr-IN" dirty="0" smtClean="0">
                <a:solidFill>
                  <a:srgbClr val="FF0000"/>
                </a:solidFill>
              </a:rPr>
              <a:t>…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The audit trail required for configuring a Federally-certified secure server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How to program for elliptic curve cryptography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Technical details on how to perform network and large-scale attacks, e.g. SQL Injection, DDoS, Man-in-the-Middle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Anything else that’s very technical</a:t>
            </a:r>
          </a:p>
          <a:p>
            <a:pPr>
              <a:buFont typeface="Wingdings" charset="2"/>
              <a:buChar char="Ø"/>
            </a:pPr>
            <a:r>
              <a:rPr lang="en-US" i="1" dirty="0" smtClean="0">
                <a:solidFill>
                  <a:srgbClr val="FF0000"/>
                </a:solidFill>
              </a:rPr>
              <a:t>Any products mentioned are only for examples, not recommendations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Definitions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Authentication </a:t>
            </a:r>
            <a:r>
              <a:rPr lang="mr-IN" dirty="0"/>
              <a:t>–</a:t>
            </a:r>
            <a:r>
              <a:rPr lang="en-US" dirty="0" smtClean="0"/>
              <a:t> The </a:t>
            </a:r>
            <a:r>
              <a:rPr lang="en-US" dirty="0"/>
              <a:t>process of identifying an individual, usually based on </a:t>
            </a:r>
            <a:r>
              <a:rPr lang="en-US" dirty="0" smtClean="0"/>
              <a:t>a username and password; you are who you say you are</a:t>
            </a:r>
          </a:p>
          <a:p>
            <a:r>
              <a:rPr lang="en-US" dirty="0" smtClean="0"/>
              <a:t>Authorization </a:t>
            </a:r>
            <a:r>
              <a:rPr lang="mr-IN" dirty="0" smtClean="0"/>
              <a:t>–</a:t>
            </a:r>
            <a:r>
              <a:rPr lang="en-US" dirty="0" smtClean="0"/>
              <a:t> Gives individuals access based on their identity</a:t>
            </a:r>
          </a:p>
          <a:p>
            <a:r>
              <a:rPr lang="en-US" dirty="0" smtClean="0"/>
              <a:t>Two Factor Authentication </a:t>
            </a:r>
            <a:r>
              <a:rPr lang="mr-IN" dirty="0" smtClean="0"/>
              <a:t>–</a:t>
            </a:r>
            <a:r>
              <a:rPr lang="en-US" dirty="0" smtClean="0"/>
              <a:t> Pick 2 of the 3</a:t>
            </a:r>
          </a:p>
          <a:p>
            <a:pPr lvl="1"/>
            <a:r>
              <a:rPr lang="en-US" dirty="0" smtClean="0"/>
              <a:t>Something you are: your fingerprint, iris, or facial recognition</a:t>
            </a:r>
          </a:p>
          <a:p>
            <a:pPr lvl="1"/>
            <a:r>
              <a:rPr lang="en-US" dirty="0" smtClean="0"/>
              <a:t>Something you have: a chip in your USB drive, smart card or credit card</a:t>
            </a:r>
          </a:p>
          <a:p>
            <a:pPr lvl="1"/>
            <a:r>
              <a:rPr lang="en-US" dirty="0" smtClean="0"/>
              <a:t>Something you know: your username, password, pin, mother’s maiden name or dog’s DOB (note that any two of these is still only a single factor)</a:t>
            </a:r>
          </a:p>
          <a:p>
            <a:pPr lvl="1"/>
            <a:r>
              <a:rPr lang="en-US" dirty="0" smtClean="0"/>
              <a:t>Many applications now provide two-factor authentication: you log on to a site; they send you a 4-8 digit verification code; you must then use that code to complete the log-in, usually within a limited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04826"/>
            <a:ext cx="10502900" cy="1128713"/>
          </a:xfrm>
        </p:spPr>
        <p:txBody>
          <a:bodyPr/>
          <a:lstStyle/>
          <a:p>
            <a:pPr eaLnBrk="1" hangingPunct="1"/>
            <a:r>
              <a:rPr lang="en-US" altLang="en-US" dirty="0"/>
              <a:t>Older </a:t>
            </a:r>
            <a:r>
              <a:rPr lang="en-US" altLang="en-US" dirty="0" smtClean="0"/>
              <a:t>Cyber </a:t>
            </a:r>
            <a:r>
              <a:rPr lang="en-US" altLang="en-US" dirty="0"/>
              <a:t>T</a:t>
            </a:r>
            <a:r>
              <a:rPr lang="en-US" altLang="en-US" dirty="0" smtClean="0"/>
              <a:t>hreats </a:t>
            </a:r>
            <a:r>
              <a:rPr lang="en-US" altLang="en-US" dirty="0"/>
              <a:t>in </a:t>
            </a:r>
            <a:r>
              <a:rPr lang="en-US" altLang="en-US" dirty="0" smtClean="0"/>
              <a:t>General</a:t>
            </a:r>
            <a:endParaRPr lang="en-US" altLang="en-US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61567"/>
            <a:ext cx="10502900" cy="38306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Intent</a:t>
            </a:r>
          </a:p>
          <a:p>
            <a:pPr lvl="1">
              <a:defRPr/>
            </a:pPr>
            <a:r>
              <a:rPr lang="en-US" dirty="0" smtClean="0"/>
              <a:t>Mischief</a:t>
            </a:r>
          </a:p>
          <a:p>
            <a:pPr lvl="1">
              <a:defRPr/>
            </a:pPr>
            <a:r>
              <a:rPr lang="en-US" dirty="0" smtClean="0"/>
              <a:t>Information destruction</a:t>
            </a:r>
          </a:p>
          <a:p>
            <a:pPr>
              <a:defRPr/>
            </a:pPr>
            <a:r>
              <a:rPr lang="en-US" dirty="0" smtClean="0"/>
              <a:t>Attack focus</a:t>
            </a:r>
          </a:p>
          <a:p>
            <a:pPr lvl="1">
              <a:defRPr/>
            </a:pPr>
            <a:r>
              <a:rPr lang="en-US" dirty="0" smtClean="0"/>
              <a:t>Broad, generic (e.g., email-based worms)</a:t>
            </a:r>
          </a:p>
          <a:p>
            <a:pPr>
              <a:defRPr/>
            </a:pPr>
            <a:r>
              <a:rPr lang="en-US" dirty="0" smtClean="0"/>
              <a:t>Attack vector</a:t>
            </a:r>
          </a:p>
          <a:p>
            <a:pPr lvl="1">
              <a:defRPr/>
            </a:pPr>
            <a:r>
              <a:rPr lang="en-US" dirty="0" smtClean="0"/>
              <a:t>Network and operating system weaknesses (hacker targets)</a:t>
            </a:r>
          </a:p>
          <a:p>
            <a:pPr lvl="1">
              <a:defRPr/>
            </a:pPr>
            <a:r>
              <a:rPr lang="en-US" dirty="0" smtClean="0"/>
              <a:t>Transmitted by just a few methods (mainly email and network services)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54E38-D8D3-1846-88EF-7EF9FA63CD6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34528" y="6146938"/>
            <a:ext cx="3319272" cy="529948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r>
              <a:rPr lang="de-DE" dirty="0" smtClean="0"/>
              <a:t>© 3 Forks Consulting </a:t>
            </a:r>
            <a:r>
              <a:rPr lang="mr-IN" dirty="0"/>
              <a:t>–</a:t>
            </a:r>
            <a:r>
              <a:rPr lang="de-DE" dirty="0"/>
              <a:t> Share Freely </a:t>
            </a:r>
            <a:r>
              <a:rPr lang="de-DE" b="1" dirty="0" smtClean="0">
                <a:solidFill>
                  <a:srgbClr val="CC5500"/>
                </a:solidFill>
              </a:rPr>
              <a:t>www.3ForksConsulting.com</a:t>
            </a:r>
            <a:endParaRPr lang="en-US" b="1" dirty="0">
              <a:solidFill>
                <a:srgbClr val="CC55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5955</TotalTime>
  <Words>3652</Words>
  <Application>Microsoft Macintosh PowerPoint</Application>
  <PresentationFormat>Widescreen</PresentationFormat>
  <Paragraphs>486</Paragraphs>
  <Slides>50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Calibri</vt:lpstr>
      <vt:lpstr>Calibri Light</vt:lpstr>
      <vt:lpstr>Courier New</vt:lpstr>
      <vt:lpstr>Mangal</vt:lpstr>
      <vt:lpstr>Times New Roman</vt:lpstr>
      <vt:lpstr>Wingdings</vt:lpstr>
      <vt:lpstr>Arial</vt:lpstr>
      <vt:lpstr>Office Theme</vt:lpstr>
      <vt:lpstr>Cybersecurity for  Non-Cyber Professionals North Texas Mensa Regional Gathering November 24, 2017</vt:lpstr>
      <vt:lpstr>We Hold More Computing Power In One Hand…</vt:lpstr>
      <vt:lpstr>PowerPoint Presentation</vt:lpstr>
      <vt:lpstr>PowerPoint Presentation</vt:lpstr>
      <vt:lpstr>PowerPoint Presentation</vt:lpstr>
      <vt:lpstr>In the News </vt:lpstr>
      <vt:lpstr>Today’s Discussion</vt:lpstr>
      <vt:lpstr>Basic Definitions for Today</vt:lpstr>
      <vt:lpstr>Older Cyber Threats in General</vt:lpstr>
      <vt:lpstr>Current Cyber Threat Trends</vt:lpstr>
      <vt:lpstr>Common Attacks on Individuals</vt:lpstr>
      <vt:lpstr>PowerPoint Presentation</vt:lpstr>
      <vt:lpstr>Protection: Phishing &amp; Social Engineering</vt:lpstr>
      <vt:lpstr>Protection: Rogue Software or “Scareware”</vt:lpstr>
      <vt:lpstr>PowerPoint Presentation</vt:lpstr>
      <vt:lpstr>“Help! My Computer’s Been Taken Hostage!!”</vt:lpstr>
      <vt:lpstr>Two Types of Ransomware</vt:lpstr>
      <vt:lpstr>Paying the Ransom</vt:lpstr>
      <vt:lpstr>Protection: Ransomware</vt:lpstr>
      <vt:lpstr>Mobile Security</vt:lpstr>
      <vt:lpstr>Mobile Discussion Framework</vt:lpstr>
      <vt:lpstr>The Good Ol’ Days of Flip Phones</vt:lpstr>
      <vt:lpstr>Mobile Devices Then…</vt:lpstr>
      <vt:lpstr>Smart Phones</vt:lpstr>
      <vt:lpstr>Mobile Devices Today… Are Everywhere</vt:lpstr>
      <vt:lpstr>Mobile Software Updates</vt:lpstr>
      <vt:lpstr>Mobile Networking Configuration</vt:lpstr>
      <vt:lpstr>Mobile Application Configuration (cont.)</vt:lpstr>
      <vt:lpstr>User Accounts &amp; Sessions</vt:lpstr>
      <vt:lpstr>Bluetooth Security Recommendations</vt:lpstr>
      <vt:lpstr>Some Smartphone Encryption Apps</vt:lpstr>
      <vt:lpstr>General Cyber Protection</vt:lpstr>
      <vt:lpstr>Protection: Home Network</vt:lpstr>
      <vt:lpstr>Integrated Security Software Packages Today</vt:lpstr>
      <vt:lpstr>PowerPoint Presentation</vt:lpstr>
      <vt:lpstr>Protection: Passwords</vt:lpstr>
      <vt:lpstr>Password Managers</vt:lpstr>
      <vt:lpstr>Protecting Personally Identifiable Information (PII)</vt:lpstr>
      <vt:lpstr>VPN</vt:lpstr>
      <vt:lpstr>Example: Attempt On Me This Week</vt:lpstr>
      <vt:lpstr>Phishing for Ray</vt:lpstr>
      <vt:lpstr>Why They Missed…</vt:lpstr>
      <vt:lpstr>Recap</vt:lpstr>
      <vt:lpstr>General Security Guidelines</vt:lpstr>
      <vt:lpstr>General Security Guidelines (cont-1)</vt:lpstr>
      <vt:lpstr>General Security Guidelines (cont-2)</vt:lpstr>
      <vt:lpstr>Save Yourself!  If you haven’t been infected yet, you will be…</vt:lpstr>
      <vt:lpstr>PowerPoint Presentation</vt:lpstr>
      <vt:lpstr>Speaker Bio: Ray Tye</vt:lpstr>
      <vt:lpstr>Thank You!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Information Information</dc:creator>
  <cp:lastModifiedBy>info@3folksconsulting.com</cp:lastModifiedBy>
  <cp:revision>272</cp:revision>
  <cp:lastPrinted>2017-11-20T17:42:55Z</cp:lastPrinted>
  <dcterms:created xsi:type="dcterms:W3CDTF">2017-11-20T16:39:40Z</dcterms:created>
  <dcterms:modified xsi:type="dcterms:W3CDTF">2017-12-12T17:54:05Z</dcterms:modified>
</cp:coreProperties>
</file>