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Lst>
  <p:sldIdLst>
    <p:sldId id="256" r:id="rId2"/>
    <p:sldId id="264" r:id="rId3"/>
    <p:sldId id="265" r:id="rId4"/>
    <p:sldId id="258" r:id="rId5"/>
    <p:sldId id="259" r:id="rId6"/>
    <p:sldId id="260" r:id="rId7"/>
    <p:sldId id="261" r:id="rId8"/>
    <p:sldId id="262" r:id="rId9"/>
    <p:sldId id="257"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34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F45575-58C0-4525-984E-CD456E300683}"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2A88A-AFDB-4307-86EC-05E28E365A0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26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45575-58C0-4525-984E-CD456E300683}"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2A88A-AFDB-4307-86EC-05E28E365A06}" type="slidenum">
              <a:rPr lang="en-US" smtClean="0"/>
              <a:t>‹#›</a:t>
            </a:fld>
            <a:endParaRPr lang="en-US"/>
          </a:p>
        </p:txBody>
      </p:sp>
    </p:spTree>
    <p:extLst>
      <p:ext uri="{BB962C8B-B14F-4D97-AF65-F5344CB8AC3E}">
        <p14:creationId xmlns:p14="http://schemas.microsoft.com/office/powerpoint/2010/main" val="233345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45575-58C0-4525-984E-CD456E300683}"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2A88A-AFDB-4307-86EC-05E28E365A06}" type="slidenum">
              <a:rPr lang="en-US" smtClean="0"/>
              <a:t>‹#›</a:t>
            </a:fld>
            <a:endParaRPr lang="en-US"/>
          </a:p>
        </p:txBody>
      </p:sp>
    </p:spTree>
    <p:extLst>
      <p:ext uri="{BB962C8B-B14F-4D97-AF65-F5344CB8AC3E}">
        <p14:creationId xmlns:p14="http://schemas.microsoft.com/office/powerpoint/2010/main" val="3497410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45575-58C0-4525-984E-CD456E300683}"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2A88A-AFDB-4307-86EC-05E28E365A06}" type="slidenum">
              <a:rPr lang="en-US" smtClean="0"/>
              <a:t>‹#›</a:t>
            </a:fld>
            <a:endParaRPr lang="en-US"/>
          </a:p>
        </p:txBody>
      </p:sp>
    </p:spTree>
    <p:extLst>
      <p:ext uri="{BB962C8B-B14F-4D97-AF65-F5344CB8AC3E}">
        <p14:creationId xmlns:p14="http://schemas.microsoft.com/office/powerpoint/2010/main" val="374715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F45575-58C0-4525-984E-CD456E300683}"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2A88A-AFDB-4307-86EC-05E28E365A0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3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F45575-58C0-4525-984E-CD456E300683}"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2A88A-AFDB-4307-86EC-05E28E365A06}" type="slidenum">
              <a:rPr lang="en-US" smtClean="0"/>
              <a:t>‹#›</a:t>
            </a:fld>
            <a:endParaRPr lang="en-US"/>
          </a:p>
        </p:txBody>
      </p:sp>
    </p:spTree>
    <p:extLst>
      <p:ext uri="{BB962C8B-B14F-4D97-AF65-F5344CB8AC3E}">
        <p14:creationId xmlns:p14="http://schemas.microsoft.com/office/powerpoint/2010/main" val="222507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F45575-58C0-4525-984E-CD456E300683}"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B2A88A-AFDB-4307-86EC-05E28E365A06}" type="slidenum">
              <a:rPr lang="en-US" smtClean="0"/>
              <a:t>‹#›</a:t>
            </a:fld>
            <a:endParaRPr lang="en-US"/>
          </a:p>
        </p:txBody>
      </p:sp>
    </p:spTree>
    <p:extLst>
      <p:ext uri="{BB962C8B-B14F-4D97-AF65-F5344CB8AC3E}">
        <p14:creationId xmlns:p14="http://schemas.microsoft.com/office/powerpoint/2010/main" val="330136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F45575-58C0-4525-984E-CD456E300683}"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B2A88A-AFDB-4307-86EC-05E28E365A06}" type="slidenum">
              <a:rPr lang="en-US" smtClean="0"/>
              <a:t>‹#›</a:t>
            </a:fld>
            <a:endParaRPr lang="en-US"/>
          </a:p>
        </p:txBody>
      </p:sp>
    </p:spTree>
    <p:extLst>
      <p:ext uri="{BB962C8B-B14F-4D97-AF65-F5344CB8AC3E}">
        <p14:creationId xmlns:p14="http://schemas.microsoft.com/office/powerpoint/2010/main" val="142777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7F45575-58C0-4525-984E-CD456E300683}" type="datetimeFigureOut">
              <a:rPr lang="en-US" smtClean="0"/>
              <a:t>11/6/2024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FB2A88A-AFDB-4307-86EC-05E28E365A06}" type="slidenum">
              <a:rPr lang="en-US" smtClean="0"/>
              <a:t>‹#›</a:t>
            </a:fld>
            <a:endParaRPr lang="en-US"/>
          </a:p>
        </p:txBody>
      </p:sp>
    </p:spTree>
    <p:extLst>
      <p:ext uri="{BB962C8B-B14F-4D97-AF65-F5344CB8AC3E}">
        <p14:creationId xmlns:p14="http://schemas.microsoft.com/office/powerpoint/2010/main" val="405193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7F45575-58C0-4525-984E-CD456E300683}" type="datetimeFigureOut">
              <a:rPr lang="en-US" smtClean="0"/>
              <a:t>11/6/2024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B2A88A-AFDB-4307-86EC-05E28E365A06}" type="slidenum">
              <a:rPr lang="en-US" smtClean="0"/>
              <a:t>‹#›</a:t>
            </a:fld>
            <a:endParaRPr lang="en-US"/>
          </a:p>
        </p:txBody>
      </p:sp>
    </p:spTree>
    <p:extLst>
      <p:ext uri="{BB962C8B-B14F-4D97-AF65-F5344CB8AC3E}">
        <p14:creationId xmlns:p14="http://schemas.microsoft.com/office/powerpoint/2010/main" val="20231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F45575-58C0-4525-984E-CD456E300683}"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B2A88A-AFDB-4307-86EC-05E28E365A06}" type="slidenum">
              <a:rPr lang="en-US" smtClean="0"/>
              <a:t>‹#›</a:t>
            </a:fld>
            <a:endParaRPr lang="en-US"/>
          </a:p>
        </p:txBody>
      </p:sp>
    </p:spTree>
    <p:extLst>
      <p:ext uri="{BB962C8B-B14F-4D97-AF65-F5344CB8AC3E}">
        <p14:creationId xmlns:p14="http://schemas.microsoft.com/office/powerpoint/2010/main" val="15198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7F45575-58C0-4525-984E-CD456E300683}" type="datetimeFigureOut">
              <a:rPr lang="en-US" smtClean="0"/>
              <a:t>11/6/2024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FB2A88A-AFDB-4307-86EC-05E28E365A0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59825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reportfraud.ftc.gov/#/"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A63D3-F9A4-1512-420F-21D874BF2565}"/>
              </a:ext>
            </a:extLst>
          </p:cNvPr>
          <p:cNvSpPr>
            <a:spLocks noGrp="1"/>
          </p:cNvSpPr>
          <p:nvPr>
            <p:ph type="title"/>
          </p:nvPr>
        </p:nvSpPr>
        <p:spPr/>
        <p:txBody>
          <a:bodyPr>
            <a:normAutofit/>
          </a:bodyPr>
          <a:lstStyle/>
          <a:p>
            <a:pPr algn="ctr"/>
            <a:r>
              <a:rPr lang="en-US" b="1" dirty="0">
                <a:latin typeface="Century Schoolbook" panose="02040604050505020304" pitchFamily="18" charset="0"/>
              </a:rPr>
              <a:t>Don’t Get Scammed!</a:t>
            </a:r>
          </a:p>
        </p:txBody>
      </p:sp>
      <p:pic>
        <p:nvPicPr>
          <p:cNvPr id="9" name="Picture Placeholder 8">
            <a:extLst>
              <a:ext uri="{FF2B5EF4-FFF2-40B4-BE49-F238E27FC236}">
                <a16:creationId xmlns:a16="http://schemas.microsoft.com/office/drawing/2014/main" id="{7F716C1E-1BDB-4CA9-8417-87571100159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9785" b="19785"/>
          <a:stretch>
            <a:fillRect/>
          </a:stretch>
        </p:blipFill>
        <p:spPr>
          <a:xfrm>
            <a:off x="1" y="-41757"/>
            <a:ext cx="12249904" cy="5107533"/>
          </a:xfrm>
        </p:spPr>
      </p:pic>
      <p:sp>
        <p:nvSpPr>
          <p:cNvPr id="3" name="Subtitle 2">
            <a:extLst>
              <a:ext uri="{FF2B5EF4-FFF2-40B4-BE49-F238E27FC236}">
                <a16:creationId xmlns:a16="http://schemas.microsoft.com/office/drawing/2014/main" id="{3C5CABD0-7689-C2C5-119C-4812DEC214D4}"/>
              </a:ext>
            </a:extLst>
          </p:cNvPr>
          <p:cNvSpPr>
            <a:spLocks noGrp="1"/>
          </p:cNvSpPr>
          <p:nvPr>
            <p:ph type="body" sz="half" idx="2"/>
          </p:nvPr>
        </p:nvSpPr>
        <p:spPr/>
        <p:txBody>
          <a:bodyPr>
            <a:normAutofit/>
          </a:bodyPr>
          <a:lstStyle/>
          <a:p>
            <a:pPr algn="ctr"/>
            <a:r>
              <a:rPr lang="en-US" sz="2800" b="1" dirty="0">
                <a:latin typeface="Ebrima" panose="02000000000000000000" pitchFamily="2" charset="0"/>
                <a:ea typeface="Ebrima" panose="02000000000000000000" pitchFamily="2" charset="0"/>
                <a:cs typeface="Ebrima" panose="02000000000000000000" pitchFamily="2" charset="0"/>
              </a:rPr>
              <a:t>Red Flags to Look For</a:t>
            </a:r>
          </a:p>
        </p:txBody>
      </p:sp>
      <p:sp>
        <p:nvSpPr>
          <p:cNvPr id="10" name="TextBox 9">
            <a:extLst>
              <a:ext uri="{FF2B5EF4-FFF2-40B4-BE49-F238E27FC236}">
                <a16:creationId xmlns:a16="http://schemas.microsoft.com/office/drawing/2014/main" id="{A1ACCDBF-D073-432B-9A60-5BB7EC396545}"/>
              </a:ext>
            </a:extLst>
          </p:cNvPr>
          <p:cNvSpPr txBox="1"/>
          <p:nvPr/>
        </p:nvSpPr>
        <p:spPr>
          <a:xfrm rot="784456">
            <a:off x="6819764" y="2763086"/>
            <a:ext cx="1321539" cy="523220"/>
          </a:xfrm>
          <a:prstGeom prst="rect">
            <a:avLst/>
          </a:prstGeom>
          <a:noFill/>
        </p:spPr>
        <p:txBody>
          <a:bodyPr wrap="square" rtlCol="0">
            <a:spAutoFit/>
          </a:bodyPr>
          <a:lstStyle/>
          <a:p>
            <a:r>
              <a:rPr lang="en-US" sz="2800" dirty="0">
                <a:solidFill>
                  <a:schemeClr val="bg1"/>
                </a:solidFill>
              </a:rPr>
              <a:t>SCAM</a:t>
            </a:r>
          </a:p>
        </p:txBody>
      </p:sp>
      <p:sp>
        <p:nvSpPr>
          <p:cNvPr id="11" name="TextBox 10">
            <a:extLst>
              <a:ext uri="{FF2B5EF4-FFF2-40B4-BE49-F238E27FC236}">
                <a16:creationId xmlns:a16="http://schemas.microsoft.com/office/drawing/2014/main" id="{94EEB98A-893F-4313-B447-CDC0CBF1EE26}"/>
              </a:ext>
            </a:extLst>
          </p:cNvPr>
          <p:cNvSpPr txBox="1"/>
          <p:nvPr/>
        </p:nvSpPr>
        <p:spPr>
          <a:xfrm rot="784456">
            <a:off x="8997734" y="1846095"/>
            <a:ext cx="1321539" cy="523220"/>
          </a:xfrm>
          <a:prstGeom prst="rect">
            <a:avLst/>
          </a:prstGeom>
          <a:noFill/>
        </p:spPr>
        <p:txBody>
          <a:bodyPr wrap="square" rtlCol="0">
            <a:spAutoFit/>
          </a:bodyPr>
          <a:lstStyle/>
          <a:p>
            <a:r>
              <a:rPr lang="en-US" sz="2800" dirty="0">
                <a:solidFill>
                  <a:schemeClr val="bg1"/>
                </a:solidFill>
              </a:rPr>
              <a:t>SCAM</a:t>
            </a:r>
          </a:p>
        </p:txBody>
      </p:sp>
      <p:sp>
        <p:nvSpPr>
          <p:cNvPr id="12" name="TextBox 11">
            <a:extLst>
              <a:ext uri="{FF2B5EF4-FFF2-40B4-BE49-F238E27FC236}">
                <a16:creationId xmlns:a16="http://schemas.microsoft.com/office/drawing/2014/main" id="{83AF83A1-8415-4436-9A6A-44F691C5DAD4}"/>
              </a:ext>
            </a:extLst>
          </p:cNvPr>
          <p:cNvSpPr txBox="1"/>
          <p:nvPr/>
        </p:nvSpPr>
        <p:spPr>
          <a:xfrm rot="784456">
            <a:off x="4925374" y="3524817"/>
            <a:ext cx="1321539" cy="523220"/>
          </a:xfrm>
          <a:prstGeom prst="rect">
            <a:avLst/>
          </a:prstGeom>
          <a:noFill/>
        </p:spPr>
        <p:txBody>
          <a:bodyPr wrap="square" rtlCol="0">
            <a:spAutoFit/>
          </a:bodyPr>
          <a:lstStyle/>
          <a:p>
            <a:r>
              <a:rPr lang="en-US" sz="2800" dirty="0">
                <a:solidFill>
                  <a:schemeClr val="bg1"/>
                </a:solidFill>
              </a:rPr>
              <a:t>SCAM</a:t>
            </a:r>
          </a:p>
        </p:txBody>
      </p:sp>
      <p:sp>
        <p:nvSpPr>
          <p:cNvPr id="13" name="TextBox 12">
            <a:extLst>
              <a:ext uri="{FF2B5EF4-FFF2-40B4-BE49-F238E27FC236}">
                <a16:creationId xmlns:a16="http://schemas.microsoft.com/office/drawing/2014/main" id="{68ABC4F8-150B-49E4-9618-6958A0EC017D}"/>
              </a:ext>
            </a:extLst>
          </p:cNvPr>
          <p:cNvSpPr txBox="1"/>
          <p:nvPr/>
        </p:nvSpPr>
        <p:spPr>
          <a:xfrm rot="784456">
            <a:off x="3422595" y="4000131"/>
            <a:ext cx="1321539" cy="523220"/>
          </a:xfrm>
          <a:prstGeom prst="rect">
            <a:avLst/>
          </a:prstGeom>
          <a:noFill/>
        </p:spPr>
        <p:txBody>
          <a:bodyPr wrap="square" rtlCol="0">
            <a:spAutoFit/>
          </a:bodyPr>
          <a:lstStyle/>
          <a:p>
            <a:r>
              <a:rPr lang="en-US" sz="2800" dirty="0">
                <a:solidFill>
                  <a:schemeClr val="bg1"/>
                </a:solidFill>
              </a:rPr>
              <a:t>SCAM</a:t>
            </a:r>
          </a:p>
        </p:txBody>
      </p:sp>
      <p:sp>
        <p:nvSpPr>
          <p:cNvPr id="14" name="TextBox 13">
            <a:extLst>
              <a:ext uri="{FF2B5EF4-FFF2-40B4-BE49-F238E27FC236}">
                <a16:creationId xmlns:a16="http://schemas.microsoft.com/office/drawing/2014/main" id="{8896D900-2F87-4493-B157-E3D884FA3319}"/>
              </a:ext>
            </a:extLst>
          </p:cNvPr>
          <p:cNvSpPr txBox="1"/>
          <p:nvPr/>
        </p:nvSpPr>
        <p:spPr>
          <a:xfrm rot="784456">
            <a:off x="2451489" y="4383446"/>
            <a:ext cx="1121871" cy="400110"/>
          </a:xfrm>
          <a:prstGeom prst="rect">
            <a:avLst/>
          </a:prstGeom>
          <a:noFill/>
        </p:spPr>
        <p:txBody>
          <a:bodyPr wrap="square" rtlCol="0">
            <a:spAutoFit/>
          </a:bodyPr>
          <a:lstStyle/>
          <a:p>
            <a:r>
              <a:rPr lang="en-US" sz="2000" dirty="0">
                <a:solidFill>
                  <a:schemeClr val="bg1"/>
                </a:solidFill>
              </a:rPr>
              <a:t>SCAM</a:t>
            </a:r>
          </a:p>
        </p:txBody>
      </p:sp>
      <p:sp>
        <p:nvSpPr>
          <p:cNvPr id="15" name="TextBox 14">
            <a:extLst>
              <a:ext uri="{FF2B5EF4-FFF2-40B4-BE49-F238E27FC236}">
                <a16:creationId xmlns:a16="http://schemas.microsoft.com/office/drawing/2014/main" id="{A5BC7C02-6F5A-4434-BB63-D264900BFFBD}"/>
              </a:ext>
            </a:extLst>
          </p:cNvPr>
          <p:cNvSpPr txBox="1"/>
          <p:nvPr/>
        </p:nvSpPr>
        <p:spPr>
          <a:xfrm rot="784456">
            <a:off x="1609222" y="4613862"/>
            <a:ext cx="1121871" cy="338554"/>
          </a:xfrm>
          <a:prstGeom prst="rect">
            <a:avLst/>
          </a:prstGeom>
          <a:noFill/>
        </p:spPr>
        <p:txBody>
          <a:bodyPr wrap="square" rtlCol="0">
            <a:spAutoFit/>
          </a:bodyPr>
          <a:lstStyle/>
          <a:p>
            <a:r>
              <a:rPr lang="en-US" sz="1600" dirty="0">
                <a:solidFill>
                  <a:schemeClr val="bg1"/>
                </a:solidFill>
              </a:rPr>
              <a:t>SCAM</a:t>
            </a:r>
          </a:p>
        </p:txBody>
      </p:sp>
      <p:sp>
        <p:nvSpPr>
          <p:cNvPr id="16" name="TextBox 15">
            <a:extLst>
              <a:ext uri="{FF2B5EF4-FFF2-40B4-BE49-F238E27FC236}">
                <a16:creationId xmlns:a16="http://schemas.microsoft.com/office/drawing/2014/main" id="{414920CE-5C12-4D6E-8D04-02C7042D3001}"/>
              </a:ext>
            </a:extLst>
          </p:cNvPr>
          <p:cNvSpPr txBox="1"/>
          <p:nvPr/>
        </p:nvSpPr>
        <p:spPr>
          <a:xfrm rot="784456">
            <a:off x="987781" y="4729173"/>
            <a:ext cx="679974" cy="276999"/>
          </a:xfrm>
          <a:prstGeom prst="rect">
            <a:avLst/>
          </a:prstGeom>
          <a:noFill/>
        </p:spPr>
        <p:txBody>
          <a:bodyPr wrap="square" rtlCol="0">
            <a:spAutoFit/>
          </a:bodyPr>
          <a:lstStyle/>
          <a:p>
            <a:r>
              <a:rPr lang="en-US" sz="1200" dirty="0">
                <a:solidFill>
                  <a:schemeClr val="bg1"/>
                </a:solidFill>
              </a:rPr>
              <a:t>SCAM</a:t>
            </a:r>
            <a:endParaRPr lang="en-US" sz="1400" dirty="0">
              <a:solidFill>
                <a:schemeClr val="bg1"/>
              </a:solidFill>
            </a:endParaRPr>
          </a:p>
        </p:txBody>
      </p:sp>
    </p:spTree>
    <p:extLst>
      <p:ext uri="{BB962C8B-B14F-4D97-AF65-F5344CB8AC3E}">
        <p14:creationId xmlns:p14="http://schemas.microsoft.com/office/powerpoint/2010/main" val="3433718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2F5A37-62A9-44BC-FE26-A2471E4A6015}"/>
              </a:ext>
            </a:extLst>
          </p:cNvPr>
          <p:cNvSpPr txBox="1"/>
          <p:nvPr/>
        </p:nvSpPr>
        <p:spPr>
          <a:xfrm>
            <a:off x="3072958" y="238644"/>
            <a:ext cx="5559535" cy="1077218"/>
          </a:xfrm>
          <a:prstGeom prst="rect">
            <a:avLst/>
          </a:prstGeom>
          <a:solidFill>
            <a:schemeClr val="accent2"/>
          </a:solidFill>
        </p:spPr>
        <p:txBody>
          <a:bodyPr wrap="none" rtlCol="0">
            <a:spAutoFit/>
          </a:bodyPr>
          <a:lstStyle/>
          <a:p>
            <a:pPr algn="ctr"/>
            <a:r>
              <a:rPr lang="en-US" sz="3200" b="1" dirty="0">
                <a:solidFill>
                  <a:schemeClr val="bg1"/>
                </a:solidFill>
                <a:latin typeface="Century Schoolbook" panose="02040604050505020304" pitchFamily="18" charset="0"/>
              </a:rPr>
              <a:t>So I’ve Been Scammed!!!  </a:t>
            </a:r>
          </a:p>
          <a:p>
            <a:pPr algn="ctr"/>
            <a:r>
              <a:rPr lang="en-US" sz="3200" b="1" dirty="0">
                <a:solidFill>
                  <a:schemeClr val="bg1"/>
                </a:solidFill>
                <a:latin typeface="Century Schoolbook" panose="02040604050505020304" pitchFamily="18" charset="0"/>
              </a:rPr>
              <a:t>Now What Do I Do???</a:t>
            </a:r>
          </a:p>
        </p:txBody>
      </p:sp>
      <p:pic>
        <p:nvPicPr>
          <p:cNvPr id="1026" name="Picture 2" descr="Asian senior man angry stock photo. Image of adult, model - 107942342">
            <a:extLst>
              <a:ext uri="{FF2B5EF4-FFF2-40B4-BE49-F238E27FC236}">
                <a16:creationId xmlns:a16="http://schemas.microsoft.com/office/drawing/2014/main" id="{46549662-01CF-D084-378B-1D82D24D3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525" y="805532"/>
            <a:ext cx="2481263" cy="37283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FB75D7-9586-C02C-6B62-EDD530755C90}"/>
              </a:ext>
            </a:extLst>
          </p:cNvPr>
          <p:cNvSpPr txBox="1"/>
          <p:nvPr/>
        </p:nvSpPr>
        <p:spPr>
          <a:xfrm>
            <a:off x="2520462" y="1735683"/>
            <a:ext cx="6648496" cy="3781805"/>
          </a:xfrm>
          <a:prstGeom prst="rect">
            <a:avLst/>
          </a:prstGeom>
          <a:noFill/>
        </p:spPr>
        <p:txBody>
          <a:bodyPr wrap="square">
            <a:spAutoFit/>
          </a:bodyPr>
          <a:lstStyle/>
          <a:p>
            <a:pPr marL="0" marR="0">
              <a:lnSpc>
                <a:spcPct val="107000"/>
              </a:lnSpc>
              <a:spcBef>
                <a:spcPts val="0"/>
              </a:spcBef>
              <a:spcAft>
                <a:spcPts val="800"/>
              </a:spcAft>
            </a:pPr>
            <a:r>
              <a:rPr lang="en-US" sz="2400" kern="0" dirty="0">
                <a:solidFill>
                  <a:srgbClr val="444444"/>
                </a:solidFill>
                <a:effectLst/>
                <a:latin typeface="Ebrima" panose="02000000000000000000" pitchFamily="2" charset="0"/>
                <a:ea typeface="Ebrima" panose="02000000000000000000" pitchFamily="2" charset="0"/>
                <a:cs typeface="Ebrima" panose="02000000000000000000" pitchFamily="2" charset="0"/>
              </a:rPr>
              <a:t>If you do fall victim to a scammer, don’t be embarrassed, as the stats show, it happens all too frequently. </a:t>
            </a:r>
          </a:p>
          <a:p>
            <a:pPr marL="0" marR="0">
              <a:lnSpc>
                <a:spcPct val="107000"/>
              </a:lnSpc>
              <a:spcBef>
                <a:spcPts val="0"/>
              </a:spcBef>
              <a:spcAft>
                <a:spcPts val="800"/>
              </a:spcAft>
            </a:pPr>
            <a:endParaRPr lang="en-US" sz="2400" kern="0" dirty="0">
              <a:solidFill>
                <a:srgbClr val="444444"/>
              </a:solidFill>
              <a:latin typeface="Ebrima" panose="02000000000000000000" pitchFamily="2" charset="0"/>
              <a:ea typeface="Ebrima" panose="02000000000000000000" pitchFamily="2" charset="0"/>
              <a:cs typeface="Ebrima" panose="02000000000000000000" pitchFamily="2" charset="0"/>
            </a:endParaRPr>
          </a:p>
          <a:p>
            <a:pPr marL="0" marR="0">
              <a:lnSpc>
                <a:spcPct val="107000"/>
              </a:lnSpc>
              <a:spcBef>
                <a:spcPts val="0"/>
              </a:spcBef>
              <a:spcAft>
                <a:spcPts val="800"/>
              </a:spcAft>
            </a:pPr>
            <a:r>
              <a:rPr lang="en-US" sz="2400" kern="0" dirty="0">
                <a:solidFill>
                  <a:srgbClr val="444444"/>
                </a:solidFill>
                <a:effectLst/>
                <a:latin typeface="Ebrima" panose="02000000000000000000" pitchFamily="2" charset="0"/>
                <a:ea typeface="Ebrima" panose="02000000000000000000" pitchFamily="2" charset="0"/>
                <a:cs typeface="Ebrima" panose="02000000000000000000" pitchFamily="2" charset="0"/>
              </a:rPr>
              <a:t>The most important thing to do is report it to the</a:t>
            </a:r>
            <a:r>
              <a:rPr lang="en-US" sz="2400" u="sng" kern="0" dirty="0">
                <a:solidFill>
                  <a:srgbClr val="0A4E9B"/>
                </a:solidFill>
                <a:effectLst/>
                <a:latin typeface="Ebrima" panose="02000000000000000000" pitchFamily="2" charset="0"/>
                <a:ea typeface="Ebrima" panose="02000000000000000000" pitchFamily="2" charset="0"/>
                <a:cs typeface="Ebrima" panose="02000000000000000000" pitchFamily="2" charset="0"/>
                <a:hlinkClick r:id="rId3">
                  <a:extLst>
                    <a:ext uri="{A12FA001-AC4F-418D-AE19-62706E023703}">
                      <ahyp:hlinkClr xmlns:ahyp="http://schemas.microsoft.com/office/drawing/2018/hyperlinkcolor" val="tx"/>
                    </a:ext>
                  </a:extLst>
                </a:hlinkClick>
              </a:rPr>
              <a:t> </a:t>
            </a:r>
            <a:r>
              <a:rPr lang="en-US" sz="2400" u="sng" kern="0" dirty="0">
                <a:solidFill>
                  <a:schemeClr val="accent2"/>
                </a:solidFill>
                <a:effectLst/>
                <a:latin typeface="Ebrima" panose="02000000000000000000" pitchFamily="2" charset="0"/>
                <a:ea typeface="Ebrima" panose="02000000000000000000" pitchFamily="2" charset="0"/>
                <a:cs typeface="Ebrima" panose="02000000000000000000" pitchFamily="2" charset="0"/>
                <a:hlinkClick r:id="rId3">
                  <a:extLst>
                    <a:ext uri="{A12FA001-AC4F-418D-AE19-62706E023703}">
                      <ahyp:hlinkClr xmlns:ahyp="http://schemas.microsoft.com/office/drawing/2018/hyperlinkcolor" val="tx"/>
                    </a:ext>
                  </a:extLst>
                </a:hlinkClick>
              </a:rPr>
              <a:t>Federal Trade Commission</a:t>
            </a:r>
            <a:r>
              <a:rPr lang="en-US" sz="2400" kern="0" dirty="0">
                <a:solidFill>
                  <a:srgbClr val="444444"/>
                </a:solidFill>
                <a:effectLst/>
                <a:latin typeface="Ebrima" panose="02000000000000000000" pitchFamily="2" charset="0"/>
                <a:ea typeface="Ebrima" panose="02000000000000000000" pitchFamily="2" charset="0"/>
                <a:cs typeface="Ebrima" panose="02000000000000000000" pitchFamily="2" charset="0"/>
              </a:rPr>
              <a:t>   at </a:t>
            </a:r>
            <a:r>
              <a:rPr lang="en-US" sz="2400" dirty="0">
                <a:solidFill>
                  <a:schemeClr val="accent2"/>
                </a:solidFill>
                <a:latin typeface="Ebrima" panose="02000000000000000000" pitchFamily="2" charset="0"/>
                <a:ea typeface="Ebrima" panose="02000000000000000000" pitchFamily="2" charset="0"/>
                <a:cs typeface="Ebrima" panose="02000000000000000000" pitchFamily="2" charset="0"/>
                <a:hlinkClick r:id="rId3">
                  <a:extLst>
                    <a:ext uri="{A12FA001-AC4F-418D-AE19-62706E023703}">
                      <ahyp:hlinkClr xmlns:ahyp="http://schemas.microsoft.com/office/drawing/2018/hyperlinkcolor" val="tx"/>
                    </a:ext>
                  </a:extLst>
                </a:hlinkClick>
              </a:rPr>
              <a:t>ReportFraud.ftc.gov</a:t>
            </a:r>
            <a:r>
              <a:rPr lang="en-US" sz="2400"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400" kern="0" dirty="0">
                <a:solidFill>
                  <a:srgbClr val="444444"/>
                </a:solidFill>
                <a:effectLst/>
                <a:latin typeface="Ebrima" panose="02000000000000000000" pitchFamily="2" charset="0"/>
                <a:ea typeface="Ebrima" panose="02000000000000000000" pitchFamily="2" charset="0"/>
                <a:cs typeface="Ebrima" panose="02000000000000000000" pitchFamily="2" charset="0"/>
              </a:rPr>
              <a:t>and </a:t>
            </a:r>
            <a:r>
              <a:rPr lang="en-US" sz="2400" kern="0" dirty="0">
                <a:effectLst/>
                <a:latin typeface="Ebrima" panose="02000000000000000000" pitchFamily="2" charset="0"/>
                <a:ea typeface="Ebrima" panose="02000000000000000000" pitchFamily="2" charset="0"/>
                <a:cs typeface="Ebrima" panose="02000000000000000000" pitchFamily="2" charset="0"/>
              </a:rPr>
              <a:t>your</a:t>
            </a:r>
            <a:r>
              <a:rPr lang="en-US" sz="2400" kern="0" dirty="0">
                <a:solidFill>
                  <a:schemeClr val="accent2"/>
                </a:solidFill>
                <a:effectLst/>
                <a:latin typeface="Ebrima" panose="02000000000000000000" pitchFamily="2" charset="0"/>
                <a:ea typeface="Ebrima" panose="02000000000000000000" pitchFamily="2" charset="0"/>
                <a:cs typeface="Ebrima" panose="02000000000000000000" pitchFamily="2" charset="0"/>
              </a:rPr>
              <a:t> </a:t>
            </a:r>
            <a:r>
              <a:rPr lang="en-US" sz="2400" u="sng" kern="0" dirty="0">
                <a:solidFill>
                  <a:schemeClr val="accent2"/>
                </a:solidFill>
                <a:latin typeface="Ebrima" panose="02000000000000000000" pitchFamily="2" charset="0"/>
                <a:ea typeface="Ebrima" panose="02000000000000000000" pitchFamily="2" charset="0"/>
                <a:cs typeface="Ebrima" panose="02000000000000000000" pitchFamily="2" charset="0"/>
              </a:rPr>
              <a:t>L</a:t>
            </a:r>
            <a:r>
              <a:rPr lang="en-US" sz="2400" u="sng" kern="0" dirty="0">
                <a:solidFill>
                  <a:schemeClr val="accent2"/>
                </a:solidFill>
                <a:effectLst/>
                <a:latin typeface="Ebrima" panose="02000000000000000000" pitchFamily="2" charset="0"/>
                <a:ea typeface="Ebrima" panose="02000000000000000000" pitchFamily="2" charset="0"/>
                <a:cs typeface="Ebrima" panose="02000000000000000000" pitchFamily="2" charset="0"/>
              </a:rPr>
              <a:t>ocal </a:t>
            </a:r>
            <a:r>
              <a:rPr lang="en-US" sz="2400" u="sng" kern="0" dirty="0">
                <a:solidFill>
                  <a:schemeClr val="accent2"/>
                </a:solidFill>
                <a:latin typeface="Ebrima" panose="02000000000000000000" pitchFamily="2" charset="0"/>
                <a:ea typeface="Ebrima" panose="02000000000000000000" pitchFamily="2" charset="0"/>
                <a:cs typeface="Ebrima" panose="02000000000000000000" pitchFamily="2" charset="0"/>
              </a:rPr>
              <a:t>P</a:t>
            </a:r>
            <a:r>
              <a:rPr lang="en-US" sz="2400" u="sng" kern="0" dirty="0">
                <a:solidFill>
                  <a:schemeClr val="accent2"/>
                </a:solidFill>
                <a:effectLst/>
                <a:latin typeface="Ebrima" panose="02000000000000000000" pitchFamily="2" charset="0"/>
                <a:ea typeface="Ebrima" panose="02000000000000000000" pitchFamily="2" charset="0"/>
                <a:cs typeface="Ebrima" panose="02000000000000000000" pitchFamily="2" charset="0"/>
              </a:rPr>
              <a:t>olice</a:t>
            </a:r>
            <a:r>
              <a:rPr lang="en-US" sz="2400" u="sng" kern="0" dirty="0">
                <a:solidFill>
                  <a:schemeClr val="accent2"/>
                </a:solidFill>
                <a:latin typeface="Ebrima" panose="02000000000000000000" pitchFamily="2" charset="0"/>
                <a:ea typeface="Ebrima" panose="02000000000000000000" pitchFamily="2" charset="0"/>
                <a:cs typeface="Ebrima" panose="02000000000000000000" pitchFamily="2" charset="0"/>
              </a:rPr>
              <a:t> </a:t>
            </a:r>
            <a:r>
              <a:rPr lang="en-US" sz="2400" u="sng" kern="0" dirty="0">
                <a:solidFill>
                  <a:schemeClr val="accent2"/>
                </a:solidFill>
                <a:effectLst/>
                <a:latin typeface="Ebrima" panose="02000000000000000000" pitchFamily="2" charset="0"/>
                <a:ea typeface="Ebrima" panose="02000000000000000000" pitchFamily="2" charset="0"/>
                <a:cs typeface="Ebrima" panose="02000000000000000000" pitchFamily="2" charset="0"/>
              </a:rPr>
              <a:t>Department</a:t>
            </a:r>
            <a:r>
              <a:rPr lang="en-US" sz="2400" kern="0" dirty="0">
                <a:solidFill>
                  <a:schemeClr val="accent2"/>
                </a:solidFill>
                <a:effectLst/>
                <a:latin typeface="Ebrima" panose="02000000000000000000" pitchFamily="2" charset="0"/>
                <a:ea typeface="Ebrima" panose="02000000000000000000" pitchFamily="2" charset="0"/>
                <a:cs typeface="Ebrima" panose="02000000000000000000" pitchFamily="2" charset="0"/>
              </a:rPr>
              <a:t>. </a:t>
            </a:r>
          </a:p>
          <a:p>
            <a:pPr marL="0" marR="0">
              <a:lnSpc>
                <a:spcPct val="107000"/>
              </a:lnSpc>
              <a:spcBef>
                <a:spcPts val="0"/>
              </a:spcBef>
              <a:spcAft>
                <a:spcPts val="80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0704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7B61A-103A-61C1-DBC0-11544FFBEF33}"/>
            </a:ext>
          </a:extLst>
        </p:cNvPr>
        <p:cNvGrpSpPr/>
        <p:nvPr/>
      </p:nvGrpSpPr>
      <p:grpSpPr>
        <a:xfrm>
          <a:off x="0" y="0"/>
          <a:ext cx="0" cy="0"/>
          <a:chOff x="0" y="0"/>
          <a:chExt cx="0" cy="0"/>
        </a:xfrm>
      </p:grpSpPr>
      <p:pic>
        <p:nvPicPr>
          <p:cNvPr id="2050" name="Picture 2" descr="scam, rubber stamp 21432994 PNG">
            <a:extLst>
              <a:ext uri="{FF2B5EF4-FFF2-40B4-BE49-F238E27FC236}">
                <a16:creationId xmlns:a16="http://schemas.microsoft.com/office/drawing/2014/main" id="{1FC026BA-BE34-295F-C70D-1E87B8D0A2E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Effect>
                      <a14:sharpenSoften amount="-50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78015" y="271373"/>
            <a:ext cx="5672227" cy="56722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75BF33-1A9A-B2F0-5848-CACC92595807}"/>
              </a:ext>
            </a:extLst>
          </p:cNvPr>
          <p:cNvSpPr txBox="1"/>
          <p:nvPr/>
        </p:nvSpPr>
        <p:spPr>
          <a:xfrm>
            <a:off x="1101970" y="1654695"/>
            <a:ext cx="10629899" cy="3046988"/>
          </a:xfrm>
          <a:prstGeom prst="rect">
            <a:avLst/>
          </a:prstGeom>
          <a:noFill/>
        </p:spPr>
        <p:txBody>
          <a:bodyPr wrap="square">
            <a:spAutoFit/>
          </a:bodyPr>
          <a:lstStyle/>
          <a:p>
            <a:pPr marL="285750" indent="-285750">
              <a:buFont typeface="Arial" panose="020B0604020202020204" pitchFamily="34" charset="0"/>
              <a:buChar char="•"/>
            </a:pPr>
            <a:r>
              <a:rPr lang="en-US" sz="3200" kern="0" dirty="0">
                <a:solidFill>
                  <a:srgbClr val="444444"/>
                </a:solidFill>
                <a:latin typeface="Ebrima" panose="02000000000000000000" pitchFamily="2" charset="0"/>
                <a:ea typeface="Ebrima" panose="02000000000000000000" pitchFamily="2" charset="0"/>
                <a:cs typeface="Ebrima" panose="02000000000000000000" pitchFamily="2" charset="0"/>
              </a:rPr>
              <a:t>Fraudsters play off human error and rely on convincing you to believe that something made up is actually true.</a:t>
            </a:r>
          </a:p>
          <a:p>
            <a:pPr marL="285750" indent="-285750">
              <a:buFont typeface="Arial" panose="020B0604020202020204" pitchFamily="34" charset="0"/>
              <a:buChar char="•"/>
            </a:pPr>
            <a:endParaRPr lang="en-US" sz="3200" kern="0" dirty="0">
              <a:solidFill>
                <a:srgbClr val="444444"/>
              </a:solidFill>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n-US" sz="3200" kern="0" dirty="0">
                <a:solidFill>
                  <a:srgbClr val="444444"/>
                </a:solidFill>
                <a:latin typeface="Ebrima" panose="02000000000000000000" pitchFamily="2" charset="0"/>
                <a:ea typeface="Ebrima" panose="02000000000000000000" pitchFamily="2" charset="0"/>
                <a:cs typeface="Ebrima" panose="02000000000000000000" pitchFamily="2" charset="0"/>
              </a:rPr>
              <a:t>Several red flags and recurring patterns are common to most fraudulent schemes. Being vigilant about these indicators can help you spot and avoid scams.</a:t>
            </a:r>
            <a:endParaRPr lang="en-US" sz="24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887063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BC071-952C-7753-600C-E24CF4B3E489}"/>
              </a:ext>
            </a:extLst>
          </p:cNvPr>
          <p:cNvSpPr>
            <a:spLocks noGrp="1"/>
          </p:cNvSpPr>
          <p:nvPr>
            <p:ph type="title"/>
          </p:nvPr>
        </p:nvSpPr>
        <p:spPr>
          <a:xfrm>
            <a:off x="832822" y="947648"/>
            <a:ext cx="10475258" cy="808772"/>
          </a:xfrm>
          <a:solidFill>
            <a:srgbClr val="B33423"/>
          </a:solidFill>
        </p:spPr>
        <p:txBody>
          <a:bodyPr/>
          <a:lstStyle/>
          <a:p>
            <a:r>
              <a:rPr lang="en-US" dirty="0">
                <a:solidFill>
                  <a:schemeClr val="bg1"/>
                </a:solidFill>
                <a:latin typeface="Century Schoolbook" panose="02040604050505020304" pitchFamily="18" charset="0"/>
                <a:ea typeface="Ebrima" panose="02000000000000000000" pitchFamily="2" charset="0"/>
                <a:cs typeface="Ebrima" panose="02000000000000000000" pitchFamily="2" charset="0"/>
              </a:rPr>
              <a:t>Some interesting statistics:</a:t>
            </a:r>
          </a:p>
        </p:txBody>
      </p:sp>
      <p:pic>
        <p:nvPicPr>
          <p:cNvPr id="5" name="Picture 4">
            <a:extLst>
              <a:ext uri="{FF2B5EF4-FFF2-40B4-BE49-F238E27FC236}">
                <a16:creationId xmlns:a16="http://schemas.microsoft.com/office/drawing/2014/main" id="{7F3C6EAE-61A0-3C15-3FF9-E8F3A14749BB}"/>
              </a:ext>
            </a:extLst>
          </p:cNvPr>
          <p:cNvPicPr>
            <a:picLocks noChangeAspect="1"/>
          </p:cNvPicPr>
          <p:nvPr/>
        </p:nvPicPr>
        <p:blipFill>
          <a:blip r:embed="rId2"/>
          <a:stretch>
            <a:fillRect/>
          </a:stretch>
        </p:blipFill>
        <p:spPr>
          <a:xfrm>
            <a:off x="832822" y="1778243"/>
            <a:ext cx="7692054" cy="2107640"/>
          </a:xfrm>
          <a:prstGeom prst="rect">
            <a:avLst/>
          </a:prstGeom>
        </p:spPr>
      </p:pic>
      <p:pic>
        <p:nvPicPr>
          <p:cNvPr id="7" name="Picture 6">
            <a:extLst>
              <a:ext uri="{FF2B5EF4-FFF2-40B4-BE49-F238E27FC236}">
                <a16:creationId xmlns:a16="http://schemas.microsoft.com/office/drawing/2014/main" id="{001603E6-5719-0B42-F1E9-531EC6B1B329}"/>
              </a:ext>
            </a:extLst>
          </p:cNvPr>
          <p:cNvPicPr>
            <a:picLocks noChangeAspect="1"/>
          </p:cNvPicPr>
          <p:nvPr/>
        </p:nvPicPr>
        <p:blipFill>
          <a:blip r:embed="rId3"/>
          <a:stretch>
            <a:fillRect/>
          </a:stretch>
        </p:blipFill>
        <p:spPr>
          <a:xfrm>
            <a:off x="1249680" y="4121731"/>
            <a:ext cx="7275196" cy="1694559"/>
          </a:xfrm>
          <a:prstGeom prst="rect">
            <a:avLst/>
          </a:prstGeom>
        </p:spPr>
      </p:pic>
      <p:pic>
        <p:nvPicPr>
          <p:cNvPr id="9" name="Picture 8">
            <a:extLst>
              <a:ext uri="{FF2B5EF4-FFF2-40B4-BE49-F238E27FC236}">
                <a16:creationId xmlns:a16="http://schemas.microsoft.com/office/drawing/2014/main" id="{26A3E2F6-A163-1942-072E-17B6D708944C}"/>
              </a:ext>
            </a:extLst>
          </p:cNvPr>
          <p:cNvPicPr>
            <a:picLocks noChangeAspect="1"/>
          </p:cNvPicPr>
          <p:nvPr/>
        </p:nvPicPr>
        <p:blipFill>
          <a:blip r:embed="rId4"/>
          <a:stretch>
            <a:fillRect/>
          </a:stretch>
        </p:blipFill>
        <p:spPr>
          <a:xfrm>
            <a:off x="8593076" y="1890241"/>
            <a:ext cx="2715004" cy="4020111"/>
          </a:xfrm>
          <a:prstGeom prst="rect">
            <a:avLst/>
          </a:prstGeom>
        </p:spPr>
      </p:pic>
    </p:spTree>
    <p:extLst>
      <p:ext uri="{BB962C8B-B14F-4D97-AF65-F5344CB8AC3E}">
        <p14:creationId xmlns:p14="http://schemas.microsoft.com/office/powerpoint/2010/main" val="1822627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13D437-AF6C-B581-81BA-42319C4E2DC4}"/>
              </a:ext>
            </a:extLst>
          </p:cNvPr>
          <p:cNvSpPr txBox="1"/>
          <p:nvPr/>
        </p:nvSpPr>
        <p:spPr>
          <a:xfrm>
            <a:off x="303552" y="336634"/>
            <a:ext cx="2814785" cy="577338"/>
          </a:xfrm>
          <a:prstGeom prst="rect">
            <a:avLst/>
          </a:prstGeom>
          <a:solidFill>
            <a:schemeClr val="accent2"/>
          </a:solidFill>
          <a:ln w="28575">
            <a:noFill/>
          </a:ln>
        </p:spPr>
        <p:txBody>
          <a:bodyPr wrap="square">
            <a:spAutoFit/>
          </a:bodyPr>
          <a:lstStyle/>
          <a:p>
            <a:pPr marL="0" marR="0">
              <a:lnSpc>
                <a:spcPct val="107000"/>
              </a:lnSpc>
              <a:spcBef>
                <a:spcPts val="0"/>
              </a:spcBef>
              <a:spcAft>
                <a:spcPts val="1500"/>
              </a:spcAft>
            </a:pPr>
            <a:r>
              <a:rPr lang="en-US" sz="3200" b="1" kern="0" dirty="0">
                <a:solidFill>
                  <a:schemeClr val="bg1"/>
                </a:solidFill>
                <a:effectLst/>
                <a:latin typeface="Century Schoolbook" panose="02040604050505020304" pitchFamily="18" charset="0"/>
                <a:ea typeface="Ebrima" panose="02000000000000000000" pitchFamily="2" charset="0"/>
                <a:cs typeface="Ebrima" panose="02000000000000000000" pitchFamily="2" charset="0"/>
              </a:rPr>
              <a:t>1. Authority</a:t>
            </a:r>
            <a:endParaRPr lang="en-US" sz="3200" b="1" kern="100" dirty="0">
              <a:solidFill>
                <a:schemeClr val="bg1"/>
              </a:solidFill>
              <a:effectLst/>
              <a:latin typeface="Century Schoolbook" panose="02040604050505020304" pitchFamily="18" charset="0"/>
              <a:ea typeface="Ebrima" panose="02000000000000000000" pitchFamily="2" charset="0"/>
              <a:cs typeface="Ebrima" panose="02000000000000000000" pitchFamily="2" charset="0"/>
            </a:endParaRPr>
          </a:p>
        </p:txBody>
      </p:sp>
      <p:sp>
        <p:nvSpPr>
          <p:cNvPr id="5" name="TextBox 4">
            <a:extLst>
              <a:ext uri="{FF2B5EF4-FFF2-40B4-BE49-F238E27FC236}">
                <a16:creationId xmlns:a16="http://schemas.microsoft.com/office/drawing/2014/main" id="{3D39C383-21F7-F768-F5B4-8595C6D93498}"/>
              </a:ext>
            </a:extLst>
          </p:cNvPr>
          <p:cNvSpPr txBox="1"/>
          <p:nvPr/>
        </p:nvSpPr>
        <p:spPr>
          <a:xfrm>
            <a:off x="1594339" y="1583188"/>
            <a:ext cx="9214338" cy="3354765"/>
          </a:xfrm>
          <a:prstGeom prst="rect">
            <a:avLst/>
          </a:prstGeom>
          <a:noFill/>
          <a:ln w="19050">
            <a:solidFill>
              <a:schemeClr val="accent1"/>
            </a:solidFill>
          </a:ln>
        </p:spPr>
        <p:txBody>
          <a:bodyPr wrap="square">
            <a:spAutoFit/>
          </a:bodyPr>
          <a:lstStyle/>
          <a:p>
            <a:pPr marL="285750" indent="-285750">
              <a:buFont typeface="Arial" panose="020B0604020202020204" pitchFamily="34" charset="0"/>
              <a:buChar char="•"/>
            </a:pPr>
            <a:r>
              <a:rPr lang="en-US" sz="2400" dirty="0">
                <a:latin typeface="Ebrima" panose="02000000000000000000" pitchFamily="2" charset="0"/>
                <a:ea typeface="Ebrima" panose="02000000000000000000" pitchFamily="2" charset="0"/>
                <a:cs typeface="Ebrima" panose="02000000000000000000" pitchFamily="2" charset="0"/>
              </a:rPr>
              <a:t>Online scammers often allege that they are reaching out on behalf of well-known businesses, brands, or organizations that you recognize and trust. </a:t>
            </a:r>
          </a:p>
          <a:p>
            <a:pPr marL="285750" indent="-285750">
              <a:buFont typeface="Arial" panose="020B0604020202020204" pitchFamily="34" charset="0"/>
              <a:buChar char="•"/>
            </a:pPr>
            <a:endParaRPr lang="en-US" sz="2400" dirty="0">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r>
              <a:rPr lang="en-US" sz="2400" dirty="0">
                <a:latin typeface="Ebrima" panose="02000000000000000000" pitchFamily="2" charset="0"/>
                <a:ea typeface="Ebrima" panose="02000000000000000000" pitchFamily="2" charset="0"/>
                <a:cs typeface="Ebrima" panose="02000000000000000000" pitchFamily="2" charset="0"/>
              </a:rPr>
              <a:t>It's crucial to maintain a healthy skepticism toward individuals who contact you under the guise of representing these entities, particularly if they claim to be from the Social Security Administration, or the Internal Revenue Service.</a:t>
            </a:r>
            <a:r>
              <a:rPr lang="en-US" sz="2400" kern="0" dirty="0">
                <a:solidFill>
                  <a:srgbClr val="444444"/>
                </a:solidFill>
                <a:effectLst/>
                <a:latin typeface="Ebrima" panose="02000000000000000000" pitchFamily="2" charset="0"/>
                <a:ea typeface="Ebrima" panose="02000000000000000000" pitchFamily="2" charset="0"/>
                <a:cs typeface="Ebrima" panose="02000000000000000000" pitchFamily="2" charset="0"/>
              </a:rPr>
              <a:t> </a:t>
            </a:r>
          </a:p>
          <a:p>
            <a:endParaRPr lang="en-US" sz="2000" kern="0" dirty="0">
              <a:solidFill>
                <a:srgbClr val="444444"/>
              </a:solidFill>
              <a:effectLst/>
              <a:latin typeface="Ebrima" panose="02000000000000000000" pitchFamily="2" charset="0"/>
              <a:ea typeface="Ebrima" panose="02000000000000000000" pitchFamily="2" charset="0"/>
              <a:cs typeface="Ebrima" panose="02000000000000000000" pitchFamily="2" charset="0"/>
            </a:endParaRPr>
          </a:p>
        </p:txBody>
      </p:sp>
      <p:pic>
        <p:nvPicPr>
          <p:cNvPr id="1026" name="Picture 2" descr="Scam Stamp (PNG Transparent) | OnlyGFX.com">
            <a:extLst>
              <a:ext uri="{FF2B5EF4-FFF2-40B4-BE49-F238E27FC236}">
                <a16:creationId xmlns:a16="http://schemas.microsoft.com/office/drawing/2014/main" id="{034C9AC7-81B9-49F4-B345-7A472E9E9F5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rot="1905195">
            <a:off x="9034040" y="4169658"/>
            <a:ext cx="3127241" cy="201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080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78551D-BFCE-B807-366B-6DCD8F8D6153}"/>
              </a:ext>
            </a:extLst>
          </p:cNvPr>
          <p:cNvSpPr txBox="1"/>
          <p:nvPr/>
        </p:nvSpPr>
        <p:spPr>
          <a:xfrm>
            <a:off x="259372" y="457762"/>
            <a:ext cx="4207120" cy="523220"/>
          </a:xfrm>
          <a:prstGeom prst="rect">
            <a:avLst/>
          </a:prstGeom>
          <a:solidFill>
            <a:schemeClr val="accent2"/>
          </a:solidFill>
        </p:spPr>
        <p:txBody>
          <a:bodyPr wrap="square">
            <a:spAutoFit/>
          </a:bodyPr>
          <a:lstStyle/>
          <a:p>
            <a:r>
              <a:rPr lang="en-US" sz="2800" b="1" dirty="0">
                <a:solidFill>
                  <a:schemeClr val="bg1"/>
                </a:solidFill>
                <a:latin typeface="Century Schoolbook" panose="02040604050505020304" pitchFamily="18" charset="0"/>
              </a:rPr>
              <a:t>2. A Sense of Urgency</a:t>
            </a:r>
          </a:p>
        </p:txBody>
      </p:sp>
      <p:sp>
        <p:nvSpPr>
          <p:cNvPr id="5" name="TextBox 4">
            <a:extLst>
              <a:ext uri="{FF2B5EF4-FFF2-40B4-BE49-F238E27FC236}">
                <a16:creationId xmlns:a16="http://schemas.microsoft.com/office/drawing/2014/main" id="{10F8B5DD-F41D-B11E-128D-288560DD78D2}"/>
              </a:ext>
            </a:extLst>
          </p:cNvPr>
          <p:cNvSpPr txBox="1"/>
          <p:nvPr/>
        </p:nvSpPr>
        <p:spPr>
          <a:xfrm>
            <a:off x="1500919" y="1278657"/>
            <a:ext cx="9705976" cy="230832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Ebrima" panose="02000000000000000000" pitchFamily="2" charset="0"/>
                <a:ea typeface="Ebrima" panose="02000000000000000000" pitchFamily="2" charset="0"/>
                <a:cs typeface="Ebrima" panose="02000000000000000000" pitchFamily="2" charset="0"/>
              </a:rPr>
              <a:t>Fraudsters’ claims often wilt under sustained scrutiny, which means that it’s in their best interests to pressure you into taking action before you can think twice. Beware of anyone who attempts to rush or push you into making a decision without first giving you time to verify and thoughtfully consider their requests.  Here are a few examples:</a:t>
            </a:r>
          </a:p>
        </p:txBody>
      </p:sp>
      <p:sp>
        <p:nvSpPr>
          <p:cNvPr id="7" name="TextBox 6">
            <a:extLst>
              <a:ext uri="{FF2B5EF4-FFF2-40B4-BE49-F238E27FC236}">
                <a16:creationId xmlns:a16="http://schemas.microsoft.com/office/drawing/2014/main" id="{CAF1CA88-6713-95B3-DC14-0FF196300960}"/>
              </a:ext>
            </a:extLst>
          </p:cNvPr>
          <p:cNvSpPr txBox="1"/>
          <p:nvPr/>
        </p:nvSpPr>
        <p:spPr>
          <a:xfrm>
            <a:off x="2276474" y="3709034"/>
            <a:ext cx="9534525" cy="2031325"/>
          </a:xfrm>
          <a:prstGeom prst="rect">
            <a:avLst/>
          </a:prstGeom>
          <a:noFill/>
        </p:spPr>
        <p:txBody>
          <a:bodyPr wrap="square">
            <a:spAutoFit/>
          </a:bodyPr>
          <a:lstStyle/>
          <a:p>
            <a:r>
              <a:rPr lang="en-US" dirty="0">
                <a:latin typeface="Ebrima" panose="02000000000000000000" pitchFamily="2" charset="0"/>
                <a:ea typeface="Ebrima" panose="02000000000000000000" pitchFamily="2" charset="0"/>
                <a:cs typeface="Ebrima" panose="02000000000000000000" pitchFamily="2" charset="0"/>
              </a:rPr>
              <a:t>o	Claim that transaction must happen ASAP or the deal is off</a:t>
            </a:r>
          </a:p>
          <a:p>
            <a:r>
              <a:rPr lang="en-US" dirty="0">
                <a:latin typeface="Ebrima" panose="02000000000000000000" pitchFamily="2" charset="0"/>
                <a:ea typeface="Ebrima" panose="02000000000000000000" pitchFamily="2" charset="0"/>
                <a:cs typeface="Ebrima" panose="02000000000000000000" pitchFamily="2" charset="0"/>
              </a:rPr>
              <a:t>o	Claim you must take a check and no other payment method will work</a:t>
            </a:r>
          </a:p>
          <a:p>
            <a:r>
              <a:rPr lang="en-US" dirty="0">
                <a:latin typeface="Ebrima" panose="02000000000000000000" pitchFamily="2" charset="0"/>
                <a:ea typeface="Ebrima" panose="02000000000000000000" pitchFamily="2" charset="0"/>
                <a:cs typeface="Ebrima" panose="02000000000000000000" pitchFamily="2" charset="0"/>
              </a:rPr>
              <a:t>o	They want to send you a check for more than what is owed and have you   remit the excess to someone else</a:t>
            </a:r>
          </a:p>
          <a:p>
            <a:r>
              <a:rPr lang="en-US" dirty="0">
                <a:latin typeface="Ebrima" panose="02000000000000000000" pitchFamily="2" charset="0"/>
                <a:ea typeface="Ebrima" panose="02000000000000000000" pitchFamily="2" charset="0"/>
                <a:cs typeface="Ebrima" panose="02000000000000000000" pitchFamily="2" charset="0"/>
              </a:rPr>
              <a:t>o	Death of a family member is impacting the deal somehow</a:t>
            </a:r>
          </a:p>
          <a:p>
            <a:r>
              <a:rPr lang="en-US" dirty="0">
                <a:latin typeface="Ebrima" panose="02000000000000000000" pitchFamily="2" charset="0"/>
                <a:ea typeface="Ebrima" panose="02000000000000000000" pitchFamily="2" charset="0"/>
                <a:cs typeface="Ebrima" panose="02000000000000000000" pitchFamily="2" charset="0"/>
              </a:rPr>
              <a:t>o	You will be arrested if you don’t send money now</a:t>
            </a:r>
          </a:p>
          <a:p>
            <a:r>
              <a:rPr lang="en-US" dirty="0">
                <a:latin typeface="Ebrima" panose="02000000000000000000" pitchFamily="2" charset="0"/>
                <a:ea typeface="Ebrima" panose="02000000000000000000" pitchFamily="2" charset="0"/>
                <a:cs typeface="Ebrima" panose="02000000000000000000" pitchFamily="2" charset="0"/>
              </a:rPr>
              <a:t>o	Someone in your family is hurt, arrested, or detained and so you need to send money</a:t>
            </a:r>
          </a:p>
        </p:txBody>
      </p:sp>
      <p:pic>
        <p:nvPicPr>
          <p:cNvPr id="3074" name="Picture 2" descr="5,200+ Urgent Stamp Stock Illustrations, Royalty-Free Vector Graphics &amp; Clip  Art - iStock | Important, Urgent care sign, Urgent care clinic">
            <a:extLst>
              <a:ext uri="{FF2B5EF4-FFF2-40B4-BE49-F238E27FC236}">
                <a16:creationId xmlns:a16="http://schemas.microsoft.com/office/drawing/2014/main" id="{CE4F8B77-7A72-4DDD-A159-D6C1425A0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07876"/>
            <a:ext cx="2269688" cy="182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450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500" fill="hold"/>
                                        <p:tgtEl>
                                          <p:spTgt spid="3074"/>
                                        </p:tgtEl>
                                        <p:attrNameLst>
                                          <p:attrName>ppt_x</p:attrName>
                                        </p:attrNameLst>
                                      </p:cBhvr>
                                      <p:tavLst>
                                        <p:tav tm="0">
                                          <p:val>
                                            <p:strVal val="#ppt_x"/>
                                          </p:val>
                                        </p:tav>
                                        <p:tav tm="100000">
                                          <p:val>
                                            <p:strVal val="#ppt_x"/>
                                          </p:val>
                                        </p:tav>
                                      </p:tavLst>
                                    </p:anim>
                                    <p:anim calcmode="lin" valueType="num">
                                      <p:cBhvr additive="base">
                                        <p:cTn id="1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7D8407-7DFF-4DF1-BC5E-4D50516A6095}"/>
              </a:ext>
            </a:extLst>
          </p:cNvPr>
          <p:cNvSpPr txBox="1"/>
          <p:nvPr/>
        </p:nvSpPr>
        <p:spPr>
          <a:xfrm>
            <a:off x="156064" y="513253"/>
            <a:ext cx="7041905" cy="461665"/>
          </a:xfrm>
          <a:prstGeom prst="rect">
            <a:avLst/>
          </a:prstGeom>
          <a:solidFill>
            <a:schemeClr val="accent2"/>
          </a:solidFill>
        </p:spPr>
        <p:txBody>
          <a:bodyPr wrap="square">
            <a:spAutoFit/>
          </a:bodyPr>
          <a:lstStyle/>
          <a:p>
            <a:r>
              <a:rPr lang="en-US" sz="2400" b="1" dirty="0">
                <a:solidFill>
                  <a:schemeClr val="bg1"/>
                </a:solidFill>
                <a:latin typeface="Century Schoolbook" panose="02040604050505020304" pitchFamily="18" charset="0"/>
              </a:rPr>
              <a:t>3. Misspelled Words or Grammatical Errors</a:t>
            </a:r>
          </a:p>
        </p:txBody>
      </p:sp>
      <p:sp>
        <p:nvSpPr>
          <p:cNvPr id="5" name="TextBox 4">
            <a:extLst>
              <a:ext uri="{FF2B5EF4-FFF2-40B4-BE49-F238E27FC236}">
                <a16:creationId xmlns:a16="http://schemas.microsoft.com/office/drawing/2014/main" id="{E5A861D4-6C8C-0407-2076-88D9BDEC2B5C}"/>
              </a:ext>
            </a:extLst>
          </p:cNvPr>
          <p:cNvSpPr txBox="1"/>
          <p:nvPr/>
        </p:nvSpPr>
        <p:spPr>
          <a:xfrm>
            <a:off x="2257425" y="1211973"/>
            <a:ext cx="9410700" cy="1477328"/>
          </a:xfrm>
          <a:prstGeom prst="rect">
            <a:avLst/>
          </a:prstGeom>
          <a:noFill/>
        </p:spPr>
        <p:txBody>
          <a:bodyPr wrap="square">
            <a:spAutoFit/>
          </a:bodyPr>
          <a:lstStyle/>
          <a:p>
            <a:pPr marL="285750" indent="-285750">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Scan any emails, messages or online chats you receive for misspellings, grammatical errors, strange subject lines or other discrepancies. Be sure to check the domain of an email address too—for example, instead of Amazon.com, an email may be from Amazon.net, a dead giveaway that the communication isn’t from the online retailing giant</a:t>
            </a:r>
          </a:p>
        </p:txBody>
      </p:sp>
      <p:sp>
        <p:nvSpPr>
          <p:cNvPr id="7" name="TextBox 6">
            <a:extLst>
              <a:ext uri="{FF2B5EF4-FFF2-40B4-BE49-F238E27FC236}">
                <a16:creationId xmlns:a16="http://schemas.microsoft.com/office/drawing/2014/main" id="{935A9800-7387-EE69-E22A-94D36C9CFCB3}"/>
              </a:ext>
            </a:extLst>
          </p:cNvPr>
          <p:cNvSpPr txBox="1"/>
          <p:nvPr/>
        </p:nvSpPr>
        <p:spPr>
          <a:xfrm>
            <a:off x="337038" y="3308257"/>
            <a:ext cx="8701454" cy="2893100"/>
          </a:xfrm>
          <a:prstGeom prst="rect">
            <a:avLst/>
          </a:prstGeom>
          <a:noFill/>
        </p:spPr>
        <p:txBody>
          <a:bodyPr wrap="square">
            <a:spAutoFit/>
          </a:bodyPr>
          <a:lstStyle/>
          <a:p>
            <a:r>
              <a:rPr lang="en-US" sz="2000" b="1" kern="0" dirty="0">
                <a:solidFill>
                  <a:srgbClr val="444444"/>
                </a:solidFill>
                <a:latin typeface="Ebrima" panose="02000000000000000000" pitchFamily="2" charset="0"/>
                <a:ea typeface="Ebrima" panose="02000000000000000000" pitchFamily="2" charset="0"/>
                <a:cs typeface="Ebrima" panose="02000000000000000000" pitchFamily="2" charset="0"/>
              </a:rPr>
              <a:t>Examples </a:t>
            </a:r>
            <a:r>
              <a:rPr lang="en-US" sz="2000" b="1" kern="0" dirty="0">
                <a:solidFill>
                  <a:srgbClr val="444444"/>
                </a:solidFill>
                <a:effectLst/>
                <a:latin typeface="Ebrima" panose="02000000000000000000" pitchFamily="2" charset="0"/>
                <a:ea typeface="Ebrima" panose="02000000000000000000" pitchFamily="2" charset="0"/>
                <a:cs typeface="Ebrima" panose="02000000000000000000" pitchFamily="2" charset="0"/>
              </a:rPr>
              <a:t>of these types of scams are:</a:t>
            </a:r>
          </a:p>
          <a:p>
            <a:pPr marL="342900" indent="-342900">
              <a:buFont typeface="Arial" panose="020B0604020202020204" pitchFamily="34" charset="0"/>
              <a:buChar char="•"/>
            </a:pPr>
            <a:r>
              <a:rPr lang="en-US" i="0" dirty="0">
                <a:solidFill>
                  <a:srgbClr val="444444"/>
                </a:solidFill>
                <a:effectLst/>
                <a:latin typeface="Ebrima" panose="02000000000000000000" pitchFamily="2" charset="0"/>
                <a:ea typeface="Ebrima" panose="02000000000000000000" pitchFamily="2" charset="0"/>
                <a:cs typeface="Ebrima" panose="02000000000000000000" pitchFamily="2" charset="0"/>
              </a:rPr>
              <a:t>love bombing</a:t>
            </a:r>
          </a:p>
          <a:p>
            <a:pPr marL="342900" indent="-342900">
              <a:buFont typeface="Arial" panose="020B0604020202020204" pitchFamily="34" charset="0"/>
              <a:buChar char="•"/>
            </a:pPr>
            <a:r>
              <a:rPr lang="en-US" dirty="0">
                <a:solidFill>
                  <a:srgbClr val="444444"/>
                </a:solidFill>
                <a:latin typeface="Ebrima" panose="02000000000000000000" pitchFamily="2" charset="0"/>
                <a:ea typeface="Ebrima" panose="02000000000000000000" pitchFamily="2" charset="0"/>
                <a:cs typeface="Ebrima" panose="02000000000000000000" pitchFamily="2" charset="0"/>
              </a:rPr>
              <a:t>Catfishing</a:t>
            </a:r>
          </a:p>
          <a:p>
            <a:pPr marL="342900" indent="-342900">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for some reason, just can’t speak to you on the phone (or take a picture showing today’s date on a newspaper)</a:t>
            </a:r>
          </a:p>
          <a:p>
            <a:pPr marL="800100" lvl="1" indent="-342900">
              <a:buFont typeface="Arial" panose="020B0604020202020204" pitchFamily="34" charset="0"/>
              <a:buChar char="•"/>
            </a:pPr>
            <a:r>
              <a:rPr lang="en-US" sz="1800" kern="0" dirty="0">
                <a:solidFill>
                  <a:srgbClr val="444444"/>
                </a:solidFill>
                <a:effectLst/>
                <a:latin typeface="Ebrima" panose="02000000000000000000" pitchFamily="2" charset="0"/>
                <a:ea typeface="Ebrima" panose="02000000000000000000" pitchFamily="2" charset="0"/>
                <a:cs typeface="Ebrima" panose="02000000000000000000" pitchFamily="2" charset="0"/>
              </a:rPr>
              <a:t>If you’re suspicious that your so-called love interest may be impersonating another party, you can do a reverse image search of their profile picture on Google. If you find other names attached to the photo, or it appears on a stock image site, alarm bells should ring.</a:t>
            </a:r>
            <a:endParaRPr lang="en-US" dirty="0">
              <a:solidFill>
                <a:srgbClr val="444444"/>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endParaRPr lang="en-US" dirty="0">
              <a:latin typeface="Copperplate Gothic Light" panose="020E0507020206020404" pitchFamily="34" charset="0"/>
            </a:endParaRPr>
          </a:p>
        </p:txBody>
      </p:sp>
      <p:pic>
        <p:nvPicPr>
          <p:cNvPr id="4098" name="Picture 2" descr="Stop the Press! 10 Commonly Misspelled Words — Pink Elephant Graphic Design">
            <a:extLst>
              <a:ext uri="{FF2B5EF4-FFF2-40B4-BE49-F238E27FC236}">
                <a16:creationId xmlns:a16="http://schemas.microsoft.com/office/drawing/2014/main" id="{FA66EFC9-EFC3-4849-93F2-6F750D3F6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64" y="1211973"/>
            <a:ext cx="1938765" cy="1287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70D8ACE-2786-4571-A149-C591AEE86516}"/>
              </a:ext>
            </a:extLst>
          </p:cNvPr>
          <p:cNvSpPr txBox="1"/>
          <p:nvPr/>
        </p:nvSpPr>
        <p:spPr>
          <a:xfrm>
            <a:off x="156064" y="2736368"/>
            <a:ext cx="8096982" cy="461665"/>
          </a:xfrm>
          <a:prstGeom prst="rect">
            <a:avLst/>
          </a:prstGeom>
          <a:solidFill>
            <a:schemeClr val="accent2"/>
          </a:solidFill>
        </p:spPr>
        <p:txBody>
          <a:bodyPr wrap="square" rtlCol="0">
            <a:spAutoFit/>
          </a:bodyPr>
          <a:lstStyle/>
          <a:p>
            <a:r>
              <a:rPr lang="en-US" sz="2400" b="1" kern="0" dirty="0">
                <a:solidFill>
                  <a:schemeClr val="bg1"/>
                </a:solidFill>
                <a:latin typeface="Century Schoolbook" panose="02040604050505020304" pitchFamily="18" charset="0"/>
                <a:ea typeface="Times New Roman" panose="02020603050405020304" pitchFamily="18" charset="0"/>
                <a:cs typeface="Times New Roman" panose="02020603050405020304" pitchFamily="18" charset="0"/>
              </a:rPr>
              <a:t>4. Won’t Appear on Camera or Meet You in Person </a:t>
            </a:r>
          </a:p>
        </p:txBody>
      </p:sp>
      <p:pic>
        <p:nvPicPr>
          <p:cNvPr id="4100" name="Picture 4" descr="2,000+ Phishing Simulation Stock Illustrations, Royalty-Free Vector  Graphics &amp; Clip Art - iStock">
            <a:extLst>
              <a:ext uri="{FF2B5EF4-FFF2-40B4-BE49-F238E27FC236}">
                <a16:creationId xmlns:a16="http://schemas.microsoft.com/office/drawing/2014/main" id="{2C922B27-D1E2-4AEF-9BBC-932C835C4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7089" y="3628390"/>
            <a:ext cx="2775457" cy="208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176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46F2EB-D17E-835D-9C5C-0D17D703D3EA}"/>
              </a:ext>
            </a:extLst>
          </p:cNvPr>
          <p:cNvSpPr txBox="1"/>
          <p:nvPr/>
        </p:nvSpPr>
        <p:spPr>
          <a:xfrm>
            <a:off x="280621" y="485774"/>
            <a:ext cx="6178794" cy="461665"/>
          </a:xfrm>
          <a:prstGeom prst="rect">
            <a:avLst/>
          </a:prstGeom>
          <a:solidFill>
            <a:schemeClr val="accent2"/>
          </a:solidFill>
        </p:spPr>
        <p:txBody>
          <a:bodyPr wrap="square">
            <a:spAutoFit/>
          </a:bodyPr>
          <a:lstStyle/>
          <a:p>
            <a:r>
              <a:rPr lang="en-US" sz="2400" b="1" dirty="0">
                <a:solidFill>
                  <a:schemeClr val="bg1"/>
                </a:solidFill>
                <a:latin typeface="Century Schoolbook" panose="02040604050505020304" pitchFamily="18" charset="0"/>
              </a:rPr>
              <a:t>5. A Price That’s Too Good to Be True</a:t>
            </a:r>
          </a:p>
        </p:txBody>
      </p:sp>
      <p:sp>
        <p:nvSpPr>
          <p:cNvPr id="5" name="TextBox 4">
            <a:extLst>
              <a:ext uri="{FF2B5EF4-FFF2-40B4-BE49-F238E27FC236}">
                <a16:creationId xmlns:a16="http://schemas.microsoft.com/office/drawing/2014/main" id="{ADA4DAEC-ABBA-730A-D768-19E29565A0AA}"/>
              </a:ext>
            </a:extLst>
          </p:cNvPr>
          <p:cNvSpPr txBox="1"/>
          <p:nvPr/>
        </p:nvSpPr>
        <p:spPr>
          <a:xfrm>
            <a:off x="948836" y="1035966"/>
            <a:ext cx="9486900" cy="2585323"/>
          </a:xfrm>
          <a:prstGeom prst="rect">
            <a:avLst/>
          </a:prstGeom>
          <a:noFill/>
        </p:spPr>
        <p:txBody>
          <a:bodyPr wrap="square">
            <a:spAutoFit/>
          </a:bodyPr>
          <a:lstStyle/>
          <a:p>
            <a:pPr marL="285750" indent="-285750">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With the rise of Facebook Marketplace, eBay, Amazon, and Instagram scams, it's crucial to shop smart and safeguard your wallet. </a:t>
            </a:r>
          </a:p>
          <a:p>
            <a:pPr marL="285750" indent="-285750">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On social media platforms and counterfeit online stores designed to mimic authentic retailers, it's not rare to encounter steeply discounted products.</a:t>
            </a:r>
          </a:p>
          <a:p>
            <a:pPr marL="285750" indent="-285750">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Trust your instincts and be aware that if a price seems too good to be true, it's probably a scam. Even with a receipt, you might never receive the item you paid for, or if you do, it could substantially differ in appearance or condition from what you expected.</a:t>
            </a:r>
          </a:p>
          <a:p>
            <a:pPr marL="285750" indent="-285750">
              <a:buFont typeface="Arial" panose="020B0604020202020204" pitchFamily="34" charset="0"/>
              <a:buChar char="•"/>
            </a:pPr>
            <a:r>
              <a:rPr lang="en-US" b="1" dirty="0">
                <a:latin typeface="Ebrima" panose="02000000000000000000" pitchFamily="2" charset="0"/>
                <a:ea typeface="Ebrima" panose="02000000000000000000" pitchFamily="2" charset="0"/>
                <a:cs typeface="Ebrima" panose="02000000000000000000" pitchFamily="2" charset="0"/>
              </a:rPr>
              <a:t>REMEMBER – IF IT SOUNDS TOO GOOD TO BE TRUE – IT USUALLY IS!</a:t>
            </a:r>
          </a:p>
          <a:p>
            <a:pPr marL="285750" indent="-285750">
              <a:buFont typeface="Arial" panose="020B0604020202020204" pitchFamily="34" charset="0"/>
              <a:buChar char="•"/>
            </a:pPr>
            <a:endParaRPr lang="en-US" dirty="0">
              <a:latin typeface="Copperplate Gothic Light" panose="020E0507020206020404" pitchFamily="34" charset="0"/>
            </a:endParaRPr>
          </a:p>
        </p:txBody>
      </p:sp>
      <p:sp>
        <p:nvSpPr>
          <p:cNvPr id="7" name="TextBox 6">
            <a:extLst>
              <a:ext uri="{FF2B5EF4-FFF2-40B4-BE49-F238E27FC236}">
                <a16:creationId xmlns:a16="http://schemas.microsoft.com/office/drawing/2014/main" id="{66C6F9F5-A73F-BE2E-02BC-3A72DBF0B361}"/>
              </a:ext>
            </a:extLst>
          </p:cNvPr>
          <p:cNvSpPr txBox="1"/>
          <p:nvPr/>
        </p:nvSpPr>
        <p:spPr>
          <a:xfrm>
            <a:off x="280621" y="3478983"/>
            <a:ext cx="4584457" cy="461665"/>
          </a:xfrm>
          <a:prstGeom prst="rect">
            <a:avLst/>
          </a:prstGeom>
          <a:solidFill>
            <a:schemeClr val="accent2"/>
          </a:solidFill>
        </p:spPr>
        <p:txBody>
          <a:bodyPr wrap="square">
            <a:spAutoFit/>
          </a:bodyPr>
          <a:lstStyle/>
          <a:p>
            <a:r>
              <a:rPr lang="en-US" sz="2400" b="1" dirty="0">
                <a:solidFill>
                  <a:schemeClr val="bg1"/>
                </a:solidFill>
                <a:latin typeface="Century Schoolbook" panose="02040604050505020304" pitchFamily="18" charset="0"/>
              </a:rPr>
              <a:t>6. A Promise of Easy Money</a:t>
            </a:r>
          </a:p>
        </p:txBody>
      </p:sp>
      <p:sp>
        <p:nvSpPr>
          <p:cNvPr id="9" name="TextBox 8">
            <a:extLst>
              <a:ext uri="{FF2B5EF4-FFF2-40B4-BE49-F238E27FC236}">
                <a16:creationId xmlns:a16="http://schemas.microsoft.com/office/drawing/2014/main" id="{B5B3C5E8-42A4-862E-9280-C099E90EB96F}"/>
              </a:ext>
            </a:extLst>
          </p:cNvPr>
          <p:cNvSpPr txBox="1"/>
          <p:nvPr/>
        </p:nvSpPr>
        <p:spPr>
          <a:xfrm>
            <a:off x="1746005" y="4063902"/>
            <a:ext cx="9820275" cy="2031325"/>
          </a:xfrm>
          <a:prstGeom prst="rect">
            <a:avLst/>
          </a:prstGeom>
          <a:noFill/>
        </p:spPr>
        <p:txBody>
          <a:bodyPr wrap="square">
            <a:spAutoFit/>
          </a:bodyPr>
          <a:lstStyle/>
          <a:p>
            <a:pPr marL="285750" indent="-285750">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Remember: No legitimate financial investment opportunity is sure to ever pay off 100% of the time—and cannot legally be advertised as “guaranteed” income—so be very leery of anyone promising such. Don’t purchase a business, franchise or sales system that asks you to invest in pricey training or equipment upfront.</a:t>
            </a:r>
          </a:p>
          <a:p>
            <a:pPr marL="285750" indent="-285750">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Similarly, remember that a favorite trick of sweepstakes and lottery scammers is to let you know you’ve won a prize but there’s a catch: you need to pay an (illegitimate) fee in advance to collect it. </a:t>
            </a:r>
          </a:p>
        </p:txBody>
      </p:sp>
      <p:pic>
        <p:nvPicPr>
          <p:cNvPr id="5122" name="Picture 2" descr="Too Good To Be True, 3D Rendering, Yellow Road Sign On A ...">
            <a:extLst>
              <a:ext uri="{FF2B5EF4-FFF2-40B4-BE49-F238E27FC236}">
                <a16:creationId xmlns:a16="http://schemas.microsoft.com/office/drawing/2014/main" id="{136BCDAE-8070-45FA-BC94-6CA41588A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972" y="762773"/>
            <a:ext cx="1828028" cy="18280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iew full size Bag Drawing At Getdrawings Com Free For - Bags Of Money  Drawing Clipart and downl… | Desenho de lótus, Ilustrações gráficas,  Tatuagem cabeça de tigre">
            <a:extLst>
              <a:ext uri="{FF2B5EF4-FFF2-40B4-BE49-F238E27FC236}">
                <a16:creationId xmlns:a16="http://schemas.microsoft.com/office/drawing/2014/main" id="{94BBB333-DA26-4D1C-82E7-20357D85B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13" y="4273764"/>
            <a:ext cx="1120285" cy="161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846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ppt_x"/>
                                          </p:val>
                                        </p:tav>
                                        <p:tav tm="100000">
                                          <p:val>
                                            <p:strVal val="#ppt_x"/>
                                          </p:val>
                                        </p:tav>
                                      </p:tavLst>
                                    </p:anim>
                                    <p:anim calcmode="lin" valueType="num">
                                      <p:cBhvr additive="base">
                                        <p:cTn id="1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 calcmode="lin" valueType="num">
                                      <p:cBhvr additive="base">
                                        <p:cTn id="25" dur="500" fill="hold"/>
                                        <p:tgtEl>
                                          <p:spTgt spid="5124"/>
                                        </p:tgtEl>
                                        <p:attrNameLst>
                                          <p:attrName>ppt_x</p:attrName>
                                        </p:attrNameLst>
                                      </p:cBhvr>
                                      <p:tavLst>
                                        <p:tav tm="0">
                                          <p:val>
                                            <p:strVal val="#ppt_x"/>
                                          </p:val>
                                        </p:tav>
                                        <p:tav tm="100000">
                                          <p:val>
                                            <p:strVal val="#ppt_x"/>
                                          </p:val>
                                        </p:tav>
                                      </p:tavLst>
                                    </p:anim>
                                    <p:anim calcmode="lin" valueType="num">
                                      <p:cBhvr additive="base">
                                        <p:cTn id="26"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ift Card Icon In Flat Style Discount Coupon Vector Illustration On  Isolated Background Bonus Certificate Sign Business Concept Stock  Illustration - Download Image Now - iStock">
            <a:extLst>
              <a:ext uri="{FF2B5EF4-FFF2-40B4-BE49-F238E27FC236}">
                <a16:creationId xmlns:a16="http://schemas.microsoft.com/office/drawing/2014/main" id="{903CC849-38B2-465A-B118-2604B9180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7539" y="0"/>
            <a:ext cx="2654461" cy="17696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4D8E36-83CA-0497-1930-265B3D26CAC7}"/>
              </a:ext>
            </a:extLst>
          </p:cNvPr>
          <p:cNvSpPr txBox="1"/>
          <p:nvPr/>
        </p:nvSpPr>
        <p:spPr>
          <a:xfrm>
            <a:off x="411040" y="749150"/>
            <a:ext cx="8324850" cy="461665"/>
          </a:xfrm>
          <a:prstGeom prst="rect">
            <a:avLst/>
          </a:prstGeom>
          <a:solidFill>
            <a:schemeClr val="accent2"/>
          </a:solidFill>
        </p:spPr>
        <p:txBody>
          <a:bodyPr wrap="square">
            <a:spAutoFit/>
          </a:bodyPr>
          <a:lstStyle/>
          <a:p>
            <a:r>
              <a:rPr lang="en-US" sz="2400" b="1" dirty="0">
                <a:solidFill>
                  <a:schemeClr val="bg1"/>
                </a:solidFill>
                <a:latin typeface="Century Schoolbook" panose="02040604050505020304" pitchFamily="18" charset="0"/>
              </a:rPr>
              <a:t>7. Requests an Unusual Payment Option/Practices</a:t>
            </a:r>
          </a:p>
        </p:txBody>
      </p:sp>
      <p:sp>
        <p:nvSpPr>
          <p:cNvPr id="11" name="TextBox 10">
            <a:extLst>
              <a:ext uri="{FF2B5EF4-FFF2-40B4-BE49-F238E27FC236}">
                <a16:creationId xmlns:a16="http://schemas.microsoft.com/office/drawing/2014/main" id="{157B175E-EB3D-1C47-B9B1-8F02AD04E991}"/>
              </a:ext>
            </a:extLst>
          </p:cNvPr>
          <p:cNvSpPr txBox="1"/>
          <p:nvPr/>
        </p:nvSpPr>
        <p:spPr>
          <a:xfrm>
            <a:off x="2341623" y="1461424"/>
            <a:ext cx="8324850" cy="4647426"/>
          </a:xfrm>
          <a:prstGeom prst="rect">
            <a:avLst/>
          </a:prstGeom>
          <a:noFill/>
          <a:ln>
            <a:solidFill>
              <a:schemeClr val="accent2"/>
            </a:solidFill>
          </a:ln>
        </p:spPr>
        <p:txBody>
          <a:bodyPr wrap="square">
            <a:spAutoFit/>
          </a:bodyPr>
          <a:lstStyle/>
          <a:p>
            <a:pPr marL="285750" indent="-285750">
              <a:buFont typeface="Arial" panose="020B0604020202020204" pitchFamily="34" charset="0"/>
              <a:buChar char="•"/>
            </a:pPr>
            <a:r>
              <a:rPr lang="en-US" sz="2000" b="1" dirty="0">
                <a:latin typeface="Ebrima" panose="02000000000000000000" pitchFamily="2" charset="0"/>
                <a:ea typeface="Ebrima" panose="02000000000000000000" pitchFamily="2" charset="0"/>
                <a:cs typeface="Ebrima" panose="02000000000000000000" pitchFamily="2" charset="0"/>
              </a:rPr>
              <a:t>Here are a few of the flags to look out for:</a:t>
            </a:r>
          </a:p>
          <a:p>
            <a:endParaRPr lang="en-US" sz="2000" dirty="0">
              <a:latin typeface="Ebrima" panose="02000000000000000000" pitchFamily="2" charset="0"/>
              <a:ea typeface="Ebrima" panose="02000000000000000000" pitchFamily="2" charset="0"/>
              <a:cs typeface="Ebrima" panose="02000000000000000000" pitchFamily="2" charset="0"/>
            </a:endParaRPr>
          </a:p>
          <a:p>
            <a:pPr marL="742950" lvl="1" indent="-285750">
              <a:buFont typeface="Courier New" panose="02070309020205020404" pitchFamily="49" charset="0"/>
              <a:buChar char="o"/>
            </a:pPr>
            <a:r>
              <a:rPr lang="en-US" sz="2000" dirty="0">
                <a:latin typeface="Ebrima" panose="02000000000000000000" pitchFamily="2" charset="0"/>
                <a:ea typeface="Ebrima" panose="02000000000000000000" pitchFamily="2" charset="0"/>
                <a:cs typeface="Ebrima" panose="02000000000000000000" pitchFamily="2" charset="0"/>
              </a:rPr>
              <a:t>They offer to let you pay in gift cards</a:t>
            </a:r>
          </a:p>
          <a:p>
            <a:pPr marL="742950" lvl="1" indent="-285750">
              <a:buFont typeface="Courier New" panose="02070309020205020404" pitchFamily="49" charset="0"/>
              <a:buChar char="o"/>
            </a:pPr>
            <a:r>
              <a:rPr lang="en-US" sz="2000" dirty="0">
                <a:latin typeface="Ebrima" panose="02000000000000000000" pitchFamily="2" charset="0"/>
                <a:ea typeface="Ebrima" panose="02000000000000000000" pitchFamily="2" charset="0"/>
                <a:cs typeface="Ebrima" panose="02000000000000000000" pitchFamily="2" charset="0"/>
              </a:rPr>
              <a:t>Adamant you must use their Escrow Person for payment</a:t>
            </a:r>
          </a:p>
          <a:p>
            <a:pPr marL="742950" lvl="1" indent="-285750">
              <a:buFont typeface="Courier New" panose="02070309020205020404" pitchFamily="49" charset="0"/>
              <a:buChar char="o"/>
            </a:pPr>
            <a:r>
              <a:rPr lang="en-US" sz="2000" dirty="0">
                <a:latin typeface="Ebrima" panose="02000000000000000000" pitchFamily="2" charset="0"/>
                <a:ea typeface="Ebrima" panose="02000000000000000000" pitchFamily="2" charset="0"/>
                <a:cs typeface="Ebrima" panose="02000000000000000000" pitchFamily="2" charset="0"/>
              </a:rPr>
              <a:t>Adamant you must send them YOUR banking or identity details to get payment</a:t>
            </a:r>
          </a:p>
          <a:p>
            <a:pPr marL="742950" lvl="1" indent="-285750">
              <a:buFont typeface="Courier New" panose="02070309020205020404" pitchFamily="49" charset="0"/>
              <a:buChar char="o"/>
            </a:pPr>
            <a:r>
              <a:rPr lang="en-US" sz="2000" dirty="0">
                <a:latin typeface="Ebrima" panose="02000000000000000000" pitchFamily="2" charset="0"/>
                <a:ea typeface="Ebrima" panose="02000000000000000000" pitchFamily="2" charset="0"/>
                <a:cs typeface="Ebrima" panose="02000000000000000000" pitchFamily="2" charset="0"/>
              </a:rPr>
              <a:t>Adamant they WILL NOT use an online services mandatory payment service or use a specific payment practice only (Bitcoin for example)</a:t>
            </a:r>
          </a:p>
          <a:p>
            <a:pPr marL="742950" lvl="1" indent="-285750">
              <a:buFont typeface="Courier New" panose="02070309020205020404" pitchFamily="49" charset="0"/>
              <a:buChar char="o"/>
            </a:pPr>
            <a:r>
              <a:rPr lang="en-US" sz="2000" dirty="0">
                <a:latin typeface="Ebrima" panose="02000000000000000000" pitchFamily="2" charset="0"/>
                <a:ea typeface="Ebrima" panose="02000000000000000000" pitchFamily="2" charset="0"/>
                <a:cs typeface="Ebrima" panose="02000000000000000000" pitchFamily="2" charset="0"/>
              </a:rPr>
              <a:t>They want to send YOU a check for more than what is owed and have you remit the excess to someone else</a:t>
            </a:r>
          </a:p>
          <a:p>
            <a:pPr marL="742950" lvl="1" indent="-285750">
              <a:buFont typeface="Courier New" panose="02070309020205020404" pitchFamily="49" charset="0"/>
              <a:buChar char="o"/>
            </a:pPr>
            <a:r>
              <a:rPr lang="en-US" sz="2000" dirty="0">
                <a:latin typeface="Ebrima" panose="02000000000000000000" pitchFamily="2" charset="0"/>
                <a:ea typeface="Ebrima" panose="02000000000000000000" pitchFamily="2" charset="0"/>
                <a:cs typeface="Ebrima" panose="02000000000000000000" pitchFamily="2" charset="0"/>
              </a:rPr>
              <a:t>Pretending to be your grandchild or other family member in need of money for bond or other “emergencies”.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6152" name="Picture 8" descr="Grandparents Family Clipart">
            <a:extLst>
              <a:ext uri="{FF2B5EF4-FFF2-40B4-BE49-F238E27FC236}">
                <a16:creationId xmlns:a16="http://schemas.microsoft.com/office/drawing/2014/main" id="{90E1B1C7-08EC-4BDA-B012-F4C86B630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59" y="4051138"/>
            <a:ext cx="2153615" cy="215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626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ppt_x"/>
                                          </p:val>
                                        </p:tav>
                                        <p:tav tm="100000">
                                          <p:val>
                                            <p:strVal val="#ppt_x"/>
                                          </p:val>
                                        </p:tav>
                                      </p:tavLst>
                                    </p:anim>
                                    <p:anim calcmode="lin" valueType="num">
                                      <p:cBhvr additive="base">
                                        <p:cTn id="12"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additive="base">
                                        <p:cTn id="17" dur="500" fill="hold"/>
                                        <p:tgtEl>
                                          <p:spTgt spid="6152"/>
                                        </p:tgtEl>
                                        <p:attrNameLst>
                                          <p:attrName>ppt_x</p:attrName>
                                        </p:attrNameLst>
                                      </p:cBhvr>
                                      <p:tavLst>
                                        <p:tav tm="0">
                                          <p:val>
                                            <p:strVal val="#ppt_x"/>
                                          </p:val>
                                        </p:tav>
                                        <p:tav tm="100000">
                                          <p:val>
                                            <p:strVal val="#ppt_x"/>
                                          </p:val>
                                        </p:tav>
                                      </p:tavLst>
                                    </p:anim>
                                    <p:anim calcmode="lin" valueType="num">
                                      <p:cBhvr additive="base">
                                        <p:cTn id="1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am, rubber stamp 21432994 PNG">
            <a:extLst>
              <a:ext uri="{FF2B5EF4-FFF2-40B4-BE49-F238E27FC236}">
                <a16:creationId xmlns:a16="http://schemas.microsoft.com/office/drawing/2014/main" id="{2C07334F-4E89-4109-9A48-E020F581B7F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Effect>
                      <a14:sharpenSoften amount="-500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906590" y="271373"/>
            <a:ext cx="5672227" cy="56722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33F47E-1BDF-8421-459B-2D5C46106877}"/>
              </a:ext>
            </a:extLst>
          </p:cNvPr>
          <p:cNvSpPr>
            <a:spLocks noGrp="1"/>
          </p:cNvSpPr>
          <p:nvPr>
            <p:ph type="title"/>
          </p:nvPr>
        </p:nvSpPr>
        <p:spPr>
          <a:xfrm>
            <a:off x="1066800" y="628649"/>
            <a:ext cx="10058400" cy="1114425"/>
          </a:xfrm>
          <a:solidFill>
            <a:schemeClr val="accent2"/>
          </a:solidFill>
        </p:spPr>
        <p:txBody>
          <a:bodyPr>
            <a:normAutofit/>
          </a:bodyPr>
          <a:lstStyle/>
          <a:p>
            <a:r>
              <a:rPr lang="en-US" sz="3600" b="1" dirty="0">
                <a:solidFill>
                  <a:schemeClr val="bg1"/>
                </a:solidFill>
                <a:latin typeface="Century Schoolbook" panose="02040604050505020304" pitchFamily="18" charset="0"/>
              </a:rPr>
              <a:t>New Scams –  This info is current as of today – tomorrow it will be different </a:t>
            </a:r>
          </a:p>
        </p:txBody>
      </p:sp>
      <p:sp>
        <p:nvSpPr>
          <p:cNvPr id="4" name="TextBox 3">
            <a:extLst>
              <a:ext uri="{FF2B5EF4-FFF2-40B4-BE49-F238E27FC236}">
                <a16:creationId xmlns:a16="http://schemas.microsoft.com/office/drawing/2014/main" id="{A6813806-F5F7-0359-E8E6-8F32C6D43D05}"/>
              </a:ext>
            </a:extLst>
          </p:cNvPr>
          <p:cNvSpPr txBox="1"/>
          <p:nvPr/>
        </p:nvSpPr>
        <p:spPr>
          <a:xfrm>
            <a:off x="1066800" y="1809750"/>
            <a:ext cx="10220325" cy="3970318"/>
          </a:xfrm>
          <a:prstGeom prst="rect">
            <a:avLst/>
          </a:prstGeom>
          <a:noFill/>
          <a:ln w="12700">
            <a:solidFill>
              <a:schemeClr val="accent2"/>
            </a:solidFill>
          </a:ln>
        </p:spPr>
        <p:txBody>
          <a:bodyPr wrap="square" rtlCol="0">
            <a:spAutoFit/>
          </a:bodyPr>
          <a:lstStyle/>
          <a:p>
            <a:pPr marL="285750" indent="-285750">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Check Washing/Cooking –</a:t>
            </a:r>
          </a:p>
          <a:p>
            <a:pPr marL="742950" lvl="1" indent="-285750">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Washing was erasing entries on existing checks and alerting payee and amount</a:t>
            </a:r>
          </a:p>
          <a:p>
            <a:pPr marL="742950" lvl="1" indent="-285750">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Cooking is the electronic version – taking a photo of check and then using software to alter</a:t>
            </a:r>
          </a:p>
          <a:p>
            <a:pPr marL="285750" indent="-285750">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Fake Rx Scams- As people get older they are more apt to use prescriptions and also worried about cost so Seniors are especially vulnerable to offers of LOW </a:t>
            </a:r>
            <a:r>
              <a:rPr lang="en-US" dirty="0" err="1">
                <a:latin typeface="Ebrima" panose="02000000000000000000" pitchFamily="2" charset="0"/>
                <a:ea typeface="Ebrima" panose="02000000000000000000" pitchFamily="2" charset="0"/>
                <a:cs typeface="Ebrima" panose="02000000000000000000" pitchFamily="2" charset="0"/>
              </a:rPr>
              <a:t>LOW</a:t>
            </a:r>
            <a:r>
              <a:rPr lang="en-US" dirty="0">
                <a:latin typeface="Ebrima" panose="02000000000000000000" pitchFamily="2" charset="0"/>
                <a:ea typeface="Ebrima" panose="02000000000000000000" pitchFamily="2" charset="0"/>
                <a:cs typeface="Ebrima" panose="02000000000000000000" pitchFamily="2" charset="0"/>
              </a:rPr>
              <a:t> prices on Rx.  </a:t>
            </a:r>
          </a:p>
          <a:p>
            <a:pPr marL="285750" indent="-285750">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Fake Anti-Aging Products – Again as we get older our vanity may cloud our judgement – so only purchase anti aging products from reputable sources.   Or better yet embrace your “experience”!!!!</a:t>
            </a:r>
          </a:p>
          <a:p>
            <a:pPr marL="285750" indent="-285750">
              <a:buFont typeface="Arial" panose="020B0604020202020204" pitchFamily="34" charset="0"/>
              <a:buChar char="•"/>
            </a:pPr>
            <a:r>
              <a:rPr lang="en-US" dirty="0">
                <a:latin typeface="Ebrima" panose="02000000000000000000" pitchFamily="2" charset="0"/>
                <a:ea typeface="Ebrima" panose="02000000000000000000" pitchFamily="2" charset="0"/>
                <a:cs typeface="Ebrima" panose="02000000000000000000" pitchFamily="2" charset="0"/>
              </a:rPr>
              <a:t>Charity Scams and Funeral Frauds – I know, I know people who would use those two items are really the scum of the earth – Seniors are very charitable, and scammers will definitely play to that character trait….  Just don’t let ANYONE GUILT YOU INTO contributing..  And the Funeral Frauds play to Seniors especially – wanting to take care of the arrangements, fear of burdening the survivors with the arrangements – AGAIN DON’T LET ANYONE PRESSURE YOU into making an emotional decision.</a:t>
            </a:r>
          </a:p>
        </p:txBody>
      </p:sp>
    </p:spTree>
    <p:extLst>
      <p:ext uri="{BB962C8B-B14F-4D97-AF65-F5344CB8AC3E}">
        <p14:creationId xmlns:p14="http://schemas.microsoft.com/office/powerpoint/2010/main" val="2946374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3535</TotalTime>
  <Words>1085</Words>
  <Application>Microsoft Office PowerPoint</Application>
  <PresentationFormat>Widescreen</PresentationFormat>
  <Paragraphs>62</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Century Schoolbook</vt:lpstr>
      <vt:lpstr>Copperplate Gothic Light</vt:lpstr>
      <vt:lpstr>Courier New</vt:lpstr>
      <vt:lpstr>Ebrima</vt:lpstr>
      <vt:lpstr>Retrospect</vt:lpstr>
      <vt:lpstr>Don’t Get Scammed!</vt:lpstr>
      <vt:lpstr>PowerPoint Presentation</vt:lpstr>
      <vt:lpstr>Some interesting statistics:</vt:lpstr>
      <vt:lpstr>PowerPoint Presentation</vt:lpstr>
      <vt:lpstr>PowerPoint Presentation</vt:lpstr>
      <vt:lpstr>PowerPoint Presentation</vt:lpstr>
      <vt:lpstr>PowerPoint Presentation</vt:lpstr>
      <vt:lpstr>PowerPoint Presentation</vt:lpstr>
      <vt:lpstr>New Scams –  This info is current as of today – tomorrow it will be different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Get Scammed</dc:title>
  <dc:creator>Kendall Township</dc:creator>
  <cp:lastModifiedBy>Kendall Township</cp:lastModifiedBy>
  <cp:revision>14</cp:revision>
  <dcterms:created xsi:type="dcterms:W3CDTF">2023-11-30T14:06:23Z</dcterms:created>
  <dcterms:modified xsi:type="dcterms:W3CDTF">2024-11-06T12:14:02Z</dcterms:modified>
</cp:coreProperties>
</file>