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02"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2B380C-1A8E-4A63-8E07-81ECE6AD524E}" type="datetimeFigureOut">
              <a:rPr lang="en-US" smtClean="0"/>
              <a:pPr/>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B380C-1A8E-4A63-8E07-81ECE6AD524E}" type="datetimeFigureOut">
              <a:rPr lang="en-US" smtClean="0"/>
              <a:pPr/>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B380C-1A8E-4A63-8E07-81ECE6AD524E}" type="datetimeFigureOut">
              <a:rPr lang="en-US" smtClean="0"/>
              <a:pPr/>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B380C-1A8E-4A63-8E07-81ECE6AD524E}" type="datetimeFigureOut">
              <a:rPr lang="en-US" smtClean="0"/>
              <a:pPr/>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2B380C-1A8E-4A63-8E07-81ECE6AD524E}" type="datetimeFigureOut">
              <a:rPr lang="en-US" smtClean="0"/>
              <a:pPr/>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2B380C-1A8E-4A63-8E07-81ECE6AD524E}" type="datetimeFigureOut">
              <a:rPr lang="en-US" smtClean="0"/>
              <a:pPr/>
              <a:t>8/26/2015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2B380C-1A8E-4A63-8E07-81ECE6AD524E}" type="datetimeFigureOut">
              <a:rPr lang="en-US" smtClean="0"/>
              <a:pPr/>
              <a:t>8/26/2015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2B380C-1A8E-4A63-8E07-81ECE6AD524E}" type="datetimeFigureOut">
              <a:rPr lang="en-US" smtClean="0"/>
              <a:pPr/>
              <a:t>8/26/2015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2B380C-1A8E-4A63-8E07-81ECE6AD524E}" type="datetimeFigureOut">
              <a:rPr lang="en-US" smtClean="0"/>
              <a:pPr/>
              <a:t>8/26/2015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2B380C-1A8E-4A63-8E07-81ECE6AD524E}" type="datetimeFigureOut">
              <a:rPr lang="en-US" smtClean="0"/>
              <a:pPr/>
              <a:t>8/26/2015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2B380C-1A8E-4A63-8E07-81ECE6AD524E}" type="datetimeFigureOut">
              <a:rPr lang="en-US" smtClean="0"/>
              <a:pPr/>
              <a:t>8/26/2015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35821-ABC5-4884-8E92-B691C3039DA0}" type="slidenum">
              <a:rPr lang="en-US" smtClean="0"/>
              <a:pPr/>
              <a:t>‹#›</a:t>
            </a:fld>
            <a:endParaRPr lang="en-US"/>
          </a:p>
        </p:txBody>
      </p:sp>
    </p:spTree>
  </p:cSld>
  <p:clrMapOvr>
    <a:masterClrMapping/>
  </p:clrMapOvr>
  <p:transition spd="slow" advClick="0" advTm="6000">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2B380C-1A8E-4A63-8E07-81ECE6AD524E}" type="datetimeFigureOut">
              <a:rPr lang="en-US" smtClean="0"/>
              <a:pPr/>
              <a:t>8/26/2015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C35821-ABC5-4884-8E92-B691C3039D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6000">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9.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9.xml"/><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00"/>
            <a:ext cx="7772400" cy="1470025"/>
          </a:xfrm>
        </p:spPr>
        <p:txBody>
          <a:bodyPr>
            <a:normAutofit fontScale="90000"/>
          </a:bodyPr>
          <a:lstStyle/>
          <a:p>
            <a:r>
              <a:rPr lang="en-US" sz="6000" dirty="0" err="1" smtClean="0">
                <a:solidFill>
                  <a:srgbClr val="00B050"/>
                </a:solidFill>
                <a:latin typeface="Baskerville Old Face" pitchFamily="18" charset="0"/>
                <a:ea typeface="Gungsuh" pitchFamily="18" charset="-127"/>
                <a:cs typeface="Mongolian Baiti" pitchFamily="66" charset="0"/>
              </a:rPr>
              <a:t>GreenLinks</a:t>
            </a:r>
            <a:r>
              <a:rPr lang="en-US" dirty="0" smtClean="0">
                <a:solidFill>
                  <a:srgbClr val="00B050"/>
                </a:solidFill>
                <a:latin typeface="Engravers MT" pitchFamily="18" charset="0"/>
              </a:rPr>
              <a:t/>
            </a:r>
            <a:br>
              <a:rPr lang="en-US" dirty="0" smtClean="0">
                <a:solidFill>
                  <a:srgbClr val="00B050"/>
                </a:solidFill>
                <a:latin typeface="Engravers MT" pitchFamily="18" charset="0"/>
              </a:rPr>
            </a:br>
            <a:r>
              <a:rPr lang="en-US" dirty="0" smtClean="0">
                <a:solidFill>
                  <a:srgbClr val="00B050"/>
                </a:solidFill>
                <a:latin typeface="Engravers MT" pitchFamily="18" charset="0"/>
              </a:rPr>
              <a:t> </a:t>
            </a:r>
            <a:endParaRPr lang="en-US" dirty="0">
              <a:solidFill>
                <a:srgbClr val="00B050"/>
              </a:solidFill>
              <a:latin typeface="Engravers MT" pitchFamily="18" charset="0"/>
            </a:endParaRPr>
          </a:p>
        </p:txBody>
      </p:sp>
      <p:sp>
        <p:nvSpPr>
          <p:cNvPr id="3" name="Subtitle 2"/>
          <p:cNvSpPr>
            <a:spLocks noGrp="1"/>
          </p:cNvSpPr>
          <p:nvPr>
            <p:ph type="subTitle" idx="1"/>
          </p:nvPr>
        </p:nvSpPr>
        <p:spPr>
          <a:xfrm>
            <a:off x="1676400" y="3886200"/>
            <a:ext cx="6400800" cy="1752600"/>
          </a:xfrm>
        </p:spPr>
        <p:txBody>
          <a:bodyPr/>
          <a:lstStyle/>
          <a:p>
            <a:r>
              <a:rPr lang="en-US" dirty="0" smtClean="0">
                <a:solidFill>
                  <a:srgbClr val="00B050"/>
                </a:solidFill>
                <a:latin typeface="Baskerville Old Face" pitchFamily="18" charset="0"/>
              </a:rPr>
              <a:t>Linking Investors To a Healthier Portfolio</a:t>
            </a:r>
            <a:endParaRPr lang="en-US" dirty="0">
              <a:solidFill>
                <a:srgbClr val="00B050"/>
              </a:solidFill>
              <a:latin typeface="Baskerville Old Face" pitchFamily="18" charset="0"/>
            </a:endParaRPr>
          </a:p>
        </p:txBody>
      </p:sp>
      <p:pic>
        <p:nvPicPr>
          <p:cNvPr id="1029" name="Picture 5" descr="C:\Users\Malayka\AppData\Local\Microsoft\Windows\Temporary Internet Files\Content.IE5\3ZYQHJ38\link-green[1].png"/>
          <p:cNvPicPr>
            <a:picLocks noChangeAspect="1" noChangeArrowheads="1"/>
          </p:cNvPicPr>
          <p:nvPr/>
        </p:nvPicPr>
        <p:blipFill>
          <a:blip r:embed="rId2" cstate="print"/>
          <a:srcRect/>
          <a:stretch>
            <a:fillRect/>
          </a:stretch>
        </p:blipFill>
        <p:spPr bwMode="auto">
          <a:xfrm>
            <a:off x="4267238" y="3124238"/>
            <a:ext cx="609524" cy="609524"/>
          </a:xfrm>
          <a:prstGeom prst="rect">
            <a:avLst/>
          </a:prstGeom>
          <a:noFill/>
        </p:spPr>
      </p:pic>
      <p:pic>
        <p:nvPicPr>
          <p:cNvPr id="1030" name="Picture 6" descr="C:\Users\Malayka\AppData\Local\Microsoft\Windows\Temporary Internet Files\Content.IE5\3ZYQHJ38\link-green[1].png"/>
          <p:cNvPicPr>
            <a:picLocks noChangeAspect="1" noChangeArrowheads="1"/>
          </p:cNvPicPr>
          <p:nvPr/>
        </p:nvPicPr>
        <p:blipFill>
          <a:blip r:embed="rId2" cstate="print"/>
          <a:srcRect/>
          <a:stretch>
            <a:fillRect/>
          </a:stretch>
        </p:blipFill>
        <p:spPr bwMode="auto">
          <a:xfrm>
            <a:off x="4800600" y="3124200"/>
            <a:ext cx="609524" cy="609524"/>
          </a:xfrm>
          <a:prstGeom prst="rect">
            <a:avLst/>
          </a:prstGeom>
          <a:noFill/>
        </p:spPr>
      </p:pic>
      <p:pic>
        <p:nvPicPr>
          <p:cNvPr id="1031" name="Picture 7" descr="C:\Users\Malayka\AppData\Local\Microsoft\Windows\Temporary Internet Files\Content.IE5\3ZYQHJ38\link-green[1].png"/>
          <p:cNvPicPr>
            <a:picLocks noChangeAspect="1" noChangeArrowheads="1"/>
          </p:cNvPicPr>
          <p:nvPr/>
        </p:nvPicPr>
        <p:blipFill>
          <a:blip r:embed="rId2" cstate="print"/>
          <a:srcRect/>
          <a:stretch>
            <a:fillRect/>
          </a:stretch>
        </p:blipFill>
        <p:spPr bwMode="auto">
          <a:xfrm>
            <a:off x="3733800" y="3124200"/>
            <a:ext cx="609524" cy="609524"/>
          </a:xfrm>
          <a:prstGeom prst="rect">
            <a:avLst/>
          </a:prstGeom>
          <a:noFill/>
        </p:spPr>
      </p:pic>
      <p:pic>
        <p:nvPicPr>
          <p:cNvPr id="1032" name="Picture 8" descr="C:\Users\Malayka\AppData\Local\Microsoft\Windows\Temporary Internet Files\Content.IE5\3ZYQHJ38\link-green[1].png"/>
          <p:cNvPicPr>
            <a:picLocks noChangeAspect="1" noChangeArrowheads="1"/>
          </p:cNvPicPr>
          <p:nvPr/>
        </p:nvPicPr>
        <p:blipFill>
          <a:blip r:embed="rId2" cstate="print"/>
          <a:srcRect/>
          <a:stretch>
            <a:fillRect/>
          </a:stretch>
        </p:blipFill>
        <p:spPr bwMode="auto">
          <a:xfrm>
            <a:off x="5257800" y="3124200"/>
            <a:ext cx="609524" cy="609524"/>
          </a:xfrm>
          <a:prstGeom prst="rect">
            <a:avLst/>
          </a:prstGeom>
          <a:noFill/>
        </p:spPr>
      </p:pic>
      <p:pic>
        <p:nvPicPr>
          <p:cNvPr id="1034" name="Picture 10" descr="C:\Users\Malayka\AppData\Local\Microsoft\Windows\Temporary Internet Files\Content.IE5\8VEE8K57\63-free-retro-clipart-illustration-of-man-carrying-big-bag-of-money-with-dollar-sign[1].png"/>
          <p:cNvPicPr>
            <a:picLocks noChangeAspect="1" noChangeArrowheads="1"/>
          </p:cNvPicPr>
          <p:nvPr/>
        </p:nvPicPr>
        <p:blipFill>
          <a:blip r:embed="rId3" cstate="print"/>
          <a:srcRect/>
          <a:stretch>
            <a:fillRect/>
          </a:stretch>
        </p:blipFill>
        <p:spPr bwMode="auto">
          <a:xfrm>
            <a:off x="7391400" y="4997374"/>
            <a:ext cx="1447800" cy="1860626"/>
          </a:xfrm>
          <a:prstGeom prst="rect">
            <a:avLst/>
          </a:prstGeom>
          <a:noFill/>
        </p:spPr>
      </p:pic>
    </p:spTree>
  </p:cSld>
  <p:clrMapOvr>
    <a:masterClrMapping/>
  </p:clrMapOvr>
  <p:transition spd="slow" advClick="0" advTm="6000">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Give It To Me Straight</a:t>
            </a:r>
            <a:endParaRPr lang="en-US" dirty="0"/>
          </a:p>
        </p:txBody>
      </p:sp>
      <p:sp>
        <p:nvSpPr>
          <p:cNvPr id="3" name="Content Placeholder 2"/>
          <p:cNvSpPr>
            <a:spLocks noGrp="1"/>
          </p:cNvSpPr>
          <p:nvPr>
            <p:ph idx="1"/>
          </p:nvPr>
        </p:nvSpPr>
        <p:spPr/>
        <p:txBody>
          <a:bodyPr/>
          <a:lstStyle/>
          <a:p>
            <a:r>
              <a:rPr lang="en-US" dirty="0" smtClean="0"/>
              <a:t>If you could invest in 5 or more top real estate markets in the U.S, would you?</a:t>
            </a:r>
          </a:p>
          <a:p>
            <a:r>
              <a:rPr lang="en-US" dirty="0" smtClean="0"/>
              <a:t>If you had help deciding which release strategy would </a:t>
            </a:r>
            <a:r>
              <a:rPr lang="en-US" dirty="0" smtClean="0"/>
              <a:t>yield </a:t>
            </a:r>
            <a:r>
              <a:rPr lang="en-US" dirty="0" smtClean="0"/>
              <a:t>the highest ROI in the shortest amount of time, would your portfolio be stronger?</a:t>
            </a:r>
          </a:p>
          <a:p>
            <a:r>
              <a:rPr lang="en-US" dirty="0" smtClean="0"/>
              <a:t>If you could build wealth by allowing your money to work for you, would you?</a:t>
            </a:r>
            <a:endParaRPr lang="en-US" dirty="0"/>
          </a:p>
        </p:txBody>
      </p:sp>
    </p:spTree>
  </p:cSld>
  <p:clrMapOvr>
    <a:masterClrMapping/>
  </p:clrMapOvr>
  <p:transition spd="slow" advClick="0" advTm="6000">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We Do It </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GreenLinks</a:t>
            </a:r>
            <a:r>
              <a:rPr lang="en-US" dirty="0" smtClean="0"/>
              <a:t> uses inside Real Estate market knowledge of the top cities in the U.S as a guide to building successful portfolios. </a:t>
            </a:r>
          </a:p>
          <a:p>
            <a:r>
              <a:rPr lang="en-US" dirty="0" smtClean="0"/>
              <a:t>We show investor’s how to build wealth by dominating failing or undesirable neighborhoods, as well as flourishing neighborhoods and “city centers”. </a:t>
            </a:r>
          </a:p>
          <a:p>
            <a:r>
              <a:rPr lang="en-US" dirty="0" smtClean="0"/>
              <a:t>Our goal is to maximize investor’s ROI by examining ALL release strategies such as Seller Financing, and Land Contracts which could potentially double or triple expected proceeds; then choosing the one that not only yields the highest ROI but is soundly the best asset allocation for that particular investors investment goals. </a:t>
            </a:r>
            <a:endParaRPr lang="en-US" dirty="0"/>
          </a:p>
        </p:txBody>
      </p:sp>
      <p:pic>
        <p:nvPicPr>
          <p:cNvPr id="3075" name="Picture 3" descr="C:\Users\Malayka\AppData\Local\Microsoft\Windows\Temporary Internet Files\Content.IE5\5R2Y3D4S\magnifying_glass_3[1].jpeg"/>
          <p:cNvPicPr>
            <a:picLocks noChangeAspect="1" noChangeArrowheads="1"/>
          </p:cNvPicPr>
          <p:nvPr/>
        </p:nvPicPr>
        <p:blipFill>
          <a:blip r:embed="rId2" cstate="print"/>
          <a:srcRect/>
          <a:stretch>
            <a:fillRect/>
          </a:stretch>
        </p:blipFill>
        <p:spPr bwMode="auto">
          <a:xfrm>
            <a:off x="5715000" y="5486400"/>
            <a:ext cx="1009650" cy="1152525"/>
          </a:xfrm>
          <a:prstGeom prst="rect">
            <a:avLst/>
          </a:prstGeom>
          <a:noFill/>
        </p:spPr>
      </p:pic>
      <p:pic>
        <p:nvPicPr>
          <p:cNvPr id="3076" name="Picture 4" descr="C:\Users\Malayka\AppData\Local\Microsoft\Windows\Temporary Internet Files\Content.IE5\XTMAT9SK\magnifying_glass[1].png"/>
          <p:cNvPicPr>
            <a:picLocks noChangeAspect="1" noChangeArrowheads="1"/>
          </p:cNvPicPr>
          <p:nvPr/>
        </p:nvPicPr>
        <p:blipFill>
          <a:blip r:embed="rId3" cstate="print"/>
          <a:srcRect/>
          <a:stretch>
            <a:fillRect/>
          </a:stretch>
        </p:blipFill>
        <p:spPr bwMode="auto">
          <a:xfrm>
            <a:off x="7010400" y="0"/>
            <a:ext cx="1909449" cy="1447800"/>
          </a:xfrm>
          <a:prstGeom prst="rect">
            <a:avLst/>
          </a:prstGeom>
          <a:noFill/>
        </p:spPr>
      </p:pic>
      <p:pic>
        <p:nvPicPr>
          <p:cNvPr id="3079" name="Picture 7" descr="C:\Users\Malayka\AppData\Local\Microsoft\Windows\Temporary Internet Files\Content.IE5\5R2Y3D4S\usa_map[1].gif"/>
          <p:cNvPicPr>
            <a:picLocks noChangeAspect="1" noChangeArrowheads="1"/>
          </p:cNvPicPr>
          <p:nvPr/>
        </p:nvPicPr>
        <p:blipFill>
          <a:blip r:embed="rId4" cstate="print"/>
          <a:srcRect/>
          <a:stretch>
            <a:fillRect/>
          </a:stretch>
        </p:blipFill>
        <p:spPr bwMode="auto">
          <a:xfrm>
            <a:off x="6553200" y="5181600"/>
            <a:ext cx="2173744" cy="1295400"/>
          </a:xfrm>
          <a:prstGeom prst="rect">
            <a:avLst/>
          </a:prstGeom>
          <a:noFill/>
        </p:spPr>
      </p:pic>
    </p:spTree>
  </p:cSld>
  <p:clrMapOvr>
    <a:masterClrMapping/>
  </p:clrMapOvr>
  <p:transition spd="slow" advClick="0" advTm="5000">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normAutofit/>
          </a:bodyPr>
          <a:lstStyle/>
          <a:p>
            <a:r>
              <a:rPr lang="en-US" dirty="0" smtClean="0"/>
              <a:t>Insert Bills Here   </a:t>
            </a:r>
            <a:endParaRPr lang="en-US" dirty="0"/>
          </a:p>
        </p:txBody>
      </p:sp>
      <p:sp>
        <p:nvSpPr>
          <p:cNvPr id="3" name="Content Placeholder 2"/>
          <p:cNvSpPr>
            <a:spLocks noGrp="1"/>
          </p:cNvSpPr>
          <p:nvPr>
            <p:ph sz="half" idx="1"/>
          </p:nvPr>
        </p:nvSpPr>
        <p:spPr>
          <a:xfrm>
            <a:off x="1828800" y="3124200"/>
            <a:ext cx="4038600" cy="4525963"/>
          </a:xfrm>
        </p:spPr>
        <p:txBody>
          <a:bodyPr>
            <a:normAutofit/>
          </a:bodyPr>
          <a:lstStyle/>
          <a:p>
            <a:r>
              <a:rPr lang="en-US" sz="2000" dirty="0" smtClean="0"/>
              <a:t>Michigan:</a:t>
            </a:r>
          </a:p>
          <a:p>
            <a:endParaRPr lang="en-US" sz="2000" dirty="0" smtClean="0"/>
          </a:p>
          <a:p>
            <a:r>
              <a:rPr lang="en-US" sz="2000" dirty="0" smtClean="0"/>
              <a:t>Georgia:</a:t>
            </a:r>
          </a:p>
          <a:p>
            <a:endParaRPr lang="en-US" sz="2000" dirty="0" smtClean="0"/>
          </a:p>
          <a:p>
            <a:r>
              <a:rPr lang="en-US" sz="2000" dirty="0" smtClean="0"/>
              <a:t>Las Vegas: </a:t>
            </a:r>
          </a:p>
          <a:p>
            <a:endParaRPr lang="en-US" sz="2000" dirty="0" smtClean="0"/>
          </a:p>
          <a:p>
            <a:r>
              <a:rPr lang="en-US" sz="2000" dirty="0" smtClean="0"/>
              <a:t>California:</a:t>
            </a:r>
            <a:endParaRPr lang="en-US" sz="2000" dirty="0"/>
          </a:p>
        </p:txBody>
      </p:sp>
      <p:sp>
        <p:nvSpPr>
          <p:cNvPr id="4" name="Content Placeholder 3"/>
          <p:cNvSpPr>
            <a:spLocks noGrp="1"/>
          </p:cNvSpPr>
          <p:nvPr>
            <p:ph sz="half" idx="2"/>
          </p:nvPr>
        </p:nvSpPr>
        <p:spPr>
          <a:xfrm>
            <a:off x="4800600" y="3048000"/>
            <a:ext cx="4038600" cy="4525963"/>
          </a:xfrm>
        </p:spPr>
        <p:txBody>
          <a:bodyPr>
            <a:normAutofit/>
          </a:bodyPr>
          <a:lstStyle/>
          <a:p>
            <a:r>
              <a:rPr lang="en-US" sz="2000" dirty="0" smtClean="0"/>
              <a:t>Texas:</a:t>
            </a:r>
          </a:p>
          <a:p>
            <a:endParaRPr lang="en-US" sz="2000" dirty="0" smtClean="0"/>
          </a:p>
          <a:p>
            <a:r>
              <a:rPr lang="en-US" sz="2000" dirty="0" smtClean="0"/>
              <a:t>Florida:</a:t>
            </a:r>
          </a:p>
          <a:p>
            <a:endParaRPr lang="en-US" sz="2000" dirty="0" smtClean="0"/>
          </a:p>
          <a:p>
            <a:r>
              <a:rPr lang="en-US" sz="2000" dirty="0" smtClean="0"/>
              <a:t>Colorado:</a:t>
            </a:r>
          </a:p>
          <a:p>
            <a:endParaRPr lang="en-US" sz="2000" dirty="0" smtClean="0"/>
          </a:p>
          <a:p>
            <a:r>
              <a:rPr lang="en-US" sz="2000" dirty="0" smtClean="0"/>
              <a:t>New York:</a:t>
            </a:r>
            <a:endParaRPr lang="en-US" sz="2000" dirty="0"/>
          </a:p>
        </p:txBody>
      </p:sp>
      <p:pic>
        <p:nvPicPr>
          <p:cNvPr id="1026" name="Picture 2" descr="C:\Users\Malayka\AppData\Local\Microsoft\Windows\Temporary Internet Files\Content.IE5\XTMAT9SK\clipart0278[1].jpg"/>
          <p:cNvPicPr>
            <a:picLocks noChangeAspect="1" noChangeArrowheads="1"/>
          </p:cNvPicPr>
          <p:nvPr/>
        </p:nvPicPr>
        <p:blipFill>
          <a:blip r:embed="rId2" cstate="print"/>
          <a:srcRect/>
          <a:stretch>
            <a:fillRect/>
          </a:stretch>
        </p:blipFill>
        <p:spPr bwMode="auto">
          <a:xfrm>
            <a:off x="7315200" y="228600"/>
            <a:ext cx="1473200" cy="1741842"/>
          </a:xfrm>
          <a:prstGeom prst="rect">
            <a:avLst/>
          </a:prstGeom>
          <a:noFill/>
        </p:spPr>
      </p:pic>
      <p:sp>
        <p:nvSpPr>
          <p:cNvPr id="9" name="TextBox 8"/>
          <p:cNvSpPr txBox="1"/>
          <p:nvPr/>
        </p:nvSpPr>
        <p:spPr>
          <a:xfrm>
            <a:off x="1219200" y="914400"/>
            <a:ext cx="6248400" cy="2031325"/>
          </a:xfrm>
          <a:prstGeom prst="rect">
            <a:avLst/>
          </a:prstGeom>
          <a:noFill/>
        </p:spPr>
        <p:txBody>
          <a:bodyPr wrap="square" rtlCol="0">
            <a:spAutoFit/>
          </a:bodyPr>
          <a:lstStyle/>
          <a:p>
            <a:r>
              <a:rPr lang="en-US" dirty="0" smtClean="0"/>
              <a:t>Location </a:t>
            </a:r>
            <a:r>
              <a:rPr lang="en-US" dirty="0" err="1" smtClean="0"/>
              <a:t>Location</a:t>
            </a:r>
            <a:r>
              <a:rPr lang="en-US" dirty="0" smtClean="0"/>
              <a:t> </a:t>
            </a:r>
            <a:r>
              <a:rPr lang="en-US" dirty="0" err="1" smtClean="0"/>
              <a:t>Location</a:t>
            </a:r>
            <a:r>
              <a:rPr lang="en-US" dirty="0" smtClean="0"/>
              <a:t>!! Identifying your investment goals will lead you to YOUR market. A beginner investor should focus on areas such as Michigan  or Georgia. More financially established investor’s should focus on areas  such as New York and California. However, if the established investor is looking for a long term investment he may also focus on Michigan in respects to the stable rental market.</a:t>
            </a:r>
            <a:endParaRPr lang="en-US" dirty="0"/>
          </a:p>
        </p:txBody>
      </p:sp>
    </p:spTree>
  </p:cSld>
  <p:clrMapOvr>
    <a:masterClrMapping/>
  </p:clrMapOvr>
  <p:transition spd="slow" advClick="0" advTm="6000">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It Done  </a:t>
            </a:r>
            <a:endParaRPr lang="en-US" dirty="0"/>
          </a:p>
        </p:txBody>
      </p:sp>
      <p:sp>
        <p:nvSpPr>
          <p:cNvPr id="3" name="Content Placeholder 2"/>
          <p:cNvSpPr>
            <a:spLocks noGrp="1"/>
          </p:cNvSpPr>
          <p:nvPr>
            <p:ph sz="half" idx="1"/>
          </p:nvPr>
        </p:nvSpPr>
        <p:spPr>
          <a:xfrm>
            <a:off x="457200" y="1752600"/>
            <a:ext cx="4038600" cy="4525963"/>
          </a:xfrm>
        </p:spPr>
        <p:txBody>
          <a:bodyPr/>
          <a:lstStyle/>
          <a:p>
            <a:r>
              <a:rPr lang="en-US" dirty="0" smtClean="0"/>
              <a:t>Property Search</a:t>
            </a:r>
          </a:p>
          <a:p>
            <a:r>
              <a:rPr lang="en-US" dirty="0" smtClean="0"/>
              <a:t>Market Analysis</a:t>
            </a:r>
          </a:p>
          <a:p>
            <a:r>
              <a:rPr lang="en-US" dirty="0" smtClean="0"/>
              <a:t>Property Purchase</a:t>
            </a:r>
          </a:p>
          <a:p>
            <a:r>
              <a:rPr lang="en-US" dirty="0" smtClean="0"/>
              <a:t>City Inspections/Repair Evaluation</a:t>
            </a:r>
          </a:p>
          <a:p>
            <a:r>
              <a:rPr lang="en-US" dirty="0" smtClean="0"/>
              <a:t>Contractor Assignment</a:t>
            </a:r>
            <a:endParaRPr lang="en-US" dirty="0"/>
          </a:p>
        </p:txBody>
      </p:sp>
      <p:sp>
        <p:nvSpPr>
          <p:cNvPr id="4" name="Content Placeholder 3"/>
          <p:cNvSpPr>
            <a:spLocks noGrp="1"/>
          </p:cNvSpPr>
          <p:nvPr>
            <p:ph sz="half" idx="2"/>
          </p:nvPr>
        </p:nvSpPr>
        <p:spPr>
          <a:xfrm>
            <a:off x="4572000" y="1676400"/>
            <a:ext cx="4038600" cy="4525963"/>
          </a:xfrm>
        </p:spPr>
        <p:txBody>
          <a:bodyPr/>
          <a:lstStyle/>
          <a:p>
            <a:r>
              <a:rPr lang="en-US" dirty="0" smtClean="0"/>
              <a:t>Rehab</a:t>
            </a:r>
          </a:p>
          <a:p>
            <a:r>
              <a:rPr lang="en-US" dirty="0" smtClean="0"/>
              <a:t>Re Market Analysis</a:t>
            </a:r>
          </a:p>
          <a:p>
            <a:r>
              <a:rPr lang="en-US" dirty="0" smtClean="0"/>
              <a:t>Confirm Release Strategy(Flip, lease, etc)</a:t>
            </a:r>
          </a:p>
          <a:p>
            <a:r>
              <a:rPr lang="en-US" dirty="0" smtClean="0"/>
              <a:t>Marketing</a:t>
            </a:r>
          </a:p>
          <a:p>
            <a:r>
              <a:rPr lang="en-US" dirty="0" smtClean="0"/>
              <a:t>Negotiations</a:t>
            </a:r>
          </a:p>
          <a:p>
            <a:pPr>
              <a:buNone/>
            </a:pPr>
            <a:endParaRPr lang="en-US" dirty="0"/>
          </a:p>
        </p:txBody>
      </p:sp>
      <p:pic>
        <p:nvPicPr>
          <p:cNvPr id="2050" name="Picture 2" descr="C:\Users\Malayka\AppData\Local\Microsoft\Windows\Temporary Internet Files\Content.IE5\8VEE8K57\Jay_the_handyman_octopus_gif[1].jpg"/>
          <p:cNvPicPr>
            <a:picLocks noChangeAspect="1" noChangeArrowheads="1"/>
          </p:cNvPicPr>
          <p:nvPr/>
        </p:nvPicPr>
        <p:blipFill>
          <a:blip r:embed="rId2" cstate="print"/>
          <a:srcRect/>
          <a:stretch>
            <a:fillRect/>
          </a:stretch>
        </p:blipFill>
        <p:spPr bwMode="auto">
          <a:xfrm>
            <a:off x="6781800" y="0"/>
            <a:ext cx="2090737" cy="2060685"/>
          </a:xfrm>
          <a:prstGeom prst="rect">
            <a:avLst/>
          </a:prstGeom>
          <a:noFill/>
        </p:spPr>
      </p:pic>
      <p:pic>
        <p:nvPicPr>
          <p:cNvPr id="2051" name="Picture 3" descr="C:\Users\Malayka\AppData\Local\Microsoft\Windows\Temporary Internet Files\Content.IE5\3ZYQHJ38\exit_sign__1[1].jpg"/>
          <p:cNvPicPr>
            <a:picLocks noChangeAspect="1" noChangeArrowheads="1"/>
          </p:cNvPicPr>
          <p:nvPr/>
        </p:nvPicPr>
        <p:blipFill>
          <a:blip r:embed="rId3" cstate="print"/>
          <a:srcRect/>
          <a:stretch>
            <a:fillRect/>
          </a:stretch>
        </p:blipFill>
        <p:spPr bwMode="auto">
          <a:xfrm>
            <a:off x="4953000" y="4114800"/>
            <a:ext cx="2057400" cy="1295400"/>
          </a:xfrm>
          <a:prstGeom prst="rect">
            <a:avLst/>
          </a:prstGeom>
          <a:noFill/>
        </p:spPr>
      </p:pic>
    </p:spTree>
  </p:cSld>
  <p:clrMapOvr>
    <a:masterClrMapping/>
  </p:clrMapOvr>
  <p:transition spd="slow" advClick="0" advTm="6000">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Glenmorra</a:t>
            </a:r>
            <a:r>
              <a:rPr lang="en-US" dirty="0" smtClean="0"/>
              <a:t> </a:t>
            </a:r>
            <a:r>
              <a:rPr lang="en-US" dirty="0" err="1" smtClean="0"/>
              <a:t>st</a:t>
            </a:r>
            <a:r>
              <a:rPr lang="en-US" dirty="0" smtClean="0"/>
              <a:t>. Southfield MI, 48076  </a:t>
            </a:r>
            <a:endParaRPr lang="en-US" dirty="0"/>
          </a:p>
        </p:txBody>
      </p:sp>
      <p:pic>
        <p:nvPicPr>
          <p:cNvPr id="5" name="Picture Placeholder 4" descr="Glenmorra.jpg"/>
          <p:cNvPicPr>
            <a:picLocks noGrp="1" noChangeAspect="1"/>
          </p:cNvPicPr>
          <p:nvPr>
            <p:ph type="pic" idx="1"/>
          </p:nvPr>
        </p:nvPicPr>
        <p:blipFill>
          <a:blip r:embed="rId2" cstate="print"/>
          <a:srcRect/>
          <a:stretch>
            <a:fillRect/>
          </a:stretch>
        </p:blipFill>
        <p:spPr>
          <a:xfrm>
            <a:off x="1792288" y="612775"/>
            <a:ext cx="5486400" cy="3959225"/>
          </a:xfrm>
        </p:spPr>
      </p:pic>
      <p:sp>
        <p:nvSpPr>
          <p:cNvPr id="4" name="Text Placeholder 3"/>
          <p:cNvSpPr>
            <a:spLocks noGrp="1"/>
          </p:cNvSpPr>
          <p:nvPr>
            <p:ph type="body" sz="half" idx="2"/>
          </p:nvPr>
        </p:nvSpPr>
        <p:spPr/>
        <p:txBody>
          <a:bodyPr>
            <a:normAutofit lnSpcReduction="10000"/>
          </a:bodyPr>
          <a:lstStyle/>
          <a:p>
            <a:r>
              <a:rPr lang="en-US" dirty="0" smtClean="0"/>
              <a:t>Sale price: $104k                                       Operating Cost: $700</a:t>
            </a:r>
          </a:p>
          <a:p>
            <a:r>
              <a:rPr lang="en-US" dirty="0" smtClean="0"/>
              <a:t>Closing costs: $2,000                                </a:t>
            </a:r>
            <a:r>
              <a:rPr lang="en-US" dirty="0" smtClean="0"/>
              <a:t>Resale price: </a:t>
            </a:r>
            <a:r>
              <a:rPr lang="en-US" dirty="0" smtClean="0"/>
              <a:t>$199,000</a:t>
            </a:r>
          </a:p>
          <a:p>
            <a:r>
              <a:rPr lang="en-US" dirty="0" smtClean="0"/>
              <a:t>Rehab: $30,000                                          Gross Profit: $ 47,300</a:t>
            </a:r>
            <a:endParaRPr lang="en-US" dirty="0"/>
          </a:p>
        </p:txBody>
      </p:sp>
      <p:pic>
        <p:nvPicPr>
          <p:cNvPr id="8" name="Picture 7" descr="Glenmorrakit.jpg"/>
          <p:cNvPicPr>
            <a:picLocks noChangeAspect="1"/>
          </p:cNvPicPr>
          <p:nvPr/>
        </p:nvPicPr>
        <p:blipFill>
          <a:blip r:embed="rId3" cstate="print"/>
          <a:srcRect l="22216" r="21011"/>
          <a:stretch>
            <a:fillRect/>
          </a:stretch>
        </p:blipFill>
        <p:spPr>
          <a:xfrm>
            <a:off x="1295400" y="2286000"/>
            <a:ext cx="1752600" cy="2514599"/>
          </a:xfrm>
          <a:prstGeom prst="rect">
            <a:avLst/>
          </a:prstGeom>
        </p:spPr>
      </p:pic>
      <p:pic>
        <p:nvPicPr>
          <p:cNvPr id="9" name="Picture 8" descr="Glenmorraliv.jpg"/>
          <p:cNvPicPr>
            <a:picLocks noChangeAspect="1"/>
          </p:cNvPicPr>
          <p:nvPr/>
        </p:nvPicPr>
        <p:blipFill>
          <a:blip r:embed="rId4" cstate="print"/>
          <a:srcRect l="22674" r="21512"/>
          <a:stretch>
            <a:fillRect/>
          </a:stretch>
        </p:blipFill>
        <p:spPr>
          <a:xfrm>
            <a:off x="6019800" y="1905000"/>
            <a:ext cx="2438400" cy="3276600"/>
          </a:xfrm>
          <a:prstGeom prst="rect">
            <a:avLst/>
          </a:prstGeom>
        </p:spPr>
      </p:pic>
    </p:spTree>
  </p:cSld>
  <p:clrMapOvr>
    <a:masterClrMapping/>
  </p:clrMapOvr>
  <p:transition spd="slow" advClick="0" advTm="6000">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 Dr, Southfield MI 48075</a:t>
            </a:r>
            <a:endParaRPr lang="en-US" dirty="0"/>
          </a:p>
        </p:txBody>
      </p:sp>
      <p:pic>
        <p:nvPicPr>
          <p:cNvPr id="5" name="Picture Placeholder 4" descr="philipfrnt.jpg"/>
          <p:cNvPicPr>
            <a:picLocks noGrp="1" noChangeAspect="1"/>
          </p:cNvPicPr>
          <p:nvPr>
            <p:ph type="pic" idx="1"/>
          </p:nvPr>
        </p:nvPicPr>
        <p:blipFill>
          <a:blip r:embed="rId2" cstate="print"/>
          <a:srcRect/>
          <a:stretch>
            <a:fillRect/>
          </a:stretch>
        </p:blipFill>
        <p:spPr>
          <a:xfrm>
            <a:off x="1905000" y="533400"/>
            <a:ext cx="5486400" cy="4114800"/>
          </a:xfrm>
        </p:spPr>
      </p:pic>
      <p:sp>
        <p:nvSpPr>
          <p:cNvPr id="4" name="Text Placeholder 3"/>
          <p:cNvSpPr>
            <a:spLocks noGrp="1"/>
          </p:cNvSpPr>
          <p:nvPr>
            <p:ph type="body" sz="half" idx="2"/>
          </p:nvPr>
        </p:nvSpPr>
        <p:spPr/>
        <p:txBody>
          <a:bodyPr>
            <a:normAutofit lnSpcReduction="10000"/>
          </a:bodyPr>
          <a:lstStyle/>
          <a:p>
            <a:r>
              <a:rPr lang="en-US" dirty="0" smtClean="0"/>
              <a:t>Purchase Price: $58,300                        Resale Price: $125,000</a:t>
            </a:r>
          </a:p>
          <a:p>
            <a:r>
              <a:rPr lang="en-US" dirty="0" smtClean="0"/>
              <a:t>Closing costs: $1,400                              Operating cost: $700  </a:t>
            </a:r>
          </a:p>
          <a:p>
            <a:r>
              <a:rPr lang="en-US" dirty="0" smtClean="0"/>
              <a:t>Rehab: $20,000                                        Net Return: $ 35,600</a:t>
            </a:r>
            <a:endParaRPr lang="en-US" dirty="0"/>
          </a:p>
        </p:txBody>
      </p:sp>
      <p:pic>
        <p:nvPicPr>
          <p:cNvPr id="6" name="Picture 5" descr="Philipkit.jpg"/>
          <p:cNvPicPr>
            <a:picLocks noChangeAspect="1"/>
          </p:cNvPicPr>
          <p:nvPr/>
        </p:nvPicPr>
        <p:blipFill>
          <a:blip r:embed="rId3" cstate="print"/>
          <a:stretch>
            <a:fillRect/>
          </a:stretch>
        </p:blipFill>
        <p:spPr>
          <a:xfrm>
            <a:off x="381000" y="2781300"/>
            <a:ext cx="2743200" cy="2057400"/>
          </a:xfrm>
          <a:prstGeom prst="rect">
            <a:avLst/>
          </a:prstGeom>
        </p:spPr>
      </p:pic>
      <p:pic>
        <p:nvPicPr>
          <p:cNvPr id="7" name="Picture 6" descr="philipdin.jpg"/>
          <p:cNvPicPr>
            <a:picLocks noChangeAspect="1"/>
          </p:cNvPicPr>
          <p:nvPr/>
        </p:nvPicPr>
        <p:blipFill>
          <a:blip r:embed="rId4" cstate="print"/>
          <a:stretch>
            <a:fillRect/>
          </a:stretch>
        </p:blipFill>
        <p:spPr>
          <a:xfrm>
            <a:off x="5867400" y="3124200"/>
            <a:ext cx="3048000" cy="2057400"/>
          </a:xfrm>
          <a:prstGeom prst="rect">
            <a:avLst/>
          </a:prstGeom>
        </p:spPr>
      </p:pic>
    </p:spTree>
  </p:cSld>
  <p:clrMapOvr>
    <a:masterClrMapping/>
  </p:clrMapOvr>
  <p:transition spd="slow" advClick="0" advTm="6000">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IMG_20150105_155300.jpg"/>
          <p:cNvPicPr>
            <a:picLocks noGrp="1" noChangeAspect="1"/>
          </p:cNvPicPr>
          <p:nvPr>
            <p:ph type="pic" idx="1"/>
          </p:nvPr>
        </p:nvPicPr>
        <p:blipFill>
          <a:blip r:embed="rId2" cstate="print"/>
          <a:stretch>
            <a:fillRect/>
          </a:stretch>
        </p:blipFill>
        <p:spPr>
          <a:xfrm>
            <a:off x="2286000" y="304800"/>
            <a:ext cx="4495800" cy="4495800"/>
          </a:xfrm>
          <a:prstGeom prst="rect">
            <a:avLst/>
          </a:prstGeom>
          <a:noFill/>
          <a:ln>
            <a:noFill/>
          </a:ln>
        </p:spPr>
      </p:pic>
      <p:sp>
        <p:nvSpPr>
          <p:cNvPr id="4" name="Text Placeholder 3"/>
          <p:cNvSpPr>
            <a:spLocks noGrp="1"/>
          </p:cNvSpPr>
          <p:nvPr>
            <p:ph type="body" sz="half" idx="2"/>
          </p:nvPr>
        </p:nvSpPr>
        <p:spPr/>
        <p:txBody>
          <a:bodyPr/>
          <a:lstStyle/>
          <a:p>
            <a:pPr algn="ctr"/>
            <a:r>
              <a:rPr lang="en-US" b="1" dirty="0" smtClean="0">
                <a:latin typeface="Times New Roman" pitchFamily="18" charset="0"/>
                <a:cs typeface="Times New Roman" pitchFamily="18" charset="0"/>
              </a:rPr>
              <a:t>CONNECTING INVESTORS TO PROFITABLE REAL ESTATE PROJECTS ACROSS THE U.S. </a:t>
            </a:r>
          </a:p>
          <a:p>
            <a:pPr algn="ctr"/>
            <a:r>
              <a:rPr lang="en-US" dirty="0" smtClean="0"/>
              <a:t>(</a:t>
            </a:r>
            <a:r>
              <a:rPr lang="en-US" b="1" dirty="0" smtClean="0"/>
              <a:t>greenlinkcorp@gmail.com</a:t>
            </a:r>
            <a:r>
              <a:rPr lang="en-US" dirty="0" smtClean="0"/>
              <a:t>)</a:t>
            </a:r>
            <a:endParaRPr lang="en-US" dirty="0"/>
          </a:p>
        </p:txBody>
      </p:sp>
      <p:sp>
        <p:nvSpPr>
          <p:cNvPr id="6" name="TextBox 5"/>
          <p:cNvSpPr txBox="1"/>
          <p:nvPr/>
        </p:nvSpPr>
        <p:spPr>
          <a:xfrm>
            <a:off x="2590800" y="4800600"/>
            <a:ext cx="4114800" cy="584775"/>
          </a:xfrm>
          <a:prstGeom prst="rect">
            <a:avLst/>
          </a:prstGeom>
          <a:noFill/>
        </p:spPr>
        <p:txBody>
          <a:bodyPr wrap="square" rtlCol="0">
            <a:spAutoFit/>
          </a:bodyPr>
          <a:lstStyle/>
          <a:p>
            <a:pPr algn="ctr"/>
            <a:r>
              <a:rPr lang="en-US" sz="3200" dirty="0" err="1" smtClean="0">
                <a:latin typeface="Algerian" pitchFamily="82" charset="0"/>
              </a:rPr>
              <a:t>GreenLinks</a:t>
            </a:r>
            <a:endParaRPr lang="en-US" sz="3200" dirty="0">
              <a:latin typeface="Algerian" pitchFamily="82" charset="0"/>
            </a:endParaRPr>
          </a:p>
        </p:txBody>
      </p:sp>
    </p:spTree>
  </p:cSld>
  <p:clrMapOvr>
    <a:masterClrMapping/>
  </p:clrMapOvr>
  <p:transition spd="slow" advClick="0" advTm="6000">
    <p:wheel spokes="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945</TotalTime>
  <Words>383</Words>
  <Application>Microsoft Office PowerPoint</Application>
  <PresentationFormat>On-screen Show (4:3)</PresentationFormat>
  <Paragraphs>48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GreenLinks  </vt:lpstr>
      <vt:lpstr>Give It To Me Straight</vt:lpstr>
      <vt:lpstr>How We Do It </vt:lpstr>
      <vt:lpstr>Insert Bills Here   </vt:lpstr>
      <vt:lpstr>Get It Done  </vt:lpstr>
      <vt:lpstr>Glenmorra st. Southfield MI, 48076  </vt:lpstr>
      <vt:lpstr>Philip Dr, Southfield MI 48075</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GreenLinks</dc:title>
  <dc:creator>Malayka</dc:creator>
  <cp:lastModifiedBy>Malayka</cp:lastModifiedBy>
  <cp:revision>41</cp:revision>
  <dcterms:created xsi:type="dcterms:W3CDTF">2015-08-19T05:06:50Z</dcterms:created>
  <dcterms:modified xsi:type="dcterms:W3CDTF">2015-08-27T00:05:13Z</dcterms:modified>
</cp:coreProperties>
</file>