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notesMasterIdLst>
    <p:notesMasterId r:id="rId13"/>
  </p:notesMasterIdLst>
  <p:sldIdLst>
    <p:sldId id="263" r:id="rId2"/>
    <p:sldId id="460" r:id="rId3"/>
    <p:sldId id="461" r:id="rId4"/>
    <p:sldId id="450" r:id="rId5"/>
    <p:sldId id="456" r:id="rId6"/>
    <p:sldId id="455" r:id="rId7"/>
    <p:sldId id="451" r:id="rId8"/>
    <p:sldId id="453" r:id="rId9"/>
    <p:sldId id="454" r:id="rId10"/>
    <p:sldId id="459" r:id="rId11"/>
    <p:sldId id="4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91"/>
  </p:normalViewPr>
  <p:slideViewPr>
    <p:cSldViewPr snapToGrid="0" snapToObjects="1">
      <p:cViewPr varScale="1">
        <p:scale>
          <a:sx n="121" d="100"/>
          <a:sy n="121"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3F5DA-0646-164B-A1C7-107B43A2846F}" type="datetimeFigureOut">
              <a:rPr lang="en-US" smtClean="0"/>
              <a:t>5/26/21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3112E-A04C-B845-B9A6-B8B54C39A030}" type="slidenum">
              <a:rPr lang="en-US" smtClean="0"/>
              <a:t>‹#›</a:t>
            </a:fld>
            <a:endParaRPr lang="en-US"/>
          </a:p>
        </p:txBody>
      </p:sp>
    </p:spTree>
    <p:extLst>
      <p:ext uri="{BB962C8B-B14F-4D97-AF65-F5344CB8AC3E}">
        <p14:creationId xmlns:p14="http://schemas.microsoft.com/office/powerpoint/2010/main" val="14321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D4408-C7C1-D441-A1D2-9850E4E0CBC6}" type="slidenum">
              <a:rPr lang="en-US" smtClean="0"/>
              <a:t>2</a:t>
            </a:fld>
            <a:endParaRPr lang="en-US"/>
          </a:p>
        </p:txBody>
      </p:sp>
    </p:spTree>
    <p:extLst>
      <p:ext uri="{BB962C8B-B14F-4D97-AF65-F5344CB8AC3E}">
        <p14:creationId xmlns:p14="http://schemas.microsoft.com/office/powerpoint/2010/main" val="32109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D4408-C7C1-D441-A1D2-9850E4E0CBC6}" type="slidenum">
              <a:rPr lang="en-US" smtClean="0"/>
              <a:t>3</a:t>
            </a:fld>
            <a:endParaRPr lang="en-US"/>
          </a:p>
        </p:txBody>
      </p:sp>
    </p:spTree>
    <p:extLst>
      <p:ext uri="{BB962C8B-B14F-4D97-AF65-F5344CB8AC3E}">
        <p14:creationId xmlns:p14="http://schemas.microsoft.com/office/powerpoint/2010/main" val="132309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Photo courtesy of Brian </a:t>
            </a:r>
            <a:r>
              <a:rPr lang="en-US" sz="1200" dirty="0" err="1"/>
              <a:t>Emfinger</a:t>
            </a:r>
            <a:r>
              <a:rPr lang="en-US" sz="1200" dirty="0"/>
              <a:t>/LSM</a:t>
            </a:r>
          </a:p>
          <a:p>
            <a:endParaRPr lang="en-US" dirty="0"/>
          </a:p>
        </p:txBody>
      </p:sp>
      <p:sp>
        <p:nvSpPr>
          <p:cNvPr id="4" name="Slide Number Placeholder 3"/>
          <p:cNvSpPr>
            <a:spLocks noGrp="1"/>
          </p:cNvSpPr>
          <p:nvPr>
            <p:ph type="sldNum" sz="quarter" idx="5"/>
          </p:nvPr>
        </p:nvSpPr>
        <p:spPr/>
        <p:txBody>
          <a:bodyPr/>
          <a:lstStyle/>
          <a:p>
            <a:fld id="{DB3D4408-C7C1-D441-A1D2-9850E4E0CBC6}" type="slidenum">
              <a:rPr lang="en-US" smtClean="0"/>
              <a:t>4</a:t>
            </a:fld>
            <a:endParaRPr lang="en-US"/>
          </a:p>
        </p:txBody>
      </p:sp>
    </p:spTree>
    <p:extLst>
      <p:ext uri="{BB962C8B-B14F-4D97-AF65-F5344CB8AC3E}">
        <p14:creationId xmlns:p14="http://schemas.microsoft.com/office/powerpoint/2010/main" val="19052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Photo courtesy of Brian </a:t>
            </a:r>
            <a:r>
              <a:rPr lang="en-US" sz="1200" dirty="0" err="1"/>
              <a:t>Emfinger</a:t>
            </a:r>
            <a:r>
              <a:rPr lang="en-US" sz="1200" dirty="0"/>
              <a:t>/LSM</a:t>
            </a:r>
          </a:p>
          <a:p>
            <a:endParaRPr lang="en-US" dirty="0"/>
          </a:p>
        </p:txBody>
      </p:sp>
      <p:sp>
        <p:nvSpPr>
          <p:cNvPr id="4" name="Slide Number Placeholder 3"/>
          <p:cNvSpPr>
            <a:spLocks noGrp="1"/>
          </p:cNvSpPr>
          <p:nvPr>
            <p:ph type="sldNum" sz="quarter" idx="5"/>
          </p:nvPr>
        </p:nvSpPr>
        <p:spPr/>
        <p:txBody>
          <a:bodyPr/>
          <a:lstStyle/>
          <a:p>
            <a:fld id="{DB3D4408-C7C1-D441-A1D2-9850E4E0CBC6}" type="slidenum">
              <a:rPr lang="en-US" smtClean="0"/>
              <a:t>5</a:t>
            </a:fld>
            <a:endParaRPr lang="en-US"/>
          </a:p>
        </p:txBody>
      </p:sp>
    </p:spTree>
    <p:extLst>
      <p:ext uri="{BB962C8B-B14F-4D97-AF65-F5344CB8AC3E}">
        <p14:creationId xmlns:p14="http://schemas.microsoft.com/office/powerpoint/2010/main" val="63049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Photo courtesy of Brian </a:t>
            </a:r>
            <a:r>
              <a:rPr lang="en-US" sz="1200" dirty="0" err="1"/>
              <a:t>Emfinger</a:t>
            </a:r>
            <a:r>
              <a:rPr lang="en-US" sz="1200" dirty="0"/>
              <a:t>/LSM</a:t>
            </a:r>
          </a:p>
          <a:p>
            <a:endParaRPr lang="en-US" dirty="0"/>
          </a:p>
        </p:txBody>
      </p:sp>
      <p:sp>
        <p:nvSpPr>
          <p:cNvPr id="4" name="Slide Number Placeholder 3"/>
          <p:cNvSpPr>
            <a:spLocks noGrp="1"/>
          </p:cNvSpPr>
          <p:nvPr>
            <p:ph type="sldNum" sz="quarter" idx="5"/>
          </p:nvPr>
        </p:nvSpPr>
        <p:spPr/>
        <p:txBody>
          <a:bodyPr/>
          <a:lstStyle/>
          <a:p>
            <a:fld id="{DB3D4408-C7C1-D441-A1D2-9850E4E0CBC6}" type="slidenum">
              <a:rPr lang="en-US" smtClean="0"/>
              <a:t>6</a:t>
            </a:fld>
            <a:endParaRPr lang="en-US"/>
          </a:p>
        </p:txBody>
      </p:sp>
    </p:spTree>
    <p:extLst>
      <p:ext uri="{BB962C8B-B14F-4D97-AF65-F5344CB8AC3E}">
        <p14:creationId xmlns:p14="http://schemas.microsoft.com/office/powerpoint/2010/main" val="299899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D4408-C7C1-D441-A1D2-9850E4E0CBC6}" type="slidenum">
              <a:rPr lang="en-US" smtClean="0"/>
              <a:t>11</a:t>
            </a:fld>
            <a:endParaRPr lang="en-US"/>
          </a:p>
        </p:txBody>
      </p:sp>
    </p:spTree>
    <p:extLst>
      <p:ext uri="{BB962C8B-B14F-4D97-AF65-F5344CB8AC3E}">
        <p14:creationId xmlns:p14="http://schemas.microsoft.com/office/powerpoint/2010/main" val="429078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DFA5-2AF0-294D-B5BE-A066A1569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DDB134-4B57-2A4C-844E-AA5B0C422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AAFB0FEC-7104-CC47-B831-773B0A6CC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6CFFE-1F04-C34B-AE62-F40005648ACC}"/>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373754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09F2-265E-C046-A67A-219655C41F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BE04E-F65C-0647-AA8D-338AE36754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5F62B-4FB1-C544-B338-A0128D310932}"/>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5" name="Footer Placeholder 4">
            <a:extLst>
              <a:ext uri="{FF2B5EF4-FFF2-40B4-BE49-F238E27FC236}">
                <a16:creationId xmlns:a16="http://schemas.microsoft.com/office/drawing/2014/main" id="{BDCD6D62-D871-974A-A161-F35A9A97F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67E5E-9773-D84C-B90E-430E93B39672}"/>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207244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200058-DF6B-0146-9FAE-2203A25D9E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71CEA4-F013-1A4F-A2B0-379D6E4E9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3F011-3FC2-D44C-9100-9EE0EA19B8F4}"/>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5" name="Footer Placeholder 4">
            <a:extLst>
              <a:ext uri="{FF2B5EF4-FFF2-40B4-BE49-F238E27FC236}">
                <a16:creationId xmlns:a16="http://schemas.microsoft.com/office/drawing/2014/main" id="{FBD80EF7-B763-254B-8C4D-3A37C589E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A3C68-3C0F-AA47-BBF2-60B9067B9092}"/>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162712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8907-596C-074C-B888-2325F3ACB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CFFF0-19C2-AE42-93FD-BA237DF8A6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411B-78D9-CA49-9656-353F90E093A7}"/>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5" name="Footer Placeholder 4">
            <a:extLst>
              <a:ext uri="{FF2B5EF4-FFF2-40B4-BE49-F238E27FC236}">
                <a16:creationId xmlns:a16="http://schemas.microsoft.com/office/drawing/2014/main" id="{BE162FC1-1E62-A344-977A-5F9206C17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AEF88-44C0-0F43-9526-12FFD222A5BB}"/>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58411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9273-2603-5B4A-B4F8-D5FED37D0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49C599-B52C-1F41-BA84-8A85838C5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B1F13-3D9B-844A-9C83-6692B350A73C}"/>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5" name="Footer Placeholder 4">
            <a:extLst>
              <a:ext uri="{FF2B5EF4-FFF2-40B4-BE49-F238E27FC236}">
                <a16:creationId xmlns:a16="http://schemas.microsoft.com/office/drawing/2014/main" id="{636E43BB-3C36-544C-90DA-7D776E67C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9203E-12A3-9A40-AC06-118193685741}"/>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391581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0F80-B352-8843-80E7-F5B6A99E2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C3EF9-2F6E-4643-90C9-96000BC80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AA180-08E4-634D-8607-EDF2D1ED60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D74DC-75F4-4741-9D27-3885E594836C}"/>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6" name="Footer Placeholder 5">
            <a:extLst>
              <a:ext uri="{FF2B5EF4-FFF2-40B4-BE49-F238E27FC236}">
                <a16:creationId xmlns:a16="http://schemas.microsoft.com/office/drawing/2014/main" id="{32E35197-2D6C-7A4B-A236-DAA0EBA19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D1916-F2C1-0D46-A4B1-8712672BD491}"/>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114572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F536-9848-AB4D-8804-CA3BC9256A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C1F2F-7120-A948-9769-81A91D110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AE22AD-84C6-E643-8121-7441DB95AC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F0460E-6E7E-9541-937D-D37E45F38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946AE2-2C7D-8648-94D7-F8CE4B108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32B8A4-20EF-414D-BAE1-42E8930E26B0}"/>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8" name="Footer Placeholder 7">
            <a:extLst>
              <a:ext uri="{FF2B5EF4-FFF2-40B4-BE49-F238E27FC236}">
                <a16:creationId xmlns:a16="http://schemas.microsoft.com/office/drawing/2014/main" id="{AF9CB425-3F3B-5441-9CC7-7D4A142B8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CF748-E68E-CD43-8A22-7ECAEBE48DBE}"/>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58930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51A2-FF0A-F844-BA5F-95175BD50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29A716-62DD-0843-BBEE-E2727012C96E}"/>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4" name="Footer Placeholder 3">
            <a:extLst>
              <a:ext uri="{FF2B5EF4-FFF2-40B4-BE49-F238E27FC236}">
                <a16:creationId xmlns:a16="http://schemas.microsoft.com/office/drawing/2014/main" id="{2663277D-DEBE-5846-A7AE-18113D4882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8E0BD-02F4-4045-BF84-92CB636CA0E6}"/>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26353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AA68B-6F05-434F-82D1-10617771B50E}"/>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3" name="Footer Placeholder 2">
            <a:extLst>
              <a:ext uri="{FF2B5EF4-FFF2-40B4-BE49-F238E27FC236}">
                <a16:creationId xmlns:a16="http://schemas.microsoft.com/office/drawing/2014/main" id="{BD472C5B-BF56-DD4A-9177-93B93ED3A8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9690F9-AC91-334E-80DD-4F7AFB0DD34A}"/>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121502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B4FA-2681-E347-8E5C-6263B2E05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97B23-EC37-F841-88DA-D310F06F1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CE52D9-7BA6-604C-8404-E927CDBE5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5B9A0C-9DF7-1A4A-AA49-A36FAD32931A}"/>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6" name="Footer Placeholder 5">
            <a:extLst>
              <a:ext uri="{FF2B5EF4-FFF2-40B4-BE49-F238E27FC236}">
                <a16:creationId xmlns:a16="http://schemas.microsoft.com/office/drawing/2014/main" id="{B7193A98-8677-5E4E-AF6C-6ED181B74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CAEB1-3F4C-534A-AD88-72017DED60A6}"/>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140243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2893-1F17-E441-9822-C4753855C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204836-45D5-C642-8ED4-419C988E3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5CCDC-4672-554D-A6F3-197D22421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8C5BC-7AF9-954F-A79A-04D9F3268E97}"/>
              </a:ext>
            </a:extLst>
          </p:cNvPr>
          <p:cNvSpPr>
            <a:spLocks noGrp="1"/>
          </p:cNvSpPr>
          <p:nvPr>
            <p:ph type="dt" sz="half" idx="10"/>
          </p:nvPr>
        </p:nvSpPr>
        <p:spPr>
          <a:xfrm>
            <a:off x="838200" y="6356350"/>
            <a:ext cx="2743200" cy="365125"/>
          </a:xfrm>
          <a:prstGeom prst="rect">
            <a:avLst/>
          </a:prstGeom>
        </p:spPr>
        <p:txBody>
          <a:bodyPr/>
          <a:lstStyle/>
          <a:p>
            <a:fld id="{60820F51-BBCB-E348-B124-F534BB290951}" type="datetimeFigureOut">
              <a:rPr lang="en-US" smtClean="0"/>
              <a:t>5/26/21</a:t>
            </a:fld>
            <a:endParaRPr lang="en-US"/>
          </a:p>
        </p:txBody>
      </p:sp>
      <p:sp>
        <p:nvSpPr>
          <p:cNvPr id="6" name="Footer Placeholder 5">
            <a:extLst>
              <a:ext uri="{FF2B5EF4-FFF2-40B4-BE49-F238E27FC236}">
                <a16:creationId xmlns:a16="http://schemas.microsoft.com/office/drawing/2014/main" id="{AD134CA7-428A-F84C-97DC-BDF65426F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BF3A7-DB79-F846-AAD9-39376A2324A5}"/>
              </a:ext>
            </a:extLst>
          </p:cNvPr>
          <p:cNvSpPr>
            <a:spLocks noGrp="1"/>
          </p:cNvSpPr>
          <p:nvPr>
            <p:ph type="sldNum" sz="quarter" idx="12"/>
          </p:nvPr>
        </p:nvSpPr>
        <p:spPr/>
        <p:txBody>
          <a:bodyPr/>
          <a:lstStyle/>
          <a:p>
            <a:fld id="{12BC8ECD-ADDA-724D-8F9D-278C6305544E}" type="slidenum">
              <a:rPr lang="en-US" smtClean="0"/>
              <a:t>‹#›</a:t>
            </a:fld>
            <a:endParaRPr lang="en-US"/>
          </a:p>
        </p:txBody>
      </p:sp>
    </p:spTree>
    <p:extLst>
      <p:ext uri="{BB962C8B-B14F-4D97-AF65-F5344CB8AC3E}">
        <p14:creationId xmlns:p14="http://schemas.microsoft.com/office/powerpoint/2010/main" val="123161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D4C3C-0C10-B040-ADC1-07CB0AB5A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3942E7-C657-9040-8C01-00E7AB13B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3A08E96-7DA9-A544-90EA-E20BA46D3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5B9F81-6C62-054F-BD4E-60200136AC8B}"/>
              </a:ext>
            </a:extLst>
          </p:cNvPr>
          <p:cNvSpPr>
            <a:spLocks noGrp="1"/>
          </p:cNvSpPr>
          <p:nvPr>
            <p:ph type="sldNum" sz="quarter" idx="4"/>
          </p:nvPr>
        </p:nvSpPr>
        <p:spPr>
          <a:xfrm>
            <a:off x="9537820" y="6356351"/>
            <a:ext cx="1815979" cy="245860"/>
          </a:xfrm>
          <a:prstGeom prst="rect">
            <a:avLst/>
          </a:prstGeom>
        </p:spPr>
        <p:txBody>
          <a:bodyPr vert="horz" lIns="91440" tIns="45720" rIns="91440" bIns="45720" rtlCol="0" anchor="ctr"/>
          <a:lstStyle>
            <a:lvl1pPr algn="r">
              <a:defRPr sz="1200">
                <a:solidFill>
                  <a:schemeClr val="tx1">
                    <a:tint val="75000"/>
                  </a:schemeClr>
                </a:solidFill>
              </a:defRPr>
            </a:lvl1pPr>
          </a:lstStyle>
          <a:p>
            <a:fld id="{12BC8ECD-ADDA-724D-8F9D-278C6305544E}" type="slidenum">
              <a:rPr lang="en-US" smtClean="0"/>
              <a:t>‹#›</a:t>
            </a:fld>
            <a:endParaRPr lang="en-US"/>
          </a:p>
        </p:txBody>
      </p:sp>
      <p:pic>
        <p:nvPicPr>
          <p:cNvPr id="11" name="Picture 10">
            <a:extLst>
              <a:ext uri="{FF2B5EF4-FFF2-40B4-BE49-F238E27FC236}">
                <a16:creationId xmlns:a16="http://schemas.microsoft.com/office/drawing/2014/main" id="{A72FF079-3B64-8240-BA48-DDC7CC3AD236}"/>
              </a:ext>
            </a:extLst>
          </p:cNvPr>
          <p:cNvPicPr>
            <a:picLocks noChangeAspect="1"/>
          </p:cNvPicPr>
          <p:nvPr userDrawn="1"/>
        </p:nvPicPr>
        <p:blipFill rotWithShape="1">
          <a:blip r:embed="rId13"/>
          <a:srcRect t="7491" r="445" b="8161"/>
          <a:stretch/>
        </p:blipFill>
        <p:spPr>
          <a:xfrm>
            <a:off x="10532265" y="4405311"/>
            <a:ext cx="1438241" cy="1592338"/>
          </a:xfrm>
          <a:prstGeom prst="rect">
            <a:avLst/>
          </a:prstGeom>
          <a:ln w="66675">
            <a:solidFill>
              <a:srgbClr val="FF0000"/>
            </a:solidFill>
          </a:ln>
        </p:spPr>
      </p:pic>
      <p:pic>
        <p:nvPicPr>
          <p:cNvPr id="7" name="Picture 6">
            <a:extLst>
              <a:ext uri="{FF2B5EF4-FFF2-40B4-BE49-F238E27FC236}">
                <a16:creationId xmlns:a16="http://schemas.microsoft.com/office/drawing/2014/main" id="{A76857F8-057A-0B46-9C24-02FC6E6324BA}"/>
              </a:ext>
            </a:extLst>
          </p:cNvPr>
          <p:cNvPicPr>
            <a:picLocks noChangeAspect="1"/>
          </p:cNvPicPr>
          <p:nvPr userDrawn="1"/>
        </p:nvPicPr>
        <p:blipFill>
          <a:blip r:embed="rId14"/>
          <a:stretch>
            <a:fillRect/>
          </a:stretch>
        </p:blipFill>
        <p:spPr>
          <a:xfrm>
            <a:off x="9894498" y="5235410"/>
            <a:ext cx="1178437" cy="1120904"/>
          </a:xfrm>
          <a:prstGeom prst="rect">
            <a:avLst/>
          </a:prstGeom>
        </p:spPr>
      </p:pic>
      <p:sp>
        <p:nvSpPr>
          <p:cNvPr id="13" name="Rectangle 12">
            <a:extLst>
              <a:ext uri="{FF2B5EF4-FFF2-40B4-BE49-F238E27FC236}">
                <a16:creationId xmlns:a16="http://schemas.microsoft.com/office/drawing/2014/main" id="{B10DD397-3C16-3E4B-9302-599C9314FABE}"/>
              </a:ext>
            </a:extLst>
          </p:cNvPr>
          <p:cNvSpPr/>
          <p:nvPr userDrawn="1"/>
        </p:nvSpPr>
        <p:spPr>
          <a:xfrm>
            <a:off x="838200" y="1424549"/>
            <a:ext cx="10515599" cy="1047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54950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AAD0C-765D-3548-A535-2B167AF5E2FB}"/>
              </a:ext>
            </a:extLst>
          </p:cNvPr>
          <p:cNvSpPr txBox="1">
            <a:spLocks/>
          </p:cNvSpPr>
          <p:nvPr/>
        </p:nvSpPr>
        <p:spPr>
          <a:xfrm>
            <a:off x="451945" y="2281786"/>
            <a:ext cx="11634951" cy="2147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Child Support Services: </a:t>
            </a:r>
          </a:p>
          <a:p>
            <a:r>
              <a:rPr lang="en-US" sz="4800" b="1" dirty="0"/>
              <a:t>The Foundational Critical Infrastructure Sector</a:t>
            </a:r>
            <a:br>
              <a:rPr lang="en-US" sz="4800" b="1" dirty="0"/>
            </a:br>
            <a:endParaRPr lang="en-US" sz="4800" b="1" i="1" dirty="0"/>
          </a:p>
        </p:txBody>
      </p:sp>
      <p:sp>
        <p:nvSpPr>
          <p:cNvPr id="5" name="Subtitle 2">
            <a:extLst>
              <a:ext uri="{FF2B5EF4-FFF2-40B4-BE49-F238E27FC236}">
                <a16:creationId xmlns:a16="http://schemas.microsoft.com/office/drawing/2014/main" id="{D59F3439-02B4-F948-893D-E5F5075300E5}"/>
              </a:ext>
            </a:extLst>
          </p:cNvPr>
          <p:cNvSpPr txBox="1">
            <a:spLocks/>
          </p:cNvSpPr>
          <p:nvPr/>
        </p:nvSpPr>
        <p:spPr>
          <a:xfrm>
            <a:off x="250041" y="5639851"/>
            <a:ext cx="7891272" cy="10698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Dr. Heather L. Beal, CEM</a:t>
            </a:r>
          </a:p>
          <a:p>
            <a:pPr marL="0" indent="0">
              <a:buNone/>
            </a:pPr>
            <a:r>
              <a:rPr lang="en-US" i="1" dirty="0"/>
              <a:t>BLOCKS President &amp; CEO</a:t>
            </a:r>
          </a:p>
        </p:txBody>
      </p:sp>
    </p:spTree>
    <p:extLst>
      <p:ext uri="{BB962C8B-B14F-4D97-AF65-F5344CB8AC3E}">
        <p14:creationId xmlns:p14="http://schemas.microsoft.com/office/powerpoint/2010/main" val="358379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C8D30-1536-B541-B6A7-59C4B3108BBF}"/>
              </a:ext>
            </a:extLst>
          </p:cNvPr>
          <p:cNvSpPr txBox="1"/>
          <p:nvPr/>
        </p:nvSpPr>
        <p:spPr>
          <a:xfrm>
            <a:off x="632013" y="3029326"/>
            <a:ext cx="9480175"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t>Full realization of NCCD Recommendation 6.2</a:t>
            </a:r>
          </a:p>
          <a:p>
            <a:pPr marL="342900" indent="-342900">
              <a:buFont typeface="Arial" panose="020B0604020202020204" pitchFamily="34" charset="0"/>
              <a:buChar char="•"/>
            </a:pPr>
            <a:r>
              <a:rPr lang="en-US" sz="2800" dirty="0"/>
              <a:t>Updating/Revising of PPD-21 to designate Child Support Services as a new Critical Infrastructure Sector</a:t>
            </a:r>
          </a:p>
          <a:p>
            <a:pPr marL="342900" indent="-342900">
              <a:buFont typeface="Arial" panose="020B0604020202020204" pitchFamily="34" charset="0"/>
              <a:buChar char="•"/>
            </a:pPr>
            <a:r>
              <a:rPr lang="en-US" sz="2800" dirty="0"/>
              <a:t>Creation of a National Response Framework Lifeline that acknowledges the critical nature of childcare and child support services as enablers of all other lifelines</a:t>
            </a:r>
          </a:p>
        </p:txBody>
      </p:sp>
      <p:sp>
        <p:nvSpPr>
          <p:cNvPr id="3" name="Title 1">
            <a:extLst>
              <a:ext uri="{FF2B5EF4-FFF2-40B4-BE49-F238E27FC236}">
                <a16:creationId xmlns:a16="http://schemas.microsoft.com/office/drawing/2014/main" id="{4AFB7CCD-2857-7E49-AAE0-B6B62070957F}"/>
              </a:ext>
            </a:extLst>
          </p:cNvPr>
          <p:cNvSpPr txBox="1">
            <a:spLocks/>
          </p:cNvSpPr>
          <p:nvPr/>
        </p:nvSpPr>
        <p:spPr>
          <a:xfrm>
            <a:off x="887506" y="314222"/>
            <a:ext cx="10475260" cy="9543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BLOCKS Recommendations</a:t>
            </a:r>
          </a:p>
        </p:txBody>
      </p:sp>
      <p:sp>
        <p:nvSpPr>
          <p:cNvPr id="4" name="TextBox 3">
            <a:extLst>
              <a:ext uri="{FF2B5EF4-FFF2-40B4-BE49-F238E27FC236}">
                <a16:creationId xmlns:a16="http://schemas.microsoft.com/office/drawing/2014/main" id="{4D547A88-B51D-FD43-8242-AC270C858F7C}"/>
              </a:ext>
            </a:extLst>
          </p:cNvPr>
          <p:cNvSpPr txBox="1"/>
          <p:nvPr/>
        </p:nvSpPr>
        <p:spPr>
          <a:xfrm>
            <a:off x="632013" y="1739153"/>
            <a:ext cx="10730753" cy="954107"/>
          </a:xfrm>
          <a:prstGeom prst="rect">
            <a:avLst/>
          </a:prstGeom>
          <a:noFill/>
        </p:spPr>
        <p:txBody>
          <a:bodyPr wrap="square" rtlCol="0">
            <a:spAutoFit/>
          </a:bodyPr>
          <a:lstStyle/>
          <a:p>
            <a:r>
              <a:rPr lang="en-US" sz="2800" dirty="0"/>
              <a:t>Work with Congress, emergency management, and child support service stakeholders to achieve the following…</a:t>
            </a:r>
          </a:p>
        </p:txBody>
      </p:sp>
    </p:spTree>
    <p:extLst>
      <p:ext uri="{BB962C8B-B14F-4D97-AF65-F5344CB8AC3E}">
        <p14:creationId xmlns:p14="http://schemas.microsoft.com/office/powerpoint/2010/main" val="369528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B06E21-0E37-7645-A8ED-CE20DB935E22}"/>
              </a:ext>
            </a:extLst>
          </p:cNvPr>
          <p:cNvSpPr txBox="1"/>
          <p:nvPr/>
        </p:nvSpPr>
        <p:spPr>
          <a:xfrm>
            <a:off x="2062290" y="2314847"/>
            <a:ext cx="8017913" cy="769441"/>
          </a:xfrm>
          <a:prstGeom prst="rect">
            <a:avLst/>
          </a:prstGeom>
          <a:noFill/>
        </p:spPr>
        <p:txBody>
          <a:bodyPr wrap="square" rtlCol="0">
            <a:spAutoFit/>
          </a:bodyPr>
          <a:lstStyle/>
          <a:p>
            <a:pPr algn="ctr"/>
            <a:r>
              <a:rPr lang="en-US" sz="4400" b="1" i="1" dirty="0"/>
              <a:t>Heather L. Beal, PhD, CEM</a:t>
            </a:r>
          </a:p>
        </p:txBody>
      </p:sp>
      <p:sp>
        <p:nvSpPr>
          <p:cNvPr id="7" name="Title 2">
            <a:extLst>
              <a:ext uri="{FF2B5EF4-FFF2-40B4-BE49-F238E27FC236}">
                <a16:creationId xmlns:a16="http://schemas.microsoft.com/office/drawing/2014/main" id="{9CC3066D-75D0-0840-A2DD-66B0463F08B3}"/>
              </a:ext>
            </a:extLst>
          </p:cNvPr>
          <p:cNvSpPr txBox="1">
            <a:spLocks/>
          </p:cNvSpPr>
          <p:nvPr/>
        </p:nvSpPr>
        <p:spPr>
          <a:xfrm>
            <a:off x="840475" y="282739"/>
            <a:ext cx="10511049" cy="11685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Contact Information</a:t>
            </a:r>
          </a:p>
        </p:txBody>
      </p:sp>
      <p:pic>
        <p:nvPicPr>
          <p:cNvPr id="8" name="Picture 7">
            <a:extLst>
              <a:ext uri="{FF2B5EF4-FFF2-40B4-BE49-F238E27FC236}">
                <a16:creationId xmlns:a16="http://schemas.microsoft.com/office/drawing/2014/main" id="{8D87371E-5235-F94F-865F-197421503B59}"/>
              </a:ext>
            </a:extLst>
          </p:cNvPr>
          <p:cNvPicPr>
            <a:picLocks noChangeAspect="1"/>
          </p:cNvPicPr>
          <p:nvPr/>
        </p:nvPicPr>
        <p:blipFill>
          <a:blip r:embed="rId3"/>
          <a:stretch>
            <a:fillRect/>
          </a:stretch>
        </p:blipFill>
        <p:spPr>
          <a:xfrm>
            <a:off x="159062" y="4717309"/>
            <a:ext cx="1903228" cy="1813169"/>
          </a:xfrm>
          <a:prstGeom prst="rect">
            <a:avLst/>
          </a:prstGeom>
        </p:spPr>
      </p:pic>
      <p:sp>
        <p:nvSpPr>
          <p:cNvPr id="9" name="TextBox 8">
            <a:extLst>
              <a:ext uri="{FF2B5EF4-FFF2-40B4-BE49-F238E27FC236}">
                <a16:creationId xmlns:a16="http://schemas.microsoft.com/office/drawing/2014/main" id="{482C2703-741C-2440-83F2-952F7ABBEAA0}"/>
              </a:ext>
            </a:extLst>
          </p:cNvPr>
          <p:cNvSpPr txBox="1"/>
          <p:nvPr/>
        </p:nvSpPr>
        <p:spPr>
          <a:xfrm>
            <a:off x="2062290" y="4902303"/>
            <a:ext cx="6860993" cy="1754326"/>
          </a:xfrm>
          <a:prstGeom prst="rect">
            <a:avLst/>
          </a:prstGeom>
          <a:noFill/>
        </p:spPr>
        <p:txBody>
          <a:bodyPr wrap="square" rtlCol="0">
            <a:spAutoFit/>
          </a:bodyPr>
          <a:lstStyle/>
          <a:p>
            <a:r>
              <a:rPr lang="en-US" sz="3600" i="1" dirty="0"/>
              <a:t>Email: president@blocksusa.org</a:t>
            </a:r>
          </a:p>
          <a:p>
            <a:r>
              <a:rPr lang="en-US" sz="3600" i="1" dirty="0"/>
              <a:t>Phone: (360) 801-8566</a:t>
            </a:r>
          </a:p>
          <a:p>
            <a:r>
              <a:rPr lang="en-US" sz="3600" i="1" dirty="0"/>
              <a:t>Web: https://</a:t>
            </a:r>
            <a:r>
              <a:rPr lang="en-US" sz="3600" i="1" dirty="0" err="1"/>
              <a:t>www.blocksusa.org</a:t>
            </a:r>
            <a:endParaRPr lang="en-US" sz="3600" i="1" dirty="0"/>
          </a:p>
        </p:txBody>
      </p:sp>
    </p:spTree>
    <p:extLst>
      <p:ext uri="{BB962C8B-B14F-4D97-AF65-F5344CB8AC3E}">
        <p14:creationId xmlns:p14="http://schemas.microsoft.com/office/powerpoint/2010/main" val="122334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CC3066D-75D0-0840-A2DD-66B0463F08B3}"/>
              </a:ext>
            </a:extLst>
          </p:cNvPr>
          <p:cNvSpPr txBox="1">
            <a:spLocks/>
          </p:cNvSpPr>
          <p:nvPr/>
        </p:nvSpPr>
        <p:spPr>
          <a:xfrm>
            <a:off x="840475" y="282739"/>
            <a:ext cx="10511049" cy="11685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Executive Summary</a:t>
            </a:r>
          </a:p>
        </p:txBody>
      </p:sp>
      <p:sp>
        <p:nvSpPr>
          <p:cNvPr id="10" name="TextBox 9">
            <a:extLst>
              <a:ext uri="{FF2B5EF4-FFF2-40B4-BE49-F238E27FC236}">
                <a16:creationId xmlns:a16="http://schemas.microsoft.com/office/drawing/2014/main" id="{944BA977-AC5A-A24F-9BA1-5C792482AE0A}"/>
              </a:ext>
            </a:extLst>
          </p:cNvPr>
          <p:cNvSpPr txBox="1"/>
          <p:nvPr/>
        </p:nvSpPr>
        <p:spPr>
          <a:xfrm>
            <a:off x="766902" y="1682463"/>
            <a:ext cx="10658196" cy="1569660"/>
          </a:xfrm>
          <a:prstGeom prst="rect">
            <a:avLst/>
          </a:prstGeom>
          <a:noFill/>
        </p:spPr>
        <p:txBody>
          <a:bodyPr wrap="square" rtlCol="0">
            <a:spAutoFit/>
          </a:bodyPr>
          <a:lstStyle/>
          <a:p>
            <a:r>
              <a:rPr lang="en-US" sz="2000" b="1" i="1" u="sng" dirty="0"/>
              <a:t>Issue</a:t>
            </a:r>
            <a:r>
              <a:rPr lang="en-US" sz="2000" i="1" dirty="0"/>
              <a:t>: </a:t>
            </a:r>
            <a:r>
              <a:rPr lang="en-US" sz="2000" dirty="0"/>
              <a:t>Childcare and child support services are critical to community resiliency and recovery efforts, yet they are not supported in our current National Response Framework community lifelines or the critical infrastructure sectors.</a:t>
            </a:r>
          </a:p>
          <a:p>
            <a:endParaRPr lang="en-US" sz="3600" i="1" dirty="0"/>
          </a:p>
        </p:txBody>
      </p:sp>
      <p:sp>
        <p:nvSpPr>
          <p:cNvPr id="12" name="TextBox 11">
            <a:extLst>
              <a:ext uri="{FF2B5EF4-FFF2-40B4-BE49-F238E27FC236}">
                <a16:creationId xmlns:a16="http://schemas.microsoft.com/office/drawing/2014/main" id="{BB95F332-9D7C-D54B-BA4D-BF886AD46D9F}"/>
              </a:ext>
            </a:extLst>
          </p:cNvPr>
          <p:cNvSpPr txBox="1"/>
          <p:nvPr/>
        </p:nvSpPr>
        <p:spPr>
          <a:xfrm>
            <a:off x="745884" y="2794168"/>
            <a:ext cx="10384573" cy="1631216"/>
          </a:xfrm>
          <a:prstGeom prst="rect">
            <a:avLst/>
          </a:prstGeom>
          <a:noFill/>
        </p:spPr>
        <p:txBody>
          <a:bodyPr wrap="square" rtlCol="0">
            <a:spAutoFit/>
          </a:bodyPr>
          <a:lstStyle/>
          <a:p>
            <a:r>
              <a:rPr lang="en-US" sz="2000" b="1" i="1" u="sng" dirty="0"/>
              <a:t>Why Is It Important to Act?</a:t>
            </a:r>
            <a:endParaRPr lang="en-US" sz="2000" i="1" dirty="0"/>
          </a:p>
          <a:p>
            <a:r>
              <a:rPr lang="en-US" sz="2000" dirty="0"/>
              <a:t>Child support services like childcare provide critical services. These services enable children’s recovery through the restoration of routine post-disaster. Equally critical, childcare and other child support services enable parents to work. If parents cannot return to work, a community </a:t>
            </a:r>
            <a:r>
              <a:rPr lang="en-US" sz="2000"/>
              <a:t>cannot recover.</a:t>
            </a:r>
            <a:endParaRPr lang="en-US" sz="2000" i="1" dirty="0"/>
          </a:p>
        </p:txBody>
      </p:sp>
      <p:sp>
        <p:nvSpPr>
          <p:cNvPr id="8" name="TextBox 7">
            <a:extLst>
              <a:ext uri="{FF2B5EF4-FFF2-40B4-BE49-F238E27FC236}">
                <a16:creationId xmlns:a16="http://schemas.microsoft.com/office/drawing/2014/main" id="{A47592EA-BB86-6C4C-A5AB-FCE84810733A}"/>
              </a:ext>
            </a:extLst>
          </p:cNvPr>
          <p:cNvSpPr txBox="1"/>
          <p:nvPr/>
        </p:nvSpPr>
        <p:spPr>
          <a:xfrm>
            <a:off x="745883" y="4575672"/>
            <a:ext cx="9680817" cy="1631216"/>
          </a:xfrm>
          <a:prstGeom prst="rect">
            <a:avLst/>
          </a:prstGeom>
          <a:noFill/>
        </p:spPr>
        <p:txBody>
          <a:bodyPr wrap="square" rtlCol="0">
            <a:spAutoFit/>
          </a:bodyPr>
          <a:lstStyle/>
          <a:p>
            <a:r>
              <a:rPr lang="en-US" sz="2000" b="1" i="1" u="sng" dirty="0"/>
              <a:t>What Can We Do?</a:t>
            </a:r>
            <a:endParaRPr lang="en-US" sz="2000" i="1" dirty="0"/>
          </a:p>
          <a:p>
            <a:r>
              <a:rPr lang="en-US" sz="2000" dirty="0"/>
              <a:t>A community lifeline and critical infrastructure sector for Child Support Services must be created. Grant funding that enables repair or rebuilding of private, for-profit child care facilities must be created. </a:t>
            </a:r>
          </a:p>
          <a:p>
            <a:endParaRPr lang="en-US" sz="2000" i="1" dirty="0"/>
          </a:p>
        </p:txBody>
      </p:sp>
    </p:spTree>
    <p:extLst>
      <p:ext uri="{BB962C8B-B14F-4D97-AF65-F5344CB8AC3E}">
        <p14:creationId xmlns:p14="http://schemas.microsoft.com/office/powerpoint/2010/main" val="335479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CC3066D-75D0-0840-A2DD-66B0463F08B3}"/>
              </a:ext>
            </a:extLst>
          </p:cNvPr>
          <p:cNvSpPr txBox="1">
            <a:spLocks/>
          </p:cNvSpPr>
          <p:nvPr/>
        </p:nvSpPr>
        <p:spPr>
          <a:xfrm>
            <a:off x="840475" y="282739"/>
            <a:ext cx="10511049" cy="11685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BLOCKS</a:t>
            </a:r>
          </a:p>
        </p:txBody>
      </p:sp>
      <p:sp>
        <p:nvSpPr>
          <p:cNvPr id="10" name="TextBox 9">
            <a:extLst>
              <a:ext uri="{FF2B5EF4-FFF2-40B4-BE49-F238E27FC236}">
                <a16:creationId xmlns:a16="http://schemas.microsoft.com/office/drawing/2014/main" id="{944BA977-AC5A-A24F-9BA1-5C792482AE0A}"/>
              </a:ext>
            </a:extLst>
          </p:cNvPr>
          <p:cNvSpPr txBox="1"/>
          <p:nvPr/>
        </p:nvSpPr>
        <p:spPr>
          <a:xfrm>
            <a:off x="766902" y="1682463"/>
            <a:ext cx="10658196" cy="1261884"/>
          </a:xfrm>
          <a:prstGeom prst="rect">
            <a:avLst/>
          </a:prstGeom>
          <a:noFill/>
        </p:spPr>
        <p:txBody>
          <a:bodyPr wrap="square" rtlCol="0">
            <a:spAutoFit/>
          </a:bodyPr>
          <a:lstStyle/>
          <a:p>
            <a:r>
              <a:rPr lang="en-US" sz="2000" b="1" i="1" u="sng" dirty="0"/>
              <a:t>Mission</a:t>
            </a:r>
            <a:r>
              <a:rPr lang="en-US" sz="2000" i="1" dirty="0"/>
              <a:t>: </a:t>
            </a:r>
            <a:r>
              <a:rPr lang="en-US" sz="2000" dirty="0"/>
              <a:t>Our mission is to keep children safe by preparing childcare programs and individuals to face and recover from disaster.  </a:t>
            </a:r>
          </a:p>
          <a:p>
            <a:endParaRPr lang="en-US" sz="3600" i="1" dirty="0"/>
          </a:p>
        </p:txBody>
      </p:sp>
      <p:sp>
        <p:nvSpPr>
          <p:cNvPr id="11" name="TextBox 10">
            <a:extLst>
              <a:ext uri="{FF2B5EF4-FFF2-40B4-BE49-F238E27FC236}">
                <a16:creationId xmlns:a16="http://schemas.microsoft.com/office/drawing/2014/main" id="{C85A45AB-1BB7-1A49-89F6-E21F25D701AC}"/>
              </a:ext>
            </a:extLst>
          </p:cNvPr>
          <p:cNvSpPr txBox="1"/>
          <p:nvPr/>
        </p:nvSpPr>
        <p:spPr>
          <a:xfrm>
            <a:off x="745884" y="4919008"/>
            <a:ext cx="9259964" cy="1631216"/>
          </a:xfrm>
          <a:prstGeom prst="rect">
            <a:avLst/>
          </a:prstGeom>
          <a:noFill/>
        </p:spPr>
        <p:txBody>
          <a:bodyPr wrap="square" rtlCol="0">
            <a:spAutoFit/>
          </a:bodyPr>
          <a:lstStyle/>
          <a:p>
            <a:r>
              <a:rPr lang="en-US" sz="2000" dirty="0"/>
              <a:t>Finally, childcare is "critical infrastructure." Communities don't recover from disaster if parents can't go back to work. If childcare doesn't recover, the community will be impacted. </a:t>
            </a:r>
            <a:r>
              <a:rPr lang="en-US" sz="2000"/>
              <a:t>We want </a:t>
            </a:r>
            <a:r>
              <a:rPr lang="en-US" sz="2000" dirty="0"/>
              <a:t>to increase the probability that </a:t>
            </a:r>
            <a:r>
              <a:rPr lang="en-US" sz="2000"/>
              <a:t>childcare capability recovers </a:t>
            </a:r>
            <a:r>
              <a:rPr lang="en-US" sz="2000" dirty="0"/>
              <a:t>from disaster. When they do, everyone wins.</a:t>
            </a:r>
          </a:p>
          <a:p>
            <a:endParaRPr lang="en-US" sz="2000" dirty="0"/>
          </a:p>
        </p:txBody>
      </p:sp>
      <p:sp>
        <p:nvSpPr>
          <p:cNvPr id="12" name="TextBox 11">
            <a:extLst>
              <a:ext uri="{FF2B5EF4-FFF2-40B4-BE49-F238E27FC236}">
                <a16:creationId xmlns:a16="http://schemas.microsoft.com/office/drawing/2014/main" id="{BB95F332-9D7C-D54B-BA4D-BF886AD46D9F}"/>
              </a:ext>
            </a:extLst>
          </p:cNvPr>
          <p:cNvSpPr txBox="1"/>
          <p:nvPr/>
        </p:nvSpPr>
        <p:spPr>
          <a:xfrm>
            <a:off x="745884" y="2414752"/>
            <a:ext cx="10384573" cy="1015663"/>
          </a:xfrm>
          <a:prstGeom prst="rect">
            <a:avLst/>
          </a:prstGeom>
          <a:noFill/>
        </p:spPr>
        <p:txBody>
          <a:bodyPr wrap="square" rtlCol="0">
            <a:spAutoFit/>
          </a:bodyPr>
          <a:lstStyle/>
          <a:p>
            <a:r>
              <a:rPr lang="en-US" sz="2000" b="1" i="1" u="sng" dirty="0"/>
              <a:t>Why We Care</a:t>
            </a:r>
            <a:r>
              <a:rPr lang="en-US" sz="2000" i="1" dirty="0"/>
              <a:t>:</a:t>
            </a:r>
          </a:p>
          <a:p>
            <a:r>
              <a:rPr lang="en-US" sz="2000" dirty="0"/>
              <a:t>Children are among the most vulnerable populations to disaster. At the same time, children have incredible resiliency powers. We can teach them how to stay safe and help others too.</a:t>
            </a:r>
            <a:endParaRPr lang="en-US" sz="2000" i="1" dirty="0"/>
          </a:p>
        </p:txBody>
      </p:sp>
      <p:sp>
        <p:nvSpPr>
          <p:cNvPr id="13" name="TextBox 12">
            <a:extLst>
              <a:ext uri="{FF2B5EF4-FFF2-40B4-BE49-F238E27FC236}">
                <a16:creationId xmlns:a16="http://schemas.microsoft.com/office/drawing/2014/main" id="{308873ED-FC53-5F42-92D5-19AC12ADEF8C}"/>
              </a:ext>
            </a:extLst>
          </p:cNvPr>
          <p:cNvSpPr txBox="1"/>
          <p:nvPr/>
        </p:nvSpPr>
        <p:spPr>
          <a:xfrm>
            <a:off x="745884" y="3429000"/>
            <a:ext cx="9817014" cy="1631216"/>
          </a:xfrm>
          <a:prstGeom prst="rect">
            <a:avLst/>
          </a:prstGeom>
          <a:noFill/>
        </p:spPr>
        <p:txBody>
          <a:bodyPr wrap="square" rtlCol="0">
            <a:spAutoFit/>
          </a:bodyPr>
          <a:lstStyle/>
          <a:p>
            <a:r>
              <a:rPr lang="en-US" sz="2000" dirty="0"/>
              <a:t>Children under the age of 6 spend an average of 35 hours a week in some sort of childcare arrangement. We need to consider the real possibility that our children will not be at home with us when disaster strikes. Childcare providers (including the nanny or the babysitter) may be the first responder. We owe it to them to train them to be able to succeed in that role.</a:t>
            </a:r>
            <a:br>
              <a:rPr lang="en-US" sz="2000" dirty="0"/>
            </a:br>
            <a:endParaRPr lang="en-US" sz="2000" dirty="0"/>
          </a:p>
        </p:txBody>
      </p:sp>
      <p:sp>
        <p:nvSpPr>
          <p:cNvPr id="2" name="TextBox 1">
            <a:extLst>
              <a:ext uri="{FF2B5EF4-FFF2-40B4-BE49-F238E27FC236}">
                <a16:creationId xmlns:a16="http://schemas.microsoft.com/office/drawing/2014/main" id="{8E50579B-CC6B-1E41-80D3-488D7E003A3B}"/>
              </a:ext>
            </a:extLst>
          </p:cNvPr>
          <p:cNvSpPr txBox="1"/>
          <p:nvPr/>
        </p:nvSpPr>
        <p:spPr>
          <a:xfrm>
            <a:off x="188834" y="6548809"/>
            <a:ext cx="2991525" cy="261610"/>
          </a:xfrm>
          <a:prstGeom prst="rect">
            <a:avLst/>
          </a:prstGeom>
          <a:noFill/>
        </p:spPr>
        <p:txBody>
          <a:bodyPr wrap="none" rtlCol="0">
            <a:spAutoFit/>
          </a:bodyPr>
          <a:lstStyle/>
          <a:p>
            <a:r>
              <a:rPr lang="en-US" sz="1100" dirty="0"/>
              <a:t>Learn more here: https://</a:t>
            </a:r>
            <a:r>
              <a:rPr lang="en-US" sz="1100" dirty="0" err="1"/>
              <a:t>blocksusa.org</a:t>
            </a:r>
            <a:r>
              <a:rPr lang="en-US" sz="1100" dirty="0"/>
              <a:t>/about-us</a:t>
            </a:r>
          </a:p>
        </p:txBody>
      </p:sp>
    </p:spTree>
    <p:extLst>
      <p:ext uri="{BB962C8B-B14F-4D97-AF65-F5344CB8AC3E}">
        <p14:creationId xmlns:p14="http://schemas.microsoft.com/office/powerpoint/2010/main" val="205225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C46F-4D0C-074A-A068-F93E60D31EE6}"/>
              </a:ext>
            </a:extLst>
          </p:cNvPr>
          <p:cNvSpPr txBox="1">
            <a:spLocks/>
          </p:cNvSpPr>
          <p:nvPr/>
        </p:nvSpPr>
        <p:spPr>
          <a:xfrm>
            <a:off x="820271" y="248286"/>
            <a:ext cx="10623592" cy="9543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Agenda / Discussion Items</a:t>
            </a:r>
          </a:p>
        </p:txBody>
      </p:sp>
      <p:sp>
        <p:nvSpPr>
          <p:cNvPr id="5" name="TextBox 4">
            <a:extLst>
              <a:ext uri="{FF2B5EF4-FFF2-40B4-BE49-F238E27FC236}">
                <a16:creationId xmlns:a16="http://schemas.microsoft.com/office/drawing/2014/main" id="{218CBA34-9C7C-D747-9794-F144B544E2A3}"/>
              </a:ext>
            </a:extLst>
          </p:cNvPr>
          <p:cNvSpPr txBox="1"/>
          <p:nvPr/>
        </p:nvSpPr>
        <p:spPr>
          <a:xfrm>
            <a:off x="874058" y="1677211"/>
            <a:ext cx="10300447" cy="2677656"/>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Current Critical Infrastructure Sectors</a:t>
            </a:r>
          </a:p>
          <a:p>
            <a:pPr marL="457200" lvl="0" indent="-457200">
              <a:buFont typeface="Arial" panose="020B0604020202020204" pitchFamily="34" charset="0"/>
              <a:buChar char="•"/>
            </a:pPr>
            <a:r>
              <a:rPr lang="en-US" sz="2800" dirty="0"/>
              <a:t>Current National Response Framework Lifeline Construct</a:t>
            </a:r>
          </a:p>
          <a:p>
            <a:pPr marL="457200" lvl="0" indent="-457200">
              <a:buFont typeface="Arial" panose="020B0604020202020204" pitchFamily="34" charset="0"/>
              <a:buChar char="•"/>
            </a:pPr>
            <a:r>
              <a:rPr lang="en-US" sz="2800" dirty="0"/>
              <a:t>National Commission on Children and Disaster Recommendations</a:t>
            </a:r>
          </a:p>
          <a:p>
            <a:pPr marL="457200" lvl="0" indent="-457200">
              <a:buFont typeface="Arial" panose="020B0604020202020204" pitchFamily="34" charset="0"/>
              <a:buChar char="•"/>
            </a:pPr>
            <a:r>
              <a:rPr lang="en-US" sz="2800" dirty="0"/>
              <a:t>BLOCKS Recommendations</a:t>
            </a:r>
          </a:p>
          <a:p>
            <a:pPr marL="457200" lvl="0" indent="-457200">
              <a:buFont typeface="Arial" panose="020B0604020202020204" pitchFamily="34" charset="0"/>
              <a:buChar char="•"/>
            </a:pPr>
            <a:r>
              <a:rPr lang="en-US" sz="2800" dirty="0"/>
              <a:t>Plan of Action / Schedule</a:t>
            </a:r>
          </a:p>
          <a:p>
            <a:endParaRPr lang="en-US" sz="2800" dirty="0"/>
          </a:p>
        </p:txBody>
      </p:sp>
    </p:spTree>
    <p:extLst>
      <p:ext uri="{BB962C8B-B14F-4D97-AF65-F5344CB8AC3E}">
        <p14:creationId xmlns:p14="http://schemas.microsoft.com/office/powerpoint/2010/main" val="191505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C46F-4D0C-074A-A068-F93E60D31EE6}"/>
              </a:ext>
            </a:extLst>
          </p:cNvPr>
          <p:cNvSpPr txBox="1">
            <a:spLocks/>
          </p:cNvSpPr>
          <p:nvPr/>
        </p:nvSpPr>
        <p:spPr>
          <a:xfrm>
            <a:off x="820271" y="248286"/>
            <a:ext cx="10623592" cy="9543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Current Critical Infrastructure Sectors</a:t>
            </a:r>
          </a:p>
          <a:p>
            <a:pPr algn="ctr"/>
            <a:r>
              <a:rPr lang="en-US" sz="1800" b="1" dirty="0"/>
              <a:t>(As defined in Presidential Policy Directive (PPD) – 21)</a:t>
            </a:r>
          </a:p>
        </p:txBody>
      </p:sp>
      <p:sp>
        <p:nvSpPr>
          <p:cNvPr id="5" name="TextBox 4">
            <a:extLst>
              <a:ext uri="{FF2B5EF4-FFF2-40B4-BE49-F238E27FC236}">
                <a16:creationId xmlns:a16="http://schemas.microsoft.com/office/drawing/2014/main" id="{218CBA34-9C7C-D747-9794-F144B544E2A3}"/>
              </a:ext>
            </a:extLst>
          </p:cNvPr>
          <p:cNvSpPr txBox="1"/>
          <p:nvPr/>
        </p:nvSpPr>
        <p:spPr>
          <a:xfrm>
            <a:off x="241349" y="1677211"/>
            <a:ext cx="5118265" cy="5693866"/>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Chemical Sector</a:t>
            </a:r>
          </a:p>
          <a:p>
            <a:pPr marL="457200" lvl="0" indent="-457200">
              <a:buFont typeface="Arial" panose="020B0604020202020204" pitchFamily="34" charset="0"/>
              <a:buChar char="•"/>
            </a:pPr>
            <a:r>
              <a:rPr lang="en-US" sz="2800" dirty="0"/>
              <a:t>Commercial Facilities Sector</a:t>
            </a:r>
          </a:p>
          <a:p>
            <a:pPr marL="457200" lvl="0" indent="-457200">
              <a:buFont typeface="Arial" panose="020B0604020202020204" pitchFamily="34" charset="0"/>
              <a:buChar char="•"/>
            </a:pPr>
            <a:r>
              <a:rPr lang="en-US" sz="2800" dirty="0"/>
              <a:t>Communications Sector</a:t>
            </a:r>
          </a:p>
          <a:p>
            <a:pPr marL="457200" lvl="0" indent="-457200">
              <a:buFont typeface="Arial" panose="020B0604020202020204" pitchFamily="34" charset="0"/>
              <a:buChar char="•"/>
            </a:pPr>
            <a:r>
              <a:rPr lang="en-US" sz="2800" dirty="0"/>
              <a:t>Critical Manufacturing Sector</a:t>
            </a:r>
          </a:p>
          <a:p>
            <a:pPr marL="457200" lvl="0" indent="-457200">
              <a:buFont typeface="Arial" panose="020B0604020202020204" pitchFamily="34" charset="0"/>
              <a:buChar char="•"/>
            </a:pPr>
            <a:r>
              <a:rPr lang="en-US" sz="2800" dirty="0"/>
              <a:t>Dams Sector</a:t>
            </a:r>
          </a:p>
          <a:p>
            <a:pPr marL="457200" lvl="0" indent="-457200">
              <a:buFont typeface="Arial" panose="020B0604020202020204" pitchFamily="34" charset="0"/>
              <a:buChar char="•"/>
            </a:pPr>
            <a:r>
              <a:rPr lang="en-US" sz="2800" dirty="0"/>
              <a:t>Defense Industrial Base Sector</a:t>
            </a:r>
          </a:p>
          <a:p>
            <a:pPr marL="457200" lvl="0" indent="-457200">
              <a:buFont typeface="Arial" panose="020B0604020202020204" pitchFamily="34" charset="0"/>
              <a:buChar char="•"/>
            </a:pPr>
            <a:r>
              <a:rPr lang="en-US" sz="2800" dirty="0"/>
              <a:t>Emergency Services Sector</a:t>
            </a:r>
          </a:p>
          <a:p>
            <a:pPr marL="457200" lvl="0" indent="-457200">
              <a:buFont typeface="Arial" panose="020B0604020202020204" pitchFamily="34" charset="0"/>
              <a:buChar char="•"/>
            </a:pPr>
            <a:r>
              <a:rPr lang="en-US" sz="2800" dirty="0"/>
              <a:t>Energy Sector</a:t>
            </a:r>
          </a:p>
          <a:p>
            <a:pPr marL="457200" lvl="0" indent="-457200">
              <a:buFont typeface="Arial" panose="020B0604020202020204" pitchFamily="34" charset="0"/>
              <a:buChar char="•"/>
            </a:pPr>
            <a:r>
              <a:rPr lang="en-US" sz="2800" dirty="0"/>
              <a:t>Financial Services Sector</a:t>
            </a:r>
          </a:p>
          <a:p>
            <a:pPr marL="457200" lvl="0" indent="-457200">
              <a:buFont typeface="Arial" panose="020B0604020202020204" pitchFamily="34" charset="0"/>
              <a:buChar char="•"/>
            </a:pPr>
            <a:r>
              <a:rPr lang="en-US" sz="2800" dirty="0"/>
              <a:t>Food and Agriculture Sector</a:t>
            </a:r>
          </a:p>
          <a:p>
            <a:pPr marL="457200" lvl="0" indent="-457200">
              <a:buFont typeface="Arial" panose="020B0604020202020204" pitchFamily="34" charset="0"/>
              <a:buChar char="•"/>
            </a:pPr>
            <a:r>
              <a:rPr lang="en-US" sz="2800" dirty="0"/>
              <a:t>Government Facilities Sector</a:t>
            </a:r>
          </a:p>
          <a:p>
            <a:endParaRPr lang="en-US" sz="2800" dirty="0"/>
          </a:p>
          <a:p>
            <a:endParaRPr lang="en-US" sz="2800" dirty="0"/>
          </a:p>
        </p:txBody>
      </p:sp>
      <p:sp>
        <p:nvSpPr>
          <p:cNvPr id="6" name="TextBox 5">
            <a:extLst>
              <a:ext uri="{FF2B5EF4-FFF2-40B4-BE49-F238E27FC236}">
                <a16:creationId xmlns:a16="http://schemas.microsoft.com/office/drawing/2014/main" id="{05965EFA-A451-2D4C-8B40-E87FA08DDE64}"/>
              </a:ext>
            </a:extLst>
          </p:cNvPr>
          <p:cNvSpPr txBox="1"/>
          <p:nvPr/>
        </p:nvSpPr>
        <p:spPr>
          <a:xfrm>
            <a:off x="5118265" y="1655389"/>
            <a:ext cx="4684641" cy="5262979"/>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Healthcare and Public Health Sector</a:t>
            </a:r>
          </a:p>
          <a:p>
            <a:pPr marL="457200" lvl="0" indent="-457200">
              <a:buFont typeface="Arial" panose="020B0604020202020204" pitchFamily="34" charset="0"/>
              <a:buChar char="•"/>
            </a:pPr>
            <a:r>
              <a:rPr lang="en-US" sz="2800" dirty="0"/>
              <a:t>Information Technology Sector</a:t>
            </a:r>
          </a:p>
          <a:p>
            <a:pPr marL="457200" lvl="0" indent="-457200">
              <a:buFont typeface="Arial" panose="020B0604020202020204" pitchFamily="34" charset="0"/>
              <a:buChar char="•"/>
            </a:pPr>
            <a:r>
              <a:rPr lang="en-US" sz="2800" dirty="0"/>
              <a:t>Nuclear Reactors, Materials &amp; Waste Sector</a:t>
            </a:r>
          </a:p>
          <a:p>
            <a:pPr marL="457200" lvl="0" indent="-457200">
              <a:buFont typeface="Arial" panose="020B0604020202020204" pitchFamily="34" charset="0"/>
              <a:buChar char="•"/>
            </a:pPr>
            <a:r>
              <a:rPr lang="en-US" sz="2800" dirty="0"/>
              <a:t>Transportation Services Sector</a:t>
            </a:r>
          </a:p>
          <a:p>
            <a:pPr marL="457200" lvl="0" indent="-457200">
              <a:buFont typeface="Arial" panose="020B0604020202020204" pitchFamily="34" charset="0"/>
              <a:buChar char="•"/>
            </a:pPr>
            <a:r>
              <a:rPr lang="en-US" sz="2800" dirty="0"/>
              <a:t>Water and Wastewater Systems Services</a:t>
            </a:r>
          </a:p>
          <a:p>
            <a:endParaRPr lang="en-US" sz="2800" dirty="0"/>
          </a:p>
          <a:p>
            <a:endParaRPr lang="en-US" sz="2800" dirty="0"/>
          </a:p>
        </p:txBody>
      </p:sp>
    </p:spTree>
    <p:extLst>
      <p:ext uri="{BB962C8B-B14F-4D97-AF65-F5344CB8AC3E}">
        <p14:creationId xmlns:p14="http://schemas.microsoft.com/office/powerpoint/2010/main" val="52763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C46F-4D0C-074A-A068-F93E60D31EE6}"/>
              </a:ext>
            </a:extLst>
          </p:cNvPr>
          <p:cNvSpPr txBox="1">
            <a:spLocks/>
          </p:cNvSpPr>
          <p:nvPr/>
        </p:nvSpPr>
        <p:spPr>
          <a:xfrm>
            <a:off x="786650" y="302074"/>
            <a:ext cx="10562668" cy="9543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National Response Framework: Lifelines</a:t>
            </a:r>
          </a:p>
        </p:txBody>
      </p:sp>
      <p:sp>
        <p:nvSpPr>
          <p:cNvPr id="5" name="TextBox 4">
            <a:extLst>
              <a:ext uri="{FF2B5EF4-FFF2-40B4-BE49-F238E27FC236}">
                <a16:creationId xmlns:a16="http://schemas.microsoft.com/office/drawing/2014/main" id="{218CBA34-9C7C-D747-9794-F144B544E2A3}"/>
              </a:ext>
            </a:extLst>
          </p:cNvPr>
          <p:cNvSpPr txBox="1"/>
          <p:nvPr/>
        </p:nvSpPr>
        <p:spPr>
          <a:xfrm>
            <a:off x="786650" y="4692823"/>
            <a:ext cx="4047567" cy="1815882"/>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Safety and Security</a:t>
            </a:r>
          </a:p>
          <a:p>
            <a:pPr marL="457200" lvl="0" indent="-457200">
              <a:buFont typeface="Arial" panose="020B0604020202020204" pitchFamily="34" charset="0"/>
              <a:buChar char="•"/>
            </a:pPr>
            <a:r>
              <a:rPr lang="en-US" sz="2800" dirty="0"/>
              <a:t>Food, Water, Shelter</a:t>
            </a:r>
          </a:p>
          <a:p>
            <a:pPr marL="457200" lvl="0" indent="-457200">
              <a:buFont typeface="Arial" panose="020B0604020202020204" pitchFamily="34" charset="0"/>
              <a:buChar char="•"/>
            </a:pPr>
            <a:r>
              <a:rPr lang="en-US" sz="2800" dirty="0"/>
              <a:t>Health and Medical</a:t>
            </a:r>
          </a:p>
          <a:p>
            <a:pPr marL="457200" lvl="0" indent="-457200">
              <a:buFont typeface="Arial" panose="020B0604020202020204" pitchFamily="34" charset="0"/>
              <a:buChar char="•"/>
            </a:pPr>
            <a:r>
              <a:rPr lang="en-US" sz="2800" dirty="0"/>
              <a:t>Energy</a:t>
            </a:r>
          </a:p>
        </p:txBody>
      </p:sp>
      <p:sp>
        <p:nvSpPr>
          <p:cNvPr id="7" name="TextBox 6">
            <a:extLst>
              <a:ext uri="{FF2B5EF4-FFF2-40B4-BE49-F238E27FC236}">
                <a16:creationId xmlns:a16="http://schemas.microsoft.com/office/drawing/2014/main" id="{B15924FB-4706-A745-9B4D-2B64AE1CC442}"/>
              </a:ext>
            </a:extLst>
          </p:cNvPr>
          <p:cNvSpPr txBox="1"/>
          <p:nvPr/>
        </p:nvSpPr>
        <p:spPr>
          <a:xfrm>
            <a:off x="484093" y="1571416"/>
            <a:ext cx="11430001" cy="3108543"/>
          </a:xfrm>
          <a:prstGeom prst="rect">
            <a:avLst/>
          </a:prstGeom>
          <a:noFill/>
        </p:spPr>
        <p:txBody>
          <a:bodyPr wrap="square" rtlCol="0">
            <a:spAutoFit/>
          </a:bodyPr>
          <a:lstStyle/>
          <a:p>
            <a:r>
              <a:rPr lang="en-US" sz="2800" dirty="0"/>
              <a:t>According to the National Response Framework a lifeline enables the continuous operation of critical government and business functions and is essential to human health and safety or economic security. Lifelines are the </a:t>
            </a:r>
            <a:r>
              <a:rPr lang="en-US" sz="2800" u="sng" dirty="0"/>
              <a:t>most fundamental services in the community</a:t>
            </a:r>
            <a:r>
              <a:rPr lang="en-US" sz="2800" dirty="0"/>
              <a:t> that, when stabilized, </a:t>
            </a:r>
            <a:r>
              <a:rPr lang="en-US" sz="2800" u="sng" dirty="0"/>
              <a:t>enable</a:t>
            </a:r>
            <a:r>
              <a:rPr lang="en-US" sz="2800" dirty="0"/>
              <a:t> all other aspects of society to function.</a:t>
            </a:r>
          </a:p>
          <a:p>
            <a:endParaRPr lang="en-US" sz="2800" dirty="0"/>
          </a:p>
          <a:p>
            <a:r>
              <a:rPr lang="en-US" sz="2800" dirty="0"/>
              <a:t>                                           </a:t>
            </a:r>
            <a:r>
              <a:rPr lang="en-US" sz="2800" b="1" u="sng" dirty="0"/>
              <a:t>Lifelines</a:t>
            </a:r>
          </a:p>
        </p:txBody>
      </p:sp>
      <p:sp>
        <p:nvSpPr>
          <p:cNvPr id="8" name="TextBox 7">
            <a:extLst>
              <a:ext uri="{FF2B5EF4-FFF2-40B4-BE49-F238E27FC236}">
                <a16:creationId xmlns:a16="http://schemas.microsoft.com/office/drawing/2014/main" id="{43CA92C5-FE78-0045-9E4D-6D9C0CEDEDDD}"/>
              </a:ext>
            </a:extLst>
          </p:cNvPr>
          <p:cNvSpPr txBox="1"/>
          <p:nvPr/>
        </p:nvSpPr>
        <p:spPr>
          <a:xfrm>
            <a:off x="4961962" y="4692823"/>
            <a:ext cx="8283389" cy="1384995"/>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t>Communications</a:t>
            </a:r>
          </a:p>
          <a:p>
            <a:pPr marL="457200" lvl="0" indent="-457200">
              <a:buFont typeface="Arial" panose="020B0604020202020204" pitchFamily="34" charset="0"/>
              <a:buChar char="•"/>
            </a:pPr>
            <a:r>
              <a:rPr lang="en-US" sz="2800" dirty="0"/>
              <a:t>Transportation</a:t>
            </a:r>
          </a:p>
          <a:p>
            <a:pPr marL="457200" lvl="0" indent="-457200">
              <a:buFont typeface="Arial" panose="020B0604020202020204" pitchFamily="34" charset="0"/>
              <a:buChar char="•"/>
            </a:pPr>
            <a:r>
              <a:rPr lang="en-US" sz="2800" dirty="0"/>
              <a:t>Hazardous Material</a:t>
            </a:r>
          </a:p>
        </p:txBody>
      </p:sp>
    </p:spTree>
    <p:extLst>
      <p:ext uri="{BB962C8B-B14F-4D97-AF65-F5344CB8AC3E}">
        <p14:creationId xmlns:p14="http://schemas.microsoft.com/office/powerpoint/2010/main" val="189632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C8D30-1536-B541-B6A7-59C4B3108BBF}"/>
              </a:ext>
            </a:extLst>
          </p:cNvPr>
          <p:cNvSpPr txBox="1"/>
          <p:nvPr/>
        </p:nvSpPr>
        <p:spPr>
          <a:xfrm>
            <a:off x="806123" y="1677211"/>
            <a:ext cx="10287698" cy="3600986"/>
          </a:xfrm>
          <a:prstGeom prst="rect">
            <a:avLst/>
          </a:prstGeom>
          <a:noFill/>
        </p:spPr>
        <p:txBody>
          <a:bodyPr wrap="square" rtlCol="0">
            <a:spAutoFit/>
          </a:bodyPr>
          <a:lstStyle/>
          <a:p>
            <a:r>
              <a:rPr lang="en-US" sz="2800" dirty="0"/>
              <a:t>The National Commission on Children and Disasters (NCCD) was an independent, bipartisan body established in 2010 by Congress and the President to identify gaps in the Nation's disaster preparedness, response, and recovery for children and make recommendations to close the gaps.</a:t>
            </a:r>
          </a:p>
          <a:p>
            <a:endParaRPr lang="en-US" sz="2800" dirty="0"/>
          </a:p>
          <a:p>
            <a:r>
              <a:rPr lang="en-US" sz="2800" dirty="0"/>
              <a:t>Of note was Recommendation 6.2</a:t>
            </a:r>
            <a:endParaRPr lang="en-US" sz="3200" dirty="0"/>
          </a:p>
          <a:p>
            <a:endParaRPr lang="en-US" sz="3200" dirty="0"/>
          </a:p>
        </p:txBody>
      </p:sp>
      <p:sp>
        <p:nvSpPr>
          <p:cNvPr id="3" name="Title 1">
            <a:extLst>
              <a:ext uri="{FF2B5EF4-FFF2-40B4-BE49-F238E27FC236}">
                <a16:creationId xmlns:a16="http://schemas.microsoft.com/office/drawing/2014/main" id="{4AFB7CCD-2857-7E49-AAE0-B6B62070957F}"/>
              </a:ext>
            </a:extLst>
          </p:cNvPr>
          <p:cNvSpPr txBox="1">
            <a:spLocks/>
          </p:cNvSpPr>
          <p:nvPr/>
        </p:nvSpPr>
        <p:spPr>
          <a:xfrm>
            <a:off x="806123" y="300775"/>
            <a:ext cx="10999694" cy="9543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National Commission on Children and Disaster</a:t>
            </a:r>
          </a:p>
        </p:txBody>
      </p:sp>
    </p:spTree>
    <p:extLst>
      <p:ext uri="{BB962C8B-B14F-4D97-AF65-F5344CB8AC3E}">
        <p14:creationId xmlns:p14="http://schemas.microsoft.com/office/powerpoint/2010/main" val="365479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C8D30-1536-B541-B6A7-59C4B3108BBF}"/>
              </a:ext>
            </a:extLst>
          </p:cNvPr>
          <p:cNvSpPr txBox="1"/>
          <p:nvPr/>
        </p:nvSpPr>
        <p:spPr>
          <a:xfrm>
            <a:off x="497542" y="3133165"/>
            <a:ext cx="8498541" cy="3416320"/>
          </a:xfrm>
          <a:prstGeom prst="rect">
            <a:avLst/>
          </a:prstGeom>
          <a:noFill/>
        </p:spPr>
        <p:txBody>
          <a:bodyPr wrap="square" rtlCol="0">
            <a:spAutoFit/>
          </a:bodyPr>
          <a:lstStyle/>
          <a:p>
            <a:r>
              <a:rPr lang="en-US" sz="2400" u="sng" dirty="0"/>
              <a:t>Congress Desired Actions…</a:t>
            </a:r>
          </a:p>
          <a:p>
            <a:pPr marL="342900" indent="-342900">
              <a:buFont typeface="Arial" panose="020B0604020202020204" pitchFamily="34" charset="0"/>
              <a:buChar char="•"/>
            </a:pPr>
            <a:r>
              <a:rPr lang="en-US" sz="2400" dirty="0"/>
              <a:t>Congress:  Codify child care as an "essential service of a governmental nature" in the Stafford Act.</a:t>
            </a:r>
          </a:p>
          <a:p>
            <a:pPr marL="342900" indent="-342900">
              <a:buFont typeface="Arial" panose="020B0604020202020204" pitchFamily="34" charset="0"/>
              <a:buChar char="•"/>
            </a:pPr>
            <a:r>
              <a:rPr lang="en-US" sz="2400" dirty="0"/>
              <a:t>Congress: Authorize a grant funding mechanism, such as an emergency contingency fund, to repair or rebuild private, for-profit child care facilities, support the establishment of temporary child care, and reimburse States for subsidizing child care services to disaster-affected families.</a:t>
            </a:r>
          </a:p>
          <a:p>
            <a:endParaRPr lang="en-US" sz="2400" dirty="0"/>
          </a:p>
        </p:txBody>
      </p:sp>
      <p:sp>
        <p:nvSpPr>
          <p:cNvPr id="3" name="Title 1">
            <a:extLst>
              <a:ext uri="{FF2B5EF4-FFF2-40B4-BE49-F238E27FC236}">
                <a16:creationId xmlns:a16="http://schemas.microsoft.com/office/drawing/2014/main" id="{4AFB7CCD-2857-7E49-AAE0-B6B62070957F}"/>
              </a:ext>
            </a:extLst>
          </p:cNvPr>
          <p:cNvSpPr txBox="1">
            <a:spLocks/>
          </p:cNvSpPr>
          <p:nvPr/>
        </p:nvSpPr>
        <p:spPr>
          <a:xfrm>
            <a:off x="851646" y="210721"/>
            <a:ext cx="10488707" cy="9543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NCCD Recommendation 6.2</a:t>
            </a:r>
          </a:p>
        </p:txBody>
      </p:sp>
      <p:sp>
        <p:nvSpPr>
          <p:cNvPr id="4" name="TextBox 3">
            <a:extLst>
              <a:ext uri="{FF2B5EF4-FFF2-40B4-BE49-F238E27FC236}">
                <a16:creationId xmlns:a16="http://schemas.microsoft.com/office/drawing/2014/main" id="{A44EE39A-C5E1-5347-A020-645B56E0715B}"/>
              </a:ext>
            </a:extLst>
          </p:cNvPr>
          <p:cNvSpPr txBox="1"/>
          <p:nvPr/>
        </p:nvSpPr>
        <p:spPr>
          <a:xfrm>
            <a:off x="887505" y="1739153"/>
            <a:ext cx="10730753" cy="1200329"/>
          </a:xfrm>
          <a:prstGeom prst="rect">
            <a:avLst/>
          </a:prstGeom>
          <a:noFill/>
        </p:spPr>
        <p:txBody>
          <a:bodyPr wrap="square" rtlCol="0">
            <a:spAutoFit/>
          </a:bodyPr>
          <a:lstStyle/>
          <a:p>
            <a:r>
              <a:rPr lang="en-US" sz="2400" dirty="0"/>
              <a:t>Recommendation 6.2: Congress and Federal agencies should improve capacity to provide child care services in the immediate aftermath of and recovery from a disaster.</a:t>
            </a:r>
          </a:p>
        </p:txBody>
      </p:sp>
    </p:spTree>
    <p:extLst>
      <p:ext uri="{BB962C8B-B14F-4D97-AF65-F5344CB8AC3E}">
        <p14:creationId xmlns:p14="http://schemas.microsoft.com/office/powerpoint/2010/main" val="417626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3C8D30-1536-B541-B6A7-59C4B3108BBF}"/>
              </a:ext>
            </a:extLst>
          </p:cNvPr>
          <p:cNvSpPr txBox="1"/>
          <p:nvPr/>
        </p:nvSpPr>
        <p:spPr>
          <a:xfrm>
            <a:off x="632013" y="3156387"/>
            <a:ext cx="8713694" cy="3477875"/>
          </a:xfrm>
          <a:prstGeom prst="rect">
            <a:avLst/>
          </a:prstGeom>
          <a:noFill/>
        </p:spPr>
        <p:txBody>
          <a:bodyPr wrap="square" rtlCol="0">
            <a:spAutoFit/>
          </a:bodyPr>
          <a:lstStyle/>
          <a:p>
            <a:r>
              <a:rPr lang="en-US" sz="2400" u="sng" dirty="0"/>
              <a:t>Federal Agency Desired Actions…</a:t>
            </a:r>
          </a:p>
          <a:p>
            <a:pPr marL="342900" indent="-342900">
              <a:buFont typeface="Arial" panose="020B0604020202020204" pitchFamily="34" charset="0"/>
              <a:buChar char="•"/>
            </a:pPr>
            <a:r>
              <a:rPr lang="en-US" sz="2400" dirty="0"/>
              <a:t>DHS/FEMA:  Revise Public Assistance regulations to codify child care as an essential service.</a:t>
            </a:r>
          </a:p>
          <a:p>
            <a:pPr marL="342900" indent="-342900">
              <a:buFont typeface="Arial" panose="020B0604020202020204" pitchFamily="34" charset="0"/>
              <a:buChar char="•"/>
            </a:pPr>
            <a:r>
              <a:rPr lang="en-US" sz="2400" dirty="0"/>
              <a:t>DHS/FEMA, HHS, SBA: Federal agencies should incorporate child care as an essential service in the National Response Framework, the National Disaster Recovery Framework, the National Disaster Housing Concept of Operations, and Disaster Housing Practitioners’ Guide.</a:t>
            </a:r>
          </a:p>
          <a:p>
            <a:endParaRPr lang="en-US" sz="2800" dirty="0"/>
          </a:p>
        </p:txBody>
      </p:sp>
      <p:sp>
        <p:nvSpPr>
          <p:cNvPr id="3" name="Title 1">
            <a:extLst>
              <a:ext uri="{FF2B5EF4-FFF2-40B4-BE49-F238E27FC236}">
                <a16:creationId xmlns:a16="http://schemas.microsoft.com/office/drawing/2014/main" id="{4AFB7CCD-2857-7E49-AAE0-B6B62070957F}"/>
              </a:ext>
            </a:extLst>
          </p:cNvPr>
          <p:cNvSpPr txBox="1">
            <a:spLocks/>
          </p:cNvSpPr>
          <p:nvPr/>
        </p:nvSpPr>
        <p:spPr>
          <a:xfrm>
            <a:off x="887505" y="327669"/>
            <a:ext cx="10475260" cy="9543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NCCD Recommendation 6.2</a:t>
            </a:r>
          </a:p>
        </p:txBody>
      </p:sp>
      <p:sp>
        <p:nvSpPr>
          <p:cNvPr id="4" name="TextBox 3">
            <a:extLst>
              <a:ext uri="{FF2B5EF4-FFF2-40B4-BE49-F238E27FC236}">
                <a16:creationId xmlns:a16="http://schemas.microsoft.com/office/drawing/2014/main" id="{4D547A88-B51D-FD43-8242-AC270C858F7C}"/>
              </a:ext>
            </a:extLst>
          </p:cNvPr>
          <p:cNvSpPr txBox="1"/>
          <p:nvPr/>
        </p:nvSpPr>
        <p:spPr>
          <a:xfrm>
            <a:off x="887505" y="1739153"/>
            <a:ext cx="10730753" cy="1200329"/>
          </a:xfrm>
          <a:prstGeom prst="rect">
            <a:avLst/>
          </a:prstGeom>
          <a:noFill/>
        </p:spPr>
        <p:txBody>
          <a:bodyPr wrap="square" rtlCol="0">
            <a:spAutoFit/>
          </a:bodyPr>
          <a:lstStyle/>
          <a:p>
            <a:r>
              <a:rPr lang="en-US" sz="2400" dirty="0"/>
              <a:t>Recommendation 6.2: Congress and Federal agencies should improve capacity to provide child care services in the immediate aftermath of and recovery from a disaster.</a:t>
            </a:r>
          </a:p>
        </p:txBody>
      </p:sp>
    </p:spTree>
    <p:extLst>
      <p:ext uri="{BB962C8B-B14F-4D97-AF65-F5344CB8AC3E}">
        <p14:creationId xmlns:p14="http://schemas.microsoft.com/office/powerpoint/2010/main" val="284974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TotalTime>
  <Words>903</Words>
  <Application>Microsoft Macintosh PowerPoint</Application>
  <PresentationFormat>Widescreen</PresentationFormat>
  <Paragraphs>85</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Beal</dc:creator>
  <cp:lastModifiedBy>Heather Beal</cp:lastModifiedBy>
  <cp:revision>21</cp:revision>
  <cp:lastPrinted>2020-08-22T23:16:06Z</cp:lastPrinted>
  <dcterms:created xsi:type="dcterms:W3CDTF">2020-08-22T21:31:06Z</dcterms:created>
  <dcterms:modified xsi:type="dcterms:W3CDTF">2021-05-26T16:56:15Z</dcterms:modified>
</cp:coreProperties>
</file>