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5"/>
  </p:notesMasterIdLst>
  <p:sldIdLst>
    <p:sldId id="256" r:id="rId2"/>
    <p:sldId id="263" r:id="rId3"/>
    <p:sldId id="292" r:id="rId4"/>
    <p:sldId id="297" r:id="rId5"/>
    <p:sldId id="280" r:id="rId6"/>
    <p:sldId id="288" r:id="rId7"/>
    <p:sldId id="299" r:id="rId8"/>
    <p:sldId id="289" r:id="rId9"/>
    <p:sldId id="298" r:id="rId10"/>
    <p:sldId id="296" r:id="rId11"/>
    <p:sldId id="266" r:id="rId12"/>
    <p:sldId id="269" r:id="rId13"/>
    <p:sldId id="261" r:id="rId14"/>
  </p:sldIdLst>
  <p:sldSz cx="9728200" cy="7296150"/>
  <p:notesSz cx="6858000" cy="9144000"/>
  <p:embeddedFontLst>
    <p:embeddedFont>
      <p:font typeface="Calibri" panose="020F0502020204030204" pitchFamily="34" charset="0"/>
      <p:regular r:id="rId16"/>
      <p:bold r:id="rId17"/>
      <p:italic r:id="rId18"/>
      <p:boldItalic r:id="rId19"/>
    </p:embeddedFont>
    <p:embeddedFont>
      <p:font typeface="Comic Sans MS" panose="030F0702030302020204" pitchFamily="66" charset="0"/>
      <p:regular r:id="rId20"/>
      <p:bold r:id="rId21"/>
      <p:italic r:id="rId22"/>
      <p:boldItalic r:id="rId23"/>
    </p:embeddedFont>
    <p:embeddedFont>
      <p:font typeface="Montserrat" panose="00000500000000000000" pitchFamily="2" charset="0"/>
      <p:regular r:id="rId24"/>
      <p:bold r:id="rId25"/>
      <p:italic r:id="rId26"/>
      <p:boldItalic r:id="rId27"/>
    </p:embeddedFont>
  </p:embeddedFontLst>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298" userDrawn="1">
          <p15:clr>
            <a:srgbClr val="A4A3A4"/>
          </p15:clr>
        </p15:guide>
        <p15:guide id="2" pos="30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FF"/>
    <a:srgbClr val="0000FF"/>
    <a:srgbClr val="000000"/>
    <a:srgbClr val="FDEAE3"/>
    <a:srgbClr val="FFFFCC"/>
    <a:srgbClr val="CCFF99"/>
    <a:srgbClr val="FFCCFF"/>
    <a:srgbClr val="FFFCE5"/>
    <a:srgbClr val="B0007A"/>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404" autoAdjust="0"/>
  </p:normalViewPr>
  <p:slideViewPr>
    <p:cSldViewPr>
      <p:cViewPr varScale="1">
        <p:scale>
          <a:sx n="98" d="100"/>
          <a:sy n="98" d="100"/>
        </p:scale>
        <p:origin x="1218" y="78"/>
      </p:cViewPr>
      <p:guideLst>
        <p:guide orient="horz" pos="2298"/>
        <p:guide pos="3064"/>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951D35-4B2C-4101-BE8A-ED6A6750F0FE}"/>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itchFamily="34" charset="0"/>
                <a:cs typeface="Arial" pitchFamily="34" charset="0"/>
              </a:defRPr>
            </a:lvl1pPr>
          </a:lstStyle>
          <a:p>
            <a:pPr>
              <a:defRPr/>
            </a:pPr>
            <a:endParaRPr lang="en-GB"/>
          </a:p>
        </p:txBody>
      </p:sp>
      <p:sp>
        <p:nvSpPr>
          <p:cNvPr id="3" name="Date Placeholder 2">
            <a:extLst>
              <a:ext uri="{FF2B5EF4-FFF2-40B4-BE49-F238E27FC236}">
                <a16:creationId xmlns:a16="http://schemas.microsoft.com/office/drawing/2014/main" id="{7D911586-1F0D-4FA0-9FFD-2FCB59B5D0DC}"/>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pitchFamily="34" charset="0"/>
                <a:cs typeface="Arial" pitchFamily="34" charset="0"/>
              </a:defRPr>
            </a:lvl1pPr>
          </a:lstStyle>
          <a:p>
            <a:pPr>
              <a:defRPr/>
            </a:pPr>
            <a:fld id="{D533C08B-985A-417C-A5BA-52254141910D}" type="datetimeFigureOut">
              <a:rPr lang="en-GB"/>
              <a:pPr>
                <a:defRPr/>
              </a:pPr>
              <a:t>30/03/2023</a:t>
            </a:fld>
            <a:endParaRPr lang="en-GB"/>
          </a:p>
        </p:txBody>
      </p:sp>
      <p:sp>
        <p:nvSpPr>
          <p:cNvPr id="4" name="Slide Image Placeholder 3">
            <a:extLst>
              <a:ext uri="{FF2B5EF4-FFF2-40B4-BE49-F238E27FC236}">
                <a16:creationId xmlns:a16="http://schemas.microsoft.com/office/drawing/2014/main" id="{B63693F5-3559-44FC-9632-40FAF03903EA}"/>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53AA2749-9E18-47E0-9ABA-6059CCF366BB}"/>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7476967B-1D65-4AF8-99FE-8BFF99566C75}"/>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itchFamily="34" charset="0"/>
                <a:cs typeface="Arial" pitchFamily="34" charset="0"/>
              </a:defRPr>
            </a:lvl1pPr>
          </a:lstStyle>
          <a:p>
            <a:pPr>
              <a:defRPr/>
            </a:pPr>
            <a:endParaRPr lang="en-GB"/>
          </a:p>
        </p:txBody>
      </p:sp>
      <p:sp>
        <p:nvSpPr>
          <p:cNvPr id="7" name="Slide Number Placeholder 6">
            <a:extLst>
              <a:ext uri="{FF2B5EF4-FFF2-40B4-BE49-F238E27FC236}">
                <a16:creationId xmlns:a16="http://schemas.microsoft.com/office/drawing/2014/main" id="{D8BEFB96-F5BC-4DC0-9272-27A66BC5DD57}"/>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BF7BC2E-5C5A-4680-930F-174A61ED51C0}"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attribution https://www.flickr.com/photos/oddharmonic/11004812794</a:t>
            </a:r>
          </a:p>
        </p:txBody>
      </p:sp>
      <p:sp>
        <p:nvSpPr>
          <p:cNvPr id="4" name="Slide Number Placeholder 3"/>
          <p:cNvSpPr>
            <a:spLocks noGrp="1"/>
          </p:cNvSpPr>
          <p:nvPr>
            <p:ph type="sldNum" sz="quarter" idx="5"/>
          </p:nvPr>
        </p:nvSpPr>
        <p:spPr/>
        <p:txBody>
          <a:bodyPr/>
          <a:lstStyle/>
          <a:p>
            <a:pPr>
              <a:defRPr/>
            </a:pPr>
            <a:fld id="{ABF7BC2E-5C5A-4680-930F-174A61ED51C0}" type="slidenum">
              <a:rPr lang="en-GB" altLang="en-US" smtClean="0"/>
              <a:pPr>
                <a:defRPr/>
              </a:pPr>
              <a:t>1</a:t>
            </a:fld>
            <a:endParaRPr lang="en-GB" altLang="en-US"/>
          </a:p>
        </p:txBody>
      </p:sp>
    </p:spTree>
    <p:extLst>
      <p:ext uri="{BB962C8B-B14F-4D97-AF65-F5344CB8AC3E}">
        <p14:creationId xmlns:p14="http://schemas.microsoft.com/office/powerpoint/2010/main" val="2260864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29615" y="2266950"/>
            <a:ext cx="8268970" cy="1563688"/>
          </a:xfrm>
        </p:spPr>
        <p:txBody>
          <a:bodyPr/>
          <a:lstStyle/>
          <a:p>
            <a:r>
              <a:rPr lang="en-US"/>
              <a:t>Click to edit Master title style</a:t>
            </a:r>
            <a:endParaRPr lang="en-GB"/>
          </a:p>
        </p:txBody>
      </p:sp>
      <p:sp>
        <p:nvSpPr>
          <p:cNvPr id="3" name="Subtitle 2"/>
          <p:cNvSpPr>
            <a:spLocks noGrp="1"/>
          </p:cNvSpPr>
          <p:nvPr>
            <p:ph type="subTitle" idx="1"/>
          </p:nvPr>
        </p:nvSpPr>
        <p:spPr>
          <a:xfrm>
            <a:off x="1459230" y="4133851"/>
            <a:ext cx="6809740" cy="1865313"/>
          </a:xfrm>
        </p:spPr>
        <p:txBody>
          <a:bodyPr/>
          <a:lstStyle>
            <a:lvl1pPr marL="0" indent="0" algn="ctr">
              <a:buNone/>
              <a:defRPr/>
            </a:lvl1pPr>
            <a:lvl2pPr marL="583707" indent="0" algn="ctr">
              <a:buNone/>
              <a:defRPr/>
            </a:lvl2pPr>
            <a:lvl3pPr marL="1167414" indent="0" algn="ctr">
              <a:buNone/>
              <a:defRPr/>
            </a:lvl3pPr>
            <a:lvl4pPr marL="1751122" indent="0" algn="ctr">
              <a:buNone/>
              <a:defRPr/>
            </a:lvl4pPr>
            <a:lvl5pPr marL="2334829" indent="0" algn="ctr">
              <a:buNone/>
              <a:defRPr/>
            </a:lvl5pPr>
            <a:lvl6pPr marL="2918536" indent="0" algn="ctr">
              <a:buNone/>
              <a:defRPr/>
            </a:lvl6pPr>
            <a:lvl7pPr marL="3502243" indent="0" algn="ctr">
              <a:buNone/>
              <a:defRPr/>
            </a:lvl7pPr>
            <a:lvl8pPr marL="4085951" indent="0" algn="ctr">
              <a:buNone/>
              <a:defRPr/>
            </a:lvl8pPr>
            <a:lvl9pPr marL="4669658" indent="0" algn="ctr">
              <a:buNone/>
              <a:defRPr/>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FE554EDF-108A-4DF2-939E-ECBEE193E67E}" type="slidenum">
              <a:rPr lang="en-GB" altLang="en-US"/>
              <a:pPr>
                <a:defRPr/>
              </a:pPr>
              <a:t>‹#›</a:t>
            </a:fld>
            <a:endParaRPr lang="en-GB" altLang="en-US"/>
          </a:p>
        </p:txBody>
      </p:sp>
    </p:spTree>
    <p:extLst>
      <p:ext uri="{BB962C8B-B14F-4D97-AF65-F5344CB8AC3E}">
        <p14:creationId xmlns:p14="http://schemas.microsoft.com/office/powerpoint/2010/main" val="203044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BCF53CED-DB74-4274-BA81-4E4D0A95D341}" type="slidenum">
              <a:rPr lang="en-GB" altLang="en-US"/>
              <a:pPr>
                <a:defRPr/>
              </a:pPr>
              <a:t>‹#›</a:t>
            </a:fld>
            <a:endParaRPr lang="en-GB" altLang="en-US"/>
          </a:p>
        </p:txBody>
      </p:sp>
    </p:spTree>
    <p:extLst>
      <p:ext uri="{BB962C8B-B14F-4D97-AF65-F5344CB8AC3E}">
        <p14:creationId xmlns:p14="http://schemas.microsoft.com/office/powerpoint/2010/main" val="1381422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68123" y="4687889"/>
            <a:ext cx="8268970" cy="1449387"/>
          </a:xfrm>
        </p:spPr>
        <p:txBody>
          <a:bodyPr anchor="t"/>
          <a:lstStyle>
            <a:lvl1pPr algn="l">
              <a:defRPr sz="5107" b="1" cap="all"/>
            </a:lvl1pPr>
          </a:lstStyle>
          <a:p>
            <a:r>
              <a:rPr lang="en-US"/>
              <a:t>Click to edit Master title style</a:t>
            </a:r>
            <a:endParaRPr lang="en-GB"/>
          </a:p>
        </p:txBody>
      </p:sp>
      <p:sp>
        <p:nvSpPr>
          <p:cNvPr id="3" name="Text Placeholder 2"/>
          <p:cNvSpPr>
            <a:spLocks noGrp="1"/>
          </p:cNvSpPr>
          <p:nvPr>
            <p:ph type="body" idx="1"/>
          </p:nvPr>
        </p:nvSpPr>
        <p:spPr>
          <a:xfrm>
            <a:off x="768123" y="3092450"/>
            <a:ext cx="8268970" cy="1595438"/>
          </a:xfrm>
        </p:spPr>
        <p:txBody>
          <a:bodyPr anchor="b"/>
          <a:lstStyle>
            <a:lvl1pPr marL="0" indent="0">
              <a:buNone/>
              <a:defRPr sz="2553"/>
            </a:lvl1pPr>
            <a:lvl2pPr marL="583707" indent="0">
              <a:buNone/>
              <a:defRPr sz="2298"/>
            </a:lvl2pPr>
            <a:lvl3pPr marL="1167414" indent="0">
              <a:buNone/>
              <a:defRPr sz="2043"/>
            </a:lvl3pPr>
            <a:lvl4pPr marL="1751122" indent="0">
              <a:buNone/>
              <a:defRPr sz="1787"/>
            </a:lvl4pPr>
            <a:lvl5pPr marL="2334829" indent="0">
              <a:buNone/>
              <a:defRPr sz="1787"/>
            </a:lvl5pPr>
            <a:lvl6pPr marL="2918536" indent="0">
              <a:buNone/>
              <a:defRPr sz="1787"/>
            </a:lvl6pPr>
            <a:lvl7pPr marL="3502243" indent="0">
              <a:buNone/>
              <a:defRPr sz="1787"/>
            </a:lvl7pPr>
            <a:lvl8pPr marL="4085951" indent="0">
              <a:buNone/>
              <a:defRPr sz="1787"/>
            </a:lvl8pPr>
            <a:lvl9pPr marL="4669658" indent="0">
              <a:buNone/>
              <a:defRPr sz="1787"/>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6E6610D3-0DFE-4FEE-9A4C-B7DB1C16F093}" type="slidenum">
              <a:rPr lang="en-GB" altLang="en-US"/>
              <a:pPr>
                <a:defRPr/>
              </a:pPr>
              <a:t>‹#›</a:t>
            </a:fld>
            <a:endParaRPr lang="en-GB" altLang="en-US"/>
          </a:p>
        </p:txBody>
      </p:sp>
    </p:spTree>
    <p:extLst>
      <p:ext uri="{BB962C8B-B14F-4D97-AF65-F5344CB8AC3E}">
        <p14:creationId xmlns:p14="http://schemas.microsoft.com/office/powerpoint/2010/main" val="2426476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86410" y="1701800"/>
            <a:ext cx="4280408" cy="4816475"/>
          </a:xfrm>
        </p:spPr>
        <p:txBody>
          <a:bodyPr/>
          <a:lstStyle>
            <a:lvl1pPr>
              <a:defRPr sz="3575"/>
            </a:lvl1pPr>
            <a:lvl2pPr>
              <a:defRPr sz="3064"/>
            </a:lvl2pPr>
            <a:lvl3pPr>
              <a:defRPr sz="2553"/>
            </a:lvl3pPr>
            <a:lvl4pPr>
              <a:defRPr sz="2298"/>
            </a:lvl4pPr>
            <a:lvl5pPr>
              <a:defRPr sz="2298"/>
            </a:lvl5pPr>
            <a:lvl6pPr>
              <a:defRPr sz="2298"/>
            </a:lvl6pPr>
            <a:lvl7pPr>
              <a:defRPr sz="2298"/>
            </a:lvl7pPr>
            <a:lvl8pPr>
              <a:defRPr sz="2298"/>
            </a:lvl8pPr>
            <a:lvl9pPr>
              <a:defRPr sz="22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961382" y="1701800"/>
            <a:ext cx="4280408" cy="4816475"/>
          </a:xfrm>
        </p:spPr>
        <p:txBody>
          <a:bodyPr/>
          <a:lstStyle>
            <a:lvl1pPr>
              <a:defRPr sz="3575"/>
            </a:lvl1pPr>
            <a:lvl2pPr>
              <a:defRPr sz="3064"/>
            </a:lvl2pPr>
            <a:lvl3pPr>
              <a:defRPr sz="2553"/>
            </a:lvl3pPr>
            <a:lvl4pPr>
              <a:defRPr sz="2298"/>
            </a:lvl4pPr>
            <a:lvl5pPr>
              <a:defRPr sz="2298"/>
            </a:lvl5pPr>
            <a:lvl6pPr>
              <a:defRPr sz="2298"/>
            </a:lvl6pPr>
            <a:lvl7pPr>
              <a:defRPr sz="2298"/>
            </a:lvl7pPr>
            <a:lvl8pPr>
              <a:defRPr sz="2298"/>
            </a:lvl8pPr>
            <a:lvl9pPr>
              <a:defRPr sz="22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4EEDEDFE-598F-485D-962E-BC3D7E2898F0}" type="slidenum">
              <a:rPr lang="en-GB" altLang="en-US"/>
              <a:pPr>
                <a:defRPr/>
              </a:pPr>
              <a:t>‹#›</a:t>
            </a:fld>
            <a:endParaRPr lang="en-GB" altLang="en-US"/>
          </a:p>
        </p:txBody>
      </p:sp>
    </p:spTree>
    <p:extLst>
      <p:ext uri="{BB962C8B-B14F-4D97-AF65-F5344CB8AC3E}">
        <p14:creationId xmlns:p14="http://schemas.microsoft.com/office/powerpoint/2010/main" val="1086423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86410" y="1633539"/>
            <a:ext cx="4298649" cy="681037"/>
          </a:xfrm>
        </p:spPr>
        <p:txBody>
          <a:bodyPr anchor="b"/>
          <a:lstStyle>
            <a:lvl1pPr marL="0" indent="0">
              <a:buNone/>
              <a:defRPr sz="3064" b="1"/>
            </a:lvl1pPr>
            <a:lvl2pPr marL="583707" indent="0">
              <a:buNone/>
              <a:defRPr sz="2553" b="1"/>
            </a:lvl2pPr>
            <a:lvl3pPr marL="1167414" indent="0">
              <a:buNone/>
              <a:defRPr sz="2298" b="1"/>
            </a:lvl3pPr>
            <a:lvl4pPr marL="1751122" indent="0">
              <a:buNone/>
              <a:defRPr sz="2043" b="1"/>
            </a:lvl4pPr>
            <a:lvl5pPr marL="2334829" indent="0">
              <a:buNone/>
              <a:defRPr sz="2043" b="1"/>
            </a:lvl5pPr>
            <a:lvl6pPr marL="2918536" indent="0">
              <a:buNone/>
              <a:defRPr sz="2043" b="1"/>
            </a:lvl6pPr>
            <a:lvl7pPr marL="3502243" indent="0">
              <a:buNone/>
              <a:defRPr sz="2043" b="1"/>
            </a:lvl7pPr>
            <a:lvl8pPr marL="4085951" indent="0">
              <a:buNone/>
              <a:defRPr sz="2043" b="1"/>
            </a:lvl8pPr>
            <a:lvl9pPr marL="4669658" indent="0">
              <a:buNone/>
              <a:defRPr sz="2043" b="1"/>
            </a:lvl9pPr>
          </a:lstStyle>
          <a:p>
            <a:pPr lvl="0"/>
            <a:r>
              <a:rPr lang="en-US"/>
              <a:t>Click to edit Master text styles</a:t>
            </a:r>
          </a:p>
        </p:txBody>
      </p:sp>
      <p:sp>
        <p:nvSpPr>
          <p:cNvPr id="4" name="Content Placeholder 3"/>
          <p:cNvSpPr>
            <a:spLocks noGrp="1"/>
          </p:cNvSpPr>
          <p:nvPr>
            <p:ph sz="half" idx="2"/>
          </p:nvPr>
        </p:nvSpPr>
        <p:spPr>
          <a:xfrm>
            <a:off x="486410" y="2314575"/>
            <a:ext cx="4298649" cy="4203700"/>
          </a:xfrm>
        </p:spPr>
        <p:txBody>
          <a:bodyPr/>
          <a:lstStyle>
            <a:lvl1pPr>
              <a:defRPr sz="3064"/>
            </a:lvl1pPr>
            <a:lvl2pPr>
              <a:defRPr sz="2553"/>
            </a:lvl2pPr>
            <a:lvl3pPr>
              <a:defRPr sz="2298"/>
            </a:lvl3pPr>
            <a:lvl4pPr>
              <a:defRPr sz="2043"/>
            </a:lvl4pPr>
            <a:lvl5pPr>
              <a:defRPr sz="2043"/>
            </a:lvl5pPr>
            <a:lvl6pPr>
              <a:defRPr sz="2043"/>
            </a:lvl6pPr>
            <a:lvl7pPr>
              <a:defRPr sz="2043"/>
            </a:lvl7pPr>
            <a:lvl8pPr>
              <a:defRPr sz="2043"/>
            </a:lvl8pPr>
            <a:lvl9pPr>
              <a:defRPr sz="20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941116" y="1633539"/>
            <a:ext cx="4300675" cy="681037"/>
          </a:xfrm>
        </p:spPr>
        <p:txBody>
          <a:bodyPr anchor="b"/>
          <a:lstStyle>
            <a:lvl1pPr marL="0" indent="0">
              <a:buNone/>
              <a:defRPr sz="3064" b="1"/>
            </a:lvl1pPr>
            <a:lvl2pPr marL="583707" indent="0">
              <a:buNone/>
              <a:defRPr sz="2553" b="1"/>
            </a:lvl2pPr>
            <a:lvl3pPr marL="1167414" indent="0">
              <a:buNone/>
              <a:defRPr sz="2298" b="1"/>
            </a:lvl3pPr>
            <a:lvl4pPr marL="1751122" indent="0">
              <a:buNone/>
              <a:defRPr sz="2043" b="1"/>
            </a:lvl4pPr>
            <a:lvl5pPr marL="2334829" indent="0">
              <a:buNone/>
              <a:defRPr sz="2043" b="1"/>
            </a:lvl5pPr>
            <a:lvl6pPr marL="2918536" indent="0">
              <a:buNone/>
              <a:defRPr sz="2043" b="1"/>
            </a:lvl6pPr>
            <a:lvl7pPr marL="3502243" indent="0">
              <a:buNone/>
              <a:defRPr sz="2043" b="1"/>
            </a:lvl7pPr>
            <a:lvl8pPr marL="4085951" indent="0">
              <a:buNone/>
              <a:defRPr sz="2043" b="1"/>
            </a:lvl8pPr>
            <a:lvl9pPr marL="4669658" indent="0">
              <a:buNone/>
              <a:defRPr sz="2043" b="1"/>
            </a:lvl9pPr>
          </a:lstStyle>
          <a:p>
            <a:pPr lvl="0"/>
            <a:r>
              <a:rPr lang="en-US"/>
              <a:t>Click to edit Master text styles</a:t>
            </a:r>
          </a:p>
        </p:txBody>
      </p:sp>
      <p:sp>
        <p:nvSpPr>
          <p:cNvPr id="6" name="Content Placeholder 5"/>
          <p:cNvSpPr>
            <a:spLocks noGrp="1"/>
          </p:cNvSpPr>
          <p:nvPr>
            <p:ph sz="quarter" idx="4"/>
          </p:nvPr>
        </p:nvSpPr>
        <p:spPr>
          <a:xfrm>
            <a:off x="4941116" y="2314575"/>
            <a:ext cx="4300675" cy="4203700"/>
          </a:xfrm>
        </p:spPr>
        <p:txBody>
          <a:bodyPr/>
          <a:lstStyle>
            <a:lvl1pPr>
              <a:defRPr sz="3064"/>
            </a:lvl1pPr>
            <a:lvl2pPr>
              <a:defRPr sz="2553"/>
            </a:lvl2pPr>
            <a:lvl3pPr>
              <a:defRPr sz="2298"/>
            </a:lvl3pPr>
            <a:lvl4pPr>
              <a:defRPr sz="2043"/>
            </a:lvl4pPr>
            <a:lvl5pPr>
              <a:defRPr sz="2043"/>
            </a:lvl5pPr>
            <a:lvl6pPr>
              <a:defRPr sz="2043"/>
            </a:lvl6pPr>
            <a:lvl7pPr>
              <a:defRPr sz="2043"/>
            </a:lvl7pPr>
            <a:lvl8pPr>
              <a:defRPr sz="2043"/>
            </a:lvl8pPr>
            <a:lvl9pPr>
              <a:defRPr sz="20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34FA6E47-6660-4970-BF81-112A71181C37}" type="slidenum">
              <a:rPr lang="en-GB" altLang="en-US"/>
              <a:pPr>
                <a:defRPr/>
              </a:pPr>
              <a:t>‹#›</a:t>
            </a:fld>
            <a:endParaRPr lang="en-GB" altLang="en-US"/>
          </a:p>
        </p:txBody>
      </p:sp>
    </p:spTree>
    <p:extLst>
      <p:ext uri="{BB962C8B-B14F-4D97-AF65-F5344CB8AC3E}">
        <p14:creationId xmlns:p14="http://schemas.microsoft.com/office/powerpoint/2010/main" val="2054992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57191D8D-A33D-410B-8C45-934779FA9C45}" type="slidenum">
              <a:rPr lang="en-GB" altLang="en-US"/>
              <a:pPr>
                <a:defRPr/>
              </a:pPr>
              <a:t>‹#›</a:t>
            </a:fld>
            <a:endParaRPr lang="en-GB" altLang="en-US"/>
          </a:p>
        </p:txBody>
      </p:sp>
    </p:spTree>
    <p:extLst>
      <p:ext uri="{BB962C8B-B14F-4D97-AF65-F5344CB8AC3E}">
        <p14:creationId xmlns:p14="http://schemas.microsoft.com/office/powerpoint/2010/main" val="1378001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1285C0C3-B9AF-4FBA-B4B3-4C4741D4C3FA}" type="slidenum">
              <a:rPr lang="en-GB" altLang="en-US"/>
              <a:pPr>
                <a:defRPr/>
              </a:pPr>
              <a:t>‹#›</a:t>
            </a:fld>
            <a:endParaRPr lang="en-GB" altLang="en-US"/>
          </a:p>
        </p:txBody>
      </p:sp>
    </p:spTree>
    <p:extLst>
      <p:ext uri="{BB962C8B-B14F-4D97-AF65-F5344CB8AC3E}">
        <p14:creationId xmlns:p14="http://schemas.microsoft.com/office/powerpoint/2010/main" val="2888305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6411" y="290513"/>
            <a:ext cx="3200173" cy="1236662"/>
          </a:xfrm>
        </p:spPr>
        <p:txBody>
          <a:bodyPr anchor="b"/>
          <a:lstStyle>
            <a:lvl1pPr algn="l">
              <a:defRPr sz="2553" b="1"/>
            </a:lvl1pPr>
          </a:lstStyle>
          <a:p>
            <a:r>
              <a:rPr lang="en-US"/>
              <a:t>Click to edit Master title style</a:t>
            </a:r>
            <a:endParaRPr lang="en-GB"/>
          </a:p>
        </p:txBody>
      </p:sp>
      <p:sp>
        <p:nvSpPr>
          <p:cNvPr id="3" name="Content Placeholder 2"/>
          <p:cNvSpPr>
            <a:spLocks noGrp="1"/>
          </p:cNvSpPr>
          <p:nvPr>
            <p:ph idx="1"/>
          </p:nvPr>
        </p:nvSpPr>
        <p:spPr>
          <a:xfrm>
            <a:off x="3804132" y="290513"/>
            <a:ext cx="5437658" cy="6227762"/>
          </a:xfrm>
        </p:spPr>
        <p:txBody>
          <a:bodyPr/>
          <a:lstStyle>
            <a:lvl1pPr>
              <a:defRPr sz="4085"/>
            </a:lvl1pPr>
            <a:lvl2pPr>
              <a:defRPr sz="3575"/>
            </a:lvl2pPr>
            <a:lvl3pPr>
              <a:defRPr sz="3064"/>
            </a:lvl3pPr>
            <a:lvl4pPr>
              <a:defRPr sz="2553"/>
            </a:lvl4pPr>
            <a:lvl5pPr>
              <a:defRPr sz="2553"/>
            </a:lvl5pPr>
            <a:lvl6pPr>
              <a:defRPr sz="2553"/>
            </a:lvl6pPr>
            <a:lvl7pPr>
              <a:defRPr sz="2553"/>
            </a:lvl7pPr>
            <a:lvl8pPr>
              <a:defRPr sz="2553"/>
            </a:lvl8pPr>
            <a:lvl9pPr>
              <a:defRPr sz="25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86411" y="1527175"/>
            <a:ext cx="3200173" cy="4991100"/>
          </a:xfrm>
        </p:spPr>
        <p:txBody>
          <a:bodyPr/>
          <a:lstStyle>
            <a:lvl1pPr marL="0" indent="0">
              <a:buNone/>
              <a:defRPr sz="1787"/>
            </a:lvl1pPr>
            <a:lvl2pPr marL="583707" indent="0">
              <a:buNone/>
              <a:defRPr sz="1532"/>
            </a:lvl2pPr>
            <a:lvl3pPr marL="1167414" indent="0">
              <a:buNone/>
              <a:defRPr sz="1277"/>
            </a:lvl3pPr>
            <a:lvl4pPr marL="1751122" indent="0">
              <a:buNone/>
              <a:defRPr sz="1149"/>
            </a:lvl4pPr>
            <a:lvl5pPr marL="2334829" indent="0">
              <a:buNone/>
              <a:defRPr sz="1149"/>
            </a:lvl5pPr>
            <a:lvl6pPr marL="2918536" indent="0">
              <a:buNone/>
              <a:defRPr sz="1149"/>
            </a:lvl6pPr>
            <a:lvl7pPr marL="3502243" indent="0">
              <a:buNone/>
              <a:defRPr sz="1149"/>
            </a:lvl7pPr>
            <a:lvl8pPr marL="4085951" indent="0">
              <a:buNone/>
              <a:defRPr sz="1149"/>
            </a:lvl8pPr>
            <a:lvl9pPr marL="4669658" indent="0">
              <a:buNone/>
              <a:defRPr sz="1149"/>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598042E0-8EFB-44F4-87B3-BEEF35FDD412}" type="slidenum">
              <a:rPr lang="en-GB" altLang="en-US"/>
              <a:pPr>
                <a:defRPr/>
              </a:pPr>
              <a:t>‹#›</a:t>
            </a:fld>
            <a:endParaRPr lang="en-GB" altLang="en-US"/>
          </a:p>
        </p:txBody>
      </p:sp>
    </p:spTree>
    <p:extLst>
      <p:ext uri="{BB962C8B-B14F-4D97-AF65-F5344CB8AC3E}">
        <p14:creationId xmlns:p14="http://schemas.microsoft.com/office/powerpoint/2010/main" val="717392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07133" y="5106988"/>
            <a:ext cx="5836920" cy="603250"/>
          </a:xfrm>
        </p:spPr>
        <p:txBody>
          <a:bodyPr anchor="b"/>
          <a:lstStyle>
            <a:lvl1pPr algn="l">
              <a:defRPr sz="2553" b="1"/>
            </a:lvl1pPr>
          </a:lstStyle>
          <a:p>
            <a:r>
              <a:rPr lang="en-US"/>
              <a:t>Click to edit Master title style</a:t>
            </a:r>
            <a:endParaRPr lang="en-GB"/>
          </a:p>
        </p:txBody>
      </p:sp>
      <p:sp>
        <p:nvSpPr>
          <p:cNvPr id="3" name="Picture Placeholder 2"/>
          <p:cNvSpPr>
            <a:spLocks noGrp="1"/>
          </p:cNvSpPr>
          <p:nvPr>
            <p:ph type="pic" idx="1"/>
          </p:nvPr>
        </p:nvSpPr>
        <p:spPr>
          <a:xfrm>
            <a:off x="1907133" y="652464"/>
            <a:ext cx="5836920" cy="4376737"/>
          </a:xfrm>
        </p:spPr>
        <p:txBody>
          <a:bodyPr/>
          <a:lstStyle>
            <a:lvl1pPr marL="0" indent="0">
              <a:buNone/>
              <a:defRPr sz="4085"/>
            </a:lvl1pPr>
            <a:lvl2pPr marL="583707" indent="0">
              <a:buNone/>
              <a:defRPr sz="3575"/>
            </a:lvl2pPr>
            <a:lvl3pPr marL="1167414" indent="0">
              <a:buNone/>
              <a:defRPr sz="3064"/>
            </a:lvl3pPr>
            <a:lvl4pPr marL="1751122" indent="0">
              <a:buNone/>
              <a:defRPr sz="2553"/>
            </a:lvl4pPr>
            <a:lvl5pPr marL="2334829" indent="0">
              <a:buNone/>
              <a:defRPr sz="2553"/>
            </a:lvl5pPr>
            <a:lvl6pPr marL="2918536" indent="0">
              <a:buNone/>
              <a:defRPr sz="2553"/>
            </a:lvl6pPr>
            <a:lvl7pPr marL="3502243" indent="0">
              <a:buNone/>
              <a:defRPr sz="2553"/>
            </a:lvl7pPr>
            <a:lvl8pPr marL="4085951" indent="0">
              <a:buNone/>
              <a:defRPr sz="2553"/>
            </a:lvl8pPr>
            <a:lvl9pPr marL="4669658" indent="0">
              <a:buNone/>
              <a:defRPr sz="2553"/>
            </a:lvl9pPr>
          </a:lstStyle>
          <a:p>
            <a:pPr lvl="0"/>
            <a:endParaRPr lang="en-GB" noProof="0"/>
          </a:p>
        </p:txBody>
      </p:sp>
      <p:sp>
        <p:nvSpPr>
          <p:cNvPr id="4" name="Text Placeholder 3"/>
          <p:cNvSpPr>
            <a:spLocks noGrp="1"/>
          </p:cNvSpPr>
          <p:nvPr>
            <p:ph type="body" sz="half" idx="2"/>
          </p:nvPr>
        </p:nvSpPr>
        <p:spPr>
          <a:xfrm>
            <a:off x="1907133" y="5710238"/>
            <a:ext cx="5836920" cy="855662"/>
          </a:xfrm>
        </p:spPr>
        <p:txBody>
          <a:bodyPr/>
          <a:lstStyle>
            <a:lvl1pPr marL="0" indent="0">
              <a:buNone/>
              <a:defRPr sz="1787"/>
            </a:lvl1pPr>
            <a:lvl2pPr marL="583707" indent="0">
              <a:buNone/>
              <a:defRPr sz="1532"/>
            </a:lvl2pPr>
            <a:lvl3pPr marL="1167414" indent="0">
              <a:buNone/>
              <a:defRPr sz="1277"/>
            </a:lvl3pPr>
            <a:lvl4pPr marL="1751122" indent="0">
              <a:buNone/>
              <a:defRPr sz="1149"/>
            </a:lvl4pPr>
            <a:lvl5pPr marL="2334829" indent="0">
              <a:buNone/>
              <a:defRPr sz="1149"/>
            </a:lvl5pPr>
            <a:lvl6pPr marL="2918536" indent="0">
              <a:buNone/>
              <a:defRPr sz="1149"/>
            </a:lvl6pPr>
            <a:lvl7pPr marL="3502243" indent="0">
              <a:buNone/>
              <a:defRPr sz="1149"/>
            </a:lvl7pPr>
            <a:lvl8pPr marL="4085951" indent="0">
              <a:buNone/>
              <a:defRPr sz="1149"/>
            </a:lvl8pPr>
            <a:lvl9pPr marL="4669658" indent="0">
              <a:buNone/>
              <a:defRPr sz="1149"/>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3E0674D5-5AEE-4339-A44F-27D3A5E658E8}" type="slidenum">
              <a:rPr lang="en-GB" altLang="en-US"/>
              <a:pPr>
                <a:defRPr/>
              </a:pPr>
              <a:t>‹#›</a:t>
            </a:fld>
            <a:endParaRPr lang="en-GB" altLang="en-US"/>
          </a:p>
        </p:txBody>
      </p:sp>
    </p:spTree>
    <p:extLst>
      <p:ext uri="{BB962C8B-B14F-4D97-AF65-F5344CB8AC3E}">
        <p14:creationId xmlns:p14="http://schemas.microsoft.com/office/powerpoint/2010/main" val="699934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5FEF1FC-4A42-4AB1-8BB7-3EEA99049201}" type="slidenum">
              <a:rPr lang="en-GB" altLang="en-US"/>
              <a:pPr>
                <a:defRPr/>
              </a:pPr>
              <a:t>‹#›</a:t>
            </a:fld>
            <a:endParaRPr lang="en-GB" altLang="en-US"/>
          </a:p>
        </p:txBody>
      </p:sp>
    </p:spTree>
    <p:extLst>
      <p:ext uri="{BB962C8B-B14F-4D97-AF65-F5344CB8AC3E}">
        <p14:creationId xmlns:p14="http://schemas.microsoft.com/office/powerpoint/2010/main" val="919051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52945" y="292101"/>
            <a:ext cx="2188845" cy="622617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86410" y="292101"/>
            <a:ext cx="6371971" cy="6226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6523C2C-F8EE-46A8-A10D-202F46DC4D04}" type="slidenum">
              <a:rPr lang="en-GB" altLang="en-US"/>
              <a:pPr>
                <a:defRPr/>
              </a:pPr>
              <a:t>‹#›</a:t>
            </a:fld>
            <a:endParaRPr lang="en-GB" altLang="en-US"/>
          </a:p>
        </p:txBody>
      </p:sp>
    </p:spTree>
    <p:extLst>
      <p:ext uri="{BB962C8B-B14F-4D97-AF65-F5344CB8AC3E}">
        <p14:creationId xmlns:p14="http://schemas.microsoft.com/office/powerpoint/2010/main" val="4282616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CFDFE"/>
            </a:gs>
            <a:gs pos="33000">
              <a:srgbClr val="00B0F0"/>
            </a:gs>
            <a:gs pos="83000">
              <a:srgbClr val="E0F1F2"/>
            </a:gs>
            <a:gs pos="100000">
              <a:srgbClr val="EBF6F7"/>
            </a:gs>
          </a:gsLst>
          <a:lin ang="5400000" scaled="1"/>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86410" y="292101"/>
            <a:ext cx="875538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486410" y="1701800"/>
            <a:ext cx="8755380" cy="481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8C10D297-1A89-4AD6-869D-0AFEC71B0FB7}"/>
              </a:ext>
            </a:extLst>
          </p:cNvPr>
          <p:cNvSpPr>
            <a:spLocks noGrp="1" noChangeArrowheads="1"/>
          </p:cNvSpPr>
          <p:nvPr>
            <p:ph type="dt" sz="half" idx="2"/>
          </p:nvPr>
        </p:nvSpPr>
        <p:spPr bwMode="auto">
          <a:xfrm>
            <a:off x="486410" y="6643688"/>
            <a:ext cx="2269913" cy="5080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787">
                <a:latin typeface="Arial" charset="0"/>
                <a:cs typeface="Arial" charset="0"/>
              </a:defRPr>
            </a:lvl1pPr>
          </a:lstStyle>
          <a:p>
            <a:pPr>
              <a:defRPr/>
            </a:pPr>
            <a:endParaRPr lang="en-GB"/>
          </a:p>
        </p:txBody>
      </p:sp>
      <p:sp>
        <p:nvSpPr>
          <p:cNvPr id="1029" name="Rectangle 5">
            <a:extLst>
              <a:ext uri="{FF2B5EF4-FFF2-40B4-BE49-F238E27FC236}">
                <a16:creationId xmlns:a16="http://schemas.microsoft.com/office/drawing/2014/main" id="{1B92D370-0469-4DEF-A6C0-902F70B0056E}"/>
              </a:ext>
            </a:extLst>
          </p:cNvPr>
          <p:cNvSpPr>
            <a:spLocks noGrp="1" noChangeArrowheads="1"/>
          </p:cNvSpPr>
          <p:nvPr>
            <p:ph type="ftr" sz="quarter" idx="3"/>
          </p:nvPr>
        </p:nvSpPr>
        <p:spPr bwMode="auto">
          <a:xfrm>
            <a:off x="3323802" y="6643688"/>
            <a:ext cx="3080597" cy="508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787">
                <a:latin typeface="Arial" charset="0"/>
                <a:cs typeface="Arial" charset="0"/>
              </a:defRPr>
            </a:lvl1pPr>
          </a:lstStyle>
          <a:p>
            <a:pPr>
              <a:defRPr/>
            </a:pPr>
            <a:endParaRPr lang="en-GB"/>
          </a:p>
        </p:txBody>
      </p:sp>
      <p:sp>
        <p:nvSpPr>
          <p:cNvPr id="1030" name="Rectangle 6">
            <a:extLst>
              <a:ext uri="{FF2B5EF4-FFF2-40B4-BE49-F238E27FC236}">
                <a16:creationId xmlns:a16="http://schemas.microsoft.com/office/drawing/2014/main" id="{24FAB3DA-C556-4AC2-997D-D2796142A706}"/>
              </a:ext>
            </a:extLst>
          </p:cNvPr>
          <p:cNvSpPr>
            <a:spLocks noGrp="1" noChangeArrowheads="1"/>
          </p:cNvSpPr>
          <p:nvPr>
            <p:ph type="sldNum" sz="quarter" idx="4"/>
          </p:nvPr>
        </p:nvSpPr>
        <p:spPr bwMode="auto">
          <a:xfrm>
            <a:off x="6971877" y="6643688"/>
            <a:ext cx="2269913" cy="508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787"/>
            </a:lvl1pPr>
          </a:lstStyle>
          <a:p>
            <a:pPr>
              <a:defRPr/>
            </a:pPr>
            <a:fld id="{BA62F474-B4DF-46B9-8F94-3781EF295E77}"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5617">
          <a:solidFill>
            <a:schemeClr val="tx2"/>
          </a:solidFill>
          <a:latin typeface="+mj-lt"/>
          <a:ea typeface="+mj-ea"/>
          <a:cs typeface="+mj-cs"/>
        </a:defRPr>
      </a:lvl1pPr>
      <a:lvl2pPr algn="ctr" rtl="0" eaLnBrk="0" fontAlgn="base" hangingPunct="0">
        <a:spcBef>
          <a:spcPct val="0"/>
        </a:spcBef>
        <a:spcAft>
          <a:spcPct val="0"/>
        </a:spcAft>
        <a:defRPr sz="5617">
          <a:solidFill>
            <a:schemeClr val="tx2"/>
          </a:solidFill>
          <a:latin typeface="Arial" charset="0"/>
          <a:cs typeface="Arial" charset="0"/>
        </a:defRPr>
      </a:lvl2pPr>
      <a:lvl3pPr algn="ctr" rtl="0" eaLnBrk="0" fontAlgn="base" hangingPunct="0">
        <a:spcBef>
          <a:spcPct val="0"/>
        </a:spcBef>
        <a:spcAft>
          <a:spcPct val="0"/>
        </a:spcAft>
        <a:defRPr sz="5617">
          <a:solidFill>
            <a:schemeClr val="tx2"/>
          </a:solidFill>
          <a:latin typeface="Arial" charset="0"/>
          <a:cs typeface="Arial" charset="0"/>
        </a:defRPr>
      </a:lvl3pPr>
      <a:lvl4pPr algn="ctr" rtl="0" eaLnBrk="0" fontAlgn="base" hangingPunct="0">
        <a:spcBef>
          <a:spcPct val="0"/>
        </a:spcBef>
        <a:spcAft>
          <a:spcPct val="0"/>
        </a:spcAft>
        <a:defRPr sz="5617">
          <a:solidFill>
            <a:schemeClr val="tx2"/>
          </a:solidFill>
          <a:latin typeface="Arial" charset="0"/>
          <a:cs typeface="Arial" charset="0"/>
        </a:defRPr>
      </a:lvl4pPr>
      <a:lvl5pPr algn="ctr" rtl="0" eaLnBrk="0" fontAlgn="base" hangingPunct="0">
        <a:spcBef>
          <a:spcPct val="0"/>
        </a:spcBef>
        <a:spcAft>
          <a:spcPct val="0"/>
        </a:spcAft>
        <a:defRPr sz="5617">
          <a:solidFill>
            <a:schemeClr val="tx2"/>
          </a:solidFill>
          <a:latin typeface="Arial" charset="0"/>
          <a:cs typeface="Arial" charset="0"/>
        </a:defRPr>
      </a:lvl5pPr>
      <a:lvl6pPr marL="583707" algn="ctr" rtl="0" fontAlgn="base">
        <a:spcBef>
          <a:spcPct val="0"/>
        </a:spcBef>
        <a:spcAft>
          <a:spcPct val="0"/>
        </a:spcAft>
        <a:defRPr sz="5617">
          <a:solidFill>
            <a:schemeClr val="tx2"/>
          </a:solidFill>
          <a:latin typeface="Arial" charset="0"/>
          <a:cs typeface="Arial" charset="0"/>
        </a:defRPr>
      </a:lvl6pPr>
      <a:lvl7pPr marL="1167414" algn="ctr" rtl="0" fontAlgn="base">
        <a:spcBef>
          <a:spcPct val="0"/>
        </a:spcBef>
        <a:spcAft>
          <a:spcPct val="0"/>
        </a:spcAft>
        <a:defRPr sz="5617">
          <a:solidFill>
            <a:schemeClr val="tx2"/>
          </a:solidFill>
          <a:latin typeface="Arial" charset="0"/>
          <a:cs typeface="Arial" charset="0"/>
        </a:defRPr>
      </a:lvl7pPr>
      <a:lvl8pPr marL="1751122" algn="ctr" rtl="0" fontAlgn="base">
        <a:spcBef>
          <a:spcPct val="0"/>
        </a:spcBef>
        <a:spcAft>
          <a:spcPct val="0"/>
        </a:spcAft>
        <a:defRPr sz="5617">
          <a:solidFill>
            <a:schemeClr val="tx2"/>
          </a:solidFill>
          <a:latin typeface="Arial" charset="0"/>
          <a:cs typeface="Arial" charset="0"/>
        </a:defRPr>
      </a:lvl8pPr>
      <a:lvl9pPr marL="2334829" algn="ctr" rtl="0" fontAlgn="base">
        <a:spcBef>
          <a:spcPct val="0"/>
        </a:spcBef>
        <a:spcAft>
          <a:spcPct val="0"/>
        </a:spcAft>
        <a:defRPr sz="5617">
          <a:solidFill>
            <a:schemeClr val="tx2"/>
          </a:solidFill>
          <a:latin typeface="Arial" charset="0"/>
          <a:cs typeface="Arial" charset="0"/>
        </a:defRPr>
      </a:lvl9pPr>
    </p:titleStyle>
    <p:bodyStyle>
      <a:lvl1pPr marL="437780" indent="-437780" algn="l" rtl="0" eaLnBrk="0" fontAlgn="base" hangingPunct="0">
        <a:spcBef>
          <a:spcPct val="20000"/>
        </a:spcBef>
        <a:spcAft>
          <a:spcPct val="0"/>
        </a:spcAft>
        <a:buChar char="•"/>
        <a:defRPr sz="4085">
          <a:solidFill>
            <a:schemeClr val="tx1"/>
          </a:solidFill>
          <a:latin typeface="+mn-lt"/>
          <a:ea typeface="+mn-ea"/>
          <a:cs typeface="+mn-cs"/>
        </a:defRPr>
      </a:lvl1pPr>
      <a:lvl2pPr marL="948524" indent="-364817" algn="l" rtl="0" eaLnBrk="0" fontAlgn="base" hangingPunct="0">
        <a:spcBef>
          <a:spcPct val="20000"/>
        </a:spcBef>
        <a:spcAft>
          <a:spcPct val="0"/>
        </a:spcAft>
        <a:buChar char="–"/>
        <a:defRPr sz="3575">
          <a:solidFill>
            <a:schemeClr val="tx1"/>
          </a:solidFill>
          <a:latin typeface="+mn-lt"/>
          <a:cs typeface="+mn-cs"/>
        </a:defRPr>
      </a:lvl2pPr>
      <a:lvl3pPr marL="1459268" indent="-291854" algn="l" rtl="0" eaLnBrk="0" fontAlgn="base" hangingPunct="0">
        <a:spcBef>
          <a:spcPct val="20000"/>
        </a:spcBef>
        <a:spcAft>
          <a:spcPct val="0"/>
        </a:spcAft>
        <a:buChar char="•"/>
        <a:defRPr sz="3064">
          <a:solidFill>
            <a:schemeClr val="tx1"/>
          </a:solidFill>
          <a:latin typeface="+mn-lt"/>
          <a:cs typeface="+mn-cs"/>
        </a:defRPr>
      </a:lvl3pPr>
      <a:lvl4pPr marL="2042975" indent="-291854" algn="l" rtl="0" eaLnBrk="0" fontAlgn="base" hangingPunct="0">
        <a:spcBef>
          <a:spcPct val="20000"/>
        </a:spcBef>
        <a:spcAft>
          <a:spcPct val="0"/>
        </a:spcAft>
        <a:buChar char="–"/>
        <a:defRPr sz="2553">
          <a:solidFill>
            <a:schemeClr val="tx1"/>
          </a:solidFill>
          <a:latin typeface="+mn-lt"/>
          <a:cs typeface="+mn-cs"/>
        </a:defRPr>
      </a:lvl4pPr>
      <a:lvl5pPr marL="2626683" indent="-291854" algn="l" rtl="0" eaLnBrk="0" fontAlgn="base" hangingPunct="0">
        <a:spcBef>
          <a:spcPct val="20000"/>
        </a:spcBef>
        <a:spcAft>
          <a:spcPct val="0"/>
        </a:spcAft>
        <a:buChar char="»"/>
        <a:defRPr sz="2553">
          <a:solidFill>
            <a:schemeClr val="tx1"/>
          </a:solidFill>
          <a:latin typeface="+mn-lt"/>
          <a:cs typeface="+mn-cs"/>
        </a:defRPr>
      </a:lvl5pPr>
      <a:lvl6pPr marL="3210390" indent="-291854" algn="l" rtl="0" fontAlgn="base">
        <a:spcBef>
          <a:spcPct val="20000"/>
        </a:spcBef>
        <a:spcAft>
          <a:spcPct val="0"/>
        </a:spcAft>
        <a:buChar char="»"/>
        <a:defRPr sz="2553">
          <a:solidFill>
            <a:schemeClr val="tx1"/>
          </a:solidFill>
          <a:latin typeface="+mn-lt"/>
          <a:cs typeface="+mn-cs"/>
        </a:defRPr>
      </a:lvl6pPr>
      <a:lvl7pPr marL="3794097" indent="-291854" algn="l" rtl="0" fontAlgn="base">
        <a:spcBef>
          <a:spcPct val="20000"/>
        </a:spcBef>
        <a:spcAft>
          <a:spcPct val="0"/>
        </a:spcAft>
        <a:buChar char="»"/>
        <a:defRPr sz="2553">
          <a:solidFill>
            <a:schemeClr val="tx1"/>
          </a:solidFill>
          <a:latin typeface="+mn-lt"/>
          <a:cs typeface="+mn-cs"/>
        </a:defRPr>
      </a:lvl7pPr>
      <a:lvl8pPr marL="4377804" indent="-291854" algn="l" rtl="0" fontAlgn="base">
        <a:spcBef>
          <a:spcPct val="20000"/>
        </a:spcBef>
        <a:spcAft>
          <a:spcPct val="0"/>
        </a:spcAft>
        <a:buChar char="»"/>
        <a:defRPr sz="2553">
          <a:solidFill>
            <a:schemeClr val="tx1"/>
          </a:solidFill>
          <a:latin typeface="+mn-lt"/>
          <a:cs typeface="+mn-cs"/>
        </a:defRPr>
      </a:lvl8pPr>
      <a:lvl9pPr marL="4961512" indent="-291854" algn="l" rtl="0" fontAlgn="base">
        <a:spcBef>
          <a:spcPct val="20000"/>
        </a:spcBef>
        <a:spcAft>
          <a:spcPct val="0"/>
        </a:spcAft>
        <a:buChar char="»"/>
        <a:defRPr sz="2553">
          <a:solidFill>
            <a:schemeClr val="tx1"/>
          </a:solidFill>
          <a:latin typeface="+mn-lt"/>
          <a:cs typeface="+mn-cs"/>
        </a:defRPr>
      </a:lvl9pPr>
    </p:bodyStyle>
    <p:otherStyle>
      <a:defPPr>
        <a:defRPr lang="en-US"/>
      </a:defPPr>
      <a:lvl1pPr marL="0" algn="l" defTabSz="1167414" rtl="0" eaLnBrk="1" latinLnBrk="0" hangingPunct="1">
        <a:defRPr sz="2298" kern="1200">
          <a:solidFill>
            <a:schemeClr val="tx1"/>
          </a:solidFill>
          <a:latin typeface="+mn-lt"/>
          <a:ea typeface="+mn-ea"/>
          <a:cs typeface="+mn-cs"/>
        </a:defRPr>
      </a:lvl1pPr>
      <a:lvl2pPr marL="583707" algn="l" defTabSz="1167414" rtl="0" eaLnBrk="1" latinLnBrk="0" hangingPunct="1">
        <a:defRPr sz="2298" kern="1200">
          <a:solidFill>
            <a:schemeClr val="tx1"/>
          </a:solidFill>
          <a:latin typeface="+mn-lt"/>
          <a:ea typeface="+mn-ea"/>
          <a:cs typeface="+mn-cs"/>
        </a:defRPr>
      </a:lvl2pPr>
      <a:lvl3pPr marL="1167414" algn="l" defTabSz="1167414" rtl="0" eaLnBrk="1" latinLnBrk="0" hangingPunct="1">
        <a:defRPr sz="2298" kern="1200">
          <a:solidFill>
            <a:schemeClr val="tx1"/>
          </a:solidFill>
          <a:latin typeface="+mn-lt"/>
          <a:ea typeface="+mn-ea"/>
          <a:cs typeface="+mn-cs"/>
        </a:defRPr>
      </a:lvl3pPr>
      <a:lvl4pPr marL="1751122" algn="l" defTabSz="1167414" rtl="0" eaLnBrk="1" latinLnBrk="0" hangingPunct="1">
        <a:defRPr sz="2298" kern="1200">
          <a:solidFill>
            <a:schemeClr val="tx1"/>
          </a:solidFill>
          <a:latin typeface="+mn-lt"/>
          <a:ea typeface="+mn-ea"/>
          <a:cs typeface="+mn-cs"/>
        </a:defRPr>
      </a:lvl4pPr>
      <a:lvl5pPr marL="2334829" algn="l" defTabSz="1167414" rtl="0" eaLnBrk="1" latinLnBrk="0" hangingPunct="1">
        <a:defRPr sz="2298" kern="1200">
          <a:solidFill>
            <a:schemeClr val="tx1"/>
          </a:solidFill>
          <a:latin typeface="+mn-lt"/>
          <a:ea typeface="+mn-ea"/>
          <a:cs typeface="+mn-cs"/>
        </a:defRPr>
      </a:lvl5pPr>
      <a:lvl6pPr marL="2918536" algn="l" defTabSz="1167414" rtl="0" eaLnBrk="1" latinLnBrk="0" hangingPunct="1">
        <a:defRPr sz="2298" kern="1200">
          <a:solidFill>
            <a:schemeClr val="tx1"/>
          </a:solidFill>
          <a:latin typeface="+mn-lt"/>
          <a:ea typeface="+mn-ea"/>
          <a:cs typeface="+mn-cs"/>
        </a:defRPr>
      </a:lvl6pPr>
      <a:lvl7pPr marL="3502243" algn="l" defTabSz="1167414" rtl="0" eaLnBrk="1" latinLnBrk="0" hangingPunct="1">
        <a:defRPr sz="2298" kern="1200">
          <a:solidFill>
            <a:schemeClr val="tx1"/>
          </a:solidFill>
          <a:latin typeface="+mn-lt"/>
          <a:ea typeface="+mn-ea"/>
          <a:cs typeface="+mn-cs"/>
        </a:defRPr>
      </a:lvl7pPr>
      <a:lvl8pPr marL="4085951" algn="l" defTabSz="1167414" rtl="0" eaLnBrk="1" latinLnBrk="0" hangingPunct="1">
        <a:defRPr sz="2298" kern="1200">
          <a:solidFill>
            <a:schemeClr val="tx1"/>
          </a:solidFill>
          <a:latin typeface="+mn-lt"/>
          <a:ea typeface="+mn-ea"/>
          <a:cs typeface="+mn-cs"/>
        </a:defRPr>
      </a:lvl8pPr>
      <a:lvl9pPr marL="4669658" algn="l" defTabSz="1167414" rtl="0" eaLnBrk="1" latinLnBrk="0" hangingPunct="1">
        <a:defRPr sz="22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g"/><Relationship Id="rId5" Type="http://schemas.microsoft.com/office/2007/relationships/hdphoto" Target="../media/hdphoto2.wdp"/><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g"/><Relationship Id="rId5" Type="http://schemas.microsoft.com/office/2007/relationships/hdphoto" Target="../media/hdphoto2.wdp"/><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6.tmp"/><Relationship Id="rId3" Type="http://schemas.openxmlformats.org/officeDocument/2006/relationships/image" Target="../media/image13.png"/><Relationship Id="rId7" Type="http://schemas.openxmlformats.org/officeDocument/2006/relationships/image" Target="../media/image15.tm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4.sv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hyperlink" Target="https://www.youtube.com/watch?v=IaVaoja2Uk4"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hyperlink" Target="https://www.youtube.com/watch?v=IaVaoja2Uk4"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www.nhs.uk/better-health/quit-smoking/vaping-to-quit-smoking/" TargetMode="External"/><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www.royalwolverhampton.nhs.uk/about-us/smoke-free-rwt/the-facts-on-vaping/" TargetMode="External"/><Relationship Id="rId5" Type="http://schemas.openxmlformats.org/officeDocument/2006/relationships/hyperlink" Target="https://www.teenline.org/" TargetMode="External"/><Relationship Id="rId10" Type="http://schemas.microsoft.com/office/2007/relationships/hdphoto" Target="../media/hdphoto1.wdp"/><Relationship Id="rId4" Type="http://schemas.openxmlformats.org/officeDocument/2006/relationships/hyperlink" Target="http://www.youngminds.org.uk/" TargetMode="External"/><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hyperlink" Target="https://www.pinterest.co.uk/ecresources/" TargetMode="External"/><Relationship Id="rId13" Type="http://schemas.openxmlformats.org/officeDocument/2006/relationships/image" Target="../media/image2.png"/><Relationship Id="rId3" Type="http://schemas.openxmlformats.org/officeDocument/2006/relationships/image" Target="../media/image25.png"/><Relationship Id="rId7" Type="http://schemas.openxmlformats.org/officeDocument/2006/relationships/image" Target="../media/image27.png"/><Relationship Id="rId12" Type="http://schemas.openxmlformats.org/officeDocument/2006/relationships/hyperlink" Target="mailto:%20info@ecpublishing.co.uk" TargetMode="External"/><Relationship Id="rId2" Type="http://schemas.openxmlformats.org/officeDocument/2006/relationships/image" Target="../media/image24.jpeg"/><Relationship Id="rId16"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hyperlink" Target="https://www.facebook.com/ecteachresources/" TargetMode="External"/><Relationship Id="rId11" Type="http://schemas.openxmlformats.org/officeDocument/2006/relationships/image" Target="../media/image30.png"/><Relationship Id="rId5" Type="http://schemas.openxmlformats.org/officeDocument/2006/relationships/image" Target="../media/image26.png"/><Relationship Id="rId15" Type="http://schemas.openxmlformats.org/officeDocument/2006/relationships/hyperlink" Target="http://www.ecpublishing.co.uk/" TargetMode="External"/><Relationship Id="rId10" Type="http://schemas.openxmlformats.org/officeDocument/2006/relationships/image" Target="../media/image29.png"/><Relationship Id="rId4" Type="http://schemas.openxmlformats.org/officeDocument/2006/relationships/hyperlink" Target="https://twitter.com/ecteachuk" TargetMode="External"/><Relationship Id="rId9" Type="http://schemas.openxmlformats.org/officeDocument/2006/relationships/image" Target="../media/image28.png"/><Relationship Id="rId14" Type="http://schemas.openxmlformats.org/officeDocument/2006/relationships/hyperlink" Target="mailto:info@ecpublishing.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3"/>
          <a:srcRect r="13650" b="-1"/>
          <a:stretch/>
        </p:blipFill>
        <p:spPr>
          <a:xfrm>
            <a:off x="20" y="1363"/>
            <a:ext cx="9728180" cy="7294787"/>
          </a:xfrm>
          <a:prstGeom prst="rect">
            <a:avLst/>
          </a:prstGeom>
        </p:spPr>
      </p:pic>
      <p:sp>
        <p:nvSpPr>
          <p:cNvPr id="6" name="Rectangle: Rounded Corners 9">
            <a:extLst>
              <a:ext uri="{FF2B5EF4-FFF2-40B4-BE49-F238E27FC236}">
                <a16:creationId xmlns:a16="http://schemas.microsoft.com/office/drawing/2014/main" id="{A9F23E7E-1003-D0DE-A194-860C750F7078}"/>
              </a:ext>
            </a:extLst>
          </p:cNvPr>
          <p:cNvSpPr/>
          <p:nvPr/>
        </p:nvSpPr>
        <p:spPr>
          <a:xfrm>
            <a:off x="387434" y="2023161"/>
            <a:ext cx="4716320" cy="4923558"/>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FFC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300" spc="-150" dirty="0">
                <a:solidFill>
                  <a:srgbClr val="000000"/>
                </a:solidFill>
                <a:latin typeface="Calibri"/>
              </a:rPr>
              <a:t>Despite never smoking, Estelle and her friends all vape. It’s getting expensive, but no one has suggested quitting – until recently.</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300" spc="-150" dirty="0">
                <a:solidFill>
                  <a:srgbClr val="000000"/>
                </a:solidFill>
                <a:latin typeface="Calibri"/>
              </a:rPr>
              <a:t>Estelle started getting a weird pain in her chest, it felt a bit like there was some water stuck somewhere, which she just couldn’t cough up. Her dad is very worried and has taken her to the doctor. </a:t>
            </a:r>
            <a:endParaRPr lang="en-GB" sz="1000" spc="-150" dirty="0">
              <a:solidFill>
                <a:srgbClr val="000000"/>
              </a:solidFill>
              <a:latin typeface="Calibri"/>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300" b="1" spc="-150" dirty="0">
                <a:solidFill>
                  <a:srgbClr val="FF0000"/>
                </a:solidFill>
                <a:latin typeface="Calibri"/>
              </a:rPr>
              <a:t>Discuss: </a:t>
            </a:r>
            <a:r>
              <a:rPr lang="en-GB" sz="2300" b="1" spc="-150" dirty="0">
                <a:solidFill>
                  <a:srgbClr val="000000"/>
                </a:solidFill>
                <a:latin typeface="Calibri"/>
              </a:rPr>
              <a:t>Why are Estelle and her friends vaping in the first place, do you think?</a:t>
            </a:r>
            <a:endParaRPr lang="en-GB" sz="2300" b="0" i="0" u="none" strike="noStrike" kern="1200" cap="none" spc="0" baseline="0" dirty="0">
              <a:solidFill>
                <a:srgbClr val="000000"/>
              </a:solidFill>
              <a:uFillTx/>
              <a:latin typeface="Calibri"/>
            </a:endParaRPr>
          </a:p>
        </p:txBody>
      </p:sp>
      <p:sp>
        <p:nvSpPr>
          <p:cNvPr id="2" name="TextBox 7">
            <a:extLst>
              <a:ext uri="{FF2B5EF4-FFF2-40B4-BE49-F238E27FC236}">
                <a16:creationId xmlns:a16="http://schemas.microsoft.com/office/drawing/2014/main" id="{FCE51CC9-940E-36F9-7F41-6245BF4DA55F}"/>
              </a:ext>
            </a:extLst>
          </p:cNvPr>
          <p:cNvSpPr txBox="1"/>
          <p:nvPr/>
        </p:nvSpPr>
        <p:spPr>
          <a:xfrm>
            <a:off x="2271812" y="120151"/>
            <a:ext cx="5531978" cy="1569660"/>
          </a:xfrm>
          <a:prstGeom prst="rect">
            <a:avLst/>
          </a:prstGeom>
          <a:solidFill>
            <a:schemeClr val="bg1"/>
          </a:solidFill>
          <a:ln cap="flat">
            <a:noFill/>
          </a:ln>
          <a:effectLst>
            <a:outerShdw dist="38103" dir="5400000" algn="tl">
              <a:srgbClr val="000000">
                <a:alpha val="40000"/>
              </a:srgbClr>
            </a:outerShdw>
          </a:effectLst>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800" b="0" i="0" u="none" strike="noStrike" kern="1200" cap="none" spc="-151" baseline="0" dirty="0">
                <a:solidFill>
                  <a:srgbClr val="000000"/>
                </a:solidFill>
                <a:effectLst>
                  <a:outerShdw blurRad="38100" dist="38100" dir="2700000" algn="tl">
                    <a:srgbClr val="000000">
                      <a:alpha val="43137"/>
                    </a:srgbClr>
                  </a:outerShdw>
                </a:effectLst>
                <a:uFillTx/>
                <a:latin typeface="Calibri"/>
              </a:rPr>
              <a:t>What are the harms caused by vaping?</a:t>
            </a:r>
          </a:p>
        </p:txBody>
      </p:sp>
      <p:pic>
        <p:nvPicPr>
          <p:cNvPr id="5" name="Picture 5">
            <a:extLst>
              <a:ext uri="{FF2B5EF4-FFF2-40B4-BE49-F238E27FC236}">
                <a16:creationId xmlns:a16="http://schemas.microsoft.com/office/drawing/2014/main" id="{EAD8F10E-9F93-9F56-017C-B21CA427ECA8}"/>
              </a:ext>
            </a:extLst>
          </p:cNvPr>
          <p:cNvPicPr>
            <a:picLocks noChangeAspect="1"/>
          </p:cNvPicPr>
          <p:nvPr/>
        </p:nvPicPr>
        <p:blipFill>
          <a:blip r:embed="rId4"/>
          <a:stretch>
            <a:fillRect/>
          </a:stretch>
        </p:blipFill>
        <p:spPr>
          <a:xfrm>
            <a:off x="8359244" y="234674"/>
            <a:ext cx="1182272" cy="1376087"/>
          </a:xfrm>
          <a:prstGeom prst="rect">
            <a:avLst/>
          </a:prstGeom>
          <a:noFill/>
          <a:ln cap="flat">
            <a:noFill/>
          </a:ln>
          <a:effectLst>
            <a:outerShdw dist="38096" dir="8100000" algn="tl">
              <a:srgbClr val="000000">
                <a:alpha val="40000"/>
              </a:srgbClr>
            </a:outerShdw>
          </a:effectLst>
        </p:spPr>
      </p:pic>
      <p:pic>
        <p:nvPicPr>
          <p:cNvPr id="3" name="Picture 8">
            <a:extLst>
              <a:ext uri="{FF2B5EF4-FFF2-40B4-BE49-F238E27FC236}">
                <a16:creationId xmlns:a16="http://schemas.microsoft.com/office/drawing/2014/main" id="{CF516803-ABAB-8542-C673-8475F7115722}"/>
              </a:ext>
            </a:extLst>
          </p:cNvPr>
          <p:cNvPicPr>
            <a:picLocks noChangeAspect="1"/>
          </p:cNvPicPr>
          <p:nvPr/>
        </p:nvPicPr>
        <p:blipFill>
          <a:blip r:embed="rId5"/>
          <a:stretch>
            <a:fillRect/>
          </a:stretch>
        </p:blipFill>
        <p:spPr>
          <a:xfrm>
            <a:off x="186684" y="222344"/>
            <a:ext cx="1304236" cy="1412409"/>
          </a:xfrm>
          <a:prstGeom prst="rect">
            <a:avLst/>
          </a:prstGeom>
          <a:noFill/>
          <a:ln cap="flat">
            <a:noFill/>
          </a:ln>
          <a:effectLst>
            <a:outerShdw dist="38096" dir="2700000" algn="tl">
              <a:srgbClr val="000000">
                <a:alpha val="40000"/>
              </a:srgbClr>
            </a:outerShdw>
          </a:effectLst>
        </p:spPr>
      </p:pic>
      <p:sp>
        <p:nvSpPr>
          <p:cNvPr id="8" name="TextBox 11">
            <a:extLst>
              <a:ext uri="{FF2B5EF4-FFF2-40B4-BE49-F238E27FC236}">
                <a16:creationId xmlns:a16="http://schemas.microsoft.com/office/drawing/2014/main" id="{2DAA58CA-BD72-4D06-0944-198A3487A0E2}"/>
              </a:ext>
            </a:extLst>
          </p:cNvPr>
          <p:cNvSpPr txBox="1"/>
          <p:nvPr/>
        </p:nvSpPr>
        <p:spPr>
          <a:xfrm rot="21096331">
            <a:off x="208366" y="1846761"/>
            <a:ext cx="2243267" cy="461665"/>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151" baseline="0" dirty="0">
                <a:solidFill>
                  <a:srgbClr val="000000"/>
                </a:solidFill>
                <a:highlight>
                  <a:srgbClr val="FFFF00"/>
                </a:highlight>
                <a:uFillTx/>
                <a:latin typeface="Calibri"/>
              </a:rPr>
              <a:t>Scaffolded Starter:</a:t>
            </a:r>
          </a:p>
        </p:txBody>
      </p:sp>
      <p:sp>
        <p:nvSpPr>
          <p:cNvPr id="7" name="Rectangle: Rounded Corners 10">
            <a:extLst>
              <a:ext uri="{FF2B5EF4-FFF2-40B4-BE49-F238E27FC236}">
                <a16:creationId xmlns:a16="http://schemas.microsoft.com/office/drawing/2014/main" id="{E7E10796-1BA0-5383-C473-809D763050F0}"/>
              </a:ext>
            </a:extLst>
          </p:cNvPr>
          <p:cNvSpPr/>
          <p:nvPr/>
        </p:nvSpPr>
        <p:spPr>
          <a:xfrm>
            <a:off x="5350492" y="4800203"/>
            <a:ext cx="4047946" cy="2146516"/>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CCE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000" b="0" i="0" u="none" strike="noStrike" kern="1200" cap="none" spc="-151" baseline="0" dirty="0">
              <a:solidFill>
                <a:srgbClr val="00B050"/>
              </a:solidFill>
              <a:uFillTx/>
              <a:latin typeface="Calibri"/>
            </a:endParaRPr>
          </a:p>
        </p:txBody>
      </p:sp>
      <p:sp>
        <p:nvSpPr>
          <p:cNvPr id="11" name="TextBox 10">
            <a:extLst>
              <a:ext uri="{FF2B5EF4-FFF2-40B4-BE49-F238E27FC236}">
                <a16:creationId xmlns:a16="http://schemas.microsoft.com/office/drawing/2014/main" id="{0EF14ECA-006F-2F29-2B0A-85BCBA5D8424}"/>
              </a:ext>
            </a:extLst>
          </p:cNvPr>
          <p:cNvSpPr txBox="1"/>
          <p:nvPr/>
        </p:nvSpPr>
        <p:spPr>
          <a:xfrm>
            <a:off x="5450752" y="5081560"/>
            <a:ext cx="4069285" cy="830997"/>
          </a:xfrm>
          <a:prstGeom prst="rect">
            <a:avLst/>
          </a:prstGeom>
          <a:noFill/>
        </p:spPr>
        <p:txBody>
          <a:bodyPr wrap="square">
            <a:spAutoFit/>
          </a:bodyPr>
          <a:lstStyle/>
          <a:p>
            <a:r>
              <a:rPr lang="en-GB" sz="2400" spc="-150" dirty="0">
                <a:solidFill>
                  <a:srgbClr val="7030A0"/>
                </a:solidFill>
                <a:latin typeface="Calibri" panose="020F0502020204030204" pitchFamily="34" charset="0"/>
                <a:cs typeface="Calibri" panose="020F0502020204030204" pitchFamily="34" charset="0"/>
              </a:rPr>
              <a:t>Explain briefly why you think vapes were created in the first place.</a:t>
            </a:r>
          </a:p>
        </p:txBody>
      </p:sp>
      <p:sp>
        <p:nvSpPr>
          <p:cNvPr id="12" name="TextBox 11">
            <a:extLst>
              <a:ext uri="{FF2B5EF4-FFF2-40B4-BE49-F238E27FC236}">
                <a16:creationId xmlns:a16="http://schemas.microsoft.com/office/drawing/2014/main" id="{C0596B36-AD97-FD1D-EE65-4D7801C12D84}"/>
              </a:ext>
            </a:extLst>
          </p:cNvPr>
          <p:cNvSpPr txBox="1"/>
          <p:nvPr/>
        </p:nvSpPr>
        <p:spPr>
          <a:xfrm>
            <a:off x="5489972" y="6042671"/>
            <a:ext cx="4047945" cy="707886"/>
          </a:xfrm>
          <a:prstGeom prst="rect">
            <a:avLst/>
          </a:prstGeom>
          <a:noFill/>
        </p:spPr>
        <p:txBody>
          <a:bodyPr wrap="square" rtlCol="0">
            <a:spAutoFit/>
          </a:bodyPr>
          <a:lstStyle/>
          <a:p>
            <a:r>
              <a:rPr lang="en-GB" sz="2000" i="1" spc="-150" dirty="0">
                <a:solidFill>
                  <a:srgbClr val="0000FF"/>
                </a:solidFill>
                <a:latin typeface="Calibri" panose="020F0502020204030204" pitchFamily="34" charset="0"/>
                <a:cs typeface="Calibri" panose="020F0502020204030204" pitchFamily="34" charset="0"/>
              </a:rPr>
              <a:t>I think the reason vapes were </a:t>
            </a:r>
          </a:p>
          <a:p>
            <a:r>
              <a:rPr lang="en-GB" sz="2000" i="1" spc="-150" dirty="0">
                <a:solidFill>
                  <a:srgbClr val="0000FF"/>
                </a:solidFill>
                <a:latin typeface="Calibri" panose="020F0502020204030204" pitchFamily="34" charset="0"/>
                <a:cs typeface="Calibri" panose="020F0502020204030204" pitchFamily="34" charset="0"/>
              </a:rPr>
              <a:t>created in the first place is….</a:t>
            </a:r>
          </a:p>
        </p:txBody>
      </p:sp>
      <p:pic>
        <p:nvPicPr>
          <p:cNvPr id="1026" name="Picture 2" descr="See the source image">
            <a:extLst>
              <a:ext uri="{FF2B5EF4-FFF2-40B4-BE49-F238E27FC236}">
                <a16:creationId xmlns:a16="http://schemas.microsoft.com/office/drawing/2014/main" id="{159E3DFB-EA68-8E32-DC8A-18CE9493C2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38391" y="5905160"/>
            <a:ext cx="955091" cy="88876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036BC147-798E-E448-9ED1-2F2728D8FBD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Effect>
                      <a14:saturation sat="200000"/>
                    </a14:imgEffect>
                  </a14:imgLayer>
                </a14:imgProps>
              </a:ext>
            </a:extLst>
          </a:blip>
          <a:stretch>
            <a:fillRect/>
          </a:stretch>
        </p:blipFill>
        <p:spPr>
          <a:xfrm>
            <a:off x="5350492" y="1995083"/>
            <a:ext cx="4018843" cy="2805120"/>
          </a:xfrm>
          <a:prstGeom prst="roundRect">
            <a:avLst/>
          </a:prstGeom>
        </p:spPr>
      </p:pic>
    </p:spTree>
    <p:extLst>
      <p:ext uri="{BB962C8B-B14F-4D97-AF65-F5344CB8AC3E}">
        <p14:creationId xmlns:p14="http://schemas.microsoft.com/office/powerpoint/2010/main" val="2558028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2" name="Rectangle: Rounded Corners 10">
            <a:extLst>
              <a:ext uri="{FF2B5EF4-FFF2-40B4-BE49-F238E27FC236}">
                <a16:creationId xmlns:a16="http://schemas.microsoft.com/office/drawing/2014/main" id="{C67B4019-E3D4-7802-E889-B84E06C8F2DC}"/>
              </a:ext>
            </a:extLst>
          </p:cNvPr>
          <p:cNvSpPr/>
          <p:nvPr/>
        </p:nvSpPr>
        <p:spPr>
          <a:xfrm>
            <a:off x="432264" y="1976472"/>
            <a:ext cx="4170788" cy="5067791"/>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9528" cap="flat">
            <a:solidFill>
              <a:srgbClr val="000000"/>
            </a:solidFill>
            <a:prstDash val="solid"/>
            <a:miter/>
          </a:ln>
          <a:effectLst>
            <a:outerShdw dist="27944" dir="5400000" algn="tl">
              <a:srgbClr val="000000">
                <a:alpha val="32000"/>
              </a:srgbClr>
            </a:outerShdw>
          </a:effectLst>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3200" b="0" i="0" u="none" strike="noStrike" kern="1200" cap="none" spc="-150" baseline="0" dirty="0">
              <a:solidFill>
                <a:srgbClr val="0000FF"/>
              </a:solidFill>
              <a:effectLst>
                <a:outerShdw dist="38096" dir="2700000">
                  <a:srgbClr val="000000"/>
                </a:outerShdw>
              </a:effectLst>
              <a:uFillTx/>
              <a:latin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0" i="0" u="none" strike="noStrike" kern="1200" cap="none" spc="-150" baseline="0" dirty="0">
                <a:solidFill>
                  <a:srgbClr val="0000FF"/>
                </a:solidFill>
                <a:effectLst>
                  <a:outerShdw dist="38096" dir="2700000">
                    <a:srgbClr val="000000"/>
                  </a:outerShdw>
                </a:effectLst>
                <a:uFillTx/>
                <a:latin typeface="Calibri" pitchFamily="34"/>
                <a:cs typeface="Calibri" pitchFamily="34"/>
              </a:rPr>
              <a:t>Learning outcomes: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400" b="0" i="0" u="none" strike="noStrike" kern="1200" cap="none" spc="-150" baseline="0" dirty="0">
              <a:uFillTx/>
              <a:latin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b="0" i="0" u="none" strike="noStrike" kern="1200" cap="none" spc="-150" baseline="0" dirty="0">
              <a:uFillTx/>
              <a:latin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150" baseline="0" dirty="0">
                <a:uFillTx/>
                <a:latin typeface="Calibri" pitchFamily="34"/>
                <a:cs typeface="Calibri" pitchFamily="34"/>
              </a:rPr>
              <a:t>Describe the different health problems caused by vaping and the link between addiction, nicotine and dopamine.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400" b="0" i="0" u="none" strike="noStrike" kern="1200" cap="none" spc="-150" baseline="0" dirty="0">
              <a:uFillTx/>
              <a:latin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150" baseline="0" dirty="0">
                <a:uFillTx/>
                <a:latin typeface="Calibri" pitchFamily="34"/>
                <a:cs typeface="Calibri" pitchFamily="34"/>
              </a:rPr>
              <a:t>Explain why vaping </a:t>
            </a:r>
            <a:r>
              <a:rPr lang="en-GB" sz="2400" spc="-150" dirty="0">
                <a:latin typeface="Calibri" pitchFamily="34"/>
                <a:cs typeface="Calibri" pitchFamily="34"/>
              </a:rPr>
              <a:t>is not a </a:t>
            </a:r>
            <a:r>
              <a:rPr lang="en-GB" sz="2400" b="0" i="0" u="none" strike="noStrike" kern="1200" cap="none" spc="-150" baseline="0" dirty="0">
                <a:uFillTx/>
                <a:latin typeface="Calibri" pitchFamily="34"/>
                <a:cs typeface="Calibri" pitchFamily="34"/>
              </a:rPr>
              <a:t>safe long-term activity and should be seen primarily as a smoking cessation aid, using new terminology.</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800" b="0" i="0" u="none" strike="noStrike" kern="1200" cap="none" spc="-150" baseline="0" dirty="0">
              <a:uFillTx/>
              <a:latin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400" b="0" i="0" u="none" strike="noStrike" kern="1200" cap="none" spc="-150" baseline="0" dirty="0">
              <a:solidFill>
                <a:schemeClr val="tx2"/>
              </a:solidFill>
              <a:uFillTx/>
              <a:latin typeface="Calibri" pitchFamily="34"/>
              <a:cs typeface="Calibri" pitchFamily="34"/>
            </a:endParaRPr>
          </a:p>
        </p:txBody>
      </p:sp>
      <p:sp>
        <p:nvSpPr>
          <p:cNvPr id="3" name="Rectangle: Rounded Corners 10">
            <a:extLst>
              <a:ext uri="{FF2B5EF4-FFF2-40B4-BE49-F238E27FC236}">
                <a16:creationId xmlns:a16="http://schemas.microsoft.com/office/drawing/2014/main" id="{74FD7960-33A4-95DA-21E8-47210279E653}"/>
              </a:ext>
            </a:extLst>
          </p:cNvPr>
          <p:cNvSpPr/>
          <p:nvPr/>
        </p:nvSpPr>
        <p:spPr>
          <a:xfrm>
            <a:off x="4992365" y="4008115"/>
            <a:ext cx="4303571" cy="2967716"/>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CCE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eaLnBrk="1" hangingPunct="1">
              <a:spcBef>
                <a:spcPct val="0"/>
              </a:spcBef>
              <a:buFontTx/>
              <a:buNone/>
            </a:pPr>
            <a:endParaRPr lang="en-GB" altLang="en-US" sz="2400" spc="-150" dirty="0">
              <a:solidFill>
                <a:srgbClr val="7030A0"/>
              </a:solidFill>
              <a:latin typeface="Calibri" panose="020F0502020204030204" pitchFamily="34" charset="0"/>
              <a:cs typeface="Calibri" panose="020F0502020204030204" pitchFamily="34" charset="0"/>
            </a:endParaRPr>
          </a:p>
          <a:p>
            <a:pPr eaLnBrk="1" hangingPunct="1">
              <a:spcBef>
                <a:spcPct val="0"/>
              </a:spcBef>
              <a:buFontTx/>
              <a:buNone/>
            </a:pPr>
            <a:r>
              <a:rPr lang="en-GB" altLang="en-US" sz="2400" b="1" spc="-150" dirty="0">
                <a:solidFill>
                  <a:srgbClr val="7030A0"/>
                </a:solidFill>
                <a:latin typeface="Calibri" panose="020F0502020204030204" pitchFamily="34" charset="0"/>
                <a:cs typeface="Calibri" panose="020F0502020204030204" pitchFamily="34" charset="0"/>
              </a:rPr>
              <a:t>Vaping – </a:t>
            </a:r>
            <a:r>
              <a:rPr lang="en-GB" altLang="en-US" sz="2400" spc="-150" dirty="0">
                <a:solidFill>
                  <a:srgbClr val="7030A0"/>
                </a:solidFill>
                <a:latin typeface="Calibri" panose="020F0502020204030204" pitchFamily="34" charset="0"/>
                <a:cs typeface="Calibri" panose="020F0502020204030204" pitchFamily="34" charset="0"/>
              </a:rPr>
              <a:t>breathing in a steam-like fume designed as a replacement for tobacco smoking, still containing nicotine in many cases. </a:t>
            </a:r>
          </a:p>
          <a:p>
            <a:pPr eaLnBrk="1" hangingPunct="1">
              <a:spcBef>
                <a:spcPct val="0"/>
              </a:spcBef>
              <a:buFontTx/>
              <a:buNone/>
            </a:pPr>
            <a:endParaRPr lang="en-GB" altLang="en-US" sz="2400" spc="-150" dirty="0">
              <a:solidFill>
                <a:srgbClr val="7030A0"/>
              </a:solidFill>
              <a:latin typeface="Calibri" panose="020F0502020204030204" pitchFamily="34" charset="0"/>
              <a:cs typeface="Calibri" panose="020F0502020204030204" pitchFamily="34" charset="0"/>
            </a:endParaRPr>
          </a:p>
          <a:p>
            <a:pPr eaLnBrk="1" hangingPunct="1">
              <a:spcBef>
                <a:spcPct val="0"/>
              </a:spcBef>
              <a:buFontTx/>
              <a:buNone/>
            </a:pPr>
            <a:endParaRPr lang="en-GB" altLang="en-US" sz="2400" spc="-150" dirty="0">
              <a:solidFill>
                <a:srgbClr val="7030A0"/>
              </a:solidFill>
              <a:latin typeface="Calibri" panose="020F0502020204030204" pitchFamily="34" charset="0"/>
              <a:cs typeface="Calibri" panose="020F0502020204030204" pitchFamily="34" charset="0"/>
            </a:endParaRPr>
          </a:p>
        </p:txBody>
      </p:sp>
      <p:pic>
        <p:nvPicPr>
          <p:cNvPr id="6" name="Graphic 13" descr="Signature outline">
            <a:extLst>
              <a:ext uri="{FF2B5EF4-FFF2-40B4-BE49-F238E27FC236}">
                <a16:creationId xmlns:a16="http://schemas.microsoft.com/office/drawing/2014/main" id="{811A6595-BAF2-69BE-A113-EDCD949738F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35980" y="5951888"/>
            <a:ext cx="914400" cy="914400"/>
          </a:xfrm>
          <a:prstGeom prst="rect">
            <a:avLst/>
          </a:prstGeom>
          <a:noFill/>
          <a:ln cap="flat">
            <a:noFill/>
          </a:ln>
        </p:spPr>
      </p:pic>
      <p:sp>
        <p:nvSpPr>
          <p:cNvPr id="7" name="TextBox 7">
            <a:extLst>
              <a:ext uri="{FF2B5EF4-FFF2-40B4-BE49-F238E27FC236}">
                <a16:creationId xmlns:a16="http://schemas.microsoft.com/office/drawing/2014/main" id="{338C49B2-E4DB-F2BA-8466-0E8D6A158546}"/>
              </a:ext>
            </a:extLst>
          </p:cNvPr>
          <p:cNvSpPr txBox="1"/>
          <p:nvPr/>
        </p:nvSpPr>
        <p:spPr>
          <a:xfrm>
            <a:off x="2271812" y="120151"/>
            <a:ext cx="5531978" cy="1446550"/>
          </a:xfrm>
          <a:prstGeom prst="rect">
            <a:avLst/>
          </a:prstGeom>
          <a:solidFill>
            <a:schemeClr val="bg1"/>
          </a:solidFill>
          <a:ln cap="flat">
            <a:noFill/>
          </a:ln>
          <a:effectLst>
            <a:outerShdw dist="38103" dir="5400000" algn="tl">
              <a:srgbClr val="000000">
                <a:alpha val="40000"/>
              </a:srgbClr>
            </a:outerShdw>
          </a:effectLst>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400" b="0" i="0" u="none" strike="noStrike" kern="1200" cap="none" spc="-151" baseline="0" dirty="0">
                <a:solidFill>
                  <a:srgbClr val="000000"/>
                </a:solidFill>
                <a:effectLst>
                  <a:outerShdw blurRad="38100" dist="38100" dir="2700000" algn="tl">
                    <a:srgbClr val="000000">
                      <a:alpha val="43137"/>
                    </a:srgbClr>
                  </a:outerShdw>
                </a:effectLst>
                <a:uFillTx/>
                <a:latin typeface="Calibri"/>
              </a:rPr>
              <a:t>What are the harms caused by vaping?</a:t>
            </a:r>
          </a:p>
        </p:txBody>
      </p:sp>
      <p:pic>
        <p:nvPicPr>
          <p:cNvPr id="12" name="Picture 5">
            <a:extLst>
              <a:ext uri="{FF2B5EF4-FFF2-40B4-BE49-F238E27FC236}">
                <a16:creationId xmlns:a16="http://schemas.microsoft.com/office/drawing/2014/main" id="{294055FD-65A9-3D4A-259F-690AA6CCBF4F}"/>
              </a:ext>
            </a:extLst>
          </p:cNvPr>
          <p:cNvPicPr>
            <a:picLocks noChangeAspect="1"/>
          </p:cNvPicPr>
          <p:nvPr/>
        </p:nvPicPr>
        <p:blipFill>
          <a:blip r:embed="rId5"/>
          <a:stretch>
            <a:fillRect/>
          </a:stretch>
        </p:blipFill>
        <p:spPr>
          <a:xfrm>
            <a:off x="8359244" y="234674"/>
            <a:ext cx="1182272" cy="1376087"/>
          </a:xfrm>
          <a:prstGeom prst="rect">
            <a:avLst/>
          </a:prstGeom>
          <a:noFill/>
          <a:ln cap="flat">
            <a:noFill/>
          </a:ln>
          <a:effectLst>
            <a:outerShdw dist="38096" dir="8100000" algn="tl">
              <a:srgbClr val="000000">
                <a:alpha val="40000"/>
              </a:srgbClr>
            </a:outerShdw>
          </a:effectLst>
        </p:spPr>
      </p:pic>
      <p:pic>
        <p:nvPicPr>
          <p:cNvPr id="14" name="Picture 8">
            <a:extLst>
              <a:ext uri="{FF2B5EF4-FFF2-40B4-BE49-F238E27FC236}">
                <a16:creationId xmlns:a16="http://schemas.microsoft.com/office/drawing/2014/main" id="{BB4D2FED-DA44-389D-50C9-A7C6E60C2D68}"/>
              </a:ext>
            </a:extLst>
          </p:cNvPr>
          <p:cNvPicPr>
            <a:picLocks noChangeAspect="1"/>
          </p:cNvPicPr>
          <p:nvPr/>
        </p:nvPicPr>
        <p:blipFill>
          <a:blip r:embed="rId6"/>
          <a:stretch>
            <a:fillRect/>
          </a:stretch>
        </p:blipFill>
        <p:spPr>
          <a:xfrm>
            <a:off x="186684" y="222344"/>
            <a:ext cx="1304236" cy="1412409"/>
          </a:xfrm>
          <a:prstGeom prst="rect">
            <a:avLst/>
          </a:prstGeom>
          <a:noFill/>
          <a:ln cap="flat">
            <a:noFill/>
          </a:ln>
          <a:effectLst>
            <a:outerShdw dist="38096" dir="2700000" algn="tl">
              <a:srgbClr val="000000">
                <a:alpha val="40000"/>
              </a:srgbClr>
            </a:outerShdw>
          </a:effectLst>
        </p:spPr>
      </p:pic>
      <p:pic>
        <p:nvPicPr>
          <p:cNvPr id="15" name="Picture 14">
            <a:extLst>
              <a:ext uri="{FF2B5EF4-FFF2-40B4-BE49-F238E27FC236}">
                <a16:creationId xmlns:a16="http://schemas.microsoft.com/office/drawing/2014/main" id="{86E631F0-EC3A-6766-611E-D17838A2636D}"/>
              </a:ext>
            </a:extLst>
          </p:cNvPr>
          <p:cNvPicPr>
            <a:picLocks noChangeAspect="1"/>
          </p:cNvPicPr>
          <p:nvPr/>
        </p:nvPicPr>
        <p:blipFill>
          <a:blip r:embed="rId7"/>
          <a:stretch>
            <a:fillRect/>
          </a:stretch>
        </p:blipFill>
        <p:spPr>
          <a:xfrm>
            <a:off x="6982291" y="1915498"/>
            <a:ext cx="2313645" cy="1539625"/>
          </a:xfrm>
          <a:prstGeom prst="roundRect">
            <a:avLst/>
          </a:prstGeom>
        </p:spPr>
      </p:pic>
      <p:sp>
        <p:nvSpPr>
          <p:cNvPr id="5" name="TextBox 11">
            <a:extLst>
              <a:ext uri="{FF2B5EF4-FFF2-40B4-BE49-F238E27FC236}">
                <a16:creationId xmlns:a16="http://schemas.microsoft.com/office/drawing/2014/main" id="{31403773-68F4-D859-4815-D716E47B7D2E}"/>
              </a:ext>
            </a:extLst>
          </p:cNvPr>
          <p:cNvSpPr txBox="1"/>
          <p:nvPr/>
        </p:nvSpPr>
        <p:spPr>
          <a:xfrm rot="21284122">
            <a:off x="4880577" y="3776603"/>
            <a:ext cx="2229142" cy="461662"/>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spc="-151" dirty="0">
                <a:solidFill>
                  <a:srgbClr val="000000"/>
                </a:solidFill>
                <a:highlight>
                  <a:srgbClr val="FFFF00"/>
                </a:highlight>
                <a:latin typeface="Calibri"/>
              </a:rPr>
              <a:t>K</a:t>
            </a:r>
            <a:r>
              <a:rPr lang="en-GB" sz="2400" b="1" i="0" u="none" strike="noStrike" kern="1200" cap="none" spc="-151" baseline="0" dirty="0">
                <a:solidFill>
                  <a:srgbClr val="000000"/>
                </a:solidFill>
                <a:highlight>
                  <a:srgbClr val="FFFF00"/>
                </a:highlight>
                <a:uFillTx/>
                <a:latin typeface="Calibri"/>
              </a:rPr>
              <a:t>ey terms:</a:t>
            </a:r>
          </a:p>
        </p:txBody>
      </p:sp>
    </p:spTree>
    <p:extLst>
      <p:ext uri="{BB962C8B-B14F-4D97-AF65-F5344CB8AC3E}">
        <p14:creationId xmlns:p14="http://schemas.microsoft.com/office/powerpoint/2010/main" val="286263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3" name="Rectangle: Rounded Corners 10">
            <a:extLst>
              <a:ext uri="{FF2B5EF4-FFF2-40B4-BE49-F238E27FC236}">
                <a16:creationId xmlns:a16="http://schemas.microsoft.com/office/drawing/2014/main" id="{74FD7960-33A4-95DA-21E8-47210279E653}"/>
              </a:ext>
            </a:extLst>
          </p:cNvPr>
          <p:cNvSpPr/>
          <p:nvPr/>
        </p:nvSpPr>
        <p:spPr>
          <a:xfrm>
            <a:off x="553463" y="702470"/>
            <a:ext cx="8621271" cy="5985697"/>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CCE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000" b="1" spc="-151" dirty="0">
              <a:solidFill>
                <a:srgbClr val="7030A0"/>
              </a:solidFill>
              <a:latin typeface="Calibri"/>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200" i="0" u="none" strike="noStrike" kern="1200" cap="none" spc="-151" baseline="0" dirty="0">
              <a:solidFill>
                <a:srgbClr val="7030A0"/>
              </a:solidFill>
              <a:uFillTx/>
              <a:latin typeface="Calibri"/>
            </a:endParaRPr>
          </a:p>
        </p:txBody>
      </p:sp>
      <p:sp>
        <p:nvSpPr>
          <p:cNvPr id="8" name="TextBox 7">
            <a:extLst>
              <a:ext uri="{FF2B5EF4-FFF2-40B4-BE49-F238E27FC236}">
                <a16:creationId xmlns:a16="http://schemas.microsoft.com/office/drawing/2014/main" id="{D3D21BB0-860A-08E1-AB2D-FAF72ED0CD2F}"/>
              </a:ext>
            </a:extLst>
          </p:cNvPr>
          <p:cNvSpPr txBox="1"/>
          <p:nvPr/>
        </p:nvSpPr>
        <p:spPr>
          <a:xfrm>
            <a:off x="2334329" y="198739"/>
            <a:ext cx="7138810" cy="1631216"/>
          </a:xfrm>
          <a:prstGeom prst="rect">
            <a:avLst/>
          </a:prstGeom>
          <a:solidFill>
            <a:srgbClr val="FFFF00"/>
          </a:solidFill>
          <a:ln>
            <a:solidFill>
              <a:schemeClr val="tx1"/>
            </a:solidFill>
          </a:ln>
        </p:spPr>
        <p:txBody>
          <a:bodyPr wrap="square" rtlCol="0">
            <a:spAutoFit/>
          </a:bodyPr>
          <a:lstStyle/>
          <a:p>
            <a:r>
              <a:rPr lang="en-GB" sz="2000" dirty="0">
                <a:latin typeface="Calibri" panose="020F0502020204030204" pitchFamily="34" charset="0"/>
                <a:cs typeface="Calibri" panose="020F0502020204030204" pitchFamily="34" charset="0"/>
              </a:rPr>
              <a:t>Many young people who vape haven’t even tried smoking cigarettes, let alone having the need for a smoking cessation aid. </a:t>
            </a:r>
            <a:r>
              <a:rPr lang="en-GB" sz="2000" b="1" dirty="0">
                <a:latin typeface="Calibri" panose="020F0502020204030204" pitchFamily="34" charset="0"/>
                <a:cs typeface="Calibri" panose="020F0502020204030204" pitchFamily="34" charset="0"/>
              </a:rPr>
              <a:t>So why do so many young people vape?</a:t>
            </a:r>
          </a:p>
          <a:p>
            <a:r>
              <a:rPr lang="en-GB" sz="2000" dirty="0">
                <a:latin typeface="Calibri" panose="020F0502020204030204" pitchFamily="34" charset="0"/>
                <a:cs typeface="Calibri" panose="020F0502020204030204" pitchFamily="34" charset="0"/>
              </a:rPr>
              <a:t>Complete the mind map using the image clues and we’ll review together as a class in five minutes.</a:t>
            </a:r>
          </a:p>
        </p:txBody>
      </p:sp>
      <p:sp>
        <p:nvSpPr>
          <p:cNvPr id="10" name="Cloud 9">
            <a:extLst>
              <a:ext uri="{FF2B5EF4-FFF2-40B4-BE49-F238E27FC236}">
                <a16:creationId xmlns:a16="http://schemas.microsoft.com/office/drawing/2014/main" id="{7F118A30-29F6-A1B5-F0B3-00972A526BB1}"/>
              </a:ext>
            </a:extLst>
          </p:cNvPr>
          <p:cNvSpPr/>
          <p:nvPr/>
        </p:nvSpPr>
        <p:spPr>
          <a:xfrm>
            <a:off x="3329497" y="3648075"/>
            <a:ext cx="3590810" cy="2133851"/>
          </a:xfrm>
          <a:prstGeom prst="cloud">
            <a:avLst/>
          </a:prstGeom>
          <a:solidFill>
            <a:srgbClr val="FFC000"/>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0000FF"/>
                </a:solidFill>
                <a:effectLst>
                  <a:outerShdw blurRad="38100" dist="38100" dir="2700000" algn="tl">
                    <a:srgbClr val="000000">
                      <a:alpha val="43137"/>
                    </a:srgbClr>
                  </a:outerShdw>
                </a:effectLst>
              </a:rPr>
              <a:t>Why would a person vape if they weren’t trying to give up smoking?</a:t>
            </a:r>
          </a:p>
        </p:txBody>
      </p:sp>
      <p:sp>
        <p:nvSpPr>
          <p:cNvPr id="11" name="TextBox 10">
            <a:extLst>
              <a:ext uri="{FF2B5EF4-FFF2-40B4-BE49-F238E27FC236}">
                <a16:creationId xmlns:a16="http://schemas.microsoft.com/office/drawing/2014/main" id="{831732C4-8310-66A5-77F9-9872CDDF2CC1}"/>
              </a:ext>
            </a:extLst>
          </p:cNvPr>
          <p:cNvSpPr txBox="1"/>
          <p:nvPr/>
        </p:nvSpPr>
        <p:spPr>
          <a:xfrm>
            <a:off x="7346510" y="3212520"/>
            <a:ext cx="2126629" cy="2308324"/>
          </a:xfrm>
          <a:prstGeom prst="rect">
            <a:avLst/>
          </a:prstGeom>
          <a:solidFill>
            <a:srgbClr val="CCFF99"/>
          </a:solidFill>
          <a:ln>
            <a:solidFill>
              <a:schemeClr val="tx1"/>
            </a:solidFill>
          </a:ln>
        </p:spPr>
        <p:txBody>
          <a:bodyPr wrap="square" rtlCol="0">
            <a:spAutoFit/>
          </a:bodyPr>
          <a:lstStyle/>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2E1D49DB-0A07-C912-BCEB-6711D5AA91F0}"/>
              </a:ext>
            </a:extLst>
          </p:cNvPr>
          <p:cNvSpPr txBox="1"/>
          <p:nvPr/>
        </p:nvSpPr>
        <p:spPr>
          <a:xfrm>
            <a:off x="685904" y="2705453"/>
            <a:ext cx="1898342" cy="3139321"/>
          </a:xfrm>
          <a:prstGeom prst="rect">
            <a:avLst/>
          </a:prstGeom>
          <a:solidFill>
            <a:srgbClr val="CCFF99"/>
          </a:solidFill>
          <a:ln>
            <a:solidFill>
              <a:schemeClr val="tx1"/>
            </a:solidFill>
          </a:ln>
        </p:spPr>
        <p:txBody>
          <a:bodyPr wrap="square" rtlCol="0">
            <a:spAutoFit/>
          </a:bodyPr>
          <a:lstStyle/>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F3D1F6C0-AB24-18EB-FE48-C9AEA0A0D017}"/>
              </a:ext>
            </a:extLst>
          </p:cNvPr>
          <p:cNvSpPr txBox="1"/>
          <p:nvPr/>
        </p:nvSpPr>
        <p:spPr>
          <a:xfrm>
            <a:off x="2584246" y="6068829"/>
            <a:ext cx="5336108" cy="923330"/>
          </a:xfrm>
          <a:prstGeom prst="rect">
            <a:avLst/>
          </a:prstGeom>
          <a:solidFill>
            <a:srgbClr val="FFCCFF"/>
          </a:solidFill>
          <a:ln>
            <a:solidFill>
              <a:schemeClr val="tx1"/>
            </a:solidFill>
          </a:ln>
        </p:spPr>
        <p:txBody>
          <a:bodyPr wrap="square" rtlCol="0">
            <a:spAutoFit/>
          </a:bodyPr>
          <a:lstStyle/>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2B873C90-BAA6-ECA8-1DF6-160BF38AD519}"/>
              </a:ext>
            </a:extLst>
          </p:cNvPr>
          <p:cNvSpPr txBox="1"/>
          <p:nvPr/>
        </p:nvSpPr>
        <p:spPr>
          <a:xfrm>
            <a:off x="3185343" y="2202620"/>
            <a:ext cx="3907323" cy="1200329"/>
          </a:xfrm>
          <a:prstGeom prst="rect">
            <a:avLst/>
          </a:prstGeom>
          <a:solidFill>
            <a:srgbClr val="FFCCFF"/>
          </a:solidFill>
          <a:ln>
            <a:solidFill>
              <a:schemeClr val="tx1"/>
            </a:solidFill>
          </a:ln>
        </p:spPr>
        <p:txBody>
          <a:bodyPr wrap="square" rtlCol="0">
            <a:spAutoFit/>
          </a:bodyPr>
          <a:lstStyle/>
          <a:p>
            <a:pPr algn="ctr"/>
            <a:r>
              <a:rPr lang="en-GB" dirty="0">
                <a:latin typeface="Calibri" panose="020F0502020204030204" pitchFamily="34" charset="0"/>
                <a:cs typeface="Calibri" panose="020F0502020204030204" pitchFamily="34" charset="0"/>
              </a:rPr>
              <a:t>.</a:t>
            </a: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p:txBody>
      </p:sp>
      <p:sp>
        <p:nvSpPr>
          <p:cNvPr id="5" name="TextBox 11">
            <a:extLst>
              <a:ext uri="{FF2B5EF4-FFF2-40B4-BE49-F238E27FC236}">
                <a16:creationId xmlns:a16="http://schemas.microsoft.com/office/drawing/2014/main" id="{31403773-68F4-D859-4815-D716E47B7D2E}"/>
              </a:ext>
            </a:extLst>
          </p:cNvPr>
          <p:cNvSpPr txBox="1"/>
          <p:nvPr/>
        </p:nvSpPr>
        <p:spPr>
          <a:xfrm rot="21284122">
            <a:off x="273093" y="1179731"/>
            <a:ext cx="1490953" cy="461665"/>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151" baseline="0" dirty="0">
                <a:solidFill>
                  <a:srgbClr val="000000"/>
                </a:solidFill>
                <a:highlight>
                  <a:srgbClr val="FFFF00"/>
                </a:highlight>
                <a:uFillTx/>
                <a:latin typeface="Calibri"/>
              </a:rPr>
              <a:t>Task One:</a:t>
            </a:r>
          </a:p>
        </p:txBody>
      </p:sp>
      <p:pic>
        <p:nvPicPr>
          <p:cNvPr id="6" name="Picture 5" descr="A picture containing text&#10;&#10;Description automatically generated">
            <a:extLst>
              <a:ext uri="{FF2B5EF4-FFF2-40B4-BE49-F238E27FC236}">
                <a16:creationId xmlns:a16="http://schemas.microsoft.com/office/drawing/2014/main" id="{4492AD50-9D69-49AA-C812-B8D6DBECB3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3959" y="2658601"/>
            <a:ext cx="2266978" cy="1133489"/>
          </a:xfrm>
          <a:prstGeom prst="rect">
            <a:avLst/>
          </a:prstGeom>
        </p:spPr>
      </p:pic>
      <p:pic>
        <p:nvPicPr>
          <p:cNvPr id="19" name="Picture 18" descr="A picture containing text&#10;&#10;Description automatically generated">
            <a:extLst>
              <a:ext uri="{FF2B5EF4-FFF2-40B4-BE49-F238E27FC236}">
                <a16:creationId xmlns:a16="http://schemas.microsoft.com/office/drawing/2014/main" id="{6B534A71-7956-53B8-B64B-A4EE545FAD65}"/>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colorTemperature colorTemp="7200"/>
                    </a14:imgEffect>
                  </a14:imgLayer>
                </a14:imgProps>
              </a:ext>
              <a:ext uri="{28A0092B-C50C-407E-A947-70E740481C1C}">
                <a14:useLocalDpi xmlns:a14="http://schemas.microsoft.com/office/drawing/2010/main" val="0"/>
              </a:ext>
            </a:extLst>
          </a:blip>
          <a:stretch>
            <a:fillRect/>
          </a:stretch>
        </p:blipFill>
        <p:spPr>
          <a:xfrm>
            <a:off x="2800809" y="2137158"/>
            <a:ext cx="1776035" cy="1345165"/>
          </a:xfrm>
          <a:prstGeom prst="roundRect">
            <a:avLst/>
          </a:prstGeom>
        </p:spPr>
      </p:pic>
      <p:pic>
        <p:nvPicPr>
          <p:cNvPr id="21" name="Picture 20" descr="Logo, company name&#10;&#10;Description automatically generated">
            <a:extLst>
              <a:ext uri="{FF2B5EF4-FFF2-40B4-BE49-F238E27FC236}">
                <a16:creationId xmlns:a16="http://schemas.microsoft.com/office/drawing/2014/main" id="{ECE2DF2C-326E-1F5B-1912-3FABF46EDE5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84122" y="5923809"/>
            <a:ext cx="1649333" cy="1097556"/>
          </a:xfrm>
          <a:prstGeom prst="roundRect">
            <a:avLst/>
          </a:prstGeom>
        </p:spPr>
      </p:pic>
      <p:pic>
        <p:nvPicPr>
          <p:cNvPr id="23" name="Picture 22" descr="Logo, icon&#10;&#10;Description automatically generated">
            <a:extLst>
              <a:ext uri="{FF2B5EF4-FFF2-40B4-BE49-F238E27FC236}">
                <a16:creationId xmlns:a16="http://schemas.microsoft.com/office/drawing/2014/main" id="{2393F8D9-29AB-4D9F-6A24-091B787270D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4952" y="5303173"/>
            <a:ext cx="1227321" cy="1227321"/>
          </a:xfrm>
          <a:prstGeom prst="rect">
            <a:avLst/>
          </a:prstGeom>
        </p:spPr>
      </p:pic>
      <p:sp>
        <p:nvSpPr>
          <p:cNvPr id="24" name="TextBox 23">
            <a:extLst>
              <a:ext uri="{FF2B5EF4-FFF2-40B4-BE49-F238E27FC236}">
                <a16:creationId xmlns:a16="http://schemas.microsoft.com/office/drawing/2014/main" id="{B8660128-EFFF-68C0-7A8F-D26696998824}"/>
              </a:ext>
            </a:extLst>
          </p:cNvPr>
          <p:cNvSpPr txBox="1"/>
          <p:nvPr/>
        </p:nvSpPr>
        <p:spPr>
          <a:xfrm>
            <a:off x="744143" y="2797021"/>
            <a:ext cx="1776035" cy="830997"/>
          </a:xfrm>
          <a:prstGeom prst="rect">
            <a:avLst/>
          </a:prstGeom>
          <a:noFill/>
        </p:spPr>
        <p:txBody>
          <a:bodyPr wrap="square" rtlCol="0">
            <a:spAutoFit/>
          </a:bodyPr>
          <a:lstStyle/>
          <a:p>
            <a:r>
              <a:rPr lang="en-GB" sz="1200" i="1" dirty="0">
                <a:solidFill>
                  <a:srgbClr val="0000FF"/>
                </a:solidFill>
                <a:latin typeface="Comic Sans MS" panose="030F0702030302020204" pitchFamily="66" charset="0"/>
              </a:rPr>
              <a:t>One reason people might vape even though they never smoked is because…</a:t>
            </a:r>
          </a:p>
        </p:txBody>
      </p:sp>
    </p:spTree>
    <p:extLst>
      <p:ext uri="{BB962C8B-B14F-4D97-AF65-F5344CB8AC3E}">
        <p14:creationId xmlns:p14="http://schemas.microsoft.com/office/powerpoint/2010/main" val="2626995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3" name="Rectangle: Rounded Corners 10">
            <a:extLst>
              <a:ext uri="{FF2B5EF4-FFF2-40B4-BE49-F238E27FC236}">
                <a16:creationId xmlns:a16="http://schemas.microsoft.com/office/drawing/2014/main" id="{74FD7960-33A4-95DA-21E8-47210279E653}"/>
              </a:ext>
            </a:extLst>
          </p:cNvPr>
          <p:cNvSpPr/>
          <p:nvPr/>
        </p:nvSpPr>
        <p:spPr>
          <a:xfrm>
            <a:off x="553463" y="702470"/>
            <a:ext cx="8621271" cy="5985697"/>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CCE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000" b="1" spc="-151" dirty="0">
              <a:solidFill>
                <a:srgbClr val="7030A0"/>
              </a:solidFill>
              <a:latin typeface="Calibri"/>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200" i="0" u="none" strike="noStrike" kern="1200" cap="none" spc="-151" baseline="0" dirty="0">
              <a:solidFill>
                <a:srgbClr val="7030A0"/>
              </a:solidFill>
              <a:uFillTx/>
              <a:latin typeface="Calibri"/>
            </a:endParaRPr>
          </a:p>
        </p:txBody>
      </p:sp>
      <p:sp>
        <p:nvSpPr>
          <p:cNvPr id="10" name="Cloud 9">
            <a:extLst>
              <a:ext uri="{FF2B5EF4-FFF2-40B4-BE49-F238E27FC236}">
                <a16:creationId xmlns:a16="http://schemas.microsoft.com/office/drawing/2014/main" id="{7F118A30-29F6-A1B5-F0B3-00972A526BB1}"/>
              </a:ext>
            </a:extLst>
          </p:cNvPr>
          <p:cNvSpPr/>
          <p:nvPr/>
        </p:nvSpPr>
        <p:spPr>
          <a:xfrm>
            <a:off x="3329497" y="3648075"/>
            <a:ext cx="3590810" cy="2133851"/>
          </a:xfrm>
          <a:prstGeom prst="cloud">
            <a:avLst/>
          </a:prstGeom>
          <a:solidFill>
            <a:srgbClr val="FFC000"/>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0000FF"/>
                </a:solidFill>
                <a:effectLst>
                  <a:outerShdw blurRad="38100" dist="38100" dir="2700000" algn="tl">
                    <a:srgbClr val="000000">
                      <a:alpha val="43137"/>
                    </a:srgbClr>
                  </a:outerShdw>
                </a:effectLst>
              </a:rPr>
              <a:t>Why would a person vape if they weren’t trying to give up smoking?</a:t>
            </a:r>
          </a:p>
        </p:txBody>
      </p:sp>
      <p:sp>
        <p:nvSpPr>
          <p:cNvPr id="11" name="TextBox 10">
            <a:extLst>
              <a:ext uri="{FF2B5EF4-FFF2-40B4-BE49-F238E27FC236}">
                <a16:creationId xmlns:a16="http://schemas.microsoft.com/office/drawing/2014/main" id="{831732C4-8310-66A5-77F9-9872CDDF2CC1}"/>
              </a:ext>
            </a:extLst>
          </p:cNvPr>
          <p:cNvSpPr txBox="1"/>
          <p:nvPr/>
        </p:nvSpPr>
        <p:spPr>
          <a:xfrm>
            <a:off x="7346510" y="3212520"/>
            <a:ext cx="2126629" cy="2308324"/>
          </a:xfrm>
          <a:prstGeom prst="rect">
            <a:avLst/>
          </a:prstGeom>
          <a:solidFill>
            <a:srgbClr val="CCFF99"/>
          </a:solidFill>
          <a:ln>
            <a:solidFill>
              <a:schemeClr val="tx1"/>
            </a:solidFill>
          </a:ln>
        </p:spPr>
        <p:txBody>
          <a:bodyPr wrap="square" rtlCol="0">
            <a:spAutoFit/>
          </a:bodyPr>
          <a:lstStyle/>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2E1D49DB-0A07-C912-BCEB-6711D5AA91F0}"/>
              </a:ext>
            </a:extLst>
          </p:cNvPr>
          <p:cNvSpPr txBox="1"/>
          <p:nvPr/>
        </p:nvSpPr>
        <p:spPr>
          <a:xfrm>
            <a:off x="685904" y="2705453"/>
            <a:ext cx="1898342" cy="3139321"/>
          </a:xfrm>
          <a:prstGeom prst="rect">
            <a:avLst/>
          </a:prstGeom>
          <a:solidFill>
            <a:srgbClr val="CCFF99"/>
          </a:solidFill>
          <a:ln>
            <a:solidFill>
              <a:schemeClr val="tx1"/>
            </a:solidFill>
          </a:ln>
        </p:spPr>
        <p:txBody>
          <a:bodyPr wrap="square" rtlCol="0">
            <a:spAutoFit/>
          </a:bodyPr>
          <a:lstStyle/>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F3D1F6C0-AB24-18EB-FE48-C9AEA0A0D017}"/>
              </a:ext>
            </a:extLst>
          </p:cNvPr>
          <p:cNvSpPr txBox="1"/>
          <p:nvPr/>
        </p:nvSpPr>
        <p:spPr>
          <a:xfrm>
            <a:off x="2584246" y="6068829"/>
            <a:ext cx="5336108" cy="923330"/>
          </a:xfrm>
          <a:prstGeom prst="rect">
            <a:avLst/>
          </a:prstGeom>
          <a:solidFill>
            <a:srgbClr val="FFCCFF"/>
          </a:solidFill>
          <a:ln>
            <a:solidFill>
              <a:schemeClr val="tx1"/>
            </a:solidFill>
          </a:ln>
        </p:spPr>
        <p:txBody>
          <a:bodyPr wrap="square" rtlCol="0">
            <a:spAutoFit/>
          </a:bodyPr>
          <a:lstStyle/>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2B873C90-BAA6-ECA8-1DF6-160BF38AD519}"/>
              </a:ext>
            </a:extLst>
          </p:cNvPr>
          <p:cNvSpPr txBox="1"/>
          <p:nvPr/>
        </p:nvSpPr>
        <p:spPr>
          <a:xfrm>
            <a:off x="3185343" y="2202620"/>
            <a:ext cx="3907323" cy="1200329"/>
          </a:xfrm>
          <a:prstGeom prst="rect">
            <a:avLst/>
          </a:prstGeom>
          <a:solidFill>
            <a:srgbClr val="FFCCFF"/>
          </a:solidFill>
          <a:ln>
            <a:solidFill>
              <a:schemeClr val="tx1"/>
            </a:solidFill>
          </a:ln>
        </p:spPr>
        <p:txBody>
          <a:bodyPr wrap="square" rtlCol="0">
            <a:spAutoFit/>
          </a:bodyPr>
          <a:lstStyle/>
          <a:p>
            <a:pPr algn="ctr"/>
            <a:r>
              <a:rPr lang="en-GB" dirty="0">
                <a:latin typeface="Calibri" panose="020F0502020204030204" pitchFamily="34" charset="0"/>
                <a:cs typeface="Calibri" panose="020F0502020204030204" pitchFamily="34" charset="0"/>
              </a:rPr>
              <a:t>.</a:t>
            </a: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a:p>
            <a:pPr algn="ctr"/>
            <a:endParaRPr lang="en-GB" dirty="0">
              <a:latin typeface="Calibri" panose="020F0502020204030204" pitchFamily="34" charset="0"/>
              <a:cs typeface="Calibri" panose="020F0502020204030204" pitchFamily="34" charset="0"/>
            </a:endParaRPr>
          </a:p>
        </p:txBody>
      </p:sp>
      <p:pic>
        <p:nvPicPr>
          <p:cNvPr id="6" name="Picture 5" descr="A picture containing text&#10;&#10;Description automatically generated">
            <a:extLst>
              <a:ext uri="{FF2B5EF4-FFF2-40B4-BE49-F238E27FC236}">
                <a16:creationId xmlns:a16="http://schemas.microsoft.com/office/drawing/2014/main" id="{4492AD50-9D69-49AA-C812-B8D6DBECB3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3959" y="2658601"/>
            <a:ext cx="2266978" cy="1133489"/>
          </a:xfrm>
          <a:prstGeom prst="rect">
            <a:avLst/>
          </a:prstGeom>
        </p:spPr>
      </p:pic>
      <p:pic>
        <p:nvPicPr>
          <p:cNvPr id="19" name="Picture 18" descr="A picture containing text&#10;&#10;Description automatically generated">
            <a:extLst>
              <a:ext uri="{FF2B5EF4-FFF2-40B4-BE49-F238E27FC236}">
                <a16:creationId xmlns:a16="http://schemas.microsoft.com/office/drawing/2014/main" id="{6B534A71-7956-53B8-B64B-A4EE545FAD65}"/>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colorTemperature colorTemp="7200"/>
                    </a14:imgEffect>
                  </a14:imgLayer>
                </a14:imgProps>
              </a:ext>
              <a:ext uri="{28A0092B-C50C-407E-A947-70E740481C1C}">
                <a14:useLocalDpi xmlns:a14="http://schemas.microsoft.com/office/drawing/2010/main" val="0"/>
              </a:ext>
            </a:extLst>
          </a:blip>
          <a:stretch>
            <a:fillRect/>
          </a:stretch>
        </p:blipFill>
        <p:spPr>
          <a:xfrm>
            <a:off x="2800809" y="2137158"/>
            <a:ext cx="1776035" cy="1345165"/>
          </a:xfrm>
          <a:prstGeom prst="roundRect">
            <a:avLst/>
          </a:prstGeom>
        </p:spPr>
      </p:pic>
      <p:pic>
        <p:nvPicPr>
          <p:cNvPr id="21" name="Picture 20" descr="Logo, company name&#10;&#10;Description automatically generated">
            <a:extLst>
              <a:ext uri="{FF2B5EF4-FFF2-40B4-BE49-F238E27FC236}">
                <a16:creationId xmlns:a16="http://schemas.microsoft.com/office/drawing/2014/main" id="{ECE2DF2C-326E-1F5B-1912-3FABF46EDE5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84122" y="5923809"/>
            <a:ext cx="1649333" cy="1097556"/>
          </a:xfrm>
          <a:prstGeom prst="roundRect">
            <a:avLst/>
          </a:prstGeom>
        </p:spPr>
      </p:pic>
      <p:pic>
        <p:nvPicPr>
          <p:cNvPr id="23" name="Picture 22" descr="Logo, icon&#10;&#10;Description automatically generated">
            <a:extLst>
              <a:ext uri="{FF2B5EF4-FFF2-40B4-BE49-F238E27FC236}">
                <a16:creationId xmlns:a16="http://schemas.microsoft.com/office/drawing/2014/main" id="{2393F8D9-29AB-4D9F-6A24-091B787270D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4952" y="5303173"/>
            <a:ext cx="1227321" cy="1227321"/>
          </a:xfrm>
          <a:prstGeom prst="rect">
            <a:avLst/>
          </a:prstGeom>
        </p:spPr>
      </p:pic>
      <p:sp>
        <p:nvSpPr>
          <p:cNvPr id="24" name="TextBox 23">
            <a:extLst>
              <a:ext uri="{FF2B5EF4-FFF2-40B4-BE49-F238E27FC236}">
                <a16:creationId xmlns:a16="http://schemas.microsoft.com/office/drawing/2014/main" id="{B8660128-EFFF-68C0-7A8F-D26696998824}"/>
              </a:ext>
            </a:extLst>
          </p:cNvPr>
          <p:cNvSpPr txBox="1"/>
          <p:nvPr/>
        </p:nvSpPr>
        <p:spPr>
          <a:xfrm>
            <a:off x="744143" y="2797021"/>
            <a:ext cx="1776035" cy="830997"/>
          </a:xfrm>
          <a:prstGeom prst="rect">
            <a:avLst/>
          </a:prstGeom>
          <a:noFill/>
        </p:spPr>
        <p:txBody>
          <a:bodyPr wrap="square" rtlCol="0">
            <a:spAutoFit/>
          </a:bodyPr>
          <a:lstStyle/>
          <a:p>
            <a:r>
              <a:rPr lang="en-GB" sz="1200" i="1" dirty="0">
                <a:solidFill>
                  <a:srgbClr val="0000FF"/>
                </a:solidFill>
                <a:latin typeface="Comic Sans MS" panose="030F0702030302020204" pitchFamily="66" charset="0"/>
              </a:rPr>
              <a:t>One reason people might vape even though they never smoked is because…</a:t>
            </a:r>
          </a:p>
        </p:txBody>
      </p:sp>
      <p:sp>
        <p:nvSpPr>
          <p:cNvPr id="2" name="TextBox 11">
            <a:extLst>
              <a:ext uri="{FF2B5EF4-FFF2-40B4-BE49-F238E27FC236}">
                <a16:creationId xmlns:a16="http://schemas.microsoft.com/office/drawing/2014/main" id="{6B83634C-BB72-0ADB-D11B-5476A12AB733}"/>
              </a:ext>
            </a:extLst>
          </p:cNvPr>
          <p:cNvSpPr txBox="1"/>
          <p:nvPr/>
        </p:nvSpPr>
        <p:spPr>
          <a:xfrm rot="21284122">
            <a:off x="273093" y="1179731"/>
            <a:ext cx="1490953" cy="461665"/>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151" baseline="0" dirty="0">
                <a:solidFill>
                  <a:srgbClr val="000000"/>
                </a:solidFill>
                <a:highlight>
                  <a:srgbClr val="FFFF00"/>
                </a:highlight>
                <a:uFillTx/>
                <a:latin typeface="Calibri"/>
              </a:rPr>
              <a:t>ANSWERS:</a:t>
            </a:r>
          </a:p>
        </p:txBody>
      </p:sp>
      <p:sp>
        <p:nvSpPr>
          <p:cNvPr id="13" name="TextBox 12">
            <a:extLst>
              <a:ext uri="{FF2B5EF4-FFF2-40B4-BE49-F238E27FC236}">
                <a16:creationId xmlns:a16="http://schemas.microsoft.com/office/drawing/2014/main" id="{C77AE1D8-0C37-2FAE-A94D-00223921D1F7}"/>
              </a:ext>
            </a:extLst>
          </p:cNvPr>
          <p:cNvSpPr txBox="1"/>
          <p:nvPr/>
        </p:nvSpPr>
        <p:spPr>
          <a:xfrm>
            <a:off x="2408209" y="834820"/>
            <a:ext cx="6267644" cy="1231106"/>
          </a:xfrm>
          <a:prstGeom prst="rect">
            <a:avLst/>
          </a:prstGeom>
          <a:noFill/>
        </p:spPr>
        <p:txBody>
          <a:bodyPr wrap="square" rtlCol="0">
            <a:spAutoFit/>
          </a:bodyPr>
          <a:lstStyle/>
          <a:p>
            <a:r>
              <a:rPr lang="en-GB" sz="1400" dirty="0">
                <a:solidFill>
                  <a:srgbClr val="0000FF"/>
                </a:solidFill>
              </a:rPr>
              <a:t>Lots of different and enticing flavours makes vaping appealing</a:t>
            </a:r>
          </a:p>
          <a:p>
            <a:r>
              <a:rPr lang="en-GB" sz="1400" dirty="0">
                <a:solidFill>
                  <a:srgbClr val="0000FF"/>
                </a:solidFill>
              </a:rPr>
              <a:t>Peer pressure – or not wanting to look like the odd one out in a group</a:t>
            </a:r>
          </a:p>
          <a:p>
            <a:r>
              <a:rPr lang="en-GB" sz="1400" dirty="0">
                <a:solidFill>
                  <a:srgbClr val="0000FF"/>
                </a:solidFill>
              </a:rPr>
              <a:t>They genuinely think it makes you look ‘cool’ in some way</a:t>
            </a:r>
          </a:p>
          <a:p>
            <a:r>
              <a:rPr lang="en-GB" sz="1400" dirty="0">
                <a:solidFill>
                  <a:srgbClr val="0000FF"/>
                </a:solidFill>
              </a:rPr>
              <a:t>They have tried it once, enjoyed it and so carried on.</a:t>
            </a:r>
          </a:p>
          <a:p>
            <a:endParaRPr lang="en-GB" dirty="0"/>
          </a:p>
        </p:txBody>
      </p:sp>
      <p:sp>
        <p:nvSpPr>
          <p:cNvPr id="7" name="TextBox 6">
            <a:extLst>
              <a:ext uri="{FF2B5EF4-FFF2-40B4-BE49-F238E27FC236}">
                <a16:creationId xmlns:a16="http://schemas.microsoft.com/office/drawing/2014/main" id="{473BD94A-6AFB-A809-85AE-85220F709BCA}"/>
              </a:ext>
            </a:extLst>
          </p:cNvPr>
          <p:cNvSpPr txBox="1"/>
          <p:nvPr/>
        </p:nvSpPr>
        <p:spPr>
          <a:xfrm>
            <a:off x="2282273" y="206107"/>
            <a:ext cx="6300937" cy="1631216"/>
          </a:xfrm>
          <a:prstGeom prst="rect">
            <a:avLst/>
          </a:prstGeom>
          <a:solidFill>
            <a:srgbClr val="FFFF00"/>
          </a:solidFill>
          <a:ln>
            <a:solidFill>
              <a:schemeClr val="tx1"/>
            </a:solidFill>
          </a:ln>
        </p:spPr>
        <p:txBody>
          <a:bodyPr wrap="square" rtlCol="0">
            <a:spAutoFit/>
          </a:bodyPr>
          <a:lstStyle/>
          <a:p>
            <a:r>
              <a:rPr lang="en-GB" sz="2000" dirty="0">
                <a:latin typeface="Calibri" panose="020F0502020204030204" pitchFamily="34" charset="0"/>
                <a:cs typeface="Calibri" panose="020F0502020204030204" pitchFamily="34" charset="0"/>
              </a:rPr>
              <a:t>What did we think? Let’s collect our ideas before we reveal the answers and see if there is anything we’ve missed.</a:t>
            </a:r>
          </a:p>
          <a:p>
            <a:endParaRPr lang="en-GB" sz="2000" dirty="0">
              <a:latin typeface="Calibri" panose="020F0502020204030204" pitchFamily="34" charset="0"/>
              <a:cs typeface="Calibri" panose="020F0502020204030204" pitchFamily="34" charset="0"/>
            </a:endParaRPr>
          </a:p>
          <a:p>
            <a:r>
              <a:rPr lang="en-GB" sz="2000" b="1" dirty="0">
                <a:latin typeface="Calibri" panose="020F0502020204030204" pitchFamily="34" charset="0"/>
                <a:cs typeface="Calibri" panose="020F0502020204030204" pitchFamily="34" charset="0"/>
              </a:rPr>
              <a:t>ANSWERS BEHIND THIS BOX, MOVE BOX TO REVEAL</a:t>
            </a:r>
            <a:endParaRPr lang="en-GB" sz="2000" dirty="0">
              <a:latin typeface="Calibri" panose="020F0502020204030204" pitchFamily="34" charset="0"/>
              <a:cs typeface="Calibri" panose="020F0502020204030204" pitchFamily="34" charset="0"/>
            </a:endParaRPr>
          </a:p>
          <a:p>
            <a:endParaRPr lang="en-GB"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8046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1197" y="1363"/>
            <a:ext cx="9728180" cy="7294787"/>
          </a:xfrm>
          <a:prstGeom prst="rect">
            <a:avLst/>
          </a:prstGeom>
        </p:spPr>
      </p:pic>
      <p:sp>
        <p:nvSpPr>
          <p:cNvPr id="8" name="Rectangle: Rounded Corners 9">
            <a:extLst>
              <a:ext uri="{FF2B5EF4-FFF2-40B4-BE49-F238E27FC236}">
                <a16:creationId xmlns:a16="http://schemas.microsoft.com/office/drawing/2014/main" id="{79AB6BE4-998B-8E54-B313-73303A2D2B59}"/>
              </a:ext>
            </a:extLst>
          </p:cNvPr>
          <p:cNvSpPr/>
          <p:nvPr/>
        </p:nvSpPr>
        <p:spPr>
          <a:xfrm>
            <a:off x="482036" y="1997333"/>
            <a:ext cx="5842264" cy="4747086"/>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FFC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400" b="0" i="0" u="none" strike="noStrike" kern="0" cap="none" spc="-150" baseline="0" dirty="0">
              <a:solidFill>
                <a:srgbClr val="0070C0"/>
              </a:solidFill>
              <a:uFillTx/>
              <a:latin typeface="Calibri"/>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400" kern="0" spc="-150" dirty="0">
              <a:solidFill>
                <a:srgbClr val="0070C0"/>
              </a:solidFill>
              <a:latin typeface="Calibri"/>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0" cap="none" spc="-150" baseline="0" dirty="0">
                <a:solidFill>
                  <a:srgbClr val="0070C0"/>
                </a:solidFill>
                <a:uFillTx/>
                <a:latin typeface="Calibri"/>
              </a:rPr>
              <a:t>We will now find out more about </a:t>
            </a:r>
            <a:r>
              <a:rPr lang="en-GB" sz="2400" kern="0" spc="-150" dirty="0">
                <a:solidFill>
                  <a:srgbClr val="0070C0"/>
                </a:solidFill>
                <a:latin typeface="Calibri"/>
              </a:rPr>
              <a:t>why vaping has taken off in the first place, why so many people vape and the real-life harms it can do which aren’t widely publicised. </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100" kern="0" spc="-150" dirty="0">
              <a:solidFill>
                <a:srgbClr val="0070C0"/>
              </a:solidFill>
              <a:latin typeface="Calibri"/>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100" b="1" i="0" u="none" strike="noStrike" kern="0" cap="none" spc="-150" baseline="0" dirty="0">
                <a:solidFill>
                  <a:srgbClr val="7030A0"/>
                </a:solidFill>
                <a:uFillTx/>
                <a:latin typeface="Calibri"/>
              </a:rPr>
              <a:t>POPCORN READING!</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100" b="0" i="0" u="none" strike="noStrike" kern="0" cap="none" spc="-150" baseline="0" dirty="0">
                <a:solidFill>
                  <a:srgbClr val="000000"/>
                </a:solidFill>
                <a:uFillTx/>
                <a:latin typeface="Calibri"/>
              </a:rPr>
              <a:t>We will take it in turns to read. When you have </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100" b="0" i="0" u="none" strike="noStrike" kern="0" cap="none" spc="-150" baseline="0" dirty="0">
                <a:solidFill>
                  <a:srgbClr val="000000"/>
                </a:solidFill>
                <a:uFillTx/>
                <a:latin typeface="Calibri"/>
              </a:rPr>
              <a:t>finished reading a paragraph, say the name of the </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100" b="0" i="0" u="none" strike="noStrike" kern="0" cap="none" spc="-150" baseline="0" dirty="0">
                <a:solidFill>
                  <a:srgbClr val="000000"/>
                </a:solidFill>
                <a:uFillTx/>
                <a:latin typeface="Calibri"/>
              </a:rPr>
              <a:t>next person in the class you would like to read. </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100" b="0" i="0" u="none" strike="noStrike" kern="0" cap="none" spc="-150" baseline="0" dirty="0">
                <a:solidFill>
                  <a:srgbClr val="000000"/>
                </a:solidFill>
                <a:uFillTx/>
                <a:latin typeface="Calibri"/>
              </a:rPr>
              <a:t>Listen carefully, in case your  name is next.</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200" b="1" i="0" u="none" strike="noStrike" kern="0" cap="none" spc="-150" baseline="0" dirty="0">
              <a:solidFill>
                <a:srgbClr val="000000"/>
              </a:solidFill>
              <a:uFillTx/>
              <a:latin typeface="Calibri"/>
            </a:endParaRPr>
          </a:p>
        </p:txBody>
      </p:sp>
      <p:pic>
        <p:nvPicPr>
          <p:cNvPr id="11" name="Graphic 10" descr="Open book outline">
            <a:extLst>
              <a:ext uri="{FF2B5EF4-FFF2-40B4-BE49-F238E27FC236}">
                <a16:creationId xmlns:a16="http://schemas.microsoft.com/office/drawing/2014/main" id="{A52AFF0E-EEB5-4DA0-094D-A883A9B2DAA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47570" y="4136055"/>
            <a:ext cx="1071651" cy="1071651"/>
          </a:xfrm>
          <a:prstGeom prst="rect">
            <a:avLst/>
          </a:prstGeom>
          <a:noFill/>
          <a:ln cap="flat">
            <a:noFill/>
          </a:ln>
        </p:spPr>
      </p:pic>
      <p:sp>
        <p:nvSpPr>
          <p:cNvPr id="12" name="TextBox 11">
            <a:extLst>
              <a:ext uri="{FF2B5EF4-FFF2-40B4-BE49-F238E27FC236}">
                <a16:creationId xmlns:a16="http://schemas.microsoft.com/office/drawing/2014/main" id="{9CE7D11F-B36B-2A04-0FB4-47A6F2D9078D}"/>
              </a:ext>
            </a:extLst>
          </p:cNvPr>
          <p:cNvSpPr txBox="1"/>
          <p:nvPr/>
        </p:nvSpPr>
        <p:spPr>
          <a:xfrm rot="21284122">
            <a:off x="501023" y="1996137"/>
            <a:ext cx="1801556" cy="523220"/>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1200" cap="none" spc="-151" baseline="0" dirty="0">
                <a:solidFill>
                  <a:srgbClr val="000000"/>
                </a:solidFill>
                <a:highlight>
                  <a:srgbClr val="FFFF00"/>
                </a:highlight>
                <a:uFillTx/>
                <a:latin typeface="Calibri"/>
              </a:rPr>
              <a:t>Task Two:</a:t>
            </a:r>
          </a:p>
        </p:txBody>
      </p:sp>
      <p:sp>
        <p:nvSpPr>
          <p:cNvPr id="2" name="TextBox 7">
            <a:extLst>
              <a:ext uri="{FF2B5EF4-FFF2-40B4-BE49-F238E27FC236}">
                <a16:creationId xmlns:a16="http://schemas.microsoft.com/office/drawing/2014/main" id="{3F45EF58-B03B-6619-4CA2-5529AF9AC93A}"/>
              </a:ext>
            </a:extLst>
          </p:cNvPr>
          <p:cNvSpPr txBox="1"/>
          <p:nvPr/>
        </p:nvSpPr>
        <p:spPr>
          <a:xfrm>
            <a:off x="2271812" y="120151"/>
            <a:ext cx="5531978" cy="1446550"/>
          </a:xfrm>
          <a:prstGeom prst="rect">
            <a:avLst/>
          </a:prstGeom>
          <a:solidFill>
            <a:schemeClr val="bg1"/>
          </a:solidFill>
          <a:ln cap="flat">
            <a:noFill/>
          </a:ln>
          <a:effectLst>
            <a:outerShdw dist="38103" dir="5400000" algn="tl">
              <a:srgbClr val="000000">
                <a:alpha val="40000"/>
              </a:srgbClr>
            </a:outerShdw>
          </a:effectLst>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400" b="0" i="0" u="none" strike="noStrike" kern="1200" cap="none" spc="-151" baseline="0" dirty="0">
                <a:solidFill>
                  <a:srgbClr val="000000"/>
                </a:solidFill>
                <a:effectLst>
                  <a:outerShdw blurRad="38100" dist="38100" dir="2700000" algn="tl">
                    <a:srgbClr val="000000">
                      <a:alpha val="43137"/>
                    </a:srgbClr>
                  </a:outerShdw>
                </a:effectLst>
                <a:uFillTx/>
                <a:latin typeface="Calibri"/>
              </a:rPr>
              <a:t>What are the harms caused by vaping?</a:t>
            </a:r>
          </a:p>
        </p:txBody>
      </p:sp>
      <p:pic>
        <p:nvPicPr>
          <p:cNvPr id="5" name="Picture 5">
            <a:extLst>
              <a:ext uri="{FF2B5EF4-FFF2-40B4-BE49-F238E27FC236}">
                <a16:creationId xmlns:a16="http://schemas.microsoft.com/office/drawing/2014/main" id="{38E645E6-DE5B-506F-A04B-82443B1A78AC}"/>
              </a:ext>
            </a:extLst>
          </p:cNvPr>
          <p:cNvPicPr>
            <a:picLocks noChangeAspect="1"/>
          </p:cNvPicPr>
          <p:nvPr/>
        </p:nvPicPr>
        <p:blipFill>
          <a:blip r:embed="rId5"/>
          <a:stretch>
            <a:fillRect/>
          </a:stretch>
        </p:blipFill>
        <p:spPr>
          <a:xfrm>
            <a:off x="8359244" y="234674"/>
            <a:ext cx="1182272" cy="1376087"/>
          </a:xfrm>
          <a:prstGeom prst="rect">
            <a:avLst/>
          </a:prstGeom>
          <a:noFill/>
          <a:ln cap="flat">
            <a:noFill/>
          </a:ln>
          <a:effectLst>
            <a:outerShdw dist="38096" dir="8100000" algn="tl">
              <a:srgbClr val="000000">
                <a:alpha val="40000"/>
              </a:srgbClr>
            </a:outerShdw>
          </a:effectLst>
        </p:spPr>
      </p:pic>
      <p:pic>
        <p:nvPicPr>
          <p:cNvPr id="7" name="Picture 8">
            <a:extLst>
              <a:ext uri="{FF2B5EF4-FFF2-40B4-BE49-F238E27FC236}">
                <a16:creationId xmlns:a16="http://schemas.microsoft.com/office/drawing/2014/main" id="{C9B6CDCB-A78C-3196-C2D3-1B61B9868F69}"/>
              </a:ext>
            </a:extLst>
          </p:cNvPr>
          <p:cNvPicPr>
            <a:picLocks noChangeAspect="1"/>
          </p:cNvPicPr>
          <p:nvPr/>
        </p:nvPicPr>
        <p:blipFill>
          <a:blip r:embed="rId6"/>
          <a:stretch>
            <a:fillRect/>
          </a:stretch>
        </p:blipFill>
        <p:spPr>
          <a:xfrm>
            <a:off x="186684" y="222344"/>
            <a:ext cx="1304236" cy="1412409"/>
          </a:xfrm>
          <a:prstGeom prst="rect">
            <a:avLst/>
          </a:prstGeom>
          <a:noFill/>
          <a:ln cap="flat">
            <a:noFill/>
          </a:ln>
          <a:effectLst>
            <a:outerShdw dist="38096" dir="2700000" algn="tl">
              <a:srgbClr val="000000">
                <a:alpha val="40000"/>
              </a:srgbClr>
            </a:outerShdw>
          </a:effectLst>
        </p:spPr>
      </p:pic>
      <p:pic>
        <p:nvPicPr>
          <p:cNvPr id="15" name="Picture 14" descr="Text, letter&#10;&#10;Description automatically generated">
            <a:extLst>
              <a:ext uri="{FF2B5EF4-FFF2-40B4-BE49-F238E27FC236}">
                <a16:creationId xmlns:a16="http://schemas.microsoft.com/office/drawing/2014/main" id="{0870C9B1-9B3C-5BCD-8638-49883E42EB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172745">
            <a:off x="6669019" y="2284731"/>
            <a:ext cx="1924001" cy="2698885"/>
          </a:xfrm>
          <a:prstGeom prst="rect">
            <a:avLst/>
          </a:prstGeom>
          <a:ln>
            <a:solidFill>
              <a:schemeClr val="tx1"/>
            </a:solidFill>
          </a:ln>
        </p:spPr>
      </p:pic>
      <p:pic>
        <p:nvPicPr>
          <p:cNvPr id="17" name="Picture 16" descr="Text, letter&#10;&#10;Description automatically generated">
            <a:extLst>
              <a:ext uri="{FF2B5EF4-FFF2-40B4-BE49-F238E27FC236}">
                <a16:creationId xmlns:a16="http://schemas.microsoft.com/office/drawing/2014/main" id="{E5CE23C7-9444-8B25-96FF-B3D75588ACF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432749">
            <a:off x="7451303" y="2257747"/>
            <a:ext cx="1929736" cy="2788865"/>
          </a:xfrm>
          <a:prstGeom prst="rect">
            <a:avLst/>
          </a:prstGeom>
          <a:ln>
            <a:solidFill>
              <a:schemeClr val="tx1"/>
            </a:solidFill>
          </a:ln>
        </p:spPr>
      </p:pic>
      <p:pic>
        <p:nvPicPr>
          <p:cNvPr id="14" name="Picture 8" descr="A close up of a sign&#10;&#10;Description generated with very high confidence">
            <a:extLst>
              <a:ext uri="{FF2B5EF4-FFF2-40B4-BE49-F238E27FC236}">
                <a16:creationId xmlns:a16="http://schemas.microsoft.com/office/drawing/2014/main" id="{6F3D0D0A-7031-A2B7-E95D-1592F887AC1D}"/>
              </a:ext>
            </a:extLst>
          </p:cNvPr>
          <p:cNvPicPr>
            <a:picLocks noChangeAspect="1"/>
          </p:cNvPicPr>
          <p:nvPr/>
        </p:nvPicPr>
        <p:blipFill>
          <a:blip r:embed="rId9"/>
          <a:stretch>
            <a:fillRect/>
          </a:stretch>
        </p:blipFill>
        <p:spPr>
          <a:xfrm>
            <a:off x="7145678" y="4807928"/>
            <a:ext cx="1316223" cy="1972801"/>
          </a:xfrm>
          <a:prstGeom prst="rect">
            <a:avLst/>
          </a:prstGeom>
          <a:noFill/>
          <a:ln cap="flat">
            <a:noFill/>
          </a:ln>
        </p:spPr>
      </p:pic>
    </p:spTree>
    <p:extLst>
      <p:ext uri="{BB962C8B-B14F-4D97-AF65-F5344CB8AC3E}">
        <p14:creationId xmlns:p14="http://schemas.microsoft.com/office/powerpoint/2010/main" val="1622070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2" name="Rectangle: Rounded Corners 9">
            <a:extLst>
              <a:ext uri="{FF2B5EF4-FFF2-40B4-BE49-F238E27FC236}">
                <a16:creationId xmlns:a16="http://schemas.microsoft.com/office/drawing/2014/main" id="{1FB59F79-52FE-5806-F5B5-A5900EB71F5F}"/>
              </a:ext>
            </a:extLst>
          </p:cNvPr>
          <p:cNvSpPr/>
          <p:nvPr/>
        </p:nvSpPr>
        <p:spPr>
          <a:xfrm>
            <a:off x="448028" y="695747"/>
            <a:ext cx="8712968" cy="6270661"/>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FFC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eaLnBrk="1" hangingPunct="1">
              <a:defRPr/>
            </a:pPr>
            <a:endParaRPr lang="en-GB" altLang="en-US" sz="2000" b="1" dirty="0">
              <a:solidFill>
                <a:srgbClr val="0000FF"/>
              </a:solidFill>
              <a:latin typeface="Calibri" panose="020F0502020204030204" pitchFamily="34" charset="0"/>
              <a:cs typeface="Calibri" panose="020F0502020204030204" pitchFamily="34" charset="0"/>
            </a:endParaRPr>
          </a:p>
        </p:txBody>
      </p:sp>
      <p:pic>
        <p:nvPicPr>
          <p:cNvPr id="13" name="Picture 5">
            <a:extLst>
              <a:ext uri="{FF2B5EF4-FFF2-40B4-BE49-F238E27FC236}">
                <a16:creationId xmlns:a16="http://schemas.microsoft.com/office/drawing/2014/main" id="{97BCBFB8-C7A3-AE94-F911-C45293A0D83D}"/>
              </a:ext>
            </a:extLst>
          </p:cNvPr>
          <p:cNvPicPr>
            <a:picLocks noChangeAspect="1"/>
          </p:cNvPicPr>
          <p:nvPr/>
        </p:nvPicPr>
        <p:blipFill>
          <a:blip r:embed="rId3"/>
          <a:stretch>
            <a:fillRect/>
          </a:stretch>
        </p:blipFill>
        <p:spPr>
          <a:xfrm>
            <a:off x="8438209" y="151971"/>
            <a:ext cx="1119406" cy="1302915"/>
          </a:xfrm>
          <a:prstGeom prst="rect">
            <a:avLst/>
          </a:prstGeom>
          <a:noFill/>
          <a:ln cap="flat">
            <a:noFill/>
          </a:ln>
          <a:effectLst>
            <a:outerShdw dist="38096" dir="8100000" algn="tl">
              <a:srgbClr val="000000">
                <a:alpha val="40000"/>
              </a:srgbClr>
            </a:outerShdw>
          </a:effectLst>
        </p:spPr>
      </p:pic>
      <p:sp>
        <p:nvSpPr>
          <p:cNvPr id="10" name="TextBox 11">
            <a:extLst>
              <a:ext uri="{FF2B5EF4-FFF2-40B4-BE49-F238E27FC236}">
                <a16:creationId xmlns:a16="http://schemas.microsoft.com/office/drawing/2014/main" id="{65325A73-8BE4-BBAF-B6BB-7D376983FA0F}"/>
              </a:ext>
            </a:extLst>
          </p:cNvPr>
          <p:cNvSpPr txBox="1"/>
          <p:nvPr/>
        </p:nvSpPr>
        <p:spPr>
          <a:xfrm rot="21007014">
            <a:off x="262876" y="323054"/>
            <a:ext cx="2252114" cy="584775"/>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1" i="0" u="none" strike="noStrike" kern="1200" cap="none" spc="-151" baseline="0" dirty="0">
                <a:solidFill>
                  <a:srgbClr val="000000"/>
                </a:solidFill>
                <a:highlight>
                  <a:srgbClr val="FFFF00"/>
                </a:highlight>
                <a:uFillTx/>
                <a:latin typeface="Calibri"/>
              </a:rPr>
              <a:t>Task </a:t>
            </a:r>
            <a:r>
              <a:rPr lang="en-GB" sz="3200" b="1" spc="-151" dirty="0">
                <a:solidFill>
                  <a:srgbClr val="000000"/>
                </a:solidFill>
                <a:highlight>
                  <a:srgbClr val="FFFF00"/>
                </a:highlight>
                <a:latin typeface="Calibri"/>
              </a:rPr>
              <a:t>Three</a:t>
            </a:r>
            <a:r>
              <a:rPr lang="en-GB" sz="3200" b="1" i="0" u="none" strike="noStrike" kern="1200" cap="none" spc="-151" baseline="0" dirty="0">
                <a:solidFill>
                  <a:srgbClr val="000000"/>
                </a:solidFill>
                <a:highlight>
                  <a:srgbClr val="FFFF00"/>
                </a:highlight>
                <a:uFillTx/>
                <a:latin typeface="Calibri"/>
              </a:rPr>
              <a:t>: </a:t>
            </a:r>
            <a:r>
              <a:rPr lang="en-GB" sz="3200" b="1" spc="-151" dirty="0">
                <a:solidFill>
                  <a:srgbClr val="000000"/>
                </a:solidFill>
                <a:highlight>
                  <a:srgbClr val="FFFF00"/>
                </a:highlight>
                <a:latin typeface="Calibri"/>
              </a:rPr>
              <a:t> </a:t>
            </a:r>
            <a:endParaRPr lang="en-GB" sz="3200" b="1" i="0" u="none" strike="noStrike" kern="1200" cap="none" spc="-151" baseline="0" dirty="0">
              <a:solidFill>
                <a:srgbClr val="000000"/>
              </a:solidFill>
              <a:highlight>
                <a:srgbClr val="FFFF00"/>
              </a:highlight>
              <a:uFillTx/>
              <a:latin typeface="Calibri"/>
            </a:endParaRPr>
          </a:p>
        </p:txBody>
      </p:sp>
      <p:sp>
        <p:nvSpPr>
          <p:cNvPr id="8" name="TextBox 7">
            <a:extLst>
              <a:ext uri="{FF2B5EF4-FFF2-40B4-BE49-F238E27FC236}">
                <a16:creationId xmlns:a16="http://schemas.microsoft.com/office/drawing/2014/main" id="{6D629EF9-FFF2-D6C5-4123-060C4BE4E1F5}"/>
              </a:ext>
            </a:extLst>
          </p:cNvPr>
          <p:cNvSpPr txBox="1"/>
          <p:nvPr/>
        </p:nvSpPr>
        <p:spPr>
          <a:xfrm>
            <a:off x="912638" y="1016576"/>
            <a:ext cx="7783747" cy="5816977"/>
          </a:xfrm>
          <a:prstGeom prst="rect">
            <a:avLst/>
          </a:prstGeom>
          <a:noFill/>
        </p:spPr>
        <p:txBody>
          <a:bodyPr wrap="square">
            <a:spAutoFit/>
          </a:bodyPr>
          <a:lstStyle/>
          <a:p>
            <a:pPr eaLnBrk="1" hangingPunct="1">
              <a:defRPr/>
            </a:pPr>
            <a:r>
              <a:rPr lang="en-GB" altLang="en-US" sz="1600" b="1" dirty="0">
                <a:solidFill>
                  <a:srgbClr val="7030A0"/>
                </a:solidFill>
                <a:latin typeface="Calibri" panose="020F0502020204030204" pitchFamily="34" charset="0"/>
                <a:cs typeface="Calibri" panose="020F0502020204030204" pitchFamily="34" charset="0"/>
                <a:hlinkClick r:id="rId4"/>
              </a:rPr>
              <a:t>https://www.youtube.com/watch?v=IaVaoja2Uk4</a:t>
            </a:r>
            <a:r>
              <a:rPr lang="en-GB" altLang="en-US" sz="1600" b="1" dirty="0">
                <a:solidFill>
                  <a:srgbClr val="7030A0"/>
                </a:solidFill>
                <a:latin typeface="Calibri" panose="020F0502020204030204" pitchFamily="34" charset="0"/>
                <a:cs typeface="Calibri" panose="020F0502020204030204" pitchFamily="34" charset="0"/>
              </a:rPr>
              <a:t>   </a:t>
            </a:r>
          </a:p>
          <a:p>
            <a:pPr eaLnBrk="1" hangingPunct="1">
              <a:defRPr/>
            </a:pPr>
            <a:r>
              <a:rPr lang="en-GB" altLang="en-US" sz="1600" b="1" dirty="0">
                <a:solidFill>
                  <a:srgbClr val="0000FF"/>
                </a:solidFill>
                <a:latin typeface="Calibri" panose="020F0502020204030204" pitchFamily="34" charset="0"/>
                <a:cs typeface="Calibri" panose="020F0502020204030204" pitchFamily="34" charset="0"/>
              </a:rPr>
              <a:t>(note: clip shows real life damage done by vaping to a cadaver’s organs)</a:t>
            </a:r>
          </a:p>
          <a:p>
            <a:pPr eaLnBrk="1" hangingPunct="1">
              <a:defRPr/>
            </a:pPr>
            <a:endParaRPr lang="en-GB" altLang="en-US" sz="400" b="1" dirty="0">
              <a:solidFill>
                <a:srgbClr val="0000FF"/>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What were e-cigarettes originally designed to do?</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What have hospitals noticed in the last few years?</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solidFill>
                  <a:srgbClr val="000000"/>
                </a:solidFill>
                <a:latin typeface="Calibri" panose="020F0502020204030204" pitchFamily="34" charset="0"/>
                <a:cs typeface="Calibri" panose="020F0502020204030204" pitchFamily="34" charset="0"/>
              </a:rPr>
              <a:t>What are the symptoms of hospital patients?</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solidFill>
                  <a:srgbClr val="000000"/>
                </a:solidFill>
                <a:latin typeface="Calibri" panose="020F0502020204030204" pitchFamily="34" charset="0"/>
                <a:cs typeface="Calibri" panose="020F0502020204030204" pitchFamily="34" charset="0"/>
              </a:rPr>
              <a:t>What are GI symptoms?</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What is the addictive component which could cause GI issues?</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What metal has been found in vape juices?</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Why was the vitamin E acetate found in patients’ lungs so harmful?</a:t>
            </a:r>
          </a:p>
          <a:p>
            <a:pPr eaLnBrk="1" hangingPunct="1">
              <a:defRPr/>
            </a:pPr>
            <a:endParaRPr lang="en-GB" altLang="en-US" sz="1600" b="1" dirty="0">
              <a:latin typeface="Calibri" panose="020F0502020204030204" pitchFamily="34" charset="0"/>
              <a:cs typeface="Calibri" panose="020F0502020204030204" pitchFamily="34" charset="0"/>
            </a:endParaRPr>
          </a:p>
          <a:p>
            <a:pPr eaLnBrk="1" hangingPunct="1">
              <a:defRPr/>
            </a:pPr>
            <a:endParaRPr lang="en-GB" altLang="en-US" sz="1600" b="1" dirty="0">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D484FFD8-44FE-3B08-6179-5A46D8BFBE2F}"/>
              </a:ext>
            </a:extLst>
          </p:cNvPr>
          <p:cNvSpPr txBox="1"/>
          <p:nvPr/>
        </p:nvSpPr>
        <p:spPr>
          <a:xfrm>
            <a:off x="7382449" y="1576335"/>
            <a:ext cx="2111519" cy="1815882"/>
          </a:xfrm>
          <a:prstGeom prst="rect">
            <a:avLst/>
          </a:prstGeom>
          <a:solidFill>
            <a:srgbClr val="FFFF00"/>
          </a:solidFill>
          <a:ln>
            <a:solidFill>
              <a:schemeClr val="tx1"/>
            </a:solidFill>
          </a:ln>
        </p:spPr>
        <p:txBody>
          <a:bodyPr wrap="square">
            <a:spAutoFit/>
          </a:bodyPr>
          <a:lstStyle/>
          <a:p>
            <a:pPr>
              <a:defRPr/>
            </a:pPr>
            <a:r>
              <a:rPr lang="en-GB" sz="1600" b="1" dirty="0">
                <a:latin typeface="Calibri" panose="020F0502020204030204" pitchFamily="34" charset="0"/>
                <a:cs typeface="Calibri" panose="020F0502020204030204" pitchFamily="34" charset="0"/>
              </a:rPr>
              <a:t>Watch the clips and complete your questions on your task sheet. We will then go through the answers together so you can fill in any you’ve missed.  </a:t>
            </a:r>
          </a:p>
        </p:txBody>
      </p:sp>
      <p:sp>
        <p:nvSpPr>
          <p:cNvPr id="16" name="TextBox 15">
            <a:extLst>
              <a:ext uri="{FF2B5EF4-FFF2-40B4-BE49-F238E27FC236}">
                <a16:creationId xmlns:a16="http://schemas.microsoft.com/office/drawing/2014/main" id="{2C6739F2-12F9-A1A2-7FED-E605A6CE0072}"/>
              </a:ext>
            </a:extLst>
          </p:cNvPr>
          <p:cNvSpPr txBox="1"/>
          <p:nvPr/>
        </p:nvSpPr>
        <p:spPr>
          <a:xfrm>
            <a:off x="2901226" y="458484"/>
            <a:ext cx="4248472" cy="369332"/>
          </a:xfrm>
          <a:prstGeom prst="rect">
            <a:avLst/>
          </a:prstGeom>
          <a:solidFill>
            <a:schemeClr val="bg1"/>
          </a:solidFill>
          <a:ln>
            <a:solidFill>
              <a:schemeClr val="tx1"/>
            </a:solidFill>
          </a:ln>
        </p:spPr>
        <p:txBody>
          <a:bodyPr wrap="square" rtlCol="0">
            <a:spAutoFit/>
          </a:bodyPr>
          <a:lstStyle/>
          <a:p>
            <a:pPr algn="ctr"/>
            <a:r>
              <a:rPr lang="en-GB" b="1" dirty="0"/>
              <a:t>Vaping – why such a big issue?</a:t>
            </a:r>
          </a:p>
        </p:txBody>
      </p:sp>
      <p:pic>
        <p:nvPicPr>
          <p:cNvPr id="6" name="Picture 5" descr="A picture containing shape&#10;&#10;Description automatically generated">
            <a:extLst>
              <a:ext uri="{FF2B5EF4-FFF2-40B4-BE49-F238E27FC236}">
                <a16:creationId xmlns:a16="http://schemas.microsoft.com/office/drawing/2014/main" id="{426EFD11-7D5F-CCC4-52CC-22DAB5C241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67959">
            <a:off x="7497412" y="3628628"/>
            <a:ext cx="2274060" cy="2274060"/>
          </a:xfrm>
          <a:prstGeom prst="rect">
            <a:avLst/>
          </a:prstGeom>
        </p:spPr>
      </p:pic>
    </p:spTree>
    <p:extLst>
      <p:ext uri="{BB962C8B-B14F-4D97-AF65-F5344CB8AC3E}">
        <p14:creationId xmlns:p14="http://schemas.microsoft.com/office/powerpoint/2010/main" val="1399077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2" name="Rectangle: Rounded Corners 9">
            <a:extLst>
              <a:ext uri="{FF2B5EF4-FFF2-40B4-BE49-F238E27FC236}">
                <a16:creationId xmlns:a16="http://schemas.microsoft.com/office/drawing/2014/main" id="{1FB59F79-52FE-5806-F5B5-A5900EB71F5F}"/>
              </a:ext>
            </a:extLst>
          </p:cNvPr>
          <p:cNvSpPr/>
          <p:nvPr/>
        </p:nvSpPr>
        <p:spPr>
          <a:xfrm>
            <a:off x="448028" y="695747"/>
            <a:ext cx="8712968" cy="6270661"/>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FFC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eaLnBrk="1" hangingPunct="1">
              <a:defRPr/>
            </a:pPr>
            <a:endParaRPr lang="en-GB" altLang="en-US" sz="2000" b="1" dirty="0">
              <a:solidFill>
                <a:srgbClr val="0000FF"/>
              </a:solidFill>
              <a:latin typeface="Calibri" panose="020F0502020204030204" pitchFamily="34" charset="0"/>
              <a:cs typeface="Calibri" panose="020F0502020204030204" pitchFamily="34" charset="0"/>
            </a:endParaRPr>
          </a:p>
        </p:txBody>
      </p:sp>
      <p:pic>
        <p:nvPicPr>
          <p:cNvPr id="13" name="Picture 5">
            <a:extLst>
              <a:ext uri="{FF2B5EF4-FFF2-40B4-BE49-F238E27FC236}">
                <a16:creationId xmlns:a16="http://schemas.microsoft.com/office/drawing/2014/main" id="{97BCBFB8-C7A3-AE94-F911-C45293A0D83D}"/>
              </a:ext>
            </a:extLst>
          </p:cNvPr>
          <p:cNvPicPr>
            <a:picLocks noChangeAspect="1"/>
          </p:cNvPicPr>
          <p:nvPr/>
        </p:nvPicPr>
        <p:blipFill>
          <a:blip r:embed="rId3"/>
          <a:stretch>
            <a:fillRect/>
          </a:stretch>
        </p:blipFill>
        <p:spPr>
          <a:xfrm>
            <a:off x="8438209" y="151971"/>
            <a:ext cx="1119406" cy="1302915"/>
          </a:xfrm>
          <a:prstGeom prst="rect">
            <a:avLst/>
          </a:prstGeom>
          <a:noFill/>
          <a:ln cap="flat">
            <a:noFill/>
          </a:ln>
          <a:effectLst>
            <a:outerShdw dist="38096" dir="8100000" algn="tl">
              <a:srgbClr val="000000">
                <a:alpha val="40000"/>
              </a:srgbClr>
            </a:outerShdw>
          </a:effectLst>
        </p:spPr>
      </p:pic>
      <p:sp>
        <p:nvSpPr>
          <p:cNvPr id="10" name="TextBox 11">
            <a:extLst>
              <a:ext uri="{FF2B5EF4-FFF2-40B4-BE49-F238E27FC236}">
                <a16:creationId xmlns:a16="http://schemas.microsoft.com/office/drawing/2014/main" id="{65325A73-8BE4-BBAF-B6BB-7D376983FA0F}"/>
              </a:ext>
            </a:extLst>
          </p:cNvPr>
          <p:cNvSpPr txBox="1"/>
          <p:nvPr/>
        </p:nvSpPr>
        <p:spPr>
          <a:xfrm rot="21007014">
            <a:off x="262876" y="323054"/>
            <a:ext cx="2252114" cy="584775"/>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1" i="0" u="none" strike="noStrike" kern="1200" cap="none" spc="-151" baseline="0" dirty="0">
                <a:solidFill>
                  <a:srgbClr val="000000"/>
                </a:solidFill>
                <a:highlight>
                  <a:srgbClr val="FFFF00"/>
                </a:highlight>
                <a:uFillTx/>
                <a:latin typeface="Calibri"/>
              </a:rPr>
              <a:t>ANSWERS: </a:t>
            </a:r>
            <a:r>
              <a:rPr lang="en-GB" sz="3200" b="1" spc="-151" dirty="0">
                <a:solidFill>
                  <a:srgbClr val="000000"/>
                </a:solidFill>
                <a:highlight>
                  <a:srgbClr val="FFFF00"/>
                </a:highlight>
                <a:latin typeface="Calibri"/>
              </a:rPr>
              <a:t> </a:t>
            </a:r>
            <a:endParaRPr lang="en-GB" sz="3200" b="1" i="0" u="none" strike="noStrike" kern="1200" cap="none" spc="-151" baseline="0" dirty="0">
              <a:solidFill>
                <a:srgbClr val="000000"/>
              </a:solidFill>
              <a:highlight>
                <a:srgbClr val="FFFF00"/>
              </a:highlight>
              <a:uFillTx/>
              <a:latin typeface="Calibri"/>
            </a:endParaRPr>
          </a:p>
        </p:txBody>
      </p:sp>
      <p:sp>
        <p:nvSpPr>
          <p:cNvPr id="8" name="TextBox 7">
            <a:extLst>
              <a:ext uri="{FF2B5EF4-FFF2-40B4-BE49-F238E27FC236}">
                <a16:creationId xmlns:a16="http://schemas.microsoft.com/office/drawing/2014/main" id="{6D629EF9-FFF2-D6C5-4123-060C4BE4E1F5}"/>
              </a:ext>
            </a:extLst>
          </p:cNvPr>
          <p:cNvSpPr txBox="1"/>
          <p:nvPr/>
        </p:nvSpPr>
        <p:spPr>
          <a:xfrm>
            <a:off x="912638" y="1016576"/>
            <a:ext cx="7783747" cy="5632311"/>
          </a:xfrm>
          <a:prstGeom prst="rect">
            <a:avLst/>
          </a:prstGeom>
          <a:noFill/>
        </p:spPr>
        <p:txBody>
          <a:bodyPr wrap="square">
            <a:spAutoFit/>
          </a:bodyPr>
          <a:lstStyle/>
          <a:p>
            <a:pPr eaLnBrk="1" hangingPunct="1">
              <a:defRPr/>
            </a:pPr>
            <a:r>
              <a:rPr lang="en-GB" altLang="en-US" sz="1600" b="1" dirty="0">
                <a:solidFill>
                  <a:srgbClr val="7030A0"/>
                </a:solidFill>
                <a:latin typeface="Calibri" panose="020F0502020204030204" pitchFamily="34" charset="0"/>
                <a:cs typeface="Calibri" panose="020F0502020204030204" pitchFamily="34" charset="0"/>
                <a:hlinkClick r:id="rId4"/>
              </a:rPr>
              <a:t>https://www.youtube.com/watch?v=IaVaoja2Uk4</a:t>
            </a:r>
            <a:r>
              <a:rPr lang="en-GB" altLang="en-US" sz="1600" b="1" dirty="0">
                <a:solidFill>
                  <a:srgbClr val="7030A0"/>
                </a:solidFill>
                <a:latin typeface="Calibri" panose="020F0502020204030204" pitchFamily="34" charset="0"/>
                <a:cs typeface="Calibri" panose="020F0502020204030204" pitchFamily="34" charset="0"/>
              </a:rPr>
              <a:t>   </a:t>
            </a:r>
          </a:p>
          <a:p>
            <a:pPr eaLnBrk="1" hangingPunct="1">
              <a:defRPr/>
            </a:pPr>
            <a:endParaRPr lang="en-GB" altLang="en-US" sz="400" b="1" dirty="0">
              <a:solidFill>
                <a:srgbClr val="0000FF"/>
              </a:solidFill>
              <a:latin typeface="Calibri" panose="020F0502020204030204" pitchFamily="34" charset="0"/>
              <a:cs typeface="Calibri" panose="020F0502020204030204" pitchFamily="34" charset="0"/>
            </a:endParaRPr>
          </a:p>
          <a:p>
            <a:pPr eaLnBrk="1" hangingPunct="1">
              <a:defRPr/>
            </a:pPr>
            <a:endParaRPr lang="en-GB" altLang="en-US" sz="400" b="1" dirty="0">
              <a:solidFill>
                <a:srgbClr val="0000FF"/>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What were e-cigarettes originally designed to do?</a:t>
            </a:r>
          </a:p>
          <a:p>
            <a:pPr eaLnBrk="1" hangingPunct="1">
              <a:defRPr/>
            </a:pPr>
            <a:r>
              <a:rPr lang="en-GB" altLang="en-US" sz="1600" b="1" dirty="0">
                <a:solidFill>
                  <a:srgbClr val="7030A0"/>
                </a:solidFill>
                <a:latin typeface="Calibri" panose="020F0502020204030204" pitchFamily="34" charset="0"/>
                <a:cs typeface="Calibri" panose="020F0502020204030204" pitchFamily="34" charset="0"/>
              </a:rPr>
              <a:t>Mimic real life cigarettes in a safer way</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What have hospitals noticed in the last few years?</a:t>
            </a:r>
          </a:p>
          <a:p>
            <a:pPr eaLnBrk="1" hangingPunct="1">
              <a:defRPr/>
            </a:pPr>
            <a:r>
              <a:rPr lang="en-GB" altLang="en-US" sz="1600" b="1" dirty="0">
                <a:solidFill>
                  <a:srgbClr val="7030A0"/>
                </a:solidFill>
                <a:latin typeface="Calibri" panose="020F0502020204030204" pitchFamily="34" charset="0"/>
                <a:cs typeface="Calibri" panose="020F0502020204030204" pitchFamily="34" charset="0"/>
              </a:rPr>
              <a:t>An increase in lung damage – due to vaping</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solidFill>
                  <a:srgbClr val="000000"/>
                </a:solidFill>
                <a:latin typeface="Calibri" panose="020F0502020204030204" pitchFamily="34" charset="0"/>
                <a:cs typeface="Calibri" panose="020F0502020204030204" pitchFamily="34" charset="0"/>
              </a:rPr>
              <a:t>What are the symptoms of hospital patients?</a:t>
            </a:r>
          </a:p>
          <a:p>
            <a:pPr eaLnBrk="1" hangingPunct="1">
              <a:defRPr/>
            </a:pPr>
            <a:r>
              <a:rPr lang="en-GB" altLang="en-US" sz="1600" b="1" dirty="0">
                <a:solidFill>
                  <a:srgbClr val="7030A0"/>
                </a:solidFill>
                <a:latin typeface="Calibri" panose="020F0502020204030204" pitchFamily="34" charset="0"/>
                <a:cs typeface="Calibri" panose="020F0502020204030204" pitchFamily="34" charset="0"/>
              </a:rPr>
              <a:t>Fever, coughing, chills, coughing up blood, racing heart</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solidFill>
                  <a:srgbClr val="000000"/>
                </a:solidFill>
                <a:latin typeface="Calibri" panose="020F0502020204030204" pitchFamily="34" charset="0"/>
                <a:cs typeface="Calibri" panose="020F0502020204030204" pitchFamily="34" charset="0"/>
              </a:rPr>
              <a:t>What are GI symptoms?</a:t>
            </a:r>
          </a:p>
          <a:p>
            <a:pPr eaLnBrk="1" hangingPunct="1">
              <a:defRPr/>
            </a:pPr>
            <a:r>
              <a:rPr lang="en-GB" altLang="en-US" sz="1600" b="1" dirty="0">
                <a:solidFill>
                  <a:srgbClr val="7030A0"/>
                </a:solidFill>
                <a:latin typeface="Calibri" panose="020F0502020204030204" pitchFamily="34" charset="0"/>
                <a:cs typeface="Calibri" panose="020F0502020204030204" pitchFamily="34" charset="0"/>
              </a:rPr>
              <a:t>Abdominal pain – nausea, tummy aches</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What is the addictive component which could cause GI issues?</a:t>
            </a:r>
          </a:p>
          <a:p>
            <a:pPr eaLnBrk="1" hangingPunct="1">
              <a:defRPr/>
            </a:pPr>
            <a:r>
              <a:rPr lang="en-GB" altLang="en-US" sz="1600" b="1" dirty="0">
                <a:solidFill>
                  <a:srgbClr val="7030A0"/>
                </a:solidFill>
                <a:latin typeface="Calibri" panose="020F0502020204030204" pitchFamily="34" charset="0"/>
                <a:cs typeface="Calibri" panose="020F0502020204030204" pitchFamily="34" charset="0"/>
              </a:rPr>
              <a:t>Nicotine</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What metal has been found in vape juices?</a:t>
            </a:r>
          </a:p>
          <a:p>
            <a:pPr eaLnBrk="1" hangingPunct="1">
              <a:defRPr/>
            </a:pPr>
            <a:r>
              <a:rPr lang="en-GB" altLang="en-US" sz="1600" b="1" dirty="0">
                <a:solidFill>
                  <a:srgbClr val="7030A0"/>
                </a:solidFill>
                <a:latin typeface="Calibri" panose="020F0502020204030204" pitchFamily="34" charset="0"/>
                <a:cs typeface="Calibri" panose="020F0502020204030204" pitchFamily="34" charset="0"/>
              </a:rPr>
              <a:t>Arsenic (a deadly poison), tin, manganese, chromium</a:t>
            </a:r>
          </a:p>
          <a:p>
            <a:pPr eaLnBrk="1" hangingPunct="1">
              <a:defRPr/>
            </a:pPr>
            <a:endParaRPr lang="en-GB" altLang="en-US" sz="1600" b="1" dirty="0">
              <a:solidFill>
                <a:srgbClr val="7030A0"/>
              </a:solidFill>
              <a:latin typeface="Calibri" panose="020F0502020204030204" pitchFamily="34" charset="0"/>
              <a:cs typeface="Calibri" panose="020F0502020204030204" pitchFamily="34" charset="0"/>
            </a:endParaRPr>
          </a:p>
          <a:p>
            <a:pPr eaLnBrk="1" hangingPunct="1">
              <a:defRPr/>
            </a:pPr>
            <a:r>
              <a:rPr lang="en-GB" altLang="en-US" sz="1600" b="1" dirty="0">
                <a:latin typeface="Calibri" panose="020F0502020204030204" pitchFamily="34" charset="0"/>
                <a:cs typeface="Calibri" panose="020F0502020204030204" pitchFamily="34" charset="0"/>
              </a:rPr>
              <a:t>Why was the vitamin E acetate found in patients’ lungs so harmful?</a:t>
            </a:r>
          </a:p>
          <a:p>
            <a:pPr eaLnBrk="1" hangingPunct="1">
              <a:defRPr/>
            </a:pPr>
            <a:r>
              <a:rPr lang="en-GB" altLang="en-US" sz="1600" b="1" dirty="0">
                <a:solidFill>
                  <a:srgbClr val="7030A0"/>
                </a:solidFill>
                <a:latin typeface="Calibri" panose="020F0502020204030204" pitchFamily="34" charset="0"/>
                <a:cs typeface="Calibri" panose="020F0502020204030204" pitchFamily="34" charset="0"/>
              </a:rPr>
              <a:t>2807 people were hospitalised and 2.4% of those died. There is no cure, just therapy and breathing aids to eventually help recovery.</a:t>
            </a:r>
          </a:p>
        </p:txBody>
      </p:sp>
      <p:sp>
        <p:nvSpPr>
          <p:cNvPr id="16" name="TextBox 15">
            <a:extLst>
              <a:ext uri="{FF2B5EF4-FFF2-40B4-BE49-F238E27FC236}">
                <a16:creationId xmlns:a16="http://schemas.microsoft.com/office/drawing/2014/main" id="{2C6739F2-12F9-A1A2-7FED-E605A6CE0072}"/>
              </a:ext>
            </a:extLst>
          </p:cNvPr>
          <p:cNvSpPr txBox="1"/>
          <p:nvPr/>
        </p:nvSpPr>
        <p:spPr>
          <a:xfrm>
            <a:off x="2901226" y="458484"/>
            <a:ext cx="4248472" cy="369332"/>
          </a:xfrm>
          <a:prstGeom prst="rect">
            <a:avLst/>
          </a:prstGeom>
          <a:solidFill>
            <a:schemeClr val="bg1"/>
          </a:solidFill>
          <a:ln>
            <a:solidFill>
              <a:schemeClr val="tx1"/>
            </a:solidFill>
          </a:ln>
        </p:spPr>
        <p:txBody>
          <a:bodyPr wrap="square" rtlCol="0">
            <a:spAutoFit/>
          </a:bodyPr>
          <a:lstStyle/>
          <a:p>
            <a:pPr algn="ctr"/>
            <a:r>
              <a:rPr lang="en-GB" b="1" dirty="0"/>
              <a:t>Vaping – why such a big issue?</a:t>
            </a:r>
          </a:p>
        </p:txBody>
      </p:sp>
      <p:pic>
        <p:nvPicPr>
          <p:cNvPr id="3" name="Picture 2">
            <a:extLst>
              <a:ext uri="{FF2B5EF4-FFF2-40B4-BE49-F238E27FC236}">
                <a16:creationId xmlns:a16="http://schemas.microsoft.com/office/drawing/2014/main" id="{C63A1040-A204-A0CB-B5B1-BA4FBF4E3E20}"/>
              </a:ext>
            </a:extLst>
          </p:cNvPr>
          <p:cNvPicPr>
            <a:picLocks noChangeAspect="1"/>
          </p:cNvPicPr>
          <p:nvPr/>
        </p:nvPicPr>
        <p:blipFill>
          <a:blip r:embed="rId5"/>
          <a:stretch>
            <a:fillRect/>
          </a:stretch>
        </p:blipFill>
        <p:spPr>
          <a:xfrm>
            <a:off x="6725027" y="2467571"/>
            <a:ext cx="2619375" cy="1743075"/>
          </a:xfrm>
          <a:prstGeom prst="roundRect">
            <a:avLst/>
          </a:prstGeom>
        </p:spPr>
      </p:pic>
    </p:spTree>
    <p:extLst>
      <p:ext uri="{BB962C8B-B14F-4D97-AF65-F5344CB8AC3E}">
        <p14:creationId xmlns:p14="http://schemas.microsoft.com/office/powerpoint/2010/main" val="3259457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pic>
        <p:nvPicPr>
          <p:cNvPr id="27" name="Picture 26">
            <a:extLst>
              <a:ext uri="{FF2B5EF4-FFF2-40B4-BE49-F238E27FC236}">
                <a16:creationId xmlns:a16="http://schemas.microsoft.com/office/drawing/2014/main" id="{2FE5743C-DB63-C028-D17E-60277DF231DF}"/>
              </a:ext>
            </a:extLst>
          </p:cNvPr>
          <p:cNvPicPr>
            <a:picLocks noChangeAspect="1"/>
          </p:cNvPicPr>
          <p:nvPr/>
        </p:nvPicPr>
        <p:blipFill>
          <a:blip r:embed="rId3"/>
          <a:stretch>
            <a:fillRect/>
          </a:stretch>
        </p:blipFill>
        <p:spPr>
          <a:xfrm>
            <a:off x="421302" y="1734910"/>
            <a:ext cx="8871289" cy="5303000"/>
          </a:xfrm>
          <a:prstGeom prst="rect">
            <a:avLst/>
          </a:prstGeom>
        </p:spPr>
      </p:pic>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aphicFrame>
        <p:nvGraphicFramePr>
          <p:cNvPr id="13" name="Table 12">
            <a:extLst>
              <a:ext uri="{FF2B5EF4-FFF2-40B4-BE49-F238E27FC236}">
                <a16:creationId xmlns:a16="http://schemas.microsoft.com/office/drawing/2014/main" id="{AF541147-AE98-8870-E9D6-FFA1E33F5DF5}"/>
              </a:ext>
            </a:extLst>
          </p:cNvPr>
          <p:cNvGraphicFramePr>
            <a:graphicFrameLocks noGrp="1"/>
          </p:cNvGraphicFramePr>
          <p:nvPr>
            <p:extLst>
              <p:ext uri="{D42A27DB-BD31-4B8C-83A1-F6EECF244321}">
                <p14:modId xmlns:p14="http://schemas.microsoft.com/office/powerpoint/2010/main" val="1331838842"/>
              </p:ext>
            </p:extLst>
          </p:nvPr>
        </p:nvGraphicFramePr>
        <p:xfrm>
          <a:off x="435607" y="1395330"/>
          <a:ext cx="8856984" cy="3787773"/>
        </p:xfrm>
        <a:graphic>
          <a:graphicData uri="http://schemas.openxmlformats.org/drawingml/2006/table">
            <a:tbl>
              <a:tblPr firstRow="1" bandRow="1">
                <a:tableStyleId>{5C22544A-7EE6-4342-B048-85BDC9FD1C3A}</a:tableStyleId>
              </a:tblPr>
              <a:tblGrid>
                <a:gridCol w="2828578">
                  <a:extLst>
                    <a:ext uri="{9D8B030D-6E8A-4147-A177-3AD203B41FA5}">
                      <a16:colId xmlns:a16="http://schemas.microsoft.com/office/drawing/2014/main" val="3029662492"/>
                    </a:ext>
                  </a:extLst>
                </a:gridCol>
                <a:gridCol w="3014203">
                  <a:extLst>
                    <a:ext uri="{9D8B030D-6E8A-4147-A177-3AD203B41FA5}">
                      <a16:colId xmlns:a16="http://schemas.microsoft.com/office/drawing/2014/main" val="48432029"/>
                    </a:ext>
                  </a:extLst>
                </a:gridCol>
                <a:gridCol w="3014203">
                  <a:extLst>
                    <a:ext uri="{9D8B030D-6E8A-4147-A177-3AD203B41FA5}">
                      <a16:colId xmlns:a16="http://schemas.microsoft.com/office/drawing/2014/main" val="111275226"/>
                    </a:ext>
                  </a:extLst>
                </a:gridCol>
              </a:tblGrid>
              <a:tr h="640131">
                <a:tc>
                  <a:txBody>
                    <a:bodyPr/>
                    <a:lstStyle/>
                    <a:p>
                      <a:r>
                        <a:rPr lang="en-GB" sz="1800" dirty="0">
                          <a:solidFill>
                            <a:schemeClr val="tx2"/>
                          </a:solidFill>
                          <a:latin typeface="Calibri" panose="020F0502020204030204" pitchFamily="34" charset="0"/>
                          <a:cs typeface="Calibri" panose="020F0502020204030204" pitchFamily="34" charset="0"/>
                        </a:rPr>
                        <a:t>Vaping</a:t>
                      </a:r>
                    </a:p>
                  </a:txBody>
                  <a:tcPr marL="91443" marR="91443" marT="45718" marB="45718"/>
                </a:tc>
                <a:tc>
                  <a:txBody>
                    <a:bodyPr/>
                    <a:lstStyle/>
                    <a:p>
                      <a:r>
                        <a:rPr lang="en-GB" sz="1800" dirty="0">
                          <a:solidFill>
                            <a:schemeClr val="tx2"/>
                          </a:solidFill>
                          <a:latin typeface="Calibri" panose="020F0502020204030204" pitchFamily="34" charset="0"/>
                          <a:cs typeface="Calibri" panose="020F0502020204030204" pitchFamily="34" charset="0"/>
                        </a:rPr>
                        <a:t>Smoking cigarettes</a:t>
                      </a:r>
                    </a:p>
                  </a:txBody>
                  <a:tcPr marL="91443" marR="91443" marT="45718" marB="45718"/>
                </a:tc>
                <a:tc>
                  <a:txBody>
                    <a:bodyPr/>
                    <a:lstStyle/>
                    <a:p>
                      <a:r>
                        <a:rPr lang="en-GB" sz="1800" dirty="0">
                          <a:solidFill>
                            <a:schemeClr val="tx2"/>
                          </a:solidFill>
                          <a:latin typeface="Calibri" panose="020F0502020204030204" pitchFamily="34" charset="0"/>
                          <a:cs typeface="Calibri" panose="020F0502020204030204" pitchFamily="34" charset="0"/>
                        </a:rPr>
                        <a:t>Smoking cannabis</a:t>
                      </a:r>
                    </a:p>
                  </a:txBody>
                  <a:tcPr marL="91443" marR="91443" marT="45718" marB="45718"/>
                </a:tc>
                <a:extLst>
                  <a:ext uri="{0D108BD9-81ED-4DB2-BD59-A6C34878D82A}">
                    <a16:rowId xmlns:a16="http://schemas.microsoft.com/office/drawing/2014/main" val="93035608"/>
                  </a:ext>
                </a:extLst>
              </a:tr>
              <a:tr h="524607">
                <a:tc>
                  <a:txBody>
                    <a:bodyPr/>
                    <a:lstStyle/>
                    <a:p>
                      <a:endParaRPr lang="en-GB" sz="1800"/>
                    </a:p>
                  </a:txBody>
                  <a:tcPr marL="91443" marR="91443" marT="45718" marB="45718"/>
                </a:tc>
                <a:tc>
                  <a:txBody>
                    <a:bodyPr/>
                    <a:lstStyle/>
                    <a:p>
                      <a:endParaRPr lang="en-GB" sz="1800" dirty="0"/>
                    </a:p>
                  </a:txBody>
                  <a:tcPr marL="91443" marR="91443" marT="45718" marB="45718"/>
                </a:tc>
                <a:tc>
                  <a:txBody>
                    <a:bodyPr/>
                    <a:lstStyle/>
                    <a:p>
                      <a:endParaRPr lang="en-GB" sz="1800"/>
                    </a:p>
                  </a:txBody>
                  <a:tcPr marL="91443" marR="91443" marT="45718" marB="45718"/>
                </a:tc>
                <a:extLst>
                  <a:ext uri="{0D108BD9-81ED-4DB2-BD59-A6C34878D82A}">
                    <a16:rowId xmlns:a16="http://schemas.microsoft.com/office/drawing/2014/main" val="3581008156"/>
                  </a:ext>
                </a:extLst>
              </a:tr>
              <a:tr h="524607">
                <a:tc>
                  <a:txBody>
                    <a:bodyPr/>
                    <a:lstStyle/>
                    <a:p>
                      <a:endParaRPr lang="en-GB" sz="1800"/>
                    </a:p>
                  </a:txBody>
                  <a:tcPr marL="91443" marR="91443" marT="45718" marB="45718"/>
                </a:tc>
                <a:tc>
                  <a:txBody>
                    <a:bodyPr/>
                    <a:lstStyle/>
                    <a:p>
                      <a:endParaRPr lang="en-GB" sz="1800"/>
                    </a:p>
                  </a:txBody>
                  <a:tcPr marL="91443" marR="91443" marT="45718" marB="45718"/>
                </a:tc>
                <a:tc>
                  <a:txBody>
                    <a:bodyPr/>
                    <a:lstStyle/>
                    <a:p>
                      <a:endParaRPr lang="en-GB" sz="1800" dirty="0"/>
                    </a:p>
                  </a:txBody>
                  <a:tcPr marL="91443" marR="91443" marT="45718" marB="45718"/>
                </a:tc>
                <a:extLst>
                  <a:ext uri="{0D108BD9-81ED-4DB2-BD59-A6C34878D82A}">
                    <a16:rowId xmlns:a16="http://schemas.microsoft.com/office/drawing/2014/main" val="3494705322"/>
                  </a:ext>
                </a:extLst>
              </a:tr>
              <a:tr h="524607">
                <a:tc>
                  <a:txBody>
                    <a:bodyPr/>
                    <a:lstStyle/>
                    <a:p>
                      <a:endParaRPr lang="en-GB" sz="1800" dirty="0"/>
                    </a:p>
                  </a:txBody>
                  <a:tcPr marL="91443" marR="91443" marT="45718" marB="45718"/>
                </a:tc>
                <a:tc>
                  <a:txBody>
                    <a:bodyPr/>
                    <a:lstStyle/>
                    <a:p>
                      <a:endParaRPr lang="en-GB" sz="1800"/>
                    </a:p>
                  </a:txBody>
                  <a:tcPr marL="91443" marR="91443" marT="45718" marB="45718"/>
                </a:tc>
                <a:tc>
                  <a:txBody>
                    <a:bodyPr/>
                    <a:lstStyle/>
                    <a:p>
                      <a:endParaRPr lang="en-GB" sz="1800" dirty="0"/>
                    </a:p>
                  </a:txBody>
                  <a:tcPr marL="91443" marR="91443" marT="45718" marB="45718"/>
                </a:tc>
                <a:extLst>
                  <a:ext uri="{0D108BD9-81ED-4DB2-BD59-A6C34878D82A}">
                    <a16:rowId xmlns:a16="http://schemas.microsoft.com/office/drawing/2014/main" val="3986811772"/>
                  </a:ext>
                </a:extLst>
              </a:tr>
              <a:tr h="524607">
                <a:tc>
                  <a:txBody>
                    <a:bodyPr/>
                    <a:lstStyle/>
                    <a:p>
                      <a:endParaRPr lang="en-GB" sz="1800"/>
                    </a:p>
                  </a:txBody>
                  <a:tcPr marL="91443" marR="91443" marT="45718" marB="45718"/>
                </a:tc>
                <a:tc>
                  <a:txBody>
                    <a:bodyPr/>
                    <a:lstStyle/>
                    <a:p>
                      <a:endParaRPr lang="en-GB" sz="1800"/>
                    </a:p>
                  </a:txBody>
                  <a:tcPr marL="91443" marR="91443" marT="45718" marB="45718"/>
                </a:tc>
                <a:tc>
                  <a:txBody>
                    <a:bodyPr/>
                    <a:lstStyle/>
                    <a:p>
                      <a:endParaRPr lang="en-GB" sz="1800" dirty="0"/>
                    </a:p>
                  </a:txBody>
                  <a:tcPr marL="91443" marR="91443" marT="45718" marB="45718"/>
                </a:tc>
                <a:extLst>
                  <a:ext uri="{0D108BD9-81ED-4DB2-BD59-A6C34878D82A}">
                    <a16:rowId xmlns:a16="http://schemas.microsoft.com/office/drawing/2014/main" val="3109530228"/>
                  </a:ext>
                </a:extLst>
              </a:tr>
              <a:tr h="524607">
                <a:tc>
                  <a:txBody>
                    <a:bodyPr/>
                    <a:lstStyle/>
                    <a:p>
                      <a:endParaRPr lang="en-GB" sz="1800"/>
                    </a:p>
                  </a:txBody>
                  <a:tcPr marL="91443" marR="91443" marT="45718" marB="45718"/>
                </a:tc>
                <a:tc>
                  <a:txBody>
                    <a:bodyPr/>
                    <a:lstStyle/>
                    <a:p>
                      <a:endParaRPr lang="en-GB" sz="1800"/>
                    </a:p>
                  </a:txBody>
                  <a:tcPr marL="91443" marR="91443" marT="45718" marB="45718"/>
                </a:tc>
                <a:tc>
                  <a:txBody>
                    <a:bodyPr/>
                    <a:lstStyle/>
                    <a:p>
                      <a:endParaRPr lang="en-GB" sz="1800"/>
                    </a:p>
                  </a:txBody>
                  <a:tcPr marL="91443" marR="91443" marT="45718" marB="45718"/>
                </a:tc>
                <a:extLst>
                  <a:ext uri="{0D108BD9-81ED-4DB2-BD59-A6C34878D82A}">
                    <a16:rowId xmlns:a16="http://schemas.microsoft.com/office/drawing/2014/main" val="4026379413"/>
                  </a:ext>
                </a:extLst>
              </a:tr>
              <a:tr h="524607">
                <a:tc>
                  <a:txBody>
                    <a:bodyPr/>
                    <a:lstStyle/>
                    <a:p>
                      <a:endParaRPr lang="en-GB" sz="1800"/>
                    </a:p>
                  </a:txBody>
                  <a:tcPr marL="91443" marR="91443" marT="45718" marB="45718"/>
                </a:tc>
                <a:tc>
                  <a:txBody>
                    <a:bodyPr/>
                    <a:lstStyle/>
                    <a:p>
                      <a:endParaRPr lang="en-GB" sz="1800" dirty="0"/>
                    </a:p>
                  </a:txBody>
                  <a:tcPr marL="91443" marR="91443" marT="45718" marB="45718"/>
                </a:tc>
                <a:tc>
                  <a:txBody>
                    <a:bodyPr/>
                    <a:lstStyle/>
                    <a:p>
                      <a:endParaRPr lang="en-GB" sz="1800" dirty="0"/>
                    </a:p>
                  </a:txBody>
                  <a:tcPr marL="91443" marR="91443" marT="45718" marB="45718"/>
                </a:tc>
                <a:extLst>
                  <a:ext uri="{0D108BD9-81ED-4DB2-BD59-A6C34878D82A}">
                    <a16:rowId xmlns:a16="http://schemas.microsoft.com/office/drawing/2014/main" val="1855088821"/>
                  </a:ext>
                </a:extLst>
              </a:tr>
            </a:tbl>
          </a:graphicData>
        </a:graphic>
      </p:graphicFrame>
      <p:sp>
        <p:nvSpPr>
          <p:cNvPr id="14" name="Rectangle 13">
            <a:extLst>
              <a:ext uri="{FF2B5EF4-FFF2-40B4-BE49-F238E27FC236}">
                <a16:creationId xmlns:a16="http://schemas.microsoft.com/office/drawing/2014/main" id="{F8D0BDA6-8B85-F94C-86EC-9F8A45C1350A}"/>
              </a:ext>
            </a:extLst>
          </p:cNvPr>
          <p:cNvSpPr/>
          <p:nvPr/>
        </p:nvSpPr>
        <p:spPr>
          <a:xfrm>
            <a:off x="605555" y="1995505"/>
            <a:ext cx="8435009" cy="318759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b="1">
              <a:latin typeface="Calibri" panose="020F0502020204030204" pitchFamily="34" charset="0"/>
              <a:cs typeface="Calibri" panose="020F0502020204030204" pitchFamily="34" charset="0"/>
            </a:endParaRPr>
          </a:p>
        </p:txBody>
      </p:sp>
      <p:sp>
        <p:nvSpPr>
          <p:cNvPr id="16" name="TextBox 3">
            <a:extLst>
              <a:ext uri="{FF2B5EF4-FFF2-40B4-BE49-F238E27FC236}">
                <a16:creationId xmlns:a16="http://schemas.microsoft.com/office/drawing/2014/main" id="{5D8BDBEF-AC00-47D5-BBD2-14733C62A5F5}"/>
              </a:ext>
            </a:extLst>
          </p:cNvPr>
          <p:cNvSpPr txBox="1">
            <a:spLocks noChangeArrowheads="1"/>
          </p:cNvSpPr>
          <p:nvPr/>
        </p:nvSpPr>
        <p:spPr bwMode="auto">
          <a:xfrm>
            <a:off x="695731" y="2587754"/>
            <a:ext cx="19624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7030A0"/>
                </a:solidFill>
                <a:latin typeface="Calibri" panose="020F0502020204030204" pitchFamily="34" charset="0"/>
                <a:cs typeface="Calibri" panose="020F0502020204030204" pitchFamily="34" charset="0"/>
              </a:rPr>
              <a:t>Comes in many different flavours</a:t>
            </a:r>
          </a:p>
        </p:txBody>
      </p:sp>
      <p:sp>
        <p:nvSpPr>
          <p:cNvPr id="17" name="TextBox 7">
            <a:extLst>
              <a:ext uri="{FF2B5EF4-FFF2-40B4-BE49-F238E27FC236}">
                <a16:creationId xmlns:a16="http://schemas.microsoft.com/office/drawing/2014/main" id="{3DA92698-ED7A-157B-5EA3-9423D4EA832F}"/>
              </a:ext>
            </a:extLst>
          </p:cNvPr>
          <p:cNvSpPr txBox="1">
            <a:spLocks noChangeArrowheads="1"/>
          </p:cNvSpPr>
          <p:nvPr/>
        </p:nvSpPr>
        <p:spPr bwMode="auto">
          <a:xfrm>
            <a:off x="5849093" y="2301956"/>
            <a:ext cx="21224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7030A0"/>
                </a:solidFill>
                <a:latin typeface="Calibri" panose="020F0502020204030204" pitchFamily="34" charset="0"/>
                <a:cs typeface="Calibri" panose="020F0502020204030204" pitchFamily="34" charset="0"/>
              </a:rPr>
              <a:t>Used to wean people off cigarettes</a:t>
            </a:r>
          </a:p>
        </p:txBody>
      </p:sp>
      <p:sp>
        <p:nvSpPr>
          <p:cNvPr id="18" name="TextBox 9">
            <a:extLst>
              <a:ext uri="{FF2B5EF4-FFF2-40B4-BE49-F238E27FC236}">
                <a16:creationId xmlns:a16="http://schemas.microsoft.com/office/drawing/2014/main" id="{9CD6C17C-F0E4-9AC8-5BA6-C05370474C6B}"/>
              </a:ext>
            </a:extLst>
          </p:cNvPr>
          <p:cNvSpPr txBox="1">
            <a:spLocks noChangeArrowheads="1"/>
          </p:cNvSpPr>
          <p:nvPr/>
        </p:nvSpPr>
        <p:spPr bwMode="auto">
          <a:xfrm>
            <a:off x="4097105" y="2208436"/>
            <a:ext cx="16938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7030A0"/>
                </a:solidFill>
                <a:latin typeface="Calibri" panose="020F0502020204030204" pitchFamily="34" charset="0"/>
                <a:cs typeface="Calibri" panose="020F0502020204030204" pitchFamily="34" charset="0"/>
              </a:rPr>
              <a:t>Major cause of lung disease</a:t>
            </a:r>
          </a:p>
        </p:txBody>
      </p:sp>
      <p:sp>
        <p:nvSpPr>
          <p:cNvPr id="19" name="TextBox 11">
            <a:extLst>
              <a:ext uri="{FF2B5EF4-FFF2-40B4-BE49-F238E27FC236}">
                <a16:creationId xmlns:a16="http://schemas.microsoft.com/office/drawing/2014/main" id="{C9503E28-82F6-B212-02C4-7E68877E9EF3}"/>
              </a:ext>
            </a:extLst>
          </p:cNvPr>
          <p:cNvSpPr txBox="1">
            <a:spLocks noChangeArrowheads="1"/>
          </p:cNvSpPr>
          <p:nvPr/>
        </p:nvSpPr>
        <p:spPr bwMode="auto">
          <a:xfrm>
            <a:off x="1099205" y="3412377"/>
            <a:ext cx="24576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7030A0"/>
                </a:solidFill>
                <a:latin typeface="Calibri" panose="020F0502020204030204" pitchFamily="34" charset="0"/>
                <a:cs typeface="Calibri" panose="020F0502020204030204" pitchFamily="34" charset="0"/>
              </a:rPr>
              <a:t>Expensive habit </a:t>
            </a:r>
          </a:p>
        </p:txBody>
      </p:sp>
      <p:sp>
        <p:nvSpPr>
          <p:cNvPr id="20" name="TextBox 12">
            <a:extLst>
              <a:ext uri="{FF2B5EF4-FFF2-40B4-BE49-F238E27FC236}">
                <a16:creationId xmlns:a16="http://schemas.microsoft.com/office/drawing/2014/main" id="{725439C0-FC1D-E57E-18E5-854EAAFBAC3C}"/>
              </a:ext>
            </a:extLst>
          </p:cNvPr>
          <p:cNvSpPr txBox="1">
            <a:spLocks noChangeArrowheads="1"/>
          </p:cNvSpPr>
          <p:nvPr/>
        </p:nvSpPr>
        <p:spPr bwMode="auto">
          <a:xfrm>
            <a:off x="7055201" y="3289217"/>
            <a:ext cx="19698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7030A0"/>
                </a:solidFill>
                <a:latin typeface="Calibri" panose="020F0502020204030204" pitchFamily="34" charset="0"/>
                <a:cs typeface="Calibri" panose="020F0502020204030204" pitchFamily="34" charset="0"/>
              </a:rPr>
              <a:t>Is illegal in the UK</a:t>
            </a:r>
          </a:p>
        </p:txBody>
      </p:sp>
      <p:sp>
        <p:nvSpPr>
          <p:cNvPr id="21" name="TextBox 13">
            <a:extLst>
              <a:ext uri="{FF2B5EF4-FFF2-40B4-BE49-F238E27FC236}">
                <a16:creationId xmlns:a16="http://schemas.microsoft.com/office/drawing/2014/main" id="{3BC85420-D42E-8768-C66D-F27C6BD2E22D}"/>
              </a:ext>
            </a:extLst>
          </p:cNvPr>
          <p:cNvSpPr txBox="1">
            <a:spLocks noChangeArrowheads="1"/>
          </p:cNvSpPr>
          <p:nvPr/>
        </p:nvSpPr>
        <p:spPr bwMode="auto">
          <a:xfrm>
            <a:off x="3388250" y="3080124"/>
            <a:ext cx="16748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7030A0"/>
                </a:solidFill>
                <a:latin typeface="Calibri" panose="020F0502020204030204" pitchFamily="34" charset="0"/>
                <a:cs typeface="Calibri" panose="020F0502020204030204" pitchFamily="34" charset="0"/>
              </a:rPr>
              <a:t>Has been linked to schizophrenia </a:t>
            </a:r>
          </a:p>
        </p:txBody>
      </p:sp>
      <p:sp>
        <p:nvSpPr>
          <p:cNvPr id="22" name="TextBox 14">
            <a:extLst>
              <a:ext uri="{FF2B5EF4-FFF2-40B4-BE49-F238E27FC236}">
                <a16:creationId xmlns:a16="http://schemas.microsoft.com/office/drawing/2014/main" id="{0F380376-C492-0015-1DA9-21484A1ED1CF}"/>
              </a:ext>
            </a:extLst>
          </p:cNvPr>
          <p:cNvSpPr txBox="1">
            <a:spLocks noChangeArrowheads="1"/>
          </p:cNvSpPr>
          <p:nvPr/>
        </p:nvSpPr>
        <p:spPr bwMode="auto">
          <a:xfrm>
            <a:off x="1001553" y="3879150"/>
            <a:ext cx="12033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7030A0"/>
                </a:solidFill>
                <a:latin typeface="Calibri" panose="020F0502020204030204" pitchFamily="34" charset="0"/>
                <a:cs typeface="Calibri" panose="020F0502020204030204" pitchFamily="34" charset="0"/>
              </a:rPr>
              <a:t>Turns your teeth yellow</a:t>
            </a:r>
          </a:p>
        </p:txBody>
      </p:sp>
      <p:sp>
        <p:nvSpPr>
          <p:cNvPr id="23" name="TextBox 11">
            <a:extLst>
              <a:ext uri="{FF2B5EF4-FFF2-40B4-BE49-F238E27FC236}">
                <a16:creationId xmlns:a16="http://schemas.microsoft.com/office/drawing/2014/main" id="{5E872EC6-7DF4-D4D2-009C-7DD90B8279FD}"/>
              </a:ext>
            </a:extLst>
          </p:cNvPr>
          <p:cNvSpPr txBox="1">
            <a:spLocks noChangeArrowheads="1"/>
          </p:cNvSpPr>
          <p:nvPr/>
        </p:nvSpPr>
        <p:spPr bwMode="auto">
          <a:xfrm>
            <a:off x="5300748" y="3490612"/>
            <a:ext cx="120332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7030A0"/>
                </a:solidFill>
                <a:latin typeface="Calibri" panose="020F0502020204030204" pitchFamily="34" charset="0"/>
                <a:cs typeface="Calibri" panose="020F0502020204030204" pitchFamily="34" charset="0"/>
              </a:rPr>
              <a:t>Becoming more popular with teenagers</a:t>
            </a:r>
          </a:p>
        </p:txBody>
      </p:sp>
      <p:sp>
        <p:nvSpPr>
          <p:cNvPr id="24" name="TextBox 11">
            <a:extLst>
              <a:ext uri="{FF2B5EF4-FFF2-40B4-BE49-F238E27FC236}">
                <a16:creationId xmlns:a16="http://schemas.microsoft.com/office/drawing/2014/main" id="{DC6634D5-EA43-8AB6-FA8C-C1AC3CB1BB28}"/>
              </a:ext>
            </a:extLst>
          </p:cNvPr>
          <p:cNvSpPr txBox="1">
            <a:spLocks noChangeArrowheads="1"/>
          </p:cNvSpPr>
          <p:nvPr/>
        </p:nvSpPr>
        <p:spPr bwMode="auto">
          <a:xfrm>
            <a:off x="2865438" y="4386410"/>
            <a:ext cx="22653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a:solidFill>
                  <a:srgbClr val="7030A0"/>
                </a:solidFill>
                <a:latin typeface="Calibri" panose="020F0502020204030204" pitchFamily="34" charset="0"/>
                <a:cs typeface="Calibri" panose="020F0502020204030204" pitchFamily="34" charset="0"/>
              </a:rPr>
              <a:t>Can make you lose all motivation</a:t>
            </a:r>
          </a:p>
        </p:txBody>
      </p:sp>
      <p:sp>
        <p:nvSpPr>
          <p:cNvPr id="29" name="TextBox 28">
            <a:extLst>
              <a:ext uri="{FF2B5EF4-FFF2-40B4-BE49-F238E27FC236}">
                <a16:creationId xmlns:a16="http://schemas.microsoft.com/office/drawing/2014/main" id="{DA0A4A1D-67D7-2078-4356-A9C389FB3821}"/>
              </a:ext>
            </a:extLst>
          </p:cNvPr>
          <p:cNvSpPr txBox="1"/>
          <p:nvPr/>
        </p:nvSpPr>
        <p:spPr>
          <a:xfrm>
            <a:off x="605555" y="5241692"/>
            <a:ext cx="8676962" cy="1477328"/>
          </a:xfrm>
          <a:prstGeom prst="rect">
            <a:avLst/>
          </a:prstGeom>
          <a:noFill/>
        </p:spPr>
        <p:txBody>
          <a:bodyPr wrap="square">
            <a:spAutoFit/>
          </a:bodyPr>
          <a:lstStyle/>
          <a:p>
            <a:pPr eaLnBrk="1" hangingPunct="1">
              <a:spcBef>
                <a:spcPct val="0"/>
              </a:spcBef>
              <a:buFontTx/>
              <a:buNone/>
            </a:pPr>
            <a:r>
              <a:rPr lang="en-GB" altLang="en-US" dirty="0">
                <a:latin typeface="Calibri" panose="020F0502020204030204" pitchFamily="34" charset="0"/>
                <a:cs typeface="Calibri" panose="020F0502020204030204" pitchFamily="34" charset="0"/>
              </a:rPr>
              <a:t>D</a:t>
            </a:r>
            <a:r>
              <a:rPr lang="en-GB" altLang="en-US" sz="1800" dirty="0">
                <a:latin typeface="Calibri" panose="020F0502020204030204" pitchFamily="34" charset="0"/>
                <a:cs typeface="Calibri" panose="020F0502020204030204" pitchFamily="34" charset="0"/>
              </a:rPr>
              <a:t>ecide whether the statements are talking about cigarette smoking, vaping or cannabis smoking – some may be applicable to more than one. Explain your decision for each choice</a:t>
            </a:r>
            <a:r>
              <a:rPr lang="en-GB" altLang="en-US" dirty="0">
                <a:latin typeface="Calibri" panose="020F0502020204030204" pitchFamily="34" charset="0"/>
                <a:cs typeface="Calibri" panose="020F0502020204030204" pitchFamily="34" charset="0"/>
              </a:rPr>
              <a:t> in your books.</a:t>
            </a:r>
            <a:endParaRPr lang="en-GB" altLang="en-US" sz="1800" dirty="0">
              <a:latin typeface="Calibri" panose="020F0502020204030204" pitchFamily="34" charset="0"/>
              <a:cs typeface="Calibri" panose="020F0502020204030204" pitchFamily="34" charset="0"/>
            </a:endParaRPr>
          </a:p>
          <a:p>
            <a:pPr eaLnBrk="1" hangingPunct="1">
              <a:spcBef>
                <a:spcPct val="0"/>
              </a:spcBef>
              <a:buFontTx/>
              <a:buNone/>
            </a:pPr>
            <a:r>
              <a:rPr lang="en-GB" altLang="en-US" sz="1800" b="1" dirty="0">
                <a:latin typeface="Calibri" panose="020F0502020204030204" pitchFamily="34" charset="0"/>
                <a:cs typeface="Calibri" panose="020F0502020204030204" pitchFamily="34" charset="0"/>
              </a:rPr>
              <a:t>Then answer in your books: </a:t>
            </a:r>
            <a:r>
              <a:rPr lang="en-GB" altLang="en-US" sz="1800" dirty="0">
                <a:latin typeface="Calibri" panose="020F0502020204030204" pitchFamily="34" charset="0"/>
                <a:cs typeface="Calibri" panose="020F0502020204030204" pitchFamily="34" charset="0"/>
              </a:rPr>
              <a:t>Why do people still vape, smoke cannabis and smoke cigarettes fully knowing these dangers? Be prepared to feedback your answer to the class. </a:t>
            </a:r>
          </a:p>
        </p:txBody>
      </p:sp>
      <p:sp>
        <p:nvSpPr>
          <p:cNvPr id="30" name="TextBox 29">
            <a:extLst>
              <a:ext uri="{FF2B5EF4-FFF2-40B4-BE49-F238E27FC236}">
                <a16:creationId xmlns:a16="http://schemas.microsoft.com/office/drawing/2014/main" id="{2F070048-3E04-8749-75CB-42B7DB680580}"/>
              </a:ext>
            </a:extLst>
          </p:cNvPr>
          <p:cNvSpPr txBox="1"/>
          <p:nvPr/>
        </p:nvSpPr>
        <p:spPr>
          <a:xfrm>
            <a:off x="2394199" y="293415"/>
            <a:ext cx="6898392" cy="923330"/>
          </a:xfrm>
          <a:prstGeom prst="rect">
            <a:avLst/>
          </a:prstGeom>
          <a:solidFill>
            <a:schemeClr val="bg1"/>
          </a:solidFill>
          <a:ln>
            <a:solidFill>
              <a:schemeClr val="tx1"/>
            </a:solidFill>
          </a:ln>
        </p:spPr>
        <p:txBody>
          <a:bodyPr wrap="square" rtlCol="0">
            <a:spAutoFit/>
          </a:bodyPr>
          <a:lstStyle/>
          <a:p>
            <a:r>
              <a:rPr lang="en-GB" dirty="0">
                <a:latin typeface="Calibri" panose="020F0502020204030204" pitchFamily="34" charset="0"/>
                <a:cs typeface="Calibri" panose="020F0502020204030204" pitchFamily="34" charset="0"/>
              </a:rPr>
              <a:t>Let’s not lose sight of reality. Vaping IS much safer than smoking. BUT (and it’s a big but), there are still significant dangers. Here is an information comparison chart – at the moment, it’s all mixed up.</a:t>
            </a:r>
          </a:p>
        </p:txBody>
      </p:sp>
      <p:sp>
        <p:nvSpPr>
          <p:cNvPr id="31" name="TextBox 30">
            <a:extLst>
              <a:ext uri="{FF2B5EF4-FFF2-40B4-BE49-F238E27FC236}">
                <a16:creationId xmlns:a16="http://schemas.microsoft.com/office/drawing/2014/main" id="{DAA34833-5CB6-DB2E-FF19-12C7A5749D5B}"/>
              </a:ext>
            </a:extLst>
          </p:cNvPr>
          <p:cNvSpPr txBox="1"/>
          <p:nvPr/>
        </p:nvSpPr>
        <p:spPr>
          <a:xfrm rot="21284122">
            <a:off x="441507" y="374963"/>
            <a:ext cx="1801556" cy="523220"/>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1200" cap="none" spc="-151" baseline="0" dirty="0">
                <a:solidFill>
                  <a:srgbClr val="000000"/>
                </a:solidFill>
                <a:highlight>
                  <a:srgbClr val="FFFF00"/>
                </a:highlight>
                <a:uFillTx/>
                <a:latin typeface="Calibri"/>
              </a:rPr>
              <a:t>Task </a:t>
            </a:r>
            <a:r>
              <a:rPr lang="en-GB" sz="2800" b="1" spc="-151" dirty="0">
                <a:solidFill>
                  <a:srgbClr val="000000"/>
                </a:solidFill>
                <a:highlight>
                  <a:srgbClr val="FFFF00"/>
                </a:highlight>
                <a:latin typeface="Calibri"/>
              </a:rPr>
              <a:t>Four</a:t>
            </a:r>
            <a:r>
              <a:rPr lang="en-GB" sz="2800" b="1" i="0" u="none" strike="noStrike" kern="1200" cap="none" spc="-151" baseline="0" dirty="0">
                <a:solidFill>
                  <a:srgbClr val="000000"/>
                </a:solidFill>
                <a:highlight>
                  <a:srgbClr val="FFFF00"/>
                </a:highlight>
                <a:uFillTx/>
                <a:latin typeface="Calibri"/>
              </a:rPr>
              <a:t>:</a:t>
            </a:r>
          </a:p>
        </p:txBody>
      </p:sp>
      <p:sp>
        <p:nvSpPr>
          <p:cNvPr id="32" name="TextBox 7">
            <a:extLst>
              <a:ext uri="{FF2B5EF4-FFF2-40B4-BE49-F238E27FC236}">
                <a16:creationId xmlns:a16="http://schemas.microsoft.com/office/drawing/2014/main" id="{78207681-B9A6-9A6F-7624-96D6C228127D}"/>
              </a:ext>
            </a:extLst>
          </p:cNvPr>
          <p:cNvSpPr txBox="1">
            <a:spLocks noChangeArrowheads="1"/>
          </p:cNvSpPr>
          <p:nvPr/>
        </p:nvSpPr>
        <p:spPr bwMode="auto">
          <a:xfrm>
            <a:off x="7590520" y="2103364"/>
            <a:ext cx="143456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7030A0"/>
                </a:solidFill>
                <a:latin typeface="Calibri" panose="020F0502020204030204" pitchFamily="34" charset="0"/>
                <a:cs typeface="Calibri" panose="020F0502020204030204" pitchFamily="34" charset="0"/>
              </a:rPr>
              <a:t>Linked to ‘popcorn lung’</a:t>
            </a:r>
          </a:p>
        </p:txBody>
      </p:sp>
      <p:sp>
        <p:nvSpPr>
          <p:cNvPr id="33" name="TextBox 3">
            <a:extLst>
              <a:ext uri="{FF2B5EF4-FFF2-40B4-BE49-F238E27FC236}">
                <a16:creationId xmlns:a16="http://schemas.microsoft.com/office/drawing/2014/main" id="{5B37318E-F0D8-CD3F-C345-FC7562E984EB}"/>
              </a:ext>
            </a:extLst>
          </p:cNvPr>
          <p:cNvSpPr txBox="1">
            <a:spLocks noChangeArrowheads="1"/>
          </p:cNvSpPr>
          <p:nvPr/>
        </p:nvSpPr>
        <p:spPr bwMode="auto">
          <a:xfrm>
            <a:off x="2328023" y="2208437"/>
            <a:ext cx="19624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7030A0"/>
                </a:solidFill>
                <a:latin typeface="Calibri" panose="020F0502020204030204" pitchFamily="34" charset="0"/>
                <a:cs typeface="Calibri" panose="020F0502020204030204" pitchFamily="34" charset="0"/>
              </a:rPr>
              <a:t>Can ruin your singing voice</a:t>
            </a:r>
          </a:p>
        </p:txBody>
      </p:sp>
      <p:sp>
        <p:nvSpPr>
          <p:cNvPr id="34" name="TextBox 3">
            <a:extLst>
              <a:ext uri="{FF2B5EF4-FFF2-40B4-BE49-F238E27FC236}">
                <a16:creationId xmlns:a16="http://schemas.microsoft.com/office/drawing/2014/main" id="{7297FD9D-2853-53C1-E771-EACE30701C7B}"/>
              </a:ext>
            </a:extLst>
          </p:cNvPr>
          <p:cNvSpPr txBox="1">
            <a:spLocks noChangeArrowheads="1"/>
          </p:cNvSpPr>
          <p:nvPr/>
        </p:nvSpPr>
        <p:spPr bwMode="auto">
          <a:xfrm>
            <a:off x="6911858" y="3852187"/>
            <a:ext cx="212248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7030A0"/>
                </a:solidFill>
                <a:latin typeface="Calibri" panose="020F0502020204030204" pitchFamily="34" charset="0"/>
                <a:cs typeface="Calibri" panose="020F0502020204030204" pitchFamily="34" charset="0"/>
              </a:rPr>
              <a:t>Increases risk of a wide variety of cancers and heart disease</a:t>
            </a:r>
          </a:p>
        </p:txBody>
      </p:sp>
    </p:spTree>
    <p:extLst>
      <p:ext uri="{BB962C8B-B14F-4D97-AF65-F5344CB8AC3E}">
        <p14:creationId xmlns:p14="http://schemas.microsoft.com/office/powerpoint/2010/main" val="3955295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aphicFrame>
        <p:nvGraphicFramePr>
          <p:cNvPr id="13" name="Table 12">
            <a:extLst>
              <a:ext uri="{FF2B5EF4-FFF2-40B4-BE49-F238E27FC236}">
                <a16:creationId xmlns:a16="http://schemas.microsoft.com/office/drawing/2014/main" id="{AF541147-AE98-8870-E9D6-FFA1E33F5DF5}"/>
              </a:ext>
            </a:extLst>
          </p:cNvPr>
          <p:cNvGraphicFramePr>
            <a:graphicFrameLocks noGrp="1"/>
          </p:cNvGraphicFramePr>
          <p:nvPr>
            <p:extLst>
              <p:ext uri="{D42A27DB-BD31-4B8C-83A1-F6EECF244321}">
                <p14:modId xmlns:p14="http://schemas.microsoft.com/office/powerpoint/2010/main" val="81380424"/>
              </p:ext>
            </p:extLst>
          </p:nvPr>
        </p:nvGraphicFramePr>
        <p:xfrm>
          <a:off x="543620" y="924250"/>
          <a:ext cx="8856984" cy="6078486"/>
        </p:xfrm>
        <a:graphic>
          <a:graphicData uri="http://schemas.openxmlformats.org/drawingml/2006/table">
            <a:tbl>
              <a:tblPr firstRow="1" bandRow="1">
                <a:tableStyleId>{5C22544A-7EE6-4342-B048-85BDC9FD1C3A}</a:tableStyleId>
              </a:tblPr>
              <a:tblGrid>
                <a:gridCol w="2828578">
                  <a:extLst>
                    <a:ext uri="{9D8B030D-6E8A-4147-A177-3AD203B41FA5}">
                      <a16:colId xmlns:a16="http://schemas.microsoft.com/office/drawing/2014/main" val="3029662492"/>
                    </a:ext>
                  </a:extLst>
                </a:gridCol>
                <a:gridCol w="3014203">
                  <a:extLst>
                    <a:ext uri="{9D8B030D-6E8A-4147-A177-3AD203B41FA5}">
                      <a16:colId xmlns:a16="http://schemas.microsoft.com/office/drawing/2014/main" val="48432029"/>
                    </a:ext>
                  </a:extLst>
                </a:gridCol>
                <a:gridCol w="3014203">
                  <a:extLst>
                    <a:ext uri="{9D8B030D-6E8A-4147-A177-3AD203B41FA5}">
                      <a16:colId xmlns:a16="http://schemas.microsoft.com/office/drawing/2014/main" val="111275226"/>
                    </a:ext>
                  </a:extLst>
                </a:gridCol>
              </a:tblGrid>
              <a:tr h="1027260">
                <a:tc>
                  <a:txBody>
                    <a:bodyPr/>
                    <a:lstStyle/>
                    <a:p>
                      <a:r>
                        <a:rPr lang="en-GB" sz="2800" dirty="0">
                          <a:solidFill>
                            <a:schemeClr val="tx2"/>
                          </a:solidFill>
                          <a:latin typeface="Calibri" panose="020F0502020204030204" pitchFamily="34" charset="0"/>
                          <a:cs typeface="Calibri" panose="020F0502020204030204" pitchFamily="34" charset="0"/>
                        </a:rPr>
                        <a:t>Vaping</a:t>
                      </a:r>
                    </a:p>
                  </a:txBody>
                  <a:tcPr marL="91443" marR="91443" marT="45718" marB="45718"/>
                </a:tc>
                <a:tc>
                  <a:txBody>
                    <a:bodyPr/>
                    <a:lstStyle/>
                    <a:p>
                      <a:r>
                        <a:rPr lang="en-GB" sz="2800" dirty="0">
                          <a:solidFill>
                            <a:schemeClr val="tx2"/>
                          </a:solidFill>
                          <a:latin typeface="Calibri" panose="020F0502020204030204" pitchFamily="34" charset="0"/>
                          <a:cs typeface="Calibri" panose="020F0502020204030204" pitchFamily="34" charset="0"/>
                        </a:rPr>
                        <a:t>Smoking cigarettes</a:t>
                      </a:r>
                    </a:p>
                  </a:txBody>
                  <a:tcPr marL="91443" marR="91443" marT="45718" marB="45718"/>
                </a:tc>
                <a:tc>
                  <a:txBody>
                    <a:bodyPr/>
                    <a:lstStyle/>
                    <a:p>
                      <a:r>
                        <a:rPr lang="en-GB" sz="2800" dirty="0">
                          <a:solidFill>
                            <a:schemeClr val="tx2"/>
                          </a:solidFill>
                          <a:latin typeface="Calibri" panose="020F0502020204030204" pitchFamily="34" charset="0"/>
                          <a:cs typeface="Calibri" panose="020F0502020204030204" pitchFamily="34" charset="0"/>
                        </a:rPr>
                        <a:t>Smoking cannabis</a:t>
                      </a:r>
                    </a:p>
                  </a:txBody>
                  <a:tcPr marL="91443" marR="91443" marT="45718" marB="45718"/>
                </a:tc>
                <a:extLst>
                  <a:ext uri="{0D108BD9-81ED-4DB2-BD59-A6C34878D82A}">
                    <a16:rowId xmlns:a16="http://schemas.microsoft.com/office/drawing/2014/main" val="93035608"/>
                  </a:ext>
                </a:extLst>
              </a:tr>
              <a:tr h="841871">
                <a:tc>
                  <a:txBody>
                    <a:bodyPr/>
                    <a:lstStyle/>
                    <a:p>
                      <a:endParaRPr lang="en-GB" sz="1800"/>
                    </a:p>
                  </a:txBody>
                  <a:tcPr marL="91443" marR="91443" marT="45718" marB="45718"/>
                </a:tc>
                <a:tc>
                  <a:txBody>
                    <a:bodyPr/>
                    <a:lstStyle/>
                    <a:p>
                      <a:endParaRPr lang="en-GB" sz="1800" dirty="0"/>
                    </a:p>
                  </a:txBody>
                  <a:tcPr marL="91443" marR="91443" marT="45718" marB="45718"/>
                </a:tc>
                <a:tc>
                  <a:txBody>
                    <a:bodyPr/>
                    <a:lstStyle/>
                    <a:p>
                      <a:endParaRPr lang="en-GB" sz="1800" dirty="0"/>
                    </a:p>
                  </a:txBody>
                  <a:tcPr marL="91443" marR="91443" marT="45718" marB="45718"/>
                </a:tc>
                <a:extLst>
                  <a:ext uri="{0D108BD9-81ED-4DB2-BD59-A6C34878D82A}">
                    <a16:rowId xmlns:a16="http://schemas.microsoft.com/office/drawing/2014/main" val="3581008156"/>
                  </a:ext>
                </a:extLst>
              </a:tr>
              <a:tr h="841871">
                <a:tc>
                  <a:txBody>
                    <a:bodyPr/>
                    <a:lstStyle/>
                    <a:p>
                      <a:endParaRPr lang="en-GB" sz="1800"/>
                    </a:p>
                  </a:txBody>
                  <a:tcPr marL="91443" marR="91443" marT="45718" marB="45718"/>
                </a:tc>
                <a:tc>
                  <a:txBody>
                    <a:bodyPr/>
                    <a:lstStyle/>
                    <a:p>
                      <a:endParaRPr lang="en-GB" sz="1800" dirty="0"/>
                    </a:p>
                  </a:txBody>
                  <a:tcPr marL="91443" marR="91443" marT="45718" marB="45718"/>
                </a:tc>
                <a:tc>
                  <a:txBody>
                    <a:bodyPr/>
                    <a:lstStyle/>
                    <a:p>
                      <a:endParaRPr lang="en-GB" sz="1800" dirty="0"/>
                    </a:p>
                  </a:txBody>
                  <a:tcPr marL="91443" marR="91443" marT="45718" marB="45718"/>
                </a:tc>
                <a:extLst>
                  <a:ext uri="{0D108BD9-81ED-4DB2-BD59-A6C34878D82A}">
                    <a16:rowId xmlns:a16="http://schemas.microsoft.com/office/drawing/2014/main" val="3494705322"/>
                  </a:ext>
                </a:extLst>
              </a:tr>
              <a:tr h="841871">
                <a:tc>
                  <a:txBody>
                    <a:bodyPr/>
                    <a:lstStyle/>
                    <a:p>
                      <a:endParaRPr lang="en-GB" sz="1800" dirty="0"/>
                    </a:p>
                  </a:txBody>
                  <a:tcPr marL="91443" marR="91443" marT="45718" marB="45718"/>
                </a:tc>
                <a:tc>
                  <a:txBody>
                    <a:bodyPr/>
                    <a:lstStyle/>
                    <a:p>
                      <a:endParaRPr lang="en-GB" sz="1800"/>
                    </a:p>
                  </a:txBody>
                  <a:tcPr marL="91443" marR="91443" marT="45718" marB="45718"/>
                </a:tc>
                <a:tc>
                  <a:txBody>
                    <a:bodyPr/>
                    <a:lstStyle/>
                    <a:p>
                      <a:endParaRPr lang="en-GB" sz="1800"/>
                    </a:p>
                  </a:txBody>
                  <a:tcPr marL="91443" marR="91443" marT="45718" marB="45718"/>
                </a:tc>
                <a:extLst>
                  <a:ext uri="{0D108BD9-81ED-4DB2-BD59-A6C34878D82A}">
                    <a16:rowId xmlns:a16="http://schemas.microsoft.com/office/drawing/2014/main" val="3986811772"/>
                  </a:ext>
                </a:extLst>
              </a:tr>
              <a:tr h="841871">
                <a:tc>
                  <a:txBody>
                    <a:bodyPr/>
                    <a:lstStyle/>
                    <a:p>
                      <a:endParaRPr lang="en-GB" sz="1800" dirty="0"/>
                    </a:p>
                  </a:txBody>
                  <a:tcPr marL="91443" marR="91443" marT="45718" marB="45718"/>
                </a:tc>
                <a:tc>
                  <a:txBody>
                    <a:bodyPr/>
                    <a:lstStyle/>
                    <a:p>
                      <a:endParaRPr lang="en-GB" sz="1800"/>
                    </a:p>
                  </a:txBody>
                  <a:tcPr marL="91443" marR="91443" marT="45718" marB="45718"/>
                </a:tc>
                <a:tc>
                  <a:txBody>
                    <a:bodyPr/>
                    <a:lstStyle/>
                    <a:p>
                      <a:endParaRPr lang="en-GB" sz="1800" dirty="0"/>
                    </a:p>
                  </a:txBody>
                  <a:tcPr marL="91443" marR="91443" marT="45718" marB="45718"/>
                </a:tc>
                <a:extLst>
                  <a:ext uri="{0D108BD9-81ED-4DB2-BD59-A6C34878D82A}">
                    <a16:rowId xmlns:a16="http://schemas.microsoft.com/office/drawing/2014/main" val="3109530228"/>
                  </a:ext>
                </a:extLst>
              </a:tr>
              <a:tr h="841871">
                <a:tc>
                  <a:txBody>
                    <a:bodyPr/>
                    <a:lstStyle/>
                    <a:p>
                      <a:endParaRPr lang="en-GB" sz="1800" dirty="0"/>
                    </a:p>
                  </a:txBody>
                  <a:tcPr marL="91443" marR="91443" marT="45718" marB="45718"/>
                </a:tc>
                <a:tc>
                  <a:txBody>
                    <a:bodyPr/>
                    <a:lstStyle/>
                    <a:p>
                      <a:endParaRPr lang="en-GB" sz="1800" dirty="0"/>
                    </a:p>
                  </a:txBody>
                  <a:tcPr marL="91443" marR="91443" marT="45718" marB="45718"/>
                </a:tc>
                <a:tc>
                  <a:txBody>
                    <a:bodyPr/>
                    <a:lstStyle/>
                    <a:p>
                      <a:endParaRPr lang="en-GB" sz="1800"/>
                    </a:p>
                  </a:txBody>
                  <a:tcPr marL="91443" marR="91443" marT="45718" marB="45718"/>
                </a:tc>
                <a:extLst>
                  <a:ext uri="{0D108BD9-81ED-4DB2-BD59-A6C34878D82A}">
                    <a16:rowId xmlns:a16="http://schemas.microsoft.com/office/drawing/2014/main" val="4026379413"/>
                  </a:ext>
                </a:extLst>
              </a:tr>
              <a:tr h="841871">
                <a:tc>
                  <a:txBody>
                    <a:bodyPr/>
                    <a:lstStyle/>
                    <a:p>
                      <a:endParaRPr lang="en-GB" sz="1800" dirty="0"/>
                    </a:p>
                  </a:txBody>
                  <a:tcPr marL="91443" marR="91443" marT="45718" marB="45718"/>
                </a:tc>
                <a:tc>
                  <a:txBody>
                    <a:bodyPr/>
                    <a:lstStyle/>
                    <a:p>
                      <a:endParaRPr lang="en-GB" sz="1800" dirty="0"/>
                    </a:p>
                  </a:txBody>
                  <a:tcPr marL="91443" marR="91443" marT="45718" marB="45718"/>
                </a:tc>
                <a:tc>
                  <a:txBody>
                    <a:bodyPr/>
                    <a:lstStyle/>
                    <a:p>
                      <a:endParaRPr lang="en-GB" sz="1800" dirty="0"/>
                    </a:p>
                  </a:txBody>
                  <a:tcPr marL="91443" marR="91443" marT="45718" marB="45718"/>
                </a:tc>
                <a:extLst>
                  <a:ext uri="{0D108BD9-81ED-4DB2-BD59-A6C34878D82A}">
                    <a16:rowId xmlns:a16="http://schemas.microsoft.com/office/drawing/2014/main" val="1855088821"/>
                  </a:ext>
                </a:extLst>
              </a:tr>
            </a:tbl>
          </a:graphicData>
        </a:graphic>
      </p:graphicFrame>
      <p:sp>
        <p:nvSpPr>
          <p:cNvPr id="16" name="TextBox 3">
            <a:extLst>
              <a:ext uri="{FF2B5EF4-FFF2-40B4-BE49-F238E27FC236}">
                <a16:creationId xmlns:a16="http://schemas.microsoft.com/office/drawing/2014/main" id="{5D8BDBEF-AC00-47D5-BBD2-14733C62A5F5}"/>
              </a:ext>
            </a:extLst>
          </p:cNvPr>
          <p:cNvSpPr txBox="1">
            <a:spLocks noChangeArrowheads="1"/>
          </p:cNvSpPr>
          <p:nvPr/>
        </p:nvSpPr>
        <p:spPr bwMode="auto">
          <a:xfrm>
            <a:off x="814777" y="1839882"/>
            <a:ext cx="19624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0070C0"/>
                </a:solidFill>
                <a:latin typeface="Calibri" panose="020F0502020204030204" pitchFamily="34" charset="0"/>
                <a:cs typeface="Calibri" panose="020F0502020204030204" pitchFamily="34" charset="0"/>
              </a:rPr>
              <a:t>Comes in many different flavours</a:t>
            </a:r>
          </a:p>
        </p:txBody>
      </p:sp>
      <p:sp>
        <p:nvSpPr>
          <p:cNvPr id="17" name="TextBox 7">
            <a:extLst>
              <a:ext uri="{FF2B5EF4-FFF2-40B4-BE49-F238E27FC236}">
                <a16:creationId xmlns:a16="http://schemas.microsoft.com/office/drawing/2014/main" id="{3DA92698-ED7A-157B-5EA3-9423D4EA832F}"/>
              </a:ext>
            </a:extLst>
          </p:cNvPr>
          <p:cNvSpPr txBox="1">
            <a:spLocks noChangeArrowheads="1"/>
          </p:cNvSpPr>
          <p:nvPr/>
        </p:nvSpPr>
        <p:spPr bwMode="auto">
          <a:xfrm>
            <a:off x="814618" y="2591905"/>
            <a:ext cx="21224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0070C0"/>
                </a:solidFill>
                <a:latin typeface="Calibri" panose="020F0502020204030204" pitchFamily="34" charset="0"/>
                <a:cs typeface="Calibri" panose="020F0502020204030204" pitchFamily="34" charset="0"/>
              </a:rPr>
              <a:t>Used to wean people off cigarettes</a:t>
            </a:r>
          </a:p>
        </p:txBody>
      </p:sp>
      <p:sp>
        <p:nvSpPr>
          <p:cNvPr id="18" name="TextBox 9">
            <a:extLst>
              <a:ext uri="{FF2B5EF4-FFF2-40B4-BE49-F238E27FC236}">
                <a16:creationId xmlns:a16="http://schemas.microsoft.com/office/drawing/2014/main" id="{9CD6C17C-F0E4-9AC8-5BA6-C05370474C6B}"/>
              </a:ext>
            </a:extLst>
          </p:cNvPr>
          <p:cNvSpPr txBox="1">
            <a:spLocks noChangeArrowheads="1"/>
          </p:cNvSpPr>
          <p:nvPr/>
        </p:nvSpPr>
        <p:spPr bwMode="auto">
          <a:xfrm>
            <a:off x="3927996" y="1899026"/>
            <a:ext cx="16938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0070C0"/>
                </a:solidFill>
                <a:latin typeface="Calibri" panose="020F0502020204030204" pitchFamily="34" charset="0"/>
                <a:cs typeface="Calibri" panose="020F0502020204030204" pitchFamily="34" charset="0"/>
              </a:rPr>
              <a:t>Major cause of lung disease</a:t>
            </a:r>
          </a:p>
        </p:txBody>
      </p:sp>
      <p:sp>
        <p:nvSpPr>
          <p:cNvPr id="19" name="TextBox 11">
            <a:extLst>
              <a:ext uri="{FF2B5EF4-FFF2-40B4-BE49-F238E27FC236}">
                <a16:creationId xmlns:a16="http://schemas.microsoft.com/office/drawing/2014/main" id="{C9503E28-82F6-B212-02C4-7E68877E9EF3}"/>
              </a:ext>
            </a:extLst>
          </p:cNvPr>
          <p:cNvSpPr txBox="1">
            <a:spLocks noChangeArrowheads="1"/>
          </p:cNvSpPr>
          <p:nvPr/>
        </p:nvSpPr>
        <p:spPr bwMode="auto">
          <a:xfrm>
            <a:off x="3927996" y="2576409"/>
            <a:ext cx="13684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0070C0"/>
                </a:solidFill>
                <a:latin typeface="Calibri" panose="020F0502020204030204" pitchFamily="34" charset="0"/>
                <a:cs typeface="Calibri" panose="020F0502020204030204" pitchFamily="34" charset="0"/>
              </a:rPr>
              <a:t>Expensive habit </a:t>
            </a:r>
          </a:p>
        </p:txBody>
      </p:sp>
      <p:sp>
        <p:nvSpPr>
          <p:cNvPr id="20" name="TextBox 12">
            <a:extLst>
              <a:ext uri="{FF2B5EF4-FFF2-40B4-BE49-F238E27FC236}">
                <a16:creationId xmlns:a16="http://schemas.microsoft.com/office/drawing/2014/main" id="{725439C0-FC1D-E57E-18E5-854EAAFBAC3C}"/>
              </a:ext>
            </a:extLst>
          </p:cNvPr>
          <p:cNvSpPr txBox="1">
            <a:spLocks noChangeArrowheads="1"/>
          </p:cNvSpPr>
          <p:nvPr/>
        </p:nvSpPr>
        <p:spPr bwMode="auto">
          <a:xfrm>
            <a:off x="6952332" y="3579806"/>
            <a:ext cx="1368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0070C0"/>
                </a:solidFill>
                <a:latin typeface="Calibri" panose="020F0502020204030204" pitchFamily="34" charset="0"/>
                <a:cs typeface="Calibri" panose="020F0502020204030204" pitchFamily="34" charset="0"/>
              </a:rPr>
              <a:t>Is illegal in the UK</a:t>
            </a:r>
          </a:p>
        </p:txBody>
      </p:sp>
      <p:sp>
        <p:nvSpPr>
          <p:cNvPr id="21" name="TextBox 13">
            <a:extLst>
              <a:ext uri="{FF2B5EF4-FFF2-40B4-BE49-F238E27FC236}">
                <a16:creationId xmlns:a16="http://schemas.microsoft.com/office/drawing/2014/main" id="{3BC85420-D42E-8768-C66D-F27C6BD2E22D}"/>
              </a:ext>
            </a:extLst>
          </p:cNvPr>
          <p:cNvSpPr txBox="1">
            <a:spLocks noChangeArrowheads="1"/>
          </p:cNvSpPr>
          <p:nvPr/>
        </p:nvSpPr>
        <p:spPr bwMode="auto">
          <a:xfrm>
            <a:off x="6952332" y="2632281"/>
            <a:ext cx="16748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0070C0"/>
                </a:solidFill>
                <a:latin typeface="Calibri" panose="020F0502020204030204" pitchFamily="34" charset="0"/>
                <a:cs typeface="Calibri" panose="020F0502020204030204" pitchFamily="34" charset="0"/>
              </a:rPr>
              <a:t>Has been linked to schizophrenia </a:t>
            </a:r>
          </a:p>
        </p:txBody>
      </p:sp>
      <p:sp>
        <p:nvSpPr>
          <p:cNvPr id="22" name="TextBox 14">
            <a:extLst>
              <a:ext uri="{FF2B5EF4-FFF2-40B4-BE49-F238E27FC236}">
                <a16:creationId xmlns:a16="http://schemas.microsoft.com/office/drawing/2014/main" id="{0F380376-C492-0015-1DA9-21484A1ED1CF}"/>
              </a:ext>
            </a:extLst>
          </p:cNvPr>
          <p:cNvSpPr txBox="1">
            <a:spLocks noChangeArrowheads="1"/>
          </p:cNvSpPr>
          <p:nvPr/>
        </p:nvSpPr>
        <p:spPr bwMode="auto">
          <a:xfrm>
            <a:off x="3943159" y="3368190"/>
            <a:ext cx="12033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0070C0"/>
                </a:solidFill>
                <a:latin typeface="Calibri" panose="020F0502020204030204" pitchFamily="34" charset="0"/>
                <a:cs typeface="Calibri" panose="020F0502020204030204" pitchFamily="34" charset="0"/>
              </a:rPr>
              <a:t>Turns your teeth yellow</a:t>
            </a:r>
          </a:p>
        </p:txBody>
      </p:sp>
      <p:sp>
        <p:nvSpPr>
          <p:cNvPr id="23" name="TextBox 11">
            <a:extLst>
              <a:ext uri="{FF2B5EF4-FFF2-40B4-BE49-F238E27FC236}">
                <a16:creationId xmlns:a16="http://schemas.microsoft.com/office/drawing/2014/main" id="{5E872EC6-7DF4-D4D2-009C-7DD90B8279FD}"/>
              </a:ext>
            </a:extLst>
          </p:cNvPr>
          <p:cNvSpPr txBox="1">
            <a:spLocks noChangeArrowheads="1"/>
          </p:cNvSpPr>
          <p:nvPr/>
        </p:nvSpPr>
        <p:spPr bwMode="auto">
          <a:xfrm>
            <a:off x="811673" y="4266420"/>
            <a:ext cx="24812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0070C0"/>
                </a:solidFill>
                <a:latin typeface="Calibri" panose="020F0502020204030204" pitchFamily="34" charset="0"/>
                <a:cs typeface="Calibri" panose="020F0502020204030204" pitchFamily="34" charset="0"/>
              </a:rPr>
              <a:t>Becoming more popular with teenagers</a:t>
            </a:r>
          </a:p>
        </p:txBody>
      </p:sp>
      <p:sp>
        <p:nvSpPr>
          <p:cNvPr id="24" name="TextBox 11">
            <a:extLst>
              <a:ext uri="{FF2B5EF4-FFF2-40B4-BE49-F238E27FC236}">
                <a16:creationId xmlns:a16="http://schemas.microsoft.com/office/drawing/2014/main" id="{DC6634D5-EA43-8AB6-FA8C-C1AC3CB1BB28}"/>
              </a:ext>
            </a:extLst>
          </p:cNvPr>
          <p:cNvSpPr txBox="1">
            <a:spLocks noChangeArrowheads="1"/>
          </p:cNvSpPr>
          <p:nvPr/>
        </p:nvSpPr>
        <p:spPr bwMode="auto">
          <a:xfrm>
            <a:off x="6952332" y="4368155"/>
            <a:ext cx="22653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0070C0"/>
                </a:solidFill>
                <a:latin typeface="Calibri" panose="020F0502020204030204" pitchFamily="34" charset="0"/>
                <a:cs typeface="Calibri" panose="020F0502020204030204" pitchFamily="34" charset="0"/>
              </a:rPr>
              <a:t>Can make you lose all motivation</a:t>
            </a:r>
          </a:p>
        </p:txBody>
      </p:sp>
      <p:sp>
        <p:nvSpPr>
          <p:cNvPr id="31" name="TextBox 30">
            <a:extLst>
              <a:ext uri="{FF2B5EF4-FFF2-40B4-BE49-F238E27FC236}">
                <a16:creationId xmlns:a16="http://schemas.microsoft.com/office/drawing/2014/main" id="{DAA34833-5CB6-DB2E-FF19-12C7A5749D5B}"/>
              </a:ext>
            </a:extLst>
          </p:cNvPr>
          <p:cNvSpPr txBox="1"/>
          <p:nvPr/>
        </p:nvSpPr>
        <p:spPr>
          <a:xfrm rot="21284122">
            <a:off x="423696" y="331889"/>
            <a:ext cx="1801556" cy="523220"/>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1200" cap="none" spc="-151" baseline="0" dirty="0">
                <a:solidFill>
                  <a:srgbClr val="000000"/>
                </a:solidFill>
                <a:highlight>
                  <a:srgbClr val="FFFF00"/>
                </a:highlight>
                <a:uFillTx/>
                <a:latin typeface="Calibri"/>
              </a:rPr>
              <a:t>ANSWERS:</a:t>
            </a:r>
          </a:p>
        </p:txBody>
      </p:sp>
      <p:sp>
        <p:nvSpPr>
          <p:cNvPr id="2" name="TextBox 11">
            <a:extLst>
              <a:ext uri="{FF2B5EF4-FFF2-40B4-BE49-F238E27FC236}">
                <a16:creationId xmlns:a16="http://schemas.microsoft.com/office/drawing/2014/main" id="{B1FCBFD5-8863-A807-A910-A1F75B8AA771}"/>
              </a:ext>
            </a:extLst>
          </p:cNvPr>
          <p:cNvSpPr txBox="1">
            <a:spLocks noChangeArrowheads="1"/>
          </p:cNvSpPr>
          <p:nvPr/>
        </p:nvSpPr>
        <p:spPr bwMode="auto">
          <a:xfrm>
            <a:off x="6952332" y="1824618"/>
            <a:ext cx="13684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0070C0"/>
                </a:solidFill>
                <a:latin typeface="Calibri" panose="020F0502020204030204" pitchFamily="34" charset="0"/>
                <a:cs typeface="Calibri" panose="020F0502020204030204" pitchFamily="34" charset="0"/>
              </a:rPr>
              <a:t>Expensive habit </a:t>
            </a:r>
          </a:p>
        </p:txBody>
      </p:sp>
      <p:sp>
        <p:nvSpPr>
          <p:cNvPr id="3" name="TextBox 11">
            <a:extLst>
              <a:ext uri="{FF2B5EF4-FFF2-40B4-BE49-F238E27FC236}">
                <a16:creationId xmlns:a16="http://schemas.microsoft.com/office/drawing/2014/main" id="{37FD0CCE-F21D-3F7F-D8BA-F736863CA533}"/>
              </a:ext>
            </a:extLst>
          </p:cNvPr>
          <p:cNvSpPr txBox="1">
            <a:spLocks noChangeArrowheads="1"/>
          </p:cNvSpPr>
          <p:nvPr/>
        </p:nvSpPr>
        <p:spPr bwMode="auto">
          <a:xfrm>
            <a:off x="814618" y="3585141"/>
            <a:ext cx="13684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0070C0"/>
                </a:solidFill>
                <a:latin typeface="Calibri" panose="020F0502020204030204" pitchFamily="34" charset="0"/>
                <a:cs typeface="Calibri" panose="020F0502020204030204" pitchFamily="34" charset="0"/>
              </a:rPr>
              <a:t>Expensive habit </a:t>
            </a:r>
          </a:p>
        </p:txBody>
      </p:sp>
      <p:sp>
        <p:nvSpPr>
          <p:cNvPr id="5" name="TextBox 14">
            <a:extLst>
              <a:ext uri="{FF2B5EF4-FFF2-40B4-BE49-F238E27FC236}">
                <a16:creationId xmlns:a16="http://schemas.microsoft.com/office/drawing/2014/main" id="{FEA07A24-1828-125B-5793-A9110D09310F}"/>
              </a:ext>
            </a:extLst>
          </p:cNvPr>
          <p:cNvSpPr txBox="1">
            <a:spLocks noChangeArrowheads="1"/>
          </p:cNvSpPr>
          <p:nvPr/>
        </p:nvSpPr>
        <p:spPr bwMode="auto">
          <a:xfrm>
            <a:off x="6947179" y="5137122"/>
            <a:ext cx="12033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0070C0"/>
                </a:solidFill>
                <a:latin typeface="Calibri" panose="020F0502020204030204" pitchFamily="34" charset="0"/>
                <a:cs typeface="Calibri" panose="020F0502020204030204" pitchFamily="34" charset="0"/>
              </a:rPr>
              <a:t>Turns your teeth yellow</a:t>
            </a:r>
          </a:p>
        </p:txBody>
      </p:sp>
      <p:sp>
        <p:nvSpPr>
          <p:cNvPr id="6" name="TextBox 14">
            <a:extLst>
              <a:ext uri="{FF2B5EF4-FFF2-40B4-BE49-F238E27FC236}">
                <a16:creationId xmlns:a16="http://schemas.microsoft.com/office/drawing/2014/main" id="{2C894472-5FA9-3D75-411D-2CB0C61E013D}"/>
              </a:ext>
            </a:extLst>
          </p:cNvPr>
          <p:cNvSpPr txBox="1">
            <a:spLocks noChangeArrowheads="1"/>
          </p:cNvSpPr>
          <p:nvPr/>
        </p:nvSpPr>
        <p:spPr bwMode="auto">
          <a:xfrm>
            <a:off x="3947733" y="4394495"/>
            <a:ext cx="12033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0070C0"/>
                </a:solidFill>
                <a:latin typeface="Calibri" panose="020F0502020204030204" pitchFamily="34" charset="0"/>
                <a:cs typeface="Calibri" panose="020F0502020204030204" pitchFamily="34" charset="0"/>
              </a:rPr>
              <a:t>Turns your teeth yellow</a:t>
            </a:r>
          </a:p>
        </p:txBody>
      </p:sp>
      <p:sp>
        <p:nvSpPr>
          <p:cNvPr id="7" name="TextBox 7">
            <a:extLst>
              <a:ext uri="{FF2B5EF4-FFF2-40B4-BE49-F238E27FC236}">
                <a16:creationId xmlns:a16="http://schemas.microsoft.com/office/drawing/2014/main" id="{41BFA603-967C-88EB-C941-5A96FC4DDB4A}"/>
              </a:ext>
            </a:extLst>
          </p:cNvPr>
          <p:cNvSpPr txBox="1">
            <a:spLocks noChangeArrowheads="1"/>
          </p:cNvSpPr>
          <p:nvPr/>
        </p:nvSpPr>
        <p:spPr bwMode="auto">
          <a:xfrm>
            <a:off x="781547" y="4978980"/>
            <a:ext cx="143456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0070C0"/>
                </a:solidFill>
                <a:latin typeface="Calibri" panose="020F0502020204030204" pitchFamily="34" charset="0"/>
                <a:cs typeface="Calibri" panose="020F0502020204030204" pitchFamily="34" charset="0"/>
              </a:rPr>
              <a:t>Linked to ‘popcorn lung’</a:t>
            </a:r>
          </a:p>
        </p:txBody>
      </p:sp>
      <p:sp>
        <p:nvSpPr>
          <p:cNvPr id="8" name="TextBox 3">
            <a:extLst>
              <a:ext uri="{FF2B5EF4-FFF2-40B4-BE49-F238E27FC236}">
                <a16:creationId xmlns:a16="http://schemas.microsoft.com/office/drawing/2014/main" id="{07261AA0-1363-017D-705D-8DC37E9BA6C1}"/>
              </a:ext>
            </a:extLst>
          </p:cNvPr>
          <p:cNvSpPr txBox="1">
            <a:spLocks noChangeArrowheads="1"/>
          </p:cNvSpPr>
          <p:nvPr/>
        </p:nvSpPr>
        <p:spPr bwMode="auto">
          <a:xfrm>
            <a:off x="756566" y="5968539"/>
            <a:ext cx="19624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0070C0"/>
                </a:solidFill>
                <a:latin typeface="Calibri" panose="020F0502020204030204" pitchFamily="34" charset="0"/>
                <a:cs typeface="Calibri" panose="020F0502020204030204" pitchFamily="34" charset="0"/>
              </a:rPr>
              <a:t>Can ruin your singing voice</a:t>
            </a:r>
          </a:p>
        </p:txBody>
      </p:sp>
      <p:sp>
        <p:nvSpPr>
          <p:cNvPr id="10" name="TextBox 3">
            <a:extLst>
              <a:ext uri="{FF2B5EF4-FFF2-40B4-BE49-F238E27FC236}">
                <a16:creationId xmlns:a16="http://schemas.microsoft.com/office/drawing/2014/main" id="{7FC64A7A-68D9-F618-BC06-7CDF14048273}"/>
              </a:ext>
            </a:extLst>
          </p:cNvPr>
          <p:cNvSpPr txBox="1">
            <a:spLocks noChangeArrowheads="1"/>
          </p:cNvSpPr>
          <p:nvPr/>
        </p:nvSpPr>
        <p:spPr bwMode="auto">
          <a:xfrm>
            <a:off x="3882850" y="5348877"/>
            <a:ext cx="19624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0070C0"/>
                </a:solidFill>
                <a:latin typeface="Calibri" panose="020F0502020204030204" pitchFamily="34" charset="0"/>
                <a:cs typeface="Calibri" panose="020F0502020204030204" pitchFamily="34" charset="0"/>
              </a:rPr>
              <a:t>Can ruin your singing voice</a:t>
            </a:r>
          </a:p>
        </p:txBody>
      </p:sp>
      <p:sp>
        <p:nvSpPr>
          <p:cNvPr id="11" name="TextBox 3">
            <a:extLst>
              <a:ext uri="{FF2B5EF4-FFF2-40B4-BE49-F238E27FC236}">
                <a16:creationId xmlns:a16="http://schemas.microsoft.com/office/drawing/2014/main" id="{B733FA85-B680-8541-CDDA-744A333F92EA}"/>
              </a:ext>
            </a:extLst>
          </p:cNvPr>
          <p:cNvSpPr txBox="1">
            <a:spLocks noChangeArrowheads="1"/>
          </p:cNvSpPr>
          <p:nvPr/>
        </p:nvSpPr>
        <p:spPr bwMode="auto">
          <a:xfrm>
            <a:off x="6946427" y="6101072"/>
            <a:ext cx="19624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0070C0"/>
                </a:solidFill>
                <a:latin typeface="Calibri" panose="020F0502020204030204" pitchFamily="34" charset="0"/>
                <a:cs typeface="Calibri" panose="020F0502020204030204" pitchFamily="34" charset="0"/>
              </a:rPr>
              <a:t>Can ruin your singing voice</a:t>
            </a:r>
          </a:p>
        </p:txBody>
      </p:sp>
      <p:sp>
        <p:nvSpPr>
          <p:cNvPr id="12" name="TextBox 3">
            <a:extLst>
              <a:ext uri="{FF2B5EF4-FFF2-40B4-BE49-F238E27FC236}">
                <a16:creationId xmlns:a16="http://schemas.microsoft.com/office/drawing/2014/main" id="{4155CAE4-7D2C-BF2F-E026-954480D36EF2}"/>
              </a:ext>
            </a:extLst>
          </p:cNvPr>
          <p:cNvSpPr txBox="1">
            <a:spLocks noChangeArrowheads="1"/>
          </p:cNvSpPr>
          <p:nvPr/>
        </p:nvSpPr>
        <p:spPr bwMode="auto">
          <a:xfrm>
            <a:off x="3883176" y="6046654"/>
            <a:ext cx="25718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1800" b="1" dirty="0">
                <a:solidFill>
                  <a:srgbClr val="0070C0"/>
                </a:solidFill>
                <a:latin typeface="Calibri" panose="020F0502020204030204" pitchFamily="34" charset="0"/>
                <a:cs typeface="Calibri" panose="020F0502020204030204" pitchFamily="34" charset="0"/>
              </a:rPr>
              <a:t>Increases risk of a wide variety of cancers and heart disease</a:t>
            </a:r>
          </a:p>
        </p:txBody>
      </p:sp>
      <p:pic>
        <p:nvPicPr>
          <p:cNvPr id="15" name="Picture 14">
            <a:extLst>
              <a:ext uri="{FF2B5EF4-FFF2-40B4-BE49-F238E27FC236}">
                <a16:creationId xmlns:a16="http://schemas.microsoft.com/office/drawing/2014/main" id="{C2836271-0484-44C1-0441-25045CC55DDE}"/>
              </a:ext>
            </a:extLst>
          </p:cNvPr>
          <p:cNvPicPr>
            <a:picLocks noChangeAspect="1"/>
          </p:cNvPicPr>
          <p:nvPr/>
        </p:nvPicPr>
        <p:blipFill>
          <a:blip r:embed="rId3"/>
          <a:stretch>
            <a:fillRect/>
          </a:stretch>
        </p:blipFill>
        <p:spPr>
          <a:xfrm>
            <a:off x="8810142" y="152504"/>
            <a:ext cx="699661" cy="809670"/>
          </a:xfrm>
          <a:prstGeom prst="rect">
            <a:avLst/>
          </a:prstGeom>
        </p:spPr>
      </p:pic>
    </p:spTree>
    <p:extLst>
      <p:ext uri="{BB962C8B-B14F-4D97-AF65-F5344CB8AC3E}">
        <p14:creationId xmlns:p14="http://schemas.microsoft.com/office/powerpoint/2010/main" val="1219121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pic>
        <p:nvPicPr>
          <p:cNvPr id="8" name="Picture 8">
            <a:extLst>
              <a:ext uri="{FF2B5EF4-FFF2-40B4-BE49-F238E27FC236}">
                <a16:creationId xmlns:a16="http://schemas.microsoft.com/office/drawing/2014/main" id="{4B15F27D-2DFC-5D60-872C-7B483B058035}"/>
              </a:ext>
            </a:extLst>
          </p:cNvPr>
          <p:cNvPicPr>
            <a:picLocks noChangeAspect="1"/>
          </p:cNvPicPr>
          <p:nvPr/>
        </p:nvPicPr>
        <p:blipFill>
          <a:blip r:embed="rId3"/>
          <a:stretch>
            <a:fillRect/>
          </a:stretch>
        </p:blipFill>
        <p:spPr>
          <a:xfrm>
            <a:off x="176692" y="82541"/>
            <a:ext cx="1304236" cy="1412409"/>
          </a:xfrm>
          <a:prstGeom prst="rect">
            <a:avLst/>
          </a:prstGeom>
          <a:noFill/>
          <a:ln cap="flat">
            <a:noFill/>
          </a:ln>
          <a:effectLst>
            <a:outerShdw dist="38096" dir="2700000" algn="tl">
              <a:srgbClr val="000000">
                <a:alpha val="40000"/>
              </a:srgbClr>
            </a:outerShdw>
          </a:effectLst>
        </p:spPr>
      </p:pic>
      <p:pic>
        <p:nvPicPr>
          <p:cNvPr id="2" name="Picture 1" descr="Background pattern&#10;&#10;Description automatically generated">
            <a:extLst>
              <a:ext uri="{FF2B5EF4-FFF2-40B4-BE49-F238E27FC236}">
                <a16:creationId xmlns:a16="http://schemas.microsoft.com/office/drawing/2014/main" id="{9B67D00D-35B8-5B95-96C1-5441C0FD68F1}"/>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3" name="Rectangle 2">
            <a:extLst>
              <a:ext uri="{FF2B5EF4-FFF2-40B4-BE49-F238E27FC236}">
                <a16:creationId xmlns:a16="http://schemas.microsoft.com/office/drawing/2014/main" id="{9B98AFF2-1E5B-3531-211B-70936FB7FA85}"/>
              </a:ext>
            </a:extLst>
          </p:cNvPr>
          <p:cNvSpPr>
            <a:spLocks noChangeArrowheads="1"/>
          </p:cNvSpPr>
          <p:nvPr/>
        </p:nvSpPr>
        <p:spPr bwMode="auto">
          <a:xfrm>
            <a:off x="3709101" y="983779"/>
            <a:ext cx="5600179" cy="4339650"/>
          </a:xfrm>
          <a:prstGeom prst="rect">
            <a:avLst/>
          </a:prstGeom>
          <a:solidFill>
            <a:srgbClr val="FFFFCC"/>
          </a:solidFill>
          <a:ln w="9525">
            <a:solidFill>
              <a:srgbClr val="000000"/>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2400" b="1" dirty="0">
              <a:latin typeface="Calibri" panose="020F0502020204030204" pitchFamily="34" charset="0"/>
              <a:cs typeface="Calibri" panose="020F0502020204030204" pitchFamily="34" charset="0"/>
            </a:endParaRPr>
          </a:p>
          <a:p>
            <a:pPr eaLnBrk="1" hangingPunct="1">
              <a:spcBef>
                <a:spcPct val="0"/>
              </a:spcBef>
              <a:buFontTx/>
              <a:buNone/>
            </a:pPr>
            <a:r>
              <a:rPr lang="en-GB" altLang="en-US" sz="2800" b="1" dirty="0">
                <a:latin typeface="Calibri" panose="020F0502020204030204" pitchFamily="34" charset="0"/>
                <a:cs typeface="Calibri" panose="020F0502020204030204" pitchFamily="34" charset="0"/>
              </a:rPr>
              <a:t>Create a warning label for vapes</a:t>
            </a:r>
          </a:p>
          <a:p>
            <a:pPr eaLnBrk="1" hangingPunct="1">
              <a:spcBef>
                <a:spcPct val="0"/>
              </a:spcBef>
              <a:buFontTx/>
              <a:buNone/>
            </a:pPr>
            <a:endParaRPr lang="en-GB" altLang="en-US" sz="1400" b="1" dirty="0">
              <a:latin typeface="Calibri" panose="020F0502020204030204" pitchFamily="34" charset="0"/>
              <a:cs typeface="Calibri" panose="020F0502020204030204" pitchFamily="34" charset="0"/>
            </a:endParaRPr>
          </a:p>
          <a:p>
            <a:pPr eaLnBrk="1" hangingPunct="1">
              <a:spcBef>
                <a:spcPct val="0"/>
              </a:spcBef>
              <a:buFontTx/>
              <a:buNone/>
            </a:pPr>
            <a:r>
              <a:rPr lang="en-GB" altLang="en-US" sz="2000" dirty="0">
                <a:solidFill>
                  <a:srgbClr val="0000FF"/>
                </a:solidFill>
                <a:latin typeface="Calibri" panose="020F0502020204030204" pitchFamily="34" charset="0"/>
                <a:cs typeface="Calibri" panose="020F0502020204030204" pitchFamily="34" charset="0"/>
              </a:rPr>
              <a:t>We’ve seen them on packets of cigarettes, those gruesome images to put off buyers, those terrible statistics which make you glad you don’t smoke – but currently there are no warning labels on vapes.</a:t>
            </a:r>
          </a:p>
          <a:p>
            <a:pPr eaLnBrk="1" hangingPunct="1">
              <a:spcBef>
                <a:spcPct val="0"/>
              </a:spcBef>
              <a:buFontTx/>
              <a:buNone/>
            </a:pPr>
            <a:endParaRPr lang="en-GB" altLang="en-US" sz="2000" dirty="0">
              <a:solidFill>
                <a:srgbClr val="0000FF"/>
              </a:solidFill>
              <a:latin typeface="Calibri" panose="020F0502020204030204" pitchFamily="34" charset="0"/>
              <a:cs typeface="Calibri" panose="020F0502020204030204" pitchFamily="34" charset="0"/>
            </a:endParaRPr>
          </a:p>
          <a:p>
            <a:pPr eaLnBrk="1" hangingPunct="1">
              <a:spcBef>
                <a:spcPct val="0"/>
              </a:spcBef>
              <a:buFontTx/>
              <a:buNone/>
            </a:pPr>
            <a:r>
              <a:rPr lang="en-GB" altLang="en-US" sz="2000" dirty="0">
                <a:solidFill>
                  <a:srgbClr val="000000"/>
                </a:solidFill>
                <a:latin typeface="Calibri" panose="020F0502020204030204" pitchFamily="34" charset="0"/>
                <a:cs typeface="Calibri" panose="020F0502020204030204" pitchFamily="34" charset="0"/>
              </a:rPr>
              <a:t>Draw out the shape of a vape (or use the template) in your book and create your own warning label.</a:t>
            </a:r>
          </a:p>
          <a:p>
            <a:pPr eaLnBrk="1" hangingPunct="1">
              <a:spcBef>
                <a:spcPct val="0"/>
              </a:spcBef>
              <a:buFontTx/>
              <a:buNone/>
            </a:pPr>
            <a:r>
              <a:rPr lang="en-GB" altLang="en-US" sz="2000" dirty="0">
                <a:solidFill>
                  <a:srgbClr val="000000"/>
                </a:solidFill>
                <a:latin typeface="Calibri" panose="020F0502020204030204" pitchFamily="34" charset="0"/>
                <a:cs typeface="Calibri" panose="020F0502020204030204" pitchFamily="34" charset="0"/>
              </a:rPr>
              <a:t>You could create an image, if you feel confident, or just a short paragraph detailing the most important points people need to know.</a:t>
            </a:r>
          </a:p>
        </p:txBody>
      </p:sp>
      <p:pic>
        <p:nvPicPr>
          <p:cNvPr id="11" name="Picture 10">
            <a:extLst>
              <a:ext uri="{FF2B5EF4-FFF2-40B4-BE49-F238E27FC236}">
                <a16:creationId xmlns:a16="http://schemas.microsoft.com/office/drawing/2014/main" id="{8B39A3E4-8306-0199-AF8C-412FE3831F80}"/>
              </a:ext>
            </a:extLst>
          </p:cNvPr>
          <p:cNvPicPr>
            <a:picLocks noChangeAspect="1"/>
          </p:cNvPicPr>
          <p:nvPr/>
        </p:nvPicPr>
        <p:blipFill>
          <a:blip r:embed="rId4"/>
          <a:stretch>
            <a:fillRect/>
          </a:stretch>
        </p:blipFill>
        <p:spPr>
          <a:xfrm>
            <a:off x="8268144" y="5578425"/>
            <a:ext cx="1286367" cy="1201016"/>
          </a:xfrm>
          <a:prstGeom prst="rect">
            <a:avLst/>
          </a:prstGeom>
        </p:spPr>
      </p:pic>
      <p:sp>
        <p:nvSpPr>
          <p:cNvPr id="12" name="TextBox 11">
            <a:extLst>
              <a:ext uri="{FF2B5EF4-FFF2-40B4-BE49-F238E27FC236}">
                <a16:creationId xmlns:a16="http://schemas.microsoft.com/office/drawing/2014/main" id="{73BC1ACA-3304-327C-B915-9307FD903EFD}"/>
              </a:ext>
            </a:extLst>
          </p:cNvPr>
          <p:cNvSpPr txBox="1"/>
          <p:nvPr/>
        </p:nvSpPr>
        <p:spPr>
          <a:xfrm>
            <a:off x="3709101" y="5601613"/>
            <a:ext cx="4389442" cy="1200329"/>
          </a:xfrm>
          <a:prstGeom prst="rect">
            <a:avLst/>
          </a:prstGeom>
          <a:solidFill>
            <a:srgbClr val="FFFF00"/>
          </a:solidFill>
          <a:ln>
            <a:solidFill>
              <a:schemeClr val="tx1"/>
            </a:solidFill>
          </a:ln>
        </p:spPr>
        <p:txBody>
          <a:bodyPr wrap="square" rtlCol="0">
            <a:spAutoFit/>
          </a:bodyPr>
          <a:lstStyle/>
          <a:p>
            <a:r>
              <a:rPr lang="en-GB" b="1" dirty="0">
                <a:solidFill>
                  <a:srgbClr val="0000FF"/>
                </a:solidFill>
              </a:rPr>
              <a:t>Ask your teacher for an app template if you wish and there is a literacy through PSHE template too which you may find helpful.</a:t>
            </a:r>
          </a:p>
        </p:txBody>
      </p:sp>
      <p:sp>
        <p:nvSpPr>
          <p:cNvPr id="17" name="TextBox 11">
            <a:extLst>
              <a:ext uri="{FF2B5EF4-FFF2-40B4-BE49-F238E27FC236}">
                <a16:creationId xmlns:a16="http://schemas.microsoft.com/office/drawing/2014/main" id="{7D49759B-288B-E81C-8785-9E005737BE2B}"/>
              </a:ext>
            </a:extLst>
          </p:cNvPr>
          <p:cNvSpPr txBox="1"/>
          <p:nvPr/>
        </p:nvSpPr>
        <p:spPr>
          <a:xfrm rot="21007014">
            <a:off x="3595808" y="663117"/>
            <a:ext cx="2289003" cy="584775"/>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1" spc="-151" dirty="0">
                <a:solidFill>
                  <a:srgbClr val="000000"/>
                </a:solidFill>
                <a:highlight>
                  <a:srgbClr val="FFFF00"/>
                </a:highlight>
                <a:latin typeface="Calibri"/>
              </a:rPr>
              <a:t>PLENARY</a:t>
            </a:r>
            <a:r>
              <a:rPr lang="en-GB" sz="3200" b="1" i="0" u="none" strike="noStrike" kern="1200" cap="none" spc="-151" baseline="0" dirty="0">
                <a:solidFill>
                  <a:srgbClr val="000000"/>
                </a:solidFill>
                <a:highlight>
                  <a:srgbClr val="FFFF00"/>
                </a:highlight>
                <a:uFillTx/>
                <a:latin typeface="Calibri"/>
              </a:rPr>
              <a:t>:</a:t>
            </a:r>
          </a:p>
        </p:txBody>
      </p:sp>
      <p:pic>
        <p:nvPicPr>
          <p:cNvPr id="15" name="Picture 14">
            <a:extLst>
              <a:ext uri="{FF2B5EF4-FFF2-40B4-BE49-F238E27FC236}">
                <a16:creationId xmlns:a16="http://schemas.microsoft.com/office/drawing/2014/main" id="{949E35FE-795D-3EC2-3419-6FF49C657279}"/>
              </a:ext>
            </a:extLst>
          </p:cNvPr>
          <p:cNvPicPr>
            <a:picLocks noChangeAspect="1"/>
          </p:cNvPicPr>
          <p:nvPr/>
        </p:nvPicPr>
        <p:blipFill>
          <a:blip r:embed="rId5"/>
          <a:stretch>
            <a:fillRect/>
          </a:stretch>
        </p:blipFill>
        <p:spPr>
          <a:xfrm rot="320294">
            <a:off x="538841" y="974747"/>
            <a:ext cx="2499577" cy="5346655"/>
          </a:xfrm>
          <a:prstGeom prst="rect">
            <a:avLst/>
          </a:prstGeom>
        </p:spPr>
      </p:pic>
      <p:pic>
        <p:nvPicPr>
          <p:cNvPr id="18" name="Picture 5">
            <a:extLst>
              <a:ext uri="{FF2B5EF4-FFF2-40B4-BE49-F238E27FC236}">
                <a16:creationId xmlns:a16="http://schemas.microsoft.com/office/drawing/2014/main" id="{95CA45FA-C567-0216-DA09-17A9120CC358}"/>
              </a:ext>
            </a:extLst>
          </p:cNvPr>
          <p:cNvPicPr>
            <a:picLocks noChangeAspect="1"/>
          </p:cNvPicPr>
          <p:nvPr/>
        </p:nvPicPr>
        <p:blipFill>
          <a:blip r:embed="rId6"/>
          <a:stretch>
            <a:fillRect/>
          </a:stretch>
        </p:blipFill>
        <p:spPr>
          <a:xfrm>
            <a:off x="8438209" y="151971"/>
            <a:ext cx="1119406" cy="1302915"/>
          </a:xfrm>
          <a:prstGeom prst="rect">
            <a:avLst/>
          </a:prstGeom>
          <a:noFill/>
          <a:ln cap="flat">
            <a:noFill/>
          </a:ln>
          <a:effectLst>
            <a:outerShdw dist="38096" dir="8100000" algn="tl">
              <a:srgbClr val="000000">
                <a:alpha val="40000"/>
              </a:srgbClr>
            </a:outerShdw>
          </a:effectLst>
        </p:spPr>
      </p:pic>
      <p:pic>
        <p:nvPicPr>
          <p:cNvPr id="20" name="Picture 19">
            <a:extLst>
              <a:ext uri="{FF2B5EF4-FFF2-40B4-BE49-F238E27FC236}">
                <a16:creationId xmlns:a16="http://schemas.microsoft.com/office/drawing/2014/main" id="{69D5B366-744F-02DE-B962-73FD9B231516}"/>
              </a:ext>
            </a:extLst>
          </p:cNvPr>
          <p:cNvPicPr>
            <a:picLocks noChangeAspect="1"/>
          </p:cNvPicPr>
          <p:nvPr/>
        </p:nvPicPr>
        <p:blipFill>
          <a:blip r:embed="rId7"/>
          <a:stretch>
            <a:fillRect/>
          </a:stretch>
        </p:blipFill>
        <p:spPr>
          <a:xfrm rot="21180471">
            <a:off x="62603" y="3075906"/>
            <a:ext cx="3515500" cy="1210733"/>
          </a:xfrm>
          <a:prstGeom prst="rect">
            <a:avLst/>
          </a:prstGeom>
        </p:spPr>
      </p:pic>
    </p:spTree>
    <p:extLst>
      <p:ext uri="{BB962C8B-B14F-4D97-AF65-F5344CB8AC3E}">
        <p14:creationId xmlns:p14="http://schemas.microsoft.com/office/powerpoint/2010/main" val="3058578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2" name="Rectangle: Rounded Corners 9">
            <a:extLst>
              <a:ext uri="{FF2B5EF4-FFF2-40B4-BE49-F238E27FC236}">
                <a16:creationId xmlns:a16="http://schemas.microsoft.com/office/drawing/2014/main" id="{1FB59F79-52FE-5806-F5B5-A5900EB71F5F}"/>
              </a:ext>
            </a:extLst>
          </p:cNvPr>
          <p:cNvSpPr/>
          <p:nvPr/>
        </p:nvSpPr>
        <p:spPr>
          <a:xfrm>
            <a:off x="151665" y="594252"/>
            <a:ext cx="9424870" cy="643819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gradFill>
            <a:gsLst>
              <a:gs pos="0">
                <a:srgbClr val="FFFFFF"/>
              </a:gs>
              <a:gs pos="100000">
                <a:srgbClr val="FFCCFF"/>
              </a:gs>
            </a:gsLst>
            <a:lin ang="5400000"/>
          </a:gradFill>
          <a:ln w="12701" cap="flat">
            <a:solidFill>
              <a:srgbClr val="2F528F"/>
            </a:solidFill>
            <a:prstDash val="solid"/>
            <a:miter/>
          </a:ln>
          <a:effectLst>
            <a:outerShdw dist="38103" algn="tl">
              <a:srgbClr val="000000">
                <a:alpha val="40000"/>
              </a:srgbClr>
            </a:outerShdw>
          </a:effectLst>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200" b="0" i="0" u="none" strike="noStrike" kern="1200" cap="none" spc="-150" baseline="0" dirty="0">
              <a:solidFill>
                <a:srgbClr val="FF0000"/>
              </a:solidFill>
              <a:uFillTx/>
              <a:latin typeface="Calibri" pitchFamily="34"/>
              <a:cs typeface="Calibri" pitchFamily="34"/>
            </a:endParaRPr>
          </a:p>
        </p:txBody>
      </p:sp>
      <p:sp>
        <p:nvSpPr>
          <p:cNvPr id="10" name="TextBox 11">
            <a:extLst>
              <a:ext uri="{FF2B5EF4-FFF2-40B4-BE49-F238E27FC236}">
                <a16:creationId xmlns:a16="http://schemas.microsoft.com/office/drawing/2014/main" id="{65325A73-8BE4-BBAF-B6BB-7D376983FA0F}"/>
              </a:ext>
            </a:extLst>
          </p:cNvPr>
          <p:cNvSpPr txBox="1"/>
          <p:nvPr/>
        </p:nvSpPr>
        <p:spPr>
          <a:xfrm rot="21284122">
            <a:off x="164233" y="272654"/>
            <a:ext cx="4083441" cy="461665"/>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151" baseline="0" dirty="0">
                <a:solidFill>
                  <a:srgbClr val="000000"/>
                </a:solidFill>
                <a:highlight>
                  <a:srgbClr val="FFFF00"/>
                </a:highlight>
                <a:uFillTx/>
                <a:latin typeface="Calibri"/>
              </a:rPr>
              <a:t>Scaffolding for PSHE specific literacy:</a:t>
            </a:r>
          </a:p>
        </p:txBody>
      </p:sp>
      <p:pic>
        <p:nvPicPr>
          <p:cNvPr id="13" name="Picture 5">
            <a:extLst>
              <a:ext uri="{FF2B5EF4-FFF2-40B4-BE49-F238E27FC236}">
                <a16:creationId xmlns:a16="http://schemas.microsoft.com/office/drawing/2014/main" id="{97BCBFB8-C7A3-AE94-F911-C45293A0D83D}"/>
              </a:ext>
            </a:extLst>
          </p:cNvPr>
          <p:cNvPicPr>
            <a:picLocks noChangeAspect="1"/>
          </p:cNvPicPr>
          <p:nvPr/>
        </p:nvPicPr>
        <p:blipFill>
          <a:blip r:embed="rId3"/>
          <a:stretch>
            <a:fillRect/>
          </a:stretch>
        </p:blipFill>
        <p:spPr>
          <a:xfrm>
            <a:off x="8443408" y="93946"/>
            <a:ext cx="937582" cy="1091284"/>
          </a:xfrm>
          <a:prstGeom prst="rect">
            <a:avLst/>
          </a:prstGeom>
          <a:noFill/>
          <a:ln cap="flat">
            <a:noFill/>
          </a:ln>
          <a:effectLst>
            <a:outerShdw dist="38096" dir="8100000" algn="tl">
              <a:srgbClr val="000000">
                <a:alpha val="40000"/>
              </a:srgbClr>
            </a:outerShdw>
          </a:effectLst>
        </p:spPr>
      </p:pic>
      <p:pic>
        <p:nvPicPr>
          <p:cNvPr id="5" name="Picture 2" descr="See the source image">
            <a:extLst>
              <a:ext uri="{FF2B5EF4-FFF2-40B4-BE49-F238E27FC236}">
                <a16:creationId xmlns:a16="http://schemas.microsoft.com/office/drawing/2014/main" id="{FB2A0D8A-1CD9-EB19-394D-D8B6FE49E2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7527" y="5852749"/>
            <a:ext cx="1289343" cy="119980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7597BCC-089F-4F81-F6D6-DBE57EDC5A91}"/>
              </a:ext>
            </a:extLst>
          </p:cNvPr>
          <p:cNvSpPr txBox="1"/>
          <p:nvPr/>
        </p:nvSpPr>
        <p:spPr>
          <a:xfrm>
            <a:off x="615115" y="3920501"/>
            <a:ext cx="2713924" cy="3416320"/>
          </a:xfrm>
          <a:prstGeom prst="rect">
            <a:avLst/>
          </a:prstGeom>
          <a:noFill/>
        </p:spPr>
        <p:txBody>
          <a:bodyPr wrap="square" rtlCol="0">
            <a:spAutoFit/>
          </a:bodyPr>
          <a:lstStyle/>
          <a:p>
            <a:r>
              <a:rPr lang="en-GB" b="1" dirty="0">
                <a:solidFill>
                  <a:srgbClr val="0070C0"/>
                </a:solidFill>
              </a:rPr>
              <a:t>Useful conjunctives:</a:t>
            </a:r>
          </a:p>
          <a:p>
            <a:endParaRPr lang="en-GB" b="1" dirty="0">
              <a:solidFill>
                <a:srgbClr val="0070C0"/>
              </a:solidFill>
            </a:endParaRPr>
          </a:p>
          <a:p>
            <a:r>
              <a:rPr lang="en-GB" dirty="0"/>
              <a:t>Additionally</a:t>
            </a:r>
          </a:p>
          <a:p>
            <a:r>
              <a:rPr lang="en-GB" dirty="0"/>
              <a:t>Furthermore</a:t>
            </a:r>
          </a:p>
          <a:p>
            <a:r>
              <a:rPr lang="en-GB" dirty="0"/>
              <a:t>Subsequently</a:t>
            </a:r>
          </a:p>
          <a:p>
            <a:r>
              <a:rPr lang="en-GB" dirty="0"/>
              <a:t>Similarly</a:t>
            </a:r>
          </a:p>
          <a:p>
            <a:r>
              <a:rPr lang="en-GB" dirty="0"/>
              <a:t>In contrast</a:t>
            </a:r>
          </a:p>
          <a:p>
            <a:r>
              <a:rPr lang="en-GB" dirty="0"/>
              <a:t>Nonetheless</a:t>
            </a:r>
          </a:p>
          <a:p>
            <a:r>
              <a:rPr lang="en-GB" dirty="0"/>
              <a:t>However</a:t>
            </a:r>
          </a:p>
          <a:p>
            <a:endParaRPr lang="en-GB" b="1" dirty="0">
              <a:solidFill>
                <a:srgbClr val="0000FF"/>
              </a:solidFill>
            </a:endParaRPr>
          </a:p>
          <a:p>
            <a:r>
              <a:rPr lang="en-GB" sz="1400" b="0" i="0" u="none" strike="noStrike" kern="0" cap="none" spc="-150" baseline="0" dirty="0">
                <a:solidFill>
                  <a:srgbClr val="000000"/>
                </a:solidFill>
                <a:uFillTx/>
                <a:latin typeface="Calibri" pitchFamily="34"/>
                <a:cs typeface="Calibri" pitchFamily="34"/>
              </a:rPr>
              <a:t>©EC Publishing 2022/23</a:t>
            </a:r>
          </a:p>
          <a:p>
            <a:endParaRPr lang="en-GB" b="1" dirty="0">
              <a:solidFill>
                <a:srgbClr val="0000FF"/>
              </a:solidFill>
            </a:endParaRPr>
          </a:p>
        </p:txBody>
      </p:sp>
      <p:sp>
        <p:nvSpPr>
          <p:cNvPr id="8" name="TextBox 7">
            <a:extLst>
              <a:ext uri="{FF2B5EF4-FFF2-40B4-BE49-F238E27FC236}">
                <a16:creationId xmlns:a16="http://schemas.microsoft.com/office/drawing/2014/main" id="{DF304845-2821-E244-3D4F-5E9FD27D9EB4}"/>
              </a:ext>
            </a:extLst>
          </p:cNvPr>
          <p:cNvSpPr txBox="1"/>
          <p:nvPr/>
        </p:nvSpPr>
        <p:spPr>
          <a:xfrm>
            <a:off x="734793" y="1015628"/>
            <a:ext cx="2713924" cy="3139321"/>
          </a:xfrm>
          <a:prstGeom prst="rect">
            <a:avLst/>
          </a:prstGeom>
          <a:noFill/>
        </p:spPr>
        <p:txBody>
          <a:bodyPr wrap="square" rtlCol="0">
            <a:spAutoFit/>
          </a:bodyPr>
          <a:lstStyle/>
          <a:p>
            <a:r>
              <a:rPr lang="en-GB" b="1" dirty="0">
                <a:solidFill>
                  <a:srgbClr val="0000FF"/>
                </a:solidFill>
              </a:rPr>
              <a:t>Starting sentences about importance:</a:t>
            </a:r>
          </a:p>
          <a:p>
            <a:endParaRPr lang="en-GB" b="1" dirty="0">
              <a:solidFill>
                <a:srgbClr val="0000FF"/>
              </a:solidFill>
            </a:endParaRPr>
          </a:p>
          <a:p>
            <a:r>
              <a:rPr lang="en-GB" dirty="0"/>
              <a:t>It’s essential that we…</a:t>
            </a:r>
          </a:p>
          <a:p>
            <a:r>
              <a:rPr lang="en-GB" dirty="0"/>
              <a:t>It’s always important to realise…</a:t>
            </a:r>
          </a:p>
          <a:p>
            <a:r>
              <a:rPr lang="en-GB" dirty="0"/>
              <a:t>Essentially, we must all take note of…</a:t>
            </a:r>
          </a:p>
          <a:p>
            <a:r>
              <a:rPr lang="en-GB" dirty="0"/>
              <a:t>Critically….</a:t>
            </a:r>
          </a:p>
          <a:p>
            <a:endParaRPr lang="en-GB" b="1" dirty="0">
              <a:solidFill>
                <a:srgbClr val="0000FF"/>
              </a:solidFill>
            </a:endParaRPr>
          </a:p>
          <a:p>
            <a:endParaRPr lang="en-GB" b="1" dirty="0">
              <a:solidFill>
                <a:srgbClr val="0000FF"/>
              </a:solidFill>
            </a:endParaRPr>
          </a:p>
        </p:txBody>
      </p:sp>
      <p:sp>
        <p:nvSpPr>
          <p:cNvPr id="14" name="TextBox 13">
            <a:extLst>
              <a:ext uri="{FF2B5EF4-FFF2-40B4-BE49-F238E27FC236}">
                <a16:creationId xmlns:a16="http://schemas.microsoft.com/office/drawing/2014/main" id="{AF9F79B3-A174-56D0-842A-BF1D2D94C61C}"/>
              </a:ext>
            </a:extLst>
          </p:cNvPr>
          <p:cNvSpPr txBox="1"/>
          <p:nvPr/>
        </p:nvSpPr>
        <p:spPr>
          <a:xfrm>
            <a:off x="3382478" y="1055828"/>
            <a:ext cx="3278005" cy="3139321"/>
          </a:xfrm>
          <a:prstGeom prst="rect">
            <a:avLst/>
          </a:prstGeom>
          <a:noFill/>
        </p:spPr>
        <p:txBody>
          <a:bodyPr wrap="square" rtlCol="0">
            <a:spAutoFit/>
          </a:bodyPr>
          <a:lstStyle/>
          <a:p>
            <a:r>
              <a:rPr lang="en-GB" b="1" dirty="0">
                <a:solidFill>
                  <a:srgbClr val="9966FF"/>
                </a:solidFill>
              </a:rPr>
              <a:t>Starting sentences for</a:t>
            </a:r>
          </a:p>
          <a:p>
            <a:r>
              <a:rPr lang="en-GB" b="1" dirty="0">
                <a:solidFill>
                  <a:srgbClr val="9966FF"/>
                </a:solidFill>
              </a:rPr>
              <a:t>two-sided arguments:</a:t>
            </a:r>
          </a:p>
          <a:p>
            <a:endParaRPr lang="en-GB" b="1" dirty="0">
              <a:solidFill>
                <a:srgbClr val="9966FF"/>
              </a:solidFill>
            </a:endParaRPr>
          </a:p>
          <a:p>
            <a:r>
              <a:rPr lang="en-GB" dirty="0"/>
              <a:t>We must consider both sides when…</a:t>
            </a:r>
          </a:p>
          <a:p>
            <a:r>
              <a:rPr lang="en-GB" dirty="0"/>
              <a:t>On the one hand…</a:t>
            </a:r>
          </a:p>
          <a:p>
            <a:r>
              <a:rPr lang="en-GB" dirty="0"/>
              <a:t>One point of view might be..</a:t>
            </a:r>
          </a:p>
          <a:p>
            <a:r>
              <a:rPr lang="en-GB" dirty="0"/>
              <a:t>There are two opposing viewpoints on this subject..</a:t>
            </a:r>
          </a:p>
          <a:p>
            <a:endParaRPr lang="en-GB" b="1" dirty="0">
              <a:solidFill>
                <a:srgbClr val="0000FF"/>
              </a:solidFill>
            </a:endParaRPr>
          </a:p>
          <a:p>
            <a:endParaRPr lang="en-GB" b="1" dirty="0">
              <a:solidFill>
                <a:srgbClr val="0000FF"/>
              </a:solidFill>
            </a:endParaRPr>
          </a:p>
        </p:txBody>
      </p:sp>
      <p:sp>
        <p:nvSpPr>
          <p:cNvPr id="15" name="TextBox 14">
            <a:extLst>
              <a:ext uri="{FF2B5EF4-FFF2-40B4-BE49-F238E27FC236}">
                <a16:creationId xmlns:a16="http://schemas.microsoft.com/office/drawing/2014/main" id="{E9D1A0F0-9374-67FA-1CF8-C00A1A47FB3D}"/>
              </a:ext>
            </a:extLst>
          </p:cNvPr>
          <p:cNvSpPr txBox="1"/>
          <p:nvPr/>
        </p:nvSpPr>
        <p:spPr>
          <a:xfrm>
            <a:off x="6457612" y="1055828"/>
            <a:ext cx="3162493" cy="2585323"/>
          </a:xfrm>
          <a:prstGeom prst="rect">
            <a:avLst/>
          </a:prstGeom>
          <a:noFill/>
        </p:spPr>
        <p:txBody>
          <a:bodyPr wrap="square" rtlCol="0">
            <a:spAutoFit/>
          </a:bodyPr>
          <a:lstStyle/>
          <a:p>
            <a:r>
              <a:rPr lang="en-GB" b="1" dirty="0">
                <a:solidFill>
                  <a:srgbClr val="B0007A"/>
                </a:solidFill>
              </a:rPr>
              <a:t>Starting </a:t>
            </a:r>
          </a:p>
          <a:p>
            <a:r>
              <a:rPr lang="en-GB" b="1" dirty="0">
                <a:solidFill>
                  <a:srgbClr val="B0007A"/>
                </a:solidFill>
              </a:rPr>
              <a:t>sentences about opinion:</a:t>
            </a:r>
          </a:p>
          <a:p>
            <a:endParaRPr lang="en-GB" b="1" dirty="0">
              <a:solidFill>
                <a:srgbClr val="B0007A"/>
              </a:solidFill>
            </a:endParaRPr>
          </a:p>
          <a:p>
            <a:r>
              <a:rPr lang="en-GB" dirty="0"/>
              <a:t>My personal opinion on this matter is…</a:t>
            </a:r>
          </a:p>
          <a:p>
            <a:r>
              <a:rPr lang="en-GB" dirty="0"/>
              <a:t>It may be controversial, </a:t>
            </a:r>
          </a:p>
          <a:p>
            <a:r>
              <a:rPr lang="en-GB" dirty="0"/>
              <a:t>but I believe…</a:t>
            </a:r>
          </a:p>
          <a:p>
            <a:r>
              <a:rPr lang="en-GB" dirty="0"/>
              <a:t>My opinion is based on two factors….</a:t>
            </a:r>
          </a:p>
        </p:txBody>
      </p:sp>
      <p:sp>
        <p:nvSpPr>
          <p:cNvPr id="16" name="TextBox 15">
            <a:extLst>
              <a:ext uri="{FF2B5EF4-FFF2-40B4-BE49-F238E27FC236}">
                <a16:creationId xmlns:a16="http://schemas.microsoft.com/office/drawing/2014/main" id="{D9F8111F-ED63-BCB1-028C-F7E43E97C316}"/>
              </a:ext>
            </a:extLst>
          </p:cNvPr>
          <p:cNvSpPr txBox="1"/>
          <p:nvPr/>
        </p:nvSpPr>
        <p:spPr>
          <a:xfrm>
            <a:off x="5741940" y="3933330"/>
            <a:ext cx="3855337" cy="3139321"/>
          </a:xfrm>
          <a:prstGeom prst="rect">
            <a:avLst/>
          </a:prstGeom>
          <a:noFill/>
        </p:spPr>
        <p:txBody>
          <a:bodyPr wrap="square" rtlCol="0">
            <a:spAutoFit/>
          </a:bodyPr>
          <a:lstStyle/>
          <a:p>
            <a:r>
              <a:rPr lang="en-GB" b="1" dirty="0">
                <a:solidFill>
                  <a:srgbClr val="CC6600"/>
                </a:solidFill>
              </a:rPr>
              <a:t>Concluding extended writing:</a:t>
            </a:r>
          </a:p>
          <a:p>
            <a:endParaRPr lang="en-GB" b="1" dirty="0">
              <a:solidFill>
                <a:srgbClr val="CC6600"/>
              </a:solidFill>
            </a:endParaRPr>
          </a:p>
          <a:p>
            <a:r>
              <a:rPr lang="en-GB" dirty="0"/>
              <a:t>In conclusion…</a:t>
            </a:r>
          </a:p>
          <a:p>
            <a:r>
              <a:rPr lang="en-GB" dirty="0"/>
              <a:t>When all has been considered..</a:t>
            </a:r>
          </a:p>
          <a:p>
            <a:r>
              <a:rPr lang="en-GB" dirty="0"/>
              <a:t>Therefore as expressed…</a:t>
            </a:r>
          </a:p>
          <a:p>
            <a:r>
              <a:rPr lang="en-GB" dirty="0"/>
              <a:t>In consideration of all the above..</a:t>
            </a:r>
          </a:p>
          <a:p>
            <a:r>
              <a:rPr lang="en-GB" dirty="0"/>
              <a:t>Finally, when all has been considered…</a:t>
            </a:r>
          </a:p>
          <a:p>
            <a:r>
              <a:rPr lang="en-GB" dirty="0"/>
              <a:t>Overall I would state…</a:t>
            </a:r>
          </a:p>
          <a:p>
            <a:endParaRPr lang="en-GB" b="1" dirty="0">
              <a:solidFill>
                <a:srgbClr val="0000FF"/>
              </a:solidFill>
            </a:endParaRPr>
          </a:p>
          <a:p>
            <a:endParaRPr lang="en-GB" b="1" dirty="0">
              <a:solidFill>
                <a:srgbClr val="0000FF"/>
              </a:solidFill>
            </a:endParaRPr>
          </a:p>
        </p:txBody>
      </p:sp>
      <p:sp>
        <p:nvSpPr>
          <p:cNvPr id="17" name="Arrow: Down 16">
            <a:extLst>
              <a:ext uri="{FF2B5EF4-FFF2-40B4-BE49-F238E27FC236}">
                <a16:creationId xmlns:a16="http://schemas.microsoft.com/office/drawing/2014/main" id="{4F0FB552-DA3F-E027-8018-B394789606CE}"/>
              </a:ext>
            </a:extLst>
          </p:cNvPr>
          <p:cNvSpPr/>
          <p:nvPr/>
        </p:nvSpPr>
        <p:spPr>
          <a:xfrm>
            <a:off x="347210" y="1115722"/>
            <a:ext cx="280705" cy="2722666"/>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row: Down 17">
            <a:extLst>
              <a:ext uri="{FF2B5EF4-FFF2-40B4-BE49-F238E27FC236}">
                <a16:creationId xmlns:a16="http://schemas.microsoft.com/office/drawing/2014/main" id="{70683FAF-4570-EB41-75B8-C0A242484716}"/>
              </a:ext>
            </a:extLst>
          </p:cNvPr>
          <p:cNvSpPr/>
          <p:nvPr/>
        </p:nvSpPr>
        <p:spPr>
          <a:xfrm rot="16200000">
            <a:off x="4473168" y="4386497"/>
            <a:ext cx="330506" cy="2088029"/>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F64A22A9-F931-C948-FDBD-EF67BF7A3CB9}"/>
              </a:ext>
            </a:extLst>
          </p:cNvPr>
          <p:cNvSpPr txBox="1"/>
          <p:nvPr/>
        </p:nvSpPr>
        <p:spPr>
          <a:xfrm>
            <a:off x="2957022" y="4747838"/>
            <a:ext cx="2058478" cy="1323439"/>
          </a:xfrm>
          <a:prstGeom prst="rect">
            <a:avLst/>
          </a:prstGeom>
          <a:solidFill>
            <a:srgbClr val="FFFF00"/>
          </a:solidFill>
          <a:ln>
            <a:solidFill>
              <a:schemeClr val="tx1"/>
            </a:solidFill>
          </a:ln>
        </p:spPr>
        <p:txBody>
          <a:bodyPr wrap="square" rtlCol="0">
            <a:spAutoFit/>
          </a:bodyPr>
          <a:lstStyle/>
          <a:p>
            <a:r>
              <a:rPr lang="en-GB" sz="1600" dirty="0"/>
              <a:t>Complete second part of argument, or second paragraph of PSHE extended writing piece.</a:t>
            </a:r>
          </a:p>
        </p:txBody>
      </p:sp>
      <p:sp>
        <p:nvSpPr>
          <p:cNvPr id="22" name="Arrow: Down 21">
            <a:extLst>
              <a:ext uri="{FF2B5EF4-FFF2-40B4-BE49-F238E27FC236}">
                <a16:creationId xmlns:a16="http://schemas.microsoft.com/office/drawing/2014/main" id="{FCCA1312-5C9E-E7E5-B2F7-FBE51EB90748}"/>
              </a:ext>
            </a:extLst>
          </p:cNvPr>
          <p:cNvSpPr/>
          <p:nvPr/>
        </p:nvSpPr>
        <p:spPr>
          <a:xfrm rot="16200000">
            <a:off x="2459618" y="5075023"/>
            <a:ext cx="326374" cy="706843"/>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8291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A33FB5AB-8172-DE58-2B76-F2EF2C98A868}"/>
              </a:ext>
            </a:extLst>
          </p:cNvPr>
          <p:cNvPicPr>
            <a:picLocks noChangeAspect="1"/>
          </p:cNvPicPr>
          <p:nvPr/>
        </p:nvPicPr>
        <p:blipFill rotWithShape="1">
          <a:blip r:embed="rId2"/>
          <a:srcRect r="13650" b="-1"/>
          <a:stretch/>
        </p:blipFill>
        <p:spPr>
          <a:xfrm>
            <a:off x="20" y="1363"/>
            <a:ext cx="9728180" cy="7294787"/>
          </a:xfrm>
          <a:prstGeom prst="rect">
            <a:avLst/>
          </a:prstGeom>
        </p:spPr>
      </p:pic>
      <p:sp>
        <p:nvSpPr>
          <p:cNvPr id="3" name="AutoShape 6" descr="Wash your hands (#4) - Openclipart">
            <a:extLst>
              <a:ext uri="{FF2B5EF4-FFF2-40B4-BE49-F238E27FC236}">
                <a16:creationId xmlns:a16="http://schemas.microsoft.com/office/drawing/2014/main" id="{08FEEE7B-DE5B-B48E-B66A-00BBA8DBED31}"/>
              </a:ext>
            </a:extLst>
          </p:cNvPr>
          <p:cNvSpPr/>
          <p:nvPr/>
        </p:nvSpPr>
        <p:spPr>
          <a:xfrm>
            <a:off x="4419596" y="3276596"/>
            <a:ext cx="304796" cy="304796"/>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5" name="TextBox 11">
            <a:extLst>
              <a:ext uri="{FF2B5EF4-FFF2-40B4-BE49-F238E27FC236}">
                <a16:creationId xmlns:a16="http://schemas.microsoft.com/office/drawing/2014/main" id="{8DBBB090-27F9-0844-5812-F7348B3D66F1}"/>
              </a:ext>
            </a:extLst>
          </p:cNvPr>
          <p:cNvSpPr txBox="1"/>
          <p:nvPr/>
        </p:nvSpPr>
        <p:spPr>
          <a:xfrm>
            <a:off x="425923" y="2592414"/>
            <a:ext cx="2612367" cy="461662"/>
          </a:xfrm>
          <a:prstGeom prst="rect">
            <a:avLst/>
          </a:prstGeom>
          <a:solidFill>
            <a:srgbClr val="0000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none" strike="noStrike" kern="1200" cap="none" spc="-151" baseline="0" dirty="0">
                <a:solidFill>
                  <a:srgbClr val="000000"/>
                </a:solidFill>
                <a:highlight>
                  <a:srgbClr val="FFFF00"/>
                </a:highlight>
                <a:uFillTx/>
                <a:latin typeface="Calibri"/>
              </a:rPr>
              <a:t>Signposting support:</a:t>
            </a:r>
          </a:p>
        </p:txBody>
      </p:sp>
      <p:sp>
        <p:nvSpPr>
          <p:cNvPr id="6" name="TextBox 16">
            <a:extLst>
              <a:ext uri="{FF2B5EF4-FFF2-40B4-BE49-F238E27FC236}">
                <a16:creationId xmlns:a16="http://schemas.microsoft.com/office/drawing/2014/main" id="{DC3C4FBF-4753-8EB2-A006-6794421C6486}"/>
              </a:ext>
            </a:extLst>
          </p:cNvPr>
          <p:cNvSpPr txBox="1"/>
          <p:nvPr/>
        </p:nvSpPr>
        <p:spPr>
          <a:xfrm>
            <a:off x="425923" y="3235877"/>
            <a:ext cx="8876352" cy="3825599"/>
          </a:xfrm>
          <a:prstGeom prst="rect">
            <a:avLst/>
          </a:prstGeom>
          <a:solidFill>
            <a:srgbClr val="FFFF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n-GB" sz="2400" b="1" spc="-150" dirty="0">
                <a:solidFill>
                  <a:srgbClr val="FF0000"/>
                </a:solidFill>
                <a:latin typeface="Calibri" pitchFamily="34"/>
                <a:ea typeface="Calibri" pitchFamily="34"/>
                <a:cs typeface="Calibri" pitchFamily="34"/>
              </a:rPr>
              <a:t>U</a:t>
            </a:r>
            <a:r>
              <a:rPr lang="en-GB" sz="2400" b="1" i="0" u="none" strike="noStrike" kern="1200" cap="none" spc="-150" baseline="0" dirty="0">
                <a:solidFill>
                  <a:srgbClr val="FF0000"/>
                </a:solidFill>
                <a:uFillTx/>
                <a:latin typeface="Calibri" pitchFamily="34"/>
                <a:ea typeface="Calibri" pitchFamily="34"/>
                <a:cs typeface="Calibri" pitchFamily="34"/>
              </a:rPr>
              <a:t>seful helplines and charities </a:t>
            </a:r>
          </a:p>
          <a:p>
            <a:pPr marL="0" marR="0" lvl="0" indent="0" algn="l"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n-GB" sz="2000" b="1" i="0" u="none" strike="noStrike" kern="1200" cap="none" spc="-150" baseline="0" dirty="0">
                <a:solidFill>
                  <a:srgbClr val="FF0000"/>
                </a:solidFill>
                <a:uFillTx/>
                <a:latin typeface="Calibri" pitchFamily="34"/>
                <a:ea typeface="Calibri" pitchFamily="34"/>
                <a:cs typeface="Calibri" pitchFamily="34"/>
                <a:hlinkClick r:id="rId3"/>
              </a:rPr>
              <a:t>https://www.nhs.uk/better-health/quit-smoking/vaping-to-quit-smoking/</a:t>
            </a:r>
            <a:endParaRPr lang="en-GB" sz="2000" b="1" i="0" u="none" strike="noStrike" kern="1200" cap="none" spc="-150" baseline="0" dirty="0">
              <a:solidFill>
                <a:srgbClr val="FF0000"/>
              </a:solidFill>
              <a:uFillTx/>
              <a:latin typeface="Calibri" pitchFamily="34"/>
              <a:ea typeface="Calibri" pitchFamily="34"/>
              <a:cs typeface="Calibri" pitchFamily="34"/>
            </a:endParaRPr>
          </a:p>
          <a:p>
            <a:pPr fontAlgn="auto" hangingPunct="1">
              <a:lnSpc>
                <a:spcPct val="107000"/>
              </a:lnSpc>
              <a:spcBef>
                <a:spcPts val="0"/>
              </a:spcBef>
              <a:spcAft>
                <a:spcPts val="800"/>
              </a:spcAft>
              <a:defRPr sz="1800" b="0" i="0" u="none" strike="noStrike" kern="0" cap="none" spc="0" baseline="0">
                <a:solidFill>
                  <a:srgbClr val="000000"/>
                </a:solidFill>
                <a:uFillTx/>
              </a:defRPr>
            </a:pPr>
            <a:r>
              <a:rPr lang="en-GB" sz="2000" b="0" i="0" u="none" strike="noStrike" kern="1200" cap="none" spc="-150" baseline="0" dirty="0">
                <a:solidFill>
                  <a:srgbClr val="000000"/>
                </a:solidFill>
                <a:uFillTx/>
                <a:latin typeface="Calibri" pitchFamily="34"/>
                <a:ea typeface="Calibri" pitchFamily="34"/>
                <a:cs typeface="Calibri" pitchFamily="34"/>
              </a:rPr>
              <a:t>NHS site with up to date info on using vaping appropriately to quit smoking.</a:t>
            </a:r>
            <a:endParaRPr lang="en-GB" sz="2400" b="1" i="0" u="none" strike="noStrike" kern="1200" cap="none" spc="-150" baseline="0" dirty="0">
              <a:solidFill>
                <a:srgbClr val="FF0000"/>
              </a:solidFill>
              <a:uFillTx/>
              <a:latin typeface="Calibri" pitchFamily="34"/>
              <a:ea typeface="Calibri" pitchFamily="34"/>
              <a:cs typeface="Calibri" pitchFamily="34"/>
            </a:endParaRPr>
          </a:p>
          <a:p>
            <a:pPr marL="0" marR="0" lvl="0" indent="0" algn="l"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r>
              <a:rPr lang="en-GB" sz="2000" b="1" i="0" u="sng" strike="noStrike" kern="1200" cap="none" spc="-150" baseline="0" dirty="0">
                <a:solidFill>
                  <a:srgbClr val="0563C1"/>
                </a:solidFill>
                <a:uFillTx/>
                <a:latin typeface="Calibri" pitchFamily="34"/>
                <a:ea typeface="Calibri" pitchFamily="34"/>
                <a:cs typeface="Calibri" pitchFamily="34"/>
                <a:hlinkClick r:id="rId4"/>
              </a:rPr>
              <a:t>Young Minds</a:t>
            </a:r>
            <a:r>
              <a:rPr lang="en-GB" sz="2000" b="0" i="0" u="sng" strike="noStrike" kern="1200" cap="none" spc="-150" baseline="0" dirty="0">
                <a:solidFill>
                  <a:srgbClr val="0563C1"/>
                </a:solidFill>
                <a:uFillTx/>
                <a:latin typeface="Calibri" pitchFamily="34"/>
                <a:ea typeface="Calibri" pitchFamily="34"/>
                <a:cs typeface="Calibri" pitchFamily="34"/>
                <a:hlinkClick r:id="rId4"/>
              </a:rPr>
              <a:t>.</a:t>
            </a:r>
            <a:r>
              <a:rPr lang="en-GB" sz="2000" b="0" i="0" u="none" strike="noStrike" kern="1200" cap="none" spc="-150" baseline="0" dirty="0">
                <a:solidFill>
                  <a:srgbClr val="000000"/>
                </a:solidFill>
                <a:uFillTx/>
                <a:latin typeface="Calibri" pitchFamily="34"/>
                <a:ea typeface="Calibri" pitchFamily="34"/>
                <a:cs typeface="Calibri" pitchFamily="34"/>
              </a:rPr>
              <a:t> Child and adolescent mental health charity. Call: 0808 802 5544 (parents’ helpline)</a:t>
            </a:r>
          </a:p>
          <a:p>
            <a:pPr fontAlgn="auto" hangingPunct="1">
              <a:lnSpc>
                <a:spcPct val="107000"/>
              </a:lnSpc>
              <a:spcBef>
                <a:spcPts val="0"/>
              </a:spcBef>
              <a:spcAft>
                <a:spcPts val="800"/>
              </a:spcAft>
              <a:defRPr sz="1800" b="0" i="0" u="none" strike="noStrike" kern="0" cap="none" spc="0" baseline="0">
                <a:solidFill>
                  <a:srgbClr val="000000"/>
                </a:solidFill>
                <a:uFillTx/>
              </a:defRPr>
            </a:pPr>
            <a:r>
              <a:rPr lang="en-US" sz="2000" b="1" spc="-150" dirty="0">
                <a:latin typeface="Calibri" panose="020F0502020204030204" pitchFamily="34" charset="0"/>
                <a:cs typeface="Calibri" panose="020F0502020204030204" pitchFamily="34" charset="0"/>
                <a:hlinkClick r:id="rId5"/>
              </a:rPr>
              <a:t>Teen Line | Teens Support hotline - Connect, talk, get help!</a:t>
            </a:r>
            <a:r>
              <a:rPr lang="en-US" sz="2000" b="1" spc="-150" dirty="0">
                <a:latin typeface="Calibri" panose="020F0502020204030204" pitchFamily="34" charset="0"/>
                <a:cs typeface="Calibri" panose="020F0502020204030204" pitchFamily="34" charset="0"/>
              </a:rPr>
              <a:t>  </a:t>
            </a:r>
            <a:r>
              <a:rPr lang="en-US" sz="2000" b="0" i="0" u="none" strike="noStrike" kern="1200" cap="none" spc="-150" baseline="0" dirty="0">
                <a:solidFill>
                  <a:srgbClr val="000000"/>
                </a:solidFill>
                <a:uFillTx/>
                <a:latin typeface="Calibri" panose="020F0502020204030204" pitchFamily="34" charset="0"/>
                <a:ea typeface="Calibri" pitchFamily="34"/>
                <a:cs typeface="Calibri" panose="020F0502020204030204" pitchFamily="34" charset="0"/>
              </a:rPr>
              <a:t>Teen Line's highly trained teen listeners provide support, resources and hope to any teen who is struggling.</a:t>
            </a:r>
            <a:r>
              <a:rPr lang="en-GB" sz="2000" b="0" i="0" u="none" strike="noStrike" kern="1200" cap="none" spc="-150" baseline="0" dirty="0">
                <a:solidFill>
                  <a:srgbClr val="000000"/>
                </a:solidFill>
                <a:uFillTx/>
                <a:latin typeface="Calibri" panose="020F0502020204030204" pitchFamily="34" charset="0"/>
                <a:ea typeface="Calibri" pitchFamily="34"/>
                <a:cs typeface="Calibri" panose="020F0502020204030204" pitchFamily="34" charset="0"/>
              </a:rPr>
              <a:t> </a:t>
            </a:r>
          </a:p>
          <a:p>
            <a:pPr fontAlgn="auto" hangingPunct="1">
              <a:lnSpc>
                <a:spcPct val="107000"/>
              </a:lnSpc>
              <a:spcBef>
                <a:spcPts val="0"/>
              </a:spcBef>
              <a:spcAft>
                <a:spcPts val="800"/>
              </a:spcAft>
              <a:defRPr sz="1800" b="0" i="0" u="none" strike="noStrike" kern="0" cap="none" spc="0" baseline="0">
                <a:solidFill>
                  <a:srgbClr val="000000"/>
                </a:solidFill>
                <a:uFillTx/>
              </a:defRPr>
            </a:pPr>
            <a:r>
              <a:rPr lang="en-GB" sz="2000" b="1" i="0" u="none" strike="noStrike" kern="1200" cap="none" spc="-150" baseline="0" dirty="0">
                <a:solidFill>
                  <a:srgbClr val="000000"/>
                </a:solidFill>
                <a:uFillTx/>
                <a:latin typeface="Calibri" panose="020F0502020204030204" pitchFamily="34" charset="0"/>
                <a:ea typeface="Calibri" pitchFamily="34"/>
                <a:cs typeface="Calibri" panose="020F0502020204030204" pitchFamily="34" charset="0"/>
                <a:hlinkClick r:id="rId6"/>
              </a:rPr>
              <a:t>https://www.royalwolverhampton.nhs.uk/about-us/smoke-free-rwt/the-facts-on-vaping/</a:t>
            </a:r>
            <a:endParaRPr lang="en-GB" sz="2000" b="1" spc="-150" dirty="0">
              <a:solidFill>
                <a:srgbClr val="000000"/>
              </a:solidFill>
              <a:latin typeface="Calibri" panose="020F0502020204030204" pitchFamily="34" charset="0"/>
              <a:ea typeface="Calibri" pitchFamily="34"/>
              <a:cs typeface="Calibri" panose="020F0502020204030204" pitchFamily="34" charset="0"/>
            </a:endParaRPr>
          </a:p>
          <a:p>
            <a:pPr fontAlgn="auto" hangingPunct="1">
              <a:lnSpc>
                <a:spcPct val="107000"/>
              </a:lnSpc>
              <a:spcBef>
                <a:spcPts val="0"/>
              </a:spcBef>
              <a:spcAft>
                <a:spcPts val="800"/>
              </a:spcAft>
              <a:defRPr sz="1800" b="0" i="0" u="none" strike="noStrike" kern="0" cap="none" spc="0" baseline="0">
                <a:solidFill>
                  <a:srgbClr val="000000"/>
                </a:solidFill>
                <a:uFillTx/>
              </a:defRPr>
            </a:pPr>
            <a:r>
              <a:rPr lang="en-US" sz="2000" spc="-150" dirty="0">
                <a:solidFill>
                  <a:srgbClr val="000000"/>
                </a:solidFill>
                <a:latin typeface="Calibri" panose="020F0502020204030204" pitchFamily="34" charset="0"/>
                <a:ea typeface="Calibri" pitchFamily="34"/>
                <a:cs typeface="Calibri" panose="020F0502020204030204" pitchFamily="34" charset="0"/>
              </a:rPr>
              <a:t>Free v</a:t>
            </a:r>
            <a:r>
              <a:rPr lang="en-US" sz="2000" b="0" i="0" u="none" strike="noStrike" kern="1200" cap="none" spc="-150" baseline="0" dirty="0">
                <a:solidFill>
                  <a:srgbClr val="000000"/>
                </a:solidFill>
                <a:uFillTx/>
                <a:latin typeface="Calibri" panose="020F0502020204030204" pitchFamily="34" charset="0"/>
                <a:ea typeface="Calibri" pitchFamily="34"/>
                <a:cs typeface="Calibri" panose="020F0502020204030204" pitchFamily="34" charset="0"/>
              </a:rPr>
              <a:t>aping  and </a:t>
            </a:r>
            <a:r>
              <a:rPr lang="en-US" sz="2000" spc="-150" dirty="0">
                <a:solidFill>
                  <a:srgbClr val="000000"/>
                </a:solidFill>
                <a:latin typeface="Calibri" panose="020F0502020204030204" pitchFamily="34" charset="0"/>
                <a:ea typeface="Calibri" pitchFamily="34"/>
                <a:cs typeface="Calibri" panose="020F0502020204030204" pitchFamily="34" charset="0"/>
              </a:rPr>
              <a:t>health </a:t>
            </a:r>
            <a:r>
              <a:rPr lang="en-US" sz="2000" b="0" i="0" u="none" strike="noStrike" kern="1200" cap="none" spc="-150" baseline="0" dirty="0">
                <a:solidFill>
                  <a:srgbClr val="000000"/>
                </a:solidFill>
                <a:uFillTx/>
                <a:latin typeface="Calibri" panose="020F0502020204030204" pitchFamily="34" charset="0"/>
                <a:ea typeface="Calibri" pitchFamily="34"/>
                <a:cs typeface="Calibri" panose="020F0502020204030204" pitchFamily="34" charset="0"/>
              </a:rPr>
              <a:t>facts guide</a:t>
            </a:r>
            <a:endParaRPr lang="en-GB" sz="2000" b="0" i="0" u="none" strike="noStrike" kern="1200" cap="none" spc="-150" baseline="0" dirty="0">
              <a:solidFill>
                <a:srgbClr val="000000"/>
              </a:solidFill>
              <a:uFillTx/>
              <a:latin typeface="Calibri" panose="020F0502020204030204" pitchFamily="34" charset="0"/>
              <a:ea typeface="Calibri" pitchFamily="34"/>
              <a:cs typeface="Calibri" panose="020F0502020204030204" pitchFamily="34" charset="0"/>
            </a:endParaRPr>
          </a:p>
          <a:p>
            <a:pPr fontAlgn="auto" hangingPunct="1">
              <a:lnSpc>
                <a:spcPct val="107000"/>
              </a:lnSpc>
              <a:spcBef>
                <a:spcPts val="0"/>
              </a:spcBef>
              <a:spcAft>
                <a:spcPts val="800"/>
              </a:spcAft>
              <a:defRPr sz="1800" b="0" i="0" u="none" strike="noStrike" kern="0" cap="none" spc="0" baseline="0">
                <a:solidFill>
                  <a:srgbClr val="000000"/>
                </a:solidFill>
                <a:uFillTx/>
              </a:defRPr>
            </a:pPr>
            <a:endParaRPr lang="en-GB" sz="2000" b="0" i="0" u="none" strike="noStrike" kern="1200" cap="none" spc="-150" baseline="0" dirty="0">
              <a:solidFill>
                <a:srgbClr val="000000"/>
              </a:solidFill>
              <a:uFillTx/>
              <a:latin typeface="Calibri" panose="020F0502020204030204" pitchFamily="34" charset="0"/>
              <a:ea typeface="Calibri" pitchFamily="34"/>
              <a:cs typeface="Calibri" panose="020F0502020204030204" pitchFamily="34" charset="0"/>
            </a:endParaRPr>
          </a:p>
        </p:txBody>
      </p:sp>
      <p:sp>
        <p:nvSpPr>
          <p:cNvPr id="2" name="TextBox 7">
            <a:extLst>
              <a:ext uri="{FF2B5EF4-FFF2-40B4-BE49-F238E27FC236}">
                <a16:creationId xmlns:a16="http://schemas.microsoft.com/office/drawing/2014/main" id="{D5093C0A-7758-EDDB-D0DA-B3E900833482}"/>
              </a:ext>
            </a:extLst>
          </p:cNvPr>
          <p:cNvSpPr txBox="1"/>
          <p:nvPr/>
        </p:nvSpPr>
        <p:spPr>
          <a:xfrm>
            <a:off x="2271812" y="120151"/>
            <a:ext cx="5531978" cy="1446550"/>
          </a:xfrm>
          <a:prstGeom prst="rect">
            <a:avLst/>
          </a:prstGeom>
          <a:solidFill>
            <a:schemeClr val="bg1"/>
          </a:solidFill>
          <a:ln cap="flat">
            <a:noFill/>
          </a:ln>
          <a:effectLst>
            <a:outerShdw dist="38103" dir="5400000" algn="tl">
              <a:srgbClr val="000000">
                <a:alpha val="40000"/>
              </a:srgbClr>
            </a:outerShdw>
          </a:effectLst>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400" b="0" i="0" u="none" strike="noStrike" kern="1200" cap="none" spc="-151" baseline="0" dirty="0">
                <a:solidFill>
                  <a:srgbClr val="000000"/>
                </a:solidFill>
                <a:effectLst>
                  <a:outerShdw blurRad="38100" dist="38100" dir="2700000" algn="tl">
                    <a:srgbClr val="000000">
                      <a:alpha val="43137"/>
                    </a:srgbClr>
                  </a:outerShdw>
                </a:effectLst>
                <a:uFillTx/>
                <a:latin typeface="Calibri"/>
              </a:rPr>
              <a:t>What are the harms caused by vaping?</a:t>
            </a:r>
          </a:p>
        </p:txBody>
      </p:sp>
      <p:pic>
        <p:nvPicPr>
          <p:cNvPr id="7" name="Picture 5">
            <a:extLst>
              <a:ext uri="{FF2B5EF4-FFF2-40B4-BE49-F238E27FC236}">
                <a16:creationId xmlns:a16="http://schemas.microsoft.com/office/drawing/2014/main" id="{30444F78-4454-A79C-AD46-E2152B729E78}"/>
              </a:ext>
            </a:extLst>
          </p:cNvPr>
          <p:cNvPicPr>
            <a:picLocks noChangeAspect="1"/>
          </p:cNvPicPr>
          <p:nvPr/>
        </p:nvPicPr>
        <p:blipFill>
          <a:blip r:embed="rId7"/>
          <a:stretch>
            <a:fillRect/>
          </a:stretch>
        </p:blipFill>
        <p:spPr>
          <a:xfrm>
            <a:off x="8359244" y="234674"/>
            <a:ext cx="1182272" cy="1376087"/>
          </a:xfrm>
          <a:prstGeom prst="rect">
            <a:avLst/>
          </a:prstGeom>
          <a:noFill/>
          <a:ln cap="flat">
            <a:noFill/>
          </a:ln>
          <a:effectLst>
            <a:outerShdw dist="38096" dir="8100000" algn="tl">
              <a:srgbClr val="000000">
                <a:alpha val="40000"/>
              </a:srgbClr>
            </a:outerShdw>
          </a:effectLst>
        </p:spPr>
      </p:pic>
      <p:pic>
        <p:nvPicPr>
          <p:cNvPr id="10" name="Picture 8">
            <a:extLst>
              <a:ext uri="{FF2B5EF4-FFF2-40B4-BE49-F238E27FC236}">
                <a16:creationId xmlns:a16="http://schemas.microsoft.com/office/drawing/2014/main" id="{25F17692-CCCD-28A6-1432-1B127C8F4F5E}"/>
              </a:ext>
            </a:extLst>
          </p:cNvPr>
          <p:cNvPicPr>
            <a:picLocks noChangeAspect="1"/>
          </p:cNvPicPr>
          <p:nvPr/>
        </p:nvPicPr>
        <p:blipFill>
          <a:blip r:embed="rId8"/>
          <a:stretch>
            <a:fillRect/>
          </a:stretch>
        </p:blipFill>
        <p:spPr>
          <a:xfrm>
            <a:off x="186684" y="222344"/>
            <a:ext cx="1304236" cy="1412409"/>
          </a:xfrm>
          <a:prstGeom prst="rect">
            <a:avLst/>
          </a:prstGeom>
          <a:noFill/>
          <a:ln cap="flat">
            <a:noFill/>
          </a:ln>
          <a:effectLst>
            <a:outerShdw dist="38096" dir="2700000" algn="tl">
              <a:srgbClr val="000000">
                <a:alpha val="40000"/>
              </a:srgbClr>
            </a:outerShdw>
          </a:effectLst>
        </p:spPr>
      </p:pic>
      <p:pic>
        <p:nvPicPr>
          <p:cNvPr id="13" name="Picture 12">
            <a:extLst>
              <a:ext uri="{FF2B5EF4-FFF2-40B4-BE49-F238E27FC236}">
                <a16:creationId xmlns:a16="http://schemas.microsoft.com/office/drawing/2014/main" id="{3131DCFD-0EB5-C04A-015C-BABE9C929178}"/>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25000"/>
                    </a14:imgEffect>
                    <a14:imgEffect>
                      <a14:saturation sat="200000"/>
                    </a14:imgEffect>
                  </a14:imgLayer>
                </a14:imgProps>
              </a:ext>
            </a:extLst>
          </a:blip>
          <a:stretch>
            <a:fillRect/>
          </a:stretch>
        </p:blipFill>
        <p:spPr>
          <a:xfrm>
            <a:off x="6663199" y="1740973"/>
            <a:ext cx="2732268" cy="1907101"/>
          </a:xfrm>
          <a:prstGeom prst="roundRect">
            <a:avLst/>
          </a:prstGeom>
        </p:spPr>
      </p:pic>
    </p:spTree>
    <p:extLst>
      <p:ext uri="{BB962C8B-B14F-4D97-AF65-F5344CB8AC3E}">
        <p14:creationId xmlns:p14="http://schemas.microsoft.com/office/powerpoint/2010/main" val="2978552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6" y="0"/>
            <a:ext cx="9725767" cy="7296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splash of colors on a white surface">
            <a:extLst>
              <a:ext uri="{FF2B5EF4-FFF2-40B4-BE49-F238E27FC236}">
                <a16:creationId xmlns:a16="http://schemas.microsoft.com/office/drawing/2014/main" id="{20368CEC-448F-F0CF-4085-DFCD056A3B9D}"/>
              </a:ext>
            </a:extLst>
          </p:cNvPr>
          <p:cNvPicPr>
            <a:picLocks noChangeAspect="1"/>
          </p:cNvPicPr>
          <p:nvPr/>
        </p:nvPicPr>
        <p:blipFill>
          <a:blip r:embed="rId2"/>
          <a:srcRect t="2397" b="22603"/>
          <a:stretch>
            <a:fillRect/>
          </a:stretch>
        </p:blipFill>
        <p:spPr>
          <a:xfrm>
            <a:off x="-5266" y="-22010"/>
            <a:ext cx="9738731" cy="7340177"/>
          </a:xfrm>
          <a:prstGeom prst="rect">
            <a:avLst/>
          </a:prstGeom>
          <a:noFill/>
          <a:ln cap="flat">
            <a:noFill/>
          </a:ln>
        </p:spPr>
      </p:pic>
      <p:pic>
        <p:nvPicPr>
          <p:cNvPr id="3" name="Picture 6">
            <a:extLst>
              <a:ext uri="{FF2B5EF4-FFF2-40B4-BE49-F238E27FC236}">
                <a16:creationId xmlns:a16="http://schemas.microsoft.com/office/drawing/2014/main" id="{1E804D1E-1B1B-471C-6038-FD40EC75444E}"/>
              </a:ext>
            </a:extLst>
          </p:cNvPr>
          <p:cNvPicPr>
            <a:picLocks noChangeAspect="1"/>
          </p:cNvPicPr>
          <p:nvPr/>
        </p:nvPicPr>
        <p:blipFill>
          <a:blip r:embed="rId3">
            <a:alphaModFix amt="35000"/>
          </a:blip>
          <a:srcRect l="10414" t="22141" r="9654" b="13171"/>
          <a:stretch>
            <a:fillRect/>
          </a:stretch>
        </p:blipFill>
        <p:spPr>
          <a:xfrm>
            <a:off x="1004779" y="-22018"/>
            <a:ext cx="8474147" cy="2179673"/>
          </a:xfrm>
          <a:prstGeom prst="rect">
            <a:avLst/>
          </a:prstGeom>
          <a:noFill/>
          <a:ln cap="flat">
            <a:noFill/>
          </a:ln>
        </p:spPr>
      </p:pic>
      <p:pic>
        <p:nvPicPr>
          <p:cNvPr id="5" name="Picture 15">
            <a:hlinkClick r:id="rId4"/>
            <a:extLst>
              <a:ext uri="{FF2B5EF4-FFF2-40B4-BE49-F238E27FC236}">
                <a16:creationId xmlns:a16="http://schemas.microsoft.com/office/drawing/2014/main" id="{0DC59382-5AE2-F4FE-07E5-B0FEA6663207}"/>
              </a:ext>
            </a:extLst>
          </p:cNvPr>
          <p:cNvPicPr>
            <a:picLocks noChangeAspect="1"/>
          </p:cNvPicPr>
          <p:nvPr/>
        </p:nvPicPr>
        <p:blipFill>
          <a:blip r:embed="rId5"/>
          <a:stretch>
            <a:fillRect/>
          </a:stretch>
        </p:blipFill>
        <p:spPr>
          <a:xfrm>
            <a:off x="236500" y="5801968"/>
            <a:ext cx="684885" cy="684885"/>
          </a:xfrm>
          <a:prstGeom prst="rect">
            <a:avLst/>
          </a:prstGeom>
          <a:noFill/>
          <a:ln cap="flat">
            <a:noFill/>
          </a:ln>
          <a:effectLst>
            <a:outerShdw dist="27944" dir="5400000" algn="tl">
              <a:srgbClr val="000000">
                <a:alpha val="32000"/>
              </a:srgbClr>
            </a:outerShdw>
          </a:effectLst>
        </p:spPr>
      </p:pic>
      <p:pic>
        <p:nvPicPr>
          <p:cNvPr id="6" name="Picture 16">
            <a:hlinkClick r:id="rId6"/>
            <a:extLst>
              <a:ext uri="{FF2B5EF4-FFF2-40B4-BE49-F238E27FC236}">
                <a16:creationId xmlns:a16="http://schemas.microsoft.com/office/drawing/2014/main" id="{594675E1-F68D-C7D0-1952-B49946DD4C0F}"/>
              </a:ext>
            </a:extLst>
          </p:cNvPr>
          <p:cNvPicPr>
            <a:picLocks noChangeAspect="1"/>
          </p:cNvPicPr>
          <p:nvPr/>
        </p:nvPicPr>
        <p:blipFill>
          <a:blip r:embed="rId7"/>
          <a:stretch>
            <a:fillRect/>
          </a:stretch>
        </p:blipFill>
        <p:spPr>
          <a:xfrm>
            <a:off x="1043046" y="5801968"/>
            <a:ext cx="684885" cy="684885"/>
          </a:xfrm>
          <a:prstGeom prst="rect">
            <a:avLst/>
          </a:prstGeom>
          <a:noFill/>
          <a:ln cap="flat">
            <a:noFill/>
          </a:ln>
          <a:effectLst>
            <a:outerShdw dist="27944" dir="5400000" algn="tl">
              <a:srgbClr val="000000">
                <a:alpha val="32000"/>
              </a:srgbClr>
            </a:outerShdw>
          </a:effectLst>
        </p:spPr>
      </p:pic>
      <p:pic>
        <p:nvPicPr>
          <p:cNvPr id="7" name="Picture 17">
            <a:hlinkClick r:id="rId8"/>
            <a:extLst>
              <a:ext uri="{FF2B5EF4-FFF2-40B4-BE49-F238E27FC236}">
                <a16:creationId xmlns:a16="http://schemas.microsoft.com/office/drawing/2014/main" id="{A5308B48-A953-5968-4C2C-750F35DA2CBF}"/>
              </a:ext>
            </a:extLst>
          </p:cNvPr>
          <p:cNvPicPr>
            <a:picLocks noChangeAspect="1"/>
          </p:cNvPicPr>
          <p:nvPr/>
        </p:nvPicPr>
        <p:blipFill>
          <a:blip r:embed="rId9"/>
          <a:stretch>
            <a:fillRect/>
          </a:stretch>
        </p:blipFill>
        <p:spPr>
          <a:xfrm>
            <a:off x="1819957" y="5801968"/>
            <a:ext cx="695904" cy="705258"/>
          </a:xfrm>
          <a:prstGeom prst="rect">
            <a:avLst/>
          </a:prstGeom>
          <a:noFill/>
          <a:ln cap="flat">
            <a:noFill/>
          </a:ln>
          <a:effectLst>
            <a:outerShdw dist="27944" dir="5400000" algn="tl">
              <a:srgbClr val="000000">
                <a:alpha val="32000"/>
              </a:srgbClr>
            </a:outerShdw>
          </a:effectLst>
        </p:spPr>
      </p:pic>
      <p:pic>
        <p:nvPicPr>
          <p:cNvPr id="8" name="Picture 18" descr="A close up of a sign&#10;&#10;Description generated with very high confidence">
            <a:extLst>
              <a:ext uri="{FF2B5EF4-FFF2-40B4-BE49-F238E27FC236}">
                <a16:creationId xmlns:a16="http://schemas.microsoft.com/office/drawing/2014/main" id="{8F4DD98E-CBB2-E6D0-8D02-4F16E1710452}"/>
              </a:ext>
            </a:extLst>
          </p:cNvPr>
          <p:cNvPicPr>
            <a:picLocks noChangeAspect="1"/>
          </p:cNvPicPr>
          <p:nvPr/>
        </p:nvPicPr>
        <p:blipFill>
          <a:blip r:embed="rId10"/>
          <a:stretch>
            <a:fillRect/>
          </a:stretch>
        </p:blipFill>
        <p:spPr>
          <a:xfrm>
            <a:off x="2713564" y="5801968"/>
            <a:ext cx="967590" cy="705258"/>
          </a:xfrm>
          <a:prstGeom prst="rect">
            <a:avLst/>
          </a:prstGeom>
          <a:noFill/>
          <a:ln cap="flat">
            <a:noFill/>
          </a:ln>
          <a:effectLst>
            <a:outerShdw dist="27944" dir="5400000" algn="tl">
              <a:srgbClr val="000000">
                <a:alpha val="32000"/>
              </a:srgbClr>
            </a:outerShdw>
          </a:effectLst>
        </p:spPr>
      </p:pic>
      <p:pic>
        <p:nvPicPr>
          <p:cNvPr id="10" name="Picture 19" descr="A yellow sign with black text&#10;&#10;Description generated with high confidence">
            <a:extLst>
              <a:ext uri="{FF2B5EF4-FFF2-40B4-BE49-F238E27FC236}">
                <a16:creationId xmlns:a16="http://schemas.microsoft.com/office/drawing/2014/main" id="{DAEA72BE-8CA6-97FC-F760-DCD74E6FA3BF}"/>
              </a:ext>
            </a:extLst>
          </p:cNvPr>
          <p:cNvPicPr>
            <a:picLocks noChangeAspect="1"/>
          </p:cNvPicPr>
          <p:nvPr/>
        </p:nvPicPr>
        <p:blipFill>
          <a:blip r:embed="rId11"/>
          <a:stretch>
            <a:fillRect/>
          </a:stretch>
        </p:blipFill>
        <p:spPr>
          <a:xfrm>
            <a:off x="3814154" y="5801968"/>
            <a:ext cx="1037661" cy="731355"/>
          </a:xfrm>
          <a:prstGeom prst="rect">
            <a:avLst/>
          </a:prstGeom>
          <a:noFill/>
          <a:ln cap="flat">
            <a:noFill/>
          </a:ln>
          <a:effectLst>
            <a:outerShdw dist="27944" dir="5400000" algn="tl">
              <a:srgbClr val="000000">
                <a:alpha val="32000"/>
              </a:srgbClr>
            </a:outerShdw>
          </a:effectLst>
        </p:spPr>
      </p:pic>
      <p:sp>
        <p:nvSpPr>
          <p:cNvPr id="11" name="TextBox 20">
            <a:extLst>
              <a:ext uri="{FF2B5EF4-FFF2-40B4-BE49-F238E27FC236}">
                <a16:creationId xmlns:a16="http://schemas.microsoft.com/office/drawing/2014/main" id="{245EE53A-FF3C-2E63-A798-C1DF9930DF2A}"/>
              </a:ext>
            </a:extLst>
          </p:cNvPr>
          <p:cNvSpPr txBox="1"/>
          <p:nvPr/>
        </p:nvSpPr>
        <p:spPr>
          <a:xfrm>
            <a:off x="247930" y="3080522"/>
            <a:ext cx="5357542" cy="2123657"/>
          </a:xfrm>
          <a:prstGeom prst="rect">
            <a:avLst/>
          </a:prstGeom>
          <a:solidFill>
            <a:srgbClr val="FFFFFF"/>
          </a:solidFill>
          <a:ln w="9528" cap="flat">
            <a:solidFill>
              <a:srgbClr val="000000"/>
            </a:solidFill>
            <a:prstDash val="solid"/>
            <a:miter/>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0" i="0" u="none" strike="noStrike" kern="1200" cap="none" spc="0" baseline="0">
                <a:solidFill>
                  <a:srgbClr val="5E5E5E"/>
                </a:solidFill>
                <a:uFillTx/>
                <a:latin typeface="Montserrat" pitchFamily="2"/>
              </a:rPr>
              <a:t>All products on our website, unless stated, are sold with a Single User License. This means that one purchase of one product means only one person is permitted to use that product. Multi-teacher licenses are available upon request, just email us </a:t>
            </a:r>
            <a:r>
              <a:rPr lang="en-US" sz="1100" b="0" i="0" u="none" strike="noStrike" kern="1200" cap="none" spc="0" baseline="0">
                <a:solidFill>
                  <a:srgbClr val="0D66A7"/>
                </a:solidFill>
                <a:uFillTx/>
                <a:latin typeface="Montserrat" pitchFamily="2"/>
                <a:hlinkClick r:id="rId12"/>
              </a:rPr>
              <a:t>info@ecpublishing.co.uk</a:t>
            </a:r>
            <a:r>
              <a:rPr lang="en-US" sz="1100" b="0" i="0" u="none" strike="noStrike" kern="1200" cap="none" spc="0" baseline="0">
                <a:solidFill>
                  <a:srgbClr val="5E5E5E"/>
                </a:solidFill>
                <a:uFillTx/>
                <a:latin typeface="Montserrat" pitchFamily="2"/>
              </a:rPr>
              <a: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0" i="0" u="none" strike="noStrike" kern="1200" cap="none" spc="0" baseline="0">
                <a:solidFill>
                  <a:srgbClr val="5E5E5E"/>
                </a:solidFill>
                <a:uFillTx/>
                <a:latin typeface="Montserrat" pitchFamily="2"/>
              </a:rPr>
              <a:t>Every product, and any part of any product on this website, may not be resold or distributed under any circumstances, including through any website, newsletters, unauthorized groups or organizations, without express written permission from EC Publishing.</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0" i="0" u="none" strike="noStrike" kern="1200" cap="none" spc="0" baseline="0">
                <a:solidFill>
                  <a:srgbClr val="5E5E5E"/>
                </a:solidFill>
                <a:uFillTx/>
                <a:latin typeface="Montserrat" pitchFamily="2"/>
              </a:rPr>
              <a:t>EC Publishing are not responsible for the content of any external sites we link to. All suggested external content, clip links or information for further reading is used at the teachers' discretion.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0" i="0" u="none" strike="noStrike" kern="1200" cap="none" spc="0" baseline="0">
                <a:solidFill>
                  <a:srgbClr val="5E5E5E"/>
                </a:solidFill>
                <a:uFillTx/>
                <a:latin typeface="Montserrat" pitchFamily="2"/>
              </a:rPr>
              <a:t>All rights to all products remain with EC Publishing.</a:t>
            </a:r>
          </a:p>
        </p:txBody>
      </p:sp>
      <p:pic>
        <p:nvPicPr>
          <p:cNvPr id="12" name="Picture 5">
            <a:extLst>
              <a:ext uri="{FF2B5EF4-FFF2-40B4-BE49-F238E27FC236}">
                <a16:creationId xmlns:a16="http://schemas.microsoft.com/office/drawing/2014/main" id="{4519FCF1-8883-DB77-B4BF-7445EBD3B8B4}"/>
              </a:ext>
            </a:extLst>
          </p:cNvPr>
          <p:cNvPicPr>
            <a:picLocks noChangeAspect="1"/>
          </p:cNvPicPr>
          <p:nvPr/>
        </p:nvPicPr>
        <p:blipFill>
          <a:blip r:embed="rId13"/>
          <a:stretch>
            <a:fillRect/>
          </a:stretch>
        </p:blipFill>
        <p:spPr>
          <a:xfrm>
            <a:off x="261893" y="249356"/>
            <a:ext cx="2199260" cy="2559789"/>
          </a:xfrm>
          <a:prstGeom prst="rect">
            <a:avLst/>
          </a:prstGeom>
          <a:noFill/>
          <a:ln cap="flat">
            <a:noFill/>
          </a:ln>
          <a:effectLst>
            <a:outerShdw dist="38096" dir="8100000" algn="tl">
              <a:srgbClr val="000000">
                <a:alpha val="40000"/>
              </a:srgbClr>
            </a:outerShdw>
          </a:effectLst>
        </p:spPr>
      </p:pic>
      <p:sp>
        <p:nvSpPr>
          <p:cNvPr id="13" name="TextBox 21">
            <a:extLst>
              <a:ext uri="{FF2B5EF4-FFF2-40B4-BE49-F238E27FC236}">
                <a16:creationId xmlns:a16="http://schemas.microsoft.com/office/drawing/2014/main" id="{285D4B4A-91CC-E80F-2C3C-7D4CF358BE02}"/>
              </a:ext>
            </a:extLst>
          </p:cNvPr>
          <p:cNvSpPr txBox="1"/>
          <p:nvPr/>
        </p:nvSpPr>
        <p:spPr>
          <a:xfrm>
            <a:off x="6053643" y="1781148"/>
            <a:ext cx="3476354" cy="5447645"/>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000" b="1" i="0" u="none" strike="noStrike" kern="0" cap="none" spc="-150" baseline="0" dirty="0">
              <a:solidFill>
                <a:srgbClr val="000000"/>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800" b="0" i="0" u="none" strike="noStrike" kern="0" cap="none" spc="-150" baseline="0" dirty="0">
              <a:solidFill>
                <a:srgbClr val="FF0000"/>
              </a:solidFill>
              <a:effectLst>
                <a:outerShdw dist="38096" dir="2700000">
                  <a:srgbClr val="000000"/>
                </a:outerShdw>
              </a:effectLst>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500" b="1" i="0" u="none" strike="noStrike" kern="0" cap="none" spc="-150" baseline="0" dirty="0">
              <a:solidFill>
                <a:srgbClr val="7030A0"/>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0" cap="none" spc="-150" baseline="0" dirty="0">
                <a:solidFill>
                  <a:srgbClr val="7030A0"/>
                </a:solidFill>
                <a:uFillTx/>
                <a:latin typeface="Calibri" pitchFamily="34"/>
                <a:cs typeface="Calibri" pitchFamily="34"/>
              </a:rPr>
              <a:t>Email:</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0" cap="none" spc="-150" baseline="0" dirty="0">
                <a:solidFill>
                  <a:srgbClr val="0070C0"/>
                </a:solidFill>
                <a:uFillTx/>
                <a:latin typeface="Calibri" pitchFamily="34"/>
                <a:cs typeface="Calibri" pitchFamily="34"/>
                <a:hlinkClick r:id="rId14"/>
              </a:rPr>
              <a:t>info@ecpublishing.co.uk</a:t>
            </a:r>
            <a:endParaRPr lang="en-GB" sz="2800" b="1" i="0" u="none" strike="noStrike" kern="0" cap="none" spc="-150" baseline="0" dirty="0">
              <a:solidFill>
                <a:srgbClr val="0070C0"/>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100" b="0" i="0" u="none" strike="noStrike" kern="0" cap="none" spc="-150" baseline="0" dirty="0">
              <a:solidFill>
                <a:srgbClr val="000000"/>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0" cap="none" spc="-150" baseline="0" dirty="0">
                <a:solidFill>
                  <a:srgbClr val="7030A0"/>
                </a:solidFill>
                <a:uFillTx/>
                <a:latin typeface="Calibri" pitchFamily="34"/>
                <a:cs typeface="Calibri" pitchFamily="34"/>
              </a:rPr>
              <a:t>Website:</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1" i="0" u="none" strike="noStrike" kern="0" cap="none" spc="-150" baseline="0" dirty="0">
                <a:solidFill>
                  <a:srgbClr val="0070C0"/>
                </a:solidFill>
                <a:uFillTx/>
                <a:latin typeface="Calibri" pitchFamily="34"/>
                <a:cs typeface="Calibri" pitchFamily="34"/>
                <a:hlinkClick r:id="rId15"/>
              </a:rPr>
              <a:t>www.ecpublishing.co.uk</a:t>
            </a:r>
            <a:endParaRPr lang="en-GB" sz="2800" b="1" i="0" u="none" strike="noStrike" kern="0" cap="none" spc="-150" baseline="0" dirty="0">
              <a:solidFill>
                <a:srgbClr val="0070C0"/>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000" b="0" i="1" u="none" strike="noStrike" kern="0" cap="none" spc="-150" baseline="0" dirty="0">
              <a:solidFill>
                <a:srgbClr val="BF9000"/>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600" b="0" i="1" u="none" strike="noStrike" kern="0" cap="none" spc="-150" baseline="0" dirty="0">
                <a:solidFill>
                  <a:srgbClr val="BF9000"/>
                </a:solidFill>
                <a:uFillTx/>
                <a:latin typeface="Calibri" pitchFamily="34"/>
                <a:cs typeface="Calibri" pitchFamily="34"/>
              </a:rPr>
              <a:t>This product, or any part of it, is not to be distributed, or resold under any circumstances, including through any websites, groups or organisations, without written permission from the author. Group and whole school licenses are available at the publisher’s request.</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000" b="0" i="1" u="none" strike="noStrike" kern="0" cap="none" spc="-150" baseline="0" dirty="0">
              <a:solidFill>
                <a:srgbClr val="BF9000"/>
              </a:solidFill>
              <a:uFillTx/>
              <a:latin typeface="Calibri" pitchFamily="34"/>
              <a:cs typeface="Calibri" pitchFamily="34"/>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0" cap="none" spc="-150" baseline="0" dirty="0">
                <a:solidFill>
                  <a:srgbClr val="000000"/>
                </a:solidFill>
                <a:uFillTx/>
                <a:latin typeface="Calibri" pitchFamily="34"/>
                <a:cs typeface="Calibri" pitchFamily="34"/>
              </a:rPr>
              <a:t>Thanks for choosing EC Resources  </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0" cap="none" spc="-150" baseline="0" dirty="0">
                <a:solidFill>
                  <a:srgbClr val="000000"/>
                </a:solidFill>
                <a:uFillTx/>
                <a:latin typeface="Calibri" pitchFamily="34"/>
                <a:cs typeface="Calibri" pitchFamily="34"/>
              </a:rPr>
              <a:t>©EC Publishing 2022/23</a:t>
            </a:r>
          </a:p>
        </p:txBody>
      </p:sp>
      <p:pic>
        <p:nvPicPr>
          <p:cNvPr id="14" name="Picture 23">
            <a:extLst>
              <a:ext uri="{FF2B5EF4-FFF2-40B4-BE49-F238E27FC236}">
                <a16:creationId xmlns:a16="http://schemas.microsoft.com/office/drawing/2014/main" id="{88B0DC52-3116-388F-02A5-A133918B649E}"/>
              </a:ext>
            </a:extLst>
          </p:cNvPr>
          <p:cNvPicPr>
            <a:picLocks noChangeAspect="1"/>
          </p:cNvPicPr>
          <p:nvPr/>
        </p:nvPicPr>
        <p:blipFill>
          <a:blip r:embed="rId16"/>
          <a:stretch>
            <a:fillRect/>
          </a:stretch>
        </p:blipFill>
        <p:spPr>
          <a:xfrm>
            <a:off x="2926701" y="405975"/>
            <a:ext cx="2655947" cy="2011853"/>
          </a:xfrm>
          <a:prstGeom prst="rect">
            <a:avLst/>
          </a:prstGeom>
          <a:noFill/>
          <a:ln cap="flat">
            <a:noFill/>
          </a:ln>
        </p:spPr>
      </p:pic>
      <p:sp>
        <p:nvSpPr>
          <p:cNvPr id="15" name="TextBox 28">
            <a:extLst>
              <a:ext uri="{FF2B5EF4-FFF2-40B4-BE49-F238E27FC236}">
                <a16:creationId xmlns:a16="http://schemas.microsoft.com/office/drawing/2014/main" id="{BA502D6B-18C5-CCA3-AD49-30E730936C0C}"/>
              </a:ext>
            </a:extLst>
          </p:cNvPr>
          <p:cNvSpPr txBox="1"/>
          <p:nvPr/>
        </p:nvSpPr>
        <p:spPr>
          <a:xfrm>
            <a:off x="6048196" y="354750"/>
            <a:ext cx="3476354" cy="2246769"/>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800" b="0" i="0" u="none" strike="noStrike" kern="0" cap="none" spc="-150" baseline="0" dirty="0">
                <a:solidFill>
                  <a:srgbClr val="000000"/>
                </a:solidFill>
                <a:uFillTx/>
                <a:latin typeface="Calibri" pitchFamily="34"/>
                <a:cs typeface="Calibri" pitchFamily="34"/>
              </a:rPr>
              <a:t>Top UK PSHE, Citizenship and RS complete package and lesson provider, serving thousands of schools since 2017.</a:t>
            </a:r>
          </a:p>
        </p:txBody>
      </p:sp>
    </p:spTree>
    <p:extLst>
      <p:ext uri="{BB962C8B-B14F-4D97-AF65-F5344CB8AC3E}">
        <p14:creationId xmlns:p14="http://schemas.microsoft.com/office/powerpoint/2010/main" val="2461230829"/>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7804</TotalTime>
  <Words>1715</Words>
  <Application>Microsoft Office PowerPoint</Application>
  <PresentationFormat>Custom</PresentationFormat>
  <Paragraphs>251</Paragraphs>
  <Slides>13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Calibri</vt:lpstr>
      <vt:lpstr>Montserrat</vt:lpstr>
      <vt:lpstr>Arial</vt:lpstr>
      <vt:lpstr>Comic Sans MS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Merck &amp; Co.,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Emily Cotterill</dc:creator>
  <cp:keywords>pshe resources</cp:keywords>
  <cp:lastModifiedBy>Emily Cotterill</cp:lastModifiedBy>
  <cp:revision>768</cp:revision>
  <dcterms:created xsi:type="dcterms:W3CDTF">2012-06-25T08:27:51Z</dcterms:created>
  <dcterms:modified xsi:type="dcterms:W3CDTF">2023-03-30T18:38:11Z</dcterms:modified>
</cp:coreProperties>
</file>