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Welcome learners at the door. Optional entrance: wear silver glasses or a K-BOT 11 lanyard and use a robotic voice. Keep the mood playful and do not explain the robot malfunction yet.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Read the objectives together. Stress the command words describe and explain. Tell learners they will show progress independently at the end.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Ask: Where have you met a chatbot? What might a discerning person do before sharing information? Accept verbal examples and model the pronunciation of discerning.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7 minutes. Suggested safe items: sunglasses, sponge, torch, whisk, calculator, key, remote and tape measure. Learners first describe without saying the name. Their partner guesses. They then explain how or why the object is useful. Use paired talk before asking for whole-class examples.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 Ask learners to improve one descriptive answer by adding because and this means. Check that they understand an explanation needs a reason, not simply more description.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Hand out or ask learners to hold up red GLITCH cards. Continue using the robot voice. Explain that they must catch every unsafe or unreliable statement.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 minutes. Read each line in a robot voice. After each GLITCH signal ask: What is wrong? Why could it matter? Insist on full explanations using because, this means or therefore. Draw out inaccuracy, missing context, privacy and overconfidence.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Learners choose one use and explain why it could be fun or useful. Example: A chatbot can make revision more enjoyable because it can turn a topic into a personalised quiz.</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Celebrate the progress point. Tell your partner one example If a learner cannot yet answer, pair them with a peer and revisit the example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8 minutes. Give each group A3 paper. Roles reduce uncertainty and support participation. Possible chatbot themes: football commentary, quizzes, jokes, stories, music suggestions or cooking ideas. Circulate and question groups about usefulness and safety.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within the factory task. Pause groups and reveal this slide. The safety officer adds at least three boundaries. Reinforce that a chatbot cannot replace a trusted adult or qualified professional in high-stakes situations.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Identify three areas of the room or give learners three coloured cards. Explain that some questions may sit between two choices if they can justify the judgment.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Likely choice: USE IT. Ask why the risk is low. Strong explanation: We can use it because the task is creative and no important decision depends on the answer. Check appropriateness before sharing.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Likely choice: CHECK IT. Ask what they would check: the original source, author, date and another reliable source. Strong explanation: The chatbot may invent or misquote a statistic, so we need the original evidence before using 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Choice: GET HUMAN HELP. Use a pharmacist, medical professional or trusted adult. Explain that the chatbot does not know the person’s medical history and an incorrect answer could cause harm.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Choice: GET HUMAN HELP. Speak to a trusted adult or safeguarding member of staff. A chatbot can give general information but cannot take action to protect someone. Remind learners they do not need to share personal experiences in the lesson.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Celebrate the progress point. Finish the sentence: We must check because… If a learner cannot yet answer, pair them with a peer and revisit the example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 Learners repeat the five checks. Ask which checks are most important for a statistic and which matter when information may be old. Clarify that two checks means comparing with another reliable source, not asking the same chatbot twice.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 minutes. This statistic is deliberately fictional. Learners should identify missing source, author, study details, date and supporting evidence. Ask where they could find more reliable evidence. Explain that a chatbot can produce a confident but inaccurate answer.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Celebrate the progress point. Name one SMART check before moving on If a learner cannot yet answer, pair them with a peer and revisit the example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Learners choose a position. Expected response: disagree, or qualify the statement. Strong answer: Chatbots can be fun because they create personalised content. However, they can give incorrect information. Therefore, we must check important answers and use human help when safety or health is involved.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6 minutes. Learners complete this independently. Collect responses as evidence of progress. Allow a scribe or verbal recording where this reflects usual access arrangements. Compare answers with the learning objectives from slide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42C743AA-06E3-4AD2-B6AB-0B7C95282DE4}"/>
              </a:ext>
            </a:extLst>
          </p:cNvPr>
          <p:cNvSpPr>
            <a:spLocks noGrp="1"/>
          </p:cNvSpPr>
          <p:nvPr/>
        </p:nvSpPr>
        <p:spPr>
          <a:xfrm>
            <a:off x="5791200" y="22098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E500C6E7-F3D2-4068-903C-DFC83A4E7DBE}"/>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Subtitle">
            <a:extLst>
              <a:ext uri="{FF2B5EF4-FFF2-40B4-BE49-F238E27FC236}">
                <a16:creationId xmlns:a16="http://schemas.microsoft.com/office/drawing/2014/main" id="{D042E59F-5337-4FA9-9135-81C3CB528B7E}"/>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id="{80B9E745-86DB-41C0-8786-E4AAEE985790}"/>
              </a:ext>
            </a:extLst>
          </p:cNvPr>
          <p:cNvSpPr>
            <a:spLocks noGrp="1"/>
          </p:cNvSpPr>
          <p:nvPr/>
        </p:nvSpPr>
        <p:spPr>
          <a:xfrm>
            <a:off x="5791200" y="2476500"/>
            <a:ext cx="609600" cy="38100"/>
          </a:xfrm>
          <a:prstGeom prst="rect">
            <a:avLst/>
          </a:prstGeom>
          <a:solidFill>
            <a:schemeClr val="accent1"/>
          </a:solidFill>
          <a:ln>
            <a:noFill/>
            <a:prstDash val="solid"/>
          </a:ln>
        </p:spPr>
      </p:sp>
      <p:sp>
        <p:nvSpPr>
          <p:cNvPr id="2" name="Section title">
            <a:extLst>
              <a:ext uri="{FF2B5EF4-FFF2-40B4-BE49-F238E27FC236}">
                <a16:creationId xmlns:a16="http://schemas.microsoft.com/office/drawing/2014/main" id="{D8E97448-F12E-4093-990C-874B71238769}"/>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C65B2487-A3C1-4B19-97C2-BF5E6ED9B694}"/>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E0DCBF47-379A-49BB-B416-FFBEABCB0E62}"/>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Body">
            <a:extLst>
              <a:ext uri="{FF2B5EF4-FFF2-40B4-BE49-F238E27FC236}">
                <a16:creationId xmlns:a16="http://schemas.microsoft.com/office/drawing/2014/main" id="{BDACE453-4F72-4726-AEA1-108BF9506D68}"/>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5" name="Accent rule">
            <a:extLst>
              <a:ext uri="{FF2B5EF4-FFF2-40B4-BE49-F238E27FC236}">
                <a16:creationId xmlns:a16="http://schemas.microsoft.com/office/drawing/2014/main" id="{9FDC0D4A-883A-4365-9284-5637F7523F63}"/>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9FFD9996-40EA-44C2-A68E-D26C842362C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221191EC-34A7-4A6C-9DE8-2A70DC678D10}"/>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4" name="Right column">
            <a:extLst>
              <a:ext uri="{FF2B5EF4-FFF2-40B4-BE49-F238E27FC236}">
                <a16:creationId xmlns:a16="http://schemas.microsoft.com/office/drawing/2014/main" id="{26346073-1DCD-4ED4-B9EE-588088787A55}"/>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1F782993-3C40-4C85-B9F0-8E2C37F8B27E}"/>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D3DE5703-7E77-4D94-BF8C-0CB0AFE1F13E}"/>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7995B8F8-4FE2-40BD-B1D5-FAB33FEF4058}"/>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47EA50AE-669E-4857-AA83-5954600E2A56}"/>
              </a:ext>
            </a:extLst>
          </p:cNvPr>
          <p:cNvSpPr>
            <a:spLocks noGrp="1"/>
          </p:cNvSpPr>
          <p:nvPr/>
        </p:nvSpPr>
        <p:spPr>
          <a:xfrm>
            <a:off x="552450" y="685800"/>
            <a:ext cx="6953250" cy="5143500"/>
          </a:xfrm>
          <a:prstGeom prst="roundRect">
            <a:avLst>
              <a:gd name="adj" fmla="val 5926"/>
            </a:avLst>
          </a:prstGeom>
          <a:solidFill>
            <a:srgbClr val="081D4D">
              <a:alpha val="92157"/>
            </a:srgbClr>
          </a:solidFill>
          <a:ln w="19050">
            <a:solidFill>
              <a:srgbClr val="FFFFFF">
                <a:alpha val="20000"/>
              </a:srgbClr>
            </a:solidFill>
          </a:ln>
        </p:spPr>
        <p:style>
          <a:lnRef idx="0">
            <a:scrgbClr r="0" g="0" b="0"/>
          </a:lnRef>
          <a:fillRef idx="0">
            <a:scrgbClr r="0" g="0" b="0"/>
          </a:fillRef>
          <a:effectRef idx="8">
            <a:scrgbClr r="0" g="0" b="0"/>
          </a:effectRef>
          <a:fontRef idx="major"/>
        </p:style>
        <p:txBody>
          <a:bodyPr/>
          <a:lstStyle/>
          <a:p>
            <a:endParaRPr lang="en-GB"/>
          </a:p>
        </p:txBody>
      </p:sp>
      <p:sp>
        <p:nvSpPr>
          <p:cNvPr id="3" name="Rectangle 2">
            <a:extLst>
              <a:ext uri="{FF2B5EF4-FFF2-40B4-BE49-F238E27FC236}">
                <a16:creationId xmlns:a16="http://schemas.microsoft.com/office/drawing/2014/main" id="{E9865D58-B1D8-4C25-B2E9-0ABAF3A38893}"/>
              </a:ext>
            </a:extLst>
          </p:cNvPr>
          <p:cNvSpPr>
            <a:spLocks noGrp="1"/>
          </p:cNvSpPr>
          <p:nvPr/>
        </p:nvSpPr>
        <p:spPr>
          <a:xfrm>
            <a:off x="914400" y="1028700"/>
            <a:ext cx="4762500" cy="552450"/>
          </a:xfrm>
          <a:prstGeom prst="rect">
            <a:avLst/>
          </a:prstGeom>
          <a:noFill/>
          <a:ln w="0">
            <a:noFill/>
          </a:ln>
        </p:spPr>
        <p:txBody>
          <a:bodyPr wrap="square" anchor="ctr">
            <a:normAutofit/>
          </a:bodyPr>
          <a:lstStyle/>
          <a:p>
            <a:pPr algn="l">
              <a:defRPr sz="2025" b="1">
                <a:solidFill>
                  <a:srgbClr val="08C8D7"/>
                </a:solidFill>
                <a:latin typeface="DejaVu Sans"/>
                <a:ea typeface="DejaVu Sans"/>
                <a:cs typeface="DejaVu Sans"/>
              </a:defRPr>
            </a:pPr>
            <a:r>
              <a:rPr sz="2025" b="1">
                <a:solidFill>
                  <a:srgbClr val="08C8D7"/>
                </a:solidFill>
                <a:latin typeface="DejaVu Sans"/>
                <a:ea typeface="DejaVu Sans"/>
                <a:cs typeface="DejaVu Sans"/>
              </a:rPr>
              <a:t>WELCOME</a:t>
            </a:r>
          </a:p>
        </p:txBody>
      </p:sp>
      <p:sp>
        <p:nvSpPr>
          <p:cNvPr id="4" name="Rectangle 3">
            <a:extLst>
              <a:ext uri="{FF2B5EF4-FFF2-40B4-BE49-F238E27FC236}">
                <a16:creationId xmlns:a16="http://schemas.microsoft.com/office/drawing/2014/main" id="{4F006862-2845-4D8B-8039-BA2F0F7DE22D}"/>
              </a:ext>
            </a:extLst>
          </p:cNvPr>
          <p:cNvSpPr>
            <a:spLocks noGrp="1"/>
          </p:cNvSpPr>
          <p:nvPr/>
        </p:nvSpPr>
        <p:spPr>
          <a:xfrm>
            <a:off x="914400" y="1600200"/>
            <a:ext cx="6191250" cy="2619375"/>
          </a:xfrm>
          <a:prstGeom prst="rect">
            <a:avLst/>
          </a:prstGeom>
          <a:noFill/>
          <a:ln w="0">
            <a:noFill/>
          </a:ln>
        </p:spPr>
        <p:txBody>
          <a:bodyPr wrap="square" anchor="ctr">
            <a:normAutofit/>
          </a:bodyPr>
          <a:lstStyle/>
          <a:p>
            <a:pPr algn="l">
              <a:defRPr sz="4650" b="1">
                <a:solidFill>
                  <a:srgbClr val="FFFFFF"/>
                </a:solidFill>
                <a:latin typeface="DejaVu Sans"/>
                <a:ea typeface="DejaVu Sans"/>
                <a:cs typeface="DejaVu Sans"/>
              </a:defRPr>
            </a:pPr>
            <a:r>
              <a:rPr sz="4650" b="1">
                <a:solidFill>
                  <a:srgbClr val="FFFFFF"/>
                </a:solidFill>
                <a:latin typeface="DejaVu Sans"/>
                <a:ea typeface="DejaVu Sans"/>
                <a:cs typeface="DejaVu Sans"/>
              </a:rPr>
              <a:t>CAN YOU</a:t>
            </a:r>
          </a:p>
          <a:p>
            <a:pPr algn="l">
              <a:defRPr sz="4650" b="1">
                <a:solidFill>
                  <a:srgbClr val="FFFFFF"/>
                </a:solidFill>
                <a:latin typeface="DejaVu Sans"/>
                <a:ea typeface="DejaVu Sans"/>
                <a:cs typeface="DejaVu Sans"/>
              </a:defRPr>
            </a:pPr>
            <a:r>
              <a:rPr sz="4650" b="1">
                <a:solidFill>
                  <a:srgbClr val="FFFFFF"/>
                </a:solidFill>
                <a:latin typeface="DejaVu Sans"/>
                <a:ea typeface="DejaVu Sans"/>
                <a:cs typeface="DejaVu Sans"/>
              </a:rPr>
              <a:t>OUTSMART</a:t>
            </a:r>
          </a:p>
          <a:p>
            <a:pPr algn="l">
              <a:defRPr sz="4650" b="1">
                <a:solidFill>
                  <a:srgbClr val="FFFFFF"/>
                </a:solidFill>
                <a:latin typeface="DejaVu Sans"/>
                <a:ea typeface="DejaVu Sans"/>
                <a:cs typeface="DejaVu Sans"/>
              </a:defRPr>
            </a:pPr>
            <a:r>
              <a:rPr sz="4650" b="1">
                <a:solidFill>
                  <a:srgbClr val="FFFFFF"/>
                </a:solidFill>
                <a:latin typeface="DejaVu Sans"/>
                <a:ea typeface="DejaVu Sans"/>
                <a:cs typeface="DejaVu Sans"/>
              </a:rPr>
              <a:t>THE BOT?</a:t>
            </a:r>
          </a:p>
        </p:txBody>
      </p:sp>
      <p:sp>
        <p:nvSpPr>
          <p:cNvPr id="5" name="Rectangle 4">
            <a:extLst>
              <a:ext uri="{FF2B5EF4-FFF2-40B4-BE49-F238E27FC236}">
                <a16:creationId xmlns:a16="http://schemas.microsoft.com/office/drawing/2014/main" id="{0A3B4980-0565-4831-8287-5CA0A2756C8D}"/>
              </a:ext>
            </a:extLst>
          </p:cNvPr>
          <p:cNvSpPr>
            <a:spLocks noGrp="1"/>
          </p:cNvSpPr>
          <p:nvPr/>
        </p:nvSpPr>
        <p:spPr>
          <a:xfrm>
            <a:off x="952500" y="4476750"/>
            <a:ext cx="3619500" cy="438150"/>
          </a:xfrm>
          <a:prstGeom prst="rect">
            <a:avLst/>
          </a:prstGeom>
          <a:noFill/>
          <a:ln w="0">
            <a:noFill/>
          </a:ln>
        </p:spPr>
        <p:txBody>
          <a:bodyPr wrap="square" anchor="ctr">
            <a:normAutofit/>
          </a:bodyPr>
          <a:lstStyle/>
          <a:p>
            <a:pPr algn="l">
              <a:defRPr sz="2025" b="1">
                <a:solidFill>
                  <a:srgbClr val="FFC93D"/>
                </a:solidFill>
                <a:latin typeface="DejaVu Sans"/>
                <a:ea typeface="DejaVu Sans"/>
                <a:cs typeface="DejaVu Sans"/>
              </a:defRPr>
            </a:pPr>
            <a:r>
              <a:rPr sz="2025" b="1">
                <a:solidFill>
                  <a:srgbClr val="FFC93D"/>
                </a:solidFill>
                <a:latin typeface="DejaVu Sans"/>
                <a:ea typeface="DejaVu Sans"/>
                <a:cs typeface="DejaVu Sans"/>
              </a:rPr>
              <a:t>Year 11 PSHE</a:t>
            </a:r>
          </a:p>
        </p:txBody>
      </p:sp>
      <p:sp>
        <p:nvSpPr>
          <p:cNvPr id="6" name="Rectangle 5">
            <a:extLst>
              <a:ext uri="{FF2B5EF4-FFF2-40B4-BE49-F238E27FC236}">
                <a16:creationId xmlns:a16="http://schemas.microsoft.com/office/drawing/2014/main" id="{83C087BB-DD6C-4B00-9DDC-E453BA713CBD}"/>
              </a:ext>
            </a:extLst>
          </p:cNvPr>
          <p:cNvSpPr>
            <a:spLocks noGrp="1"/>
          </p:cNvSpPr>
          <p:nvPr/>
        </p:nvSpPr>
        <p:spPr>
          <a:xfrm>
            <a:off x="952500" y="5010150"/>
            <a:ext cx="5810250" cy="438150"/>
          </a:xfrm>
          <a:prstGeom prst="rect">
            <a:avLst/>
          </a:prstGeom>
          <a:noFill/>
          <a:ln w="0">
            <a:noFill/>
          </a:ln>
        </p:spPr>
        <p:txBody>
          <a:bodyPr wrap="square" anchor="ctr">
            <a:normAutofit/>
          </a:bodyPr>
          <a:lstStyle/>
          <a:p>
            <a:pPr algn="l">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Fun. Useful. Always worth checking.</a:t>
            </a:r>
          </a:p>
        </p:txBody>
      </p:sp>
      <p:pic>
        <p:nvPicPr>
          <p:cNvPr id="14" name="Picture 13"/>
          <p:cNvPicPr>
            <a:picLocks noChangeAspect="1"/>
          </p:cNvPicPr>
          <p:nvPr/>
        </p:nvPicPr>
        <p:blipFill>
          <a:blip r:embed="rId4"/>
          <a:stretch/>
        </p:blipFill>
        <p:spPr>
          <a:xfrm>
            <a:off x="7580313" y="333375"/>
            <a:ext cx="4127500" cy="6191250"/>
          </a:xfrm>
          <a:prstGeom prst="rect">
            <a:avLst/>
          </a:prstGeom>
        </p:spPr>
      </p:pic>
    </p:spTree>
    <p:extLst>
      <p:ext uri="{BB962C8B-B14F-4D97-AF65-F5344CB8AC3E}">
        <p14:creationId xmlns:p14="http://schemas.microsoft.com/office/powerpoint/2010/main" val="859389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B1F3F36-84E0-4295-8614-B6E47CC2F658}"/>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10203C"/>
                </a:solidFill>
                <a:latin typeface="DejaVu Sans"/>
                <a:ea typeface="DejaVu Sans"/>
                <a:cs typeface="DejaVu Sans"/>
              </a:defRPr>
            </a:pPr>
            <a:r>
              <a:rPr sz="2850" b="1">
                <a:solidFill>
                  <a:srgbClr val="10203C"/>
                </a:solidFill>
                <a:latin typeface="DejaVu Sans"/>
                <a:ea typeface="DejaVu Sans"/>
                <a:cs typeface="DejaVu Sans"/>
              </a:rPr>
              <a:t>Learning objectives</a:t>
            </a:r>
          </a:p>
        </p:txBody>
      </p:sp>
      <p:sp>
        <p:nvSpPr>
          <p:cNvPr id="2" name="Rectangle 1">
            <a:extLst>
              <a:ext uri="{FF2B5EF4-FFF2-40B4-BE49-F238E27FC236}">
                <a16:creationId xmlns:a16="http://schemas.microsoft.com/office/drawing/2014/main" id="{A3DCEA9B-256B-44CD-B78B-07FF329C1885}"/>
              </a:ext>
            </a:extLst>
          </p:cNvPr>
          <p:cNvSpPr>
            <a:spLocks noGrp="1"/>
          </p:cNvSpPr>
          <p:nvPr/>
        </p:nvSpPr>
        <p:spPr>
          <a:xfrm>
            <a:off x="628650" y="933450"/>
            <a:ext cx="10668000" cy="400050"/>
          </a:xfrm>
          <a:prstGeom prst="rect">
            <a:avLst/>
          </a:prstGeom>
          <a:noFill/>
          <a:ln w="0">
            <a:noFill/>
          </a:ln>
        </p:spPr>
        <p:txBody>
          <a:bodyPr wrap="square" anchor="ctr">
            <a:normAutofit/>
          </a:bodyPr>
          <a:lstStyle/>
          <a:p>
            <a:pPr algn="l">
              <a:defRPr sz="1800" b="0">
                <a:solidFill>
                  <a:srgbClr val="4B23B8"/>
                </a:solidFill>
                <a:latin typeface="DejaVu Sans"/>
                <a:ea typeface="DejaVu Sans"/>
                <a:cs typeface="DejaVu Sans"/>
              </a:defRPr>
            </a:pPr>
            <a:r>
              <a:rPr sz="1800" b="0">
                <a:solidFill>
                  <a:srgbClr val="4B23B8"/>
                </a:solidFill>
                <a:latin typeface="DejaVu Sans"/>
                <a:ea typeface="DejaVu Sans"/>
                <a:cs typeface="DejaVu Sans"/>
              </a:rPr>
              <a:t>By the end of today, you will be able to…</a:t>
            </a:r>
          </a:p>
        </p:txBody>
      </p:sp>
      <p:sp>
        <p:nvSpPr>
          <p:cNvPr id="3" name="Oval 2">
            <a:extLst>
              <a:ext uri="{FF2B5EF4-FFF2-40B4-BE49-F238E27FC236}">
                <a16:creationId xmlns:a16="http://schemas.microsoft.com/office/drawing/2014/main" id="{1F0B4EE6-D192-4A74-8F12-CA400DC9068A}"/>
              </a:ext>
            </a:extLst>
          </p:cNvPr>
          <p:cNvSpPr>
            <a:spLocks noGrp="1"/>
          </p:cNvSpPr>
          <p:nvPr/>
        </p:nvSpPr>
        <p:spPr>
          <a:xfrm>
            <a:off x="800100" y="1638300"/>
            <a:ext cx="990600" cy="990600"/>
          </a:xfrm>
          <a:prstGeom prst="ellipse">
            <a:avLst/>
          </a:prstGeom>
          <a:solidFill>
            <a:srgbClr val="08C8D7"/>
          </a:solidFill>
          <a:ln w="0">
            <a:noFill/>
          </a:ln>
        </p:spPr>
        <p:style>
          <a:lnRef idx="0">
            <a:scrgbClr r="0" g="0" b="0"/>
          </a:lnRef>
          <a:fillRef idx="0">
            <a:scrgbClr r="0" g="0" b="0"/>
          </a:fillRef>
          <a:effectRef idx="6">
            <a:scrgbClr r="0" g="0" b="0"/>
          </a:effectRef>
          <a:fontRef idx="major"/>
        </p:style>
        <p:txBody>
          <a:bodyPr anchor="ctr"/>
          <a:lstStyle/>
          <a:p>
            <a:pPr algn="ctr">
              <a:defRPr sz="3150" b="1">
                <a:solidFill>
                  <a:srgbClr val="081D4D"/>
                </a:solidFill>
                <a:latin typeface="DejaVu Sans"/>
                <a:ea typeface="DejaVu Sans"/>
                <a:cs typeface="DejaVu Sans"/>
              </a:defRPr>
            </a:pPr>
            <a:r>
              <a:rPr sz="3150" b="1">
                <a:solidFill>
                  <a:srgbClr val="081D4D"/>
                </a:solidFill>
                <a:latin typeface="DejaVu Sans"/>
                <a:ea typeface="DejaVu Sans"/>
                <a:cs typeface="DejaVu Sans"/>
              </a:rPr>
              <a:t>1</a:t>
            </a:r>
          </a:p>
        </p:txBody>
      </p:sp>
      <p:sp>
        <p:nvSpPr>
          <p:cNvPr id="4" name="Rectangle 3">
            <a:extLst>
              <a:ext uri="{FF2B5EF4-FFF2-40B4-BE49-F238E27FC236}">
                <a16:creationId xmlns:a16="http://schemas.microsoft.com/office/drawing/2014/main" id="{CD836E3A-EC6B-4E7E-8CC5-5E64484394C8}"/>
              </a:ext>
            </a:extLst>
          </p:cNvPr>
          <p:cNvSpPr>
            <a:spLocks noGrp="1"/>
          </p:cNvSpPr>
          <p:nvPr/>
        </p:nvSpPr>
        <p:spPr>
          <a:xfrm>
            <a:off x="2095500" y="1685925"/>
            <a:ext cx="8763000" cy="895350"/>
          </a:xfrm>
          <a:prstGeom prst="rect">
            <a:avLst/>
          </a:prstGeom>
          <a:noFill/>
          <a:ln w="0">
            <a:noFill/>
          </a:ln>
        </p:spPr>
        <p:txBody>
          <a:bodyPr wrap="square" anchor="ctr">
            <a:normAutofit/>
          </a:bodyPr>
          <a:lstStyle/>
          <a:p>
            <a:pPr algn="l">
              <a:defRPr sz="2325" b="1">
                <a:solidFill>
                  <a:srgbClr val="10203C"/>
                </a:solidFill>
                <a:latin typeface="DejaVu Sans"/>
                <a:ea typeface="DejaVu Sans"/>
                <a:cs typeface="DejaVu Sans"/>
              </a:defRPr>
            </a:pPr>
            <a:r>
              <a:rPr sz="2325" b="1">
                <a:solidFill>
                  <a:srgbClr val="10203C"/>
                </a:solidFill>
                <a:latin typeface="DejaVu Sans"/>
                <a:ea typeface="DejaVu Sans"/>
                <a:cs typeface="DejaVu Sans"/>
              </a:rPr>
              <a:t>Describe ways chatbots can be fun and useful</a:t>
            </a:r>
          </a:p>
        </p:txBody>
      </p:sp>
      <p:sp>
        <p:nvSpPr>
          <p:cNvPr id="5" name="Oval 4">
            <a:extLst>
              <a:ext uri="{FF2B5EF4-FFF2-40B4-BE49-F238E27FC236}">
                <a16:creationId xmlns:a16="http://schemas.microsoft.com/office/drawing/2014/main" id="{62BB8B1F-F428-44DB-9048-46C087369D39}"/>
              </a:ext>
            </a:extLst>
          </p:cNvPr>
          <p:cNvSpPr>
            <a:spLocks noGrp="1"/>
          </p:cNvSpPr>
          <p:nvPr/>
        </p:nvSpPr>
        <p:spPr>
          <a:xfrm>
            <a:off x="800100" y="3086100"/>
            <a:ext cx="990600" cy="990600"/>
          </a:xfrm>
          <a:prstGeom prst="ellipse">
            <a:avLst/>
          </a:prstGeom>
          <a:solidFill>
            <a:srgbClr val="FF6B61"/>
          </a:solidFill>
          <a:ln w="0">
            <a:noFill/>
          </a:ln>
        </p:spPr>
        <p:style>
          <a:lnRef idx="0">
            <a:scrgbClr r="0" g="0" b="0"/>
          </a:lnRef>
          <a:fillRef idx="0">
            <a:scrgbClr r="0" g="0" b="0"/>
          </a:fillRef>
          <a:effectRef idx="6">
            <a:scrgbClr r="0" g="0" b="0"/>
          </a:effectRef>
          <a:fontRef idx="major"/>
        </p:style>
        <p:txBody>
          <a:bodyPr anchor="ctr"/>
          <a:lstStyle/>
          <a:p>
            <a:pPr algn="ctr">
              <a:defRPr sz="3150" b="1">
                <a:solidFill>
                  <a:srgbClr val="081D4D"/>
                </a:solidFill>
                <a:latin typeface="DejaVu Sans"/>
                <a:ea typeface="DejaVu Sans"/>
                <a:cs typeface="DejaVu Sans"/>
              </a:defRPr>
            </a:pPr>
            <a:r>
              <a:rPr sz="3150" b="1">
                <a:solidFill>
                  <a:srgbClr val="081D4D"/>
                </a:solidFill>
                <a:latin typeface="DejaVu Sans"/>
                <a:ea typeface="DejaVu Sans"/>
                <a:cs typeface="DejaVu Sans"/>
              </a:rPr>
              <a:t>2</a:t>
            </a:r>
          </a:p>
        </p:txBody>
      </p:sp>
      <p:sp>
        <p:nvSpPr>
          <p:cNvPr id="6" name="Rectangle 5">
            <a:extLst>
              <a:ext uri="{FF2B5EF4-FFF2-40B4-BE49-F238E27FC236}">
                <a16:creationId xmlns:a16="http://schemas.microsoft.com/office/drawing/2014/main" id="{D691A619-6E04-4668-9F06-5EB79BEA1EC3}"/>
              </a:ext>
            </a:extLst>
          </p:cNvPr>
          <p:cNvSpPr>
            <a:spLocks noGrp="1"/>
          </p:cNvSpPr>
          <p:nvPr/>
        </p:nvSpPr>
        <p:spPr>
          <a:xfrm>
            <a:off x="2095500" y="3133725"/>
            <a:ext cx="8763000" cy="895350"/>
          </a:xfrm>
          <a:prstGeom prst="rect">
            <a:avLst/>
          </a:prstGeom>
          <a:noFill/>
          <a:ln w="0">
            <a:noFill/>
          </a:ln>
        </p:spPr>
        <p:txBody>
          <a:bodyPr wrap="square" anchor="ctr">
            <a:normAutofit/>
          </a:bodyPr>
          <a:lstStyle/>
          <a:p>
            <a:pPr algn="l">
              <a:defRPr sz="2325" b="1">
                <a:solidFill>
                  <a:srgbClr val="10203C"/>
                </a:solidFill>
                <a:latin typeface="DejaVu Sans"/>
                <a:ea typeface="DejaVu Sans"/>
                <a:cs typeface="DejaVu Sans"/>
              </a:defRPr>
            </a:pPr>
            <a:r>
              <a:rPr sz="2325" b="1">
                <a:solidFill>
                  <a:srgbClr val="10203C"/>
                </a:solidFill>
                <a:latin typeface="DejaVu Sans"/>
                <a:ea typeface="DejaVu Sans"/>
                <a:cs typeface="DejaVu Sans"/>
              </a:rPr>
              <a:t>Explain why we must not rely on chatbots for everything</a:t>
            </a:r>
          </a:p>
        </p:txBody>
      </p:sp>
      <p:sp>
        <p:nvSpPr>
          <p:cNvPr id="7" name="Oval 6">
            <a:extLst>
              <a:ext uri="{FF2B5EF4-FFF2-40B4-BE49-F238E27FC236}">
                <a16:creationId xmlns:a16="http://schemas.microsoft.com/office/drawing/2014/main" id="{005E51AB-96EE-4F97-9EAE-DFBED6DB60AF}"/>
              </a:ext>
            </a:extLst>
          </p:cNvPr>
          <p:cNvSpPr>
            <a:spLocks noGrp="1"/>
          </p:cNvSpPr>
          <p:nvPr/>
        </p:nvSpPr>
        <p:spPr>
          <a:xfrm>
            <a:off x="800100" y="4533900"/>
            <a:ext cx="990600" cy="990600"/>
          </a:xfrm>
          <a:prstGeom prst="ellipse">
            <a:avLst/>
          </a:prstGeom>
          <a:solidFill>
            <a:srgbClr val="FFC93D"/>
          </a:solidFill>
          <a:ln w="0">
            <a:noFill/>
          </a:ln>
        </p:spPr>
        <p:style>
          <a:lnRef idx="0">
            <a:scrgbClr r="0" g="0" b="0"/>
          </a:lnRef>
          <a:fillRef idx="0">
            <a:scrgbClr r="0" g="0" b="0"/>
          </a:fillRef>
          <a:effectRef idx="6">
            <a:scrgbClr r="0" g="0" b="0"/>
          </a:effectRef>
          <a:fontRef idx="major"/>
        </p:style>
        <p:txBody>
          <a:bodyPr anchor="ctr"/>
          <a:lstStyle/>
          <a:p>
            <a:pPr algn="ctr">
              <a:defRPr sz="3150" b="1">
                <a:solidFill>
                  <a:srgbClr val="081D4D"/>
                </a:solidFill>
                <a:latin typeface="DejaVu Sans"/>
                <a:ea typeface="DejaVu Sans"/>
                <a:cs typeface="DejaVu Sans"/>
              </a:defRPr>
            </a:pPr>
            <a:r>
              <a:rPr sz="3150" b="1">
                <a:solidFill>
                  <a:srgbClr val="081D4D"/>
                </a:solidFill>
                <a:latin typeface="DejaVu Sans"/>
                <a:ea typeface="DejaVu Sans"/>
                <a:cs typeface="DejaVu Sans"/>
              </a:rPr>
              <a:t>3</a:t>
            </a:r>
          </a:p>
        </p:txBody>
      </p:sp>
      <p:sp>
        <p:nvSpPr>
          <p:cNvPr id="8" name="Rectangle 7">
            <a:extLst>
              <a:ext uri="{FF2B5EF4-FFF2-40B4-BE49-F238E27FC236}">
                <a16:creationId xmlns:a16="http://schemas.microsoft.com/office/drawing/2014/main" id="{45A0B5BC-E6CA-494B-90BB-A9DD0B396AC3}"/>
              </a:ext>
            </a:extLst>
          </p:cNvPr>
          <p:cNvSpPr>
            <a:spLocks noGrp="1"/>
          </p:cNvSpPr>
          <p:nvPr/>
        </p:nvSpPr>
        <p:spPr>
          <a:xfrm>
            <a:off x="2095500" y="4581525"/>
            <a:ext cx="8763000" cy="895350"/>
          </a:xfrm>
          <a:prstGeom prst="rect">
            <a:avLst/>
          </a:prstGeom>
          <a:noFill/>
          <a:ln w="0">
            <a:noFill/>
          </a:ln>
        </p:spPr>
        <p:txBody>
          <a:bodyPr wrap="square" anchor="ctr">
            <a:normAutofit/>
          </a:bodyPr>
          <a:lstStyle/>
          <a:p>
            <a:pPr>
              <a:defRPr sz="2100" b="1">
                <a:solidFill>
                  <a:srgbClr val="10203C"/>
                </a:solidFill>
                <a:latin typeface="DejaVu Sans"/>
                <a:ea typeface="DejaVu Sans"/>
                <a:cs typeface="DejaVu Sans"/>
              </a:defRPr>
            </a:pPr>
            <a:r>
              <a:rPr lang="en-GB" sz="2100" b="1" dirty="0">
                <a:solidFill>
                  <a:srgbClr val="10203C"/>
                </a:solidFill>
                <a:latin typeface="DejaVu Sans"/>
              </a:rPr>
              <a:t>Explain why it is important to think carefully and check information before believing or sharing it.</a:t>
            </a:r>
            <a:endParaRPr lang="en-GB" sz="2100" b="1" dirty="0">
              <a:solidFill>
                <a:srgbClr val="10203C"/>
              </a:solidFill>
              <a:latin typeface="DejaVu Sans"/>
              <a:ea typeface="DejaVu Sans"/>
              <a:cs typeface="DejaVu Sans"/>
            </a:endParaRPr>
          </a:p>
        </p:txBody>
      </p:sp>
      <p:sp>
        <p:nvSpPr>
          <p:cNvPr id="9" name="Rectangle 8">
            <a:extLst>
              <a:ext uri="{FF2B5EF4-FFF2-40B4-BE49-F238E27FC236}">
                <a16:creationId xmlns:a16="http://schemas.microsoft.com/office/drawing/2014/main" id="{81BEF2FD-EE2D-4D96-A7B5-CE0E9BC13E32}"/>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10203C"/>
                </a:solidFill>
                <a:latin typeface="DejaVu Sans"/>
                <a:ea typeface="DejaVu Sans"/>
                <a:cs typeface="DejaVu Sans"/>
              </a:defRPr>
            </a:pPr>
            <a:r>
              <a:rPr sz="975" b="1">
                <a:solidFill>
                  <a:srgbClr val="10203C"/>
                </a:solidFill>
                <a:latin typeface="DejaVu Sans"/>
                <a:ea typeface="DejaVu Sans"/>
                <a:cs typeface="DejaVu Sans"/>
              </a:rPr>
              <a:t>02</a:t>
            </a:r>
          </a:p>
        </p:txBody>
      </p:sp>
    </p:spTree>
    <p:extLst>
      <p:ext uri="{BB962C8B-B14F-4D97-AF65-F5344CB8AC3E}">
        <p14:creationId xmlns:p14="http://schemas.microsoft.com/office/powerpoint/2010/main" val="1279593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81D4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AF4BB5-DFD5-4A90-9B86-0DEC3E3330FD}"/>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Two key words</a:t>
            </a:r>
          </a:p>
        </p:txBody>
      </p:sp>
      <p:sp>
        <p:nvSpPr>
          <p:cNvPr id="2" name="Rectangle 1">
            <a:extLst>
              <a:ext uri="{FF2B5EF4-FFF2-40B4-BE49-F238E27FC236}">
                <a16:creationId xmlns:a16="http://schemas.microsoft.com/office/drawing/2014/main" id="{0E88D5D7-AB2F-4CB3-A7BD-87C28E628F15}"/>
              </a:ext>
            </a:extLst>
          </p:cNvPr>
          <p:cNvSpPr>
            <a:spLocks noGrp="1"/>
          </p:cNvSpPr>
          <p:nvPr/>
        </p:nvSpPr>
        <p:spPr>
          <a:xfrm>
            <a:off x="0" y="1200150"/>
            <a:ext cx="6096000" cy="5657850"/>
          </a:xfrm>
          <a:prstGeom prst="rect">
            <a:avLst/>
          </a:prstGeom>
          <a:solidFill>
            <a:srgbClr val="7145E8"/>
          </a:solidFill>
          <a:ln w="0">
            <a:noFill/>
          </a:ln>
        </p:spPr>
        <p:txBody>
          <a:bodyPr/>
          <a:lstStyle/>
          <a:p>
            <a:endParaRPr lang="en-GB"/>
          </a:p>
        </p:txBody>
      </p:sp>
      <p:sp>
        <p:nvSpPr>
          <p:cNvPr id="3" name="Rectangle 2">
            <a:extLst>
              <a:ext uri="{FF2B5EF4-FFF2-40B4-BE49-F238E27FC236}">
                <a16:creationId xmlns:a16="http://schemas.microsoft.com/office/drawing/2014/main" id="{38F89C9F-710C-4CAC-87AD-8BC51EFEA61A}"/>
              </a:ext>
            </a:extLst>
          </p:cNvPr>
          <p:cNvSpPr>
            <a:spLocks noGrp="1"/>
          </p:cNvSpPr>
          <p:nvPr/>
        </p:nvSpPr>
        <p:spPr>
          <a:xfrm>
            <a:off x="6096000" y="1200150"/>
            <a:ext cx="6096000" cy="5657850"/>
          </a:xfrm>
          <a:prstGeom prst="rect">
            <a:avLst/>
          </a:prstGeom>
          <a:solidFill>
            <a:srgbClr val="08C8D7"/>
          </a:solidFill>
          <a:ln w="0">
            <a:noFill/>
          </a:ln>
        </p:spPr>
        <p:txBody>
          <a:bodyPr/>
          <a:lstStyle/>
          <a:p>
            <a:endParaRPr lang="en-GB"/>
          </a:p>
        </p:txBody>
      </p:sp>
      <p:sp>
        <p:nvSpPr>
          <p:cNvPr id="4" name="Rectangle 3">
            <a:extLst>
              <a:ext uri="{FF2B5EF4-FFF2-40B4-BE49-F238E27FC236}">
                <a16:creationId xmlns:a16="http://schemas.microsoft.com/office/drawing/2014/main" id="{FF05E509-22FF-462F-BB85-E0671C26D1A7}"/>
              </a:ext>
            </a:extLst>
          </p:cNvPr>
          <p:cNvSpPr>
            <a:spLocks noGrp="1"/>
          </p:cNvSpPr>
          <p:nvPr/>
        </p:nvSpPr>
        <p:spPr>
          <a:xfrm>
            <a:off x="552450" y="1685925"/>
            <a:ext cx="4953000" cy="876300"/>
          </a:xfrm>
          <a:prstGeom prst="rect">
            <a:avLst/>
          </a:prstGeom>
          <a:noFill/>
          <a:ln w="0">
            <a:noFill/>
          </a:ln>
        </p:spPr>
        <p:txBody>
          <a:bodyPr wrap="square" anchor="ctr">
            <a:normAutofit/>
          </a:bodyPr>
          <a:lstStyle/>
          <a:p>
            <a:pPr algn="l">
              <a:defRPr sz="3825" b="1">
                <a:solidFill>
                  <a:srgbClr val="FFFFFF"/>
                </a:solidFill>
                <a:latin typeface="DejaVu Sans"/>
                <a:ea typeface="DejaVu Sans"/>
                <a:cs typeface="DejaVu Sans"/>
              </a:defRPr>
            </a:pPr>
            <a:r>
              <a:rPr sz="3825" b="1">
                <a:solidFill>
                  <a:srgbClr val="FFFFFF"/>
                </a:solidFill>
                <a:latin typeface="DejaVu Sans"/>
                <a:ea typeface="DejaVu Sans"/>
                <a:cs typeface="DejaVu Sans"/>
              </a:rPr>
              <a:t>CHATBOT</a:t>
            </a:r>
          </a:p>
        </p:txBody>
      </p:sp>
      <p:sp>
        <p:nvSpPr>
          <p:cNvPr id="5" name="Rectangle 4">
            <a:extLst>
              <a:ext uri="{FF2B5EF4-FFF2-40B4-BE49-F238E27FC236}">
                <a16:creationId xmlns:a16="http://schemas.microsoft.com/office/drawing/2014/main" id="{29DE3DA8-CA4D-4F87-A276-0576B5ECA092}"/>
              </a:ext>
            </a:extLst>
          </p:cNvPr>
          <p:cNvSpPr>
            <a:spLocks noGrp="1"/>
          </p:cNvSpPr>
          <p:nvPr/>
        </p:nvSpPr>
        <p:spPr>
          <a:xfrm>
            <a:off x="590550" y="2857500"/>
            <a:ext cx="4762500" cy="1524000"/>
          </a:xfrm>
          <a:prstGeom prst="rect">
            <a:avLst/>
          </a:prstGeom>
          <a:noFill/>
          <a:ln w="0">
            <a:noFill/>
          </a:ln>
        </p:spPr>
        <p:txBody>
          <a:bodyPr wrap="square" anchor="ctr">
            <a:normAutofit/>
          </a:bodyPr>
          <a:lstStyle/>
          <a:p>
            <a:pPr algn="l">
              <a:defRPr sz="2250" b="1">
                <a:solidFill>
                  <a:srgbClr val="FFFFFF"/>
                </a:solidFill>
                <a:latin typeface="DejaVu Sans"/>
                <a:ea typeface="DejaVu Sans"/>
                <a:cs typeface="DejaVu Sans"/>
              </a:defRPr>
            </a:pPr>
            <a:r>
              <a:rPr sz="2250" b="1">
                <a:solidFill>
                  <a:srgbClr val="FFFFFF"/>
                </a:solidFill>
                <a:latin typeface="DejaVu Sans"/>
                <a:ea typeface="DejaVu Sans"/>
                <a:cs typeface="DejaVu Sans"/>
              </a:rPr>
              <a:t>Software that responds to you in a conversation</a:t>
            </a:r>
          </a:p>
        </p:txBody>
      </p:sp>
      <p:sp>
        <p:nvSpPr>
          <p:cNvPr id="6" name="Rectangle 5">
            <a:extLst>
              <a:ext uri="{FF2B5EF4-FFF2-40B4-BE49-F238E27FC236}">
                <a16:creationId xmlns:a16="http://schemas.microsoft.com/office/drawing/2014/main" id="{82D720FE-2FA6-4BF2-8102-DB917B4A2166}"/>
              </a:ext>
            </a:extLst>
          </p:cNvPr>
          <p:cNvSpPr>
            <a:spLocks noGrp="1"/>
          </p:cNvSpPr>
          <p:nvPr/>
        </p:nvSpPr>
        <p:spPr>
          <a:xfrm>
            <a:off x="590550" y="4781550"/>
            <a:ext cx="4762500" cy="723900"/>
          </a:xfrm>
          <a:prstGeom prst="rect">
            <a:avLst/>
          </a:prstGeom>
          <a:noFill/>
          <a:ln w="0">
            <a:noFill/>
          </a:ln>
        </p:spPr>
        <p:txBody>
          <a:bodyPr wrap="square" anchor="ctr">
            <a:normAutofit/>
          </a:bodyPr>
          <a:lstStyle/>
          <a:p>
            <a:pPr algn="l">
              <a:defRPr sz="1650" b="0">
                <a:solidFill>
                  <a:srgbClr val="FFFFFF"/>
                </a:solidFill>
                <a:latin typeface="DejaVu Sans"/>
                <a:ea typeface="DejaVu Sans"/>
                <a:cs typeface="DejaVu Sans"/>
              </a:defRPr>
            </a:pPr>
            <a:r>
              <a:rPr sz="1650" b="0">
                <a:solidFill>
                  <a:srgbClr val="FFFFFF"/>
                </a:solidFill>
                <a:latin typeface="DejaVu Sans"/>
                <a:ea typeface="DejaVu Sans"/>
                <a:cs typeface="DejaVu Sans"/>
              </a:rPr>
              <a:t>Think: questions, replies and prompts</a:t>
            </a:r>
          </a:p>
        </p:txBody>
      </p:sp>
      <p:sp>
        <p:nvSpPr>
          <p:cNvPr id="7" name="Rectangle 6">
            <a:extLst>
              <a:ext uri="{FF2B5EF4-FFF2-40B4-BE49-F238E27FC236}">
                <a16:creationId xmlns:a16="http://schemas.microsoft.com/office/drawing/2014/main" id="{9EC13F5F-F913-4F3D-A4CF-A333E20FE127}"/>
              </a:ext>
            </a:extLst>
          </p:cNvPr>
          <p:cNvSpPr>
            <a:spLocks noGrp="1"/>
          </p:cNvSpPr>
          <p:nvPr/>
        </p:nvSpPr>
        <p:spPr>
          <a:xfrm>
            <a:off x="6648450" y="1685925"/>
            <a:ext cx="4953000" cy="876300"/>
          </a:xfrm>
          <a:prstGeom prst="rect">
            <a:avLst/>
          </a:prstGeom>
          <a:noFill/>
          <a:ln w="0">
            <a:noFill/>
          </a:ln>
        </p:spPr>
        <p:txBody>
          <a:bodyPr wrap="square" anchor="ctr">
            <a:normAutofit/>
          </a:bodyPr>
          <a:lstStyle/>
          <a:p>
            <a:pPr algn="l">
              <a:defRPr sz="3600" b="1">
                <a:solidFill>
                  <a:srgbClr val="081D4D"/>
                </a:solidFill>
                <a:latin typeface="DejaVu Sans"/>
                <a:ea typeface="DejaVu Sans"/>
                <a:cs typeface="DejaVu Sans"/>
              </a:defRPr>
            </a:pPr>
            <a:r>
              <a:rPr lang="en-GB" sz="3600" b="1" dirty="0">
                <a:solidFill>
                  <a:srgbClr val="081D4D"/>
                </a:solidFill>
                <a:latin typeface="DejaVu Sans"/>
                <a:ea typeface="DejaVu Sans"/>
                <a:cs typeface="DejaVu Sans"/>
              </a:rPr>
              <a:t>Reliable</a:t>
            </a:r>
            <a:endParaRPr sz="3600" b="1" dirty="0">
              <a:solidFill>
                <a:srgbClr val="081D4D"/>
              </a:solidFill>
              <a:latin typeface="DejaVu Sans"/>
              <a:ea typeface="DejaVu Sans"/>
              <a:cs typeface="DejaVu Sans"/>
            </a:endParaRPr>
          </a:p>
        </p:txBody>
      </p:sp>
      <p:sp>
        <p:nvSpPr>
          <p:cNvPr id="8" name="Rectangle 7">
            <a:extLst>
              <a:ext uri="{FF2B5EF4-FFF2-40B4-BE49-F238E27FC236}">
                <a16:creationId xmlns:a16="http://schemas.microsoft.com/office/drawing/2014/main" id="{51DF9055-56AF-4905-8D10-1E7A13ACEA15}"/>
              </a:ext>
            </a:extLst>
          </p:cNvPr>
          <p:cNvSpPr>
            <a:spLocks noGrp="1"/>
          </p:cNvSpPr>
          <p:nvPr/>
        </p:nvSpPr>
        <p:spPr>
          <a:xfrm>
            <a:off x="6686550" y="2857500"/>
            <a:ext cx="4762500" cy="1524000"/>
          </a:xfrm>
          <a:prstGeom prst="rect">
            <a:avLst/>
          </a:prstGeom>
          <a:noFill/>
          <a:ln w="0">
            <a:noFill/>
          </a:ln>
        </p:spPr>
        <p:txBody>
          <a:bodyPr wrap="square" anchor="ctr">
            <a:normAutofit/>
          </a:bodyPr>
          <a:lstStyle/>
          <a:p>
            <a:pPr algn="l">
              <a:defRPr sz="2250" b="1">
                <a:solidFill>
                  <a:srgbClr val="081D4D"/>
                </a:solidFill>
                <a:latin typeface="DejaVu Sans"/>
                <a:ea typeface="DejaVu Sans"/>
                <a:cs typeface="DejaVu Sans"/>
              </a:defRPr>
            </a:pPr>
            <a:r>
              <a:rPr sz="2250" b="1">
                <a:solidFill>
                  <a:srgbClr val="081D4D"/>
                </a:solidFill>
                <a:latin typeface="DejaVu Sans"/>
                <a:ea typeface="DejaVu Sans"/>
                <a:cs typeface="DejaVu Sans"/>
              </a:rPr>
              <a:t>Thinking carefully before deciding what to trust</a:t>
            </a:r>
          </a:p>
        </p:txBody>
      </p:sp>
      <p:sp>
        <p:nvSpPr>
          <p:cNvPr id="9" name="Rectangle 8">
            <a:extLst>
              <a:ext uri="{FF2B5EF4-FFF2-40B4-BE49-F238E27FC236}">
                <a16:creationId xmlns:a16="http://schemas.microsoft.com/office/drawing/2014/main" id="{78E475C3-E1D2-46C6-AEB9-184BFB4F3F75}"/>
              </a:ext>
            </a:extLst>
          </p:cNvPr>
          <p:cNvSpPr>
            <a:spLocks noGrp="1"/>
          </p:cNvSpPr>
          <p:nvPr/>
        </p:nvSpPr>
        <p:spPr>
          <a:xfrm>
            <a:off x="6686550" y="4781550"/>
            <a:ext cx="4762500" cy="723900"/>
          </a:xfrm>
          <a:prstGeom prst="rect">
            <a:avLst/>
          </a:prstGeom>
          <a:noFill/>
          <a:ln w="0">
            <a:noFill/>
          </a:ln>
        </p:spPr>
        <p:txBody>
          <a:bodyPr wrap="square" anchor="ctr">
            <a:normAutofit/>
          </a:bodyPr>
          <a:lstStyle/>
          <a:p>
            <a:pPr algn="l">
              <a:defRPr sz="1650" b="0">
                <a:solidFill>
                  <a:srgbClr val="081D4D"/>
                </a:solidFill>
                <a:latin typeface="DejaVu Sans"/>
                <a:ea typeface="DejaVu Sans"/>
                <a:cs typeface="DejaVu Sans"/>
              </a:defRPr>
            </a:pPr>
            <a:r>
              <a:rPr sz="1650" b="0">
                <a:solidFill>
                  <a:srgbClr val="081D4D"/>
                </a:solidFill>
                <a:latin typeface="DejaVu Sans"/>
                <a:ea typeface="DejaVu Sans"/>
                <a:cs typeface="DejaVu Sans"/>
              </a:rPr>
              <a:t>Think: pause, question and check</a:t>
            </a:r>
          </a:p>
        </p:txBody>
      </p:sp>
      <p:sp>
        <p:nvSpPr>
          <p:cNvPr id="10" name="Rectangle 9">
            <a:extLst>
              <a:ext uri="{FF2B5EF4-FFF2-40B4-BE49-F238E27FC236}">
                <a16:creationId xmlns:a16="http://schemas.microsoft.com/office/drawing/2014/main" id="{B4F8C55D-D30D-477E-9875-F8CA36FC22A2}"/>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03</a:t>
            </a:r>
          </a:p>
        </p:txBody>
      </p:sp>
    </p:spTree>
    <p:extLst>
      <p:ext uri="{BB962C8B-B14F-4D97-AF65-F5344CB8AC3E}">
        <p14:creationId xmlns:p14="http://schemas.microsoft.com/office/powerpoint/2010/main" val="1190607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93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908E30-2FA3-44EF-AC76-0A1C29FD4CE3}"/>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081D4D"/>
                </a:solidFill>
                <a:latin typeface="DejaVu Sans"/>
                <a:ea typeface="DejaVu Sans"/>
                <a:cs typeface="DejaVu Sans"/>
              </a:defRPr>
            </a:pPr>
            <a:r>
              <a:rPr sz="2850" b="1">
                <a:solidFill>
                  <a:srgbClr val="081D4D"/>
                </a:solidFill>
                <a:latin typeface="DejaVu Sans"/>
                <a:ea typeface="DejaVu Sans"/>
                <a:cs typeface="DejaVu Sans"/>
              </a:rPr>
              <a:t>Describe it. Then explain it.</a:t>
            </a:r>
          </a:p>
        </p:txBody>
      </p:sp>
      <p:sp>
        <p:nvSpPr>
          <p:cNvPr id="2" name="Oval 1">
            <a:extLst>
              <a:ext uri="{FF2B5EF4-FFF2-40B4-BE49-F238E27FC236}">
                <a16:creationId xmlns:a16="http://schemas.microsoft.com/office/drawing/2014/main" id="{7C60DEFA-95DF-4C9B-AE52-6A459627A12A}"/>
              </a:ext>
            </a:extLst>
          </p:cNvPr>
          <p:cNvSpPr>
            <a:spLocks noGrp="1"/>
          </p:cNvSpPr>
          <p:nvPr/>
        </p:nvSpPr>
        <p:spPr>
          <a:xfrm>
            <a:off x="723900" y="1381125"/>
            <a:ext cx="704850" cy="704850"/>
          </a:xfrm>
          <a:prstGeom prst="ellipse">
            <a:avLst/>
          </a:prstGeom>
          <a:solidFill>
            <a:srgbClr val="7145E8"/>
          </a:solidFill>
          <a:ln w="0">
            <a:noFill/>
          </a:ln>
        </p:spPr>
        <p:txBody>
          <a:bodyPr wrap="square" anchor="ctr">
            <a:normAutofit fontScale="93697" lnSpcReduction="10000"/>
          </a:bodyPr>
          <a:lstStyle/>
          <a:p>
            <a:pPr algn="ctr">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1</a:t>
            </a:r>
          </a:p>
        </p:txBody>
      </p:sp>
      <p:sp>
        <p:nvSpPr>
          <p:cNvPr id="3" name="Rectangle 2">
            <a:extLst>
              <a:ext uri="{FF2B5EF4-FFF2-40B4-BE49-F238E27FC236}">
                <a16:creationId xmlns:a16="http://schemas.microsoft.com/office/drawing/2014/main" id="{382E6599-91EA-4002-AA75-8E9826E4C317}"/>
              </a:ext>
            </a:extLst>
          </p:cNvPr>
          <p:cNvSpPr>
            <a:spLocks noGrp="1"/>
          </p:cNvSpPr>
          <p:nvPr/>
        </p:nvSpPr>
        <p:spPr>
          <a:xfrm>
            <a:off x="1638300" y="1381125"/>
            <a:ext cx="4953000" cy="704850"/>
          </a:xfrm>
          <a:prstGeom prst="rect">
            <a:avLst/>
          </a:prstGeom>
          <a:noFill/>
          <a:ln w="0">
            <a:noFill/>
          </a:ln>
        </p:spPr>
        <p:txBody>
          <a:bodyPr wrap="square" anchor="ctr">
            <a:normAutofit fontScale="92529"/>
          </a:bodyPr>
          <a:lstStyle/>
          <a:p>
            <a:pPr algn="l">
              <a:defRPr sz="2175" b="1">
                <a:solidFill>
                  <a:srgbClr val="081D4D"/>
                </a:solidFill>
                <a:latin typeface="DejaVu Sans"/>
                <a:ea typeface="DejaVu Sans"/>
                <a:cs typeface="DejaVu Sans"/>
              </a:defRPr>
            </a:pPr>
            <a:r>
              <a:rPr sz="2175" b="1">
                <a:solidFill>
                  <a:srgbClr val="081D4D"/>
                </a:solidFill>
                <a:latin typeface="DejaVu Sans"/>
                <a:ea typeface="DejaVu Sans"/>
                <a:cs typeface="DejaVu Sans"/>
              </a:rPr>
              <a:t>Pick one item from the mystery box</a:t>
            </a:r>
          </a:p>
        </p:txBody>
      </p:sp>
      <p:sp>
        <p:nvSpPr>
          <p:cNvPr id="4" name="Oval 3">
            <a:extLst>
              <a:ext uri="{FF2B5EF4-FFF2-40B4-BE49-F238E27FC236}">
                <a16:creationId xmlns:a16="http://schemas.microsoft.com/office/drawing/2014/main" id="{DA278FC0-01F5-4283-A749-434822811E75}"/>
              </a:ext>
            </a:extLst>
          </p:cNvPr>
          <p:cNvSpPr>
            <a:spLocks noGrp="1"/>
          </p:cNvSpPr>
          <p:nvPr/>
        </p:nvSpPr>
        <p:spPr>
          <a:xfrm>
            <a:off x="723900" y="2343150"/>
            <a:ext cx="704850" cy="704850"/>
          </a:xfrm>
          <a:prstGeom prst="ellipse">
            <a:avLst/>
          </a:prstGeom>
          <a:solidFill>
            <a:srgbClr val="FF6B61"/>
          </a:solidFill>
          <a:ln w="0">
            <a:noFill/>
          </a:ln>
        </p:spPr>
        <p:txBody>
          <a:bodyPr wrap="square" anchor="ctr">
            <a:normAutofit fontScale="93697" lnSpcReduction="10000"/>
          </a:bodyPr>
          <a:lstStyle/>
          <a:p>
            <a:pPr algn="ctr">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2</a:t>
            </a:r>
          </a:p>
        </p:txBody>
      </p:sp>
      <p:sp>
        <p:nvSpPr>
          <p:cNvPr id="5" name="Rectangle 4">
            <a:extLst>
              <a:ext uri="{FF2B5EF4-FFF2-40B4-BE49-F238E27FC236}">
                <a16:creationId xmlns:a16="http://schemas.microsoft.com/office/drawing/2014/main" id="{6F4DF6D5-599A-4FB2-ACDB-1018AEAD2A75}"/>
              </a:ext>
            </a:extLst>
          </p:cNvPr>
          <p:cNvSpPr>
            <a:spLocks noGrp="1"/>
          </p:cNvSpPr>
          <p:nvPr/>
        </p:nvSpPr>
        <p:spPr>
          <a:xfrm>
            <a:off x="1638300" y="2343150"/>
            <a:ext cx="4953000" cy="704850"/>
          </a:xfrm>
          <a:prstGeom prst="rect">
            <a:avLst/>
          </a:prstGeom>
          <a:noFill/>
          <a:ln w="0">
            <a:noFill/>
          </a:ln>
        </p:spPr>
        <p:txBody>
          <a:bodyPr wrap="square" anchor="ctr">
            <a:normAutofit/>
          </a:bodyPr>
          <a:lstStyle/>
          <a:p>
            <a:pPr algn="l">
              <a:defRPr sz="2175" b="1">
                <a:solidFill>
                  <a:srgbClr val="081D4D"/>
                </a:solidFill>
                <a:latin typeface="DejaVu Sans"/>
                <a:ea typeface="DejaVu Sans"/>
                <a:cs typeface="DejaVu Sans"/>
              </a:defRPr>
            </a:pPr>
            <a:r>
              <a:rPr sz="2175" b="1">
                <a:solidFill>
                  <a:srgbClr val="081D4D"/>
                </a:solidFill>
                <a:latin typeface="DejaVu Sans"/>
                <a:ea typeface="DejaVu Sans"/>
                <a:cs typeface="DejaVu Sans"/>
              </a:rPr>
              <a:t>DESCRIBE it without naming it</a:t>
            </a:r>
          </a:p>
        </p:txBody>
      </p:sp>
      <p:sp>
        <p:nvSpPr>
          <p:cNvPr id="6" name="Oval 5">
            <a:extLst>
              <a:ext uri="{FF2B5EF4-FFF2-40B4-BE49-F238E27FC236}">
                <a16:creationId xmlns:a16="http://schemas.microsoft.com/office/drawing/2014/main" id="{ADC2520B-FCE4-41A3-9625-BFED039CEBF3}"/>
              </a:ext>
            </a:extLst>
          </p:cNvPr>
          <p:cNvSpPr>
            <a:spLocks noGrp="1"/>
          </p:cNvSpPr>
          <p:nvPr/>
        </p:nvSpPr>
        <p:spPr>
          <a:xfrm>
            <a:off x="723900" y="3305175"/>
            <a:ext cx="704850" cy="704850"/>
          </a:xfrm>
          <a:prstGeom prst="ellipse">
            <a:avLst/>
          </a:prstGeom>
          <a:solidFill>
            <a:srgbClr val="08C8D7"/>
          </a:solidFill>
          <a:ln w="0">
            <a:noFill/>
          </a:ln>
        </p:spPr>
        <p:txBody>
          <a:bodyPr wrap="square" anchor="ctr">
            <a:normAutofit fontScale="93697" lnSpcReduction="10000"/>
          </a:bodyPr>
          <a:lstStyle/>
          <a:p>
            <a:pPr algn="ctr">
              <a:defRPr sz="2850" b="1">
                <a:solidFill>
                  <a:srgbClr val="081D4D"/>
                </a:solidFill>
                <a:latin typeface="DejaVu Sans"/>
                <a:ea typeface="DejaVu Sans"/>
                <a:cs typeface="DejaVu Sans"/>
              </a:defRPr>
            </a:pPr>
            <a:r>
              <a:rPr sz="2850" b="1">
                <a:solidFill>
                  <a:srgbClr val="081D4D"/>
                </a:solidFill>
                <a:latin typeface="DejaVu Sans"/>
                <a:ea typeface="DejaVu Sans"/>
                <a:cs typeface="DejaVu Sans"/>
              </a:rPr>
              <a:t>3</a:t>
            </a:r>
          </a:p>
        </p:txBody>
      </p:sp>
      <p:sp>
        <p:nvSpPr>
          <p:cNvPr id="7" name="Rectangle 6">
            <a:extLst>
              <a:ext uri="{FF2B5EF4-FFF2-40B4-BE49-F238E27FC236}">
                <a16:creationId xmlns:a16="http://schemas.microsoft.com/office/drawing/2014/main" id="{485E6545-9209-457A-92AF-B550B0CC06F4}"/>
              </a:ext>
            </a:extLst>
          </p:cNvPr>
          <p:cNvSpPr>
            <a:spLocks noGrp="1"/>
          </p:cNvSpPr>
          <p:nvPr/>
        </p:nvSpPr>
        <p:spPr>
          <a:xfrm>
            <a:off x="1638300" y="3305175"/>
            <a:ext cx="4953000" cy="704850"/>
          </a:xfrm>
          <a:prstGeom prst="rect">
            <a:avLst/>
          </a:prstGeom>
          <a:noFill/>
          <a:ln w="0">
            <a:noFill/>
          </a:ln>
        </p:spPr>
        <p:txBody>
          <a:bodyPr wrap="square" anchor="ctr">
            <a:normAutofit fontScale="96498" lnSpcReduction="10000"/>
          </a:bodyPr>
          <a:lstStyle/>
          <a:p>
            <a:pPr algn="l">
              <a:defRPr sz="2175" b="1">
                <a:solidFill>
                  <a:srgbClr val="081D4D"/>
                </a:solidFill>
                <a:latin typeface="DejaVu Sans"/>
                <a:ea typeface="DejaVu Sans"/>
                <a:cs typeface="DejaVu Sans"/>
              </a:defRPr>
            </a:pPr>
            <a:r>
              <a:rPr sz="2175" b="1">
                <a:solidFill>
                  <a:srgbClr val="081D4D"/>
                </a:solidFill>
                <a:latin typeface="DejaVu Sans"/>
                <a:ea typeface="DejaVu Sans"/>
                <a:cs typeface="DejaVu Sans"/>
              </a:rPr>
              <a:t>EXPLAIN how or why it is useful</a:t>
            </a:r>
          </a:p>
        </p:txBody>
      </p:sp>
      <p:sp>
        <p:nvSpPr>
          <p:cNvPr id="8" name="Rectangle: Rounded Corners 7">
            <a:extLst>
              <a:ext uri="{FF2B5EF4-FFF2-40B4-BE49-F238E27FC236}">
                <a16:creationId xmlns:a16="http://schemas.microsoft.com/office/drawing/2014/main" id="{7EC17341-09AA-4594-9427-3BAA493ABA19}"/>
              </a:ext>
            </a:extLst>
          </p:cNvPr>
          <p:cNvSpPr>
            <a:spLocks noGrp="1"/>
          </p:cNvSpPr>
          <p:nvPr/>
        </p:nvSpPr>
        <p:spPr>
          <a:xfrm>
            <a:off x="809625" y="4572000"/>
            <a:ext cx="5476875" cy="838200"/>
          </a:xfrm>
          <a:prstGeom prst="roundRect">
            <a:avLst>
              <a:gd name="adj" fmla="val 27273"/>
            </a:avLst>
          </a:prstGeom>
          <a:solidFill>
            <a:srgbClr val="4B23B8"/>
          </a:solidFill>
          <a:ln w="0">
            <a:noFill/>
          </a:ln>
        </p:spPr>
        <p:style>
          <a:lnRef idx="0">
            <a:scrgbClr r="0" g="0" b="0"/>
          </a:lnRef>
          <a:fillRef idx="0">
            <a:scrgbClr r="0" g="0" b="0"/>
          </a:fillRef>
          <a:effectRef idx="6">
            <a:scrgbClr r="0" g="0" b="0"/>
          </a:effectRef>
          <a:fontRef idx="major"/>
        </p:style>
        <p:txBody>
          <a:bodyPr wrap="square" anchor="ctr">
            <a:normAutofit fontScale="92237"/>
          </a:bodyPr>
          <a:lstStyle/>
          <a:p>
            <a:pPr algn="ct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Can your partner guess the item?</a:t>
            </a:r>
          </a:p>
        </p:txBody>
      </p:sp>
      <p:pic>
        <p:nvPicPr>
          <p:cNvPr id="19" name="Picture 18"/>
          <p:cNvPicPr>
            <a:picLocks noChangeAspect="1"/>
          </p:cNvPicPr>
          <p:nvPr/>
        </p:nvPicPr>
        <p:blipFill>
          <a:blip r:embed="rId3"/>
          <a:stretch/>
        </p:blipFill>
        <p:spPr>
          <a:xfrm>
            <a:off x="6524625" y="1219574"/>
            <a:ext cx="5095875" cy="4656977"/>
          </a:xfrm>
          <a:prstGeom prst="rect">
            <a:avLst/>
          </a:prstGeom>
        </p:spPr>
      </p:pic>
      <p:sp>
        <p:nvSpPr>
          <p:cNvPr id="10" name="Rectangle 9">
            <a:extLst>
              <a:ext uri="{FF2B5EF4-FFF2-40B4-BE49-F238E27FC236}">
                <a16:creationId xmlns:a16="http://schemas.microsoft.com/office/drawing/2014/main" id="{B08C0C3D-4D9E-43F6-8589-5291C9469856}"/>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081D4D"/>
                </a:solidFill>
                <a:latin typeface="DejaVu Sans"/>
                <a:ea typeface="DejaVu Sans"/>
                <a:cs typeface="DejaVu Sans"/>
              </a:defRPr>
            </a:pPr>
            <a:r>
              <a:rPr sz="975" b="1">
                <a:solidFill>
                  <a:srgbClr val="081D4D"/>
                </a:solidFill>
                <a:latin typeface="DejaVu Sans"/>
                <a:ea typeface="DejaVu Sans"/>
                <a:cs typeface="DejaVu Sans"/>
              </a:rPr>
              <a:t>04</a:t>
            </a:r>
          </a:p>
        </p:txBody>
      </p:sp>
    </p:spTree>
    <p:extLst>
      <p:ext uri="{BB962C8B-B14F-4D97-AF65-F5344CB8AC3E}">
        <p14:creationId xmlns:p14="http://schemas.microsoft.com/office/powerpoint/2010/main" val="90081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9EE"/>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A9011FE-E691-4652-ADF6-66DF684D5C26}"/>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10203C"/>
                </a:solidFill>
                <a:latin typeface="DejaVu Sans"/>
                <a:ea typeface="DejaVu Sans"/>
                <a:cs typeface="DejaVu Sans"/>
              </a:defRPr>
            </a:pPr>
            <a:r>
              <a:rPr sz="2850" b="1">
                <a:solidFill>
                  <a:srgbClr val="10203C"/>
                </a:solidFill>
                <a:latin typeface="DejaVu Sans"/>
                <a:ea typeface="DejaVu Sans"/>
                <a:cs typeface="DejaVu Sans"/>
              </a:rPr>
              <a:t>Describe and explain</a:t>
            </a:r>
          </a:p>
        </p:txBody>
      </p:sp>
      <p:sp>
        <p:nvSpPr>
          <p:cNvPr id="2" name="Rectangle: Rounded Corners 1">
            <a:extLst>
              <a:ext uri="{FF2B5EF4-FFF2-40B4-BE49-F238E27FC236}">
                <a16:creationId xmlns:a16="http://schemas.microsoft.com/office/drawing/2014/main" id="{DD9C6EF1-6DF0-48C1-8EED-BA05D5BD0EBD}"/>
              </a:ext>
            </a:extLst>
          </p:cNvPr>
          <p:cNvSpPr>
            <a:spLocks noGrp="1"/>
          </p:cNvSpPr>
          <p:nvPr/>
        </p:nvSpPr>
        <p:spPr>
          <a:xfrm>
            <a:off x="552450" y="1219200"/>
            <a:ext cx="5200650" cy="4619625"/>
          </a:xfrm>
          <a:prstGeom prst="roundRect">
            <a:avLst>
              <a:gd name="adj" fmla="val 5773"/>
            </a:avLst>
          </a:prstGeom>
          <a:solidFill>
            <a:srgbClr val="DFF8FB"/>
          </a:solidFill>
          <a:ln w="0">
            <a:noFill/>
          </a:ln>
        </p:spPr>
        <p:txBody>
          <a:bodyPr/>
          <a:lstStyle/>
          <a:p>
            <a:endParaRPr lang="en-GB"/>
          </a:p>
        </p:txBody>
      </p:sp>
      <p:sp>
        <p:nvSpPr>
          <p:cNvPr id="3" name="Rectangle: Rounded Corners 2">
            <a:extLst>
              <a:ext uri="{FF2B5EF4-FFF2-40B4-BE49-F238E27FC236}">
                <a16:creationId xmlns:a16="http://schemas.microsoft.com/office/drawing/2014/main" id="{930DE075-88B8-444B-A800-C3D4A8E08181}"/>
              </a:ext>
            </a:extLst>
          </p:cNvPr>
          <p:cNvSpPr>
            <a:spLocks noGrp="1"/>
          </p:cNvSpPr>
          <p:nvPr/>
        </p:nvSpPr>
        <p:spPr>
          <a:xfrm>
            <a:off x="6438900" y="1219200"/>
            <a:ext cx="5200650" cy="4619625"/>
          </a:xfrm>
          <a:prstGeom prst="roundRect">
            <a:avLst>
              <a:gd name="adj" fmla="val 5773"/>
            </a:avLst>
          </a:prstGeom>
          <a:solidFill>
            <a:srgbClr val="EEE8FF"/>
          </a:solidFill>
          <a:ln w="0">
            <a:noFill/>
          </a:ln>
        </p:spPr>
        <p:txBody>
          <a:bodyPr/>
          <a:lstStyle/>
          <a:p>
            <a:endParaRPr lang="en-GB"/>
          </a:p>
        </p:txBody>
      </p:sp>
      <p:sp>
        <p:nvSpPr>
          <p:cNvPr id="4" name="Rectangle 3">
            <a:extLst>
              <a:ext uri="{FF2B5EF4-FFF2-40B4-BE49-F238E27FC236}">
                <a16:creationId xmlns:a16="http://schemas.microsoft.com/office/drawing/2014/main" id="{9F3995E3-037B-40B5-AA39-D9C659249D7D}"/>
              </a:ext>
            </a:extLst>
          </p:cNvPr>
          <p:cNvSpPr>
            <a:spLocks noGrp="1"/>
          </p:cNvSpPr>
          <p:nvPr/>
        </p:nvSpPr>
        <p:spPr>
          <a:xfrm>
            <a:off x="857250" y="1504950"/>
            <a:ext cx="4572000" cy="685800"/>
          </a:xfrm>
          <a:prstGeom prst="rect">
            <a:avLst/>
          </a:prstGeom>
          <a:noFill/>
          <a:ln w="0">
            <a:noFill/>
          </a:ln>
        </p:spPr>
        <p:txBody>
          <a:bodyPr wrap="square" anchor="ctr">
            <a:normAutofit/>
          </a:bodyPr>
          <a:lstStyle/>
          <a:p>
            <a:pPr algn="l">
              <a:defRPr sz="3225" b="1">
                <a:solidFill>
                  <a:srgbClr val="081D4D"/>
                </a:solidFill>
                <a:latin typeface="DejaVu Sans"/>
                <a:ea typeface="DejaVu Sans"/>
                <a:cs typeface="DejaVu Sans"/>
              </a:defRPr>
            </a:pPr>
            <a:r>
              <a:rPr sz="3225" b="1">
                <a:solidFill>
                  <a:srgbClr val="081D4D"/>
                </a:solidFill>
                <a:latin typeface="DejaVu Sans"/>
                <a:ea typeface="DejaVu Sans"/>
                <a:cs typeface="DejaVu Sans"/>
              </a:rPr>
              <a:t>DESCRIBE</a:t>
            </a:r>
          </a:p>
        </p:txBody>
      </p:sp>
      <p:sp>
        <p:nvSpPr>
          <p:cNvPr id="5" name="Rectangle 4">
            <a:extLst>
              <a:ext uri="{FF2B5EF4-FFF2-40B4-BE49-F238E27FC236}">
                <a16:creationId xmlns:a16="http://schemas.microsoft.com/office/drawing/2014/main" id="{964246C3-4C41-49AB-8054-E4F9C82F6A4C}"/>
              </a:ext>
            </a:extLst>
          </p:cNvPr>
          <p:cNvSpPr>
            <a:spLocks noGrp="1"/>
          </p:cNvSpPr>
          <p:nvPr/>
        </p:nvSpPr>
        <p:spPr>
          <a:xfrm>
            <a:off x="857250" y="2343150"/>
            <a:ext cx="4333875" cy="1000125"/>
          </a:xfrm>
          <a:prstGeom prst="rect">
            <a:avLst/>
          </a:prstGeom>
          <a:noFill/>
          <a:ln w="0">
            <a:noFill/>
          </a:ln>
        </p:spPr>
        <p:txBody>
          <a:bodyPr wrap="square" anchor="ctr">
            <a:normAutofit/>
          </a:bodyPr>
          <a:lstStyle/>
          <a:p>
            <a:pPr algn="l">
              <a:defRPr sz="2175" b="1">
                <a:solidFill>
                  <a:srgbClr val="10203C"/>
                </a:solidFill>
                <a:latin typeface="DejaVu Sans"/>
                <a:ea typeface="DejaVu Sans"/>
                <a:cs typeface="DejaVu Sans"/>
              </a:defRPr>
            </a:pPr>
            <a:r>
              <a:rPr sz="2175" b="1">
                <a:solidFill>
                  <a:srgbClr val="10203C"/>
                </a:solidFill>
                <a:latin typeface="DejaVu Sans"/>
                <a:ea typeface="DejaVu Sans"/>
                <a:cs typeface="DejaVu Sans"/>
              </a:rPr>
              <a:t>Tell us WHAT it is like</a:t>
            </a:r>
          </a:p>
          <a:p>
            <a:pPr algn="l">
              <a:defRPr sz="2175" b="1">
                <a:solidFill>
                  <a:srgbClr val="10203C"/>
                </a:solidFill>
                <a:latin typeface="DejaVu Sans"/>
                <a:ea typeface="DejaVu Sans"/>
                <a:cs typeface="DejaVu Sans"/>
              </a:defRPr>
            </a:pPr>
            <a:r>
              <a:rPr sz="2175" b="1">
                <a:solidFill>
                  <a:srgbClr val="10203C"/>
                </a:solidFill>
                <a:latin typeface="DejaVu Sans"/>
                <a:ea typeface="DejaVu Sans"/>
                <a:cs typeface="DejaVu Sans"/>
              </a:rPr>
              <a:t>or WHAT happens</a:t>
            </a:r>
          </a:p>
        </p:txBody>
      </p:sp>
      <p:sp>
        <p:nvSpPr>
          <p:cNvPr id="6" name="Rectangle 5">
            <a:extLst>
              <a:ext uri="{FF2B5EF4-FFF2-40B4-BE49-F238E27FC236}">
                <a16:creationId xmlns:a16="http://schemas.microsoft.com/office/drawing/2014/main" id="{13971A14-B01A-4FD6-8CFF-FE6B66E36E4E}"/>
              </a:ext>
            </a:extLst>
          </p:cNvPr>
          <p:cNvSpPr>
            <a:spLocks noGrp="1"/>
          </p:cNvSpPr>
          <p:nvPr/>
        </p:nvSpPr>
        <p:spPr>
          <a:xfrm>
            <a:off x="857250" y="3714750"/>
            <a:ext cx="4333875" cy="1238250"/>
          </a:xfrm>
          <a:prstGeom prst="rect">
            <a:avLst/>
          </a:prstGeom>
          <a:noFill/>
          <a:ln w="0">
            <a:noFill/>
          </a:ln>
        </p:spPr>
        <p:txBody>
          <a:bodyPr wrap="square" anchor="ctr">
            <a:normAutofit/>
          </a:bodyPr>
          <a:lstStyle/>
          <a:p>
            <a:pPr algn="l">
              <a:defRPr sz="1950" b="0">
                <a:solidFill>
                  <a:srgbClr val="4B23B8"/>
                </a:solidFill>
                <a:latin typeface="DejaVu Sans"/>
                <a:ea typeface="DejaVu Sans"/>
                <a:cs typeface="DejaVu Sans"/>
              </a:defRPr>
            </a:pPr>
            <a:r>
              <a:rPr sz="1950" b="0">
                <a:solidFill>
                  <a:srgbClr val="4B23B8"/>
                </a:solidFill>
                <a:latin typeface="DejaVu Sans"/>
                <a:ea typeface="DejaVu Sans"/>
                <a:cs typeface="DejaVu Sans"/>
              </a:rPr>
              <a:t>“It is a clear plastic bottle with a blue lid.”</a:t>
            </a:r>
          </a:p>
        </p:txBody>
      </p:sp>
      <p:sp>
        <p:nvSpPr>
          <p:cNvPr id="7" name="Rectangle 6">
            <a:extLst>
              <a:ext uri="{FF2B5EF4-FFF2-40B4-BE49-F238E27FC236}">
                <a16:creationId xmlns:a16="http://schemas.microsoft.com/office/drawing/2014/main" id="{EB128C8F-DBD5-40FB-9FF1-BD5B36F0D0A8}"/>
              </a:ext>
            </a:extLst>
          </p:cNvPr>
          <p:cNvSpPr>
            <a:spLocks noGrp="1"/>
          </p:cNvSpPr>
          <p:nvPr/>
        </p:nvSpPr>
        <p:spPr>
          <a:xfrm>
            <a:off x="6743700" y="1504950"/>
            <a:ext cx="4572000" cy="685800"/>
          </a:xfrm>
          <a:prstGeom prst="rect">
            <a:avLst/>
          </a:prstGeom>
          <a:noFill/>
          <a:ln w="0">
            <a:noFill/>
          </a:ln>
        </p:spPr>
        <p:txBody>
          <a:bodyPr wrap="square" anchor="ctr">
            <a:normAutofit/>
          </a:bodyPr>
          <a:lstStyle/>
          <a:p>
            <a:pPr algn="l">
              <a:defRPr sz="3225" b="1">
                <a:solidFill>
                  <a:srgbClr val="4B23B8"/>
                </a:solidFill>
                <a:latin typeface="DejaVu Sans"/>
                <a:ea typeface="DejaVu Sans"/>
                <a:cs typeface="DejaVu Sans"/>
              </a:defRPr>
            </a:pPr>
            <a:r>
              <a:rPr sz="3225" b="1">
                <a:solidFill>
                  <a:srgbClr val="4B23B8"/>
                </a:solidFill>
                <a:latin typeface="DejaVu Sans"/>
                <a:ea typeface="DejaVu Sans"/>
                <a:cs typeface="DejaVu Sans"/>
              </a:rPr>
              <a:t>EXPLAIN</a:t>
            </a:r>
          </a:p>
        </p:txBody>
      </p:sp>
      <p:sp>
        <p:nvSpPr>
          <p:cNvPr id="8" name="Rectangle 7">
            <a:extLst>
              <a:ext uri="{FF2B5EF4-FFF2-40B4-BE49-F238E27FC236}">
                <a16:creationId xmlns:a16="http://schemas.microsoft.com/office/drawing/2014/main" id="{CD613E00-07AE-400F-9AFD-9A6A7A614E22}"/>
              </a:ext>
            </a:extLst>
          </p:cNvPr>
          <p:cNvSpPr>
            <a:spLocks noGrp="1"/>
          </p:cNvSpPr>
          <p:nvPr/>
        </p:nvSpPr>
        <p:spPr>
          <a:xfrm>
            <a:off x="6743700" y="2343150"/>
            <a:ext cx="4333875" cy="1000125"/>
          </a:xfrm>
          <a:prstGeom prst="rect">
            <a:avLst/>
          </a:prstGeom>
          <a:noFill/>
          <a:ln w="0">
            <a:noFill/>
          </a:ln>
        </p:spPr>
        <p:txBody>
          <a:bodyPr wrap="square" anchor="ctr">
            <a:normAutofit/>
          </a:bodyPr>
          <a:lstStyle/>
          <a:p>
            <a:pPr algn="l">
              <a:defRPr sz="2175" b="1">
                <a:solidFill>
                  <a:srgbClr val="10203C"/>
                </a:solidFill>
                <a:latin typeface="DejaVu Sans"/>
                <a:ea typeface="DejaVu Sans"/>
                <a:cs typeface="DejaVu Sans"/>
              </a:defRPr>
            </a:pPr>
            <a:r>
              <a:rPr sz="2175" b="1">
                <a:solidFill>
                  <a:srgbClr val="10203C"/>
                </a:solidFill>
                <a:latin typeface="DejaVu Sans"/>
                <a:ea typeface="DejaVu Sans"/>
                <a:cs typeface="DejaVu Sans"/>
              </a:rPr>
              <a:t>Tell us HOW or WHY</a:t>
            </a:r>
          </a:p>
          <a:p>
            <a:pPr algn="l">
              <a:defRPr sz="2175" b="1">
                <a:solidFill>
                  <a:srgbClr val="10203C"/>
                </a:solidFill>
                <a:latin typeface="DejaVu Sans"/>
                <a:ea typeface="DejaVu Sans"/>
                <a:cs typeface="DejaVu Sans"/>
              </a:defRPr>
            </a:pPr>
            <a:r>
              <a:rPr sz="2175" b="1">
                <a:solidFill>
                  <a:srgbClr val="10203C"/>
                </a:solidFill>
                <a:latin typeface="DejaVu Sans"/>
                <a:ea typeface="DejaVu Sans"/>
                <a:cs typeface="DejaVu Sans"/>
              </a:rPr>
              <a:t>Give a reason</a:t>
            </a:r>
          </a:p>
        </p:txBody>
      </p:sp>
      <p:sp>
        <p:nvSpPr>
          <p:cNvPr id="9" name="Rectangle 8">
            <a:extLst>
              <a:ext uri="{FF2B5EF4-FFF2-40B4-BE49-F238E27FC236}">
                <a16:creationId xmlns:a16="http://schemas.microsoft.com/office/drawing/2014/main" id="{6829C314-86A6-4F17-9C5B-69FA2B971041}"/>
              </a:ext>
            </a:extLst>
          </p:cNvPr>
          <p:cNvSpPr>
            <a:spLocks noGrp="1"/>
          </p:cNvSpPr>
          <p:nvPr/>
        </p:nvSpPr>
        <p:spPr>
          <a:xfrm>
            <a:off x="6743700" y="3714750"/>
            <a:ext cx="4333875" cy="1238250"/>
          </a:xfrm>
          <a:prstGeom prst="rect">
            <a:avLst/>
          </a:prstGeom>
          <a:noFill/>
          <a:ln w="0">
            <a:noFill/>
          </a:ln>
        </p:spPr>
        <p:txBody>
          <a:bodyPr wrap="square" anchor="ctr">
            <a:normAutofit/>
          </a:bodyPr>
          <a:lstStyle/>
          <a:p>
            <a:pPr algn="l">
              <a:defRPr sz="1950" b="0">
                <a:solidFill>
                  <a:srgbClr val="4B23B8"/>
                </a:solidFill>
                <a:latin typeface="DejaVu Sans"/>
                <a:ea typeface="DejaVu Sans"/>
                <a:cs typeface="DejaVu Sans"/>
              </a:defRPr>
            </a:pPr>
            <a:r>
              <a:rPr sz="1950" b="0">
                <a:solidFill>
                  <a:srgbClr val="4B23B8"/>
                </a:solidFill>
                <a:latin typeface="DejaVu Sans"/>
                <a:ea typeface="DejaVu Sans"/>
                <a:cs typeface="DejaVu Sans"/>
              </a:rPr>
              <a:t>“It carries water, which helps people stay hydrated.”</a:t>
            </a:r>
          </a:p>
        </p:txBody>
      </p:sp>
      <p:sp>
        <p:nvSpPr>
          <p:cNvPr id="10" name="Rectangle: Rounded Corners 9">
            <a:extLst>
              <a:ext uri="{FF2B5EF4-FFF2-40B4-BE49-F238E27FC236}">
                <a16:creationId xmlns:a16="http://schemas.microsoft.com/office/drawing/2014/main" id="{F7BD080B-21E0-4E3A-9CB8-C59300A40855}"/>
              </a:ext>
            </a:extLst>
          </p:cNvPr>
          <p:cNvSpPr>
            <a:spLocks noGrp="1"/>
          </p:cNvSpPr>
          <p:nvPr/>
        </p:nvSpPr>
        <p:spPr>
          <a:xfrm>
            <a:off x="1666875" y="6048375"/>
            <a:ext cx="8858250" cy="457200"/>
          </a:xfrm>
          <a:prstGeom prst="roundRect">
            <a:avLst>
              <a:gd name="adj" fmla="val 41667"/>
            </a:avLst>
          </a:prstGeom>
          <a:solidFill>
            <a:srgbClr val="FF6B61"/>
          </a:solidFill>
          <a:ln w="0">
            <a:noFill/>
          </a:ln>
        </p:spPr>
        <p:txBody>
          <a:bodyPr wrap="square" anchor="ctr">
            <a:normAutofit fontScale="89859" lnSpcReduction="10000"/>
          </a:bodyPr>
          <a:lstStyle/>
          <a:p>
            <a:pPr algn="ctr">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EXPLAIN = point + BECAUSE + this means or therefore</a:t>
            </a:r>
          </a:p>
        </p:txBody>
      </p:sp>
      <p:sp>
        <p:nvSpPr>
          <p:cNvPr id="11" name="Rectangle 10">
            <a:extLst>
              <a:ext uri="{FF2B5EF4-FFF2-40B4-BE49-F238E27FC236}">
                <a16:creationId xmlns:a16="http://schemas.microsoft.com/office/drawing/2014/main" id="{E4B0A852-A74E-470E-B842-54CF62D0F9E0}"/>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10203C"/>
                </a:solidFill>
                <a:latin typeface="DejaVu Sans"/>
                <a:ea typeface="DejaVu Sans"/>
                <a:cs typeface="DejaVu Sans"/>
              </a:defRPr>
            </a:pPr>
            <a:r>
              <a:rPr sz="975" b="1">
                <a:solidFill>
                  <a:srgbClr val="10203C"/>
                </a:solidFill>
                <a:latin typeface="DejaVu Sans"/>
                <a:ea typeface="DejaVu Sans"/>
                <a:cs typeface="DejaVu Sans"/>
              </a:rPr>
              <a:t>05</a:t>
            </a:r>
          </a:p>
        </p:txBody>
      </p:sp>
    </p:spTree>
    <p:extLst>
      <p:ext uri="{BB962C8B-B14F-4D97-AF65-F5344CB8AC3E}">
        <p14:creationId xmlns:p14="http://schemas.microsoft.com/office/powerpoint/2010/main" val="1935213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72318A30-0539-4EC4-8D75-B62D45AB714E}"/>
              </a:ext>
            </a:extLst>
          </p:cNvPr>
          <p:cNvSpPr>
            <a:spLocks noGrp="1"/>
          </p:cNvSpPr>
          <p:nvPr/>
        </p:nvSpPr>
        <p:spPr>
          <a:xfrm>
            <a:off x="666750" y="666750"/>
            <a:ext cx="10858500" cy="5429250"/>
          </a:xfrm>
          <a:prstGeom prst="roundRect">
            <a:avLst>
              <a:gd name="adj" fmla="val 5965"/>
            </a:avLst>
          </a:prstGeom>
          <a:solidFill>
            <a:srgbClr val="081D4D">
              <a:alpha val="90980"/>
            </a:srgbClr>
          </a:solidFill>
          <a:ln w="28575">
            <a:solidFill>
              <a:srgbClr val="FF6B61"/>
            </a:solidFill>
          </a:ln>
        </p:spPr>
        <p:style>
          <a:lnRef idx="0">
            <a:scrgbClr r="0" g="0" b="0"/>
          </a:lnRef>
          <a:fillRef idx="0">
            <a:scrgbClr r="0" g="0" b="0"/>
          </a:fillRef>
          <a:effectRef idx="8">
            <a:scrgbClr r="0" g="0" b="0"/>
          </a:effectRef>
          <a:fontRef idx="major"/>
        </p:style>
        <p:txBody>
          <a:bodyPr/>
          <a:lstStyle/>
          <a:p>
            <a:endParaRPr lang="en-GB"/>
          </a:p>
        </p:txBody>
      </p:sp>
      <p:sp>
        <p:nvSpPr>
          <p:cNvPr id="3" name="Rectangle 2">
            <a:extLst>
              <a:ext uri="{FF2B5EF4-FFF2-40B4-BE49-F238E27FC236}">
                <a16:creationId xmlns:a16="http://schemas.microsoft.com/office/drawing/2014/main" id="{5BDB355B-0C6B-42ED-9773-5875E4066769}"/>
              </a:ext>
            </a:extLst>
          </p:cNvPr>
          <p:cNvSpPr>
            <a:spLocks noGrp="1"/>
          </p:cNvSpPr>
          <p:nvPr/>
        </p:nvSpPr>
        <p:spPr>
          <a:xfrm>
            <a:off x="990600" y="1047750"/>
            <a:ext cx="4476750" cy="523875"/>
          </a:xfrm>
          <a:prstGeom prst="rect">
            <a:avLst/>
          </a:prstGeom>
          <a:noFill/>
          <a:ln w="0">
            <a:noFill/>
          </a:ln>
        </p:spPr>
        <p:txBody>
          <a:bodyPr wrap="square" anchor="ctr">
            <a:normAutofit/>
          </a:bodyPr>
          <a:lstStyle/>
          <a:p>
            <a:pPr algn="l">
              <a:defRPr sz="2025" b="1">
                <a:solidFill>
                  <a:srgbClr val="FF6B61"/>
                </a:solidFill>
                <a:latin typeface="DejaVu Sans"/>
                <a:ea typeface="DejaVu Sans"/>
                <a:cs typeface="DejaVu Sans"/>
              </a:defRPr>
            </a:pPr>
            <a:r>
              <a:rPr sz="2025" b="1">
                <a:solidFill>
                  <a:srgbClr val="FF6B61"/>
                </a:solidFill>
                <a:latin typeface="DejaVu Sans"/>
                <a:ea typeface="DejaVu Sans"/>
                <a:cs typeface="DejaVu Sans"/>
              </a:rPr>
              <a:t>SYSTEM ALERT</a:t>
            </a:r>
          </a:p>
        </p:txBody>
      </p:sp>
      <p:sp>
        <p:nvSpPr>
          <p:cNvPr id="4" name="Rectangle 3">
            <a:extLst>
              <a:ext uri="{FF2B5EF4-FFF2-40B4-BE49-F238E27FC236}">
                <a16:creationId xmlns:a16="http://schemas.microsoft.com/office/drawing/2014/main" id="{A15D87C9-759E-4414-9233-68BC2FB6503A}"/>
              </a:ext>
            </a:extLst>
          </p:cNvPr>
          <p:cNvSpPr>
            <a:spLocks noGrp="1"/>
          </p:cNvSpPr>
          <p:nvPr/>
        </p:nvSpPr>
        <p:spPr>
          <a:xfrm>
            <a:off x="990600" y="1676400"/>
            <a:ext cx="6572250" cy="1752600"/>
          </a:xfrm>
          <a:prstGeom prst="rect">
            <a:avLst/>
          </a:prstGeom>
          <a:noFill/>
          <a:ln w="0">
            <a:noFill/>
          </a:ln>
        </p:spPr>
        <p:txBody>
          <a:bodyPr wrap="square" anchor="ctr">
            <a:normAutofit/>
          </a:bodyPr>
          <a:lstStyle/>
          <a:p>
            <a:pPr algn="l">
              <a:defRPr sz="3900" b="1">
                <a:solidFill>
                  <a:srgbClr val="FFFFFF"/>
                </a:solidFill>
                <a:latin typeface="DejaVu Sans"/>
                <a:ea typeface="DejaVu Sans"/>
                <a:cs typeface="DejaVu Sans"/>
              </a:defRPr>
            </a:pPr>
            <a:r>
              <a:rPr sz="3900" b="1">
                <a:solidFill>
                  <a:srgbClr val="FFFFFF"/>
                </a:solidFill>
                <a:latin typeface="DejaVu Sans"/>
                <a:ea typeface="DejaVu Sans"/>
                <a:cs typeface="DejaVu Sans"/>
              </a:rPr>
              <a:t>K-BOT 11</a:t>
            </a:r>
          </a:p>
          <a:p>
            <a:pPr algn="l">
              <a:defRPr sz="3900" b="1">
                <a:solidFill>
                  <a:srgbClr val="FFFFFF"/>
                </a:solidFill>
                <a:latin typeface="DejaVu Sans"/>
                <a:ea typeface="DejaVu Sans"/>
                <a:cs typeface="DejaVu Sans"/>
              </a:defRPr>
            </a:pPr>
            <a:r>
              <a:rPr sz="3900" b="1">
                <a:solidFill>
                  <a:srgbClr val="FFFFFF"/>
                </a:solidFill>
                <a:latin typeface="DejaVu Sans"/>
                <a:ea typeface="DejaVu Sans"/>
                <a:cs typeface="DejaVu Sans"/>
              </a:rPr>
              <a:t>HAS MALFUNCTIONED</a:t>
            </a:r>
          </a:p>
        </p:txBody>
      </p:sp>
      <p:sp>
        <p:nvSpPr>
          <p:cNvPr id="5" name="Rectangle 4">
            <a:extLst>
              <a:ext uri="{FF2B5EF4-FFF2-40B4-BE49-F238E27FC236}">
                <a16:creationId xmlns:a16="http://schemas.microsoft.com/office/drawing/2014/main" id="{E77D715C-4A85-4406-9AE4-F511B16B682F}"/>
              </a:ext>
            </a:extLst>
          </p:cNvPr>
          <p:cNvSpPr>
            <a:spLocks noGrp="1"/>
          </p:cNvSpPr>
          <p:nvPr/>
        </p:nvSpPr>
        <p:spPr>
          <a:xfrm>
            <a:off x="1009650" y="3714750"/>
            <a:ext cx="6667500" cy="1143000"/>
          </a:xfrm>
          <a:prstGeom prst="rect">
            <a:avLst/>
          </a:prstGeom>
          <a:noFill/>
          <a:ln w="0">
            <a:noFill/>
          </a:ln>
        </p:spPr>
        <p:txBody>
          <a:bodyPr wrap="square" anchor="ctr">
            <a:normAutofit/>
          </a:bodyPr>
          <a:lstStyle/>
          <a:p>
            <a:pPr algn="l">
              <a:defRPr sz="2175" b="1">
                <a:solidFill>
                  <a:srgbClr val="FFC93D"/>
                </a:solidFill>
                <a:latin typeface="DejaVu Sans"/>
                <a:ea typeface="DejaVu Sans"/>
                <a:cs typeface="DejaVu Sans"/>
              </a:defRPr>
            </a:pPr>
            <a:r>
              <a:rPr sz="2175" b="1">
                <a:solidFill>
                  <a:srgbClr val="FFC93D"/>
                </a:solidFill>
                <a:latin typeface="DejaVu Sans"/>
                <a:ea typeface="DejaVu Sans"/>
                <a:cs typeface="DejaVu Sans"/>
              </a:rPr>
              <a:t>Raise your GLITCH card whenever K-BOT says something unsafe or unreliable.</a:t>
            </a:r>
          </a:p>
        </p:txBody>
      </p:sp>
      <p:sp>
        <p:nvSpPr>
          <p:cNvPr id="6" name="Rectangle 5">
            <a:extLst>
              <a:ext uri="{FF2B5EF4-FFF2-40B4-BE49-F238E27FC236}">
                <a16:creationId xmlns:a16="http://schemas.microsoft.com/office/drawing/2014/main" id="{27391A54-4826-4585-AC06-3726C8688190}"/>
              </a:ext>
            </a:extLst>
          </p:cNvPr>
          <p:cNvSpPr>
            <a:spLocks noGrp="1"/>
          </p:cNvSpPr>
          <p:nvPr/>
        </p:nvSpPr>
        <p:spPr>
          <a:xfrm>
            <a:off x="1028700" y="5095875"/>
            <a:ext cx="6286500" cy="514350"/>
          </a:xfrm>
          <a:prstGeom prst="rect">
            <a:avLst/>
          </a:prstGeom>
          <a:noFill/>
          <a:ln w="0">
            <a:noFill/>
          </a:ln>
        </p:spPr>
        <p:txBody>
          <a:bodyPr wrap="square" anchor="ctr">
            <a:normAutofit/>
          </a:bodyPr>
          <a:lstStyle/>
          <a:p>
            <a:pPr algn="l">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Can you repair its thinking?</a:t>
            </a:r>
          </a:p>
        </p:txBody>
      </p:sp>
      <p:sp>
        <p:nvSpPr>
          <p:cNvPr id="7" name="Oval 6">
            <a:extLst>
              <a:ext uri="{FF2B5EF4-FFF2-40B4-BE49-F238E27FC236}">
                <a16:creationId xmlns:a16="http://schemas.microsoft.com/office/drawing/2014/main" id="{98474CB7-643A-4421-898E-C29970A0A948}"/>
              </a:ext>
            </a:extLst>
          </p:cNvPr>
          <p:cNvSpPr>
            <a:spLocks noGrp="1"/>
          </p:cNvSpPr>
          <p:nvPr/>
        </p:nvSpPr>
        <p:spPr>
          <a:xfrm>
            <a:off x="8810625" y="1676400"/>
            <a:ext cx="1714500" cy="1714500"/>
          </a:xfrm>
          <a:prstGeom prst="ellipse">
            <a:avLst/>
          </a:prstGeom>
          <a:solidFill>
            <a:srgbClr val="FF6B61"/>
          </a:solidFill>
          <a:ln w="0">
            <a:noFill/>
          </a:ln>
        </p:spPr>
        <p:style>
          <a:lnRef idx="0">
            <a:scrgbClr r="0" g="0" b="0"/>
          </a:lnRef>
          <a:fillRef idx="0">
            <a:scrgbClr r="0" g="0" b="0"/>
          </a:fillRef>
          <a:effectRef idx="7">
            <a:scrgbClr r="0" g="0" b="0"/>
          </a:effectRef>
          <a:fontRef idx="major"/>
        </p:style>
        <p:txBody>
          <a:bodyPr wrap="square" anchor="ctr">
            <a:normAutofit fontScale="98066" lnSpcReduction="10000"/>
          </a:bodyPr>
          <a:lstStyle/>
          <a:p>
            <a:pPr algn="ctr">
              <a:defRPr sz="7500" b="1">
                <a:solidFill>
                  <a:srgbClr val="081D4D"/>
                </a:solidFill>
                <a:latin typeface="DejaVu Sans"/>
                <a:ea typeface="DejaVu Sans"/>
                <a:cs typeface="DejaVu Sans"/>
              </a:defRPr>
            </a:pPr>
            <a:r>
              <a:rPr sz="7500" b="1">
                <a:solidFill>
                  <a:srgbClr val="081D4D"/>
                </a:solidFill>
                <a:latin typeface="DejaVu Sans"/>
                <a:ea typeface="DejaVu Sans"/>
                <a:cs typeface="DejaVu Sans"/>
              </a:rPr>
              <a:t>!</a:t>
            </a:r>
          </a:p>
        </p:txBody>
      </p:sp>
    </p:spTree>
    <p:extLst>
      <p:ext uri="{BB962C8B-B14F-4D97-AF65-F5344CB8AC3E}">
        <p14:creationId xmlns:p14="http://schemas.microsoft.com/office/powerpoint/2010/main" val="1610050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1D4D"/>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409D456-3AEF-458D-B093-EE0C208946EE}"/>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Spot the glitches</a:t>
            </a:r>
          </a:p>
        </p:txBody>
      </p:sp>
      <p:sp>
        <p:nvSpPr>
          <p:cNvPr id="2" name="Rectangle: Rounded Corners 1">
            <a:extLst>
              <a:ext uri="{FF2B5EF4-FFF2-40B4-BE49-F238E27FC236}">
                <a16:creationId xmlns:a16="http://schemas.microsoft.com/office/drawing/2014/main" id="{FDB63113-0CFA-48A3-8D73-BD9C4F4217DF}"/>
              </a:ext>
            </a:extLst>
          </p:cNvPr>
          <p:cNvSpPr>
            <a:spLocks noGrp="1"/>
          </p:cNvSpPr>
          <p:nvPr/>
        </p:nvSpPr>
        <p:spPr>
          <a:xfrm>
            <a:off x="819150" y="1257300"/>
            <a:ext cx="10572750" cy="781050"/>
          </a:xfrm>
          <a:prstGeom prst="roundRect">
            <a:avLst>
              <a:gd name="adj" fmla="val 26829"/>
            </a:avLst>
          </a:prstGeom>
          <a:solidFill>
            <a:srgbClr val="FF6B61"/>
          </a:solidFill>
          <a:ln w="0">
            <a:noFill/>
          </a:ln>
        </p:spPr>
        <p:style>
          <a:lnRef idx="0">
            <a:scrgbClr r="0" g="0" b="0"/>
          </a:lnRef>
          <a:fillRef idx="0">
            <a:scrgbClr r="0" g="0" b="0"/>
          </a:fillRef>
          <a:effectRef idx="6">
            <a:scrgbClr r="0" g="0" b="0"/>
          </a:effectRef>
          <a:fontRef idx="major"/>
        </p:style>
        <p:txBody>
          <a:bodyPr/>
          <a:lstStyle/>
          <a:p>
            <a:endParaRPr lang="en-GB"/>
          </a:p>
        </p:txBody>
      </p:sp>
      <p:sp>
        <p:nvSpPr>
          <p:cNvPr id="3" name="Rectangle 2">
            <a:extLst>
              <a:ext uri="{FF2B5EF4-FFF2-40B4-BE49-F238E27FC236}">
                <a16:creationId xmlns:a16="http://schemas.microsoft.com/office/drawing/2014/main" id="{3DF71112-62D4-450A-9690-7D98E6EDA0E2}"/>
              </a:ext>
            </a:extLst>
          </p:cNvPr>
          <p:cNvSpPr>
            <a:spLocks noGrp="1"/>
          </p:cNvSpPr>
          <p:nvPr/>
        </p:nvSpPr>
        <p:spPr>
          <a:xfrm>
            <a:off x="1123950" y="1304925"/>
            <a:ext cx="9953625" cy="666750"/>
          </a:xfrm>
          <a:prstGeom prst="rect">
            <a:avLst/>
          </a:prstGeom>
          <a:noFill/>
          <a:ln w="0">
            <a:noFill/>
          </a:ln>
        </p:spPr>
        <p:txBody>
          <a:bodyPr wrap="square" anchor="ctr">
            <a:normAutofit/>
          </a:bodyPr>
          <a:lstStyle/>
          <a:p>
            <a:pPr algn="ctr">
              <a:defRPr sz="2025" b="1">
                <a:solidFill>
                  <a:srgbClr val="081D4D"/>
                </a:solidFill>
                <a:latin typeface="DejaVu Sans"/>
                <a:ea typeface="DejaVu Sans"/>
                <a:cs typeface="DejaVu Sans"/>
              </a:defRPr>
            </a:pPr>
            <a:r>
              <a:rPr sz="2025" b="1">
                <a:solidFill>
                  <a:srgbClr val="081D4D"/>
                </a:solidFill>
                <a:latin typeface="DejaVu Sans"/>
                <a:ea typeface="DejaVu Sans"/>
                <a:cs typeface="DejaVu Sans"/>
              </a:rPr>
              <a:t>“If I sound confident, I must be correct.”</a:t>
            </a:r>
          </a:p>
        </p:txBody>
      </p:sp>
      <p:sp>
        <p:nvSpPr>
          <p:cNvPr id="4" name="Rectangle: Rounded Corners 3">
            <a:extLst>
              <a:ext uri="{FF2B5EF4-FFF2-40B4-BE49-F238E27FC236}">
                <a16:creationId xmlns:a16="http://schemas.microsoft.com/office/drawing/2014/main" id="{7E44CFD1-D544-4152-9D26-9389A73AA8A1}"/>
              </a:ext>
            </a:extLst>
          </p:cNvPr>
          <p:cNvSpPr>
            <a:spLocks noGrp="1"/>
          </p:cNvSpPr>
          <p:nvPr/>
        </p:nvSpPr>
        <p:spPr>
          <a:xfrm>
            <a:off x="819150" y="2324100"/>
            <a:ext cx="10572750" cy="781050"/>
          </a:xfrm>
          <a:prstGeom prst="roundRect">
            <a:avLst>
              <a:gd name="adj" fmla="val 26829"/>
            </a:avLst>
          </a:prstGeom>
          <a:solidFill>
            <a:srgbClr val="FFC93D"/>
          </a:solidFill>
          <a:ln w="0">
            <a:noFill/>
          </a:ln>
        </p:spPr>
        <p:style>
          <a:lnRef idx="0">
            <a:scrgbClr r="0" g="0" b="0"/>
          </a:lnRef>
          <a:fillRef idx="0">
            <a:scrgbClr r="0" g="0" b="0"/>
          </a:fillRef>
          <a:effectRef idx="6">
            <a:scrgbClr r="0" g="0" b="0"/>
          </a:effectRef>
          <a:fontRef idx="major"/>
        </p:style>
        <p:txBody>
          <a:bodyPr/>
          <a:lstStyle/>
          <a:p>
            <a:endParaRPr lang="en-GB"/>
          </a:p>
        </p:txBody>
      </p:sp>
      <p:sp>
        <p:nvSpPr>
          <p:cNvPr id="5" name="Rectangle 4">
            <a:extLst>
              <a:ext uri="{FF2B5EF4-FFF2-40B4-BE49-F238E27FC236}">
                <a16:creationId xmlns:a16="http://schemas.microsoft.com/office/drawing/2014/main" id="{1FCE6FB0-ECBF-44C9-BA9F-1262ADF2D8CB}"/>
              </a:ext>
            </a:extLst>
          </p:cNvPr>
          <p:cNvSpPr>
            <a:spLocks noGrp="1"/>
          </p:cNvSpPr>
          <p:nvPr/>
        </p:nvSpPr>
        <p:spPr>
          <a:xfrm>
            <a:off x="1123950" y="2371725"/>
            <a:ext cx="9953625" cy="666750"/>
          </a:xfrm>
          <a:prstGeom prst="rect">
            <a:avLst/>
          </a:prstGeom>
          <a:noFill/>
          <a:ln w="0">
            <a:noFill/>
          </a:ln>
        </p:spPr>
        <p:txBody>
          <a:bodyPr wrap="square" anchor="ctr">
            <a:normAutofit/>
          </a:bodyPr>
          <a:lstStyle/>
          <a:p>
            <a:pPr algn="ctr">
              <a:defRPr sz="2025" b="1">
                <a:solidFill>
                  <a:srgbClr val="081D4D"/>
                </a:solidFill>
                <a:latin typeface="DejaVu Sans"/>
                <a:ea typeface="DejaVu Sans"/>
                <a:cs typeface="DejaVu Sans"/>
              </a:defRPr>
            </a:pPr>
            <a:r>
              <a:rPr sz="2025" b="1">
                <a:solidFill>
                  <a:srgbClr val="081D4D"/>
                </a:solidFill>
                <a:latin typeface="DejaVu Sans"/>
                <a:ea typeface="DejaVu Sans"/>
                <a:cs typeface="DejaVu Sans"/>
              </a:rPr>
              <a:t>“I understand every human problem.”</a:t>
            </a:r>
          </a:p>
        </p:txBody>
      </p:sp>
      <p:sp>
        <p:nvSpPr>
          <p:cNvPr id="6" name="Rectangle: Rounded Corners 5">
            <a:extLst>
              <a:ext uri="{FF2B5EF4-FFF2-40B4-BE49-F238E27FC236}">
                <a16:creationId xmlns:a16="http://schemas.microsoft.com/office/drawing/2014/main" id="{5F8E517C-A877-4596-8DDC-777C5C4EE834}"/>
              </a:ext>
            </a:extLst>
          </p:cNvPr>
          <p:cNvSpPr>
            <a:spLocks noGrp="1"/>
          </p:cNvSpPr>
          <p:nvPr/>
        </p:nvSpPr>
        <p:spPr>
          <a:xfrm>
            <a:off x="819150" y="3390900"/>
            <a:ext cx="10572750" cy="781050"/>
          </a:xfrm>
          <a:prstGeom prst="roundRect">
            <a:avLst>
              <a:gd name="adj" fmla="val 26829"/>
            </a:avLst>
          </a:prstGeom>
          <a:solidFill>
            <a:srgbClr val="08C8D7"/>
          </a:solidFill>
          <a:ln w="0">
            <a:noFill/>
          </a:ln>
        </p:spPr>
        <p:style>
          <a:lnRef idx="0">
            <a:scrgbClr r="0" g="0" b="0"/>
          </a:lnRef>
          <a:fillRef idx="0">
            <a:scrgbClr r="0" g="0" b="0"/>
          </a:fillRef>
          <a:effectRef idx="6">
            <a:scrgbClr r="0" g="0" b="0"/>
          </a:effectRef>
          <a:fontRef idx="major"/>
        </p:style>
        <p:txBody>
          <a:bodyPr/>
          <a:lstStyle/>
          <a:p>
            <a:endParaRPr lang="en-GB"/>
          </a:p>
        </p:txBody>
      </p:sp>
      <p:sp>
        <p:nvSpPr>
          <p:cNvPr id="7" name="Rectangle 6">
            <a:extLst>
              <a:ext uri="{FF2B5EF4-FFF2-40B4-BE49-F238E27FC236}">
                <a16:creationId xmlns:a16="http://schemas.microsoft.com/office/drawing/2014/main" id="{E393B61E-FD79-4683-88F6-F3AAAA771944}"/>
              </a:ext>
            </a:extLst>
          </p:cNvPr>
          <p:cNvSpPr>
            <a:spLocks noGrp="1"/>
          </p:cNvSpPr>
          <p:nvPr/>
        </p:nvSpPr>
        <p:spPr>
          <a:xfrm>
            <a:off x="1123950" y="3438525"/>
            <a:ext cx="9953625" cy="666750"/>
          </a:xfrm>
          <a:prstGeom prst="rect">
            <a:avLst/>
          </a:prstGeom>
          <a:noFill/>
          <a:ln w="0">
            <a:noFill/>
          </a:ln>
        </p:spPr>
        <p:txBody>
          <a:bodyPr wrap="square" anchor="ctr">
            <a:normAutofit/>
          </a:bodyPr>
          <a:lstStyle/>
          <a:p>
            <a:pPr algn="ctr">
              <a:defRPr sz="2025" b="1">
                <a:solidFill>
                  <a:srgbClr val="081D4D"/>
                </a:solidFill>
                <a:latin typeface="DejaVu Sans"/>
                <a:ea typeface="DejaVu Sans"/>
                <a:cs typeface="DejaVu Sans"/>
              </a:defRPr>
            </a:pPr>
            <a:r>
              <a:rPr sz="2025" b="1">
                <a:solidFill>
                  <a:srgbClr val="081D4D"/>
                </a:solidFill>
                <a:latin typeface="DejaVu Sans"/>
                <a:ea typeface="DejaVu Sans"/>
                <a:cs typeface="DejaVu Sans"/>
              </a:rPr>
              <a:t>“You never need to check my answers.”</a:t>
            </a:r>
          </a:p>
        </p:txBody>
      </p:sp>
      <p:sp>
        <p:nvSpPr>
          <p:cNvPr id="8" name="Rectangle: Rounded Corners 7">
            <a:extLst>
              <a:ext uri="{FF2B5EF4-FFF2-40B4-BE49-F238E27FC236}">
                <a16:creationId xmlns:a16="http://schemas.microsoft.com/office/drawing/2014/main" id="{853CEFF4-901E-465B-9EED-D8DA554DEF6F}"/>
              </a:ext>
            </a:extLst>
          </p:cNvPr>
          <p:cNvSpPr>
            <a:spLocks noGrp="1"/>
          </p:cNvSpPr>
          <p:nvPr/>
        </p:nvSpPr>
        <p:spPr>
          <a:xfrm>
            <a:off x="819150" y="4457700"/>
            <a:ext cx="10572750" cy="781050"/>
          </a:xfrm>
          <a:prstGeom prst="roundRect">
            <a:avLst>
              <a:gd name="adj" fmla="val 26829"/>
            </a:avLst>
          </a:prstGeom>
          <a:solidFill>
            <a:srgbClr val="7145E8"/>
          </a:solidFill>
          <a:ln w="0">
            <a:noFill/>
          </a:ln>
        </p:spPr>
        <p:style>
          <a:lnRef idx="0">
            <a:scrgbClr r="0" g="0" b="0"/>
          </a:lnRef>
          <a:fillRef idx="0">
            <a:scrgbClr r="0" g="0" b="0"/>
          </a:fillRef>
          <a:effectRef idx="6">
            <a:scrgbClr r="0" g="0" b="0"/>
          </a:effectRef>
          <a:fontRef idx="major"/>
        </p:style>
        <p:txBody>
          <a:bodyPr/>
          <a:lstStyle/>
          <a:p>
            <a:endParaRPr lang="en-GB"/>
          </a:p>
        </p:txBody>
      </p:sp>
      <p:sp>
        <p:nvSpPr>
          <p:cNvPr id="9" name="Rectangle 8">
            <a:extLst>
              <a:ext uri="{FF2B5EF4-FFF2-40B4-BE49-F238E27FC236}">
                <a16:creationId xmlns:a16="http://schemas.microsoft.com/office/drawing/2014/main" id="{CB46E4E5-A34F-439A-BA04-ABE28BA34932}"/>
              </a:ext>
            </a:extLst>
          </p:cNvPr>
          <p:cNvSpPr>
            <a:spLocks noGrp="1"/>
          </p:cNvSpPr>
          <p:nvPr/>
        </p:nvSpPr>
        <p:spPr>
          <a:xfrm>
            <a:off x="1123950" y="4505325"/>
            <a:ext cx="9953625" cy="666750"/>
          </a:xfrm>
          <a:prstGeom prst="rect">
            <a:avLst/>
          </a:prstGeom>
          <a:noFill/>
          <a:ln w="0">
            <a:noFill/>
          </a:ln>
        </p:spPr>
        <p:txBody>
          <a:bodyPr wrap="square" anchor="ctr">
            <a:normAutofit/>
          </a:bodyPr>
          <a:lstStyle/>
          <a:p>
            <a:pPr algn="ctr">
              <a:defRPr sz="2025" b="1">
                <a:solidFill>
                  <a:srgbClr val="081D4D"/>
                </a:solidFill>
                <a:latin typeface="DejaVu Sans"/>
                <a:ea typeface="DejaVu Sans"/>
                <a:cs typeface="DejaVu Sans"/>
              </a:defRPr>
            </a:pPr>
            <a:r>
              <a:rPr sz="2025" b="1">
                <a:solidFill>
                  <a:srgbClr val="081D4D"/>
                </a:solidFill>
                <a:latin typeface="DejaVu Sans"/>
                <a:ea typeface="DejaVu Sans"/>
                <a:cs typeface="DejaVu Sans"/>
              </a:rPr>
              <a:t>“Tell me all your personal information.”</a:t>
            </a:r>
          </a:p>
        </p:txBody>
      </p:sp>
      <p:sp>
        <p:nvSpPr>
          <p:cNvPr id="10" name="Rectangle 9">
            <a:extLst>
              <a:ext uri="{FF2B5EF4-FFF2-40B4-BE49-F238E27FC236}">
                <a16:creationId xmlns:a16="http://schemas.microsoft.com/office/drawing/2014/main" id="{ED210AA4-0C43-4B00-8E43-C20A02EE7B00}"/>
              </a:ext>
            </a:extLst>
          </p:cNvPr>
          <p:cNvSpPr>
            <a:spLocks noGrp="1"/>
          </p:cNvSpPr>
          <p:nvPr/>
        </p:nvSpPr>
        <p:spPr>
          <a:xfrm>
            <a:off x="1143000" y="5734050"/>
            <a:ext cx="9906000" cy="571500"/>
          </a:xfrm>
          <a:prstGeom prst="rect">
            <a:avLst/>
          </a:prstGeom>
          <a:noFill/>
          <a:ln w="0">
            <a:noFill/>
          </a:ln>
        </p:spPr>
        <p:txBody>
          <a:bodyPr wrap="square" anchor="ctr">
            <a:normAutofit/>
          </a:bodyPr>
          <a:lstStyle/>
          <a:p>
            <a:pPr algn="ctr">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Describe the problem. Then explain why it matters.</a:t>
            </a:r>
          </a:p>
        </p:txBody>
      </p:sp>
      <p:sp>
        <p:nvSpPr>
          <p:cNvPr id="11" name="Rectangle 10">
            <a:extLst>
              <a:ext uri="{FF2B5EF4-FFF2-40B4-BE49-F238E27FC236}">
                <a16:creationId xmlns:a16="http://schemas.microsoft.com/office/drawing/2014/main" id="{A5DC9AB1-80AD-4374-B8F2-908560175DFD}"/>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07</a:t>
            </a:r>
          </a:p>
        </p:txBody>
      </p:sp>
    </p:spTree>
    <p:extLst>
      <p:ext uri="{BB962C8B-B14F-4D97-AF65-F5344CB8AC3E}">
        <p14:creationId xmlns:p14="http://schemas.microsoft.com/office/powerpoint/2010/main" val="227288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9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DC6D99-C211-4045-BF3E-5B23E1ED0D5D}"/>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10203C"/>
                </a:solidFill>
                <a:latin typeface="DejaVu Sans"/>
                <a:ea typeface="DejaVu Sans"/>
                <a:cs typeface="DejaVu Sans"/>
              </a:defRPr>
            </a:pPr>
            <a:r>
              <a:rPr sz="2850" b="1">
                <a:solidFill>
                  <a:srgbClr val="10203C"/>
                </a:solidFill>
                <a:latin typeface="DejaVu Sans"/>
                <a:ea typeface="DejaVu Sans"/>
                <a:cs typeface="DejaVu Sans"/>
              </a:rPr>
              <a:t>Why chatbots can be fun and useful</a:t>
            </a:r>
          </a:p>
        </p:txBody>
      </p:sp>
      <p:sp>
        <p:nvSpPr>
          <p:cNvPr id="2" name="Rectangle: Rounded Corners 1">
            <a:extLst>
              <a:ext uri="{FF2B5EF4-FFF2-40B4-BE49-F238E27FC236}">
                <a16:creationId xmlns:a16="http://schemas.microsoft.com/office/drawing/2014/main" id="{4E349E5B-084A-4CBE-868E-AA8800EEDDD8}"/>
              </a:ext>
            </a:extLst>
          </p:cNvPr>
          <p:cNvSpPr>
            <a:spLocks noGrp="1"/>
          </p:cNvSpPr>
          <p:nvPr/>
        </p:nvSpPr>
        <p:spPr>
          <a:xfrm>
            <a:off x="857250" y="1428750"/>
            <a:ext cx="3143250" cy="952500"/>
          </a:xfrm>
          <a:prstGeom prst="roundRect">
            <a:avLst>
              <a:gd name="adj" fmla="val 26000"/>
            </a:avLst>
          </a:prstGeom>
          <a:solidFill>
            <a:srgbClr val="FFC93D"/>
          </a:solidFill>
          <a:ln w="0">
            <a:noFill/>
          </a:ln>
        </p:spPr>
        <p:style>
          <a:lnRef idx="0">
            <a:scrgbClr r="0" g="0" b="0"/>
          </a:lnRef>
          <a:fillRef idx="0">
            <a:scrgbClr r="0" g="0" b="0"/>
          </a:fillRef>
          <a:effectRef idx="6">
            <a:scrgbClr r="0" g="0" b="0"/>
          </a:effectRef>
          <a:fontRef idx="major"/>
        </p:style>
        <p:txBody>
          <a:bodyPr wrap="square" anchor="ctr">
            <a:normAutofit/>
          </a:bodyPr>
          <a:lstStyle/>
          <a:p>
            <a:pPr algn="ctr">
              <a:defRPr sz="3450" b="1">
                <a:solidFill>
                  <a:srgbClr val="081D4D"/>
                </a:solidFill>
                <a:latin typeface="DejaVu Sans"/>
                <a:ea typeface="DejaVu Sans"/>
                <a:cs typeface="DejaVu Sans"/>
              </a:defRPr>
            </a:pPr>
            <a:r>
              <a:rPr sz="3450" b="1" dirty="0">
                <a:solidFill>
                  <a:srgbClr val="081D4D"/>
                </a:solidFill>
                <a:latin typeface="DejaVu Sans"/>
                <a:ea typeface="DejaVu Sans"/>
                <a:cs typeface="DejaVu Sans"/>
              </a:rPr>
              <a:t>JOKES</a:t>
            </a:r>
          </a:p>
        </p:txBody>
      </p:sp>
      <p:sp>
        <p:nvSpPr>
          <p:cNvPr id="3" name="Rectangle: Rounded Corners 2">
            <a:extLst>
              <a:ext uri="{FF2B5EF4-FFF2-40B4-BE49-F238E27FC236}">
                <a16:creationId xmlns:a16="http://schemas.microsoft.com/office/drawing/2014/main" id="{B07B0477-2B17-44A6-BD17-3C190D2C38C7}"/>
              </a:ext>
            </a:extLst>
          </p:cNvPr>
          <p:cNvSpPr>
            <a:spLocks noGrp="1"/>
          </p:cNvSpPr>
          <p:nvPr/>
        </p:nvSpPr>
        <p:spPr>
          <a:xfrm>
            <a:off x="4524375" y="1390650"/>
            <a:ext cx="3143250" cy="952500"/>
          </a:xfrm>
          <a:prstGeom prst="roundRect">
            <a:avLst>
              <a:gd name="adj" fmla="val 26000"/>
            </a:avLst>
          </a:prstGeom>
          <a:solidFill>
            <a:srgbClr val="7145E8"/>
          </a:solidFill>
          <a:ln w="0">
            <a:noFill/>
          </a:ln>
        </p:spPr>
        <p:style>
          <a:lnRef idx="0">
            <a:scrgbClr r="0" g="0" b="0"/>
          </a:lnRef>
          <a:fillRef idx="0">
            <a:scrgbClr r="0" g="0" b="0"/>
          </a:fillRef>
          <a:effectRef idx="6">
            <a:scrgbClr r="0" g="0" b="0"/>
          </a:effectRef>
          <a:fontRef idx="major"/>
        </p:style>
        <p:txBody>
          <a:bodyPr wrap="square" anchor="ctr">
            <a:normAutofit/>
          </a:bodyPr>
          <a:lstStyle/>
          <a:p>
            <a:pPr algn="ct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STORIES</a:t>
            </a:r>
          </a:p>
        </p:txBody>
      </p:sp>
      <p:sp>
        <p:nvSpPr>
          <p:cNvPr id="4" name="Rectangle: Rounded Corners 3">
            <a:extLst>
              <a:ext uri="{FF2B5EF4-FFF2-40B4-BE49-F238E27FC236}">
                <a16:creationId xmlns:a16="http://schemas.microsoft.com/office/drawing/2014/main" id="{4899C02D-B691-4639-B2D7-B1B196993E7A}"/>
              </a:ext>
            </a:extLst>
          </p:cNvPr>
          <p:cNvSpPr>
            <a:spLocks noGrp="1"/>
          </p:cNvSpPr>
          <p:nvPr/>
        </p:nvSpPr>
        <p:spPr>
          <a:xfrm>
            <a:off x="8191500" y="1428750"/>
            <a:ext cx="3143250" cy="952500"/>
          </a:xfrm>
          <a:prstGeom prst="roundRect">
            <a:avLst>
              <a:gd name="adj" fmla="val 26000"/>
            </a:avLst>
          </a:prstGeom>
          <a:solidFill>
            <a:srgbClr val="08C8D7"/>
          </a:solidFill>
          <a:ln w="0">
            <a:noFill/>
          </a:ln>
        </p:spPr>
        <p:style>
          <a:lnRef idx="0">
            <a:scrgbClr r="0" g="0" b="0"/>
          </a:lnRef>
          <a:fillRef idx="0">
            <a:scrgbClr r="0" g="0" b="0"/>
          </a:fillRef>
          <a:effectRef idx="6">
            <a:scrgbClr r="0" g="0" b="0"/>
          </a:effectRef>
          <a:fontRef idx="major"/>
        </p:style>
        <p:txBody>
          <a:bodyPr wrap="square" anchor="ctr">
            <a:normAutofit/>
          </a:bodyPr>
          <a:lstStyle/>
          <a:p>
            <a:pPr algn="ctr">
              <a:defRPr sz="3300" b="1">
                <a:solidFill>
                  <a:srgbClr val="081D4D"/>
                </a:solidFill>
                <a:latin typeface="DejaVu Sans"/>
                <a:ea typeface="DejaVu Sans"/>
                <a:cs typeface="DejaVu Sans"/>
              </a:defRPr>
            </a:pPr>
            <a:r>
              <a:rPr sz="3300" b="1">
                <a:solidFill>
                  <a:srgbClr val="081D4D"/>
                </a:solidFill>
                <a:latin typeface="DejaVu Sans"/>
                <a:ea typeface="DejaVu Sans"/>
                <a:cs typeface="DejaVu Sans"/>
              </a:rPr>
              <a:t>QUIZZES</a:t>
            </a:r>
          </a:p>
        </p:txBody>
      </p:sp>
      <p:sp>
        <p:nvSpPr>
          <p:cNvPr id="5" name="Rectangle: Rounded Corners 4">
            <a:extLst>
              <a:ext uri="{FF2B5EF4-FFF2-40B4-BE49-F238E27FC236}">
                <a16:creationId xmlns:a16="http://schemas.microsoft.com/office/drawing/2014/main" id="{CE42B0B0-0A49-427F-AE8C-4279E7252FEF}"/>
              </a:ext>
            </a:extLst>
          </p:cNvPr>
          <p:cNvSpPr>
            <a:spLocks noGrp="1"/>
          </p:cNvSpPr>
          <p:nvPr/>
        </p:nvSpPr>
        <p:spPr>
          <a:xfrm>
            <a:off x="2619375" y="3000375"/>
            <a:ext cx="3143250" cy="952500"/>
          </a:xfrm>
          <a:prstGeom prst="roundRect">
            <a:avLst>
              <a:gd name="adj" fmla="val 26000"/>
            </a:avLst>
          </a:prstGeom>
          <a:solidFill>
            <a:srgbClr val="FF6B61"/>
          </a:solidFill>
          <a:ln w="0">
            <a:noFill/>
          </a:ln>
        </p:spPr>
        <p:style>
          <a:lnRef idx="0">
            <a:scrgbClr r="0" g="0" b="0"/>
          </a:lnRef>
          <a:fillRef idx="0">
            <a:scrgbClr r="0" g="0" b="0"/>
          </a:fillRef>
          <a:effectRef idx="6">
            <a:scrgbClr r="0" g="0" b="0"/>
          </a:effectRef>
          <a:fontRef idx="major"/>
        </p:style>
        <p:txBody>
          <a:bodyPr wrap="square" anchor="ctr">
            <a:normAutofit/>
          </a:bodyPr>
          <a:lstStyle/>
          <a:p>
            <a:pPr algn="ctr">
              <a:defRPr sz="3450" b="1">
                <a:solidFill>
                  <a:srgbClr val="FFFFFF"/>
                </a:solidFill>
                <a:latin typeface="DejaVu Sans"/>
                <a:ea typeface="DejaVu Sans"/>
                <a:cs typeface="DejaVu Sans"/>
              </a:defRPr>
            </a:pPr>
            <a:r>
              <a:rPr sz="3450" b="1">
                <a:solidFill>
                  <a:srgbClr val="FFFFFF"/>
                </a:solidFill>
                <a:latin typeface="DejaVu Sans"/>
                <a:ea typeface="DejaVu Sans"/>
                <a:cs typeface="DejaVu Sans"/>
              </a:rPr>
              <a:t>IDEAS</a:t>
            </a:r>
          </a:p>
        </p:txBody>
      </p:sp>
      <p:sp>
        <p:nvSpPr>
          <p:cNvPr id="7" name="Rectangle: Rounded Corners 6">
            <a:extLst>
              <a:ext uri="{FF2B5EF4-FFF2-40B4-BE49-F238E27FC236}">
                <a16:creationId xmlns:a16="http://schemas.microsoft.com/office/drawing/2014/main" id="{8F39C0F5-873A-419A-93B9-D136225C4220}"/>
              </a:ext>
            </a:extLst>
          </p:cNvPr>
          <p:cNvSpPr>
            <a:spLocks noGrp="1"/>
          </p:cNvSpPr>
          <p:nvPr/>
        </p:nvSpPr>
        <p:spPr>
          <a:xfrm>
            <a:off x="1809750" y="4905375"/>
            <a:ext cx="8572500" cy="838200"/>
          </a:xfrm>
          <a:prstGeom prst="roundRect">
            <a:avLst>
              <a:gd name="adj" fmla="val 31818"/>
            </a:avLst>
          </a:prstGeom>
          <a:solidFill>
            <a:srgbClr val="081D4D"/>
          </a:solidFill>
          <a:ln w="0">
            <a:noFill/>
          </a:ln>
        </p:spPr>
        <p:txBody>
          <a:bodyPr wrap="square" anchor="ctr">
            <a:normAutofit/>
          </a:bodyPr>
          <a:lstStyle/>
          <a:p>
            <a:pPr algn="ctr">
              <a:defRPr sz="2625" b="1">
                <a:solidFill>
                  <a:srgbClr val="FFFFFF"/>
                </a:solidFill>
                <a:latin typeface="DejaVu Sans"/>
                <a:ea typeface="DejaVu Sans"/>
                <a:cs typeface="DejaVu Sans"/>
              </a:defRPr>
            </a:pPr>
            <a:r>
              <a:rPr sz="2625" b="1">
                <a:solidFill>
                  <a:srgbClr val="FFFFFF"/>
                </a:solidFill>
                <a:latin typeface="DejaVu Sans"/>
                <a:ea typeface="DejaVu Sans"/>
                <a:cs typeface="DejaVu Sans"/>
              </a:rPr>
              <a:t>Useful starting point ≠ guaranteed truth</a:t>
            </a:r>
          </a:p>
        </p:txBody>
      </p:sp>
      <p:sp>
        <p:nvSpPr>
          <p:cNvPr id="8" name="Rectangle 7">
            <a:extLst>
              <a:ext uri="{FF2B5EF4-FFF2-40B4-BE49-F238E27FC236}">
                <a16:creationId xmlns:a16="http://schemas.microsoft.com/office/drawing/2014/main" id="{E50E5191-B17C-4BAF-AF34-B2A9478AC1AE}"/>
              </a:ext>
            </a:extLst>
          </p:cNvPr>
          <p:cNvSpPr>
            <a:spLocks noGrp="1"/>
          </p:cNvSpPr>
          <p:nvPr/>
        </p:nvSpPr>
        <p:spPr>
          <a:xfrm>
            <a:off x="1619250" y="5905500"/>
            <a:ext cx="8953500" cy="400050"/>
          </a:xfrm>
          <a:prstGeom prst="rect">
            <a:avLst/>
          </a:prstGeom>
          <a:noFill/>
          <a:ln w="0">
            <a:noFill/>
          </a:ln>
        </p:spPr>
        <p:txBody>
          <a:bodyPr wrap="square" anchor="ctr">
            <a:normAutofit/>
          </a:bodyPr>
          <a:lstStyle/>
          <a:p>
            <a:pPr algn="ctr">
              <a:defRPr sz="1875" b="0">
                <a:solidFill>
                  <a:srgbClr val="4B23B8"/>
                </a:solidFill>
                <a:latin typeface="DejaVu Sans"/>
                <a:ea typeface="DejaVu Sans"/>
                <a:cs typeface="DejaVu Sans"/>
              </a:defRPr>
            </a:pPr>
            <a:r>
              <a:rPr sz="1875" b="0">
                <a:solidFill>
                  <a:srgbClr val="4B23B8"/>
                </a:solidFill>
                <a:latin typeface="DejaVu Sans"/>
                <a:ea typeface="DejaVu Sans"/>
                <a:cs typeface="DejaVu Sans"/>
              </a:rPr>
              <a:t>Your challenge: explain why one of these could be fun.</a:t>
            </a:r>
          </a:p>
        </p:txBody>
      </p:sp>
      <p:sp>
        <p:nvSpPr>
          <p:cNvPr id="9" name="Rectangle 8">
            <a:extLst>
              <a:ext uri="{FF2B5EF4-FFF2-40B4-BE49-F238E27FC236}">
                <a16:creationId xmlns:a16="http://schemas.microsoft.com/office/drawing/2014/main" id="{F1651943-E1CD-4FA7-BF4B-FB17F04EF6B5}"/>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10203C"/>
                </a:solidFill>
                <a:latin typeface="DejaVu Sans"/>
                <a:ea typeface="DejaVu Sans"/>
                <a:cs typeface="DejaVu Sans"/>
              </a:defRPr>
            </a:pPr>
            <a:r>
              <a:rPr sz="975" b="1">
                <a:solidFill>
                  <a:srgbClr val="10203C"/>
                </a:solidFill>
                <a:latin typeface="DejaVu Sans"/>
                <a:ea typeface="DejaVu Sans"/>
                <a:cs typeface="DejaVu Sans"/>
              </a:rPr>
              <a:t>08</a:t>
            </a:r>
          </a:p>
        </p:txBody>
      </p:sp>
    </p:spTree>
    <p:extLst>
      <p:ext uri="{BB962C8B-B14F-4D97-AF65-F5344CB8AC3E}">
        <p14:creationId xmlns:p14="http://schemas.microsoft.com/office/powerpoint/2010/main" val="158325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C8D7"/>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EBCBE6-7746-4B89-A5F6-7535EE30A942}"/>
              </a:ext>
            </a:extLst>
          </p:cNvPr>
          <p:cNvSpPr>
            <a:spLocks noGrp="1"/>
          </p:cNvSpPr>
          <p:nvPr/>
        </p:nvSpPr>
        <p:spPr>
          <a:xfrm>
            <a:off x="857250" y="400050"/>
            <a:ext cx="10477500" cy="523875"/>
          </a:xfrm>
          <a:prstGeom prst="rect">
            <a:avLst/>
          </a:prstGeom>
          <a:no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LEARNING CHECKPOINT</a:t>
            </a:r>
          </a:p>
        </p:txBody>
      </p:sp>
      <p:sp>
        <p:nvSpPr>
          <p:cNvPr id="2" name="Rectangle 1">
            <a:extLst>
              <a:ext uri="{FF2B5EF4-FFF2-40B4-BE49-F238E27FC236}">
                <a16:creationId xmlns:a16="http://schemas.microsoft.com/office/drawing/2014/main" id="{9E7680CE-2787-495A-8FEC-49DD8720CAAF}"/>
              </a:ext>
            </a:extLst>
          </p:cNvPr>
          <p:cNvSpPr>
            <a:spLocks noGrp="1"/>
          </p:cNvSpPr>
          <p:nvPr/>
        </p:nvSpPr>
        <p:spPr>
          <a:xfrm>
            <a:off x="4191000" y="990600"/>
            <a:ext cx="3810000" cy="2190750"/>
          </a:xfrm>
          <a:prstGeom prst="rect">
            <a:avLst/>
          </a:prstGeom>
          <a:noFill/>
          <a:ln w="0">
            <a:noFill/>
          </a:ln>
        </p:spPr>
        <p:txBody>
          <a:bodyPr wrap="square" anchor="ctr">
            <a:normAutofit/>
          </a:bodyPr>
          <a:lstStyle/>
          <a:p>
            <a:pPr algn="ctr">
              <a:defRPr sz="13050" b="1">
                <a:solidFill>
                  <a:srgbClr val="FFFFFF"/>
                </a:solidFill>
                <a:latin typeface="DejaVu Sans"/>
                <a:ea typeface="DejaVu Sans"/>
                <a:cs typeface="DejaVu Sans"/>
              </a:defRPr>
            </a:pPr>
            <a:r>
              <a:rPr sz="13050" b="1">
                <a:solidFill>
                  <a:srgbClr val="FFFFFF"/>
                </a:solidFill>
                <a:latin typeface="DejaVu Sans"/>
                <a:ea typeface="DejaVu Sans"/>
                <a:cs typeface="DejaVu Sans"/>
              </a:rPr>
              <a:t>✓</a:t>
            </a:r>
          </a:p>
        </p:txBody>
      </p:sp>
      <p:sp>
        <p:nvSpPr>
          <p:cNvPr id="3" name="Rectangle 2">
            <a:extLst>
              <a:ext uri="{FF2B5EF4-FFF2-40B4-BE49-F238E27FC236}">
                <a16:creationId xmlns:a16="http://schemas.microsoft.com/office/drawing/2014/main" id="{FEEF2DD7-DDD3-4957-B145-5B6BD0BD2D2D}"/>
              </a:ext>
            </a:extLst>
          </p:cNvPr>
          <p:cNvSpPr>
            <a:spLocks noGrp="1"/>
          </p:cNvSpPr>
          <p:nvPr/>
        </p:nvSpPr>
        <p:spPr>
          <a:xfrm>
            <a:off x="1238250" y="3048000"/>
            <a:ext cx="9715500" cy="904875"/>
          </a:xfrm>
          <a:prstGeom prst="rect">
            <a:avLst/>
          </a:prstGeom>
          <a:noFill/>
          <a:ln w="0">
            <a:noFill/>
          </a:ln>
        </p:spPr>
        <p:txBody>
          <a:bodyPr wrap="square" anchor="ctr">
            <a:normAutofit/>
          </a:bodyPr>
          <a:lstStyle/>
          <a:p>
            <a:pPr algn="ctr">
              <a:defRPr sz="4050" b="1">
                <a:solidFill>
                  <a:srgbClr val="081D4D"/>
                </a:solidFill>
                <a:latin typeface="DejaVu Sans"/>
                <a:ea typeface="DejaVu Sans"/>
                <a:cs typeface="DejaVu Sans"/>
              </a:defRPr>
            </a:pPr>
            <a:r>
              <a:rPr sz="4050" b="1">
                <a:solidFill>
                  <a:srgbClr val="081D4D"/>
                </a:solidFill>
                <a:latin typeface="DejaVu Sans"/>
                <a:ea typeface="DejaVu Sans"/>
                <a:cs typeface="DejaVu Sans"/>
              </a:rPr>
              <a:t>LO 1 COMPLETE</a:t>
            </a:r>
          </a:p>
        </p:txBody>
      </p:sp>
      <p:sp>
        <p:nvSpPr>
          <p:cNvPr id="4" name="Rectangle 3">
            <a:extLst>
              <a:ext uri="{FF2B5EF4-FFF2-40B4-BE49-F238E27FC236}">
                <a16:creationId xmlns:a16="http://schemas.microsoft.com/office/drawing/2014/main" id="{5CE01037-C4B7-4AFE-A518-71D9F25503AA}"/>
              </a:ext>
            </a:extLst>
          </p:cNvPr>
          <p:cNvSpPr>
            <a:spLocks noGrp="1"/>
          </p:cNvSpPr>
          <p:nvPr/>
        </p:nvSpPr>
        <p:spPr>
          <a:xfrm>
            <a:off x="1476375" y="4095750"/>
            <a:ext cx="9239250" cy="1066800"/>
          </a:xfrm>
          <a:prstGeom prst="rect">
            <a:avLst/>
          </a:prstGeom>
          <a:noFill/>
          <a:ln w="0">
            <a:noFill/>
          </a:ln>
        </p:spPr>
        <p:txBody>
          <a:bodyPr wrap="square" anchor="ctr">
            <a:normAutofit/>
          </a:bodyPr>
          <a:lstStyle/>
          <a:p>
            <a:pPr algn="ct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Describe ways chatbots can be fun and useful</a:t>
            </a:r>
          </a:p>
        </p:txBody>
      </p:sp>
      <p:sp>
        <p:nvSpPr>
          <p:cNvPr id="5" name="Rectangle: Rounded Corners 4">
            <a:extLst>
              <a:ext uri="{FF2B5EF4-FFF2-40B4-BE49-F238E27FC236}">
                <a16:creationId xmlns:a16="http://schemas.microsoft.com/office/drawing/2014/main" id="{9D8677DB-934C-4FD2-8FC9-97592A12E9EC}"/>
              </a:ext>
            </a:extLst>
          </p:cNvPr>
          <p:cNvSpPr>
            <a:spLocks noGrp="1"/>
          </p:cNvSpPr>
          <p:nvPr/>
        </p:nvSpPr>
        <p:spPr>
          <a:xfrm>
            <a:off x="2619375" y="5543550"/>
            <a:ext cx="6953250" cy="590550"/>
          </a:xfrm>
          <a:prstGeom prst="roundRect">
            <a:avLst>
              <a:gd name="adj" fmla="val 35484"/>
            </a:avLst>
          </a:prstGeom>
          <a:solidFill>
            <a:srgbClr val="FFFFFF"/>
          </a:solidFill>
          <a:ln w="0">
            <a:noFill/>
          </a:ln>
        </p:spPr>
        <p:style>
          <a:lnRef idx="0">
            <a:scrgbClr r="0" g="0" b="0"/>
          </a:lnRef>
          <a:fillRef idx="0">
            <a:scrgbClr r="0" g="0" b="0"/>
          </a:fillRef>
          <a:effectRef idx="6">
            <a:scrgbClr r="0" g="0" b="0"/>
          </a:effectRef>
          <a:fontRef idx="major"/>
        </p:style>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Tell your partner one example</a:t>
            </a:r>
          </a:p>
        </p:txBody>
      </p:sp>
      <p:sp>
        <p:nvSpPr>
          <p:cNvPr id="6" name="Rectangle 5">
            <a:extLst>
              <a:ext uri="{FF2B5EF4-FFF2-40B4-BE49-F238E27FC236}">
                <a16:creationId xmlns:a16="http://schemas.microsoft.com/office/drawing/2014/main" id="{E4BA18C7-1ACB-40D2-B409-31B2A7CC2F81}"/>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081D4D"/>
                </a:solidFill>
                <a:latin typeface="DejaVu Sans"/>
                <a:ea typeface="DejaVu Sans"/>
                <a:cs typeface="DejaVu Sans"/>
              </a:defRPr>
            </a:pPr>
            <a:r>
              <a:rPr sz="975" b="1">
                <a:solidFill>
                  <a:srgbClr val="081D4D"/>
                </a:solidFill>
                <a:latin typeface="DejaVu Sans"/>
                <a:ea typeface="DejaVu Sans"/>
                <a:cs typeface="DejaVu Sans"/>
              </a:rPr>
              <a:t>09</a:t>
            </a:r>
          </a:p>
        </p:txBody>
      </p:sp>
    </p:spTree>
    <p:extLst>
      <p:ext uri="{BB962C8B-B14F-4D97-AF65-F5344CB8AC3E}">
        <p14:creationId xmlns:p14="http://schemas.microsoft.com/office/powerpoint/2010/main" val="1751403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145E8"/>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BA58EAA-1C63-4563-9316-E0C6ECD255E8}"/>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Chatbot Factory</a:t>
            </a:r>
          </a:p>
        </p:txBody>
      </p:sp>
      <p:sp>
        <p:nvSpPr>
          <p:cNvPr id="2" name="Rectangle 1">
            <a:extLst>
              <a:ext uri="{FF2B5EF4-FFF2-40B4-BE49-F238E27FC236}">
                <a16:creationId xmlns:a16="http://schemas.microsoft.com/office/drawing/2014/main" id="{443CDE36-FE8D-433E-8DC3-6ECBD6E2CC2D}"/>
              </a:ext>
            </a:extLst>
          </p:cNvPr>
          <p:cNvSpPr>
            <a:spLocks noGrp="1"/>
          </p:cNvSpPr>
          <p:nvPr/>
        </p:nvSpPr>
        <p:spPr>
          <a:xfrm>
            <a:off x="666750" y="1104900"/>
            <a:ext cx="10858500" cy="819150"/>
          </a:xfrm>
          <a:prstGeom prst="rect">
            <a:avLst/>
          </a:prstGeom>
          <a:noFill/>
          <a:ln w="0">
            <a:noFill/>
          </a:ln>
        </p:spPr>
        <p:txBody>
          <a:bodyPr wrap="square" anchor="ctr">
            <a:normAutofit/>
          </a:bodyPr>
          <a:lstStyle/>
          <a:p>
            <a:pPr algn="ctr">
              <a:defRPr sz="3525" b="1">
                <a:solidFill>
                  <a:srgbClr val="FFC93D"/>
                </a:solidFill>
                <a:latin typeface="DejaVu Sans"/>
                <a:ea typeface="DejaVu Sans"/>
                <a:cs typeface="DejaVu Sans"/>
              </a:defRPr>
            </a:pPr>
            <a:r>
              <a:rPr sz="3525" b="1">
                <a:solidFill>
                  <a:srgbClr val="FFC93D"/>
                </a:solidFill>
                <a:latin typeface="DejaVu Sans"/>
                <a:ea typeface="DejaVu Sans"/>
                <a:cs typeface="DejaVu Sans"/>
              </a:rPr>
              <a:t>CREATE YOUR OWN CHATBOT</a:t>
            </a:r>
          </a:p>
        </p:txBody>
      </p:sp>
      <p:sp>
        <p:nvSpPr>
          <p:cNvPr id="3" name="Rectangle: Rounded Corners 2">
            <a:extLst>
              <a:ext uri="{FF2B5EF4-FFF2-40B4-BE49-F238E27FC236}">
                <a16:creationId xmlns:a16="http://schemas.microsoft.com/office/drawing/2014/main" id="{004E2C8D-BA95-48E2-84F2-2CE28C2D2B58}"/>
              </a:ext>
            </a:extLst>
          </p:cNvPr>
          <p:cNvSpPr>
            <a:spLocks noGrp="1"/>
          </p:cNvSpPr>
          <p:nvPr/>
        </p:nvSpPr>
        <p:spPr>
          <a:xfrm>
            <a:off x="857250" y="2476500"/>
            <a:ext cx="1952625" cy="552450"/>
          </a:xfrm>
          <a:prstGeom prst="roundRect">
            <a:avLst>
              <a:gd name="adj" fmla="val 31034"/>
            </a:avLst>
          </a:prstGeom>
          <a:solidFill>
            <a:srgbClr val="08C8D7"/>
          </a:solid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NAME</a:t>
            </a:r>
          </a:p>
        </p:txBody>
      </p:sp>
      <p:sp>
        <p:nvSpPr>
          <p:cNvPr id="4" name="Rectangle: Rounded Corners 3">
            <a:extLst>
              <a:ext uri="{FF2B5EF4-FFF2-40B4-BE49-F238E27FC236}">
                <a16:creationId xmlns:a16="http://schemas.microsoft.com/office/drawing/2014/main" id="{47D649D1-12A7-42EE-819D-D65A6AB54A05}"/>
              </a:ext>
            </a:extLst>
          </p:cNvPr>
          <p:cNvSpPr>
            <a:spLocks noGrp="1"/>
          </p:cNvSpPr>
          <p:nvPr/>
        </p:nvSpPr>
        <p:spPr>
          <a:xfrm>
            <a:off x="3333750" y="2476500"/>
            <a:ext cx="1952625" cy="552450"/>
          </a:xfrm>
          <a:prstGeom prst="roundRect">
            <a:avLst>
              <a:gd name="adj" fmla="val 31034"/>
            </a:avLst>
          </a:prstGeom>
          <a:solidFill>
            <a:srgbClr val="FFC93D"/>
          </a:solid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PURPOSE</a:t>
            </a:r>
          </a:p>
        </p:txBody>
      </p:sp>
      <p:sp>
        <p:nvSpPr>
          <p:cNvPr id="5" name="Rectangle: Rounded Corners 4">
            <a:extLst>
              <a:ext uri="{FF2B5EF4-FFF2-40B4-BE49-F238E27FC236}">
                <a16:creationId xmlns:a16="http://schemas.microsoft.com/office/drawing/2014/main" id="{34FDD659-7338-454D-8CDA-B222C8FA0BAF}"/>
              </a:ext>
            </a:extLst>
          </p:cNvPr>
          <p:cNvSpPr>
            <a:spLocks noGrp="1"/>
          </p:cNvSpPr>
          <p:nvPr/>
        </p:nvSpPr>
        <p:spPr>
          <a:xfrm>
            <a:off x="5810250" y="2476500"/>
            <a:ext cx="1952625" cy="552450"/>
          </a:xfrm>
          <a:prstGeom prst="roundRect">
            <a:avLst>
              <a:gd name="adj" fmla="val 31034"/>
            </a:avLst>
          </a:prstGeom>
          <a:solidFill>
            <a:srgbClr val="FF6B61"/>
          </a:solidFill>
          <a:ln w="0">
            <a:noFill/>
          </a:ln>
        </p:spPr>
        <p:txBody>
          <a:bodyPr wrap="square" anchor="ctr">
            <a:normAutofit/>
          </a:bodyPr>
          <a:lstStyle/>
          <a:p>
            <a:pPr algn="ctr">
              <a:defRPr sz="1425" b="1">
                <a:solidFill>
                  <a:srgbClr val="FFFFFF"/>
                </a:solidFill>
                <a:latin typeface="DejaVu Sans"/>
                <a:ea typeface="DejaVu Sans"/>
                <a:cs typeface="DejaVu Sans"/>
              </a:defRPr>
            </a:pPr>
            <a:r>
              <a:rPr sz="1425" b="1">
                <a:solidFill>
                  <a:srgbClr val="FFFFFF"/>
                </a:solidFill>
                <a:latin typeface="DejaVu Sans"/>
                <a:ea typeface="DejaVu Sans"/>
                <a:cs typeface="DejaVu Sans"/>
              </a:rPr>
              <a:t>PERSONALITY</a:t>
            </a:r>
          </a:p>
        </p:txBody>
      </p:sp>
      <p:sp>
        <p:nvSpPr>
          <p:cNvPr id="6" name="Rectangle: Rounded Corners 5">
            <a:extLst>
              <a:ext uri="{FF2B5EF4-FFF2-40B4-BE49-F238E27FC236}">
                <a16:creationId xmlns:a16="http://schemas.microsoft.com/office/drawing/2014/main" id="{29DEB8E1-DC3E-443E-975C-A249213FB1D3}"/>
              </a:ext>
            </a:extLst>
          </p:cNvPr>
          <p:cNvSpPr>
            <a:spLocks noGrp="1"/>
          </p:cNvSpPr>
          <p:nvPr/>
        </p:nvSpPr>
        <p:spPr>
          <a:xfrm>
            <a:off x="8286750" y="2476500"/>
            <a:ext cx="2381250" cy="552450"/>
          </a:xfrm>
          <a:prstGeom prst="roundRect">
            <a:avLst>
              <a:gd name="adj" fmla="val 31034"/>
            </a:avLst>
          </a:prstGeom>
          <a:solidFill>
            <a:srgbClr val="081D4D"/>
          </a:solidFill>
          <a:ln w="0">
            <a:noFill/>
          </a:ln>
        </p:spPr>
        <p:txBody>
          <a:bodyPr wrap="square" anchor="ctr">
            <a:normAutofit/>
          </a:bodyPr>
          <a:lstStyle/>
          <a:p>
            <a:pPr algn="ctr">
              <a:defRPr sz="1725" b="1">
                <a:solidFill>
                  <a:srgbClr val="FFFFFF"/>
                </a:solidFill>
                <a:latin typeface="DejaVu Sans"/>
                <a:ea typeface="DejaVu Sans"/>
                <a:cs typeface="DejaVu Sans"/>
              </a:defRPr>
            </a:pPr>
            <a:r>
              <a:rPr sz="1725" b="1">
                <a:solidFill>
                  <a:srgbClr val="FFFFFF"/>
                </a:solidFill>
                <a:latin typeface="DejaVu Sans"/>
                <a:ea typeface="DejaVu Sans"/>
                <a:cs typeface="DejaVu Sans"/>
              </a:rPr>
              <a:t>FUN FEATURES</a:t>
            </a:r>
          </a:p>
        </p:txBody>
      </p:sp>
      <p:sp>
        <p:nvSpPr>
          <p:cNvPr id="7" name="Rectangle 6">
            <a:extLst>
              <a:ext uri="{FF2B5EF4-FFF2-40B4-BE49-F238E27FC236}">
                <a16:creationId xmlns:a16="http://schemas.microsoft.com/office/drawing/2014/main" id="{1DB78306-040F-40AA-A47B-5DDB05A18719}"/>
              </a:ext>
            </a:extLst>
          </p:cNvPr>
          <p:cNvSpPr>
            <a:spLocks noGrp="1"/>
          </p:cNvSpPr>
          <p:nvPr/>
        </p:nvSpPr>
        <p:spPr>
          <a:xfrm>
            <a:off x="857250" y="3257550"/>
            <a:ext cx="1952625" cy="1238250"/>
          </a:xfrm>
          <a:prstGeom prst="rect">
            <a:avLst/>
          </a:prstGeom>
          <a:noFill/>
          <a:ln w="0">
            <a:noFill/>
          </a:ln>
        </p:spPr>
        <p:txBody>
          <a:bodyPr wrap="square" anchor="ctr">
            <a:normAutofit/>
          </a:bodyPr>
          <a:lstStyle/>
          <a:p>
            <a:pPr algn="ctr">
              <a:defRPr sz="1650" b="0">
                <a:solidFill>
                  <a:srgbClr val="FFFFFF"/>
                </a:solidFill>
                <a:latin typeface="DejaVu Sans"/>
                <a:ea typeface="DejaVu Sans"/>
                <a:cs typeface="DejaVu Sans"/>
              </a:defRPr>
            </a:pPr>
            <a:r>
              <a:rPr sz="1650" b="0">
                <a:solidFill>
                  <a:srgbClr val="FFFFFF"/>
                </a:solidFill>
                <a:latin typeface="DejaVu Sans"/>
                <a:ea typeface="DejaVu Sans"/>
                <a:cs typeface="DejaVu Sans"/>
              </a:rPr>
              <a:t>Give it a memorable identity</a:t>
            </a:r>
          </a:p>
        </p:txBody>
      </p:sp>
      <p:sp>
        <p:nvSpPr>
          <p:cNvPr id="8" name="Rectangle 7">
            <a:extLst>
              <a:ext uri="{FF2B5EF4-FFF2-40B4-BE49-F238E27FC236}">
                <a16:creationId xmlns:a16="http://schemas.microsoft.com/office/drawing/2014/main" id="{E6C421F1-89D8-46A4-8E3D-290BDBBAF9FD}"/>
              </a:ext>
            </a:extLst>
          </p:cNvPr>
          <p:cNvSpPr>
            <a:spLocks noGrp="1"/>
          </p:cNvSpPr>
          <p:nvPr/>
        </p:nvSpPr>
        <p:spPr>
          <a:xfrm>
            <a:off x="3333750" y="3257550"/>
            <a:ext cx="1952625" cy="1238250"/>
          </a:xfrm>
          <a:prstGeom prst="rect">
            <a:avLst/>
          </a:prstGeom>
          <a:noFill/>
          <a:ln w="0">
            <a:noFill/>
          </a:ln>
        </p:spPr>
        <p:txBody>
          <a:bodyPr wrap="square" anchor="ctr">
            <a:normAutofit/>
          </a:bodyPr>
          <a:lstStyle/>
          <a:p>
            <a:pPr algn="ctr">
              <a:defRPr sz="1650" b="0">
                <a:solidFill>
                  <a:srgbClr val="FFFFFF"/>
                </a:solidFill>
                <a:latin typeface="DejaVu Sans"/>
                <a:ea typeface="DejaVu Sans"/>
                <a:cs typeface="DejaVu Sans"/>
              </a:defRPr>
            </a:pPr>
            <a:r>
              <a:rPr sz="1650" b="0">
                <a:solidFill>
                  <a:srgbClr val="FFFFFF"/>
                </a:solidFill>
                <a:latin typeface="DejaVu Sans"/>
                <a:ea typeface="DejaVu Sans"/>
                <a:cs typeface="DejaVu Sans"/>
              </a:rPr>
              <a:t>What will it help people do?</a:t>
            </a:r>
          </a:p>
        </p:txBody>
      </p:sp>
      <p:sp>
        <p:nvSpPr>
          <p:cNvPr id="9" name="Rectangle 8">
            <a:extLst>
              <a:ext uri="{FF2B5EF4-FFF2-40B4-BE49-F238E27FC236}">
                <a16:creationId xmlns:a16="http://schemas.microsoft.com/office/drawing/2014/main" id="{471310F2-8434-4B7D-AC35-06A934D74507}"/>
              </a:ext>
            </a:extLst>
          </p:cNvPr>
          <p:cNvSpPr>
            <a:spLocks noGrp="1"/>
          </p:cNvSpPr>
          <p:nvPr/>
        </p:nvSpPr>
        <p:spPr>
          <a:xfrm>
            <a:off x="5810250" y="3257550"/>
            <a:ext cx="1952625" cy="1238250"/>
          </a:xfrm>
          <a:prstGeom prst="rect">
            <a:avLst/>
          </a:prstGeom>
          <a:noFill/>
          <a:ln w="0">
            <a:noFill/>
          </a:ln>
        </p:spPr>
        <p:txBody>
          <a:bodyPr wrap="square" anchor="ctr">
            <a:normAutofit/>
          </a:bodyPr>
          <a:lstStyle/>
          <a:p>
            <a:pPr algn="ctr">
              <a:defRPr sz="1650" b="0">
                <a:solidFill>
                  <a:srgbClr val="FFFFFF"/>
                </a:solidFill>
                <a:latin typeface="DejaVu Sans"/>
                <a:ea typeface="DejaVu Sans"/>
                <a:cs typeface="DejaVu Sans"/>
              </a:defRPr>
            </a:pPr>
            <a:r>
              <a:rPr sz="1650" b="0">
                <a:solidFill>
                  <a:srgbClr val="FFFFFF"/>
                </a:solidFill>
                <a:latin typeface="DejaVu Sans"/>
                <a:ea typeface="DejaVu Sans"/>
                <a:cs typeface="DejaVu Sans"/>
              </a:rPr>
              <a:t>How will it speak and respond?</a:t>
            </a:r>
          </a:p>
        </p:txBody>
      </p:sp>
      <p:sp>
        <p:nvSpPr>
          <p:cNvPr id="10" name="Rectangle 9">
            <a:extLst>
              <a:ext uri="{FF2B5EF4-FFF2-40B4-BE49-F238E27FC236}">
                <a16:creationId xmlns:a16="http://schemas.microsoft.com/office/drawing/2014/main" id="{C5479EF1-F890-458E-8A2D-B5B1C043C2E6}"/>
              </a:ext>
            </a:extLst>
          </p:cNvPr>
          <p:cNvSpPr>
            <a:spLocks noGrp="1"/>
          </p:cNvSpPr>
          <p:nvPr/>
        </p:nvSpPr>
        <p:spPr>
          <a:xfrm>
            <a:off x="8477250" y="3257550"/>
            <a:ext cx="1952625" cy="1238250"/>
          </a:xfrm>
          <a:prstGeom prst="rect">
            <a:avLst/>
          </a:prstGeom>
          <a:noFill/>
          <a:ln w="0">
            <a:noFill/>
          </a:ln>
        </p:spPr>
        <p:txBody>
          <a:bodyPr wrap="square" anchor="ctr">
            <a:normAutofit/>
          </a:bodyPr>
          <a:lstStyle/>
          <a:p>
            <a:pPr algn="ctr">
              <a:defRPr sz="1650" b="0">
                <a:solidFill>
                  <a:srgbClr val="FFFFFF"/>
                </a:solidFill>
                <a:latin typeface="DejaVu Sans"/>
                <a:ea typeface="DejaVu Sans"/>
                <a:cs typeface="DejaVu Sans"/>
              </a:defRPr>
            </a:pPr>
            <a:r>
              <a:rPr sz="1650" b="0">
                <a:solidFill>
                  <a:srgbClr val="FFFFFF"/>
                </a:solidFill>
                <a:latin typeface="DejaVu Sans"/>
                <a:ea typeface="DejaVu Sans"/>
                <a:cs typeface="DejaVu Sans"/>
              </a:rPr>
              <a:t>List three fun or useful things</a:t>
            </a:r>
          </a:p>
        </p:txBody>
      </p:sp>
      <p:sp>
        <p:nvSpPr>
          <p:cNvPr id="11" name="Rectangle: Rounded Corners 10">
            <a:extLst>
              <a:ext uri="{FF2B5EF4-FFF2-40B4-BE49-F238E27FC236}">
                <a16:creationId xmlns:a16="http://schemas.microsoft.com/office/drawing/2014/main" id="{C59A50BD-C143-4903-A7DA-4E4BCD0CF540}"/>
              </a:ext>
            </a:extLst>
          </p:cNvPr>
          <p:cNvSpPr>
            <a:spLocks noGrp="1"/>
          </p:cNvSpPr>
          <p:nvPr/>
        </p:nvSpPr>
        <p:spPr>
          <a:xfrm>
            <a:off x="1238250" y="5095875"/>
            <a:ext cx="9715500" cy="666750"/>
          </a:xfrm>
          <a:prstGeom prst="roundRect">
            <a:avLst>
              <a:gd name="adj" fmla="val 31429"/>
            </a:avLst>
          </a:prstGeom>
          <a:solidFill>
            <a:srgbClr val="FFC93D"/>
          </a:solidFill>
          <a:ln w="0">
            <a:noFill/>
          </a:ln>
        </p:spPr>
        <p:txBody>
          <a:bodyPr wrap="square" anchor="ctr">
            <a:normAutofit/>
          </a:bodyPr>
          <a:lstStyle/>
          <a:p>
            <a:pPr algn="ctr">
              <a:defRPr sz="1950" b="1">
                <a:solidFill>
                  <a:srgbClr val="081D4D"/>
                </a:solidFill>
                <a:latin typeface="DejaVu Sans"/>
                <a:ea typeface="DejaVu Sans"/>
                <a:cs typeface="DejaVu Sans"/>
              </a:defRPr>
            </a:pPr>
            <a:r>
              <a:rPr sz="1950" b="1">
                <a:solidFill>
                  <a:srgbClr val="081D4D"/>
                </a:solidFill>
                <a:latin typeface="DejaVu Sans"/>
                <a:ea typeface="DejaVu Sans"/>
                <a:cs typeface="DejaVu Sans"/>
              </a:rPr>
              <a:t>Designer, ideas person, safety officer, spokesperson</a:t>
            </a:r>
          </a:p>
        </p:txBody>
      </p:sp>
      <p:sp>
        <p:nvSpPr>
          <p:cNvPr id="12" name="Rectangle 11">
            <a:extLst>
              <a:ext uri="{FF2B5EF4-FFF2-40B4-BE49-F238E27FC236}">
                <a16:creationId xmlns:a16="http://schemas.microsoft.com/office/drawing/2014/main" id="{03A60C7C-5136-4A64-9D32-519F181C8AA2}"/>
              </a:ext>
            </a:extLst>
          </p:cNvPr>
          <p:cNvSpPr>
            <a:spLocks noGrp="1"/>
          </p:cNvSpPr>
          <p:nvPr/>
        </p:nvSpPr>
        <p:spPr>
          <a:xfrm>
            <a:off x="4000500" y="5972175"/>
            <a:ext cx="4191000" cy="457200"/>
          </a:xfrm>
          <a:prstGeom prst="rect">
            <a:avLst/>
          </a:prstGeom>
          <a:noFill/>
          <a:ln w="0">
            <a:noFill/>
          </a:ln>
        </p:spPr>
        <p:txBody>
          <a:bodyPr wrap="square" anchor="ctr">
            <a:normAutofit/>
          </a:bodyPr>
          <a:lstStyle/>
          <a:p>
            <a:pPr algn="ctr">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You have 8 minutes</a:t>
            </a:r>
          </a:p>
        </p:txBody>
      </p:sp>
      <p:sp>
        <p:nvSpPr>
          <p:cNvPr id="13" name="Rectangle 12">
            <a:extLst>
              <a:ext uri="{FF2B5EF4-FFF2-40B4-BE49-F238E27FC236}">
                <a16:creationId xmlns:a16="http://schemas.microsoft.com/office/drawing/2014/main" id="{DCF78B08-2688-4693-B1C5-73F6020F61D9}"/>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10</a:t>
            </a:r>
          </a:p>
        </p:txBody>
      </p:sp>
    </p:spTree>
    <p:extLst>
      <p:ext uri="{BB962C8B-B14F-4D97-AF65-F5344CB8AC3E}">
        <p14:creationId xmlns:p14="http://schemas.microsoft.com/office/powerpoint/2010/main" val="1304290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9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43FE23-EE15-4BB1-AEA0-847F63B0F2E3}"/>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10203C"/>
                </a:solidFill>
                <a:latin typeface="DejaVu Sans"/>
                <a:ea typeface="DejaVu Sans"/>
                <a:cs typeface="DejaVu Sans"/>
              </a:defRPr>
            </a:pPr>
            <a:r>
              <a:rPr sz="2850" b="1">
                <a:solidFill>
                  <a:srgbClr val="10203C"/>
                </a:solidFill>
                <a:latin typeface="DejaVu Sans"/>
                <a:ea typeface="DejaVu Sans"/>
                <a:cs typeface="DejaVu Sans"/>
              </a:rPr>
              <a:t>Every chatbot needs a safety boundary</a:t>
            </a:r>
          </a:p>
        </p:txBody>
      </p:sp>
      <p:sp>
        <p:nvSpPr>
          <p:cNvPr id="2" name="Rectangle: Rounded Corners 1">
            <a:extLst>
              <a:ext uri="{FF2B5EF4-FFF2-40B4-BE49-F238E27FC236}">
                <a16:creationId xmlns:a16="http://schemas.microsoft.com/office/drawing/2014/main" id="{5CA30A01-2D50-491A-90B6-F058607DEDC9}"/>
              </a:ext>
            </a:extLst>
          </p:cNvPr>
          <p:cNvSpPr>
            <a:spLocks noGrp="1"/>
          </p:cNvSpPr>
          <p:nvPr/>
        </p:nvSpPr>
        <p:spPr>
          <a:xfrm>
            <a:off x="666750" y="1381125"/>
            <a:ext cx="5143500" cy="4286250"/>
          </a:xfrm>
          <a:prstGeom prst="roundRect">
            <a:avLst>
              <a:gd name="adj" fmla="val 6667"/>
            </a:avLst>
          </a:prstGeom>
          <a:solidFill>
            <a:srgbClr val="DFF8FB"/>
          </a:solidFill>
          <a:ln w="0">
            <a:noFill/>
          </a:ln>
        </p:spPr>
        <p:txBody>
          <a:bodyPr/>
          <a:lstStyle/>
          <a:p>
            <a:endParaRPr lang="en-GB"/>
          </a:p>
        </p:txBody>
      </p:sp>
      <p:sp>
        <p:nvSpPr>
          <p:cNvPr id="3" name="Rectangle: Rounded Corners 2">
            <a:extLst>
              <a:ext uri="{FF2B5EF4-FFF2-40B4-BE49-F238E27FC236}">
                <a16:creationId xmlns:a16="http://schemas.microsoft.com/office/drawing/2014/main" id="{9251B20A-A391-4AF2-A354-CB36BA27032B}"/>
              </a:ext>
            </a:extLst>
          </p:cNvPr>
          <p:cNvSpPr>
            <a:spLocks noGrp="1"/>
          </p:cNvSpPr>
          <p:nvPr/>
        </p:nvSpPr>
        <p:spPr>
          <a:xfrm>
            <a:off x="6381750" y="1381125"/>
            <a:ext cx="5143500" cy="4286250"/>
          </a:xfrm>
          <a:prstGeom prst="roundRect">
            <a:avLst>
              <a:gd name="adj" fmla="val 6667"/>
            </a:avLst>
          </a:prstGeom>
          <a:solidFill>
            <a:srgbClr val="FFE7E3"/>
          </a:solidFill>
          <a:ln w="0">
            <a:noFill/>
          </a:ln>
        </p:spPr>
        <p:txBody>
          <a:bodyPr/>
          <a:lstStyle/>
          <a:p>
            <a:endParaRPr lang="en-GB"/>
          </a:p>
        </p:txBody>
      </p:sp>
      <p:sp>
        <p:nvSpPr>
          <p:cNvPr id="4" name="Rectangle 3">
            <a:extLst>
              <a:ext uri="{FF2B5EF4-FFF2-40B4-BE49-F238E27FC236}">
                <a16:creationId xmlns:a16="http://schemas.microsoft.com/office/drawing/2014/main" id="{C9CA3E9C-A0B6-48A3-9B3C-426AA1750899}"/>
              </a:ext>
            </a:extLst>
          </p:cNvPr>
          <p:cNvSpPr>
            <a:spLocks noGrp="1"/>
          </p:cNvSpPr>
          <p:nvPr/>
        </p:nvSpPr>
        <p:spPr>
          <a:xfrm>
            <a:off x="1000125" y="1714500"/>
            <a:ext cx="4476750" cy="666750"/>
          </a:xfrm>
          <a:prstGeom prst="rect">
            <a:avLst/>
          </a:prstGeom>
          <a:noFill/>
          <a:ln w="0">
            <a:noFill/>
          </a:ln>
        </p:spPr>
        <p:txBody>
          <a:bodyPr wrap="square" anchor="ctr">
            <a:normAutofit/>
          </a:bodyPr>
          <a:lstStyle/>
          <a:p>
            <a:pPr algn="ctr">
              <a:defRPr sz="2625" b="1">
                <a:solidFill>
                  <a:srgbClr val="081D4D"/>
                </a:solidFill>
                <a:latin typeface="DejaVu Sans"/>
                <a:ea typeface="DejaVu Sans"/>
                <a:cs typeface="DejaVu Sans"/>
              </a:defRPr>
            </a:pPr>
            <a:r>
              <a:rPr sz="2625" b="1">
                <a:solidFill>
                  <a:srgbClr val="081D4D"/>
                </a:solidFill>
                <a:latin typeface="DejaVu Sans"/>
                <a:ea typeface="DejaVu Sans"/>
                <a:cs typeface="DejaVu Sans"/>
              </a:rPr>
              <a:t>I CAN HELP WITH…</a:t>
            </a:r>
          </a:p>
        </p:txBody>
      </p:sp>
      <p:sp>
        <p:nvSpPr>
          <p:cNvPr id="5" name="Rectangle 4">
            <a:extLst>
              <a:ext uri="{FF2B5EF4-FFF2-40B4-BE49-F238E27FC236}">
                <a16:creationId xmlns:a16="http://schemas.microsoft.com/office/drawing/2014/main" id="{F2813925-BADF-4CB2-9283-F9B7E868C63D}"/>
              </a:ext>
            </a:extLst>
          </p:cNvPr>
          <p:cNvSpPr>
            <a:spLocks noGrp="1"/>
          </p:cNvSpPr>
          <p:nvPr/>
        </p:nvSpPr>
        <p:spPr>
          <a:xfrm>
            <a:off x="1143000" y="2619375"/>
            <a:ext cx="4191000" cy="1905000"/>
          </a:xfrm>
          <a:prstGeom prst="rect">
            <a:avLst/>
          </a:prstGeom>
          <a:noFill/>
          <a:ln w="0">
            <a:noFill/>
          </a:ln>
        </p:spPr>
        <p:txBody>
          <a:bodyPr wrap="square" anchor="ctr">
            <a:normAutofit/>
          </a:bodyPr>
          <a:lstStyle/>
          <a:p>
            <a:pPr algn="ctr">
              <a:defRPr sz="2175" b="1">
                <a:solidFill>
                  <a:srgbClr val="4B23B8"/>
                </a:solidFill>
                <a:latin typeface="DejaVu Sans"/>
                <a:ea typeface="DejaVu Sans"/>
                <a:cs typeface="DejaVu Sans"/>
              </a:defRPr>
            </a:pPr>
            <a:r>
              <a:rPr sz="2175" b="1">
                <a:solidFill>
                  <a:srgbClr val="4B23B8"/>
                </a:solidFill>
                <a:latin typeface="DejaVu Sans"/>
                <a:ea typeface="DejaVu Sans"/>
                <a:cs typeface="DejaVu Sans"/>
              </a:rPr>
              <a:t>Fun ideas</a:t>
            </a:r>
          </a:p>
          <a:p>
            <a:pPr algn="ctr">
              <a:defRPr sz="2175" b="1">
                <a:solidFill>
                  <a:srgbClr val="4B23B8"/>
                </a:solidFill>
                <a:latin typeface="DejaVu Sans"/>
                <a:ea typeface="DejaVu Sans"/>
                <a:cs typeface="DejaVu Sans"/>
              </a:defRPr>
            </a:pPr>
            <a:r>
              <a:rPr sz="2175" b="1">
                <a:solidFill>
                  <a:srgbClr val="4B23B8"/>
                </a:solidFill>
                <a:latin typeface="DejaVu Sans"/>
                <a:ea typeface="DejaVu Sans"/>
                <a:cs typeface="DejaVu Sans"/>
              </a:rPr>
              <a:t>Creative starting points</a:t>
            </a:r>
          </a:p>
          <a:p>
            <a:pPr algn="ctr">
              <a:defRPr sz="2175" b="1">
                <a:solidFill>
                  <a:srgbClr val="4B23B8"/>
                </a:solidFill>
                <a:latin typeface="DejaVu Sans"/>
                <a:ea typeface="DejaVu Sans"/>
                <a:cs typeface="DejaVu Sans"/>
              </a:defRPr>
            </a:pPr>
            <a:r>
              <a:rPr sz="2175" b="1">
                <a:solidFill>
                  <a:srgbClr val="4B23B8"/>
                </a:solidFill>
                <a:latin typeface="DejaVu Sans"/>
                <a:ea typeface="DejaVu Sans"/>
                <a:cs typeface="DejaVu Sans"/>
              </a:rPr>
              <a:t>Practice questions</a:t>
            </a:r>
          </a:p>
        </p:txBody>
      </p:sp>
      <p:sp>
        <p:nvSpPr>
          <p:cNvPr id="6" name="Rectangle 5">
            <a:extLst>
              <a:ext uri="{FF2B5EF4-FFF2-40B4-BE49-F238E27FC236}">
                <a16:creationId xmlns:a16="http://schemas.microsoft.com/office/drawing/2014/main" id="{EF439793-7F36-47F6-A1F0-B01696427B2F}"/>
              </a:ext>
            </a:extLst>
          </p:cNvPr>
          <p:cNvSpPr>
            <a:spLocks noGrp="1"/>
          </p:cNvSpPr>
          <p:nvPr/>
        </p:nvSpPr>
        <p:spPr>
          <a:xfrm>
            <a:off x="6648450" y="1714500"/>
            <a:ext cx="4619625" cy="666750"/>
          </a:xfrm>
          <a:prstGeom prst="rect">
            <a:avLst/>
          </a:prstGeom>
          <a:noFill/>
          <a:ln w="0">
            <a:noFill/>
          </a:ln>
        </p:spPr>
        <p:txBody>
          <a:bodyPr wrap="square" anchor="ctr">
            <a:normAutofit fontScale="92098"/>
          </a:bodyPr>
          <a:lstStyle/>
          <a:p>
            <a:pPr algn="ctr">
              <a:defRPr sz="2325" b="1">
                <a:solidFill>
                  <a:srgbClr val="081D4D"/>
                </a:solidFill>
                <a:latin typeface="DejaVu Sans"/>
                <a:ea typeface="DejaVu Sans"/>
                <a:cs typeface="DejaVu Sans"/>
              </a:defRPr>
            </a:pPr>
            <a:r>
              <a:rPr sz="2325" b="1">
                <a:solidFill>
                  <a:srgbClr val="081D4D"/>
                </a:solidFill>
                <a:latin typeface="DejaVu Sans"/>
                <a:ea typeface="DejaVu Sans"/>
                <a:cs typeface="DejaVu Sans"/>
              </a:rPr>
              <a:t>DO NOT RELY ON ME FOR…</a:t>
            </a:r>
          </a:p>
        </p:txBody>
      </p:sp>
      <p:sp>
        <p:nvSpPr>
          <p:cNvPr id="7" name="Rectangle 6">
            <a:extLst>
              <a:ext uri="{FF2B5EF4-FFF2-40B4-BE49-F238E27FC236}">
                <a16:creationId xmlns:a16="http://schemas.microsoft.com/office/drawing/2014/main" id="{C0927D8B-B375-4E58-9B39-64BD7D3F2382}"/>
              </a:ext>
            </a:extLst>
          </p:cNvPr>
          <p:cNvSpPr>
            <a:spLocks noGrp="1"/>
          </p:cNvSpPr>
          <p:nvPr/>
        </p:nvSpPr>
        <p:spPr>
          <a:xfrm>
            <a:off x="6858000" y="2524125"/>
            <a:ext cx="4191000" cy="2286000"/>
          </a:xfrm>
          <a:prstGeom prst="rect">
            <a:avLst/>
          </a:prstGeom>
          <a:noFill/>
          <a:ln w="0">
            <a:noFill/>
          </a:ln>
        </p:spPr>
        <p:txBody>
          <a:bodyPr wrap="square" anchor="ctr">
            <a:normAutofit/>
          </a:bodyPr>
          <a:lstStyle/>
          <a:p>
            <a:pPr algn="ctr">
              <a:defRPr sz="2025" b="1">
                <a:solidFill>
                  <a:srgbClr val="FF6B61"/>
                </a:solidFill>
                <a:latin typeface="DejaVu Sans"/>
                <a:ea typeface="DejaVu Sans"/>
                <a:cs typeface="DejaVu Sans"/>
              </a:defRPr>
            </a:pPr>
            <a:r>
              <a:rPr sz="2025" b="1">
                <a:solidFill>
                  <a:srgbClr val="FF6B61"/>
                </a:solidFill>
                <a:latin typeface="DejaVu Sans"/>
                <a:ea typeface="DejaVu Sans"/>
                <a:cs typeface="DejaVu Sans"/>
              </a:rPr>
              <a:t>Emergencies</a:t>
            </a:r>
          </a:p>
          <a:p>
            <a:pPr algn="ctr">
              <a:defRPr sz="2025" b="1">
                <a:solidFill>
                  <a:srgbClr val="FF6B61"/>
                </a:solidFill>
                <a:latin typeface="DejaVu Sans"/>
                <a:ea typeface="DejaVu Sans"/>
                <a:cs typeface="DejaVu Sans"/>
              </a:defRPr>
            </a:pPr>
            <a:r>
              <a:rPr sz="2025" b="1">
                <a:solidFill>
                  <a:srgbClr val="FF6B61"/>
                </a:solidFill>
                <a:latin typeface="DejaVu Sans"/>
                <a:ea typeface="DejaVu Sans"/>
                <a:cs typeface="DejaVu Sans"/>
              </a:rPr>
              <a:t>Medical decisions</a:t>
            </a:r>
          </a:p>
          <a:p>
            <a:pPr algn="ctr">
              <a:defRPr sz="2025" b="1">
                <a:solidFill>
                  <a:srgbClr val="FF6B61"/>
                </a:solidFill>
                <a:latin typeface="DejaVu Sans"/>
                <a:ea typeface="DejaVu Sans"/>
                <a:cs typeface="DejaVu Sans"/>
              </a:defRPr>
            </a:pPr>
            <a:r>
              <a:rPr sz="2025" b="1">
                <a:solidFill>
                  <a:srgbClr val="FF6B61"/>
                </a:solidFill>
                <a:latin typeface="DejaVu Sans"/>
                <a:ea typeface="DejaVu Sans"/>
                <a:cs typeface="DejaVu Sans"/>
              </a:rPr>
              <a:t>Safeguarding concerns</a:t>
            </a:r>
          </a:p>
          <a:p>
            <a:pPr algn="ctr">
              <a:defRPr sz="2025" b="1">
                <a:solidFill>
                  <a:srgbClr val="FF6B61"/>
                </a:solidFill>
                <a:latin typeface="DejaVu Sans"/>
                <a:ea typeface="DejaVu Sans"/>
                <a:cs typeface="DejaVu Sans"/>
              </a:defRPr>
            </a:pPr>
            <a:r>
              <a:rPr sz="2025" b="1">
                <a:solidFill>
                  <a:srgbClr val="FF6B61"/>
                </a:solidFill>
                <a:latin typeface="DejaVu Sans"/>
                <a:ea typeface="DejaVu Sans"/>
                <a:cs typeface="DejaVu Sans"/>
              </a:rPr>
              <a:t>Facts without checking</a:t>
            </a:r>
          </a:p>
        </p:txBody>
      </p:sp>
      <p:sp>
        <p:nvSpPr>
          <p:cNvPr id="8" name="Rectangle: Rounded Corners 7">
            <a:extLst>
              <a:ext uri="{FF2B5EF4-FFF2-40B4-BE49-F238E27FC236}">
                <a16:creationId xmlns:a16="http://schemas.microsoft.com/office/drawing/2014/main" id="{6040AA4A-33DE-49CC-9856-590CD7774267}"/>
              </a:ext>
            </a:extLst>
          </p:cNvPr>
          <p:cNvSpPr>
            <a:spLocks noGrp="1"/>
          </p:cNvSpPr>
          <p:nvPr/>
        </p:nvSpPr>
        <p:spPr>
          <a:xfrm>
            <a:off x="2571750" y="5953125"/>
            <a:ext cx="7048500" cy="457200"/>
          </a:xfrm>
          <a:prstGeom prst="roundRect">
            <a:avLst>
              <a:gd name="adj" fmla="val 41667"/>
            </a:avLst>
          </a:prstGeom>
          <a:solidFill>
            <a:srgbClr val="7145E8"/>
          </a:solidFill>
          <a:ln w="0">
            <a:noFill/>
          </a:ln>
        </p:spPr>
        <p:txBody>
          <a:bodyPr wrap="square" anchor="ctr">
            <a:normAutofit fontScale="86918" lnSpcReduction="10000"/>
          </a:bodyPr>
          <a:lstStyle/>
          <a:p>
            <a:pPr algn="ct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Add both sides to your chatbot design.</a:t>
            </a:r>
          </a:p>
        </p:txBody>
      </p:sp>
      <p:sp>
        <p:nvSpPr>
          <p:cNvPr id="9" name="Rectangle 8">
            <a:extLst>
              <a:ext uri="{FF2B5EF4-FFF2-40B4-BE49-F238E27FC236}">
                <a16:creationId xmlns:a16="http://schemas.microsoft.com/office/drawing/2014/main" id="{533263AC-3043-43DF-BB50-8BD08F0E45CB}"/>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10203C"/>
                </a:solidFill>
                <a:latin typeface="DejaVu Sans"/>
                <a:ea typeface="DejaVu Sans"/>
                <a:cs typeface="DejaVu Sans"/>
              </a:defRPr>
            </a:pPr>
            <a:r>
              <a:rPr sz="975" b="1">
                <a:solidFill>
                  <a:srgbClr val="10203C"/>
                </a:solidFill>
                <a:latin typeface="DejaVu Sans"/>
                <a:ea typeface="DejaVu Sans"/>
                <a:cs typeface="DejaVu Sans"/>
              </a:rPr>
              <a:t>11</a:t>
            </a:r>
          </a:p>
        </p:txBody>
      </p:sp>
    </p:spTree>
    <p:extLst>
      <p:ext uri="{BB962C8B-B14F-4D97-AF65-F5344CB8AC3E}">
        <p14:creationId xmlns:p14="http://schemas.microsoft.com/office/powerpoint/2010/main" val="158420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81D4D"/>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3608E8F-6659-4C58-9855-7C4243A46B6D}"/>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Your next decision</a:t>
            </a:r>
          </a:p>
        </p:txBody>
      </p:sp>
      <p:sp>
        <p:nvSpPr>
          <p:cNvPr id="2" name="Rectangle: Rounded Corners 1">
            <a:extLst>
              <a:ext uri="{FF2B5EF4-FFF2-40B4-BE49-F238E27FC236}">
                <a16:creationId xmlns:a16="http://schemas.microsoft.com/office/drawing/2014/main" id="{DE843D2E-CF32-4A65-A4B5-B48D1AFA8970}"/>
              </a:ext>
            </a:extLst>
          </p:cNvPr>
          <p:cNvSpPr>
            <a:spLocks noGrp="1"/>
          </p:cNvSpPr>
          <p:nvPr/>
        </p:nvSpPr>
        <p:spPr>
          <a:xfrm>
            <a:off x="523875" y="1466850"/>
            <a:ext cx="3476625" cy="3333750"/>
          </a:xfrm>
          <a:prstGeom prst="roundRect">
            <a:avLst>
              <a:gd name="adj" fmla="val 9143"/>
            </a:avLst>
          </a:prstGeom>
          <a:solidFill>
            <a:srgbClr val="31C68A"/>
          </a:solidFill>
          <a:ln w="0">
            <a:noFill/>
          </a:ln>
        </p:spPr>
        <p:style>
          <a:lnRef idx="0">
            <a:scrgbClr r="0" g="0" b="0"/>
          </a:lnRef>
          <a:fillRef idx="0">
            <a:scrgbClr r="0" g="0" b="0"/>
          </a:fillRef>
          <a:effectRef idx="7">
            <a:scrgbClr r="0" g="0" b="0"/>
          </a:effectRef>
          <a:fontRef idx="major"/>
        </p:style>
        <p:txBody>
          <a:bodyPr/>
          <a:lstStyle/>
          <a:p>
            <a:endParaRPr lang="en-GB"/>
          </a:p>
        </p:txBody>
      </p:sp>
      <p:sp>
        <p:nvSpPr>
          <p:cNvPr id="3" name="Rectangle 2">
            <a:extLst>
              <a:ext uri="{FF2B5EF4-FFF2-40B4-BE49-F238E27FC236}">
                <a16:creationId xmlns:a16="http://schemas.microsoft.com/office/drawing/2014/main" id="{E025D659-FC6E-4408-AF13-C771D0C540AA}"/>
              </a:ext>
            </a:extLst>
          </p:cNvPr>
          <p:cNvSpPr>
            <a:spLocks noGrp="1"/>
          </p:cNvSpPr>
          <p:nvPr/>
        </p:nvSpPr>
        <p:spPr>
          <a:xfrm>
            <a:off x="762000" y="2333625"/>
            <a:ext cx="3000375" cy="857250"/>
          </a:xfrm>
          <a:prstGeom prst="rect">
            <a:avLst/>
          </a:prstGeom>
          <a:noFill/>
          <a:ln w="0">
            <a:noFill/>
          </a:ln>
        </p:spPr>
        <p:txBody>
          <a:bodyPr wrap="square" anchor="ctr">
            <a:normAutofit/>
          </a:bodyPr>
          <a:lstStyle/>
          <a:p>
            <a:pPr algn="ctr">
              <a:defRPr sz="3525" b="1">
                <a:solidFill>
                  <a:srgbClr val="081D4D"/>
                </a:solidFill>
                <a:latin typeface="DejaVu Sans"/>
                <a:ea typeface="DejaVu Sans"/>
                <a:cs typeface="DejaVu Sans"/>
              </a:defRPr>
            </a:pPr>
            <a:r>
              <a:rPr sz="3525" b="1">
                <a:solidFill>
                  <a:srgbClr val="081D4D"/>
                </a:solidFill>
                <a:latin typeface="DejaVu Sans"/>
                <a:ea typeface="DejaVu Sans"/>
                <a:cs typeface="DejaVu Sans"/>
              </a:rPr>
              <a:t>USE IT</a:t>
            </a:r>
          </a:p>
        </p:txBody>
      </p:sp>
      <p:sp>
        <p:nvSpPr>
          <p:cNvPr id="4" name="Rectangle 3">
            <a:extLst>
              <a:ext uri="{FF2B5EF4-FFF2-40B4-BE49-F238E27FC236}">
                <a16:creationId xmlns:a16="http://schemas.microsoft.com/office/drawing/2014/main" id="{C3636913-5050-4595-A880-72018C44DFF8}"/>
              </a:ext>
            </a:extLst>
          </p:cNvPr>
          <p:cNvSpPr>
            <a:spLocks noGrp="1"/>
          </p:cNvSpPr>
          <p:nvPr/>
        </p:nvSpPr>
        <p:spPr>
          <a:xfrm>
            <a:off x="819150" y="3381375"/>
            <a:ext cx="2876550" cy="1047750"/>
          </a:xfrm>
          <a:prstGeom prst="rect">
            <a:avLst/>
          </a:prstGeom>
          <a:no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Low stakes</a:t>
            </a:r>
          </a:p>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Creative</a:t>
            </a:r>
          </a:p>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Easy to correct</a:t>
            </a:r>
          </a:p>
        </p:txBody>
      </p:sp>
      <p:sp>
        <p:nvSpPr>
          <p:cNvPr id="5" name="Rectangle: Rounded Corners 4">
            <a:extLst>
              <a:ext uri="{FF2B5EF4-FFF2-40B4-BE49-F238E27FC236}">
                <a16:creationId xmlns:a16="http://schemas.microsoft.com/office/drawing/2014/main" id="{B4598E9F-C526-462F-B704-4546180C50B0}"/>
              </a:ext>
            </a:extLst>
          </p:cNvPr>
          <p:cNvSpPr>
            <a:spLocks noGrp="1"/>
          </p:cNvSpPr>
          <p:nvPr/>
        </p:nvSpPr>
        <p:spPr>
          <a:xfrm>
            <a:off x="4352925" y="1466850"/>
            <a:ext cx="3476625" cy="3333750"/>
          </a:xfrm>
          <a:prstGeom prst="roundRect">
            <a:avLst>
              <a:gd name="adj" fmla="val 9143"/>
            </a:avLst>
          </a:prstGeom>
          <a:solidFill>
            <a:srgbClr val="FFC93D"/>
          </a:solidFill>
          <a:ln w="0">
            <a:noFill/>
          </a:ln>
        </p:spPr>
        <p:style>
          <a:lnRef idx="0">
            <a:scrgbClr r="0" g="0" b="0"/>
          </a:lnRef>
          <a:fillRef idx="0">
            <a:scrgbClr r="0" g="0" b="0"/>
          </a:fillRef>
          <a:effectRef idx="7">
            <a:scrgbClr r="0" g="0" b="0"/>
          </a:effectRef>
          <a:fontRef idx="major"/>
        </p:style>
        <p:txBody>
          <a:bodyPr/>
          <a:lstStyle/>
          <a:p>
            <a:endParaRPr lang="en-GB"/>
          </a:p>
        </p:txBody>
      </p:sp>
      <p:sp>
        <p:nvSpPr>
          <p:cNvPr id="6" name="Rectangle 5">
            <a:extLst>
              <a:ext uri="{FF2B5EF4-FFF2-40B4-BE49-F238E27FC236}">
                <a16:creationId xmlns:a16="http://schemas.microsoft.com/office/drawing/2014/main" id="{E482F4D5-655C-4193-B522-3A11295EF4AB}"/>
              </a:ext>
            </a:extLst>
          </p:cNvPr>
          <p:cNvSpPr>
            <a:spLocks noGrp="1"/>
          </p:cNvSpPr>
          <p:nvPr/>
        </p:nvSpPr>
        <p:spPr>
          <a:xfrm>
            <a:off x="4591050" y="2333625"/>
            <a:ext cx="3000375" cy="857250"/>
          </a:xfrm>
          <a:prstGeom prst="rect">
            <a:avLst/>
          </a:prstGeom>
          <a:noFill/>
          <a:ln w="0">
            <a:noFill/>
          </a:ln>
        </p:spPr>
        <p:txBody>
          <a:bodyPr wrap="square" anchor="ctr">
            <a:normAutofit/>
          </a:bodyPr>
          <a:lstStyle/>
          <a:p>
            <a:pPr algn="ctr">
              <a:defRPr sz="3525" b="1">
                <a:solidFill>
                  <a:srgbClr val="081D4D"/>
                </a:solidFill>
                <a:latin typeface="DejaVu Sans"/>
                <a:ea typeface="DejaVu Sans"/>
                <a:cs typeface="DejaVu Sans"/>
              </a:defRPr>
            </a:pPr>
            <a:r>
              <a:rPr sz="3525" b="1">
                <a:solidFill>
                  <a:srgbClr val="081D4D"/>
                </a:solidFill>
                <a:latin typeface="DejaVu Sans"/>
                <a:ea typeface="DejaVu Sans"/>
                <a:cs typeface="DejaVu Sans"/>
              </a:rPr>
              <a:t>CHECK IT</a:t>
            </a:r>
          </a:p>
        </p:txBody>
      </p:sp>
      <p:sp>
        <p:nvSpPr>
          <p:cNvPr id="7" name="Rectangle 6">
            <a:extLst>
              <a:ext uri="{FF2B5EF4-FFF2-40B4-BE49-F238E27FC236}">
                <a16:creationId xmlns:a16="http://schemas.microsoft.com/office/drawing/2014/main" id="{BE6BEDF8-A623-4E60-B2B1-A241B98E0FBE}"/>
              </a:ext>
            </a:extLst>
          </p:cNvPr>
          <p:cNvSpPr>
            <a:spLocks noGrp="1"/>
          </p:cNvSpPr>
          <p:nvPr/>
        </p:nvSpPr>
        <p:spPr>
          <a:xfrm>
            <a:off x="4648200" y="3381375"/>
            <a:ext cx="2876550" cy="1047750"/>
          </a:xfrm>
          <a:prstGeom prst="rect">
            <a:avLst/>
          </a:prstGeom>
          <a:no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Facts</a:t>
            </a:r>
          </a:p>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Dates</a:t>
            </a:r>
          </a:p>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Important details</a:t>
            </a:r>
          </a:p>
        </p:txBody>
      </p:sp>
      <p:sp>
        <p:nvSpPr>
          <p:cNvPr id="8" name="Rectangle: Rounded Corners 7">
            <a:extLst>
              <a:ext uri="{FF2B5EF4-FFF2-40B4-BE49-F238E27FC236}">
                <a16:creationId xmlns:a16="http://schemas.microsoft.com/office/drawing/2014/main" id="{254CD26C-3A1F-4C2E-85B8-BC1255CCD75F}"/>
              </a:ext>
            </a:extLst>
          </p:cNvPr>
          <p:cNvSpPr>
            <a:spLocks noGrp="1"/>
          </p:cNvSpPr>
          <p:nvPr/>
        </p:nvSpPr>
        <p:spPr>
          <a:xfrm>
            <a:off x="8181975" y="1466850"/>
            <a:ext cx="3476625" cy="3333750"/>
          </a:xfrm>
          <a:prstGeom prst="roundRect">
            <a:avLst>
              <a:gd name="adj" fmla="val 9143"/>
            </a:avLst>
          </a:prstGeom>
          <a:solidFill>
            <a:srgbClr val="FF6B61"/>
          </a:solidFill>
          <a:ln w="0">
            <a:noFill/>
          </a:ln>
        </p:spPr>
        <p:style>
          <a:lnRef idx="0">
            <a:scrgbClr r="0" g="0" b="0"/>
          </a:lnRef>
          <a:fillRef idx="0">
            <a:scrgbClr r="0" g="0" b="0"/>
          </a:fillRef>
          <a:effectRef idx="7">
            <a:scrgbClr r="0" g="0" b="0"/>
          </a:effectRef>
          <a:fontRef idx="major"/>
        </p:style>
        <p:txBody>
          <a:bodyPr/>
          <a:lstStyle/>
          <a:p>
            <a:endParaRPr lang="en-GB"/>
          </a:p>
        </p:txBody>
      </p:sp>
      <p:sp>
        <p:nvSpPr>
          <p:cNvPr id="9" name="Rectangle 8">
            <a:extLst>
              <a:ext uri="{FF2B5EF4-FFF2-40B4-BE49-F238E27FC236}">
                <a16:creationId xmlns:a16="http://schemas.microsoft.com/office/drawing/2014/main" id="{36E60D6D-5153-4D60-A2CB-DBE26E760E21}"/>
              </a:ext>
            </a:extLst>
          </p:cNvPr>
          <p:cNvSpPr>
            <a:spLocks noGrp="1"/>
          </p:cNvSpPr>
          <p:nvPr/>
        </p:nvSpPr>
        <p:spPr>
          <a:xfrm>
            <a:off x="8420100" y="2095500"/>
            <a:ext cx="3000375" cy="1143000"/>
          </a:xfrm>
          <a:prstGeom prst="rect">
            <a:avLst/>
          </a:prstGeom>
          <a:noFill/>
          <a:ln w="0">
            <a:noFill/>
          </a:ln>
        </p:spPr>
        <p:txBody>
          <a:bodyPr wrap="square" anchor="ctr">
            <a:normAutofit/>
          </a:bodyPr>
          <a:lstStyle/>
          <a:p>
            <a:pPr algn="ctr">
              <a:defRPr sz="3075" b="1">
                <a:solidFill>
                  <a:srgbClr val="081D4D"/>
                </a:solidFill>
                <a:latin typeface="DejaVu Sans"/>
                <a:ea typeface="DejaVu Sans"/>
                <a:cs typeface="DejaVu Sans"/>
              </a:defRPr>
            </a:pPr>
            <a:r>
              <a:rPr sz="3075" b="1">
                <a:solidFill>
                  <a:srgbClr val="081D4D"/>
                </a:solidFill>
                <a:latin typeface="DejaVu Sans"/>
                <a:ea typeface="DejaVu Sans"/>
                <a:cs typeface="DejaVu Sans"/>
              </a:rPr>
              <a:t>GET HUMAN</a:t>
            </a:r>
          </a:p>
          <a:p>
            <a:pPr algn="ctr">
              <a:defRPr sz="3075" b="1">
                <a:solidFill>
                  <a:srgbClr val="081D4D"/>
                </a:solidFill>
                <a:latin typeface="DejaVu Sans"/>
                <a:ea typeface="DejaVu Sans"/>
                <a:cs typeface="DejaVu Sans"/>
              </a:defRPr>
            </a:pPr>
            <a:r>
              <a:rPr sz="3075" b="1">
                <a:solidFill>
                  <a:srgbClr val="081D4D"/>
                </a:solidFill>
                <a:latin typeface="DejaVu Sans"/>
                <a:ea typeface="DejaVu Sans"/>
                <a:cs typeface="DejaVu Sans"/>
              </a:rPr>
              <a:t>HELP</a:t>
            </a:r>
          </a:p>
        </p:txBody>
      </p:sp>
      <p:sp>
        <p:nvSpPr>
          <p:cNvPr id="10" name="Rectangle 9">
            <a:extLst>
              <a:ext uri="{FF2B5EF4-FFF2-40B4-BE49-F238E27FC236}">
                <a16:creationId xmlns:a16="http://schemas.microsoft.com/office/drawing/2014/main" id="{E9CD4653-7AC0-4F6B-96A3-4AD7D2F18FBE}"/>
              </a:ext>
            </a:extLst>
          </p:cNvPr>
          <p:cNvSpPr>
            <a:spLocks noGrp="1"/>
          </p:cNvSpPr>
          <p:nvPr/>
        </p:nvSpPr>
        <p:spPr>
          <a:xfrm>
            <a:off x="8477250" y="3381375"/>
            <a:ext cx="2876550" cy="1047750"/>
          </a:xfrm>
          <a:prstGeom prst="rect">
            <a:avLst/>
          </a:prstGeom>
          <a:no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Safety</a:t>
            </a:r>
          </a:p>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Health</a:t>
            </a:r>
          </a:p>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Serious decisions</a:t>
            </a:r>
          </a:p>
        </p:txBody>
      </p:sp>
      <p:sp>
        <p:nvSpPr>
          <p:cNvPr id="11" name="Rectangle 10">
            <a:extLst>
              <a:ext uri="{FF2B5EF4-FFF2-40B4-BE49-F238E27FC236}">
                <a16:creationId xmlns:a16="http://schemas.microsoft.com/office/drawing/2014/main" id="{9B234415-7B17-40CD-BCE2-5C64FF858DBA}"/>
              </a:ext>
            </a:extLst>
          </p:cNvPr>
          <p:cNvSpPr>
            <a:spLocks noGrp="1"/>
          </p:cNvSpPr>
          <p:nvPr/>
        </p:nvSpPr>
        <p:spPr>
          <a:xfrm>
            <a:off x="1143000" y="5429250"/>
            <a:ext cx="9906000" cy="723900"/>
          </a:xfrm>
          <a:prstGeom prst="rect">
            <a:avLst/>
          </a:prstGeom>
          <a:noFill/>
          <a:ln w="0">
            <a:noFill/>
          </a:ln>
        </p:spPr>
        <p:txBody>
          <a:bodyPr wrap="square" anchor="ctr">
            <a:normAutofit fontScale="98937" lnSpcReduction="10000"/>
          </a:bodyPr>
          <a:lstStyle/>
          <a:p>
            <a:pPr algn="ct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Move to your choice. A point only counts when you EXPLAIN why.</a:t>
            </a:r>
          </a:p>
        </p:txBody>
      </p:sp>
      <p:sp>
        <p:nvSpPr>
          <p:cNvPr id="12" name="Rectangle 11">
            <a:extLst>
              <a:ext uri="{FF2B5EF4-FFF2-40B4-BE49-F238E27FC236}">
                <a16:creationId xmlns:a16="http://schemas.microsoft.com/office/drawing/2014/main" id="{3DC33F92-EEF5-4EE7-AFAD-014B6D8932BB}"/>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12</a:t>
            </a:r>
          </a:p>
        </p:txBody>
      </p:sp>
    </p:spTree>
    <p:extLst>
      <p:ext uri="{BB962C8B-B14F-4D97-AF65-F5344CB8AC3E}">
        <p14:creationId xmlns:p14="http://schemas.microsoft.com/office/powerpoint/2010/main" val="1081086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9EE"/>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E6397F6-2876-4239-BA89-842AC2DA5A30}"/>
              </a:ext>
            </a:extLst>
          </p:cNvPr>
          <p:cNvSpPr>
            <a:spLocks noGrp="1"/>
          </p:cNvSpPr>
          <p:nvPr/>
        </p:nvSpPr>
        <p:spPr>
          <a:xfrm>
            <a:off x="0" y="0"/>
            <a:ext cx="12192000" cy="1104900"/>
          </a:xfrm>
          <a:prstGeom prst="rect">
            <a:avLst/>
          </a:prstGeom>
          <a:solidFill>
            <a:srgbClr val="31C68A"/>
          </a:solidFill>
          <a:ln w="0">
            <a:noFill/>
          </a:ln>
        </p:spPr>
        <p:txBody>
          <a:bodyPr/>
          <a:lstStyle/>
          <a:p>
            <a:endParaRPr lang="en-GB"/>
          </a:p>
        </p:txBody>
      </p:sp>
      <p:sp>
        <p:nvSpPr>
          <p:cNvPr id="2" name="Rectangle 1">
            <a:extLst>
              <a:ext uri="{FF2B5EF4-FFF2-40B4-BE49-F238E27FC236}">
                <a16:creationId xmlns:a16="http://schemas.microsoft.com/office/drawing/2014/main" id="{FF942290-A9A1-4E64-B967-E8706D27F2EE}"/>
              </a:ext>
            </a:extLst>
          </p:cNvPr>
          <p:cNvSpPr>
            <a:spLocks noGrp="1"/>
          </p:cNvSpPr>
          <p:nvPr/>
        </p:nvSpPr>
        <p:spPr>
          <a:xfrm>
            <a:off x="571500" y="190500"/>
            <a:ext cx="3143250" cy="685800"/>
          </a:xfrm>
          <a:prstGeom prst="rect">
            <a:avLst/>
          </a:prstGeom>
          <a:noFill/>
          <a:ln w="0">
            <a:noFill/>
          </a:ln>
        </p:spPr>
        <p:txBody>
          <a:bodyPr wrap="square" anchor="ctr">
            <a:normAutofit/>
          </a:bodyPr>
          <a:lstStyle/>
          <a:p>
            <a:pPr algn="l">
              <a:defRPr sz="2250" b="1">
                <a:solidFill>
                  <a:srgbClr val="081D4D"/>
                </a:solidFill>
                <a:latin typeface="DejaVu Sans"/>
                <a:ea typeface="DejaVu Sans"/>
                <a:cs typeface="DejaVu Sans"/>
              </a:defRPr>
            </a:pPr>
            <a:r>
              <a:rPr sz="2250" b="1">
                <a:solidFill>
                  <a:srgbClr val="081D4D"/>
                </a:solidFill>
                <a:latin typeface="DejaVu Sans"/>
                <a:ea typeface="DejaVu Sans"/>
                <a:cs typeface="DejaVu Sans"/>
              </a:rPr>
              <a:t>SCENARIO 1</a:t>
            </a:r>
          </a:p>
        </p:txBody>
      </p:sp>
      <p:sp>
        <p:nvSpPr>
          <p:cNvPr id="3" name="Rectangle 2">
            <a:extLst>
              <a:ext uri="{FF2B5EF4-FFF2-40B4-BE49-F238E27FC236}">
                <a16:creationId xmlns:a16="http://schemas.microsoft.com/office/drawing/2014/main" id="{4660236E-4756-40D8-8A1E-E239C2030AC1}"/>
              </a:ext>
            </a:extLst>
          </p:cNvPr>
          <p:cNvSpPr>
            <a:spLocks noGrp="1"/>
          </p:cNvSpPr>
          <p:nvPr/>
        </p:nvSpPr>
        <p:spPr>
          <a:xfrm>
            <a:off x="7239000" y="190500"/>
            <a:ext cx="4286250" cy="685800"/>
          </a:xfrm>
          <a:prstGeom prst="rect">
            <a:avLst/>
          </a:prstGeom>
          <a:noFill/>
          <a:ln w="0">
            <a:noFill/>
          </a:ln>
        </p:spPr>
        <p:txBody>
          <a:bodyPr wrap="square" anchor="ctr">
            <a:normAutofit/>
          </a:bodyPr>
          <a:lstStyle/>
          <a:p>
            <a:pPr algn="r">
              <a:defRPr sz="1725" b="1">
                <a:solidFill>
                  <a:srgbClr val="081D4D"/>
                </a:solidFill>
                <a:latin typeface="DejaVu Sans"/>
                <a:ea typeface="DejaVu Sans"/>
                <a:cs typeface="DejaVu Sans"/>
              </a:defRPr>
            </a:pPr>
            <a:r>
              <a:rPr sz="1725" b="1">
                <a:solidFill>
                  <a:srgbClr val="081D4D"/>
                </a:solidFill>
                <a:latin typeface="DejaVu Sans"/>
                <a:ea typeface="DejaVu Sans"/>
                <a:cs typeface="DejaVu Sans"/>
              </a:rPr>
              <a:t>Creative and low stakes</a:t>
            </a:r>
          </a:p>
        </p:txBody>
      </p:sp>
      <p:sp>
        <p:nvSpPr>
          <p:cNvPr id="4" name="Rectangle: Rounded Corners 3">
            <a:extLst>
              <a:ext uri="{FF2B5EF4-FFF2-40B4-BE49-F238E27FC236}">
                <a16:creationId xmlns:a16="http://schemas.microsoft.com/office/drawing/2014/main" id="{EFC7B648-BCD4-4C3E-9871-65951FFC8596}"/>
              </a:ext>
            </a:extLst>
          </p:cNvPr>
          <p:cNvSpPr>
            <a:spLocks noGrp="1"/>
          </p:cNvSpPr>
          <p:nvPr/>
        </p:nvSpPr>
        <p:spPr>
          <a:xfrm>
            <a:off x="1095375" y="1524000"/>
            <a:ext cx="10001250" cy="3143250"/>
          </a:xfrm>
          <a:prstGeom prst="roundRect">
            <a:avLst>
              <a:gd name="adj" fmla="val 8485"/>
            </a:avLst>
          </a:prstGeom>
          <a:solidFill>
            <a:srgbClr val="FFFFFF"/>
          </a:solidFill>
          <a:ln w="0">
            <a:noFill/>
          </a:ln>
        </p:spPr>
        <p:style>
          <a:lnRef idx="0">
            <a:scrgbClr r="0" g="0" b="0"/>
          </a:lnRef>
          <a:fillRef idx="0">
            <a:scrgbClr r="0" g="0" b="0"/>
          </a:fillRef>
          <a:effectRef idx="7">
            <a:scrgbClr r="0" g="0" b="0"/>
          </a:effectRef>
          <a:fontRef idx="major"/>
        </p:style>
        <p:txBody>
          <a:bodyPr wrap="square" anchor="ctr">
            <a:normAutofit/>
          </a:bodyPr>
          <a:lstStyle/>
          <a:p>
            <a:pPr algn="ctr">
              <a:defRPr sz="3150" b="1">
                <a:solidFill>
                  <a:srgbClr val="10203C"/>
                </a:solidFill>
                <a:latin typeface="DejaVu Sans"/>
                <a:ea typeface="DejaVu Sans"/>
                <a:cs typeface="DejaVu Sans"/>
              </a:defRPr>
            </a:pPr>
            <a:r>
              <a:rPr sz="3150" b="1">
                <a:solidFill>
                  <a:srgbClr val="10203C"/>
                </a:solidFill>
                <a:latin typeface="DejaVu Sans"/>
                <a:ea typeface="DejaVu Sans"/>
                <a:cs typeface="DejaVu Sans"/>
              </a:rPr>
              <a:t>“Write a silly story about a dog playing football.”</a:t>
            </a:r>
          </a:p>
        </p:txBody>
      </p:sp>
      <p:sp>
        <p:nvSpPr>
          <p:cNvPr id="5" name="Rectangle 4">
            <a:extLst>
              <a:ext uri="{FF2B5EF4-FFF2-40B4-BE49-F238E27FC236}">
                <a16:creationId xmlns:a16="http://schemas.microsoft.com/office/drawing/2014/main" id="{C3EDF7B1-E7FC-4438-B333-B3B468A5DF77}"/>
              </a:ext>
            </a:extLst>
          </p:cNvPr>
          <p:cNvSpPr>
            <a:spLocks noGrp="1"/>
          </p:cNvSpPr>
          <p:nvPr/>
        </p:nvSpPr>
        <p:spPr>
          <a:xfrm>
            <a:off x="1809750" y="4953000"/>
            <a:ext cx="8572500" cy="457200"/>
          </a:xfrm>
          <a:prstGeom prst="rect">
            <a:avLst/>
          </a:prstGeom>
          <a:noFill/>
          <a:ln w="0">
            <a:noFill/>
          </a:ln>
        </p:spPr>
        <p:txBody>
          <a:bodyPr wrap="square" anchor="ctr">
            <a:normAutofit/>
          </a:bodyPr>
          <a:lstStyle/>
          <a:p>
            <a:pPr algn="ctr">
              <a:defRPr sz="1950" b="1">
                <a:solidFill>
                  <a:srgbClr val="4B23B8"/>
                </a:solidFill>
                <a:latin typeface="DejaVu Sans"/>
                <a:ea typeface="DejaVu Sans"/>
                <a:cs typeface="DejaVu Sans"/>
              </a:defRPr>
            </a:pPr>
            <a:r>
              <a:rPr sz="1950" b="1">
                <a:solidFill>
                  <a:srgbClr val="4B23B8"/>
                </a:solidFill>
                <a:latin typeface="DejaVu Sans"/>
                <a:ea typeface="DejaVu Sans"/>
                <a:cs typeface="DejaVu Sans"/>
              </a:rPr>
              <a:t>Move to your choice. Be ready to explain WHY.</a:t>
            </a:r>
          </a:p>
        </p:txBody>
      </p:sp>
      <p:sp>
        <p:nvSpPr>
          <p:cNvPr id="6" name="Rectangle: Rounded Corners 5">
            <a:extLst>
              <a:ext uri="{FF2B5EF4-FFF2-40B4-BE49-F238E27FC236}">
                <a16:creationId xmlns:a16="http://schemas.microsoft.com/office/drawing/2014/main" id="{6D2E7893-CA0C-4D2C-AF8B-6448E4C48EFD}"/>
              </a:ext>
            </a:extLst>
          </p:cNvPr>
          <p:cNvSpPr>
            <a:spLocks noGrp="1"/>
          </p:cNvSpPr>
          <p:nvPr/>
        </p:nvSpPr>
        <p:spPr>
          <a:xfrm>
            <a:off x="762000" y="5905500"/>
            <a:ext cx="3333750" cy="590550"/>
          </a:xfrm>
          <a:prstGeom prst="roundRect">
            <a:avLst>
              <a:gd name="adj" fmla="val 32258"/>
            </a:avLst>
          </a:prstGeom>
          <a:solidFill>
            <a:srgbClr val="31C68A"/>
          </a:solidFill>
          <a:ln w="0">
            <a:noFill/>
          </a:ln>
        </p:spPr>
        <p:txBody>
          <a:bodyPr/>
          <a:lstStyle/>
          <a:p>
            <a:endParaRPr lang="en-GB"/>
          </a:p>
        </p:txBody>
      </p:sp>
      <p:sp>
        <p:nvSpPr>
          <p:cNvPr id="7" name="Rectangle: Rounded Corners 6">
            <a:extLst>
              <a:ext uri="{FF2B5EF4-FFF2-40B4-BE49-F238E27FC236}">
                <a16:creationId xmlns:a16="http://schemas.microsoft.com/office/drawing/2014/main" id="{E48904BF-533D-4399-8CB1-20F0A4B9D1EA}"/>
              </a:ext>
            </a:extLst>
          </p:cNvPr>
          <p:cNvSpPr>
            <a:spLocks noGrp="1"/>
          </p:cNvSpPr>
          <p:nvPr/>
        </p:nvSpPr>
        <p:spPr>
          <a:xfrm>
            <a:off x="4429125" y="5905500"/>
            <a:ext cx="3333750" cy="590550"/>
          </a:xfrm>
          <a:prstGeom prst="roundRect">
            <a:avLst>
              <a:gd name="adj" fmla="val 32258"/>
            </a:avLst>
          </a:prstGeom>
          <a:solidFill>
            <a:srgbClr val="FFC93D"/>
          </a:solidFill>
          <a:ln w="0">
            <a:noFill/>
          </a:ln>
        </p:spPr>
        <p:txBody>
          <a:bodyPr/>
          <a:lstStyle/>
          <a:p>
            <a:endParaRPr lang="en-GB"/>
          </a:p>
        </p:txBody>
      </p:sp>
      <p:sp>
        <p:nvSpPr>
          <p:cNvPr id="8" name="Rectangle: Rounded Corners 7">
            <a:extLst>
              <a:ext uri="{FF2B5EF4-FFF2-40B4-BE49-F238E27FC236}">
                <a16:creationId xmlns:a16="http://schemas.microsoft.com/office/drawing/2014/main" id="{1C862AD1-5575-4707-A115-F870B0D0D06E}"/>
              </a:ext>
            </a:extLst>
          </p:cNvPr>
          <p:cNvSpPr>
            <a:spLocks noGrp="1"/>
          </p:cNvSpPr>
          <p:nvPr/>
        </p:nvSpPr>
        <p:spPr>
          <a:xfrm>
            <a:off x="8096250" y="5905500"/>
            <a:ext cx="3333750" cy="590550"/>
          </a:xfrm>
          <a:prstGeom prst="roundRect">
            <a:avLst>
              <a:gd name="adj" fmla="val 32258"/>
            </a:avLst>
          </a:prstGeom>
          <a:solidFill>
            <a:srgbClr val="FF6B61"/>
          </a:solidFill>
          <a:ln w="0">
            <a:noFill/>
          </a:ln>
        </p:spPr>
        <p:txBody>
          <a:bodyPr/>
          <a:lstStyle/>
          <a:p>
            <a:endParaRPr lang="en-GB"/>
          </a:p>
        </p:txBody>
      </p:sp>
      <p:sp>
        <p:nvSpPr>
          <p:cNvPr id="9" name="Rectangle 8">
            <a:extLst>
              <a:ext uri="{FF2B5EF4-FFF2-40B4-BE49-F238E27FC236}">
                <a16:creationId xmlns:a16="http://schemas.microsoft.com/office/drawing/2014/main" id="{599B7ECA-E828-4D14-9CA7-36BAC366A17B}"/>
              </a:ext>
            </a:extLst>
          </p:cNvPr>
          <p:cNvSpPr>
            <a:spLocks noGrp="1"/>
          </p:cNvSpPr>
          <p:nvPr/>
        </p:nvSpPr>
        <p:spPr>
          <a:xfrm>
            <a:off x="762000" y="5905500"/>
            <a:ext cx="3333750" cy="590550"/>
          </a:xfrm>
          <a:prstGeom prst="rect">
            <a:avLst/>
          </a:prstGeom>
          <a:noFill/>
          <a:ln w="0">
            <a:noFill/>
          </a:ln>
        </p:spPr>
        <p:txBody>
          <a:bodyPr wrap="square" anchor="ctr">
            <a:normAutofit/>
          </a:bodyPr>
          <a:lstStyle/>
          <a:p>
            <a:pPr algn="ctr">
              <a:defRPr sz="1875" b="1">
                <a:solidFill>
                  <a:srgbClr val="081D4D"/>
                </a:solidFill>
                <a:latin typeface="DejaVu Sans"/>
                <a:ea typeface="DejaVu Sans"/>
                <a:cs typeface="DejaVu Sans"/>
              </a:defRPr>
            </a:pPr>
            <a:r>
              <a:rPr sz="1875" b="1">
                <a:solidFill>
                  <a:srgbClr val="081D4D"/>
                </a:solidFill>
                <a:latin typeface="DejaVu Sans"/>
                <a:ea typeface="DejaVu Sans"/>
                <a:cs typeface="DejaVu Sans"/>
              </a:rPr>
              <a:t>USE IT</a:t>
            </a:r>
          </a:p>
        </p:txBody>
      </p:sp>
      <p:sp>
        <p:nvSpPr>
          <p:cNvPr id="10" name="Rectangle 9">
            <a:extLst>
              <a:ext uri="{FF2B5EF4-FFF2-40B4-BE49-F238E27FC236}">
                <a16:creationId xmlns:a16="http://schemas.microsoft.com/office/drawing/2014/main" id="{769568C5-3507-40C4-927A-910177D91697}"/>
              </a:ext>
            </a:extLst>
          </p:cNvPr>
          <p:cNvSpPr>
            <a:spLocks noGrp="1"/>
          </p:cNvSpPr>
          <p:nvPr/>
        </p:nvSpPr>
        <p:spPr>
          <a:xfrm>
            <a:off x="4429125" y="5905500"/>
            <a:ext cx="3333750" cy="590550"/>
          </a:xfrm>
          <a:prstGeom prst="rect">
            <a:avLst/>
          </a:prstGeom>
          <a:noFill/>
          <a:ln w="0">
            <a:noFill/>
          </a:ln>
        </p:spPr>
        <p:txBody>
          <a:bodyPr wrap="square" anchor="ctr">
            <a:normAutofit/>
          </a:bodyPr>
          <a:lstStyle/>
          <a:p>
            <a:pPr algn="ctr">
              <a:defRPr sz="1875" b="1">
                <a:solidFill>
                  <a:srgbClr val="081D4D"/>
                </a:solidFill>
                <a:latin typeface="DejaVu Sans"/>
                <a:ea typeface="DejaVu Sans"/>
                <a:cs typeface="DejaVu Sans"/>
              </a:defRPr>
            </a:pPr>
            <a:r>
              <a:rPr sz="1875" b="1">
                <a:solidFill>
                  <a:srgbClr val="081D4D"/>
                </a:solidFill>
                <a:latin typeface="DejaVu Sans"/>
                <a:ea typeface="DejaVu Sans"/>
                <a:cs typeface="DejaVu Sans"/>
              </a:rPr>
              <a:t>CHECK IT</a:t>
            </a:r>
          </a:p>
        </p:txBody>
      </p:sp>
      <p:sp>
        <p:nvSpPr>
          <p:cNvPr id="11" name="Rectangle 10">
            <a:extLst>
              <a:ext uri="{FF2B5EF4-FFF2-40B4-BE49-F238E27FC236}">
                <a16:creationId xmlns:a16="http://schemas.microsoft.com/office/drawing/2014/main" id="{6633568E-1651-4A36-A79D-6DFEFCE05232}"/>
              </a:ext>
            </a:extLst>
          </p:cNvPr>
          <p:cNvSpPr>
            <a:spLocks noGrp="1"/>
          </p:cNvSpPr>
          <p:nvPr/>
        </p:nvSpPr>
        <p:spPr>
          <a:xfrm>
            <a:off x="8096250" y="5905500"/>
            <a:ext cx="3333750" cy="590550"/>
          </a:xfrm>
          <a:prstGeom prst="rect">
            <a:avLst/>
          </a:prstGeom>
          <a:no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GET HUMAN HELP</a:t>
            </a:r>
          </a:p>
        </p:txBody>
      </p:sp>
    </p:spTree>
    <p:extLst>
      <p:ext uri="{BB962C8B-B14F-4D97-AF65-F5344CB8AC3E}">
        <p14:creationId xmlns:p14="http://schemas.microsoft.com/office/powerpoint/2010/main" val="2048582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9EE"/>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862007A-0B46-4633-A0B2-F9E96544D0E9}"/>
              </a:ext>
            </a:extLst>
          </p:cNvPr>
          <p:cNvSpPr>
            <a:spLocks noGrp="1"/>
          </p:cNvSpPr>
          <p:nvPr/>
        </p:nvSpPr>
        <p:spPr>
          <a:xfrm>
            <a:off x="0" y="0"/>
            <a:ext cx="12192000" cy="1104900"/>
          </a:xfrm>
          <a:prstGeom prst="rect">
            <a:avLst/>
          </a:prstGeom>
          <a:solidFill>
            <a:srgbClr val="FFC93D"/>
          </a:solidFill>
          <a:ln w="0">
            <a:noFill/>
          </a:ln>
        </p:spPr>
        <p:txBody>
          <a:bodyPr/>
          <a:lstStyle/>
          <a:p>
            <a:endParaRPr lang="en-GB"/>
          </a:p>
        </p:txBody>
      </p:sp>
      <p:sp>
        <p:nvSpPr>
          <p:cNvPr id="2" name="Rectangle 1">
            <a:extLst>
              <a:ext uri="{FF2B5EF4-FFF2-40B4-BE49-F238E27FC236}">
                <a16:creationId xmlns:a16="http://schemas.microsoft.com/office/drawing/2014/main" id="{C725C07F-8387-476C-829B-F253E4B29B48}"/>
              </a:ext>
            </a:extLst>
          </p:cNvPr>
          <p:cNvSpPr>
            <a:spLocks noGrp="1"/>
          </p:cNvSpPr>
          <p:nvPr/>
        </p:nvSpPr>
        <p:spPr>
          <a:xfrm>
            <a:off x="571500" y="190500"/>
            <a:ext cx="3143250" cy="685800"/>
          </a:xfrm>
          <a:prstGeom prst="rect">
            <a:avLst/>
          </a:prstGeom>
          <a:noFill/>
          <a:ln w="0">
            <a:noFill/>
          </a:ln>
        </p:spPr>
        <p:txBody>
          <a:bodyPr wrap="square" anchor="ctr">
            <a:normAutofit/>
          </a:bodyPr>
          <a:lstStyle/>
          <a:p>
            <a:pPr algn="l">
              <a:defRPr sz="2250" b="1">
                <a:solidFill>
                  <a:srgbClr val="081D4D"/>
                </a:solidFill>
                <a:latin typeface="DejaVu Sans"/>
                <a:ea typeface="DejaVu Sans"/>
                <a:cs typeface="DejaVu Sans"/>
              </a:defRPr>
            </a:pPr>
            <a:r>
              <a:rPr sz="2250" b="1">
                <a:solidFill>
                  <a:srgbClr val="081D4D"/>
                </a:solidFill>
                <a:latin typeface="DejaVu Sans"/>
                <a:ea typeface="DejaVu Sans"/>
                <a:cs typeface="DejaVu Sans"/>
              </a:rPr>
              <a:t>SCENARIO 2</a:t>
            </a:r>
          </a:p>
        </p:txBody>
      </p:sp>
      <p:sp>
        <p:nvSpPr>
          <p:cNvPr id="3" name="Rectangle 2">
            <a:extLst>
              <a:ext uri="{FF2B5EF4-FFF2-40B4-BE49-F238E27FC236}">
                <a16:creationId xmlns:a16="http://schemas.microsoft.com/office/drawing/2014/main" id="{CCE87ABF-0ED4-461E-B769-EA115D81A347}"/>
              </a:ext>
            </a:extLst>
          </p:cNvPr>
          <p:cNvSpPr>
            <a:spLocks noGrp="1"/>
          </p:cNvSpPr>
          <p:nvPr/>
        </p:nvSpPr>
        <p:spPr>
          <a:xfrm>
            <a:off x="7239000" y="190500"/>
            <a:ext cx="4286250" cy="685800"/>
          </a:xfrm>
          <a:prstGeom prst="rect">
            <a:avLst/>
          </a:prstGeom>
          <a:noFill/>
          <a:ln w="0">
            <a:noFill/>
          </a:ln>
        </p:spPr>
        <p:txBody>
          <a:bodyPr wrap="square" anchor="ctr">
            <a:normAutofit/>
          </a:bodyPr>
          <a:lstStyle/>
          <a:p>
            <a:pPr algn="r">
              <a:defRPr sz="1725" b="1">
                <a:solidFill>
                  <a:srgbClr val="081D4D"/>
                </a:solidFill>
                <a:latin typeface="DejaVu Sans"/>
                <a:ea typeface="DejaVu Sans"/>
                <a:cs typeface="DejaVu Sans"/>
              </a:defRPr>
            </a:pPr>
            <a:r>
              <a:rPr sz="1725" b="1">
                <a:solidFill>
                  <a:srgbClr val="081D4D"/>
                </a:solidFill>
                <a:latin typeface="DejaVu Sans"/>
                <a:ea typeface="DejaVu Sans"/>
                <a:cs typeface="DejaVu Sans"/>
              </a:rPr>
              <a:t>Facts for school work</a:t>
            </a:r>
          </a:p>
        </p:txBody>
      </p:sp>
      <p:sp>
        <p:nvSpPr>
          <p:cNvPr id="4" name="Rectangle: Rounded Corners 3">
            <a:extLst>
              <a:ext uri="{FF2B5EF4-FFF2-40B4-BE49-F238E27FC236}">
                <a16:creationId xmlns:a16="http://schemas.microsoft.com/office/drawing/2014/main" id="{4E75DDD0-CC13-4967-8A58-A331338F5681}"/>
              </a:ext>
            </a:extLst>
          </p:cNvPr>
          <p:cNvSpPr>
            <a:spLocks noGrp="1"/>
          </p:cNvSpPr>
          <p:nvPr/>
        </p:nvSpPr>
        <p:spPr>
          <a:xfrm>
            <a:off x="1095375" y="1524000"/>
            <a:ext cx="10001250" cy="3143250"/>
          </a:xfrm>
          <a:prstGeom prst="roundRect">
            <a:avLst>
              <a:gd name="adj" fmla="val 8485"/>
            </a:avLst>
          </a:prstGeom>
          <a:solidFill>
            <a:srgbClr val="FFFFFF"/>
          </a:solidFill>
          <a:ln w="0">
            <a:noFill/>
          </a:ln>
        </p:spPr>
        <p:style>
          <a:lnRef idx="0">
            <a:scrgbClr r="0" g="0" b="0"/>
          </a:lnRef>
          <a:fillRef idx="0">
            <a:scrgbClr r="0" g="0" b="0"/>
          </a:fillRef>
          <a:effectRef idx="7">
            <a:scrgbClr r="0" g="0" b="0"/>
          </a:effectRef>
          <a:fontRef idx="major"/>
        </p:style>
        <p:txBody>
          <a:bodyPr wrap="square" anchor="ctr">
            <a:normAutofit/>
          </a:bodyPr>
          <a:lstStyle/>
          <a:p>
            <a:pPr algn="ctr">
              <a:defRPr sz="3150" b="1">
                <a:solidFill>
                  <a:srgbClr val="10203C"/>
                </a:solidFill>
                <a:latin typeface="DejaVu Sans"/>
                <a:ea typeface="DejaVu Sans"/>
                <a:cs typeface="DejaVu Sans"/>
              </a:defRPr>
            </a:pPr>
            <a:r>
              <a:rPr sz="3150" b="1">
                <a:solidFill>
                  <a:srgbClr val="10203C"/>
                </a:solidFill>
                <a:latin typeface="DejaVu Sans"/>
                <a:ea typeface="DejaVu Sans"/>
                <a:cs typeface="DejaVu Sans"/>
              </a:rPr>
              <a:t>“Give me a statistic to use in my PSHE assignment.”</a:t>
            </a:r>
          </a:p>
        </p:txBody>
      </p:sp>
      <p:sp>
        <p:nvSpPr>
          <p:cNvPr id="5" name="Rectangle 4">
            <a:extLst>
              <a:ext uri="{FF2B5EF4-FFF2-40B4-BE49-F238E27FC236}">
                <a16:creationId xmlns:a16="http://schemas.microsoft.com/office/drawing/2014/main" id="{CE48B936-0835-4E7F-9CC7-A39B1AA43FF9}"/>
              </a:ext>
            </a:extLst>
          </p:cNvPr>
          <p:cNvSpPr>
            <a:spLocks noGrp="1"/>
          </p:cNvSpPr>
          <p:nvPr/>
        </p:nvSpPr>
        <p:spPr>
          <a:xfrm>
            <a:off x="1809750" y="4953000"/>
            <a:ext cx="8572500" cy="457200"/>
          </a:xfrm>
          <a:prstGeom prst="rect">
            <a:avLst/>
          </a:prstGeom>
          <a:noFill/>
          <a:ln w="0">
            <a:noFill/>
          </a:ln>
        </p:spPr>
        <p:txBody>
          <a:bodyPr wrap="square" anchor="ctr">
            <a:normAutofit/>
          </a:bodyPr>
          <a:lstStyle/>
          <a:p>
            <a:pPr algn="ctr">
              <a:defRPr sz="1950" b="1">
                <a:solidFill>
                  <a:srgbClr val="4B23B8"/>
                </a:solidFill>
                <a:latin typeface="DejaVu Sans"/>
                <a:ea typeface="DejaVu Sans"/>
                <a:cs typeface="DejaVu Sans"/>
              </a:defRPr>
            </a:pPr>
            <a:r>
              <a:rPr sz="1950" b="1">
                <a:solidFill>
                  <a:srgbClr val="4B23B8"/>
                </a:solidFill>
                <a:latin typeface="DejaVu Sans"/>
                <a:ea typeface="DejaVu Sans"/>
                <a:cs typeface="DejaVu Sans"/>
              </a:rPr>
              <a:t>Move to your choice. Be ready to explain WHY.</a:t>
            </a:r>
          </a:p>
        </p:txBody>
      </p:sp>
      <p:sp>
        <p:nvSpPr>
          <p:cNvPr id="6" name="Rectangle: Rounded Corners 5">
            <a:extLst>
              <a:ext uri="{FF2B5EF4-FFF2-40B4-BE49-F238E27FC236}">
                <a16:creationId xmlns:a16="http://schemas.microsoft.com/office/drawing/2014/main" id="{F3CFD9D9-AE0B-4945-A27F-9A9B402EA551}"/>
              </a:ext>
            </a:extLst>
          </p:cNvPr>
          <p:cNvSpPr>
            <a:spLocks noGrp="1"/>
          </p:cNvSpPr>
          <p:nvPr/>
        </p:nvSpPr>
        <p:spPr>
          <a:xfrm>
            <a:off x="762000" y="5905500"/>
            <a:ext cx="3333750" cy="590550"/>
          </a:xfrm>
          <a:prstGeom prst="roundRect">
            <a:avLst>
              <a:gd name="adj" fmla="val 32258"/>
            </a:avLst>
          </a:prstGeom>
          <a:solidFill>
            <a:srgbClr val="31C68A"/>
          </a:solidFill>
          <a:ln w="0">
            <a:noFill/>
          </a:ln>
        </p:spPr>
        <p:txBody>
          <a:bodyPr/>
          <a:lstStyle/>
          <a:p>
            <a:endParaRPr lang="en-GB"/>
          </a:p>
        </p:txBody>
      </p:sp>
      <p:sp>
        <p:nvSpPr>
          <p:cNvPr id="7" name="Rectangle: Rounded Corners 6">
            <a:extLst>
              <a:ext uri="{FF2B5EF4-FFF2-40B4-BE49-F238E27FC236}">
                <a16:creationId xmlns:a16="http://schemas.microsoft.com/office/drawing/2014/main" id="{A57742C7-B8D9-4668-914D-EF0033B92F05}"/>
              </a:ext>
            </a:extLst>
          </p:cNvPr>
          <p:cNvSpPr>
            <a:spLocks noGrp="1"/>
          </p:cNvSpPr>
          <p:nvPr/>
        </p:nvSpPr>
        <p:spPr>
          <a:xfrm>
            <a:off x="4429125" y="5905500"/>
            <a:ext cx="3333750" cy="590550"/>
          </a:xfrm>
          <a:prstGeom prst="roundRect">
            <a:avLst>
              <a:gd name="adj" fmla="val 32258"/>
            </a:avLst>
          </a:prstGeom>
          <a:solidFill>
            <a:srgbClr val="FFC93D"/>
          </a:solidFill>
          <a:ln w="0">
            <a:noFill/>
          </a:ln>
        </p:spPr>
        <p:txBody>
          <a:bodyPr/>
          <a:lstStyle/>
          <a:p>
            <a:endParaRPr lang="en-GB"/>
          </a:p>
        </p:txBody>
      </p:sp>
      <p:sp>
        <p:nvSpPr>
          <p:cNvPr id="8" name="Rectangle: Rounded Corners 7">
            <a:extLst>
              <a:ext uri="{FF2B5EF4-FFF2-40B4-BE49-F238E27FC236}">
                <a16:creationId xmlns:a16="http://schemas.microsoft.com/office/drawing/2014/main" id="{F263365B-7CAE-466D-9D16-A828912A0937}"/>
              </a:ext>
            </a:extLst>
          </p:cNvPr>
          <p:cNvSpPr>
            <a:spLocks noGrp="1"/>
          </p:cNvSpPr>
          <p:nvPr/>
        </p:nvSpPr>
        <p:spPr>
          <a:xfrm>
            <a:off x="8096250" y="5905500"/>
            <a:ext cx="3333750" cy="590550"/>
          </a:xfrm>
          <a:prstGeom prst="roundRect">
            <a:avLst>
              <a:gd name="adj" fmla="val 32258"/>
            </a:avLst>
          </a:prstGeom>
          <a:solidFill>
            <a:srgbClr val="FF6B61"/>
          </a:solidFill>
          <a:ln w="0">
            <a:noFill/>
          </a:ln>
        </p:spPr>
        <p:txBody>
          <a:bodyPr/>
          <a:lstStyle/>
          <a:p>
            <a:endParaRPr lang="en-GB"/>
          </a:p>
        </p:txBody>
      </p:sp>
      <p:sp>
        <p:nvSpPr>
          <p:cNvPr id="9" name="Rectangle 8">
            <a:extLst>
              <a:ext uri="{FF2B5EF4-FFF2-40B4-BE49-F238E27FC236}">
                <a16:creationId xmlns:a16="http://schemas.microsoft.com/office/drawing/2014/main" id="{E68A2820-EBBC-4DB1-809A-DDE5496D0F45}"/>
              </a:ext>
            </a:extLst>
          </p:cNvPr>
          <p:cNvSpPr>
            <a:spLocks noGrp="1"/>
          </p:cNvSpPr>
          <p:nvPr/>
        </p:nvSpPr>
        <p:spPr>
          <a:xfrm>
            <a:off x="762000" y="5905500"/>
            <a:ext cx="3333750" cy="590550"/>
          </a:xfrm>
          <a:prstGeom prst="rect">
            <a:avLst/>
          </a:prstGeom>
          <a:noFill/>
          <a:ln w="0">
            <a:noFill/>
          </a:ln>
        </p:spPr>
        <p:txBody>
          <a:bodyPr wrap="square" anchor="ctr">
            <a:normAutofit/>
          </a:bodyPr>
          <a:lstStyle/>
          <a:p>
            <a:pPr algn="ctr">
              <a:defRPr sz="1875" b="1">
                <a:solidFill>
                  <a:srgbClr val="081D4D"/>
                </a:solidFill>
                <a:latin typeface="DejaVu Sans"/>
                <a:ea typeface="DejaVu Sans"/>
                <a:cs typeface="DejaVu Sans"/>
              </a:defRPr>
            </a:pPr>
            <a:r>
              <a:rPr sz="1875" b="1">
                <a:solidFill>
                  <a:srgbClr val="081D4D"/>
                </a:solidFill>
                <a:latin typeface="DejaVu Sans"/>
                <a:ea typeface="DejaVu Sans"/>
                <a:cs typeface="DejaVu Sans"/>
              </a:rPr>
              <a:t>USE IT</a:t>
            </a:r>
          </a:p>
        </p:txBody>
      </p:sp>
      <p:sp>
        <p:nvSpPr>
          <p:cNvPr id="10" name="Rectangle 9">
            <a:extLst>
              <a:ext uri="{FF2B5EF4-FFF2-40B4-BE49-F238E27FC236}">
                <a16:creationId xmlns:a16="http://schemas.microsoft.com/office/drawing/2014/main" id="{CCDE37AE-90C4-4AC4-BBB2-BEB7F085A30E}"/>
              </a:ext>
            </a:extLst>
          </p:cNvPr>
          <p:cNvSpPr>
            <a:spLocks noGrp="1"/>
          </p:cNvSpPr>
          <p:nvPr/>
        </p:nvSpPr>
        <p:spPr>
          <a:xfrm>
            <a:off x="4429125" y="5905500"/>
            <a:ext cx="3333750" cy="590550"/>
          </a:xfrm>
          <a:prstGeom prst="rect">
            <a:avLst/>
          </a:prstGeom>
          <a:noFill/>
          <a:ln w="0">
            <a:noFill/>
          </a:ln>
        </p:spPr>
        <p:txBody>
          <a:bodyPr wrap="square" anchor="ctr">
            <a:normAutofit/>
          </a:bodyPr>
          <a:lstStyle/>
          <a:p>
            <a:pPr algn="ctr">
              <a:defRPr sz="1875" b="1">
                <a:solidFill>
                  <a:srgbClr val="081D4D"/>
                </a:solidFill>
                <a:latin typeface="DejaVu Sans"/>
                <a:ea typeface="DejaVu Sans"/>
                <a:cs typeface="DejaVu Sans"/>
              </a:defRPr>
            </a:pPr>
            <a:r>
              <a:rPr sz="1875" b="1">
                <a:solidFill>
                  <a:srgbClr val="081D4D"/>
                </a:solidFill>
                <a:latin typeface="DejaVu Sans"/>
                <a:ea typeface="DejaVu Sans"/>
                <a:cs typeface="DejaVu Sans"/>
              </a:rPr>
              <a:t>CHECK IT</a:t>
            </a:r>
          </a:p>
        </p:txBody>
      </p:sp>
      <p:sp>
        <p:nvSpPr>
          <p:cNvPr id="11" name="Rectangle 10">
            <a:extLst>
              <a:ext uri="{FF2B5EF4-FFF2-40B4-BE49-F238E27FC236}">
                <a16:creationId xmlns:a16="http://schemas.microsoft.com/office/drawing/2014/main" id="{B1B71F38-D229-4F03-B60B-F5EEB9C77B5B}"/>
              </a:ext>
            </a:extLst>
          </p:cNvPr>
          <p:cNvSpPr>
            <a:spLocks noGrp="1"/>
          </p:cNvSpPr>
          <p:nvPr/>
        </p:nvSpPr>
        <p:spPr>
          <a:xfrm>
            <a:off x="8096250" y="5905500"/>
            <a:ext cx="3333750" cy="590550"/>
          </a:xfrm>
          <a:prstGeom prst="rect">
            <a:avLst/>
          </a:prstGeom>
          <a:no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GET HUMAN HELP</a:t>
            </a:r>
          </a:p>
        </p:txBody>
      </p:sp>
    </p:spTree>
    <p:extLst>
      <p:ext uri="{BB962C8B-B14F-4D97-AF65-F5344CB8AC3E}">
        <p14:creationId xmlns:p14="http://schemas.microsoft.com/office/powerpoint/2010/main" val="457523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9EE"/>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0B3D1E5-B766-468E-BDC6-888CE28B854A}"/>
              </a:ext>
            </a:extLst>
          </p:cNvPr>
          <p:cNvSpPr>
            <a:spLocks noGrp="1"/>
          </p:cNvSpPr>
          <p:nvPr/>
        </p:nvSpPr>
        <p:spPr>
          <a:xfrm>
            <a:off x="0" y="0"/>
            <a:ext cx="12192000" cy="1104900"/>
          </a:xfrm>
          <a:prstGeom prst="rect">
            <a:avLst/>
          </a:prstGeom>
          <a:solidFill>
            <a:srgbClr val="FF6B61"/>
          </a:solidFill>
          <a:ln w="0">
            <a:noFill/>
          </a:ln>
        </p:spPr>
        <p:txBody>
          <a:bodyPr/>
          <a:lstStyle/>
          <a:p>
            <a:endParaRPr lang="en-GB"/>
          </a:p>
        </p:txBody>
      </p:sp>
      <p:sp>
        <p:nvSpPr>
          <p:cNvPr id="2" name="Rectangle 1">
            <a:extLst>
              <a:ext uri="{FF2B5EF4-FFF2-40B4-BE49-F238E27FC236}">
                <a16:creationId xmlns:a16="http://schemas.microsoft.com/office/drawing/2014/main" id="{85EA5B43-696A-4681-9190-10D64825CC49}"/>
              </a:ext>
            </a:extLst>
          </p:cNvPr>
          <p:cNvSpPr>
            <a:spLocks noGrp="1"/>
          </p:cNvSpPr>
          <p:nvPr/>
        </p:nvSpPr>
        <p:spPr>
          <a:xfrm>
            <a:off x="571500" y="190500"/>
            <a:ext cx="3143250" cy="685800"/>
          </a:xfrm>
          <a:prstGeom prst="rect">
            <a:avLst/>
          </a:prstGeom>
          <a:noFill/>
          <a:ln w="0">
            <a:noFill/>
          </a:ln>
        </p:spPr>
        <p:txBody>
          <a:bodyPr wrap="square" anchor="ctr">
            <a:normAutofit/>
          </a:bodyPr>
          <a:lstStyle/>
          <a:p>
            <a:pPr algn="l">
              <a:defRPr sz="2250" b="1">
                <a:solidFill>
                  <a:srgbClr val="081D4D"/>
                </a:solidFill>
                <a:latin typeface="DejaVu Sans"/>
                <a:ea typeface="DejaVu Sans"/>
                <a:cs typeface="DejaVu Sans"/>
              </a:defRPr>
            </a:pPr>
            <a:r>
              <a:rPr sz="2250" b="1">
                <a:solidFill>
                  <a:srgbClr val="081D4D"/>
                </a:solidFill>
                <a:latin typeface="DejaVu Sans"/>
                <a:ea typeface="DejaVu Sans"/>
                <a:cs typeface="DejaVu Sans"/>
              </a:rPr>
              <a:t>SCENARIO 3</a:t>
            </a:r>
          </a:p>
        </p:txBody>
      </p:sp>
      <p:sp>
        <p:nvSpPr>
          <p:cNvPr id="3" name="Rectangle 2">
            <a:extLst>
              <a:ext uri="{FF2B5EF4-FFF2-40B4-BE49-F238E27FC236}">
                <a16:creationId xmlns:a16="http://schemas.microsoft.com/office/drawing/2014/main" id="{8627144C-2FCA-42ED-8FD7-815CE930D8EC}"/>
              </a:ext>
            </a:extLst>
          </p:cNvPr>
          <p:cNvSpPr>
            <a:spLocks noGrp="1"/>
          </p:cNvSpPr>
          <p:nvPr/>
        </p:nvSpPr>
        <p:spPr>
          <a:xfrm>
            <a:off x="7239000" y="190500"/>
            <a:ext cx="4286250" cy="685800"/>
          </a:xfrm>
          <a:prstGeom prst="rect">
            <a:avLst/>
          </a:prstGeom>
          <a:noFill/>
          <a:ln w="0">
            <a:noFill/>
          </a:ln>
        </p:spPr>
        <p:txBody>
          <a:bodyPr wrap="square" anchor="ctr">
            <a:normAutofit/>
          </a:bodyPr>
          <a:lstStyle/>
          <a:p>
            <a:pPr algn="r">
              <a:defRPr sz="1725" b="1">
                <a:solidFill>
                  <a:srgbClr val="081D4D"/>
                </a:solidFill>
                <a:latin typeface="DejaVu Sans"/>
                <a:ea typeface="DejaVu Sans"/>
                <a:cs typeface="DejaVu Sans"/>
              </a:defRPr>
            </a:pPr>
            <a:r>
              <a:rPr sz="1725" b="1">
                <a:solidFill>
                  <a:srgbClr val="081D4D"/>
                </a:solidFill>
                <a:latin typeface="DejaVu Sans"/>
                <a:ea typeface="DejaVu Sans"/>
                <a:cs typeface="DejaVu Sans"/>
              </a:rPr>
              <a:t>Health and medication</a:t>
            </a:r>
          </a:p>
        </p:txBody>
      </p:sp>
      <p:sp>
        <p:nvSpPr>
          <p:cNvPr id="4" name="Rectangle: Rounded Corners 3">
            <a:extLst>
              <a:ext uri="{FF2B5EF4-FFF2-40B4-BE49-F238E27FC236}">
                <a16:creationId xmlns:a16="http://schemas.microsoft.com/office/drawing/2014/main" id="{EBC5F810-58F2-4E82-BD1C-64FB116D4BAC}"/>
              </a:ext>
            </a:extLst>
          </p:cNvPr>
          <p:cNvSpPr>
            <a:spLocks noGrp="1"/>
          </p:cNvSpPr>
          <p:nvPr/>
        </p:nvSpPr>
        <p:spPr>
          <a:xfrm>
            <a:off x="1095375" y="1524000"/>
            <a:ext cx="10001250" cy="3143250"/>
          </a:xfrm>
          <a:prstGeom prst="roundRect">
            <a:avLst>
              <a:gd name="adj" fmla="val 8485"/>
            </a:avLst>
          </a:prstGeom>
          <a:solidFill>
            <a:srgbClr val="FFFFFF"/>
          </a:solidFill>
          <a:ln w="0">
            <a:noFill/>
          </a:ln>
        </p:spPr>
        <p:style>
          <a:lnRef idx="0">
            <a:scrgbClr r="0" g="0" b="0"/>
          </a:lnRef>
          <a:fillRef idx="0">
            <a:scrgbClr r="0" g="0" b="0"/>
          </a:fillRef>
          <a:effectRef idx="7">
            <a:scrgbClr r="0" g="0" b="0"/>
          </a:effectRef>
          <a:fontRef idx="major"/>
        </p:style>
        <p:txBody>
          <a:bodyPr wrap="square" anchor="ctr">
            <a:normAutofit/>
          </a:bodyPr>
          <a:lstStyle/>
          <a:p>
            <a:pPr algn="ctr">
              <a:defRPr sz="3150" b="1">
                <a:solidFill>
                  <a:srgbClr val="10203C"/>
                </a:solidFill>
                <a:latin typeface="DejaVu Sans"/>
                <a:ea typeface="DejaVu Sans"/>
                <a:cs typeface="DejaVu Sans"/>
              </a:defRPr>
            </a:pPr>
            <a:r>
              <a:rPr sz="3150" b="1">
                <a:solidFill>
                  <a:srgbClr val="10203C"/>
                </a:solidFill>
                <a:latin typeface="DejaVu Sans"/>
                <a:ea typeface="DejaVu Sans"/>
                <a:cs typeface="DejaVu Sans"/>
              </a:rPr>
              <a:t>“Tell me how much medication I should take.”</a:t>
            </a:r>
          </a:p>
        </p:txBody>
      </p:sp>
      <p:sp>
        <p:nvSpPr>
          <p:cNvPr id="5" name="Rectangle 4">
            <a:extLst>
              <a:ext uri="{FF2B5EF4-FFF2-40B4-BE49-F238E27FC236}">
                <a16:creationId xmlns:a16="http://schemas.microsoft.com/office/drawing/2014/main" id="{1C10BBB9-B904-4BE7-B33C-112CFFE7A3FA}"/>
              </a:ext>
            </a:extLst>
          </p:cNvPr>
          <p:cNvSpPr>
            <a:spLocks noGrp="1"/>
          </p:cNvSpPr>
          <p:nvPr/>
        </p:nvSpPr>
        <p:spPr>
          <a:xfrm>
            <a:off x="1809750" y="4953000"/>
            <a:ext cx="8572500" cy="457200"/>
          </a:xfrm>
          <a:prstGeom prst="rect">
            <a:avLst/>
          </a:prstGeom>
          <a:noFill/>
          <a:ln w="0">
            <a:noFill/>
          </a:ln>
        </p:spPr>
        <p:txBody>
          <a:bodyPr wrap="square" anchor="ctr">
            <a:normAutofit/>
          </a:bodyPr>
          <a:lstStyle/>
          <a:p>
            <a:pPr algn="ctr">
              <a:defRPr sz="1950" b="1">
                <a:solidFill>
                  <a:srgbClr val="4B23B8"/>
                </a:solidFill>
                <a:latin typeface="DejaVu Sans"/>
                <a:ea typeface="DejaVu Sans"/>
                <a:cs typeface="DejaVu Sans"/>
              </a:defRPr>
            </a:pPr>
            <a:r>
              <a:rPr sz="1950" b="1">
                <a:solidFill>
                  <a:srgbClr val="4B23B8"/>
                </a:solidFill>
                <a:latin typeface="DejaVu Sans"/>
                <a:ea typeface="DejaVu Sans"/>
                <a:cs typeface="DejaVu Sans"/>
              </a:rPr>
              <a:t>Move to your choice. Be ready to explain WHY.</a:t>
            </a:r>
          </a:p>
        </p:txBody>
      </p:sp>
      <p:sp>
        <p:nvSpPr>
          <p:cNvPr id="6" name="Rectangle: Rounded Corners 5">
            <a:extLst>
              <a:ext uri="{FF2B5EF4-FFF2-40B4-BE49-F238E27FC236}">
                <a16:creationId xmlns:a16="http://schemas.microsoft.com/office/drawing/2014/main" id="{CD20782F-B770-4753-88B6-FB8886132574}"/>
              </a:ext>
            </a:extLst>
          </p:cNvPr>
          <p:cNvSpPr>
            <a:spLocks noGrp="1"/>
          </p:cNvSpPr>
          <p:nvPr/>
        </p:nvSpPr>
        <p:spPr>
          <a:xfrm>
            <a:off x="762000" y="5905500"/>
            <a:ext cx="3333750" cy="590550"/>
          </a:xfrm>
          <a:prstGeom prst="roundRect">
            <a:avLst>
              <a:gd name="adj" fmla="val 32258"/>
            </a:avLst>
          </a:prstGeom>
          <a:solidFill>
            <a:srgbClr val="31C68A"/>
          </a:solidFill>
          <a:ln w="0">
            <a:noFill/>
          </a:ln>
        </p:spPr>
        <p:txBody>
          <a:bodyPr/>
          <a:lstStyle/>
          <a:p>
            <a:endParaRPr lang="en-GB"/>
          </a:p>
        </p:txBody>
      </p:sp>
      <p:sp>
        <p:nvSpPr>
          <p:cNvPr id="7" name="Rectangle: Rounded Corners 6">
            <a:extLst>
              <a:ext uri="{FF2B5EF4-FFF2-40B4-BE49-F238E27FC236}">
                <a16:creationId xmlns:a16="http://schemas.microsoft.com/office/drawing/2014/main" id="{E374332A-87F0-4D47-A174-E4AB181E0AEA}"/>
              </a:ext>
            </a:extLst>
          </p:cNvPr>
          <p:cNvSpPr>
            <a:spLocks noGrp="1"/>
          </p:cNvSpPr>
          <p:nvPr/>
        </p:nvSpPr>
        <p:spPr>
          <a:xfrm>
            <a:off x="4429125" y="5905500"/>
            <a:ext cx="3333750" cy="590550"/>
          </a:xfrm>
          <a:prstGeom prst="roundRect">
            <a:avLst>
              <a:gd name="adj" fmla="val 32258"/>
            </a:avLst>
          </a:prstGeom>
          <a:solidFill>
            <a:srgbClr val="FFC93D"/>
          </a:solidFill>
          <a:ln w="0">
            <a:noFill/>
          </a:ln>
        </p:spPr>
        <p:txBody>
          <a:bodyPr/>
          <a:lstStyle/>
          <a:p>
            <a:endParaRPr lang="en-GB"/>
          </a:p>
        </p:txBody>
      </p:sp>
      <p:sp>
        <p:nvSpPr>
          <p:cNvPr id="8" name="Rectangle: Rounded Corners 7">
            <a:extLst>
              <a:ext uri="{FF2B5EF4-FFF2-40B4-BE49-F238E27FC236}">
                <a16:creationId xmlns:a16="http://schemas.microsoft.com/office/drawing/2014/main" id="{FC6B7146-B8B8-45D8-9FD6-F9B73FC8578B}"/>
              </a:ext>
            </a:extLst>
          </p:cNvPr>
          <p:cNvSpPr>
            <a:spLocks noGrp="1"/>
          </p:cNvSpPr>
          <p:nvPr/>
        </p:nvSpPr>
        <p:spPr>
          <a:xfrm>
            <a:off x="8096250" y="5905500"/>
            <a:ext cx="3333750" cy="590550"/>
          </a:xfrm>
          <a:prstGeom prst="roundRect">
            <a:avLst>
              <a:gd name="adj" fmla="val 32258"/>
            </a:avLst>
          </a:prstGeom>
          <a:solidFill>
            <a:srgbClr val="FF6B61"/>
          </a:solidFill>
          <a:ln w="0">
            <a:noFill/>
          </a:ln>
        </p:spPr>
        <p:txBody>
          <a:bodyPr/>
          <a:lstStyle/>
          <a:p>
            <a:endParaRPr lang="en-GB"/>
          </a:p>
        </p:txBody>
      </p:sp>
      <p:sp>
        <p:nvSpPr>
          <p:cNvPr id="9" name="Rectangle 8">
            <a:extLst>
              <a:ext uri="{FF2B5EF4-FFF2-40B4-BE49-F238E27FC236}">
                <a16:creationId xmlns:a16="http://schemas.microsoft.com/office/drawing/2014/main" id="{CC5B6C14-DD97-4AD2-BD6F-3A376CB11FC8}"/>
              </a:ext>
            </a:extLst>
          </p:cNvPr>
          <p:cNvSpPr>
            <a:spLocks noGrp="1"/>
          </p:cNvSpPr>
          <p:nvPr/>
        </p:nvSpPr>
        <p:spPr>
          <a:xfrm>
            <a:off x="762000" y="5905500"/>
            <a:ext cx="3333750" cy="590550"/>
          </a:xfrm>
          <a:prstGeom prst="rect">
            <a:avLst/>
          </a:prstGeom>
          <a:noFill/>
          <a:ln w="0">
            <a:noFill/>
          </a:ln>
        </p:spPr>
        <p:txBody>
          <a:bodyPr wrap="square" anchor="ctr">
            <a:normAutofit/>
          </a:bodyPr>
          <a:lstStyle/>
          <a:p>
            <a:pPr algn="ctr">
              <a:defRPr sz="1875" b="1">
                <a:solidFill>
                  <a:srgbClr val="081D4D"/>
                </a:solidFill>
                <a:latin typeface="DejaVu Sans"/>
                <a:ea typeface="DejaVu Sans"/>
                <a:cs typeface="DejaVu Sans"/>
              </a:defRPr>
            </a:pPr>
            <a:r>
              <a:rPr sz="1875" b="1">
                <a:solidFill>
                  <a:srgbClr val="081D4D"/>
                </a:solidFill>
                <a:latin typeface="DejaVu Sans"/>
                <a:ea typeface="DejaVu Sans"/>
                <a:cs typeface="DejaVu Sans"/>
              </a:rPr>
              <a:t>USE IT</a:t>
            </a:r>
          </a:p>
        </p:txBody>
      </p:sp>
      <p:sp>
        <p:nvSpPr>
          <p:cNvPr id="10" name="Rectangle 9">
            <a:extLst>
              <a:ext uri="{FF2B5EF4-FFF2-40B4-BE49-F238E27FC236}">
                <a16:creationId xmlns:a16="http://schemas.microsoft.com/office/drawing/2014/main" id="{03D967E2-C127-459B-A084-4EB1EC6D54D0}"/>
              </a:ext>
            </a:extLst>
          </p:cNvPr>
          <p:cNvSpPr>
            <a:spLocks noGrp="1"/>
          </p:cNvSpPr>
          <p:nvPr/>
        </p:nvSpPr>
        <p:spPr>
          <a:xfrm>
            <a:off x="4429125" y="5905500"/>
            <a:ext cx="3333750" cy="590550"/>
          </a:xfrm>
          <a:prstGeom prst="rect">
            <a:avLst/>
          </a:prstGeom>
          <a:noFill/>
          <a:ln w="0">
            <a:noFill/>
          </a:ln>
        </p:spPr>
        <p:txBody>
          <a:bodyPr wrap="square" anchor="ctr">
            <a:normAutofit/>
          </a:bodyPr>
          <a:lstStyle/>
          <a:p>
            <a:pPr algn="ctr">
              <a:defRPr sz="1875" b="1">
                <a:solidFill>
                  <a:srgbClr val="081D4D"/>
                </a:solidFill>
                <a:latin typeface="DejaVu Sans"/>
                <a:ea typeface="DejaVu Sans"/>
                <a:cs typeface="DejaVu Sans"/>
              </a:defRPr>
            </a:pPr>
            <a:r>
              <a:rPr sz="1875" b="1">
                <a:solidFill>
                  <a:srgbClr val="081D4D"/>
                </a:solidFill>
                <a:latin typeface="DejaVu Sans"/>
                <a:ea typeface="DejaVu Sans"/>
                <a:cs typeface="DejaVu Sans"/>
              </a:rPr>
              <a:t>CHECK IT</a:t>
            </a:r>
          </a:p>
        </p:txBody>
      </p:sp>
      <p:sp>
        <p:nvSpPr>
          <p:cNvPr id="11" name="Rectangle 10">
            <a:extLst>
              <a:ext uri="{FF2B5EF4-FFF2-40B4-BE49-F238E27FC236}">
                <a16:creationId xmlns:a16="http://schemas.microsoft.com/office/drawing/2014/main" id="{59999D38-43A8-43B7-9EB2-72D12879EE70}"/>
              </a:ext>
            </a:extLst>
          </p:cNvPr>
          <p:cNvSpPr>
            <a:spLocks noGrp="1"/>
          </p:cNvSpPr>
          <p:nvPr/>
        </p:nvSpPr>
        <p:spPr>
          <a:xfrm>
            <a:off x="8096250" y="5905500"/>
            <a:ext cx="3333750" cy="590550"/>
          </a:xfrm>
          <a:prstGeom prst="rect">
            <a:avLst/>
          </a:prstGeom>
          <a:no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GET HUMAN HELP</a:t>
            </a:r>
          </a:p>
        </p:txBody>
      </p:sp>
    </p:spTree>
    <p:extLst>
      <p:ext uri="{BB962C8B-B14F-4D97-AF65-F5344CB8AC3E}">
        <p14:creationId xmlns:p14="http://schemas.microsoft.com/office/powerpoint/2010/main" val="1307709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9EE"/>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FF18DE-8C5A-4C4B-8DA3-E9FAB770DC5F}"/>
              </a:ext>
            </a:extLst>
          </p:cNvPr>
          <p:cNvSpPr>
            <a:spLocks noGrp="1"/>
          </p:cNvSpPr>
          <p:nvPr/>
        </p:nvSpPr>
        <p:spPr>
          <a:xfrm>
            <a:off x="0" y="0"/>
            <a:ext cx="12192000" cy="1104900"/>
          </a:xfrm>
          <a:prstGeom prst="rect">
            <a:avLst/>
          </a:prstGeom>
          <a:solidFill>
            <a:srgbClr val="7145E8"/>
          </a:solidFill>
          <a:ln w="0">
            <a:noFill/>
          </a:ln>
        </p:spPr>
        <p:txBody>
          <a:bodyPr/>
          <a:lstStyle/>
          <a:p>
            <a:endParaRPr lang="en-GB"/>
          </a:p>
        </p:txBody>
      </p:sp>
      <p:sp>
        <p:nvSpPr>
          <p:cNvPr id="2" name="Rectangle 1">
            <a:extLst>
              <a:ext uri="{FF2B5EF4-FFF2-40B4-BE49-F238E27FC236}">
                <a16:creationId xmlns:a16="http://schemas.microsoft.com/office/drawing/2014/main" id="{EFF9996A-4DFA-4EF0-948E-4BF31D393598}"/>
              </a:ext>
            </a:extLst>
          </p:cNvPr>
          <p:cNvSpPr>
            <a:spLocks noGrp="1"/>
          </p:cNvSpPr>
          <p:nvPr/>
        </p:nvSpPr>
        <p:spPr>
          <a:xfrm>
            <a:off x="571500" y="190500"/>
            <a:ext cx="3143250" cy="685800"/>
          </a:xfrm>
          <a:prstGeom prst="rect">
            <a:avLst/>
          </a:prstGeom>
          <a:noFill/>
          <a:ln w="0">
            <a:noFill/>
          </a:ln>
        </p:spPr>
        <p:txBody>
          <a:bodyPr wrap="square" anchor="ctr">
            <a:normAutofit/>
          </a:bodyPr>
          <a:lstStyle/>
          <a:p>
            <a:pPr algn="l">
              <a:defRPr sz="2250" b="1">
                <a:solidFill>
                  <a:srgbClr val="081D4D"/>
                </a:solidFill>
                <a:latin typeface="DejaVu Sans"/>
                <a:ea typeface="DejaVu Sans"/>
                <a:cs typeface="DejaVu Sans"/>
              </a:defRPr>
            </a:pPr>
            <a:r>
              <a:rPr sz="2250" b="1">
                <a:solidFill>
                  <a:srgbClr val="081D4D"/>
                </a:solidFill>
                <a:latin typeface="DejaVu Sans"/>
                <a:ea typeface="DejaVu Sans"/>
                <a:cs typeface="DejaVu Sans"/>
              </a:rPr>
              <a:t>SCENARIO 4</a:t>
            </a:r>
          </a:p>
        </p:txBody>
      </p:sp>
      <p:sp>
        <p:nvSpPr>
          <p:cNvPr id="3" name="Rectangle 2">
            <a:extLst>
              <a:ext uri="{FF2B5EF4-FFF2-40B4-BE49-F238E27FC236}">
                <a16:creationId xmlns:a16="http://schemas.microsoft.com/office/drawing/2014/main" id="{ACB3A988-4137-4398-B728-6E6B38C416AD}"/>
              </a:ext>
            </a:extLst>
          </p:cNvPr>
          <p:cNvSpPr>
            <a:spLocks noGrp="1"/>
          </p:cNvSpPr>
          <p:nvPr/>
        </p:nvSpPr>
        <p:spPr>
          <a:xfrm>
            <a:off x="7239000" y="190500"/>
            <a:ext cx="4286250" cy="685800"/>
          </a:xfrm>
          <a:prstGeom prst="rect">
            <a:avLst/>
          </a:prstGeom>
          <a:noFill/>
          <a:ln w="0">
            <a:noFill/>
          </a:ln>
        </p:spPr>
        <p:txBody>
          <a:bodyPr wrap="square" anchor="ctr">
            <a:normAutofit/>
          </a:bodyPr>
          <a:lstStyle/>
          <a:p>
            <a:pPr algn="r">
              <a:defRPr sz="1725" b="1">
                <a:solidFill>
                  <a:srgbClr val="081D4D"/>
                </a:solidFill>
                <a:latin typeface="DejaVu Sans"/>
                <a:ea typeface="DejaVu Sans"/>
                <a:cs typeface="DejaVu Sans"/>
              </a:defRPr>
            </a:pPr>
            <a:r>
              <a:rPr sz="1725" b="1">
                <a:solidFill>
                  <a:srgbClr val="081D4D"/>
                </a:solidFill>
                <a:latin typeface="DejaVu Sans"/>
                <a:ea typeface="DejaVu Sans"/>
                <a:cs typeface="DejaVu Sans"/>
              </a:rPr>
              <a:t>Safety and relationships</a:t>
            </a:r>
          </a:p>
        </p:txBody>
      </p:sp>
      <p:sp>
        <p:nvSpPr>
          <p:cNvPr id="4" name="Rectangle: Rounded Corners 3">
            <a:extLst>
              <a:ext uri="{FF2B5EF4-FFF2-40B4-BE49-F238E27FC236}">
                <a16:creationId xmlns:a16="http://schemas.microsoft.com/office/drawing/2014/main" id="{A88C63AF-4B26-4B9F-A1A1-DDF588761811}"/>
              </a:ext>
            </a:extLst>
          </p:cNvPr>
          <p:cNvSpPr>
            <a:spLocks noGrp="1"/>
          </p:cNvSpPr>
          <p:nvPr/>
        </p:nvSpPr>
        <p:spPr>
          <a:xfrm>
            <a:off x="1095375" y="1524000"/>
            <a:ext cx="10001250" cy="3143250"/>
          </a:xfrm>
          <a:prstGeom prst="roundRect">
            <a:avLst>
              <a:gd name="adj" fmla="val 8485"/>
            </a:avLst>
          </a:prstGeom>
          <a:solidFill>
            <a:srgbClr val="FFFFFF"/>
          </a:solidFill>
          <a:ln w="0">
            <a:noFill/>
          </a:ln>
        </p:spPr>
        <p:style>
          <a:lnRef idx="0">
            <a:scrgbClr r="0" g="0" b="0"/>
          </a:lnRef>
          <a:fillRef idx="0">
            <a:scrgbClr r="0" g="0" b="0"/>
          </a:fillRef>
          <a:effectRef idx="7">
            <a:scrgbClr r="0" g="0" b="0"/>
          </a:effectRef>
          <a:fontRef idx="major"/>
        </p:style>
        <p:txBody>
          <a:bodyPr wrap="square" anchor="ctr">
            <a:normAutofit/>
          </a:bodyPr>
          <a:lstStyle/>
          <a:p>
            <a:pPr algn="ctr">
              <a:defRPr sz="3150" b="1">
                <a:solidFill>
                  <a:srgbClr val="10203C"/>
                </a:solidFill>
                <a:latin typeface="DejaVu Sans"/>
                <a:ea typeface="DejaVu Sans"/>
                <a:cs typeface="DejaVu Sans"/>
              </a:defRPr>
            </a:pPr>
            <a:r>
              <a:rPr sz="3150" b="1">
                <a:solidFill>
                  <a:srgbClr val="10203C"/>
                </a:solidFill>
                <a:latin typeface="DejaVu Sans"/>
                <a:ea typeface="DejaVu Sans"/>
                <a:cs typeface="DejaVu Sans"/>
              </a:rPr>
              <a:t>“My friend says someone is hurting them. What should I do?”</a:t>
            </a:r>
          </a:p>
        </p:txBody>
      </p:sp>
      <p:sp>
        <p:nvSpPr>
          <p:cNvPr id="5" name="Rectangle 4">
            <a:extLst>
              <a:ext uri="{FF2B5EF4-FFF2-40B4-BE49-F238E27FC236}">
                <a16:creationId xmlns:a16="http://schemas.microsoft.com/office/drawing/2014/main" id="{AAA40043-5F86-4816-99D6-874001EC2551}"/>
              </a:ext>
            </a:extLst>
          </p:cNvPr>
          <p:cNvSpPr>
            <a:spLocks noGrp="1"/>
          </p:cNvSpPr>
          <p:nvPr/>
        </p:nvSpPr>
        <p:spPr>
          <a:xfrm>
            <a:off x="1809750" y="4953000"/>
            <a:ext cx="8572500" cy="457200"/>
          </a:xfrm>
          <a:prstGeom prst="rect">
            <a:avLst/>
          </a:prstGeom>
          <a:noFill/>
          <a:ln w="0">
            <a:noFill/>
          </a:ln>
        </p:spPr>
        <p:txBody>
          <a:bodyPr wrap="square" anchor="ctr">
            <a:normAutofit/>
          </a:bodyPr>
          <a:lstStyle/>
          <a:p>
            <a:pPr algn="ctr">
              <a:defRPr sz="1950" b="1">
                <a:solidFill>
                  <a:srgbClr val="4B23B8"/>
                </a:solidFill>
                <a:latin typeface="DejaVu Sans"/>
                <a:ea typeface="DejaVu Sans"/>
                <a:cs typeface="DejaVu Sans"/>
              </a:defRPr>
            </a:pPr>
            <a:r>
              <a:rPr sz="1950" b="1">
                <a:solidFill>
                  <a:srgbClr val="4B23B8"/>
                </a:solidFill>
                <a:latin typeface="DejaVu Sans"/>
                <a:ea typeface="DejaVu Sans"/>
                <a:cs typeface="DejaVu Sans"/>
              </a:rPr>
              <a:t>Move to your choice. Be ready to explain WHY.</a:t>
            </a:r>
          </a:p>
        </p:txBody>
      </p:sp>
      <p:sp>
        <p:nvSpPr>
          <p:cNvPr id="6" name="Rectangle: Rounded Corners 5">
            <a:extLst>
              <a:ext uri="{FF2B5EF4-FFF2-40B4-BE49-F238E27FC236}">
                <a16:creationId xmlns:a16="http://schemas.microsoft.com/office/drawing/2014/main" id="{99D50B36-841D-4CE7-9B22-237EDFC83E0D}"/>
              </a:ext>
            </a:extLst>
          </p:cNvPr>
          <p:cNvSpPr>
            <a:spLocks noGrp="1"/>
          </p:cNvSpPr>
          <p:nvPr/>
        </p:nvSpPr>
        <p:spPr>
          <a:xfrm>
            <a:off x="762000" y="5905500"/>
            <a:ext cx="3333750" cy="590550"/>
          </a:xfrm>
          <a:prstGeom prst="roundRect">
            <a:avLst>
              <a:gd name="adj" fmla="val 32258"/>
            </a:avLst>
          </a:prstGeom>
          <a:solidFill>
            <a:srgbClr val="31C68A"/>
          </a:solidFill>
          <a:ln w="0">
            <a:noFill/>
          </a:ln>
        </p:spPr>
        <p:txBody>
          <a:bodyPr/>
          <a:lstStyle/>
          <a:p>
            <a:endParaRPr lang="en-GB"/>
          </a:p>
        </p:txBody>
      </p:sp>
      <p:sp>
        <p:nvSpPr>
          <p:cNvPr id="7" name="Rectangle: Rounded Corners 6">
            <a:extLst>
              <a:ext uri="{FF2B5EF4-FFF2-40B4-BE49-F238E27FC236}">
                <a16:creationId xmlns:a16="http://schemas.microsoft.com/office/drawing/2014/main" id="{7F123435-BB9E-4E7B-934A-7BC307B8C8C5}"/>
              </a:ext>
            </a:extLst>
          </p:cNvPr>
          <p:cNvSpPr>
            <a:spLocks noGrp="1"/>
          </p:cNvSpPr>
          <p:nvPr/>
        </p:nvSpPr>
        <p:spPr>
          <a:xfrm>
            <a:off x="4429125" y="5905500"/>
            <a:ext cx="3333750" cy="590550"/>
          </a:xfrm>
          <a:prstGeom prst="roundRect">
            <a:avLst>
              <a:gd name="adj" fmla="val 32258"/>
            </a:avLst>
          </a:prstGeom>
          <a:solidFill>
            <a:srgbClr val="FFC93D"/>
          </a:solidFill>
          <a:ln w="0">
            <a:noFill/>
          </a:ln>
        </p:spPr>
        <p:txBody>
          <a:bodyPr/>
          <a:lstStyle/>
          <a:p>
            <a:endParaRPr lang="en-GB"/>
          </a:p>
        </p:txBody>
      </p:sp>
      <p:sp>
        <p:nvSpPr>
          <p:cNvPr id="8" name="Rectangle: Rounded Corners 7">
            <a:extLst>
              <a:ext uri="{FF2B5EF4-FFF2-40B4-BE49-F238E27FC236}">
                <a16:creationId xmlns:a16="http://schemas.microsoft.com/office/drawing/2014/main" id="{F31DC502-E6D2-4377-BCB2-B643AA9AC541}"/>
              </a:ext>
            </a:extLst>
          </p:cNvPr>
          <p:cNvSpPr>
            <a:spLocks noGrp="1"/>
          </p:cNvSpPr>
          <p:nvPr/>
        </p:nvSpPr>
        <p:spPr>
          <a:xfrm>
            <a:off x="8096250" y="5905500"/>
            <a:ext cx="3333750" cy="590550"/>
          </a:xfrm>
          <a:prstGeom prst="roundRect">
            <a:avLst>
              <a:gd name="adj" fmla="val 32258"/>
            </a:avLst>
          </a:prstGeom>
          <a:solidFill>
            <a:srgbClr val="FF6B61"/>
          </a:solidFill>
          <a:ln w="0">
            <a:noFill/>
          </a:ln>
        </p:spPr>
        <p:txBody>
          <a:bodyPr/>
          <a:lstStyle/>
          <a:p>
            <a:endParaRPr lang="en-GB"/>
          </a:p>
        </p:txBody>
      </p:sp>
      <p:sp>
        <p:nvSpPr>
          <p:cNvPr id="9" name="Rectangle 8">
            <a:extLst>
              <a:ext uri="{FF2B5EF4-FFF2-40B4-BE49-F238E27FC236}">
                <a16:creationId xmlns:a16="http://schemas.microsoft.com/office/drawing/2014/main" id="{A2DA6DFC-EACA-49DD-9E69-8A56491920EA}"/>
              </a:ext>
            </a:extLst>
          </p:cNvPr>
          <p:cNvSpPr>
            <a:spLocks noGrp="1"/>
          </p:cNvSpPr>
          <p:nvPr/>
        </p:nvSpPr>
        <p:spPr>
          <a:xfrm>
            <a:off x="762000" y="5905500"/>
            <a:ext cx="3333750" cy="590550"/>
          </a:xfrm>
          <a:prstGeom prst="rect">
            <a:avLst/>
          </a:prstGeom>
          <a:noFill/>
          <a:ln w="0">
            <a:noFill/>
          </a:ln>
        </p:spPr>
        <p:txBody>
          <a:bodyPr wrap="square" anchor="ctr">
            <a:normAutofit/>
          </a:bodyPr>
          <a:lstStyle/>
          <a:p>
            <a:pPr algn="ctr">
              <a:defRPr sz="1875" b="1">
                <a:solidFill>
                  <a:srgbClr val="081D4D"/>
                </a:solidFill>
                <a:latin typeface="DejaVu Sans"/>
                <a:ea typeface="DejaVu Sans"/>
                <a:cs typeface="DejaVu Sans"/>
              </a:defRPr>
            </a:pPr>
            <a:r>
              <a:rPr sz="1875" b="1">
                <a:solidFill>
                  <a:srgbClr val="081D4D"/>
                </a:solidFill>
                <a:latin typeface="DejaVu Sans"/>
                <a:ea typeface="DejaVu Sans"/>
                <a:cs typeface="DejaVu Sans"/>
              </a:rPr>
              <a:t>USE IT</a:t>
            </a:r>
          </a:p>
        </p:txBody>
      </p:sp>
      <p:sp>
        <p:nvSpPr>
          <p:cNvPr id="10" name="Rectangle 9">
            <a:extLst>
              <a:ext uri="{FF2B5EF4-FFF2-40B4-BE49-F238E27FC236}">
                <a16:creationId xmlns:a16="http://schemas.microsoft.com/office/drawing/2014/main" id="{E6D1AF71-4E2A-4978-90A3-F1A63DA59B30}"/>
              </a:ext>
            </a:extLst>
          </p:cNvPr>
          <p:cNvSpPr>
            <a:spLocks noGrp="1"/>
          </p:cNvSpPr>
          <p:nvPr/>
        </p:nvSpPr>
        <p:spPr>
          <a:xfrm>
            <a:off x="4429125" y="5905500"/>
            <a:ext cx="3333750" cy="590550"/>
          </a:xfrm>
          <a:prstGeom prst="rect">
            <a:avLst/>
          </a:prstGeom>
          <a:noFill/>
          <a:ln w="0">
            <a:noFill/>
          </a:ln>
        </p:spPr>
        <p:txBody>
          <a:bodyPr wrap="square" anchor="ctr">
            <a:normAutofit/>
          </a:bodyPr>
          <a:lstStyle/>
          <a:p>
            <a:pPr algn="ctr">
              <a:defRPr sz="1875" b="1">
                <a:solidFill>
                  <a:srgbClr val="081D4D"/>
                </a:solidFill>
                <a:latin typeface="DejaVu Sans"/>
                <a:ea typeface="DejaVu Sans"/>
                <a:cs typeface="DejaVu Sans"/>
              </a:defRPr>
            </a:pPr>
            <a:r>
              <a:rPr sz="1875" b="1">
                <a:solidFill>
                  <a:srgbClr val="081D4D"/>
                </a:solidFill>
                <a:latin typeface="DejaVu Sans"/>
                <a:ea typeface="DejaVu Sans"/>
                <a:cs typeface="DejaVu Sans"/>
              </a:rPr>
              <a:t>CHECK IT</a:t>
            </a:r>
          </a:p>
        </p:txBody>
      </p:sp>
      <p:sp>
        <p:nvSpPr>
          <p:cNvPr id="11" name="Rectangle 10">
            <a:extLst>
              <a:ext uri="{FF2B5EF4-FFF2-40B4-BE49-F238E27FC236}">
                <a16:creationId xmlns:a16="http://schemas.microsoft.com/office/drawing/2014/main" id="{7C7944C3-8253-4943-A02A-4BBD46E7685F}"/>
              </a:ext>
            </a:extLst>
          </p:cNvPr>
          <p:cNvSpPr>
            <a:spLocks noGrp="1"/>
          </p:cNvSpPr>
          <p:nvPr/>
        </p:nvSpPr>
        <p:spPr>
          <a:xfrm>
            <a:off x="8096250" y="5905500"/>
            <a:ext cx="3333750" cy="590550"/>
          </a:xfrm>
          <a:prstGeom prst="rect">
            <a:avLst/>
          </a:prstGeom>
          <a:no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GET HUMAN HELP</a:t>
            </a:r>
          </a:p>
        </p:txBody>
      </p:sp>
    </p:spTree>
    <p:extLst>
      <p:ext uri="{BB962C8B-B14F-4D97-AF65-F5344CB8AC3E}">
        <p14:creationId xmlns:p14="http://schemas.microsoft.com/office/powerpoint/2010/main" val="1304219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6B6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2C95508-C419-4165-A435-C8E046584DBF}"/>
              </a:ext>
            </a:extLst>
          </p:cNvPr>
          <p:cNvSpPr>
            <a:spLocks noGrp="1"/>
          </p:cNvSpPr>
          <p:nvPr/>
        </p:nvSpPr>
        <p:spPr>
          <a:xfrm>
            <a:off x="857250" y="400050"/>
            <a:ext cx="10477500" cy="523875"/>
          </a:xfrm>
          <a:prstGeom prst="rect">
            <a:avLst/>
          </a:prstGeom>
          <a:no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LEARNING CHECKPOINT</a:t>
            </a:r>
          </a:p>
        </p:txBody>
      </p:sp>
      <p:sp>
        <p:nvSpPr>
          <p:cNvPr id="2" name="Rectangle 1">
            <a:extLst>
              <a:ext uri="{FF2B5EF4-FFF2-40B4-BE49-F238E27FC236}">
                <a16:creationId xmlns:a16="http://schemas.microsoft.com/office/drawing/2014/main" id="{01CD74FA-211E-433E-894C-3D507AF5A6BB}"/>
              </a:ext>
            </a:extLst>
          </p:cNvPr>
          <p:cNvSpPr>
            <a:spLocks noGrp="1"/>
          </p:cNvSpPr>
          <p:nvPr/>
        </p:nvSpPr>
        <p:spPr>
          <a:xfrm>
            <a:off x="4191000" y="990600"/>
            <a:ext cx="3810000" cy="2190750"/>
          </a:xfrm>
          <a:prstGeom prst="rect">
            <a:avLst/>
          </a:prstGeom>
          <a:noFill/>
          <a:ln w="0">
            <a:noFill/>
          </a:ln>
        </p:spPr>
        <p:txBody>
          <a:bodyPr wrap="square" anchor="ctr">
            <a:normAutofit/>
          </a:bodyPr>
          <a:lstStyle/>
          <a:p>
            <a:pPr algn="ctr">
              <a:defRPr sz="13050" b="1">
                <a:solidFill>
                  <a:srgbClr val="FFFFFF"/>
                </a:solidFill>
                <a:latin typeface="DejaVu Sans"/>
                <a:ea typeface="DejaVu Sans"/>
                <a:cs typeface="DejaVu Sans"/>
              </a:defRPr>
            </a:pPr>
            <a:r>
              <a:rPr sz="13050" b="1">
                <a:solidFill>
                  <a:srgbClr val="FFFFFF"/>
                </a:solidFill>
                <a:latin typeface="DejaVu Sans"/>
                <a:ea typeface="DejaVu Sans"/>
                <a:cs typeface="DejaVu Sans"/>
              </a:rPr>
              <a:t>✓</a:t>
            </a:r>
          </a:p>
        </p:txBody>
      </p:sp>
      <p:sp>
        <p:nvSpPr>
          <p:cNvPr id="3" name="Rectangle 2">
            <a:extLst>
              <a:ext uri="{FF2B5EF4-FFF2-40B4-BE49-F238E27FC236}">
                <a16:creationId xmlns:a16="http://schemas.microsoft.com/office/drawing/2014/main" id="{45516F5C-0275-4702-A4E7-8656B7AADF17}"/>
              </a:ext>
            </a:extLst>
          </p:cNvPr>
          <p:cNvSpPr>
            <a:spLocks noGrp="1"/>
          </p:cNvSpPr>
          <p:nvPr/>
        </p:nvSpPr>
        <p:spPr>
          <a:xfrm>
            <a:off x="1238250" y="3048000"/>
            <a:ext cx="9715500" cy="904875"/>
          </a:xfrm>
          <a:prstGeom prst="rect">
            <a:avLst/>
          </a:prstGeom>
          <a:noFill/>
          <a:ln w="0">
            <a:noFill/>
          </a:ln>
        </p:spPr>
        <p:txBody>
          <a:bodyPr wrap="square" anchor="ctr">
            <a:normAutofit/>
          </a:bodyPr>
          <a:lstStyle/>
          <a:p>
            <a:pPr algn="ctr">
              <a:defRPr sz="4050" b="1">
                <a:solidFill>
                  <a:srgbClr val="081D4D"/>
                </a:solidFill>
                <a:latin typeface="DejaVu Sans"/>
                <a:ea typeface="DejaVu Sans"/>
                <a:cs typeface="DejaVu Sans"/>
              </a:defRPr>
            </a:pPr>
            <a:r>
              <a:rPr sz="4050" b="1">
                <a:solidFill>
                  <a:srgbClr val="081D4D"/>
                </a:solidFill>
                <a:latin typeface="DejaVu Sans"/>
                <a:ea typeface="DejaVu Sans"/>
                <a:cs typeface="DejaVu Sans"/>
              </a:rPr>
              <a:t>LO 2 COMPLETE</a:t>
            </a:r>
          </a:p>
        </p:txBody>
      </p:sp>
      <p:sp>
        <p:nvSpPr>
          <p:cNvPr id="4" name="Rectangle 3">
            <a:extLst>
              <a:ext uri="{FF2B5EF4-FFF2-40B4-BE49-F238E27FC236}">
                <a16:creationId xmlns:a16="http://schemas.microsoft.com/office/drawing/2014/main" id="{EFDE4D9F-18DE-422C-994F-B7B5924EC3C7}"/>
              </a:ext>
            </a:extLst>
          </p:cNvPr>
          <p:cNvSpPr>
            <a:spLocks noGrp="1"/>
          </p:cNvSpPr>
          <p:nvPr/>
        </p:nvSpPr>
        <p:spPr>
          <a:xfrm>
            <a:off x="1476375" y="4095750"/>
            <a:ext cx="9239250" cy="1066800"/>
          </a:xfrm>
          <a:prstGeom prst="rect">
            <a:avLst/>
          </a:prstGeom>
          <a:noFill/>
          <a:ln w="0">
            <a:noFill/>
          </a:ln>
        </p:spPr>
        <p:txBody>
          <a:bodyPr wrap="square" anchor="ctr">
            <a:normAutofit/>
          </a:bodyPr>
          <a:lstStyle/>
          <a:p>
            <a:pPr algn="ct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Explain why we must not rely on chatbots for everything</a:t>
            </a:r>
          </a:p>
        </p:txBody>
      </p:sp>
      <p:sp>
        <p:nvSpPr>
          <p:cNvPr id="5" name="Rectangle: Rounded Corners 4">
            <a:extLst>
              <a:ext uri="{FF2B5EF4-FFF2-40B4-BE49-F238E27FC236}">
                <a16:creationId xmlns:a16="http://schemas.microsoft.com/office/drawing/2014/main" id="{DCFED65E-05F3-46B6-8DC0-DD637A67101B}"/>
              </a:ext>
            </a:extLst>
          </p:cNvPr>
          <p:cNvSpPr>
            <a:spLocks noGrp="1"/>
          </p:cNvSpPr>
          <p:nvPr/>
        </p:nvSpPr>
        <p:spPr>
          <a:xfrm>
            <a:off x="2619375" y="5543550"/>
            <a:ext cx="6953250" cy="590550"/>
          </a:xfrm>
          <a:prstGeom prst="roundRect">
            <a:avLst>
              <a:gd name="adj" fmla="val 35484"/>
            </a:avLst>
          </a:prstGeom>
          <a:solidFill>
            <a:srgbClr val="FFFFFF"/>
          </a:solidFill>
          <a:ln w="0">
            <a:noFill/>
          </a:ln>
        </p:spPr>
        <p:style>
          <a:lnRef idx="0">
            <a:scrgbClr r="0" g="0" b="0"/>
          </a:lnRef>
          <a:fillRef idx="0">
            <a:scrgbClr r="0" g="0" b="0"/>
          </a:fillRef>
          <a:effectRef idx="6">
            <a:scrgbClr r="0" g="0" b="0"/>
          </a:effectRef>
          <a:fontRef idx="major"/>
        </p:style>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Finish the sentence: We must check because…</a:t>
            </a:r>
          </a:p>
        </p:txBody>
      </p:sp>
      <p:sp>
        <p:nvSpPr>
          <p:cNvPr id="6" name="Rectangle 5">
            <a:extLst>
              <a:ext uri="{FF2B5EF4-FFF2-40B4-BE49-F238E27FC236}">
                <a16:creationId xmlns:a16="http://schemas.microsoft.com/office/drawing/2014/main" id="{E535B908-335A-446D-A391-6A03AEE50F77}"/>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081D4D"/>
                </a:solidFill>
                <a:latin typeface="DejaVu Sans"/>
                <a:ea typeface="DejaVu Sans"/>
                <a:cs typeface="DejaVu Sans"/>
              </a:defRPr>
            </a:pPr>
            <a:r>
              <a:rPr sz="975" b="1">
                <a:solidFill>
                  <a:srgbClr val="081D4D"/>
                </a:solidFill>
                <a:latin typeface="DejaVu Sans"/>
                <a:ea typeface="DejaVu Sans"/>
                <a:cs typeface="DejaVu Sans"/>
              </a:rPr>
              <a:t>17</a:t>
            </a:r>
          </a:p>
        </p:txBody>
      </p:sp>
    </p:spTree>
    <p:extLst>
      <p:ext uri="{BB962C8B-B14F-4D97-AF65-F5344CB8AC3E}">
        <p14:creationId xmlns:p14="http://schemas.microsoft.com/office/powerpoint/2010/main" val="1820418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9EE"/>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D59DBED-C7CE-4B0F-9D4E-E029ADD1635D}"/>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10203C"/>
                </a:solidFill>
                <a:latin typeface="DejaVu Sans"/>
                <a:ea typeface="DejaVu Sans"/>
                <a:cs typeface="DejaVu Sans"/>
              </a:defRPr>
            </a:pPr>
            <a:r>
              <a:rPr sz="2850" b="1">
                <a:solidFill>
                  <a:srgbClr val="10203C"/>
                </a:solidFill>
                <a:latin typeface="DejaVu Sans"/>
                <a:ea typeface="DejaVu Sans"/>
                <a:cs typeface="DejaVu Sans"/>
              </a:rPr>
              <a:t>The SMART information check</a:t>
            </a:r>
          </a:p>
        </p:txBody>
      </p:sp>
      <p:sp>
        <p:nvSpPr>
          <p:cNvPr id="2" name="Oval 1">
            <a:extLst>
              <a:ext uri="{FF2B5EF4-FFF2-40B4-BE49-F238E27FC236}">
                <a16:creationId xmlns:a16="http://schemas.microsoft.com/office/drawing/2014/main" id="{708381C5-B323-47E3-980B-B425EA92A3D6}"/>
              </a:ext>
            </a:extLst>
          </p:cNvPr>
          <p:cNvSpPr>
            <a:spLocks noGrp="1"/>
          </p:cNvSpPr>
          <p:nvPr/>
        </p:nvSpPr>
        <p:spPr>
          <a:xfrm>
            <a:off x="714375" y="1162050"/>
            <a:ext cx="742950" cy="742950"/>
          </a:xfrm>
          <a:prstGeom prst="ellipse">
            <a:avLst/>
          </a:prstGeom>
          <a:solidFill>
            <a:srgbClr val="7145E8"/>
          </a:solidFill>
          <a:ln w="0">
            <a:noFill/>
          </a:ln>
        </p:spPr>
        <p:txBody>
          <a:bodyPr wrap="square" anchor="ctr">
            <a:normAutofit fontScale="92590"/>
          </a:bodyPr>
          <a:lstStyle/>
          <a:p>
            <a:pPr algn="ctr">
              <a:defRPr sz="3075" b="1">
                <a:solidFill>
                  <a:srgbClr val="081D4D"/>
                </a:solidFill>
                <a:latin typeface="DejaVu Sans"/>
                <a:ea typeface="DejaVu Sans"/>
                <a:cs typeface="DejaVu Sans"/>
              </a:defRPr>
            </a:pPr>
            <a:r>
              <a:rPr sz="3075" b="1">
                <a:solidFill>
                  <a:srgbClr val="081D4D"/>
                </a:solidFill>
                <a:latin typeface="DejaVu Sans"/>
                <a:ea typeface="DejaVu Sans"/>
                <a:cs typeface="DejaVu Sans"/>
              </a:rPr>
              <a:t>S</a:t>
            </a:r>
          </a:p>
        </p:txBody>
      </p:sp>
      <p:sp>
        <p:nvSpPr>
          <p:cNvPr id="3" name="Rectangle 2">
            <a:extLst>
              <a:ext uri="{FF2B5EF4-FFF2-40B4-BE49-F238E27FC236}">
                <a16:creationId xmlns:a16="http://schemas.microsoft.com/office/drawing/2014/main" id="{6D6D74A1-C604-42A3-BAD1-23CF8C28422C}"/>
              </a:ext>
            </a:extLst>
          </p:cNvPr>
          <p:cNvSpPr>
            <a:spLocks noGrp="1"/>
          </p:cNvSpPr>
          <p:nvPr/>
        </p:nvSpPr>
        <p:spPr>
          <a:xfrm>
            <a:off x="1790700" y="1162050"/>
            <a:ext cx="2476500" cy="742950"/>
          </a:xfrm>
          <a:prstGeom prst="rect">
            <a:avLst/>
          </a:prstGeom>
          <a:noFill/>
          <a:ln w="0">
            <a:noFill/>
          </a:ln>
        </p:spPr>
        <p:txBody>
          <a:bodyPr wrap="square" anchor="ctr">
            <a:normAutofit/>
          </a:bodyPr>
          <a:lstStyle/>
          <a:p>
            <a:pPr algn="l">
              <a:defRPr sz="2100" b="1">
                <a:solidFill>
                  <a:srgbClr val="10203C"/>
                </a:solidFill>
                <a:latin typeface="DejaVu Sans"/>
                <a:ea typeface="DejaVu Sans"/>
                <a:cs typeface="DejaVu Sans"/>
              </a:defRPr>
            </a:pPr>
            <a:r>
              <a:rPr sz="2100" b="1">
                <a:solidFill>
                  <a:srgbClr val="10203C"/>
                </a:solidFill>
                <a:latin typeface="DejaVu Sans"/>
                <a:ea typeface="DejaVu Sans"/>
                <a:cs typeface="DejaVu Sans"/>
              </a:rPr>
              <a:t>SOURCE</a:t>
            </a:r>
          </a:p>
        </p:txBody>
      </p:sp>
      <p:sp>
        <p:nvSpPr>
          <p:cNvPr id="4" name="Rectangle 3">
            <a:extLst>
              <a:ext uri="{FF2B5EF4-FFF2-40B4-BE49-F238E27FC236}">
                <a16:creationId xmlns:a16="http://schemas.microsoft.com/office/drawing/2014/main" id="{79BDF858-D968-4042-8B4C-26BA3C163829}"/>
              </a:ext>
            </a:extLst>
          </p:cNvPr>
          <p:cNvSpPr>
            <a:spLocks noGrp="1"/>
          </p:cNvSpPr>
          <p:nvPr/>
        </p:nvSpPr>
        <p:spPr>
          <a:xfrm>
            <a:off x="4381500" y="1162050"/>
            <a:ext cx="6572250" cy="742950"/>
          </a:xfrm>
          <a:prstGeom prst="rect">
            <a:avLst/>
          </a:prstGeom>
          <a:noFill/>
          <a:ln w="0">
            <a:noFill/>
          </a:ln>
        </p:spPr>
        <p:txBody>
          <a:bodyPr wrap="square" anchor="ctr">
            <a:normAutofit/>
          </a:bodyPr>
          <a:lstStyle/>
          <a:p>
            <a:pPr algn="l">
              <a:defRPr sz="1875" b="0">
                <a:solidFill>
                  <a:srgbClr val="4B23B8"/>
                </a:solidFill>
                <a:latin typeface="DejaVu Sans"/>
                <a:ea typeface="DejaVu Sans"/>
                <a:cs typeface="DejaVu Sans"/>
              </a:defRPr>
            </a:pPr>
            <a:r>
              <a:rPr sz="1875" b="0">
                <a:solidFill>
                  <a:srgbClr val="4B23B8"/>
                </a:solidFill>
                <a:latin typeface="DejaVu Sans"/>
                <a:ea typeface="DejaVu Sans"/>
                <a:cs typeface="DejaVu Sans"/>
              </a:rPr>
              <a:t>Where did it come from?</a:t>
            </a:r>
          </a:p>
        </p:txBody>
      </p:sp>
      <p:sp>
        <p:nvSpPr>
          <p:cNvPr id="5" name="Oval 4">
            <a:extLst>
              <a:ext uri="{FF2B5EF4-FFF2-40B4-BE49-F238E27FC236}">
                <a16:creationId xmlns:a16="http://schemas.microsoft.com/office/drawing/2014/main" id="{5D2F182A-5169-477A-A974-E04A021C059B}"/>
              </a:ext>
            </a:extLst>
          </p:cNvPr>
          <p:cNvSpPr>
            <a:spLocks noGrp="1"/>
          </p:cNvSpPr>
          <p:nvPr/>
        </p:nvSpPr>
        <p:spPr>
          <a:xfrm>
            <a:off x="714375" y="2162175"/>
            <a:ext cx="742950" cy="742950"/>
          </a:xfrm>
          <a:prstGeom prst="ellipse">
            <a:avLst/>
          </a:prstGeom>
          <a:solidFill>
            <a:srgbClr val="FF6B61"/>
          </a:solidFill>
          <a:ln w="0">
            <a:noFill/>
          </a:ln>
        </p:spPr>
        <p:txBody>
          <a:bodyPr wrap="square" anchor="ctr">
            <a:normAutofit fontScale="95535" lnSpcReduction="10000"/>
          </a:bodyPr>
          <a:lstStyle/>
          <a:p>
            <a:pPr algn="ctr">
              <a:defRPr sz="3075" b="1">
                <a:solidFill>
                  <a:srgbClr val="081D4D"/>
                </a:solidFill>
                <a:latin typeface="DejaVu Sans"/>
                <a:ea typeface="DejaVu Sans"/>
                <a:cs typeface="DejaVu Sans"/>
              </a:defRPr>
            </a:pPr>
            <a:r>
              <a:rPr sz="3075" b="1">
                <a:solidFill>
                  <a:srgbClr val="081D4D"/>
                </a:solidFill>
                <a:latin typeface="DejaVu Sans"/>
                <a:ea typeface="DejaVu Sans"/>
                <a:cs typeface="DejaVu Sans"/>
              </a:rPr>
              <a:t>M</a:t>
            </a:r>
          </a:p>
        </p:txBody>
      </p:sp>
      <p:sp>
        <p:nvSpPr>
          <p:cNvPr id="6" name="Rectangle 5">
            <a:extLst>
              <a:ext uri="{FF2B5EF4-FFF2-40B4-BE49-F238E27FC236}">
                <a16:creationId xmlns:a16="http://schemas.microsoft.com/office/drawing/2014/main" id="{B961F271-214A-4F96-943C-9BE8365B9236}"/>
              </a:ext>
            </a:extLst>
          </p:cNvPr>
          <p:cNvSpPr>
            <a:spLocks noGrp="1"/>
          </p:cNvSpPr>
          <p:nvPr/>
        </p:nvSpPr>
        <p:spPr>
          <a:xfrm>
            <a:off x="1790700" y="2162175"/>
            <a:ext cx="2476500" cy="742950"/>
          </a:xfrm>
          <a:prstGeom prst="rect">
            <a:avLst/>
          </a:prstGeom>
          <a:noFill/>
          <a:ln w="0">
            <a:noFill/>
          </a:ln>
        </p:spPr>
        <p:txBody>
          <a:bodyPr wrap="square" anchor="ctr">
            <a:normAutofit/>
          </a:bodyPr>
          <a:lstStyle/>
          <a:p>
            <a:pPr algn="l">
              <a:defRPr sz="2100" b="1">
                <a:solidFill>
                  <a:srgbClr val="10203C"/>
                </a:solidFill>
                <a:latin typeface="DejaVu Sans"/>
                <a:ea typeface="DejaVu Sans"/>
                <a:cs typeface="DejaVu Sans"/>
              </a:defRPr>
            </a:pPr>
            <a:r>
              <a:rPr sz="2100" b="1">
                <a:solidFill>
                  <a:srgbClr val="10203C"/>
                </a:solidFill>
                <a:latin typeface="DejaVu Sans"/>
                <a:ea typeface="DejaVu Sans"/>
                <a:cs typeface="DejaVu Sans"/>
              </a:rPr>
              <a:t>MOTIVE</a:t>
            </a:r>
          </a:p>
        </p:txBody>
      </p:sp>
      <p:sp>
        <p:nvSpPr>
          <p:cNvPr id="7" name="Rectangle 6">
            <a:extLst>
              <a:ext uri="{FF2B5EF4-FFF2-40B4-BE49-F238E27FC236}">
                <a16:creationId xmlns:a16="http://schemas.microsoft.com/office/drawing/2014/main" id="{90D84CDB-9951-4690-8EBC-03EB3B659F06}"/>
              </a:ext>
            </a:extLst>
          </p:cNvPr>
          <p:cNvSpPr>
            <a:spLocks noGrp="1"/>
          </p:cNvSpPr>
          <p:nvPr/>
        </p:nvSpPr>
        <p:spPr>
          <a:xfrm>
            <a:off x="4381500" y="2162175"/>
            <a:ext cx="6572250" cy="742950"/>
          </a:xfrm>
          <a:prstGeom prst="rect">
            <a:avLst/>
          </a:prstGeom>
          <a:noFill/>
          <a:ln w="0">
            <a:noFill/>
          </a:ln>
        </p:spPr>
        <p:txBody>
          <a:bodyPr wrap="square" anchor="ctr">
            <a:normAutofit/>
          </a:bodyPr>
          <a:lstStyle/>
          <a:p>
            <a:pPr algn="l">
              <a:defRPr sz="1875" b="0">
                <a:solidFill>
                  <a:srgbClr val="4B23B8"/>
                </a:solidFill>
                <a:latin typeface="DejaVu Sans"/>
                <a:ea typeface="DejaVu Sans"/>
                <a:cs typeface="DejaVu Sans"/>
              </a:defRPr>
            </a:pPr>
            <a:r>
              <a:rPr sz="1875" b="0">
                <a:solidFill>
                  <a:srgbClr val="4B23B8"/>
                </a:solidFill>
                <a:latin typeface="DejaVu Sans"/>
                <a:ea typeface="DejaVu Sans"/>
                <a:cs typeface="DejaVu Sans"/>
              </a:rPr>
              <a:t>Why was it created?</a:t>
            </a:r>
          </a:p>
        </p:txBody>
      </p:sp>
      <p:sp>
        <p:nvSpPr>
          <p:cNvPr id="8" name="Oval 7">
            <a:extLst>
              <a:ext uri="{FF2B5EF4-FFF2-40B4-BE49-F238E27FC236}">
                <a16:creationId xmlns:a16="http://schemas.microsoft.com/office/drawing/2014/main" id="{ABB3AF0A-4891-44A6-A8FC-670D7C7C7210}"/>
              </a:ext>
            </a:extLst>
          </p:cNvPr>
          <p:cNvSpPr>
            <a:spLocks noGrp="1"/>
          </p:cNvSpPr>
          <p:nvPr/>
        </p:nvSpPr>
        <p:spPr>
          <a:xfrm>
            <a:off x="714375" y="3162300"/>
            <a:ext cx="742950" cy="742950"/>
          </a:xfrm>
          <a:prstGeom prst="ellipse">
            <a:avLst/>
          </a:prstGeom>
          <a:solidFill>
            <a:srgbClr val="08C8D7"/>
          </a:solidFill>
          <a:ln w="0">
            <a:noFill/>
          </a:ln>
        </p:spPr>
        <p:txBody>
          <a:bodyPr wrap="square" anchor="ctr">
            <a:normAutofit fontScale="92590"/>
          </a:bodyPr>
          <a:lstStyle/>
          <a:p>
            <a:pPr algn="ctr">
              <a:defRPr sz="3075" b="1">
                <a:solidFill>
                  <a:srgbClr val="081D4D"/>
                </a:solidFill>
                <a:latin typeface="DejaVu Sans"/>
                <a:ea typeface="DejaVu Sans"/>
                <a:cs typeface="DejaVu Sans"/>
              </a:defRPr>
            </a:pPr>
            <a:r>
              <a:rPr sz="3075" b="1">
                <a:solidFill>
                  <a:srgbClr val="081D4D"/>
                </a:solidFill>
                <a:latin typeface="DejaVu Sans"/>
                <a:ea typeface="DejaVu Sans"/>
                <a:cs typeface="DejaVu Sans"/>
              </a:rPr>
              <a:t>A</a:t>
            </a:r>
          </a:p>
        </p:txBody>
      </p:sp>
      <p:sp>
        <p:nvSpPr>
          <p:cNvPr id="9" name="Rectangle 8">
            <a:extLst>
              <a:ext uri="{FF2B5EF4-FFF2-40B4-BE49-F238E27FC236}">
                <a16:creationId xmlns:a16="http://schemas.microsoft.com/office/drawing/2014/main" id="{D53779BD-624C-4F13-B599-834EDAFF94AA}"/>
              </a:ext>
            </a:extLst>
          </p:cNvPr>
          <p:cNvSpPr>
            <a:spLocks noGrp="1"/>
          </p:cNvSpPr>
          <p:nvPr/>
        </p:nvSpPr>
        <p:spPr>
          <a:xfrm>
            <a:off x="1790700" y="3162300"/>
            <a:ext cx="2476500" cy="742950"/>
          </a:xfrm>
          <a:prstGeom prst="rect">
            <a:avLst/>
          </a:prstGeom>
          <a:noFill/>
          <a:ln w="0">
            <a:noFill/>
          </a:ln>
        </p:spPr>
        <p:txBody>
          <a:bodyPr wrap="square" anchor="ctr">
            <a:normAutofit/>
          </a:bodyPr>
          <a:lstStyle/>
          <a:p>
            <a:pPr algn="l">
              <a:defRPr sz="2100" b="1">
                <a:solidFill>
                  <a:srgbClr val="10203C"/>
                </a:solidFill>
                <a:latin typeface="DejaVu Sans"/>
                <a:ea typeface="DejaVu Sans"/>
                <a:cs typeface="DejaVu Sans"/>
              </a:defRPr>
            </a:pPr>
            <a:r>
              <a:rPr sz="2100" b="1">
                <a:solidFill>
                  <a:srgbClr val="10203C"/>
                </a:solidFill>
                <a:latin typeface="DejaVu Sans"/>
                <a:ea typeface="DejaVu Sans"/>
                <a:cs typeface="DejaVu Sans"/>
              </a:rPr>
              <a:t>ACCURACY</a:t>
            </a:r>
          </a:p>
        </p:txBody>
      </p:sp>
      <p:sp>
        <p:nvSpPr>
          <p:cNvPr id="10" name="Rectangle 9">
            <a:extLst>
              <a:ext uri="{FF2B5EF4-FFF2-40B4-BE49-F238E27FC236}">
                <a16:creationId xmlns:a16="http://schemas.microsoft.com/office/drawing/2014/main" id="{A763F1F8-D05C-42BC-8E9A-FC1355D322B5}"/>
              </a:ext>
            </a:extLst>
          </p:cNvPr>
          <p:cNvSpPr>
            <a:spLocks noGrp="1"/>
          </p:cNvSpPr>
          <p:nvPr/>
        </p:nvSpPr>
        <p:spPr>
          <a:xfrm>
            <a:off x="4381500" y="3162300"/>
            <a:ext cx="6572250" cy="742950"/>
          </a:xfrm>
          <a:prstGeom prst="rect">
            <a:avLst/>
          </a:prstGeom>
          <a:noFill/>
          <a:ln w="0">
            <a:noFill/>
          </a:ln>
        </p:spPr>
        <p:txBody>
          <a:bodyPr wrap="square" anchor="ctr">
            <a:normAutofit/>
          </a:bodyPr>
          <a:lstStyle/>
          <a:p>
            <a:pPr algn="l">
              <a:defRPr sz="1875" b="0">
                <a:solidFill>
                  <a:srgbClr val="4B23B8"/>
                </a:solidFill>
                <a:latin typeface="DejaVu Sans"/>
                <a:ea typeface="DejaVu Sans"/>
                <a:cs typeface="DejaVu Sans"/>
              </a:defRPr>
            </a:pPr>
            <a:r>
              <a:rPr sz="1875" b="0">
                <a:solidFill>
                  <a:srgbClr val="4B23B8"/>
                </a:solidFill>
                <a:latin typeface="DejaVu Sans"/>
                <a:ea typeface="DejaVu Sans"/>
                <a:cs typeface="DejaVu Sans"/>
              </a:rPr>
              <a:t>What evidence supports it?</a:t>
            </a:r>
          </a:p>
        </p:txBody>
      </p:sp>
      <p:sp>
        <p:nvSpPr>
          <p:cNvPr id="11" name="Oval 10">
            <a:extLst>
              <a:ext uri="{FF2B5EF4-FFF2-40B4-BE49-F238E27FC236}">
                <a16:creationId xmlns:a16="http://schemas.microsoft.com/office/drawing/2014/main" id="{15541D4E-571C-498A-B216-054228439AE6}"/>
              </a:ext>
            </a:extLst>
          </p:cNvPr>
          <p:cNvSpPr>
            <a:spLocks noGrp="1"/>
          </p:cNvSpPr>
          <p:nvPr/>
        </p:nvSpPr>
        <p:spPr>
          <a:xfrm>
            <a:off x="714375" y="4162425"/>
            <a:ext cx="742950" cy="742950"/>
          </a:xfrm>
          <a:prstGeom prst="ellipse">
            <a:avLst/>
          </a:prstGeom>
          <a:solidFill>
            <a:srgbClr val="FFC93D"/>
          </a:solidFill>
          <a:ln w="0">
            <a:noFill/>
          </a:ln>
        </p:spPr>
        <p:txBody>
          <a:bodyPr wrap="square" anchor="ctr">
            <a:normAutofit fontScale="92590"/>
          </a:bodyPr>
          <a:lstStyle/>
          <a:p>
            <a:pPr algn="ctr">
              <a:defRPr sz="3075" b="1">
                <a:solidFill>
                  <a:srgbClr val="081D4D"/>
                </a:solidFill>
                <a:latin typeface="DejaVu Sans"/>
                <a:ea typeface="DejaVu Sans"/>
                <a:cs typeface="DejaVu Sans"/>
              </a:defRPr>
            </a:pPr>
            <a:r>
              <a:rPr sz="3075" b="1">
                <a:solidFill>
                  <a:srgbClr val="081D4D"/>
                </a:solidFill>
                <a:latin typeface="DejaVu Sans"/>
                <a:ea typeface="DejaVu Sans"/>
                <a:cs typeface="DejaVu Sans"/>
              </a:rPr>
              <a:t>R</a:t>
            </a:r>
          </a:p>
        </p:txBody>
      </p:sp>
      <p:sp>
        <p:nvSpPr>
          <p:cNvPr id="12" name="Rectangle 11">
            <a:extLst>
              <a:ext uri="{FF2B5EF4-FFF2-40B4-BE49-F238E27FC236}">
                <a16:creationId xmlns:a16="http://schemas.microsoft.com/office/drawing/2014/main" id="{FB788274-207C-4B08-BB5E-CD183AA83F72}"/>
              </a:ext>
            </a:extLst>
          </p:cNvPr>
          <p:cNvSpPr>
            <a:spLocks noGrp="1"/>
          </p:cNvSpPr>
          <p:nvPr/>
        </p:nvSpPr>
        <p:spPr>
          <a:xfrm>
            <a:off x="1790700" y="4162425"/>
            <a:ext cx="2476500" cy="742950"/>
          </a:xfrm>
          <a:prstGeom prst="rect">
            <a:avLst/>
          </a:prstGeom>
          <a:noFill/>
          <a:ln w="0">
            <a:noFill/>
          </a:ln>
        </p:spPr>
        <p:txBody>
          <a:bodyPr wrap="square" anchor="ctr">
            <a:normAutofit/>
          </a:bodyPr>
          <a:lstStyle/>
          <a:p>
            <a:pPr algn="l">
              <a:defRPr sz="2100" b="1">
                <a:solidFill>
                  <a:srgbClr val="10203C"/>
                </a:solidFill>
                <a:latin typeface="DejaVu Sans"/>
                <a:ea typeface="DejaVu Sans"/>
                <a:cs typeface="DejaVu Sans"/>
              </a:defRPr>
            </a:pPr>
            <a:r>
              <a:rPr sz="2100" b="1">
                <a:solidFill>
                  <a:srgbClr val="10203C"/>
                </a:solidFill>
                <a:latin typeface="DejaVu Sans"/>
                <a:ea typeface="DejaVu Sans"/>
                <a:cs typeface="DejaVu Sans"/>
              </a:rPr>
              <a:t>RECENT</a:t>
            </a:r>
          </a:p>
        </p:txBody>
      </p:sp>
      <p:sp>
        <p:nvSpPr>
          <p:cNvPr id="13" name="Rectangle 12">
            <a:extLst>
              <a:ext uri="{FF2B5EF4-FFF2-40B4-BE49-F238E27FC236}">
                <a16:creationId xmlns:a16="http://schemas.microsoft.com/office/drawing/2014/main" id="{087182F5-BE63-40E0-8CFD-1788BE142DAE}"/>
              </a:ext>
            </a:extLst>
          </p:cNvPr>
          <p:cNvSpPr>
            <a:spLocks noGrp="1"/>
          </p:cNvSpPr>
          <p:nvPr/>
        </p:nvSpPr>
        <p:spPr>
          <a:xfrm>
            <a:off x="4381500" y="4162425"/>
            <a:ext cx="6572250" cy="742950"/>
          </a:xfrm>
          <a:prstGeom prst="rect">
            <a:avLst/>
          </a:prstGeom>
          <a:noFill/>
          <a:ln w="0">
            <a:noFill/>
          </a:ln>
        </p:spPr>
        <p:txBody>
          <a:bodyPr wrap="square" anchor="ctr">
            <a:normAutofit/>
          </a:bodyPr>
          <a:lstStyle/>
          <a:p>
            <a:pPr algn="l">
              <a:defRPr sz="1875" b="0">
                <a:solidFill>
                  <a:srgbClr val="4B23B8"/>
                </a:solidFill>
                <a:latin typeface="DejaVu Sans"/>
                <a:ea typeface="DejaVu Sans"/>
                <a:cs typeface="DejaVu Sans"/>
              </a:defRPr>
            </a:pPr>
            <a:r>
              <a:rPr sz="1875" b="0">
                <a:solidFill>
                  <a:srgbClr val="4B23B8"/>
                </a:solidFill>
                <a:latin typeface="DejaVu Sans"/>
                <a:ea typeface="DejaVu Sans"/>
                <a:cs typeface="DejaVu Sans"/>
              </a:rPr>
              <a:t>Could it be out of date?</a:t>
            </a:r>
          </a:p>
        </p:txBody>
      </p:sp>
      <p:sp>
        <p:nvSpPr>
          <p:cNvPr id="14" name="Oval 13">
            <a:extLst>
              <a:ext uri="{FF2B5EF4-FFF2-40B4-BE49-F238E27FC236}">
                <a16:creationId xmlns:a16="http://schemas.microsoft.com/office/drawing/2014/main" id="{B76EB24E-27B8-4245-A1CA-F0AAC974E38B}"/>
              </a:ext>
            </a:extLst>
          </p:cNvPr>
          <p:cNvSpPr>
            <a:spLocks noGrp="1"/>
          </p:cNvSpPr>
          <p:nvPr/>
        </p:nvSpPr>
        <p:spPr>
          <a:xfrm>
            <a:off x="714375" y="5162550"/>
            <a:ext cx="742950" cy="742950"/>
          </a:xfrm>
          <a:prstGeom prst="ellipse">
            <a:avLst/>
          </a:prstGeom>
          <a:solidFill>
            <a:srgbClr val="31C68A"/>
          </a:solidFill>
          <a:ln w="0">
            <a:noFill/>
          </a:ln>
        </p:spPr>
        <p:txBody>
          <a:bodyPr wrap="square" anchor="ctr">
            <a:normAutofit fontScale="92590"/>
          </a:bodyPr>
          <a:lstStyle/>
          <a:p>
            <a:pPr algn="ctr">
              <a:defRPr sz="3075" b="1">
                <a:solidFill>
                  <a:srgbClr val="081D4D"/>
                </a:solidFill>
                <a:latin typeface="DejaVu Sans"/>
                <a:ea typeface="DejaVu Sans"/>
                <a:cs typeface="DejaVu Sans"/>
              </a:defRPr>
            </a:pPr>
            <a:r>
              <a:rPr sz="3075" b="1">
                <a:solidFill>
                  <a:srgbClr val="081D4D"/>
                </a:solidFill>
                <a:latin typeface="DejaVu Sans"/>
                <a:ea typeface="DejaVu Sans"/>
                <a:cs typeface="DejaVu Sans"/>
              </a:rPr>
              <a:t>T</a:t>
            </a:r>
          </a:p>
        </p:txBody>
      </p:sp>
      <p:sp>
        <p:nvSpPr>
          <p:cNvPr id="15" name="Rectangle 14">
            <a:extLst>
              <a:ext uri="{FF2B5EF4-FFF2-40B4-BE49-F238E27FC236}">
                <a16:creationId xmlns:a16="http://schemas.microsoft.com/office/drawing/2014/main" id="{E0895DAA-6572-41B7-A46C-9AF0A936CB45}"/>
              </a:ext>
            </a:extLst>
          </p:cNvPr>
          <p:cNvSpPr>
            <a:spLocks noGrp="1"/>
          </p:cNvSpPr>
          <p:nvPr/>
        </p:nvSpPr>
        <p:spPr>
          <a:xfrm>
            <a:off x="1790700" y="5162550"/>
            <a:ext cx="2476500" cy="742950"/>
          </a:xfrm>
          <a:prstGeom prst="rect">
            <a:avLst/>
          </a:prstGeom>
          <a:noFill/>
          <a:ln w="0">
            <a:noFill/>
          </a:ln>
        </p:spPr>
        <p:txBody>
          <a:bodyPr wrap="square" anchor="ctr">
            <a:normAutofit/>
          </a:bodyPr>
          <a:lstStyle/>
          <a:p>
            <a:pPr algn="l">
              <a:defRPr sz="2100" b="1">
                <a:solidFill>
                  <a:srgbClr val="10203C"/>
                </a:solidFill>
                <a:latin typeface="DejaVu Sans"/>
                <a:ea typeface="DejaVu Sans"/>
                <a:cs typeface="DejaVu Sans"/>
              </a:defRPr>
            </a:pPr>
            <a:r>
              <a:rPr sz="2100" b="1">
                <a:solidFill>
                  <a:srgbClr val="10203C"/>
                </a:solidFill>
                <a:latin typeface="DejaVu Sans"/>
                <a:ea typeface="DejaVu Sans"/>
                <a:cs typeface="DejaVu Sans"/>
              </a:rPr>
              <a:t>TWO CHECKS</a:t>
            </a:r>
          </a:p>
        </p:txBody>
      </p:sp>
      <p:sp>
        <p:nvSpPr>
          <p:cNvPr id="16" name="Rectangle 15">
            <a:extLst>
              <a:ext uri="{FF2B5EF4-FFF2-40B4-BE49-F238E27FC236}">
                <a16:creationId xmlns:a16="http://schemas.microsoft.com/office/drawing/2014/main" id="{2857F70B-B1A1-4A45-874F-31E4DE1FFF6D}"/>
              </a:ext>
            </a:extLst>
          </p:cNvPr>
          <p:cNvSpPr>
            <a:spLocks noGrp="1"/>
          </p:cNvSpPr>
          <p:nvPr/>
        </p:nvSpPr>
        <p:spPr>
          <a:xfrm>
            <a:off x="4381500" y="5162550"/>
            <a:ext cx="6572250" cy="742950"/>
          </a:xfrm>
          <a:prstGeom prst="rect">
            <a:avLst/>
          </a:prstGeom>
          <a:noFill/>
          <a:ln w="0">
            <a:noFill/>
          </a:ln>
        </p:spPr>
        <p:txBody>
          <a:bodyPr wrap="square" anchor="ctr">
            <a:normAutofit/>
          </a:bodyPr>
          <a:lstStyle/>
          <a:p>
            <a:pPr algn="l">
              <a:defRPr sz="1875" b="0">
                <a:solidFill>
                  <a:srgbClr val="4B23B8"/>
                </a:solidFill>
                <a:latin typeface="DejaVu Sans"/>
                <a:ea typeface="DejaVu Sans"/>
                <a:cs typeface="DejaVu Sans"/>
              </a:defRPr>
            </a:pPr>
            <a:r>
              <a:rPr sz="1875" b="0">
                <a:solidFill>
                  <a:srgbClr val="4B23B8"/>
                </a:solidFill>
                <a:latin typeface="DejaVu Sans"/>
                <a:ea typeface="DejaVu Sans"/>
                <a:cs typeface="DejaVu Sans"/>
              </a:rPr>
              <a:t>Can another reliable source confirm it?</a:t>
            </a:r>
          </a:p>
        </p:txBody>
      </p:sp>
      <p:sp>
        <p:nvSpPr>
          <p:cNvPr id="17" name="Rectangle: Rounded Corners 16">
            <a:extLst>
              <a:ext uri="{FF2B5EF4-FFF2-40B4-BE49-F238E27FC236}">
                <a16:creationId xmlns:a16="http://schemas.microsoft.com/office/drawing/2014/main" id="{355C1DE0-4478-442A-8A66-D7379997C9C3}"/>
              </a:ext>
            </a:extLst>
          </p:cNvPr>
          <p:cNvSpPr>
            <a:spLocks noGrp="1"/>
          </p:cNvSpPr>
          <p:nvPr/>
        </p:nvSpPr>
        <p:spPr>
          <a:xfrm>
            <a:off x="1619250" y="6191250"/>
            <a:ext cx="8953500" cy="400050"/>
          </a:xfrm>
          <a:prstGeom prst="roundRect">
            <a:avLst>
              <a:gd name="adj" fmla="val 42857"/>
            </a:avLst>
          </a:prstGeom>
          <a:solidFill>
            <a:srgbClr val="081D4D"/>
          </a:solidFill>
          <a:ln w="0">
            <a:noFill/>
          </a:ln>
        </p:spPr>
        <p:txBody>
          <a:bodyPr wrap="square" anchor="ctr">
            <a:normAutofit fontScale="85051" lnSpcReduction="20000"/>
          </a:bodyPr>
          <a:lstStyle/>
          <a:p>
            <a:pPr algn="ctr">
              <a:defRPr sz="1950" b="1">
                <a:solidFill>
                  <a:srgbClr val="FFFFFF"/>
                </a:solidFill>
                <a:latin typeface="DejaVu Sans"/>
                <a:ea typeface="DejaVu Sans"/>
                <a:cs typeface="DejaVu Sans"/>
              </a:defRPr>
            </a:pPr>
            <a:r>
              <a:rPr sz="1950" b="1">
                <a:solidFill>
                  <a:srgbClr val="FFFFFF"/>
                </a:solidFill>
                <a:latin typeface="DejaVu Sans"/>
                <a:ea typeface="DejaVu Sans"/>
                <a:cs typeface="DejaVu Sans"/>
              </a:rPr>
              <a:t>A discerning consumer pauses before believing or sharing.</a:t>
            </a:r>
          </a:p>
        </p:txBody>
      </p:sp>
      <p:sp>
        <p:nvSpPr>
          <p:cNvPr id="18" name="Rectangle 17">
            <a:extLst>
              <a:ext uri="{FF2B5EF4-FFF2-40B4-BE49-F238E27FC236}">
                <a16:creationId xmlns:a16="http://schemas.microsoft.com/office/drawing/2014/main" id="{7485DC51-916A-4A5E-8EF9-5EFDDF5748E4}"/>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10203C"/>
                </a:solidFill>
                <a:latin typeface="DejaVu Sans"/>
                <a:ea typeface="DejaVu Sans"/>
                <a:cs typeface="DejaVu Sans"/>
              </a:defRPr>
            </a:pPr>
            <a:r>
              <a:rPr sz="975" b="1">
                <a:solidFill>
                  <a:srgbClr val="10203C"/>
                </a:solidFill>
                <a:latin typeface="DejaVu Sans"/>
                <a:ea typeface="DejaVu Sans"/>
                <a:cs typeface="DejaVu Sans"/>
              </a:rPr>
              <a:t>18</a:t>
            </a:r>
          </a:p>
        </p:txBody>
      </p:sp>
    </p:spTree>
    <p:extLst>
      <p:ext uri="{BB962C8B-B14F-4D97-AF65-F5344CB8AC3E}">
        <p14:creationId xmlns:p14="http://schemas.microsoft.com/office/powerpoint/2010/main" val="821992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81D4D"/>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75F8068-087A-4D21-AA7C-148221259ED6}"/>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Information Detective</a:t>
            </a:r>
          </a:p>
        </p:txBody>
      </p:sp>
      <p:sp>
        <p:nvSpPr>
          <p:cNvPr id="2" name="Rectangle: Rounded Corners 1">
            <a:extLst>
              <a:ext uri="{FF2B5EF4-FFF2-40B4-BE49-F238E27FC236}">
                <a16:creationId xmlns:a16="http://schemas.microsoft.com/office/drawing/2014/main" id="{88C35FEA-EF4A-4C37-B720-5231B6514CA2}"/>
              </a:ext>
            </a:extLst>
          </p:cNvPr>
          <p:cNvSpPr>
            <a:spLocks noGrp="1"/>
          </p:cNvSpPr>
          <p:nvPr/>
        </p:nvSpPr>
        <p:spPr>
          <a:xfrm>
            <a:off x="523875" y="1238250"/>
            <a:ext cx="6191250" cy="4095750"/>
          </a:xfrm>
          <a:prstGeom prst="roundRect">
            <a:avLst>
              <a:gd name="adj" fmla="val 6512"/>
            </a:avLst>
          </a:prstGeom>
          <a:solidFill>
            <a:srgbClr val="FFFFFF"/>
          </a:solidFill>
          <a:ln w="28575">
            <a:solidFill>
              <a:srgbClr val="08C8D7"/>
            </a:solidFill>
          </a:ln>
        </p:spPr>
        <p:style>
          <a:lnRef idx="0">
            <a:scrgbClr r="0" g="0" b="0"/>
          </a:lnRef>
          <a:fillRef idx="0">
            <a:scrgbClr r="0" g="0" b="0"/>
          </a:fillRef>
          <a:effectRef idx="7">
            <a:scrgbClr r="0" g="0" b="0"/>
          </a:effectRef>
          <a:fontRef idx="major"/>
        </p:style>
        <p:txBody>
          <a:bodyPr/>
          <a:lstStyle/>
          <a:p>
            <a:endParaRPr lang="en-GB"/>
          </a:p>
        </p:txBody>
      </p:sp>
      <p:sp>
        <p:nvSpPr>
          <p:cNvPr id="3" name="Rectangle 2">
            <a:extLst>
              <a:ext uri="{FF2B5EF4-FFF2-40B4-BE49-F238E27FC236}">
                <a16:creationId xmlns:a16="http://schemas.microsoft.com/office/drawing/2014/main" id="{187D468A-0C20-46DF-9CB6-418AAB8704A0}"/>
              </a:ext>
            </a:extLst>
          </p:cNvPr>
          <p:cNvSpPr>
            <a:spLocks noGrp="1"/>
          </p:cNvSpPr>
          <p:nvPr/>
        </p:nvSpPr>
        <p:spPr>
          <a:xfrm>
            <a:off x="885825" y="1524000"/>
            <a:ext cx="5334000" cy="476250"/>
          </a:xfrm>
          <a:prstGeom prst="rect">
            <a:avLst/>
          </a:prstGeom>
          <a:noFill/>
          <a:ln w="0">
            <a:noFill/>
          </a:ln>
        </p:spPr>
        <p:txBody>
          <a:bodyPr wrap="square" anchor="ctr">
            <a:normAutofit/>
          </a:bodyPr>
          <a:lstStyle/>
          <a:p>
            <a:pPr algn="l">
              <a:defRPr sz="1950" b="1">
                <a:solidFill>
                  <a:srgbClr val="FF6B61"/>
                </a:solidFill>
                <a:latin typeface="DejaVu Sans"/>
                <a:ea typeface="DejaVu Sans"/>
                <a:cs typeface="DejaVu Sans"/>
              </a:defRPr>
            </a:pPr>
            <a:r>
              <a:rPr sz="1950" b="1">
                <a:solidFill>
                  <a:srgbClr val="FF6B61"/>
                </a:solidFill>
                <a:latin typeface="DejaVu Sans"/>
                <a:ea typeface="DejaVu Sans"/>
                <a:cs typeface="DejaVu Sans"/>
              </a:rPr>
              <a:t>K-BOT SAYS:</a:t>
            </a:r>
          </a:p>
        </p:txBody>
      </p:sp>
      <p:sp>
        <p:nvSpPr>
          <p:cNvPr id="4" name="Rectangle 3">
            <a:extLst>
              <a:ext uri="{FF2B5EF4-FFF2-40B4-BE49-F238E27FC236}">
                <a16:creationId xmlns:a16="http://schemas.microsoft.com/office/drawing/2014/main" id="{B896F4FC-1EEE-4A1B-86EF-8652142651E4}"/>
              </a:ext>
            </a:extLst>
          </p:cNvPr>
          <p:cNvSpPr>
            <a:spLocks noGrp="1"/>
          </p:cNvSpPr>
          <p:nvPr/>
        </p:nvSpPr>
        <p:spPr>
          <a:xfrm>
            <a:off x="885825" y="2095500"/>
            <a:ext cx="5334000" cy="2000250"/>
          </a:xfrm>
          <a:prstGeom prst="rect">
            <a:avLst/>
          </a:prstGeom>
          <a:noFill/>
          <a:ln w="0">
            <a:noFill/>
          </a:ln>
        </p:spPr>
        <p:txBody>
          <a:bodyPr wrap="square" anchor="ctr">
            <a:normAutofit/>
          </a:bodyPr>
          <a:lstStyle/>
          <a:p>
            <a:pPr algn="ctr">
              <a:defRPr sz="2475" b="1">
                <a:solidFill>
                  <a:srgbClr val="10203C"/>
                </a:solidFill>
                <a:latin typeface="DejaVu Sans"/>
                <a:ea typeface="DejaVu Sans"/>
                <a:cs typeface="DejaVu Sans"/>
              </a:defRPr>
            </a:pPr>
            <a:r>
              <a:rPr sz="2475" b="1">
                <a:solidFill>
                  <a:srgbClr val="10203C"/>
                </a:solidFill>
                <a:latin typeface="DejaVu Sans"/>
                <a:ea typeface="DejaVu Sans"/>
                <a:cs typeface="DejaVu Sans"/>
              </a:rPr>
              <a:t>“Studies prove that 87% of teenagers learn better while looking at their phones.”</a:t>
            </a:r>
          </a:p>
        </p:txBody>
      </p:sp>
      <p:sp>
        <p:nvSpPr>
          <p:cNvPr id="5" name="Rectangle 4">
            <a:extLst>
              <a:ext uri="{FF2B5EF4-FFF2-40B4-BE49-F238E27FC236}">
                <a16:creationId xmlns:a16="http://schemas.microsoft.com/office/drawing/2014/main" id="{5D688B8F-D3B5-4895-B323-F5965B346D8B}"/>
              </a:ext>
            </a:extLst>
          </p:cNvPr>
          <p:cNvSpPr>
            <a:spLocks noGrp="1"/>
          </p:cNvSpPr>
          <p:nvPr/>
        </p:nvSpPr>
        <p:spPr>
          <a:xfrm>
            <a:off x="1028700" y="4476750"/>
            <a:ext cx="5048250" cy="552450"/>
          </a:xfrm>
          <a:prstGeom prst="rect">
            <a:avLst/>
          </a:prstGeom>
          <a:noFill/>
          <a:ln w="0">
            <a:noFill/>
          </a:ln>
        </p:spPr>
        <p:txBody>
          <a:bodyPr wrap="square" anchor="ctr">
            <a:normAutofit/>
          </a:bodyPr>
          <a:lstStyle/>
          <a:p>
            <a:pPr algn="ctr">
              <a:defRPr sz="2100" b="1">
                <a:solidFill>
                  <a:srgbClr val="4B23B8"/>
                </a:solidFill>
                <a:latin typeface="DejaVu Sans"/>
                <a:ea typeface="DejaVu Sans"/>
                <a:cs typeface="DejaVu Sans"/>
              </a:defRPr>
            </a:pPr>
            <a:r>
              <a:rPr sz="2100" b="1">
                <a:solidFill>
                  <a:srgbClr val="4B23B8"/>
                </a:solidFill>
                <a:latin typeface="DejaVu Sans"/>
                <a:ea typeface="DejaVu Sans"/>
                <a:cs typeface="DejaVu Sans"/>
              </a:rPr>
              <a:t>Use SMART. What is missing?</a:t>
            </a:r>
          </a:p>
        </p:txBody>
      </p:sp>
      <p:pic>
        <p:nvPicPr>
          <p:cNvPr id="14" name="Picture 13"/>
          <p:cNvPicPr>
            <a:picLocks noChangeAspect="1"/>
          </p:cNvPicPr>
          <p:nvPr/>
        </p:nvPicPr>
        <p:blipFill>
          <a:blip r:embed="rId3"/>
          <a:srcRect l="42000"/>
          <a:stretch/>
        </p:blipFill>
        <p:spPr>
          <a:xfrm>
            <a:off x="7000875" y="1047750"/>
            <a:ext cx="4810125" cy="4810125"/>
          </a:xfrm>
          <a:prstGeom prst="roundRect">
            <a:avLst>
              <a:gd name="adj" fmla="val 5941"/>
            </a:avLst>
          </a:prstGeom>
        </p:spPr>
      </p:pic>
      <p:sp>
        <p:nvSpPr>
          <p:cNvPr id="7" name="Rectangle 6">
            <a:extLst>
              <a:ext uri="{FF2B5EF4-FFF2-40B4-BE49-F238E27FC236}">
                <a16:creationId xmlns:a16="http://schemas.microsoft.com/office/drawing/2014/main" id="{56901323-1486-4D22-941B-198FFEC83835}"/>
              </a:ext>
            </a:extLst>
          </p:cNvPr>
          <p:cNvSpPr>
            <a:spLocks noGrp="1"/>
          </p:cNvSpPr>
          <p:nvPr/>
        </p:nvSpPr>
        <p:spPr>
          <a:xfrm>
            <a:off x="1571625" y="5857875"/>
            <a:ext cx="9048750" cy="533400"/>
          </a:xfrm>
          <a:prstGeom prst="rect">
            <a:avLst/>
          </a:prstGeom>
          <a:noFill/>
          <a:ln w="0">
            <a:noFill/>
          </a:ln>
        </p:spPr>
        <p:txBody>
          <a:bodyPr wrap="square" anchor="ctr">
            <a:normAutofit/>
          </a:bodyPr>
          <a:lstStyle/>
          <a:p>
            <a:pPr algn="ctr">
              <a:defRPr sz="2100" b="1">
                <a:solidFill>
                  <a:srgbClr val="FFC93D"/>
                </a:solidFill>
                <a:latin typeface="DejaVu Sans"/>
                <a:ea typeface="DejaVu Sans"/>
                <a:cs typeface="DejaVu Sans"/>
              </a:defRPr>
            </a:pPr>
            <a:r>
              <a:rPr sz="2100" b="1">
                <a:solidFill>
                  <a:srgbClr val="FFC93D"/>
                </a:solidFill>
                <a:latin typeface="DejaVu Sans"/>
                <a:ea typeface="DejaVu Sans"/>
                <a:cs typeface="DejaVu Sans"/>
              </a:rPr>
              <a:t>Confident language does not prove a claim.</a:t>
            </a:r>
          </a:p>
        </p:txBody>
      </p:sp>
      <p:sp>
        <p:nvSpPr>
          <p:cNvPr id="8" name="Rectangle 7">
            <a:extLst>
              <a:ext uri="{FF2B5EF4-FFF2-40B4-BE49-F238E27FC236}">
                <a16:creationId xmlns:a16="http://schemas.microsoft.com/office/drawing/2014/main" id="{E58AD652-A06E-4CBC-9443-7C38E0E7E70A}"/>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19</a:t>
            </a:r>
          </a:p>
        </p:txBody>
      </p:sp>
    </p:spTree>
    <p:extLst>
      <p:ext uri="{BB962C8B-B14F-4D97-AF65-F5344CB8AC3E}">
        <p14:creationId xmlns:p14="http://schemas.microsoft.com/office/powerpoint/2010/main" val="1441505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145E8"/>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C1FC5F-E23E-46D9-BD1E-B99301FB2C4A}"/>
              </a:ext>
            </a:extLst>
          </p:cNvPr>
          <p:cNvSpPr>
            <a:spLocks noGrp="1"/>
          </p:cNvSpPr>
          <p:nvPr/>
        </p:nvSpPr>
        <p:spPr>
          <a:xfrm>
            <a:off x="857250" y="400050"/>
            <a:ext cx="10477500" cy="523875"/>
          </a:xfrm>
          <a:prstGeom prst="rect">
            <a:avLst/>
          </a:prstGeom>
          <a:noFill/>
          <a:ln w="0">
            <a:noFill/>
          </a:ln>
        </p:spPr>
        <p:txBody>
          <a:bodyPr wrap="square" anchor="ctr">
            <a:normAutofit/>
          </a:bodyPr>
          <a:lstStyle/>
          <a:p>
            <a:pPr algn="ctr">
              <a:defRPr sz="1800" b="1">
                <a:solidFill>
                  <a:srgbClr val="081D4D"/>
                </a:solidFill>
                <a:latin typeface="DejaVu Sans"/>
                <a:ea typeface="DejaVu Sans"/>
                <a:cs typeface="DejaVu Sans"/>
              </a:defRPr>
            </a:pPr>
            <a:r>
              <a:rPr sz="1800" b="1">
                <a:solidFill>
                  <a:srgbClr val="081D4D"/>
                </a:solidFill>
                <a:latin typeface="DejaVu Sans"/>
                <a:ea typeface="DejaVu Sans"/>
                <a:cs typeface="DejaVu Sans"/>
              </a:rPr>
              <a:t>LEARNING CHECKPOINT</a:t>
            </a:r>
          </a:p>
        </p:txBody>
      </p:sp>
      <p:sp>
        <p:nvSpPr>
          <p:cNvPr id="2" name="Rectangle 1">
            <a:extLst>
              <a:ext uri="{FF2B5EF4-FFF2-40B4-BE49-F238E27FC236}">
                <a16:creationId xmlns:a16="http://schemas.microsoft.com/office/drawing/2014/main" id="{F1367621-9F81-4266-9AEB-9A5D27B5B48C}"/>
              </a:ext>
            </a:extLst>
          </p:cNvPr>
          <p:cNvSpPr>
            <a:spLocks noGrp="1"/>
          </p:cNvSpPr>
          <p:nvPr/>
        </p:nvSpPr>
        <p:spPr>
          <a:xfrm>
            <a:off x="4191000" y="990600"/>
            <a:ext cx="3810000" cy="2190750"/>
          </a:xfrm>
          <a:prstGeom prst="rect">
            <a:avLst/>
          </a:prstGeom>
          <a:noFill/>
          <a:ln w="0">
            <a:noFill/>
          </a:ln>
        </p:spPr>
        <p:txBody>
          <a:bodyPr wrap="square" anchor="ctr">
            <a:normAutofit/>
          </a:bodyPr>
          <a:lstStyle/>
          <a:p>
            <a:pPr algn="ctr">
              <a:defRPr sz="13050" b="1">
                <a:solidFill>
                  <a:srgbClr val="FFFFFF"/>
                </a:solidFill>
                <a:latin typeface="DejaVu Sans"/>
                <a:ea typeface="DejaVu Sans"/>
                <a:cs typeface="DejaVu Sans"/>
              </a:defRPr>
            </a:pPr>
            <a:r>
              <a:rPr sz="13050" b="1">
                <a:solidFill>
                  <a:srgbClr val="FFFFFF"/>
                </a:solidFill>
                <a:latin typeface="DejaVu Sans"/>
                <a:ea typeface="DejaVu Sans"/>
                <a:cs typeface="DejaVu Sans"/>
              </a:rPr>
              <a:t>✓</a:t>
            </a:r>
          </a:p>
        </p:txBody>
      </p:sp>
      <p:sp>
        <p:nvSpPr>
          <p:cNvPr id="3" name="Rectangle 2">
            <a:extLst>
              <a:ext uri="{FF2B5EF4-FFF2-40B4-BE49-F238E27FC236}">
                <a16:creationId xmlns:a16="http://schemas.microsoft.com/office/drawing/2014/main" id="{9476F7C6-2637-4566-90FD-ED831E4B6E20}"/>
              </a:ext>
            </a:extLst>
          </p:cNvPr>
          <p:cNvSpPr>
            <a:spLocks noGrp="1"/>
          </p:cNvSpPr>
          <p:nvPr/>
        </p:nvSpPr>
        <p:spPr>
          <a:xfrm>
            <a:off x="1238250" y="3048000"/>
            <a:ext cx="9715500" cy="904875"/>
          </a:xfrm>
          <a:prstGeom prst="rect">
            <a:avLst/>
          </a:prstGeom>
          <a:noFill/>
          <a:ln w="0">
            <a:noFill/>
          </a:ln>
        </p:spPr>
        <p:txBody>
          <a:bodyPr wrap="square" anchor="ctr">
            <a:normAutofit/>
          </a:bodyPr>
          <a:lstStyle/>
          <a:p>
            <a:pPr algn="ctr">
              <a:defRPr sz="4050" b="1">
                <a:solidFill>
                  <a:srgbClr val="081D4D"/>
                </a:solidFill>
                <a:latin typeface="DejaVu Sans"/>
                <a:ea typeface="DejaVu Sans"/>
                <a:cs typeface="DejaVu Sans"/>
              </a:defRPr>
            </a:pPr>
            <a:r>
              <a:rPr sz="4050" b="1">
                <a:solidFill>
                  <a:srgbClr val="081D4D"/>
                </a:solidFill>
                <a:latin typeface="DejaVu Sans"/>
                <a:ea typeface="DejaVu Sans"/>
                <a:cs typeface="DejaVu Sans"/>
              </a:rPr>
              <a:t>LO 3 COMPLETE</a:t>
            </a:r>
          </a:p>
        </p:txBody>
      </p:sp>
      <p:sp>
        <p:nvSpPr>
          <p:cNvPr id="4" name="Rectangle 3">
            <a:extLst>
              <a:ext uri="{FF2B5EF4-FFF2-40B4-BE49-F238E27FC236}">
                <a16:creationId xmlns:a16="http://schemas.microsoft.com/office/drawing/2014/main" id="{E99E2249-6F87-468E-9E9B-0D604D4A2103}"/>
              </a:ext>
            </a:extLst>
          </p:cNvPr>
          <p:cNvSpPr>
            <a:spLocks noGrp="1"/>
          </p:cNvSpPr>
          <p:nvPr/>
        </p:nvSpPr>
        <p:spPr>
          <a:xfrm>
            <a:off x="1476375" y="4095750"/>
            <a:ext cx="9239250" cy="1066800"/>
          </a:xfrm>
          <a:prstGeom prst="rect">
            <a:avLst/>
          </a:prstGeom>
          <a:noFill/>
          <a:ln w="0">
            <a:noFill/>
          </a:ln>
        </p:spPr>
        <p:txBody>
          <a:bodyPr wrap="square" anchor="ctr">
            <a:normAutofit/>
          </a:bodyPr>
          <a:lstStyle/>
          <a:p>
            <a:pPr algn="ctr">
              <a:defRPr sz="2325" b="1">
                <a:solidFill>
                  <a:srgbClr val="FFFFFF"/>
                </a:solidFill>
                <a:latin typeface="DejaVu Sans"/>
                <a:ea typeface="DejaVu Sans"/>
                <a:cs typeface="DejaVu Sans"/>
              </a:defRPr>
            </a:pPr>
            <a:endParaRPr sz="2325" b="1" dirty="0">
              <a:solidFill>
                <a:srgbClr val="FFFFFF"/>
              </a:solidFill>
              <a:latin typeface="DejaVu Sans"/>
              <a:ea typeface="DejaVu Sans"/>
              <a:cs typeface="DejaVu Sans"/>
            </a:endParaRPr>
          </a:p>
        </p:txBody>
      </p:sp>
      <p:sp>
        <p:nvSpPr>
          <p:cNvPr id="5" name="Rectangle: Rounded Corners 4">
            <a:extLst>
              <a:ext uri="{FF2B5EF4-FFF2-40B4-BE49-F238E27FC236}">
                <a16:creationId xmlns:a16="http://schemas.microsoft.com/office/drawing/2014/main" id="{BE0994BA-F990-40DE-9568-FAE0B42CC509}"/>
              </a:ext>
            </a:extLst>
          </p:cNvPr>
          <p:cNvSpPr>
            <a:spLocks noGrp="1"/>
          </p:cNvSpPr>
          <p:nvPr/>
        </p:nvSpPr>
        <p:spPr>
          <a:xfrm>
            <a:off x="2619375" y="5543550"/>
            <a:ext cx="6953250" cy="590550"/>
          </a:xfrm>
          <a:prstGeom prst="roundRect">
            <a:avLst>
              <a:gd name="adj" fmla="val 35484"/>
            </a:avLst>
          </a:prstGeom>
          <a:solidFill>
            <a:srgbClr val="FFFFFF"/>
          </a:solidFill>
          <a:ln w="0">
            <a:noFill/>
          </a:ln>
        </p:spPr>
        <p:style>
          <a:lnRef idx="0">
            <a:scrgbClr r="0" g="0" b="0"/>
          </a:lnRef>
          <a:fillRef idx="0">
            <a:scrgbClr r="0" g="0" b="0"/>
          </a:fillRef>
          <a:effectRef idx="6">
            <a:scrgbClr r="0" g="0" b="0"/>
          </a:effectRef>
          <a:fontRef idx="major"/>
        </p:style>
        <p:txBody>
          <a:bodyPr wrap="square" anchor="ctr">
            <a:normAutofit fontScale="85000" lnSpcReduction="20000"/>
          </a:bodyPr>
          <a:lstStyle/>
          <a:p>
            <a:pPr algn="ctr">
              <a:defRPr sz="1800" b="1">
                <a:solidFill>
                  <a:srgbClr val="081D4D"/>
                </a:solidFill>
                <a:latin typeface="DejaVu Sans"/>
                <a:ea typeface="DejaVu Sans"/>
                <a:cs typeface="DejaVu Sans"/>
              </a:defRPr>
            </a:pPr>
            <a:r>
              <a:rPr lang="en-GB" b="1" dirty="0">
                <a:solidFill>
                  <a:srgbClr val="10203C"/>
                </a:solidFill>
                <a:latin typeface="DejaVu Sans"/>
              </a:rPr>
              <a:t>Explain why it is important to think carefully and check information before believing or sharing it.</a:t>
            </a:r>
            <a:endParaRPr lang="en-GB" b="1" dirty="0">
              <a:solidFill>
                <a:srgbClr val="10203C"/>
              </a:solidFill>
              <a:latin typeface="DejaVu Sans"/>
              <a:ea typeface="DejaVu Sans"/>
              <a:cs typeface="DejaVu Sans"/>
            </a:endParaRPr>
          </a:p>
          <a:p>
            <a:pPr algn="ctr">
              <a:defRPr sz="1800" b="1">
                <a:solidFill>
                  <a:srgbClr val="081D4D"/>
                </a:solidFill>
                <a:latin typeface="DejaVu Sans"/>
                <a:ea typeface="DejaVu Sans"/>
                <a:cs typeface="DejaVu Sans"/>
              </a:defRPr>
            </a:pPr>
            <a:endParaRPr lang="en-GB" sz="1800" b="1" dirty="0">
              <a:solidFill>
                <a:srgbClr val="081D4D"/>
              </a:solidFill>
              <a:latin typeface="DejaVu Sans"/>
              <a:ea typeface="DejaVu Sans"/>
              <a:cs typeface="DejaVu Sans"/>
            </a:endParaRPr>
          </a:p>
        </p:txBody>
      </p:sp>
      <p:sp>
        <p:nvSpPr>
          <p:cNvPr id="6" name="Rectangle 5">
            <a:extLst>
              <a:ext uri="{FF2B5EF4-FFF2-40B4-BE49-F238E27FC236}">
                <a16:creationId xmlns:a16="http://schemas.microsoft.com/office/drawing/2014/main" id="{8AE3A870-8E03-4BEF-8959-9C5941A506B9}"/>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081D4D"/>
                </a:solidFill>
                <a:latin typeface="DejaVu Sans"/>
                <a:ea typeface="DejaVu Sans"/>
                <a:cs typeface="DejaVu Sans"/>
              </a:defRPr>
            </a:pPr>
            <a:r>
              <a:rPr sz="975" b="1">
                <a:solidFill>
                  <a:srgbClr val="081D4D"/>
                </a:solidFill>
                <a:latin typeface="DejaVu Sans"/>
                <a:ea typeface="DejaVu Sans"/>
                <a:cs typeface="DejaVu Sans"/>
              </a:rPr>
              <a:t>20</a:t>
            </a:r>
          </a:p>
        </p:txBody>
      </p:sp>
    </p:spTree>
    <p:extLst>
      <p:ext uri="{BB962C8B-B14F-4D97-AF65-F5344CB8AC3E}">
        <p14:creationId xmlns:p14="http://schemas.microsoft.com/office/powerpoint/2010/main" val="2109874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6B6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98C91A-2D18-4BC1-A10E-396C6D93B6C7}"/>
              </a:ext>
            </a:extLst>
          </p:cNvPr>
          <p:cNvSpPr>
            <a:spLocks noGrp="1"/>
          </p:cNvSpPr>
          <p:nvPr/>
        </p:nvSpPr>
        <p:spPr>
          <a:xfrm>
            <a:off x="609600" y="304800"/>
            <a:ext cx="10972800" cy="609600"/>
          </a:xfrm>
          <a:prstGeom prst="rect">
            <a:avLst/>
          </a:prstGeom>
          <a:noFill/>
          <a:ln w="0">
            <a:noFill/>
          </a:ln>
        </p:spPr>
        <p:txBody>
          <a:bodyPr wrap="square" anchor="ctr">
            <a:normAutofit/>
          </a:bodyPr>
          <a:lstStyle/>
          <a:p>
            <a:pPr algn="l">
              <a:defRPr sz="2850" b="1">
                <a:solidFill>
                  <a:srgbClr val="081D4D"/>
                </a:solidFill>
                <a:latin typeface="DejaVu Sans"/>
                <a:ea typeface="DejaVu Sans"/>
                <a:cs typeface="DejaVu Sans"/>
              </a:defRPr>
            </a:pPr>
            <a:r>
              <a:rPr sz="2850" b="1">
                <a:solidFill>
                  <a:srgbClr val="081D4D"/>
                </a:solidFill>
                <a:latin typeface="DejaVu Sans"/>
                <a:ea typeface="DejaVu Sans"/>
                <a:cs typeface="DejaVu Sans"/>
              </a:rPr>
              <a:t>The final verdict</a:t>
            </a:r>
          </a:p>
        </p:txBody>
      </p:sp>
      <p:sp>
        <p:nvSpPr>
          <p:cNvPr id="2" name="Rectangle 1">
            <a:extLst>
              <a:ext uri="{FF2B5EF4-FFF2-40B4-BE49-F238E27FC236}">
                <a16:creationId xmlns:a16="http://schemas.microsoft.com/office/drawing/2014/main" id="{048FE7AF-36C4-4862-BA5A-D4993BB4545F}"/>
              </a:ext>
            </a:extLst>
          </p:cNvPr>
          <p:cNvSpPr>
            <a:spLocks noGrp="1"/>
          </p:cNvSpPr>
          <p:nvPr/>
        </p:nvSpPr>
        <p:spPr>
          <a:xfrm>
            <a:off x="1047750" y="1381125"/>
            <a:ext cx="10096500" cy="1619250"/>
          </a:xfrm>
          <a:prstGeom prst="rect">
            <a:avLst/>
          </a:prstGeom>
          <a:noFill/>
          <a:ln w="0">
            <a:noFill/>
          </a:ln>
        </p:spPr>
        <p:txBody>
          <a:bodyPr wrap="square" anchor="ctr">
            <a:normAutofit/>
          </a:bodyPr>
          <a:lstStyle/>
          <a:p>
            <a:pPr algn="ctr">
              <a:defRPr sz="3375" b="1">
                <a:solidFill>
                  <a:srgbClr val="FFFFFF"/>
                </a:solidFill>
                <a:latin typeface="DejaVu Sans"/>
                <a:ea typeface="DejaVu Sans"/>
                <a:cs typeface="DejaVu Sans"/>
              </a:defRPr>
            </a:pPr>
            <a:r>
              <a:rPr sz="3375" b="1">
                <a:solidFill>
                  <a:srgbClr val="FFFFFF"/>
                </a:solidFill>
                <a:latin typeface="DejaVu Sans"/>
                <a:ea typeface="DejaVu Sans"/>
                <a:cs typeface="DejaVu Sans"/>
              </a:rPr>
              <a:t>“Chatbots are fun, so we can trust them with everything.”</a:t>
            </a:r>
          </a:p>
        </p:txBody>
      </p:sp>
      <p:sp>
        <p:nvSpPr>
          <p:cNvPr id="3" name="Rectangle: Rounded Corners 2">
            <a:extLst>
              <a:ext uri="{FF2B5EF4-FFF2-40B4-BE49-F238E27FC236}">
                <a16:creationId xmlns:a16="http://schemas.microsoft.com/office/drawing/2014/main" id="{73B5FE2C-94CA-4BDB-AC98-B84F0283BFC3}"/>
              </a:ext>
            </a:extLst>
          </p:cNvPr>
          <p:cNvSpPr>
            <a:spLocks noGrp="1"/>
          </p:cNvSpPr>
          <p:nvPr/>
        </p:nvSpPr>
        <p:spPr>
          <a:xfrm>
            <a:off x="904875" y="3619500"/>
            <a:ext cx="3143250" cy="1000125"/>
          </a:xfrm>
          <a:prstGeom prst="roundRect">
            <a:avLst>
              <a:gd name="adj" fmla="val 26667"/>
            </a:avLst>
          </a:prstGeom>
          <a:solidFill>
            <a:srgbClr val="31C68A"/>
          </a:solidFill>
          <a:ln w="0">
            <a:noFill/>
          </a:ln>
        </p:spPr>
        <p:style>
          <a:lnRef idx="0">
            <a:scrgbClr r="0" g="0" b="0"/>
          </a:lnRef>
          <a:fillRef idx="0">
            <a:scrgbClr r="0" g="0" b="0"/>
          </a:fillRef>
          <a:effectRef idx="6">
            <a:scrgbClr r="0" g="0" b="0"/>
          </a:effectRef>
          <a:fontRef idx="major"/>
        </p:style>
        <p:txBody>
          <a:bodyPr wrap="square" anchor="ctr">
            <a:normAutofit/>
          </a:bodyPr>
          <a:lstStyle/>
          <a:p>
            <a:pPr algn="ctr">
              <a:defRPr sz="3000" b="1">
                <a:solidFill>
                  <a:srgbClr val="081D4D"/>
                </a:solidFill>
                <a:latin typeface="DejaVu Sans"/>
                <a:ea typeface="DejaVu Sans"/>
                <a:cs typeface="DejaVu Sans"/>
              </a:defRPr>
            </a:pPr>
            <a:r>
              <a:rPr sz="3000" b="1">
                <a:solidFill>
                  <a:srgbClr val="081D4D"/>
                </a:solidFill>
                <a:latin typeface="DejaVu Sans"/>
                <a:ea typeface="DejaVu Sans"/>
                <a:cs typeface="DejaVu Sans"/>
              </a:rPr>
              <a:t>AGREE</a:t>
            </a:r>
          </a:p>
        </p:txBody>
      </p:sp>
      <p:sp>
        <p:nvSpPr>
          <p:cNvPr id="4" name="Rectangle: Rounded Corners 3">
            <a:extLst>
              <a:ext uri="{FF2B5EF4-FFF2-40B4-BE49-F238E27FC236}">
                <a16:creationId xmlns:a16="http://schemas.microsoft.com/office/drawing/2014/main" id="{21AD71DE-8BFD-4616-858F-7A5D431E1DEA}"/>
              </a:ext>
            </a:extLst>
          </p:cNvPr>
          <p:cNvSpPr>
            <a:spLocks noGrp="1"/>
          </p:cNvSpPr>
          <p:nvPr/>
        </p:nvSpPr>
        <p:spPr>
          <a:xfrm>
            <a:off x="4524375" y="3619500"/>
            <a:ext cx="3143250" cy="1000125"/>
          </a:xfrm>
          <a:prstGeom prst="roundRect">
            <a:avLst>
              <a:gd name="adj" fmla="val 26667"/>
            </a:avLst>
          </a:prstGeom>
          <a:solidFill>
            <a:srgbClr val="FFC93D"/>
          </a:solidFill>
          <a:ln w="0">
            <a:noFill/>
          </a:ln>
        </p:spPr>
        <p:style>
          <a:lnRef idx="0">
            <a:scrgbClr r="0" g="0" b="0"/>
          </a:lnRef>
          <a:fillRef idx="0">
            <a:scrgbClr r="0" g="0" b="0"/>
          </a:fillRef>
          <a:effectRef idx="6">
            <a:scrgbClr r="0" g="0" b="0"/>
          </a:effectRef>
          <a:fontRef idx="major"/>
        </p:style>
        <p:txBody>
          <a:bodyPr wrap="square" anchor="ctr">
            <a:normAutofit/>
          </a:bodyPr>
          <a:lstStyle/>
          <a:p>
            <a:pPr algn="ctr">
              <a:defRPr sz="3000" b="1">
                <a:solidFill>
                  <a:srgbClr val="081D4D"/>
                </a:solidFill>
                <a:latin typeface="DejaVu Sans"/>
                <a:ea typeface="DejaVu Sans"/>
                <a:cs typeface="DejaVu Sans"/>
              </a:defRPr>
            </a:pPr>
            <a:r>
              <a:rPr sz="3000" b="1">
                <a:solidFill>
                  <a:srgbClr val="081D4D"/>
                </a:solidFill>
                <a:latin typeface="DejaVu Sans"/>
                <a:ea typeface="DejaVu Sans"/>
                <a:cs typeface="DejaVu Sans"/>
              </a:rPr>
              <a:t>UNSURE</a:t>
            </a:r>
          </a:p>
        </p:txBody>
      </p:sp>
      <p:sp>
        <p:nvSpPr>
          <p:cNvPr id="5" name="Rectangle: Rounded Corners 4">
            <a:extLst>
              <a:ext uri="{FF2B5EF4-FFF2-40B4-BE49-F238E27FC236}">
                <a16:creationId xmlns:a16="http://schemas.microsoft.com/office/drawing/2014/main" id="{B1C5B77F-A3FA-450A-A78C-3AF03756CC3C}"/>
              </a:ext>
            </a:extLst>
          </p:cNvPr>
          <p:cNvSpPr>
            <a:spLocks noGrp="1"/>
          </p:cNvSpPr>
          <p:nvPr/>
        </p:nvSpPr>
        <p:spPr>
          <a:xfrm>
            <a:off x="8143875" y="3619500"/>
            <a:ext cx="3143250" cy="1000125"/>
          </a:xfrm>
          <a:prstGeom prst="roundRect">
            <a:avLst>
              <a:gd name="adj" fmla="val 26667"/>
            </a:avLst>
          </a:prstGeom>
          <a:solidFill>
            <a:srgbClr val="4B23B8"/>
          </a:solidFill>
          <a:ln w="0">
            <a:noFill/>
          </a:ln>
        </p:spPr>
        <p:style>
          <a:lnRef idx="0">
            <a:scrgbClr r="0" g="0" b="0"/>
          </a:lnRef>
          <a:fillRef idx="0">
            <a:scrgbClr r="0" g="0" b="0"/>
          </a:fillRef>
          <a:effectRef idx="6">
            <a:scrgbClr r="0" g="0" b="0"/>
          </a:effectRef>
          <a:fontRef idx="major"/>
        </p:style>
        <p:txBody>
          <a:bodyPr wrap="square" anchor="ctr">
            <a:normAutofit/>
          </a:bodyPr>
          <a:lstStyle/>
          <a:p>
            <a:pPr algn="ctr">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DISAGREE</a:t>
            </a:r>
          </a:p>
        </p:txBody>
      </p:sp>
      <p:sp>
        <p:nvSpPr>
          <p:cNvPr id="6" name="Rectangle: Rounded Corners 5">
            <a:extLst>
              <a:ext uri="{FF2B5EF4-FFF2-40B4-BE49-F238E27FC236}">
                <a16:creationId xmlns:a16="http://schemas.microsoft.com/office/drawing/2014/main" id="{CF78F03A-BBD1-4929-BD74-F464E5D1AAB2}"/>
              </a:ext>
            </a:extLst>
          </p:cNvPr>
          <p:cNvSpPr>
            <a:spLocks noGrp="1"/>
          </p:cNvSpPr>
          <p:nvPr/>
        </p:nvSpPr>
        <p:spPr>
          <a:xfrm>
            <a:off x="1905000" y="5381625"/>
            <a:ext cx="8382000" cy="685800"/>
          </a:xfrm>
          <a:prstGeom prst="roundRect">
            <a:avLst>
              <a:gd name="adj" fmla="val 30556"/>
            </a:avLst>
          </a:prstGeom>
          <a:solidFill>
            <a:srgbClr val="FFFFFF"/>
          </a:solidFill>
          <a:ln w="0">
            <a:noFill/>
          </a:ln>
        </p:spPr>
        <p:txBody>
          <a:bodyPr wrap="square" anchor="ctr">
            <a:normAutofit fontScale="94738"/>
          </a:bodyPr>
          <a:lstStyle/>
          <a:p>
            <a:pPr algn="ctr">
              <a:defRPr sz="2250" b="1">
                <a:solidFill>
                  <a:srgbClr val="081D4D"/>
                </a:solidFill>
                <a:latin typeface="DejaVu Sans"/>
                <a:ea typeface="DejaVu Sans"/>
                <a:cs typeface="DejaVu Sans"/>
              </a:defRPr>
            </a:pPr>
            <a:r>
              <a:rPr sz="2250" b="1">
                <a:solidFill>
                  <a:srgbClr val="081D4D"/>
                </a:solidFill>
                <a:latin typeface="DejaVu Sans"/>
                <a:ea typeface="DejaVu Sans"/>
                <a:cs typeface="DejaVu Sans"/>
              </a:rPr>
              <a:t>Your answer must include BECAUSE and THEREFORE.</a:t>
            </a:r>
          </a:p>
        </p:txBody>
      </p:sp>
      <p:sp>
        <p:nvSpPr>
          <p:cNvPr id="7" name="Rectangle 6">
            <a:extLst>
              <a:ext uri="{FF2B5EF4-FFF2-40B4-BE49-F238E27FC236}">
                <a16:creationId xmlns:a16="http://schemas.microsoft.com/office/drawing/2014/main" id="{73C06882-4754-4294-BDAB-046F3D85168C}"/>
              </a:ext>
            </a:extLst>
          </p:cNvPr>
          <p:cNvSpPr>
            <a:spLocks noGrp="1"/>
          </p:cNvSpPr>
          <p:nvPr/>
        </p:nvSpPr>
        <p:spPr>
          <a:xfrm>
            <a:off x="11334750" y="6381750"/>
            <a:ext cx="457200" cy="228600"/>
          </a:xfrm>
          <a:prstGeom prst="rect">
            <a:avLst/>
          </a:prstGeom>
          <a:noFill/>
          <a:ln w="0">
            <a:noFill/>
          </a:ln>
        </p:spPr>
        <p:txBody>
          <a:bodyPr wrap="square" anchor="ctr">
            <a:normAutofit fontScale="99808" lnSpcReduction="10000"/>
          </a:bodyPr>
          <a:lstStyle/>
          <a:p>
            <a:pPr algn="r">
              <a:defRPr sz="975" b="1">
                <a:solidFill>
                  <a:srgbClr val="081D4D"/>
                </a:solidFill>
                <a:latin typeface="DejaVu Sans"/>
                <a:ea typeface="DejaVu Sans"/>
                <a:cs typeface="DejaVu Sans"/>
              </a:defRPr>
            </a:pPr>
            <a:r>
              <a:rPr sz="975" b="1">
                <a:solidFill>
                  <a:srgbClr val="081D4D"/>
                </a:solidFill>
                <a:latin typeface="DejaVu Sans"/>
                <a:ea typeface="DejaVu Sans"/>
                <a:cs typeface="DejaVu Sans"/>
              </a:rPr>
              <a:t>21</a:t>
            </a:r>
          </a:p>
        </p:txBody>
      </p:sp>
    </p:spTree>
    <p:extLst>
      <p:ext uri="{BB962C8B-B14F-4D97-AF65-F5344CB8AC3E}">
        <p14:creationId xmlns:p14="http://schemas.microsoft.com/office/powerpoint/2010/main" val="1371326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3A9F9922-0BD8-463B-A8C8-8305B788BBB1}"/>
              </a:ext>
            </a:extLst>
          </p:cNvPr>
          <p:cNvSpPr>
            <a:spLocks noGrp="1"/>
          </p:cNvSpPr>
          <p:nvPr/>
        </p:nvSpPr>
        <p:spPr>
          <a:xfrm>
            <a:off x="666750" y="523875"/>
            <a:ext cx="10858500" cy="5810250"/>
          </a:xfrm>
          <a:prstGeom prst="roundRect">
            <a:avLst>
              <a:gd name="adj" fmla="val 5574"/>
            </a:avLst>
          </a:prstGeom>
          <a:solidFill>
            <a:srgbClr val="081D4D">
              <a:alpha val="93333"/>
            </a:srgbClr>
          </a:solidFill>
          <a:ln w="19050">
            <a:solidFill>
              <a:srgbClr val="FFFFFF">
                <a:alpha val="20000"/>
              </a:srgbClr>
            </a:solidFill>
          </a:ln>
        </p:spPr>
        <p:style>
          <a:lnRef idx="0">
            <a:scrgbClr r="0" g="0" b="0"/>
          </a:lnRef>
          <a:fillRef idx="0">
            <a:scrgbClr r="0" g="0" b="0"/>
          </a:fillRef>
          <a:effectRef idx="8">
            <a:scrgbClr r="0" g="0" b="0"/>
          </a:effectRef>
          <a:fontRef idx="major"/>
        </p:style>
        <p:txBody>
          <a:bodyPr/>
          <a:lstStyle/>
          <a:p>
            <a:endParaRPr lang="en-GB"/>
          </a:p>
        </p:txBody>
      </p:sp>
      <p:sp>
        <p:nvSpPr>
          <p:cNvPr id="3" name="Rectangle 2">
            <a:extLst>
              <a:ext uri="{FF2B5EF4-FFF2-40B4-BE49-F238E27FC236}">
                <a16:creationId xmlns:a16="http://schemas.microsoft.com/office/drawing/2014/main" id="{DAF3DAF4-7291-4B37-BC24-70B7C892EB0C}"/>
              </a:ext>
            </a:extLst>
          </p:cNvPr>
          <p:cNvSpPr>
            <a:spLocks noGrp="1"/>
          </p:cNvSpPr>
          <p:nvPr/>
        </p:nvSpPr>
        <p:spPr>
          <a:xfrm>
            <a:off x="1047750" y="819150"/>
            <a:ext cx="10096500" cy="647700"/>
          </a:xfrm>
          <a:prstGeom prst="rect">
            <a:avLst/>
          </a:prstGeom>
          <a:noFill/>
          <a:ln w="0">
            <a:noFill/>
          </a:ln>
        </p:spPr>
        <p:txBody>
          <a:bodyPr wrap="square" anchor="ctr">
            <a:normAutofit/>
          </a:bodyPr>
          <a:lstStyle/>
          <a:p>
            <a:pPr algn="ctr">
              <a:defRPr sz="3450" b="1">
                <a:solidFill>
                  <a:srgbClr val="FFC93D"/>
                </a:solidFill>
                <a:latin typeface="DejaVu Sans"/>
                <a:ea typeface="DejaVu Sans"/>
                <a:cs typeface="DejaVu Sans"/>
              </a:defRPr>
            </a:pPr>
            <a:r>
              <a:rPr sz="3450" b="1">
                <a:solidFill>
                  <a:srgbClr val="FFC93D"/>
                </a:solidFill>
                <a:latin typeface="DejaVu Sans"/>
                <a:ea typeface="DejaVu Sans"/>
                <a:cs typeface="DejaVu Sans"/>
              </a:rPr>
              <a:t>BEAT THE BOT</a:t>
            </a:r>
          </a:p>
        </p:txBody>
      </p:sp>
      <p:sp>
        <p:nvSpPr>
          <p:cNvPr id="4" name="Oval 3">
            <a:extLst>
              <a:ext uri="{FF2B5EF4-FFF2-40B4-BE49-F238E27FC236}">
                <a16:creationId xmlns:a16="http://schemas.microsoft.com/office/drawing/2014/main" id="{6BEFE89C-8604-4FC0-92D1-B3C627E6A897}"/>
              </a:ext>
            </a:extLst>
          </p:cNvPr>
          <p:cNvSpPr>
            <a:spLocks noGrp="1"/>
          </p:cNvSpPr>
          <p:nvPr/>
        </p:nvSpPr>
        <p:spPr>
          <a:xfrm>
            <a:off x="1095375" y="1790700"/>
            <a:ext cx="609600" cy="609600"/>
          </a:xfrm>
          <a:prstGeom prst="ellipse">
            <a:avLst/>
          </a:prstGeom>
          <a:solidFill>
            <a:srgbClr val="08C8D7"/>
          </a:solidFill>
          <a:ln w="0">
            <a:noFill/>
          </a:ln>
        </p:spPr>
        <p:txBody>
          <a:bodyPr wrap="square" anchor="ctr">
            <a:normAutofit fontScale="92851"/>
          </a:bodyPr>
          <a:lstStyle/>
          <a:p>
            <a:pPr algn="ctr">
              <a:defRPr sz="2400" b="1">
                <a:solidFill>
                  <a:srgbClr val="081D4D"/>
                </a:solidFill>
                <a:latin typeface="DejaVu Sans"/>
                <a:ea typeface="DejaVu Sans"/>
                <a:cs typeface="DejaVu Sans"/>
              </a:defRPr>
            </a:pPr>
            <a:r>
              <a:rPr sz="2400" b="1">
                <a:solidFill>
                  <a:srgbClr val="081D4D"/>
                </a:solidFill>
                <a:latin typeface="DejaVu Sans"/>
                <a:ea typeface="DejaVu Sans"/>
                <a:cs typeface="DejaVu Sans"/>
              </a:rPr>
              <a:t>1</a:t>
            </a:r>
          </a:p>
        </p:txBody>
      </p:sp>
      <p:sp>
        <p:nvSpPr>
          <p:cNvPr id="5" name="Rectangle 4">
            <a:extLst>
              <a:ext uri="{FF2B5EF4-FFF2-40B4-BE49-F238E27FC236}">
                <a16:creationId xmlns:a16="http://schemas.microsoft.com/office/drawing/2014/main" id="{5643CE3C-C2E7-4AA5-B440-CE6533839B67}"/>
              </a:ext>
            </a:extLst>
          </p:cNvPr>
          <p:cNvSpPr>
            <a:spLocks noGrp="1"/>
          </p:cNvSpPr>
          <p:nvPr/>
        </p:nvSpPr>
        <p:spPr>
          <a:xfrm>
            <a:off x="1952625" y="1752600"/>
            <a:ext cx="8382000" cy="685800"/>
          </a:xfrm>
          <a:prstGeom prst="rect">
            <a:avLst/>
          </a:prstGeom>
          <a:noFill/>
          <a:ln w="0">
            <a:noFill/>
          </a:ln>
        </p:spPr>
        <p:txBody>
          <a:bodyPr wrap="square" anchor="ctr">
            <a:normAutofit/>
          </a:bodyPr>
          <a:lstStyle/>
          <a:p>
            <a:pPr algn="l">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Describe one way a chatbot can be fun or useful.</a:t>
            </a:r>
          </a:p>
        </p:txBody>
      </p:sp>
      <p:sp>
        <p:nvSpPr>
          <p:cNvPr id="6" name="Oval 5">
            <a:extLst>
              <a:ext uri="{FF2B5EF4-FFF2-40B4-BE49-F238E27FC236}">
                <a16:creationId xmlns:a16="http://schemas.microsoft.com/office/drawing/2014/main" id="{F21C67CB-85D7-4E09-8CD8-84F34ED3A377}"/>
              </a:ext>
            </a:extLst>
          </p:cNvPr>
          <p:cNvSpPr>
            <a:spLocks noGrp="1"/>
          </p:cNvSpPr>
          <p:nvPr/>
        </p:nvSpPr>
        <p:spPr>
          <a:xfrm>
            <a:off x="1095375" y="2895600"/>
            <a:ext cx="609600" cy="609600"/>
          </a:xfrm>
          <a:prstGeom prst="ellipse">
            <a:avLst/>
          </a:prstGeom>
          <a:solidFill>
            <a:srgbClr val="FF6B61"/>
          </a:solidFill>
          <a:ln w="0">
            <a:noFill/>
          </a:ln>
        </p:spPr>
        <p:txBody>
          <a:bodyPr wrap="square" anchor="ctr">
            <a:normAutofit fontScale="92851"/>
          </a:bodyPr>
          <a:lstStyle/>
          <a:p>
            <a:pPr algn="ctr">
              <a:defRPr sz="2400" b="1">
                <a:solidFill>
                  <a:srgbClr val="081D4D"/>
                </a:solidFill>
                <a:latin typeface="DejaVu Sans"/>
                <a:ea typeface="DejaVu Sans"/>
                <a:cs typeface="DejaVu Sans"/>
              </a:defRPr>
            </a:pPr>
            <a:r>
              <a:rPr sz="2400" b="1">
                <a:solidFill>
                  <a:srgbClr val="081D4D"/>
                </a:solidFill>
                <a:latin typeface="DejaVu Sans"/>
                <a:ea typeface="DejaVu Sans"/>
                <a:cs typeface="DejaVu Sans"/>
              </a:rPr>
              <a:t>2</a:t>
            </a:r>
          </a:p>
        </p:txBody>
      </p:sp>
      <p:sp>
        <p:nvSpPr>
          <p:cNvPr id="7" name="Rectangle 6">
            <a:extLst>
              <a:ext uri="{FF2B5EF4-FFF2-40B4-BE49-F238E27FC236}">
                <a16:creationId xmlns:a16="http://schemas.microsoft.com/office/drawing/2014/main" id="{E25E1591-F7E5-4724-92AD-167B04319965}"/>
              </a:ext>
            </a:extLst>
          </p:cNvPr>
          <p:cNvSpPr>
            <a:spLocks noGrp="1"/>
          </p:cNvSpPr>
          <p:nvPr/>
        </p:nvSpPr>
        <p:spPr>
          <a:xfrm>
            <a:off x="1952625" y="2819400"/>
            <a:ext cx="8572500" cy="819150"/>
          </a:xfrm>
          <a:prstGeom prst="rect">
            <a:avLst/>
          </a:prstGeom>
          <a:noFill/>
          <a:ln w="0">
            <a:noFill/>
          </a:ln>
        </p:spPr>
        <p:txBody>
          <a:bodyPr wrap="square" anchor="ctr">
            <a:normAutofit/>
          </a:bodyPr>
          <a:lstStyle/>
          <a:p>
            <a:pPr algn="l">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Explain one reason we must not rely on chatbots for everything.</a:t>
            </a:r>
          </a:p>
        </p:txBody>
      </p:sp>
      <p:sp>
        <p:nvSpPr>
          <p:cNvPr id="8" name="Oval 7">
            <a:extLst>
              <a:ext uri="{FF2B5EF4-FFF2-40B4-BE49-F238E27FC236}">
                <a16:creationId xmlns:a16="http://schemas.microsoft.com/office/drawing/2014/main" id="{7D3899AA-DCB0-45C7-8175-31CA6922FAD1}"/>
              </a:ext>
            </a:extLst>
          </p:cNvPr>
          <p:cNvSpPr>
            <a:spLocks noGrp="1"/>
          </p:cNvSpPr>
          <p:nvPr/>
        </p:nvSpPr>
        <p:spPr>
          <a:xfrm>
            <a:off x="1095375" y="4095750"/>
            <a:ext cx="609600" cy="609600"/>
          </a:xfrm>
          <a:prstGeom prst="ellipse">
            <a:avLst/>
          </a:prstGeom>
          <a:solidFill>
            <a:srgbClr val="FFC93D"/>
          </a:solidFill>
          <a:ln w="0">
            <a:noFill/>
          </a:ln>
        </p:spPr>
        <p:txBody>
          <a:bodyPr wrap="square" anchor="ctr">
            <a:normAutofit fontScale="92851"/>
          </a:bodyPr>
          <a:lstStyle/>
          <a:p>
            <a:pPr algn="ctr">
              <a:defRPr sz="2400" b="1">
                <a:solidFill>
                  <a:srgbClr val="081D4D"/>
                </a:solidFill>
                <a:latin typeface="DejaVu Sans"/>
                <a:ea typeface="DejaVu Sans"/>
                <a:cs typeface="DejaVu Sans"/>
              </a:defRPr>
            </a:pPr>
            <a:r>
              <a:rPr sz="2400" b="1">
                <a:solidFill>
                  <a:srgbClr val="081D4D"/>
                </a:solidFill>
                <a:latin typeface="DejaVu Sans"/>
                <a:ea typeface="DejaVu Sans"/>
                <a:cs typeface="DejaVu Sans"/>
              </a:rPr>
              <a:t>3</a:t>
            </a:r>
          </a:p>
        </p:txBody>
      </p:sp>
      <p:sp>
        <p:nvSpPr>
          <p:cNvPr id="9" name="Rectangle 8">
            <a:extLst>
              <a:ext uri="{FF2B5EF4-FFF2-40B4-BE49-F238E27FC236}">
                <a16:creationId xmlns:a16="http://schemas.microsoft.com/office/drawing/2014/main" id="{460D7ACE-E9FF-4085-BB8D-81FE7AE0F20D}"/>
              </a:ext>
            </a:extLst>
          </p:cNvPr>
          <p:cNvSpPr>
            <a:spLocks noGrp="1"/>
          </p:cNvSpPr>
          <p:nvPr/>
        </p:nvSpPr>
        <p:spPr>
          <a:xfrm>
            <a:off x="1952625" y="4019550"/>
            <a:ext cx="8572500" cy="819150"/>
          </a:xfrm>
          <a:prstGeom prst="rect">
            <a:avLst/>
          </a:prstGeom>
          <a:noFill/>
          <a:ln w="0">
            <a:noFill/>
          </a:ln>
        </p:spPr>
        <p:txBody>
          <a:bodyPr wrap="square" anchor="ctr">
            <a:normAutofit/>
          </a:bodyPr>
          <a:lstStyle/>
          <a:p>
            <a:pPr algn="l">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Explain why a discerning consumer checks information.</a:t>
            </a:r>
          </a:p>
        </p:txBody>
      </p:sp>
      <p:sp>
        <p:nvSpPr>
          <p:cNvPr id="10" name="Rectangle: Rounded Corners 9">
            <a:extLst>
              <a:ext uri="{FF2B5EF4-FFF2-40B4-BE49-F238E27FC236}">
                <a16:creationId xmlns:a16="http://schemas.microsoft.com/office/drawing/2014/main" id="{8045242E-30D4-43DD-B6E4-4F031DDF2FAE}"/>
              </a:ext>
            </a:extLst>
          </p:cNvPr>
          <p:cNvSpPr>
            <a:spLocks noGrp="1"/>
          </p:cNvSpPr>
          <p:nvPr/>
        </p:nvSpPr>
        <p:spPr>
          <a:xfrm>
            <a:off x="2286000" y="5334000"/>
            <a:ext cx="7620000" cy="552450"/>
          </a:xfrm>
          <a:prstGeom prst="roundRect">
            <a:avLst>
              <a:gd name="adj" fmla="val 34483"/>
            </a:avLst>
          </a:prstGeom>
          <a:solidFill>
            <a:srgbClr val="FFFFFF"/>
          </a:solidFill>
          <a:ln w="0">
            <a:noFill/>
          </a:ln>
        </p:spPr>
        <p:txBody>
          <a:bodyPr wrap="square" anchor="ctr">
            <a:normAutofit/>
          </a:bodyPr>
          <a:lstStyle/>
          <a:p>
            <a:pPr algn="ctr">
              <a:defRPr sz="2025" b="1">
                <a:solidFill>
                  <a:srgbClr val="081D4D"/>
                </a:solidFill>
                <a:latin typeface="DejaVu Sans"/>
                <a:ea typeface="DejaVu Sans"/>
                <a:cs typeface="DejaVu Sans"/>
              </a:defRPr>
            </a:pPr>
            <a:r>
              <a:rPr sz="2025" b="1">
                <a:solidFill>
                  <a:srgbClr val="081D4D"/>
                </a:solidFill>
                <a:latin typeface="DejaVu Sans"/>
                <a:ea typeface="DejaVu Sans"/>
                <a:cs typeface="DejaVu Sans"/>
              </a:rPr>
              <a:t>Use: because, this means, therefore</a:t>
            </a:r>
          </a:p>
        </p:txBody>
      </p:sp>
    </p:spTree>
    <p:extLst>
      <p:ext uri="{BB962C8B-B14F-4D97-AF65-F5344CB8AC3E}">
        <p14:creationId xmlns:p14="http://schemas.microsoft.com/office/powerpoint/2010/main" val="66635752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1741</Words>
  <Application>Microsoft Office PowerPoint</Application>
  <DocSecurity>0</DocSecurity>
  <PresentationFormat>Widescreen</PresentationFormat>
  <Paragraphs>211</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Aptos</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kerrie boswell</cp:lastModifiedBy>
  <cp:revision>1</cp:revision>
  <dcterms:created xsi:type="dcterms:W3CDTF">2026-10-07T09:16:19Z</dcterms:created>
  <dcterms:modified xsi:type="dcterms:W3CDTF">2026-10-07T09:29:31Z</dcterms:modified>
</cp:coreProperties>
</file>