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tmp" ContentType="image/p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16"/>
  </p:notesMasterIdLst>
  <p:sldIdLst>
    <p:sldId id="256" r:id="rId2"/>
    <p:sldId id="263" r:id="rId3"/>
    <p:sldId id="300" r:id="rId4"/>
    <p:sldId id="301" r:id="rId5"/>
    <p:sldId id="292" r:id="rId6"/>
    <p:sldId id="302" r:id="rId7"/>
    <p:sldId id="280" r:id="rId8"/>
    <p:sldId id="303" r:id="rId9"/>
    <p:sldId id="288" r:id="rId10"/>
    <p:sldId id="299" r:id="rId11"/>
    <p:sldId id="296" r:id="rId12"/>
    <p:sldId id="266" r:id="rId13"/>
    <p:sldId id="269" r:id="rId14"/>
    <p:sldId id="261" r:id="rId15"/>
  </p:sldIdLst>
  <p:sldSz cx="9728200" cy="7296150"/>
  <p:notesSz cx="6858000" cy="9144000"/>
  <p:embeddedFontLst>
    <p:embeddedFont>
      <p:font typeface="Comic Sans MS" panose="030F0702030302020204" pitchFamily="66" charset="0"/>
      <p:regular r:id="rId17"/>
      <p:bold r:id="rId18"/>
      <p:italic r:id="rId19"/>
      <p:boldItalic r:id="rId20"/>
    </p:embeddedFont>
    <p:embeddedFont>
      <p:font typeface="Montserrat" panose="00000500000000000000" pitchFamily="2" charset="0"/>
      <p:regular r:id="rId21"/>
      <p:bold r:id="rId22"/>
      <p:italic r:id="rId23"/>
      <p:boldItalic r:id="rId24"/>
    </p:embeddedFont>
  </p:embeddedFontLst>
  <p:defaultTextStyle>
    <a:defPPr>
      <a:defRPr lang="en-GB"/>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298" userDrawn="1">
          <p15:clr>
            <a:srgbClr val="A4A3A4"/>
          </p15:clr>
        </p15:guide>
        <p15:guide id="2" pos="306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9966FF"/>
    <a:srgbClr val="000000"/>
    <a:srgbClr val="FDEAE3"/>
    <a:srgbClr val="FFFFCC"/>
    <a:srgbClr val="CCFF99"/>
    <a:srgbClr val="FFCCFF"/>
    <a:srgbClr val="FFFCE5"/>
    <a:srgbClr val="B0007A"/>
    <a:srgbClr val="CC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404" autoAdjust="0"/>
  </p:normalViewPr>
  <p:slideViewPr>
    <p:cSldViewPr>
      <p:cViewPr varScale="1">
        <p:scale>
          <a:sx n="65" d="100"/>
          <a:sy n="65" d="100"/>
        </p:scale>
        <p:origin x="1862" y="278"/>
      </p:cViewPr>
      <p:guideLst>
        <p:guide orient="horz" pos="2298"/>
        <p:guide pos="3064"/>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1951D35-4B2C-4101-BE8A-ED6A6750F0FE}"/>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pitchFamily="34" charset="0"/>
                <a:cs typeface="Arial" pitchFamily="34" charset="0"/>
              </a:defRPr>
            </a:lvl1pPr>
          </a:lstStyle>
          <a:p>
            <a:pPr>
              <a:defRPr/>
            </a:pPr>
            <a:endParaRPr lang="en-GB"/>
          </a:p>
        </p:txBody>
      </p:sp>
      <p:sp>
        <p:nvSpPr>
          <p:cNvPr id="3" name="Date Placeholder 2">
            <a:extLst>
              <a:ext uri="{FF2B5EF4-FFF2-40B4-BE49-F238E27FC236}">
                <a16:creationId xmlns:a16="http://schemas.microsoft.com/office/drawing/2014/main" id="{7D911586-1F0D-4FA0-9FFD-2FCB59B5D0DC}"/>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eaLnBrk="1" hangingPunct="1">
              <a:defRPr sz="1200">
                <a:latin typeface="Arial" pitchFamily="34" charset="0"/>
                <a:cs typeface="Arial" pitchFamily="34" charset="0"/>
              </a:defRPr>
            </a:lvl1pPr>
          </a:lstStyle>
          <a:p>
            <a:pPr>
              <a:defRPr/>
            </a:pPr>
            <a:fld id="{D533C08B-985A-417C-A5BA-52254141910D}" type="datetimeFigureOut">
              <a:rPr lang="en-GB"/>
              <a:pPr>
                <a:defRPr/>
              </a:pPr>
              <a:t>04/08/2025</a:t>
            </a:fld>
            <a:endParaRPr lang="en-GB"/>
          </a:p>
        </p:txBody>
      </p:sp>
      <p:sp>
        <p:nvSpPr>
          <p:cNvPr id="4" name="Slide Image Placeholder 3">
            <a:extLst>
              <a:ext uri="{FF2B5EF4-FFF2-40B4-BE49-F238E27FC236}">
                <a16:creationId xmlns:a16="http://schemas.microsoft.com/office/drawing/2014/main" id="{B63693F5-3559-44FC-9632-40FAF03903EA}"/>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a:extLst>
              <a:ext uri="{FF2B5EF4-FFF2-40B4-BE49-F238E27FC236}">
                <a16:creationId xmlns:a16="http://schemas.microsoft.com/office/drawing/2014/main" id="{53AA2749-9E18-47E0-9ABA-6059CCF366BB}"/>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a:extLst>
              <a:ext uri="{FF2B5EF4-FFF2-40B4-BE49-F238E27FC236}">
                <a16:creationId xmlns:a16="http://schemas.microsoft.com/office/drawing/2014/main" id="{7476967B-1D65-4AF8-99FE-8BFF99566C75}"/>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pitchFamily="34" charset="0"/>
                <a:cs typeface="Arial" pitchFamily="34" charset="0"/>
              </a:defRPr>
            </a:lvl1pPr>
          </a:lstStyle>
          <a:p>
            <a:pPr>
              <a:defRPr/>
            </a:pPr>
            <a:endParaRPr lang="en-GB"/>
          </a:p>
        </p:txBody>
      </p:sp>
      <p:sp>
        <p:nvSpPr>
          <p:cNvPr id="7" name="Slide Number Placeholder 6">
            <a:extLst>
              <a:ext uri="{FF2B5EF4-FFF2-40B4-BE49-F238E27FC236}">
                <a16:creationId xmlns:a16="http://schemas.microsoft.com/office/drawing/2014/main" id="{D8BEFB96-F5BC-4DC0-9272-27A66BC5DD57}"/>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ABF7BC2E-5C5A-4680-930F-174A61ED51C0}"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Image attribution https://www.flickr.com/photos/oddharmonic/11004812794</a:t>
            </a:r>
          </a:p>
        </p:txBody>
      </p:sp>
      <p:sp>
        <p:nvSpPr>
          <p:cNvPr id="4" name="Slide Number Placeholder 3"/>
          <p:cNvSpPr>
            <a:spLocks noGrp="1"/>
          </p:cNvSpPr>
          <p:nvPr>
            <p:ph type="sldNum" sz="quarter" idx="5"/>
          </p:nvPr>
        </p:nvSpPr>
        <p:spPr/>
        <p:txBody>
          <a:bodyPr/>
          <a:lstStyle/>
          <a:p>
            <a:pPr>
              <a:defRPr/>
            </a:pPr>
            <a:fld id="{ABF7BC2E-5C5A-4680-930F-174A61ED51C0}" type="slidenum">
              <a:rPr lang="en-GB" altLang="en-US" smtClean="0"/>
              <a:pPr>
                <a:defRPr/>
              </a:pPr>
              <a:t>1</a:t>
            </a:fld>
            <a:endParaRPr lang="en-GB" altLang="en-US"/>
          </a:p>
        </p:txBody>
      </p:sp>
    </p:spTree>
    <p:extLst>
      <p:ext uri="{BB962C8B-B14F-4D97-AF65-F5344CB8AC3E}">
        <p14:creationId xmlns:p14="http://schemas.microsoft.com/office/powerpoint/2010/main" val="22608644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29615" y="2266950"/>
            <a:ext cx="8268970" cy="1563688"/>
          </a:xfrm>
        </p:spPr>
        <p:txBody>
          <a:bodyPr/>
          <a:lstStyle/>
          <a:p>
            <a:r>
              <a:rPr lang="en-US"/>
              <a:t>Click to edit Master title style</a:t>
            </a:r>
            <a:endParaRPr lang="en-GB"/>
          </a:p>
        </p:txBody>
      </p:sp>
      <p:sp>
        <p:nvSpPr>
          <p:cNvPr id="3" name="Subtitle 2"/>
          <p:cNvSpPr>
            <a:spLocks noGrp="1"/>
          </p:cNvSpPr>
          <p:nvPr>
            <p:ph type="subTitle" idx="1"/>
          </p:nvPr>
        </p:nvSpPr>
        <p:spPr>
          <a:xfrm>
            <a:off x="1459230" y="4133851"/>
            <a:ext cx="6809740" cy="1865313"/>
          </a:xfrm>
        </p:spPr>
        <p:txBody>
          <a:bodyPr/>
          <a:lstStyle>
            <a:lvl1pPr marL="0" indent="0" algn="ctr">
              <a:buNone/>
              <a:defRPr/>
            </a:lvl1pPr>
            <a:lvl2pPr marL="583707" indent="0" algn="ctr">
              <a:buNone/>
              <a:defRPr/>
            </a:lvl2pPr>
            <a:lvl3pPr marL="1167414" indent="0" algn="ctr">
              <a:buNone/>
              <a:defRPr/>
            </a:lvl3pPr>
            <a:lvl4pPr marL="1751122" indent="0" algn="ctr">
              <a:buNone/>
              <a:defRPr/>
            </a:lvl4pPr>
            <a:lvl5pPr marL="2334829" indent="0" algn="ctr">
              <a:buNone/>
              <a:defRPr/>
            </a:lvl5pPr>
            <a:lvl6pPr marL="2918536" indent="0" algn="ctr">
              <a:buNone/>
              <a:defRPr/>
            </a:lvl6pPr>
            <a:lvl7pPr marL="3502243" indent="0" algn="ctr">
              <a:buNone/>
              <a:defRPr/>
            </a:lvl7pPr>
            <a:lvl8pPr marL="4085951" indent="0" algn="ctr">
              <a:buNone/>
              <a:defRPr/>
            </a:lvl8pPr>
            <a:lvl9pPr marL="4669658" indent="0" algn="ctr">
              <a:buNone/>
              <a:defRPr/>
            </a:lvl9pPr>
          </a:lstStyle>
          <a:p>
            <a:r>
              <a:rPr lang="en-US"/>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FE554EDF-108A-4DF2-939E-ECBEE193E67E}" type="slidenum">
              <a:rPr lang="en-GB" altLang="en-US"/>
              <a:pPr>
                <a:defRPr/>
              </a:pPr>
              <a:t>‹#›</a:t>
            </a:fld>
            <a:endParaRPr lang="en-GB" altLang="en-US"/>
          </a:p>
        </p:txBody>
      </p:sp>
    </p:spTree>
    <p:extLst>
      <p:ext uri="{BB962C8B-B14F-4D97-AF65-F5344CB8AC3E}">
        <p14:creationId xmlns:p14="http://schemas.microsoft.com/office/powerpoint/2010/main" val="2030441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BCF53CED-DB74-4274-BA81-4E4D0A95D341}" type="slidenum">
              <a:rPr lang="en-GB" altLang="en-US"/>
              <a:pPr>
                <a:defRPr/>
              </a:pPr>
              <a:t>‹#›</a:t>
            </a:fld>
            <a:endParaRPr lang="en-GB" altLang="en-US"/>
          </a:p>
        </p:txBody>
      </p:sp>
    </p:spTree>
    <p:extLst>
      <p:ext uri="{BB962C8B-B14F-4D97-AF65-F5344CB8AC3E}">
        <p14:creationId xmlns:p14="http://schemas.microsoft.com/office/powerpoint/2010/main" val="13814220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68123" y="4687889"/>
            <a:ext cx="8268970" cy="1449387"/>
          </a:xfrm>
        </p:spPr>
        <p:txBody>
          <a:bodyPr anchor="t"/>
          <a:lstStyle>
            <a:lvl1pPr algn="l">
              <a:defRPr sz="5107" b="1" cap="all"/>
            </a:lvl1pPr>
          </a:lstStyle>
          <a:p>
            <a:r>
              <a:rPr lang="en-US"/>
              <a:t>Click to edit Master title style</a:t>
            </a:r>
            <a:endParaRPr lang="en-GB"/>
          </a:p>
        </p:txBody>
      </p:sp>
      <p:sp>
        <p:nvSpPr>
          <p:cNvPr id="3" name="Text Placeholder 2"/>
          <p:cNvSpPr>
            <a:spLocks noGrp="1"/>
          </p:cNvSpPr>
          <p:nvPr>
            <p:ph type="body" idx="1"/>
          </p:nvPr>
        </p:nvSpPr>
        <p:spPr>
          <a:xfrm>
            <a:off x="768123" y="3092450"/>
            <a:ext cx="8268970" cy="1595438"/>
          </a:xfrm>
        </p:spPr>
        <p:txBody>
          <a:bodyPr anchor="b"/>
          <a:lstStyle>
            <a:lvl1pPr marL="0" indent="0">
              <a:buNone/>
              <a:defRPr sz="2553"/>
            </a:lvl1pPr>
            <a:lvl2pPr marL="583707" indent="0">
              <a:buNone/>
              <a:defRPr sz="2298"/>
            </a:lvl2pPr>
            <a:lvl3pPr marL="1167414" indent="0">
              <a:buNone/>
              <a:defRPr sz="2043"/>
            </a:lvl3pPr>
            <a:lvl4pPr marL="1751122" indent="0">
              <a:buNone/>
              <a:defRPr sz="1787"/>
            </a:lvl4pPr>
            <a:lvl5pPr marL="2334829" indent="0">
              <a:buNone/>
              <a:defRPr sz="1787"/>
            </a:lvl5pPr>
            <a:lvl6pPr marL="2918536" indent="0">
              <a:buNone/>
              <a:defRPr sz="1787"/>
            </a:lvl6pPr>
            <a:lvl7pPr marL="3502243" indent="0">
              <a:buNone/>
              <a:defRPr sz="1787"/>
            </a:lvl7pPr>
            <a:lvl8pPr marL="4085951" indent="0">
              <a:buNone/>
              <a:defRPr sz="1787"/>
            </a:lvl8pPr>
            <a:lvl9pPr marL="4669658" indent="0">
              <a:buNone/>
              <a:defRPr sz="1787"/>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6E6610D3-0DFE-4FEE-9A4C-B7DB1C16F093}" type="slidenum">
              <a:rPr lang="en-GB" altLang="en-US"/>
              <a:pPr>
                <a:defRPr/>
              </a:pPr>
              <a:t>‹#›</a:t>
            </a:fld>
            <a:endParaRPr lang="en-GB" altLang="en-US"/>
          </a:p>
        </p:txBody>
      </p:sp>
    </p:spTree>
    <p:extLst>
      <p:ext uri="{BB962C8B-B14F-4D97-AF65-F5344CB8AC3E}">
        <p14:creationId xmlns:p14="http://schemas.microsoft.com/office/powerpoint/2010/main" val="24264767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86410" y="1701800"/>
            <a:ext cx="4280408" cy="4816475"/>
          </a:xfrm>
        </p:spPr>
        <p:txBody>
          <a:bodyPr/>
          <a:lstStyle>
            <a:lvl1pPr>
              <a:defRPr sz="3575"/>
            </a:lvl1pPr>
            <a:lvl2pPr>
              <a:defRPr sz="3064"/>
            </a:lvl2pPr>
            <a:lvl3pPr>
              <a:defRPr sz="2553"/>
            </a:lvl3pPr>
            <a:lvl4pPr>
              <a:defRPr sz="2298"/>
            </a:lvl4pPr>
            <a:lvl5pPr>
              <a:defRPr sz="2298"/>
            </a:lvl5pPr>
            <a:lvl6pPr>
              <a:defRPr sz="2298"/>
            </a:lvl6pPr>
            <a:lvl7pPr>
              <a:defRPr sz="2298"/>
            </a:lvl7pPr>
            <a:lvl8pPr>
              <a:defRPr sz="2298"/>
            </a:lvl8pPr>
            <a:lvl9pPr>
              <a:defRPr sz="229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961382" y="1701800"/>
            <a:ext cx="4280408" cy="4816475"/>
          </a:xfrm>
        </p:spPr>
        <p:txBody>
          <a:bodyPr/>
          <a:lstStyle>
            <a:lvl1pPr>
              <a:defRPr sz="3575"/>
            </a:lvl1pPr>
            <a:lvl2pPr>
              <a:defRPr sz="3064"/>
            </a:lvl2pPr>
            <a:lvl3pPr>
              <a:defRPr sz="2553"/>
            </a:lvl3pPr>
            <a:lvl4pPr>
              <a:defRPr sz="2298"/>
            </a:lvl4pPr>
            <a:lvl5pPr>
              <a:defRPr sz="2298"/>
            </a:lvl5pPr>
            <a:lvl6pPr>
              <a:defRPr sz="2298"/>
            </a:lvl6pPr>
            <a:lvl7pPr>
              <a:defRPr sz="2298"/>
            </a:lvl7pPr>
            <a:lvl8pPr>
              <a:defRPr sz="2298"/>
            </a:lvl8pPr>
            <a:lvl9pPr>
              <a:defRPr sz="229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4EEDEDFE-598F-485D-962E-BC3D7E2898F0}" type="slidenum">
              <a:rPr lang="en-GB" altLang="en-US"/>
              <a:pPr>
                <a:defRPr/>
              </a:pPr>
              <a:t>‹#›</a:t>
            </a:fld>
            <a:endParaRPr lang="en-GB" altLang="en-US"/>
          </a:p>
        </p:txBody>
      </p:sp>
    </p:spTree>
    <p:extLst>
      <p:ext uri="{BB962C8B-B14F-4D97-AF65-F5344CB8AC3E}">
        <p14:creationId xmlns:p14="http://schemas.microsoft.com/office/powerpoint/2010/main" val="10864235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86410" y="1633539"/>
            <a:ext cx="4298649" cy="681037"/>
          </a:xfrm>
        </p:spPr>
        <p:txBody>
          <a:bodyPr anchor="b"/>
          <a:lstStyle>
            <a:lvl1pPr marL="0" indent="0">
              <a:buNone/>
              <a:defRPr sz="3064" b="1"/>
            </a:lvl1pPr>
            <a:lvl2pPr marL="583707" indent="0">
              <a:buNone/>
              <a:defRPr sz="2553" b="1"/>
            </a:lvl2pPr>
            <a:lvl3pPr marL="1167414" indent="0">
              <a:buNone/>
              <a:defRPr sz="2298" b="1"/>
            </a:lvl3pPr>
            <a:lvl4pPr marL="1751122" indent="0">
              <a:buNone/>
              <a:defRPr sz="2043" b="1"/>
            </a:lvl4pPr>
            <a:lvl5pPr marL="2334829" indent="0">
              <a:buNone/>
              <a:defRPr sz="2043" b="1"/>
            </a:lvl5pPr>
            <a:lvl6pPr marL="2918536" indent="0">
              <a:buNone/>
              <a:defRPr sz="2043" b="1"/>
            </a:lvl6pPr>
            <a:lvl7pPr marL="3502243" indent="0">
              <a:buNone/>
              <a:defRPr sz="2043" b="1"/>
            </a:lvl7pPr>
            <a:lvl8pPr marL="4085951" indent="0">
              <a:buNone/>
              <a:defRPr sz="2043" b="1"/>
            </a:lvl8pPr>
            <a:lvl9pPr marL="4669658" indent="0">
              <a:buNone/>
              <a:defRPr sz="2043" b="1"/>
            </a:lvl9pPr>
          </a:lstStyle>
          <a:p>
            <a:pPr lvl="0"/>
            <a:r>
              <a:rPr lang="en-US"/>
              <a:t>Click to edit Master text styles</a:t>
            </a:r>
          </a:p>
        </p:txBody>
      </p:sp>
      <p:sp>
        <p:nvSpPr>
          <p:cNvPr id="4" name="Content Placeholder 3"/>
          <p:cNvSpPr>
            <a:spLocks noGrp="1"/>
          </p:cNvSpPr>
          <p:nvPr>
            <p:ph sz="half" idx="2"/>
          </p:nvPr>
        </p:nvSpPr>
        <p:spPr>
          <a:xfrm>
            <a:off x="486410" y="2314575"/>
            <a:ext cx="4298649" cy="4203700"/>
          </a:xfrm>
        </p:spPr>
        <p:txBody>
          <a:bodyPr/>
          <a:lstStyle>
            <a:lvl1pPr>
              <a:defRPr sz="3064"/>
            </a:lvl1pPr>
            <a:lvl2pPr>
              <a:defRPr sz="2553"/>
            </a:lvl2pPr>
            <a:lvl3pPr>
              <a:defRPr sz="2298"/>
            </a:lvl3pPr>
            <a:lvl4pPr>
              <a:defRPr sz="2043"/>
            </a:lvl4pPr>
            <a:lvl5pPr>
              <a:defRPr sz="2043"/>
            </a:lvl5pPr>
            <a:lvl6pPr>
              <a:defRPr sz="2043"/>
            </a:lvl6pPr>
            <a:lvl7pPr>
              <a:defRPr sz="2043"/>
            </a:lvl7pPr>
            <a:lvl8pPr>
              <a:defRPr sz="2043"/>
            </a:lvl8pPr>
            <a:lvl9pPr>
              <a:defRPr sz="204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941116" y="1633539"/>
            <a:ext cx="4300675" cy="681037"/>
          </a:xfrm>
        </p:spPr>
        <p:txBody>
          <a:bodyPr anchor="b"/>
          <a:lstStyle>
            <a:lvl1pPr marL="0" indent="0">
              <a:buNone/>
              <a:defRPr sz="3064" b="1"/>
            </a:lvl1pPr>
            <a:lvl2pPr marL="583707" indent="0">
              <a:buNone/>
              <a:defRPr sz="2553" b="1"/>
            </a:lvl2pPr>
            <a:lvl3pPr marL="1167414" indent="0">
              <a:buNone/>
              <a:defRPr sz="2298" b="1"/>
            </a:lvl3pPr>
            <a:lvl4pPr marL="1751122" indent="0">
              <a:buNone/>
              <a:defRPr sz="2043" b="1"/>
            </a:lvl4pPr>
            <a:lvl5pPr marL="2334829" indent="0">
              <a:buNone/>
              <a:defRPr sz="2043" b="1"/>
            </a:lvl5pPr>
            <a:lvl6pPr marL="2918536" indent="0">
              <a:buNone/>
              <a:defRPr sz="2043" b="1"/>
            </a:lvl6pPr>
            <a:lvl7pPr marL="3502243" indent="0">
              <a:buNone/>
              <a:defRPr sz="2043" b="1"/>
            </a:lvl7pPr>
            <a:lvl8pPr marL="4085951" indent="0">
              <a:buNone/>
              <a:defRPr sz="2043" b="1"/>
            </a:lvl8pPr>
            <a:lvl9pPr marL="4669658" indent="0">
              <a:buNone/>
              <a:defRPr sz="2043" b="1"/>
            </a:lvl9pPr>
          </a:lstStyle>
          <a:p>
            <a:pPr lvl="0"/>
            <a:r>
              <a:rPr lang="en-US"/>
              <a:t>Click to edit Master text styles</a:t>
            </a:r>
          </a:p>
        </p:txBody>
      </p:sp>
      <p:sp>
        <p:nvSpPr>
          <p:cNvPr id="6" name="Content Placeholder 5"/>
          <p:cNvSpPr>
            <a:spLocks noGrp="1"/>
          </p:cNvSpPr>
          <p:nvPr>
            <p:ph sz="quarter" idx="4"/>
          </p:nvPr>
        </p:nvSpPr>
        <p:spPr>
          <a:xfrm>
            <a:off x="4941116" y="2314575"/>
            <a:ext cx="4300675" cy="4203700"/>
          </a:xfrm>
        </p:spPr>
        <p:txBody>
          <a:bodyPr/>
          <a:lstStyle>
            <a:lvl1pPr>
              <a:defRPr sz="3064"/>
            </a:lvl1pPr>
            <a:lvl2pPr>
              <a:defRPr sz="2553"/>
            </a:lvl2pPr>
            <a:lvl3pPr>
              <a:defRPr sz="2298"/>
            </a:lvl3pPr>
            <a:lvl4pPr>
              <a:defRPr sz="2043"/>
            </a:lvl4pPr>
            <a:lvl5pPr>
              <a:defRPr sz="2043"/>
            </a:lvl5pPr>
            <a:lvl6pPr>
              <a:defRPr sz="2043"/>
            </a:lvl6pPr>
            <a:lvl7pPr>
              <a:defRPr sz="2043"/>
            </a:lvl7pPr>
            <a:lvl8pPr>
              <a:defRPr sz="2043"/>
            </a:lvl8pPr>
            <a:lvl9pPr>
              <a:defRPr sz="204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GB"/>
          </a:p>
        </p:txBody>
      </p:sp>
      <p:sp>
        <p:nvSpPr>
          <p:cNvPr id="8" name="Rectangle 5"/>
          <p:cNvSpPr>
            <a:spLocks noGrp="1" noChangeArrowheads="1"/>
          </p:cNvSpPr>
          <p:nvPr>
            <p:ph type="ftr" sz="quarter" idx="11"/>
          </p:nvPr>
        </p:nvSpPr>
        <p:spPr>
          <a:ln/>
        </p:spPr>
        <p:txBody>
          <a:bodyPr/>
          <a:lstStyle>
            <a:lvl1pPr>
              <a:defRPr/>
            </a:lvl1pPr>
          </a:lstStyle>
          <a:p>
            <a:pPr>
              <a:defRPr/>
            </a:pPr>
            <a:endParaRPr lang="en-GB"/>
          </a:p>
        </p:txBody>
      </p:sp>
      <p:sp>
        <p:nvSpPr>
          <p:cNvPr id="9" name="Rectangle 6"/>
          <p:cNvSpPr>
            <a:spLocks noGrp="1" noChangeArrowheads="1"/>
          </p:cNvSpPr>
          <p:nvPr>
            <p:ph type="sldNum" sz="quarter" idx="12"/>
          </p:nvPr>
        </p:nvSpPr>
        <p:spPr>
          <a:ln/>
        </p:spPr>
        <p:txBody>
          <a:bodyPr/>
          <a:lstStyle>
            <a:lvl1pPr>
              <a:defRPr/>
            </a:lvl1pPr>
          </a:lstStyle>
          <a:p>
            <a:pPr>
              <a:defRPr/>
            </a:pPr>
            <a:fld id="{34FA6E47-6660-4970-BF81-112A71181C37}" type="slidenum">
              <a:rPr lang="en-GB" altLang="en-US"/>
              <a:pPr>
                <a:defRPr/>
              </a:pPr>
              <a:t>‹#›</a:t>
            </a:fld>
            <a:endParaRPr lang="en-GB" altLang="en-US"/>
          </a:p>
        </p:txBody>
      </p:sp>
    </p:spTree>
    <p:extLst>
      <p:ext uri="{BB962C8B-B14F-4D97-AF65-F5344CB8AC3E}">
        <p14:creationId xmlns:p14="http://schemas.microsoft.com/office/powerpoint/2010/main" val="2054992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GB"/>
          </a:p>
        </p:txBody>
      </p:sp>
      <p:sp>
        <p:nvSpPr>
          <p:cNvPr id="4" name="Rectangle 5"/>
          <p:cNvSpPr>
            <a:spLocks noGrp="1" noChangeArrowheads="1"/>
          </p:cNvSpPr>
          <p:nvPr>
            <p:ph type="ftr" sz="quarter" idx="11"/>
          </p:nvPr>
        </p:nvSpPr>
        <p:spPr>
          <a:ln/>
        </p:spPr>
        <p:txBody>
          <a:bodyPr/>
          <a:lstStyle>
            <a:lvl1pPr>
              <a:defRPr/>
            </a:lvl1pPr>
          </a:lstStyle>
          <a:p>
            <a:pPr>
              <a:defRPr/>
            </a:pPr>
            <a:endParaRPr lang="en-GB"/>
          </a:p>
        </p:txBody>
      </p:sp>
      <p:sp>
        <p:nvSpPr>
          <p:cNvPr id="5" name="Rectangle 6"/>
          <p:cNvSpPr>
            <a:spLocks noGrp="1" noChangeArrowheads="1"/>
          </p:cNvSpPr>
          <p:nvPr>
            <p:ph type="sldNum" sz="quarter" idx="12"/>
          </p:nvPr>
        </p:nvSpPr>
        <p:spPr>
          <a:ln/>
        </p:spPr>
        <p:txBody>
          <a:bodyPr/>
          <a:lstStyle>
            <a:lvl1pPr>
              <a:defRPr/>
            </a:lvl1pPr>
          </a:lstStyle>
          <a:p>
            <a:pPr>
              <a:defRPr/>
            </a:pPr>
            <a:fld id="{57191D8D-A33D-410B-8C45-934779FA9C45}" type="slidenum">
              <a:rPr lang="en-GB" altLang="en-US"/>
              <a:pPr>
                <a:defRPr/>
              </a:pPr>
              <a:t>‹#›</a:t>
            </a:fld>
            <a:endParaRPr lang="en-GB" altLang="en-US"/>
          </a:p>
        </p:txBody>
      </p:sp>
    </p:spTree>
    <p:extLst>
      <p:ext uri="{BB962C8B-B14F-4D97-AF65-F5344CB8AC3E}">
        <p14:creationId xmlns:p14="http://schemas.microsoft.com/office/powerpoint/2010/main" val="13780018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p>
        </p:txBody>
      </p:sp>
      <p:sp>
        <p:nvSpPr>
          <p:cNvPr id="3" name="Rectangle 5"/>
          <p:cNvSpPr>
            <a:spLocks noGrp="1" noChangeArrowheads="1"/>
          </p:cNvSpPr>
          <p:nvPr>
            <p:ph type="ftr" sz="quarter" idx="11"/>
          </p:nvPr>
        </p:nvSpPr>
        <p:spPr>
          <a:ln/>
        </p:spPr>
        <p:txBody>
          <a:bodyPr/>
          <a:lstStyle>
            <a:lvl1pPr>
              <a:defRPr/>
            </a:lvl1pPr>
          </a:lstStyle>
          <a:p>
            <a:pPr>
              <a:defRPr/>
            </a:pPr>
            <a:endParaRPr lang="en-GB"/>
          </a:p>
        </p:txBody>
      </p:sp>
      <p:sp>
        <p:nvSpPr>
          <p:cNvPr id="4" name="Rectangle 6"/>
          <p:cNvSpPr>
            <a:spLocks noGrp="1" noChangeArrowheads="1"/>
          </p:cNvSpPr>
          <p:nvPr>
            <p:ph type="sldNum" sz="quarter" idx="12"/>
          </p:nvPr>
        </p:nvSpPr>
        <p:spPr>
          <a:ln/>
        </p:spPr>
        <p:txBody>
          <a:bodyPr/>
          <a:lstStyle>
            <a:lvl1pPr>
              <a:defRPr/>
            </a:lvl1pPr>
          </a:lstStyle>
          <a:p>
            <a:pPr>
              <a:defRPr/>
            </a:pPr>
            <a:fld id="{1285C0C3-B9AF-4FBA-B4B3-4C4741D4C3FA}" type="slidenum">
              <a:rPr lang="en-GB" altLang="en-US"/>
              <a:pPr>
                <a:defRPr/>
              </a:pPr>
              <a:t>‹#›</a:t>
            </a:fld>
            <a:endParaRPr lang="en-GB" altLang="en-US"/>
          </a:p>
        </p:txBody>
      </p:sp>
    </p:spTree>
    <p:extLst>
      <p:ext uri="{BB962C8B-B14F-4D97-AF65-F5344CB8AC3E}">
        <p14:creationId xmlns:p14="http://schemas.microsoft.com/office/powerpoint/2010/main" val="28883052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86411" y="290513"/>
            <a:ext cx="3200173" cy="1236662"/>
          </a:xfrm>
        </p:spPr>
        <p:txBody>
          <a:bodyPr anchor="b"/>
          <a:lstStyle>
            <a:lvl1pPr algn="l">
              <a:defRPr sz="2553" b="1"/>
            </a:lvl1pPr>
          </a:lstStyle>
          <a:p>
            <a:r>
              <a:rPr lang="en-US"/>
              <a:t>Click to edit Master title style</a:t>
            </a:r>
            <a:endParaRPr lang="en-GB"/>
          </a:p>
        </p:txBody>
      </p:sp>
      <p:sp>
        <p:nvSpPr>
          <p:cNvPr id="3" name="Content Placeholder 2"/>
          <p:cNvSpPr>
            <a:spLocks noGrp="1"/>
          </p:cNvSpPr>
          <p:nvPr>
            <p:ph idx="1"/>
          </p:nvPr>
        </p:nvSpPr>
        <p:spPr>
          <a:xfrm>
            <a:off x="3804132" y="290513"/>
            <a:ext cx="5437658" cy="6227762"/>
          </a:xfrm>
        </p:spPr>
        <p:txBody>
          <a:bodyPr/>
          <a:lstStyle>
            <a:lvl1pPr>
              <a:defRPr sz="4085"/>
            </a:lvl1pPr>
            <a:lvl2pPr>
              <a:defRPr sz="3575"/>
            </a:lvl2pPr>
            <a:lvl3pPr>
              <a:defRPr sz="3064"/>
            </a:lvl3pPr>
            <a:lvl4pPr>
              <a:defRPr sz="2553"/>
            </a:lvl4pPr>
            <a:lvl5pPr>
              <a:defRPr sz="2553"/>
            </a:lvl5pPr>
            <a:lvl6pPr>
              <a:defRPr sz="2553"/>
            </a:lvl6pPr>
            <a:lvl7pPr>
              <a:defRPr sz="2553"/>
            </a:lvl7pPr>
            <a:lvl8pPr>
              <a:defRPr sz="2553"/>
            </a:lvl8pPr>
            <a:lvl9pPr>
              <a:defRPr sz="255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86411" y="1527175"/>
            <a:ext cx="3200173" cy="4991100"/>
          </a:xfrm>
        </p:spPr>
        <p:txBody>
          <a:bodyPr/>
          <a:lstStyle>
            <a:lvl1pPr marL="0" indent="0">
              <a:buNone/>
              <a:defRPr sz="1787"/>
            </a:lvl1pPr>
            <a:lvl2pPr marL="583707" indent="0">
              <a:buNone/>
              <a:defRPr sz="1532"/>
            </a:lvl2pPr>
            <a:lvl3pPr marL="1167414" indent="0">
              <a:buNone/>
              <a:defRPr sz="1277"/>
            </a:lvl3pPr>
            <a:lvl4pPr marL="1751122" indent="0">
              <a:buNone/>
              <a:defRPr sz="1149"/>
            </a:lvl4pPr>
            <a:lvl5pPr marL="2334829" indent="0">
              <a:buNone/>
              <a:defRPr sz="1149"/>
            </a:lvl5pPr>
            <a:lvl6pPr marL="2918536" indent="0">
              <a:buNone/>
              <a:defRPr sz="1149"/>
            </a:lvl6pPr>
            <a:lvl7pPr marL="3502243" indent="0">
              <a:buNone/>
              <a:defRPr sz="1149"/>
            </a:lvl7pPr>
            <a:lvl8pPr marL="4085951" indent="0">
              <a:buNone/>
              <a:defRPr sz="1149"/>
            </a:lvl8pPr>
            <a:lvl9pPr marL="4669658" indent="0">
              <a:buNone/>
              <a:defRPr sz="1149"/>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598042E0-8EFB-44F4-87B3-BEEF35FDD412}" type="slidenum">
              <a:rPr lang="en-GB" altLang="en-US"/>
              <a:pPr>
                <a:defRPr/>
              </a:pPr>
              <a:t>‹#›</a:t>
            </a:fld>
            <a:endParaRPr lang="en-GB" altLang="en-US"/>
          </a:p>
        </p:txBody>
      </p:sp>
    </p:spTree>
    <p:extLst>
      <p:ext uri="{BB962C8B-B14F-4D97-AF65-F5344CB8AC3E}">
        <p14:creationId xmlns:p14="http://schemas.microsoft.com/office/powerpoint/2010/main" val="7173926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07133" y="5106988"/>
            <a:ext cx="5836920" cy="603250"/>
          </a:xfrm>
        </p:spPr>
        <p:txBody>
          <a:bodyPr anchor="b"/>
          <a:lstStyle>
            <a:lvl1pPr algn="l">
              <a:defRPr sz="2553" b="1"/>
            </a:lvl1pPr>
          </a:lstStyle>
          <a:p>
            <a:r>
              <a:rPr lang="en-US"/>
              <a:t>Click to edit Master title style</a:t>
            </a:r>
            <a:endParaRPr lang="en-GB"/>
          </a:p>
        </p:txBody>
      </p:sp>
      <p:sp>
        <p:nvSpPr>
          <p:cNvPr id="3" name="Picture Placeholder 2"/>
          <p:cNvSpPr>
            <a:spLocks noGrp="1"/>
          </p:cNvSpPr>
          <p:nvPr>
            <p:ph type="pic" idx="1"/>
          </p:nvPr>
        </p:nvSpPr>
        <p:spPr>
          <a:xfrm>
            <a:off x="1907133" y="652464"/>
            <a:ext cx="5836920" cy="4376737"/>
          </a:xfrm>
        </p:spPr>
        <p:txBody>
          <a:bodyPr/>
          <a:lstStyle>
            <a:lvl1pPr marL="0" indent="0">
              <a:buNone/>
              <a:defRPr sz="4085"/>
            </a:lvl1pPr>
            <a:lvl2pPr marL="583707" indent="0">
              <a:buNone/>
              <a:defRPr sz="3575"/>
            </a:lvl2pPr>
            <a:lvl3pPr marL="1167414" indent="0">
              <a:buNone/>
              <a:defRPr sz="3064"/>
            </a:lvl3pPr>
            <a:lvl4pPr marL="1751122" indent="0">
              <a:buNone/>
              <a:defRPr sz="2553"/>
            </a:lvl4pPr>
            <a:lvl5pPr marL="2334829" indent="0">
              <a:buNone/>
              <a:defRPr sz="2553"/>
            </a:lvl5pPr>
            <a:lvl6pPr marL="2918536" indent="0">
              <a:buNone/>
              <a:defRPr sz="2553"/>
            </a:lvl6pPr>
            <a:lvl7pPr marL="3502243" indent="0">
              <a:buNone/>
              <a:defRPr sz="2553"/>
            </a:lvl7pPr>
            <a:lvl8pPr marL="4085951" indent="0">
              <a:buNone/>
              <a:defRPr sz="2553"/>
            </a:lvl8pPr>
            <a:lvl9pPr marL="4669658" indent="0">
              <a:buNone/>
              <a:defRPr sz="2553"/>
            </a:lvl9pPr>
          </a:lstStyle>
          <a:p>
            <a:pPr lvl="0"/>
            <a:endParaRPr lang="en-GB" noProof="0"/>
          </a:p>
        </p:txBody>
      </p:sp>
      <p:sp>
        <p:nvSpPr>
          <p:cNvPr id="4" name="Text Placeholder 3"/>
          <p:cNvSpPr>
            <a:spLocks noGrp="1"/>
          </p:cNvSpPr>
          <p:nvPr>
            <p:ph type="body" sz="half" idx="2"/>
          </p:nvPr>
        </p:nvSpPr>
        <p:spPr>
          <a:xfrm>
            <a:off x="1907133" y="5710238"/>
            <a:ext cx="5836920" cy="855662"/>
          </a:xfrm>
        </p:spPr>
        <p:txBody>
          <a:bodyPr/>
          <a:lstStyle>
            <a:lvl1pPr marL="0" indent="0">
              <a:buNone/>
              <a:defRPr sz="1787"/>
            </a:lvl1pPr>
            <a:lvl2pPr marL="583707" indent="0">
              <a:buNone/>
              <a:defRPr sz="1532"/>
            </a:lvl2pPr>
            <a:lvl3pPr marL="1167414" indent="0">
              <a:buNone/>
              <a:defRPr sz="1277"/>
            </a:lvl3pPr>
            <a:lvl4pPr marL="1751122" indent="0">
              <a:buNone/>
              <a:defRPr sz="1149"/>
            </a:lvl4pPr>
            <a:lvl5pPr marL="2334829" indent="0">
              <a:buNone/>
              <a:defRPr sz="1149"/>
            </a:lvl5pPr>
            <a:lvl6pPr marL="2918536" indent="0">
              <a:buNone/>
              <a:defRPr sz="1149"/>
            </a:lvl6pPr>
            <a:lvl7pPr marL="3502243" indent="0">
              <a:buNone/>
              <a:defRPr sz="1149"/>
            </a:lvl7pPr>
            <a:lvl8pPr marL="4085951" indent="0">
              <a:buNone/>
              <a:defRPr sz="1149"/>
            </a:lvl8pPr>
            <a:lvl9pPr marL="4669658" indent="0">
              <a:buNone/>
              <a:defRPr sz="1149"/>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3E0674D5-5AEE-4339-A44F-27D3A5E658E8}" type="slidenum">
              <a:rPr lang="en-GB" altLang="en-US"/>
              <a:pPr>
                <a:defRPr/>
              </a:pPr>
              <a:t>‹#›</a:t>
            </a:fld>
            <a:endParaRPr lang="en-GB" altLang="en-US"/>
          </a:p>
        </p:txBody>
      </p:sp>
    </p:spTree>
    <p:extLst>
      <p:ext uri="{BB962C8B-B14F-4D97-AF65-F5344CB8AC3E}">
        <p14:creationId xmlns:p14="http://schemas.microsoft.com/office/powerpoint/2010/main" val="6999348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45FEF1FC-4A42-4AB1-8BB7-3EEA99049201}" type="slidenum">
              <a:rPr lang="en-GB" altLang="en-US"/>
              <a:pPr>
                <a:defRPr/>
              </a:pPr>
              <a:t>‹#›</a:t>
            </a:fld>
            <a:endParaRPr lang="en-GB" altLang="en-US"/>
          </a:p>
        </p:txBody>
      </p:sp>
    </p:spTree>
    <p:extLst>
      <p:ext uri="{BB962C8B-B14F-4D97-AF65-F5344CB8AC3E}">
        <p14:creationId xmlns:p14="http://schemas.microsoft.com/office/powerpoint/2010/main" val="9190511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52945" y="292101"/>
            <a:ext cx="2188845" cy="622617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86410" y="292101"/>
            <a:ext cx="6371971" cy="62261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46523C2C-F8EE-46A8-A10D-202F46DC4D04}" type="slidenum">
              <a:rPr lang="en-GB" altLang="en-US"/>
              <a:pPr>
                <a:defRPr/>
              </a:pPr>
              <a:t>‹#›</a:t>
            </a:fld>
            <a:endParaRPr lang="en-GB" altLang="en-US"/>
          </a:p>
        </p:txBody>
      </p:sp>
    </p:spTree>
    <p:extLst>
      <p:ext uri="{BB962C8B-B14F-4D97-AF65-F5344CB8AC3E}">
        <p14:creationId xmlns:p14="http://schemas.microsoft.com/office/powerpoint/2010/main" val="42826161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CFDFE"/>
            </a:gs>
            <a:gs pos="33000">
              <a:srgbClr val="00B0F0"/>
            </a:gs>
            <a:gs pos="83000">
              <a:srgbClr val="E0F1F2"/>
            </a:gs>
            <a:gs pos="100000">
              <a:srgbClr val="EBF6F7"/>
            </a:gs>
          </a:gsLst>
          <a:lin ang="5400000" scaled="1"/>
          <a:tileRect/>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86410" y="292101"/>
            <a:ext cx="8755380" cy="121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1027" name="Rectangle 3"/>
          <p:cNvSpPr>
            <a:spLocks noGrp="1" noChangeArrowheads="1"/>
          </p:cNvSpPr>
          <p:nvPr>
            <p:ph type="body" idx="1"/>
          </p:nvPr>
        </p:nvSpPr>
        <p:spPr bwMode="auto">
          <a:xfrm>
            <a:off x="486410" y="1701800"/>
            <a:ext cx="8755380" cy="481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028" name="Rectangle 4">
            <a:extLst>
              <a:ext uri="{FF2B5EF4-FFF2-40B4-BE49-F238E27FC236}">
                <a16:creationId xmlns:a16="http://schemas.microsoft.com/office/drawing/2014/main" id="{8C10D297-1A89-4AD6-869D-0AFEC71B0FB7}"/>
              </a:ext>
            </a:extLst>
          </p:cNvPr>
          <p:cNvSpPr>
            <a:spLocks noGrp="1" noChangeArrowheads="1"/>
          </p:cNvSpPr>
          <p:nvPr>
            <p:ph type="dt" sz="half" idx="2"/>
          </p:nvPr>
        </p:nvSpPr>
        <p:spPr bwMode="auto">
          <a:xfrm>
            <a:off x="486410" y="6643688"/>
            <a:ext cx="2269913" cy="5080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787">
                <a:latin typeface="Arial" charset="0"/>
                <a:cs typeface="Arial" charset="0"/>
              </a:defRPr>
            </a:lvl1pPr>
          </a:lstStyle>
          <a:p>
            <a:pPr>
              <a:defRPr/>
            </a:pPr>
            <a:endParaRPr lang="en-GB"/>
          </a:p>
        </p:txBody>
      </p:sp>
      <p:sp>
        <p:nvSpPr>
          <p:cNvPr id="1029" name="Rectangle 5">
            <a:extLst>
              <a:ext uri="{FF2B5EF4-FFF2-40B4-BE49-F238E27FC236}">
                <a16:creationId xmlns:a16="http://schemas.microsoft.com/office/drawing/2014/main" id="{1B92D370-0469-4DEF-A6C0-902F70B0056E}"/>
              </a:ext>
            </a:extLst>
          </p:cNvPr>
          <p:cNvSpPr>
            <a:spLocks noGrp="1" noChangeArrowheads="1"/>
          </p:cNvSpPr>
          <p:nvPr>
            <p:ph type="ftr" sz="quarter" idx="3"/>
          </p:nvPr>
        </p:nvSpPr>
        <p:spPr bwMode="auto">
          <a:xfrm>
            <a:off x="3323802" y="6643688"/>
            <a:ext cx="3080597" cy="5080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787">
                <a:latin typeface="Arial" charset="0"/>
                <a:cs typeface="Arial" charset="0"/>
              </a:defRPr>
            </a:lvl1pPr>
          </a:lstStyle>
          <a:p>
            <a:pPr>
              <a:defRPr/>
            </a:pPr>
            <a:endParaRPr lang="en-GB"/>
          </a:p>
        </p:txBody>
      </p:sp>
      <p:sp>
        <p:nvSpPr>
          <p:cNvPr id="1030" name="Rectangle 6">
            <a:extLst>
              <a:ext uri="{FF2B5EF4-FFF2-40B4-BE49-F238E27FC236}">
                <a16:creationId xmlns:a16="http://schemas.microsoft.com/office/drawing/2014/main" id="{24FAB3DA-C556-4AC2-997D-D2796142A706}"/>
              </a:ext>
            </a:extLst>
          </p:cNvPr>
          <p:cNvSpPr>
            <a:spLocks noGrp="1" noChangeArrowheads="1"/>
          </p:cNvSpPr>
          <p:nvPr>
            <p:ph type="sldNum" sz="quarter" idx="4"/>
          </p:nvPr>
        </p:nvSpPr>
        <p:spPr bwMode="auto">
          <a:xfrm>
            <a:off x="6971877" y="6643688"/>
            <a:ext cx="2269913" cy="5080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787"/>
            </a:lvl1pPr>
          </a:lstStyle>
          <a:p>
            <a:pPr>
              <a:defRPr/>
            </a:pPr>
            <a:fld id="{BA62F474-B4DF-46B9-8F94-3781EF295E77}"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5617">
          <a:solidFill>
            <a:schemeClr val="tx2"/>
          </a:solidFill>
          <a:latin typeface="+mj-lt"/>
          <a:ea typeface="+mj-ea"/>
          <a:cs typeface="+mj-cs"/>
        </a:defRPr>
      </a:lvl1pPr>
      <a:lvl2pPr algn="ctr" rtl="0" eaLnBrk="0" fontAlgn="base" hangingPunct="0">
        <a:spcBef>
          <a:spcPct val="0"/>
        </a:spcBef>
        <a:spcAft>
          <a:spcPct val="0"/>
        </a:spcAft>
        <a:defRPr sz="5617">
          <a:solidFill>
            <a:schemeClr val="tx2"/>
          </a:solidFill>
          <a:latin typeface="Arial" charset="0"/>
          <a:cs typeface="Arial" charset="0"/>
        </a:defRPr>
      </a:lvl2pPr>
      <a:lvl3pPr algn="ctr" rtl="0" eaLnBrk="0" fontAlgn="base" hangingPunct="0">
        <a:spcBef>
          <a:spcPct val="0"/>
        </a:spcBef>
        <a:spcAft>
          <a:spcPct val="0"/>
        </a:spcAft>
        <a:defRPr sz="5617">
          <a:solidFill>
            <a:schemeClr val="tx2"/>
          </a:solidFill>
          <a:latin typeface="Arial" charset="0"/>
          <a:cs typeface="Arial" charset="0"/>
        </a:defRPr>
      </a:lvl3pPr>
      <a:lvl4pPr algn="ctr" rtl="0" eaLnBrk="0" fontAlgn="base" hangingPunct="0">
        <a:spcBef>
          <a:spcPct val="0"/>
        </a:spcBef>
        <a:spcAft>
          <a:spcPct val="0"/>
        </a:spcAft>
        <a:defRPr sz="5617">
          <a:solidFill>
            <a:schemeClr val="tx2"/>
          </a:solidFill>
          <a:latin typeface="Arial" charset="0"/>
          <a:cs typeface="Arial" charset="0"/>
        </a:defRPr>
      </a:lvl4pPr>
      <a:lvl5pPr algn="ctr" rtl="0" eaLnBrk="0" fontAlgn="base" hangingPunct="0">
        <a:spcBef>
          <a:spcPct val="0"/>
        </a:spcBef>
        <a:spcAft>
          <a:spcPct val="0"/>
        </a:spcAft>
        <a:defRPr sz="5617">
          <a:solidFill>
            <a:schemeClr val="tx2"/>
          </a:solidFill>
          <a:latin typeface="Arial" charset="0"/>
          <a:cs typeface="Arial" charset="0"/>
        </a:defRPr>
      </a:lvl5pPr>
      <a:lvl6pPr marL="583707" algn="ctr" rtl="0" fontAlgn="base">
        <a:spcBef>
          <a:spcPct val="0"/>
        </a:spcBef>
        <a:spcAft>
          <a:spcPct val="0"/>
        </a:spcAft>
        <a:defRPr sz="5617">
          <a:solidFill>
            <a:schemeClr val="tx2"/>
          </a:solidFill>
          <a:latin typeface="Arial" charset="0"/>
          <a:cs typeface="Arial" charset="0"/>
        </a:defRPr>
      </a:lvl6pPr>
      <a:lvl7pPr marL="1167414" algn="ctr" rtl="0" fontAlgn="base">
        <a:spcBef>
          <a:spcPct val="0"/>
        </a:spcBef>
        <a:spcAft>
          <a:spcPct val="0"/>
        </a:spcAft>
        <a:defRPr sz="5617">
          <a:solidFill>
            <a:schemeClr val="tx2"/>
          </a:solidFill>
          <a:latin typeface="Arial" charset="0"/>
          <a:cs typeface="Arial" charset="0"/>
        </a:defRPr>
      </a:lvl7pPr>
      <a:lvl8pPr marL="1751122" algn="ctr" rtl="0" fontAlgn="base">
        <a:spcBef>
          <a:spcPct val="0"/>
        </a:spcBef>
        <a:spcAft>
          <a:spcPct val="0"/>
        </a:spcAft>
        <a:defRPr sz="5617">
          <a:solidFill>
            <a:schemeClr val="tx2"/>
          </a:solidFill>
          <a:latin typeface="Arial" charset="0"/>
          <a:cs typeface="Arial" charset="0"/>
        </a:defRPr>
      </a:lvl8pPr>
      <a:lvl9pPr marL="2334829" algn="ctr" rtl="0" fontAlgn="base">
        <a:spcBef>
          <a:spcPct val="0"/>
        </a:spcBef>
        <a:spcAft>
          <a:spcPct val="0"/>
        </a:spcAft>
        <a:defRPr sz="5617">
          <a:solidFill>
            <a:schemeClr val="tx2"/>
          </a:solidFill>
          <a:latin typeface="Arial" charset="0"/>
          <a:cs typeface="Arial" charset="0"/>
        </a:defRPr>
      </a:lvl9pPr>
    </p:titleStyle>
    <p:bodyStyle>
      <a:lvl1pPr marL="437780" indent="-437780" algn="l" rtl="0" eaLnBrk="0" fontAlgn="base" hangingPunct="0">
        <a:spcBef>
          <a:spcPct val="20000"/>
        </a:spcBef>
        <a:spcAft>
          <a:spcPct val="0"/>
        </a:spcAft>
        <a:buChar char="•"/>
        <a:defRPr sz="4085">
          <a:solidFill>
            <a:schemeClr val="tx1"/>
          </a:solidFill>
          <a:latin typeface="+mn-lt"/>
          <a:ea typeface="+mn-ea"/>
          <a:cs typeface="+mn-cs"/>
        </a:defRPr>
      </a:lvl1pPr>
      <a:lvl2pPr marL="948524" indent="-364817" algn="l" rtl="0" eaLnBrk="0" fontAlgn="base" hangingPunct="0">
        <a:spcBef>
          <a:spcPct val="20000"/>
        </a:spcBef>
        <a:spcAft>
          <a:spcPct val="0"/>
        </a:spcAft>
        <a:buChar char="–"/>
        <a:defRPr sz="3575">
          <a:solidFill>
            <a:schemeClr val="tx1"/>
          </a:solidFill>
          <a:latin typeface="+mn-lt"/>
          <a:cs typeface="+mn-cs"/>
        </a:defRPr>
      </a:lvl2pPr>
      <a:lvl3pPr marL="1459268" indent="-291854" algn="l" rtl="0" eaLnBrk="0" fontAlgn="base" hangingPunct="0">
        <a:spcBef>
          <a:spcPct val="20000"/>
        </a:spcBef>
        <a:spcAft>
          <a:spcPct val="0"/>
        </a:spcAft>
        <a:buChar char="•"/>
        <a:defRPr sz="3064">
          <a:solidFill>
            <a:schemeClr val="tx1"/>
          </a:solidFill>
          <a:latin typeface="+mn-lt"/>
          <a:cs typeface="+mn-cs"/>
        </a:defRPr>
      </a:lvl3pPr>
      <a:lvl4pPr marL="2042975" indent="-291854" algn="l" rtl="0" eaLnBrk="0" fontAlgn="base" hangingPunct="0">
        <a:spcBef>
          <a:spcPct val="20000"/>
        </a:spcBef>
        <a:spcAft>
          <a:spcPct val="0"/>
        </a:spcAft>
        <a:buChar char="–"/>
        <a:defRPr sz="2553">
          <a:solidFill>
            <a:schemeClr val="tx1"/>
          </a:solidFill>
          <a:latin typeface="+mn-lt"/>
          <a:cs typeface="+mn-cs"/>
        </a:defRPr>
      </a:lvl4pPr>
      <a:lvl5pPr marL="2626683" indent="-291854" algn="l" rtl="0" eaLnBrk="0" fontAlgn="base" hangingPunct="0">
        <a:spcBef>
          <a:spcPct val="20000"/>
        </a:spcBef>
        <a:spcAft>
          <a:spcPct val="0"/>
        </a:spcAft>
        <a:buChar char="»"/>
        <a:defRPr sz="2553">
          <a:solidFill>
            <a:schemeClr val="tx1"/>
          </a:solidFill>
          <a:latin typeface="+mn-lt"/>
          <a:cs typeface="+mn-cs"/>
        </a:defRPr>
      </a:lvl5pPr>
      <a:lvl6pPr marL="3210390" indent="-291854" algn="l" rtl="0" fontAlgn="base">
        <a:spcBef>
          <a:spcPct val="20000"/>
        </a:spcBef>
        <a:spcAft>
          <a:spcPct val="0"/>
        </a:spcAft>
        <a:buChar char="»"/>
        <a:defRPr sz="2553">
          <a:solidFill>
            <a:schemeClr val="tx1"/>
          </a:solidFill>
          <a:latin typeface="+mn-lt"/>
          <a:cs typeface="+mn-cs"/>
        </a:defRPr>
      </a:lvl6pPr>
      <a:lvl7pPr marL="3794097" indent="-291854" algn="l" rtl="0" fontAlgn="base">
        <a:spcBef>
          <a:spcPct val="20000"/>
        </a:spcBef>
        <a:spcAft>
          <a:spcPct val="0"/>
        </a:spcAft>
        <a:buChar char="»"/>
        <a:defRPr sz="2553">
          <a:solidFill>
            <a:schemeClr val="tx1"/>
          </a:solidFill>
          <a:latin typeface="+mn-lt"/>
          <a:cs typeface="+mn-cs"/>
        </a:defRPr>
      </a:lvl7pPr>
      <a:lvl8pPr marL="4377804" indent="-291854" algn="l" rtl="0" fontAlgn="base">
        <a:spcBef>
          <a:spcPct val="20000"/>
        </a:spcBef>
        <a:spcAft>
          <a:spcPct val="0"/>
        </a:spcAft>
        <a:buChar char="»"/>
        <a:defRPr sz="2553">
          <a:solidFill>
            <a:schemeClr val="tx1"/>
          </a:solidFill>
          <a:latin typeface="+mn-lt"/>
          <a:cs typeface="+mn-cs"/>
        </a:defRPr>
      </a:lvl8pPr>
      <a:lvl9pPr marL="4961512" indent="-291854" algn="l" rtl="0" fontAlgn="base">
        <a:spcBef>
          <a:spcPct val="20000"/>
        </a:spcBef>
        <a:spcAft>
          <a:spcPct val="0"/>
        </a:spcAft>
        <a:buChar char="»"/>
        <a:defRPr sz="2553">
          <a:solidFill>
            <a:schemeClr val="tx1"/>
          </a:solidFill>
          <a:latin typeface="+mn-lt"/>
          <a:cs typeface="+mn-cs"/>
        </a:defRPr>
      </a:lvl9pPr>
    </p:bodyStyle>
    <p:otherStyle>
      <a:defPPr>
        <a:defRPr lang="en-US"/>
      </a:defPPr>
      <a:lvl1pPr marL="0" algn="l" defTabSz="1167414" rtl="0" eaLnBrk="1" latinLnBrk="0" hangingPunct="1">
        <a:defRPr sz="2298" kern="1200">
          <a:solidFill>
            <a:schemeClr val="tx1"/>
          </a:solidFill>
          <a:latin typeface="+mn-lt"/>
          <a:ea typeface="+mn-ea"/>
          <a:cs typeface="+mn-cs"/>
        </a:defRPr>
      </a:lvl1pPr>
      <a:lvl2pPr marL="583707" algn="l" defTabSz="1167414" rtl="0" eaLnBrk="1" latinLnBrk="0" hangingPunct="1">
        <a:defRPr sz="2298" kern="1200">
          <a:solidFill>
            <a:schemeClr val="tx1"/>
          </a:solidFill>
          <a:latin typeface="+mn-lt"/>
          <a:ea typeface="+mn-ea"/>
          <a:cs typeface="+mn-cs"/>
        </a:defRPr>
      </a:lvl2pPr>
      <a:lvl3pPr marL="1167414" algn="l" defTabSz="1167414" rtl="0" eaLnBrk="1" latinLnBrk="0" hangingPunct="1">
        <a:defRPr sz="2298" kern="1200">
          <a:solidFill>
            <a:schemeClr val="tx1"/>
          </a:solidFill>
          <a:latin typeface="+mn-lt"/>
          <a:ea typeface="+mn-ea"/>
          <a:cs typeface="+mn-cs"/>
        </a:defRPr>
      </a:lvl3pPr>
      <a:lvl4pPr marL="1751122" algn="l" defTabSz="1167414" rtl="0" eaLnBrk="1" latinLnBrk="0" hangingPunct="1">
        <a:defRPr sz="2298" kern="1200">
          <a:solidFill>
            <a:schemeClr val="tx1"/>
          </a:solidFill>
          <a:latin typeface="+mn-lt"/>
          <a:ea typeface="+mn-ea"/>
          <a:cs typeface="+mn-cs"/>
        </a:defRPr>
      </a:lvl4pPr>
      <a:lvl5pPr marL="2334829" algn="l" defTabSz="1167414" rtl="0" eaLnBrk="1" latinLnBrk="0" hangingPunct="1">
        <a:defRPr sz="2298" kern="1200">
          <a:solidFill>
            <a:schemeClr val="tx1"/>
          </a:solidFill>
          <a:latin typeface="+mn-lt"/>
          <a:ea typeface="+mn-ea"/>
          <a:cs typeface="+mn-cs"/>
        </a:defRPr>
      </a:lvl5pPr>
      <a:lvl6pPr marL="2918536" algn="l" defTabSz="1167414" rtl="0" eaLnBrk="1" latinLnBrk="0" hangingPunct="1">
        <a:defRPr sz="2298" kern="1200">
          <a:solidFill>
            <a:schemeClr val="tx1"/>
          </a:solidFill>
          <a:latin typeface="+mn-lt"/>
          <a:ea typeface="+mn-ea"/>
          <a:cs typeface="+mn-cs"/>
        </a:defRPr>
      </a:lvl6pPr>
      <a:lvl7pPr marL="3502243" algn="l" defTabSz="1167414" rtl="0" eaLnBrk="1" latinLnBrk="0" hangingPunct="1">
        <a:defRPr sz="2298" kern="1200">
          <a:solidFill>
            <a:schemeClr val="tx1"/>
          </a:solidFill>
          <a:latin typeface="+mn-lt"/>
          <a:ea typeface="+mn-ea"/>
          <a:cs typeface="+mn-cs"/>
        </a:defRPr>
      </a:lvl7pPr>
      <a:lvl8pPr marL="4085951" algn="l" defTabSz="1167414" rtl="0" eaLnBrk="1" latinLnBrk="0" hangingPunct="1">
        <a:defRPr sz="2298" kern="1200">
          <a:solidFill>
            <a:schemeClr val="tx1"/>
          </a:solidFill>
          <a:latin typeface="+mn-lt"/>
          <a:ea typeface="+mn-ea"/>
          <a:cs typeface="+mn-cs"/>
        </a:defRPr>
      </a:lvl8pPr>
      <a:lvl9pPr marL="4669658" algn="l" defTabSz="1167414" rtl="0" eaLnBrk="1" latinLnBrk="0" hangingPunct="1">
        <a:defRPr sz="229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microsoft.com/office/2007/relationships/hdphoto" Target="../media/hdphoto1.wdp"/><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hyperlink" Target="https://www.youtube.com/watch?v=9vkUMXaJDM4" TargetMode="External"/><Relationship Id="rId7"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7.sv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0.png"/><Relationship Id="rId7"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0.png"/><Relationship Id="rId7"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microsoft.com/office/2007/relationships/hdphoto" Target="../media/hdphoto2.wdp"/></Relationships>
</file>

<file path=ppt/slides/_rels/slide7.xml.rels><?xml version="1.0" encoding="UTF-8" standalone="yes"?>
<Relationships xmlns="http://schemas.openxmlformats.org/package/2006/relationships"><Relationship Id="rId8" Type="http://schemas.openxmlformats.org/officeDocument/2006/relationships/image" Target="../media/image17.tmp"/><Relationship Id="rId3" Type="http://schemas.openxmlformats.org/officeDocument/2006/relationships/image" Target="../media/image14.png"/><Relationship Id="rId7"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6.png"/><Relationship Id="rId4" Type="http://schemas.openxmlformats.org/officeDocument/2006/relationships/image" Target="../media/image15.svg"/><Relationship Id="rId9" Type="http://schemas.openxmlformats.org/officeDocument/2006/relationships/image" Target="../media/image18.tmp"/></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hyperlink" Target="https://www.youtube.com/watch?v=eVv21d8Z4e8"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21.jpeg"/><Relationship Id="rId4" Type="http://schemas.openxmlformats.org/officeDocument/2006/relationships/hyperlink" Target="https://www.youtube.com/watch?v=eVv21d8Z4e8"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23.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8" Type="http://schemas.openxmlformats.org/officeDocument/2006/relationships/hyperlink" Target="https://www.childline.org.uk/" TargetMode="External"/><Relationship Id="rId3" Type="http://schemas.openxmlformats.org/officeDocument/2006/relationships/hyperlink" Target="http://www.samaritans.org/" TargetMode="External"/><Relationship Id="rId7" Type="http://schemas.openxmlformats.org/officeDocument/2006/relationships/hyperlink" Target="https://www.mentalhealth.org.uk/" TargetMode="External"/><Relationship Id="rId12" Type="http://schemas.openxmlformats.org/officeDocument/2006/relationships/image" Target="../media/image21.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hyperlink" Target="http://www.sane.org.uk/" TargetMode="External"/><Relationship Id="rId11" Type="http://schemas.openxmlformats.org/officeDocument/2006/relationships/image" Target="../media/image3.png"/><Relationship Id="rId5" Type="http://schemas.openxmlformats.org/officeDocument/2006/relationships/hyperlink" Target="http://www.rethink.org/" TargetMode="External"/><Relationship Id="rId10" Type="http://schemas.openxmlformats.org/officeDocument/2006/relationships/image" Target="../media/image2.png"/><Relationship Id="rId4" Type="http://schemas.openxmlformats.org/officeDocument/2006/relationships/hyperlink" Target="http://www.mind.org.uk/" TargetMode="External"/><Relationship Id="rId9" Type="http://schemas.openxmlformats.org/officeDocument/2006/relationships/hyperlink" Target="http://www.youngminds.org.uk/" TargetMode="External"/></Relationships>
</file>

<file path=ppt/slides/_rels/slide14.xml.rels><?xml version="1.0" encoding="UTF-8" standalone="yes"?>
<Relationships xmlns="http://schemas.openxmlformats.org/package/2006/relationships"><Relationship Id="rId8" Type="http://schemas.openxmlformats.org/officeDocument/2006/relationships/hyperlink" Target="https://www.pinterest.co.uk/ecresources/" TargetMode="External"/><Relationship Id="rId13" Type="http://schemas.openxmlformats.org/officeDocument/2006/relationships/image" Target="../media/image2.png"/><Relationship Id="rId3" Type="http://schemas.openxmlformats.org/officeDocument/2006/relationships/image" Target="../media/image25.png"/><Relationship Id="rId7" Type="http://schemas.openxmlformats.org/officeDocument/2006/relationships/image" Target="../media/image27.png"/><Relationship Id="rId12" Type="http://schemas.openxmlformats.org/officeDocument/2006/relationships/hyperlink" Target="mailto:%20info@ecpublishing.co.uk" TargetMode="External"/><Relationship Id="rId2" Type="http://schemas.openxmlformats.org/officeDocument/2006/relationships/image" Target="../media/image24.jpeg"/><Relationship Id="rId16" Type="http://schemas.openxmlformats.org/officeDocument/2006/relationships/image" Target="../media/image31.png"/><Relationship Id="rId1" Type="http://schemas.openxmlformats.org/officeDocument/2006/relationships/slideLayout" Target="../slideLayouts/slideLayout1.xml"/><Relationship Id="rId6" Type="http://schemas.openxmlformats.org/officeDocument/2006/relationships/hyperlink" Target="https://www.facebook.com/ecteachresources/" TargetMode="External"/><Relationship Id="rId11" Type="http://schemas.openxmlformats.org/officeDocument/2006/relationships/image" Target="../media/image30.png"/><Relationship Id="rId5" Type="http://schemas.openxmlformats.org/officeDocument/2006/relationships/image" Target="../media/image26.png"/><Relationship Id="rId15" Type="http://schemas.openxmlformats.org/officeDocument/2006/relationships/hyperlink" Target="http://www.ecpublishing.co.uk/" TargetMode="External"/><Relationship Id="rId10" Type="http://schemas.openxmlformats.org/officeDocument/2006/relationships/image" Target="../media/image29.png"/><Relationship Id="rId4" Type="http://schemas.openxmlformats.org/officeDocument/2006/relationships/hyperlink" Target="https://twitter.com/ecteachuk" TargetMode="External"/><Relationship Id="rId9" Type="http://schemas.openxmlformats.org/officeDocument/2006/relationships/image" Target="../media/image28.png"/><Relationship Id="rId14" Type="http://schemas.openxmlformats.org/officeDocument/2006/relationships/hyperlink" Target="mailto:info@ecpublishing.co.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216" y="0"/>
            <a:ext cx="9725767" cy="72961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descr="Background pattern&#10;&#10;Description automatically generated">
            <a:extLst>
              <a:ext uri="{FF2B5EF4-FFF2-40B4-BE49-F238E27FC236}">
                <a16:creationId xmlns:a16="http://schemas.microsoft.com/office/drawing/2014/main" id="{A33FB5AB-8172-DE58-2B76-F2EF2C98A868}"/>
              </a:ext>
            </a:extLst>
          </p:cNvPr>
          <p:cNvPicPr>
            <a:picLocks noChangeAspect="1"/>
          </p:cNvPicPr>
          <p:nvPr/>
        </p:nvPicPr>
        <p:blipFill rotWithShape="1">
          <a:blip r:embed="rId3"/>
          <a:srcRect r="13650" b="-1"/>
          <a:stretch/>
        </p:blipFill>
        <p:spPr>
          <a:xfrm>
            <a:off x="20" y="1363"/>
            <a:ext cx="9728180" cy="7294787"/>
          </a:xfrm>
          <a:prstGeom prst="rect">
            <a:avLst/>
          </a:prstGeom>
        </p:spPr>
      </p:pic>
      <p:sp>
        <p:nvSpPr>
          <p:cNvPr id="6" name="Rectangle: Rounded Corners 9">
            <a:extLst>
              <a:ext uri="{FF2B5EF4-FFF2-40B4-BE49-F238E27FC236}">
                <a16:creationId xmlns:a16="http://schemas.microsoft.com/office/drawing/2014/main" id="{A9F23E7E-1003-D0DE-A194-860C750F7078}"/>
              </a:ext>
            </a:extLst>
          </p:cNvPr>
          <p:cNvSpPr/>
          <p:nvPr/>
        </p:nvSpPr>
        <p:spPr>
          <a:xfrm>
            <a:off x="327363" y="2077235"/>
            <a:ext cx="4856372" cy="4869483"/>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a:gsLst>
              <a:gs pos="0">
                <a:srgbClr val="FFFFFF"/>
              </a:gs>
              <a:gs pos="100000">
                <a:srgbClr val="FFCCFF"/>
              </a:gs>
            </a:gsLst>
            <a:lin ang="5400000"/>
          </a:gradFill>
          <a:ln w="12701" cap="flat">
            <a:solidFill>
              <a:srgbClr val="2F528F"/>
            </a:solidFill>
            <a:prstDash val="solid"/>
            <a:miter/>
          </a:ln>
          <a:effectLst>
            <a:outerShdw dist="38103" algn="tl">
              <a:srgbClr val="000000">
                <a:alpha val="40000"/>
              </a:srgbClr>
            </a:outerShdw>
          </a:effectLst>
        </p:spPr>
        <p:txBody>
          <a:bodyPr vert="horz" wrap="square" lIns="91440" tIns="45720" rIns="91440" bIns="45720" anchor="ctr"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300" spc="-150" dirty="0">
                <a:solidFill>
                  <a:srgbClr val="000000"/>
                </a:solidFill>
                <a:latin typeface="Calibri"/>
              </a:rPr>
              <a:t>Since </a:t>
            </a:r>
            <a:r>
              <a:rPr lang="en-GB" sz="2300" spc="-150" dirty="0" err="1">
                <a:solidFill>
                  <a:srgbClr val="000000"/>
                </a:solidFill>
                <a:latin typeface="Calibri"/>
              </a:rPr>
              <a:t>Narla</a:t>
            </a:r>
            <a:r>
              <a:rPr lang="en-GB" sz="2300" spc="-150" dirty="0">
                <a:solidFill>
                  <a:srgbClr val="000000"/>
                </a:solidFill>
                <a:latin typeface="Calibri"/>
              </a:rPr>
              <a:t> was involved in a car crash, she has been suffering from severe anxiety. It’s been so bad, </a:t>
            </a:r>
            <a:r>
              <a:rPr lang="en-GB" sz="2300" spc="-150" dirty="0" err="1">
                <a:solidFill>
                  <a:srgbClr val="000000"/>
                </a:solidFill>
                <a:latin typeface="Calibri"/>
              </a:rPr>
              <a:t>Narla’s</a:t>
            </a:r>
            <a:r>
              <a:rPr lang="en-GB" sz="2300" spc="-150" dirty="0">
                <a:solidFill>
                  <a:srgbClr val="000000"/>
                </a:solidFill>
                <a:latin typeface="Calibri"/>
              </a:rPr>
              <a:t> been off school for a week.</a:t>
            </a: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300" spc="-150" dirty="0">
                <a:solidFill>
                  <a:srgbClr val="000000"/>
                </a:solidFill>
                <a:latin typeface="Calibri"/>
              </a:rPr>
              <a:t>‘When do you think she’ll be back?’ Her friend asked another girl in form time. </a:t>
            </a: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300" spc="-150" dirty="0">
                <a:solidFill>
                  <a:srgbClr val="000000"/>
                </a:solidFill>
                <a:latin typeface="Calibri"/>
              </a:rPr>
              <a:t>‘I </a:t>
            </a:r>
            <a:r>
              <a:rPr lang="en-GB" sz="2300" spc="-150" dirty="0" err="1">
                <a:solidFill>
                  <a:srgbClr val="000000"/>
                </a:solidFill>
                <a:latin typeface="Calibri"/>
              </a:rPr>
              <a:t>dunno</a:t>
            </a:r>
            <a:r>
              <a:rPr lang="en-GB" sz="2300" spc="-150" dirty="0">
                <a:solidFill>
                  <a:srgbClr val="000000"/>
                </a:solidFill>
                <a:latin typeface="Calibri"/>
              </a:rPr>
              <a:t>,’ the girl replied. ‘She’s turned into a right fruit-loop, so could be off for a while.’</a:t>
            </a: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000" spc="-150" dirty="0">
              <a:solidFill>
                <a:srgbClr val="000000"/>
              </a:solidFill>
              <a:latin typeface="Calibri"/>
            </a:endParaRP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300" b="1" spc="-150" dirty="0">
                <a:solidFill>
                  <a:srgbClr val="FF0000"/>
                </a:solidFill>
                <a:latin typeface="Calibri"/>
              </a:rPr>
              <a:t>Discuss: </a:t>
            </a:r>
            <a:r>
              <a:rPr lang="en-GB" sz="2300" b="1" spc="-150" dirty="0">
                <a:solidFill>
                  <a:srgbClr val="000000"/>
                </a:solidFill>
                <a:latin typeface="Calibri"/>
              </a:rPr>
              <a:t>How does the response of the girl in </a:t>
            </a:r>
            <a:r>
              <a:rPr lang="en-GB" sz="2300" b="1" spc="-150" dirty="0" err="1">
                <a:solidFill>
                  <a:srgbClr val="000000"/>
                </a:solidFill>
                <a:latin typeface="Calibri"/>
              </a:rPr>
              <a:t>Narla’s</a:t>
            </a:r>
            <a:r>
              <a:rPr lang="en-GB" sz="2300" b="1" spc="-150" dirty="0">
                <a:solidFill>
                  <a:srgbClr val="000000"/>
                </a:solidFill>
                <a:latin typeface="Calibri"/>
              </a:rPr>
              <a:t> form make you feel? Why?</a:t>
            </a:r>
            <a:endParaRPr lang="en-GB" sz="2300" b="0" i="0" u="none" strike="noStrike" kern="1200" cap="none" spc="0" baseline="0" dirty="0">
              <a:solidFill>
                <a:srgbClr val="000000"/>
              </a:solidFill>
              <a:uFillTx/>
              <a:latin typeface="Calibri"/>
            </a:endParaRPr>
          </a:p>
        </p:txBody>
      </p:sp>
      <p:sp>
        <p:nvSpPr>
          <p:cNvPr id="2" name="TextBox 7">
            <a:extLst>
              <a:ext uri="{FF2B5EF4-FFF2-40B4-BE49-F238E27FC236}">
                <a16:creationId xmlns:a16="http://schemas.microsoft.com/office/drawing/2014/main" id="{FCE51CC9-940E-36F9-7F41-6245BF4DA55F}"/>
              </a:ext>
            </a:extLst>
          </p:cNvPr>
          <p:cNvSpPr txBox="1"/>
          <p:nvPr/>
        </p:nvSpPr>
        <p:spPr>
          <a:xfrm>
            <a:off x="1834934" y="115829"/>
            <a:ext cx="6058329" cy="1569660"/>
          </a:xfrm>
          <a:prstGeom prst="rect">
            <a:avLst/>
          </a:prstGeom>
          <a:solidFill>
            <a:schemeClr val="bg1"/>
          </a:solidFill>
          <a:ln cap="flat">
            <a:noFill/>
          </a:ln>
          <a:effectLst>
            <a:outerShdw dist="38103" dir="5400000" algn="tl">
              <a:srgbClr val="000000">
                <a:alpha val="40000"/>
              </a:srgbClr>
            </a:outerShdw>
          </a:effectLst>
        </p:spPr>
        <p:txBody>
          <a:bodyPr vert="horz" wrap="square" lIns="91440" tIns="45720" rIns="91440" bIns="45720" anchor="t" anchorCtr="1" compatLnSpc="1">
            <a:sp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4800" b="0" i="0" u="none" strike="noStrike" kern="1200" cap="none" spc="-151" baseline="0" dirty="0">
                <a:solidFill>
                  <a:srgbClr val="000000"/>
                </a:solidFill>
                <a:effectLst>
                  <a:outerShdw blurRad="38100" dist="38100" dir="2700000" algn="tl">
                    <a:srgbClr val="000000">
                      <a:alpha val="43137"/>
                    </a:srgbClr>
                  </a:outerShdw>
                </a:effectLst>
                <a:uFillTx/>
                <a:latin typeface="Calibri"/>
              </a:rPr>
              <a:t>Mental health: stigma and the language we use</a:t>
            </a:r>
          </a:p>
        </p:txBody>
      </p:sp>
      <p:pic>
        <p:nvPicPr>
          <p:cNvPr id="5" name="Picture 5">
            <a:extLst>
              <a:ext uri="{FF2B5EF4-FFF2-40B4-BE49-F238E27FC236}">
                <a16:creationId xmlns:a16="http://schemas.microsoft.com/office/drawing/2014/main" id="{EAD8F10E-9F93-9F56-017C-B21CA427ECA8}"/>
              </a:ext>
            </a:extLst>
          </p:cNvPr>
          <p:cNvPicPr>
            <a:picLocks noChangeAspect="1"/>
          </p:cNvPicPr>
          <p:nvPr/>
        </p:nvPicPr>
        <p:blipFill>
          <a:blip r:embed="rId4"/>
          <a:stretch>
            <a:fillRect/>
          </a:stretch>
        </p:blipFill>
        <p:spPr>
          <a:xfrm>
            <a:off x="8359244" y="234674"/>
            <a:ext cx="1182272" cy="1376087"/>
          </a:xfrm>
          <a:prstGeom prst="rect">
            <a:avLst/>
          </a:prstGeom>
          <a:noFill/>
          <a:ln cap="flat">
            <a:noFill/>
          </a:ln>
          <a:effectLst>
            <a:outerShdw dist="38096" dir="8100000" algn="tl">
              <a:srgbClr val="000000">
                <a:alpha val="40000"/>
              </a:srgbClr>
            </a:outerShdw>
          </a:effectLst>
        </p:spPr>
      </p:pic>
      <p:pic>
        <p:nvPicPr>
          <p:cNvPr id="3" name="Picture 8">
            <a:extLst>
              <a:ext uri="{FF2B5EF4-FFF2-40B4-BE49-F238E27FC236}">
                <a16:creationId xmlns:a16="http://schemas.microsoft.com/office/drawing/2014/main" id="{CF516803-ABAB-8542-C673-8475F7115722}"/>
              </a:ext>
            </a:extLst>
          </p:cNvPr>
          <p:cNvPicPr>
            <a:picLocks noChangeAspect="1"/>
          </p:cNvPicPr>
          <p:nvPr/>
        </p:nvPicPr>
        <p:blipFill>
          <a:blip r:embed="rId5"/>
          <a:stretch>
            <a:fillRect/>
          </a:stretch>
        </p:blipFill>
        <p:spPr>
          <a:xfrm>
            <a:off x="186684" y="222344"/>
            <a:ext cx="1304236" cy="1412409"/>
          </a:xfrm>
          <a:prstGeom prst="rect">
            <a:avLst/>
          </a:prstGeom>
          <a:noFill/>
          <a:ln cap="flat">
            <a:noFill/>
          </a:ln>
          <a:effectLst>
            <a:outerShdw dist="38096" dir="2700000" algn="tl">
              <a:srgbClr val="000000">
                <a:alpha val="40000"/>
              </a:srgbClr>
            </a:outerShdw>
          </a:effectLst>
        </p:spPr>
      </p:pic>
      <p:sp>
        <p:nvSpPr>
          <p:cNvPr id="8" name="TextBox 11">
            <a:extLst>
              <a:ext uri="{FF2B5EF4-FFF2-40B4-BE49-F238E27FC236}">
                <a16:creationId xmlns:a16="http://schemas.microsoft.com/office/drawing/2014/main" id="{2DAA58CA-BD72-4D06-0944-198A3487A0E2}"/>
              </a:ext>
            </a:extLst>
          </p:cNvPr>
          <p:cNvSpPr txBox="1"/>
          <p:nvPr/>
        </p:nvSpPr>
        <p:spPr>
          <a:xfrm rot="21096331">
            <a:off x="208366" y="1952259"/>
            <a:ext cx="2243267" cy="461665"/>
          </a:xfrm>
          <a:prstGeom prst="rect">
            <a:avLst/>
          </a:prstGeom>
          <a:solidFill>
            <a:srgbClr val="0000FF"/>
          </a:solidFill>
          <a:ln w="9528" cap="flat">
            <a:solidFill>
              <a:srgbClr val="000000"/>
            </a:solidFill>
            <a:prstDash val="solid"/>
            <a:miter/>
          </a:ln>
        </p:spPr>
        <p:txBody>
          <a:bodyPr vert="horz" wrap="square" lIns="91440" tIns="45720" rIns="91440" bIns="45720" anchor="t" anchorCtr="0" compatLnSpc="1">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400" b="1" i="0" u="none" strike="noStrike" kern="1200" cap="none" spc="-151" baseline="0" dirty="0">
                <a:solidFill>
                  <a:srgbClr val="000000"/>
                </a:solidFill>
                <a:highlight>
                  <a:srgbClr val="FFFF00"/>
                </a:highlight>
                <a:uFillTx/>
                <a:latin typeface="Calibri"/>
              </a:rPr>
              <a:t>Scaffolded Starter:</a:t>
            </a:r>
          </a:p>
        </p:txBody>
      </p:sp>
      <p:pic>
        <p:nvPicPr>
          <p:cNvPr id="13" name="Picture 12" descr="A couple of women whispering into each other&#10;&#10;Description automatically generated">
            <a:extLst>
              <a:ext uri="{FF2B5EF4-FFF2-40B4-BE49-F238E27FC236}">
                <a16:creationId xmlns:a16="http://schemas.microsoft.com/office/drawing/2014/main" id="{16CFA8F7-CE7D-87B0-33D9-C61626F5898E}"/>
              </a:ext>
            </a:extLst>
          </p:cNvPr>
          <p:cNvPicPr>
            <a:picLocks noChangeAspect="1"/>
          </p:cNvPicPr>
          <p:nvPr/>
        </p:nvPicPr>
        <p:blipFill rotWithShape="1">
          <a:blip r:embed="rId6">
            <a:extLst>
              <a:ext uri="{BEBA8EAE-BF5A-486C-A8C5-ECC9F3942E4B}">
                <a14:imgProps xmlns:a14="http://schemas.microsoft.com/office/drawing/2010/main">
                  <a14:imgLayer r:embed="rId7">
                    <a14:imgEffect>
                      <a14:saturation sat="200000"/>
                    </a14:imgEffect>
                  </a14:imgLayer>
                </a14:imgProps>
              </a:ext>
              <a:ext uri="{28A0092B-C50C-407E-A947-70E740481C1C}">
                <a14:useLocalDpi xmlns:a14="http://schemas.microsoft.com/office/drawing/2010/main" val="0"/>
              </a:ext>
            </a:extLst>
          </a:blip>
          <a:srcRect t="42456" b="11126"/>
          <a:stretch/>
        </p:blipFill>
        <p:spPr>
          <a:xfrm>
            <a:off x="5459305" y="2077236"/>
            <a:ext cx="3939741" cy="2743107"/>
          </a:xfrm>
          <a:prstGeom prst="roundRect">
            <a:avLst/>
          </a:prstGeom>
        </p:spPr>
      </p:pic>
      <p:sp>
        <p:nvSpPr>
          <p:cNvPr id="7" name="Rectangle: Rounded Corners 10">
            <a:extLst>
              <a:ext uri="{FF2B5EF4-FFF2-40B4-BE49-F238E27FC236}">
                <a16:creationId xmlns:a16="http://schemas.microsoft.com/office/drawing/2014/main" id="{E7E10796-1BA0-5383-C473-809D763050F0}"/>
              </a:ext>
            </a:extLst>
          </p:cNvPr>
          <p:cNvSpPr/>
          <p:nvPr/>
        </p:nvSpPr>
        <p:spPr>
          <a:xfrm>
            <a:off x="5444556" y="4800203"/>
            <a:ext cx="3953882" cy="2146516"/>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a:gsLst>
              <a:gs pos="0">
                <a:srgbClr val="FFFFFF"/>
              </a:gs>
              <a:gs pos="100000">
                <a:srgbClr val="CCECFF"/>
              </a:gs>
            </a:gsLst>
            <a:lin ang="5400000"/>
          </a:gradFill>
          <a:ln w="12701" cap="flat">
            <a:solidFill>
              <a:srgbClr val="2F528F"/>
            </a:solidFill>
            <a:prstDash val="solid"/>
            <a:miter/>
          </a:ln>
          <a:effectLst>
            <a:outerShdw dist="38103" algn="tl">
              <a:srgbClr val="000000">
                <a:alpha val="40000"/>
              </a:srgbClr>
            </a:outerShdw>
          </a:effectLst>
        </p:spPr>
        <p:txBody>
          <a:bodyPr vert="horz" wrap="square" lIns="91440" tIns="45720" rIns="91440" bIns="45720" anchor="ctr"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2000" b="0" i="0" u="none" strike="noStrike" kern="1200" cap="none" spc="-151" baseline="0" dirty="0">
              <a:solidFill>
                <a:srgbClr val="00B050"/>
              </a:solidFill>
              <a:uFillTx/>
              <a:latin typeface="Calibri"/>
            </a:endParaRPr>
          </a:p>
        </p:txBody>
      </p:sp>
      <p:sp>
        <p:nvSpPr>
          <p:cNvPr id="11" name="TextBox 10">
            <a:extLst>
              <a:ext uri="{FF2B5EF4-FFF2-40B4-BE49-F238E27FC236}">
                <a16:creationId xmlns:a16="http://schemas.microsoft.com/office/drawing/2014/main" id="{0EF14ECA-006F-2F29-2B0A-85BCBA5D8424}"/>
              </a:ext>
            </a:extLst>
          </p:cNvPr>
          <p:cNvSpPr txBox="1"/>
          <p:nvPr/>
        </p:nvSpPr>
        <p:spPr>
          <a:xfrm>
            <a:off x="5798500" y="4902805"/>
            <a:ext cx="3373788" cy="830997"/>
          </a:xfrm>
          <a:prstGeom prst="rect">
            <a:avLst/>
          </a:prstGeom>
          <a:noFill/>
        </p:spPr>
        <p:txBody>
          <a:bodyPr wrap="square">
            <a:spAutoFit/>
          </a:bodyPr>
          <a:lstStyle/>
          <a:p>
            <a:r>
              <a:rPr lang="en-GB" sz="2400" spc="-150" dirty="0">
                <a:solidFill>
                  <a:srgbClr val="7030A0"/>
                </a:solidFill>
                <a:latin typeface="Calibri" panose="020F0502020204030204" pitchFamily="34" charset="0"/>
                <a:cs typeface="Calibri" panose="020F0502020204030204" pitchFamily="34" charset="0"/>
              </a:rPr>
              <a:t>Explain what you think the word ‘stigma’ means.</a:t>
            </a:r>
          </a:p>
        </p:txBody>
      </p:sp>
      <p:sp>
        <p:nvSpPr>
          <p:cNvPr id="12" name="TextBox 11">
            <a:extLst>
              <a:ext uri="{FF2B5EF4-FFF2-40B4-BE49-F238E27FC236}">
                <a16:creationId xmlns:a16="http://schemas.microsoft.com/office/drawing/2014/main" id="{C0596B36-AD97-FD1D-EE65-4D7801C12D84}"/>
              </a:ext>
            </a:extLst>
          </p:cNvPr>
          <p:cNvSpPr txBox="1"/>
          <p:nvPr/>
        </p:nvSpPr>
        <p:spPr>
          <a:xfrm>
            <a:off x="5795469" y="5807916"/>
            <a:ext cx="2326456" cy="830997"/>
          </a:xfrm>
          <a:prstGeom prst="rect">
            <a:avLst/>
          </a:prstGeom>
          <a:noFill/>
        </p:spPr>
        <p:txBody>
          <a:bodyPr wrap="square" rtlCol="0">
            <a:spAutoFit/>
          </a:bodyPr>
          <a:lstStyle/>
          <a:p>
            <a:r>
              <a:rPr lang="en-GB" sz="2400" i="1" spc="-150" dirty="0">
                <a:solidFill>
                  <a:srgbClr val="0000FF"/>
                </a:solidFill>
                <a:latin typeface="Calibri" panose="020F0502020204030204" pitchFamily="34" charset="0"/>
                <a:cs typeface="Calibri" panose="020F0502020204030204" pitchFamily="34" charset="0"/>
              </a:rPr>
              <a:t>I think the word stigma means…</a:t>
            </a:r>
          </a:p>
        </p:txBody>
      </p:sp>
      <p:pic>
        <p:nvPicPr>
          <p:cNvPr id="1026" name="Picture 2" descr="See the source image">
            <a:extLst>
              <a:ext uri="{FF2B5EF4-FFF2-40B4-BE49-F238E27FC236}">
                <a16:creationId xmlns:a16="http://schemas.microsoft.com/office/drawing/2014/main" id="{159E3DFB-EA68-8E32-DC8A-18CE9493C25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238391" y="5905160"/>
            <a:ext cx="955091" cy="8887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80280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216" y="0"/>
            <a:ext cx="9725767" cy="72961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descr="Background pattern&#10;&#10;Description automatically generated">
            <a:extLst>
              <a:ext uri="{FF2B5EF4-FFF2-40B4-BE49-F238E27FC236}">
                <a16:creationId xmlns:a16="http://schemas.microsoft.com/office/drawing/2014/main" id="{A33FB5AB-8172-DE58-2B76-F2EF2C98A868}"/>
              </a:ext>
            </a:extLst>
          </p:cNvPr>
          <p:cNvPicPr>
            <a:picLocks noChangeAspect="1"/>
          </p:cNvPicPr>
          <p:nvPr/>
        </p:nvPicPr>
        <p:blipFill rotWithShape="1">
          <a:blip r:embed="rId2"/>
          <a:srcRect r="13650" b="-1"/>
          <a:stretch/>
        </p:blipFill>
        <p:spPr>
          <a:xfrm>
            <a:off x="20" y="1363"/>
            <a:ext cx="9728180" cy="7294787"/>
          </a:xfrm>
          <a:prstGeom prst="rect">
            <a:avLst/>
          </a:prstGeom>
        </p:spPr>
      </p:pic>
      <p:sp>
        <p:nvSpPr>
          <p:cNvPr id="2" name="Rectangle: Rounded Corners 10">
            <a:extLst>
              <a:ext uri="{FF2B5EF4-FFF2-40B4-BE49-F238E27FC236}">
                <a16:creationId xmlns:a16="http://schemas.microsoft.com/office/drawing/2014/main" id="{C67B4019-E3D4-7802-E889-B84E06C8F2DC}"/>
              </a:ext>
            </a:extLst>
          </p:cNvPr>
          <p:cNvSpPr/>
          <p:nvPr/>
        </p:nvSpPr>
        <p:spPr>
          <a:xfrm>
            <a:off x="432264" y="2165677"/>
            <a:ext cx="4170788" cy="4878586"/>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w="9528" cap="flat">
            <a:solidFill>
              <a:srgbClr val="000000"/>
            </a:solidFill>
            <a:prstDash val="solid"/>
            <a:miter/>
          </a:ln>
          <a:effectLst>
            <a:outerShdw dist="27944" dir="5400000" algn="tl">
              <a:srgbClr val="000000">
                <a:alpha val="32000"/>
              </a:srgbClr>
            </a:outerShdw>
          </a:effectLst>
        </p:spPr>
        <p:txBody>
          <a:bodyPr vert="horz" wrap="square" lIns="91440" tIns="45720" rIns="91440" bIns="4572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3200" b="0" i="0" u="none" strike="noStrike" kern="1200" cap="none" spc="-150" baseline="0" dirty="0">
              <a:solidFill>
                <a:srgbClr val="0000FF"/>
              </a:solidFill>
              <a:effectLst>
                <a:outerShdw dist="38096" dir="2700000">
                  <a:srgbClr val="000000"/>
                </a:outerShdw>
              </a:effectLst>
              <a:uFillTx/>
              <a:latin typeface="Calibri" pitchFamily="34"/>
              <a:cs typeface="Calibri" pitchFamily="34"/>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3200" b="0" i="0" u="none" strike="noStrike" kern="1200" cap="none" spc="-150" baseline="0" dirty="0">
              <a:solidFill>
                <a:srgbClr val="0000FF"/>
              </a:solidFill>
              <a:effectLst>
                <a:outerShdw dist="38096" dir="2700000">
                  <a:srgbClr val="000000"/>
                </a:outerShdw>
              </a:effectLst>
              <a:uFillTx/>
              <a:latin typeface="Calibri" pitchFamily="34"/>
              <a:cs typeface="Calibri" pitchFamily="34"/>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3200" b="0" i="0" u="none" strike="noStrike" kern="1200" cap="none" spc="-150" baseline="0" dirty="0">
              <a:solidFill>
                <a:srgbClr val="0000FF"/>
              </a:solidFill>
              <a:effectLst>
                <a:outerShdw dist="38096" dir="2700000">
                  <a:srgbClr val="000000"/>
                </a:outerShdw>
              </a:effectLst>
              <a:uFillTx/>
              <a:latin typeface="Calibri" pitchFamily="34"/>
              <a:cs typeface="Calibri" pitchFamily="34"/>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3200" b="0" i="0" u="none" strike="noStrike" kern="1200" cap="none" spc="-150" baseline="0" dirty="0">
                <a:solidFill>
                  <a:srgbClr val="0000FF"/>
                </a:solidFill>
                <a:effectLst>
                  <a:outerShdw dist="38096" dir="2700000">
                    <a:srgbClr val="000000"/>
                  </a:outerShdw>
                </a:effectLst>
                <a:uFillTx/>
                <a:latin typeface="Calibri" pitchFamily="34"/>
                <a:cs typeface="Calibri" pitchFamily="34"/>
              </a:rPr>
              <a:t>Learning outcomes:</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400" b="0" i="0" u="none" strike="noStrike" kern="1200" cap="none" spc="-150" baseline="0" dirty="0">
              <a:uFillTx/>
              <a:latin typeface="Calibri" pitchFamily="34"/>
              <a:cs typeface="Calibri" pitchFamily="34"/>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b="0" i="0" u="none" strike="noStrike" kern="1200" cap="none" spc="-150" baseline="0" dirty="0">
              <a:uFillTx/>
              <a:latin typeface="Calibri" pitchFamily="34"/>
              <a:cs typeface="Calibri" pitchFamily="34"/>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400" b="0" i="0" u="none" strike="noStrike" kern="1200" cap="none" spc="-150" baseline="0" dirty="0">
                <a:uFillTx/>
                <a:latin typeface="Calibri" pitchFamily="34"/>
                <a:cs typeface="Calibri" pitchFamily="34"/>
              </a:rPr>
              <a:t>Describe the link between language and mental health stigma and develop strategies</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400" b="0" i="0" u="none" strike="noStrike" kern="1200" cap="none" spc="-150" baseline="0" dirty="0">
                <a:uFillTx/>
                <a:latin typeface="Calibri" pitchFamily="34"/>
                <a:cs typeface="Calibri" pitchFamily="34"/>
              </a:rPr>
              <a:t>to challenge stigma and misconceptions associated with help-seeking and mental</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400" b="0" i="0" u="none" strike="noStrike" kern="1200" cap="none" spc="-150" baseline="0" dirty="0">
                <a:uFillTx/>
                <a:latin typeface="Calibri" pitchFamily="34"/>
                <a:cs typeface="Calibri" pitchFamily="34"/>
              </a:rPr>
              <a:t>health concerns.</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2400" spc="-150" dirty="0">
              <a:latin typeface="Calibri" pitchFamily="34"/>
              <a:cs typeface="Calibri" pitchFamily="34"/>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0" u="none" strike="noStrike" kern="1200" cap="none" spc="-150" baseline="0" dirty="0">
                <a:uFillTx/>
                <a:latin typeface="Calibri" pitchFamily="34"/>
                <a:cs typeface="Calibri" pitchFamily="34"/>
                <a:hlinkClick r:id="rId3"/>
              </a:rPr>
              <a:t>https://www.youtube.com/watch?v=9vkUMXaJDM4</a:t>
            </a:r>
            <a:endParaRPr lang="en-GB" sz="1600" b="0" i="0" u="none" strike="noStrike" kern="1200" cap="none" spc="-150" baseline="0" dirty="0">
              <a:uFillTx/>
              <a:latin typeface="Calibri" pitchFamily="34"/>
              <a:cs typeface="Calibri" pitchFamily="34"/>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2400" b="0" i="0" u="none" strike="noStrike" kern="1200" cap="none" spc="-150" baseline="0" dirty="0">
              <a:uFillTx/>
              <a:latin typeface="Calibri" pitchFamily="34"/>
              <a:cs typeface="Calibri" pitchFamily="34"/>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2400" spc="-150" dirty="0">
              <a:latin typeface="Calibri" pitchFamily="34"/>
              <a:cs typeface="Calibri" pitchFamily="34"/>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2800" b="0" i="0" u="none" strike="noStrike" kern="1200" cap="none" spc="-150" baseline="0" dirty="0">
              <a:uFillTx/>
              <a:latin typeface="Calibri" pitchFamily="34"/>
              <a:cs typeface="Calibri" pitchFamily="34"/>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2400" b="0" i="0" u="none" strike="noStrike" kern="1200" cap="none" spc="-150" baseline="0" dirty="0">
              <a:solidFill>
                <a:schemeClr val="tx2"/>
              </a:solidFill>
              <a:uFillTx/>
              <a:latin typeface="Calibri" pitchFamily="34"/>
              <a:cs typeface="Calibri" pitchFamily="34"/>
            </a:endParaRPr>
          </a:p>
        </p:txBody>
      </p:sp>
      <p:sp>
        <p:nvSpPr>
          <p:cNvPr id="3" name="Rectangle: Rounded Corners 10">
            <a:extLst>
              <a:ext uri="{FF2B5EF4-FFF2-40B4-BE49-F238E27FC236}">
                <a16:creationId xmlns:a16="http://schemas.microsoft.com/office/drawing/2014/main" id="{74FD7960-33A4-95DA-21E8-47210279E653}"/>
              </a:ext>
            </a:extLst>
          </p:cNvPr>
          <p:cNvSpPr/>
          <p:nvPr/>
        </p:nvSpPr>
        <p:spPr>
          <a:xfrm>
            <a:off x="4992365" y="4907221"/>
            <a:ext cx="4303571" cy="206860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a:gsLst>
              <a:gs pos="0">
                <a:srgbClr val="FFFFFF"/>
              </a:gs>
              <a:gs pos="100000">
                <a:srgbClr val="CCECFF"/>
              </a:gs>
            </a:gsLst>
            <a:lin ang="5400000"/>
          </a:gradFill>
          <a:ln w="12701" cap="flat">
            <a:solidFill>
              <a:srgbClr val="2F528F"/>
            </a:solidFill>
            <a:prstDash val="solid"/>
            <a:miter/>
          </a:ln>
          <a:effectLst>
            <a:outerShdw dist="38103" algn="tl">
              <a:srgbClr val="000000">
                <a:alpha val="40000"/>
              </a:srgbClr>
            </a:outerShdw>
          </a:effectLst>
        </p:spPr>
        <p:txBody>
          <a:bodyPr vert="horz" wrap="square" lIns="91440" tIns="45720" rIns="91440" bIns="45720" anchor="ctr" anchorCtr="0" compatLnSpc="1">
            <a:noAutofit/>
          </a:bodyPr>
          <a:lstStyle/>
          <a:p>
            <a:pPr eaLnBrk="1" hangingPunct="1">
              <a:spcBef>
                <a:spcPct val="0"/>
              </a:spcBef>
              <a:buFontTx/>
              <a:buNone/>
            </a:pPr>
            <a:endParaRPr lang="en-GB" altLang="en-US" sz="2400" spc="-150" dirty="0">
              <a:solidFill>
                <a:srgbClr val="7030A0"/>
              </a:solidFill>
              <a:latin typeface="Calibri" panose="020F0502020204030204" pitchFamily="34" charset="0"/>
              <a:cs typeface="Calibri" panose="020F0502020204030204" pitchFamily="34" charset="0"/>
            </a:endParaRPr>
          </a:p>
          <a:p>
            <a:pPr eaLnBrk="1" hangingPunct="1">
              <a:spcBef>
                <a:spcPct val="0"/>
              </a:spcBef>
              <a:buFontTx/>
              <a:buNone/>
            </a:pPr>
            <a:r>
              <a:rPr lang="en-GB" altLang="en-US" sz="2400" b="1" spc="-150" dirty="0">
                <a:solidFill>
                  <a:srgbClr val="7030A0"/>
                </a:solidFill>
                <a:latin typeface="Calibri" panose="020F0502020204030204" pitchFamily="34" charset="0"/>
                <a:cs typeface="Calibri" panose="020F0502020204030204" pitchFamily="34" charset="0"/>
              </a:rPr>
              <a:t>Stigma – </a:t>
            </a:r>
            <a:r>
              <a:rPr lang="en-GB" altLang="en-US" sz="2400" spc="-150" dirty="0">
                <a:solidFill>
                  <a:srgbClr val="7030A0"/>
                </a:solidFill>
                <a:latin typeface="Calibri" panose="020F0502020204030204" pitchFamily="34" charset="0"/>
                <a:cs typeface="Calibri" panose="020F0502020204030204" pitchFamily="34" charset="0"/>
              </a:rPr>
              <a:t>a set of negative and unfair beliefs that a society or group of people have about something.</a:t>
            </a:r>
          </a:p>
          <a:p>
            <a:pPr eaLnBrk="1" hangingPunct="1">
              <a:spcBef>
                <a:spcPct val="0"/>
              </a:spcBef>
              <a:buFontTx/>
              <a:buNone/>
            </a:pPr>
            <a:endParaRPr lang="en-GB" altLang="en-US" sz="2400" spc="-150" dirty="0">
              <a:solidFill>
                <a:srgbClr val="7030A0"/>
              </a:solidFill>
              <a:latin typeface="Calibri" panose="020F0502020204030204" pitchFamily="34" charset="0"/>
              <a:cs typeface="Calibri" panose="020F0502020204030204" pitchFamily="34" charset="0"/>
            </a:endParaRPr>
          </a:p>
        </p:txBody>
      </p:sp>
      <p:pic>
        <p:nvPicPr>
          <p:cNvPr id="6" name="Graphic 13" descr="Signature outline">
            <a:extLst>
              <a:ext uri="{FF2B5EF4-FFF2-40B4-BE49-F238E27FC236}">
                <a16:creationId xmlns:a16="http://schemas.microsoft.com/office/drawing/2014/main" id="{811A6595-BAF2-69BE-A113-EDCD949738F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333090" y="6061431"/>
            <a:ext cx="914400" cy="914400"/>
          </a:xfrm>
          <a:prstGeom prst="rect">
            <a:avLst/>
          </a:prstGeom>
          <a:noFill/>
          <a:ln cap="flat">
            <a:noFill/>
          </a:ln>
        </p:spPr>
      </p:pic>
      <p:sp>
        <p:nvSpPr>
          <p:cNvPr id="5" name="TextBox 11">
            <a:extLst>
              <a:ext uri="{FF2B5EF4-FFF2-40B4-BE49-F238E27FC236}">
                <a16:creationId xmlns:a16="http://schemas.microsoft.com/office/drawing/2014/main" id="{31403773-68F4-D859-4815-D716E47B7D2E}"/>
              </a:ext>
            </a:extLst>
          </p:cNvPr>
          <p:cNvSpPr txBox="1"/>
          <p:nvPr/>
        </p:nvSpPr>
        <p:spPr>
          <a:xfrm rot="21284122">
            <a:off x="4919396" y="4706263"/>
            <a:ext cx="2229142" cy="461662"/>
          </a:xfrm>
          <a:prstGeom prst="rect">
            <a:avLst/>
          </a:prstGeom>
          <a:solidFill>
            <a:srgbClr val="0000FF"/>
          </a:solidFill>
          <a:ln w="9528" cap="flat">
            <a:solidFill>
              <a:srgbClr val="000000"/>
            </a:solidFill>
            <a:prstDash val="solid"/>
            <a:miter/>
          </a:ln>
        </p:spPr>
        <p:txBody>
          <a:bodyPr vert="horz" wrap="square" lIns="91440" tIns="45720" rIns="91440" bIns="45720" anchor="t" anchorCtr="0" compatLnSpc="1">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400" b="1" spc="-151" dirty="0">
                <a:solidFill>
                  <a:srgbClr val="000000"/>
                </a:solidFill>
                <a:highlight>
                  <a:srgbClr val="FFFF00"/>
                </a:highlight>
                <a:latin typeface="Calibri"/>
              </a:rPr>
              <a:t>K</a:t>
            </a:r>
            <a:r>
              <a:rPr lang="en-GB" sz="2400" b="1" i="0" u="none" strike="noStrike" kern="1200" cap="none" spc="-151" baseline="0" dirty="0">
                <a:solidFill>
                  <a:srgbClr val="000000"/>
                </a:solidFill>
                <a:highlight>
                  <a:srgbClr val="FFFF00"/>
                </a:highlight>
                <a:uFillTx/>
                <a:latin typeface="Calibri"/>
              </a:rPr>
              <a:t>ey term:</a:t>
            </a:r>
          </a:p>
        </p:txBody>
      </p:sp>
      <p:sp>
        <p:nvSpPr>
          <p:cNvPr id="8" name="TextBox 7">
            <a:extLst>
              <a:ext uri="{FF2B5EF4-FFF2-40B4-BE49-F238E27FC236}">
                <a16:creationId xmlns:a16="http://schemas.microsoft.com/office/drawing/2014/main" id="{EE7FB5BE-0D1A-FEB0-46FC-E23073793247}"/>
              </a:ext>
            </a:extLst>
          </p:cNvPr>
          <p:cNvSpPr txBox="1"/>
          <p:nvPr/>
        </p:nvSpPr>
        <p:spPr>
          <a:xfrm>
            <a:off x="1834934" y="115829"/>
            <a:ext cx="6058329" cy="1569660"/>
          </a:xfrm>
          <a:prstGeom prst="rect">
            <a:avLst/>
          </a:prstGeom>
          <a:solidFill>
            <a:schemeClr val="bg1"/>
          </a:solidFill>
          <a:ln cap="flat">
            <a:noFill/>
          </a:ln>
          <a:effectLst>
            <a:outerShdw dist="38103" dir="5400000" algn="tl">
              <a:srgbClr val="000000">
                <a:alpha val="40000"/>
              </a:srgbClr>
            </a:outerShdw>
          </a:effectLst>
        </p:spPr>
        <p:txBody>
          <a:bodyPr vert="horz" wrap="square" lIns="91440" tIns="45720" rIns="91440" bIns="45720" anchor="t" anchorCtr="1" compatLnSpc="1">
            <a:sp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4800" b="0" i="0" u="none" strike="noStrike" kern="1200" cap="none" spc="-151" baseline="0" dirty="0">
                <a:solidFill>
                  <a:srgbClr val="000000"/>
                </a:solidFill>
                <a:effectLst>
                  <a:outerShdw blurRad="38100" dist="38100" dir="2700000" algn="tl">
                    <a:srgbClr val="000000">
                      <a:alpha val="43137"/>
                    </a:srgbClr>
                  </a:outerShdw>
                </a:effectLst>
                <a:uFillTx/>
                <a:latin typeface="Calibri"/>
              </a:rPr>
              <a:t>Mental health: stigma and the language we use</a:t>
            </a:r>
          </a:p>
        </p:txBody>
      </p:sp>
      <p:pic>
        <p:nvPicPr>
          <p:cNvPr id="10" name="Picture 5">
            <a:extLst>
              <a:ext uri="{FF2B5EF4-FFF2-40B4-BE49-F238E27FC236}">
                <a16:creationId xmlns:a16="http://schemas.microsoft.com/office/drawing/2014/main" id="{23084E2D-66E8-E842-3D68-63029AB4A557}"/>
              </a:ext>
            </a:extLst>
          </p:cNvPr>
          <p:cNvPicPr>
            <a:picLocks noChangeAspect="1"/>
          </p:cNvPicPr>
          <p:nvPr/>
        </p:nvPicPr>
        <p:blipFill>
          <a:blip r:embed="rId6"/>
          <a:stretch>
            <a:fillRect/>
          </a:stretch>
        </p:blipFill>
        <p:spPr>
          <a:xfrm>
            <a:off x="8359244" y="234674"/>
            <a:ext cx="1182272" cy="1376087"/>
          </a:xfrm>
          <a:prstGeom prst="rect">
            <a:avLst/>
          </a:prstGeom>
          <a:noFill/>
          <a:ln cap="flat">
            <a:noFill/>
          </a:ln>
          <a:effectLst>
            <a:outerShdw dist="38096" dir="8100000" algn="tl">
              <a:srgbClr val="000000">
                <a:alpha val="40000"/>
              </a:srgbClr>
            </a:outerShdw>
          </a:effectLst>
        </p:spPr>
      </p:pic>
      <p:pic>
        <p:nvPicPr>
          <p:cNvPr id="11" name="Picture 8">
            <a:extLst>
              <a:ext uri="{FF2B5EF4-FFF2-40B4-BE49-F238E27FC236}">
                <a16:creationId xmlns:a16="http://schemas.microsoft.com/office/drawing/2014/main" id="{7B6F5E6E-66DA-DE6A-1D45-F66EA9CFE5E8}"/>
              </a:ext>
            </a:extLst>
          </p:cNvPr>
          <p:cNvPicPr>
            <a:picLocks noChangeAspect="1"/>
          </p:cNvPicPr>
          <p:nvPr/>
        </p:nvPicPr>
        <p:blipFill>
          <a:blip r:embed="rId7"/>
          <a:stretch>
            <a:fillRect/>
          </a:stretch>
        </p:blipFill>
        <p:spPr>
          <a:xfrm>
            <a:off x="186684" y="222344"/>
            <a:ext cx="1304236" cy="1412409"/>
          </a:xfrm>
          <a:prstGeom prst="rect">
            <a:avLst/>
          </a:prstGeom>
          <a:noFill/>
          <a:ln cap="flat">
            <a:noFill/>
          </a:ln>
          <a:effectLst>
            <a:outerShdw dist="38096" dir="2700000" algn="tl">
              <a:srgbClr val="000000">
                <a:alpha val="40000"/>
              </a:srgbClr>
            </a:outerShdw>
          </a:effectLst>
        </p:spPr>
      </p:pic>
      <p:pic>
        <p:nvPicPr>
          <p:cNvPr id="7" name="Picture 6" descr="Free Images : depression, anxiety, sad, emotion, girl, unhappy, depressed,  introvert, woman, alone, mental, health, stress, disorder, disease, fear,  mood, sadness, psychology, sorrow, tired, stressed, loneliness,  frustration, arm, human body, gesture ...">
            <a:extLst>
              <a:ext uri="{FF2B5EF4-FFF2-40B4-BE49-F238E27FC236}">
                <a16:creationId xmlns:a16="http://schemas.microsoft.com/office/drawing/2014/main" id="{A5BCF25E-A4DD-811F-E5FF-6185BBBBEF84}"/>
              </a:ext>
            </a:extLst>
          </p:cNvPr>
          <p:cNvPicPr>
            <a:picLocks noChangeAspect="1"/>
          </p:cNvPicPr>
          <p:nvPr/>
        </p:nvPicPr>
        <p:blipFill rotWithShape="1">
          <a:blip r:embed="rId8">
            <a:extLst>
              <a:ext uri="{28A0092B-C50C-407E-A947-70E740481C1C}">
                <a14:useLocalDpi xmlns:a14="http://schemas.microsoft.com/office/drawing/2010/main" val="0"/>
              </a:ext>
            </a:extLst>
          </a:blip>
          <a:srcRect t="20077"/>
          <a:stretch/>
        </p:blipFill>
        <p:spPr bwMode="auto">
          <a:xfrm>
            <a:off x="5034100" y="2165677"/>
            <a:ext cx="4213390" cy="2261357"/>
          </a:xfrm>
          <a:prstGeom prst="roundRect">
            <a:avLst/>
          </a:prstGeom>
          <a:noFill/>
          <a:ln>
            <a:noFill/>
          </a:ln>
        </p:spPr>
      </p:pic>
    </p:spTree>
    <p:extLst>
      <p:ext uri="{BB962C8B-B14F-4D97-AF65-F5344CB8AC3E}">
        <p14:creationId xmlns:p14="http://schemas.microsoft.com/office/powerpoint/2010/main" val="2862630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216" y="0"/>
            <a:ext cx="9725767" cy="72961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descr="Background pattern&#10;&#10;Description automatically generated">
            <a:extLst>
              <a:ext uri="{FF2B5EF4-FFF2-40B4-BE49-F238E27FC236}">
                <a16:creationId xmlns:a16="http://schemas.microsoft.com/office/drawing/2014/main" id="{A33FB5AB-8172-DE58-2B76-F2EF2C98A868}"/>
              </a:ext>
            </a:extLst>
          </p:cNvPr>
          <p:cNvPicPr>
            <a:picLocks noChangeAspect="1"/>
          </p:cNvPicPr>
          <p:nvPr/>
        </p:nvPicPr>
        <p:blipFill rotWithShape="1">
          <a:blip r:embed="rId2"/>
          <a:srcRect r="13650" b="-1"/>
          <a:stretch/>
        </p:blipFill>
        <p:spPr>
          <a:xfrm>
            <a:off x="20" y="1363"/>
            <a:ext cx="9728180" cy="7294787"/>
          </a:xfrm>
          <a:prstGeom prst="rect">
            <a:avLst/>
          </a:prstGeom>
        </p:spPr>
      </p:pic>
      <p:sp>
        <p:nvSpPr>
          <p:cNvPr id="8" name="TextBox 7">
            <a:extLst>
              <a:ext uri="{FF2B5EF4-FFF2-40B4-BE49-F238E27FC236}">
                <a16:creationId xmlns:a16="http://schemas.microsoft.com/office/drawing/2014/main" id="{EE7FB5BE-0D1A-FEB0-46FC-E23073793247}"/>
              </a:ext>
            </a:extLst>
          </p:cNvPr>
          <p:cNvSpPr txBox="1"/>
          <p:nvPr/>
        </p:nvSpPr>
        <p:spPr>
          <a:xfrm>
            <a:off x="1834934" y="115829"/>
            <a:ext cx="6058329" cy="1569660"/>
          </a:xfrm>
          <a:prstGeom prst="rect">
            <a:avLst/>
          </a:prstGeom>
          <a:solidFill>
            <a:schemeClr val="bg1"/>
          </a:solidFill>
          <a:ln cap="flat">
            <a:noFill/>
          </a:ln>
          <a:effectLst>
            <a:outerShdw dist="38103" dir="5400000" algn="tl">
              <a:srgbClr val="000000">
                <a:alpha val="40000"/>
              </a:srgbClr>
            </a:outerShdw>
          </a:effectLst>
        </p:spPr>
        <p:txBody>
          <a:bodyPr vert="horz" wrap="square" lIns="91440" tIns="45720" rIns="91440" bIns="45720" anchor="t" anchorCtr="1" compatLnSpc="1">
            <a:sp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4800" b="0" i="0" u="none" strike="noStrike" kern="1200" cap="none" spc="-151" baseline="0" dirty="0">
                <a:solidFill>
                  <a:srgbClr val="000000"/>
                </a:solidFill>
                <a:effectLst>
                  <a:outerShdw blurRad="38100" dist="38100" dir="2700000" algn="tl">
                    <a:srgbClr val="000000">
                      <a:alpha val="43137"/>
                    </a:srgbClr>
                  </a:outerShdw>
                </a:effectLst>
                <a:uFillTx/>
                <a:latin typeface="Calibri"/>
              </a:rPr>
              <a:t>Mental health: stigma and the language we use</a:t>
            </a:r>
          </a:p>
        </p:txBody>
      </p:sp>
      <p:pic>
        <p:nvPicPr>
          <p:cNvPr id="10" name="Picture 5">
            <a:extLst>
              <a:ext uri="{FF2B5EF4-FFF2-40B4-BE49-F238E27FC236}">
                <a16:creationId xmlns:a16="http://schemas.microsoft.com/office/drawing/2014/main" id="{23084E2D-66E8-E842-3D68-63029AB4A557}"/>
              </a:ext>
            </a:extLst>
          </p:cNvPr>
          <p:cNvPicPr>
            <a:picLocks noChangeAspect="1"/>
          </p:cNvPicPr>
          <p:nvPr/>
        </p:nvPicPr>
        <p:blipFill>
          <a:blip r:embed="rId3"/>
          <a:stretch>
            <a:fillRect/>
          </a:stretch>
        </p:blipFill>
        <p:spPr>
          <a:xfrm>
            <a:off x="8359244" y="234674"/>
            <a:ext cx="1182272" cy="1376087"/>
          </a:xfrm>
          <a:prstGeom prst="rect">
            <a:avLst/>
          </a:prstGeom>
          <a:noFill/>
          <a:ln cap="flat">
            <a:noFill/>
          </a:ln>
          <a:effectLst>
            <a:outerShdw dist="38096" dir="8100000" algn="tl">
              <a:srgbClr val="000000">
                <a:alpha val="40000"/>
              </a:srgbClr>
            </a:outerShdw>
          </a:effectLst>
        </p:spPr>
      </p:pic>
      <p:pic>
        <p:nvPicPr>
          <p:cNvPr id="11" name="Picture 8">
            <a:extLst>
              <a:ext uri="{FF2B5EF4-FFF2-40B4-BE49-F238E27FC236}">
                <a16:creationId xmlns:a16="http://schemas.microsoft.com/office/drawing/2014/main" id="{7B6F5E6E-66DA-DE6A-1D45-F66EA9CFE5E8}"/>
              </a:ext>
            </a:extLst>
          </p:cNvPr>
          <p:cNvPicPr>
            <a:picLocks noChangeAspect="1"/>
          </p:cNvPicPr>
          <p:nvPr/>
        </p:nvPicPr>
        <p:blipFill>
          <a:blip r:embed="rId4"/>
          <a:stretch>
            <a:fillRect/>
          </a:stretch>
        </p:blipFill>
        <p:spPr>
          <a:xfrm>
            <a:off x="186684" y="222344"/>
            <a:ext cx="1304236" cy="1412409"/>
          </a:xfrm>
          <a:prstGeom prst="rect">
            <a:avLst/>
          </a:prstGeom>
          <a:noFill/>
          <a:ln cap="flat">
            <a:noFill/>
          </a:ln>
          <a:effectLst>
            <a:outerShdw dist="38096" dir="2700000" algn="tl">
              <a:srgbClr val="000000">
                <a:alpha val="40000"/>
              </a:srgbClr>
            </a:outerShdw>
          </a:effectLst>
        </p:spPr>
      </p:pic>
      <p:pic>
        <p:nvPicPr>
          <p:cNvPr id="7" name="Picture 6" descr="Background pattern&#10;&#10;Description automatically generated">
            <a:extLst>
              <a:ext uri="{FF2B5EF4-FFF2-40B4-BE49-F238E27FC236}">
                <a16:creationId xmlns:a16="http://schemas.microsoft.com/office/drawing/2014/main" id="{13E2D694-0AFC-7B88-EAC3-346AC9304289}"/>
              </a:ext>
            </a:extLst>
          </p:cNvPr>
          <p:cNvPicPr>
            <a:picLocks noChangeAspect="1"/>
          </p:cNvPicPr>
          <p:nvPr/>
        </p:nvPicPr>
        <p:blipFill rotWithShape="1">
          <a:blip r:embed="rId2"/>
          <a:srcRect r="13650" b="-1"/>
          <a:stretch/>
        </p:blipFill>
        <p:spPr>
          <a:xfrm>
            <a:off x="20" y="0"/>
            <a:ext cx="9728180" cy="7294787"/>
          </a:xfrm>
          <a:prstGeom prst="rect">
            <a:avLst/>
          </a:prstGeom>
        </p:spPr>
      </p:pic>
      <p:sp>
        <p:nvSpPr>
          <p:cNvPr id="12" name="Rectangle: Rounded Corners 9">
            <a:extLst>
              <a:ext uri="{FF2B5EF4-FFF2-40B4-BE49-F238E27FC236}">
                <a16:creationId xmlns:a16="http://schemas.microsoft.com/office/drawing/2014/main" id="{F48166F0-158A-F07E-4A33-0B90AA475A99}"/>
              </a:ext>
            </a:extLst>
          </p:cNvPr>
          <p:cNvSpPr/>
          <p:nvPr/>
        </p:nvSpPr>
        <p:spPr>
          <a:xfrm>
            <a:off x="518014" y="905190"/>
            <a:ext cx="8629947" cy="5013775"/>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a:gsLst>
              <a:gs pos="0">
                <a:srgbClr val="FFFFFF"/>
              </a:gs>
              <a:gs pos="100000">
                <a:srgbClr val="FFCCFF"/>
              </a:gs>
            </a:gsLst>
            <a:lin ang="5400000"/>
          </a:gradFill>
          <a:ln w="12701" cap="flat">
            <a:solidFill>
              <a:srgbClr val="2F528F"/>
            </a:solidFill>
            <a:prstDash val="solid"/>
            <a:miter/>
          </a:ln>
          <a:effectLst>
            <a:outerShdw dist="38103" algn="tl">
              <a:srgbClr val="000000">
                <a:alpha val="40000"/>
              </a:srgbClr>
            </a:outerShdw>
          </a:effectLst>
        </p:spPr>
        <p:txBody>
          <a:bodyPr vert="horz" wrap="square" lIns="91440" tIns="45720" rIns="91440" bIns="45720" anchor="ctr"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2800" b="0" i="0" u="none" strike="noStrike" kern="0" cap="none" spc="-150" baseline="0" dirty="0">
              <a:solidFill>
                <a:srgbClr val="0070C0"/>
              </a:solidFill>
              <a:uFillTx/>
              <a:latin typeface="Calibri"/>
            </a:endParaRPr>
          </a:p>
        </p:txBody>
      </p:sp>
      <p:sp>
        <p:nvSpPr>
          <p:cNvPr id="14" name="TextBox 11">
            <a:extLst>
              <a:ext uri="{FF2B5EF4-FFF2-40B4-BE49-F238E27FC236}">
                <a16:creationId xmlns:a16="http://schemas.microsoft.com/office/drawing/2014/main" id="{B2CE10B1-0942-3293-E723-6607BD53F6CF}"/>
              </a:ext>
            </a:extLst>
          </p:cNvPr>
          <p:cNvSpPr txBox="1"/>
          <p:nvPr/>
        </p:nvSpPr>
        <p:spPr>
          <a:xfrm rot="21284122">
            <a:off x="384138" y="425784"/>
            <a:ext cx="2286841" cy="584775"/>
          </a:xfrm>
          <a:prstGeom prst="rect">
            <a:avLst/>
          </a:prstGeom>
          <a:solidFill>
            <a:srgbClr val="0000FF"/>
          </a:solidFill>
          <a:ln w="9528" cap="flat">
            <a:solidFill>
              <a:srgbClr val="000000"/>
            </a:solidFill>
            <a:prstDash val="solid"/>
            <a:miter/>
          </a:ln>
        </p:spPr>
        <p:txBody>
          <a:bodyPr vert="horz" wrap="square" lIns="91440" tIns="45720" rIns="91440" bIns="45720" anchor="t" anchorCtr="0" compatLnSpc="1">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3200" b="1" i="0" u="none" strike="noStrike" kern="1200" cap="none" spc="-151" baseline="0" dirty="0">
                <a:solidFill>
                  <a:srgbClr val="000000"/>
                </a:solidFill>
                <a:highlight>
                  <a:srgbClr val="FFFF00"/>
                </a:highlight>
                <a:uFillTx/>
                <a:latin typeface="Calibri"/>
              </a:rPr>
              <a:t>Task One:</a:t>
            </a:r>
          </a:p>
        </p:txBody>
      </p:sp>
      <p:sp>
        <p:nvSpPr>
          <p:cNvPr id="15" name="TextBox 14">
            <a:extLst>
              <a:ext uri="{FF2B5EF4-FFF2-40B4-BE49-F238E27FC236}">
                <a16:creationId xmlns:a16="http://schemas.microsoft.com/office/drawing/2014/main" id="{D4519AF6-5949-3505-32B3-DD80D09D9378}"/>
              </a:ext>
            </a:extLst>
          </p:cNvPr>
          <p:cNvSpPr txBox="1"/>
          <p:nvPr/>
        </p:nvSpPr>
        <p:spPr>
          <a:xfrm>
            <a:off x="783128" y="1115604"/>
            <a:ext cx="8214365" cy="1615827"/>
          </a:xfrm>
          <a:prstGeom prst="rect">
            <a:avLst/>
          </a:prstGeom>
          <a:noFill/>
        </p:spPr>
        <p:txBody>
          <a:bodyPr wrap="square">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200" kern="0" spc="-150" dirty="0">
                <a:solidFill>
                  <a:srgbClr val="0070C0"/>
                </a:solidFill>
                <a:latin typeface="Calibri"/>
              </a:rPr>
              <a:t>Different cultures and countries attach stigma to different things</a:t>
            </a:r>
            <a:r>
              <a:rPr lang="en-GB" sz="2200" i="0" u="none" strike="noStrike" kern="0" cap="none" spc="-150" baseline="0" dirty="0">
                <a:solidFill>
                  <a:srgbClr val="0070C0"/>
                </a:solidFill>
                <a:uFillTx/>
                <a:latin typeface="Calibri"/>
              </a:rPr>
              <a:t>. Stigma can </a:t>
            </a: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200" i="0" u="none" strike="noStrike" kern="0" cap="none" spc="-150" baseline="0" dirty="0">
                <a:solidFill>
                  <a:srgbClr val="0070C0"/>
                </a:solidFill>
                <a:uFillTx/>
                <a:latin typeface="Calibri"/>
              </a:rPr>
              <a:t>come from religious views too. Stigma comes with a set of unfair expectations, a bit like stereotypes, but always negative. Stigma makes people judge someone unfairly.</a:t>
            </a: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000" b="1" kern="0" spc="-150" dirty="0">
              <a:solidFill>
                <a:srgbClr val="7030A0"/>
              </a:solidFill>
              <a:latin typeface="Calibri"/>
            </a:endParaRP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200" b="1" i="0" u="none" strike="noStrike" kern="0" cap="none" spc="-150" baseline="0" dirty="0">
                <a:solidFill>
                  <a:srgbClr val="7030A0"/>
                </a:solidFill>
                <a:uFillTx/>
                <a:latin typeface="Calibri"/>
              </a:rPr>
              <a:t>In pairs, match up the common but unfair judgments which can arise from stigma.</a:t>
            </a:r>
          </a:p>
        </p:txBody>
      </p:sp>
      <p:graphicFrame>
        <p:nvGraphicFramePr>
          <p:cNvPr id="17" name="Table 16">
            <a:extLst>
              <a:ext uri="{FF2B5EF4-FFF2-40B4-BE49-F238E27FC236}">
                <a16:creationId xmlns:a16="http://schemas.microsoft.com/office/drawing/2014/main" id="{FEAE9505-C9C6-C403-C069-B9C0F4961887}"/>
              </a:ext>
            </a:extLst>
          </p:cNvPr>
          <p:cNvGraphicFramePr>
            <a:graphicFrameLocks noGrp="1"/>
          </p:cNvGraphicFramePr>
          <p:nvPr>
            <p:extLst>
              <p:ext uri="{D42A27DB-BD31-4B8C-83A1-F6EECF244321}">
                <p14:modId xmlns:p14="http://schemas.microsoft.com/office/powerpoint/2010/main" val="1132051258"/>
              </p:ext>
            </p:extLst>
          </p:nvPr>
        </p:nvGraphicFramePr>
        <p:xfrm>
          <a:off x="518014" y="2836534"/>
          <a:ext cx="8692172" cy="4158683"/>
        </p:xfrm>
        <a:graphic>
          <a:graphicData uri="http://schemas.openxmlformats.org/drawingml/2006/table">
            <a:tbl>
              <a:tblPr firstRow="1" firstCol="1" bandRow="1"/>
              <a:tblGrid>
                <a:gridCol w="2211499">
                  <a:extLst>
                    <a:ext uri="{9D8B030D-6E8A-4147-A177-3AD203B41FA5}">
                      <a16:colId xmlns:a16="http://schemas.microsoft.com/office/drawing/2014/main" val="2775926954"/>
                    </a:ext>
                  </a:extLst>
                </a:gridCol>
                <a:gridCol w="2862763">
                  <a:extLst>
                    <a:ext uri="{9D8B030D-6E8A-4147-A177-3AD203B41FA5}">
                      <a16:colId xmlns:a16="http://schemas.microsoft.com/office/drawing/2014/main" val="2913514497"/>
                    </a:ext>
                  </a:extLst>
                </a:gridCol>
                <a:gridCol w="3617910">
                  <a:extLst>
                    <a:ext uri="{9D8B030D-6E8A-4147-A177-3AD203B41FA5}">
                      <a16:colId xmlns:a16="http://schemas.microsoft.com/office/drawing/2014/main" val="697221299"/>
                    </a:ext>
                  </a:extLst>
                </a:gridCol>
              </a:tblGrid>
              <a:tr h="560040">
                <a:tc>
                  <a:txBody>
                    <a:bodyPr/>
                    <a:lstStyle/>
                    <a:p>
                      <a:pPr algn="ctr">
                        <a:lnSpc>
                          <a:spcPct val="107000"/>
                        </a:lnSpc>
                        <a:spcAft>
                          <a:spcPts val="800"/>
                        </a:spcAft>
                      </a:pPr>
                      <a:r>
                        <a:rPr lang="en-GB" sz="1800" b="1" dirty="0">
                          <a:solidFill>
                            <a:srgbClr val="000000"/>
                          </a:solidFill>
                          <a:effectLst/>
                          <a:latin typeface="Calibri Light" panose="020F0302020204030204" pitchFamily="34" charset="0"/>
                          <a:ea typeface="Calibri" panose="020F0502020204030204" pitchFamily="34" charset="0"/>
                          <a:cs typeface="Arial" panose="020B0604020202020204" pitchFamily="34" charset="0"/>
                        </a:rPr>
                        <a:t>Issue causing stigma</a:t>
                      </a:r>
                      <a:endParaRPr lang="en-GB"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CCFF"/>
                    </a:solidFill>
                  </a:tcPr>
                </a:tc>
                <a:tc>
                  <a:txBody>
                    <a:bodyPr/>
                    <a:lstStyle/>
                    <a:p>
                      <a:pPr algn="ctr">
                        <a:lnSpc>
                          <a:spcPct val="107000"/>
                        </a:lnSpc>
                        <a:spcAft>
                          <a:spcPts val="800"/>
                        </a:spcAft>
                      </a:pPr>
                      <a:r>
                        <a:rPr lang="en-GB" sz="1800" b="1" dirty="0">
                          <a:solidFill>
                            <a:srgbClr val="000000"/>
                          </a:solidFill>
                          <a:effectLst/>
                          <a:latin typeface="Calibri Light" panose="020F0302020204030204" pitchFamily="34" charset="0"/>
                          <a:ea typeface="Calibri" panose="020F0502020204030204" pitchFamily="34" charset="0"/>
                          <a:cs typeface="Arial" panose="020B0604020202020204" pitchFamily="34" charset="0"/>
                        </a:rPr>
                        <a:t>Draw a line to match up:</a:t>
                      </a:r>
                      <a:endParaRPr lang="en-GB"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CC"/>
                    </a:solidFill>
                  </a:tcPr>
                </a:tc>
                <a:tc>
                  <a:txBody>
                    <a:bodyPr/>
                    <a:lstStyle/>
                    <a:p>
                      <a:pPr algn="ctr">
                        <a:lnSpc>
                          <a:spcPct val="107000"/>
                        </a:lnSpc>
                        <a:spcAft>
                          <a:spcPts val="800"/>
                        </a:spcAft>
                      </a:pPr>
                      <a:r>
                        <a:rPr lang="en-GB" sz="1800" b="1" dirty="0">
                          <a:solidFill>
                            <a:srgbClr val="000000"/>
                          </a:solidFill>
                          <a:effectLst/>
                          <a:latin typeface="Calibri Light" panose="020F0302020204030204" pitchFamily="34" charset="0"/>
                          <a:ea typeface="Calibri" panose="020F0502020204030204" pitchFamily="34" charset="0"/>
                          <a:cs typeface="Arial" panose="020B0604020202020204" pitchFamily="34" charset="0"/>
                        </a:rPr>
                        <a:t>Judgement coming from the stigma</a:t>
                      </a:r>
                      <a:endParaRPr lang="en-GB"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2932267164"/>
                  </a:ext>
                </a:extLst>
              </a:tr>
              <a:tr h="696554">
                <a:tc>
                  <a:txBody>
                    <a:bodyPr/>
                    <a:lstStyle/>
                    <a:p>
                      <a:pPr algn="l">
                        <a:lnSpc>
                          <a:spcPct val="107000"/>
                        </a:lnSpc>
                        <a:spcAft>
                          <a:spcPts val="800"/>
                        </a:spcAft>
                      </a:pPr>
                      <a:r>
                        <a:rPr lang="en-GB" sz="1200" dirty="0">
                          <a:effectLst/>
                          <a:latin typeface="Calibri" panose="020F0502020204030204" pitchFamily="34" charset="0"/>
                          <a:ea typeface="Calibri" panose="020F0502020204030204" pitchFamily="34" charset="0"/>
                          <a:cs typeface="Arial" panose="020B0604020202020204" pitchFamily="34" charset="0"/>
                        </a:rPr>
                        <a:t>Being homeless.</a:t>
                      </a:r>
                    </a:p>
                  </a:txBody>
                  <a:tcPr marL="68580" marR="68580" marT="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CCFFCC"/>
                    </a:solidFill>
                  </a:tcPr>
                </a:tc>
                <a:tc rowSpan="5">
                  <a:txBody>
                    <a:bodyPr/>
                    <a:lstStyle/>
                    <a:p>
                      <a:pPr algn="l">
                        <a:lnSpc>
                          <a:spcPct val="107000"/>
                        </a:lnSpc>
                        <a:spcAft>
                          <a:spcPts val="800"/>
                        </a:spcAft>
                      </a:pPr>
                      <a:r>
                        <a:rPr lang="en-GB" sz="1600" b="1" dirty="0">
                          <a:effectLst/>
                          <a:latin typeface="Calibri Light" panose="020F0302020204030204" pitchFamily="34" charset="0"/>
                          <a:ea typeface="Calibri" panose="020F0502020204030204" pitchFamily="34" charset="0"/>
                          <a:cs typeface="Arial" panose="020B0604020202020204" pitchFamily="34" charset="0"/>
                        </a:rPr>
                        <a:t> </a:t>
                      </a:r>
                      <a:endParaRPr lang="en-GB"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bg1"/>
                    </a:solidFill>
                  </a:tcPr>
                </a:tc>
                <a:tc>
                  <a:txBody>
                    <a:bodyPr/>
                    <a:lstStyle/>
                    <a:p>
                      <a:pPr algn="l">
                        <a:lnSpc>
                          <a:spcPct val="107000"/>
                        </a:lnSpc>
                        <a:spcAft>
                          <a:spcPts val="800"/>
                        </a:spcAft>
                      </a:pPr>
                      <a:r>
                        <a:rPr lang="en-GB" sz="1200" dirty="0">
                          <a:effectLst/>
                          <a:latin typeface="Calibri" panose="020F0502020204030204" pitchFamily="34" charset="0"/>
                          <a:ea typeface="Calibri" panose="020F0502020204030204" pitchFamily="34" charset="0"/>
                          <a:cs typeface="Arial" panose="020B0604020202020204" pitchFamily="34" charset="0"/>
                        </a:rPr>
                        <a:t>‘This person has disgraced and bought shame on their family.’</a:t>
                      </a:r>
                    </a:p>
                  </a:txBody>
                  <a:tcPr marL="68580" marR="68580" marT="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CCCCFF"/>
                    </a:solidFill>
                  </a:tcPr>
                </a:tc>
                <a:extLst>
                  <a:ext uri="{0D108BD9-81ED-4DB2-BD59-A6C34878D82A}">
                    <a16:rowId xmlns:a16="http://schemas.microsoft.com/office/drawing/2014/main" val="1509864166"/>
                  </a:ext>
                </a:extLst>
              </a:tr>
              <a:tr h="725189">
                <a:tc>
                  <a:txBody>
                    <a:bodyPr/>
                    <a:lstStyle/>
                    <a:p>
                      <a:pPr algn="l">
                        <a:lnSpc>
                          <a:spcPct val="107000"/>
                        </a:lnSpc>
                        <a:spcAft>
                          <a:spcPts val="800"/>
                        </a:spcAft>
                      </a:pPr>
                      <a:r>
                        <a:rPr lang="en-GB" sz="1200" dirty="0">
                          <a:effectLst/>
                          <a:latin typeface="Calibri" panose="020F0502020204030204" pitchFamily="34" charset="0"/>
                          <a:ea typeface="Calibri" panose="020F0502020204030204" pitchFamily="34" charset="0"/>
                          <a:cs typeface="Arial" panose="020B0604020202020204" pitchFamily="34" charset="0"/>
                        </a:rPr>
                        <a:t>Being a single-parent.</a:t>
                      </a:r>
                    </a:p>
                  </a:txBody>
                  <a:tcPr marL="68580" marR="68580" marT="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CCFFCC"/>
                    </a:solidFill>
                  </a:tcPr>
                </a:tc>
                <a:tc vMerge="1">
                  <a:txBody>
                    <a:bodyPr/>
                    <a:lstStyle/>
                    <a:p>
                      <a:endParaRPr lang="en-GB"/>
                    </a:p>
                  </a:txBody>
                  <a:tcPr/>
                </a:tc>
                <a:tc>
                  <a:txBody>
                    <a:bodyPr/>
                    <a:lstStyle/>
                    <a:p>
                      <a:pPr algn="l">
                        <a:lnSpc>
                          <a:spcPct val="107000"/>
                        </a:lnSpc>
                        <a:spcAft>
                          <a:spcPts val="800"/>
                        </a:spcAft>
                      </a:pPr>
                      <a:r>
                        <a:rPr lang="en-GB" sz="1400" dirty="0">
                          <a:effectLst/>
                          <a:latin typeface="Calibri" panose="020F0502020204030204" pitchFamily="34" charset="0"/>
                          <a:ea typeface="Calibri" panose="020F0502020204030204" pitchFamily="34" charset="0"/>
                          <a:cs typeface="Arial" panose="020B0604020202020204" pitchFamily="34" charset="0"/>
                        </a:rPr>
                        <a:t>‘</a:t>
                      </a:r>
                      <a:r>
                        <a:rPr lang="en-GB" sz="1200" dirty="0">
                          <a:effectLst/>
                          <a:latin typeface="Calibri" panose="020F0502020204030204" pitchFamily="34" charset="0"/>
                          <a:ea typeface="Calibri" panose="020F0502020204030204" pitchFamily="34" charset="0"/>
                          <a:cs typeface="Arial" panose="020B0604020202020204" pitchFamily="34" charset="0"/>
                        </a:rPr>
                        <a:t>The person is probably a drug addict or alcoholic. They probably never wash either.’</a:t>
                      </a:r>
                      <a:endParaRPr lang="en-GB"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CCCCFF"/>
                    </a:solidFill>
                  </a:tcPr>
                </a:tc>
                <a:extLst>
                  <a:ext uri="{0D108BD9-81ED-4DB2-BD59-A6C34878D82A}">
                    <a16:rowId xmlns:a16="http://schemas.microsoft.com/office/drawing/2014/main" val="2763918517"/>
                  </a:ext>
                </a:extLst>
              </a:tr>
              <a:tr h="726521">
                <a:tc>
                  <a:txBody>
                    <a:bodyPr/>
                    <a:lstStyle/>
                    <a:p>
                      <a:pPr algn="l">
                        <a:lnSpc>
                          <a:spcPct val="107000"/>
                        </a:lnSpc>
                        <a:spcAft>
                          <a:spcPts val="800"/>
                        </a:spcAft>
                      </a:pPr>
                      <a:r>
                        <a:rPr lang="en-GB" sz="1200" dirty="0">
                          <a:effectLst/>
                          <a:latin typeface="Calibri" panose="020F0502020204030204" pitchFamily="34" charset="0"/>
                          <a:ea typeface="Calibri" panose="020F0502020204030204" pitchFamily="34" charset="0"/>
                          <a:cs typeface="Arial" panose="020B0604020202020204" pitchFamily="34" charset="0"/>
                        </a:rPr>
                        <a:t>Marrying someone outside of your strict religion, without your family’s blessing.</a:t>
                      </a:r>
                    </a:p>
                  </a:txBody>
                  <a:tcPr marL="68580" marR="68580" marT="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CCFFCC"/>
                    </a:solidFill>
                  </a:tcPr>
                </a:tc>
                <a:tc vMerge="1">
                  <a:txBody>
                    <a:bodyPr/>
                    <a:lstStyle/>
                    <a:p>
                      <a:endParaRPr lang="en-GB"/>
                    </a:p>
                  </a:txBody>
                  <a:tcPr/>
                </a:tc>
                <a:tc>
                  <a:txBody>
                    <a:bodyPr/>
                    <a:lstStyle/>
                    <a:p>
                      <a:pPr algn="l">
                        <a:lnSpc>
                          <a:spcPct val="107000"/>
                        </a:lnSpc>
                        <a:spcAft>
                          <a:spcPts val="800"/>
                        </a:spcAft>
                      </a:pPr>
                      <a:r>
                        <a:rPr lang="en-GB" sz="1200" dirty="0">
                          <a:effectLst/>
                          <a:latin typeface="Calibri" panose="020F0502020204030204" pitchFamily="34" charset="0"/>
                          <a:ea typeface="Calibri" panose="020F0502020204030204" pitchFamily="34" charset="0"/>
                          <a:cs typeface="Arial" panose="020B0604020202020204" pitchFamily="34" charset="0"/>
                        </a:rPr>
                        <a:t>‘This person is crazy. Best avoid them, they could be dangerous and unpredictable. Who knows what they’ll do.’</a:t>
                      </a:r>
                    </a:p>
                  </a:txBody>
                  <a:tcPr marL="68580" marR="68580" marT="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CCCCFF"/>
                    </a:solidFill>
                  </a:tcPr>
                </a:tc>
                <a:extLst>
                  <a:ext uri="{0D108BD9-81ED-4DB2-BD59-A6C34878D82A}">
                    <a16:rowId xmlns:a16="http://schemas.microsoft.com/office/drawing/2014/main" val="44657847"/>
                  </a:ext>
                </a:extLst>
              </a:tr>
              <a:tr h="733181">
                <a:tc>
                  <a:txBody>
                    <a:bodyPr/>
                    <a:lstStyle/>
                    <a:p>
                      <a:pPr algn="l">
                        <a:lnSpc>
                          <a:spcPct val="107000"/>
                        </a:lnSpc>
                        <a:spcAft>
                          <a:spcPts val="800"/>
                        </a:spcAft>
                      </a:pPr>
                      <a:r>
                        <a:rPr lang="en-GB" sz="1200" dirty="0">
                          <a:effectLst/>
                          <a:latin typeface="Calibri" panose="020F0502020204030204" pitchFamily="34" charset="0"/>
                          <a:ea typeface="Calibri" panose="020F0502020204030204" pitchFamily="34" charset="0"/>
                          <a:cs typeface="Arial" panose="020B0604020202020204" pitchFamily="34" charset="0"/>
                        </a:rPr>
                        <a:t>Having a severe mental health issue.</a:t>
                      </a:r>
                    </a:p>
                  </a:txBody>
                  <a:tcPr marL="68580" marR="68580" marT="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CCFFCC"/>
                    </a:solidFill>
                  </a:tcPr>
                </a:tc>
                <a:tc vMerge="1">
                  <a:txBody>
                    <a:bodyPr/>
                    <a:lstStyle/>
                    <a:p>
                      <a:endParaRPr lang="en-GB"/>
                    </a:p>
                  </a:txBody>
                  <a:tcPr/>
                </a:tc>
                <a:tc>
                  <a:txBody>
                    <a:bodyPr/>
                    <a:lstStyle/>
                    <a:p>
                      <a:pPr algn="l">
                        <a:lnSpc>
                          <a:spcPct val="107000"/>
                        </a:lnSpc>
                        <a:spcAft>
                          <a:spcPts val="800"/>
                        </a:spcAft>
                      </a:pPr>
                      <a:r>
                        <a:rPr lang="en-GB" sz="1200" dirty="0">
                          <a:effectLst/>
                          <a:latin typeface="Calibri" panose="020F0502020204030204" pitchFamily="34" charset="0"/>
                          <a:ea typeface="Calibri" panose="020F0502020204030204" pitchFamily="34" charset="0"/>
                          <a:cs typeface="Arial" panose="020B0604020202020204" pitchFamily="34" charset="0"/>
                        </a:rPr>
                        <a:t>‘This person probably doesn’t plan properly or doesn’t work hard on their relationships. I feel sorry for them, their life is probably a struggle. I bet their kids are sad.’</a:t>
                      </a:r>
                    </a:p>
                  </a:txBody>
                  <a:tcPr marL="68580" marR="68580" marT="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CCCCFF"/>
                    </a:solidFill>
                  </a:tcPr>
                </a:tc>
                <a:extLst>
                  <a:ext uri="{0D108BD9-81ED-4DB2-BD59-A6C34878D82A}">
                    <a16:rowId xmlns:a16="http://schemas.microsoft.com/office/drawing/2014/main" val="2320471295"/>
                  </a:ext>
                </a:extLst>
              </a:tr>
              <a:tr h="717198">
                <a:tc>
                  <a:txBody>
                    <a:bodyPr/>
                    <a:lstStyle/>
                    <a:p>
                      <a:pPr algn="l">
                        <a:lnSpc>
                          <a:spcPct val="107000"/>
                        </a:lnSpc>
                        <a:spcAft>
                          <a:spcPts val="800"/>
                        </a:spcAft>
                      </a:pPr>
                      <a:r>
                        <a:rPr lang="en-GB" sz="1200" dirty="0">
                          <a:effectLst/>
                          <a:latin typeface="Calibri" panose="020F0502020204030204" pitchFamily="34" charset="0"/>
                          <a:ea typeface="Calibri" panose="020F0502020204030204" pitchFamily="34" charset="0"/>
                          <a:cs typeface="Arial" panose="020B0604020202020204" pitchFamily="34" charset="0"/>
                        </a:rPr>
                        <a:t>Being on benefits.</a:t>
                      </a:r>
                    </a:p>
                  </a:txBody>
                  <a:tcPr marL="68580" marR="68580" marT="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CCFFCC"/>
                    </a:solidFill>
                  </a:tcPr>
                </a:tc>
                <a:tc vMerge="1">
                  <a:txBody>
                    <a:bodyPr/>
                    <a:lstStyle/>
                    <a:p>
                      <a:endParaRPr lang="en-GB"/>
                    </a:p>
                  </a:txBody>
                  <a:tcPr/>
                </a:tc>
                <a:tc>
                  <a:txBody>
                    <a:bodyPr/>
                    <a:lstStyle/>
                    <a:p>
                      <a:pPr algn="l">
                        <a:lnSpc>
                          <a:spcPct val="107000"/>
                        </a:lnSpc>
                        <a:spcAft>
                          <a:spcPts val="800"/>
                        </a:spcAft>
                      </a:pPr>
                      <a:r>
                        <a:rPr lang="en-GB" sz="1200" dirty="0">
                          <a:effectLst/>
                          <a:latin typeface="Calibri" panose="020F0502020204030204" pitchFamily="34" charset="0"/>
                          <a:ea typeface="Calibri" panose="020F0502020204030204" pitchFamily="34" charset="0"/>
                          <a:cs typeface="Arial" panose="020B0604020202020204" pitchFamily="34" charset="0"/>
                        </a:rPr>
                        <a:t>‘This person is probably lazy and never bothers even applying for jobs. They just want to live off tax-payers money.’</a:t>
                      </a:r>
                    </a:p>
                  </a:txBody>
                  <a:tcPr marL="68580" marR="68580" marT="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CCCCFF"/>
                    </a:solidFill>
                  </a:tcPr>
                </a:tc>
                <a:extLst>
                  <a:ext uri="{0D108BD9-81ED-4DB2-BD59-A6C34878D82A}">
                    <a16:rowId xmlns:a16="http://schemas.microsoft.com/office/drawing/2014/main" val="3123220534"/>
                  </a:ext>
                </a:extLst>
              </a:tr>
            </a:tbl>
          </a:graphicData>
        </a:graphic>
      </p:graphicFrame>
      <p:pic>
        <p:nvPicPr>
          <p:cNvPr id="18" name="Picture 5">
            <a:extLst>
              <a:ext uri="{FF2B5EF4-FFF2-40B4-BE49-F238E27FC236}">
                <a16:creationId xmlns:a16="http://schemas.microsoft.com/office/drawing/2014/main" id="{71300D3C-A7EE-B2E5-4F58-C9F7BCAAFB98}"/>
              </a:ext>
            </a:extLst>
          </p:cNvPr>
          <p:cNvPicPr>
            <a:picLocks noChangeAspect="1"/>
          </p:cNvPicPr>
          <p:nvPr/>
        </p:nvPicPr>
        <p:blipFill>
          <a:blip r:embed="rId3"/>
          <a:stretch>
            <a:fillRect/>
          </a:stretch>
        </p:blipFill>
        <p:spPr>
          <a:xfrm>
            <a:off x="8334818" y="225527"/>
            <a:ext cx="937594" cy="1091297"/>
          </a:xfrm>
          <a:prstGeom prst="rect">
            <a:avLst/>
          </a:prstGeom>
          <a:noFill/>
          <a:ln cap="flat">
            <a:noFill/>
          </a:ln>
          <a:effectLst>
            <a:outerShdw dist="38096" dir="8100000" algn="tl">
              <a:srgbClr val="000000">
                <a:alpha val="40000"/>
              </a:srgbClr>
            </a:outerShdw>
          </a:effectLst>
        </p:spPr>
      </p:pic>
      <p:pic>
        <p:nvPicPr>
          <p:cNvPr id="19" name="Picture 2" descr="Colorful brain">
            <a:extLst>
              <a:ext uri="{FF2B5EF4-FFF2-40B4-BE49-F238E27FC236}">
                <a16:creationId xmlns:a16="http://schemas.microsoft.com/office/drawing/2014/main" id="{BDFB5B9C-9944-5536-D1E1-734A820FC7D8}"/>
              </a:ext>
            </a:extLst>
          </p:cNvPr>
          <p:cNvPicPr>
            <a:picLocks noChangeAspect="1"/>
          </p:cNvPicPr>
          <p:nvPr/>
        </p:nvPicPr>
        <p:blipFill>
          <a:blip r:embed="rId5">
            <a:alphaModFix amt="35000"/>
          </a:blip>
          <a:srcRect/>
          <a:stretch>
            <a:fillRect/>
          </a:stretch>
        </p:blipFill>
        <p:spPr>
          <a:xfrm rot="3395090">
            <a:off x="2419977" y="3681230"/>
            <a:ext cx="3029724" cy="3029724"/>
          </a:xfrm>
          <a:prstGeom prst="rect">
            <a:avLst/>
          </a:prstGeom>
          <a:noFill/>
          <a:ln cap="flat">
            <a:noFill/>
          </a:ln>
        </p:spPr>
      </p:pic>
    </p:spTree>
    <p:extLst>
      <p:ext uri="{BB962C8B-B14F-4D97-AF65-F5344CB8AC3E}">
        <p14:creationId xmlns:p14="http://schemas.microsoft.com/office/powerpoint/2010/main" val="685611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216" y="0"/>
            <a:ext cx="9725767" cy="72961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descr="Background pattern&#10;&#10;Description automatically generated">
            <a:extLst>
              <a:ext uri="{FF2B5EF4-FFF2-40B4-BE49-F238E27FC236}">
                <a16:creationId xmlns:a16="http://schemas.microsoft.com/office/drawing/2014/main" id="{A33FB5AB-8172-DE58-2B76-F2EF2C98A868}"/>
              </a:ext>
            </a:extLst>
          </p:cNvPr>
          <p:cNvPicPr>
            <a:picLocks noChangeAspect="1"/>
          </p:cNvPicPr>
          <p:nvPr/>
        </p:nvPicPr>
        <p:blipFill rotWithShape="1">
          <a:blip r:embed="rId2"/>
          <a:srcRect r="13650" b="-1"/>
          <a:stretch/>
        </p:blipFill>
        <p:spPr>
          <a:xfrm>
            <a:off x="20" y="1363"/>
            <a:ext cx="9728180" cy="7294787"/>
          </a:xfrm>
          <a:prstGeom prst="rect">
            <a:avLst/>
          </a:prstGeom>
        </p:spPr>
      </p:pic>
      <p:sp>
        <p:nvSpPr>
          <p:cNvPr id="8" name="TextBox 7">
            <a:extLst>
              <a:ext uri="{FF2B5EF4-FFF2-40B4-BE49-F238E27FC236}">
                <a16:creationId xmlns:a16="http://schemas.microsoft.com/office/drawing/2014/main" id="{EE7FB5BE-0D1A-FEB0-46FC-E23073793247}"/>
              </a:ext>
            </a:extLst>
          </p:cNvPr>
          <p:cNvSpPr txBox="1"/>
          <p:nvPr/>
        </p:nvSpPr>
        <p:spPr>
          <a:xfrm>
            <a:off x="1834934" y="115829"/>
            <a:ext cx="6058329" cy="1569660"/>
          </a:xfrm>
          <a:prstGeom prst="rect">
            <a:avLst/>
          </a:prstGeom>
          <a:solidFill>
            <a:schemeClr val="bg1"/>
          </a:solidFill>
          <a:ln cap="flat">
            <a:noFill/>
          </a:ln>
          <a:effectLst>
            <a:outerShdw dist="38103" dir="5400000" algn="tl">
              <a:srgbClr val="000000">
                <a:alpha val="40000"/>
              </a:srgbClr>
            </a:outerShdw>
          </a:effectLst>
        </p:spPr>
        <p:txBody>
          <a:bodyPr vert="horz" wrap="square" lIns="91440" tIns="45720" rIns="91440" bIns="45720" anchor="t" anchorCtr="1" compatLnSpc="1">
            <a:sp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4800" b="0" i="0" u="none" strike="noStrike" kern="1200" cap="none" spc="-151" baseline="0" dirty="0">
                <a:solidFill>
                  <a:srgbClr val="000000"/>
                </a:solidFill>
                <a:effectLst>
                  <a:outerShdw blurRad="38100" dist="38100" dir="2700000" algn="tl">
                    <a:srgbClr val="000000">
                      <a:alpha val="43137"/>
                    </a:srgbClr>
                  </a:outerShdw>
                </a:effectLst>
                <a:uFillTx/>
                <a:latin typeface="Calibri"/>
              </a:rPr>
              <a:t>Mental health: stigma and the language we use</a:t>
            </a:r>
          </a:p>
        </p:txBody>
      </p:sp>
      <p:pic>
        <p:nvPicPr>
          <p:cNvPr id="10" name="Picture 5">
            <a:extLst>
              <a:ext uri="{FF2B5EF4-FFF2-40B4-BE49-F238E27FC236}">
                <a16:creationId xmlns:a16="http://schemas.microsoft.com/office/drawing/2014/main" id="{23084E2D-66E8-E842-3D68-63029AB4A557}"/>
              </a:ext>
            </a:extLst>
          </p:cNvPr>
          <p:cNvPicPr>
            <a:picLocks noChangeAspect="1"/>
          </p:cNvPicPr>
          <p:nvPr/>
        </p:nvPicPr>
        <p:blipFill>
          <a:blip r:embed="rId3"/>
          <a:stretch>
            <a:fillRect/>
          </a:stretch>
        </p:blipFill>
        <p:spPr>
          <a:xfrm>
            <a:off x="8359244" y="234674"/>
            <a:ext cx="1182272" cy="1376087"/>
          </a:xfrm>
          <a:prstGeom prst="rect">
            <a:avLst/>
          </a:prstGeom>
          <a:noFill/>
          <a:ln cap="flat">
            <a:noFill/>
          </a:ln>
          <a:effectLst>
            <a:outerShdw dist="38096" dir="8100000" algn="tl">
              <a:srgbClr val="000000">
                <a:alpha val="40000"/>
              </a:srgbClr>
            </a:outerShdw>
          </a:effectLst>
        </p:spPr>
      </p:pic>
      <p:pic>
        <p:nvPicPr>
          <p:cNvPr id="11" name="Picture 8">
            <a:extLst>
              <a:ext uri="{FF2B5EF4-FFF2-40B4-BE49-F238E27FC236}">
                <a16:creationId xmlns:a16="http://schemas.microsoft.com/office/drawing/2014/main" id="{7B6F5E6E-66DA-DE6A-1D45-F66EA9CFE5E8}"/>
              </a:ext>
            </a:extLst>
          </p:cNvPr>
          <p:cNvPicPr>
            <a:picLocks noChangeAspect="1"/>
          </p:cNvPicPr>
          <p:nvPr/>
        </p:nvPicPr>
        <p:blipFill>
          <a:blip r:embed="rId4"/>
          <a:stretch>
            <a:fillRect/>
          </a:stretch>
        </p:blipFill>
        <p:spPr>
          <a:xfrm>
            <a:off x="186684" y="222344"/>
            <a:ext cx="1304236" cy="1412409"/>
          </a:xfrm>
          <a:prstGeom prst="rect">
            <a:avLst/>
          </a:prstGeom>
          <a:noFill/>
          <a:ln cap="flat">
            <a:noFill/>
          </a:ln>
          <a:effectLst>
            <a:outerShdw dist="38096" dir="2700000" algn="tl">
              <a:srgbClr val="000000">
                <a:alpha val="40000"/>
              </a:srgbClr>
            </a:outerShdw>
          </a:effectLst>
        </p:spPr>
      </p:pic>
      <p:pic>
        <p:nvPicPr>
          <p:cNvPr id="7" name="Picture 6" descr="Background pattern&#10;&#10;Description automatically generated">
            <a:extLst>
              <a:ext uri="{FF2B5EF4-FFF2-40B4-BE49-F238E27FC236}">
                <a16:creationId xmlns:a16="http://schemas.microsoft.com/office/drawing/2014/main" id="{13E2D694-0AFC-7B88-EAC3-346AC9304289}"/>
              </a:ext>
            </a:extLst>
          </p:cNvPr>
          <p:cNvPicPr>
            <a:picLocks noChangeAspect="1"/>
          </p:cNvPicPr>
          <p:nvPr/>
        </p:nvPicPr>
        <p:blipFill rotWithShape="1">
          <a:blip r:embed="rId2"/>
          <a:srcRect r="13650" b="-1"/>
          <a:stretch/>
        </p:blipFill>
        <p:spPr>
          <a:xfrm>
            <a:off x="20" y="0"/>
            <a:ext cx="9728180" cy="7294787"/>
          </a:xfrm>
          <a:prstGeom prst="rect">
            <a:avLst/>
          </a:prstGeom>
        </p:spPr>
      </p:pic>
      <p:sp>
        <p:nvSpPr>
          <p:cNvPr id="12" name="Rectangle: Rounded Corners 9">
            <a:extLst>
              <a:ext uri="{FF2B5EF4-FFF2-40B4-BE49-F238E27FC236}">
                <a16:creationId xmlns:a16="http://schemas.microsoft.com/office/drawing/2014/main" id="{F48166F0-158A-F07E-4A33-0B90AA475A99}"/>
              </a:ext>
            </a:extLst>
          </p:cNvPr>
          <p:cNvSpPr/>
          <p:nvPr/>
        </p:nvSpPr>
        <p:spPr>
          <a:xfrm>
            <a:off x="569605" y="911772"/>
            <a:ext cx="8629947" cy="5275860"/>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a:gsLst>
              <a:gs pos="0">
                <a:srgbClr val="FFFFFF"/>
              </a:gs>
              <a:gs pos="100000">
                <a:srgbClr val="FFCCFF"/>
              </a:gs>
            </a:gsLst>
            <a:lin ang="5400000"/>
          </a:gradFill>
          <a:ln w="12701" cap="flat">
            <a:solidFill>
              <a:srgbClr val="2F528F"/>
            </a:solidFill>
            <a:prstDash val="solid"/>
            <a:miter/>
          </a:ln>
          <a:effectLst>
            <a:outerShdw dist="38103" algn="tl">
              <a:srgbClr val="000000">
                <a:alpha val="40000"/>
              </a:srgbClr>
            </a:outerShdw>
          </a:effectLst>
        </p:spPr>
        <p:txBody>
          <a:bodyPr vert="horz" wrap="square" lIns="91440" tIns="45720" rIns="91440" bIns="45720" anchor="ctr"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2800" b="0" i="0" u="none" strike="noStrike" kern="0" cap="none" spc="-150" baseline="0" dirty="0">
              <a:solidFill>
                <a:srgbClr val="0070C0"/>
              </a:solidFill>
              <a:uFillTx/>
              <a:latin typeface="Calibri"/>
            </a:endParaRPr>
          </a:p>
        </p:txBody>
      </p:sp>
      <p:sp>
        <p:nvSpPr>
          <p:cNvPr id="14" name="TextBox 11">
            <a:extLst>
              <a:ext uri="{FF2B5EF4-FFF2-40B4-BE49-F238E27FC236}">
                <a16:creationId xmlns:a16="http://schemas.microsoft.com/office/drawing/2014/main" id="{B2CE10B1-0942-3293-E723-6607BD53F6CF}"/>
              </a:ext>
            </a:extLst>
          </p:cNvPr>
          <p:cNvSpPr txBox="1"/>
          <p:nvPr/>
        </p:nvSpPr>
        <p:spPr>
          <a:xfrm rot="21284122">
            <a:off x="440957" y="634998"/>
            <a:ext cx="2318456" cy="584775"/>
          </a:xfrm>
          <a:prstGeom prst="rect">
            <a:avLst/>
          </a:prstGeom>
          <a:solidFill>
            <a:srgbClr val="0000FF"/>
          </a:solidFill>
          <a:ln w="9528" cap="flat">
            <a:solidFill>
              <a:srgbClr val="000000"/>
            </a:solidFill>
            <a:prstDash val="solid"/>
            <a:miter/>
          </a:ln>
        </p:spPr>
        <p:txBody>
          <a:bodyPr vert="horz" wrap="square" lIns="91440" tIns="45720" rIns="91440" bIns="45720" anchor="t" anchorCtr="0" compatLnSpc="1">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3200" b="1" spc="-151" dirty="0">
                <a:solidFill>
                  <a:srgbClr val="000000"/>
                </a:solidFill>
                <a:highlight>
                  <a:srgbClr val="FFFF00"/>
                </a:highlight>
                <a:latin typeface="Calibri"/>
              </a:rPr>
              <a:t>ANSWERS</a:t>
            </a:r>
            <a:r>
              <a:rPr lang="en-GB" sz="3200" b="1" i="0" u="none" strike="noStrike" kern="1200" cap="none" spc="-151" baseline="0" dirty="0">
                <a:solidFill>
                  <a:srgbClr val="000000"/>
                </a:solidFill>
                <a:highlight>
                  <a:srgbClr val="FFFF00"/>
                </a:highlight>
                <a:uFillTx/>
                <a:latin typeface="Calibri"/>
              </a:rPr>
              <a:t>:</a:t>
            </a:r>
          </a:p>
        </p:txBody>
      </p:sp>
      <p:sp>
        <p:nvSpPr>
          <p:cNvPr id="15" name="TextBox 14">
            <a:extLst>
              <a:ext uri="{FF2B5EF4-FFF2-40B4-BE49-F238E27FC236}">
                <a16:creationId xmlns:a16="http://schemas.microsoft.com/office/drawing/2014/main" id="{D4519AF6-5949-3505-32B3-DD80D09D9378}"/>
              </a:ext>
            </a:extLst>
          </p:cNvPr>
          <p:cNvSpPr txBox="1"/>
          <p:nvPr/>
        </p:nvSpPr>
        <p:spPr>
          <a:xfrm>
            <a:off x="1224476" y="6139436"/>
            <a:ext cx="7320203" cy="769441"/>
          </a:xfrm>
          <a:prstGeom prst="rect">
            <a:avLst/>
          </a:prstGeom>
          <a:solidFill>
            <a:srgbClr val="FFFF00"/>
          </a:solidFill>
          <a:ln>
            <a:solidFill>
              <a:schemeClr val="tx1"/>
            </a:solidFill>
          </a:ln>
        </p:spPr>
        <p:txBody>
          <a:bodyPr wrap="square">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200" b="1" kern="0" spc="-150" dirty="0">
                <a:solidFill>
                  <a:srgbClr val="FF0000"/>
                </a:solidFill>
                <a:latin typeface="Calibri"/>
              </a:rPr>
              <a:t>Class discuss: </a:t>
            </a:r>
            <a:r>
              <a:rPr lang="en-GB" sz="2200" b="1" kern="0" spc="-150" dirty="0">
                <a:latin typeface="Calibri"/>
              </a:rPr>
              <a:t>What other issues or situations do people find themselves in which have stigma attached to them? Why do you think this is?</a:t>
            </a:r>
            <a:endParaRPr lang="en-GB" sz="2200" b="1" i="0" u="none" strike="noStrike" kern="0" cap="none" spc="-150" baseline="0" dirty="0">
              <a:uFillTx/>
              <a:latin typeface="Calibri"/>
            </a:endParaRPr>
          </a:p>
        </p:txBody>
      </p:sp>
      <p:graphicFrame>
        <p:nvGraphicFramePr>
          <p:cNvPr id="17" name="Table 16">
            <a:extLst>
              <a:ext uri="{FF2B5EF4-FFF2-40B4-BE49-F238E27FC236}">
                <a16:creationId xmlns:a16="http://schemas.microsoft.com/office/drawing/2014/main" id="{FEAE9505-C9C6-C403-C069-B9C0F4961887}"/>
              </a:ext>
            </a:extLst>
          </p:cNvPr>
          <p:cNvGraphicFramePr>
            <a:graphicFrameLocks noGrp="1"/>
          </p:cNvGraphicFramePr>
          <p:nvPr>
            <p:extLst>
              <p:ext uri="{D42A27DB-BD31-4B8C-83A1-F6EECF244321}">
                <p14:modId xmlns:p14="http://schemas.microsoft.com/office/powerpoint/2010/main" val="710612652"/>
              </p:ext>
            </p:extLst>
          </p:nvPr>
        </p:nvGraphicFramePr>
        <p:xfrm>
          <a:off x="559085" y="1568051"/>
          <a:ext cx="8692172" cy="4158683"/>
        </p:xfrm>
        <a:graphic>
          <a:graphicData uri="http://schemas.openxmlformats.org/drawingml/2006/table">
            <a:tbl>
              <a:tblPr firstRow="1" firstCol="1" bandRow="1"/>
              <a:tblGrid>
                <a:gridCol w="2211499">
                  <a:extLst>
                    <a:ext uri="{9D8B030D-6E8A-4147-A177-3AD203B41FA5}">
                      <a16:colId xmlns:a16="http://schemas.microsoft.com/office/drawing/2014/main" val="2775926954"/>
                    </a:ext>
                  </a:extLst>
                </a:gridCol>
                <a:gridCol w="2862763">
                  <a:extLst>
                    <a:ext uri="{9D8B030D-6E8A-4147-A177-3AD203B41FA5}">
                      <a16:colId xmlns:a16="http://schemas.microsoft.com/office/drawing/2014/main" val="2913514497"/>
                    </a:ext>
                  </a:extLst>
                </a:gridCol>
                <a:gridCol w="3617910">
                  <a:extLst>
                    <a:ext uri="{9D8B030D-6E8A-4147-A177-3AD203B41FA5}">
                      <a16:colId xmlns:a16="http://schemas.microsoft.com/office/drawing/2014/main" val="697221299"/>
                    </a:ext>
                  </a:extLst>
                </a:gridCol>
              </a:tblGrid>
              <a:tr h="560040">
                <a:tc>
                  <a:txBody>
                    <a:bodyPr/>
                    <a:lstStyle/>
                    <a:p>
                      <a:pPr algn="ctr">
                        <a:lnSpc>
                          <a:spcPct val="107000"/>
                        </a:lnSpc>
                        <a:spcAft>
                          <a:spcPts val="800"/>
                        </a:spcAft>
                      </a:pPr>
                      <a:r>
                        <a:rPr lang="en-GB" sz="1800" b="1" dirty="0">
                          <a:solidFill>
                            <a:srgbClr val="000000"/>
                          </a:solidFill>
                          <a:effectLst/>
                          <a:latin typeface="Calibri Light" panose="020F0302020204030204" pitchFamily="34" charset="0"/>
                          <a:ea typeface="Calibri" panose="020F0502020204030204" pitchFamily="34" charset="0"/>
                          <a:cs typeface="Arial" panose="020B0604020202020204" pitchFamily="34" charset="0"/>
                        </a:rPr>
                        <a:t>Issue causing stigma</a:t>
                      </a:r>
                      <a:endParaRPr lang="en-GB"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CCFF"/>
                    </a:solidFill>
                  </a:tcPr>
                </a:tc>
                <a:tc>
                  <a:txBody>
                    <a:bodyPr/>
                    <a:lstStyle/>
                    <a:p>
                      <a:pPr algn="ctr">
                        <a:lnSpc>
                          <a:spcPct val="107000"/>
                        </a:lnSpc>
                        <a:spcAft>
                          <a:spcPts val="800"/>
                        </a:spcAft>
                      </a:pPr>
                      <a:r>
                        <a:rPr lang="en-GB" sz="1800" b="1" dirty="0">
                          <a:solidFill>
                            <a:srgbClr val="000000"/>
                          </a:solidFill>
                          <a:effectLst/>
                          <a:latin typeface="Calibri Light" panose="020F0302020204030204" pitchFamily="34" charset="0"/>
                          <a:ea typeface="Calibri" panose="020F0502020204030204" pitchFamily="34" charset="0"/>
                          <a:cs typeface="Arial" panose="020B0604020202020204" pitchFamily="34" charset="0"/>
                        </a:rPr>
                        <a:t>Draw a line to match up:</a:t>
                      </a:r>
                      <a:endParaRPr lang="en-GB"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CC"/>
                    </a:solidFill>
                  </a:tcPr>
                </a:tc>
                <a:tc>
                  <a:txBody>
                    <a:bodyPr/>
                    <a:lstStyle/>
                    <a:p>
                      <a:pPr algn="ctr">
                        <a:lnSpc>
                          <a:spcPct val="107000"/>
                        </a:lnSpc>
                        <a:spcAft>
                          <a:spcPts val="800"/>
                        </a:spcAft>
                      </a:pPr>
                      <a:r>
                        <a:rPr lang="en-GB" sz="1800" b="1" dirty="0">
                          <a:solidFill>
                            <a:srgbClr val="000000"/>
                          </a:solidFill>
                          <a:effectLst/>
                          <a:latin typeface="Calibri Light" panose="020F0302020204030204" pitchFamily="34" charset="0"/>
                          <a:ea typeface="Calibri" panose="020F0502020204030204" pitchFamily="34" charset="0"/>
                          <a:cs typeface="Arial" panose="020B0604020202020204" pitchFamily="34" charset="0"/>
                        </a:rPr>
                        <a:t>Judgement coming from the stigma</a:t>
                      </a:r>
                      <a:endParaRPr lang="en-GB"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2932267164"/>
                  </a:ext>
                </a:extLst>
              </a:tr>
              <a:tr h="696554">
                <a:tc>
                  <a:txBody>
                    <a:bodyPr/>
                    <a:lstStyle/>
                    <a:p>
                      <a:pPr algn="l">
                        <a:lnSpc>
                          <a:spcPct val="107000"/>
                        </a:lnSpc>
                        <a:spcAft>
                          <a:spcPts val="800"/>
                        </a:spcAft>
                      </a:pPr>
                      <a:r>
                        <a:rPr lang="en-GB" sz="1200" dirty="0">
                          <a:effectLst/>
                          <a:latin typeface="Calibri" panose="020F0502020204030204" pitchFamily="34" charset="0"/>
                          <a:ea typeface="Calibri" panose="020F0502020204030204" pitchFamily="34" charset="0"/>
                          <a:cs typeface="Arial" panose="020B0604020202020204" pitchFamily="34" charset="0"/>
                        </a:rPr>
                        <a:t>Being homeless.</a:t>
                      </a:r>
                    </a:p>
                  </a:txBody>
                  <a:tcPr marL="68580" marR="68580" marT="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CCFFCC"/>
                    </a:solidFill>
                  </a:tcPr>
                </a:tc>
                <a:tc rowSpan="5">
                  <a:txBody>
                    <a:bodyPr/>
                    <a:lstStyle/>
                    <a:p>
                      <a:pPr algn="l">
                        <a:lnSpc>
                          <a:spcPct val="107000"/>
                        </a:lnSpc>
                        <a:spcAft>
                          <a:spcPts val="800"/>
                        </a:spcAft>
                      </a:pPr>
                      <a:r>
                        <a:rPr lang="en-GB" sz="1600" b="1" dirty="0">
                          <a:effectLst/>
                          <a:latin typeface="Calibri Light" panose="020F0302020204030204" pitchFamily="34" charset="0"/>
                          <a:ea typeface="Calibri" panose="020F0502020204030204" pitchFamily="34" charset="0"/>
                          <a:cs typeface="Arial" panose="020B0604020202020204" pitchFamily="34" charset="0"/>
                        </a:rPr>
                        <a:t> </a:t>
                      </a:r>
                      <a:endParaRPr lang="en-GB" sz="1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bg1"/>
                    </a:solidFill>
                  </a:tcPr>
                </a:tc>
                <a:tc>
                  <a:txBody>
                    <a:bodyPr/>
                    <a:lstStyle/>
                    <a:p>
                      <a:pPr algn="l">
                        <a:lnSpc>
                          <a:spcPct val="107000"/>
                        </a:lnSpc>
                        <a:spcAft>
                          <a:spcPts val="800"/>
                        </a:spcAft>
                      </a:pPr>
                      <a:r>
                        <a:rPr lang="en-GB" sz="1200" dirty="0">
                          <a:effectLst/>
                          <a:latin typeface="Calibri" panose="020F0502020204030204" pitchFamily="34" charset="0"/>
                          <a:ea typeface="Calibri" panose="020F0502020204030204" pitchFamily="34" charset="0"/>
                          <a:cs typeface="Arial" panose="020B0604020202020204" pitchFamily="34" charset="0"/>
                        </a:rPr>
                        <a:t>‘This person has disgraced and bought shame on their family.’</a:t>
                      </a:r>
                    </a:p>
                  </a:txBody>
                  <a:tcPr marL="68580" marR="68580" marT="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CCCCFF"/>
                    </a:solidFill>
                  </a:tcPr>
                </a:tc>
                <a:extLst>
                  <a:ext uri="{0D108BD9-81ED-4DB2-BD59-A6C34878D82A}">
                    <a16:rowId xmlns:a16="http://schemas.microsoft.com/office/drawing/2014/main" val="1509864166"/>
                  </a:ext>
                </a:extLst>
              </a:tr>
              <a:tr h="725189">
                <a:tc>
                  <a:txBody>
                    <a:bodyPr/>
                    <a:lstStyle/>
                    <a:p>
                      <a:pPr algn="l">
                        <a:lnSpc>
                          <a:spcPct val="107000"/>
                        </a:lnSpc>
                        <a:spcAft>
                          <a:spcPts val="800"/>
                        </a:spcAft>
                      </a:pPr>
                      <a:r>
                        <a:rPr lang="en-GB" sz="1200" dirty="0">
                          <a:effectLst/>
                          <a:latin typeface="Calibri" panose="020F0502020204030204" pitchFamily="34" charset="0"/>
                          <a:ea typeface="Calibri" panose="020F0502020204030204" pitchFamily="34" charset="0"/>
                          <a:cs typeface="Arial" panose="020B0604020202020204" pitchFamily="34" charset="0"/>
                        </a:rPr>
                        <a:t>Being a single-parent.</a:t>
                      </a:r>
                    </a:p>
                  </a:txBody>
                  <a:tcPr marL="68580" marR="68580" marT="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CCFFCC"/>
                    </a:solidFill>
                  </a:tcPr>
                </a:tc>
                <a:tc vMerge="1">
                  <a:txBody>
                    <a:bodyPr/>
                    <a:lstStyle/>
                    <a:p>
                      <a:endParaRPr lang="en-GB"/>
                    </a:p>
                  </a:txBody>
                  <a:tcPr/>
                </a:tc>
                <a:tc>
                  <a:txBody>
                    <a:bodyPr/>
                    <a:lstStyle/>
                    <a:p>
                      <a:pPr algn="l">
                        <a:lnSpc>
                          <a:spcPct val="107000"/>
                        </a:lnSpc>
                        <a:spcAft>
                          <a:spcPts val="800"/>
                        </a:spcAft>
                      </a:pPr>
                      <a:r>
                        <a:rPr lang="en-GB" sz="1400" dirty="0">
                          <a:effectLst/>
                          <a:latin typeface="Calibri" panose="020F0502020204030204" pitchFamily="34" charset="0"/>
                          <a:ea typeface="Calibri" panose="020F0502020204030204" pitchFamily="34" charset="0"/>
                          <a:cs typeface="Arial" panose="020B0604020202020204" pitchFamily="34" charset="0"/>
                        </a:rPr>
                        <a:t>‘</a:t>
                      </a:r>
                      <a:r>
                        <a:rPr lang="en-GB" sz="1200" dirty="0">
                          <a:effectLst/>
                          <a:latin typeface="Calibri" panose="020F0502020204030204" pitchFamily="34" charset="0"/>
                          <a:ea typeface="Calibri" panose="020F0502020204030204" pitchFamily="34" charset="0"/>
                          <a:cs typeface="Arial" panose="020B0604020202020204" pitchFamily="34" charset="0"/>
                        </a:rPr>
                        <a:t>The person is probably a drug addict or alcoholic. They probably never wash either.’</a:t>
                      </a:r>
                      <a:endParaRPr lang="en-GB"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CCCCFF"/>
                    </a:solidFill>
                  </a:tcPr>
                </a:tc>
                <a:extLst>
                  <a:ext uri="{0D108BD9-81ED-4DB2-BD59-A6C34878D82A}">
                    <a16:rowId xmlns:a16="http://schemas.microsoft.com/office/drawing/2014/main" val="2763918517"/>
                  </a:ext>
                </a:extLst>
              </a:tr>
              <a:tr h="726521">
                <a:tc>
                  <a:txBody>
                    <a:bodyPr/>
                    <a:lstStyle/>
                    <a:p>
                      <a:pPr algn="l">
                        <a:lnSpc>
                          <a:spcPct val="107000"/>
                        </a:lnSpc>
                        <a:spcAft>
                          <a:spcPts val="800"/>
                        </a:spcAft>
                      </a:pPr>
                      <a:r>
                        <a:rPr lang="en-GB" sz="1200" dirty="0">
                          <a:effectLst/>
                          <a:latin typeface="Calibri" panose="020F0502020204030204" pitchFamily="34" charset="0"/>
                          <a:ea typeface="Calibri" panose="020F0502020204030204" pitchFamily="34" charset="0"/>
                          <a:cs typeface="Arial" panose="020B0604020202020204" pitchFamily="34" charset="0"/>
                        </a:rPr>
                        <a:t>Marrying someone outside of your strict religion, without your family’s blessing.</a:t>
                      </a:r>
                    </a:p>
                  </a:txBody>
                  <a:tcPr marL="68580" marR="68580" marT="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CCFFCC"/>
                    </a:solidFill>
                  </a:tcPr>
                </a:tc>
                <a:tc vMerge="1">
                  <a:txBody>
                    <a:bodyPr/>
                    <a:lstStyle/>
                    <a:p>
                      <a:endParaRPr lang="en-GB"/>
                    </a:p>
                  </a:txBody>
                  <a:tcPr/>
                </a:tc>
                <a:tc>
                  <a:txBody>
                    <a:bodyPr/>
                    <a:lstStyle/>
                    <a:p>
                      <a:pPr algn="l">
                        <a:lnSpc>
                          <a:spcPct val="107000"/>
                        </a:lnSpc>
                        <a:spcAft>
                          <a:spcPts val="800"/>
                        </a:spcAft>
                      </a:pPr>
                      <a:r>
                        <a:rPr lang="en-GB" sz="1200" dirty="0">
                          <a:effectLst/>
                          <a:latin typeface="Calibri" panose="020F0502020204030204" pitchFamily="34" charset="0"/>
                          <a:ea typeface="Calibri" panose="020F0502020204030204" pitchFamily="34" charset="0"/>
                          <a:cs typeface="Arial" panose="020B0604020202020204" pitchFamily="34" charset="0"/>
                        </a:rPr>
                        <a:t>‘This person is crazy. Best avoid them, they could be dangerous and unpredictable. Who knows what they’ll do.’</a:t>
                      </a:r>
                    </a:p>
                  </a:txBody>
                  <a:tcPr marL="68580" marR="68580" marT="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CCCCFF"/>
                    </a:solidFill>
                  </a:tcPr>
                </a:tc>
                <a:extLst>
                  <a:ext uri="{0D108BD9-81ED-4DB2-BD59-A6C34878D82A}">
                    <a16:rowId xmlns:a16="http://schemas.microsoft.com/office/drawing/2014/main" val="44657847"/>
                  </a:ext>
                </a:extLst>
              </a:tr>
              <a:tr h="733181">
                <a:tc>
                  <a:txBody>
                    <a:bodyPr/>
                    <a:lstStyle/>
                    <a:p>
                      <a:pPr algn="l">
                        <a:lnSpc>
                          <a:spcPct val="107000"/>
                        </a:lnSpc>
                        <a:spcAft>
                          <a:spcPts val="800"/>
                        </a:spcAft>
                      </a:pPr>
                      <a:r>
                        <a:rPr lang="en-GB" sz="1200" dirty="0">
                          <a:effectLst/>
                          <a:latin typeface="Calibri" panose="020F0502020204030204" pitchFamily="34" charset="0"/>
                          <a:ea typeface="Calibri" panose="020F0502020204030204" pitchFamily="34" charset="0"/>
                          <a:cs typeface="Arial" panose="020B0604020202020204" pitchFamily="34" charset="0"/>
                        </a:rPr>
                        <a:t>Having a severe mental health issue.</a:t>
                      </a:r>
                    </a:p>
                  </a:txBody>
                  <a:tcPr marL="68580" marR="68580" marT="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CCFFCC"/>
                    </a:solidFill>
                  </a:tcPr>
                </a:tc>
                <a:tc vMerge="1">
                  <a:txBody>
                    <a:bodyPr/>
                    <a:lstStyle/>
                    <a:p>
                      <a:endParaRPr lang="en-GB"/>
                    </a:p>
                  </a:txBody>
                  <a:tcPr/>
                </a:tc>
                <a:tc>
                  <a:txBody>
                    <a:bodyPr/>
                    <a:lstStyle/>
                    <a:p>
                      <a:pPr algn="l">
                        <a:lnSpc>
                          <a:spcPct val="107000"/>
                        </a:lnSpc>
                        <a:spcAft>
                          <a:spcPts val="800"/>
                        </a:spcAft>
                      </a:pPr>
                      <a:r>
                        <a:rPr lang="en-GB" sz="1200" dirty="0">
                          <a:effectLst/>
                          <a:latin typeface="Calibri" panose="020F0502020204030204" pitchFamily="34" charset="0"/>
                          <a:ea typeface="Calibri" panose="020F0502020204030204" pitchFamily="34" charset="0"/>
                          <a:cs typeface="Arial" panose="020B0604020202020204" pitchFamily="34" charset="0"/>
                        </a:rPr>
                        <a:t>‘This person probably doesn’t plan properly or doesn’t work hard on their relationships. I feel sorry for them, their life is probably a struggle. I bet their kids are sad.’</a:t>
                      </a:r>
                    </a:p>
                  </a:txBody>
                  <a:tcPr marL="68580" marR="68580" marT="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CCCCFF"/>
                    </a:solidFill>
                  </a:tcPr>
                </a:tc>
                <a:extLst>
                  <a:ext uri="{0D108BD9-81ED-4DB2-BD59-A6C34878D82A}">
                    <a16:rowId xmlns:a16="http://schemas.microsoft.com/office/drawing/2014/main" val="2320471295"/>
                  </a:ext>
                </a:extLst>
              </a:tr>
              <a:tr h="717198">
                <a:tc>
                  <a:txBody>
                    <a:bodyPr/>
                    <a:lstStyle/>
                    <a:p>
                      <a:pPr algn="l">
                        <a:lnSpc>
                          <a:spcPct val="107000"/>
                        </a:lnSpc>
                        <a:spcAft>
                          <a:spcPts val="800"/>
                        </a:spcAft>
                      </a:pPr>
                      <a:r>
                        <a:rPr lang="en-GB" sz="1200" dirty="0">
                          <a:effectLst/>
                          <a:latin typeface="Calibri" panose="020F0502020204030204" pitchFamily="34" charset="0"/>
                          <a:ea typeface="Calibri" panose="020F0502020204030204" pitchFamily="34" charset="0"/>
                          <a:cs typeface="Arial" panose="020B0604020202020204" pitchFamily="34" charset="0"/>
                        </a:rPr>
                        <a:t>Being on benefits.</a:t>
                      </a:r>
                    </a:p>
                  </a:txBody>
                  <a:tcPr marL="68580" marR="68580" marT="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CCFFCC"/>
                    </a:solidFill>
                  </a:tcPr>
                </a:tc>
                <a:tc vMerge="1">
                  <a:txBody>
                    <a:bodyPr/>
                    <a:lstStyle/>
                    <a:p>
                      <a:endParaRPr lang="en-GB"/>
                    </a:p>
                  </a:txBody>
                  <a:tcPr/>
                </a:tc>
                <a:tc>
                  <a:txBody>
                    <a:bodyPr/>
                    <a:lstStyle/>
                    <a:p>
                      <a:pPr algn="l">
                        <a:lnSpc>
                          <a:spcPct val="107000"/>
                        </a:lnSpc>
                        <a:spcAft>
                          <a:spcPts val="800"/>
                        </a:spcAft>
                      </a:pPr>
                      <a:r>
                        <a:rPr lang="en-GB" sz="1200" dirty="0">
                          <a:effectLst/>
                          <a:latin typeface="Calibri" panose="020F0502020204030204" pitchFamily="34" charset="0"/>
                          <a:ea typeface="Calibri" panose="020F0502020204030204" pitchFamily="34" charset="0"/>
                          <a:cs typeface="Arial" panose="020B0604020202020204" pitchFamily="34" charset="0"/>
                        </a:rPr>
                        <a:t>‘This person is probably lazy and never bothers even applying for jobs. They just want to live off tax-payers money.’</a:t>
                      </a:r>
                    </a:p>
                  </a:txBody>
                  <a:tcPr marL="68580" marR="68580" marT="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CCCCFF"/>
                    </a:solidFill>
                  </a:tcPr>
                </a:tc>
                <a:extLst>
                  <a:ext uri="{0D108BD9-81ED-4DB2-BD59-A6C34878D82A}">
                    <a16:rowId xmlns:a16="http://schemas.microsoft.com/office/drawing/2014/main" val="3123220534"/>
                  </a:ext>
                </a:extLst>
              </a:tr>
            </a:tbl>
          </a:graphicData>
        </a:graphic>
      </p:graphicFrame>
      <p:pic>
        <p:nvPicPr>
          <p:cNvPr id="18" name="Picture 5">
            <a:extLst>
              <a:ext uri="{FF2B5EF4-FFF2-40B4-BE49-F238E27FC236}">
                <a16:creationId xmlns:a16="http://schemas.microsoft.com/office/drawing/2014/main" id="{71300D3C-A7EE-B2E5-4F58-C9F7BCAAFB98}"/>
              </a:ext>
            </a:extLst>
          </p:cNvPr>
          <p:cNvPicPr>
            <a:picLocks noChangeAspect="1"/>
          </p:cNvPicPr>
          <p:nvPr/>
        </p:nvPicPr>
        <p:blipFill>
          <a:blip r:embed="rId3"/>
          <a:stretch>
            <a:fillRect/>
          </a:stretch>
        </p:blipFill>
        <p:spPr>
          <a:xfrm>
            <a:off x="8438114" y="304116"/>
            <a:ext cx="937594" cy="1091297"/>
          </a:xfrm>
          <a:prstGeom prst="rect">
            <a:avLst/>
          </a:prstGeom>
          <a:noFill/>
          <a:ln cap="flat">
            <a:noFill/>
          </a:ln>
          <a:effectLst>
            <a:outerShdw dist="38096" dir="8100000" algn="tl">
              <a:srgbClr val="000000">
                <a:alpha val="40000"/>
              </a:srgbClr>
            </a:outerShdw>
          </a:effectLst>
        </p:spPr>
      </p:pic>
      <p:cxnSp>
        <p:nvCxnSpPr>
          <p:cNvPr id="3" name="Straight Connector 2">
            <a:extLst>
              <a:ext uri="{FF2B5EF4-FFF2-40B4-BE49-F238E27FC236}">
                <a16:creationId xmlns:a16="http://schemas.microsoft.com/office/drawing/2014/main" id="{75CAE014-E12A-E32E-A710-A68305F34BEB}"/>
              </a:ext>
            </a:extLst>
          </p:cNvPr>
          <p:cNvCxnSpPr>
            <a:cxnSpLocks/>
          </p:cNvCxnSpPr>
          <p:nvPr/>
        </p:nvCxnSpPr>
        <p:spPr>
          <a:xfrm>
            <a:off x="2775868" y="2555229"/>
            <a:ext cx="2880320" cy="732806"/>
          </a:xfrm>
          <a:prstGeom prst="line">
            <a:avLst/>
          </a:prstGeom>
          <a:ln w="28575">
            <a:solidFill>
              <a:srgbClr val="FF0000"/>
            </a:solidFill>
          </a:ln>
        </p:spPr>
        <p:style>
          <a:lnRef idx="1">
            <a:schemeClr val="accent4"/>
          </a:lnRef>
          <a:fillRef idx="0">
            <a:schemeClr val="accent4"/>
          </a:fillRef>
          <a:effectRef idx="0">
            <a:schemeClr val="accent4"/>
          </a:effectRef>
          <a:fontRef idx="minor">
            <a:schemeClr val="tx1"/>
          </a:fontRef>
        </p:style>
      </p:cxnSp>
      <p:cxnSp>
        <p:nvCxnSpPr>
          <p:cNvPr id="6" name="Straight Connector 5">
            <a:extLst>
              <a:ext uri="{FF2B5EF4-FFF2-40B4-BE49-F238E27FC236}">
                <a16:creationId xmlns:a16="http://schemas.microsoft.com/office/drawing/2014/main" id="{1CBC77BC-EEBA-3C1A-E176-AE868E21A481}"/>
              </a:ext>
            </a:extLst>
          </p:cNvPr>
          <p:cNvCxnSpPr>
            <a:cxnSpLocks/>
          </p:cNvCxnSpPr>
          <p:nvPr/>
        </p:nvCxnSpPr>
        <p:spPr>
          <a:xfrm>
            <a:off x="2774651" y="3261317"/>
            <a:ext cx="2881537" cy="1384910"/>
          </a:xfrm>
          <a:prstGeom prst="line">
            <a:avLst/>
          </a:prstGeom>
          <a:ln w="28575">
            <a:solidFill>
              <a:srgbClr val="FF0000"/>
            </a:solidFill>
          </a:ln>
        </p:spPr>
        <p:style>
          <a:lnRef idx="1">
            <a:schemeClr val="accent4"/>
          </a:lnRef>
          <a:fillRef idx="0">
            <a:schemeClr val="accent4"/>
          </a:fillRef>
          <a:effectRef idx="0">
            <a:schemeClr val="accent4"/>
          </a:effectRef>
          <a:fontRef idx="minor">
            <a:schemeClr val="tx1"/>
          </a:fontRef>
        </p:style>
      </p:cxnSp>
      <p:cxnSp>
        <p:nvCxnSpPr>
          <p:cNvPr id="19" name="Straight Connector 18">
            <a:extLst>
              <a:ext uri="{FF2B5EF4-FFF2-40B4-BE49-F238E27FC236}">
                <a16:creationId xmlns:a16="http://schemas.microsoft.com/office/drawing/2014/main" id="{09710B6B-91C6-8784-6BAF-626BB0917DF3}"/>
              </a:ext>
            </a:extLst>
          </p:cNvPr>
          <p:cNvCxnSpPr>
            <a:cxnSpLocks/>
          </p:cNvCxnSpPr>
          <p:nvPr/>
        </p:nvCxnSpPr>
        <p:spPr>
          <a:xfrm flipV="1">
            <a:off x="2773434" y="2541870"/>
            <a:ext cx="2882754" cy="1410568"/>
          </a:xfrm>
          <a:prstGeom prst="line">
            <a:avLst/>
          </a:prstGeom>
          <a:ln w="28575">
            <a:solidFill>
              <a:srgbClr val="FF0000"/>
            </a:solidFill>
          </a:ln>
        </p:spPr>
        <p:style>
          <a:lnRef idx="1">
            <a:schemeClr val="accent4"/>
          </a:lnRef>
          <a:fillRef idx="0">
            <a:schemeClr val="accent4"/>
          </a:fillRef>
          <a:effectRef idx="0">
            <a:schemeClr val="accent4"/>
          </a:effectRef>
          <a:fontRef idx="minor">
            <a:schemeClr val="tx1"/>
          </a:fontRef>
        </p:style>
      </p:cxnSp>
      <p:cxnSp>
        <p:nvCxnSpPr>
          <p:cNvPr id="21" name="Straight Connector 20">
            <a:extLst>
              <a:ext uri="{FF2B5EF4-FFF2-40B4-BE49-F238E27FC236}">
                <a16:creationId xmlns:a16="http://schemas.microsoft.com/office/drawing/2014/main" id="{642EA8CB-BAA4-74C9-4E6A-1F994EF62CB9}"/>
              </a:ext>
            </a:extLst>
          </p:cNvPr>
          <p:cNvCxnSpPr>
            <a:cxnSpLocks/>
          </p:cNvCxnSpPr>
          <p:nvPr/>
        </p:nvCxnSpPr>
        <p:spPr>
          <a:xfrm flipV="1">
            <a:off x="2773434" y="3952438"/>
            <a:ext cx="2882754" cy="579057"/>
          </a:xfrm>
          <a:prstGeom prst="line">
            <a:avLst/>
          </a:prstGeom>
          <a:ln w="28575">
            <a:solidFill>
              <a:srgbClr val="FF0000"/>
            </a:solidFill>
          </a:ln>
        </p:spPr>
        <p:style>
          <a:lnRef idx="1">
            <a:schemeClr val="accent4"/>
          </a:lnRef>
          <a:fillRef idx="0">
            <a:schemeClr val="accent4"/>
          </a:fillRef>
          <a:effectRef idx="0">
            <a:schemeClr val="accent4"/>
          </a:effectRef>
          <a:fontRef idx="minor">
            <a:schemeClr val="tx1"/>
          </a:fontRef>
        </p:style>
      </p:cxnSp>
      <p:cxnSp>
        <p:nvCxnSpPr>
          <p:cNvPr id="23" name="Straight Connector 22">
            <a:extLst>
              <a:ext uri="{FF2B5EF4-FFF2-40B4-BE49-F238E27FC236}">
                <a16:creationId xmlns:a16="http://schemas.microsoft.com/office/drawing/2014/main" id="{5B23E89B-45EE-74C7-18C4-BDDE043A23FA}"/>
              </a:ext>
            </a:extLst>
          </p:cNvPr>
          <p:cNvCxnSpPr>
            <a:cxnSpLocks/>
          </p:cNvCxnSpPr>
          <p:nvPr/>
        </p:nvCxnSpPr>
        <p:spPr>
          <a:xfrm>
            <a:off x="2773434" y="5276429"/>
            <a:ext cx="2882754" cy="0"/>
          </a:xfrm>
          <a:prstGeom prst="line">
            <a:avLst/>
          </a:prstGeom>
          <a:ln w="28575">
            <a:solidFill>
              <a:srgbClr val="FF0000"/>
            </a:solidFill>
          </a:ln>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30776774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216" y="0"/>
            <a:ext cx="9725767" cy="72961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descr="Background pattern&#10;&#10;Description automatically generated">
            <a:extLst>
              <a:ext uri="{FF2B5EF4-FFF2-40B4-BE49-F238E27FC236}">
                <a16:creationId xmlns:a16="http://schemas.microsoft.com/office/drawing/2014/main" id="{A33FB5AB-8172-DE58-2B76-F2EF2C98A868}"/>
              </a:ext>
            </a:extLst>
          </p:cNvPr>
          <p:cNvPicPr>
            <a:picLocks noChangeAspect="1"/>
          </p:cNvPicPr>
          <p:nvPr/>
        </p:nvPicPr>
        <p:blipFill rotWithShape="1">
          <a:blip r:embed="rId2"/>
          <a:srcRect r="13650" b="-1"/>
          <a:stretch/>
        </p:blipFill>
        <p:spPr>
          <a:xfrm>
            <a:off x="20" y="1363"/>
            <a:ext cx="9728180" cy="7294787"/>
          </a:xfrm>
          <a:prstGeom prst="rect">
            <a:avLst/>
          </a:prstGeom>
        </p:spPr>
      </p:pic>
      <p:sp>
        <p:nvSpPr>
          <p:cNvPr id="3" name="Rectangle: Rounded Corners 10">
            <a:extLst>
              <a:ext uri="{FF2B5EF4-FFF2-40B4-BE49-F238E27FC236}">
                <a16:creationId xmlns:a16="http://schemas.microsoft.com/office/drawing/2014/main" id="{74FD7960-33A4-95DA-21E8-47210279E653}"/>
              </a:ext>
            </a:extLst>
          </p:cNvPr>
          <p:cNvSpPr/>
          <p:nvPr/>
        </p:nvSpPr>
        <p:spPr>
          <a:xfrm>
            <a:off x="435608" y="655226"/>
            <a:ext cx="8856984" cy="5985697"/>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a:gsLst>
              <a:gs pos="0">
                <a:srgbClr val="FFFFFF"/>
              </a:gs>
              <a:gs pos="100000">
                <a:srgbClr val="CCECFF"/>
              </a:gs>
            </a:gsLst>
            <a:lin ang="5400000"/>
          </a:gradFill>
          <a:ln w="12701" cap="flat">
            <a:solidFill>
              <a:srgbClr val="2F528F"/>
            </a:solidFill>
            <a:prstDash val="solid"/>
            <a:miter/>
          </a:ln>
          <a:effectLst>
            <a:outerShdw dist="38103" algn="tl">
              <a:srgbClr val="000000">
                <a:alpha val="40000"/>
              </a:srgbClr>
            </a:outerShdw>
          </a:effectLst>
        </p:spPr>
        <p:txBody>
          <a:bodyPr vert="horz" wrap="square" lIns="91440" tIns="45720" rIns="91440" bIns="45720" anchor="ctr"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000" b="1" spc="-151" dirty="0">
              <a:solidFill>
                <a:srgbClr val="7030A0"/>
              </a:solidFill>
              <a:latin typeface="Calibri"/>
            </a:endParaRP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200" i="0" u="none" strike="noStrike" kern="1200" cap="none" spc="-151" baseline="0" dirty="0">
              <a:solidFill>
                <a:srgbClr val="7030A0"/>
              </a:solidFill>
              <a:uFillTx/>
              <a:latin typeface="Calibri"/>
            </a:endParaRPr>
          </a:p>
        </p:txBody>
      </p:sp>
      <p:sp>
        <p:nvSpPr>
          <p:cNvPr id="8" name="TextBox 7">
            <a:extLst>
              <a:ext uri="{FF2B5EF4-FFF2-40B4-BE49-F238E27FC236}">
                <a16:creationId xmlns:a16="http://schemas.microsoft.com/office/drawing/2014/main" id="{D3D21BB0-860A-08E1-AB2D-FAF72ED0CD2F}"/>
              </a:ext>
            </a:extLst>
          </p:cNvPr>
          <p:cNvSpPr txBox="1"/>
          <p:nvPr/>
        </p:nvSpPr>
        <p:spPr>
          <a:xfrm>
            <a:off x="434391" y="159306"/>
            <a:ext cx="8856984" cy="1477328"/>
          </a:xfrm>
          <a:prstGeom prst="rect">
            <a:avLst/>
          </a:prstGeom>
          <a:solidFill>
            <a:srgbClr val="FFFF00"/>
          </a:solidFill>
          <a:ln>
            <a:solidFill>
              <a:schemeClr val="tx1"/>
            </a:solidFill>
          </a:ln>
        </p:spPr>
        <p:txBody>
          <a:bodyPr wrap="square" rtlCol="0">
            <a:spAutoFit/>
          </a:bodyPr>
          <a:lstStyle/>
          <a:p>
            <a:r>
              <a:rPr lang="en-GB" dirty="0">
                <a:latin typeface="Calibri" panose="020F0502020204030204" pitchFamily="34" charset="0"/>
                <a:cs typeface="Calibri" panose="020F0502020204030204" pitchFamily="34" charset="0"/>
              </a:rPr>
              <a:t>Often, people who attach stigma to mental illness are people who either have never suffered mental illness themselves, or people who have never had a loved-one who is close to them suffer from mental illness either. Fortunately, there is far less stigma surrounding mental illness today, but why would there ever be? </a:t>
            </a:r>
            <a:r>
              <a:rPr lang="en-GB" b="1" dirty="0">
                <a:latin typeface="Calibri" panose="020F0502020204030204" pitchFamily="34" charset="0"/>
                <a:cs typeface="Calibri" panose="020F0502020204030204" pitchFamily="34" charset="0"/>
              </a:rPr>
              <a:t>Using the clues, hypothesise why there has traditionally been stigma attached to mental illness.</a:t>
            </a:r>
          </a:p>
        </p:txBody>
      </p:sp>
      <p:sp>
        <p:nvSpPr>
          <p:cNvPr id="10" name="Cloud 9">
            <a:extLst>
              <a:ext uri="{FF2B5EF4-FFF2-40B4-BE49-F238E27FC236}">
                <a16:creationId xmlns:a16="http://schemas.microsoft.com/office/drawing/2014/main" id="{7F118A30-29F6-A1B5-F0B3-00972A526BB1}"/>
              </a:ext>
            </a:extLst>
          </p:cNvPr>
          <p:cNvSpPr/>
          <p:nvPr/>
        </p:nvSpPr>
        <p:spPr>
          <a:xfrm>
            <a:off x="2903196" y="3560615"/>
            <a:ext cx="3889215" cy="2133851"/>
          </a:xfrm>
          <a:prstGeom prst="cloud">
            <a:avLst/>
          </a:prstGeom>
          <a:solidFill>
            <a:srgbClr val="FFC000"/>
          </a:solid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rgbClr val="0000FF"/>
                </a:solidFill>
                <a:effectLst>
                  <a:outerShdw blurRad="38100" dist="38100" dir="2700000" algn="tl">
                    <a:srgbClr val="000000">
                      <a:alpha val="43137"/>
                    </a:srgbClr>
                  </a:outerShdw>
                </a:effectLst>
              </a:rPr>
              <a:t>Why would anyone attach stigma to mental health issues in the first place?</a:t>
            </a:r>
          </a:p>
        </p:txBody>
      </p:sp>
      <p:sp>
        <p:nvSpPr>
          <p:cNvPr id="11" name="TextBox 10">
            <a:extLst>
              <a:ext uri="{FF2B5EF4-FFF2-40B4-BE49-F238E27FC236}">
                <a16:creationId xmlns:a16="http://schemas.microsoft.com/office/drawing/2014/main" id="{831732C4-8310-66A5-77F9-9872CDDF2CC1}"/>
              </a:ext>
            </a:extLst>
          </p:cNvPr>
          <p:cNvSpPr txBox="1"/>
          <p:nvPr/>
        </p:nvSpPr>
        <p:spPr>
          <a:xfrm>
            <a:off x="7316310" y="3279313"/>
            <a:ext cx="1692783" cy="2862322"/>
          </a:xfrm>
          <a:prstGeom prst="rect">
            <a:avLst/>
          </a:prstGeom>
          <a:solidFill>
            <a:srgbClr val="CCFF99"/>
          </a:solidFill>
          <a:ln>
            <a:solidFill>
              <a:schemeClr val="tx1"/>
            </a:solidFill>
          </a:ln>
        </p:spPr>
        <p:txBody>
          <a:bodyPr wrap="square" rtlCol="0">
            <a:spAutoFit/>
          </a:bodyPr>
          <a:lstStyle/>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p:txBody>
      </p:sp>
      <p:sp>
        <p:nvSpPr>
          <p:cNvPr id="12" name="TextBox 11">
            <a:extLst>
              <a:ext uri="{FF2B5EF4-FFF2-40B4-BE49-F238E27FC236}">
                <a16:creationId xmlns:a16="http://schemas.microsoft.com/office/drawing/2014/main" id="{2E1D49DB-0A07-C912-BCEB-6711D5AA91F0}"/>
              </a:ext>
            </a:extLst>
          </p:cNvPr>
          <p:cNvSpPr txBox="1"/>
          <p:nvPr/>
        </p:nvSpPr>
        <p:spPr>
          <a:xfrm>
            <a:off x="568049" y="2658209"/>
            <a:ext cx="1898342" cy="3139321"/>
          </a:xfrm>
          <a:prstGeom prst="rect">
            <a:avLst/>
          </a:prstGeom>
          <a:solidFill>
            <a:srgbClr val="CCFF99"/>
          </a:solidFill>
          <a:ln>
            <a:solidFill>
              <a:schemeClr val="tx1"/>
            </a:solidFill>
          </a:ln>
        </p:spPr>
        <p:txBody>
          <a:bodyPr wrap="square" rtlCol="0">
            <a:spAutoFit/>
          </a:bodyPr>
          <a:lstStyle/>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F3D1F6C0-AB24-18EB-FE48-C9AEA0A0D017}"/>
              </a:ext>
            </a:extLst>
          </p:cNvPr>
          <p:cNvSpPr txBox="1"/>
          <p:nvPr/>
        </p:nvSpPr>
        <p:spPr>
          <a:xfrm>
            <a:off x="2636946" y="5921641"/>
            <a:ext cx="4357374" cy="1200329"/>
          </a:xfrm>
          <a:prstGeom prst="rect">
            <a:avLst/>
          </a:prstGeom>
          <a:solidFill>
            <a:srgbClr val="FFCCFF"/>
          </a:solidFill>
          <a:ln>
            <a:solidFill>
              <a:schemeClr val="tx1"/>
            </a:solidFill>
          </a:ln>
        </p:spPr>
        <p:txBody>
          <a:bodyPr wrap="square" rtlCol="0">
            <a:spAutoFit/>
          </a:bodyPr>
          <a:lstStyle/>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p:txBody>
      </p:sp>
      <p:sp>
        <p:nvSpPr>
          <p:cNvPr id="18" name="TextBox 17">
            <a:extLst>
              <a:ext uri="{FF2B5EF4-FFF2-40B4-BE49-F238E27FC236}">
                <a16:creationId xmlns:a16="http://schemas.microsoft.com/office/drawing/2014/main" id="{2B873C90-BAA6-ECA8-1DF6-160BF38AD519}"/>
              </a:ext>
            </a:extLst>
          </p:cNvPr>
          <p:cNvSpPr txBox="1"/>
          <p:nvPr/>
        </p:nvSpPr>
        <p:spPr>
          <a:xfrm>
            <a:off x="3086997" y="1953733"/>
            <a:ext cx="3907323" cy="1200329"/>
          </a:xfrm>
          <a:prstGeom prst="rect">
            <a:avLst/>
          </a:prstGeom>
          <a:solidFill>
            <a:srgbClr val="FFCCFF"/>
          </a:solidFill>
          <a:ln>
            <a:solidFill>
              <a:schemeClr val="tx1"/>
            </a:solidFill>
          </a:ln>
        </p:spPr>
        <p:txBody>
          <a:bodyPr wrap="square" rtlCol="0">
            <a:spAutoFit/>
          </a:bodyPr>
          <a:lstStyle/>
          <a:p>
            <a:pPr algn="ctr"/>
            <a:r>
              <a:rPr lang="en-GB" dirty="0">
                <a:latin typeface="Calibri" panose="020F0502020204030204" pitchFamily="34" charset="0"/>
                <a:cs typeface="Calibri" panose="020F0502020204030204" pitchFamily="34" charset="0"/>
              </a:rPr>
              <a:t>.</a:t>
            </a:r>
          </a:p>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p:txBody>
      </p:sp>
      <p:sp>
        <p:nvSpPr>
          <p:cNvPr id="5" name="TextBox 11">
            <a:extLst>
              <a:ext uri="{FF2B5EF4-FFF2-40B4-BE49-F238E27FC236}">
                <a16:creationId xmlns:a16="http://schemas.microsoft.com/office/drawing/2014/main" id="{31403773-68F4-D859-4815-D716E47B7D2E}"/>
              </a:ext>
            </a:extLst>
          </p:cNvPr>
          <p:cNvSpPr txBox="1"/>
          <p:nvPr/>
        </p:nvSpPr>
        <p:spPr>
          <a:xfrm rot="21284122">
            <a:off x="5317" y="1968818"/>
            <a:ext cx="1490953" cy="461665"/>
          </a:xfrm>
          <a:prstGeom prst="rect">
            <a:avLst/>
          </a:prstGeom>
          <a:solidFill>
            <a:srgbClr val="0000FF"/>
          </a:solidFill>
          <a:ln w="9528" cap="flat">
            <a:solidFill>
              <a:srgbClr val="000000"/>
            </a:solidFill>
            <a:prstDash val="solid"/>
            <a:miter/>
          </a:ln>
        </p:spPr>
        <p:txBody>
          <a:bodyPr vert="horz" wrap="square" lIns="91440" tIns="45720" rIns="91440" bIns="45720" anchor="t" anchorCtr="0" compatLnSpc="1">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400" b="1" i="0" u="none" strike="noStrike" kern="1200" cap="none" spc="-151" baseline="0" dirty="0">
                <a:solidFill>
                  <a:srgbClr val="000000"/>
                </a:solidFill>
                <a:highlight>
                  <a:srgbClr val="FFFF00"/>
                </a:highlight>
                <a:uFillTx/>
                <a:latin typeface="Calibri"/>
              </a:rPr>
              <a:t>Task </a:t>
            </a:r>
            <a:r>
              <a:rPr lang="en-GB" sz="2400" b="1" spc="-151" dirty="0">
                <a:solidFill>
                  <a:srgbClr val="000000"/>
                </a:solidFill>
                <a:highlight>
                  <a:srgbClr val="FFFF00"/>
                </a:highlight>
                <a:latin typeface="Calibri"/>
              </a:rPr>
              <a:t>Two</a:t>
            </a:r>
            <a:r>
              <a:rPr lang="en-GB" sz="2400" b="1" i="0" u="none" strike="noStrike" kern="1200" cap="none" spc="-151" baseline="0" dirty="0">
                <a:solidFill>
                  <a:srgbClr val="000000"/>
                </a:solidFill>
                <a:highlight>
                  <a:srgbClr val="FFFF00"/>
                </a:highlight>
                <a:uFillTx/>
                <a:latin typeface="Calibri"/>
              </a:rPr>
              <a:t>:</a:t>
            </a:r>
          </a:p>
        </p:txBody>
      </p:sp>
      <p:sp>
        <p:nvSpPr>
          <p:cNvPr id="24" name="TextBox 23">
            <a:extLst>
              <a:ext uri="{FF2B5EF4-FFF2-40B4-BE49-F238E27FC236}">
                <a16:creationId xmlns:a16="http://schemas.microsoft.com/office/drawing/2014/main" id="{B8660128-EFFF-68C0-7A8F-D26696998824}"/>
              </a:ext>
            </a:extLst>
          </p:cNvPr>
          <p:cNvSpPr txBox="1"/>
          <p:nvPr/>
        </p:nvSpPr>
        <p:spPr>
          <a:xfrm>
            <a:off x="626288" y="2749777"/>
            <a:ext cx="1776035" cy="1015663"/>
          </a:xfrm>
          <a:prstGeom prst="rect">
            <a:avLst/>
          </a:prstGeom>
          <a:noFill/>
        </p:spPr>
        <p:txBody>
          <a:bodyPr wrap="square" rtlCol="0">
            <a:spAutoFit/>
          </a:bodyPr>
          <a:lstStyle/>
          <a:p>
            <a:r>
              <a:rPr lang="en-GB" sz="1200" i="1" dirty="0">
                <a:solidFill>
                  <a:srgbClr val="0000FF"/>
                </a:solidFill>
                <a:latin typeface="Comic Sans MS" panose="030F0702030302020204" pitchFamily="66" charset="0"/>
              </a:rPr>
              <a:t>One reason people might have traditionally attached stigma to mental illness is…</a:t>
            </a:r>
          </a:p>
        </p:txBody>
      </p:sp>
      <p:pic>
        <p:nvPicPr>
          <p:cNvPr id="7" name="Picture 6" descr="A person walking into a store&#10;&#10;Description automatically generated">
            <a:extLst>
              <a:ext uri="{FF2B5EF4-FFF2-40B4-BE49-F238E27FC236}">
                <a16:creationId xmlns:a16="http://schemas.microsoft.com/office/drawing/2014/main" id="{4DC70283-C223-2A0A-9C00-410559959574}"/>
              </a:ext>
            </a:extLst>
          </p:cNvPr>
          <p:cNvPicPr>
            <a:picLocks noChangeAspect="1"/>
          </p:cNvPicPr>
          <p:nvPr/>
        </p:nvPicPr>
        <p:blipFill>
          <a:blip r:embed="rId3">
            <a:extLst>
              <a:ext uri="{BEBA8EAE-BF5A-486C-A8C5-ECC9F3942E4B}">
                <a14:imgProps xmlns:a14="http://schemas.microsoft.com/office/drawing/2010/main">
                  <a14:imgLayer r:embed="rId4">
                    <a14:imgEffect>
                      <a14:saturation sat="200000"/>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566829" y="4907540"/>
            <a:ext cx="1898341" cy="1234095"/>
          </a:xfrm>
          <a:prstGeom prst="roundRect">
            <a:avLst/>
          </a:prstGeom>
          <a:ln>
            <a:solidFill>
              <a:schemeClr val="tx1"/>
            </a:solidFill>
          </a:ln>
        </p:spPr>
      </p:pic>
      <p:pic>
        <p:nvPicPr>
          <p:cNvPr id="14" name="Picture 13" descr="A diagram of a person and person&#10;&#10;Description automatically generated">
            <a:extLst>
              <a:ext uri="{FF2B5EF4-FFF2-40B4-BE49-F238E27FC236}">
                <a16:creationId xmlns:a16="http://schemas.microsoft.com/office/drawing/2014/main" id="{E11F9385-EFA5-3382-216F-EC631190ED7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34158" y="1952963"/>
            <a:ext cx="1527025" cy="1201099"/>
          </a:xfrm>
          <a:prstGeom prst="roundRect">
            <a:avLst/>
          </a:prstGeom>
          <a:ln>
            <a:solidFill>
              <a:schemeClr val="tx1"/>
            </a:solidFill>
          </a:ln>
        </p:spPr>
      </p:pic>
      <p:pic>
        <p:nvPicPr>
          <p:cNvPr id="16" name="Picture 15" descr="A black and white clapper board&#10;&#10;Description automatically generated">
            <a:extLst>
              <a:ext uri="{FF2B5EF4-FFF2-40B4-BE49-F238E27FC236}">
                <a16:creationId xmlns:a16="http://schemas.microsoft.com/office/drawing/2014/main" id="{4E574125-510D-7D6E-58B1-17D84847C67C}"/>
              </a:ext>
            </a:extLst>
          </p:cNvPr>
          <p:cNvPicPr>
            <a:picLocks noChangeAspect="1"/>
          </p:cNvPicPr>
          <p:nvPr/>
        </p:nvPicPr>
        <p:blipFill rotWithShape="1">
          <a:blip r:embed="rId6">
            <a:extLst>
              <a:ext uri="{28A0092B-C50C-407E-A947-70E740481C1C}">
                <a14:useLocalDpi xmlns:a14="http://schemas.microsoft.com/office/drawing/2010/main" val="0"/>
              </a:ext>
            </a:extLst>
          </a:blip>
          <a:srcRect l="2665"/>
          <a:stretch/>
        </p:blipFill>
        <p:spPr>
          <a:xfrm>
            <a:off x="7324090" y="2646655"/>
            <a:ext cx="1690141" cy="1637546"/>
          </a:xfrm>
          <a:prstGeom prst="roundRect">
            <a:avLst/>
          </a:prstGeom>
          <a:ln>
            <a:solidFill>
              <a:schemeClr val="tx1"/>
            </a:solidFill>
          </a:ln>
        </p:spPr>
      </p:pic>
      <p:pic>
        <p:nvPicPr>
          <p:cNvPr id="22" name="Picture 21" descr="A yellow book with a red ribbon around it&#10;&#10;Description automatically generated">
            <a:extLst>
              <a:ext uri="{FF2B5EF4-FFF2-40B4-BE49-F238E27FC236}">
                <a16:creationId xmlns:a16="http://schemas.microsoft.com/office/drawing/2014/main" id="{233C93B7-FC98-67D1-18D9-27E9EAF45D83}"/>
              </a:ext>
            </a:extLst>
          </p:cNvPr>
          <p:cNvPicPr>
            <a:picLocks noChangeAspect="1"/>
          </p:cNvPicPr>
          <p:nvPr/>
        </p:nvPicPr>
        <p:blipFill rotWithShape="1">
          <a:blip r:embed="rId7">
            <a:extLst>
              <a:ext uri="{BEBA8EAE-BF5A-486C-A8C5-ECC9F3942E4B}">
                <a14:imgProps xmlns:a14="http://schemas.microsoft.com/office/drawing/2010/main">
                  <a14:imgLayer r:embed="rId8">
                    <a14:imgEffect>
                      <a14:sharpenSoften amount="25000"/>
                    </a14:imgEffect>
                    <a14:imgEffect>
                      <a14:brightnessContrast bright="20000" contrast="-40000"/>
                    </a14:imgEffect>
                  </a14:imgLayer>
                </a14:imgProps>
              </a:ext>
              <a:ext uri="{28A0092B-C50C-407E-A947-70E740481C1C}">
                <a14:useLocalDpi xmlns:a14="http://schemas.microsoft.com/office/drawing/2010/main" val="0"/>
              </a:ext>
            </a:extLst>
          </a:blip>
          <a:srcRect t="4413" b="17260"/>
          <a:stretch/>
        </p:blipFill>
        <p:spPr>
          <a:xfrm>
            <a:off x="5988985" y="5939205"/>
            <a:ext cx="1177111" cy="1182765"/>
          </a:xfrm>
          <a:prstGeom prst="roundRect">
            <a:avLst/>
          </a:prstGeom>
          <a:ln>
            <a:solidFill>
              <a:schemeClr val="tx1"/>
            </a:solidFill>
          </a:ln>
        </p:spPr>
      </p:pic>
    </p:spTree>
    <p:extLst>
      <p:ext uri="{BB962C8B-B14F-4D97-AF65-F5344CB8AC3E}">
        <p14:creationId xmlns:p14="http://schemas.microsoft.com/office/powerpoint/2010/main" val="26269955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216" y="0"/>
            <a:ext cx="9725767" cy="72961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descr="Background pattern&#10;&#10;Description automatically generated">
            <a:extLst>
              <a:ext uri="{FF2B5EF4-FFF2-40B4-BE49-F238E27FC236}">
                <a16:creationId xmlns:a16="http://schemas.microsoft.com/office/drawing/2014/main" id="{A33FB5AB-8172-DE58-2B76-F2EF2C98A868}"/>
              </a:ext>
            </a:extLst>
          </p:cNvPr>
          <p:cNvPicPr>
            <a:picLocks noChangeAspect="1"/>
          </p:cNvPicPr>
          <p:nvPr/>
        </p:nvPicPr>
        <p:blipFill rotWithShape="1">
          <a:blip r:embed="rId2"/>
          <a:srcRect r="13650" b="-1"/>
          <a:stretch/>
        </p:blipFill>
        <p:spPr>
          <a:xfrm>
            <a:off x="20" y="1363"/>
            <a:ext cx="9728180" cy="7294787"/>
          </a:xfrm>
          <a:prstGeom prst="rect">
            <a:avLst/>
          </a:prstGeom>
        </p:spPr>
      </p:pic>
      <p:sp>
        <p:nvSpPr>
          <p:cNvPr id="3" name="Rectangle: Rounded Corners 10">
            <a:extLst>
              <a:ext uri="{FF2B5EF4-FFF2-40B4-BE49-F238E27FC236}">
                <a16:creationId xmlns:a16="http://schemas.microsoft.com/office/drawing/2014/main" id="{74FD7960-33A4-95DA-21E8-47210279E653}"/>
              </a:ext>
            </a:extLst>
          </p:cNvPr>
          <p:cNvSpPr/>
          <p:nvPr/>
        </p:nvSpPr>
        <p:spPr>
          <a:xfrm>
            <a:off x="435608" y="655226"/>
            <a:ext cx="8856984" cy="5985697"/>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a:gsLst>
              <a:gs pos="0">
                <a:srgbClr val="FFFFFF"/>
              </a:gs>
              <a:gs pos="100000">
                <a:srgbClr val="CCECFF"/>
              </a:gs>
            </a:gsLst>
            <a:lin ang="5400000"/>
          </a:gradFill>
          <a:ln w="12701" cap="flat">
            <a:solidFill>
              <a:srgbClr val="2F528F"/>
            </a:solidFill>
            <a:prstDash val="solid"/>
            <a:miter/>
          </a:ln>
          <a:effectLst>
            <a:outerShdw dist="38103" algn="tl">
              <a:srgbClr val="000000">
                <a:alpha val="40000"/>
              </a:srgbClr>
            </a:outerShdw>
          </a:effectLst>
        </p:spPr>
        <p:txBody>
          <a:bodyPr vert="horz" wrap="square" lIns="91440" tIns="45720" rIns="91440" bIns="45720" anchor="ctr"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000" b="1" spc="-151" dirty="0">
              <a:solidFill>
                <a:srgbClr val="7030A0"/>
              </a:solidFill>
              <a:latin typeface="Calibri"/>
            </a:endParaRP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200" i="0" u="none" strike="noStrike" kern="1200" cap="none" spc="-151" baseline="0" dirty="0">
              <a:solidFill>
                <a:srgbClr val="7030A0"/>
              </a:solidFill>
              <a:uFillTx/>
              <a:latin typeface="Calibri"/>
            </a:endParaRPr>
          </a:p>
        </p:txBody>
      </p:sp>
      <p:sp>
        <p:nvSpPr>
          <p:cNvPr id="10" name="Cloud 9">
            <a:extLst>
              <a:ext uri="{FF2B5EF4-FFF2-40B4-BE49-F238E27FC236}">
                <a16:creationId xmlns:a16="http://schemas.microsoft.com/office/drawing/2014/main" id="{7F118A30-29F6-A1B5-F0B3-00972A526BB1}"/>
              </a:ext>
            </a:extLst>
          </p:cNvPr>
          <p:cNvSpPr/>
          <p:nvPr/>
        </p:nvSpPr>
        <p:spPr>
          <a:xfrm>
            <a:off x="2903196" y="3560615"/>
            <a:ext cx="3889215" cy="2133851"/>
          </a:xfrm>
          <a:prstGeom prst="cloud">
            <a:avLst/>
          </a:prstGeom>
          <a:solidFill>
            <a:srgbClr val="FFC000"/>
          </a:solid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rgbClr val="0000FF"/>
                </a:solidFill>
                <a:effectLst>
                  <a:outerShdw blurRad="38100" dist="38100" dir="2700000" algn="tl">
                    <a:srgbClr val="000000">
                      <a:alpha val="43137"/>
                    </a:srgbClr>
                  </a:outerShdw>
                </a:effectLst>
              </a:rPr>
              <a:t>Why would anyone attach stigma to mental health issues in the first place?</a:t>
            </a:r>
          </a:p>
        </p:txBody>
      </p:sp>
      <p:sp>
        <p:nvSpPr>
          <p:cNvPr id="11" name="TextBox 10">
            <a:extLst>
              <a:ext uri="{FF2B5EF4-FFF2-40B4-BE49-F238E27FC236}">
                <a16:creationId xmlns:a16="http://schemas.microsoft.com/office/drawing/2014/main" id="{831732C4-8310-66A5-77F9-9872CDDF2CC1}"/>
              </a:ext>
            </a:extLst>
          </p:cNvPr>
          <p:cNvSpPr txBox="1"/>
          <p:nvPr/>
        </p:nvSpPr>
        <p:spPr>
          <a:xfrm>
            <a:off x="7316310" y="3279313"/>
            <a:ext cx="1692783" cy="2862322"/>
          </a:xfrm>
          <a:prstGeom prst="rect">
            <a:avLst/>
          </a:prstGeom>
          <a:solidFill>
            <a:srgbClr val="CCFF99"/>
          </a:solidFill>
          <a:ln>
            <a:solidFill>
              <a:schemeClr val="tx1"/>
            </a:solidFill>
          </a:ln>
        </p:spPr>
        <p:txBody>
          <a:bodyPr wrap="square" rtlCol="0">
            <a:spAutoFit/>
          </a:bodyPr>
          <a:lstStyle/>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p:txBody>
      </p:sp>
      <p:sp>
        <p:nvSpPr>
          <p:cNvPr id="12" name="TextBox 11">
            <a:extLst>
              <a:ext uri="{FF2B5EF4-FFF2-40B4-BE49-F238E27FC236}">
                <a16:creationId xmlns:a16="http://schemas.microsoft.com/office/drawing/2014/main" id="{2E1D49DB-0A07-C912-BCEB-6711D5AA91F0}"/>
              </a:ext>
            </a:extLst>
          </p:cNvPr>
          <p:cNvSpPr txBox="1"/>
          <p:nvPr/>
        </p:nvSpPr>
        <p:spPr>
          <a:xfrm>
            <a:off x="568049" y="2658209"/>
            <a:ext cx="1898342" cy="3139321"/>
          </a:xfrm>
          <a:prstGeom prst="rect">
            <a:avLst/>
          </a:prstGeom>
          <a:solidFill>
            <a:srgbClr val="CCFF99"/>
          </a:solidFill>
          <a:ln>
            <a:solidFill>
              <a:schemeClr val="tx1"/>
            </a:solidFill>
          </a:ln>
        </p:spPr>
        <p:txBody>
          <a:bodyPr wrap="square" rtlCol="0">
            <a:spAutoFit/>
          </a:bodyPr>
          <a:lstStyle/>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F3D1F6C0-AB24-18EB-FE48-C9AEA0A0D017}"/>
              </a:ext>
            </a:extLst>
          </p:cNvPr>
          <p:cNvSpPr txBox="1"/>
          <p:nvPr/>
        </p:nvSpPr>
        <p:spPr>
          <a:xfrm>
            <a:off x="2636946" y="5921641"/>
            <a:ext cx="4357374" cy="1200329"/>
          </a:xfrm>
          <a:prstGeom prst="rect">
            <a:avLst/>
          </a:prstGeom>
          <a:solidFill>
            <a:srgbClr val="FFCCFF"/>
          </a:solidFill>
          <a:ln>
            <a:solidFill>
              <a:schemeClr val="tx1"/>
            </a:solidFill>
          </a:ln>
        </p:spPr>
        <p:txBody>
          <a:bodyPr wrap="square" rtlCol="0">
            <a:spAutoFit/>
          </a:bodyPr>
          <a:lstStyle/>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p:txBody>
      </p:sp>
      <p:sp>
        <p:nvSpPr>
          <p:cNvPr id="18" name="TextBox 17">
            <a:extLst>
              <a:ext uri="{FF2B5EF4-FFF2-40B4-BE49-F238E27FC236}">
                <a16:creationId xmlns:a16="http://schemas.microsoft.com/office/drawing/2014/main" id="{2B873C90-BAA6-ECA8-1DF6-160BF38AD519}"/>
              </a:ext>
            </a:extLst>
          </p:cNvPr>
          <p:cNvSpPr txBox="1"/>
          <p:nvPr/>
        </p:nvSpPr>
        <p:spPr>
          <a:xfrm>
            <a:off x="3086997" y="1953733"/>
            <a:ext cx="3907323" cy="1200329"/>
          </a:xfrm>
          <a:prstGeom prst="rect">
            <a:avLst/>
          </a:prstGeom>
          <a:solidFill>
            <a:srgbClr val="FFCCFF"/>
          </a:solidFill>
          <a:ln>
            <a:solidFill>
              <a:schemeClr val="tx1"/>
            </a:solidFill>
          </a:ln>
        </p:spPr>
        <p:txBody>
          <a:bodyPr wrap="square" rtlCol="0">
            <a:spAutoFit/>
          </a:bodyPr>
          <a:lstStyle/>
          <a:p>
            <a:pPr algn="ctr"/>
            <a:r>
              <a:rPr lang="en-GB" dirty="0">
                <a:latin typeface="Calibri" panose="020F0502020204030204" pitchFamily="34" charset="0"/>
                <a:cs typeface="Calibri" panose="020F0502020204030204" pitchFamily="34" charset="0"/>
              </a:rPr>
              <a:t>.</a:t>
            </a:r>
          </a:p>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p:txBody>
      </p:sp>
      <p:sp>
        <p:nvSpPr>
          <p:cNvPr id="5" name="TextBox 11">
            <a:extLst>
              <a:ext uri="{FF2B5EF4-FFF2-40B4-BE49-F238E27FC236}">
                <a16:creationId xmlns:a16="http://schemas.microsoft.com/office/drawing/2014/main" id="{31403773-68F4-D859-4815-D716E47B7D2E}"/>
              </a:ext>
            </a:extLst>
          </p:cNvPr>
          <p:cNvSpPr txBox="1"/>
          <p:nvPr/>
        </p:nvSpPr>
        <p:spPr>
          <a:xfrm rot="21284122">
            <a:off x="164004" y="1684449"/>
            <a:ext cx="1490953" cy="461665"/>
          </a:xfrm>
          <a:prstGeom prst="rect">
            <a:avLst/>
          </a:prstGeom>
          <a:solidFill>
            <a:srgbClr val="0000FF"/>
          </a:solidFill>
          <a:ln w="9528" cap="flat">
            <a:solidFill>
              <a:srgbClr val="000000"/>
            </a:solidFill>
            <a:prstDash val="solid"/>
            <a:miter/>
          </a:ln>
        </p:spPr>
        <p:txBody>
          <a:bodyPr vert="horz" wrap="square" lIns="91440" tIns="45720" rIns="91440" bIns="45720" anchor="t" anchorCtr="0" compatLnSpc="1">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400" b="1" i="0" u="none" strike="noStrike" kern="1200" cap="none" spc="-151" baseline="0" dirty="0">
                <a:solidFill>
                  <a:srgbClr val="000000"/>
                </a:solidFill>
                <a:highlight>
                  <a:srgbClr val="FFFF00"/>
                </a:highlight>
                <a:uFillTx/>
                <a:latin typeface="Calibri"/>
              </a:rPr>
              <a:t>ANSWERS:</a:t>
            </a:r>
          </a:p>
        </p:txBody>
      </p:sp>
      <p:sp>
        <p:nvSpPr>
          <p:cNvPr id="24" name="TextBox 23">
            <a:extLst>
              <a:ext uri="{FF2B5EF4-FFF2-40B4-BE49-F238E27FC236}">
                <a16:creationId xmlns:a16="http://schemas.microsoft.com/office/drawing/2014/main" id="{B8660128-EFFF-68C0-7A8F-D26696998824}"/>
              </a:ext>
            </a:extLst>
          </p:cNvPr>
          <p:cNvSpPr txBox="1"/>
          <p:nvPr/>
        </p:nvSpPr>
        <p:spPr>
          <a:xfrm>
            <a:off x="626288" y="2749777"/>
            <a:ext cx="1776035" cy="1015663"/>
          </a:xfrm>
          <a:prstGeom prst="rect">
            <a:avLst/>
          </a:prstGeom>
          <a:noFill/>
        </p:spPr>
        <p:txBody>
          <a:bodyPr wrap="square" rtlCol="0">
            <a:spAutoFit/>
          </a:bodyPr>
          <a:lstStyle/>
          <a:p>
            <a:r>
              <a:rPr lang="en-GB" sz="1200" i="1" dirty="0">
                <a:solidFill>
                  <a:srgbClr val="0000FF"/>
                </a:solidFill>
                <a:latin typeface="Comic Sans MS" panose="030F0702030302020204" pitchFamily="66" charset="0"/>
              </a:rPr>
              <a:t>One reason people might have traditionally attached stigma to mental illness is…</a:t>
            </a:r>
          </a:p>
        </p:txBody>
      </p:sp>
      <p:pic>
        <p:nvPicPr>
          <p:cNvPr id="7" name="Picture 6" descr="A person walking into a store&#10;&#10;Description automatically generated">
            <a:extLst>
              <a:ext uri="{FF2B5EF4-FFF2-40B4-BE49-F238E27FC236}">
                <a16:creationId xmlns:a16="http://schemas.microsoft.com/office/drawing/2014/main" id="{4DC70283-C223-2A0A-9C00-410559959574}"/>
              </a:ext>
            </a:extLst>
          </p:cNvPr>
          <p:cNvPicPr>
            <a:picLocks noChangeAspect="1"/>
          </p:cNvPicPr>
          <p:nvPr/>
        </p:nvPicPr>
        <p:blipFill>
          <a:blip r:embed="rId3">
            <a:extLst>
              <a:ext uri="{BEBA8EAE-BF5A-486C-A8C5-ECC9F3942E4B}">
                <a14:imgProps xmlns:a14="http://schemas.microsoft.com/office/drawing/2010/main">
                  <a14:imgLayer r:embed="rId4">
                    <a14:imgEffect>
                      <a14:saturation sat="200000"/>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566829" y="4907540"/>
            <a:ext cx="1898341" cy="1234095"/>
          </a:xfrm>
          <a:prstGeom prst="roundRect">
            <a:avLst/>
          </a:prstGeom>
          <a:ln>
            <a:solidFill>
              <a:schemeClr val="tx1"/>
            </a:solidFill>
          </a:ln>
        </p:spPr>
      </p:pic>
      <p:pic>
        <p:nvPicPr>
          <p:cNvPr id="14" name="Picture 13" descr="A diagram of a person and person&#10;&#10;Description automatically generated">
            <a:extLst>
              <a:ext uri="{FF2B5EF4-FFF2-40B4-BE49-F238E27FC236}">
                <a16:creationId xmlns:a16="http://schemas.microsoft.com/office/drawing/2014/main" id="{E11F9385-EFA5-3382-216F-EC631190ED7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34158" y="1952963"/>
            <a:ext cx="1527025" cy="1201099"/>
          </a:xfrm>
          <a:prstGeom prst="roundRect">
            <a:avLst/>
          </a:prstGeom>
          <a:ln>
            <a:solidFill>
              <a:schemeClr val="tx1"/>
            </a:solidFill>
          </a:ln>
        </p:spPr>
      </p:pic>
      <p:pic>
        <p:nvPicPr>
          <p:cNvPr id="16" name="Picture 15" descr="A black and white clapper board&#10;&#10;Description automatically generated">
            <a:extLst>
              <a:ext uri="{FF2B5EF4-FFF2-40B4-BE49-F238E27FC236}">
                <a16:creationId xmlns:a16="http://schemas.microsoft.com/office/drawing/2014/main" id="{4E574125-510D-7D6E-58B1-17D84847C67C}"/>
              </a:ext>
            </a:extLst>
          </p:cNvPr>
          <p:cNvPicPr>
            <a:picLocks noChangeAspect="1"/>
          </p:cNvPicPr>
          <p:nvPr/>
        </p:nvPicPr>
        <p:blipFill rotWithShape="1">
          <a:blip r:embed="rId6">
            <a:extLst>
              <a:ext uri="{28A0092B-C50C-407E-A947-70E740481C1C}">
                <a14:useLocalDpi xmlns:a14="http://schemas.microsoft.com/office/drawing/2010/main" val="0"/>
              </a:ext>
            </a:extLst>
          </a:blip>
          <a:srcRect l="2665"/>
          <a:stretch/>
        </p:blipFill>
        <p:spPr>
          <a:xfrm>
            <a:off x="7324090" y="2646655"/>
            <a:ext cx="1690141" cy="1637546"/>
          </a:xfrm>
          <a:prstGeom prst="roundRect">
            <a:avLst/>
          </a:prstGeom>
          <a:ln>
            <a:solidFill>
              <a:schemeClr val="tx1"/>
            </a:solidFill>
          </a:ln>
        </p:spPr>
      </p:pic>
      <p:pic>
        <p:nvPicPr>
          <p:cNvPr id="22" name="Picture 21" descr="A yellow book with a red ribbon around it&#10;&#10;Description automatically generated">
            <a:extLst>
              <a:ext uri="{FF2B5EF4-FFF2-40B4-BE49-F238E27FC236}">
                <a16:creationId xmlns:a16="http://schemas.microsoft.com/office/drawing/2014/main" id="{233C93B7-FC98-67D1-18D9-27E9EAF45D83}"/>
              </a:ext>
            </a:extLst>
          </p:cNvPr>
          <p:cNvPicPr>
            <a:picLocks noChangeAspect="1"/>
          </p:cNvPicPr>
          <p:nvPr/>
        </p:nvPicPr>
        <p:blipFill rotWithShape="1">
          <a:blip r:embed="rId7">
            <a:extLst>
              <a:ext uri="{BEBA8EAE-BF5A-486C-A8C5-ECC9F3942E4B}">
                <a14:imgProps xmlns:a14="http://schemas.microsoft.com/office/drawing/2010/main">
                  <a14:imgLayer r:embed="rId8">
                    <a14:imgEffect>
                      <a14:sharpenSoften amount="25000"/>
                    </a14:imgEffect>
                    <a14:imgEffect>
                      <a14:brightnessContrast bright="20000" contrast="-40000"/>
                    </a14:imgEffect>
                  </a14:imgLayer>
                </a14:imgProps>
              </a:ext>
              <a:ext uri="{28A0092B-C50C-407E-A947-70E740481C1C}">
                <a14:useLocalDpi xmlns:a14="http://schemas.microsoft.com/office/drawing/2010/main" val="0"/>
              </a:ext>
            </a:extLst>
          </a:blip>
          <a:srcRect t="4413" b="17260"/>
          <a:stretch/>
        </p:blipFill>
        <p:spPr>
          <a:xfrm>
            <a:off x="5988985" y="5939205"/>
            <a:ext cx="1177111" cy="1182765"/>
          </a:xfrm>
          <a:prstGeom prst="roundRect">
            <a:avLst/>
          </a:prstGeom>
          <a:ln>
            <a:solidFill>
              <a:schemeClr val="tx1"/>
            </a:solidFill>
          </a:ln>
        </p:spPr>
      </p:pic>
      <p:sp>
        <p:nvSpPr>
          <p:cNvPr id="6" name="TextBox 5">
            <a:extLst>
              <a:ext uri="{FF2B5EF4-FFF2-40B4-BE49-F238E27FC236}">
                <a16:creationId xmlns:a16="http://schemas.microsoft.com/office/drawing/2014/main" id="{BCE12D8D-8C8D-F136-C132-6FE16FE459DD}"/>
              </a:ext>
            </a:extLst>
          </p:cNvPr>
          <p:cNvSpPr txBox="1"/>
          <p:nvPr/>
        </p:nvSpPr>
        <p:spPr>
          <a:xfrm>
            <a:off x="2865968" y="578109"/>
            <a:ext cx="4718807" cy="1661993"/>
          </a:xfrm>
          <a:prstGeom prst="rect">
            <a:avLst/>
          </a:prstGeom>
          <a:noFill/>
        </p:spPr>
        <p:txBody>
          <a:bodyPr wrap="square" rtlCol="0">
            <a:spAutoFit/>
          </a:bodyPr>
          <a:lstStyle/>
          <a:p>
            <a:r>
              <a:rPr lang="en-GB" sz="1400" dirty="0">
                <a:solidFill>
                  <a:srgbClr val="0000FF"/>
                </a:solidFill>
              </a:rPr>
              <a:t>Often people with severe symptoms cannot work</a:t>
            </a:r>
          </a:p>
          <a:p>
            <a:r>
              <a:rPr lang="en-GB" sz="1400" dirty="0">
                <a:solidFill>
                  <a:srgbClr val="0000FF"/>
                </a:solidFill>
              </a:rPr>
              <a:t>People inherit negative views from their family/friends</a:t>
            </a:r>
          </a:p>
          <a:p>
            <a:r>
              <a:rPr lang="en-GB" sz="1400" dirty="0">
                <a:solidFill>
                  <a:srgbClr val="0000FF"/>
                </a:solidFill>
              </a:rPr>
              <a:t>The way the  mentally ill have been traditionally presented in films and media</a:t>
            </a:r>
          </a:p>
          <a:p>
            <a:r>
              <a:rPr lang="en-GB" sz="1400" dirty="0">
                <a:solidFill>
                  <a:srgbClr val="0000FF"/>
                </a:solidFill>
              </a:rPr>
              <a:t>The common discriminatory language which is used</a:t>
            </a:r>
          </a:p>
          <a:p>
            <a:endParaRPr lang="en-GB" sz="1400" dirty="0">
              <a:solidFill>
                <a:srgbClr val="0000FF"/>
              </a:solidFill>
            </a:endParaRPr>
          </a:p>
          <a:p>
            <a:endParaRPr lang="en-GB" dirty="0"/>
          </a:p>
        </p:txBody>
      </p:sp>
      <p:sp>
        <p:nvSpPr>
          <p:cNvPr id="2" name="TextBox 1">
            <a:extLst>
              <a:ext uri="{FF2B5EF4-FFF2-40B4-BE49-F238E27FC236}">
                <a16:creationId xmlns:a16="http://schemas.microsoft.com/office/drawing/2014/main" id="{94F1A969-43DB-0ADF-C62B-5F54F94BDBFA}"/>
              </a:ext>
            </a:extLst>
          </p:cNvPr>
          <p:cNvSpPr txBox="1"/>
          <p:nvPr/>
        </p:nvSpPr>
        <p:spPr>
          <a:xfrm>
            <a:off x="1890189" y="248460"/>
            <a:ext cx="6300937" cy="1477328"/>
          </a:xfrm>
          <a:prstGeom prst="rect">
            <a:avLst/>
          </a:prstGeom>
          <a:solidFill>
            <a:srgbClr val="FFFF00"/>
          </a:solidFill>
          <a:ln>
            <a:solidFill>
              <a:schemeClr val="tx1"/>
            </a:solidFill>
          </a:ln>
        </p:spPr>
        <p:txBody>
          <a:bodyPr wrap="square" rtlCol="0">
            <a:spAutoFit/>
          </a:bodyPr>
          <a:lstStyle/>
          <a:p>
            <a:r>
              <a:rPr lang="en-GB" sz="2000" dirty="0">
                <a:latin typeface="Calibri" panose="020F0502020204030204" pitchFamily="34" charset="0"/>
                <a:cs typeface="Calibri" panose="020F0502020204030204" pitchFamily="34" charset="0"/>
              </a:rPr>
              <a:t>What did we think? Let’s collect our ideas before we reveal the answers and see if there is anything we’ve missed.</a:t>
            </a:r>
          </a:p>
          <a:p>
            <a:endParaRPr lang="en-GB" sz="900" dirty="0">
              <a:latin typeface="Calibri" panose="020F0502020204030204" pitchFamily="34" charset="0"/>
              <a:cs typeface="Calibri" panose="020F0502020204030204" pitchFamily="34" charset="0"/>
            </a:endParaRPr>
          </a:p>
          <a:p>
            <a:r>
              <a:rPr lang="en-GB" sz="2000" b="1" dirty="0">
                <a:latin typeface="Calibri" panose="020F0502020204030204" pitchFamily="34" charset="0"/>
                <a:cs typeface="Calibri" panose="020F0502020204030204" pitchFamily="34" charset="0"/>
              </a:rPr>
              <a:t>ANSWERS BEHIND THIS BOX, MOVE BOX TO REVEAL</a:t>
            </a:r>
            <a:endParaRPr lang="en-GB" sz="2000" dirty="0">
              <a:latin typeface="Calibri" panose="020F0502020204030204" pitchFamily="34" charset="0"/>
              <a:cs typeface="Calibri" panose="020F0502020204030204" pitchFamily="34" charset="0"/>
            </a:endParaRPr>
          </a:p>
          <a:p>
            <a:endParaRPr lang="en-GB"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568001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216" y="0"/>
            <a:ext cx="9725767" cy="72961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descr="Background pattern&#10;&#10;Description automatically generated">
            <a:extLst>
              <a:ext uri="{FF2B5EF4-FFF2-40B4-BE49-F238E27FC236}">
                <a16:creationId xmlns:a16="http://schemas.microsoft.com/office/drawing/2014/main" id="{A33FB5AB-8172-DE58-2B76-F2EF2C98A868}"/>
              </a:ext>
            </a:extLst>
          </p:cNvPr>
          <p:cNvPicPr>
            <a:picLocks noChangeAspect="1"/>
          </p:cNvPicPr>
          <p:nvPr/>
        </p:nvPicPr>
        <p:blipFill rotWithShape="1">
          <a:blip r:embed="rId2"/>
          <a:srcRect r="13650" b="-1"/>
          <a:stretch/>
        </p:blipFill>
        <p:spPr>
          <a:xfrm>
            <a:off x="-1197" y="1363"/>
            <a:ext cx="9728180" cy="7294787"/>
          </a:xfrm>
          <a:prstGeom prst="rect">
            <a:avLst/>
          </a:prstGeom>
        </p:spPr>
      </p:pic>
      <p:sp>
        <p:nvSpPr>
          <p:cNvPr id="8" name="Rectangle: Rounded Corners 9">
            <a:extLst>
              <a:ext uri="{FF2B5EF4-FFF2-40B4-BE49-F238E27FC236}">
                <a16:creationId xmlns:a16="http://schemas.microsoft.com/office/drawing/2014/main" id="{79AB6BE4-998B-8E54-B313-73303A2D2B59}"/>
              </a:ext>
            </a:extLst>
          </p:cNvPr>
          <p:cNvSpPr/>
          <p:nvPr/>
        </p:nvSpPr>
        <p:spPr>
          <a:xfrm>
            <a:off x="480818" y="2031320"/>
            <a:ext cx="5842264" cy="4747086"/>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a:gsLst>
              <a:gs pos="0">
                <a:srgbClr val="FFFFFF"/>
              </a:gs>
              <a:gs pos="100000">
                <a:srgbClr val="FFCCFF"/>
              </a:gs>
            </a:gsLst>
            <a:lin ang="5400000"/>
          </a:gradFill>
          <a:ln w="12701" cap="flat">
            <a:solidFill>
              <a:srgbClr val="2F528F"/>
            </a:solidFill>
            <a:prstDash val="solid"/>
            <a:miter/>
          </a:ln>
          <a:effectLst>
            <a:outerShdw dist="38103" algn="tl">
              <a:srgbClr val="000000">
                <a:alpha val="40000"/>
              </a:srgbClr>
            </a:outerShdw>
          </a:effectLst>
        </p:spPr>
        <p:txBody>
          <a:bodyPr vert="horz" wrap="square" lIns="91440" tIns="45720" rIns="91440" bIns="45720" anchor="ctr"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2400" b="0" i="0" u="none" strike="noStrike" kern="0" cap="none" spc="-150" baseline="0" dirty="0">
              <a:solidFill>
                <a:srgbClr val="0070C0"/>
              </a:solidFill>
              <a:uFillTx/>
              <a:latin typeface="Calibri"/>
            </a:endParaRP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2400" kern="0" spc="-150" dirty="0">
              <a:solidFill>
                <a:srgbClr val="0070C0"/>
              </a:solidFill>
              <a:latin typeface="Calibri"/>
            </a:endParaRP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400" b="0" i="0" u="none" strike="noStrike" kern="0" cap="none" spc="-150" baseline="0" dirty="0">
                <a:solidFill>
                  <a:srgbClr val="0070C0"/>
                </a:solidFill>
                <a:uFillTx/>
                <a:latin typeface="Calibri"/>
              </a:rPr>
              <a:t>We will now find out more about </a:t>
            </a:r>
            <a:r>
              <a:rPr lang="en-GB" sz="2400" kern="0" spc="-150" dirty="0">
                <a:solidFill>
                  <a:srgbClr val="0070C0"/>
                </a:solidFill>
                <a:latin typeface="Calibri"/>
              </a:rPr>
              <a:t>why there has been a level of stigma attached to having mental health issues throughout different cultures, throughout history.</a:t>
            </a: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2100" kern="0" spc="-150" dirty="0">
              <a:solidFill>
                <a:srgbClr val="0070C0"/>
              </a:solidFill>
              <a:latin typeface="Calibri"/>
            </a:endParaRP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100" b="1" i="0" u="none" strike="noStrike" kern="0" cap="none" spc="-150" baseline="0" dirty="0">
                <a:solidFill>
                  <a:srgbClr val="7030A0"/>
                </a:solidFill>
                <a:uFillTx/>
                <a:latin typeface="Calibri"/>
              </a:rPr>
              <a:t>POPCORN READING!</a:t>
            </a: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100" b="0" i="0" u="none" strike="noStrike" kern="0" cap="none" spc="-150" baseline="0" dirty="0">
                <a:solidFill>
                  <a:srgbClr val="000000"/>
                </a:solidFill>
                <a:uFillTx/>
                <a:latin typeface="Calibri"/>
              </a:rPr>
              <a:t>We will take it in turns to read. When you have </a:t>
            </a: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100" b="0" i="0" u="none" strike="noStrike" kern="0" cap="none" spc="-150" baseline="0" dirty="0">
                <a:solidFill>
                  <a:srgbClr val="000000"/>
                </a:solidFill>
                <a:uFillTx/>
                <a:latin typeface="Calibri"/>
              </a:rPr>
              <a:t>finished reading a paragraph, say the name of the </a:t>
            </a: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100" b="0" i="0" u="none" strike="noStrike" kern="0" cap="none" spc="-150" baseline="0" dirty="0">
                <a:solidFill>
                  <a:srgbClr val="000000"/>
                </a:solidFill>
                <a:uFillTx/>
                <a:latin typeface="Calibri"/>
              </a:rPr>
              <a:t>next person in the class you would like to read. </a:t>
            </a: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100" b="0" i="0" u="none" strike="noStrike" kern="0" cap="none" spc="-150" baseline="0" dirty="0">
                <a:solidFill>
                  <a:srgbClr val="000000"/>
                </a:solidFill>
                <a:uFillTx/>
                <a:latin typeface="Calibri"/>
              </a:rPr>
              <a:t>Listen carefully, in case your  name is next.</a:t>
            </a: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2200" b="1" i="0" u="none" strike="noStrike" kern="0" cap="none" spc="-150" baseline="0" dirty="0">
              <a:solidFill>
                <a:srgbClr val="000000"/>
              </a:solidFill>
              <a:uFillTx/>
              <a:latin typeface="Calibri"/>
            </a:endParaRPr>
          </a:p>
        </p:txBody>
      </p:sp>
      <p:pic>
        <p:nvPicPr>
          <p:cNvPr id="11" name="Graphic 10" descr="Open book outline">
            <a:extLst>
              <a:ext uri="{FF2B5EF4-FFF2-40B4-BE49-F238E27FC236}">
                <a16:creationId xmlns:a16="http://schemas.microsoft.com/office/drawing/2014/main" id="{A52AFF0E-EEB5-4DA0-094D-A883A9B2DAA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047570" y="4136055"/>
            <a:ext cx="1071651" cy="1071651"/>
          </a:xfrm>
          <a:prstGeom prst="rect">
            <a:avLst/>
          </a:prstGeom>
          <a:noFill/>
          <a:ln cap="flat">
            <a:noFill/>
          </a:ln>
        </p:spPr>
      </p:pic>
      <p:sp>
        <p:nvSpPr>
          <p:cNvPr id="12" name="TextBox 11">
            <a:extLst>
              <a:ext uri="{FF2B5EF4-FFF2-40B4-BE49-F238E27FC236}">
                <a16:creationId xmlns:a16="http://schemas.microsoft.com/office/drawing/2014/main" id="{9CE7D11F-B36B-2A04-0FB4-47A6F2D9078D}"/>
              </a:ext>
            </a:extLst>
          </p:cNvPr>
          <p:cNvSpPr txBox="1"/>
          <p:nvPr/>
        </p:nvSpPr>
        <p:spPr>
          <a:xfrm rot="21284122">
            <a:off x="501023" y="1996137"/>
            <a:ext cx="1801556" cy="523220"/>
          </a:xfrm>
          <a:prstGeom prst="rect">
            <a:avLst/>
          </a:prstGeom>
          <a:solidFill>
            <a:srgbClr val="0000FF"/>
          </a:solidFill>
          <a:ln w="9528" cap="flat">
            <a:solidFill>
              <a:srgbClr val="000000"/>
            </a:solidFill>
            <a:prstDash val="solid"/>
            <a:miter/>
          </a:ln>
        </p:spPr>
        <p:txBody>
          <a:bodyPr vert="horz" wrap="square" lIns="91440" tIns="45720" rIns="91440" bIns="45720" anchor="t" anchorCtr="0" compatLnSpc="1">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800" b="1" i="0" u="none" strike="noStrike" kern="1200" cap="none" spc="-151" baseline="0" dirty="0">
                <a:solidFill>
                  <a:srgbClr val="000000"/>
                </a:solidFill>
                <a:highlight>
                  <a:srgbClr val="FFFF00"/>
                </a:highlight>
                <a:uFillTx/>
                <a:latin typeface="Calibri"/>
              </a:rPr>
              <a:t>Task Three:</a:t>
            </a:r>
          </a:p>
        </p:txBody>
      </p:sp>
      <p:pic>
        <p:nvPicPr>
          <p:cNvPr id="14" name="Picture 8" descr="A close up of a sign&#10;&#10;Description generated with very high confidence">
            <a:extLst>
              <a:ext uri="{FF2B5EF4-FFF2-40B4-BE49-F238E27FC236}">
                <a16:creationId xmlns:a16="http://schemas.microsoft.com/office/drawing/2014/main" id="{6F3D0D0A-7031-A2B7-E95D-1592F887AC1D}"/>
              </a:ext>
            </a:extLst>
          </p:cNvPr>
          <p:cNvPicPr>
            <a:picLocks noChangeAspect="1"/>
          </p:cNvPicPr>
          <p:nvPr/>
        </p:nvPicPr>
        <p:blipFill>
          <a:blip r:embed="rId5"/>
          <a:stretch>
            <a:fillRect/>
          </a:stretch>
        </p:blipFill>
        <p:spPr>
          <a:xfrm>
            <a:off x="7405962" y="4805889"/>
            <a:ext cx="1316223" cy="1972801"/>
          </a:xfrm>
          <a:prstGeom prst="rect">
            <a:avLst/>
          </a:prstGeom>
          <a:noFill/>
          <a:ln cap="flat">
            <a:noFill/>
          </a:ln>
        </p:spPr>
      </p:pic>
      <p:sp>
        <p:nvSpPr>
          <p:cNvPr id="3" name="TextBox 7">
            <a:extLst>
              <a:ext uri="{FF2B5EF4-FFF2-40B4-BE49-F238E27FC236}">
                <a16:creationId xmlns:a16="http://schemas.microsoft.com/office/drawing/2014/main" id="{3642DA8A-1E24-EF32-13F5-C3B7D78AA9E6}"/>
              </a:ext>
            </a:extLst>
          </p:cNvPr>
          <p:cNvSpPr txBox="1"/>
          <p:nvPr/>
        </p:nvSpPr>
        <p:spPr>
          <a:xfrm>
            <a:off x="1834934" y="115829"/>
            <a:ext cx="6058329" cy="1569660"/>
          </a:xfrm>
          <a:prstGeom prst="rect">
            <a:avLst/>
          </a:prstGeom>
          <a:solidFill>
            <a:schemeClr val="bg1"/>
          </a:solidFill>
          <a:ln cap="flat">
            <a:noFill/>
          </a:ln>
          <a:effectLst>
            <a:outerShdw dist="38103" dir="5400000" algn="tl">
              <a:srgbClr val="000000">
                <a:alpha val="40000"/>
              </a:srgbClr>
            </a:outerShdw>
          </a:effectLst>
        </p:spPr>
        <p:txBody>
          <a:bodyPr vert="horz" wrap="square" lIns="91440" tIns="45720" rIns="91440" bIns="45720" anchor="t" anchorCtr="1" compatLnSpc="1">
            <a:sp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4800" b="0" i="0" u="none" strike="noStrike" kern="1200" cap="none" spc="-151" baseline="0" dirty="0">
                <a:solidFill>
                  <a:srgbClr val="000000"/>
                </a:solidFill>
                <a:effectLst>
                  <a:outerShdw blurRad="38100" dist="38100" dir="2700000" algn="tl">
                    <a:srgbClr val="000000">
                      <a:alpha val="43137"/>
                    </a:srgbClr>
                  </a:outerShdw>
                </a:effectLst>
                <a:uFillTx/>
                <a:latin typeface="Calibri"/>
              </a:rPr>
              <a:t>Mental health: stigma and the language we use</a:t>
            </a:r>
          </a:p>
        </p:txBody>
      </p:sp>
      <p:pic>
        <p:nvPicPr>
          <p:cNvPr id="6" name="Picture 5">
            <a:extLst>
              <a:ext uri="{FF2B5EF4-FFF2-40B4-BE49-F238E27FC236}">
                <a16:creationId xmlns:a16="http://schemas.microsoft.com/office/drawing/2014/main" id="{DCAEDC12-98BA-FCB9-5E7E-14633941ACEC}"/>
              </a:ext>
            </a:extLst>
          </p:cNvPr>
          <p:cNvPicPr>
            <a:picLocks noChangeAspect="1"/>
          </p:cNvPicPr>
          <p:nvPr/>
        </p:nvPicPr>
        <p:blipFill>
          <a:blip r:embed="rId6"/>
          <a:stretch>
            <a:fillRect/>
          </a:stretch>
        </p:blipFill>
        <p:spPr>
          <a:xfrm>
            <a:off x="8359244" y="234674"/>
            <a:ext cx="1182272" cy="1376087"/>
          </a:xfrm>
          <a:prstGeom prst="rect">
            <a:avLst/>
          </a:prstGeom>
          <a:noFill/>
          <a:ln cap="flat">
            <a:noFill/>
          </a:ln>
          <a:effectLst>
            <a:outerShdw dist="38096" dir="8100000" algn="tl">
              <a:srgbClr val="000000">
                <a:alpha val="40000"/>
              </a:srgbClr>
            </a:outerShdw>
          </a:effectLst>
        </p:spPr>
      </p:pic>
      <p:pic>
        <p:nvPicPr>
          <p:cNvPr id="10" name="Picture 8">
            <a:extLst>
              <a:ext uri="{FF2B5EF4-FFF2-40B4-BE49-F238E27FC236}">
                <a16:creationId xmlns:a16="http://schemas.microsoft.com/office/drawing/2014/main" id="{D3662A20-300A-FA38-6C68-EF38E323A551}"/>
              </a:ext>
            </a:extLst>
          </p:cNvPr>
          <p:cNvPicPr>
            <a:picLocks noChangeAspect="1"/>
          </p:cNvPicPr>
          <p:nvPr/>
        </p:nvPicPr>
        <p:blipFill>
          <a:blip r:embed="rId7"/>
          <a:stretch>
            <a:fillRect/>
          </a:stretch>
        </p:blipFill>
        <p:spPr>
          <a:xfrm>
            <a:off x="186684" y="222344"/>
            <a:ext cx="1304236" cy="1412409"/>
          </a:xfrm>
          <a:prstGeom prst="rect">
            <a:avLst/>
          </a:prstGeom>
          <a:noFill/>
          <a:ln cap="flat">
            <a:noFill/>
          </a:ln>
          <a:effectLst>
            <a:outerShdw dist="38096" dir="2700000" algn="tl">
              <a:srgbClr val="000000">
                <a:alpha val="40000"/>
              </a:srgbClr>
            </a:outerShdw>
          </a:effectLst>
        </p:spPr>
      </p:pic>
      <p:pic>
        <p:nvPicPr>
          <p:cNvPr id="13" name="Picture 12" descr="A page of a medical report&#10;&#10;Description automatically generated with medium confidence">
            <a:extLst>
              <a:ext uri="{FF2B5EF4-FFF2-40B4-BE49-F238E27FC236}">
                <a16:creationId xmlns:a16="http://schemas.microsoft.com/office/drawing/2014/main" id="{5BD757AF-9A32-3F57-63E3-7C3C4D769DC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469055">
            <a:off x="7534124" y="2251154"/>
            <a:ext cx="1798652" cy="2377638"/>
          </a:xfrm>
          <a:prstGeom prst="rect">
            <a:avLst/>
          </a:prstGeom>
          <a:ln>
            <a:solidFill>
              <a:schemeClr val="tx1"/>
            </a:solidFill>
          </a:ln>
        </p:spPr>
      </p:pic>
      <p:pic>
        <p:nvPicPr>
          <p:cNvPr id="5" name="Picture 4" descr="A page of a medical report&#10;&#10;Description automatically generated">
            <a:extLst>
              <a:ext uri="{FF2B5EF4-FFF2-40B4-BE49-F238E27FC236}">
                <a16:creationId xmlns:a16="http://schemas.microsoft.com/office/drawing/2014/main" id="{828F5569-120D-3AA7-DAC0-250D937585D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21306893">
            <a:off x="6593426" y="2146152"/>
            <a:ext cx="1800477" cy="2514952"/>
          </a:xfrm>
          <a:prstGeom prst="rect">
            <a:avLst/>
          </a:prstGeom>
          <a:ln>
            <a:solidFill>
              <a:schemeClr val="tx1"/>
            </a:solidFill>
          </a:ln>
        </p:spPr>
      </p:pic>
    </p:spTree>
    <p:extLst>
      <p:ext uri="{BB962C8B-B14F-4D97-AF65-F5344CB8AC3E}">
        <p14:creationId xmlns:p14="http://schemas.microsoft.com/office/powerpoint/2010/main" val="16220700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216" y="0"/>
            <a:ext cx="9725767" cy="72961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descr="Background pattern&#10;&#10;Description automatically generated">
            <a:extLst>
              <a:ext uri="{FF2B5EF4-FFF2-40B4-BE49-F238E27FC236}">
                <a16:creationId xmlns:a16="http://schemas.microsoft.com/office/drawing/2014/main" id="{A33FB5AB-8172-DE58-2B76-F2EF2C98A868}"/>
              </a:ext>
            </a:extLst>
          </p:cNvPr>
          <p:cNvPicPr>
            <a:picLocks noChangeAspect="1"/>
          </p:cNvPicPr>
          <p:nvPr/>
        </p:nvPicPr>
        <p:blipFill rotWithShape="1">
          <a:blip r:embed="rId2"/>
          <a:srcRect r="13650" b="-1"/>
          <a:stretch/>
        </p:blipFill>
        <p:spPr>
          <a:xfrm>
            <a:off x="20" y="1363"/>
            <a:ext cx="9728180" cy="7294787"/>
          </a:xfrm>
          <a:prstGeom prst="rect">
            <a:avLst/>
          </a:prstGeom>
        </p:spPr>
      </p:pic>
      <p:pic>
        <p:nvPicPr>
          <p:cNvPr id="7" name="Picture 6" descr="A screenshot of a phone&#10;&#10;Description automatically generated">
            <a:extLst>
              <a:ext uri="{FF2B5EF4-FFF2-40B4-BE49-F238E27FC236}">
                <a16:creationId xmlns:a16="http://schemas.microsoft.com/office/drawing/2014/main" id="{BC90627A-0559-A3D0-E116-DD54614FD8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5628" y="396097"/>
            <a:ext cx="4869117" cy="6503956"/>
          </a:xfrm>
          <a:prstGeom prst="rect">
            <a:avLst/>
          </a:prstGeom>
          <a:solidFill>
            <a:schemeClr val="bg1"/>
          </a:solidFill>
        </p:spPr>
      </p:pic>
      <p:sp>
        <p:nvSpPr>
          <p:cNvPr id="15" name="Rectangle: Rounded Corners 9">
            <a:extLst>
              <a:ext uri="{FF2B5EF4-FFF2-40B4-BE49-F238E27FC236}">
                <a16:creationId xmlns:a16="http://schemas.microsoft.com/office/drawing/2014/main" id="{1AC7B723-A7C8-9837-1574-12D4D99F8E1C}"/>
              </a:ext>
            </a:extLst>
          </p:cNvPr>
          <p:cNvSpPr/>
          <p:nvPr/>
        </p:nvSpPr>
        <p:spPr>
          <a:xfrm>
            <a:off x="5869489" y="396097"/>
            <a:ext cx="3456385" cy="4620130"/>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a:gsLst>
              <a:gs pos="0">
                <a:srgbClr val="FFFFFF"/>
              </a:gs>
              <a:gs pos="100000">
                <a:srgbClr val="FFCCFF"/>
              </a:gs>
            </a:gsLst>
            <a:lin ang="5400000"/>
          </a:gradFill>
          <a:ln w="12701" cap="flat">
            <a:solidFill>
              <a:srgbClr val="2F528F"/>
            </a:solidFill>
            <a:prstDash val="solid"/>
            <a:miter/>
          </a:ln>
          <a:effectLst>
            <a:outerShdw dist="38103" algn="tl">
              <a:srgbClr val="000000">
                <a:alpha val="40000"/>
              </a:srgbClr>
            </a:outerShdw>
          </a:effectLst>
        </p:spPr>
        <p:txBody>
          <a:bodyPr vert="horz" wrap="square" lIns="91440" tIns="45720" rIns="91440" bIns="45720" anchor="ctr"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400" i="0" u="none" strike="noStrike" kern="0" cap="none" spc="-150" baseline="0" dirty="0">
                <a:solidFill>
                  <a:srgbClr val="0070C0"/>
                </a:solidFill>
                <a:uFillTx/>
                <a:latin typeface="Calibri"/>
              </a:rPr>
              <a:t>As we</a:t>
            </a:r>
            <a:r>
              <a:rPr lang="en-GB" sz="2400" kern="0" spc="-150" dirty="0">
                <a:solidFill>
                  <a:srgbClr val="0070C0"/>
                </a:solidFill>
                <a:latin typeface="Calibri"/>
              </a:rPr>
              <a:t>’ve just discovered, the amount of stigma attached to mental illness differs between the generations. </a:t>
            </a: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400" i="0" u="none" strike="noStrike" kern="0" cap="none" spc="-150" baseline="0" dirty="0">
                <a:solidFill>
                  <a:srgbClr val="0070C0"/>
                </a:solidFill>
                <a:uFillTx/>
                <a:latin typeface="Calibri"/>
              </a:rPr>
              <a:t>However, it also differs between the sexes too, with recent statistics showing that 40% of men will not talk to others about their mental health issues.</a:t>
            </a:r>
            <a:endParaRPr lang="en-GB" sz="2200" i="0" u="none" strike="noStrike" kern="0" cap="none" spc="-150" baseline="0" dirty="0">
              <a:solidFill>
                <a:srgbClr val="000000"/>
              </a:solidFill>
              <a:uFillTx/>
              <a:latin typeface="Calibri"/>
            </a:endParaRPr>
          </a:p>
        </p:txBody>
      </p:sp>
      <p:sp>
        <p:nvSpPr>
          <p:cNvPr id="16" name="TextBox 15">
            <a:extLst>
              <a:ext uri="{FF2B5EF4-FFF2-40B4-BE49-F238E27FC236}">
                <a16:creationId xmlns:a16="http://schemas.microsoft.com/office/drawing/2014/main" id="{EC8EFBD4-6701-0272-A606-9F12575ECC21}"/>
              </a:ext>
            </a:extLst>
          </p:cNvPr>
          <p:cNvSpPr txBox="1"/>
          <p:nvPr/>
        </p:nvSpPr>
        <p:spPr>
          <a:xfrm>
            <a:off x="5930157" y="5232251"/>
            <a:ext cx="3395717" cy="1569660"/>
          </a:xfrm>
          <a:prstGeom prst="rect">
            <a:avLst/>
          </a:prstGeom>
          <a:solidFill>
            <a:srgbClr val="FFFF00"/>
          </a:solidFill>
          <a:ln>
            <a:solidFill>
              <a:schemeClr val="tx1"/>
            </a:solidFill>
          </a:ln>
        </p:spPr>
        <p:txBody>
          <a:bodyPr wrap="square">
            <a:spAutoFit/>
          </a:bodyPr>
          <a:lstStyle/>
          <a:p>
            <a:pPr>
              <a:defRPr/>
            </a:pPr>
            <a:r>
              <a:rPr lang="en-GB" sz="1600" b="1" dirty="0">
                <a:solidFill>
                  <a:srgbClr val="FF0000"/>
                </a:solidFill>
                <a:latin typeface="Calibri" panose="020F0502020204030204" pitchFamily="34" charset="0"/>
                <a:cs typeface="Calibri" panose="020F0502020204030204" pitchFamily="34" charset="0"/>
              </a:rPr>
              <a:t>DISCUSS: </a:t>
            </a:r>
            <a:r>
              <a:rPr lang="en-GB" sz="1600" b="1" dirty="0">
                <a:latin typeface="Calibri" panose="020F0502020204030204" pitchFamily="34" charset="0"/>
                <a:cs typeface="Calibri" panose="020F0502020204030204" pitchFamily="34" charset="0"/>
              </a:rPr>
              <a:t>Study the icons on the left and discuss with a partner why males in particular may struggle with each of these aspects of support.</a:t>
            </a:r>
          </a:p>
          <a:p>
            <a:pPr>
              <a:defRPr/>
            </a:pPr>
            <a:r>
              <a:rPr lang="en-GB" sz="1600" b="1" dirty="0">
                <a:latin typeface="Calibri" panose="020F0502020204030204" pitchFamily="34" charset="0"/>
                <a:cs typeface="Calibri" panose="020F0502020204030204" pitchFamily="34" charset="0"/>
              </a:rPr>
              <a:t>Be prepared to feedback your ideas to the class shortly.</a:t>
            </a:r>
          </a:p>
        </p:txBody>
      </p:sp>
      <p:sp>
        <p:nvSpPr>
          <p:cNvPr id="17" name="TextBox 11">
            <a:extLst>
              <a:ext uri="{FF2B5EF4-FFF2-40B4-BE49-F238E27FC236}">
                <a16:creationId xmlns:a16="http://schemas.microsoft.com/office/drawing/2014/main" id="{3D686182-14A7-0B7A-D9E1-A8595F111CFD}"/>
              </a:ext>
            </a:extLst>
          </p:cNvPr>
          <p:cNvSpPr txBox="1"/>
          <p:nvPr/>
        </p:nvSpPr>
        <p:spPr>
          <a:xfrm rot="351151">
            <a:off x="8060885" y="244641"/>
            <a:ext cx="1445775" cy="461665"/>
          </a:xfrm>
          <a:prstGeom prst="rect">
            <a:avLst/>
          </a:prstGeom>
          <a:solidFill>
            <a:srgbClr val="0000FF"/>
          </a:solidFill>
          <a:ln w="9528" cap="flat">
            <a:solidFill>
              <a:srgbClr val="000000"/>
            </a:solidFill>
            <a:prstDash val="solid"/>
            <a:miter/>
          </a:ln>
        </p:spPr>
        <p:txBody>
          <a:bodyPr vert="horz" wrap="square" lIns="91440" tIns="45720" rIns="91440" bIns="45720" anchor="t" anchorCtr="0" compatLnSpc="1">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400" b="1" i="0" u="none" strike="noStrike" kern="1200" cap="none" spc="-151" baseline="0" dirty="0">
                <a:solidFill>
                  <a:srgbClr val="000000"/>
                </a:solidFill>
                <a:highlight>
                  <a:srgbClr val="FFFF00"/>
                </a:highlight>
                <a:uFillTx/>
                <a:latin typeface="Calibri"/>
              </a:rPr>
              <a:t>Task Four: </a:t>
            </a:r>
            <a:r>
              <a:rPr lang="en-GB" sz="2400" b="1" spc="-151" dirty="0">
                <a:solidFill>
                  <a:srgbClr val="000000"/>
                </a:solidFill>
                <a:highlight>
                  <a:srgbClr val="FFFF00"/>
                </a:highlight>
                <a:latin typeface="Calibri"/>
              </a:rPr>
              <a:t> </a:t>
            </a:r>
            <a:endParaRPr lang="en-GB" sz="2400" b="1" i="0" u="none" strike="noStrike" kern="1200" cap="none" spc="-151" baseline="0" dirty="0">
              <a:solidFill>
                <a:srgbClr val="000000"/>
              </a:solidFill>
              <a:highlight>
                <a:srgbClr val="FFFF00"/>
              </a:highlight>
              <a:uFillTx/>
              <a:latin typeface="Calibri"/>
            </a:endParaRPr>
          </a:p>
        </p:txBody>
      </p:sp>
    </p:spTree>
    <p:extLst>
      <p:ext uri="{BB962C8B-B14F-4D97-AF65-F5344CB8AC3E}">
        <p14:creationId xmlns:p14="http://schemas.microsoft.com/office/powerpoint/2010/main" val="24180281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216" y="0"/>
            <a:ext cx="9725767" cy="72961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descr="Background pattern&#10;&#10;Description automatically generated">
            <a:extLst>
              <a:ext uri="{FF2B5EF4-FFF2-40B4-BE49-F238E27FC236}">
                <a16:creationId xmlns:a16="http://schemas.microsoft.com/office/drawing/2014/main" id="{A33FB5AB-8172-DE58-2B76-F2EF2C98A868}"/>
              </a:ext>
            </a:extLst>
          </p:cNvPr>
          <p:cNvPicPr>
            <a:picLocks noChangeAspect="1"/>
          </p:cNvPicPr>
          <p:nvPr/>
        </p:nvPicPr>
        <p:blipFill rotWithShape="1">
          <a:blip r:embed="rId2"/>
          <a:srcRect r="13650" b="-1"/>
          <a:stretch/>
        </p:blipFill>
        <p:spPr>
          <a:xfrm>
            <a:off x="20" y="1363"/>
            <a:ext cx="9728180" cy="7294787"/>
          </a:xfrm>
          <a:prstGeom prst="rect">
            <a:avLst/>
          </a:prstGeom>
        </p:spPr>
      </p:pic>
      <p:sp>
        <p:nvSpPr>
          <p:cNvPr id="2" name="Rectangle: Rounded Corners 9">
            <a:extLst>
              <a:ext uri="{FF2B5EF4-FFF2-40B4-BE49-F238E27FC236}">
                <a16:creationId xmlns:a16="http://schemas.microsoft.com/office/drawing/2014/main" id="{1FB59F79-52FE-5806-F5B5-A5900EB71F5F}"/>
              </a:ext>
            </a:extLst>
          </p:cNvPr>
          <p:cNvSpPr/>
          <p:nvPr/>
        </p:nvSpPr>
        <p:spPr>
          <a:xfrm>
            <a:off x="448028" y="695747"/>
            <a:ext cx="8712968" cy="6270661"/>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a:gsLst>
              <a:gs pos="0">
                <a:srgbClr val="FFFFFF"/>
              </a:gs>
              <a:gs pos="100000">
                <a:srgbClr val="FFCCFF"/>
              </a:gs>
            </a:gsLst>
            <a:lin ang="5400000"/>
          </a:gradFill>
          <a:ln w="12701" cap="flat">
            <a:solidFill>
              <a:srgbClr val="2F528F"/>
            </a:solidFill>
            <a:prstDash val="solid"/>
            <a:miter/>
          </a:ln>
          <a:effectLst>
            <a:outerShdw dist="38103" algn="tl">
              <a:srgbClr val="000000">
                <a:alpha val="40000"/>
              </a:srgbClr>
            </a:outerShdw>
          </a:effectLst>
        </p:spPr>
        <p:txBody>
          <a:bodyPr vert="horz" wrap="square" lIns="91440" tIns="45720" rIns="91440" bIns="45720" anchor="ctr" anchorCtr="0" compatLnSpc="1">
            <a:noAutofit/>
          </a:bodyPr>
          <a:lstStyle/>
          <a:p>
            <a:pPr eaLnBrk="1" hangingPunct="1">
              <a:defRPr/>
            </a:pPr>
            <a:endParaRPr lang="en-GB" altLang="en-US" sz="2000" b="1" dirty="0">
              <a:solidFill>
                <a:srgbClr val="0000FF"/>
              </a:solidFill>
              <a:latin typeface="Calibri" panose="020F0502020204030204" pitchFamily="34" charset="0"/>
              <a:cs typeface="Calibri" panose="020F0502020204030204" pitchFamily="34" charset="0"/>
            </a:endParaRPr>
          </a:p>
        </p:txBody>
      </p:sp>
      <p:pic>
        <p:nvPicPr>
          <p:cNvPr id="13" name="Picture 5">
            <a:extLst>
              <a:ext uri="{FF2B5EF4-FFF2-40B4-BE49-F238E27FC236}">
                <a16:creationId xmlns:a16="http://schemas.microsoft.com/office/drawing/2014/main" id="{97BCBFB8-C7A3-AE94-F911-C45293A0D83D}"/>
              </a:ext>
            </a:extLst>
          </p:cNvPr>
          <p:cNvPicPr>
            <a:picLocks noChangeAspect="1"/>
          </p:cNvPicPr>
          <p:nvPr/>
        </p:nvPicPr>
        <p:blipFill>
          <a:blip r:embed="rId3"/>
          <a:stretch>
            <a:fillRect/>
          </a:stretch>
        </p:blipFill>
        <p:spPr>
          <a:xfrm>
            <a:off x="8438209" y="151971"/>
            <a:ext cx="1119406" cy="1302915"/>
          </a:xfrm>
          <a:prstGeom prst="rect">
            <a:avLst/>
          </a:prstGeom>
          <a:noFill/>
          <a:ln cap="flat">
            <a:noFill/>
          </a:ln>
          <a:effectLst>
            <a:outerShdw dist="38096" dir="8100000" algn="tl">
              <a:srgbClr val="000000">
                <a:alpha val="40000"/>
              </a:srgbClr>
            </a:outerShdw>
          </a:effectLst>
        </p:spPr>
      </p:pic>
      <p:sp>
        <p:nvSpPr>
          <p:cNvPr id="10" name="TextBox 11">
            <a:extLst>
              <a:ext uri="{FF2B5EF4-FFF2-40B4-BE49-F238E27FC236}">
                <a16:creationId xmlns:a16="http://schemas.microsoft.com/office/drawing/2014/main" id="{65325A73-8BE4-BBAF-B6BB-7D376983FA0F}"/>
              </a:ext>
            </a:extLst>
          </p:cNvPr>
          <p:cNvSpPr txBox="1"/>
          <p:nvPr/>
        </p:nvSpPr>
        <p:spPr>
          <a:xfrm rot="21007014">
            <a:off x="262876" y="323054"/>
            <a:ext cx="2252114" cy="584775"/>
          </a:xfrm>
          <a:prstGeom prst="rect">
            <a:avLst/>
          </a:prstGeom>
          <a:solidFill>
            <a:srgbClr val="0000FF"/>
          </a:solidFill>
          <a:ln w="9528" cap="flat">
            <a:solidFill>
              <a:srgbClr val="000000"/>
            </a:solidFill>
            <a:prstDash val="solid"/>
            <a:miter/>
          </a:ln>
        </p:spPr>
        <p:txBody>
          <a:bodyPr vert="horz" wrap="square" lIns="91440" tIns="45720" rIns="91440" bIns="45720" anchor="t" anchorCtr="0" compatLnSpc="1">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3200" b="1" i="0" u="none" strike="noStrike" kern="1200" cap="none" spc="-151" baseline="0" dirty="0">
                <a:solidFill>
                  <a:srgbClr val="000000"/>
                </a:solidFill>
                <a:highlight>
                  <a:srgbClr val="FFFF00"/>
                </a:highlight>
                <a:uFillTx/>
                <a:latin typeface="Calibri"/>
              </a:rPr>
              <a:t>Task Five: </a:t>
            </a:r>
            <a:r>
              <a:rPr lang="en-GB" sz="3200" b="1" spc="-151" dirty="0">
                <a:solidFill>
                  <a:srgbClr val="000000"/>
                </a:solidFill>
                <a:highlight>
                  <a:srgbClr val="FFFF00"/>
                </a:highlight>
                <a:latin typeface="Calibri"/>
              </a:rPr>
              <a:t> </a:t>
            </a:r>
            <a:endParaRPr lang="en-GB" sz="3200" b="1" i="0" u="none" strike="noStrike" kern="1200" cap="none" spc="-151" baseline="0" dirty="0">
              <a:solidFill>
                <a:srgbClr val="000000"/>
              </a:solidFill>
              <a:highlight>
                <a:srgbClr val="FFFF00"/>
              </a:highlight>
              <a:uFillTx/>
              <a:latin typeface="Calibri"/>
            </a:endParaRPr>
          </a:p>
        </p:txBody>
      </p:sp>
      <p:sp>
        <p:nvSpPr>
          <p:cNvPr id="8" name="TextBox 7">
            <a:extLst>
              <a:ext uri="{FF2B5EF4-FFF2-40B4-BE49-F238E27FC236}">
                <a16:creationId xmlns:a16="http://schemas.microsoft.com/office/drawing/2014/main" id="{6D629EF9-FFF2-D6C5-4123-060C4BE4E1F5}"/>
              </a:ext>
            </a:extLst>
          </p:cNvPr>
          <p:cNvSpPr txBox="1"/>
          <p:nvPr/>
        </p:nvSpPr>
        <p:spPr>
          <a:xfrm>
            <a:off x="827041" y="1119642"/>
            <a:ext cx="7783747" cy="5139869"/>
          </a:xfrm>
          <a:prstGeom prst="rect">
            <a:avLst/>
          </a:prstGeom>
          <a:noFill/>
        </p:spPr>
        <p:txBody>
          <a:bodyPr wrap="square">
            <a:spAutoFit/>
          </a:bodyPr>
          <a:lstStyle/>
          <a:p>
            <a:pPr eaLnBrk="1" hangingPunct="1">
              <a:defRPr/>
            </a:pPr>
            <a:r>
              <a:rPr lang="en-GB" altLang="en-US" sz="1600" b="1" dirty="0">
                <a:solidFill>
                  <a:srgbClr val="0000FF"/>
                </a:solidFill>
                <a:latin typeface="Calibri" panose="020F0502020204030204" pitchFamily="34" charset="0"/>
                <a:cs typeface="Calibri" panose="020F0502020204030204" pitchFamily="34" charset="0"/>
                <a:hlinkClick r:id="rId4"/>
              </a:rPr>
              <a:t>https://www.youtube.com/watch?v=eVv21d8Z4e8</a:t>
            </a:r>
            <a:endParaRPr lang="en-GB" altLang="en-US" sz="1600" b="1" dirty="0">
              <a:solidFill>
                <a:srgbClr val="0000FF"/>
              </a:solidFill>
              <a:latin typeface="Calibri" panose="020F0502020204030204" pitchFamily="34" charset="0"/>
              <a:cs typeface="Calibri" panose="020F0502020204030204" pitchFamily="34" charset="0"/>
            </a:endParaRPr>
          </a:p>
          <a:p>
            <a:pPr eaLnBrk="1" hangingPunct="1">
              <a:defRPr/>
            </a:pPr>
            <a:endParaRPr lang="en-GB" altLang="en-US" sz="1600" b="1" dirty="0">
              <a:solidFill>
                <a:srgbClr val="0000FF"/>
              </a:solidFill>
              <a:latin typeface="Calibri" panose="020F0502020204030204" pitchFamily="34" charset="0"/>
              <a:cs typeface="Calibri" panose="020F0502020204030204" pitchFamily="34" charset="0"/>
            </a:endParaRPr>
          </a:p>
          <a:p>
            <a:pPr eaLnBrk="1" hangingPunct="1">
              <a:defRPr/>
            </a:pPr>
            <a:endParaRPr lang="en-GB" altLang="en-US" sz="400" b="1" dirty="0">
              <a:solidFill>
                <a:srgbClr val="0000FF"/>
              </a:solidFill>
              <a:latin typeface="Calibri" panose="020F0502020204030204" pitchFamily="34" charset="0"/>
              <a:cs typeface="Calibri" panose="020F0502020204030204" pitchFamily="34" charset="0"/>
            </a:endParaRPr>
          </a:p>
          <a:p>
            <a:pPr eaLnBrk="1" hangingPunct="1">
              <a:defRPr/>
            </a:pPr>
            <a:endParaRPr lang="en-GB" altLang="en-US" sz="400" b="1" dirty="0">
              <a:solidFill>
                <a:srgbClr val="0000FF"/>
              </a:solidFill>
              <a:latin typeface="Calibri" panose="020F0502020204030204" pitchFamily="34" charset="0"/>
              <a:cs typeface="Calibri" panose="020F0502020204030204" pitchFamily="34" charset="0"/>
            </a:endParaRPr>
          </a:p>
          <a:p>
            <a:pPr eaLnBrk="1" hangingPunct="1">
              <a:defRPr/>
            </a:pPr>
            <a:r>
              <a:rPr lang="en-GB" altLang="en-US" sz="1600" b="1" dirty="0">
                <a:latin typeface="Calibri" panose="020F0502020204030204" pitchFamily="34" charset="0"/>
                <a:cs typeface="Calibri" panose="020F0502020204030204" pitchFamily="34" charset="0"/>
              </a:rPr>
              <a:t>What is self-stigma?</a:t>
            </a:r>
          </a:p>
          <a:p>
            <a:pPr eaLnBrk="1" hangingPunct="1">
              <a:defRPr/>
            </a:pPr>
            <a:endParaRPr lang="en-GB" altLang="en-US" sz="1600" b="1" dirty="0">
              <a:solidFill>
                <a:srgbClr val="7030A0"/>
              </a:solidFill>
              <a:latin typeface="Calibri" panose="020F0502020204030204" pitchFamily="34" charset="0"/>
              <a:cs typeface="Calibri" panose="020F0502020204030204" pitchFamily="34" charset="0"/>
            </a:endParaRPr>
          </a:p>
          <a:p>
            <a:pPr eaLnBrk="1" hangingPunct="1">
              <a:defRPr/>
            </a:pPr>
            <a:endParaRPr lang="en-GB" altLang="en-US" sz="1600" b="1" dirty="0">
              <a:solidFill>
                <a:srgbClr val="7030A0"/>
              </a:solidFill>
              <a:latin typeface="Calibri" panose="020F0502020204030204" pitchFamily="34" charset="0"/>
              <a:cs typeface="Calibri" panose="020F0502020204030204" pitchFamily="34" charset="0"/>
            </a:endParaRPr>
          </a:p>
          <a:p>
            <a:pPr eaLnBrk="1" hangingPunct="1">
              <a:defRPr/>
            </a:pPr>
            <a:r>
              <a:rPr lang="en-GB" altLang="en-US" sz="1600" b="1" dirty="0">
                <a:latin typeface="Calibri" panose="020F0502020204030204" pitchFamily="34" charset="0"/>
                <a:cs typeface="Calibri" panose="020F0502020204030204" pitchFamily="34" charset="0"/>
              </a:rPr>
              <a:t>What happens to people who are told the odds are stacked against them</a:t>
            </a:r>
          </a:p>
          <a:p>
            <a:pPr eaLnBrk="1" hangingPunct="1">
              <a:defRPr/>
            </a:pPr>
            <a:r>
              <a:rPr lang="en-GB" altLang="en-US" sz="1600" b="1" dirty="0">
                <a:latin typeface="Calibri" panose="020F0502020204030204" pitchFamily="34" charset="0"/>
                <a:cs typeface="Calibri" panose="020F0502020204030204" pitchFamily="34" charset="0"/>
              </a:rPr>
              <a:t>and they’ll never succeed?</a:t>
            </a:r>
          </a:p>
          <a:p>
            <a:pPr eaLnBrk="1" hangingPunct="1">
              <a:defRPr/>
            </a:pPr>
            <a:endParaRPr lang="en-GB" altLang="en-US" sz="1600" b="1" dirty="0">
              <a:solidFill>
                <a:srgbClr val="7030A0"/>
              </a:solidFill>
              <a:latin typeface="Calibri" panose="020F0502020204030204" pitchFamily="34" charset="0"/>
              <a:cs typeface="Calibri" panose="020F0502020204030204" pitchFamily="34" charset="0"/>
            </a:endParaRPr>
          </a:p>
          <a:p>
            <a:pPr eaLnBrk="1" hangingPunct="1">
              <a:defRPr/>
            </a:pPr>
            <a:endParaRPr lang="en-GB" altLang="en-US" sz="1600" b="1" dirty="0">
              <a:solidFill>
                <a:srgbClr val="7030A0"/>
              </a:solidFill>
              <a:latin typeface="Calibri" panose="020F0502020204030204" pitchFamily="34" charset="0"/>
              <a:cs typeface="Calibri" panose="020F0502020204030204" pitchFamily="34" charset="0"/>
            </a:endParaRPr>
          </a:p>
          <a:p>
            <a:pPr eaLnBrk="1" hangingPunct="1">
              <a:defRPr/>
            </a:pPr>
            <a:r>
              <a:rPr lang="en-GB" altLang="en-US" sz="1600" b="1" dirty="0">
                <a:latin typeface="Calibri" panose="020F0502020204030204" pitchFamily="34" charset="0"/>
                <a:cs typeface="Calibri" panose="020F0502020204030204" pitchFamily="34" charset="0"/>
              </a:rPr>
              <a:t>How are people working to de-stigmatise mental health?</a:t>
            </a:r>
          </a:p>
          <a:p>
            <a:pPr eaLnBrk="1" hangingPunct="1">
              <a:defRPr/>
            </a:pPr>
            <a:endParaRPr lang="en-GB" altLang="en-US" sz="1600" b="1" dirty="0">
              <a:solidFill>
                <a:srgbClr val="7030A0"/>
              </a:solidFill>
              <a:latin typeface="Calibri" panose="020F0502020204030204" pitchFamily="34" charset="0"/>
              <a:cs typeface="Calibri" panose="020F0502020204030204" pitchFamily="34" charset="0"/>
            </a:endParaRPr>
          </a:p>
          <a:p>
            <a:pPr eaLnBrk="1" hangingPunct="1">
              <a:defRPr/>
            </a:pPr>
            <a:endParaRPr lang="en-GB" altLang="en-US" sz="1600" b="1" dirty="0">
              <a:solidFill>
                <a:srgbClr val="7030A0"/>
              </a:solidFill>
              <a:latin typeface="Calibri" panose="020F0502020204030204" pitchFamily="34" charset="0"/>
              <a:cs typeface="Calibri" panose="020F0502020204030204" pitchFamily="34" charset="0"/>
            </a:endParaRPr>
          </a:p>
          <a:p>
            <a:pPr eaLnBrk="1" hangingPunct="1">
              <a:defRPr/>
            </a:pPr>
            <a:r>
              <a:rPr lang="en-GB" altLang="en-US" sz="1600" b="1" dirty="0">
                <a:latin typeface="Calibri" panose="020F0502020204030204" pitchFamily="34" charset="0"/>
                <a:cs typeface="Calibri" panose="020F0502020204030204" pitchFamily="34" charset="0"/>
              </a:rPr>
              <a:t>How is language perpetuating stigma around mental health?</a:t>
            </a:r>
          </a:p>
          <a:p>
            <a:pPr eaLnBrk="1" hangingPunct="1">
              <a:defRPr/>
            </a:pPr>
            <a:endParaRPr lang="en-GB" altLang="en-US" sz="1600" b="1" dirty="0">
              <a:solidFill>
                <a:srgbClr val="7030A0"/>
              </a:solidFill>
              <a:latin typeface="Calibri" panose="020F0502020204030204" pitchFamily="34" charset="0"/>
              <a:cs typeface="Calibri" panose="020F0502020204030204" pitchFamily="34" charset="0"/>
            </a:endParaRPr>
          </a:p>
          <a:p>
            <a:pPr eaLnBrk="1" hangingPunct="1">
              <a:defRPr/>
            </a:pPr>
            <a:endParaRPr lang="en-GB" altLang="en-US" sz="1600" b="1" dirty="0">
              <a:solidFill>
                <a:srgbClr val="7030A0"/>
              </a:solidFill>
              <a:latin typeface="Calibri" panose="020F0502020204030204" pitchFamily="34" charset="0"/>
              <a:cs typeface="Calibri" panose="020F0502020204030204" pitchFamily="34" charset="0"/>
            </a:endParaRPr>
          </a:p>
          <a:p>
            <a:pPr eaLnBrk="1" hangingPunct="1">
              <a:defRPr/>
            </a:pPr>
            <a:r>
              <a:rPr lang="en-GB" altLang="en-US" sz="1600" b="1" dirty="0">
                <a:latin typeface="Calibri" panose="020F0502020204030204" pitchFamily="34" charset="0"/>
                <a:cs typeface="Calibri" panose="020F0502020204030204" pitchFamily="34" charset="0"/>
              </a:rPr>
              <a:t>How can we help with the </a:t>
            </a:r>
            <a:r>
              <a:rPr lang="en-GB" altLang="en-US" sz="1600" b="1" dirty="0" err="1">
                <a:latin typeface="Calibri" panose="020F0502020204030204" pitchFamily="34" charset="0"/>
                <a:cs typeface="Calibri" panose="020F0502020204030204" pitchFamily="34" charset="0"/>
              </a:rPr>
              <a:t>destigmatisation</a:t>
            </a:r>
            <a:r>
              <a:rPr lang="en-GB" altLang="en-US" sz="1600" b="1" dirty="0">
                <a:latin typeface="Calibri" panose="020F0502020204030204" pitchFamily="34" charset="0"/>
                <a:cs typeface="Calibri" panose="020F0502020204030204" pitchFamily="34" charset="0"/>
              </a:rPr>
              <a:t>?</a:t>
            </a:r>
          </a:p>
          <a:p>
            <a:pPr eaLnBrk="1" hangingPunct="1">
              <a:defRPr/>
            </a:pPr>
            <a:endParaRPr lang="en-GB" altLang="en-US" sz="1600" b="1" dirty="0">
              <a:solidFill>
                <a:srgbClr val="7030A0"/>
              </a:solidFill>
              <a:latin typeface="Calibri" panose="020F0502020204030204" pitchFamily="34" charset="0"/>
              <a:cs typeface="Calibri" panose="020F0502020204030204" pitchFamily="34" charset="0"/>
            </a:endParaRPr>
          </a:p>
          <a:p>
            <a:pPr eaLnBrk="1" hangingPunct="1">
              <a:defRPr/>
            </a:pPr>
            <a:endParaRPr lang="en-GB" altLang="en-US" sz="1600" b="1" dirty="0">
              <a:solidFill>
                <a:srgbClr val="7030A0"/>
              </a:solidFill>
              <a:latin typeface="Calibri" panose="020F0502020204030204" pitchFamily="34" charset="0"/>
              <a:cs typeface="Calibri" panose="020F0502020204030204" pitchFamily="34" charset="0"/>
            </a:endParaRPr>
          </a:p>
          <a:p>
            <a:pPr eaLnBrk="1" hangingPunct="1">
              <a:defRPr/>
            </a:pPr>
            <a:r>
              <a:rPr lang="en-GB" altLang="en-US" sz="1600" b="1" dirty="0">
                <a:latin typeface="Calibri" panose="020F0502020204030204" pitchFamily="34" charset="0"/>
                <a:cs typeface="Calibri" panose="020F0502020204030204" pitchFamily="34" charset="0"/>
              </a:rPr>
              <a:t>How is conversation the key?</a:t>
            </a:r>
          </a:p>
          <a:p>
            <a:pPr eaLnBrk="1" hangingPunct="1">
              <a:defRPr/>
            </a:pPr>
            <a:endParaRPr lang="en-GB" altLang="en-US" sz="1600" b="1" dirty="0">
              <a:latin typeface="Calibri" panose="020F0502020204030204" pitchFamily="34" charset="0"/>
              <a:cs typeface="Calibri" panose="020F0502020204030204" pitchFamily="34" charset="0"/>
            </a:endParaRPr>
          </a:p>
        </p:txBody>
      </p:sp>
      <p:sp>
        <p:nvSpPr>
          <p:cNvPr id="15" name="TextBox 14">
            <a:extLst>
              <a:ext uri="{FF2B5EF4-FFF2-40B4-BE49-F238E27FC236}">
                <a16:creationId xmlns:a16="http://schemas.microsoft.com/office/drawing/2014/main" id="{D484FFD8-44FE-3B08-6179-5A46D8BFBE2F}"/>
              </a:ext>
            </a:extLst>
          </p:cNvPr>
          <p:cNvSpPr txBox="1"/>
          <p:nvPr/>
        </p:nvSpPr>
        <p:spPr>
          <a:xfrm>
            <a:off x="7382449" y="1576335"/>
            <a:ext cx="2111519" cy="1815882"/>
          </a:xfrm>
          <a:prstGeom prst="rect">
            <a:avLst/>
          </a:prstGeom>
          <a:solidFill>
            <a:srgbClr val="FFFF00"/>
          </a:solidFill>
          <a:ln>
            <a:solidFill>
              <a:schemeClr val="tx1"/>
            </a:solidFill>
          </a:ln>
        </p:spPr>
        <p:txBody>
          <a:bodyPr wrap="square">
            <a:spAutoFit/>
          </a:bodyPr>
          <a:lstStyle/>
          <a:p>
            <a:pPr>
              <a:defRPr/>
            </a:pPr>
            <a:r>
              <a:rPr lang="en-GB" sz="1600" b="1" dirty="0">
                <a:latin typeface="Calibri" panose="020F0502020204030204" pitchFamily="34" charset="0"/>
                <a:cs typeface="Calibri" panose="020F0502020204030204" pitchFamily="34" charset="0"/>
              </a:rPr>
              <a:t>Watch the clips and complete your questions on your task sheet. We will then go through the answers together so you can fill in any you’ve missed.  </a:t>
            </a:r>
          </a:p>
        </p:txBody>
      </p:sp>
      <p:sp>
        <p:nvSpPr>
          <p:cNvPr id="16" name="TextBox 15">
            <a:extLst>
              <a:ext uri="{FF2B5EF4-FFF2-40B4-BE49-F238E27FC236}">
                <a16:creationId xmlns:a16="http://schemas.microsoft.com/office/drawing/2014/main" id="{2C6739F2-12F9-A1A2-7FED-E605A6CE0072}"/>
              </a:ext>
            </a:extLst>
          </p:cNvPr>
          <p:cNvSpPr txBox="1"/>
          <p:nvPr/>
        </p:nvSpPr>
        <p:spPr>
          <a:xfrm>
            <a:off x="2919884" y="419811"/>
            <a:ext cx="4627170" cy="369332"/>
          </a:xfrm>
          <a:prstGeom prst="rect">
            <a:avLst/>
          </a:prstGeom>
          <a:solidFill>
            <a:schemeClr val="bg1"/>
          </a:solidFill>
          <a:ln>
            <a:solidFill>
              <a:schemeClr val="tx1"/>
            </a:solidFill>
          </a:ln>
        </p:spPr>
        <p:txBody>
          <a:bodyPr wrap="square" rtlCol="0">
            <a:spAutoFit/>
          </a:bodyPr>
          <a:lstStyle/>
          <a:p>
            <a:pPr algn="ctr"/>
            <a:r>
              <a:rPr lang="en-GB" b="1" dirty="0"/>
              <a:t>The link between stigma and language</a:t>
            </a:r>
          </a:p>
        </p:txBody>
      </p:sp>
      <p:pic>
        <p:nvPicPr>
          <p:cNvPr id="6" name="Picture 5" descr="A picture containing shape&#10;&#10;Description automatically generated">
            <a:extLst>
              <a:ext uri="{FF2B5EF4-FFF2-40B4-BE49-F238E27FC236}">
                <a16:creationId xmlns:a16="http://schemas.microsoft.com/office/drawing/2014/main" id="{426EFD11-7D5F-CCC4-52CC-22DAB5C2411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367959">
            <a:off x="7497412" y="3628628"/>
            <a:ext cx="2274060" cy="2274060"/>
          </a:xfrm>
          <a:prstGeom prst="rect">
            <a:avLst/>
          </a:prstGeom>
        </p:spPr>
      </p:pic>
    </p:spTree>
    <p:extLst>
      <p:ext uri="{BB962C8B-B14F-4D97-AF65-F5344CB8AC3E}">
        <p14:creationId xmlns:p14="http://schemas.microsoft.com/office/powerpoint/2010/main" val="13990778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216" y="0"/>
            <a:ext cx="9725767" cy="72961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descr="Background pattern&#10;&#10;Description automatically generated">
            <a:extLst>
              <a:ext uri="{FF2B5EF4-FFF2-40B4-BE49-F238E27FC236}">
                <a16:creationId xmlns:a16="http://schemas.microsoft.com/office/drawing/2014/main" id="{A33FB5AB-8172-DE58-2B76-F2EF2C98A868}"/>
              </a:ext>
            </a:extLst>
          </p:cNvPr>
          <p:cNvPicPr>
            <a:picLocks noChangeAspect="1"/>
          </p:cNvPicPr>
          <p:nvPr/>
        </p:nvPicPr>
        <p:blipFill rotWithShape="1">
          <a:blip r:embed="rId2"/>
          <a:srcRect r="13650" b="-1"/>
          <a:stretch/>
        </p:blipFill>
        <p:spPr>
          <a:xfrm>
            <a:off x="20" y="1363"/>
            <a:ext cx="9728180" cy="7294787"/>
          </a:xfrm>
          <a:prstGeom prst="rect">
            <a:avLst/>
          </a:prstGeom>
        </p:spPr>
      </p:pic>
      <p:sp>
        <p:nvSpPr>
          <p:cNvPr id="2" name="Rectangle: Rounded Corners 9">
            <a:extLst>
              <a:ext uri="{FF2B5EF4-FFF2-40B4-BE49-F238E27FC236}">
                <a16:creationId xmlns:a16="http://schemas.microsoft.com/office/drawing/2014/main" id="{1FB59F79-52FE-5806-F5B5-A5900EB71F5F}"/>
              </a:ext>
            </a:extLst>
          </p:cNvPr>
          <p:cNvSpPr/>
          <p:nvPr/>
        </p:nvSpPr>
        <p:spPr>
          <a:xfrm>
            <a:off x="448028" y="695747"/>
            <a:ext cx="8712968" cy="6270661"/>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a:gsLst>
              <a:gs pos="0">
                <a:srgbClr val="FFFFFF"/>
              </a:gs>
              <a:gs pos="100000">
                <a:srgbClr val="FFCCFF"/>
              </a:gs>
            </a:gsLst>
            <a:lin ang="5400000"/>
          </a:gradFill>
          <a:ln w="12701" cap="flat">
            <a:solidFill>
              <a:srgbClr val="2F528F"/>
            </a:solidFill>
            <a:prstDash val="solid"/>
            <a:miter/>
          </a:ln>
          <a:effectLst>
            <a:outerShdw dist="38103" algn="tl">
              <a:srgbClr val="000000">
                <a:alpha val="40000"/>
              </a:srgbClr>
            </a:outerShdw>
          </a:effectLst>
        </p:spPr>
        <p:txBody>
          <a:bodyPr vert="horz" wrap="square" lIns="91440" tIns="45720" rIns="91440" bIns="45720" anchor="ctr" anchorCtr="0" compatLnSpc="1">
            <a:noAutofit/>
          </a:bodyPr>
          <a:lstStyle/>
          <a:p>
            <a:pPr eaLnBrk="1" hangingPunct="1">
              <a:defRPr/>
            </a:pPr>
            <a:endParaRPr lang="en-GB" altLang="en-US" sz="2000" b="1" dirty="0">
              <a:solidFill>
                <a:srgbClr val="0000FF"/>
              </a:solidFill>
              <a:latin typeface="Calibri" panose="020F0502020204030204" pitchFamily="34" charset="0"/>
              <a:cs typeface="Calibri" panose="020F0502020204030204" pitchFamily="34" charset="0"/>
            </a:endParaRPr>
          </a:p>
        </p:txBody>
      </p:sp>
      <p:pic>
        <p:nvPicPr>
          <p:cNvPr id="13" name="Picture 5">
            <a:extLst>
              <a:ext uri="{FF2B5EF4-FFF2-40B4-BE49-F238E27FC236}">
                <a16:creationId xmlns:a16="http://schemas.microsoft.com/office/drawing/2014/main" id="{97BCBFB8-C7A3-AE94-F911-C45293A0D83D}"/>
              </a:ext>
            </a:extLst>
          </p:cNvPr>
          <p:cNvPicPr>
            <a:picLocks noChangeAspect="1"/>
          </p:cNvPicPr>
          <p:nvPr/>
        </p:nvPicPr>
        <p:blipFill>
          <a:blip r:embed="rId3"/>
          <a:stretch>
            <a:fillRect/>
          </a:stretch>
        </p:blipFill>
        <p:spPr>
          <a:xfrm>
            <a:off x="8438209" y="151971"/>
            <a:ext cx="1119406" cy="1302915"/>
          </a:xfrm>
          <a:prstGeom prst="rect">
            <a:avLst/>
          </a:prstGeom>
          <a:noFill/>
          <a:ln cap="flat">
            <a:noFill/>
          </a:ln>
          <a:effectLst>
            <a:outerShdw dist="38096" dir="8100000" algn="tl">
              <a:srgbClr val="000000">
                <a:alpha val="40000"/>
              </a:srgbClr>
            </a:outerShdw>
          </a:effectLst>
        </p:spPr>
      </p:pic>
      <p:sp>
        <p:nvSpPr>
          <p:cNvPr id="10" name="TextBox 11">
            <a:extLst>
              <a:ext uri="{FF2B5EF4-FFF2-40B4-BE49-F238E27FC236}">
                <a16:creationId xmlns:a16="http://schemas.microsoft.com/office/drawing/2014/main" id="{65325A73-8BE4-BBAF-B6BB-7D376983FA0F}"/>
              </a:ext>
            </a:extLst>
          </p:cNvPr>
          <p:cNvSpPr txBox="1"/>
          <p:nvPr/>
        </p:nvSpPr>
        <p:spPr>
          <a:xfrm rot="21007014">
            <a:off x="262876" y="323054"/>
            <a:ext cx="2252114" cy="584775"/>
          </a:xfrm>
          <a:prstGeom prst="rect">
            <a:avLst/>
          </a:prstGeom>
          <a:solidFill>
            <a:srgbClr val="0000FF"/>
          </a:solidFill>
          <a:ln w="9528" cap="flat">
            <a:solidFill>
              <a:srgbClr val="000000"/>
            </a:solidFill>
            <a:prstDash val="solid"/>
            <a:miter/>
          </a:ln>
        </p:spPr>
        <p:txBody>
          <a:bodyPr vert="horz" wrap="square" lIns="91440" tIns="45720" rIns="91440" bIns="45720" anchor="t" anchorCtr="0" compatLnSpc="1">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3200" b="1" i="0" u="none" strike="noStrike" kern="1200" cap="none" spc="-151" baseline="0" dirty="0">
                <a:solidFill>
                  <a:srgbClr val="000000"/>
                </a:solidFill>
                <a:highlight>
                  <a:srgbClr val="FFFF00"/>
                </a:highlight>
                <a:uFillTx/>
                <a:latin typeface="Calibri"/>
              </a:rPr>
              <a:t>ANSWERS: </a:t>
            </a:r>
            <a:r>
              <a:rPr lang="en-GB" sz="3200" b="1" spc="-151" dirty="0">
                <a:solidFill>
                  <a:srgbClr val="000000"/>
                </a:solidFill>
                <a:highlight>
                  <a:srgbClr val="FFFF00"/>
                </a:highlight>
                <a:latin typeface="Calibri"/>
              </a:rPr>
              <a:t> </a:t>
            </a:r>
            <a:endParaRPr lang="en-GB" sz="3200" b="1" i="0" u="none" strike="noStrike" kern="1200" cap="none" spc="-151" baseline="0" dirty="0">
              <a:solidFill>
                <a:srgbClr val="000000"/>
              </a:solidFill>
              <a:highlight>
                <a:srgbClr val="FFFF00"/>
              </a:highlight>
              <a:uFillTx/>
              <a:latin typeface="Calibri"/>
            </a:endParaRPr>
          </a:p>
        </p:txBody>
      </p:sp>
      <p:sp>
        <p:nvSpPr>
          <p:cNvPr id="5" name="TextBox 4">
            <a:extLst>
              <a:ext uri="{FF2B5EF4-FFF2-40B4-BE49-F238E27FC236}">
                <a16:creationId xmlns:a16="http://schemas.microsoft.com/office/drawing/2014/main" id="{AD718A29-51AE-DAA3-5F45-1749CD99FB28}"/>
              </a:ext>
            </a:extLst>
          </p:cNvPr>
          <p:cNvSpPr txBox="1"/>
          <p:nvPr/>
        </p:nvSpPr>
        <p:spPr>
          <a:xfrm>
            <a:off x="2919884" y="419811"/>
            <a:ext cx="4627170" cy="369332"/>
          </a:xfrm>
          <a:prstGeom prst="rect">
            <a:avLst/>
          </a:prstGeom>
          <a:solidFill>
            <a:schemeClr val="bg1"/>
          </a:solidFill>
          <a:ln>
            <a:solidFill>
              <a:schemeClr val="tx1"/>
            </a:solidFill>
          </a:ln>
        </p:spPr>
        <p:txBody>
          <a:bodyPr wrap="square" rtlCol="0">
            <a:spAutoFit/>
          </a:bodyPr>
          <a:lstStyle/>
          <a:p>
            <a:pPr algn="ctr"/>
            <a:r>
              <a:rPr lang="en-GB" b="1" dirty="0"/>
              <a:t>The link between stigma and language</a:t>
            </a:r>
          </a:p>
        </p:txBody>
      </p:sp>
      <p:sp>
        <p:nvSpPr>
          <p:cNvPr id="6" name="TextBox 5">
            <a:extLst>
              <a:ext uri="{FF2B5EF4-FFF2-40B4-BE49-F238E27FC236}">
                <a16:creationId xmlns:a16="http://schemas.microsoft.com/office/drawing/2014/main" id="{57583750-B237-6C66-0F71-2542FB5E39DC}"/>
              </a:ext>
            </a:extLst>
          </p:cNvPr>
          <p:cNvSpPr txBox="1"/>
          <p:nvPr/>
        </p:nvSpPr>
        <p:spPr>
          <a:xfrm>
            <a:off x="912638" y="1059362"/>
            <a:ext cx="7783747" cy="5878532"/>
          </a:xfrm>
          <a:prstGeom prst="rect">
            <a:avLst/>
          </a:prstGeom>
          <a:noFill/>
        </p:spPr>
        <p:txBody>
          <a:bodyPr wrap="square">
            <a:spAutoFit/>
          </a:bodyPr>
          <a:lstStyle/>
          <a:p>
            <a:pPr eaLnBrk="1" hangingPunct="1">
              <a:defRPr/>
            </a:pPr>
            <a:r>
              <a:rPr lang="en-GB" altLang="en-US" sz="1600" b="1" dirty="0">
                <a:solidFill>
                  <a:srgbClr val="0000FF"/>
                </a:solidFill>
                <a:latin typeface="Calibri" panose="020F0502020204030204" pitchFamily="34" charset="0"/>
                <a:cs typeface="Calibri" panose="020F0502020204030204" pitchFamily="34" charset="0"/>
                <a:hlinkClick r:id="rId4"/>
              </a:rPr>
              <a:t>https://www.youtube.com/watch?v=eVv21d8Z4e8</a:t>
            </a:r>
            <a:endParaRPr lang="en-GB" altLang="en-US" sz="1600" b="1" dirty="0">
              <a:solidFill>
                <a:srgbClr val="0000FF"/>
              </a:solidFill>
              <a:latin typeface="Calibri" panose="020F0502020204030204" pitchFamily="34" charset="0"/>
              <a:cs typeface="Calibri" panose="020F0502020204030204" pitchFamily="34" charset="0"/>
            </a:endParaRPr>
          </a:p>
          <a:p>
            <a:pPr eaLnBrk="1" hangingPunct="1">
              <a:defRPr/>
            </a:pPr>
            <a:endParaRPr lang="en-GB" altLang="en-US" sz="400" b="1" dirty="0">
              <a:solidFill>
                <a:srgbClr val="0000FF"/>
              </a:solidFill>
              <a:latin typeface="Calibri" panose="020F0502020204030204" pitchFamily="34" charset="0"/>
              <a:cs typeface="Calibri" panose="020F0502020204030204" pitchFamily="34" charset="0"/>
            </a:endParaRPr>
          </a:p>
          <a:p>
            <a:pPr eaLnBrk="1" hangingPunct="1">
              <a:defRPr/>
            </a:pPr>
            <a:endParaRPr lang="en-GB" altLang="en-US" sz="400" b="1" dirty="0">
              <a:solidFill>
                <a:srgbClr val="0000FF"/>
              </a:solidFill>
              <a:latin typeface="Calibri" panose="020F0502020204030204" pitchFamily="34" charset="0"/>
              <a:cs typeface="Calibri" panose="020F0502020204030204" pitchFamily="34" charset="0"/>
            </a:endParaRPr>
          </a:p>
          <a:p>
            <a:pPr eaLnBrk="1" hangingPunct="1">
              <a:defRPr/>
            </a:pPr>
            <a:r>
              <a:rPr lang="en-GB" altLang="en-US" sz="1600" b="1" dirty="0">
                <a:latin typeface="Calibri" panose="020F0502020204030204" pitchFamily="34" charset="0"/>
                <a:cs typeface="Calibri" panose="020F0502020204030204" pitchFamily="34" charset="0"/>
              </a:rPr>
              <a:t>What is self-stigma?</a:t>
            </a:r>
          </a:p>
          <a:p>
            <a:pPr eaLnBrk="1" hangingPunct="1">
              <a:defRPr/>
            </a:pPr>
            <a:r>
              <a:rPr lang="en-GB" altLang="en-US" sz="1600" b="1" dirty="0">
                <a:solidFill>
                  <a:srgbClr val="7030A0"/>
                </a:solidFill>
                <a:latin typeface="Calibri" panose="020F0502020204030204" pitchFamily="34" charset="0"/>
                <a:cs typeface="Calibri" panose="020F0502020204030204" pitchFamily="34" charset="0"/>
              </a:rPr>
              <a:t>A sub-category of stigma, when you judge yourself for a condition</a:t>
            </a:r>
          </a:p>
          <a:p>
            <a:pPr eaLnBrk="1" hangingPunct="1">
              <a:defRPr/>
            </a:pPr>
            <a:r>
              <a:rPr lang="en-GB" altLang="en-US" sz="1600" b="1" dirty="0">
                <a:solidFill>
                  <a:srgbClr val="7030A0"/>
                </a:solidFill>
                <a:latin typeface="Calibri" panose="020F0502020204030204" pitchFamily="34" charset="0"/>
                <a:cs typeface="Calibri" panose="020F0502020204030204" pitchFamily="34" charset="0"/>
              </a:rPr>
              <a:t>you are suffering. You blame yourself and feel it's your own fault.</a:t>
            </a:r>
          </a:p>
          <a:p>
            <a:pPr eaLnBrk="1" hangingPunct="1">
              <a:defRPr/>
            </a:pPr>
            <a:endParaRPr lang="en-GB" altLang="en-US" sz="1600" b="1" dirty="0">
              <a:solidFill>
                <a:srgbClr val="7030A0"/>
              </a:solidFill>
              <a:latin typeface="Calibri" panose="020F0502020204030204" pitchFamily="34" charset="0"/>
              <a:cs typeface="Calibri" panose="020F0502020204030204" pitchFamily="34" charset="0"/>
            </a:endParaRPr>
          </a:p>
          <a:p>
            <a:pPr eaLnBrk="1" hangingPunct="1">
              <a:defRPr/>
            </a:pPr>
            <a:r>
              <a:rPr lang="en-GB" altLang="en-US" sz="1600" b="1" dirty="0">
                <a:latin typeface="Calibri" panose="020F0502020204030204" pitchFamily="34" charset="0"/>
                <a:cs typeface="Calibri" panose="020F0502020204030204" pitchFamily="34" charset="0"/>
              </a:rPr>
              <a:t>What happens to people who are told the odds are stacked against them</a:t>
            </a:r>
          </a:p>
          <a:p>
            <a:pPr eaLnBrk="1" hangingPunct="1">
              <a:defRPr/>
            </a:pPr>
            <a:r>
              <a:rPr lang="en-GB" altLang="en-US" sz="1600" b="1" dirty="0">
                <a:latin typeface="Calibri" panose="020F0502020204030204" pitchFamily="34" charset="0"/>
                <a:cs typeface="Calibri" panose="020F0502020204030204" pitchFamily="34" charset="0"/>
              </a:rPr>
              <a:t>and they’ll never succeed?</a:t>
            </a:r>
          </a:p>
          <a:p>
            <a:pPr eaLnBrk="1" hangingPunct="1">
              <a:defRPr/>
            </a:pPr>
            <a:r>
              <a:rPr lang="en-GB" altLang="en-US" sz="1600" b="1" dirty="0">
                <a:solidFill>
                  <a:srgbClr val="7030A0"/>
                </a:solidFill>
                <a:latin typeface="Calibri" panose="020F0502020204030204" pitchFamily="34" charset="0"/>
                <a:cs typeface="Calibri" panose="020F0502020204030204" pitchFamily="34" charset="0"/>
              </a:rPr>
              <a:t>Many people then don’t bother trying.</a:t>
            </a:r>
          </a:p>
          <a:p>
            <a:pPr eaLnBrk="1" hangingPunct="1">
              <a:defRPr/>
            </a:pPr>
            <a:endParaRPr lang="en-GB" altLang="en-US" sz="1600" b="1" dirty="0">
              <a:solidFill>
                <a:srgbClr val="7030A0"/>
              </a:solidFill>
              <a:latin typeface="Calibri" panose="020F0502020204030204" pitchFamily="34" charset="0"/>
              <a:cs typeface="Calibri" panose="020F0502020204030204" pitchFamily="34" charset="0"/>
            </a:endParaRPr>
          </a:p>
          <a:p>
            <a:pPr eaLnBrk="1" hangingPunct="1">
              <a:defRPr/>
            </a:pPr>
            <a:r>
              <a:rPr lang="en-GB" altLang="en-US" sz="1600" b="1" dirty="0">
                <a:latin typeface="Calibri" panose="020F0502020204030204" pitchFamily="34" charset="0"/>
                <a:cs typeface="Calibri" panose="020F0502020204030204" pitchFamily="34" charset="0"/>
              </a:rPr>
              <a:t>How are people working to de-stigmatise mental health?</a:t>
            </a:r>
          </a:p>
          <a:p>
            <a:pPr eaLnBrk="1" hangingPunct="1">
              <a:defRPr/>
            </a:pPr>
            <a:r>
              <a:rPr lang="en-GB" altLang="en-US" sz="1600" b="1" dirty="0">
                <a:solidFill>
                  <a:srgbClr val="7030A0"/>
                </a:solidFill>
                <a:latin typeface="Calibri" panose="020F0502020204030204" pitchFamily="34" charset="0"/>
                <a:cs typeface="Calibri" panose="020F0502020204030204" pitchFamily="34" charset="0"/>
              </a:rPr>
              <a:t>By being open and sharing their stories, not hiding it.</a:t>
            </a:r>
          </a:p>
          <a:p>
            <a:pPr eaLnBrk="1" hangingPunct="1">
              <a:defRPr/>
            </a:pPr>
            <a:endParaRPr lang="en-GB" altLang="en-US" sz="1600" b="1" dirty="0">
              <a:solidFill>
                <a:srgbClr val="7030A0"/>
              </a:solidFill>
              <a:latin typeface="Calibri" panose="020F0502020204030204" pitchFamily="34" charset="0"/>
              <a:cs typeface="Calibri" panose="020F0502020204030204" pitchFamily="34" charset="0"/>
            </a:endParaRPr>
          </a:p>
          <a:p>
            <a:pPr eaLnBrk="1" hangingPunct="1">
              <a:defRPr/>
            </a:pPr>
            <a:r>
              <a:rPr lang="en-GB" altLang="en-US" sz="1600" b="1" dirty="0">
                <a:latin typeface="Calibri" panose="020F0502020204030204" pitchFamily="34" charset="0"/>
                <a:cs typeface="Calibri" panose="020F0502020204030204" pitchFamily="34" charset="0"/>
              </a:rPr>
              <a:t>How is language perpetuating stigma around mental health?</a:t>
            </a:r>
          </a:p>
          <a:p>
            <a:pPr eaLnBrk="1" hangingPunct="1">
              <a:defRPr/>
            </a:pPr>
            <a:r>
              <a:rPr lang="en-GB" altLang="en-US" sz="1600" b="1" dirty="0">
                <a:solidFill>
                  <a:srgbClr val="7030A0"/>
                </a:solidFill>
                <a:latin typeface="Calibri" panose="020F0502020204030204" pitchFamily="34" charset="0"/>
                <a:cs typeface="Calibri" panose="020F0502020204030204" pitchFamily="34" charset="0"/>
              </a:rPr>
              <a:t>Over time, medical language can become slurs, depending on how</a:t>
            </a:r>
          </a:p>
          <a:p>
            <a:pPr eaLnBrk="1" hangingPunct="1">
              <a:defRPr/>
            </a:pPr>
            <a:r>
              <a:rPr lang="en-GB" altLang="en-US" sz="1600" b="1" dirty="0">
                <a:solidFill>
                  <a:srgbClr val="7030A0"/>
                </a:solidFill>
                <a:latin typeface="Calibri" panose="020F0502020204030204" pitchFamily="34" charset="0"/>
                <a:cs typeface="Calibri" panose="020F0502020204030204" pitchFamily="34" charset="0"/>
              </a:rPr>
              <a:t>they are used, such as ‘insane’, which is now used as an insult.</a:t>
            </a:r>
          </a:p>
          <a:p>
            <a:pPr eaLnBrk="1" hangingPunct="1">
              <a:defRPr/>
            </a:pPr>
            <a:endParaRPr lang="en-GB" altLang="en-US" sz="1600" b="1" dirty="0">
              <a:solidFill>
                <a:srgbClr val="7030A0"/>
              </a:solidFill>
              <a:latin typeface="Calibri" panose="020F0502020204030204" pitchFamily="34" charset="0"/>
              <a:cs typeface="Calibri" panose="020F0502020204030204" pitchFamily="34" charset="0"/>
            </a:endParaRPr>
          </a:p>
          <a:p>
            <a:pPr eaLnBrk="1" hangingPunct="1">
              <a:defRPr/>
            </a:pPr>
            <a:r>
              <a:rPr lang="en-GB" altLang="en-US" sz="1600" b="1" dirty="0">
                <a:latin typeface="Calibri" panose="020F0502020204030204" pitchFamily="34" charset="0"/>
                <a:cs typeface="Calibri" panose="020F0502020204030204" pitchFamily="34" charset="0"/>
              </a:rPr>
              <a:t>How can we help with the </a:t>
            </a:r>
            <a:r>
              <a:rPr lang="en-GB" altLang="en-US" sz="1600" b="1" dirty="0" err="1">
                <a:latin typeface="Calibri" panose="020F0502020204030204" pitchFamily="34" charset="0"/>
                <a:cs typeface="Calibri" panose="020F0502020204030204" pitchFamily="34" charset="0"/>
              </a:rPr>
              <a:t>destigmatisation</a:t>
            </a:r>
            <a:r>
              <a:rPr lang="en-GB" altLang="en-US" sz="1600" b="1" dirty="0">
                <a:latin typeface="Calibri" panose="020F0502020204030204" pitchFamily="34" charset="0"/>
                <a:cs typeface="Calibri" panose="020F0502020204030204" pitchFamily="34" charset="0"/>
              </a:rPr>
              <a:t>?</a:t>
            </a:r>
          </a:p>
          <a:p>
            <a:pPr eaLnBrk="1" hangingPunct="1">
              <a:defRPr/>
            </a:pPr>
            <a:r>
              <a:rPr lang="en-GB" altLang="en-US" sz="1600" b="1" dirty="0">
                <a:solidFill>
                  <a:srgbClr val="7030A0"/>
                </a:solidFill>
                <a:latin typeface="Calibri" panose="020F0502020204030204" pitchFamily="34" charset="0"/>
                <a:cs typeface="Calibri" panose="020F0502020204030204" pitchFamily="34" charset="0"/>
              </a:rPr>
              <a:t>By not using mental health terms inappropriately.</a:t>
            </a:r>
          </a:p>
          <a:p>
            <a:pPr eaLnBrk="1" hangingPunct="1">
              <a:defRPr/>
            </a:pPr>
            <a:endParaRPr lang="en-GB" altLang="en-US" sz="1600" b="1" dirty="0">
              <a:solidFill>
                <a:srgbClr val="7030A0"/>
              </a:solidFill>
              <a:latin typeface="Calibri" panose="020F0502020204030204" pitchFamily="34" charset="0"/>
              <a:cs typeface="Calibri" panose="020F0502020204030204" pitchFamily="34" charset="0"/>
            </a:endParaRPr>
          </a:p>
          <a:p>
            <a:pPr eaLnBrk="1" hangingPunct="1">
              <a:defRPr/>
            </a:pPr>
            <a:r>
              <a:rPr lang="en-GB" altLang="en-US" sz="1600" b="1" dirty="0">
                <a:latin typeface="Calibri" panose="020F0502020204030204" pitchFamily="34" charset="0"/>
                <a:cs typeface="Calibri" panose="020F0502020204030204" pitchFamily="34" charset="0"/>
              </a:rPr>
              <a:t>How is conversation the key?</a:t>
            </a:r>
          </a:p>
          <a:p>
            <a:pPr eaLnBrk="1" hangingPunct="1">
              <a:defRPr/>
            </a:pPr>
            <a:r>
              <a:rPr lang="en-GB" altLang="en-US" sz="1600" b="1" dirty="0">
                <a:solidFill>
                  <a:srgbClr val="7030A0"/>
                </a:solidFill>
                <a:latin typeface="Calibri" panose="020F0502020204030204" pitchFamily="34" charset="0"/>
                <a:cs typeface="Calibri" panose="020F0502020204030204" pitchFamily="34" charset="0"/>
              </a:rPr>
              <a:t>It helps normalise the fact we all have problems at some point and helps promote learning and understanding.</a:t>
            </a:r>
            <a:endParaRPr lang="en-GB" altLang="en-US" sz="1600" b="1" dirty="0">
              <a:latin typeface="Calibri" panose="020F0502020204030204" pitchFamily="34" charset="0"/>
              <a:cs typeface="Calibri" panose="020F0502020204030204" pitchFamily="34" charset="0"/>
            </a:endParaRPr>
          </a:p>
          <a:p>
            <a:pPr eaLnBrk="1" hangingPunct="1">
              <a:defRPr/>
            </a:pPr>
            <a:endParaRPr lang="en-GB" altLang="en-US" sz="1600" b="1" dirty="0">
              <a:latin typeface="Calibri" panose="020F0502020204030204" pitchFamily="34" charset="0"/>
              <a:cs typeface="Calibri" panose="020F0502020204030204" pitchFamily="34" charset="0"/>
            </a:endParaRPr>
          </a:p>
        </p:txBody>
      </p:sp>
      <p:pic>
        <p:nvPicPr>
          <p:cNvPr id="7" name="Picture 2" descr="Mental Health, Brain, Mental, Health">
            <a:extLst>
              <a:ext uri="{FF2B5EF4-FFF2-40B4-BE49-F238E27FC236}">
                <a16:creationId xmlns:a16="http://schemas.microsoft.com/office/drawing/2014/main" id="{8D4E3DE2-A578-72DA-9409-B1B7D991634C}"/>
              </a:ext>
            </a:extLst>
          </p:cNvPr>
          <p:cNvPicPr>
            <a:picLocks noChangeAspect="1"/>
          </p:cNvPicPr>
          <p:nvPr/>
        </p:nvPicPr>
        <p:blipFill>
          <a:blip r:embed="rId5"/>
          <a:srcRect l="8610" t="3387" r="15763" b="-3387"/>
          <a:stretch>
            <a:fillRect/>
          </a:stretch>
        </p:blipFill>
        <p:spPr>
          <a:xfrm>
            <a:off x="7249897" y="3084616"/>
            <a:ext cx="2219743" cy="2007034"/>
          </a:xfrm>
          <a:prstGeom prst="roundRect">
            <a:avLst/>
          </a:prstGeom>
          <a:noFill/>
          <a:ln cap="flat">
            <a:noFill/>
          </a:ln>
        </p:spPr>
      </p:pic>
    </p:spTree>
    <p:extLst>
      <p:ext uri="{BB962C8B-B14F-4D97-AF65-F5344CB8AC3E}">
        <p14:creationId xmlns:p14="http://schemas.microsoft.com/office/powerpoint/2010/main" val="32594579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216" y="0"/>
            <a:ext cx="9725767" cy="72961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descr="Background pattern&#10;&#10;Description automatically generated">
            <a:extLst>
              <a:ext uri="{FF2B5EF4-FFF2-40B4-BE49-F238E27FC236}">
                <a16:creationId xmlns:a16="http://schemas.microsoft.com/office/drawing/2014/main" id="{A33FB5AB-8172-DE58-2B76-F2EF2C98A868}"/>
              </a:ext>
            </a:extLst>
          </p:cNvPr>
          <p:cNvPicPr>
            <a:picLocks noChangeAspect="1"/>
          </p:cNvPicPr>
          <p:nvPr/>
        </p:nvPicPr>
        <p:blipFill rotWithShape="1">
          <a:blip r:embed="rId2"/>
          <a:srcRect r="13650" b="-1"/>
          <a:stretch/>
        </p:blipFill>
        <p:spPr>
          <a:xfrm>
            <a:off x="20" y="1363"/>
            <a:ext cx="9728180" cy="7294787"/>
          </a:xfrm>
          <a:prstGeom prst="rect">
            <a:avLst/>
          </a:prstGeom>
        </p:spPr>
      </p:pic>
      <p:pic>
        <p:nvPicPr>
          <p:cNvPr id="8" name="Picture 8">
            <a:extLst>
              <a:ext uri="{FF2B5EF4-FFF2-40B4-BE49-F238E27FC236}">
                <a16:creationId xmlns:a16="http://schemas.microsoft.com/office/drawing/2014/main" id="{4B15F27D-2DFC-5D60-872C-7B483B058035}"/>
              </a:ext>
            </a:extLst>
          </p:cNvPr>
          <p:cNvPicPr>
            <a:picLocks noChangeAspect="1"/>
          </p:cNvPicPr>
          <p:nvPr/>
        </p:nvPicPr>
        <p:blipFill>
          <a:blip r:embed="rId3"/>
          <a:stretch>
            <a:fillRect/>
          </a:stretch>
        </p:blipFill>
        <p:spPr>
          <a:xfrm>
            <a:off x="176692" y="82541"/>
            <a:ext cx="1304236" cy="1412409"/>
          </a:xfrm>
          <a:prstGeom prst="rect">
            <a:avLst/>
          </a:prstGeom>
          <a:noFill/>
          <a:ln cap="flat">
            <a:noFill/>
          </a:ln>
          <a:effectLst>
            <a:outerShdw dist="38096" dir="2700000" algn="tl">
              <a:srgbClr val="000000">
                <a:alpha val="40000"/>
              </a:srgbClr>
            </a:outerShdw>
          </a:effectLst>
        </p:spPr>
      </p:pic>
      <p:pic>
        <p:nvPicPr>
          <p:cNvPr id="2" name="Picture 1" descr="Background pattern&#10;&#10;Description automatically generated">
            <a:extLst>
              <a:ext uri="{FF2B5EF4-FFF2-40B4-BE49-F238E27FC236}">
                <a16:creationId xmlns:a16="http://schemas.microsoft.com/office/drawing/2014/main" id="{9B67D00D-35B8-5B95-96C1-5441C0FD68F1}"/>
              </a:ext>
            </a:extLst>
          </p:cNvPr>
          <p:cNvPicPr>
            <a:picLocks noChangeAspect="1"/>
          </p:cNvPicPr>
          <p:nvPr/>
        </p:nvPicPr>
        <p:blipFill rotWithShape="1">
          <a:blip r:embed="rId2"/>
          <a:srcRect r="13650" b="-1"/>
          <a:stretch/>
        </p:blipFill>
        <p:spPr>
          <a:xfrm>
            <a:off x="20" y="1363"/>
            <a:ext cx="9728180" cy="7294787"/>
          </a:xfrm>
          <a:prstGeom prst="rect">
            <a:avLst/>
          </a:prstGeom>
        </p:spPr>
      </p:pic>
      <p:sp>
        <p:nvSpPr>
          <p:cNvPr id="5" name="Rectangle: Rounded Corners 9">
            <a:extLst>
              <a:ext uri="{FF2B5EF4-FFF2-40B4-BE49-F238E27FC236}">
                <a16:creationId xmlns:a16="http://schemas.microsoft.com/office/drawing/2014/main" id="{9B6F02A6-DDE7-744A-3CBD-F7437AE165AB}"/>
              </a:ext>
            </a:extLst>
          </p:cNvPr>
          <p:cNvSpPr/>
          <p:nvPr/>
        </p:nvSpPr>
        <p:spPr>
          <a:xfrm>
            <a:off x="355985" y="2017891"/>
            <a:ext cx="6293237" cy="5055915"/>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a:gsLst>
              <a:gs pos="0">
                <a:srgbClr val="FFFFFF"/>
              </a:gs>
              <a:gs pos="100000">
                <a:srgbClr val="FFCCFF"/>
              </a:gs>
            </a:gsLst>
            <a:lin ang="5400000"/>
          </a:gradFill>
          <a:ln w="12701" cap="flat">
            <a:solidFill>
              <a:srgbClr val="2F528F"/>
            </a:solidFill>
            <a:prstDash val="solid"/>
            <a:miter/>
          </a:ln>
          <a:effectLst>
            <a:outerShdw dist="38103" algn="tl">
              <a:srgbClr val="000000">
                <a:alpha val="40000"/>
              </a:srgbClr>
            </a:outerShdw>
          </a:effectLst>
        </p:spPr>
        <p:txBody>
          <a:bodyPr vert="horz" wrap="square" lIns="91440" tIns="45720" rIns="91440" bIns="45720" anchor="ctr"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2200" b="1" i="0" u="none" strike="noStrike" kern="0" cap="none" spc="-150" baseline="0" dirty="0">
              <a:solidFill>
                <a:srgbClr val="FF0000"/>
              </a:solidFill>
              <a:uFillTx/>
              <a:latin typeface="Calibri"/>
            </a:endParaRPr>
          </a:p>
        </p:txBody>
      </p:sp>
      <p:sp>
        <p:nvSpPr>
          <p:cNvPr id="6" name="TextBox 5">
            <a:extLst>
              <a:ext uri="{FF2B5EF4-FFF2-40B4-BE49-F238E27FC236}">
                <a16:creationId xmlns:a16="http://schemas.microsoft.com/office/drawing/2014/main" id="{6E22C01D-C711-94E3-C2A4-9F042DCFAA66}"/>
              </a:ext>
            </a:extLst>
          </p:cNvPr>
          <p:cNvSpPr txBox="1"/>
          <p:nvPr/>
        </p:nvSpPr>
        <p:spPr>
          <a:xfrm>
            <a:off x="773137" y="2168274"/>
            <a:ext cx="5747060" cy="4755148"/>
          </a:xfrm>
          <a:prstGeom prst="rect">
            <a:avLst/>
          </a:prstGeom>
          <a:noFill/>
        </p:spPr>
        <p:txBody>
          <a:bodyPr wrap="square">
            <a:spAutoFit/>
          </a:bodyPr>
          <a:lstStyle/>
          <a:p>
            <a:endParaRPr lang="en-US" i="1" dirty="0">
              <a:solidFill>
                <a:srgbClr val="0000FF"/>
              </a:solidFill>
            </a:endParaRPr>
          </a:p>
          <a:p>
            <a:r>
              <a:rPr lang="en-US" sz="2800" b="1" dirty="0">
                <a:solidFill>
                  <a:srgbClr val="0000FF"/>
                </a:solidFill>
                <a:effectLst>
                  <a:outerShdw blurRad="38100" dist="38100" dir="2700000" algn="tl">
                    <a:srgbClr val="000000">
                      <a:alpha val="43137"/>
                    </a:srgbClr>
                  </a:outerShdw>
                </a:effectLst>
              </a:rPr>
              <a:t>TikTok Top-Tips…</a:t>
            </a:r>
          </a:p>
          <a:p>
            <a:endParaRPr lang="en-US" sz="600" dirty="0"/>
          </a:p>
          <a:p>
            <a:r>
              <a:rPr lang="en-US" sz="2000" b="1" dirty="0">
                <a:solidFill>
                  <a:srgbClr val="FF0000"/>
                </a:solidFill>
              </a:rPr>
              <a:t>You now have five minutes to create a 30 second TikTok with a partner (in real life not on your phone), explaining either: the link between mental health stigma and language, or, why mental health issues are sometimes still stigmatized.</a:t>
            </a:r>
          </a:p>
          <a:p>
            <a:endParaRPr lang="en-US" sz="1100" dirty="0"/>
          </a:p>
          <a:p>
            <a:r>
              <a:rPr lang="en-US" sz="2000" dirty="0"/>
              <a:t>You can be as creative as you like with this – a rap, a dance (if there’s room), changing the words to a song you like or just a 30-second info-blast of the main points is all great.</a:t>
            </a:r>
          </a:p>
          <a:p>
            <a:endParaRPr lang="en-US" sz="2000" dirty="0"/>
          </a:p>
          <a:p>
            <a:r>
              <a:rPr lang="en-US" sz="2000" b="1" dirty="0"/>
              <a:t>We’ll see some of them in a few minutes </a:t>
            </a:r>
            <a:r>
              <a:rPr lang="en-US" sz="2000" b="1" dirty="0">
                <a:sym typeface="Wingdings" panose="05000000000000000000" pitchFamily="2" charset="2"/>
              </a:rPr>
              <a:t> </a:t>
            </a:r>
            <a:endParaRPr lang="en-US" sz="2000" b="1" dirty="0"/>
          </a:p>
        </p:txBody>
      </p:sp>
      <p:sp>
        <p:nvSpPr>
          <p:cNvPr id="7" name="TextBox 11">
            <a:extLst>
              <a:ext uri="{FF2B5EF4-FFF2-40B4-BE49-F238E27FC236}">
                <a16:creationId xmlns:a16="http://schemas.microsoft.com/office/drawing/2014/main" id="{1D324352-02A0-8112-22F6-6A9F23162808}"/>
              </a:ext>
            </a:extLst>
          </p:cNvPr>
          <p:cNvSpPr txBox="1"/>
          <p:nvPr/>
        </p:nvSpPr>
        <p:spPr>
          <a:xfrm rot="21108991">
            <a:off x="291147" y="1891857"/>
            <a:ext cx="2504881" cy="461665"/>
          </a:xfrm>
          <a:prstGeom prst="rect">
            <a:avLst/>
          </a:prstGeom>
          <a:solidFill>
            <a:srgbClr val="0000FF"/>
          </a:solidFill>
          <a:ln w="9528" cap="flat">
            <a:solidFill>
              <a:srgbClr val="000000"/>
            </a:solidFill>
            <a:prstDash val="solid"/>
            <a:miter/>
          </a:ln>
        </p:spPr>
        <p:txBody>
          <a:bodyPr vert="horz" wrap="square" lIns="91440" tIns="45720" rIns="91440" bIns="45720" anchor="t" anchorCtr="0" compatLnSpc="1">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400" b="1" i="0" u="none" strike="noStrike" kern="1200" cap="none" spc="-151" baseline="0" dirty="0">
                <a:solidFill>
                  <a:srgbClr val="000000"/>
                </a:solidFill>
                <a:highlight>
                  <a:srgbClr val="FFFF00"/>
                </a:highlight>
                <a:uFillTx/>
                <a:latin typeface="Calibri"/>
              </a:rPr>
              <a:t>Creative Plenary:</a:t>
            </a:r>
          </a:p>
        </p:txBody>
      </p:sp>
      <p:pic>
        <p:nvPicPr>
          <p:cNvPr id="10" name="Picture 9">
            <a:extLst>
              <a:ext uri="{FF2B5EF4-FFF2-40B4-BE49-F238E27FC236}">
                <a16:creationId xmlns:a16="http://schemas.microsoft.com/office/drawing/2014/main" id="{2FDD0A13-E7AE-2B0B-2437-9A89175A17D1}"/>
              </a:ext>
            </a:extLst>
          </p:cNvPr>
          <p:cNvPicPr>
            <a:picLocks noChangeAspect="1"/>
          </p:cNvPicPr>
          <p:nvPr/>
        </p:nvPicPr>
        <p:blipFill>
          <a:blip r:embed="rId4"/>
          <a:stretch>
            <a:fillRect/>
          </a:stretch>
        </p:blipFill>
        <p:spPr>
          <a:xfrm rot="370801">
            <a:off x="7336300" y="2262399"/>
            <a:ext cx="1932237" cy="2577574"/>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13" name="Picture 12" descr="A pink brain with blue lines on a yellow background&#10;&#10;Description automatically generated">
            <a:extLst>
              <a:ext uri="{FF2B5EF4-FFF2-40B4-BE49-F238E27FC236}">
                <a16:creationId xmlns:a16="http://schemas.microsoft.com/office/drawing/2014/main" id="{40DA0359-B9BF-8C20-BBB3-218079E248A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69274" y="5312937"/>
            <a:ext cx="1924743" cy="1507968"/>
          </a:xfrm>
          <a:prstGeom prst="roundRect">
            <a:avLst/>
          </a:prstGeom>
        </p:spPr>
      </p:pic>
      <p:sp>
        <p:nvSpPr>
          <p:cNvPr id="14" name="TextBox 13">
            <a:extLst>
              <a:ext uri="{FF2B5EF4-FFF2-40B4-BE49-F238E27FC236}">
                <a16:creationId xmlns:a16="http://schemas.microsoft.com/office/drawing/2014/main" id="{F0F02B7B-0B16-9ECB-F030-FAB45A811874}"/>
              </a:ext>
            </a:extLst>
          </p:cNvPr>
          <p:cNvSpPr txBox="1"/>
          <p:nvPr/>
        </p:nvSpPr>
        <p:spPr>
          <a:xfrm>
            <a:off x="1834934" y="115829"/>
            <a:ext cx="6058329" cy="1569660"/>
          </a:xfrm>
          <a:prstGeom prst="rect">
            <a:avLst/>
          </a:prstGeom>
          <a:solidFill>
            <a:schemeClr val="bg1"/>
          </a:solidFill>
          <a:ln cap="flat">
            <a:noFill/>
          </a:ln>
          <a:effectLst>
            <a:outerShdw dist="38103" dir="5400000" algn="tl">
              <a:srgbClr val="000000">
                <a:alpha val="40000"/>
              </a:srgbClr>
            </a:outerShdw>
          </a:effectLst>
        </p:spPr>
        <p:txBody>
          <a:bodyPr vert="horz" wrap="square" lIns="91440" tIns="45720" rIns="91440" bIns="45720" anchor="t" anchorCtr="1" compatLnSpc="1">
            <a:sp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4800" b="0" i="0" u="none" strike="noStrike" kern="1200" cap="none" spc="-151" baseline="0" dirty="0">
                <a:solidFill>
                  <a:srgbClr val="000000"/>
                </a:solidFill>
                <a:effectLst>
                  <a:outerShdw blurRad="38100" dist="38100" dir="2700000" algn="tl">
                    <a:srgbClr val="000000">
                      <a:alpha val="43137"/>
                    </a:srgbClr>
                  </a:outerShdw>
                </a:effectLst>
                <a:uFillTx/>
                <a:latin typeface="Calibri"/>
              </a:rPr>
              <a:t>Mental health: stigma and the language we use</a:t>
            </a:r>
          </a:p>
        </p:txBody>
      </p:sp>
      <p:pic>
        <p:nvPicPr>
          <p:cNvPr id="16" name="Picture 5">
            <a:extLst>
              <a:ext uri="{FF2B5EF4-FFF2-40B4-BE49-F238E27FC236}">
                <a16:creationId xmlns:a16="http://schemas.microsoft.com/office/drawing/2014/main" id="{79FE3644-4579-AC07-C261-74FC8D322E1B}"/>
              </a:ext>
            </a:extLst>
          </p:cNvPr>
          <p:cNvPicPr>
            <a:picLocks noChangeAspect="1"/>
          </p:cNvPicPr>
          <p:nvPr/>
        </p:nvPicPr>
        <p:blipFill>
          <a:blip r:embed="rId6"/>
          <a:stretch>
            <a:fillRect/>
          </a:stretch>
        </p:blipFill>
        <p:spPr>
          <a:xfrm>
            <a:off x="8359244" y="234674"/>
            <a:ext cx="1182272" cy="1376087"/>
          </a:xfrm>
          <a:prstGeom prst="rect">
            <a:avLst/>
          </a:prstGeom>
          <a:noFill/>
          <a:ln cap="flat">
            <a:noFill/>
          </a:ln>
          <a:effectLst>
            <a:outerShdw dist="38096" dir="8100000" algn="tl">
              <a:srgbClr val="000000">
                <a:alpha val="40000"/>
              </a:srgbClr>
            </a:outerShdw>
          </a:effectLst>
        </p:spPr>
      </p:pic>
      <p:pic>
        <p:nvPicPr>
          <p:cNvPr id="19" name="Picture 8">
            <a:extLst>
              <a:ext uri="{FF2B5EF4-FFF2-40B4-BE49-F238E27FC236}">
                <a16:creationId xmlns:a16="http://schemas.microsoft.com/office/drawing/2014/main" id="{0C170200-A8D4-8F11-CB7F-34D34A19B9F4}"/>
              </a:ext>
            </a:extLst>
          </p:cNvPr>
          <p:cNvPicPr>
            <a:picLocks noChangeAspect="1"/>
          </p:cNvPicPr>
          <p:nvPr/>
        </p:nvPicPr>
        <p:blipFill>
          <a:blip r:embed="rId3"/>
          <a:stretch>
            <a:fillRect/>
          </a:stretch>
        </p:blipFill>
        <p:spPr>
          <a:xfrm>
            <a:off x="186684" y="222344"/>
            <a:ext cx="1304236" cy="1412409"/>
          </a:xfrm>
          <a:prstGeom prst="rect">
            <a:avLst/>
          </a:prstGeom>
          <a:noFill/>
          <a:ln cap="flat">
            <a:noFill/>
          </a:ln>
          <a:effectLst>
            <a:outerShdw dist="38096" dir="2700000" algn="tl">
              <a:srgbClr val="000000">
                <a:alpha val="40000"/>
              </a:srgbClr>
            </a:outerShdw>
          </a:effectLst>
        </p:spPr>
      </p:pic>
    </p:spTree>
    <p:extLst>
      <p:ext uri="{BB962C8B-B14F-4D97-AF65-F5344CB8AC3E}">
        <p14:creationId xmlns:p14="http://schemas.microsoft.com/office/powerpoint/2010/main" val="30585786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216" y="0"/>
            <a:ext cx="9725767" cy="72961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descr="Background pattern&#10;&#10;Description automatically generated">
            <a:extLst>
              <a:ext uri="{FF2B5EF4-FFF2-40B4-BE49-F238E27FC236}">
                <a16:creationId xmlns:a16="http://schemas.microsoft.com/office/drawing/2014/main" id="{A33FB5AB-8172-DE58-2B76-F2EF2C98A868}"/>
              </a:ext>
            </a:extLst>
          </p:cNvPr>
          <p:cNvPicPr>
            <a:picLocks noChangeAspect="1"/>
          </p:cNvPicPr>
          <p:nvPr/>
        </p:nvPicPr>
        <p:blipFill rotWithShape="1">
          <a:blip r:embed="rId2"/>
          <a:srcRect r="13650" b="-1"/>
          <a:stretch/>
        </p:blipFill>
        <p:spPr>
          <a:xfrm>
            <a:off x="20" y="1363"/>
            <a:ext cx="9728180" cy="7294787"/>
          </a:xfrm>
          <a:prstGeom prst="rect">
            <a:avLst/>
          </a:prstGeom>
        </p:spPr>
      </p:pic>
      <p:sp>
        <p:nvSpPr>
          <p:cNvPr id="2" name="Rectangle: Rounded Corners 9">
            <a:extLst>
              <a:ext uri="{FF2B5EF4-FFF2-40B4-BE49-F238E27FC236}">
                <a16:creationId xmlns:a16="http://schemas.microsoft.com/office/drawing/2014/main" id="{1FB59F79-52FE-5806-F5B5-A5900EB71F5F}"/>
              </a:ext>
            </a:extLst>
          </p:cNvPr>
          <p:cNvSpPr/>
          <p:nvPr/>
        </p:nvSpPr>
        <p:spPr>
          <a:xfrm>
            <a:off x="151665" y="594252"/>
            <a:ext cx="9424870" cy="643819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a:gsLst>
              <a:gs pos="0">
                <a:srgbClr val="FFFFFF"/>
              </a:gs>
              <a:gs pos="100000">
                <a:srgbClr val="FFCCFF"/>
              </a:gs>
            </a:gsLst>
            <a:lin ang="5400000"/>
          </a:gradFill>
          <a:ln w="12701" cap="flat">
            <a:solidFill>
              <a:srgbClr val="2F528F"/>
            </a:solidFill>
            <a:prstDash val="solid"/>
            <a:miter/>
          </a:ln>
          <a:effectLst>
            <a:outerShdw dist="38103" algn="tl">
              <a:srgbClr val="000000">
                <a:alpha val="40000"/>
              </a:srgbClr>
            </a:outerShdw>
          </a:effectLst>
        </p:spPr>
        <p:txBody>
          <a:bodyPr vert="horz" wrap="square" lIns="91440" tIns="45720" rIns="91440" bIns="4572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2200" b="0" i="0" u="none" strike="noStrike" kern="1200" cap="none" spc="-150" baseline="0" dirty="0">
              <a:solidFill>
                <a:srgbClr val="FF0000"/>
              </a:solidFill>
              <a:uFillTx/>
              <a:latin typeface="Calibri" pitchFamily="34"/>
              <a:cs typeface="Calibri" pitchFamily="34"/>
            </a:endParaRPr>
          </a:p>
        </p:txBody>
      </p:sp>
      <p:sp>
        <p:nvSpPr>
          <p:cNvPr id="10" name="TextBox 11">
            <a:extLst>
              <a:ext uri="{FF2B5EF4-FFF2-40B4-BE49-F238E27FC236}">
                <a16:creationId xmlns:a16="http://schemas.microsoft.com/office/drawing/2014/main" id="{65325A73-8BE4-BBAF-B6BB-7D376983FA0F}"/>
              </a:ext>
            </a:extLst>
          </p:cNvPr>
          <p:cNvSpPr txBox="1"/>
          <p:nvPr/>
        </p:nvSpPr>
        <p:spPr>
          <a:xfrm rot="21284122">
            <a:off x="164233" y="272654"/>
            <a:ext cx="4083441" cy="461665"/>
          </a:xfrm>
          <a:prstGeom prst="rect">
            <a:avLst/>
          </a:prstGeom>
          <a:solidFill>
            <a:srgbClr val="0000FF"/>
          </a:solidFill>
          <a:ln w="9528" cap="flat">
            <a:solidFill>
              <a:srgbClr val="000000"/>
            </a:solidFill>
            <a:prstDash val="solid"/>
            <a:miter/>
          </a:ln>
        </p:spPr>
        <p:txBody>
          <a:bodyPr vert="horz" wrap="square" lIns="91440" tIns="45720" rIns="91440" bIns="45720" anchor="t" anchorCtr="0" compatLnSpc="1">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400" b="1" i="0" u="none" strike="noStrike" kern="1200" cap="none" spc="-151" baseline="0" dirty="0">
                <a:solidFill>
                  <a:srgbClr val="000000"/>
                </a:solidFill>
                <a:highlight>
                  <a:srgbClr val="FFFF00"/>
                </a:highlight>
                <a:uFillTx/>
                <a:latin typeface="Calibri"/>
              </a:rPr>
              <a:t>Scaffolding for PSHE specific literacy:</a:t>
            </a:r>
          </a:p>
        </p:txBody>
      </p:sp>
      <p:pic>
        <p:nvPicPr>
          <p:cNvPr id="13" name="Picture 5">
            <a:extLst>
              <a:ext uri="{FF2B5EF4-FFF2-40B4-BE49-F238E27FC236}">
                <a16:creationId xmlns:a16="http://schemas.microsoft.com/office/drawing/2014/main" id="{97BCBFB8-C7A3-AE94-F911-C45293A0D83D}"/>
              </a:ext>
            </a:extLst>
          </p:cNvPr>
          <p:cNvPicPr>
            <a:picLocks noChangeAspect="1"/>
          </p:cNvPicPr>
          <p:nvPr/>
        </p:nvPicPr>
        <p:blipFill>
          <a:blip r:embed="rId3"/>
          <a:stretch>
            <a:fillRect/>
          </a:stretch>
        </p:blipFill>
        <p:spPr>
          <a:xfrm>
            <a:off x="8443408" y="93946"/>
            <a:ext cx="937582" cy="1091284"/>
          </a:xfrm>
          <a:prstGeom prst="rect">
            <a:avLst/>
          </a:prstGeom>
          <a:noFill/>
          <a:ln cap="flat">
            <a:noFill/>
          </a:ln>
          <a:effectLst>
            <a:outerShdw dist="38096" dir="8100000" algn="tl">
              <a:srgbClr val="000000">
                <a:alpha val="40000"/>
              </a:srgbClr>
            </a:outerShdw>
          </a:effectLst>
        </p:spPr>
      </p:pic>
      <p:pic>
        <p:nvPicPr>
          <p:cNvPr id="5" name="Picture 2" descr="See the source image">
            <a:extLst>
              <a:ext uri="{FF2B5EF4-FFF2-40B4-BE49-F238E27FC236}">
                <a16:creationId xmlns:a16="http://schemas.microsoft.com/office/drawing/2014/main" id="{FB2A0D8A-1CD9-EB19-394D-D8B6FE49E2F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67527" y="5852749"/>
            <a:ext cx="1289343" cy="119980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07597BCC-089F-4F81-F6D6-DBE57EDC5A91}"/>
              </a:ext>
            </a:extLst>
          </p:cNvPr>
          <p:cNvSpPr txBox="1"/>
          <p:nvPr/>
        </p:nvSpPr>
        <p:spPr>
          <a:xfrm>
            <a:off x="615115" y="3920501"/>
            <a:ext cx="2713924" cy="3416320"/>
          </a:xfrm>
          <a:prstGeom prst="rect">
            <a:avLst/>
          </a:prstGeom>
          <a:noFill/>
        </p:spPr>
        <p:txBody>
          <a:bodyPr wrap="square" rtlCol="0">
            <a:spAutoFit/>
          </a:bodyPr>
          <a:lstStyle/>
          <a:p>
            <a:r>
              <a:rPr lang="en-GB" b="1" dirty="0">
                <a:solidFill>
                  <a:srgbClr val="0070C0"/>
                </a:solidFill>
              </a:rPr>
              <a:t>Useful conjunctives:</a:t>
            </a:r>
          </a:p>
          <a:p>
            <a:endParaRPr lang="en-GB" b="1" dirty="0">
              <a:solidFill>
                <a:srgbClr val="0070C0"/>
              </a:solidFill>
            </a:endParaRPr>
          </a:p>
          <a:p>
            <a:r>
              <a:rPr lang="en-GB" dirty="0"/>
              <a:t>Additionally</a:t>
            </a:r>
          </a:p>
          <a:p>
            <a:r>
              <a:rPr lang="en-GB" dirty="0"/>
              <a:t>Furthermore</a:t>
            </a:r>
          </a:p>
          <a:p>
            <a:r>
              <a:rPr lang="en-GB" dirty="0"/>
              <a:t>Subsequently</a:t>
            </a:r>
          </a:p>
          <a:p>
            <a:r>
              <a:rPr lang="en-GB" dirty="0"/>
              <a:t>Similarly</a:t>
            </a:r>
          </a:p>
          <a:p>
            <a:r>
              <a:rPr lang="en-GB" dirty="0"/>
              <a:t>In contrast</a:t>
            </a:r>
          </a:p>
          <a:p>
            <a:r>
              <a:rPr lang="en-GB" dirty="0"/>
              <a:t>Nonetheless</a:t>
            </a:r>
          </a:p>
          <a:p>
            <a:r>
              <a:rPr lang="en-GB" dirty="0"/>
              <a:t>However</a:t>
            </a:r>
          </a:p>
          <a:p>
            <a:endParaRPr lang="en-GB" b="1" dirty="0">
              <a:solidFill>
                <a:srgbClr val="0000FF"/>
              </a:solidFill>
            </a:endParaRPr>
          </a:p>
          <a:p>
            <a:r>
              <a:rPr lang="en-GB" sz="1400" b="0" i="0" u="none" strike="noStrike" kern="0" cap="none" spc="-150" baseline="0" dirty="0">
                <a:solidFill>
                  <a:srgbClr val="000000"/>
                </a:solidFill>
                <a:uFillTx/>
                <a:latin typeface="Calibri" pitchFamily="34"/>
                <a:cs typeface="Calibri" pitchFamily="34"/>
              </a:rPr>
              <a:t>©EC Publishing 2022/23</a:t>
            </a:r>
          </a:p>
          <a:p>
            <a:endParaRPr lang="en-GB" b="1" dirty="0">
              <a:solidFill>
                <a:srgbClr val="0000FF"/>
              </a:solidFill>
            </a:endParaRPr>
          </a:p>
        </p:txBody>
      </p:sp>
      <p:sp>
        <p:nvSpPr>
          <p:cNvPr id="8" name="TextBox 7">
            <a:extLst>
              <a:ext uri="{FF2B5EF4-FFF2-40B4-BE49-F238E27FC236}">
                <a16:creationId xmlns:a16="http://schemas.microsoft.com/office/drawing/2014/main" id="{DF304845-2821-E244-3D4F-5E9FD27D9EB4}"/>
              </a:ext>
            </a:extLst>
          </p:cNvPr>
          <p:cNvSpPr txBox="1"/>
          <p:nvPr/>
        </p:nvSpPr>
        <p:spPr>
          <a:xfrm>
            <a:off x="734793" y="1015628"/>
            <a:ext cx="2713924" cy="3139321"/>
          </a:xfrm>
          <a:prstGeom prst="rect">
            <a:avLst/>
          </a:prstGeom>
          <a:noFill/>
        </p:spPr>
        <p:txBody>
          <a:bodyPr wrap="square" rtlCol="0">
            <a:spAutoFit/>
          </a:bodyPr>
          <a:lstStyle/>
          <a:p>
            <a:r>
              <a:rPr lang="en-GB" b="1" dirty="0">
                <a:solidFill>
                  <a:srgbClr val="0000FF"/>
                </a:solidFill>
              </a:rPr>
              <a:t>Starting sentences about importance:</a:t>
            </a:r>
          </a:p>
          <a:p>
            <a:endParaRPr lang="en-GB" b="1" dirty="0">
              <a:solidFill>
                <a:srgbClr val="0000FF"/>
              </a:solidFill>
            </a:endParaRPr>
          </a:p>
          <a:p>
            <a:r>
              <a:rPr lang="en-GB" dirty="0"/>
              <a:t>It’s essential that we…</a:t>
            </a:r>
          </a:p>
          <a:p>
            <a:r>
              <a:rPr lang="en-GB" dirty="0"/>
              <a:t>It’s always important to realise…</a:t>
            </a:r>
          </a:p>
          <a:p>
            <a:r>
              <a:rPr lang="en-GB" dirty="0"/>
              <a:t>Essentially, we must all take note of…</a:t>
            </a:r>
          </a:p>
          <a:p>
            <a:r>
              <a:rPr lang="en-GB" dirty="0"/>
              <a:t>Critically….</a:t>
            </a:r>
          </a:p>
          <a:p>
            <a:endParaRPr lang="en-GB" b="1" dirty="0">
              <a:solidFill>
                <a:srgbClr val="0000FF"/>
              </a:solidFill>
            </a:endParaRPr>
          </a:p>
          <a:p>
            <a:endParaRPr lang="en-GB" b="1" dirty="0">
              <a:solidFill>
                <a:srgbClr val="0000FF"/>
              </a:solidFill>
            </a:endParaRPr>
          </a:p>
        </p:txBody>
      </p:sp>
      <p:sp>
        <p:nvSpPr>
          <p:cNvPr id="14" name="TextBox 13">
            <a:extLst>
              <a:ext uri="{FF2B5EF4-FFF2-40B4-BE49-F238E27FC236}">
                <a16:creationId xmlns:a16="http://schemas.microsoft.com/office/drawing/2014/main" id="{AF9F79B3-A174-56D0-842A-BF1D2D94C61C}"/>
              </a:ext>
            </a:extLst>
          </p:cNvPr>
          <p:cNvSpPr txBox="1"/>
          <p:nvPr/>
        </p:nvSpPr>
        <p:spPr>
          <a:xfrm>
            <a:off x="3382478" y="1055828"/>
            <a:ext cx="3278005" cy="3139321"/>
          </a:xfrm>
          <a:prstGeom prst="rect">
            <a:avLst/>
          </a:prstGeom>
          <a:noFill/>
        </p:spPr>
        <p:txBody>
          <a:bodyPr wrap="square" rtlCol="0">
            <a:spAutoFit/>
          </a:bodyPr>
          <a:lstStyle/>
          <a:p>
            <a:r>
              <a:rPr lang="en-GB" b="1" dirty="0">
                <a:solidFill>
                  <a:srgbClr val="9966FF"/>
                </a:solidFill>
              </a:rPr>
              <a:t>Starting sentences for</a:t>
            </a:r>
          </a:p>
          <a:p>
            <a:r>
              <a:rPr lang="en-GB" b="1" dirty="0">
                <a:solidFill>
                  <a:srgbClr val="9966FF"/>
                </a:solidFill>
              </a:rPr>
              <a:t>two-sided arguments:</a:t>
            </a:r>
          </a:p>
          <a:p>
            <a:endParaRPr lang="en-GB" b="1" dirty="0">
              <a:solidFill>
                <a:srgbClr val="9966FF"/>
              </a:solidFill>
            </a:endParaRPr>
          </a:p>
          <a:p>
            <a:r>
              <a:rPr lang="en-GB" dirty="0"/>
              <a:t>We must consider both sides when…</a:t>
            </a:r>
          </a:p>
          <a:p>
            <a:r>
              <a:rPr lang="en-GB" dirty="0"/>
              <a:t>On the one hand…</a:t>
            </a:r>
          </a:p>
          <a:p>
            <a:r>
              <a:rPr lang="en-GB" dirty="0"/>
              <a:t>One point of view might be..</a:t>
            </a:r>
          </a:p>
          <a:p>
            <a:r>
              <a:rPr lang="en-GB" dirty="0"/>
              <a:t>There are two opposing viewpoints on this subject..</a:t>
            </a:r>
          </a:p>
          <a:p>
            <a:endParaRPr lang="en-GB" b="1" dirty="0">
              <a:solidFill>
                <a:srgbClr val="0000FF"/>
              </a:solidFill>
            </a:endParaRPr>
          </a:p>
          <a:p>
            <a:endParaRPr lang="en-GB" b="1" dirty="0">
              <a:solidFill>
                <a:srgbClr val="0000FF"/>
              </a:solidFill>
            </a:endParaRPr>
          </a:p>
        </p:txBody>
      </p:sp>
      <p:sp>
        <p:nvSpPr>
          <p:cNvPr id="15" name="TextBox 14">
            <a:extLst>
              <a:ext uri="{FF2B5EF4-FFF2-40B4-BE49-F238E27FC236}">
                <a16:creationId xmlns:a16="http://schemas.microsoft.com/office/drawing/2014/main" id="{E9D1A0F0-9374-67FA-1CF8-C00A1A47FB3D}"/>
              </a:ext>
            </a:extLst>
          </p:cNvPr>
          <p:cNvSpPr txBox="1"/>
          <p:nvPr/>
        </p:nvSpPr>
        <p:spPr>
          <a:xfrm>
            <a:off x="6457612" y="1055828"/>
            <a:ext cx="3162493" cy="2585323"/>
          </a:xfrm>
          <a:prstGeom prst="rect">
            <a:avLst/>
          </a:prstGeom>
          <a:noFill/>
        </p:spPr>
        <p:txBody>
          <a:bodyPr wrap="square" rtlCol="0">
            <a:spAutoFit/>
          </a:bodyPr>
          <a:lstStyle/>
          <a:p>
            <a:r>
              <a:rPr lang="en-GB" b="1" dirty="0">
                <a:solidFill>
                  <a:srgbClr val="B0007A"/>
                </a:solidFill>
              </a:rPr>
              <a:t>Starting </a:t>
            </a:r>
          </a:p>
          <a:p>
            <a:r>
              <a:rPr lang="en-GB" b="1" dirty="0">
                <a:solidFill>
                  <a:srgbClr val="B0007A"/>
                </a:solidFill>
              </a:rPr>
              <a:t>sentences about opinion:</a:t>
            </a:r>
          </a:p>
          <a:p>
            <a:endParaRPr lang="en-GB" b="1" dirty="0">
              <a:solidFill>
                <a:srgbClr val="B0007A"/>
              </a:solidFill>
            </a:endParaRPr>
          </a:p>
          <a:p>
            <a:r>
              <a:rPr lang="en-GB" dirty="0"/>
              <a:t>My personal opinion on this matter is…</a:t>
            </a:r>
          </a:p>
          <a:p>
            <a:r>
              <a:rPr lang="en-GB" dirty="0"/>
              <a:t>It may be controversial, </a:t>
            </a:r>
          </a:p>
          <a:p>
            <a:r>
              <a:rPr lang="en-GB" dirty="0"/>
              <a:t>but I believe…</a:t>
            </a:r>
          </a:p>
          <a:p>
            <a:r>
              <a:rPr lang="en-GB" dirty="0"/>
              <a:t>My opinion is based on two factors….</a:t>
            </a:r>
          </a:p>
        </p:txBody>
      </p:sp>
      <p:sp>
        <p:nvSpPr>
          <p:cNvPr id="16" name="TextBox 15">
            <a:extLst>
              <a:ext uri="{FF2B5EF4-FFF2-40B4-BE49-F238E27FC236}">
                <a16:creationId xmlns:a16="http://schemas.microsoft.com/office/drawing/2014/main" id="{D9F8111F-ED63-BCB1-028C-F7E43E97C316}"/>
              </a:ext>
            </a:extLst>
          </p:cNvPr>
          <p:cNvSpPr txBox="1"/>
          <p:nvPr/>
        </p:nvSpPr>
        <p:spPr>
          <a:xfrm>
            <a:off x="5741940" y="3933330"/>
            <a:ext cx="3855337" cy="3139321"/>
          </a:xfrm>
          <a:prstGeom prst="rect">
            <a:avLst/>
          </a:prstGeom>
          <a:noFill/>
        </p:spPr>
        <p:txBody>
          <a:bodyPr wrap="square" rtlCol="0">
            <a:spAutoFit/>
          </a:bodyPr>
          <a:lstStyle/>
          <a:p>
            <a:r>
              <a:rPr lang="en-GB" b="1" dirty="0">
                <a:solidFill>
                  <a:srgbClr val="CC6600"/>
                </a:solidFill>
              </a:rPr>
              <a:t>Concluding extended writing:</a:t>
            </a:r>
          </a:p>
          <a:p>
            <a:endParaRPr lang="en-GB" b="1" dirty="0">
              <a:solidFill>
                <a:srgbClr val="CC6600"/>
              </a:solidFill>
            </a:endParaRPr>
          </a:p>
          <a:p>
            <a:r>
              <a:rPr lang="en-GB" dirty="0"/>
              <a:t>In conclusion…</a:t>
            </a:r>
          </a:p>
          <a:p>
            <a:r>
              <a:rPr lang="en-GB" dirty="0"/>
              <a:t>When all has been considered..</a:t>
            </a:r>
          </a:p>
          <a:p>
            <a:r>
              <a:rPr lang="en-GB" dirty="0"/>
              <a:t>Therefore as expressed…</a:t>
            </a:r>
          </a:p>
          <a:p>
            <a:r>
              <a:rPr lang="en-GB" dirty="0"/>
              <a:t>In consideration of all the above..</a:t>
            </a:r>
          </a:p>
          <a:p>
            <a:r>
              <a:rPr lang="en-GB" dirty="0"/>
              <a:t>Finally, when all has been considered…</a:t>
            </a:r>
          </a:p>
          <a:p>
            <a:r>
              <a:rPr lang="en-GB" dirty="0"/>
              <a:t>Overall I would state…</a:t>
            </a:r>
          </a:p>
          <a:p>
            <a:endParaRPr lang="en-GB" b="1" dirty="0">
              <a:solidFill>
                <a:srgbClr val="0000FF"/>
              </a:solidFill>
            </a:endParaRPr>
          </a:p>
          <a:p>
            <a:endParaRPr lang="en-GB" b="1" dirty="0">
              <a:solidFill>
                <a:srgbClr val="0000FF"/>
              </a:solidFill>
            </a:endParaRPr>
          </a:p>
        </p:txBody>
      </p:sp>
      <p:sp>
        <p:nvSpPr>
          <p:cNvPr id="17" name="Arrow: Down 16">
            <a:extLst>
              <a:ext uri="{FF2B5EF4-FFF2-40B4-BE49-F238E27FC236}">
                <a16:creationId xmlns:a16="http://schemas.microsoft.com/office/drawing/2014/main" id="{4F0FB552-DA3F-E027-8018-B394789606CE}"/>
              </a:ext>
            </a:extLst>
          </p:cNvPr>
          <p:cNvSpPr/>
          <p:nvPr/>
        </p:nvSpPr>
        <p:spPr>
          <a:xfrm>
            <a:off x="347210" y="1115722"/>
            <a:ext cx="280705" cy="2722666"/>
          </a:xfrm>
          <a:prstGeom prst="down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Arrow: Down 17">
            <a:extLst>
              <a:ext uri="{FF2B5EF4-FFF2-40B4-BE49-F238E27FC236}">
                <a16:creationId xmlns:a16="http://schemas.microsoft.com/office/drawing/2014/main" id="{70683FAF-4570-EB41-75B8-C0A242484716}"/>
              </a:ext>
            </a:extLst>
          </p:cNvPr>
          <p:cNvSpPr/>
          <p:nvPr/>
        </p:nvSpPr>
        <p:spPr>
          <a:xfrm rot="16200000">
            <a:off x="4473168" y="4386497"/>
            <a:ext cx="330506" cy="2088029"/>
          </a:xfrm>
          <a:prstGeom prst="down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extBox 20">
            <a:extLst>
              <a:ext uri="{FF2B5EF4-FFF2-40B4-BE49-F238E27FC236}">
                <a16:creationId xmlns:a16="http://schemas.microsoft.com/office/drawing/2014/main" id="{F64A22A9-F931-C948-FDBD-EF67BF7A3CB9}"/>
              </a:ext>
            </a:extLst>
          </p:cNvPr>
          <p:cNvSpPr txBox="1"/>
          <p:nvPr/>
        </p:nvSpPr>
        <p:spPr>
          <a:xfrm>
            <a:off x="2957022" y="4747838"/>
            <a:ext cx="2058478" cy="1323439"/>
          </a:xfrm>
          <a:prstGeom prst="rect">
            <a:avLst/>
          </a:prstGeom>
          <a:solidFill>
            <a:srgbClr val="FFFF00"/>
          </a:solidFill>
          <a:ln>
            <a:solidFill>
              <a:schemeClr val="tx1"/>
            </a:solidFill>
          </a:ln>
        </p:spPr>
        <p:txBody>
          <a:bodyPr wrap="square" rtlCol="0">
            <a:spAutoFit/>
          </a:bodyPr>
          <a:lstStyle/>
          <a:p>
            <a:r>
              <a:rPr lang="en-GB" sz="1600" dirty="0"/>
              <a:t>Complete second part of argument, or second paragraph of PSHE extended writing piece.</a:t>
            </a:r>
          </a:p>
        </p:txBody>
      </p:sp>
      <p:sp>
        <p:nvSpPr>
          <p:cNvPr id="22" name="Arrow: Down 21">
            <a:extLst>
              <a:ext uri="{FF2B5EF4-FFF2-40B4-BE49-F238E27FC236}">
                <a16:creationId xmlns:a16="http://schemas.microsoft.com/office/drawing/2014/main" id="{FCCA1312-5C9E-E7E5-B2F7-FBE51EB90748}"/>
              </a:ext>
            </a:extLst>
          </p:cNvPr>
          <p:cNvSpPr/>
          <p:nvPr/>
        </p:nvSpPr>
        <p:spPr>
          <a:xfrm rot="16200000">
            <a:off x="2459618" y="5075023"/>
            <a:ext cx="326374" cy="706843"/>
          </a:xfrm>
          <a:prstGeom prst="down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1582919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216" y="0"/>
            <a:ext cx="9725767" cy="72961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descr="Background pattern&#10;&#10;Description automatically generated">
            <a:extLst>
              <a:ext uri="{FF2B5EF4-FFF2-40B4-BE49-F238E27FC236}">
                <a16:creationId xmlns:a16="http://schemas.microsoft.com/office/drawing/2014/main" id="{A33FB5AB-8172-DE58-2B76-F2EF2C98A868}"/>
              </a:ext>
            </a:extLst>
          </p:cNvPr>
          <p:cNvPicPr>
            <a:picLocks noChangeAspect="1"/>
          </p:cNvPicPr>
          <p:nvPr/>
        </p:nvPicPr>
        <p:blipFill rotWithShape="1">
          <a:blip r:embed="rId2"/>
          <a:srcRect r="13650" b="-1"/>
          <a:stretch/>
        </p:blipFill>
        <p:spPr>
          <a:xfrm>
            <a:off x="20" y="1363"/>
            <a:ext cx="9728180" cy="7294787"/>
          </a:xfrm>
          <a:prstGeom prst="rect">
            <a:avLst/>
          </a:prstGeom>
        </p:spPr>
      </p:pic>
      <p:sp>
        <p:nvSpPr>
          <p:cNvPr id="3" name="AutoShape 6" descr="Wash your hands (#4) - Openclipart">
            <a:extLst>
              <a:ext uri="{FF2B5EF4-FFF2-40B4-BE49-F238E27FC236}">
                <a16:creationId xmlns:a16="http://schemas.microsoft.com/office/drawing/2014/main" id="{08FEEE7B-DE5B-B48E-B66A-00BBA8DBED31}"/>
              </a:ext>
            </a:extLst>
          </p:cNvPr>
          <p:cNvSpPr/>
          <p:nvPr/>
        </p:nvSpPr>
        <p:spPr>
          <a:xfrm>
            <a:off x="4419596" y="3276596"/>
            <a:ext cx="304796" cy="304796"/>
          </a:xfrm>
          <a:prstGeom prst="rect">
            <a:avLst/>
          </a:prstGeom>
          <a:no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000000"/>
              </a:solidFill>
              <a:uFillTx/>
              <a:latin typeface="Calibri"/>
            </a:endParaRPr>
          </a:p>
        </p:txBody>
      </p:sp>
      <p:sp>
        <p:nvSpPr>
          <p:cNvPr id="5" name="TextBox 11">
            <a:extLst>
              <a:ext uri="{FF2B5EF4-FFF2-40B4-BE49-F238E27FC236}">
                <a16:creationId xmlns:a16="http://schemas.microsoft.com/office/drawing/2014/main" id="{8DBBB090-27F9-0844-5812-F7348B3D66F1}"/>
              </a:ext>
            </a:extLst>
          </p:cNvPr>
          <p:cNvSpPr txBox="1"/>
          <p:nvPr/>
        </p:nvSpPr>
        <p:spPr>
          <a:xfrm>
            <a:off x="411221" y="2278056"/>
            <a:ext cx="2612367" cy="461662"/>
          </a:xfrm>
          <a:prstGeom prst="rect">
            <a:avLst/>
          </a:prstGeom>
          <a:solidFill>
            <a:srgbClr val="0000FF"/>
          </a:solidFill>
          <a:ln w="9528" cap="flat">
            <a:solidFill>
              <a:srgbClr val="000000"/>
            </a:solidFill>
            <a:prstDash val="solid"/>
            <a:miter/>
          </a:ln>
        </p:spPr>
        <p:txBody>
          <a:bodyPr vert="horz" wrap="square" lIns="91440" tIns="45720" rIns="91440" bIns="45720" anchor="t" anchorCtr="0" compatLnSpc="1">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400" b="1" i="0" u="none" strike="noStrike" kern="1200" cap="none" spc="-151" baseline="0" dirty="0">
                <a:solidFill>
                  <a:srgbClr val="000000"/>
                </a:solidFill>
                <a:highlight>
                  <a:srgbClr val="FFFF00"/>
                </a:highlight>
                <a:uFillTx/>
                <a:latin typeface="Calibri"/>
              </a:rPr>
              <a:t>Signposting support:</a:t>
            </a:r>
          </a:p>
        </p:txBody>
      </p:sp>
      <p:sp>
        <p:nvSpPr>
          <p:cNvPr id="6" name="TextBox 16">
            <a:extLst>
              <a:ext uri="{FF2B5EF4-FFF2-40B4-BE49-F238E27FC236}">
                <a16:creationId xmlns:a16="http://schemas.microsoft.com/office/drawing/2014/main" id="{DC3C4FBF-4753-8EB2-A006-6794421C6486}"/>
              </a:ext>
            </a:extLst>
          </p:cNvPr>
          <p:cNvSpPr txBox="1"/>
          <p:nvPr/>
        </p:nvSpPr>
        <p:spPr>
          <a:xfrm>
            <a:off x="425923" y="2878266"/>
            <a:ext cx="8876352" cy="4057329"/>
          </a:xfrm>
          <a:prstGeom prst="rect">
            <a:avLst/>
          </a:prstGeom>
          <a:solidFill>
            <a:srgbClr val="FFFFFF"/>
          </a:solidFill>
          <a:ln w="9528" cap="flat">
            <a:solidFill>
              <a:srgbClr val="000000"/>
            </a:solidFill>
            <a:prstDash val="solid"/>
            <a:miter/>
          </a:ln>
        </p:spPr>
        <p:txBody>
          <a:bodyPr vert="horz" wrap="square" lIns="91440" tIns="45720" rIns="91440" bIns="45720" anchor="t" anchorCtr="0" compatLnSpc="1">
            <a:spAutoFit/>
          </a:bodyPr>
          <a:lstStyle/>
          <a:p>
            <a:pPr marL="0" marR="0" lvl="0" indent="0" algn="l" defTabSz="914400" rtl="0" fontAlgn="auto" hangingPunct="1">
              <a:lnSpc>
                <a:spcPct val="107000"/>
              </a:lnSpc>
              <a:spcBef>
                <a:spcPts val="0"/>
              </a:spcBef>
              <a:spcAft>
                <a:spcPts val="800"/>
              </a:spcAft>
              <a:buNone/>
              <a:tabLst/>
              <a:defRPr sz="1800" b="0" i="0" u="none" strike="noStrike" kern="0" cap="none" spc="0" baseline="0">
                <a:solidFill>
                  <a:srgbClr val="000000"/>
                </a:solidFill>
                <a:uFillTx/>
              </a:defRPr>
            </a:pPr>
            <a:r>
              <a:rPr lang="en-GB" b="1" spc="-150" dirty="0">
                <a:solidFill>
                  <a:srgbClr val="FF0000"/>
                </a:solidFill>
                <a:latin typeface="Calibri" pitchFamily="34"/>
                <a:ea typeface="Calibri" pitchFamily="34"/>
                <a:cs typeface="Calibri" pitchFamily="34"/>
              </a:rPr>
              <a:t>U</a:t>
            </a:r>
            <a:r>
              <a:rPr lang="en-GB" b="1" i="0" u="none" strike="noStrike" kern="1200" cap="none" spc="-150" baseline="0" dirty="0">
                <a:solidFill>
                  <a:srgbClr val="FF0000"/>
                </a:solidFill>
                <a:uFillTx/>
                <a:latin typeface="Calibri" pitchFamily="34"/>
                <a:ea typeface="Calibri" pitchFamily="34"/>
                <a:cs typeface="Calibri" pitchFamily="34"/>
              </a:rPr>
              <a:t>seful helplines and charities </a:t>
            </a:r>
          </a:p>
          <a:p>
            <a:pPr marL="0" marR="0" lvl="0" indent="0" algn="l" defTabSz="914400" rtl="0" fontAlgn="auto" hangingPunct="1">
              <a:lnSpc>
                <a:spcPct val="107000"/>
              </a:lnSpc>
              <a:spcBef>
                <a:spcPts val="0"/>
              </a:spcBef>
              <a:spcAft>
                <a:spcPts val="800"/>
              </a:spcAft>
              <a:buNone/>
              <a:tabLst/>
              <a:defRPr sz="1800" b="0" i="0" u="none" strike="noStrike" kern="0" cap="none" spc="0" baseline="0">
                <a:solidFill>
                  <a:srgbClr val="000000"/>
                </a:solidFill>
                <a:uFillTx/>
              </a:defRPr>
            </a:pPr>
            <a:r>
              <a:rPr lang="en-GB" b="1" i="0" u="sng" strike="noStrike" kern="1200" cap="none" spc="-150" baseline="0" dirty="0">
                <a:solidFill>
                  <a:srgbClr val="0563C1"/>
                </a:solidFill>
                <a:uFillTx/>
                <a:latin typeface="Calibri" pitchFamily="34"/>
                <a:ea typeface="Calibri" pitchFamily="34"/>
                <a:cs typeface="Calibri" pitchFamily="34"/>
                <a:hlinkClick r:id="rId3"/>
              </a:rPr>
              <a:t>Samaritans. </a:t>
            </a:r>
            <a:r>
              <a:rPr lang="en-GB" b="0" i="0" u="none" strike="noStrike" kern="1200" cap="none" spc="-150" baseline="0" dirty="0">
                <a:solidFill>
                  <a:srgbClr val="000000"/>
                </a:solidFill>
                <a:uFillTx/>
                <a:latin typeface="Calibri" pitchFamily="34"/>
                <a:ea typeface="Calibri" pitchFamily="34"/>
                <a:cs typeface="Calibri" pitchFamily="34"/>
              </a:rPr>
              <a:t>Samaritans provide 24-hour online and phone support to people in distress. Call: 116 123. </a:t>
            </a:r>
          </a:p>
          <a:p>
            <a:pPr marL="0" marR="0" lvl="0" indent="0" algn="l" defTabSz="914400" rtl="0" fontAlgn="auto" hangingPunct="1">
              <a:lnSpc>
                <a:spcPct val="107000"/>
              </a:lnSpc>
              <a:spcBef>
                <a:spcPts val="0"/>
              </a:spcBef>
              <a:spcAft>
                <a:spcPts val="800"/>
              </a:spcAft>
              <a:buNone/>
              <a:tabLst/>
              <a:defRPr sz="1800" b="0" i="0" u="none" strike="noStrike" kern="0" cap="none" spc="0" baseline="0">
                <a:solidFill>
                  <a:srgbClr val="000000"/>
                </a:solidFill>
                <a:uFillTx/>
              </a:defRPr>
            </a:pPr>
            <a:r>
              <a:rPr lang="en-GB" b="1" i="0" u="sng" strike="noStrike" kern="1200" cap="none" spc="-150" baseline="0" dirty="0">
                <a:solidFill>
                  <a:srgbClr val="0563C1"/>
                </a:solidFill>
                <a:uFillTx/>
                <a:latin typeface="Calibri" pitchFamily="34"/>
                <a:ea typeface="Calibri" pitchFamily="34"/>
                <a:cs typeface="Calibri" pitchFamily="34"/>
                <a:hlinkClick r:id="rId4"/>
              </a:rPr>
              <a:t>Mind. </a:t>
            </a:r>
            <a:r>
              <a:rPr lang="en-GB" b="0" i="0" u="none" strike="noStrike" kern="1200" cap="none" spc="-150" baseline="0" dirty="0">
                <a:solidFill>
                  <a:srgbClr val="000000"/>
                </a:solidFill>
                <a:uFillTx/>
                <a:latin typeface="Calibri" pitchFamily="34"/>
                <a:ea typeface="Calibri" pitchFamily="34"/>
                <a:cs typeface="Calibri" pitchFamily="34"/>
              </a:rPr>
              <a:t>Mind is a charity that provides advice and support for people experiencing a mental health problem in England and Wales. Call: 0300 123 3393 (Mon to Fri, 9am to 6pm)</a:t>
            </a:r>
          </a:p>
          <a:p>
            <a:pPr marL="0" marR="0" lvl="0" indent="0" algn="l" defTabSz="914400" rtl="0" fontAlgn="auto" hangingPunct="1">
              <a:lnSpc>
                <a:spcPct val="107000"/>
              </a:lnSpc>
              <a:spcBef>
                <a:spcPts val="0"/>
              </a:spcBef>
              <a:spcAft>
                <a:spcPts val="800"/>
              </a:spcAft>
              <a:buNone/>
              <a:tabLst/>
              <a:defRPr sz="1800" b="0" i="0" u="none" strike="noStrike" kern="0" cap="none" spc="0" baseline="0">
                <a:solidFill>
                  <a:srgbClr val="000000"/>
                </a:solidFill>
                <a:uFillTx/>
              </a:defRPr>
            </a:pPr>
            <a:r>
              <a:rPr lang="en-GB" b="1" i="0" u="sng" strike="noStrike" kern="1200" cap="none" spc="-150" baseline="0" dirty="0">
                <a:solidFill>
                  <a:srgbClr val="0563C1"/>
                </a:solidFill>
                <a:uFillTx/>
                <a:latin typeface="Calibri" pitchFamily="34"/>
                <a:ea typeface="Calibri" pitchFamily="34"/>
                <a:cs typeface="Calibri" pitchFamily="34"/>
                <a:hlinkClick r:id="rId5"/>
              </a:rPr>
              <a:t>Rethink Mental Illness.</a:t>
            </a:r>
            <a:r>
              <a:rPr lang="en-GB" b="0" i="0" u="none" strike="noStrike" kern="1200" cap="none" spc="-150" baseline="0" dirty="0">
                <a:solidFill>
                  <a:srgbClr val="000000"/>
                </a:solidFill>
                <a:uFillTx/>
                <a:latin typeface="Calibri" pitchFamily="34"/>
                <a:ea typeface="Calibri" pitchFamily="34"/>
                <a:cs typeface="Calibri" pitchFamily="34"/>
              </a:rPr>
              <a:t> Support and advice for people living with mental health problems. Call: 0300 5000 927 (Mon to Fri, 9.30am to 4pm)</a:t>
            </a:r>
          </a:p>
          <a:p>
            <a:pPr marL="0" marR="0" lvl="0" indent="0" algn="l" defTabSz="914400" rtl="0" fontAlgn="auto" hangingPunct="1">
              <a:lnSpc>
                <a:spcPct val="107000"/>
              </a:lnSpc>
              <a:spcBef>
                <a:spcPts val="0"/>
              </a:spcBef>
              <a:spcAft>
                <a:spcPts val="800"/>
              </a:spcAft>
              <a:buNone/>
              <a:tabLst/>
              <a:defRPr sz="1800" b="0" i="0" u="none" strike="noStrike" kern="0" cap="none" spc="0" baseline="0">
                <a:solidFill>
                  <a:srgbClr val="000000"/>
                </a:solidFill>
                <a:uFillTx/>
              </a:defRPr>
            </a:pPr>
            <a:r>
              <a:rPr lang="en-GB" b="1" i="0" u="sng" strike="noStrike" kern="1200" cap="none" spc="-150" baseline="0" dirty="0">
                <a:solidFill>
                  <a:srgbClr val="0563C1"/>
                </a:solidFill>
                <a:uFillTx/>
                <a:latin typeface="Calibri" pitchFamily="34"/>
                <a:ea typeface="Calibri" pitchFamily="34"/>
                <a:cs typeface="Calibri" pitchFamily="34"/>
                <a:hlinkClick r:id="rId6"/>
              </a:rPr>
              <a:t>SANE.</a:t>
            </a:r>
            <a:r>
              <a:rPr lang="en-GB" b="0" i="0" u="none" strike="noStrike" kern="1200" cap="none" spc="-150" baseline="0" dirty="0">
                <a:solidFill>
                  <a:srgbClr val="000000"/>
                </a:solidFill>
                <a:uFillTx/>
                <a:latin typeface="Calibri" pitchFamily="34"/>
                <a:ea typeface="Calibri" pitchFamily="34"/>
                <a:cs typeface="Calibri" pitchFamily="34"/>
              </a:rPr>
              <a:t> National </a:t>
            </a:r>
            <a:r>
              <a:rPr lang="en-GB" b="0" i="0" u="none" strike="noStrike" kern="1200" cap="none" spc="-150" baseline="0" dirty="0" err="1">
                <a:solidFill>
                  <a:srgbClr val="000000"/>
                </a:solidFill>
                <a:uFillTx/>
                <a:latin typeface="Calibri" pitchFamily="34"/>
                <a:ea typeface="Calibri" pitchFamily="34"/>
                <a:cs typeface="Calibri" pitchFamily="34"/>
              </a:rPr>
              <a:t>out-of</a:t>
            </a:r>
            <a:r>
              <a:rPr lang="en-GB" b="0" i="0" u="none" strike="noStrike" kern="1200" cap="none" spc="-150" baseline="0" dirty="0">
                <a:solidFill>
                  <a:srgbClr val="000000"/>
                </a:solidFill>
                <a:uFillTx/>
                <a:latin typeface="Calibri" pitchFamily="34"/>
                <a:ea typeface="Calibri" pitchFamily="34"/>
                <a:cs typeface="Calibri" pitchFamily="34"/>
              </a:rPr>
              <a:t> hours mental health charity offering emotional support, guidance and information. Call: 0300 304 7000 (4.30pm to 10.30pm)</a:t>
            </a:r>
          </a:p>
          <a:p>
            <a:pPr marL="0" marR="0" lvl="0" indent="0" algn="l" defTabSz="914400" rtl="0" fontAlgn="auto" hangingPunct="1">
              <a:lnSpc>
                <a:spcPct val="107000"/>
              </a:lnSpc>
              <a:spcBef>
                <a:spcPts val="0"/>
              </a:spcBef>
              <a:spcAft>
                <a:spcPts val="800"/>
              </a:spcAft>
              <a:buNone/>
              <a:tabLst/>
              <a:defRPr sz="1800" b="0" i="0" u="none" strike="noStrike" kern="0" cap="none" spc="0" baseline="0">
                <a:solidFill>
                  <a:srgbClr val="000000"/>
                </a:solidFill>
                <a:uFillTx/>
              </a:defRPr>
            </a:pPr>
            <a:r>
              <a:rPr lang="en-GB" b="1" i="0" u="sng" strike="noStrike" kern="1200" cap="none" spc="-150" baseline="0" dirty="0">
                <a:solidFill>
                  <a:srgbClr val="0563C1"/>
                </a:solidFill>
                <a:uFillTx/>
                <a:latin typeface="Calibri" pitchFamily="34"/>
                <a:ea typeface="Calibri" pitchFamily="34"/>
                <a:cs typeface="Calibri" pitchFamily="34"/>
                <a:hlinkClick r:id="rId7"/>
              </a:rPr>
              <a:t>Mental Health Foundation.</a:t>
            </a:r>
            <a:r>
              <a:rPr lang="en-GB" b="0" i="0" u="none" strike="noStrike" kern="1200" cap="none" spc="-150" baseline="0" dirty="0">
                <a:solidFill>
                  <a:srgbClr val="000000"/>
                </a:solidFill>
                <a:uFillTx/>
                <a:latin typeface="Calibri" pitchFamily="34"/>
                <a:ea typeface="Calibri" pitchFamily="34"/>
                <a:cs typeface="Calibri" pitchFamily="34"/>
              </a:rPr>
              <a:t> Information and support for anyone with mental health problems or learning disabilities.</a:t>
            </a:r>
          </a:p>
          <a:p>
            <a:pPr marL="0" marR="0" lvl="0" indent="0" algn="l" defTabSz="914400" rtl="0" fontAlgn="auto" hangingPunct="1">
              <a:lnSpc>
                <a:spcPct val="107000"/>
              </a:lnSpc>
              <a:spcBef>
                <a:spcPts val="0"/>
              </a:spcBef>
              <a:spcAft>
                <a:spcPts val="800"/>
              </a:spcAft>
              <a:buNone/>
              <a:tabLst/>
              <a:defRPr sz="1800" b="0" i="0" u="none" strike="noStrike" kern="0" cap="none" spc="0" baseline="0">
                <a:solidFill>
                  <a:srgbClr val="000000"/>
                </a:solidFill>
                <a:uFillTx/>
              </a:defRPr>
            </a:pPr>
            <a:r>
              <a:rPr lang="en-GB" b="1" i="0" u="sng" strike="noStrike" kern="1200" cap="none" spc="-150" baseline="0" dirty="0">
                <a:solidFill>
                  <a:srgbClr val="0563C1"/>
                </a:solidFill>
                <a:uFillTx/>
                <a:latin typeface="Calibri" pitchFamily="34"/>
                <a:ea typeface="Calibri" pitchFamily="34"/>
                <a:cs typeface="Calibri" pitchFamily="34"/>
                <a:hlinkClick r:id="rId8"/>
              </a:rPr>
              <a:t>Childline</a:t>
            </a:r>
            <a:r>
              <a:rPr lang="en-GB" b="0" i="0" u="sng" strike="noStrike" kern="1200" cap="none" spc="-150" baseline="0" dirty="0">
                <a:solidFill>
                  <a:srgbClr val="0563C1"/>
                </a:solidFill>
                <a:uFillTx/>
                <a:latin typeface="Calibri" pitchFamily="34"/>
                <a:ea typeface="Calibri" pitchFamily="34"/>
                <a:cs typeface="Calibri" pitchFamily="34"/>
                <a:hlinkClick r:id="rId8"/>
              </a:rPr>
              <a:t>.</a:t>
            </a:r>
            <a:r>
              <a:rPr lang="en-GB" b="0" i="0" u="none" strike="noStrike" kern="1200" cap="none" spc="-150" baseline="0" dirty="0">
                <a:solidFill>
                  <a:srgbClr val="000000"/>
                </a:solidFill>
                <a:uFillTx/>
                <a:latin typeface="Calibri" pitchFamily="34"/>
                <a:ea typeface="Calibri" pitchFamily="34"/>
                <a:cs typeface="Calibri" pitchFamily="34"/>
              </a:rPr>
              <a:t> Support for people under 19 in the UK. Call: 0800 11 11</a:t>
            </a:r>
          </a:p>
          <a:p>
            <a:pPr marL="0" marR="0" lvl="0" indent="0" algn="l" defTabSz="914400" rtl="0" fontAlgn="auto" hangingPunct="1">
              <a:lnSpc>
                <a:spcPct val="107000"/>
              </a:lnSpc>
              <a:spcBef>
                <a:spcPts val="0"/>
              </a:spcBef>
              <a:spcAft>
                <a:spcPts val="800"/>
              </a:spcAft>
              <a:buNone/>
              <a:tabLst/>
              <a:defRPr sz="1800" b="0" i="0" u="none" strike="noStrike" kern="0" cap="none" spc="0" baseline="0">
                <a:solidFill>
                  <a:srgbClr val="000000"/>
                </a:solidFill>
                <a:uFillTx/>
              </a:defRPr>
            </a:pPr>
            <a:r>
              <a:rPr lang="en-GB" b="1" i="0" u="sng" strike="noStrike" kern="1200" cap="none" spc="-150" baseline="0" dirty="0">
                <a:solidFill>
                  <a:srgbClr val="0563C1"/>
                </a:solidFill>
                <a:uFillTx/>
                <a:latin typeface="Calibri" pitchFamily="34"/>
                <a:ea typeface="Calibri" pitchFamily="34"/>
                <a:cs typeface="Calibri" pitchFamily="34"/>
                <a:hlinkClick r:id="rId9"/>
              </a:rPr>
              <a:t>Young Minds</a:t>
            </a:r>
            <a:r>
              <a:rPr lang="en-GB" b="0" i="0" u="sng" strike="noStrike" kern="1200" cap="none" spc="-150" baseline="0" dirty="0">
                <a:solidFill>
                  <a:srgbClr val="0563C1"/>
                </a:solidFill>
                <a:uFillTx/>
                <a:latin typeface="Calibri" pitchFamily="34"/>
                <a:ea typeface="Calibri" pitchFamily="34"/>
                <a:cs typeface="Calibri" pitchFamily="34"/>
                <a:hlinkClick r:id="rId9"/>
              </a:rPr>
              <a:t>.</a:t>
            </a:r>
            <a:r>
              <a:rPr lang="en-GB" b="0" i="0" u="none" strike="noStrike" kern="1200" cap="none" spc="-150" baseline="0" dirty="0">
                <a:solidFill>
                  <a:srgbClr val="000000"/>
                </a:solidFill>
                <a:uFillTx/>
                <a:latin typeface="Calibri" pitchFamily="34"/>
                <a:ea typeface="Calibri" pitchFamily="34"/>
                <a:cs typeface="Calibri" pitchFamily="34"/>
              </a:rPr>
              <a:t> Child and adolescent mental health charity. Call: 0808 802 5544 (parents’ helpline)</a:t>
            </a:r>
            <a:endParaRPr lang="en-GB" b="1" i="0" u="none" strike="noStrike" kern="1200" cap="none" spc="-150" baseline="0" dirty="0">
              <a:solidFill>
                <a:srgbClr val="FF0000"/>
              </a:solidFill>
              <a:uFillTx/>
              <a:latin typeface="Calibri" pitchFamily="34"/>
              <a:ea typeface="Calibri" pitchFamily="34"/>
              <a:cs typeface="Calibri" pitchFamily="34"/>
            </a:endParaRPr>
          </a:p>
        </p:txBody>
      </p:sp>
      <p:sp>
        <p:nvSpPr>
          <p:cNvPr id="8" name="TextBox 7">
            <a:extLst>
              <a:ext uri="{FF2B5EF4-FFF2-40B4-BE49-F238E27FC236}">
                <a16:creationId xmlns:a16="http://schemas.microsoft.com/office/drawing/2014/main" id="{397BEF9B-CD3D-A7DA-D671-C2D0189D8C79}"/>
              </a:ext>
            </a:extLst>
          </p:cNvPr>
          <p:cNvSpPr txBox="1"/>
          <p:nvPr/>
        </p:nvSpPr>
        <p:spPr>
          <a:xfrm>
            <a:off x="1834934" y="115829"/>
            <a:ext cx="6058329" cy="1569660"/>
          </a:xfrm>
          <a:prstGeom prst="rect">
            <a:avLst/>
          </a:prstGeom>
          <a:solidFill>
            <a:schemeClr val="bg1"/>
          </a:solidFill>
          <a:ln cap="flat">
            <a:noFill/>
          </a:ln>
          <a:effectLst>
            <a:outerShdw dist="38103" dir="5400000" algn="tl">
              <a:srgbClr val="000000">
                <a:alpha val="40000"/>
              </a:srgbClr>
            </a:outerShdw>
          </a:effectLst>
        </p:spPr>
        <p:txBody>
          <a:bodyPr vert="horz" wrap="square" lIns="91440" tIns="45720" rIns="91440" bIns="45720" anchor="t" anchorCtr="1" compatLnSpc="1">
            <a:sp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4800" b="0" i="0" u="none" strike="noStrike" kern="1200" cap="none" spc="-151" baseline="0" dirty="0">
                <a:solidFill>
                  <a:srgbClr val="000000"/>
                </a:solidFill>
                <a:effectLst>
                  <a:outerShdw blurRad="38100" dist="38100" dir="2700000" algn="tl">
                    <a:srgbClr val="000000">
                      <a:alpha val="43137"/>
                    </a:srgbClr>
                  </a:outerShdw>
                </a:effectLst>
                <a:uFillTx/>
                <a:latin typeface="Calibri"/>
              </a:rPr>
              <a:t>Mental health: stigma and the language we use</a:t>
            </a:r>
          </a:p>
        </p:txBody>
      </p:sp>
      <p:pic>
        <p:nvPicPr>
          <p:cNvPr id="11" name="Picture 5">
            <a:extLst>
              <a:ext uri="{FF2B5EF4-FFF2-40B4-BE49-F238E27FC236}">
                <a16:creationId xmlns:a16="http://schemas.microsoft.com/office/drawing/2014/main" id="{2194A9EC-4D2B-F2CD-73A7-11050EB1E88F}"/>
              </a:ext>
            </a:extLst>
          </p:cNvPr>
          <p:cNvPicPr>
            <a:picLocks noChangeAspect="1"/>
          </p:cNvPicPr>
          <p:nvPr/>
        </p:nvPicPr>
        <p:blipFill>
          <a:blip r:embed="rId10"/>
          <a:stretch>
            <a:fillRect/>
          </a:stretch>
        </p:blipFill>
        <p:spPr>
          <a:xfrm>
            <a:off x="8359244" y="234674"/>
            <a:ext cx="1182272" cy="1376087"/>
          </a:xfrm>
          <a:prstGeom prst="rect">
            <a:avLst/>
          </a:prstGeom>
          <a:noFill/>
          <a:ln cap="flat">
            <a:noFill/>
          </a:ln>
          <a:effectLst>
            <a:outerShdw dist="38096" dir="8100000" algn="tl">
              <a:srgbClr val="000000">
                <a:alpha val="40000"/>
              </a:srgbClr>
            </a:outerShdw>
          </a:effectLst>
        </p:spPr>
      </p:pic>
      <p:pic>
        <p:nvPicPr>
          <p:cNvPr id="12" name="Picture 8">
            <a:extLst>
              <a:ext uri="{FF2B5EF4-FFF2-40B4-BE49-F238E27FC236}">
                <a16:creationId xmlns:a16="http://schemas.microsoft.com/office/drawing/2014/main" id="{25A348A6-28FE-3B3B-6B2B-64B0E602C121}"/>
              </a:ext>
            </a:extLst>
          </p:cNvPr>
          <p:cNvPicPr>
            <a:picLocks noChangeAspect="1"/>
          </p:cNvPicPr>
          <p:nvPr/>
        </p:nvPicPr>
        <p:blipFill>
          <a:blip r:embed="rId11"/>
          <a:stretch>
            <a:fillRect/>
          </a:stretch>
        </p:blipFill>
        <p:spPr>
          <a:xfrm>
            <a:off x="186684" y="222344"/>
            <a:ext cx="1304236" cy="1412409"/>
          </a:xfrm>
          <a:prstGeom prst="rect">
            <a:avLst/>
          </a:prstGeom>
          <a:noFill/>
          <a:ln cap="flat">
            <a:noFill/>
          </a:ln>
          <a:effectLst>
            <a:outerShdw dist="38096" dir="2700000" algn="tl">
              <a:srgbClr val="000000">
                <a:alpha val="40000"/>
              </a:srgbClr>
            </a:outerShdw>
          </a:effectLst>
        </p:spPr>
      </p:pic>
      <p:pic>
        <p:nvPicPr>
          <p:cNvPr id="2" name="Picture 2" descr="Mental Health, Brain, Mental, Health">
            <a:extLst>
              <a:ext uri="{FF2B5EF4-FFF2-40B4-BE49-F238E27FC236}">
                <a16:creationId xmlns:a16="http://schemas.microsoft.com/office/drawing/2014/main" id="{C402374E-830F-1A5C-593B-8FC294113A6A}"/>
              </a:ext>
            </a:extLst>
          </p:cNvPr>
          <p:cNvPicPr>
            <a:picLocks noChangeAspect="1"/>
          </p:cNvPicPr>
          <p:nvPr/>
        </p:nvPicPr>
        <p:blipFill>
          <a:blip r:embed="rId12"/>
          <a:srcRect l="8610" t="3387" r="15763" b="-3387"/>
          <a:stretch>
            <a:fillRect/>
          </a:stretch>
        </p:blipFill>
        <p:spPr>
          <a:xfrm>
            <a:off x="7971130" y="1603593"/>
            <a:ext cx="1409012" cy="1273992"/>
          </a:xfrm>
          <a:prstGeom prst="roundRect">
            <a:avLst/>
          </a:prstGeom>
          <a:noFill/>
          <a:ln cap="flat">
            <a:noFill/>
          </a:ln>
        </p:spPr>
      </p:pic>
    </p:spTree>
    <p:extLst>
      <p:ext uri="{BB962C8B-B14F-4D97-AF65-F5344CB8AC3E}">
        <p14:creationId xmlns:p14="http://schemas.microsoft.com/office/powerpoint/2010/main" val="29785529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216" y="0"/>
            <a:ext cx="9725767" cy="72961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descr="A splash of colors on a white surface">
            <a:extLst>
              <a:ext uri="{FF2B5EF4-FFF2-40B4-BE49-F238E27FC236}">
                <a16:creationId xmlns:a16="http://schemas.microsoft.com/office/drawing/2014/main" id="{20368CEC-448F-F0CF-4085-DFCD056A3B9D}"/>
              </a:ext>
            </a:extLst>
          </p:cNvPr>
          <p:cNvPicPr>
            <a:picLocks noChangeAspect="1"/>
          </p:cNvPicPr>
          <p:nvPr/>
        </p:nvPicPr>
        <p:blipFill>
          <a:blip r:embed="rId2"/>
          <a:srcRect t="2397" b="22603"/>
          <a:stretch>
            <a:fillRect/>
          </a:stretch>
        </p:blipFill>
        <p:spPr>
          <a:xfrm>
            <a:off x="-5266" y="-22010"/>
            <a:ext cx="9738731" cy="7340177"/>
          </a:xfrm>
          <a:prstGeom prst="rect">
            <a:avLst/>
          </a:prstGeom>
          <a:noFill/>
          <a:ln cap="flat">
            <a:noFill/>
          </a:ln>
        </p:spPr>
      </p:pic>
      <p:pic>
        <p:nvPicPr>
          <p:cNvPr id="3" name="Picture 6">
            <a:extLst>
              <a:ext uri="{FF2B5EF4-FFF2-40B4-BE49-F238E27FC236}">
                <a16:creationId xmlns:a16="http://schemas.microsoft.com/office/drawing/2014/main" id="{1E804D1E-1B1B-471C-6038-FD40EC75444E}"/>
              </a:ext>
            </a:extLst>
          </p:cNvPr>
          <p:cNvPicPr>
            <a:picLocks noChangeAspect="1"/>
          </p:cNvPicPr>
          <p:nvPr/>
        </p:nvPicPr>
        <p:blipFill>
          <a:blip r:embed="rId3">
            <a:alphaModFix amt="35000"/>
          </a:blip>
          <a:srcRect l="10414" t="22141" r="9654" b="13171"/>
          <a:stretch>
            <a:fillRect/>
          </a:stretch>
        </p:blipFill>
        <p:spPr>
          <a:xfrm>
            <a:off x="1004779" y="-22018"/>
            <a:ext cx="8474147" cy="2179673"/>
          </a:xfrm>
          <a:prstGeom prst="rect">
            <a:avLst/>
          </a:prstGeom>
          <a:noFill/>
          <a:ln cap="flat">
            <a:noFill/>
          </a:ln>
        </p:spPr>
      </p:pic>
      <p:pic>
        <p:nvPicPr>
          <p:cNvPr id="5" name="Picture 15">
            <a:hlinkClick r:id="rId4"/>
            <a:extLst>
              <a:ext uri="{FF2B5EF4-FFF2-40B4-BE49-F238E27FC236}">
                <a16:creationId xmlns:a16="http://schemas.microsoft.com/office/drawing/2014/main" id="{0DC59382-5AE2-F4FE-07E5-B0FEA6663207}"/>
              </a:ext>
            </a:extLst>
          </p:cNvPr>
          <p:cNvPicPr>
            <a:picLocks noChangeAspect="1"/>
          </p:cNvPicPr>
          <p:nvPr/>
        </p:nvPicPr>
        <p:blipFill>
          <a:blip r:embed="rId5"/>
          <a:stretch>
            <a:fillRect/>
          </a:stretch>
        </p:blipFill>
        <p:spPr>
          <a:xfrm>
            <a:off x="236500" y="5801968"/>
            <a:ext cx="684885" cy="684885"/>
          </a:xfrm>
          <a:prstGeom prst="rect">
            <a:avLst/>
          </a:prstGeom>
          <a:noFill/>
          <a:ln cap="flat">
            <a:noFill/>
          </a:ln>
          <a:effectLst>
            <a:outerShdw dist="27944" dir="5400000" algn="tl">
              <a:srgbClr val="000000">
                <a:alpha val="32000"/>
              </a:srgbClr>
            </a:outerShdw>
          </a:effectLst>
        </p:spPr>
      </p:pic>
      <p:pic>
        <p:nvPicPr>
          <p:cNvPr id="6" name="Picture 16">
            <a:hlinkClick r:id="rId6"/>
            <a:extLst>
              <a:ext uri="{FF2B5EF4-FFF2-40B4-BE49-F238E27FC236}">
                <a16:creationId xmlns:a16="http://schemas.microsoft.com/office/drawing/2014/main" id="{594675E1-F68D-C7D0-1952-B49946DD4C0F}"/>
              </a:ext>
            </a:extLst>
          </p:cNvPr>
          <p:cNvPicPr>
            <a:picLocks noChangeAspect="1"/>
          </p:cNvPicPr>
          <p:nvPr/>
        </p:nvPicPr>
        <p:blipFill>
          <a:blip r:embed="rId7"/>
          <a:stretch>
            <a:fillRect/>
          </a:stretch>
        </p:blipFill>
        <p:spPr>
          <a:xfrm>
            <a:off x="1043046" y="5801968"/>
            <a:ext cx="684885" cy="684885"/>
          </a:xfrm>
          <a:prstGeom prst="rect">
            <a:avLst/>
          </a:prstGeom>
          <a:noFill/>
          <a:ln cap="flat">
            <a:noFill/>
          </a:ln>
          <a:effectLst>
            <a:outerShdw dist="27944" dir="5400000" algn="tl">
              <a:srgbClr val="000000">
                <a:alpha val="32000"/>
              </a:srgbClr>
            </a:outerShdw>
          </a:effectLst>
        </p:spPr>
      </p:pic>
      <p:pic>
        <p:nvPicPr>
          <p:cNvPr id="7" name="Picture 17">
            <a:hlinkClick r:id="rId8"/>
            <a:extLst>
              <a:ext uri="{FF2B5EF4-FFF2-40B4-BE49-F238E27FC236}">
                <a16:creationId xmlns:a16="http://schemas.microsoft.com/office/drawing/2014/main" id="{A5308B48-A953-5968-4C2C-750F35DA2CBF}"/>
              </a:ext>
            </a:extLst>
          </p:cNvPr>
          <p:cNvPicPr>
            <a:picLocks noChangeAspect="1"/>
          </p:cNvPicPr>
          <p:nvPr/>
        </p:nvPicPr>
        <p:blipFill>
          <a:blip r:embed="rId9"/>
          <a:stretch>
            <a:fillRect/>
          </a:stretch>
        </p:blipFill>
        <p:spPr>
          <a:xfrm>
            <a:off x="1819957" y="5801968"/>
            <a:ext cx="695904" cy="705258"/>
          </a:xfrm>
          <a:prstGeom prst="rect">
            <a:avLst/>
          </a:prstGeom>
          <a:noFill/>
          <a:ln cap="flat">
            <a:noFill/>
          </a:ln>
          <a:effectLst>
            <a:outerShdw dist="27944" dir="5400000" algn="tl">
              <a:srgbClr val="000000">
                <a:alpha val="32000"/>
              </a:srgbClr>
            </a:outerShdw>
          </a:effectLst>
        </p:spPr>
      </p:pic>
      <p:pic>
        <p:nvPicPr>
          <p:cNvPr id="8" name="Picture 18" descr="A close up of a sign&#10;&#10;Description generated with very high confidence">
            <a:extLst>
              <a:ext uri="{FF2B5EF4-FFF2-40B4-BE49-F238E27FC236}">
                <a16:creationId xmlns:a16="http://schemas.microsoft.com/office/drawing/2014/main" id="{8F4DD98E-CBB2-E6D0-8D02-4F16E1710452}"/>
              </a:ext>
            </a:extLst>
          </p:cNvPr>
          <p:cNvPicPr>
            <a:picLocks noChangeAspect="1"/>
          </p:cNvPicPr>
          <p:nvPr/>
        </p:nvPicPr>
        <p:blipFill>
          <a:blip r:embed="rId10"/>
          <a:stretch>
            <a:fillRect/>
          </a:stretch>
        </p:blipFill>
        <p:spPr>
          <a:xfrm>
            <a:off x="2713564" y="5801968"/>
            <a:ext cx="967590" cy="705258"/>
          </a:xfrm>
          <a:prstGeom prst="rect">
            <a:avLst/>
          </a:prstGeom>
          <a:noFill/>
          <a:ln cap="flat">
            <a:noFill/>
          </a:ln>
          <a:effectLst>
            <a:outerShdw dist="27944" dir="5400000" algn="tl">
              <a:srgbClr val="000000">
                <a:alpha val="32000"/>
              </a:srgbClr>
            </a:outerShdw>
          </a:effectLst>
        </p:spPr>
      </p:pic>
      <p:pic>
        <p:nvPicPr>
          <p:cNvPr id="10" name="Picture 19" descr="A yellow sign with black text&#10;&#10;Description generated with high confidence">
            <a:extLst>
              <a:ext uri="{FF2B5EF4-FFF2-40B4-BE49-F238E27FC236}">
                <a16:creationId xmlns:a16="http://schemas.microsoft.com/office/drawing/2014/main" id="{DAEA72BE-8CA6-97FC-F760-DCD74E6FA3BF}"/>
              </a:ext>
            </a:extLst>
          </p:cNvPr>
          <p:cNvPicPr>
            <a:picLocks noChangeAspect="1"/>
          </p:cNvPicPr>
          <p:nvPr/>
        </p:nvPicPr>
        <p:blipFill>
          <a:blip r:embed="rId11"/>
          <a:stretch>
            <a:fillRect/>
          </a:stretch>
        </p:blipFill>
        <p:spPr>
          <a:xfrm>
            <a:off x="3814154" y="5801968"/>
            <a:ext cx="1037661" cy="731355"/>
          </a:xfrm>
          <a:prstGeom prst="rect">
            <a:avLst/>
          </a:prstGeom>
          <a:noFill/>
          <a:ln cap="flat">
            <a:noFill/>
          </a:ln>
          <a:effectLst>
            <a:outerShdw dist="27944" dir="5400000" algn="tl">
              <a:srgbClr val="000000">
                <a:alpha val="32000"/>
              </a:srgbClr>
            </a:outerShdw>
          </a:effectLst>
        </p:spPr>
      </p:pic>
      <p:sp>
        <p:nvSpPr>
          <p:cNvPr id="11" name="TextBox 20">
            <a:extLst>
              <a:ext uri="{FF2B5EF4-FFF2-40B4-BE49-F238E27FC236}">
                <a16:creationId xmlns:a16="http://schemas.microsoft.com/office/drawing/2014/main" id="{245EE53A-FF3C-2E63-A798-C1DF9930DF2A}"/>
              </a:ext>
            </a:extLst>
          </p:cNvPr>
          <p:cNvSpPr txBox="1"/>
          <p:nvPr/>
        </p:nvSpPr>
        <p:spPr>
          <a:xfrm>
            <a:off x="247930" y="3080522"/>
            <a:ext cx="5357542" cy="2123657"/>
          </a:xfrm>
          <a:prstGeom prst="rect">
            <a:avLst/>
          </a:prstGeom>
          <a:solidFill>
            <a:srgbClr val="FFFFFF"/>
          </a:solidFill>
          <a:ln w="9528" cap="flat">
            <a:solidFill>
              <a:srgbClr val="000000"/>
            </a:solidFill>
            <a:prstDash val="solid"/>
            <a:miter/>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100" b="0" i="0" u="none" strike="noStrike" kern="1200" cap="none" spc="0" baseline="0">
                <a:solidFill>
                  <a:srgbClr val="5E5E5E"/>
                </a:solidFill>
                <a:uFillTx/>
                <a:latin typeface="Montserrat" pitchFamily="2"/>
              </a:rPr>
              <a:t>All products on our website, unless stated, are sold with a Single User License. This means that one purchase of one product means only one person is permitted to use that product. Multi-teacher licenses are available upon request, just email us </a:t>
            </a:r>
            <a:r>
              <a:rPr lang="en-US" sz="1100" b="0" i="0" u="none" strike="noStrike" kern="1200" cap="none" spc="0" baseline="0">
                <a:solidFill>
                  <a:srgbClr val="0D66A7"/>
                </a:solidFill>
                <a:uFillTx/>
                <a:latin typeface="Montserrat" pitchFamily="2"/>
                <a:hlinkClick r:id="rId12"/>
              </a:rPr>
              <a:t>info@ecpublishing.co.uk</a:t>
            </a:r>
            <a:r>
              <a:rPr lang="en-US" sz="1100" b="0" i="0" u="none" strike="noStrike" kern="1200" cap="none" spc="0" baseline="0">
                <a:solidFill>
                  <a:srgbClr val="5E5E5E"/>
                </a:solidFill>
                <a:uFillTx/>
                <a:latin typeface="Montserrat" pitchFamily="2"/>
              </a:rPr>
              <a:t>.</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100" b="0" i="0" u="none" strike="noStrike" kern="1200" cap="none" spc="0" baseline="0">
                <a:solidFill>
                  <a:srgbClr val="5E5E5E"/>
                </a:solidFill>
                <a:uFillTx/>
                <a:latin typeface="Montserrat" pitchFamily="2"/>
              </a:rPr>
              <a:t>Every product, and any part of any product on this website, may not be resold or distributed under any circumstances, including through any website, newsletters, unauthorized groups or organizations, without express written permission from EC Publishing.</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100" b="0" i="0" u="none" strike="noStrike" kern="1200" cap="none" spc="0" baseline="0">
                <a:solidFill>
                  <a:srgbClr val="5E5E5E"/>
                </a:solidFill>
                <a:uFillTx/>
                <a:latin typeface="Montserrat" pitchFamily="2"/>
              </a:rPr>
              <a:t>EC Publishing are not responsible for the content of any external sites we link to. All suggested external content, clip links or information for further reading is used at the teachers' discretion.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100" b="0" i="0" u="none" strike="noStrike" kern="1200" cap="none" spc="0" baseline="0">
                <a:solidFill>
                  <a:srgbClr val="5E5E5E"/>
                </a:solidFill>
                <a:uFillTx/>
                <a:latin typeface="Montserrat" pitchFamily="2"/>
              </a:rPr>
              <a:t>All rights to all products remain with EC Publishing.</a:t>
            </a:r>
          </a:p>
        </p:txBody>
      </p:sp>
      <p:pic>
        <p:nvPicPr>
          <p:cNvPr id="12" name="Picture 5">
            <a:extLst>
              <a:ext uri="{FF2B5EF4-FFF2-40B4-BE49-F238E27FC236}">
                <a16:creationId xmlns:a16="http://schemas.microsoft.com/office/drawing/2014/main" id="{4519FCF1-8883-DB77-B4BF-7445EBD3B8B4}"/>
              </a:ext>
            </a:extLst>
          </p:cNvPr>
          <p:cNvPicPr>
            <a:picLocks noChangeAspect="1"/>
          </p:cNvPicPr>
          <p:nvPr/>
        </p:nvPicPr>
        <p:blipFill>
          <a:blip r:embed="rId13"/>
          <a:stretch>
            <a:fillRect/>
          </a:stretch>
        </p:blipFill>
        <p:spPr>
          <a:xfrm>
            <a:off x="261893" y="249356"/>
            <a:ext cx="2199260" cy="2559789"/>
          </a:xfrm>
          <a:prstGeom prst="rect">
            <a:avLst/>
          </a:prstGeom>
          <a:noFill/>
          <a:ln cap="flat">
            <a:noFill/>
          </a:ln>
          <a:effectLst>
            <a:outerShdw dist="38096" dir="8100000" algn="tl">
              <a:srgbClr val="000000">
                <a:alpha val="40000"/>
              </a:srgbClr>
            </a:outerShdw>
          </a:effectLst>
        </p:spPr>
      </p:pic>
      <p:sp>
        <p:nvSpPr>
          <p:cNvPr id="13" name="TextBox 21">
            <a:extLst>
              <a:ext uri="{FF2B5EF4-FFF2-40B4-BE49-F238E27FC236}">
                <a16:creationId xmlns:a16="http://schemas.microsoft.com/office/drawing/2014/main" id="{285D4B4A-91CC-E80F-2C3C-7D4CF358BE02}"/>
              </a:ext>
            </a:extLst>
          </p:cNvPr>
          <p:cNvSpPr txBox="1"/>
          <p:nvPr/>
        </p:nvSpPr>
        <p:spPr>
          <a:xfrm>
            <a:off x="6053643" y="1781148"/>
            <a:ext cx="3476354" cy="5447645"/>
          </a:xfrm>
          <a:prstGeom prst="rect">
            <a:avLst/>
          </a:prstGeom>
          <a:noFill/>
          <a:ln cap="flat">
            <a:noFill/>
          </a:ln>
        </p:spPr>
        <p:txBody>
          <a:bodyPr vert="horz" wrap="square" lIns="91440" tIns="45720" rIns="91440" bIns="45720" anchor="t" anchorCtr="0" compatLnSpc="1">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2000" b="1" i="0" u="none" strike="noStrike" kern="0" cap="none" spc="-150" baseline="0" dirty="0">
              <a:solidFill>
                <a:srgbClr val="000000"/>
              </a:solidFill>
              <a:uFillTx/>
              <a:latin typeface="Calibri" pitchFamily="34"/>
              <a:cs typeface="Calibri" pitchFamily="34"/>
            </a:endParaRP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2800" b="0" i="0" u="none" strike="noStrike" kern="0" cap="none" spc="-150" baseline="0" dirty="0">
              <a:solidFill>
                <a:srgbClr val="FF0000"/>
              </a:solidFill>
              <a:effectLst>
                <a:outerShdw dist="38096" dir="2700000">
                  <a:srgbClr val="000000"/>
                </a:outerShdw>
              </a:effectLst>
              <a:uFillTx/>
              <a:latin typeface="Calibri" pitchFamily="34"/>
              <a:cs typeface="Calibri" pitchFamily="34"/>
            </a:endParaRP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500" b="1" i="0" u="none" strike="noStrike" kern="0" cap="none" spc="-150" baseline="0" dirty="0">
              <a:solidFill>
                <a:srgbClr val="7030A0"/>
              </a:solidFill>
              <a:uFillTx/>
              <a:latin typeface="Calibri" pitchFamily="34"/>
              <a:cs typeface="Calibri" pitchFamily="34"/>
            </a:endParaRP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800" b="1" i="0" u="none" strike="noStrike" kern="0" cap="none" spc="-150" baseline="0" dirty="0">
                <a:solidFill>
                  <a:srgbClr val="7030A0"/>
                </a:solidFill>
                <a:uFillTx/>
                <a:latin typeface="Calibri" pitchFamily="34"/>
                <a:cs typeface="Calibri" pitchFamily="34"/>
              </a:rPr>
              <a:t>Email:</a:t>
            </a: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800" b="1" i="0" u="none" strike="noStrike" kern="0" cap="none" spc="-150" baseline="0" dirty="0">
                <a:solidFill>
                  <a:srgbClr val="0070C0"/>
                </a:solidFill>
                <a:uFillTx/>
                <a:latin typeface="Calibri" pitchFamily="34"/>
                <a:cs typeface="Calibri" pitchFamily="34"/>
                <a:hlinkClick r:id="rId14"/>
              </a:rPr>
              <a:t>info@ecpublishing.co.uk</a:t>
            </a:r>
            <a:endParaRPr lang="en-GB" sz="2800" b="1" i="0" u="none" strike="noStrike" kern="0" cap="none" spc="-150" baseline="0" dirty="0">
              <a:solidFill>
                <a:srgbClr val="0070C0"/>
              </a:solidFill>
              <a:uFillTx/>
              <a:latin typeface="Calibri" pitchFamily="34"/>
              <a:cs typeface="Calibri" pitchFamily="34"/>
            </a:endParaRP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100" b="0" i="0" u="none" strike="noStrike" kern="0" cap="none" spc="-150" baseline="0" dirty="0">
              <a:solidFill>
                <a:srgbClr val="000000"/>
              </a:solidFill>
              <a:uFillTx/>
              <a:latin typeface="Calibri" pitchFamily="34"/>
              <a:cs typeface="Calibri" pitchFamily="34"/>
            </a:endParaRP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800" b="1" i="0" u="none" strike="noStrike" kern="0" cap="none" spc="-150" baseline="0" dirty="0">
                <a:solidFill>
                  <a:srgbClr val="7030A0"/>
                </a:solidFill>
                <a:uFillTx/>
                <a:latin typeface="Calibri" pitchFamily="34"/>
                <a:cs typeface="Calibri" pitchFamily="34"/>
              </a:rPr>
              <a:t>Website:</a:t>
            </a: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800" b="1" i="0" u="none" strike="noStrike" kern="0" cap="none" spc="-150" baseline="0" dirty="0">
                <a:solidFill>
                  <a:srgbClr val="0070C0"/>
                </a:solidFill>
                <a:uFillTx/>
                <a:latin typeface="Calibri" pitchFamily="34"/>
                <a:cs typeface="Calibri" pitchFamily="34"/>
                <a:hlinkClick r:id="rId15"/>
              </a:rPr>
              <a:t>www.ecpublishing.co.uk</a:t>
            </a:r>
            <a:endParaRPr lang="en-GB" sz="2800" b="1" i="0" u="none" strike="noStrike" kern="0" cap="none" spc="-150" baseline="0" dirty="0">
              <a:solidFill>
                <a:srgbClr val="0070C0"/>
              </a:solidFill>
              <a:uFillTx/>
              <a:latin typeface="Calibri" pitchFamily="34"/>
              <a:cs typeface="Calibri" pitchFamily="34"/>
            </a:endParaRP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2000" b="0" i="1" u="none" strike="noStrike" kern="0" cap="none" spc="-150" baseline="0" dirty="0">
              <a:solidFill>
                <a:srgbClr val="BF9000"/>
              </a:solidFill>
              <a:uFillTx/>
              <a:latin typeface="Calibri" pitchFamily="34"/>
              <a:cs typeface="Calibri" pitchFamily="34"/>
            </a:endParaRP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1" u="none" strike="noStrike" kern="0" cap="none" spc="-150" baseline="0" dirty="0">
                <a:solidFill>
                  <a:srgbClr val="BF9000"/>
                </a:solidFill>
                <a:uFillTx/>
                <a:latin typeface="Calibri" pitchFamily="34"/>
                <a:cs typeface="Calibri" pitchFamily="34"/>
              </a:rPr>
              <a:t>This product, or any part of it, is not to be distributed, or resold under any circumstances, including through any websites, groups or organisations, without written permission from the author. Group and whole school licenses are available at the publisher’s request.</a:t>
            </a: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2000" b="0" i="1" u="none" strike="noStrike" kern="0" cap="none" spc="-150" baseline="0" dirty="0">
              <a:solidFill>
                <a:srgbClr val="BF9000"/>
              </a:solidFill>
              <a:uFillTx/>
              <a:latin typeface="Calibri" pitchFamily="34"/>
              <a:cs typeface="Calibri" pitchFamily="34"/>
            </a:endParaRP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800" b="0" i="0" u="none" strike="noStrike" kern="0" cap="none" spc="-150" baseline="0" dirty="0">
                <a:solidFill>
                  <a:srgbClr val="000000"/>
                </a:solidFill>
                <a:uFillTx/>
                <a:latin typeface="Calibri" pitchFamily="34"/>
                <a:cs typeface="Calibri" pitchFamily="34"/>
              </a:rPr>
              <a:t>Thanks for choosing EC Resources  </a:t>
            </a: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800" b="0" i="0" u="none" strike="noStrike" kern="0" cap="none" spc="-150" baseline="0" dirty="0">
                <a:solidFill>
                  <a:srgbClr val="000000"/>
                </a:solidFill>
                <a:uFillTx/>
                <a:latin typeface="Calibri" pitchFamily="34"/>
                <a:cs typeface="Calibri" pitchFamily="34"/>
              </a:rPr>
              <a:t>©EC </a:t>
            </a:r>
            <a:r>
              <a:rPr lang="en-GB" sz="1800" b="0" i="0" u="none" strike="noStrike" kern="0" cap="none" spc="-150" baseline="0">
                <a:solidFill>
                  <a:srgbClr val="000000"/>
                </a:solidFill>
                <a:uFillTx/>
                <a:latin typeface="Calibri" pitchFamily="34"/>
                <a:cs typeface="Calibri" pitchFamily="34"/>
              </a:rPr>
              <a:t>Publishing 2025/26</a:t>
            </a:r>
            <a:endParaRPr lang="en-GB" sz="1800" b="0" i="0" u="none" strike="noStrike" kern="0" cap="none" spc="-150" baseline="0" dirty="0">
              <a:solidFill>
                <a:srgbClr val="000000"/>
              </a:solidFill>
              <a:uFillTx/>
              <a:latin typeface="Calibri" pitchFamily="34"/>
              <a:cs typeface="Calibri" pitchFamily="34"/>
            </a:endParaRPr>
          </a:p>
        </p:txBody>
      </p:sp>
      <p:pic>
        <p:nvPicPr>
          <p:cNvPr id="14" name="Picture 23">
            <a:extLst>
              <a:ext uri="{FF2B5EF4-FFF2-40B4-BE49-F238E27FC236}">
                <a16:creationId xmlns:a16="http://schemas.microsoft.com/office/drawing/2014/main" id="{88B0DC52-3116-388F-02A5-A133918B649E}"/>
              </a:ext>
            </a:extLst>
          </p:cNvPr>
          <p:cNvPicPr>
            <a:picLocks noChangeAspect="1"/>
          </p:cNvPicPr>
          <p:nvPr/>
        </p:nvPicPr>
        <p:blipFill>
          <a:blip r:embed="rId16"/>
          <a:stretch>
            <a:fillRect/>
          </a:stretch>
        </p:blipFill>
        <p:spPr>
          <a:xfrm>
            <a:off x="2926701" y="405975"/>
            <a:ext cx="2655947" cy="2011853"/>
          </a:xfrm>
          <a:prstGeom prst="rect">
            <a:avLst/>
          </a:prstGeom>
          <a:noFill/>
          <a:ln cap="flat">
            <a:noFill/>
          </a:ln>
        </p:spPr>
      </p:pic>
      <p:sp>
        <p:nvSpPr>
          <p:cNvPr id="15" name="TextBox 28">
            <a:extLst>
              <a:ext uri="{FF2B5EF4-FFF2-40B4-BE49-F238E27FC236}">
                <a16:creationId xmlns:a16="http://schemas.microsoft.com/office/drawing/2014/main" id="{BA502D6B-18C5-CCA3-AD49-30E730936C0C}"/>
              </a:ext>
            </a:extLst>
          </p:cNvPr>
          <p:cNvSpPr txBox="1"/>
          <p:nvPr/>
        </p:nvSpPr>
        <p:spPr>
          <a:xfrm>
            <a:off x="6048196" y="354750"/>
            <a:ext cx="3476354" cy="2246769"/>
          </a:xfrm>
          <a:prstGeom prst="rect">
            <a:avLst/>
          </a:prstGeom>
          <a:noFill/>
          <a:ln cap="flat">
            <a:noFill/>
          </a:ln>
        </p:spPr>
        <p:txBody>
          <a:bodyPr vert="horz" wrap="square" lIns="91440" tIns="45720" rIns="91440" bIns="45720" anchor="t" anchorCtr="0" compatLnSpc="1">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800" b="0" i="0" u="none" strike="noStrike" kern="0" cap="none" spc="-150" baseline="0" dirty="0">
                <a:solidFill>
                  <a:srgbClr val="000000"/>
                </a:solidFill>
                <a:uFillTx/>
                <a:latin typeface="Calibri" pitchFamily="34"/>
                <a:cs typeface="Calibri" pitchFamily="34"/>
              </a:rPr>
              <a:t>Top UK PSHE, Citizenship and RS complete package and lesson provider, serving thousands of schools since 2017.</a:t>
            </a:r>
          </a:p>
        </p:txBody>
      </p:sp>
    </p:spTree>
    <p:extLst>
      <p:ext uri="{BB962C8B-B14F-4D97-AF65-F5344CB8AC3E}">
        <p14:creationId xmlns:p14="http://schemas.microsoft.com/office/powerpoint/2010/main" val="2461230829"/>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8916</TotalTime>
  <Words>1987</Words>
  <Application>Microsoft Office PowerPoint</Application>
  <PresentationFormat>Custom</PresentationFormat>
  <Paragraphs>265</Paragraphs>
  <Slides>14</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Comic Sans MS</vt:lpstr>
      <vt:lpstr>Montserrat</vt:lpstr>
      <vt:lpstr>Calibri Light</vt:lpstr>
      <vt:lpstr>Calibri</vt:lpstr>
      <vt:lpstr>Arial</vt:lpstr>
      <vt:lpstr>Wingdings</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Merck &amp; Co.,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Emily Cotterill</dc:creator>
  <cp:keywords>pshe resources</cp:keywords>
  <cp:lastModifiedBy>Emily Cotterill</cp:lastModifiedBy>
  <cp:revision>792</cp:revision>
  <dcterms:created xsi:type="dcterms:W3CDTF">2012-06-25T08:27:51Z</dcterms:created>
  <dcterms:modified xsi:type="dcterms:W3CDTF">2025-08-04T12:38:05Z</dcterms:modified>
</cp:coreProperties>
</file>