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iXydbwR7cZlk9VzF77L7Frktar4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customschemas.google.com/relationships/presentationmetadata" Target="metadata"/><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With thanks to: https://www.flickr.com/photos/gazeronly/4139824123 labelled as creative commons 2.0 on 4 / 2 /20</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0"/>
          <p:cNvSpPr/>
          <p:nvPr>
            <p:ph idx="2" type="pic"/>
          </p:nvPr>
        </p:nvSpPr>
        <p:spPr>
          <a:xfrm>
            <a:off x="3887391" y="987426"/>
            <a:ext cx="4629150" cy="4873625"/>
          </a:xfrm>
          <a:prstGeom prst="rect">
            <a:avLst/>
          </a:prstGeom>
          <a:noFill/>
          <a:ln>
            <a:noFill/>
          </a:ln>
        </p:spPr>
      </p:sp>
      <p:sp>
        <p:nvSpPr>
          <p:cNvPr id="68" name="Google Shape;68;p2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CD0F5"/>
            </a:gs>
            <a:gs pos="34000">
              <a:srgbClr val="6CD0F5"/>
            </a:gs>
            <a:gs pos="48000">
              <a:srgbClr val="00B0F0"/>
            </a:gs>
            <a:gs pos="89000">
              <a:srgbClr val="A6E0EE"/>
            </a:gs>
            <a:gs pos="97000">
              <a:schemeClr val="lt1"/>
            </a:gs>
            <a:gs pos="100000">
              <a:schemeClr val="lt1"/>
            </a:gs>
          </a:gsLst>
          <a:lin ang="5400000" scaled="0"/>
        </a:gra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youtube.com/watch?v=j9peQFwW7T4&amp;t=24s"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0" Type="http://schemas.openxmlformats.org/officeDocument/2006/relationships/hyperlink" Target="https://goo.gl/CbBdTu" TargetMode="External"/><Relationship Id="rId22" Type="http://schemas.openxmlformats.org/officeDocument/2006/relationships/hyperlink" Target="https://www.facebook.com/ecteachresources" TargetMode="External"/><Relationship Id="rId21" Type="http://schemas.openxmlformats.org/officeDocument/2006/relationships/hyperlink" Target="https://twitter.com/ec_publishing" TargetMode="External"/><Relationship Id="rId24" Type="http://schemas.openxmlformats.org/officeDocument/2006/relationships/hyperlink" Target="https://www.tes.com/resources/search/?authorId=531777&amp;subjects=GB%7C0%7CWhole%20school%7C" TargetMode="External"/><Relationship Id="rId23" Type="http://schemas.openxmlformats.org/officeDocument/2006/relationships/hyperlink" Target="https://www.tes.com/resources/search/?authorId=531777&amp;subjects=GB%7C0%7CReligious%20education%7C"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mailto:info@ecpublishing.co.uk" TargetMode="External"/><Relationship Id="rId4" Type="http://schemas.openxmlformats.org/officeDocument/2006/relationships/hyperlink" Target="http://www.ecpublishing.co.uk/" TargetMode="External"/><Relationship Id="rId9" Type="http://schemas.openxmlformats.org/officeDocument/2006/relationships/image" Target="../media/image5.png"/><Relationship Id="rId26" Type="http://schemas.openxmlformats.org/officeDocument/2006/relationships/image" Target="../media/image18.png"/><Relationship Id="rId25" Type="http://schemas.openxmlformats.org/officeDocument/2006/relationships/image" Target="../media/image12.png"/><Relationship Id="rId28" Type="http://schemas.openxmlformats.org/officeDocument/2006/relationships/image" Target="../media/image19.png"/><Relationship Id="rId27" Type="http://schemas.openxmlformats.org/officeDocument/2006/relationships/image" Target="../media/image10.png"/><Relationship Id="rId5" Type="http://schemas.openxmlformats.org/officeDocument/2006/relationships/hyperlink" Target="https://goo.gl/CRK9G2" TargetMode="External"/><Relationship Id="rId6" Type="http://schemas.openxmlformats.org/officeDocument/2006/relationships/hyperlink" Target="http://www.ecpublishing.co.uk/" TargetMode="External"/><Relationship Id="rId29" Type="http://schemas.openxmlformats.org/officeDocument/2006/relationships/image" Target="../media/image21.png"/><Relationship Id="rId7" Type="http://schemas.openxmlformats.org/officeDocument/2006/relationships/image" Target="../media/image4.jpg"/><Relationship Id="rId8" Type="http://schemas.openxmlformats.org/officeDocument/2006/relationships/hyperlink" Target="https://twitter.com/ecteachuk" TargetMode="External"/><Relationship Id="rId11" Type="http://schemas.openxmlformats.org/officeDocument/2006/relationships/image" Target="../media/image6.png"/><Relationship Id="rId10" Type="http://schemas.openxmlformats.org/officeDocument/2006/relationships/hyperlink" Target="https://www.facebook.com/ecteachresources/" TargetMode="External"/><Relationship Id="rId13" Type="http://schemas.openxmlformats.org/officeDocument/2006/relationships/image" Target="../media/image11.png"/><Relationship Id="rId12" Type="http://schemas.openxmlformats.org/officeDocument/2006/relationships/hyperlink" Target="https://www.pinterest.co.uk/ecresources/" TargetMode="External"/><Relationship Id="rId15" Type="http://schemas.openxmlformats.org/officeDocument/2006/relationships/image" Target="../media/image20.png"/><Relationship Id="rId14" Type="http://schemas.openxmlformats.org/officeDocument/2006/relationships/image" Target="../media/image23.png"/><Relationship Id="rId17" Type="http://schemas.openxmlformats.org/officeDocument/2006/relationships/image" Target="../media/image22.png"/><Relationship Id="rId16" Type="http://schemas.openxmlformats.org/officeDocument/2006/relationships/image" Target="../media/image9.png"/><Relationship Id="rId19" Type="http://schemas.openxmlformats.org/officeDocument/2006/relationships/hyperlink" Target="https://goo.gl/pPD5S2" TargetMode="External"/><Relationship Id="rId18" Type="http://schemas.openxmlformats.org/officeDocument/2006/relationships/hyperlink" Target="https://goo.gl/4Y7T6j"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233" l="0" r="0" t="0"/>
          <a:stretch/>
        </p:blipFill>
        <p:spPr>
          <a:xfrm>
            <a:off x="274848" y="1188692"/>
            <a:ext cx="3524266" cy="5414710"/>
          </a:xfrm>
          <a:prstGeom prst="rect">
            <a:avLst/>
          </a:prstGeom>
          <a:noFill/>
          <a:ln>
            <a:noFill/>
          </a:ln>
        </p:spPr>
      </p:pic>
      <p:sp>
        <p:nvSpPr>
          <p:cNvPr id="90" name="Google Shape;90;p1"/>
          <p:cNvSpPr txBox="1"/>
          <p:nvPr/>
        </p:nvSpPr>
        <p:spPr>
          <a:xfrm>
            <a:off x="274848" y="197302"/>
            <a:ext cx="8542581" cy="1169551"/>
          </a:xfrm>
          <a:prstGeom prst="rect">
            <a:avLst/>
          </a:prstGeom>
          <a:solidFill>
            <a:schemeClr val="lt1"/>
          </a:solidFill>
          <a:ln>
            <a:noFill/>
          </a:ln>
          <a:effectLst>
            <a:outerShdw blurRad="44450" algn="ctr" dir="5400000" dist="27940">
              <a:srgbClr val="000000">
                <a:alpha val="3215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3500" u="none" cap="none" strike="noStrike">
                <a:solidFill>
                  <a:srgbClr val="1F3864"/>
                </a:solidFill>
                <a:latin typeface="Comic Sans MS"/>
                <a:ea typeface="Comic Sans MS"/>
                <a:cs typeface="Comic Sans MS"/>
                <a:sym typeface="Comic Sans MS"/>
              </a:rPr>
              <a:t>What do we need to know about unplanned pregnancies and miscarriage?</a:t>
            </a:r>
            <a:endParaRPr b="0" i="0" sz="3500" u="none" cap="none" strike="noStrike">
              <a:solidFill>
                <a:srgbClr val="1F3864"/>
              </a:solidFill>
              <a:latin typeface="Comic Sans MS"/>
              <a:ea typeface="Comic Sans MS"/>
              <a:cs typeface="Comic Sans MS"/>
              <a:sym typeface="Comic Sans MS"/>
            </a:endParaRPr>
          </a:p>
        </p:txBody>
      </p:sp>
      <p:sp>
        <p:nvSpPr>
          <p:cNvPr id="91" name="Google Shape;91;p1"/>
          <p:cNvSpPr txBox="1"/>
          <p:nvPr/>
        </p:nvSpPr>
        <p:spPr>
          <a:xfrm>
            <a:off x="3644009" y="2817750"/>
            <a:ext cx="5225143" cy="3785652"/>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2000" u="sng" cap="none" strike="noStrike">
                <a:solidFill>
                  <a:schemeClr val="dk1"/>
                </a:solidFill>
                <a:highlight>
                  <a:srgbClr val="FFFF00"/>
                </a:highlight>
                <a:latin typeface="Comic Sans MS"/>
                <a:ea typeface="Comic Sans MS"/>
                <a:cs typeface="Comic Sans MS"/>
                <a:sym typeface="Comic Sans MS"/>
              </a:rPr>
              <a:t>STARTER:</a:t>
            </a:r>
            <a:endParaRPr/>
          </a:p>
          <a:p>
            <a:pPr indent="0" lvl="0" marL="0" marR="0" rtl="0" algn="l">
              <a:spcBef>
                <a:spcPts val="0"/>
              </a:spcBef>
              <a:spcAft>
                <a:spcPts val="0"/>
              </a:spcAft>
              <a:buNone/>
            </a:pPr>
            <a:r>
              <a:rPr b="1" lang="en-GB" sz="2000">
                <a:solidFill>
                  <a:srgbClr val="FF0000"/>
                </a:solidFill>
                <a:latin typeface="Comic Sans MS"/>
                <a:ea typeface="Comic Sans MS"/>
                <a:cs typeface="Comic Sans MS"/>
                <a:sym typeface="Comic Sans MS"/>
              </a:rPr>
              <a:t>Challenge: </a:t>
            </a:r>
            <a:endParaRPr/>
          </a:p>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What do we mean by a ‘miscarriage’ and an ‘unplanned pregnancy’?</a:t>
            </a:r>
            <a:endParaRPr/>
          </a:p>
          <a:p>
            <a:pPr indent="0" lvl="0" marL="0" marR="0" rtl="0" algn="l">
              <a:spcBef>
                <a:spcPts val="0"/>
              </a:spcBef>
              <a:spcAft>
                <a:spcPts val="0"/>
              </a:spcAft>
              <a:buNone/>
            </a:pPr>
            <a:r>
              <a:rPr b="1" lang="en-GB" sz="2000">
                <a:solidFill>
                  <a:srgbClr val="C55A11"/>
                </a:solidFill>
                <a:latin typeface="Comic Sans MS"/>
                <a:ea typeface="Comic Sans MS"/>
                <a:cs typeface="Comic Sans MS"/>
                <a:sym typeface="Comic Sans MS"/>
              </a:rPr>
              <a:t>More challenging: </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What options are available for those who discover they have an unplanned pregnancy?</a:t>
            </a:r>
            <a:endParaRPr/>
          </a:p>
          <a:p>
            <a:pPr indent="0" lvl="0" marL="0" marR="0" rtl="0" algn="l">
              <a:spcBef>
                <a:spcPts val="0"/>
              </a:spcBef>
              <a:spcAft>
                <a:spcPts val="0"/>
              </a:spcAft>
              <a:buNone/>
            </a:pPr>
            <a:r>
              <a:rPr b="1" lang="en-GB" sz="2000">
                <a:solidFill>
                  <a:srgbClr val="00B050"/>
                </a:solidFill>
                <a:latin typeface="Comic Sans MS"/>
                <a:ea typeface="Comic Sans MS"/>
                <a:cs typeface="Comic Sans MS"/>
                <a:sym typeface="Comic Sans MS"/>
              </a:rPr>
              <a:t>Mega challenge: </a:t>
            </a:r>
            <a:endParaRPr/>
          </a:p>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Explain how an unplanned pregnancy might happen, how they can be prevented and why they can cause emotional distress.</a:t>
            </a:r>
            <a:endParaRPr/>
          </a:p>
        </p:txBody>
      </p:sp>
      <p:sp>
        <p:nvSpPr>
          <p:cNvPr id="92" name="Google Shape;92;p1"/>
          <p:cNvSpPr txBox="1"/>
          <p:nvPr/>
        </p:nvSpPr>
        <p:spPr>
          <a:xfrm>
            <a:off x="2819401" y="1602904"/>
            <a:ext cx="6049752" cy="1015663"/>
          </a:xfrm>
          <a:prstGeom prst="rect">
            <a:avLst/>
          </a:prstGeom>
          <a:solidFill>
            <a:srgbClr val="FEF2C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rgbClr val="7030A0"/>
                </a:solidFill>
                <a:latin typeface="Comic Sans MS"/>
                <a:ea typeface="Comic Sans MS"/>
                <a:cs typeface="Comic Sans MS"/>
                <a:sym typeface="Comic Sans MS"/>
              </a:rPr>
              <a:t>Rachel didn’t plan her pregnancy – however, as </a:t>
            </a:r>
            <a:endParaRPr/>
          </a:p>
          <a:p>
            <a:pPr indent="0" lvl="0" marL="0" marR="0" rtl="0" algn="l">
              <a:spcBef>
                <a:spcPts val="0"/>
              </a:spcBef>
              <a:spcAft>
                <a:spcPts val="0"/>
              </a:spcAft>
              <a:buNone/>
            </a:pPr>
            <a:r>
              <a:rPr lang="en-GB" sz="2000">
                <a:solidFill>
                  <a:srgbClr val="7030A0"/>
                </a:solidFill>
                <a:latin typeface="Comic Sans MS"/>
                <a:ea typeface="Comic Sans MS"/>
                <a:cs typeface="Comic Sans MS"/>
                <a:sym typeface="Comic Sans MS"/>
              </a:rPr>
              <a:t>she had suffered three miscarriages with her </a:t>
            </a:r>
            <a:endParaRPr/>
          </a:p>
          <a:p>
            <a:pPr indent="0" lvl="0" marL="0" marR="0" rtl="0" algn="l">
              <a:spcBef>
                <a:spcPts val="0"/>
              </a:spcBef>
              <a:spcAft>
                <a:spcPts val="0"/>
              </a:spcAft>
              <a:buNone/>
            </a:pPr>
            <a:r>
              <a:rPr lang="en-GB" sz="2000">
                <a:solidFill>
                  <a:srgbClr val="7030A0"/>
                </a:solidFill>
                <a:latin typeface="Comic Sans MS"/>
                <a:ea typeface="Comic Sans MS"/>
                <a:cs typeface="Comic Sans MS"/>
                <a:sym typeface="Comic Sans MS"/>
              </a:rPr>
              <a:t>last partner, she decided she to keep the baby.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nvSpPr>
        <p:spPr>
          <a:xfrm>
            <a:off x="162123" y="3061839"/>
            <a:ext cx="8819747" cy="313932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Today’s LOs:</a:t>
            </a:r>
            <a:endParaRPr/>
          </a:p>
          <a:p>
            <a:pPr indent="0" lvl="0" marL="0" marR="0" rtl="0" algn="l">
              <a:spcBef>
                <a:spcPts val="0"/>
              </a:spcBef>
              <a:spcAft>
                <a:spcPts val="0"/>
              </a:spcAft>
              <a:buNone/>
            </a:pPr>
            <a:r>
              <a:rPr b="1" lang="en-GB" sz="1800">
                <a:solidFill>
                  <a:srgbClr val="FF0000"/>
                </a:solidFill>
                <a:latin typeface="Comic Sans MS"/>
                <a:ea typeface="Comic Sans MS"/>
                <a:cs typeface="Comic Sans MS"/>
                <a:sym typeface="Comic Sans MS"/>
              </a:rPr>
              <a:t>Challenge: </a:t>
            </a:r>
            <a:r>
              <a:rPr lang="en-GB" sz="1800">
                <a:solidFill>
                  <a:schemeClr val="dk1"/>
                </a:solidFill>
                <a:latin typeface="Comic Sans MS"/>
                <a:ea typeface="Comic Sans MS"/>
                <a:cs typeface="Comic Sans MS"/>
                <a:sym typeface="Comic Sans MS"/>
              </a:rPr>
              <a:t>Describe how both unplanned pregnancies and miscarriages can occur, and options available for unplanned pregnancies. Identify where people can go for further advice and support.</a:t>
            </a:r>
            <a:endParaRPr/>
          </a:p>
          <a:p>
            <a:pPr indent="0" lvl="0" marL="0" marR="0" rtl="0" algn="l">
              <a:spcBef>
                <a:spcPts val="0"/>
              </a:spcBef>
              <a:spcAft>
                <a:spcPts val="0"/>
              </a:spcAft>
              <a:buNone/>
            </a:pPr>
            <a:r>
              <a:rPr b="1" lang="en-GB" sz="1800">
                <a:solidFill>
                  <a:srgbClr val="BF9000"/>
                </a:solidFill>
                <a:latin typeface="Comic Sans MS"/>
                <a:ea typeface="Comic Sans MS"/>
                <a:cs typeface="Comic Sans MS"/>
                <a:sym typeface="Comic Sans MS"/>
              </a:rPr>
              <a:t>More challenging: </a:t>
            </a:r>
            <a:r>
              <a:rPr lang="en-GB" sz="1800">
                <a:solidFill>
                  <a:schemeClr val="dk1"/>
                </a:solidFill>
                <a:latin typeface="Comic Sans MS"/>
                <a:ea typeface="Comic Sans MS"/>
                <a:cs typeface="Comic Sans MS"/>
                <a:sym typeface="Comic Sans MS"/>
              </a:rPr>
              <a:t>Describe in detail all of the factors that can cause a miscarriage and the options for unplanned pregnancies as well as how the abortion process works. </a:t>
            </a:r>
            <a:endParaRPr/>
          </a:p>
          <a:p>
            <a:pPr indent="0" lvl="0" marL="0" marR="0" rtl="0" algn="l">
              <a:spcBef>
                <a:spcPts val="0"/>
              </a:spcBef>
              <a:spcAft>
                <a:spcPts val="0"/>
              </a:spcAft>
              <a:buNone/>
            </a:pPr>
            <a:r>
              <a:rPr b="1" lang="en-GB" sz="1800">
                <a:solidFill>
                  <a:srgbClr val="00B050"/>
                </a:solidFill>
                <a:latin typeface="Comic Sans MS"/>
                <a:ea typeface="Comic Sans MS"/>
                <a:cs typeface="Comic Sans MS"/>
                <a:sym typeface="Comic Sans MS"/>
              </a:rPr>
              <a:t>Mega Challenge: </a:t>
            </a:r>
            <a:r>
              <a:rPr lang="en-GB" sz="1800">
                <a:solidFill>
                  <a:schemeClr val="dk1"/>
                </a:solidFill>
                <a:latin typeface="Comic Sans MS"/>
                <a:ea typeface="Comic Sans MS"/>
                <a:cs typeface="Comic Sans MS"/>
                <a:sym typeface="Comic Sans MS"/>
              </a:rPr>
              <a:t>Explain the symptoms of miscarriage and why they may be hard to spot as well as the symptoms in the different stages of pregnancy and where further support can be found. Explain both the abortion and adoption process in detail as well as a person’s legal rights and financial entitlements.</a:t>
            </a:r>
            <a:endParaRPr sz="1800">
              <a:solidFill>
                <a:schemeClr val="dk1"/>
              </a:solidFill>
              <a:latin typeface="Comic Sans MS"/>
              <a:ea typeface="Comic Sans MS"/>
              <a:cs typeface="Comic Sans MS"/>
              <a:sym typeface="Comic Sans MS"/>
            </a:endParaRPr>
          </a:p>
        </p:txBody>
      </p:sp>
      <p:sp>
        <p:nvSpPr>
          <p:cNvPr id="98" name="Google Shape;98;p2"/>
          <p:cNvSpPr txBox="1"/>
          <p:nvPr/>
        </p:nvSpPr>
        <p:spPr>
          <a:xfrm>
            <a:off x="324253" y="1663167"/>
            <a:ext cx="8495489" cy="1200329"/>
          </a:xfrm>
          <a:prstGeom prst="rect">
            <a:avLst/>
          </a:prstGeom>
          <a:solidFill>
            <a:srgbClr val="FDFECE"/>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highlight>
                  <a:srgbClr val="FFFF00"/>
                </a:highlight>
                <a:latin typeface="Comic Sans MS"/>
                <a:ea typeface="Comic Sans MS"/>
                <a:cs typeface="Comic Sans MS"/>
                <a:sym typeface="Comic Sans MS"/>
              </a:rPr>
              <a:t>KEY WORDS:</a:t>
            </a:r>
            <a:endParaRPr/>
          </a:p>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Unplanned pregnancy </a:t>
            </a:r>
            <a:r>
              <a:rPr b="1" lang="en-GB" sz="1800">
                <a:solidFill>
                  <a:schemeClr val="dk1"/>
                </a:solidFill>
                <a:latin typeface="Comic Sans MS"/>
                <a:ea typeface="Comic Sans MS"/>
                <a:cs typeface="Comic Sans MS"/>
                <a:sym typeface="Comic Sans MS"/>
              </a:rPr>
              <a:t>– </a:t>
            </a:r>
            <a:r>
              <a:rPr lang="en-GB" sz="1800">
                <a:solidFill>
                  <a:schemeClr val="dk1"/>
                </a:solidFill>
                <a:latin typeface="Comic Sans MS"/>
                <a:ea typeface="Comic Sans MS"/>
                <a:cs typeface="Comic Sans MS"/>
                <a:sym typeface="Comic Sans MS"/>
              </a:rPr>
              <a:t>A pregnancy that was not planned for.</a:t>
            </a:r>
            <a:endParaRPr/>
          </a:p>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Miscarriage - t</a:t>
            </a:r>
            <a:r>
              <a:rPr lang="en-GB" sz="1800">
                <a:solidFill>
                  <a:schemeClr val="dk1"/>
                </a:solidFill>
                <a:latin typeface="Comic Sans MS"/>
                <a:ea typeface="Comic Sans MS"/>
                <a:cs typeface="Comic Sans MS"/>
                <a:sym typeface="Comic Sans MS"/>
              </a:rPr>
              <a:t>he spontaneous or unplanned expulsion of a foetus from the womb before it is able to survive independently.</a:t>
            </a:r>
            <a:endParaRPr/>
          </a:p>
        </p:txBody>
      </p:sp>
      <p:sp>
        <p:nvSpPr>
          <p:cNvPr id="99" name="Google Shape;99;p2"/>
          <p:cNvSpPr txBox="1"/>
          <p:nvPr/>
        </p:nvSpPr>
        <p:spPr>
          <a:xfrm>
            <a:off x="274848" y="197302"/>
            <a:ext cx="8542581" cy="1169551"/>
          </a:xfrm>
          <a:prstGeom prst="rect">
            <a:avLst/>
          </a:prstGeom>
          <a:solidFill>
            <a:schemeClr val="lt1"/>
          </a:solidFill>
          <a:ln>
            <a:noFill/>
          </a:ln>
          <a:effectLst>
            <a:outerShdw blurRad="44450" algn="ctr" dir="5400000" dist="27940">
              <a:srgbClr val="000000">
                <a:alpha val="32157"/>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en-GB" sz="3500">
                <a:solidFill>
                  <a:srgbClr val="1F3864"/>
                </a:solidFill>
                <a:latin typeface="Comic Sans MS"/>
                <a:ea typeface="Comic Sans MS"/>
                <a:cs typeface="Comic Sans MS"/>
                <a:sym typeface="Comic Sans MS"/>
              </a:rPr>
              <a:t>What do we need to know about unplanned pregnancies and miscarriage?</a:t>
            </a:r>
            <a:endParaRPr sz="3500">
              <a:solidFill>
                <a:srgbClr val="1F3864"/>
              </a:solidFill>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nvSpPr>
        <p:spPr>
          <a:xfrm>
            <a:off x="266057" y="305374"/>
            <a:ext cx="8407929" cy="6186309"/>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300" u="sng">
                <a:solidFill>
                  <a:srgbClr val="7030A0"/>
                </a:solidFill>
                <a:latin typeface="Comic Sans MS"/>
                <a:ea typeface="Comic Sans MS"/>
                <a:cs typeface="Comic Sans MS"/>
                <a:sym typeface="Comic Sans MS"/>
              </a:rPr>
              <a:t>Task One: </a:t>
            </a:r>
            <a:endParaRPr/>
          </a:p>
          <a:p>
            <a:pPr indent="0" lvl="0" marL="0" marR="0" rtl="0" algn="l">
              <a:spcBef>
                <a:spcPts val="0"/>
              </a:spcBef>
              <a:spcAft>
                <a:spcPts val="0"/>
              </a:spcAft>
              <a:buNone/>
            </a:pPr>
            <a:r>
              <a:t/>
            </a:r>
            <a:endParaRPr b="1" sz="400" u="sng">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We will now find out more </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about unplanned pregnancies,</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and the options available to </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those who find themselves with an</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unplanned pregnancy, as well</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as where we can go for further </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support.</a:t>
            </a:r>
            <a:endParaRPr/>
          </a:p>
          <a:p>
            <a:pPr indent="0" lvl="0" marL="0" marR="0" rtl="0" algn="l">
              <a:spcBef>
                <a:spcPts val="0"/>
              </a:spcBef>
              <a:spcAft>
                <a:spcPts val="0"/>
              </a:spcAft>
              <a:buNone/>
            </a:pPr>
            <a:r>
              <a:t/>
            </a:r>
            <a:endParaRPr sz="16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7030A0"/>
                </a:solidFill>
                <a:latin typeface="Comic Sans MS"/>
                <a:ea typeface="Comic Sans MS"/>
                <a:cs typeface="Comic Sans MS"/>
                <a:sym typeface="Comic Sans MS"/>
              </a:rPr>
              <a:t>FOCUSED READING OPPORTUNITY</a:t>
            </a:r>
            <a:endParaRPr/>
          </a:p>
          <a:p>
            <a:pPr indent="0" lvl="0" marL="0" marR="0" rtl="0" algn="l">
              <a:spcBef>
                <a:spcPts val="0"/>
              </a:spcBef>
              <a:spcAft>
                <a:spcPts val="0"/>
              </a:spcAft>
              <a:buNone/>
            </a:pPr>
            <a:r>
              <a:t/>
            </a:r>
            <a:endParaRPr b="1" sz="20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Spend five minutes now, reading this</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quietly on your own. You can then have</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a minute breather to discuss the </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content with the friend next to you</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if you wish to.</a:t>
            </a:r>
            <a:endParaRPr/>
          </a:p>
          <a:p>
            <a:pPr indent="0" lvl="0" marL="0" marR="0" rtl="0" algn="l">
              <a:spcBef>
                <a:spcPts val="0"/>
              </a:spcBef>
              <a:spcAft>
                <a:spcPts val="0"/>
              </a:spcAft>
              <a:buNone/>
            </a:pPr>
            <a:r>
              <a:t/>
            </a:r>
            <a:endParaRPr b="1"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000000"/>
                </a:solidFill>
                <a:latin typeface="Comic Sans MS"/>
                <a:ea typeface="Comic Sans MS"/>
                <a:cs typeface="Comic Sans MS"/>
                <a:sym typeface="Comic Sans MS"/>
              </a:rPr>
              <a:t>You will then complete the next task at your </a:t>
            </a:r>
            <a:r>
              <a:rPr b="1" lang="en-GB" sz="2000">
                <a:solidFill>
                  <a:srgbClr val="FF0000"/>
                </a:solidFill>
                <a:latin typeface="Comic Sans MS"/>
                <a:ea typeface="Comic Sans MS"/>
                <a:cs typeface="Comic Sans MS"/>
                <a:sym typeface="Comic Sans MS"/>
              </a:rPr>
              <a:t>challenge level.</a:t>
            </a:r>
            <a:endParaRPr/>
          </a:p>
        </p:txBody>
      </p:sp>
      <p:pic>
        <p:nvPicPr>
          <p:cNvPr id="105" name="Google Shape;105;p3"/>
          <p:cNvPicPr preferRelativeResize="0"/>
          <p:nvPr/>
        </p:nvPicPr>
        <p:blipFill rotWithShape="1">
          <a:blip r:embed="rId3">
            <a:alphaModFix/>
          </a:blip>
          <a:srcRect b="0" l="0" r="0" t="0"/>
          <a:stretch/>
        </p:blipFill>
        <p:spPr>
          <a:xfrm rot="542769">
            <a:off x="5492456" y="462138"/>
            <a:ext cx="3323068" cy="2260622"/>
          </a:xfrm>
          <a:prstGeom prst="rect">
            <a:avLst/>
          </a:prstGeom>
          <a:noFill/>
          <a:ln>
            <a:noFill/>
          </a:ln>
        </p:spPr>
      </p:pic>
      <p:sp>
        <p:nvSpPr>
          <p:cNvPr id="106" name="Google Shape;106;p3"/>
          <p:cNvSpPr/>
          <p:nvPr/>
        </p:nvSpPr>
        <p:spPr>
          <a:xfrm>
            <a:off x="4509503" y="1268950"/>
            <a:ext cx="1651802" cy="448307"/>
          </a:xfrm>
          <a:prstGeom prst="rightArrow">
            <a:avLst>
              <a:gd fmla="val 50000" name="adj1"/>
              <a:gd fmla="val 50000" name="adj2"/>
            </a:avLst>
          </a:prstGeom>
          <a:solidFill>
            <a:srgbClr val="4472C4"/>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7" name="Google Shape;107;p3"/>
          <p:cNvPicPr preferRelativeResize="0"/>
          <p:nvPr/>
        </p:nvPicPr>
        <p:blipFill rotWithShape="1">
          <a:blip r:embed="rId4">
            <a:alphaModFix/>
          </a:blip>
          <a:srcRect b="0" l="0" r="0" t="0"/>
          <a:stretch/>
        </p:blipFill>
        <p:spPr>
          <a:xfrm>
            <a:off x="5365769" y="3398528"/>
            <a:ext cx="3576442" cy="23854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nvSpPr>
        <p:spPr>
          <a:xfrm>
            <a:off x="307672" y="0"/>
            <a:ext cx="8407929" cy="5386090"/>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300" u="sng">
                <a:solidFill>
                  <a:srgbClr val="7030A0"/>
                </a:solidFill>
                <a:latin typeface="Comic Sans MS"/>
                <a:ea typeface="Comic Sans MS"/>
                <a:cs typeface="Comic Sans MS"/>
                <a:sym typeface="Comic Sans MS"/>
              </a:rPr>
              <a:t>Task Two:</a:t>
            </a:r>
            <a:endParaRPr b="1" sz="2000" u="sng">
              <a:solidFill>
                <a:srgbClr val="FF0000"/>
              </a:solidFill>
              <a:latin typeface="Comic Sans MS"/>
              <a:ea typeface="Comic Sans MS"/>
              <a:cs typeface="Comic Sans MS"/>
              <a:sym typeface="Comic Sans MS"/>
            </a:endParaRPr>
          </a:p>
          <a:p>
            <a:pPr indent="0" lvl="0" marL="0" marR="0" rtl="0" algn="l">
              <a:spcBef>
                <a:spcPts val="0"/>
              </a:spcBef>
              <a:spcAft>
                <a:spcPts val="0"/>
              </a:spcAft>
              <a:buNone/>
            </a:pPr>
            <a:r>
              <a:t/>
            </a:r>
            <a:endParaRPr b="1" sz="2000" u="sng">
              <a:solidFill>
                <a:srgbClr val="FF000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0602BE"/>
                </a:solidFill>
                <a:latin typeface="Comic Sans MS"/>
                <a:ea typeface="Comic Sans MS"/>
                <a:cs typeface="Comic Sans MS"/>
                <a:sym typeface="Comic Sans MS"/>
              </a:rPr>
              <a:t>Your friend, Aimee, has just sent you a message. She sounds worried. Read her message carefully and write her one back, using your information sheets.</a:t>
            </a:r>
            <a:endParaRPr/>
          </a:p>
          <a:p>
            <a:pPr indent="0" lvl="0" marL="0" marR="0" rtl="0" algn="l">
              <a:spcBef>
                <a:spcPts val="0"/>
              </a:spcBef>
              <a:spcAft>
                <a:spcPts val="0"/>
              </a:spcAft>
              <a:buNone/>
            </a:pPr>
            <a:r>
              <a:t/>
            </a:r>
            <a:endParaRPr b="1" sz="2000">
              <a:solidFill>
                <a:srgbClr val="FF0000"/>
              </a:solidFill>
              <a:latin typeface="Comic Sans MS"/>
              <a:ea typeface="Comic Sans MS"/>
              <a:cs typeface="Comic Sans MS"/>
              <a:sym typeface="Comic Sans MS"/>
            </a:endParaRPr>
          </a:p>
          <a:p>
            <a:pPr indent="0" lvl="0" marL="0" marR="0" rtl="0" algn="l">
              <a:spcBef>
                <a:spcPts val="0"/>
              </a:spcBef>
              <a:spcAft>
                <a:spcPts val="0"/>
              </a:spcAft>
              <a:buNone/>
            </a:pPr>
            <a:r>
              <a:rPr i="1" lang="en-GB" sz="1800">
                <a:solidFill>
                  <a:schemeClr val="dk1"/>
                </a:solidFill>
                <a:latin typeface="Comic Sans MS"/>
                <a:ea typeface="Comic Sans MS"/>
                <a:cs typeface="Comic Sans MS"/>
                <a:sym typeface="Comic Sans MS"/>
              </a:rPr>
              <a:t>‘Hey, I didn’t want to wake you up by ringing but I wanted to get my feelings down in a message because I feel so scared. I thought me and Brett were being so careful we always used condoms – there was that one time when it came off though – but that was just it – one time! So now I’m pregnant. I don’t want to tell him – he’ll want to keep it – and I really don’t.</a:t>
            </a:r>
            <a:endParaRPr/>
          </a:p>
          <a:p>
            <a:pPr indent="0" lvl="0" marL="0" marR="0" rtl="0" algn="l">
              <a:spcBef>
                <a:spcPts val="0"/>
              </a:spcBef>
              <a:spcAft>
                <a:spcPts val="0"/>
              </a:spcAft>
              <a:buNone/>
            </a:pPr>
            <a:r>
              <a:rPr i="1" lang="en-GB" sz="1800">
                <a:solidFill>
                  <a:schemeClr val="dk1"/>
                </a:solidFill>
                <a:latin typeface="Comic Sans MS"/>
                <a:ea typeface="Comic Sans MS"/>
                <a:cs typeface="Comic Sans MS"/>
                <a:sym typeface="Comic Sans MS"/>
              </a:rPr>
              <a:t>What can I do? I don’t even know what the process is for getting an abortion – or even if I could really go through with it. I’m far too young to look after a baby, I don’t think I could even afford to - and I want to go to Uni! I haven’t a clue where to start with all this. Please help!</a:t>
            </a:r>
            <a:endParaRPr/>
          </a:p>
          <a:p>
            <a:pPr indent="0" lvl="0" marL="0" marR="0" rtl="0" algn="l">
              <a:spcBef>
                <a:spcPts val="0"/>
              </a:spcBef>
              <a:spcAft>
                <a:spcPts val="0"/>
              </a:spcAft>
              <a:buNone/>
            </a:pPr>
            <a:r>
              <a:t/>
            </a:r>
            <a:endParaRPr sz="18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18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2300">
              <a:solidFill>
                <a:schemeClr val="dk1"/>
              </a:solidFill>
              <a:latin typeface="Comic Sans MS"/>
              <a:ea typeface="Comic Sans MS"/>
              <a:cs typeface="Comic Sans MS"/>
              <a:sym typeface="Comic Sans MS"/>
            </a:endParaRPr>
          </a:p>
        </p:txBody>
      </p:sp>
      <p:sp>
        <p:nvSpPr>
          <p:cNvPr id="113" name="Google Shape;113;p4"/>
          <p:cNvSpPr txBox="1"/>
          <p:nvPr/>
        </p:nvSpPr>
        <p:spPr>
          <a:xfrm>
            <a:off x="336473" y="4690095"/>
            <a:ext cx="8520809" cy="2031325"/>
          </a:xfrm>
          <a:prstGeom prst="rect">
            <a:avLst/>
          </a:prstGeom>
          <a:solidFill>
            <a:srgbClr val="FDFECE"/>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Additional challenges!</a:t>
            </a:r>
            <a:endParaRPr/>
          </a:p>
          <a:p>
            <a:pPr indent="0" lvl="0" marL="0" marR="0" rtl="0" algn="l">
              <a:spcBef>
                <a:spcPts val="0"/>
              </a:spcBef>
              <a:spcAft>
                <a:spcPts val="0"/>
              </a:spcAft>
              <a:buNone/>
            </a:pPr>
            <a:r>
              <a:rPr b="1" lang="en-GB" sz="1800">
                <a:solidFill>
                  <a:srgbClr val="FF0000"/>
                </a:solidFill>
                <a:latin typeface="Comic Sans MS"/>
                <a:ea typeface="Comic Sans MS"/>
                <a:cs typeface="Comic Sans MS"/>
                <a:sym typeface="Comic Sans MS"/>
              </a:rPr>
              <a:t>Challenge: </a:t>
            </a:r>
            <a:r>
              <a:rPr lang="en-GB" sz="1800">
                <a:solidFill>
                  <a:schemeClr val="dk1"/>
                </a:solidFill>
                <a:latin typeface="Comic Sans MS"/>
                <a:ea typeface="Comic Sans MS"/>
                <a:cs typeface="Comic Sans MS"/>
                <a:sym typeface="Comic Sans MS"/>
              </a:rPr>
              <a:t>Describe to Aimee how she might have become pregnant and advise her of her options and where she can go for further help.</a:t>
            </a:r>
            <a:endParaRPr/>
          </a:p>
          <a:p>
            <a:pPr indent="0" lvl="0" marL="0" marR="0" rtl="0" algn="l">
              <a:spcBef>
                <a:spcPts val="0"/>
              </a:spcBef>
              <a:spcAft>
                <a:spcPts val="0"/>
              </a:spcAft>
              <a:buNone/>
            </a:pPr>
            <a:r>
              <a:rPr b="1" lang="en-GB" sz="1800">
                <a:solidFill>
                  <a:srgbClr val="C55A11"/>
                </a:solidFill>
                <a:latin typeface="Comic Sans MS"/>
                <a:ea typeface="Comic Sans MS"/>
                <a:cs typeface="Comic Sans MS"/>
                <a:sym typeface="Comic Sans MS"/>
              </a:rPr>
              <a:t>More challenging:  </a:t>
            </a:r>
            <a:r>
              <a:rPr lang="en-GB" sz="1800">
                <a:solidFill>
                  <a:srgbClr val="000000"/>
                </a:solidFill>
                <a:latin typeface="Comic Sans MS"/>
                <a:ea typeface="Comic Sans MS"/>
                <a:cs typeface="Comic Sans MS"/>
                <a:sym typeface="Comic Sans MS"/>
              </a:rPr>
              <a:t>Explain to Aimee how the abortion process works, who needs to know about her plans, who doesn’t and why.</a:t>
            </a:r>
            <a:endParaRPr/>
          </a:p>
          <a:p>
            <a:pPr indent="0" lvl="0" marL="0" marR="0" rtl="0" algn="l">
              <a:spcBef>
                <a:spcPts val="0"/>
              </a:spcBef>
              <a:spcAft>
                <a:spcPts val="0"/>
              </a:spcAft>
              <a:buNone/>
            </a:pPr>
            <a:r>
              <a:rPr b="1" lang="en-GB" sz="1800">
                <a:solidFill>
                  <a:srgbClr val="00B050"/>
                </a:solidFill>
                <a:latin typeface="Comic Sans MS"/>
                <a:ea typeface="Comic Sans MS"/>
                <a:cs typeface="Comic Sans MS"/>
                <a:sym typeface="Comic Sans MS"/>
              </a:rPr>
              <a:t>Mega challenge:  </a:t>
            </a:r>
            <a:r>
              <a:rPr lang="en-GB" sz="1800">
                <a:solidFill>
                  <a:schemeClr val="dk1"/>
                </a:solidFill>
                <a:latin typeface="Comic Sans MS"/>
                <a:ea typeface="Comic Sans MS"/>
                <a:cs typeface="Comic Sans MS"/>
                <a:sym typeface="Comic Sans MS"/>
              </a:rPr>
              <a:t>Explain both the abortion and adoption process to Aimee in detail. Let her know her legal rights and financial entitlements.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nvSpPr>
        <p:spPr>
          <a:xfrm>
            <a:off x="327596" y="263699"/>
            <a:ext cx="8250347" cy="2646878"/>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u="sng">
                <a:solidFill>
                  <a:schemeClr val="dk1"/>
                </a:solidFill>
                <a:highlight>
                  <a:srgbClr val="FFFF00"/>
                </a:highlight>
                <a:latin typeface="Comic Sans MS"/>
                <a:ea typeface="Comic Sans MS"/>
                <a:cs typeface="Comic Sans MS"/>
                <a:sym typeface="Comic Sans MS"/>
              </a:rPr>
              <a:t>Task Three:</a:t>
            </a:r>
            <a:endParaRPr/>
          </a:p>
          <a:p>
            <a:pPr indent="0" lvl="0" marL="0" marR="0" rtl="0" algn="l">
              <a:spcBef>
                <a:spcPts val="0"/>
              </a:spcBef>
              <a:spcAft>
                <a:spcPts val="0"/>
              </a:spcAft>
              <a:buNone/>
            </a:pPr>
            <a:r>
              <a:t/>
            </a:r>
            <a:endParaRPr b="1" sz="1000" u="sng">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b="1" lang="en-GB" sz="2200">
                <a:solidFill>
                  <a:schemeClr val="dk1"/>
                </a:solidFill>
                <a:latin typeface="Comic Sans MS"/>
                <a:ea typeface="Comic Sans MS"/>
                <a:cs typeface="Comic Sans MS"/>
                <a:sym typeface="Comic Sans MS"/>
              </a:rPr>
              <a:t>We have already heard a lot of new key terms today. </a:t>
            </a:r>
            <a:endParaRPr/>
          </a:p>
          <a:p>
            <a:pPr indent="0" lvl="0" marL="0" marR="0" rtl="0" algn="l">
              <a:spcBef>
                <a:spcPts val="0"/>
              </a:spcBef>
              <a:spcAft>
                <a:spcPts val="0"/>
              </a:spcAft>
              <a:buNone/>
            </a:pPr>
            <a:r>
              <a:rPr b="1" lang="en-GB" sz="2200">
                <a:solidFill>
                  <a:schemeClr val="dk1"/>
                </a:solidFill>
                <a:latin typeface="Comic Sans MS"/>
                <a:ea typeface="Comic Sans MS"/>
                <a:cs typeface="Comic Sans MS"/>
                <a:sym typeface="Comic Sans MS"/>
              </a:rPr>
              <a:t>We’ll now be examining miscarriage in detail, so let’s see how many key terms about this topic we know already.</a:t>
            </a:r>
            <a:endParaRPr/>
          </a:p>
          <a:p>
            <a:pPr indent="0" lvl="0" marL="0" marR="0" rtl="0" algn="l">
              <a:spcBef>
                <a:spcPts val="0"/>
              </a:spcBef>
              <a:spcAft>
                <a:spcPts val="0"/>
              </a:spcAft>
              <a:buNone/>
            </a:pPr>
            <a:r>
              <a:t/>
            </a:r>
            <a:endParaRPr b="1" sz="22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lang="en-GB" sz="2200">
                <a:solidFill>
                  <a:srgbClr val="7030A0"/>
                </a:solidFill>
                <a:latin typeface="Comic Sans MS"/>
                <a:ea typeface="Comic Sans MS"/>
                <a:cs typeface="Comic Sans MS"/>
                <a:sym typeface="Comic Sans MS"/>
              </a:rPr>
              <a:t>Let’s explore these now. You have a copy each but you can help each other in pairs too.</a:t>
            </a:r>
            <a:endParaRPr b="1" sz="2200">
              <a:solidFill>
                <a:schemeClr val="dk1"/>
              </a:solidFill>
              <a:latin typeface="Comic Sans MS"/>
              <a:ea typeface="Comic Sans MS"/>
              <a:cs typeface="Comic Sans MS"/>
              <a:sym typeface="Comic Sans MS"/>
            </a:endParaRPr>
          </a:p>
        </p:txBody>
      </p:sp>
      <p:sp>
        <p:nvSpPr>
          <p:cNvPr id="119" name="Google Shape;119;p5"/>
          <p:cNvSpPr txBox="1"/>
          <p:nvPr/>
        </p:nvSpPr>
        <p:spPr>
          <a:xfrm>
            <a:off x="6571612" y="3270314"/>
            <a:ext cx="2078182" cy="1015663"/>
          </a:xfrm>
          <a:prstGeom prst="rect">
            <a:avLst/>
          </a:prstGeom>
          <a:solidFill>
            <a:srgbClr val="FFFF00"/>
          </a:solidFill>
          <a:ln>
            <a:noFill/>
          </a:ln>
          <a:effectLst>
            <a:outerShdw blurRad="149987" algn="ctr" dir="8460000" dist="250190">
              <a:srgbClr val="000000">
                <a:alpha val="27843"/>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Don’t forget to complete the final column!</a:t>
            </a:r>
            <a:endParaRPr/>
          </a:p>
        </p:txBody>
      </p:sp>
      <p:sp>
        <p:nvSpPr>
          <p:cNvPr id="120" name="Google Shape;120;p5"/>
          <p:cNvSpPr txBox="1"/>
          <p:nvPr/>
        </p:nvSpPr>
        <p:spPr>
          <a:xfrm>
            <a:off x="6306740" y="4873708"/>
            <a:ext cx="2477007" cy="1323439"/>
          </a:xfrm>
          <a:prstGeom prst="rect">
            <a:avLst/>
          </a:prstGeom>
          <a:solidFill>
            <a:srgbClr val="FDFECE"/>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We will go through the answers together in ten minutes.</a:t>
            </a:r>
            <a:endParaRPr/>
          </a:p>
        </p:txBody>
      </p:sp>
      <p:pic>
        <p:nvPicPr>
          <p:cNvPr descr="A screenshot of a cell phone&#10;&#10;Description automatically generated" id="121" name="Google Shape;121;p5"/>
          <p:cNvPicPr preferRelativeResize="0"/>
          <p:nvPr/>
        </p:nvPicPr>
        <p:blipFill rotWithShape="1">
          <a:blip r:embed="rId3">
            <a:alphaModFix/>
          </a:blip>
          <a:srcRect b="0" l="0" r="0" t="0"/>
          <a:stretch/>
        </p:blipFill>
        <p:spPr>
          <a:xfrm>
            <a:off x="327596" y="3270314"/>
            <a:ext cx="5509058" cy="2959879"/>
          </a:xfrm>
          <a:prstGeom prst="rect">
            <a:avLst/>
          </a:prstGeom>
          <a:noFill/>
          <a:ln>
            <a:noFill/>
          </a:ln>
        </p:spPr>
      </p:pic>
      <p:sp>
        <p:nvSpPr>
          <p:cNvPr id="122" name="Google Shape;122;p5"/>
          <p:cNvSpPr/>
          <p:nvPr/>
        </p:nvSpPr>
        <p:spPr>
          <a:xfrm rot="10800000">
            <a:off x="4780084" y="3498308"/>
            <a:ext cx="1771668" cy="624772"/>
          </a:xfrm>
          <a:prstGeom prst="rightArrow">
            <a:avLst>
              <a:gd fmla="val 50000" name="adj1"/>
              <a:gd fmla="val 50000" name="adj2"/>
            </a:avLst>
          </a:prstGeom>
          <a:solidFill>
            <a:srgbClr val="FF0000"/>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6"/>
          <p:cNvSpPr txBox="1"/>
          <p:nvPr/>
        </p:nvSpPr>
        <p:spPr>
          <a:xfrm>
            <a:off x="88724" y="318902"/>
            <a:ext cx="8966551" cy="600472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u="sng">
                <a:solidFill>
                  <a:srgbClr val="7030A0"/>
                </a:solidFill>
                <a:highlight>
                  <a:srgbClr val="FFFF00"/>
                </a:highlight>
                <a:latin typeface="Comic Sans MS"/>
                <a:ea typeface="Comic Sans MS"/>
                <a:cs typeface="Comic Sans MS"/>
                <a:sym typeface="Comic Sans MS"/>
              </a:rPr>
              <a:t>Task 4 </a:t>
            </a:r>
            <a:r>
              <a:rPr b="1" lang="en-GB" sz="2400">
                <a:solidFill>
                  <a:srgbClr val="7030A0"/>
                </a:solidFill>
                <a:latin typeface="Comic Sans MS"/>
                <a:ea typeface="Comic Sans MS"/>
                <a:cs typeface="Comic Sans MS"/>
                <a:sym typeface="Comic Sans MS"/>
              </a:rPr>
              <a:t>– </a:t>
            </a:r>
            <a:r>
              <a:rPr b="1" lang="en-GB" sz="1900">
                <a:solidFill>
                  <a:srgbClr val="7030A0"/>
                </a:solidFill>
                <a:latin typeface="Comic Sans MS"/>
                <a:ea typeface="Comic Sans MS"/>
                <a:cs typeface="Comic Sans MS"/>
                <a:sym typeface="Comic Sans MS"/>
              </a:rPr>
              <a:t>What is miscarriage? What do we need to know about it?</a:t>
            </a:r>
            <a:endParaRPr/>
          </a:p>
          <a:p>
            <a:pPr indent="0" lvl="0" marL="0" marR="0" rtl="0" algn="l">
              <a:spcBef>
                <a:spcPts val="0"/>
              </a:spcBef>
              <a:spcAft>
                <a:spcPts val="0"/>
              </a:spcAft>
              <a:buNone/>
            </a:pPr>
            <a:r>
              <a:t/>
            </a:r>
            <a:endParaRPr b="1" sz="8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1800">
                <a:solidFill>
                  <a:schemeClr val="dk1"/>
                </a:solidFill>
                <a:latin typeface="Comic Sans MS"/>
                <a:ea typeface="Comic Sans MS"/>
                <a:cs typeface="Comic Sans MS"/>
                <a:sym typeface="Comic Sans MS"/>
              </a:rPr>
              <a:t>Watch the clip and answer your choice of challenge questions </a:t>
            </a:r>
            <a:r>
              <a:rPr b="1" lang="en-GB" sz="1800">
                <a:solidFill>
                  <a:srgbClr val="7030A0"/>
                </a:solidFill>
                <a:latin typeface="Comic Sans MS"/>
                <a:ea typeface="Comic Sans MS"/>
                <a:cs typeface="Comic Sans MS"/>
                <a:sym typeface="Comic Sans MS"/>
              </a:rPr>
              <a:t>on your worksheet</a:t>
            </a:r>
            <a:r>
              <a:rPr lang="en-GB" sz="1800">
                <a:solidFill>
                  <a:schemeClr val="dk1"/>
                </a:solidFill>
                <a:latin typeface="Comic Sans MS"/>
                <a:ea typeface="Comic Sans MS"/>
                <a:cs typeface="Comic Sans MS"/>
                <a:sym typeface="Comic Sans MS"/>
              </a:rPr>
              <a:t>.</a:t>
            </a:r>
            <a:endParaRPr/>
          </a:p>
          <a:p>
            <a:pPr indent="0" lvl="0" marL="0" marR="0" rtl="0" algn="l">
              <a:lnSpc>
                <a:spcPct val="115000"/>
              </a:lnSpc>
              <a:spcBef>
                <a:spcPts val="0"/>
              </a:spcBef>
              <a:spcAft>
                <a:spcPts val="0"/>
              </a:spcAft>
              <a:buNone/>
            </a:pPr>
            <a:r>
              <a:rPr lang="en-GB" sz="16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u="sng">
                <a:solidFill>
                  <a:srgbClr val="0563C1"/>
                </a:solidFill>
                <a:latin typeface="Comic Sans MS"/>
                <a:ea typeface="Comic Sans MS"/>
                <a:cs typeface="Comic Sans MS"/>
                <a:sym typeface="Comic Sans MS"/>
                <a:hlinkClick r:id="rId3">
                  <a:extLst>
                    <a:ext uri="{A12FA001-AC4F-418D-AE19-62706E023703}">
                      <ahyp:hlinkClr val="tx"/>
                    </a:ext>
                  </a:extLst>
                </a:hlinkClick>
              </a:rPr>
              <a:t>https://www.youtube.com/watch?v=j9peQFwW7T4&amp;t=24s</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b="1" lang="en-GB" sz="1600">
                <a:solidFill>
                  <a:srgbClr val="FF0000"/>
                </a:solidFill>
                <a:latin typeface="Comic Sans MS"/>
                <a:ea typeface="Comic Sans MS"/>
                <a:cs typeface="Comic Sans MS"/>
                <a:sym typeface="Comic Sans MS"/>
              </a:rPr>
              <a:t>Challenge:</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What percentage of pregnancies will end in miscarriage?</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Generally speaking, is there anything than a woman can do to stop a miscarriage from occurring?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Describe some of the most common miscarriage symptoms.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b="1" lang="en-GB" sz="1600">
                <a:solidFill>
                  <a:srgbClr val="C45911"/>
                </a:solidFill>
                <a:latin typeface="Comic Sans MS"/>
                <a:ea typeface="Comic Sans MS"/>
                <a:cs typeface="Comic Sans MS"/>
                <a:sym typeface="Comic Sans MS"/>
              </a:rPr>
              <a:t>More challenging:</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Name one factor that increases the risk of miscarriage.</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How might issues with the placenta cause a miscarriage?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How might a miscarriage be diagnosed?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b="1" lang="en-GB" sz="1600">
                <a:solidFill>
                  <a:srgbClr val="00B050"/>
                </a:solidFill>
                <a:latin typeface="Comic Sans MS"/>
                <a:ea typeface="Comic Sans MS"/>
                <a:cs typeface="Comic Sans MS"/>
                <a:sym typeface="Comic Sans MS"/>
              </a:rPr>
              <a:t>Mega Challenge:</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What is meant by an ‘incomplete miscarriage’?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Describe two of the risk factors that increase the likelihood of miscarriage. </a:t>
            </a:r>
            <a:endParaRPr sz="1200">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rPr lang="en-GB" sz="1600">
                <a:solidFill>
                  <a:schemeClr val="dk1"/>
                </a:solidFill>
                <a:latin typeface="Comic Sans MS"/>
                <a:ea typeface="Comic Sans MS"/>
                <a:cs typeface="Comic Sans MS"/>
                <a:sym typeface="Comic Sans MS"/>
              </a:rPr>
              <a:t>What are some things a woman can do to reduce her risk of miscarriage? </a:t>
            </a:r>
            <a:endParaRPr sz="1600">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t/>
            </a:r>
            <a:endParaRPr sz="300">
              <a:solidFill>
                <a:schemeClr val="dk1"/>
              </a:solidFill>
              <a:latin typeface="Comic Sans MS"/>
              <a:ea typeface="Comic Sans MS"/>
              <a:cs typeface="Comic Sans MS"/>
              <a:sym typeface="Comic Sans MS"/>
            </a:endParaRPr>
          </a:p>
        </p:txBody>
      </p:sp>
      <p:pic>
        <p:nvPicPr>
          <p:cNvPr id="128" name="Google Shape;128;p6"/>
          <p:cNvPicPr preferRelativeResize="0"/>
          <p:nvPr/>
        </p:nvPicPr>
        <p:blipFill rotWithShape="1">
          <a:blip r:embed="rId4">
            <a:alphaModFix/>
          </a:blip>
          <a:srcRect b="0" l="0" r="0" t="0"/>
          <a:stretch/>
        </p:blipFill>
        <p:spPr>
          <a:xfrm>
            <a:off x="6435900" y="3210605"/>
            <a:ext cx="2619375" cy="1743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7"/>
          <p:cNvSpPr txBox="1"/>
          <p:nvPr/>
        </p:nvSpPr>
        <p:spPr>
          <a:xfrm>
            <a:off x="266057" y="305374"/>
            <a:ext cx="8407929" cy="6078587"/>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300" u="sng">
                <a:solidFill>
                  <a:srgbClr val="7030A0"/>
                </a:solidFill>
                <a:latin typeface="Comic Sans MS"/>
                <a:ea typeface="Comic Sans MS"/>
                <a:cs typeface="Comic Sans MS"/>
                <a:sym typeface="Comic Sans MS"/>
              </a:rPr>
              <a:t>Task Five: </a:t>
            </a:r>
            <a:endParaRPr/>
          </a:p>
          <a:p>
            <a:pPr indent="0" lvl="0" marL="0" marR="0" rtl="0" algn="l">
              <a:spcBef>
                <a:spcPts val="0"/>
              </a:spcBef>
              <a:spcAft>
                <a:spcPts val="0"/>
              </a:spcAft>
              <a:buNone/>
            </a:pPr>
            <a:r>
              <a:t/>
            </a:r>
            <a:endParaRPr b="1" sz="2300" u="sng">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t/>
            </a:r>
            <a:endParaRPr b="1" sz="400" u="sng">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We will now find out more </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about miscarriage, what </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exactly this is, the different</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forms and how it can happen in</a:t>
            </a:r>
            <a:endParaRPr/>
          </a:p>
          <a:p>
            <a:pPr indent="0" lvl="0" marL="0" marR="0" rtl="0" algn="l">
              <a:spcBef>
                <a:spcPts val="0"/>
              </a:spcBef>
              <a:spcAft>
                <a:spcPts val="0"/>
              </a:spcAft>
              <a:buNone/>
            </a:pPr>
            <a:r>
              <a:rPr lang="en-GB" sz="2300">
                <a:solidFill>
                  <a:srgbClr val="0070C0"/>
                </a:solidFill>
                <a:latin typeface="Comic Sans MS"/>
                <a:ea typeface="Comic Sans MS"/>
                <a:cs typeface="Comic Sans MS"/>
                <a:sym typeface="Comic Sans MS"/>
              </a:rPr>
              <a:t>any pregnancy.</a:t>
            </a:r>
            <a:endParaRPr/>
          </a:p>
          <a:p>
            <a:pPr indent="0" lvl="0" marL="0" marR="0" rtl="0" algn="l">
              <a:spcBef>
                <a:spcPts val="0"/>
              </a:spcBef>
              <a:spcAft>
                <a:spcPts val="0"/>
              </a:spcAft>
              <a:buNone/>
            </a:pPr>
            <a:r>
              <a:t/>
            </a:r>
            <a:endParaRPr sz="16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t/>
            </a:r>
            <a:endParaRPr sz="16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7030A0"/>
                </a:solidFill>
                <a:latin typeface="Comic Sans MS"/>
                <a:ea typeface="Comic Sans MS"/>
                <a:cs typeface="Comic Sans MS"/>
                <a:sym typeface="Comic Sans MS"/>
              </a:rPr>
              <a:t>FOCUSED READING OPPORTUNITY</a:t>
            </a:r>
            <a:endParaRPr/>
          </a:p>
          <a:p>
            <a:pPr indent="0" lvl="0" marL="0" marR="0" rtl="0" algn="l">
              <a:spcBef>
                <a:spcPts val="0"/>
              </a:spcBef>
              <a:spcAft>
                <a:spcPts val="0"/>
              </a:spcAft>
              <a:buNone/>
            </a:pPr>
            <a:r>
              <a:t/>
            </a:r>
            <a:endParaRPr b="1" sz="20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Spend five minutes now, reading this</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quietly on your own. You can then have</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a minute breather to discuss the </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content with the friend next to you</a:t>
            </a:r>
            <a:endParaRPr/>
          </a:p>
          <a:p>
            <a:pPr indent="0" lvl="0" marL="0" marR="0" rtl="0" algn="l">
              <a:spcBef>
                <a:spcPts val="0"/>
              </a:spcBef>
              <a:spcAft>
                <a:spcPts val="0"/>
              </a:spcAft>
              <a:buNone/>
            </a:pPr>
            <a:r>
              <a:rPr lang="en-GB" sz="2000">
                <a:solidFill>
                  <a:srgbClr val="000000"/>
                </a:solidFill>
                <a:latin typeface="Comic Sans MS"/>
                <a:ea typeface="Comic Sans MS"/>
                <a:cs typeface="Comic Sans MS"/>
                <a:sym typeface="Comic Sans MS"/>
              </a:rPr>
              <a:t>if you wish to.</a:t>
            </a:r>
            <a:endParaRPr/>
          </a:p>
          <a:p>
            <a:pPr indent="0" lvl="0" marL="0" marR="0" rtl="0" algn="l">
              <a:spcBef>
                <a:spcPts val="0"/>
              </a:spcBef>
              <a:spcAft>
                <a:spcPts val="0"/>
              </a:spcAft>
              <a:buNone/>
            </a:pPr>
            <a:r>
              <a:t/>
            </a:r>
            <a:endParaRPr b="1"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000000"/>
                </a:solidFill>
                <a:latin typeface="Comic Sans MS"/>
                <a:ea typeface="Comic Sans MS"/>
                <a:cs typeface="Comic Sans MS"/>
                <a:sym typeface="Comic Sans MS"/>
              </a:rPr>
              <a:t>You will then complete the next task at your </a:t>
            </a:r>
            <a:r>
              <a:rPr b="1" lang="en-GB" sz="2000">
                <a:solidFill>
                  <a:srgbClr val="FF0000"/>
                </a:solidFill>
                <a:latin typeface="Comic Sans MS"/>
                <a:ea typeface="Comic Sans MS"/>
                <a:cs typeface="Comic Sans MS"/>
                <a:sym typeface="Comic Sans MS"/>
              </a:rPr>
              <a:t>challenge level.</a:t>
            </a:r>
            <a:endParaRPr/>
          </a:p>
        </p:txBody>
      </p:sp>
      <p:pic>
        <p:nvPicPr>
          <p:cNvPr id="134" name="Google Shape;134;p7"/>
          <p:cNvPicPr preferRelativeResize="0"/>
          <p:nvPr/>
        </p:nvPicPr>
        <p:blipFill rotWithShape="1">
          <a:blip r:embed="rId3">
            <a:alphaModFix/>
          </a:blip>
          <a:srcRect b="0" l="0" r="0" t="0"/>
          <a:stretch/>
        </p:blipFill>
        <p:spPr>
          <a:xfrm rot="542769">
            <a:off x="5492456" y="756053"/>
            <a:ext cx="3323068" cy="2260622"/>
          </a:xfrm>
          <a:prstGeom prst="rect">
            <a:avLst/>
          </a:prstGeom>
          <a:noFill/>
          <a:ln>
            <a:noFill/>
          </a:ln>
        </p:spPr>
      </p:pic>
      <p:sp>
        <p:nvSpPr>
          <p:cNvPr id="135" name="Google Shape;135;p7"/>
          <p:cNvSpPr/>
          <p:nvPr/>
        </p:nvSpPr>
        <p:spPr>
          <a:xfrm>
            <a:off x="4509503" y="1268950"/>
            <a:ext cx="1651802" cy="448307"/>
          </a:xfrm>
          <a:prstGeom prst="rightArrow">
            <a:avLst>
              <a:gd fmla="val 50000" name="adj1"/>
              <a:gd fmla="val 50000" name="adj2"/>
            </a:avLst>
          </a:prstGeom>
          <a:solidFill>
            <a:srgbClr val="4472C4"/>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36" name="Google Shape;136;p7"/>
          <p:cNvPicPr preferRelativeResize="0"/>
          <p:nvPr/>
        </p:nvPicPr>
        <p:blipFill rotWithShape="1">
          <a:blip r:embed="rId4">
            <a:alphaModFix/>
          </a:blip>
          <a:srcRect b="0" l="0" r="0" t="0"/>
          <a:stretch/>
        </p:blipFill>
        <p:spPr>
          <a:xfrm>
            <a:off x="5335403" y="3467354"/>
            <a:ext cx="3379963" cy="22492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8"/>
          <p:cNvSpPr txBox="1"/>
          <p:nvPr/>
        </p:nvSpPr>
        <p:spPr>
          <a:xfrm>
            <a:off x="114173" y="39883"/>
            <a:ext cx="206271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highlight>
                  <a:srgbClr val="FFFF00"/>
                </a:highlight>
                <a:latin typeface="Comic Sans MS"/>
                <a:ea typeface="Comic Sans MS"/>
                <a:cs typeface="Comic Sans MS"/>
                <a:sym typeface="Comic Sans MS"/>
              </a:rPr>
              <a:t>Task Six:</a:t>
            </a:r>
            <a:endParaRPr/>
          </a:p>
        </p:txBody>
      </p:sp>
      <p:sp>
        <p:nvSpPr>
          <p:cNvPr id="142" name="Google Shape;142;p8"/>
          <p:cNvSpPr txBox="1"/>
          <p:nvPr/>
        </p:nvSpPr>
        <p:spPr>
          <a:xfrm>
            <a:off x="171223" y="439993"/>
            <a:ext cx="8801554" cy="36009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2"/>
              </a:buClr>
              <a:buSzPts val="1600"/>
              <a:buFont typeface="Comic Sans MS"/>
              <a:buNone/>
            </a:pPr>
            <a:r>
              <a:rPr lang="en-GB" sz="1600">
                <a:solidFill>
                  <a:schemeClr val="dk2"/>
                </a:solidFill>
                <a:latin typeface="Comic Sans MS"/>
                <a:ea typeface="Comic Sans MS"/>
                <a:cs typeface="Comic Sans MS"/>
                <a:sym typeface="Comic Sans MS"/>
              </a:rPr>
              <a:t>Using the information in your hand-out, create an eye-catching noticeboard for Dr Smith’s clinic. Ensure you complete your challenge level task (think carefully about how you can present the issues raised today in a way that informs people about miscarriages in a sensitive and informative way).</a:t>
            </a:r>
            <a:endParaRPr/>
          </a:p>
          <a:p>
            <a:pPr indent="0" lvl="0" marL="0" marR="0" rtl="0" algn="l">
              <a:spcBef>
                <a:spcPts val="0"/>
              </a:spcBef>
              <a:spcAft>
                <a:spcPts val="0"/>
              </a:spcAft>
              <a:buClr>
                <a:schemeClr val="dk1"/>
              </a:buClr>
              <a:buSzPts val="1600"/>
              <a:buFont typeface="Arial"/>
              <a:buNone/>
            </a:pPr>
            <a:r>
              <a:t/>
            </a:r>
            <a:endParaRPr sz="1600">
              <a:solidFill>
                <a:srgbClr val="CC6600"/>
              </a:solidFill>
              <a:latin typeface="Comic Sans MS"/>
              <a:ea typeface="Comic Sans MS"/>
              <a:cs typeface="Comic Sans MS"/>
              <a:sym typeface="Comic Sans MS"/>
            </a:endParaRPr>
          </a:p>
          <a:p>
            <a:pPr indent="0" lvl="0" marL="0" marR="0" rtl="0" algn="l">
              <a:spcBef>
                <a:spcPts val="0"/>
              </a:spcBef>
              <a:spcAft>
                <a:spcPts val="0"/>
              </a:spcAft>
              <a:buClr>
                <a:srgbClr val="FF0000"/>
              </a:buClr>
              <a:buSzPts val="1600"/>
              <a:buFont typeface="Comic Sans MS"/>
              <a:buNone/>
            </a:pPr>
            <a:r>
              <a:rPr lang="en-GB" sz="1600">
                <a:solidFill>
                  <a:srgbClr val="FF0000"/>
                </a:solidFill>
                <a:latin typeface="Comic Sans MS"/>
                <a:ea typeface="Comic Sans MS"/>
                <a:cs typeface="Comic Sans MS"/>
                <a:sym typeface="Comic Sans MS"/>
              </a:rPr>
              <a:t>Describe five reasons why miscarriages can happen and how they happen and where further support can be found.</a:t>
            </a:r>
            <a:endParaRPr/>
          </a:p>
          <a:p>
            <a:pPr indent="0" lvl="0" marL="0" marR="0" rtl="0" algn="l">
              <a:spcBef>
                <a:spcPts val="0"/>
              </a:spcBef>
              <a:spcAft>
                <a:spcPts val="0"/>
              </a:spcAft>
              <a:buClr>
                <a:srgbClr val="CC6600"/>
              </a:buClr>
              <a:buSzPts val="1600"/>
              <a:buFont typeface="Comic Sans MS"/>
              <a:buNone/>
            </a:pPr>
            <a:r>
              <a:rPr lang="en-GB" sz="1600">
                <a:solidFill>
                  <a:srgbClr val="CC6600"/>
                </a:solidFill>
                <a:latin typeface="Comic Sans MS"/>
                <a:ea typeface="Comic Sans MS"/>
                <a:cs typeface="Comic Sans MS"/>
                <a:sym typeface="Comic Sans MS"/>
              </a:rPr>
              <a:t>As above, but explaining each reason in detail as well as the effect this can have on the pregnant person, depending on the stage of pregnancy and where further support can be found.</a:t>
            </a:r>
            <a:endParaRPr/>
          </a:p>
          <a:p>
            <a:pPr indent="0" lvl="0" marL="0" marR="0" rtl="0" algn="l">
              <a:spcBef>
                <a:spcPts val="0"/>
              </a:spcBef>
              <a:spcAft>
                <a:spcPts val="0"/>
              </a:spcAft>
              <a:buClr>
                <a:srgbClr val="00B050"/>
              </a:buClr>
              <a:buSzPts val="1600"/>
              <a:buFont typeface="Comic Sans MS"/>
              <a:buNone/>
            </a:pPr>
            <a:r>
              <a:rPr lang="en-GB" sz="1600">
                <a:solidFill>
                  <a:srgbClr val="00B050"/>
                </a:solidFill>
                <a:latin typeface="Comic Sans MS"/>
                <a:ea typeface="Comic Sans MS"/>
                <a:cs typeface="Comic Sans MS"/>
                <a:sym typeface="Comic Sans MS"/>
              </a:rPr>
              <a:t>Explain in detail the reasons why miscarriage occurs, as well as the symptoms and why they may be hard to spot. Explain the symptoms in the different stages of pregnancy and where further support can be found.</a:t>
            </a:r>
            <a:endParaRPr/>
          </a:p>
          <a:p>
            <a:pPr indent="0" lvl="0" marL="0" marR="0" rtl="0" algn="l">
              <a:spcBef>
                <a:spcPts val="0"/>
              </a:spcBef>
              <a:spcAft>
                <a:spcPts val="0"/>
              </a:spcAft>
              <a:buClr>
                <a:schemeClr val="dk1"/>
              </a:buClr>
              <a:buSzPts val="2000"/>
              <a:buFont typeface="Arial"/>
              <a:buNone/>
            </a:pPr>
            <a:r>
              <a:t/>
            </a:r>
            <a:endParaRPr sz="2000">
              <a:solidFill>
                <a:srgbClr val="00B050"/>
              </a:solidFill>
              <a:latin typeface="Arial"/>
              <a:ea typeface="Arial"/>
              <a:cs typeface="Arial"/>
              <a:sym typeface="Arial"/>
            </a:endParaRPr>
          </a:p>
        </p:txBody>
      </p:sp>
      <p:pic>
        <p:nvPicPr>
          <p:cNvPr id="143" name="Google Shape;143;p8"/>
          <p:cNvPicPr preferRelativeResize="0"/>
          <p:nvPr/>
        </p:nvPicPr>
        <p:blipFill rotWithShape="1">
          <a:blip r:embed="rId3">
            <a:alphaModFix/>
          </a:blip>
          <a:srcRect b="0" l="0" r="0" t="0"/>
          <a:stretch/>
        </p:blipFill>
        <p:spPr>
          <a:xfrm>
            <a:off x="1972066" y="3798437"/>
            <a:ext cx="5417582" cy="2932595"/>
          </a:xfrm>
          <a:prstGeom prst="rect">
            <a:avLst/>
          </a:prstGeom>
          <a:noFill/>
          <a:ln>
            <a:noFill/>
          </a:ln>
        </p:spPr>
      </p:pic>
      <p:pic>
        <p:nvPicPr>
          <p:cNvPr id="144" name="Google Shape;144;p8"/>
          <p:cNvPicPr preferRelativeResize="0"/>
          <p:nvPr/>
        </p:nvPicPr>
        <p:blipFill rotWithShape="1">
          <a:blip r:embed="rId4">
            <a:alphaModFix/>
          </a:blip>
          <a:srcRect b="0" l="0" r="0" t="0"/>
          <a:stretch/>
        </p:blipFill>
        <p:spPr>
          <a:xfrm>
            <a:off x="6977060" y="4798175"/>
            <a:ext cx="1995717" cy="1328059"/>
          </a:xfrm>
          <a:prstGeom prst="rect">
            <a:avLst/>
          </a:prstGeom>
          <a:noFill/>
          <a:ln>
            <a:noFill/>
          </a:ln>
        </p:spPr>
      </p:pic>
      <p:pic>
        <p:nvPicPr>
          <p:cNvPr id="145" name="Google Shape;145;p8"/>
          <p:cNvPicPr preferRelativeResize="0"/>
          <p:nvPr/>
        </p:nvPicPr>
        <p:blipFill rotWithShape="1">
          <a:blip r:embed="rId5">
            <a:alphaModFix/>
          </a:blip>
          <a:srcRect b="0" l="0" r="0" t="0"/>
          <a:stretch/>
        </p:blipFill>
        <p:spPr>
          <a:xfrm>
            <a:off x="171223" y="4798175"/>
            <a:ext cx="1992089" cy="132805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9"/>
          <p:cNvSpPr txBox="1"/>
          <p:nvPr/>
        </p:nvSpPr>
        <p:spPr>
          <a:xfrm>
            <a:off x="291637" y="0"/>
            <a:ext cx="8496764" cy="3872663"/>
          </a:xfrm>
          <a:prstGeom prst="rect">
            <a:avLst/>
          </a:prstGeom>
          <a:solidFill>
            <a:srgbClr val="FDFECE"/>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u="sng">
                <a:solidFill>
                  <a:schemeClr val="dk1"/>
                </a:solidFill>
                <a:highlight>
                  <a:srgbClr val="FFFF00"/>
                </a:highlight>
                <a:latin typeface="Comic Sans MS"/>
                <a:ea typeface="Comic Sans MS"/>
                <a:cs typeface="Comic Sans MS"/>
                <a:sym typeface="Comic Sans MS"/>
              </a:rPr>
              <a:t>PLENARY</a:t>
            </a:r>
            <a:r>
              <a:rPr b="1" lang="en-GB" sz="2400" u="sng">
                <a:solidFill>
                  <a:schemeClr val="dk1"/>
                </a:solidFill>
                <a:latin typeface="Comic Sans MS"/>
                <a:ea typeface="Comic Sans MS"/>
                <a:cs typeface="Comic Sans MS"/>
                <a:sym typeface="Comic Sans MS"/>
              </a:rPr>
              <a:t> -DEBATE TIME!</a:t>
            </a:r>
            <a:endParaRPr/>
          </a:p>
          <a:p>
            <a:pPr indent="0" lvl="0" marL="0" marR="0" rtl="0" algn="l">
              <a:lnSpc>
                <a:spcPct val="107000"/>
              </a:lnSpc>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lnSpc>
                <a:spcPct val="107000"/>
              </a:lnSpc>
              <a:spcBef>
                <a:spcPts val="800"/>
              </a:spcBef>
              <a:spcAft>
                <a:spcPts val="0"/>
              </a:spcAft>
              <a:buNone/>
            </a:pPr>
            <a:r>
              <a:rPr i="1" lang="en-GB" sz="2000">
                <a:solidFill>
                  <a:srgbClr val="0070C0"/>
                </a:solidFill>
                <a:latin typeface="Comic Sans MS"/>
                <a:ea typeface="Comic Sans MS"/>
                <a:cs typeface="Comic Sans MS"/>
                <a:sym typeface="Comic Sans MS"/>
              </a:rPr>
              <a:t>“Fathers should be able to have an equal say about whether a pregnancy is terminated or not, this should be taken into account before the decision is made by a doctor.”</a:t>
            </a:r>
            <a:endParaRPr sz="2000">
              <a:solidFill>
                <a:srgbClr val="0070C0"/>
              </a:solidFill>
              <a:latin typeface="Calibri"/>
              <a:ea typeface="Calibri"/>
              <a:cs typeface="Calibri"/>
              <a:sym typeface="Calibri"/>
            </a:endParaRPr>
          </a:p>
          <a:p>
            <a:pPr indent="0" lvl="0" marL="0" marR="0" rtl="0" algn="l">
              <a:spcBef>
                <a:spcPts val="800"/>
              </a:spcBef>
              <a:spcAft>
                <a:spcPts val="0"/>
              </a:spcAft>
              <a:buNone/>
            </a:pPr>
            <a:r>
              <a:t/>
            </a:r>
            <a:endParaRPr b="1" i="1" sz="1100">
              <a:solidFill>
                <a:srgbClr val="0000FF"/>
              </a:solidFill>
              <a:latin typeface="Comic Sans MS"/>
              <a:ea typeface="Comic Sans MS"/>
              <a:cs typeface="Comic Sans MS"/>
              <a:sym typeface="Comic Sans MS"/>
            </a:endParaRPr>
          </a:p>
          <a:p>
            <a:pPr indent="0" lvl="0" marL="0" marR="0" rtl="0" algn="l">
              <a:spcBef>
                <a:spcPts val="0"/>
              </a:spcBef>
              <a:spcAft>
                <a:spcPts val="0"/>
              </a:spcAft>
              <a:buNone/>
            </a:pPr>
            <a:r>
              <a:t/>
            </a:r>
            <a:endParaRPr b="1" i="1" sz="10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rPr lang="en-GB" sz="2000">
                <a:solidFill>
                  <a:srgbClr val="7030A0"/>
                </a:solidFill>
                <a:latin typeface="Comic Sans MS"/>
                <a:ea typeface="Comic Sans MS"/>
                <a:cs typeface="Comic Sans MS"/>
                <a:sym typeface="Comic Sans MS"/>
              </a:rPr>
              <a:t>Do you agree or disagree? Maybe you can </a:t>
            </a:r>
            <a:endParaRPr/>
          </a:p>
          <a:p>
            <a:pPr indent="0" lvl="0" marL="0" marR="0" rtl="0" algn="l">
              <a:spcBef>
                <a:spcPts val="0"/>
              </a:spcBef>
              <a:spcAft>
                <a:spcPts val="0"/>
              </a:spcAft>
              <a:buNone/>
            </a:pPr>
            <a:r>
              <a:rPr lang="en-GB" sz="2000">
                <a:solidFill>
                  <a:srgbClr val="7030A0"/>
                </a:solidFill>
                <a:latin typeface="Comic Sans MS"/>
                <a:ea typeface="Comic Sans MS"/>
                <a:cs typeface="Comic Sans MS"/>
                <a:sym typeface="Comic Sans MS"/>
              </a:rPr>
              <a:t>see both sides of this argument.</a:t>
            </a:r>
            <a:endParaRPr/>
          </a:p>
          <a:p>
            <a:pPr indent="0" lvl="0" marL="0" marR="0" rtl="0" algn="l">
              <a:spcBef>
                <a:spcPts val="0"/>
              </a:spcBef>
              <a:spcAft>
                <a:spcPts val="0"/>
              </a:spcAft>
              <a:buNone/>
            </a:pPr>
            <a:r>
              <a:t/>
            </a:r>
            <a:endParaRPr sz="600">
              <a:solidFill>
                <a:srgbClr val="FF0000"/>
              </a:solidFill>
              <a:latin typeface="Comic Sans MS"/>
              <a:ea typeface="Comic Sans MS"/>
              <a:cs typeface="Comic Sans MS"/>
              <a:sym typeface="Comic Sans MS"/>
            </a:endParaRPr>
          </a:p>
          <a:p>
            <a:pPr indent="0" lvl="0" marL="0" marR="0" rtl="0" algn="l">
              <a:spcBef>
                <a:spcPts val="0"/>
              </a:spcBef>
              <a:spcAft>
                <a:spcPts val="0"/>
              </a:spcAft>
              <a:buNone/>
            </a:pPr>
            <a:r>
              <a:rPr b="1" lang="en-GB" sz="2000">
                <a:solidFill>
                  <a:srgbClr val="FF0000"/>
                </a:solidFill>
                <a:latin typeface="Comic Sans MS"/>
                <a:ea typeface="Comic Sans MS"/>
                <a:cs typeface="Comic Sans MS"/>
                <a:sym typeface="Comic Sans MS"/>
              </a:rPr>
              <a:t>ALL –</a:t>
            </a:r>
            <a:endParaRPr/>
          </a:p>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You have five minutes now to prepare your </a:t>
            </a:r>
            <a:endParaRPr/>
          </a:p>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own opinion on this statement. </a:t>
            </a:r>
            <a:endParaRPr/>
          </a:p>
        </p:txBody>
      </p:sp>
      <p:pic>
        <p:nvPicPr>
          <p:cNvPr descr="A screenshot of a social media post&#10;&#10;Description automatically generated" id="151" name="Google Shape;151;p9"/>
          <p:cNvPicPr preferRelativeResize="0"/>
          <p:nvPr/>
        </p:nvPicPr>
        <p:blipFill rotWithShape="1">
          <a:blip r:embed="rId3">
            <a:alphaModFix/>
          </a:blip>
          <a:srcRect b="0" l="0" r="0" t="0"/>
          <a:stretch/>
        </p:blipFill>
        <p:spPr>
          <a:xfrm>
            <a:off x="6870180" y="1743176"/>
            <a:ext cx="1433339" cy="2134315"/>
          </a:xfrm>
          <a:prstGeom prst="rect">
            <a:avLst/>
          </a:prstGeom>
          <a:noFill/>
          <a:ln cap="flat" cmpd="sng" w="9525">
            <a:solidFill>
              <a:schemeClr val="dk1"/>
            </a:solidFill>
            <a:prstDash val="solid"/>
            <a:round/>
            <a:headEnd len="sm" w="sm" type="none"/>
            <a:tailEnd len="sm" w="sm" type="none"/>
          </a:ln>
        </p:spPr>
      </p:pic>
      <p:pic>
        <p:nvPicPr>
          <p:cNvPr id="152" name="Google Shape;152;p9"/>
          <p:cNvPicPr preferRelativeResize="0"/>
          <p:nvPr/>
        </p:nvPicPr>
        <p:blipFill rotWithShape="1">
          <a:blip r:embed="rId4">
            <a:alphaModFix/>
          </a:blip>
          <a:srcRect b="0" l="0" r="0" t="0"/>
          <a:stretch/>
        </p:blipFill>
        <p:spPr>
          <a:xfrm>
            <a:off x="5786274" y="2475885"/>
            <a:ext cx="1241591" cy="658293"/>
          </a:xfrm>
          <a:prstGeom prst="rect">
            <a:avLst/>
          </a:prstGeom>
          <a:noFill/>
          <a:ln>
            <a:noFill/>
          </a:ln>
        </p:spPr>
      </p:pic>
      <p:sp>
        <p:nvSpPr>
          <p:cNvPr id="153" name="Google Shape;153;p9"/>
          <p:cNvSpPr txBox="1"/>
          <p:nvPr/>
        </p:nvSpPr>
        <p:spPr>
          <a:xfrm>
            <a:off x="162126" y="4106867"/>
            <a:ext cx="8819747" cy="255454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7030A0"/>
                </a:solidFill>
                <a:latin typeface="Comic Sans MS"/>
                <a:ea typeface="Comic Sans MS"/>
                <a:cs typeface="Comic Sans MS"/>
                <a:sym typeface="Comic Sans MS"/>
              </a:rPr>
              <a:t>Today’s LOs:</a:t>
            </a:r>
            <a:endParaRPr/>
          </a:p>
          <a:p>
            <a:pPr indent="0" lvl="0" marL="0" marR="0" rtl="0" algn="l">
              <a:spcBef>
                <a:spcPts val="0"/>
              </a:spcBef>
              <a:spcAft>
                <a:spcPts val="0"/>
              </a:spcAft>
              <a:buNone/>
            </a:pPr>
            <a:r>
              <a:rPr b="1" lang="en-GB" sz="1600">
                <a:solidFill>
                  <a:srgbClr val="FF0000"/>
                </a:solidFill>
                <a:latin typeface="Comic Sans MS"/>
                <a:ea typeface="Comic Sans MS"/>
                <a:cs typeface="Comic Sans MS"/>
                <a:sym typeface="Comic Sans MS"/>
              </a:rPr>
              <a:t>Challenge: </a:t>
            </a:r>
            <a:r>
              <a:rPr lang="en-GB" sz="1600">
                <a:solidFill>
                  <a:schemeClr val="dk1"/>
                </a:solidFill>
                <a:latin typeface="Comic Sans MS"/>
                <a:ea typeface="Comic Sans MS"/>
                <a:cs typeface="Comic Sans MS"/>
                <a:sym typeface="Comic Sans MS"/>
              </a:rPr>
              <a:t>Describe how both unplanned pregnancies and miscarriages can occur, and options available for unplanned pregnancies. Identify where people can go for further advice and support.</a:t>
            </a:r>
            <a:endParaRPr/>
          </a:p>
          <a:p>
            <a:pPr indent="0" lvl="0" marL="0" marR="0" rtl="0" algn="l">
              <a:spcBef>
                <a:spcPts val="0"/>
              </a:spcBef>
              <a:spcAft>
                <a:spcPts val="0"/>
              </a:spcAft>
              <a:buNone/>
            </a:pPr>
            <a:r>
              <a:rPr b="1" lang="en-GB" sz="1600">
                <a:solidFill>
                  <a:srgbClr val="BF9000"/>
                </a:solidFill>
                <a:latin typeface="Comic Sans MS"/>
                <a:ea typeface="Comic Sans MS"/>
                <a:cs typeface="Comic Sans MS"/>
                <a:sym typeface="Comic Sans MS"/>
              </a:rPr>
              <a:t>More challenging: </a:t>
            </a:r>
            <a:r>
              <a:rPr lang="en-GB" sz="1600">
                <a:solidFill>
                  <a:schemeClr val="dk1"/>
                </a:solidFill>
                <a:latin typeface="Comic Sans MS"/>
                <a:ea typeface="Comic Sans MS"/>
                <a:cs typeface="Comic Sans MS"/>
                <a:sym typeface="Comic Sans MS"/>
              </a:rPr>
              <a:t>Describe in detail all of the factors that can cause a miscarriage and the options for unplanned pregnancies as well as how the abortion process works. </a:t>
            </a:r>
            <a:endParaRPr/>
          </a:p>
          <a:p>
            <a:pPr indent="0" lvl="0" marL="0" marR="0" rtl="0" algn="l">
              <a:spcBef>
                <a:spcPts val="0"/>
              </a:spcBef>
              <a:spcAft>
                <a:spcPts val="0"/>
              </a:spcAft>
              <a:buNone/>
            </a:pPr>
            <a:r>
              <a:rPr b="1" lang="en-GB" sz="1600">
                <a:solidFill>
                  <a:srgbClr val="00B050"/>
                </a:solidFill>
                <a:latin typeface="Comic Sans MS"/>
                <a:ea typeface="Comic Sans MS"/>
                <a:cs typeface="Comic Sans MS"/>
                <a:sym typeface="Comic Sans MS"/>
              </a:rPr>
              <a:t>Mega Challenge: </a:t>
            </a:r>
            <a:r>
              <a:rPr lang="en-GB" sz="1600">
                <a:solidFill>
                  <a:schemeClr val="dk1"/>
                </a:solidFill>
                <a:latin typeface="Comic Sans MS"/>
                <a:ea typeface="Comic Sans MS"/>
                <a:cs typeface="Comic Sans MS"/>
                <a:sym typeface="Comic Sans MS"/>
              </a:rPr>
              <a:t>Explain the symptoms of miscarriage and why they may be hard to spot as well as the symptoms in the different stages of pregnancy and where further support can be found. Explain both the abortion and adoption process in detail as well as a person’s legal rights and financial entitlements.</a:t>
            </a:r>
            <a:endParaRPr sz="1600">
              <a:solidFill>
                <a:schemeClr val="dk1"/>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0"/>
          <p:cNvSpPr txBox="1"/>
          <p:nvPr/>
        </p:nvSpPr>
        <p:spPr>
          <a:xfrm>
            <a:off x="5521323" y="143884"/>
            <a:ext cx="3552041" cy="5986254"/>
          </a:xfrm>
          <a:prstGeom prst="rect">
            <a:avLst/>
          </a:prstGeom>
          <a:gradFill>
            <a:gsLst>
              <a:gs pos="0">
                <a:srgbClr val="F5F7FC"/>
              </a:gs>
              <a:gs pos="31000">
                <a:srgbClr val="FEF2CC"/>
              </a:gs>
              <a:gs pos="76000">
                <a:srgbClr val="FFFFFF"/>
              </a:gs>
              <a:gs pos="100000">
                <a:srgbClr val="A9BEE4"/>
              </a:gs>
            </a:gsLst>
            <a:lin ang="5400000" scaled="0"/>
          </a:gradFill>
          <a:ln>
            <a:noFill/>
          </a:ln>
          <a:effectLst>
            <a:reflection blurRad="0" dir="5400000" dist="50800" endA="0" endPos="0" kx="0" rotWithShape="0" algn="bl" stA="99000" stPos="0" sy="-100000" ky="0"/>
          </a:effectLst>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6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t/>
            </a:r>
            <a:endParaRPr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t/>
            </a:r>
            <a:endParaRPr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t/>
            </a:r>
            <a:endParaRPr sz="16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t/>
            </a:r>
            <a:endParaRPr b="1" sz="16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lang="en-GB" sz="2000">
                <a:solidFill>
                  <a:srgbClr val="FF0000"/>
                </a:solidFill>
                <a:latin typeface="Comic Sans MS"/>
                <a:ea typeface="Comic Sans MS"/>
                <a:cs typeface="Comic Sans MS"/>
                <a:sym typeface="Comic Sans MS"/>
              </a:rPr>
              <a:t>Most popular author on Tes</a:t>
            </a:r>
            <a:endParaRPr sz="2000">
              <a:solidFill>
                <a:srgbClr val="FF0000"/>
              </a:solidFill>
              <a:latin typeface="Comic Sans MS"/>
              <a:ea typeface="Comic Sans MS"/>
              <a:cs typeface="Comic Sans MS"/>
              <a:sym typeface="Comic Sans MS"/>
            </a:endParaRPr>
          </a:p>
          <a:p>
            <a:pPr indent="0" lvl="0" marL="0" marR="0" rtl="0" algn="l">
              <a:spcBef>
                <a:spcPts val="0"/>
              </a:spcBef>
              <a:spcAft>
                <a:spcPts val="0"/>
              </a:spcAft>
              <a:buNone/>
            </a:pPr>
            <a:r>
              <a:t/>
            </a:r>
            <a:endParaRPr b="1" sz="300">
              <a:solidFill>
                <a:srgbClr val="7030A0"/>
              </a:solidFill>
              <a:latin typeface="Comic Sans MS"/>
              <a:ea typeface="Comic Sans MS"/>
              <a:cs typeface="Comic Sans MS"/>
              <a:sym typeface="Comic Sans MS"/>
            </a:endParaRPr>
          </a:p>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Email:</a:t>
            </a:r>
            <a:endParaRPr/>
          </a:p>
          <a:p>
            <a:pPr indent="0" lvl="0" marL="0" marR="0" rtl="0" algn="l">
              <a:spcBef>
                <a:spcPts val="0"/>
              </a:spcBef>
              <a:spcAft>
                <a:spcPts val="0"/>
              </a:spcAft>
              <a:buNone/>
            </a:pPr>
            <a:r>
              <a:rPr lang="en-GB" sz="1800" u="sng">
                <a:solidFill>
                  <a:srgbClr val="0070C0"/>
                </a:solidFill>
                <a:latin typeface="Comic Sans MS"/>
                <a:ea typeface="Comic Sans MS"/>
                <a:cs typeface="Comic Sans MS"/>
                <a:sym typeface="Comic Sans MS"/>
                <a:hlinkClick r:id="rId3">
                  <a:extLst>
                    <a:ext uri="{A12FA001-AC4F-418D-AE19-62706E023703}">
                      <ahyp:hlinkClr val="tx"/>
                    </a:ext>
                  </a:extLst>
                </a:hlinkClick>
              </a:rPr>
              <a:t>info@ecpublishing.co.uk</a:t>
            </a:r>
            <a:endParaRPr sz="18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t/>
            </a:r>
            <a:endParaRPr sz="9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rPr b="1" lang="en-GB" sz="1800">
                <a:solidFill>
                  <a:srgbClr val="7030A0"/>
                </a:solidFill>
                <a:latin typeface="Comic Sans MS"/>
                <a:ea typeface="Comic Sans MS"/>
                <a:cs typeface="Comic Sans MS"/>
                <a:sym typeface="Comic Sans MS"/>
              </a:rPr>
              <a:t>Website:</a:t>
            </a:r>
            <a:endParaRPr/>
          </a:p>
          <a:p>
            <a:pPr indent="0" lvl="0" marL="0" marR="0" rtl="0" algn="l">
              <a:spcBef>
                <a:spcPts val="0"/>
              </a:spcBef>
              <a:spcAft>
                <a:spcPts val="0"/>
              </a:spcAft>
              <a:buNone/>
            </a:pPr>
            <a:r>
              <a:rPr lang="en-GB" sz="1800" u="sng">
                <a:solidFill>
                  <a:srgbClr val="0070C0"/>
                </a:solidFill>
                <a:latin typeface="Comic Sans MS"/>
                <a:ea typeface="Comic Sans MS"/>
                <a:cs typeface="Comic Sans MS"/>
                <a:sym typeface="Comic Sans MS"/>
                <a:hlinkClick r:id="rId4">
                  <a:extLst>
                    <a:ext uri="{A12FA001-AC4F-418D-AE19-62706E023703}">
                      <ahyp:hlinkClr val="tx"/>
                    </a:ext>
                  </a:extLst>
                </a:hlinkClick>
              </a:rPr>
              <a:t>www.ecpublishing.co.uk</a:t>
            </a:r>
            <a:endParaRPr sz="1800">
              <a:solidFill>
                <a:srgbClr val="0070C0"/>
              </a:solidFill>
              <a:latin typeface="Comic Sans MS"/>
              <a:ea typeface="Comic Sans MS"/>
              <a:cs typeface="Comic Sans MS"/>
              <a:sym typeface="Comic Sans MS"/>
            </a:endParaRPr>
          </a:p>
          <a:p>
            <a:pPr indent="0" lvl="0" marL="0" marR="0" rtl="0" algn="l">
              <a:spcBef>
                <a:spcPts val="0"/>
              </a:spcBef>
              <a:spcAft>
                <a:spcPts val="0"/>
              </a:spcAft>
              <a:buNone/>
            </a:pPr>
            <a:r>
              <a:t/>
            </a:r>
            <a:endParaRPr i="1" sz="1600">
              <a:solidFill>
                <a:srgbClr val="BF9000"/>
              </a:solidFill>
              <a:latin typeface="Comic Sans MS"/>
              <a:ea typeface="Comic Sans MS"/>
              <a:cs typeface="Comic Sans MS"/>
              <a:sym typeface="Comic Sans MS"/>
            </a:endParaRPr>
          </a:p>
          <a:p>
            <a:pPr indent="0" lvl="0" marL="0" marR="0" rtl="0" algn="l">
              <a:spcBef>
                <a:spcPts val="0"/>
              </a:spcBef>
              <a:spcAft>
                <a:spcPts val="0"/>
              </a:spcAft>
              <a:buNone/>
            </a:pPr>
            <a:r>
              <a:rPr i="1" lang="en-GB" sz="1200">
                <a:solidFill>
                  <a:srgbClr val="BF9000"/>
                </a:solidFill>
                <a:latin typeface="Comic Sans MS"/>
                <a:ea typeface="Comic Sans MS"/>
                <a:cs typeface="Comic Sans MS"/>
                <a:sym typeface="Comic Sans MS"/>
              </a:rPr>
              <a:t>This product, or any part of it, is not to be distributed, or resold under any circumstances, including through any websites, groups or organisations, without written permission from the author. Group and whole school licenses are available at the publisher’s request.</a:t>
            </a:r>
            <a:endParaRPr/>
          </a:p>
          <a:p>
            <a:pPr indent="0" lvl="0" marL="0" marR="0" rtl="0" algn="l">
              <a:spcBef>
                <a:spcPts val="0"/>
              </a:spcBef>
              <a:spcAft>
                <a:spcPts val="0"/>
              </a:spcAft>
              <a:buNone/>
            </a:pPr>
            <a:r>
              <a:t/>
            </a:r>
            <a:endParaRPr i="1" sz="1600">
              <a:solidFill>
                <a:srgbClr val="BF9000"/>
              </a:solidFill>
              <a:latin typeface="Comic Sans MS"/>
              <a:ea typeface="Comic Sans MS"/>
              <a:cs typeface="Comic Sans MS"/>
              <a:sym typeface="Comic Sans MS"/>
            </a:endParaRPr>
          </a:p>
          <a:p>
            <a:pPr indent="0" lvl="0" marL="0" marR="0" rtl="0" algn="l">
              <a:spcBef>
                <a:spcPts val="0"/>
              </a:spcBef>
              <a:spcAft>
                <a:spcPts val="0"/>
              </a:spcAft>
              <a:buNone/>
            </a:pPr>
            <a:r>
              <a:rPr lang="en-GB" sz="1400">
                <a:solidFill>
                  <a:srgbClr val="000000"/>
                </a:solidFill>
                <a:latin typeface="Comic Sans MS"/>
                <a:ea typeface="Comic Sans MS"/>
                <a:cs typeface="Comic Sans MS"/>
                <a:sym typeface="Comic Sans MS"/>
              </a:rPr>
              <a:t>Thanks for choosing EC Resources </a:t>
            </a:r>
            <a:endParaRPr sz="1400">
              <a:solidFill>
                <a:srgbClr val="000000"/>
              </a:solidFill>
              <a:latin typeface="Comic Sans MS"/>
              <a:ea typeface="Comic Sans MS"/>
              <a:cs typeface="Comic Sans MS"/>
              <a:sym typeface="Comic Sans MS"/>
            </a:endParaRPr>
          </a:p>
          <a:p>
            <a:pPr indent="0" lvl="0" marL="0" marR="0" rtl="0" algn="l">
              <a:spcBef>
                <a:spcPts val="0"/>
              </a:spcBef>
              <a:spcAft>
                <a:spcPts val="0"/>
              </a:spcAft>
              <a:buNone/>
            </a:pPr>
            <a:r>
              <a:rPr lang="en-GB" sz="1400">
                <a:solidFill>
                  <a:srgbClr val="000000"/>
                </a:solidFill>
                <a:latin typeface="Comic Sans MS"/>
                <a:ea typeface="Comic Sans MS"/>
                <a:cs typeface="Comic Sans MS"/>
                <a:sym typeface="Comic Sans MS"/>
              </a:rPr>
              <a:t>©EC Publishing Ltd 2019 </a:t>
            </a:r>
            <a:endParaRPr/>
          </a:p>
          <a:p>
            <a:pPr indent="0" lvl="0" marL="0" marR="0" rtl="0" algn="l">
              <a:spcBef>
                <a:spcPts val="0"/>
              </a:spcBef>
              <a:spcAft>
                <a:spcPts val="0"/>
              </a:spcAft>
              <a:buNone/>
            </a:pPr>
            <a:r>
              <a:rPr lang="en-GB" sz="1400">
                <a:solidFill>
                  <a:srgbClr val="000000"/>
                </a:solidFill>
                <a:latin typeface="Comic Sans MS"/>
                <a:ea typeface="Comic Sans MS"/>
                <a:cs typeface="Comic Sans MS"/>
                <a:sym typeface="Comic Sans MS"/>
              </a:rPr>
              <a:t>©Lead Practitioner English 2019</a:t>
            </a:r>
            <a:endParaRPr/>
          </a:p>
        </p:txBody>
      </p:sp>
      <p:sp>
        <p:nvSpPr>
          <p:cNvPr id="159" name="Google Shape;159;p10"/>
          <p:cNvSpPr/>
          <p:nvPr/>
        </p:nvSpPr>
        <p:spPr>
          <a:xfrm>
            <a:off x="478438" y="457618"/>
            <a:ext cx="4859337" cy="1076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2B689C"/>
                </a:solidFill>
                <a:latin typeface="Comic Sans MS"/>
                <a:ea typeface="Comic Sans MS"/>
                <a:cs typeface="Comic Sans MS"/>
                <a:sym typeface="Comic Sans MS"/>
              </a:rPr>
              <a:t>We aim to always provide high quality, fully resourced teaching packages for the cost of a cup of coffee or two. Our mission is to save teachers time and make them happy</a:t>
            </a:r>
            <a:r>
              <a:rPr b="1" lang="en-GB" sz="1400">
                <a:solidFill>
                  <a:srgbClr val="2B689C"/>
                </a:solidFill>
                <a:latin typeface="Comic Sans MS"/>
                <a:ea typeface="Comic Sans MS"/>
                <a:cs typeface="Comic Sans MS"/>
                <a:sym typeface="Comic Sans MS"/>
              </a:rPr>
              <a:t>.</a:t>
            </a:r>
            <a:endParaRPr b="1" sz="1400">
              <a:solidFill>
                <a:srgbClr val="000000"/>
              </a:solidFill>
              <a:latin typeface="Comic Sans MS"/>
              <a:ea typeface="Comic Sans MS"/>
              <a:cs typeface="Comic Sans MS"/>
              <a:sym typeface="Comic Sans MS"/>
            </a:endParaRPr>
          </a:p>
        </p:txBody>
      </p:sp>
      <p:sp>
        <p:nvSpPr>
          <p:cNvPr id="160" name="Google Shape;160;p10"/>
          <p:cNvSpPr txBox="1"/>
          <p:nvPr/>
        </p:nvSpPr>
        <p:spPr>
          <a:xfrm>
            <a:off x="310163" y="4232693"/>
            <a:ext cx="1011237"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5">
                  <a:extLst>
                    <a:ext uri="{A12FA001-AC4F-418D-AE19-62706E023703}">
                      <ahyp:hlinkClr val="tx"/>
                    </a:ext>
                  </a:extLst>
                </a:hlinkClick>
              </a:rPr>
              <a:t>English</a:t>
            </a:r>
            <a:endParaRPr b="1" sz="1800">
              <a:solidFill>
                <a:schemeClr val="dk1"/>
              </a:solidFill>
              <a:latin typeface="Comic Sans MS"/>
              <a:ea typeface="Comic Sans MS"/>
              <a:cs typeface="Comic Sans MS"/>
              <a:sym typeface="Comic Sans MS"/>
            </a:endParaRPr>
          </a:p>
        </p:txBody>
      </p:sp>
      <p:sp>
        <p:nvSpPr>
          <p:cNvPr id="161" name="Google Shape;161;p10"/>
          <p:cNvSpPr/>
          <p:nvPr/>
        </p:nvSpPr>
        <p:spPr>
          <a:xfrm>
            <a:off x="25400" y="2128641"/>
            <a:ext cx="5443142" cy="707886"/>
          </a:xfrm>
          <a:prstGeom prst="rect">
            <a:avLst/>
          </a:prstGeom>
          <a:solidFill>
            <a:srgbClr val="FFFFFF"/>
          </a:solidFill>
          <a:ln>
            <a:noFill/>
          </a:ln>
          <a:effectLst>
            <a:outerShdw blurRad="44450" algn="ctr" dir="5400000" dist="27940">
              <a:srgbClr val="000000">
                <a:alpha val="32157"/>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lang="en-GB" sz="2000">
                <a:solidFill>
                  <a:schemeClr val="dk1"/>
                </a:solidFill>
                <a:latin typeface="Comic Sans MS"/>
                <a:ea typeface="Comic Sans MS"/>
                <a:cs typeface="Comic Sans MS"/>
                <a:sym typeface="Comic Sans MS"/>
              </a:rPr>
              <a:t>Check out our website for offers and freebies. </a:t>
            </a:r>
            <a:r>
              <a:rPr b="1" lang="en-GB" sz="2000" u="sng">
                <a:solidFill>
                  <a:schemeClr val="dk1"/>
                </a:solidFill>
                <a:latin typeface="Comic Sans MS"/>
                <a:ea typeface="Comic Sans MS"/>
                <a:cs typeface="Comic Sans MS"/>
                <a:sym typeface="Comic Sans MS"/>
                <a:hlinkClick r:id="rId6">
                  <a:extLst>
                    <a:ext uri="{A12FA001-AC4F-418D-AE19-62706E023703}">
                      <ahyp:hlinkClr val="tx"/>
                    </a:ext>
                  </a:extLst>
                </a:hlinkClick>
              </a:rPr>
              <a:t>Right click here, </a:t>
            </a:r>
            <a:r>
              <a:rPr b="1" lang="en-GB" sz="2000">
                <a:solidFill>
                  <a:schemeClr val="dk1"/>
                </a:solidFill>
                <a:latin typeface="Comic Sans MS"/>
                <a:ea typeface="Comic Sans MS"/>
                <a:cs typeface="Comic Sans MS"/>
                <a:sym typeface="Comic Sans MS"/>
              </a:rPr>
              <a:t>follow the link.</a:t>
            </a:r>
            <a:endParaRPr b="1" sz="2800">
              <a:solidFill>
                <a:schemeClr val="dk1"/>
              </a:solidFill>
              <a:latin typeface="Calibri"/>
              <a:ea typeface="Calibri"/>
              <a:cs typeface="Calibri"/>
              <a:sym typeface="Calibri"/>
            </a:endParaRPr>
          </a:p>
        </p:txBody>
      </p:sp>
      <p:pic>
        <p:nvPicPr>
          <p:cNvPr descr="A close up of a sign&#10;&#10;Description generated with very high confidence" id="162" name="Google Shape;162;p10"/>
          <p:cNvPicPr preferRelativeResize="0"/>
          <p:nvPr/>
        </p:nvPicPr>
        <p:blipFill rotWithShape="1">
          <a:blip r:embed="rId7">
            <a:alphaModFix/>
          </a:blip>
          <a:srcRect b="0" l="0" r="0" t="0"/>
          <a:stretch/>
        </p:blipFill>
        <p:spPr>
          <a:xfrm>
            <a:off x="5554332" y="143886"/>
            <a:ext cx="2201962" cy="1764016"/>
          </a:xfrm>
          <a:prstGeom prst="rect">
            <a:avLst/>
          </a:prstGeom>
          <a:noFill/>
          <a:ln>
            <a:noFill/>
          </a:ln>
          <a:effectLst>
            <a:outerShdw blurRad="44450" algn="ctr" dir="5400000" dist="27940">
              <a:srgbClr val="000000">
                <a:alpha val="32157"/>
              </a:srgbClr>
            </a:outerShdw>
          </a:effectLst>
        </p:spPr>
      </p:pic>
      <p:pic>
        <p:nvPicPr>
          <p:cNvPr id="163" name="Google Shape;163;p10">
            <a:hlinkClick r:id="rId8"/>
          </p:cNvPr>
          <p:cNvPicPr preferRelativeResize="0"/>
          <p:nvPr/>
        </p:nvPicPr>
        <p:blipFill rotWithShape="1">
          <a:blip r:embed="rId9">
            <a:alphaModFix/>
          </a:blip>
          <a:srcRect b="0" l="0" r="0" t="0"/>
          <a:stretch/>
        </p:blipFill>
        <p:spPr>
          <a:xfrm>
            <a:off x="6729878" y="6016035"/>
            <a:ext cx="684887" cy="684887"/>
          </a:xfrm>
          <a:prstGeom prst="rect">
            <a:avLst/>
          </a:prstGeom>
          <a:noFill/>
          <a:ln>
            <a:noFill/>
          </a:ln>
          <a:effectLst>
            <a:outerShdw blurRad="44450" algn="ctr" dir="5400000" dist="27940">
              <a:srgbClr val="000000">
                <a:alpha val="32157"/>
              </a:srgbClr>
            </a:outerShdw>
          </a:effectLst>
        </p:spPr>
      </p:pic>
      <p:pic>
        <p:nvPicPr>
          <p:cNvPr id="164" name="Google Shape;164;p10">
            <a:hlinkClick r:id="rId10"/>
          </p:cNvPr>
          <p:cNvPicPr preferRelativeResize="0"/>
          <p:nvPr/>
        </p:nvPicPr>
        <p:blipFill rotWithShape="1">
          <a:blip r:embed="rId11">
            <a:alphaModFix/>
          </a:blip>
          <a:srcRect b="0" l="0" r="0" t="0"/>
          <a:stretch/>
        </p:blipFill>
        <p:spPr>
          <a:xfrm>
            <a:off x="7536427" y="6016035"/>
            <a:ext cx="684887" cy="684887"/>
          </a:xfrm>
          <a:prstGeom prst="rect">
            <a:avLst/>
          </a:prstGeom>
          <a:noFill/>
          <a:ln>
            <a:noFill/>
          </a:ln>
          <a:effectLst>
            <a:outerShdw blurRad="44450" algn="ctr" dir="5400000" dist="27940">
              <a:srgbClr val="000000">
                <a:alpha val="32157"/>
              </a:srgbClr>
            </a:outerShdw>
          </a:effectLst>
        </p:spPr>
      </p:pic>
      <p:pic>
        <p:nvPicPr>
          <p:cNvPr id="165" name="Google Shape;165;p10">
            <a:hlinkClick r:id="rId12"/>
          </p:cNvPr>
          <p:cNvPicPr preferRelativeResize="0"/>
          <p:nvPr/>
        </p:nvPicPr>
        <p:blipFill rotWithShape="1">
          <a:blip r:embed="rId13">
            <a:alphaModFix/>
          </a:blip>
          <a:srcRect b="0" l="0" r="0" t="0"/>
          <a:stretch/>
        </p:blipFill>
        <p:spPr>
          <a:xfrm>
            <a:off x="8313338" y="6016035"/>
            <a:ext cx="695900" cy="705262"/>
          </a:xfrm>
          <a:prstGeom prst="rect">
            <a:avLst/>
          </a:prstGeom>
          <a:noFill/>
          <a:ln>
            <a:noFill/>
          </a:ln>
          <a:effectLst>
            <a:outerShdw blurRad="44450" algn="ctr" dir="5400000" dist="27940">
              <a:srgbClr val="000000">
                <a:alpha val="32157"/>
              </a:srgbClr>
            </a:outerShdw>
          </a:effectLst>
        </p:spPr>
      </p:pic>
      <p:pic>
        <p:nvPicPr>
          <p:cNvPr descr="A close up of a sign&#10;&#10;Description generated with very high confidence" id="166" name="Google Shape;166;p10"/>
          <p:cNvPicPr preferRelativeResize="0"/>
          <p:nvPr/>
        </p:nvPicPr>
        <p:blipFill rotWithShape="1">
          <a:blip r:embed="rId14">
            <a:alphaModFix/>
          </a:blip>
          <a:srcRect b="0" l="0" r="0" t="0"/>
          <a:stretch/>
        </p:blipFill>
        <p:spPr>
          <a:xfrm>
            <a:off x="7852989" y="143884"/>
            <a:ext cx="1156687" cy="843091"/>
          </a:xfrm>
          <a:prstGeom prst="rect">
            <a:avLst/>
          </a:prstGeom>
          <a:noFill/>
          <a:ln>
            <a:noFill/>
          </a:ln>
          <a:effectLst>
            <a:outerShdw blurRad="44450" algn="ctr" dir="5400000" dist="27940">
              <a:srgbClr val="000000">
                <a:alpha val="32157"/>
              </a:srgbClr>
            </a:outerShdw>
          </a:effectLst>
        </p:spPr>
      </p:pic>
      <p:pic>
        <p:nvPicPr>
          <p:cNvPr descr="Screen Clipping" id="167" name="Google Shape;167;p10"/>
          <p:cNvPicPr preferRelativeResize="0"/>
          <p:nvPr/>
        </p:nvPicPr>
        <p:blipFill rotWithShape="1">
          <a:blip r:embed="rId15">
            <a:alphaModFix/>
          </a:blip>
          <a:srcRect b="0" l="0" r="0" t="0"/>
          <a:stretch/>
        </p:blipFill>
        <p:spPr>
          <a:xfrm>
            <a:off x="169109" y="143884"/>
            <a:ext cx="5246651" cy="1770744"/>
          </a:xfrm>
          <a:prstGeom prst="rect">
            <a:avLst/>
          </a:prstGeom>
          <a:noFill/>
          <a:ln>
            <a:noFill/>
          </a:ln>
          <a:effectLst>
            <a:outerShdw blurRad="44450" algn="ctr" dir="5400000" dist="27940">
              <a:srgbClr val="000000">
                <a:alpha val="32157"/>
              </a:srgbClr>
            </a:outerShdw>
          </a:effectLst>
        </p:spPr>
      </p:pic>
      <p:pic>
        <p:nvPicPr>
          <p:cNvPr descr="A screenshot of a cell phone&#10;&#10;Description generated with very high confidence" id="168" name="Google Shape;168;p10"/>
          <p:cNvPicPr preferRelativeResize="0"/>
          <p:nvPr/>
        </p:nvPicPr>
        <p:blipFill rotWithShape="1">
          <a:blip r:embed="rId16">
            <a:alphaModFix/>
          </a:blip>
          <a:srcRect b="0" l="0" r="0" t="0"/>
          <a:stretch/>
        </p:blipFill>
        <p:spPr>
          <a:xfrm>
            <a:off x="111725" y="3116680"/>
            <a:ext cx="1535113" cy="1125538"/>
          </a:xfrm>
          <a:prstGeom prst="rect">
            <a:avLst/>
          </a:prstGeom>
          <a:noFill/>
          <a:ln>
            <a:noFill/>
          </a:ln>
          <a:effectLst>
            <a:outerShdw blurRad="50800" rotWithShape="0" algn="tl" dir="2700000" dist="38100">
              <a:srgbClr val="000000">
                <a:alpha val="40000"/>
              </a:srgbClr>
            </a:outerShdw>
          </a:effectLst>
        </p:spPr>
      </p:pic>
      <p:pic>
        <p:nvPicPr>
          <p:cNvPr descr="A yellow sign with black text&#10;&#10;Description generated with high confidence" id="169" name="Google Shape;169;p10"/>
          <p:cNvPicPr preferRelativeResize="0"/>
          <p:nvPr/>
        </p:nvPicPr>
        <p:blipFill rotWithShape="1">
          <a:blip r:embed="rId17">
            <a:alphaModFix/>
          </a:blip>
          <a:srcRect b="0" l="0" r="0" t="0"/>
          <a:stretch/>
        </p:blipFill>
        <p:spPr>
          <a:xfrm>
            <a:off x="7853427" y="1093267"/>
            <a:ext cx="1155811" cy="814635"/>
          </a:xfrm>
          <a:prstGeom prst="rect">
            <a:avLst/>
          </a:prstGeom>
          <a:noFill/>
          <a:ln>
            <a:noFill/>
          </a:ln>
          <a:effectLst>
            <a:outerShdw blurRad="44450" algn="ctr" dir="5400000" dist="27940">
              <a:srgbClr val="000000">
                <a:alpha val="32157"/>
              </a:srgbClr>
            </a:outerShdw>
          </a:effectLst>
        </p:spPr>
      </p:pic>
      <p:sp>
        <p:nvSpPr>
          <p:cNvPr id="170" name="Google Shape;170;p10"/>
          <p:cNvSpPr txBox="1"/>
          <p:nvPr/>
        </p:nvSpPr>
        <p:spPr>
          <a:xfrm>
            <a:off x="2375500" y="4261268"/>
            <a:ext cx="885825"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18">
                  <a:extLst>
                    <a:ext uri="{A12FA001-AC4F-418D-AE19-62706E023703}">
                      <ahyp:hlinkClr val="tx"/>
                    </a:ext>
                  </a:extLst>
                </a:hlinkClick>
              </a:rPr>
              <a:t>PSHE</a:t>
            </a:r>
            <a:endParaRPr sz="1800">
              <a:solidFill>
                <a:schemeClr val="dk1"/>
              </a:solidFill>
              <a:latin typeface="Calibri"/>
              <a:ea typeface="Calibri"/>
              <a:cs typeface="Calibri"/>
              <a:sym typeface="Calibri"/>
            </a:endParaRPr>
          </a:p>
        </p:txBody>
      </p:sp>
      <p:sp>
        <p:nvSpPr>
          <p:cNvPr id="171" name="Google Shape;171;p10"/>
          <p:cNvSpPr/>
          <p:nvPr/>
        </p:nvSpPr>
        <p:spPr>
          <a:xfrm>
            <a:off x="137125" y="5851943"/>
            <a:ext cx="1484313"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19">
                  <a:extLst>
                    <a:ext uri="{A12FA001-AC4F-418D-AE19-62706E023703}">
                      <ahyp:hlinkClr val="tx"/>
                    </a:ext>
                  </a:extLst>
                </a:hlinkClick>
              </a:rPr>
              <a:t>Citizenship</a:t>
            </a:r>
            <a:r>
              <a:rPr b="1" lang="en-GB" sz="1800">
                <a:solidFill>
                  <a:schemeClr val="dk1"/>
                </a:solidFill>
                <a:latin typeface="Comic Sans MS"/>
                <a:ea typeface="Comic Sans MS"/>
                <a:cs typeface="Comic Sans MS"/>
                <a:sym typeface="Comic Sans MS"/>
              </a:rPr>
              <a:t>    </a:t>
            </a:r>
            <a:endParaRPr/>
          </a:p>
        </p:txBody>
      </p:sp>
      <p:sp>
        <p:nvSpPr>
          <p:cNvPr id="172" name="Google Shape;172;p10"/>
          <p:cNvSpPr/>
          <p:nvPr/>
        </p:nvSpPr>
        <p:spPr>
          <a:xfrm>
            <a:off x="4039200" y="4232693"/>
            <a:ext cx="1008063"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20">
                  <a:extLst>
                    <a:ext uri="{A12FA001-AC4F-418D-AE19-62706E023703}">
                      <ahyp:hlinkClr val="tx"/>
                    </a:ext>
                  </a:extLst>
                </a:hlinkClick>
              </a:rPr>
              <a:t>History</a:t>
            </a:r>
            <a:endParaRPr b="1" sz="1800">
              <a:solidFill>
                <a:schemeClr val="dk1"/>
              </a:solidFill>
              <a:latin typeface="Comic Sans MS"/>
              <a:ea typeface="Comic Sans MS"/>
              <a:cs typeface="Comic Sans MS"/>
              <a:sym typeface="Comic Sans MS"/>
            </a:endParaRPr>
          </a:p>
        </p:txBody>
      </p:sp>
      <p:sp>
        <p:nvSpPr>
          <p:cNvPr id="173" name="Google Shape;173;p10"/>
          <p:cNvSpPr txBox="1"/>
          <p:nvPr/>
        </p:nvSpPr>
        <p:spPr>
          <a:xfrm>
            <a:off x="78388" y="6377405"/>
            <a:ext cx="6529387" cy="3683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Comic Sans MS"/>
                <a:ea typeface="Comic Sans MS"/>
                <a:cs typeface="Comic Sans MS"/>
                <a:sym typeface="Comic Sans MS"/>
              </a:rPr>
              <a:t>Follow us on twitter: </a:t>
            </a:r>
            <a:r>
              <a:rPr lang="en-GB" sz="1800" u="sng">
                <a:solidFill>
                  <a:schemeClr val="dk1"/>
                </a:solidFill>
                <a:latin typeface="Comic Sans MS"/>
                <a:ea typeface="Comic Sans MS"/>
                <a:cs typeface="Comic Sans MS"/>
                <a:sym typeface="Comic Sans MS"/>
                <a:hlinkClick r:id="rId21">
                  <a:extLst>
                    <a:ext uri="{A12FA001-AC4F-418D-AE19-62706E023703}">
                      <ahyp:hlinkClr val="tx"/>
                    </a:ext>
                  </a:extLst>
                </a:hlinkClick>
              </a:rPr>
              <a:t>@ec_publishing</a:t>
            </a:r>
            <a:r>
              <a:rPr lang="en-GB" sz="1800">
                <a:solidFill>
                  <a:schemeClr val="dk1"/>
                </a:solidFill>
                <a:latin typeface="Comic Sans MS"/>
                <a:ea typeface="Comic Sans MS"/>
                <a:cs typeface="Comic Sans MS"/>
                <a:sym typeface="Comic Sans MS"/>
              </a:rPr>
              <a:t> or </a:t>
            </a:r>
            <a:r>
              <a:rPr b="1" lang="en-GB" sz="1800" u="sng">
                <a:solidFill>
                  <a:schemeClr val="dk1"/>
                </a:solidFill>
                <a:latin typeface="Comic Sans MS"/>
                <a:ea typeface="Comic Sans MS"/>
                <a:cs typeface="Comic Sans MS"/>
                <a:sym typeface="Comic Sans MS"/>
                <a:hlinkClick r:id="rId22">
                  <a:extLst>
                    <a:ext uri="{A12FA001-AC4F-418D-AE19-62706E023703}">
                      <ahyp:hlinkClr val="tx"/>
                    </a:ext>
                  </a:extLst>
                </a:hlinkClick>
              </a:rPr>
              <a:t>facebook</a:t>
            </a:r>
            <a:endParaRPr b="1" sz="1800">
              <a:solidFill>
                <a:schemeClr val="dk1"/>
              </a:solidFill>
              <a:latin typeface="Comic Sans MS"/>
              <a:ea typeface="Comic Sans MS"/>
              <a:cs typeface="Comic Sans MS"/>
              <a:sym typeface="Comic Sans MS"/>
            </a:endParaRPr>
          </a:p>
        </p:txBody>
      </p:sp>
      <p:sp>
        <p:nvSpPr>
          <p:cNvPr id="174" name="Google Shape;174;p10"/>
          <p:cNvSpPr/>
          <p:nvPr/>
        </p:nvSpPr>
        <p:spPr>
          <a:xfrm>
            <a:off x="2480275" y="5867818"/>
            <a:ext cx="476250"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23">
                  <a:extLst>
                    <a:ext uri="{A12FA001-AC4F-418D-AE19-62706E023703}">
                      <ahyp:hlinkClr val="tx"/>
                    </a:ext>
                  </a:extLst>
                </a:hlinkClick>
              </a:rPr>
              <a:t>RE</a:t>
            </a:r>
            <a:endParaRPr b="1" sz="1800">
              <a:solidFill>
                <a:schemeClr val="dk1"/>
              </a:solidFill>
              <a:latin typeface="Comic Sans MS"/>
              <a:ea typeface="Comic Sans MS"/>
              <a:cs typeface="Comic Sans MS"/>
              <a:sym typeface="Comic Sans MS"/>
            </a:endParaRPr>
          </a:p>
        </p:txBody>
      </p:sp>
      <p:sp>
        <p:nvSpPr>
          <p:cNvPr id="175" name="Google Shape;175;p10"/>
          <p:cNvSpPr/>
          <p:nvPr/>
        </p:nvSpPr>
        <p:spPr>
          <a:xfrm>
            <a:off x="3677250" y="5855118"/>
            <a:ext cx="1690688"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chemeClr val="dk1"/>
                </a:solidFill>
                <a:latin typeface="Comic Sans MS"/>
                <a:ea typeface="Comic Sans MS"/>
                <a:cs typeface="Comic Sans MS"/>
                <a:sym typeface="Comic Sans MS"/>
                <a:hlinkClick r:id="rId24">
                  <a:extLst>
                    <a:ext uri="{A12FA001-AC4F-418D-AE19-62706E023703}">
                      <ahyp:hlinkClr val="tx"/>
                    </a:ext>
                  </a:extLst>
                </a:hlinkClick>
              </a:rPr>
              <a:t>Whole School</a:t>
            </a:r>
            <a:endParaRPr sz="1800">
              <a:solidFill>
                <a:schemeClr val="dk1"/>
              </a:solidFill>
              <a:latin typeface="Calibri"/>
              <a:ea typeface="Calibri"/>
              <a:cs typeface="Calibri"/>
              <a:sym typeface="Calibri"/>
            </a:endParaRPr>
          </a:p>
        </p:txBody>
      </p:sp>
      <p:pic>
        <p:nvPicPr>
          <p:cNvPr descr="A screenshot of a cell phone&#10;&#10;Description generated with high confidence" id="176" name="Google Shape;176;p10"/>
          <p:cNvPicPr preferRelativeResize="0"/>
          <p:nvPr/>
        </p:nvPicPr>
        <p:blipFill rotWithShape="1">
          <a:blip r:embed="rId25">
            <a:alphaModFix/>
          </a:blip>
          <a:srcRect b="0" l="0" r="0" t="0"/>
          <a:stretch/>
        </p:blipFill>
        <p:spPr>
          <a:xfrm>
            <a:off x="3802663" y="3083343"/>
            <a:ext cx="1439862" cy="1125537"/>
          </a:xfrm>
          <a:prstGeom prst="rect">
            <a:avLst/>
          </a:prstGeom>
          <a:noFill/>
          <a:ln>
            <a:noFill/>
          </a:ln>
          <a:effectLst>
            <a:outerShdw blurRad="50800" rotWithShape="0" algn="tl" dir="2700000" dist="38100">
              <a:srgbClr val="000000">
                <a:alpha val="40000"/>
              </a:srgbClr>
            </a:outerShdw>
          </a:effectLst>
        </p:spPr>
      </p:pic>
      <p:pic>
        <p:nvPicPr>
          <p:cNvPr descr="A screenshot of a person&#10;&#10;Description generated with very high confidence" id="177" name="Google Shape;177;p10"/>
          <p:cNvPicPr preferRelativeResize="0"/>
          <p:nvPr/>
        </p:nvPicPr>
        <p:blipFill rotWithShape="1">
          <a:blip r:embed="rId26">
            <a:alphaModFix/>
          </a:blip>
          <a:srcRect b="0" l="0" r="0" t="0"/>
          <a:stretch/>
        </p:blipFill>
        <p:spPr>
          <a:xfrm>
            <a:off x="1981800" y="3083343"/>
            <a:ext cx="1492250" cy="1149350"/>
          </a:xfrm>
          <a:prstGeom prst="rect">
            <a:avLst/>
          </a:prstGeom>
          <a:noFill/>
          <a:ln>
            <a:noFill/>
          </a:ln>
          <a:effectLst>
            <a:outerShdw blurRad="50800" rotWithShape="0" algn="tl" dir="2700000" dist="38100">
              <a:srgbClr val="000000">
                <a:alpha val="40000"/>
              </a:srgbClr>
            </a:outerShdw>
          </a:effectLst>
        </p:spPr>
      </p:pic>
      <p:pic>
        <p:nvPicPr>
          <p:cNvPr descr="A screenshot of a newspaper&#10;&#10;Description generated with high confidence" id="178" name="Google Shape;178;p10"/>
          <p:cNvPicPr preferRelativeResize="0"/>
          <p:nvPr/>
        </p:nvPicPr>
        <p:blipFill rotWithShape="1">
          <a:blip r:embed="rId27">
            <a:alphaModFix/>
          </a:blip>
          <a:srcRect b="0" l="0" r="0" t="0"/>
          <a:stretch/>
        </p:blipFill>
        <p:spPr>
          <a:xfrm>
            <a:off x="2072288" y="4696243"/>
            <a:ext cx="1492250" cy="1106487"/>
          </a:xfrm>
          <a:prstGeom prst="rect">
            <a:avLst/>
          </a:prstGeom>
          <a:noFill/>
          <a:ln>
            <a:noFill/>
          </a:ln>
          <a:effectLst>
            <a:outerShdw blurRad="50800" rotWithShape="0" algn="tl" dir="2700000" dist="38100">
              <a:srgbClr val="000000">
                <a:alpha val="40000"/>
              </a:srgbClr>
            </a:outerShdw>
          </a:effectLst>
        </p:spPr>
      </p:pic>
      <p:pic>
        <p:nvPicPr>
          <p:cNvPr descr="A person standing in front of a sign&#10;&#10;Description generated with high confidence" id="179" name="Google Shape;179;p10"/>
          <p:cNvPicPr preferRelativeResize="0"/>
          <p:nvPr/>
        </p:nvPicPr>
        <p:blipFill rotWithShape="1">
          <a:blip r:embed="rId28">
            <a:alphaModFix/>
          </a:blip>
          <a:srcRect b="0" l="0" r="0" t="0"/>
          <a:stretch/>
        </p:blipFill>
        <p:spPr>
          <a:xfrm>
            <a:off x="3820125" y="4691480"/>
            <a:ext cx="1439863" cy="1139825"/>
          </a:xfrm>
          <a:prstGeom prst="rect">
            <a:avLst/>
          </a:prstGeom>
          <a:noFill/>
          <a:ln>
            <a:noFill/>
          </a:ln>
          <a:effectLst>
            <a:outerShdw blurRad="50800" rotWithShape="0" algn="tl" dir="2700000" dist="38100">
              <a:srgbClr val="000000">
                <a:alpha val="40000"/>
              </a:srgbClr>
            </a:outerShdw>
          </a:effectLst>
        </p:spPr>
      </p:pic>
      <p:pic>
        <p:nvPicPr>
          <p:cNvPr descr="A screenshot of a social media post&#10;&#10;Description generated with very high confidence" id="180" name="Google Shape;180;p10"/>
          <p:cNvPicPr preferRelativeResize="0"/>
          <p:nvPr/>
        </p:nvPicPr>
        <p:blipFill rotWithShape="1">
          <a:blip r:embed="rId29">
            <a:alphaModFix/>
          </a:blip>
          <a:srcRect b="0" l="0" r="0" t="0"/>
          <a:stretch/>
        </p:blipFill>
        <p:spPr>
          <a:xfrm>
            <a:off x="122838" y="4691480"/>
            <a:ext cx="1560512" cy="1116013"/>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2017-06-06T08:43:46Z</dcterms:created>
  <dc:creator>Paul Wassell</dc:creator>
</cp:coreProperties>
</file>