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6"/>
  </p:notesMasterIdLst>
  <p:handoutMasterIdLst>
    <p:handoutMasterId r:id="rId7"/>
  </p:handoutMasterIdLst>
  <p:sldIdLst>
    <p:sldId id="719" r:id="rId2"/>
    <p:sldId id="720" r:id="rId3"/>
    <p:sldId id="721" r:id="rId4"/>
    <p:sldId id="671" r:id="rId5"/>
  </p:sldIdLst>
  <p:sldSz cx="12192000" cy="6858000"/>
  <p:notesSz cx="7010400"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Ainsworth"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B32D"/>
    <a:srgbClr val="00CC00"/>
    <a:srgbClr val="FFFF00"/>
    <a:srgbClr val="FFFF66"/>
    <a:srgbClr val="33CC33"/>
    <a:srgbClr val="FFCC00"/>
    <a:srgbClr val="3333FF"/>
    <a:srgbClr val="FF6699"/>
    <a:srgbClr val="669900"/>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22" autoAdjust="0"/>
    <p:restoredTop sz="96186" autoAdjust="0"/>
  </p:normalViewPr>
  <p:slideViewPr>
    <p:cSldViewPr snapToGrid="0">
      <p:cViewPr varScale="1">
        <p:scale>
          <a:sx n="108" d="100"/>
          <a:sy n="108" d="100"/>
        </p:scale>
        <p:origin x="768" y="192"/>
      </p:cViewPr>
      <p:guideLst>
        <p:guide orient="horz" pos="2160"/>
        <p:guide pos="3840"/>
      </p:guideLst>
    </p:cSldViewPr>
  </p:slideViewPr>
  <p:outlineViewPr>
    <p:cViewPr>
      <p:scale>
        <a:sx n="33" d="100"/>
        <a:sy n="33" d="100"/>
      </p:scale>
      <p:origin x="0" y="-656"/>
    </p:cViewPr>
  </p:outlineViewPr>
  <p:notesTextViewPr>
    <p:cViewPr>
      <p:scale>
        <a:sx n="100" d="100"/>
        <a:sy n="100" d="100"/>
      </p:scale>
      <p:origin x="0" y="0"/>
    </p:cViewPr>
  </p:notesTextViewPr>
  <p:sorterViewPr>
    <p:cViewPr>
      <p:scale>
        <a:sx n="140" d="100"/>
        <a:sy n="140" d="100"/>
      </p:scale>
      <p:origin x="0" y="-3780"/>
    </p:cViewPr>
  </p:sorter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2" y="1"/>
            <a:ext cx="3038475" cy="462120"/>
          </a:xfrm>
          <a:prstGeom prst="rect">
            <a:avLst/>
          </a:prstGeom>
        </p:spPr>
        <p:txBody>
          <a:bodyPr vert="horz" lIns="91440" tIns="45720" rIns="91440" bIns="45720" rtlCol="0"/>
          <a:lstStyle>
            <a:lvl1pPr algn="r">
              <a:defRPr sz="1200"/>
            </a:lvl1pPr>
          </a:lstStyle>
          <a:p>
            <a:fld id="{2A843936-EF4C-DF4C-9F9F-7053405834BF}" type="datetimeFigureOut">
              <a:rPr lang="en-US" smtClean="0"/>
              <a:t>7/2/25</a:t>
            </a:fld>
            <a:endParaRPr lang="en-US"/>
          </a:p>
        </p:txBody>
      </p:sp>
      <p:sp>
        <p:nvSpPr>
          <p:cNvPr id="4" name="Footer Placeholder 3"/>
          <p:cNvSpPr>
            <a:spLocks noGrp="1"/>
          </p:cNvSpPr>
          <p:nvPr>
            <p:ph type="ftr" sz="quarter" idx="2"/>
          </p:nvPr>
        </p:nvSpPr>
        <p:spPr>
          <a:xfrm>
            <a:off x="2"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2" y="8772378"/>
            <a:ext cx="3038475" cy="462120"/>
          </a:xfrm>
          <a:prstGeom prst="rect">
            <a:avLst/>
          </a:prstGeom>
        </p:spPr>
        <p:txBody>
          <a:bodyPr vert="horz" lIns="91440" tIns="45720" rIns="91440" bIns="45720" rtlCol="0" anchor="b"/>
          <a:lstStyle>
            <a:lvl1pPr algn="r">
              <a:defRPr sz="1200"/>
            </a:lvl1pPr>
          </a:lstStyle>
          <a:p>
            <a:fld id="{499377CF-E569-1245-A9A0-ECF6EF02B9CA}" type="slidenum">
              <a:rPr lang="en-US" smtClean="0"/>
              <a:t>‹#›</a:t>
            </a:fld>
            <a:endParaRPr lang="en-US"/>
          </a:p>
        </p:txBody>
      </p:sp>
    </p:spTree>
    <p:extLst>
      <p:ext uri="{BB962C8B-B14F-4D97-AF65-F5344CB8AC3E}">
        <p14:creationId xmlns:p14="http://schemas.microsoft.com/office/powerpoint/2010/main" val="2139176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2" y="1"/>
            <a:ext cx="3038475" cy="4621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171" name="Rectangle 3"/>
          <p:cNvSpPr>
            <a:spLocks noGrp="1" noChangeArrowheads="1"/>
          </p:cNvSpPr>
          <p:nvPr>
            <p:ph type="dt" idx="1"/>
          </p:nvPr>
        </p:nvSpPr>
        <p:spPr bwMode="auto">
          <a:xfrm>
            <a:off x="3970342" y="1"/>
            <a:ext cx="3038475" cy="4621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172" name="Rectangle 4"/>
          <p:cNvSpPr>
            <a:spLocks noGrp="1" noRot="1" noChangeAspect="1" noChangeArrowheads="1" noTextEdit="1"/>
          </p:cNvSpPr>
          <p:nvPr>
            <p:ph type="sldImg" idx="2"/>
          </p:nvPr>
        </p:nvSpPr>
        <p:spPr bwMode="auto">
          <a:xfrm>
            <a:off x="427038" y="692150"/>
            <a:ext cx="6156325" cy="3463925"/>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701675" y="4387778"/>
            <a:ext cx="5607050" cy="41559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174" name="Rectangle 6"/>
          <p:cNvSpPr>
            <a:spLocks noGrp="1" noChangeArrowheads="1"/>
          </p:cNvSpPr>
          <p:nvPr>
            <p:ph type="ftr" sz="quarter" idx="4"/>
          </p:nvPr>
        </p:nvSpPr>
        <p:spPr bwMode="auto">
          <a:xfrm>
            <a:off x="2" y="8772378"/>
            <a:ext cx="3038475" cy="4621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175" name="Rectangle 7"/>
          <p:cNvSpPr>
            <a:spLocks noGrp="1" noChangeArrowheads="1"/>
          </p:cNvSpPr>
          <p:nvPr>
            <p:ph type="sldNum" sz="quarter" idx="5"/>
          </p:nvPr>
        </p:nvSpPr>
        <p:spPr bwMode="auto">
          <a:xfrm>
            <a:off x="3970342" y="8772378"/>
            <a:ext cx="3038475" cy="4621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69DDBBE-97BD-42FA-B6EE-8CEC6AE16323}" type="slidenum">
              <a:rPr lang="en-US"/>
              <a:pPr/>
              <a:t>‹#›</a:t>
            </a:fld>
            <a:endParaRPr lang="en-US"/>
          </a:p>
        </p:txBody>
      </p:sp>
    </p:spTree>
    <p:extLst>
      <p:ext uri="{BB962C8B-B14F-4D97-AF65-F5344CB8AC3E}">
        <p14:creationId xmlns:p14="http://schemas.microsoft.com/office/powerpoint/2010/main" val="3231085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7411" name="Rectangle 3"/>
          <p:cNvSpPr>
            <a:spLocks noChangeArrowheads="1"/>
          </p:cNvSpPr>
          <p:nvPr/>
        </p:nvSpPr>
        <p:spPr bwMode="auto">
          <a:xfrm>
            <a:off x="2147483647" y="-2147483648"/>
            <a:ext cx="49693" cy="107722"/>
          </a:xfrm>
          <a:prstGeom prst="rect">
            <a:avLst/>
          </a:prstGeom>
          <a:noFill/>
          <a:ln w="9525">
            <a:noFill/>
            <a:miter lim="800000"/>
            <a:headEnd/>
            <a:tailEnd/>
          </a:ln>
        </p:spPr>
        <p:txBody>
          <a:bodyPr wrap="none" lIns="0" tIns="0" rIns="0" bIns="0">
            <a:spAutoFit/>
          </a:bodyPr>
          <a:lstStyle/>
          <a:p>
            <a:pPr algn="ctr" eaLnBrk="0" hangingPunct="0"/>
            <a:r>
              <a:rPr lang="en-US" altLang="en-US" sz="700" b="1">
                <a:solidFill>
                  <a:srgbClr val="000000"/>
                </a:solidFill>
                <a:latin typeface="Helvetica Condensed" charset="0"/>
                <a:cs typeface="Arial" charset="0"/>
              </a:rPr>
              <a:t>a</a:t>
            </a:r>
            <a:endParaRPr lang="en-US" altLang="en-US" b="1">
              <a:cs typeface="Arial" charset="0"/>
            </a:endParaRPr>
          </a:p>
        </p:txBody>
      </p:sp>
      <p:sp>
        <p:nvSpPr>
          <p:cNvPr id="17412" name="Line 4"/>
          <p:cNvSpPr>
            <a:spLocks noChangeShapeType="1"/>
          </p:cNvSpPr>
          <p:nvPr/>
        </p:nvSpPr>
        <p:spPr bwMode="auto">
          <a:xfrm>
            <a:off x="2147483647" y="2147483647"/>
            <a:ext cx="0" cy="0"/>
          </a:xfrm>
          <a:prstGeom prst="line">
            <a:avLst/>
          </a:prstGeom>
          <a:noFill/>
          <a:ln w="4763">
            <a:solidFill>
              <a:srgbClr val="000000"/>
            </a:solidFill>
            <a:round/>
            <a:headEnd/>
            <a:tailEnd/>
          </a:ln>
        </p:spPr>
        <p:txBody>
          <a:bodyPr/>
          <a:lstStyle/>
          <a:p>
            <a:endParaRPr lang="en-US"/>
          </a:p>
        </p:txBody>
      </p:sp>
      <p:sp>
        <p:nvSpPr>
          <p:cNvPr id="17413" name="Rectangle 5"/>
          <p:cNvSpPr>
            <a:spLocks noChangeArrowheads="1"/>
          </p:cNvSpPr>
          <p:nvPr/>
        </p:nvSpPr>
        <p:spPr bwMode="auto">
          <a:xfrm>
            <a:off x="2147483647" y="-2147483648"/>
            <a:ext cx="44884" cy="107722"/>
          </a:xfrm>
          <a:prstGeom prst="rect">
            <a:avLst/>
          </a:prstGeom>
          <a:noFill/>
          <a:ln w="9525">
            <a:noFill/>
            <a:miter lim="800000"/>
            <a:headEnd/>
            <a:tailEnd/>
          </a:ln>
        </p:spPr>
        <p:txBody>
          <a:bodyPr wrap="none" lIns="0" tIns="0" rIns="0" bIns="0">
            <a:spAutoFit/>
          </a:bodyPr>
          <a:lstStyle/>
          <a:p>
            <a:pPr algn="ctr" eaLnBrk="0" hangingPunct="0"/>
            <a:r>
              <a:rPr lang="en-US" altLang="en-US" sz="700" b="1" i="1">
                <a:solidFill>
                  <a:srgbClr val="000000"/>
                </a:solidFill>
                <a:latin typeface="Times" pitchFamily="18" charset="0"/>
                <a:cs typeface="Arial" charset="0"/>
              </a:rPr>
              <a:t>a</a:t>
            </a:r>
            <a:endParaRPr lang="en-US" altLang="en-US" b="1">
              <a:cs typeface="Arial" charset="0"/>
            </a:endParaRPr>
          </a:p>
        </p:txBody>
      </p:sp>
      <p:sp>
        <p:nvSpPr>
          <p:cNvPr id="17414" name="Line 6"/>
          <p:cNvSpPr>
            <a:spLocks noChangeShapeType="1"/>
          </p:cNvSpPr>
          <p:nvPr/>
        </p:nvSpPr>
        <p:spPr bwMode="auto">
          <a:xfrm>
            <a:off x="2147483647" y="2147483647"/>
            <a:ext cx="0" cy="0"/>
          </a:xfrm>
          <a:prstGeom prst="line">
            <a:avLst/>
          </a:prstGeom>
          <a:noFill/>
          <a:ln w="4763">
            <a:solidFill>
              <a:srgbClr val="000000"/>
            </a:solidFill>
            <a:round/>
            <a:headEnd/>
            <a:tailEnd/>
          </a:ln>
        </p:spPr>
        <p:txBody>
          <a:bodyPr/>
          <a:lstStyle/>
          <a:p>
            <a:endParaRPr lang="en-US"/>
          </a:p>
        </p:txBody>
      </p:sp>
      <p:sp>
        <p:nvSpPr>
          <p:cNvPr id="17415" name="Rectangle 7"/>
          <p:cNvSpPr>
            <a:spLocks noChangeArrowheads="1"/>
          </p:cNvSpPr>
          <p:nvPr/>
        </p:nvSpPr>
        <p:spPr bwMode="auto">
          <a:xfrm>
            <a:off x="8534400" y="6480175"/>
            <a:ext cx="3048000" cy="228600"/>
          </a:xfrm>
          <a:prstGeom prst="rect">
            <a:avLst/>
          </a:prstGeom>
          <a:noFill/>
          <a:ln w="9525">
            <a:noFill/>
            <a:miter lim="800000"/>
            <a:headEnd/>
            <a:tailEnd/>
          </a:ln>
          <a:effectLst/>
        </p:spPr>
        <p:txBody>
          <a:bodyPr/>
          <a:lstStyle/>
          <a:p>
            <a:pPr algn="r" eaLnBrk="0" hangingPunct="0"/>
            <a:endParaRPr lang="en-US" altLang="en-US" sz="800" b="1">
              <a:cs typeface="Arial" charset="0"/>
            </a:endParaRPr>
          </a:p>
        </p:txBody>
      </p:sp>
      <p:sp>
        <p:nvSpPr>
          <p:cNvPr id="17416" name="Rectangle 8"/>
          <p:cNvSpPr>
            <a:spLocks noChangeArrowheads="1"/>
          </p:cNvSpPr>
          <p:nvPr/>
        </p:nvSpPr>
        <p:spPr bwMode="auto">
          <a:xfrm>
            <a:off x="8187267" y="3019425"/>
            <a:ext cx="2362200" cy="755650"/>
          </a:xfrm>
          <a:prstGeom prst="rect">
            <a:avLst/>
          </a:prstGeom>
          <a:noFill/>
          <a:ln w="9525">
            <a:noFill/>
            <a:miter lim="800000"/>
            <a:headEnd/>
            <a:tailEnd/>
          </a:ln>
          <a:effectLst/>
        </p:spPr>
        <p:txBody>
          <a:bodyPr wrap="none" anchor="ctr"/>
          <a:lstStyle/>
          <a:p>
            <a:endParaRPr lang="en-US"/>
          </a:p>
        </p:txBody>
      </p:sp>
      <p:sp>
        <p:nvSpPr>
          <p:cNvPr id="17417" name="AutoShape 9"/>
          <p:cNvSpPr>
            <a:spLocks noChangeArrowheads="1"/>
          </p:cNvSpPr>
          <p:nvPr/>
        </p:nvSpPr>
        <p:spPr bwMode="auto">
          <a:xfrm>
            <a:off x="220133" y="130176"/>
            <a:ext cx="11734800" cy="1050925"/>
          </a:xfrm>
          <a:prstGeom prst="roundRect">
            <a:avLst>
              <a:gd name="adj" fmla="val 16667"/>
            </a:avLst>
          </a:prstGeom>
          <a:noFill/>
          <a:ln w="9525">
            <a:noFill/>
            <a:round/>
            <a:headEnd/>
            <a:tailEnd/>
          </a:ln>
          <a:effectLst/>
        </p:spPr>
        <p:txBody>
          <a:bodyPr wrap="none" anchor="ctr"/>
          <a:lstStyle/>
          <a:p>
            <a:endParaRPr lang="en-US"/>
          </a:p>
        </p:txBody>
      </p:sp>
      <p:sp>
        <p:nvSpPr>
          <p:cNvPr id="17418" name="Rectangle 10"/>
          <p:cNvSpPr>
            <a:spLocks noGrp="1" noChangeArrowheads="1"/>
          </p:cNvSpPr>
          <p:nvPr>
            <p:ph type="ctrTitle" hasCustomPrompt="1"/>
          </p:nvPr>
        </p:nvSpPr>
        <p:spPr>
          <a:xfrm>
            <a:off x="740664" y="3886201"/>
            <a:ext cx="10363200" cy="1470025"/>
          </a:xfrm>
        </p:spPr>
        <p:txBody>
          <a:bodyPr/>
          <a:lstStyle>
            <a:lvl1pPr algn="ctr">
              <a:defRPr i="0"/>
            </a:lvl1pPr>
          </a:lstStyle>
          <a:p>
            <a:r>
              <a:rPr lang="en-US" dirty="0"/>
              <a:t>Strategic Plan Update</a:t>
            </a:r>
          </a:p>
        </p:txBody>
      </p:sp>
      <p:pic>
        <p:nvPicPr>
          <p:cNvPr id="5" name="Picture 4" descr="A white background with black text&#10;&#10;AI-generated content may be incorrect.">
            <a:extLst>
              <a:ext uri="{FF2B5EF4-FFF2-40B4-BE49-F238E27FC236}">
                <a16:creationId xmlns:a16="http://schemas.microsoft.com/office/drawing/2014/main" id="{1AC02D4B-C9E2-8458-647D-F8B59F5652B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2944" y="478908"/>
            <a:ext cx="7360920" cy="2453640"/>
          </a:xfrm>
          <a:prstGeom prst="rect">
            <a:avLst/>
          </a:prstGeom>
        </p:spPr>
      </p:pic>
      <p:sp>
        <p:nvSpPr>
          <p:cNvPr id="8" name="Rectangle 1">
            <a:extLst>
              <a:ext uri="{FF2B5EF4-FFF2-40B4-BE49-F238E27FC236}">
                <a16:creationId xmlns:a16="http://schemas.microsoft.com/office/drawing/2014/main" id="{36A59D79-597F-4041-3E2D-1BE52F01AE4B}"/>
              </a:ext>
            </a:extLst>
          </p:cNvPr>
          <p:cNvSpPr>
            <a:spLocks noChangeArrowheads="1"/>
          </p:cNvSpPr>
          <p:nvPr userDrawn="1"/>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 name="Picture 9" descr="A building with trees and a shield&#10;&#10;AI-generated content may be incorrect.">
            <a:extLst>
              <a:ext uri="{FF2B5EF4-FFF2-40B4-BE49-F238E27FC236}">
                <a16:creationId xmlns:a16="http://schemas.microsoft.com/office/drawing/2014/main" id="{E1838BC4-E256-362F-E868-354D473438CC}"/>
              </a:ext>
            </a:extLst>
          </p:cNvPr>
          <p:cNvPicPr>
            <a:picLocks noChangeAspect="1"/>
          </p:cNvPicPr>
          <p:nvPr userDrawn="1"/>
        </p:nvPicPr>
        <p:blipFill>
          <a:blip r:embed="rId3">
            <a:extLst>
              <a:ext uri="{28A0092B-C50C-407E-A947-70E740481C1C}">
                <a14:useLocalDpi xmlns:a14="http://schemas.microsoft.com/office/drawing/2010/main" val="0"/>
              </a:ext>
            </a:extLst>
          </a:blip>
          <a:srcRect l="5240" t="26987" r="4085"/>
          <a:stretch>
            <a:fillRect/>
          </a:stretch>
        </p:blipFill>
        <p:spPr>
          <a:xfrm>
            <a:off x="220133" y="-5980"/>
            <a:ext cx="3935003" cy="3024131"/>
          </a:xfrm>
          <a:prstGeom prst="rect">
            <a:avLst/>
          </a:prstGeom>
        </p:spPr>
      </p:pic>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46618" y="1147763"/>
            <a:ext cx="5547783" cy="540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147763"/>
            <a:ext cx="5547784" cy="54038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body" idx="1"/>
          </p:nvPr>
        </p:nvSpPr>
        <p:spPr bwMode="auto">
          <a:xfrm>
            <a:off x="446618" y="1147763"/>
            <a:ext cx="11298767" cy="5403850"/>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p:txBody>
      </p:sp>
      <p:sp>
        <p:nvSpPr>
          <p:cNvPr id="16387" name="Rectangle 3"/>
          <p:cNvSpPr>
            <a:spLocks noChangeArrowheads="1"/>
          </p:cNvSpPr>
          <p:nvPr/>
        </p:nvSpPr>
        <p:spPr bwMode="auto">
          <a:xfrm>
            <a:off x="2147483647" y="-2147483648"/>
            <a:ext cx="49693" cy="107722"/>
          </a:xfrm>
          <a:prstGeom prst="rect">
            <a:avLst/>
          </a:prstGeom>
          <a:noFill/>
          <a:ln w="9525">
            <a:noFill/>
            <a:miter lim="800000"/>
            <a:headEnd/>
            <a:tailEnd/>
          </a:ln>
        </p:spPr>
        <p:txBody>
          <a:bodyPr wrap="none" lIns="0" tIns="0" rIns="0" bIns="0">
            <a:spAutoFit/>
          </a:bodyPr>
          <a:lstStyle/>
          <a:p>
            <a:pPr algn="ctr" eaLnBrk="0" hangingPunct="0"/>
            <a:r>
              <a:rPr lang="en-US" altLang="en-US" sz="700" b="1">
                <a:solidFill>
                  <a:srgbClr val="000000"/>
                </a:solidFill>
                <a:latin typeface="Helvetica Condensed" charset="0"/>
                <a:cs typeface="Arial" charset="0"/>
              </a:rPr>
              <a:t>a</a:t>
            </a:r>
            <a:endParaRPr lang="en-US" altLang="en-US" b="1">
              <a:cs typeface="Arial" charset="0"/>
            </a:endParaRPr>
          </a:p>
        </p:txBody>
      </p:sp>
      <p:sp>
        <p:nvSpPr>
          <p:cNvPr id="16388" name="Line 4"/>
          <p:cNvSpPr>
            <a:spLocks noChangeShapeType="1"/>
          </p:cNvSpPr>
          <p:nvPr/>
        </p:nvSpPr>
        <p:spPr bwMode="auto">
          <a:xfrm>
            <a:off x="2147483647" y="2147483647"/>
            <a:ext cx="0" cy="0"/>
          </a:xfrm>
          <a:prstGeom prst="line">
            <a:avLst/>
          </a:prstGeom>
          <a:noFill/>
          <a:ln w="4763">
            <a:solidFill>
              <a:srgbClr val="000000"/>
            </a:solidFill>
            <a:round/>
            <a:headEnd/>
            <a:tailEnd/>
          </a:ln>
        </p:spPr>
        <p:txBody>
          <a:bodyPr/>
          <a:lstStyle/>
          <a:p>
            <a:endParaRPr lang="en-US"/>
          </a:p>
        </p:txBody>
      </p:sp>
      <p:sp>
        <p:nvSpPr>
          <p:cNvPr id="16389" name="Rectangle 5"/>
          <p:cNvSpPr>
            <a:spLocks noChangeArrowheads="1"/>
          </p:cNvSpPr>
          <p:nvPr/>
        </p:nvSpPr>
        <p:spPr bwMode="auto">
          <a:xfrm>
            <a:off x="2147483647" y="-2147483648"/>
            <a:ext cx="44884" cy="107722"/>
          </a:xfrm>
          <a:prstGeom prst="rect">
            <a:avLst/>
          </a:prstGeom>
          <a:noFill/>
          <a:ln w="9525">
            <a:noFill/>
            <a:miter lim="800000"/>
            <a:headEnd/>
            <a:tailEnd/>
          </a:ln>
        </p:spPr>
        <p:txBody>
          <a:bodyPr wrap="none" lIns="0" tIns="0" rIns="0" bIns="0">
            <a:spAutoFit/>
          </a:bodyPr>
          <a:lstStyle/>
          <a:p>
            <a:pPr algn="ctr" eaLnBrk="0" hangingPunct="0"/>
            <a:r>
              <a:rPr lang="en-US" altLang="en-US" sz="700" b="1" i="1">
                <a:solidFill>
                  <a:srgbClr val="000000"/>
                </a:solidFill>
                <a:latin typeface="Times" pitchFamily="18" charset="0"/>
                <a:cs typeface="Arial" charset="0"/>
              </a:rPr>
              <a:t>a</a:t>
            </a:r>
            <a:endParaRPr lang="en-US" altLang="en-US" b="1">
              <a:cs typeface="Arial" charset="0"/>
            </a:endParaRPr>
          </a:p>
        </p:txBody>
      </p:sp>
      <p:sp>
        <p:nvSpPr>
          <p:cNvPr id="16390" name="Line 6"/>
          <p:cNvSpPr>
            <a:spLocks noChangeShapeType="1"/>
          </p:cNvSpPr>
          <p:nvPr/>
        </p:nvSpPr>
        <p:spPr bwMode="auto">
          <a:xfrm>
            <a:off x="2147483647" y="2147483647"/>
            <a:ext cx="0" cy="0"/>
          </a:xfrm>
          <a:prstGeom prst="line">
            <a:avLst/>
          </a:prstGeom>
          <a:noFill/>
          <a:ln w="4763">
            <a:solidFill>
              <a:srgbClr val="000000"/>
            </a:solidFill>
            <a:round/>
            <a:headEnd/>
            <a:tailEnd/>
          </a:ln>
        </p:spPr>
        <p:txBody>
          <a:bodyPr/>
          <a:lstStyle/>
          <a:p>
            <a:endParaRPr lang="en-US"/>
          </a:p>
        </p:txBody>
      </p:sp>
      <p:sp>
        <p:nvSpPr>
          <p:cNvPr id="16391" name="Rectangle 7"/>
          <p:cNvSpPr>
            <a:spLocks noChangeArrowheads="1"/>
          </p:cNvSpPr>
          <p:nvPr/>
        </p:nvSpPr>
        <p:spPr bwMode="auto">
          <a:xfrm>
            <a:off x="8534400" y="6480175"/>
            <a:ext cx="3048000" cy="228600"/>
          </a:xfrm>
          <a:prstGeom prst="rect">
            <a:avLst/>
          </a:prstGeom>
          <a:noFill/>
          <a:ln w="9525">
            <a:noFill/>
            <a:miter lim="800000"/>
            <a:headEnd/>
            <a:tailEnd/>
          </a:ln>
          <a:effectLst/>
        </p:spPr>
        <p:txBody>
          <a:bodyPr/>
          <a:lstStyle/>
          <a:p>
            <a:pPr algn="r" eaLnBrk="0" hangingPunct="0"/>
            <a:endParaRPr lang="en-US" altLang="en-US" sz="800" b="1">
              <a:cs typeface="Arial" charset="0"/>
            </a:endParaRPr>
          </a:p>
        </p:txBody>
      </p:sp>
      <p:sp>
        <p:nvSpPr>
          <p:cNvPr id="16392" name="Rectangle 8"/>
          <p:cNvSpPr>
            <a:spLocks noChangeArrowheads="1"/>
          </p:cNvSpPr>
          <p:nvPr/>
        </p:nvSpPr>
        <p:spPr bwMode="auto">
          <a:xfrm>
            <a:off x="8187267" y="3019425"/>
            <a:ext cx="2362200" cy="755650"/>
          </a:xfrm>
          <a:prstGeom prst="rect">
            <a:avLst/>
          </a:prstGeom>
          <a:noFill/>
          <a:ln w="9525">
            <a:noFill/>
            <a:miter lim="800000"/>
            <a:headEnd/>
            <a:tailEnd/>
          </a:ln>
          <a:effectLst/>
        </p:spPr>
        <p:txBody>
          <a:bodyPr wrap="none" anchor="ctr"/>
          <a:lstStyle/>
          <a:p>
            <a:endParaRPr lang="en-US"/>
          </a:p>
        </p:txBody>
      </p:sp>
      <p:sp>
        <p:nvSpPr>
          <p:cNvPr id="16393" name="AutoShape 9"/>
          <p:cNvSpPr>
            <a:spLocks noChangeArrowheads="1"/>
          </p:cNvSpPr>
          <p:nvPr/>
        </p:nvSpPr>
        <p:spPr bwMode="auto">
          <a:xfrm>
            <a:off x="220133" y="130176"/>
            <a:ext cx="11734800" cy="1050925"/>
          </a:xfrm>
          <a:prstGeom prst="roundRect">
            <a:avLst>
              <a:gd name="adj" fmla="val 16667"/>
            </a:avLst>
          </a:prstGeom>
          <a:noFill/>
          <a:ln w="9525">
            <a:noFill/>
            <a:round/>
            <a:headEnd/>
            <a:tailEnd/>
          </a:ln>
          <a:effectLst/>
        </p:spPr>
        <p:txBody>
          <a:bodyPr wrap="none" anchor="ctr"/>
          <a:lstStyle/>
          <a:p>
            <a:endParaRPr lang="en-US"/>
          </a:p>
        </p:txBody>
      </p:sp>
      <p:sp>
        <p:nvSpPr>
          <p:cNvPr id="16394" name="Rectangle 10"/>
          <p:cNvSpPr>
            <a:spLocks noGrp="1" noChangeArrowheads="1"/>
          </p:cNvSpPr>
          <p:nvPr>
            <p:ph type="title"/>
          </p:nvPr>
        </p:nvSpPr>
        <p:spPr bwMode="auto">
          <a:xfrm>
            <a:off x="3634318" y="76200"/>
            <a:ext cx="8070849" cy="838200"/>
          </a:xfrm>
          <a:prstGeom prst="rect">
            <a:avLst/>
          </a:prstGeom>
          <a:noFill/>
          <a:ln w="9525">
            <a:noFill/>
            <a:miter lim="800000"/>
            <a:headEnd/>
            <a:tailEnd/>
          </a:ln>
          <a:effectLst/>
        </p:spPr>
        <p:txBody>
          <a:bodyPr vert="horz" wrap="square" lIns="91428" tIns="45714" rIns="91428" bIns="45714" numCol="1" anchor="ctr" anchorCtr="0" compatLnSpc="1">
            <a:prstTxWarp prst="textNoShape">
              <a:avLst/>
            </a:prstTxWarp>
          </a:bodyPr>
          <a:lstStyle/>
          <a:p>
            <a:pPr lvl="0"/>
            <a:endParaRPr lang="en-US" altLang="en-US" dirty="0"/>
          </a:p>
        </p:txBody>
      </p:sp>
      <p:sp>
        <p:nvSpPr>
          <p:cNvPr id="16395" name="Line 11"/>
          <p:cNvSpPr>
            <a:spLocks noChangeShapeType="1"/>
          </p:cNvSpPr>
          <p:nvPr/>
        </p:nvSpPr>
        <p:spPr bwMode="auto">
          <a:xfrm>
            <a:off x="3348507" y="948520"/>
            <a:ext cx="8335493" cy="42080"/>
          </a:xfrm>
          <a:prstGeom prst="line">
            <a:avLst/>
          </a:prstGeom>
          <a:noFill/>
          <a:ln w="38100">
            <a:solidFill>
              <a:srgbClr val="E80000"/>
            </a:solidFill>
            <a:round/>
            <a:headEnd/>
            <a:tailEnd/>
          </a:ln>
          <a:effectLst/>
        </p:spPr>
        <p:txBody>
          <a:bodyPr wrap="none" anchor="ctr"/>
          <a:lstStyle/>
          <a:p>
            <a:endParaRPr lang="en-US"/>
          </a:p>
        </p:txBody>
      </p:sp>
      <p:sp>
        <p:nvSpPr>
          <p:cNvPr id="16396" name="Text Box 12"/>
          <p:cNvSpPr txBox="1">
            <a:spLocks noChangeArrowheads="1"/>
          </p:cNvSpPr>
          <p:nvPr userDrawn="1"/>
        </p:nvSpPr>
        <p:spPr bwMode="auto">
          <a:xfrm>
            <a:off x="11243733" y="6514294"/>
            <a:ext cx="711200" cy="274638"/>
          </a:xfrm>
          <a:prstGeom prst="rect">
            <a:avLst/>
          </a:prstGeom>
          <a:noFill/>
          <a:ln w="9525" algn="ctr">
            <a:noFill/>
            <a:miter lim="800000"/>
            <a:headEnd/>
            <a:tailEnd/>
          </a:ln>
          <a:effectLst/>
        </p:spPr>
        <p:txBody>
          <a:bodyPr>
            <a:spAutoFit/>
          </a:bodyPr>
          <a:lstStyle/>
          <a:p>
            <a:pPr>
              <a:spcBef>
                <a:spcPct val="50000"/>
              </a:spcBef>
            </a:pPr>
            <a:fld id="{461C2E60-A217-4F31-83E9-666933EE9E56}" type="slidenum">
              <a:rPr lang="en-US" sz="1200" i="1">
                <a:latin typeface="Tahoma" pitchFamily="34" charset="0"/>
                <a:cs typeface="Arial" charset="0"/>
              </a:rPr>
              <a:pPr>
                <a:spcBef>
                  <a:spcPct val="50000"/>
                </a:spcBef>
              </a:pPr>
              <a:t>‹#›</a:t>
            </a:fld>
            <a:endParaRPr lang="en-US" sz="1200" i="1">
              <a:latin typeface="Tahoma" pitchFamily="34" charset="0"/>
              <a:cs typeface="Arial" charset="0"/>
            </a:endParaRPr>
          </a:p>
        </p:txBody>
      </p:sp>
      <p:sp>
        <p:nvSpPr>
          <p:cNvPr id="16398" name="Text Box 14"/>
          <p:cNvSpPr txBox="1">
            <a:spLocks noChangeArrowheads="1"/>
          </p:cNvSpPr>
          <p:nvPr userDrawn="1"/>
        </p:nvSpPr>
        <p:spPr bwMode="auto">
          <a:xfrm>
            <a:off x="1016000" y="4800601"/>
            <a:ext cx="1828800" cy="366713"/>
          </a:xfrm>
          <a:prstGeom prst="rect">
            <a:avLst/>
          </a:prstGeom>
          <a:noFill/>
          <a:ln w="9525" algn="ctr">
            <a:noFill/>
            <a:miter lim="800000"/>
            <a:headEnd/>
            <a:tailEnd/>
          </a:ln>
          <a:effectLst/>
        </p:spPr>
        <p:txBody>
          <a:bodyPr>
            <a:spAutoFit/>
          </a:bodyPr>
          <a:lstStyle/>
          <a:p>
            <a:pPr>
              <a:spcBef>
                <a:spcPct val="50000"/>
              </a:spcBef>
            </a:pPr>
            <a:endParaRPr lang="en-US" b="1" i="1">
              <a:solidFill>
                <a:srgbClr val="FF0000"/>
              </a:solidFill>
              <a:latin typeface="Tahoma" pitchFamily="34" charset="0"/>
              <a:cs typeface="Arial" charset="0"/>
            </a:endParaRPr>
          </a:p>
        </p:txBody>
      </p:sp>
      <p:sp>
        <p:nvSpPr>
          <p:cNvPr id="16399" name="Text Box 15"/>
          <p:cNvSpPr txBox="1">
            <a:spLocks noChangeArrowheads="1"/>
          </p:cNvSpPr>
          <p:nvPr userDrawn="1"/>
        </p:nvSpPr>
        <p:spPr bwMode="auto">
          <a:xfrm>
            <a:off x="2722034" y="5345113"/>
            <a:ext cx="184731" cy="307777"/>
          </a:xfrm>
          <a:prstGeom prst="rect">
            <a:avLst/>
          </a:prstGeom>
          <a:noFill/>
          <a:ln w="9525" algn="ctr">
            <a:noFill/>
            <a:miter lim="800000"/>
            <a:headEnd/>
            <a:tailEnd/>
          </a:ln>
          <a:effectLst/>
        </p:spPr>
        <p:txBody>
          <a:bodyPr wrap="none">
            <a:spAutoFit/>
          </a:bodyPr>
          <a:lstStyle/>
          <a:p>
            <a:pPr>
              <a:spcBef>
                <a:spcPct val="50000"/>
              </a:spcBef>
            </a:pPr>
            <a:endParaRPr lang="en-US" sz="1400">
              <a:cs typeface="Arial" charset="0"/>
            </a:endParaRPr>
          </a:p>
        </p:txBody>
      </p:sp>
      <p:pic>
        <p:nvPicPr>
          <p:cNvPr id="4" name="Picture 3" descr="A white background with black text&#10;&#10;AI-generated content may be incorrect.">
            <a:extLst>
              <a:ext uri="{FF2B5EF4-FFF2-40B4-BE49-F238E27FC236}">
                <a16:creationId xmlns:a16="http://schemas.microsoft.com/office/drawing/2014/main" id="{8CA6EC5A-CFDA-47A3-9AB7-F9C8D8FA61D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10839"/>
            <a:ext cx="3510785" cy="1170262"/>
          </a:xfrm>
          <a:prstGeom prst="rect">
            <a:avLst/>
          </a:prstGeom>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4" r:id="rId3"/>
  </p:sldLayoutIdLst>
  <p:transition/>
  <p:hf hdr="0" ftr="0" dt="0"/>
  <p:txStyles>
    <p:titleStyle>
      <a:lvl1pPr algn="r" rtl="0" fontAlgn="base">
        <a:spcBef>
          <a:spcPct val="0"/>
        </a:spcBef>
        <a:spcAft>
          <a:spcPct val="0"/>
        </a:spcAft>
        <a:defRPr sz="2400" b="1" i="1">
          <a:solidFill>
            <a:schemeClr val="tx1"/>
          </a:solidFill>
          <a:latin typeface="+mj-lt"/>
          <a:ea typeface="+mj-ea"/>
          <a:cs typeface="+mj-cs"/>
        </a:defRPr>
      </a:lvl1pPr>
      <a:lvl2pPr algn="r" rtl="0" fontAlgn="base">
        <a:spcBef>
          <a:spcPct val="0"/>
        </a:spcBef>
        <a:spcAft>
          <a:spcPct val="0"/>
        </a:spcAft>
        <a:defRPr sz="3200" b="1" i="1">
          <a:solidFill>
            <a:schemeClr val="tx1"/>
          </a:solidFill>
          <a:latin typeface="Tahoma" pitchFamily="34" charset="0"/>
        </a:defRPr>
      </a:lvl2pPr>
      <a:lvl3pPr algn="r" rtl="0" fontAlgn="base">
        <a:spcBef>
          <a:spcPct val="0"/>
        </a:spcBef>
        <a:spcAft>
          <a:spcPct val="0"/>
        </a:spcAft>
        <a:defRPr sz="3200" b="1" i="1">
          <a:solidFill>
            <a:schemeClr val="tx1"/>
          </a:solidFill>
          <a:latin typeface="Tahoma" pitchFamily="34" charset="0"/>
        </a:defRPr>
      </a:lvl3pPr>
      <a:lvl4pPr algn="r" rtl="0" fontAlgn="base">
        <a:spcBef>
          <a:spcPct val="0"/>
        </a:spcBef>
        <a:spcAft>
          <a:spcPct val="0"/>
        </a:spcAft>
        <a:defRPr sz="3200" b="1" i="1">
          <a:solidFill>
            <a:schemeClr val="tx1"/>
          </a:solidFill>
          <a:latin typeface="Tahoma" pitchFamily="34" charset="0"/>
        </a:defRPr>
      </a:lvl4pPr>
      <a:lvl5pPr algn="r" rtl="0" fontAlgn="base">
        <a:spcBef>
          <a:spcPct val="0"/>
        </a:spcBef>
        <a:spcAft>
          <a:spcPct val="0"/>
        </a:spcAft>
        <a:defRPr sz="3200" b="1" i="1">
          <a:solidFill>
            <a:schemeClr val="tx1"/>
          </a:solidFill>
          <a:latin typeface="Tahoma" pitchFamily="34" charset="0"/>
        </a:defRPr>
      </a:lvl5pPr>
      <a:lvl6pPr marL="457200" algn="r" rtl="0" fontAlgn="base">
        <a:spcBef>
          <a:spcPct val="0"/>
        </a:spcBef>
        <a:spcAft>
          <a:spcPct val="0"/>
        </a:spcAft>
        <a:defRPr sz="3200" b="1" i="1">
          <a:solidFill>
            <a:schemeClr val="tx1"/>
          </a:solidFill>
          <a:latin typeface="Tahoma" pitchFamily="34" charset="0"/>
        </a:defRPr>
      </a:lvl6pPr>
      <a:lvl7pPr marL="914400" algn="r" rtl="0" fontAlgn="base">
        <a:spcBef>
          <a:spcPct val="0"/>
        </a:spcBef>
        <a:spcAft>
          <a:spcPct val="0"/>
        </a:spcAft>
        <a:defRPr sz="3200" b="1" i="1">
          <a:solidFill>
            <a:schemeClr val="tx1"/>
          </a:solidFill>
          <a:latin typeface="Tahoma" pitchFamily="34" charset="0"/>
        </a:defRPr>
      </a:lvl7pPr>
      <a:lvl8pPr marL="1371600" algn="r" rtl="0" fontAlgn="base">
        <a:spcBef>
          <a:spcPct val="0"/>
        </a:spcBef>
        <a:spcAft>
          <a:spcPct val="0"/>
        </a:spcAft>
        <a:defRPr sz="3200" b="1" i="1">
          <a:solidFill>
            <a:schemeClr val="tx1"/>
          </a:solidFill>
          <a:latin typeface="Tahoma" pitchFamily="34" charset="0"/>
        </a:defRPr>
      </a:lvl8pPr>
      <a:lvl9pPr marL="1828800" algn="r" rtl="0" fontAlgn="base">
        <a:spcBef>
          <a:spcPct val="0"/>
        </a:spcBef>
        <a:spcAft>
          <a:spcPct val="0"/>
        </a:spcAft>
        <a:defRPr sz="3200" b="1" i="1">
          <a:solidFill>
            <a:schemeClr val="tx1"/>
          </a:solidFill>
          <a:latin typeface="Tahoma" pitchFamily="34" charset="0"/>
        </a:defRPr>
      </a:lvl9pPr>
    </p:titleStyle>
    <p:bodyStyle>
      <a:lvl1pPr marL="228600" indent="-228600" algn="l" rtl="0" fontAlgn="base">
        <a:spcBef>
          <a:spcPct val="20000"/>
        </a:spcBef>
        <a:spcAft>
          <a:spcPct val="0"/>
        </a:spcAft>
        <a:buClr>
          <a:schemeClr val="hlink"/>
        </a:buClr>
        <a:buSzPct val="75000"/>
        <a:buFont typeface="Wingdings" pitchFamily="2" charset="2"/>
        <a:buChar char="l"/>
        <a:defRPr sz="2000">
          <a:solidFill>
            <a:schemeClr val="tx1"/>
          </a:solidFill>
          <a:latin typeface="+mn-lt"/>
          <a:ea typeface="+mn-ea"/>
          <a:cs typeface="+mn-cs"/>
        </a:defRPr>
      </a:lvl1pPr>
      <a:lvl2pPr marL="571500" indent="-228600" algn="l" rtl="0" fontAlgn="base">
        <a:spcBef>
          <a:spcPct val="20000"/>
        </a:spcBef>
        <a:spcAft>
          <a:spcPct val="0"/>
        </a:spcAft>
        <a:buClr>
          <a:schemeClr val="hlink"/>
        </a:buClr>
        <a:buSzPct val="75000"/>
        <a:buFont typeface="Wingdings" pitchFamily="2" charset="2"/>
        <a:buChar char="n"/>
        <a:defRPr sz="2000">
          <a:solidFill>
            <a:schemeClr val="tx1"/>
          </a:solidFill>
          <a:latin typeface="+mn-lt"/>
        </a:defRPr>
      </a:lvl2pPr>
      <a:lvl3pPr marL="1028700" indent="-285750" algn="l" rtl="0" fontAlgn="base">
        <a:spcBef>
          <a:spcPct val="20000"/>
        </a:spcBef>
        <a:spcAft>
          <a:spcPct val="0"/>
        </a:spcAft>
        <a:buClr>
          <a:schemeClr val="hlink"/>
        </a:buClr>
        <a:buSzPct val="75000"/>
        <a:buFont typeface="Wingdings" pitchFamily="2" charset="2"/>
        <a:buChar char="u"/>
        <a:defRPr sz="2000">
          <a:solidFill>
            <a:schemeClr val="tx1"/>
          </a:solidFill>
          <a:latin typeface="+mn-lt"/>
        </a:defRPr>
      </a:lvl3pPr>
      <a:lvl4pPr marL="137160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4pPr>
      <a:lvl5pPr marL="17716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5pPr>
      <a:lvl6pPr marL="22288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6pPr>
      <a:lvl7pPr marL="26860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7pPr>
      <a:lvl8pPr marL="31432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8pPr>
      <a:lvl9pPr marL="36004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hamilton.gerham@knology.net"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61CDE449-68E6-8455-80EE-A3002B68655A}"/>
              </a:ext>
            </a:extLst>
          </p:cNvPr>
          <p:cNvSpPr txBox="1">
            <a:spLocks/>
          </p:cNvSpPr>
          <p:nvPr/>
        </p:nvSpPr>
        <p:spPr>
          <a:xfrm>
            <a:off x="446616" y="3189323"/>
            <a:ext cx="11500545" cy="3369973"/>
          </a:xfrm>
          <a:prstGeom prst="rect">
            <a:avLst/>
          </a:prstGeom>
        </p:spPr>
        <p:txBody>
          <a:bodyPr/>
          <a:lstStyle>
            <a:lvl1pPr marL="228600" indent="-228600" algn="l" rtl="0" fontAlgn="base">
              <a:spcBef>
                <a:spcPct val="20000"/>
              </a:spcBef>
              <a:spcAft>
                <a:spcPct val="0"/>
              </a:spcAft>
              <a:buClr>
                <a:schemeClr val="hlink"/>
              </a:buClr>
              <a:buSzPct val="75000"/>
              <a:buFont typeface="Wingdings" pitchFamily="2" charset="2"/>
              <a:buChar char="l"/>
              <a:defRPr sz="2000">
                <a:solidFill>
                  <a:schemeClr val="tx1"/>
                </a:solidFill>
                <a:latin typeface="+mn-lt"/>
                <a:ea typeface="+mn-ea"/>
                <a:cs typeface="+mn-cs"/>
              </a:defRPr>
            </a:lvl1pPr>
            <a:lvl2pPr marL="571500" indent="-228600" algn="l" rtl="0" fontAlgn="base">
              <a:spcBef>
                <a:spcPct val="20000"/>
              </a:spcBef>
              <a:spcAft>
                <a:spcPct val="0"/>
              </a:spcAft>
              <a:buClr>
                <a:schemeClr val="hlink"/>
              </a:buClr>
              <a:buSzPct val="75000"/>
              <a:buFont typeface="Wingdings" pitchFamily="2" charset="2"/>
              <a:buChar char="n"/>
              <a:defRPr sz="2000">
                <a:solidFill>
                  <a:schemeClr val="tx1"/>
                </a:solidFill>
                <a:latin typeface="+mn-lt"/>
              </a:defRPr>
            </a:lvl2pPr>
            <a:lvl3pPr marL="1028700" indent="-285750" algn="l" rtl="0" fontAlgn="base">
              <a:spcBef>
                <a:spcPct val="20000"/>
              </a:spcBef>
              <a:spcAft>
                <a:spcPct val="0"/>
              </a:spcAft>
              <a:buClr>
                <a:schemeClr val="hlink"/>
              </a:buClr>
              <a:buSzPct val="75000"/>
              <a:buFont typeface="Wingdings" pitchFamily="2" charset="2"/>
              <a:buChar char="u"/>
              <a:defRPr sz="2000">
                <a:solidFill>
                  <a:schemeClr val="tx1"/>
                </a:solidFill>
                <a:latin typeface="+mn-lt"/>
              </a:defRPr>
            </a:lvl3pPr>
            <a:lvl4pPr marL="137160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4pPr>
            <a:lvl5pPr marL="17716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5pPr>
            <a:lvl6pPr marL="22288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6pPr>
            <a:lvl7pPr marL="26860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7pPr>
            <a:lvl8pPr marL="31432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8pPr>
            <a:lvl9pPr marL="36004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9pPr>
          </a:lstStyle>
          <a:p>
            <a:pPr marL="0" indent="0">
              <a:buFont typeface="Wingdings" pitchFamily="2" charset="2"/>
              <a:buNone/>
            </a:pPr>
            <a:r>
              <a:rPr lang="en-US" b="1" kern="0" dirty="0"/>
              <a:t>Preface to the Draft Strategic Plan</a:t>
            </a:r>
          </a:p>
          <a:p>
            <a:pPr>
              <a:spcBef>
                <a:spcPts val="1200"/>
              </a:spcBef>
            </a:pPr>
            <a:r>
              <a:rPr lang="en-US" sz="1800" dirty="0"/>
              <a:t>This draft Strategic Plan is a </a:t>
            </a:r>
            <a:r>
              <a:rPr lang="en-US" sz="1800" i="1" dirty="0"/>
              <a:t>living document </a:t>
            </a:r>
            <a:r>
              <a:rPr lang="en-US" sz="1800" dirty="0"/>
              <a:t>– Efforts can be added or deleted according to Church needs</a:t>
            </a:r>
          </a:p>
          <a:p>
            <a:pPr>
              <a:spcBef>
                <a:spcPts val="1200"/>
              </a:spcBef>
            </a:pPr>
            <a:r>
              <a:rPr lang="en-US" sz="1800" dirty="0"/>
              <a:t>The plan does not address selecting and on-boarding a new Rector</a:t>
            </a:r>
          </a:p>
          <a:p>
            <a:pPr>
              <a:spcBef>
                <a:spcPts val="1200"/>
              </a:spcBef>
            </a:pPr>
            <a:r>
              <a:rPr lang="en-US" sz="1800" dirty="0"/>
              <a:t>Priorities of the New Rector can be added with his/her onboarding </a:t>
            </a:r>
          </a:p>
          <a:p>
            <a:pPr>
              <a:spcBef>
                <a:spcPts val="1200"/>
              </a:spcBef>
            </a:pPr>
            <a:r>
              <a:rPr lang="en-US" sz="1800" dirty="0"/>
              <a:t>Approving and beginning work on the defined Efforts demonstrates we are a vibrant Church moving forward – stick with us as we find and welcome a new Rector!</a:t>
            </a:r>
          </a:p>
          <a:p>
            <a:pPr>
              <a:spcBef>
                <a:spcPts val="1200"/>
              </a:spcBef>
            </a:pPr>
            <a:r>
              <a:rPr lang="en-US" sz="1800" dirty="0"/>
              <a:t>This Preface includes and Plan Executive Summary and list of Efforts to be worked.  To see the total Strategic plan, Effort Quads, and “how the sausage was made”, see the “Full Strategic Plan” posted at this website location</a:t>
            </a:r>
            <a:endParaRPr lang="en-US" sz="1800" kern="0" dirty="0"/>
          </a:p>
        </p:txBody>
      </p:sp>
      <p:sp>
        <p:nvSpPr>
          <p:cNvPr id="3" name="TextBox 2">
            <a:extLst>
              <a:ext uri="{FF2B5EF4-FFF2-40B4-BE49-F238E27FC236}">
                <a16:creationId xmlns:a16="http://schemas.microsoft.com/office/drawing/2014/main" id="{08531853-0E89-3AFE-3A9A-482EC34DC71E}"/>
              </a:ext>
            </a:extLst>
          </p:cNvPr>
          <p:cNvSpPr txBox="1"/>
          <p:nvPr/>
        </p:nvSpPr>
        <p:spPr>
          <a:xfrm>
            <a:off x="5393933" y="2265993"/>
            <a:ext cx="6351451" cy="1200329"/>
          </a:xfrm>
          <a:prstGeom prst="rect">
            <a:avLst/>
          </a:prstGeom>
          <a:noFill/>
          <a:ln w="28575">
            <a:solidFill>
              <a:srgbClr val="FF0000"/>
            </a:solidFill>
          </a:ln>
        </p:spPr>
        <p:txBody>
          <a:bodyPr wrap="square" rtlCol="0">
            <a:spAutoFit/>
          </a:bodyPr>
          <a:lstStyle/>
          <a:p>
            <a:pPr algn="ctr"/>
            <a:r>
              <a:rPr lang="en-US" dirty="0">
                <a:solidFill>
                  <a:srgbClr val="FF0000"/>
                </a:solidFill>
              </a:rPr>
              <a:t>If you have comments or questions, please contact</a:t>
            </a:r>
          </a:p>
          <a:p>
            <a:pPr algn="ctr"/>
            <a:r>
              <a:rPr lang="en-US" dirty="0">
                <a:solidFill>
                  <a:srgbClr val="FF0000"/>
                </a:solidFill>
              </a:rPr>
              <a:t> Mike Hamilton no later than 4 August at</a:t>
            </a:r>
          </a:p>
          <a:p>
            <a:pPr algn="ctr"/>
            <a:r>
              <a:rPr lang="en-US" dirty="0">
                <a:solidFill>
                  <a:srgbClr val="FF0000"/>
                </a:solidFill>
                <a:hlinkClick r:id="rId2"/>
              </a:rPr>
              <a:t>mhamilton.gerham@knology.net</a:t>
            </a:r>
            <a:endParaRPr lang="en-US" dirty="0">
              <a:solidFill>
                <a:srgbClr val="FF0000"/>
              </a:solidFill>
            </a:endParaRPr>
          </a:p>
          <a:p>
            <a:pPr algn="ctr"/>
            <a:r>
              <a:rPr lang="en-US" dirty="0">
                <a:solidFill>
                  <a:srgbClr val="FF0000"/>
                </a:solidFill>
              </a:rPr>
              <a:t>Or, call 256-651-2037</a:t>
            </a:r>
          </a:p>
        </p:txBody>
      </p:sp>
    </p:spTree>
    <p:extLst>
      <p:ext uri="{BB962C8B-B14F-4D97-AF65-F5344CB8AC3E}">
        <p14:creationId xmlns:p14="http://schemas.microsoft.com/office/powerpoint/2010/main" val="135656880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C6B59-F119-2EB2-6A42-461F608189BC}"/>
              </a:ext>
            </a:extLst>
          </p:cNvPr>
          <p:cNvSpPr>
            <a:spLocks noGrp="1"/>
          </p:cNvSpPr>
          <p:nvPr>
            <p:ph type="title"/>
          </p:nvPr>
        </p:nvSpPr>
        <p:spPr/>
        <p:txBody>
          <a:bodyPr/>
          <a:lstStyle/>
          <a:p>
            <a:r>
              <a:rPr lang="en-US" dirty="0"/>
              <a:t>Executive Summary (1 of 2)</a:t>
            </a:r>
          </a:p>
        </p:txBody>
      </p:sp>
      <p:sp>
        <p:nvSpPr>
          <p:cNvPr id="3" name="Content Placeholder 2">
            <a:extLst>
              <a:ext uri="{FF2B5EF4-FFF2-40B4-BE49-F238E27FC236}">
                <a16:creationId xmlns:a16="http://schemas.microsoft.com/office/drawing/2014/main" id="{2C6D7C13-680D-6C05-7A8C-85C3ADE5627F}"/>
              </a:ext>
            </a:extLst>
          </p:cNvPr>
          <p:cNvSpPr>
            <a:spLocks noGrp="1"/>
          </p:cNvSpPr>
          <p:nvPr>
            <p:ph idx="1"/>
          </p:nvPr>
        </p:nvSpPr>
        <p:spPr>
          <a:xfrm>
            <a:off x="436341" y="1123007"/>
            <a:ext cx="11500545" cy="2451189"/>
          </a:xfrm>
        </p:spPr>
        <p:txBody>
          <a:bodyPr/>
          <a:lstStyle/>
          <a:p>
            <a:pPr marL="0" indent="0">
              <a:buNone/>
            </a:pPr>
            <a:endParaRPr lang="en-US" sz="1800" dirty="0"/>
          </a:p>
          <a:p>
            <a:pPr marL="0" indent="0">
              <a:buNone/>
            </a:pPr>
            <a:r>
              <a:rPr lang="en-US" sz="1800" dirty="0"/>
              <a:t>The </a:t>
            </a:r>
            <a:r>
              <a:rPr lang="en-US" sz="1800" i="1" dirty="0"/>
              <a:t>development</a:t>
            </a:r>
            <a:r>
              <a:rPr lang="en-US" sz="1800" dirty="0"/>
              <a:t> and </a:t>
            </a:r>
            <a:r>
              <a:rPr lang="en-US" sz="1800" i="1" dirty="0"/>
              <a:t>implementation</a:t>
            </a:r>
            <a:r>
              <a:rPr lang="en-US" sz="1800" dirty="0"/>
              <a:t> of the Strategic Plan allows us to prioritize what matters most for our members’ faith journeys and church growth, ensuring our resources are applied in the most impactful way. </a:t>
            </a:r>
            <a:r>
              <a:rPr lang="en-US" sz="1800" i="1" kern="100" dirty="0">
                <a:solidFill>
                  <a:srgbClr val="000000"/>
                </a:solidFill>
                <a:latin typeface="Arial" panose="020B0604020202020204" pitchFamily="34" charset="0"/>
                <a:cs typeface="Times New Roman" panose="02020603050405020304" pitchFamily="18" charset="0"/>
              </a:rPr>
              <a:t>The purpose of the Plan is not to highlight what St. Matthew’s is already doing well.</a:t>
            </a:r>
            <a:endParaRPr lang="en-US" sz="1800" i="1" dirty="0"/>
          </a:p>
          <a:p>
            <a:pPr marL="0" indent="0">
              <a:buNone/>
            </a:pPr>
            <a:endParaRPr lang="en-US" sz="1800" dirty="0"/>
          </a:p>
          <a:p>
            <a:pPr marL="0" indent="0">
              <a:buNone/>
            </a:pPr>
            <a:r>
              <a:rPr lang="en-US" sz="1800" dirty="0"/>
              <a:t>Where we started…</a:t>
            </a:r>
          </a:p>
        </p:txBody>
      </p:sp>
      <p:sp>
        <p:nvSpPr>
          <p:cNvPr id="4" name="TextBox 3">
            <a:extLst>
              <a:ext uri="{FF2B5EF4-FFF2-40B4-BE49-F238E27FC236}">
                <a16:creationId xmlns:a16="http://schemas.microsoft.com/office/drawing/2014/main" id="{CDBE1B7D-12AB-4BCA-D60A-6D7F4EE0E7BF}"/>
              </a:ext>
            </a:extLst>
          </p:cNvPr>
          <p:cNvSpPr txBox="1"/>
          <p:nvPr/>
        </p:nvSpPr>
        <p:spPr>
          <a:xfrm>
            <a:off x="1843583" y="3429000"/>
            <a:ext cx="8299352" cy="1969770"/>
          </a:xfrm>
          <a:prstGeom prst="rect">
            <a:avLst/>
          </a:prstGeom>
          <a:noFill/>
          <a:ln w="38100">
            <a:solidFill>
              <a:schemeClr val="tx1"/>
            </a:solidFill>
          </a:ln>
        </p:spPr>
        <p:txBody>
          <a:bodyPr wrap="square" rtlCol="0">
            <a:spAutoFit/>
          </a:bodyPr>
          <a:lstStyle/>
          <a:p>
            <a:r>
              <a:rPr lang="en-US" sz="1400" b="1" dirty="0"/>
              <a:t>St Matthew’s Mission Statement: </a:t>
            </a:r>
            <a:r>
              <a:rPr lang="en-US" sz="1400" i="1" dirty="0"/>
              <a:t>To walk with Jesus; be with Jesus and let Him be known.</a:t>
            </a:r>
          </a:p>
          <a:p>
            <a:endParaRPr lang="en-US" sz="1400" b="1" i="1" dirty="0"/>
          </a:p>
          <a:p>
            <a:pPr marL="180975" indent="-171450">
              <a:buNone/>
            </a:pPr>
            <a:r>
              <a:rPr lang="en-US" sz="1400" b="1" i="1" dirty="0"/>
              <a:t>From the Rector’s Strategic Plan Faith Vision </a:t>
            </a:r>
            <a:r>
              <a:rPr lang="en-US" sz="1400" i="1" dirty="0"/>
              <a:t>(quoted from the Episcopal Church “Book of Common Prayer”, p 855)</a:t>
            </a:r>
          </a:p>
          <a:p>
            <a:pPr marL="458788">
              <a:spcBef>
                <a:spcPts val="600"/>
              </a:spcBef>
              <a:buNone/>
            </a:pPr>
            <a:r>
              <a:rPr lang="en-US" sz="1400" b="1" dirty="0"/>
              <a:t>Q. What is the Mission of the Church?</a:t>
            </a:r>
          </a:p>
          <a:p>
            <a:pPr marL="458788">
              <a:buAutoNum type="alphaUcPeriod"/>
            </a:pPr>
            <a:r>
              <a:rPr lang="en-US" sz="1400" dirty="0"/>
              <a:t>The mission of the church is to restore all people to unity with God and each other in Christ.</a:t>
            </a:r>
          </a:p>
          <a:p>
            <a:pPr marL="458788">
              <a:spcBef>
                <a:spcPts val="600"/>
              </a:spcBef>
              <a:buNone/>
            </a:pPr>
            <a:r>
              <a:rPr lang="en-US" sz="1400" dirty="0"/>
              <a:t>With this mission as our central directive, St. Matthew’s will advance the kingdom of God through… Our Worship, Christian Education, Service, and Fellowship</a:t>
            </a:r>
          </a:p>
        </p:txBody>
      </p:sp>
    </p:spTree>
    <p:extLst>
      <p:ext uri="{BB962C8B-B14F-4D97-AF65-F5344CB8AC3E}">
        <p14:creationId xmlns:p14="http://schemas.microsoft.com/office/powerpoint/2010/main" val="223051051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C6B59-F119-2EB2-6A42-461F608189BC}"/>
              </a:ext>
            </a:extLst>
          </p:cNvPr>
          <p:cNvSpPr>
            <a:spLocks noGrp="1"/>
          </p:cNvSpPr>
          <p:nvPr>
            <p:ph type="title"/>
          </p:nvPr>
        </p:nvSpPr>
        <p:spPr/>
        <p:txBody>
          <a:bodyPr/>
          <a:lstStyle/>
          <a:p>
            <a:r>
              <a:rPr lang="en-US" dirty="0"/>
              <a:t>Executive Summary (2 of 2)</a:t>
            </a:r>
          </a:p>
        </p:txBody>
      </p:sp>
      <p:sp>
        <p:nvSpPr>
          <p:cNvPr id="3" name="Content Placeholder 2">
            <a:extLst>
              <a:ext uri="{FF2B5EF4-FFF2-40B4-BE49-F238E27FC236}">
                <a16:creationId xmlns:a16="http://schemas.microsoft.com/office/drawing/2014/main" id="{2C6D7C13-680D-6C05-7A8C-85C3ADE5627F}"/>
              </a:ext>
            </a:extLst>
          </p:cNvPr>
          <p:cNvSpPr>
            <a:spLocks noGrp="1"/>
          </p:cNvSpPr>
          <p:nvPr>
            <p:ph idx="1"/>
          </p:nvPr>
        </p:nvSpPr>
        <p:spPr>
          <a:xfrm>
            <a:off x="446616" y="1182058"/>
            <a:ext cx="11298767" cy="5056093"/>
          </a:xfrm>
        </p:spPr>
        <p:txBody>
          <a:bodyPr/>
          <a:lstStyle/>
          <a:p>
            <a:pPr marL="0" indent="0">
              <a:spcBef>
                <a:spcPts val="600"/>
              </a:spcBef>
              <a:buNone/>
            </a:pPr>
            <a:r>
              <a:rPr lang="en-US" sz="1800" dirty="0"/>
              <a:t>Using the proven strategic planning process, areas determined to need continued improvement or gaps to be resolved were identified.  Significant ones included:</a:t>
            </a:r>
          </a:p>
          <a:p>
            <a:r>
              <a:rPr lang="en-US" sz="1800" dirty="0"/>
              <a:t>Improve Communications:  With the community and potential new members, internally between Vestry/Staff and the congregation, and increasing our sense of Church family especially with younger families and young adults</a:t>
            </a:r>
          </a:p>
          <a:p>
            <a:r>
              <a:rPr lang="en-US" sz="1800" dirty="0"/>
              <a:t>Youth:  Expanding youth participation in Services, and using our youth programs and events to better assist in Church growth</a:t>
            </a:r>
          </a:p>
          <a:p>
            <a:r>
              <a:rPr lang="en-US" sz="1800" dirty="0"/>
              <a:t>Collaboration:  Participation in Community Events, co-efforts with other Churches outside the Episcopal Church, and with fellow Episcopal churches such as St Timothy’s  </a:t>
            </a:r>
          </a:p>
          <a:p>
            <a:r>
              <a:rPr lang="en-US" sz="1800" dirty="0"/>
              <a:t>Welcoming Newcomers:  Expanding, and in some ways restarting efforts to welcome new potential members and better “onboarding” them to Church activities and opportunities to serve</a:t>
            </a:r>
          </a:p>
          <a:p>
            <a:r>
              <a:rPr lang="en-US" sz="1800" dirty="0"/>
              <a:t>Capital Campaign:  With the completion of the Church’s Campus Plan for future development, eventually initiate a Capital Campaign for the first phase of new Campus construction once the mortgage is paid off and Church finances are proven stable </a:t>
            </a:r>
          </a:p>
          <a:p>
            <a:pPr marL="0" indent="0">
              <a:spcBef>
                <a:spcPts val="1200"/>
              </a:spcBef>
              <a:buNone/>
            </a:pPr>
            <a:r>
              <a:rPr lang="en-US" sz="1800" dirty="0"/>
              <a:t>The planning process identified 14 different efforts summarized by the above to be worked. The Next Page shows the Highest Priority Efforts and those Efforts to be worked later.</a:t>
            </a:r>
          </a:p>
        </p:txBody>
      </p:sp>
    </p:spTree>
    <p:extLst>
      <p:ext uri="{BB962C8B-B14F-4D97-AF65-F5344CB8AC3E}">
        <p14:creationId xmlns:p14="http://schemas.microsoft.com/office/powerpoint/2010/main" val="493904568"/>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8621A-2B4F-20D5-ECB8-C0312314B35D}"/>
              </a:ext>
            </a:extLst>
          </p:cNvPr>
          <p:cNvSpPr>
            <a:spLocks noGrp="1"/>
          </p:cNvSpPr>
          <p:nvPr>
            <p:ph type="title"/>
          </p:nvPr>
        </p:nvSpPr>
        <p:spPr/>
        <p:txBody>
          <a:bodyPr/>
          <a:lstStyle/>
          <a:p>
            <a:r>
              <a:rPr lang="en-US" dirty="0"/>
              <a:t>14 Identified Efforts</a:t>
            </a:r>
          </a:p>
        </p:txBody>
      </p:sp>
      <p:sp>
        <p:nvSpPr>
          <p:cNvPr id="3" name="Content Placeholder 2">
            <a:extLst>
              <a:ext uri="{FF2B5EF4-FFF2-40B4-BE49-F238E27FC236}">
                <a16:creationId xmlns:a16="http://schemas.microsoft.com/office/drawing/2014/main" id="{089D60BF-6B2E-216E-26B7-14C2D2B94FF1}"/>
              </a:ext>
            </a:extLst>
          </p:cNvPr>
          <p:cNvSpPr>
            <a:spLocks noGrp="1"/>
          </p:cNvSpPr>
          <p:nvPr>
            <p:ph idx="1"/>
          </p:nvPr>
        </p:nvSpPr>
        <p:spPr>
          <a:xfrm>
            <a:off x="446619" y="1649484"/>
            <a:ext cx="5461022" cy="3650268"/>
          </a:xfrm>
        </p:spPr>
        <p:txBody>
          <a:bodyPr/>
          <a:lstStyle/>
          <a:p>
            <a:pPr marL="0" indent="0">
              <a:buNone/>
            </a:pPr>
            <a:r>
              <a:rPr lang="en-US" sz="1800" b="1" dirty="0"/>
              <a:t>Highest Priority Efforts to be worked now…</a:t>
            </a:r>
          </a:p>
          <a:p>
            <a:pPr>
              <a:spcBef>
                <a:spcPts val="1200"/>
              </a:spcBef>
            </a:pPr>
            <a:r>
              <a:rPr lang="en-US" sz="1800" dirty="0"/>
              <a:t>Newcomer Ministry</a:t>
            </a:r>
          </a:p>
          <a:p>
            <a:r>
              <a:rPr lang="en-US" sz="1800" dirty="0"/>
              <a:t>Growing Our Sense of Church Family </a:t>
            </a:r>
            <a:endParaRPr lang="en-US" sz="1800" dirty="0">
              <a:solidFill>
                <a:schemeClr val="accent2"/>
              </a:solidFill>
            </a:endParaRPr>
          </a:p>
          <a:p>
            <a:r>
              <a:rPr lang="en-US" sz="1800" dirty="0"/>
              <a:t>Increased Fellowship Opportunities for Families with Young Children</a:t>
            </a:r>
          </a:p>
          <a:p>
            <a:r>
              <a:rPr lang="en-US" sz="1800" dirty="0"/>
              <a:t>Continued St Matthew’s Participation in Community Events</a:t>
            </a:r>
            <a:endParaRPr lang="en-US" sz="1800" dirty="0">
              <a:solidFill>
                <a:schemeClr val="accent2"/>
              </a:solidFill>
            </a:endParaRPr>
          </a:p>
          <a:p>
            <a:r>
              <a:rPr lang="en-US" sz="1800" dirty="0"/>
              <a:t>Increased Fellowship Opportunities for Young Adults</a:t>
            </a:r>
          </a:p>
          <a:p>
            <a:r>
              <a:rPr lang="en-US" sz="1800" dirty="0"/>
              <a:t>Increased Collaboration with Community Religious Organizations</a:t>
            </a:r>
            <a:endParaRPr lang="en-US" sz="1800" dirty="0">
              <a:solidFill>
                <a:schemeClr val="accent2"/>
              </a:solidFill>
            </a:endParaRPr>
          </a:p>
        </p:txBody>
      </p:sp>
      <p:sp>
        <p:nvSpPr>
          <p:cNvPr id="4" name="Content Placeholder 2">
            <a:extLst>
              <a:ext uri="{FF2B5EF4-FFF2-40B4-BE49-F238E27FC236}">
                <a16:creationId xmlns:a16="http://schemas.microsoft.com/office/drawing/2014/main" id="{1D3D8010-D463-6352-89BB-B2A7CA1A6C7B}"/>
              </a:ext>
            </a:extLst>
          </p:cNvPr>
          <p:cNvSpPr txBox="1">
            <a:spLocks/>
          </p:cNvSpPr>
          <p:nvPr/>
        </p:nvSpPr>
        <p:spPr bwMode="auto">
          <a:xfrm>
            <a:off x="6414192" y="1649484"/>
            <a:ext cx="5461022" cy="4237608"/>
          </a:xfrm>
          <a:prstGeom prst="rect">
            <a:avLst/>
          </a:prstGeom>
          <a:noFill/>
          <a:ln w="9525">
            <a:noFill/>
            <a:miter lim="800000"/>
            <a:headEnd/>
            <a:tailEnd/>
          </a:ln>
          <a:effectLst/>
        </p:spPr>
        <p:txBody>
          <a:bodyPr vert="horz" wrap="square" lIns="91428" tIns="45714" rIns="91428" bIns="45714" numCol="1" anchor="t" anchorCtr="0" compatLnSpc="1">
            <a:prstTxWarp prst="textNoShape">
              <a:avLst/>
            </a:prstTxWarp>
          </a:bodyPr>
          <a:lstStyle>
            <a:lvl1pPr marL="228600" indent="-228600" algn="l" rtl="0" fontAlgn="base">
              <a:spcBef>
                <a:spcPct val="20000"/>
              </a:spcBef>
              <a:spcAft>
                <a:spcPct val="0"/>
              </a:spcAft>
              <a:buClr>
                <a:schemeClr val="hlink"/>
              </a:buClr>
              <a:buSzPct val="75000"/>
              <a:buFont typeface="Wingdings" pitchFamily="2" charset="2"/>
              <a:buChar char="l"/>
              <a:defRPr sz="2000">
                <a:solidFill>
                  <a:schemeClr val="tx1"/>
                </a:solidFill>
                <a:latin typeface="+mn-lt"/>
                <a:ea typeface="+mn-ea"/>
                <a:cs typeface="+mn-cs"/>
              </a:defRPr>
            </a:lvl1pPr>
            <a:lvl2pPr marL="571500" indent="-228600" algn="l" rtl="0" fontAlgn="base">
              <a:spcBef>
                <a:spcPct val="20000"/>
              </a:spcBef>
              <a:spcAft>
                <a:spcPct val="0"/>
              </a:spcAft>
              <a:buClr>
                <a:schemeClr val="hlink"/>
              </a:buClr>
              <a:buSzPct val="75000"/>
              <a:buFont typeface="Wingdings" pitchFamily="2" charset="2"/>
              <a:buChar char="n"/>
              <a:defRPr sz="2000">
                <a:solidFill>
                  <a:schemeClr val="tx1"/>
                </a:solidFill>
                <a:latin typeface="+mn-lt"/>
              </a:defRPr>
            </a:lvl2pPr>
            <a:lvl3pPr marL="1028700" indent="-285750" algn="l" rtl="0" fontAlgn="base">
              <a:spcBef>
                <a:spcPct val="20000"/>
              </a:spcBef>
              <a:spcAft>
                <a:spcPct val="0"/>
              </a:spcAft>
              <a:buClr>
                <a:schemeClr val="hlink"/>
              </a:buClr>
              <a:buSzPct val="75000"/>
              <a:buFont typeface="Wingdings" pitchFamily="2" charset="2"/>
              <a:buChar char="u"/>
              <a:defRPr sz="2000">
                <a:solidFill>
                  <a:schemeClr val="tx1"/>
                </a:solidFill>
                <a:latin typeface="+mn-lt"/>
              </a:defRPr>
            </a:lvl3pPr>
            <a:lvl4pPr marL="137160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4pPr>
            <a:lvl5pPr marL="17716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5pPr>
            <a:lvl6pPr marL="22288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6pPr>
            <a:lvl7pPr marL="26860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7pPr>
            <a:lvl8pPr marL="31432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8pPr>
            <a:lvl9pPr marL="3600450" indent="-228600" algn="l" rtl="0" fontAlgn="base">
              <a:spcBef>
                <a:spcPct val="20000"/>
              </a:spcBef>
              <a:spcAft>
                <a:spcPct val="0"/>
              </a:spcAft>
              <a:buClr>
                <a:schemeClr val="hlink"/>
              </a:buClr>
              <a:buSzPct val="75000"/>
              <a:buFont typeface="Wingdings" pitchFamily="2" charset="2"/>
              <a:buChar char="ð"/>
              <a:defRPr sz="2400">
                <a:solidFill>
                  <a:schemeClr val="tx1"/>
                </a:solidFill>
                <a:latin typeface="+mn-lt"/>
              </a:defRPr>
            </a:lvl9pPr>
          </a:lstStyle>
          <a:p>
            <a:pPr marL="0" indent="0">
              <a:buNone/>
            </a:pPr>
            <a:r>
              <a:rPr lang="en-US" sz="1800" b="1" kern="0" dirty="0"/>
              <a:t>Efforts to be Worked Later or as time allows…</a:t>
            </a:r>
          </a:p>
          <a:p>
            <a:pPr>
              <a:spcBef>
                <a:spcPts val="1200"/>
              </a:spcBef>
            </a:pPr>
            <a:r>
              <a:rPr lang="en-US" sz="1800" kern="0" dirty="0"/>
              <a:t>Increasing Youth Participation in Services </a:t>
            </a:r>
            <a:endParaRPr lang="en-US" sz="1800" kern="0" dirty="0">
              <a:solidFill>
                <a:schemeClr val="accent2"/>
              </a:solidFill>
            </a:endParaRPr>
          </a:p>
          <a:p>
            <a:r>
              <a:rPr lang="en-US" sz="1800" kern="0" dirty="0"/>
              <a:t>Increased Participation in Adult Education</a:t>
            </a:r>
            <a:endParaRPr lang="en-US" sz="1800" kern="0" dirty="0">
              <a:solidFill>
                <a:schemeClr val="accent2"/>
              </a:solidFill>
            </a:endParaRPr>
          </a:p>
          <a:p>
            <a:r>
              <a:rPr lang="en-US" sz="1800" kern="0" dirty="0"/>
              <a:t>Continued Church Growth Though Youth Activities/Events </a:t>
            </a:r>
            <a:endParaRPr lang="en-US" sz="1800" kern="0" dirty="0">
              <a:solidFill>
                <a:schemeClr val="accent2"/>
              </a:solidFill>
            </a:endParaRPr>
          </a:p>
          <a:p>
            <a:r>
              <a:rPr lang="en-US" sz="1800" kern="0" dirty="0"/>
              <a:t>New Members Volunteer Program </a:t>
            </a:r>
          </a:p>
          <a:p>
            <a:r>
              <a:rPr lang="en-US" sz="1800" kern="0" dirty="0"/>
              <a:t>Campus Capital Campaign</a:t>
            </a:r>
            <a:endParaRPr lang="en-US" sz="1800" strike="sngStrike" kern="0" dirty="0">
              <a:solidFill>
                <a:schemeClr val="accent2"/>
              </a:solidFill>
            </a:endParaRPr>
          </a:p>
          <a:p>
            <a:r>
              <a:rPr lang="en-US" sz="1800" kern="0" dirty="0"/>
              <a:t>Continued Improvements in Communicating with the Community </a:t>
            </a:r>
          </a:p>
          <a:p>
            <a:r>
              <a:rPr lang="en-US" sz="1800" kern="0" dirty="0"/>
              <a:t>Vestry/Staff to Parishioner Communications</a:t>
            </a:r>
            <a:endParaRPr lang="en-US" sz="1800" kern="0" dirty="0">
              <a:solidFill>
                <a:schemeClr val="accent2"/>
              </a:solidFill>
            </a:endParaRPr>
          </a:p>
          <a:p>
            <a:r>
              <a:rPr lang="en-US" sz="1800" kern="0" dirty="0"/>
              <a:t>Church Organization and Admin Process Evolution</a:t>
            </a:r>
          </a:p>
        </p:txBody>
      </p:sp>
      <p:sp>
        <p:nvSpPr>
          <p:cNvPr id="5" name="TextBox 4">
            <a:extLst>
              <a:ext uri="{FF2B5EF4-FFF2-40B4-BE49-F238E27FC236}">
                <a16:creationId xmlns:a16="http://schemas.microsoft.com/office/drawing/2014/main" id="{0950D11E-2851-1EB8-CA9A-69A054DA27FD}"/>
              </a:ext>
            </a:extLst>
          </p:cNvPr>
          <p:cNvSpPr txBox="1"/>
          <p:nvPr/>
        </p:nvSpPr>
        <p:spPr>
          <a:xfrm>
            <a:off x="1075166" y="6034836"/>
            <a:ext cx="10041668" cy="584775"/>
          </a:xfrm>
          <a:prstGeom prst="rect">
            <a:avLst/>
          </a:prstGeom>
          <a:noFill/>
        </p:spPr>
        <p:txBody>
          <a:bodyPr wrap="square" rtlCol="0">
            <a:spAutoFit/>
          </a:bodyPr>
          <a:lstStyle/>
          <a:p>
            <a:r>
              <a:rPr lang="en-US" sz="1600" dirty="0">
                <a:solidFill>
                  <a:srgbClr val="FF0000"/>
                </a:solidFill>
              </a:rPr>
              <a:t>Note:  The Full Strategic Plan, also posted on the Church Website, provides details on plan development and details on </a:t>
            </a:r>
            <a:r>
              <a:rPr lang="en-US" sz="1600">
                <a:solidFill>
                  <a:srgbClr val="FF0000"/>
                </a:solidFill>
              </a:rPr>
              <a:t>the resultant efforts </a:t>
            </a:r>
            <a:r>
              <a:rPr lang="en-US" sz="1600" dirty="0">
                <a:solidFill>
                  <a:srgbClr val="FF0000"/>
                </a:solidFill>
              </a:rPr>
              <a:t>above.</a:t>
            </a:r>
          </a:p>
        </p:txBody>
      </p:sp>
    </p:spTree>
    <p:extLst>
      <p:ext uri="{BB962C8B-B14F-4D97-AF65-F5344CB8AC3E}">
        <p14:creationId xmlns:p14="http://schemas.microsoft.com/office/powerpoint/2010/main" val="2707730889"/>
      </p:ext>
    </p:extLst>
  </p:cSld>
  <p:clrMapOvr>
    <a:masterClrMapping/>
  </p:clrMapOvr>
  <p:transition/>
</p:sld>
</file>

<file path=ppt/theme/theme1.xml><?xml version="1.0" encoding="utf-8"?>
<a:theme xmlns:a="http://schemas.openxmlformats.org/drawingml/2006/main" name="2_Default Design">
  <a:themeElements>
    <a:clrScheme name="2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2_Default Design">
      <a:majorFont>
        <a:latin typeface="Tahom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_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322405</TotalTime>
  <Words>656</Words>
  <Application>Microsoft Macintosh PowerPoint</Application>
  <PresentationFormat>Widescreen</PresentationFormat>
  <Paragraphs>47</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Helvetica Condensed</vt:lpstr>
      <vt:lpstr>Tahoma</vt:lpstr>
      <vt:lpstr>Times</vt:lpstr>
      <vt:lpstr>Wingdings</vt:lpstr>
      <vt:lpstr>2_Default Design</vt:lpstr>
      <vt:lpstr>PowerPoint Presentation</vt:lpstr>
      <vt:lpstr>Executive Summary (1 of 2)</vt:lpstr>
      <vt:lpstr>Executive Summary (2 of 2)</vt:lpstr>
      <vt:lpstr>14 Identified Efforts</vt:lpstr>
    </vt:vector>
  </TitlesOfParts>
  <Manager/>
  <Company>TEM</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 Hood Ramp Failure –RPC</dc:title>
  <dc:subject/>
  <dc:creator>Hamilton, Michael A Contractor/ITT</dc:creator>
  <cp:keywords/>
  <dc:description/>
  <cp:lastModifiedBy>LeeAnn Mack</cp:lastModifiedBy>
  <cp:revision>1480</cp:revision>
  <cp:lastPrinted>2025-02-27T13:58:13Z</cp:lastPrinted>
  <dcterms:created xsi:type="dcterms:W3CDTF">2007-02-05T12:17:18Z</dcterms:created>
  <dcterms:modified xsi:type="dcterms:W3CDTF">2025-07-02T20:53:06Z</dcterms:modified>
  <cp:category/>
</cp:coreProperties>
</file>