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1"/>
  </p:notesMasterIdLst>
  <p:handoutMasterIdLst>
    <p:handoutMasterId r:id="rId52"/>
  </p:handoutMasterIdLst>
  <p:sldIdLst>
    <p:sldId id="719" r:id="rId2"/>
    <p:sldId id="490" r:id="rId3"/>
    <p:sldId id="701" r:id="rId4"/>
    <p:sldId id="703" r:id="rId5"/>
    <p:sldId id="705" r:id="rId6"/>
    <p:sldId id="706" r:id="rId7"/>
    <p:sldId id="709" r:id="rId8"/>
    <p:sldId id="711" r:id="rId9"/>
    <p:sldId id="704" r:id="rId10"/>
    <p:sldId id="712" r:id="rId11"/>
    <p:sldId id="681" r:id="rId12"/>
    <p:sldId id="696" r:id="rId13"/>
    <p:sldId id="691" r:id="rId14"/>
    <p:sldId id="695" r:id="rId15"/>
    <p:sldId id="256" r:id="rId16"/>
    <p:sldId id="257" r:id="rId17"/>
    <p:sldId id="713" r:id="rId18"/>
    <p:sldId id="690" r:id="rId19"/>
    <p:sldId id="689" r:id="rId20"/>
    <p:sldId id="693" r:id="rId21"/>
    <p:sldId id="694" r:id="rId22"/>
    <p:sldId id="592" r:id="rId23"/>
    <p:sldId id="589" r:id="rId24"/>
    <p:sldId id="697" r:id="rId25"/>
    <p:sldId id="700" r:id="rId26"/>
    <p:sldId id="678" r:id="rId27"/>
    <p:sldId id="506" r:id="rId28"/>
    <p:sldId id="512" r:id="rId29"/>
    <p:sldId id="714" r:id="rId30"/>
    <p:sldId id="605" r:id="rId31"/>
    <p:sldId id="673" r:id="rId32"/>
    <p:sldId id="604" r:id="rId33"/>
    <p:sldId id="675" r:id="rId34"/>
    <p:sldId id="672" r:id="rId35"/>
    <p:sldId id="676" r:id="rId36"/>
    <p:sldId id="387" r:id="rId37"/>
    <p:sldId id="677" r:id="rId38"/>
    <p:sldId id="679" r:id="rId39"/>
    <p:sldId id="715" r:id="rId40"/>
    <p:sldId id="716" r:id="rId41"/>
    <p:sldId id="717" r:id="rId42"/>
    <p:sldId id="718" r:id="rId43"/>
    <p:sldId id="528" r:id="rId44"/>
    <p:sldId id="686" r:id="rId45"/>
    <p:sldId id="680" r:id="rId46"/>
    <p:sldId id="683" r:id="rId47"/>
    <p:sldId id="527" r:id="rId48"/>
    <p:sldId id="684" r:id="rId49"/>
    <p:sldId id="685" r:id="rId50"/>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Ainswort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32D"/>
    <a:srgbClr val="00CC00"/>
    <a:srgbClr val="FFFF00"/>
    <a:srgbClr val="FFFF66"/>
    <a:srgbClr val="33CC33"/>
    <a:srgbClr val="FFCC00"/>
    <a:srgbClr val="3333FF"/>
    <a:srgbClr val="FF6699"/>
    <a:srgbClr val="6699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22" autoAdjust="0"/>
    <p:restoredTop sz="96186" autoAdjust="0"/>
  </p:normalViewPr>
  <p:slideViewPr>
    <p:cSldViewPr snapToGrid="0">
      <p:cViewPr varScale="1">
        <p:scale>
          <a:sx n="108" d="100"/>
          <a:sy n="108" d="100"/>
        </p:scale>
        <p:origin x="768" y="192"/>
      </p:cViewPr>
      <p:guideLst>
        <p:guide orient="horz" pos="2160"/>
        <p:guide pos="3840"/>
      </p:guideLst>
    </p:cSldViewPr>
  </p:slideViewPr>
  <p:outlineViewPr>
    <p:cViewPr>
      <p:scale>
        <a:sx n="33" d="100"/>
        <a:sy n="33" d="100"/>
      </p:scale>
      <p:origin x="0" y="-656"/>
    </p:cViewPr>
  </p:outlineViewPr>
  <p:notesTextViewPr>
    <p:cViewPr>
      <p:scale>
        <a:sx n="100" d="100"/>
        <a:sy n="100" d="100"/>
      </p:scale>
      <p:origin x="0" y="0"/>
    </p:cViewPr>
  </p:notesTextViewPr>
  <p:sorterViewPr>
    <p:cViewPr>
      <p:scale>
        <a:sx n="140" d="100"/>
        <a:sy n="140" d="100"/>
      </p:scale>
      <p:origin x="0" y="-378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2" y="1"/>
            <a:ext cx="3038475" cy="462120"/>
          </a:xfrm>
          <a:prstGeom prst="rect">
            <a:avLst/>
          </a:prstGeom>
        </p:spPr>
        <p:txBody>
          <a:bodyPr vert="horz" lIns="91440" tIns="45720" rIns="91440" bIns="45720" rtlCol="0"/>
          <a:lstStyle>
            <a:lvl1pPr algn="r">
              <a:defRPr sz="1200"/>
            </a:lvl1pPr>
          </a:lstStyle>
          <a:p>
            <a:fld id="{2A843936-EF4C-DF4C-9F9F-7053405834BF}" type="datetimeFigureOut">
              <a:rPr lang="en-US" smtClean="0"/>
              <a:t>7/2/25</a:t>
            </a:fld>
            <a:endParaRPr lang="en-US"/>
          </a:p>
        </p:txBody>
      </p:sp>
      <p:sp>
        <p:nvSpPr>
          <p:cNvPr id="4" name="Footer Placeholder 3"/>
          <p:cNvSpPr>
            <a:spLocks noGrp="1"/>
          </p:cNvSpPr>
          <p:nvPr>
            <p:ph type="ftr" sz="quarter" idx="2"/>
          </p:nvPr>
        </p:nvSpPr>
        <p:spPr>
          <a:xfrm>
            <a:off x="2"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2" y="8772378"/>
            <a:ext cx="3038475" cy="462120"/>
          </a:xfrm>
          <a:prstGeom prst="rect">
            <a:avLst/>
          </a:prstGeom>
        </p:spPr>
        <p:txBody>
          <a:bodyPr vert="horz" lIns="91440" tIns="45720" rIns="91440" bIns="45720" rtlCol="0" anchor="b"/>
          <a:lstStyle>
            <a:lvl1pPr algn="r">
              <a:defRPr sz="1200"/>
            </a:lvl1pPr>
          </a:lstStyle>
          <a:p>
            <a:fld id="{499377CF-E569-1245-A9A0-ECF6EF02B9CA}" type="slidenum">
              <a:rPr lang="en-US" smtClean="0"/>
              <a:t>‹#›</a:t>
            </a:fld>
            <a:endParaRPr lang="en-US"/>
          </a:p>
        </p:txBody>
      </p:sp>
    </p:spTree>
    <p:extLst>
      <p:ext uri="{BB962C8B-B14F-4D97-AF65-F5344CB8AC3E}">
        <p14:creationId xmlns:p14="http://schemas.microsoft.com/office/powerpoint/2010/main" val="213917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1"/>
            <a:ext cx="3038475"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970342" y="1"/>
            <a:ext cx="3038475"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427038" y="692150"/>
            <a:ext cx="6156325" cy="3463925"/>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01675" y="4387778"/>
            <a:ext cx="560705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2" y="8772378"/>
            <a:ext cx="3038475"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970342" y="8772378"/>
            <a:ext cx="3038475"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9DDBBE-97BD-42FA-B6EE-8CEC6AE16323}" type="slidenum">
              <a:rPr lang="en-US"/>
              <a:pPr/>
              <a:t>‹#›</a:t>
            </a:fld>
            <a:endParaRPr lang="en-US"/>
          </a:p>
        </p:txBody>
      </p:sp>
    </p:spTree>
    <p:extLst>
      <p:ext uri="{BB962C8B-B14F-4D97-AF65-F5344CB8AC3E}">
        <p14:creationId xmlns:p14="http://schemas.microsoft.com/office/powerpoint/2010/main" val="323108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701675" y="4387778"/>
            <a:ext cx="5607050" cy="4155919"/>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p2: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42</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960300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43</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117135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45</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48194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46</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3445270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47</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3337558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48</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132116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49</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6118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015C7D22-6F37-3040-9671-E3E42EA84AB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E691C4C9-5258-634E-AB3A-510B474C1B09}" type="slidenum">
              <a:rPr lang="en-US" altLang="en-US">
                <a:solidFill>
                  <a:srgbClr val="000000"/>
                </a:solidFill>
                <a:latin typeface="Times New Roman" panose="02020603050405020304" pitchFamily="18" charset="0"/>
              </a:rPr>
              <a:pPr>
                <a:lnSpc>
                  <a:spcPct val="95000"/>
                </a:lnSpc>
                <a:buClrTx/>
                <a:buFontTx/>
                <a:buNone/>
              </a:pPr>
              <a:t>23</a:t>
            </a:fld>
            <a:endParaRPr lang="en-US" altLang="en-US">
              <a:solidFill>
                <a:srgbClr val="000000"/>
              </a:solidFill>
              <a:latin typeface="Times New Roman" panose="02020603050405020304" pitchFamily="18" charset="0"/>
            </a:endParaRPr>
          </a:p>
        </p:txBody>
      </p:sp>
      <p:sp>
        <p:nvSpPr>
          <p:cNvPr id="4099" name="Text Box 1">
            <a:extLst>
              <a:ext uri="{FF2B5EF4-FFF2-40B4-BE49-F238E27FC236}">
                <a16:creationId xmlns:a16="http://schemas.microsoft.com/office/drawing/2014/main" id="{D76B44F1-BC0B-DF48-95E8-F04F0714C21A}"/>
              </a:ext>
            </a:extLst>
          </p:cNvPr>
          <p:cNvSpPr txBox="1">
            <a:spLocks noGrp="1" noRot="1" noChangeAspect="1" noChangeArrowheads="1" noTextEdit="1"/>
          </p:cNvSpPr>
          <p:nvPr>
            <p:ph type="sldImg"/>
          </p:nvPr>
        </p:nvSpPr>
        <p:spPr>
          <a:xfrm>
            <a:off x="2705100" y="576263"/>
            <a:ext cx="5056188" cy="28448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81784850-DF3C-234A-B7A4-88FB93DCADFE}"/>
              </a:ext>
            </a:extLst>
          </p:cNvPr>
          <p:cNvSpPr txBox="1">
            <a:spLocks noGrp="1" noChangeArrowheads="1"/>
          </p:cNvSpPr>
          <p:nvPr>
            <p:ph type="body" idx="1"/>
          </p:nvPr>
        </p:nvSpPr>
        <p:spPr>
          <a:xfrm>
            <a:off x="1047611" y="3602168"/>
            <a:ext cx="8374470" cy="34130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19949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35</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342241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36</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135254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37</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13211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38</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611851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39</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48194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40</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344527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p>
            <a:pPr>
              <a:defRPr/>
            </a:pPr>
            <a:fld id="{F22B2857-9303-466A-ABBF-FE369B334140}" type="slidenum">
              <a:rPr lang="en-US" smtClean="0"/>
              <a:pPr>
                <a:defRPr/>
              </a:pPr>
              <a:t>41</a:t>
            </a:fld>
            <a:endParaRPr lang="en-US"/>
          </a:p>
        </p:txBody>
      </p:sp>
      <p:sp>
        <p:nvSpPr>
          <p:cNvPr id="214019" name="Rectangle 2"/>
          <p:cNvSpPr>
            <a:spLocks noGrp="1" noRot="1" noChangeAspect="1" noChangeArrowheads="1" noTextEdit="1"/>
          </p:cNvSpPr>
          <p:nvPr>
            <p:ph type="sldImg"/>
          </p:nvPr>
        </p:nvSpPr>
        <p:spPr>
          <a:xfrm>
            <a:off x="407988" y="701675"/>
            <a:ext cx="6197600" cy="3486150"/>
          </a:xfrm>
          <a:ln/>
        </p:spPr>
      </p:sp>
      <p:sp>
        <p:nvSpPr>
          <p:cNvPr id="214020" name="Rectangle 3"/>
          <p:cNvSpPr>
            <a:spLocks noGrp="1" noChangeArrowheads="1"/>
          </p:cNvSpPr>
          <p:nvPr>
            <p:ph type="body" idx="1"/>
          </p:nvPr>
        </p:nvSpPr>
        <p:spPr>
          <a:xfrm>
            <a:off x="701676" y="4414839"/>
            <a:ext cx="5607050" cy="4179887"/>
          </a:xfrm>
          <a:noFill/>
          <a:ln/>
        </p:spPr>
        <p:txBody>
          <a:bodyPr/>
          <a:lstStyle/>
          <a:p>
            <a:pPr eaLnBrk="1" hangingPunct="1"/>
            <a:endParaRPr lang="en-US"/>
          </a:p>
        </p:txBody>
      </p:sp>
    </p:spTree>
    <p:extLst>
      <p:ext uri="{BB962C8B-B14F-4D97-AF65-F5344CB8AC3E}">
        <p14:creationId xmlns:p14="http://schemas.microsoft.com/office/powerpoint/2010/main" val="3337558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2147483647" y="-2147483648"/>
            <a:ext cx="49693" cy="107722"/>
          </a:xfrm>
          <a:prstGeom prst="rect">
            <a:avLst/>
          </a:prstGeom>
          <a:noFill/>
          <a:ln w="9525">
            <a:noFill/>
            <a:miter lim="800000"/>
            <a:headEnd/>
            <a:tailEnd/>
          </a:ln>
        </p:spPr>
        <p:txBody>
          <a:bodyPr wrap="none" lIns="0" tIns="0" rIns="0" bIns="0">
            <a:spAutoFit/>
          </a:bodyPr>
          <a:lstStyle/>
          <a:p>
            <a:pPr algn="ctr" eaLnBrk="0" hangingPunct="0"/>
            <a:r>
              <a:rPr lang="en-US" altLang="en-US" sz="700" b="1">
                <a:solidFill>
                  <a:srgbClr val="000000"/>
                </a:solidFill>
                <a:latin typeface="Helvetica Condensed" charset="0"/>
                <a:cs typeface="Arial" charset="0"/>
              </a:rPr>
              <a:t>a</a:t>
            </a:r>
            <a:endParaRPr lang="en-US" altLang="en-US" b="1">
              <a:cs typeface="Arial" charset="0"/>
            </a:endParaRPr>
          </a:p>
        </p:txBody>
      </p:sp>
      <p:sp>
        <p:nvSpPr>
          <p:cNvPr id="17412" name="Line 4"/>
          <p:cNvSpPr>
            <a:spLocks noChangeShapeType="1"/>
          </p:cNvSpPr>
          <p:nvPr/>
        </p:nvSpPr>
        <p:spPr bwMode="auto">
          <a:xfrm>
            <a:off x="2147483647" y="2147483647"/>
            <a:ext cx="0" cy="0"/>
          </a:xfrm>
          <a:prstGeom prst="line">
            <a:avLst/>
          </a:prstGeom>
          <a:noFill/>
          <a:ln w="4763">
            <a:solidFill>
              <a:srgbClr val="000000"/>
            </a:solidFill>
            <a:round/>
            <a:headEnd/>
            <a:tailEnd/>
          </a:ln>
        </p:spPr>
        <p:txBody>
          <a:bodyPr/>
          <a:lstStyle/>
          <a:p>
            <a:endParaRPr lang="en-US"/>
          </a:p>
        </p:txBody>
      </p:sp>
      <p:sp>
        <p:nvSpPr>
          <p:cNvPr id="17413" name="Rectangle 5"/>
          <p:cNvSpPr>
            <a:spLocks noChangeArrowheads="1"/>
          </p:cNvSpPr>
          <p:nvPr/>
        </p:nvSpPr>
        <p:spPr bwMode="auto">
          <a:xfrm>
            <a:off x="2147483647" y="-2147483648"/>
            <a:ext cx="44884" cy="107722"/>
          </a:xfrm>
          <a:prstGeom prst="rect">
            <a:avLst/>
          </a:prstGeom>
          <a:noFill/>
          <a:ln w="9525">
            <a:noFill/>
            <a:miter lim="800000"/>
            <a:headEnd/>
            <a:tailEnd/>
          </a:ln>
        </p:spPr>
        <p:txBody>
          <a:bodyPr wrap="none" lIns="0" tIns="0" rIns="0" bIns="0">
            <a:spAutoFit/>
          </a:bodyPr>
          <a:lstStyle/>
          <a:p>
            <a:pPr algn="ctr" eaLnBrk="0" hangingPunct="0"/>
            <a:r>
              <a:rPr lang="en-US" altLang="en-US" sz="700" b="1" i="1">
                <a:solidFill>
                  <a:srgbClr val="000000"/>
                </a:solidFill>
                <a:latin typeface="Times" pitchFamily="18" charset="0"/>
                <a:cs typeface="Arial" charset="0"/>
              </a:rPr>
              <a:t>a</a:t>
            </a:r>
            <a:endParaRPr lang="en-US" altLang="en-US" b="1">
              <a:cs typeface="Arial" charset="0"/>
            </a:endParaRPr>
          </a:p>
        </p:txBody>
      </p:sp>
      <p:sp>
        <p:nvSpPr>
          <p:cNvPr id="17414" name="Line 6"/>
          <p:cNvSpPr>
            <a:spLocks noChangeShapeType="1"/>
          </p:cNvSpPr>
          <p:nvPr/>
        </p:nvSpPr>
        <p:spPr bwMode="auto">
          <a:xfrm>
            <a:off x="2147483647" y="2147483647"/>
            <a:ext cx="0" cy="0"/>
          </a:xfrm>
          <a:prstGeom prst="line">
            <a:avLst/>
          </a:prstGeom>
          <a:noFill/>
          <a:ln w="4763">
            <a:solidFill>
              <a:srgbClr val="000000"/>
            </a:solidFill>
            <a:round/>
            <a:headEnd/>
            <a:tailEnd/>
          </a:ln>
        </p:spPr>
        <p:txBody>
          <a:bodyPr/>
          <a:lstStyle/>
          <a:p>
            <a:endParaRPr lang="en-US"/>
          </a:p>
        </p:txBody>
      </p:sp>
      <p:sp>
        <p:nvSpPr>
          <p:cNvPr id="17415" name="Rectangle 7"/>
          <p:cNvSpPr>
            <a:spLocks noChangeArrowheads="1"/>
          </p:cNvSpPr>
          <p:nvPr/>
        </p:nvSpPr>
        <p:spPr bwMode="auto">
          <a:xfrm>
            <a:off x="8534400" y="6480175"/>
            <a:ext cx="3048000" cy="228600"/>
          </a:xfrm>
          <a:prstGeom prst="rect">
            <a:avLst/>
          </a:prstGeom>
          <a:noFill/>
          <a:ln w="9525">
            <a:noFill/>
            <a:miter lim="800000"/>
            <a:headEnd/>
            <a:tailEnd/>
          </a:ln>
          <a:effectLst/>
        </p:spPr>
        <p:txBody>
          <a:bodyPr/>
          <a:lstStyle/>
          <a:p>
            <a:pPr algn="r" eaLnBrk="0" hangingPunct="0"/>
            <a:endParaRPr lang="en-US" altLang="en-US" sz="800" b="1">
              <a:cs typeface="Arial" charset="0"/>
            </a:endParaRPr>
          </a:p>
        </p:txBody>
      </p:sp>
      <p:sp>
        <p:nvSpPr>
          <p:cNvPr id="17416" name="Rectangle 8"/>
          <p:cNvSpPr>
            <a:spLocks noChangeArrowheads="1"/>
          </p:cNvSpPr>
          <p:nvPr/>
        </p:nvSpPr>
        <p:spPr bwMode="auto">
          <a:xfrm>
            <a:off x="8187267" y="3019425"/>
            <a:ext cx="2362200" cy="755650"/>
          </a:xfrm>
          <a:prstGeom prst="rect">
            <a:avLst/>
          </a:prstGeom>
          <a:noFill/>
          <a:ln w="9525">
            <a:noFill/>
            <a:miter lim="800000"/>
            <a:headEnd/>
            <a:tailEnd/>
          </a:ln>
          <a:effectLst/>
        </p:spPr>
        <p:txBody>
          <a:bodyPr wrap="none" anchor="ctr"/>
          <a:lstStyle/>
          <a:p>
            <a:endParaRPr lang="en-US"/>
          </a:p>
        </p:txBody>
      </p:sp>
      <p:sp>
        <p:nvSpPr>
          <p:cNvPr id="17417" name="AutoShape 9"/>
          <p:cNvSpPr>
            <a:spLocks noChangeArrowheads="1"/>
          </p:cNvSpPr>
          <p:nvPr/>
        </p:nvSpPr>
        <p:spPr bwMode="auto">
          <a:xfrm>
            <a:off x="220133" y="130176"/>
            <a:ext cx="11734800" cy="1050925"/>
          </a:xfrm>
          <a:prstGeom prst="roundRect">
            <a:avLst>
              <a:gd name="adj" fmla="val 16667"/>
            </a:avLst>
          </a:prstGeom>
          <a:noFill/>
          <a:ln w="9525">
            <a:noFill/>
            <a:round/>
            <a:headEnd/>
            <a:tailEnd/>
          </a:ln>
          <a:effectLst/>
        </p:spPr>
        <p:txBody>
          <a:bodyPr wrap="none" anchor="ctr"/>
          <a:lstStyle/>
          <a:p>
            <a:endParaRPr lang="en-US"/>
          </a:p>
        </p:txBody>
      </p:sp>
      <p:sp>
        <p:nvSpPr>
          <p:cNvPr id="17418" name="Rectangle 10"/>
          <p:cNvSpPr>
            <a:spLocks noGrp="1" noChangeArrowheads="1"/>
          </p:cNvSpPr>
          <p:nvPr>
            <p:ph type="ctrTitle" hasCustomPrompt="1"/>
          </p:nvPr>
        </p:nvSpPr>
        <p:spPr>
          <a:xfrm>
            <a:off x="740664" y="3886201"/>
            <a:ext cx="10363200" cy="1470025"/>
          </a:xfrm>
        </p:spPr>
        <p:txBody>
          <a:bodyPr/>
          <a:lstStyle>
            <a:lvl1pPr algn="ctr">
              <a:defRPr i="0"/>
            </a:lvl1pPr>
          </a:lstStyle>
          <a:p>
            <a:r>
              <a:rPr lang="en-US" dirty="0"/>
              <a:t>Strategic Plan Update</a:t>
            </a:r>
          </a:p>
        </p:txBody>
      </p:sp>
      <p:pic>
        <p:nvPicPr>
          <p:cNvPr id="5" name="Picture 4" descr="A white background with black text&#10;&#10;AI-generated content may be incorrect.">
            <a:extLst>
              <a:ext uri="{FF2B5EF4-FFF2-40B4-BE49-F238E27FC236}">
                <a16:creationId xmlns:a16="http://schemas.microsoft.com/office/drawing/2014/main" id="{1AC02D4B-C9E2-8458-647D-F8B59F5652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2944" y="478908"/>
            <a:ext cx="7360920" cy="2453640"/>
          </a:xfrm>
          <a:prstGeom prst="rect">
            <a:avLst/>
          </a:prstGeom>
        </p:spPr>
      </p:pic>
      <p:sp>
        <p:nvSpPr>
          <p:cNvPr id="8" name="Rectangle 1">
            <a:extLst>
              <a:ext uri="{FF2B5EF4-FFF2-40B4-BE49-F238E27FC236}">
                <a16:creationId xmlns:a16="http://schemas.microsoft.com/office/drawing/2014/main" id="{36A59D79-597F-4041-3E2D-1BE52F01AE4B}"/>
              </a:ext>
            </a:extLst>
          </p:cNvPr>
          <p:cNvSpPr>
            <a:spLocks noChangeArrowheads="1"/>
          </p:cNvSpPr>
          <p:nvPr userDrawn="1"/>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A building with trees and a shield&#10;&#10;AI-generated content may be incorrect.">
            <a:extLst>
              <a:ext uri="{FF2B5EF4-FFF2-40B4-BE49-F238E27FC236}">
                <a16:creationId xmlns:a16="http://schemas.microsoft.com/office/drawing/2014/main" id="{E1838BC4-E256-362F-E868-354D473438CC}"/>
              </a:ext>
            </a:extLst>
          </p:cNvPr>
          <p:cNvPicPr>
            <a:picLocks noChangeAspect="1"/>
          </p:cNvPicPr>
          <p:nvPr userDrawn="1"/>
        </p:nvPicPr>
        <p:blipFill>
          <a:blip r:embed="rId3">
            <a:extLst>
              <a:ext uri="{28A0092B-C50C-407E-A947-70E740481C1C}">
                <a14:useLocalDpi xmlns:a14="http://schemas.microsoft.com/office/drawing/2010/main" val="0"/>
              </a:ext>
            </a:extLst>
          </a:blip>
          <a:srcRect l="5240" t="26987" r="4085"/>
          <a:stretch>
            <a:fillRect/>
          </a:stretch>
        </p:blipFill>
        <p:spPr>
          <a:xfrm>
            <a:off x="220133" y="-5980"/>
            <a:ext cx="3935003" cy="3024131"/>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6618" y="1147763"/>
            <a:ext cx="5547783" cy="54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7763"/>
            <a:ext cx="5547784" cy="54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bwMode="auto">
          <a:xfrm>
            <a:off x="446618" y="1147763"/>
            <a:ext cx="11298767" cy="5403850"/>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6387" name="Rectangle 3"/>
          <p:cNvSpPr>
            <a:spLocks noChangeArrowheads="1"/>
          </p:cNvSpPr>
          <p:nvPr/>
        </p:nvSpPr>
        <p:spPr bwMode="auto">
          <a:xfrm>
            <a:off x="2147483647" y="-2147483648"/>
            <a:ext cx="49693" cy="107722"/>
          </a:xfrm>
          <a:prstGeom prst="rect">
            <a:avLst/>
          </a:prstGeom>
          <a:noFill/>
          <a:ln w="9525">
            <a:noFill/>
            <a:miter lim="800000"/>
            <a:headEnd/>
            <a:tailEnd/>
          </a:ln>
        </p:spPr>
        <p:txBody>
          <a:bodyPr wrap="none" lIns="0" tIns="0" rIns="0" bIns="0">
            <a:spAutoFit/>
          </a:bodyPr>
          <a:lstStyle/>
          <a:p>
            <a:pPr algn="ctr" eaLnBrk="0" hangingPunct="0"/>
            <a:r>
              <a:rPr lang="en-US" altLang="en-US" sz="700" b="1">
                <a:solidFill>
                  <a:srgbClr val="000000"/>
                </a:solidFill>
                <a:latin typeface="Helvetica Condensed" charset="0"/>
                <a:cs typeface="Arial" charset="0"/>
              </a:rPr>
              <a:t>a</a:t>
            </a:r>
            <a:endParaRPr lang="en-US" altLang="en-US" b="1">
              <a:cs typeface="Arial" charset="0"/>
            </a:endParaRPr>
          </a:p>
        </p:txBody>
      </p:sp>
      <p:sp>
        <p:nvSpPr>
          <p:cNvPr id="16388" name="Line 4"/>
          <p:cNvSpPr>
            <a:spLocks noChangeShapeType="1"/>
          </p:cNvSpPr>
          <p:nvPr/>
        </p:nvSpPr>
        <p:spPr bwMode="auto">
          <a:xfrm>
            <a:off x="2147483647" y="2147483647"/>
            <a:ext cx="0" cy="0"/>
          </a:xfrm>
          <a:prstGeom prst="line">
            <a:avLst/>
          </a:prstGeom>
          <a:noFill/>
          <a:ln w="4763">
            <a:solidFill>
              <a:srgbClr val="000000"/>
            </a:solidFill>
            <a:round/>
            <a:headEnd/>
            <a:tailEnd/>
          </a:ln>
        </p:spPr>
        <p:txBody>
          <a:bodyPr/>
          <a:lstStyle/>
          <a:p>
            <a:endParaRPr lang="en-US"/>
          </a:p>
        </p:txBody>
      </p:sp>
      <p:sp>
        <p:nvSpPr>
          <p:cNvPr id="16389" name="Rectangle 5"/>
          <p:cNvSpPr>
            <a:spLocks noChangeArrowheads="1"/>
          </p:cNvSpPr>
          <p:nvPr/>
        </p:nvSpPr>
        <p:spPr bwMode="auto">
          <a:xfrm>
            <a:off x="2147483647" y="-2147483648"/>
            <a:ext cx="44884" cy="107722"/>
          </a:xfrm>
          <a:prstGeom prst="rect">
            <a:avLst/>
          </a:prstGeom>
          <a:noFill/>
          <a:ln w="9525">
            <a:noFill/>
            <a:miter lim="800000"/>
            <a:headEnd/>
            <a:tailEnd/>
          </a:ln>
        </p:spPr>
        <p:txBody>
          <a:bodyPr wrap="none" lIns="0" tIns="0" rIns="0" bIns="0">
            <a:spAutoFit/>
          </a:bodyPr>
          <a:lstStyle/>
          <a:p>
            <a:pPr algn="ctr" eaLnBrk="0" hangingPunct="0"/>
            <a:r>
              <a:rPr lang="en-US" altLang="en-US" sz="700" b="1" i="1">
                <a:solidFill>
                  <a:srgbClr val="000000"/>
                </a:solidFill>
                <a:latin typeface="Times" pitchFamily="18" charset="0"/>
                <a:cs typeface="Arial" charset="0"/>
              </a:rPr>
              <a:t>a</a:t>
            </a:r>
            <a:endParaRPr lang="en-US" altLang="en-US" b="1">
              <a:cs typeface="Arial" charset="0"/>
            </a:endParaRPr>
          </a:p>
        </p:txBody>
      </p:sp>
      <p:sp>
        <p:nvSpPr>
          <p:cNvPr id="16390" name="Line 6"/>
          <p:cNvSpPr>
            <a:spLocks noChangeShapeType="1"/>
          </p:cNvSpPr>
          <p:nvPr/>
        </p:nvSpPr>
        <p:spPr bwMode="auto">
          <a:xfrm>
            <a:off x="2147483647" y="2147483647"/>
            <a:ext cx="0" cy="0"/>
          </a:xfrm>
          <a:prstGeom prst="line">
            <a:avLst/>
          </a:prstGeom>
          <a:noFill/>
          <a:ln w="4763">
            <a:solidFill>
              <a:srgbClr val="000000"/>
            </a:solidFill>
            <a:round/>
            <a:headEnd/>
            <a:tailEnd/>
          </a:ln>
        </p:spPr>
        <p:txBody>
          <a:bodyPr/>
          <a:lstStyle/>
          <a:p>
            <a:endParaRPr lang="en-US"/>
          </a:p>
        </p:txBody>
      </p:sp>
      <p:sp>
        <p:nvSpPr>
          <p:cNvPr id="16391" name="Rectangle 7"/>
          <p:cNvSpPr>
            <a:spLocks noChangeArrowheads="1"/>
          </p:cNvSpPr>
          <p:nvPr/>
        </p:nvSpPr>
        <p:spPr bwMode="auto">
          <a:xfrm>
            <a:off x="8534400" y="6480175"/>
            <a:ext cx="3048000" cy="228600"/>
          </a:xfrm>
          <a:prstGeom prst="rect">
            <a:avLst/>
          </a:prstGeom>
          <a:noFill/>
          <a:ln w="9525">
            <a:noFill/>
            <a:miter lim="800000"/>
            <a:headEnd/>
            <a:tailEnd/>
          </a:ln>
          <a:effectLst/>
        </p:spPr>
        <p:txBody>
          <a:bodyPr/>
          <a:lstStyle/>
          <a:p>
            <a:pPr algn="r" eaLnBrk="0" hangingPunct="0"/>
            <a:endParaRPr lang="en-US" altLang="en-US" sz="800" b="1">
              <a:cs typeface="Arial" charset="0"/>
            </a:endParaRPr>
          </a:p>
        </p:txBody>
      </p:sp>
      <p:sp>
        <p:nvSpPr>
          <p:cNvPr id="16392" name="Rectangle 8"/>
          <p:cNvSpPr>
            <a:spLocks noChangeArrowheads="1"/>
          </p:cNvSpPr>
          <p:nvPr/>
        </p:nvSpPr>
        <p:spPr bwMode="auto">
          <a:xfrm>
            <a:off x="8187267" y="3019425"/>
            <a:ext cx="2362200" cy="755650"/>
          </a:xfrm>
          <a:prstGeom prst="rect">
            <a:avLst/>
          </a:prstGeom>
          <a:noFill/>
          <a:ln w="9525">
            <a:noFill/>
            <a:miter lim="800000"/>
            <a:headEnd/>
            <a:tailEnd/>
          </a:ln>
          <a:effectLst/>
        </p:spPr>
        <p:txBody>
          <a:bodyPr wrap="none" anchor="ctr"/>
          <a:lstStyle/>
          <a:p>
            <a:endParaRPr lang="en-US"/>
          </a:p>
        </p:txBody>
      </p:sp>
      <p:sp>
        <p:nvSpPr>
          <p:cNvPr id="16393" name="AutoShape 9"/>
          <p:cNvSpPr>
            <a:spLocks noChangeArrowheads="1"/>
          </p:cNvSpPr>
          <p:nvPr/>
        </p:nvSpPr>
        <p:spPr bwMode="auto">
          <a:xfrm>
            <a:off x="220133" y="130176"/>
            <a:ext cx="11734800" cy="1050925"/>
          </a:xfrm>
          <a:prstGeom prst="roundRect">
            <a:avLst>
              <a:gd name="adj" fmla="val 16667"/>
            </a:avLst>
          </a:prstGeom>
          <a:noFill/>
          <a:ln w="9525">
            <a:noFill/>
            <a:round/>
            <a:headEnd/>
            <a:tailEnd/>
          </a:ln>
          <a:effectLst/>
        </p:spPr>
        <p:txBody>
          <a:bodyPr wrap="none" anchor="ctr"/>
          <a:lstStyle/>
          <a:p>
            <a:endParaRPr lang="en-US"/>
          </a:p>
        </p:txBody>
      </p:sp>
      <p:sp>
        <p:nvSpPr>
          <p:cNvPr id="16394" name="Rectangle 10"/>
          <p:cNvSpPr>
            <a:spLocks noGrp="1" noChangeArrowheads="1"/>
          </p:cNvSpPr>
          <p:nvPr>
            <p:ph type="title"/>
          </p:nvPr>
        </p:nvSpPr>
        <p:spPr bwMode="auto">
          <a:xfrm>
            <a:off x="3634318" y="76200"/>
            <a:ext cx="8070849" cy="838200"/>
          </a:xfrm>
          <a:prstGeom prst="rect">
            <a:avLst/>
          </a:prstGeom>
          <a:noFill/>
          <a:ln w="9525">
            <a:noFill/>
            <a:miter lim="800000"/>
            <a:headEnd/>
            <a:tailEnd/>
          </a:ln>
          <a:effectLst/>
        </p:spPr>
        <p:txBody>
          <a:bodyPr vert="horz" wrap="square" lIns="91428" tIns="45714" rIns="91428" bIns="45714" numCol="1" anchor="ctr" anchorCtr="0" compatLnSpc="1">
            <a:prstTxWarp prst="textNoShape">
              <a:avLst/>
            </a:prstTxWarp>
          </a:bodyPr>
          <a:lstStyle/>
          <a:p>
            <a:pPr lvl="0"/>
            <a:endParaRPr lang="en-US" altLang="en-US" dirty="0"/>
          </a:p>
        </p:txBody>
      </p:sp>
      <p:sp>
        <p:nvSpPr>
          <p:cNvPr id="16395" name="Line 11"/>
          <p:cNvSpPr>
            <a:spLocks noChangeShapeType="1"/>
          </p:cNvSpPr>
          <p:nvPr/>
        </p:nvSpPr>
        <p:spPr bwMode="auto">
          <a:xfrm>
            <a:off x="3348507" y="948520"/>
            <a:ext cx="8335493" cy="42080"/>
          </a:xfrm>
          <a:prstGeom prst="line">
            <a:avLst/>
          </a:prstGeom>
          <a:noFill/>
          <a:ln w="38100">
            <a:solidFill>
              <a:srgbClr val="E80000"/>
            </a:solidFill>
            <a:round/>
            <a:headEnd/>
            <a:tailEnd/>
          </a:ln>
          <a:effectLst/>
        </p:spPr>
        <p:txBody>
          <a:bodyPr wrap="none" anchor="ctr"/>
          <a:lstStyle/>
          <a:p>
            <a:endParaRPr lang="en-US"/>
          </a:p>
        </p:txBody>
      </p:sp>
      <p:sp>
        <p:nvSpPr>
          <p:cNvPr id="16396" name="Text Box 12"/>
          <p:cNvSpPr txBox="1">
            <a:spLocks noChangeArrowheads="1"/>
          </p:cNvSpPr>
          <p:nvPr userDrawn="1"/>
        </p:nvSpPr>
        <p:spPr bwMode="auto">
          <a:xfrm>
            <a:off x="11243733" y="6514294"/>
            <a:ext cx="711200" cy="274638"/>
          </a:xfrm>
          <a:prstGeom prst="rect">
            <a:avLst/>
          </a:prstGeom>
          <a:noFill/>
          <a:ln w="9525" algn="ctr">
            <a:noFill/>
            <a:miter lim="800000"/>
            <a:headEnd/>
            <a:tailEnd/>
          </a:ln>
          <a:effectLst/>
        </p:spPr>
        <p:txBody>
          <a:bodyPr>
            <a:spAutoFit/>
          </a:bodyPr>
          <a:lstStyle/>
          <a:p>
            <a:pPr>
              <a:spcBef>
                <a:spcPct val="50000"/>
              </a:spcBef>
            </a:pPr>
            <a:fld id="{461C2E60-A217-4F31-83E9-666933EE9E56}" type="slidenum">
              <a:rPr lang="en-US" sz="1200" i="1">
                <a:latin typeface="Tahoma" pitchFamily="34" charset="0"/>
                <a:cs typeface="Arial" charset="0"/>
              </a:rPr>
              <a:pPr>
                <a:spcBef>
                  <a:spcPct val="50000"/>
                </a:spcBef>
              </a:pPr>
              <a:t>‹#›</a:t>
            </a:fld>
            <a:endParaRPr lang="en-US" sz="1200" i="1">
              <a:latin typeface="Tahoma" pitchFamily="34" charset="0"/>
              <a:cs typeface="Arial" charset="0"/>
            </a:endParaRPr>
          </a:p>
        </p:txBody>
      </p:sp>
      <p:sp>
        <p:nvSpPr>
          <p:cNvPr id="16398" name="Text Box 14"/>
          <p:cNvSpPr txBox="1">
            <a:spLocks noChangeArrowheads="1"/>
          </p:cNvSpPr>
          <p:nvPr userDrawn="1"/>
        </p:nvSpPr>
        <p:spPr bwMode="auto">
          <a:xfrm>
            <a:off x="1016000" y="4800601"/>
            <a:ext cx="1828800" cy="366713"/>
          </a:xfrm>
          <a:prstGeom prst="rect">
            <a:avLst/>
          </a:prstGeom>
          <a:noFill/>
          <a:ln w="9525" algn="ctr">
            <a:noFill/>
            <a:miter lim="800000"/>
            <a:headEnd/>
            <a:tailEnd/>
          </a:ln>
          <a:effectLst/>
        </p:spPr>
        <p:txBody>
          <a:bodyPr>
            <a:spAutoFit/>
          </a:bodyPr>
          <a:lstStyle/>
          <a:p>
            <a:pPr>
              <a:spcBef>
                <a:spcPct val="50000"/>
              </a:spcBef>
            </a:pPr>
            <a:endParaRPr lang="en-US" b="1" i="1">
              <a:solidFill>
                <a:srgbClr val="FF0000"/>
              </a:solidFill>
              <a:latin typeface="Tahoma" pitchFamily="34" charset="0"/>
              <a:cs typeface="Arial" charset="0"/>
            </a:endParaRPr>
          </a:p>
        </p:txBody>
      </p:sp>
      <p:sp>
        <p:nvSpPr>
          <p:cNvPr id="16399" name="Text Box 15"/>
          <p:cNvSpPr txBox="1">
            <a:spLocks noChangeArrowheads="1"/>
          </p:cNvSpPr>
          <p:nvPr userDrawn="1"/>
        </p:nvSpPr>
        <p:spPr bwMode="auto">
          <a:xfrm>
            <a:off x="2722034" y="5345113"/>
            <a:ext cx="184731" cy="307777"/>
          </a:xfrm>
          <a:prstGeom prst="rect">
            <a:avLst/>
          </a:prstGeom>
          <a:noFill/>
          <a:ln w="9525" algn="ctr">
            <a:noFill/>
            <a:miter lim="800000"/>
            <a:headEnd/>
            <a:tailEnd/>
          </a:ln>
          <a:effectLst/>
        </p:spPr>
        <p:txBody>
          <a:bodyPr wrap="none">
            <a:spAutoFit/>
          </a:bodyPr>
          <a:lstStyle/>
          <a:p>
            <a:pPr>
              <a:spcBef>
                <a:spcPct val="50000"/>
              </a:spcBef>
            </a:pPr>
            <a:endParaRPr lang="en-US" sz="1400">
              <a:cs typeface="Arial" charset="0"/>
            </a:endParaRPr>
          </a:p>
        </p:txBody>
      </p:sp>
      <p:pic>
        <p:nvPicPr>
          <p:cNvPr id="4" name="Picture 3" descr="A white background with black text&#10;&#10;AI-generated content may be incorrect.">
            <a:extLst>
              <a:ext uri="{FF2B5EF4-FFF2-40B4-BE49-F238E27FC236}">
                <a16:creationId xmlns:a16="http://schemas.microsoft.com/office/drawing/2014/main" id="{8CA6EC5A-CFDA-47A3-9AB7-F9C8D8FA61D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0839"/>
            <a:ext cx="3510785" cy="1170262"/>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Lst>
  <p:transition/>
  <p:hf hdr="0" ftr="0" dt="0"/>
  <p:txStyles>
    <p:titleStyle>
      <a:lvl1pPr algn="r" rtl="0" fontAlgn="base">
        <a:spcBef>
          <a:spcPct val="0"/>
        </a:spcBef>
        <a:spcAft>
          <a:spcPct val="0"/>
        </a:spcAft>
        <a:defRPr sz="2400" b="1" i="1">
          <a:solidFill>
            <a:schemeClr val="tx1"/>
          </a:solidFill>
          <a:latin typeface="+mj-lt"/>
          <a:ea typeface="+mj-ea"/>
          <a:cs typeface="+mj-cs"/>
        </a:defRPr>
      </a:lvl1pPr>
      <a:lvl2pPr algn="r" rtl="0" fontAlgn="base">
        <a:spcBef>
          <a:spcPct val="0"/>
        </a:spcBef>
        <a:spcAft>
          <a:spcPct val="0"/>
        </a:spcAft>
        <a:defRPr sz="3200" b="1" i="1">
          <a:solidFill>
            <a:schemeClr val="tx1"/>
          </a:solidFill>
          <a:latin typeface="Tahoma" pitchFamily="34" charset="0"/>
        </a:defRPr>
      </a:lvl2pPr>
      <a:lvl3pPr algn="r" rtl="0" fontAlgn="base">
        <a:spcBef>
          <a:spcPct val="0"/>
        </a:spcBef>
        <a:spcAft>
          <a:spcPct val="0"/>
        </a:spcAft>
        <a:defRPr sz="3200" b="1" i="1">
          <a:solidFill>
            <a:schemeClr val="tx1"/>
          </a:solidFill>
          <a:latin typeface="Tahoma" pitchFamily="34" charset="0"/>
        </a:defRPr>
      </a:lvl3pPr>
      <a:lvl4pPr algn="r" rtl="0" fontAlgn="base">
        <a:spcBef>
          <a:spcPct val="0"/>
        </a:spcBef>
        <a:spcAft>
          <a:spcPct val="0"/>
        </a:spcAft>
        <a:defRPr sz="3200" b="1" i="1">
          <a:solidFill>
            <a:schemeClr val="tx1"/>
          </a:solidFill>
          <a:latin typeface="Tahoma" pitchFamily="34" charset="0"/>
        </a:defRPr>
      </a:lvl4pPr>
      <a:lvl5pPr algn="r" rtl="0" fontAlgn="base">
        <a:spcBef>
          <a:spcPct val="0"/>
        </a:spcBef>
        <a:spcAft>
          <a:spcPct val="0"/>
        </a:spcAft>
        <a:defRPr sz="3200" b="1" i="1">
          <a:solidFill>
            <a:schemeClr val="tx1"/>
          </a:solidFill>
          <a:latin typeface="Tahoma" pitchFamily="34" charset="0"/>
        </a:defRPr>
      </a:lvl5pPr>
      <a:lvl6pPr marL="457200" algn="r" rtl="0" fontAlgn="base">
        <a:spcBef>
          <a:spcPct val="0"/>
        </a:spcBef>
        <a:spcAft>
          <a:spcPct val="0"/>
        </a:spcAft>
        <a:defRPr sz="3200" b="1" i="1">
          <a:solidFill>
            <a:schemeClr val="tx1"/>
          </a:solidFill>
          <a:latin typeface="Tahoma" pitchFamily="34" charset="0"/>
        </a:defRPr>
      </a:lvl6pPr>
      <a:lvl7pPr marL="914400" algn="r" rtl="0" fontAlgn="base">
        <a:spcBef>
          <a:spcPct val="0"/>
        </a:spcBef>
        <a:spcAft>
          <a:spcPct val="0"/>
        </a:spcAft>
        <a:defRPr sz="3200" b="1" i="1">
          <a:solidFill>
            <a:schemeClr val="tx1"/>
          </a:solidFill>
          <a:latin typeface="Tahoma" pitchFamily="34" charset="0"/>
        </a:defRPr>
      </a:lvl7pPr>
      <a:lvl8pPr marL="1371600" algn="r" rtl="0" fontAlgn="base">
        <a:spcBef>
          <a:spcPct val="0"/>
        </a:spcBef>
        <a:spcAft>
          <a:spcPct val="0"/>
        </a:spcAft>
        <a:defRPr sz="3200" b="1" i="1">
          <a:solidFill>
            <a:schemeClr val="tx1"/>
          </a:solidFill>
          <a:latin typeface="Tahoma" pitchFamily="34" charset="0"/>
        </a:defRPr>
      </a:lvl8pPr>
      <a:lvl9pPr marL="1828800" algn="r" rtl="0" fontAlgn="base">
        <a:spcBef>
          <a:spcPct val="0"/>
        </a:spcBef>
        <a:spcAft>
          <a:spcPct val="0"/>
        </a:spcAft>
        <a:defRPr sz="3200" b="1" i="1">
          <a:solidFill>
            <a:schemeClr val="tx1"/>
          </a:solidFill>
          <a:latin typeface="Tahoma" pitchFamily="34" charset="0"/>
        </a:defRPr>
      </a:lvl9pPr>
    </p:titleStyle>
    <p:bodyStyle>
      <a:lvl1pPr marL="228600" indent="-228600" algn="l" rtl="0" fontAlgn="base">
        <a:spcBef>
          <a:spcPct val="20000"/>
        </a:spcBef>
        <a:spcAft>
          <a:spcPct val="0"/>
        </a:spcAft>
        <a:buClr>
          <a:schemeClr val="hlink"/>
        </a:buClr>
        <a:buSzPct val="75000"/>
        <a:buFont typeface="Wingdings" pitchFamily="2" charset="2"/>
        <a:buChar char="l"/>
        <a:defRPr sz="2000">
          <a:solidFill>
            <a:schemeClr val="tx1"/>
          </a:solidFill>
          <a:latin typeface="+mn-lt"/>
          <a:ea typeface="+mn-ea"/>
          <a:cs typeface="+mn-cs"/>
        </a:defRPr>
      </a:lvl1pPr>
      <a:lvl2pPr marL="571500" indent="-228600" algn="l" rtl="0" fontAlgn="base">
        <a:spcBef>
          <a:spcPct val="20000"/>
        </a:spcBef>
        <a:spcAft>
          <a:spcPct val="0"/>
        </a:spcAft>
        <a:buClr>
          <a:schemeClr val="hlink"/>
        </a:buClr>
        <a:buSzPct val="75000"/>
        <a:buFont typeface="Wingdings" pitchFamily="2" charset="2"/>
        <a:buChar char="n"/>
        <a:defRPr sz="2000">
          <a:solidFill>
            <a:schemeClr val="tx1"/>
          </a:solidFill>
          <a:latin typeface="+mn-lt"/>
        </a:defRPr>
      </a:lvl2pPr>
      <a:lvl3pPr marL="1028700" indent="-285750" algn="l" rtl="0" fontAlgn="base">
        <a:spcBef>
          <a:spcPct val="20000"/>
        </a:spcBef>
        <a:spcAft>
          <a:spcPct val="0"/>
        </a:spcAft>
        <a:buClr>
          <a:schemeClr val="hlink"/>
        </a:buClr>
        <a:buSzPct val="75000"/>
        <a:buFont typeface="Wingdings" pitchFamily="2" charset="2"/>
        <a:buChar char="u"/>
        <a:defRPr sz="2000">
          <a:solidFill>
            <a:schemeClr val="tx1"/>
          </a:solidFill>
          <a:latin typeface="+mn-lt"/>
        </a:defRPr>
      </a:lvl3pPr>
      <a:lvl4pPr marL="137160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4pPr>
      <a:lvl5pPr marL="17716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5pPr>
      <a:lvl6pPr marL="22288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6pPr>
      <a:lvl7pPr marL="26860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7pPr>
      <a:lvl8pPr marL="31432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8pPr>
      <a:lvl9pPr marL="36004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hamilton.gerham@knology.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matthewsmadison.org/" TargetMode="External"/><Relationship Id="rId2" Type="http://schemas.openxmlformats.org/officeDocument/2006/relationships/hyperlink" Target="https://stmatthewsmadison.org/strategic-pla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1CDE449-68E6-8455-80EE-A3002B68655A}"/>
              </a:ext>
            </a:extLst>
          </p:cNvPr>
          <p:cNvSpPr txBox="1">
            <a:spLocks/>
          </p:cNvSpPr>
          <p:nvPr/>
        </p:nvSpPr>
        <p:spPr>
          <a:xfrm>
            <a:off x="446616" y="3189323"/>
            <a:ext cx="11500545" cy="3369973"/>
          </a:xfrm>
          <a:prstGeom prst="rect">
            <a:avLst/>
          </a:prstGeom>
        </p:spPr>
        <p:txBody>
          <a:bodyPr/>
          <a:lstStyle>
            <a:lvl1pPr marL="228600" indent="-228600" algn="l" rtl="0" fontAlgn="base">
              <a:spcBef>
                <a:spcPct val="20000"/>
              </a:spcBef>
              <a:spcAft>
                <a:spcPct val="0"/>
              </a:spcAft>
              <a:buClr>
                <a:schemeClr val="hlink"/>
              </a:buClr>
              <a:buSzPct val="75000"/>
              <a:buFont typeface="Wingdings" pitchFamily="2" charset="2"/>
              <a:buChar char="l"/>
              <a:defRPr sz="2000">
                <a:solidFill>
                  <a:schemeClr val="tx1"/>
                </a:solidFill>
                <a:latin typeface="+mn-lt"/>
                <a:ea typeface="+mn-ea"/>
                <a:cs typeface="+mn-cs"/>
              </a:defRPr>
            </a:lvl1pPr>
            <a:lvl2pPr marL="571500" indent="-228600" algn="l" rtl="0" fontAlgn="base">
              <a:spcBef>
                <a:spcPct val="20000"/>
              </a:spcBef>
              <a:spcAft>
                <a:spcPct val="0"/>
              </a:spcAft>
              <a:buClr>
                <a:schemeClr val="hlink"/>
              </a:buClr>
              <a:buSzPct val="75000"/>
              <a:buFont typeface="Wingdings" pitchFamily="2" charset="2"/>
              <a:buChar char="n"/>
              <a:defRPr sz="2000">
                <a:solidFill>
                  <a:schemeClr val="tx1"/>
                </a:solidFill>
                <a:latin typeface="+mn-lt"/>
              </a:defRPr>
            </a:lvl2pPr>
            <a:lvl3pPr marL="1028700" indent="-285750" algn="l" rtl="0" fontAlgn="base">
              <a:spcBef>
                <a:spcPct val="20000"/>
              </a:spcBef>
              <a:spcAft>
                <a:spcPct val="0"/>
              </a:spcAft>
              <a:buClr>
                <a:schemeClr val="hlink"/>
              </a:buClr>
              <a:buSzPct val="75000"/>
              <a:buFont typeface="Wingdings" pitchFamily="2" charset="2"/>
              <a:buChar char="u"/>
              <a:defRPr sz="2000">
                <a:solidFill>
                  <a:schemeClr val="tx1"/>
                </a:solidFill>
                <a:latin typeface="+mn-lt"/>
              </a:defRPr>
            </a:lvl3pPr>
            <a:lvl4pPr marL="137160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4pPr>
            <a:lvl5pPr marL="17716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5pPr>
            <a:lvl6pPr marL="22288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6pPr>
            <a:lvl7pPr marL="26860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7pPr>
            <a:lvl8pPr marL="31432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8pPr>
            <a:lvl9pPr marL="36004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9pPr>
          </a:lstStyle>
          <a:p>
            <a:pPr marL="0" indent="0">
              <a:buFont typeface="Wingdings" pitchFamily="2" charset="2"/>
              <a:buNone/>
            </a:pPr>
            <a:r>
              <a:rPr lang="en-US" b="1" kern="0" dirty="0"/>
              <a:t>Preface to the Draft Strategic Plan</a:t>
            </a:r>
          </a:p>
          <a:p>
            <a:pPr>
              <a:spcBef>
                <a:spcPts val="1200"/>
              </a:spcBef>
            </a:pPr>
            <a:r>
              <a:rPr lang="en-US" sz="1800" dirty="0"/>
              <a:t>This draft Strategic Plan is a </a:t>
            </a:r>
            <a:r>
              <a:rPr lang="en-US" sz="1800" i="1" dirty="0"/>
              <a:t>living document </a:t>
            </a:r>
            <a:r>
              <a:rPr lang="en-US" sz="1800" dirty="0"/>
              <a:t>– Efforts can be added or deleted according to Church needs</a:t>
            </a:r>
          </a:p>
          <a:p>
            <a:pPr>
              <a:spcBef>
                <a:spcPts val="1200"/>
              </a:spcBef>
            </a:pPr>
            <a:r>
              <a:rPr lang="en-US" sz="1800" dirty="0"/>
              <a:t>The plan does not address selecting and on-boarding a new Rector</a:t>
            </a:r>
          </a:p>
          <a:p>
            <a:pPr>
              <a:spcBef>
                <a:spcPts val="1200"/>
              </a:spcBef>
            </a:pPr>
            <a:r>
              <a:rPr lang="en-US" sz="1800" dirty="0"/>
              <a:t>Priorities of the New Rector can be added with his/her onboarding </a:t>
            </a:r>
          </a:p>
          <a:p>
            <a:pPr>
              <a:spcBef>
                <a:spcPts val="1200"/>
              </a:spcBef>
            </a:pPr>
            <a:r>
              <a:rPr lang="en-US" sz="1800" dirty="0"/>
              <a:t>Approving and beginning work on the defined Efforts demonstrates we are a vibrant Church moving forward – stick with us as we find and welcome a new Rector!</a:t>
            </a:r>
          </a:p>
          <a:p>
            <a:pPr>
              <a:spcBef>
                <a:spcPts val="1200"/>
              </a:spcBef>
            </a:pPr>
            <a:r>
              <a:rPr lang="en-US" sz="1800" dirty="0"/>
              <a:t>Following this Preface is the complete Draft Strategic Plan.  Recommend you review slides 2-25 and ignore slides 26-49 (unless you are really interested in how the sausage was made!).</a:t>
            </a:r>
          </a:p>
          <a:p>
            <a:endParaRPr lang="en-US" sz="1800" kern="0" dirty="0"/>
          </a:p>
        </p:txBody>
      </p:sp>
      <p:sp>
        <p:nvSpPr>
          <p:cNvPr id="3" name="TextBox 2">
            <a:extLst>
              <a:ext uri="{FF2B5EF4-FFF2-40B4-BE49-F238E27FC236}">
                <a16:creationId xmlns:a16="http://schemas.microsoft.com/office/drawing/2014/main" id="{1143A292-BBE1-71F9-6444-A8BBBFEF4FD4}"/>
              </a:ext>
            </a:extLst>
          </p:cNvPr>
          <p:cNvSpPr txBox="1"/>
          <p:nvPr/>
        </p:nvSpPr>
        <p:spPr>
          <a:xfrm>
            <a:off x="5393933" y="2265993"/>
            <a:ext cx="6351451" cy="1200329"/>
          </a:xfrm>
          <a:prstGeom prst="rect">
            <a:avLst/>
          </a:prstGeom>
          <a:noFill/>
          <a:ln w="28575">
            <a:solidFill>
              <a:srgbClr val="FF0000"/>
            </a:solidFill>
          </a:ln>
        </p:spPr>
        <p:txBody>
          <a:bodyPr wrap="square" rtlCol="0">
            <a:spAutoFit/>
          </a:bodyPr>
          <a:lstStyle/>
          <a:p>
            <a:pPr algn="ctr"/>
            <a:r>
              <a:rPr lang="en-US" dirty="0">
                <a:solidFill>
                  <a:srgbClr val="FF0000"/>
                </a:solidFill>
              </a:rPr>
              <a:t>If you have comments or questions, please contact </a:t>
            </a:r>
          </a:p>
          <a:p>
            <a:pPr algn="ctr"/>
            <a:r>
              <a:rPr lang="en-US" dirty="0">
                <a:solidFill>
                  <a:srgbClr val="FF0000"/>
                </a:solidFill>
              </a:rPr>
              <a:t>Mike Hamilton no later than 4 August at</a:t>
            </a:r>
          </a:p>
          <a:p>
            <a:pPr algn="ctr"/>
            <a:r>
              <a:rPr lang="en-US" dirty="0">
                <a:solidFill>
                  <a:srgbClr val="FF0000"/>
                </a:solidFill>
                <a:hlinkClick r:id="rId2"/>
              </a:rPr>
              <a:t>mhamilton.gerham@knology.net</a:t>
            </a:r>
            <a:endParaRPr lang="en-US" dirty="0">
              <a:solidFill>
                <a:srgbClr val="FF0000"/>
              </a:solidFill>
            </a:endParaRPr>
          </a:p>
          <a:p>
            <a:pPr algn="ctr"/>
            <a:r>
              <a:rPr lang="en-US" dirty="0">
                <a:solidFill>
                  <a:srgbClr val="FF0000"/>
                </a:solidFill>
              </a:rPr>
              <a:t>Or call 256-651-2037</a:t>
            </a:r>
          </a:p>
        </p:txBody>
      </p:sp>
    </p:spTree>
    <p:extLst>
      <p:ext uri="{BB962C8B-B14F-4D97-AF65-F5344CB8AC3E}">
        <p14:creationId xmlns:p14="http://schemas.microsoft.com/office/powerpoint/2010/main" val="13565688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5FE98-4710-ECC0-513E-E5314A9F230B}"/>
              </a:ext>
            </a:extLst>
          </p:cNvPr>
          <p:cNvSpPr>
            <a:spLocks noGrp="1"/>
          </p:cNvSpPr>
          <p:nvPr>
            <p:ph type="ctrTitle"/>
          </p:nvPr>
        </p:nvSpPr>
        <p:spPr>
          <a:xfrm>
            <a:off x="914400" y="3429000"/>
            <a:ext cx="10363200" cy="1470025"/>
          </a:xfrm>
        </p:spPr>
        <p:txBody>
          <a:bodyPr/>
          <a:lstStyle/>
          <a:p>
            <a:r>
              <a:rPr lang="en-US" sz="4000" dirty="0"/>
              <a:t>Highest</a:t>
            </a:r>
            <a:r>
              <a:rPr lang="en-US" sz="4400" dirty="0"/>
              <a:t> Priority Efforts</a:t>
            </a:r>
          </a:p>
        </p:txBody>
      </p:sp>
    </p:spTree>
    <p:extLst>
      <p:ext uri="{BB962C8B-B14F-4D97-AF65-F5344CB8AC3E}">
        <p14:creationId xmlns:p14="http://schemas.microsoft.com/office/powerpoint/2010/main" val="38201765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77C98-F586-35E5-39D2-96DDA72EB515}"/>
            </a:ext>
          </a:extLst>
        </p:cNvPr>
        <p:cNvGrpSpPr/>
        <p:nvPr/>
      </p:nvGrpSpPr>
      <p:grpSpPr>
        <a:xfrm>
          <a:off x="0" y="0"/>
          <a:ext cx="0" cy="0"/>
          <a:chOff x="0" y="0"/>
          <a:chExt cx="0" cy="0"/>
        </a:xfrm>
      </p:grpSpPr>
      <p:sp>
        <p:nvSpPr>
          <p:cNvPr id="3074" name="Rectangle 5">
            <a:extLst>
              <a:ext uri="{FF2B5EF4-FFF2-40B4-BE49-F238E27FC236}">
                <a16:creationId xmlns:a16="http://schemas.microsoft.com/office/drawing/2014/main" id="{2081BE2F-B5CB-160F-24A6-635471EBDAF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2EDC6998-0DE8-D4D5-1E76-DCA7BD866F84}"/>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B89BF510-0FEF-DB0F-6CC4-28C917251EAD}"/>
              </a:ext>
            </a:extLst>
          </p:cNvPr>
          <p:cNvSpPr>
            <a:spLocks noChangeShapeType="1"/>
          </p:cNvSpPr>
          <p:nvPr/>
        </p:nvSpPr>
        <p:spPr bwMode="auto">
          <a:xfrm>
            <a:off x="243681" y="2961716"/>
            <a:ext cx="5754688" cy="388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1D61EC46-FA5E-D240-CA04-19F1579F8F56}"/>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34D8D094-D45B-D15C-78AD-6C7B2CA8824C}"/>
              </a:ext>
            </a:extLst>
          </p:cNvPr>
          <p:cNvSpPr txBox="1">
            <a:spLocks noChangeArrowheads="1"/>
          </p:cNvSpPr>
          <p:nvPr/>
        </p:nvSpPr>
        <p:spPr bwMode="auto">
          <a:xfrm>
            <a:off x="5840413" y="279400"/>
            <a:ext cx="58642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p>
            <a:pPr algn="r" eaLnBrk="1">
              <a:lnSpc>
                <a:spcPct val="80000"/>
              </a:lnSpc>
              <a:buClr>
                <a:srgbClr val="000000"/>
              </a:buClr>
              <a:buSzPct val="100000"/>
              <a:buFont typeface="Times New Roman" panose="02020603050405020304" pitchFamily="18" charset="0"/>
              <a:buNone/>
            </a:pPr>
            <a:r>
              <a:rPr lang="en-US" altLang="en-US" sz="2800" b="1" i="1" dirty="0">
                <a:latin typeface="Tahoma" panose="020B0604030504040204" pitchFamily="34" charset="0"/>
                <a:cs typeface="Tahoma" panose="020B0604030504040204" pitchFamily="34" charset="0"/>
              </a:rPr>
              <a:t>Newcomer Ministry</a:t>
            </a:r>
          </a:p>
        </p:txBody>
      </p:sp>
      <p:sp>
        <p:nvSpPr>
          <p:cNvPr id="45" name="Text Box 47">
            <a:extLst>
              <a:ext uri="{FF2B5EF4-FFF2-40B4-BE49-F238E27FC236}">
                <a16:creationId xmlns:a16="http://schemas.microsoft.com/office/drawing/2014/main" id="{29279922-B376-5D73-8EB0-E073C9A5261E}"/>
              </a:ext>
            </a:extLst>
          </p:cNvPr>
          <p:cNvSpPr txBox="1">
            <a:spLocks noChangeArrowheads="1"/>
          </p:cNvSpPr>
          <p:nvPr/>
        </p:nvSpPr>
        <p:spPr bwMode="auto">
          <a:xfrm>
            <a:off x="401638" y="1519238"/>
            <a:ext cx="5438775" cy="1363450"/>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buClr>
                <a:srgbClr val="FF0000"/>
              </a:buClr>
              <a:buSzPct val="100000"/>
              <a:buFont typeface="Arial" pitchFamily="34" charset="0"/>
              <a:buChar char="●"/>
              <a:defRPr/>
            </a:pPr>
            <a:r>
              <a:rPr lang="en-US" sz="1400" dirty="0">
                <a:latin typeface="+mn-lt"/>
              </a:rPr>
              <a:t>Effort Lead:  Angel Utt</a:t>
            </a:r>
          </a:p>
          <a:p>
            <a:pPr marL="177800" indent="-177800" eaLnBrk="1">
              <a:spcBef>
                <a:spcPts val="1200"/>
              </a:spcBef>
              <a:buClr>
                <a:srgbClr val="FF0000"/>
              </a:buClr>
              <a:buSzPct val="100000"/>
              <a:buFont typeface="Arial" pitchFamily="34" charset="0"/>
              <a:buChar char="●"/>
              <a:defRPr/>
            </a:pPr>
            <a:r>
              <a:rPr lang="en-US" sz="1400" dirty="0">
                <a:latin typeface="+mn-lt"/>
              </a:rPr>
              <a:t>Description: Expand process and method used to welcome visitors, make them Church Members, and get them involved in Church activities/ministries</a:t>
            </a:r>
          </a:p>
          <a:p>
            <a:pPr marL="177800" indent="-177800" eaLnBrk="1">
              <a:lnSpc>
                <a:spcPct val="90000"/>
              </a:lnSpc>
              <a:spcBef>
                <a:spcPts val="1200"/>
              </a:spcBef>
              <a:buClr>
                <a:srgbClr val="FF0000"/>
              </a:buClr>
              <a:buSzPct val="100000"/>
              <a:buFont typeface="Arial" pitchFamily="34" charset="0"/>
              <a:buChar char="●"/>
              <a:defRPr/>
            </a:pPr>
            <a:r>
              <a:rPr lang="en-US" sz="1400" dirty="0">
                <a:latin typeface="+mn-lt"/>
              </a:rPr>
              <a:t>Effort Length: Ongoing</a:t>
            </a:r>
          </a:p>
        </p:txBody>
      </p:sp>
      <p:sp>
        <p:nvSpPr>
          <p:cNvPr id="3080" name="Rectangle 96">
            <a:extLst>
              <a:ext uri="{FF2B5EF4-FFF2-40B4-BE49-F238E27FC236}">
                <a16:creationId xmlns:a16="http://schemas.microsoft.com/office/drawing/2014/main" id="{4F7D7E15-53D0-301B-4B56-272C2E0056D2}"/>
              </a:ext>
            </a:extLst>
          </p:cNvPr>
          <p:cNvSpPr>
            <a:spLocks noChangeArrowheads="1"/>
          </p:cNvSpPr>
          <p:nvPr/>
        </p:nvSpPr>
        <p:spPr bwMode="auto">
          <a:xfrm>
            <a:off x="2520243" y="2980477"/>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973A8CA7-08DE-4633-281F-271558294A58}"/>
              </a:ext>
            </a:extLst>
          </p:cNvPr>
          <p:cNvSpPr txBox="1">
            <a:spLocks noChangeArrowheads="1"/>
          </p:cNvSpPr>
          <p:nvPr/>
        </p:nvSpPr>
        <p:spPr bwMode="auto">
          <a:xfrm>
            <a:off x="850194" y="1240706"/>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C03E972-4EF6-F3DE-8458-AE79C74A0D6D}"/>
              </a:ext>
            </a:extLst>
          </p:cNvPr>
          <p:cNvSpPr txBox="1">
            <a:spLocks noChangeArrowheads="1"/>
          </p:cNvSpPr>
          <p:nvPr/>
        </p:nvSpPr>
        <p:spPr bwMode="auto">
          <a:xfrm>
            <a:off x="7281070" y="4633522"/>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E808BBA8-9BAB-C4DA-445E-6A2E4D5F0253}"/>
              </a:ext>
            </a:extLst>
          </p:cNvPr>
          <p:cNvSpPr txBox="1">
            <a:spLocks noChangeArrowheads="1"/>
          </p:cNvSpPr>
          <p:nvPr/>
        </p:nvSpPr>
        <p:spPr bwMode="auto">
          <a:xfrm>
            <a:off x="282575" y="3111899"/>
            <a:ext cx="5666583" cy="3634328"/>
          </a:xfrm>
          <a:prstGeom prst="rect">
            <a:avLst/>
          </a:prstGeom>
          <a:noFill/>
          <a:ln w="3175" algn="ctr">
            <a:noFill/>
            <a:miter lim="800000"/>
            <a:headEnd/>
            <a:tailEnd/>
          </a:ln>
        </p:spPr>
        <p:txBody>
          <a:bodyPr wrap="square">
            <a:spAutoFit/>
          </a:bodyPr>
          <a:lstStyle/>
          <a:p>
            <a:pPr marL="176213" indent="-176213">
              <a:spcBef>
                <a:spcPts val="0"/>
              </a:spcBef>
              <a:buClr>
                <a:srgbClr val="FF0000"/>
              </a:buClr>
              <a:buSzPct val="100000"/>
              <a:buFont typeface="Arial" pitchFamily="34" charset="0"/>
              <a:buChar char="●"/>
              <a:defRPr/>
            </a:pPr>
            <a:r>
              <a:rPr lang="en-US" sz="1400" dirty="0">
                <a:latin typeface="+mn-lt"/>
              </a:rPr>
              <a:t>Currently, Rector sends welcome email and calls the visitor.  Newcomers </a:t>
            </a:r>
            <a:r>
              <a:rPr lang="en-US" sz="1400" dirty="0" err="1">
                <a:latin typeface="+mn-lt"/>
              </a:rPr>
              <a:t>Cmtte</a:t>
            </a:r>
            <a:r>
              <a:rPr lang="en-US" sz="1400" dirty="0">
                <a:latin typeface="+mn-lt"/>
              </a:rPr>
              <a:t> sends handwritten card with pocket prayer quilt</a:t>
            </a:r>
          </a:p>
          <a:p>
            <a:pPr marL="176213" indent="-176213">
              <a:lnSpc>
                <a:spcPct val="93000"/>
              </a:lnSpc>
              <a:spcBef>
                <a:spcPts val="0"/>
              </a:spcBef>
              <a:buClr>
                <a:srgbClr val="FF0000"/>
              </a:buClr>
              <a:buSzPct val="100000"/>
              <a:buFont typeface="Arial" pitchFamily="34" charset="0"/>
              <a:buChar char="●"/>
              <a:defRPr/>
            </a:pPr>
            <a:r>
              <a:rPr lang="en-US" sz="1400" dirty="0">
                <a:latin typeface="+mn-lt"/>
              </a:rPr>
              <a:t>In 2024:  Created a set of Newcomers handouts including two tri-fold visitors hand-outs entitled “How We Worship”, “About St Matthews” and Visitor card with consistent branding. Available at Church entry + at Newcomer Ministry tab on website</a:t>
            </a:r>
          </a:p>
          <a:p>
            <a:pPr marL="176213" indent="-176213">
              <a:lnSpc>
                <a:spcPct val="93000"/>
              </a:lnSpc>
              <a:spcBef>
                <a:spcPts val="0"/>
              </a:spcBef>
              <a:buClr>
                <a:srgbClr val="FF0000"/>
              </a:buClr>
              <a:buSzPct val="100000"/>
              <a:buFont typeface="Arial" pitchFamily="34" charset="0"/>
              <a:buChar char="●"/>
              <a:defRPr/>
            </a:pPr>
            <a:r>
              <a:rPr lang="en-US" sz="1400" dirty="0">
                <a:latin typeface="+mn-lt"/>
              </a:rPr>
              <a:t>We are not good at identifying Newcomers and then making them feel welcome at the first services</a:t>
            </a:r>
          </a:p>
          <a:p>
            <a:pPr marL="176213" indent="-176213" eaLnBrk="1">
              <a:spcBef>
                <a:spcPts val="0"/>
              </a:spcBef>
              <a:buClr>
                <a:srgbClr val="FF0000"/>
              </a:buClr>
              <a:buSzPct val="100000"/>
              <a:buFont typeface="Arial" pitchFamily="34" charset="0"/>
              <a:buChar char="●"/>
              <a:defRPr/>
            </a:pPr>
            <a:r>
              <a:rPr lang="en-US" sz="1400" dirty="0">
                <a:latin typeface="+mn-lt"/>
              </a:rPr>
              <a:t>We need to better introduce St Matthew’s to visitors and make a best first impression</a:t>
            </a:r>
          </a:p>
          <a:p>
            <a:pPr marL="176213" indent="-176213" eaLnBrk="1">
              <a:spcBef>
                <a:spcPts val="0"/>
              </a:spcBef>
              <a:buClr>
                <a:srgbClr val="FF0000"/>
              </a:buClr>
              <a:buSzPct val="100000"/>
              <a:buFont typeface="Arial" pitchFamily="34" charset="0"/>
              <a:buChar char="●"/>
              <a:defRPr/>
            </a:pPr>
            <a:r>
              <a:rPr lang="en-US" sz="1400" dirty="0">
                <a:latin typeface="+mn-lt"/>
              </a:rPr>
              <a:t>Need to better identify/reinforce actions to Follow-Up with Visitors.</a:t>
            </a:r>
          </a:p>
          <a:p>
            <a:pPr marL="176213" indent="-176213" eaLnBrk="1">
              <a:spcBef>
                <a:spcPts val="0"/>
              </a:spcBef>
              <a:buClr>
                <a:srgbClr val="FF0000"/>
              </a:buClr>
              <a:buSzPct val="100000"/>
              <a:buFont typeface="Arial" pitchFamily="34" charset="0"/>
              <a:buChar char="●"/>
              <a:defRPr/>
            </a:pPr>
            <a:r>
              <a:rPr lang="en-US" sz="1400" dirty="0">
                <a:latin typeface="+mn-lt"/>
              </a:rPr>
              <a:t>Periodic Newcomer socials can help new folks feel more like family</a:t>
            </a:r>
          </a:p>
          <a:p>
            <a:pPr marL="176213" indent="-176213" eaLnBrk="1">
              <a:lnSpc>
                <a:spcPct val="93000"/>
              </a:lnSpc>
              <a:spcBef>
                <a:spcPts val="0"/>
              </a:spcBef>
              <a:buClr>
                <a:srgbClr val="FF0000"/>
              </a:buClr>
              <a:buSzPct val="100000"/>
              <a:buFont typeface="Arial" pitchFamily="34" charset="0"/>
              <a:buChar char="●"/>
              <a:defRPr/>
            </a:pPr>
            <a:r>
              <a:rPr lang="en-US" sz="1400" dirty="0">
                <a:latin typeface="+mn-lt"/>
              </a:rPr>
              <a:t>Many visitors may be unfamiliar with our approach to worship. Sunday Bulletin helps</a:t>
            </a:r>
          </a:p>
          <a:p>
            <a:pPr marL="177800" indent="-177800" eaLnBrk="1">
              <a:spcBef>
                <a:spcPts val="0"/>
              </a:spcBef>
              <a:buClr>
                <a:srgbClr val="FF0000"/>
              </a:buClr>
              <a:buSzPct val="100000"/>
              <a:buFont typeface="Arial" pitchFamily="34" charset="0"/>
              <a:buChar char="●"/>
              <a:defRPr/>
            </a:pPr>
            <a:r>
              <a:rPr lang="en-US" sz="1400" dirty="0">
                <a:latin typeface="+mn-lt"/>
              </a:rPr>
              <a:t>Obtaining feedback from one-time visitors may be difficult</a:t>
            </a:r>
          </a:p>
          <a:p>
            <a:pPr marL="177800" indent="-177800" eaLnBrk="1">
              <a:spcBef>
                <a:spcPts val="0"/>
              </a:spcBef>
              <a:buClr>
                <a:srgbClr val="FF0000"/>
              </a:buClr>
              <a:buSzPct val="100000"/>
              <a:buFont typeface="Arial" pitchFamily="34" charset="0"/>
              <a:buChar char="●"/>
              <a:defRPr/>
            </a:pPr>
            <a:r>
              <a:rPr lang="en-US" sz="1400" dirty="0">
                <a:latin typeface="+mn-lt"/>
              </a:rPr>
              <a:t>This effort is associated with effort “New Members Volunteer Program” </a:t>
            </a:r>
          </a:p>
        </p:txBody>
      </p:sp>
      <p:sp>
        <p:nvSpPr>
          <p:cNvPr id="3084" name="Text Box 104">
            <a:extLst>
              <a:ext uri="{FF2B5EF4-FFF2-40B4-BE49-F238E27FC236}">
                <a16:creationId xmlns:a16="http://schemas.microsoft.com/office/drawing/2014/main" id="{9766BB86-E75B-7BDE-4817-2C4CD6E6D0F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Completed by the Newcomer  Committee</a:t>
            </a:r>
          </a:p>
        </p:txBody>
      </p:sp>
      <p:sp>
        <p:nvSpPr>
          <p:cNvPr id="66" name="Text Box 47">
            <a:extLst>
              <a:ext uri="{FF2B5EF4-FFF2-40B4-BE49-F238E27FC236}">
                <a16:creationId xmlns:a16="http://schemas.microsoft.com/office/drawing/2014/main" id="{549924AC-2439-3DF3-110A-8B3CBFD349E4}"/>
              </a:ext>
            </a:extLst>
          </p:cNvPr>
          <p:cNvSpPr txBox="1">
            <a:spLocks noChangeArrowheads="1"/>
          </p:cNvSpPr>
          <p:nvPr/>
        </p:nvSpPr>
        <p:spPr bwMode="auto">
          <a:xfrm>
            <a:off x="6052344" y="1480200"/>
            <a:ext cx="5597525" cy="3016210"/>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spcAft>
                <a:spcPts val="0"/>
              </a:spcAft>
              <a:buClr>
                <a:srgbClr val="FF0000"/>
              </a:buClr>
              <a:buSzPct val="100000"/>
              <a:buFont typeface="Arial" pitchFamily="34" charset="0"/>
              <a:buChar char="●"/>
              <a:defRPr/>
            </a:pPr>
            <a:r>
              <a:rPr lang="en-US" sz="1400" dirty="0">
                <a:latin typeface="+mn-lt"/>
              </a:rPr>
              <a:t>Look at how to improve IDing Newcomers and improving engagements around Services </a:t>
            </a:r>
          </a:p>
          <a:p>
            <a:pPr marL="177800" indent="-177800">
              <a:spcAft>
                <a:spcPts val="0"/>
              </a:spcAft>
              <a:buClr>
                <a:srgbClr val="FF0000"/>
              </a:buClr>
              <a:buSzPct val="100000"/>
              <a:buFont typeface="Arial" pitchFamily="34" charset="0"/>
              <a:buChar char="●"/>
              <a:defRPr/>
            </a:pPr>
            <a:r>
              <a:rPr lang="en-US" sz="1400" dirty="0">
                <a:latin typeface="+mn-lt"/>
              </a:rPr>
              <a:t>Determine best forms of communication to effectively reach visitors:  visitor’s bulletin, worship bulletin, greeters, visitor’s cards, on-screen announcement, statement at beginning of worship service, etc.</a:t>
            </a:r>
          </a:p>
          <a:p>
            <a:pPr marL="177800" indent="-177800">
              <a:spcAft>
                <a:spcPts val="0"/>
              </a:spcAft>
              <a:buClr>
                <a:srgbClr val="FF0000"/>
              </a:buClr>
              <a:buSzPct val="100000"/>
              <a:buFont typeface="Arial" pitchFamily="34" charset="0"/>
              <a:buChar char="●"/>
              <a:defRPr/>
            </a:pPr>
            <a:r>
              <a:rPr lang="en-US" sz="1400" dirty="0">
                <a:latin typeface="+mn-lt"/>
              </a:rPr>
              <a:t>Determine message to be communicated to visitors.  Deliver message through 2 or 3 different forms of.  Work with Church IT expert: How can social media means assist?</a:t>
            </a:r>
          </a:p>
          <a:p>
            <a:pPr marL="177800" indent="-177800">
              <a:spcAft>
                <a:spcPts val="0"/>
              </a:spcAft>
              <a:buClr>
                <a:srgbClr val="FF0000"/>
              </a:buClr>
              <a:buSzPct val="100000"/>
              <a:buFont typeface="Arial" pitchFamily="34" charset="0"/>
              <a:buChar char="●"/>
              <a:defRPr/>
            </a:pPr>
            <a:r>
              <a:rPr lang="en-US" sz="1400" dirty="0">
                <a:latin typeface="+mn-lt"/>
              </a:rPr>
              <a:t>Organize a social twice (?) a year inviting Newcomers since last social, Clergy, staff, and select Church members</a:t>
            </a:r>
          </a:p>
          <a:p>
            <a:pPr marL="177800" indent="-177800">
              <a:spcAft>
                <a:spcPts val="0"/>
              </a:spcAft>
              <a:buClr>
                <a:srgbClr val="FF0000"/>
              </a:buClr>
              <a:buSzPct val="100000"/>
              <a:buFont typeface="Arial" pitchFamily="34" charset="0"/>
              <a:buChar char="●"/>
              <a:defRPr/>
            </a:pPr>
            <a:r>
              <a:rPr lang="en-US" sz="1400" dirty="0">
                <a:latin typeface="+mn-lt"/>
              </a:rPr>
              <a:t>Would be useful to survey new members – why did you join St Matthew’s?</a:t>
            </a:r>
          </a:p>
          <a:p>
            <a:pPr marL="177800" indent="-177800">
              <a:spcAft>
                <a:spcPts val="0"/>
              </a:spcAft>
              <a:buClr>
                <a:srgbClr val="FF0000"/>
              </a:buClr>
              <a:buSzPct val="100000"/>
              <a:buFont typeface="Arial" pitchFamily="34" charset="0"/>
              <a:buChar char="●"/>
              <a:defRPr/>
            </a:pPr>
            <a:r>
              <a:rPr lang="en-US" sz="1400" dirty="0">
                <a:latin typeface="+mn-lt"/>
              </a:rPr>
              <a:t>Obtain feedback on first impression of worship experience from visitors and former visitors (i.e. recent new members)</a:t>
            </a:r>
          </a:p>
        </p:txBody>
      </p:sp>
      <p:sp>
        <p:nvSpPr>
          <p:cNvPr id="15" name="Text Box 47">
            <a:extLst>
              <a:ext uri="{FF2B5EF4-FFF2-40B4-BE49-F238E27FC236}">
                <a16:creationId xmlns:a16="http://schemas.microsoft.com/office/drawing/2014/main" id="{BCA61501-2DC5-4D10-E608-833BE7FD9E42}"/>
              </a:ext>
            </a:extLst>
          </p:cNvPr>
          <p:cNvSpPr txBox="1">
            <a:spLocks noChangeArrowheads="1"/>
          </p:cNvSpPr>
          <p:nvPr/>
        </p:nvSpPr>
        <p:spPr bwMode="auto">
          <a:xfrm>
            <a:off x="6119019" y="4881172"/>
            <a:ext cx="5307012" cy="646331"/>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spcBef>
                <a:spcPts val="0"/>
              </a:spcBef>
              <a:buClr>
                <a:srgbClr val="FF0000"/>
              </a:buClr>
              <a:buSzPct val="100000"/>
              <a:buFont typeface="Arial" pitchFamily="34" charset="0"/>
              <a:buChar char="●"/>
              <a:defRPr/>
            </a:pPr>
            <a:r>
              <a:rPr lang="en-US" sz="1400" dirty="0">
                <a:latin typeface="+mn-lt"/>
              </a:rPr>
              <a:t>Participation by Newcomer Committee members essential.</a:t>
            </a:r>
          </a:p>
          <a:p>
            <a:pPr marL="177800" indent="-177800" eaLnBrk="1">
              <a:spcBef>
                <a:spcPts val="0"/>
              </a:spcBef>
              <a:buClr>
                <a:srgbClr val="FF0000"/>
              </a:buClr>
              <a:buSzPct val="100000"/>
              <a:buFont typeface="Arial" pitchFamily="34" charset="0"/>
              <a:buChar char="●"/>
              <a:defRPr/>
            </a:pPr>
            <a:r>
              <a:rPr lang="en-US" sz="1400" dirty="0">
                <a:latin typeface="+mn-lt"/>
              </a:rPr>
              <a:t>Printing costs:  trifold, booklet, and Handout</a:t>
            </a:r>
          </a:p>
          <a:p>
            <a:pPr marL="177800" indent="-177800" eaLnBrk="1">
              <a:spcBef>
                <a:spcPts val="0"/>
              </a:spcBef>
              <a:buClr>
                <a:srgbClr val="FF0000"/>
              </a:buClr>
              <a:buSzPct val="100000"/>
              <a:buFont typeface="Arial" pitchFamily="34" charset="0"/>
              <a:buChar char="●"/>
              <a:defRPr/>
            </a:pPr>
            <a:r>
              <a:rPr lang="en-US" sz="1400" dirty="0">
                <a:latin typeface="+mn-lt"/>
              </a:rPr>
              <a:t>Some subsidy for Newcomer Socials</a:t>
            </a:r>
          </a:p>
        </p:txBody>
      </p:sp>
      <p:sp>
        <p:nvSpPr>
          <p:cNvPr id="3" name="Line 8">
            <a:extLst>
              <a:ext uri="{FF2B5EF4-FFF2-40B4-BE49-F238E27FC236}">
                <a16:creationId xmlns:a16="http://schemas.microsoft.com/office/drawing/2014/main" id="{E74CEC20-31CE-A1AE-D8CB-B1753363ABE2}"/>
              </a:ext>
            </a:extLst>
          </p:cNvPr>
          <p:cNvSpPr>
            <a:spLocks noChangeShapeType="1"/>
          </p:cNvSpPr>
          <p:nvPr/>
        </p:nvSpPr>
        <p:spPr bwMode="auto">
          <a:xfrm>
            <a:off x="5989240" y="4487071"/>
            <a:ext cx="5754688" cy="3889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816836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5973763" y="4173807"/>
            <a:ext cx="5730873" cy="1947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2" y="304632"/>
            <a:ext cx="7973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lvl="0" algn="r" fontAlgn="auto">
              <a:spcBef>
                <a:spcPts val="0"/>
              </a:spcBef>
              <a:spcAft>
                <a:spcPts val="0"/>
              </a:spcAft>
              <a:defRPr/>
            </a:pPr>
            <a:r>
              <a:rPr lang="en-US" sz="2800" b="1" i="1" dirty="0">
                <a:latin typeface="+mj-lt"/>
              </a:rPr>
              <a:t>Growing Our Sense of Church Family</a:t>
            </a:r>
            <a:endParaRPr lang="en-US" sz="2800" b="1" i="1" dirty="0"/>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401638" y="1519238"/>
            <a:ext cx="5438775" cy="2271391"/>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buClr>
                <a:srgbClr val="FF0000"/>
              </a:buClr>
              <a:buSzPct val="100000"/>
              <a:buFont typeface="Arial" pitchFamily="34" charset="0"/>
              <a:buChar char="●"/>
              <a:defRPr/>
            </a:pPr>
            <a:r>
              <a:rPr lang="en-US" sz="1400" dirty="0">
                <a:latin typeface="+mn-lt"/>
              </a:rPr>
              <a:t>Effort Lead:  TBD </a:t>
            </a:r>
            <a:endParaRPr lang="en-US" sz="1400" dirty="0">
              <a:solidFill>
                <a:srgbClr val="000000"/>
              </a:solidFill>
              <a:latin typeface="+mn-lt"/>
            </a:endParaRPr>
          </a:p>
          <a:p>
            <a:pPr marL="177800" indent="-177800">
              <a:lnSpc>
                <a:spcPct val="90000"/>
              </a:lnSpc>
              <a:spcBef>
                <a:spcPts val="1800"/>
              </a:spcBef>
              <a:buClr>
                <a:srgbClr val="FF0000"/>
              </a:buClr>
              <a:buSzPct val="100000"/>
              <a:buFont typeface="Arial" pitchFamily="34" charset="0"/>
              <a:buChar char="●"/>
              <a:defRPr/>
            </a:pPr>
            <a:r>
              <a:rPr lang="en-US" sz="1400" b="1" dirty="0">
                <a:solidFill>
                  <a:srgbClr val="595959"/>
                </a:solidFill>
                <a:latin typeface="+mn-lt"/>
              </a:rPr>
              <a:t>Description:</a:t>
            </a:r>
            <a:r>
              <a:rPr lang="en-US" sz="1400" dirty="0">
                <a:solidFill>
                  <a:srgbClr val="595959"/>
                </a:solidFill>
                <a:latin typeface="+mn-lt"/>
              </a:rPr>
              <a:t> Determine what nourishes the sense of church family and grow that as much as possible</a:t>
            </a:r>
          </a:p>
          <a:p>
            <a:pPr marL="177800" indent="-177800">
              <a:lnSpc>
                <a:spcPct val="90000"/>
              </a:lnSpc>
              <a:spcBef>
                <a:spcPts val="1800"/>
              </a:spcBef>
              <a:buClr>
                <a:srgbClr val="FF0000"/>
              </a:buClr>
              <a:buSzPct val="100000"/>
              <a:buFont typeface="Arial" pitchFamily="34" charset="0"/>
              <a:buChar char="●"/>
              <a:defRPr/>
            </a:pPr>
            <a:r>
              <a:rPr lang="en-US" sz="1400" b="1" dirty="0">
                <a:solidFill>
                  <a:srgbClr val="595959"/>
                </a:solidFill>
                <a:latin typeface="+mn-lt"/>
              </a:rPr>
              <a:t>Effort Length</a:t>
            </a:r>
            <a:r>
              <a:rPr lang="en-US" sz="1400" dirty="0">
                <a:solidFill>
                  <a:srgbClr val="595959"/>
                </a:solidFill>
                <a:latin typeface="+mn-lt"/>
              </a:rPr>
              <a:t>: One year (investigate, plan, implement, evaluate results).  Then Ongoing as programs are repeated yearly</a:t>
            </a:r>
            <a:endParaRPr lang="en-US" sz="1400" dirty="0">
              <a:solidFill>
                <a:srgbClr val="000000"/>
              </a:solidFill>
              <a:latin typeface="+mn-lt"/>
            </a:endParaRPr>
          </a:p>
          <a:p>
            <a:pPr marL="177800" indent="-177800" eaLnBrk="1">
              <a:lnSpc>
                <a:spcPct val="90000"/>
              </a:lnSpc>
              <a:buClr>
                <a:srgbClr val="FF0000"/>
              </a:buClr>
              <a:buSzPct val="100000"/>
              <a:buFont typeface="Arial" pitchFamily="34" charset="0"/>
              <a:buChar char="●"/>
              <a:defRPr/>
            </a:pPr>
            <a:endParaRPr lang="en-US" sz="1400" dirty="0">
              <a:latin typeface="+mn-lt"/>
            </a:endParaRPr>
          </a:p>
          <a:p>
            <a:br>
              <a:rPr lang="en-US" sz="1400" dirty="0">
                <a:latin typeface="+mn-lt"/>
              </a:rPr>
            </a:br>
            <a:br>
              <a:rPr lang="en-US" sz="1400" dirty="0">
                <a:latin typeface="+mn-lt"/>
              </a:rPr>
            </a:br>
            <a:endParaRPr lang="en-US" sz="1400" dirty="0">
              <a:latin typeface="+mn-lt"/>
            </a:endParaRP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539180" y="3569803"/>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869129"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4213342"/>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82575" y="3866341"/>
            <a:ext cx="5813425" cy="2846933"/>
          </a:xfrm>
          <a:prstGeom prst="rect">
            <a:avLst/>
          </a:prstGeom>
          <a:noFill/>
          <a:ln w="3175" algn="ctr">
            <a:noFill/>
            <a:miter lim="800000"/>
            <a:headEnd/>
            <a:tailEnd/>
          </a:ln>
        </p:spPr>
        <p:txBody>
          <a:bodyPr>
            <a:spAutoFit/>
          </a:bodyPr>
          <a:lstStyle/>
          <a:p>
            <a:pPr marL="176213" indent="-176213">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Many Congregation members don’t know each other – especially between those regularly attending 0830,1100 and 5pm services</a:t>
            </a:r>
          </a:p>
          <a:p>
            <a:pPr marL="176213" indent="-176213">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We attract people in large part due to the quality of the environment it creates. This is already strong, but it can always be stronger</a:t>
            </a:r>
          </a:p>
          <a:p>
            <a:pPr marL="176213" indent="-176213">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The team should determine what these qualities are, what engenders them, and what activities can be strengthened or initiated to amplify them further</a:t>
            </a:r>
          </a:p>
          <a:p>
            <a:pPr marL="176213" indent="-176213">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By sampling the generations, what appeals to each can be clearly identified. Grounding all of this with scriptural qualities/references would be helpful</a:t>
            </a:r>
          </a:p>
          <a:p>
            <a:pPr marL="176213" indent="-176213">
              <a:spcBef>
                <a:spcPts val="0"/>
              </a:spcBef>
              <a:buClr>
                <a:srgbClr val="FF0000"/>
              </a:buClr>
              <a:buSzPct val="100000"/>
              <a:buFont typeface="Arial" pitchFamily="34" charset="0"/>
              <a:buChar char="●"/>
              <a:defRPr/>
            </a:pPr>
            <a:r>
              <a:rPr lang="en-US" sz="1400" dirty="0">
                <a:solidFill>
                  <a:srgbClr val="000000"/>
                </a:solidFill>
              </a:rPr>
              <a:t>Possible connection to Newcomers programs, youth programs, and fellowship programs</a:t>
            </a:r>
            <a:endParaRPr lang="en-US" sz="1400" dirty="0">
              <a:solidFill>
                <a:srgbClr val="595959"/>
              </a:solidFill>
              <a:latin typeface="Arial" panose="020B0604020202020204" pitchFamily="34" charset="0"/>
            </a:endParaRPr>
          </a:p>
          <a:p>
            <a:pPr marL="176213" indent="-176213">
              <a:spcBef>
                <a:spcPts val="0"/>
              </a:spcBef>
              <a:buClr>
                <a:srgbClr val="FF0000"/>
              </a:buClr>
              <a:buSzPct val="100000"/>
              <a:buFont typeface="Arial" pitchFamily="34" charset="0"/>
              <a:buChar char="●"/>
              <a:defRPr/>
            </a:pPr>
            <a:endParaRPr lang="en-US" sz="1100" dirty="0">
              <a:solidFill>
                <a:srgbClr val="000000"/>
              </a:solidFill>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052726" y="1498094"/>
            <a:ext cx="5597525" cy="2714589"/>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60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Select the Lead and Lead forms a s</a:t>
            </a:r>
            <a:r>
              <a:rPr lang="en-US" sz="1400" dirty="0">
                <a:solidFill>
                  <a:srgbClr val="595959"/>
                </a:solidFill>
                <a:latin typeface="+mn-lt"/>
              </a:rPr>
              <a:t>mall team w/generational representation</a:t>
            </a:r>
            <a:endParaRPr lang="en-US" sz="1400" dirty="0">
              <a:solidFill>
                <a:srgbClr val="595959"/>
              </a:solidFill>
              <a:latin typeface="Arial" panose="020B0604020202020204" pitchFamily="34" charset="0"/>
            </a:endParaRPr>
          </a:p>
          <a:p>
            <a:pPr marL="177800" indent="-177800">
              <a:lnSpc>
                <a:spcPct val="90000"/>
              </a:lnSpc>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Survey the parish for what “church family” means to them, what qualities they especially value, and any anecdotes or scriptural passages that illustrate these</a:t>
            </a:r>
          </a:p>
          <a:p>
            <a:pPr marL="177800" indent="-177800">
              <a:lnSpc>
                <a:spcPct val="90000"/>
              </a:lnSpc>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Explore methods to better bring together the Congregation from all services</a:t>
            </a:r>
          </a:p>
          <a:p>
            <a:pPr marL="177800" indent="-177800">
              <a:lnSpc>
                <a:spcPct val="90000"/>
              </a:lnSpc>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Discuss the results &amp; experiences/thoughts of the team</a:t>
            </a:r>
          </a:p>
          <a:p>
            <a:pPr marL="177800" indent="-177800">
              <a:lnSpc>
                <a:spcPct val="90000"/>
              </a:lnSpc>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Recommend new and augment existing activities to enhance these qualities and activities</a:t>
            </a:r>
          </a:p>
          <a:p>
            <a:pPr marL="177800" indent="-177800">
              <a:lnSpc>
                <a:spcPct val="90000"/>
              </a:lnSpc>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Publish a “Church Family” booklet with anecdotes, scriptures, qualities, and church family pictures</a:t>
            </a:r>
          </a:p>
          <a:p>
            <a:pPr marL="177800" indent="-177800">
              <a:lnSpc>
                <a:spcPct val="90000"/>
              </a:lnSpc>
              <a:spcBef>
                <a:spcPts val="0"/>
              </a:spcBef>
              <a:buClr>
                <a:srgbClr val="FF0000"/>
              </a:buClr>
              <a:buSzPct val="100000"/>
              <a:buFont typeface="Arial" pitchFamily="34" charset="0"/>
              <a:buChar char="●"/>
              <a:defRPr/>
            </a:pPr>
            <a:r>
              <a:rPr lang="en-US" sz="1400" dirty="0">
                <a:solidFill>
                  <a:srgbClr val="595959"/>
                </a:solidFill>
                <a:latin typeface="Arial" panose="020B0604020202020204" pitchFamily="34" charset="0"/>
              </a:rPr>
              <a:t>Develop and execute survey on why new members chose St. Matthew’s</a:t>
            </a: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032500" y="4489218"/>
            <a:ext cx="5672137" cy="1585049"/>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eaLnBrk="1">
              <a:spcBef>
                <a:spcPts val="0"/>
              </a:spcBef>
              <a:buClr>
                <a:srgbClr val="FF0000"/>
              </a:buClr>
              <a:buSzPct val="100000"/>
              <a:buFont typeface="Arial" pitchFamily="34" charset="0"/>
              <a:buChar char="●"/>
              <a:defRPr/>
            </a:pPr>
            <a:r>
              <a:rPr lang="en-US" sz="1400" dirty="0">
                <a:solidFill>
                  <a:srgbClr val="595959"/>
                </a:solidFill>
                <a:latin typeface="+mn-lt"/>
              </a:rPr>
              <a:t>Guidance on team member selection, survey creation, available budget for printing, and publishing resources</a:t>
            </a:r>
            <a:endParaRPr lang="en-US" sz="1400" dirty="0">
              <a:latin typeface="+mn-lt"/>
            </a:endParaRPr>
          </a:p>
          <a:p>
            <a:pPr marL="177800" indent="-177800">
              <a:spcBef>
                <a:spcPts val="0"/>
              </a:spcBef>
              <a:buClr>
                <a:srgbClr val="FF0000"/>
              </a:buClr>
              <a:buSzPct val="100000"/>
              <a:buFont typeface="Arial" pitchFamily="34" charset="0"/>
              <a:buChar char="●"/>
              <a:defRPr/>
            </a:pPr>
            <a:r>
              <a:rPr lang="en-US" sz="1400" dirty="0">
                <a:solidFill>
                  <a:srgbClr val="595959"/>
                </a:solidFill>
                <a:latin typeface="+mn-lt"/>
              </a:rPr>
              <a:t>Contacts with major ministry committee leads to understand how current programs contribute to the sense of church family</a:t>
            </a:r>
          </a:p>
          <a:p>
            <a:pPr marL="177800" indent="-177800" eaLnBrk="1">
              <a:spcBef>
                <a:spcPts val="0"/>
              </a:spcBef>
              <a:buClr>
                <a:srgbClr val="FF0000"/>
              </a:buClr>
              <a:buSzPct val="100000"/>
              <a:buFont typeface="Arial" pitchFamily="34" charset="0"/>
              <a:buChar char="●"/>
              <a:defRPr/>
            </a:pPr>
            <a:endParaRPr lang="en-US" sz="1400" b="0" i="0" u="none" strike="noStrike" dirty="0">
              <a:solidFill>
                <a:srgbClr val="595959"/>
              </a:solidFill>
              <a:effectLst/>
              <a:latin typeface="+mn-lt"/>
            </a:endParaRPr>
          </a:p>
          <a:p>
            <a:pPr marL="177800" indent="-177800" eaLnBrk="1">
              <a:spcBef>
                <a:spcPts val="0"/>
              </a:spcBef>
              <a:buClr>
                <a:srgbClr val="FF0000"/>
              </a:buClr>
              <a:buSzPct val="100000"/>
              <a:buFont typeface="Arial" pitchFamily="34" charset="0"/>
              <a:buChar char="●"/>
              <a:defRPr/>
            </a:pPr>
            <a:endParaRPr lang="en-US" sz="1400" dirty="0">
              <a:latin typeface="+mn-lt"/>
            </a:endParaRP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
        <p:nvSpPr>
          <p:cNvPr id="2" name="Line 8">
            <a:extLst>
              <a:ext uri="{FF2B5EF4-FFF2-40B4-BE49-F238E27FC236}">
                <a16:creationId xmlns:a16="http://schemas.microsoft.com/office/drawing/2014/main" id="{40E3BAEF-C88A-35E8-8BF1-C88EB19998A5}"/>
              </a:ext>
            </a:extLst>
          </p:cNvPr>
          <p:cNvSpPr>
            <a:spLocks noChangeShapeType="1"/>
          </p:cNvSpPr>
          <p:nvPr/>
        </p:nvSpPr>
        <p:spPr bwMode="auto">
          <a:xfrm>
            <a:off x="230982" y="3474616"/>
            <a:ext cx="5767357" cy="19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9280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p:nvPr/>
        </p:nvSpPr>
        <p:spPr>
          <a:xfrm>
            <a:off x="263046" y="1038894"/>
            <a:ext cx="11498895" cy="5486401"/>
          </a:xfrm>
          <a:prstGeom prst="rect">
            <a:avLst/>
          </a:prstGeom>
          <a:ln w="28575">
            <a:solidFill>
              <a:srgbClr val="000000"/>
            </a:solidFill>
            <a:miter/>
          </a:ln>
        </p:spPr>
        <p:txBody>
          <a:bodyPr lIns="45719" rIns="45719" anchor="ctr"/>
          <a:lstStyle/>
          <a:p>
            <a:endParaRPr/>
          </a:p>
        </p:txBody>
      </p:sp>
      <p:sp>
        <p:nvSpPr>
          <p:cNvPr id="64" name="Line 8"/>
          <p:cNvSpPr/>
          <p:nvPr/>
        </p:nvSpPr>
        <p:spPr>
          <a:xfrm>
            <a:off x="5967399" y="3710649"/>
            <a:ext cx="5794542" cy="82501"/>
          </a:xfrm>
          <a:prstGeom prst="line">
            <a:avLst/>
          </a:prstGeom>
          <a:ln w="38100">
            <a:solidFill>
              <a:srgbClr val="000000"/>
            </a:solidFill>
          </a:ln>
        </p:spPr>
        <p:txBody>
          <a:bodyPr lIns="45719" rIns="45719"/>
          <a:lstStyle/>
          <a:p>
            <a:endParaRPr/>
          </a:p>
        </p:txBody>
      </p:sp>
      <p:sp>
        <p:nvSpPr>
          <p:cNvPr id="65" name="Line 9"/>
          <p:cNvSpPr/>
          <p:nvPr/>
        </p:nvSpPr>
        <p:spPr>
          <a:xfrm flipV="1">
            <a:off x="5973305" y="1038893"/>
            <a:ext cx="1" cy="5486401"/>
          </a:xfrm>
          <a:prstGeom prst="line">
            <a:avLst/>
          </a:prstGeom>
          <a:ln w="38100">
            <a:solidFill>
              <a:srgbClr val="000000"/>
            </a:solidFill>
          </a:ln>
        </p:spPr>
        <p:txBody>
          <a:bodyPr lIns="45719" rIns="45719"/>
          <a:lstStyle/>
          <a:p>
            <a:endParaRPr/>
          </a:p>
        </p:txBody>
      </p:sp>
      <p:sp>
        <p:nvSpPr>
          <p:cNvPr id="66" name="Text Box 42"/>
          <p:cNvSpPr txBox="1"/>
          <p:nvPr/>
        </p:nvSpPr>
        <p:spPr>
          <a:xfrm>
            <a:off x="3443052" y="193944"/>
            <a:ext cx="8570987" cy="6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80000"/>
              </a:lnSpc>
              <a:defRPr sz="2800" b="1">
                <a:latin typeface="Tahoma"/>
                <a:ea typeface="Tahoma"/>
                <a:cs typeface="Tahoma"/>
                <a:sym typeface="Tahoma"/>
              </a:defRPr>
            </a:lvl1pPr>
          </a:lstStyle>
          <a:p>
            <a:pPr algn="r"/>
            <a:r>
              <a:rPr i="1" dirty="0"/>
              <a:t>Increased Fellowship Opportunities</a:t>
            </a:r>
            <a:endParaRPr lang="en-US" i="1" dirty="0"/>
          </a:p>
          <a:p>
            <a:pPr algn="r"/>
            <a:r>
              <a:rPr i="1" dirty="0"/>
              <a:t> for Families with Young Children</a:t>
            </a:r>
          </a:p>
        </p:txBody>
      </p:sp>
      <p:sp>
        <p:nvSpPr>
          <p:cNvPr id="67" name="Text Box 47"/>
          <p:cNvSpPr txBox="1"/>
          <p:nvPr/>
        </p:nvSpPr>
        <p:spPr>
          <a:xfrm>
            <a:off x="386874" y="1427733"/>
            <a:ext cx="5419499" cy="1815882"/>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0" tIns="0" rIns="0" bIns="0">
            <a:spAutoFit/>
          </a:bodyPr>
          <a:lstStyle/>
          <a:p>
            <a:pPr marL="177800" indent="-177800">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Effort Lead</a:t>
            </a:r>
            <a:r>
              <a:t>: </a:t>
            </a:r>
            <a:r>
              <a:rPr lang="en-US">
                <a:solidFill>
                  <a:schemeClr val="tx1"/>
                </a:solidFill>
              </a:rPr>
              <a:t>TBD</a:t>
            </a:r>
            <a:endParaRPr dirty="0">
              <a:solidFill>
                <a:schemeClr val="tx1"/>
              </a:solidFill>
            </a:endParaRPr>
          </a:p>
          <a:p>
            <a:pPr marL="177800" indent="-177800">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Description:  </a:t>
            </a:r>
            <a:r>
              <a:rPr lang="en-US" dirty="0"/>
              <a:t>Enhance</a:t>
            </a:r>
            <a:r>
              <a:rPr dirty="0"/>
              <a:t> plan </a:t>
            </a:r>
            <a:r>
              <a:rPr lang="en-US" dirty="0"/>
              <a:t>for</a:t>
            </a:r>
            <a:r>
              <a:rPr dirty="0"/>
              <a:t> fellowship activities for families with young children  </a:t>
            </a:r>
            <a:endParaRPr lang="en-US" dirty="0"/>
          </a:p>
          <a:p>
            <a:pPr marL="177800" indent="-177800">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Note:  This Effort is associated with Effort “Increased Fellowship Opportunities for Young Adults”</a:t>
            </a:r>
            <a:endParaRPr dirty="0"/>
          </a:p>
          <a:p>
            <a:pPr marL="177800" indent="-177800">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Effort Length: </a:t>
            </a:r>
            <a:r>
              <a:rPr lang="en-US" dirty="0"/>
              <a:t>O</a:t>
            </a:r>
            <a:r>
              <a:rPr dirty="0"/>
              <a:t>n-going</a:t>
            </a:r>
          </a:p>
          <a:p>
            <a:pPr marL="177800" indent="-177800">
              <a:spcBef>
                <a:spcPts val="600"/>
              </a:spcBef>
              <a:buClr>
                <a:srgbClr val="FF0000"/>
              </a:buClr>
              <a:buSzPct val="100000"/>
              <a:buFont typeface="Arial"/>
              <a:buChar char="●"/>
              <a:defRPr sz="1400"/>
            </a:pPr>
            <a:endParaRPr dirty="0"/>
          </a:p>
        </p:txBody>
      </p:sp>
      <p:sp>
        <p:nvSpPr>
          <p:cNvPr id="69" name="Rectangle 96"/>
          <p:cNvSpPr txBox="1"/>
          <p:nvPr/>
        </p:nvSpPr>
        <p:spPr>
          <a:xfrm>
            <a:off x="2482108" y="3373281"/>
            <a:ext cx="1072241"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a:spcBef>
                <a:spcPts val="300"/>
              </a:spcBef>
              <a:defRPr sz="1600" b="1" u="sng">
                <a:latin typeface="Arial Narrow"/>
                <a:ea typeface="Arial Narrow"/>
                <a:cs typeface="Arial Narrow"/>
                <a:sym typeface="Arial Narrow"/>
              </a:defRPr>
            </a:lvl1pPr>
          </a:lstStyle>
          <a:p>
            <a:r>
              <a:rPr dirty="0"/>
              <a:t>Discussi</a:t>
            </a:r>
            <a:r>
              <a:rPr lang="en-US" dirty="0"/>
              <a:t>o</a:t>
            </a:r>
            <a:r>
              <a:rPr dirty="0"/>
              <a:t>n</a:t>
            </a:r>
          </a:p>
        </p:txBody>
      </p:sp>
      <p:sp>
        <p:nvSpPr>
          <p:cNvPr id="70" name="Text Box 104"/>
          <p:cNvSpPr txBox="1"/>
          <p:nvPr/>
        </p:nvSpPr>
        <p:spPr>
          <a:xfrm>
            <a:off x="758348" y="1040046"/>
            <a:ext cx="4234375"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28600" indent="-228600" algn="ctr">
              <a:spcBef>
                <a:spcPts val="500"/>
              </a:spcBef>
              <a:defRPr sz="1600" b="1" u="sng">
                <a:latin typeface="Arial Narrow"/>
                <a:ea typeface="Arial Narrow"/>
                <a:cs typeface="Arial Narrow"/>
                <a:sym typeface="Arial Narrow"/>
              </a:defRPr>
            </a:lvl1pPr>
          </a:lstStyle>
          <a:p>
            <a:r>
              <a:t>Overview</a:t>
            </a:r>
          </a:p>
        </p:txBody>
      </p:sp>
      <p:sp>
        <p:nvSpPr>
          <p:cNvPr id="71" name="Text Box 106"/>
          <p:cNvSpPr txBox="1"/>
          <p:nvPr/>
        </p:nvSpPr>
        <p:spPr>
          <a:xfrm>
            <a:off x="7189765" y="3766789"/>
            <a:ext cx="30480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28600" indent="-228600" algn="ctr">
              <a:spcBef>
                <a:spcPts val="500"/>
              </a:spcBef>
              <a:defRPr sz="1600" b="1" u="sng">
                <a:latin typeface="Arial Narrow"/>
                <a:ea typeface="Arial Narrow"/>
                <a:cs typeface="Arial Narrow"/>
                <a:sym typeface="Arial Narrow"/>
              </a:defRPr>
            </a:lvl1pPr>
          </a:lstStyle>
          <a:p>
            <a:r>
              <a:t>Issues and Resources Needed </a:t>
            </a:r>
          </a:p>
        </p:txBody>
      </p:sp>
      <p:sp>
        <p:nvSpPr>
          <p:cNvPr id="72" name="Text Box 41"/>
          <p:cNvSpPr txBox="1"/>
          <p:nvPr/>
        </p:nvSpPr>
        <p:spPr>
          <a:xfrm>
            <a:off x="302751" y="3634943"/>
            <a:ext cx="5581182" cy="272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77800"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sz="1400" dirty="0"/>
              <a:t>Programming targeted to people in their 20s and 30s who have busy lives and childcare needs</a:t>
            </a:r>
          </a:p>
          <a:p>
            <a:pPr marL="177800" lvl="1"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sz="1400" dirty="0"/>
              <a:t>What are the issues leading to lack of participation from families with young children right now? Schedule? Childcare? Workload?  Cost? </a:t>
            </a:r>
          </a:p>
          <a:p>
            <a:pPr marL="177800" lvl="1"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sz="1400" dirty="0"/>
              <a:t>What would success look like in creating additional programming for these groups? How can we measure successful engagement?</a:t>
            </a:r>
          </a:p>
          <a:p>
            <a:pPr marL="177800" lvl="1"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sz="1400" dirty="0"/>
              <a:t>Will these new activities be available to the wider community as outreach and/or recruitment programs?</a:t>
            </a:r>
            <a:endParaRPr lang="en-US" sz="1400" dirty="0"/>
          </a:p>
          <a:p>
            <a:pPr marL="177800" lvl="1"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Possible connection to Newcomer Ministry,  New Members Volunteer Program, Youth Participation in Services, Youth Activities/Events</a:t>
            </a:r>
            <a:endParaRPr lang="en-US" sz="1400" dirty="0"/>
          </a:p>
        </p:txBody>
      </p:sp>
      <p:sp>
        <p:nvSpPr>
          <p:cNvPr id="73" name="Text Box 104"/>
          <p:cNvSpPr txBox="1"/>
          <p:nvPr/>
        </p:nvSpPr>
        <p:spPr>
          <a:xfrm>
            <a:off x="7291074" y="1032202"/>
            <a:ext cx="3135184"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228600" indent="-228600" algn="ctr">
              <a:spcBef>
                <a:spcPts val="500"/>
              </a:spcBef>
              <a:defRPr sz="1600" b="1" u="sng">
                <a:latin typeface="Arial Narrow"/>
                <a:ea typeface="Arial Narrow"/>
                <a:cs typeface="Arial Narrow"/>
                <a:sym typeface="Arial Narrow"/>
              </a:defRPr>
            </a:lvl1pPr>
          </a:lstStyle>
          <a:p>
            <a:r>
              <a:rPr dirty="0"/>
              <a:t>Tasks to Be Completed</a:t>
            </a:r>
            <a:r>
              <a:rPr lang="en-US" dirty="0"/>
              <a:t> Might Include</a:t>
            </a:r>
            <a:endParaRPr dirty="0"/>
          </a:p>
        </p:txBody>
      </p:sp>
      <p:sp>
        <p:nvSpPr>
          <p:cNvPr id="74" name="Text Box 47"/>
          <p:cNvSpPr txBox="1"/>
          <p:nvPr/>
        </p:nvSpPr>
        <p:spPr>
          <a:xfrm>
            <a:off x="6045781" y="1234315"/>
            <a:ext cx="5637777" cy="2369880"/>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Discussion with Rachel on what see feels she needs.  Evaluate current programs and consider what we might want to add</a:t>
            </a:r>
          </a:p>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Form an informal or formal committee to assist lead?</a:t>
            </a:r>
            <a:endParaRPr dirty="0"/>
          </a:p>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Determine </a:t>
            </a:r>
            <a:r>
              <a:rPr lang="en-US" dirty="0"/>
              <a:t>family </a:t>
            </a:r>
            <a:r>
              <a:rPr dirty="0"/>
              <a:t>interests</a:t>
            </a:r>
            <a:r>
              <a:rPr lang="en-US" dirty="0"/>
              <a:t>. </a:t>
            </a:r>
            <a:r>
              <a:rPr lang="en-US" sz="1400" dirty="0"/>
              <a:t>Evaluate current programs and consider what could be added to remove barriers to participation</a:t>
            </a:r>
            <a:endParaRPr dirty="0"/>
          </a:p>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sz="1400" dirty="0"/>
              <a:t>Research activities for families with young children at other churches</a:t>
            </a:r>
          </a:p>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Develop ideas and plans to engage </a:t>
            </a:r>
            <a:r>
              <a:rPr lang="en-US" dirty="0"/>
              <a:t>(</a:t>
            </a:r>
            <a:r>
              <a:rPr dirty="0"/>
              <a:t>movie nights, social events for working parents (date night?), outdoor activities)</a:t>
            </a:r>
            <a:endParaRPr lang="en-US" dirty="0"/>
          </a:p>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Determine if there are Young Adults with Families at St Tim’s that would want to participate – reach out to them</a:t>
            </a:r>
            <a:endParaRPr dirty="0"/>
          </a:p>
          <a:p>
            <a:pPr marL="177800" indent="-177800">
              <a:spcBef>
                <a:spcPts val="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sz="1400" dirty="0"/>
              <a:t>Identify coordination opportunities with Annual Family Retreat leads </a:t>
            </a:r>
          </a:p>
        </p:txBody>
      </p:sp>
      <p:sp>
        <p:nvSpPr>
          <p:cNvPr id="75" name="Text Box 47"/>
          <p:cNvSpPr txBox="1"/>
          <p:nvPr/>
        </p:nvSpPr>
        <p:spPr>
          <a:xfrm>
            <a:off x="6059710" y="4032678"/>
            <a:ext cx="5351492" cy="929485"/>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0" tIns="0" rIns="0" bIns="0">
            <a:spAutoFit/>
          </a:bodyPr>
          <a:lstStyle/>
          <a:p>
            <a:pPr marL="177800"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Provide resources to increase promotion/advertising for new programming </a:t>
            </a:r>
          </a:p>
          <a:p>
            <a:pPr marL="177800" indent="-1778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Standing budget for advertising and hold</a:t>
            </a:r>
            <a:r>
              <a:rPr lang="en-US" dirty="0"/>
              <a:t> </a:t>
            </a:r>
            <a:r>
              <a:rPr dirty="0"/>
              <a:t>events</a:t>
            </a:r>
          </a:p>
          <a:p>
            <a:pPr>
              <a:lnSpc>
                <a:spcPct val="90000"/>
              </a:lnSpc>
              <a:spcBef>
                <a:spcPts val="600"/>
              </a:spcBef>
              <a:buClr>
                <a:srgbClr val="FF0000"/>
              </a:buClr>
              <a:buSzPct val="85000"/>
              <a:tabLst>
                <a:tab pos="723900" algn="l"/>
                <a:tab pos="1447800" algn="l"/>
                <a:tab pos="2171700" algn="l"/>
                <a:tab pos="2895600" algn="l"/>
                <a:tab pos="3619500" algn="l"/>
                <a:tab pos="4343400" algn="l"/>
                <a:tab pos="5067300" algn="l"/>
              </a:tabLst>
              <a:defRPr sz="1400"/>
            </a:pPr>
            <a:endParaRPr dirty="0"/>
          </a:p>
        </p:txBody>
      </p:sp>
      <p:sp>
        <p:nvSpPr>
          <p:cNvPr id="2" name="Line 8">
            <a:extLst>
              <a:ext uri="{FF2B5EF4-FFF2-40B4-BE49-F238E27FC236}">
                <a16:creationId xmlns:a16="http://schemas.microsoft.com/office/drawing/2014/main" id="{E8C4B8E9-693A-224E-F452-CDB6F9F29DDD}"/>
              </a:ext>
            </a:extLst>
          </p:cNvPr>
          <p:cNvSpPr/>
          <p:nvPr/>
        </p:nvSpPr>
        <p:spPr>
          <a:xfrm>
            <a:off x="263047" y="3269974"/>
            <a:ext cx="5704352" cy="12192"/>
          </a:xfrm>
          <a:prstGeom prst="line">
            <a:avLst/>
          </a:prstGeom>
          <a:ln w="38100">
            <a:solidFill>
              <a:srgbClr val="000000"/>
            </a:solidFill>
          </a:ln>
        </p:spPr>
        <p:txBody>
          <a:bodyPr lIns="45719" rIns="45719"/>
          <a:lstStyle/>
          <a:p>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219076" y="3952875"/>
            <a:ext cx="11485562" cy="221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1" y="74861"/>
            <a:ext cx="797346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Continued St. Matthew’s Participation in Community Events</a:t>
            </a:r>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401638" y="1519238"/>
            <a:ext cx="5438775" cy="1926681"/>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lnSpc>
                <a:spcPct val="90000"/>
              </a:lnSpc>
              <a:buClr>
                <a:srgbClr val="FF0000"/>
              </a:buClr>
              <a:buSzPct val="100000"/>
              <a:buFont typeface="Arial" pitchFamily="34" charset="0"/>
              <a:buChar char="●"/>
              <a:defRPr/>
            </a:pPr>
            <a:r>
              <a:rPr lang="en-US" sz="1400" dirty="0">
                <a:latin typeface="+mn-lt"/>
              </a:rPr>
              <a:t>Effort Lead:  Rachel Wyatt</a:t>
            </a:r>
          </a:p>
          <a:p>
            <a:pPr marL="177800" indent="-177800" eaLnBrk="1">
              <a:spcBef>
                <a:spcPts val="1800"/>
              </a:spcBef>
              <a:buClr>
                <a:srgbClr val="FF0000"/>
              </a:buClr>
              <a:buSzPct val="100000"/>
              <a:buFont typeface="Arial" pitchFamily="34" charset="0"/>
              <a:buChar char="●"/>
              <a:defRPr/>
            </a:pPr>
            <a:r>
              <a:rPr lang="en-US" sz="1400" dirty="0">
                <a:latin typeface="+mn-lt"/>
              </a:rPr>
              <a:t>Description: Continue identifying local community opportunities/events and hosting community inclusive events to strengthen the connection between St Matthews and our community</a:t>
            </a:r>
          </a:p>
          <a:p>
            <a:pPr marL="177800" indent="-177800" eaLnBrk="1">
              <a:spcBef>
                <a:spcPts val="1800"/>
              </a:spcBef>
              <a:buClr>
                <a:srgbClr val="FF0000"/>
              </a:buClr>
              <a:buSzPct val="100000"/>
              <a:buFont typeface="Arial" pitchFamily="34" charset="0"/>
              <a:buChar char="●"/>
              <a:defRPr/>
            </a:pPr>
            <a:r>
              <a:rPr lang="en-US" sz="1400" dirty="0">
                <a:latin typeface="+mn-lt"/>
              </a:rPr>
              <a:t>Effort Length: Ongoing</a:t>
            </a:r>
          </a:p>
          <a:p>
            <a:pPr marL="177800" indent="-177800" eaLnBrk="1">
              <a:lnSpc>
                <a:spcPct val="90000"/>
              </a:lnSpc>
              <a:buClr>
                <a:srgbClr val="FF0000"/>
              </a:buClr>
              <a:buSzPct val="100000"/>
              <a:buFont typeface="Arial" pitchFamily="34" charset="0"/>
              <a:buChar char="●"/>
              <a:defRPr/>
            </a:pPr>
            <a:endParaRPr lang="en-US" sz="1400" dirty="0">
              <a:latin typeface="+mn-lt"/>
            </a:endParaRP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62200" y="4003235"/>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4033393"/>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179594" y="4184983"/>
            <a:ext cx="5813425" cy="2954655"/>
          </a:xfrm>
          <a:prstGeom prst="rect">
            <a:avLst/>
          </a:prstGeom>
          <a:noFill/>
          <a:ln w="3175" algn="ctr">
            <a:noFill/>
            <a:miter lim="800000"/>
            <a:headEnd/>
            <a:tailEnd/>
          </a:ln>
        </p:spPr>
        <p:txBody>
          <a:bodyPr>
            <a:spAutoFit/>
          </a:bodyPr>
          <a:lstStyle/>
          <a:p>
            <a:pPr marL="176213" indent="-176213">
              <a:spcBef>
                <a:spcPts val="600"/>
              </a:spcBef>
              <a:buClr>
                <a:srgbClr val="FF0000"/>
              </a:buClr>
              <a:buSzPct val="100000"/>
              <a:buFont typeface="Arial" pitchFamily="34" charset="0"/>
              <a:buChar char="●"/>
              <a:defRPr/>
            </a:pPr>
            <a:r>
              <a:rPr lang="en-US" sz="1400" dirty="0">
                <a:latin typeface="+mn-lt"/>
              </a:rPr>
              <a:t>Serving in the community gives the opportunity to have our name be seen more, therefore, possibly attracting new members</a:t>
            </a:r>
          </a:p>
          <a:p>
            <a:pPr marL="176213" indent="-176213">
              <a:spcBef>
                <a:spcPts val="500"/>
              </a:spcBef>
              <a:buClr>
                <a:srgbClr val="FF0000"/>
              </a:buClr>
              <a:buSzPct val="100000"/>
              <a:buFont typeface="Arial" pitchFamily="34" charset="0"/>
              <a:buChar char="●"/>
              <a:defRPr/>
            </a:pPr>
            <a:r>
              <a:rPr lang="en-US" sz="1400" dirty="0">
                <a:latin typeface="+mn-lt"/>
              </a:rPr>
              <a:t>Encourage adults and youth to volunteer and participate more in community events</a:t>
            </a:r>
          </a:p>
          <a:p>
            <a:pPr marL="176213" indent="-176213">
              <a:spcBef>
                <a:spcPts val="500"/>
              </a:spcBef>
              <a:buClr>
                <a:srgbClr val="FF0000"/>
              </a:buClr>
              <a:buSzPct val="100000"/>
              <a:buFont typeface="Arial" pitchFamily="34" charset="0"/>
              <a:buChar char="●"/>
              <a:defRPr/>
            </a:pPr>
            <a:r>
              <a:rPr lang="en-US" sz="1400" dirty="0">
                <a:latin typeface="+mn-lt"/>
              </a:rPr>
              <a:t>Be more present in the community – people want to feel a sense of belonging in their community</a:t>
            </a:r>
          </a:p>
          <a:p>
            <a:pPr marL="177800" indent="-177800">
              <a:lnSpc>
                <a:spcPct val="90000"/>
              </a:lnSpc>
              <a:spcBef>
                <a:spcPts val="500"/>
              </a:spcBef>
              <a:buClr>
                <a:srgbClr val="FF0000"/>
              </a:buClr>
              <a:buSzPct val="100000"/>
              <a:buFont typeface="Arial" pitchFamily="34" charset="0"/>
              <a:buChar char="●"/>
              <a:defRPr/>
            </a:pPr>
            <a:r>
              <a:rPr lang="en-US" sz="1400" dirty="0">
                <a:latin typeface="+mn-lt"/>
              </a:rPr>
              <a:t>We should look into doing events together with St Tim when possible (example: Tea Party)</a:t>
            </a:r>
          </a:p>
          <a:p>
            <a:pPr marL="177800" indent="-177800">
              <a:lnSpc>
                <a:spcPct val="90000"/>
              </a:lnSpc>
              <a:spcBef>
                <a:spcPts val="500"/>
              </a:spcBef>
              <a:buClr>
                <a:srgbClr val="FF0000"/>
              </a:buClr>
              <a:buSzPct val="100000"/>
              <a:buFont typeface="Arial" pitchFamily="34" charset="0"/>
              <a:buChar char="●"/>
              <a:defRPr/>
            </a:pPr>
            <a:r>
              <a:rPr lang="en-US" sz="1400" dirty="0"/>
              <a:t>Connects with Collaboration with Community Religious Organizations, New Members Volunteer Program, and Improving Communication with the Community</a:t>
            </a:r>
            <a:endParaRPr lang="en-US" sz="1400" dirty="0">
              <a:latin typeface="+mn-lt"/>
            </a:endParaRPr>
          </a:p>
          <a:p>
            <a:pPr marL="176213" indent="-176213">
              <a:spcBef>
                <a:spcPts val="600"/>
              </a:spcBef>
              <a:buClr>
                <a:srgbClr val="FF0000"/>
              </a:buClr>
              <a:buSzPct val="100000"/>
              <a:buFont typeface="Arial" pitchFamily="34" charset="0"/>
              <a:buChar char="●"/>
              <a:defRPr/>
            </a:pPr>
            <a:endParaRPr lang="en-US" sz="1400" dirty="0">
              <a:latin typeface="+mn-lt"/>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052726" y="1498094"/>
            <a:ext cx="5597525" cy="2686889"/>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600"/>
              </a:spcBef>
              <a:buClr>
                <a:srgbClr val="FF0000"/>
              </a:buClr>
              <a:buSzPct val="100000"/>
              <a:buFont typeface="Arial" pitchFamily="34" charset="0"/>
              <a:buChar char="●"/>
              <a:defRPr/>
            </a:pPr>
            <a:r>
              <a:rPr lang="en-US" sz="1400" dirty="0">
                <a:latin typeface="+mn-lt"/>
              </a:rPr>
              <a:t>Continue doing Effort Tasks</a:t>
            </a:r>
          </a:p>
          <a:p>
            <a:pPr marL="522288" lvl="1" indent="-277813">
              <a:spcBef>
                <a:spcPts val="0"/>
              </a:spcBef>
              <a:buClr>
                <a:srgbClr val="FF0000"/>
              </a:buClr>
              <a:buSzPct val="100000"/>
              <a:buFont typeface="Wingdings" pitchFamily="2" charset="2"/>
              <a:buChar char="v"/>
              <a:defRPr/>
            </a:pPr>
            <a:r>
              <a:rPr lang="en-US" sz="1400" dirty="0">
                <a:latin typeface="+mn-lt"/>
              </a:rPr>
              <a:t>Identify community engagement opportunities and publicize</a:t>
            </a:r>
          </a:p>
          <a:p>
            <a:pPr marL="522288" lvl="1" indent="-277813">
              <a:spcBef>
                <a:spcPts val="0"/>
              </a:spcBef>
              <a:buClr>
                <a:srgbClr val="FF0000"/>
              </a:buClr>
              <a:buSzPct val="100000"/>
              <a:buFont typeface="Wingdings" pitchFamily="2" charset="2"/>
              <a:buChar char="v"/>
              <a:defRPr/>
            </a:pPr>
            <a:r>
              <a:rPr lang="en-US" sz="1400" dirty="0">
                <a:latin typeface="+mn-lt"/>
              </a:rPr>
              <a:t>Establish an expanded community engagement committee focused on identifying and pursuing community engagement opportunities</a:t>
            </a:r>
          </a:p>
          <a:p>
            <a:pPr marL="522288" lvl="1" indent="-277813">
              <a:spcBef>
                <a:spcPts val="0"/>
              </a:spcBef>
              <a:buClr>
                <a:srgbClr val="FF0000"/>
              </a:buClr>
              <a:buSzPct val="100000"/>
              <a:buFont typeface="Wingdings" pitchFamily="2" charset="2"/>
              <a:buChar char="v"/>
              <a:defRPr/>
            </a:pPr>
            <a:r>
              <a:rPr lang="en-US" sz="1400" dirty="0">
                <a:latin typeface="+mn-lt"/>
              </a:rPr>
              <a:t>Identify leads – one adult? Adult + 1 youth? Ask or volunteers on each individual event?</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Recognize volunteers through pictures/posts on social media, website, newsletter, etc.</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Revisit how far out we want to connect – just Madison? Harvest/Monrovia? Huntsville?</a:t>
            </a:r>
          </a:p>
          <a:p>
            <a:pPr marL="177800" indent="-177800">
              <a:lnSpc>
                <a:spcPct val="90000"/>
              </a:lnSpc>
              <a:spcBef>
                <a:spcPts val="600"/>
              </a:spcBef>
              <a:buClr>
                <a:srgbClr val="FF0000"/>
              </a:buClr>
              <a:buSzPct val="100000"/>
              <a:buFont typeface="Arial" pitchFamily="34" charset="0"/>
              <a:buChar char="●"/>
              <a:defRPr/>
            </a:pPr>
            <a:endParaRPr lang="en-US" sz="1400" dirty="0">
              <a:latin typeface="+mn-lt"/>
            </a:endParaRP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032500" y="4309269"/>
            <a:ext cx="5672137" cy="152349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eaLnBrk="1">
              <a:spcBef>
                <a:spcPts val="600"/>
              </a:spcBef>
              <a:buClr>
                <a:srgbClr val="FF0000"/>
              </a:buClr>
              <a:buSzPct val="100000"/>
              <a:buFont typeface="Arial" pitchFamily="34" charset="0"/>
              <a:buChar char="●"/>
              <a:defRPr/>
            </a:pPr>
            <a:r>
              <a:rPr lang="en-US" sz="1400" dirty="0">
                <a:latin typeface="+mn-lt"/>
              </a:rPr>
              <a:t>Issues: Finding folks willing to be consistently involved with the committee and its endeavors</a:t>
            </a:r>
          </a:p>
          <a:p>
            <a:pPr marL="177800" indent="-177800" eaLnBrk="1">
              <a:spcBef>
                <a:spcPts val="600"/>
              </a:spcBef>
              <a:buClr>
                <a:srgbClr val="FF0000"/>
              </a:buClr>
              <a:buSzPct val="100000"/>
              <a:buFont typeface="Arial" pitchFamily="34" charset="0"/>
              <a:buChar char="●"/>
              <a:defRPr/>
            </a:pPr>
            <a:r>
              <a:rPr lang="en-US" sz="1400" dirty="0">
                <a:latin typeface="+mn-lt"/>
              </a:rPr>
              <a:t>Resources needed: use of website/social media, volunteer t-shirts.</a:t>
            </a:r>
          </a:p>
          <a:p>
            <a:pPr marL="177800" indent="-177800" eaLnBrk="1">
              <a:spcBef>
                <a:spcPts val="600"/>
              </a:spcBef>
              <a:buClr>
                <a:srgbClr val="FF0000"/>
              </a:buClr>
              <a:buSzPct val="100000"/>
              <a:buFont typeface="Arial" pitchFamily="34" charset="0"/>
              <a:buChar char="●"/>
              <a:defRPr/>
            </a:pPr>
            <a:r>
              <a:rPr lang="en-US" sz="1400" dirty="0">
                <a:latin typeface="+mn-lt"/>
              </a:rPr>
              <a:t>Funding: ~$1500 for parade materials, signs, T-shirts, advertising, rentals, etc.</a:t>
            </a: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Tree>
    <p:extLst>
      <p:ext uri="{BB962C8B-B14F-4D97-AF65-F5344CB8AC3E}">
        <p14:creationId xmlns:p14="http://schemas.microsoft.com/office/powerpoint/2010/main" val="41940761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7"/>
          <p:cNvSpPr/>
          <p:nvPr/>
        </p:nvSpPr>
        <p:spPr>
          <a:xfrm>
            <a:off x="263046" y="1038894"/>
            <a:ext cx="11498895" cy="5486401"/>
          </a:xfrm>
          <a:prstGeom prst="rect">
            <a:avLst/>
          </a:prstGeom>
          <a:ln w="28575">
            <a:solidFill>
              <a:srgbClr val="000000"/>
            </a:solidFill>
            <a:miter/>
          </a:ln>
        </p:spPr>
        <p:txBody>
          <a:bodyPr lIns="45719" rIns="45719" anchor="ctr"/>
          <a:lstStyle/>
          <a:p>
            <a:endParaRPr/>
          </a:p>
        </p:txBody>
      </p:sp>
      <p:sp>
        <p:nvSpPr>
          <p:cNvPr id="64" name="Line 8"/>
          <p:cNvSpPr/>
          <p:nvPr/>
        </p:nvSpPr>
        <p:spPr>
          <a:xfrm>
            <a:off x="5973305" y="3719381"/>
            <a:ext cx="5788636" cy="73769"/>
          </a:xfrm>
          <a:prstGeom prst="line">
            <a:avLst/>
          </a:prstGeom>
          <a:ln w="38100">
            <a:solidFill>
              <a:srgbClr val="000000"/>
            </a:solidFill>
          </a:ln>
        </p:spPr>
        <p:txBody>
          <a:bodyPr lIns="45719" rIns="45719"/>
          <a:lstStyle/>
          <a:p>
            <a:endParaRPr/>
          </a:p>
        </p:txBody>
      </p:sp>
      <p:sp>
        <p:nvSpPr>
          <p:cNvPr id="65" name="Line 9"/>
          <p:cNvSpPr/>
          <p:nvPr/>
        </p:nvSpPr>
        <p:spPr>
          <a:xfrm flipV="1">
            <a:off x="5973305" y="1038893"/>
            <a:ext cx="1" cy="5486401"/>
          </a:xfrm>
          <a:prstGeom prst="line">
            <a:avLst/>
          </a:prstGeom>
          <a:ln w="38100">
            <a:solidFill>
              <a:srgbClr val="000000"/>
            </a:solidFill>
          </a:ln>
        </p:spPr>
        <p:txBody>
          <a:bodyPr lIns="45719" rIns="45719"/>
          <a:lstStyle/>
          <a:p>
            <a:endParaRPr/>
          </a:p>
        </p:txBody>
      </p:sp>
      <p:sp>
        <p:nvSpPr>
          <p:cNvPr id="66" name="Text Box 42"/>
          <p:cNvSpPr txBox="1"/>
          <p:nvPr/>
        </p:nvSpPr>
        <p:spPr>
          <a:xfrm>
            <a:off x="3190954" y="147233"/>
            <a:ext cx="8570987" cy="689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ctr">
              <a:lnSpc>
                <a:spcPct val="80000"/>
              </a:lnSpc>
              <a:defRPr sz="2800" b="1">
                <a:latin typeface="Tahoma"/>
                <a:ea typeface="Tahoma"/>
                <a:cs typeface="Tahoma"/>
                <a:sym typeface="Tahoma"/>
              </a:defRPr>
            </a:lvl1pPr>
          </a:lstStyle>
          <a:p>
            <a:pPr algn="r"/>
            <a:r>
              <a:rPr i="1" dirty="0"/>
              <a:t>Increased Fellowship Opportunities </a:t>
            </a:r>
            <a:r>
              <a:rPr lang="en-US" i="1" dirty="0"/>
              <a:t>for </a:t>
            </a:r>
          </a:p>
          <a:p>
            <a:pPr algn="r"/>
            <a:r>
              <a:rPr i="1" dirty="0"/>
              <a:t>Young Adults</a:t>
            </a:r>
          </a:p>
        </p:txBody>
      </p:sp>
      <p:sp>
        <p:nvSpPr>
          <p:cNvPr id="67" name="Text Box 47"/>
          <p:cNvSpPr txBox="1"/>
          <p:nvPr/>
        </p:nvSpPr>
        <p:spPr>
          <a:xfrm>
            <a:off x="386874" y="1445036"/>
            <a:ext cx="5419499" cy="1200329"/>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0" tIns="0" rIns="0" bIns="0">
            <a:spAutoFit/>
          </a:bodyPr>
          <a:lstStyle/>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Effort Lead: </a:t>
            </a:r>
            <a:r>
              <a:rPr lang="en-US" dirty="0"/>
              <a:t>Rachel Byrd </a:t>
            </a:r>
            <a:endParaRPr dirty="0">
              <a:solidFill>
                <a:srgbClr val="FF0000"/>
              </a:solidFill>
            </a:endParaRPr>
          </a:p>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Description:  </a:t>
            </a:r>
            <a:r>
              <a:rPr lang="en-US" dirty="0"/>
              <a:t>Possibly augment current </a:t>
            </a:r>
            <a:r>
              <a:rPr dirty="0"/>
              <a:t>engagement efforts </a:t>
            </a:r>
            <a:r>
              <a:rPr lang="en-US" dirty="0"/>
              <a:t>to increase</a:t>
            </a:r>
            <a:r>
              <a:rPr dirty="0"/>
              <a:t> fellowship activities for young adults</a:t>
            </a:r>
          </a:p>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Effort Length: </a:t>
            </a:r>
            <a:r>
              <a:rPr lang="en-US" dirty="0"/>
              <a:t>Ongoing</a:t>
            </a:r>
            <a:endParaRPr dirty="0"/>
          </a:p>
          <a:p>
            <a:pPr marL="177800" indent="-177800">
              <a:lnSpc>
                <a:spcPct val="90000"/>
              </a:lnSpc>
              <a:spcBef>
                <a:spcPts val="600"/>
              </a:spcBef>
              <a:buClr>
                <a:srgbClr val="FF0000"/>
              </a:buClr>
              <a:buSzPct val="100000"/>
              <a:buFont typeface="Arial"/>
              <a:buChar char="●"/>
              <a:defRPr sz="1400"/>
            </a:pPr>
            <a:endParaRPr dirty="0"/>
          </a:p>
        </p:txBody>
      </p:sp>
      <p:sp>
        <p:nvSpPr>
          <p:cNvPr id="69" name="Rectangle 96"/>
          <p:cNvSpPr txBox="1"/>
          <p:nvPr/>
        </p:nvSpPr>
        <p:spPr>
          <a:xfrm>
            <a:off x="2428296" y="3471829"/>
            <a:ext cx="9017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spcBef>
                <a:spcPts val="300"/>
              </a:spcBef>
              <a:defRPr sz="1600" b="1" u="sng">
                <a:latin typeface="Arial Narrow"/>
                <a:ea typeface="Arial Narrow"/>
                <a:cs typeface="Arial Narrow"/>
                <a:sym typeface="Arial Narrow"/>
              </a:defRPr>
            </a:lvl1pPr>
          </a:lstStyle>
          <a:p>
            <a:r>
              <a:rPr dirty="0"/>
              <a:t>Discussion</a:t>
            </a:r>
          </a:p>
        </p:txBody>
      </p:sp>
      <p:sp>
        <p:nvSpPr>
          <p:cNvPr id="70" name="Text Box 104"/>
          <p:cNvSpPr txBox="1"/>
          <p:nvPr/>
        </p:nvSpPr>
        <p:spPr>
          <a:xfrm>
            <a:off x="758348" y="1040046"/>
            <a:ext cx="4234375"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28600" indent="-228600" algn="ctr">
              <a:spcBef>
                <a:spcPts val="500"/>
              </a:spcBef>
              <a:defRPr sz="1600" b="1" u="sng">
                <a:latin typeface="Arial Narrow"/>
                <a:ea typeface="Arial Narrow"/>
                <a:cs typeface="Arial Narrow"/>
                <a:sym typeface="Arial Narrow"/>
              </a:defRPr>
            </a:lvl1pPr>
          </a:lstStyle>
          <a:p>
            <a:r>
              <a:t>Overview</a:t>
            </a:r>
          </a:p>
        </p:txBody>
      </p:sp>
      <p:sp>
        <p:nvSpPr>
          <p:cNvPr id="71" name="Text Box 106"/>
          <p:cNvSpPr txBox="1"/>
          <p:nvPr/>
        </p:nvSpPr>
        <p:spPr>
          <a:xfrm>
            <a:off x="7189765" y="3766789"/>
            <a:ext cx="3048001" cy="228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28600" indent="-228600" algn="ctr">
              <a:spcBef>
                <a:spcPts val="500"/>
              </a:spcBef>
              <a:defRPr sz="1600" b="1" u="sng">
                <a:latin typeface="Arial Narrow"/>
                <a:ea typeface="Arial Narrow"/>
                <a:cs typeface="Arial Narrow"/>
                <a:sym typeface="Arial Narrow"/>
              </a:defRPr>
            </a:lvl1pPr>
          </a:lstStyle>
          <a:p>
            <a:r>
              <a:t>Issues and Resources Needed </a:t>
            </a:r>
          </a:p>
        </p:txBody>
      </p:sp>
      <p:sp>
        <p:nvSpPr>
          <p:cNvPr id="72" name="Text Box 41"/>
          <p:cNvSpPr txBox="1"/>
          <p:nvPr/>
        </p:nvSpPr>
        <p:spPr>
          <a:xfrm>
            <a:off x="263046" y="3705860"/>
            <a:ext cx="5581182" cy="2803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Encourage participation through programming targeted to people in their 20s and 30s who have busy lives.  </a:t>
            </a:r>
          </a:p>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F</a:t>
            </a:r>
            <a:r>
              <a:rPr lang="en-US" dirty="0"/>
              <a:t>urther</a:t>
            </a:r>
            <a:r>
              <a:rPr dirty="0"/>
              <a:t> engage UAH Canterbury and research activities for young adults at other churches</a:t>
            </a:r>
            <a:r>
              <a:rPr lang="en-US" dirty="0"/>
              <a:t> – is this already being done?</a:t>
            </a:r>
            <a:endParaRPr dirty="0"/>
          </a:p>
          <a:p>
            <a:pPr marL="165100" lvl="1"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What issues lead</a:t>
            </a:r>
            <a:r>
              <a:rPr lang="en-US" dirty="0"/>
              <a:t> </a:t>
            </a:r>
            <a:r>
              <a:rPr dirty="0"/>
              <a:t>to lack of participation from young adults right now? Schedule? Cost? Workload? </a:t>
            </a:r>
          </a:p>
          <a:p>
            <a:pPr marL="165100" lvl="1"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What would success look like in creating additional programming for these groups? How can we measure successful engagement?</a:t>
            </a:r>
          </a:p>
          <a:p>
            <a:pPr marL="165100" lvl="1"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Will these new activities be available to the wider community as outreach and/or recruitment programs?</a:t>
            </a:r>
            <a:endParaRPr lang="en-US" dirty="0"/>
          </a:p>
          <a:p>
            <a:pPr marL="165100" lvl="1"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solidFill>
                  <a:srgbClr val="000000"/>
                </a:solidFill>
              </a:rPr>
              <a:t>This Effort could connect with Newcomers Ministry and Growing Our Sense of Church Family</a:t>
            </a:r>
            <a:endParaRPr dirty="0"/>
          </a:p>
        </p:txBody>
      </p:sp>
      <p:sp>
        <p:nvSpPr>
          <p:cNvPr id="73" name="Text Box 104"/>
          <p:cNvSpPr txBox="1"/>
          <p:nvPr/>
        </p:nvSpPr>
        <p:spPr>
          <a:xfrm>
            <a:off x="7291074" y="1032202"/>
            <a:ext cx="3177229"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lvl1pPr marL="228600" indent="-228600" algn="ctr">
              <a:spcBef>
                <a:spcPts val="500"/>
              </a:spcBef>
              <a:defRPr sz="1600" b="1" u="sng">
                <a:latin typeface="Arial Narrow"/>
                <a:ea typeface="Arial Narrow"/>
                <a:cs typeface="Arial Narrow"/>
                <a:sym typeface="Arial Narrow"/>
              </a:defRPr>
            </a:lvl1pPr>
          </a:lstStyle>
          <a:p>
            <a:r>
              <a:rPr dirty="0"/>
              <a:t>Tasks to Be Completed</a:t>
            </a:r>
            <a:r>
              <a:rPr lang="en-US" dirty="0"/>
              <a:t> Might Include</a:t>
            </a:r>
            <a:endParaRPr dirty="0"/>
          </a:p>
        </p:txBody>
      </p:sp>
      <p:sp>
        <p:nvSpPr>
          <p:cNvPr id="74" name="Text Box 47"/>
          <p:cNvSpPr txBox="1"/>
          <p:nvPr/>
        </p:nvSpPr>
        <p:spPr>
          <a:xfrm>
            <a:off x="6096000" y="1355657"/>
            <a:ext cx="5419498" cy="2363724"/>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0" tIns="0" rIns="0" bIns="0">
            <a:spAutoFit/>
          </a:bodyPr>
          <a:lstStyle/>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lang="en-US" dirty="0"/>
              <a:t>Discussion with Rachel on what see feels she needs.  Evaluate current programs for young adults and consider what we might want to add</a:t>
            </a:r>
          </a:p>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Determine</a:t>
            </a:r>
            <a:r>
              <a:rPr lang="en-US" dirty="0"/>
              <a:t> current</a:t>
            </a:r>
            <a:r>
              <a:rPr dirty="0"/>
              <a:t> interests of young adults in the Church </a:t>
            </a:r>
            <a:r>
              <a:rPr lang="en-US" dirty="0"/>
              <a:t>– would a survey be in order?</a:t>
            </a:r>
            <a:endParaRPr dirty="0"/>
          </a:p>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Develop </a:t>
            </a:r>
            <a:r>
              <a:rPr lang="en-US" dirty="0"/>
              <a:t>new </a:t>
            </a:r>
            <a:r>
              <a:rPr dirty="0"/>
              <a:t>ideas</a:t>
            </a:r>
            <a:r>
              <a:rPr lang="en-US" dirty="0"/>
              <a:t>, or reuse old,</a:t>
            </a:r>
            <a:r>
              <a:rPr dirty="0"/>
              <a:t> to engage </a:t>
            </a:r>
            <a:r>
              <a:rPr lang="en-US" dirty="0"/>
              <a:t>new young adults given results of surveys or discussions.  Reach out to St Tim's young adults (if any)</a:t>
            </a:r>
          </a:p>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Establish a plan to promote/advertise new programming to St. Matthew’s community. (If used for outreach, Church Sign/ message board would be easy way to get word out to locals.)</a:t>
            </a:r>
          </a:p>
        </p:txBody>
      </p:sp>
      <p:sp>
        <p:nvSpPr>
          <p:cNvPr id="75" name="Text Box 47"/>
          <p:cNvSpPr txBox="1"/>
          <p:nvPr/>
        </p:nvSpPr>
        <p:spPr>
          <a:xfrm>
            <a:off x="6198706" y="4104209"/>
            <a:ext cx="5351492" cy="193899"/>
          </a:xfrm>
          <a:prstGeom prst="rect">
            <a:avLst/>
          </a:prstGeom>
          <a:ln>
            <a:no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lIns="0" tIns="0" rIns="0" bIns="0">
            <a:spAutoFit/>
          </a:bodyPr>
          <a:lstStyle/>
          <a:p>
            <a:pPr marL="165100" indent="-165100">
              <a:lnSpc>
                <a:spcPct val="90000"/>
              </a:lnSpc>
              <a:spcBef>
                <a:spcPts val="600"/>
              </a:spcBef>
              <a:buClr>
                <a:srgbClr val="FF0000"/>
              </a:buClr>
              <a:buSzPct val="85000"/>
              <a:buFont typeface="Arial"/>
              <a:buChar char="•"/>
              <a:tabLst>
                <a:tab pos="723900" algn="l"/>
                <a:tab pos="1447800" algn="l"/>
                <a:tab pos="2171700" algn="l"/>
                <a:tab pos="2895600" algn="l"/>
                <a:tab pos="3619500" algn="l"/>
                <a:tab pos="4343400" algn="l"/>
                <a:tab pos="5067300" algn="l"/>
              </a:tabLst>
              <a:defRPr sz="1400"/>
            </a:pPr>
            <a:r>
              <a:rPr dirty="0"/>
              <a:t>Standing budget for advertising and holding events</a:t>
            </a:r>
          </a:p>
        </p:txBody>
      </p:sp>
      <p:sp>
        <p:nvSpPr>
          <p:cNvPr id="2" name="Line 8">
            <a:extLst>
              <a:ext uri="{FF2B5EF4-FFF2-40B4-BE49-F238E27FC236}">
                <a16:creationId xmlns:a16="http://schemas.microsoft.com/office/drawing/2014/main" id="{9A17FACC-1904-9204-678F-2B69501DE605}"/>
              </a:ext>
            </a:extLst>
          </p:cNvPr>
          <p:cNvSpPr/>
          <p:nvPr/>
        </p:nvSpPr>
        <p:spPr>
          <a:xfrm>
            <a:off x="263047" y="3425110"/>
            <a:ext cx="5710258" cy="30620"/>
          </a:xfrm>
          <a:prstGeom prst="line">
            <a:avLst/>
          </a:prstGeom>
          <a:ln w="38100">
            <a:solidFill>
              <a:srgbClr val="000000"/>
            </a:solidFill>
          </a:ln>
        </p:spPr>
        <p:txBody>
          <a:bodyPr lIns="45719" rIns="45719"/>
          <a:lstStyle/>
          <a:p>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6259513" y="4048125"/>
            <a:ext cx="3981450" cy="2657475"/>
          </a:xfrm>
          <a:prstGeom prst="rect">
            <a:avLst/>
          </a:prstGeom>
          <a:noFill/>
          <a:ln>
            <a:noFill/>
          </a:ln>
        </p:spPr>
        <p:txBody>
          <a:bodyPr spcFirstLastPara="1" wrap="square" lIns="0" tIns="0" rIns="0" bIns="0" anchor="t" anchorCtr="0">
            <a:noAutofit/>
          </a:bodyPr>
          <a:lstStyle/>
          <a:p>
            <a:pPr marL="173038" marR="0" lvl="0" indent="-125413" algn="l" rtl="0">
              <a:lnSpc>
                <a:spcPct val="93000"/>
              </a:lnSpc>
              <a:spcBef>
                <a:spcPts val="0"/>
              </a:spcBef>
              <a:spcAft>
                <a:spcPts val="0"/>
              </a:spcAft>
              <a:buClr>
                <a:schemeClr val="hlink"/>
              </a:buClr>
              <a:buSzPts val="750"/>
              <a:buFont typeface="Noto Sans Symbols"/>
              <a:buNone/>
            </a:pPr>
            <a:endParaRPr sz="1000">
              <a:solidFill>
                <a:schemeClr val="dk1"/>
              </a:solidFill>
              <a:latin typeface="Arial"/>
              <a:ea typeface="Arial"/>
              <a:cs typeface="Arial"/>
              <a:sym typeface="Arial"/>
            </a:endParaRPr>
          </a:p>
        </p:txBody>
      </p:sp>
      <p:sp>
        <p:nvSpPr>
          <p:cNvPr id="68" name="Google Shape;68;p2"/>
          <p:cNvSpPr/>
          <p:nvPr/>
        </p:nvSpPr>
        <p:spPr>
          <a:xfrm>
            <a:off x="219075" y="1219200"/>
            <a:ext cx="11485563" cy="54864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Times New Roman"/>
              <a:buNone/>
            </a:pPr>
            <a:endParaRPr sz="1800">
              <a:solidFill>
                <a:schemeClr val="dk1"/>
              </a:solidFill>
              <a:latin typeface="Arial"/>
              <a:ea typeface="Arial"/>
              <a:cs typeface="Arial"/>
              <a:sym typeface="Arial"/>
            </a:endParaRPr>
          </a:p>
        </p:txBody>
      </p:sp>
      <p:cxnSp>
        <p:nvCxnSpPr>
          <p:cNvPr id="69" name="Google Shape;69;p2"/>
          <p:cNvCxnSpPr/>
          <p:nvPr/>
        </p:nvCxnSpPr>
        <p:spPr>
          <a:xfrm>
            <a:off x="219075" y="3952875"/>
            <a:ext cx="11485563" cy="77788"/>
          </a:xfrm>
          <a:prstGeom prst="straightConnector1">
            <a:avLst/>
          </a:prstGeom>
          <a:noFill/>
          <a:ln w="38100" cap="flat" cmpd="sng">
            <a:solidFill>
              <a:schemeClr val="dk1"/>
            </a:solidFill>
            <a:prstDash val="solid"/>
            <a:round/>
            <a:headEnd type="none" w="med" len="med"/>
            <a:tailEnd type="none" w="med" len="med"/>
          </a:ln>
        </p:spPr>
      </p:cxnSp>
      <p:cxnSp>
        <p:nvCxnSpPr>
          <p:cNvPr id="70" name="Google Shape;70;p2"/>
          <p:cNvCxnSpPr/>
          <p:nvPr/>
        </p:nvCxnSpPr>
        <p:spPr>
          <a:xfrm rot="10800000">
            <a:off x="5973763" y="1219200"/>
            <a:ext cx="0" cy="5486400"/>
          </a:xfrm>
          <a:prstGeom prst="straightConnector1">
            <a:avLst/>
          </a:prstGeom>
          <a:noFill/>
          <a:ln w="38100" cap="flat" cmpd="sng">
            <a:solidFill>
              <a:schemeClr val="dk1"/>
            </a:solidFill>
            <a:prstDash val="solid"/>
            <a:round/>
            <a:headEnd type="none" w="med" len="med"/>
            <a:tailEnd type="none" w="med" len="med"/>
          </a:ln>
        </p:spPr>
      </p:cxnSp>
      <p:sp>
        <p:nvSpPr>
          <p:cNvPr id="71" name="Google Shape;71;p2"/>
          <p:cNvSpPr txBox="1"/>
          <p:nvPr/>
        </p:nvSpPr>
        <p:spPr>
          <a:xfrm>
            <a:off x="3255963" y="47794"/>
            <a:ext cx="8572647" cy="8928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2900" b="1" i="1" dirty="0">
                <a:solidFill>
                  <a:schemeClr val="dk1"/>
                </a:solidFill>
                <a:latin typeface="Tahoma"/>
                <a:ea typeface="Tahoma"/>
                <a:cs typeface="Tahoma"/>
                <a:sym typeface="Tahoma"/>
              </a:rPr>
              <a:t>Increased Collaboration with Community Religious Organizations</a:t>
            </a:r>
            <a:endParaRPr sz="1500" dirty="0"/>
          </a:p>
        </p:txBody>
      </p:sp>
      <p:sp>
        <p:nvSpPr>
          <p:cNvPr id="72" name="Google Shape;72;p2"/>
          <p:cNvSpPr txBox="1"/>
          <p:nvPr/>
        </p:nvSpPr>
        <p:spPr>
          <a:xfrm>
            <a:off x="401638" y="1519238"/>
            <a:ext cx="5438700" cy="1974771"/>
          </a:xfrm>
          <a:prstGeom prst="rect">
            <a:avLst/>
          </a:prstGeom>
          <a:noFill/>
          <a:ln>
            <a:noFill/>
          </a:ln>
        </p:spPr>
        <p:txBody>
          <a:bodyPr spcFirstLastPara="1" wrap="square" lIns="0" tIns="0" rIns="0" bIns="0" anchor="t" anchorCtr="0">
            <a:spAutoFit/>
          </a:bodyPr>
          <a:lstStyle/>
          <a:p>
            <a:pPr marL="177800" marR="0" lvl="0" indent="-177800" algn="l" rtl="0">
              <a:lnSpc>
                <a:spcPct val="90000"/>
              </a:lnSpc>
              <a:spcBef>
                <a:spcPts val="0"/>
              </a:spcBef>
              <a:spcAft>
                <a:spcPts val="0"/>
              </a:spcAft>
              <a:buClr>
                <a:srgbClr val="FF0000"/>
              </a:buClr>
              <a:buSzPts val="1400"/>
              <a:buFont typeface="Arial"/>
              <a:buChar char="●"/>
            </a:pPr>
            <a:r>
              <a:rPr lang="en-US" sz="1400" dirty="0">
                <a:solidFill>
                  <a:schemeClr val="dk1"/>
                </a:solidFill>
                <a:latin typeface="Arial"/>
                <a:ea typeface="Arial"/>
                <a:cs typeface="Arial"/>
                <a:sym typeface="Arial"/>
              </a:rPr>
              <a:t>Effort Lead:  </a:t>
            </a:r>
            <a:r>
              <a:rPr lang="en-US" sz="1400" dirty="0">
                <a:solidFill>
                  <a:schemeClr val="dk1"/>
                </a:solidFill>
              </a:rPr>
              <a:t>Member of Outreach Committee or liaison to Outreach Committee</a:t>
            </a:r>
            <a:r>
              <a:rPr lang="en-US" sz="1400" dirty="0">
                <a:solidFill>
                  <a:schemeClr val="dk1"/>
                </a:solidFill>
                <a:latin typeface="Arial"/>
                <a:ea typeface="Arial"/>
                <a:cs typeface="Arial"/>
                <a:sym typeface="Arial"/>
              </a:rPr>
              <a:t> </a:t>
            </a:r>
            <a:endParaRPr sz="1400" dirty="0"/>
          </a:p>
          <a:p>
            <a:pPr marL="177800" marR="0" lvl="0" indent="-177800" algn="l" rtl="0">
              <a:lnSpc>
                <a:spcPct val="93000"/>
              </a:lnSpc>
              <a:spcBef>
                <a:spcPts val="1000"/>
              </a:spcBef>
              <a:spcAft>
                <a:spcPts val="0"/>
              </a:spcAft>
              <a:buClr>
                <a:srgbClr val="FF0000"/>
              </a:buClr>
              <a:buSzPts val="1400"/>
              <a:buFont typeface="Arial"/>
              <a:buChar char="●"/>
            </a:pPr>
            <a:r>
              <a:rPr lang="en-US" sz="1400" dirty="0">
                <a:solidFill>
                  <a:schemeClr val="dk1"/>
                </a:solidFill>
                <a:latin typeface="Arial"/>
                <a:ea typeface="Arial"/>
                <a:cs typeface="Arial"/>
                <a:sym typeface="Arial"/>
              </a:rPr>
              <a:t>Description:  </a:t>
            </a:r>
            <a:r>
              <a:rPr lang="en-US" sz="1400" dirty="0">
                <a:solidFill>
                  <a:schemeClr val="dk1"/>
                </a:solidFill>
              </a:rPr>
              <a:t>Identify ways to increase collaboration with community religious organizations (Episcopal or otherwise)</a:t>
            </a:r>
            <a:endParaRPr sz="1400" dirty="0"/>
          </a:p>
          <a:p>
            <a:pPr marL="177800" marR="0" lvl="0" indent="-177800" algn="l" rtl="0">
              <a:lnSpc>
                <a:spcPct val="93000"/>
              </a:lnSpc>
              <a:spcBef>
                <a:spcPts val="1000"/>
              </a:spcBef>
              <a:spcAft>
                <a:spcPts val="0"/>
              </a:spcAft>
              <a:buClr>
                <a:srgbClr val="FF0000"/>
              </a:buClr>
              <a:buSzPts val="1400"/>
              <a:buFont typeface="Arial"/>
              <a:buChar char="●"/>
            </a:pPr>
            <a:r>
              <a:rPr lang="en-US" sz="1400" dirty="0">
                <a:solidFill>
                  <a:schemeClr val="dk1"/>
                </a:solidFill>
                <a:latin typeface="Arial"/>
                <a:ea typeface="Arial"/>
                <a:cs typeface="Arial"/>
                <a:sym typeface="Arial"/>
              </a:rPr>
              <a:t>Note: </a:t>
            </a:r>
            <a:r>
              <a:rPr lang="en-US" sz="1400" dirty="0">
                <a:solidFill>
                  <a:schemeClr val="dk1"/>
                </a:solidFill>
              </a:rPr>
              <a:t>Effort may align with St. Matt’s Outreach Committee and Community Engagement Planning Committee – leverage partnerships with current committees</a:t>
            </a:r>
            <a:endParaRPr sz="1400" dirty="0"/>
          </a:p>
          <a:p>
            <a:pPr marL="177800" marR="0" lvl="0" indent="-177800" algn="l" rtl="0">
              <a:lnSpc>
                <a:spcPct val="93000"/>
              </a:lnSpc>
              <a:spcBef>
                <a:spcPts val="1000"/>
              </a:spcBef>
              <a:spcAft>
                <a:spcPts val="0"/>
              </a:spcAft>
              <a:buClr>
                <a:srgbClr val="FF0000"/>
              </a:buClr>
              <a:buSzPts val="1400"/>
              <a:buFont typeface="Arial"/>
              <a:buChar char="●"/>
            </a:pPr>
            <a:r>
              <a:rPr lang="en-US" sz="1400" dirty="0">
                <a:solidFill>
                  <a:schemeClr val="dk1"/>
                </a:solidFill>
                <a:latin typeface="Arial"/>
                <a:ea typeface="Arial"/>
                <a:cs typeface="Arial"/>
                <a:sym typeface="Arial"/>
              </a:rPr>
              <a:t>Effort Length: </a:t>
            </a:r>
            <a:r>
              <a:rPr lang="en-US" sz="1400" dirty="0">
                <a:solidFill>
                  <a:schemeClr val="dk1"/>
                </a:solidFill>
              </a:rPr>
              <a:t>On going</a:t>
            </a:r>
            <a:endParaRPr sz="1400" dirty="0"/>
          </a:p>
        </p:txBody>
      </p:sp>
      <p:sp>
        <p:nvSpPr>
          <p:cNvPr id="73" name="Google Shape;73;p2"/>
          <p:cNvSpPr/>
          <p:nvPr/>
        </p:nvSpPr>
        <p:spPr>
          <a:xfrm>
            <a:off x="2362200" y="4003235"/>
            <a:ext cx="893763" cy="246063"/>
          </a:xfrm>
          <a:prstGeom prst="rect">
            <a:avLst/>
          </a:prstGeom>
          <a:noFill/>
          <a:ln>
            <a:noFill/>
          </a:ln>
        </p:spPr>
        <p:txBody>
          <a:bodyPr spcFirstLastPara="1" wrap="square" lIns="0" tIns="0" rIns="0" bIns="0" anchor="t" anchorCtr="0">
            <a:spAutoFit/>
          </a:bodyPr>
          <a:lstStyle/>
          <a:p>
            <a:pPr marL="0" marR="0" lvl="0" indent="0" algn="l" rtl="0">
              <a:lnSpc>
                <a:spcPct val="93000"/>
              </a:lnSpc>
              <a:spcBef>
                <a:spcPts val="0"/>
              </a:spcBef>
              <a:spcAft>
                <a:spcPts val="0"/>
              </a:spcAft>
              <a:buClr>
                <a:schemeClr val="hlink"/>
              </a:buClr>
              <a:buSzPts val="1200"/>
              <a:buFont typeface="Noto Sans Symbols"/>
              <a:buNone/>
            </a:pPr>
            <a:r>
              <a:rPr lang="en-US" sz="1600" b="1" u="sng">
                <a:solidFill>
                  <a:schemeClr val="dk1"/>
                </a:solidFill>
                <a:latin typeface="Arial Narrow"/>
                <a:ea typeface="Arial Narrow"/>
                <a:cs typeface="Arial Narrow"/>
                <a:sym typeface="Arial Narrow"/>
              </a:rPr>
              <a:t>Discussion</a:t>
            </a:r>
            <a:endParaRPr sz="1400" b="1" u="sng">
              <a:solidFill>
                <a:schemeClr val="dk1"/>
              </a:solidFill>
              <a:latin typeface="Arial Narrow"/>
              <a:ea typeface="Arial Narrow"/>
              <a:cs typeface="Arial Narrow"/>
              <a:sym typeface="Arial Narrow"/>
            </a:endParaRPr>
          </a:p>
        </p:txBody>
      </p:sp>
      <p:sp>
        <p:nvSpPr>
          <p:cNvPr id="74" name="Google Shape;74;p2"/>
          <p:cNvSpPr txBox="1"/>
          <p:nvPr/>
        </p:nvSpPr>
        <p:spPr>
          <a:xfrm>
            <a:off x="533400" y="1246188"/>
            <a:ext cx="4233863" cy="246062"/>
          </a:xfrm>
          <a:prstGeom prst="rect">
            <a:avLst/>
          </a:prstGeom>
          <a:noFill/>
          <a:ln>
            <a:noFill/>
          </a:ln>
        </p:spPr>
        <p:txBody>
          <a:bodyPr spcFirstLastPara="1" wrap="square" lIns="0" tIns="0" rIns="0" bIns="0" anchor="t" anchorCtr="0">
            <a:spAutoFit/>
          </a:bodyPr>
          <a:lstStyle/>
          <a:p>
            <a:pPr marL="228600" marR="0" lvl="0" indent="-228600" algn="ctr" rtl="0">
              <a:lnSpc>
                <a:spcPct val="93000"/>
              </a:lnSpc>
              <a:spcBef>
                <a:spcPts val="0"/>
              </a:spcBef>
              <a:spcAft>
                <a:spcPts val="0"/>
              </a:spcAft>
              <a:buNone/>
            </a:pPr>
            <a:r>
              <a:rPr lang="en-US" sz="1600" b="1" u="sng">
                <a:solidFill>
                  <a:schemeClr val="dk1"/>
                </a:solidFill>
                <a:latin typeface="Arial Narrow"/>
                <a:ea typeface="Arial Narrow"/>
                <a:cs typeface="Arial Narrow"/>
                <a:sym typeface="Arial Narrow"/>
              </a:rPr>
              <a:t>Overview</a:t>
            </a:r>
            <a:endParaRPr/>
          </a:p>
        </p:txBody>
      </p:sp>
      <p:sp>
        <p:nvSpPr>
          <p:cNvPr id="75" name="Google Shape;75;p2"/>
          <p:cNvSpPr txBox="1"/>
          <p:nvPr/>
        </p:nvSpPr>
        <p:spPr>
          <a:xfrm>
            <a:off x="7419976" y="4033393"/>
            <a:ext cx="3048000" cy="247650"/>
          </a:xfrm>
          <a:prstGeom prst="rect">
            <a:avLst/>
          </a:prstGeom>
          <a:noFill/>
          <a:ln>
            <a:noFill/>
          </a:ln>
        </p:spPr>
        <p:txBody>
          <a:bodyPr spcFirstLastPara="1" wrap="square" lIns="0" tIns="0" rIns="0" bIns="0" anchor="t" anchorCtr="0">
            <a:spAutoFit/>
          </a:bodyPr>
          <a:lstStyle/>
          <a:p>
            <a:pPr marL="228600" marR="0" lvl="0" indent="-228600" algn="ctr" rtl="0">
              <a:lnSpc>
                <a:spcPct val="93000"/>
              </a:lnSpc>
              <a:spcBef>
                <a:spcPts val="0"/>
              </a:spcBef>
              <a:spcAft>
                <a:spcPts val="0"/>
              </a:spcAft>
              <a:buNone/>
            </a:pPr>
            <a:r>
              <a:rPr lang="en-US" sz="1600" b="1" u="sng">
                <a:solidFill>
                  <a:schemeClr val="dk1"/>
                </a:solidFill>
                <a:latin typeface="Arial Narrow"/>
                <a:ea typeface="Arial Narrow"/>
                <a:cs typeface="Arial Narrow"/>
                <a:sym typeface="Arial Narrow"/>
              </a:rPr>
              <a:t>Issues and Resources Needed </a:t>
            </a:r>
            <a:endParaRPr/>
          </a:p>
        </p:txBody>
      </p:sp>
      <p:sp>
        <p:nvSpPr>
          <p:cNvPr id="76" name="Google Shape;76;p2"/>
          <p:cNvSpPr txBox="1"/>
          <p:nvPr/>
        </p:nvSpPr>
        <p:spPr>
          <a:xfrm>
            <a:off x="219075" y="4225925"/>
            <a:ext cx="5813400" cy="2462172"/>
          </a:xfrm>
          <a:prstGeom prst="rect">
            <a:avLst/>
          </a:prstGeom>
          <a:noFill/>
          <a:ln>
            <a:noFill/>
          </a:ln>
        </p:spPr>
        <p:txBody>
          <a:bodyPr spcFirstLastPara="1" wrap="square" lIns="91425" tIns="45700" rIns="91425" bIns="45700" anchor="t" anchorCtr="0">
            <a:spAutoFit/>
          </a:bodyPr>
          <a:lstStyle/>
          <a:p>
            <a:pPr marL="176213" marR="0" lvl="0" indent="-176213" algn="l" rtl="0">
              <a:spcBef>
                <a:spcPts val="0"/>
              </a:spcBef>
              <a:spcAft>
                <a:spcPts val="0"/>
              </a:spcAft>
              <a:buClr>
                <a:srgbClr val="FF0000"/>
              </a:buClr>
              <a:buSzPts val="1400"/>
              <a:buFont typeface="Arial"/>
              <a:buChar char="●"/>
            </a:pPr>
            <a:r>
              <a:rPr lang="en-US" sz="1400" dirty="0">
                <a:solidFill>
                  <a:schemeClr val="dk1"/>
                </a:solidFill>
              </a:rPr>
              <a:t>SWOT exercise identified that collaboration and partnerships with other faith groups may promote increased understanding and promote unity</a:t>
            </a:r>
            <a:endParaRPr sz="1400" dirty="0"/>
          </a:p>
          <a:p>
            <a:pPr marL="176212" marR="0" lvl="0" indent="-176212" algn="l" rtl="0">
              <a:spcBef>
                <a:spcPts val="0"/>
              </a:spcBef>
              <a:spcAft>
                <a:spcPts val="0"/>
              </a:spcAft>
              <a:buClr>
                <a:srgbClr val="FF0000"/>
              </a:buClr>
              <a:buSzPts val="1400"/>
              <a:buFont typeface="Arial"/>
              <a:buChar char="●"/>
            </a:pPr>
            <a:r>
              <a:rPr lang="en-US" sz="1400" dirty="0">
                <a:solidFill>
                  <a:schemeClr val="dk1"/>
                </a:solidFill>
              </a:rPr>
              <a:t>Can leverage existing infrastructure of Outreach Committee and St. Matt’s members involved in community interfaith orgs</a:t>
            </a:r>
            <a:endParaRPr sz="1400" dirty="0">
              <a:solidFill>
                <a:schemeClr val="dk1"/>
              </a:solidFill>
            </a:endParaRPr>
          </a:p>
          <a:p>
            <a:pPr marL="176212" marR="0" lvl="0" indent="-176212" algn="l" rtl="0">
              <a:spcBef>
                <a:spcPts val="0"/>
              </a:spcBef>
              <a:spcAft>
                <a:spcPts val="0"/>
              </a:spcAft>
              <a:buClr>
                <a:srgbClr val="FF0000"/>
              </a:buClr>
              <a:buSzPts val="1400"/>
              <a:buChar char="●"/>
            </a:pPr>
            <a:r>
              <a:rPr lang="en-US" sz="1400" dirty="0">
                <a:solidFill>
                  <a:schemeClr val="dk1"/>
                </a:solidFill>
              </a:rPr>
              <a:t>Can leverage relationship and experience from past interfaith events (B’nai Shalom, HSV Islamic Society, SE Huntsville Clergy Assoc.)</a:t>
            </a:r>
            <a:endParaRPr sz="1400" dirty="0">
              <a:solidFill>
                <a:schemeClr val="dk1"/>
              </a:solidFill>
            </a:endParaRPr>
          </a:p>
          <a:p>
            <a:pPr marL="176213" marR="0" lvl="0" indent="-176213" algn="l" rtl="0">
              <a:spcBef>
                <a:spcPts val="0"/>
              </a:spcBef>
              <a:spcAft>
                <a:spcPts val="0"/>
              </a:spcAft>
              <a:buClr>
                <a:srgbClr val="FF0000"/>
              </a:buClr>
              <a:buSzPts val="1400"/>
              <a:buChar char="●"/>
            </a:pPr>
            <a:r>
              <a:rPr lang="en-US" sz="1400" dirty="0">
                <a:solidFill>
                  <a:schemeClr val="dk1"/>
                </a:solidFill>
              </a:rPr>
              <a:t>Beloved Community may also have infrastructure/relationships that can be leveraged</a:t>
            </a:r>
          </a:p>
          <a:p>
            <a:pPr marL="176213" marR="0" lvl="0" indent="-176213" algn="l" rtl="0">
              <a:spcBef>
                <a:spcPts val="0"/>
              </a:spcBef>
              <a:spcAft>
                <a:spcPts val="0"/>
              </a:spcAft>
              <a:buClr>
                <a:srgbClr val="FF0000"/>
              </a:buClr>
              <a:buSzPts val="1400"/>
              <a:buChar char="●"/>
            </a:pPr>
            <a:r>
              <a:rPr lang="en-US" sz="1400" dirty="0"/>
              <a:t>Connects to Adult Education, participation in community efforts, Newcomer ministry, and fellowship quads</a:t>
            </a:r>
            <a:endParaRPr sz="1400" dirty="0">
              <a:solidFill>
                <a:schemeClr val="dk1"/>
              </a:solidFill>
            </a:endParaRPr>
          </a:p>
        </p:txBody>
      </p:sp>
      <p:sp>
        <p:nvSpPr>
          <p:cNvPr id="77" name="Google Shape;77;p2"/>
          <p:cNvSpPr txBox="1"/>
          <p:nvPr/>
        </p:nvSpPr>
        <p:spPr>
          <a:xfrm>
            <a:off x="6477000" y="1230313"/>
            <a:ext cx="4473575" cy="228600"/>
          </a:xfrm>
          <a:prstGeom prst="rect">
            <a:avLst/>
          </a:prstGeom>
          <a:noFill/>
          <a:ln>
            <a:noFill/>
          </a:ln>
        </p:spPr>
        <p:txBody>
          <a:bodyPr spcFirstLastPara="1" wrap="square" lIns="0" tIns="0" rIns="0" bIns="0" anchor="t" anchorCtr="0">
            <a:spAutoFit/>
          </a:bodyPr>
          <a:lstStyle/>
          <a:p>
            <a:pPr marL="228600" marR="0" lvl="0" indent="-228600" algn="ctr" rtl="0">
              <a:lnSpc>
                <a:spcPct val="93000"/>
              </a:lnSpc>
              <a:spcBef>
                <a:spcPts val="0"/>
              </a:spcBef>
              <a:spcAft>
                <a:spcPts val="0"/>
              </a:spcAft>
              <a:buNone/>
            </a:pPr>
            <a:r>
              <a:rPr lang="en-US" sz="1600" b="1" u="sng">
                <a:solidFill>
                  <a:schemeClr val="dk1"/>
                </a:solidFill>
                <a:latin typeface="Arial Narrow"/>
                <a:ea typeface="Arial Narrow"/>
                <a:cs typeface="Arial Narrow"/>
                <a:sym typeface="Arial Narrow"/>
              </a:rPr>
              <a:t>Tasks to Be Completed Might Include</a:t>
            </a:r>
            <a:endParaRPr/>
          </a:p>
        </p:txBody>
      </p:sp>
      <p:sp>
        <p:nvSpPr>
          <p:cNvPr id="78" name="Google Shape;78;p2"/>
          <p:cNvSpPr txBox="1"/>
          <p:nvPr/>
        </p:nvSpPr>
        <p:spPr>
          <a:xfrm>
            <a:off x="6052783" y="1458913"/>
            <a:ext cx="5597400" cy="2206758"/>
          </a:xfrm>
          <a:prstGeom prst="rect">
            <a:avLst/>
          </a:prstGeom>
          <a:noFill/>
          <a:ln>
            <a:noFill/>
          </a:ln>
        </p:spPr>
        <p:txBody>
          <a:bodyPr spcFirstLastPara="1" wrap="square" lIns="0" tIns="0" rIns="0" bIns="0" anchor="t" anchorCtr="0">
            <a:spAutoFit/>
          </a:bodyPr>
          <a:lstStyle/>
          <a:p>
            <a:pPr marL="177800" marR="0" lvl="0" indent="-177800" algn="l" rtl="0">
              <a:lnSpc>
                <a:spcPct val="90000"/>
              </a:lnSpc>
              <a:spcBef>
                <a:spcPts val="600"/>
              </a:spcBef>
              <a:spcAft>
                <a:spcPts val="0"/>
              </a:spcAft>
              <a:buClr>
                <a:srgbClr val="FF0000"/>
              </a:buClr>
              <a:buSzPts val="1400"/>
              <a:buFont typeface="Arial"/>
              <a:buChar char="●"/>
            </a:pPr>
            <a:r>
              <a:rPr lang="en-US" sz="1400" dirty="0">
                <a:solidFill>
                  <a:schemeClr val="dk1"/>
                </a:solidFill>
              </a:rPr>
              <a:t>Collaborate </a:t>
            </a:r>
            <a:r>
              <a:rPr lang="en-US" sz="1400">
                <a:solidFill>
                  <a:schemeClr val="dk1"/>
                </a:solidFill>
              </a:rPr>
              <a:t>with James </a:t>
            </a:r>
            <a:r>
              <a:rPr lang="en-US" sz="1400" dirty="0">
                <a:solidFill>
                  <a:schemeClr val="dk1"/>
                </a:solidFill>
              </a:rPr>
              <a:t>Maddox for Madison Interfaith Council</a:t>
            </a:r>
            <a:endParaRPr sz="1400" dirty="0">
              <a:solidFill>
                <a:schemeClr val="dk1"/>
              </a:solidFill>
            </a:endParaRPr>
          </a:p>
          <a:p>
            <a:pPr marL="177800" marR="0" lvl="0" indent="-177800" algn="l" rtl="0">
              <a:lnSpc>
                <a:spcPct val="90000"/>
              </a:lnSpc>
              <a:spcBef>
                <a:spcPts val="600"/>
              </a:spcBef>
              <a:spcAft>
                <a:spcPts val="0"/>
              </a:spcAft>
              <a:buClr>
                <a:srgbClr val="FF0000"/>
              </a:buClr>
              <a:buSzPts val="1400"/>
              <a:buChar char="●"/>
            </a:pPr>
            <a:r>
              <a:rPr lang="en-US" sz="1400" dirty="0">
                <a:solidFill>
                  <a:schemeClr val="dk1"/>
                </a:solidFill>
              </a:rPr>
              <a:t>Find out what Outreach and Beloved Community are doing or have done to partner with other faith orgs</a:t>
            </a:r>
            <a:endParaRPr sz="1400" dirty="0">
              <a:solidFill>
                <a:schemeClr val="dk1"/>
              </a:solidFill>
            </a:endParaRPr>
          </a:p>
          <a:p>
            <a:pPr marL="177800" marR="0" lvl="0" indent="-177800" algn="l" rtl="0">
              <a:lnSpc>
                <a:spcPct val="90000"/>
              </a:lnSpc>
              <a:spcBef>
                <a:spcPts val="600"/>
              </a:spcBef>
              <a:spcAft>
                <a:spcPts val="0"/>
              </a:spcAft>
              <a:buClr>
                <a:srgbClr val="FF0000"/>
              </a:buClr>
              <a:buSzPts val="1400"/>
              <a:buChar char="●"/>
            </a:pPr>
            <a:r>
              <a:rPr lang="en-US" sz="1400" dirty="0">
                <a:solidFill>
                  <a:schemeClr val="dk1"/>
                </a:solidFill>
              </a:rPr>
              <a:t>Data Call: what other faith orgs can we partner with?</a:t>
            </a:r>
            <a:endParaRPr sz="1400" dirty="0">
              <a:solidFill>
                <a:schemeClr val="dk1"/>
              </a:solidFill>
            </a:endParaRPr>
          </a:p>
          <a:p>
            <a:pPr marL="177800" marR="0" lvl="0" indent="-177800" algn="l" rtl="0">
              <a:lnSpc>
                <a:spcPct val="90000"/>
              </a:lnSpc>
              <a:spcBef>
                <a:spcPts val="600"/>
              </a:spcBef>
              <a:spcAft>
                <a:spcPts val="0"/>
              </a:spcAft>
              <a:buClr>
                <a:srgbClr val="FF0000"/>
              </a:buClr>
              <a:buSzPts val="1400"/>
              <a:buChar char="●"/>
            </a:pPr>
            <a:r>
              <a:rPr lang="en-US" sz="1400" dirty="0">
                <a:solidFill>
                  <a:schemeClr val="dk1"/>
                </a:solidFill>
              </a:rPr>
              <a:t>Data Call: Identify non-religious community support orgs St. Matt’s supports - ask if they work with other faith orgs. Suggest partnership with other faith orgs</a:t>
            </a:r>
            <a:endParaRPr sz="1400" dirty="0">
              <a:solidFill>
                <a:schemeClr val="dk1"/>
              </a:solidFill>
            </a:endParaRPr>
          </a:p>
          <a:p>
            <a:pPr marL="177800" marR="0" lvl="0" indent="-177800" algn="l" rtl="0">
              <a:lnSpc>
                <a:spcPct val="90000"/>
              </a:lnSpc>
              <a:spcBef>
                <a:spcPts val="600"/>
              </a:spcBef>
              <a:spcAft>
                <a:spcPts val="0"/>
              </a:spcAft>
              <a:buClr>
                <a:srgbClr val="FF0000"/>
              </a:buClr>
              <a:buSzPts val="1400"/>
              <a:buChar char="●"/>
            </a:pPr>
            <a:r>
              <a:rPr lang="en-US" sz="1400" dirty="0">
                <a:solidFill>
                  <a:schemeClr val="dk1"/>
                </a:solidFill>
              </a:rPr>
              <a:t>Consider hosting Interfaith Speaker series</a:t>
            </a:r>
          </a:p>
          <a:p>
            <a:pPr marL="177800" marR="0" lvl="0" indent="-177800" algn="l" rtl="0">
              <a:lnSpc>
                <a:spcPct val="90000"/>
              </a:lnSpc>
              <a:spcBef>
                <a:spcPts val="600"/>
              </a:spcBef>
              <a:spcAft>
                <a:spcPts val="0"/>
              </a:spcAft>
              <a:buClr>
                <a:srgbClr val="FF0000"/>
              </a:buClr>
              <a:buSzPts val="1400"/>
              <a:buChar char="●"/>
            </a:pPr>
            <a:r>
              <a:rPr lang="en-US" sz="1400" dirty="0">
                <a:solidFill>
                  <a:schemeClr val="dk1"/>
                </a:solidFill>
              </a:rPr>
              <a:t>Discuss opportunities with St. Tim’s (Athens)</a:t>
            </a:r>
            <a:endParaRPr sz="1400" dirty="0">
              <a:solidFill>
                <a:schemeClr val="dk1"/>
              </a:solidFill>
            </a:endParaRPr>
          </a:p>
        </p:txBody>
      </p:sp>
      <p:sp>
        <p:nvSpPr>
          <p:cNvPr id="79" name="Google Shape;79;p2"/>
          <p:cNvSpPr txBox="1"/>
          <p:nvPr/>
        </p:nvSpPr>
        <p:spPr>
          <a:xfrm>
            <a:off x="6197983" y="4309269"/>
            <a:ext cx="5307000" cy="646331"/>
          </a:xfrm>
          <a:prstGeom prst="rect">
            <a:avLst/>
          </a:prstGeom>
          <a:noFill/>
          <a:ln>
            <a:noFill/>
          </a:ln>
        </p:spPr>
        <p:txBody>
          <a:bodyPr spcFirstLastPara="1" wrap="square" lIns="0" tIns="0" rIns="0" bIns="0" anchor="t" anchorCtr="0">
            <a:spAutoFit/>
          </a:bodyPr>
          <a:lstStyle/>
          <a:p>
            <a:pPr marL="177800" marR="0" lvl="0" indent="-177800" algn="l" rtl="0">
              <a:spcBef>
                <a:spcPts val="0"/>
              </a:spcBef>
              <a:spcAft>
                <a:spcPts val="0"/>
              </a:spcAft>
              <a:buClr>
                <a:srgbClr val="FF0000"/>
              </a:buClr>
              <a:buSzPts val="1400"/>
              <a:buFont typeface="Arial"/>
              <a:buChar char="●"/>
            </a:pPr>
            <a:r>
              <a:rPr lang="en-US" sz="1400" dirty="0">
                <a:solidFill>
                  <a:schemeClr val="dk1"/>
                </a:solidFill>
              </a:rPr>
              <a:t>Avoid redundancy with existing efforts</a:t>
            </a:r>
            <a:endParaRPr sz="1400" dirty="0"/>
          </a:p>
          <a:p>
            <a:pPr marL="177800" marR="0" lvl="0" indent="-177800" algn="l" rtl="0">
              <a:spcBef>
                <a:spcPts val="0"/>
              </a:spcBef>
              <a:spcAft>
                <a:spcPts val="0"/>
              </a:spcAft>
              <a:buClr>
                <a:srgbClr val="FF0000"/>
              </a:buClr>
              <a:buSzPts val="1400"/>
              <a:buChar char="●"/>
            </a:pPr>
            <a:r>
              <a:rPr lang="en-US" sz="1400" dirty="0"/>
              <a:t>Need to distinguish this effort from existing efforts </a:t>
            </a:r>
            <a:endParaRPr sz="1400" dirty="0"/>
          </a:p>
          <a:p>
            <a:pPr marL="177800" marR="0" lvl="0" indent="-177800" algn="l" rtl="0">
              <a:spcBef>
                <a:spcPts val="0"/>
              </a:spcBef>
              <a:spcAft>
                <a:spcPts val="0"/>
              </a:spcAft>
              <a:buClr>
                <a:srgbClr val="FF0000"/>
              </a:buClr>
              <a:buSzPts val="1400"/>
              <a:buChar char="●"/>
            </a:pPr>
            <a:r>
              <a:rPr lang="en-US" sz="1400" dirty="0"/>
              <a:t>Will involve working with POCs and orgs outside of St. Matt’s</a:t>
            </a:r>
            <a:endParaRPr sz="14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A5FE98-4710-ECC0-513E-E5314A9F230B}"/>
              </a:ext>
            </a:extLst>
          </p:cNvPr>
          <p:cNvSpPr>
            <a:spLocks noGrp="1"/>
          </p:cNvSpPr>
          <p:nvPr>
            <p:ph type="ctrTitle"/>
          </p:nvPr>
        </p:nvSpPr>
        <p:spPr>
          <a:xfrm>
            <a:off x="1008888" y="3300985"/>
            <a:ext cx="10363200" cy="1470025"/>
          </a:xfrm>
        </p:spPr>
        <p:txBody>
          <a:bodyPr/>
          <a:lstStyle/>
          <a:p>
            <a:r>
              <a:rPr lang="en-US" sz="4000" dirty="0"/>
              <a:t>Priority Efforts To Be Worked Later</a:t>
            </a:r>
          </a:p>
        </p:txBody>
      </p:sp>
    </p:spTree>
    <p:extLst>
      <p:ext uri="{BB962C8B-B14F-4D97-AF65-F5344CB8AC3E}">
        <p14:creationId xmlns:p14="http://schemas.microsoft.com/office/powerpoint/2010/main" val="40226868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219076" y="3952875"/>
            <a:ext cx="5754688" cy="503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2" y="304632"/>
            <a:ext cx="7973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0" marR="0" algn="r" fontAlgn="auto">
              <a:spcBef>
                <a:spcPts val="0"/>
              </a:spcBef>
              <a:spcAft>
                <a:spcPts val="0"/>
              </a:spcAft>
              <a:defRPr/>
            </a:pPr>
            <a:r>
              <a:rPr lang="en-US" sz="2800" b="1" i="1" dirty="0">
                <a:latin typeface="+mj-lt"/>
              </a:rPr>
              <a:t>Increasing Youth Participation in Services</a:t>
            </a:r>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401638" y="1519238"/>
            <a:ext cx="5438775" cy="1452257"/>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lnSpc>
                <a:spcPct val="90000"/>
              </a:lnSpc>
              <a:buClr>
                <a:srgbClr val="FF0000"/>
              </a:buClr>
              <a:buSzPct val="100000"/>
              <a:buFont typeface="Arial" pitchFamily="34" charset="0"/>
              <a:buChar char="●"/>
              <a:defRPr/>
            </a:pPr>
            <a:r>
              <a:rPr lang="en-US" sz="1400" dirty="0">
                <a:latin typeface="+mn-lt"/>
              </a:rPr>
              <a:t>Effort Lead:  TBD, member of Worship Committee?</a:t>
            </a:r>
          </a:p>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Description:  Increase opportunities for youth participation in services</a:t>
            </a:r>
          </a:p>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Effort Length: 1- 3 months to identify and socialize within the parish potential ideas and submit for Rectors and Worship Committees approval.  Then ongoing.</a:t>
            </a: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62200" y="4003235"/>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353139" y="4362067"/>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19075" y="4225925"/>
            <a:ext cx="5813425" cy="2400657"/>
          </a:xfrm>
          <a:prstGeom prst="rect">
            <a:avLst/>
          </a:prstGeom>
          <a:noFill/>
          <a:ln w="3175" algn="ctr">
            <a:noFill/>
            <a:miter lim="800000"/>
            <a:headEnd/>
            <a:tailEnd/>
          </a:ln>
        </p:spPr>
        <p:txBody>
          <a:bodyPr>
            <a:spAutoFit/>
          </a:bodyPr>
          <a:lstStyle/>
          <a:p>
            <a:pPr marL="176213" indent="-176213">
              <a:spcBef>
                <a:spcPts val="600"/>
              </a:spcBef>
              <a:buClr>
                <a:srgbClr val="FF0000"/>
              </a:buClr>
              <a:buSzPct val="100000"/>
              <a:buFont typeface="Arial" pitchFamily="34" charset="0"/>
              <a:buChar char="●"/>
              <a:defRPr/>
            </a:pPr>
            <a:r>
              <a:rPr lang="en-US" sz="1400" dirty="0">
                <a:latin typeface="+mn-lt"/>
              </a:rPr>
              <a:t>Strategic Plan Update committee felt youth participation in Services is a Priority Effort</a:t>
            </a:r>
          </a:p>
          <a:p>
            <a:pPr marL="176213" indent="-176213">
              <a:spcBef>
                <a:spcPts val="600"/>
              </a:spcBef>
              <a:buClr>
                <a:srgbClr val="FF0000"/>
              </a:buClr>
              <a:buSzPct val="100000"/>
              <a:buFont typeface="Arial" pitchFamily="34" charset="0"/>
              <a:buChar char="●"/>
              <a:defRPr/>
            </a:pPr>
            <a:r>
              <a:rPr lang="en-US" sz="1400" dirty="0">
                <a:latin typeface="+mn-lt"/>
              </a:rPr>
              <a:t>Youth participation might be as readers, ushers, Youth Sunday, etc. at select or all services</a:t>
            </a:r>
          </a:p>
          <a:p>
            <a:pPr marL="176213" indent="-176213">
              <a:spcBef>
                <a:spcPts val="600"/>
              </a:spcBef>
              <a:buClr>
                <a:srgbClr val="FF0000"/>
              </a:buClr>
              <a:buSzPct val="100000"/>
              <a:buFont typeface="Arial" pitchFamily="34" charset="0"/>
              <a:buChar char="●"/>
              <a:defRPr/>
            </a:pPr>
            <a:r>
              <a:rPr lang="en-US" sz="1400" dirty="0">
                <a:latin typeface="+mn-lt"/>
              </a:rPr>
              <a:t>Current Youth participation</a:t>
            </a:r>
          </a:p>
          <a:p>
            <a:pPr marL="523875" lvl="1" indent="-282575">
              <a:spcBef>
                <a:spcPts val="0"/>
              </a:spcBef>
              <a:buClr>
                <a:srgbClr val="FF0000"/>
              </a:buClr>
              <a:buSzPct val="100000"/>
              <a:buFont typeface="Courier New" panose="02070309020205020404" pitchFamily="49" charset="0"/>
              <a:buChar char="o"/>
              <a:defRPr/>
            </a:pPr>
            <a:r>
              <a:rPr lang="en-US" sz="1400" dirty="0">
                <a:latin typeface="+mn-lt"/>
              </a:rPr>
              <a:t>The Children’s Sermon is a recurring part of each Sunday’s service; both 8:30am and 11:00am</a:t>
            </a:r>
          </a:p>
          <a:p>
            <a:pPr marL="523875" lvl="1" indent="-282575">
              <a:spcBef>
                <a:spcPts val="0"/>
              </a:spcBef>
              <a:buClr>
                <a:srgbClr val="FF0000"/>
              </a:buClr>
              <a:buSzPct val="100000"/>
              <a:buFont typeface="Courier New" panose="02070309020205020404" pitchFamily="49" charset="0"/>
              <a:buChar char="o"/>
              <a:defRPr/>
            </a:pPr>
            <a:r>
              <a:rPr lang="en-US" sz="1400" dirty="0">
                <a:latin typeface="+mn-lt"/>
              </a:rPr>
              <a:t>Christmas Pageant/Play is organized each year Younger children traditionally participate each year</a:t>
            </a:r>
          </a:p>
          <a:p>
            <a:pPr marL="66675" indent="-282575">
              <a:spcBef>
                <a:spcPts val="0"/>
              </a:spcBef>
              <a:buClr>
                <a:srgbClr val="FF0000"/>
              </a:buClr>
              <a:buSzPct val="100000"/>
              <a:buFont typeface="Courier New" panose="02070309020205020404" pitchFamily="49" charset="0"/>
              <a:buChar char="o"/>
              <a:defRPr/>
            </a:pPr>
            <a:endParaRPr lang="en-US" sz="1400" dirty="0">
              <a:latin typeface="+mn-lt"/>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078377" y="1486011"/>
            <a:ext cx="5597525" cy="2634567"/>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600"/>
              </a:spcBef>
              <a:buClr>
                <a:srgbClr val="FF0000"/>
              </a:buClr>
              <a:buSzPct val="100000"/>
              <a:buFont typeface="Arial" pitchFamily="34" charset="0"/>
              <a:buChar char="●"/>
              <a:defRPr/>
            </a:pPr>
            <a:r>
              <a:rPr lang="en-US" sz="1400" dirty="0">
                <a:latin typeface="+mn-lt"/>
              </a:rPr>
              <a:t>Survey Diocesan parishes and current youth programs/participation.  Can use Jann’s connections within the Diocese.</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Interview current service leaders and the EYC Director for potential ideas and recommendations...bring back Youth Sunday, Ushers, readers, acolytes, homily, etc.</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Present potential ideas via online survey to parishioners for input and recommendations and help find an effort Lead</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Working within our Liturgical format, what new ideas for youth participation could be incorporated into the service?  Example: Readers for Lesson and Carols and special services</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Working with Jann, put together Youth Rosters/Scheduling for youth participation decided on </a:t>
            </a: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159502" y="4626734"/>
            <a:ext cx="5307012" cy="1738938"/>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spcBef>
                <a:spcPts val="0"/>
              </a:spcBef>
              <a:buClr>
                <a:srgbClr val="FF0000"/>
              </a:buClr>
              <a:buSzPct val="100000"/>
              <a:buFont typeface="Arial" pitchFamily="34" charset="0"/>
              <a:buChar char="●"/>
              <a:defRPr/>
            </a:pPr>
            <a:r>
              <a:rPr lang="en-US" sz="1400" dirty="0">
                <a:latin typeface="+mn-lt"/>
              </a:rPr>
              <a:t>Technical assistance to post and complete online survey</a:t>
            </a:r>
          </a:p>
          <a:p>
            <a:pPr marL="177800" indent="-177800" eaLnBrk="1">
              <a:spcBef>
                <a:spcPts val="600"/>
              </a:spcBef>
              <a:buClr>
                <a:srgbClr val="FF0000"/>
              </a:buClr>
              <a:buSzPct val="100000"/>
              <a:buFont typeface="Arial" pitchFamily="34" charset="0"/>
              <a:buChar char="●"/>
              <a:defRPr/>
            </a:pPr>
            <a:r>
              <a:rPr lang="en-US" sz="1400" dirty="0">
                <a:latin typeface="+mn-lt"/>
              </a:rPr>
              <a:t>Effort Lead to consolidate survey results and to integrate the selected participation method within the Sunday services coordinating with Rector and Worship Committee for possible implementation</a:t>
            </a:r>
          </a:p>
          <a:p>
            <a:pPr marL="177800" indent="-177800" eaLnBrk="1">
              <a:spcBef>
                <a:spcPts val="600"/>
              </a:spcBef>
              <a:buClr>
                <a:srgbClr val="FF0000"/>
              </a:buClr>
              <a:buSzPct val="100000"/>
              <a:buFont typeface="Arial" pitchFamily="34" charset="0"/>
              <a:buChar char="●"/>
              <a:defRPr/>
            </a:pPr>
            <a:r>
              <a:rPr lang="en-US" sz="1400" dirty="0">
                <a:latin typeface="+mn-lt"/>
              </a:rPr>
              <a:t>Resources needed unknown</a:t>
            </a: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
        <p:nvSpPr>
          <p:cNvPr id="2" name="Line 8">
            <a:extLst>
              <a:ext uri="{FF2B5EF4-FFF2-40B4-BE49-F238E27FC236}">
                <a16:creationId xmlns:a16="http://schemas.microsoft.com/office/drawing/2014/main" id="{7CEC4ED9-27F4-02A5-106A-67C85F8EA28E}"/>
              </a:ext>
            </a:extLst>
          </p:cNvPr>
          <p:cNvSpPr>
            <a:spLocks noChangeShapeType="1"/>
          </p:cNvSpPr>
          <p:nvPr/>
        </p:nvSpPr>
        <p:spPr bwMode="auto">
          <a:xfrm>
            <a:off x="5973763" y="4252958"/>
            <a:ext cx="57546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376084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219075" y="3787985"/>
            <a:ext cx="11485563" cy="777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2" y="304632"/>
            <a:ext cx="7973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r" fontAlgn="auto">
              <a:spcBef>
                <a:spcPts val="0"/>
              </a:spcBef>
              <a:spcAft>
                <a:spcPts val="0"/>
              </a:spcAft>
              <a:defRPr/>
            </a:pPr>
            <a:r>
              <a:rPr lang="en-US" sz="2800" b="1" i="1" dirty="0">
                <a:latin typeface="+mj-lt"/>
              </a:rPr>
              <a:t>Increased Participation in Adult Education</a:t>
            </a:r>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377825" y="1648128"/>
            <a:ext cx="5438775" cy="1251881"/>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lnSpc>
                <a:spcPct val="90000"/>
              </a:lnSpc>
              <a:buClr>
                <a:srgbClr val="FF0000"/>
              </a:buClr>
              <a:buSzPct val="100000"/>
              <a:buFont typeface="Arial" pitchFamily="34" charset="0"/>
              <a:buChar char="●"/>
              <a:defRPr/>
            </a:pPr>
            <a:r>
              <a:rPr lang="en-US" sz="1400" dirty="0">
                <a:latin typeface="+mn-lt"/>
              </a:rPr>
              <a:t>Effort Lead:  Christian Education Lead</a:t>
            </a:r>
          </a:p>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Description:  Adult Education participation has room to grow.  Are there new methods to increase participation?</a:t>
            </a:r>
          </a:p>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Effort Length: 6-9 months to identify new opportunities, and identify potential teachers (if needed) for new focus areas,  and publicize</a:t>
            </a: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62200" y="3901350"/>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487362" y="1273176"/>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4033393"/>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19075" y="4045733"/>
            <a:ext cx="5813425" cy="2677656"/>
          </a:xfrm>
          <a:prstGeom prst="rect">
            <a:avLst/>
          </a:prstGeom>
          <a:noFill/>
          <a:ln w="3175" algn="ctr">
            <a:noFill/>
            <a:miter lim="800000"/>
            <a:headEnd/>
            <a:tailEnd/>
          </a:ln>
        </p:spPr>
        <p:txBody>
          <a:bodyPr>
            <a:spAutoFit/>
          </a:bodyPr>
          <a:lstStyle/>
          <a:p>
            <a:pPr marL="176213" indent="-176213" eaLnBrk="1">
              <a:spcBef>
                <a:spcPts val="0"/>
              </a:spcBef>
              <a:buClr>
                <a:srgbClr val="FF0000"/>
              </a:buClr>
              <a:buSzPct val="100000"/>
              <a:buFont typeface="Arial" pitchFamily="34" charset="0"/>
              <a:buChar char="●"/>
              <a:defRPr/>
            </a:pPr>
            <a:r>
              <a:rPr lang="en-US" sz="1400" dirty="0">
                <a:latin typeface="+mn-lt"/>
              </a:rPr>
              <a:t>Adult Christian education topics are numerous; both historical and contemporary type classes are offered</a:t>
            </a:r>
          </a:p>
          <a:p>
            <a:pPr marL="176213" indent="-176213" eaLnBrk="1">
              <a:spcBef>
                <a:spcPts val="0"/>
              </a:spcBef>
              <a:buClr>
                <a:srgbClr val="FF0000"/>
              </a:buClr>
              <a:buSzPct val="100000"/>
              <a:buFont typeface="Arial" pitchFamily="34" charset="0"/>
              <a:buChar char="●"/>
              <a:defRPr/>
            </a:pPr>
            <a:r>
              <a:rPr lang="en-US" sz="1400" dirty="0">
                <a:latin typeface="+mn-lt"/>
              </a:rPr>
              <a:t>Survey is needed to find out what else the Congregation would want…new types of classes, or doing better what we do.  Survey  should offer broad categories while also providing individuals the ability to provide specific inputs</a:t>
            </a:r>
          </a:p>
          <a:p>
            <a:pPr marL="176213" indent="-176213">
              <a:spcBef>
                <a:spcPts val="0"/>
              </a:spcBef>
              <a:buClr>
                <a:srgbClr val="FF0000"/>
              </a:buClr>
              <a:buSzPct val="100000"/>
              <a:buFont typeface="Arial" pitchFamily="34" charset="0"/>
              <a:buChar char="●"/>
              <a:defRPr/>
            </a:pPr>
            <a:r>
              <a:rPr lang="en-US" sz="1400" dirty="0">
                <a:latin typeface="+mn-lt"/>
              </a:rPr>
              <a:t>Potential new ideas provided to date include parent related bible study with emphasis on family challenges and resulting stresses upon family members</a:t>
            </a:r>
          </a:p>
          <a:p>
            <a:pPr marL="176213" indent="-176213">
              <a:spcBef>
                <a:spcPts val="0"/>
              </a:spcBef>
              <a:buClr>
                <a:srgbClr val="FF0000"/>
              </a:buClr>
              <a:buSzPct val="100000"/>
              <a:buFont typeface="Arial" pitchFamily="34" charset="0"/>
              <a:buChar char="●"/>
              <a:defRPr/>
            </a:pPr>
            <a:r>
              <a:rPr lang="en-US" sz="1400" dirty="0">
                <a:latin typeface="+mn-lt"/>
              </a:rPr>
              <a:t>Providing extended nursery/youth activities to support adult classes may help</a:t>
            </a:r>
          </a:p>
          <a:p>
            <a:pPr marL="176213" indent="-176213">
              <a:spcBef>
                <a:spcPts val="0"/>
              </a:spcBef>
              <a:buClr>
                <a:srgbClr val="FF0000"/>
              </a:buClr>
              <a:buSzPct val="100000"/>
              <a:buFont typeface="Arial" pitchFamily="34" charset="0"/>
              <a:buChar char="●"/>
              <a:defRPr/>
            </a:pPr>
            <a:r>
              <a:rPr lang="en-US" sz="1400" dirty="0">
                <a:solidFill>
                  <a:srgbClr val="000000"/>
                </a:solidFill>
              </a:rPr>
              <a:t>Connects to Growing Our Sense of Church Family and Newcomers</a:t>
            </a:r>
            <a:endParaRPr lang="en-US" sz="1400" dirty="0">
              <a:latin typeface="+mn-lt"/>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130927" y="1499625"/>
            <a:ext cx="5597525" cy="1935915"/>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600"/>
              </a:spcBef>
              <a:buClr>
                <a:srgbClr val="FF0000"/>
              </a:buClr>
              <a:buSzPct val="100000"/>
              <a:buFont typeface="Arial" pitchFamily="34" charset="0"/>
              <a:buChar char="●"/>
              <a:defRPr/>
            </a:pPr>
            <a:r>
              <a:rPr lang="en-US" sz="1400" dirty="0">
                <a:latin typeface="+mn-lt"/>
              </a:rPr>
              <a:t>Prepare and post online survey for parishioners to provide desired preferences. </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Consolidates survey results and prioritize opportunities</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For high priority opportunities, determine study requirements in teachers, course material, etc.</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Recruit teachers if needed</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Explore increased use of Zoom</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Publicity Campaign for any Adult Education planned</a:t>
            </a: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197983" y="4309269"/>
            <a:ext cx="5307012" cy="1523494"/>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spcBef>
                <a:spcPts val="0"/>
              </a:spcBef>
              <a:buClr>
                <a:srgbClr val="FF0000"/>
              </a:buClr>
              <a:buSzPct val="100000"/>
              <a:buFont typeface="Arial" pitchFamily="34" charset="0"/>
              <a:buChar char="●"/>
              <a:defRPr/>
            </a:pPr>
            <a:r>
              <a:rPr lang="en-US" sz="1400" dirty="0">
                <a:latin typeface="+mn-lt"/>
              </a:rPr>
              <a:t>Need experienced teachers to provide help on survey development</a:t>
            </a:r>
          </a:p>
          <a:p>
            <a:pPr marL="177800" indent="-177800" eaLnBrk="1">
              <a:spcBef>
                <a:spcPts val="600"/>
              </a:spcBef>
              <a:buClr>
                <a:srgbClr val="FF0000"/>
              </a:buClr>
              <a:buSzPct val="100000"/>
              <a:buFont typeface="Arial" pitchFamily="34" charset="0"/>
              <a:buChar char="●"/>
              <a:defRPr/>
            </a:pPr>
            <a:r>
              <a:rPr lang="en-US" sz="1400" dirty="0">
                <a:latin typeface="+mn-lt"/>
              </a:rPr>
              <a:t>Individual with technical experience to develop and post online the finalized survey</a:t>
            </a:r>
          </a:p>
          <a:p>
            <a:pPr marL="177800" indent="-177800" eaLnBrk="1">
              <a:spcBef>
                <a:spcPts val="600"/>
              </a:spcBef>
              <a:buClr>
                <a:srgbClr val="FF0000"/>
              </a:buClr>
              <a:buSzPct val="100000"/>
              <a:buFont typeface="Arial" pitchFamily="34" charset="0"/>
              <a:buChar char="●"/>
              <a:defRPr/>
            </a:pPr>
            <a:r>
              <a:rPr lang="en-US" sz="1400" dirty="0">
                <a:latin typeface="+mn-lt"/>
              </a:rPr>
              <a:t>Possible material costs depending on opportunities chosen</a:t>
            </a: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Tree>
    <p:extLst>
      <p:ext uri="{BB962C8B-B14F-4D97-AF65-F5344CB8AC3E}">
        <p14:creationId xmlns:p14="http://schemas.microsoft.com/office/powerpoint/2010/main" val="25263582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737B8-9842-5D8A-68F3-D751652406D7}"/>
              </a:ext>
            </a:extLst>
          </p:cNvPr>
          <p:cNvSpPr>
            <a:spLocks noGrp="1"/>
          </p:cNvSpPr>
          <p:nvPr>
            <p:ph type="ctrTitle"/>
          </p:nvPr>
        </p:nvSpPr>
        <p:spPr>
          <a:xfrm>
            <a:off x="765048" y="3429000"/>
            <a:ext cx="10363200" cy="1470025"/>
          </a:xfrm>
        </p:spPr>
        <p:txBody>
          <a:bodyPr/>
          <a:lstStyle/>
          <a:p>
            <a:r>
              <a:rPr lang="en-US" sz="4000" dirty="0"/>
              <a:t>Draft Strategic Plan</a:t>
            </a:r>
          </a:p>
        </p:txBody>
      </p:sp>
      <p:sp>
        <p:nvSpPr>
          <p:cNvPr id="2" name="TextBox 1">
            <a:extLst>
              <a:ext uri="{FF2B5EF4-FFF2-40B4-BE49-F238E27FC236}">
                <a16:creationId xmlns:a16="http://schemas.microsoft.com/office/drawing/2014/main" id="{8BF13977-5663-EE1D-5DC5-C466EE6A768C}"/>
              </a:ext>
            </a:extLst>
          </p:cNvPr>
          <p:cNvSpPr txBox="1"/>
          <p:nvPr/>
        </p:nvSpPr>
        <p:spPr>
          <a:xfrm>
            <a:off x="1129656" y="5527498"/>
            <a:ext cx="675185" cy="338554"/>
          </a:xfrm>
          <a:prstGeom prst="rect">
            <a:avLst/>
          </a:prstGeom>
          <a:noFill/>
        </p:spPr>
        <p:txBody>
          <a:bodyPr wrap="none" rtlCol="0">
            <a:spAutoFit/>
          </a:bodyPr>
          <a:lstStyle/>
          <a:p>
            <a:r>
              <a:rPr lang="en-US" sz="1600" dirty="0"/>
              <a:t>Note:</a:t>
            </a:r>
          </a:p>
        </p:txBody>
      </p:sp>
    </p:spTree>
    <p:extLst>
      <p:ext uri="{BB962C8B-B14F-4D97-AF65-F5344CB8AC3E}">
        <p14:creationId xmlns:p14="http://schemas.microsoft.com/office/powerpoint/2010/main" val="11783998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flipV="1">
            <a:off x="219076" y="3183076"/>
            <a:ext cx="5754688" cy="95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1" y="74861"/>
            <a:ext cx="797346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lvl="0" algn="r" fontAlgn="auto">
              <a:spcBef>
                <a:spcPts val="0"/>
              </a:spcBef>
              <a:spcAft>
                <a:spcPts val="0"/>
              </a:spcAft>
              <a:defRPr/>
            </a:pPr>
            <a:r>
              <a:rPr lang="en-US" sz="2800" b="1" i="1" dirty="0">
                <a:latin typeface="+mj-lt"/>
              </a:rPr>
              <a:t>Continued Church Growth Through </a:t>
            </a:r>
          </a:p>
          <a:p>
            <a:pPr lvl="0" algn="r" fontAlgn="auto">
              <a:spcBef>
                <a:spcPts val="0"/>
              </a:spcBef>
              <a:spcAft>
                <a:spcPts val="0"/>
              </a:spcAft>
              <a:defRPr/>
            </a:pPr>
            <a:r>
              <a:rPr lang="en-US" sz="2800" b="1" i="1" dirty="0">
                <a:latin typeface="+mj-lt"/>
              </a:rPr>
              <a:t>Youth Activities/Events</a:t>
            </a:r>
            <a:endParaRPr lang="en-US" sz="2800" b="1" i="1" dirty="0"/>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401638" y="1519238"/>
            <a:ext cx="5438775" cy="1917448"/>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lnSpc>
                <a:spcPct val="90000"/>
              </a:lnSpc>
              <a:buClr>
                <a:srgbClr val="FF0000"/>
              </a:buClr>
              <a:buSzPct val="100000"/>
              <a:buFont typeface="Arial" pitchFamily="34" charset="0"/>
              <a:buChar char="●"/>
              <a:defRPr/>
            </a:pPr>
            <a:r>
              <a:rPr lang="en-US" sz="1400" dirty="0">
                <a:latin typeface="+mn-lt"/>
                <a:cs typeface="Calibri" panose="020F0502020204030204" pitchFamily="34" charset="0"/>
              </a:rPr>
              <a:t>Effort Lead:  Youth Director (or Co-Lead with Adult and Youth, TBD) </a:t>
            </a:r>
          </a:p>
          <a:p>
            <a:pPr marL="177800" indent="-177800">
              <a:lnSpc>
                <a:spcPct val="90000"/>
              </a:lnSpc>
              <a:spcBef>
                <a:spcPts val="1200"/>
              </a:spcBef>
              <a:buClr>
                <a:srgbClr val="FF0000"/>
              </a:buClr>
              <a:buSzPct val="100000"/>
              <a:buFont typeface="Arial" pitchFamily="34" charset="0"/>
              <a:buChar char="●"/>
              <a:defRPr/>
            </a:pPr>
            <a:r>
              <a:rPr lang="en-US" sz="1400" dirty="0">
                <a:latin typeface="+mn-lt"/>
                <a:cs typeface="Calibri" panose="020F0502020204030204" pitchFamily="34" charset="0"/>
              </a:rPr>
              <a:t>Description:  Reaching out and organizing additional youth led events or youth activities</a:t>
            </a:r>
          </a:p>
          <a:p>
            <a:pPr marL="177800" indent="-177800" eaLnBrk="1">
              <a:lnSpc>
                <a:spcPct val="90000"/>
              </a:lnSpc>
              <a:spcBef>
                <a:spcPts val="1200"/>
              </a:spcBef>
              <a:buClr>
                <a:srgbClr val="FF0000"/>
              </a:buClr>
              <a:buSzPct val="100000"/>
              <a:buFont typeface="Arial" pitchFamily="34" charset="0"/>
              <a:buChar char="●"/>
              <a:defRPr/>
            </a:pPr>
            <a:r>
              <a:rPr lang="en-US" sz="1400" dirty="0">
                <a:latin typeface="+mn-lt"/>
                <a:cs typeface="Calibri" panose="020F0502020204030204" pitchFamily="34" charset="0"/>
              </a:rPr>
              <a:t>Effort length- Could take around a month to a year depending on size and expansiveness of project, then ongoing</a:t>
            </a:r>
          </a:p>
          <a:p>
            <a:pPr>
              <a:spcBef>
                <a:spcPts val="1800"/>
              </a:spcBef>
            </a:pPr>
            <a:r>
              <a:rPr lang="en-US" sz="1400" dirty="0">
                <a:solidFill>
                  <a:srgbClr val="727272"/>
                </a:solidFill>
                <a:effectLst/>
                <a:latin typeface="+mn-lt"/>
                <a:cs typeface="Calibri" panose="020F0502020204030204" pitchFamily="34" charset="0"/>
              </a:rPr>
              <a:t>. </a:t>
            </a:r>
            <a:endParaRPr lang="en-US" sz="1400" dirty="0">
              <a:effectLst/>
              <a:latin typeface="+mn-lt"/>
              <a:cs typeface="Calibri" panose="020F0502020204030204" pitchFamily="34" charset="0"/>
            </a:endParaRP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72475" y="3182317"/>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225507" y="5091902"/>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152022" y="3456126"/>
            <a:ext cx="5938006" cy="3323987"/>
          </a:xfrm>
          <a:prstGeom prst="rect">
            <a:avLst/>
          </a:prstGeom>
          <a:noFill/>
          <a:ln w="3175" algn="ctr">
            <a:noFill/>
            <a:miter lim="800000"/>
            <a:headEnd/>
            <a:tailEnd/>
          </a:ln>
        </p:spPr>
        <p:txBody>
          <a:bodyPr wrap="square">
            <a:spAutoFit/>
          </a:bodyPr>
          <a:lstStyle/>
          <a:p>
            <a:pPr marL="176213" indent="-176213">
              <a:spcBef>
                <a:spcPts val="0"/>
              </a:spcBef>
              <a:buClr>
                <a:srgbClr val="FF0000"/>
              </a:buClr>
              <a:buSzPct val="100000"/>
              <a:buFont typeface="Arial" pitchFamily="34" charset="0"/>
              <a:buChar char="●"/>
              <a:defRPr/>
            </a:pPr>
            <a:r>
              <a:rPr lang="en-US" sz="1400" dirty="0">
                <a:latin typeface="+mn-lt"/>
              </a:rPr>
              <a:t>Children are welcome in the church youth group where many fun activities take place</a:t>
            </a:r>
          </a:p>
          <a:p>
            <a:pPr marL="176213" indent="-176213">
              <a:spcBef>
                <a:spcPts val="0"/>
              </a:spcBef>
              <a:buClr>
                <a:srgbClr val="FF0000"/>
              </a:buClr>
              <a:buSzPct val="100000"/>
              <a:buFont typeface="Arial" pitchFamily="34" charset="0"/>
              <a:buChar char="●"/>
              <a:defRPr/>
            </a:pPr>
            <a:r>
              <a:rPr lang="en-US" sz="1400" dirty="0">
                <a:effectLst/>
                <a:latin typeface="+mn-lt"/>
              </a:rPr>
              <a:t>Children’s sermon during services provide a shorthand or easier to grasp version of bible lessons and morals</a:t>
            </a:r>
          </a:p>
          <a:p>
            <a:pPr marL="176213" indent="-176213">
              <a:spcBef>
                <a:spcPts val="0"/>
              </a:spcBef>
              <a:buClr>
                <a:srgbClr val="FF0000"/>
              </a:buClr>
              <a:buSzPct val="100000"/>
              <a:buFont typeface="Arial" pitchFamily="34" charset="0"/>
              <a:buChar char="●"/>
              <a:defRPr/>
            </a:pPr>
            <a:r>
              <a:rPr lang="en-US" sz="1400" dirty="0">
                <a:effectLst/>
                <a:latin typeface="+mn-lt"/>
              </a:rPr>
              <a:t>Youth Leadership Opportunities: Create more youth leadership roles within church events. This could be anything from leading prayers organizing service projects, assisting in the social media presence</a:t>
            </a:r>
          </a:p>
          <a:p>
            <a:pPr marL="176213" indent="-176213">
              <a:spcBef>
                <a:spcPts val="0"/>
              </a:spcBef>
              <a:buClr>
                <a:srgbClr val="FF0000"/>
              </a:buClr>
              <a:buSzPct val="100000"/>
              <a:buFont typeface="Arial" pitchFamily="34" charset="0"/>
              <a:buChar char="●"/>
              <a:defRPr/>
            </a:pPr>
            <a:r>
              <a:rPr lang="en-US" sz="1400" dirty="0">
                <a:effectLst/>
                <a:latin typeface="+mn-lt"/>
              </a:rPr>
              <a:t>Interactive Workshops: Host creative and hands-on workshops (arts, crafts, music, or tech-focused) led by youth. Could encourage peer-to-peer engagement and provide places for youth to show their talents</a:t>
            </a:r>
          </a:p>
          <a:p>
            <a:pPr marL="176213" indent="-176213">
              <a:spcBef>
                <a:spcPts val="0"/>
              </a:spcBef>
              <a:buClr>
                <a:srgbClr val="FF0000"/>
              </a:buClr>
              <a:buSzPct val="100000"/>
              <a:buFont typeface="Arial" pitchFamily="34" charset="0"/>
              <a:buChar char="●"/>
              <a:defRPr/>
            </a:pPr>
            <a:r>
              <a:rPr lang="en-US" sz="1400" dirty="0">
                <a:effectLst/>
                <a:latin typeface="+mn-lt"/>
              </a:rPr>
              <a:t>Digital Engagement: Use social media. Use platforms like Instagram or TikTok to highlight youth activities, share content, and create a space for young people to express their faith in a modern way</a:t>
            </a:r>
          </a:p>
          <a:p>
            <a:pPr marL="176213" indent="-176213">
              <a:spcBef>
                <a:spcPts val="0"/>
              </a:spcBef>
              <a:buClr>
                <a:srgbClr val="FF0000"/>
              </a:buClr>
              <a:buSzPct val="100000"/>
              <a:buFont typeface="Arial" pitchFamily="34" charset="0"/>
              <a:buChar char="●"/>
              <a:defRPr/>
            </a:pPr>
            <a:r>
              <a:rPr lang="en-US" sz="1400" dirty="0">
                <a:solidFill>
                  <a:srgbClr val="000000"/>
                </a:solidFill>
              </a:rPr>
              <a:t>Connects to youth participation in services, Newcomers, Growing Our Sense of Church Family, and fellowship for young families</a:t>
            </a:r>
            <a:endParaRPr lang="en-US" sz="1400" dirty="0">
              <a:effectLst/>
              <a:latin typeface="+mn-lt"/>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065161" y="1442976"/>
            <a:ext cx="5597525" cy="3490186"/>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0"/>
              </a:spcBef>
              <a:buClr>
                <a:srgbClr val="FF0000"/>
              </a:buClr>
              <a:buSzPct val="100000"/>
              <a:buFont typeface="Arial" pitchFamily="34" charset="0"/>
              <a:buChar char="●"/>
              <a:defRPr/>
            </a:pPr>
            <a:r>
              <a:rPr lang="en-US" sz="1400" dirty="0">
                <a:latin typeface="+mn-lt"/>
              </a:rPr>
              <a:t>Continue surveys with younger members to gauge what would be exciting </a:t>
            </a:r>
          </a:p>
          <a:p>
            <a:pPr marL="177800" indent="-177800">
              <a:lnSpc>
                <a:spcPct val="90000"/>
              </a:lnSpc>
              <a:spcBef>
                <a:spcPts val="0"/>
              </a:spcBef>
              <a:buClr>
                <a:srgbClr val="FF0000"/>
              </a:buClr>
              <a:buSzPct val="100000"/>
              <a:buFont typeface="Arial" pitchFamily="34" charset="0"/>
              <a:buChar char="●"/>
              <a:defRPr/>
            </a:pPr>
            <a:r>
              <a:rPr lang="en-US" sz="1400" dirty="0">
                <a:latin typeface="+mn-lt"/>
              </a:rPr>
              <a:t>Continue research on youth activities taking place in Churches around us whether or not Episcopalian</a:t>
            </a:r>
          </a:p>
          <a:p>
            <a:pPr marL="177800" indent="-177800">
              <a:lnSpc>
                <a:spcPct val="90000"/>
              </a:lnSpc>
              <a:spcBef>
                <a:spcPts val="0"/>
              </a:spcBef>
              <a:buClr>
                <a:srgbClr val="FF0000"/>
              </a:buClr>
              <a:buSzPct val="100000"/>
              <a:buFont typeface="Arial" pitchFamily="34" charset="0"/>
              <a:buChar char="●"/>
              <a:defRPr/>
            </a:pPr>
            <a:r>
              <a:rPr lang="en-US" sz="1400" dirty="0">
                <a:latin typeface="+mn-lt"/>
              </a:rPr>
              <a:t>Create EYC “officer groups”: teen lead with volunteers/Priest and Youth Director involved for activity planning</a:t>
            </a:r>
          </a:p>
          <a:p>
            <a:pPr marL="177800" indent="-177800">
              <a:lnSpc>
                <a:spcPct val="90000"/>
              </a:lnSpc>
              <a:spcBef>
                <a:spcPts val="0"/>
              </a:spcBef>
              <a:buClr>
                <a:srgbClr val="FF0000"/>
              </a:buClr>
              <a:buSzPct val="100000"/>
              <a:buFont typeface="Arial" pitchFamily="34" charset="0"/>
              <a:buChar char="●"/>
              <a:defRPr/>
            </a:pPr>
            <a:r>
              <a:rPr lang="en-US" sz="1400" dirty="0">
                <a:latin typeface="+mn-lt"/>
              </a:rPr>
              <a:t>Community Service Projects: Continue organizing service-based projects where the youth can volunteer locally, either within the church community or in collaboration with other churches or local nonprofits</a:t>
            </a:r>
          </a:p>
          <a:p>
            <a:pPr marL="177800" indent="-177800">
              <a:lnSpc>
                <a:spcPct val="90000"/>
              </a:lnSpc>
              <a:spcBef>
                <a:spcPts val="0"/>
              </a:spcBef>
              <a:buClr>
                <a:srgbClr val="FF0000"/>
              </a:buClr>
              <a:buSzPct val="100000"/>
              <a:buFont typeface="Arial" pitchFamily="34" charset="0"/>
              <a:buChar char="●"/>
              <a:defRPr/>
            </a:pPr>
            <a:r>
              <a:rPr lang="en-US" sz="1400" dirty="0">
                <a:latin typeface="+mn-lt"/>
              </a:rPr>
              <a:t>Expand Youth Only Events: Create some elementary-level youth-only events such as retreats, movie nights, or game nights similar to current EYC events to enhance bonding in a more relaxed environment</a:t>
            </a:r>
          </a:p>
          <a:p>
            <a:pPr marL="177800" indent="-177800">
              <a:lnSpc>
                <a:spcPct val="90000"/>
              </a:lnSpc>
              <a:spcBef>
                <a:spcPts val="0"/>
              </a:spcBef>
              <a:buClr>
                <a:srgbClr val="FF0000"/>
              </a:buClr>
              <a:buSzPct val="100000"/>
              <a:buFont typeface="Arial" pitchFamily="34" charset="0"/>
              <a:buChar char="●"/>
              <a:defRPr/>
            </a:pPr>
            <a:r>
              <a:rPr lang="en-US" sz="1400" dirty="0">
                <a:latin typeface="+mn-lt"/>
              </a:rPr>
              <a:t>Collaborative Events: Plan collaborations with youth from other local churches including St Tim’s (whether Episcopalian or not) to show a broader community of faith and engagement</a:t>
            </a:r>
          </a:p>
          <a:p>
            <a:pPr marL="177800" indent="-177800">
              <a:lnSpc>
                <a:spcPct val="90000"/>
              </a:lnSpc>
              <a:spcBef>
                <a:spcPts val="0"/>
              </a:spcBef>
              <a:buClr>
                <a:srgbClr val="FF0000"/>
              </a:buClr>
              <a:buSzPct val="100000"/>
              <a:buFont typeface="Arial" pitchFamily="34" charset="0"/>
              <a:buChar char="●"/>
              <a:defRPr/>
            </a:pPr>
            <a:endParaRPr lang="en-US" sz="1400" dirty="0">
              <a:latin typeface="+mn-lt"/>
            </a:endParaRP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116326" y="5445495"/>
            <a:ext cx="5672137" cy="1369606"/>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a:spcBef>
                <a:spcPts val="0"/>
              </a:spcBef>
              <a:buClr>
                <a:srgbClr val="FF0000"/>
              </a:buClr>
              <a:buSzPct val="100000"/>
              <a:buFont typeface="Arial" pitchFamily="34" charset="0"/>
              <a:buChar char="●"/>
              <a:defRPr/>
            </a:pPr>
            <a:r>
              <a:rPr lang="en-US" sz="1400" dirty="0">
                <a:latin typeface="Roboto" panose="02000000000000000000" pitchFamily="2" charset="0"/>
              </a:rPr>
              <a:t>A big issue is we as a communion have to embody the spirit of a younger generation to pull them in</a:t>
            </a:r>
          </a:p>
          <a:p>
            <a:pPr marL="177800" indent="-177800">
              <a:spcBef>
                <a:spcPts val="0"/>
              </a:spcBef>
              <a:buClr>
                <a:srgbClr val="FF0000"/>
              </a:buClr>
              <a:buSzPct val="100000"/>
              <a:buFont typeface="Arial" pitchFamily="34" charset="0"/>
              <a:buChar char="●"/>
              <a:defRPr/>
            </a:pPr>
            <a:r>
              <a:rPr lang="en-US" sz="1400" dirty="0">
                <a:latin typeface="Roboto" panose="02000000000000000000" pitchFamily="2" charset="0"/>
              </a:rPr>
              <a:t>Finding volunteers or group leaders who can harness that energy </a:t>
            </a:r>
          </a:p>
          <a:p>
            <a:pPr marL="177800" indent="-177800">
              <a:spcBef>
                <a:spcPts val="0"/>
              </a:spcBef>
              <a:buClr>
                <a:srgbClr val="FF0000"/>
              </a:buClr>
              <a:buSzPct val="100000"/>
              <a:buFont typeface="Arial" pitchFamily="34" charset="0"/>
              <a:buChar char="●"/>
              <a:defRPr/>
            </a:pPr>
            <a:r>
              <a:rPr lang="en-US" sz="1400">
                <a:latin typeface="Roboto" panose="02000000000000000000" pitchFamily="2" charset="0"/>
              </a:rPr>
              <a:t>Insuring “Safeguarding </a:t>
            </a:r>
            <a:r>
              <a:rPr lang="en-US" sz="1400" dirty="0">
                <a:latin typeface="Roboto" panose="02000000000000000000" pitchFamily="2" charset="0"/>
              </a:rPr>
              <a:t>All </a:t>
            </a:r>
            <a:r>
              <a:rPr lang="en-US" sz="1400">
                <a:latin typeface="Roboto" panose="02000000000000000000" pitchFamily="2" charset="0"/>
              </a:rPr>
              <a:t>God’s Children” </a:t>
            </a:r>
            <a:r>
              <a:rPr lang="en-US" sz="1400" dirty="0">
                <a:latin typeface="Roboto" panose="02000000000000000000" pitchFamily="2" charset="0"/>
              </a:rPr>
              <a:t>guidelines </a:t>
            </a:r>
            <a:r>
              <a:rPr lang="en-US" sz="1400">
                <a:latin typeface="Roboto" panose="02000000000000000000" pitchFamily="2" charset="0"/>
              </a:rPr>
              <a:t>are followed</a:t>
            </a:r>
            <a:endParaRPr lang="en-US" sz="1100" dirty="0"/>
          </a:p>
          <a:p>
            <a:pPr marL="177800" indent="-177800" eaLnBrk="1">
              <a:spcBef>
                <a:spcPts val="0"/>
              </a:spcBef>
              <a:buClr>
                <a:srgbClr val="FF0000"/>
              </a:buClr>
              <a:buSzPct val="100000"/>
              <a:buFont typeface="Arial" pitchFamily="34" charset="0"/>
              <a:buChar char="●"/>
              <a:defRPr/>
            </a:pPr>
            <a:endParaRPr lang="en-US" sz="1400" dirty="0">
              <a:latin typeface="+mn-lt"/>
            </a:endParaRP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
        <p:nvSpPr>
          <p:cNvPr id="2" name="Line 8">
            <a:extLst>
              <a:ext uri="{FF2B5EF4-FFF2-40B4-BE49-F238E27FC236}">
                <a16:creationId xmlns:a16="http://schemas.microsoft.com/office/drawing/2014/main" id="{B4B508BD-7772-DE3C-AE04-D35DE2F5B7E8}"/>
              </a:ext>
            </a:extLst>
          </p:cNvPr>
          <p:cNvSpPr>
            <a:spLocks noChangeShapeType="1"/>
          </p:cNvSpPr>
          <p:nvPr/>
        </p:nvSpPr>
        <p:spPr bwMode="auto">
          <a:xfrm flipV="1">
            <a:off x="5999903" y="4987855"/>
            <a:ext cx="5754688" cy="951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713997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219075" y="3952875"/>
            <a:ext cx="11485563" cy="777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2" y="304632"/>
            <a:ext cx="7973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r"/>
            <a:r>
              <a:rPr lang="en-US" sz="2800" b="1" i="1" dirty="0">
                <a:latin typeface="+mj-lt"/>
                <a:cs typeface="Times New Roman" panose="02020603050405020304" pitchFamily="18" charset="0"/>
              </a:rPr>
              <a:t>New Members Volunteer Program</a:t>
            </a:r>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401638" y="1519238"/>
            <a:ext cx="5438775" cy="1715213"/>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Effort Lead: TBD</a:t>
            </a:r>
          </a:p>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Description: Identify ways to get new members actively volunteering in the church</a:t>
            </a:r>
          </a:p>
          <a:p>
            <a:pPr marL="177800" indent="-177800" eaLnBrk="1">
              <a:lnSpc>
                <a:spcPct val="93000"/>
              </a:lnSpc>
              <a:spcBef>
                <a:spcPts val="1000"/>
              </a:spcBef>
              <a:buClr>
                <a:srgbClr val="FF0000"/>
              </a:buClr>
              <a:buSzPct val="100000"/>
              <a:buFont typeface="Arial" pitchFamily="34" charset="0"/>
              <a:buChar char="●"/>
              <a:defRPr/>
            </a:pPr>
            <a:r>
              <a:rPr lang="en-US" sz="1400" dirty="0">
                <a:latin typeface="+mn-lt"/>
              </a:rPr>
              <a:t>Effort Length: 1-3 months to organize and then ongoing</a:t>
            </a:r>
          </a:p>
          <a:p>
            <a:pPr marL="177800" indent="-177800" eaLnBrk="1">
              <a:lnSpc>
                <a:spcPct val="93000"/>
              </a:lnSpc>
              <a:spcBef>
                <a:spcPts val="1000"/>
              </a:spcBef>
              <a:buClr>
                <a:srgbClr val="FF0000"/>
              </a:buClr>
              <a:buSzPct val="100000"/>
              <a:buFont typeface="Arial" pitchFamily="34" charset="0"/>
              <a:buChar char="●"/>
              <a:defRPr/>
            </a:pPr>
            <a:endParaRPr lang="en-US" sz="1400" dirty="0">
              <a:latin typeface="+mn-lt"/>
            </a:endParaRPr>
          </a:p>
          <a:p>
            <a:pPr marL="177800" indent="-177800" eaLnBrk="1">
              <a:lnSpc>
                <a:spcPct val="93000"/>
              </a:lnSpc>
              <a:spcBef>
                <a:spcPts val="1000"/>
              </a:spcBef>
              <a:buClr>
                <a:srgbClr val="FF0000"/>
              </a:buClr>
              <a:buSzPct val="100000"/>
              <a:buFont typeface="Arial" pitchFamily="34" charset="0"/>
              <a:buChar char="●"/>
              <a:defRPr/>
            </a:pPr>
            <a:endParaRPr lang="en-US" sz="1400" dirty="0">
              <a:latin typeface="+mn-lt"/>
            </a:endParaRP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62200" y="4003235"/>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4033393"/>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14312" y="4164955"/>
            <a:ext cx="5813425" cy="2693045"/>
          </a:xfrm>
          <a:prstGeom prst="rect">
            <a:avLst/>
          </a:prstGeom>
          <a:noFill/>
          <a:ln w="3175" algn="ctr">
            <a:noFill/>
            <a:miter lim="800000"/>
            <a:headEnd/>
            <a:tailEnd/>
          </a:ln>
        </p:spPr>
        <p:txBody>
          <a:bodyPr>
            <a:spAutoFit/>
          </a:bodyPr>
          <a:lstStyle/>
          <a:p>
            <a:pPr marL="176213" indent="-176213">
              <a:spcBef>
                <a:spcPts val="600"/>
              </a:spcBef>
              <a:buClr>
                <a:srgbClr val="FF0000"/>
              </a:buClr>
              <a:buSzPct val="100000"/>
              <a:buFont typeface="Arial" pitchFamily="34" charset="0"/>
              <a:buChar char="●"/>
              <a:defRPr/>
            </a:pPr>
            <a:r>
              <a:rPr lang="en-US" sz="1400" dirty="0">
                <a:latin typeface="+mn-lt"/>
              </a:rPr>
              <a:t>Getting New Members involved in the Church early helps to keep them members, give more of their time and resources, plus furthers a sense of Church Family </a:t>
            </a:r>
          </a:p>
          <a:p>
            <a:pPr marL="176213" indent="-176213">
              <a:spcBef>
                <a:spcPts val="400"/>
              </a:spcBef>
              <a:buClr>
                <a:srgbClr val="FF0000"/>
              </a:buClr>
              <a:buSzPct val="100000"/>
              <a:buFont typeface="Arial" pitchFamily="34" charset="0"/>
              <a:buChar char="●"/>
              <a:defRPr/>
            </a:pPr>
            <a:r>
              <a:rPr lang="en-US" sz="1400" dirty="0">
                <a:latin typeface="+mn-lt"/>
              </a:rPr>
              <a:t> Brainstorm ways to augment current marketing approach of volunteer opportunities - volunteer opportunities need to be publicized more, whether on social media, during announcements, website, newsletter, etc.</a:t>
            </a:r>
          </a:p>
          <a:p>
            <a:pPr marL="176213" indent="-176213">
              <a:spcBef>
                <a:spcPts val="400"/>
              </a:spcBef>
              <a:buClr>
                <a:srgbClr val="FF0000"/>
              </a:buClr>
              <a:buSzPct val="100000"/>
              <a:buFont typeface="Arial" pitchFamily="34" charset="0"/>
              <a:buChar char="●"/>
              <a:defRPr/>
            </a:pPr>
            <a:r>
              <a:rPr lang="en-US" sz="1400" dirty="0">
                <a:latin typeface="+mn-lt"/>
              </a:rPr>
              <a:t>Capture ideas to increase comfort-level among newer members and encourage volunteerism</a:t>
            </a:r>
          </a:p>
          <a:p>
            <a:pPr marL="176213" indent="-176213">
              <a:spcBef>
                <a:spcPts val="400"/>
              </a:spcBef>
              <a:buClr>
                <a:srgbClr val="FF0000"/>
              </a:buClr>
              <a:buSzPct val="100000"/>
              <a:buFont typeface="Arial" pitchFamily="34" charset="0"/>
              <a:buChar char="●"/>
              <a:defRPr/>
            </a:pPr>
            <a:r>
              <a:rPr lang="en-US" sz="1400" dirty="0">
                <a:solidFill>
                  <a:srgbClr val="000000"/>
                </a:solidFill>
              </a:rPr>
              <a:t>Connects to Newcomer Ministry, Growing Our Sense of Church Family, and participation in community efforts</a:t>
            </a:r>
            <a:endParaRPr lang="en-US" sz="1400" dirty="0">
              <a:latin typeface="+mn-lt"/>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107114" y="1623017"/>
            <a:ext cx="5597525" cy="1935915"/>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600"/>
              </a:spcBef>
              <a:buClr>
                <a:srgbClr val="FF0000"/>
              </a:buClr>
              <a:buSzPct val="100000"/>
              <a:buFont typeface="Arial" pitchFamily="34" charset="0"/>
              <a:buChar char="●"/>
              <a:defRPr/>
            </a:pPr>
            <a:r>
              <a:rPr lang="en-US" sz="1400" dirty="0">
                <a:latin typeface="+mn-lt"/>
              </a:rPr>
              <a:t>Develop a Call List of New Members</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Determine different areas where volunteers are heavily needed</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Have a point of contact to reach out to new members with list of opportunities and descriptions. Encourage them to volunteer.  Face to Face interaction is the most important</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Find out new member’s interests/talents and offer volunteer ideas</a:t>
            </a:r>
          </a:p>
          <a:p>
            <a:pPr marL="177800" indent="-177800">
              <a:lnSpc>
                <a:spcPct val="90000"/>
              </a:lnSpc>
              <a:spcBef>
                <a:spcPts val="600"/>
              </a:spcBef>
              <a:buClr>
                <a:srgbClr val="FF0000"/>
              </a:buClr>
              <a:buSzPct val="100000"/>
              <a:buFont typeface="Arial" pitchFamily="34" charset="0"/>
              <a:buChar char="●"/>
              <a:defRPr/>
            </a:pPr>
            <a:r>
              <a:rPr lang="en-US" sz="1400" dirty="0">
                <a:latin typeface="+mn-lt"/>
              </a:rPr>
              <a:t>Might Newcomer Committee run this effort?</a:t>
            </a:r>
          </a:p>
          <a:p>
            <a:pPr marL="177800" indent="-177800">
              <a:lnSpc>
                <a:spcPct val="90000"/>
              </a:lnSpc>
              <a:spcBef>
                <a:spcPts val="600"/>
              </a:spcBef>
              <a:buClr>
                <a:srgbClr val="FF0000"/>
              </a:buClr>
              <a:buSzPct val="100000"/>
              <a:buFont typeface="Arial" pitchFamily="34" charset="0"/>
              <a:buChar char="●"/>
              <a:defRPr/>
            </a:pPr>
            <a:endParaRPr lang="en-US" sz="1400" dirty="0">
              <a:latin typeface="+mn-lt"/>
            </a:endParaRP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032500" y="4309269"/>
            <a:ext cx="5672137" cy="1523494"/>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a:spcBef>
                <a:spcPts val="600"/>
              </a:spcBef>
              <a:buClr>
                <a:srgbClr val="FF0000"/>
              </a:buClr>
              <a:buSzPct val="100000"/>
              <a:buFont typeface="Arial" pitchFamily="34" charset="0"/>
              <a:buChar char="●"/>
              <a:defRPr/>
            </a:pPr>
            <a:r>
              <a:rPr lang="en-US" sz="1400" dirty="0">
                <a:latin typeface="+mn-lt"/>
              </a:rPr>
              <a:t>Pamphlets/list of ongoing/long-term volunteer needs with volunteer interest sheet</a:t>
            </a:r>
          </a:p>
          <a:p>
            <a:pPr marL="177800" indent="-177800">
              <a:spcBef>
                <a:spcPts val="600"/>
              </a:spcBef>
              <a:buClr>
                <a:srgbClr val="FF0000"/>
              </a:buClr>
              <a:buSzPct val="100000"/>
              <a:buFont typeface="Arial" pitchFamily="34" charset="0"/>
              <a:buChar char="●"/>
              <a:defRPr/>
            </a:pPr>
            <a:r>
              <a:rPr lang="en-US" sz="1400" dirty="0">
                <a:latin typeface="+mn-lt"/>
              </a:rPr>
              <a:t>POC for new members </a:t>
            </a:r>
          </a:p>
          <a:p>
            <a:pPr marL="177800" indent="-177800">
              <a:spcBef>
                <a:spcPts val="600"/>
              </a:spcBef>
              <a:buClr>
                <a:srgbClr val="FF0000"/>
              </a:buClr>
              <a:buSzPct val="100000"/>
              <a:buFont typeface="Arial" pitchFamily="34" charset="0"/>
              <a:buChar char="●"/>
              <a:defRPr/>
            </a:pPr>
            <a:r>
              <a:rPr lang="en-US" sz="1400" dirty="0">
                <a:latin typeface="+mn-lt"/>
              </a:rPr>
              <a:t>Issues: New members may not feel comfortable leading a group, or volunteering right away</a:t>
            </a:r>
          </a:p>
          <a:p>
            <a:pPr marL="177800" indent="-177800">
              <a:spcBef>
                <a:spcPts val="600"/>
              </a:spcBef>
              <a:buClr>
                <a:srgbClr val="FF0000"/>
              </a:buClr>
              <a:buSzPct val="100000"/>
              <a:buFont typeface="Arial" pitchFamily="34" charset="0"/>
              <a:buChar char="●"/>
              <a:defRPr/>
            </a:pPr>
            <a:r>
              <a:rPr lang="en-US" sz="1400" dirty="0">
                <a:latin typeface="+mn-lt"/>
              </a:rPr>
              <a:t>Funding: Minimal </a:t>
            </a:r>
          </a:p>
        </p:txBody>
      </p:sp>
    </p:spTree>
    <p:extLst>
      <p:ext uri="{BB962C8B-B14F-4D97-AF65-F5344CB8AC3E}">
        <p14:creationId xmlns:p14="http://schemas.microsoft.com/office/powerpoint/2010/main" val="422540969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5973763" y="4030663"/>
            <a:ext cx="57308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2" y="304632"/>
            <a:ext cx="7973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lvl="0" algn="r" fontAlgn="auto">
              <a:spcBef>
                <a:spcPts val="0"/>
              </a:spcBef>
              <a:spcAft>
                <a:spcPts val="0"/>
              </a:spcAft>
              <a:defRPr/>
            </a:pPr>
            <a:r>
              <a:rPr lang="en-US" sz="2800" b="1" i="1" dirty="0">
                <a:latin typeface="+mj-lt"/>
              </a:rPr>
              <a:t>Campus Capital Campaign</a:t>
            </a:r>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284162" y="1446213"/>
            <a:ext cx="5689600" cy="2148280"/>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eaLnBrk="1">
              <a:lnSpc>
                <a:spcPct val="90000"/>
              </a:lnSpc>
              <a:buClr>
                <a:srgbClr val="FF0000"/>
              </a:buClr>
              <a:buSzPct val="100000"/>
              <a:buFont typeface="Arial" pitchFamily="34" charset="0"/>
              <a:buChar char="●"/>
              <a:defRPr/>
            </a:pPr>
            <a:r>
              <a:rPr lang="en-US" sz="1400" dirty="0">
                <a:latin typeface="+mn-lt"/>
              </a:rPr>
              <a:t>Effort Lead:  TBD </a:t>
            </a:r>
          </a:p>
          <a:p>
            <a:pPr marL="177800" indent="-177800" eaLnBrk="1">
              <a:spcBef>
                <a:spcPts val="600"/>
              </a:spcBef>
              <a:buClr>
                <a:srgbClr val="FF0000"/>
              </a:buClr>
              <a:buSzPct val="100000"/>
              <a:buFont typeface="Arial" pitchFamily="34" charset="0"/>
              <a:buChar char="●"/>
              <a:defRPr/>
            </a:pPr>
            <a:r>
              <a:rPr lang="en-US" sz="1400" dirty="0">
                <a:latin typeface="+mn-lt"/>
              </a:rPr>
              <a:t>Description:  </a:t>
            </a:r>
            <a:r>
              <a:rPr lang="en-US" sz="1400" b="1" i="1" dirty="0">
                <a:latin typeface="+mn-lt"/>
              </a:rPr>
              <a:t>When Church financials are stable, </a:t>
            </a:r>
            <a:r>
              <a:rPr lang="en-US" sz="1400" dirty="0">
                <a:latin typeface="+mn-lt"/>
              </a:rPr>
              <a:t>initiate a Campus Capital Campaign providing funds for the down payment on the new Campus Plan Phase I Mortgage </a:t>
            </a:r>
          </a:p>
          <a:p>
            <a:pPr marL="177800" indent="-177800" eaLnBrk="1">
              <a:spcBef>
                <a:spcPts val="600"/>
              </a:spcBef>
              <a:buClr>
                <a:srgbClr val="FF0000"/>
              </a:buClr>
              <a:buSzPct val="100000"/>
              <a:buFont typeface="Arial" pitchFamily="34" charset="0"/>
              <a:buChar char="●"/>
              <a:defRPr/>
            </a:pPr>
            <a:r>
              <a:rPr lang="en-US" sz="1400" dirty="0">
                <a:latin typeface="+mn-lt"/>
              </a:rPr>
              <a:t>Note: Effort predicated on Congregation acceptance of the Campus Plan, and agreement a Capital Campaign is needed for a Phase I down-payment</a:t>
            </a:r>
          </a:p>
          <a:p>
            <a:pPr marL="177800" indent="-177800" eaLnBrk="1">
              <a:spcBef>
                <a:spcPts val="600"/>
              </a:spcBef>
              <a:buClr>
                <a:srgbClr val="FF0000"/>
              </a:buClr>
              <a:buSzPct val="100000"/>
              <a:buFont typeface="Arial" pitchFamily="34" charset="0"/>
              <a:buChar char="●"/>
              <a:defRPr/>
            </a:pPr>
            <a:r>
              <a:rPr lang="en-US" sz="1400" dirty="0">
                <a:latin typeface="+mn-lt"/>
              </a:rPr>
              <a:t>Effort Length: 5 months to establish Capital Campaign methodology and initiate.  Then probably at least 2 years for down payment accrual</a:t>
            </a: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422160" y="3862858"/>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4033393"/>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13901" y="4048125"/>
            <a:ext cx="5813425" cy="2677656"/>
          </a:xfrm>
          <a:prstGeom prst="rect">
            <a:avLst/>
          </a:prstGeom>
          <a:noFill/>
          <a:ln w="3175" algn="ctr">
            <a:noFill/>
            <a:miter lim="800000"/>
            <a:headEnd/>
            <a:tailEnd/>
          </a:ln>
        </p:spPr>
        <p:txBody>
          <a:bodyPr>
            <a:spAutoFit/>
          </a:bodyPr>
          <a:lstStyle/>
          <a:p>
            <a:pPr marL="176213" indent="-176213">
              <a:spcBef>
                <a:spcPts val="600"/>
              </a:spcBef>
              <a:buClr>
                <a:srgbClr val="FF0000"/>
              </a:buClr>
              <a:buSzPct val="100000"/>
              <a:buFont typeface="Arial" pitchFamily="34" charset="0"/>
              <a:buChar char="●"/>
              <a:defRPr/>
            </a:pPr>
            <a:r>
              <a:rPr lang="en-US" sz="1400" dirty="0">
                <a:latin typeface="+mn-lt"/>
              </a:rPr>
              <a:t>Church Survey’s have validated additional campus facilities are needed given Church current needs and projected growth</a:t>
            </a:r>
          </a:p>
          <a:p>
            <a:pPr marL="176213" indent="-176213" eaLnBrk="1">
              <a:spcBef>
                <a:spcPts val="0"/>
              </a:spcBef>
              <a:buClr>
                <a:srgbClr val="FF0000"/>
              </a:buClr>
              <a:buSzPct val="100000"/>
              <a:buFont typeface="Arial" pitchFamily="34" charset="0"/>
              <a:buChar char="●"/>
              <a:defRPr/>
            </a:pPr>
            <a:r>
              <a:rPr lang="en-US" sz="1400" dirty="0">
                <a:latin typeface="+mn-lt"/>
              </a:rPr>
              <a:t>The Capital Campaign is aimed at “over and above giving” providing funds for a down payment on the Phase I</a:t>
            </a:r>
          </a:p>
          <a:p>
            <a:pPr marL="176213" indent="-176213" eaLnBrk="1">
              <a:spcBef>
                <a:spcPts val="0"/>
              </a:spcBef>
              <a:buClr>
                <a:srgbClr val="FF0000"/>
              </a:buClr>
              <a:buSzPct val="100000"/>
              <a:buFont typeface="Arial" pitchFamily="34" charset="0"/>
              <a:buChar char="●"/>
              <a:defRPr/>
            </a:pPr>
            <a:r>
              <a:rPr lang="en-US" sz="1400" dirty="0">
                <a:latin typeface="+mn-lt"/>
              </a:rPr>
              <a:t>Methodology to be determined.  Will Campaign be managed internally or will a consultant be brought in to accomplish?  Either way, Vestry will need to organize to implement</a:t>
            </a:r>
          </a:p>
          <a:p>
            <a:pPr marL="176213" indent="-176213" eaLnBrk="1">
              <a:spcBef>
                <a:spcPts val="0"/>
              </a:spcBef>
              <a:buClr>
                <a:srgbClr val="FF0000"/>
              </a:buClr>
              <a:buSzPct val="100000"/>
              <a:buFont typeface="Arial" pitchFamily="34" charset="0"/>
              <a:buChar char="●"/>
              <a:defRPr/>
            </a:pPr>
            <a:r>
              <a:rPr lang="en-US" sz="1400" dirty="0">
                <a:latin typeface="+mn-lt"/>
              </a:rPr>
              <a:t>Campaign can only succeed if Congregation is fully behind and enthusiastic about Campus Plan</a:t>
            </a:r>
          </a:p>
          <a:p>
            <a:pPr marL="176213" indent="-176213" eaLnBrk="1">
              <a:spcBef>
                <a:spcPts val="0"/>
              </a:spcBef>
              <a:buClr>
                <a:srgbClr val="FF0000"/>
              </a:buClr>
              <a:buSzPct val="100000"/>
              <a:buFont typeface="Arial" pitchFamily="34" charset="0"/>
              <a:buChar char="●"/>
              <a:defRPr/>
            </a:pPr>
            <a:r>
              <a:rPr lang="en-US" sz="1400" dirty="0">
                <a:latin typeface="+mn-lt"/>
              </a:rPr>
              <a:t>Capital campaign continues after down payment is accrued for Phase I – money used for further paying down mortgage and for funding Phase II of Campus Plan</a:t>
            </a: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052726" y="1498094"/>
            <a:ext cx="5597525" cy="2711512"/>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nSpc>
                <a:spcPct val="90000"/>
              </a:lnSpc>
              <a:spcBef>
                <a:spcPts val="600"/>
              </a:spcBef>
              <a:buClr>
                <a:srgbClr val="FF0000"/>
              </a:buClr>
              <a:buSzPct val="100000"/>
              <a:buFont typeface="Arial" pitchFamily="34" charset="0"/>
              <a:buChar char="●"/>
              <a:defRPr/>
            </a:pPr>
            <a:r>
              <a:rPr lang="en-US" sz="1200" dirty="0">
                <a:latin typeface="+mn-lt"/>
              </a:rPr>
              <a:t>Find Church member lead for effort.  Lead forms committee who, working with the Vestry, determines who runs the Campaign – consultant or Church Committee</a:t>
            </a:r>
          </a:p>
          <a:p>
            <a:pPr marL="177800" indent="-177800">
              <a:lnSpc>
                <a:spcPct val="90000"/>
              </a:lnSpc>
              <a:spcBef>
                <a:spcPts val="400"/>
              </a:spcBef>
              <a:buClr>
                <a:srgbClr val="FF0000"/>
              </a:buClr>
              <a:buSzPct val="100000"/>
              <a:buFont typeface="Arial" pitchFamily="34" charset="0"/>
              <a:buChar char="●"/>
              <a:defRPr/>
            </a:pPr>
            <a:r>
              <a:rPr lang="en-US" sz="1200" dirty="0">
                <a:latin typeface="+mn-lt"/>
              </a:rPr>
              <a:t>Research Diocesan guidelines and methods for conducting a Capital Campaign</a:t>
            </a:r>
          </a:p>
          <a:p>
            <a:pPr marL="177800" indent="-177800">
              <a:lnSpc>
                <a:spcPct val="90000"/>
              </a:lnSpc>
              <a:spcBef>
                <a:spcPts val="400"/>
              </a:spcBef>
              <a:buClr>
                <a:srgbClr val="FF0000"/>
              </a:buClr>
              <a:buSzPct val="100000"/>
              <a:buFont typeface="Arial" pitchFamily="34" charset="0"/>
              <a:buChar char="●"/>
              <a:defRPr/>
            </a:pPr>
            <a:r>
              <a:rPr lang="en-US" sz="1200" dirty="0">
                <a:latin typeface="+mn-lt"/>
              </a:rPr>
              <a:t>Coordinate with Stewardship Committee and Endowment Committee to deconflict</a:t>
            </a:r>
          </a:p>
          <a:p>
            <a:pPr marL="177800" indent="-177800" eaLnBrk="1">
              <a:lnSpc>
                <a:spcPct val="90000"/>
              </a:lnSpc>
              <a:spcBef>
                <a:spcPts val="400"/>
              </a:spcBef>
              <a:buClr>
                <a:srgbClr val="FF0000"/>
              </a:buClr>
              <a:buSzPct val="100000"/>
              <a:buFont typeface="Arial" pitchFamily="34" charset="0"/>
              <a:buChar char="●"/>
              <a:defRPr/>
            </a:pPr>
            <a:r>
              <a:rPr lang="en-US" sz="1200" dirty="0">
                <a:latin typeface="+mn-lt"/>
              </a:rPr>
              <a:t>If consultant, Church Committee acts as liaison and assists</a:t>
            </a:r>
          </a:p>
          <a:p>
            <a:pPr marL="177800" indent="-177800" eaLnBrk="1">
              <a:lnSpc>
                <a:spcPct val="90000"/>
              </a:lnSpc>
              <a:spcBef>
                <a:spcPts val="400"/>
              </a:spcBef>
              <a:buClr>
                <a:srgbClr val="FF0000"/>
              </a:buClr>
              <a:buSzPct val="100000"/>
              <a:buFont typeface="Arial" pitchFamily="34" charset="0"/>
              <a:buChar char="●"/>
              <a:defRPr/>
            </a:pPr>
            <a:r>
              <a:rPr lang="en-US" sz="1200" dirty="0">
                <a:latin typeface="+mn-lt"/>
              </a:rPr>
              <a:t>If Church Committee runs campaign, significant work will be needed to research how to and then conduct the campaign </a:t>
            </a:r>
          </a:p>
          <a:p>
            <a:pPr marL="177800" indent="-177800" eaLnBrk="1">
              <a:lnSpc>
                <a:spcPct val="90000"/>
              </a:lnSpc>
              <a:spcBef>
                <a:spcPts val="400"/>
              </a:spcBef>
              <a:buClr>
                <a:srgbClr val="FF0000"/>
              </a:buClr>
              <a:buSzPct val="100000"/>
              <a:buFont typeface="Arial" pitchFamily="34" charset="0"/>
              <a:buChar char="●"/>
              <a:defRPr/>
            </a:pPr>
            <a:r>
              <a:rPr lang="en-US" sz="1200" dirty="0">
                <a:latin typeface="+mn-lt"/>
              </a:rPr>
              <a:t>Either way, A large publicity campaign internal to Church Will be needed…mission moments, flyers, announcements, one on one visits, updates etc.</a:t>
            </a:r>
          </a:p>
          <a:p>
            <a:pPr marL="177800" indent="-177800" eaLnBrk="1">
              <a:lnSpc>
                <a:spcPct val="90000"/>
              </a:lnSpc>
              <a:spcBef>
                <a:spcPts val="400"/>
              </a:spcBef>
              <a:buClr>
                <a:srgbClr val="FF0000"/>
              </a:buClr>
              <a:buSzPct val="100000"/>
              <a:buFont typeface="Arial" pitchFamily="34" charset="0"/>
              <a:buChar char="●"/>
              <a:defRPr/>
            </a:pPr>
            <a:r>
              <a:rPr lang="en-US" sz="1200" dirty="0">
                <a:latin typeface="+mn-lt"/>
              </a:rPr>
              <a:t>Need to include more ways to donate, including digital banking</a:t>
            </a:r>
          </a:p>
          <a:p>
            <a:pPr marL="177800" indent="-177800" eaLnBrk="1">
              <a:lnSpc>
                <a:spcPct val="90000"/>
              </a:lnSpc>
              <a:spcBef>
                <a:spcPts val="600"/>
              </a:spcBef>
              <a:buClr>
                <a:srgbClr val="FF0000"/>
              </a:buClr>
              <a:buSzPct val="100000"/>
              <a:buFont typeface="Arial" pitchFamily="34" charset="0"/>
              <a:buChar char="●"/>
              <a:defRPr/>
            </a:pPr>
            <a:endParaRPr lang="en-US" sz="1200" dirty="0">
              <a:latin typeface="+mn-lt"/>
            </a:endParaRP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032500" y="4309269"/>
            <a:ext cx="5672137" cy="2462213"/>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eaLnBrk="1">
              <a:spcBef>
                <a:spcPts val="0"/>
              </a:spcBef>
              <a:buClr>
                <a:srgbClr val="FF0000"/>
              </a:buClr>
              <a:buSzPct val="100000"/>
              <a:buFont typeface="Arial" pitchFamily="34" charset="0"/>
              <a:buChar char="●"/>
              <a:defRPr/>
            </a:pPr>
            <a:r>
              <a:rPr lang="en-US" sz="1400" dirty="0">
                <a:latin typeface="+mn-lt"/>
              </a:rPr>
              <a:t>Timing to start the campaign must be right…current mortgage paid off.  Church Budget in decent shape</a:t>
            </a:r>
          </a:p>
          <a:p>
            <a:pPr marL="177800" indent="-177800" eaLnBrk="1">
              <a:spcBef>
                <a:spcPts val="0"/>
              </a:spcBef>
              <a:buClr>
                <a:srgbClr val="FF0000"/>
              </a:buClr>
              <a:buSzPct val="100000"/>
              <a:buFont typeface="Arial" pitchFamily="34" charset="0"/>
              <a:buChar char="●"/>
              <a:defRPr/>
            </a:pPr>
            <a:r>
              <a:rPr lang="en-US" sz="1400" dirty="0">
                <a:latin typeface="+mn-lt"/>
              </a:rPr>
              <a:t>Need to emphasize Campaign contributions are “over and above” normal giving</a:t>
            </a:r>
          </a:p>
          <a:p>
            <a:pPr marL="177800" indent="-177800" eaLnBrk="1">
              <a:spcBef>
                <a:spcPts val="600"/>
              </a:spcBef>
              <a:buClr>
                <a:srgbClr val="FF0000"/>
              </a:buClr>
              <a:buSzPct val="100000"/>
              <a:buFont typeface="Arial" pitchFamily="34" charset="0"/>
              <a:buChar char="●"/>
              <a:defRPr/>
            </a:pPr>
            <a:r>
              <a:rPr lang="en-US" sz="1400" dirty="0">
                <a:latin typeface="+mn-lt"/>
              </a:rPr>
              <a:t>Socialization with congregation is critical.  We are asking for more – for a very good purpose</a:t>
            </a:r>
          </a:p>
          <a:p>
            <a:pPr marL="177800" indent="-177800" eaLnBrk="1">
              <a:spcBef>
                <a:spcPts val="600"/>
              </a:spcBef>
              <a:buClr>
                <a:srgbClr val="FF0000"/>
              </a:buClr>
              <a:buSzPct val="100000"/>
              <a:buFont typeface="Arial" pitchFamily="34" charset="0"/>
              <a:buChar char="●"/>
              <a:defRPr/>
            </a:pPr>
            <a:r>
              <a:rPr lang="en-US" sz="1400" dirty="0">
                <a:latin typeface="+mn-lt"/>
              </a:rPr>
              <a:t>Consultant cost or internal admin cost is unknown.  Therefore, not listed below</a:t>
            </a:r>
          </a:p>
          <a:p>
            <a:pPr marL="177800" indent="-177800" eaLnBrk="1">
              <a:spcBef>
                <a:spcPts val="600"/>
              </a:spcBef>
              <a:buClr>
                <a:srgbClr val="FF0000"/>
              </a:buClr>
              <a:buSzPct val="100000"/>
              <a:buFont typeface="Arial" pitchFamily="34" charset="0"/>
              <a:buChar char="●"/>
              <a:defRPr/>
            </a:pPr>
            <a:r>
              <a:rPr lang="en-US" sz="1400" dirty="0">
                <a:latin typeface="+mn-lt"/>
              </a:rPr>
              <a:t>Need to understand the impact of the Diocese Capital Campaign</a:t>
            </a: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
        <p:nvSpPr>
          <p:cNvPr id="2" name="Line 8">
            <a:extLst>
              <a:ext uri="{FF2B5EF4-FFF2-40B4-BE49-F238E27FC236}">
                <a16:creationId xmlns:a16="http://schemas.microsoft.com/office/drawing/2014/main" id="{3A069DE9-D6B8-1C88-C6A7-26DBB6CBA072}"/>
              </a:ext>
            </a:extLst>
          </p:cNvPr>
          <p:cNvSpPr>
            <a:spLocks noChangeShapeType="1"/>
          </p:cNvSpPr>
          <p:nvPr/>
        </p:nvSpPr>
        <p:spPr bwMode="auto">
          <a:xfrm>
            <a:off x="219075" y="3701148"/>
            <a:ext cx="5754688" cy="850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085028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040EA919-FB8F-5D4E-811E-0854DCFBDF65}"/>
              </a:ext>
            </a:extLst>
          </p:cNvPr>
          <p:cNvSpPr>
            <a:spLocks noChangeArrowheads="1"/>
          </p:cNvSpPr>
          <p:nvPr/>
        </p:nvSpPr>
        <p:spPr bwMode="auto">
          <a:xfrm>
            <a:off x="6258698" y="3867093"/>
            <a:ext cx="3980932" cy="2657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B4754258-5D5B-8B48-8E9B-F7FBB4CF101B}"/>
              </a:ext>
            </a:extLst>
          </p:cNvPr>
          <p:cNvSpPr>
            <a:spLocks noChangeArrowheads="1"/>
          </p:cNvSpPr>
          <p:nvPr/>
        </p:nvSpPr>
        <p:spPr bwMode="auto">
          <a:xfrm>
            <a:off x="263491" y="1038536"/>
            <a:ext cx="11496766" cy="5485686"/>
          </a:xfrm>
          <a:prstGeom prst="rect">
            <a:avLst/>
          </a:prstGeom>
          <a:noFill/>
          <a:ln w="2844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3">
            <a:extLst>
              <a:ext uri="{FF2B5EF4-FFF2-40B4-BE49-F238E27FC236}">
                <a16:creationId xmlns:a16="http://schemas.microsoft.com/office/drawing/2014/main" id="{D1950D07-713D-C743-AB81-1E1D86728E85}"/>
              </a:ext>
            </a:extLst>
          </p:cNvPr>
          <p:cNvSpPr>
            <a:spLocks noChangeShapeType="1"/>
          </p:cNvSpPr>
          <p:nvPr/>
        </p:nvSpPr>
        <p:spPr bwMode="auto">
          <a:xfrm flipV="1">
            <a:off x="263491" y="3750182"/>
            <a:ext cx="5707908" cy="42310"/>
          </a:xfrm>
          <a:prstGeom prst="line">
            <a:avLst/>
          </a:prstGeom>
          <a:noFill/>
          <a:ln w="381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7" name="Line 4">
            <a:extLst>
              <a:ext uri="{FF2B5EF4-FFF2-40B4-BE49-F238E27FC236}">
                <a16:creationId xmlns:a16="http://schemas.microsoft.com/office/drawing/2014/main" id="{A8745979-2BB4-9940-B2D0-103D33D36B35}"/>
              </a:ext>
            </a:extLst>
          </p:cNvPr>
          <p:cNvSpPr>
            <a:spLocks noChangeShapeType="1"/>
          </p:cNvSpPr>
          <p:nvPr/>
        </p:nvSpPr>
        <p:spPr bwMode="auto">
          <a:xfrm flipV="1">
            <a:off x="5972985" y="1035362"/>
            <a:ext cx="1587" cy="5492035"/>
          </a:xfrm>
          <a:prstGeom prst="line">
            <a:avLst/>
          </a:prstGeom>
          <a:noFill/>
          <a:ln w="381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8" name="Rectangle 5">
            <a:extLst>
              <a:ext uri="{FF2B5EF4-FFF2-40B4-BE49-F238E27FC236}">
                <a16:creationId xmlns:a16="http://schemas.microsoft.com/office/drawing/2014/main" id="{3E81E544-8175-DE48-9B3A-A47407D3ED25}"/>
              </a:ext>
            </a:extLst>
          </p:cNvPr>
          <p:cNvSpPr>
            <a:spLocks noChangeArrowheads="1"/>
          </p:cNvSpPr>
          <p:nvPr/>
        </p:nvSpPr>
        <p:spPr bwMode="auto">
          <a:xfrm>
            <a:off x="3388869" y="154406"/>
            <a:ext cx="8371388" cy="689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80000"/>
              </a:lnSpc>
              <a:buClrTx/>
              <a:buFontTx/>
              <a:buNone/>
            </a:pPr>
            <a:r>
              <a:rPr lang="en-US" sz="2800" b="1" i="1" dirty="0">
                <a:solidFill>
                  <a:schemeClr val="tx1"/>
                </a:solidFill>
                <a:latin typeface="+mj-lt"/>
              </a:rPr>
              <a:t>Continued Improvements in Communicating with the Community</a:t>
            </a:r>
          </a:p>
        </p:txBody>
      </p:sp>
      <p:sp>
        <p:nvSpPr>
          <p:cNvPr id="3079" name="Rectangle 6">
            <a:extLst>
              <a:ext uri="{FF2B5EF4-FFF2-40B4-BE49-F238E27FC236}">
                <a16:creationId xmlns:a16="http://schemas.microsoft.com/office/drawing/2014/main" id="{61536A5B-E04A-1449-93FC-7AF5B57CEA28}"/>
              </a:ext>
            </a:extLst>
          </p:cNvPr>
          <p:cNvSpPr>
            <a:spLocks noChangeArrowheads="1"/>
          </p:cNvSpPr>
          <p:nvPr/>
        </p:nvSpPr>
        <p:spPr bwMode="auto">
          <a:xfrm>
            <a:off x="430157" y="1357583"/>
            <a:ext cx="5407908" cy="1471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176213" indent="-174625">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9pPr>
          </a:lstStyle>
          <a:p>
            <a:pPr>
              <a:lnSpc>
                <a:spcPct val="90000"/>
              </a:lnSpc>
              <a:spcBef>
                <a:spcPts val="438"/>
              </a:spcBef>
              <a:buClr>
                <a:srgbClr val="FF0000"/>
              </a:buClr>
              <a:buSzPct val="69000"/>
              <a:buFont typeface="Arial" panose="020B0604020202020204" pitchFamily="34" charset="0"/>
              <a:buChar char="●"/>
            </a:pPr>
            <a:r>
              <a:rPr lang="en-US" altLang="en-US" sz="1400" dirty="0">
                <a:solidFill>
                  <a:srgbClr val="000000"/>
                </a:solidFill>
              </a:rPr>
              <a:t>Effort Lead: Communications Dir, or New Committee Lead</a:t>
            </a:r>
          </a:p>
          <a:p>
            <a:pPr>
              <a:lnSpc>
                <a:spcPct val="90000"/>
              </a:lnSpc>
              <a:spcBef>
                <a:spcPts val="1200"/>
              </a:spcBef>
              <a:buClr>
                <a:srgbClr val="FF0000"/>
              </a:buClr>
              <a:buSzPct val="69000"/>
              <a:buFont typeface="Arial" panose="020B0604020202020204" pitchFamily="34" charset="0"/>
              <a:buChar char="●"/>
            </a:pPr>
            <a:r>
              <a:rPr lang="en-US" altLang="en-US" sz="1400" dirty="0">
                <a:solidFill>
                  <a:srgbClr val="000000"/>
                </a:solidFill>
              </a:rPr>
              <a:t>Description:  Continue to update community communication methods along with better defining the purpose for that communication…new members, community respect, invitations to St Matthew’s events, etc.  Create plan and then implement</a:t>
            </a:r>
          </a:p>
          <a:p>
            <a:pPr>
              <a:lnSpc>
                <a:spcPct val="90000"/>
              </a:lnSpc>
              <a:spcBef>
                <a:spcPts val="1200"/>
              </a:spcBef>
              <a:buClr>
                <a:srgbClr val="FF0000"/>
              </a:buClr>
              <a:buSzPct val="69000"/>
              <a:buFont typeface="Arial" panose="020B0604020202020204" pitchFamily="34" charset="0"/>
              <a:buChar char="●"/>
            </a:pPr>
            <a:r>
              <a:rPr lang="en-US" altLang="en-US" sz="1400" dirty="0">
                <a:solidFill>
                  <a:srgbClr val="000000"/>
                </a:solidFill>
              </a:rPr>
              <a:t>Effort Length: Form committee (3 months)? , then ongoing</a:t>
            </a:r>
          </a:p>
        </p:txBody>
      </p:sp>
      <p:sp>
        <p:nvSpPr>
          <p:cNvPr id="3080" name="Rectangle 7">
            <a:extLst>
              <a:ext uri="{FF2B5EF4-FFF2-40B4-BE49-F238E27FC236}">
                <a16:creationId xmlns:a16="http://schemas.microsoft.com/office/drawing/2014/main" id="{AC4AF660-F182-AA45-8724-153FBF815D1D}"/>
              </a:ext>
            </a:extLst>
          </p:cNvPr>
          <p:cNvSpPr>
            <a:spLocks noChangeArrowheads="1"/>
          </p:cNvSpPr>
          <p:nvPr/>
        </p:nvSpPr>
        <p:spPr bwMode="auto">
          <a:xfrm>
            <a:off x="2328559" y="3767094"/>
            <a:ext cx="894360" cy="246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363"/>
              </a:spcBef>
              <a:buClrTx/>
            </a:pPr>
            <a:r>
              <a:rPr lang="en-US" altLang="en-US" sz="1600" b="1" u="sng">
                <a:solidFill>
                  <a:srgbClr val="000000"/>
                </a:solidFill>
                <a:latin typeface="Arial Narrow" panose="020B0604020202020204" pitchFamily="34" charset="0"/>
              </a:rPr>
              <a:t>Discussion</a:t>
            </a:r>
          </a:p>
        </p:txBody>
      </p:sp>
      <p:sp>
        <p:nvSpPr>
          <p:cNvPr id="3081" name="Rectangle 8">
            <a:extLst>
              <a:ext uri="{FF2B5EF4-FFF2-40B4-BE49-F238E27FC236}">
                <a16:creationId xmlns:a16="http://schemas.microsoft.com/office/drawing/2014/main" id="{ECCA6BF1-3E3D-A543-BB93-6765ECB7015D}"/>
              </a:ext>
            </a:extLst>
          </p:cNvPr>
          <p:cNvSpPr>
            <a:spLocks noChangeArrowheads="1"/>
          </p:cNvSpPr>
          <p:nvPr/>
        </p:nvSpPr>
        <p:spPr bwMode="auto">
          <a:xfrm>
            <a:off x="758726" y="1040125"/>
            <a:ext cx="4233312" cy="24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28600" indent="-225425">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9pPr>
          </a:lstStyle>
          <a:p>
            <a:pPr algn="ctr">
              <a:lnSpc>
                <a:spcPct val="100000"/>
              </a:lnSpc>
              <a:spcAft>
                <a:spcPts val="538"/>
              </a:spcAft>
              <a:buClrTx/>
            </a:pPr>
            <a:r>
              <a:rPr lang="en-US" altLang="en-US" sz="1600" b="1" u="sng">
                <a:solidFill>
                  <a:srgbClr val="000000"/>
                </a:solidFill>
                <a:latin typeface="Arial Narrow" panose="020B0604020202020204" pitchFamily="34" charset="0"/>
              </a:rPr>
              <a:t>Overview</a:t>
            </a:r>
          </a:p>
        </p:txBody>
      </p:sp>
      <p:sp>
        <p:nvSpPr>
          <p:cNvPr id="3082" name="Rectangle 9">
            <a:extLst>
              <a:ext uri="{FF2B5EF4-FFF2-40B4-BE49-F238E27FC236}">
                <a16:creationId xmlns:a16="http://schemas.microsoft.com/office/drawing/2014/main" id="{454A317C-1D09-2343-B8CC-0A8D00CA9512}"/>
              </a:ext>
            </a:extLst>
          </p:cNvPr>
          <p:cNvSpPr>
            <a:spLocks noChangeArrowheads="1"/>
          </p:cNvSpPr>
          <p:nvPr/>
        </p:nvSpPr>
        <p:spPr bwMode="auto">
          <a:xfrm>
            <a:off x="6856065" y="4038260"/>
            <a:ext cx="3839663" cy="244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228600" indent="-225425">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9pPr>
          </a:lstStyle>
          <a:p>
            <a:pPr algn="ctr">
              <a:lnSpc>
                <a:spcPct val="100000"/>
              </a:lnSpc>
              <a:spcAft>
                <a:spcPts val="538"/>
              </a:spcAft>
              <a:buClrTx/>
            </a:pPr>
            <a:r>
              <a:rPr lang="en-US" altLang="en-US" sz="1600" b="1" u="sng" dirty="0">
                <a:solidFill>
                  <a:srgbClr val="000000"/>
                </a:solidFill>
                <a:latin typeface="Arial Narrow" panose="020B0604020202020204" pitchFamily="34" charset="0"/>
              </a:rPr>
              <a:t>Issues and Resources Needed </a:t>
            </a:r>
          </a:p>
        </p:txBody>
      </p:sp>
      <p:sp>
        <p:nvSpPr>
          <p:cNvPr id="3083" name="Rectangle 10">
            <a:extLst>
              <a:ext uri="{FF2B5EF4-FFF2-40B4-BE49-F238E27FC236}">
                <a16:creationId xmlns:a16="http://schemas.microsoft.com/office/drawing/2014/main" id="{2FC1EB23-B811-5447-8CDC-F2E22805256D}"/>
              </a:ext>
            </a:extLst>
          </p:cNvPr>
          <p:cNvSpPr>
            <a:spLocks noChangeArrowheads="1"/>
          </p:cNvSpPr>
          <p:nvPr/>
        </p:nvSpPr>
        <p:spPr bwMode="auto">
          <a:xfrm>
            <a:off x="234125" y="3963270"/>
            <a:ext cx="5671400" cy="24607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88" tIns="44994" rIns="89988" bIns="44994">
            <a:spAutoFit/>
          </a:bodyPr>
          <a:lstStyle>
            <a:lvl1pPr marL="173038" indent="-173038">
              <a:lnSpc>
                <a:spcPct val="93000"/>
              </a:lnSpc>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1pPr>
            <a:lvl2pPr marL="430213" indent="-215900">
              <a:lnSpc>
                <a:spcPct val="93000"/>
              </a:lnSpc>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3038" algn="l"/>
                <a:tab pos="630238" algn="l"/>
                <a:tab pos="1087438" algn="l"/>
                <a:tab pos="1544638" algn="l"/>
                <a:tab pos="2001838" algn="l"/>
                <a:tab pos="2459038" algn="l"/>
                <a:tab pos="2916238" algn="l"/>
                <a:tab pos="3373438" algn="l"/>
                <a:tab pos="3830638" algn="l"/>
                <a:tab pos="4287838" algn="l"/>
                <a:tab pos="4745038" algn="l"/>
                <a:tab pos="5202238" algn="l"/>
                <a:tab pos="5659438" algn="l"/>
                <a:tab pos="6116638" algn="l"/>
                <a:tab pos="6573838" algn="l"/>
                <a:tab pos="7031038" algn="l"/>
                <a:tab pos="7488238" algn="l"/>
                <a:tab pos="7945438" algn="l"/>
                <a:tab pos="8402638" algn="l"/>
                <a:tab pos="8859838" algn="l"/>
                <a:tab pos="9317038" algn="l"/>
              </a:tabLst>
              <a:defRPr>
                <a:solidFill>
                  <a:schemeClr val="bg1"/>
                </a:solidFill>
                <a:latin typeface="Arial" panose="020B0604020202020204" pitchFamily="34" charset="0"/>
                <a:ea typeface="Microsoft YaHei" panose="020B0503020204020204" pitchFamily="34" charset="-122"/>
              </a:defRPr>
            </a:lvl9pPr>
          </a:lstStyle>
          <a:p>
            <a:pPr>
              <a:lnSpc>
                <a:spcPct val="100000"/>
              </a:lnSpc>
              <a:spcBef>
                <a:spcPts val="0"/>
              </a:spcBef>
              <a:buClr>
                <a:srgbClr val="FF0000"/>
              </a:buClr>
              <a:buSzPct val="69000"/>
              <a:buFont typeface="Arial" panose="020B0604020202020204" pitchFamily="34" charset="0"/>
              <a:buChar char="●"/>
            </a:pPr>
            <a:r>
              <a:rPr lang="en-US" altLang="en-US" sz="1400" dirty="0">
                <a:solidFill>
                  <a:srgbClr val="000000"/>
                </a:solidFill>
              </a:rPr>
              <a:t>Media methodologies continue to evolve (Note: Could ACS help?).  </a:t>
            </a:r>
          </a:p>
          <a:p>
            <a:pPr>
              <a:lnSpc>
                <a:spcPct val="100000"/>
              </a:lnSpc>
              <a:spcBef>
                <a:spcPts val="0"/>
              </a:spcBef>
              <a:buClr>
                <a:srgbClr val="FF0000"/>
              </a:buClr>
              <a:buSzPct val="69000"/>
              <a:buFont typeface="Arial" panose="020B0604020202020204" pitchFamily="34" charset="0"/>
              <a:buChar char="●"/>
            </a:pPr>
            <a:r>
              <a:rPr lang="en-US" altLang="en-US" sz="1400" dirty="0">
                <a:solidFill>
                  <a:srgbClr val="000000"/>
                </a:solidFill>
              </a:rPr>
              <a:t>Media methods used are often related to the age demographics you want to reach</a:t>
            </a:r>
          </a:p>
          <a:p>
            <a:pPr>
              <a:lnSpc>
                <a:spcPct val="100000"/>
              </a:lnSpc>
              <a:spcBef>
                <a:spcPts val="0"/>
              </a:spcBef>
              <a:buClr>
                <a:srgbClr val="FF0000"/>
              </a:buClr>
              <a:buSzPct val="69000"/>
              <a:buFont typeface="Arial" panose="020B0604020202020204" pitchFamily="34" charset="0"/>
              <a:buChar char="●"/>
            </a:pPr>
            <a:r>
              <a:rPr lang="en-US" altLang="en-US" sz="1400" dirty="0">
                <a:solidFill>
                  <a:srgbClr val="000000"/>
                </a:solidFill>
              </a:rPr>
              <a:t>Church Communications Budgets have gone largely unspent in resent years</a:t>
            </a:r>
          </a:p>
          <a:p>
            <a:pPr>
              <a:lnSpc>
                <a:spcPct val="100000"/>
              </a:lnSpc>
              <a:spcBef>
                <a:spcPts val="0"/>
              </a:spcBef>
              <a:buClr>
                <a:srgbClr val="FF0000"/>
              </a:buClr>
              <a:buSzPct val="69000"/>
              <a:buFont typeface="Arial" panose="020B0604020202020204" pitchFamily="34" charset="0"/>
              <a:buChar char="●"/>
            </a:pPr>
            <a:r>
              <a:rPr lang="en-US" altLang="en-US" sz="1400" dirty="0">
                <a:solidFill>
                  <a:srgbClr val="000000"/>
                </a:solidFill>
              </a:rPr>
              <a:t>Select Church events present a unique opportunity to invite the community at large to be a part of St. Matthew's outside of a liturgical service </a:t>
            </a:r>
          </a:p>
          <a:p>
            <a:pPr>
              <a:lnSpc>
                <a:spcPct val="100000"/>
              </a:lnSpc>
              <a:spcBef>
                <a:spcPts val="0"/>
              </a:spcBef>
              <a:buClr>
                <a:srgbClr val="FF0000"/>
              </a:buClr>
              <a:buSzPct val="69000"/>
              <a:buFont typeface="Arial" panose="020B0604020202020204" pitchFamily="34" charset="0"/>
              <a:buChar char="●"/>
            </a:pPr>
            <a:r>
              <a:rPr lang="en-US" altLang="en-US" sz="1400" dirty="0">
                <a:solidFill>
                  <a:srgbClr val="000000"/>
                </a:solidFill>
              </a:rPr>
              <a:t>Members of the community, after visiting, may want to try attending our services, join in other events, and become a part of our Congregation</a:t>
            </a:r>
          </a:p>
        </p:txBody>
      </p:sp>
      <p:sp>
        <p:nvSpPr>
          <p:cNvPr id="3084" name="Rectangle 11">
            <a:extLst>
              <a:ext uri="{FF2B5EF4-FFF2-40B4-BE49-F238E27FC236}">
                <a16:creationId xmlns:a16="http://schemas.microsoft.com/office/drawing/2014/main" id="{F0489C60-0FCA-AF43-829A-65CCD1D3E34E}"/>
              </a:ext>
            </a:extLst>
          </p:cNvPr>
          <p:cNvSpPr>
            <a:spLocks noChangeArrowheads="1"/>
          </p:cNvSpPr>
          <p:nvPr/>
        </p:nvSpPr>
        <p:spPr bwMode="auto">
          <a:xfrm>
            <a:off x="7290438" y="1032188"/>
            <a:ext cx="294601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marL="228600" indent="-225425">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defRPr>
                <a:solidFill>
                  <a:schemeClr val="bg1"/>
                </a:solidFill>
                <a:latin typeface="Arial" panose="020B0604020202020204" pitchFamily="34" charset="0"/>
                <a:ea typeface="Microsoft YaHei" panose="020B0503020204020204" pitchFamily="34" charset="-122"/>
              </a:defRPr>
            </a:lvl9pPr>
          </a:lstStyle>
          <a:p>
            <a:pPr algn="ctr">
              <a:lnSpc>
                <a:spcPct val="100000"/>
              </a:lnSpc>
              <a:spcAft>
                <a:spcPts val="538"/>
              </a:spcAft>
              <a:buClrTx/>
            </a:pPr>
            <a:r>
              <a:rPr lang="en-US" altLang="en-US" sz="1600" b="1" u="sng" dirty="0">
                <a:solidFill>
                  <a:srgbClr val="000000"/>
                </a:solidFill>
                <a:latin typeface="Arial Narrow" panose="020B0604020202020204" pitchFamily="34" charset="0"/>
              </a:rPr>
              <a:t>Tasks to Be Completed Might Include</a:t>
            </a:r>
          </a:p>
        </p:txBody>
      </p:sp>
      <p:sp>
        <p:nvSpPr>
          <p:cNvPr id="2" name="Rectangle 12">
            <a:extLst>
              <a:ext uri="{FF2B5EF4-FFF2-40B4-BE49-F238E27FC236}">
                <a16:creationId xmlns:a16="http://schemas.microsoft.com/office/drawing/2014/main" id="{CAF36658-588B-D442-B403-83EC95ADD34E}"/>
              </a:ext>
            </a:extLst>
          </p:cNvPr>
          <p:cNvSpPr>
            <a:spLocks noChangeArrowheads="1"/>
          </p:cNvSpPr>
          <p:nvPr/>
        </p:nvSpPr>
        <p:spPr bwMode="auto">
          <a:xfrm>
            <a:off x="6130128" y="1309964"/>
            <a:ext cx="5384126" cy="2714589"/>
          </a:xfrm>
          <a:prstGeom prst="rect">
            <a:avLst/>
          </a:prstGeom>
          <a:noFill/>
          <a:ln>
            <a:noFill/>
          </a:ln>
          <a:effectLst/>
        </p:spPr>
        <p:txBody>
          <a:bodyPr wrap="square" lIns="0" tIns="0" rIns="0" bIns="0">
            <a:spAutoFit/>
          </a:bodyPr>
          <a:lstStyle>
            <a:lvl1pPr marL="176213" indent="-174625">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1pPr>
            <a:lvl2pPr>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2pPr>
            <a:lvl3pPr>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3pPr>
            <a:lvl4pPr>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4pPr>
            <a:lvl5pPr>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0"/>
              </a:spcBef>
              <a:buClr>
                <a:srgbClr val="FF0000"/>
              </a:buClr>
              <a:buSzPct val="69000"/>
              <a:buFont typeface="Arial" panose="020B0604020202020204" pitchFamily="34" charset="0"/>
              <a:buChar char="●"/>
              <a:defRPr/>
            </a:pPr>
            <a:r>
              <a:rPr lang="en-US" altLang="en-US" sz="1400" dirty="0"/>
              <a:t>Working with the Communications Dir, create a committee responsible for Community communications</a:t>
            </a:r>
          </a:p>
          <a:p>
            <a:pPr>
              <a:lnSpc>
                <a:spcPct val="90000"/>
              </a:lnSpc>
              <a:spcBef>
                <a:spcPts val="0"/>
              </a:spcBef>
              <a:buClr>
                <a:srgbClr val="FF0000"/>
              </a:buClr>
              <a:buSzPct val="69000"/>
              <a:buFont typeface="Arial" panose="020B0604020202020204" pitchFamily="34" charset="0"/>
              <a:buChar char="●"/>
              <a:defRPr/>
            </a:pPr>
            <a:r>
              <a:rPr lang="en-US" altLang="en-US" sz="1400" dirty="0"/>
              <a:t>Review why we want to communicate with the community – what are the various purposes</a:t>
            </a:r>
          </a:p>
          <a:p>
            <a:pPr>
              <a:lnSpc>
                <a:spcPct val="90000"/>
              </a:lnSpc>
              <a:spcBef>
                <a:spcPts val="0"/>
              </a:spcBef>
              <a:buClr>
                <a:srgbClr val="FF0000"/>
              </a:buClr>
              <a:buSzPct val="69000"/>
              <a:buFont typeface="Arial" panose="020B0604020202020204" pitchFamily="34" charset="0"/>
              <a:buChar char="●"/>
              <a:defRPr/>
            </a:pPr>
            <a:r>
              <a:rPr lang="en-US" altLang="en-US" sz="1400" dirty="0"/>
              <a:t>Explore social media training opportunities</a:t>
            </a:r>
          </a:p>
          <a:p>
            <a:pPr>
              <a:lnSpc>
                <a:spcPct val="90000"/>
              </a:lnSpc>
              <a:spcBef>
                <a:spcPts val="0"/>
              </a:spcBef>
              <a:buClr>
                <a:srgbClr val="FF0000"/>
              </a:buClr>
              <a:buSzPct val="69000"/>
              <a:buFont typeface="Arial" panose="020B0604020202020204" pitchFamily="34" charset="0"/>
              <a:buChar char="●"/>
              <a:defRPr/>
            </a:pPr>
            <a:r>
              <a:rPr lang="en-US" altLang="en-US" sz="1400" dirty="0"/>
              <a:t>Review current media tools and methods used.  Given the reasons for communications, determine if current media tools are sufficient and if new tools are available.  Is a survey needed?</a:t>
            </a:r>
          </a:p>
          <a:p>
            <a:pPr>
              <a:lnSpc>
                <a:spcPct val="90000"/>
              </a:lnSpc>
              <a:spcBef>
                <a:spcPts val="0"/>
              </a:spcBef>
              <a:buClr>
                <a:srgbClr val="FF0000"/>
              </a:buClr>
              <a:buSzPct val="69000"/>
              <a:buFont typeface="Arial" panose="020B0604020202020204" pitchFamily="34" charset="0"/>
              <a:buChar char="●"/>
              <a:defRPr/>
            </a:pPr>
            <a:r>
              <a:rPr lang="en-US" altLang="en-US" sz="1400" dirty="0"/>
              <a:t>Develop communications ”wish list” and compare to available funds in Church Communications budget line – seek more funds from Vestry if needed</a:t>
            </a:r>
          </a:p>
          <a:p>
            <a:pPr>
              <a:lnSpc>
                <a:spcPct val="90000"/>
              </a:lnSpc>
              <a:spcBef>
                <a:spcPts val="0"/>
              </a:spcBef>
              <a:buClr>
                <a:srgbClr val="FF0000"/>
              </a:buClr>
              <a:buSzPct val="69000"/>
              <a:buFont typeface="Arial" panose="020B0604020202020204" pitchFamily="34" charset="0"/>
              <a:buChar char="●"/>
              <a:defRPr/>
            </a:pPr>
            <a:r>
              <a:rPr lang="en-US" sz="1400" dirty="0"/>
              <a:t>Explore better use of electronic sign for community oriented Church activities – example: publicize Grieving Group</a:t>
            </a:r>
          </a:p>
          <a:p>
            <a:pPr>
              <a:lnSpc>
                <a:spcPct val="90000"/>
              </a:lnSpc>
              <a:spcBef>
                <a:spcPts val="0"/>
              </a:spcBef>
              <a:buClr>
                <a:srgbClr val="FF0000"/>
              </a:buClr>
              <a:buSzPct val="69000"/>
              <a:buFont typeface="Arial" panose="020B0604020202020204" pitchFamily="34" charset="0"/>
              <a:buChar char="●"/>
              <a:defRPr/>
            </a:pPr>
            <a:endParaRPr lang="en-US" altLang="en-US" sz="1400" dirty="0"/>
          </a:p>
        </p:txBody>
      </p:sp>
      <p:sp>
        <p:nvSpPr>
          <p:cNvPr id="3086" name="Rectangle 13">
            <a:extLst>
              <a:ext uri="{FF2B5EF4-FFF2-40B4-BE49-F238E27FC236}">
                <a16:creationId xmlns:a16="http://schemas.microsoft.com/office/drawing/2014/main" id="{D868C80F-8AEC-8844-89DF-EC08BE05F918}"/>
              </a:ext>
            </a:extLst>
          </p:cNvPr>
          <p:cNvSpPr>
            <a:spLocks noChangeArrowheads="1"/>
          </p:cNvSpPr>
          <p:nvPr/>
        </p:nvSpPr>
        <p:spPr bwMode="auto">
          <a:xfrm>
            <a:off x="6122985" y="4446121"/>
            <a:ext cx="5350765"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176213" indent="-174625">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176213" algn="l"/>
                <a:tab pos="633413" algn="l"/>
                <a:tab pos="1090613" algn="l"/>
                <a:tab pos="1547813" algn="l"/>
                <a:tab pos="2005013" algn="l"/>
                <a:tab pos="2462213" algn="l"/>
                <a:tab pos="2919413" algn="l"/>
                <a:tab pos="3376613" algn="l"/>
                <a:tab pos="3833813" algn="l"/>
                <a:tab pos="4291013" algn="l"/>
                <a:tab pos="4748213" algn="l"/>
                <a:tab pos="5205413" algn="l"/>
                <a:tab pos="5662613" algn="l"/>
                <a:tab pos="6119813" algn="l"/>
                <a:tab pos="6577013" algn="l"/>
                <a:tab pos="7034213" algn="l"/>
                <a:tab pos="7491413" algn="l"/>
                <a:tab pos="7948613" algn="l"/>
                <a:tab pos="8405813" algn="l"/>
                <a:tab pos="8863013" algn="l"/>
                <a:tab pos="9320213" algn="l"/>
              </a:tabLst>
              <a:defRPr>
                <a:solidFill>
                  <a:schemeClr val="bg1"/>
                </a:solidFill>
                <a:latin typeface="Arial" panose="020B0604020202020204" pitchFamily="34" charset="0"/>
                <a:ea typeface="Microsoft YaHei" panose="020B0503020204020204" pitchFamily="34" charset="-122"/>
              </a:defRPr>
            </a:lvl9pPr>
          </a:lstStyle>
          <a:p>
            <a:pPr>
              <a:lnSpc>
                <a:spcPct val="90000"/>
              </a:lnSpc>
              <a:spcBef>
                <a:spcPts val="438"/>
              </a:spcBef>
              <a:buClr>
                <a:srgbClr val="FF0000"/>
              </a:buClr>
              <a:buSzPct val="69000"/>
              <a:buFont typeface="Arial" panose="020B0604020202020204" pitchFamily="34" charset="0"/>
              <a:buChar char="●"/>
            </a:pPr>
            <a:r>
              <a:rPr lang="en-US" altLang="en-US" sz="1400" dirty="0">
                <a:solidFill>
                  <a:srgbClr val="000000"/>
                </a:solidFill>
              </a:rPr>
              <a:t>Fighting the perception ”we are already doing enough” – there is seldom enough communications</a:t>
            </a:r>
          </a:p>
        </p:txBody>
      </p:sp>
      <p:sp>
        <p:nvSpPr>
          <p:cNvPr id="3" name="Line 3">
            <a:extLst>
              <a:ext uri="{FF2B5EF4-FFF2-40B4-BE49-F238E27FC236}">
                <a16:creationId xmlns:a16="http://schemas.microsoft.com/office/drawing/2014/main" id="{338BDB1D-AD06-8DB2-9C8B-D84954B70E49}"/>
              </a:ext>
            </a:extLst>
          </p:cNvPr>
          <p:cNvSpPr>
            <a:spLocks noChangeShapeType="1"/>
          </p:cNvSpPr>
          <p:nvPr/>
        </p:nvSpPr>
        <p:spPr bwMode="auto">
          <a:xfrm>
            <a:off x="5971399" y="4011538"/>
            <a:ext cx="5818224" cy="42310"/>
          </a:xfrm>
          <a:prstGeom prst="line">
            <a:avLst/>
          </a:prstGeom>
          <a:noFill/>
          <a:ln w="3816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2477694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219076" y="3952875"/>
            <a:ext cx="11485562" cy="172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3731172" y="304632"/>
            <a:ext cx="79734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lvl="0" algn="r" fontAlgn="auto">
              <a:spcBef>
                <a:spcPts val="0"/>
              </a:spcBef>
              <a:spcAft>
                <a:spcPts val="0"/>
              </a:spcAft>
              <a:defRPr/>
            </a:pPr>
            <a:r>
              <a:rPr lang="en-US" sz="2800" b="1" i="1" dirty="0">
                <a:latin typeface="+mj-lt"/>
              </a:rPr>
              <a:t>Vestry/Staff to Parishioner Communication</a:t>
            </a:r>
            <a:endParaRPr lang="en-US" sz="2800" b="1" i="1" dirty="0"/>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377825" y="1564395"/>
            <a:ext cx="5438775" cy="1538883"/>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gn="l">
              <a:spcBef>
                <a:spcPts val="1800"/>
              </a:spcBef>
              <a:buClr>
                <a:srgbClr val="FF0000"/>
              </a:buClr>
              <a:buFont typeface="System Font Regular"/>
              <a:buChar char="●"/>
            </a:pPr>
            <a:r>
              <a:rPr lang="en-US" sz="1400" dirty="0">
                <a:latin typeface="+mn-lt"/>
              </a:rPr>
              <a:t>Effort Lead:  Senior Warden or as assigned Vestry Member</a:t>
            </a:r>
          </a:p>
          <a:p>
            <a:pPr marL="177800" indent="-177800" algn="l">
              <a:spcBef>
                <a:spcPts val="1800"/>
              </a:spcBef>
              <a:buClr>
                <a:srgbClr val="FF0000"/>
              </a:buClr>
              <a:buFont typeface="System Font Regular"/>
              <a:buChar char="●"/>
            </a:pPr>
            <a:r>
              <a:rPr lang="en-US" sz="1400" dirty="0">
                <a:latin typeface="+mn-lt"/>
              </a:rPr>
              <a:t>Description:  Maintain Vestry transparency with the Congregation, continue and expand regular communication with the parish regarding Vestry activities and finances</a:t>
            </a:r>
          </a:p>
          <a:p>
            <a:pPr marL="177800" indent="-177800" algn="l">
              <a:spcBef>
                <a:spcPts val="1800"/>
              </a:spcBef>
              <a:buClr>
                <a:srgbClr val="FF0000"/>
              </a:buClr>
              <a:buFont typeface="System Font Regular"/>
              <a:buChar char="●"/>
            </a:pPr>
            <a:r>
              <a:rPr lang="en-US" sz="1400" dirty="0">
                <a:latin typeface="+mn-lt"/>
              </a:rPr>
              <a:t>Effort Length:  On-Going</a:t>
            </a: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62200" y="4003235"/>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4033393"/>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19075" y="4225925"/>
            <a:ext cx="5813425" cy="2462213"/>
          </a:xfrm>
          <a:prstGeom prst="rect">
            <a:avLst/>
          </a:prstGeom>
          <a:noFill/>
          <a:ln w="3175" algn="ctr">
            <a:noFill/>
            <a:miter lim="800000"/>
            <a:headEnd/>
            <a:tailEnd/>
          </a:ln>
        </p:spPr>
        <p:txBody>
          <a:bodyPr>
            <a:spAutoFit/>
          </a:bodyPr>
          <a:lstStyle/>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Questions about Vestry activities have grown in recent years especially related to spending</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Frequent communication with the Congregation is vital to maintaining their support for Church activities </a:t>
            </a:r>
            <a:r>
              <a:rPr lang="en-US" sz="1400" dirty="0">
                <a:solidFill>
                  <a:srgbClr val="222222"/>
                </a:solidFill>
                <a:latin typeface="Arial" panose="020B0604020202020204" pitchFamily="34" charset="0"/>
              </a:rPr>
              <a:t>and growth.  This will be especially true as when the Capital Campaign implemented</a:t>
            </a:r>
            <a:endParaRPr lang="en-US" sz="1400" b="0" i="0" dirty="0">
              <a:solidFill>
                <a:srgbClr val="222222"/>
              </a:solidFill>
              <a:effectLst/>
              <a:latin typeface="Arial" panose="020B0604020202020204" pitchFamily="34" charset="0"/>
            </a:endParaRP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Vestry Corner was initiated with the August 2024 Widow's Mite Newsletter and will continue monthly</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Junior Warden work board </a:t>
            </a:r>
            <a:r>
              <a:rPr lang="en-US" sz="1400" dirty="0">
                <a:solidFill>
                  <a:srgbClr val="222222"/>
                </a:solidFill>
                <a:latin typeface="Arial" panose="020B0604020202020204" pitchFamily="34" charset="0"/>
              </a:rPr>
              <a:t>was</a:t>
            </a:r>
            <a:r>
              <a:rPr lang="en-US" sz="1400" b="0" i="0" dirty="0">
                <a:solidFill>
                  <a:srgbClr val="222222"/>
                </a:solidFill>
                <a:effectLst/>
                <a:latin typeface="Arial" panose="020B0604020202020204" pitchFamily="34" charset="0"/>
              </a:rPr>
              <a:t> created and the Junior Warden has been available to answer questions</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How can we provide information in a way we will reach all who may be interested?</a:t>
            </a: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107113" y="1443761"/>
            <a:ext cx="5597525" cy="2154436"/>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Monthly general communication (newsletter/announcements)</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Quarterly financial communication (could be in newsletter or quarterly get together after services)</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Put a face to the Vestry 1 - Have a blessing of the new Vestry at a Sunday service in January</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Put a face to the Vestry 2 - Have the Senior or Junior Warden (or other vestry members) occasionally make short comments regarding issues or wins at announcements during the service</a:t>
            </a:r>
          </a:p>
          <a:p>
            <a:pPr marL="177800" indent="-177800" algn="l">
              <a:buClr>
                <a:srgbClr val="FF0000"/>
              </a:buClr>
              <a:buFont typeface="System Font Regular"/>
              <a:buChar char="●"/>
            </a:pPr>
            <a:r>
              <a:rPr lang="en-US" sz="1400" b="0" i="0" dirty="0">
                <a:solidFill>
                  <a:srgbClr val="222222"/>
                </a:solidFill>
                <a:effectLst/>
                <a:latin typeface="Arial" panose="020B0604020202020204" pitchFamily="34" charset="0"/>
              </a:rPr>
              <a:t>Put a face to the Vestry 3 - Have a vestry table in the Narthex and have two members available to answer questions once a month</a:t>
            </a: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096000" y="4274325"/>
            <a:ext cx="5608638" cy="1585049"/>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algn="l">
              <a:buClr>
                <a:srgbClr val="FF0000"/>
              </a:buClr>
              <a:buFont typeface="System Font Regular"/>
              <a:buChar char="●"/>
            </a:pPr>
            <a:r>
              <a:rPr lang="en-US" sz="1400" b="0" i="0" dirty="0">
                <a:effectLst/>
                <a:latin typeface="Arial" panose="020B0604020202020204" pitchFamily="34" charset="0"/>
              </a:rPr>
              <a:t>How can we create an environment where "under the radar” inputs and feedback receive adequate visibility and attention to promote transparency and improve bilateral communication  </a:t>
            </a:r>
          </a:p>
          <a:p>
            <a:pPr marL="177800" indent="-177800" algn="l">
              <a:buClr>
                <a:srgbClr val="FF0000"/>
              </a:buClr>
              <a:buFont typeface="System Font Regular"/>
              <a:buChar char="●"/>
            </a:pPr>
            <a:r>
              <a:rPr lang="en-US" sz="1400" b="0" i="0" dirty="0">
                <a:effectLst/>
                <a:latin typeface="Arial" panose="020B0604020202020204" pitchFamily="34" charset="0"/>
              </a:rPr>
              <a:t>How can we </a:t>
            </a:r>
            <a:r>
              <a:rPr lang="en-US" sz="1400" dirty="0">
                <a:latin typeface="Arial" panose="020B0604020202020204" pitchFamily="34" charset="0"/>
              </a:rPr>
              <a:t>pr</a:t>
            </a:r>
            <a:r>
              <a:rPr lang="en-US" sz="1400" b="0" i="0" dirty="0">
                <a:effectLst/>
                <a:latin typeface="Arial" panose="020B0604020202020204" pitchFamily="34" charset="0"/>
              </a:rPr>
              <a:t>omote a sense of unity/community while respectfully acknowledging individual ideas and traditions </a:t>
            </a:r>
          </a:p>
          <a:p>
            <a:pPr marL="177800" indent="-177800" algn="l">
              <a:buClr>
                <a:srgbClr val="FF0000"/>
              </a:buClr>
              <a:buFont typeface="System Font Regular"/>
              <a:buChar char="●"/>
            </a:pPr>
            <a:r>
              <a:rPr lang="en-US" sz="1400" dirty="0">
                <a:latin typeface="Arial" panose="020B0604020202020204" pitchFamily="34" charset="0"/>
              </a:rPr>
              <a:t>For this effort, no or little funding is foreseen at this time</a:t>
            </a:r>
            <a:endParaRPr lang="en-US" sz="1400" b="0" i="0" dirty="0">
              <a:effectLst/>
              <a:latin typeface="Arial" panose="020B0604020202020204" pitchFamily="34" charset="0"/>
            </a:endParaRPr>
          </a:p>
          <a:p>
            <a:pPr marL="177800" indent="-177800" eaLnBrk="1">
              <a:spcBef>
                <a:spcPts val="600"/>
              </a:spcBef>
              <a:buClr>
                <a:srgbClr val="FF0000"/>
              </a:buClr>
              <a:buSzPct val="100000"/>
              <a:buFont typeface="Arial" pitchFamily="34" charset="0"/>
              <a:buChar char="●"/>
              <a:defRPr/>
            </a:pPr>
            <a:endParaRPr lang="en-US" sz="1400" dirty="0">
              <a:latin typeface="+mn-lt"/>
            </a:endParaRPr>
          </a:p>
        </p:txBody>
      </p:sp>
    </p:spTree>
    <p:extLst>
      <p:ext uri="{BB962C8B-B14F-4D97-AF65-F5344CB8AC3E}">
        <p14:creationId xmlns:p14="http://schemas.microsoft.com/office/powerpoint/2010/main" val="5601097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45EA35C-F7AC-41B1-BC8E-88673921EEC6}"/>
              </a:ext>
            </a:extLst>
          </p:cNvPr>
          <p:cNvSpPr>
            <a:spLocks noChangeArrowheads="1"/>
          </p:cNvSpPr>
          <p:nvPr/>
        </p:nvSpPr>
        <p:spPr bwMode="auto">
          <a:xfrm>
            <a:off x="6259513" y="4048125"/>
            <a:ext cx="39814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3038" indent="-173038">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spcBef>
                <a:spcPct val="20000"/>
              </a:spcBef>
              <a:spcAft>
                <a:spcPct val="0"/>
              </a:spcAft>
              <a:buClr>
                <a:schemeClr val="hlink"/>
              </a:buClr>
              <a:buSzPct val="75000"/>
              <a:buFont typeface="Wingdings" panose="05000000000000000000" pitchFamily="2" charset="2"/>
              <a:buChar char="l"/>
            </a:pPr>
            <a:endParaRPr lang="en-US" altLang="en-US" sz="1000">
              <a:solidFill>
                <a:schemeClr val="tx1"/>
              </a:solidFill>
            </a:endParaRPr>
          </a:p>
        </p:txBody>
      </p:sp>
      <p:sp>
        <p:nvSpPr>
          <p:cNvPr id="3075" name="Rectangle 7">
            <a:extLst>
              <a:ext uri="{FF2B5EF4-FFF2-40B4-BE49-F238E27FC236}">
                <a16:creationId xmlns:a16="http://schemas.microsoft.com/office/drawing/2014/main" id="{3F1D0843-0DA4-4A84-B1AD-4717DEC83D7B}"/>
              </a:ext>
            </a:extLst>
          </p:cNvPr>
          <p:cNvSpPr>
            <a:spLocks noChangeArrowheads="1"/>
          </p:cNvSpPr>
          <p:nvPr/>
        </p:nvSpPr>
        <p:spPr bwMode="auto">
          <a:xfrm>
            <a:off x="219075" y="1219200"/>
            <a:ext cx="11485563" cy="54864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Line 8">
            <a:extLst>
              <a:ext uri="{FF2B5EF4-FFF2-40B4-BE49-F238E27FC236}">
                <a16:creationId xmlns:a16="http://schemas.microsoft.com/office/drawing/2014/main" id="{384FC3E4-2E7C-48BE-9925-A894E7D1B44F}"/>
              </a:ext>
            </a:extLst>
          </p:cNvPr>
          <p:cNvSpPr>
            <a:spLocks noChangeShapeType="1"/>
          </p:cNvSpPr>
          <p:nvPr/>
        </p:nvSpPr>
        <p:spPr bwMode="auto">
          <a:xfrm>
            <a:off x="230982" y="3650366"/>
            <a:ext cx="11485562" cy="3121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7" name="Line 9">
            <a:extLst>
              <a:ext uri="{FF2B5EF4-FFF2-40B4-BE49-F238E27FC236}">
                <a16:creationId xmlns:a16="http://schemas.microsoft.com/office/drawing/2014/main" id="{08C0E81D-CA92-4061-967D-CD8C5048D74B}"/>
              </a:ext>
            </a:extLst>
          </p:cNvPr>
          <p:cNvSpPr>
            <a:spLocks noChangeShapeType="1"/>
          </p:cNvSpPr>
          <p:nvPr/>
        </p:nvSpPr>
        <p:spPr bwMode="auto">
          <a:xfrm flipV="1">
            <a:off x="5973763" y="1219200"/>
            <a:ext cx="0" cy="5486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8" name="Text Box 42">
            <a:extLst>
              <a:ext uri="{FF2B5EF4-FFF2-40B4-BE49-F238E27FC236}">
                <a16:creationId xmlns:a16="http://schemas.microsoft.com/office/drawing/2014/main" id="{4C2AE8E7-E2D8-412B-AAFD-1765BB2A1BA4}"/>
              </a:ext>
            </a:extLst>
          </p:cNvPr>
          <p:cNvSpPr txBox="1">
            <a:spLocks noChangeArrowheads="1"/>
          </p:cNvSpPr>
          <p:nvPr/>
        </p:nvSpPr>
        <p:spPr bwMode="auto">
          <a:xfrm>
            <a:off x="4027110" y="85399"/>
            <a:ext cx="797346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lvl="0" algn="r" fontAlgn="auto">
              <a:spcBef>
                <a:spcPts val="0"/>
              </a:spcBef>
              <a:spcAft>
                <a:spcPts val="0"/>
              </a:spcAft>
              <a:defRPr/>
            </a:pPr>
            <a:r>
              <a:rPr lang="en-US" sz="2800" b="1" i="1" dirty="0">
                <a:latin typeface="+mj-lt"/>
              </a:rPr>
              <a:t>Church Organization &amp; Administration Process Evolution</a:t>
            </a:r>
          </a:p>
        </p:txBody>
      </p:sp>
      <p:sp>
        <p:nvSpPr>
          <p:cNvPr id="45" name="Text Box 47">
            <a:extLst>
              <a:ext uri="{FF2B5EF4-FFF2-40B4-BE49-F238E27FC236}">
                <a16:creationId xmlns:a16="http://schemas.microsoft.com/office/drawing/2014/main" id="{72944EF4-E75A-4DA8-8B45-B48729B3EB02}"/>
              </a:ext>
            </a:extLst>
          </p:cNvPr>
          <p:cNvSpPr txBox="1">
            <a:spLocks noChangeArrowheads="1"/>
          </p:cNvSpPr>
          <p:nvPr/>
        </p:nvSpPr>
        <p:spPr bwMode="auto">
          <a:xfrm>
            <a:off x="377825" y="1564395"/>
            <a:ext cx="5438775" cy="1969770"/>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lgn="l">
              <a:spcBef>
                <a:spcPts val="1800"/>
              </a:spcBef>
              <a:buClr>
                <a:srgbClr val="FF0000"/>
              </a:buClr>
              <a:buFont typeface="System Font Regular"/>
              <a:buChar char="●"/>
            </a:pPr>
            <a:r>
              <a:rPr lang="en-US" sz="1400" dirty="0">
                <a:latin typeface="+mn-lt"/>
              </a:rPr>
              <a:t>Effort Lead:  Senior Warden with support of entire Vestry</a:t>
            </a:r>
          </a:p>
          <a:p>
            <a:pPr marL="177800" indent="-177800" algn="l">
              <a:spcBef>
                <a:spcPts val="1800"/>
              </a:spcBef>
              <a:buClr>
                <a:srgbClr val="FF0000"/>
              </a:buClr>
              <a:buFont typeface="System Font Regular"/>
              <a:buChar char="●"/>
            </a:pPr>
            <a:r>
              <a:rPr lang="en-US" sz="1400" dirty="0">
                <a:latin typeface="+mn-lt"/>
              </a:rPr>
              <a:t>Description:  Explore opportunities to align Vestry, Staff, and Church Committees to foster an organized and formal approach to execute the Strategic Plan and better serve our growing Congregation</a:t>
            </a:r>
          </a:p>
          <a:p>
            <a:pPr marL="177800" indent="-177800" algn="l">
              <a:spcBef>
                <a:spcPts val="1800"/>
              </a:spcBef>
              <a:buClr>
                <a:srgbClr val="FF0000"/>
              </a:buClr>
              <a:buFont typeface="System Font Regular"/>
              <a:buChar char="●"/>
            </a:pPr>
            <a:r>
              <a:rPr lang="en-US" sz="1400" dirty="0">
                <a:latin typeface="+mn-lt"/>
              </a:rPr>
              <a:t>Effort Length:  Ongoing.  Special emphasis on years when Strategic Plan is updated</a:t>
            </a:r>
          </a:p>
        </p:txBody>
      </p:sp>
      <p:sp>
        <p:nvSpPr>
          <p:cNvPr id="3080" name="Rectangle 96">
            <a:extLst>
              <a:ext uri="{FF2B5EF4-FFF2-40B4-BE49-F238E27FC236}">
                <a16:creationId xmlns:a16="http://schemas.microsoft.com/office/drawing/2014/main" id="{6A089270-215A-41A1-B1DE-BA2CCE53797E}"/>
              </a:ext>
            </a:extLst>
          </p:cNvPr>
          <p:cNvSpPr>
            <a:spLocks noChangeArrowheads="1"/>
          </p:cNvSpPr>
          <p:nvPr/>
        </p:nvSpPr>
        <p:spPr bwMode="auto">
          <a:xfrm>
            <a:off x="2362200" y="3756328"/>
            <a:ext cx="893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3000"/>
              </a:lnSpc>
              <a:spcBef>
                <a:spcPct val="20000"/>
              </a:spcBef>
              <a:buClr>
                <a:schemeClr val="hlink"/>
              </a:buClr>
              <a:buSzPct val="75000"/>
              <a:buFont typeface="Wingdings" panose="05000000000000000000" pitchFamily="2" charset="2"/>
              <a:buNone/>
            </a:pPr>
            <a:r>
              <a:rPr lang="en-US" altLang="en-US" sz="1600" b="1" u="sng" dirty="0">
                <a:latin typeface="Arial Narrow" panose="020B0606020202030204" pitchFamily="34" charset="0"/>
              </a:rPr>
              <a:t>Discussion</a:t>
            </a:r>
            <a:endParaRPr lang="en-US" altLang="en-US" sz="1400" b="1" u="sng" dirty="0">
              <a:latin typeface="Arial Narrow" panose="020B0606020202030204" pitchFamily="34" charset="0"/>
            </a:endParaRPr>
          </a:p>
        </p:txBody>
      </p:sp>
      <p:sp>
        <p:nvSpPr>
          <p:cNvPr id="3081" name="Text Box 104">
            <a:extLst>
              <a:ext uri="{FF2B5EF4-FFF2-40B4-BE49-F238E27FC236}">
                <a16:creationId xmlns:a16="http://schemas.microsoft.com/office/drawing/2014/main" id="{F129CC16-CB05-46E7-BD93-58CA6977F3A6}"/>
              </a:ext>
            </a:extLst>
          </p:cNvPr>
          <p:cNvSpPr txBox="1">
            <a:spLocks noChangeArrowheads="1"/>
          </p:cNvSpPr>
          <p:nvPr/>
        </p:nvSpPr>
        <p:spPr bwMode="auto">
          <a:xfrm>
            <a:off x="533400" y="1246188"/>
            <a:ext cx="42338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a:solidFill>
                  <a:schemeClr val="tx1"/>
                </a:solidFill>
                <a:latin typeface="Arial Narrow" panose="020B0606020202030204" pitchFamily="34" charset="0"/>
              </a:rPr>
              <a:t>Overview</a:t>
            </a:r>
          </a:p>
        </p:txBody>
      </p:sp>
      <p:sp>
        <p:nvSpPr>
          <p:cNvPr id="3082" name="Text Box 106">
            <a:extLst>
              <a:ext uri="{FF2B5EF4-FFF2-40B4-BE49-F238E27FC236}">
                <a16:creationId xmlns:a16="http://schemas.microsoft.com/office/drawing/2014/main" id="{729A468C-95B9-4F25-ACC0-091074CE07D5}"/>
              </a:ext>
            </a:extLst>
          </p:cNvPr>
          <p:cNvSpPr txBox="1">
            <a:spLocks noChangeArrowheads="1"/>
          </p:cNvSpPr>
          <p:nvPr/>
        </p:nvSpPr>
        <p:spPr bwMode="auto">
          <a:xfrm>
            <a:off x="7419976" y="3786641"/>
            <a:ext cx="3048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Issues and Resources Needed </a:t>
            </a:r>
          </a:p>
        </p:txBody>
      </p:sp>
      <p:sp>
        <p:nvSpPr>
          <p:cNvPr id="6198" name="Text Box 41">
            <a:extLst>
              <a:ext uri="{FF2B5EF4-FFF2-40B4-BE49-F238E27FC236}">
                <a16:creationId xmlns:a16="http://schemas.microsoft.com/office/drawing/2014/main" id="{3A8D7F33-B805-4A5E-BB6B-6193765AED35}"/>
              </a:ext>
            </a:extLst>
          </p:cNvPr>
          <p:cNvSpPr txBox="1">
            <a:spLocks noChangeArrowheads="1"/>
          </p:cNvSpPr>
          <p:nvPr/>
        </p:nvSpPr>
        <p:spPr bwMode="auto">
          <a:xfrm>
            <a:off x="219075" y="3979018"/>
            <a:ext cx="5813425" cy="2893100"/>
          </a:xfrm>
          <a:prstGeom prst="rect">
            <a:avLst/>
          </a:prstGeom>
          <a:noFill/>
          <a:ln w="3175" algn="ctr">
            <a:noFill/>
            <a:miter lim="800000"/>
            <a:headEnd/>
            <a:tailEnd/>
          </a:ln>
        </p:spPr>
        <p:txBody>
          <a:bodyPr>
            <a:spAutoFit/>
          </a:bodyPr>
          <a:lstStyle/>
          <a:p>
            <a:pPr marL="177800" indent="-177800" algn="l">
              <a:buClr>
                <a:srgbClr val="FF0000"/>
              </a:buClr>
              <a:buFont typeface="System Font Regular"/>
              <a:buChar char="●"/>
            </a:pPr>
            <a:r>
              <a:rPr lang="en-US" sz="1400" dirty="0">
                <a:latin typeface="Arial" panose="020B0604020202020204" pitchFamily="34" charset="0"/>
              </a:rPr>
              <a:t>Church is moving from a Transitional to Program size Church (service attendance </a:t>
            </a:r>
            <a:r>
              <a:rPr lang="en-US" sz="1400" b="0" i="0" dirty="0">
                <a:effectLst/>
                <a:latin typeface="Arial" panose="020B0604020202020204" pitchFamily="34" charset="0"/>
              </a:rPr>
              <a:t>~200-250), this usually requires changes in Church Organization and processes</a:t>
            </a:r>
          </a:p>
          <a:p>
            <a:pPr marL="177800" indent="-177800">
              <a:buClr>
                <a:srgbClr val="FF0000"/>
              </a:buClr>
              <a:buFont typeface="System Font Regular"/>
              <a:buChar char="●"/>
            </a:pPr>
            <a:r>
              <a:rPr lang="en-US" sz="1400" b="0" i="0" dirty="0">
                <a:effectLst/>
                <a:latin typeface="Arial" panose="020B0604020202020204" pitchFamily="34" charset="0"/>
              </a:rPr>
              <a:t>Reaching this hump means change with the committees having more </a:t>
            </a:r>
            <a:r>
              <a:rPr lang="en-US" sz="1400" dirty="0">
                <a:latin typeface="Arial" panose="020B0604020202020204" pitchFamily="34" charset="0"/>
              </a:rPr>
              <a:t>responsibility</a:t>
            </a:r>
            <a:r>
              <a:rPr lang="en-US" sz="1400" b="0" i="0" dirty="0">
                <a:effectLst/>
                <a:latin typeface="Arial" panose="020B0604020202020204" pitchFamily="34" charset="0"/>
              </a:rPr>
              <a:t> and Vestry moves to oversight/direction – more relational and less task-focused.  These often include:  </a:t>
            </a:r>
          </a:p>
          <a:p>
            <a:pPr marL="347663" lvl="1" indent="-153988">
              <a:buClr>
                <a:srgbClr val="FF0000"/>
              </a:buClr>
              <a:buFont typeface="Wingdings" pitchFamily="2" charset="2"/>
              <a:buChar char="§"/>
            </a:pPr>
            <a:r>
              <a:rPr lang="en-US" sz="1400" b="0" i="0" dirty="0">
                <a:effectLst/>
                <a:latin typeface="Arial" panose="020B0604020202020204" pitchFamily="34" charset="0"/>
              </a:rPr>
              <a:t>Leveraging parishioners and their respective talents to effectively run the committees while updating their Vestry POC</a:t>
            </a:r>
          </a:p>
          <a:p>
            <a:pPr marL="347663" lvl="1" indent="-153988">
              <a:buClr>
                <a:srgbClr val="FF0000"/>
              </a:buClr>
              <a:buFont typeface="Wingdings" pitchFamily="2" charset="2"/>
              <a:buChar char="§"/>
            </a:pPr>
            <a:r>
              <a:rPr lang="en-US" sz="1400" dirty="0">
                <a:latin typeface="Arial" panose="020B0604020202020204" pitchFamily="34" charset="0"/>
              </a:rPr>
              <a:t>What new committees need to be formed or existing ones  combined to better support Church efforts?</a:t>
            </a:r>
          </a:p>
          <a:p>
            <a:pPr marL="254000" indent="-254000">
              <a:buClr>
                <a:srgbClr val="FF0000"/>
              </a:buClr>
              <a:buFont typeface="Wingdings" pitchFamily="2" charset="2"/>
              <a:buChar char="§"/>
            </a:pPr>
            <a:r>
              <a:rPr lang="en-US" sz="1400" dirty="0">
                <a:latin typeface="Arial" panose="020B0604020202020204" pitchFamily="34" charset="0"/>
              </a:rPr>
              <a:t>Additions/change will be needed when it is time for the Capital Campaign</a:t>
            </a:r>
          </a:p>
          <a:p>
            <a:pPr indent="-263525">
              <a:buClr>
                <a:srgbClr val="FF0000"/>
              </a:buClr>
              <a:buFont typeface="Wingdings" pitchFamily="2" charset="2"/>
              <a:buChar char="§"/>
            </a:pPr>
            <a:endParaRPr lang="en-US" sz="1400" b="0" i="0" dirty="0">
              <a:effectLst/>
              <a:latin typeface="Arial" panose="020B0604020202020204" pitchFamily="34" charset="0"/>
            </a:endParaRPr>
          </a:p>
        </p:txBody>
      </p:sp>
      <p:sp>
        <p:nvSpPr>
          <p:cNvPr id="3084" name="Text Box 104">
            <a:extLst>
              <a:ext uri="{FF2B5EF4-FFF2-40B4-BE49-F238E27FC236}">
                <a16:creationId xmlns:a16="http://schemas.microsoft.com/office/drawing/2014/main" id="{7E8E089B-D2C2-425A-AD5C-F52B3E1DD27B}"/>
              </a:ext>
            </a:extLst>
          </p:cNvPr>
          <p:cNvSpPr txBox="1">
            <a:spLocks noChangeArrowheads="1"/>
          </p:cNvSpPr>
          <p:nvPr/>
        </p:nvSpPr>
        <p:spPr bwMode="auto">
          <a:xfrm>
            <a:off x="6477000" y="1230313"/>
            <a:ext cx="4473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lnSpc>
                <a:spcPct val="93000"/>
              </a:lnSpc>
              <a:spcAft>
                <a:spcPts val="1425"/>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defRPr sz="24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Microsoft YaHei" panose="020B0503020204020204" pitchFamily="34" charset="-122"/>
              </a:defRPr>
            </a:lvl9pPr>
          </a:lstStyle>
          <a:p>
            <a:pPr algn="ctr" eaLnBrk="1">
              <a:spcAft>
                <a:spcPct val="30000"/>
              </a:spcAft>
            </a:pPr>
            <a:r>
              <a:rPr lang="en-US" altLang="en-US" sz="1600" b="1" u="sng" dirty="0">
                <a:solidFill>
                  <a:schemeClr val="tx1"/>
                </a:solidFill>
                <a:latin typeface="Arial Narrow" panose="020B0606020202030204" pitchFamily="34" charset="0"/>
              </a:rPr>
              <a:t>Tasks to Be Completed Might Include</a:t>
            </a:r>
          </a:p>
        </p:txBody>
      </p:sp>
      <p:sp>
        <p:nvSpPr>
          <p:cNvPr id="66" name="Text Box 47">
            <a:extLst>
              <a:ext uri="{FF2B5EF4-FFF2-40B4-BE49-F238E27FC236}">
                <a16:creationId xmlns:a16="http://schemas.microsoft.com/office/drawing/2014/main" id="{B83E4BEB-2DDE-45DC-AA2C-E650774AE7D2}"/>
              </a:ext>
            </a:extLst>
          </p:cNvPr>
          <p:cNvSpPr txBox="1">
            <a:spLocks noChangeArrowheads="1"/>
          </p:cNvSpPr>
          <p:nvPr/>
        </p:nvSpPr>
        <p:spPr bwMode="auto">
          <a:xfrm>
            <a:off x="6107113" y="1443761"/>
            <a:ext cx="5597525" cy="1723549"/>
          </a:xfrm>
          <a:prstGeom prst="rect">
            <a:avLst/>
          </a:prstGeom>
          <a:noFill/>
          <a:ln w="9525" algn="ctr">
            <a:noFill/>
            <a:miter lim="800000"/>
            <a:headEnd/>
            <a:tailEnd/>
          </a:ln>
          <a:effectLst>
            <a:prstShdw prst="shdw17" dist="17961" dir="2700000">
              <a:schemeClr val="accent1">
                <a:gamma/>
                <a:shade val="60000"/>
                <a:invGamma/>
              </a:schemeClr>
            </a:prstShdw>
          </a:effectLst>
        </p:spPr>
        <p:txBody>
          <a:bodyPr lIns="0" tIns="0" rIns="0" bIns="0">
            <a:spAutoFit/>
          </a:bodyPr>
          <a:lstStyle/>
          <a:p>
            <a:pPr marL="177800" indent="-177800">
              <a:buClr>
                <a:srgbClr val="FF0000"/>
              </a:buClr>
              <a:buFont typeface="System Font Regular"/>
              <a:buChar char="●"/>
            </a:pPr>
            <a:r>
              <a:rPr lang="en-US" sz="1400" dirty="0">
                <a:latin typeface="Arial" panose="020B0604020202020204" pitchFamily="34" charset="0"/>
              </a:rPr>
              <a:t>Standing committees need Vestry support and guidance to successfully meet</a:t>
            </a:r>
            <a:r>
              <a:rPr lang="en-US" sz="1400" b="0" i="0" dirty="0">
                <a:effectLst/>
                <a:latin typeface="Arial" panose="020B0604020202020204" pitchFamily="34" charset="0"/>
              </a:rPr>
              <a:t> church needs</a:t>
            </a:r>
          </a:p>
          <a:p>
            <a:pPr marL="177800" indent="-177800">
              <a:buClr>
                <a:srgbClr val="FF0000"/>
              </a:buClr>
              <a:buFont typeface="System Font Regular"/>
              <a:buChar char="●"/>
            </a:pPr>
            <a:r>
              <a:rPr lang="en-US" sz="1400" b="0" i="0" dirty="0">
                <a:effectLst/>
                <a:latin typeface="Arial" panose="020B0604020202020204" pitchFamily="34" charset="0"/>
              </a:rPr>
              <a:t>Request </a:t>
            </a:r>
            <a:r>
              <a:rPr lang="en-US" sz="1400" dirty="0">
                <a:latin typeface="Arial" panose="020B0604020202020204" pitchFamily="34" charset="0"/>
              </a:rPr>
              <a:t>brief from </a:t>
            </a:r>
            <a:r>
              <a:rPr lang="en-US" sz="1400" b="0" i="0" dirty="0">
                <a:effectLst/>
                <a:latin typeface="Arial" panose="020B0604020202020204" pitchFamily="34" charset="0"/>
              </a:rPr>
              <a:t>committee chairs to promote </a:t>
            </a:r>
            <a:r>
              <a:rPr lang="en-US" sz="1400" dirty="0">
                <a:latin typeface="Arial" panose="020B0604020202020204" pitchFamily="34" charset="0"/>
              </a:rPr>
              <a:t>holistic understanding of each committee and generate SOP for continuity </a:t>
            </a:r>
            <a:r>
              <a:rPr lang="en-US" sz="1400" b="0" i="0" dirty="0">
                <a:effectLst/>
                <a:latin typeface="Arial" panose="020B0604020202020204" pitchFamily="34" charset="0"/>
              </a:rPr>
              <a:t>Identify opportunities to increase efficiency (combining efforts) and engagement (volunteers and new members)</a:t>
            </a:r>
          </a:p>
          <a:p>
            <a:pPr marL="177800" indent="-177800">
              <a:buClr>
                <a:srgbClr val="FF0000"/>
              </a:buClr>
              <a:buFont typeface="System Font Regular"/>
              <a:buChar char="●"/>
            </a:pPr>
            <a:r>
              <a:rPr lang="en-US" sz="1400" b="0" i="0" dirty="0">
                <a:effectLst/>
                <a:latin typeface="Arial" panose="020B0604020202020204" pitchFamily="34" charset="0"/>
              </a:rPr>
              <a:t>Continue quarterly or semi-annual meetings with church staff to promote fellowship and working together even better</a:t>
            </a:r>
          </a:p>
        </p:txBody>
      </p:sp>
      <p:sp>
        <p:nvSpPr>
          <p:cNvPr id="15" name="Text Box 47">
            <a:extLst>
              <a:ext uri="{FF2B5EF4-FFF2-40B4-BE49-F238E27FC236}">
                <a16:creationId xmlns:a16="http://schemas.microsoft.com/office/drawing/2014/main" id="{A2D4954E-06A2-4B63-86A0-DE5C8C814A78}"/>
              </a:ext>
            </a:extLst>
          </p:cNvPr>
          <p:cNvSpPr txBox="1">
            <a:spLocks noChangeArrowheads="1"/>
          </p:cNvSpPr>
          <p:nvPr/>
        </p:nvSpPr>
        <p:spPr bwMode="auto">
          <a:xfrm>
            <a:off x="6101556" y="4102069"/>
            <a:ext cx="5608638" cy="1938992"/>
          </a:xfrm>
          <a:prstGeom prst="rect">
            <a:avLst/>
          </a:prstGeom>
          <a:noFill/>
          <a:ln w="9525" algn="ctr">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marL="177800" indent="-177800">
              <a:buClr>
                <a:srgbClr val="FF0000"/>
              </a:buClr>
              <a:buFont typeface="System Font Regular"/>
              <a:buChar char="●"/>
            </a:pPr>
            <a:r>
              <a:rPr lang="en-US" sz="1400" b="0" i="0" dirty="0">
                <a:solidFill>
                  <a:srgbClr val="222222"/>
                </a:solidFill>
                <a:effectLst/>
                <a:latin typeface="Arial" panose="020B0604020202020204" pitchFamily="34" charset="0"/>
              </a:rPr>
              <a:t>Socialization to recognize good deeds and time commitments that all volunteers do to meet the needs of the church. Make “Thank You” and a smile a part of every church contribution of time, talents, and treasures.  Be mindful of “burnout” of committee/volunteer workers and take action to lighten the load.  Our work together should be reflective of our loving atmosphere</a:t>
            </a:r>
          </a:p>
          <a:p>
            <a:pPr marL="177800" indent="-177800">
              <a:buClr>
                <a:srgbClr val="FF0000"/>
              </a:buClr>
              <a:buFont typeface="System Font Regular"/>
              <a:buChar char="●"/>
            </a:pPr>
            <a:r>
              <a:rPr lang="en-US" sz="1400" dirty="0">
                <a:solidFill>
                  <a:srgbClr val="222222"/>
                </a:solidFill>
                <a:latin typeface="Arial" panose="020B0604020202020204" pitchFamily="34" charset="0"/>
              </a:rPr>
              <a:t>Making activities reflective as there were between Jesus and his disciples, loving one another as he has loved us. Making Stewardship and ongoing process, not just an annual event</a:t>
            </a:r>
            <a:endParaRPr lang="en-US" sz="1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059687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E28A82-CEF1-2027-F93D-D848BF3D4B92}"/>
              </a:ext>
            </a:extLst>
          </p:cNvPr>
          <p:cNvSpPr>
            <a:spLocks noGrp="1"/>
          </p:cNvSpPr>
          <p:nvPr>
            <p:ph type="ctrTitle"/>
          </p:nvPr>
        </p:nvSpPr>
        <p:spPr/>
        <p:txBody>
          <a:bodyPr/>
          <a:lstStyle/>
          <a:p>
            <a:r>
              <a:rPr lang="en-US" sz="4400" dirty="0"/>
              <a:t>Working Papers</a:t>
            </a:r>
            <a:br>
              <a:rPr lang="en-US" sz="4400" dirty="0"/>
            </a:br>
            <a:r>
              <a:rPr lang="en-US" sz="4400" dirty="0"/>
              <a:t>From the Strategic Plan Update Process</a:t>
            </a:r>
          </a:p>
        </p:txBody>
      </p:sp>
    </p:spTree>
    <p:extLst>
      <p:ext uri="{BB962C8B-B14F-4D97-AF65-F5344CB8AC3E}">
        <p14:creationId xmlns:p14="http://schemas.microsoft.com/office/powerpoint/2010/main" val="5209393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Why a Strategic Plan?</a:t>
            </a:r>
          </a:p>
        </p:txBody>
      </p:sp>
      <p:sp>
        <p:nvSpPr>
          <p:cNvPr id="3" name="Content Placeholder 2"/>
          <p:cNvSpPr>
            <a:spLocks noGrp="1"/>
          </p:cNvSpPr>
          <p:nvPr>
            <p:ph idx="1"/>
          </p:nvPr>
        </p:nvSpPr>
        <p:spPr>
          <a:xfrm>
            <a:off x="368136" y="1177567"/>
            <a:ext cx="11447812" cy="4911488"/>
          </a:xfrm>
        </p:spPr>
        <p:txBody>
          <a:bodyPr/>
          <a:lstStyle/>
          <a:p>
            <a:r>
              <a:rPr lang="en-US" dirty="0"/>
              <a:t>“If you don’t know where you are going, any road will take you there…”</a:t>
            </a:r>
          </a:p>
          <a:p>
            <a:pPr>
              <a:spcBef>
                <a:spcPts val="1200"/>
              </a:spcBef>
            </a:pPr>
            <a:r>
              <a:rPr lang="en-US" dirty="0"/>
              <a:t>Where are we going as a church?  What are the efforts we want to be know by?  Where should our limited resources be focused?</a:t>
            </a:r>
          </a:p>
          <a:p>
            <a:pPr>
              <a:spcBef>
                <a:spcPts val="1200"/>
              </a:spcBef>
            </a:pPr>
            <a:r>
              <a:rPr lang="en-US" dirty="0"/>
              <a:t>“Grow or die…”   If you don’t plan to grow, you will likely shrink</a:t>
            </a:r>
          </a:p>
          <a:p>
            <a:pPr lvl="1">
              <a:spcBef>
                <a:spcPts val="0"/>
              </a:spcBef>
            </a:pPr>
            <a:r>
              <a:rPr lang="en-US" dirty="0"/>
              <a:t>How do we take advantage of Madison’s explosive population growth? </a:t>
            </a:r>
          </a:p>
          <a:p>
            <a:pPr>
              <a:spcBef>
                <a:spcPts val="1200"/>
              </a:spcBef>
            </a:pPr>
            <a:r>
              <a:rPr lang="en-US" dirty="0"/>
              <a:t>A Church Strategic Plan is about faith, vision, spirit, and attitude</a:t>
            </a:r>
          </a:p>
          <a:p>
            <a:pPr lvl="1">
              <a:spcBef>
                <a:spcPts val="0"/>
              </a:spcBef>
            </a:pPr>
            <a:r>
              <a:rPr lang="en-US" dirty="0"/>
              <a:t>Provides a venue to better discern what the Holy Spirit wants us to do</a:t>
            </a:r>
          </a:p>
          <a:p>
            <a:pPr lvl="1">
              <a:spcBef>
                <a:spcPts val="0"/>
              </a:spcBef>
            </a:pPr>
            <a:r>
              <a:rPr lang="en-US" dirty="0"/>
              <a:t>Once completed, provides a guide for other Church planning, such as the development of Church Campus Plan</a:t>
            </a:r>
          </a:p>
          <a:p>
            <a:pPr lvl="1">
              <a:spcBef>
                <a:spcPts val="0"/>
              </a:spcBef>
            </a:pPr>
            <a:r>
              <a:rPr lang="en-US" dirty="0"/>
              <a:t>Provides current congregation members, and as importantly potential congregation members, a map for the future of St Matthew’s</a:t>
            </a:r>
          </a:p>
          <a:p>
            <a:pPr lvl="1">
              <a:spcBef>
                <a:spcPts val="0"/>
              </a:spcBef>
            </a:pPr>
            <a:endParaRPr lang="en-US" dirty="0"/>
          </a:p>
        </p:txBody>
      </p:sp>
      <p:sp>
        <p:nvSpPr>
          <p:cNvPr id="4" name="TextBox 3"/>
          <p:cNvSpPr txBox="1"/>
          <p:nvPr/>
        </p:nvSpPr>
        <p:spPr>
          <a:xfrm>
            <a:off x="2421213" y="5521225"/>
            <a:ext cx="7341657" cy="830997"/>
          </a:xfrm>
          <a:prstGeom prst="rect">
            <a:avLst/>
          </a:prstGeom>
          <a:solidFill>
            <a:srgbClr val="FFCC00"/>
          </a:solidFill>
        </p:spPr>
        <p:txBody>
          <a:bodyPr wrap="square" rtlCol="0">
            <a:spAutoFit/>
          </a:bodyPr>
          <a:lstStyle/>
          <a:p>
            <a:pPr algn="ctr"/>
            <a:r>
              <a:rPr lang="en-US" sz="2400" dirty="0"/>
              <a:t>A Strategic Plan is as much about congregation confidence and optimism as it is about planning…</a:t>
            </a:r>
          </a:p>
        </p:txBody>
      </p:sp>
    </p:spTree>
    <p:extLst>
      <p:ext uri="{BB962C8B-B14F-4D97-AF65-F5344CB8AC3E}">
        <p14:creationId xmlns:p14="http://schemas.microsoft.com/office/powerpoint/2010/main" val="326604156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302F-C348-4DEF-8281-59A791617921}"/>
              </a:ext>
            </a:extLst>
          </p:cNvPr>
          <p:cNvSpPr>
            <a:spLocks noGrp="1"/>
          </p:cNvSpPr>
          <p:nvPr>
            <p:ph type="title"/>
          </p:nvPr>
        </p:nvSpPr>
        <p:spPr/>
        <p:txBody>
          <a:bodyPr/>
          <a:lstStyle/>
          <a:p>
            <a:r>
              <a:rPr lang="en-US" dirty="0"/>
              <a:t>Update Background</a:t>
            </a:r>
          </a:p>
        </p:txBody>
      </p:sp>
      <p:sp>
        <p:nvSpPr>
          <p:cNvPr id="3" name="Content Placeholder 2">
            <a:extLst>
              <a:ext uri="{FF2B5EF4-FFF2-40B4-BE49-F238E27FC236}">
                <a16:creationId xmlns:a16="http://schemas.microsoft.com/office/drawing/2014/main" id="{9C79337F-94D6-46F4-B304-66CF3DC56BBC}"/>
              </a:ext>
            </a:extLst>
          </p:cNvPr>
          <p:cNvSpPr>
            <a:spLocks noGrp="1"/>
          </p:cNvSpPr>
          <p:nvPr>
            <p:ph idx="1"/>
          </p:nvPr>
        </p:nvSpPr>
        <p:spPr>
          <a:xfrm>
            <a:off x="446618" y="1322961"/>
            <a:ext cx="11298767" cy="5228651"/>
          </a:xfrm>
        </p:spPr>
        <p:txBody>
          <a:bodyPr/>
          <a:lstStyle/>
          <a:p>
            <a:r>
              <a:rPr lang="en-US" dirty="0"/>
              <a:t>There is still no Diocese Strategic or Long-Range Plan</a:t>
            </a:r>
          </a:p>
          <a:p>
            <a:pPr>
              <a:spcBef>
                <a:spcPts val="1200"/>
              </a:spcBef>
            </a:pPr>
            <a:r>
              <a:rPr lang="en-US" dirty="0"/>
              <a:t>St Matthew’s Campus Planning Committee is already working facilities improvement…our Strategic Plan Update will focus on ministries, programs and processes</a:t>
            </a:r>
          </a:p>
          <a:p>
            <a:pPr>
              <a:spcBef>
                <a:spcPts val="1800"/>
              </a:spcBef>
            </a:pPr>
            <a:r>
              <a:rPr lang="en-US" dirty="0"/>
              <a:t>2020 St Matthew’s Strategic Plan (Website download)</a:t>
            </a:r>
          </a:p>
          <a:p>
            <a:pPr>
              <a:spcBef>
                <a:spcPts val="1800"/>
              </a:spcBef>
            </a:pPr>
            <a:r>
              <a:rPr lang="en-US" dirty="0"/>
              <a:t>Strategic Plan Process Update (Website download) – Org chart on next page…</a:t>
            </a:r>
          </a:p>
          <a:p>
            <a:pPr>
              <a:spcBef>
                <a:spcPts val="1800"/>
              </a:spcBef>
            </a:pPr>
            <a:r>
              <a:rPr lang="en-US" dirty="0"/>
              <a:t>Even with COVID, there has been Year by Year increased giving…the Church is in a good place financially</a:t>
            </a:r>
          </a:p>
        </p:txBody>
      </p:sp>
    </p:spTree>
    <p:extLst>
      <p:ext uri="{BB962C8B-B14F-4D97-AF65-F5344CB8AC3E}">
        <p14:creationId xmlns:p14="http://schemas.microsoft.com/office/powerpoint/2010/main" val="272579969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7DCB-88A4-48D4-B13B-1528E70F968E}"/>
              </a:ext>
            </a:extLst>
          </p:cNvPr>
          <p:cNvSpPr>
            <a:spLocks noGrp="1"/>
          </p:cNvSpPr>
          <p:nvPr>
            <p:ph type="title"/>
          </p:nvPr>
        </p:nvSpPr>
        <p:spPr/>
        <p:txBody>
          <a:bodyPr/>
          <a:lstStyle/>
          <a:p>
            <a:r>
              <a:rPr lang="en-US" dirty="0"/>
              <a:t>Strategic Planning – </a:t>
            </a:r>
            <a:br>
              <a:rPr lang="en-US" dirty="0"/>
            </a:br>
            <a:r>
              <a:rPr lang="en-US" dirty="0"/>
              <a:t>Father Chris’ Faith Vision</a:t>
            </a:r>
          </a:p>
        </p:txBody>
      </p:sp>
      <p:sp>
        <p:nvSpPr>
          <p:cNvPr id="3" name="Content Placeholder 2">
            <a:extLst>
              <a:ext uri="{FF2B5EF4-FFF2-40B4-BE49-F238E27FC236}">
                <a16:creationId xmlns:a16="http://schemas.microsoft.com/office/drawing/2014/main" id="{CB73B67C-4540-4747-84F9-8919C9D14E9D}"/>
              </a:ext>
            </a:extLst>
          </p:cNvPr>
          <p:cNvSpPr>
            <a:spLocks noGrp="1"/>
          </p:cNvSpPr>
          <p:nvPr>
            <p:ph idx="1"/>
          </p:nvPr>
        </p:nvSpPr>
        <p:spPr>
          <a:xfrm>
            <a:off x="425282" y="1017135"/>
            <a:ext cx="11341436" cy="5403850"/>
          </a:xfrm>
        </p:spPr>
        <p:txBody>
          <a:bodyPr/>
          <a:lstStyle/>
          <a:p>
            <a:pPr marL="0" indent="0">
              <a:buNone/>
            </a:pPr>
            <a:r>
              <a:rPr lang="en-US" sz="1600" b="1" dirty="0"/>
              <a:t>Q. What is the Mission of the Church?</a:t>
            </a:r>
          </a:p>
          <a:p>
            <a:pPr marL="0" indent="0">
              <a:buNone/>
            </a:pPr>
            <a:r>
              <a:rPr lang="en-US" sz="1600" dirty="0"/>
              <a:t>A. The mission of the church is to restore all people to unity with God and each other in Christ.  (BCP p. 855)</a:t>
            </a:r>
          </a:p>
          <a:p>
            <a:pPr marL="0" indent="0">
              <a:spcBef>
                <a:spcPts val="1200"/>
              </a:spcBef>
              <a:buNone/>
            </a:pPr>
            <a:r>
              <a:rPr lang="en-US" sz="1600" dirty="0"/>
              <a:t>With this mission as our central directive, St. Matthew’s will advance the kingdom of God… </a:t>
            </a:r>
          </a:p>
          <a:p>
            <a:pPr marL="0" indent="0">
              <a:spcBef>
                <a:spcPts val="600"/>
              </a:spcBef>
              <a:buNone/>
            </a:pPr>
            <a:r>
              <a:rPr lang="en-US" sz="1600" dirty="0"/>
              <a:t>Through:</a:t>
            </a:r>
          </a:p>
          <a:p>
            <a:pPr marL="0" indent="0">
              <a:buNone/>
            </a:pPr>
            <a:r>
              <a:rPr lang="en-US" sz="1600" dirty="0"/>
              <a:t>Our Worship, Christian Education, Service, and Fellowship.</a:t>
            </a:r>
          </a:p>
          <a:p>
            <a:pPr marL="0" indent="0">
              <a:spcBef>
                <a:spcPts val="1800"/>
              </a:spcBef>
              <a:buNone/>
            </a:pPr>
            <a:r>
              <a:rPr lang="en-US" sz="1600" b="1" dirty="0"/>
              <a:t>With Focus given to:</a:t>
            </a:r>
          </a:p>
          <a:p>
            <a:pPr marL="0" indent="0">
              <a:spcBef>
                <a:spcPts val="600"/>
              </a:spcBef>
              <a:buNone/>
            </a:pPr>
            <a:r>
              <a:rPr lang="en-US" sz="1600" dirty="0"/>
              <a:t>Community – A Body committed to the pursuit of Jesus Christ while living as One together as All.</a:t>
            </a:r>
          </a:p>
          <a:p>
            <a:pPr marL="0" indent="0">
              <a:spcBef>
                <a:spcPts val="600"/>
              </a:spcBef>
              <a:buNone/>
            </a:pPr>
            <a:r>
              <a:rPr lang="en-US" sz="1600" dirty="0"/>
              <a:t>Inclusion – Everyone is welcome at Our Lord’s Altar regardless of ethnicity, race, sexual orientation, background or socio/political positions.  </a:t>
            </a:r>
          </a:p>
          <a:p>
            <a:pPr marL="0" indent="0">
              <a:spcBef>
                <a:spcPts val="600"/>
              </a:spcBef>
              <a:buNone/>
            </a:pPr>
            <a:r>
              <a:rPr lang="en-US" sz="1600" dirty="0"/>
              <a:t>Grace – Sufficient for all; no one approaches the Altar requiring more or less grace than any other.</a:t>
            </a:r>
          </a:p>
          <a:p>
            <a:pPr marL="0" indent="0">
              <a:spcBef>
                <a:spcPts val="600"/>
              </a:spcBef>
              <a:buNone/>
            </a:pPr>
            <a:r>
              <a:rPr lang="en-US" sz="1600" dirty="0"/>
              <a:t>Becoming – Each individual, as well the corporate Body, is transforming into what the Holy Spirit breathes.</a:t>
            </a:r>
          </a:p>
          <a:p>
            <a:pPr marL="0" indent="0">
              <a:spcBef>
                <a:spcPts val="600"/>
              </a:spcBef>
              <a:buNone/>
            </a:pPr>
            <a:r>
              <a:rPr lang="en-US" sz="1600" dirty="0"/>
              <a:t>Spirituality – The depth of our intimacy with God, rather than attendance or giving will measure our growth.</a:t>
            </a:r>
          </a:p>
          <a:p>
            <a:pPr marL="0" indent="0">
              <a:spcBef>
                <a:spcPts val="1800"/>
              </a:spcBef>
              <a:buNone/>
            </a:pPr>
            <a:r>
              <a:rPr lang="en-US" sz="1600" b="1" dirty="0"/>
              <a:t>Acts Chapter 2: 46-47</a:t>
            </a:r>
          </a:p>
          <a:p>
            <a:pPr marL="0" indent="0">
              <a:buNone/>
            </a:pPr>
            <a:r>
              <a:rPr lang="en-US" sz="1600" dirty="0"/>
              <a:t>They broke bread in their homes and ate together with glad and sincere hearts, praising God and enjoying the favor of all people,  AND the Lord added to their number daily those who were  being saved.</a:t>
            </a:r>
          </a:p>
          <a:p>
            <a:pPr marL="0" indent="0">
              <a:buNone/>
            </a:pPr>
            <a:r>
              <a:rPr lang="en-US" sz="1600" dirty="0"/>
              <a:t>Amen</a:t>
            </a:r>
          </a:p>
          <a:p>
            <a:pPr marL="0" indent="0">
              <a:buNone/>
            </a:pPr>
            <a:endParaRPr lang="en-US" sz="1600" dirty="0"/>
          </a:p>
          <a:p>
            <a:pPr marL="0" indent="0">
              <a:buNone/>
            </a:pPr>
            <a:endParaRPr lang="en-US" sz="1600" dirty="0"/>
          </a:p>
        </p:txBody>
      </p:sp>
      <p:sp>
        <p:nvSpPr>
          <p:cNvPr id="4" name="TextBox 3">
            <a:extLst>
              <a:ext uri="{FF2B5EF4-FFF2-40B4-BE49-F238E27FC236}">
                <a16:creationId xmlns:a16="http://schemas.microsoft.com/office/drawing/2014/main" id="{F051F1E9-09C9-403B-8F37-723FE46564FD}"/>
              </a:ext>
            </a:extLst>
          </p:cNvPr>
          <p:cNvSpPr txBox="1"/>
          <p:nvPr/>
        </p:nvSpPr>
        <p:spPr>
          <a:xfrm>
            <a:off x="4144985" y="6190152"/>
            <a:ext cx="3902030" cy="461665"/>
          </a:xfrm>
          <a:prstGeom prst="rect">
            <a:avLst/>
          </a:prstGeom>
          <a:solidFill>
            <a:srgbClr val="FFC000"/>
          </a:solidFill>
        </p:spPr>
        <p:txBody>
          <a:bodyPr wrap="none" rtlCol="0">
            <a:spAutoFit/>
          </a:bodyPr>
          <a:lstStyle/>
          <a:p>
            <a:r>
              <a:rPr lang="en-US" sz="2400" dirty="0"/>
              <a:t>How is this vision enabled?</a:t>
            </a:r>
          </a:p>
        </p:txBody>
      </p:sp>
    </p:spTree>
    <p:extLst>
      <p:ext uri="{BB962C8B-B14F-4D97-AF65-F5344CB8AC3E}">
        <p14:creationId xmlns:p14="http://schemas.microsoft.com/office/powerpoint/2010/main" val="15872714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66-0C6D-7279-3104-2FCA8E6EBDAE}"/>
              </a:ext>
            </a:extLst>
          </p:cNvPr>
          <p:cNvSpPr>
            <a:spLocks noGrp="1"/>
          </p:cNvSpPr>
          <p:nvPr>
            <p:ph type="title"/>
          </p:nvPr>
        </p:nvSpPr>
        <p:spPr/>
        <p:txBody>
          <a:bodyPr/>
          <a:lstStyle/>
          <a:p>
            <a:r>
              <a:rPr lang="en-US" dirty="0"/>
              <a:t>Strategic Plan Outline</a:t>
            </a:r>
          </a:p>
        </p:txBody>
      </p:sp>
      <p:sp>
        <p:nvSpPr>
          <p:cNvPr id="3" name="Content Placeholder 2">
            <a:extLst>
              <a:ext uri="{FF2B5EF4-FFF2-40B4-BE49-F238E27FC236}">
                <a16:creationId xmlns:a16="http://schemas.microsoft.com/office/drawing/2014/main" id="{71B8A845-6CB8-E3FC-AE1F-10E0B96DF4FD}"/>
              </a:ext>
            </a:extLst>
          </p:cNvPr>
          <p:cNvSpPr>
            <a:spLocks noGrp="1"/>
          </p:cNvSpPr>
          <p:nvPr>
            <p:ph idx="1"/>
          </p:nvPr>
        </p:nvSpPr>
        <p:spPr>
          <a:xfrm>
            <a:off x="446616" y="1157343"/>
            <a:ext cx="11298767" cy="5013269"/>
          </a:xfrm>
        </p:spPr>
        <p:txBody>
          <a:bodyPr/>
          <a:lstStyle/>
          <a:p>
            <a:r>
              <a:rPr lang="en-US" dirty="0"/>
              <a:t>Introduction</a:t>
            </a:r>
          </a:p>
          <a:p>
            <a:pPr lvl="1">
              <a:spcBef>
                <a:spcPts val="0"/>
              </a:spcBef>
            </a:pPr>
            <a:r>
              <a:rPr lang="en-US" dirty="0"/>
              <a:t>How the Update Came About </a:t>
            </a:r>
          </a:p>
          <a:p>
            <a:pPr lvl="1">
              <a:spcBef>
                <a:spcPts val="0"/>
              </a:spcBef>
            </a:pPr>
            <a:r>
              <a:rPr lang="en-US" dirty="0"/>
              <a:t>Committee Members</a:t>
            </a:r>
          </a:p>
          <a:p>
            <a:pPr lvl="1">
              <a:spcBef>
                <a:spcPts val="0"/>
              </a:spcBef>
            </a:pPr>
            <a:r>
              <a:rPr lang="en-US" dirty="0"/>
              <a:t>Plan Intent and Organization</a:t>
            </a:r>
          </a:p>
          <a:p>
            <a:pPr>
              <a:spcBef>
                <a:spcPts val="1200"/>
              </a:spcBef>
            </a:pPr>
            <a:r>
              <a:rPr lang="en-US" dirty="0"/>
              <a:t>Executive Summary</a:t>
            </a:r>
          </a:p>
          <a:p>
            <a:pPr lvl="1">
              <a:spcBef>
                <a:spcPts val="0"/>
              </a:spcBef>
            </a:pPr>
            <a:r>
              <a:rPr lang="en-US" dirty="0"/>
              <a:t>Church Vision and Mission Statement</a:t>
            </a:r>
          </a:p>
          <a:p>
            <a:pPr lvl="1">
              <a:spcBef>
                <a:spcPts val="0"/>
              </a:spcBef>
            </a:pPr>
            <a:r>
              <a:rPr lang="en-US" dirty="0"/>
              <a:t>Main “Focus Areas” to be worked</a:t>
            </a:r>
          </a:p>
          <a:p>
            <a:pPr>
              <a:spcBef>
                <a:spcPts val="1200"/>
              </a:spcBef>
            </a:pPr>
            <a:r>
              <a:rPr lang="en-US" dirty="0"/>
              <a:t>Update Process</a:t>
            </a:r>
          </a:p>
          <a:p>
            <a:pPr>
              <a:spcBef>
                <a:spcPts val="1200"/>
              </a:spcBef>
            </a:pPr>
            <a:r>
              <a:rPr lang="en-US" dirty="0"/>
              <a:t>Path Forward</a:t>
            </a:r>
          </a:p>
          <a:p>
            <a:pPr lvl="1">
              <a:spcBef>
                <a:spcPts val="0"/>
              </a:spcBef>
            </a:pPr>
            <a:r>
              <a:rPr lang="en-US" dirty="0"/>
              <a:t>Handoff of Strategic Plan to…</a:t>
            </a:r>
          </a:p>
          <a:p>
            <a:pPr lvl="1">
              <a:spcBef>
                <a:spcPts val="0"/>
              </a:spcBef>
            </a:pPr>
            <a:r>
              <a:rPr lang="en-US" dirty="0"/>
              <a:t>Next Plan Review</a:t>
            </a:r>
          </a:p>
          <a:p>
            <a:pPr>
              <a:spcBef>
                <a:spcPts val="1200"/>
              </a:spcBef>
            </a:pPr>
            <a:r>
              <a:rPr lang="en-US" dirty="0"/>
              <a:t>Strategic Plan Organization Chart</a:t>
            </a:r>
          </a:p>
          <a:p>
            <a:pPr>
              <a:spcBef>
                <a:spcPts val="1200"/>
              </a:spcBef>
            </a:pPr>
            <a:r>
              <a:rPr lang="en-US" dirty="0"/>
              <a:t>Recommended Effort Quads</a:t>
            </a:r>
          </a:p>
          <a:p>
            <a:pPr>
              <a:spcBef>
                <a:spcPts val="1200"/>
              </a:spcBef>
            </a:pPr>
            <a:r>
              <a:rPr lang="en-US" dirty="0"/>
              <a:t>Planning Working Papers</a:t>
            </a:r>
          </a:p>
          <a:p>
            <a:pPr>
              <a:spcBef>
                <a:spcPts val="1800"/>
              </a:spcBef>
            </a:pPr>
            <a:endParaRPr lang="en-US" dirty="0"/>
          </a:p>
        </p:txBody>
      </p:sp>
      <p:pic>
        <p:nvPicPr>
          <p:cNvPr id="4" name="Picture 3">
            <a:extLst>
              <a:ext uri="{FF2B5EF4-FFF2-40B4-BE49-F238E27FC236}">
                <a16:creationId xmlns:a16="http://schemas.microsoft.com/office/drawing/2014/main" id="{7A5A8C41-CF71-0840-CB49-14A9BE5F3D57}"/>
              </a:ext>
            </a:extLst>
          </p:cNvPr>
          <p:cNvPicPr>
            <a:picLocks noChangeAspect="1"/>
          </p:cNvPicPr>
          <p:nvPr/>
        </p:nvPicPr>
        <p:blipFill>
          <a:blip r:embed="rId2"/>
          <a:stretch>
            <a:fillRect/>
          </a:stretch>
        </p:blipFill>
        <p:spPr>
          <a:xfrm>
            <a:off x="5821017" y="1434365"/>
            <a:ext cx="6182106" cy="4459224"/>
          </a:xfrm>
          <a:prstGeom prst="rect">
            <a:avLst/>
          </a:prstGeom>
        </p:spPr>
      </p:pic>
      <p:sp>
        <p:nvSpPr>
          <p:cNvPr id="5" name="TextBox 4">
            <a:extLst>
              <a:ext uri="{FF2B5EF4-FFF2-40B4-BE49-F238E27FC236}">
                <a16:creationId xmlns:a16="http://schemas.microsoft.com/office/drawing/2014/main" id="{7FBB64BE-6988-B448-8D9F-BB4D9AA2F25C}"/>
              </a:ext>
            </a:extLst>
          </p:cNvPr>
          <p:cNvSpPr txBox="1"/>
          <p:nvPr/>
        </p:nvSpPr>
        <p:spPr>
          <a:xfrm>
            <a:off x="6431834" y="5893589"/>
            <a:ext cx="4539961" cy="307777"/>
          </a:xfrm>
          <a:prstGeom prst="rect">
            <a:avLst/>
          </a:prstGeom>
          <a:noFill/>
        </p:spPr>
        <p:txBody>
          <a:bodyPr wrap="none" rtlCol="0">
            <a:spAutoFit/>
          </a:bodyPr>
          <a:lstStyle/>
          <a:p>
            <a:r>
              <a:rPr lang="en-US" sz="1400" i="1" dirty="0"/>
              <a:t>Picture taken from the draft St Matthew’s Campus Plan</a:t>
            </a:r>
          </a:p>
        </p:txBody>
      </p:sp>
    </p:spTree>
    <p:extLst>
      <p:ext uri="{BB962C8B-B14F-4D97-AF65-F5344CB8AC3E}">
        <p14:creationId xmlns:p14="http://schemas.microsoft.com/office/powerpoint/2010/main" val="239784870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2800" dirty="0"/>
              <a:t>Convictions  </a:t>
            </a:r>
          </a:p>
        </p:txBody>
      </p:sp>
      <p:sp>
        <p:nvSpPr>
          <p:cNvPr id="16387" name="Rectangle 3"/>
          <p:cNvSpPr>
            <a:spLocks noGrp="1" noChangeArrowheads="1"/>
          </p:cNvSpPr>
          <p:nvPr>
            <p:ph idx="1"/>
          </p:nvPr>
        </p:nvSpPr>
        <p:spPr>
          <a:xfrm>
            <a:off x="446618" y="1018973"/>
            <a:ext cx="11440582" cy="5403850"/>
          </a:xfrm>
          <a:noFill/>
        </p:spPr>
        <p:txBody>
          <a:bodyPr/>
          <a:lstStyle/>
          <a:p>
            <a:pPr>
              <a:spcBef>
                <a:spcPts val="600"/>
              </a:spcBef>
            </a:pPr>
            <a:r>
              <a:rPr lang="en-US" sz="1600" dirty="0"/>
              <a:t>Sunday School is an important part of Sunday Services – for children and adults</a:t>
            </a:r>
          </a:p>
          <a:p>
            <a:pPr>
              <a:spcBef>
                <a:spcPts val="600"/>
              </a:spcBef>
            </a:pPr>
            <a:r>
              <a:rPr lang="en-US" sz="1600" dirty="0"/>
              <a:t>Surveys demonstrate non-churched individuals claim an interest in community and spirituality.  We can offer both</a:t>
            </a:r>
          </a:p>
          <a:p>
            <a:pPr>
              <a:spcBef>
                <a:spcPts val="600"/>
              </a:spcBef>
            </a:pPr>
            <a:r>
              <a:rPr lang="en-US" sz="1600" dirty="0"/>
              <a:t>The Gospel of Christ appeals to everyone.  We need to communicate it</a:t>
            </a:r>
          </a:p>
          <a:p>
            <a:pPr>
              <a:spcBef>
                <a:spcPts val="600"/>
              </a:spcBef>
            </a:pPr>
            <a:r>
              <a:rPr lang="en-US" sz="1600" dirty="0"/>
              <a:t>St. Matthew's has a distinct culture of community participation and inclusion, and it is critical to any future growth that this culture is maintained</a:t>
            </a:r>
          </a:p>
          <a:p>
            <a:pPr>
              <a:spcBef>
                <a:spcPts val="600"/>
              </a:spcBef>
            </a:pPr>
            <a:r>
              <a:rPr lang="en-US" sz="1600" dirty="0"/>
              <a:t>To remain viable/vibrant in the future, we must attract, retain, and, most importantly, involve a substantial number of individuals and couples under ~ 40 years old in leading Church missions and activities. Retaining parishioners means involving parishioners</a:t>
            </a:r>
          </a:p>
          <a:p>
            <a:pPr>
              <a:spcBef>
                <a:spcPts val="600"/>
              </a:spcBef>
            </a:pPr>
            <a:r>
              <a:rPr lang="en-US" sz="1600" dirty="0"/>
              <a:t>Growth does not translate solely, or primarily, as new buildings and more facilities.  It does rely on attracting new members and proactively integrating them into our Church family and its missions and activities.</a:t>
            </a:r>
          </a:p>
          <a:p>
            <a:pPr>
              <a:spcBef>
                <a:spcPts val="600"/>
              </a:spcBef>
            </a:pPr>
            <a:r>
              <a:rPr lang="en-US" sz="1600" dirty="0"/>
              <a:t>Church must become more visible as a vibrant community participant through activities and publicity.  Need to tell our story</a:t>
            </a:r>
          </a:p>
          <a:p>
            <a:pPr>
              <a:spcBef>
                <a:spcPts val="600"/>
              </a:spcBef>
            </a:pPr>
            <a:r>
              <a:rPr lang="en-US" sz="1600" dirty="0"/>
              <a:t>Funding “things” will yield less return than funding activities, involvement, and support.</a:t>
            </a:r>
          </a:p>
          <a:p>
            <a:pPr>
              <a:spcBef>
                <a:spcPts val="600"/>
              </a:spcBef>
            </a:pPr>
            <a:r>
              <a:rPr lang="en-US" sz="1600" dirty="0"/>
              <a:t>St. Mathews should help parishioners less fortunate by providing an account or endowment fund to help with those in need</a:t>
            </a:r>
          </a:p>
          <a:p>
            <a:pPr>
              <a:spcBef>
                <a:spcPts val="600"/>
              </a:spcBef>
            </a:pPr>
            <a:r>
              <a:rPr lang="en-US" sz="1600" dirty="0"/>
              <a:t>Access to St. Matthews is limited to one car entrance. The limited access is a safety issue and will turn off some visitors</a:t>
            </a:r>
          </a:p>
          <a:p>
            <a:pPr>
              <a:spcBef>
                <a:spcPts val="600"/>
              </a:spcBef>
            </a:pPr>
            <a:r>
              <a:rPr lang="en-US" sz="1600" dirty="0"/>
              <a:t>St. Matthews needs to catch up with technology</a:t>
            </a:r>
          </a:p>
          <a:p>
            <a:pPr>
              <a:spcBef>
                <a:spcPts val="600"/>
              </a:spcBef>
            </a:pPr>
            <a:r>
              <a:rPr lang="en-US" sz="1600" dirty="0"/>
              <a:t>To bring/keep younger families, there needs to be a better program for preschoolers and elementary school kids. We have VBS and Sunday school, but that’s it</a:t>
            </a:r>
          </a:p>
          <a:p>
            <a:pPr>
              <a:spcBef>
                <a:spcPts val="600"/>
              </a:spcBef>
            </a:pPr>
            <a:r>
              <a:rPr lang="en-US" sz="1600" dirty="0"/>
              <a:t>To help the EYC program thrive, Christian development needs to be incorporated into some of the events. </a:t>
            </a:r>
          </a:p>
          <a:p>
            <a:pPr>
              <a:spcBef>
                <a:spcPct val="30000"/>
              </a:spcBef>
            </a:pPr>
            <a:endParaRPr lang="en-US" sz="1600" dirty="0"/>
          </a:p>
          <a:p>
            <a:pPr>
              <a:spcBef>
                <a:spcPct val="30000"/>
              </a:spcBef>
            </a:pPr>
            <a:endParaRPr lang="en-US" sz="1600" dirty="0"/>
          </a:p>
          <a:p>
            <a:pPr>
              <a:spcBef>
                <a:spcPct val="30000"/>
              </a:spcBef>
            </a:pPr>
            <a:endParaRPr lang="en-US" sz="1600" dirty="0"/>
          </a:p>
          <a:p>
            <a:pPr>
              <a:spcBef>
                <a:spcPct val="30000"/>
              </a:spcBef>
            </a:pPr>
            <a:endParaRPr lang="en-US" sz="1600" dirty="0"/>
          </a:p>
          <a:p>
            <a:pPr>
              <a:spcBef>
                <a:spcPct val="30000"/>
              </a:spcBef>
            </a:pPr>
            <a:endParaRPr lang="en-US" sz="1600" dirty="0"/>
          </a:p>
        </p:txBody>
      </p:sp>
    </p:spTree>
    <p:extLst>
      <p:ext uri="{BB962C8B-B14F-4D97-AF65-F5344CB8AC3E}">
        <p14:creationId xmlns:p14="http://schemas.microsoft.com/office/powerpoint/2010/main" val="2401699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E61-7C9C-137C-64B7-7B222469780C}"/>
              </a:ext>
            </a:extLst>
          </p:cNvPr>
          <p:cNvSpPr>
            <a:spLocks noGrp="1"/>
          </p:cNvSpPr>
          <p:nvPr>
            <p:ph type="title"/>
          </p:nvPr>
        </p:nvSpPr>
        <p:spPr/>
        <p:txBody>
          <a:bodyPr/>
          <a:lstStyle/>
          <a:p>
            <a:r>
              <a:rPr lang="en-US" dirty="0"/>
              <a:t>Convictions</a:t>
            </a:r>
          </a:p>
        </p:txBody>
      </p:sp>
      <p:sp>
        <p:nvSpPr>
          <p:cNvPr id="3" name="Content Placeholder 2">
            <a:extLst>
              <a:ext uri="{FF2B5EF4-FFF2-40B4-BE49-F238E27FC236}">
                <a16:creationId xmlns:a16="http://schemas.microsoft.com/office/drawing/2014/main" id="{9148DDE7-BA41-1F07-6D76-1DE43DB0F7F6}"/>
              </a:ext>
            </a:extLst>
          </p:cNvPr>
          <p:cNvSpPr>
            <a:spLocks noGrp="1"/>
          </p:cNvSpPr>
          <p:nvPr>
            <p:ph idx="1"/>
          </p:nvPr>
        </p:nvSpPr>
        <p:spPr/>
        <p:txBody>
          <a:bodyPr/>
          <a:lstStyle/>
          <a:p>
            <a:pPr>
              <a:spcBef>
                <a:spcPts val="600"/>
              </a:spcBef>
            </a:pPr>
            <a:r>
              <a:rPr lang="en-US" sz="1600" dirty="0"/>
              <a:t>We will be intentionally Episcopalian</a:t>
            </a:r>
          </a:p>
          <a:p>
            <a:pPr>
              <a:spcBef>
                <a:spcPts val="600"/>
              </a:spcBef>
            </a:pPr>
            <a:r>
              <a:rPr lang="en-US" sz="1600" dirty="0"/>
              <a:t>Campus Planning Committee’s objectives will be realized and expanded facilities will become available</a:t>
            </a:r>
          </a:p>
          <a:p>
            <a:pPr>
              <a:spcBef>
                <a:spcPts val="600"/>
              </a:spcBef>
            </a:pPr>
            <a:r>
              <a:rPr lang="en-US" sz="1600" dirty="0"/>
              <a:t>People are hungry for real, meaningful, spiritual connection and experience, not just belief.  We can help meet that need with experiential practices exposing people to deeper levels of Christianity (e.g., exegesis, Lectio Divina, Christian mindfulness, contemplation, and centering prayer)</a:t>
            </a:r>
          </a:p>
          <a:p>
            <a:pPr>
              <a:spcBef>
                <a:spcPts val="600"/>
              </a:spcBef>
            </a:pPr>
            <a:r>
              <a:rPr lang="en-US" sz="1600" dirty="0"/>
              <a:t>Young family monthly outings need to be more geared towards the kids than to the adults attending to grow participation - fun activities for kids/family that will attract more people to attend</a:t>
            </a:r>
          </a:p>
          <a:p>
            <a:pPr>
              <a:spcBef>
                <a:spcPts val="600"/>
              </a:spcBef>
            </a:pPr>
            <a:r>
              <a:rPr lang="en-US" sz="1600" dirty="0"/>
              <a:t>5:00 Service should have equal status with other services and be resourced accordingly</a:t>
            </a:r>
          </a:p>
          <a:p>
            <a:pPr>
              <a:spcBef>
                <a:spcPts val="600"/>
              </a:spcBef>
            </a:pPr>
            <a:r>
              <a:rPr lang="en-US" sz="1600" dirty="0"/>
              <a:t>In these times, political “hot button issues” are the greatest threat to St Matthew’s unity – they must be avoided in what we say and do </a:t>
            </a:r>
          </a:p>
          <a:p>
            <a:pPr>
              <a:spcBef>
                <a:spcPts val="600"/>
              </a:spcBef>
            </a:pPr>
            <a:r>
              <a:rPr lang="en-US" sz="1600" dirty="0"/>
              <a:t>Electronic/digital and social media are essential communication tools to attract, retain, and sustain the congregation – we must get even better at it</a:t>
            </a:r>
          </a:p>
          <a:p>
            <a:pPr>
              <a:spcBef>
                <a:spcPts val="600"/>
              </a:spcBef>
            </a:pPr>
            <a:r>
              <a:rPr lang="en-US" sz="1600" dirty="0"/>
              <a:t>To lay the groundwork for new campus facilities, a Capital Campaign needs to be started soon</a:t>
            </a:r>
          </a:p>
          <a:p>
            <a:pPr>
              <a:spcBef>
                <a:spcPts val="600"/>
              </a:spcBef>
            </a:pPr>
            <a:r>
              <a:rPr lang="en-US" sz="1600" dirty="0"/>
              <a:t>The formational life of the parish, which includes everything really but specifically thinking of youth and family ministries, music ministries, and Christian education ministries, must be a foundational factor in any consideration of resource management and planning. Liturgy is part of this, too, and often unites all these ministries together into one place</a:t>
            </a:r>
          </a:p>
          <a:p>
            <a:pPr>
              <a:spcBef>
                <a:spcPts val="0"/>
              </a:spcBef>
            </a:pPr>
            <a:r>
              <a:rPr lang="en-US" sz="1600" dirty="0"/>
              <a:t>Madison is growing exponentially, St Matthews needs to grow with it</a:t>
            </a:r>
          </a:p>
          <a:p>
            <a:pPr>
              <a:spcBef>
                <a:spcPts val="600"/>
              </a:spcBef>
            </a:pPr>
            <a:r>
              <a:rPr lang="en-US" sz="1600" dirty="0"/>
              <a:t>Create a loving, welcoming and nurturing church environment making St Matthew’s members and guests the first choice of church home in the Madison area</a:t>
            </a:r>
          </a:p>
          <a:p>
            <a:endParaRPr lang="en-US" sz="1600" dirty="0"/>
          </a:p>
          <a:p>
            <a:endParaRPr lang="en-US" sz="1600" dirty="0"/>
          </a:p>
        </p:txBody>
      </p:sp>
    </p:spTree>
    <p:extLst>
      <p:ext uri="{BB962C8B-B14F-4D97-AF65-F5344CB8AC3E}">
        <p14:creationId xmlns:p14="http://schemas.microsoft.com/office/powerpoint/2010/main" val="17573622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D36A-B5DE-4E75-940A-ADE1E45ED755}"/>
              </a:ext>
            </a:extLst>
          </p:cNvPr>
          <p:cNvSpPr>
            <a:spLocks noGrp="1"/>
          </p:cNvSpPr>
          <p:nvPr>
            <p:ph type="title"/>
          </p:nvPr>
        </p:nvSpPr>
        <p:spPr/>
        <p:txBody>
          <a:bodyPr/>
          <a:lstStyle/>
          <a:p>
            <a:r>
              <a:rPr lang="en-US" dirty="0"/>
              <a:t>Environment </a:t>
            </a:r>
          </a:p>
        </p:txBody>
      </p:sp>
      <p:sp>
        <p:nvSpPr>
          <p:cNvPr id="3" name="Content Placeholder 2">
            <a:extLst>
              <a:ext uri="{FF2B5EF4-FFF2-40B4-BE49-F238E27FC236}">
                <a16:creationId xmlns:a16="http://schemas.microsoft.com/office/drawing/2014/main" id="{EB7556EB-A6D7-4C36-A3E8-BA44B3A08599}"/>
              </a:ext>
            </a:extLst>
          </p:cNvPr>
          <p:cNvSpPr>
            <a:spLocks noGrp="1"/>
          </p:cNvSpPr>
          <p:nvPr>
            <p:ph idx="1"/>
          </p:nvPr>
        </p:nvSpPr>
        <p:spPr>
          <a:xfrm>
            <a:off x="406400" y="1026578"/>
            <a:ext cx="11403682" cy="5403850"/>
          </a:xfrm>
        </p:spPr>
        <p:txBody>
          <a:bodyPr/>
          <a:lstStyle/>
          <a:p>
            <a:pPr>
              <a:spcBef>
                <a:spcPts val="600"/>
              </a:spcBef>
            </a:pPr>
            <a:r>
              <a:rPr lang="en-US" sz="1600" dirty="0"/>
              <a:t>There are a growing number of youth attending St Matthews. Madison will continue to be the #1 choice in the area for families with school-aged children</a:t>
            </a:r>
          </a:p>
          <a:p>
            <a:pPr>
              <a:spcBef>
                <a:spcPts val="600"/>
              </a:spcBef>
            </a:pPr>
            <a:r>
              <a:rPr lang="en-US" sz="1600" dirty="0"/>
              <a:t>A lot of Church Competition on Hughes Rd</a:t>
            </a:r>
          </a:p>
          <a:p>
            <a:pPr>
              <a:spcBef>
                <a:spcPts val="600"/>
              </a:spcBef>
            </a:pPr>
            <a:r>
              <a:rPr lang="en-US" sz="1600" dirty="0"/>
              <a:t>Great Location: Center of the City, conveniently near major collector roads, adjacent to a High School, accessed by multi-use paths, and may eventually have access to the Mill Creek Greenway via these multi-use paths</a:t>
            </a:r>
          </a:p>
          <a:p>
            <a:pPr>
              <a:spcBef>
                <a:spcPts val="600"/>
              </a:spcBef>
            </a:pPr>
            <a:r>
              <a:rPr lang="en-US" sz="1600" dirty="0"/>
              <a:t>Many denominations are currently (or becoming) less inclusive.  We are inclusive!</a:t>
            </a:r>
          </a:p>
          <a:p>
            <a:pPr>
              <a:spcBef>
                <a:spcPts val="600"/>
              </a:spcBef>
            </a:pPr>
            <a:r>
              <a:rPr lang="en-US" sz="1600" dirty="0"/>
              <a:t>Many are attracted to Liturgical worship, and may not even realize it.  We are Liturgical!</a:t>
            </a:r>
          </a:p>
          <a:p>
            <a:pPr>
              <a:spcBef>
                <a:spcPts val="600"/>
              </a:spcBef>
            </a:pPr>
            <a:r>
              <a:rPr lang="en-US" sz="1600" dirty="0"/>
              <a:t>Many are moving to this area from other parts of the country where Liturgical worship is more prevalent. We are Liturgical!</a:t>
            </a:r>
          </a:p>
          <a:p>
            <a:pPr>
              <a:spcBef>
                <a:spcPts val="600"/>
              </a:spcBef>
            </a:pPr>
            <a:r>
              <a:rPr lang="en-US" sz="1600" dirty="0"/>
              <a:t>Many couples, especially young couples, are two-earner/two-worker homes – some work weekends</a:t>
            </a:r>
          </a:p>
          <a:p>
            <a:pPr>
              <a:spcBef>
                <a:spcPts val="600"/>
              </a:spcBef>
            </a:pPr>
            <a:r>
              <a:rPr lang="en-US" sz="1600" dirty="0"/>
              <a:t>Attraction to a church home today seems less about a particular denomination and more about the church family/environment/support infrastructure provided</a:t>
            </a:r>
          </a:p>
          <a:p>
            <a:pPr>
              <a:spcBef>
                <a:spcPts val="600"/>
              </a:spcBef>
            </a:pPr>
            <a:r>
              <a:rPr lang="en-US" sz="1600" dirty="0"/>
              <a:t>Many Church leaders and more involved/active parishioners are older individuals and couples who will likely be participating less</a:t>
            </a:r>
          </a:p>
          <a:p>
            <a:pPr>
              <a:spcBef>
                <a:spcPts val="600"/>
              </a:spcBef>
            </a:pPr>
            <a:r>
              <a:rPr lang="en-US" sz="1600" dirty="0"/>
              <a:t>Madison population growth is derived largely from working age families who will seek a dynamic church home reflecting their age group, needs, and social dynamics</a:t>
            </a:r>
          </a:p>
          <a:p>
            <a:pPr>
              <a:spcBef>
                <a:spcPts val="600"/>
              </a:spcBef>
            </a:pPr>
            <a:r>
              <a:rPr lang="en-US" sz="1600" dirty="0"/>
              <a:t>There isn’t an Episcopal church in the Madison county/Harvest area, and new homes are being built there too</a:t>
            </a:r>
          </a:p>
          <a:p>
            <a:pPr>
              <a:spcBef>
                <a:spcPts val="600"/>
              </a:spcBef>
            </a:pPr>
            <a:r>
              <a:rPr lang="en-US" sz="1600" dirty="0"/>
              <a:t>Today’s extremely politicized environment has created an unfortunate dynamic which requires Church leadership to be particularly mindful of the impact of their words and actions</a:t>
            </a:r>
          </a:p>
          <a:p>
            <a:endParaRPr lang="en-US" sz="1600" dirty="0"/>
          </a:p>
          <a:p>
            <a:endParaRPr lang="en-US" sz="1600" dirty="0"/>
          </a:p>
        </p:txBody>
      </p:sp>
    </p:spTree>
    <p:extLst>
      <p:ext uri="{BB962C8B-B14F-4D97-AF65-F5344CB8AC3E}">
        <p14:creationId xmlns:p14="http://schemas.microsoft.com/office/powerpoint/2010/main" val="1707542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5027-A604-9E09-9FBB-D849D4792BB5}"/>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D7DD84B1-48D3-E8E0-81A2-3231A9D306A1}"/>
              </a:ext>
            </a:extLst>
          </p:cNvPr>
          <p:cNvSpPr>
            <a:spLocks noGrp="1"/>
          </p:cNvSpPr>
          <p:nvPr>
            <p:ph idx="1"/>
          </p:nvPr>
        </p:nvSpPr>
        <p:spPr>
          <a:xfrm>
            <a:off x="406400" y="1052760"/>
            <a:ext cx="11298767" cy="5403850"/>
          </a:xfrm>
        </p:spPr>
        <p:txBody>
          <a:bodyPr/>
          <a:lstStyle/>
          <a:p>
            <a:pPr algn="l">
              <a:spcBef>
                <a:spcPts val="600"/>
              </a:spcBef>
            </a:pPr>
            <a:r>
              <a:rPr lang="en-US" sz="1600" b="0" i="0" u="none" strike="noStrike" dirty="0">
                <a:solidFill>
                  <a:srgbClr val="000000"/>
                </a:solidFill>
                <a:effectLst/>
              </a:rPr>
              <a:t>People are choosing churches based on recommendations on local Facebook groups. Must actively be looking for these posts to get our name out there</a:t>
            </a:r>
          </a:p>
          <a:p>
            <a:pPr algn="l">
              <a:spcBef>
                <a:spcPts val="600"/>
              </a:spcBef>
            </a:pPr>
            <a:r>
              <a:rPr lang="en-US" sz="1600" dirty="0">
                <a:solidFill>
                  <a:srgbClr val="000000"/>
                </a:solidFill>
              </a:rPr>
              <a:t>Madison City Government and Schools want to work with local churches</a:t>
            </a:r>
          </a:p>
          <a:p>
            <a:pPr algn="l">
              <a:spcBef>
                <a:spcPts val="600"/>
              </a:spcBef>
            </a:pPr>
            <a:r>
              <a:rPr lang="en-US" sz="1600" b="0" i="0" u="none" strike="noStrike" dirty="0">
                <a:solidFill>
                  <a:srgbClr val="000000"/>
                </a:solidFill>
                <a:effectLst/>
              </a:rPr>
              <a:t>Fi</a:t>
            </a:r>
            <a:r>
              <a:rPr lang="en-US" sz="1600" dirty="0">
                <a:solidFill>
                  <a:srgbClr val="000000"/>
                </a:solidFill>
              </a:rPr>
              <a:t>nding volunteers is difficult.  Often face-to-face requests are needed</a:t>
            </a:r>
          </a:p>
          <a:p>
            <a:pPr algn="l">
              <a:spcBef>
                <a:spcPts val="600"/>
              </a:spcBef>
            </a:pPr>
            <a:r>
              <a:rPr lang="en-US" sz="1600" b="0" i="0" u="none" strike="noStrike" dirty="0">
                <a:solidFill>
                  <a:srgbClr val="000000"/>
                </a:solidFill>
                <a:effectLst/>
              </a:rPr>
              <a:t>We are blessed with giving to support many ministries, the difficulty is de</a:t>
            </a:r>
            <a:r>
              <a:rPr lang="en-US" sz="1600" dirty="0">
                <a:solidFill>
                  <a:srgbClr val="000000"/>
                </a:solidFill>
              </a:rPr>
              <a:t>ciding which ones and finding the volunteers to work the effort</a:t>
            </a:r>
          </a:p>
          <a:p>
            <a:pPr>
              <a:spcBef>
                <a:spcPts val="600"/>
              </a:spcBef>
            </a:pPr>
            <a:r>
              <a:rPr lang="en-US" sz="1600" b="0" i="0" u="none" strike="noStrike" dirty="0">
                <a:solidFill>
                  <a:srgbClr val="000000"/>
                </a:solidFill>
                <a:effectLst/>
              </a:rPr>
              <a:t>There is a consistent increase in young families visiting St. Matthew’s, which perhaps reflects an increase in young families moving to the area. This is in line with Madison’s reputation as a good place to raise and educate children</a:t>
            </a:r>
          </a:p>
          <a:p>
            <a:pPr>
              <a:spcBef>
                <a:spcPts val="600"/>
              </a:spcBef>
            </a:pPr>
            <a:r>
              <a:rPr lang="en-US" sz="1600" b="0" i="0" u="none" strike="noStrike" dirty="0">
                <a:solidFill>
                  <a:srgbClr val="000000"/>
                </a:solidFill>
                <a:effectLst/>
              </a:rPr>
              <a:t>Madison’s reputation as a “conservative” population and the fear of political disagreement must be informed by a robust and theologically informed differentiation between “political” and “partisan.” Politics, the art of living together, has a place in church. Partisanship does not. For example, participating in a city parade is a political event but not a partisan one. We can serve people on both sides of the aisle who want similar things but express those things in different ways</a:t>
            </a:r>
          </a:p>
          <a:p>
            <a:pPr>
              <a:spcBef>
                <a:spcPts val="600"/>
              </a:spcBef>
            </a:pPr>
            <a:r>
              <a:rPr lang="en-US" sz="1600" b="0" i="0" u="none" strike="noStrike" dirty="0">
                <a:solidFill>
                  <a:srgbClr val="000000"/>
                </a:solidFill>
                <a:effectLst/>
              </a:rPr>
              <a:t>St. Matthew’s is a robust Episcopal parish, but if we compare ourselves constantly with “big box” or “mega” churches in the area, we will consistently live in a state of desperation and depression. We are looking to grow, yes, but we are looking to grow in way that is joyful, faithful, and non-anxious, not from a place of scarcity. The faith environment is not one of “competition,” per se, and using the local religious landscape and the national one to remember that is important and vital</a:t>
            </a:r>
            <a:br>
              <a:rPr lang="en-US" sz="1600" b="0" i="0" u="none" strike="noStrike" dirty="0">
                <a:solidFill>
                  <a:srgbClr val="000000"/>
                </a:solidFill>
                <a:effectLst/>
              </a:rPr>
            </a:br>
            <a:endParaRPr lang="en-US" sz="1600" b="0" i="0" u="none" strike="noStrike" dirty="0">
              <a:solidFill>
                <a:srgbClr val="000000"/>
              </a:solidFill>
              <a:effectLst/>
            </a:endParaRPr>
          </a:p>
          <a:p>
            <a:pPr>
              <a:spcBef>
                <a:spcPts val="0"/>
              </a:spcBef>
            </a:pPr>
            <a:endParaRPr lang="en-US" sz="1600" dirty="0"/>
          </a:p>
          <a:p>
            <a:pPr>
              <a:spcBef>
                <a:spcPts val="0"/>
              </a:spcBef>
            </a:pPr>
            <a:endParaRPr lang="en-US" sz="1600" dirty="0"/>
          </a:p>
        </p:txBody>
      </p:sp>
    </p:spTree>
    <p:extLst>
      <p:ext uri="{BB962C8B-B14F-4D97-AF65-F5344CB8AC3E}">
        <p14:creationId xmlns:p14="http://schemas.microsoft.com/office/powerpoint/2010/main" val="30871290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5027-A604-9E09-9FBB-D849D4792BB5}"/>
              </a:ext>
            </a:extLst>
          </p:cNvPr>
          <p:cNvSpPr>
            <a:spLocks noGrp="1"/>
          </p:cNvSpPr>
          <p:nvPr>
            <p:ph type="title"/>
          </p:nvPr>
        </p:nvSpPr>
        <p:spPr/>
        <p:txBody>
          <a:bodyPr/>
          <a:lstStyle/>
          <a:p>
            <a:r>
              <a:rPr lang="en-US" dirty="0"/>
              <a:t>Environment</a:t>
            </a:r>
          </a:p>
        </p:txBody>
      </p:sp>
      <p:sp>
        <p:nvSpPr>
          <p:cNvPr id="3" name="Content Placeholder 2">
            <a:extLst>
              <a:ext uri="{FF2B5EF4-FFF2-40B4-BE49-F238E27FC236}">
                <a16:creationId xmlns:a16="http://schemas.microsoft.com/office/drawing/2014/main" id="{D7DD84B1-48D3-E8E0-81A2-3231A9D306A1}"/>
              </a:ext>
            </a:extLst>
          </p:cNvPr>
          <p:cNvSpPr>
            <a:spLocks noGrp="1"/>
          </p:cNvSpPr>
          <p:nvPr>
            <p:ph idx="1"/>
          </p:nvPr>
        </p:nvSpPr>
        <p:spPr>
          <a:xfrm>
            <a:off x="406400" y="1052760"/>
            <a:ext cx="11298767" cy="5403850"/>
          </a:xfrm>
        </p:spPr>
        <p:txBody>
          <a:bodyPr/>
          <a:lstStyle/>
          <a:p>
            <a:pPr>
              <a:spcBef>
                <a:spcPts val="0"/>
              </a:spcBef>
            </a:pPr>
            <a:r>
              <a:rPr lang="en-US" sz="1600" dirty="0"/>
              <a:t>Competition among the Madison church community has expanded to an increased number of new 'Big Box’ churches</a:t>
            </a:r>
          </a:p>
          <a:p>
            <a:pPr>
              <a:spcBef>
                <a:spcPts val="600"/>
              </a:spcBef>
            </a:pPr>
            <a:r>
              <a:rPr lang="en-US" sz="1600" dirty="0"/>
              <a:t>Growth in Madison County is significantly higher than originally expected; particularly immigrants from central and South America whose first language is </a:t>
            </a:r>
            <a:r>
              <a:rPr lang="en-US" sz="1600" dirty="0" err="1"/>
              <a:t>spanish</a:t>
            </a:r>
            <a:r>
              <a:rPr lang="en-US" sz="1600" dirty="0"/>
              <a:t>. Noted by US News as one of the best places to live in America</a:t>
            </a:r>
          </a:p>
          <a:p>
            <a:pPr>
              <a:spcBef>
                <a:spcPts val="600"/>
              </a:spcBef>
            </a:pPr>
            <a:r>
              <a:rPr lang="en-US" sz="1600" dirty="0"/>
              <a:t>St. Matthew’s parish family has an increasing number of ‘aging’ members who have been </a:t>
            </a:r>
            <a:r>
              <a:rPr lang="en-US" sz="1600" dirty="0" err="1"/>
              <a:t>longterm</a:t>
            </a:r>
            <a:r>
              <a:rPr lang="en-US" sz="1600" dirty="0"/>
              <a:t> members of our church</a:t>
            </a:r>
          </a:p>
          <a:p>
            <a:pPr>
              <a:spcBef>
                <a:spcPts val="600"/>
              </a:spcBef>
            </a:pPr>
            <a:r>
              <a:rPr lang="en-US" sz="1600" dirty="0"/>
              <a:t>Entertainment venues are creating family related areas that draw new families to the area.</a:t>
            </a:r>
          </a:p>
          <a:p>
            <a:pPr>
              <a:spcBef>
                <a:spcPts val="600"/>
              </a:spcBef>
            </a:pPr>
            <a:r>
              <a:rPr lang="en-US" sz="1600" dirty="0"/>
              <a:t>The pool of potential members is more diverse than ever</a:t>
            </a:r>
          </a:p>
          <a:p>
            <a:pPr>
              <a:spcBef>
                <a:spcPts val="600"/>
              </a:spcBef>
            </a:pPr>
            <a:r>
              <a:rPr lang="en-US" sz="1600" dirty="0"/>
              <a:t>Volunteerism is low at this time</a:t>
            </a:r>
          </a:p>
          <a:p>
            <a:pPr>
              <a:spcBef>
                <a:spcPts val="600"/>
              </a:spcBef>
            </a:pPr>
            <a:r>
              <a:rPr lang="en-US" sz="1600" dirty="0"/>
              <a:t>St. Matthew's continues to be very active</a:t>
            </a:r>
          </a:p>
          <a:p>
            <a:pPr>
              <a:spcBef>
                <a:spcPts val="600"/>
              </a:spcBef>
            </a:pPr>
            <a:r>
              <a:rPr lang="en-US" sz="1600" dirty="0"/>
              <a:t>There are existing service opportunities we could engage in without having to create a new program from scratch allowing us to help the community and meet other service-minded folks, e.g., Lincoln Project</a:t>
            </a:r>
          </a:p>
          <a:p>
            <a:pPr>
              <a:spcBef>
                <a:spcPts val="600"/>
              </a:spcBef>
            </a:pPr>
            <a:r>
              <a:rPr lang="en-US" sz="1600" dirty="0"/>
              <a:t>The extremely divisive political environment in the Nation creates opportunities for people to feel valued for something deeper than politics in a place where politics has no place.</a:t>
            </a:r>
          </a:p>
          <a:p>
            <a:pPr>
              <a:spcBef>
                <a:spcPts val="600"/>
              </a:spcBef>
            </a:pPr>
            <a:r>
              <a:rPr lang="en-US" sz="1600" dirty="0"/>
              <a:t>There are a fair amount of families with part-time or stay-at-home caregivers that could benefit from a program allowing for their kids to play together while the parents socialize and network in a church setting</a:t>
            </a:r>
          </a:p>
          <a:p>
            <a:pPr algn="l">
              <a:spcBef>
                <a:spcPts val="600"/>
              </a:spcBef>
            </a:pPr>
            <a:r>
              <a:rPr lang="en-US" sz="1600" b="0" i="0" u="none" strike="noStrike" dirty="0">
                <a:solidFill>
                  <a:srgbClr val="000000"/>
                </a:solidFill>
                <a:effectLst/>
              </a:rPr>
              <a:t>Young families are looking for Christian Mother's Morning Out programs in the area</a:t>
            </a:r>
          </a:p>
          <a:p>
            <a:pPr algn="l">
              <a:spcBef>
                <a:spcPts val="600"/>
              </a:spcBef>
            </a:pPr>
            <a:r>
              <a:rPr lang="en-US" sz="1600" b="0" i="0" u="none" strike="noStrike" dirty="0">
                <a:solidFill>
                  <a:srgbClr val="000000"/>
                </a:solidFill>
                <a:effectLst/>
              </a:rPr>
              <a:t>Many families want children more involved in the service, such as children's choir. If not for each service, at least for special occasions</a:t>
            </a:r>
            <a:endParaRPr lang="en-US" sz="1600" dirty="0"/>
          </a:p>
          <a:p>
            <a:pPr>
              <a:spcBef>
                <a:spcPts val="0"/>
              </a:spcBef>
            </a:pPr>
            <a:endParaRPr lang="en-US" sz="1600" dirty="0"/>
          </a:p>
          <a:p>
            <a:pPr>
              <a:spcBef>
                <a:spcPts val="0"/>
              </a:spcBef>
            </a:pPr>
            <a:endParaRPr lang="en-US" sz="1600" dirty="0"/>
          </a:p>
        </p:txBody>
      </p:sp>
    </p:spTree>
    <p:extLst>
      <p:ext uri="{BB962C8B-B14F-4D97-AF65-F5344CB8AC3E}">
        <p14:creationId xmlns:p14="http://schemas.microsoft.com/office/powerpoint/2010/main" val="4290767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341513"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Fr. Dillon, who can appeal to younger parishioners and those from marginalized communities</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The church is financially secure enough to manage its day-to-day operations and weather occasional rainy days.  We are not in any sort of financial crisis</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We have a playground and sufficient facilities to attract families with younger children, should we choose to  manage them properly.</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Our church grounds are quite attractive in most areas.  The site has great potential for beauty</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Atmosphere infused with the spirit of parishioners actively practicing loving God and one another without being preachy</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Competent leadership</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Homilies that combine illuminating erudition with real kindness and love</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Welcoming : The leadership of the church is incredibly open and welcoming of new parishioners of the church</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Opportunities : Parishioners of the church are offered options outside of just Sunday Services</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Our church has good attendance</a:t>
            </a:r>
          </a:p>
          <a:p>
            <a:pPr marL="114300" indent="-101600"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Our church is easy to navigate and guide through</a:t>
            </a:r>
          </a:p>
          <a:p>
            <a:pPr marL="114300" indent="-101600" algn="l">
              <a:buFont typeface="Arial" panose="020B0604020202020204" pitchFamily="34" charset="0"/>
              <a:buChar char="•"/>
            </a:pPr>
            <a:r>
              <a:rPr lang="en-US" sz="1400" dirty="0">
                <a:solidFill>
                  <a:srgbClr val="000000"/>
                </a:solidFill>
                <a:latin typeface="Calibri" panose="020F0502020204030204" pitchFamily="34" charset="0"/>
              </a:rPr>
              <a:t>Choir is really good</a:t>
            </a:r>
            <a:endParaRPr lang="en-US" sz="1400" b="0" i="0" u="none" strike="noStrike" dirty="0">
              <a:solidFill>
                <a:srgbClr val="000000"/>
              </a:solidFill>
              <a:effectLst/>
              <a:latin typeface="Calibri" panose="020F0502020204030204" pitchFamily="34" charset="0"/>
            </a:endParaRPr>
          </a:p>
          <a:p>
            <a:pPr marL="114300" indent="-101600" algn="l">
              <a:buFont typeface="Arial" panose="020B0604020202020204" pitchFamily="34" charset="0"/>
              <a:buChar char="•"/>
            </a:pPr>
            <a:endParaRPr lang="en-US" sz="1400" b="0" i="0" u="none" strike="noStrike" dirty="0">
              <a:solidFill>
                <a:srgbClr val="000000"/>
              </a:solidFill>
              <a:effectLst/>
              <a:latin typeface="Calibri" panose="020F0502020204030204" pitchFamily="34" charset="0"/>
            </a:endParaRPr>
          </a:p>
          <a:p>
            <a:pPr marL="114300" indent="-101600" algn="l">
              <a:buFont typeface="Arial" panose="020B0604020202020204" pitchFamily="34" charset="0"/>
              <a:buChar char="•"/>
            </a:pPr>
            <a:endParaRPr lang="en-US" sz="1400" b="0" i="0" u="none" strike="noStrike" dirty="0">
              <a:solidFill>
                <a:srgbClr val="000000"/>
              </a:solidFill>
              <a:effectLst/>
              <a:latin typeface="Calibri" panose="020F0502020204030204" pitchFamily="34" charset="0"/>
            </a:endParaRPr>
          </a:p>
          <a:p>
            <a:pPr marL="114300" indent="-101600" algn="l">
              <a:buFont typeface="Arial" panose="020B0604020202020204" pitchFamily="34" charset="0"/>
              <a:buChar char="•"/>
            </a:pPr>
            <a:endParaRPr lang="en-US" sz="1400" b="0" i="0" u="none" strike="noStrike" dirty="0">
              <a:solidFill>
                <a:srgbClr val="000000"/>
              </a:solidFill>
              <a:effectLst/>
              <a:latin typeface="Calibri" panose="020F0502020204030204" pitchFamily="34" charset="0"/>
            </a:endParaRPr>
          </a:p>
          <a:p>
            <a:pPr marL="114300" indent="-101600" eaLnBrk="0" hangingPunct="0">
              <a:lnSpc>
                <a:spcPct val="90000"/>
              </a:lnSpc>
              <a:spcBef>
                <a:spcPct val="20000"/>
              </a:spcBef>
              <a:buFont typeface="Arial" pitchFamily="34" charset="0"/>
              <a:buChar char="•"/>
            </a:pPr>
            <a:endParaRPr lang="en-US" sz="1400" dirty="0"/>
          </a:p>
          <a:p>
            <a:pPr marL="179388" indent="-166688" eaLnBrk="0" hangingPunct="0">
              <a:lnSpc>
                <a:spcPct val="90000"/>
              </a:lnSpc>
              <a:spcBef>
                <a:spcPct val="20000"/>
              </a:spcBef>
              <a:buFont typeface="Arial" pitchFamily="34" charset="0"/>
              <a:buChar char="•"/>
            </a:pPr>
            <a:endParaRPr lang="en-US" sz="1400" dirty="0"/>
          </a:p>
          <a:p>
            <a:pPr marL="225425" indent="-2254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652157" y="1028700"/>
            <a:ext cx="3962400" cy="519113"/>
          </a:xfrm>
          <a:prstGeom prst="rect">
            <a:avLst/>
          </a:prstGeom>
          <a:noFill/>
          <a:ln w="9525">
            <a:noFill/>
            <a:miter lim="800000"/>
            <a:headEnd/>
            <a:tailEnd/>
          </a:ln>
        </p:spPr>
        <p:txBody>
          <a:bodyPr>
            <a:spAutoFit/>
          </a:bodyPr>
          <a:lstStyle/>
          <a:p>
            <a:pPr algn="ctr"/>
            <a:r>
              <a:rPr lang="en-US" sz="2800" b="1" dirty="0"/>
              <a:t>Strengths (1 of 2)</a:t>
            </a:r>
          </a:p>
        </p:txBody>
      </p:sp>
      <p:sp>
        <p:nvSpPr>
          <p:cNvPr id="8" name="Rectangle 11"/>
          <p:cNvSpPr txBox="1">
            <a:spLocks noChangeArrowheads="1"/>
          </p:cNvSpPr>
          <p:nvPr/>
        </p:nvSpPr>
        <p:spPr bwMode="auto">
          <a:xfrm>
            <a:off x="6172200" y="1524000"/>
            <a:ext cx="5341512"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Tight-knit, family-like environment where everyone knows each other.</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Mission trip opportunities</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Diversity of parish members from a broad areas in industry and defense sectors.  This provides a wider network for resources and potential new members </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Senior parishioners that provide a steadying influence in turbulent times. </a:t>
            </a:r>
          </a:p>
          <a:p>
            <a:pPr marL="176213" indent="-176213">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Father Chris and clergy staff in general</a:t>
            </a:r>
          </a:p>
          <a:p>
            <a:pPr marL="176213" indent="-176213">
              <a:spcBef>
                <a:spcPts val="0"/>
              </a:spcBef>
              <a:buFont typeface="Arial" panose="020B0604020202020204" pitchFamily="34" charset="0"/>
              <a:buChar char="•"/>
            </a:pPr>
            <a:r>
              <a:rPr lang="en-US" sz="1400" b="0" i="0" u="none" strike="noStrike" dirty="0">
                <a:solidFill>
                  <a:srgbClr val="000000"/>
                </a:solidFill>
                <a:effectLst/>
                <a:latin typeface="Aptos" panose="020B0004020202020204" pitchFamily="34" charset="0"/>
              </a:rPr>
              <a:t>Associate Rector and Deacon activities are drawing attention to St. Matthews (Canterbury association, Outreach activities that are broad in scope)</a:t>
            </a:r>
          </a:p>
          <a:p>
            <a:pPr marL="176213" indent="-176213">
              <a:spcBef>
                <a:spcPts val="0"/>
              </a:spcBef>
              <a:buFont typeface="Arial" panose="020B0604020202020204" pitchFamily="34" charset="0"/>
              <a:buChar char="•"/>
            </a:pPr>
            <a:r>
              <a:rPr lang="en-US" sz="1400" b="0" i="0" u="none" strike="noStrike" dirty="0">
                <a:solidFill>
                  <a:srgbClr val="000000"/>
                </a:solidFill>
                <a:effectLst/>
                <a:latin typeface="Aptos" panose="020B0004020202020204" pitchFamily="34" charset="0"/>
              </a:rPr>
              <a:t>Sermons are powerful and delivered from the heart. Parishioners actually smile both during and after service</a:t>
            </a:r>
          </a:p>
          <a:p>
            <a:pPr marL="176213" indent="-176213">
              <a:spcBef>
                <a:spcPts val="0"/>
              </a:spcBef>
              <a:buFont typeface="Arial" panose="020B0604020202020204" pitchFamily="34" charset="0"/>
              <a:buChar char="•"/>
            </a:pPr>
            <a:r>
              <a:rPr lang="en-US" sz="1400" b="0" i="0" u="none" strike="noStrike" dirty="0">
                <a:solidFill>
                  <a:srgbClr val="000000"/>
                </a:solidFill>
                <a:effectLst/>
                <a:latin typeface="Aptos" panose="020B0004020202020204" pitchFamily="34" charset="0"/>
              </a:rPr>
              <a:t>Our Rector, Assoc. Rector, and Deacon deliver sermons that are pure in their sharing of the glory of Christ – easy to understand. They are sincerely talking WITH people rather than AT them</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1775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341513"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79388" indent="-166688" eaLnBrk="0" hangingPunct="0">
              <a:lnSpc>
                <a:spcPct val="90000"/>
              </a:lnSpc>
              <a:spcBef>
                <a:spcPct val="20000"/>
              </a:spcBef>
              <a:buFont typeface="Arial" pitchFamily="34" charset="0"/>
              <a:buChar char="•"/>
            </a:pPr>
            <a:r>
              <a:rPr lang="en-US" sz="1400" dirty="0"/>
              <a:t>Church Location, plus Stained-Glass window can be seen from the road</a:t>
            </a:r>
          </a:p>
          <a:p>
            <a:pPr marL="179388" indent="-166688" eaLnBrk="0" hangingPunct="0">
              <a:lnSpc>
                <a:spcPct val="90000"/>
              </a:lnSpc>
              <a:spcBef>
                <a:spcPct val="20000"/>
              </a:spcBef>
              <a:buFont typeface="Arial" pitchFamily="34" charset="0"/>
              <a:buChar char="•"/>
            </a:pPr>
            <a:r>
              <a:rPr lang="en-US" sz="1400" dirty="0"/>
              <a:t>Father Chris</a:t>
            </a:r>
          </a:p>
          <a:p>
            <a:pPr marL="179388" indent="-166688" eaLnBrk="0" hangingPunct="0">
              <a:lnSpc>
                <a:spcPct val="90000"/>
              </a:lnSpc>
              <a:spcBef>
                <a:spcPct val="20000"/>
              </a:spcBef>
              <a:buFont typeface="Arial" pitchFamily="34" charset="0"/>
              <a:buChar char="•"/>
            </a:pPr>
            <a:r>
              <a:rPr lang="en-US" sz="1400" dirty="0"/>
              <a:t>Passionate Church leaders</a:t>
            </a:r>
          </a:p>
          <a:p>
            <a:pPr marL="179388" indent="-166688" eaLnBrk="0" hangingPunct="0">
              <a:lnSpc>
                <a:spcPct val="90000"/>
              </a:lnSpc>
              <a:spcBef>
                <a:spcPct val="20000"/>
              </a:spcBef>
              <a:buFont typeface="Arial" pitchFamily="34" charset="0"/>
              <a:buChar char="•"/>
            </a:pPr>
            <a:r>
              <a:rPr lang="en-US" sz="1400" dirty="0"/>
              <a:t>Ample growing room for Church Campus</a:t>
            </a:r>
          </a:p>
          <a:p>
            <a:pPr marL="179388" indent="-166688" eaLnBrk="0" hangingPunct="0">
              <a:lnSpc>
                <a:spcPct val="90000"/>
              </a:lnSpc>
              <a:spcBef>
                <a:spcPct val="20000"/>
              </a:spcBef>
              <a:buFont typeface="Arial" pitchFamily="34" charset="0"/>
              <a:buChar char="•"/>
            </a:pPr>
            <a:r>
              <a:rPr lang="en-US" sz="1400" dirty="0"/>
              <a:t>Easily accessible church and location.</a:t>
            </a:r>
          </a:p>
          <a:p>
            <a:pPr marL="179388" indent="-166688" eaLnBrk="0" hangingPunct="0">
              <a:lnSpc>
                <a:spcPct val="90000"/>
              </a:lnSpc>
              <a:spcBef>
                <a:spcPct val="20000"/>
              </a:spcBef>
              <a:buFont typeface="Arial" pitchFamily="34" charset="0"/>
              <a:buChar char="•"/>
            </a:pPr>
            <a:r>
              <a:rPr lang="en-US" sz="1400" dirty="0"/>
              <a:t>Very educated congregation</a:t>
            </a:r>
          </a:p>
          <a:p>
            <a:pPr marL="179388" indent="-166688" eaLnBrk="0" hangingPunct="0">
              <a:lnSpc>
                <a:spcPct val="90000"/>
              </a:lnSpc>
              <a:spcBef>
                <a:spcPct val="20000"/>
              </a:spcBef>
              <a:buFont typeface="Arial" pitchFamily="34" charset="0"/>
              <a:buChar char="•"/>
            </a:pPr>
            <a:r>
              <a:rPr lang="en-US" sz="1400" dirty="0"/>
              <a:t>Inclusivity</a:t>
            </a:r>
          </a:p>
          <a:p>
            <a:pPr marL="179388" indent="-166688" eaLnBrk="0" hangingPunct="0">
              <a:lnSpc>
                <a:spcPct val="90000"/>
              </a:lnSpc>
              <a:spcBef>
                <a:spcPct val="20000"/>
              </a:spcBef>
              <a:buFont typeface="Arial" pitchFamily="34" charset="0"/>
              <a:buChar char="•"/>
            </a:pPr>
            <a:r>
              <a:rPr lang="en-US" sz="1400" dirty="0"/>
              <a:t>Traditional Liturgical worship service</a:t>
            </a:r>
          </a:p>
          <a:p>
            <a:pPr marL="179388" indent="-166688" eaLnBrk="0" hangingPunct="0">
              <a:lnSpc>
                <a:spcPct val="90000"/>
              </a:lnSpc>
              <a:spcBef>
                <a:spcPct val="20000"/>
              </a:spcBef>
              <a:buFont typeface="Arial" pitchFamily="34" charset="0"/>
              <a:buChar char="•"/>
            </a:pPr>
            <a:r>
              <a:rPr lang="en-US" sz="1400" dirty="0"/>
              <a:t>Diocesan connection to other parishes (not autonomous)</a:t>
            </a:r>
          </a:p>
          <a:p>
            <a:pPr marL="179388" indent="-166688" eaLnBrk="0" hangingPunct="0">
              <a:lnSpc>
                <a:spcPct val="90000"/>
              </a:lnSpc>
              <a:spcBef>
                <a:spcPct val="20000"/>
              </a:spcBef>
              <a:buFont typeface="Arial" pitchFamily="34" charset="0"/>
              <a:buChar char="•"/>
            </a:pPr>
            <a:r>
              <a:rPr lang="en-US" sz="1400" dirty="0"/>
              <a:t>Upholding Episcopal traditions</a:t>
            </a:r>
          </a:p>
          <a:p>
            <a:pPr marL="179388" indent="-166688" eaLnBrk="0" hangingPunct="0">
              <a:lnSpc>
                <a:spcPct val="90000"/>
              </a:lnSpc>
              <a:spcBef>
                <a:spcPct val="20000"/>
              </a:spcBef>
              <a:buFont typeface="Arial" pitchFamily="34" charset="0"/>
              <a:buChar char="•"/>
            </a:pPr>
            <a:r>
              <a:rPr lang="en-US" sz="1400" dirty="0"/>
              <a:t>Availability of a contemporary service</a:t>
            </a:r>
          </a:p>
          <a:p>
            <a:pPr marL="179388" indent="-166688" eaLnBrk="0" hangingPunct="0">
              <a:lnSpc>
                <a:spcPct val="90000"/>
              </a:lnSpc>
              <a:spcBef>
                <a:spcPct val="20000"/>
              </a:spcBef>
              <a:buFont typeface="Arial" pitchFamily="34" charset="0"/>
              <a:buChar char="•"/>
            </a:pPr>
            <a:r>
              <a:rPr lang="en-US" sz="1400" dirty="0"/>
              <a:t>Three church services to accommodate people’s schedules</a:t>
            </a:r>
          </a:p>
          <a:p>
            <a:pPr marL="179388" indent="-166688" eaLnBrk="0" hangingPunct="0">
              <a:lnSpc>
                <a:spcPct val="90000"/>
              </a:lnSpc>
              <a:spcBef>
                <a:spcPct val="20000"/>
              </a:spcBef>
              <a:buFont typeface="Arial" pitchFamily="34" charset="0"/>
              <a:buChar char="•"/>
            </a:pPr>
            <a:r>
              <a:rPr lang="en-US" sz="1400" dirty="0"/>
              <a:t>Music program is very good.  Better than most in area</a:t>
            </a:r>
          </a:p>
          <a:p>
            <a:pPr marL="179388" indent="-166688" eaLnBrk="0" hangingPunct="0">
              <a:lnSpc>
                <a:spcPct val="90000"/>
              </a:lnSpc>
              <a:spcBef>
                <a:spcPct val="20000"/>
              </a:spcBef>
              <a:buFont typeface="Arial" pitchFamily="34" charset="0"/>
              <a:buChar char="•"/>
            </a:pPr>
            <a:r>
              <a:rPr lang="en-US" sz="1400" dirty="0"/>
              <a:t>5:00 contemporary service with music </a:t>
            </a:r>
          </a:p>
          <a:p>
            <a:pPr marL="187325" indent="-187325">
              <a:spcBef>
                <a:spcPts val="0"/>
              </a:spcBef>
              <a:buFont typeface="Arial" panose="020B0604020202020204" pitchFamily="34" charset="0"/>
              <a:buChar char="•"/>
            </a:pPr>
            <a:r>
              <a:rPr lang="en-US" sz="1400" dirty="0"/>
              <a:t>A warm, welcoming, and responsive congregation</a:t>
            </a:r>
          </a:p>
          <a:p>
            <a:pPr marL="187325" indent="-187325">
              <a:spcBef>
                <a:spcPts val="0"/>
              </a:spcBef>
              <a:buFont typeface="Arial" panose="020B0604020202020204" pitchFamily="34" charset="0"/>
              <a:buChar char="•"/>
            </a:pPr>
            <a:r>
              <a:rPr lang="en-US" sz="1400" dirty="0"/>
              <a:t>Several cornerstone church-wide events are highly visible and well attended (handbell events, pig roast, theme dinner/auction nights).</a:t>
            </a:r>
          </a:p>
          <a:p>
            <a:pPr marL="187325" indent="-187325">
              <a:spcBef>
                <a:spcPts val="0"/>
              </a:spcBef>
              <a:buFont typeface="Arial" panose="020B0604020202020204" pitchFamily="34" charset="0"/>
              <a:buChar char="•"/>
            </a:pPr>
            <a:r>
              <a:rPr lang="en-US" sz="1400" dirty="0"/>
              <a:t>Parish Activity/Participation – Relative to the size of St. Matthew's parish, it is one of the most active parishes in the Diocese</a:t>
            </a:r>
          </a:p>
          <a:p>
            <a:pPr marL="179388" indent="-166688" eaLnBrk="0" hangingPunct="0">
              <a:lnSpc>
                <a:spcPct val="90000"/>
              </a:lnSpc>
              <a:spcBef>
                <a:spcPct val="20000"/>
              </a:spcBef>
              <a:buFont typeface="Arial" pitchFamily="34" charset="0"/>
              <a:buChar char="•"/>
            </a:pPr>
            <a:endParaRPr lang="en-US" sz="1400" dirty="0"/>
          </a:p>
          <a:p>
            <a:pPr marL="225425" indent="-2254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733800" y="1004887"/>
            <a:ext cx="3962400" cy="519113"/>
          </a:xfrm>
          <a:prstGeom prst="rect">
            <a:avLst/>
          </a:prstGeom>
          <a:noFill/>
          <a:ln w="9525">
            <a:noFill/>
            <a:miter lim="800000"/>
            <a:headEnd/>
            <a:tailEnd/>
          </a:ln>
        </p:spPr>
        <p:txBody>
          <a:bodyPr>
            <a:spAutoFit/>
          </a:bodyPr>
          <a:lstStyle/>
          <a:p>
            <a:pPr algn="ctr"/>
            <a:r>
              <a:rPr lang="en-US" sz="2800" b="1" dirty="0"/>
              <a:t>Strengths (2 of 2)</a:t>
            </a:r>
          </a:p>
        </p:txBody>
      </p:sp>
      <p:sp>
        <p:nvSpPr>
          <p:cNvPr id="8" name="Rectangle 11"/>
          <p:cNvSpPr txBox="1">
            <a:spLocks noChangeArrowheads="1"/>
          </p:cNvSpPr>
          <p:nvPr/>
        </p:nvSpPr>
        <p:spPr bwMode="auto">
          <a:xfrm>
            <a:off x="6172200" y="1524000"/>
            <a:ext cx="5341512"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87325" indent="-187325">
              <a:spcBef>
                <a:spcPts val="0"/>
              </a:spcBef>
              <a:buFont typeface="Arial" panose="020B0604020202020204" pitchFamily="34" charset="0"/>
              <a:buChar char="•"/>
            </a:pPr>
            <a:r>
              <a:rPr lang="en-US" sz="1400" dirty="0" err="1"/>
              <a:t>Cursillo</a:t>
            </a:r>
            <a:r>
              <a:rPr lang="en-US" sz="1400" dirty="0"/>
              <a:t> Movement – St. Matthew's has an active </a:t>
            </a:r>
            <a:r>
              <a:rPr lang="en-US" sz="1400" dirty="0" err="1"/>
              <a:t>Cursillo</a:t>
            </a:r>
            <a:r>
              <a:rPr lang="en-US" sz="1400" dirty="0"/>
              <a:t> community that is growing</a:t>
            </a:r>
          </a:p>
          <a:p>
            <a:pPr marL="187325" indent="-187325">
              <a:spcBef>
                <a:spcPts val="0"/>
              </a:spcBef>
              <a:buFont typeface="Arial" panose="020B0604020202020204" pitchFamily="34" charset="0"/>
              <a:buChar char="•"/>
            </a:pPr>
            <a:r>
              <a:rPr lang="en-US" sz="1400" dirty="0"/>
              <a:t>Home Eucharist Initiative</a:t>
            </a:r>
          </a:p>
          <a:p>
            <a:pPr marL="225425" indent="-225425" eaLnBrk="0" hangingPunct="0">
              <a:lnSpc>
                <a:spcPct val="90000"/>
              </a:lnSpc>
              <a:spcBef>
                <a:spcPct val="20000"/>
              </a:spcBef>
              <a:buFont typeface="Arial" pitchFamily="34" charset="0"/>
              <a:buChar char="•"/>
            </a:pPr>
            <a:r>
              <a:rPr lang="en-US" sz="1400" dirty="0"/>
              <a:t>EYC is growing – great for teens…expanded for elementary children?</a:t>
            </a:r>
          </a:p>
          <a:p>
            <a:pPr marL="225425" indent="-225425" eaLnBrk="0" hangingPunct="0">
              <a:lnSpc>
                <a:spcPct val="90000"/>
              </a:lnSpc>
              <a:spcBef>
                <a:spcPct val="20000"/>
              </a:spcBef>
              <a:buFont typeface="Arial" pitchFamily="34" charset="0"/>
              <a:buChar char="•"/>
            </a:pPr>
            <a:r>
              <a:rPr lang="en-US" sz="1400" dirty="0"/>
              <a:t>Digital Outreach</a:t>
            </a:r>
          </a:p>
          <a:p>
            <a:pPr marL="225425" indent="-225425" eaLnBrk="0" hangingPunct="0">
              <a:lnSpc>
                <a:spcPct val="90000"/>
              </a:lnSpc>
              <a:spcBef>
                <a:spcPct val="20000"/>
              </a:spcBef>
              <a:buFont typeface="Arial" pitchFamily="34" charset="0"/>
              <a:buChar char="•"/>
            </a:pPr>
            <a:r>
              <a:rPr lang="en-US" sz="1400" dirty="0"/>
              <a:t>Many opportunities to serve in a ministry in the Church</a:t>
            </a:r>
          </a:p>
          <a:p>
            <a:pPr marL="225425" indent="-225425" eaLnBrk="0" hangingPunct="0">
              <a:lnSpc>
                <a:spcPct val="90000"/>
              </a:lnSpc>
              <a:spcBef>
                <a:spcPct val="20000"/>
              </a:spcBef>
              <a:buFont typeface="Arial" pitchFamily="34" charset="0"/>
              <a:buChar char="•"/>
            </a:pPr>
            <a:r>
              <a:rPr lang="en-US" sz="1400" dirty="0"/>
              <a:t>Clergy lead class focusing on faith/grace in the 21</a:t>
            </a:r>
            <a:r>
              <a:rPr lang="en-US" sz="1400" baseline="30000" dirty="0"/>
              <a:t>st</a:t>
            </a:r>
            <a:r>
              <a:rPr lang="en-US" sz="1400" dirty="0"/>
              <a:t> Century</a:t>
            </a:r>
          </a:p>
          <a:p>
            <a:pPr marL="225425" indent="-225425" eaLnBrk="0" hangingPunct="0">
              <a:lnSpc>
                <a:spcPct val="90000"/>
              </a:lnSpc>
              <a:spcBef>
                <a:spcPct val="20000"/>
              </a:spcBef>
              <a:buFont typeface="Arial" pitchFamily="34" charset="0"/>
              <a:buChar char="•"/>
            </a:pPr>
            <a:endParaRPr lang="en-US" sz="1400" dirty="0"/>
          </a:p>
        </p:txBody>
      </p:sp>
    </p:spTree>
    <p:extLst>
      <p:ext uri="{BB962C8B-B14F-4D97-AF65-F5344CB8AC3E}">
        <p14:creationId xmlns:p14="http://schemas.microsoft.com/office/powerpoint/2010/main" val="222935709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646314"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76213" indent="-176213"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cs typeface="Calibri" panose="020F0502020204030204" pitchFamily="34" charset="0"/>
              </a:rPr>
              <a:t>The administrative processes and business management of the church need updating.  Better bookkeeping, regular staff hours, etc.  </a:t>
            </a:r>
          </a:p>
          <a:p>
            <a:pPr marL="176213" indent="-176213" algn="l">
              <a:buFont typeface="Arial" panose="020B0604020202020204" pitchFamily="34" charset="0"/>
              <a:buChar char="•"/>
            </a:pPr>
            <a:r>
              <a:rPr lang="en-US" sz="1400" dirty="0">
                <a:solidFill>
                  <a:srgbClr val="000000"/>
                </a:solidFill>
                <a:latin typeface="Calibri" panose="020F0502020204030204" pitchFamily="34" charset="0"/>
                <a:cs typeface="Calibri" panose="020F0502020204030204" pitchFamily="34" charset="0"/>
              </a:rPr>
              <a:t>N</a:t>
            </a:r>
            <a:r>
              <a:rPr lang="en-US" sz="1400" b="0" i="0" u="none" strike="noStrike" dirty="0">
                <a:solidFill>
                  <a:srgbClr val="000000"/>
                </a:solidFill>
                <a:effectLst/>
                <a:latin typeface="Calibri" panose="020F0502020204030204" pitchFamily="34" charset="0"/>
                <a:cs typeface="Calibri" panose="020F0502020204030204" pitchFamily="34" charset="0"/>
              </a:rPr>
              <a:t>eed to be more efficient in how our resources are used (e.g., facilities usage, storage, maintenance schedules).  </a:t>
            </a:r>
          </a:p>
          <a:p>
            <a:pPr marL="176213" indent="-176213"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cs typeface="Calibri" panose="020F0502020204030204" pitchFamily="34" charset="0"/>
              </a:rPr>
              <a:t>The music program, while excellent, depends almost exclusively on elderly parishioners and staff, which creates a risk long term.  It also does not support the more contemporary music of the  5 o’clock service</a:t>
            </a:r>
          </a:p>
          <a:p>
            <a:pPr marL="176213" indent="-176213"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cs typeface="Calibri" panose="020F0502020204030204" pitchFamily="34" charset="0"/>
              </a:rPr>
              <a:t>Children do not have many opportunities to participate in church services by either singing, doing readings, or attending “children’s chapel” with inclusion in the regular Eucharist.  The entire congregation can benefit from seeing their youth and promise every Sunday in Church.</a:t>
            </a:r>
          </a:p>
          <a:p>
            <a:pPr marL="176213" indent="-176213">
              <a:buFont typeface="Arial" panose="020B0604020202020204" pitchFamily="34" charset="0"/>
              <a:buChar char="•"/>
            </a:pPr>
            <a:r>
              <a:rPr lang="en-US" sz="1400" dirty="0">
                <a:latin typeface="Calibri" panose="020F0502020204030204" pitchFamily="34" charset="0"/>
                <a:cs typeface="Calibri" panose="020F0502020204030204" pitchFamily="34" charset="0"/>
              </a:rPr>
              <a:t>Could have more ways for youth to participate in the services along with the adults</a:t>
            </a:r>
          </a:p>
          <a:p>
            <a:pPr marL="176213" indent="-176213" algn="l">
              <a:buFont typeface="Arial" panose="020B0604020202020204" pitchFamily="34" charset="0"/>
              <a:buChar char="•"/>
            </a:pPr>
            <a:r>
              <a:rPr lang="en-US" sz="1400" b="0" i="0" u="none" strike="noStrike" dirty="0">
                <a:solidFill>
                  <a:srgbClr val="000000"/>
                </a:solidFill>
                <a:effectLst/>
                <a:latin typeface="Calibri" panose="020F0502020204030204" pitchFamily="34" charset="0"/>
                <a:cs typeface="Calibri" panose="020F0502020204030204" pitchFamily="34" charset="0"/>
              </a:rPr>
              <a:t>There is no Wednesday night programming.  Wednesday nights should be as regular as Sundays, with classes or activities for adults and children, including childcare for the youngest.  </a:t>
            </a:r>
          </a:p>
          <a:p>
            <a:pPr marL="123825" indent="-123825" eaLnBrk="0" hangingPunct="0">
              <a:lnSpc>
                <a:spcPct val="90000"/>
              </a:lnSpc>
              <a:spcBef>
                <a:spcPct val="20000"/>
              </a:spcBef>
              <a:buFont typeface="Arial" pitchFamily="34" charset="0"/>
              <a:buChar char="•"/>
            </a:pPr>
            <a:r>
              <a:rPr lang="en-US" sz="1400" b="0" i="0" u="none" strike="noStrike" dirty="0">
                <a:solidFill>
                  <a:srgbClr val="000000"/>
                </a:solidFill>
                <a:effectLst/>
                <a:latin typeface="Calibri" panose="020F0502020204030204" pitchFamily="34" charset="0"/>
                <a:cs typeface="Calibri" panose="020F0502020204030204" pitchFamily="34" charset="0"/>
              </a:rPr>
              <a:t>Limited “attractions” throughout the week outside of the Sunday services especially in evening</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Most combined services (0830 and 1000) really aren’t.  Most are the services least attended</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Nursery needs more children and space</a:t>
            </a:r>
          </a:p>
          <a:p>
            <a:pPr marL="123825" indent="-123825" eaLnBrk="0" hangingPunct="0">
              <a:lnSpc>
                <a:spcPct val="90000"/>
              </a:lnSpc>
              <a:spcBef>
                <a:spcPct val="20000"/>
              </a:spcBef>
              <a:buFont typeface="Arial" pitchFamily="34" charset="0"/>
              <a:buChar char="•"/>
            </a:pPr>
            <a:endParaRPr lang="en-US" sz="1400" dirty="0">
              <a:latin typeface="Calibri" panose="020F0502020204030204" pitchFamily="34" charset="0"/>
              <a:cs typeface="Calibri" panose="020F0502020204030204" pitchFamily="34" charset="0"/>
            </a:endParaRP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349043" y="1000780"/>
            <a:ext cx="5646313" cy="523220"/>
          </a:xfrm>
          <a:prstGeom prst="rect">
            <a:avLst/>
          </a:prstGeom>
          <a:noFill/>
          <a:ln w="9525">
            <a:noFill/>
            <a:miter lim="800000"/>
            <a:headEnd/>
            <a:tailEnd/>
          </a:ln>
        </p:spPr>
        <p:txBody>
          <a:bodyPr wrap="square">
            <a:spAutoFit/>
          </a:bodyPr>
          <a:lstStyle/>
          <a:p>
            <a:pPr algn="ctr"/>
            <a:r>
              <a:rPr lang="en-US" sz="2800" b="1" dirty="0"/>
              <a:t>Weaknesses (1 of 2)</a:t>
            </a:r>
          </a:p>
        </p:txBody>
      </p:sp>
      <p:sp>
        <p:nvSpPr>
          <p:cNvPr id="8" name="Rectangle 11"/>
          <p:cNvSpPr txBox="1">
            <a:spLocks noChangeArrowheads="1"/>
          </p:cNvSpPr>
          <p:nvPr/>
        </p:nvSpPr>
        <p:spPr bwMode="auto">
          <a:xfrm>
            <a:off x="6172200" y="1524000"/>
            <a:ext cx="5770418"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Could have more opportunities for engagement of mystical aspects of Christianity</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Offer parent related bible study with supervised activities for children in another part of the church.  Direct focus on the family unit - trials and tribulations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Resistant to Change : The congregation enjoys what we have, and a vocal group seems unenthusiastic at any change happening to campus or communal aspects of the church.  This </a:t>
            </a:r>
            <a:r>
              <a:rPr lang="en-US" sz="1400" dirty="0">
                <a:solidFill>
                  <a:srgbClr val="000000"/>
                </a:solidFill>
                <a:latin typeface="Calibri" panose="020F0502020204030204" pitchFamily="34" charset="0"/>
                <a:cs typeface="Calibri" panose="020F0502020204030204" pitchFamily="34" charset="0"/>
              </a:rPr>
              <a:t>resistance to change that makes improvement difficult</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Outreach: Our outreach seems mostly to consist of throwing excess money at problems with little action to follow up or physically leaving the comfort of our homes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Religious Interaction : Deacon Lynn has been actively increasing this, but Religious Education to understand how other faiths view the world needs to increase</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We don’t communicate community events to the congregation well</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We aren’t attracting new demographics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Lack of church fundraising events for charities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Publicity using better marketing tech/techniques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Inconsistent attendance from week to week by young families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More outdoor activities: create hiking groups, bird watching, runners, cyclists...</a:t>
            </a:r>
          </a:p>
          <a:p>
            <a:pPr marL="123825" indent="-123825" eaLnBrk="0" hangingPunct="0">
              <a:lnSpc>
                <a:spcPct val="90000"/>
              </a:lnSpc>
              <a:spcBef>
                <a:spcPct val="20000"/>
              </a:spcBef>
              <a:buFont typeface="Arial" pitchFamily="34" charset="0"/>
              <a:buChar char="•"/>
            </a:pPr>
            <a:endParaRPr lang="en-US" sz="1400" dirty="0">
              <a:latin typeface="Calibri" panose="020F0502020204030204" pitchFamily="34" charset="0"/>
              <a:cs typeface="Calibri" panose="020F0502020204030204" pitchFamily="34" charset="0"/>
            </a:endParaRPr>
          </a:p>
          <a:p>
            <a:pPr marL="123825" indent="-123825" eaLnBrk="0" hangingPunct="0">
              <a:lnSpc>
                <a:spcPct val="90000"/>
              </a:lnSpc>
              <a:spcBef>
                <a:spcPct val="20000"/>
              </a:spcBef>
              <a:buFont typeface="Arial" pitchFamily="34" charset="0"/>
              <a:buChar char="•"/>
            </a:pPr>
            <a:endParaRPr lang="en-US" sz="1400" dirty="0"/>
          </a:p>
        </p:txBody>
      </p:sp>
    </p:spTree>
    <p:extLst>
      <p:ext uri="{BB962C8B-B14F-4D97-AF65-F5344CB8AC3E}">
        <p14:creationId xmlns:p14="http://schemas.microsoft.com/office/powerpoint/2010/main" val="12135688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646314"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Lack of a central focus that the entire parish gets behind and supports.  Currently- there are many interests vying for parishioner support </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Current size of parish limits effectiveness of larger efforts.</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Parish has many ‘subgroups’ that may be perceived by other parish members as ‘cliques’</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Lack of volunteers for church services and ministries</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How to get newcomers involved in a ministry and therefore more deeply committed to the church</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We don’t seem to proactively approach new people to lead Church initiatives or Ministries</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Lack of church directory (although we are working on that as I write -- photos happening in June</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Homebound parishioners need more attention-visits, calls, and a copy of the Sunday Sermon including the Sunday Bulletin.  We assume everyone has smart phones these days - not always true </a:t>
            </a:r>
          </a:p>
          <a:p>
            <a:pPr marL="187325" indent="-187325">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Need better programs to address the spiritual needs of those who must work Sundays</a:t>
            </a:r>
          </a:p>
          <a:p>
            <a:pPr marL="187325" indent="-187325">
              <a:spcBef>
                <a:spcPts val="0"/>
              </a:spcBef>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6213" indent="-176213" algn="l">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062452" y="1000780"/>
            <a:ext cx="5914697" cy="523220"/>
          </a:xfrm>
          <a:prstGeom prst="rect">
            <a:avLst/>
          </a:prstGeom>
          <a:noFill/>
          <a:ln w="9525">
            <a:noFill/>
            <a:miter lim="800000"/>
            <a:headEnd/>
            <a:tailEnd/>
          </a:ln>
        </p:spPr>
        <p:txBody>
          <a:bodyPr wrap="square">
            <a:spAutoFit/>
          </a:bodyPr>
          <a:lstStyle/>
          <a:p>
            <a:pPr algn="ctr"/>
            <a:r>
              <a:rPr lang="en-US" sz="2800" b="1" dirty="0"/>
              <a:t>Weaknesses (2 of 2)</a:t>
            </a:r>
          </a:p>
        </p:txBody>
      </p:sp>
      <p:sp>
        <p:nvSpPr>
          <p:cNvPr id="8" name="Rectangle 11"/>
          <p:cNvSpPr txBox="1">
            <a:spLocks noChangeArrowheads="1"/>
          </p:cNvSpPr>
          <p:nvPr/>
        </p:nvSpPr>
        <p:spPr bwMode="auto">
          <a:xfrm>
            <a:off x="6172200" y="1524000"/>
            <a:ext cx="5770418"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We are not visible to the local community physically or virtually</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Episcopal Church is relatively unknown</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Could have a "how Episcopalians practice their faith", including descriptions of liturgy, customs like the sign of the cross, diocesan structure, retreat opportunities, and general outlook</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We (and the Episcopal Church as a whole) don’t do well in explaining who we are and what we believe</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Adult education participation continues to be low</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Age of congregation…tending toward too old</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Social Media presence - needs to appeal to a younger crowd as well, if aiming to draw in more younger families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Need more 20-40 year old members and they need to participate and lead activities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Many people are drawn to larger churches</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Dormancy of Church Building Fund </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Improving our sense of Church Family</a:t>
            </a:r>
          </a:p>
          <a:p>
            <a:pPr marL="179388" indent="-179388">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The Church does not have Bibles available in the pews</a:t>
            </a:r>
          </a:p>
          <a:p>
            <a:pPr marL="179388" indent="-179388">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To few community involvement efforts (neighborhood ministry)</a:t>
            </a:r>
          </a:p>
          <a:p>
            <a:pPr marL="179388" indent="-179388">
              <a:spcBef>
                <a:spcPts val="0"/>
              </a:spcBef>
              <a:buFont typeface="Arial" panose="020B0604020202020204" pitchFamily="34" charset="0"/>
              <a:buChar char="•"/>
            </a:pPr>
            <a:r>
              <a:rPr lang="en-US" sz="1400" dirty="0">
                <a:latin typeface="Calibri" panose="020F0502020204030204" pitchFamily="34" charset="0"/>
                <a:cs typeface="Calibri" panose="020F0502020204030204" pitchFamily="34" charset="0"/>
              </a:rPr>
              <a:t>Some people don’t agree with how open minded we are</a:t>
            </a:r>
          </a:p>
          <a:p>
            <a:pPr marL="123825" indent="-123825" eaLnBrk="0" hangingPunct="0">
              <a:lnSpc>
                <a:spcPct val="90000"/>
              </a:lnSpc>
              <a:spcBef>
                <a:spcPct val="20000"/>
              </a:spcBef>
              <a:buFont typeface="Arial" pitchFamily="34" charset="0"/>
              <a:buChar char="•"/>
            </a:pPr>
            <a:endParaRPr lang="en-US" sz="1400" dirty="0"/>
          </a:p>
        </p:txBody>
      </p:sp>
    </p:spTree>
    <p:extLst>
      <p:ext uri="{BB962C8B-B14F-4D97-AF65-F5344CB8AC3E}">
        <p14:creationId xmlns:p14="http://schemas.microsoft.com/office/powerpoint/2010/main" val="25489823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138545" y="1524000"/>
            <a:ext cx="5735781"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t>Work more with St. Timothy’s in Athens to the mutual benefit of both churches</a:t>
            </a:r>
          </a:p>
          <a:p>
            <a:pPr marL="123825" indent="-123825" eaLnBrk="0" hangingPunct="0">
              <a:lnSpc>
                <a:spcPct val="90000"/>
              </a:lnSpc>
              <a:spcBef>
                <a:spcPct val="20000"/>
              </a:spcBef>
              <a:buFont typeface="Arial" pitchFamily="34" charset="0"/>
              <a:buChar char="•"/>
            </a:pPr>
            <a:r>
              <a:rPr lang="en-US" sz="1400" dirty="0"/>
              <a:t>The church audit process is an opportunity to update the management of the church in ways more appropriate and sustainable for a larger Church</a:t>
            </a:r>
          </a:p>
          <a:p>
            <a:pPr marL="123825" indent="-123825" eaLnBrk="0" hangingPunct="0">
              <a:lnSpc>
                <a:spcPct val="90000"/>
              </a:lnSpc>
              <a:spcBef>
                <a:spcPct val="20000"/>
              </a:spcBef>
              <a:buFont typeface="Arial" pitchFamily="34" charset="0"/>
              <a:buChar char="•"/>
            </a:pPr>
            <a:r>
              <a:rPr lang="en-US" sz="1400" dirty="0"/>
              <a:t>Attract younger families and young adults to the church with a new music program, including more contemporary music and a full band - stand alone concerts, performances during some of the regular services</a:t>
            </a:r>
          </a:p>
          <a:p>
            <a:pPr marL="123825" indent="-123825" eaLnBrk="0" hangingPunct="0">
              <a:lnSpc>
                <a:spcPct val="90000"/>
              </a:lnSpc>
              <a:spcBef>
                <a:spcPct val="20000"/>
              </a:spcBef>
              <a:buFont typeface="Arial" pitchFamily="34" charset="0"/>
              <a:buChar char="•"/>
            </a:pPr>
            <a:r>
              <a:rPr lang="en-US" sz="1400" dirty="0"/>
              <a:t>New Episcopal Diocese of Alabama program “New Worshipping Communities”.  These new communities would grow up around activities people are already doing in the Madison area (food banks, biking clubs, scouting, etc.)</a:t>
            </a:r>
          </a:p>
          <a:p>
            <a:pPr marL="123825" indent="-123825" eaLnBrk="0" hangingPunct="0">
              <a:lnSpc>
                <a:spcPct val="90000"/>
              </a:lnSpc>
              <a:spcBef>
                <a:spcPct val="20000"/>
              </a:spcBef>
              <a:buFont typeface="Arial" pitchFamily="34" charset="0"/>
              <a:buChar char="•"/>
            </a:pPr>
            <a:r>
              <a:rPr lang="en-US" sz="1400" dirty="0"/>
              <a:t>Building Capital Campaign is needed to align with Campus Plan timeline</a:t>
            </a:r>
          </a:p>
          <a:p>
            <a:pPr marL="123825" indent="-123825" eaLnBrk="0" hangingPunct="0">
              <a:lnSpc>
                <a:spcPct val="90000"/>
              </a:lnSpc>
              <a:spcBef>
                <a:spcPct val="20000"/>
              </a:spcBef>
              <a:buFont typeface="Arial" pitchFamily="34" charset="0"/>
              <a:buChar char="•"/>
            </a:pPr>
            <a:r>
              <a:rPr lang="en-US" sz="1400" dirty="0"/>
              <a:t>Inclusion. Continue accepting diverse groups of people to have a well-rounded congregation </a:t>
            </a:r>
          </a:p>
          <a:p>
            <a:pPr marL="123825" indent="-123825" eaLnBrk="0" hangingPunct="0">
              <a:lnSpc>
                <a:spcPct val="90000"/>
              </a:lnSpc>
              <a:spcBef>
                <a:spcPct val="20000"/>
              </a:spcBef>
              <a:buFont typeface="Arial" pitchFamily="34" charset="0"/>
              <a:buChar char="•"/>
            </a:pPr>
            <a:r>
              <a:rPr lang="en-US" sz="1400" dirty="0"/>
              <a:t>Interfaith community work</a:t>
            </a:r>
          </a:p>
          <a:p>
            <a:pPr marL="123825" indent="-123825" eaLnBrk="0" hangingPunct="0">
              <a:lnSpc>
                <a:spcPct val="90000"/>
              </a:lnSpc>
              <a:spcBef>
                <a:spcPct val="20000"/>
              </a:spcBef>
              <a:buFont typeface="Arial" pitchFamily="34" charset="0"/>
              <a:buChar char="•"/>
            </a:pPr>
            <a:r>
              <a:rPr lang="en-US" sz="1400" dirty="0"/>
              <a:t>Well planned Campus</a:t>
            </a:r>
          </a:p>
          <a:p>
            <a:pPr marL="123825" indent="-123825" eaLnBrk="0" hangingPunct="0">
              <a:lnSpc>
                <a:spcPct val="90000"/>
              </a:lnSpc>
              <a:spcBef>
                <a:spcPct val="20000"/>
              </a:spcBef>
              <a:buFont typeface="Arial" pitchFamily="34" charset="0"/>
              <a:buChar char="•"/>
            </a:pPr>
            <a:r>
              <a:rPr lang="en-US" sz="1400" dirty="0"/>
              <a:t>Family movie night - we have a large field that we can set up for it</a:t>
            </a:r>
          </a:p>
          <a:p>
            <a:pPr marL="123825" indent="-123825" eaLnBrk="0" hangingPunct="0">
              <a:lnSpc>
                <a:spcPct val="90000"/>
              </a:lnSpc>
              <a:spcBef>
                <a:spcPct val="20000"/>
              </a:spcBef>
              <a:buFont typeface="Arial" pitchFamily="34" charset="0"/>
              <a:buChar char="•"/>
            </a:pPr>
            <a:r>
              <a:rPr lang="en-US" sz="1400" dirty="0"/>
              <a:t>Craft class for different age groups of congregation where they teach sewing or painting</a:t>
            </a:r>
          </a:p>
          <a:p>
            <a:pPr marL="123825" indent="-123825" eaLnBrk="0" hangingPunct="0">
              <a:lnSpc>
                <a:spcPct val="90000"/>
              </a:lnSpc>
              <a:spcBef>
                <a:spcPct val="20000"/>
              </a:spcBef>
              <a:buFont typeface="Arial" pitchFamily="34" charset="0"/>
              <a:buChar char="•"/>
            </a:pPr>
            <a:r>
              <a:rPr lang="en-US" sz="1400" dirty="0"/>
              <a:t>Scheduled pet walks around the Huntsville area</a:t>
            </a: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733800" y="1004887"/>
            <a:ext cx="4619090" cy="523220"/>
          </a:xfrm>
          <a:prstGeom prst="rect">
            <a:avLst/>
          </a:prstGeom>
          <a:noFill/>
          <a:ln w="9525">
            <a:noFill/>
            <a:miter lim="800000"/>
            <a:headEnd/>
            <a:tailEnd/>
          </a:ln>
        </p:spPr>
        <p:txBody>
          <a:bodyPr wrap="square">
            <a:spAutoFit/>
          </a:bodyPr>
          <a:lstStyle/>
          <a:p>
            <a:pPr algn="ctr"/>
            <a:r>
              <a:rPr lang="en-US" sz="2800" b="1" dirty="0"/>
              <a:t>Opportunities (Proposed)</a:t>
            </a:r>
          </a:p>
        </p:txBody>
      </p:sp>
      <p:sp>
        <p:nvSpPr>
          <p:cNvPr id="8" name="Rectangle 11"/>
          <p:cNvSpPr txBox="1">
            <a:spLocks noChangeArrowheads="1"/>
          </p:cNvSpPr>
          <p:nvPr/>
        </p:nvSpPr>
        <p:spPr bwMode="auto">
          <a:xfrm>
            <a:off x="6172199" y="1524000"/>
            <a:ext cx="5881255"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t>Grow Vacation Bible School into a large community event</a:t>
            </a:r>
          </a:p>
          <a:p>
            <a:pPr marL="123825" indent="-123825" eaLnBrk="0" hangingPunct="0">
              <a:lnSpc>
                <a:spcPct val="90000"/>
              </a:lnSpc>
              <a:spcBef>
                <a:spcPct val="20000"/>
              </a:spcBef>
              <a:buFont typeface="Arial" pitchFamily="34" charset="0"/>
              <a:buChar char="•"/>
            </a:pPr>
            <a:r>
              <a:rPr lang="en-US" sz="1400" dirty="0"/>
              <a:t>Plenty of room to expand young children programs, especially if expanding campus</a:t>
            </a:r>
          </a:p>
          <a:p>
            <a:pPr marL="123825" indent="-123825" eaLnBrk="0" hangingPunct="0">
              <a:lnSpc>
                <a:spcPct val="90000"/>
              </a:lnSpc>
              <a:spcBef>
                <a:spcPct val="20000"/>
              </a:spcBef>
              <a:buFont typeface="Arial" pitchFamily="34" charset="0"/>
              <a:buChar char="•"/>
            </a:pPr>
            <a:r>
              <a:rPr lang="en-US" sz="1400" dirty="0"/>
              <a:t>A highly educated community could be very receptive to classes led by our highly educated clergy</a:t>
            </a:r>
          </a:p>
          <a:p>
            <a:pPr marL="123825" indent="-123825" eaLnBrk="0" hangingPunct="0">
              <a:lnSpc>
                <a:spcPct val="90000"/>
              </a:lnSpc>
              <a:spcBef>
                <a:spcPct val="20000"/>
              </a:spcBef>
              <a:buFont typeface="Arial" pitchFamily="34" charset="0"/>
              <a:buChar char="•"/>
            </a:pPr>
            <a:r>
              <a:rPr lang="en-US" sz="1400" dirty="0"/>
              <a:t>Providing new (or old) practices/techniques to help people "dive deep" into their faith</a:t>
            </a:r>
          </a:p>
          <a:p>
            <a:pPr marL="123825" indent="-123825" eaLnBrk="0" hangingPunct="0">
              <a:lnSpc>
                <a:spcPct val="90000"/>
              </a:lnSpc>
              <a:spcBef>
                <a:spcPct val="20000"/>
              </a:spcBef>
              <a:buFont typeface="Arial" pitchFamily="34" charset="0"/>
              <a:buChar char="•"/>
            </a:pPr>
            <a:r>
              <a:rPr lang="en-US" sz="1400" dirty="0"/>
              <a:t>Finding ways for people to serve will literally help them live into "love thy neighbor"</a:t>
            </a:r>
          </a:p>
          <a:p>
            <a:pPr marL="123825" indent="-123825" eaLnBrk="0" hangingPunct="0">
              <a:lnSpc>
                <a:spcPct val="90000"/>
              </a:lnSpc>
              <a:spcBef>
                <a:spcPct val="20000"/>
              </a:spcBef>
              <a:buFont typeface="Arial" pitchFamily="34" charset="0"/>
              <a:buChar char="•"/>
            </a:pPr>
            <a:r>
              <a:rPr lang="en-US" sz="1400" dirty="0"/>
              <a:t>We have a homeless population. Can we better affirm their dignity and meet their physical needs?</a:t>
            </a:r>
          </a:p>
          <a:p>
            <a:pPr marL="123825" indent="-123825" eaLnBrk="0" hangingPunct="0">
              <a:lnSpc>
                <a:spcPct val="90000"/>
              </a:lnSpc>
              <a:spcBef>
                <a:spcPct val="20000"/>
              </a:spcBef>
              <a:buFont typeface="Arial" pitchFamily="34" charset="0"/>
              <a:buChar char="•"/>
            </a:pPr>
            <a:r>
              <a:rPr lang="en-US" sz="1400" dirty="0"/>
              <a:t>We have an educated, ambitious population. Can we remind them of the importance of love?</a:t>
            </a:r>
          </a:p>
          <a:p>
            <a:pPr marL="123825" indent="-123825" eaLnBrk="0" hangingPunct="0">
              <a:lnSpc>
                <a:spcPct val="90000"/>
              </a:lnSpc>
              <a:spcBef>
                <a:spcPct val="20000"/>
              </a:spcBef>
              <a:buFont typeface="Arial" pitchFamily="34" charset="0"/>
              <a:buChar char="•"/>
            </a:pPr>
            <a:r>
              <a:rPr lang="en-US" sz="1400" dirty="0"/>
              <a:t>Health and Wellness Programs, Offering fitness classes, more mental health workshops, and support groups can address the physical and emotional well-being of the congregation and community</a:t>
            </a:r>
          </a:p>
          <a:p>
            <a:pPr marL="123825" indent="-123825" eaLnBrk="0" hangingPunct="0">
              <a:lnSpc>
                <a:spcPct val="90000"/>
              </a:lnSpc>
              <a:spcBef>
                <a:spcPct val="20000"/>
              </a:spcBef>
              <a:buFont typeface="Arial" pitchFamily="34" charset="0"/>
              <a:buChar char="•"/>
            </a:pPr>
            <a:r>
              <a:rPr lang="en-US" sz="1400" dirty="0"/>
              <a:t>Environmental Charge, Initiatives like community gardens, recycling programs, and advocacy for environmental issues can resonate with eco-conscious individuals</a:t>
            </a:r>
          </a:p>
          <a:p>
            <a:pPr marL="123825" indent="-123825" eaLnBrk="0" hangingPunct="0">
              <a:lnSpc>
                <a:spcPct val="90000"/>
              </a:lnSpc>
              <a:spcBef>
                <a:spcPct val="20000"/>
              </a:spcBef>
              <a:buFont typeface="Arial" pitchFamily="34" charset="0"/>
              <a:buChar char="•"/>
            </a:pPr>
            <a:r>
              <a:rPr lang="en-US" sz="1400" dirty="0"/>
              <a:t>Partnerships, collaborating with other religious organizations for community projects, worship services, and dialogues can foster unity and shared understanding</a:t>
            </a:r>
          </a:p>
          <a:p>
            <a:pPr marL="123825" indent="-123825" eaLnBrk="0" hangingPunct="0">
              <a:lnSpc>
                <a:spcPct val="90000"/>
              </a:lnSpc>
              <a:spcBef>
                <a:spcPct val="20000"/>
              </a:spcBef>
              <a:buFont typeface="Arial" pitchFamily="34" charset="0"/>
              <a:buChar char="•"/>
            </a:pPr>
            <a:endParaRPr lang="en-US" sz="1400" dirty="0"/>
          </a:p>
        </p:txBody>
      </p:sp>
    </p:spTree>
    <p:extLst>
      <p:ext uri="{BB962C8B-B14F-4D97-AF65-F5344CB8AC3E}">
        <p14:creationId xmlns:p14="http://schemas.microsoft.com/office/powerpoint/2010/main" val="12758359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605A6-C80C-1039-CAD8-C6E786231243}"/>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296E8B4-3623-7D1B-42EC-EB503ED7D77E}"/>
              </a:ext>
            </a:extLst>
          </p:cNvPr>
          <p:cNvSpPr>
            <a:spLocks noGrp="1"/>
          </p:cNvSpPr>
          <p:nvPr>
            <p:ph idx="1"/>
          </p:nvPr>
        </p:nvSpPr>
        <p:spPr>
          <a:xfrm>
            <a:off x="364823" y="1652517"/>
            <a:ext cx="11462353" cy="4822896"/>
          </a:xfrm>
        </p:spPr>
        <p:txBody>
          <a:bodyPr/>
          <a:lstStyle/>
          <a:p>
            <a:pPr marL="233363" marR="0" indent="-223838">
              <a:spcBef>
                <a:spcPts val="0"/>
              </a:spcBef>
              <a:spcAft>
                <a:spcPts val="0"/>
              </a:spcAft>
            </a:pP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It’s been four years since the 2020 Strategic Plan was developed and implemented (Link: </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hlinkClick r:id="rId2"/>
              </a:rPr>
              <a:t>About Us</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hlinkClick r:id="rId3"/>
              </a:rPr>
              <a:t>stmatthewsmadison.org</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Like all strategic plans, ours should be periodically reviewed and updated, given progress on the plan and the Church’s emerging needs</a:t>
            </a:r>
          </a:p>
          <a:p>
            <a:pPr marL="233363" marR="0" indent="-223838">
              <a:spcBef>
                <a:spcPts val="1800"/>
              </a:spcBef>
              <a:spcAft>
                <a:spcPts val="0"/>
              </a:spcAft>
            </a:pP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In February 2023, an Update Committee was formed and began its review and update process (see later slide) beginning with the Rector’s Faith Vision</a:t>
            </a:r>
          </a:p>
          <a:p>
            <a:pPr marL="233363" marR="0" indent="-223838">
              <a:spcBef>
                <a:spcPts val="1800"/>
              </a:spcBef>
              <a:spcAft>
                <a:spcPts val="0"/>
              </a:spcAft>
            </a:pPr>
            <a:r>
              <a:rPr lang="en-US" sz="1800" kern="100" dirty="0">
                <a:solidFill>
                  <a:srgbClr val="000000"/>
                </a:solidFill>
                <a:latin typeface="Arial" panose="020B0604020202020204" pitchFamily="34" charset="0"/>
                <a:ea typeface="Aptos" panose="020B0004020202020204" pitchFamily="34" charset="0"/>
                <a:cs typeface="Times New Roman" panose="02020603050405020304" pitchFamily="18" charset="0"/>
              </a:rPr>
              <a:t>During the update process Committee members included…</a:t>
            </a:r>
            <a:r>
              <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rPr>
              <a:t> </a:t>
            </a:r>
          </a:p>
          <a:p>
            <a:pPr marL="233363" marR="0" indent="-223838">
              <a:spcBef>
                <a:spcPts val="1800"/>
              </a:spcBef>
              <a:spcAft>
                <a:spcPts val="0"/>
              </a:spcAft>
            </a:pPr>
            <a:endParaRPr lang="en-US" sz="1800" kern="100" dirty="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marL="233363" marR="0" indent="-223838">
              <a:spcBef>
                <a:spcPts val="1800"/>
              </a:spcBef>
              <a:spcAft>
                <a:spcPts val="0"/>
              </a:spcAft>
            </a:pPr>
            <a:endPar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a:p>
            <a:pPr marL="233363" marR="0" indent="-223838">
              <a:spcBef>
                <a:spcPts val="1800"/>
              </a:spcBef>
              <a:spcAft>
                <a:spcPts val="0"/>
              </a:spcAft>
            </a:pPr>
            <a:endParaRPr lang="en-US" sz="1800" kern="100" dirty="0">
              <a:solidFill>
                <a:srgbClr val="000000"/>
              </a:solidFill>
              <a:latin typeface="Arial" panose="020B0604020202020204" pitchFamily="34" charset="0"/>
              <a:ea typeface="Aptos" panose="020B0004020202020204" pitchFamily="34" charset="0"/>
              <a:cs typeface="Times New Roman" panose="02020603050405020304" pitchFamily="18" charset="0"/>
            </a:endParaRPr>
          </a:p>
          <a:p>
            <a:pPr marL="233363" marR="0" indent="-223838">
              <a:spcBef>
                <a:spcPts val="1800"/>
              </a:spcBef>
              <a:spcAft>
                <a:spcPts val="0"/>
              </a:spcAft>
            </a:pPr>
            <a:endParaRPr lang="en-US" sz="1800" kern="100" dirty="0">
              <a:solidFill>
                <a:srgbClr val="000000"/>
              </a:solidFill>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ED7367A5-4BE3-F108-6D4D-789AFB83D9D6}"/>
              </a:ext>
            </a:extLst>
          </p:cNvPr>
          <p:cNvSpPr txBox="1">
            <a:spLocks/>
          </p:cNvSpPr>
          <p:nvPr/>
        </p:nvSpPr>
        <p:spPr bwMode="auto">
          <a:xfrm>
            <a:off x="5709342" y="3997169"/>
            <a:ext cx="3301311" cy="1208314"/>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noAutofit/>
          </a:bodyPr>
          <a:lstStyle>
            <a:lvl1pPr marL="228600" indent="-228600" algn="l" rtl="0" fontAlgn="base">
              <a:spcBef>
                <a:spcPct val="20000"/>
              </a:spcBef>
              <a:spcAft>
                <a:spcPct val="0"/>
              </a:spcAft>
              <a:buClr>
                <a:schemeClr val="hlink"/>
              </a:buClr>
              <a:buSzPct val="75000"/>
              <a:buFont typeface="Wingdings" pitchFamily="2" charset="2"/>
              <a:buChar char="l"/>
              <a:defRPr sz="2000">
                <a:solidFill>
                  <a:schemeClr val="tx1"/>
                </a:solidFill>
                <a:latin typeface="+mn-lt"/>
                <a:ea typeface="+mn-ea"/>
                <a:cs typeface="+mn-cs"/>
              </a:defRPr>
            </a:lvl1pPr>
            <a:lvl2pPr marL="571500" indent="-228600" algn="l" rtl="0" fontAlgn="base">
              <a:spcBef>
                <a:spcPct val="20000"/>
              </a:spcBef>
              <a:spcAft>
                <a:spcPct val="0"/>
              </a:spcAft>
              <a:buClr>
                <a:schemeClr val="hlink"/>
              </a:buClr>
              <a:buSzPct val="75000"/>
              <a:buFont typeface="Wingdings" pitchFamily="2" charset="2"/>
              <a:buChar char="n"/>
              <a:defRPr sz="2000">
                <a:solidFill>
                  <a:schemeClr val="tx1"/>
                </a:solidFill>
                <a:latin typeface="+mn-lt"/>
              </a:defRPr>
            </a:lvl2pPr>
            <a:lvl3pPr marL="1028700" indent="-285750" algn="l" rtl="0" fontAlgn="base">
              <a:spcBef>
                <a:spcPct val="20000"/>
              </a:spcBef>
              <a:spcAft>
                <a:spcPct val="0"/>
              </a:spcAft>
              <a:buClr>
                <a:schemeClr val="hlink"/>
              </a:buClr>
              <a:buSzPct val="75000"/>
              <a:buFont typeface="Wingdings" pitchFamily="2" charset="2"/>
              <a:buChar char="u"/>
              <a:defRPr sz="2000">
                <a:solidFill>
                  <a:schemeClr val="tx1"/>
                </a:solidFill>
                <a:latin typeface="+mn-lt"/>
              </a:defRPr>
            </a:lvl3pPr>
            <a:lvl4pPr marL="137160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4pPr>
            <a:lvl5pPr marL="17716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5pPr>
            <a:lvl6pPr marL="22288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6pPr>
            <a:lvl7pPr marL="26860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7pPr>
            <a:lvl8pPr marL="31432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8pPr>
            <a:lvl9pPr marL="36004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9pPr>
          </a:lstStyle>
          <a:p>
            <a:pPr marL="301625" indent="0" fontAlgn="b">
              <a:spcBef>
                <a:spcPts val="0"/>
              </a:spcBef>
              <a:buNone/>
            </a:pPr>
            <a:r>
              <a:rPr lang="en-US" sz="1800" kern="0" dirty="0"/>
              <a:t>Melanie </a:t>
            </a:r>
            <a:r>
              <a:rPr lang="en-US" sz="1800" kern="0" dirty="0" err="1"/>
              <a:t>Pezzula</a:t>
            </a:r>
            <a:r>
              <a:rPr lang="en-US" sz="1800" kern="0" dirty="0"/>
              <a:t>	</a:t>
            </a:r>
          </a:p>
          <a:p>
            <a:pPr marL="301625" indent="0" fontAlgn="b">
              <a:spcBef>
                <a:spcPts val="0"/>
              </a:spcBef>
              <a:buNone/>
            </a:pPr>
            <a:r>
              <a:rPr lang="en-US" sz="1800" kern="0" dirty="0"/>
              <a:t>Stewart </a:t>
            </a:r>
            <a:r>
              <a:rPr lang="en-US" sz="1800" kern="0" dirty="0" err="1"/>
              <a:t>Sleasman</a:t>
            </a:r>
            <a:r>
              <a:rPr lang="en-US" sz="1800" kern="0" dirty="0"/>
              <a:t> (Youth)</a:t>
            </a:r>
          </a:p>
          <a:p>
            <a:pPr marL="301625" indent="0" fontAlgn="b">
              <a:spcBef>
                <a:spcPts val="0"/>
              </a:spcBef>
              <a:buNone/>
            </a:pPr>
            <a:r>
              <a:rPr lang="en-US" sz="1800" kern="0" dirty="0"/>
              <a:t>Sande Smith	</a:t>
            </a:r>
          </a:p>
          <a:p>
            <a:pPr marL="301625" indent="0" fontAlgn="b">
              <a:spcBef>
                <a:spcPts val="0"/>
              </a:spcBef>
              <a:buNone/>
            </a:pPr>
            <a:r>
              <a:rPr lang="en-US" sz="1800" kern="0" dirty="0">
                <a:solidFill>
                  <a:srgbClr val="000000"/>
                </a:solidFill>
              </a:rPr>
              <a:t>Peggy Lane		</a:t>
            </a:r>
          </a:p>
          <a:p>
            <a:pPr marL="301625" indent="0" fontAlgn="b">
              <a:spcBef>
                <a:spcPts val="0"/>
              </a:spcBef>
              <a:buNone/>
            </a:pPr>
            <a:r>
              <a:rPr lang="en-US" sz="1800" kern="0" dirty="0">
                <a:solidFill>
                  <a:srgbClr val="000000"/>
                </a:solidFill>
              </a:rPr>
              <a:t>	</a:t>
            </a:r>
          </a:p>
          <a:p>
            <a:pPr marL="301625" indent="0" fontAlgn="b">
              <a:spcBef>
                <a:spcPts val="0"/>
              </a:spcBef>
              <a:buNone/>
            </a:pPr>
            <a:endParaRPr lang="en-US" sz="1800" kern="0" dirty="0"/>
          </a:p>
        </p:txBody>
      </p:sp>
      <p:sp>
        <p:nvSpPr>
          <p:cNvPr id="6" name="Content Placeholder 2">
            <a:extLst>
              <a:ext uri="{FF2B5EF4-FFF2-40B4-BE49-F238E27FC236}">
                <a16:creationId xmlns:a16="http://schemas.microsoft.com/office/drawing/2014/main" id="{0B47D0E6-15EF-9B85-0170-41234924FB5B}"/>
              </a:ext>
            </a:extLst>
          </p:cNvPr>
          <p:cNvSpPr txBox="1">
            <a:spLocks/>
          </p:cNvSpPr>
          <p:nvPr/>
        </p:nvSpPr>
        <p:spPr bwMode="auto">
          <a:xfrm>
            <a:off x="536834" y="4003822"/>
            <a:ext cx="2634771" cy="1556659"/>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noAutofit/>
          </a:bodyPr>
          <a:lstStyle>
            <a:lvl1pPr marL="228600" indent="-228600" algn="l" rtl="0" fontAlgn="base">
              <a:spcBef>
                <a:spcPct val="20000"/>
              </a:spcBef>
              <a:spcAft>
                <a:spcPct val="0"/>
              </a:spcAft>
              <a:buClr>
                <a:schemeClr val="hlink"/>
              </a:buClr>
              <a:buSzPct val="75000"/>
              <a:buFont typeface="Wingdings" pitchFamily="2" charset="2"/>
              <a:buChar char="l"/>
              <a:defRPr sz="2000">
                <a:solidFill>
                  <a:schemeClr val="tx1"/>
                </a:solidFill>
                <a:latin typeface="+mn-lt"/>
                <a:ea typeface="+mn-ea"/>
                <a:cs typeface="+mn-cs"/>
              </a:defRPr>
            </a:lvl1pPr>
            <a:lvl2pPr marL="571500" indent="-228600" algn="l" rtl="0" fontAlgn="base">
              <a:spcBef>
                <a:spcPct val="20000"/>
              </a:spcBef>
              <a:spcAft>
                <a:spcPct val="0"/>
              </a:spcAft>
              <a:buClr>
                <a:schemeClr val="hlink"/>
              </a:buClr>
              <a:buSzPct val="75000"/>
              <a:buFont typeface="Wingdings" pitchFamily="2" charset="2"/>
              <a:buChar char="n"/>
              <a:defRPr sz="2000">
                <a:solidFill>
                  <a:schemeClr val="tx1"/>
                </a:solidFill>
                <a:latin typeface="+mn-lt"/>
              </a:defRPr>
            </a:lvl2pPr>
            <a:lvl3pPr marL="1028700" indent="-285750" algn="l" rtl="0" fontAlgn="base">
              <a:spcBef>
                <a:spcPct val="20000"/>
              </a:spcBef>
              <a:spcAft>
                <a:spcPct val="0"/>
              </a:spcAft>
              <a:buClr>
                <a:schemeClr val="hlink"/>
              </a:buClr>
              <a:buSzPct val="75000"/>
              <a:buFont typeface="Wingdings" pitchFamily="2" charset="2"/>
              <a:buChar char="u"/>
              <a:defRPr sz="2000">
                <a:solidFill>
                  <a:schemeClr val="tx1"/>
                </a:solidFill>
                <a:latin typeface="+mn-lt"/>
              </a:defRPr>
            </a:lvl3pPr>
            <a:lvl4pPr marL="137160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4pPr>
            <a:lvl5pPr marL="17716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5pPr>
            <a:lvl6pPr marL="22288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6pPr>
            <a:lvl7pPr marL="26860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7pPr>
            <a:lvl8pPr marL="31432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8pPr>
            <a:lvl9pPr marL="36004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9pPr>
          </a:lstStyle>
          <a:p>
            <a:pPr marL="301625" indent="0" fontAlgn="b">
              <a:buNone/>
            </a:pPr>
            <a:r>
              <a:rPr lang="en-US" sz="1800" kern="0" dirty="0">
                <a:solidFill>
                  <a:srgbClr val="000000"/>
                </a:solidFill>
              </a:rPr>
              <a:t>Amber Anderson</a:t>
            </a:r>
          </a:p>
          <a:p>
            <a:pPr marL="301625" indent="0" fontAlgn="b">
              <a:spcBef>
                <a:spcPts val="0"/>
              </a:spcBef>
              <a:buNone/>
            </a:pPr>
            <a:r>
              <a:rPr lang="en-US" sz="1800" kern="0" dirty="0"/>
              <a:t>Emma Anderson</a:t>
            </a:r>
          </a:p>
          <a:p>
            <a:pPr marL="301625" indent="0" fontAlgn="b">
              <a:spcBef>
                <a:spcPts val="0"/>
              </a:spcBef>
              <a:buNone/>
            </a:pPr>
            <a:r>
              <a:rPr lang="en-US" sz="1800" kern="0" dirty="0"/>
              <a:t>Erin Bruce (Youth)</a:t>
            </a:r>
          </a:p>
          <a:p>
            <a:pPr marL="301625" indent="0" fontAlgn="b">
              <a:spcBef>
                <a:spcPts val="0"/>
              </a:spcBef>
              <a:buNone/>
            </a:pPr>
            <a:r>
              <a:rPr lang="en-US" sz="1800" kern="0" dirty="0"/>
              <a:t>Father Chris	</a:t>
            </a:r>
          </a:p>
          <a:p>
            <a:pPr marL="301625" indent="0" fontAlgn="b">
              <a:spcBef>
                <a:spcPts val="0"/>
              </a:spcBef>
              <a:buNone/>
            </a:pPr>
            <a:r>
              <a:rPr lang="en-US" sz="1800" kern="0" dirty="0"/>
              <a:t>Father Dillion	</a:t>
            </a:r>
          </a:p>
        </p:txBody>
      </p:sp>
      <p:sp>
        <p:nvSpPr>
          <p:cNvPr id="7" name="Content Placeholder 2">
            <a:extLst>
              <a:ext uri="{FF2B5EF4-FFF2-40B4-BE49-F238E27FC236}">
                <a16:creationId xmlns:a16="http://schemas.microsoft.com/office/drawing/2014/main" id="{94CEAA48-6A56-E093-42C5-8EB13B760D94}"/>
              </a:ext>
            </a:extLst>
          </p:cNvPr>
          <p:cNvSpPr txBox="1">
            <a:spLocks/>
          </p:cNvSpPr>
          <p:nvPr/>
        </p:nvSpPr>
        <p:spPr bwMode="auto">
          <a:xfrm>
            <a:off x="3171605" y="4000496"/>
            <a:ext cx="2634771" cy="155665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noAutofit/>
          </a:bodyPr>
          <a:lstStyle>
            <a:lvl1pPr marL="228600" indent="-228600" algn="l" rtl="0" fontAlgn="base">
              <a:spcBef>
                <a:spcPct val="20000"/>
              </a:spcBef>
              <a:spcAft>
                <a:spcPct val="0"/>
              </a:spcAft>
              <a:buClr>
                <a:schemeClr val="hlink"/>
              </a:buClr>
              <a:buSzPct val="75000"/>
              <a:buFont typeface="Wingdings" pitchFamily="2" charset="2"/>
              <a:buChar char="l"/>
              <a:defRPr sz="2000">
                <a:solidFill>
                  <a:schemeClr val="tx1"/>
                </a:solidFill>
                <a:latin typeface="+mn-lt"/>
                <a:ea typeface="+mn-ea"/>
                <a:cs typeface="+mn-cs"/>
              </a:defRPr>
            </a:lvl1pPr>
            <a:lvl2pPr marL="571500" indent="-228600" algn="l" rtl="0" fontAlgn="base">
              <a:spcBef>
                <a:spcPct val="20000"/>
              </a:spcBef>
              <a:spcAft>
                <a:spcPct val="0"/>
              </a:spcAft>
              <a:buClr>
                <a:schemeClr val="hlink"/>
              </a:buClr>
              <a:buSzPct val="75000"/>
              <a:buFont typeface="Wingdings" pitchFamily="2" charset="2"/>
              <a:buChar char="n"/>
              <a:defRPr sz="2000">
                <a:solidFill>
                  <a:schemeClr val="tx1"/>
                </a:solidFill>
                <a:latin typeface="+mn-lt"/>
              </a:defRPr>
            </a:lvl2pPr>
            <a:lvl3pPr marL="1028700" indent="-285750" algn="l" rtl="0" fontAlgn="base">
              <a:spcBef>
                <a:spcPct val="20000"/>
              </a:spcBef>
              <a:spcAft>
                <a:spcPct val="0"/>
              </a:spcAft>
              <a:buClr>
                <a:schemeClr val="hlink"/>
              </a:buClr>
              <a:buSzPct val="75000"/>
              <a:buFont typeface="Wingdings" pitchFamily="2" charset="2"/>
              <a:buChar char="u"/>
              <a:defRPr sz="2000">
                <a:solidFill>
                  <a:schemeClr val="tx1"/>
                </a:solidFill>
                <a:latin typeface="+mn-lt"/>
              </a:defRPr>
            </a:lvl3pPr>
            <a:lvl4pPr marL="137160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4pPr>
            <a:lvl5pPr marL="17716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5pPr>
            <a:lvl6pPr marL="22288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6pPr>
            <a:lvl7pPr marL="26860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7pPr>
            <a:lvl8pPr marL="31432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8pPr>
            <a:lvl9pPr marL="36004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9pPr>
          </a:lstStyle>
          <a:p>
            <a:pPr marL="301625" indent="0" fontAlgn="b">
              <a:spcBef>
                <a:spcPts val="0"/>
              </a:spcBef>
              <a:buNone/>
            </a:pPr>
            <a:r>
              <a:rPr lang="en-US" sz="1800" kern="0" dirty="0"/>
              <a:t>Betsy Rollins </a:t>
            </a:r>
          </a:p>
          <a:p>
            <a:pPr marL="301625" indent="0" fontAlgn="b">
              <a:spcBef>
                <a:spcPts val="0"/>
              </a:spcBef>
              <a:buNone/>
            </a:pPr>
            <a:r>
              <a:rPr lang="en-US" sz="1800" kern="0" dirty="0"/>
              <a:t>Mike Hamilton 	</a:t>
            </a:r>
          </a:p>
          <a:p>
            <a:pPr marL="301625" indent="0" fontAlgn="b">
              <a:spcBef>
                <a:spcPts val="0"/>
              </a:spcBef>
              <a:buNone/>
            </a:pPr>
            <a:r>
              <a:rPr lang="en-US" sz="1800" kern="0" dirty="0"/>
              <a:t>Diane Loehr	</a:t>
            </a:r>
          </a:p>
          <a:p>
            <a:pPr marL="301625" indent="0" fontAlgn="b">
              <a:spcBef>
                <a:spcPts val="0"/>
              </a:spcBef>
              <a:buNone/>
            </a:pPr>
            <a:r>
              <a:rPr lang="en-US" sz="1800" kern="0" dirty="0"/>
              <a:t>Pamela </a:t>
            </a:r>
            <a:r>
              <a:rPr lang="en-US" sz="1800" kern="0" dirty="0" err="1"/>
              <a:t>Muery</a:t>
            </a:r>
            <a:r>
              <a:rPr lang="en-US" sz="1800" kern="0" dirty="0"/>
              <a:t>	</a:t>
            </a:r>
          </a:p>
        </p:txBody>
      </p:sp>
      <p:sp>
        <p:nvSpPr>
          <p:cNvPr id="8" name="Content Placeholder 2">
            <a:extLst>
              <a:ext uri="{FF2B5EF4-FFF2-40B4-BE49-F238E27FC236}">
                <a16:creationId xmlns:a16="http://schemas.microsoft.com/office/drawing/2014/main" id="{8C621EC9-7E15-4202-CD46-74D13619B1A1}"/>
              </a:ext>
            </a:extLst>
          </p:cNvPr>
          <p:cNvSpPr txBox="1">
            <a:spLocks/>
          </p:cNvSpPr>
          <p:nvPr/>
        </p:nvSpPr>
        <p:spPr bwMode="auto">
          <a:xfrm>
            <a:off x="8838316" y="3997169"/>
            <a:ext cx="2582855" cy="1404258"/>
          </a:xfrm>
          <a:prstGeom prst="rect">
            <a:avLst/>
          </a:prstGeom>
          <a:noFill/>
          <a:ln w="9525">
            <a:noFill/>
            <a:miter lim="800000"/>
            <a:headEnd/>
            <a:tailEnd/>
          </a:ln>
          <a:effectLst/>
        </p:spPr>
        <p:txBody>
          <a:bodyPr vert="horz" wrap="square" lIns="91428" tIns="45714" rIns="91428" bIns="45714" numCol="1" anchor="t" anchorCtr="0" compatLnSpc="1">
            <a:prstTxWarp prst="textNoShape">
              <a:avLst/>
            </a:prstTxWarp>
            <a:noAutofit/>
          </a:bodyPr>
          <a:lstStyle>
            <a:lvl1pPr marL="228600" indent="-228600" algn="l" rtl="0" fontAlgn="base">
              <a:spcBef>
                <a:spcPct val="20000"/>
              </a:spcBef>
              <a:spcAft>
                <a:spcPct val="0"/>
              </a:spcAft>
              <a:buClr>
                <a:schemeClr val="hlink"/>
              </a:buClr>
              <a:buSzPct val="75000"/>
              <a:buFont typeface="Wingdings" pitchFamily="2" charset="2"/>
              <a:buChar char="l"/>
              <a:defRPr sz="2000">
                <a:solidFill>
                  <a:schemeClr val="tx1"/>
                </a:solidFill>
                <a:latin typeface="+mn-lt"/>
                <a:ea typeface="+mn-ea"/>
                <a:cs typeface="+mn-cs"/>
              </a:defRPr>
            </a:lvl1pPr>
            <a:lvl2pPr marL="571500" indent="-228600" algn="l" rtl="0" fontAlgn="base">
              <a:spcBef>
                <a:spcPct val="20000"/>
              </a:spcBef>
              <a:spcAft>
                <a:spcPct val="0"/>
              </a:spcAft>
              <a:buClr>
                <a:schemeClr val="hlink"/>
              </a:buClr>
              <a:buSzPct val="75000"/>
              <a:buFont typeface="Wingdings" pitchFamily="2" charset="2"/>
              <a:buChar char="n"/>
              <a:defRPr sz="2000">
                <a:solidFill>
                  <a:schemeClr val="tx1"/>
                </a:solidFill>
                <a:latin typeface="+mn-lt"/>
              </a:defRPr>
            </a:lvl2pPr>
            <a:lvl3pPr marL="1028700" indent="-285750" algn="l" rtl="0" fontAlgn="base">
              <a:spcBef>
                <a:spcPct val="20000"/>
              </a:spcBef>
              <a:spcAft>
                <a:spcPct val="0"/>
              </a:spcAft>
              <a:buClr>
                <a:schemeClr val="hlink"/>
              </a:buClr>
              <a:buSzPct val="75000"/>
              <a:buFont typeface="Wingdings" pitchFamily="2" charset="2"/>
              <a:buChar char="u"/>
              <a:defRPr sz="2000">
                <a:solidFill>
                  <a:schemeClr val="tx1"/>
                </a:solidFill>
                <a:latin typeface="+mn-lt"/>
              </a:defRPr>
            </a:lvl3pPr>
            <a:lvl4pPr marL="137160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4pPr>
            <a:lvl5pPr marL="17716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5pPr>
            <a:lvl6pPr marL="22288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6pPr>
            <a:lvl7pPr marL="26860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7pPr>
            <a:lvl8pPr marL="31432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8pPr>
            <a:lvl9pPr marL="3600450" indent="-228600" algn="l" rtl="0" fontAlgn="base">
              <a:spcBef>
                <a:spcPct val="20000"/>
              </a:spcBef>
              <a:spcAft>
                <a:spcPct val="0"/>
              </a:spcAft>
              <a:buClr>
                <a:schemeClr val="hlink"/>
              </a:buClr>
              <a:buSzPct val="75000"/>
              <a:buFont typeface="Wingdings" pitchFamily="2" charset="2"/>
              <a:buChar char="ð"/>
              <a:defRPr sz="2400">
                <a:solidFill>
                  <a:schemeClr val="tx1"/>
                </a:solidFill>
                <a:latin typeface="+mn-lt"/>
              </a:defRPr>
            </a:lvl9pPr>
          </a:lstStyle>
          <a:p>
            <a:pPr marL="301625" indent="0" fontAlgn="b">
              <a:spcBef>
                <a:spcPts val="0"/>
              </a:spcBef>
              <a:buNone/>
            </a:pPr>
            <a:r>
              <a:rPr lang="en-US" sz="1800" kern="0" dirty="0"/>
              <a:t>James Maddox</a:t>
            </a:r>
            <a:endParaRPr lang="en-US" sz="1800" kern="0" dirty="0">
              <a:solidFill>
                <a:srgbClr val="000000"/>
              </a:solidFill>
            </a:endParaRPr>
          </a:p>
          <a:p>
            <a:pPr marL="301625" indent="0" fontAlgn="b">
              <a:spcBef>
                <a:spcPts val="0"/>
              </a:spcBef>
              <a:buNone/>
            </a:pPr>
            <a:r>
              <a:rPr lang="en-US" sz="1800" kern="0" dirty="0">
                <a:solidFill>
                  <a:srgbClr val="000000"/>
                </a:solidFill>
              </a:rPr>
              <a:t>Margaret Ott	</a:t>
            </a:r>
          </a:p>
          <a:p>
            <a:pPr marL="301625" indent="0" fontAlgn="b">
              <a:spcBef>
                <a:spcPts val="0"/>
              </a:spcBef>
              <a:buNone/>
            </a:pPr>
            <a:r>
              <a:rPr lang="en-US" sz="1800" kern="0" dirty="0">
                <a:solidFill>
                  <a:srgbClr val="000000"/>
                </a:solidFill>
              </a:rPr>
              <a:t>James Weaver	</a:t>
            </a:r>
          </a:p>
          <a:p>
            <a:pPr marL="301625" indent="0" fontAlgn="b">
              <a:spcBef>
                <a:spcPts val="0"/>
              </a:spcBef>
              <a:buNone/>
            </a:pPr>
            <a:r>
              <a:rPr lang="en-US" sz="1800" kern="0" dirty="0"/>
              <a:t>Bobby Williams</a:t>
            </a:r>
          </a:p>
          <a:p>
            <a:pPr marL="301625" indent="0" fontAlgn="b">
              <a:spcBef>
                <a:spcPts val="0"/>
              </a:spcBef>
              <a:buNone/>
            </a:pPr>
            <a:endParaRPr lang="en-US" sz="1800" kern="0" dirty="0"/>
          </a:p>
        </p:txBody>
      </p:sp>
    </p:spTree>
    <p:extLst>
      <p:ext uri="{BB962C8B-B14F-4D97-AF65-F5344CB8AC3E}">
        <p14:creationId xmlns:p14="http://schemas.microsoft.com/office/powerpoint/2010/main" val="15722146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138545" y="1524000"/>
            <a:ext cx="5735781"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b="0" i="0" u="none" strike="noStrike" dirty="0">
                <a:solidFill>
                  <a:srgbClr val="000000"/>
                </a:solidFill>
                <a:effectLst/>
                <a:latin typeface="Aptos" panose="020B0004020202020204" pitchFamily="34" charset="0"/>
              </a:rPr>
              <a:t>Hold on-going or monthly "How to be an Episcopalian" classes.  Hold ½ to 1 hour sessions at a convenient times to bring people together and share the meanings behind our religion</a:t>
            </a:r>
            <a:endParaRPr lang="en-US" sz="1400" dirty="0"/>
          </a:p>
          <a:p>
            <a:pPr marL="123825" indent="-123825" eaLnBrk="0" hangingPunct="0">
              <a:lnSpc>
                <a:spcPct val="90000"/>
              </a:lnSpc>
              <a:spcBef>
                <a:spcPct val="20000"/>
              </a:spcBef>
              <a:buFont typeface="Arial" pitchFamily="34" charset="0"/>
              <a:buChar char="•"/>
            </a:pPr>
            <a:r>
              <a:rPr lang="en-US" sz="1400" b="0" i="0" u="none" strike="noStrike" dirty="0">
                <a:solidFill>
                  <a:srgbClr val="000000"/>
                </a:solidFill>
                <a:effectLst/>
                <a:latin typeface="Aptos" panose="020B0004020202020204" pitchFamily="34" charset="0"/>
              </a:rPr>
              <a:t>Hold ongoing or monthly "How to Use the Book of Common Prayer (BCP)".  </a:t>
            </a:r>
            <a:r>
              <a:rPr lang="en-US" sz="1400" dirty="0">
                <a:solidFill>
                  <a:srgbClr val="000000"/>
                </a:solidFill>
                <a:latin typeface="Aptos" panose="020B0004020202020204" pitchFamily="34" charset="0"/>
              </a:rPr>
              <a:t>M</a:t>
            </a:r>
            <a:r>
              <a:rPr lang="en-US" sz="1400" b="0" i="0" u="none" strike="noStrike" dirty="0">
                <a:solidFill>
                  <a:srgbClr val="000000"/>
                </a:solidFill>
                <a:effectLst/>
                <a:latin typeface="Aptos" panose="020B0004020202020204" pitchFamily="34" charset="0"/>
              </a:rPr>
              <a:t>ake the sessions short. There is a concern among our older parishioners that we are not using the BCP as Episcopalians do.</a:t>
            </a:r>
          </a:p>
          <a:p>
            <a:pPr marL="123825" indent="-123825" eaLnBrk="0" hangingPunct="0">
              <a:lnSpc>
                <a:spcPct val="90000"/>
              </a:lnSpc>
              <a:spcBef>
                <a:spcPct val="20000"/>
              </a:spcBef>
              <a:buFont typeface="Arial" pitchFamily="34" charset="0"/>
              <a:buChar char="•"/>
            </a:pPr>
            <a:r>
              <a:rPr lang="en-US" sz="1400" b="0" i="0" u="none" strike="noStrike" dirty="0">
                <a:solidFill>
                  <a:srgbClr val="000000"/>
                </a:solidFill>
                <a:effectLst/>
                <a:latin typeface="Aptos" panose="020B0004020202020204" pitchFamily="34" charset="0"/>
              </a:rPr>
              <a:t>Create a better sense of family by holding quarterly church related days where we, as a group, work together to take care of God's house-cleaning, gardening, trash pickup, while providing games for young children.  Provide a simple lunch</a:t>
            </a:r>
            <a:endParaRPr lang="en-US" sz="1400" dirty="0"/>
          </a:p>
          <a:p>
            <a:pPr marL="123825" indent="-123825" eaLnBrk="0" hangingPunct="0">
              <a:lnSpc>
                <a:spcPct val="90000"/>
              </a:lnSpc>
              <a:spcBef>
                <a:spcPct val="20000"/>
              </a:spcBef>
              <a:buFont typeface="Arial" pitchFamily="34" charset="0"/>
              <a:buChar char="•"/>
            </a:pPr>
            <a:r>
              <a:rPr lang="en-US" sz="1400" b="0" i="0" u="none" strike="noStrike" dirty="0">
                <a:solidFill>
                  <a:srgbClr val="000000"/>
                </a:solidFill>
                <a:effectLst/>
                <a:latin typeface="Calibri" panose="020F0502020204030204" pitchFamily="34" charset="0"/>
              </a:rPr>
              <a:t>Better communication regarding finances and expenses</a:t>
            </a:r>
          </a:p>
          <a:p>
            <a:pPr marL="123825" indent="-123825" eaLnBrk="0" hangingPunct="0">
              <a:lnSpc>
                <a:spcPct val="90000"/>
              </a:lnSpc>
              <a:spcBef>
                <a:spcPct val="20000"/>
              </a:spcBef>
              <a:buFont typeface="Arial" pitchFamily="34" charset="0"/>
              <a:buChar char="•"/>
            </a:pPr>
            <a:r>
              <a:rPr lang="en-US" sz="1400" b="0" i="0" u="none" strike="noStrike" dirty="0">
                <a:solidFill>
                  <a:srgbClr val="000000"/>
                </a:solidFill>
                <a:effectLst/>
                <a:latin typeface="Calibri" panose="020F0502020204030204" pitchFamily="34" charset="0"/>
              </a:rPr>
              <a:t>Methods for the Congregation to better trust decisions made by Vestry/Staff and ask questions if they have concerns</a:t>
            </a:r>
          </a:p>
          <a:p>
            <a:pPr marL="123825" indent="-123825" eaLnBrk="0" hangingPunct="0">
              <a:lnSpc>
                <a:spcPct val="90000"/>
              </a:lnSpc>
              <a:spcBef>
                <a:spcPct val="20000"/>
              </a:spcBef>
              <a:buFont typeface="Arial" pitchFamily="34" charset="0"/>
              <a:buChar char="•"/>
            </a:pPr>
            <a:r>
              <a:rPr lang="en-US" sz="1400" dirty="0">
                <a:solidFill>
                  <a:srgbClr val="000000"/>
                </a:solidFill>
                <a:latin typeface="Calibri" panose="020F0502020204030204" pitchFamily="34" charset="0"/>
              </a:rPr>
              <a:t>School system wanting to by portions of our lot.  Needs to be kept for future use by congregation</a:t>
            </a:r>
          </a:p>
          <a:p>
            <a:pPr marL="123825" indent="-123825" eaLnBrk="0" hangingPunct="0">
              <a:lnSpc>
                <a:spcPct val="90000"/>
              </a:lnSpc>
              <a:spcBef>
                <a:spcPct val="20000"/>
              </a:spcBef>
              <a:buFont typeface="Arial" pitchFamily="34" charset="0"/>
              <a:buChar char="•"/>
            </a:pPr>
            <a:r>
              <a:rPr lang="en-US" sz="1400" dirty="0">
                <a:solidFill>
                  <a:srgbClr val="000000"/>
                </a:solidFill>
                <a:latin typeface="Calibri" panose="020F0502020204030204" pitchFamily="34" charset="0"/>
                <a:cs typeface="Calibri" panose="020F0502020204030204" pitchFamily="34" charset="0"/>
              </a:rPr>
              <a:t>O</a:t>
            </a:r>
            <a:r>
              <a:rPr lang="en-US" sz="1400" b="0" i="0" u="none" strike="noStrike" dirty="0">
                <a:solidFill>
                  <a:srgbClr val="000000"/>
                </a:solidFill>
                <a:effectLst/>
                <a:latin typeface="Calibri" panose="020F0502020204030204" pitchFamily="34" charset="0"/>
                <a:cs typeface="Calibri" panose="020F0502020204030204" pitchFamily="34" charset="0"/>
              </a:rPr>
              <a:t>pening our doors and making ourselves more known to the community </a:t>
            </a:r>
            <a:r>
              <a:rPr lang="en-US" sz="1400" dirty="0">
                <a:solidFill>
                  <a:srgbClr val="000000"/>
                </a:solidFill>
                <a:latin typeface="Calibri" panose="020F0502020204030204" pitchFamily="34" charset="0"/>
                <a:cs typeface="Calibri" panose="020F0502020204030204" pitchFamily="34" charset="0"/>
              </a:rPr>
              <a:t>- </a:t>
            </a:r>
            <a:r>
              <a:rPr lang="en-US" sz="1400" b="0" i="0" u="none" strike="noStrike" dirty="0">
                <a:solidFill>
                  <a:srgbClr val="000000"/>
                </a:solidFill>
                <a:effectLst/>
                <a:latin typeface="Calibri" panose="020F0502020204030204" pitchFamily="34" charset="0"/>
                <a:cs typeface="Calibri" panose="020F0502020204030204" pitchFamily="34" charset="0"/>
              </a:rPr>
              <a:t>the bake sales, hosting local fairs, and other recent community engagement should be continued</a:t>
            </a:r>
          </a:p>
          <a:p>
            <a:pPr marL="123825" indent="-123825" eaLnBrk="0" hangingPunct="0">
              <a:lnSpc>
                <a:spcPct val="90000"/>
              </a:lnSpc>
              <a:spcBef>
                <a:spcPct val="20000"/>
              </a:spcBef>
              <a:buFont typeface="Arial" pitchFamily="34" charset="0"/>
              <a:buChar char="•"/>
            </a:pPr>
            <a:r>
              <a:rPr lang="en-US" sz="1400" dirty="0">
                <a:latin typeface="Calibri" panose="020F0502020204030204" pitchFamily="34" charset="0"/>
                <a:cs typeface="Calibri" panose="020F0502020204030204" pitchFamily="34" charset="0"/>
              </a:rPr>
              <a:t>The VBS' have recently joined with a local church.  We should continue this practice - keeping local ties and growing our connections as a community</a:t>
            </a:r>
          </a:p>
        </p:txBody>
      </p:sp>
      <p:sp>
        <p:nvSpPr>
          <p:cNvPr id="63493" name="Text Box 5"/>
          <p:cNvSpPr txBox="1">
            <a:spLocks noChangeArrowheads="1"/>
          </p:cNvSpPr>
          <p:nvPr/>
        </p:nvSpPr>
        <p:spPr bwMode="auto">
          <a:xfrm>
            <a:off x="3733800" y="1004887"/>
            <a:ext cx="4619090" cy="523220"/>
          </a:xfrm>
          <a:prstGeom prst="rect">
            <a:avLst/>
          </a:prstGeom>
          <a:noFill/>
          <a:ln w="9525">
            <a:noFill/>
            <a:miter lim="800000"/>
            <a:headEnd/>
            <a:tailEnd/>
          </a:ln>
        </p:spPr>
        <p:txBody>
          <a:bodyPr wrap="square">
            <a:spAutoFit/>
          </a:bodyPr>
          <a:lstStyle/>
          <a:p>
            <a:pPr algn="ctr"/>
            <a:r>
              <a:rPr lang="en-US" sz="2800" b="1" dirty="0"/>
              <a:t>Opportunities (Proposed)</a:t>
            </a:r>
          </a:p>
        </p:txBody>
      </p:sp>
      <p:sp>
        <p:nvSpPr>
          <p:cNvPr id="8" name="Rectangle 11"/>
          <p:cNvSpPr txBox="1">
            <a:spLocks noChangeArrowheads="1"/>
          </p:cNvSpPr>
          <p:nvPr/>
        </p:nvSpPr>
        <p:spPr bwMode="auto">
          <a:xfrm>
            <a:off x="6172199" y="1524000"/>
            <a:ext cx="5881255"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t>TBD</a:t>
            </a:r>
          </a:p>
          <a:p>
            <a:pPr marL="123825" indent="-123825" eaLnBrk="0" hangingPunct="0">
              <a:lnSpc>
                <a:spcPct val="90000"/>
              </a:lnSpc>
              <a:spcBef>
                <a:spcPct val="20000"/>
              </a:spcBef>
              <a:buFont typeface="Arial" pitchFamily="34" charset="0"/>
              <a:buChar char="•"/>
            </a:pPr>
            <a:endParaRPr lang="en-US" sz="1400" dirty="0"/>
          </a:p>
        </p:txBody>
      </p:sp>
    </p:spTree>
    <p:extLst>
      <p:ext uri="{BB962C8B-B14F-4D97-AF65-F5344CB8AC3E}">
        <p14:creationId xmlns:p14="http://schemas.microsoft.com/office/powerpoint/2010/main" val="258890746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138545" y="1524000"/>
            <a:ext cx="5735781"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t>1 Madison is exploding - we need to grow with it</a:t>
            </a:r>
          </a:p>
          <a:p>
            <a:pPr marL="123825" indent="-123825" eaLnBrk="0" hangingPunct="0">
              <a:lnSpc>
                <a:spcPct val="90000"/>
              </a:lnSpc>
              <a:spcBef>
                <a:spcPct val="20000"/>
              </a:spcBef>
              <a:buFont typeface="Arial" pitchFamily="34" charset="0"/>
              <a:buChar char="•"/>
            </a:pPr>
            <a:r>
              <a:rPr lang="en-US" sz="1400" dirty="0"/>
              <a:t>Good Schools nearby means young families to be attracted  </a:t>
            </a:r>
          </a:p>
          <a:p>
            <a:pPr marL="123825" indent="-123825" eaLnBrk="0" hangingPunct="0">
              <a:lnSpc>
                <a:spcPct val="90000"/>
              </a:lnSpc>
              <a:spcBef>
                <a:spcPct val="20000"/>
              </a:spcBef>
              <a:buFont typeface="Arial" pitchFamily="34" charset="0"/>
              <a:buChar char="•"/>
            </a:pPr>
            <a:r>
              <a:rPr lang="en-US" sz="1400" dirty="0"/>
              <a:t>Small group fellowship/learning (bike rides, etc.)</a:t>
            </a:r>
          </a:p>
          <a:p>
            <a:pPr marL="123825" indent="-123825" eaLnBrk="0" hangingPunct="0">
              <a:lnSpc>
                <a:spcPct val="90000"/>
              </a:lnSpc>
              <a:spcBef>
                <a:spcPct val="20000"/>
              </a:spcBef>
              <a:buFont typeface="Arial" pitchFamily="34" charset="0"/>
              <a:buChar char="•"/>
            </a:pPr>
            <a:r>
              <a:rPr lang="en-US" sz="1400" dirty="0"/>
              <a:t>Spiritual potential (To Follow)</a:t>
            </a:r>
          </a:p>
          <a:p>
            <a:pPr marL="123825" indent="-123825" eaLnBrk="0" hangingPunct="0">
              <a:lnSpc>
                <a:spcPct val="90000"/>
              </a:lnSpc>
              <a:spcBef>
                <a:spcPct val="20000"/>
              </a:spcBef>
              <a:buFont typeface="Arial" pitchFamily="34" charset="0"/>
              <a:buChar char="•"/>
            </a:pPr>
            <a:r>
              <a:rPr lang="en-US" sz="1400" dirty="0"/>
              <a:t>New Associate Priest opens many new doors for Spiritual and member growth</a:t>
            </a:r>
          </a:p>
          <a:p>
            <a:pPr marL="123825" indent="-123825" eaLnBrk="0" hangingPunct="0">
              <a:lnSpc>
                <a:spcPct val="90000"/>
              </a:lnSpc>
              <a:spcBef>
                <a:spcPct val="20000"/>
              </a:spcBef>
              <a:buFont typeface="Arial" pitchFamily="34" charset="0"/>
              <a:buChar char="•"/>
            </a:pPr>
            <a:r>
              <a:rPr lang="en-US" sz="1400" dirty="0"/>
              <a:t>Mentoring: not just from our seniors to our younger parishioners, but also teens to younger children</a:t>
            </a:r>
          </a:p>
          <a:p>
            <a:pPr marL="123825" indent="-123825" eaLnBrk="0" hangingPunct="0">
              <a:lnSpc>
                <a:spcPct val="90000"/>
              </a:lnSpc>
              <a:spcBef>
                <a:spcPct val="20000"/>
              </a:spcBef>
              <a:buFont typeface="Arial" pitchFamily="34" charset="0"/>
              <a:buChar char="•"/>
            </a:pPr>
            <a:r>
              <a:rPr lang="en-US" sz="1400" dirty="0"/>
              <a:t>Have a variety of people posting to St Matthew’s media – more voices from different perspectives</a:t>
            </a:r>
          </a:p>
          <a:p>
            <a:pPr marL="123825" indent="-123825" eaLnBrk="0" hangingPunct="0">
              <a:lnSpc>
                <a:spcPct val="90000"/>
              </a:lnSpc>
              <a:spcBef>
                <a:spcPct val="20000"/>
              </a:spcBef>
              <a:buFont typeface="Arial" pitchFamily="34" charset="0"/>
              <a:buChar char="•"/>
            </a:pPr>
            <a:r>
              <a:rPr lang="en-US" sz="1400" dirty="0"/>
              <a:t>“get our message out” and attract new members, especially younger adults using media appropriate to them</a:t>
            </a:r>
          </a:p>
          <a:p>
            <a:pPr marL="123825" indent="-123825" eaLnBrk="0" hangingPunct="0">
              <a:lnSpc>
                <a:spcPct val="90000"/>
              </a:lnSpc>
              <a:spcBef>
                <a:spcPct val="20000"/>
              </a:spcBef>
              <a:buFont typeface="Arial" pitchFamily="34" charset="0"/>
              <a:buChar char="•"/>
            </a:pPr>
            <a:r>
              <a:rPr lang="en-US" sz="1400" dirty="0"/>
              <a:t>Publicize/invite the Madison community to attend Church events such as concerts, pig roast, etc.</a:t>
            </a:r>
          </a:p>
          <a:p>
            <a:pPr marL="123825" indent="-123825" eaLnBrk="0" hangingPunct="0">
              <a:lnSpc>
                <a:spcPct val="90000"/>
              </a:lnSpc>
              <a:spcBef>
                <a:spcPct val="20000"/>
              </a:spcBef>
              <a:buFont typeface="Arial" pitchFamily="34" charset="0"/>
              <a:buChar char="•"/>
            </a:pPr>
            <a:r>
              <a:rPr lang="en-US" sz="1400" dirty="0"/>
              <a:t>Digital Media: Get to know our parishioners better. Maybe a "parishioner of the week"? Highlights an individual/their family</a:t>
            </a:r>
          </a:p>
          <a:p>
            <a:pPr marL="123825" indent="-123825" eaLnBrk="0" hangingPunct="0">
              <a:lnSpc>
                <a:spcPct val="90000"/>
              </a:lnSpc>
              <a:spcBef>
                <a:spcPct val="20000"/>
              </a:spcBef>
              <a:buFont typeface="Arial" pitchFamily="34" charset="0"/>
              <a:buChar char="•"/>
            </a:pPr>
            <a:r>
              <a:rPr lang="en-US" sz="1400" dirty="0"/>
              <a:t>Growing the congregation by extending an invitation to business and households near by or in the local area. </a:t>
            </a:r>
          </a:p>
          <a:p>
            <a:pPr marL="123825" indent="-123825" eaLnBrk="0" hangingPunct="0">
              <a:lnSpc>
                <a:spcPct val="90000"/>
              </a:lnSpc>
              <a:spcBef>
                <a:spcPct val="20000"/>
              </a:spcBef>
              <a:buFont typeface="Arial" pitchFamily="34" charset="0"/>
              <a:buChar char="•"/>
            </a:pPr>
            <a:r>
              <a:rPr lang="en-US" sz="1400" dirty="0"/>
              <a:t>Education of the market (tell who we are &amp; how we are different)</a:t>
            </a: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733800" y="1004887"/>
            <a:ext cx="4619090" cy="523220"/>
          </a:xfrm>
          <a:prstGeom prst="rect">
            <a:avLst/>
          </a:prstGeom>
          <a:noFill/>
          <a:ln w="9525">
            <a:noFill/>
            <a:miter lim="800000"/>
            <a:headEnd/>
            <a:tailEnd/>
          </a:ln>
        </p:spPr>
        <p:txBody>
          <a:bodyPr wrap="square">
            <a:spAutoFit/>
          </a:bodyPr>
          <a:lstStyle/>
          <a:p>
            <a:pPr algn="ctr"/>
            <a:r>
              <a:rPr lang="en-US" sz="2800" b="1" dirty="0"/>
              <a:t>Opportunities (Current)</a:t>
            </a:r>
          </a:p>
        </p:txBody>
      </p:sp>
      <p:sp>
        <p:nvSpPr>
          <p:cNvPr id="8" name="Rectangle 11"/>
          <p:cNvSpPr txBox="1">
            <a:spLocks noChangeArrowheads="1"/>
          </p:cNvSpPr>
          <p:nvPr/>
        </p:nvSpPr>
        <p:spPr bwMode="auto">
          <a:xfrm>
            <a:off x="6172199" y="1524000"/>
            <a:ext cx="5881255"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dirty="0"/>
              <a:t>Communications program for those moving to Madison (~ Church Profile created for finding a new Rector)</a:t>
            </a:r>
          </a:p>
          <a:p>
            <a:pPr marL="123825" indent="-123825" eaLnBrk="0" hangingPunct="0">
              <a:lnSpc>
                <a:spcPct val="90000"/>
              </a:lnSpc>
              <a:spcBef>
                <a:spcPct val="20000"/>
              </a:spcBef>
              <a:buFont typeface="Arial" pitchFamily="34" charset="0"/>
              <a:buChar char="•"/>
            </a:pPr>
            <a:r>
              <a:rPr lang="en-US" sz="1400" dirty="0"/>
              <a:t>Program to make active new members soon after joining</a:t>
            </a:r>
          </a:p>
          <a:p>
            <a:pPr marL="123825" indent="-123825" eaLnBrk="0" hangingPunct="0">
              <a:lnSpc>
                <a:spcPct val="90000"/>
              </a:lnSpc>
              <a:spcBef>
                <a:spcPct val="20000"/>
              </a:spcBef>
              <a:buFont typeface="Arial" pitchFamily="34" charset="0"/>
              <a:buChar char="•"/>
            </a:pPr>
            <a:r>
              <a:rPr lang="en-US" sz="1400" dirty="0"/>
              <a:t>Draw younger adults into leadership roles for our Ministries</a:t>
            </a:r>
          </a:p>
          <a:p>
            <a:pPr marL="123825" indent="-123825" eaLnBrk="0" hangingPunct="0">
              <a:lnSpc>
                <a:spcPct val="90000"/>
              </a:lnSpc>
              <a:spcBef>
                <a:spcPct val="20000"/>
              </a:spcBef>
              <a:buFont typeface="Arial" pitchFamily="34" charset="0"/>
              <a:buChar char="•"/>
            </a:pPr>
            <a:r>
              <a:rPr lang="en-US" sz="1400" dirty="0"/>
              <a:t>Growing the church through the youth and youth events</a:t>
            </a:r>
          </a:p>
          <a:p>
            <a:pPr marL="123825" indent="-123825" eaLnBrk="0" hangingPunct="0">
              <a:lnSpc>
                <a:spcPct val="90000"/>
              </a:lnSpc>
              <a:spcBef>
                <a:spcPct val="20000"/>
              </a:spcBef>
              <a:buFont typeface="Arial" pitchFamily="34" charset="0"/>
              <a:buChar char="•"/>
            </a:pPr>
            <a:r>
              <a:rPr lang="en-US" sz="1400" dirty="0"/>
              <a:t>Attract the large number of high school age kids</a:t>
            </a:r>
          </a:p>
          <a:p>
            <a:pPr marL="123825" indent="-123825" eaLnBrk="0" hangingPunct="0">
              <a:lnSpc>
                <a:spcPct val="90000"/>
              </a:lnSpc>
              <a:spcBef>
                <a:spcPct val="20000"/>
              </a:spcBef>
              <a:buFont typeface="Arial" pitchFamily="34" charset="0"/>
              <a:buChar char="•"/>
            </a:pPr>
            <a:r>
              <a:rPr lang="en-US" sz="1400" dirty="0"/>
              <a:t>Ensuring we provide ample opportunities to volunteer </a:t>
            </a:r>
          </a:p>
          <a:p>
            <a:pPr marL="123825" indent="-123825" eaLnBrk="0" hangingPunct="0">
              <a:lnSpc>
                <a:spcPct val="90000"/>
              </a:lnSpc>
              <a:spcBef>
                <a:spcPct val="20000"/>
              </a:spcBef>
              <a:buFont typeface="Arial" pitchFamily="34" charset="0"/>
              <a:buChar char="•"/>
            </a:pPr>
            <a:r>
              <a:rPr lang="en-US" sz="1400" dirty="0"/>
              <a:t>Give people a reason to give, then celebrate accomplishments</a:t>
            </a:r>
          </a:p>
          <a:p>
            <a:pPr marL="123825" indent="-123825" eaLnBrk="0" hangingPunct="0">
              <a:lnSpc>
                <a:spcPct val="90000"/>
              </a:lnSpc>
              <a:spcBef>
                <a:spcPct val="20000"/>
              </a:spcBef>
              <a:buFont typeface="Arial" pitchFamily="34" charset="0"/>
              <a:buChar char="•"/>
            </a:pPr>
            <a:r>
              <a:rPr lang="en-US" sz="1400" dirty="0"/>
              <a:t>Providing fellowship opportunities for young professionals /working parents</a:t>
            </a:r>
          </a:p>
          <a:p>
            <a:pPr marL="123825" indent="-123825" eaLnBrk="0" hangingPunct="0">
              <a:lnSpc>
                <a:spcPct val="90000"/>
              </a:lnSpc>
              <a:spcBef>
                <a:spcPct val="20000"/>
              </a:spcBef>
              <a:buFont typeface="Arial" pitchFamily="34" charset="0"/>
              <a:buChar char="•"/>
            </a:pPr>
            <a:r>
              <a:rPr lang="en-US" sz="1400" dirty="0"/>
              <a:t>Improving youth programs – types, frequency, purpose</a:t>
            </a:r>
          </a:p>
          <a:p>
            <a:pPr marL="173038" indent="-173038">
              <a:spcBef>
                <a:spcPts val="0"/>
              </a:spcBef>
              <a:buFont typeface="Arial" panose="020B0604020202020204" pitchFamily="34" charset="0"/>
              <a:buChar char="•"/>
            </a:pPr>
            <a:r>
              <a:rPr lang="en-US" sz="1400" dirty="0"/>
              <a:t>Increase St. Matthew’s participation in relevant community events  </a:t>
            </a:r>
          </a:p>
        </p:txBody>
      </p:sp>
    </p:spTree>
    <p:extLst>
      <p:ext uri="{BB962C8B-B14F-4D97-AF65-F5344CB8AC3E}">
        <p14:creationId xmlns:p14="http://schemas.microsoft.com/office/powerpoint/2010/main" val="42447874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341513"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225425" indent="-225425" eaLnBrk="0" hangingPunct="0">
              <a:lnSpc>
                <a:spcPct val="90000"/>
              </a:lnSpc>
              <a:spcBef>
                <a:spcPct val="20000"/>
              </a:spcBef>
              <a:buFont typeface="Arial" pitchFamily="34" charset="0"/>
              <a:buChar char="•"/>
            </a:pPr>
            <a:r>
              <a:rPr lang="en-US" sz="1400" dirty="0"/>
              <a:t>Deferred maintenance, both in terms of our facilities and our management systems.  Signs of stress are growing and continued deferral will be costly</a:t>
            </a:r>
          </a:p>
          <a:p>
            <a:pPr marL="225425" indent="-225425" eaLnBrk="0" hangingPunct="0">
              <a:lnSpc>
                <a:spcPct val="90000"/>
              </a:lnSpc>
              <a:spcBef>
                <a:spcPct val="20000"/>
              </a:spcBef>
              <a:buFont typeface="Arial" pitchFamily="34" charset="0"/>
              <a:buChar char="•"/>
            </a:pPr>
            <a:r>
              <a:rPr lang="en-US" sz="1400" dirty="0"/>
              <a:t>Inadequate attention to risk management exposes the church, church staff, and the vestry to serious consequences, both legal and financial.  The Manual of Business Methods in Church Affairs lays out the best practices to follow</a:t>
            </a:r>
          </a:p>
          <a:p>
            <a:pPr marL="225425" indent="-225425" eaLnBrk="0" hangingPunct="0">
              <a:lnSpc>
                <a:spcPct val="90000"/>
              </a:lnSpc>
              <a:spcBef>
                <a:spcPct val="20000"/>
              </a:spcBef>
              <a:buFont typeface="Arial" pitchFamily="34" charset="0"/>
              <a:buChar char="•"/>
            </a:pPr>
            <a:r>
              <a:rPr lang="en-US" sz="1400" dirty="0"/>
              <a:t>Complacency</a:t>
            </a:r>
          </a:p>
          <a:p>
            <a:pPr marL="225425" indent="-225425" eaLnBrk="0" hangingPunct="0">
              <a:lnSpc>
                <a:spcPct val="90000"/>
              </a:lnSpc>
              <a:spcBef>
                <a:spcPct val="20000"/>
              </a:spcBef>
              <a:buFont typeface="Arial" pitchFamily="34" charset="0"/>
              <a:buChar char="•"/>
            </a:pPr>
            <a:r>
              <a:rPr lang="en-US" sz="1400" dirty="0"/>
              <a:t>The increased likelihood of conflict within the parish between conservative and progressive beliefs</a:t>
            </a:r>
          </a:p>
          <a:p>
            <a:pPr marL="225425" indent="-225425" eaLnBrk="0" hangingPunct="0">
              <a:lnSpc>
                <a:spcPct val="90000"/>
              </a:lnSpc>
              <a:spcBef>
                <a:spcPct val="20000"/>
              </a:spcBef>
              <a:buFont typeface="Arial" pitchFamily="34" charset="0"/>
              <a:buChar char="•"/>
            </a:pPr>
            <a:r>
              <a:rPr lang="en-US" sz="1400" dirty="0"/>
              <a:t>Attendance lowering due to virtual church</a:t>
            </a:r>
          </a:p>
          <a:p>
            <a:pPr marL="225425" indent="-225425" eaLnBrk="0" hangingPunct="0">
              <a:lnSpc>
                <a:spcPct val="90000"/>
              </a:lnSpc>
              <a:spcBef>
                <a:spcPct val="20000"/>
              </a:spcBef>
              <a:buFont typeface="Arial" pitchFamily="34" charset="0"/>
              <a:buChar char="•"/>
            </a:pPr>
            <a:r>
              <a:rPr lang="en-US" sz="1400" dirty="0"/>
              <a:t>Younger people seem to like the more lively worship versus the traditional service we offer</a:t>
            </a:r>
          </a:p>
          <a:p>
            <a:pPr marL="285750" indent="-285750" eaLnBrk="0" hangingPunct="0">
              <a:lnSpc>
                <a:spcPct val="90000"/>
              </a:lnSpc>
              <a:spcBef>
                <a:spcPct val="20000"/>
              </a:spcBef>
              <a:buFont typeface="Arial" panose="020B0604020202020204" pitchFamily="34" charset="0"/>
              <a:buChar char="•"/>
            </a:pPr>
            <a:r>
              <a:rPr lang="en-US" sz="1400" dirty="0"/>
              <a:t>Politicization of scriptures... growing of political charge in religious topics that previously were seen as non-political.</a:t>
            </a:r>
          </a:p>
          <a:p>
            <a:pPr marL="285750" indent="-285750" eaLnBrk="0" hangingPunct="0">
              <a:lnSpc>
                <a:spcPct val="90000"/>
              </a:lnSpc>
              <a:spcBef>
                <a:spcPct val="20000"/>
              </a:spcBef>
              <a:buFont typeface="Arial" panose="020B0604020202020204" pitchFamily="34" charset="0"/>
              <a:buChar char="•"/>
            </a:pPr>
            <a:r>
              <a:rPr lang="en-US" sz="1400" dirty="0"/>
              <a:t>Burnout and Leadership Challenges, Church leaders and volunteers may experience burnout, due to the demand of their roles, leading to decreased effectiveness and potential turnover.</a:t>
            </a:r>
          </a:p>
          <a:p>
            <a:pPr marL="285750" indent="-285750" eaLnBrk="0" hangingPunct="0">
              <a:lnSpc>
                <a:spcPct val="90000"/>
              </a:lnSpc>
              <a:spcBef>
                <a:spcPct val="20000"/>
              </a:spcBef>
              <a:buFont typeface="Arial" panose="020B0604020202020204" pitchFamily="34" charset="0"/>
              <a:buChar char="•"/>
            </a:pPr>
            <a:r>
              <a:rPr lang="en-US" sz="1400" dirty="0"/>
              <a:t>Keeping politics and rumors outside the doors of God's house. Better communication will help to solve this</a:t>
            </a:r>
            <a:br>
              <a:rPr lang="en-US" sz="1400" dirty="0"/>
            </a:br>
            <a:endParaRPr lang="en-US" sz="1400" dirty="0"/>
          </a:p>
        </p:txBody>
      </p:sp>
      <p:sp>
        <p:nvSpPr>
          <p:cNvPr id="63493" name="Text Box 5"/>
          <p:cNvSpPr txBox="1">
            <a:spLocks noChangeArrowheads="1"/>
          </p:cNvSpPr>
          <p:nvPr/>
        </p:nvSpPr>
        <p:spPr bwMode="auto">
          <a:xfrm>
            <a:off x="3733800" y="1004887"/>
            <a:ext cx="3962400" cy="519113"/>
          </a:xfrm>
          <a:prstGeom prst="rect">
            <a:avLst/>
          </a:prstGeom>
          <a:noFill/>
          <a:ln w="9525">
            <a:noFill/>
            <a:miter lim="800000"/>
            <a:headEnd/>
            <a:tailEnd/>
          </a:ln>
        </p:spPr>
        <p:txBody>
          <a:bodyPr>
            <a:spAutoFit/>
          </a:bodyPr>
          <a:lstStyle/>
          <a:p>
            <a:pPr algn="ctr"/>
            <a:r>
              <a:rPr lang="en-US" sz="2800" b="1" dirty="0"/>
              <a:t>Threats (Proposed)</a:t>
            </a:r>
          </a:p>
        </p:txBody>
      </p:sp>
      <p:sp>
        <p:nvSpPr>
          <p:cNvPr id="8" name="Rectangle 11"/>
          <p:cNvSpPr txBox="1">
            <a:spLocks noChangeArrowheads="1"/>
          </p:cNvSpPr>
          <p:nvPr/>
        </p:nvSpPr>
        <p:spPr bwMode="auto">
          <a:xfrm>
            <a:off x="6172200" y="1524000"/>
            <a:ext cx="5341512"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225425" indent="-225425" eaLnBrk="0" hangingPunct="0">
              <a:lnSpc>
                <a:spcPct val="90000"/>
              </a:lnSpc>
              <a:spcBef>
                <a:spcPct val="20000"/>
              </a:spcBef>
              <a:buFont typeface="Arial" pitchFamily="34" charset="0"/>
              <a:buChar char="•"/>
            </a:pPr>
            <a:endParaRPr lang="en-US" sz="1400"/>
          </a:p>
        </p:txBody>
      </p:sp>
    </p:spTree>
    <p:extLst>
      <p:ext uri="{BB962C8B-B14F-4D97-AF65-F5344CB8AC3E}">
        <p14:creationId xmlns:p14="http://schemas.microsoft.com/office/powerpoint/2010/main" val="416392055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341513"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225425" indent="-225425" eaLnBrk="0" hangingPunct="0">
              <a:lnSpc>
                <a:spcPct val="90000"/>
              </a:lnSpc>
              <a:spcBef>
                <a:spcPct val="20000"/>
              </a:spcBef>
              <a:buFont typeface="Arial" pitchFamily="34" charset="0"/>
              <a:buChar char="•"/>
            </a:pPr>
            <a:r>
              <a:rPr lang="en-US" sz="1400" dirty="0"/>
              <a:t>Older/aging congregation will likely reduce their involvement in years to come </a:t>
            </a:r>
          </a:p>
          <a:p>
            <a:pPr marL="225425" indent="-225425" eaLnBrk="0" hangingPunct="0">
              <a:lnSpc>
                <a:spcPct val="90000"/>
              </a:lnSpc>
              <a:spcBef>
                <a:spcPct val="20000"/>
              </a:spcBef>
              <a:buFont typeface="Arial" pitchFamily="34" charset="0"/>
              <a:buChar char="•"/>
            </a:pPr>
            <a:r>
              <a:rPr lang="en-US" sz="1400" dirty="0"/>
              <a:t>Growing of Hughes Road – eminent domain</a:t>
            </a:r>
          </a:p>
          <a:p>
            <a:pPr marL="225425" indent="-225425" eaLnBrk="0" hangingPunct="0">
              <a:lnSpc>
                <a:spcPct val="90000"/>
              </a:lnSpc>
              <a:spcBef>
                <a:spcPct val="20000"/>
              </a:spcBef>
              <a:buFont typeface="Arial" pitchFamily="34" charset="0"/>
              <a:buChar char="•"/>
            </a:pPr>
            <a:r>
              <a:rPr lang="en-US" sz="1400" dirty="0"/>
              <a:t>Politics dividing the Congregation:  ”hot button” wording/activities evoking immediate negative counter responses – could lead to a major congregation split</a:t>
            </a:r>
          </a:p>
          <a:p>
            <a:pPr marL="225425" indent="-225425" eaLnBrk="0" hangingPunct="0">
              <a:lnSpc>
                <a:spcPct val="90000"/>
              </a:lnSpc>
              <a:spcBef>
                <a:spcPct val="20000"/>
              </a:spcBef>
              <a:buFont typeface="Arial" pitchFamily="34" charset="0"/>
              <a:buChar char="•"/>
            </a:pPr>
            <a:r>
              <a:rPr lang="en-US" sz="1400" dirty="0"/>
              <a:t>So many churches near us…how are we different</a:t>
            </a:r>
          </a:p>
          <a:p>
            <a:pPr marL="225425" indent="-225425" eaLnBrk="0" hangingPunct="0">
              <a:lnSpc>
                <a:spcPct val="90000"/>
              </a:lnSpc>
              <a:spcBef>
                <a:spcPct val="20000"/>
              </a:spcBef>
              <a:buFont typeface="Arial" pitchFamily="34" charset="0"/>
              <a:buChar char="•"/>
            </a:pPr>
            <a:r>
              <a:rPr lang="en-US" sz="1400" dirty="0"/>
              <a:t>Several large, well-funded churches appear to offer everything</a:t>
            </a:r>
          </a:p>
          <a:p>
            <a:pPr marL="225425" indent="-225425" eaLnBrk="0" hangingPunct="0">
              <a:lnSpc>
                <a:spcPct val="90000"/>
              </a:lnSpc>
              <a:spcBef>
                <a:spcPct val="20000"/>
              </a:spcBef>
              <a:buFont typeface="Arial" pitchFamily="34" charset="0"/>
              <a:buChar char="•"/>
            </a:pPr>
            <a:r>
              <a:rPr lang="en-US" sz="1400" dirty="0"/>
              <a:t>Growing number of non-</a:t>
            </a:r>
            <a:r>
              <a:rPr lang="en-US" sz="1400" dirty="0" err="1"/>
              <a:t>doms</a:t>
            </a:r>
            <a:r>
              <a:rPr lang="en-US" sz="1400" dirty="0"/>
              <a:t> in Madison; people, especially younger families, turning away from traditional “high church” </a:t>
            </a:r>
          </a:p>
          <a:p>
            <a:pPr marL="179388" indent="-179388">
              <a:spcBef>
                <a:spcPts val="0"/>
              </a:spcBef>
              <a:buFont typeface="Arial" panose="020B0604020202020204" pitchFamily="34" charset="0"/>
              <a:buChar char="•"/>
            </a:pPr>
            <a:r>
              <a:rPr lang="en-US" sz="1400" dirty="0"/>
              <a:t>Outgrowing our facilities</a:t>
            </a:r>
          </a:p>
          <a:p>
            <a:pPr marL="179388" indent="-179388">
              <a:spcBef>
                <a:spcPts val="0"/>
              </a:spcBef>
              <a:buFont typeface="Arial" panose="020B0604020202020204" pitchFamily="34" charset="0"/>
              <a:buChar char="•"/>
            </a:pPr>
            <a:r>
              <a:rPr lang="en-US" sz="1400" dirty="0"/>
              <a:t>Increased cost of living could increase facility expansion costs</a:t>
            </a:r>
          </a:p>
          <a:p>
            <a:pPr marL="225425" indent="-225425" eaLnBrk="0" hangingPunct="0">
              <a:lnSpc>
                <a:spcPct val="90000"/>
              </a:lnSpc>
              <a:spcBef>
                <a:spcPct val="20000"/>
              </a:spcBef>
              <a:buFont typeface="Arial" pitchFamily="34" charset="0"/>
              <a:buChar char="•"/>
            </a:pPr>
            <a:r>
              <a:rPr lang="en-US" sz="1400" dirty="0"/>
              <a:t>Apathy</a:t>
            </a:r>
          </a:p>
          <a:p>
            <a:pPr marL="225425" indent="-225425" eaLnBrk="0" hangingPunct="0">
              <a:lnSpc>
                <a:spcPct val="90000"/>
              </a:lnSpc>
              <a:spcBef>
                <a:spcPct val="20000"/>
              </a:spcBef>
              <a:buFont typeface="Arial" pitchFamily="34" charset="0"/>
              <a:buChar char="•"/>
            </a:pPr>
            <a:r>
              <a:rPr lang="en-US" sz="1400" dirty="0"/>
              <a:t>People May choose to worship at home because of world events</a:t>
            </a:r>
          </a:p>
          <a:p>
            <a:pPr marL="225425" indent="-225425" eaLnBrk="0" hangingPunct="0">
              <a:lnSpc>
                <a:spcPct val="90000"/>
              </a:lnSpc>
              <a:spcBef>
                <a:spcPct val="20000"/>
              </a:spcBef>
              <a:buFont typeface="Arial" pitchFamily="34" charset="0"/>
              <a:buChar char="•"/>
            </a:pPr>
            <a:endParaRPr lang="en-US" sz="1400" dirty="0"/>
          </a:p>
        </p:txBody>
      </p:sp>
      <p:sp>
        <p:nvSpPr>
          <p:cNvPr id="63493" name="Text Box 5"/>
          <p:cNvSpPr txBox="1">
            <a:spLocks noChangeArrowheads="1"/>
          </p:cNvSpPr>
          <p:nvPr/>
        </p:nvSpPr>
        <p:spPr bwMode="auto">
          <a:xfrm>
            <a:off x="3733800" y="1004887"/>
            <a:ext cx="3962400" cy="519113"/>
          </a:xfrm>
          <a:prstGeom prst="rect">
            <a:avLst/>
          </a:prstGeom>
          <a:noFill/>
          <a:ln w="9525">
            <a:noFill/>
            <a:miter lim="800000"/>
            <a:headEnd/>
            <a:tailEnd/>
          </a:ln>
        </p:spPr>
        <p:txBody>
          <a:bodyPr>
            <a:spAutoFit/>
          </a:bodyPr>
          <a:lstStyle/>
          <a:p>
            <a:pPr algn="ctr"/>
            <a:r>
              <a:rPr lang="en-US" sz="2800" b="1" dirty="0"/>
              <a:t>Threats (Current)</a:t>
            </a:r>
          </a:p>
        </p:txBody>
      </p:sp>
      <p:sp>
        <p:nvSpPr>
          <p:cNvPr id="8" name="Rectangle 11"/>
          <p:cNvSpPr txBox="1">
            <a:spLocks noChangeArrowheads="1"/>
          </p:cNvSpPr>
          <p:nvPr/>
        </p:nvSpPr>
        <p:spPr bwMode="auto">
          <a:xfrm>
            <a:off x="6172200" y="1524000"/>
            <a:ext cx="5341512"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225425" indent="-225425" eaLnBrk="0" hangingPunct="0">
              <a:lnSpc>
                <a:spcPct val="90000"/>
              </a:lnSpc>
              <a:spcBef>
                <a:spcPct val="20000"/>
              </a:spcBef>
              <a:buFont typeface="Arial" pitchFamily="34" charset="0"/>
              <a:buChar char="•"/>
            </a:pPr>
            <a:endParaRPr lang="en-US" sz="1400"/>
          </a:p>
        </p:txBody>
      </p:sp>
    </p:spTree>
    <p:extLst>
      <p:ext uri="{BB962C8B-B14F-4D97-AF65-F5344CB8AC3E}">
        <p14:creationId xmlns:p14="http://schemas.microsoft.com/office/powerpoint/2010/main" val="346062371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0D11-6E2A-5AF0-59FE-0349450F4C35}"/>
              </a:ext>
            </a:extLst>
          </p:cNvPr>
          <p:cNvSpPr>
            <a:spLocks noGrp="1"/>
          </p:cNvSpPr>
          <p:nvPr>
            <p:ph type="title"/>
          </p:nvPr>
        </p:nvSpPr>
        <p:spPr/>
        <p:txBody>
          <a:bodyPr/>
          <a:lstStyle/>
          <a:p>
            <a:r>
              <a:rPr lang="en-US" dirty="0"/>
              <a:t>Notes on Triage Results</a:t>
            </a:r>
          </a:p>
        </p:txBody>
      </p:sp>
      <p:sp>
        <p:nvSpPr>
          <p:cNvPr id="3" name="Content Placeholder 2">
            <a:extLst>
              <a:ext uri="{FF2B5EF4-FFF2-40B4-BE49-F238E27FC236}">
                <a16:creationId xmlns:a16="http://schemas.microsoft.com/office/drawing/2014/main" id="{CAAA4254-CFED-FAA2-C5FA-FF0F5DA82E12}"/>
              </a:ext>
            </a:extLst>
          </p:cNvPr>
          <p:cNvSpPr>
            <a:spLocks noGrp="1"/>
          </p:cNvSpPr>
          <p:nvPr>
            <p:ph idx="1"/>
          </p:nvPr>
        </p:nvSpPr>
        <p:spPr/>
        <p:txBody>
          <a:bodyPr/>
          <a:lstStyle/>
          <a:p>
            <a:r>
              <a:rPr lang="en-US" dirty="0"/>
              <a:t>9 Committee Member participated</a:t>
            </a:r>
          </a:p>
          <a:p>
            <a:pPr lvl="1"/>
            <a:r>
              <a:rPr lang="en-US" dirty="0"/>
              <a:t>Highest score possible (highest priority) = 9</a:t>
            </a:r>
          </a:p>
          <a:p>
            <a:pPr lvl="1"/>
            <a:r>
              <a:rPr lang="en-US" dirty="0"/>
              <a:t>Lowest score possible (least priority) =27</a:t>
            </a:r>
          </a:p>
          <a:p>
            <a:pPr>
              <a:spcBef>
                <a:spcPts val="1800"/>
              </a:spcBef>
            </a:pPr>
            <a:r>
              <a:rPr lang="en-US" dirty="0"/>
              <a:t>A couple of folks left a bullet blank (no score).  In order to maintain ”apples to apples” scoring for comparisons, in these cases I added a score most equal to the average already entered by the other participants </a:t>
            </a:r>
          </a:p>
          <a:p>
            <a:pPr>
              <a:spcBef>
                <a:spcPts val="1800"/>
              </a:spcBef>
            </a:pPr>
            <a:r>
              <a:rPr lang="en-US" dirty="0"/>
              <a:t>Triage allows us to develop a list of priority efforts needing to be worked in the nearer term  </a:t>
            </a:r>
          </a:p>
          <a:p>
            <a:pPr lvl="1">
              <a:spcBef>
                <a:spcPts val="0"/>
              </a:spcBef>
            </a:pPr>
            <a:r>
              <a:rPr lang="en-US" dirty="0"/>
              <a:t>This list will determine the Efforts Quads needed to be created</a:t>
            </a:r>
          </a:p>
          <a:p>
            <a:pPr lvl="1">
              <a:spcBef>
                <a:spcPts val="0"/>
              </a:spcBef>
            </a:pPr>
            <a:r>
              <a:rPr lang="en-US" dirty="0"/>
              <a:t>Effort Quads are a catalyst for action to be handed off to eventual Effort Leads</a:t>
            </a:r>
          </a:p>
          <a:p>
            <a:pPr lvl="1">
              <a:spcBef>
                <a:spcPts val="0"/>
              </a:spcBef>
            </a:pPr>
            <a:r>
              <a:rPr lang="en-US" dirty="0"/>
              <a:t>Example on next page</a:t>
            </a:r>
          </a:p>
        </p:txBody>
      </p:sp>
    </p:spTree>
    <p:extLst>
      <p:ext uri="{BB962C8B-B14F-4D97-AF65-F5344CB8AC3E}">
        <p14:creationId xmlns:p14="http://schemas.microsoft.com/office/powerpoint/2010/main" val="87965583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138545" y="1524000"/>
            <a:ext cx="5735781"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eaLnBrk="0" hangingPunct="0">
              <a:lnSpc>
                <a:spcPct val="90000"/>
              </a:lnSpc>
              <a:spcBef>
                <a:spcPct val="20000"/>
              </a:spcBef>
            </a:pPr>
            <a:r>
              <a:rPr lang="en-US" sz="1400" b="1" dirty="0">
                <a:solidFill>
                  <a:srgbClr val="7030A0"/>
                </a:solidFill>
              </a:rPr>
              <a:t>Christian Education</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solidFill>
                  <a:srgbClr val="7030A0"/>
                </a:solidFill>
                <a:latin typeface="Calibri" panose="020F0502020204030204" pitchFamily="34" charset="0"/>
                <a:cs typeface="Calibri" panose="020F0502020204030204" pitchFamily="34" charset="0"/>
              </a:rPr>
              <a:t> </a:t>
            </a:r>
            <a:r>
              <a:rPr lang="en-US" sz="1400" i="1" dirty="0">
                <a:solidFill>
                  <a:srgbClr val="FF0000"/>
                </a:solidFill>
                <a:latin typeface="Calibri" panose="020F0502020204030204" pitchFamily="34" charset="0"/>
                <a:cs typeface="Calibri" panose="020F0502020204030204" pitchFamily="34" charset="0"/>
              </a:rPr>
              <a:t>Mentoring: not just from our seniors to our younger parishioners, but also teens to younger children</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solidFill>
                  <a:srgbClr val="7030A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Offer parent related bible study with supervised activities for children in another part of the church.  Direct focus on the family unit - trials and tribulations</a:t>
            </a:r>
          </a:p>
          <a:p>
            <a:pPr marL="123825" indent="-123825" eaLnBrk="0" hangingPunct="0">
              <a:lnSpc>
                <a:spcPct val="90000"/>
              </a:lnSpc>
              <a:spcBef>
                <a:spcPct val="20000"/>
              </a:spcBef>
              <a:buFont typeface="Arial" pitchFamily="34" charset="0"/>
              <a:buChar char="•"/>
            </a:pPr>
            <a:r>
              <a:rPr lang="en-US" sz="1400" b="1" i="1" dirty="0">
                <a:solidFill>
                  <a:srgbClr val="FF0000"/>
                </a:solidFill>
                <a:latin typeface="Calibri" panose="020F0502020204030204" pitchFamily="34" charset="0"/>
                <a:cs typeface="Calibri" panose="020F0502020204030204" pitchFamily="34" charset="0"/>
              </a:rPr>
              <a:t>17</a:t>
            </a:r>
            <a:r>
              <a:rPr lang="en-US" sz="1400" i="1" dirty="0">
                <a:solidFill>
                  <a:srgbClr val="7030A0"/>
                </a:solidFill>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Adult education participation continues to be low</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solidFill>
                  <a:srgbClr val="7030A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We have an educated, ambitious population. Can we remind them of the importance of love?</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solidFill>
                  <a:srgbClr val="7030A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Hold on-going or monthly "How to be an Episcopalian" classes.  Hold ½ to 1 hour sessions at a convenient times to bring people together and share the meanings behind our religion</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solidFill>
                  <a:srgbClr val="7030A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Could have a "how Episcopalians practice their faith", including descriptions of liturgy, customs like the sign of the cross, diocesan structure, retreat opportunities, and general outlook</a:t>
            </a:r>
          </a:p>
          <a:p>
            <a:pPr eaLnBrk="0" hangingPunct="0">
              <a:lnSpc>
                <a:spcPct val="90000"/>
              </a:lnSpc>
              <a:spcBef>
                <a:spcPct val="20000"/>
              </a:spcBef>
            </a:pPr>
            <a:endParaRPr lang="en-US" sz="1400" dirty="0">
              <a:solidFill>
                <a:srgbClr val="7030A0"/>
              </a:solidFill>
            </a:endParaRPr>
          </a:p>
          <a:p>
            <a:pPr marL="123825" indent="-123825" eaLnBrk="0" hangingPunct="0">
              <a:lnSpc>
                <a:spcPct val="90000"/>
              </a:lnSpc>
              <a:spcBef>
                <a:spcPct val="20000"/>
              </a:spcBef>
              <a:buFont typeface="Arial" pitchFamily="34" charset="0"/>
              <a:buChar char="•"/>
            </a:pPr>
            <a:endParaRPr lang="en-US" sz="1400" dirty="0">
              <a:solidFill>
                <a:srgbClr val="7030A0"/>
              </a:solidFill>
            </a:endParaRPr>
          </a:p>
        </p:txBody>
      </p:sp>
      <p:sp>
        <p:nvSpPr>
          <p:cNvPr id="63493" name="Text Box 5"/>
          <p:cNvSpPr txBox="1">
            <a:spLocks noChangeArrowheads="1"/>
          </p:cNvSpPr>
          <p:nvPr/>
        </p:nvSpPr>
        <p:spPr bwMode="auto">
          <a:xfrm>
            <a:off x="3082636" y="1000780"/>
            <a:ext cx="5881254" cy="523220"/>
          </a:xfrm>
          <a:prstGeom prst="rect">
            <a:avLst/>
          </a:prstGeom>
          <a:noFill/>
          <a:ln w="9525">
            <a:noFill/>
            <a:miter lim="800000"/>
            <a:headEnd/>
            <a:tailEnd/>
          </a:ln>
        </p:spPr>
        <p:txBody>
          <a:bodyPr wrap="square">
            <a:spAutoFit/>
          </a:bodyPr>
          <a:lstStyle/>
          <a:p>
            <a:pPr algn="ctr"/>
            <a:r>
              <a:rPr lang="en-US" sz="2800" b="1" dirty="0"/>
              <a:t>Opportunities and Weaknesses </a:t>
            </a:r>
          </a:p>
        </p:txBody>
      </p:sp>
      <p:sp>
        <p:nvSpPr>
          <p:cNvPr id="8" name="Rectangle 11"/>
          <p:cNvSpPr txBox="1">
            <a:spLocks noChangeArrowheads="1"/>
          </p:cNvSpPr>
          <p:nvPr/>
        </p:nvSpPr>
        <p:spPr bwMode="auto">
          <a:xfrm>
            <a:off x="6172199" y="1524000"/>
            <a:ext cx="5881255"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latin typeface="Calibri" panose="020F0502020204030204" pitchFamily="34" charset="0"/>
                <a:cs typeface="Calibri" panose="020F0502020204030204" pitchFamily="34" charset="0"/>
              </a:rPr>
              <a:t>  have a homeless population. Can we better affirm their dignity and meet their physical needs?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Providing new (or old) practices/techniques to help people "dive deep" into their faith</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solidFill>
                  <a:srgbClr val="00000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Hold ongoing or monthly "How to Use the Book of Common Prayer (BCP)".  Make the sessions short. There is a concern among our older parishioners that we are not using the BCP as Episcopalians do.</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22</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New Associate Priest opens many new doors for Spiritual and member growth</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23</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A highly educated community could be very receptive to classes led by our highly educated clergy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25</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Could have more opportunities for engagement of mystical aspects of Christianity</a:t>
            </a:r>
            <a:endParaRPr lang="en-US" sz="1400" dirty="0">
              <a:solidFill>
                <a:schemeClr val="accent2"/>
              </a:solidFill>
            </a:endParaRPr>
          </a:p>
          <a:p>
            <a:pPr eaLnBrk="0" hangingPunct="0">
              <a:lnSpc>
                <a:spcPct val="90000"/>
              </a:lnSpc>
              <a:spcBef>
                <a:spcPct val="20000"/>
              </a:spcBef>
            </a:pPr>
            <a:r>
              <a:rPr lang="en-US" sz="1400" b="1" i="0" u="none" strike="noStrike" dirty="0">
                <a:solidFill>
                  <a:srgbClr val="000000"/>
                </a:solidFill>
                <a:effectLst/>
                <a:latin typeface="Calibri" panose="020F0502020204030204" pitchFamily="34" charset="0"/>
                <a:cs typeface="Calibri" panose="020F0502020204030204" pitchFamily="34" charset="0"/>
              </a:rPr>
              <a:t>Newcomers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12</a:t>
            </a:r>
            <a:r>
              <a:rPr lang="en-US" sz="1400" dirty="0">
                <a:latin typeface="Calibri" panose="020F0502020204030204" pitchFamily="34" charset="0"/>
                <a:cs typeface="Calibri" panose="020F0502020204030204" pitchFamily="34" charset="0"/>
              </a:rPr>
              <a:t>. </a:t>
            </a:r>
            <a:r>
              <a:rPr lang="en-US" sz="1400" i="1" dirty="0">
                <a:solidFill>
                  <a:srgbClr val="FF0000"/>
                </a:solidFill>
                <a:latin typeface="Calibri" panose="020F0502020204030204" pitchFamily="34" charset="0"/>
                <a:cs typeface="Calibri" panose="020F0502020204030204" pitchFamily="34" charset="0"/>
              </a:rPr>
              <a:t>Program to make active new members soon after joining</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16</a:t>
            </a:r>
            <a:r>
              <a:rPr lang="en-US" sz="1400" dirty="0">
                <a:latin typeface="Calibri" panose="020F0502020204030204" pitchFamily="34" charset="0"/>
                <a:cs typeface="Calibri" panose="020F0502020204030204" pitchFamily="34" charset="0"/>
              </a:rPr>
              <a:t>. Good Schools nearby means young families to be attracted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Madison is exploding - we need to grow with it</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How to get newcomers involved in a ministry and therefore more deeply committed to the church</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a:t>
            </a:r>
            <a:r>
              <a:rPr lang="en-US" sz="1400" dirty="0">
                <a:solidFill>
                  <a:srgbClr val="002060"/>
                </a:solidFill>
                <a:latin typeface="Calibri" panose="020F0502020204030204" pitchFamily="34" charset="0"/>
                <a:cs typeface="Calibri" panose="020F0502020204030204" pitchFamily="34" charset="0"/>
              </a:rPr>
              <a:t>Attract younger families and young adults to the church with a new music program, including more contemporary music and a full band - stand alone concerts, performances during some of the regular services</a:t>
            </a:r>
          </a:p>
          <a:p>
            <a:pPr marL="173038" indent="-173038" eaLnBrk="0" hangingPunct="0">
              <a:lnSpc>
                <a:spcPct val="90000"/>
              </a:lnSpc>
              <a:spcBef>
                <a:spcPct val="20000"/>
              </a:spcBef>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We don’t seem to proactively approach new people to lead Church initiatives or Ministries</a:t>
            </a:r>
          </a:p>
          <a:p>
            <a:pPr eaLnBrk="0" hangingPunct="0">
              <a:lnSpc>
                <a:spcPct val="90000"/>
              </a:lnSpc>
              <a:spcBef>
                <a:spcPct val="20000"/>
              </a:spcBef>
            </a:pPr>
            <a:endParaRPr lang="en-US" sz="1400" dirty="0"/>
          </a:p>
        </p:txBody>
      </p:sp>
    </p:spTree>
    <p:extLst>
      <p:ext uri="{BB962C8B-B14F-4D97-AF65-F5344CB8AC3E}">
        <p14:creationId xmlns:p14="http://schemas.microsoft.com/office/powerpoint/2010/main" val="126119685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138545" y="1540328"/>
            <a:ext cx="5735781"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eaLnBrk="0" hangingPunct="0">
              <a:lnSpc>
                <a:spcPct val="90000"/>
              </a:lnSpc>
              <a:spcBef>
                <a:spcPct val="20000"/>
              </a:spcBef>
            </a:pPr>
            <a:r>
              <a:rPr lang="en-US" sz="1400" b="1" dirty="0"/>
              <a:t>Young Families and Young Adults Related</a:t>
            </a:r>
          </a:p>
          <a:p>
            <a:pPr marL="123825" indent="-123825" eaLnBrk="0" hangingPunct="0">
              <a:lnSpc>
                <a:spcPct val="90000"/>
              </a:lnSpc>
              <a:spcBef>
                <a:spcPct val="20000"/>
              </a:spcBef>
              <a:buFont typeface="Arial" pitchFamily="34" charset="0"/>
              <a:buChar char="•"/>
            </a:pPr>
            <a:r>
              <a:rPr lang="en-US" sz="1400" dirty="0">
                <a:solidFill>
                  <a:srgbClr val="FF0000"/>
                </a:solidFill>
                <a:latin typeface="Calibri" panose="020F0502020204030204" pitchFamily="34" charset="0"/>
                <a:cs typeface="Calibri" panose="020F0502020204030204" pitchFamily="34" charset="0"/>
              </a:rPr>
              <a:t>14.</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Providing fellowship opportunities for young professionals /working parents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16</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Draw younger adults into leadership roles for our Ministries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Family movie night - we have a large field that we can set up for it</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Need more 20-40 year old members and they need to participate and lead activities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b="1"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Small group fellowship/learning (bike rides, etc.)</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Inconsistent attendance from week to week by young families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solidFill>
                  <a:srgbClr val="FF0000"/>
                </a:solidFill>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More outdoor activities: create hiking groups, bird watching, runners, cyclists...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24.</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Scheduled pet walks around the Huntsville area</a:t>
            </a: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8" name="Rectangle 11"/>
          <p:cNvSpPr txBox="1">
            <a:spLocks noChangeArrowheads="1"/>
          </p:cNvSpPr>
          <p:nvPr/>
        </p:nvSpPr>
        <p:spPr bwMode="auto">
          <a:xfrm>
            <a:off x="6172199" y="1524000"/>
            <a:ext cx="5881255"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eaLnBrk="0" hangingPunct="0">
              <a:lnSpc>
                <a:spcPct val="90000"/>
              </a:lnSpc>
              <a:spcBef>
                <a:spcPct val="20000"/>
              </a:spcBef>
            </a:pPr>
            <a:r>
              <a:rPr lang="en-US" sz="1400" b="1" dirty="0"/>
              <a:t>Community Engagement and Outreach</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13. </a:t>
            </a:r>
            <a:r>
              <a:rPr lang="en-US" sz="1400" dirty="0">
                <a:solidFill>
                  <a:schemeClr val="accent2"/>
                </a:solidFill>
                <a:latin typeface="Calibri" panose="020F0502020204030204" pitchFamily="34" charset="0"/>
                <a:cs typeface="Calibri" panose="020F0502020204030204" pitchFamily="34" charset="0"/>
              </a:rPr>
              <a:t>Opening our doors and making ourselves more known to the community - the bake sales, hosting local fairs, and other recent community engagement should be continued</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Work more with St. Timothy’s in Athens to the mutual benefit of both churches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Health and Wellness Programs, Offering fitness classes, more mental health workshops, and support groups can address the physical and emotional well-being of the congregation and community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Increase St. Matthew’s participation in relevant community events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Religious Interaction : Deacon Lynn has been actively increasing this, but Religious Education to understand how other faiths view the world needs to increase</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To few community involvement efforts (neighborhood ministry)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22</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Environmental Charge, Initiatives like community gardens, recycling programs, and advocacy for environmental issues can resonate with eco-conscious individuals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22</a:t>
            </a:r>
            <a:r>
              <a:rPr lang="en-US" sz="1400" dirty="0">
                <a:latin typeface="Calibri" panose="020F0502020204030204" pitchFamily="34" charset="0"/>
                <a:cs typeface="Calibri" panose="020F0502020204030204" pitchFamily="34" charset="0"/>
              </a:rPr>
              <a:t>. Outreach: Our outreach seems mostly to consist of throwing excess money at problems with little action to follow up or physically leaving the comfort of our homes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22</a:t>
            </a:r>
            <a:r>
              <a:rPr lang="en-US" sz="1400" dirty="0">
                <a:latin typeface="Calibri" panose="020F0502020204030204" pitchFamily="34" charset="0"/>
                <a:cs typeface="Calibri" panose="020F0502020204030204" pitchFamily="34" charset="0"/>
              </a:rPr>
              <a:t>. Lack of church fundraising events for charities</a:t>
            </a:r>
          </a:p>
          <a:p>
            <a:pPr marL="123825" indent="-123825" eaLnBrk="0" hangingPunct="0">
              <a:lnSpc>
                <a:spcPct val="90000"/>
              </a:lnSpc>
              <a:spcBef>
                <a:spcPct val="20000"/>
              </a:spcBef>
              <a:buFont typeface="Arial" pitchFamily="34" charset="0"/>
              <a:buChar char="•"/>
            </a:pPr>
            <a:endParaRPr lang="en-US" sz="1400" dirty="0"/>
          </a:p>
        </p:txBody>
      </p:sp>
      <p:sp>
        <p:nvSpPr>
          <p:cNvPr id="2" name="Text Box 5">
            <a:extLst>
              <a:ext uri="{FF2B5EF4-FFF2-40B4-BE49-F238E27FC236}">
                <a16:creationId xmlns:a16="http://schemas.microsoft.com/office/drawing/2014/main" id="{7FEEF35A-6CB6-1ED5-D175-5C05C3E9B019}"/>
              </a:ext>
            </a:extLst>
          </p:cNvPr>
          <p:cNvSpPr txBox="1">
            <a:spLocks noChangeArrowheads="1"/>
          </p:cNvSpPr>
          <p:nvPr/>
        </p:nvSpPr>
        <p:spPr bwMode="auto">
          <a:xfrm>
            <a:off x="3231572" y="1000780"/>
            <a:ext cx="5881254" cy="523220"/>
          </a:xfrm>
          <a:prstGeom prst="rect">
            <a:avLst/>
          </a:prstGeom>
          <a:noFill/>
          <a:ln w="9525">
            <a:noFill/>
            <a:miter lim="800000"/>
            <a:headEnd/>
            <a:tailEnd/>
          </a:ln>
        </p:spPr>
        <p:txBody>
          <a:bodyPr wrap="square">
            <a:spAutoFit/>
          </a:bodyPr>
          <a:lstStyle/>
          <a:p>
            <a:pPr algn="ctr"/>
            <a:r>
              <a:rPr lang="en-US" sz="2800" b="1" dirty="0"/>
              <a:t>Opportunities and Weaknesses </a:t>
            </a:r>
          </a:p>
        </p:txBody>
      </p:sp>
    </p:spTree>
    <p:extLst>
      <p:ext uri="{BB962C8B-B14F-4D97-AF65-F5344CB8AC3E}">
        <p14:creationId xmlns:p14="http://schemas.microsoft.com/office/powerpoint/2010/main" val="35283694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138545" y="1524000"/>
            <a:ext cx="5735781"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eaLnBrk="0" hangingPunct="0">
              <a:lnSpc>
                <a:spcPct val="90000"/>
              </a:lnSpc>
              <a:spcBef>
                <a:spcPct val="20000"/>
              </a:spcBef>
            </a:pPr>
            <a:r>
              <a:rPr lang="en-US" sz="1400" b="1" dirty="0"/>
              <a:t>Communications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13</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Social Media presence - needs to appeal to a younger crowd as well, if aiming to draw in more younger families</a:t>
            </a:r>
          </a:p>
          <a:p>
            <a:pPr marL="123825" indent="-123825" eaLnBrk="0" hangingPunct="0">
              <a:lnSpc>
                <a:spcPct val="90000"/>
              </a:lnSpc>
              <a:spcBef>
                <a:spcPct val="20000"/>
              </a:spcBef>
              <a:buFont typeface="Arial" pitchFamily="34" charset="0"/>
              <a:buChar char="•"/>
            </a:pPr>
            <a:r>
              <a:rPr lang="en-US" sz="1400" dirty="0">
                <a:solidFill>
                  <a:srgbClr val="FF0000"/>
                </a:solidFill>
                <a:latin typeface="Calibri" panose="020F0502020204030204" pitchFamily="34" charset="0"/>
                <a:cs typeface="Calibri" panose="020F0502020204030204" pitchFamily="34" charset="0"/>
              </a:rPr>
              <a:t>13</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“get our message out” and attract new members, especially younger adults using media appropriate to them</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16</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Education of the market (tell who we are &amp; how we are different)</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Have a variety of people posting to St Matthew’s media – more voices from different perspectives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Publicize/invite the Madison community to attend Church events such as concerts, pig roast, etc.</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Publicity using better marketing tech/techniques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We are not visible to the local community physically or virtually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solidFill>
                  <a:srgbClr val="000000"/>
                </a:solidFill>
                <a:latin typeface="Calibri" panose="020F0502020204030204" pitchFamily="34" charset="0"/>
                <a:cs typeface="Calibri" panose="020F0502020204030204" pitchFamily="34" charset="0"/>
              </a:rPr>
              <a:t>. </a:t>
            </a:r>
            <a:r>
              <a:rPr lang="en-US" sz="1400" i="1" dirty="0">
                <a:solidFill>
                  <a:srgbClr val="FF0000"/>
                </a:solidFill>
                <a:latin typeface="Calibri" panose="020F0502020204030204" pitchFamily="34" charset="0"/>
                <a:cs typeface="Calibri" panose="020F0502020204030204" pitchFamily="34" charset="0"/>
              </a:rPr>
              <a:t>Better communication regarding finances and expenses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We don’t communicate community events to the congregation well</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We aren’t attracting new demographics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Digital Media: Get to know our parishioners better. Maybe a "parishioner of the week"? Highlights an individual/their family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We (and the Episcopal Church as a whole) don’t do well in explaining who we are and what we believe</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a:t>
            </a:r>
            <a:r>
              <a:rPr lang="en-US" sz="1400" i="1" dirty="0">
                <a:solidFill>
                  <a:srgbClr val="7030A0"/>
                </a:solidFill>
                <a:latin typeface="Calibri" panose="020F0502020204030204" pitchFamily="34" charset="0"/>
                <a:cs typeface="Calibri" panose="020F0502020204030204" pitchFamily="34" charset="0"/>
              </a:rPr>
              <a:t>Communications program for those moving to Madison</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latin typeface="Calibri" panose="020F0502020204030204" pitchFamily="34" charset="0"/>
                <a:cs typeface="Calibri" panose="020F0502020204030204" pitchFamily="34" charset="0"/>
              </a:rPr>
              <a:t>. </a:t>
            </a:r>
            <a:r>
              <a:rPr lang="en-US" sz="1400" dirty="0">
                <a:solidFill>
                  <a:srgbClr val="7030A0"/>
                </a:solidFill>
                <a:latin typeface="Calibri" panose="020F0502020204030204" pitchFamily="34" charset="0"/>
                <a:cs typeface="Calibri" panose="020F0502020204030204" pitchFamily="34" charset="0"/>
              </a:rPr>
              <a:t>Growing the congregation by extending an invitation to business and households near by or in the local area.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Episcopal Church is relatively unknown</a:t>
            </a:r>
          </a:p>
          <a:p>
            <a:pPr marL="123825" indent="-123825" eaLnBrk="0" hangingPunct="0">
              <a:lnSpc>
                <a:spcPct val="90000"/>
              </a:lnSpc>
              <a:spcBef>
                <a:spcPct val="20000"/>
              </a:spcBef>
              <a:buFont typeface="Arial" pitchFamily="34" charset="0"/>
              <a:buChar char="•"/>
            </a:pPr>
            <a:endParaRPr lang="en-US" sz="1400" b="0" i="0" u="none" strike="noStrike" dirty="0">
              <a:solidFill>
                <a:srgbClr val="000000"/>
              </a:solidFill>
              <a:effectLst/>
              <a:latin typeface="Calibri" panose="020F0502020204030204" pitchFamily="34" charset="0"/>
            </a:endParaRPr>
          </a:p>
        </p:txBody>
      </p:sp>
      <p:sp>
        <p:nvSpPr>
          <p:cNvPr id="8" name="Rectangle 11"/>
          <p:cNvSpPr txBox="1">
            <a:spLocks noChangeArrowheads="1"/>
          </p:cNvSpPr>
          <p:nvPr/>
        </p:nvSpPr>
        <p:spPr bwMode="auto">
          <a:xfrm>
            <a:off x="6172199" y="1524000"/>
            <a:ext cx="5881255"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algn="l"/>
            <a:r>
              <a:rPr lang="en-US" sz="1400" b="1" i="0" u="none" strike="noStrike" dirty="0">
                <a:solidFill>
                  <a:srgbClr val="000000"/>
                </a:solidFill>
                <a:effectLst/>
                <a:latin typeface="Calibri" panose="020F0502020204030204" pitchFamily="34" charset="0"/>
                <a:cs typeface="Calibri" panose="020F0502020204030204" pitchFamily="34" charset="0"/>
              </a:rPr>
              <a:t>Admin</a:t>
            </a:r>
          </a:p>
          <a:p>
            <a:pPr marL="122238" indent="-122238">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13</a:t>
            </a:r>
            <a:r>
              <a:rPr lang="en-US" sz="1400" dirty="0">
                <a:latin typeface="Calibri" panose="020F0502020204030204" pitchFamily="34" charset="0"/>
                <a:cs typeface="Calibri" panose="020F0502020204030204" pitchFamily="34" charset="0"/>
              </a:rPr>
              <a:t>. </a:t>
            </a:r>
            <a:r>
              <a:rPr lang="en-US" sz="1400" dirty="0">
                <a:solidFill>
                  <a:srgbClr val="00B050"/>
                </a:solidFill>
                <a:latin typeface="Calibri" panose="020F0502020204030204" pitchFamily="34" charset="0"/>
                <a:cs typeface="Calibri" panose="020F0502020204030204" pitchFamily="34" charset="0"/>
              </a:rPr>
              <a:t>Ensuring we provide ample opportunities to volunteer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14</a:t>
            </a:r>
            <a:r>
              <a:rPr lang="en-US" sz="1400" dirty="0">
                <a:latin typeface="Calibri" panose="020F0502020204030204" pitchFamily="34" charset="0"/>
                <a:cs typeface="Calibri" panose="020F0502020204030204" pitchFamily="34" charset="0"/>
              </a:rPr>
              <a:t>. </a:t>
            </a:r>
            <a:r>
              <a:rPr lang="en-US" sz="1400" strike="sngStrike" dirty="0">
                <a:latin typeface="Calibri" panose="020F0502020204030204" pitchFamily="34" charset="0"/>
                <a:cs typeface="Calibri" panose="020F0502020204030204" pitchFamily="34" charset="0"/>
              </a:rPr>
              <a:t>Well planned Campus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14</a:t>
            </a:r>
            <a:r>
              <a:rPr lang="en-US" sz="1400" dirty="0">
                <a:solidFill>
                  <a:srgbClr val="FF0000"/>
                </a:solidFill>
                <a:latin typeface="Calibri" panose="020F0502020204030204" pitchFamily="34" charset="0"/>
                <a:cs typeface="Calibri" panose="020F0502020204030204" pitchFamily="34" charset="0"/>
              </a:rPr>
              <a:t>. Methods for the Congregation to better trust decisions made by Vestry/Staff and ask questions if they have concerns</a:t>
            </a:r>
          </a:p>
          <a:p>
            <a:pPr marL="122238" indent="-122238">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15</a:t>
            </a:r>
            <a:r>
              <a:rPr lang="en-US" sz="1400" dirty="0">
                <a:latin typeface="Calibri" panose="020F0502020204030204" pitchFamily="34" charset="0"/>
                <a:cs typeface="Calibri" panose="020F0502020204030204" pitchFamily="34" charset="0"/>
              </a:rPr>
              <a:t>. Resistant to Change : The congregation enjoys what we have, and a vocal group seems unenthusiastic at any change happening to campus or communal aspects of the church.  This </a:t>
            </a:r>
            <a:r>
              <a:rPr lang="en-US" sz="1400" dirty="0">
                <a:solidFill>
                  <a:srgbClr val="000000"/>
                </a:solidFill>
                <a:latin typeface="Calibri" panose="020F0502020204030204" pitchFamily="34" charset="0"/>
                <a:cs typeface="Calibri" panose="020F0502020204030204" pitchFamily="34" charset="0"/>
              </a:rPr>
              <a:t>resistance to change that makes improvement difficult</a:t>
            </a:r>
          </a:p>
          <a:p>
            <a:pPr marL="122238" indent="-122238">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16</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Building Capital Campaign is needed to align with Campus Plan timeline</a:t>
            </a:r>
          </a:p>
          <a:p>
            <a:pPr marL="122238" indent="-122238" algn="l">
              <a:buFont typeface="Arial" panose="020B0604020202020204" pitchFamily="34" charset="0"/>
              <a:buChar char="•"/>
            </a:pPr>
            <a:r>
              <a:rPr lang="en-US" sz="1400" b="1" i="0" u="none" strike="noStrike" dirty="0">
                <a:solidFill>
                  <a:srgbClr val="FF0000"/>
                </a:solidFill>
                <a:effectLst/>
                <a:latin typeface="Calibri" panose="020F0502020204030204" pitchFamily="34" charset="0"/>
                <a:cs typeface="Calibri" panose="020F0502020204030204" pitchFamily="34" charset="0"/>
              </a:rPr>
              <a:t>16</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b="0" i="1" u="none" strike="noStrike" dirty="0">
                <a:solidFill>
                  <a:srgbClr val="7030A0"/>
                </a:solidFill>
                <a:effectLst/>
                <a:latin typeface="Calibri" panose="020F0502020204030204" pitchFamily="34" charset="0"/>
                <a:cs typeface="Calibri" panose="020F0502020204030204" pitchFamily="34" charset="0"/>
              </a:rPr>
              <a:t>The administrative processes and business management of the church need updating.  Better bookkeeping, regular staff hours, etc</a:t>
            </a:r>
            <a:r>
              <a:rPr lang="en-US" sz="1400" b="0" i="0" u="none" strike="noStrike" dirty="0">
                <a:solidFill>
                  <a:srgbClr val="000000"/>
                </a:solidFill>
                <a:effectLst/>
                <a:latin typeface="Calibri" panose="020F0502020204030204" pitchFamily="34" charset="0"/>
                <a:cs typeface="Calibri" panose="020F0502020204030204" pitchFamily="34" charset="0"/>
              </a:rPr>
              <a:t>.  </a:t>
            </a:r>
          </a:p>
          <a:p>
            <a:pPr marL="122238" indent="-122238">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16</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Give people a reason to give, then celebrate accomplishments</a:t>
            </a:r>
          </a:p>
          <a:p>
            <a:pPr marL="122238" indent="-122238">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rgbClr val="00B050"/>
                </a:solidFill>
                <a:latin typeface="Calibri" panose="020F0502020204030204" pitchFamily="34" charset="0"/>
                <a:cs typeface="Calibri" panose="020F0502020204030204" pitchFamily="34" charset="0"/>
              </a:rPr>
              <a:t>Lack of volunteers for church services and ministries</a:t>
            </a:r>
          </a:p>
          <a:p>
            <a:pPr marL="122238" indent="-122238" algn="l">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solidFill>
                  <a:srgbClr val="000000"/>
                </a:solidFill>
                <a:latin typeface="Calibri" panose="020F0502020204030204" pitchFamily="34" charset="0"/>
                <a:cs typeface="Calibri" panose="020F0502020204030204" pitchFamily="34" charset="0"/>
              </a:rPr>
              <a:t>. </a:t>
            </a:r>
            <a:r>
              <a:rPr lang="en-US" sz="1400" dirty="0">
                <a:solidFill>
                  <a:srgbClr val="7030A0"/>
                </a:solidFill>
                <a:latin typeface="Calibri" panose="020F0502020204030204" pitchFamily="34" charset="0"/>
                <a:cs typeface="Calibri" panose="020F0502020204030204" pitchFamily="34" charset="0"/>
              </a:rPr>
              <a:t>N</a:t>
            </a:r>
            <a:r>
              <a:rPr lang="en-US" sz="1400" b="0" i="0" u="none" strike="noStrike" dirty="0">
                <a:solidFill>
                  <a:srgbClr val="7030A0"/>
                </a:solidFill>
                <a:effectLst/>
                <a:latin typeface="Calibri" panose="020F0502020204030204" pitchFamily="34" charset="0"/>
                <a:cs typeface="Calibri" panose="020F0502020204030204" pitchFamily="34" charset="0"/>
              </a:rPr>
              <a:t>eed to be more efficient in how our resources are used (e.g., facilities usage, storage, maintenance schedules). </a:t>
            </a:r>
          </a:p>
          <a:p>
            <a:pPr marL="122238" indent="-122238">
              <a:buFont typeface="Arial" panose="020B0604020202020204" pitchFamily="34" charset="0"/>
              <a:buChar char="•"/>
            </a:pPr>
            <a:r>
              <a:rPr lang="en-US" sz="1400" b="1" i="0" u="none" strike="noStrike" dirty="0">
                <a:solidFill>
                  <a:srgbClr val="FF0000"/>
                </a:solidFill>
                <a:effectLst/>
                <a:latin typeface="Calibri" panose="020F0502020204030204" pitchFamily="34" charset="0"/>
                <a:cs typeface="Calibri" panose="020F0502020204030204" pitchFamily="34" charset="0"/>
              </a:rPr>
              <a:t>18</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dirty="0">
                <a:solidFill>
                  <a:srgbClr val="000000"/>
                </a:solidFill>
                <a:latin typeface="Calibri" panose="020F0502020204030204" pitchFamily="34" charset="0"/>
                <a:cs typeface="Calibri" panose="020F0502020204030204" pitchFamily="34" charset="0"/>
              </a:rPr>
              <a:t>School system wanting to by portions of our lot.  Needs to be kept for future use by congregation</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Dormancy of Church Building Fund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latin typeface="Calibri" panose="020F0502020204030204" pitchFamily="34" charset="0"/>
                <a:cs typeface="Calibri" panose="020F0502020204030204" pitchFamily="34" charset="0"/>
              </a:rPr>
              <a:t>. </a:t>
            </a:r>
            <a:r>
              <a:rPr lang="en-US" sz="1400" dirty="0">
                <a:solidFill>
                  <a:srgbClr val="7030A0"/>
                </a:solidFill>
                <a:latin typeface="Calibri" panose="020F0502020204030204" pitchFamily="34" charset="0"/>
                <a:cs typeface="Calibri" panose="020F0502020204030204" pitchFamily="34" charset="0"/>
              </a:rPr>
              <a:t>The church audit process is an opportunity to update the management of the church in ways more appropriate and sustainable for a larger Church</a:t>
            </a: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b="0" i="0" u="none" strike="noStrike" dirty="0">
              <a:solidFill>
                <a:srgbClr val="000000"/>
              </a:solidFill>
              <a:effectLst/>
              <a:latin typeface="Calibri" panose="020F0502020204030204" pitchFamily="34" charset="0"/>
            </a:endParaRPr>
          </a:p>
          <a:p>
            <a:pPr marL="123825" indent="-123825" eaLnBrk="0" hangingPunct="0">
              <a:lnSpc>
                <a:spcPct val="90000"/>
              </a:lnSpc>
              <a:spcBef>
                <a:spcPct val="20000"/>
              </a:spcBef>
              <a:buFont typeface="Arial" pitchFamily="34" charset="0"/>
              <a:buChar char="•"/>
            </a:pPr>
            <a:endParaRPr lang="en-US" sz="1400" dirty="0">
              <a:latin typeface="Calibri" panose="020F0502020204030204" pitchFamily="34" charset="0"/>
              <a:cs typeface="Calibri" panose="020F0502020204030204" pitchFamily="34" charset="0"/>
            </a:endParaRPr>
          </a:p>
          <a:p>
            <a:pPr marL="176213" indent="-176213">
              <a:buFont typeface="Arial" panose="020B0604020202020204" pitchFamily="34" charset="0"/>
              <a:buChar char="•"/>
            </a:pPr>
            <a:endParaRPr lang="en-US" sz="1400" dirty="0">
              <a:solidFill>
                <a:srgbClr val="000000"/>
              </a:solidFill>
              <a:latin typeface="Calibri" panose="020F0502020204030204" pitchFamily="34" charset="0"/>
              <a:cs typeface="Calibri" panose="020F0502020204030204" pitchFamily="34" charset="0"/>
            </a:endParaRPr>
          </a:p>
          <a:p>
            <a:pPr marL="176213" indent="-176213">
              <a:buFont typeface="Arial" panose="020B0604020202020204" pitchFamily="34" charset="0"/>
              <a:buChar char="•"/>
            </a:pPr>
            <a:endParaRPr lang="en-US" sz="1400" dirty="0">
              <a:solidFill>
                <a:srgbClr val="000000"/>
              </a:solidFill>
              <a:latin typeface="Calibri" panose="020F0502020204030204" pitchFamily="34" charset="0"/>
            </a:endParaRPr>
          </a:p>
          <a:p>
            <a:pPr marL="176213" indent="-176213" algn="l">
              <a:buFont typeface="Arial" panose="020B0604020202020204" pitchFamily="34" charset="0"/>
              <a:buChar char="•"/>
            </a:pPr>
            <a:endParaRPr lang="en-US" sz="1400" b="0" i="0" u="none" strike="noStrike" dirty="0">
              <a:solidFill>
                <a:srgbClr val="000000"/>
              </a:solidFill>
              <a:effectLst/>
              <a:latin typeface="Calibri" panose="020F0502020204030204" pitchFamily="34" charset="0"/>
              <a:cs typeface="Calibri" panose="020F0502020204030204" pitchFamily="34" charset="0"/>
            </a:endParaRPr>
          </a:p>
        </p:txBody>
      </p:sp>
      <p:sp>
        <p:nvSpPr>
          <p:cNvPr id="2" name="Text Box 5">
            <a:extLst>
              <a:ext uri="{FF2B5EF4-FFF2-40B4-BE49-F238E27FC236}">
                <a16:creationId xmlns:a16="http://schemas.microsoft.com/office/drawing/2014/main" id="{F69327F8-55F2-F026-19EE-9262357B22D3}"/>
              </a:ext>
            </a:extLst>
          </p:cNvPr>
          <p:cNvSpPr txBox="1">
            <a:spLocks noChangeArrowheads="1"/>
          </p:cNvSpPr>
          <p:nvPr/>
        </p:nvSpPr>
        <p:spPr bwMode="auto">
          <a:xfrm>
            <a:off x="3082636" y="1000780"/>
            <a:ext cx="5881254" cy="523220"/>
          </a:xfrm>
          <a:prstGeom prst="rect">
            <a:avLst/>
          </a:prstGeom>
          <a:noFill/>
          <a:ln w="9525">
            <a:noFill/>
            <a:miter lim="800000"/>
            <a:headEnd/>
            <a:tailEnd/>
          </a:ln>
        </p:spPr>
        <p:txBody>
          <a:bodyPr wrap="square">
            <a:spAutoFit/>
          </a:bodyPr>
          <a:lstStyle/>
          <a:p>
            <a:pPr algn="ctr"/>
            <a:r>
              <a:rPr lang="en-US" sz="2800" b="1" dirty="0"/>
              <a:t>Opportunities and Weaknesses </a:t>
            </a:r>
          </a:p>
        </p:txBody>
      </p:sp>
      <p:cxnSp>
        <p:nvCxnSpPr>
          <p:cNvPr id="5" name="Straight Arrow Connector 4">
            <a:extLst>
              <a:ext uri="{FF2B5EF4-FFF2-40B4-BE49-F238E27FC236}">
                <a16:creationId xmlns:a16="http://schemas.microsoft.com/office/drawing/2014/main" id="{7E59E765-6153-0E53-AE93-43D1E636DA13}"/>
              </a:ext>
            </a:extLst>
          </p:cNvPr>
          <p:cNvCxnSpPr/>
          <p:nvPr/>
        </p:nvCxnSpPr>
        <p:spPr>
          <a:xfrm flipH="1">
            <a:off x="4695290" y="2599362"/>
            <a:ext cx="1400710" cy="16233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7A643BD-A2E5-B361-3ED6-DE0379117E42}"/>
              </a:ext>
            </a:extLst>
          </p:cNvPr>
          <p:cNvCxnSpPr>
            <a:cxnSpLocks/>
          </p:cNvCxnSpPr>
          <p:nvPr/>
        </p:nvCxnSpPr>
        <p:spPr>
          <a:xfrm flipH="1">
            <a:off x="4695290" y="4222679"/>
            <a:ext cx="1622386" cy="1232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5109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646314"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algn="l"/>
            <a:r>
              <a:rPr lang="en-US" sz="1400" b="1" i="0" u="none" strike="noStrike" dirty="0">
                <a:solidFill>
                  <a:srgbClr val="000000"/>
                </a:solidFill>
                <a:effectLst/>
                <a:latin typeface="Calibri" panose="020F0502020204030204" pitchFamily="34" charset="0"/>
                <a:cs typeface="Calibri" panose="020F0502020204030204" pitchFamily="34" charset="0"/>
              </a:rPr>
              <a:t>Services and Related</a:t>
            </a:r>
          </a:p>
          <a:p>
            <a:pPr marL="176213" indent="-176213">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12</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Could have more ways for youth to participate in the services along with the adults</a:t>
            </a:r>
          </a:p>
          <a:p>
            <a:pPr marL="176213" indent="-176213">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14</a:t>
            </a:r>
            <a:r>
              <a:rPr lang="en-US" sz="1400" dirty="0">
                <a:solidFill>
                  <a:srgbClr val="00000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Children do not have many opportunities to participate in church services by either singing, doing readings, or attending “children’s chapel” with inclusion in the regular Eucharist.  The entire congregation can benefit from seeing their youth and promise every Sunday in Church</a:t>
            </a:r>
            <a:r>
              <a:rPr lang="en-US" sz="1400" dirty="0">
                <a:solidFill>
                  <a:srgbClr val="000000"/>
                </a:solidFill>
                <a:latin typeface="Calibri" panose="020F0502020204030204" pitchFamily="34" charset="0"/>
                <a:cs typeface="Calibri" panose="020F0502020204030204" pitchFamily="34" charset="0"/>
              </a:rPr>
              <a:t>.</a:t>
            </a:r>
          </a:p>
          <a:p>
            <a:pPr marL="176213" indent="-176213" algn="l">
              <a:buFont typeface="Arial" panose="020B0604020202020204" pitchFamily="34" charset="0"/>
              <a:buChar char="•"/>
            </a:pPr>
            <a:r>
              <a:rPr lang="en-US" sz="1400" b="1" i="0" u="none" strike="noStrike" dirty="0">
                <a:solidFill>
                  <a:srgbClr val="FF0000"/>
                </a:solidFill>
                <a:effectLst/>
                <a:latin typeface="Calibri" panose="020F0502020204030204" pitchFamily="34" charset="0"/>
                <a:cs typeface="Calibri" panose="020F0502020204030204" pitchFamily="34" charset="0"/>
              </a:rPr>
              <a:t>16</a:t>
            </a:r>
            <a:r>
              <a:rPr lang="en-US" sz="1400" b="0" i="0" u="none" strike="noStrike" dirty="0">
                <a:solidFill>
                  <a:srgbClr val="000000"/>
                </a:solidFill>
                <a:effectLst/>
                <a:latin typeface="Calibri" panose="020F0502020204030204" pitchFamily="34" charset="0"/>
                <a:cs typeface="Calibri" panose="020F0502020204030204" pitchFamily="34" charset="0"/>
              </a:rPr>
              <a:t>. </a:t>
            </a:r>
            <a:r>
              <a:rPr lang="en-US" sz="1400" b="0" i="0" u="none" strike="noStrike" dirty="0">
                <a:solidFill>
                  <a:srgbClr val="FF0000"/>
                </a:solidFill>
                <a:effectLst/>
                <a:latin typeface="Calibri" panose="020F0502020204030204" pitchFamily="34" charset="0"/>
                <a:cs typeface="Calibri" panose="020F0502020204030204" pitchFamily="34" charset="0"/>
              </a:rPr>
              <a:t>The music program, while excellent, depends almost exclusively on elderly parishioners and staff, which creates a risk long term.  It also does not support the more contemporary music of the  5 o’clock service</a:t>
            </a:r>
          </a:p>
          <a:p>
            <a:pPr marL="176213" indent="-176213">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dirty="0">
                <a:solidFill>
                  <a:srgbClr val="7030A0"/>
                </a:solidFill>
                <a:latin typeface="Calibri" panose="020F0502020204030204" pitchFamily="34" charset="0"/>
                <a:cs typeface="Calibri" panose="020F0502020204030204" pitchFamily="34" charset="0"/>
              </a:rPr>
              <a:t>Homebound parishioners need more attention-visits, calls, and a copy of the Sunday Sermon including the Sunday Bulletin.  We assume everyone has smart phones these days - not always true </a:t>
            </a:r>
          </a:p>
          <a:p>
            <a:pPr marL="176213" indent="-176213">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dirty="0">
                <a:latin typeface="Calibri" panose="020F0502020204030204" pitchFamily="34" charset="0"/>
                <a:cs typeface="Calibri" panose="020F0502020204030204" pitchFamily="34" charset="0"/>
              </a:rPr>
              <a:t>. </a:t>
            </a:r>
            <a:r>
              <a:rPr lang="en-US" sz="1400" dirty="0">
                <a:solidFill>
                  <a:srgbClr val="7030A0"/>
                </a:solidFill>
                <a:latin typeface="Calibri" panose="020F0502020204030204" pitchFamily="34" charset="0"/>
                <a:cs typeface="Calibri" panose="020F0502020204030204" pitchFamily="34" charset="0"/>
              </a:rPr>
              <a:t>Need better programs to address the spiritual needs of those who must work Sundays</a:t>
            </a:r>
          </a:p>
          <a:p>
            <a:pPr marL="176213" indent="-176213" algn="l">
              <a:buFont typeface="Arial" panose="020B0604020202020204" pitchFamily="34" charset="0"/>
              <a:buChar char="•"/>
            </a:pPr>
            <a:r>
              <a:rPr lang="en-US" sz="1400" b="1" i="0" u="none" strike="noStrike" dirty="0">
                <a:solidFill>
                  <a:srgbClr val="FF0000"/>
                </a:solidFill>
                <a:effectLst/>
                <a:latin typeface="Calibri" panose="020F0502020204030204" pitchFamily="34" charset="0"/>
                <a:cs typeface="Calibri" panose="020F0502020204030204" pitchFamily="34" charset="0"/>
              </a:rPr>
              <a:t>22</a:t>
            </a:r>
            <a:r>
              <a:rPr lang="en-US" sz="1400" b="0" i="0" u="none" strike="noStrike" dirty="0">
                <a:solidFill>
                  <a:srgbClr val="000000"/>
                </a:solidFill>
                <a:effectLst/>
                <a:latin typeface="Calibri" panose="020F0502020204030204" pitchFamily="34" charset="0"/>
                <a:cs typeface="Calibri" panose="020F0502020204030204" pitchFamily="34" charset="0"/>
              </a:rPr>
              <a:t>. There is no Wednesday night programming.  Wednesday nights should be as regular as Sundays, with classes or activities for adults and children, including childcare for the youngest.  </a:t>
            </a:r>
          </a:p>
          <a:p>
            <a:pPr marL="123825" indent="-123825" eaLnBrk="0" hangingPunct="0">
              <a:lnSpc>
                <a:spcPct val="90000"/>
              </a:lnSpc>
              <a:spcBef>
                <a:spcPct val="20000"/>
              </a:spcBef>
              <a:buFont typeface="Arial" pitchFamily="34" charset="0"/>
              <a:buChar char="•"/>
            </a:pPr>
            <a:r>
              <a:rPr lang="en-US" sz="1400" b="1" i="0" u="none" strike="noStrike" dirty="0">
                <a:solidFill>
                  <a:srgbClr val="FF0000"/>
                </a:solidFill>
                <a:effectLst/>
                <a:latin typeface="Calibri" panose="020F0502020204030204" pitchFamily="34" charset="0"/>
                <a:cs typeface="Calibri" panose="020F0502020204030204" pitchFamily="34" charset="0"/>
              </a:rPr>
              <a:t>22</a:t>
            </a:r>
            <a:r>
              <a:rPr lang="en-US" sz="1400" b="0" i="0" u="none" strike="noStrike" dirty="0">
                <a:solidFill>
                  <a:srgbClr val="000000"/>
                </a:solidFill>
                <a:effectLst/>
                <a:latin typeface="Calibri" panose="020F0502020204030204" pitchFamily="34" charset="0"/>
                <a:cs typeface="Calibri" panose="020F0502020204030204" pitchFamily="34" charset="0"/>
              </a:rPr>
              <a:t>. Limited “attractions” throughout the week outside of the Sunday services especially in evening</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23</a:t>
            </a:r>
            <a:r>
              <a:rPr lang="en-US" sz="1400" dirty="0">
                <a:latin typeface="Calibri" panose="020F0502020204030204" pitchFamily="34" charset="0"/>
                <a:cs typeface="Calibri" panose="020F0502020204030204" pitchFamily="34" charset="0"/>
              </a:rPr>
              <a:t>. The Church does not have Bibles available in the pews</a:t>
            </a:r>
          </a:p>
          <a:p>
            <a:pPr marL="123825" indent="-123825" eaLnBrk="0" hangingPunct="0">
              <a:lnSpc>
                <a:spcPct val="90000"/>
              </a:lnSpc>
              <a:spcBef>
                <a:spcPct val="20000"/>
              </a:spcBef>
              <a:buFont typeface="Arial" pitchFamily="34" charset="0"/>
              <a:buChar char="•"/>
            </a:pPr>
            <a:endParaRPr lang="en-US" sz="1400" dirty="0">
              <a:latin typeface="Calibri" panose="020F0502020204030204" pitchFamily="34" charset="0"/>
              <a:cs typeface="Calibri" panose="020F0502020204030204" pitchFamily="34" charset="0"/>
            </a:endParaRPr>
          </a:p>
          <a:p>
            <a:pPr marL="123825" indent="-123825" eaLnBrk="0" hangingPunct="0">
              <a:lnSpc>
                <a:spcPct val="90000"/>
              </a:lnSpc>
              <a:spcBef>
                <a:spcPct val="20000"/>
              </a:spcBef>
              <a:buFont typeface="Arial" pitchFamily="34" charset="0"/>
              <a:buChar char="•"/>
            </a:pPr>
            <a:endParaRPr lang="en-US" sz="1400" dirty="0">
              <a:latin typeface="Calibri" panose="020F0502020204030204" pitchFamily="34" charset="0"/>
              <a:cs typeface="Calibri" panose="020F0502020204030204" pitchFamily="34" charset="0"/>
            </a:endParaRP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p:txBody>
      </p:sp>
      <p:sp>
        <p:nvSpPr>
          <p:cNvPr id="8" name="Rectangle 11"/>
          <p:cNvSpPr txBox="1">
            <a:spLocks noChangeArrowheads="1"/>
          </p:cNvSpPr>
          <p:nvPr/>
        </p:nvSpPr>
        <p:spPr bwMode="auto">
          <a:xfrm>
            <a:off x="6172200" y="1524000"/>
            <a:ext cx="5770418"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eaLnBrk="0" hangingPunct="0">
              <a:lnSpc>
                <a:spcPct val="90000"/>
              </a:lnSpc>
              <a:spcBef>
                <a:spcPct val="20000"/>
              </a:spcBef>
            </a:pPr>
            <a:r>
              <a:rPr lang="en-US" sz="1400" b="1" dirty="0">
                <a:latin typeface="Calibri" panose="020F0502020204030204" pitchFamily="34" charset="0"/>
                <a:cs typeface="Calibri" panose="020F0502020204030204" pitchFamily="34" charset="0"/>
              </a:rPr>
              <a:t>Unity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15</a:t>
            </a:r>
            <a:r>
              <a:rPr lang="en-US" sz="1400" dirty="0">
                <a:solidFill>
                  <a:srgbClr val="00000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Create a better sense of family by holding quarterly church related days where we, as a group, work together to take care of God's house-cleaning, gardening, trash pickup, while providing games for young children.  Provide a simple lunch</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Improving our sense of Church Family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Inclusion. Continue accepting diverse groups of people to have a well-rounded congregation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Parish has many ‘subgroups’ that may be perceived by other parish members as ‘cliques’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Partnerships, collaborating with other religious organizations for community projects, worship services, and dialogues can foster unity and shared understanding</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New Episcopal Diocese of Alabama program “New Worshipping Communities”.  These new communities would grow up around activities people are already doing in the Madison area (food banks, biking clubs, scouting, etc.)</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solidFill>
                  <a:srgbClr val="7030A0"/>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Finding ways for people to serve will literally help them live into "love thy neighbor”</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Most combined services (0830 and 1100) really aren’t.  Most are the services least attended</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22</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Interfaith community work</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22.</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Craft class for different age groups of congregation where they teach sewing or painting</a:t>
            </a:r>
          </a:p>
          <a:p>
            <a:pPr marL="123825" indent="-123825" eaLnBrk="0" hangingPunct="0">
              <a:lnSpc>
                <a:spcPct val="90000"/>
              </a:lnSpc>
              <a:spcBef>
                <a:spcPct val="20000"/>
              </a:spcBef>
              <a:buFont typeface="Arial" pitchFamily="34" charset="0"/>
              <a:buChar char="•"/>
            </a:pPr>
            <a:endParaRPr lang="en-US" sz="1400" dirty="0"/>
          </a:p>
        </p:txBody>
      </p:sp>
      <p:sp>
        <p:nvSpPr>
          <p:cNvPr id="2" name="Text Box 5">
            <a:extLst>
              <a:ext uri="{FF2B5EF4-FFF2-40B4-BE49-F238E27FC236}">
                <a16:creationId xmlns:a16="http://schemas.microsoft.com/office/drawing/2014/main" id="{8B89F3D1-E625-76A2-9F12-CD755D1186AF}"/>
              </a:ext>
            </a:extLst>
          </p:cNvPr>
          <p:cNvSpPr txBox="1">
            <a:spLocks noChangeArrowheads="1"/>
          </p:cNvSpPr>
          <p:nvPr/>
        </p:nvSpPr>
        <p:spPr bwMode="auto">
          <a:xfrm>
            <a:off x="3082636" y="1000780"/>
            <a:ext cx="5881254" cy="523220"/>
          </a:xfrm>
          <a:prstGeom prst="rect">
            <a:avLst/>
          </a:prstGeom>
          <a:noFill/>
          <a:ln w="9525">
            <a:noFill/>
            <a:miter lim="800000"/>
            <a:headEnd/>
            <a:tailEnd/>
          </a:ln>
        </p:spPr>
        <p:txBody>
          <a:bodyPr wrap="square">
            <a:spAutoFit/>
          </a:bodyPr>
          <a:lstStyle/>
          <a:p>
            <a:pPr algn="ctr"/>
            <a:r>
              <a:rPr lang="en-US" sz="2800" b="1" dirty="0"/>
              <a:t>Opportunities and Weaknesses </a:t>
            </a:r>
          </a:p>
        </p:txBody>
      </p:sp>
    </p:spTree>
    <p:extLst>
      <p:ext uri="{BB962C8B-B14F-4D97-AF65-F5344CB8AC3E}">
        <p14:creationId xmlns:p14="http://schemas.microsoft.com/office/powerpoint/2010/main" val="331133983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title"/>
          </p:nvPr>
        </p:nvSpPr>
        <p:spPr>
          <a:xfrm>
            <a:off x="2133599" y="266700"/>
            <a:ext cx="9534659" cy="762000"/>
          </a:xfrm>
        </p:spPr>
        <p:txBody>
          <a:bodyPr/>
          <a:lstStyle/>
          <a:p>
            <a:pPr eaLnBrk="1" hangingPunct="1"/>
            <a:r>
              <a:rPr lang="en-US">
                <a:solidFill>
                  <a:schemeClr val="tx1"/>
                </a:solidFill>
              </a:rPr>
              <a:t>SWOT </a:t>
            </a:r>
          </a:p>
        </p:txBody>
      </p:sp>
      <p:sp>
        <p:nvSpPr>
          <p:cNvPr id="4" name="Rectangle 11"/>
          <p:cNvSpPr txBox="1">
            <a:spLocks noChangeArrowheads="1"/>
          </p:cNvSpPr>
          <p:nvPr/>
        </p:nvSpPr>
        <p:spPr bwMode="auto">
          <a:xfrm>
            <a:off x="373487" y="1524000"/>
            <a:ext cx="5646314"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a:spcBef>
                <a:spcPts val="0"/>
              </a:spcBef>
            </a:pPr>
            <a:r>
              <a:rPr lang="en-US" sz="1400" b="1" dirty="0">
                <a:latin typeface="Calibri" panose="020F0502020204030204" pitchFamily="34" charset="0"/>
                <a:cs typeface="Calibri" panose="020F0502020204030204" pitchFamily="34" charset="0"/>
              </a:rPr>
              <a:t>Growth/Volunteer Related</a:t>
            </a:r>
          </a:p>
          <a:p>
            <a:pPr marL="187325" indent="-187325">
              <a:spcBef>
                <a:spcPts val="0"/>
              </a:spcBef>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19</a:t>
            </a:r>
            <a:r>
              <a:rPr lang="en-US" sz="1400" dirty="0">
                <a:latin typeface="Calibri" panose="020F0502020204030204" pitchFamily="34" charset="0"/>
                <a:cs typeface="Calibri" panose="020F0502020204030204" pitchFamily="34" charset="0"/>
              </a:rPr>
              <a:t>. Lack of a central focus that the entire parish gets behind and supports.  Currently - there are many interests vying for parishioner support </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 20</a:t>
            </a:r>
            <a:r>
              <a:rPr lang="en-US" sz="1400" dirty="0">
                <a:latin typeface="Calibri" panose="020F0502020204030204" pitchFamily="34" charset="0"/>
                <a:cs typeface="Calibri" panose="020F0502020204030204" pitchFamily="34" charset="0"/>
              </a:rPr>
              <a:t>. Age of congregation…tending toward too old</a:t>
            </a:r>
          </a:p>
          <a:p>
            <a:pPr marL="187325" indent="-187325">
              <a:spcBef>
                <a:spcPts val="0"/>
              </a:spcBef>
              <a:buFont typeface="Arial" panose="020B0604020202020204" pitchFamily="34" charset="0"/>
              <a:buChar char="•"/>
            </a:pPr>
            <a:r>
              <a:rPr lang="en-US" sz="1400" b="1" dirty="0">
                <a:solidFill>
                  <a:srgbClr val="FF0000"/>
                </a:solidFill>
                <a:latin typeface="Calibri" panose="020F0502020204030204" pitchFamily="34" charset="0"/>
                <a:cs typeface="Calibri" panose="020F0502020204030204" pitchFamily="34" charset="0"/>
              </a:rPr>
              <a:t>21</a:t>
            </a:r>
            <a:r>
              <a:rPr lang="en-US" sz="1400" dirty="0">
                <a:latin typeface="Calibri" panose="020F0502020204030204" pitchFamily="34" charset="0"/>
                <a:cs typeface="Calibri" panose="020F0502020204030204" pitchFamily="34" charset="0"/>
              </a:rPr>
              <a:t>. Current size of parish limits effectiveness of larger efforts</a:t>
            </a:r>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a:p>
            <a:pPr marL="123825" indent="-123825" eaLnBrk="0" hangingPunct="0">
              <a:lnSpc>
                <a:spcPct val="90000"/>
              </a:lnSpc>
              <a:spcBef>
                <a:spcPct val="20000"/>
              </a:spcBef>
              <a:buFont typeface="Arial" pitchFamily="34" charset="0"/>
              <a:buChar char="•"/>
            </a:pPr>
            <a:endParaRPr lang="en-US" sz="1400" dirty="0"/>
          </a:p>
        </p:txBody>
      </p:sp>
      <p:sp>
        <p:nvSpPr>
          <p:cNvPr id="8" name="Rectangle 11"/>
          <p:cNvSpPr txBox="1">
            <a:spLocks noChangeArrowheads="1"/>
          </p:cNvSpPr>
          <p:nvPr/>
        </p:nvSpPr>
        <p:spPr bwMode="auto">
          <a:xfrm>
            <a:off x="6172200" y="1524000"/>
            <a:ext cx="5770418" cy="5105400"/>
          </a:xfrm>
          <a:prstGeom prst="rect">
            <a:avLst/>
          </a:prstGeom>
          <a:gradFill rotWithShape="1">
            <a:gsLst>
              <a:gs pos="0">
                <a:srgbClr val="C0C0C0"/>
              </a:gs>
              <a:gs pos="50000">
                <a:schemeClr val="bg1"/>
              </a:gs>
              <a:gs pos="100000">
                <a:srgbClr val="C0C0C0"/>
              </a:gs>
            </a:gsLst>
            <a:lin ang="5400000" scaled="1"/>
          </a:gradFill>
          <a:ln w="9525">
            <a:solidFill>
              <a:schemeClr val="tx1"/>
            </a:solidFill>
            <a:miter lim="800000"/>
            <a:headEnd/>
            <a:tailEnd/>
          </a:ln>
          <a:effectLst/>
        </p:spPr>
        <p:txBody>
          <a:bodyPr/>
          <a:lstStyle/>
          <a:p>
            <a:pPr eaLnBrk="0" hangingPunct="0">
              <a:lnSpc>
                <a:spcPct val="90000"/>
              </a:lnSpc>
              <a:spcBef>
                <a:spcPct val="20000"/>
              </a:spcBef>
            </a:pPr>
            <a:r>
              <a:rPr lang="en-US" sz="1400" b="1" dirty="0"/>
              <a:t>Youth Oriented</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15</a:t>
            </a:r>
            <a:r>
              <a:rPr lang="en-US" sz="1400" dirty="0">
                <a:latin typeface="Calibri" panose="020F0502020204030204" pitchFamily="34" charset="0"/>
                <a:cs typeface="Calibri" panose="020F0502020204030204" pitchFamily="34" charset="0"/>
              </a:rPr>
              <a:t>. </a:t>
            </a:r>
            <a:r>
              <a:rPr lang="en-US" sz="1400" i="1" dirty="0">
                <a:solidFill>
                  <a:schemeClr val="accent2"/>
                </a:solidFill>
                <a:latin typeface="Calibri" panose="020F0502020204030204" pitchFamily="34" charset="0"/>
                <a:cs typeface="Calibri" panose="020F0502020204030204" pitchFamily="34" charset="0"/>
              </a:rPr>
              <a:t>Growing the church through the youth and youth events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solidFill>
                  <a:srgbClr val="7030A0"/>
                </a:solidFill>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The VBS' have recently joined with a local church.  We should continue this practice - keeping local ties and growing our connections as a community</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15</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Attract the large number of high school age kids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17</a:t>
            </a:r>
            <a:r>
              <a:rPr lang="en-US" sz="1400" dirty="0">
                <a:latin typeface="Calibri" panose="020F0502020204030204" pitchFamily="34" charset="0"/>
                <a:cs typeface="Calibri" panose="020F0502020204030204" pitchFamily="34" charset="0"/>
              </a:rPr>
              <a:t>. Plenty of room to expand young children programs, especially if expanding campus</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Grow Vacation Bible School into a large community event</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18</a:t>
            </a:r>
            <a:r>
              <a:rPr lang="en-US" sz="1400" dirty="0">
                <a:latin typeface="Calibri" panose="020F0502020204030204" pitchFamily="34" charset="0"/>
                <a:cs typeface="Calibri" panose="020F0502020204030204" pitchFamily="34" charset="0"/>
              </a:rPr>
              <a:t>. </a:t>
            </a:r>
            <a:r>
              <a:rPr lang="en-US" sz="1400" dirty="0">
                <a:solidFill>
                  <a:schemeClr val="accent2"/>
                </a:solidFill>
                <a:latin typeface="Calibri" panose="020F0502020204030204" pitchFamily="34" charset="0"/>
                <a:cs typeface="Calibri" panose="020F0502020204030204" pitchFamily="34" charset="0"/>
              </a:rPr>
              <a:t>Improving youth programs – types, frequency, purpose</a:t>
            </a:r>
          </a:p>
          <a:p>
            <a:pPr marL="123825" indent="-123825" eaLnBrk="0" hangingPunct="0">
              <a:lnSpc>
                <a:spcPct val="90000"/>
              </a:lnSpc>
              <a:spcBef>
                <a:spcPct val="20000"/>
              </a:spcBef>
              <a:buFont typeface="Arial" pitchFamily="34" charset="0"/>
              <a:buChar char="•"/>
            </a:pPr>
            <a:r>
              <a:rPr lang="en-US" sz="1400" b="1" dirty="0">
                <a:solidFill>
                  <a:srgbClr val="FF0000"/>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Nursery needs more children and space</a:t>
            </a:r>
          </a:p>
          <a:p>
            <a:pPr marL="123825" indent="-123825" eaLnBrk="0" hangingPunct="0">
              <a:lnSpc>
                <a:spcPct val="90000"/>
              </a:lnSpc>
              <a:spcBef>
                <a:spcPct val="20000"/>
              </a:spcBef>
              <a:buFont typeface="Arial" pitchFamily="34" charset="0"/>
              <a:buChar char="•"/>
            </a:pPr>
            <a:endParaRPr lang="en-US" sz="1400" dirty="0"/>
          </a:p>
        </p:txBody>
      </p:sp>
      <p:sp>
        <p:nvSpPr>
          <p:cNvPr id="2" name="Text Box 5">
            <a:extLst>
              <a:ext uri="{FF2B5EF4-FFF2-40B4-BE49-F238E27FC236}">
                <a16:creationId xmlns:a16="http://schemas.microsoft.com/office/drawing/2014/main" id="{53A197BE-1506-15EA-1EFC-C456DB40D34D}"/>
              </a:ext>
            </a:extLst>
          </p:cNvPr>
          <p:cNvSpPr txBox="1">
            <a:spLocks noChangeArrowheads="1"/>
          </p:cNvSpPr>
          <p:nvPr/>
        </p:nvSpPr>
        <p:spPr bwMode="auto">
          <a:xfrm>
            <a:off x="3082636" y="1000780"/>
            <a:ext cx="5881254" cy="523220"/>
          </a:xfrm>
          <a:prstGeom prst="rect">
            <a:avLst/>
          </a:prstGeom>
          <a:noFill/>
          <a:ln w="9525">
            <a:noFill/>
            <a:miter lim="800000"/>
            <a:headEnd/>
            <a:tailEnd/>
          </a:ln>
        </p:spPr>
        <p:txBody>
          <a:bodyPr wrap="square">
            <a:spAutoFit/>
          </a:bodyPr>
          <a:lstStyle/>
          <a:p>
            <a:pPr algn="ctr"/>
            <a:r>
              <a:rPr lang="en-US" sz="2800" b="1" dirty="0"/>
              <a:t>Opportunities and Weaknesses </a:t>
            </a:r>
          </a:p>
        </p:txBody>
      </p:sp>
    </p:spTree>
    <p:extLst>
      <p:ext uri="{BB962C8B-B14F-4D97-AF65-F5344CB8AC3E}">
        <p14:creationId xmlns:p14="http://schemas.microsoft.com/office/powerpoint/2010/main" val="23739719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6B59-F119-2EB2-6A42-461F608189BC}"/>
              </a:ext>
            </a:extLst>
          </p:cNvPr>
          <p:cNvSpPr>
            <a:spLocks noGrp="1"/>
          </p:cNvSpPr>
          <p:nvPr>
            <p:ph type="title"/>
          </p:nvPr>
        </p:nvSpPr>
        <p:spPr/>
        <p:txBody>
          <a:bodyPr/>
          <a:lstStyle/>
          <a:p>
            <a:r>
              <a:rPr lang="en-US" dirty="0"/>
              <a:t>Executive Summary (1 of 2)</a:t>
            </a:r>
          </a:p>
        </p:txBody>
      </p:sp>
      <p:sp>
        <p:nvSpPr>
          <p:cNvPr id="3" name="Content Placeholder 2">
            <a:extLst>
              <a:ext uri="{FF2B5EF4-FFF2-40B4-BE49-F238E27FC236}">
                <a16:creationId xmlns:a16="http://schemas.microsoft.com/office/drawing/2014/main" id="{2C6D7C13-680D-6C05-7A8C-85C3ADE5627F}"/>
              </a:ext>
            </a:extLst>
          </p:cNvPr>
          <p:cNvSpPr>
            <a:spLocks noGrp="1"/>
          </p:cNvSpPr>
          <p:nvPr>
            <p:ph idx="1"/>
          </p:nvPr>
        </p:nvSpPr>
        <p:spPr>
          <a:xfrm>
            <a:off x="446616" y="3189323"/>
            <a:ext cx="11500545" cy="3369973"/>
          </a:xfrm>
        </p:spPr>
        <p:txBody>
          <a:bodyPr/>
          <a:lstStyle/>
          <a:p>
            <a:pPr marL="0" indent="0">
              <a:buNone/>
            </a:pPr>
            <a:r>
              <a:rPr lang="en-US" sz="1800" dirty="0"/>
              <a:t>“If you don’t know where you’re going, any road will get you there.”  True in life and business, the saying also applies to our Church’s mission and commitment to share God’s Grace.  </a:t>
            </a:r>
          </a:p>
          <a:p>
            <a:pPr marL="0" indent="0">
              <a:buNone/>
            </a:pPr>
            <a:r>
              <a:rPr lang="en-US" sz="1800" dirty="0"/>
              <a:t>The </a:t>
            </a:r>
            <a:r>
              <a:rPr lang="en-US" sz="1800" i="1" dirty="0"/>
              <a:t>development</a:t>
            </a:r>
            <a:r>
              <a:rPr lang="en-US" sz="1800" dirty="0"/>
              <a:t> and </a:t>
            </a:r>
            <a:r>
              <a:rPr lang="en-US" sz="1800" i="1" dirty="0"/>
              <a:t>implementation</a:t>
            </a:r>
            <a:r>
              <a:rPr lang="en-US" sz="1800" dirty="0"/>
              <a:t> of the Strategic Plan allows us to prioritize what matters most for our members’ faith journeys and church growth, ensuring our resources are applied in the most impactful way. </a:t>
            </a:r>
            <a:r>
              <a:rPr lang="en-US" sz="1800" i="1" kern="100" dirty="0">
                <a:solidFill>
                  <a:srgbClr val="000000"/>
                </a:solidFill>
                <a:latin typeface="Arial" panose="020B0604020202020204" pitchFamily="34" charset="0"/>
                <a:cs typeface="Times New Roman" panose="02020603050405020304" pitchFamily="18" charset="0"/>
              </a:rPr>
              <a:t>The purpose of the Plan is not to highlight what St. Matthew’s is already doing well.</a:t>
            </a:r>
            <a:endParaRPr lang="en-US" sz="1800" i="1" dirty="0"/>
          </a:p>
          <a:p>
            <a:pPr marL="0" indent="0">
              <a:spcBef>
                <a:spcPts val="600"/>
              </a:spcBef>
              <a:buNone/>
            </a:pPr>
            <a:r>
              <a:rPr lang="en-US" sz="1800" dirty="0"/>
              <a:t>Using the proven planning process shown later in the brief, areas for continued improvement or gaps to be resolved were identified.  Significant ones included:</a:t>
            </a:r>
          </a:p>
          <a:p>
            <a:r>
              <a:rPr lang="en-US" sz="1800" dirty="0"/>
              <a:t>Improve Communications:  With the community and potential new members, internally between Vestry/Staff and the congregation, and increasing our sense of Church family especially with younger families and young adults</a:t>
            </a:r>
          </a:p>
          <a:p>
            <a:pPr marL="0" indent="0">
              <a:buNone/>
            </a:pPr>
            <a:r>
              <a:rPr lang="en-US" sz="1800" dirty="0"/>
              <a:t>(</a:t>
            </a:r>
            <a:r>
              <a:rPr lang="en-US" sz="1400" dirty="0"/>
              <a:t>Next Slide</a:t>
            </a:r>
            <a:r>
              <a:rPr lang="en-US" sz="1800" dirty="0"/>
              <a:t>)</a:t>
            </a:r>
          </a:p>
        </p:txBody>
      </p:sp>
      <p:sp>
        <p:nvSpPr>
          <p:cNvPr id="4" name="TextBox 3">
            <a:extLst>
              <a:ext uri="{FF2B5EF4-FFF2-40B4-BE49-F238E27FC236}">
                <a16:creationId xmlns:a16="http://schemas.microsoft.com/office/drawing/2014/main" id="{CDBE1B7D-12AB-4BCA-D60A-6D7F4EE0E7BF}"/>
              </a:ext>
            </a:extLst>
          </p:cNvPr>
          <p:cNvSpPr txBox="1"/>
          <p:nvPr/>
        </p:nvSpPr>
        <p:spPr>
          <a:xfrm>
            <a:off x="2071020" y="1093341"/>
            <a:ext cx="8299352" cy="1969770"/>
          </a:xfrm>
          <a:prstGeom prst="rect">
            <a:avLst/>
          </a:prstGeom>
          <a:noFill/>
          <a:ln w="38100">
            <a:solidFill>
              <a:schemeClr val="tx1"/>
            </a:solidFill>
          </a:ln>
        </p:spPr>
        <p:txBody>
          <a:bodyPr wrap="square" rtlCol="0">
            <a:spAutoFit/>
          </a:bodyPr>
          <a:lstStyle/>
          <a:p>
            <a:r>
              <a:rPr lang="en-US" sz="1400" b="1" dirty="0"/>
              <a:t>St Matthew’s Mission Statement: </a:t>
            </a:r>
            <a:r>
              <a:rPr lang="en-US" sz="1400" i="1" dirty="0"/>
              <a:t>To walk with Jesus; be with Jesus and let Him be known.</a:t>
            </a:r>
          </a:p>
          <a:p>
            <a:endParaRPr lang="en-US" sz="1400" b="1" i="1" dirty="0"/>
          </a:p>
          <a:p>
            <a:pPr marL="180975" indent="-171450">
              <a:buNone/>
            </a:pPr>
            <a:r>
              <a:rPr lang="en-US" sz="1400" b="1" i="1" dirty="0"/>
              <a:t>From the Rector’s Strategic Plan Faith Vision </a:t>
            </a:r>
            <a:r>
              <a:rPr lang="en-US" sz="1400" i="1" dirty="0"/>
              <a:t>(quoted from the Episcopal Church “Book of Common Prayer”, p 855)</a:t>
            </a:r>
          </a:p>
          <a:p>
            <a:pPr marL="458788">
              <a:spcBef>
                <a:spcPts val="600"/>
              </a:spcBef>
              <a:buNone/>
            </a:pPr>
            <a:r>
              <a:rPr lang="en-US" sz="1400" b="1" dirty="0"/>
              <a:t>Q. What is the Mission of the Church?</a:t>
            </a:r>
          </a:p>
          <a:p>
            <a:pPr marL="458788">
              <a:buAutoNum type="alphaUcPeriod"/>
            </a:pPr>
            <a:r>
              <a:rPr lang="en-US" sz="1400" dirty="0"/>
              <a:t>The mission of the church is to restore all people to unity with God and each other in Christ.</a:t>
            </a:r>
          </a:p>
          <a:p>
            <a:pPr marL="458788">
              <a:spcBef>
                <a:spcPts val="600"/>
              </a:spcBef>
              <a:buNone/>
            </a:pPr>
            <a:r>
              <a:rPr lang="en-US" sz="1400" dirty="0"/>
              <a:t>With this mission as our central directive, St. Matthew’s will advance the kingdom of God through… Our Worship, Christian Education, Service, and Fellowship</a:t>
            </a:r>
          </a:p>
        </p:txBody>
      </p:sp>
    </p:spTree>
    <p:extLst>
      <p:ext uri="{BB962C8B-B14F-4D97-AF65-F5344CB8AC3E}">
        <p14:creationId xmlns:p14="http://schemas.microsoft.com/office/powerpoint/2010/main" val="338529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6B59-F119-2EB2-6A42-461F608189BC}"/>
              </a:ext>
            </a:extLst>
          </p:cNvPr>
          <p:cNvSpPr>
            <a:spLocks noGrp="1"/>
          </p:cNvSpPr>
          <p:nvPr>
            <p:ph type="title"/>
          </p:nvPr>
        </p:nvSpPr>
        <p:spPr/>
        <p:txBody>
          <a:bodyPr/>
          <a:lstStyle/>
          <a:p>
            <a:r>
              <a:rPr lang="en-US" dirty="0"/>
              <a:t>Executive Summary (2 of 2)</a:t>
            </a:r>
          </a:p>
        </p:txBody>
      </p:sp>
      <p:sp>
        <p:nvSpPr>
          <p:cNvPr id="3" name="Content Placeholder 2">
            <a:extLst>
              <a:ext uri="{FF2B5EF4-FFF2-40B4-BE49-F238E27FC236}">
                <a16:creationId xmlns:a16="http://schemas.microsoft.com/office/drawing/2014/main" id="{2C6D7C13-680D-6C05-7A8C-85C3ADE5627F}"/>
              </a:ext>
            </a:extLst>
          </p:cNvPr>
          <p:cNvSpPr>
            <a:spLocks noGrp="1"/>
          </p:cNvSpPr>
          <p:nvPr>
            <p:ph idx="1"/>
          </p:nvPr>
        </p:nvSpPr>
        <p:spPr>
          <a:xfrm>
            <a:off x="446616" y="1182058"/>
            <a:ext cx="11298767" cy="5056093"/>
          </a:xfrm>
        </p:spPr>
        <p:txBody>
          <a:bodyPr/>
          <a:lstStyle/>
          <a:p>
            <a:pPr marL="0" indent="0">
              <a:buNone/>
            </a:pPr>
            <a:r>
              <a:rPr lang="en-US" sz="1800" dirty="0"/>
              <a:t>Significant ones included (continued):</a:t>
            </a:r>
          </a:p>
          <a:p>
            <a:r>
              <a:rPr lang="en-US" sz="1800" dirty="0"/>
              <a:t>Youth:  Expanding youth participation in Services and using our youth programs and events to better assist in Church growth</a:t>
            </a:r>
          </a:p>
          <a:p>
            <a:r>
              <a:rPr lang="en-US" sz="1800" dirty="0"/>
              <a:t>Collaboration:  Participation in Community Events, co-efforts with other Churches outside the Episcopal Church, and with fellow Episcopal churches such as St Timothy’s  </a:t>
            </a:r>
          </a:p>
          <a:p>
            <a:r>
              <a:rPr lang="en-US" sz="1800" dirty="0"/>
              <a:t>Welcoming Newcomers:  Expanding, and in some ways restarting efforts of welcoming new potential members and better “onboarding” them to Church activities and opportunities to serve</a:t>
            </a:r>
          </a:p>
          <a:p>
            <a:r>
              <a:rPr lang="en-US" sz="1800" dirty="0"/>
              <a:t>Capital Campaign:  With the completion of the Church’s Campus Plan for future development, initiate a Capital Campaign for the first phase of new Campus construction once the mortgage is paid off and Church finances are proven stable </a:t>
            </a:r>
          </a:p>
          <a:p>
            <a:pPr marL="0" indent="0">
              <a:spcBef>
                <a:spcPts val="1200"/>
              </a:spcBef>
              <a:buNone/>
            </a:pPr>
            <a:r>
              <a:rPr lang="en-US" sz="1800" dirty="0"/>
              <a:t>The planning process identified 14 different efforts to be worked (see slide 8 and related Quads starting on slide 10).  Each effort is summarized in a “quad chart” providing intent, likely tasks needing to be accomplished, and issues likely to be encountered.  When applicable, required funding is discussed to accomplish the effort.  These Quad Charts will be handed over to appropriate existing or new leads to help them get started on the Effort</a:t>
            </a:r>
          </a:p>
          <a:p>
            <a:pPr marL="0" indent="0">
              <a:spcBef>
                <a:spcPts val="1200"/>
              </a:spcBef>
              <a:buNone/>
            </a:pPr>
            <a:r>
              <a:rPr lang="en-US" sz="1800" dirty="0"/>
              <a:t>The Plan Update process is described on the next page followed by an Organization Chart showing the 14 Efforts</a:t>
            </a:r>
          </a:p>
        </p:txBody>
      </p:sp>
    </p:spTree>
    <p:extLst>
      <p:ext uri="{BB962C8B-B14F-4D97-AF65-F5344CB8AC3E}">
        <p14:creationId xmlns:p14="http://schemas.microsoft.com/office/powerpoint/2010/main" val="3017621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800" dirty="0"/>
              <a:t>Path to a Plan</a:t>
            </a:r>
          </a:p>
        </p:txBody>
      </p:sp>
      <p:sp>
        <p:nvSpPr>
          <p:cNvPr id="3" name="Content Placeholder 2"/>
          <p:cNvSpPr>
            <a:spLocks noGrp="1"/>
          </p:cNvSpPr>
          <p:nvPr>
            <p:ph idx="1"/>
          </p:nvPr>
        </p:nvSpPr>
        <p:spPr>
          <a:xfrm>
            <a:off x="307651" y="1117695"/>
            <a:ext cx="11277655" cy="5740305"/>
          </a:xfrm>
        </p:spPr>
        <p:txBody>
          <a:bodyPr/>
          <a:lstStyle/>
          <a:p>
            <a:pPr marL="0" indent="0">
              <a:buNone/>
              <a:defRPr/>
            </a:pPr>
            <a:r>
              <a:rPr lang="en-US" sz="1900" b="1" dirty="0"/>
              <a:t>Phase I – Visioning to 2039</a:t>
            </a:r>
          </a:p>
          <a:p>
            <a:pPr eaLnBrk="1" hangingPunct="1">
              <a:defRPr/>
            </a:pPr>
            <a:r>
              <a:rPr lang="en-US" sz="1900" dirty="0"/>
              <a:t>Update of the Rector’s Faith Vision</a:t>
            </a:r>
          </a:p>
          <a:p>
            <a:pPr>
              <a:defRPr/>
            </a:pPr>
            <a:r>
              <a:rPr lang="en-US" sz="1900" dirty="0"/>
              <a:t>Environment and Conviction updates</a:t>
            </a:r>
          </a:p>
          <a:p>
            <a:pPr>
              <a:defRPr/>
            </a:pPr>
            <a:r>
              <a:rPr lang="en-US" sz="1900" dirty="0"/>
              <a:t>St Matthew’s Self-assessment (SWOT) update</a:t>
            </a:r>
          </a:p>
          <a:p>
            <a:pPr marL="0" indent="0">
              <a:spcBef>
                <a:spcPts val="1800"/>
              </a:spcBef>
              <a:buNone/>
              <a:defRPr/>
            </a:pPr>
            <a:r>
              <a:rPr lang="en-US" sz="1900" b="1" dirty="0"/>
              <a:t>Phase II – Detailed Strategic Planning</a:t>
            </a:r>
          </a:p>
          <a:p>
            <a:pPr eaLnBrk="1" hangingPunct="1">
              <a:defRPr/>
            </a:pPr>
            <a:r>
              <a:rPr lang="en-US" sz="1900" dirty="0"/>
              <a:t>Self-assessment categorization and analysis</a:t>
            </a:r>
          </a:p>
          <a:p>
            <a:pPr eaLnBrk="1" hangingPunct="1">
              <a:defRPr/>
            </a:pPr>
            <a:r>
              <a:rPr lang="en-US" sz="1900" dirty="0"/>
              <a:t>Effort identification and prioritization </a:t>
            </a:r>
          </a:p>
          <a:p>
            <a:pPr eaLnBrk="1" hangingPunct="1">
              <a:defRPr/>
            </a:pPr>
            <a:r>
              <a:rPr lang="en-US" sz="1900" dirty="0"/>
              <a:t>Priority Effort Quad chart development (Quad Charts – one page catalyst doc explaining Effort intent)</a:t>
            </a:r>
          </a:p>
          <a:p>
            <a:pPr eaLnBrk="1" hangingPunct="1">
              <a:defRPr/>
            </a:pPr>
            <a:r>
              <a:rPr lang="en-US" sz="1900" dirty="0"/>
              <a:t>Strategic Plan Brief development</a:t>
            </a:r>
          </a:p>
          <a:p>
            <a:pPr marL="0" indent="0" eaLnBrk="1" hangingPunct="1">
              <a:spcBef>
                <a:spcPts val="1800"/>
              </a:spcBef>
              <a:buNone/>
              <a:defRPr/>
            </a:pPr>
            <a:r>
              <a:rPr lang="en-US" sz="1900" b="1" dirty="0"/>
              <a:t>Phase III - Promulgation and Approval of Draft Plan</a:t>
            </a:r>
          </a:p>
          <a:p>
            <a:pPr eaLnBrk="1" hangingPunct="1">
              <a:defRPr/>
            </a:pPr>
            <a:r>
              <a:rPr lang="en-US" sz="1900" dirty="0"/>
              <a:t>Rector review of plan</a:t>
            </a:r>
          </a:p>
          <a:p>
            <a:pPr eaLnBrk="1" hangingPunct="1">
              <a:defRPr/>
            </a:pPr>
            <a:r>
              <a:rPr lang="en-US" sz="1900" dirty="0"/>
              <a:t>Draft Brief to Vestry</a:t>
            </a:r>
          </a:p>
          <a:p>
            <a:pPr eaLnBrk="1" hangingPunct="1">
              <a:defRPr/>
            </a:pPr>
            <a:r>
              <a:rPr lang="en-US" sz="1900" dirty="0"/>
              <a:t>Posting on Website for Congregation input</a:t>
            </a:r>
          </a:p>
          <a:p>
            <a:pPr eaLnBrk="1" hangingPunct="1">
              <a:defRPr/>
            </a:pPr>
            <a:r>
              <a:rPr lang="en-US" sz="1900" dirty="0"/>
              <a:t>Brief to Vestry and Congregational briefs leading to adoption of the Strategic Plan</a:t>
            </a:r>
          </a:p>
          <a:p>
            <a:pPr eaLnBrk="1" hangingPunct="1">
              <a:defRPr/>
            </a:pPr>
            <a:endParaRPr lang="en-US" sz="1900" dirty="0"/>
          </a:p>
        </p:txBody>
      </p:sp>
      <p:sp>
        <p:nvSpPr>
          <p:cNvPr id="2" name="TextBox 1">
            <a:extLst>
              <a:ext uri="{FF2B5EF4-FFF2-40B4-BE49-F238E27FC236}">
                <a16:creationId xmlns:a16="http://schemas.microsoft.com/office/drawing/2014/main" id="{C611382C-CD3D-8046-8E86-391536C26B35}"/>
              </a:ext>
            </a:extLst>
          </p:cNvPr>
          <p:cNvSpPr txBox="1"/>
          <p:nvPr/>
        </p:nvSpPr>
        <p:spPr>
          <a:xfrm>
            <a:off x="8000591" y="2155677"/>
            <a:ext cx="3445832" cy="923330"/>
          </a:xfrm>
          <a:prstGeom prst="rect">
            <a:avLst/>
          </a:prstGeom>
          <a:solidFill>
            <a:srgbClr val="FFC000"/>
          </a:solidFill>
        </p:spPr>
        <p:txBody>
          <a:bodyPr wrap="square" rtlCol="0">
            <a:spAutoFit/>
          </a:bodyPr>
          <a:lstStyle/>
          <a:p>
            <a:pPr algn="ctr" eaLnBrk="1" hangingPunct="1">
              <a:defRPr/>
            </a:pPr>
            <a:r>
              <a:rPr lang="en-US" dirty="0"/>
              <a:t>Periodic article, or Service mission moments throughout process…</a:t>
            </a:r>
          </a:p>
        </p:txBody>
      </p:sp>
      <p:sp>
        <p:nvSpPr>
          <p:cNvPr id="4" name="Right Arrow 3">
            <a:extLst>
              <a:ext uri="{FF2B5EF4-FFF2-40B4-BE49-F238E27FC236}">
                <a16:creationId xmlns:a16="http://schemas.microsoft.com/office/drawing/2014/main" id="{FB22C86F-2CB5-1181-7F7B-CEA8D630B856}"/>
              </a:ext>
            </a:extLst>
          </p:cNvPr>
          <p:cNvSpPr/>
          <p:nvPr/>
        </p:nvSpPr>
        <p:spPr>
          <a:xfrm rot="10800000">
            <a:off x="5527357" y="5595396"/>
            <a:ext cx="1450428" cy="50712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4856F6-69C2-F085-16E5-30B9945EFA19}"/>
              </a:ext>
            </a:extLst>
          </p:cNvPr>
          <p:cNvSpPr txBox="1"/>
          <p:nvPr/>
        </p:nvSpPr>
        <p:spPr>
          <a:xfrm>
            <a:off x="6977785" y="5595396"/>
            <a:ext cx="2181238" cy="461665"/>
          </a:xfrm>
          <a:prstGeom prst="rect">
            <a:avLst/>
          </a:prstGeom>
          <a:noFill/>
        </p:spPr>
        <p:txBody>
          <a:bodyPr wrap="none" rtlCol="0">
            <a:spAutoFit/>
          </a:bodyPr>
          <a:lstStyle/>
          <a:p>
            <a:r>
              <a:rPr lang="en-US" sz="2400" dirty="0">
                <a:solidFill>
                  <a:srgbClr val="FF0000"/>
                </a:solidFill>
              </a:rPr>
              <a:t>We are here…</a:t>
            </a:r>
          </a:p>
        </p:txBody>
      </p:sp>
    </p:spTree>
    <p:extLst>
      <p:ext uri="{BB962C8B-B14F-4D97-AF65-F5344CB8AC3E}">
        <p14:creationId xmlns:p14="http://schemas.microsoft.com/office/powerpoint/2010/main" val="3156837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B35921A8-D110-74D1-F91A-AE7D27F00457}"/>
              </a:ext>
            </a:extLst>
          </p:cNvPr>
          <p:cNvCxnSpPr>
            <a:cxnSpLocks/>
          </p:cNvCxnSpPr>
          <p:nvPr/>
        </p:nvCxnSpPr>
        <p:spPr>
          <a:xfrm flipH="1">
            <a:off x="5935586" y="3931787"/>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AA70A55-C5BE-D502-8597-45F2DF489B9A}"/>
              </a:ext>
            </a:extLst>
          </p:cNvPr>
          <p:cNvCxnSpPr>
            <a:cxnSpLocks/>
          </p:cNvCxnSpPr>
          <p:nvPr/>
        </p:nvCxnSpPr>
        <p:spPr>
          <a:xfrm flipH="1">
            <a:off x="5935587" y="3121594"/>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71D8C47-F7C7-FAD7-0825-D8739BAC0659}"/>
              </a:ext>
            </a:extLst>
          </p:cNvPr>
          <p:cNvCxnSpPr>
            <a:cxnSpLocks/>
          </p:cNvCxnSpPr>
          <p:nvPr/>
        </p:nvCxnSpPr>
        <p:spPr>
          <a:xfrm flipH="1">
            <a:off x="192220" y="4447442"/>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A7344DE-198D-AA27-00A7-1210394F248F}"/>
              </a:ext>
            </a:extLst>
          </p:cNvPr>
          <p:cNvCxnSpPr>
            <a:cxnSpLocks/>
          </p:cNvCxnSpPr>
          <p:nvPr/>
        </p:nvCxnSpPr>
        <p:spPr>
          <a:xfrm flipH="1">
            <a:off x="3661813" y="4842758"/>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C20B5CB-6730-4AA1-3E20-14A6BB2445D2}"/>
              </a:ext>
            </a:extLst>
          </p:cNvPr>
          <p:cNvCxnSpPr>
            <a:cxnSpLocks/>
          </p:cNvCxnSpPr>
          <p:nvPr/>
        </p:nvCxnSpPr>
        <p:spPr>
          <a:xfrm flipH="1">
            <a:off x="3661814" y="3949321"/>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31772A7-220E-A9E9-B3AA-6D0A6ED53CA5}"/>
              </a:ext>
            </a:extLst>
          </p:cNvPr>
          <p:cNvCxnSpPr>
            <a:cxnSpLocks/>
          </p:cNvCxnSpPr>
          <p:nvPr/>
        </p:nvCxnSpPr>
        <p:spPr>
          <a:xfrm flipH="1">
            <a:off x="3661815" y="3099258"/>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1B0DFF1-E5AC-CEC4-8771-51401F9A3054}"/>
              </a:ext>
            </a:extLst>
          </p:cNvPr>
          <p:cNvCxnSpPr>
            <a:cxnSpLocks/>
          </p:cNvCxnSpPr>
          <p:nvPr/>
        </p:nvCxnSpPr>
        <p:spPr>
          <a:xfrm flipH="1">
            <a:off x="6591460" y="6437746"/>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6B53CA6-FB9A-57F4-794B-79EEEB26FCD5}"/>
              </a:ext>
            </a:extLst>
          </p:cNvPr>
          <p:cNvCxnSpPr>
            <a:cxnSpLocks/>
          </p:cNvCxnSpPr>
          <p:nvPr/>
        </p:nvCxnSpPr>
        <p:spPr>
          <a:xfrm flipH="1">
            <a:off x="6591460" y="5662137"/>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CC24F51-6138-8D16-68B7-9D079AE6B829}"/>
              </a:ext>
            </a:extLst>
          </p:cNvPr>
          <p:cNvCxnSpPr>
            <a:cxnSpLocks/>
          </p:cNvCxnSpPr>
          <p:nvPr/>
        </p:nvCxnSpPr>
        <p:spPr>
          <a:xfrm flipH="1">
            <a:off x="8394162" y="4113782"/>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381887E-291E-0A3B-B548-CF0C1953D370}"/>
              </a:ext>
            </a:extLst>
          </p:cNvPr>
          <p:cNvCxnSpPr>
            <a:cxnSpLocks/>
          </p:cNvCxnSpPr>
          <p:nvPr/>
        </p:nvCxnSpPr>
        <p:spPr>
          <a:xfrm flipH="1">
            <a:off x="8379092" y="3297143"/>
            <a:ext cx="22113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0CFB675-9004-6EDB-6D4B-89CA79CF1D4F}"/>
              </a:ext>
            </a:extLst>
          </p:cNvPr>
          <p:cNvCxnSpPr>
            <a:cxnSpLocks/>
          </p:cNvCxnSpPr>
          <p:nvPr/>
        </p:nvCxnSpPr>
        <p:spPr>
          <a:xfrm>
            <a:off x="10999766" y="2844494"/>
            <a:ext cx="0" cy="7077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A9313A9-CD07-6491-D42F-00B507963FB9}"/>
              </a:ext>
            </a:extLst>
          </p:cNvPr>
          <p:cNvCxnSpPr>
            <a:cxnSpLocks/>
          </p:cNvCxnSpPr>
          <p:nvPr/>
        </p:nvCxnSpPr>
        <p:spPr>
          <a:xfrm>
            <a:off x="10999766" y="2321959"/>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28D8B24-502F-7E00-7B96-BE3F9F86EFB3}"/>
              </a:ext>
            </a:extLst>
          </p:cNvPr>
          <p:cNvCxnSpPr>
            <a:cxnSpLocks/>
          </p:cNvCxnSpPr>
          <p:nvPr/>
        </p:nvCxnSpPr>
        <p:spPr>
          <a:xfrm>
            <a:off x="9625348" y="4732228"/>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B3A488-7B6D-73B2-AE7C-CD285A9578D0}"/>
              </a:ext>
            </a:extLst>
          </p:cNvPr>
          <p:cNvCxnSpPr>
            <a:cxnSpLocks/>
          </p:cNvCxnSpPr>
          <p:nvPr/>
        </p:nvCxnSpPr>
        <p:spPr>
          <a:xfrm>
            <a:off x="7461203" y="4693378"/>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49D2439-1E63-C0C3-0A6E-2988ADF9816B}"/>
              </a:ext>
            </a:extLst>
          </p:cNvPr>
          <p:cNvCxnSpPr>
            <a:cxnSpLocks/>
          </p:cNvCxnSpPr>
          <p:nvPr/>
        </p:nvCxnSpPr>
        <p:spPr>
          <a:xfrm>
            <a:off x="9147217" y="2308633"/>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BFE2E75-1B8E-5F17-7DAC-B3EEFEF4B2EE}"/>
              </a:ext>
            </a:extLst>
          </p:cNvPr>
          <p:cNvCxnSpPr>
            <a:cxnSpLocks/>
          </p:cNvCxnSpPr>
          <p:nvPr/>
        </p:nvCxnSpPr>
        <p:spPr>
          <a:xfrm>
            <a:off x="10575771" y="2132435"/>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2CB726-1DE3-A4D4-8B17-EB22AAB3518B}"/>
              </a:ext>
            </a:extLst>
          </p:cNvPr>
          <p:cNvCxnSpPr>
            <a:cxnSpLocks/>
          </p:cNvCxnSpPr>
          <p:nvPr/>
        </p:nvCxnSpPr>
        <p:spPr>
          <a:xfrm>
            <a:off x="6663033" y="2254805"/>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76ABBC1-C5EA-D748-1F96-2DCD021EADF8}"/>
              </a:ext>
            </a:extLst>
          </p:cNvPr>
          <p:cNvCxnSpPr>
            <a:cxnSpLocks/>
          </p:cNvCxnSpPr>
          <p:nvPr/>
        </p:nvCxnSpPr>
        <p:spPr>
          <a:xfrm>
            <a:off x="4410058" y="2221373"/>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DD3762B-FACE-24A7-4255-49E230AF62F6}"/>
              </a:ext>
            </a:extLst>
          </p:cNvPr>
          <p:cNvCxnSpPr>
            <a:cxnSpLocks/>
          </p:cNvCxnSpPr>
          <p:nvPr/>
        </p:nvCxnSpPr>
        <p:spPr>
          <a:xfrm>
            <a:off x="10380941" y="1613873"/>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4F5B8ED-1D47-349A-52EF-F7A783B611C2}"/>
              </a:ext>
            </a:extLst>
          </p:cNvPr>
          <p:cNvCxnSpPr>
            <a:cxnSpLocks/>
          </p:cNvCxnSpPr>
          <p:nvPr/>
        </p:nvCxnSpPr>
        <p:spPr>
          <a:xfrm>
            <a:off x="8297646" y="1584106"/>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67A71F-AF1D-E875-286B-6C3663465232}"/>
              </a:ext>
            </a:extLst>
          </p:cNvPr>
          <p:cNvCxnSpPr>
            <a:cxnSpLocks/>
          </p:cNvCxnSpPr>
          <p:nvPr/>
        </p:nvCxnSpPr>
        <p:spPr>
          <a:xfrm>
            <a:off x="5935587" y="1586424"/>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953CF07-3652-D1E2-A71B-5B080DCDF9B7}"/>
              </a:ext>
            </a:extLst>
          </p:cNvPr>
          <p:cNvCxnSpPr>
            <a:cxnSpLocks/>
          </p:cNvCxnSpPr>
          <p:nvPr/>
        </p:nvCxnSpPr>
        <p:spPr>
          <a:xfrm>
            <a:off x="3662450" y="1587617"/>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0A3C309-C7A2-D41E-371C-ADE0C8E01C3F}"/>
              </a:ext>
            </a:extLst>
          </p:cNvPr>
          <p:cNvCxnSpPr>
            <a:cxnSpLocks/>
          </p:cNvCxnSpPr>
          <p:nvPr/>
        </p:nvCxnSpPr>
        <p:spPr>
          <a:xfrm>
            <a:off x="1227435" y="1544192"/>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49B99B7-9CCC-3C86-C49B-0F8094FED162}"/>
              </a:ext>
            </a:extLst>
          </p:cNvPr>
          <p:cNvCxnSpPr>
            <a:cxnSpLocks/>
          </p:cNvCxnSpPr>
          <p:nvPr/>
        </p:nvCxnSpPr>
        <p:spPr>
          <a:xfrm>
            <a:off x="6080435" y="1352715"/>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E81273A-DE35-ACD1-6161-24273DE1C8E1}"/>
              </a:ext>
            </a:extLst>
          </p:cNvPr>
          <p:cNvSpPr>
            <a:spLocks noGrp="1"/>
          </p:cNvSpPr>
          <p:nvPr>
            <p:ph type="title"/>
          </p:nvPr>
        </p:nvSpPr>
        <p:spPr/>
        <p:txBody>
          <a:bodyPr/>
          <a:lstStyle/>
          <a:p>
            <a:r>
              <a:rPr lang="en-US" dirty="0"/>
              <a:t>Strategic Plan Org Chart</a:t>
            </a:r>
          </a:p>
        </p:txBody>
      </p:sp>
      <p:sp>
        <p:nvSpPr>
          <p:cNvPr id="4" name="Rectangle 3">
            <a:extLst>
              <a:ext uri="{FF2B5EF4-FFF2-40B4-BE49-F238E27FC236}">
                <a16:creationId xmlns:a16="http://schemas.microsoft.com/office/drawing/2014/main" id="{D6564B17-CEA5-3A3E-9254-08F8F30AD391}"/>
              </a:ext>
            </a:extLst>
          </p:cNvPr>
          <p:cNvSpPr/>
          <p:nvPr/>
        </p:nvSpPr>
        <p:spPr>
          <a:xfrm>
            <a:off x="4920343" y="1001484"/>
            <a:ext cx="2351314" cy="468086"/>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Mission Statement</a:t>
            </a:r>
          </a:p>
        </p:txBody>
      </p:sp>
      <p:sp>
        <p:nvSpPr>
          <p:cNvPr id="5" name="Rectangle 4">
            <a:extLst>
              <a:ext uri="{FF2B5EF4-FFF2-40B4-BE49-F238E27FC236}">
                <a16:creationId xmlns:a16="http://schemas.microsoft.com/office/drawing/2014/main" id="{0DA11DF2-2B1F-AF32-D940-CCCCECA0E6D6}"/>
              </a:ext>
            </a:extLst>
          </p:cNvPr>
          <p:cNvSpPr/>
          <p:nvPr/>
        </p:nvSpPr>
        <p:spPr>
          <a:xfrm>
            <a:off x="133018" y="1683305"/>
            <a:ext cx="2194560"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Worship</a:t>
            </a:r>
          </a:p>
        </p:txBody>
      </p:sp>
      <p:sp>
        <p:nvSpPr>
          <p:cNvPr id="6" name="Rectangle 5">
            <a:extLst>
              <a:ext uri="{FF2B5EF4-FFF2-40B4-BE49-F238E27FC236}">
                <a16:creationId xmlns:a16="http://schemas.microsoft.com/office/drawing/2014/main" id="{705745D7-62F8-771A-8033-E853E85DEE9E}"/>
              </a:ext>
            </a:extLst>
          </p:cNvPr>
          <p:cNvSpPr/>
          <p:nvPr/>
        </p:nvSpPr>
        <p:spPr>
          <a:xfrm>
            <a:off x="2537038" y="1700961"/>
            <a:ext cx="2194560"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Education</a:t>
            </a:r>
          </a:p>
        </p:txBody>
      </p:sp>
      <p:sp>
        <p:nvSpPr>
          <p:cNvPr id="7" name="Rectangle 6">
            <a:extLst>
              <a:ext uri="{FF2B5EF4-FFF2-40B4-BE49-F238E27FC236}">
                <a16:creationId xmlns:a16="http://schemas.microsoft.com/office/drawing/2014/main" id="{B8B84963-65A9-3122-FF31-426D6F0D68D6}"/>
              </a:ext>
            </a:extLst>
          </p:cNvPr>
          <p:cNvSpPr/>
          <p:nvPr/>
        </p:nvSpPr>
        <p:spPr>
          <a:xfrm>
            <a:off x="4892736" y="1721405"/>
            <a:ext cx="2194560"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Ministries</a:t>
            </a:r>
          </a:p>
        </p:txBody>
      </p:sp>
      <p:sp>
        <p:nvSpPr>
          <p:cNvPr id="8" name="Rectangle 7">
            <a:extLst>
              <a:ext uri="{FF2B5EF4-FFF2-40B4-BE49-F238E27FC236}">
                <a16:creationId xmlns:a16="http://schemas.microsoft.com/office/drawing/2014/main" id="{96D6B66B-78EB-F401-31AB-4989A8E0B697}"/>
              </a:ext>
            </a:extLst>
          </p:cNvPr>
          <p:cNvSpPr/>
          <p:nvPr/>
        </p:nvSpPr>
        <p:spPr>
          <a:xfrm>
            <a:off x="7248434" y="1723264"/>
            <a:ext cx="2194560"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Discipleship</a:t>
            </a:r>
          </a:p>
        </p:txBody>
      </p:sp>
      <p:sp>
        <p:nvSpPr>
          <p:cNvPr id="9" name="Rectangle 8">
            <a:extLst>
              <a:ext uri="{FF2B5EF4-FFF2-40B4-BE49-F238E27FC236}">
                <a16:creationId xmlns:a16="http://schemas.microsoft.com/office/drawing/2014/main" id="{E7F8E051-2627-6C98-CFA2-C632DBB866C2}"/>
              </a:ext>
            </a:extLst>
          </p:cNvPr>
          <p:cNvSpPr/>
          <p:nvPr/>
        </p:nvSpPr>
        <p:spPr>
          <a:xfrm>
            <a:off x="9654962" y="1721405"/>
            <a:ext cx="2194560" cy="5334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Communication and Infrastructure</a:t>
            </a:r>
          </a:p>
        </p:txBody>
      </p:sp>
      <p:sp>
        <p:nvSpPr>
          <p:cNvPr id="10" name="Rounded Rectangle 9">
            <a:extLst>
              <a:ext uri="{FF2B5EF4-FFF2-40B4-BE49-F238E27FC236}">
                <a16:creationId xmlns:a16="http://schemas.microsoft.com/office/drawing/2014/main" id="{C484B0DE-FDCD-81A6-3E95-C74DF91CF7A1}"/>
              </a:ext>
            </a:extLst>
          </p:cNvPr>
          <p:cNvSpPr/>
          <p:nvPr/>
        </p:nvSpPr>
        <p:spPr>
          <a:xfrm>
            <a:off x="303540" y="2209516"/>
            <a:ext cx="1853516" cy="6923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Increasing Youth Participation in Services</a:t>
            </a:r>
          </a:p>
        </p:txBody>
      </p:sp>
      <p:sp>
        <p:nvSpPr>
          <p:cNvPr id="11" name="Rounded Rectangle 10">
            <a:extLst>
              <a:ext uri="{FF2B5EF4-FFF2-40B4-BE49-F238E27FC236}">
                <a16:creationId xmlns:a16="http://schemas.microsoft.com/office/drawing/2014/main" id="{5CB8112C-A1A8-6CB2-A678-C0E313DACD38}"/>
              </a:ext>
            </a:extLst>
          </p:cNvPr>
          <p:cNvSpPr/>
          <p:nvPr/>
        </p:nvSpPr>
        <p:spPr>
          <a:xfrm>
            <a:off x="3772381" y="2753106"/>
            <a:ext cx="2024039" cy="692305"/>
          </a:xfrm>
          <a:prstGeom prst="roundRect">
            <a:avLst/>
          </a:prstGeom>
          <a:solidFill>
            <a:srgbClr val="FFFF00"/>
          </a:solidFill>
          <a:ln w="381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Increased Fellowship Opportunities for Young Adults </a:t>
            </a:r>
          </a:p>
        </p:txBody>
      </p:sp>
      <p:sp>
        <p:nvSpPr>
          <p:cNvPr id="12" name="Rounded Rectangle 11">
            <a:extLst>
              <a:ext uri="{FF2B5EF4-FFF2-40B4-BE49-F238E27FC236}">
                <a16:creationId xmlns:a16="http://schemas.microsoft.com/office/drawing/2014/main" id="{CF203BDB-2A6A-497D-1A2A-53859C8557CF}"/>
              </a:ext>
            </a:extLst>
          </p:cNvPr>
          <p:cNvSpPr/>
          <p:nvPr/>
        </p:nvSpPr>
        <p:spPr>
          <a:xfrm>
            <a:off x="3805502" y="3552292"/>
            <a:ext cx="2024039" cy="794058"/>
          </a:xfrm>
          <a:prstGeom prst="roundRect">
            <a:avLst/>
          </a:prstGeom>
          <a:solidFill>
            <a:srgbClr val="FFFF00"/>
          </a:solidFill>
          <a:ln w="381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Increased Fellowship Opportunities for Families with Young Children</a:t>
            </a:r>
          </a:p>
        </p:txBody>
      </p:sp>
      <p:sp>
        <p:nvSpPr>
          <p:cNvPr id="13" name="Rounded Rectangle 12">
            <a:extLst>
              <a:ext uri="{FF2B5EF4-FFF2-40B4-BE49-F238E27FC236}">
                <a16:creationId xmlns:a16="http://schemas.microsoft.com/office/drawing/2014/main" id="{BB2E5A74-5166-1CDD-010C-6E8F41870A5A}"/>
              </a:ext>
            </a:extLst>
          </p:cNvPr>
          <p:cNvSpPr/>
          <p:nvPr/>
        </p:nvSpPr>
        <p:spPr>
          <a:xfrm>
            <a:off x="3839471" y="4442962"/>
            <a:ext cx="2024039" cy="692305"/>
          </a:xfrm>
          <a:prstGeom prst="roundRect">
            <a:avLst/>
          </a:prstGeom>
          <a:solidFill>
            <a:srgbClr val="FFFF00"/>
          </a:solidFill>
          <a:ln w="381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Growing Our Sense of Church Family </a:t>
            </a:r>
          </a:p>
        </p:txBody>
      </p:sp>
      <p:sp>
        <p:nvSpPr>
          <p:cNvPr id="15" name="Rectangle 14">
            <a:extLst>
              <a:ext uri="{FF2B5EF4-FFF2-40B4-BE49-F238E27FC236}">
                <a16:creationId xmlns:a16="http://schemas.microsoft.com/office/drawing/2014/main" id="{403DADB9-F36A-697B-650D-A80951B78538}"/>
              </a:ext>
            </a:extLst>
          </p:cNvPr>
          <p:cNvSpPr/>
          <p:nvPr/>
        </p:nvSpPr>
        <p:spPr>
          <a:xfrm>
            <a:off x="3460088" y="2338437"/>
            <a:ext cx="1899941"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Congregation</a:t>
            </a:r>
          </a:p>
        </p:txBody>
      </p:sp>
      <p:sp>
        <p:nvSpPr>
          <p:cNvPr id="16" name="Rectangle 15">
            <a:extLst>
              <a:ext uri="{FF2B5EF4-FFF2-40B4-BE49-F238E27FC236}">
                <a16:creationId xmlns:a16="http://schemas.microsoft.com/office/drawing/2014/main" id="{89B5EBC1-1525-6023-AFAB-9618D16976CB}"/>
              </a:ext>
            </a:extLst>
          </p:cNvPr>
          <p:cNvSpPr/>
          <p:nvPr/>
        </p:nvSpPr>
        <p:spPr>
          <a:xfrm>
            <a:off x="5594304" y="2338437"/>
            <a:ext cx="2024039"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Greater Community</a:t>
            </a:r>
          </a:p>
        </p:txBody>
      </p:sp>
      <p:sp>
        <p:nvSpPr>
          <p:cNvPr id="17" name="Rectangle 16">
            <a:extLst>
              <a:ext uri="{FF2B5EF4-FFF2-40B4-BE49-F238E27FC236}">
                <a16:creationId xmlns:a16="http://schemas.microsoft.com/office/drawing/2014/main" id="{A97AC23F-9493-1F24-B8B3-A98DA6873F30}"/>
              </a:ext>
            </a:extLst>
          </p:cNvPr>
          <p:cNvSpPr/>
          <p:nvPr/>
        </p:nvSpPr>
        <p:spPr>
          <a:xfrm>
            <a:off x="1723637" y="3504627"/>
            <a:ext cx="1221749"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Youth</a:t>
            </a:r>
          </a:p>
        </p:txBody>
      </p:sp>
      <p:sp>
        <p:nvSpPr>
          <p:cNvPr id="18" name="Rectangle 17">
            <a:extLst>
              <a:ext uri="{FF2B5EF4-FFF2-40B4-BE49-F238E27FC236}">
                <a16:creationId xmlns:a16="http://schemas.microsoft.com/office/drawing/2014/main" id="{612C271C-D156-601E-2826-0A18C8B91A7E}"/>
              </a:ext>
            </a:extLst>
          </p:cNvPr>
          <p:cNvSpPr/>
          <p:nvPr/>
        </p:nvSpPr>
        <p:spPr>
          <a:xfrm>
            <a:off x="136275" y="3479802"/>
            <a:ext cx="1413748" cy="3048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Adult</a:t>
            </a:r>
          </a:p>
        </p:txBody>
      </p:sp>
      <p:sp>
        <p:nvSpPr>
          <p:cNvPr id="19" name="Rounded Rectangle 18">
            <a:extLst>
              <a:ext uri="{FF2B5EF4-FFF2-40B4-BE49-F238E27FC236}">
                <a16:creationId xmlns:a16="http://schemas.microsoft.com/office/drawing/2014/main" id="{99E75940-D149-347B-8268-6FDC99E1FC88}"/>
              </a:ext>
            </a:extLst>
          </p:cNvPr>
          <p:cNvSpPr/>
          <p:nvPr/>
        </p:nvSpPr>
        <p:spPr>
          <a:xfrm>
            <a:off x="310473" y="4012725"/>
            <a:ext cx="2024039" cy="794058"/>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Increased Participation in Adult Education </a:t>
            </a:r>
          </a:p>
        </p:txBody>
      </p:sp>
      <p:sp>
        <p:nvSpPr>
          <p:cNvPr id="20" name="Rounded Rectangle 19">
            <a:extLst>
              <a:ext uri="{FF2B5EF4-FFF2-40B4-BE49-F238E27FC236}">
                <a16:creationId xmlns:a16="http://schemas.microsoft.com/office/drawing/2014/main" id="{E1638338-2D5D-FB6A-9C52-7730464CDC5B}"/>
              </a:ext>
            </a:extLst>
          </p:cNvPr>
          <p:cNvSpPr/>
          <p:nvPr/>
        </p:nvSpPr>
        <p:spPr>
          <a:xfrm>
            <a:off x="1638411" y="4974271"/>
            <a:ext cx="2024039" cy="794058"/>
          </a:xfrm>
          <a:prstGeom prst="roundRect">
            <a:avLst>
              <a:gd name="adj" fmla="val 1385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Continued Church Growth Through Youth Activities/Events </a:t>
            </a:r>
          </a:p>
        </p:txBody>
      </p:sp>
      <p:sp>
        <p:nvSpPr>
          <p:cNvPr id="21" name="Rounded Rectangle 20">
            <a:extLst>
              <a:ext uri="{FF2B5EF4-FFF2-40B4-BE49-F238E27FC236}">
                <a16:creationId xmlns:a16="http://schemas.microsoft.com/office/drawing/2014/main" id="{455BDABD-9C7F-42B8-3AF4-A2AF785913F6}"/>
              </a:ext>
            </a:extLst>
          </p:cNvPr>
          <p:cNvSpPr/>
          <p:nvPr/>
        </p:nvSpPr>
        <p:spPr>
          <a:xfrm>
            <a:off x="6100290" y="3603168"/>
            <a:ext cx="2024039" cy="692305"/>
          </a:xfrm>
          <a:prstGeom prst="roundRect">
            <a:avLst/>
          </a:prstGeom>
          <a:solidFill>
            <a:srgbClr val="FFFF00"/>
          </a:solidFill>
          <a:ln w="381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Increased Collaboration with Community Religious Organizations</a:t>
            </a:r>
          </a:p>
        </p:txBody>
      </p:sp>
      <p:sp>
        <p:nvSpPr>
          <p:cNvPr id="22" name="Rounded Rectangle 21">
            <a:extLst>
              <a:ext uri="{FF2B5EF4-FFF2-40B4-BE49-F238E27FC236}">
                <a16:creationId xmlns:a16="http://schemas.microsoft.com/office/drawing/2014/main" id="{B364A719-5B3B-6961-4D74-7AA6485E276A}"/>
              </a:ext>
            </a:extLst>
          </p:cNvPr>
          <p:cNvSpPr/>
          <p:nvPr/>
        </p:nvSpPr>
        <p:spPr>
          <a:xfrm>
            <a:off x="6091878" y="2775442"/>
            <a:ext cx="2024039" cy="692305"/>
          </a:xfrm>
          <a:prstGeom prst="roundRect">
            <a:avLst/>
          </a:prstGeom>
          <a:solidFill>
            <a:srgbClr val="FFFF00"/>
          </a:solidFill>
          <a:ln w="381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Continued St Matthew’s Participation in Community Efforts</a:t>
            </a:r>
          </a:p>
        </p:txBody>
      </p:sp>
      <p:sp>
        <p:nvSpPr>
          <p:cNvPr id="23" name="Rectangle 22">
            <a:extLst>
              <a:ext uri="{FF2B5EF4-FFF2-40B4-BE49-F238E27FC236}">
                <a16:creationId xmlns:a16="http://schemas.microsoft.com/office/drawing/2014/main" id="{3181CFAD-6A10-9FFE-7557-A524DAE8B94E}"/>
              </a:ext>
            </a:extLst>
          </p:cNvPr>
          <p:cNvSpPr/>
          <p:nvPr/>
        </p:nvSpPr>
        <p:spPr>
          <a:xfrm>
            <a:off x="8675378" y="4852114"/>
            <a:ext cx="1899941" cy="4155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Participation and Commitment</a:t>
            </a:r>
          </a:p>
        </p:txBody>
      </p:sp>
      <p:sp>
        <p:nvSpPr>
          <p:cNvPr id="27" name="Rounded Rectangle 26">
            <a:extLst>
              <a:ext uri="{FF2B5EF4-FFF2-40B4-BE49-F238E27FC236}">
                <a16:creationId xmlns:a16="http://schemas.microsoft.com/office/drawing/2014/main" id="{D45D2810-0595-CB03-AF23-4169FF973EE0}"/>
              </a:ext>
            </a:extLst>
          </p:cNvPr>
          <p:cNvSpPr/>
          <p:nvPr/>
        </p:nvSpPr>
        <p:spPr>
          <a:xfrm>
            <a:off x="6695531" y="5315985"/>
            <a:ext cx="2024039" cy="6923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New Members Volunteer Program </a:t>
            </a:r>
          </a:p>
        </p:txBody>
      </p:sp>
      <p:sp>
        <p:nvSpPr>
          <p:cNvPr id="28" name="Rounded Rectangle 27">
            <a:extLst>
              <a:ext uri="{FF2B5EF4-FFF2-40B4-BE49-F238E27FC236}">
                <a16:creationId xmlns:a16="http://schemas.microsoft.com/office/drawing/2014/main" id="{0889FE2D-BA71-106D-9085-568F0D05688D}"/>
              </a:ext>
            </a:extLst>
          </p:cNvPr>
          <p:cNvSpPr/>
          <p:nvPr/>
        </p:nvSpPr>
        <p:spPr>
          <a:xfrm>
            <a:off x="6719457" y="6087114"/>
            <a:ext cx="2024039" cy="692305"/>
          </a:xfrm>
          <a:prstGeom prst="roundRect">
            <a:avLst/>
          </a:prstGeom>
          <a:solidFill>
            <a:srgbClr val="FFFF00"/>
          </a:solidFill>
          <a:ln w="762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Newcomer Ministry</a:t>
            </a:r>
          </a:p>
        </p:txBody>
      </p:sp>
      <p:sp>
        <p:nvSpPr>
          <p:cNvPr id="31" name="Rounded Rectangle 30">
            <a:extLst>
              <a:ext uri="{FF2B5EF4-FFF2-40B4-BE49-F238E27FC236}">
                <a16:creationId xmlns:a16="http://schemas.microsoft.com/office/drawing/2014/main" id="{0986CFD4-E59C-E1BE-D3D5-A8603910D519}"/>
              </a:ext>
            </a:extLst>
          </p:cNvPr>
          <p:cNvSpPr/>
          <p:nvPr/>
        </p:nvSpPr>
        <p:spPr>
          <a:xfrm>
            <a:off x="8896591" y="5562684"/>
            <a:ext cx="2024039" cy="6923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Campus Capital Campaign</a:t>
            </a:r>
            <a:endParaRPr lang="en-US" sz="1400" strike="sngStrike" dirty="0">
              <a:solidFill>
                <a:schemeClr val="tx1"/>
              </a:solidFill>
            </a:endParaRPr>
          </a:p>
        </p:txBody>
      </p:sp>
      <p:sp>
        <p:nvSpPr>
          <p:cNvPr id="32" name="Rounded Rectangle 31">
            <a:extLst>
              <a:ext uri="{FF2B5EF4-FFF2-40B4-BE49-F238E27FC236}">
                <a16:creationId xmlns:a16="http://schemas.microsoft.com/office/drawing/2014/main" id="{8DD10EBD-EF06-406D-3BA9-8B7CE666EF8D}"/>
              </a:ext>
            </a:extLst>
          </p:cNvPr>
          <p:cNvSpPr/>
          <p:nvPr/>
        </p:nvSpPr>
        <p:spPr>
          <a:xfrm>
            <a:off x="8522159" y="2987293"/>
            <a:ext cx="1711879" cy="6923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1" hangingPunct="1">
              <a:lnSpc>
                <a:spcPct val="80000"/>
              </a:lnSpc>
              <a:buClrTx/>
              <a:buFontTx/>
              <a:buNone/>
            </a:pPr>
            <a:r>
              <a:rPr lang="en-US" sz="1200" dirty="0">
                <a:solidFill>
                  <a:schemeClr val="tx1"/>
                </a:solidFill>
                <a:latin typeface="+mj-lt"/>
              </a:rPr>
              <a:t>Continued Improvements in Communicating with the Community</a:t>
            </a:r>
          </a:p>
        </p:txBody>
      </p:sp>
      <p:sp>
        <p:nvSpPr>
          <p:cNvPr id="33" name="Rounded Rectangle 32">
            <a:extLst>
              <a:ext uri="{FF2B5EF4-FFF2-40B4-BE49-F238E27FC236}">
                <a16:creationId xmlns:a16="http://schemas.microsoft.com/office/drawing/2014/main" id="{765937B9-4869-20E8-AFD5-92F99AC1DB72}"/>
              </a:ext>
            </a:extLst>
          </p:cNvPr>
          <p:cNvSpPr/>
          <p:nvPr/>
        </p:nvSpPr>
        <p:spPr>
          <a:xfrm>
            <a:off x="8531433" y="3847786"/>
            <a:ext cx="1711878" cy="6923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Vestry/Staff to Parishioner Communications</a:t>
            </a:r>
          </a:p>
        </p:txBody>
      </p:sp>
      <p:sp>
        <p:nvSpPr>
          <p:cNvPr id="34" name="Rounded Rectangle 33">
            <a:extLst>
              <a:ext uri="{FF2B5EF4-FFF2-40B4-BE49-F238E27FC236}">
                <a16:creationId xmlns:a16="http://schemas.microsoft.com/office/drawing/2014/main" id="{38F429D8-1E7A-EA33-A8FB-88B924AAA0A6}"/>
              </a:ext>
            </a:extLst>
          </p:cNvPr>
          <p:cNvSpPr/>
          <p:nvPr/>
        </p:nvSpPr>
        <p:spPr>
          <a:xfrm>
            <a:off x="10283999" y="3463275"/>
            <a:ext cx="1818797" cy="69230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Organization and Administration Process Evolution</a:t>
            </a:r>
          </a:p>
        </p:txBody>
      </p:sp>
      <p:sp>
        <p:nvSpPr>
          <p:cNvPr id="35" name="Rectangle 34">
            <a:extLst>
              <a:ext uri="{FF2B5EF4-FFF2-40B4-BE49-F238E27FC236}">
                <a16:creationId xmlns:a16="http://schemas.microsoft.com/office/drawing/2014/main" id="{3BCE2AB6-D0F5-4AAB-78CA-A73BA1C44CE5}"/>
              </a:ext>
            </a:extLst>
          </p:cNvPr>
          <p:cNvSpPr/>
          <p:nvPr/>
        </p:nvSpPr>
        <p:spPr>
          <a:xfrm>
            <a:off x="8297646" y="2425488"/>
            <a:ext cx="1699142" cy="4155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Communications</a:t>
            </a:r>
          </a:p>
        </p:txBody>
      </p:sp>
      <p:sp>
        <p:nvSpPr>
          <p:cNvPr id="36" name="Rectangle 35">
            <a:extLst>
              <a:ext uri="{FF2B5EF4-FFF2-40B4-BE49-F238E27FC236}">
                <a16:creationId xmlns:a16="http://schemas.microsoft.com/office/drawing/2014/main" id="{FDE1E2AA-8C6F-47E5-A8AC-C66292031C2C}"/>
              </a:ext>
            </a:extLst>
          </p:cNvPr>
          <p:cNvSpPr/>
          <p:nvPr/>
        </p:nvSpPr>
        <p:spPr>
          <a:xfrm>
            <a:off x="10283999" y="2449568"/>
            <a:ext cx="1431533" cy="4155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Infrastructure</a:t>
            </a:r>
          </a:p>
        </p:txBody>
      </p:sp>
      <p:cxnSp>
        <p:nvCxnSpPr>
          <p:cNvPr id="14" name="Straight Connector 13">
            <a:extLst>
              <a:ext uri="{FF2B5EF4-FFF2-40B4-BE49-F238E27FC236}">
                <a16:creationId xmlns:a16="http://schemas.microsoft.com/office/drawing/2014/main" id="{37218AEC-DBEE-A3A2-12B5-ECC46CC415BB}"/>
              </a:ext>
            </a:extLst>
          </p:cNvPr>
          <p:cNvCxnSpPr>
            <a:cxnSpLocks/>
          </p:cNvCxnSpPr>
          <p:nvPr/>
        </p:nvCxnSpPr>
        <p:spPr>
          <a:xfrm>
            <a:off x="1240971" y="1556656"/>
            <a:ext cx="9139970" cy="683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4AD69CB-2AE9-E809-495B-593506542F69}"/>
              </a:ext>
            </a:extLst>
          </p:cNvPr>
          <p:cNvCxnSpPr>
            <a:cxnSpLocks/>
          </p:cNvCxnSpPr>
          <p:nvPr/>
        </p:nvCxnSpPr>
        <p:spPr>
          <a:xfrm>
            <a:off x="9130640" y="2323081"/>
            <a:ext cx="1869126" cy="2997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3E4031-CBB0-C4E0-7C52-0BBDCE3B5970}"/>
              </a:ext>
            </a:extLst>
          </p:cNvPr>
          <p:cNvCxnSpPr>
            <a:cxnSpLocks/>
          </p:cNvCxnSpPr>
          <p:nvPr/>
        </p:nvCxnSpPr>
        <p:spPr>
          <a:xfrm>
            <a:off x="4410058" y="2248343"/>
            <a:ext cx="2285473" cy="646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8CFC5D-2F77-A4D4-3062-8965BDEDD955}"/>
              </a:ext>
            </a:extLst>
          </p:cNvPr>
          <p:cNvCxnSpPr>
            <a:cxnSpLocks/>
          </p:cNvCxnSpPr>
          <p:nvPr/>
        </p:nvCxnSpPr>
        <p:spPr>
          <a:xfrm>
            <a:off x="843149" y="3265139"/>
            <a:ext cx="199802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4CD9E4-1FD9-B6C0-988B-402F7D1FCFB2}"/>
              </a:ext>
            </a:extLst>
          </p:cNvPr>
          <p:cNvCxnSpPr>
            <a:cxnSpLocks/>
          </p:cNvCxnSpPr>
          <p:nvPr/>
        </p:nvCxnSpPr>
        <p:spPr>
          <a:xfrm>
            <a:off x="7461203" y="4721077"/>
            <a:ext cx="2193759" cy="223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A7C6D24-F276-94DE-E5B0-8C577C6D1188}"/>
              </a:ext>
            </a:extLst>
          </p:cNvPr>
          <p:cNvCxnSpPr>
            <a:cxnSpLocks/>
          </p:cNvCxnSpPr>
          <p:nvPr/>
        </p:nvCxnSpPr>
        <p:spPr>
          <a:xfrm>
            <a:off x="2841171" y="2027857"/>
            <a:ext cx="0" cy="12692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B68054-A42A-515C-CB7E-F4ECA78B2494}"/>
              </a:ext>
            </a:extLst>
          </p:cNvPr>
          <p:cNvCxnSpPr>
            <a:cxnSpLocks/>
          </p:cNvCxnSpPr>
          <p:nvPr/>
        </p:nvCxnSpPr>
        <p:spPr>
          <a:xfrm>
            <a:off x="8207828" y="2027857"/>
            <a:ext cx="0" cy="271552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5E00338-FC6C-9700-1A14-657F7C8DEEEF}"/>
              </a:ext>
            </a:extLst>
          </p:cNvPr>
          <p:cNvCxnSpPr>
            <a:cxnSpLocks/>
            <a:endCxn id="10" idx="0"/>
          </p:cNvCxnSpPr>
          <p:nvPr/>
        </p:nvCxnSpPr>
        <p:spPr>
          <a:xfrm>
            <a:off x="1227435" y="2005897"/>
            <a:ext cx="2863" cy="2036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2E0CE5-E9B7-8130-E6A1-548F6E8E9010}"/>
              </a:ext>
            </a:extLst>
          </p:cNvPr>
          <p:cNvCxnSpPr>
            <a:cxnSpLocks/>
          </p:cNvCxnSpPr>
          <p:nvPr/>
        </p:nvCxnSpPr>
        <p:spPr>
          <a:xfrm flipH="1">
            <a:off x="192220" y="3784602"/>
            <a:ext cx="23492" cy="6583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CBCE19C-3597-58DD-D4B1-41D68CE97006}"/>
              </a:ext>
            </a:extLst>
          </p:cNvPr>
          <p:cNvCxnSpPr>
            <a:cxnSpLocks/>
          </p:cNvCxnSpPr>
          <p:nvPr/>
        </p:nvCxnSpPr>
        <p:spPr>
          <a:xfrm>
            <a:off x="3634318" y="2643237"/>
            <a:ext cx="0" cy="22088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386AE79-82CA-E1CC-7221-B32A0A871DD7}"/>
              </a:ext>
            </a:extLst>
          </p:cNvPr>
          <p:cNvCxnSpPr>
            <a:cxnSpLocks/>
          </p:cNvCxnSpPr>
          <p:nvPr/>
        </p:nvCxnSpPr>
        <p:spPr>
          <a:xfrm>
            <a:off x="5935587" y="2662500"/>
            <a:ext cx="0" cy="12692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373C4F2-E9C1-8DBE-2ED0-A0FAD23A453E}"/>
              </a:ext>
            </a:extLst>
          </p:cNvPr>
          <p:cNvCxnSpPr>
            <a:cxnSpLocks/>
          </p:cNvCxnSpPr>
          <p:nvPr/>
        </p:nvCxnSpPr>
        <p:spPr>
          <a:xfrm>
            <a:off x="8397021" y="2844495"/>
            <a:ext cx="0" cy="12692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828A27A-CCEB-2688-47A1-6837187523EA}"/>
              </a:ext>
            </a:extLst>
          </p:cNvPr>
          <p:cNvCxnSpPr>
            <a:cxnSpLocks/>
          </p:cNvCxnSpPr>
          <p:nvPr/>
        </p:nvCxnSpPr>
        <p:spPr>
          <a:xfrm>
            <a:off x="6566362" y="5135267"/>
            <a:ext cx="0" cy="132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0020A78-ADF2-C2F0-B330-6D99518FF3C8}"/>
              </a:ext>
            </a:extLst>
          </p:cNvPr>
          <p:cNvCxnSpPr>
            <a:cxnSpLocks/>
          </p:cNvCxnSpPr>
          <p:nvPr/>
        </p:nvCxnSpPr>
        <p:spPr>
          <a:xfrm>
            <a:off x="9748099" y="5274192"/>
            <a:ext cx="0" cy="2884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6EA6BA4-80A9-0E16-AD0C-2C82FF33DFAC}"/>
              </a:ext>
            </a:extLst>
          </p:cNvPr>
          <p:cNvCxnSpPr>
            <a:cxnSpLocks/>
          </p:cNvCxnSpPr>
          <p:nvPr/>
        </p:nvCxnSpPr>
        <p:spPr>
          <a:xfrm>
            <a:off x="2537038" y="3809427"/>
            <a:ext cx="0" cy="11648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378841D-B85D-EE4D-50C8-AAC488A20595}"/>
              </a:ext>
            </a:extLst>
          </p:cNvPr>
          <p:cNvCxnSpPr>
            <a:cxnSpLocks/>
          </p:cNvCxnSpPr>
          <p:nvPr/>
        </p:nvCxnSpPr>
        <p:spPr>
          <a:xfrm>
            <a:off x="843149" y="3265139"/>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8D3B11A-0EA2-5AA0-C6D3-7F2EA4A2F5FB}"/>
              </a:ext>
            </a:extLst>
          </p:cNvPr>
          <p:cNvCxnSpPr>
            <a:cxnSpLocks/>
          </p:cNvCxnSpPr>
          <p:nvPr/>
        </p:nvCxnSpPr>
        <p:spPr>
          <a:xfrm>
            <a:off x="2465169" y="3297143"/>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B24BCC6-8CB4-D1EF-2E06-A5F4284E8CBF}"/>
              </a:ext>
            </a:extLst>
          </p:cNvPr>
          <p:cNvCxnSpPr>
            <a:cxnSpLocks/>
          </p:cNvCxnSpPr>
          <p:nvPr/>
        </p:nvCxnSpPr>
        <p:spPr>
          <a:xfrm>
            <a:off x="6080435" y="2026205"/>
            <a:ext cx="0" cy="233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0C1CBA2F-F8E0-338F-D2E8-026E35FE58A2}"/>
              </a:ext>
            </a:extLst>
          </p:cNvPr>
          <p:cNvSpPr/>
          <p:nvPr/>
        </p:nvSpPr>
        <p:spPr>
          <a:xfrm>
            <a:off x="4087617" y="6219044"/>
            <a:ext cx="703384" cy="436098"/>
          </a:xfrm>
          <a:prstGeom prst="rect">
            <a:avLst/>
          </a:prstGeom>
          <a:solidFill>
            <a:srgbClr val="FFFF00"/>
          </a:solidFill>
          <a:ln w="38100">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CED95470-3893-1838-1A49-598FA0983E87}"/>
              </a:ext>
            </a:extLst>
          </p:cNvPr>
          <p:cNvSpPr/>
          <p:nvPr/>
        </p:nvSpPr>
        <p:spPr>
          <a:xfrm>
            <a:off x="333068" y="6248890"/>
            <a:ext cx="703384" cy="436098"/>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65076CF-E5DE-C418-F271-259E1FD73F7A}"/>
              </a:ext>
            </a:extLst>
          </p:cNvPr>
          <p:cNvSpPr txBox="1"/>
          <p:nvPr/>
        </p:nvSpPr>
        <p:spPr>
          <a:xfrm>
            <a:off x="1246529" y="6173516"/>
            <a:ext cx="659091" cy="523220"/>
          </a:xfrm>
          <a:prstGeom prst="rect">
            <a:avLst/>
          </a:prstGeom>
          <a:noFill/>
        </p:spPr>
        <p:txBody>
          <a:bodyPr wrap="none" rtlCol="0">
            <a:spAutoFit/>
          </a:bodyPr>
          <a:lstStyle/>
          <a:p>
            <a:pPr algn="ctr"/>
            <a:r>
              <a:rPr lang="en-US" sz="1400" dirty="0"/>
              <a:t>Effort </a:t>
            </a:r>
          </a:p>
          <a:p>
            <a:pPr algn="ctr"/>
            <a:r>
              <a:rPr lang="en-US" sz="1400" dirty="0"/>
              <a:t>Area</a:t>
            </a:r>
          </a:p>
        </p:txBody>
      </p:sp>
      <p:sp>
        <p:nvSpPr>
          <p:cNvPr id="91" name="TextBox 90">
            <a:extLst>
              <a:ext uri="{FF2B5EF4-FFF2-40B4-BE49-F238E27FC236}">
                <a16:creationId xmlns:a16="http://schemas.microsoft.com/office/drawing/2014/main" id="{9960BA46-7361-792B-9025-281C3AF179C0}"/>
              </a:ext>
            </a:extLst>
          </p:cNvPr>
          <p:cNvSpPr txBox="1"/>
          <p:nvPr/>
        </p:nvSpPr>
        <p:spPr>
          <a:xfrm>
            <a:off x="4839229" y="6168422"/>
            <a:ext cx="1266629" cy="523220"/>
          </a:xfrm>
          <a:prstGeom prst="rect">
            <a:avLst/>
          </a:prstGeom>
          <a:noFill/>
        </p:spPr>
        <p:txBody>
          <a:bodyPr wrap="none" rtlCol="0">
            <a:spAutoFit/>
          </a:bodyPr>
          <a:lstStyle/>
          <a:p>
            <a:r>
              <a:rPr lang="en-US" sz="1400" dirty="0"/>
              <a:t>Priority Effort </a:t>
            </a:r>
          </a:p>
          <a:p>
            <a:pPr algn="ctr"/>
            <a:r>
              <a:rPr lang="en-US" sz="1400" dirty="0"/>
              <a:t>for 2025</a:t>
            </a:r>
          </a:p>
        </p:txBody>
      </p:sp>
      <p:sp>
        <p:nvSpPr>
          <p:cNvPr id="92" name="Rectangle 91">
            <a:extLst>
              <a:ext uri="{FF2B5EF4-FFF2-40B4-BE49-F238E27FC236}">
                <a16:creationId xmlns:a16="http://schemas.microsoft.com/office/drawing/2014/main" id="{6594453F-A953-9668-E69A-8A9EAD4D9027}"/>
              </a:ext>
            </a:extLst>
          </p:cNvPr>
          <p:cNvSpPr/>
          <p:nvPr/>
        </p:nvSpPr>
        <p:spPr>
          <a:xfrm>
            <a:off x="2308779" y="6241357"/>
            <a:ext cx="703384" cy="436098"/>
          </a:xfrm>
          <a:prstGeom prst="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DB7D3F16-A4AE-B4A8-7825-00C38349A6AA}"/>
              </a:ext>
            </a:extLst>
          </p:cNvPr>
          <p:cNvSpPr txBox="1"/>
          <p:nvPr/>
        </p:nvSpPr>
        <p:spPr>
          <a:xfrm>
            <a:off x="3012163" y="6305517"/>
            <a:ext cx="609398" cy="307777"/>
          </a:xfrm>
          <a:prstGeom prst="rect">
            <a:avLst/>
          </a:prstGeom>
          <a:noFill/>
        </p:spPr>
        <p:txBody>
          <a:bodyPr wrap="none" rtlCol="0">
            <a:spAutoFit/>
          </a:bodyPr>
          <a:lstStyle/>
          <a:p>
            <a:pPr algn="ctr"/>
            <a:r>
              <a:rPr lang="en-US" sz="1400" dirty="0"/>
              <a:t>Effort</a:t>
            </a:r>
          </a:p>
        </p:txBody>
      </p:sp>
      <p:sp>
        <p:nvSpPr>
          <p:cNvPr id="24" name="Rectangle 23">
            <a:extLst>
              <a:ext uri="{FF2B5EF4-FFF2-40B4-BE49-F238E27FC236}">
                <a16:creationId xmlns:a16="http://schemas.microsoft.com/office/drawing/2014/main" id="{46760465-83A9-3ABA-982D-5E5746EB249B}"/>
              </a:ext>
            </a:extLst>
          </p:cNvPr>
          <p:cNvSpPr/>
          <p:nvPr/>
        </p:nvSpPr>
        <p:spPr>
          <a:xfrm>
            <a:off x="6449184" y="4829812"/>
            <a:ext cx="2024039" cy="415553"/>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Growing New Members</a:t>
            </a:r>
          </a:p>
        </p:txBody>
      </p:sp>
    </p:spTree>
    <p:extLst>
      <p:ext uri="{BB962C8B-B14F-4D97-AF65-F5344CB8AC3E}">
        <p14:creationId xmlns:p14="http://schemas.microsoft.com/office/powerpoint/2010/main" val="15303418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4FC4-0292-1B20-CF77-F6116ECE4BD0}"/>
              </a:ext>
            </a:extLst>
          </p:cNvPr>
          <p:cNvSpPr>
            <a:spLocks noGrp="1"/>
          </p:cNvSpPr>
          <p:nvPr>
            <p:ph type="title"/>
          </p:nvPr>
        </p:nvSpPr>
        <p:spPr/>
        <p:txBody>
          <a:bodyPr/>
          <a:lstStyle/>
          <a:p>
            <a:r>
              <a:rPr lang="en-US" dirty="0"/>
              <a:t>Path Forward</a:t>
            </a:r>
          </a:p>
        </p:txBody>
      </p:sp>
      <p:sp>
        <p:nvSpPr>
          <p:cNvPr id="3" name="Content Placeholder 2">
            <a:extLst>
              <a:ext uri="{FF2B5EF4-FFF2-40B4-BE49-F238E27FC236}">
                <a16:creationId xmlns:a16="http://schemas.microsoft.com/office/drawing/2014/main" id="{CA48DDE7-011F-FCA2-D73C-CD019BA2A8EB}"/>
              </a:ext>
            </a:extLst>
          </p:cNvPr>
          <p:cNvSpPr>
            <a:spLocks noGrp="1"/>
          </p:cNvSpPr>
          <p:nvPr>
            <p:ph idx="1"/>
          </p:nvPr>
        </p:nvSpPr>
        <p:spPr>
          <a:xfrm>
            <a:off x="446616" y="1454150"/>
            <a:ext cx="11298767" cy="5403850"/>
          </a:xfrm>
        </p:spPr>
        <p:txBody>
          <a:bodyPr/>
          <a:lstStyle/>
          <a:p>
            <a:r>
              <a:rPr lang="en-US" sz="2000" dirty="0">
                <a:solidFill>
                  <a:srgbClr val="000000"/>
                </a:solidFill>
                <a:effectLst/>
                <a:latin typeface="Arial" panose="020B0604020202020204" pitchFamily="34" charset="0"/>
                <a:ea typeface="Aptos" panose="020B0004020202020204" pitchFamily="34" charset="0"/>
              </a:rPr>
              <a:t>Given Plan approval, next step is implementing the Plan</a:t>
            </a:r>
          </a:p>
          <a:p>
            <a:pPr>
              <a:spcBef>
                <a:spcPts val="1800"/>
              </a:spcBef>
            </a:pPr>
            <a:r>
              <a:rPr lang="en-US" dirty="0">
                <a:solidFill>
                  <a:srgbClr val="000000"/>
                </a:solidFill>
                <a:latin typeface="Arial" panose="020B0604020202020204" pitchFamily="34" charset="0"/>
                <a:ea typeface="Aptos" panose="020B0004020202020204" pitchFamily="34" charset="0"/>
              </a:rPr>
              <a:t>The existing St Matthew’s Strategic Plan Implementation Committee can continue activities in assisting plan enactment, or Vestry could choose another path - either way </a:t>
            </a:r>
            <a:r>
              <a:rPr lang="en-US" i="1" dirty="0">
                <a:solidFill>
                  <a:srgbClr val="000000"/>
                </a:solidFill>
                <a:latin typeface="Arial" panose="020B0604020202020204" pitchFamily="34" charset="0"/>
                <a:ea typeface="Aptos" panose="020B0004020202020204" pitchFamily="34" charset="0"/>
              </a:rPr>
              <a:t>maintaining momentum is critical</a:t>
            </a:r>
          </a:p>
          <a:p>
            <a:pPr>
              <a:spcBef>
                <a:spcPts val="1800"/>
              </a:spcBef>
            </a:pPr>
            <a:r>
              <a:rPr lang="en-US" sz="2000" dirty="0"/>
              <a:t>A Strategic Plan is a “living document” and should be updated as needed to meet changing Church needs</a:t>
            </a:r>
          </a:p>
          <a:p>
            <a:pPr>
              <a:spcBef>
                <a:spcPts val="1800"/>
              </a:spcBef>
            </a:pPr>
            <a:r>
              <a:rPr lang="en-US" sz="2000" dirty="0">
                <a:solidFill>
                  <a:srgbClr val="000000"/>
                </a:solidFill>
                <a:effectLst/>
                <a:latin typeface="Arial" panose="020B0604020202020204" pitchFamily="34" charset="0"/>
                <a:ea typeface="Aptos" panose="020B0004020202020204" pitchFamily="34" charset="0"/>
              </a:rPr>
              <a:t>The Vestry will use the plan in helping to prioritize use of available Congregation resources </a:t>
            </a:r>
          </a:p>
          <a:p>
            <a:pPr>
              <a:spcBef>
                <a:spcPts val="1800"/>
              </a:spcBef>
            </a:pPr>
            <a:r>
              <a:rPr lang="en-US" dirty="0">
                <a:solidFill>
                  <a:srgbClr val="000000"/>
                </a:solidFill>
                <a:latin typeface="Arial" panose="020B0604020202020204" pitchFamily="34" charset="0"/>
              </a:rPr>
              <a:t>The Strategic Plan should again be updated in approximately 3 years (2028)</a:t>
            </a:r>
          </a:p>
          <a:p>
            <a:pPr lvl="1">
              <a:spcBef>
                <a:spcPts val="0"/>
              </a:spcBef>
            </a:pPr>
            <a:r>
              <a:rPr lang="en-US" dirty="0">
                <a:solidFill>
                  <a:srgbClr val="000000"/>
                </a:solidFill>
                <a:latin typeface="Arial" panose="020B0604020202020204" pitchFamily="34" charset="0"/>
              </a:rPr>
              <a:t>  That activity should include full congregation surveys as were done for the 2020 Plan</a:t>
            </a:r>
            <a:endParaRPr lang="en-US" dirty="0"/>
          </a:p>
          <a:p>
            <a:endParaRPr lang="en-US" dirty="0"/>
          </a:p>
        </p:txBody>
      </p:sp>
    </p:spTree>
    <p:extLst>
      <p:ext uri="{BB962C8B-B14F-4D97-AF65-F5344CB8AC3E}">
        <p14:creationId xmlns:p14="http://schemas.microsoft.com/office/powerpoint/2010/main" val="2587523193"/>
      </p:ext>
    </p:extLst>
  </p:cSld>
  <p:clrMapOvr>
    <a:masterClrMapping/>
  </p:clrMapOvr>
  <p:transition/>
</p:sld>
</file>

<file path=ppt/theme/theme1.xml><?xml version="1.0" encoding="utf-8"?>
<a:theme xmlns:a="http://schemas.openxmlformats.org/drawingml/2006/main" name="2_Default Design">
  <a:themeElements>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2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322404</TotalTime>
  <Words>11525</Words>
  <Application>Microsoft Macintosh PowerPoint</Application>
  <PresentationFormat>Widescreen</PresentationFormat>
  <Paragraphs>867</Paragraphs>
  <Slides>49</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49</vt:i4>
      </vt:variant>
    </vt:vector>
  </HeadingPairs>
  <TitlesOfParts>
    <vt:vector size="63" baseType="lpstr">
      <vt:lpstr>Aptos</vt:lpstr>
      <vt:lpstr>Arial</vt:lpstr>
      <vt:lpstr>Arial Narrow</vt:lpstr>
      <vt:lpstr>Calibri</vt:lpstr>
      <vt:lpstr>Courier New</vt:lpstr>
      <vt:lpstr>Helvetica Condensed</vt:lpstr>
      <vt:lpstr>Noto Sans Symbols</vt:lpstr>
      <vt:lpstr>Roboto</vt:lpstr>
      <vt:lpstr>System Font Regular</vt:lpstr>
      <vt:lpstr>Tahoma</vt:lpstr>
      <vt:lpstr>Times</vt:lpstr>
      <vt:lpstr>Times New Roman</vt:lpstr>
      <vt:lpstr>Wingdings</vt:lpstr>
      <vt:lpstr>2_Default Design</vt:lpstr>
      <vt:lpstr>PowerPoint Presentation</vt:lpstr>
      <vt:lpstr>Draft Strategic Plan</vt:lpstr>
      <vt:lpstr>Strategic Plan Outline</vt:lpstr>
      <vt:lpstr>Introduction</vt:lpstr>
      <vt:lpstr>Executive Summary (1 of 2)</vt:lpstr>
      <vt:lpstr>Executive Summary (2 of 2)</vt:lpstr>
      <vt:lpstr>Path to a Plan</vt:lpstr>
      <vt:lpstr>Strategic Plan Org Chart</vt:lpstr>
      <vt:lpstr>Path Forward</vt:lpstr>
      <vt:lpstr>Highest Priority Efforts</vt:lpstr>
      <vt:lpstr>PowerPoint Presentation</vt:lpstr>
      <vt:lpstr>PowerPoint Presentation</vt:lpstr>
      <vt:lpstr>PowerPoint Presentation</vt:lpstr>
      <vt:lpstr>PowerPoint Presentation</vt:lpstr>
      <vt:lpstr>PowerPoint Presentation</vt:lpstr>
      <vt:lpstr>PowerPoint Presentation</vt:lpstr>
      <vt:lpstr>Priority Efforts To Be Worked Later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Working Papers From the Strategic Plan Update Process</vt:lpstr>
      <vt:lpstr>Why a Strategic Plan?</vt:lpstr>
      <vt:lpstr>Update Background</vt:lpstr>
      <vt:lpstr>Strategic Planning –  Father Chris’ Faith Vision</vt:lpstr>
      <vt:lpstr>Convictions  </vt:lpstr>
      <vt:lpstr>Convictions</vt:lpstr>
      <vt:lpstr>Environment </vt:lpstr>
      <vt:lpstr>Environment</vt:lpstr>
      <vt:lpstr>Environment</vt:lpstr>
      <vt:lpstr>SWOT </vt:lpstr>
      <vt:lpstr>SWOT </vt:lpstr>
      <vt:lpstr>SWOT </vt:lpstr>
      <vt:lpstr>SWOT </vt:lpstr>
      <vt:lpstr>SWOT </vt:lpstr>
      <vt:lpstr>SWOT </vt:lpstr>
      <vt:lpstr>SWOT </vt:lpstr>
      <vt:lpstr>SWOT </vt:lpstr>
      <vt:lpstr>SWOT </vt:lpstr>
      <vt:lpstr>Notes on Triage Results</vt:lpstr>
      <vt:lpstr>SWOT </vt:lpstr>
      <vt:lpstr>SWOT </vt:lpstr>
      <vt:lpstr>SWOT </vt:lpstr>
      <vt:lpstr>SWOT </vt:lpstr>
      <vt:lpstr>SWOT </vt:lpstr>
    </vt:vector>
  </TitlesOfParts>
  <Manager/>
  <Company>TEM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 Hood Ramp Failure –RPC</dc:title>
  <dc:subject/>
  <dc:creator>Hamilton, Michael A Contractor/ITT</dc:creator>
  <cp:keywords/>
  <dc:description/>
  <cp:lastModifiedBy>LeeAnn Mack</cp:lastModifiedBy>
  <cp:revision>1482</cp:revision>
  <cp:lastPrinted>2025-02-27T13:58:13Z</cp:lastPrinted>
  <dcterms:created xsi:type="dcterms:W3CDTF">2007-02-05T12:17:18Z</dcterms:created>
  <dcterms:modified xsi:type="dcterms:W3CDTF">2025-07-02T20:52:15Z</dcterms:modified>
  <cp:category/>
</cp:coreProperties>
</file>