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48"/>
  </p:notesMasterIdLst>
  <p:handoutMasterIdLst>
    <p:handoutMasterId r:id="rId49"/>
  </p:handoutMasterIdLst>
  <p:sldIdLst>
    <p:sldId id="490" r:id="rId2"/>
    <p:sldId id="599" r:id="rId3"/>
    <p:sldId id="412" r:id="rId4"/>
    <p:sldId id="600" r:id="rId5"/>
    <p:sldId id="606" r:id="rId6"/>
    <p:sldId id="602" r:id="rId7"/>
    <p:sldId id="601" r:id="rId8"/>
    <p:sldId id="603" r:id="rId9"/>
    <p:sldId id="604" r:id="rId10"/>
    <p:sldId id="605" r:id="rId11"/>
    <p:sldId id="607" r:id="rId12"/>
    <p:sldId id="608" r:id="rId13"/>
    <p:sldId id="609" r:id="rId14"/>
    <p:sldId id="610" r:id="rId15"/>
    <p:sldId id="611" r:id="rId16"/>
    <p:sldId id="612" r:id="rId17"/>
    <p:sldId id="613" r:id="rId18"/>
    <p:sldId id="616" r:id="rId19"/>
    <p:sldId id="413" r:id="rId20"/>
    <p:sldId id="594" r:id="rId21"/>
    <p:sldId id="585" r:id="rId22"/>
    <p:sldId id="454" r:id="rId23"/>
    <p:sldId id="579" r:id="rId24"/>
    <p:sldId id="582" r:id="rId25"/>
    <p:sldId id="596" r:id="rId26"/>
    <p:sldId id="578" r:id="rId27"/>
    <p:sldId id="589" r:id="rId28"/>
    <p:sldId id="455" r:id="rId29"/>
    <p:sldId id="614" r:id="rId30"/>
    <p:sldId id="453" r:id="rId31"/>
    <p:sldId id="595" r:id="rId32"/>
    <p:sldId id="597" r:id="rId33"/>
    <p:sldId id="590" r:id="rId34"/>
    <p:sldId id="580" r:id="rId35"/>
    <p:sldId id="586" r:id="rId36"/>
    <p:sldId id="592" r:id="rId37"/>
    <p:sldId id="591" r:id="rId38"/>
    <p:sldId id="598" r:id="rId39"/>
    <p:sldId id="593" r:id="rId40"/>
    <p:sldId id="256" r:id="rId41"/>
    <p:sldId id="588" r:id="rId42"/>
    <p:sldId id="574" r:id="rId43"/>
    <p:sldId id="587" r:id="rId44"/>
    <p:sldId id="404" r:id="rId45"/>
    <p:sldId id="615" r:id="rId46"/>
    <p:sldId id="399" r:id="rId47"/>
  </p:sldIdLst>
  <p:sldSz cx="12192000" cy="6858000"/>
  <p:notesSz cx="9236075" cy="7010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Ainsworth"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3333FF"/>
    <a:srgbClr val="FFFF00"/>
    <a:srgbClr val="FFFF66"/>
    <a:srgbClr val="FF6699"/>
    <a:srgbClr val="00CC00"/>
    <a:srgbClr val="33CC33"/>
    <a:srgbClr val="6699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897" autoAdjust="0"/>
    <p:restoredTop sz="97714" autoAdjust="0"/>
  </p:normalViewPr>
  <p:slideViewPr>
    <p:cSldViewPr snapToGrid="0">
      <p:cViewPr varScale="1">
        <p:scale>
          <a:sx n="56" d="100"/>
          <a:sy n="56" d="100"/>
        </p:scale>
        <p:origin x="42" y="528"/>
      </p:cViewPr>
      <p:guideLst>
        <p:guide orient="horz" pos="2160"/>
        <p:guide pos="3840"/>
      </p:guideLst>
    </p:cSldViewPr>
  </p:slideViewPr>
  <p:notesTextViewPr>
    <p:cViewPr>
      <p:scale>
        <a:sx n="100" d="100"/>
        <a:sy n="100" d="100"/>
      </p:scale>
      <p:origin x="0" y="0"/>
    </p:cViewPr>
  </p:notesTextViewPr>
  <p:sorterViewPr>
    <p:cViewPr>
      <p:scale>
        <a:sx n="90" d="100"/>
        <a:sy n="90" d="100"/>
      </p:scale>
      <p:origin x="0" y="-3780"/>
    </p:cViewPr>
  </p:sorter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365F7F-4491-457F-AF3A-3E03F7F8E84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2F443D6-0071-4E0E-B6B7-2FFA3AD8DC6B}">
      <dgm:prSet phldrT="[Text]" custT="1"/>
      <dgm:spPr>
        <a:solidFill>
          <a:srgbClr val="FFC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extrusionH="76200" prstMaterial="matte">
          <a:bevelT w="127000" h="63500"/>
          <a:extrusionClr>
            <a:schemeClr val="bg1">
              <a:lumMod val="65000"/>
            </a:schemeClr>
          </a:extrusionClr>
        </a:sp3d>
      </dgm:spPr>
      <dgm:t>
        <a:bodyPr/>
        <a:lstStyle/>
        <a:p>
          <a:r>
            <a:rPr lang="en-US" sz="1000" b="1" dirty="0">
              <a:solidFill>
                <a:schemeClr val="tx1"/>
              </a:solidFill>
            </a:rPr>
            <a:t>Vision and Mission Statement</a:t>
          </a:r>
        </a:p>
      </dgm:t>
    </dgm:pt>
    <dgm:pt modelId="{69C6CB31-F107-4E17-BD76-490DA3335C1A}" type="parTrans" cxnId="{3048C5CA-731A-4E57-ACBD-8E1DB5BAAEC6}">
      <dgm:prSet/>
      <dgm:spPr/>
      <dgm:t>
        <a:bodyPr/>
        <a:lstStyle/>
        <a:p>
          <a:endParaRPr lang="en-US"/>
        </a:p>
      </dgm:t>
    </dgm:pt>
    <dgm:pt modelId="{2CB0B2D7-E79D-48EF-B398-98781E86EA0E}" type="sibTrans" cxnId="{3048C5CA-731A-4E57-ACBD-8E1DB5BAAEC6}">
      <dgm:prSet/>
      <dgm:spPr/>
      <dgm:t>
        <a:bodyPr/>
        <a:lstStyle/>
        <a:p>
          <a:endParaRPr lang="en-US"/>
        </a:p>
      </dgm:t>
    </dgm:pt>
    <dgm:pt modelId="{4BBD62A1-190B-454D-8151-F79E00C9170A}">
      <dgm:prSet phldrT="[Text]"/>
      <dgm:spPr>
        <a:gradFill rotWithShape="0">
          <a:gsLst>
            <a:gs pos="80000">
              <a:srgbClr val="FFC000"/>
            </a:gs>
            <a:gs pos="100000">
              <a:schemeClr val="tx1">
                <a:lumMod val="50000"/>
                <a:lumOff val="50000"/>
              </a:schemeClr>
            </a:gs>
            <a:gs pos="100000">
              <a:schemeClr val="accent1">
                <a:tint val="23500"/>
                <a:satMod val="160000"/>
              </a:schemeClr>
            </a:gs>
          </a:gsLst>
          <a:path path="shape">
            <a:fillToRect l="50000" t="50000" r="50000" b="50000"/>
          </a:path>
        </a:gradFill>
        <a:ln w="28575">
          <a:solidFill>
            <a:schemeClr val="tx1"/>
          </a:solidFill>
        </a:ln>
        <a:effectLst>
          <a:innerShdw>
            <a:prstClr val="black"/>
          </a:innerShdw>
        </a:effectLst>
        <a:scene3d>
          <a:camera prst="orthographicFront"/>
          <a:lightRig rig="threePt" dir="t"/>
        </a:scene3d>
        <a:sp3d prstMaterial="matte"/>
      </dgm:spPr>
      <dgm:t>
        <a:bodyPr/>
        <a:lstStyle/>
        <a:p>
          <a:r>
            <a:rPr lang="en-US" b="1" dirty="0">
              <a:solidFill>
                <a:schemeClr val="tx1"/>
              </a:solidFill>
            </a:rPr>
            <a:t>Worship</a:t>
          </a:r>
        </a:p>
      </dgm:t>
    </dgm:pt>
    <dgm:pt modelId="{A62C585C-0780-4CBD-BD0C-FDD5E966CDAA}" type="parTrans" cxnId="{DA6362AB-6465-44EF-8266-F3879B8C21C7}">
      <dgm:prSet/>
      <dgm:spPr>
        <a:scene3d>
          <a:camera prst="orthographicFront"/>
          <a:lightRig rig="threePt" dir="t"/>
        </a:scene3d>
        <a:sp3d extrusionH="76200">
          <a:extrusionClr>
            <a:schemeClr val="bg1">
              <a:lumMod val="65000"/>
            </a:schemeClr>
          </a:extrusionClr>
        </a:sp3d>
      </dgm:spPr>
      <dgm:t>
        <a:bodyPr/>
        <a:lstStyle/>
        <a:p>
          <a:endParaRPr lang="en-US"/>
        </a:p>
      </dgm:t>
    </dgm:pt>
    <dgm:pt modelId="{7033AC18-B884-4DAC-AA6A-EB8F13020CE9}" type="sibTrans" cxnId="{DA6362AB-6465-44EF-8266-F3879B8C21C7}">
      <dgm:prSet/>
      <dgm:spPr/>
      <dgm:t>
        <a:bodyPr/>
        <a:lstStyle/>
        <a:p>
          <a:endParaRPr lang="en-US"/>
        </a:p>
      </dgm:t>
    </dgm:pt>
    <dgm:pt modelId="{9EF1B489-CD5B-4B3D-BDDF-15629E235DFA}">
      <dgm:prSet phldrT="[Text]"/>
      <dgm:spPr>
        <a:gradFill rotWithShape="0">
          <a:gsLst>
            <a:gs pos="80000">
              <a:srgbClr val="FFC000"/>
            </a:gs>
            <a:gs pos="100000">
              <a:schemeClr val="tx1">
                <a:lumMod val="50000"/>
                <a:lumOff val="50000"/>
              </a:schemeClr>
            </a:gs>
            <a:gs pos="100000">
              <a:schemeClr val="accent1">
                <a:tint val="23500"/>
                <a:satMod val="160000"/>
              </a:schemeClr>
            </a:gs>
          </a:gsLst>
          <a:path path="shape">
            <a:fillToRect l="50000" t="50000" r="50000" b="50000"/>
          </a:path>
        </a:gradFill>
        <a:ln w="28575">
          <a:solidFill>
            <a:schemeClr val="tx1"/>
          </a:solidFill>
        </a:ln>
        <a:effectLst>
          <a:innerShdw blurRad="190500">
            <a:prstClr val="black"/>
          </a:innerShdw>
        </a:effectLst>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Ministry</a:t>
          </a:r>
        </a:p>
      </dgm:t>
    </dgm:pt>
    <dgm:pt modelId="{6D70DE24-D08A-454F-A785-00EC6B3DB93E}" type="parTrans" cxnId="{66EEC625-DCAD-4005-BBC2-8E4D620CDF25}">
      <dgm:prSet/>
      <dgm:spPr>
        <a:scene3d>
          <a:camera prst="orthographicFront"/>
          <a:lightRig rig="threePt" dir="t"/>
        </a:scene3d>
        <a:sp3d extrusionH="76200">
          <a:extrusionClr>
            <a:schemeClr val="bg1">
              <a:lumMod val="65000"/>
            </a:schemeClr>
          </a:extrusionClr>
        </a:sp3d>
      </dgm:spPr>
      <dgm:t>
        <a:bodyPr/>
        <a:lstStyle/>
        <a:p>
          <a:endParaRPr lang="en-US"/>
        </a:p>
      </dgm:t>
    </dgm:pt>
    <dgm:pt modelId="{70ED0309-DA90-46CE-8334-A54A8D94F3A8}" type="sibTrans" cxnId="{66EEC625-DCAD-4005-BBC2-8E4D620CDF25}">
      <dgm:prSet/>
      <dgm:spPr/>
      <dgm:t>
        <a:bodyPr/>
        <a:lstStyle/>
        <a:p>
          <a:endParaRPr lang="en-US"/>
        </a:p>
      </dgm:t>
    </dgm:pt>
    <dgm:pt modelId="{F7492E45-DF41-4474-BAF3-0128A771F490}">
      <dgm:prSet phldrT="[Text]"/>
      <dgm:spPr>
        <a:gradFill rotWithShape="0">
          <a:gsLst>
            <a:gs pos="80000">
              <a:srgbClr val="FFC000"/>
            </a:gs>
            <a:gs pos="100000">
              <a:schemeClr val="tx1">
                <a:lumMod val="50000"/>
                <a:lumOff val="50000"/>
              </a:schemeClr>
            </a:gs>
            <a:gs pos="100000">
              <a:schemeClr val="accent1">
                <a:tint val="23500"/>
                <a:satMod val="160000"/>
              </a:schemeClr>
            </a:gs>
          </a:gsLst>
          <a:path path="shape">
            <a:fillToRect l="50000" t="50000" r="50000" b="50000"/>
          </a:path>
        </a:gradFill>
        <a:ln w="28575">
          <a:solidFill>
            <a:schemeClr val="tx1"/>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Discipleship</a:t>
          </a:r>
        </a:p>
      </dgm:t>
    </dgm:pt>
    <dgm:pt modelId="{B3A5F5ED-F4A1-4259-93C0-C546B59A3745}" type="parTrans" cxnId="{8A21125B-B2D5-4F90-B855-4938BFE9DCB6}">
      <dgm:prSet/>
      <dgm:spPr>
        <a:scene3d>
          <a:camera prst="orthographicFront"/>
          <a:lightRig rig="threePt" dir="t"/>
        </a:scene3d>
        <a:sp3d extrusionH="76200">
          <a:extrusionClr>
            <a:schemeClr val="bg1">
              <a:lumMod val="65000"/>
            </a:schemeClr>
          </a:extrusionClr>
        </a:sp3d>
      </dgm:spPr>
      <dgm:t>
        <a:bodyPr/>
        <a:lstStyle/>
        <a:p>
          <a:endParaRPr lang="en-US"/>
        </a:p>
      </dgm:t>
    </dgm:pt>
    <dgm:pt modelId="{B60CBDC7-92A3-4237-AE17-D3A2909698EF}" type="sibTrans" cxnId="{8A21125B-B2D5-4F90-B855-4938BFE9DCB6}">
      <dgm:prSet/>
      <dgm:spPr/>
      <dgm:t>
        <a:bodyPr/>
        <a:lstStyle/>
        <a:p>
          <a:endParaRPr lang="en-US"/>
        </a:p>
      </dgm:t>
    </dgm:pt>
    <dgm:pt modelId="{418AC0C4-049D-4208-8771-629554188CAE}">
      <dgm:prSet phldrT="[Text]"/>
      <dgm:spPr>
        <a:gradFill rotWithShape="0">
          <a:gsLst>
            <a:gs pos="80000">
              <a:srgbClr val="FFC000"/>
            </a:gs>
            <a:gs pos="100000">
              <a:schemeClr val="tx1">
                <a:lumMod val="50000"/>
                <a:lumOff val="50000"/>
              </a:schemeClr>
            </a:gs>
            <a:gs pos="100000">
              <a:schemeClr val="accent1">
                <a:tint val="23500"/>
                <a:satMod val="160000"/>
              </a:schemeClr>
            </a:gs>
          </a:gsLst>
          <a:path path="shape">
            <a:fillToRect l="50000" t="50000" r="50000" b="50000"/>
          </a:path>
        </a:gradFill>
        <a:ln w="28575">
          <a:solidFill>
            <a:schemeClr val="tx1"/>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Education</a:t>
          </a:r>
        </a:p>
      </dgm:t>
    </dgm:pt>
    <dgm:pt modelId="{CFE12AB3-84AC-40FF-AFAE-DDE3B235D205}" type="parTrans" cxnId="{821EB876-E06D-467A-8493-E8D1CE2498EB}">
      <dgm:prSet/>
      <dgm:spPr>
        <a:scene3d>
          <a:camera prst="orthographicFront"/>
          <a:lightRig rig="threePt" dir="t"/>
        </a:scene3d>
        <a:sp3d extrusionH="76200">
          <a:extrusionClr>
            <a:schemeClr val="bg1">
              <a:lumMod val="65000"/>
            </a:schemeClr>
          </a:extrusionClr>
        </a:sp3d>
      </dgm:spPr>
      <dgm:t>
        <a:bodyPr/>
        <a:lstStyle/>
        <a:p>
          <a:endParaRPr lang="en-US"/>
        </a:p>
      </dgm:t>
    </dgm:pt>
    <dgm:pt modelId="{044C88AB-01E9-4086-9BA3-9A72A0E6CA59}" type="sibTrans" cxnId="{821EB876-E06D-467A-8493-E8D1CE2498EB}">
      <dgm:prSet/>
      <dgm:spPr/>
      <dgm:t>
        <a:bodyPr/>
        <a:lstStyle/>
        <a:p>
          <a:endParaRPr lang="en-US"/>
        </a:p>
      </dgm:t>
    </dgm:pt>
    <dgm:pt modelId="{C00CE064-2919-43E9-B975-C2B8134E8909}">
      <dgm:prSet phldrT="[Text]"/>
      <dgm:spPr>
        <a:gradFill rotWithShape="0">
          <a:gsLst>
            <a:gs pos="80000">
              <a:srgbClr val="FFC000"/>
            </a:gs>
            <a:gs pos="100000">
              <a:schemeClr val="tx1">
                <a:lumMod val="50000"/>
                <a:lumOff val="50000"/>
              </a:schemeClr>
            </a:gs>
            <a:gs pos="100000">
              <a:schemeClr val="accent1">
                <a:tint val="23500"/>
                <a:satMod val="160000"/>
              </a:schemeClr>
            </a:gs>
          </a:gsLst>
          <a:path path="shape">
            <a:fillToRect l="50000" t="50000" r="50000" b="50000"/>
          </a:path>
        </a:gradFill>
        <a:ln w="28575">
          <a:solidFill>
            <a:schemeClr val="tx1"/>
          </a:solidFill>
        </a:ln>
        <a:effectLst>
          <a:innerShdw blurRad="114300">
            <a:prstClr val="black"/>
          </a:innerShdw>
        </a:effectLst>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Resource Development</a:t>
          </a:r>
        </a:p>
      </dgm:t>
    </dgm:pt>
    <dgm:pt modelId="{B3DDCA55-4171-40A2-9E27-9EDA7B528591}" type="parTrans" cxnId="{5F53CDB7-E5B9-44FA-ADB0-55C3DB9E79F9}">
      <dgm:prSet/>
      <dgm:spPr>
        <a:scene3d>
          <a:camera prst="orthographicFront"/>
          <a:lightRig rig="threePt" dir="t"/>
        </a:scene3d>
        <a:sp3d extrusionH="76200">
          <a:extrusionClr>
            <a:schemeClr val="bg1">
              <a:lumMod val="65000"/>
            </a:schemeClr>
          </a:extrusionClr>
        </a:sp3d>
      </dgm:spPr>
      <dgm:t>
        <a:bodyPr/>
        <a:lstStyle/>
        <a:p>
          <a:endParaRPr lang="en-US"/>
        </a:p>
      </dgm:t>
    </dgm:pt>
    <dgm:pt modelId="{171D6D91-1F5D-449F-B3D5-FB8C37865DD0}" type="sibTrans" cxnId="{5F53CDB7-E5B9-44FA-ADB0-55C3DB9E79F9}">
      <dgm:prSet/>
      <dgm:spPr/>
      <dgm:t>
        <a:bodyPr/>
        <a:lstStyle/>
        <a:p>
          <a:endParaRPr lang="en-US"/>
        </a:p>
      </dgm:t>
    </dgm:pt>
    <dgm:pt modelId="{E347EFB3-F388-46B1-9EE0-55A4EB88A582}">
      <dgm:prSet phldrT="[Text]"/>
      <dgm:spPr>
        <a:solidFill>
          <a:srgbClr val="FFC000"/>
        </a:solidFill>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Congregation</a:t>
          </a:r>
        </a:p>
      </dgm:t>
    </dgm:pt>
    <dgm:pt modelId="{9EBBFCD8-0FCF-4010-9B91-B9DDAF2CB2CC}" type="parTrans" cxnId="{50101A23-2139-47E1-8F20-C9F9117B5BA1}">
      <dgm:prSet/>
      <dgm:spPr>
        <a:scene3d>
          <a:camera prst="orthographicFront"/>
          <a:lightRig rig="threePt" dir="t"/>
        </a:scene3d>
        <a:sp3d extrusionH="76200">
          <a:extrusionClr>
            <a:schemeClr val="bg1">
              <a:lumMod val="65000"/>
            </a:schemeClr>
          </a:extrusionClr>
        </a:sp3d>
      </dgm:spPr>
      <dgm:t>
        <a:bodyPr/>
        <a:lstStyle/>
        <a:p>
          <a:endParaRPr lang="en-US"/>
        </a:p>
      </dgm:t>
    </dgm:pt>
    <dgm:pt modelId="{FF01019C-7175-4383-83C4-EE4DCE7C2214}" type="sibTrans" cxnId="{50101A23-2139-47E1-8F20-C9F9117B5BA1}">
      <dgm:prSet/>
      <dgm:spPr/>
      <dgm:t>
        <a:bodyPr/>
        <a:lstStyle/>
        <a:p>
          <a:endParaRPr lang="en-US"/>
        </a:p>
      </dgm:t>
    </dgm:pt>
    <dgm:pt modelId="{3ECE9A77-72B5-4589-AA30-4A350A35671E}">
      <dgm:prSet phldrT="[Text]"/>
      <dgm:spPr>
        <a:solidFill>
          <a:srgbClr val="FFC000"/>
        </a:solidFill>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To the Greater Community</a:t>
          </a:r>
        </a:p>
      </dgm:t>
    </dgm:pt>
    <dgm:pt modelId="{46D96C34-D7E0-45DE-987A-552EC8A86F45}" type="parTrans" cxnId="{B7A66A0E-B595-4A61-A305-EA2B71F98CBF}">
      <dgm:prSet/>
      <dgm:spPr>
        <a:scene3d>
          <a:camera prst="orthographicFront"/>
          <a:lightRig rig="threePt" dir="t"/>
        </a:scene3d>
        <a:sp3d extrusionH="76200">
          <a:extrusionClr>
            <a:schemeClr val="bg1">
              <a:lumMod val="65000"/>
            </a:schemeClr>
          </a:extrusionClr>
        </a:sp3d>
      </dgm:spPr>
      <dgm:t>
        <a:bodyPr/>
        <a:lstStyle/>
        <a:p>
          <a:endParaRPr lang="en-US"/>
        </a:p>
      </dgm:t>
    </dgm:pt>
    <dgm:pt modelId="{9C7B250B-077C-4CE8-BBEE-7976F104D148}" type="sibTrans" cxnId="{B7A66A0E-B595-4A61-A305-EA2B71F98CBF}">
      <dgm:prSet/>
      <dgm:spPr/>
      <dgm:t>
        <a:bodyPr/>
        <a:lstStyle/>
        <a:p>
          <a:endParaRPr lang="en-US"/>
        </a:p>
      </dgm:t>
    </dgm:pt>
    <dgm:pt modelId="{64F3BCF2-75AE-4E96-B9D8-DEE98DB3D5C1}">
      <dgm:prSet phldrT="[Text]"/>
      <dgm:spPr>
        <a:solidFill>
          <a:srgbClr val="FFC000"/>
        </a:solidFill>
        <a:ln>
          <a:no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Growing New Members</a:t>
          </a:r>
        </a:p>
      </dgm:t>
    </dgm:pt>
    <dgm:pt modelId="{2C17D0BA-DE82-49E4-A5FB-A4B74B9AABDD}" type="parTrans" cxnId="{F46AB4E8-E85A-4B9E-8BF8-3ECD9FED05DD}">
      <dgm:prSet/>
      <dgm:spPr>
        <a:scene3d>
          <a:camera prst="orthographicFront"/>
          <a:lightRig rig="threePt" dir="t"/>
        </a:scene3d>
        <a:sp3d extrusionH="76200">
          <a:extrusionClr>
            <a:schemeClr val="bg1">
              <a:lumMod val="65000"/>
            </a:schemeClr>
          </a:extrusionClr>
        </a:sp3d>
      </dgm:spPr>
      <dgm:t>
        <a:bodyPr/>
        <a:lstStyle/>
        <a:p>
          <a:endParaRPr lang="en-US"/>
        </a:p>
      </dgm:t>
    </dgm:pt>
    <dgm:pt modelId="{5120E20B-FA40-4B53-9FCE-5FF135795856}" type="sibTrans" cxnId="{F46AB4E8-E85A-4B9E-8BF8-3ECD9FED05DD}">
      <dgm:prSet/>
      <dgm:spPr/>
      <dgm:t>
        <a:bodyPr/>
        <a:lstStyle/>
        <a:p>
          <a:endParaRPr lang="en-US"/>
        </a:p>
      </dgm:t>
    </dgm:pt>
    <dgm:pt modelId="{DB9F32E5-82FB-4CBC-BADE-334B561D9DCA}">
      <dgm:prSet phldrT="[Text]"/>
      <dgm:spPr>
        <a:solidFill>
          <a:srgbClr val="FFC000"/>
        </a:solidFill>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Participation and Commitment</a:t>
          </a:r>
        </a:p>
      </dgm:t>
    </dgm:pt>
    <dgm:pt modelId="{984036DD-07C4-42D2-988A-4EF6515217AB}" type="parTrans" cxnId="{D4EDD424-9A9B-4108-BDCA-3501874F4ECC}">
      <dgm:prSet/>
      <dgm:spPr>
        <a:scene3d>
          <a:camera prst="orthographicFront"/>
          <a:lightRig rig="threePt" dir="t"/>
        </a:scene3d>
        <a:sp3d extrusionH="76200">
          <a:extrusionClr>
            <a:schemeClr val="bg1">
              <a:lumMod val="65000"/>
            </a:schemeClr>
          </a:extrusionClr>
        </a:sp3d>
      </dgm:spPr>
      <dgm:t>
        <a:bodyPr/>
        <a:lstStyle/>
        <a:p>
          <a:endParaRPr lang="en-US"/>
        </a:p>
      </dgm:t>
    </dgm:pt>
    <dgm:pt modelId="{35FF8424-8F23-4D7F-979C-B847277B5D6A}" type="sibTrans" cxnId="{D4EDD424-9A9B-4108-BDCA-3501874F4ECC}">
      <dgm:prSet/>
      <dgm:spPr/>
      <dgm:t>
        <a:bodyPr/>
        <a:lstStyle/>
        <a:p>
          <a:endParaRPr lang="en-US"/>
        </a:p>
      </dgm:t>
    </dgm:pt>
    <dgm:pt modelId="{CCEAABF7-585A-4271-A6DC-34843C88A3A3}">
      <dgm:prSet phldrT="[Text]"/>
      <dgm:spPr>
        <a:solidFill>
          <a:srgbClr val="FFFF00"/>
        </a:solidFill>
        <a:ln>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Hiring an Assistant Priest</a:t>
          </a:r>
        </a:p>
      </dgm:t>
    </dgm:pt>
    <dgm:pt modelId="{A9A4B29E-666A-433C-B194-4D977F7F050E}" type="parTrans" cxnId="{DAAFA16F-0B57-4658-8F49-21809EDE6DED}">
      <dgm:prSet/>
      <dgm:spPr>
        <a:scene3d>
          <a:camera prst="orthographicFront"/>
          <a:lightRig rig="threePt" dir="t"/>
        </a:scene3d>
        <a:sp3d extrusionH="76200">
          <a:extrusionClr>
            <a:schemeClr val="bg1">
              <a:lumMod val="65000"/>
            </a:schemeClr>
          </a:extrusionClr>
        </a:sp3d>
      </dgm:spPr>
      <dgm:t>
        <a:bodyPr/>
        <a:lstStyle/>
        <a:p>
          <a:endParaRPr lang="en-US"/>
        </a:p>
      </dgm:t>
    </dgm:pt>
    <dgm:pt modelId="{EC5C09E2-30F1-4DCA-9C23-306302ABCB28}" type="sibTrans" cxnId="{DAAFA16F-0B57-4658-8F49-21809EDE6DED}">
      <dgm:prSet/>
      <dgm:spPr/>
      <dgm:t>
        <a:bodyPr/>
        <a:lstStyle/>
        <a:p>
          <a:endParaRPr lang="en-US"/>
        </a:p>
      </dgm:t>
    </dgm:pt>
    <dgm:pt modelId="{D05D1DE0-670C-44B6-A0BF-AF3CBEC430B4}">
      <dgm:prSet phldrT="[Text]"/>
      <dgm:spPr>
        <a:solidFill>
          <a:srgbClr val="FFC000"/>
        </a:solidFill>
        <a:ln w="28575">
          <a:no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Communications</a:t>
          </a:r>
        </a:p>
      </dgm:t>
    </dgm:pt>
    <dgm:pt modelId="{2D17DDCA-66D1-4132-9A47-5A99C6687C0B}" type="parTrans" cxnId="{C79191BF-312F-4CB5-AA99-49DAE844135F}">
      <dgm:prSet/>
      <dgm:spPr/>
      <dgm:t>
        <a:bodyPr/>
        <a:lstStyle/>
        <a:p>
          <a:endParaRPr lang="en-US"/>
        </a:p>
      </dgm:t>
    </dgm:pt>
    <dgm:pt modelId="{D8C352F1-5464-4655-A883-93AF74D4D046}" type="sibTrans" cxnId="{C79191BF-312F-4CB5-AA99-49DAE844135F}">
      <dgm:prSet/>
      <dgm:spPr/>
      <dgm:t>
        <a:bodyPr/>
        <a:lstStyle/>
        <a:p>
          <a:endParaRPr lang="en-US"/>
        </a:p>
      </dgm:t>
    </dgm:pt>
    <dgm:pt modelId="{9900EC97-8A8E-4EDC-9329-000E4C7E5A68}">
      <dgm:prSet phldrT="[Text]"/>
      <dgm:spPr>
        <a:solidFill>
          <a:srgbClr val="FFC000"/>
        </a:solidFill>
        <a:ln w="28575">
          <a:no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Resources and Facilities</a:t>
          </a:r>
        </a:p>
      </dgm:t>
    </dgm:pt>
    <dgm:pt modelId="{D4AB6A0C-8B6B-4478-BE16-6E12F7E5BC21}" type="parTrans" cxnId="{8C040C7B-3286-461E-8F57-9B16FF10DDF3}">
      <dgm:prSet/>
      <dgm:spPr/>
      <dgm:t>
        <a:bodyPr/>
        <a:lstStyle/>
        <a:p>
          <a:endParaRPr lang="en-US"/>
        </a:p>
      </dgm:t>
    </dgm:pt>
    <dgm:pt modelId="{98DC6FF2-F6BA-4A20-B743-6DDD8EFA5DDF}" type="sibTrans" cxnId="{8C040C7B-3286-461E-8F57-9B16FF10DDF3}">
      <dgm:prSet/>
      <dgm:spPr/>
      <dgm:t>
        <a:bodyPr/>
        <a:lstStyle/>
        <a:p>
          <a:endParaRPr lang="en-US"/>
        </a:p>
      </dgm:t>
    </dgm:pt>
    <dgm:pt modelId="{8F05D933-3AF8-4956-B59F-99CF4F1E3A32}">
      <dgm:prSet phldrT="[Text]"/>
      <dgm:spPr>
        <a:solidFill>
          <a:srgbClr val="FFFF00"/>
        </a:solidFill>
        <a:ln>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Establish and  Publicize  Endowment Fund</a:t>
          </a:r>
        </a:p>
      </dgm:t>
    </dgm:pt>
    <dgm:pt modelId="{D26BB74A-1A74-4F91-979E-B19E5B3CA6BB}" type="parTrans" cxnId="{40813501-F977-40F9-822A-03071EB9D850}">
      <dgm:prSet/>
      <dgm:spPr/>
      <dgm:t>
        <a:bodyPr/>
        <a:lstStyle/>
        <a:p>
          <a:endParaRPr lang="en-US"/>
        </a:p>
      </dgm:t>
    </dgm:pt>
    <dgm:pt modelId="{9949396A-F62C-4677-BFF0-DA4BAC0EB032}" type="sibTrans" cxnId="{40813501-F977-40F9-822A-03071EB9D850}">
      <dgm:prSet/>
      <dgm:spPr/>
      <dgm:t>
        <a:bodyPr/>
        <a:lstStyle/>
        <a:p>
          <a:endParaRPr lang="en-US"/>
        </a:p>
      </dgm:t>
    </dgm:pt>
    <dgm:pt modelId="{03B4F2C4-2156-45CE-ACCE-5BB45A284F2B}">
      <dgm:prSet phldrT="[Text]"/>
      <dgm:spPr>
        <a:solidFill>
          <a:srgbClr val="FFFF00"/>
        </a:solidFill>
        <a:ln>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Young Adult and Family Programs</a:t>
          </a:r>
        </a:p>
      </dgm:t>
    </dgm:pt>
    <dgm:pt modelId="{AF940454-600F-4726-9789-A81DD3C5DB9C}" type="parTrans" cxnId="{F73B07A1-E372-44C5-81DB-1F6200CC728F}">
      <dgm:prSet/>
      <dgm:spPr/>
      <dgm:t>
        <a:bodyPr/>
        <a:lstStyle/>
        <a:p>
          <a:endParaRPr lang="en-US"/>
        </a:p>
      </dgm:t>
    </dgm:pt>
    <dgm:pt modelId="{AF3E30B4-68F8-4614-BB3F-F146886D6BBF}" type="sibTrans" cxnId="{F73B07A1-E372-44C5-81DB-1F6200CC728F}">
      <dgm:prSet/>
      <dgm:spPr/>
      <dgm:t>
        <a:bodyPr/>
        <a:lstStyle/>
        <a:p>
          <a:endParaRPr lang="en-US"/>
        </a:p>
      </dgm:t>
    </dgm:pt>
    <dgm:pt modelId="{5906F64D-5A68-43EA-AFAE-3CA964E518F4}">
      <dgm:prSet phldrT="[Text]"/>
      <dgm:spPr>
        <a:solidFill>
          <a:srgbClr val="FFFF00"/>
        </a:solidFill>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Adults Mentoring Youth Program</a:t>
          </a:r>
        </a:p>
      </dgm:t>
    </dgm:pt>
    <dgm:pt modelId="{5C2A4078-FC42-4A58-8E5C-CE493D5DBFC5}" type="parTrans" cxnId="{5A310309-5C59-4415-8A22-6840A21DAE61}">
      <dgm:prSet/>
      <dgm:spPr/>
      <dgm:t>
        <a:bodyPr/>
        <a:lstStyle/>
        <a:p>
          <a:endParaRPr lang="en-US"/>
        </a:p>
      </dgm:t>
    </dgm:pt>
    <dgm:pt modelId="{77496580-A9EB-41B2-A9F9-BD66FF7135C4}" type="sibTrans" cxnId="{5A310309-5C59-4415-8A22-6840A21DAE61}">
      <dgm:prSet/>
      <dgm:spPr/>
      <dgm:t>
        <a:bodyPr/>
        <a:lstStyle/>
        <a:p>
          <a:endParaRPr lang="en-US"/>
        </a:p>
      </dgm:t>
    </dgm:pt>
    <dgm:pt modelId="{9F36C4A3-ED6F-439E-A7B4-CD0ADDE41A5B}">
      <dgm:prSet phldrT="[Text]"/>
      <dgm:spPr>
        <a:solidFill>
          <a:srgbClr val="FFFF00"/>
        </a:solidFill>
        <a:ln>
          <a:no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Community Invitations to Church Events/Publicity</a:t>
          </a:r>
        </a:p>
      </dgm:t>
    </dgm:pt>
    <dgm:pt modelId="{35A87603-EAC6-4779-AD80-DB8FC6B12FEE}" type="parTrans" cxnId="{0BF55155-7490-4D93-9C8A-6A002EB0C7C3}">
      <dgm:prSet/>
      <dgm:spPr/>
      <dgm:t>
        <a:bodyPr/>
        <a:lstStyle/>
        <a:p>
          <a:endParaRPr lang="en-US"/>
        </a:p>
      </dgm:t>
    </dgm:pt>
    <dgm:pt modelId="{FAC2A73A-B0CC-45F1-A2AA-D54BC44082D7}" type="sibTrans" cxnId="{0BF55155-7490-4D93-9C8A-6A002EB0C7C3}">
      <dgm:prSet/>
      <dgm:spPr/>
      <dgm:t>
        <a:bodyPr/>
        <a:lstStyle/>
        <a:p>
          <a:endParaRPr lang="en-US"/>
        </a:p>
      </dgm:t>
    </dgm:pt>
    <dgm:pt modelId="{E6201450-6E2A-4DC6-8564-2944265A2A99}">
      <dgm:prSet phldrT="[Text]"/>
      <dgm:spPr>
        <a:solidFill>
          <a:srgbClr val="FFFF00"/>
        </a:solidFill>
        <a:ln>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Visitors Task Force</a:t>
          </a:r>
        </a:p>
      </dgm:t>
    </dgm:pt>
    <dgm:pt modelId="{7C009FDA-E7A4-4B71-8CF3-774012F9EDA1}" type="parTrans" cxnId="{E05A8397-A818-4C2F-B17A-0C9D90B170BE}">
      <dgm:prSet/>
      <dgm:spPr/>
      <dgm:t>
        <a:bodyPr/>
        <a:lstStyle/>
        <a:p>
          <a:endParaRPr lang="en-US"/>
        </a:p>
      </dgm:t>
    </dgm:pt>
    <dgm:pt modelId="{1F77C9BD-2CD2-4DA2-9BA0-AA8B08E211E5}" type="sibTrans" cxnId="{E05A8397-A818-4C2F-B17A-0C9D90B170BE}">
      <dgm:prSet/>
      <dgm:spPr/>
      <dgm:t>
        <a:bodyPr/>
        <a:lstStyle/>
        <a:p>
          <a:endParaRPr lang="en-US"/>
        </a:p>
      </dgm:t>
    </dgm:pt>
    <dgm:pt modelId="{463ED506-4CC8-C84F-9CAD-07E10200F786}">
      <dgm:prSet phldrT="[Text]"/>
      <dgm:spPr>
        <a:solidFill>
          <a:srgbClr val="FFC000"/>
        </a:solidFill>
        <a:ln w="28575">
          <a:no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Youth</a:t>
          </a:r>
        </a:p>
      </dgm:t>
    </dgm:pt>
    <dgm:pt modelId="{123734EC-5188-8241-869E-823D984C9A36}" type="parTrans" cxnId="{1AB67F1C-D4D5-374F-BC19-AEC54B28FA11}">
      <dgm:prSet/>
      <dgm:spPr/>
      <dgm:t>
        <a:bodyPr/>
        <a:lstStyle/>
        <a:p>
          <a:endParaRPr lang="en-US"/>
        </a:p>
      </dgm:t>
    </dgm:pt>
    <dgm:pt modelId="{01ABF0B1-B226-E84E-A00B-26E0519DA3BC}" type="sibTrans" cxnId="{1AB67F1C-D4D5-374F-BC19-AEC54B28FA11}">
      <dgm:prSet/>
      <dgm:spPr/>
      <dgm:t>
        <a:bodyPr/>
        <a:lstStyle/>
        <a:p>
          <a:endParaRPr lang="en-US"/>
        </a:p>
      </dgm:t>
    </dgm:pt>
    <dgm:pt modelId="{29C58567-F65B-DC48-93F7-A1F5312C45D2}">
      <dgm:prSet phldrT="[Text]"/>
      <dgm:spPr>
        <a:solidFill>
          <a:srgbClr val="FFC000"/>
        </a:solidFill>
        <a:ln w="28575">
          <a:no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Adult</a:t>
          </a:r>
        </a:p>
      </dgm:t>
    </dgm:pt>
    <dgm:pt modelId="{DE7F021A-AED4-1F41-A8A7-F76396F92ACD}" type="parTrans" cxnId="{3FE2916B-E7E1-4946-9106-336FF207A74B}">
      <dgm:prSet/>
      <dgm:spPr/>
      <dgm:t>
        <a:bodyPr/>
        <a:lstStyle/>
        <a:p>
          <a:endParaRPr lang="en-US"/>
        </a:p>
      </dgm:t>
    </dgm:pt>
    <dgm:pt modelId="{9DE3735B-D238-E046-8F10-609B634FD410}" type="sibTrans" cxnId="{3FE2916B-E7E1-4946-9106-336FF207A74B}">
      <dgm:prSet/>
      <dgm:spPr/>
      <dgm:t>
        <a:bodyPr/>
        <a:lstStyle/>
        <a:p>
          <a:endParaRPr lang="en-US"/>
        </a:p>
      </dgm:t>
    </dgm:pt>
    <dgm:pt modelId="{6769D7C4-C92F-D94E-98CA-3522AF3599A7}">
      <dgm:prSet phldrT="[Text]"/>
      <dgm:spPr>
        <a:solidFill>
          <a:srgbClr val="FFFF00"/>
        </a:solidFill>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Developing a Campus Plan</a:t>
          </a:r>
        </a:p>
      </dgm:t>
    </dgm:pt>
    <dgm:pt modelId="{5B4D9E0C-C42B-6945-BA1A-79E03CB8BBA6}" type="parTrans" cxnId="{9FE6390B-4B96-3449-B8A1-384B870177DF}">
      <dgm:prSet/>
      <dgm:spPr/>
      <dgm:t>
        <a:bodyPr/>
        <a:lstStyle/>
        <a:p>
          <a:endParaRPr lang="en-US"/>
        </a:p>
      </dgm:t>
    </dgm:pt>
    <dgm:pt modelId="{5CCA68C9-7670-6B45-AF9A-4CAB249ACBC3}" type="sibTrans" cxnId="{9FE6390B-4B96-3449-B8A1-384B870177DF}">
      <dgm:prSet/>
      <dgm:spPr/>
      <dgm:t>
        <a:bodyPr/>
        <a:lstStyle/>
        <a:p>
          <a:endParaRPr lang="en-US"/>
        </a:p>
      </dgm:t>
    </dgm:pt>
    <dgm:pt modelId="{6DAB3BD3-F880-48CA-8307-746B9FD75645}">
      <dgm:prSet phldrT="[Text]"/>
      <dgm:spPr>
        <a:solidFill>
          <a:srgbClr val="FFFF00"/>
        </a:solidFill>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Small Group Daily Prayer</a:t>
          </a:r>
        </a:p>
      </dgm:t>
    </dgm:pt>
    <dgm:pt modelId="{B4EA1449-6FD7-494B-8FD1-954C804DAF9D}" type="sibTrans" cxnId="{599B8C8E-9C32-4C01-8DC1-F7EF2FBA3BDF}">
      <dgm:prSet/>
      <dgm:spPr/>
      <dgm:t>
        <a:bodyPr/>
        <a:lstStyle/>
        <a:p>
          <a:endParaRPr lang="en-US"/>
        </a:p>
      </dgm:t>
    </dgm:pt>
    <dgm:pt modelId="{CEE6D5EC-3B6A-4C72-A5FE-5DFF737C0F0E}" type="parTrans" cxnId="{599B8C8E-9C32-4C01-8DC1-F7EF2FBA3BDF}">
      <dgm:prSet/>
      <dgm:spPr>
        <a:scene3d>
          <a:camera prst="orthographicFront"/>
          <a:lightRig rig="threePt" dir="t"/>
        </a:scene3d>
        <a:sp3d extrusionH="76200">
          <a:extrusionClr>
            <a:schemeClr val="bg1">
              <a:lumMod val="65000"/>
            </a:schemeClr>
          </a:extrusionClr>
        </a:sp3d>
      </dgm:spPr>
      <dgm:t>
        <a:bodyPr/>
        <a:lstStyle/>
        <a:p>
          <a:endParaRPr lang="en-US"/>
        </a:p>
      </dgm:t>
    </dgm:pt>
    <dgm:pt modelId="{83BAA221-010B-BD43-BA5B-8896D69BA2A0}">
      <dgm:prSet phldrT="[Text]"/>
      <dgm:spPr>
        <a:solidFill>
          <a:srgbClr val="FFFF00"/>
        </a:solidFill>
        <a:ln w="28575">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Better Church Signage</a:t>
          </a:r>
        </a:p>
      </dgm:t>
    </dgm:pt>
    <dgm:pt modelId="{CF5E9F8C-0596-A040-B09D-45B612329AD3}" type="parTrans" cxnId="{7ABA8513-35DA-9B43-9A35-C2C43F05585B}">
      <dgm:prSet/>
      <dgm:spPr/>
      <dgm:t>
        <a:bodyPr/>
        <a:lstStyle/>
        <a:p>
          <a:endParaRPr lang="en-US"/>
        </a:p>
      </dgm:t>
    </dgm:pt>
    <dgm:pt modelId="{7BA3F8D5-8A18-5946-BE0B-A66609210229}" type="sibTrans" cxnId="{7ABA8513-35DA-9B43-9A35-C2C43F05585B}">
      <dgm:prSet/>
      <dgm:spPr/>
      <dgm:t>
        <a:bodyPr/>
        <a:lstStyle/>
        <a:p>
          <a:endParaRPr lang="en-US"/>
        </a:p>
      </dgm:t>
    </dgm:pt>
    <dgm:pt modelId="{029D72B6-5B58-9441-B9EE-867FEAE9C8FB}">
      <dgm:prSet phldrT="[Text]"/>
      <dgm:spPr>
        <a:solidFill>
          <a:srgbClr val="FFFF00"/>
        </a:solidFill>
        <a:ln w="28575">
          <a:no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Publicity to attract Young Adults/Families</a:t>
          </a:r>
        </a:p>
      </dgm:t>
    </dgm:pt>
    <dgm:pt modelId="{0DBC12B7-4CF2-1743-9824-023C170CC348}" type="parTrans" cxnId="{AC8E1C4E-2DC0-CB4B-B5CE-80AE92E3AC47}">
      <dgm:prSet/>
      <dgm:spPr/>
      <dgm:t>
        <a:bodyPr/>
        <a:lstStyle/>
        <a:p>
          <a:endParaRPr lang="en-US"/>
        </a:p>
      </dgm:t>
    </dgm:pt>
    <dgm:pt modelId="{6590E217-8677-5247-A50B-87A2D1DBBC11}" type="sibTrans" cxnId="{AC8E1C4E-2DC0-CB4B-B5CE-80AE92E3AC47}">
      <dgm:prSet/>
      <dgm:spPr/>
      <dgm:t>
        <a:bodyPr/>
        <a:lstStyle/>
        <a:p>
          <a:endParaRPr lang="en-US"/>
        </a:p>
      </dgm:t>
    </dgm:pt>
    <dgm:pt modelId="{94B6E366-D7A8-CE49-A9EB-B0D655F27C8F}">
      <dgm:prSet phldrT="[Text]"/>
      <dgm:spPr>
        <a:solidFill>
          <a:srgbClr val="FFFF00"/>
        </a:solidFill>
        <a:ln w="28575">
          <a:noFill/>
        </a:ln>
        <a:scene3d>
          <a:camera prst="orthographicFront"/>
          <a:lightRig rig="threePt" dir="t"/>
        </a:scene3d>
        <a:sp3d extrusionH="76200">
          <a:extrusionClr>
            <a:schemeClr val="bg1">
              <a:lumMod val="65000"/>
            </a:schemeClr>
          </a:extrusionClr>
        </a:sp3d>
      </dgm:spPr>
      <dgm:t>
        <a:bodyPr/>
        <a:lstStyle/>
        <a:p>
          <a:r>
            <a:rPr lang="en-US" dirty="0">
              <a:solidFill>
                <a:schemeClr val="tx1"/>
              </a:solidFill>
            </a:rPr>
            <a:t>“</a:t>
          </a:r>
          <a:r>
            <a:rPr lang="en-US" b="1" dirty="0">
              <a:solidFill>
                <a:schemeClr val="tx1"/>
              </a:solidFill>
            </a:rPr>
            <a:t>Moving to Madison” PR</a:t>
          </a:r>
        </a:p>
      </dgm:t>
    </dgm:pt>
    <dgm:pt modelId="{10E26953-63E8-5143-84D5-97B4E1C4876F}" type="parTrans" cxnId="{1F79C874-66C3-604D-9848-386C7939D419}">
      <dgm:prSet/>
      <dgm:spPr/>
      <dgm:t>
        <a:bodyPr/>
        <a:lstStyle/>
        <a:p>
          <a:endParaRPr lang="en-US"/>
        </a:p>
      </dgm:t>
    </dgm:pt>
    <dgm:pt modelId="{D296E69B-D1FA-6C48-995F-986427CA88EB}" type="sibTrans" cxnId="{1F79C874-66C3-604D-9848-386C7939D419}">
      <dgm:prSet/>
      <dgm:spPr/>
      <dgm:t>
        <a:bodyPr/>
        <a:lstStyle/>
        <a:p>
          <a:endParaRPr lang="en-US"/>
        </a:p>
      </dgm:t>
    </dgm:pt>
    <dgm:pt modelId="{1BD557B4-6720-D144-AEDD-18EC3E2C293D}">
      <dgm:prSet phldrT="[Text]"/>
      <dgm:spPr>
        <a:solidFill>
          <a:srgbClr val="FFFF00"/>
        </a:solidFill>
        <a:ln w="28575">
          <a:no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Multiple Small Group Dev </a:t>
          </a:r>
        </a:p>
      </dgm:t>
    </dgm:pt>
    <dgm:pt modelId="{9C3CCD3C-557B-EF40-ADD8-E3234DE0CBBA}" type="parTrans" cxnId="{002BA626-5044-8740-9922-AAAFB47C8010}">
      <dgm:prSet/>
      <dgm:spPr/>
      <dgm:t>
        <a:bodyPr/>
        <a:lstStyle/>
        <a:p>
          <a:endParaRPr lang="en-US"/>
        </a:p>
      </dgm:t>
    </dgm:pt>
    <dgm:pt modelId="{FEFAF2B5-00B1-FF41-A10B-5646485175E0}" type="sibTrans" cxnId="{002BA626-5044-8740-9922-AAAFB47C8010}">
      <dgm:prSet/>
      <dgm:spPr/>
      <dgm:t>
        <a:bodyPr/>
        <a:lstStyle/>
        <a:p>
          <a:endParaRPr lang="en-US"/>
        </a:p>
      </dgm:t>
    </dgm:pt>
    <dgm:pt modelId="{88CCB5E3-9387-2947-A3C6-DB6DF98214D4}">
      <dgm:prSet phldrT="[Text]"/>
      <dgm:spPr>
        <a:solidFill>
          <a:srgbClr val="FFFF00"/>
        </a:solidFill>
        <a:ln>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Vestry Organization</a:t>
          </a:r>
        </a:p>
      </dgm:t>
    </dgm:pt>
    <dgm:pt modelId="{704CB2C2-91D4-7841-AB3B-6FEA25F9BB0B}" type="parTrans" cxnId="{A2A804CA-70F7-C040-8E45-D913F5B5E719}">
      <dgm:prSet/>
      <dgm:spPr/>
      <dgm:t>
        <a:bodyPr/>
        <a:lstStyle/>
        <a:p>
          <a:endParaRPr lang="en-US"/>
        </a:p>
      </dgm:t>
    </dgm:pt>
    <dgm:pt modelId="{AD614987-57F8-3E48-92C7-F979285AA8D0}" type="sibTrans" cxnId="{A2A804CA-70F7-C040-8E45-D913F5B5E719}">
      <dgm:prSet/>
      <dgm:spPr/>
      <dgm:t>
        <a:bodyPr/>
        <a:lstStyle/>
        <a:p>
          <a:endParaRPr lang="en-US"/>
        </a:p>
      </dgm:t>
    </dgm:pt>
    <dgm:pt modelId="{0A6CCCBE-1FA6-5242-BFA3-B652888166B0}">
      <dgm:prSet/>
      <dgm:spPr>
        <a:solidFill>
          <a:srgbClr val="FFFF00"/>
        </a:solidFill>
        <a:ln>
          <a:solidFill>
            <a:srgbClr val="FF0000"/>
          </a:solidFill>
        </a:ln>
      </dgm:spPr>
      <dgm:t>
        <a:bodyPr/>
        <a:lstStyle/>
        <a:p>
          <a:r>
            <a:rPr lang="en-US" b="1" dirty="0">
              <a:solidFill>
                <a:schemeClr val="tx1"/>
              </a:solidFill>
            </a:rPr>
            <a:t>Capital Campaign to Reduce Debt and Add to Building Fund</a:t>
          </a:r>
        </a:p>
      </dgm:t>
    </dgm:pt>
    <dgm:pt modelId="{89CF48FE-A34A-1540-8554-F9C70E039059}" type="parTrans" cxnId="{D7B71427-018D-C047-9909-2D67511D0A6E}">
      <dgm:prSet/>
      <dgm:spPr/>
      <dgm:t>
        <a:bodyPr/>
        <a:lstStyle/>
        <a:p>
          <a:endParaRPr lang="en-US"/>
        </a:p>
      </dgm:t>
    </dgm:pt>
    <dgm:pt modelId="{BC739A51-C190-B84B-9A2F-24E0D6A5732F}" type="sibTrans" cxnId="{D7B71427-018D-C047-9909-2D67511D0A6E}">
      <dgm:prSet/>
      <dgm:spPr/>
      <dgm:t>
        <a:bodyPr/>
        <a:lstStyle/>
        <a:p>
          <a:endParaRPr lang="en-US"/>
        </a:p>
      </dgm:t>
    </dgm:pt>
    <dgm:pt modelId="{A03CF8F9-8E66-B54E-9D2D-8A015E436F1E}">
      <dgm:prSet phldrT="[Text]"/>
      <dgm:spPr>
        <a:solidFill>
          <a:srgbClr val="FFFF00"/>
        </a:solidFill>
        <a:ln>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Church Gardening Club</a:t>
          </a:r>
        </a:p>
      </dgm:t>
    </dgm:pt>
    <dgm:pt modelId="{5F6AF9FB-D2C7-C24B-9AC3-C1237188A77E}" type="parTrans" cxnId="{08957A46-C07E-4947-9345-EA454FCB8050}">
      <dgm:prSet/>
      <dgm:spPr/>
      <dgm:t>
        <a:bodyPr/>
        <a:lstStyle/>
        <a:p>
          <a:endParaRPr lang="en-US"/>
        </a:p>
      </dgm:t>
    </dgm:pt>
    <dgm:pt modelId="{2A7D3126-38EB-8748-BB8E-EAF5D656C4C7}" type="sibTrans" cxnId="{08957A46-C07E-4947-9345-EA454FCB8050}">
      <dgm:prSet/>
      <dgm:spPr/>
      <dgm:t>
        <a:bodyPr/>
        <a:lstStyle/>
        <a:p>
          <a:endParaRPr lang="en-US"/>
        </a:p>
      </dgm:t>
    </dgm:pt>
    <dgm:pt modelId="{84E0A5DA-019E-2840-8A27-977942A6D6D6}">
      <dgm:prSet phldrT="[Text]"/>
      <dgm:spPr>
        <a:solidFill>
          <a:srgbClr val="FFFF00"/>
        </a:solidFill>
        <a:ln w="28575">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Update Media Methods/Techniques</a:t>
          </a:r>
        </a:p>
      </dgm:t>
    </dgm:pt>
    <dgm:pt modelId="{93F07979-8B7A-0843-9DB0-A6BF4ED61ED1}" type="parTrans" cxnId="{7A867850-E7DA-1344-8C25-B1329B4BC606}">
      <dgm:prSet/>
      <dgm:spPr/>
      <dgm:t>
        <a:bodyPr/>
        <a:lstStyle/>
        <a:p>
          <a:endParaRPr lang="en-US"/>
        </a:p>
      </dgm:t>
    </dgm:pt>
    <dgm:pt modelId="{B1F99C00-0E20-504C-BEFF-F4A865F47CB2}" type="sibTrans" cxnId="{7A867850-E7DA-1344-8C25-B1329B4BC606}">
      <dgm:prSet/>
      <dgm:spPr/>
      <dgm:t>
        <a:bodyPr/>
        <a:lstStyle/>
        <a:p>
          <a:endParaRPr lang="en-US"/>
        </a:p>
      </dgm:t>
    </dgm:pt>
    <dgm:pt modelId="{3C38A260-5836-9649-964C-6919FB6E7D86}">
      <dgm:prSet phldrT="[Text]"/>
      <dgm:spPr>
        <a:solidFill>
          <a:srgbClr val="FFFF00"/>
        </a:solidFill>
        <a:ln w="28575">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Father Chris Lead Classes</a:t>
          </a:r>
        </a:p>
      </dgm:t>
    </dgm:pt>
    <dgm:pt modelId="{7BC61ABC-BD19-E44E-BC5B-D07FE2CA835D}" type="parTrans" cxnId="{C9003038-E4A6-FF43-840D-E7FEFD8DB4C7}">
      <dgm:prSet/>
      <dgm:spPr/>
      <dgm:t>
        <a:bodyPr/>
        <a:lstStyle/>
        <a:p>
          <a:endParaRPr lang="en-US"/>
        </a:p>
      </dgm:t>
    </dgm:pt>
    <dgm:pt modelId="{9E1C821D-81CE-FE42-A514-70654207D00C}" type="sibTrans" cxnId="{C9003038-E4A6-FF43-840D-E7FEFD8DB4C7}">
      <dgm:prSet/>
      <dgm:spPr/>
      <dgm:t>
        <a:bodyPr/>
        <a:lstStyle/>
        <a:p>
          <a:endParaRPr lang="en-US"/>
        </a:p>
      </dgm:t>
    </dgm:pt>
    <dgm:pt modelId="{4F325AE7-C840-C644-BEA2-9BDE6CBF7559}">
      <dgm:prSet phldrT="[Text]"/>
      <dgm:spPr>
        <a:solidFill>
          <a:srgbClr val="FFFF00"/>
        </a:solidFill>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Periodic Special Worship Opportunities during Week</a:t>
          </a:r>
        </a:p>
      </dgm:t>
    </dgm:pt>
    <dgm:pt modelId="{F1C0F275-B000-6D47-876C-82E7E7991D21}" type="parTrans" cxnId="{AC524EF6-94E8-7348-8CEC-C7405CB45EC1}">
      <dgm:prSet/>
      <dgm:spPr/>
      <dgm:t>
        <a:bodyPr/>
        <a:lstStyle/>
        <a:p>
          <a:endParaRPr lang="en-US"/>
        </a:p>
      </dgm:t>
    </dgm:pt>
    <dgm:pt modelId="{1589F947-F7A5-274E-9BAD-CFE31D582D73}" type="sibTrans" cxnId="{AC524EF6-94E8-7348-8CEC-C7405CB45EC1}">
      <dgm:prSet/>
      <dgm:spPr/>
      <dgm:t>
        <a:bodyPr/>
        <a:lstStyle/>
        <a:p>
          <a:endParaRPr lang="en-US"/>
        </a:p>
      </dgm:t>
    </dgm:pt>
    <dgm:pt modelId="{CEE9FA49-DDC8-1A49-AC22-DE74BF27C1FC}">
      <dgm:prSet phldrT="[Text]"/>
      <dgm:spPr>
        <a:solidFill>
          <a:srgbClr val="FFFF00"/>
        </a:solidFill>
        <a:ln w="28575">
          <a:no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Program to Increase Adult Sunday School Participation</a:t>
          </a:r>
        </a:p>
      </dgm:t>
    </dgm:pt>
    <dgm:pt modelId="{FF7A23D2-396F-0649-86EB-634808D9311F}" type="parTrans" cxnId="{C552B604-32BD-0E4A-BFE8-DF31355261E7}">
      <dgm:prSet/>
      <dgm:spPr/>
      <dgm:t>
        <a:bodyPr/>
        <a:lstStyle/>
        <a:p>
          <a:endParaRPr lang="en-US"/>
        </a:p>
      </dgm:t>
    </dgm:pt>
    <dgm:pt modelId="{85E6FF5B-D4BC-BB49-B2C1-F82112F790E1}" type="sibTrans" cxnId="{C552B604-32BD-0E4A-BFE8-DF31355261E7}">
      <dgm:prSet/>
      <dgm:spPr/>
      <dgm:t>
        <a:bodyPr/>
        <a:lstStyle/>
        <a:p>
          <a:endParaRPr lang="en-US"/>
        </a:p>
      </dgm:t>
    </dgm:pt>
    <dgm:pt modelId="{706B8601-272B-5449-BD84-CF2BDA9BFC80}">
      <dgm:prSet phldrT="[Text]"/>
      <dgm:spPr>
        <a:solidFill>
          <a:srgbClr val="FFFF00"/>
        </a:solidFill>
        <a:ln>
          <a:no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Programs to Attract High School Youth</a:t>
          </a:r>
        </a:p>
      </dgm:t>
    </dgm:pt>
    <dgm:pt modelId="{FC1E98B6-D0FE-814B-B103-F0D68CD18BFC}" type="parTrans" cxnId="{4EDB1CFE-237C-7C4E-87CC-EFBB56F784CA}">
      <dgm:prSet/>
      <dgm:spPr/>
      <dgm:t>
        <a:bodyPr/>
        <a:lstStyle/>
        <a:p>
          <a:endParaRPr lang="en-US"/>
        </a:p>
      </dgm:t>
    </dgm:pt>
    <dgm:pt modelId="{FF6E0D87-6B8C-5D42-AB15-82AAF9B3C6E2}" type="sibTrans" cxnId="{4EDB1CFE-237C-7C4E-87CC-EFBB56F784CA}">
      <dgm:prSet/>
      <dgm:spPr/>
      <dgm:t>
        <a:bodyPr/>
        <a:lstStyle/>
        <a:p>
          <a:endParaRPr lang="en-US"/>
        </a:p>
      </dgm:t>
    </dgm:pt>
    <dgm:pt modelId="{6740655E-998D-774E-B2FA-F299E630F4E3}">
      <dgm:prSet phldrT="[Text]"/>
      <dgm:spPr>
        <a:solidFill>
          <a:srgbClr val="FFFF00"/>
        </a:solidFill>
        <a:ln w="28575">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Youth Program Task Force</a:t>
          </a:r>
        </a:p>
      </dgm:t>
    </dgm:pt>
    <dgm:pt modelId="{585D2E73-CF6E-9F4D-BAAE-D55F932879DB}" type="parTrans" cxnId="{2A0A00E8-504B-C84B-ABF0-CB172FDDB674}">
      <dgm:prSet/>
      <dgm:spPr/>
      <dgm:t>
        <a:bodyPr/>
        <a:lstStyle/>
        <a:p>
          <a:endParaRPr lang="en-US"/>
        </a:p>
      </dgm:t>
    </dgm:pt>
    <dgm:pt modelId="{DBACE32C-5941-AB45-A7B6-1CF4D0F3B945}" type="sibTrans" cxnId="{2A0A00E8-504B-C84B-ABF0-CB172FDDB674}">
      <dgm:prSet/>
      <dgm:spPr/>
      <dgm:t>
        <a:bodyPr/>
        <a:lstStyle/>
        <a:p>
          <a:endParaRPr lang="en-US"/>
        </a:p>
      </dgm:t>
    </dgm:pt>
    <dgm:pt modelId="{95C24E59-3847-EF40-A29E-C0EDE0BE5A35}">
      <dgm:prSet phldrT="[Text]"/>
      <dgm:spPr>
        <a:solidFill>
          <a:srgbClr val="FFFF00"/>
        </a:solidFill>
        <a:ln>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Periodic Single Service Sunday</a:t>
          </a:r>
        </a:p>
      </dgm:t>
    </dgm:pt>
    <dgm:pt modelId="{FA67DE95-A01D-8B47-BD4C-6B6854790426}" type="parTrans" cxnId="{6AE28EF9-FE90-C84E-9023-FA1936A37590}">
      <dgm:prSet/>
      <dgm:spPr/>
      <dgm:t>
        <a:bodyPr/>
        <a:lstStyle/>
        <a:p>
          <a:endParaRPr lang="en-US"/>
        </a:p>
      </dgm:t>
    </dgm:pt>
    <dgm:pt modelId="{593947BF-D3E3-CE46-8422-67DAEF7164D7}" type="sibTrans" cxnId="{6AE28EF9-FE90-C84E-9023-FA1936A37590}">
      <dgm:prSet/>
      <dgm:spPr/>
      <dgm:t>
        <a:bodyPr/>
        <a:lstStyle/>
        <a:p>
          <a:endParaRPr lang="en-US"/>
        </a:p>
      </dgm:t>
    </dgm:pt>
    <dgm:pt modelId="{5A7775EC-88B9-4EEC-8B79-F049D694F34D}">
      <dgm:prSet phldrT="[Text]"/>
      <dgm:spPr>
        <a:solidFill>
          <a:srgbClr val="FFFF00"/>
        </a:solidFill>
        <a:ln>
          <a:solidFill>
            <a:srgbClr val="FF0000"/>
          </a:solid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Atmosphere of Unity</a:t>
          </a:r>
        </a:p>
      </dgm:t>
    </dgm:pt>
    <dgm:pt modelId="{B0AC59A3-D15F-4DD8-AF8E-51EB94B95586}" type="parTrans" cxnId="{BD51F3C4-B33B-4BBC-9410-98658EC80152}">
      <dgm:prSet/>
      <dgm:spPr/>
      <dgm:t>
        <a:bodyPr/>
        <a:lstStyle/>
        <a:p>
          <a:endParaRPr lang="en-US"/>
        </a:p>
      </dgm:t>
    </dgm:pt>
    <dgm:pt modelId="{8FFB8E7B-F580-4ED6-92F7-4D366A8AD0AE}" type="sibTrans" cxnId="{BD51F3C4-B33B-4BBC-9410-98658EC80152}">
      <dgm:prSet/>
      <dgm:spPr/>
      <dgm:t>
        <a:bodyPr/>
        <a:lstStyle/>
        <a:p>
          <a:endParaRPr lang="en-US"/>
        </a:p>
      </dgm:t>
    </dgm:pt>
    <dgm:pt modelId="{D48CC391-8A27-4FC1-81B9-1520E61C68FF}">
      <dgm:prSet phldrT="[Text]"/>
      <dgm:spPr>
        <a:solidFill>
          <a:srgbClr val="FFFF00"/>
        </a:solidFill>
        <a:ln>
          <a:noFill/>
        </a:ln>
        <a:scene3d>
          <a:camera prst="orthographicFront"/>
          <a:lightRig rig="threePt" dir="t"/>
        </a:scene3d>
        <a:sp3d extrusionH="76200">
          <a:extrusionClr>
            <a:schemeClr val="bg1">
              <a:lumMod val="65000"/>
            </a:schemeClr>
          </a:extrusionClr>
        </a:sp3d>
      </dgm:spPr>
      <dgm:t>
        <a:bodyPr/>
        <a:lstStyle/>
        <a:p>
          <a:r>
            <a:rPr lang="en-US" b="1" dirty="0">
              <a:solidFill>
                <a:schemeClr val="tx1"/>
              </a:solidFill>
            </a:rPr>
            <a:t>St Matthew's Team Participation in Community Efforts</a:t>
          </a:r>
        </a:p>
      </dgm:t>
    </dgm:pt>
    <dgm:pt modelId="{04490BFD-2F02-418B-8DBB-F63CF47C1D4D}" type="sibTrans" cxnId="{D535D580-6515-461D-9F7C-3D7519331023}">
      <dgm:prSet/>
      <dgm:spPr/>
      <dgm:t>
        <a:bodyPr/>
        <a:lstStyle/>
        <a:p>
          <a:endParaRPr lang="en-US"/>
        </a:p>
      </dgm:t>
    </dgm:pt>
    <dgm:pt modelId="{0F1385F8-14C4-435D-B864-82ABD98B8C74}" type="parTrans" cxnId="{D535D580-6515-461D-9F7C-3D7519331023}">
      <dgm:prSet/>
      <dgm:spPr/>
      <dgm:t>
        <a:bodyPr/>
        <a:lstStyle/>
        <a:p>
          <a:endParaRPr lang="en-US"/>
        </a:p>
      </dgm:t>
    </dgm:pt>
    <dgm:pt modelId="{B53544DD-17E0-42CD-B49A-A3D8F17F9F41}" type="pres">
      <dgm:prSet presAssocID="{C1365F7F-4491-457F-AF3A-3E03F7F8E842}" presName="hierChild1" presStyleCnt="0">
        <dgm:presLayoutVars>
          <dgm:orgChart val="1"/>
          <dgm:chPref val="1"/>
          <dgm:dir/>
          <dgm:animOne val="branch"/>
          <dgm:animLvl val="lvl"/>
          <dgm:resizeHandles/>
        </dgm:presLayoutVars>
      </dgm:prSet>
      <dgm:spPr/>
    </dgm:pt>
    <dgm:pt modelId="{8C4F4804-BD6C-4378-8C68-BA12A5E36C5D}" type="pres">
      <dgm:prSet presAssocID="{42F443D6-0071-4E0E-B6B7-2FFA3AD8DC6B}" presName="hierRoot1" presStyleCnt="0">
        <dgm:presLayoutVars>
          <dgm:hierBranch val="init"/>
        </dgm:presLayoutVars>
      </dgm:prSet>
      <dgm:spPr>
        <a:scene3d>
          <a:camera prst="orthographicFront"/>
          <a:lightRig rig="threePt" dir="t"/>
        </a:scene3d>
        <a:sp3d extrusionH="76200">
          <a:extrusionClr>
            <a:schemeClr val="bg1">
              <a:lumMod val="65000"/>
            </a:schemeClr>
          </a:extrusionClr>
        </a:sp3d>
      </dgm:spPr>
    </dgm:pt>
    <dgm:pt modelId="{01A51301-7466-4092-99DB-D8C8F7D97A5B}" type="pres">
      <dgm:prSet presAssocID="{42F443D6-0071-4E0E-B6B7-2FFA3AD8DC6B}" presName="rootComposite1" presStyleCnt="0"/>
      <dgm:spPr>
        <a:scene3d>
          <a:camera prst="orthographicFront"/>
          <a:lightRig rig="threePt" dir="t"/>
        </a:scene3d>
        <a:sp3d extrusionH="76200">
          <a:extrusionClr>
            <a:schemeClr val="bg1">
              <a:lumMod val="65000"/>
            </a:schemeClr>
          </a:extrusionClr>
        </a:sp3d>
      </dgm:spPr>
    </dgm:pt>
    <dgm:pt modelId="{35974292-4B0E-4DD8-A7DB-E7B9058E66F0}" type="pres">
      <dgm:prSet presAssocID="{42F443D6-0071-4E0E-B6B7-2FFA3AD8DC6B}" presName="rootText1" presStyleLbl="node0" presStyleIdx="0" presStyleCnt="1" custScaleX="195994" custLinFactNeighborX="-1435" custLinFactNeighborY="-38373">
        <dgm:presLayoutVars>
          <dgm:chPref val="3"/>
        </dgm:presLayoutVars>
      </dgm:prSet>
      <dgm:spPr/>
    </dgm:pt>
    <dgm:pt modelId="{559CA2FF-CEB5-491B-92E4-2FD38F5529C4}" type="pres">
      <dgm:prSet presAssocID="{42F443D6-0071-4E0E-B6B7-2FFA3AD8DC6B}" presName="rootConnector1" presStyleLbl="node1" presStyleIdx="0" presStyleCnt="0"/>
      <dgm:spPr/>
    </dgm:pt>
    <dgm:pt modelId="{758DBDBF-47D7-415D-B3D0-CAF10BCEB04E}" type="pres">
      <dgm:prSet presAssocID="{42F443D6-0071-4E0E-B6B7-2FFA3AD8DC6B}" presName="hierChild2" presStyleCnt="0"/>
      <dgm:spPr>
        <a:scene3d>
          <a:camera prst="orthographicFront"/>
          <a:lightRig rig="threePt" dir="t"/>
        </a:scene3d>
        <a:sp3d extrusionH="76200">
          <a:extrusionClr>
            <a:schemeClr val="bg1">
              <a:lumMod val="65000"/>
            </a:schemeClr>
          </a:extrusionClr>
        </a:sp3d>
      </dgm:spPr>
    </dgm:pt>
    <dgm:pt modelId="{DA9DACF2-3E67-4EC1-A664-CF3B98E11CDC}" type="pres">
      <dgm:prSet presAssocID="{A62C585C-0780-4CBD-BD0C-FDD5E966CDAA}" presName="Name37" presStyleLbl="parChTrans1D2" presStyleIdx="0" presStyleCnt="5"/>
      <dgm:spPr/>
    </dgm:pt>
    <dgm:pt modelId="{E06A5771-D383-47A5-BD8A-A4297EDAC6D3}" type="pres">
      <dgm:prSet presAssocID="{4BBD62A1-190B-454D-8151-F79E00C9170A}" presName="hierRoot2" presStyleCnt="0">
        <dgm:presLayoutVars>
          <dgm:hierBranch val="r"/>
        </dgm:presLayoutVars>
      </dgm:prSet>
      <dgm:spPr>
        <a:scene3d>
          <a:camera prst="orthographicFront"/>
          <a:lightRig rig="threePt" dir="t"/>
        </a:scene3d>
        <a:sp3d extrusionH="76200">
          <a:extrusionClr>
            <a:schemeClr val="bg1">
              <a:lumMod val="65000"/>
            </a:schemeClr>
          </a:extrusionClr>
        </a:sp3d>
      </dgm:spPr>
    </dgm:pt>
    <dgm:pt modelId="{4F4C5572-E8FD-4EEA-A09E-A6070CE3F477}" type="pres">
      <dgm:prSet presAssocID="{4BBD62A1-190B-454D-8151-F79E00C9170A}" presName="rootComposite" presStyleCnt="0"/>
      <dgm:spPr>
        <a:scene3d>
          <a:camera prst="orthographicFront"/>
          <a:lightRig rig="threePt" dir="t"/>
        </a:scene3d>
        <a:sp3d extrusionH="76200">
          <a:extrusionClr>
            <a:schemeClr val="bg1">
              <a:lumMod val="65000"/>
            </a:schemeClr>
          </a:extrusionClr>
        </a:sp3d>
      </dgm:spPr>
    </dgm:pt>
    <dgm:pt modelId="{A6F3C50D-3FE0-40E3-97FD-4C73D0E0E95E}" type="pres">
      <dgm:prSet presAssocID="{4BBD62A1-190B-454D-8151-F79E00C9170A}" presName="rootText" presStyleLbl="node2" presStyleIdx="0" presStyleCnt="5" custLinFactNeighborX="-903" custLinFactNeighborY="-33638">
        <dgm:presLayoutVars>
          <dgm:chPref val="3"/>
        </dgm:presLayoutVars>
      </dgm:prSet>
      <dgm:spPr/>
    </dgm:pt>
    <dgm:pt modelId="{D5BF54C7-0C28-4C76-956F-1BABB23E36BE}" type="pres">
      <dgm:prSet presAssocID="{4BBD62A1-190B-454D-8151-F79E00C9170A}" presName="rootConnector" presStyleLbl="node2" presStyleIdx="0" presStyleCnt="5"/>
      <dgm:spPr/>
    </dgm:pt>
    <dgm:pt modelId="{1DD11926-BD81-43E1-B9B3-19379D229527}" type="pres">
      <dgm:prSet presAssocID="{4BBD62A1-190B-454D-8151-F79E00C9170A}" presName="hierChild4" presStyleCnt="0"/>
      <dgm:spPr>
        <a:scene3d>
          <a:camera prst="orthographicFront"/>
          <a:lightRig rig="threePt" dir="t"/>
        </a:scene3d>
        <a:sp3d extrusionH="76200">
          <a:extrusionClr>
            <a:schemeClr val="bg1">
              <a:lumMod val="65000"/>
            </a:schemeClr>
          </a:extrusionClr>
        </a:sp3d>
      </dgm:spPr>
    </dgm:pt>
    <dgm:pt modelId="{10F57B64-47B2-6845-86EC-223308BC9361}" type="pres">
      <dgm:prSet presAssocID="{CEE6D5EC-3B6A-4C72-A5FE-5DFF737C0F0E}" presName="Name50" presStyleLbl="parChTrans1D3" presStyleIdx="0" presStyleCnt="12"/>
      <dgm:spPr/>
    </dgm:pt>
    <dgm:pt modelId="{2F0F8411-B2DA-47FD-B29F-F9B4536F1C77}" type="pres">
      <dgm:prSet presAssocID="{6DAB3BD3-F880-48CA-8307-746B9FD75645}" presName="hierRoot2" presStyleCnt="0">
        <dgm:presLayoutVars>
          <dgm:hierBranch val="init"/>
        </dgm:presLayoutVars>
      </dgm:prSet>
      <dgm:spPr>
        <a:scene3d>
          <a:camera prst="orthographicFront"/>
          <a:lightRig rig="threePt" dir="t"/>
        </a:scene3d>
        <a:sp3d extrusionH="76200">
          <a:extrusionClr>
            <a:schemeClr val="bg1">
              <a:lumMod val="65000"/>
            </a:schemeClr>
          </a:extrusionClr>
        </a:sp3d>
      </dgm:spPr>
    </dgm:pt>
    <dgm:pt modelId="{ACB938BB-C217-4B97-BEEC-618326725B28}" type="pres">
      <dgm:prSet presAssocID="{6DAB3BD3-F880-48CA-8307-746B9FD75645}" presName="rootComposite" presStyleCnt="0"/>
      <dgm:spPr>
        <a:scene3d>
          <a:camera prst="orthographicFront"/>
          <a:lightRig rig="threePt" dir="t"/>
        </a:scene3d>
        <a:sp3d extrusionH="76200">
          <a:extrusionClr>
            <a:schemeClr val="bg1">
              <a:lumMod val="65000"/>
            </a:schemeClr>
          </a:extrusionClr>
        </a:sp3d>
      </dgm:spPr>
    </dgm:pt>
    <dgm:pt modelId="{9FA43E0F-D7BD-45C0-A3B4-7C46158AE5FA}" type="pres">
      <dgm:prSet presAssocID="{6DAB3BD3-F880-48CA-8307-746B9FD75645}" presName="rootText" presStyleLbl="node3" presStyleIdx="0" presStyleCnt="12" custLinFactNeighborX="-4479" custLinFactNeighborY="-42746">
        <dgm:presLayoutVars>
          <dgm:chPref val="3"/>
        </dgm:presLayoutVars>
      </dgm:prSet>
      <dgm:spPr/>
    </dgm:pt>
    <dgm:pt modelId="{FDFA55F8-8FDC-45E9-941C-FD172626B112}" type="pres">
      <dgm:prSet presAssocID="{6DAB3BD3-F880-48CA-8307-746B9FD75645}" presName="rootConnector" presStyleLbl="node3" presStyleIdx="0" presStyleCnt="12"/>
      <dgm:spPr/>
    </dgm:pt>
    <dgm:pt modelId="{2B473DE4-7838-4F99-8788-B8504D4FF011}" type="pres">
      <dgm:prSet presAssocID="{6DAB3BD3-F880-48CA-8307-746B9FD75645}" presName="hierChild4" presStyleCnt="0"/>
      <dgm:spPr>
        <a:scene3d>
          <a:camera prst="orthographicFront"/>
          <a:lightRig rig="threePt" dir="t"/>
        </a:scene3d>
        <a:sp3d extrusionH="76200">
          <a:extrusionClr>
            <a:schemeClr val="bg1">
              <a:lumMod val="65000"/>
            </a:schemeClr>
          </a:extrusionClr>
        </a:sp3d>
      </dgm:spPr>
    </dgm:pt>
    <dgm:pt modelId="{867ADC22-DF86-40FB-96A2-640AD150ACB7}" type="pres">
      <dgm:prSet presAssocID="{6DAB3BD3-F880-48CA-8307-746B9FD75645}" presName="hierChild5" presStyleCnt="0"/>
      <dgm:spPr>
        <a:scene3d>
          <a:camera prst="orthographicFront"/>
          <a:lightRig rig="threePt" dir="t"/>
        </a:scene3d>
        <a:sp3d extrusionH="76200">
          <a:extrusionClr>
            <a:schemeClr val="bg1">
              <a:lumMod val="65000"/>
            </a:schemeClr>
          </a:extrusionClr>
        </a:sp3d>
      </dgm:spPr>
    </dgm:pt>
    <dgm:pt modelId="{90E71714-00ED-3842-A8BB-9C2CE6825F7C}" type="pres">
      <dgm:prSet presAssocID="{F1C0F275-B000-6D47-876C-82E7E7991D21}" presName="Name50" presStyleLbl="parChTrans1D3" presStyleIdx="1" presStyleCnt="12"/>
      <dgm:spPr/>
    </dgm:pt>
    <dgm:pt modelId="{F9CC5345-9AE4-5642-BC9F-B6795E66A2DF}" type="pres">
      <dgm:prSet presAssocID="{4F325AE7-C840-C644-BEA2-9BDE6CBF7559}" presName="hierRoot2" presStyleCnt="0">
        <dgm:presLayoutVars>
          <dgm:hierBranch val="init"/>
        </dgm:presLayoutVars>
      </dgm:prSet>
      <dgm:spPr/>
    </dgm:pt>
    <dgm:pt modelId="{B086513D-E2CB-AF4A-B725-4316D527DDC7}" type="pres">
      <dgm:prSet presAssocID="{4F325AE7-C840-C644-BEA2-9BDE6CBF7559}" presName="rootComposite" presStyleCnt="0"/>
      <dgm:spPr/>
    </dgm:pt>
    <dgm:pt modelId="{CCF71828-9877-F44D-8D8D-6AA684E598B7}" type="pres">
      <dgm:prSet presAssocID="{4F325AE7-C840-C644-BEA2-9BDE6CBF7559}" presName="rootText" presStyleLbl="node3" presStyleIdx="1" presStyleCnt="12" custLinFactNeighborX="-3885" custLinFactNeighborY="-62136">
        <dgm:presLayoutVars>
          <dgm:chPref val="3"/>
        </dgm:presLayoutVars>
      </dgm:prSet>
      <dgm:spPr/>
    </dgm:pt>
    <dgm:pt modelId="{69BFC035-C523-E642-BDF4-C798C75E48BB}" type="pres">
      <dgm:prSet presAssocID="{4F325AE7-C840-C644-BEA2-9BDE6CBF7559}" presName="rootConnector" presStyleLbl="node3" presStyleIdx="1" presStyleCnt="12"/>
      <dgm:spPr/>
    </dgm:pt>
    <dgm:pt modelId="{B4DBA3E9-B470-F94C-BB48-E939DDC6188D}" type="pres">
      <dgm:prSet presAssocID="{4F325AE7-C840-C644-BEA2-9BDE6CBF7559}" presName="hierChild4" presStyleCnt="0"/>
      <dgm:spPr/>
    </dgm:pt>
    <dgm:pt modelId="{11E7CB9D-FAE6-674B-8ADA-D4BE7939040B}" type="pres">
      <dgm:prSet presAssocID="{4F325AE7-C840-C644-BEA2-9BDE6CBF7559}" presName="hierChild5" presStyleCnt="0"/>
      <dgm:spPr/>
    </dgm:pt>
    <dgm:pt modelId="{F063A686-1CC6-F84E-9309-8C7259C08723}" type="pres">
      <dgm:prSet presAssocID="{FA67DE95-A01D-8B47-BD4C-6B6854790426}" presName="Name50" presStyleLbl="parChTrans1D3" presStyleIdx="2" presStyleCnt="12"/>
      <dgm:spPr/>
    </dgm:pt>
    <dgm:pt modelId="{64AE910F-062C-ED46-983A-9DEC95202585}" type="pres">
      <dgm:prSet presAssocID="{95C24E59-3847-EF40-A29E-C0EDE0BE5A35}" presName="hierRoot2" presStyleCnt="0">
        <dgm:presLayoutVars>
          <dgm:hierBranch val="init"/>
        </dgm:presLayoutVars>
      </dgm:prSet>
      <dgm:spPr/>
    </dgm:pt>
    <dgm:pt modelId="{90D4BCA9-11BA-9A4F-8E7C-003E8C5CBEA9}" type="pres">
      <dgm:prSet presAssocID="{95C24E59-3847-EF40-A29E-C0EDE0BE5A35}" presName="rootComposite" presStyleCnt="0"/>
      <dgm:spPr/>
    </dgm:pt>
    <dgm:pt modelId="{26A93D80-0D21-534D-BBA4-C52581AE0167}" type="pres">
      <dgm:prSet presAssocID="{95C24E59-3847-EF40-A29E-C0EDE0BE5A35}" presName="rootText" presStyleLbl="node3" presStyleIdx="2" presStyleCnt="12" custLinFactNeighborY="-68848">
        <dgm:presLayoutVars>
          <dgm:chPref val="3"/>
        </dgm:presLayoutVars>
      </dgm:prSet>
      <dgm:spPr/>
    </dgm:pt>
    <dgm:pt modelId="{BD2A808A-4716-EE46-9390-98F722E84212}" type="pres">
      <dgm:prSet presAssocID="{95C24E59-3847-EF40-A29E-C0EDE0BE5A35}" presName="rootConnector" presStyleLbl="node3" presStyleIdx="2" presStyleCnt="12"/>
      <dgm:spPr/>
    </dgm:pt>
    <dgm:pt modelId="{DCDDA3E9-2432-BA43-9E5C-62453D7153EC}" type="pres">
      <dgm:prSet presAssocID="{95C24E59-3847-EF40-A29E-C0EDE0BE5A35}" presName="hierChild4" presStyleCnt="0"/>
      <dgm:spPr/>
    </dgm:pt>
    <dgm:pt modelId="{7B97AD69-C1F4-5643-82A6-BA74153F3292}" type="pres">
      <dgm:prSet presAssocID="{95C24E59-3847-EF40-A29E-C0EDE0BE5A35}" presName="hierChild5" presStyleCnt="0"/>
      <dgm:spPr/>
    </dgm:pt>
    <dgm:pt modelId="{3F9E2E4A-2CC4-4D7A-8D5E-B7C80341AC34}" type="pres">
      <dgm:prSet presAssocID="{B0AC59A3-D15F-4DD8-AF8E-51EB94B95586}" presName="Name50" presStyleLbl="parChTrans1D3" presStyleIdx="3" presStyleCnt="12"/>
      <dgm:spPr/>
    </dgm:pt>
    <dgm:pt modelId="{D19378A7-ACCA-41E7-9B28-D6DFE139946A}" type="pres">
      <dgm:prSet presAssocID="{5A7775EC-88B9-4EEC-8B79-F049D694F34D}" presName="hierRoot2" presStyleCnt="0">
        <dgm:presLayoutVars>
          <dgm:hierBranch val="init"/>
        </dgm:presLayoutVars>
      </dgm:prSet>
      <dgm:spPr/>
    </dgm:pt>
    <dgm:pt modelId="{EA38E20C-D126-43F2-8589-48D500FB65BC}" type="pres">
      <dgm:prSet presAssocID="{5A7775EC-88B9-4EEC-8B79-F049D694F34D}" presName="rootComposite" presStyleCnt="0"/>
      <dgm:spPr/>
    </dgm:pt>
    <dgm:pt modelId="{8E99E62B-6C50-4D3B-8B95-B656DC35F1D9}" type="pres">
      <dgm:prSet presAssocID="{5A7775EC-88B9-4EEC-8B79-F049D694F34D}" presName="rootText" presStyleLbl="node3" presStyleIdx="3" presStyleCnt="12" custLinFactNeighborX="3623" custLinFactNeighborY="-74026">
        <dgm:presLayoutVars>
          <dgm:chPref val="3"/>
        </dgm:presLayoutVars>
      </dgm:prSet>
      <dgm:spPr/>
    </dgm:pt>
    <dgm:pt modelId="{2ED0E022-F7A5-4323-8F35-15956662302D}" type="pres">
      <dgm:prSet presAssocID="{5A7775EC-88B9-4EEC-8B79-F049D694F34D}" presName="rootConnector" presStyleLbl="node3" presStyleIdx="3" presStyleCnt="12"/>
      <dgm:spPr/>
    </dgm:pt>
    <dgm:pt modelId="{86BD03D1-43F0-44EF-A834-CEFF3CE4D5A2}" type="pres">
      <dgm:prSet presAssocID="{5A7775EC-88B9-4EEC-8B79-F049D694F34D}" presName="hierChild4" presStyleCnt="0"/>
      <dgm:spPr/>
    </dgm:pt>
    <dgm:pt modelId="{69EED7CD-0687-4329-B06A-5D6129C967E6}" type="pres">
      <dgm:prSet presAssocID="{5A7775EC-88B9-4EEC-8B79-F049D694F34D}" presName="hierChild5" presStyleCnt="0"/>
      <dgm:spPr/>
    </dgm:pt>
    <dgm:pt modelId="{E547335A-1A5F-455E-966E-4DD7B49D2858}" type="pres">
      <dgm:prSet presAssocID="{4BBD62A1-190B-454D-8151-F79E00C9170A}" presName="hierChild5" presStyleCnt="0"/>
      <dgm:spPr>
        <a:scene3d>
          <a:camera prst="orthographicFront"/>
          <a:lightRig rig="threePt" dir="t"/>
        </a:scene3d>
        <a:sp3d extrusionH="76200">
          <a:extrusionClr>
            <a:schemeClr val="bg1">
              <a:lumMod val="65000"/>
            </a:schemeClr>
          </a:extrusionClr>
        </a:sp3d>
      </dgm:spPr>
    </dgm:pt>
    <dgm:pt modelId="{D3142B4D-12A3-49FC-8E3E-5CCCB8F398FA}" type="pres">
      <dgm:prSet presAssocID="{6D70DE24-D08A-454F-A785-00EC6B3DB93E}" presName="Name37" presStyleLbl="parChTrans1D2" presStyleIdx="1" presStyleCnt="5"/>
      <dgm:spPr/>
    </dgm:pt>
    <dgm:pt modelId="{E4860229-49FA-44E8-9C6C-36661C7BE97B}" type="pres">
      <dgm:prSet presAssocID="{9EF1B489-CD5B-4B3D-BDDF-15629E235DFA}" presName="hierRoot2" presStyleCnt="0">
        <dgm:presLayoutVars>
          <dgm:hierBranch val="init"/>
        </dgm:presLayoutVars>
      </dgm:prSet>
      <dgm:spPr>
        <a:scene3d>
          <a:camera prst="orthographicFront"/>
          <a:lightRig rig="threePt" dir="t"/>
        </a:scene3d>
        <a:sp3d extrusionH="76200">
          <a:extrusionClr>
            <a:schemeClr val="bg1">
              <a:lumMod val="65000"/>
            </a:schemeClr>
          </a:extrusionClr>
        </a:sp3d>
      </dgm:spPr>
    </dgm:pt>
    <dgm:pt modelId="{36F8B8E2-6AF2-4414-9C93-2439AB0A09FF}" type="pres">
      <dgm:prSet presAssocID="{9EF1B489-CD5B-4B3D-BDDF-15629E235DFA}" presName="rootComposite" presStyleCnt="0"/>
      <dgm:spPr>
        <a:scene3d>
          <a:camera prst="orthographicFront"/>
          <a:lightRig rig="threePt" dir="t"/>
        </a:scene3d>
        <a:sp3d extrusionH="76200">
          <a:extrusionClr>
            <a:schemeClr val="bg1">
              <a:lumMod val="65000"/>
            </a:schemeClr>
          </a:extrusionClr>
        </a:sp3d>
      </dgm:spPr>
    </dgm:pt>
    <dgm:pt modelId="{08C5470F-8EDE-4415-9AD7-3A1FAE0C6845}" type="pres">
      <dgm:prSet presAssocID="{9EF1B489-CD5B-4B3D-BDDF-15629E235DFA}" presName="rootText" presStyleLbl="node2" presStyleIdx="1" presStyleCnt="5" custLinFactNeighborX="-26107" custLinFactNeighborY="-33460">
        <dgm:presLayoutVars>
          <dgm:chPref val="3"/>
        </dgm:presLayoutVars>
      </dgm:prSet>
      <dgm:spPr/>
    </dgm:pt>
    <dgm:pt modelId="{1A7DDEF9-BEEE-44EB-8DC1-830C041FE249}" type="pres">
      <dgm:prSet presAssocID="{9EF1B489-CD5B-4B3D-BDDF-15629E235DFA}" presName="rootConnector" presStyleLbl="node2" presStyleIdx="1" presStyleCnt="5"/>
      <dgm:spPr/>
    </dgm:pt>
    <dgm:pt modelId="{FA8386D1-F3FD-4579-AF94-E990543708D8}" type="pres">
      <dgm:prSet presAssocID="{9EF1B489-CD5B-4B3D-BDDF-15629E235DFA}" presName="hierChild4" presStyleCnt="0"/>
      <dgm:spPr>
        <a:scene3d>
          <a:camera prst="orthographicFront"/>
          <a:lightRig rig="threePt" dir="t"/>
        </a:scene3d>
        <a:sp3d extrusionH="76200">
          <a:extrusionClr>
            <a:schemeClr val="bg1">
              <a:lumMod val="65000"/>
            </a:schemeClr>
          </a:extrusionClr>
        </a:sp3d>
      </dgm:spPr>
    </dgm:pt>
    <dgm:pt modelId="{A46B3FFB-827A-4B32-91A6-7792D5B68CF6}" type="pres">
      <dgm:prSet presAssocID="{9EBBFCD8-0FCF-4010-9B91-B9DDAF2CB2CC}" presName="Name37" presStyleLbl="parChTrans1D3" presStyleIdx="4" presStyleCnt="12"/>
      <dgm:spPr/>
    </dgm:pt>
    <dgm:pt modelId="{606ED52C-CC9A-4F85-9FC0-945351F2EE8F}" type="pres">
      <dgm:prSet presAssocID="{E347EFB3-F388-46B1-9EE0-55A4EB88A582}" presName="hierRoot2" presStyleCnt="0">
        <dgm:presLayoutVars>
          <dgm:hierBranch val="init"/>
        </dgm:presLayoutVars>
      </dgm:prSet>
      <dgm:spPr>
        <a:scene3d>
          <a:camera prst="orthographicFront"/>
          <a:lightRig rig="threePt" dir="t"/>
        </a:scene3d>
        <a:sp3d extrusionH="76200">
          <a:extrusionClr>
            <a:schemeClr val="bg1">
              <a:lumMod val="65000"/>
            </a:schemeClr>
          </a:extrusionClr>
        </a:sp3d>
      </dgm:spPr>
    </dgm:pt>
    <dgm:pt modelId="{4878803C-1753-4BC3-BB5F-35DD327A5E83}" type="pres">
      <dgm:prSet presAssocID="{E347EFB3-F388-46B1-9EE0-55A4EB88A582}" presName="rootComposite" presStyleCnt="0"/>
      <dgm:spPr>
        <a:scene3d>
          <a:camera prst="orthographicFront"/>
          <a:lightRig rig="threePt" dir="t"/>
        </a:scene3d>
        <a:sp3d extrusionH="76200">
          <a:extrusionClr>
            <a:schemeClr val="bg1">
              <a:lumMod val="65000"/>
            </a:schemeClr>
          </a:extrusionClr>
        </a:sp3d>
      </dgm:spPr>
    </dgm:pt>
    <dgm:pt modelId="{17942A00-EDF2-4F7B-AD16-E2699EEDC2F0}" type="pres">
      <dgm:prSet presAssocID="{E347EFB3-F388-46B1-9EE0-55A4EB88A582}" presName="rootText" presStyleLbl="node3" presStyleIdx="4" presStyleCnt="12" custLinFactNeighborX="-17377" custLinFactNeighborY="-37102">
        <dgm:presLayoutVars>
          <dgm:chPref val="3"/>
        </dgm:presLayoutVars>
      </dgm:prSet>
      <dgm:spPr/>
    </dgm:pt>
    <dgm:pt modelId="{EEE5B933-A396-4EFC-B369-806047058EB9}" type="pres">
      <dgm:prSet presAssocID="{E347EFB3-F388-46B1-9EE0-55A4EB88A582}" presName="rootConnector" presStyleLbl="node3" presStyleIdx="4" presStyleCnt="12"/>
      <dgm:spPr/>
    </dgm:pt>
    <dgm:pt modelId="{8BC830CC-680C-4BC4-A14B-671999D977DF}" type="pres">
      <dgm:prSet presAssocID="{E347EFB3-F388-46B1-9EE0-55A4EB88A582}" presName="hierChild4" presStyleCnt="0"/>
      <dgm:spPr>
        <a:scene3d>
          <a:camera prst="orthographicFront"/>
          <a:lightRig rig="threePt" dir="t"/>
        </a:scene3d>
        <a:sp3d extrusionH="76200">
          <a:extrusionClr>
            <a:schemeClr val="bg1">
              <a:lumMod val="65000"/>
            </a:schemeClr>
          </a:extrusionClr>
        </a:sp3d>
      </dgm:spPr>
    </dgm:pt>
    <dgm:pt modelId="{4394F99A-FF8B-47FE-91F7-9BA69F4E3B1D}" type="pres">
      <dgm:prSet presAssocID="{AF940454-600F-4726-9789-A81DD3C5DB9C}" presName="Name37" presStyleLbl="parChTrans1D4" presStyleIdx="0" presStyleCnt="20"/>
      <dgm:spPr/>
    </dgm:pt>
    <dgm:pt modelId="{51D35D65-FAB4-4CC5-8622-FC76DC49E8D3}" type="pres">
      <dgm:prSet presAssocID="{03B4F2C4-2156-45CE-ACCE-5BB45A284F2B}" presName="hierRoot2" presStyleCnt="0">
        <dgm:presLayoutVars>
          <dgm:hierBranch val="init"/>
        </dgm:presLayoutVars>
      </dgm:prSet>
      <dgm:spPr/>
    </dgm:pt>
    <dgm:pt modelId="{AABE1DDD-EB43-4BD5-B428-71C163551F06}" type="pres">
      <dgm:prSet presAssocID="{03B4F2C4-2156-45CE-ACCE-5BB45A284F2B}" presName="rootComposite" presStyleCnt="0"/>
      <dgm:spPr/>
    </dgm:pt>
    <dgm:pt modelId="{86AC1B07-E20D-4987-8450-34F050A35946}" type="pres">
      <dgm:prSet presAssocID="{03B4F2C4-2156-45CE-ACCE-5BB45A284F2B}" presName="rootText" presStyleLbl="node4" presStyleIdx="0" presStyleCnt="20" custLinFactNeighborX="-25020" custLinFactNeighborY="-36871">
        <dgm:presLayoutVars>
          <dgm:chPref val="3"/>
        </dgm:presLayoutVars>
      </dgm:prSet>
      <dgm:spPr/>
    </dgm:pt>
    <dgm:pt modelId="{CA37D8F9-F09C-466B-A6D1-1450E22C9CE8}" type="pres">
      <dgm:prSet presAssocID="{03B4F2C4-2156-45CE-ACCE-5BB45A284F2B}" presName="rootConnector" presStyleLbl="node4" presStyleIdx="0" presStyleCnt="20"/>
      <dgm:spPr/>
    </dgm:pt>
    <dgm:pt modelId="{25730A64-6E6B-4303-A4A3-E573CB55377E}" type="pres">
      <dgm:prSet presAssocID="{03B4F2C4-2156-45CE-ACCE-5BB45A284F2B}" presName="hierChild4" presStyleCnt="0"/>
      <dgm:spPr/>
    </dgm:pt>
    <dgm:pt modelId="{44F575B3-47F7-4C57-BE53-78678B69467C}" type="pres">
      <dgm:prSet presAssocID="{03B4F2C4-2156-45CE-ACCE-5BB45A284F2B}" presName="hierChild5" presStyleCnt="0"/>
      <dgm:spPr/>
    </dgm:pt>
    <dgm:pt modelId="{3950F473-DC48-45E1-B359-0BDB5F93F219}" type="pres">
      <dgm:prSet presAssocID="{5C2A4078-FC42-4A58-8E5C-CE493D5DBFC5}" presName="Name37" presStyleLbl="parChTrans1D4" presStyleIdx="1" presStyleCnt="20"/>
      <dgm:spPr/>
    </dgm:pt>
    <dgm:pt modelId="{834E1042-A032-44F9-80AE-2C1CC417A390}" type="pres">
      <dgm:prSet presAssocID="{5906F64D-5A68-43EA-AFAE-3CA964E518F4}" presName="hierRoot2" presStyleCnt="0">
        <dgm:presLayoutVars>
          <dgm:hierBranch val="init"/>
        </dgm:presLayoutVars>
      </dgm:prSet>
      <dgm:spPr/>
    </dgm:pt>
    <dgm:pt modelId="{9A7821A6-3B7D-4549-95D3-F34D7BE7FD7C}" type="pres">
      <dgm:prSet presAssocID="{5906F64D-5A68-43EA-AFAE-3CA964E518F4}" presName="rootComposite" presStyleCnt="0"/>
      <dgm:spPr/>
    </dgm:pt>
    <dgm:pt modelId="{1C4FDB71-2D37-44E9-BA76-C4C8F4A36417}" type="pres">
      <dgm:prSet presAssocID="{5906F64D-5A68-43EA-AFAE-3CA964E518F4}" presName="rootText" presStyleLbl="node4" presStyleIdx="1" presStyleCnt="20" custLinFactNeighborX="-24637" custLinFactNeighborY="-62915">
        <dgm:presLayoutVars>
          <dgm:chPref val="3"/>
        </dgm:presLayoutVars>
      </dgm:prSet>
      <dgm:spPr/>
    </dgm:pt>
    <dgm:pt modelId="{A4F13A73-0758-4D8F-8C3C-61B99350BB7C}" type="pres">
      <dgm:prSet presAssocID="{5906F64D-5A68-43EA-AFAE-3CA964E518F4}" presName="rootConnector" presStyleLbl="node4" presStyleIdx="1" presStyleCnt="20"/>
      <dgm:spPr/>
    </dgm:pt>
    <dgm:pt modelId="{57E6291D-5431-4F35-8B0D-84FB4814FCC2}" type="pres">
      <dgm:prSet presAssocID="{5906F64D-5A68-43EA-AFAE-3CA964E518F4}" presName="hierChild4" presStyleCnt="0"/>
      <dgm:spPr/>
    </dgm:pt>
    <dgm:pt modelId="{77BA97E2-9844-4E95-B76B-2E98E55E64F7}" type="pres">
      <dgm:prSet presAssocID="{5906F64D-5A68-43EA-AFAE-3CA964E518F4}" presName="hierChild5" presStyleCnt="0"/>
      <dgm:spPr/>
    </dgm:pt>
    <dgm:pt modelId="{FE2014E9-ABDF-D045-940D-7C8227C4D57B}" type="pres">
      <dgm:prSet presAssocID="{5F6AF9FB-D2C7-C24B-9AC3-C1237188A77E}" presName="Name37" presStyleLbl="parChTrans1D4" presStyleIdx="2" presStyleCnt="20"/>
      <dgm:spPr/>
    </dgm:pt>
    <dgm:pt modelId="{BCD9784A-F3E3-BC44-8B1A-3846EF80D2DE}" type="pres">
      <dgm:prSet presAssocID="{A03CF8F9-8E66-B54E-9D2D-8A015E436F1E}" presName="hierRoot2" presStyleCnt="0">
        <dgm:presLayoutVars>
          <dgm:hierBranch val="init"/>
        </dgm:presLayoutVars>
      </dgm:prSet>
      <dgm:spPr/>
    </dgm:pt>
    <dgm:pt modelId="{AFEB0C41-B130-8D40-9728-F3F4BFDC7063}" type="pres">
      <dgm:prSet presAssocID="{A03CF8F9-8E66-B54E-9D2D-8A015E436F1E}" presName="rootComposite" presStyleCnt="0"/>
      <dgm:spPr/>
    </dgm:pt>
    <dgm:pt modelId="{E1958A58-6FDB-9746-AD2C-EC1C1A4D19E5}" type="pres">
      <dgm:prSet presAssocID="{A03CF8F9-8E66-B54E-9D2D-8A015E436F1E}" presName="rootText" presStyleLbl="node4" presStyleIdx="2" presStyleCnt="20" custScaleX="93599" custLinFactNeighborX="-20785" custLinFactNeighborY="-72495">
        <dgm:presLayoutVars>
          <dgm:chPref val="3"/>
        </dgm:presLayoutVars>
      </dgm:prSet>
      <dgm:spPr/>
    </dgm:pt>
    <dgm:pt modelId="{94FF41DC-40BD-644B-BBAE-CFACE665A1DC}" type="pres">
      <dgm:prSet presAssocID="{A03CF8F9-8E66-B54E-9D2D-8A015E436F1E}" presName="rootConnector" presStyleLbl="node4" presStyleIdx="2" presStyleCnt="20"/>
      <dgm:spPr/>
    </dgm:pt>
    <dgm:pt modelId="{D518B177-DE40-524D-85CB-2694748F3435}" type="pres">
      <dgm:prSet presAssocID="{A03CF8F9-8E66-B54E-9D2D-8A015E436F1E}" presName="hierChild4" presStyleCnt="0"/>
      <dgm:spPr/>
    </dgm:pt>
    <dgm:pt modelId="{964220A9-D45E-554E-924E-7C17EBAB115B}" type="pres">
      <dgm:prSet presAssocID="{A03CF8F9-8E66-B54E-9D2D-8A015E436F1E}" presName="hierChild5" presStyleCnt="0"/>
      <dgm:spPr/>
    </dgm:pt>
    <dgm:pt modelId="{32AECAFF-D65B-423F-8E40-94D5BE30F901}" type="pres">
      <dgm:prSet presAssocID="{E347EFB3-F388-46B1-9EE0-55A4EB88A582}" presName="hierChild5" presStyleCnt="0"/>
      <dgm:spPr>
        <a:scene3d>
          <a:camera prst="orthographicFront"/>
          <a:lightRig rig="threePt" dir="t"/>
        </a:scene3d>
        <a:sp3d extrusionH="76200">
          <a:extrusionClr>
            <a:schemeClr val="bg1">
              <a:lumMod val="65000"/>
            </a:schemeClr>
          </a:extrusionClr>
        </a:sp3d>
      </dgm:spPr>
    </dgm:pt>
    <dgm:pt modelId="{223FAE82-52B5-45E6-8C87-6E0F5E15FDE7}" type="pres">
      <dgm:prSet presAssocID="{46D96C34-D7E0-45DE-987A-552EC8A86F45}" presName="Name37" presStyleLbl="parChTrans1D3" presStyleIdx="5" presStyleCnt="12"/>
      <dgm:spPr/>
    </dgm:pt>
    <dgm:pt modelId="{D0627381-DA1C-48F7-89DA-096477B1B224}" type="pres">
      <dgm:prSet presAssocID="{3ECE9A77-72B5-4589-AA30-4A350A35671E}" presName="hierRoot2" presStyleCnt="0">
        <dgm:presLayoutVars>
          <dgm:hierBranch val="init"/>
        </dgm:presLayoutVars>
      </dgm:prSet>
      <dgm:spPr>
        <a:scene3d>
          <a:camera prst="orthographicFront"/>
          <a:lightRig rig="threePt" dir="t"/>
        </a:scene3d>
        <a:sp3d extrusionH="76200">
          <a:extrusionClr>
            <a:schemeClr val="bg1">
              <a:lumMod val="65000"/>
            </a:schemeClr>
          </a:extrusionClr>
        </a:sp3d>
      </dgm:spPr>
    </dgm:pt>
    <dgm:pt modelId="{DC7304E2-893A-4964-A833-914B315DF1DA}" type="pres">
      <dgm:prSet presAssocID="{3ECE9A77-72B5-4589-AA30-4A350A35671E}" presName="rootComposite" presStyleCnt="0"/>
      <dgm:spPr>
        <a:scene3d>
          <a:camera prst="orthographicFront"/>
          <a:lightRig rig="threePt" dir="t"/>
        </a:scene3d>
        <a:sp3d extrusionH="76200">
          <a:extrusionClr>
            <a:schemeClr val="bg1">
              <a:lumMod val="65000"/>
            </a:schemeClr>
          </a:extrusionClr>
        </a:sp3d>
      </dgm:spPr>
    </dgm:pt>
    <dgm:pt modelId="{E8F121E8-3868-47C0-A981-AD475414086D}" type="pres">
      <dgm:prSet presAssocID="{3ECE9A77-72B5-4589-AA30-4A350A35671E}" presName="rootText" presStyleLbl="node3" presStyleIdx="5" presStyleCnt="12" custLinFactNeighborX="-18497" custLinFactNeighborY="-36150">
        <dgm:presLayoutVars>
          <dgm:chPref val="3"/>
        </dgm:presLayoutVars>
      </dgm:prSet>
      <dgm:spPr/>
    </dgm:pt>
    <dgm:pt modelId="{E36F2144-C067-45E7-86CF-B72695BE84A0}" type="pres">
      <dgm:prSet presAssocID="{3ECE9A77-72B5-4589-AA30-4A350A35671E}" presName="rootConnector" presStyleLbl="node3" presStyleIdx="5" presStyleCnt="12"/>
      <dgm:spPr/>
    </dgm:pt>
    <dgm:pt modelId="{1E654426-38A6-4D8A-ABA1-EF0C15BB5D99}" type="pres">
      <dgm:prSet presAssocID="{3ECE9A77-72B5-4589-AA30-4A350A35671E}" presName="hierChild4" presStyleCnt="0"/>
      <dgm:spPr>
        <a:scene3d>
          <a:camera prst="orthographicFront"/>
          <a:lightRig rig="threePt" dir="t"/>
        </a:scene3d>
        <a:sp3d extrusionH="76200">
          <a:extrusionClr>
            <a:schemeClr val="bg1">
              <a:lumMod val="65000"/>
            </a:schemeClr>
          </a:extrusionClr>
        </a:sp3d>
      </dgm:spPr>
    </dgm:pt>
    <dgm:pt modelId="{77AD27E0-F2CB-4418-857A-FD8B6563ED81}" type="pres">
      <dgm:prSet presAssocID="{35A87603-EAC6-4779-AD80-DB8FC6B12FEE}" presName="Name37" presStyleLbl="parChTrans1D4" presStyleIdx="3" presStyleCnt="20"/>
      <dgm:spPr/>
    </dgm:pt>
    <dgm:pt modelId="{CCA2DEF0-1BB6-47C8-B8EB-6B6BB90750DE}" type="pres">
      <dgm:prSet presAssocID="{9F36C4A3-ED6F-439E-A7B4-CD0ADDE41A5B}" presName="hierRoot2" presStyleCnt="0">
        <dgm:presLayoutVars>
          <dgm:hierBranch val="init"/>
        </dgm:presLayoutVars>
      </dgm:prSet>
      <dgm:spPr/>
    </dgm:pt>
    <dgm:pt modelId="{69E885C3-2780-4538-9A93-80C3F946F433}" type="pres">
      <dgm:prSet presAssocID="{9F36C4A3-ED6F-439E-A7B4-CD0ADDE41A5B}" presName="rootComposite" presStyleCnt="0"/>
      <dgm:spPr/>
    </dgm:pt>
    <dgm:pt modelId="{621E9A11-76FC-44A6-97AA-21B011736F40}" type="pres">
      <dgm:prSet presAssocID="{9F36C4A3-ED6F-439E-A7B4-CD0ADDE41A5B}" presName="rootText" presStyleLbl="node4" presStyleIdx="3" presStyleCnt="20" custLinFactNeighborX="-24165" custLinFactNeighborY="-43342">
        <dgm:presLayoutVars>
          <dgm:chPref val="3"/>
        </dgm:presLayoutVars>
      </dgm:prSet>
      <dgm:spPr/>
    </dgm:pt>
    <dgm:pt modelId="{17108CBA-E4B9-4039-B5A7-2B3755203EE0}" type="pres">
      <dgm:prSet presAssocID="{9F36C4A3-ED6F-439E-A7B4-CD0ADDE41A5B}" presName="rootConnector" presStyleLbl="node4" presStyleIdx="3" presStyleCnt="20"/>
      <dgm:spPr/>
    </dgm:pt>
    <dgm:pt modelId="{F27F9C03-63E6-4A1A-9860-4F60FC711974}" type="pres">
      <dgm:prSet presAssocID="{9F36C4A3-ED6F-439E-A7B4-CD0ADDE41A5B}" presName="hierChild4" presStyleCnt="0"/>
      <dgm:spPr/>
    </dgm:pt>
    <dgm:pt modelId="{8AA586A7-7DD7-479C-B0C7-0929634DF2CC}" type="pres">
      <dgm:prSet presAssocID="{9F36C4A3-ED6F-439E-A7B4-CD0ADDE41A5B}" presName="hierChild5" presStyleCnt="0"/>
      <dgm:spPr/>
    </dgm:pt>
    <dgm:pt modelId="{48773E81-C767-475C-884F-B3EA7304D6B7}" type="pres">
      <dgm:prSet presAssocID="{0F1385F8-14C4-435D-B864-82ABD98B8C74}" presName="Name37" presStyleLbl="parChTrans1D4" presStyleIdx="4" presStyleCnt="20"/>
      <dgm:spPr/>
    </dgm:pt>
    <dgm:pt modelId="{A849F64C-21E6-4979-8E9F-BB43D225E52D}" type="pres">
      <dgm:prSet presAssocID="{D48CC391-8A27-4FC1-81B9-1520E61C68FF}" presName="hierRoot2" presStyleCnt="0">
        <dgm:presLayoutVars>
          <dgm:hierBranch val="init"/>
        </dgm:presLayoutVars>
      </dgm:prSet>
      <dgm:spPr/>
    </dgm:pt>
    <dgm:pt modelId="{0066EE07-64D4-4002-BFAE-A9824A309DAC}" type="pres">
      <dgm:prSet presAssocID="{D48CC391-8A27-4FC1-81B9-1520E61C68FF}" presName="rootComposite" presStyleCnt="0"/>
      <dgm:spPr/>
    </dgm:pt>
    <dgm:pt modelId="{D799A8AF-3170-4154-A221-225539C8E932}" type="pres">
      <dgm:prSet presAssocID="{D48CC391-8A27-4FC1-81B9-1520E61C68FF}" presName="rootText" presStyleLbl="node4" presStyleIdx="4" presStyleCnt="20" custLinFactNeighborX="-24165" custLinFactNeighborY="-64725">
        <dgm:presLayoutVars>
          <dgm:chPref val="3"/>
        </dgm:presLayoutVars>
      </dgm:prSet>
      <dgm:spPr/>
    </dgm:pt>
    <dgm:pt modelId="{AAE152A5-064F-41C1-BF98-B237FDCFA523}" type="pres">
      <dgm:prSet presAssocID="{D48CC391-8A27-4FC1-81B9-1520E61C68FF}" presName="rootConnector" presStyleLbl="node4" presStyleIdx="4" presStyleCnt="20"/>
      <dgm:spPr/>
    </dgm:pt>
    <dgm:pt modelId="{5C31E940-1BA2-4371-A999-8A2FD9706200}" type="pres">
      <dgm:prSet presAssocID="{D48CC391-8A27-4FC1-81B9-1520E61C68FF}" presName="hierChild4" presStyleCnt="0"/>
      <dgm:spPr/>
    </dgm:pt>
    <dgm:pt modelId="{466C9C08-20B1-4454-9176-890F5D881F35}" type="pres">
      <dgm:prSet presAssocID="{D48CC391-8A27-4FC1-81B9-1520E61C68FF}" presName="hierChild5" presStyleCnt="0"/>
      <dgm:spPr/>
    </dgm:pt>
    <dgm:pt modelId="{4B003DA4-2996-E845-873A-1FA3566ADCFE}" type="pres">
      <dgm:prSet presAssocID="{FC1E98B6-D0FE-814B-B103-F0D68CD18BFC}" presName="Name37" presStyleLbl="parChTrans1D4" presStyleIdx="5" presStyleCnt="20"/>
      <dgm:spPr/>
    </dgm:pt>
    <dgm:pt modelId="{4050E536-0B6C-B441-9DF8-168111E5D36F}" type="pres">
      <dgm:prSet presAssocID="{706B8601-272B-5449-BD84-CF2BDA9BFC80}" presName="hierRoot2" presStyleCnt="0">
        <dgm:presLayoutVars>
          <dgm:hierBranch val="init"/>
        </dgm:presLayoutVars>
      </dgm:prSet>
      <dgm:spPr/>
    </dgm:pt>
    <dgm:pt modelId="{3B035CD9-C998-6146-9C4B-02D1CFF3FA0D}" type="pres">
      <dgm:prSet presAssocID="{706B8601-272B-5449-BD84-CF2BDA9BFC80}" presName="rootComposite" presStyleCnt="0"/>
      <dgm:spPr/>
    </dgm:pt>
    <dgm:pt modelId="{EE5EC9EC-ACB8-334D-A05F-BF93C84290E1}" type="pres">
      <dgm:prSet presAssocID="{706B8601-272B-5449-BD84-CF2BDA9BFC80}" presName="rootText" presStyleLbl="node4" presStyleIdx="5" presStyleCnt="20" custLinFactNeighborX="-17687" custLinFactNeighborY="-95796">
        <dgm:presLayoutVars>
          <dgm:chPref val="3"/>
        </dgm:presLayoutVars>
      </dgm:prSet>
      <dgm:spPr/>
    </dgm:pt>
    <dgm:pt modelId="{0B4BDA84-D07E-E643-ADF9-E58B62309F58}" type="pres">
      <dgm:prSet presAssocID="{706B8601-272B-5449-BD84-CF2BDA9BFC80}" presName="rootConnector" presStyleLbl="node4" presStyleIdx="5" presStyleCnt="20"/>
      <dgm:spPr/>
    </dgm:pt>
    <dgm:pt modelId="{B449C1AA-1232-BB4C-AAA1-0DABDF047C31}" type="pres">
      <dgm:prSet presAssocID="{706B8601-272B-5449-BD84-CF2BDA9BFC80}" presName="hierChild4" presStyleCnt="0"/>
      <dgm:spPr/>
    </dgm:pt>
    <dgm:pt modelId="{338CBDF2-17A0-0B44-8159-FEF537414784}" type="pres">
      <dgm:prSet presAssocID="{706B8601-272B-5449-BD84-CF2BDA9BFC80}" presName="hierChild5" presStyleCnt="0"/>
      <dgm:spPr/>
    </dgm:pt>
    <dgm:pt modelId="{8098F233-B0EB-48A6-978C-9D21C91DA9B2}" type="pres">
      <dgm:prSet presAssocID="{3ECE9A77-72B5-4589-AA30-4A350A35671E}" presName="hierChild5" presStyleCnt="0"/>
      <dgm:spPr>
        <a:scene3d>
          <a:camera prst="orthographicFront"/>
          <a:lightRig rig="threePt" dir="t"/>
        </a:scene3d>
        <a:sp3d extrusionH="76200">
          <a:extrusionClr>
            <a:schemeClr val="bg1">
              <a:lumMod val="65000"/>
            </a:schemeClr>
          </a:extrusionClr>
        </a:sp3d>
      </dgm:spPr>
    </dgm:pt>
    <dgm:pt modelId="{59102C6B-7F44-4BE2-A0F9-0BD52CBF77CF}" type="pres">
      <dgm:prSet presAssocID="{9EF1B489-CD5B-4B3D-BDDF-15629E235DFA}" presName="hierChild5" presStyleCnt="0"/>
      <dgm:spPr>
        <a:scene3d>
          <a:camera prst="orthographicFront"/>
          <a:lightRig rig="threePt" dir="t"/>
        </a:scene3d>
        <a:sp3d extrusionH="76200">
          <a:extrusionClr>
            <a:schemeClr val="bg1">
              <a:lumMod val="65000"/>
            </a:schemeClr>
          </a:extrusionClr>
        </a:sp3d>
      </dgm:spPr>
    </dgm:pt>
    <dgm:pt modelId="{853F1C5F-A7ED-412C-9248-901EA52B482E}" type="pres">
      <dgm:prSet presAssocID="{CFE12AB3-84AC-40FF-AFAE-DDE3B235D205}" presName="Name37" presStyleLbl="parChTrans1D2" presStyleIdx="2" presStyleCnt="5"/>
      <dgm:spPr/>
    </dgm:pt>
    <dgm:pt modelId="{082C1DF5-264F-41DE-B75B-5133E88715C8}" type="pres">
      <dgm:prSet presAssocID="{418AC0C4-049D-4208-8771-629554188CAE}" presName="hierRoot2" presStyleCnt="0">
        <dgm:presLayoutVars>
          <dgm:hierBranch/>
        </dgm:presLayoutVars>
      </dgm:prSet>
      <dgm:spPr>
        <a:scene3d>
          <a:camera prst="orthographicFront"/>
          <a:lightRig rig="threePt" dir="t"/>
        </a:scene3d>
        <a:sp3d extrusionH="76200">
          <a:extrusionClr>
            <a:schemeClr val="bg1">
              <a:lumMod val="65000"/>
            </a:schemeClr>
          </a:extrusionClr>
        </a:sp3d>
      </dgm:spPr>
    </dgm:pt>
    <dgm:pt modelId="{82F4062D-846F-4971-B7FD-713081B975C6}" type="pres">
      <dgm:prSet presAssocID="{418AC0C4-049D-4208-8771-629554188CAE}" presName="rootComposite" presStyleCnt="0"/>
      <dgm:spPr>
        <a:scene3d>
          <a:camera prst="orthographicFront"/>
          <a:lightRig rig="threePt" dir="t"/>
        </a:scene3d>
        <a:sp3d extrusionH="76200">
          <a:extrusionClr>
            <a:schemeClr val="bg1">
              <a:lumMod val="65000"/>
            </a:schemeClr>
          </a:extrusionClr>
        </a:sp3d>
      </dgm:spPr>
    </dgm:pt>
    <dgm:pt modelId="{73EFB52D-47D9-4FD1-B522-1DA4D66E750A}" type="pres">
      <dgm:prSet presAssocID="{418AC0C4-049D-4208-8771-629554188CAE}" presName="rootText" presStyleLbl="node2" presStyleIdx="2" presStyleCnt="5" custScaleY="84465" custLinFactNeighborX="-18209" custLinFactNeighborY="-32741">
        <dgm:presLayoutVars>
          <dgm:chPref val="3"/>
        </dgm:presLayoutVars>
      </dgm:prSet>
      <dgm:spPr/>
    </dgm:pt>
    <dgm:pt modelId="{19207B51-2FD0-436D-A03E-665245FD839A}" type="pres">
      <dgm:prSet presAssocID="{418AC0C4-049D-4208-8771-629554188CAE}" presName="rootConnector" presStyleLbl="node2" presStyleIdx="2" presStyleCnt="5"/>
      <dgm:spPr/>
    </dgm:pt>
    <dgm:pt modelId="{D65421EB-052F-40DA-8336-12C045B396A8}" type="pres">
      <dgm:prSet presAssocID="{418AC0C4-049D-4208-8771-629554188CAE}" presName="hierChild4" presStyleCnt="0"/>
      <dgm:spPr>
        <a:scene3d>
          <a:camera prst="orthographicFront"/>
          <a:lightRig rig="threePt" dir="t"/>
        </a:scene3d>
        <a:sp3d extrusionH="76200">
          <a:extrusionClr>
            <a:schemeClr val="bg1">
              <a:lumMod val="65000"/>
            </a:schemeClr>
          </a:extrusionClr>
        </a:sp3d>
      </dgm:spPr>
    </dgm:pt>
    <dgm:pt modelId="{FF63FB5F-55EE-184D-888F-4D1E384148E0}" type="pres">
      <dgm:prSet presAssocID="{DE7F021A-AED4-1F41-A8A7-F76396F92ACD}" presName="Name35" presStyleLbl="parChTrans1D3" presStyleIdx="6" presStyleCnt="12"/>
      <dgm:spPr/>
    </dgm:pt>
    <dgm:pt modelId="{AA4804C5-02A3-7844-A80F-0BE3EA81B602}" type="pres">
      <dgm:prSet presAssocID="{29C58567-F65B-DC48-93F7-A1F5312C45D2}" presName="hierRoot2" presStyleCnt="0">
        <dgm:presLayoutVars>
          <dgm:hierBranch val="init"/>
        </dgm:presLayoutVars>
      </dgm:prSet>
      <dgm:spPr/>
    </dgm:pt>
    <dgm:pt modelId="{211860CF-25D1-5349-B3CA-DBA046C89420}" type="pres">
      <dgm:prSet presAssocID="{29C58567-F65B-DC48-93F7-A1F5312C45D2}" presName="rootComposite" presStyleCnt="0"/>
      <dgm:spPr/>
    </dgm:pt>
    <dgm:pt modelId="{D74EAC59-9730-AE4C-8E97-C66645F8E47C}" type="pres">
      <dgm:prSet presAssocID="{29C58567-F65B-DC48-93F7-A1F5312C45D2}" presName="rootText" presStyleLbl="node3" presStyleIdx="6" presStyleCnt="12" custScaleY="74443" custLinFactNeighborX="-7488" custLinFactNeighborY="-20712">
        <dgm:presLayoutVars>
          <dgm:chPref val="3"/>
        </dgm:presLayoutVars>
      </dgm:prSet>
      <dgm:spPr/>
    </dgm:pt>
    <dgm:pt modelId="{70CCAD95-F830-7846-93E1-03F24F96CC88}" type="pres">
      <dgm:prSet presAssocID="{29C58567-F65B-DC48-93F7-A1F5312C45D2}" presName="rootConnector" presStyleLbl="node3" presStyleIdx="6" presStyleCnt="12"/>
      <dgm:spPr/>
    </dgm:pt>
    <dgm:pt modelId="{C8691C6F-5D58-E646-A95B-A72FCBCF7E17}" type="pres">
      <dgm:prSet presAssocID="{29C58567-F65B-DC48-93F7-A1F5312C45D2}" presName="hierChild4" presStyleCnt="0"/>
      <dgm:spPr/>
    </dgm:pt>
    <dgm:pt modelId="{782BDC85-C6F8-5C42-B3F8-20E8CB904C11}" type="pres">
      <dgm:prSet presAssocID="{9C3CCD3C-557B-EF40-ADD8-E3234DE0CBBA}" presName="Name37" presStyleLbl="parChTrans1D4" presStyleIdx="6" presStyleCnt="20"/>
      <dgm:spPr/>
    </dgm:pt>
    <dgm:pt modelId="{F0CFD2F9-8ABC-8F44-8400-208878A482BC}" type="pres">
      <dgm:prSet presAssocID="{1BD557B4-6720-D144-AEDD-18EC3E2C293D}" presName="hierRoot2" presStyleCnt="0">
        <dgm:presLayoutVars>
          <dgm:hierBranch val="init"/>
        </dgm:presLayoutVars>
      </dgm:prSet>
      <dgm:spPr/>
    </dgm:pt>
    <dgm:pt modelId="{0B4AFBA7-F176-AD43-8F12-DAEEA3F781EC}" type="pres">
      <dgm:prSet presAssocID="{1BD557B4-6720-D144-AEDD-18EC3E2C293D}" presName="rootComposite" presStyleCnt="0"/>
      <dgm:spPr/>
    </dgm:pt>
    <dgm:pt modelId="{E9EFD289-1180-3946-B240-ACFD7BA7D1AD}" type="pres">
      <dgm:prSet presAssocID="{1BD557B4-6720-D144-AEDD-18EC3E2C293D}" presName="rootText" presStyleLbl="node4" presStyleIdx="6" presStyleCnt="20" custLinFactNeighborX="-11901" custLinFactNeighborY="-18123">
        <dgm:presLayoutVars>
          <dgm:chPref val="3"/>
        </dgm:presLayoutVars>
      </dgm:prSet>
      <dgm:spPr/>
    </dgm:pt>
    <dgm:pt modelId="{6A21424C-B470-7D43-808B-4B3CC1B49CFE}" type="pres">
      <dgm:prSet presAssocID="{1BD557B4-6720-D144-AEDD-18EC3E2C293D}" presName="rootConnector" presStyleLbl="node4" presStyleIdx="6" presStyleCnt="20"/>
      <dgm:spPr/>
    </dgm:pt>
    <dgm:pt modelId="{8B5E9D9F-435C-5F4E-B532-73F44C3089B0}" type="pres">
      <dgm:prSet presAssocID="{1BD557B4-6720-D144-AEDD-18EC3E2C293D}" presName="hierChild4" presStyleCnt="0"/>
      <dgm:spPr/>
    </dgm:pt>
    <dgm:pt modelId="{474D7FA9-208F-A843-BF45-26F4FC11E1CA}" type="pres">
      <dgm:prSet presAssocID="{1BD557B4-6720-D144-AEDD-18EC3E2C293D}" presName="hierChild5" presStyleCnt="0"/>
      <dgm:spPr/>
    </dgm:pt>
    <dgm:pt modelId="{2115C41F-8437-2846-9587-AF8D383EC7E7}" type="pres">
      <dgm:prSet presAssocID="{7BC61ABC-BD19-E44E-BC5B-D07FE2CA835D}" presName="Name37" presStyleLbl="parChTrans1D4" presStyleIdx="7" presStyleCnt="20"/>
      <dgm:spPr/>
    </dgm:pt>
    <dgm:pt modelId="{E61BA3FC-0755-BC4C-9819-FF8A16FE49BD}" type="pres">
      <dgm:prSet presAssocID="{3C38A260-5836-9649-964C-6919FB6E7D86}" presName="hierRoot2" presStyleCnt="0">
        <dgm:presLayoutVars>
          <dgm:hierBranch val="init"/>
        </dgm:presLayoutVars>
      </dgm:prSet>
      <dgm:spPr/>
    </dgm:pt>
    <dgm:pt modelId="{880C28E9-1FDD-1E4A-A23E-E99AE0963107}" type="pres">
      <dgm:prSet presAssocID="{3C38A260-5836-9649-964C-6919FB6E7D86}" presName="rootComposite" presStyleCnt="0"/>
      <dgm:spPr/>
    </dgm:pt>
    <dgm:pt modelId="{80B55173-9F35-EF4C-8FF3-2EC6B1F3DECA}" type="pres">
      <dgm:prSet presAssocID="{3C38A260-5836-9649-964C-6919FB6E7D86}" presName="rootText" presStyleLbl="node4" presStyleIdx="7" presStyleCnt="20" custLinFactNeighborX="-11313" custLinFactNeighborY="-44013">
        <dgm:presLayoutVars>
          <dgm:chPref val="3"/>
        </dgm:presLayoutVars>
      </dgm:prSet>
      <dgm:spPr/>
    </dgm:pt>
    <dgm:pt modelId="{0509BB25-E9B6-9E45-A4FB-9CCBA77283E1}" type="pres">
      <dgm:prSet presAssocID="{3C38A260-5836-9649-964C-6919FB6E7D86}" presName="rootConnector" presStyleLbl="node4" presStyleIdx="7" presStyleCnt="20"/>
      <dgm:spPr/>
    </dgm:pt>
    <dgm:pt modelId="{170DCD3C-5E57-7543-A99A-9082F99AF5A1}" type="pres">
      <dgm:prSet presAssocID="{3C38A260-5836-9649-964C-6919FB6E7D86}" presName="hierChild4" presStyleCnt="0"/>
      <dgm:spPr/>
    </dgm:pt>
    <dgm:pt modelId="{598C25F3-E558-9442-933D-E275206CD7DF}" type="pres">
      <dgm:prSet presAssocID="{3C38A260-5836-9649-964C-6919FB6E7D86}" presName="hierChild5" presStyleCnt="0"/>
      <dgm:spPr/>
    </dgm:pt>
    <dgm:pt modelId="{65278B78-D202-CE4D-9364-3BF7BD5FDB8D}" type="pres">
      <dgm:prSet presAssocID="{FF7A23D2-396F-0649-86EB-634808D9311F}" presName="Name37" presStyleLbl="parChTrans1D4" presStyleIdx="8" presStyleCnt="20"/>
      <dgm:spPr/>
    </dgm:pt>
    <dgm:pt modelId="{3DDF0DB2-3981-6B40-AAD5-34446EEA7146}" type="pres">
      <dgm:prSet presAssocID="{CEE9FA49-DDC8-1A49-AC22-DE74BF27C1FC}" presName="hierRoot2" presStyleCnt="0">
        <dgm:presLayoutVars>
          <dgm:hierBranch val="init"/>
        </dgm:presLayoutVars>
      </dgm:prSet>
      <dgm:spPr/>
    </dgm:pt>
    <dgm:pt modelId="{05035D37-6312-4B46-8D77-EE44D14D7907}" type="pres">
      <dgm:prSet presAssocID="{CEE9FA49-DDC8-1A49-AC22-DE74BF27C1FC}" presName="rootComposite" presStyleCnt="0"/>
      <dgm:spPr/>
    </dgm:pt>
    <dgm:pt modelId="{E04F5E73-19EA-BB41-97FD-1C5011F2C42B}" type="pres">
      <dgm:prSet presAssocID="{CEE9FA49-DDC8-1A49-AC22-DE74BF27C1FC}" presName="rootText" presStyleLbl="node4" presStyleIdx="8" presStyleCnt="20" custLinFactNeighborX="-9095" custLinFactNeighborY="-35975">
        <dgm:presLayoutVars>
          <dgm:chPref val="3"/>
        </dgm:presLayoutVars>
      </dgm:prSet>
      <dgm:spPr/>
    </dgm:pt>
    <dgm:pt modelId="{CD085942-7A0B-8B40-B7DA-7852C6236D6B}" type="pres">
      <dgm:prSet presAssocID="{CEE9FA49-DDC8-1A49-AC22-DE74BF27C1FC}" presName="rootConnector" presStyleLbl="node4" presStyleIdx="8" presStyleCnt="20"/>
      <dgm:spPr/>
    </dgm:pt>
    <dgm:pt modelId="{D3DDF13D-B91E-5641-B74E-D961E50DE8F4}" type="pres">
      <dgm:prSet presAssocID="{CEE9FA49-DDC8-1A49-AC22-DE74BF27C1FC}" presName="hierChild4" presStyleCnt="0"/>
      <dgm:spPr/>
    </dgm:pt>
    <dgm:pt modelId="{5F596878-F9C1-0D40-A6AE-5844405CCE23}" type="pres">
      <dgm:prSet presAssocID="{CEE9FA49-DDC8-1A49-AC22-DE74BF27C1FC}" presName="hierChild5" presStyleCnt="0"/>
      <dgm:spPr/>
    </dgm:pt>
    <dgm:pt modelId="{6F4B5D6B-2189-5641-8B46-8CE648C783FD}" type="pres">
      <dgm:prSet presAssocID="{29C58567-F65B-DC48-93F7-A1F5312C45D2}" presName="hierChild5" presStyleCnt="0"/>
      <dgm:spPr/>
    </dgm:pt>
    <dgm:pt modelId="{95A0C0EF-E312-144A-9C6E-8C561F4A9717}" type="pres">
      <dgm:prSet presAssocID="{123734EC-5188-8241-869E-823D984C9A36}" presName="Name35" presStyleLbl="parChTrans1D3" presStyleIdx="7" presStyleCnt="12"/>
      <dgm:spPr/>
    </dgm:pt>
    <dgm:pt modelId="{FB3D2458-BBD5-BD46-8E7B-E59994EC8D0B}" type="pres">
      <dgm:prSet presAssocID="{463ED506-4CC8-C84F-9CAD-07E10200F786}" presName="hierRoot2" presStyleCnt="0">
        <dgm:presLayoutVars>
          <dgm:hierBranch val="init"/>
        </dgm:presLayoutVars>
      </dgm:prSet>
      <dgm:spPr/>
    </dgm:pt>
    <dgm:pt modelId="{1A8BBFEA-E4BB-B247-94E4-CA73D66DAB06}" type="pres">
      <dgm:prSet presAssocID="{463ED506-4CC8-C84F-9CAD-07E10200F786}" presName="rootComposite" presStyleCnt="0"/>
      <dgm:spPr/>
    </dgm:pt>
    <dgm:pt modelId="{63475BDB-15D0-244C-85F6-37E1C0B70929}" type="pres">
      <dgm:prSet presAssocID="{463ED506-4CC8-C84F-9CAD-07E10200F786}" presName="rootText" presStyleLbl="node3" presStyleIdx="7" presStyleCnt="12" custScaleY="72489" custLinFactNeighborX="-16229" custLinFactNeighborY="-19929">
        <dgm:presLayoutVars>
          <dgm:chPref val="3"/>
        </dgm:presLayoutVars>
      </dgm:prSet>
      <dgm:spPr/>
    </dgm:pt>
    <dgm:pt modelId="{491967B0-FDFB-AF4A-ADE7-3E6D4A646E68}" type="pres">
      <dgm:prSet presAssocID="{463ED506-4CC8-C84F-9CAD-07E10200F786}" presName="rootConnector" presStyleLbl="node3" presStyleIdx="7" presStyleCnt="12"/>
      <dgm:spPr/>
    </dgm:pt>
    <dgm:pt modelId="{B7DA53D3-5FB2-084D-BB2F-780D9E15F916}" type="pres">
      <dgm:prSet presAssocID="{463ED506-4CC8-C84F-9CAD-07E10200F786}" presName="hierChild4" presStyleCnt="0"/>
      <dgm:spPr/>
    </dgm:pt>
    <dgm:pt modelId="{5B108D0C-D16F-2B4D-9EE5-9102F39C6C95}" type="pres">
      <dgm:prSet presAssocID="{585D2E73-CF6E-9F4D-BAAE-D55F932879DB}" presName="Name37" presStyleLbl="parChTrans1D4" presStyleIdx="9" presStyleCnt="20"/>
      <dgm:spPr/>
    </dgm:pt>
    <dgm:pt modelId="{FF608B84-432F-F342-80CC-9A642E55B3FC}" type="pres">
      <dgm:prSet presAssocID="{6740655E-998D-774E-B2FA-F299E630F4E3}" presName="hierRoot2" presStyleCnt="0">
        <dgm:presLayoutVars>
          <dgm:hierBranch val="init"/>
        </dgm:presLayoutVars>
      </dgm:prSet>
      <dgm:spPr/>
    </dgm:pt>
    <dgm:pt modelId="{7F704EE9-03E6-CA4F-BE84-372EBE7B4781}" type="pres">
      <dgm:prSet presAssocID="{6740655E-998D-774E-B2FA-F299E630F4E3}" presName="rootComposite" presStyleCnt="0"/>
      <dgm:spPr/>
    </dgm:pt>
    <dgm:pt modelId="{D6F16170-F825-8345-9C3A-2DDEA3F525D9}" type="pres">
      <dgm:prSet presAssocID="{6740655E-998D-774E-B2FA-F299E630F4E3}" presName="rootText" presStyleLbl="node4" presStyleIdx="9" presStyleCnt="20" custLinFactNeighborX="-16442" custLinFactNeighborY="-36297">
        <dgm:presLayoutVars>
          <dgm:chPref val="3"/>
        </dgm:presLayoutVars>
      </dgm:prSet>
      <dgm:spPr/>
    </dgm:pt>
    <dgm:pt modelId="{E689382F-0A93-644F-9502-8AEC9D56411E}" type="pres">
      <dgm:prSet presAssocID="{6740655E-998D-774E-B2FA-F299E630F4E3}" presName="rootConnector" presStyleLbl="node4" presStyleIdx="9" presStyleCnt="20"/>
      <dgm:spPr/>
    </dgm:pt>
    <dgm:pt modelId="{1ADBC4F7-4307-3E47-9CBD-F1104B5D2A7A}" type="pres">
      <dgm:prSet presAssocID="{6740655E-998D-774E-B2FA-F299E630F4E3}" presName="hierChild4" presStyleCnt="0"/>
      <dgm:spPr/>
    </dgm:pt>
    <dgm:pt modelId="{5C39A39A-4BCA-8C4B-8A7C-6CD7CF267A8C}" type="pres">
      <dgm:prSet presAssocID="{6740655E-998D-774E-B2FA-F299E630F4E3}" presName="hierChild5" presStyleCnt="0"/>
      <dgm:spPr/>
    </dgm:pt>
    <dgm:pt modelId="{F67E68B1-B8EF-3045-B545-D86866C8B7A5}" type="pres">
      <dgm:prSet presAssocID="{463ED506-4CC8-C84F-9CAD-07E10200F786}" presName="hierChild5" presStyleCnt="0"/>
      <dgm:spPr/>
    </dgm:pt>
    <dgm:pt modelId="{A72BBD69-6F3A-4D93-8E8C-5E00EC2BD525}" type="pres">
      <dgm:prSet presAssocID="{418AC0C4-049D-4208-8771-629554188CAE}" presName="hierChild5" presStyleCnt="0"/>
      <dgm:spPr>
        <a:scene3d>
          <a:camera prst="orthographicFront"/>
          <a:lightRig rig="threePt" dir="t"/>
        </a:scene3d>
        <a:sp3d extrusionH="76200">
          <a:extrusionClr>
            <a:schemeClr val="bg1">
              <a:lumMod val="65000"/>
            </a:schemeClr>
          </a:extrusionClr>
        </a:sp3d>
      </dgm:spPr>
    </dgm:pt>
    <dgm:pt modelId="{1588A713-51D0-4F26-88F9-56A4166E560A}" type="pres">
      <dgm:prSet presAssocID="{B3A5F5ED-F4A1-4259-93C0-C546B59A3745}" presName="Name37" presStyleLbl="parChTrans1D2" presStyleIdx="3" presStyleCnt="5"/>
      <dgm:spPr/>
    </dgm:pt>
    <dgm:pt modelId="{CAC071C4-F50D-497F-AABD-A0847B16ECD9}" type="pres">
      <dgm:prSet presAssocID="{F7492E45-DF41-4474-BAF3-0128A771F490}" presName="hierRoot2" presStyleCnt="0">
        <dgm:presLayoutVars>
          <dgm:hierBranch val="init"/>
        </dgm:presLayoutVars>
      </dgm:prSet>
      <dgm:spPr>
        <a:scene3d>
          <a:camera prst="orthographicFront"/>
          <a:lightRig rig="threePt" dir="t"/>
        </a:scene3d>
        <a:sp3d extrusionH="76200">
          <a:extrusionClr>
            <a:schemeClr val="bg1">
              <a:lumMod val="65000"/>
            </a:schemeClr>
          </a:extrusionClr>
        </a:sp3d>
      </dgm:spPr>
    </dgm:pt>
    <dgm:pt modelId="{4F04D168-3FD6-45AC-9095-17DDDA672517}" type="pres">
      <dgm:prSet presAssocID="{F7492E45-DF41-4474-BAF3-0128A771F490}" presName="rootComposite" presStyleCnt="0"/>
      <dgm:spPr>
        <a:scene3d>
          <a:camera prst="orthographicFront"/>
          <a:lightRig rig="threePt" dir="t"/>
        </a:scene3d>
        <a:sp3d extrusionH="76200">
          <a:extrusionClr>
            <a:schemeClr val="bg1">
              <a:lumMod val="65000"/>
            </a:schemeClr>
          </a:extrusionClr>
        </a:sp3d>
      </dgm:spPr>
    </dgm:pt>
    <dgm:pt modelId="{98CB7540-925A-4006-A324-524FA8B24C52}" type="pres">
      <dgm:prSet presAssocID="{F7492E45-DF41-4474-BAF3-0128A771F490}" presName="rootText" presStyleLbl="node2" presStyleIdx="3" presStyleCnt="5" custLinFactNeighborX="-30076" custLinFactNeighborY="-33315">
        <dgm:presLayoutVars>
          <dgm:chPref val="3"/>
        </dgm:presLayoutVars>
      </dgm:prSet>
      <dgm:spPr/>
    </dgm:pt>
    <dgm:pt modelId="{2EFDAB44-0E0D-45B3-84F3-13927E1E18E5}" type="pres">
      <dgm:prSet presAssocID="{F7492E45-DF41-4474-BAF3-0128A771F490}" presName="rootConnector" presStyleLbl="node2" presStyleIdx="3" presStyleCnt="5"/>
      <dgm:spPr/>
    </dgm:pt>
    <dgm:pt modelId="{3944EE80-70AD-4054-A7B1-B0E01113BB23}" type="pres">
      <dgm:prSet presAssocID="{F7492E45-DF41-4474-BAF3-0128A771F490}" presName="hierChild4" presStyleCnt="0"/>
      <dgm:spPr>
        <a:scene3d>
          <a:camera prst="orthographicFront"/>
          <a:lightRig rig="threePt" dir="t"/>
        </a:scene3d>
        <a:sp3d extrusionH="76200">
          <a:extrusionClr>
            <a:schemeClr val="bg1">
              <a:lumMod val="65000"/>
            </a:schemeClr>
          </a:extrusionClr>
        </a:sp3d>
      </dgm:spPr>
    </dgm:pt>
    <dgm:pt modelId="{E6DFD98D-742D-4563-A520-04A4D2AD9706}" type="pres">
      <dgm:prSet presAssocID="{2C17D0BA-DE82-49E4-A5FB-A4B74B9AABDD}" presName="Name37" presStyleLbl="parChTrans1D3" presStyleIdx="8" presStyleCnt="12"/>
      <dgm:spPr/>
    </dgm:pt>
    <dgm:pt modelId="{4FD284E1-0165-4FE7-A43C-C90B2E511771}" type="pres">
      <dgm:prSet presAssocID="{64F3BCF2-75AE-4E96-B9D8-DEE98DB3D5C1}" presName="hierRoot2" presStyleCnt="0">
        <dgm:presLayoutVars>
          <dgm:hierBranch val="r"/>
        </dgm:presLayoutVars>
      </dgm:prSet>
      <dgm:spPr>
        <a:scene3d>
          <a:camera prst="orthographicFront"/>
          <a:lightRig rig="threePt" dir="t"/>
        </a:scene3d>
        <a:sp3d extrusionH="76200">
          <a:extrusionClr>
            <a:schemeClr val="bg1">
              <a:lumMod val="65000"/>
            </a:schemeClr>
          </a:extrusionClr>
        </a:sp3d>
      </dgm:spPr>
    </dgm:pt>
    <dgm:pt modelId="{F7F014E1-E7B1-4A97-BC63-CD77DF520CD8}" type="pres">
      <dgm:prSet presAssocID="{64F3BCF2-75AE-4E96-B9D8-DEE98DB3D5C1}" presName="rootComposite" presStyleCnt="0"/>
      <dgm:spPr>
        <a:scene3d>
          <a:camera prst="orthographicFront"/>
          <a:lightRig rig="threePt" dir="t"/>
        </a:scene3d>
        <a:sp3d extrusionH="76200">
          <a:extrusionClr>
            <a:schemeClr val="bg1">
              <a:lumMod val="65000"/>
            </a:schemeClr>
          </a:extrusionClr>
        </a:sp3d>
      </dgm:spPr>
    </dgm:pt>
    <dgm:pt modelId="{6044902A-4A96-468C-99AE-68BE4EFD5563}" type="pres">
      <dgm:prSet presAssocID="{64F3BCF2-75AE-4E96-B9D8-DEE98DB3D5C1}" presName="rootText" presStyleLbl="node3" presStyleIdx="8" presStyleCnt="12" custLinFactNeighborX="-20842" custLinFactNeighborY="-25937">
        <dgm:presLayoutVars>
          <dgm:chPref val="3"/>
        </dgm:presLayoutVars>
      </dgm:prSet>
      <dgm:spPr/>
    </dgm:pt>
    <dgm:pt modelId="{39819245-ABDC-47F3-8311-C953DC8CFB9A}" type="pres">
      <dgm:prSet presAssocID="{64F3BCF2-75AE-4E96-B9D8-DEE98DB3D5C1}" presName="rootConnector" presStyleLbl="node3" presStyleIdx="8" presStyleCnt="12"/>
      <dgm:spPr/>
    </dgm:pt>
    <dgm:pt modelId="{891DB01E-814D-4FAF-A678-FF645D0192D4}" type="pres">
      <dgm:prSet presAssocID="{64F3BCF2-75AE-4E96-B9D8-DEE98DB3D5C1}" presName="hierChild4" presStyleCnt="0"/>
      <dgm:spPr>
        <a:scene3d>
          <a:camera prst="orthographicFront"/>
          <a:lightRig rig="threePt" dir="t"/>
        </a:scene3d>
        <a:sp3d extrusionH="76200">
          <a:extrusionClr>
            <a:schemeClr val="bg1">
              <a:lumMod val="65000"/>
            </a:schemeClr>
          </a:extrusionClr>
        </a:sp3d>
      </dgm:spPr>
    </dgm:pt>
    <dgm:pt modelId="{C8E01089-3E27-434E-B450-E853AD854CF4}" type="pres">
      <dgm:prSet presAssocID="{7C009FDA-E7A4-4B71-8CF3-774012F9EDA1}" presName="Name50" presStyleLbl="parChTrans1D4" presStyleIdx="10" presStyleCnt="20"/>
      <dgm:spPr/>
    </dgm:pt>
    <dgm:pt modelId="{B4DC16F2-E485-4F32-81DF-C3F19D30615A}" type="pres">
      <dgm:prSet presAssocID="{E6201450-6E2A-4DC6-8564-2944265A2A99}" presName="hierRoot2" presStyleCnt="0">
        <dgm:presLayoutVars>
          <dgm:hierBranch val="r"/>
        </dgm:presLayoutVars>
      </dgm:prSet>
      <dgm:spPr/>
    </dgm:pt>
    <dgm:pt modelId="{35643391-5A0F-4297-AAA6-9D6B4D788E39}" type="pres">
      <dgm:prSet presAssocID="{E6201450-6E2A-4DC6-8564-2944265A2A99}" presName="rootComposite" presStyleCnt="0"/>
      <dgm:spPr/>
    </dgm:pt>
    <dgm:pt modelId="{6118B5FB-F7C1-4A74-9DBD-7BCBB9084073}" type="pres">
      <dgm:prSet presAssocID="{E6201450-6E2A-4DC6-8564-2944265A2A99}" presName="rootText" presStyleLbl="node4" presStyleIdx="10" presStyleCnt="20" custLinFactNeighborX="-31047" custLinFactNeighborY="-43666">
        <dgm:presLayoutVars>
          <dgm:chPref val="3"/>
        </dgm:presLayoutVars>
      </dgm:prSet>
      <dgm:spPr/>
    </dgm:pt>
    <dgm:pt modelId="{B8FD308A-BBC2-4C4B-851A-5E46385DC7C4}" type="pres">
      <dgm:prSet presAssocID="{E6201450-6E2A-4DC6-8564-2944265A2A99}" presName="rootConnector" presStyleLbl="node4" presStyleIdx="10" presStyleCnt="20"/>
      <dgm:spPr/>
    </dgm:pt>
    <dgm:pt modelId="{E4F06C1E-A40D-408A-82B1-212886340750}" type="pres">
      <dgm:prSet presAssocID="{E6201450-6E2A-4DC6-8564-2944265A2A99}" presName="hierChild4" presStyleCnt="0"/>
      <dgm:spPr/>
    </dgm:pt>
    <dgm:pt modelId="{A1659752-D746-4992-9648-55E2FBC49637}" type="pres">
      <dgm:prSet presAssocID="{E6201450-6E2A-4DC6-8564-2944265A2A99}" presName="hierChild5" presStyleCnt="0"/>
      <dgm:spPr/>
    </dgm:pt>
    <dgm:pt modelId="{DD3E9E4C-F2FD-4E9A-9703-3CDFEEB03DE7}" type="pres">
      <dgm:prSet presAssocID="{64F3BCF2-75AE-4E96-B9D8-DEE98DB3D5C1}" presName="hierChild5" presStyleCnt="0"/>
      <dgm:spPr>
        <a:scene3d>
          <a:camera prst="orthographicFront"/>
          <a:lightRig rig="threePt" dir="t"/>
        </a:scene3d>
        <a:sp3d extrusionH="76200">
          <a:extrusionClr>
            <a:schemeClr val="bg1">
              <a:lumMod val="65000"/>
            </a:schemeClr>
          </a:extrusionClr>
        </a:sp3d>
      </dgm:spPr>
    </dgm:pt>
    <dgm:pt modelId="{8977645D-D500-4E36-922F-121DB7AF8B08}" type="pres">
      <dgm:prSet presAssocID="{984036DD-07C4-42D2-988A-4EF6515217AB}" presName="Name37" presStyleLbl="parChTrans1D3" presStyleIdx="9" presStyleCnt="12"/>
      <dgm:spPr/>
    </dgm:pt>
    <dgm:pt modelId="{60D3CABA-DDD5-4582-BE1D-BD42303F6B44}" type="pres">
      <dgm:prSet presAssocID="{DB9F32E5-82FB-4CBC-BADE-334B561D9DCA}" presName="hierRoot2" presStyleCnt="0">
        <dgm:presLayoutVars>
          <dgm:hierBranch val="r"/>
        </dgm:presLayoutVars>
      </dgm:prSet>
      <dgm:spPr>
        <a:scene3d>
          <a:camera prst="orthographicFront"/>
          <a:lightRig rig="threePt" dir="t"/>
        </a:scene3d>
        <a:sp3d extrusionH="76200">
          <a:extrusionClr>
            <a:schemeClr val="bg1">
              <a:lumMod val="65000"/>
            </a:schemeClr>
          </a:extrusionClr>
        </a:sp3d>
      </dgm:spPr>
    </dgm:pt>
    <dgm:pt modelId="{87A8ABC6-9D31-4EED-924E-F79DE198243C}" type="pres">
      <dgm:prSet presAssocID="{DB9F32E5-82FB-4CBC-BADE-334B561D9DCA}" presName="rootComposite" presStyleCnt="0"/>
      <dgm:spPr>
        <a:scene3d>
          <a:camera prst="orthographicFront"/>
          <a:lightRig rig="threePt" dir="t"/>
        </a:scene3d>
        <a:sp3d extrusionH="76200">
          <a:extrusionClr>
            <a:schemeClr val="bg1">
              <a:lumMod val="65000"/>
            </a:schemeClr>
          </a:extrusionClr>
        </a:sp3d>
      </dgm:spPr>
    </dgm:pt>
    <dgm:pt modelId="{5A8087A7-B1D6-43DF-BDD4-D0625FB19DE3}" type="pres">
      <dgm:prSet presAssocID="{DB9F32E5-82FB-4CBC-BADE-334B561D9DCA}" presName="rootText" presStyleLbl="node3" presStyleIdx="9" presStyleCnt="12" custLinFactNeighborX="-23152" custLinFactNeighborY="-27171">
        <dgm:presLayoutVars>
          <dgm:chPref val="3"/>
        </dgm:presLayoutVars>
      </dgm:prSet>
      <dgm:spPr/>
    </dgm:pt>
    <dgm:pt modelId="{0263F49E-1982-45BD-A035-1E0A4374F4B0}" type="pres">
      <dgm:prSet presAssocID="{DB9F32E5-82FB-4CBC-BADE-334B561D9DCA}" presName="rootConnector" presStyleLbl="node3" presStyleIdx="9" presStyleCnt="12"/>
      <dgm:spPr/>
    </dgm:pt>
    <dgm:pt modelId="{FA95D2BB-738B-475C-82AF-876FF9C27ACA}" type="pres">
      <dgm:prSet presAssocID="{DB9F32E5-82FB-4CBC-BADE-334B561D9DCA}" presName="hierChild4" presStyleCnt="0"/>
      <dgm:spPr>
        <a:scene3d>
          <a:camera prst="orthographicFront"/>
          <a:lightRig rig="threePt" dir="t"/>
        </a:scene3d>
        <a:sp3d extrusionH="76200">
          <a:extrusionClr>
            <a:schemeClr val="bg1">
              <a:lumMod val="65000"/>
            </a:schemeClr>
          </a:extrusionClr>
        </a:sp3d>
      </dgm:spPr>
    </dgm:pt>
    <dgm:pt modelId="{D1FEF904-B946-7C4C-867C-A6850B2AE45F}" type="pres">
      <dgm:prSet presAssocID="{D26BB74A-1A74-4F91-979E-B19E5B3CA6BB}" presName="Name50" presStyleLbl="parChTrans1D4" presStyleIdx="11" presStyleCnt="20"/>
      <dgm:spPr/>
    </dgm:pt>
    <dgm:pt modelId="{AD9FDDDA-E9B3-4F8A-8D2F-C2FF345C118C}" type="pres">
      <dgm:prSet presAssocID="{8F05D933-3AF8-4956-B59F-99CF4F1E3A32}" presName="hierRoot2" presStyleCnt="0">
        <dgm:presLayoutVars>
          <dgm:hierBranch val="init"/>
        </dgm:presLayoutVars>
      </dgm:prSet>
      <dgm:spPr/>
    </dgm:pt>
    <dgm:pt modelId="{CDA149F1-38D6-4995-9801-9C1D0BD82414}" type="pres">
      <dgm:prSet presAssocID="{8F05D933-3AF8-4956-B59F-99CF4F1E3A32}" presName="rootComposite" presStyleCnt="0"/>
      <dgm:spPr/>
    </dgm:pt>
    <dgm:pt modelId="{5C57DABF-C51A-4DAF-BA3F-F50C21085D13}" type="pres">
      <dgm:prSet presAssocID="{8F05D933-3AF8-4956-B59F-99CF4F1E3A32}" presName="rootText" presStyleLbl="node4" presStyleIdx="11" presStyleCnt="20" custLinFactNeighborX="-18938" custLinFactNeighborY="-46255">
        <dgm:presLayoutVars>
          <dgm:chPref val="3"/>
        </dgm:presLayoutVars>
      </dgm:prSet>
      <dgm:spPr/>
    </dgm:pt>
    <dgm:pt modelId="{E03C1A24-B9DB-409E-8C99-1B7EE4BD9DAF}" type="pres">
      <dgm:prSet presAssocID="{8F05D933-3AF8-4956-B59F-99CF4F1E3A32}" presName="rootConnector" presStyleLbl="node4" presStyleIdx="11" presStyleCnt="20"/>
      <dgm:spPr/>
    </dgm:pt>
    <dgm:pt modelId="{6CE85724-BD8B-4DB8-B256-59CFF2B727C3}" type="pres">
      <dgm:prSet presAssocID="{8F05D933-3AF8-4956-B59F-99CF4F1E3A32}" presName="hierChild4" presStyleCnt="0"/>
      <dgm:spPr/>
    </dgm:pt>
    <dgm:pt modelId="{E1FADE3C-DBEE-43A3-8EBB-BFB202296C03}" type="pres">
      <dgm:prSet presAssocID="{8F05D933-3AF8-4956-B59F-99CF4F1E3A32}" presName="hierChild5" presStyleCnt="0"/>
      <dgm:spPr/>
    </dgm:pt>
    <dgm:pt modelId="{47B6CE6D-2891-B747-9C81-9433BC53BD54}" type="pres">
      <dgm:prSet presAssocID="{89CF48FE-A34A-1540-8554-F9C70E039059}" presName="Name50" presStyleLbl="parChTrans1D4" presStyleIdx="12" presStyleCnt="20"/>
      <dgm:spPr/>
    </dgm:pt>
    <dgm:pt modelId="{0B4E13A4-8CA8-9F4D-855C-82B6B3BA45B0}" type="pres">
      <dgm:prSet presAssocID="{0A6CCCBE-1FA6-5242-BFA3-B652888166B0}" presName="hierRoot2" presStyleCnt="0">
        <dgm:presLayoutVars>
          <dgm:hierBranch val="init"/>
        </dgm:presLayoutVars>
      </dgm:prSet>
      <dgm:spPr/>
    </dgm:pt>
    <dgm:pt modelId="{BE8B3DBB-2764-2842-955C-159B31042C44}" type="pres">
      <dgm:prSet presAssocID="{0A6CCCBE-1FA6-5242-BFA3-B652888166B0}" presName="rootComposite" presStyleCnt="0"/>
      <dgm:spPr/>
    </dgm:pt>
    <dgm:pt modelId="{CF1A49A3-FED4-B64D-AA9A-464298676FB2}" type="pres">
      <dgm:prSet presAssocID="{0A6CCCBE-1FA6-5242-BFA3-B652888166B0}" presName="rootText" presStyleLbl="node4" presStyleIdx="12" presStyleCnt="20" custLinFactNeighborX="-15328" custLinFactNeighborY="-76513">
        <dgm:presLayoutVars>
          <dgm:chPref val="3"/>
        </dgm:presLayoutVars>
      </dgm:prSet>
      <dgm:spPr/>
    </dgm:pt>
    <dgm:pt modelId="{C0028FF2-5CCB-BF46-BC1E-9877F9CF1C42}" type="pres">
      <dgm:prSet presAssocID="{0A6CCCBE-1FA6-5242-BFA3-B652888166B0}" presName="rootConnector" presStyleLbl="node4" presStyleIdx="12" presStyleCnt="20"/>
      <dgm:spPr/>
    </dgm:pt>
    <dgm:pt modelId="{3E6459F7-D592-FB44-846C-28524AAFC9FE}" type="pres">
      <dgm:prSet presAssocID="{0A6CCCBE-1FA6-5242-BFA3-B652888166B0}" presName="hierChild4" presStyleCnt="0"/>
      <dgm:spPr/>
    </dgm:pt>
    <dgm:pt modelId="{7272FC03-590F-8C4B-B228-41D6E3C9D19C}" type="pres">
      <dgm:prSet presAssocID="{0A6CCCBE-1FA6-5242-BFA3-B652888166B0}" presName="hierChild5" presStyleCnt="0"/>
      <dgm:spPr/>
    </dgm:pt>
    <dgm:pt modelId="{C5410B3C-3628-4822-8D4F-E47460E96880}" type="pres">
      <dgm:prSet presAssocID="{DB9F32E5-82FB-4CBC-BADE-334B561D9DCA}" presName="hierChild5" presStyleCnt="0"/>
      <dgm:spPr>
        <a:scene3d>
          <a:camera prst="orthographicFront"/>
          <a:lightRig rig="threePt" dir="t"/>
        </a:scene3d>
        <a:sp3d extrusionH="76200">
          <a:extrusionClr>
            <a:schemeClr val="bg1">
              <a:lumMod val="65000"/>
            </a:schemeClr>
          </a:extrusionClr>
        </a:sp3d>
      </dgm:spPr>
    </dgm:pt>
    <dgm:pt modelId="{B75F185F-BE60-4670-9D76-0BD3897986EF}" type="pres">
      <dgm:prSet presAssocID="{F7492E45-DF41-4474-BAF3-0128A771F490}" presName="hierChild5" presStyleCnt="0"/>
      <dgm:spPr>
        <a:scene3d>
          <a:camera prst="orthographicFront"/>
          <a:lightRig rig="threePt" dir="t"/>
        </a:scene3d>
        <a:sp3d extrusionH="76200">
          <a:extrusionClr>
            <a:schemeClr val="bg1">
              <a:lumMod val="65000"/>
            </a:schemeClr>
          </a:extrusionClr>
        </a:sp3d>
      </dgm:spPr>
    </dgm:pt>
    <dgm:pt modelId="{C1DE8660-13BB-4E07-86F3-2CB299598E42}" type="pres">
      <dgm:prSet presAssocID="{B3DDCA55-4171-40A2-9E27-9EDA7B528591}" presName="Name37" presStyleLbl="parChTrans1D2" presStyleIdx="4" presStyleCnt="5"/>
      <dgm:spPr/>
    </dgm:pt>
    <dgm:pt modelId="{1B3998C5-9BEC-46AD-A008-4AF7CEDFB324}" type="pres">
      <dgm:prSet presAssocID="{C00CE064-2919-43E9-B975-C2B8134E8909}" presName="hierRoot2" presStyleCnt="0">
        <dgm:presLayoutVars>
          <dgm:hierBranch val="init"/>
        </dgm:presLayoutVars>
      </dgm:prSet>
      <dgm:spPr>
        <a:scene3d>
          <a:camera prst="orthographicFront"/>
          <a:lightRig rig="threePt" dir="t"/>
        </a:scene3d>
        <a:sp3d extrusionH="76200">
          <a:extrusionClr>
            <a:schemeClr val="bg1">
              <a:lumMod val="65000"/>
            </a:schemeClr>
          </a:extrusionClr>
        </a:sp3d>
      </dgm:spPr>
    </dgm:pt>
    <dgm:pt modelId="{43206BA2-DBC8-429D-9E03-50BFCB666CB9}" type="pres">
      <dgm:prSet presAssocID="{C00CE064-2919-43E9-B975-C2B8134E8909}" presName="rootComposite" presStyleCnt="0"/>
      <dgm:spPr>
        <a:scene3d>
          <a:camera prst="orthographicFront"/>
          <a:lightRig rig="threePt" dir="t"/>
        </a:scene3d>
        <a:sp3d extrusionH="76200">
          <a:extrusionClr>
            <a:schemeClr val="bg1">
              <a:lumMod val="65000"/>
            </a:schemeClr>
          </a:extrusionClr>
        </a:sp3d>
      </dgm:spPr>
    </dgm:pt>
    <dgm:pt modelId="{E69FE06C-32DA-4240-A1CF-B9E0F12F8A7A}" type="pres">
      <dgm:prSet presAssocID="{C00CE064-2919-43E9-B975-C2B8134E8909}" presName="rootText" presStyleLbl="node2" presStyleIdx="4" presStyleCnt="5" custLinFactNeighborX="-38442" custLinFactNeighborY="-33104">
        <dgm:presLayoutVars>
          <dgm:chPref val="3"/>
        </dgm:presLayoutVars>
      </dgm:prSet>
      <dgm:spPr/>
    </dgm:pt>
    <dgm:pt modelId="{DDCEC049-7D92-4A04-B1BA-DAE0CEDE7BAF}" type="pres">
      <dgm:prSet presAssocID="{C00CE064-2919-43E9-B975-C2B8134E8909}" presName="rootConnector" presStyleLbl="node2" presStyleIdx="4" presStyleCnt="5"/>
      <dgm:spPr/>
    </dgm:pt>
    <dgm:pt modelId="{14D10D9A-F5D0-44A0-8B0E-69A6A1932FCC}" type="pres">
      <dgm:prSet presAssocID="{C00CE064-2919-43E9-B975-C2B8134E8909}" presName="hierChild4" presStyleCnt="0"/>
      <dgm:spPr>
        <a:scene3d>
          <a:camera prst="orthographicFront"/>
          <a:lightRig rig="threePt" dir="t"/>
        </a:scene3d>
        <a:sp3d extrusionH="76200">
          <a:extrusionClr>
            <a:schemeClr val="bg1">
              <a:lumMod val="65000"/>
            </a:schemeClr>
          </a:extrusionClr>
        </a:sp3d>
      </dgm:spPr>
    </dgm:pt>
    <dgm:pt modelId="{787EC867-9F2D-407E-AAF6-DB96119EB991}" type="pres">
      <dgm:prSet presAssocID="{2D17DDCA-66D1-4132-9A47-5A99C6687C0B}" presName="Name37" presStyleLbl="parChTrans1D3" presStyleIdx="10" presStyleCnt="12"/>
      <dgm:spPr/>
    </dgm:pt>
    <dgm:pt modelId="{8CEE19FB-F567-4F7D-9AFD-2D609490940D}" type="pres">
      <dgm:prSet presAssocID="{D05D1DE0-670C-44B6-A0BF-AF3CBEC430B4}" presName="hierRoot2" presStyleCnt="0">
        <dgm:presLayoutVars>
          <dgm:hierBranch val="r"/>
        </dgm:presLayoutVars>
      </dgm:prSet>
      <dgm:spPr/>
    </dgm:pt>
    <dgm:pt modelId="{B33A75CE-E189-4CC0-816A-7C5DB276FB8C}" type="pres">
      <dgm:prSet presAssocID="{D05D1DE0-670C-44B6-A0BF-AF3CBEC430B4}" presName="rootComposite" presStyleCnt="0"/>
      <dgm:spPr/>
    </dgm:pt>
    <dgm:pt modelId="{D96525B1-1C15-4642-A63F-F22B8D540F56}" type="pres">
      <dgm:prSet presAssocID="{D05D1DE0-670C-44B6-A0BF-AF3CBEC430B4}" presName="rootText" presStyleLbl="node3" presStyleIdx="10" presStyleCnt="12" custLinFactNeighborX="-1497" custLinFactNeighborY="-19195">
        <dgm:presLayoutVars>
          <dgm:chPref val="3"/>
        </dgm:presLayoutVars>
      </dgm:prSet>
      <dgm:spPr/>
    </dgm:pt>
    <dgm:pt modelId="{62783A9B-7E72-4006-B795-CA9DD7700AC9}" type="pres">
      <dgm:prSet presAssocID="{D05D1DE0-670C-44B6-A0BF-AF3CBEC430B4}" presName="rootConnector" presStyleLbl="node3" presStyleIdx="10" presStyleCnt="12"/>
      <dgm:spPr/>
    </dgm:pt>
    <dgm:pt modelId="{B2E578CB-0C6F-469F-A907-E574D7FD5EB5}" type="pres">
      <dgm:prSet presAssocID="{D05D1DE0-670C-44B6-A0BF-AF3CBEC430B4}" presName="hierChild4" presStyleCnt="0"/>
      <dgm:spPr/>
    </dgm:pt>
    <dgm:pt modelId="{61083A75-084F-5742-B8FB-513CCC47133A}" type="pres">
      <dgm:prSet presAssocID="{CF5E9F8C-0596-A040-B09D-45B612329AD3}" presName="Name50" presStyleLbl="parChTrans1D4" presStyleIdx="13" presStyleCnt="20"/>
      <dgm:spPr/>
    </dgm:pt>
    <dgm:pt modelId="{85ACCCE9-51F9-B748-B301-DB411774C666}" type="pres">
      <dgm:prSet presAssocID="{83BAA221-010B-BD43-BA5B-8896D69BA2A0}" presName="hierRoot2" presStyleCnt="0">
        <dgm:presLayoutVars>
          <dgm:hierBranch val="init"/>
        </dgm:presLayoutVars>
      </dgm:prSet>
      <dgm:spPr/>
    </dgm:pt>
    <dgm:pt modelId="{13AA6AEF-5DC1-B34E-9E90-7312E2B2C28C}" type="pres">
      <dgm:prSet presAssocID="{83BAA221-010B-BD43-BA5B-8896D69BA2A0}" presName="rootComposite" presStyleCnt="0"/>
      <dgm:spPr/>
    </dgm:pt>
    <dgm:pt modelId="{41F8103A-39EA-344D-B24A-5E447E224D4C}" type="pres">
      <dgm:prSet presAssocID="{83BAA221-010B-BD43-BA5B-8896D69BA2A0}" presName="rootText" presStyleLbl="node4" presStyleIdx="13" presStyleCnt="20" custLinFactNeighborX="-6916" custLinFactNeighborY="-43261">
        <dgm:presLayoutVars>
          <dgm:chPref val="3"/>
        </dgm:presLayoutVars>
      </dgm:prSet>
      <dgm:spPr/>
    </dgm:pt>
    <dgm:pt modelId="{81046EC3-3EBB-894E-A3D0-127BE86795C9}" type="pres">
      <dgm:prSet presAssocID="{83BAA221-010B-BD43-BA5B-8896D69BA2A0}" presName="rootConnector" presStyleLbl="node4" presStyleIdx="13" presStyleCnt="20"/>
      <dgm:spPr/>
    </dgm:pt>
    <dgm:pt modelId="{A4B5C5AF-5222-CF49-8395-3D85FE58C1C7}" type="pres">
      <dgm:prSet presAssocID="{83BAA221-010B-BD43-BA5B-8896D69BA2A0}" presName="hierChild4" presStyleCnt="0"/>
      <dgm:spPr/>
    </dgm:pt>
    <dgm:pt modelId="{6A155B5D-D7B6-484E-A5E9-45634469FF96}" type="pres">
      <dgm:prSet presAssocID="{83BAA221-010B-BD43-BA5B-8896D69BA2A0}" presName="hierChild5" presStyleCnt="0"/>
      <dgm:spPr/>
    </dgm:pt>
    <dgm:pt modelId="{FF566A0B-D283-364D-93D2-E60233C1BAD3}" type="pres">
      <dgm:prSet presAssocID="{0DBC12B7-4CF2-1743-9824-023C170CC348}" presName="Name50" presStyleLbl="parChTrans1D4" presStyleIdx="14" presStyleCnt="20"/>
      <dgm:spPr/>
    </dgm:pt>
    <dgm:pt modelId="{95090632-98E7-9643-B0E8-396E6DE2A77A}" type="pres">
      <dgm:prSet presAssocID="{029D72B6-5B58-9441-B9EE-867FEAE9C8FB}" presName="hierRoot2" presStyleCnt="0">
        <dgm:presLayoutVars>
          <dgm:hierBranch val="init"/>
        </dgm:presLayoutVars>
      </dgm:prSet>
      <dgm:spPr/>
    </dgm:pt>
    <dgm:pt modelId="{5351B214-60F5-3F45-9301-D7F0BB32C874}" type="pres">
      <dgm:prSet presAssocID="{029D72B6-5B58-9441-B9EE-867FEAE9C8FB}" presName="rootComposite" presStyleCnt="0"/>
      <dgm:spPr/>
    </dgm:pt>
    <dgm:pt modelId="{8F7C5941-96CE-BE4F-B69A-8C3AEA175C0D}" type="pres">
      <dgm:prSet presAssocID="{029D72B6-5B58-9441-B9EE-867FEAE9C8FB}" presName="rootText" presStyleLbl="node4" presStyleIdx="14" presStyleCnt="20" custLinFactNeighborX="-6475" custLinFactNeighborY="-64727">
        <dgm:presLayoutVars>
          <dgm:chPref val="3"/>
        </dgm:presLayoutVars>
      </dgm:prSet>
      <dgm:spPr/>
    </dgm:pt>
    <dgm:pt modelId="{962DB6E8-9440-474E-BA6F-8E7F2DF5428C}" type="pres">
      <dgm:prSet presAssocID="{029D72B6-5B58-9441-B9EE-867FEAE9C8FB}" presName="rootConnector" presStyleLbl="node4" presStyleIdx="14" presStyleCnt="20"/>
      <dgm:spPr/>
    </dgm:pt>
    <dgm:pt modelId="{8E581CFF-54C8-5C47-8C91-CC06AE94395B}" type="pres">
      <dgm:prSet presAssocID="{029D72B6-5B58-9441-B9EE-867FEAE9C8FB}" presName="hierChild4" presStyleCnt="0"/>
      <dgm:spPr/>
    </dgm:pt>
    <dgm:pt modelId="{A2641D61-B35D-F043-A701-118242A4B5F6}" type="pres">
      <dgm:prSet presAssocID="{029D72B6-5B58-9441-B9EE-867FEAE9C8FB}" presName="hierChild5" presStyleCnt="0"/>
      <dgm:spPr/>
    </dgm:pt>
    <dgm:pt modelId="{E2482543-83A8-5747-88AB-6327FA4A031E}" type="pres">
      <dgm:prSet presAssocID="{93F07979-8B7A-0843-9DB0-A6BF4ED61ED1}" presName="Name50" presStyleLbl="parChTrans1D4" presStyleIdx="15" presStyleCnt="20"/>
      <dgm:spPr/>
    </dgm:pt>
    <dgm:pt modelId="{E98CD758-2791-754B-B86D-0417AC105D73}" type="pres">
      <dgm:prSet presAssocID="{84E0A5DA-019E-2840-8A27-977942A6D6D6}" presName="hierRoot2" presStyleCnt="0">
        <dgm:presLayoutVars>
          <dgm:hierBranch val="init"/>
        </dgm:presLayoutVars>
      </dgm:prSet>
      <dgm:spPr/>
    </dgm:pt>
    <dgm:pt modelId="{A84553D1-038A-F14C-B590-5FA4E2502A34}" type="pres">
      <dgm:prSet presAssocID="{84E0A5DA-019E-2840-8A27-977942A6D6D6}" presName="rootComposite" presStyleCnt="0"/>
      <dgm:spPr/>
    </dgm:pt>
    <dgm:pt modelId="{B64FB0C1-ED70-824C-BD9F-15315E9EF941}" type="pres">
      <dgm:prSet presAssocID="{84E0A5DA-019E-2840-8A27-977942A6D6D6}" presName="rootText" presStyleLbl="node4" presStyleIdx="15" presStyleCnt="20" custLinFactNeighborX="-3885" custLinFactNeighborY="-85437">
        <dgm:presLayoutVars>
          <dgm:chPref val="3"/>
        </dgm:presLayoutVars>
      </dgm:prSet>
      <dgm:spPr/>
    </dgm:pt>
    <dgm:pt modelId="{C4C3843D-CE4D-3B40-B809-4A45FD6B4A04}" type="pres">
      <dgm:prSet presAssocID="{84E0A5DA-019E-2840-8A27-977942A6D6D6}" presName="rootConnector" presStyleLbl="node4" presStyleIdx="15" presStyleCnt="20"/>
      <dgm:spPr/>
    </dgm:pt>
    <dgm:pt modelId="{04F93907-3B69-E34E-9D37-96893C8863CE}" type="pres">
      <dgm:prSet presAssocID="{84E0A5DA-019E-2840-8A27-977942A6D6D6}" presName="hierChild4" presStyleCnt="0"/>
      <dgm:spPr/>
    </dgm:pt>
    <dgm:pt modelId="{87929475-D8F4-3149-8BE3-AD02B30BBB67}" type="pres">
      <dgm:prSet presAssocID="{84E0A5DA-019E-2840-8A27-977942A6D6D6}" presName="hierChild5" presStyleCnt="0"/>
      <dgm:spPr/>
    </dgm:pt>
    <dgm:pt modelId="{240E44F9-CDD7-2B40-AA15-84E998E871EC}" type="pres">
      <dgm:prSet presAssocID="{10E26953-63E8-5143-84D5-97B4E1C4876F}" presName="Name50" presStyleLbl="parChTrans1D4" presStyleIdx="16" presStyleCnt="20"/>
      <dgm:spPr/>
    </dgm:pt>
    <dgm:pt modelId="{62A4B24E-E61B-C249-A661-1643BEED2613}" type="pres">
      <dgm:prSet presAssocID="{94B6E366-D7A8-CE49-A9EB-B0D655F27C8F}" presName="hierRoot2" presStyleCnt="0">
        <dgm:presLayoutVars>
          <dgm:hierBranch val="init"/>
        </dgm:presLayoutVars>
      </dgm:prSet>
      <dgm:spPr/>
    </dgm:pt>
    <dgm:pt modelId="{D1094F28-F7CF-8C4D-B509-4DDA162C23B8}" type="pres">
      <dgm:prSet presAssocID="{94B6E366-D7A8-CE49-A9EB-B0D655F27C8F}" presName="rootComposite" presStyleCnt="0"/>
      <dgm:spPr/>
    </dgm:pt>
    <dgm:pt modelId="{8DB79915-6007-3A41-8CEB-3DADC7D84D83}" type="pres">
      <dgm:prSet presAssocID="{94B6E366-D7A8-CE49-A9EB-B0D655F27C8F}" presName="rootText" presStyleLbl="node4" presStyleIdx="16" presStyleCnt="20" custLinFactY="-8738" custLinFactNeighborX="-2590" custLinFactNeighborY="-100000">
        <dgm:presLayoutVars>
          <dgm:chPref val="3"/>
        </dgm:presLayoutVars>
      </dgm:prSet>
      <dgm:spPr/>
    </dgm:pt>
    <dgm:pt modelId="{F2A3A183-6A79-E643-A4EB-E327030CEAA6}" type="pres">
      <dgm:prSet presAssocID="{94B6E366-D7A8-CE49-A9EB-B0D655F27C8F}" presName="rootConnector" presStyleLbl="node4" presStyleIdx="16" presStyleCnt="20"/>
      <dgm:spPr/>
    </dgm:pt>
    <dgm:pt modelId="{A10C6A28-D472-8C4E-9B20-8504BCB931EA}" type="pres">
      <dgm:prSet presAssocID="{94B6E366-D7A8-CE49-A9EB-B0D655F27C8F}" presName="hierChild4" presStyleCnt="0"/>
      <dgm:spPr/>
    </dgm:pt>
    <dgm:pt modelId="{C8B39DE2-5847-0B47-8FED-4E9DB13B32D2}" type="pres">
      <dgm:prSet presAssocID="{94B6E366-D7A8-CE49-A9EB-B0D655F27C8F}" presName="hierChild5" presStyleCnt="0"/>
      <dgm:spPr/>
    </dgm:pt>
    <dgm:pt modelId="{B58553C3-A7AA-4338-AE3C-5D7ABA73E844}" type="pres">
      <dgm:prSet presAssocID="{D05D1DE0-670C-44B6-A0BF-AF3CBEC430B4}" presName="hierChild5" presStyleCnt="0"/>
      <dgm:spPr/>
    </dgm:pt>
    <dgm:pt modelId="{860D2D67-7D35-42EC-90A2-ECCDC0A1AC3B}" type="pres">
      <dgm:prSet presAssocID="{D4AB6A0C-8B6B-4478-BE16-6E12F7E5BC21}" presName="Name37" presStyleLbl="parChTrans1D3" presStyleIdx="11" presStyleCnt="12"/>
      <dgm:spPr/>
    </dgm:pt>
    <dgm:pt modelId="{B656DBB2-BE0D-4DD8-B742-292C224AA8FF}" type="pres">
      <dgm:prSet presAssocID="{9900EC97-8A8E-4EDC-9329-000E4C7E5A68}" presName="hierRoot2" presStyleCnt="0">
        <dgm:presLayoutVars>
          <dgm:hierBranch val="r"/>
        </dgm:presLayoutVars>
      </dgm:prSet>
      <dgm:spPr/>
    </dgm:pt>
    <dgm:pt modelId="{D7D3CDDC-9A73-49EE-933A-953BE733DDF4}" type="pres">
      <dgm:prSet presAssocID="{9900EC97-8A8E-4EDC-9329-000E4C7E5A68}" presName="rootComposite" presStyleCnt="0"/>
      <dgm:spPr/>
    </dgm:pt>
    <dgm:pt modelId="{0CF96298-3F6F-4992-944A-4D8BCB43176D}" type="pres">
      <dgm:prSet presAssocID="{9900EC97-8A8E-4EDC-9329-000E4C7E5A68}" presName="rootText" presStyleLbl="node3" presStyleIdx="11" presStyleCnt="12" custLinFactNeighborX="4840" custLinFactNeighborY="-19195">
        <dgm:presLayoutVars>
          <dgm:chPref val="3"/>
        </dgm:presLayoutVars>
      </dgm:prSet>
      <dgm:spPr/>
    </dgm:pt>
    <dgm:pt modelId="{F81B1996-3BEB-43B1-8F8D-1BA1A28FBF1F}" type="pres">
      <dgm:prSet presAssocID="{9900EC97-8A8E-4EDC-9329-000E4C7E5A68}" presName="rootConnector" presStyleLbl="node3" presStyleIdx="11" presStyleCnt="12"/>
      <dgm:spPr/>
    </dgm:pt>
    <dgm:pt modelId="{1BF9133E-61B7-4EEA-B276-3497448197AE}" type="pres">
      <dgm:prSet presAssocID="{9900EC97-8A8E-4EDC-9329-000E4C7E5A68}" presName="hierChild4" presStyleCnt="0"/>
      <dgm:spPr/>
    </dgm:pt>
    <dgm:pt modelId="{9579980D-9ED4-9E48-A5C6-CFA612C2EA3A}" type="pres">
      <dgm:prSet presAssocID="{A9A4B29E-666A-433C-B194-4D977F7F050E}" presName="Name50" presStyleLbl="parChTrans1D4" presStyleIdx="17" presStyleCnt="20"/>
      <dgm:spPr/>
    </dgm:pt>
    <dgm:pt modelId="{C8A15066-9F7B-4B2B-87E0-26F09158E66C}" type="pres">
      <dgm:prSet presAssocID="{CCEAABF7-585A-4271-A6DC-34843C88A3A3}" presName="hierRoot2" presStyleCnt="0">
        <dgm:presLayoutVars>
          <dgm:hierBranch val="r"/>
        </dgm:presLayoutVars>
      </dgm:prSet>
      <dgm:spPr>
        <a:scene3d>
          <a:camera prst="orthographicFront"/>
          <a:lightRig rig="threePt" dir="t"/>
        </a:scene3d>
        <a:sp3d extrusionH="76200">
          <a:extrusionClr>
            <a:schemeClr val="bg1">
              <a:lumMod val="65000"/>
            </a:schemeClr>
          </a:extrusionClr>
        </a:sp3d>
      </dgm:spPr>
    </dgm:pt>
    <dgm:pt modelId="{5F0E36DC-C871-4A0C-AB04-C150FE2829AE}" type="pres">
      <dgm:prSet presAssocID="{CCEAABF7-585A-4271-A6DC-34843C88A3A3}" presName="rootComposite" presStyleCnt="0"/>
      <dgm:spPr>
        <a:scene3d>
          <a:camera prst="orthographicFront"/>
          <a:lightRig rig="threePt" dir="t"/>
        </a:scene3d>
        <a:sp3d extrusionH="76200">
          <a:extrusionClr>
            <a:schemeClr val="bg1">
              <a:lumMod val="65000"/>
            </a:schemeClr>
          </a:extrusionClr>
        </a:sp3d>
      </dgm:spPr>
    </dgm:pt>
    <dgm:pt modelId="{F7C74FF3-C0BF-4770-B84D-CE83DC6FCC9A}" type="pres">
      <dgm:prSet presAssocID="{CCEAABF7-585A-4271-A6DC-34843C88A3A3}" presName="rootText" presStyleLbl="node4" presStyleIdx="17" presStyleCnt="20" custLinFactNeighborX="-2639" custLinFactNeighborY="-41090">
        <dgm:presLayoutVars>
          <dgm:chPref val="3"/>
        </dgm:presLayoutVars>
      </dgm:prSet>
      <dgm:spPr/>
    </dgm:pt>
    <dgm:pt modelId="{0B3FFFC7-EA4C-4378-8274-F638BFB02D28}" type="pres">
      <dgm:prSet presAssocID="{CCEAABF7-585A-4271-A6DC-34843C88A3A3}" presName="rootConnector" presStyleLbl="node4" presStyleIdx="17" presStyleCnt="20"/>
      <dgm:spPr/>
    </dgm:pt>
    <dgm:pt modelId="{DB32E245-D8BB-4AE0-816D-63A633C45B7E}" type="pres">
      <dgm:prSet presAssocID="{CCEAABF7-585A-4271-A6DC-34843C88A3A3}" presName="hierChild4" presStyleCnt="0"/>
      <dgm:spPr>
        <a:scene3d>
          <a:camera prst="orthographicFront"/>
          <a:lightRig rig="threePt" dir="t"/>
        </a:scene3d>
        <a:sp3d extrusionH="76200">
          <a:extrusionClr>
            <a:schemeClr val="bg1">
              <a:lumMod val="65000"/>
            </a:schemeClr>
          </a:extrusionClr>
        </a:sp3d>
      </dgm:spPr>
    </dgm:pt>
    <dgm:pt modelId="{CCF6187D-2ED9-48A9-A9A4-19F6BE61E5DD}" type="pres">
      <dgm:prSet presAssocID="{CCEAABF7-585A-4271-A6DC-34843C88A3A3}" presName="hierChild5" presStyleCnt="0"/>
      <dgm:spPr>
        <a:scene3d>
          <a:camera prst="orthographicFront"/>
          <a:lightRig rig="threePt" dir="t"/>
        </a:scene3d>
        <a:sp3d extrusionH="76200">
          <a:extrusionClr>
            <a:schemeClr val="bg1">
              <a:lumMod val="65000"/>
            </a:schemeClr>
          </a:extrusionClr>
        </a:sp3d>
      </dgm:spPr>
    </dgm:pt>
    <dgm:pt modelId="{F49EAFA9-CC46-644C-904E-D4DED954DD0B}" type="pres">
      <dgm:prSet presAssocID="{5B4D9E0C-C42B-6945-BA1A-79E03CB8BBA6}" presName="Name50" presStyleLbl="parChTrans1D4" presStyleIdx="18" presStyleCnt="20"/>
      <dgm:spPr/>
    </dgm:pt>
    <dgm:pt modelId="{C04E0FB3-D041-D744-9BB3-EA476BC29650}" type="pres">
      <dgm:prSet presAssocID="{6769D7C4-C92F-D94E-98CA-3522AF3599A7}" presName="hierRoot2" presStyleCnt="0">
        <dgm:presLayoutVars>
          <dgm:hierBranch val="init"/>
        </dgm:presLayoutVars>
      </dgm:prSet>
      <dgm:spPr/>
    </dgm:pt>
    <dgm:pt modelId="{6B69FF3C-8934-BE4F-892C-CF4D2E3ACB0D}" type="pres">
      <dgm:prSet presAssocID="{6769D7C4-C92F-D94E-98CA-3522AF3599A7}" presName="rootComposite" presStyleCnt="0"/>
      <dgm:spPr/>
    </dgm:pt>
    <dgm:pt modelId="{8D836D22-8AF6-7E46-BF01-C882E8633F38}" type="pres">
      <dgm:prSet presAssocID="{6769D7C4-C92F-D94E-98CA-3522AF3599A7}" presName="rootText" presStyleLbl="node4" presStyleIdx="18" presStyleCnt="20" custLinFactNeighborY="-59547">
        <dgm:presLayoutVars>
          <dgm:chPref val="3"/>
        </dgm:presLayoutVars>
      </dgm:prSet>
      <dgm:spPr/>
    </dgm:pt>
    <dgm:pt modelId="{70160233-0D2F-504C-A847-E9DAA9AA4F43}" type="pres">
      <dgm:prSet presAssocID="{6769D7C4-C92F-D94E-98CA-3522AF3599A7}" presName="rootConnector" presStyleLbl="node4" presStyleIdx="18" presStyleCnt="20"/>
      <dgm:spPr/>
    </dgm:pt>
    <dgm:pt modelId="{8CEC11D4-CE61-EE48-AACA-D53A9B20B208}" type="pres">
      <dgm:prSet presAssocID="{6769D7C4-C92F-D94E-98CA-3522AF3599A7}" presName="hierChild4" presStyleCnt="0"/>
      <dgm:spPr/>
    </dgm:pt>
    <dgm:pt modelId="{8FB1931C-7390-5D44-BD5A-5B3A239DE96C}" type="pres">
      <dgm:prSet presAssocID="{6769D7C4-C92F-D94E-98CA-3522AF3599A7}" presName="hierChild5" presStyleCnt="0"/>
      <dgm:spPr/>
    </dgm:pt>
    <dgm:pt modelId="{468B5A20-E1DD-3744-B4DE-AC6168DB45F1}" type="pres">
      <dgm:prSet presAssocID="{704CB2C2-91D4-7841-AB3B-6FEA25F9BB0B}" presName="Name50" presStyleLbl="parChTrans1D4" presStyleIdx="19" presStyleCnt="20"/>
      <dgm:spPr/>
    </dgm:pt>
    <dgm:pt modelId="{8F807CF9-FDEB-E045-8B3E-2EBA11267705}" type="pres">
      <dgm:prSet presAssocID="{88CCB5E3-9387-2947-A3C6-DB6DF98214D4}" presName="hierRoot2" presStyleCnt="0">
        <dgm:presLayoutVars>
          <dgm:hierBranch val="init"/>
        </dgm:presLayoutVars>
      </dgm:prSet>
      <dgm:spPr/>
    </dgm:pt>
    <dgm:pt modelId="{6A6E0F76-5497-3540-8BE9-8F07EAED4378}" type="pres">
      <dgm:prSet presAssocID="{88CCB5E3-9387-2947-A3C6-DB6DF98214D4}" presName="rootComposite" presStyleCnt="0"/>
      <dgm:spPr/>
    </dgm:pt>
    <dgm:pt modelId="{F1424044-7C99-134A-AC9B-57F7045AB5B6}" type="pres">
      <dgm:prSet presAssocID="{88CCB5E3-9387-2947-A3C6-DB6DF98214D4}" presName="rootText" presStyleLbl="node4" presStyleIdx="19" presStyleCnt="20" custLinFactNeighborY="-95793">
        <dgm:presLayoutVars>
          <dgm:chPref val="3"/>
        </dgm:presLayoutVars>
      </dgm:prSet>
      <dgm:spPr/>
    </dgm:pt>
    <dgm:pt modelId="{B6727F29-4BE5-414D-B272-244358446044}" type="pres">
      <dgm:prSet presAssocID="{88CCB5E3-9387-2947-A3C6-DB6DF98214D4}" presName="rootConnector" presStyleLbl="node4" presStyleIdx="19" presStyleCnt="20"/>
      <dgm:spPr/>
    </dgm:pt>
    <dgm:pt modelId="{FB3BE945-DECB-364F-95C1-D3F44075AA60}" type="pres">
      <dgm:prSet presAssocID="{88CCB5E3-9387-2947-A3C6-DB6DF98214D4}" presName="hierChild4" presStyleCnt="0"/>
      <dgm:spPr/>
    </dgm:pt>
    <dgm:pt modelId="{E7BD4ABB-5CE2-C646-9480-FA3F6EF14867}" type="pres">
      <dgm:prSet presAssocID="{88CCB5E3-9387-2947-A3C6-DB6DF98214D4}" presName="hierChild5" presStyleCnt="0"/>
      <dgm:spPr/>
    </dgm:pt>
    <dgm:pt modelId="{F8A7D311-3316-4B49-8E77-602F4E151036}" type="pres">
      <dgm:prSet presAssocID="{9900EC97-8A8E-4EDC-9329-000E4C7E5A68}" presName="hierChild5" presStyleCnt="0"/>
      <dgm:spPr/>
    </dgm:pt>
    <dgm:pt modelId="{92809018-14C3-43B1-B6F3-53CDBB27007D}" type="pres">
      <dgm:prSet presAssocID="{C00CE064-2919-43E9-B975-C2B8134E8909}" presName="hierChild5" presStyleCnt="0"/>
      <dgm:spPr>
        <a:scene3d>
          <a:camera prst="orthographicFront"/>
          <a:lightRig rig="threePt" dir="t"/>
        </a:scene3d>
        <a:sp3d extrusionH="76200">
          <a:extrusionClr>
            <a:schemeClr val="bg1">
              <a:lumMod val="65000"/>
            </a:schemeClr>
          </a:extrusionClr>
        </a:sp3d>
      </dgm:spPr>
    </dgm:pt>
    <dgm:pt modelId="{FC01BDB0-806C-417D-8B5E-86E536C081BD}" type="pres">
      <dgm:prSet presAssocID="{42F443D6-0071-4E0E-B6B7-2FFA3AD8DC6B}" presName="hierChild3" presStyleCnt="0"/>
      <dgm:spPr>
        <a:scene3d>
          <a:camera prst="orthographicFront"/>
          <a:lightRig rig="threePt" dir="t"/>
        </a:scene3d>
        <a:sp3d extrusionH="76200">
          <a:extrusionClr>
            <a:schemeClr val="bg1">
              <a:lumMod val="65000"/>
            </a:schemeClr>
          </a:extrusionClr>
        </a:sp3d>
      </dgm:spPr>
    </dgm:pt>
  </dgm:ptLst>
  <dgm:cxnLst>
    <dgm:cxn modelId="{40813501-F977-40F9-822A-03071EB9D850}" srcId="{DB9F32E5-82FB-4CBC-BADE-334B561D9DCA}" destId="{8F05D933-3AF8-4956-B59F-99CF4F1E3A32}" srcOrd="0" destOrd="0" parTransId="{D26BB74A-1A74-4F91-979E-B19E5B3CA6BB}" sibTransId="{9949396A-F62C-4677-BFF0-DA4BAC0EB032}"/>
    <dgm:cxn modelId="{D4BA7B02-E521-4C03-91A5-6FAB4A35B9F3}" type="presOf" srcId="{03B4F2C4-2156-45CE-ACCE-5BB45A284F2B}" destId="{CA37D8F9-F09C-466B-A6D1-1450E22C9CE8}" srcOrd="1" destOrd="0" presId="urn:microsoft.com/office/officeart/2005/8/layout/orgChart1"/>
    <dgm:cxn modelId="{C552B604-32BD-0E4A-BFE8-DF31355261E7}" srcId="{29C58567-F65B-DC48-93F7-A1F5312C45D2}" destId="{CEE9FA49-DDC8-1A49-AC22-DE74BF27C1FC}" srcOrd="2" destOrd="0" parTransId="{FF7A23D2-396F-0649-86EB-634808D9311F}" sibTransId="{85E6FF5B-D4BC-BB49-B2C1-F82112F790E1}"/>
    <dgm:cxn modelId="{A790D305-48F5-664C-A274-1EF7296445F1}" type="presOf" srcId="{29C58567-F65B-DC48-93F7-A1F5312C45D2}" destId="{D74EAC59-9730-AE4C-8E97-C66645F8E47C}" srcOrd="0" destOrd="0" presId="urn:microsoft.com/office/officeart/2005/8/layout/orgChart1"/>
    <dgm:cxn modelId="{3E089108-AA76-B04F-AC1D-0FF7E7C9EBCF}" type="presOf" srcId="{A03CF8F9-8E66-B54E-9D2D-8A015E436F1E}" destId="{94FF41DC-40BD-644B-BBAE-CFACE665A1DC}" srcOrd="1" destOrd="0" presId="urn:microsoft.com/office/officeart/2005/8/layout/orgChart1"/>
    <dgm:cxn modelId="{5A310309-5C59-4415-8A22-6840A21DAE61}" srcId="{E347EFB3-F388-46B1-9EE0-55A4EB88A582}" destId="{5906F64D-5A68-43EA-AFAE-3CA964E518F4}" srcOrd="1" destOrd="0" parTransId="{5C2A4078-FC42-4A58-8E5C-CE493D5DBFC5}" sibTransId="{77496580-A9EB-41B2-A9F9-BD66FF7135C4}"/>
    <dgm:cxn modelId="{9FE6390B-4B96-3449-B8A1-384B870177DF}" srcId="{9900EC97-8A8E-4EDC-9329-000E4C7E5A68}" destId="{6769D7C4-C92F-D94E-98CA-3522AF3599A7}" srcOrd="1" destOrd="0" parTransId="{5B4D9E0C-C42B-6945-BA1A-79E03CB8BBA6}" sibTransId="{5CCA68C9-7670-6B45-AF9A-4CAB249ACBC3}"/>
    <dgm:cxn modelId="{4E45A10B-E74A-4560-B44C-C57D27F1B0E0}" type="presOf" srcId="{3ECE9A77-72B5-4589-AA30-4A350A35671E}" destId="{E36F2144-C067-45E7-86CF-B72695BE84A0}" srcOrd="1" destOrd="0" presId="urn:microsoft.com/office/officeart/2005/8/layout/orgChart1"/>
    <dgm:cxn modelId="{B7A66A0E-B595-4A61-A305-EA2B71F98CBF}" srcId="{9EF1B489-CD5B-4B3D-BDDF-15629E235DFA}" destId="{3ECE9A77-72B5-4589-AA30-4A350A35671E}" srcOrd="1" destOrd="0" parTransId="{46D96C34-D7E0-45DE-987A-552EC8A86F45}" sibTransId="{9C7B250B-077C-4CE8-BBEE-7976F104D148}"/>
    <dgm:cxn modelId="{7ABA8513-35DA-9B43-9A35-C2C43F05585B}" srcId="{D05D1DE0-670C-44B6-A0BF-AF3CBEC430B4}" destId="{83BAA221-010B-BD43-BA5B-8896D69BA2A0}" srcOrd="0" destOrd="0" parTransId="{CF5E9F8C-0596-A040-B09D-45B612329AD3}" sibTransId="{7BA3F8D5-8A18-5946-BE0B-A66609210229}"/>
    <dgm:cxn modelId="{2D16BF19-1E54-4E9B-8C08-3BB57D3A5A2D}" type="presOf" srcId="{D4AB6A0C-8B6B-4478-BE16-6E12F7E5BC21}" destId="{860D2D67-7D35-42EC-90A2-ECCDC0A1AC3B}" srcOrd="0" destOrd="0" presId="urn:microsoft.com/office/officeart/2005/8/layout/orgChart1"/>
    <dgm:cxn modelId="{1AB67F1C-D4D5-374F-BC19-AEC54B28FA11}" srcId="{418AC0C4-049D-4208-8771-629554188CAE}" destId="{463ED506-4CC8-C84F-9CAD-07E10200F786}" srcOrd="1" destOrd="0" parTransId="{123734EC-5188-8241-869E-823D984C9A36}" sibTransId="{01ABF0B1-B226-E84E-A00B-26E0519DA3BC}"/>
    <dgm:cxn modelId="{AD10851C-A21C-4C6E-8EC5-B5BB72FC4238}" type="presOf" srcId="{418AC0C4-049D-4208-8771-629554188CAE}" destId="{19207B51-2FD0-436D-A03E-665245FD839A}" srcOrd="1" destOrd="0" presId="urn:microsoft.com/office/officeart/2005/8/layout/orgChart1"/>
    <dgm:cxn modelId="{A71B951D-E391-4D81-849A-927200DAB0FD}" type="presOf" srcId="{D05D1DE0-670C-44B6-A0BF-AF3CBEC430B4}" destId="{D96525B1-1C15-4642-A63F-F22B8D540F56}" srcOrd="0" destOrd="0" presId="urn:microsoft.com/office/officeart/2005/8/layout/orgChart1"/>
    <dgm:cxn modelId="{014E8520-354C-804E-AFE1-29952036D111}" type="presOf" srcId="{9C3CCD3C-557B-EF40-ADD8-E3234DE0CBBA}" destId="{782BDC85-C6F8-5C42-B3F8-20E8CB904C11}" srcOrd="0" destOrd="0" presId="urn:microsoft.com/office/officeart/2005/8/layout/orgChart1"/>
    <dgm:cxn modelId="{AD3D9A21-1AD7-4642-B9B9-D986C9C78EA2}" type="presOf" srcId="{6740655E-998D-774E-B2FA-F299E630F4E3}" destId="{E689382F-0A93-644F-9502-8AEC9D56411E}" srcOrd="1" destOrd="0" presId="urn:microsoft.com/office/officeart/2005/8/layout/orgChart1"/>
    <dgm:cxn modelId="{50101A23-2139-47E1-8F20-C9F9117B5BA1}" srcId="{9EF1B489-CD5B-4B3D-BDDF-15629E235DFA}" destId="{E347EFB3-F388-46B1-9EE0-55A4EB88A582}" srcOrd="0" destOrd="0" parTransId="{9EBBFCD8-0FCF-4010-9B91-B9DDAF2CB2CC}" sibTransId="{FF01019C-7175-4383-83C4-EE4DCE7C2214}"/>
    <dgm:cxn modelId="{D4EDD424-9A9B-4108-BDCA-3501874F4ECC}" srcId="{F7492E45-DF41-4474-BAF3-0128A771F490}" destId="{DB9F32E5-82FB-4CBC-BADE-334B561D9DCA}" srcOrd="1" destOrd="0" parTransId="{984036DD-07C4-42D2-988A-4EF6515217AB}" sibTransId="{35FF8424-8F23-4D7F-979C-B847277B5D6A}"/>
    <dgm:cxn modelId="{8BE66725-D8D2-F942-92BA-A13E930BE976}" type="presOf" srcId="{4F325AE7-C840-C644-BEA2-9BDE6CBF7559}" destId="{69BFC035-C523-E642-BDF4-C798C75E48BB}" srcOrd="1" destOrd="0" presId="urn:microsoft.com/office/officeart/2005/8/layout/orgChart1"/>
    <dgm:cxn modelId="{66EEC625-DCAD-4005-BBC2-8E4D620CDF25}" srcId="{42F443D6-0071-4E0E-B6B7-2FFA3AD8DC6B}" destId="{9EF1B489-CD5B-4B3D-BDDF-15629E235DFA}" srcOrd="1" destOrd="0" parTransId="{6D70DE24-D08A-454F-A785-00EC6B3DB93E}" sibTransId="{70ED0309-DA90-46CE-8334-A54A8D94F3A8}"/>
    <dgm:cxn modelId="{002BA626-5044-8740-9922-AAAFB47C8010}" srcId="{29C58567-F65B-DC48-93F7-A1F5312C45D2}" destId="{1BD557B4-6720-D144-AEDD-18EC3E2C293D}" srcOrd="0" destOrd="0" parTransId="{9C3CCD3C-557B-EF40-ADD8-E3234DE0CBBA}" sibTransId="{FEFAF2B5-00B1-FF41-A10B-5646485175E0}"/>
    <dgm:cxn modelId="{D7B71427-018D-C047-9909-2D67511D0A6E}" srcId="{DB9F32E5-82FB-4CBC-BADE-334B561D9DCA}" destId="{0A6CCCBE-1FA6-5242-BFA3-B652888166B0}" srcOrd="1" destOrd="0" parTransId="{89CF48FE-A34A-1540-8554-F9C70E039059}" sibTransId="{BC739A51-C190-B84B-9A2F-24E0D6A5732F}"/>
    <dgm:cxn modelId="{785D3228-D0C7-49CF-81A8-447EAE09220B}" type="presOf" srcId="{6DAB3BD3-F880-48CA-8307-746B9FD75645}" destId="{FDFA55F8-8FDC-45E9-941C-FD172626B112}" srcOrd="1" destOrd="0" presId="urn:microsoft.com/office/officeart/2005/8/layout/orgChart1"/>
    <dgm:cxn modelId="{CB6B9528-DD73-46F7-BBC7-6565F92E65AD}" type="presOf" srcId="{6D70DE24-D08A-454F-A785-00EC6B3DB93E}" destId="{D3142B4D-12A3-49FC-8E3E-5CCCB8F398FA}" srcOrd="0" destOrd="0" presId="urn:microsoft.com/office/officeart/2005/8/layout/orgChart1"/>
    <dgm:cxn modelId="{B6ED922D-F17B-F64A-8F24-49B3F2EA129A}" type="presOf" srcId="{F1C0F275-B000-6D47-876C-82E7E7991D21}" destId="{90E71714-00ED-3842-A8BB-9C2CE6825F7C}" srcOrd="0" destOrd="0" presId="urn:microsoft.com/office/officeart/2005/8/layout/orgChart1"/>
    <dgm:cxn modelId="{AC199E2D-D76A-064F-8E20-0133AAC87A08}" type="presOf" srcId="{CF5E9F8C-0596-A040-B09D-45B612329AD3}" destId="{61083A75-084F-5742-B8FB-513CCC47133A}" srcOrd="0" destOrd="0" presId="urn:microsoft.com/office/officeart/2005/8/layout/orgChart1"/>
    <dgm:cxn modelId="{562D5D2E-8422-428A-A414-4C020E263CF6}" type="presOf" srcId="{03B4F2C4-2156-45CE-ACCE-5BB45A284F2B}" destId="{86AC1B07-E20D-4987-8450-34F050A35946}" srcOrd="0" destOrd="0" presId="urn:microsoft.com/office/officeart/2005/8/layout/orgChart1"/>
    <dgm:cxn modelId="{C6FE7B30-A965-4DF7-BD8D-76BEC91622CD}" type="presOf" srcId="{9F36C4A3-ED6F-439E-A7B4-CD0ADDE41A5B}" destId="{621E9A11-76FC-44A6-97AA-21B011736F40}" srcOrd="0" destOrd="0" presId="urn:microsoft.com/office/officeart/2005/8/layout/orgChart1"/>
    <dgm:cxn modelId="{29A9FA32-DD9C-4281-B1A7-06B0A4BACBE6}" type="presOf" srcId="{E347EFB3-F388-46B1-9EE0-55A4EB88A582}" destId="{EEE5B933-A396-4EFC-B369-806047058EB9}" srcOrd="1" destOrd="0" presId="urn:microsoft.com/office/officeart/2005/8/layout/orgChart1"/>
    <dgm:cxn modelId="{B49EEA33-DFDA-4AFD-BBA1-C4249D0980C9}" type="presOf" srcId="{5A7775EC-88B9-4EEC-8B79-F049D694F34D}" destId="{8E99E62B-6C50-4D3B-8B95-B656DC35F1D9}" srcOrd="0" destOrd="0" presId="urn:microsoft.com/office/officeart/2005/8/layout/orgChart1"/>
    <dgm:cxn modelId="{F285B934-BFBC-4E82-AA88-429238D277BC}" type="presOf" srcId="{C00CE064-2919-43E9-B975-C2B8134E8909}" destId="{E69FE06C-32DA-4240-A1CF-B9E0F12F8A7A}" srcOrd="0" destOrd="0" presId="urn:microsoft.com/office/officeart/2005/8/layout/orgChart1"/>
    <dgm:cxn modelId="{4A629C35-3D21-4490-824A-7AA362FC792C}" type="presOf" srcId="{4BBD62A1-190B-454D-8151-F79E00C9170A}" destId="{A6F3C50D-3FE0-40E3-97FD-4C73D0E0E95E}" srcOrd="0" destOrd="0" presId="urn:microsoft.com/office/officeart/2005/8/layout/orgChart1"/>
    <dgm:cxn modelId="{33A5E535-5D6B-4784-B0C4-692233F97A3A}" type="presOf" srcId="{418AC0C4-049D-4208-8771-629554188CAE}" destId="{73EFB52D-47D9-4FD1-B522-1DA4D66E750A}" srcOrd="0" destOrd="0" presId="urn:microsoft.com/office/officeart/2005/8/layout/orgChart1"/>
    <dgm:cxn modelId="{C9003038-E4A6-FF43-840D-E7FEFD8DB4C7}" srcId="{29C58567-F65B-DC48-93F7-A1F5312C45D2}" destId="{3C38A260-5836-9649-964C-6919FB6E7D86}" srcOrd="1" destOrd="0" parTransId="{7BC61ABC-BD19-E44E-BC5B-D07FE2CA835D}" sibTransId="{9E1C821D-81CE-FE42-A514-70654207D00C}"/>
    <dgm:cxn modelId="{3DE94C38-6603-384F-982B-66634B89C5A7}" type="presOf" srcId="{A9A4B29E-666A-433C-B194-4D977F7F050E}" destId="{9579980D-9ED4-9E48-A5C6-CFA612C2EA3A}" srcOrd="0" destOrd="0" presId="urn:microsoft.com/office/officeart/2005/8/layout/orgChart1"/>
    <dgm:cxn modelId="{B529103C-9527-FB45-AFFC-8DA9F3EDC7AB}" type="presOf" srcId="{984036DD-07C4-42D2-988A-4EF6515217AB}" destId="{8977645D-D500-4E36-922F-121DB7AF8B08}" srcOrd="0" destOrd="0" presId="urn:microsoft.com/office/officeart/2005/8/layout/orgChart1"/>
    <dgm:cxn modelId="{B5AB733C-ED14-42EC-BB21-C5F088F5C77F}" type="presOf" srcId="{E6201450-6E2A-4DC6-8564-2944265A2A99}" destId="{6118B5FB-F7C1-4A74-9DBD-7BCBB9084073}" srcOrd="0" destOrd="0" presId="urn:microsoft.com/office/officeart/2005/8/layout/orgChart1"/>
    <dgm:cxn modelId="{2D25743F-4339-4393-BF0F-C2EB3ADC940B}" type="presOf" srcId="{CFE12AB3-84AC-40FF-AFAE-DDE3B235D205}" destId="{853F1C5F-A7ED-412C-9248-901EA52B482E}" srcOrd="0" destOrd="0" presId="urn:microsoft.com/office/officeart/2005/8/layout/orgChart1"/>
    <dgm:cxn modelId="{8A21125B-B2D5-4F90-B855-4938BFE9DCB6}" srcId="{42F443D6-0071-4E0E-B6B7-2FFA3AD8DC6B}" destId="{F7492E45-DF41-4474-BAF3-0128A771F490}" srcOrd="3" destOrd="0" parTransId="{B3A5F5ED-F4A1-4259-93C0-C546B59A3745}" sibTransId="{B60CBDC7-92A3-4237-AE17-D3A2909698EF}"/>
    <dgm:cxn modelId="{B1C95D5B-130D-458C-B0E3-926F76820671}" type="presOf" srcId="{B0AC59A3-D15F-4DD8-AF8E-51EB94B95586}" destId="{3F9E2E4A-2CC4-4D7A-8D5E-B7C80341AC34}" srcOrd="0" destOrd="0" presId="urn:microsoft.com/office/officeart/2005/8/layout/orgChart1"/>
    <dgm:cxn modelId="{6B13805F-02DC-574C-8674-D571296B229B}" type="presOf" srcId="{0A6CCCBE-1FA6-5242-BFA3-B652888166B0}" destId="{C0028FF2-5CCB-BF46-BC1E-9877F9CF1C42}" srcOrd="1" destOrd="0" presId="urn:microsoft.com/office/officeart/2005/8/layout/orgChart1"/>
    <dgm:cxn modelId="{6CEC4D60-EDA5-4F4D-9AB8-8397A4BBBB74}" type="presOf" srcId="{1BD557B4-6720-D144-AEDD-18EC3E2C293D}" destId="{E9EFD289-1180-3946-B240-ACFD7BA7D1AD}" srcOrd="0" destOrd="0" presId="urn:microsoft.com/office/officeart/2005/8/layout/orgChart1"/>
    <dgm:cxn modelId="{55A01B43-D3FA-48AA-889E-71EC587D200E}" type="presOf" srcId="{5C2A4078-FC42-4A58-8E5C-CE493D5DBFC5}" destId="{3950F473-DC48-45E1-B359-0BDB5F93F219}" srcOrd="0" destOrd="0" presId="urn:microsoft.com/office/officeart/2005/8/layout/orgChart1"/>
    <dgm:cxn modelId="{7C313543-DFD8-424C-88FA-DFA4A52777B8}" type="presOf" srcId="{CEE9FA49-DDC8-1A49-AC22-DE74BF27C1FC}" destId="{E04F5E73-19EA-BB41-97FD-1C5011F2C42B}" srcOrd="0" destOrd="0" presId="urn:microsoft.com/office/officeart/2005/8/layout/orgChart1"/>
    <dgm:cxn modelId="{CD806F63-9789-6E47-A943-2A20EE59E7BA}" type="presOf" srcId="{A03CF8F9-8E66-B54E-9D2D-8A015E436F1E}" destId="{E1958A58-6FDB-9746-AD2C-EC1C1A4D19E5}" srcOrd="0" destOrd="0" presId="urn:microsoft.com/office/officeart/2005/8/layout/orgChart1"/>
    <dgm:cxn modelId="{B190E043-5ACF-B34B-B4FF-990804A584F7}" type="presOf" srcId="{8F05D933-3AF8-4956-B59F-99CF4F1E3A32}" destId="{E03C1A24-B9DB-409E-8C99-1B7EE4BD9DAF}" srcOrd="1" destOrd="0" presId="urn:microsoft.com/office/officeart/2005/8/layout/orgChart1"/>
    <dgm:cxn modelId="{3D25B744-1F9C-4C9F-A3CB-0EFEA3C17400}" type="presOf" srcId="{64F3BCF2-75AE-4E96-B9D8-DEE98DB3D5C1}" destId="{39819245-ABDC-47F3-8311-C953DC8CFB9A}" srcOrd="1" destOrd="0" presId="urn:microsoft.com/office/officeart/2005/8/layout/orgChart1"/>
    <dgm:cxn modelId="{08957A46-C07E-4947-9345-EA454FCB8050}" srcId="{E347EFB3-F388-46B1-9EE0-55A4EB88A582}" destId="{A03CF8F9-8E66-B54E-9D2D-8A015E436F1E}" srcOrd="2" destOrd="0" parTransId="{5F6AF9FB-D2C7-C24B-9AC3-C1237188A77E}" sibTransId="{2A7D3126-38EB-8748-BB8E-EAF5D656C4C7}"/>
    <dgm:cxn modelId="{57C11F67-D2A0-5A41-93B8-F73224BCAC6C}" type="presOf" srcId="{123734EC-5188-8241-869E-823D984C9A36}" destId="{95A0C0EF-E312-144A-9C6E-8C561F4A9717}" srcOrd="0" destOrd="0" presId="urn:microsoft.com/office/officeart/2005/8/layout/orgChart1"/>
    <dgm:cxn modelId="{26454947-D46F-D74B-9DEB-7FF1A906F0E4}" type="presOf" srcId="{4F325AE7-C840-C644-BEA2-9BDE6CBF7559}" destId="{CCF71828-9877-F44D-8D8D-6AA684E598B7}" srcOrd="0" destOrd="0" presId="urn:microsoft.com/office/officeart/2005/8/layout/orgChart1"/>
    <dgm:cxn modelId="{7189B447-4A02-A747-95B7-BAB84A4332C3}" type="presOf" srcId="{7C009FDA-E7A4-4B71-8CF3-774012F9EDA1}" destId="{C8E01089-3E27-434E-B450-E853AD854CF4}" srcOrd="0" destOrd="0" presId="urn:microsoft.com/office/officeart/2005/8/layout/orgChart1"/>
    <dgm:cxn modelId="{FF95F667-5B38-4007-BA5B-03631DDE3D8C}" type="presOf" srcId="{F7492E45-DF41-4474-BAF3-0128A771F490}" destId="{2EFDAB44-0E0D-45B3-84F3-13927E1E18E5}" srcOrd="1" destOrd="0" presId="urn:microsoft.com/office/officeart/2005/8/layout/orgChart1"/>
    <dgm:cxn modelId="{3FE2916B-E7E1-4946-9106-336FF207A74B}" srcId="{418AC0C4-049D-4208-8771-629554188CAE}" destId="{29C58567-F65B-DC48-93F7-A1F5312C45D2}" srcOrd="0" destOrd="0" parTransId="{DE7F021A-AED4-1F41-A8A7-F76396F92ACD}" sibTransId="{9DE3735B-D238-E046-8F10-609B634FD410}"/>
    <dgm:cxn modelId="{AC8E1C4E-2DC0-CB4B-B5CE-80AE92E3AC47}" srcId="{D05D1DE0-670C-44B6-A0BF-AF3CBEC430B4}" destId="{029D72B6-5B58-9441-B9EE-867FEAE9C8FB}" srcOrd="1" destOrd="0" parTransId="{0DBC12B7-4CF2-1743-9824-023C170CC348}" sibTransId="{6590E217-8677-5247-A50B-87A2D1DBBC11}"/>
    <dgm:cxn modelId="{5E277B4E-563E-41B7-9DD4-AE72584777AE}" type="presOf" srcId="{AF940454-600F-4726-9789-A81DD3C5DB9C}" destId="{4394F99A-FF8B-47FE-91F7-9BA69F4E3B1D}" srcOrd="0" destOrd="0" presId="urn:microsoft.com/office/officeart/2005/8/layout/orgChart1"/>
    <dgm:cxn modelId="{DAAFA16F-0B57-4658-8F49-21809EDE6DED}" srcId="{9900EC97-8A8E-4EDC-9329-000E4C7E5A68}" destId="{CCEAABF7-585A-4271-A6DC-34843C88A3A3}" srcOrd="0" destOrd="0" parTransId="{A9A4B29E-666A-433C-B194-4D977F7F050E}" sibTransId="{EC5C09E2-30F1-4DCA-9C23-306302ABCB28}"/>
    <dgm:cxn modelId="{7A867850-E7DA-1344-8C25-B1329B4BC606}" srcId="{D05D1DE0-670C-44B6-A0BF-AF3CBEC430B4}" destId="{84E0A5DA-019E-2840-8A27-977942A6D6D6}" srcOrd="2" destOrd="0" parTransId="{93F07979-8B7A-0843-9DB0-A6BF4ED61ED1}" sibTransId="{B1F99C00-0E20-504C-BEFF-F4A865F47CB2}"/>
    <dgm:cxn modelId="{AE0D6552-8C23-8A4E-852B-2184EC3DF5E7}" type="presOf" srcId="{6769D7C4-C92F-D94E-98CA-3522AF3599A7}" destId="{8D836D22-8AF6-7E46-BF01-C882E8633F38}" srcOrd="0" destOrd="0" presId="urn:microsoft.com/office/officeart/2005/8/layout/orgChart1"/>
    <dgm:cxn modelId="{8C70E552-CD82-3641-B9FD-BB88E66E81E2}" type="presOf" srcId="{585D2E73-CF6E-9F4D-BAAE-D55F932879DB}" destId="{5B108D0C-D16F-2B4D-9EE5-9102F39C6C95}" srcOrd="0" destOrd="0" presId="urn:microsoft.com/office/officeart/2005/8/layout/orgChart1"/>
    <dgm:cxn modelId="{FC954873-0A09-47CA-B4EA-E8C5DE808568}" type="presOf" srcId="{42F443D6-0071-4E0E-B6B7-2FFA3AD8DC6B}" destId="{559CA2FF-CEB5-491B-92E4-2FD38F5529C4}" srcOrd="1" destOrd="0" presId="urn:microsoft.com/office/officeart/2005/8/layout/orgChart1"/>
    <dgm:cxn modelId="{F0BC0B54-36FA-794A-8EF0-2747164EC42C}" type="presOf" srcId="{463ED506-4CC8-C84F-9CAD-07E10200F786}" destId="{63475BDB-15D0-244C-85F6-37E1C0B70929}" srcOrd="0" destOrd="0" presId="urn:microsoft.com/office/officeart/2005/8/layout/orgChart1"/>
    <dgm:cxn modelId="{1F79C874-66C3-604D-9848-386C7939D419}" srcId="{D05D1DE0-670C-44B6-A0BF-AF3CBEC430B4}" destId="{94B6E366-D7A8-CE49-A9EB-B0D655F27C8F}" srcOrd="3" destOrd="0" parTransId="{10E26953-63E8-5143-84D5-97B4E1C4876F}" sibTransId="{D296E69B-D1FA-6C48-995F-986427CA88EB}"/>
    <dgm:cxn modelId="{0BF55155-7490-4D93-9C8A-6A002EB0C7C3}" srcId="{3ECE9A77-72B5-4589-AA30-4A350A35671E}" destId="{9F36C4A3-ED6F-439E-A7B4-CD0ADDE41A5B}" srcOrd="0" destOrd="0" parTransId="{35A87603-EAC6-4779-AD80-DB8FC6B12FEE}" sibTransId="{FAC2A73A-B0CC-45F1-A2AA-D54BC44082D7}"/>
    <dgm:cxn modelId="{58728655-118F-4501-A90E-AF41AB993E44}" type="presOf" srcId="{9F36C4A3-ED6F-439E-A7B4-CD0ADDE41A5B}" destId="{17108CBA-E4B9-4039-B5A7-2B3755203EE0}" srcOrd="1" destOrd="0" presId="urn:microsoft.com/office/officeart/2005/8/layout/orgChart1"/>
    <dgm:cxn modelId="{D65A1D76-423E-2D4D-91BA-136A93265079}" type="presOf" srcId="{83BAA221-010B-BD43-BA5B-8896D69BA2A0}" destId="{81046EC3-3EBB-894E-A3D0-127BE86795C9}" srcOrd="1" destOrd="0" presId="urn:microsoft.com/office/officeart/2005/8/layout/orgChart1"/>
    <dgm:cxn modelId="{C6FF6476-26C7-4E4D-851E-B29921E30942}" type="presOf" srcId="{9900EC97-8A8E-4EDC-9329-000E4C7E5A68}" destId="{0CF96298-3F6F-4992-944A-4D8BCB43176D}" srcOrd="0" destOrd="0" presId="urn:microsoft.com/office/officeart/2005/8/layout/orgChart1"/>
    <dgm:cxn modelId="{821EB876-E06D-467A-8493-E8D1CE2498EB}" srcId="{42F443D6-0071-4E0E-B6B7-2FFA3AD8DC6B}" destId="{418AC0C4-049D-4208-8771-629554188CAE}" srcOrd="2" destOrd="0" parTransId="{CFE12AB3-84AC-40FF-AFAE-DDE3B235D205}" sibTransId="{044C88AB-01E9-4086-9BA3-9A72A0E6CA59}"/>
    <dgm:cxn modelId="{0E2AF877-0FCA-554A-B251-1A797015497D}" type="presOf" srcId="{029D72B6-5B58-9441-B9EE-867FEAE9C8FB}" destId="{962DB6E8-9440-474E-BA6F-8E7F2DF5428C}" srcOrd="1" destOrd="0" presId="urn:microsoft.com/office/officeart/2005/8/layout/orgChart1"/>
    <dgm:cxn modelId="{3C873A78-CED0-4046-8453-E2390FCCC412}" type="presOf" srcId="{C1365F7F-4491-457F-AF3A-3E03F7F8E842}" destId="{B53544DD-17E0-42CD-B49A-A3D8F17F9F41}" srcOrd="0" destOrd="0" presId="urn:microsoft.com/office/officeart/2005/8/layout/orgChart1"/>
    <dgm:cxn modelId="{8C040C7B-3286-461E-8F57-9B16FF10DDF3}" srcId="{C00CE064-2919-43E9-B975-C2B8134E8909}" destId="{9900EC97-8A8E-4EDC-9329-000E4C7E5A68}" srcOrd="1" destOrd="0" parTransId="{D4AB6A0C-8B6B-4478-BE16-6E12F7E5BC21}" sibTransId="{98DC6FF2-F6BA-4A20-B743-6DDD8EFA5DDF}"/>
    <dgm:cxn modelId="{BAD8CF7B-D770-404F-AD96-33D6DACDEC1D}" type="presOf" srcId="{29C58567-F65B-DC48-93F7-A1F5312C45D2}" destId="{70CCAD95-F830-7846-93E1-03F24F96CC88}" srcOrd="1" destOrd="0" presId="urn:microsoft.com/office/officeart/2005/8/layout/orgChart1"/>
    <dgm:cxn modelId="{782EFE7C-15E8-7B44-B5D0-0E5619F6BBD1}" type="presOf" srcId="{6740655E-998D-774E-B2FA-F299E630F4E3}" destId="{D6F16170-F825-8345-9C3A-2DDEA3F525D9}" srcOrd="0" destOrd="0" presId="urn:microsoft.com/office/officeart/2005/8/layout/orgChart1"/>
    <dgm:cxn modelId="{FAF2DE7E-0341-41B5-85ED-9B86557CFD24}" type="presOf" srcId="{46D96C34-D7E0-45DE-987A-552EC8A86F45}" destId="{223FAE82-52B5-45E6-8C87-6E0F5E15FDE7}" srcOrd="0" destOrd="0" presId="urn:microsoft.com/office/officeart/2005/8/layout/orgChart1"/>
    <dgm:cxn modelId="{4BCD7780-09F7-854D-893E-352D6CFF5A60}" type="presOf" srcId="{94B6E366-D7A8-CE49-A9EB-B0D655F27C8F}" destId="{8DB79915-6007-3A41-8CEB-3DADC7D84D83}" srcOrd="0" destOrd="0" presId="urn:microsoft.com/office/officeart/2005/8/layout/orgChart1"/>
    <dgm:cxn modelId="{D535D580-6515-461D-9F7C-3D7519331023}" srcId="{3ECE9A77-72B5-4589-AA30-4A350A35671E}" destId="{D48CC391-8A27-4FC1-81B9-1520E61C68FF}" srcOrd="1" destOrd="0" parTransId="{0F1385F8-14C4-435D-B864-82ABD98B8C74}" sibTransId="{04490BFD-2F02-418B-8DBB-F63CF47C1D4D}"/>
    <dgm:cxn modelId="{89AA6D81-18EB-4E9C-80DE-7313CD7CBD3E}" type="presOf" srcId="{35A87603-EAC6-4779-AD80-DB8FC6B12FEE}" destId="{77AD27E0-F2CB-4418-857A-FD8B6563ED81}" srcOrd="0" destOrd="0" presId="urn:microsoft.com/office/officeart/2005/8/layout/orgChart1"/>
    <dgm:cxn modelId="{C24D7482-DE2D-BC47-BEF0-11421BCFFC81}" type="presOf" srcId="{706B8601-272B-5449-BD84-CF2BDA9BFC80}" destId="{0B4BDA84-D07E-E643-ADF9-E58B62309F58}" srcOrd="1" destOrd="0" presId="urn:microsoft.com/office/officeart/2005/8/layout/orgChart1"/>
    <dgm:cxn modelId="{03529B85-8C8D-9049-BE43-45B79B245C58}" type="presOf" srcId="{706B8601-272B-5449-BD84-CF2BDA9BFC80}" destId="{EE5EC9EC-ACB8-334D-A05F-BF93C84290E1}" srcOrd="0" destOrd="0" presId="urn:microsoft.com/office/officeart/2005/8/layout/orgChart1"/>
    <dgm:cxn modelId="{B4062188-231D-4D38-9791-6177B4FD523A}" type="presOf" srcId="{D48CC391-8A27-4FC1-81B9-1520E61C68FF}" destId="{D799A8AF-3170-4154-A221-225539C8E932}" srcOrd="0" destOrd="0" presId="urn:microsoft.com/office/officeart/2005/8/layout/orgChart1"/>
    <dgm:cxn modelId="{5415ED89-8CAD-4B3A-A5F7-C8DEDC4739C7}" type="presOf" srcId="{6DAB3BD3-F880-48CA-8307-746B9FD75645}" destId="{9FA43E0F-D7BD-45C0-A3B4-7C46158AE5FA}" srcOrd="0" destOrd="0" presId="urn:microsoft.com/office/officeart/2005/8/layout/orgChart1"/>
    <dgm:cxn modelId="{B834C98B-C220-9A4C-AD1F-9212D46B36A2}" type="presOf" srcId="{88CCB5E3-9387-2947-A3C6-DB6DF98214D4}" destId="{B6727F29-4BE5-414D-B272-244358446044}" srcOrd="1" destOrd="0" presId="urn:microsoft.com/office/officeart/2005/8/layout/orgChart1"/>
    <dgm:cxn modelId="{C0EF348C-6B23-9A49-BC3C-7098EB049F84}" type="presOf" srcId="{463ED506-4CC8-C84F-9CAD-07E10200F786}" destId="{491967B0-FDFB-AF4A-ADE7-3E6D4A646E68}" srcOrd="1" destOrd="0" presId="urn:microsoft.com/office/officeart/2005/8/layout/orgChart1"/>
    <dgm:cxn modelId="{EC6CCF8C-06B3-984E-ABAE-EE88E40D5E36}" type="presOf" srcId="{DE7F021A-AED4-1F41-A8A7-F76396F92ACD}" destId="{FF63FB5F-55EE-184D-888F-4D1E384148E0}" srcOrd="0" destOrd="0" presId="urn:microsoft.com/office/officeart/2005/8/layout/orgChart1"/>
    <dgm:cxn modelId="{FFA04E8E-9567-1247-90A4-D1891FF7D339}" type="presOf" srcId="{95C24E59-3847-EF40-A29E-C0EDE0BE5A35}" destId="{BD2A808A-4716-EE46-9390-98F722E84212}" srcOrd="1" destOrd="0" presId="urn:microsoft.com/office/officeart/2005/8/layout/orgChart1"/>
    <dgm:cxn modelId="{599B8C8E-9C32-4C01-8DC1-F7EF2FBA3BDF}" srcId="{4BBD62A1-190B-454D-8151-F79E00C9170A}" destId="{6DAB3BD3-F880-48CA-8307-746B9FD75645}" srcOrd="0" destOrd="0" parTransId="{CEE6D5EC-3B6A-4C72-A5FE-5DFF737C0F0E}" sibTransId="{B4EA1449-6FD7-494B-8FD1-954C804DAF9D}"/>
    <dgm:cxn modelId="{C08E578F-F7CC-BC4D-9B52-8E5885F0A062}" type="presOf" srcId="{3C38A260-5836-9649-964C-6919FB6E7D86}" destId="{0509BB25-E9B6-9E45-A4FB-9CCBA77283E1}" srcOrd="1" destOrd="0" presId="urn:microsoft.com/office/officeart/2005/8/layout/orgChart1"/>
    <dgm:cxn modelId="{BD7B1090-7EB4-9E43-9CBA-A88D35DA4477}" type="presOf" srcId="{0DBC12B7-4CF2-1743-9824-023C170CC348}" destId="{FF566A0B-D283-364D-93D2-E60233C1BAD3}" srcOrd="0" destOrd="0" presId="urn:microsoft.com/office/officeart/2005/8/layout/orgChart1"/>
    <dgm:cxn modelId="{DCCDA791-F00C-574C-A929-B1F62EE8E738}" type="presOf" srcId="{83BAA221-010B-BD43-BA5B-8896D69BA2A0}" destId="{41F8103A-39EA-344D-B24A-5E447E224D4C}" srcOrd="0" destOrd="0" presId="urn:microsoft.com/office/officeart/2005/8/layout/orgChart1"/>
    <dgm:cxn modelId="{825C2F92-DEC0-B241-99F8-B98DBFD6CB4C}" type="presOf" srcId="{88CCB5E3-9387-2947-A3C6-DB6DF98214D4}" destId="{F1424044-7C99-134A-AC9B-57F7045AB5B6}" srcOrd="0" destOrd="0" presId="urn:microsoft.com/office/officeart/2005/8/layout/orgChart1"/>
    <dgm:cxn modelId="{FB1CC792-52C1-4F64-9F9E-7E3057C279F5}" type="presOf" srcId="{B3DDCA55-4171-40A2-9E27-9EDA7B528591}" destId="{C1DE8660-13BB-4E07-86F3-2CB299598E42}" srcOrd="0" destOrd="0" presId="urn:microsoft.com/office/officeart/2005/8/layout/orgChart1"/>
    <dgm:cxn modelId="{F93F9995-B5D3-DC44-9CA5-18F2F91584CF}" type="presOf" srcId="{0A6CCCBE-1FA6-5242-BFA3-B652888166B0}" destId="{CF1A49A3-FED4-B64D-AA9A-464298676FB2}" srcOrd="0" destOrd="0" presId="urn:microsoft.com/office/officeart/2005/8/layout/orgChart1"/>
    <dgm:cxn modelId="{5B5DB495-E99D-AE4F-A7C0-20ED00D64AF8}" type="presOf" srcId="{84E0A5DA-019E-2840-8A27-977942A6D6D6}" destId="{C4C3843D-CE4D-3B40-B809-4A45FD6B4A04}" srcOrd="1" destOrd="0" presId="urn:microsoft.com/office/officeart/2005/8/layout/orgChart1"/>
    <dgm:cxn modelId="{E05A8397-A818-4C2F-B17A-0C9D90B170BE}" srcId="{64F3BCF2-75AE-4E96-B9D8-DEE98DB3D5C1}" destId="{E6201450-6E2A-4DC6-8564-2944265A2A99}" srcOrd="0" destOrd="0" parTransId="{7C009FDA-E7A4-4B71-8CF3-774012F9EDA1}" sibTransId="{1F77C9BD-2CD2-4DA2-9BA0-AA8B08E211E5}"/>
    <dgm:cxn modelId="{29526E9C-8BE9-CA4A-84A6-D028E7027A4A}" type="presOf" srcId="{FA67DE95-A01D-8B47-BD4C-6B6854790426}" destId="{F063A686-1CC6-F84E-9309-8C7259C08723}" srcOrd="0" destOrd="0" presId="urn:microsoft.com/office/officeart/2005/8/layout/orgChart1"/>
    <dgm:cxn modelId="{36AA319E-6562-1E4E-AF57-48B65821B67B}" type="presOf" srcId="{3C38A260-5836-9649-964C-6919FB6E7D86}" destId="{80B55173-9F35-EF4C-8FF3-2EC6B1F3DECA}" srcOrd="0" destOrd="0" presId="urn:microsoft.com/office/officeart/2005/8/layout/orgChart1"/>
    <dgm:cxn modelId="{38C2BD9E-24AD-4DAD-ADD7-6D2B7B196B82}" type="presOf" srcId="{3ECE9A77-72B5-4589-AA30-4A350A35671E}" destId="{E8F121E8-3868-47C0-A981-AD475414086D}" srcOrd="0" destOrd="0" presId="urn:microsoft.com/office/officeart/2005/8/layout/orgChart1"/>
    <dgm:cxn modelId="{2DCE409F-A44A-4EF5-864D-BF8A523EE97B}" type="presOf" srcId="{C00CE064-2919-43E9-B975-C2B8134E8909}" destId="{DDCEC049-7D92-4A04-B1BA-DAE0CEDE7BAF}" srcOrd="1" destOrd="0" presId="urn:microsoft.com/office/officeart/2005/8/layout/orgChart1"/>
    <dgm:cxn modelId="{5AAFB3A0-972A-4519-93E8-6514204018DB}" type="presOf" srcId="{D48CC391-8A27-4FC1-81B9-1520E61C68FF}" destId="{AAE152A5-064F-41C1-BF98-B237FDCFA523}" srcOrd="1" destOrd="0" presId="urn:microsoft.com/office/officeart/2005/8/layout/orgChart1"/>
    <dgm:cxn modelId="{F73B07A1-E372-44C5-81DB-1F6200CC728F}" srcId="{E347EFB3-F388-46B1-9EE0-55A4EB88A582}" destId="{03B4F2C4-2156-45CE-ACCE-5BB45A284F2B}" srcOrd="0" destOrd="0" parTransId="{AF940454-600F-4726-9789-A81DD3C5DB9C}" sibTransId="{AF3E30B4-68F8-4614-BB3F-F146886D6BBF}"/>
    <dgm:cxn modelId="{871A45A4-E2B2-674D-AD04-296D1C1D6AC4}" type="presOf" srcId="{FC1E98B6-D0FE-814B-B103-F0D68CD18BFC}" destId="{4B003DA4-2996-E845-873A-1FA3566ADCFE}" srcOrd="0" destOrd="0" presId="urn:microsoft.com/office/officeart/2005/8/layout/orgChart1"/>
    <dgm:cxn modelId="{3A3C42A5-8B9B-EA48-9756-1A7EB7B29149}" type="presOf" srcId="{1BD557B4-6720-D144-AEDD-18EC3E2C293D}" destId="{6A21424C-B470-7D43-808B-4B3CC1B49CFE}" srcOrd="1" destOrd="0" presId="urn:microsoft.com/office/officeart/2005/8/layout/orgChart1"/>
    <dgm:cxn modelId="{D44446A6-8682-CA4D-B1A5-E934C1461E3C}" type="presOf" srcId="{5B4D9E0C-C42B-6945-BA1A-79E03CB8BBA6}" destId="{F49EAFA9-CC46-644C-904E-D4DED954DD0B}" srcOrd="0" destOrd="0" presId="urn:microsoft.com/office/officeart/2005/8/layout/orgChart1"/>
    <dgm:cxn modelId="{4BFE3CA7-DA01-4114-9361-BE386C313274}" type="presOf" srcId="{5906F64D-5A68-43EA-AFAE-3CA964E518F4}" destId="{1C4FDB71-2D37-44E9-BA76-C4C8F4A36417}" srcOrd="0" destOrd="0" presId="urn:microsoft.com/office/officeart/2005/8/layout/orgChart1"/>
    <dgm:cxn modelId="{016BEFAA-A77C-41B2-A5DE-68135A936BD4}" type="presOf" srcId="{5906F64D-5A68-43EA-AFAE-3CA964E518F4}" destId="{A4F13A73-0758-4D8F-8C3C-61B99350BB7C}" srcOrd="1" destOrd="0" presId="urn:microsoft.com/office/officeart/2005/8/layout/orgChart1"/>
    <dgm:cxn modelId="{DA6362AB-6465-44EF-8266-F3879B8C21C7}" srcId="{42F443D6-0071-4E0E-B6B7-2FFA3AD8DC6B}" destId="{4BBD62A1-190B-454D-8151-F79E00C9170A}" srcOrd="0" destOrd="0" parTransId="{A62C585C-0780-4CBD-BD0C-FDD5E966CDAA}" sibTransId="{7033AC18-B884-4DAC-AA6A-EB8F13020CE9}"/>
    <dgm:cxn modelId="{5AA528AC-06BF-4B5A-8E7D-416D0DA1710B}" type="presOf" srcId="{E6201450-6E2A-4DC6-8564-2944265A2A99}" destId="{B8FD308A-BBC2-4C4B-851A-5E46385DC7C4}" srcOrd="1" destOrd="0" presId="urn:microsoft.com/office/officeart/2005/8/layout/orgChart1"/>
    <dgm:cxn modelId="{AAB42BAC-40E9-446B-ADE3-0CCAB9423FFF}" type="presOf" srcId="{5A7775EC-88B9-4EEC-8B79-F049D694F34D}" destId="{2ED0E022-F7A5-4323-8F35-15956662302D}" srcOrd="1" destOrd="0" presId="urn:microsoft.com/office/officeart/2005/8/layout/orgChart1"/>
    <dgm:cxn modelId="{B5139BAE-24B2-F544-82A7-8A5FAB746DC9}" type="presOf" srcId="{FF7A23D2-396F-0649-86EB-634808D9311F}" destId="{65278B78-D202-CE4D-9364-3BF7BD5FDB8D}" srcOrd="0" destOrd="0" presId="urn:microsoft.com/office/officeart/2005/8/layout/orgChart1"/>
    <dgm:cxn modelId="{4622D7AE-D3B3-4623-8015-6469DB3836BC}" type="presOf" srcId="{2D17DDCA-66D1-4132-9A47-5A99C6687C0B}" destId="{787EC867-9F2D-407E-AAF6-DB96119EB991}" srcOrd="0" destOrd="0" presId="urn:microsoft.com/office/officeart/2005/8/layout/orgChart1"/>
    <dgm:cxn modelId="{74DBE6B0-29A2-234F-A362-7B048A1BCFC8}" type="presOf" srcId="{704CB2C2-91D4-7841-AB3B-6FEA25F9BB0B}" destId="{468B5A20-E1DD-3744-B4DE-AC6168DB45F1}" srcOrd="0" destOrd="0" presId="urn:microsoft.com/office/officeart/2005/8/layout/orgChart1"/>
    <dgm:cxn modelId="{222D92B2-9C08-456F-A41B-A7BF757F2516}" type="presOf" srcId="{42F443D6-0071-4E0E-B6B7-2FFA3AD8DC6B}" destId="{35974292-4B0E-4DD8-A7DB-E7B9058E66F0}" srcOrd="0" destOrd="0" presId="urn:microsoft.com/office/officeart/2005/8/layout/orgChart1"/>
    <dgm:cxn modelId="{3D84D7B3-511B-494E-9377-C4A808D59D69}" type="presOf" srcId="{F7492E45-DF41-4474-BAF3-0128A771F490}" destId="{98CB7540-925A-4006-A324-524FA8B24C52}" srcOrd="0" destOrd="0" presId="urn:microsoft.com/office/officeart/2005/8/layout/orgChart1"/>
    <dgm:cxn modelId="{899634B4-E5EA-4283-8B8B-34B280DD1327}" type="presOf" srcId="{9900EC97-8A8E-4EDC-9329-000E4C7E5A68}" destId="{F81B1996-3BEB-43B1-8F8D-1BA1A28FBF1F}" srcOrd="1" destOrd="0" presId="urn:microsoft.com/office/officeart/2005/8/layout/orgChart1"/>
    <dgm:cxn modelId="{6C1B6EB6-17DA-48B9-824D-8BD5359DB143}" type="presOf" srcId="{0F1385F8-14C4-435D-B864-82ABD98B8C74}" destId="{48773E81-C767-475C-884F-B3EA7304D6B7}" srcOrd="0" destOrd="0" presId="urn:microsoft.com/office/officeart/2005/8/layout/orgChart1"/>
    <dgm:cxn modelId="{5F53CDB7-E5B9-44FA-ADB0-55C3DB9E79F9}" srcId="{42F443D6-0071-4E0E-B6B7-2FFA3AD8DC6B}" destId="{C00CE064-2919-43E9-B975-C2B8134E8909}" srcOrd="4" destOrd="0" parTransId="{B3DDCA55-4171-40A2-9E27-9EDA7B528591}" sibTransId="{171D6D91-1F5D-449F-B3D5-FB8C37865DD0}"/>
    <dgm:cxn modelId="{BE8BE8BA-E98F-4654-AD0B-0D364EE03EF1}" type="presOf" srcId="{A62C585C-0780-4CBD-BD0C-FDD5E966CDAA}" destId="{DA9DACF2-3E67-4EC1-A664-CF3B98E11CDC}" srcOrd="0" destOrd="0" presId="urn:microsoft.com/office/officeart/2005/8/layout/orgChart1"/>
    <dgm:cxn modelId="{92251CBF-8AB7-A841-BB78-E50EC97A9D18}" type="presOf" srcId="{6769D7C4-C92F-D94E-98CA-3522AF3599A7}" destId="{70160233-0D2F-504C-A847-E9DAA9AA4F43}" srcOrd="1" destOrd="0" presId="urn:microsoft.com/office/officeart/2005/8/layout/orgChart1"/>
    <dgm:cxn modelId="{C79191BF-312F-4CB5-AA99-49DAE844135F}" srcId="{C00CE064-2919-43E9-B975-C2B8134E8909}" destId="{D05D1DE0-670C-44B6-A0BF-AF3CBEC430B4}" srcOrd="0" destOrd="0" parTransId="{2D17DDCA-66D1-4132-9A47-5A99C6687C0B}" sibTransId="{D8C352F1-5464-4655-A883-93AF74D4D046}"/>
    <dgm:cxn modelId="{9B2007C0-8508-C045-9614-7D884F35B327}" type="presOf" srcId="{84E0A5DA-019E-2840-8A27-977942A6D6D6}" destId="{B64FB0C1-ED70-824C-BD9F-15315E9EF941}" srcOrd="0" destOrd="0" presId="urn:microsoft.com/office/officeart/2005/8/layout/orgChart1"/>
    <dgm:cxn modelId="{E6A2FCC0-3B03-8447-B876-9EC31F2F72CB}" type="presOf" srcId="{89CF48FE-A34A-1540-8554-F9C70E039059}" destId="{47B6CE6D-2891-B747-9C81-9433BC53BD54}" srcOrd="0" destOrd="0" presId="urn:microsoft.com/office/officeart/2005/8/layout/orgChart1"/>
    <dgm:cxn modelId="{F760DCC3-C247-48FD-ABBE-2180D2DE290D}" type="presOf" srcId="{D05D1DE0-670C-44B6-A0BF-AF3CBEC430B4}" destId="{62783A9B-7E72-4006-B795-CA9DD7700AC9}" srcOrd="1" destOrd="0" presId="urn:microsoft.com/office/officeart/2005/8/layout/orgChart1"/>
    <dgm:cxn modelId="{BD51F3C4-B33B-4BBC-9410-98658EC80152}" srcId="{4BBD62A1-190B-454D-8151-F79E00C9170A}" destId="{5A7775EC-88B9-4EEC-8B79-F049D694F34D}" srcOrd="3" destOrd="0" parTransId="{B0AC59A3-D15F-4DD8-AF8E-51EB94B95586}" sibTransId="{8FFB8E7B-F580-4ED6-92F7-4D366A8AD0AE}"/>
    <dgm:cxn modelId="{0D7E2AC5-A79E-4A6B-910D-874035F25A6E}" type="presOf" srcId="{9EF1B489-CD5B-4B3D-BDDF-15629E235DFA}" destId="{08C5470F-8EDE-4415-9AD7-3A1FAE0C6845}" srcOrd="0" destOrd="0" presId="urn:microsoft.com/office/officeart/2005/8/layout/orgChart1"/>
    <dgm:cxn modelId="{88550FC7-A10A-4B73-8042-BB997219CB97}" type="presOf" srcId="{E347EFB3-F388-46B1-9EE0-55A4EB88A582}" destId="{17942A00-EDF2-4F7B-AD16-E2699EEDC2F0}" srcOrd="0" destOrd="0" presId="urn:microsoft.com/office/officeart/2005/8/layout/orgChart1"/>
    <dgm:cxn modelId="{00825CC7-3F76-4020-BDAB-B08A7A57A6C4}" type="presOf" srcId="{CCEAABF7-585A-4271-A6DC-34843C88A3A3}" destId="{0B3FFFC7-EA4C-4378-8274-F638BFB02D28}" srcOrd="1" destOrd="0" presId="urn:microsoft.com/office/officeart/2005/8/layout/orgChart1"/>
    <dgm:cxn modelId="{88CE62C8-034F-F343-BDFC-72A5D6D29869}" type="presOf" srcId="{7BC61ABC-BD19-E44E-BC5B-D07FE2CA835D}" destId="{2115C41F-8437-2846-9587-AF8D383EC7E7}" srcOrd="0" destOrd="0" presId="urn:microsoft.com/office/officeart/2005/8/layout/orgChart1"/>
    <dgm:cxn modelId="{A2A804CA-70F7-C040-8E45-D913F5B5E719}" srcId="{9900EC97-8A8E-4EDC-9329-000E4C7E5A68}" destId="{88CCB5E3-9387-2947-A3C6-DB6DF98214D4}" srcOrd="2" destOrd="0" parTransId="{704CB2C2-91D4-7841-AB3B-6FEA25F9BB0B}" sibTransId="{AD614987-57F8-3E48-92C7-F979285AA8D0}"/>
    <dgm:cxn modelId="{3048C5CA-731A-4E57-ACBD-8E1DB5BAAEC6}" srcId="{C1365F7F-4491-457F-AF3A-3E03F7F8E842}" destId="{42F443D6-0071-4E0E-B6B7-2FFA3AD8DC6B}" srcOrd="0" destOrd="0" parTransId="{69C6CB31-F107-4E17-BD76-490DA3335C1A}" sibTransId="{2CB0B2D7-E79D-48EF-B398-98781E86EA0E}"/>
    <dgm:cxn modelId="{4E1F84CF-C0FF-BB4E-99E7-02CADCD7A5D0}" type="presOf" srcId="{D26BB74A-1A74-4F91-979E-B19E5B3CA6BB}" destId="{D1FEF904-B946-7C4C-867C-A6850B2AE45F}" srcOrd="0" destOrd="0" presId="urn:microsoft.com/office/officeart/2005/8/layout/orgChart1"/>
    <dgm:cxn modelId="{E39E21D7-67AA-4944-8DA3-0C91BA0AB744}" type="presOf" srcId="{CEE6D5EC-3B6A-4C72-A5FE-5DFF737C0F0E}" destId="{10F57B64-47B2-6845-86EC-223308BC9361}" srcOrd="0" destOrd="0" presId="urn:microsoft.com/office/officeart/2005/8/layout/orgChart1"/>
    <dgm:cxn modelId="{023ABCD9-4161-4BE3-B392-EC1B835B65CA}" type="presOf" srcId="{CCEAABF7-585A-4271-A6DC-34843C88A3A3}" destId="{F7C74FF3-C0BF-4770-B84D-CE83DC6FCC9A}" srcOrd="0" destOrd="0" presId="urn:microsoft.com/office/officeart/2005/8/layout/orgChart1"/>
    <dgm:cxn modelId="{FCAFDBDB-362F-4B2D-9DD4-26F5DEE45527}" type="presOf" srcId="{9EBBFCD8-0FCF-4010-9B91-B9DDAF2CB2CC}" destId="{A46B3FFB-827A-4B32-91A6-7792D5B68CF6}" srcOrd="0" destOrd="0" presId="urn:microsoft.com/office/officeart/2005/8/layout/orgChart1"/>
    <dgm:cxn modelId="{E17E2AE3-492E-C743-B91D-B060A64144E0}" type="presOf" srcId="{8F05D933-3AF8-4956-B59F-99CF4F1E3A32}" destId="{5C57DABF-C51A-4DAF-BA3F-F50C21085D13}" srcOrd="0" destOrd="0" presId="urn:microsoft.com/office/officeart/2005/8/layout/orgChart1"/>
    <dgm:cxn modelId="{A07C16E4-8BBA-4DFF-BCDE-2DEFD06A2563}" type="presOf" srcId="{64F3BCF2-75AE-4E96-B9D8-DEE98DB3D5C1}" destId="{6044902A-4A96-468C-99AE-68BE4EFD5563}" srcOrd="0" destOrd="0" presId="urn:microsoft.com/office/officeart/2005/8/layout/orgChart1"/>
    <dgm:cxn modelId="{CA8623E4-BCC5-3641-9E5D-C24CB0D96317}" type="presOf" srcId="{5F6AF9FB-D2C7-C24B-9AC3-C1237188A77E}" destId="{FE2014E9-ABDF-D045-940D-7C8227C4D57B}" srcOrd="0" destOrd="0" presId="urn:microsoft.com/office/officeart/2005/8/layout/orgChart1"/>
    <dgm:cxn modelId="{B8EDCFE4-3C3D-9245-9CE0-9A7898AF015A}" type="presOf" srcId="{DB9F32E5-82FB-4CBC-BADE-334B561D9DCA}" destId="{0263F49E-1982-45BD-A035-1E0A4374F4B0}" srcOrd="1" destOrd="0" presId="urn:microsoft.com/office/officeart/2005/8/layout/orgChart1"/>
    <dgm:cxn modelId="{2A0A00E8-504B-C84B-ABF0-CB172FDDB674}" srcId="{463ED506-4CC8-C84F-9CAD-07E10200F786}" destId="{6740655E-998D-774E-B2FA-F299E630F4E3}" srcOrd="0" destOrd="0" parTransId="{585D2E73-CF6E-9F4D-BAAE-D55F932879DB}" sibTransId="{DBACE32C-5941-AB45-A7B6-1CF4D0F3B945}"/>
    <dgm:cxn modelId="{6E945BE8-2289-0F45-8EE5-AB6B91C782D6}" type="presOf" srcId="{94B6E366-D7A8-CE49-A9EB-B0D655F27C8F}" destId="{F2A3A183-6A79-E643-A4EB-E327030CEAA6}" srcOrd="1" destOrd="0" presId="urn:microsoft.com/office/officeart/2005/8/layout/orgChart1"/>
    <dgm:cxn modelId="{F46AB4E8-E85A-4B9E-8BF8-3ECD9FED05DD}" srcId="{F7492E45-DF41-4474-BAF3-0128A771F490}" destId="{64F3BCF2-75AE-4E96-B9D8-DEE98DB3D5C1}" srcOrd="0" destOrd="0" parTransId="{2C17D0BA-DE82-49E4-A5FB-A4B74B9AABDD}" sibTransId="{5120E20B-FA40-4B53-9FCE-5FF135795856}"/>
    <dgm:cxn modelId="{0D32D3EF-EA04-DA4F-8FB4-C76CA17760A1}" type="presOf" srcId="{95C24E59-3847-EF40-A29E-C0EDE0BE5A35}" destId="{26A93D80-0D21-534D-BBA4-C52581AE0167}" srcOrd="0" destOrd="0" presId="urn:microsoft.com/office/officeart/2005/8/layout/orgChart1"/>
    <dgm:cxn modelId="{35F6A6F4-FC32-E74F-B3B4-281B46A383D5}" type="presOf" srcId="{93F07979-8B7A-0843-9DB0-A6BF4ED61ED1}" destId="{E2482543-83A8-5747-88AB-6327FA4A031E}" srcOrd="0" destOrd="0" presId="urn:microsoft.com/office/officeart/2005/8/layout/orgChart1"/>
    <dgm:cxn modelId="{654D6CF5-26C4-B64C-A6B5-F647EAAA77FC}" type="presOf" srcId="{10E26953-63E8-5143-84D5-97B4E1C4876F}" destId="{240E44F9-CDD7-2B40-AA15-84E998E871EC}" srcOrd="0" destOrd="0" presId="urn:microsoft.com/office/officeart/2005/8/layout/orgChart1"/>
    <dgm:cxn modelId="{6C3EBCF5-2615-7C49-B6F6-A15E2C597AB2}" type="presOf" srcId="{CEE9FA49-DDC8-1A49-AC22-DE74BF27C1FC}" destId="{CD085942-7A0B-8B40-B7DA-7852C6236D6B}" srcOrd="1" destOrd="0" presId="urn:microsoft.com/office/officeart/2005/8/layout/orgChart1"/>
    <dgm:cxn modelId="{8BBAD8F5-7234-7D43-9758-3BFEBEE5E191}" type="presOf" srcId="{DB9F32E5-82FB-4CBC-BADE-334B561D9DCA}" destId="{5A8087A7-B1D6-43DF-BDD4-D0625FB19DE3}" srcOrd="0" destOrd="0" presId="urn:microsoft.com/office/officeart/2005/8/layout/orgChart1"/>
    <dgm:cxn modelId="{5D7D32F6-CD86-4DD6-8471-8B619070D294}" type="presOf" srcId="{B3A5F5ED-F4A1-4259-93C0-C546B59A3745}" destId="{1588A713-51D0-4F26-88F9-56A4166E560A}" srcOrd="0" destOrd="0" presId="urn:microsoft.com/office/officeart/2005/8/layout/orgChart1"/>
    <dgm:cxn modelId="{AC524EF6-94E8-7348-8CEC-C7405CB45EC1}" srcId="{4BBD62A1-190B-454D-8151-F79E00C9170A}" destId="{4F325AE7-C840-C644-BEA2-9BDE6CBF7559}" srcOrd="1" destOrd="0" parTransId="{F1C0F275-B000-6D47-876C-82E7E7991D21}" sibTransId="{1589F947-F7A5-274E-9BAD-CFE31D582D73}"/>
    <dgm:cxn modelId="{D8224DF8-C7C2-4E1C-9F9C-A55BE10133CA}" type="presOf" srcId="{9EF1B489-CD5B-4B3D-BDDF-15629E235DFA}" destId="{1A7DDEF9-BEEE-44EB-8DC1-830C041FE249}" srcOrd="1" destOrd="0" presId="urn:microsoft.com/office/officeart/2005/8/layout/orgChart1"/>
    <dgm:cxn modelId="{359F06F9-4A02-8F40-A8EB-044C80EFECD5}" type="presOf" srcId="{029D72B6-5B58-9441-B9EE-867FEAE9C8FB}" destId="{8F7C5941-96CE-BE4F-B69A-8C3AEA175C0D}" srcOrd="0" destOrd="0" presId="urn:microsoft.com/office/officeart/2005/8/layout/orgChart1"/>
    <dgm:cxn modelId="{6AE28EF9-FE90-C84E-9023-FA1936A37590}" srcId="{4BBD62A1-190B-454D-8151-F79E00C9170A}" destId="{95C24E59-3847-EF40-A29E-C0EDE0BE5A35}" srcOrd="2" destOrd="0" parTransId="{FA67DE95-A01D-8B47-BD4C-6B6854790426}" sibTransId="{593947BF-D3E3-CE46-8422-67DAEF7164D7}"/>
    <dgm:cxn modelId="{97D044FD-8851-423E-A267-859C6AE97605}" type="presOf" srcId="{2C17D0BA-DE82-49E4-A5FB-A4B74B9AABDD}" destId="{E6DFD98D-742D-4563-A520-04A4D2AD9706}" srcOrd="0" destOrd="0" presId="urn:microsoft.com/office/officeart/2005/8/layout/orgChart1"/>
    <dgm:cxn modelId="{0AC406FE-3645-450F-BDA1-1E254E8EB187}" type="presOf" srcId="{4BBD62A1-190B-454D-8151-F79E00C9170A}" destId="{D5BF54C7-0C28-4C76-956F-1BABB23E36BE}" srcOrd="1" destOrd="0" presId="urn:microsoft.com/office/officeart/2005/8/layout/orgChart1"/>
    <dgm:cxn modelId="{4EDB1CFE-237C-7C4E-87CC-EFBB56F784CA}" srcId="{3ECE9A77-72B5-4589-AA30-4A350A35671E}" destId="{706B8601-272B-5449-BD84-CF2BDA9BFC80}" srcOrd="2" destOrd="0" parTransId="{FC1E98B6-D0FE-814B-B103-F0D68CD18BFC}" sibTransId="{FF6E0D87-6B8C-5D42-AB15-82AAF9B3C6E2}"/>
    <dgm:cxn modelId="{BC9A7C83-BC39-4E1A-BB9F-4C8A44C01ADD}" type="presParOf" srcId="{B53544DD-17E0-42CD-B49A-A3D8F17F9F41}" destId="{8C4F4804-BD6C-4378-8C68-BA12A5E36C5D}" srcOrd="0" destOrd="0" presId="urn:microsoft.com/office/officeart/2005/8/layout/orgChart1"/>
    <dgm:cxn modelId="{A337FDA9-743F-4CEC-A301-06AB5129AE38}" type="presParOf" srcId="{8C4F4804-BD6C-4378-8C68-BA12A5E36C5D}" destId="{01A51301-7466-4092-99DB-D8C8F7D97A5B}" srcOrd="0" destOrd="0" presId="urn:microsoft.com/office/officeart/2005/8/layout/orgChart1"/>
    <dgm:cxn modelId="{6F158C0C-3500-4B65-890D-D6E778DC62F7}" type="presParOf" srcId="{01A51301-7466-4092-99DB-D8C8F7D97A5B}" destId="{35974292-4B0E-4DD8-A7DB-E7B9058E66F0}" srcOrd="0" destOrd="0" presId="urn:microsoft.com/office/officeart/2005/8/layout/orgChart1"/>
    <dgm:cxn modelId="{1BCA36CB-E280-458F-A32E-D792AA1525FE}" type="presParOf" srcId="{01A51301-7466-4092-99DB-D8C8F7D97A5B}" destId="{559CA2FF-CEB5-491B-92E4-2FD38F5529C4}" srcOrd="1" destOrd="0" presId="urn:microsoft.com/office/officeart/2005/8/layout/orgChart1"/>
    <dgm:cxn modelId="{84F2152D-3EBB-4A91-9B2B-97EB9C05EAFB}" type="presParOf" srcId="{8C4F4804-BD6C-4378-8C68-BA12A5E36C5D}" destId="{758DBDBF-47D7-415D-B3D0-CAF10BCEB04E}" srcOrd="1" destOrd="0" presId="urn:microsoft.com/office/officeart/2005/8/layout/orgChart1"/>
    <dgm:cxn modelId="{798B2C2D-DC71-4862-82CE-323BE01E043F}" type="presParOf" srcId="{758DBDBF-47D7-415D-B3D0-CAF10BCEB04E}" destId="{DA9DACF2-3E67-4EC1-A664-CF3B98E11CDC}" srcOrd="0" destOrd="0" presId="urn:microsoft.com/office/officeart/2005/8/layout/orgChart1"/>
    <dgm:cxn modelId="{6ABB79DC-A6DE-41E3-A01E-B94D8257AD24}" type="presParOf" srcId="{758DBDBF-47D7-415D-B3D0-CAF10BCEB04E}" destId="{E06A5771-D383-47A5-BD8A-A4297EDAC6D3}" srcOrd="1" destOrd="0" presId="urn:microsoft.com/office/officeart/2005/8/layout/orgChart1"/>
    <dgm:cxn modelId="{DEC7BA3A-A7EE-481B-97AC-8DBC42672A48}" type="presParOf" srcId="{E06A5771-D383-47A5-BD8A-A4297EDAC6D3}" destId="{4F4C5572-E8FD-4EEA-A09E-A6070CE3F477}" srcOrd="0" destOrd="0" presId="urn:microsoft.com/office/officeart/2005/8/layout/orgChart1"/>
    <dgm:cxn modelId="{D2CE500F-3A1D-4A60-B822-31DF56B93DE6}" type="presParOf" srcId="{4F4C5572-E8FD-4EEA-A09E-A6070CE3F477}" destId="{A6F3C50D-3FE0-40E3-97FD-4C73D0E0E95E}" srcOrd="0" destOrd="0" presId="urn:microsoft.com/office/officeart/2005/8/layout/orgChart1"/>
    <dgm:cxn modelId="{615FAB83-E5E4-4438-B39C-52AE18A5E6F7}" type="presParOf" srcId="{4F4C5572-E8FD-4EEA-A09E-A6070CE3F477}" destId="{D5BF54C7-0C28-4C76-956F-1BABB23E36BE}" srcOrd="1" destOrd="0" presId="urn:microsoft.com/office/officeart/2005/8/layout/orgChart1"/>
    <dgm:cxn modelId="{2E0BF078-2FFF-4A67-BBCC-90E43A8A6D76}" type="presParOf" srcId="{E06A5771-D383-47A5-BD8A-A4297EDAC6D3}" destId="{1DD11926-BD81-43E1-B9B3-19379D229527}" srcOrd="1" destOrd="0" presId="urn:microsoft.com/office/officeart/2005/8/layout/orgChart1"/>
    <dgm:cxn modelId="{F66F778C-8E65-4245-80C6-FE8DAB8F06BF}" type="presParOf" srcId="{1DD11926-BD81-43E1-B9B3-19379D229527}" destId="{10F57B64-47B2-6845-86EC-223308BC9361}" srcOrd="0" destOrd="0" presId="urn:microsoft.com/office/officeart/2005/8/layout/orgChart1"/>
    <dgm:cxn modelId="{E4A71ACE-A729-455A-8350-BD3582705CD5}" type="presParOf" srcId="{1DD11926-BD81-43E1-B9B3-19379D229527}" destId="{2F0F8411-B2DA-47FD-B29F-F9B4536F1C77}" srcOrd="1" destOrd="0" presId="urn:microsoft.com/office/officeart/2005/8/layout/orgChart1"/>
    <dgm:cxn modelId="{3BD410AD-0FEE-45DA-BFE0-F098C36D48AA}" type="presParOf" srcId="{2F0F8411-B2DA-47FD-B29F-F9B4536F1C77}" destId="{ACB938BB-C217-4B97-BEEC-618326725B28}" srcOrd="0" destOrd="0" presId="urn:microsoft.com/office/officeart/2005/8/layout/orgChart1"/>
    <dgm:cxn modelId="{B3415489-6DDE-46EF-A6F4-ABA1727D5566}" type="presParOf" srcId="{ACB938BB-C217-4B97-BEEC-618326725B28}" destId="{9FA43E0F-D7BD-45C0-A3B4-7C46158AE5FA}" srcOrd="0" destOrd="0" presId="urn:microsoft.com/office/officeart/2005/8/layout/orgChart1"/>
    <dgm:cxn modelId="{D54DDAAF-34D6-4596-ABF8-C3A734E56B5F}" type="presParOf" srcId="{ACB938BB-C217-4B97-BEEC-618326725B28}" destId="{FDFA55F8-8FDC-45E9-941C-FD172626B112}" srcOrd="1" destOrd="0" presId="urn:microsoft.com/office/officeart/2005/8/layout/orgChart1"/>
    <dgm:cxn modelId="{BD4C857C-E0E0-49E5-B811-B3B9B076CA94}" type="presParOf" srcId="{2F0F8411-B2DA-47FD-B29F-F9B4536F1C77}" destId="{2B473DE4-7838-4F99-8788-B8504D4FF011}" srcOrd="1" destOrd="0" presId="urn:microsoft.com/office/officeart/2005/8/layout/orgChart1"/>
    <dgm:cxn modelId="{DFCA4D54-8889-4732-B3A5-564594DD6CA0}" type="presParOf" srcId="{2F0F8411-B2DA-47FD-B29F-F9B4536F1C77}" destId="{867ADC22-DF86-40FB-96A2-640AD150ACB7}" srcOrd="2" destOrd="0" presId="urn:microsoft.com/office/officeart/2005/8/layout/orgChart1"/>
    <dgm:cxn modelId="{C9353B7E-AD05-A545-8C2C-B8CAB97FA73C}" type="presParOf" srcId="{1DD11926-BD81-43E1-B9B3-19379D229527}" destId="{90E71714-00ED-3842-A8BB-9C2CE6825F7C}" srcOrd="2" destOrd="0" presId="urn:microsoft.com/office/officeart/2005/8/layout/orgChart1"/>
    <dgm:cxn modelId="{D65443B8-8D62-D14D-95E1-39031E7F473C}" type="presParOf" srcId="{1DD11926-BD81-43E1-B9B3-19379D229527}" destId="{F9CC5345-9AE4-5642-BC9F-B6795E66A2DF}" srcOrd="3" destOrd="0" presId="urn:microsoft.com/office/officeart/2005/8/layout/orgChart1"/>
    <dgm:cxn modelId="{E1FA2C1A-96D5-7C48-B300-3385D9C45043}" type="presParOf" srcId="{F9CC5345-9AE4-5642-BC9F-B6795E66A2DF}" destId="{B086513D-E2CB-AF4A-B725-4316D527DDC7}" srcOrd="0" destOrd="0" presId="urn:microsoft.com/office/officeart/2005/8/layout/orgChart1"/>
    <dgm:cxn modelId="{CF729A0E-A0E5-4540-BBA9-D1C6F6D89A62}" type="presParOf" srcId="{B086513D-E2CB-AF4A-B725-4316D527DDC7}" destId="{CCF71828-9877-F44D-8D8D-6AA684E598B7}" srcOrd="0" destOrd="0" presId="urn:microsoft.com/office/officeart/2005/8/layout/orgChart1"/>
    <dgm:cxn modelId="{67612F21-F24C-194C-B453-737726D53EFE}" type="presParOf" srcId="{B086513D-E2CB-AF4A-B725-4316D527DDC7}" destId="{69BFC035-C523-E642-BDF4-C798C75E48BB}" srcOrd="1" destOrd="0" presId="urn:microsoft.com/office/officeart/2005/8/layout/orgChart1"/>
    <dgm:cxn modelId="{4F97B133-309F-8F48-85F9-F75F73774487}" type="presParOf" srcId="{F9CC5345-9AE4-5642-BC9F-B6795E66A2DF}" destId="{B4DBA3E9-B470-F94C-BB48-E939DDC6188D}" srcOrd="1" destOrd="0" presId="urn:microsoft.com/office/officeart/2005/8/layout/orgChart1"/>
    <dgm:cxn modelId="{AF57DA50-BDBD-6849-BA6D-88B85097BC97}" type="presParOf" srcId="{F9CC5345-9AE4-5642-BC9F-B6795E66A2DF}" destId="{11E7CB9D-FAE6-674B-8ADA-D4BE7939040B}" srcOrd="2" destOrd="0" presId="urn:microsoft.com/office/officeart/2005/8/layout/orgChart1"/>
    <dgm:cxn modelId="{B956EB4C-8BD9-2641-A544-773EAA353154}" type="presParOf" srcId="{1DD11926-BD81-43E1-B9B3-19379D229527}" destId="{F063A686-1CC6-F84E-9309-8C7259C08723}" srcOrd="4" destOrd="0" presId="urn:microsoft.com/office/officeart/2005/8/layout/orgChart1"/>
    <dgm:cxn modelId="{406E4032-4507-964F-877E-C5FCB32135B4}" type="presParOf" srcId="{1DD11926-BD81-43E1-B9B3-19379D229527}" destId="{64AE910F-062C-ED46-983A-9DEC95202585}" srcOrd="5" destOrd="0" presId="urn:microsoft.com/office/officeart/2005/8/layout/orgChart1"/>
    <dgm:cxn modelId="{E2BC194C-6984-EA4B-8820-52F382AA5585}" type="presParOf" srcId="{64AE910F-062C-ED46-983A-9DEC95202585}" destId="{90D4BCA9-11BA-9A4F-8E7C-003E8C5CBEA9}" srcOrd="0" destOrd="0" presId="urn:microsoft.com/office/officeart/2005/8/layout/orgChart1"/>
    <dgm:cxn modelId="{0C7516F9-F888-CA40-9B9A-DD7627876DA0}" type="presParOf" srcId="{90D4BCA9-11BA-9A4F-8E7C-003E8C5CBEA9}" destId="{26A93D80-0D21-534D-BBA4-C52581AE0167}" srcOrd="0" destOrd="0" presId="urn:microsoft.com/office/officeart/2005/8/layout/orgChart1"/>
    <dgm:cxn modelId="{F97D847C-972F-8543-AB24-9F2C77B3D723}" type="presParOf" srcId="{90D4BCA9-11BA-9A4F-8E7C-003E8C5CBEA9}" destId="{BD2A808A-4716-EE46-9390-98F722E84212}" srcOrd="1" destOrd="0" presId="urn:microsoft.com/office/officeart/2005/8/layout/orgChart1"/>
    <dgm:cxn modelId="{0E401D53-5D2B-504F-B7DE-C1FBD736C99F}" type="presParOf" srcId="{64AE910F-062C-ED46-983A-9DEC95202585}" destId="{DCDDA3E9-2432-BA43-9E5C-62453D7153EC}" srcOrd="1" destOrd="0" presId="urn:microsoft.com/office/officeart/2005/8/layout/orgChart1"/>
    <dgm:cxn modelId="{ACF01DDA-9EC1-7346-B694-FC8C940EEB91}" type="presParOf" srcId="{64AE910F-062C-ED46-983A-9DEC95202585}" destId="{7B97AD69-C1F4-5643-82A6-BA74153F3292}" srcOrd="2" destOrd="0" presId="urn:microsoft.com/office/officeart/2005/8/layout/orgChart1"/>
    <dgm:cxn modelId="{2C5A8F74-B4E3-4BC3-8557-E8A4F7F025E5}" type="presParOf" srcId="{1DD11926-BD81-43E1-B9B3-19379D229527}" destId="{3F9E2E4A-2CC4-4D7A-8D5E-B7C80341AC34}" srcOrd="6" destOrd="0" presId="urn:microsoft.com/office/officeart/2005/8/layout/orgChart1"/>
    <dgm:cxn modelId="{CB3BFADC-2B63-4372-B747-AF4C24ED7A37}" type="presParOf" srcId="{1DD11926-BD81-43E1-B9B3-19379D229527}" destId="{D19378A7-ACCA-41E7-9B28-D6DFE139946A}" srcOrd="7" destOrd="0" presId="urn:microsoft.com/office/officeart/2005/8/layout/orgChart1"/>
    <dgm:cxn modelId="{EB6DCA7F-F36B-4579-84F5-7A652E31BA13}" type="presParOf" srcId="{D19378A7-ACCA-41E7-9B28-D6DFE139946A}" destId="{EA38E20C-D126-43F2-8589-48D500FB65BC}" srcOrd="0" destOrd="0" presId="urn:microsoft.com/office/officeart/2005/8/layout/orgChart1"/>
    <dgm:cxn modelId="{4B7420BD-B949-4624-8315-8DF7F97C16BF}" type="presParOf" srcId="{EA38E20C-D126-43F2-8589-48D500FB65BC}" destId="{8E99E62B-6C50-4D3B-8B95-B656DC35F1D9}" srcOrd="0" destOrd="0" presId="urn:microsoft.com/office/officeart/2005/8/layout/orgChart1"/>
    <dgm:cxn modelId="{EC84D3C0-1C76-4052-A5D1-FCB188F778C1}" type="presParOf" srcId="{EA38E20C-D126-43F2-8589-48D500FB65BC}" destId="{2ED0E022-F7A5-4323-8F35-15956662302D}" srcOrd="1" destOrd="0" presId="urn:microsoft.com/office/officeart/2005/8/layout/orgChart1"/>
    <dgm:cxn modelId="{BAA7CD34-E2BE-4953-BE3F-D0137937CAF5}" type="presParOf" srcId="{D19378A7-ACCA-41E7-9B28-D6DFE139946A}" destId="{86BD03D1-43F0-44EF-A834-CEFF3CE4D5A2}" srcOrd="1" destOrd="0" presId="urn:microsoft.com/office/officeart/2005/8/layout/orgChart1"/>
    <dgm:cxn modelId="{921D0374-9F94-4D69-9252-E58A6F2F0387}" type="presParOf" srcId="{D19378A7-ACCA-41E7-9B28-D6DFE139946A}" destId="{69EED7CD-0687-4329-B06A-5D6129C967E6}" srcOrd="2" destOrd="0" presId="urn:microsoft.com/office/officeart/2005/8/layout/orgChart1"/>
    <dgm:cxn modelId="{3AD4D0F6-03A4-4729-9437-AF2577A9ACE6}" type="presParOf" srcId="{E06A5771-D383-47A5-BD8A-A4297EDAC6D3}" destId="{E547335A-1A5F-455E-966E-4DD7B49D2858}" srcOrd="2" destOrd="0" presId="urn:microsoft.com/office/officeart/2005/8/layout/orgChart1"/>
    <dgm:cxn modelId="{35EDF48A-F52C-4736-ABEA-D5FD28CEE817}" type="presParOf" srcId="{758DBDBF-47D7-415D-B3D0-CAF10BCEB04E}" destId="{D3142B4D-12A3-49FC-8E3E-5CCCB8F398FA}" srcOrd="2" destOrd="0" presId="urn:microsoft.com/office/officeart/2005/8/layout/orgChart1"/>
    <dgm:cxn modelId="{F75AFDED-E199-4C99-A34B-008E8D8AB357}" type="presParOf" srcId="{758DBDBF-47D7-415D-B3D0-CAF10BCEB04E}" destId="{E4860229-49FA-44E8-9C6C-36661C7BE97B}" srcOrd="3" destOrd="0" presId="urn:microsoft.com/office/officeart/2005/8/layout/orgChart1"/>
    <dgm:cxn modelId="{6479BF16-E812-4E87-BA58-7052EE63A7F4}" type="presParOf" srcId="{E4860229-49FA-44E8-9C6C-36661C7BE97B}" destId="{36F8B8E2-6AF2-4414-9C93-2439AB0A09FF}" srcOrd="0" destOrd="0" presId="urn:microsoft.com/office/officeart/2005/8/layout/orgChart1"/>
    <dgm:cxn modelId="{A1E8ED4D-00CC-487A-B583-28C22D8E473D}" type="presParOf" srcId="{36F8B8E2-6AF2-4414-9C93-2439AB0A09FF}" destId="{08C5470F-8EDE-4415-9AD7-3A1FAE0C6845}" srcOrd="0" destOrd="0" presId="urn:microsoft.com/office/officeart/2005/8/layout/orgChart1"/>
    <dgm:cxn modelId="{C71B14E7-70CF-436D-8210-A54610515351}" type="presParOf" srcId="{36F8B8E2-6AF2-4414-9C93-2439AB0A09FF}" destId="{1A7DDEF9-BEEE-44EB-8DC1-830C041FE249}" srcOrd="1" destOrd="0" presId="urn:microsoft.com/office/officeart/2005/8/layout/orgChart1"/>
    <dgm:cxn modelId="{0B86B972-EC2B-4EF2-A4C9-1DC4FB7C96E2}" type="presParOf" srcId="{E4860229-49FA-44E8-9C6C-36661C7BE97B}" destId="{FA8386D1-F3FD-4579-AF94-E990543708D8}" srcOrd="1" destOrd="0" presId="urn:microsoft.com/office/officeart/2005/8/layout/orgChart1"/>
    <dgm:cxn modelId="{EBDFED16-A396-4CA6-8129-5B4F08BC7934}" type="presParOf" srcId="{FA8386D1-F3FD-4579-AF94-E990543708D8}" destId="{A46B3FFB-827A-4B32-91A6-7792D5B68CF6}" srcOrd="0" destOrd="0" presId="urn:microsoft.com/office/officeart/2005/8/layout/orgChart1"/>
    <dgm:cxn modelId="{664FC455-C09C-4CB1-9752-33BB4BEE75CF}" type="presParOf" srcId="{FA8386D1-F3FD-4579-AF94-E990543708D8}" destId="{606ED52C-CC9A-4F85-9FC0-945351F2EE8F}" srcOrd="1" destOrd="0" presId="urn:microsoft.com/office/officeart/2005/8/layout/orgChart1"/>
    <dgm:cxn modelId="{5D82B12D-7E57-426D-96FD-FD96F595E4E3}" type="presParOf" srcId="{606ED52C-CC9A-4F85-9FC0-945351F2EE8F}" destId="{4878803C-1753-4BC3-BB5F-35DD327A5E83}" srcOrd="0" destOrd="0" presId="urn:microsoft.com/office/officeart/2005/8/layout/orgChart1"/>
    <dgm:cxn modelId="{EEFD3563-F549-4E27-91A6-8E249B6491DD}" type="presParOf" srcId="{4878803C-1753-4BC3-BB5F-35DD327A5E83}" destId="{17942A00-EDF2-4F7B-AD16-E2699EEDC2F0}" srcOrd="0" destOrd="0" presId="urn:microsoft.com/office/officeart/2005/8/layout/orgChart1"/>
    <dgm:cxn modelId="{6C149F18-150B-4ABD-8022-ED09DEE71F96}" type="presParOf" srcId="{4878803C-1753-4BC3-BB5F-35DD327A5E83}" destId="{EEE5B933-A396-4EFC-B369-806047058EB9}" srcOrd="1" destOrd="0" presId="urn:microsoft.com/office/officeart/2005/8/layout/orgChart1"/>
    <dgm:cxn modelId="{6642C5A1-215E-45F7-8476-1F2EB3A58C5B}" type="presParOf" srcId="{606ED52C-CC9A-4F85-9FC0-945351F2EE8F}" destId="{8BC830CC-680C-4BC4-A14B-671999D977DF}" srcOrd="1" destOrd="0" presId="urn:microsoft.com/office/officeart/2005/8/layout/orgChart1"/>
    <dgm:cxn modelId="{EA241C36-708F-4F14-9F98-A594A2B94E8B}" type="presParOf" srcId="{8BC830CC-680C-4BC4-A14B-671999D977DF}" destId="{4394F99A-FF8B-47FE-91F7-9BA69F4E3B1D}" srcOrd="0" destOrd="0" presId="urn:microsoft.com/office/officeart/2005/8/layout/orgChart1"/>
    <dgm:cxn modelId="{5C66AB87-99A3-4B50-8FFA-894477C25BC2}" type="presParOf" srcId="{8BC830CC-680C-4BC4-A14B-671999D977DF}" destId="{51D35D65-FAB4-4CC5-8622-FC76DC49E8D3}" srcOrd="1" destOrd="0" presId="urn:microsoft.com/office/officeart/2005/8/layout/orgChart1"/>
    <dgm:cxn modelId="{9A5F8F42-F0E4-4C1F-ABDE-42D49A68EC4A}" type="presParOf" srcId="{51D35D65-FAB4-4CC5-8622-FC76DC49E8D3}" destId="{AABE1DDD-EB43-4BD5-B428-71C163551F06}" srcOrd="0" destOrd="0" presId="urn:microsoft.com/office/officeart/2005/8/layout/orgChart1"/>
    <dgm:cxn modelId="{A508CD5A-C472-45B8-9DC0-03573752441D}" type="presParOf" srcId="{AABE1DDD-EB43-4BD5-B428-71C163551F06}" destId="{86AC1B07-E20D-4987-8450-34F050A35946}" srcOrd="0" destOrd="0" presId="urn:microsoft.com/office/officeart/2005/8/layout/orgChart1"/>
    <dgm:cxn modelId="{3353BA27-BC88-4BF3-A9B4-70065E2980FE}" type="presParOf" srcId="{AABE1DDD-EB43-4BD5-B428-71C163551F06}" destId="{CA37D8F9-F09C-466B-A6D1-1450E22C9CE8}" srcOrd="1" destOrd="0" presId="urn:microsoft.com/office/officeart/2005/8/layout/orgChart1"/>
    <dgm:cxn modelId="{313CD7C0-5395-40C8-80D5-6C40792FF83B}" type="presParOf" srcId="{51D35D65-FAB4-4CC5-8622-FC76DC49E8D3}" destId="{25730A64-6E6B-4303-A4A3-E573CB55377E}" srcOrd="1" destOrd="0" presId="urn:microsoft.com/office/officeart/2005/8/layout/orgChart1"/>
    <dgm:cxn modelId="{4ED48C89-1471-4C95-948C-2DDEB74661A8}" type="presParOf" srcId="{51D35D65-FAB4-4CC5-8622-FC76DC49E8D3}" destId="{44F575B3-47F7-4C57-BE53-78678B69467C}" srcOrd="2" destOrd="0" presId="urn:microsoft.com/office/officeart/2005/8/layout/orgChart1"/>
    <dgm:cxn modelId="{1C991EF7-0F23-40C7-BFE9-DDE56313709C}" type="presParOf" srcId="{8BC830CC-680C-4BC4-A14B-671999D977DF}" destId="{3950F473-DC48-45E1-B359-0BDB5F93F219}" srcOrd="2" destOrd="0" presId="urn:microsoft.com/office/officeart/2005/8/layout/orgChart1"/>
    <dgm:cxn modelId="{6AD69391-994D-46CE-A48A-1F1F32A7EA21}" type="presParOf" srcId="{8BC830CC-680C-4BC4-A14B-671999D977DF}" destId="{834E1042-A032-44F9-80AE-2C1CC417A390}" srcOrd="3" destOrd="0" presId="urn:microsoft.com/office/officeart/2005/8/layout/orgChart1"/>
    <dgm:cxn modelId="{E3074984-1C1B-41F9-8C28-2DF0E3EDE134}" type="presParOf" srcId="{834E1042-A032-44F9-80AE-2C1CC417A390}" destId="{9A7821A6-3B7D-4549-95D3-F34D7BE7FD7C}" srcOrd="0" destOrd="0" presId="urn:microsoft.com/office/officeart/2005/8/layout/orgChart1"/>
    <dgm:cxn modelId="{DDD7B662-5665-4F36-AA0B-A0D0BEECAD17}" type="presParOf" srcId="{9A7821A6-3B7D-4549-95D3-F34D7BE7FD7C}" destId="{1C4FDB71-2D37-44E9-BA76-C4C8F4A36417}" srcOrd="0" destOrd="0" presId="urn:microsoft.com/office/officeart/2005/8/layout/orgChart1"/>
    <dgm:cxn modelId="{2A2EF244-9B76-491A-A989-CD21DF8B7ADC}" type="presParOf" srcId="{9A7821A6-3B7D-4549-95D3-F34D7BE7FD7C}" destId="{A4F13A73-0758-4D8F-8C3C-61B99350BB7C}" srcOrd="1" destOrd="0" presId="urn:microsoft.com/office/officeart/2005/8/layout/orgChart1"/>
    <dgm:cxn modelId="{0EA71D3C-CC53-4B55-968B-ECA023B97178}" type="presParOf" srcId="{834E1042-A032-44F9-80AE-2C1CC417A390}" destId="{57E6291D-5431-4F35-8B0D-84FB4814FCC2}" srcOrd="1" destOrd="0" presId="urn:microsoft.com/office/officeart/2005/8/layout/orgChart1"/>
    <dgm:cxn modelId="{8E3ECA24-29F8-4CB3-8643-3C5A421E3B7E}" type="presParOf" srcId="{834E1042-A032-44F9-80AE-2C1CC417A390}" destId="{77BA97E2-9844-4E95-B76B-2E98E55E64F7}" srcOrd="2" destOrd="0" presId="urn:microsoft.com/office/officeart/2005/8/layout/orgChart1"/>
    <dgm:cxn modelId="{C620E60B-543D-C247-AD0B-AE7C3D33472A}" type="presParOf" srcId="{8BC830CC-680C-4BC4-A14B-671999D977DF}" destId="{FE2014E9-ABDF-D045-940D-7C8227C4D57B}" srcOrd="4" destOrd="0" presId="urn:microsoft.com/office/officeart/2005/8/layout/orgChart1"/>
    <dgm:cxn modelId="{A9072A57-B883-4246-9679-4F15721CE841}" type="presParOf" srcId="{8BC830CC-680C-4BC4-A14B-671999D977DF}" destId="{BCD9784A-F3E3-BC44-8B1A-3846EF80D2DE}" srcOrd="5" destOrd="0" presId="urn:microsoft.com/office/officeart/2005/8/layout/orgChart1"/>
    <dgm:cxn modelId="{92E154AD-36F1-7D40-9A0D-7C1D5CD0F7C3}" type="presParOf" srcId="{BCD9784A-F3E3-BC44-8B1A-3846EF80D2DE}" destId="{AFEB0C41-B130-8D40-9728-F3F4BFDC7063}" srcOrd="0" destOrd="0" presId="urn:microsoft.com/office/officeart/2005/8/layout/orgChart1"/>
    <dgm:cxn modelId="{AF898A52-E3B7-E84E-8C3B-0B471B8850F0}" type="presParOf" srcId="{AFEB0C41-B130-8D40-9728-F3F4BFDC7063}" destId="{E1958A58-6FDB-9746-AD2C-EC1C1A4D19E5}" srcOrd="0" destOrd="0" presId="urn:microsoft.com/office/officeart/2005/8/layout/orgChart1"/>
    <dgm:cxn modelId="{85F5105A-D727-484F-B95F-11741404A153}" type="presParOf" srcId="{AFEB0C41-B130-8D40-9728-F3F4BFDC7063}" destId="{94FF41DC-40BD-644B-BBAE-CFACE665A1DC}" srcOrd="1" destOrd="0" presId="urn:microsoft.com/office/officeart/2005/8/layout/orgChart1"/>
    <dgm:cxn modelId="{A38F6F44-8C33-1440-97C1-7F6F9E306F79}" type="presParOf" srcId="{BCD9784A-F3E3-BC44-8B1A-3846EF80D2DE}" destId="{D518B177-DE40-524D-85CB-2694748F3435}" srcOrd="1" destOrd="0" presId="urn:microsoft.com/office/officeart/2005/8/layout/orgChart1"/>
    <dgm:cxn modelId="{01954FEF-BF3A-4A49-BEAF-F721848D5B8C}" type="presParOf" srcId="{BCD9784A-F3E3-BC44-8B1A-3846EF80D2DE}" destId="{964220A9-D45E-554E-924E-7C17EBAB115B}" srcOrd="2" destOrd="0" presId="urn:microsoft.com/office/officeart/2005/8/layout/orgChart1"/>
    <dgm:cxn modelId="{D5B2E33F-AB90-4699-826F-E22F3183FCF1}" type="presParOf" srcId="{606ED52C-CC9A-4F85-9FC0-945351F2EE8F}" destId="{32AECAFF-D65B-423F-8E40-94D5BE30F901}" srcOrd="2" destOrd="0" presId="urn:microsoft.com/office/officeart/2005/8/layout/orgChart1"/>
    <dgm:cxn modelId="{9A814B87-D546-4578-A79A-4CEFCA6EBF77}" type="presParOf" srcId="{FA8386D1-F3FD-4579-AF94-E990543708D8}" destId="{223FAE82-52B5-45E6-8C87-6E0F5E15FDE7}" srcOrd="2" destOrd="0" presId="urn:microsoft.com/office/officeart/2005/8/layout/orgChart1"/>
    <dgm:cxn modelId="{CBF3B62A-EB6D-4BA2-BEAA-59AB403D6871}" type="presParOf" srcId="{FA8386D1-F3FD-4579-AF94-E990543708D8}" destId="{D0627381-DA1C-48F7-89DA-096477B1B224}" srcOrd="3" destOrd="0" presId="urn:microsoft.com/office/officeart/2005/8/layout/orgChart1"/>
    <dgm:cxn modelId="{481B6C9F-8517-43DF-B641-8978E8EB98EA}" type="presParOf" srcId="{D0627381-DA1C-48F7-89DA-096477B1B224}" destId="{DC7304E2-893A-4964-A833-914B315DF1DA}" srcOrd="0" destOrd="0" presId="urn:microsoft.com/office/officeart/2005/8/layout/orgChart1"/>
    <dgm:cxn modelId="{05A3E72F-869B-49A1-8F68-B128F072B18D}" type="presParOf" srcId="{DC7304E2-893A-4964-A833-914B315DF1DA}" destId="{E8F121E8-3868-47C0-A981-AD475414086D}" srcOrd="0" destOrd="0" presId="urn:microsoft.com/office/officeart/2005/8/layout/orgChart1"/>
    <dgm:cxn modelId="{75A69082-BE34-4177-9A66-C42C50EAEB4C}" type="presParOf" srcId="{DC7304E2-893A-4964-A833-914B315DF1DA}" destId="{E36F2144-C067-45E7-86CF-B72695BE84A0}" srcOrd="1" destOrd="0" presId="urn:microsoft.com/office/officeart/2005/8/layout/orgChart1"/>
    <dgm:cxn modelId="{8CC87ED7-C213-4BB0-A896-B4F63A5F6774}" type="presParOf" srcId="{D0627381-DA1C-48F7-89DA-096477B1B224}" destId="{1E654426-38A6-4D8A-ABA1-EF0C15BB5D99}" srcOrd="1" destOrd="0" presId="urn:microsoft.com/office/officeart/2005/8/layout/orgChart1"/>
    <dgm:cxn modelId="{B1E4094F-C1F7-42E3-899B-E344BC628D43}" type="presParOf" srcId="{1E654426-38A6-4D8A-ABA1-EF0C15BB5D99}" destId="{77AD27E0-F2CB-4418-857A-FD8B6563ED81}" srcOrd="0" destOrd="0" presId="urn:microsoft.com/office/officeart/2005/8/layout/orgChart1"/>
    <dgm:cxn modelId="{EAF741CF-6C68-4F57-AEE7-7C58FF13007E}" type="presParOf" srcId="{1E654426-38A6-4D8A-ABA1-EF0C15BB5D99}" destId="{CCA2DEF0-1BB6-47C8-B8EB-6B6BB90750DE}" srcOrd="1" destOrd="0" presId="urn:microsoft.com/office/officeart/2005/8/layout/orgChart1"/>
    <dgm:cxn modelId="{67F66006-B3CA-4313-BFF7-97C4380D4973}" type="presParOf" srcId="{CCA2DEF0-1BB6-47C8-B8EB-6B6BB90750DE}" destId="{69E885C3-2780-4538-9A93-80C3F946F433}" srcOrd="0" destOrd="0" presId="urn:microsoft.com/office/officeart/2005/8/layout/orgChart1"/>
    <dgm:cxn modelId="{D933571D-027A-4B4F-9EA4-D16E9CF15236}" type="presParOf" srcId="{69E885C3-2780-4538-9A93-80C3F946F433}" destId="{621E9A11-76FC-44A6-97AA-21B011736F40}" srcOrd="0" destOrd="0" presId="urn:microsoft.com/office/officeart/2005/8/layout/orgChart1"/>
    <dgm:cxn modelId="{54319BFC-C60A-4BBA-B8FD-FDE8982D27FB}" type="presParOf" srcId="{69E885C3-2780-4538-9A93-80C3F946F433}" destId="{17108CBA-E4B9-4039-B5A7-2B3755203EE0}" srcOrd="1" destOrd="0" presId="urn:microsoft.com/office/officeart/2005/8/layout/orgChart1"/>
    <dgm:cxn modelId="{5ECCCCC1-AEF3-46EA-A67A-9B80BD1980E1}" type="presParOf" srcId="{CCA2DEF0-1BB6-47C8-B8EB-6B6BB90750DE}" destId="{F27F9C03-63E6-4A1A-9860-4F60FC711974}" srcOrd="1" destOrd="0" presId="urn:microsoft.com/office/officeart/2005/8/layout/orgChart1"/>
    <dgm:cxn modelId="{356BBF2F-89FF-4ADE-92C3-B55BF370FE19}" type="presParOf" srcId="{CCA2DEF0-1BB6-47C8-B8EB-6B6BB90750DE}" destId="{8AA586A7-7DD7-479C-B0C7-0929634DF2CC}" srcOrd="2" destOrd="0" presId="urn:microsoft.com/office/officeart/2005/8/layout/orgChart1"/>
    <dgm:cxn modelId="{E3A3E81C-CCD7-4AAE-8B49-46940E93E10F}" type="presParOf" srcId="{1E654426-38A6-4D8A-ABA1-EF0C15BB5D99}" destId="{48773E81-C767-475C-884F-B3EA7304D6B7}" srcOrd="2" destOrd="0" presId="urn:microsoft.com/office/officeart/2005/8/layout/orgChart1"/>
    <dgm:cxn modelId="{48295F8E-7DA2-40C5-8C39-F2A45367411F}" type="presParOf" srcId="{1E654426-38A6-4D8A-ABA1-EF0C15BB5D99}" destId="{A849F64C-21E6-4979-8E9F-BB43D225E52D}" srcOrd="3" destOrd="0" presId="urn:microsoft.com/office/officeart/2005/8/layout/orgChart1"/>
    <dgm:cxn modelId="{FA24F443-4CF8-4874-AB19-DAF6E0BC3B2B}" type="presParOf" srcId="{A849F64C-21E6-4979-8E9F-BB43D225E52D}" destId="{0066EE07-64D4-4002-BFAE-A9824A309DAC}" srcOrd="0" destOrd="0" presId="urn:microsoft.com/office/officeart/2005/8/layout/orgChart1"/>
    <dgm:cxn modelId="{44523255-CAE7-4FBF-8124-18BFEA412A23}" type="presParOf" srcId="{0066EE07-64D4-4002-BFAE-A9824A309DAC}" destId="{D799A8AF-3170-4154-A221-225539C8E932}" srcOrd="0" destOrd="0" presId="urn:microsoft.com/office/officeart/2005/8/layout/orgChart1"/>
    <dgm:cxn modelId="{4FF8DA49-58F3-4332-B8FF-3685E33A9338}" type="presParOf" srcId="{0066EE07-64D4-4002-BFAE-A9824A309DAC}" destId="{AAE152A5-064F-41C1-BF98-B237FDCFA523}" srcOrd="1" destOrd="0" presId="urn:microsoft.com/office/officeart/2005/8/layout/orgChart1"/>
    <dgm:cxn modelId="{0BBF278B-482C-4C16-B90E-3571012F266F}" type="presParOf" srcId="{A849F64C-21E6-4979-8E9F-BB43D225E52D}" destId="{5C31E940-1BA2-4371-A999-8A2FD9706200}" srcOrd="1" destOrd="0" presId="urn:microsoft.com/office/officeart/2005/8/layout/orgChart1"/>
    <dgm:cxn modelId="{2D64D72D-806E-48E6-8674-0A6CBD37170E}" type="presParOf" srcId="{A849F64C-21E6-4979-8E9F-BB43D225E52D}" destId="{466C9C08-20B1-4454-9176-890F5D881F35}" srcOrd="2" destOrd="0" presId="urn:microsoft.com/office/officeart/2005/8/layout/orgChart1"/>
    <dgm:cxn modelId="{CB2E30F8-5C43-BD49-BF3D-826EB56A72C3}" type="presParOf" srcId="{1E654426-38A6-4D8A-ABA1-EF0C15BB5D99}" destId="{4B003DA4-2996-E845-873A-1FA3566ADCFE}" srcOrd="4" destOrd="0" presId="urn:microsoft.com/office/officeart/2005/8/layout/orgChart1"/>
    <dgm:cxn modelId="{8720BF5D-763A-E247-9EB8-DD482617E87C}" type="presParOf" srcId="{1E654426-38A6-4D8A-ABA1-EF0C15BB5D99}" destId="{4050E536-0B6C-B441-9DF8-168111E5D36F}" srcOrd="5" destOrd="0" presId="urn:microsoft.com/office/officeart/2005/8/layout/orgChart1"/>
    <dgm:cxn modelId="{55E1C377-574C-4742-92A8-C4E16199A4FD}" type="presParOf" srcId="{4050E536-0B6C-B441-9DF8-168111E5D36F}" destId="{3B035CD9-C998-6146-9C4B-02D1CFF3FA0D}" srcOrd="0" destOrd="0" presId="urn:microsoft.com/office/officeart/2005/8/layout/orgChart1"/>
    <dgm:cxn modelId="{8ACEFA20-3A0F-254E-9E59-7725631C8CB8}" type="presParOf" srcId="{3B035CD9-C998-6146-9C4B-02D1CFF3FA0D}" destId="{EE5EC9EC-ACB8-334D-A05F-BF93C84290E1}" srcOrd="0" destOrd="0" presId="urn:microsoft.com/office/officeart/2005/8/layout/orgChart1"/>
    <dgm:cxn modelId="{CC6FD324-91EA-0D40-A087-F8E34C68CAE9}" type="presParOf" srcId="{3B035CD9-C998-6146-9C4B-02D1CFF3FA0D}" destId="{0B4BDA84-D07E-E643-ADF9-E58B62309F58}" srcOrd="1" destOrd="0" presId="urn:microsoft.com/office/officeart/2005/8/layout/orgChart1"/>
    <dgm:cxn modelId="{E5A6C17A-9DF0-9048-B119-0CA0B164E102}" type="presParOf" srcId="{4050E536-0B6C-B441-9DF8-168111E5D36F}" destId="{B449C1AA-1232-BB4C-AAA1-0DABDF047C31}" srcOrd="1" destOrd="0" presId="urn:microsoft.com/office/officeart/2005/8/layout/orgChart1"/>
    <dgm:cxn modelId="{D6C1C938-299D-C043-9240-9F57F076B5D0}" type="presParOf" srcId="{4050E536-0B6C-B441-9DF8-168111E5D36F}" destId="{338CBDF2-17A0-0B44-8159-FEF537414784}" srcOrd="2" destOrd="0" presId="urn:microsoft.com/office/officeart/2005/8/layout/orgChart1"/>
    <dgm:cxn modelId="{6000DE5D-CA31-41FF-BBE7-38D7F5E08E44}" type="presParOf" srcId="{D0627381-DA1C-48F7-89DA-096477B1B224}" destId="{8098F233-B0EB-48A6-978C-9D21C91DA9B2}" srcOrd="2" destOrd="0" presId="urn:microsoft.com/office/officeart/2005/8/layout/orgChart1"/>
    <dgm:cxn modelId="{BA053080-8A54-4BBA-9DD2-10EA767CAE5E}" type="presParOf" srcId="{E4860229-49FA-44E8-9C6C-36661C7BE97B}" destId="{59102C6B-7F44-4BE2-A0F9-0BD52CBF77CF}" srcOrd="2" destOrd="0" presId="urn:microsoft.com/office/officeart/2005/8/layout/orgChart1"/>
    <dgm:cxn modelId="{A7DF202F-CC53-48BE-A1DA-B5BCACA1AA9A}" type="presParOf" srcId="{758DBDBF-47D7-415D-B3D0-CAF10BCEB04E}" destId="{853F1C5F-A7ED-412C-9248-901EA52B482E}" srcOrd="4" destOrd="0" presId="urn:microsoft.com/office/officeart/2005/8/layout/orgChart1"/>
    <dgm:cxn modelId="{CFE7EC51-9779-4B7D-9C9A-9998821027DB}" type="presParOf" srcId="{758DBDBF-47D7-415D-B3D0-CAF10BCEB04E}" destId="{082C1DF5-264F-41DE-B75B-5133E88715C8}" srcOrd="5" destOrd="0" presId="urn:microsoft.com/office/officeart/2005/8/layout/orgChart1"/>
    <dgm:cxn modelId="{3695A581-698F-4FED-9DCF-C58D59950AD8}" type="presParOf" srcId="{082C1DF5-264F-41DE-B75B-5133E88715C8}" destId="{82F4062D-846F-4971-B7FD-713081B975C6}" srcOrd="0" destOrd="0" presId="urn:microsoft.com/office/officeart/2005/8/layout/orgChart1"/>
    <dgm:cxn modelId="{B0368435-A182-40A4-A3A7-8ECD60EA7C19}" type="presParOf" srcId="{82F4062D-846F-4971-B7FD-713081B975C6}" destId="{73EFB52D-47D9-4FD1-B522-1DA4D66E750A}" srcOrd="0" destOrd="0" presId="urn:microsoft.com/office/officeart/2005/8/layout/orgChart1"/>
    <dgm:cxn modelId="{6CFEB0BC-D386-4C25-BB23-730C50826A50}" type="presParOf" srcId="{82F4062D-846F-4971-B7FD-713081B975C6}" destId="{19207B51-2FD0-436D-A03E-665245FD839A}" srcOrd="1" destOrd="0" presId="urn:microsoft.com/office/officeart/2005/8/layout/orgChart1"/>
    <dgm:cxn modelId="{E695F9E4-AE6A-40C6-82E9-38FD2280B8AB}" type="presParOf" srcId="{082C1DF5-264F-41DE-B75B-5133E88715C8}" destId="{D65421EB-052F-40DA-8336-12C045B396A8}" srcOrd="1" destOrd="0" presId="urn:microsoft.com/office/officeart/2005/8/layout/orgChart1"/>
    <dgm:cxn modelId="{27C24FB5-9CA0-414D-AD91-E298BC591C78}" type="presParOf" srcId="{D65421EB-052F-40DA-8336-12C045B396A8}" destId="{FF63FB5F-55EE-184D-888F-4D1E384148E0}" srcOrd="0" destOrd="0" presId="urn:microsoft.com/office/officeart/2005/8/layout/orgChart1"/>
    <dgm:cxn modelId="{C362A444-FB63-7B4C-BEEE-3BC39DCB42F6}" type="presParOf" srcId="{D65421EB-052F-40DA-8336-12C045B396A8}" destId="{AA4804C5-02A3-7844-A80F-0BE3EA81B602}" srcOrd="1" destOrd="0" presId="urn:microsoft.com/office/officeart/2005/8/layout/orgChart1"/>
    <dgm:cxn modelId="{BC557427-B71F-DF48-8019-EEBEF048EE97}" type="presParOf" srcId="{AA4804C5-02A3-7844-A80F-0BE3EA81B602}" destId="{211860CF-25D1-5349-B3CA-DBA046C89420}" srcOrd="0" destOrd="0" presId="urn:microsoft.com/office/officeart/2005/8/layout/orgChart1"/>
    <dgm:cxn modelId="{8CAEF68A-AB84-0C49-8B2F-2E37A0D283D7}" type="presParOf" srcId="{211860CF-25D1-5349-B3CA-DBA046C89420}" destId="{D74EAC59-9730-AE4C-8E97-C66645F8E47C}" srcOrd="0" destOrd="0" presId="urn:microsoft.com/office/officeart/2005/8/layout/orgChart1"/>
    <dgm:cxn modelId="{D3A5CFA0-A4E9-724F-984D-1A4618D905D9}" type="presParOf" srcId="{211860CF-25D1-5349-B3CA-DBA046C89420}" destId="{70CCAD95-F830-7846-93E1-03F24F96CC88}" srcOrd="1" destOrd="0" presId="urn:microsoft.com/office/officeart/2005/8/layout/orgChart1"/>
    <dgm:cxn modelId="{7488E984-4CBA-5F46-A42E-B6A05E9E1D95}" type="presParOf" srcId="{AA4804C5-02A3-7844-A80F-0BE3EA81B602}" destId="{C8691C6F-5D58-E646-A95B-A72FCBCF7E17}" srcOrd="1" destOrd="0" presId="urn:microsoft.com/office/officeart/2005/8/layout/orgChart1"/>
    <dgm:cxn modelId="{26267E84-2136-E449-8763-9F0025CC2044}" type="presParOf" srcId="{C8691C6F-5D58-E646-A95B-A72FCBCF7E17}" destId="{782BDC85-C6F8-5C42-B3F8-20E8CB904C11}" srcOrd="0" destOrd="0" presId="urn:microsoft.com/office/officeart/2005/8/layout/orgChart1"/>
    <dgm:cxn modelId="{2F1233D1-5A3F-9A4C-8964-BAFEA94B9EF1}" type="presParOf" srcId="{C8691C6F-5D58-E646-A95B-A72FCBCF7E17}" destId="{F0CFD2F9-8ABC-8F44-8400-208878A482BC}" srcOrd="1" destOrd="0" presId="urn:microsoft.com/office/officeart/2005/8/layout/orgChart1"/>
    <dgm:cxn modelId="{D8FF1C37-56C2-4445-8C33-496E225AD9AD}" type="presParOf" srcId="{F0CFD2F9-8ABC-8F44-8400-208878A482BC}" destId="{0B4AFBA7-F176-AD43-8F12-DAEEA3F781EC}" srcOrd="0" destOrd="0" presId="urn:microsoft.com/office/officeart/2005/8/layout/orgChart1"/>
    <dgm:cxn modelId="{4EF25D36-DBB5-D24A-8D24-B9B09B4D8CEA}" type="presParOf" srcId="{0B4AFBA7-F176-AD43-8F12-DAEEA3F781EC}" destId="{E9EFD289-1180-3946-B240-ACFD7BA7D1AD}" srcOrd="0" destOrd="0" presId="urn:microsoft.com/office/officeart/2005/8/layout/orgChart1"/>
    <dgm:cxn modelId="{C547953E-DB1D-874B-BF5A-2AC7F5C30C46}" type="presParOf" srcId="{0B4AFBA7-F176-AD43-8F12-DAEEA3F781EC}" destId="{6A21424C-B470-7D43-808B-4B3CC1B49CFE}" srcOrd="1" destOrd="0" presId="urn:microsoft.com/office/officeart/2005/8/layout/orgChart1"/>
    <dgm:cxn modelId="{11296B21-A6DB-D848-943A-B8ADE6C1A803}" type="presParOf" srcId="{F0CFD2F9-8ABC-8F44-8400-208878A482BC}" destId="{8B5E9D9F-435C-5F4E-B532-73F44C3089B0}" srcOrd="1" destOrd="0" presId="urn:microsoft.com/office/officeart/2005/8/layout/orgChart1"/>
    <dgm:cxn modelId="{0195D6EB-0B60-9B4E-920D-1E66B5CCF20D}" type="presParOf" srcId="{F0CFD2F9-8ABC-8F44-8400-208878A482BC}" destId="{474D7FA9-208F-A843-BF45-26F4FC11E1CA}" srcOrd="2" destOrd="0" presId="urn:microsoft.com/office/officeart/2005/8/layout/orgChart1"/>
    <dgm:cxn modelId="{76D0D105-380B-E644-9932-BECADC1339EB}" type="presParOf" srcId="{C8691C6F-5D58-E646-A95B-A72FCBCF7E17}" destId="{2115C41F-8437-2846-9587-AF8D383EC7E7}" srcOrd="2" destOrd="0" presId="urn:microsoft.com/office/officeart/2005/8/layout/orgChart1"/>
    <dgm:cxn modelId="{CF1D5B33-21AE-B041-AECF-F2F86A43B6CD}" type="presParOf" srcId="{C8691C6F-5D58-E646-A95B-A72FCBCF7E17}" destId="{E61BA3FC-0755-BC4C-9819-FF8A16FE49BD}" srcOrd="3" destOrd="0" presId="urn:microsoft.com/office/officeart/2005/8/layout/orgChart1"/>
    <dgm:cxn modelId="{C69738D0-61FA-A043-BC8B-F16C687F27A8}" type="presParOf" srcId="{E61BA3FC-0755-BC4C-9819-FF8A16FE49BD}" destId="{880C28E9-1FDD-1E4A-A23E-E99AE0963107}" srcOrd="0" destOrd="0" presId="urn:microsoft.com/office/officeart/2005/8/layout/orgChart1"/>
    <dgm:cxn modelId="{F25FCE93-D361-C84B-B92F-D85FDD5702D6}" type="presParOf" srcId="{880C28E9-1FDD-1E4A-A23E-E99AE0963107}" destId="{80B55173-9F35-EF4C-8FF3-2EC6B1F3DECA}" srcOrd="0" destOrd="0" presId="urn:microsoft.com/office/officeart/2005/8/layout/orgChart1"/>
    <dgm:cxn modelId="{65BE97CF-EFD7-194D-BDF6-83D9DFD0BFEF}" type="presParOf" srcId="{880C28E9-1FDD-1E4A-A23E-E99AE0963107}" destId="{0509BB25-E9B6-9E45-A4FB-9CCBA77283E1}" srcOrd="1" destOrd="0" presId="urn:microsoft.com/office/officeart/2005/8/layout/orgChart1"/>
    <dgm:cxn modelId="{877B8D39-0EB9-AD45-8383-5B7C120426EF}" type="presParOf" srcId="{E61BA3FC-0755-BC4C-9819-FF8A16FE49BD}" destId="{170DCD3C-5E57-7543-A99A-9082F99AF5A1}" srcOrd="1" destOrd="0" presId="urn:microsoft.com/office/officeart/2005/8/layout/orgChart1"/>
    <dgm:cxn modelId="{1BF24024-D116-A748-A13B-04ECA3B51871}" type="presParOf" srcId="{E61BA3FC-0755-BC4C-9819-FF8A16FE49BD}" destId="{598C25F3-E558-9442-933D-E275206CD7DF}" srcOrd="2" destOrd="0" presId="urn:microsoft.com/office/officeart/2005/8/layout/orgChart1"/>
    <dgm:cxn modelId="{9F055364-C2AE-EC4E-A7DB-C8DC6928E492}" type="presParOf" srcId="{C8691C6F-5D58-E646-A95B-A72FCBCF7E17}" destId="{65278B78-D202-CE4D-9364-3BF7BD5FDB8D}" srcOrd="4" destOrd="0" presId="urn:microsoft.com/office/officeart/2005/8/layout/orgChart1"/>
    <dgm:cxn modelId="{B56817D5-01E6-0944-91FC-05D576855379}" type="presParOf" srcId="{C8691C6F-5D58-E646-A95B-A72FCBCF7E17}" destId="{3DDF0DB2-3981-6B40-AAD5-34446EEA7146}" srcOrd="5" destOrd="0" presId="urn:microsoft.com/office/officeart/2005/8/layout/orgChart1"/>
    <dgm:cxn modelId="{94601CC0-0E86-9648-A148-4CBCD24F45F2}" type="presParOf" srcId="{3DDF0DB2-3981-6B40-AAD5-34446EEA7146}" destId="{05035D37-6312-4B46-8D77-EE44D14D7907}" srcOrd="0" destOrd="0" presId="urn:microsoft.com/office/officeart/2005/8/layout/orgChart1"/>
    <dgm:cxn modelId="{89A4D971-8543-7741-BB31-AB21C8374B9C}" type="presParOf" srcId="{05035D37-6312-4B46-8D77-EE44D14D7907}" destId="{E04F5E73-19EA-BB41-97FD-1C5011F2C42B}" srcOrd="0" destOrd="0" presId="urn:microsoft.com/office/officeart/2005/8/layout/orgChart1"/>
    <dgm:cxn modelId="{8DED2481-CDE2-F847-9070-5C34A14423D4}" type="presParOf" srcId="{05035D37-6312-4B46-8D77-EE44D14D7907}" destId="{CD085942-7A0B-8B40-B7DA-7852C6236D6B}" srcOrd="1" destOrd="0" presId="urn:microsoft.com/office/officeart/2005/8/layout/orgChart1"/>
    <dgm:cxn modelId="{A2B1B80E-C9FC-7A48-A9A7-AC8CCDA5C10A}" type="presParOf" srcId="{3DDF0DB2-3981-6B40-AAD5-34446EEA7146}" destId="{D3DDF13D-B91E-5641-B74E-D961E50DE8F4}" srcOrd="1" destOrd="0" presId="urn:microsoft.com/office/officeart/2005/8/layout/orgChart1"/>
    <dgm:cxn modelId="{572A9E78-ECF5-0344-AFDE-059B36CE404B}" type="presParOf" srcId="{3DDF0DB2-3981-6B40-AAD5-34446EEA7146}" destId="{5F596878-F9C1-0D40-A6AE-5844405CCE23}" srcOrd="2" destOrd="0" presId="urn:microsoft.com/office/officeart/2005/8/layout/orgChart1"/>
    <dgm:cxn modelId="{D2AF8708-FCE7-824B-9046-AD211E253ED5}" type="presParOf" srcId="{AA4804C5-02A3-7844-A80F-0BE3EA81B602}" destId="{6F4B5D6B-2189-5641-8B46-8CE648C783FD}" srcOrd="2" destOrd="0" presId="urn:microsoft.com/office/officeart/2005/8/layout/orgChart1"/>
    <dgm:cxn modelId="{8FE22765-47EF-664C-967E-F01EF31069AC}" type="presParOf" srcId="{D65421EB-052F-40DA-8336-12C045B396A8}" destId="{95A0C0EF-E312-144A-9C6E-8C561F4A9717}" srcOrd="2" destOrd="0" presId="urn:microsoft.com/office/officeart/2005/8/layout/orgChart1"/>
    <dgm:cxn modelId="{8A6FFA7C-7733-D246-B82E-A97737EBBC7A}" type="presParOf" srcId="{D65421EB-052F-40DA-8336-12C045B396A8}" destId="{FB3D2458-BBD5-BD46-8E7B-E59994EC8D0B}" srcOrd="3" destOrd="0" presId="urn:microsoft.com/office/officeart/2005/8/layout/orgChart1"/>
    <dgm:cxn modelId="{3C41102E-B734-184C-BE82-1581D5718C5F}" type="presParOf" srcId="{FB3D2458-BBD5-BD46-8E7B-E59994EC8D0B}" destId="{1A8BBFEA-E4BB-B247-94E4-CA73D66DAB06}" srcOrd="0" destOrd="0" presId="urn:microsoft.com/office/officeart/2005/8/layout/orgChart1"/>
    <dgm:cxn modelId="{A4847676-35A3-AC41-B40E-A238087ACEB4}" type="presParOf" srcId="{1A8BBFEA-E4BB-B247-94E4-CA73D66DAB06}" destId="{63475BDB-15D0-244C-85F6-37E1C0B70929}" srcOrd="0" destOrd="0" presId="urn:microsoft.com/office/officeart/2005/8/layout/orgChart1"/>
    <dgm:cxn modelId="{193ED50A-0D20-304F-8E79-EAD4DAF27A0D}" type="presParOf" srcId="{1A8BBFEA-E4BB-B247-94E4-CA73D66DAB06}" destId="{491967B0-FDFB-AF4A-ADE7-3E6D4A646E68}" srcOrd="1" destOrd="0" presId="urn:microsoft.com/office/officeart/2005/8/layout/orgChart1"/>
    <dgm:cxn modelId="{A56E2535-1EA9-6143-96B6-797D7EFA8AE0}" type="presParOf" srcId="{FB3D2458-BBD5-BD46-8E7B-E59994EC8D0B}" destId="{B7DA53D3-5FB2-084D-BB2F-780D9E15F916}" srcOrd="1" destOrd="0" presId="urn:microsoft.com/office/officeart/2005/8/layout/orgChart1"/>
    <dgm:cxn modelId="{9782117E-AD55-CE42-9B05-F9A702C0F08D}" type="presParOf" srcId="{B7DA53D3-5FB2-084D-BB2F-780D9E15F916}" destId="{5B108D0C-D16F-2B4D-9EE5-9102F39C6C95}" srcOrd="0" destOrd="0" presId="urn:microsoft.com/office/officeart/2005/8/layout/orgChart1"/>
    <dgm:cxn modelId="{5846C29E-9E19-9042-BA4B-A465644F52E5}" type="presParOf" srcId="{B7DA53D3-5FB2-084D-BB2F-780D9E15F916}" destId="{FF608B84-432F-F342-80CC-9A642E55B3FC}" srcOrd="1" destOrd="0" presId="urn:microsoft.com/office/officeart/2005/8/layout/orgChart1"/>
    <dgm:cxn modelId="{D0D2E868-B312-7D48-81BC-173E4429F236}" type="presParOf" srcId="{FF608B84-432F-F342-80CC-9A642E55B3FC}" destId="{7F704EE9-03E6-CA4F-BE84-372EBE7B4781}" srcOrd="0" destOrd="0" presId="urn:microsoft.com/office/officeart/2005/8/layout/orgChart1"/>
    <dgm:cxn modelId="{1F207D27-28FA-C740-B6D9-DB73543FD305}" type="presParOf" srcId="{7F704EE9-03E6-CA4F-BE84-372EBE7B4781}" destId="{D6F16170-F825-8345-9C3A-2DDEA3F525D9}" srcOrd="0" destOrd="0" presId="urn:microsoft.com/office/officeart/2005/8/layout/orgChart1"/>
    <dgm:cxn modelId="{3D38061D-390E-714E-B00E-94CB3C8F85D6}" type="presParOf" srcId="{7F704EE9-03E6-CA4F-BE84-372EBE7B4781}" destId="{E689382F-0A93-644F-9502-8AEC9D56411E}" srcOrd="1" destOrd="0" presId="urn:microsoft.com/office/officeart/2005/8/layout/orgChart1"/>
    <dgm:cxn modelId="{6595645B-DB4C-4D42-B9C7-4F2DD3CD893A}" type="presParOf" srcId="{FF608B84-432F-F342-80CC-9A642E55B3FC}" destId="{1ADBC4F7-4307-3E47-9CBD-F1104B5D2A7A}" srcOrd="1" destOrd="0" presId="urn:microsoft.com/office/officeart/2005/8/layout/orgChart1"/>
    <dgm:cxn modelId="{C3561C60-1582-E047-B6DD-426C23B3DE3F}" type="presParOf" srcId="{FF608B84-432F-F342-80CC-9A642E55B3FC}" destId="{5C39A39A-4BCA-8C4B-8A7C-6CD7CF267A8C}" srcOrd="2" destOrd="0" presId="urn:microsoft.com/office/officeart/2005/8/layout/orgChart1"/>
    <dgm:cxn modelId="{E6151127-418F-7E4C-AD47-D62EE648F343}" type="presParOf" srcId="{FB3D2458-BBD5-BD46-8E7B-E59994EC8D0B}" destId="{F67E68B1-B8EF-3045-B545-D86866C8B7A5}" srcOrd="2" destOrd="0" presId="urn:microsoft.com/office/officeart/2005/8/layout/orgChart1"/>
    <dgm:cxn modelId="{E498B66F-27AE-4F5C-902C-F6C5B101E19C}" type="presParOf" srcId="{082C1DF5-264F-41DE-B75B-5133E88715C8}" destId="{A72BBD69-6F3A-4D93-8E8C-5E00EC2BD525}" srcOrd="2" destOrd="0" presId="urn:microsoft.com/office/officeart/2005/8/layout/orgChart1"/>
    <dgm:cxn modelId="{2697F8EC-C0D1-49BB-93A8-C11CE55BB956}" type="presParOf" srcId="{758DBDBF-47D7-415D-B3D0-CAF10BCEB04E}" destId="{1588A713-51D0-4F26-88F9-56A4166E560A}" srcOrd="6" destOrd="0" presId="urn:microsoft.com/office/officeart/2005/8/layout/orgChart1"/>
    <dgm:cxn modelId="{496421F5-08C3-4856-A04C-5DFFCE1C595F}" type="presParOf" srcId="{758DBDBF-47D7-415D-B3D0-CAF10BCEB04E}" destId="{CAC071C4-F50D-497F-AABD-A0847B16ECD9}" srcOrd="7" destOrd="0" presId="urn:microsoft.com/office/officeart/2005/8/layout/orgChart1"/>
    <dgm:cxn modelId="{E62505A3-C11A-4491-B2C2-3A0882A3C4AA}" type="presParOf" srcId="{CAC071C4-F50D-497F-AABD-A0847B16ECD9}" destId="{4F04D168-3FD6-45AC-9095-17DDDA672517}" srcOrd="0" destOrd="0" presId="urn:microsoft.com/office/officeart/2005/8/layout/orgChart1"/>
    <dgm:cxn modelId="{A1819EBA-FCBE-4834-AB03-F13AC948A011}" type="presParOf" srcId="{4F04D168-3FD6-45AC-9095-17DDDA672517}" destId="{98CB7540-925A-4006-A324-524FA8B24C52}" srcOrd="0" destOrd="0" presId="urn:microsoft.com/office/officeart/2005/8/layout/orgChart1"/>
    <dgm:cxn modelId="{9D31FE7E-AD5A-467D-80D7-30DAB14055BD}" type="presParOf" srcId="{4F04D168-3FD6-45AC-9095-17DDDA672517}" destId="{2EFDAB44-0E0D-45B3-84F3-13927E1E18E5}" srcOrd="1" destOrd="0" presId="urn:microsoft.com/office/officeart/2005/8/layout/orgChart1"/>
    <dgm:cxn modelId="{448A4E36-382C-4807-A7BF-3E9A8C059CC1}" type="presParOf" srcId="{CAC071C4-F50D-497F-AABD-A0847B16ECD9}" destId="{3944EE80-70AD-4054-A7B1-B0E01113BB23}" srcOrd="1" destOrd="0" presId="urn:microsoft.com/office/officeart/2005/8/layout/orgChart1"/>
    <dgm:cxn modelId="{8A2AF829-8501-4981-B1DC-8684C1750E98}" type="presParOf" srcId="{3944EE80-70AD-4054-A7B1-B0E01113BB23}" destId="{E6DFD98D-742D-4563-A520-04A4D2AD9706}" srcOrd="0" destOrd="0" presId="urn:microsoft.com/office/officeart/2005/8/layout/orgChart1"/>
    <dgm:cxn modelId="{B6C8A715-5403-4CD9-9B24-761BA74AA352}" type="presParOf" srcId="{3944EE80-70AD-4054-A7B1-B0E01113BB23}" destId="{4FD284E1-0165-4FE7-A43C-C90B2E511771}" srcOrd="1" destOrd="0" presId="urn:microsoft.com/office/officeart/2005/8/layout/orgChart1"/>
    <dgm:cxn modelId="{B4A9D01F-6C5D-4D06-AC1E-F8E60EF14DFC}" type="presParOf" srcId="{4FD284E1-0165-4FE7-A43C-C90B2E511771}" destId="{F7F014E1-E7B1-4A97-BC63-CD77DF520CD8}" srcOrd="0" destOrd="0" presId="urn:microsoft.com/office/officeart/2005/8/layout/orgChart1"/>
    <dgm:cxn modelId="{00AFEB49-A93B-493E-B334-806B1E6D062C}" type="presParOf" srcId="{F7F014E1-E7B1-4A97-BC63-CD77DF520CD8}" destId="{6044902A-4A96-468C-99AE-68BE4EFD5563}" srcOrd="0" destOrd="0" presId="urn:microsoft.com/office/officeart/2005/8/layout/orgChart1"/>
    <dgm:cxn modelId="{6C989712-A1D5-46E8-A245-847A7B7740E0}" type="presParOf" srcId="{F7F014E1-E7B1-4A97-BC63-CD77DF520CD8}" destId="{39819245-ABDC-47F3-8311-C953DC8CFB9A}" srcOrd="1" destOrd="0" presId="urn:microsoft.com/office/officeart/2005/8/layout/orgChart1"/>
    <dgm:cxn modelId="{054B61C5-F6AE-4054-A516-34A05CA2571C}" type="presParOf" srcId="{4FD284E1-0165-4FE7-A43C-C90B2E511771}" destId="{891DB01E-814D-4FAF-A678-FF645D0192D4}" srcOrd="1" destOrd="0" presId="urn:microsoft.com/office/officeart/2005/8/layout/orgChart1"/>
    <dgm:cxn modelId="{F18932F4-C631-EB4B-85A8-D661D9DA32DC}" type="presParOf" srcId="{891DB01E-814D-4FAF-A678-FF645D0192D4}" destId="{C8E01089-3E27-434E-B450-E853AD854CF4}" srcOrd="0" destOrd="0" presId="urn:microsoft.com/office/officeart/2005/8/layout/orgChart1"/>
    <dgm:cxn modelId="{80DF47BF-2630-494C-8586-09C965E8E150}" type="presParOf" srcId="{891DB01E-814D-4FAF-A678-FF645D0192D4}" destId="{B4DC16F2-E485-4F32-81DF-C3F19D30615A}" srcOrd="1" destOrd="0" presId="urn:microsoft.com/office/officeart/2005/8/layout/orgChart1"/>
    <dgm:cxn modelId="{76D45D94-E3C8-4386-82A2-2EF6F7720973}" type="presParOf" srcId="{B4DC16F2-E485-4F32-81DF-C3F19D30615A}" destId="{35643391-5A0F-4297-AAA6-9D6B4D788E39}" srcOrd="0" destOrd="0" presId="urn:microsoft.com/office/officeart/2005/8/layout/orgChart1"/>
    <dgm:cxn modelId="{8F977D8A-871E-455E-A2E6-8CDAAEF6A58E}" type="presParOf" srcId="{35643391-5A0F-4297-AAA6-9D6B4D788E39}" destId="{6118B5FB-F7C1-4A74-9DBD-7BCBB9084073}" srcOrd="0" destOrd="0" presId="urn:microsoft.com/office/officeart/2005/8/layout/orgChart1"/>
    <dgm:cxn modelId="{336D0B0D-1248-4A56-A2EC-387A34E8D7B0}" type="presParOf" srcId="{35643391-5A0F-4297-AAA6-9D6B4D788E39}" destId="{B8FD308A-BBC2-4C4B-851A-5E46385DC7C4}" srcOrd="1" destOrd="0" presId="urn:microsoft.com/office/officeart/2005/8/layout/orgChart1"/>
    <dgm:cxn modelId="{D47B5B61-21ED-4F5B-BAF4-238CC34B1F00}" type="presParOf" srcId="{B4DC16F2-E485-4F32-81DF-C3F19D30615A}" destId="{E4F06C1E-A40D-408A-82B1-212886340750}" srcOrd="1" destOrd="0" presId="urn:microsoft.com/office/officeart/2005/8/layout/orgChart1"/>
    <dgm:cxn modelId="{7BE3433D-506B-4861-AA53-E3BD127314C1}" type="presParOf" srcId="{B4DC16F2-E485-4F32-81DF-C3F19D30615A}" destId="{A1659752-D746-4992-9648-55E2FBC49637}" srcOrd="2" destOrd="0" presId="urn:microsoft.com/office/officeart/2005/8/layout/orgChart1"/>
    <dgm:cxn modelId="{65D52F72-BDE8-4808-B095-635ABA6ECB8C}" type="presParOf" srcId="{4FD284E1-0165-4FE7-A43C-C90B2E511771}" destId="{DD3E9E4C-F2FD-4E9A-9703-3CDFEEB03DE7}" srcOrd="2" destOrd="0" presId="urn:microsoft.com/office/officeart/2005/8/layout/orgChart1"/>
    <dgm:cxn modelId="{EF9B0134-BADF-544D-9022-2D2560A02EA6}" type="presParOf" srcId="{3944EE80-70AD-4054-A7B1-B0E01113BB23}" destId="{8977645D-D500-4E36-922F-121DB7AF8B08}" srcOrd="2" destOrd="0" presId="urn:microsoft.com/office/officeart/2005/8/layout/orgChart1"/>
    <dgm:cxn modelId="{C4ABD5FD-9A89-154C-95B3-2A27DA70BF69}" type="presParOf" srcId="{3944EE80-70AD-4054-A7B1-B0E01113BB23}" destId="{60D3CABA-DDD5-4582-BE1D-BD42303F6B44}" srcOrd="3" destOrd="0" presId="urn:microsoft.com/office/officeart/2005/8/layout/orgChart1"/>
    <dgm:cxn modelId="{443C9DCA-2921-CB49-B977-94F963C7A421}" type="presParOf" srcId="{60D3CABA-DDD5-4582-BE1D-BD42303F6B44}" destId="{87A8ABC6-9D31-4EED-924E-F79DE198243C}" srcOrd="0" destOrd="0" presId="urn:microsoft.com/office/officeart/2005/8/layout/orgChart1"/>
    <dgm:cxn modelId="{8A4A53A7-9A15-E74F-B9C1-56777D50A2BF}" type="presParOf" srcId="{87A8ABC6-9D31-4EED-924E-F79DE198243C}" destId="{5A8087A7-B1D6-43DF-BDD4-D0625FB19DE3}" srcOrd="0" destOrd="0" presId="urn:microsoft.com/office/officeart/2005/8/layout/orgChart1"/>
    <dgm:cxn modelId="{B06772CC-7525-304C-85CD-86BD2FEFAE60}" type="presParOf" srcId="{87A8ABC6-9D31-4EED-924E-F79DE198243C}" destId="{0263F49E-1982-45BD-A035-1E0A4374F4B0}" srcOrd="1" destOrd="0" presId="urn:microsoft.com/office/officeart/2005/8/layout/orgChart1"/>
    <dgm:cxn modelId="{734AF06F-68C9-814E-ADE5-52FE373B8870}" type="presParOf" srcId="{60D3CABA-DDD5-4582-BE1D-BD42303F6B44}" destId="{FA95D2BB-738B-475C-82AF-876FF9C27ACA}" srcOrd="1" destOrd="0" presId="urn:microsoft.com/office/officeart/2005/8/layout/orgChart1"/>
    <dgm:cxn modelId="{669DD99F-DE9F-5540-832B-D9B81982743D}" type="presParOf" srcId="{FA95D2BB-738B-475C-82AF-876FF9C27ACA}" destId="{D1FEF904-B946-7C4C-867C-A6850B2AE45F}" srcOrd="0" destOrd="0" presId="urn:microsoft.com/office/officeart/2005/8/layout/orgChart1"/>
    <dgm:cxn modelId="{CF11FCE9-3A27-4F45-A284-54B5AC5B59CB}" type="presParOf" srcId="{FA95D2BB-738B-475C-82AF-876FF9C27ACA}" destId="{AD9FDDDA-E9B3-4F8A-8D2F-C2FF345C118C}" srcOrd="1" destOrd="0" presId="urn:microsoft.com/office/officeart/2005/8/layout/orgChart1"/>
    <dgm:cxn modelId="{13D77DFD-80BF-DA49-83DE-5E1836789967}" type="presParOf" srcId="{AD9FDDDA-E9B3-4F8A-8D2F-C2FF345C118C}" destId="{CDA149F1-38D6-4995-9801-9C1D0BD82414}" srcOrd="0" destOrd="0" presId="urn:microsoft.com/office/officeart/2005/8/layout/orgChart1"/>
    <dgm:cxn modelId="{BE8BA664-775C-D24C-84F2-4EF26AD1B6F2}" type="presParOf" srcId="{CDA149F1-38D6-4995-9801-9C1D0BD82414}" destId="{5C57DABF-C51A-4DAF-BA3F-F50C21085D13}" srcOrd="0" destOrd="0" presId="urn:microsoft.com/office/officeart/2005/8/layout/orgChart1"/>
    <dgm:cxn modelId="{19DFDC72-DF55-8548-AA3B-B9BC49CF39F0}" type="presParOf" srcId="{CDA149F1-38D6-4995-9801-9C1D0BD82414}" destId="{E03C1A24-B9DB-409E-8C99-1B7EE4BD9DAF}" srcOrd="1" destOrd="0" presId="urn:microsoft.com/office/officeart/2005/8/layout/orgChart1"/>
    <dgm:cxn modelId="{D2EDDF15-366F-FC40-A092-7BF6D9BBFEF1}" type="presParOf" srcId="{AD9FDDDA-E9B3-4F8A-8D2F-C2FF345C118C}" destId="{6CE85724-BD8B-4DB8-B256-59CFF2B727C3}" srcOrd="1" destOrd="0" presId="urn:microsoft.com/office/officeart/2005/8/layout/orgChart1"/>
    <dgm:cxn modelId="{C8AF2EAA-EFF8-C945-A6C7-C506CB01E08F}" type="presParOf" srcId="{AD9FDDDA-E9B3-4F8A-8D2F-C2FF345C118C}" destId="{E1FADE3C-DBEE-43A3-8EBB-BFB202296C03}" srcOrd="2" destOrd="0" presId="urn:microsoft.com/office/officeart/2005/8/layout/orgChart1"/>
    <dgm:cxn modelId="{7252027B-8413-D549-99BD-D55A6D72A4F3}" type="presParOf" srcId="{FA95D2BB-738B-475C-82AF-876FF9C27ACA}" destId="{47B6CE6D-2891-B747-9C81-9433BC53BD54}" srcOrd="2" destOrd="0" presId="urn:microsoft.com/office/officeart/2005/8/layout/orgChart1"/>
    <dgm:cxn modelId="{6CA13D77-03D2-EF45-953C-F942E43D92EC}" type="presParOf" srcId="{FA95D2BB-738B-475C-82AF-876FF9C27ACA}" destId="{0B4E13A4-8CA8-9F4D-855C-82B6B3BA45B0}" srcOrd="3" destOrd="0" presId="urn:microsoft.com/office/officeart/2005/8/layout/orgChart1"/>
    <dgm:cxn modelId="{1A7BD20A-A567-1349-A66F-AFEB9A929D53}" type="presParOf" srcId="{0B4E13A4-8CA8-9F4D-855C-82B6B3BA45B0}" destId="{BE8B3DBB-2764-2842-955C-159B31042C44}" srcOrd="0" destOrd="0" presId="urn:microsoft.com/office/officeart/2005/8/layout/orgChart1"/>
    <dgm:cxn modelId="{63E69C54-D2B6-A642-9665-FADA4EF89478}" type="presParOf" srcId="{BE8B3DBB-2764-2842-955C-159B31042C44}" destId="{CF1A49A3-FED4-B64D-AA9A-464298676FB2}" srcOrd="0" destOrd="0" presId="urn:microsoft.com/office/officeart/2005/8/layout/orgChart1"/>
    <dgm:cxn modelId="{F087DAA8-868A-7340-A5DC-AFF7F89AFEF5}" type="presParOf" srcId="{BE8B3DBB-2764-2842-955C-159B31042C44}" destId="{C0028FF2-5CCB-BF46-BC1E-9877F9CF1C42}" srcOrd="1" destOrd="0" presId="urn:microsoft.com/office/officeart/2005/8/layout/orgChart1"/>
    <dgm:cxn modelId="{409C068C-AC77-C64F-8923-3C7BC781C9D0}" type="presParOf" srcId="{0B4E13A4-8CA8-9F4D-855C-82B6B3BA45B0}" destId="{3E6459F7-D592-FB44-846C-28524AAFC9FE}" srcOrd="1" destOrd="0" presId="urn:microsoft.com/office/officeart/2005/8/layout/orgChart1"/>
    <dgm:cxn modelId="{7C63B077-1C7E-AE4D-BD33-04BB9F00C926}" type="presParOf" srcId="{0B4E13A4-8CA8-9F4D-855C-82B6B3BA45B0}" destId="{7272FC03-590F-8C4B-B228-41D6E3C9D19C}" srcOrd="2" destOrd="0" presId="urn:microsoft.com/office/officeart/2005/8/layout/orgChart1"/>
    <dgm:cxn modelId="{AD041EA7-E235-8841-890C-CB4A51E0C3BB}" type="presParOf" srcId="{60D3CABA-DDD5-4582-BE1D-BD42303F6B44}" destId="{C5410B3C-3628-4822-8D4F-E47460E96880}" srcOrd="2" destOrd="0" presId="urn:microsoft.com/office/officeart/2005/8/layout/orgChart1"/>
    <dgm:cxn modelId="{778978AC-F95F-4E04-AD3B-F9EF519E7C87}" type="presParOf" srcId="{CAC071C4-F50D-497F-AABD-A0847B16ECD9}" destId="{B75F185F-BE60-4670-9D76-0BD3897986EF}" srcOrd="2" destOrd="0" presId="urn:microsoft.com/office/officeart/2005/8/layout/orgChart1"/>
    <dgm:cxn modelId="{7F5E64F5-A057-4DEB-93E9-9AB2C39FF3AA}" type="presParOf" srcId="{758DBDBF-47D7-415D-B3D0-CAF10BCEB04E}" destId="{C1DE8660-13BB-4E07-86F3-2CB299598E42}" srcOrd="8" destOrd="0" presId="urn:microsoft.com/office/officeart/2005/8/layout/orgChart1"/>
    <dgm:cxn modelId="{E627D52C-C138-4510-B7EF-6445A6DAA0F9}" type="presParOf" srcId="{758DBDBF-47D7-415D-B3D0-CAF10BCEB04E}" destId="{1B3998C5-9BEC-46AD-A008-4AF7CEDFB324}" srcOrd="9" destOrd="0" presId="urn:microsoft.com/office/officeart/2005/8/layout/orgChart1"/>
    <dgm:cxn modelId="{9DD9A45E-4D16-4847-8CA4-B1D015283010}" type="presParOf" srcId="{1B3998C5-9BEC-46AD-A008-4AF7CEDFB324}" destId="{43206BA2-DBC8-429D-9E03-50BFCB666CB9}" srcOrd="0" destOrd="0" presId="urn:microsoft.com/office/officeart/2005/8/layout/orgChart1"/>
    <dgm:cxn modelId="{FEF74B3C-4924-408C-A169-A5125B64548E}" type="presParOf" srcId="{43206BA2-DBC8-429D-9E03-50BFCB666CB9}" destId="{E69FE06C-32DA-4240-A1CF-B9E0F12F8A7A}" srcOrd="0" destOrd="0" presId="urn:microsoft.com/office/officeart/2005/8/layout/orgChart1"/>
    <dgm:cxn modelId="{32623DAA-DCEB-4FC2-97A6-0F4ABE7F391B}" type="presParOf" srcId="{43206BA2-DBC8-429D-9E03-50BFCB666CB9}" destId="{DDCEC049-7D92-4A04-B1BA-DAE0CEDE7BAF}" srcOrd="1" destOrd="0" presId="urn:microsoft.com/office/officeart/2005/8/layout/orgChart1"/>
    <dgm:cxn modelId="{FAD1D9B1-7663-42DA-BCB8-F20C5E67D06E}" type="presParOf" srcId="{1B3998C5-9BEC-46AD-A008-4AF7CEDFB324}" destId="{14D10D9A-F5D0-44A0-8B0E-69A6A1932FCC}" srcOrd="1" destOrd="0" presId="urn:microsoft.com/office/officeart/2005/8/layout/orgChart1"/>
    <dgm:cxn modelId="{624820C2-DE40-48B6-BC3C-12001FCE2B07}" type="presParOf" srcId="{14D10D9A-F5D0-44A0-8B0E-69A6A1932FCC}" destId="{787EC867-9F2D-407E-AAF6-DB96119EB991}" srcOrd="0" destOrd="0" presId="urn:microsoft.com/office/officeart/2005/8/layout/orgChart1"/>
    <dgm:cxn modelId="{B128D6F5-D2BF-4660-9A88-4EB7B9EBF120}" type="presParOf" srcId="{14D10D9A-F5D0-44A0-8B0E-69A6A1932FCC}" destId="{8CEE19FB-F567-4F7D-9AFD-2D609490940D}" srcOrd="1" destOrd="0" presId="urn:microsoft.com/office/officeart/2005/8/layout/orgChart1"/>
    <dgm:cxn modelId="{4E84F34A-7E24-4CD7-A0A2-49C514FCA5B9}" type="presParOf" srcId="{8CEE19FB-F567-4F7D-9AFD-2D609490940D}" destId="{B33A75CE-E189-4CC0-816A-7C5DB276FB8C}" srcOrd="0" destOrd="0" presId="urn:microsoft.com/office/officeart/2005/8/layout/orgChart1"/>
    <dgm:cxn modelId="{6A46A69F-B908-4F29-964E-3C0608DC80C7}" type="presParOf" srcId="{B33A75CE-E189-4CC0-816A-7C5DB276FB8C}" destId="{D96525B1-1C15-4642-A63F-F22B8D540F56}" srcOrd="0" destOrd="0" presId="urn:microsoft.com/office/officeart/2005/8/layout/orgChart1"/>
    <dgm:cxn modelId="{7E12CEE1-CF76-47CE-A6F1-75CDC1881265}" type="presParOf" srcId="{B33A75CE-E189-4CC0-816A-7C5DB276FB8C}" destId="{62783A9B-7E72-4006-B795-CA9DD7700AC9}" srcOrd="1" destOrd="0" presId="urn:microsoft.com/office/officeart/2005/8/layout/orgChart1"/>
    <dgm:cxn modelId="{B52DE017-00C7-45BA-BACF-ADB9700A2DC8}" type="presParOf" srcId="{8CEE19FB-F567-4F7D-9AFD-2D609490940D}" destId="{B2E578CB-0C6F-469F-A907-E574D7FD5EB5}" srcOrd="1" destOrd="0" presId="urn:microsoft.com/office/officeart/2005/8/layout/orgChart1"/>
    <dgm:cxn modelId="{6C2F9FDF-B161-0143-B30A-61EB93E64695}" type="presParOf" srcId="{B2E578CB-0C6F-469F-A907-E574D7FD5EB5}" destId="{61083A75-084F-5742-B8FB-513CCC47133A}" srcOrd="0" destOrd="0" presId="urn:microsoft.com/office/officeart/2005/8/layout/orgChart1"/>
    <dgm:cxn modelId="{FE865312-31BD-A745-BB28-01B9DF589AC5}" type="presParOf" srcId="{B2E578CB-0C6F-469F-A907-E574D7FD5EB5}" destId="{85ACCCE9-51F9-B748-B301-DB411774C666}" srcOrd="1" destOrd="0" presId="urn:microsoft.com/office/officeart/2005/8/layout/orgChart1"/>
    <dgm:cxn modelId="{6770AA5B-994A-C741-AE03-6BC0C564F053}" type="presParOf" srcId="{85ACCCE9-51F9-B748-B301-DB411774C666}" destId="{13AA6AEF-5DC1-B34E-9E90-7312E2B2C28C}" srcOrd="0" destOrd="0" presId="urn:microsoft.com/office/officeart/2005/8/layout/orgChart1"/>
    <dgm:cxn modelId="{A8B79CDA-7211-0847-B8E8-D59BED119BE0}" type="presParOf" srcId="{13AA6AEF-5DC1-B34E-9E90-7312E2B2C28C}" destId="{41F8103A-39EA-344D-B24A-5E447E224D4C}" srcOrd="0" destOrd="0" presId="urn:microsoft.com/office/officeart/2005/8/layout/orgChart1"/>
    <dgm:cxn modelId="{9EA92687-1A90-F04A-A589-42CDF838E090}" type="presParOf" srcId="{13AA6AEF-5DC1-B34E-9E90-7312E2B2C28C}" destId="{81046EC3-3EBB-894E-A3D0-127BE86795C9}" srcOrd="1" destOrd="0" presId="urn:microsoft.com/office/officeart/2005/8/layout/orgChart1"/>
    <dgm:cxn modelId="{D0FE1B62-A58D-F344-BFE8-D6A9EE6F6773}" type="presParOf" srcId="{85ACCCE9-51F9-B748-B301-DB411774C666}" destId="{A4B5C5AF-5222-CF49-8395-3D85FE58C1C7}" srcOrd="1" destOrd="0" presId="urn:microsoft.com/office/officeart/2005/8/layout/orgChart1"/>
    <dgm:cxn modelId="{4A017244-2C86-B34E-8E28-FE8E6E2C7330}" type="presParOf" srcId="{85ACCCE9-51F9-B748-B301-DB411774C666}" destId="{6A155B5D-D7B6-484E-A5E9-45634469FF96}" srcOrd="2" destOrd="0" presId="urn:microsoft.com/office/officeart/2005/8/layout/orgChart1"/>
    <dgm:cxn modelId="{F035EFB4-81F7-144D-BD3C-25332AB4AC63}" type="presParOf" srcId="{B2E578CB-0C6F-469F-A907-E574D7FD5EB5}" destId="{FF566A0B-D283-364D-93D2-E60233C1BAD3}" srcOrd="2" destOrd="0" presId="urn:microsoft.com/office/officeart/2005/8/layout/orgChart1"/>
    <dgm:cxn modelId="{B978D67B-53FF-2F44-89AB-4B71241AA658}" type="presParOf" srcId="{B2E578CB-0C6F-469F-A907-E574D7FD5EB5}" destId="{95090632-98E7-9643-B0E8-396E6DE2A77A}" srcOrd="3" destOrd="0" presId="urn:microsoft.com/office/officeart/2005/8/layout/orgChart1"/>
    <dgm:cxn modelId="{D0363DF5-D807-F041-B34B-46035F238170}" type="presParOf" srcId="{95090632-98E7-9643-B0E8-396E6DE2A77A}" destId="{5351B214-60F5-3F45-9301-D7F0BB32C874}" srcOrd="0" destOrd="0" presId="urn:microsoft.com/office/officeart/2005/8/layout/orgChart1"/>
    <dgm:cxn modelId="{A850CC3A-1720-D44C-BEE8-A201F361BAB5}" type="presParOf" srcId="{5351B214-60F5-3F45-9301-D7F0BB32C874}" destId="{8F7C5941-96CE-BE4F-B69A-8C3AEA175C0D}" srcOrd="0" destOrd="0" presId="urn:microsoft.com/office/officeart/2005/8/layout/orgChart1"/>
    <dgm:cxn modelId="{9C108CD5-5F52-D34B-B012-8BEED8532875}" type="presParOf" srcId="{5351B214-60F5-3F45-9301-D7F0BB32C874}" destId="{962DB6E8-9440-474E-BA6F-8E7F2DF5428C}" srcOrd="1" destOrd="0" presId="urn:microsoft.com/office/officeart/2005/8/layout/orgChart1"/>
    <dgm:cxn modelId="{ADF81DE4-1BBA-B64F-94CE-8762D64AF8BC}" type="presParOf" srcId="{95090632-98E7-9643-B0E8-396E6DE2A77A}" destId="{8E581CFF-54C8-5C47-8C91-CC06AE94395B}" srcOrd="1" destOrd="0" presId="urn:microsoft.com/office/officeart/2005/8/layout/orgChart1"/>
    <dgm:cxn modelId="{62B59962-DBBC-6E40-BB8C-682B5016C902}" type="presParOf" srcId="{95090632-98E7-9643-B0E8-396E6DE2A77A}" destId="{A2641D61-B35D-F043-A701-118242A4B5F6}" srcOrd="2" destOrd="0" presId="urn:microsoft.com/office/officeart/2005/8/layout/orgChart1"/>
    <dgm:cxn modelId="{8D026CCF-1E03-DE4E-AA47-B7BD739E28CE}" type="presParOf" srcId="{B2E578CB-0C6F-469F-A907-E574D7FD5EB5}" destId="{E2482543-83A8-5747-88AB-6327FA4A031E}" srcOrd="4" destOrd="0" presId="urn:microsoft.com/office/officeart/2005/8/layout/orgChart1"/>
    <dgm:cxn modelId="{B8E00D08-8230-514E-BF44-8D53BC6863C8}" type="presParOf" srcId="{B2E578CB-0C6F-469F-A907-E574D7FD5EB5}" destId="{E98CD758-2791-754B-B86D-0417AC105D73}" srcOrd="5" destOrd="0" presId="urn:microsoft.com/office/officeart/2005/8/layout/orgChart1"/>
    <dgm:cxn modelId="{91FE6C6C-62AD-824B-87A0-CC25CE0ABA03}" type="presParOf" srcId="{E98CD758-2791-754B-B86D-0417AC105D73}" destId="{A84553D1-038A-F14C-B590-5FA4E2502A34}" srcOrd="0" destOrd="0" presId="urn:microsoft.com/office/officeart/2005/8/layout/orgChart1"/>
    <dgm:cxn modelId="{09797360-8637-4244-9927-ADAFD6ABE9B6}" type="presParOf" srcId="{A84553D1-038A-F14C-B590-5FA4E2502A34}" destId="{B64FB0C1-ED70-824C-BD9F-15315E9EF941}" srcOrd="0" destOrd="0" presId="urn:microsoft.com/office/officeart/2005/8/layout/orgChart1"/>
    <dgm:cxn modelId="{E052455C-EC45-1245-B506-FC277124A66F}" type="presParOf" srcId="{A84553D1-038A-F14C-B590-5FA4E2502A34}" destId="{C4C3843D-CE4D-3B40-B809-4A45FD6B4A04}" srcOrd="1" destOrd="0" presId="urn:microsoft.com/office/officeart/2005/8/layout/orgChart1"/>
    <dgm:cxn modelId="{57D90F0C-B6DF-EF43-95EB-11444DB21640}" type="presParOf" srcId="{E98CD758-2791-754B-B86D-0417AC105D73}" destId="{04F93907-3B69-E34E-9D37-96893C8863CE}" srcOrd="1" destOrd="0" presId="urn:microsoft.com/office/officeart/2005/8/layout/orgChart1"/>
    <dgm:cxn modelId="{6F852357-214C-764F-A066-3C7A3E697665}" type="presParOf" srcId="{E98CD758-2791-754B-B86D-0417AC105D73}" destId="{87929475-D8F4-3149-8BE3-AD02B30BBB67}" srcOrd="2" destOrd="0" presId="urn:microsoft.com/office/officeart/2005/8/layout/orgChart1"/>
    <dgm:cxn modelId="{EC174735-3E60-F746-A662-5DCD5AD956D3}" type="presParOf" srcId="{B2E578CB-0C6F-469F-A907-E574D7FD5EB5}" destId="{240E44F9-CDD7-2B40-AA15-84E998E871EC}" srcOrd="6" destOrd="0" presId="urn:microsoft.com/office/officeart/2005/8/layout/orgChart1"/>
    <dgm:cxn modelId="{5DAC15BF-6E0B-FE47-A1F4-EE03979D2E8E}" type="presParOf" srcId="{B2E578CB-0C6F-469F-A907-E574D7FD5EB5}" destId="{62A4B24E-E61B-C249-A661-1643BEED2613}" srcOrd="7" destOrd="0" presId="urn:microsoft.com/office/officeart/2005/8/layout/orgChart1"/>
    <dgm:cxn modelId="{E719C539-721C-474C-A8CA-89601B39D675}" type="presParOf" srcId="{62A4B24E-E61B-C249-A661-1643BEED2613}" destId="{D1094F28-F7CF-8C4D-B509-4DDA162C23B8}" srcOrd="0" destOrd="0" presId="urn:microsoft.com/office/officeart/2005/8/layout/orgChart1"/>
    <dgm:cxn modelId="{44C1EDB6-E8F0-B64B-86B3-15C648467419}" type="presParOf" srcId="{D1094F28-F7CF-8C4D-B509-4DDA162C23B8}" destId="{8DB79915-6007-3A41-8CEB-3DADC7D84D83}" srcOrd="0" destOrd="0" presId="urn:microsoft.com/office/officeart/2005/8/layout/orgChart1"/>
    <dgm:cxn modelId="{ABF44D41-3899-3941-80C4-D2A843C797A6}" type="presParOf" srcId="{D1094F28-F7CF-8C4D-B509-4DDA162C23B8}" destId="{F2A3A183-6A79-E643-A4EB-E327030CEAA6}" srcOrd="1" destOrd="0" presId="urn:microsoft.com/office/officeart/2005/8/layout/orgChart1"/>
    <dgm:cxn modelId="{E8A1B98F-B348-024D-8E8B-21C4B7773ACE}" type="presParOf" srcId="{62A4B24E-E61B-C249-A661-1643BEED2613}" destId="{A10C6A28-D472-8C4E-9B20-8504BCB931EA}" srcOrd="1" destOrd="0" presId="urn:microsoft.com/office/officeart/2005/8/layout/orgChart1"/>
    <dgm:cxn modelId="{0E9C6F1A-A479-3F4E-9D64-343D14EDBA61}" type="presParOf" srcId="{62A4B24E-E61B-C249-A661-1643BEED2613}" destId="{C8B39DE2-5847-0B47-8FED-4E9DB13B32D2}" srcOrd="2" destOrd="0" presId="urn:microsoft.com/office/officeart/2005/8/layout/orgChart1"/>
    <dgm:cxn modelId="{1E09E67C-DC55-46CE-960C-EF9DC74632C4}" type="presParOf" srcId="{8CEE19FB-F567-4F7D-9AFD-2D609490940D}" destId="{B58553C3-A7AA-4338-AE3C-5D7ABA73E844}" srcOrd="2" destOrd="0" presId="urn:microsoft.com/office/officeart/2005/8/layout/orgChart1"/>
    <dgm:cxn modelId="{E367DA1C-6B4E-4786-A8A4-4E036A13E62D}" type="presParOf" srcId="{14D10D9A-F5D0-44A0-8B0E-69A6A1932FCC}" destId="{860D2D67-7D35-42EC-90A2-ECCDC0A1AC3B}" srcOrd="2" destOrd="0" presId="urn:microsoft.com/office/officeart/2005/8/layout/orgChart1"/>
    <dgm:cxn modelId="{78010101-7C5B-4E66-B50D-E289FC576624}" type="presParOf" srcId="{14D10D9A-F5D0-44A0-8B0E-69A6A1932FCC}" destId="{B656DBB2-BE0D-4DD8-B742-292C224AA8FF}" srcOrd="3" destOrd="0" presId="urn:microsoft.com/office/officeart/2005/8/layout/orgChart1"/>
    <dgm:cxn modelId="{2DD5DE61-1822-401B-8D22-EE75275DD5B2}" type="presParOf" srcId="{B656DBB2-BE0D-4DD8-B742-292C224AA8FF}" destId="{D7D3CDDC-9A73-49EE-933A-953BE733DDF4}" srcOrd="0" destOrd="0" presId="urn:microsoft.com/office/officeart/2005/8/layout/orgChart1"/>
    <dgm:cxn modelId="{7FA4CF83-2B3E-4D33-ADF6-77A345BD89AC}" type="presParOf" srcId="{D7D3CDDC-9A73-49EE-933A-953BE733DDF4}" destId="{0CF96298-3F6F-4992-944A-4D8BCB43176D}" srcOrd="0" destOrd="0" presId="urn:microsoft.com/office/officeart/2005/8/layout/orgChart1"/>
    <dgm:cxn modelId="{12C5A898-AB93-499E-AE79-77E9182B9D07}" type="presParOf" srcId="{D7D3CDDC-9A73-49EE-933A-953BE733DDF4}" destId="{F81B1996-3BEB-43B1-8F8D-1BA1A28FBF1F}" srcOrd="1" destOrd="0" presId="urn:microsoft.com/office/officeart/2005/8/layout/orgChart1"/>
    <dgm:cxn modelId="{1366D9C2-5CFB-4134-91AC-15348A1BF64F}" type="presParOf" srcId="{B656DBB2-BE0D-4DD8-B742-292C224AA8FF}" destId="{1BF9133E-61B7-4EEA-B276-3497448197AE}" srcOrd="1" destOrd="0" presId="urn:microsoft.com/office/officeart/2005/8/layout/orgChart1"/>
    <dgm:cxn modelId="{3AF325D7-7E8D-ED46-9524-6963758157F5}" type="presParOf" srcId="{1BF9133E-61B7-4EEA-B276-3497448197AE}" destId="{9579980D-9ED4-9E48-A5C6-CFA612C2EA3A}" srcOrd="0" destOrd="0" presId="urn:microsoft.com/office/officeart/2005/8/layout/orgChart1"/>
    <dgm:cxn modelId="{4C31C523-FD86-422E-ACCC-9F3802CD9139}" type="presParOf" srcId="{1BF9133E-61B7-4EEA-B276-3497448197AE}" destId="{C8A15066-9F7B-4B2B-87E0-26F09158E66C}" srcOrd="1" destOrd="0" presId="urn:microsoft.com/office/officeart/2005/8/layout/orgChart1"/>
    <dgm:cxn modelId="{3B8E47FD-FD0E-4ED6-9C9F-6877057F6702}" type="presParOf" srcId="{C8A15066-9F7B-4B2B-87E0-26F09158E66C}" destId="{5F0E36DC-C871-4A0C-AB04-C150FE2829AE}" srcOrd="0" destOrd="0" presId="urn:microsoft.com/office/officeart/2005/8/layout/orgChart1"/>
    <dgm:cxn modelId="{75C94924-4002-4AAF-883C-7B660E2C4C57}" type="presParOf" srcId="{5F0E36DC-C871-4A0C-AB04-C150FE2829AE}" destId="{F7C74FF3-C0BF-4770-B84D-CE83DC6FCC9A}" srcOrd="0" destOrd="0" presId="urn:microsoft.com/office/officeart/2005/8/layout/orgChart1"/>
    <dgm:cxn modelId="{804D0132-E2D5-4EBC-87AB-90619F6CC7DF}" type="presParOf" srcId="{5F0E36DC-C871-4A0C-AB04-C150FE2829AE}" destId="{0B3FFFC7-EA4C-4378-8274-F638BFB02D28}" srcOrd="1" destOrd="0" presId="urn:microsoft.com/office/officeart/2005/8/layout/orgChart1"/>
    <dgm:cxn modelId="{9CDEB3AF-74C6-47F2-9C5D-A173C1E655F3}" type="presParOf" srcId="{C8A15066-9F7B-4B2B-87E0-26F09158E66C}" destId="{DB32E245-D8BB-4AE0-816D-63A633C45B7E}" srcOrd="1" destOrd="0" presId="urn:microsoft.com/office/officeart/2005/8/layout/orgChart1"/>
    <dgm:cxn modelId="{206F32DA-33F3-4A18-B362-30837287D823}" type="presParOf" srcId="{C8A15066-9F7B-4B2B-87E0-26F09158E66C}" destId="{CCF6187D-2ED9-48A9-A9A4-19F6BE61E5DD}" srcOrd="2" destOrd="0" presId="urn:microsoft.com/office/officeart/2005/8/layout/orgChart1"/>
    <dgm:cxn modelId="{80DB2D7C-9239-B947-8AB2-B2CE0867B68D}" type="presParOf" srcId="{1BF9133E-61B7-4EEA-B276-3497448197AE}" destId="{F49EAFA9-CC46-644C-904E-D4DED954DD0B}" srcOrd="2" destOrd="0" presId="urn:microsoft.com/office/officeart/2005/8/layout/orgChart1"/>
    <dgm:cxn modelId="{7C0BB3CE-99D4-874F-A4A1-4EC07B8727F2}" type="presParOf" srcId="{1BF9133E-61B7-4EEA-B276-3497448197AE}" destId="{C04E0FB3-D041-D744-9BB3-EA476BC29650}" srcOrd="3" destOrd="0" presId="urn:microsoft.com/office/officeart/2005/8/layout/orgChart1"/>
    <dgm:cxn modelId="{5AB3505D-E653-EF45-AFBD-C9E2F1939379}" type="presParOf" srcId="{C04E0FB3-D041-D744-9BB3-EA476BC29650}" destId="{6B69FF3C-8934-BE4F-892C-CF4D2E3ACB0D}" srcOrd="0" destOrd="0" presId="urn:microsoft.com/office/officeart/2005/8/layout/orgChart1"/>
    <dgm:cxn modelId="{64829E9C-D3C0-C343-ABD2-DE1A742C38DA}" type="presParOf" srcId="{6B69FF3C-8934-BE4F-892C-CF4D2E3ACB0D}" destId="{8D836D22-8AF6-7E46-BF01-C882E8633F38}" srcOrd="0" destOrd="0" presId="urn:microsoft.com/office/officeart/2005/8/layout/orgChart1"/>
    <dgm:cxn modelId="{C3A0F6D6-F574-CD4B-B426-449357D3468B}" type="presParOf" srcId="{6B69FF3C-8934-BE4F-892C-CF4D2E3ACB0D}" destId="{70160233-0D2F-504C-A847-E9DAA9AA4F43}" srcOrd="1" destOrd="0" presId="urn:microsoft.com/office/officeart/2005/8/layout/orgChart1"/>
    <dgm:cxn modelId="{2FA975A8-8F40-754A-9FC5-A0B8A6185AF7}" type="presParOf" srcId="{C04E0FB3-D041-D744-9BB3-EA476BC29650}" destId="{8CEC11D4-CE61-EE48-AACA-D53A9B20B208}" srcOrd="1" destOrd="0" presId="urn:microsoft.com/office/officeart/2005/8/layout/orgChart1"/>
    <dgm:cxn modelId="{E6C0D202-6B88-8945-A808-4332F812410D}" type="presParOf" srcId="{C04E0FB3-D041-D744-9BB3-EA476BC29650}" destId="{8FB1931C-7390-5D44-BD5A-5B3A239DE96C}" srcOrd="2" destOrd="0" presId="urn:microsoft.com/office/officeart/2005/8/layout/orgChart1"/>
    <dgm:cxn modelId="{1835D57A-3FBC-B341-80F7-34A5BBCB1ECD}" type="presParOf" srcId="{1BF9133E-61B7-4EEA-B276-3497448197AE}" destId="{468B5A20-E1DD-3744-B4DE-AC6168DB45F1}" srcOrd="4" destOrd="0" presId="urn:microsoft.com/office/officeart/2005/8/layout/orgChart1"/>
    <dgm:cxn modelId="{6899F256-B5EF-1145-A353-1692187298A6}" type="presParOf" srcId="{1BF9133E-61B7-4EEA-B276-3497448197AE}" destId="{8F807CF9-FDEB-E045-8B3E-2EBA11267705}" srcOrd="5" destOrd="0" presId="urn:microsoft.com/office/officeart/2005/8/layout/orgChart1"/>
    <dgm:cxn modelId="{486E4547-79C7-5048-B668-DFB6F7043F2B}" type="presParOf" srcId="{8F807CF9-FDEB-E045-8B3E-2EBA11267705}" destId="{6A6E0F76-5497-3540-8BE9-8F07EAED4378}" srcOrd="0" destOrd="0" presId="urn:microsoft.com/office/officeart/2005/8/layout/orgChart1"/>
    <dgm:cxn modelId="{2471DDB7-CBA1-8B4C-95C5-ED387317629F}" type="presParOf" srcId="{6A6E0F76-5497-3540-8BE9-8F07EAED4378}" destId="{F1424044-7C99-134A-AC9B-57F7045AB5B6}" srcOrd="0" destOrd="0" presId="urn:microsoft.com/office/officeart/2005/8/layout/orgChart1"/>
    <dgm:cxn modelId="{9D83FA60-0634-DF47-A483-808746E37773}" type="presParOf" srcId="{6A6E0F76-5497-3540-8BE9-8F07EAED4378}" destId="{B6727F29-4BE5-414D-B272-244358446044}" srcOrd="1" destOrd="0" presId="urn:microsoft.com/office/officeart/2005/8/layout/orgChart1"/>
    <dgm:cxn modelId="{D43ED00B-461F-014C-89DE-EF1DA89F5169}" type="presParOf" srcId="{8F807CF9-FDEB-E045-8B3E-2EBA11267705}" destId="{FB3BE945-DECB-364F-95C1-D3F44075AA60}" srcOrd="1" destOrd="0" presId="urn:microsoft.com/office/officeart/2005/8/layout/orgChart1"/>
    <dgm:cxn modelId="{BB9BFC47-2C2D-9D4E-BBAD-11E650A070A7}" type="presParOf" srcId="{8F807CF9-FDEB-E045-8B3E-2EBA11267705}" destId="{E7BD4ABB-5CE2-C646-9480-FA3F6EF14867}" srcOrd="2" destOrd="0" presId="urn:microsoft.com/office/officeart/2005/8/layout/orgChart1"/>
    <dgm:cxn modelId="{BE63AE71-A739-4E82-A13C-0361F30225C3}" type="presParOf" srcId="{B656DBB2-BE0D-4DD8-B742-292C224AA8FF}" destId="{F8A7D311-3316-4B49-8E77-602F4E151036}" srcOrd="2" destOrd="0" presId="urn:microsoft.com/office/officeart/2005/8/layout/orgChart1"/>
    <dgm:cxn modelId="{F202041F-7688-4962-A5D3-9381C6124198}" type="presParOf" srcId="{1B3998C5-9BEC-46AD-A008-4AF7CEDFB324}" destId="{92809018-14C3-43B1-B6F3-53CDBB27007D}" srcOrd="2" destOrd="0" presId="urn:microsoft.com/office/officeart/2005/8/layout/orgChart1"/>
    <dgm:cxn modelId="{7FE89086-50E0-4743-8BEB-133912D01FD1}" type="presParOf" srcId="{8C4F4804-BD6C-4378-8C68-BA12A5E36C5D}" destId="{FC01BDB0-806C-417D-8B5E-86E536C081BD}" srcOrd="2" destOrd="0" presId="urn:microsoft.com/office/officeart/2005/8/layout/orgChart1"/>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8B5A20-E1DD-3744-B4DE-AC6168DB45F1}">
      <dsp:nvSpPr>
        <dsp:cNvPr id="0" name=""/>
        <dsp:cNvSpPr/>
      </dsp:nvSpPr>
      <dsp:spPr>
        <a:xfrm>
          <a:off x="10812326" y="2349555"/>
          <a:ext cx="106322" cy="1566593"/>
        </a:xfrm>
        <a:custGeom>
          <a:avLst/>
          <a:gdLst/>
          <a:ahLst/>
          <a:cxnLst/>
          <a:rect l="0" t="0" r="0" b="0"/>
          <a:pathLst>
            <a:path>
              <a:moveTo>
                <a:pt x="0" y="0"/>
              </a:moveTo>
              <a:lnTo>
                <a:pt x="0" y="1566593"/>
              </a:lnTo>
              <a:lnTo>
                <a:pt x="106322" y="156659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9EAFA9-CC46-644C-904E-D4DED954DD0B}">
      <dsp:nvSpPr>
        <dsp:cNvPr id="0" name=""/>
        <dsp:cNvSpPr/>
      </dsp:nvSpPr>
      <dsp:spPr>
        <a:xfrm>
          <a:off x="10812326" y="2349555"/>
          <a:ext cx="106322" cy="1013245"/>
        </a:xfrm>
        <a:custGeom>
          <a:avLst/>
          <a:gdLst/>
          <a:ahLst/>
          <a:cxnLst/>
          <a:rect l="0" t="0" r="0" b="0"/>
          <a:pathLst>
            <a:path>
              <a:moveTo>
                <a:pt x="0" y="0"/>
              </a:moveTo>
              <a:lnTo>
                <a:pt x="0" y="1013245"/>
              </a:lnTo>
              <a:lnTo>
                <a:pt x="106322" y="10132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79980D-9ED4-9E48-A5C6-CFA612C2EA3A}">
      <dsp:nvSpPr>
        <dsp:cNvPr id="0" name=""/>
        <dsp:cNvSpPr/>
      </dsp:nvSpPr>
      <dsp:spPr>
        <a:xfrm>
          <a:off x="10766606" y="2349555"/>
          <a:ext cx="91440" cy="366818"/>
        </a:xfrm>
        <a:custGeom>
          <a:avLst/>
          <a:gdLst/>
          <a:ahLst/>
          <a:cxnLst/>
          <a:rect l="0" t="0" r="0" b="0"/>
          <a:pathLst>
            <a:path>
              <a:moveTo>
                <a:pt x="45720" y="0"/>
              </a:moveTo>
              <a:lnTo>
                <a:pt x="45720" y="366818"/>
              </a:lnTo>
              <a:lnTo>
                <a:pt x="124425" y="366818"/>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0">
          <a:scrgbClr r="0" g="0" b="0"/>
        </a:fillRef>
        <a:effectRef idx="0">
          <a:scrgbClr r="0" g="0" b="0"/>
        </a:effectRef>
        <a:fontRef idx="minor"/>
      </dsp:style>
    </dsp:sp>
    <dsp:sp modelId="{860D2D67-7D35-42EC-90A2-ECCDC0A1AC3B}">
      <dsp:nvSpPr>
        <dsp:cNvPr id="0" name=""/>
        <dsp:cNvSpPr/>
      </dsp:nvSpPr>
      <dsp:spPr>
        <a:xfrm>
          <a:off x="10144859" y="1533776"/>
          <a:ext cx="1086059" cy="292538"/>
        </a:xfrm>
        <a:custGeom>
          <a:avLst/>
          <a:gdLst/>
          <a:ahLst/>
          <a:cxnLst/>
          <a:rect l="0" t="0" r="0" b="0"/>
          <a:pathLst>
            <a:path>
              <a:moveTo>
                <a:pt x="0" y="0"/>
              </a:moveTo>
              <a:lnTo>
                <a:pt x="0" y="182658"/>
              </a:lnTo>
              <a:lnTo>
                <a:pt x="1086059" y="182658"/>
              </a:lnTo>
              <a:lnTo>
                <a:pt x="1086059" y="2925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0E44F9-CDD7-2B40-AA15-84E998E871EC}">
      <dsp:nvSpPr>
        <dsp:cNvPr id="0" name=""/>
        <dsp:cNvSpPr/>
      </dsp:nvSpPr>
      <dsp:spPr>
        <a:xfrm>
          <a:off x="9479767" y="2349555"/>
          <a:ext cx="145534" cy="2241862"/>
        </a:xfrm>
        <a:custGeom>
          <a:avLst/>
          <a:gdLst/>
          <a:ahLst/>
          <a:cxnLst/>
          <a:rect l="0" t="0" r="0" b="0"/>
          <a:pathLst>
            <a:path>
              <a:moveTo>
                <a:pt x="0" y="0"/>
              </a:moveTo>
              <a:lnTo>
                <a:pt x="0" y="2241862"/>
              </a:lnTo>
              <a:lnTo>
                <a:pt x="145534" y="22418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482543-83A8-5747-88AB-6327FA4A031E}">
      <dsp:nvSpPr>
        <dsp:cNvPr id="0" name=""/>
        <dsp:cNvSpPr/>
      </dsp:nvSpPr>
      <dsp:spPr>
        <a:xfrm>
          <a:off x="9479767" y="2349555"/>
          <a:ext cx="131982" cy="1620780"/>
        </a:xfrm>
        <a:custGeom>
          <a:avLst/>
          <a:gdLst/>
          <a:ahLst/>
          <a:cxnLst/>
          <a:rect l="0" t="0" r="0" b="0"/>
          <a:pathLst>
            <a:path>
              <a:moveTo>
                <a:pt x="0" y="0"/>
              </a:moveTo>
              <a:lnTo>
                <a:pt x="0" y="1620780"/>
              </a:lnTo>
              <a:lnTo>
                <a:pt x="131982" y="162078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566A0B-D283-364D-93D2-E60233C1BAD3}">
      <dsp:nvSpPr>
        <dsp:cNvPr id="0" name=""/>
        <dsp:cNvSpPr/>
      </dsp:nvSpPr>
      <dsp:spPr>
        <a:xfrm>
          <a:off x="9479767" y="2349555"/>
          <a:ext cx="104878" cy="986141"/>
        </a:xfrm>
        <a:custGeom>
          <a:avLst/>
          <a:gdLst/>
          <a:ahLst/>
          <a:cxnLst/>
          <a:rect l="0" t="0" r="0" b="0"/>
          <a:pathLst>
            <a:path>
              <a:moveTo>
                <a:pt x="0" y="0"/>
              </a:moveTo>
              <a:lnTo>
                <a:pt x="0" y="986141"/>
              </a:lnTo>
              <a:lnTo>
                <a:pt x="104878" y="98614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083A75-084F-5742-B8FB-513CCC47133A}">
      <dsp:nvSpPr>
        <dsp:cNvPr id="0" name=""/>
        <dsp:cNvSpPr/>
      </dsp:nvSpPr>
      <dsp:spPr>
        <a:xfrm>
          <a:off x="9479767" y="2349555"/>
          <a:ext cx="100263" cy="355458"/>
        </a:xfrm>
        <a:custGeom>
          <a:avLst/>
          <a:gdLst/>
          <a:ahLst/>
          <a:cxnLst/>
          <a:rect l="0" t="0" r="0" b="0"/>
          <a:pathLst>
            <a:path>
              <a:moveTo>
                <a:pt x="0" y="0"/>
              </a:moveTo>
              <a:lnTo>
                <a:pt x="0" y="355458"/>
              </a:lnTo>
              <a:lnTo>
                <a:pt x="100263" y="3554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7EC867-9F2D-407E-AAF6-DB96119EB991}">
      <dsp:nvSpPr>
        <dsp:cNvPr id="0" name=""/>
        <dsp:cNvSpPr/>
      </dsp:nvSpPr>
      <dsp:spPr>
        <a:xfrm>
          <a:off x="9898360" y="1533776"/>
          <a:ext cx="246498" cy="292538"/>
        </a:xfrm>
        <a:custGeom>
          <a:avLst/>
          <a:gdLst/>
          <a:ahLst/>
          <a:cxnLst/>
          <a:rect l="0" t="0" r="0" b="0"/>
          <a:pathLst>
            <a:path>
              <a:moveTo>
                <a:pt x="246498" y="0"/>
              </a:moveTo>
              <a:lnTo>
                <a:pt x="246498" y="182658"/>
              </a:lnTo>
              <a:lnTo>
                <a:pt x="0" y="182658"/>
              </a:lnTo>
              <a:lnTo>
                <a:pt x="0" y="2925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DE8660-13BB-4E07-86F3-2CB299598E42}">
      <dsp:nvSpPr>
        <dsp:cNvPr id="0" name=""/>
        <dsp:cNvSpPr/>
      </dsp:nvSpPr>
      <dsp:spPr>
        <a:xfrm>
          <a:off x="5522099" y="763204"/>
          <a:ext cx="4622759" cy="247330"/>
        </a:xfrm>
        <a:custGeom>
          <a:avLst/>
          <a:gdLst/>
          <a:ahLst/>
          <a:cxnLst/>
          <a:rect l="0" t="0" r="0" b="0"/>
          <a:pathLst>
            <a:path>
              <a:moveTo>
                <a:pt x="0" y="0"/>
              </a:moveTo>
              <a:lnTo>
                <a:pt x="0" y="137450"/>
              </a:lnTo>
              <a:lnTo>
                <a:pt x="4622759" y="137450"/>
              </a:lnTo>
              <a:lnTo>
                <a:pt x="4622759" y="24733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0">
          <a:scrgbClr r="0" g="0" b="0"/>
        </a:fillRef>
        <a:effectRef idx="0">
          <a:scrgbClr r="0" g="0" b="0"/>
        </a:effectRef>
        <a:fontRef idx="minor"/>
      </dsp:style>
    </dsp:sp>
    <dsp:sp modelId="{47B6CE6D-2891-B747-9C81-9433BC53BD54}">
      <dsp:nvSpPr>
        <dsp:cNvPr id="0" name=""/>
        <dsp:cNvSpPr/>
      </dsp:nvSpPr>
      <dsp:spPr>
        <a:xfrm>
          <a:off x="7986909" y="2307822"/>
          <a:ext cx="238848" cy="966206"/>
        </a:xfrm>
        <a:custGeom>
          <a:avLst/>
          <a:gdLst/>
          <a:ahLst/>
          <a:cxnLst/>
          <a:rect l="0" t="0" r="0" b="0"/>
          <a:pathLst>
            <a:path>
              <a:moveTo>
                <a:pt x="0" y="0"/>
              </a:moveTo>
              <a:lnTo>
                <a:pt x="0" y="966206"/>
              </a:lnTo>
              <a:lnTo>
                <a:pt x="238848" y="9662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FEF904-B946-7C4C-867C-A6850B2AE45F}">
      <dsp:nvSpPr>
        <dsp:cNvPr id="0" name=""/>
        <dsp:cNvSpPr/>
      </dsp:nvSpPr>
      <dsp:spPr>
        <a:xfrm>
          <a:off x="7986909" y="2307822"/>
          <a:ext cx="201070" cy="381526"/>
        </a:xfrm>
        <a:custGeom>
          <a:avLst/>
          <a:gdLst/>
          <a:ahLst/>
          <a:cxnLst/>
          <a:rect l="0" t="0" r="0" b="0"/>
          <a:pathLst>
            <a:path>
              <a:moveTo>
                <a:pt x="0" y="0"/>
              </a:moveTo>
              <a:lnTo>
                <a:pt x="0" y="381526"/>
              </a:lnTo>
              <a:lnTo>
                <a:pt x="201070" y="3815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77645D-D500-4E36-922F-121DB7AF8B08}">
      <dsp:nvSpPr>
        <dsp:cNvPr id="0" name=""/>
        <dsp:cNvSpPr/>
      </dsp:nvSpPr>
      <dsp:spPr>
        <a:xfrm>
          <a:off x="7699922" y="1532672"/>
          <a:ext cx="705579" cy="251909"/>
        </a:xfrm>
        <a:custGeom>
          <a:avLst/>
          <a:gdLst/>
          <a:ahLst/>
          <a:cxnLst/>
          <a:rect l="0" t="0" r="0" b="0"/>
          <a:pathLst>
            <a:path>
              <a:moveTo>
                <a:pt x="0" y="0"/>
              </a:moveTo>
              <a:lnTo>
                <a:pt x="0" y="142028"/>
              </a:lnTo>
              <a:lnTo>
                <a:pt x="705579" y="142028"/>
              </a:lnTo>
              <a:lnTo>
                <a:pt x="705579" y="251909"/>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0">
          <a:scrgbClr r="0" g="0" b="0"/>
        </a:fillRef>
        <a:effectRef idx="0">
          <a:scrgbClr r="0" g="0" b="0"/>
        </a:effectRef>
        <a:fontRef idx="minor"/>
      </dsp:style>
    </dsp:sp>
    <dsp:sp modelId="{C8E01089-3E27-434E-B450-E853AD854CF4}">
      <dsp:nvSpPr>
        <dsp:cNvPr id="0" name=""/>
        <dsp:cNvSpPr/>
      </dsp:nvSpPr>
      <dsp:spPr>
        <a:xfrm>
          <a:off x="6699120" y="2314278"/>
          <a:ext cx="91440" cy="388616"/>
        </a:xfrm>
        <a:custGeom>
          <a:avLst/>
          <a:gdLst/>
          <a:ahLst/>
          <a:cxnLst/>
          <a:rect l="0" t="0" r="0" b="0"/>
          <a:pathLst>
            <a:path>
              <a:moveTo>
                <a:pt x="45720" y="0"/>
              </a:moveTo>
              <a:lnTo>
                <a:pt x="45720" y="388616"/>
              </a:lnTo>
              <a:lnTo>
                <a:pt x="95898" y="38861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DFD98D-742D-4563-A520-04A4D2AD9706}">
      <dsp:nvSpPr>
        <dsp:cNvPr id="0" name=""/>
        <dsp:cNvSpPr/>
      </dsp:nvSpPr>
      <dsp:spPr>
        <a:xfrm>
          <a:off x="7163432" y="1532672"/>
          <a:ext cx="536489" cy="258365"/>
        </a:xfrm>
        <a:custGeom>
          <a:avLst/>
          <a:gdLst/>
          <a:ahLst/>
          <a:cxnLst/>
          <a:rect l="0" t="0" r="0" b="0"/>
          <a:pathLst>
            <a:path>
              <a:moveTo>
                <a:pt x="536489" y="0"/>
              </a:moveTo>
              <a:lnTo>
                <a:pt x="536489" y="148485"/>
              </a:lnTo>
              <a:lnTo>
                <a:pt x="0" y="148485"/>
              </a:lnTo>
              <a:lnTo>
                <a:pt x="0" y="258365"/>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0">
          <a:scrgbClr r="0" g="0" b="0"/>
        </a:fillRef>
        <a:effectRef idx="0">
          <a:scrgbClr r="0" g="0" b="0"/>
        </a:effectRef>
        <a:fontRef idx="minor"/>
      </dsp:style>
    </dsp:sp>
    <dsp:sp modelId="{1588A713-51D0-4F26-88F9-56A4166E560A}">
      <dsp:nvSpPr>
        <dsp:cNvPr id="0" name=""/>
        <dsp:cNvSpPr/>
      </dsp:nvSpPr>
      <dsp:spPr>
        <a:xfrm>
          <a:off x="5522099" y="763204"/>
          <a:ext cx="2177822" cy="246226"/>
        </a:xfrm>
        <a:custGeom>
          <a:avLst/>
          <a:gdLst/>
          <a:ahLst/>
          <a:cxnLst/>
          <a:rect l="0" t="0" r="0" b="0"/>
          <a:pathLst>
            <a:path>
              <a:moveTo>
                <a:pt x="0" y="0"/>
              </a:moveTo>
              <a:lnTo>
                <a:pt x="0" y="136346"/>
              </a:lnTo>
              <a:lnTo>
                <a:pt x="2177822" y="136346"/>
              </a:lnTo>
              <a:lnTo>
                <a:pt x="2177822" y="246226"/>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0">
          <a:scrgbClr r="0" g="0" b="0"/>
        </a:fillRef>
        <a:effectRef idx="0">
          <a:scrgbClr r="0" g="0" b="0"/>
        </a:effectRef>
        <a:fontRef idx="minor"/>
      </dsp:style>
    </dsp:sp>
    <dsp:sp modelId="{5B108D0C-D16F-2B4D-9EE5-9102F39C6C95}">
      <dsp:nvSpPr>
        <dsp:cNvPr id="0" name=""/>
        <dsp:cNvSpPr/>
      </dsp:nvSpPr>
      <dsp:spPr>
        <a:xfrm>
          <a:off x="5265251" y="2120480"/>
          <a:ext cx="154743" cy="395737"/>
        </a:xfrm>
        <a:custGeom>
          <a:avLst/>
          <a:gdLst/>
          <a:ahLst/>
          <a:cxnLst/>
          <a:rect l="0" t="0" r="0" b="0"/>
          <a:pathLst>
            <a:path>
              <a:moveTo>
                <a:pt x="0" y="0"/>
              </a:moveTo>
              <a:lnTo>
                <a:pt x="0" y="395737"/>
              </a:lnTo>
              <a:lnTo>
                <a:pt x="154743" y="3957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A0C0EF-E312-144A-9C6E-8C561F4A9717}">
      <dsp:nvSpPr>
        <dsp:cNvPr id="0" name=""/>
        <dsp:cNvSpPr/>
      </dsp:nvSpPr>
      <dsp:spPr>
        <a:xfrm>
          <a:off x="5030001" y="1454390"/>
          <a:ext cx="653841" cy="286798"/>
        </a:xfrm>
        <a:custGeom>
          <a:avLst/>
          <a:gdLst/>
          <a:ahLst/>
          <a:cxnLst/>
          <a:rect l="0" t="0" r="0" b="0"/>
          <a:pathLst>
            <a:path>
              <a:moveTo>
                <a:pt x="0" y="0"/>
              </a:moveTo>
              <a:lnTo>
                <a:pt x="0" y="176918"/>
              </a:lnTo>
              <a:lnTo>
                <a:pt x="653841" y="176918"/>
              </a:lnTo>
              <a:lnTo>
                <a:pt x="653841" y="2867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278B78-D202-CE4D-9364-3BF7BD5FDB8D}">
      <dsp:nvSpPr>
        <dsp:cNvPr id="0" name=""/>
        <dsp:cNvSpPr/>
      </dsp:nvSpPr>
      <dsp:spPr>
        <a:xfrm>
          <a:off x="4090481" y="2126608"/>
          <a:ext cx="140155" cy="1887523"/>
        </a:xfrm>
        <a:custGeom>
          <a:avLst/>
          <a:gdLst/>
          <a:ahLst/>
          <a:cxnLst/>
          <a:rect l="0" t="0" r="0" b="0"/>
          <a:pathLst>
            <a:path>
              <a:moveTo>
                <a:pt x="0" y="0"/>
              </a:moveTo>
              <a:lnTo>
                <a:pt x="0" y="1887523"/>
              </a:lnTo>
              <a:lnTo>
                <a:pt x="140155" y="18875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15C41F-8437-2846-9587-AF8D383EC7E7}">
      <dsp:nvSpPr>
        <dsp:cNvPr id="0" name=""/>
        <dsp:cNvSpPr/>
      </dsp:nvSpPr>
      <dsp:spPr>
        <a:xfrm>
          <a:off x="4090481" y="2126608"/>
          <a:ext cx="116944" cy="1102463"/>
        </a:xfrm>
        <a:custGeom>
          <a:avLst/>
          <a:gdLst/>
          <a:ahLst/>
          <a:cxnLst/>
          <a:rect l="0" t="0" r="0" b="0"/>
          <a:pathLst>
            <a:path>
              <a:moveTo>
                <a:pt x="0" y="0"/>
              </a:moveTo>
              <a:lnTo>
                <a:pt x="0" y="1102463"/>
              </a:lnTo>
              <a:lnTo>
                <a:pt x="116944" y="11024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2BDC85-C6F8-5C42-B3F8-20E8CB904C11}">
      <dsp:nvSpPr>
        <dsp:cNvPr id="0" name=""/>
        <dsp:cNvSpPr/>
      </dsp:nvSpPr>
      <dsp:spPr>
        <a:xfrm>
          <a:off x="4090481" y="2126608"/>
          <a:ext cx="110791" cy="494928"/>
        </a:xfrm>
        <a:custGeom>
          <a:avLst/>
          <a:gdLst/>
          <a:ahLst/>
          <a:cxnLst/>
          <a:rect l="0" t="0" r="0" b="0"/>
          <a:pathLst>
            <a:path>
              <a:moveTo>
                <a:pt x="0" y="0"/>
              </a:moveTo>
              <a:lnTo>
                <a:pt x="0" y="494928"/>
              </a:lnTo>
              <a:lnTo>
                <a:pt x="110791" y="4949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63FB5F-55EE-184D-888F-4D1E384148E0}">
      <dsp:nvSpPr>
        <dsp:cNvPr id="0" name=""/>
        <dsp:cNvSpPr/>
      </dsp:nvSpPr>
      <dsp:spPr>
        <a:xfrm>
          <a:off x="4509073" y="1454390"/>
          <a:ext cx="520928" cy="282701"/>
        </a:xfrm>
        <a:custGeom>
          <a:avLst/>
          <a:gdLst/>
          <a:ahLst/>
          <a:cxnLst/>
          <a:rect l="0" t="0" r="0" b="0"/>
          <a:pathLst>
            <a:path>
              <a:moveTo>
                <a:pt x="520928" y="0"/>
              </a:moveTo>
              <a:lnTo>
                <a:pt x="520928" y="172821"/>
              </a:lnTo>
              <a:lnTo>
                <a:pt x="0" y="172821"/>
              </a:lnTo>
              <a:lnTo>
                <a:pt x="0" y="28270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3F1C5F-A7ED-412C-9248-901EA52B482E}">
      <dsp:nvSpPr>
        <dsp:cNvPr id="0" name=""/>
        <dsp:cNvSpPr/>
      </dsp:nvSpPr>
      <dsp:spPr>
        <a:xfrm>
          <a:off x="5030001" y="763204"/>
          <a:ext cx="492097" cy="249230"/>
        </a:xfrm>
        <a:custGeom>
          <a:avLst/>
          <a:gdLst/>
          <a:ahLst/>
          <a:cxnLst/>
          <a:rect l="0" t="0" r="0" b="0"/>
          <a:pathLst>
            <a:path>
              <a:moveTo>
                <a:pt x="492097" y="0"/>
              </a:moveTo>
              <a:lnTo>
                <a:pt x="492097" y="139349"/>
              </a:lnTo>
              <a:lnTo>
                <a:pt x="0" y="139349"/>
              </a:lnTo>
              <a:lnTo>
                <a:pt x="0" y="24923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0">
          <a:scrgbClr r="0" g="0" b="0"/>
        </a:fillRef>
        <a:effectRef idx="0">
          <a:scrgbClr r="0" g="0" b="0"/>
        </a:effectRef>
        <a:fontRef idx="minor"/>
      </dsp:style>
    </dsp:sp>
    <dsp:sp modelId="{4B003DA4-2996-E845-873A-1FA3566ADCFE}">
      <dsp:nvSpPr>
        <dsp:cNvPr id="0" name=""/>
        <dsp:cNvSpPr/>
      </dsp:nvSpPr>
      <dsp:spPr>
        <a:xfrm>
          <a:off x="2709031" y="2260840"/>
          <a:ext cx="165448" cy="1655293"/>
        </a:xfrm>
        <a:custGeom>
          <a:avLst/>
          <a:gdLst/>
          <a:ahLst/>
          <a:cxnLst/>
          <a:rect l="0" t="0" r="0" b="0"/>
          <a:pathLst>
            <a:path>
              <a:moveTo>
                <a:pt x="0" y="0"/>
              </a:moveTo>
              <a:lnTo>
                <a:pt x="0" y="1655293"/>
              </a:lnTo>
              <a:lnTo>
                <a:pt x="165448" y="165529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773E81-C767-475C-884F-B3EA7304D6B7}">
      <dsp:nvSpPr>
        <dsp:cNvPr id="0" name=""/>
        <dsp:cNvSpPr/>
      </dsp:nvSpPr>
      <dsp:spPr>
        <a:xfrm>
          <a:off x="2709031" y="2260840"/>
          <a:ext cx="97657" cy="1074867"/>
        </a:xfrm>
        <a:custGeom>
          <a:avLst/>
          <a:gdLst/>
          <a:ahLst/>
          <a:cxnLst/>
          <a:rect l="0" t="0" r="0" b="0"/>
          <a:pathLst>
            <a:path>
              <a:moveTo>
                <a:pt x="0" y="0"/>
              </a:moveTo>
              <a:lnTo>
                <a:pt x="0" y="1074867"/>
              </a:lnTo>
              <a:lnTo>
                <a:pt x="97657" y="10748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AD27E0-F2CB-4418-857A-FD8B6563ED81}">
      <dsp:nvSpPr>
        <dsp:cNvPr id="0" name=""/>
        <dsp:cNvSpPr/>
      </dsp:nvSpPr>
      <dsp:spPr>
        <a:xfrm>
          <a:off x="2709031" y="2260840"/>
          <a:ext cx="97657" cy="443750"/>
        </a:xfrm>
        <a:custGeom>
          <a:avLst/>
          <a:gdLst/>
          <a:ahLst/>
          <a:cxnLst/>
          <a:rect l="0" t="0" r="0" b="0"/>
          <a:pathLst>
            <a:path>
              <a:moveTo>
                <a:pt x="0" y="0"/>
              </a:moveTo>
              <a:lnTo>
                <a:pt x="0" y="443750"/>
              </a:lnTo>
              <a:lnTo>
                <a:pt x="97657" y="4437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3FAE82-52B5-45E6-8C87-6E0F5E15FDE7}">
      <dsp:nvSpPr>
        <dsp:cNvPr id="0" name=""/>
        <dsp:cNvSpPr/>
      </dsp:nvSpPr>
      <dsp:spPr>
        <a:xfrm>
          <a:off x="2414865" y="1531913"/>
          <a:ext cx="712758" cy="205685"/>
        </a:xfrm>
        <a:custGeom>
          <a:avLst/>
          <a:gdLst/>
          <a:ahLst/>
          <a:cxnLst/>
          <a:rect l="0" t="0" r="0" b="0"/>
          <a:pathLst>
            <a:path>
              <a:moveTo>
                <a:pt x="0" y="0"/>
              </a:moveTo>
              <a:lnTo>
                <a:pt x="0" y="95805"/>
              </a:lnTo>
              <a:lnTo>
                <a:pt x="712758" y="95805"/>
              </a:lnTo>
              <a:lnTo>
                <a:pt x="712758" y="205685"/>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0">
          <a:scrgbClr r="0" g="0" b="0"/>
        </a:fillRef>
        <a:effectRef idx="0">
          <a:scrgbClr r="0" g="0" b="0"/>
        </a:effectRef>
        <a:fontRef idx="minor"/>
      </dsp:style>
    </dsp:sp>
    <dsp:sp modelId="{FE2014E9-ABDF-D045-940D-7C8227C4D57B}">
      <dsp:nvSpPr>
        <dsp:cNvPr id="0" name=""/>
        <dsp:cNvSpPr/>
      </dsp:nvSpPr>
      <dsp:spPr>
        <a:xfrm>
          <a:off x="1454508" y="2255859"/>
          <a:ext cx="121308" cy="1782195"/>
        </a:xfrm>
        <a:custGeom>
          <a:avLst/>
          <a:gdLst/>
          <a:ahLst/>
          <a:cxnLst/>
          <a:rect l="0" t="0" r="0" b="0"/>
          <a:pathLst>
            <a:path>
              <a:moveTo>
                <a:pt x="0" y="0"/>
              </a:moveTo>
              <a:lnTo>
                <a:pt x="0" y="1782195"/>
              </a:lnTo>
              <a:lnTo>
                <a:pt x="121308" y="17821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50F473-DC48-45E1-B359-0BDB5F93F219}">
      <dsp:nvSpPr>
        <dsp:cNvPr id="0" name=""/>
        <dsp:cNvSpPr/>
      </dsp:nvSpPr>
      <dsp:spPr>
        <a:xfrm>
          <a:off x="1408788" y="2255859"/>
          <a:ext cx="91440" cy="1089319"/>
        </a:xfrm>
        <a:custGeom>
          <a:avLst/>
          <a:gdLst/>
          <a:ahLst/>
          <a:cxnLst/>
          <a:rect l="0" t="0" r="0" b="0"/>
          <a:pathLst>
            <a:path>
              <a:moveTo>
                <a:pt x="45720" y="0"/>
              </a:moveTo>
              <a:lnTo>
                <a:pt x="45720" y="1089319"/>
              </a:lnTo>
              <a:lnTo>
                <a:pt x="126717" y="108931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94F99A-FF8B-47FE-91F7-9BA69F4E3B1D}">
      <dsp:nvSpPr>
        <dsp:cNvPr id="0" name=""/>
        <dsp:cNvSpPr/>
      </dsp:nvSpPr>
      <dsp:spPr>
        <a:xfrm>
          <a:off x="1408788" y="2255859"/>
          <a:ext cx="91440" cy="482590"/>
        </a:xfrm>
        <a:custGeom>
          <a:avLst/>
          <a:gdLst/>
          <a:ahLst/>
          <a:cxnLst/>
          <a:rect l="0" t="0" r="0" b="0"/>
          <a:pathLst>
            <a:path>
              <a:moveTo>
                <a:pt x="45720" y="0"/>
              </a:moveTo>
              <a:lnTo>
                <a:pt x="45720" y="482590"/>
              </a:lnTo>
              <a:lnTo>
                <a:pt x="122709" y="48259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6B3FFB-827A-4B32-91A6-7792D5B68CF6}">
      <dsp:nvSpPr>
        <dsp:cNvPr id="0" name=""/>
        <dsp:cNvSpPr/>
      </dsp:nvSpPr>
      <dsp:spPr>
        <a:xfrm>
          <a:off x="1873101" y="1531913"/>
          <a:ext cx="541763" cy="200704"/>
        </a:xfrm>
        <a:custGeom>
          <a:avLst/>
          <a:gdLst/>
          <a:ahLst/>
          <a:cxnLst/>
          <a:rect l="0" t="0" r="0" b="0"/>
          <a:pathLst>
            <a:path>
              <a:moveTo>
                <a:pt x="541763" y="0"/>
              </a:moveTo>
              <a:lnTo>
                <a:pt x="541763" y="90824"/>
              </a:lnTo>
              <a:lnTo>
                <a:pt x="0" y="90824"/>
              </a:lnTo>
              <a:lnTo>
                <a:pt x="0" y="20070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0">
          <a:scrgbClr r="0" g="0" b="0"/>
        </a:fillRef>
        <a:effectRef idx="0">
          <a:scrgbClr r="0" g="0" b="0"/>
        </a:effectRef>
        <a:fontRef idx="minor"/>
      </dsp:style>
    </dsp:sp>
    <dsp:sp modelId="{D3142B4D-12A3-49FC-8E3E-5CCCB8F398FA}">
      <dsp:nvSpPr>
        <dsp:cNvPr id="0" name=""/>
        <dsp:cNvSpPr/>
      </dsp:nvSpPr>
      <dsp:spPr>
        <a:xfrm>
          <a:off x="2414865" y="763204"/>
          <a:ext cx="3107234" cy="245467"/>
        </a:xfrm>
        <a:custGeom>
          <a:avLst/>
          <a:gdLst/>
          <a:ahLst/>
          <a:cxnLst/>
          <a:rect l="0" t="0" r="0" b="0"/>
          <a:pathLst>
            <a:path>
              <a:moveTo>
                <a:pt x="3107234" y="0"/>
              </a:moveTo>
              <a:lnTo>
                <a:pt x="3107234" y="135587"/>
              </a:lnTo>
              <a:lnTo>
                <a:pt x="0" y="135587"/>
              </a:lnTo>
              <a:lnTo>
                <a:pt x="0" y="24546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0">
          <a:scrgbClr r="0" g="0" b="0"/>
        </a:fillRef>
        <a:effectRef idx="0">
          <a:scrgbClr r="0" g="0" b="0"/>
        </a:effectRef>
        <a:fontRef idx="minor"/>
      </dsp:style>
    </dsp:sp>
    <dsp:sp modelId="{3F9E2E4A-2CC4-4D7A-8D5E-B7C80341AC34}">
      <dsp:nvSpPr>
        <dsp:cNvPr id="0" name=""/>
        <dsp:cNvSpPr/>
      </dsp:nvSpPr>
      <dsp:spPr>
        <a:xfrm>
          <a:off x="104648" y="1530982"/>
          <a:ext cx="198730" cy="2499061"/>
        </a:xfrm>
        <a:custGeom>
          <a:avLst/>
          <a:gdLst/>
          <a:ahLst/>
          <a:cxnLst/>
          <a:rect l="0" t="0" r="0" b="0"/>
          <a:pathLst>
            <a:path>
              <a:moveTo>
                <a:pt x="0" y="0"/>
              </a:moveTo>
              <a:lnTo>
                <a:pt x="0" y="2499061"/>
              </a:lnTo>
              <a:lnTo>
                <a:pt x="198730" y="24990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63A686-1CC6-F84E-9309-8C7259C08723}">
      <dsp:nvSpPr>
        <dsp:cNvPr id="0" name=""/>
        <dsp:cNvSpPr/>
      </dsp:nvSpPr>
      <dsp:spPr>
        <a:xfrm>
          <a:off x="104648" y="1530982"/>
          <a:ext cx="160816" cy="1783152"/>
        </a:xfrm>
        <a:custGeom>
          <a:avLst/>
          <a:gdLst/>
          <a:ahLst/>
          <a:cxnLst/>
          <a:rect l="0" t="0" r="0" b="0"/>
          <a:pathLst>
            <a:path>
              <a:moveTo>
                <a:pt x="0" y="0"/>
              </a:moveTo>
              <a:lnTo>
                <a:pt x="0" y="1783152"/>
              </a:lnTo>
              <a:lnTo>
                <a:pt x="160816" y="178315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E71714-00ED-3842-A8BB-9C2CE6825F7C}">
      <dsp:nvSpPr>
        <dsp:cNvPr id="0" name=""/>
        <dsp:cNvSpPr/>
      </dsp:nvSpPr>
      <dsp:spPr>
        <a:xfrm>
          <a:off x="104648" y="1530982"/>
          <a:ext cx="120160" cy="1075270"/>
        </a:xfrm>
        <a:custGeom>
          <a:avLst/>
          <a:gdLst/>
          <a:ahLst/>
          <a:cxnLst/>
          <a:rect l="0" t="0" r="0" b="0"/>
          <a:pathLst>
            <a:path>
              <a:moveTo>
                <a:pt x="0" y="0"/>
              </a:moveTo>
              <a:lnTo>
                <a:pt x="0" y="1075270"/>
              </a:lnTo>
              <a:lnTo>
                <a:pt x="120160" y="10752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F57B64-47B2-6845-86EC-223308BC9361}">
      <dsp:nvSpPr>
        <dsp:cNvPr id="0" name=""/>
        <dsp:cNvSpPr/>
      </dsp:nvSpPr>
      <dsp:spPr>
        <a:xfrm>
          <a:off x="104648" y="1530982"/>
          <a:ext cx="113944" cy="433724"/>
        </a:xfrm>
        <a:custGeom>
          <a:avLst/>
          <a:gdLst/>
          <a:ahLst/>
          <a:cxnLst/>
          <a:rect l="0" t="0" r="0" b="0"/>
          <a:pathLst>
            <a:path>
              <a:moveTo>
                <a:pt x="0" y="0"/>
              </a:moveTo>
              <a:lnTo>
                <a:pt x="0" y="433724"/>
              </a:lnTo>
              <a:lnTo>
                <a:pt x="113944" y="43372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0">
          <a:scrgbClr r="0" g="0" b="0"/>
        </a:fillRef>
        <a:effectRef idx="0">
          <a:scrgbClr r="0" g="0" b="0"/>
        </a:effectRef>
        <a:fontRef idx="minor"/>
      </dsp:style>
    </dsp:sp>
    <dsp:sp modelId="{DA9DACF2-3E67-4EC1-A664-CF3B98E11CDC}">
      <dsp:nvSpPr>
        <dsp:cNvPr id="0" name=""/>
        <dsp:cNvSpPr/>
      </dsp:nvSpPr>
      <dsp:spPr>
        <a:xfrm>
          <a:off x="523240" y="763204"/>
          <a:ext cx="4998858" cy="244536"/>
        </a:xfrm>
        <a:custGeom>
          <a:avLst/>
          <a:gdLst/>
          <a:ahLst/>
          <a:cxnLst/>
          <a:rect l="0" t="0" r="0" b="0"/>
          <a:pathLst>
            <a:path>
              <a:moveTo>
                <a:pt x="4998858" y="0"/>
              </a:moveTo>
              <a:lnTo>
                <a:pt x="4998858" y="134656"/>
              </a:lnTo>
              <a:lnTo>
                <a:pt x="0" y="134656"/>
              </a:lnTo>
              <a:lnTo>
                <a:pt x="0" y="244536"/>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0">
          <a:scrgbClr r="0" g="0" b="0"/>
        </a:fillRef>
        <a:effectRef idx="0">
          <a:scrgbClr r="0" g="0" b="0"/>
        </a:effectRef>
        <a:fontRef idx="minor"/>
      </dsp:style>
    </dsp:sp>
    <dsp:sp modelId="{35974292-4B0E-4DD8-A7DB-E7B9058E66F0}">
      <dsp:nvSpPr>
        <dsp:cNvPr id="0" name=""/>
        <dsp:cNvSpPr/>
      </dsp:nvSpPr>
      <dsp:spPr>
        <a:xfrm>
          <a:off x="4496578" y="239963"/>
          <a:ext cx="2051041" cy="523240"/>
        </a:xfrm>
        <a:prstGeom prst="rect">
          <a:avLst/>
        </a:prstGeom>
        <a:solidFill>
          <a:srgbClr val="FFC000"/>
        </a:solidFill>
        <a:ln w="254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extrusionH="76200" prstMaterial="matte">
          <a:bevelT w="127000" h="635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Vision and Mission Statement</a:t>
          </a:r>
        </a:p>
      </dsp:txBody>
      <dsp:txXfrm>
        <a:off x="4496578" y="239963"/>
        <a:ext cx="2051041" cy="523240"/>
      </dsp:txXfrm>
    </dsp:sp>
    <dsp:sp modelId="{A6F3C50D-3FE0-40E3-97FD-4C73D0E0E95E}">
      <dsp:nvSpPr>
        <dsp:cNvPr id="0" name=""/>
        <dsp:cNvSpPr/>
      </dsp:nvSpPr>
      <dsp:spPr>
        <a:xfrm>
          <a:off x="0" y="1007741"/>
          <a:ext cx="1046481" cy="523240"/>
        </a:xfrm>
        <a:prstGeom prst="rect">
          <a:avLst/>
        </a:prstGeom>
        <a:gradFill rotWithShape="0">
          <a:gsLst>
            <a:gs pos="80000">
              <a:srgbClr val="FFC000"/>
            </a:gs>
            <a:gs pos="100000">
              <a:schemeClr val="tx1">
                <a:lumMod val="50000"/>
                <a:lumOff val="50000"/>
              </a:schemeClr>
            </a:gs>
            <a:gs pos="100000">
              <a:schemeClr val="accent1">
                <a:tint val="23500"/>
                <a:satMod val="160000"/>
              </a:schemeClr>
            </a:gs>
          </a:gsLst>
          <a:path path="shape">
            <a:fillToRect l="50000" t="50000" r="50000" b="50000"/>
          </a:path>
        </a:gradFill>
        <a:ln w="28575" cap="flat" cmpd="sng" algn="ctr">
          <a:solidFill>
            <a:schemeClr val="tx1"/>
          </a:solidFill>
          <a:prstDash val="solid"/>
        </a:ln>
        <a:effectLst>
          <a:innerShdw>
            <a:prstClr val="black"/>
          </a:innerShdw>
        </a:effectLst>
        <a:scene3d>
          <a:camera prst="orthographicFront"/>
          <a:lightRig rig="threePt" dir="t"/>
        </a:scene3d>
        <a:sp3d prstMaterial="matte"/>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Worship</a:t>
          </a:r>
        </a:p>
      </dsp:txBody>
      <dsp:txXfrm>
        <a:off x="0" y="1007741"/>
        <a:ext cx="1046481" cy="523240"/>
      </dsp:txXfrm>
    </dsp:sp>
    <dsp:sp modelId="{9FA43E0F-D7BD-45C0-A3B4-7C46158AE5FA}">
      <dsp:nvSpPr>
        <dsp:cNvPr id="0" name=""/>
        <dsp:cNvSpPr/>
      </dsp:nvSpPr>
      <dsp:spPr>
        <a:xfrm>
          <a:off x="218592" y="1703086"/>
          <a:ext cx="1046481" cy="523240"/>
        </a:xfrm>
        <a:prstGeom prst="rect">
          <a:avLst/>
        </a:prstGeom>
        <a:solidFill>
          <a:srgbClr val="FFFF00"/>
        </a:solidFill>
        <a:ln w="25400" cap="flat" cmpd="sng" algn="ctr">
          <a:solidFill>
            <a:schemeClr val="lt1">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Small Group Daily Prayer</a:t>
          </a:r>
        </a:p>
      </dsp:txBody>
      <dsp:txXfrm>
        <a:off x="218592" y="1703086"/>
        <a:ext cx="1046481" cy="523240"/>
      </dsp:txXfrm>
    </dsp:sp>
    <dsp:sp modelId="{CCF71828-9877-F44D-8D8D-6AA684E598B7}">
      <dsp:nvSpPr>
        <dsp:cNvPr id="0" name=""/>
        <dsp:cNvSpPr/>
      </dsp:nvSpPr>
      <dsp:spPr>
        <a:xfrm>
          <a:off x="224809" y="2344632"/>
          <a:ext cx="1046481" cy="523240"/>
        </a:xfrm>
        <a:prstGeom prst="rect">
          <a:avLst/>
        </a:prstGeom>
        <a:solidFill>
          <a:srgbClr val="FFFF00"/>
        </a:solidFill>
        <a:ln w="25400" cap="flat" cmpd="sng" algn="ctr">
          <a:solidFill>
            <a:schemeClr val="lt1">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Periodic Special Worship Opportunities during Week</a:t>
          </a:r>
        </a:p>
      </dsp:txBody>
      <dsp:txXfrm>
        <a:off x="224809" y="2344632"/>
        <a:ext cx="1046481" cy="523240"/>
      </dsp:txXfrm>
    </dsp:sp>
    <dsp:sp modelId="{26A93D80-0D21-534D-BBA4-C52581AE0167}">
      <dsp:nvSpPr>
        <dsp:cNvPr id="0" name=""/>
        <dsp:cNvSpPr/>
      </dsp:nvSpPr>
      <dsp:spPr>
        <a:xfrm>
          <a:off x="265464" y="3052514"/>
          <a:ext cx="1046481" cy="523240"/>
        </a:xfrm>
        <a:prstGeom prst="rect">
          <a:avLst/>
        </a:prstGeom>
        <a:solidFill>
          <a:srgbClr val="FFFF00"/>
        </a:solidFill>
        <a:ln w="25400"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Periodic Single Service Sunday</a:t>
          </a:r>
        </a:p>
      </dsp:txBody>
      <dsp:txXfrm>
        <a:off x="265464" y="3052514"/>
        <a:ext cx="1046481" cy="523240"/>
      </dsp:txXfrm>
    </dsp:sp>
    <dsp:sp modelId="{8E99E62B-6C50-4D3B-8B95-B656DC35F1D9}">
      <dsp:nvSpPr>
        <dsp:cNvPr id="0" name=""/>
        <dsp:cNvSpPr/>
      </dsp:nvSpPr>
      <dsp:spPr>
        <a:xfrm>
          <a:off x="303378" y="3768422"/>
          <a:ext cx="1046481" cy="523240"/>
        </a:xfrm>
        <a:prstGeom prst="rect">
          <a:avLst/>
        </a:prstGeom>
        <a:solidFill>
          <a:srgbClr val="FFFF00"/>
        </a:solidFill>
        <a:ln w="25400"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Atmosphere of Unity</a:t>
          </a:r>
        </a:p>
      </dsp:txBody>
      <dsp:txXfrm>
        <a:off x="303378" y="3768422"/>
        <a:ext cx="1046481" cy="523240"/>
      </dsp:txXfrm>
    </dsp:sp>
    <dsp:sp modelId="{08C5470F-8EDE-4415-9AD7-3A1FAE0C6845}">
      <dsp:nvSpPr>
        <dsp:cNvPr id="0" name=""/>
        <dsp:cNvSpPr/>
      </dsp:nvSpPr>
      <dsp:spPr>
        <a:xfrm>
          <a:off x="1891624" y="1008672"/>
          <a:ext cx="1046481" cy="523240"/>
        </a:xfrm>
        <a:prstGeom prst="rect">
          <a:avLst/>
        </a:prstGeom>
        <a:gradFill rotWithShape="0">
          <a:gsLst>
            <a:gs pos="80000">
              <a:srgbClr val="FFC000"/>
            </a:gs>
            <a:gs pos="100000">
              <a:schemeClr val="tx1">
                <a:lumMod val="50000"/>
                <a:lumOff val="50000"/>
              </a:schemeClr>
            </a:gs>
            <a:gs pos="100000">
              <a:schemeClr val="accent1">
                <a:tint val="23500"/>
                <a:satMod val="160000"/>
              </a:schemeClr>
            </a:gs>
          </a:gsLst>
          <a:path path="shape">
            <a:fillToRect l="50000" t="50000" r="50000" b="50000"/>
          </a:path>
        </a:gradFill>
        <a:ln w="28575" cap="flat" cmpd="sng" algn="ctr">
          <a:solidFill>
            <a:schemeClr val="tx1"/>
          </a:solidFill>
          <a:prstDash val="solid"/>
        </a:ln>
        <a:effectLst>
          <a:innerShdw blurRad="190500">
            <a:prstClr val="black"/>
          </a:innerShdw>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Ministry</a:t>
          </a:r>
        </a:p>
      </dsp:txBody>
      <dsp:txXfrm>
        <a:off x="1891624" y="1008672"/>
        <a:ext cx="1046481" cy="523240"/>
      </dsp:txXfrm>
    </dsp:sp>
    <dsp:sp modelId="{17942A00-EDF2-4F7B-AD16-E2699EEDC2F0}">
      <dsp:nvSpPr>
        <dsp:cNvPr id="0" name=""/>
        <dsp:cNvSpPr/>
      </dsp:nvSpPr>
      <dsp:spPr>
        <a:xfrm>
          <a:off x="1349860" y="1732618"/>
          <a:ext cx="1046481" cy="523240"/>
        </a:xfrm>
        <a:prstGeom prst="rect">
          <a:avLst/>
        </a:prstGeom>
        <a:solidFill>
          <a:srgbClr val="FFC000"/>
        </a:solidFill>
        <a:ln w="25400" cap="flat" cmpd="sng" algn="ctr">
          <a:solidFill>
            <a:schemeClr val="lt1">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Congregation</a:t>
          </a:r>
        </a:p>
      </dsp:txBody>
      <dsp:txXfrm>
        <a:off x="1349860" y="1732618"/>
        <a:ext cx="1046481" cy="523240"/>
      </dsp:txXfrm>
    </dsp:sp>
    <dsp:sp modelId="{86AC1B07-E20D-4987-8450-34F050A35946}">
      <dsp:nvSpPr>
        <dsp:cNvPr id="0" name=""/>
        <dsp:cNvSpPr/>
      </dsp:nvSpPr>
      <dsp:spPr>
        <a:xfrm>
          <a:off x="1531498" y="2476828"/>
          <a:ext cx="1046481" cy="523240"/>
        </a:xfrm>
        <a:prstGeom prst="rect">
          <a:avLst/>
        </a:prstGeom>
        <a:solidFill>
          <a:srgbClr val="FFFF00"/>
        </a:solidFill>
        <a:ln w="25400"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Young Adult and Family Programs</a:t>
          </a:r>
        </a:p>
      </dsp:txBody>
      <dsp:txXfrm>
        <a:off x="1531498" y="2476828"/>
        <a:ext cx="1046481" cy="523240"/>
      </dsp:txXfrm>
    </dsp:sp>
    <dsp:sp modelId="{1C4FDB71-2D37-44E9-BA76-C4C8F4A36417}">
      <dsp:nvSpPr>
        <dsp:cNvPr id="0" name=""/>
        <dsp:cNvSpPr/>
      </dsp:nvSpPr>
      <dsp:spPr>
        <a:xfrm>
          <a:off x="1535506" y="3083558"/>
          <a:ext cx="1046481" cy="523240"/>
        </a:xfrm>
        <a:prstGeom prst="rect">
          <a:avLst/>
        </a:prstGeom>
        <a:solidFill>
          <a:srgbClr val="FFFF00"/>
        </a:solidFill>
        <a:ln w="25400" cap="flat" cmpd="sng" algn="ctr">
          <a:solidFill>
            <a:schemeClr val="lt1">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Adults Mentoring Youth Program</a:t>
          </a:r>
        </a:p>
      </dsp:txBody>
      <dsp:txXfrm>
        <a:off x="1535506" y="3083558"/>
        <a:ext cx="1046481" cy="523240"/>
      </dsp:txXfrm>
    </dsp:sp>
    <dsp:sp modelId="{E1958A58-6FDB-9746-AD2C-EC1C1A4D19E5}">
      <dsp:nvSpPr>
        <dsp:cNvPr id="0" name=""/>
        <dsp:cNvSpPr/>
      </dsp:nvSpPr>
      <dsp:spPr>
        <a:xfrm>
          <a:off x="1575816" y="3776433"/>
          <a:ext cx="979496" cy="523240"/>
        </a:xfrm>
        <a:prstGeom prst="rect">
          <a:avLst/>
        </a:prstGeom>
        <a:solidFill>
          <a:srgbClr val="FFFF00"/>
        </a:solidFill>
        <a:ln w="25400"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Church Gardening Club</a:t>
          </a:r>
        </a:p>
      </dsp:txBody>
      <dsp:txXfrm>
        <a:off x="1575816" y="3776433"/>
        <a:ext cx="979496" cy="523240"/>
      </dsp:txXfrm>
    </dsp:sp>
    <dsp:sp modelId="{E8F121E8-3868-47C0-A981-AD475414086D}">
      <dsp:nvSpPr>
        <dsp:cNvPr id="0" name=""/>
        <dsp:cNvSpPr/>
      </dsp:nvSpPr>
      <dsp:spPr>
        <a:xfrm>
          <a:off x="2604382" y="1737599"/>
          <a:ext cx="1046481" cy="523240"/>
        </a:xfrm>
        <a:prstGeom prst="rect">
          <a:avLst/>
        </a:prstGeom>
        <a:solidFill>
          <a:srgbClr val="FFC000"/>
        </a:solidFill>
        <a:ln w="25400" cap="flat" cmpd="sng" algn="ctr">
          <a:solidFill>
            <a:schemeClr val="lt1">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To the Greater Community</a:t>
          </a:r>
        </a:p>
      </dsp:txBody>
      <dsp:txXfrm>
        <a:off x="2604382" y="1737599"/>
        <a:ext cx="1046481" cy="523240"/>
      </dsp:txXfrm>
    </dsp:sp>
    <dsp:sp modelId="{621E9A11-76FC-44A6-97AA-21B011736F40}">
      <dsp:nvSpPr>
        <dsp:cNvPr id="0" name=""/>
        <dsp:cNvSpPr/>
      </dsp:nvSpPr>
      <dsp:spPr>
        <a:xfrm>
          <a:off x="2806688" y="2442970"/>
          <a:ext cx="1046481" cy="523240"/>
        </a:xfrm>
        <a:prstGeom prst="rect">
          <a:avLst/>
        </a:prstGeom>
        <a:solidFill>
          <a:srgbClr val="FFFF00"/>
        </a:solidFill>
        <a:ln w="25400"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Community Invitations to Church Events/Publicity</a:t>
          </a:r>
        </a:p>
      </dsp:txBody>
      <dsp:txXfrm>
        <a:off x="2806688" y="2442970"/>
        <a:ext cx="1046481" cy="523240"/>
      </dsp:txXfrm>
    </dsp:sp>
    <dsp:sp modelId="{D799A8AF-3170-4154-A221-225539C8E932}">
      <dsp:nvSpPr>
        <dsp:cNvPr id="0" name=""/>
        <dsp:cNvSpPr/>
      </dsp:nvSpPr>
      <dsp:spPr>
        <a:xfrm>
          <a:off x="2806688" y="3074087"/>
          <a:ext cx="1046481" cy="523240"/>
        </a:xfrm>
        <a:prstGeom prst="rect">
          <a:avLst/>
        </a:prstGeom>
        <a:solidFill>
          <a:srgbClr val="FFFF00"/>
        </a:solidFill>
        <a:ln w="25400"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St Matthew's Team Participation in Community Efforts</a:t>
          </a:r>
        </a:p>
      </dsp:txBody>
      <dsp:txXfrm>
        <a:off x="2806688" y="3074087"/>
        <a:ext cx="1046481" cy="523240"/>
      </dsp:txXfrm>
    </dsp:sp>
    <dsp:sp modelId="{EE5EC9EC-ACB8-334D-A05F-BF93C84290E1}">
      <dsp:nvSpPr>
        <dsp:cNvPr id="0" name=""/>
        <dsp:cNvSpPr/>
      </dsp:nvSpPr>
      <dsp:spPr>
        <a:xfrm>
          <a:off x="2874479" y="3654513"/>
          <a:ext cx="1046481" cy="523240"/>
        </a:xfrm>
        <a:prstGeom prst="rect">
          <a:avLst/>
        </a:prstGeom>
        <a:solidFill>
          <a:srgbClr val="FFFF00"/>
        </a:solidFill>
        <a:ln w="25400"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Programs to Attract High School Youth</a:t>
          </a:r>
        </a:p>
      </dsp:txBody>
      <dsp:txXfrm>
        <a:off x="2874479" y="3654513"/>
        <a:ext cx="1046481" cy="523240"/>
      </dsp:txXfrm>
    </dsp:sp>
    <dsp:sp modelId="{73EFB52D-47D9-4FD1-B522-1DA4D66E750A}">
      <dsp:nvSpPr>
        <dsp:cNvPr id="0" name=""/>
        <dsp:cNvSpPr/>
      </dsp:nvSpPr>
      <dsp:spPr>
        <a:xfrm>
          <a:off x="4506761" y="1012434"/>
          <a:ext cx="1046481" cy="441955"/>
        </a:xfrm>
        <a:prstGeom prst="rect">
          <a:avLst/>
        </a:prstGeom>
        <a:gradFill rotWithShape="0">
          <a:gsLst>
            <a:gs pos="80000">
              <a:srgbClr val="FFC000"/>
            </a:gs>
            <a:gs pos="100000">
              <a:schemeClr val="tx1">
                <a:lumMod val="50000"/>
                <a:lumOff val="50000"/>
              </a:schemeClr>
            </a:gs>
            <a:gs pos="100000">
              <a:schemeClr val="accent1">
                <a:tint val="23500"/>
                <a:satMod val="160000"/>
              </a:schemeClr>
            </a:gs>
          </a:gsLst>
          <a:path path="shape">
            <a:fillToRect l="50000" t="50000" r="50000" b="50000"/>
          </a:path>
        </a:gradFill>
        <a:ln w="28575" cap="flat" cmpd="sng" algn="ctr">
          <a:solidFill>
            <a:schemeClr val="tx1"/>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Education</a:t>
          </a:r>
        </a:p>
      </dsp:txBody>
      <dsp:txXfrm>
        <a:off x="4506761" y="1012434"/>
        <a:ext cx="1046481" cy="441955"/>
      </dsp:txXfrm>
    </dsp:sp>
    <dsp:sp modelId="{D74EAC59-9730-AE4C-8E97-C66645F8E47C}">
      <dsp:nvSpPr>
        <dsp:cNvPr id="0" name=""/>
        <dsp:cNvSpPr/>
      </dsp:nvSpPr>
      <dsp:spPr>
        <a:xfrm>
          <a:off x="3985832" y="1737091"/>
          <a:ext cx="1046481" cy="389516"/>
        </a:xfrm>
        <a:prstGeom prst="rect">
          <a:avLst/>
        </a:prstGeom>
        <a:solidFill>
          <a:srgbClr val="FFC000"/>
        </a:solidFill>
        <a:ln w="28575"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Adult</a:t>
          </a:r>
        </a:p>
      </dsp:txBody>
      <dsp:txXfrm>
        <a:off x="3985832" y="1737091"/>
        <a:ext cx="1046481" cy="389516"/>
      </dsp:txXfrm>
    </dsp:sp>
    <dsp:sp modelId="{E9EFD289-1180-3946-B240-ACFD7BA7D1AD}">
      <dsp:nvSpPr>
        <dsp:cNvPr id="0" name=""/>
        <dsp:cNvSpPr/>
      </dsp:nvSpPr>
      <dsp:spPr>
        <a:xfrm>
          <a:off x="4201272" y="2359915"/>
          <a:ext cx="1046481" cy="523240"/>
        </a:xfrm>
        <a:prstGeom prst="rect">
          <a:avLst/>
        </a:prstGeom>
        <a:solidFill>
          <a:srgbClr val="FFFF00"/>
        </a:solidFill>
        <a:ln w="28575"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Multiple Small Group Dev </a:t>
          </a:r>
        </a:p>
      </dsp:txBody>
      <dsp:txXfrm>
        <a:off x="4201272" y="2359915"/>
        <a:ext cx="1046481" cy="523240"/>
      </dsp:txXfrm>
    </dsp:sp>
    <dsp:sp modelId="{80B55173-9F35-EF4C-8FF3-2EC6B1F3DECA}">
      <dsp:nvSpPr>
        <dsp:cNvPr id="0" name=""/>
        <dsp:cNvSpPr/>
      </dsp:nvSpPr>
      <dsp:spPr>
        <a:xfrm>
          <a:off x="4207425" y="2967450"/>
          <a:ext cx="1046481" cy="523240"/>
        </a:xfrm>
        <a:prstGeom prst="rect">
          <a:avLst/>
        </a:prstGeom>
        <a:solidFill>
          <a:srgbClr val="FFFF00"/>
        </a:solidFill>
        <a:ln w="28575"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Father Chris Lead Classes</a:t>
          </a:r>
        </a:p>
      </dsp:txBody>
      <dsp:txXfrm>
        <a:off x="4207425" y="2967450"/>
        <a:ext cx="1046481" cy="523240"/>
      </dsp:txXfrm>
    </dsp:sp>
    <dsp:sp modelId="{E04F5E73-19EA-BB41-97FD-1C5011F2C42B}">
      <dsp:nvSpPr>
        <dsp:cNvPr id="0" name=""/>
        <dsp:cNvSpPr/>
      </dsp:nvSpPr>
      <dsp:spPr>
        <a:xfrm>
          <a:off x="4230636" y="3752511"/>
          <a:ext cx="1046481" cy="523240"/>
        </a:xfrm>
        <a:prstGeom prst="rect">
          <a:avLst/>
        </a:prstGeom>
        <a:solidFill>
          <a:srgbClr val="FFFF00"/>
        </a:solidFill>
        <a:ln w="28575"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Program to Increase Adult Sunday School Participation</a:t>
          </a:r>
        </a:p>
      </dsp:txBody>
      <dsp:txXfrm>
        <a:off x="4230636" y="3752511"/>
        <a:ext cx="1046481" cy="523240"/>
      </dsp:txXfrm>
    </dsp:sp>
    <dsp:sp modelId="{63475BDB-15D0-244C-85F6-37E1C0B70929}">
      <dsp:nvSpPr>
        <dsp:cNvPr id="0" name=""/>
        <dsp:cNvSpPr/>
      </dsp:nvSpPr>
      <dsp:spPr>
        <a:xfrm>
          <a:off x="5160602" y="1741188"/>
          <a:ext cx="1046481" cy="379292"/>
        </a:xfrm>
        <a:prstGeom prst="rect">
          <a:avLst/>
        </a:prstGeom>
        <a:solidFill>
          <a:srgbClr val="FFC000"/>
        </a:solidFill>
        <a:ln w="28575"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Youth</a:t>
          </a:r>
        </a:p>
      </dsp:txBody>
      <dsp:txXfrm>
        <a:off x="5160602" y="1741188"/>
        <a:ext cx="1046481" cy="379292"/>
      </dsp:txXfrm>
    </dsp:sp>
    <dsp:sp modelId="{D6F16170-F825-8345-9C3A-2DDEA3F525D9}">
      <dsp:nvSpPr>
        <dsp:cNvPr id="0" name=""/>
        <dsp:cNvSpPr/>
      </dsp:nvSpPr>
      <dsp:spPr>
        <a:xfrm>
          <a:off x="5419994" y="2254598"/>
          <a:ext cx="1046481" cy="523240"/>
        </a:xfrm>
        <a:prstGeom prst="rect">
          <a:avLst/>
        </a:prstGeom>
        <a:solidFill>
          <a:srgbClr val="FFFF00"/>
        </a:solidFill>
        <a:ln w="28575"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Youth Program Task Force</a:t>
          </a:r>
        </a:p>
      </dsp:txBody>
      <dsp:txXfrm>
        <a:off x="5419994" y="2254598"/>
        <a:ext cx="1046481" cy="523240"/>
      </dsp:txXfrm>
    </dsp:sp>
    <dsp:sp modelId="{98CB7540-925A-4006-A324-524FA8B24C52}">
      <dsp:nvSpPr>
        <dsp:cNvPr id="0" name=""/>
        <dsp:cNvSpPr/>
      </dsp:nvSpPr>
      <dsp:spPr>
        <a:xfrm>
          <a:off x="7176681" y="1009431"/>
          <a:ext cx="1046481" cy="523240"/>
        </a:xfrm>
        <a:prstGeom prst="rect">
          <a:avLst/>
        </a:prstGeom>
        <a:gradFill rotWithShape="0">
          <a:gsLst>
            <a:gs pos="80000">
              <a:srgbClr val="FFC000"/>
            </a:gs>
            <a:gs pos="100000">
              <a:schemeClr val="tx1">
                <a:lumMod val="50000"/>
                <a:lumOff val="50000"/>
              </a:schemeClr>
            </a:gs>
            <a:gs pos="100000">
              <a:schemeClr val="accent1">
                <a:tint val="23500"/>
                <a:satMod val="160000"/>
              </a:schemeClr>
            </a:gs>
          </a:gsLst>
          <a:path path="shape">
            <a:fillToRect l="50000" t="50000" r="50000" b="50000"/>
          </a:path>
        </a:gradFill>
        <a:ln w="28575" cap="flat" cmpd="sng" algn="ctr">
          <a:solidFill>
            <a:schemeClr val="tx1"/>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Discipleship</a:t>
          </a:r>
        </a:p>
      </dsp:txBody>
      <dsp:txXfrm>
        <a:off x="7176681" y="1009431"/>
        <a:ext cx="1046481" cy="523240"/>
      </dsp:txXfrm>
    </dsp:sp>
    <dsp:sp modelId="{6044902A-4A96-468C-99AE-68BE4EFD5563}">
      <dsp:nvSpPr>
        <dsp:cNvPr id="0" name=""/>
        <dsp:cNvSpPr/>
      </dsp:nvSpPr>
      <dsp:spPr>
        <a:xfrm>
          <a:off x="6640192" y="1791038"/>
          <a:ext cx="1046481" cy="523240"/>
        </a:xfrm>
        <a:prstGeom prst="rect">
          <a:avLst/>
        </a:prstGeom>
        <a:solidFill>
          <a:srgbClr val="FFC000"/>
        </a:solidFill>
        <a:ln w="25400"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Growing New Members</a:t>
          </a:r>
        </a:p>
      </dsp:txBody>
      <dsp:txXfrm>
        <a:off x="6640192" y="1791038"/>
        <a:ext cx="1046481" cy="523240"/>
      </dsp:txXfrm>
    </dsp:sp>
    <dsp:sp modelId="{6118B5FB-F7C1-4A74-9DBD-7BCBB9084073}">
      <dsp:nvSpPr>
        <dsp:cNvPr id="0" name=""/>
        <dsp:cNvSpPr/>
      </dsp:nvSpPr>
      <dsp:spPr>
        <a:xfrm>
          <a:off x="6795018" y="2441274"/>
          <a:ext cx="1046481" cy="523240"/>
        </a:xfrm>
        <a:prstGeom prst="rect">
          <a:avLst/>
        </a:prstGeom>
        <a:solidFill>
          <a:srgbClr val="FFFF00"/>
        </a:solidFill>
        <a:ln w="25400"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Visitors Task Force</a:t>
          </a:r>
        </a:p>
      </dsp:txBody>
      <dsp:txXfrm>
        <a:off x="6795018" y="2441274"/>
        <a:ext cx="1046481" cy="523240"/>
      </dsp:txXfrm>
    </dsp:sp>
    <dsp:sp modelId="{5A8087A7-B1D6-43DF-BDD4-D0625FB19DE3}">
      <dsp:nvSpPr>
        <dsp:cNvPr id="0" name=""/>
        <dsp:cNvSpPr/>
      </dsp:nvSpPr>
      <dsp:spPr>
        <a:xfrm>
          <a:off x="7882261" y="1784581"/>
          <a:ext cx="1046481" cy="523240"/>
        </a:xfrm>
        <a:prstGeom prst="rect">
          <a:avLst/>
        </a:prstGeom>
        <a:solidFill>
          <a:srgbClr val="FFC000"/>
        </a:solidFill>
        <a:ln w="25400" cap="flat" cmpd="sng" algn="ctr">
          <a:solidFill>
            <a:schemeClr val="lt1">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Participation and Commitment</a:t>
          </a:r>
        </a:p>
      </dsp:txBody>
      <dsp:txXfrm>
        <a:off x="7882261" y="1784581"/>
        <a:ext cx="1046481" cy="523240"/>
      </dsp:txXfrm>
    </dsp:sp>
    <dsp:sp modelId="{5C57DABF-C51A-4DAF-BA3F-F50C21085D13}">
      <dsp:nvSpPr>
        <dsp:cNvPr id="0" name=""/>
        <dsp:cNvSpPr/>
      </dsp:nvSpPr>
      <dsp:spPr>
        <a:xfrm>
          <a:off x="8187980" y="2427728"/>
          <a:ext cx="1046481" cy="523240"/>
        </a:xfrm>
        <a:prstGeom prst="rect">
          <a:avLst/>
        </a:prstGeom>
        <a:solidFill>
          <a:srgbClr val="FFFF00"/>
        </a:solidFill>
        <a:ln w="25400"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Establish and  Publicize  Endowment Fund</a:t>
          </a:r>
        </a:p>
      </dsp:txBody>
      <dsp:txXfrm>
        <a:off x="8187980" y="2427728"/>
        <a:ext cx="1046481" cy="523240"/>
      </dsp:txXfrm>
    </dsp:sp>
    <dsp:sp modelId="{CF1A49A3-FED4-B64D-AA9A-464298676FB2}">
      <dsp:nvSpPr>
        <dsp:cNvPr id="0" name=""/>
        <dsp:cNvSpPr/>
      </dsp:nvSpPr>
      <dsp:spPr>
        <a:xfrm>
          <a:off x="8225758" y="3012407"/>
          <a:ext cx="1046481" cy="523240"/>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Capital Campaign to Reduce Debt and Add to Building Fund</a:t>
          </a:r>
        </a:p>
      </dsp:txBody>
      <dsp:txXfrm>
        <a:off x="8225758" y="3012407"/>
        <a:ext cx="1046481" cy="523240"/>
      </dsp:txXfrm>
    </dsp:sp>
    <dsp:sp modelId="{E69FE06C-32DA-4240-A1CF-B9E0F12F8A7A}">
      <dsp:nvSpPr>
        <dsp:cNvPr id="0" name=""/>
        <dsp:cNvSpPr/>
      </dsp:nvSpPr>
      <dsp:spPr>
        <a:xfrm>
          <a:off x="9621618" y="1010535"/>
          <a:ext cx="1046481" cy="523240"/>
        </a:xfrm>
        <a:prstGeom prst="rect">
          <a:avLst/>
        </a:prstGeom>
        <a:gradFill rotWithShape="0">
          <a:gsLst>
            <a:gs pos="80000">
              <a:srgbClr val="FFC000"/>
            </a:gs>
            <a:gs pos="100000">
              <a:schemeClr val="tx1">
                <a:lumMod val="50000"/>
                <a:lumOff val="50000"/>
              </a:schemeClr>
            </a:gs>
            <a:gs pos="100000">
              <a:schemeClr val="accent1">
                <a:tint val="23500"/>
                <a:satMod val="160000"/>
              </a:schemeClr>
            </a:gs>
          </a:gsLst>
          <a:path path="shape">
            <a:fillToRect l="50000" t="50000" r="50000" b="50000"/>
          </a:path>
        </a:gradFill>
        <a:ln w="28575" cap="flat" cmpd="sng" algn="ctr">
          <a:solidFill>
            <a:schemeClr val="tx1"/>
          </a:solidFill>
          <a:prstDash val="solid"/>
        </a:ln>
        <a:effectLst>
          <a:innerShdw blurRad="114300">
            <a:prstClr val="black"/>
          </a:innerShdw>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Resource Development</a:t>
          </a:r>
        </a:p>
      </dsp:txBody>
      <dsp:txXfrm>
        <a:off x="9621618" y="1010535"/>
        <a:ext cx="1046481" cy="523240"/>
      </dsp:txXfrm>
    </dsp:sp>
    <dsp:sp modelId="{D96525B1-1C15-4642-A63F-F22B8D540F56}">
      <dsp:nvSpPr>
        <dsp:cNvPr id="0" name=""/>
        <dsp:cNvSpPr/>
      </dsp:nvSpPr>
      <dsp:spPr>
        <a:xfrm>
          <a:off x="9375119" y="1826314"/>
          <a:ext cx="1046481" cy="523240"/>
        </a:xfrm>
        <a:prstGeom prst="rect">
          <a:avLst/>
        </a:prstGeom>
        <a:solidFill>
          <a:srgbClr val="FFC000"/>
        </a:solidFill>
        <a:ln w="28575"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Communications</a:t>
          </a:r>
        </a:p>
      </dsp:txBody>
      <dsp:txXfrm>
        <a:off x="9375119" y="1826314"/>
        <a:ext cx="1046481" cy="523240"/>
      </dsp:txXfrm>
    </dsp:sp>
    <dsp:sp modelId="{41F8103A-39EA-344D-B24A-5E447E224D4C}">
      <dsp:nvSpPr>
        <dsp:cNvPr id="0" name=""/>
        <dsp:cNvSpPr/>
      </dsp:nvSpPr>
      <dsp:spPr>
        <a:xfrm>
          <a:off x="9580031" y="2443393"/>
          <a:ext cx="1046481" cy="523240"/>
        </a:xfrm>
        <a:prstGeom prst="rect">
          <a:avLst/>
        </a:prstGeom>
        <a:solidFill>
          <a:srgbClr val="FFFF00"/>
        </a:solidFill>
        <a:ln w="28575"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Better Church Signage</a:t>
          </a:r>
        </a:p>
      </dsp:txBody>
      <dsp:txXfrm>
        <a:off x="9580031" y="2443393"/>
        <a:ext cx="1046481" cy="523240"/>
      </dsp:txXfrm>
    </dsp:sp>
    <dsp:sp modelId="{8F7C5941-96CE-BE4F-B69A-8C3AEA175C0D}">
      <dsp:nvSpPr>
        <dsp:cNvPr id="0" name=""/>
        <dsp:cNvSpPr/>
      </dsp:nvSpPr>
      <dsp:spPr>
        <a:xfrm>
          <a:off x="9584646" y="3074076"/>
          <a:ext cx="1046481" cy="523240"/>
        </a:xfrm>
        <a:prstGeom prst="rect">
          <a:avLst/>
        </a:prstGeom>
        <a:solidFill>
          <a:srgbClr val="FFFF00"/>
        </a:solidFill>
        <a:ln w="28575"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Publicity to attract Young Adults/Families</a:t>
          </a:r>
        </a:p>
      </dsp:txBody>
      <dsp:txXfrm>
        <a:off x="9584646" y="3074076"/>
        <a:ext cx="1046481" cy="523240"/>
      </dsp:txXfrm>
    </dsp:sp>
    <dsp:sp modelId="{B64FB0C1-ED70-824C-BD9F-15315E9EF941}">
      <dsp:nvSpPr>
        <dsp:cNvPr id="0" name=""/>
        <dsp:cNvSpPr/>
      </dsp:nvSpPr>
      <dsp:spPr>
        <a:xfrm>
          <a:off x="9611750" y="3708715"/>
          <a:ext cx="1046481" cy="523240"/>
        </a:xfrm>
        <a:prstGeom prst="rect">
          <a:avLst/>
        </a:prstGeom>
        <a:solidFill>
          <a:srgbClr val="FFFF00"/>
        </a:solidFill>
        <a:ln w="28575"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Update Media Methods/Techniques</a:t>
          </a:r>
        </a:p>
      </dsp:txBody>
      <dsp:txXfrm>
        <a:off x="9611750" y="3708715"/>
        <a:ext cx="1046481" cy="523240"/>
      </dsp:txXfrm>
    </dsp:sp>
    <dsp:sp modelId="{8DB79915-6007-3A41-8CEB-3DADC7D84D83}">
      <dsp:nvSpPr>
        <dsp:cNvPr id="0" name=""/>
        <dsp:cNvSpPr/>
      </dsp:nvSpPr>
      <dsp:spPr>
        <a:xfrm>
          <a:off x="9625302" y="4329797"/>
          <a:ext cx="1046481" cy="523240"/>
        </a:xfrm>
        <a:prstGeom prst="rect">
          <a:avLst/>
        </a:prstGeom>
        <a:solidFill>
          <a:srgbClr val="FFFF00"/>
        </a:solidFill>
        <a:ln w="28575"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solidFill>
                <a:schemeClr val="tx1"/>
              </a:solidFill>
            </a:rPr>
            <a:t>“</a:t>
          </a:r>
          <a:r>
            <a:rPr lang="en-US" sz="800" b="1" kern="1200" dirty="0">
              <a:solidFill>
                <a:schemeClr val="tx1"/>
              </a:solidFill>
            </a:rPr>
            <a:t>Moving to Madison” PR</a:t>
          </a:r>
        </a:p>
      </dsp:txBody>
      <dsp:txXfrm>
        <a:off x="9625302" y="4329797"/>
        <a:ext cx="1046481" cy="523240"/>
      </dsp:txXfrm>
    </dsp:sp>
    <dsp:sp modelId="{0CF96298-3F6F-4992-944A-4D8BCB43176D}">
      <dsp:nvSpPr>
        <dsp:cNvPr id="0" name=""/>
        <dsp:cNvSpPr/>
      </dsp:nvSpPr>
      <dsp:spPr>
        <a:xfrm>
          <a:off x="10707678" y="1826314"/>
          <a:ext cx="1046481" cy="523240"/>
        </a:xfrm>
        <a:prstGeom prst="rect">
          <a:avLst/>
        </a:prstGeom>
        <a:solidFill>
          <a:srgbClr val="FFC000"/>
        </a:solidFill>
        <a:ln w="28575" cap="flat" cmpd="sng" algn="ctr">
          <a:no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Resources and Facilities</a:t>
          </a:r>
        </a:p>
      </dsp:txBody>
      <dsp:txXfrm>
        <a:off x="10707678" y="1826314"/>
        <a:ext cx="1046481" cy="523240"/>
      </dsp:txXfrm>
    </dsp:sp>
    <dsp:sp modelId="{F7C74FF3-C0BF-4770-B84D-CE83DC6FCC9A}">
      <dsp:nvSpPr>
        <dsp:cNvPr id="0" name=""/>
        <dsp:cNvSpPr/>
      </dsp:nvSpPr>
      <dsp:spPr>
        <a:xfrm>
          <a:off x="10891032" y="2454753"/>
          <a:ext cx="1046481" cy="523240"/>
        </a:xfrm>
        <a:prstGeom prst="rect">
          <a:avLst/>
        </a:prstGeom>
        <a:solidFill>
          <a:srgbClr val="FFFF00"/>
        </a:solidFill>
        <a:ln w="25400"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Hiring an Assistant Priest</a:t>
          </a:r>
        </a:p>
      </dsp:txBody>
      <dsp:txXfrm>
        <a:off x="10891032" y="2454753"/>
        <a:ext cx="1046481" cy="523240"/>
      </dsp:txXfrm>
    </dsp:sp>
    <dsp:sp modelId="{8D836D22-8AF6-7E46-BF01-C882E8633F38}">
      <dsp:nvSpPr>
        <dsp:cNvPr id="0" name=""/>
        <dsp:cNvSpPr/>
      </dsp:nvSpPr>
      <dsp:spPr>
        <a:xfrm>
          <a:off x="10918648" y="3101180"/>
          <a:ext cx="1046481" cy="523240"/>
        </a:xfrm>
        <a:prstGeom prst="rect">
          <a:avLst/>
        </a:prstGeom>
        <a:solidFill>
          <a:srgbClr val="FFFF00"/>
        </a:solidFill>
        <a:ln w="25400" cap="flat" cmpd="sng" algn="ctr">
          <a:solidFill>
            <a:schemeClr val="lt1">
              <a:hueOff val="0"/>
              <a:satOff val="0"/>
              <a:lumOff val="0"/>
              <a:alphaOff val="0"/>
            </a:schemeClr>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Developing a Campus Plan</a:t>
          </a:r>
        </a:p>
      </dsp:txBody>
      <dsp:txXfrm>
        <a:off x="10918648" y="3101180"/>
        <a:ext cx="1046481" cy="523240"/>
      </dsp:txXfrm>
    </dsp:sp>
    <dsp:sp modelId="{F1424044-7C99-134A-AC9B-57F7045AB5B6}">
      <dsp:nvSpPr>
        <dsp:cNvPr id="0" name=""/>
        <dsp:cNvSpPr/>
      </dsp:nvSpPr>
      <dsp:spPr>
        <a:xfrm>
          <a:off x="10918648" y="3654529"/>
          <a:ext cx="1046481" cy="523240"/>
        </a:xfrm>
        <a:prstGeom prst="rect">
          <a:avLst/>
        </a:prstGeom>
        <a:solidFill>
          <a:srgbClr val="FFFF00"/>
        </a:solidFill>
        <a:ln w="25400" cap="flat" cmpd="sng" algn="ctr">
          <a:solidFill>
            <a:srgbClr val="FF0000"/>
          </a:solidFill>
          <a:prstDash val="solid"/>
        </a:ln>
        <a:effectLst/>
        <a:scene3d>
          <a:camera prst="orthographicFront"/>
          <a:lightRig rig="threePt" dir="t"/>
        </a:scene3d>
        <a:sp3d extrusionH="76200">
          <a:extrusionClr>
            <a:schemeClr val="bg1">
              <a:lumMod val="65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Vestry Organization</a:t>
          </a:r>
        </a:p>
      </dsp:txBody>
      <dsp:txXfrm>
        <a:off x="10918648" y="3654529"/>
        <a:ext cx="1046481" cy="52324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4003136"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30852" y="1"/>
            <a:ext cx="4003136" cy="350760"/>
          </a:xfrm>
          <a:prstGeom prst="rect">
            <a:avLst/>
          </a:prstGeom>
        </p:spPr>
        <p:txBody>
          <a:bodyPr vert="horz" lIns="91440" tIns="45720" rIns="91440" bIns="45720" rtlCol="0"/>
          <a:lstStyle>
            <a:lvl1pPr algn="r">
              <a:defRPr sz="1200"/>
            </a:lvl1pPr>
          </a:lstStyle>
          <a:p>
            <a:fld id="{2A843936-EF4C-DF4C-9F9F-7053405834BF}" type="datetimeFigureOut">
              <a:rPr lang="en-US" smtClean="0"/>
              <a:t>11/12/2020</a:t>
            </a:fld>
            <a:endParaRPr lang="en-US"/>
          </a:p>
        </p:txBody>
      </p:sp>
      <p:sp>
        <p:nvSpPr>
          <p:cNvPr id="4" name="Footer Placeholder 3"/>
          <p:cNvSpPr>
            <a:spLocks noGrp="1"/>
          </p:cNvSpPr>
          <p:nvPr>
            <p:ph type="ftr" sz="quarter" idx="2"/>
          </p:nvPr>
        </p:nvSpPr>
        <p:spPr>
          <a:xfrm>
            <a:off x="3" y="6658443"/>
            <a:ext cx="4003136"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30852" y="6658443"/>
            <a:ext cx="4003136" cy="350760"/>
          </a:xfrm>
          <a:prstGeom prst="rect">
            <a:avLst/>
          </a:prstGeom>
        </p:spPr>
        <p:txBody>
          <a:bodyPr vert="horz" lIns="91440" tIns="45720" rIns="91440" bIns="45720" rtlCol="0" anchor="b"/>
          <a:lstStyle>
            <a:lvl1pPr algn="r">
              <a:defRPr sz="1200"/>
            </a:lvl1pPr>
          </a:lstStyle>
          <a:p>
            <a:fld id="{499377CF-E569-1245-A9A0-ECF6EF02B9CA}" type="slidenum">
              <a:rPr lang="en-US" smtClean="0"/>
              <a:t>‹#›</a:t>
            </a:fld>
            <a:endParaRPr lang="en-US"/>
          </a:p>
        </p:txBody>
      </p:sp>
    </p:spTree>
    <p:extLst>
      <p:ext uri="{BB962C8B-B14F-4D97-AF65-F5344CB8AC3E}">
        <p14:creationId xmlns:p14="http://schemas.microsoft.com/office/powerpoint/2010/main" val="2139176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3" y="1"/>
            <a:ext cx="4003136" cy="350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5230852" y="1"/>
            <a:ext cx="4003136" cy="350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72" name="Rectangle 4"/>
          <p:cNvSpPr>
            <a:spLocks noGrp="1" noRot="1" noChangeAspect="1" noChangeArrowheads="1" noTextEdit="1"/>
          </p:cNvSpPr>
          <p:nvPr>
            <p:ph type="sldImg" idx="2"/>
          </p:nvPr>
        </p:nvSpPr>
        <p:spPr bwMode="auto">
          <a:xfrm>
            <a:off x="2281238" y="525463"/>
            <a:ext cx="4673600" cy="26289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924444" y="3330421"/>
            <a:ext cx="7387187" cy="31544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174" name="Rectangle 6"/>
          <p:cNvSpPr>
            <a:spLocks noGrp="1" noChangeArrowheads="1"/>
          </p:cNvSpPr>
          <p:nvPr>
            <p:ph type="ftr" sz="quarter" idx="4"/>
          </p:nvPr>
        </p:nvSpPr>
        <p:spPr bwMode="auto">
          <a:xfrm>
            <a:off x="3" y="6658443"/>
            <a:ext cx="4003136" cy="35076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5230852" y="6658443"/>
            <a:ext cx="4003136" cy="35076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69DDBBE-97BD-42FA-B6EE-8CEC6AE16323}" type="slidenum">
              <a:rPr lang="en-US"/>
              <a:pPr/>
              <a:t>‹#›</a:t>
            </a:fld>
            <a:endParaRPr lang="en-US"/>
          </a:p>
        </p:txBody>
      </p:sp>
    </p:spTree>
    <p:extLst>
      <p:ext uri="{BB962C8B-B14F-4D97-AF65-F5344CB8AC3E}">
        <p14:creationId xmlns:p14="http://schemas.microsoft.com/office/powerpoint/2010/main" val="323108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F22B2857-9303-466A-ABBF-FE369B334140}" type="slidenum">
              <a:rPr lang="en-US" smtClean="0"/>
              <a:pPr>
                <a:defRPr/>
              </a:pPr>
              <a:t>11</a:t>
            </a:fld>
            <a:endParaRPr lang="en-US"/>
          </a:p>
        </p:txBody>
      </p:sp>
      <p:sp>
        <p:nvSpPr>
          <p:cNvPr id="214019" name="Rectangle 2"/>
          <p:cNvSpPr>
            <a:spLocks noGrp="1" noRot="1" noChangeAspect="1" noChangeArrowheads="1" noTextEdit="1"/>
          </p:cNvSpPr>
          <p:nvPr>
            <p:ph type="sldImg"/>
          </p:nvPr>
        </p:nvSpPr>
        <p:spPr>
          <a:xfrm>
            <a:off x="2386013" y="528638"/>
            <a:ext cx="4673600" cy="2628900"/>
          </a:xfrm>
          <a:ln/>
        </p:spPr>
      </p:sp>
      <p:sp>
        <p:nvSpPr>
          <p:cNvPr id="214020" name="Rectangle 3"/>
          <p:cNvSpPr>
            <a:spLocks noGrp="1" noChangeArrowheads="1"/>
          </p:cNvSpPr>
          <p:nvPr>
            <p:ph type="body" idx="1"/>
          </p:nvPr>
        </p:nvSpPr>
        <p:spPr>
          <a:xfrm>
            <a:off x="944988" y="3329223"/>
            <a:ext cx="7551346" cy="3152046"/>
          </a:xfrm>
          <a:noFill/>
          <a:ln/>
        </p:spPr>
        <p:txBody>
          <a:bodyPr/>
          <a:lstStyle/>
          <a:p>
            <a:pPr eaLnBrk="1" hangingPunct="1"/>
            <a:endParaRPr lang="en-US"/>
          </a:p>
        </p:txBody>
      </p:sp>
    </p:spTree>
    <p:extLst>
      <p:ext uri="{BB962C8B-B14F-4D97-AF65-F5344CB8AC3E}">
        <p14:creationId xmlns:p14="http://schemas.microsoft.com/office/powerpoint/2010/main" val="3769484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DDBBE-97BD-42FA-B6EE-8CEC6AE16323}" type="slidenum">
              <a:rPr lang="en-US" smtClean="0"/>
              <a:pPr/>
              <a:t>24</a:t>
            </a:fld>
            <a:endParaRPr lang="en-US"/>
          </a:p>
        </p:txBody>
      </p:sp>
    </p:spTree>
    <p:extLst>
      <p:ext uri="{BB962C8B-B14F-4D97-AF65-F5344CB8AC3E}">
        <p14:creationId xmlns:p14="http://schemas.microsoft.com/office/powerpoint/2010/main" val="3382910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634733F-249C-47A1-B874-1257320B3821}"/>
              </a:ext>
            </a:extLst>
          </p:cNvPr>
          <p:cNvSpPr>
            <a:spLocks noGrp="1" noChangeArrowheads="1"/>
          </p:cNvSpPr>
          <p:nvPr>
            <p:ph type="sldNum"/>
          </p:nvPr>
        </p:nvSpPr>
        <p:spPr>
          <a:ln/>
        </p:spPr>
        <p:txBody>
          <a:bodyPr/>
          <a:lstStyle/>
          <a:p>
            <a:fld id="{B1928E23-2FF3-4A96-AEB2-A7977628C81E}" type="slidenum">
              <a:rPr lang="en-US" altLang="en-US"/>
              <a:pPr/>
              <a:t>26</a:t>
            </a:fld>
            <a:endParaRPr lang="en-US" altLang="en-US"/>
          </a:p>
        </p:txBody>
      </p:sp>
      <p:sp>
        <p:nvSpPr>
          <p:cNvPr id="4097" name="Rectangle 1">
            <a:extLst>
              <a:ext uri="{FF2B5EF4-FFF2-40B4-BE49-F238E27FC236}">
                <a16:creationId xmlns:a16="http://schemas.microsoft.com/office/drawing/2014/main" id="{04FB31C1-70F6-4105-913B-698B80B5AB8E}"/>
              </a:ext>
            </a:extLst>
          </p:cNvPr>
          <p:cNvSpPr txBox="1">
            <a:spLocks noGrp="1" noRot="1" noChangeAspect="1" noChangeArrowheads="1"/>
          </p:cNvSpPr>
          <p:nvPr>
            <p:ph type="sldImg"/>
          </p:nvPr>
        </p:nvSpPr>
        <p:spPr bwMode="auto">
          <a:xfrm>
            <a:off x="2703513" y="576263"/>
            <a:ext cx="5057775" cy="28448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a:extLst>
              <a:ext uri="{FF2B5EF4-FFF2-40B4-BE49-F238E27FC236}">
                <a16:creationId xmlns:a16="http://schemas.microsoft.com/office/drawing/2014/main" id="{3D32AC98-F745-46D2-B601-FFEB38BD30D2}"/>
              </a:ext>
            </a:extLst>
          </p:cNvPr>
          <p:cNvSpPr txBox="1">
            <a:spLocks noGrp="1" noChangeArrowheads="1"/>
          </p:cNvSpPr>
          <p:nvPr>
            <p:ph type="body" idx="1"/>
          </p:nvPr>
        </p:nvSpPr>
        <p:spPr bwMode="auto">
          <a:xfrm>
            <a:off x="1047612" y="3602168"/>
            <a:ext cx="8374470" cy="341302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015C7D22-6F37-3040-9671-E3E42EA84AB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9pPr>
          </a:lstStyle>
          <a:p>
            <a:pPr>
              <a:lnSpc>
                <a:spcPct val="95000"/>
              </a:lnSpc>
              <a:buClrTx/>
              <a:buFontTx/>
              <a:buNone/>
            </a:pPr>
            <a:fld id="{E691C4C9-5258-634E-AB3A-510B474C1B09}" type="slidenum">
              <a:rPr lang="en-US" altLang="en-US">
                <a:solidFill>
                  <a:srgbClr val="000000"/>
                </a:solidFill>
                <a:latin typeface="Times New Roman" panose="02020603050405020304" pitchFamily="18" charset="0"/>
              </a:rPr>
              <a:pPr>
                <a:lnSpc>
                  <a:spcPct val="95000"/>
                </a:lnSpc>
                <a:buClrTx/>
                <a:buFontTx/>
                <a:buNone/>
              </a:pPr>
              <a:t>27</a:t>
            </a:fld>
            <a:endParaRPr lang="en-US" altLang="en-US">
              <a:solidFill>
                <a:srgbClr val="000000"/>
              </a:solidFill>
              <a:latin typeface="Times New Roman" panose="02020603050405020304" pitchFamily="18" charset="0"/>
            </a:endParaRPr>
          </a:p>
        </p:txBody>
      </p:sp>
      <p:sp>
        <p:nvSpPr>
          <p:cNvPr id="4099" name="Text Box 1">
            <a:extLst>
              <a:ext uri="{FF2B5EF4-FFF2-40B4-BE49-F238E27FC236}">
                <a16:creationId xmlns:a16="http://schemas.microsoft.com/office/drawing/2014/main" id="{D76B44F1-BC0B-DF48-95E8-F04F0714C21A}"/>
              </a:ext>
            </a:extLst>
          </p:cNvPr>
          <p:cNvSpPr txBox="1">
            <a:spLocks noGrp="1" noRot="1" noChangeAspect="1" noChangeArrowheads="1" noTextEdit="1"/>
          </p:cNvSpPr>
          <p:nvPr>
            <p:ph type="sldImg"/>
          </p:nvPr>
        </p:nvSpPr>
        <p:spPr>
          <a:xfrm>
            <a:off x="2703513" y="576263"/>
            <a:ext cx="5057775" cy="28448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Text Box 2">
            <a:extLst>
              <a:ext uri="{FF2B5EF4-FFF2-40B4-BE49-F238E27FC236}">
                <a16:creationId xmlns:a16="http://schemas.microsoft.com/office/drawing/2014/main" id="{81784850-DF3C-234A-B7A4-88FB93DCADFE}"/>
              </a:ext>
            </a:extLst>
          </p:cNvPr>
          <p:cNvSpPr txBox="1">
            <a:spLocks noGrp="1" noChangeArrowheads="1"/>
          </p:cNvSpPr>
          <p:nvPr>
            <p:ph type="body" idx="1"/>
          </p:nvPr>
        </p:nvSpPr>
        <p:spPr>
          <a:xfrm>
            <a:off x="1047612" y="3602168"/>
            <a:ext cx="8374470" cy="34130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619949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DDBBE-97BD-42FA-B6EE-8CEC6AE16323}" type="slidenum">
              <a:rPr lang="en-US" smtClean="0"/>
              <a:pPr/>
              <a:t>30</a:t>
            </a:fld>
            <a:endParaRPr lang="en-US"/>
          </a:p>
        </p:txBody>
      </p:sp>
    </p:spTree>
    <p:extLst>
      <p:ext uri="{BB962C8B-B14F-4D97-AF65-F5344CB8AC3E}">
        <p14:creationId xmlns:p14="http://schemas.microsoft.com/office/powerpoint/2010/main" val="2747691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634733F-249C-47A1-B874-1257320B3821}"/>
              </a:ext>
            </a:extLst>
          </p:cNvPr>
          <p:cNvSpPr>
            <a:spLocks noGrp="1" noChangeArrowheads="1"/>
          </p:cNvSpPr>
          <p:nvPr>
            <p:ph type="sldNum"/>
          </p:nvPr>
        </p:nvSpPr>
        <p:spPr>
          <a:ln/>
        </p:spPr>
        <p:txBody>
          <a:bodyPr/>
          <a:lstStyle/>
          <a:p>
            <a:fld id="{B1928E23-2FF3-4A96-AEB2-A7977628C81E}" type="slidenum">
              <a:rPr lang="en-US" altLang="en-US"/>
              <a:pPr/>
              <a:t>31</a:t>
            </a:fld>
            <a:endParaRPr lang="en-US" altLang="en-US"/>
          </a:p>
        </p:txBody>
      </p:sp>
      <p:sp>
        <p:nvSpPr>
          <p:cNvPr id="4097" name="Rectangle 1">
            <a:extLst>
              <a:ext uri="{FF2B5EF4-FFF2-40B4-BE49-F238E27FC236}">
                <a16:creationId xmlns:a16="http://schemas.microsoft.com/office/drawing/2014/main" id="{04FB31C1-70F6-4105-913B-698B80B5AB8E}"/>
              </a:ext>
            </a:extLst>
          </p:cNvPr>
          <p:cNvSpPr txBox="1">
            <a:spLocks noGrp="1" noRot="1" noChangeAspect="1" noChangeArrowheads="1"/>
          </p:cNvSpPr>
          <p:nvPr>
            <p:ph type="sldImg"/>
          </p:nvPr>
        </p:nvSpPr>
        <p:spPr bwMode="auto">
          <a:xfrm>
            <a:off x="2703513" y="576263"/>
            <a:ext cx="5057775" cy="28448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a:extLst>
              <a:ext uri="{FF2B5EF4-FFF2-40B4-BE49-F238E27FC236}">
                <a16:creationId xmlns:a16="http://schemas.microsoft.com/office/drawing/2014/main" id="{3D32AC98-F745-46D2-B601-FFEB38BD30D2}"/>
              </a:ext>
            </a:extLst>
          </p:cNvPr>
          <p:cNvSpPr txBox="1">
            <a:spLocks noGrp="1" noChangeArrowheads="1"/>
          </p:cNvSpPr>
          <p:nvPr>
            <p:ph type="body" idx="1"/>
          </p:nvPr>
        </p:nvSpPr>
        <p:spPr bwMode="auto">
          <a:xfrm>
            <a:off x="1047612" y="3602168"/>
            <a:ext cx="8374470" cy="341302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634733F-249C-47A1-B874-1257320B3821}"/>
              </a:ext>
            </a:extLst>
          </p:cNvPr>
          <p:cNvSpPr>
            <a:spLocks noGrp="1" noChangeArrowheads="1"/>
          </p:cNvSpPr>
          <p:nvPr>
            <p:ph type="sldNum"/>
          </p:nvPr>
        </p:nvSpPr>
        <p:spPr>
          <a:ln/>
        </p:spPr>
        <p:txBody>
          <a:bodyPr/>
          <a:lstStyle/>
          <a:p>
            <a:fld id="{B1928E23-2FF3-4A96-AEB2-A7977628C81E}" type="slidenum">
              <a:rPr lang="en-US" altLang="en-US"/>
              <a:pPr/>
              <a:t>39</a:t>
            </a:fld>
            <a:endParaRPr lang="en-US" altLang="en-US"/>
          </a:p>
        </p:txBody>
      </p:sp>
      <p:sp>
        <p:nvSpPr>
          <p:cNvPr id="4097" name="Rectangle 1">
            <a:extLst>
              <a:ext uri="{FF2B5EF4-FFF2-40B4-BE49-F238E27FC236}">
                <a16:creationId xmlns:a16="http://schemas.microsoft.com/office/drawing/2014/main" id="{04FB31C1-70F6-4105-913B-698B80B5AB8E}"/>
              </a:ext>
            </a:extLst>
          </p:cNvPr>
          <p:cNvSpPr txBox="1">
            <a:spLocks noGrp="1" noRot="1" noChangeAspect="1" noChangeArrowheads="1"/>
          </p:cNvSpPr>
          <p:nvPr>
            <p:ph type="sldImg"/>
          </p:nvPr>
        </p:nvSpPr>
        <p:spPr bwMode="auto">
          <a:xfrm>
            <a:off x="2703513" y="576263"/>
            <a:ext cx="5057775" cy="28448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a:extLst>
              <a:ext uri="{FF2B5EF4-FFF2-40B4-BE49-F238E27FC236}">
                <a16:creationId xmlns:a16="http://schemas.microsoft.com/office/drawing/2014/main" id="{3D32AC98-F745-46D2-B601-FFEB38BD30D2}"/>
              </a:ext>
            </a:extLst>
          </p:cNvPr>
          <p:cNvSpPr txBox="1">
            <a:spLocks noGrp="1" noChangeArrowheads="1"/>
          </p:cNvSpPr>
          <p:nvPr>
            <p:ph type="body" idx="1"/>
          </p:nvPr>
        </p:nvSpPr>
        <p:spPr bwMode="auto">
          <a:xfrm>
            <a:off x="1047612" y="3602168"/>
            <a:ext cx="8374470" cy="341302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634733F-249C-47A1-B874-1257320B3821}"/>
              </a:ext>
            </a:extLst>
          </p:cNvPr>
          <p:cNvSpPr>
            <a:spLocks noGrp="1" noChangeArrowheads="1"/>
          </p:cNvSpPr>
          <p:nvPr>
            <p:ph type="sldNum"/>
          </p:nvPr>
        </p:nvSpPr>
        <p:spPr>
          <a:ln/>
        </p:spPr>
        <p:txBody>
          <a:bodyPr/>
          <a:lstStyle/>
          <a:p>
            <a:fld id="{B1928E23-2FF3-4A96-AEB2-A7977628C81E}" type="slidenum">
              <a:rPr lang="en-US" altLang="en-US"/>
              <a:pPr/>
              <a:t>40</a:t>
            </a:fld>
            <a:endParaRPr lang="en-US" altLang="en-US"/>
          </a:p>
        </p:txBody>
      </p:sp>
      <p:sp>
        <p:nvSpPr>
          <p:cNvPr id="4097" name="Rectangle 1">
            <a:extLst>
              <a:ext uri="{FF2B5EF4-FFF2-40B4-BE49-F238E27FC236}">
                <a16:creationId xmlns:a16="http://schemas.microsoft.com/office/drawing/2014/main" id="{04FB31C1-70F6-4105-913B-698B80B5AB8E}"/>
              </a:ext>
            </a:extLst>
          </p:cNvPr>
          <p:cNvSpPr txBox="1">
            <a:spLocks noGrp="1" noRot="1" noChangeAspect="1" noChangeArrowheads="1"/>
          </p:cNvSpPr>
          <p:nvPr>
            <p:ph type="sldImg"/>
          </p:nvPr>
        </p:nvSpPr>
        <p:spPr bwMode="auto">
          <a:xfrm>
            <a:off x="2574925" y="579438"/>
            <a:ext cx="5091113" cy="2863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a:extLst>
              <a:ext uri="{FF2B5EF4-FFF2-40B4-BE49-F238E27FC236}">
                <a16:creationId xmlns:a16="http://schemas.microsoft.com/office/drawing/2014/main" id="{3D32AC98-F745-46D2-B601-FFEB38BD30D2}"/>
              </a:ext>
            </a:extLst>
          </p:cNvPr>
          <p:cNvSpPr txBox="1">
            <a:spLocks noGrp="1" noChangeArrowheads="1"/>
          </p:cNvSpPr>
          <p:nvPr>
            <p:ph type="body" idx="1"/>
          </p:nvPr>
        </p:nvSpPr>
        <p:spPr bwMode="auto">
          <a:xfrm>
            <a:off x="1024837" y="3625696"/>
            <a:ext cx="8192416" cy="343531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F22B2857-9303-466A-ABBF-FE369B334140}" type="slidenum">
              <a:rPr lang="en-US" smtClean="0"/>
              <a:pPr>
                <a:defRPr/>
              </a:pPr>
              <a:t>12</a:t>
            </a:fld>
            <a:endParaRPr lang="en-US"/>
          </a:p>
        </p:txBody>
      </p:sp>
      <p:sp>
        <p:nvSpPr>
          <p:cNvPr id="214019" name="Rectangle 2"/>
          <p:cNvSpPr>
            <a:spLocks noGrp="1" noRot="1" noChangeAspect="1" noChangeArrowheads="1" noTextEdit="1"/>
          </p:cNvSpPr>
          <p:nvPr>
            <p:ph type="sldImg"/>
          </p:nvPr>
        </p:nvSpPr>
        <p:spPr>
          <a:xfrm>
            <a:off x="2386013" y="528638"/>
            <a:ext cx="4673600" cy="2628900"/>
          </a:xfrm>
          <a:ln/>
        </p:spPr>
      </p:sp>
      <p:sp>
        <p:nvSpPr>
          <p:cNvPr id="214020" name="Rectangle 3"/>
          <p:cNvSpPr>
            <a:spLocks noGrp="1" noChangeArrowheads="1"/>
          </p:cNvSpPr>
          <p:nvPr>
            <p:ph type="body" idx="1"/>
          </p:nvPr>
        </p:nvSpPr>
        <p:spPr>
          <a:xfrm>
            <a:off x="944988" y="3329223"/>
            <a:ext cx="7551346" cy="3152046"/>
          </a:xfrm>
          <a:noFill/>
          <a:ln/>
        </p:spPr>
        <p:txBody>
          <a:bodyPr/>
          <a:lstStyle/>
          <a:p>
            <a:pPr eaLnBrk="1" hangingPunct="1"/>
            <a:endParaRPr lang="en-US"/>
          </a:p>
        </p:txBody>
      </p:sp>
    </p:spTree>
    <p:extLst>
      <p:ext uri="{BB962C8B-B14F-4D97-AF65-F5344CB8AC3E}">
        <p14:creationId xmlns:p14="http://schemas.microsoft.com/office/powerpoint/2010/main" val="3337558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F22B2857-9303-466A-ABBF-FE369B334140}" type="slidenum">
              <a:rPr lang="en-US" smtClean="0"/>
              <a:pPr>
                <a:defRPr/>
              </a:pPr>
              <a:t>13</a:t>
            </a:fld>
            <a:endParaRPr lang="en-US"/>
          </a:p>
        </p:txBody>
      </p:sp>
      <p:sp>
        <p:nvSpPr>
          <p:cNvPr id="214019" name="Rectangle 2"/>
          <p:cNvSpPr>
            <a:spLocks noGrp="1" noRot="1" noChangeAspect="1" noChangeArrowheads="1" noTextEdit="1"/>
          </p:cNvSpPr>
          <p:nvPr>
            <p:ph type="sldImg"/>
          </p:nvPr>
        </p:nvSpPr>
        <p:spPr>
          <a:xfrm>
            <a:off x="2386013" y="528638"/>
            <a:ext cx="4673600" cy="2628900"/>
          </a:xfrm>
          <a:ln/>
        </p:spPr>
      </p:sp>
      <p:sp>
        <p:nvSpPr>
          <p:cNvPr id="214020" name="Rectangle 3"/>
          <p:cNvSpPr>
            <a:spLocks noGrp="1" noChangeArrowheads="1"/>
          </p:cNvSpPr>
          <p:nvPr>
            <p:ph type="body" idx="1"/>
          </p:nvPr>
        </p:nvSpPr>
        <p:spPr>
          <a:xfrm>
            <a:off x="944988" y="3329223"/>
            <a:ext cx="7551346" cy="3152046"/>
          </a:xfrm>
          <a:noFill/>
          <a:ln/>
        </p:spPr>
        <p:txBody>
          <a:bodyPr/>
          <a:lstStyle/>
          <a:p>
            <a:pPr eaLnBrk="1" hangingPunct="1"/>
            <a:endParaRPr lang="en-US"/>
          </a:p>
        </p:txBody>
      </p:sp>
    </p:spTree>
    <p:extLst>
      <p:ext uri="{BB962C8B-B14F-4D97-AF65-F5344CB8AC3E}">
        <p14:creationId xmlns:p14="http://schemas.microsoft.com/office/powerpoint/2010/main" val="2278715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F22B2857-9303-466A-ABBF-FE369B334140}" type="slidenum">
              <a:rPr lang="en-US" smtClean="0"/>
              <a:pPr>
                <a:defRPr/>
              </a:pPr>
              <a:t>14</a:t>
            </a:fld>
            <a:endParaRPr lang="en-US"/>
          </a:p>
        </p:txBody>
      </p:sp>
      <p:sp>
        <p:nvSpPr>
          <p:cNvPr id="214019" name="Rectangle 2"/>
          <p:cNvSpPr>
            <a:spLocks noGrp="1" noRot="1" noChangeAspect="1" noChangeArrowheads="1" noTextEdit="1"/>
          </p:cNvSpPr>
          <p:nvPr>
            <p:ph type="sldImg"/>
          </p:nvPr>
        </p:nvSpPr>
        <p:spPr>
          <a:xfrm>
            <a:off x="2386013" y="528638"/>
            <a:ext cx="4673600" cy="2628900"/>
          </a:xfrm>
          <a:ln/>
        </p:spPr>
      </p:sp>
      <p:sp>
        <p:nvSpPr>
          <p:cNvPr id="214020" name="Rectangle 3"/>
          <p:cNvSpPr>
            <a:spLocks noGrp="1" noChangeArrowheads="1"/>
          </p:cNvSpPr>
          <p:nvPr>
            <p:ph type="body" idx="1"/>
          </p:nvPr>
        </p:nvSpPr>
        <p:spPr>
          <a:xfrm>
            <a:off x="944988" y="3329223"/>
            <a:ext cx="7551346" cy="3152046"/>
          </a:xfrm>
          <a:noFill/>
          <a:ln/>
        </p:spPr>
        <p:txBody>
          <a:bodyPr/>
          <a:lstStyle/>
          <a:p>
            <a:pPr eaLnBrk="1" hangingPunct="1"/>
            <a:endParaRPr lang="en-US"/>
          </a:p>
        </p:txBody>
      </p:sp>
    </p:spTree>
    <p:extLst>
      <p:ext uri="{BB962C8B-B14F-4D97-AF65-F5344CB8AC3E}">
        <p14:creationId xmlns:p14="http://schemas.microsoft.com/office/powerpoint/2010/main" val="3128392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F22B2857-9303-466A-ABBF-FE369B334140}" type="slidenum">
              <a:rPr lang="en-US" smtClean="0"/>
              <a:pPr>
                <a:defRPr/>
              </a:pPr>
              <a:t>15</a:t>
            </a:fld>
            <a:endParaRPr lang="en-US"/>
          </a:p>
        </p:txBody>
      </p:sp>
      <p:sp>
        <p:nvSpPr>
          <p:cNvPr id="214019" name="Rectangle 2"/>
          <p:cNvSpPr>
            <a:spLocks noGrp="1" noRot="1" noChangeAspect="1" noChangeArrowheads="1" noTextEdit="1"/>
          </p:cNvSpPr>
          <p:nvPr>
            <p:ph type="sldImg"/>
          </p:nvPr>
        </p:nvSpPr>
        <p:spPr>
          <a:xfrm>
            <a:off x="2386013" y="528638"/>
            <a:ext cx="4673600" cy="2628900"/>
          </a:xfrm>
          <a:ln/>
        </p:spPr>
      </p:sp>
      <p:sp>
        <p:nvSpPr>
          <p:cNvPr id="214020" name="Rectangle 3"/>
          <p:cNvSpPr>
            <a:spLocks noGrp="1" noChangeArrowheads="1"/>
          </p:cNvSpPr>
          <p:nvPr>
            <p:ph type="body" idx="1"/>
          </p:nvPr>
        </p:nvSpPr>
        <p:spPr>
          <a:xfrm>
            <a:off x="944988" y="3329223"/>
            <a:ext cx="7551346" cy="3152046"/>
          </a:xfrm>
          <a:noFill/>
          <a:ln/>
        </p:spPr>
        <p:txBody>
          <a:bodyPr/>
          <a:lstStyle/>
          <a:p>
            <a:pPr eaLnBrk="1" hangingPunct="1"/>
            <a:endParaRPr lang="en-US"/>
          </a:p>
        </p:txBody>
      </p:sp>
    </p:spTree>
    <p:extLst>
      <p:ext uri="{BB962C8B-B14F-4D97-AF65-F5344CB8AC3E}">
        <p14:creationId xmlns:p14="http://schemas.microsoft.com/office/powerpoint/2010/main" val="1257383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F22B2857-9303-466A-ABBF-FE369B334140}" type="slidenum">
              <a:rPr lang="en-US" smtClean="0"/>
              <a:pPr>
                <a:defRPr/>
              </a:pPr>
              <a:t>16</a:t>
            </a:fld>
            <a:endParaRPr lang="en-US"/>
          </a:p>
        </p:txBody>
      </p:sp>
      <p:sp>
        <p:nvSpPr>
          <p:cNvPr id="214019" name="Rectangle 2"/>
          <p:cNvSpPr>
            <a:spLocks noGrp="1" noRot="1" noChangeAspect="1" noChangeArrowheads="1" noTextEdit="1"/>
          </p:cNvSpPr>
          <p:nvPr>
            <p:ph type="sldImg"/>
          </p:nvPr>
        </p:nvSpPr>
        <p:spPr>
          <a:xfrm>
            <a:off x="2386013" y="528638"/>
            <a:ext cx="4673600" cy="2628900"/>
          </a:xfrm>
          <a:ln/>
        </p:spPr>
      </p:sp>
      <p:sp>
        <p:nvSpPr>
          <p:cNvPr id="214020" name="Rectangle 3"/>
          <p:cNvSpPr>
            <a:spLocks noGrp="1" noChangeArrowheads="1"/>
          </p:cNvSpPr>
          <p:nvPr>
            <p:ph type="body" idx="1"/>
          </p:nvPr>
        </p:nvSpPr>
        <p:spPr>
          <a:xfrm>
            <a:off x="944988" y="3329223"/>
            <a:ext cx="7551346" cy="3152046"/>
          </a:xfrm>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F22B2857-9303-466A-ABBF-FE369B334140}" type="slidenum">
              <a:rPr lang="en-US" smtClean="0"/>
              <a:pPr>
                <a:defRPr/>
              </a:pPr>
              <a:t>17</a:t>
            </a:fld>
            <a:endParaRPr lang="en-US"/>
          </a:p>
        </p:txBody>
      </p:sp>
      <p:sp>
        <p:nvSpPr>
          <p:cNvPr id="214019" name="Rectangle 2"/>
          <p:cNvSpPr>
            <a:spLocks noGrp="1" noRot="1" noChangeAspect="1" noChangeArrowheads="1" noTextEdit="1"/>
          </p:cNvSpPr>
          <p:nvPr>
            <p:ph type="sldImg"/>
          </p:nvPr>
        </p:nvSpPr>
        <p:spPr>
          <a:xfrm>
            <a:off x="2386013" y="528638"/>
            <a:ext cx="4673600" cy="2628900"/>
          </a:xfrm>
          <a:ln/>
        </p:spPr>
      </p:sp>
      <p:sp>
        <p:nvSpPr>
          <p:cNvPr id="214020" name="Rectangle 3"/>
          <p:cNvSpPr>
            <a:spLocks noGrp="1" noChangeArrowheads="1"/>
          </p:cNvSpPr>
          <p:nvPr>
            <p:ph type="body" idx="1"/>
          </p:nvPr>
        </p:nvSpPr>
        <p:spPr>
          <a:xfrm>
            <a:off x="944988" y="3329223"/>
            <a:ext cx="7551346" cy="3152046"/>
          </a:xfrm>
          <a:noFill/>
          <a:ln/>
        </p:spPr>
        <p:txBody>
          <a:bodyPr/>
          <a:lstStyle/>
          <a:p>
            <a:pPr eaLnBrk="1" hangingPunct="1"/>
            <a:endParaRPr lang="en-US"/>
          </a:p>
        </p:txBody>
      </p:sp>
    </p:spTree>
    <p:extLst>
      <p:ext uri="{BB962C8B-B14F-4D97-AF65-F5344CB8AC3E}">
        <p14:creationId xmlns:p14="http://schemas.microsoft.com/office/powerpoint/2010/main" val="592146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634733F-249C-47A1-B874-1257320B3821}"/>
              </a:ext>
            </a:extLst>
          </p:cNvPr>
          <p:cNvSpPr>
            <a:spLocks noGrp="1" noChangeArrowheads="1"/>
          </p:cNvSpPr>
          <p:nvPr>
            <p:ph type="sldNum"/>
          </p:nvPr>
        </p:nvSpPr>
        <p:spPr>
          <a:ln/>
        </p:spPr>
        <p:txBody>
          <a:bodyPr/>
          <a:lstStyle/>
          <a:p>
            <a:fld id="{B1928E23-2FF3-4A96-AEB2-A7977628C81E}" type="slidenum">
              <a:rPr lang="en-US" altLang="en-US"/>
              <a:pPr/>
              <a:t>20</a:t>
            </a:fld>
            <a:endParaRPr lang="en-US" altLang="en-US"/>
          </a:p>
        </p:txBody>
      </p:sp>
      <p:sp>
        <p:nvSpPr>
          <p:cNvPr id="4097" name="Rectangle 1">
            <a:extLst>
              <a:ext uri="{FF2B5EF4-FFF2-40B4-BE49-F238E27FC236}">
                <a16:creationId xmlns:a16="http://schemas.microsoft.com/office/drawing/2014/main" id="{04FB31C1-70F6-4105-913B-698B80B5AB8E}"/>
              </a:ext>
            </a:extLst>
          </p:cNvPr>
          <p:cNvSpPr txBox="1">
            <a:spLocks noGrp="1" noRot="1" noChangeAspect="1" noChangeArrowheads="1"/>
          </p:cNvSpPr>
          <p:nvPr>
            <p:ph type="sldImg"/>
          </p:nvPr>
        </p:nvSpPr>
        <p:spPr bwMode="auto">
          <a:xfrm>
            <a:off x="2703513" y="576263"/>
            <a:ext cx="5057775" cy="28448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a:extLst>
              <a:ext uri="{FF2B5EF4-FFF2-40B4-BE49-F238E27FC236}">
                <a16:creationId xmlns:a16="http://schemas.microsoft.com/office/drawing/2014/main" id="{3D32AC98-F745-46D2-B601-FFEB38BD30D2}"/>
              </a:ext>
            </a:extLst>
          </p:cNvPr>
          <p:cNvSpPr txBox="1">
            <a:spLocks noGrp="1" noChangeArrowheads="1"/>
          </p:cNvSpPr>
          <p:nvPr>
            <p:ph type="body" idx="1"/>
          </p:nvPr>
        </p:nvSpPr>
        <p:spPr bwMode="auto">
          <a:xfrm>
            <a:off x="1047612" y="3602168"/>
            <a:ext cx="8374470" cy="341302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634733F-249C-47A1-B874-1257320B3821}"/>
              </a:ext>
            </a:extLst>
          </p:cNvPr>
          <p:cNvSpPr>
            <a:spLocks noGrp="1" noChangeArrowheads="1"/>
          </p:cNvSpPr>
          <p:nvPr>
            <p:ph type="sldNum"/>
          </p:nvPr>
        </p:nvSpPr>
        <p:spPr>
          <a:ln/>
        </p:spPr>
        <p:txBody>
          <a:bodyPr/>
          <a:lstStyle/>
          <a:p>
            <a:fld id="{B1928E23-2FF3-4A96-AEB2-A7977628C81E}" type="slidenum">
              <a:rPr lang="en-US" altLang="en-US"/>
              <a:pPr/>
              <a:t>23</a:t>
            </a:fld>
            <a:endParaRPr lang="en-US" altLang="en-US"/>
          </a:p>
        </p:txBody>
      </p:sp>
      <p:sp>
        <p:nvSpPr>
          <p:cNvPr id="4097" name="Rectangle 1">
            <a:extLst>
              <a:ext uri="{FF2B5EF4-FFF2-40B4-BE49-F238E27FC236}">
                <a16:creationId xmlns:a16="http://schemas.microsoft.com/office/drawing/2014/main" id="{04FB31C1-70F6-4105-913B-698B80B5AB8E}"/>
              </a:ext>
            </a:extLst>
          </p:cNvPr>
          <p:cNvSpPr txBox="1">
            <a:spLocks noGrp="1" noRot="1" noChangeAspect="1" noChangeArrowheads="1"/>
          </p:cNvSpPr>
          <p:nvPr>
            <p:ph type="sldImg"/>
          </p:nvPr>
        </p:nvSpPr>
        <p:spPr bwMode="auto">
          <a:xfrm>
            <a:off x="2703513" y="576263"/>
            <a:ext cx="5057775" cy="28448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a:extLst>
              <a:ext uri="{FF2B5EF4-FFF2-40B4-BE49-F238E27FC236}">
                <a16:creationId xmlns:a16="http://schemas.microsoft.com/office/drawing/2014/main" id="{3D32AC98-F745-46D2-B601-FFEB38BD30D2}"/>
              </a:ext>
            </a:extLst>
          </p:cNvPr>
          <p:cNvSpPr txBox="1">
            <a:spLocks noGrp="1" noChangeArrowheads="1"/>
          </p:cNvSpPr>
          <p:nvPr>
            <p:ph type="body" idx="1"/>
          </p:nvPr>
        </p:nvSpPr>
        <p:spPr bwMode="auto">
          <a:xfrm>
            <a:off x="1047612" y="3602168"/>
            <a:ext cx="8374470" cy="341302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1416678"/>
            <a:ext cx="12192000" cy="2446986"/>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0" name="Rectangle 2"/>
          <p:cNvSpPr>
            <a:spLocks noGrp="1" noChangeArrowheads="1"/>
          </p:cNvSpPr>
          <p:nvPr>
            <p:ph type="subTitle" idx="1"/>
          </p:nvPr>
        </p:nvSpPr>
        <p:spPr>
          <a:xfrm>
            <a:off x="1828800" y="4559121"/>
            <a:ext cx="8534400" cy="1079679"/>
          </a:xfrm>
        </p:spPr>
        <p:txBody>
          <a:bodyPr/>
          <a:lstStyle>
            <a:lvl1pPr marL="0" indent="0" algn="ctr">
              <a:buFont typeface="Wingdings" pitchFamily="2" charset="2"/>
              <a:buNone/>
              <a:defRPr/>
            </a:lvl1pPr>
          </a:lstStyle>
          <a:p>
            <a:r>
              <a:rPr lang="en-US" dirty="0"/>
              <a:t>Click to edit Master subtitle style</a:t>
            </a:r>
          </a:p>
        </p:txBody>
      </p:sp>
      <p:sp>
        <p:nvSpPr>
          <p:cNvPr id="17411" name="Rectangle 3"/>
          <p:cNvSpPr>
            <a:spLocks noChangeArrowheads="1"/>
          </p:cNvSpPr>
          <p:nvPr/>
        </p:nvSpPr>
        <p:spPr bwMode="auto">
          <a:xfrm>
            <a:off x="2147483647" y="-2147483648"/>
            <a:ext cx="49693" cy="107722"/>
          </a:xfrm>
          <a:prstGeom prst="rect">
            <a:avLst/>
          </a:prstGeom>
          <a:noFill/>
          <a:ln w="9525">
            <a:noFill/>
            <a:miter lim="800000"/>
            <a:headEnd/>
            <a:tailEnd/>
          </a:ln>
        </p:spPr>
        <p:txBody>
          <a:bodyPr wrap="none" lIns="0" tIns="0" rIns="0" bIns="0">
            <a:spAutoFit/>
          </a:bodyPr>
          <a:lstStyle/>
          <a:p>
            <a:pPr algn="ctr" eaLnBrk="0" hangingPunct="0"/>
            <a:r>
              <a:rPr lang="en-US" altLang="en-US" sz="700" b="1">
                <a:solidFill>
                  <a:srgbClr val="000000"/>
                </a:solidFill>
                <a:latin typeface="Helvetica Condensed" charset="0"/>
                <a:cs typeface="Arial" charset="0"/>
              </a:rPr>
              <a:t>a</a:t>
            </a:r>
            <a:endParaRPr lang="en-US" altLang="en-US" b="1">
              <a:cs typeface="Arial" charset="0"/>
            </a:endParaRPr>
          </a:p>
        </p:txBody>
      </p:sp>
      <p:sp>
        <p:nvSpPr>
          <p:cNvPr id="17412" name="Line 4"/>
          <p:cNvSpPr>
            <a:spLocks noChangeShapeType="1"/>
          </p:cNvSpPr>
          <p:nvPr/>
        </p:nvSpPr>
        <p:spPr bwMode="auto">
          <a:xfrm>
            <a:off x="2147483647" y="2147483647"/>
            <a:ext cx="0" cy="0"/>
          </a:xfrm>
          <a:prstGeom prst="line">
            <a:avLst/>
          </a:prstGeom>
          <a:noFill/>
          <a:ln w="4763">
            <a:solidFill>
              <a:srgbClr val="000000"/>
            </a:solidFill>
            <a:round/>
            <a:headEnd/>
            <a:tailEnd/>
          </a:ln>
        </p:spPr>
        <p:txBody>
          <a:bodyPr/>
          <a:lstStyle/>
          <a:p>
            <a:endParaRPr lang="en-US"/>
          </a:p>
        </p:txBody>
      </p:sp>
      <p:sp>
        <p:nvSpPr>
          <p:cNvPr id="17413" name="Rectangle 5"/>
          <p:cNvSpPr>
            <a:spLocks noChangeArrowheads="1"/>
          </p:cNvSpPr>
          <p:nvPr/>
        </p:nvSpPr>
        <p:spPr bwMode="auto">
          <a:xfrm>
            <a:off x="2147483647" y="-2147483648"/>
            <a:ext cx="44884" cy="107722"/>
          </a:xfrm>
          <a:prstGeom prst="rect">
            <a:avLst/>
          </a:prstGeom>
          <a:noFill/>
          <a:ln w="9525">
            <a:noFill/>
            <a:miter lim="800000"/>
            <a:headEnd/>
            <a:tailEnd/>
          </a:ln>
        </p:spPr>
        <p:txBody>
          <a:bodyPr wrap="none" lIns="0" tIns="0" rIns="0" bIns="0">
            <a:spAutoFit/>
          </a:bodyPr>
          <a:lstStyle/>
          <a:p>
            <a:pPr algn="ctr" eaLnBrk="0" hangingPunct="0"/>
            <a:r>
              <a:rPr lang="en-US" altLang="en-US" sz="700" b="1" i="1">
                <a:solidFill>
                  <a:srgbClr val="000000"/>
                </a:solidFill>
                <a:latin typeface="Times" pitchFamily="18" charset="0"/>
                <a:cs typeface="Arial" charset="0"/>
              </a:rPr>
              <a:t>a</a:t>
            </a:r>
            <a:endParaRPr lang="en-US" altLang="en-US" b="1">
              <a:cs typeface="Arial" charset="0"/>
            </a:endParaRPr>
          </a:p>
        </p:txBody>
      </p:sp>
      <p:sp>
        <p:nvSpPr>
          <p:cNvPr id="17414" name="Line 6"/>
          <p:cNvSpPr>
            <a:spLocks noChangeShapeType="1"/>
          </p:cNvSpPr>
          <p:nvPr/>
        </p:nvSpPr>
        <p:spPr bwMode="auto">
          <a:xfrm>
            <a:off x="2147483647" y="2147483647"/>
            <a:ext cx="0" cy="0"/>
          </a:xfrm>
          <a:prstGeom prst="line">
            <a:avLst/>
          </a:prstGeom>
          <a:noFill/>
          <a:ln w="4763">
            <a:solidFill>
              <a:srgbClr val="000000"/>
            </a:solidFill>
            <a:round/>
            <a:headEnd/>
            <a:tailEnd/>
          </a:ln>
        </p:spPr>
        <p:txBody>
          <a:bodyPr/>
          <a:lstStyle/>
          <a:p>
            <a:endParaRPr lang="en-US"/>
          </a:p>
        </p:txBody>
      </p:sp>
      <p:sp>
        <p:nvSpPr>
          <p:cNvPr id="17415" name="Rectangle 7"/>
          <p:cNvSpPr>
            <a:spLocks noChangeArrowheads="1"/>
          </p:cNvSpPr>
          <p:nvPr/>
        </p:nvSpPr>
        <p:spPr bwMode="auto">
          <a:xfrm>
            <a:off x="8534400" y="6480175"/>
            <a:ext cx="3048000" cy="228600"/>
          </a:xfrm>
          <a:prstGeom prst="rect">
            <a:avLst/>
          </a:prstGeom>
          <a:noFill/>
          <a:ln w="9525">
            <a:noFill/>
            <a:miter lim="800000"/>
            <a:headEnd/>
            <a:tailEnd/>
          </a:ln>
          <a:effectLst/>
        </p:spPr>
        <p:txBody>
          <a:bodyPr/>
          <a:lstStyle/>
          <a:p>
            <a:pPr algn="r" eaLnBrk="0" hangingPunct="0"/>
            <a:endParaRPr lang="en-US" altLang="en-US" sz="800" b="1">
              <a:cs typeface="Arial" charset="0"/>
            </a:endParaRPr>
          </a:p>
        </p:txBody>
      </p:sp>
      <p:sp>
        <p:nvSpPr>
          <p:cNvPr id="17416" name="Rectangle 8"/>
          <p:cNvSpPr>
            <a:spLocks noChangeArrowheads="1"/>
          </p:cNvSpPr>
          <p:nvPr/>
        </p:nvSpPr>
        <p:spPr bwMode="auto">
          <a:xfrm>
            <a:off x="8187267" y="3019425"/>
            <a:ext cx="2362200" cy="755650"/>
          </a:xfrm>
          <a:prstGeom prst="rect">
            <a:avLst/>
          </a:prstGeom>
          <a:noFill/>
          <a:ln w="9525">
            <a:noFill/>
            <a:miter lim="800000"/>
            <a:headEnd/>
            <a:tailEnd/>
          </a:ln>
          <a:effectLst/>
        </p:spPr>
        <p:txBody>
          <a:bodyPr wrap="none" anchor="ctr"/>
          <a:lstStyle/>
          <a:p>
            <a:endParaRPr lang="en-US"/>
          </a:p>
        </p:txBody>
      </p:sp>
      <p:sp>
        <p:nvSpPr>
          <p:cNvPr id="17417" name="AutoShape 9"/>
          <p:cNvSpPr>
            <a:spLocks noChangeArrowheads="1"/>
          </p:cNvSpPr>
          <p:nvPr/>
        </p:nvSpPr>
        <p:spPr bwMode="auto">
          <a:xfrm>
            <a:off x="220133" y="130176"/>
            <a:ext cx="11734800" cy="1050925"/>
          </a:xfrm>
          <a:prstGeom prst="roundRect">
            <a:avLst>
              <a:gd name="adj" fmla="val 16667"/>
            </a:avLst>
          </a:prstGeom>
          <a:noFill/>
          <a:ln w="9525">
            <a:noFill/>
            <a:round/>
            <a:headEnd/>
            <a:tailEnd/>
          </a:ln>
          <a:effectLst/>
        </p:spPr>
        <p:txBody>
          <a:bodyPr wrap="none" anchor="ctr"/>
          <a:lstStyle/>
          <a:p>
            <a:endParaRPr lang="en-US"/>
          </a:p>
        </p:txBody>
      </p:sp>
      <p:sp>
        <p:nvSpPr>
          <p:cNvPr id="17418" name="Rectangle 10"/>
          <p:cNvSpPr>
            <a:spLocks noGrp="1" noChangeArrowheads="1"/>
          </p:cNvSpPr>
          <p:nvPr>
            <p:ph type="ctrTitle"/>
          </p:nvPr>
        </p:nvSpPr>
        <p:spPr>
          <a:xfrm>
            <a:off x="914400" y="1855859"/>
            <a:ext cx="10363200" cy="1470025"/>
          </a:xfrm>
        </p:spPr>
        <p:txBody>
          <a:bodyPr/>
          <a:lstStyle>
            <a:lvl1pPr algn="ctr">
              <a:defRPr i="0"/>
            </a:lvl1pPr>
          </a:lstStyle>
          <a:p>
            <a:endParaRPr lang="en-US" dirty="0"/>
          </a:p>
        </p:txBody>
      </p:sp>
      <p:sp>
        <p:nvSpPr>
          <p:cNvPr id="3" name="TextBox 2">
            <a:extLst>
              <a:ext uri="{FF2B5EF4-FFF2-40B4-BE49-F238E27FC236}">
                <a16:creationId xmlns:a16="http://schemas.microsoft.com/office/drawing/2014/main" id="{59DCE00E-DA8D-C044-9DE6-C25098AE7386}"/>
              </a:ext>
            </a:extLst>
          </p:cNvPr>
          <p:cNvSpPr txBox="1"/>
          <p:nvPr userDrawn="1"/>
        </p:nvSpPr>
        <p:spPr>
          <a:xfrm>
            <a:off x="9865323" y="5939335"/>
            <a:ext cx="1693092" cy="769441"/>
          </a:xfrm>
          <a:prstGeom prst="rect">
            <a:avLst/>
          </a:prstGeom>
          <a:noFill/>
        </p:spPr>
        <p:txBody>
          <a:bodyPr wrap="none" rtlCol="0">
            <a:spAutoFit/>
          </a:bodyPr>
          <a:lstStyle/>
          <a:p>
            <a:r>
              <a:rPr lang="en-US" sz="2400">
                <a:latin typeface="CloisterBlack BT" panose="03040802040608030504" pitchFamily="66" charset="0"/>
                <a:cs typeface="Algerian" panose="020F0502020204030204" pitchFamily="34" charset="0"/>
              </a:rPr>
              <a:t>St Matthew’s</a:t>
            </a:r>
          </a:p>
          <a:p>
            <a:r>
              <a:rPr lang="en-US" sz="2000">
                <a:latin typeface="CloisterBlack BT" panose="03040802040608030504" pitchFamily="66" charset="0"/>
              </a:rPr>
              <a:t>Episcopal Church</a:t>
            </a:r>
          </a:p>
        </p:txBody>
      </p:sp>
      <p:pic>
        <p:nvPicPr>
          <p:cNvPr id="4" name="Picture 3" descr="A picture containing building, window&#10;&#10;Description automatically generated">
            <a:extLst>
              <a:ext uri="{FF2B5EF4-FFF2-40B4-BE49-F238E27FC236}">
                <a16:creationId xmlns:a16="http://schemas.microsoft.com/office/drawing/2014/main" id="{57EAAA51-D6EB-4FB7-81BF-49641047A0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15620" y="5824883"/>
            <a:ext cx="1609344" cy="932688"/>
          </a:xfrm>
          <a:prstGeom prst="rect">
            <a:avLst/>
          </a:prstGeom>
        </p:spPr>
      </p:pic>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46618" y="1147763"/>
            <a:ext cx="5547783" cy="540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47763"/>
            <a:ext cx="5547784" cy="540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51327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bwMode="auto">
          <a:xfrm>
            <a:off x="446618" y="1147763"/>
            <a:ext cx="11298767" cy="540385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16387" name="Rectangle 3"/>
          <p:cNvSpPr>
            <a:spLocks noChangeArrowheads="1"/>
          </p:cNvSpPr>
          <p:nvPr/>
        </p:nvSpPr>
        <p:spPr bwMode="auto">
          <a:xfrm>
            <a:off x="2147483647" y="-2147483648"/>
            <a:ext cx="49693" cy="107722"/>
          </a:xfrm>
          <a:prstGeom prst="rect">
            <a:avLst/>
          </a:prstGeom>
          <a:noFill/>
          <a:ln w="9525">
            <a:noFill/>
            <a:miter lim="800000"/>
            <a:headEnd/>
            <a:tailEnd/>
          </a:ln>
        </p:spPr>
        <p:txBody>
          <a:bodyPr wrap="none" lIns="0" tIns="0" rIns="0" bIns="0">
            <a:spAutoFit/>
          </a:bodyPr>
          <a:lstStyle/>
          <a:p>
            <a:pPr algn="ctr" eaLnBrk="0" hangingPunct="0"/>
            <a:r>
              <a:rPr lang="en-US" altLang="en-US" sz="700" b="1">
                <a:solidFill>
                  <a:srgbClr val="000000"/>
                </a:solidFill>
                <a:latin typeface="Helvetica Condensed" charset="0"/>
                <a:cs typeface="Arial" charset="0"/>
              </a:rPr>
              <a:t>a</a:t>
            </a:r>
            <a:endParaRPr lang="en-US" altLang="en-US" b="1">
              <a:cs typeface="Arial" charset="0"/>
            </a:endParaRPr>
          </a:p>
        </p:txBody>
      </p:sp>
      <p:sp>
        <p:nvSpPr>
          <p:cNvPr id="16388" name="Line 4"/>
          <p:cNvSpPr>
            <a:spLocks noChangeShapeType="1"/>
          </p:cNvSpPr>
          <p:nvPr/>
        </p:nvSpPr>
        <p:spPr bwMode="auto">
          <a:xfrm>
            <a:off x="2147483647" y="2147483647"/>
            <a:ext cx="0" cy="0"/>
          </a:xfrm>
          <a:prstGeom prst="line">
            <a:avLst/>
          </a:prstGeom>
          <a:noFill/>
          <a:ln w="4763">
            <a:solidFill>
              <a:srgbClr val="000000"/>
            </a:solidFill>
            <a:round/>
            <a:headEnd/>
            <a:tailEnd/>
          </a:ln>
        </p:spPr>
        <p:txBody>
          <a:bodyPr/>
          <a:lstStyle/>
          <a:p>
            <a:endParaRPr lang="en-US"/>
          </a:p>
        </p:txBody>
      </p:sp>
      <p:sp>
        <p:nvSpPr>
          <p:cNvPr id="16389" name="Rectangle 5"/>
          <p:cNvSpPr>
            <a:spLocks noChangeArrowheads="1"/>
          </p:cNvSpPr>
          <p:nvPr/>
        </p:nvSpPr>
        <p:spPr bwMode="auto">
          <a:xfrm>
            <a:off x="2147483647" y="-2147483648"/>
            <a:ext cx="44884" cy="107722"/>
          </a:xfrm>
          <a:prstGeom prst="rect">
            <a:avLst/>
          </a:prstGeom>
          <a:noFill/>
          <a:ln w="9525">
            <a:noFill/>
            <a:miter lim="800000"/>
            <a:headEnd/>
            <a:tailEnd/>
          </a:ln>
        </p:spPr>
        <p:txBody>
          <a:bodyPr wrap="none" lIns="0" tIns="0" rIns="0" bIns="0">
            <a:spAutoFit/>
          </a:bodyPr>
          <a:lstStyle/>
          <a:p>
            <a:pPr algn="ctr" eaLnBrk="0" hangingPunct="0"/>
            <a:r>
              <a:rPr lang="en-US" altLang="en-US" sz="700" b="1" i="1">
                <a:solidFill>
                  <a:srgbClr val="000000"/>
                </a:solidFill>
                <a:latin typeface="Times" pitchFamily="18" charset="0"/>
                <a:cs typeface="Arial" charset="0"/>
              </a:rPr>
              <a:t>a</a:t>
            </a:r>
            <a:endParaRPr lang="en-US" altLang="en-US" b="1">
              <a:cs typeface="Arial" charset="0"/>
            </a:endParaRPr>
          </a:p>
        </p:txBody>
      </p:sp>
      <p:sp>
        <p:nvSpPr>
          <p:cNvPr id="16390" name="Line 6"/>
          <p:cNvSpPr>
            <a:spLocks noChangeShapeType="1"/>
          </p:cNvSpPr>
          <p:nvPr/>
        </p:nvSpPr>
        <p:spPr bwMode="auto">
          <a:xfrm>
            <a:off x="2147483647" y="2147483647"/>
            <a:ext cx="0" cy="0"/>
          </a:xfrm>
          <a:prstGeom prst="line">
            <a:avLst/>
          </a:prstGeom>
          <a:noFill/>
          <a:ln w="4763">
            <a:solidFill>
              <a:srgbClr val="000000"/>
            </a:solidFill>
            <a:round/>
            <a:headEnd/>
            <a:tailEnd/>
          </a:ln>
        </p:spPr>
        <p:txBody>
          <a:bodyPr/>
          <a:lstStyle/>
          <a:p>
            <a:endParaRPr lang="en-US"/>
          </a:p>
        </p:txBody>
      </p:sp>
      <p:sp>
        <p:nvSpPr>
          <p:cNvPr id="16391" name="Rectangle 7"/>
          <p:cNvSpPr>
            <a:spLocks noChangeArrowheads="1"/>
          </p:cNvSpPr>
          <p:nvPr/>
        </p:nvSpPr>
        <p:spPr bwMode="auto">
          <a:xfrm>
            <a:off x="8534400" y="6480175"/>
            <a:ext cx="3048000" cy="228600"/>
          </a:xfrm>
          <a:prstGeom prst="rect">
            <a:avLst/>
          </a:prstGeom>
          <a:noFill/>
          <a:ln w="9525">
            <a:noFill/>
            <a:miter lim="800000"/>
            <a:headEnd/>
            <a:tailEnd/>
          </a:ln>
          <a:effectLst/>
        </p:spPr>
        <p:txBody>
          <a:bodyPr/>
          <a:lstStyle/>
          <a:p>
            <a:pPr algn="r" eaLnBrk="0" hangingPunct="0"/>
            <a:endParaRPr lang="en-US" altLang="en-US" sz="800" b="1">
              <a:cs typeface="Arial" charset="0"/>
            </a:endParaRPr>
          </a:p>
        </p:txBody>
      </p:sp>
      <p:sp>
        <p:nvSpPr>
          <p:cNvPr id="16392" name="Rectangle 8"/>
          <p:cNvSpPr>
            <a:spLocks noChangeArrowheads="1"/>
          </p:cNvSpPr>
          <p:nvPr/>
        </p:nvSpPr>
        <p:spPr bwMode="auto">
          <a:xfrm>
            <a:off x="8187267" y="3019425"/>
            <a:ext cx="2362200" cy="755650"/>
          </a:xfrm>
          <a:prstGeom prst="rect">
            <a:avLst/>
          </a:prstGeom>
          <a:noFill/>
          <a:ln w="9525">
            <a:noFill/>
            <a:miter lim="800000"/>
            <a:headEnd/>
            <a:tailEnd/>
          </a:ln>
          <a:effectLst/>
        </p:spPr>
        <p:txBody>
          <a:bodyPr wrap="none" anchor="ctr"/>
          <a:lstStyle/>
          <a:p>
            <a:endParaRPr lang="en-US"/>
          </a:p>
        </p:txBody>
      </p:sp>
      <p:sp>
        <p:nvSpPr>
          <p:cNvPr id="16393" name="AutoShape 9"/>
          <p:cNvSpPr>
            <a:spLocks noChangeArrowheads="1"/>
          </p:cNvSpPr>
          <p:nvPr/>
        </p:nvSpPr>
        <p:spPr bwMode="auto">
          <a:xfrm>
            <a:off x="220133" y="130176"/>
            <a:ext cx="11734800" cy="1050925"/>
          </a:xfrm>
          <a:prstGeom prst="roundRect">
            <a:avLst>
              <a:gd name="adj" fmla="val 16667"/>
            </a:avLst>
          </a:prstGeom>
          <a:noFill/>
          <a:ln w="9525">
            <a:noFill/>
            <a:round/>
            <a:headEnd/>
            <a:tailEnd/>
          </a:ln>
          <a:effectLst/>
        </p:spPr>
        <p:txBody>
          <a:bodyPr wrap="none" anchor="ctr"/>
          <a:lstStyle/>
          <a:p>
            <a:endParaRPr lang="en-US"/>
          </a:p>
        </p:txBody>
      </p:sp>
      <p:sp>
        <p:nvSpPr>
          <p:cNvPr id="16394" name="Rectangle 10"/>
          <p:cNvSpPr>
            <a:spLocks noGrp="1" noChangeArrowheads="1"/>
          </p:cNvSpPr>
          <p:nvPr>
            <p:ph type="title"/>
          </p:nvPr>
        </p:nvSpPr>
        <p:spPr bwMode="auto">
          <a:xfrm>
            <a:off x="3634318" y="76200"/>
            <a:ext cx="8070849" cy="838200"/>
          </a:xfrm>
          <a:prstGeom prst="rect">
            <a:avLst/>
          </a:prstGeom>
          <a:noFill/>
          <a:ln w="9525">
            <a:noFill/>
            <a:miter lim="800000"/>
            <a:headEnd/>
            <a:tailEnd/>
          </a:ln>
          <a:effectLst/>
        </p:spPr>
        <p:txBody>
          <a:bodyPr vert="horz" wrap="square" lIns="91428" tIns="45714" rIns="91428" bIns="45714" numCol="1" anchor="ctr" anchorCtr="0" compatLnSpc="1">
            <a:prstTxWarp prst="textNoShape">
              <a:avLst/>
            </a:prstTxWarp>
          </a:bodyPr>
          <a:lstStyle/>
          <a:p>
            <a:pPr lvl="0"/>
            <a:endParaRPr lang="en-US" altLang="en-US" dirty="0"/>
          </a:p>
        </p:txBody>
      </p:sp>
      <p:sp>
        <p:nvSpPr>
          <p:cNvPr id="16395" name="Line 11"/>
          <p:cNvSpPr>
            <a:spLocks noChangeShapeType="1"/>
          </p:cNvSpPr>
          <p:nvPr/>
        </p:nvSpPr>
        <p:spPr bwMode="auto">
          <a:xfrm>
            <a:off x="3348507" y="948520"/>
            <a:ext cx="8335493" cy="42080"/>
          </a:xfrm>
          <a:prstGeom prst="line">
            <a:avLst/>
          </a:prstGeom>
          <a:noFill/>
          <a:ln w="38100">
            <a:solidFill>
              <a:srgbClr val="E80000"/>
            </a:solidFill>
            <a:round/>
            <a:headEnd/>
            <a:tailEnd/>
          </a:ln>
          <a:effectLst/>
        </p:spPr>
        <p:txBody>
          <a:bodyPr wrap="none" anchor="ctr"/>
          <a:lstStyle/>
          <a:p>
            <a:endParaRPr lang="en-US"/>
          </a:p>
        </p:txBody>
      </p:sp>
      <p:sp>
        <p:nvSpPr>
          <p:cNvPr id="16396" name="Text Box 12"/>
          <p:cNvSpPr txBox="1">
            <a:spLocks noChangeArrowheads="1"/>
          </p:cNvSpPr>
          <p:nvPr userDrawn="1"/>
        </p:nvSpPr>
        <p:spPr bwMode="auto">
          <a:xfrm>
            <a:off x="11243733" y="6514294"/>
            <a:ext cx="711200" cy="274638"/>
          </a:xfrm>
          <a:prstGeom prst="rect">
            <a:avLst/>
          </a:prstGeom>
          <a:noFill/>
          <a:ln w="9525" algn="ctr">
            <a:noFill/>
            <a:miter lim="800000"/>
            <a:headEnd/>
            <a:tailEnd/>
          </a:ln>
          <a:effectLst/>
        </p:spPr>
        <p:txBody>
          <a:bodyPr>
            <a:spAutoFit/>
          </a:bodyPr>
          <a:lstStyle/>
          <a:p>
            <a:pPr>
              <a:spcBef>
                <a:spcPct val="50000"/>
              </a:spcBef>
            </a:pPr>
            <a:fld id="{461C2E60-A217-4F31-83E9-666933EE9E56}" type="slidenum">
              <a:rPr lang="en-US" sz="1200" i="1">
                <a:latin typeface="Tahoma" pitchFamily="34" charset="0"/>
                <a:cs typeface="Arial" charset="0"/>
              </a:rPr>
              <a:pPr>
                <a:spcBef>
                  <a:spcPct val="50000"/>
                </a:spcBef>
              </a:pPr>
              <a:t>‹#›</a:t>
            </a:fld>
            <a:endParaRPr lang="en-US" sz="1200" i="1">
              <a:latin typeface="Tahoma" pitchFamily="34" charset="0"/>
              <a:cs typeface="Arial" charset="0"/>
            </a:endParaRPr>
          </a:p>
        </p:txBody>
      </p:sp>
      <p:sp>
        <p:nvSpPr>
          <p:cNvPr id="16398" name="Text Box 14"/>
          <p:cNvSpPr txBox="1">
            <a:spLocks noChangeArrowheads="1"/>
          </p:cNvSpPr>
          <p:nvPr userDrawn="1"/>
        </p:nvSpPr>
        <p:spPr bwMode="auto">
          <a:xfrm>
            <a:off x="1016000" y="4800601"/>
            <a:ext cx="1828800" cy="366713"/>
          </a:xfrm>
          <a:prstGeom prst="rect">
            <a:avLst/>
          </a:prstGeom>
          <a:noFill/>
          <a:ln w="9525" algn="ctr">
            <a:noFill/>
            <a:miter lim="800000"/>
            <a:headEnd/>
            <a:tailEnd/>
          </a:ln>
          <a:effectLst/>
        </p:spPr>
        <p:txBody>
          <a:bodyPr>
            <a:spAutoFit/>
          </a:bodyPr>
          <a:lstStyle/>
          <a:p>
            <a:pPr>
              <a:spcBef>
                <a:spcPct val="50000"/>
              </a:spcBef>
            </a:pPr>
            <a:endParaRPr lang="en-US" b="1" i="1">
              <a:solidFill>
                <a:srgbClr val="FF0000"/>
              </a:solidFill>
              <a:latin typeface="Tahoma" pitchFamily="34" charset="0"/>
              <a:cs typeface="Arial" charset="0"/>
            </a:endParaRPr>
          </a:p>
        </p:txBody>
      </p:sp>
      <p:sp>
        <p:nvSpPr>
          <p:cNvPr id="16399" name="Text Box 15"/>
          <p:cNvSpPr txBox="1">
            <a:spLocks noChangeArrowheads="1"/>
          </p:cNvSpPr>
          <p:nvPr userDrawn="1"/>
        </p:nvSpPr>
        <p:spPr bwMode="auto">
          <a:xfrm>
            <a:off x="2722034" y="5345113"/>
            <a:ext cx="184731" cy="307777"/>
          </a:xfrm>
          <a:prstGeom prst="rect">
            <a:avLst/>
          </a:prstGeom>
          <a:noFill/>
          <a:ln w="9525" algn="ctr">
            <a:noFill/>
            <a:miter lim="800000"/>
            <a:headEnd/>
            <a:tailEnd/>
          </a:ln>
          <a:effectLst/>
        </p:spPr>
        <p:txBody>
          <a:bodyPr wrap="none">
            <a:spAutoFit/>
          </a:bodyPr>
          <a:lstStyle/>
          <a:p>
            <a:pPr>
              <a:spcBef>
                <a:spcPct val="50000"/>
              </a:spcBef>
            </a:pPr>
            <a:endParaRPr lang="en-US" sz="1400">
              <a:cs typeface="Arial" charset="0"/>
            </a:endParaRPr>
          </a:p>
        </p:txBody>
      </p:sp>
      <p:sp>
        <p:nvSpPr>
          <p:cNvPr id="18" name="TextBox 17">
            <a:extLst>
              <a:ext uri="{FF2B5EF4-FFF2-40B4-BE49-F238E27FC236}">
                <a16:creationId xmlns:a16="http://schemas.microsoft.com/office/drawing/2014/main" id="{53BCFAD0-9DFA-CF4E-BF83-09F47BD5FD6B}"/>
              </a:ext>
            </a:extLst>
          </p:cNvPr>
          <p:cNvSpPr txBox="1"/>
          <p:nvPr userDrawn="1"/>
        </p:nvSpPr>
        <p:spPr>
          <a:xfrm>
            <a:off x="1530241" y="115267"/>
            <a:ext cx="1693092" cy="769441"/>
          </a:xfrm>
          <a:prstGeom prst="rect">
            <a:avLst/>
          </a:prstGeom>
          <a:noFill/>
        </p:spPr>
        <p:txBody>
          <a:bodyPr wrap="none" rtlCol="0">
            <a:spAutoFit/>
          </a:bodyPr>
          <a:lstStyle/>
          <a:p>
            <a:r>
              <a:rPr lang="en-US" sz="2400">
                <a:latin typeface="CloisterBlack BT" panose="03040802040608030504" pitchFamily="66" charset="0"/>
                <a:cs typeface="Algerian" panose="020F0502020204030204" pitchFamily="34" charset="0"/>
              </a:rPr>
              <a:t>St </a:t>
            </a:r>
            <a:r>
              <a:rPr lang="en-US" sz="2400" baseline="0">
                <a:latin typeface="CloisterBlack BT" panose="03040802040608030504" pitchFamily="66" charset="0"/>
                <a:cs typeface="Algerian" panose="020F0502020204030204" pitchFamily="34" charset="0"/>
              </a:rPr>
              <a:t>Matthew’s</a:t>
            </a:r>
          </a:p>
          <a:p>
            <a:r>
              <a:rPr lang="en-US" sz="2000">
                <a:latin typeface="CloisterBlack BT" panose="03040802040608030504" pitchFamily="66" charset="0"/>
              </a:rPr>
              <a:t>Episcopal Church</a:t>
            </a:r>
          </a:p>
        </p:txBody>
      </p:sp>
      <p:pic>
        <p:nvPicPr>
          <p:cNvPr id="3" name="Picture 2" descr="A picture containing building, window&#10;&#10;Description automatically generated">
            <a:extLst>
              <a:ext uri="{FF2B5EF4-FFF2-40B4-BE49-F238E27FC236}">
                <a16:creationId xmlns:a16="http://schemas.microsoft.com/office/drawing/2014/main" id="{2A844006-E798-4CE5-A77E-8EEF5074BEF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056" y="41077"/>
            <a:ext cx="1609344" cy="932688"/>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4" r:id="rId3"/>
    <p:sldLayoutId id="2147483655" r:id="rId4"/>
  </p:sldLayoutIdLst>
  <p:transition/>
  <p:hf hdr="0" ftr="0" dt="0"/>
  <p:txStyles>
    <p:titleStyle>
      <a:lvl1pPr algn="r" rtl="0" fontAlgn="base">
        <a:spcBef>
          <a:spcPct val="0"/>
        </a:spcBef>
        <a:spcAft>
          <a:spcPct val="0"/>
        </a:spcAft>
        <a:defRPr sz="2400" b="1" i="1">
          <a:solidFill>
            <a:schemeClr val="tx1"/>
          </a:solidFill>
          <a:latin typeface="+mj-lt"/>
          <a:ea typeface="+mj-ea"/>
          <a:cs typeface="+mj-cs"/>
        </a:defRPr>
      </a:lvl1pPr>
      <a:lvl2pPr algn="r" rtl="0" fontAlgn="base">
        <a:spcBef>
          <a:spcPct val="0"/>
        </a:spcBef>
        <a:spcAft>
          <a:spcPct val="0"/>
        </a:spcAft>
        <a:defRPr sz="3200" b="1" i="1">
          <a:solidFill>
            <a:schemeClr val="tx1"/>
          </a:solidFill>
          <a:latin typeface="Tahoma" pitchFamily="34" charset="0"/>
        </a:defRPr>
      </a:lvl2pPr>
      <a:lvl3pPr algn="r" rtl="0" fontAlgn="base">
        <a:spcBef>
          <a:spcPct val="0"/>
        </a:spcBef>
        <a:spcAft>
          <a:spcPct val="0"/>
        </a:spcAft>
        <a:defRPr sz="3200" b="1" i="1">
          <a:solidFill>
            <a:schemeClr val="tx1"/>
          </a:solidFill>
          <a:latin typeface="Tahoma" pitchFamily="34" charset="0"/>
        </a:defRPr>
      </a:lvl3pPr>
      <a:lvl4pPr algn="r" rtl="0" fontAlgn="base">
        <a:spcBef>
          <a:spcPct val="0"/>
        </a:spcBef>
        <a:spcAft>
          <a:spcPct val="0"/>
        </a:spcAft>
        <a:defRPr sz="3200" b="1" i="1">
          <a:solidFill>
            <a:schemeClr val="tx1"/>
          </a:solidFill>
          <a:latin typeface="Tahoma" pitchFamily="34" charset="0"/>
        </a:defRPr>
      </a:lvl4pPr>
      <a:lvl5pPr algn="r" rtl="0" fontAlgn="base">
        <a:spcBef>
          <a:spcPct val="0"/>
        </a:spcBef>
        <a:spcAft>
          <a:spcPct val="0"/>
        </a:spcAft>
        <a:defRPr sz="3200" b="1" i="1">
          <a:solidFill>
            <a:schemeClr val="tx1"/>
          </a:solidFill>
          <a:latin typeface="Tahoma" pitchFamily="34" charset="0"/>
        </a:defRPr>
      </a:lvl5pPr>
      <a:lvl6pPr marL="457200" algn="r" rtl="0" fontAlgn="base">
        <a:spcBef>
          <a:spcPct val="0"/>
        </a:spcBef>
        <a:spcAft>
          <a:spcPct val="0"/>
        </a:spcAft>
        <a:defRPr sz="3200" b="1" i="1">
          <a:solidFill>
            <a:schemeClr val="tx1"/>
          </a:solidFill>
          <a:latin typeface="Tahoma" pitchFamily="34" charset="0"/>
        </a:defRPr>
      </a:lvl6pPr>
      <a:lvl7pPr marL="914400" algn="r" rtl="0" fontAlgn="base">
        <a:spcBef>
          <a:spcPct val="0"/>
        </a:spcBef>
        <a:spcAft>
          <a:spcPct val="0"/>
        </a:spcAft>
        <a:defRPr sz="3200" b="1" i="1">
          <a:solidFill>
            <a:schemeClr val="tx1"/>
          </a:solidFill>
          <a:latin typeface="Tahoma" pitchFamily="34" charset="0"/>
        </a:defRPr>
      </a:lvl7pPr>
      <a:lvl8pPr marL="1371600" algn="r" rtl="0" fontAlgn="base">
        <a:spcBef>
          <a:spcPct val="0"/>
        </a:spcBef>
        <a:spcAft>
          <a:spcPct val="0"/>
        </a:spcAft>
        <a:defRPr sz="3200" b="1" i="1">
          <a:solidFill>
            <a:schemeClr val="tx1"/>
          </a:solidFill>
          <a:latin typeface="Tahoma" pitchFamily="34" charset="0"/>
        </a:defRPr>
      </a:lvl8pPr>
      <a:lvl9pPr marL="1828800" algn="r" rtl="0" fontAlgn="base">
        <a:spcBef>
          <a:spcPct val="0"/>
        </a:spcBef>
        <a:spcAft>
          <a:spcPct val="0"/>
        </a:spcAft>
        <a:defRPr sz="3200" b="1" i="1">
          <a:solidFill>
            <a:schemeClr val="tx1"/>
          </a:solidFill>
          <a:latin typeface="Tahoma" pitchFamily="34" charset="0"/>
        </a:defRPr>
      </a:lvl9pPr>
    </p:titleStyle>
    <p:bodyStyle>
      <a:lvl1pPr marL="228600" indent="-228600" algn="l" rtl="0" fontAlgn="base">
        <a:spcBef>
          <a:spcPct val="20000"/>
        </a:spcBef>
        <a:spcAft>
          <a:spcPct val="0"/>
        </a:spcAft>
        <a:buClr>
          <a:schemeClr val="hlink"/>
        </a:buClr>
        <a:buSzPct val="75000"/>
        <a:buFont typeface="Wingdings" pitchFamily="2" charset="2"/>
        <a:buChar char="l"/>
        <a:defRPr sz="2000">
          <a:solidFill>
            <a:schemeClr val="tx1"/>
          </a:solidFill>
          <a:latin typeface="+mn-lt"/>
          <a:ea typeface="+mn-ea"/>
          <a:cs typeface="+mn-cs"/>
        </a:defRPr>
      </a:lvl1pPr>
      <a:lvl2pPr marL="571500" indent="-228600" algn="l" rtl="0" fontAlgn="base">
        <a:spcBef>
          <a:spcPct val="20000"/>
        </a:spcBef>
        <a:spcAft>
          <a:spcPct val="0"/>
        </a:spcAft>
        <a:buClr>
          <a:schemeClr val="hlink"/>
        </a:buClr>
        <a:buSzPct val="75000"/>
        <a:buFont typeface="Wingdings" pitchFamily="2" charset="2"/>
        <a:buChar char="n"/>
        <a:defRPr sz="2000">
          <a:solidFill>
            <a:schemeClr val="tx1"/>
          </a:solidFill>
          <a:latin typeface="+mn-lt"/>
        </a:defRPr>
      </a:lvl2pPr>
      <a:lvl3pPr marL="1028700" indent="-285750" algn="l" rtl="0" fontAlgn="base">
        <a:spcBef>
          <a:spcPct val="20000"/>
        </a:spcBef>
        <a:spcAft>
          <a:spcPct val="0"/>
        </a:spcAft>
        <a:buClr>
          <a:schemeClr val="hlink"/>
        </a:buClr>
        <a:buSzPct val="75000"/>
        <a:buFont typeface="Wingdings" pitchFamily="2" charset="2"/>
        <a:buChar char="u"/>
        <a:defRPr sz="2000">
          <a:solidFill>
            <a:schemeClr val="tx1"/>
          </a:solidFill>
          <a:latin typeface="+mn-lt"/>
        </a:defRPr>
      </a:lvl3pPr>
      <a:lvl4pPr marL="137160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4pPr>
      <a:lvl5pPr marL="17716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5pPr>
      <a:lvl6pPr marL="22288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6pPr>
      <a:lvl7pPr marL="26860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7pPr>
      <a:lvl8pPr marL="31432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8pPr>
      <a:lvl9pPr marL="36004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flewellyn.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032001" y="1581867"/>
            <a:ext cx="8116454" cy="2018583"/>
          </a:xfrm>
        </p:spPr>
        <p:txBody>
          <a:bodyPr/>
          <a:lstStyle/>
          <a:p>
            <a:pPr>
              <a:spcBef>
                <a:spcPts val="1200"/>
              </a:spcBef>
            </a:pPr>
            <a:r>
              <a:rPr lang="en-US" dirty="0"/>
              <a:t>St Matthew’s Strategic Plan</a:t>
            </a:r>
            <a:br>
              <a:rPr lang="en-US" dirty="0"/>
            </a:br>
            <a:r>
              <a:rPr lang="en-US" dirty="0"/>
              <a:t>Congregation Brief</a:t>
            </a:r>
          </a:p>
        </p:txBody>
      </p:sp>
      <p:sp>
        <p:nvSpPr>
          <p:cNvPr id="2" name="TextBox 1">
            <a:extLst>
              <a:ext uri="{FF2B5EF4-FFF2-40B4-BE49-F238E27FC236}">
                <a16:creationId xmlns:a16="http://schemas.microsoft.com/office/drawing/2014/main" id="{7F11ACF1-E317-4CFA-9F97-CB1C9579B5D7}"/>
              </a:ext>
            </a:extLst>
          </p:cNvPr>
          <p:cNvSpPr txBox="1"/>
          <p:nvPr/>
        </p:nvSpPr>
        <p:spPr>
          <a:xfrm>
            <a:off x="4563208" y="4814470"/>
            <a:ext cx="3054041" cy="461665"/>
          </a:xfrm>
          <a:prstGeom prst="rect">
            <a:avLst/>
          </a:prstGeom>
          <a:noFill/>
        </p:spPr>
        <p:txBody>
          <a:bodyPr wrap="none" rtlCol="0">
            <a:spAutoFit/>
          </a:bodyPr>
          <a:lstStyle/>
          <a:p>
            <a:r>
              <a:rPr lang="en-US" sz="2400" b="1" i="1" dirty="0"/>
              <a:t>“Growth and Unity”</a:t>
            </a:r>
          </a:p>
        </p:txBody>
      </p:sp>
      <p:sp>
        <p:nvSpPr>
          <p:cNvPr id="3" name="TextBox 2">
            <a:extLst>
              <a:ext uri="{FF2B5EF4-FFF2-40B4-BE49-F238E27FC236}">
                <a16:creationId xmlns:a16="http://schemas.microsoft.com/office/drawing/2014/main" id="{277F5F28-A237-4385-ADA5-EBB48E6A4FFB}"/>
              </a:ext>
            </a:extLst>
          </p:cNvPr>
          <p:cNvSpPr txBox="1"/>
          <p:nvPr/>
        </p:nvSpPr>
        <p:spPr>
          <a:xfrm>
            <a:off x="3318077" y="4305782"/>
            <a:ext cx="2694007" cy="369332"/>
          </a:xfrm>
          <a:prstGeom prst="rect">
            <a:avLst/>
          </a:prstGeom>
          <a:noFill/>
        </p:spPr>
        <p:txBody>
          <a:bodyPr wrap="none" rtlCol="0">
            <a:spAutoFit/>
          </a:bodyPr>
          <a:lstStyle/>
          <a:p>
            <a:r>
              <a:rPr lang="en-US" dirty="0"/>
              <a:t>Bishop Elect’s Charter…</a:t>
            </a:r>
          </a:p>
        </p:txBody>
      </p:sp>
    </p:spTree>
    <p:extLst>
      <p:ext uri="{BB962C8B-B14F-4D97-AF65-F5344CB8AC3E}">
        <p14:creationId xmlns:p14="http://schemas.microsoft.com/office/powerpoint/2010/main" val="117839981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2800"/>
              <a:t>Convictions </a:t>
            </a:r>
          </a:p>
        </p:txBody>
      </p:sp>
      <p:sp>
        <p:nvSpPr>
          <p:cNvPr id="16387" name="Rectangle 3"/>
          <p:cNvSpPr>
            <a:spLocks noGrp="1" noChangeArrowheads="1"/>
          </p:cNvSpPr>
          <p:nvPr>
            <p:ph idx="1"/>
          </p:nvPr>
        </p:nvSpPr>
        <p:spPr>
          <a:xfrm>
            <a:off x="446618" y="1018973"/>
            <a:ext cx="11298767" cy="5403850"/>
          </a:xfrm>
          <a:noFill/>
        </p:spPr>
        <p:txBody>
          <a:bodyPr/>
          <a:lstStyle/>
          <a:p>
            <a:pPr>
              <a:spcBef>
                <a:spcPct val="30000"/>
              </a:spcBef>
            </a:pPr>
            <a:r>
              <a:rPr lang="en-US" sz="1200" dirty="0"/>
              <a:t>Madison is growing exponentially, St Matthews needs to grow with it</a:t>
            </a:r>
          </a:p>
          <a:p>
            <a:pPr>
              <a:spcBef>
                <a:spcPct val="30000"/>
              </a:spcBef>
            </a:pPr>
            <a:r>
              <a:rPr lang="en-US" sz="1200" dirty="0"/>
              <a:t>To help fund future building activities, an Endowment Fund needs to be established and publicized</a:t>
            </a:r>
          </a:p>
          <a:p>
            <a:pPr>
              <a:spcBef>
                <a:spcPct val="30000"/>
              </a:spcBef>
            </a:pPr>
            <a:r>
              <a:rPr lang="en-US" sz="1200" dirty="0"/>
              <a:t>Create a loving, welcoming and nurturing church environment making St Matthew’s members and guests the first choice of church home in the Madison area</a:t>
            </a:r>
          </a:p>
          <a:p>
            <a:pPr>
              <a:spcBef>
                <a:spcPct val="30000"/>
              </a:spcBef>
            </a:pPr>
            <a:r>
              <a:rPr lang="en-US" sz="1200" dirty="0"/>
              <a:t>Sunday School is an important part of Sunday Services – for children and adults</a:t>
            </a:r>
          </a:p>
          <a:p>
            <a:pPr>
              <a:spcBef>
                <a:spcPct val="30000"/>
              </a:spcBef>
            </a:pPr>
            <a:r>
              <a:rPr lang="en-US" sz="1200" dirty="0"/>
              <a:t>St. Matthews needs an Associate Priest</a:t>
            </a:r>
          </a:p>
          <a:p>
            <a:pPr>
              <a:spcBef>
                <a:spcPct val="30000"/>
              </a:spcBef>
            </a:pPr>
            <a:r>
              <a:rPr lang="en-US" sz="1200" dirty="0"/>
              <a:t>We are quickly outgrowing indoor fellowship areas where the entire congregation is invited. The narthex gets really congested immediately after worship. A redesign to encourage conversation/fellowship yet still facilitate flow and foot-traffic would be good. </a:t>
            </a:r>
          </a:p>
          <a:p>
            <a:pPr>
              <a:spcBef>
                <a:spcPct val="30000"/>
              </a:spcBef>
            </a:pPr>
            <a:r>
              <a:rPr lang="en-US" sz="1200" dirty="0"/>
              <a:t>Surveys demonstrate non-churched individuals claim an interest in community and spirituality.  We can offer both</a:t>
            </a:r>
          </a:p>
          <a:p>
            <a:pPr>
              <a:spcBef>
                <a:spcPct val="30000"/>
              </a:spcBef>
            </a:pPr>
            <a:r>
              <a:rPr lang="en-US" sz="1200" dirty="0"/>
              <a:t>The Gospel of Christ appeals to everyone.  We need to communicate it</a:t>
            </a:r>
          </a:p>
          <a:p>
            <a:pPr>
              <a:spcBef>
                <a:spcPct val="30000"/>
              </a:spcBef>
            </a:pPr>
            <a:r>
              <a:rPr lang="en-US" sz="1200" dirty="0"/>
              <a:t>To increase our ability to grow, deliver useful support to parishioners, and our flexibility in decision-making, we must eliminate or substantially reduce the impact of the mortgage as quickly as possible</a:t>
            </a:r>
          </a:p>
          <a:p>
            <a:pPr>
              <a:spcBef>
                <a:spcPct val="30000"/>
              </a:spcBef>
            </a:pPr>
            <a:r>
              <a:rPr lang="en-US" sz="1200" dirty="0"/>
              <a:t>St. Matthew's has a distinct culture of community participation and inclusion, and it is critical to any future growth that this culture is maintained.</a:t>
            </a:r>
          </a:p>
          <a:p>
            <a:pPr>
              <a:spcBef>
                <a:spcPct val="30000"/>
              </a:spcBef>
            </a:pPr>
            <a:r>
              <a:rPr lang="en-US" sz="1200" dirty="0"/>
              <a:t>To remain viable/vibrant in the future, we must attract, retain, and, most importantly, involve a substantial number of individuals and couples under ~ 40 years old in leading Church missions and activities. Retaining parishioners means involving parishioners</a:t>
            </a:r>
          </a:p>
          <a:p>
            <a:pPr>
              <a:spcBef>
                <a:spcPct val="30000"/>
              </a:spcBef>
            </a:pPr>
            <a:r>
              <a:rPr lang="en-US" sz="1200" dirty="0"/>
              <a:t>Growth does not translate solely, or primarily, as new buildings and more facilities.  It does rely on attracting new members and proactively integrating them into our Church family and its missions and activities.</a:t>
            </a:r>
          </a:p>
          <a:p>
            <a:pPr>
              <a:spcBef>
                <a:spcPct val="30000"/>
              </a:spcBef>
            </a:pPr>
            <a:r>
              <a:rPr lang="en-US" sz="1200" dirty="0"/>
              <a:t>Our Church must become more visible as a vibrant community participant through activities and publicity.  Need to tell our story</a:t>
            </a:r>
          </a:p>
          <a:p>
            <a:pPr>
              <a:spcBef>
                <a:spcPct val="30000"/>
              </a:spcBef>
            </a:pPr>
            <a:r>
              <a:rPr lang="en-US" sz="1200" dirty="0"/>
              <a:t>Funding “things” will yield less return than funding activities, involvement, and support.</a:t>
            </a:r>
          </a:p>
          <a:p>
            <a:pPr>
              <a:spcBef>
                <a:spcPct val="30000"/>
              </a:spcBef>
            </a:pPr>
            <a:r>
              <a:rPr lang="en-US" sz="1200" dirty="0"/>
              <a:t>St. Mathews should help parishioners less fortunate by providing an account or endowment fund to help with those in need.</a:t>
            </a:r>
          </a:p>
          <a:p>
            <a:pPr>
              <a:spcBef>
                <a:spcPct val="30000"/>
              </a:spcBef>
            </a:pPr>
            <a:r>
              <a:rPr lang="en-US" sz="1200" dirty="0"/>
              <a:t>Access to St. Matthews is limited to one car entrance. The limited access is a safety issue and will turn off some visitors</a:t>
            </a:r>
          </a:p>
          <a:p>
            <a:pPr>
              <a:spcBef>
                <a:spcPct val="30000"/>
              </a:spcBef>
            </a:pPr>
            <a:r>
              <a:rPr lang="en-US" sz="1200" dirty="0"/>
              <a:t>St. Matthews needs to catch up with technology</a:t>
            </a:r>
          </a:p>
          <a:p>
            <a:pPr>
              <a:spcBef>
                <a:spcPct val="30000"/>
              </a:spcBef>
            </a:pPr>
            <a:r>
              <a:rPr lang="en-US" sz="1200" dirty="0"/>
              <a:t>Once the Church’s Strategic Plan is complete, a Church Campus Plan to match needs to be completed. </a:t>
            </a:r>
          </a:p>
          <a:p>
            <a:pPr>
              <a:spcBef>
                <a:spcPct val="30000"/>
              </a:spcBef>
            </a:pPr>
            <a:r>
              <a:rPr lang="en-US" sz="1200" dirty="0"/>
              <a:t>To bring/keep younger families, there needs to be a better program for preschoolers and elementary school kids. We have VBS and Sunday school, but that’s it. </a:t>
            </a:r>
          </a:p>
          <a:p>
            <a:pPr>
              <a:spcBef>
                <a:spcPct val="30000"/>
              </a:spcBef>
            </a:pPr>
            <a:r>
              <a:rPr lang="en-US" sz="1200" dirty="0"/>
              <a:t>To help the EYC program thrive, Christian development needs to be incorporated into some of the events. </a:t>
            </a:r>
          </a:p>
          <a:p>
            <a:pPr>
              <a:spcBef>
                <a:spcPct val="30000"/>
              </a:spcBef>
            </a:pPr>
            <a:endParaRPr lang="en-US" sz="1200" dirty="0"/>
          </a:p>
          <a:p>
            <a:pPr>
              <a:spcBef>
                <a:spcPct val="30000"/>
              </a:spcBef>
            </a:pPr>
            <a:endParaRPr lang="en-US" sz="1200" dirty="0"/>
          </a:p>
          <a:p>
            <a:pPr>
              <a:spcBef>
                <a:spcPct val="30000"/>
              </a:spcBef>
            </a:pPr>
            <a:endParaRPr lang="en-US" sz="1200" dirty="0"/>
          </a:p>
          <a:p>
            <a:pPr>
              <a:spcBef>
                <a:spcPct val="30000"/>
              </a:spcBef>
            </a:pPr>
            <a:endParaRPr lang="en-US" sz="1200" dirty="0"/>
          </a:p>
          <a:p>
            <a:pPr>
              <a:spcBef>
                <a:spcPct val="30000"/>
              </a:spcBef>
            </a:pPr>
            <a:endParaRPr lang="en-US" sz="1200" dirty="0"/>
          </a:p>
        </p:txBody>
      </p:sp>
      <p:sp>
        <p:nvSpPr>
          <p:cNvPr id="2" name="TextBox 1">
            <a:extLst>
              <a:ext uri="{FF2B5EF4-FFF2-40B4-BE49-F238E27FC236}">
                <a16:creationId xmlns:a16="http://schemas.microsoft.com/office/drawing/2014/main" id="{C0F72506-F1CB-473C-9450-FD3AC3DEB7AB}"/>
              </a:ext>
            </a:extLst>
          </p:cNvPr>
          <p:cNvSpPr txBox="1"/>
          <p:nvPr/>
        </p:nvSpPr>
        <p:spPr>
          <a:xfrm>
            <a:off x="7943395" y="3588152"/>
            <a:ext cx="3761772" cy="1754326"/>
          </a:xfrm>
          <a:prstGeom prst="rect">
            <a:avLst/>
          </a:prstGeom>
          <a:solidFill>
            <a:srgbClr val="FFCC00"/>
          </a:solidFill>
        </p:spPr>
        <p:txBody>
          <a:bodyPr wrap="square" rtlCol="0">
            <a:spAutoFit/>
          </a:bodyPr>
          <a:lstStyle/>
          <a:p>
            <a:pPr marL="3175"/>
            <a:r>
              <a:rPr lang="en-US" i="1" dirty="0"/>
              <a:t>Some Take-aways…</a:t>
            </a:r>
          </a:p>
          <a:p>
            <a:pPr marL="173038" indent="-169863">
              <a:buFont typeface="Arial" panose="020B0604020202020204" pitchFamily="34" charset="0"/>
              <a:buChar char="•"/>
            </a:pPr>
            <a:r>
              <a:rPr lang="en-US" dirty="0"/>
              <a:t>We need to grow with Madison</a:t>
            </a:r>
          </a:p>
          <a:p>
            <a:pPr marL="173038" indent="-169863">
              <a:buFont typeface="Arial" panose="020B0604020202020204" pitchFamily="34" charset="0"/>
              <a:buChar char="•"/>
            </a:pPr>
            <a:r>
              <a:rPr lang="en-US" dirty="0"/>
              <a:t>Aspects of the Church Campus need to be added/expanded</a:t>
            </a:r>
          </a:p>
          <a:p>
            <a:pPr marL="173038" indent="-169863">
              <a:buFont typeface="Arial" panose="020B0604020202020204" pitchFamily="34" charset="0"/>
              <a:buChar char="•"/>
            </a:pPr>
            <a:r>
              <a:rPr lang="en-US" dirty="0"/>
              <a:t>Need programs and publicity to attract younger families</a:t>
            </a:r>
          </a:p>
        </p:txBody>
      </p:sp>
    </p:spTree>
    <p:extLst>
      <p:ext uri="{BB962C8B-B14F-4D97-AF65-F5344CB8AC3E}">
        <p14:creationId xmlns:p14="http://schemas.microsoft.com/office/powerpoint/2010/main" val="2373530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
          <p:cNvSpPr>
            <a:spLocks noGrp="1" noChangeArrowheads="1"/>
          </p:cNvSpPr>
          <p:nvPr>
            <p:ph type="title"/>
          </p:nvPr>
        </p:nvSpPr>
        <p:spPr>
          <a:xfrm>
            <a:off x="2133599" y="266700"/>
            <a:ext cx="9534659" cy="762000"/>
          </a:xfrm>
        </p:spPr>
        <p:txBody>
          <a:bodyPr/>
          <a:lstStyle/>
          <a:p>
            <a:pPr eaLnBrk="1" hangingPunct="1"/>
            <a:r>
              <a:rPr lang="en-US">
                <a:solidFill>
                  <a:schemeClr val="tx1"/>
                </a:solidFill>
              </a:rPr>
              <a:t>SWOT </a:t>
            </a:r>
          </a:p>
        </p:txBody>
      </p:sp>
      <p:sp>
        <p:nvSpPr>
          <p:cNvPr id="4" name="Rectangle 11"/>
          <p:cNvSpPr txBox="1">
            <a:spLocks noChangeArrowheads="1"/>
          </p:cNvSpPr>
          <p:nvPr/>
        </p:nvSpPr>
        <p:spPr bwMode="auto">
          <a:xfrm>
            <a:off x="373487" y="1524000"/>
            <a:ext cx="5646314"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23825" indent="-123825" eaLnBrk="0" hangingPunct="0">
              <a:lnSpc>
                <a:spcPct val="90000"/>
              </a:lnSpc>
              <a:spcBef>
                <a:spcPct val="20000"/>
              </a:spcBef>
              <a:buFont typeface="Arial" pitchFamily="34" charset="0"/>
              <a:buChar char="•"/>
            </a:pPr>
            <a:r>
              <a:rPr lang="en-US" sz="1400" dirty="0"/>
              <a:t>14 We are not visible to the local community physically or virtually</a:t>
            </a:r>
          </a:p>
          <a:p>
            <a:pPr marL="123825" indent="-123825" eaLnBrk="0" hangingPunct="0">
              <a:lnSpc>
                <a:spcPct val="90000"/>
              </a:lnSpc>
              <a:spcBef>
                <a:spcPct val="20000"/>
              </a:spcBef>
              <a:buFont typeface="Arial" pitchFamily="34" charset="0"/>
              <a:buChar char="•"/>
            </a:pPr>
            <a:r>
              <a:rPr lang="en-US" sz="1400" dirty="0"/>
              <a:t>20 Episcopal Church is relatively unknown</a:t>
            </a:r>
          </a:p>
          <a:p>
            <a:pPr marL="123825" indent="-123825" eaLnBrk="0" hangingPunct="0">
              <a:lnSpc>
                <a:spcPct val="90000"/>
              </a:lnSpc>
              <a:spcBef>
                <a:spcPct val="20000"/>
              </a:spcBef>
              <a:buFont typeface="Arial" pitchFamily="34" charset="0"/>
              <a:buChar char="•"/>
            </a:pPr>
            <a:r>
              <a:rPr lang="en-US" sz="1400" dirty="0"/>
              <a:t>17 We (and the Episcopal Church as a whole) don’t do well in explaining who we are and what we believe</a:t>
            </a:r>
          </a:p>
          <a:p>
            <a:pPr marL="123825" indent="-123825" eaLnBrk="0" hangingPunct="0">
              <a:lnSpc>
                <a:spcPct val="90000"/>
              </a:lnSpc>
              <a:spcBef>
                <a:spcPct val="20000"/>
              </a:spcBef>
              <a:buFont typeface="Arial" pitchFamily="34" charset="0"/>
              <a:buChar char="•"/>
            </a:pPr>
            <a:r>
              <a:rPr lang="en-US" sz="1400" dirty="0"/>
              <a:t>21 Liturgical Format</a:t>
            </a:r>
          </a:p>
          <a:p>
            <a:pPr marL="123825" indent="-123825" eaLnBrk="0" hangingPunct="0">
              <a:lnSpc>
                <a:spcPct val="90000"/>
              </a:lnSpc>
              <a:spcBef>
                <a:spcPct val="20000"/>
              </a:spcBef>
              <a:buFont typeface="Arial" pitchFamily="34" charset="0"/>
              <a:buChar char="•"/>
            </a:pPr>
            <a:r>
              <a:rPr lang="en-US" sz="1400" dirty="0"/>
              <a:t>21 Adult education participation</a:t>
            </a:r>
          </a:p>
          <a:p>
            <a:pPr marL="123825" indent="-123825" eaLnBrk="0" hangingPunct="0">
              <a:lnSpc>
                <a:spcPct val="90000"/>
              </a:lnSpc>
              <a:spcBef>
                <a:spcPct val="20000"/>
              </a:spcBef>
              <a:buFont typeface="Arial" pitchFamily="34" charset="0"/>
              <a:buChar char="•"/>
            </a:pPr>
            <a:r>
              <a:rPr lang="en-US" sz="1400" dirty="0"/>
              <a:t>12 Publicity using more current marketing tech/techniques</a:t>
            </a:r>
          </a:p>
          <a:p>
            <a:pPr marL="123825" indent="-123825" eaLnBrk="0" hangingPunct="0">
              <a:lnSpc>
                <a:spcPct val="90000"/>
              </a:lnSpc>
              <a:spcBef>
                <a:spcPct val="20000"/>
              </a:spcBef>
              <a:buFont typeface="Arial" pitchFamily="34" charset="0"/>
              <a:buChar char="•"/>
            </a:pPr>
            <a:r>
              <a:rPr lang="en-US" sz="1400" dirty="0"/>
              <a:t>14 Age of congregation…tending toward too old</a:t>
            </a:r>
          </a:p>
          <a:p>
            <a:pPr marL="123825" indent="-123825" eaLnBrk="0" hangingPunct="0">
              <a:lnSpc>
                <a:spcPct val="90000"/>
              </a:lnSpc>
              <a:spcBef>
                <a:spcPct val="20000"/>
              </a:spcBef>
              <a:buFont typeface="Arial" pitchFamily="34" charset="0"/>
              <a:buChar char="•"/>
            </a:pPr>
            <a:r>
              <a:rPr lang="en-US" sz="1400" dirty="0"/>
              <a:t>17 Need more 20-40 year old members and they need to participate and lead activities</a:t>
            </a:r>
          </a:p>
          <a:p>
            <a:pPr marL="123825" indent="-123825" eaLnBrk="0" hangingPunct="0">
              <a:lnSpc>
                <a:spcPct val="90000"/>
              </a:lnSpc>
              <a:spcBef>
                <a:spcPct val="20000"/>
              </a:spcBef>
              <a:buFont typeface="Arial" pitchFamily="34" charset="0"/>
              <a:buChar char="•"/>
            </a:pPr>
            <a:r>
              <a:rPr lang="en-US" sz="1400" dirty="0"/>
              <a:t>23 Many people are drawn to larger churches</a:t>
            </a:r>
          </a:p>
          <a:p>
            <a:pPr marL="123825" indent="-123825" eaLnBrk="0" hangingPunct="0">
              <a:lnSpc>
                <a:spcPct val="90000"/>
              </a:lnSpc>
              <a:spcBef>
                <a:spcPct val="20000"/>
              </a:spcBef>
              <a:buFont typeface="Arial" pitchFamily="34" charset="0"/>
              <a:buChar char="•"/>
            </a:pPr>
            <a:r>
              <a:rPr lang="en-US" sz="1400" dirty="0"/>
              <a:t>15 Lack of diversity</a:t>
            </a:r>
          </a:p>
          <a:p>
            <a:pPr marL="123825" indent="-123825" eaLnBrk="0" hangingPunct="0">
              <a:lnSpc>
                <a:spcPct val="90000"/>
              </a:lnSpc>
              <a:spcBef>
                <a:spcPct val="20000"/>
              </a:spcBef>
              <a:buFont typeface="Arial" pitchFamily="34" charset="0"/>
              <a:buChar char="•"/>
            </a:pPr>
            <a:r>
              <a:rPr lang="en-US" sz="1400" dirty="0"/>
              <a:t>16 No outdoor space for teens/adults - outdoor space similar to Camp McDowell - covered, basketball court, activities area, etc. </a:t>
            </a:r>
          </a:p>
          <a:p>
            <a:pPr marL="123825" indent="-123825" eaLnBrk="0" hangingPunct="0">
              <a:lnSpc>
                <a:spcPct val="90000"/>
              </a:lnSpc>
              <a:spcBef>
                <a:spcPct val="20000"/>
              </a:spcBef>
              <a:buFont typeface="Arial" pitchFamily="34" charset="0"/>
              <a:buChar char="•"/>
            </a:pPr>
            <a:r>
              <a:rPr lang="en-US" sz="1400" dirty="0"/>
              <a:t>18 Lack of indoor fellowship space for entire Church</a:t>
            </a:r>
          </a:p>
          <a:p>
            <a:pPr marL="123825" indent="-123825" eaLnBrk="0" hangingPunct="0">
              <a:lnSpc>
                <a:spcPct val="90000"/>
              </a:lnSpc>
              <a:spcBef>
                <a:spcPct val="20000"/>
              </a:spcBef>
              <a:buFont typeface="Arial" pitchFamily="34" charset="0"/>
              <a:buChar char="•"/>
            </a:pPr>
            <a:r>
              <a:rPr lang="en-US" sz="1400" dirty="0"/>
              <a:t>16 Not enough meeting space on any given Sunday during Sunday school hour</a:t>
            </a:r>
          </a:p>
          <a:p>
            <a:pPr marL="123825" indent="-123825" eaLnBrk="0" hangingPunct="0">
              <a:lnSpc>
                <a:spcPct val="90000"/>
              </a:lnSpc>
              <a:spcBef>
                <a:spcPct val="20000"/>
              </a:spcBef>
              <a:buFont typeface="Arial" pitchFamily="34" charset="0"/>
              <a:buChar char="•"/>
            </a:pPr>
            <a:r>
              <a:rPr lang="en-US" sz="1400" dirty="0"/>
              <a:t>18 Lack of a Campus plan </a:t>
            </a:r>
          </a:p>
          <a:p>
            <a:pPr marL="123825" indent="-123825" eaLnBrk="0" hangingPunct="0">
              <a:lnSpc>
                <a:spcPct val="90000"/>
              </a:lnSpc>
              <a:spcBef>
                <a:spcPct val="20000"/>
              </a:spcBef>
              <a:buFont typeface="Arial" pitchFamily="34" charset="0"/>
              <a:buChar char="•"/>
            </a:pPr>
            <a:r>
              <a:rPr lang="en-US" sz="1400" dirty="0"/>
              <a:t>19 Narthex space does not support pre- and post Service needs</a:t>
            </a:r>
          </a:p>
          <a:p>
            <a:pPr marL="123825" indent="-123825" eaLnBrk="0" hangingPunct="0">
              <a:lnSpc>
                <a:spcPct val="90000"/>
              </a:lnSpc>
              <a:spcBef>
                <a:spcPct val="20000"/>
              </a:spcBef>
              <a:buFont typeface="Arial" pitchFamily="34" charset="0"/>
              <a:buChar char="•"/>
            </a:pPr>
            <a:r>
              <a:rPr lang="en-US" sz="1400" dirty="0"/>
              <a:t>20 Single entrance to Campus</a:t>
            </a:r>
          </a:p>
          <a:p>
            <a:pPr marL="123825" indent="-123825" eaLnBrk="0" hangingPunct="0">
              <a:lnSpc>
                <a:spcPct val="90000"/>
              </a:lnSpc>
              <a:spcBef>
                <a:spcPct val="20000"/>
              </a:spcBef>
              <a:buFont typeface="Arial" pitchFamily="34" charset="0"/>
              <a:buChar char="•"/>
            </a:pPr>
            <a:r>
              <a:rPr lang="en-US" sz="1400" dirty="0"/>
              <a:t>17 Visibility of church campus</a:t>
            </a:r>
          </a:p>
          <a:p>
            <a:pPr marL="123825" indent="-123825" eaLnBrk="0" hangingPunct="0">
              <a:lnSpc>
                <a:spcPct val="90000"/>
              </a:lnSpc>
              <a:spcBef>
                <a:spcPct val="20000"/>
              </a:spcBef>
              <a:buFont typeface="Arial" pitchFamily="34" charset="0"/>
              <a:buChar char="•"/>
            </a:pPr>
            <a:r>
              <a:rPr lang="en-US" sz="1400" dirty="0"/>
              <a:t>19 Dormancy of Church Building Fund</a:t>
            </a:r>
          </a:p>
          <a:p>
            <a:pPr marL="123825" indent="-123825" eaLnBrk="0" hangingPunct="0">
              <a:lnSpc>
                <a:spcPct val="90000"/>
              </a:lnSpc>
              <a:spcBef>
                <a:spcPct val="20000"/>
              </a:spcBef>
              <a:buFont typeface="Arial" pitchFamily="34" charset="0"/>
              <a:buChar char="•"/>
            </a:pPr>
            <a:endParaRPr lang="en-US" sz="1400" dirty="0"/>
          </a:p>
          <a:p>
            <a:pPr marL="123825" indent="-123825" eaLnBrk="0" hangingPunct="0">
              <a:lnSpc>
                <a:spcPct val="90000"/>
              </a:lnSpc>
              <a:spcBef>
                <a:spcPct val="20000"/>
              </a:spcBef>
              <a:buFont typeface="Arial" pitchFamily="34" charset="0"/>
              <a:buChar char="•"/>
            </a:pPr>
            <a:endParaRPr lang="en-US" sz="1400" dirty="0"/>
          </a:p>
          <a:p>
            <a:pPr marL="123825" indent="-123825" eaLnBrk="0" hangingPunct="0">
              <a:lnSpc>
                <a:spcPct val="90000"/>
              </a:lnSpc>
              <a:spcBef>
                <a:spcPct val="20000"/>
              </a:spcBef>
              <a:buFont typeface="Arial" pitchFamily="34" charset="0"/>
              <a:buChar char="•"/>
            </a:pPr>
            <a:endParaRPr lang="en-US" sz="1400" dirty="0"/>
          </a:p>
          <a:p>
            <a:pPr marL="123825" indent="-123825" eaLnBrk="0" hangingPunct="0">
              <a:lnSpc>
                <a:spcPct val="90000"/>
              </a:lnSpc>
              <a:spcBef>
                <a:spcPct val="20000"/>
              </a:spcBef>
              <a:buFont typeface="Arial" pitchFamily="34" charset="0"/>
              <a:buChar char="•"/>
            </a:pPr>
            <a:endParaRPr lang="en-US" sz="1400" dirty="0"/>
          </a:p>
        </p:txBody>
      </p:sp>
      <p:sp>
        <p:nvSpPr>
          <p:cNvPr id="63493" name="Text Box 5"/>
          <p:cNvSpPr txBox="1">
            <a:spLocks noChangeArrowheads="1"/>
          </p:cNvSpPr>
          <p:nvPr/>
        </p:nvSpPr>
        <p:spPr bwMode="auto">
          <a:xfrm>
            <a:off x="4114800" y="1004887"/>
            <a:ext cx="3962400" cy="519113"/>
          </a:xfrm>
          <a:prstGeom prst="rect">
            <a:avLst/>
          </a:prstGeom>
          <a:noFill/>
          <a:ln w="9525">
            <a:noFill/>
            <a:miter lim="800000"/>
            <a:headEnd/>
            <a:tailEnd/>
          </a:ln>
        </p:spPr>
        <p:txBody>
          <a:bodyPr>
            <a:spAutoFit/>
          </a:bodyPr>
          <a:lstStyle/>
          <a:p>
            <a:pPr algn="ctr"/>
            <a:r>
              <a:rPr lang="en-US" sz="2800" b="1" dirty="0"/>
              <a:t>Weaknesses</a:t>
            </a:r>
          </a:p>
        </p:txBody>
      </p:sp>
      <p:sp>
        <p:nvSpPr>
          <p:cNvPr id="8" name="Rectangle 11"/>
          <p:cNvSpPr txBox="1">
            <a:spLocks noChangeArrowheads="1"/>
          </p:cNvSpPr>
          <p:nvPr/>
        </p:nvSpPr>
        <p:spPr bwMode="auto">
          <a:xfrm>
            <a:off x="6172200" y="1524000"/>
            <a:ext cx="5770418"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23825" indent="-123825" eaLnBrk="0" hangingPunct="0">
              <a:lnSpc>
                <a:spcPct val="90000"/>
              </a:lnSpc>
              <a:spcBef>
                <a:spcPct val="20000"/>
              </a:spcBef>
              <a:buFont typeface="Arial" pitchFamily="34" charset="0"/>
              <a:buChar char="•"/>
            </a:pPr>
            <a:r>
              <a:rPr lang="en-US" sz="1400" dirty="0"/>
              <a:t>16 St Matthew’s has a moderate amount of debt</a:t>
            </a:r>
          </a:p>
          <a:p>
            <a:pPr marL="123825" indent="-123825" eaLnBrk="0" hangingPunct="0">
              <a:lnSpc>
                <a:spcPct val="90000"/>
              </a:lnSpc>
              <a:spcBef>
                <a:spcPct val="20000"/>
              </a:spcBef>
              <a:buFont typeface="Arial" pitchFamily="34" charset="0"/>
              <a:buChar char="•"/>
            </a:pPr>
            <a:r>
              <a:rPr lang="en-US" sz="1400" dirty="0"/>
              <a:t>16 Lack of ability to contribute to an Endowment</a:t>
            </a:r>
          </a:p>
          <a:p>
            <a:pPr marL="123825" indent="-123825" eaLnBrk="0" hangingPunct="0">
              <a:lnSpc>
                <a:spcPct val="90000"/>
              </a:lnSpc>
              <a:spcBef>
                <a:spcPct val="20000"/>
              </a:spcBef>
              <a:buFont typeface="Arial" pitchFamily="34" charset="0"/>
              <a:buChar char="•"/>
            </a:pPr>
            <a:r>
              <a:rPr lang="en-US" sz="1400" dirty="0"/>
              <a:t>22 Need better programs to address the spiritual needs of those who must work Sundays</a:t>
            </a:r>
          </a:p>
          <a:p>
            <a:pPr marL="123825" indent="-123825" eaLnBrk="0" hangingPunct="0">
              <a:lnSpc>
                <a:spcPct val="90000"/>
              </a:lnSpc>
              <a:spcBef>
                <a:spcPct val="20000"/>
              </a:spcBef>
              <a:buFont typeface="Arial" pitchFamily="34" charset="0"/>
              <a:buChar char="•"/>
            </a:pPr>
            <a:r>
              <a:rPr lang="en-US" sz="1400" dirty="0"/>
              <a:t>20 Improving our sense of Church Family</a:t>
            </a:r>
          </a:p>
          <a:p>
            <a:pPr marL="179388" indent="-179388">
              <a:spcBef>
                <a:spcPts val="0"/>
              </a:spcBef>
              <a:buFont typeface="Arial" panose="020B0604020202020204" pitchFamily="34" charset="0"/>
              <a:buChar char="•"/>
            </a:pPr>
            <a:r>
              <a:rPr lang="en-US" sz="1400" dirty="0"/>
              <a:t>14 Lack of an Associate Rector forces Father Chris to be </a:t>
            </a:r>
            <a:r>
              <a:rPr lang="en-US" sz="1400" dirty="0" err="1"/>
              <a:t>be</a:t>
            </a:r>
            <a:r>
              <a:rPr lang="en-US" sz="1400" dirty="0"/>
              <a:t> spread too thin </a:t>
            </a:r>
          </a:p>
          <a:p>
            <a:pPr marL="179388" indent="-179388">
              <a:spcBef>
                <a:spcPts val="0"/>
              </a:spcBef>
              <a:buFont typeface="Arial" panose="020B0604020202020204" pitchFamily="34" charset="0"/>
              <a:buChar char="•"/>
            </a:pPr>
            <a:r>
              <a:rPr lang="en-US" sz="1400" dirty="0"/>
              <a:t>19 The Church does not have Bibles available in the pews,</a:t>
            </a:r>
          </a:p>
          <a:p>
            <a:pPr marL="179388" indent="-179388">
              <a:spcBef>
                <a:spcPts val="0"/>
              </a:spcBef>
              <a:buFont typeface="Arial" panose="020B0604020202020204" pitchFamily="34" charset="0"/>
              <a:buChar char="•"/>
            </a:pPr>
            <a:r>
              <a:rPr lang="en-US" sz="1400" dirty="0"/>
              <a:t>19 We don’t seem to proactively new people to lead Church initiatives or Ministries.</a:t>
            </a:r>
          </a:p>
          <a:p>
            <a:pPr marL="179388" indent="-179388">
              <a:spcBef>
                <a:spcPts val="0"/>
              </a:spcBef>
              <a:buFont typeface="Arial" panose="020B0604020202020204" pitchFamily="34" charset="0"/>
              <a:buChar char="•"/>
            </a:pPr>
            <a:r>
              <a:rPr lang="en-US" sz="1400" dirty="0"/>
              <a:t>16 To few community involvement efforts (neighborhood ministry)</a:t>
            </a:r>
          </a:p>
          <a:p>
            <a:pPr marL="179388" indent="-179388">
              <a:spcBef>
                <a:spcPts val="0"/>
              </a:spcBef>
              <a:buFont typeface="Arial" panose="020B0604020202020204" pitchFamily="34" charset="0"/>
              <a:buChar char="•"/>
            </a:pPr>
            <a:r>
              <a:rPr lang="en-US" sz="1400" dirty="0"/>
              <a:t>20 Limited “attractions” throughout the week outside of the Sunday services.  Few regular and recurring draws to the Church outside Sunday service.</a:t>
            </a:r>
          </a:p>
          <a:p>
            <a:pPr marL="179388" indent="-179388">
              <a:spcBef>
                <a:spcPts val="0"/>
              </a:spcBef>
              <a:buFont typeface="Arial" panose="020B0604020202020204" pitchFamily="34" charset="0"/>
              <a:buChar char="•"/>
            </a:pPr>
            <a:r>
              <a:rPr lang="en-US" sz="1400" dirty="0"/>
              <a:t>25 Lack of day care????</a:t>
            </a:r>
          </a:p>
          <a:p>
            <a:pPr marL="179388" indent="-179388">
              <a:spcBef>
                <a:spcPts val="0"/>
              </a:spcBef>
              <a:buFont typeface="Arial" panose="020B0604020202020204" pitchFamily="34" charset="0"/>
              <a:buChar char="•"/>
            </a:pPr>
            <a:r>
              <a:rPr lang="en-US" sz="1400" dirty="0"/>
              <a:t>14 More outdoor activities: build the firepit and pavilion, create hiking groups, bird watching, runners, cyclists...</a:t>
            </a:r>
          </a:p>
          <a:p>
            <a:pPr marL="179388" indent="-179388">
              <a:spcBef>
                <a:spcPts val="0"/>
              </a:spcBef>
              <a:buFont typeface="Arial" panose="020B0604020202020204" pitchFamily="34" charset="0"/>
              <a:buChar char="•"/>
            </a:pPr>
            <a:r>
              <a:rPr lang="en-US" sz="1400" dirty="0"/>
              <a:t>26 Some people don’t agree with how open minded we are.</a:t>
            </a:r>
          </a:p>
        </p:txBody>
      </p:sp>
      <p:sp>
        <p:nvSpPr>
          <p:cNvPr id="2" name="TextBox 1">
            <a:extLst>
              <a:ext uri="{FF2B5EF4-FFF2-40B4-BE49-F238E27FC236}">
                <a16:creationId xmlns:a16="http://schemas.microsoft.com/office/drawing/2014/main" id="{B7030FBD-9AF2-4CC8-9521-E1C9245C2FA4}"/>
              </a:ext>
            </a:extLst>
          </p:cNvPr>
          <p:cNvSpPr txBox="1"/>
          <p:nvPr/>
        </p:nvSpPr>
        <p:spPr>
          <a:xfrm>
            <a:off x="8345347" y="3865944"/>
            <a:ext cx="3761772" cy="2862322"/>
          </a:xfrm>
          <a:prstGeom prst="rect">
            <a:avLst/>
          </a:prstGeom>
          <a:solidFill>
            <a:srgbClr val="FFCC00"/>
          </a:solidFill>
        </p:spPr>
        <p:txBody>
          <a:bodyPr wrap="square" rtlCol="0">
            <a:spAutoFit/>
          </a:bodyPr>
          <a:lstStyle/>
          <a:p>
            <a:pPr marL="3175"/>
            <a:r>
              <a:rPr lang="en-US" i="1" dirty="0"/>
              <a:t>Some Take-aways…</a:t>
            </a:r>
          </a:p>
          <a:p>
            <a:pPr marL="173038" indent="-169863">
              <a:buFont typeface="Arial" panose="020B0604020202020204" pitchFamily="34" charset="0"/>
              <a:buChar char="•"/>
            </a:pPr>
            <a:r>
              <a:rPr lang="en-US" dirty="0"/>
              <a:t>Age of congregation (older)</a:t>
            </a:r>
          </a:p>
          <a:p>
            <a:pPr marL="173038" indent="-169863">
              <a:buFont typeface="Arial" panose="020B0604020202020204" pitchFamily="34" charset="0"/>
              <a:buChar char="•"/>
            </a:pPr>
            <a:r>
              <a:rPr lang="en-US" dirty="0"/>
              <a:t>Participation of younger families – need for new programs</a:t>
            </a:r>
          </a:p>
          <a:p>
            <a:pPr marL="173038" indent="-169863">
              <a:buFont typeface="Arial" panose="020B0604020202020204" pitchFamily="34" charset="0"/>
              <a:buChar char="•"/>
            </a:pPr>
            <a:r>
              <a:rPr lang="en-US" dirty="0"/>
              <a:t>Need for Associate Priest</a:t>
            </a:r>
          </a:p>
          <a:p>
            <a:pPr marL="173038" indent="-169863">
              <a:buFont typeface="Arial" panose="020B0604020202020204" pitchFamily="34" charset="0"/>
              <a:buChar char="•"/>
            </a:pPr>
            <a:r>
              <a:rPr lang="en-US" dirty="0"/>
              <a:t>Changes/expansion of Campus needed</a:t>
            </a:r>
          </a:p>
          <a:p>
            <a:pPr marL="173038" indent="-169863">
              <a:buFont typeface="Arial" panose="020B0604020202020204" pitchFamily="34" charset="0"/>
              <a:buChar char="•"/>
            </a:pPr>
            <a:r>
              <a:rPr lang="en-US" dirty="0"/>
              <a:t>Need new way to address spiritual needs of Congregation other than Sunday Service</a:t>
            </a:r>
          </a:p>
        </p:txBody>
      </p:sp>
    </p:spTree>
    <p:extLst>
      <p:ext uri="{BB962C8B-B14F-4D97-AF65-F5344CB8AC3E}">
        <p14:creationId xmlns:p14="http://schemas.microsoft.com/office/powerpoint/2010/main" val="341495432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
          <p:cNvSpPr>
            <a:spLocks noGrp="1" noChangeArrowheads="1"/>
          </p:cNvSpPr>
          <p:nvPr>
            <p:ph type="title"/>
          </p:nvPr>
        </p:nvSpPr>
        <p:spPr>
          <a:xfrm>
            <a:off x="2133599" y="266700"/>
            <a:ext cx="9534659" cy="762000"/>
          </a:xfrm>
        </p:spPr>
        <p:txBody>
          <a:bodyPr/>
          <a:lstStyle/>
          <a:p>
            <a:pPr eaLnBrk="1" hangingPunct="1"/>
            <a:r>
              <a:rPr lang="en-US">
                <a:solidFill>
                  <a:schemeClr val="tx1"/>
                </a:solidFill>
              </a:rPr>
              <a:t>SWOT </a:t>
            </a:r>
          </a:p>
        </p:txBody>
      </p:sp>
      <p:sp>
        <p:nvSpPr>
          <p:cNvPr id="4" name="Rectangle 11"/>
          <p:cNvSpPr txBox="1">
            <a:spLocks noChangeArrowheads="1"/>
          </p:cNvSpPr>
          <p:nvPr/>
        </p:nvSpPr>
        <p:spPr bwMode="auto">
          <a:xfrm>
            <a:off x="138545" y="1524000"/>
            <a:ext cx="5735781"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23825" indent="-123825" eaLnBrk="0" hangingPunct="0">
              <a:lnSpc>
                <a:spcPct val="90000"/>
              </a:lnSpc>
              <a:spcBef>
                <a:spcPct val="20000"/>
              </a:spcBef>
              <a:buFont typeface="Arial" pitchFamily="34" charset="0"/>
              <a:buChar char="•"/>
            </a:pPr>
            <a:r>
              <a:rPr lang="en-US" sz="1400"/>
              <a:t>14 Madison is exploding - we need to grow with it</a:t>
            </a:r>
          </a:p>
          <a:p>
            <a:pPr marL="123825" indent="-123825" eaLnBrk="0" hangingPunct="0">
              <a:lnSpc>
                <a:spcPct val="90000"/>
              </a:lnSpc>
              <a:spcBef>
                <a:spcPct val="20000"/>
              </a:spcBef>
              <a:buFont typeface="Arial" pitchFamily="34" charset="0"/>
              <a:buChar char="•"/>
            </a:pPr>
            <a:r>
              <a:rPr lang="en-US" sz="1400"/>
              <a:t>14 Exploitation of location for publicity (Church Signage)</a:t>
            </a:r>
          </a:p>
          <a:p>
            <a:pPr marL="123825" indent="-123825" eaLnBrk="0" hangingPunct="0">
              <a:lnSpc>
                <a:spcPct val="90000"/>
              </a:lnSpc>
              <a:spcBef>
                <a:spcPct val="20000"/>
              </a:spcBef>
              <a:buFont typeface="Arial" pitchFamily="34" charset="0"/>
              <a:buChar char="•"/>
            </a:pPr>
            <a:r>
              <a:rPr lang="en-US" sz="1400"/>
              <a:t>23 Good Schools nearby means young families to be attracted  </a:t>
            </a:r>
          </a:p>
          <a:p>
            <a:pPr marL="123825" indent="-123825" eaLnBrk="0" hangingPunct="0">
              <a:lnSpc>
                <a:spcPct val="90000"/>
              </a:lnSpc>
              <a:spcBef>
                <a:spcPct val="20000"/>
              </a:spcBef>
              <a:buFont typeface="Arial" pitchFamily="34" charset="0"/>
              <a:buChar char="•"/>
            </a:pPr>
            <a:r>
              <a:rPr lang="en-US" sz="1400"/>
              <a:t>17 Small group fellowship/learning (bike rides, etc.</a:t>
            </a:r>
          </a:p>
          <a:p>
            <a:pPr marL="123825" indent="-123825" eaLnBrk="0" hangingPunct="0">
              <a:lnSpc>
                <a:spcPct val="90000"/>
              </a:lnSpc>
              <a:spcBef>
                <a:spcPct val="20000"/>
              </a:spcBef>
              <a:buFont typeface="Arial" pitchFamily="34" charset="0"/>
              <a:buChar char="•"/>
            </a:pPr>
            <a:r>
              <a:rPr lang="en-US" sz="1400"/>
              <a:t>18 Offering more spiritual options (small groups, using tech for daily prayer, </a:t>
            </a:r>
            <a:r>
              <a:rPr lang="en-US" sz="1400" err="1"/>
              <a:t>etc</a:t>
            </a:r>
            <a:r>
              <a:rPr lang="en-US" sz="1400"/>
              <a:t>)</a:t>
            </a:r>
          </a:p>
          <a:p>
            <a:pPr marL="123825" indent="-123825" eaLnBrk="0" hangingPunct="0">
              <a:lnSpc>
                <a:spcPct val="90000"/>
              </a:lnSpc>
              <a:spcBef>
                <a:spcPct val="20000"/>
              </a:spcBef>
              <a:buFont typeface="Arial" pitchFamily="34" charset="0"/>
              <a:buChar char="•"/>
            </a:pPr>
            <a:r>
              <a:rPr lang="en-US" sz="1400"/>
              <a:t>22 Spiritual potential (To Follow)</a:t>
            </a:r>
          </a:p>
          <a:p>
            <a:pPr marL="123825" indent="-123825" eaLnBrk="0" hangingPunct="0">
              <a:lnSpc>
                <a:spcPct val="90000"/>
              </a:lnSpc>
              <a:spcBef>
                <a:spcPct val="20000"/>
              </a:spcBef>
              <a:buFont typeface="Arial" pitchFamily="34" charset="0"/>
              <a:buChar char="•"/>
            </a:pPr>
            <a:r>
              <a:rPr lang="en-US" sz="1400"/>
              <a:t>14 New Associate Priest opens many new doors for Spiritual and member growth</a:t>
            </a:r>
          </a:p>
          <a:p>
            <a:pPr marL="123825" indent="-123825" eaLnBrk="0" hangingPunct="0">
              <a:lnSpc>
                <a:spcPct val="90000"/>
              </a:lnSpc>
              <a:spcBef>
                <a:spcPct val="20000"/>
              </a:spcBef>
              <a:buFont typeface="Arial" pitchFamily="34" charset="0"/>
              <a:buChar char="•"/>
            </a:pPr>
            <a:r>
              <a:rPr lang="en-US" sz="1400"/>
              <a:t>19 Father Chris-led class focusing on faith/grace in the 21</a:t>
            </a:r>
            <a:r>
              <a:rPr lang="en-US" sz="1400" baseline="30000"/>
              <a:t>st</a:t>
            </a:r>
            <a:r>
              <a:rPr lang="en-US" sz="1400"/>
              <a:t> Century</a:t>
            </a:r>
          </a:p>
          <a:p>
            <a:pPr marL="123825" indent="-123825" eaLnBrk="0" hangingPunct="0">
              <a:lnSpc>
                <a:spcPct val="90000"/>
              </a:lnSpc>
              <a:spcBef>
                <a:spcPct val="20000"/>
              </a:spcBef>
              <a:buFont typeface="Arial" pitchFamily="34" charset="0"/>
              <a:buChar char="•"/>
            </a:pPr>
            <a:r>
              <a:rPr lang="en-US" sz="1400"/>
              <a:t>17 Mentoring: not just from our seniors to our younger parishioners, but also teens to younger children</a:t>
            </a:r>
          </a:p>
          <a:p>
            <a:pPr marL="123825" indent="-123825" eaLnBrk="0" hangingPunct="0">
              <a:lnSpc>
                <a:spcPct val="90000"/>
              </a:lnSpc>
              <a:spcBef>
                <a:spcPct val="20000"/>
              </a:spcBef>
              <a:buFont typeface="Arial" pitchFamily="34" charset="0"/>
              <a:buChar char="•"/>
            </a:pPr>
            <a:r>
              <a:rPr lang="en-US" sz="1400"/>
              <a:t>16 Have a variety of people posting to St Matthew’s media – more voices from different perspectives</a:t>
            </a:r>
          </a:p>
          <a:p>
            <a:pPr marL="123825" indent="-123825" eaLnBrk="0" hangingPunct="0">
              <a:lnSpc>
                <a:spcPct val="90000"/>
              </a:lnSpc>
              <a:spcBef>
                <a:spcPct val="20000"/>
              </a:spcBef>
              <a:buFont typeface="Arial" pitchFamily="34" charset="0"/>
              <a:buChar char="•"/>
            </a:pPr>
            <a:r>
              <a:rPr lang="en-US" sz="1400"/>
              <a:t>9 “get our message out” and attract new members, especially younger adults using media appropriate to them</a:t>
            </a:r>
          </a:p>
          <a:p>
            <a:pPr marL="123825" indent="-123825" eaLnBrk="0" hangingPunct="0">
              <a:lnSpc>
                <a:spcPct val="90000"/>
              </a:lnSpc>
              <a:spcBef>
                <a:spcPct val="20000"/>
              </a:spcBef>
              <a:buFont typeface="Arial" pitchFamily="34" charset="0"/>
              <a:buChar char="•"/>
            </a:pPr>
            <a:r>
              <a:rPr lang="en-US" sz="1400"/>
              <a:t>13 Publicize/invite the Madison community to attend Church events such as concerts, pig roast, etc.</a:t>
            </a:r>
          </a:p>
          <a:p>
            <a:pPr marL="123825" indent="-123825" eaLnBrk="0" hangingPunct="0">
              <a:lnSpc>
                <a:spcPct val="90000"/>
              </a:lnSpc>
              <a:spcBef>
                <a:spcPct val="20000"/>
              </a:spcBef>
              <a:buFont typeface="Arial" pitchFamily="34" charset="0"/>
              <a:buChar char="•"/>
            </a:pPr>
            <a:r>
              <a:rPr lang="en-US" sz="1400"/>
              <a:t>17 Digital Media: Get to know our parishioners better. Maybe a "parishioner of the week"? Highlights an individual/their family</a:t>
            </a:r>
          </a:p>
          <a:p>
            <a:pPr marL="123825" indent="-123825" eaLnBrk="0" hangingPunct="0">
              <a:lnSpc>
                <a:spcPct val="90000"/>
              </a:lnSpc>
              <a:spcBef>
                <a:spcPct val="20000"/>
              </a:spcBef>
              <a:buFont typeface="Arial" pitchFamily="34" charset="0"/>
              <a:buChar char="•"/>
            </a:pPr>
            <a:r>
              <a:rPr lang="en-US" sz="1400"/>
              <a:t>20 Growing the congregation by extending an invitation to business and households near by or in the local area. </a:t>
            </a:r>
          </a:p>
          <a:p>
            <a:pPr marL="123825" indent="-123825" eaLnBrk="0" hangingPunct="0">
              <a:lnSpc>
                <a:spcPct val="90000"/>
              </a:lnSpc>
              <a:spcBef>
                <a:spcPct val="20000"/>
              </a:spcBef>
              <a:buFont typeface="Arial" pitchFamily="34" charset="0"/>
              <a:buChar char="•"/>
            </a:pPr>
            <a:r>
              <a:rPr lang="en-US" sz="1400"/>
              <a:t>23 Education of the market (tell who we are &amp; how we are different</a:t>
            </a:r>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p:txBody>
      </p:sp>
      <p:sp>
        <p:nvSpPr>
          <p:cNvPr id="63493" name="Text Box 5"/>
          <p:cNvSpPr txBox="1">
            <a:spLocks noChangeArrowheads="1"/>
          </p:cNvSpPr>
          <p:nvPr/>
        </p:nvSpPr>
        <p:spPr bwMode="auto">
          <a:xfrm>
            <a:off x="3733800" y="1004887"/>
            <a:ext cx="3962400" cy="519113"/>
          </a:xfrm>
          <a:prstGeom prst="rect">
            <a:avLst/>
          </a:prstGeom>
          <a:noFill/>
          <a:ln w="9525">
            <a:noFill/>
            <a:miter lim="800000"/>
            <a:headEnd/>
            <a:tailEnd/>
          </a:ln>
        </p:spPr>
        <p:txBody>
          <a:bodyPr>
            <a:spAutoFit/>
          </a:bodyPr>
          <a:lstStyle/>
          <a:p>
            <a:pPr algn="ctr"/>
            <a:r>
              <a:rPr lang="en-US" sz="2800" b="1"/>
              <a:t>Opportunities</a:t>
            </a:r>
          </a:p>
        </p:txBody>
      </p:sp>
      <p:sp>
        <p:nvSpPr>
          <p:cNvPr id="8" name="Rectangle 11"/>
          <p:cNvSpPr txBox="1">
            <a:spLocks noChangeArrowheads="1"/>
          </p:cNvSpPr>
          <p:nvPr/>
        </p:nvSpPr>
        <p:spPr bwMode="auto">
          <a:xfrm>
            <a:off x="6172199" y="1524000"/>
            <a:ext cx="5881255"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23825" indent="-123825" eaLnBrk="0" hangingPunct="0">
              <a:lnSpc>
                <a:spcPct val="90000"/>
              </a:lnSpc>
              <a:spcBef>
                <a:spcPct val="20000"/>
              </a:spcBef>
              <a:buFont typeface="Arial" pitchFamily="34" charset="0"/>
              <a:buChar char="•"/>
            </a:pPr>
            <a:r>
              <a:rPr lang="en-US" sz="1400" dirty="0"/>
              <a:t>13 Communications program for those moving to Madison (~ Church Profile created for finding a new Rector)</a:t>
            </a:r>
          </a:p>
          <a:p>
            <a:pPr marL="123825" indent="-123825" eaLnBrk="0" hangingPunct="0">
              <a:lnSpc>
                <a:spcPct val="90000"/>
              </a:lnSpc>
              <a:spcBef>
                <a:spcPct val="20000"/>
              </a:spcBef>
              <a:buFont typeface="Arial" pitchFamily="34" charset="0"/>
              <a:buChar char="•"/>
            </a:pPr>
            <a:r>
              <a:rPr lang="en-US" sz="1400" dirty="0"/>
              <a:t>21 Improved coffee hour</a:t>
            </a:r>
          </a:p>
          <a:p>
            <a:pPr marL="123825" indent="-123825" eaLnBrk="0" hangingPunct="0">
              <a:lnSpc>
                <a:spcPct val="90000"/>
              </a:lnSpc>
              <a:spcBef>
                <a:spcPct val="20000"/>
              </a:spcBef>
              <a:buFont typeface="Arial" pitchFamily="34" charset="0"/>
              <a:buChar char="•"/>
            </a:pPr>
            <a:r>
              <a:rPr lang="en-US" sz="1400" dirty="0"/>
              <a:t>15 Program to make active new members soon after joining</a:t>
            </a:r>
          </a:p>
          <a:p>
            <a:pPr marL="123825" indent="-123825" eaLnBrk="0" hangingPunct="0">
              <a:lnSpc>
                <a:spcPct val="90000"/>
              </a:lnSpc>
              <a:spcBef>
                <a:spcPct val="20000"/>
              </a:spcBef>
              <a:buFont typeface="Arial" pitchFamily="34" charset="0"/>
              <a:buChar char="•"/>
            </a:pPr>
            <a:r>
              <a:rPr lang="en-US" sz="1400" dirty="0"/>
              <a:t>14 Draw younger adults into leadership roles for our Ministries</a:t>
            </a:r>
          </a:p>
          <a:p>
            <a:pPr marL="123825" indent="-123825" eaLnBrk="0" hangingPunct="0">
              <a:lnSpc>
                <a:spcPct val="90000"/>
              </a:lnSpc>
              <a:spcBef>
                <a:spcPct val="20000"/>
              </a:spcBef>
              <a:buFont typeface="Arial" pitchFamily="34" charset="0"/>
              <a:buChar char="•"/>
            </a:pPr>
            <a:r>
              <a:rPr lang="en-US" sz="1400" dirty="0"/>
              <a:t>15 Growing the church through the youth and youth events</a:t>
            </a:r>
          </a:p>
          <a:p>
            <a:pPr marL="123825" indent="-123825" eaLnBrk="0" hangingPunct="0">
              <a:lnSpc>
                <a:spcPct val="90000"/>
              </a:lnSpc>
              <a:spcBef>
                <a:spcPct val="20000"/>
              </a:spcBef>
              <a:buFont typeface="Arial" pitchFamily="34" charset="0"/>
              <a:buChar char="•"/>
            </a:pPr>
            <a:r>
              <a:rPr lang="en-US" sz="1400" dirty="0"/>
              <a:t>14 Attract the large number of high school age kids</a:t>
            </a:r>
          </a:p>
          <a:p>
            <a:pPr marL="123825" indent="-123825" eaLnBrk="0" hangingPunct="0">
              <a:lnSpc>
                <a:spcPct val="90000"/>
              </a:lnSpc>
              <a:spcBef>
                <a:spcPct val="20000"/>
              </a:spcBef>
              <a:buFont typeface="Arial" pitchFamily="34" charset="0"/>
              <a:buChar char="•"/>
            </a:pPr>
            <a:r>
              <a:rPr lang="en-US" sz="1400" dirty="0"/>
              <a:t>18 Ensuring we provide ample opportunities to volunteer </a:t>
            </a:r>
          </a:p>
          <a:p>
            <a:pPr marL="123825" indent="-123825" eaLnBrk="0" hangingPunct="0">
              <a:lnSpc>
                <a:spcPct val="90000"/>
              </a:lnSpc>
              <a:spcBef>
                <a:spcPct val="20000"/>
              </a:spcBef>
              <a:buFont typeface="Arial" pitchFamily="34" charset="0"/>
              <a:buChar char="•"/>
            </a:pPr>
            <a:r>
              <a:rPr lang="en-US" sz="1400" dirty="0"/>
              <a:t>23 Give people a reason to give, then celebrate accomplishments.</a:t>
            </a:r>
          </a:p>
          <a:p>
            <a:pPr marL="123825" indent="-123825" eaLnBrk="0" hangingPunct="0">
              <a:lnSpc>
                <a:spcPct val="90000"/>
              </a:lnSpc>
              <a:spcBef>
                <a:spcPct val="20000"/>
              </a:spcBef>
              <a:buFont typeface="Arial" pitchFamily="34" charset="0"/>
              <a:buChar char="•"/>
            </a:pPr>
            <a:r>
              <a:rPr lang="en-US" sz="1400" dirty="0"/>
              <a:t>16 Providing fellowship opportunities for young professionals /working parents</a:t>
            </a:r>
          </a:p>
          <a:p>
            <a:pPr marL="123825" indent="-123825" eaLnBrk="0" hangingPunct="0">
              <a:lnSpc>
                <a:spcPct val="90000"/>
              </a:lnSpc>
              <a:spcBef>
                <a:spcPct val="20000"/>
              </a:spcBef>
              <a:buFont typeface="Arial" pitchFamily="34" charset="0"/>
              <a:buChar char="•"/>
            </a:pPr>
            <a:r>
              <a:rPr lang="en-US" sz="1400" dirty="0"/>
              <a:t>19 Improving youth programs – types, frequency, purpose</a:t>
            </a:r>
          </a:p>
          <a:p>
            <a:pPr marL="123825" indent="-123825" eaLnBrk="0" hangingPunct="0">
              <a:lnSpc>
                <a:spcPct val="90000"/>
              </a:lnSpc>
              <a:spcBef>
                <a:spcPct val="20000"/>
              </a:spcBef>
              <a:buFont typeface="Arial" pitchFamily="34" charset="0"/>
              <a:buChar char="•"/>
            </a:pPr>
            <a:r>
              <a:rPr lang="en-US" sz="1400" dirty="0"/>
              <a:t>23 Improving playground areas for expanded use</a:t>
            </a:r>
          </a:p>
          <a:p>
            <a:pPr marL="123825" indent="-123825" eaLnBrk="0" hangingPunct="0">
              <a:lnSpc>
                <a:spcPct val="90000"/>
              </a:lnSpc>
              <a:spcBef>
                <a:spcPct val="20000"/>
              </a:spcBef>
              <a:buFont typeface="Arial" pitchFamily="34" charset="0"/>
              <a:buChar char="•"/>
            </a:pPr>
            <a:r>
              <a:rPr lang="en-US" sz="1400" dirty="0"/>
              <a:t>18 Development of plan to pay down existing debt as we look at new Campus possibilities. Plenty of land to expand into</a:t>
            </a:r>
          </a:p>
          <a:p>
            <a:pPr marL="123825" indent="-123825" eaLnBrk="0" hangingPunct="0">
              <a:lnSpc>
                <a:spcPct val="90000"/>
              </a:lnSpc>
              <a:spcBef>
                <a:spcPct val="20000"/>
              </a:spcBef>
              <a:buFont typeface="Arial" pitchFamily="34" charset="0"/>
              <a:buChar char="•"/>
            </a:pPr>
            <a:r>
              <a:rPr lang="en-US" sz="1400" dirty="0"/>
              <a:t>21 Better approaches to involving the Congregation in new programs/buildings incurring a Church Debt</a:t>
            </a:r>
          </a:p>
          <a:p>
            <a:pPr marL="179388" indent="-179388">
              <a:spcBef>
                <a:spcPts val="0"/>
              </a:spcBef>
              <a:buFont typeface="Arial" panose="020B0604020202020204" pitchFamily="34" charset="0"/>
              <a:buChar char="•"/>
            </a:pPr>
            <a:r>
              <a:rPr lang="en-US" sz="1400" dirty="0"/>
              <a:t>13 Increase St. Matthew’s participation in relevant community events.  </a:t>
            </a:r>
          </a:p>
          <a:p>
            <a:pPr marL="179388" indent="-179388">
              <a:spcBef>
                <a:spcPts val="0"/>
              </a:spcBef>
              <a:buFont typeface="Arial" panose="020B0604020202020204" pitchFamily="34" charset="0"/>
              <a:buChar char="•"/>
            </a:pPr>
            <a:r>
              <a:rPr lang="en-US" sz="1400" dirty="0"/>
              <a:t>22 Canterbury Episcopal Student Ministry at UAH.</a:t>
            </a:r>
          </a:p>
        </p:txBody>
      </p:sp>
      <p:sp>
        <p:nvSpPr>
          <p:cNvPr id="2" name="TextBox 1">
            <a:extLst>
              <a:ext uri="{FF2B5EF4-FFF2-40B4-BE49-F238E27FC236}">
                <a16:creationId xmlns:a16="http://schemas.microsoft.com/office/drawing/2014/main" id="{4961F157-A78A-46CB-8A86-108CEB2D264E}"/>
              </a:ext>
            </a:extLst>
          </p:cNvPr>
          <p:cNvSpPr txBox="1"/>
          <p:nvPr/>
        </p:nvSpPr>
        <p:spPr>
          <a:xfrm>
            <a:off x="8204213" y="3728978"/>
            <a:ext cx="3761772" cy="2862322"/>
          </a:xfrm>
          <a:prstGeom prst="rect">
            <a:avLst/>
          </a:prstGeom>
          <a:solidFill>
            <a:srgbClr val="FFCC00"/>
          </a:solidFill>
        </p:spPr>
        <p:txBody>
          <a:bodyPr wrap="square" rtlCol="0">
            <a:spAutoFit/>
          </a:bodyPr>
          <a:lstStyle/>
          <a:p>
            <a:pPr marL="3175"/>
            <a:r>
              <a:rPr lang="en-US" i="1" dirty="0"/>
              <a:t>Some Take-aways…</a:t>
            </a:r>
          </a:p>
          <a:p>
            <a:pPr marL="173038" indent="-169863">
              <a:buFont typeface="Arial" panose="020B0604020202020204" pitchFamily="34" charset="0"/>
              <a:buChar char="•"/>
            </a:pPr>
            <a:r>
              <a:rPr lang="en-US" dirty="0"/>
              <a:t>Small group fellowship – action oriented (biking, etc.)</a:t>
            </a:r>
          </a:p>
          <a:p>
            <a:pPr marL="173038" indent="-169863">
              <a:buFont typeface="Arial" panose="020B0604020202020204" pitchFamily="34" charset="0"/>
              <a:buChar char="•"/>
            </a:pPr>
            <a:r>
              <a:rPr lang="en-US" dirty="0"/>
              <a:t>New Associate Priest</a:t>
            </a:r>
          </a:p>
          <a:p>
            <a:pPr marL="173038" indent="-169863">
              <a:buFont typeface="Arial" panose="020B0604020202020204" pitchFamily="34" charset="0"/>
              <a:buChar char="•"/>
            </a:pPr>
            <a:r>
              <a:rPr lang="en-US" dirty="0"/>
              <a:t>Improved media use to get our message out</a:t>
            </a:r>
          </a:p>
          <a:p>
            <a:pPr marL="173038" indent="-169863">
              <a:buFont typeface="Arial" panose="020B0604020202020204" pitchFamily="34" charset="0"/>
              <a:buChar char="•"/>
            </a:pPr>
            <a:r>
              <a:rPr lang="en-US" dirty="0"/>
              <a:t>St Matthew’s Team Participation in community volunteer events</a:t>
            </a:r>
          </a:p>
          <a:p>
            <a:pPr marL="173038" indent="-169863">
              <a:buFont typeface="Arial" panose="020B0604020202020204" pitchFamily="34" charset="0"/>
              <a:buChar char="•"/>
            </a:pPr>
            <a:r>
              <a:rPr lang="en-US" dirty="0"/>
              <a:t>Invite community to use our facilities, attend our events</a:t>
            </a:r>
          </a:p>
        </p:txBody>
      </p:sp>
    </p:spTree>
    <p:extLst>
      <p:ext uri="{BB962C8B-B14F-4D97-AF65-F5344CB8AC3E}">
        <p14:creationId xmlns:p14="http://schemas.microsoft.com/office/powerpoint/2010/main" val="19419151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
          <p:cNvSpPr>
            <a:spLocks noGrp="1" noChangeArrowheads="1"/>
          </p:cNvSpPr>
          <p:nvPr>
            <p:ph type="title"/>
          </p:nvPr>
        </p:nvSpPr>
        <p:spPr>
          <a:xfrm>
            <a:off x="2133599" y="266700"/>
            <a:ext cx="9534659" cy="762000"/>
          </a:xfrm>
        </p:spPr>
        <p:txBody>
          <a:bodyPr/>
          <a:lstStyle/>
          <a:p>
            <a:pPr eaLnBrk="1" hangingPunct="1"/>
            <a:r>
              <a:rPr lang="en-US" dirty="0">
                <a:solidFill>
                  <a:schemeClr val="tx1"/>
                </a:solidFill>
              </a:rPr>
              <a:t>Grouping and Scoring, 9-14 </a:t>
            </a:r>
          </a:p>
        </p:txBody>
      </p:sp>
      <p:sp>
        <p:nvSpPr>
          <p:cNvPr id="4" name="Rectangle 11"/>
          <p:cNvSpPr txBox="1">
            <a:spLocks noChangeArrowheads="1"/>
          </p:cNvSpPr>
          <p:nvPr/>
        </p:nvSpPr>
        <p:spPr bwMode="auto">
          <a:xfrm>
            <a:off x="373487" y="1524000"/>
            <a:ext cx="5646314"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23825" indent="-123825" eaLnBrk="0" hangingPunct="0">
              <a:lnSpc>
                <a:spcPct val="90000"/>
              </a:lnSpc>
              <a:spcBef>
                <a:spcPct val="20000"/>
              </a:spcBef>
              <a:buFont typeface="Arial" pitchFamily="34" charset="0"/>
              <a:buChar char="•"/>
            </a:pPr>
            <a:r>
              <a:rPr lang="en-US" sz="1400"/>
              <a:t>9 “get our message out” and attract new members, especially younger adults using media appropriate to them</a:t>
            </a:r>
          </a:p>
          <a:p>
            <a:pPr marL="123825" indent="-123825" eaLnBrk="0" hangingPunct="0">
              <a:lnSpc>
                <a:spcPct val="90000"/>
              </a:lnSpc>
              <a:spcBef>
                <a:spcPct val="20000"/>
              </a:spcBef>
              <a:buFont typeface="Arial" pitchFamily="34" charset="0"/>
              <a:buChar char="•"/>
            </a:pPr>
            <a:r>
              <a:rPr lang="en-US" sz="1400"/>
              <a:t>12 Publicity using more current marketing tech/techniques</a:t>
            </a:r>
          </a:p>
          <a:p>
            <a:pPr marL="123825" indent="-123825" eaLnBrk="0" hangingPunct="0">
              <a:lnSpc>
                <a:spcPct val="90000"/>
              </a:lnSpc>
              <a:spcBef>
                <a:spcPct val="20000"/>
              </a:spcBef>
              <a:buFont typeface="Arial" pitchFamily="34" charset="0"/>
              <a:buChar char="•"/>
            </a:pPr>
            <a:r>
              <a:rPr lang="en-US" sz="1400"/>
              <a:t>13 Publicize/invite the Madison community to attend Church events such as concerts, pig roast, etc.</a:t>
            </a:r>
          </a:p>
          <a:p>
            <a:pPr marL="123825" indent="-123825" eaLnBrk="0" hangingPunct="0">
              <a:lnSpc>
                <a:spcPct val="90000"/>
              </a:lnSpc>
              <a:spcBef>
                <a:spcPct val="20000"/>
              </a:spcBef>
              <a:buFont typeface="Arial" pitchFamily="34" charset="0"/>
              <a:buChar char="•"/>
            </a:pPr>
            <a:r>
              <a:rPr lang="en-US" sz="1400"/>
              <a:t>13 Communications program for those moving to Madison (~ Church Profile created for finding a new Rector)</a:t>
            </a:r>
          </a:p>
          <a:p>
            <a:pPr marL="123825" indent="-123825" eaLnBrk="0" hangingPunct="0">
              <a:lnSpc>
                <a:spcPct val="90000"/>
              </a:lnSpc>
              <a:spcBef>
                <a:spcPct val="20000"/>
              </a:spcBef>
              <a:buFont typeface="Arial" pitchFamily="34" charset="0"/>
              <a:buChar char="•"/>
            </a:pPr>
            <a:r>
              <a:rPr lang="en-US" sz="1400"/>
              <a:t>13 Increase St. Matthew’s participation in relevant community events</a:t>
            </a:r>
          </a:p>
          <a:p>
            <a:pPr marL="123825" indent="-123825" eaLnBrk="0" hangingPunct="0">
              <a:lnSpc>
                <a:spcPct val="90000"/>
              </a:lnSpc>
              <a:spcBef>
                <a:spcPct val="20000"/>
              </a:spcBef>
              <a:buFont typeface="Arial" pitchFamily="34" charset="0"/>
              <a:buChar char="•"/>
            </a:pPr>
            <a:r>
              <a:rPr lang="en-US" sz="1400"/>
              <a:t>14 We are not visible to the local community physically or virtually</a:t>
            </a:r>
          </a:p>
          <a:p>
            <a:pPr marL="123825" indent="-123825" eaLnBrk="0" hangingPunct="0">
              <a:lnSpc>
                <a:spcPct val="90000"/>
              </a:lnSpc>
              <a:spcBef>
                <a:spcPct val="20000"/>
              </a:spcBef>
              <a:buFont typeface="Arial" pitchFamily="34" charset="0"/>
              <a:buChar char="•"/>
            </a:pPr>
            <a:r>
              <a:rPr lang="en-US" sz="1400"/>
              <a:t>14 Exploitation of location for publicity (Church Signage)</a:t>
            </a:r>
          </a:p>
          <a:p>
            <a:pPr marL="123825" indent="-123825" eaLnBrk="0" hangingPunct="0">
              <a:lnSpc>
                <a:spcPct val="90000"/>
              </a:lnSpc>
              <a:spcBef>
                <a:spcPct val="20000"/>
              </a:spcBef>
              <a:buFont typeface="Arial" pitchFamily="34" charset="0"/>
              <a:buChar char="•"/>
            </a:pPr>
            <a:r>
              <a:rPr lang="en-US" sz="1400"/>
              <a:t>14 Age of congregation…tending toward too old</a:t>
            </a:r>
          </a:p>
          <a:p>
            <a:pPr marL="123825" indent="-123825" eaLnBrk="0" hangingPunct="0">
              <a:lnSpc>
                <a:spcPct val="90000"/>
              </a:lnSpc>
              <a:spcBef>
                <a:spcPct val="20000"/>
              </a:spcBef>
              <a:buFont typeface="Arial" pitchFamily="34" charset="0"/>
              <a:buChar char="•"/>
            </a:pPr>
            <a:r>
              <a:rPr lang="en-US" sz="1400"/>
              <a:t>14 Madison is exploding - we need to grow with it</a:t>
            </a:r>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p:txBody>
      </p:sp>
      <p:sp>
        <p:nvSpPr>
          <p:cNvPr id="8" name="Rectangle 11"/>
          <p:cNvSpPr txBox="1">
            <a:spLocks noChangeArrowheads="1"/>
          </p:cNvSpPr>
          <p:nvPr/>
        </p:nvSpPr>
        <p:spPr bwMode="auto">
          <a:xfrm>
            <a:off x="6172200" y="1524000"/>
            <a:ext cx="5770418"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79388" indent="-179388">
              <a:spcBef>
                <a:spcPts val="0"/>
              </a:spcBef>
              <a:buFont typeface="Arial" panose="020B0604020202020204" pitchFamily="34" charset="0"/>
              <a:buChar char="•"/>
            </a:pPr>
            <a:r>
              <a:rPr lang="en-US" sz="1400"/>
              <a:t>14 New Associate Priest opens many new doors for Spiritual and member growth</a:t>
            </a:r>
          </a:p>
          <a:p>
            <a:pPr marL="179388" indent="-179388">
              <a:spcBef>
                <a:spcPts val="0"/>
              </a:spcBef>
              <a:buFont typeface="Arial" panose="020B0604020202020204" pitchFamily="34" charset="0"/>
              <a:buChar char="•"/>
            </a:pPr>
            <a:r>
              <a:rPr lang="en-US" sz="1400"/>
              <a:t>14 Lack of an Associate Rector forces Father Chris to be be spread too thin </a:t>
            </a:r>
          </a:p>
          <a:p>
            <a:pPr marL="179388" indent="-179388">
              <a:spcBef>
                <a:spcPts val="0"/>
              </a:spcBef>
              <a:buFont typeface="Arial" panose="020B0604020202020204" pitchFamily="34" charset="0"/>
              <a:buChar char="•"/>
            </a:pPr>
            <a:r>
              <a:rPr lang="en-US" sz="1400"/>
              <a:t>14 More outdoor activities: build the firepit and pavilion, create hiking groups, bird watching, runners, cyclists...</a:t>
            </a:r>
          </a:p>
          <a:p>
            <a:pPr marL="123825" indent="-123825" eaLnBrk="0" hangingPunct="0">
              <a:lnSpc>
                <a:spcPct val="90000"/>
              </a:lnSpc>
              <a:spcBef>
                <a:spcPct val="20000"/>
              </a:spcBef>
              <a:buFont typeface="Arial" pitchFamily="34" charset="0"/>
              <a:buChar char="•"/>
            </a:pPr>
            <a:r>
              <a:rPr lang="en-US" sz="1400"/>
              <a:t>14 Draw younger adults into leadership roles for our Ministries</a:t>
            </a:r>
          </a:p>
          <a:p>
            <a:pPr marL="123825" indent="-123825" eaLnBrk="0" hangingPunct="0">
              <a:lnSpc>
                <a:spcPct val="90000"/>
              </a:lnSpc>
              <a:spcBef>
                <a:spcPct val="20000"/>
              </a:spcBef>
              <a:buFont typeface="Arial" pitchFamily="34" charset="0"/>
              <a:buChar char="•"/>
            </a:pPr>
            <a:r>
              <a:rPr lang="en-US" sz="1400"/>
              <a:t>14 Attract the large number of high school age kids</a:t>
            </a:r>
          </a:p>
        </p:txBody>
      </p:sp>
      <p:sp>
        <p:nvSpPr>
          <p:cNvPr id="2" name="TextBox 1">
            <a:extLst>
              <a:ext uri="{FF2B5EF4-FFF2-40B4-BE49-F238E27FC236}">
                <a16:creationId xmlns:a16="http://schemas.microsoft.com/office/drawing/2014/main" id="{37DB88D5-CD32-49C1-AE23-B098E8A85698}"/>
              </a:ext>
            </a:extLst>
          </p:cNvPr>
          <p:cNvSpPr txBox="1"/>
          <p:nvPr/>
        </p:nvSpPr>
        <p:spPr>
          <a:xfrm>
            <a:off x="7824487" y="3767078"/>
            <a:ext cx="3761772" cy="2031325"/>
          </a:xfrm>
          <a:prstGeom prst="rect">
            <a:avLst/>
          </a:prstGeom>
          <a:solidFill>
            <a:srgbClr val="FFCC00"/>
          </a:solidFill>
        </p:spPr>
        <p:txBody>
          <a:bodyPr wrap="square" rtlCol="0">
            <a:spAutoFit/>
          </a:bodyPr>
          <a:lstStyle/>
          <a:p>
            <a:pPr marL="173038" indent="-173038">
              <a:buFont typeface="Arial" panose="020B0604020202020204" pitchFamily="34" charset="0"/>
              <a:buChar char="•"/>
            </a:pPr>
            <a:r>
              <a:rPr lang="en-US" dirty="0"/>
              <a:t>Grouping of associated bullets from Environment, Convictions, SWOT</a:t>
            </a:r>
          </a:p>
          <a:p>
            <a:pPr marL="173038" indent="-169863">
              <a:buFont typeface="Arial" panose="020B0604020202020204" pitchFamily="34" charset="0"/>
              <a:buChar char="•"/>
            </a:pPr>
            <a:r>
              <a:rPr lang="en-US" dirty="0"/>
              <a:t>Scored by TF, lower number is better</a:t>
            </a:r>
          </a:p>
          <a:p>
            <a:pPr marL="173038" indent="-169863">
              <a:buFont typeface="Arial" panose="020B0604020202020204" pitchFamily="34" charset="0"/>
              <a:buChar char="•"/>
            </a:pPr>
            <a:r>
              <a:rPr lang="en-US" dirty="0"/>
              <a:t>This was compared to Church Survey results for validation</a:t>
            </a:r>
          </a:p>
        </p:txBody>
      </p:sp>
    </p:spTree>
    <p:extLst>
      <p:ext uri="{BB962C8B-B14F-4D97-AF65-F5344CB8AC3E}">
        <p14:creationId xmlns:p14="http://schemas.microsoft.com/office/powerpoint/2010/main" val="252486922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
          <p:cNvSpPr>
            <a:spLocks noGrp="1" noChangeArrowheads="1"/>
          </p:cNvSpPr>
          <p:nvPr>
            <p:ph type="title"/>
          </p:nvPr>
        </p:nvSpPr>
        <p:spPr>
          <a:xfrm>
            <a:off x="2133599" y="266700"/>
            <a:ext cx="9534659" cy="762000"/>
          </a:xfrm>
        </p:spPr>
        <p:txBody>
          <a:bodyPr/>
          <a:lstStyle/>
          <a:p>
            <a:pPr eaLnBrk="1" hangingPunct="1"/>
            <a:r>
              <a:rPr lang="en-US" dirty="0">
                <a:solidFill>
                  <a:schemeClr val="tx1"/>
                </a:solidFill>
              </a:rPr>
              <a:t>Grouping and Scoring, 15-19 </a:t>
            </a:r>
          </a:p>
        </p:txBody>
      </p:sp>
      <p:sp>
        <p:nvSpPr>
          <p:cNvPr id="4" name="Rectangle 11"/>
          <p:cNvSpPr txBox="1">
            <a:spLocks noChangeArrowheads="1"/>
          </p:cNvSpPr>
          <p:nvPr/>
        </p:nvSpPr>
        <p:spPr bwMode="auto">
          <a:xfrm>
            <a:off x="373487" y="1440873"/>
            <a:ext cx="5646314" cy="5188527"/>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23825" indent="-123825" eaLnBrk="0" hangingPunct="0">
              <a:lnSpc>
                <a:spcPct val="90000"/>
              </a:lnSpc>
              <a:spcBef>
                <a:spcPct val="20000"/>
              </a:spcBef>
              <a:buFont typeface="Arial" pitchFamily="34" charset="0"/>
              <a:buChar char="•"/>
            </a:pPr>
            <a:r>
              <a:rPr lang="en-US" sz="1400"/>
              <a:t>15 Lack of diversity</a:t>
            </a:r>
          </a:p>
          <a:p>
            <a:pPr marL="123825" indent="-123825" eaLnBrk="0" hangingPunct="0">
              <a:lnSpc>
                <a:spcPct val="90000"/>
              </a:lnSpc>
              <a:spcBef>
                <a:spcPct val="20000"/>
              </a:spcBef>
              <a:buFont typeface="Arial" pitchFamily="34" charset="0"/>
              <a:buChar char="•"/>
            </a:pPr>
            <a:r>
              <a:rPr lang="en-US" sz="1400"/>
              <a:t>16 Have a variety of people posting to St Matthew’s media – more voices from different perspectives</a:t>
            </a:r>
          </a:p>
          <a:p>
            <a:pPr marL="123825" indent="-123825" eaLnBrk="0" hangingPunct="0">
              <a:lnSpc>
                <a:spcPct val="90000"/>
              </a:lnSpc>
              <a:spcBef>
                <a:spcPct val="20000"/>
              </a:spcBef>
              <a:buFont typeface="Arial" pitchFamily="34" charset="0"/>
              <a:buChar char="•"/>
            </a:pPr>
            <a:r>
              <a:rPr lang="en-US" sz="1400"/>
              <a:t>16 To few community involvement efforts (neighborhood ministry)</a:t>
            </a:r>
          </a:p>
          <a:p>
            <a:pPr marL="123825" indent="-123825" eaLnBrk="0" hangingPunct="0">
              <a:lnSpc>
                <a:spcPct val="90000"/>
              </a:lnSpc>
              <a:spcBef>
                <a:spcPct val="20000"/>
              </a:spcBef>
              <a:buFont typeface="Arial" pitchFamily="34" charset="0"/>
              <a:buChar char="•"/>
            </a:pPr>
            <a:r>
              <a:rPr lang="en-US" sz="1400"/>
              <a:t>16 Have a variety of people posting to St Matthew’s media – more voices from different perspectives</a:t>
            </a:r>
          </a:p>
          <a:p>
            <a:pPr marL="123825" indent="-123825" eaLnBrk="0" hangingPunct="0">
              <a:lnSpc>
                <a:spcPct val="90000"/>
              </a:lnSpc>
              <a:spcBef>
                <a:spcPct val="20000"/>
              </a:spcBef>
              <a:buFont typeface="Arial" pitchFamily="34" charset="0"/>
              <a:buChar char="•"/>
            </a:pPr>
            <a:r>
              <a:rPr lang="en-US" sz="1400"/>
              <a:t>17 Digital Media: Get to know our parishioners better. Maybe a "parishioner of the week"? Highlights an individual/their family</a:t>
            </a:r>
          </a:p>
          <a:p>
            <a:pPr marL="123825" indent="-123825" eaLnBrk="0" hangingPunct="0">
              <a:lnSpc>
                <a:spcPct val="90000"/>
              </a:lnSpc>
              <a:spcBef>
                <a:spcPct val="20000"/>
              </a:spcBef>
              <a:buFont typeface="Arial" pitchFamily="34" charset="0"/>
              <a:buChar char="•"/>
            </a:pPr>
            <a:r>
              <a:rPr lang="en-US" sz="1400"/>
              <a:t>17 We (and the Episcopal Church as a whole) don’t do well in explaining who we are and what we believe</a:t>
            </a:r>
          </a:p>
          <a:p>
            <a:pPr marL="123825" indent="-123825" eaLnBrk="0" hangingPunct="0">
              <a:lnSpc>
                <a:spcPct val="90000"/>
              </a:lnSpc>
              <a:spcBef>
                <a:spcPct val="20000"/>
              </a:spcBef>
              <a:buFont typeface="Arial" pitchFamily="34" charset="0"/>
              <a:buChar char="•"/>
            </a:pPr>
            <a:r>
              <a:rPr lang="en-US" sz="1400"/>
              <a:t>17 Need more 20-40 year old members and they need to participate and lead activities</a:t>
            </a:r>
          </a:p>
          <a:p>
            <a:pPr marL="123825" indent="-123825" eaLnBrk="0" hangingPunct="0">
              <a:lnSpc>
                <a:spcPct val="90000"/>
              </a:lnSpc>
              <a:spcBef>
                <a:spcPct val="20000"/>
              </a:spcBef>
              <a:buFont typeface="Arial" pitchFamily="34" charset="0"/>
              <a:buChar char="•"/>
            </a:pPr>
            <a:r>
              <a:rPr lang="en-US" sz="1400"/>
              <a:t>17 Visibility of church campus</a:t>
            </a:r>
          </a:p>
          <a:p>
            <a:pPr marL="123825" indent="-123825" eaLnBrk="0" hangingPunct="0">
              <a:lnSpc>
                <a:spcPct val="90000"/>
              </a:lnSpc>
              <a:spcBef>
                <a:spcPct val="20000"/>
              </a:spcBef>
              <a:buFont typeface="Arial" pitchFamily="34" charset="0"/>
              <a:buChar char="•"/>
            </a:pPr>
            <a:r>
              <a:rPr lang="en-US" sz="1400"/>
              <a:t>17 Small group fellowship/learning (bike rides, etc.</a:t>
            </a:r>
          </a:p>
          <a:p>
            <a:pPr marL="123825" indent="-123825" eaLnBrk="0" hangingPunct="0">
              <a:lnSpc>
                <a:spcPct val="90000"/>
              </a:lnSpc>
              <a:spcBef>
                <a:spcPct val="20000"/>
              </a:spcBef>
              <a:buFont typeface="Arial" pitchFamily="34" charset="0"/>
              <a:buChar char="•"/>
            </a:pPr>
            <a:r>
              <a:rPr lang="en-US" sz="1400"/>
              <a:t>17 Mentoring: not just from our seniors to our younger parishioners, but also teens to younger children</a:t>
            </a:r>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p:txBody>
      </p:sp>
      <p:sp>
        <p:nvSpPr>
          <p:cNvPr id="8" name="Rectangle 11"/>
          <p:cNvSpPr txBox="1">
            <a:spLocks noChangeArrowheads="1"/>
          </p:cNvSpPr>
          <p:nvPr/>
        </p:nvSpPr>
        <p:spPr bwMode="auto">
          <a:xfrm>
            <a:off x="6172200" y="1440873"/>
            <a:ext cx="5770418" cy="5188527"/>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23825" indent="-123825" eaLnBrk="0" hangingPunct="0">
              <a:lnSpc>
                <a:spcPct val="90000"/>
              </a:lnSpc>
              <a:spcBef>
                <a:spcPct val="20000"/>
              </a:spcBef>
              <a:buFont typeface="Arial" pitchFamily="34" charset="0"/>
              <a:buChar char="•"/>
            </a:pPr>
            <a:r>
              <a:rPr lang="en-US" sz="1400" dirty="0"/>
              <a:t> 17 Mentoring: not just from our seniors to our younger parishioners, but also teens to younger children</a:t>
            </a:r>
          </a:p>
          <a:p>
            <a:pPr marL="123825" indent="-123825" eaLnBrk="0" hangingPunct="0">
              <a:lnSpc>
                <a:spcPct val="90000"/>
              </a:lnSpc>
              <a:spcBef>
                <a:spcPct val="20000"/>
              </a:spcBef>
              <a:buFont typeface="Arial" pitchFamily="34" charset="0"/>
              <a:buChar char="•"/>
            </a:pPr>
            <a:r>
              <a:rPr lang="en-US" sz="1400" dirty="0"/>
              <a:t>18 Lack of indoor fellowship space for entire Church</a:t>
            </a:r>
          </a:p>
          <a:p>
            <a:pPr marL="123825" indent="-123825" eaLnBrk="0" hangingPunct="0">
              <a:lnSpc>
                <a:spcPct val="90000"/>
              </a:lnSpc>
              <a:spcBef>
                <a:spcPct val="20000"/>
              </a:spcBef>
              <a:buFont typeface="Arial" pitchFamily="34" charset="0"/>
              <a:buChar char="•"/>
            </a:pPr>
            <a:r>
              <a:rPr lang="en-US" sz="1400" dirty="0"/>
              <a:t>18 Lack of a Campus plan </a:t>
            </a:r>
          </a:p>
          <a:p>
            <a:pPr marL="123825" indent="-123825" eaLnBrk="0" hangingPunct="0">
              <a:lnSpc>
                <a:spcPct val="90000"/>
              </a:lnSpc>
              <a:spcBef>
                <a:spcPct val="20000"/>
              </a:spcBef>
              <a:buFont typeface="Arial" pitchFamily="34" charset="0"/>
              <a:buChar char="•"/>
            </a:pPr>
            <a:r>
              <a:rPr lang="en-US" sz="1400" dirty="0"/>
              <a:t>18 Offering more spiritual options (small groups, using tech for daily prayer, </a:t>
            </a:r>
            <a:r>
              <a:rPr lang="en-US" sz="1400" dirty="0" err="1"/>
              <a:t>etc</a:t>
            </a:r>
            <a:r>
              <a:rPr lang="en-US" sz="1400" dirty="0"/>
              <a:t>)</a:t>
            </a:r>
          </a:p>
          <a:p>
            <a:pPr marL="123825" indent="-123825" eaLnBrk="0" hangingPunct="0">
              <a:lnSpc>
                <a:spcPct val="90000"/>
              </a:lnSpc>
              <a:spcBef>
                <a:spcPct val="20000"/>
              </a:spcBef>
              <a:buFont typeface="Arial" pitchFamily="34" charset="0"/>
              <a:buChar char="•"/>
            </a:pPr>
            <a:r>
              <a:rPr lang="en-US" sz="1400" dirty="0"/>
              <a:t>19 Narthex space does not support pre- and post Service needs</a:t>
            </a:r>
          </a:p>
          <a:p>
            <a:pPr marL="179388" indent="-179388">
              <a:spcBef>
                <a:spcPts val="0"/>
              </a:spcBef>
              <a:buFont typeface="Arial" panose="020B0604020202020204" pitchFamily="34" charset="0"/>
              <a:buChar char="•"/>
            </a:pPr>
            <a:r>
              <a:rPr lang="en-US" sz="1400" dirty="0"/>
              <a:t>19 Dormancy of Church Building Fund</a:t>
            </a:r>
          </a:p>
          <a:p>
            <a:pPr marL="179388" indent="-179388">
              <a:spcBef>
                <a:spcPts val="0"/>
              </a:spcBef>
              <a:buFont typeface="Arial" panose="020B0604020202020204" pitchFamily="34" charset="0"/>
              <a:buChar char="•"/>
            </a:pPr>
            <a:r>
              <a:rPr lang="en-US" sz="1400" dirty="0"/>
              <a:t>19 The Church does not have Bibles available in the pews,</a:t>
            </a:r>
          </a:p>
          <a:p>
            <a:pPr marL="179388" indent="-179388">
              <a:spcBef>
                <a:spcPts val="0"/>
              </a:spcBef>
              <a:buFont typeface="Arial" panose="020B0604020202020204" pitchFamily="34" charset="0"/>
              <a:buChar char="•"/>
            </a:pPr>
            <a:r>
              <a:rPr lang="en-US" sz="1400" dirty="0"/>
              <a:t>19 We don’t seem to proactively new people to lead Church initiatives or Ministries.</a:t>
            </a:r>
          </a:p>
          <a:p>
            <a:pPr marL="123825" indent="-123825" eaLnBrk="0" hangingPunct="0">
              <a:lnSpc>
                <a:spcPct val="90000"/>
              </a:lnSpc>
              <a:spcBef>
                <a:spcPct val="20000"/>
              </a:spcBef>
              <a:buFont typeface="Arial" pitchFamily="34" charset="0"/>
              <a:buChar char="•"/>
            </a:pPr>
            <a:r>
              <a:rPr lang="en-US" sz="1400" dirty="0"/>
              <a:t>19 Father Chris-led class focusing on faith/grace in the 21</a:t>
            </a:r>
            <a:r>
              <a:rPr lang="en-US" sz="1400" baseline="30000" dirty="0"/>
              <a:t>st</a:t>
            </a:r>
            <a:r>
              <a:rPr lang="en-US" sz="1400" dirty="0"/>
              <a:t> Century</a:t>
            </a:r>
          </a:p>
          <a:p>
            <a:pPr marL="123825" indent="-123825" eaLnBrk="0" hangingPunct="0">
              <a:lnSpc>
                <a:spcPct val="90000"/>
              </a:lnSpc>
              <a:spcBef>
                <a:spcPct val="20000"/>
              </a:spcBef>
              <a:buFont typeface="Arial" pitchFamily="34" charset="0"/>
              <a:buChar char="•"/>
            </a:pPr>
            <a:endParaRPr lang="en-US" sz="1400" dirty="0"/>
          </a:p>
          <a:p>
            <a:pPr marL="123825" indent="-123825" eaLnBrk="0" hangingPunct="0">
              <a:lnSpc>
                <a:spcPct val="90000"/>
              </a:lnSpc>
              <a:spcBef>
                <a:spcPct val="20000"/>
              </a:spcBef>
              <a:buFont typeface="Arial" pitchFamily="34" charset="0"/>
              <a:buChar char="•"/>
            </a:pPr>
            <a:endParaRPr lang="en-US" sz="1400" dirty="0"/>
          </a:p>
          <a:p>
            <a:pPr marL="123825" indent="-123825" eaLnBrk="0" hangingPunct="0">
              <a:lnSpc>
                <a:spcPct val="90000"/>
              </a:lnSpc>
              <a:spcBef>
                <a:spcPct val="20000"/>
              </a:spcBef>
              <a:buFont typeface="Arial" pitchFamily="34" charset="0"/>
              <a:buChar char="•"/>
            </a:pPr>
            <a:endParaRPr lang="en-US" sz="1400" dirty="0"/>
          </a:p>
          <a:p>
            <a:pPr marL="179388" indent="-179388">
              <a:spcBef>
                <a:spcPts val="0"/>
              </a:spcBef>
              <a:buFont typeface="Arial" panose="020B0604020202020204" pitchFamily="34" charset="0"/>
              <a:buChar char="•"/>
            </a:pPr>
            <a:endParaRPr lang="en-US" sz="1400" dirty="0"/>
          </a:p>
        </p:txBody>
      </p:sp>
      <p:sp>
        <p:nvSpPr>
          <p:cNvPr id="2" name="TextBox 1">
            <a:extLst>
              <a:ext uri="{FF2B5EF4-FFF2-40B4-BE49-F238E27FC236}">
                <a16:creationId xmlns:a16="http://schemas.microsoft.com/office/drawing/2014/main" id="{39921830-AD6B-4861-9691-88026D31E55B}"/>
              </a:ext>
            </a:extLst>
          </p:cNvPr>
          <p:cNvSpPr txBox="1"/>
          <p:nvPr/>
        </p:nvSpPr>
        <p:spPr>
          <a:xfrm>
            <a:off x="7743464" y="4598075"/>
            <a:ext cx="3761772" cy="2031325"/>
          </a:xfrm>
          <a:prstGeom prst="rect">
            <a:avLst/>
          </a:prstGeom>
          <a:solidFill>
            <a:srgbClr val="FFCC00"/>
          </a:solidFill>
        </p:spPr>
        <p:txBody>
          <a:bodyPr wrap="square" rtlCol="0">
            <a:spAutoFit/>
          </a:bodyPr>
          <a:lstStyle/>
          <a:p>
            <a:pPr marL="173038" indent="-173038">
              <a:buFont typeface="Arial" panose="020B0604020202020204" pitchFamily="34" charset="0"/>
              <a:buChar char="•"/>
            </a:pPr>
            <a:r>
              <a:rPr lang="en-US" dirty="0"/>
              <a:t>Grouping of associated bullets from Environment, Convictions, SWOT</a:t>
            </a:r>
          </a:p>
          <a:p>
            <a:pPr marL="173038" indent="-169863">
              <a:buFont typeface="Arial" panose="020B0604020202020204" pitchFamily="34" charset="0"/>
              <a:buChar char="•"/>
            </a:pPr>
            <a:r>
              <a:rPr lang="en-US" dirty="0"/>
              <a:t>Scored by TF, lower number is better</a:t>
            </a:r>
          </a:p>
          <a:p>
            <a:pPr marL="173038" indent="-169863">
              <a:buFont typeface="Arial" panose="020B0604020202020204" pitchFamily="34" charset="0"/>
              <a:buChar char="•"/>
            </a:pPr>
            <a:r>
              <a:rPr lang="en-US" dirty="0"/>
              <a:t>This was compared to Church Survey results for validation</a:t>
            </a:r>
          </a:p>
        </p:txBody>
      </p:sp>
    </p:spTree>
    <p:extLst>
      <p:ext uri="{BB962C8B-B14F-4D97-AF65-F5344CB8AC3E}">
        <p14:creationId xmlns:p14="http://schemas.microsoft.com/office/powerpoint/2010/main" val="218377103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
          <p:cNvSpPr>
            <a:spLocks noGrp="1" noChangeArrowheads="1"/>
          </p:cNvSpPr>
          <p:nvPr>
            <p:ph type="title"/>
          </p:nvPr>
        </p:nvSpPr>
        <p:spPr>
          <a:xfrm>
            <a:off x="2133599" y="266700"/>
            <a:ext cx="9534659" cy="762000"/>
          </a:xfrm>
        </p:spPr>
        <p:txBody>
          <a:bodyPr/>
          <a:lstStyle/>
          <a:p>
            <a:pPr eaLnBrk="1" hangingPunct="1"/>
            <a:r>
              <a:rPr lang="en-US" dirty="0">
                <a:solidFill>
                  <a:schemeClr val="tx1"/>
                </a:solidFill>
              </a:rPr>
              <a:t>Grouping and Scoring, 20-27 </a:t>
            </a:r>
          </a:p>
        </p:txBody>
      </p:sp>
      <p:sp>
        <p:nvSpPr>
          <p:cNvPr id="4" name="Rectangle 11"/>
          <p:cNvSpPr txBox="1">
            <a:spLocks noChangeArrowheads="1"/>
          </p:cNvSpPr>
          <p:nvPr/>
        </p:nvSpPr>
        <p:spPr bwMode="auto">
          <a:xfrm>
            <a:off x="373487" y="1524000"/>
            <a:ext cx="5646314"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23825" indent="-123825" eaLnBrk="0" hangingPunct="0">
              <a:lnSpc>
                <a:spcPct val="90000"/>
              </a:lnSpc>
              <a:spcBef>
                <a:spcPct val="20000"/>
              </a:spcBef>
              <a:buFont typeface="Arial" pitchFamily="34" charset="0"/>
              <a:buChar char="•"/>
            </a:pPr>
            <a:r>
              <a:rPr lang="en-US" sz="1400"/>
              <a:t>20 Episcopal Church is relatively unknown</a:t>
            </a:r>
          </a:p>
          <a:p>
            <a:pPr marL="123825" indent="-123825" eaLnBrk="0" hangingPunct="0">
              <a:lnSpc>
                <a:spcPct val="90000"/>
              </a:lnSpc>
              <a:spcBef>
                <a:spcPct val="20000"/>
              </a:spcBef>
              <a:buFont typeface="Arial" pitchFamily="34" charset="0"/>
              <a:buChar char="•"/>
            </a:pPr>
            <a:r>
              <a:rPr lang="en-US" sz="1400"/>
              <a:t>20 Improving our sense of Church Family</a:t>
            </a:r>
          </a:p>
          <a:p>
            <a:pPr marL="123825" indent="-123825" eaLnBrk="0" hangingPunct="0">
              <a:lnSpc>
                <a:spcPct val="90000"/>
              </a:lnSpc>
              <a:spcBef>
                <a:spcPct val="20000"/>
              </a:spcBef>
              <a:buFont typeface="Arial" pitchFamily="34" charset="0"/>
              <a:buChar char="•"/>
            </a:pPr>
            <a:r>
              <a:rPr lang="en-US" sz="1400"/>
              <a:t>20 Limited “attractions” throughout the week outside of the Sunday services.  Few regular and recurring draws to the Church outside Sunday service</a:t>
            </a:r>
          </a:p>
          <a:p>
            <a:pPr marL="123825" indent="-123825" eaLnBrk="0" hangingPunct="0">
              <a:lnSpc>
                <a:spcPct val="90000"/>
              </a:lnSpc>
              <a:spcBef>
                <a:spcPct val="20000"/>
              </a:spcBef>
              <a:buFont typeface="Arial" pitchFamily="34" charset="0"/>
              <a:buChar char="•"/>
            </a:pPr>
            <a:r>
              <a:rPr lang="en-US" sz="1400"/>
              <a:t>20 Growing the congregation by extending an invitation to business and households near by or in the local area. </a:t>
            </a:r>
          </a:p>
          <a:p>
            <a:pPr marL="123825" indent="-123825" eaLnBrk="0" hangingPunct="0">
              <a:lnSpc>
                <a:spcPct val="90000"/>
              </a:lnSpc>
              <a:spcBef>
                <a:spcPct val="20000"/>
              </a:spcBef>
              <a:buFont typeface="Arial" pitchFamily="34" charset="0"/>
              <a:buChar char="•"/>
            </a:pPr>
            <a:r>
              <a:rPr lang="en-US" sz="1400"/>
              <a:t>20 Single entrance to Campus </a:t>
            </a:r>
          </a:p>
          <a:p>
            <a:pPr marL="123825" indent="-123825" eaLnBrk="0" hangingPunct="0">
              <a:lnSpc>
                <a:spcPct val="90000"/>
              </a:lnSpc>
              <a:spcBef>
                <a:spcPct val="20000"/>
              </a:spcBef>
              <a:buFont typeface="Arial" pitchFamily="34" charset="0"/>
              <a:buChar char="•"/>
            </a:pPr>
            <a:r>
              <a:rPr lang="en-US" sz="1400"/>
              <a:t>21 Liturgical Format</a:t>
            </a:r>
          </a:p>
          <a:p>
            <a:pPr marL="123825" indent="-123825" eaLnBrk="0" hangingPunct="0">
              <a:lnSpc>
                <a:spcPct val="90000"/>
              </a:lnSpc>
              <a:spcBef>
                <a:spcPct val="20000"/>
              </a:spcBef>
              <a:buFont typeface="Arial" pitchFamily="34" charset="0"/>
              <a:buChar char="•"/>
            </a:pPr>
            <a:r>
              <a:rPr lang="en-US" sz="1400"/>
              <a:t>21 Adult education participation</a:t>
            </a:r>
          </a:p>
          <a:p>
            <a:pPr marL="123825" indent="-123825" eaLnBrk="0" hangingPunct="0">
              <a:lnSpc>
                <a:spcPct val="90000"/>
              </a:lnSpc>
              <a:spcBef>
                <a:spcPct val="20000"/>
              </a:spcBef>
              <a:buFont typeface="Arial" pitchFamily="34" charset="0"/>
              <a:buChar char="•"/>
            </a:pPr>
            <a:r>
              <a:rPr lang="en-US" sz="1400"/>
              <a:t>21 Improved coffee hour</a:t>
            </a:r>
          </a:p>
          <a:p>
            <a:pPr marL="123825" indent="-123825" eaLnBrk="0" hangingPunct="0">
              <a:lnSpc>
                <a:spcPct val="90000"/>
              </a:lnSpc>
              <a:spcBef>
                <a:spcPct val="20000"/>
              </a:spcBef>
              <a:buFont typeface="Arial" pitchFamily="34" charset="0"/>
              <a:buChar char="•"/>
            </a:pPr>
            <a:r>
              <a:rPr lang="en-US" sz="1400"/>
              <a:t>21 Better approaches to involving the Congregation in new programs/buildings incurring a Church Debt</a:t>
            </a:r>
          </a:p>
          <a:p>
            <a:pPr marL="123825" indent="-123825" eaLnBrk="0" hangingPunct="0">
              <a:lnSpc>
                <a:spcPct val="90000"/>
              </a:lnSpc>
              <a:spcBef>
                <a:spcPct val="20000"/>
              </a:spcBef>
              <a:buFont typeface="Arial" pitchFamily="34" charset="0"/>
              <a:buChar char="•"/>
            </a:pPr>
            <a:r>
              <a:rPr lang="en-US" sz="1400"/>
              <a:t>22 Spiritual potential (To Follow)</a:t>
            </a:r>
          </a:p>
          <a:p>
            <a:pPr marL="123825" indent="-123825" eaLnBrk="0" hangingPunct="0">
              <a:lnSpc>
                <a:spcPct val="90000"/>
              </a:lnSpc>
              <a:spcBef>
                <a:spcPct val="20000"/>
              </a:spcBef>
              <a:buFont typeface="Arial" pitchFamily="34" charset="0"/>
              <a:buChar char="•"/>
            </a:pPr>
            <a:r>
              <a:rPr lang="en-US" sz="1400"/>
              <a:t>22 Need better programs to address the spiritual needs of those who must work Sundays</a:t>
            </a:r>
          </a:p>
          <a:p>
            <a:pPr marL="123825" indent="-123825" eaLnBrk="0" hangingPunct="0">
              <a:lnSpc>
                <a:spcPct val="90000"/>
              </a:lnSpc>
              <a:spcBef>
                <a:spcPct val="20000"/>
              </a:spcBef>
              <a:buFont typeface="Arial" pitchFamily="34" charset="0"/>
              <a:buChar char="•"/>
            </a:pPr>
            <a:r>
              <a:rPr lang="en-US" sz="1400"/>
              <a:t>22 Canterbury Episcopal Student Ministry at UAH.</a:t>
            </a:r>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a:p>
            <a:pPr marL="123825" indent="-123825" eaLnBrk="0" hangingPunct="0">
              <a:lnSpc>
                <a:spcPct val="90000"/>
              </a:lnSpc>
              <a:spcBef>
                <a:spcPct val="20000"/>
              </a:spcBef>
              <a:buFont typeface="Arial" pitchFamily="34" charset="0"/>
              <a:buChar char="•"/>
            </a:pPr>
            <a:endParaRPr lang="en-US" sz="1400"/>
          </a:p>
        </p:txBody>
      </p:sp>
      <p:sp>
        <p:nvSpPr>
          <p:cNvPr id="8" name="Rectangle 11"/>
          <p:cNvSpPr txBox="1">
            <a:spLocks noChangeArrowheads="1"/>
          </p:cNvSpPr>
          <p:nvPr/>
        </p:nvSpPr>
        <p:spPr bwMode="auto">
          <a:xfrm>
            <a:off x="6172200" y="1524000"/>
            <a:ext cx="5770418"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79388" indent="-179388">
              <a:spcBef>
                <a:spcPts val="0"/>
              </a:spcBef>
              <a:buFont typeface="Arial" panose="020B0604020202020204" pitchFamily="34" charset="0"/>
              <a:buChar char="•"/>
            </a:pPr>
            <a:r>
              <a:rPr lang="en-US" sz="1400"/>
              <a:t>23 Many people are drawn to larger churches</a:t>
            </a:r>
          </a:p>
          <a:p>
            <a:pPr marL="179388" indent="-179388">
              <a:spcBef>
                <a:spcPts val="0"/>
              </a:spcBef>
              <a:buFont typeface="Arial" panose="020B0604020202020204" pitchFamily="34" charset="0"/>
              <a:buChar char="•"/>
            </a:pPr>
            <a:r>
              <a:rPr lang="en-US" sz="1400"/>
              <a:t>23 Education of the market (tell who we are &amp; how we are different</a:t>
            </a:r>
          </a:p>
          <a:p>
            <a:pPr marL="179388" indent="-179388">
              <a:spcBef>
                <a:spcPts val="0"/>
              </a:spcBef>
              <a:buFont typeface="Arial" panose="020B0604020202020204" pitchFamily="34" charset="0"/>
              <a:buChar char="•"/>
            </a:pPr>
            <a:r>
              <a:rPr lang="en-US" sz="1400"/>
              <a:t>23 Good Schools nearby means young families to be attracted  </a:t>
            </a:r>
          </a:p>
          <a:p>
            <a:pPr marL="123825" indent="-123825" eaLnBrk="0" hangingPunct="0">
              <a:lnSpc>
                <a:spcPct val="90000"/>
              </a:lnSpc>
              <a:spcBef>
                <a:spcPct val="20000"/>
              </a:spcBef>
              <a:buFont typeface="Arial" pitchFamily="34" charset="0"/>
              <a:buChar char="•"/>
            </a:pPr>
            <a:r>
              <a:rPr lang="en-US" sz="1400"/>
              <a:t>23 Give people a reason to give, then celebrate accomplishments.</a:t>
            </a:r>
          </a:p>
          <a:p>
            <a:pPr marL="179388" indent="-179388">
              <a:spcBef>
                <a:spcPts val="0"/>
              </a:spcBef>
              <a:buFont typeface="Arial" panose="020B0604020202020204" pitchFamily="34" charset="0"/>
              <a:buChar char="•"/>
            </a:pPr>
            <a:r>
              <a:rPr lang="en-US" sz="1400"/>
              <a:t>23 Improving playground areas for expanded use</a:t>
            </a:r>
          </a:p>
          <a:p>
            <a:pPr marL="179388" indent="-179388">
              <a:spcBef>
                <a:spcPts val="0"/>
              </a:spcBef>
              <a:buFont typeface="Arial" panose="020B0604020202020204" pitchFamily="34" charset="0"/>
              <a:buChar char="•"/>
            </a:pPr>
            <a:r>
              <a:rPr lang="en-US" sz="1400"/>
              <a:t>25 Lack of day care</a:t>
            </a:r>
          </a:p>
          <a:p>
            <a:pPr marL="179388" indent="-179388">
              <a:spcBef>
                <a:spcPts val="0"/>
              </a:spcBef>
              <a:buFont typeface="Arial" panose="020B0604020202020204" pitchFamily="34" charset="0"/>
              <a:buChar char="•"/>
            </a:pPr>
            <a:r>
              <a:rPr lang="en-US" sz="1400"/>
              <a:t>26 Some people don’t agree with how open minded we are.</a:t>
            </a:r>
          </a:p>
          <a:p>
            <a:pPr marL="123825" indent="-123825" eaLnBrk="0" hangingPunct="0">
              <a:lnSpc>
                <a:spcPct val="90000"/>
              </a:lnSpc>
              <a:spcBef>
                <a:spcPct val="20000"/>
              </a:spcBef>
              <a:buFont typeface="Arial" pitchFamily="34" charset="0"/>
              <a:buChar char="•"/>
            </a:pPr>
            <a:endParaRPr lang="en-US" sz="1400"/>
          </a:p>
        </p:txBody>
      </p:sp>
      <p:sp>
        <p:nvSpPr>
          <p:cNvPr id="2" name="TextBox 1">
            <a:extLst>
              <a:ext uri="{FF2B5EF4-FFF2-40B4-BE49-F238E27FC236}">
                <a16:creationId xmlns:a16="http://schemas.microsoft.com/office/drawing/2014/main" id="{10956195-3D03-4880-8832-88FD1CF65851}"/>
              </a:ext>
            </a:extLst>
          </p:cNvPr>
          <p:cNvSpPr txBox="1"/>
          <p:nvPr/>
        </p:nvSpPr>
        <p:spPr>
          <a:xfrm>
            <a:off x="7824487" y="3767078"/>
            <a:ext cx="3761772" cy="2031325"/>
          </a:xfrm>
          <a:prstGeom prst="rect">
            <a:avLst/>
          </a:prstGeom>
          <a:solidFill>
            <a:srgbClr val="FFCC00"/>
          </a:solidFill>
        </p:spPr>
        <p:txBody>
          <a:bodyPr wrap="square" rtlCol="0">
            <a:spAutoFit/>
          </a:bodyPr>
          <a:lstStyle/>
          <a:p>
            <a:pPr marL="173038" indent="-173038">
              <a:buFont typeface="Arial" panose="020B0604020202020204" pitchFamily="34" charset="0"/>
              <a:buChar char="•"/>
            </a:pPr>
            <a:r>
              <a:rPr lang="en-US" dirty="0"/>
              <a:t>Grouping of associated bullets from Environment, Convictions, SWOT</a:t>
            </a:r>
          </a:p>
          <a:p>
            <a:pPr marL="173038" indent="-169863">
              <a:buFont typeface="Arial" panose="020B0604020202020204" pitchFamily="34" charset="0"/>
              <a:buChar char="•"/>
            </a:pPr>
            <a:r>
              <a:rPr lang="en-US" dirty="0"/>
              <a:t>Scored by TF, lower number is better</a:t>
            </a:r>
          </a:p>
          <a:p>
            <a:pPr marL="173038" indent="-169863">
              <a:buFont typeface="Arial" panose="020B0604020202020204" pitchFamily="34" charset="0"/>
              <a:buChar char="•"/>
            </a:pPr>
            <a:r>
              <a:rPr lang="en-US" dirty="0"/>
              <a:t>This was compared to Church Survey results for validation</a:t>
            </a:r>
          </a:p>
        </p:txBody>
      </p:sp>
    </p:spTree>
    <p:extLst>
      <p:ext uri="{BB962C8B-B14F-4D97-AF65-F5344CB8AC3E}">
        <p14:creationId xmlns:p14="http://schemas.microsoft.com/office/powerpoint/2010/main" val="246301249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
          <p:cNvSpPr>
            <a:spLocks noGrp="1" noChangeArrowheads="1"/>
          </p:cNvSpPr>
          <p:nvPr>
            <p:ph type="title"/>
          </p:nvPr>
        </p:nvSpPr>
        <p:spPr>
          <a:xfrm>
            <a:off x="2133599" y="266700"/>
            <a:ext cx="9534659" cy="762000"/>
          </a:xfrm>
        </p:spPr>
        <p:txBody>
          <a:bodyPr/>
          <a:lstStyle/>
          <a:p>
            <a:pPr eaLnBrk="1" hangingPunct="1"/>
            <a:r>
              <a:rPr lang="en-US">
                <a:solidFill>
                  <a:schemeClr val="tx1"/>
                </a:solidFill>
              </a:rPr>
              <a:t>SWOT </a:t>
            </a:r>
          </a:p>
        </p:txBody>
      </p:sp>
      <p:sp>
        <p:nvSpPr>
          <p:cNvPr id="4" name="Rectangle 11"/>
          <p:cNvSpPr txBox="1">
            <a:spLocks noChangeArrowheads="1"/>
          </p:cNvSpPr>
          <p:nvPr/>
        </p:nvSpPr>
        <p:spPr bwMode="auto">
          <a:xfrm>
            <a:off x="373487" y="1524000"/>
            <a:ext cx="5341513"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79388" indent="-166688" eaLnBrk="0" hangingPunct="0">
              <a:lnSpc>
                <a:spcPct val="90000"/>
              </a:lnSpc>
              <a:spcBef>
                <a:spcPct val="20000"/>
              </a:spcBef>
              <a:buFont typeface="Arial" pitchFamily="34" charset="0"/>
              <a:buChar char="•"/>
            </a:pPr>
            <a:r>
              <a:rPr lang="en-US" sz="1400"/>
              <a:t>Church Location, plus Stained-Glass window can be seen from the road</a:t>
            </a:r>
          </a:p>
          <a:p>
            <a:pPr marL="179388" indent="-166688" eaLnBrk="0" hangingPunct="0">
              <a:lnSpc>
                <a:spcPct val="90000"/>
              </a:lnSpc>
              <a:spcBef>
                <a:spcPct val="20000"/>
              </a:spcBef>
              <a:buFont typeface="Arial" pitchFamily="34" charset="0"/>
              <a:buChar char="•"/>
            </a:pPr>
            <a:r>
              <a:rPr lang="en-US" sz="1400"/>
              <a:t>Father Chris</a:t>
            </a:r>
          </a:p>
          <a:p>
            <a:pPr marL="179388" indent="-166688" eaLnBrk="0" hangingPunct="0">
              <a:lnSpc>
                <a:spcPct val="90000"/>
              </a:lnSpc>
              <a:spcBef>
                <a:spcPct val="20000"/>
              </a:spcBef>
              <a:buFont typeface="Arial" pitchFamily="34" charset="0"/>
              <a:buChar char="•"/>
            </a:pPr>
            <a:r>
              <a:rPr lang="en-US" sz="1400"/>
              <a:t>Passionate Church leaders</a:t>
            </a:r>
          </a:p>
          <a:p>
            <a:pPr marL="179388" indent="-166688" eaLnBrk="0" hangingPunct="0">
              <a:lnSpc>
                <a:spcPct val="90000"/>
              </a:lnSpc>
              <a:spcBef>
                <a:spcPct val="20000"/>
              </a:spcBef>
              <a:buFont typeface="Arial" pitchFamily="34" charset="0"/>
              <a:buChar char="•"/>
            </a:pPr>
            <a:r>
              <a:rPr lang="en-US" sz="1400"/>
              <a:t>Ample growing room for Church Campus\</a:t>
            </a:r>
          </a:p>
          <a:p>
            <a:pPr marL="179388" indent="-166688" eaLnBrk="0" hangingPunct="0">
              <a:lnSpc>
                <a:spcPct val="90000"/>
              </a:lnSpc>
              <a:spcBef>
                <a:spcPct val="20000"/>
              </a:spcBef>
              <a:buFont typeface="Arial" pitchFamily="34" charset="0"/>
              <a:buChar char="•"/>
            </a:pPr>
            <a:r>
              <a:rPr lang="en-US" sz="1400"/>
              <a:t>Easily accessible church and location.</a:t>
            </a:r>
          </a:p>
          <a:p>
            <a:pPr marL="179388" indent="-166688" eaLnBrk="0" hangingPunct="0">
              <a:lnSpc>
                <a:spcPct val="90000"/>
              </a:lnSpc>
              <a:spcBef>
                <a:spcPct val="20000"/>
              </a:spcBef>
              <a:buFont typeface="Arial" pitchFamily="34" charset="0"/>
              <a:buChar char="•"/>
            </a:pPr>
            <a:r>
              <a:rPr lang="en-US" sz="1400"/>
              <a:t>Very educated congregation</a:t>
            </a:r>
          </a:p>
          <a:p>
            <a:pPr marL="179388" indent="-166688" eaLnBrk="0" hangingPunct="0">
              <a:lnSpc>
                <a:spcPct val="90000"/>
              </a:lnSpc>
              <a:spcBef>
                <a:spcPct val="20000"/>
              </a:spcBef>
              <a:buFont typeface="Arial" pitchFamily="34" charset="0"/>
              <a:buChar char="•"/>
            </a:pPr>
            <a:r>
              <a:rPr lang="en-US" sz="1400"/>
              <a:t>Inclusivity</a:t>
            </a:r>
          </a:p>
          <a:p>
            <a:pPr marL="179388" indent="-166688" eaLnBrk="0" hangingPunct="0">
              <a:lnSpc>
                <a:spcPct val="90000"/>
              </a:lnSpc>
              <a:spcBef>
                <a:spcPct val="20000"/>
              </a:spcBef>
              <a:buFont typeface="Arial" pitchFamily="34" charset="0"/>
              <a:buChar char="•"/>
            </a:pPr>
            <a:r>
              <a:rPr lang="en-US" sz="1400"/>
              <a:t>Traditional Liturgical worship service</a:t>
            </a:r>
          </a:p>
          <a:p>
            <a:pPr marL="179388" indent="-166688" eaLnBrk="0" hangingPunct="0">
              <a:lnSpc>
                <a:spcPct val="90000"/>
              </a:lnSpc>
              <a:spcBef>
                <a:spcPct val="20000"/>
              </a:spcBef>
              <a:buFont typeface="Arial" pitchFamily="34" charset="0"/>
              <a:buChar char="•"/>
            </a:pPr>
            <a:r>
              <a:rPr lang="en-US" sz="1400"/>
              <a:t>Diocesan connection to other parishes (not autonomous)</a:t>
            </a:r>
          </a:p>
          <a:p>
            <a:pPr marL="179388" indent="-166688" eaLnBrk="0" hangingPunct="0">
              <a:lnSpc>
                <a:spcPct val="90000"/>
              </a:lnSpc>
              <a:spcBef>
                <a:spcPct val="20000"/>
              </a:spcBef>
              <a:buFont typeface="Arial" pitchFamily="34" charset="0"/>
              <a:buChar char="•"/>
            </a:pPr>
            <a:r>
              <a:rPr lang="en-US" sz="1400"/>
              <a:t>Upholding Episcopal traditions</a:t>
            </a:r>
          </a:p>
          <a:p>
            <a:pPr marL="179388" indent="-166688" eaLnBrk="0" hangingPunct="0">
              <a:lnSpc>
                <a:spcPct val="90000"/>
              </a:lnSpc>
              <a:spcBef>
                <a:spcPct val="20000"/>
              </a:spcBef>
              <a:buFont typeface="Arial" pitchFamily="34" charset="0"/>
              <a:buChar char="•"/>
            </a:pPr>
            <a:r>
              <a:rPr lang="en-US" sz="1400"/>
              <a:t>Availability of a contemporary service.</a:t>
            </a:r>
          </a:p>
          <a:p>
            <a:pPr marL="179388" indent="-166688" eaLnBrk="0" hangingPunct="0">
              <a:lnSpc>
                <a:spcPct val="90000"/>
              </a:lnSpc>
              <a:spcBef>
                <a:spcPct val="20000"/>
              </a:spcBef>
              <a:buFont typeface="Arial" pitchFamily="34" charset="0"/>
              <a:buChar char="•"/>
            </a:pPr>
            <a:r>
              <a:rPr lang="en-US" sz="1400"/>
              <a:t>Three church services to accommodate people’s schedules</a:t>
            </a:r>
          </a:p>
          <a:p>
            <a:pPr marL="179388" indent="-166688" eaLnBrk="0" hangingPunct="0">
              <a:lnSpc>
                <a:spcPct val="90000"/>
              </a:lnSpc>
              <a:spcBef>
                <a:spcPct val="20000"/>
              </a:spcBef>
              <a:buFont typeface="Arial" pitchFamily="34" charset="0"/>
              <a:buChar char="•"/>
            </a:pPr>
            <a:r>
              <a:rPr lang="en-US" sz="1400"/>
              <a:t>Music program is very good.  Better than most in area</a:t>
            </a:r>
          </a:p>
          <a:p>
            <a:pPr marL="179388" indent="-166688" eaLnBrk="0" hangingPunct="0">
              <a:lnSpc>
                <a:spcPct val="90000"/>
              </a:lnSpc>
              <a:spcBef>
                <a:spcPct val="20000"/>
              </a:spcBef>
              <a:buFont typeface="Arial" pitchFamily="34" charset="0"/>
              <a:buChar char="•"/>
            </a:pPr>
            <a:r>
              <a:rPr lang="en-US" sz="1400"/>
              <a:t>5 O’clock Band</a:t>
            </a:r>
          </a:p>
          <a:p>
            <a:pPr marL="187325" indent="-187325">
              <a:spcBef>
                <a:spcPts val="0"/>
              </a:spcBef>
              <a:buFont typeface="Arial" panose="020B0604020202020204" pitchFamily="34" charset="0"/>
              <a:buChar char="•"/>
            </a:pPr>
            <a:r>
              <a:rPr lang="en-US" sz="1400"/>
              <a:t>A warm, welcoming, and responsive congregation.</a:t>
            </a:r>
          </a:p>
          <a:p>
            <a:pPr marL="187325" indent="-187325">
              <a:spcBef>
                <a:spcPts val="0"/>
              </a:spcBef>
              <a:buFont typeface="Arial" panose="020B0604020202020204" pitchFamily="34" charset="0"/>
              <a:buChar char="•"/>
            </a:pPr>
            <a:r>
              <a:rPr lang="en-US" sz="1400"/>
              <a:t>Several cornerstone church-wide events are highly visible and well attended (handbell events, pig roast, theme dinner/auction nights).</a:t>
            </a:r>
          </a:p>
          <a:p>
            <a:pPr marL="187325" indent="-187325">
              <a:spcBef>
                <a:spcPts val="0"/>
              </a:spcBef>
              <a:buFont typeface="Arial" panose="020B0604020202020204" pitchFamily="34" charset="0"/>
              <a:buChar char="•"/>
            </a:pPr>
            <a:r>
              <a:rPr lang="en-US" sz="1400"/>
              <a:t>Parish Activity/Participation – Relative to the size of St. Matthew's parish, it is one of the most active parishes in the Diocese</a:t>
            </a:r>
          </a:p>
          <a:p>
            <a:pPr marL="179388" indent="-166688" eaLnBrk="0" hangingPunct="0">
              <a:lnSpc>
                <a:spcPct val="90000"/>
              </a:lnSpc>
              <a:spcBef>
                <a:spcPct val="20000"/>
              </a:spcBef>
              <a:buFont typeface="Arial" pitchFamily="34" charset="0"/>
              <a:buChar char="•"/>
            </a:pPr>
            <a:endParaRPr lang="en-US" sz="1400"/>
          </a:p>
          <a:p>
            <a:pPr marL="225425" indent="-225425" eaLnBrk="0" hangingPunct="0">
              <a:lnSpc>
                <a:spcPct val="90000"/>
              </a:lnSpc>
              <a:spcBef>
                <a:spcPct val="20000"/>
              </a:spcBef>
              <a:buFont typeface="Arial" pitchFamily="34" charset="0"/>
              <a:buChar char="•"/>
            </a:pPr>
            <a:endParaRPr lang="en-US" sz="1400"/>
          </a:p>
        </p:txBody>
      </p:sp>
      <p:sp>
        <p:nvSpPr>
          <p:cNvPr id="63493" name="Text Box 5"/>
          <p:cNvSpPr txBox="1">
            <a:spLocks noChangeArrowheads="1"/>
          </p:cNvSpPr>
          <p:nvPr/>
        </p:nvSpPr>
        <p:spPr bwMode="auto">
          <a:xfrm>
            <a:off x="3733800" y="1004887"/>
            <a:ext cx="3962400" cy="519113"/>
          </a:xfrm>
          <a:prstGeom prst="rect">
            <a:avLst/>
          </a:prstGeom>
          <a:noFill/>
          <a:ln w="9525">
            <a:noFill/>
            <a:miter lim="800000"/>
            <a:headEnd/>
            <a:tailEnd/>
          </a:ln>
        </p:spPr>
        <p:txBody>
          <a:bodyPr>
            <a:spAutoFit/>
          </a:bodyPr>
          <a:lstStyle/>
          <a:p>
            <a:pPr algn="ctr"/>
            <a:r>
              <a:rPr lang="en-US" sz="2800" b="1"/>
              <a:t>Strengths</a:t>
            </a:r>
          </a:p>
        </p:txBody>
      </p:sp>
      <p:sp>
        <p:nvSpPr>
          <p:cNvPr id="8" name="Rectangle 11"/>
          <p:cNvSpPr txBox="1">
            <a:spLocks noChangeArrowheads="1"/>
          </p:cNvSpPr>
          <p:nvPr/>
        </p:nvSpPr>
        <p:spPr bwMode="auto">
          <a:xfrm>
            <a:off x="6172200" y="1524000"/>
            <a:ext cx="5341512"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187325" indent="-187325">
              <a:spcBef>
                <a:spcPts val="0"/>
              </a:spcBef>
              <a:buFont typeface="Arial" panose="020B0604020202020204" pitchFamily="34" charset="0"/>
              <a:buChar char="•"/>
            </a:pPr>
            <a:r>
              <a:rPr lang="en-US" sz="1400" err="1"/>
              <a:t>Cursillo</a:t>
            </a:r>
            <a:r>
              <a:rPr lang="en-US" sz="1400"/>
              <a:t> Movement – St. Matthew's has an active </a:t>
            </a:r>
            <a:r>
              <a:rPr lang="en-US" sz="1400" err="1"/>
              <a:t>Cursillo</a:t>
            </a:r>
            <a:r>
              <a:rPr lang="en-US" sz="1400"/>
              <a:t> community that is growing</a:t>
            </a:r>
          </a:p>
          <a:p>
            <a:pPr marL="187325" indent="-187325">
              <a:spcBef>
                <a:spcPts val="0"/>
              </a:spcBef>
              <a:buFont typeface="Arial" panose="020B0604020202020204" pitchFamily="34" charset="0"/>
              <a:buChar char="•"/>
            </a:pPr>
            <a:r>
              <a:rPr lang="en-US" sz="1400"/>
              <a:t>Home Eucharist Initiative</a:t>
            </a:r>
          </a:p>
          <a:p>
            <a:pPr marL="225425" indent="-225425" eaLnBrk="0" hangingPunct="0">
              <a:lnSpc>
                <a:spcPct val="90000"/>
              </a:lnSpc>
              <a:spcBef>
                <a:spcPct val="20000"/>
              </a:spcBef>
              <a:buFont typeface="Arial" pitchFamily="34" charset="0"/>
              <a:buChar char="•"/>
            </a:pPr>
            <a:r>
              <a:rPr lang="en-US" sz="1400"/>
              <a:t>EYC is growing – great for teens…expanded for elementary children?</a:t>
            </a:r>
          </a:p>
          <a:p>
            <a:pPr marL="225425" indent="-225425" eaLnBrk="0" hangingPunct="0">
              <a:lnSpc>
                <a:spcPct val="90000"/>
              </a:lnSpc>
              <a:spcBef>
                <a:spcPct val="20000"/>
              </a:spcBef>
              <a:buFont typeface="Arial" pitchFamily="34" charset="0"/>
              <a:buChar char="•"/>
            </a:pPr>
            <a:r>
              <a:rPr lang="en-US" sz="1400"/>
              <a:t>Digital Outreach</a:t>
            </a:r>
          </a:p>
          <a:p>
            <a:pPr marL="225425" indent="-225425" eaLnBrk="0" hangingPunct="0">
              <a:lnSpc>
                <a:spcPct val="90000"/>
              </a:lnSpc>
              <a:spcBef>
                <a:spcPct val="20000"/>
              </a:spcBef>
              <a:buFont typeface="Arial" pitchFamily="34" charset="0"/>
              <a:buChar char="•"/>
            </a:pPr>
            <a:r>
              <a:rPr lang="en-US" sz="1400"/>
              <a:t>Many opportunities to serve in a ministry in the Church</a:t>
            </a:r>
          </a:p>
        </p:txBody>
      </p:sp>
      <p:sp>
        <p:nvSpPr>
          <p:cNvPr id="2" name="TextBox 1">
            <a:extLst>
              <a:ext uri="{FF2B5EF4-FFF2-40B4-BE49-F238E27FC236}">
                <a16:creationId xmlns:a16="http://schemas.microsoft.com/office/drawing/2014/main" id="{CA352C86-4789-4656-B2E2-74F3CD2A7689}"/>
              </a:ext>
            </a:extLst>
          </p:cNvPr>
          <p:cNvSpPr txBox="1"/>
          <p:nvPr/>
        </p:nvSpPr>
        <p:spPr>
          <a:xfrm>
            <a:off x="7824487" y="3767078"/>
            <a:ext cx="3761772" cy="923330"/>
          </a:xfrm>
          <a:prstGeom prst="rect">
            <a:avLst/>
          </a:prstGeom>
          <a:solidFill>
            <a:srgbClr val="FFCC00"/>
          </a:solidFill>
        </p:spPr>
        <p:txBody>
          <a:bodyPr wrap="square" rtlCol="0">
            <a:spAutoFit/>
          </a:bodyPr>
          <a:lstStyle/>
          <a:p>
            <a:r>
              <a:rPr lang="en-US" dirty="0"/>
              <a:t>Checked for any new or different insights on Church gaps/Shortfalls – none really found</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
          <p:cNvSpPr>
            <a:spLocks noGrp="1" noChangeArrowheads="1"/>
          </p:cNvSpPr>
          <p:nvPr>
            <p:ph type="title"/>
          </p:nvPr>
        </p:nvSpPr>
        <p:spPr>
          <a:xfrm>
            <a:off x="2133599" y="266700"/>
            <a:ext cx="9534659" cy="762000"/>
          </a:xfrm>
        </p:spPr>
        <p:txBody>
          <a:bodyPr/>
          <a:lstStyle/>
          <a:p>
            <a:pPr eaLnBrk="1" hangingPunct="1"/>
            <a:r>
              <a:rPr lang="en-US">
                <a:solidFill>
                  <a:schemeClr val="tx1"/>
                </a:solidFill>
              </a:rPr>
              <a:t>SWOT </a:t>
            </a:r>
          </a:p>
        </p:txBody>
      </p:sp>
      <p:sp>
        <p:nvSpPr>
          <p:cNvPr id="4" name="Rectangle 11"/>
          <p:cNvSpPr txBox="1">
            <a:spLocks noChangeArrowheads="1"/>
          </p:cNvSpPr>
          <p:nvPr/>
        </p:nvSpPr>
        <p:spPr bwMode="auto">
          <a:xfrm>
            <a:off x="373487" y="1524000"/>
            <a:ext cx="5341513"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225425" indent="-225425" eaLnBrk="0" hangingPunct="0">
              <a:lnSpc>
                <a:spcPct val="90000"/>
              </a:lnSpc>
              <a:spcBef>
                <a:spcPct val="20000"/>
              </a:spcBef>
              <a:buFont typeface="Arial" pitchFamily="34" charset="0"/>
              <a:buChar char="•"/>
            </a:pPr>
            <a:r>
              <a:rPr lang="en-US" sz="1400"/>
              <a:t>Older/aging congregation will likely reduce their involvement in years to come </a:t>
            </a:r>
          </a:p>
          <a:p>
            <a:pPr marL="225425" indent="-225425" eaLnBrk="0" hangingPunct="0">
              <a:lnSpc>
                <a:spcPct val="90000"/>
              </a:lnSpc>
              <a:spcBef>
                <a:spcPct val="20000"/>
              </a:spcBef>
              <a:buFont typeface="Arial" pitchFamily="34" charset="0"/>
              <a:buChar char="•"/>
            </a:pPr>
            <a:r>
              <a:rPr lang="en-US" sz="1400"/>
              <a:t>Grow of Hughes Road – eminent domain</a:t>
            </a:r>
          </a:p>
          <a:p>
            <a:pPr marL="225425" indent="-225425" eaLnBrk="0" hangingPunct="0">
              <a:lnSpc>
                <a:spcPct val="90000"/>
              </a:lnSpc>
              <a:spcBef>
                <a:spcPct val="20000"/>
              </a:spcBef>
              <a:buFont typeface="Arial" pitchFamily="34" charset="0"/>
              <a:buChar char="•"/>
            </a:pPr>
            <a:r>
              <a:rPr lang="en-US" sz="1400"/>
              <a:t>So many churches near us…how are we different</a:t>
            </a:r>
          </a:p>
          <a:p>
            <a:pPr marL="225425" indent="-225425" eaLnBrk="0" hangingPunct="0">
              <a:lnSpc>
                <a:spcPct val="90000"/>
              </a:lnSpc>
              <a:spcBef>
                <a:spcPct val="20000"/>
              </a:spcBef>
              <a:buFont typeface="Arial" pitchFamily="34" charset="0"/>
              <a:buChar char="•"/>
            </a:pPr>
            <a:r>
              <a:rPr lang="en-US" sz="1400"/>
              <a:t>Several large, well-funded churches appear to offer everything</a:t>
            </a:r>
          </a:p>
          <a:p>
            <a:pPr marL="225425" indent="-225425" eaLnBrk="0" hangingPunct="0">
              <a:lnSpc>
                <a:spcPct val="90000"/>
              </a:lnSpc>
              <a:spcBef>
                <a:spcPct val="20000"/>
              </a:spcBef>
              <a:buFont typeface="Arial" pitchFamily="34" charset="0"/>
              <a:buChar char="•"/>
            </a:pPr>
            <a:r>
              <a:rPr lang="en-US" sz="1400"/>
              <a:t>Growing number of non-</a:t>
            </a:r>
            <a:r>
              <a:rPr lang="en-US" sz="1400" err="1"/>
              <a:t>doms</a:t>
            </a:r>
            <a:r>
              <a:rPr lang="en-US" sz="1400"/>
              <a:t> in Madison; people, especially younger families, turning away from traditional “high church” </a:t>
            </a:r>
          </a:p>
          <a:p>
            <a:pPr marL="225425" indent="-225425" eaLnBrk="0" hangingPunct="0">
              <a:lnSpc>
                <a:spcPct val="90000"/>
              </a:lnSpc>
              <a:spcBef>
                <a:spcPct val="20000"/>
              </a:spcBef>
              <a:buFont typeface="Arial" pitchFamily="34" charset="0"/>
              <a:buChar char="•"/>
            </a:pPr>
            <a:r>
              <a:rPr lang="en-US" sz="1400"/>
              <a:t>Political controversy between members of the church.</a:t>
            </a:r>
          </a:p>
          <a:p>
            <a:pPr marL="225425" indent="-225425" eaLnBrk="0" hangingPunct="0">
              <a:lnSpc>
                <a:spcPct val="90000"/>
              </a:lnSpc>
              <a:spcBef>
                <a:spcPct val="20000"/>
              </a:spcBef>
              <a:buFont typeface="Arial" pitchFamily="34" charset="0"/>
              <a:buChar char="•"/>
            </a:pPr>
            <a:r>
              <a:rPr lang="en-US" sz="1400"/>
              <a:t>Politics dividing the Congregation: Stay away from ”hot bottom” wording evoking immediate negative counter responses</a:t>
            </a:r>
          </a:p>
          <a:p>
            <a:pPr marL="179388" indent="-179388">
              <a:spcBef>
                <a:spcPts val="0"/>
              </a:spcBef>
              <a:buFont typeface="Arial" panose="020B0604020202020204" pitchFamily="34" charset="0"/>
              <a:buChar char="•"/>
            </a:pPr>
            <a:r>
              <a:rPr lang="en-US" sz="1400"/>
              <a:t>Outgrowing our facilities</a:t>
            </a:r>
          </a:p>
          <a:p>
            <a:pPr marL="179388" indent="-179388">
              <a:spcBef>
                <a:spcPts val="0"/>
              </a:spcBef>
              <a:buFont typeface="Arial" panose="020B0604020202020204" pitchFamily="34" charset="0"/>
              <a:buChar char="•"/>
            </a:pPr>
            <a:r>
              <a:rPr lang="en-US" sz="1400"/>
              <a:t>Mortgage: Need to make sure its existence doesn’t impact our ability to begin and sustain major new initiatives</a:t>
            </a:r>
          </a:p>
          <a:p>
            <a:pPr marL="179388" indent="-179388">
              <a:spcBef>
                <a:spcPts val="0"/>
              </a:spcBef>
              <a:buFont typeface="Arial" panose="020B0604020202020204" pitchFamily="34" charset="0"/>
              <a:buChar char="•"/>
            </a:pPr>
            <a:r>
              <a:rPr lang="en-US" sz="1400"/>
              <a:t>Most of the church property is very low and expansion will cost more due to flooding risk.</a:t>
            </a:r>
          </a:p>
          <a:p>
            <a:pPr marL="179388" indent="-179388">
              <a:spcBef>
                <a:spcPts val="0"/>
              </a:spcBef>
              <a:buFont typeface="Arial" panose="020B0604020202020204" pitchFamily="34" charset="0"/>
              <a:buChar char="•"/>
            </a:pPr>
            <a:r>
              <a:rPr lang="en-US" sz="1400"/>
              <a:t>Increased cost of living could increase facility expansion costs</a:t>
            </a:r>
          </a:p>
          <a:p>
            <a:pPr marL="179388" indent="-179388">
              <a:spcBef>
                <a:spcPts val="0"/>
              </a:spcBef>
              <a:buFont typeface="Arial" panose="020B0604020202020204" pitchFamily="34" charset="0"/>
              <a:buChar char="•"/>
            </a:pPr>
            <a:r>
              <a:rPr lang="en-US" sz="1400"/>
              <a:t>Current corona virus pandemic is likely to negatively impact the 2020 and potentially 2021 financial plan</a:t>
            </a:r>
          </a:p>
          <a:p>
            <a:pPr marL="225425" indent="-225425" eaLnBrk="0" hangingPunct="0">
              <a:lnSpc>
                <a:spcPct val="90000"/>
              </a:lnSpc>
              <a:spcBef>
                <a:spcPct val="20000"/>
              </a:spcBef>
              <a:buFont typeface="Arial" pitchFamily="34" charset="0"/>
              <a:buChar char="•"/>
            </a:pPr>
            <a:r>
              <a:rPr lang="en-US" sz="1400"/>
              <a:t>Apathy</a:t>
            </a:r>
          </a:p>
          <a:p>
            <a:pPr marL="225425" indent="-225425" eaLnBrk="0" hangingPunct="0">
              <a:lnSpc>
                <a:spcPct val="90000"/>
              </a:lnSpc>
              <a:spcBef>
                <a:spcPct val="20000"/>
              </a:spcBef>
              <a:buFont typeface="Arial" pitchFamily="34" charset="0"/>
              <a:buChar char="•"/>
            </a:pPr>
            <a:r>
              <a:rPr lang="en-US" sz="1400"/>
              <a:t>Fear</a:t>
            </a:r>
          </a:p>
          <a:p>
            <a:pPr marL="225425" indent="-225425" eaLnBrk="0" hangingPunct="0">
              <a:lnSpc>
                <a:spcPct val="90000"/>
              </a:lnSpc>
              <a:spcBef>
                <a:spcPct val="20000"/>
              </a:spcBef>
              <a:buFont typeface="Arial" pitchFamily="34" charset="0"/>
              <a:buChar char="•"/>
            </a:pPr>
            <a:r>
              <a:rPr lang="en-US" sz="1400"/>
              <a:t>People May choose to worship at home because of world events</a:t>
            </a:r>
          </a:p>
          <a:p>
            <a:pPr marL="225425" indent="-225425" eaLnBrk="0" hangingPunct="0">
              <a:lnSpc>
                <a:spcPct val="90000"/>
              </a:lnSpc>
              <a:spcBef>
                <a:spcPct val="20000"/>
              </a:spcBef>
              <a:buFont typeface="Arial" pitchFamily="34" charset="0"/>
              <a:buChar char="•"/>
            </a:pPr>
            <a:endParaRPr lang="en-US" sz="1400"/>
          </a:p>
        </p:txBody>
      </p:sp>
      <p:sp>
        <p:nvSpPr>
          <p:cNvPr id="63493" name="Text Box 5"/>
          <p:cNvSpPr txBox="1">
            <a:spLocks noChangeArrowheads="1"/>
          </p:cNvSpPr>
          <p:nvPr/>
        </p:nvSpPr>
        <p:spPr bwMode="auto">
          <a:xfrm>
            <a:off x="3733800" y="1004887"/>
            <a:ext cx="3962400" cy="519113"/>
          </a:xfrm>
          <a:prstGeom prst="rect">
            <a:avLst/>
          </a:prstGeom>
          <a:noFill/>
          <a:ln w="9525">
            <a:noFill/>
            <a:miter lim="800000"/>
            <a:headEnd/>
            <a:tailEnd/>
          </a:ln>
        </p:spPr>
        <p:txBody>
          <a:bodyPr>
            <a:spAutoFit/>
          </a:bodyPr>
          <a:lstStyle/>
          <a:p>
            <a:pPr algn="ctr"/>
            <a:r>
              <a:rPr lang="en-US" sz="2800" b="1"/>
              <a:t>Threats</a:t>
            </a:r>
          </a:p>
        </p:txBody>
      </p:sp>
      <p:sp>
        <p:nvSpPr>
          <p:cNvPr id="8" name="Rectangle 11"/>
          <p:cNvSpPr txBox="1">
            <a:spLocks noChangeArrowheads="1"/>
          </p:cNvSpPr>
          <p:nvPr/>
        </p:nvSpPr>
        <p:spPr bwMode="auto">
          <a:xfrm>
            <a:off x="6172200" y="1524000"/>
            <a:ext cx="5341512" cy="5105400"/>
          </a:xfrm>
          <a:prstGeom prst="rect">
            <a:avLst/>
          </a:prstGeom>
          <a:gradFill rotWithShape="1">
            <a:gsLst>
              <a:gs pos="0">
                <a:srgbClr val="C0C0C0"/>
              </a:gs>
              <a:gs pos="50000">
                <a:schemeClr val="bg1"/>
              </a:gs>
              <a:gs pos="100000">
                <a:srgbClr val="C0C0C0"/>
              </a:gs>
            </a:gsLst>
            <a:lin ang="5400000" scaled="1"/>
          </a:gradFill>
          <a:ln w="9525">
            <a:solidFill>
              <a:schemeClr val="tx1"/>
            </a:solidFill>
            <a:miter lim="800000"/>
            <a:headEnd/>
            <a:tailEnd/>
          </a:ln>
          <a:effectLst/>
        </p:spPr>
        <p:txBody>
          <a:bodyPr/>
          <a:lstStyle/>
          <a:p>
            <a:pPr marL="225425" indent="-225425" eaLnBrk="0" hangingPunct="0">
              <a:lnSpc>
                <a:spcPct val="90000"/>
              </a:lnSpc>
              <a:spcBef>
                <a:spcPct val="20000"/>
              </a:spcBef>
              <a:buFont typeface="Arial" pitchFamily="34" charset="0"/>
              <a:buChar char="•"/>
            </a:pPr>
            <a:endParaRPr lang="en-US" sz="1400"/>
          </a:p>
        </p:txBody>
      </p:sp>
      <p:sp>
        <p:nvSpPr>
          <p:cNvPr id="2" name="TextBox 1">
            <a:extLst>
              <a:ext uri="{FF2B5EF4-FFF2-40B4-BE49-F238E27FC236}">
                <a16:creationId xmlns:a16="http://schemas.microsoft.com/office/drawing/2014/main" id="{A867E1BF-2FD0-4FC3-BBF9-D1D4C8FB37DA}"/>
              </a:ext>
            </a:extLst>
          </p:cNvPr>
          <p:cNvSpPr txBox="1"/>
          <p:nvPr/>
        </p:nvSpPr>
        <p:spPr>
          <a:xfrm>
            <a:off x="7824487" y="3767078"/>
            <a:ext cx="3761772" cy="923330"/>
          </a:xfrm>
          <a:prstGeom prst="rect">
            <a:avLst/>
          </a:prstGeom>
          <a:solidFill>
            <a:srgbClr val="FFCC00"/>
          </a:solidFill>
        </p:spPr>
        <p:txBody>
          <a:bodyPr wrap="square" rtlCol="0">
            <a:spAutoFit/>
          </a:bodyPr>
          <a:lstStyle/>
          <a:p>
            <a:r>
              <a:rPr lang="en-US" dirty="0"/>
              <a:t>Checked for any new or different insights on Church gaps/Shortfalls – none really found</a:t>
            </a:r>
          </a:p>
        </p:txBody>
      </p:sp>
    </p:spTree>
    <p:extLst>
      <p:ext uri="{BB962C8B-B14F-4D97-AF65-F5344CB8AC3E}">
        <p14:creationId xmlns:p14="http://schemas.microsoft.com/office/powerpoint/2010/main" val="388999079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18BE0-E4EB-41D3-86E5-041F96C8919B}"/>
              </a:ext>
            </a:extLst>
          </p:cNvPr>
          <p:cNvSpPr>
            <a:spLocks noGrp="1"/>
          </p:cNvSpPr>
          <p:nvPr>
            <p:ph type="title"/>
          </p:nvPr>
        </p:nvSpPr>
        <p:spPr/>
        <p:txBody>
          <a:bodyPr/>
          <a:lstStyle/>
          <a:p>
            <a:r>
              <a:rPr lang="en-US" dirty="0"/>
              <a:t>Organizing Planning Results</a:t>
            </a:r>
          </a:p>
        </p:txBody>
      </p:sp>
      <p:sp>
        <p:nvSpPr>
          <p:cNvPr id="3" name="Content Placeholder 2">
            <a:extLst>
              <a:ext uri="{FF2B5EF4-FFF2-40B4-BE49-F238E27FC236}">
                <a16:creationId xmlns:a16="http://schemas.microsoft.com/office/drawing/2014/main" id="{746CCD75-54F0-4B35-A986-DE8F085E137E}"/>
              </a:ext>
            </a:extLst>
          </p:cNvPr>
          <p:cNvSpPr>
            <a:spLocks noGrp="1"/>
          </p:cNvSpPr>
          <p:nvPr>
            <p:ph idx="1"/>
          </p:nvPr>
        </p:nvSpPr>
        <p:spPr>
          <a:xfrm>
            <a:off x="400833" y="1387564"/>
            <a:ext cx="5143299" cy="5261677"/>
          </a:xfrm>
        </p:spPr>
        <p:txBody>
          <a:bodyPr/>
          <a:lstStyle/>
          <a:p>
            <a:pPr>
              <a:spcBef>
                <a:spcPts val="600"/>
              </a:spcBef>
            </a:pPr>
            <a:r>
              <a:rPr lang="en-US" dirty="0"/>
              <a:t>The Strategic Planning process sought to uncover and resolve Church “gaps”/shortfalls for future planning and action</a:t>
            </a:r>
          </a:p>
          <a:p>
            <a:pPr>
              <a:spcBef>
                <a:spcPts val="1800"/>
              </a:spcBef>
            </a:pPr>
            <a:r>
              <a:rPr lang="en-US" dirty="0"/>
              <a:t>To fill these gaps/shortfalls, a series of “Efforts” recommended to be undertaken by the Congregation were identified and then described with individual Effort Quads</a:t>
            </a:r>
          </a:p>
          <a:p>
            <a:pPr>
              <a:spcBef>
                <a:spcPts val="1800"/>
              </a:spcBef>
            </a:pPr>
            <a:r>
              <a:rPr lang="en-US" dirty="0"/>
              <a:t>For better understanding and prioritization, Efforts were aligned to their respective functional groups (Worship, Education, etc.) as defined in Father Chris’ “Faith Vision”</a:t>
            </a:r>
          </a:p>
          <a:p>
            <a:endParaRPr lang="en-US" dirty="0"/>
          </a:p>
        </p:txBody>
      </p:sp>
      <p:grpSp>
        <p:nvGrpSpPr>
          <p:cNvPr id="4" name="Group 3">
            <a:extLst>
              <a:ext uri="{FF2B5EF4-FFF2-40B4-BE49-F238E27FC236}">
                <a16:creationId xmlns:a16="http://schemas.microsoft.com/office/drawing/2014/main" id="{BE4B97A6-57E4-406B-AA1C-3E68454B1AB8}"/>
              </a:ext>
            </a:extLst>
          </p:cNvPr>
          <p:cNvGrpSpPr/>
          <p:nvPr/>
        </p:nvGrpSpPr>
        <p:grpSpPr>
          <a:xfrm>
            <a:off x="6096000" y="1069467"/>
            <a:ext cx="5612252" cy="5417597"/>
            <a:chOff x="3289874" y="1074144"/>
            <a:chExt cx="5612252" cy="5417597"/>
          </a:xfrm>
        </p:grpSpPr>
        <p:grpSp>
          <p:nvGrpSpPr>
            <p:cNvPr id="5" name="Group 4">
              <a:extLst>
                <a:ext uri="{FF2B5EF4-FFF2-40B4-BE49-F238E27FC236}">
                  <a16:creationId xmlns:a16="http://schemas.microsoft.com/office/drawing/2014/main" id="{D247F6BA-687F-4C7B-9A62-7D50C6CFA30D}"/>
                </a:ext>
              </a:extLst>
            </p:cNvPr>
            <p:cNvGrpSpPr/>
            <p:nvPr/>
          </p:nvGrpSpPr>
          <p:grpSpPr>
            <a:xfrm>
              <a:off x="3289874" y="1074144"/>
              <a:ext cx="5612252" cy="5417597"/>
              <a:chOff x="3292559" y="1126601"/>
              <a:chExt cx="5612252" cy="5417597"/>
            </a:xfrm>
          </p:grpSpPr>
          <p:sp>
            <p:nvSpPr>
              <p:cNvPr id="12" name="Freeform: Shape 11">
                <a:extLst>
                  <a:ext uri="{FF2B5EF4-FFF2-40B4-BE49-F238E27FC236}">
                    <a16:creationId xmlns:a16="http://schemas.microsoft.com/office/drawing/2014/main" id="{5FE15335-C0EE-4FCD-970B-4A43896B7894}"/>
                  </a:ext>
                </a:extLst>
              </p:cNvPr>
              <p:cNvSpPr/>
              <p:nvPr/>
            </p:nvSpPr>
            <p:spPr>
              <a:xfrm>
                <a:off x="5281123" y="1126601"/>
                <a:ext cx="1635124" cy="1635124"/>
              </a:xfrm>
              <a:custGeom>
                <a:avLst/>
                <a:gdLst>
                  <a:gd name="connsiteX0" fmla="*/ 0 w 1635124"/>
                  <a:gd name="connsiteY0" fmla="*/ 817562 h 1635124"/>
                  <a:gd name="connsiteX1" fmla="*/ 817562 w 1635124"/>
                  <a:gd name="connsiteY1" fmla="*/ 0 h 1635124"/>
                  <a:gd name="connsiteX2" fmla="*/ 1635124 w 1635124"/>
                  <a:gd name="connsiteY2" fmla="*/ 817562 h 1635124"/>
                  <a:gd name="connsiteX3" fmla="*/ 817562 w 1635124"/>
                  <a:gd name="connsiteY3" fmla="*/ 1635124 h 1635124"/>
                  <a:gd name="connsiteX4" fmla="*/ 0 w 1635124"/>
                  <a:gd name="connsiteY4" fmla="*/ 817562 h 1635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124" h="1635124">
                    <a:moveTo>
                      <a:pt x="0" y="817562"/>
                    </a:moveTo>
                    <a:cubicBezTo>
                      <a:pt x="0" y="366035"/>
                      <a:pt x="366035" y="0"/>
                      <a:pt x="817562" y="0"/>
                    </a:cubicBezTo>
                    <a:cubicBezTo>
                      <a:pt x="1269089" y="0"/>
                      <a:pt x="1635124" y="366035"/>
                      <a:pt x="1635124" y="817562"/>
                    </a:cubicBezTo>
                    <a:cubicBezTo>
                      <a:pt x="1635124" y="1269089"/>
                      <a:pt x="1269089" y="1635124"/>
                      <a:pt x="817562" y="1635124"/>
                    </a:cubicBezTo>
                    <a:cubicBezTo>
                      <a:pt x="366035" y="1635124"/>
                      <a:pt x="0" y="1269089"/>
                      <a:pt x="0" y="817562"/>
                    </a:cubicBezTo>
                    <a:close/>
                  </a:path>
                </a:pathLst>
              </a:cu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3428" tIns="253428" rIns="253428" bIns="253428" numCol="1" spcCol="1270" anchor="ctr" anchorCtr="0">
                <a:noAutofit/>
              </a:bodyPr>
              <a:lstStyle/>
              <a:p>
                <a:pPr marL="0" lvl="0" indent="0" algn="ctr" defTabSz="488950">
                  <a:lnSpc>
                    <a:spcPct val="90000"/>
                  </a:lnSpc>
                  <a:spcBef>
                    <a:spcPct val="0"/>
                  </a:spcBef>
                  <a:spcAft>
                    <a:spcPct val="35000"/>
                  </a:spcAft>
                  <a:buNone/>
                </a:pPr>
                <a:r>
                  <a:rPr lang="en-US" sz="1100" kern="1200" dirty="0"/>
                  <a:t>WORSHIP</a:t>
                </a:r>
              </a:p>
            </p:txBody>
          </p:sp>
          <p:sp>
            <p:nvSpPr>
              <p:cNvPr id="13" name="Freeform: Shape 12">
                <a:extLst>
                  <a:ext uri="{FF2B5EF4-FFF2-40B4-BE49-F238E27FC236}">
                    <a16:creationId xmlns:a16="http://schemas.microsoft.com/office/drawing/2014/main" id="{0F476079-2A4A-49D4-BB38-0987C977E76A}"/>
                  </a:ext>
                </a:extLst>
              </p:cNvPr>
              <p:cNvSpPr/>
              <p:nvPr/>
            </p:nvSpPr>
            <p:spPr>
              <a:xfrm>
                <a:off x="7269687" y="2571377"/>
                <a:ext cx="1635124" cy="1635124"/>
              </a:xfrm>
              <a:custGeom>
                <a:avLst/>
                <a:gdLst>
                  <a:gd name="connsiteX0" fmla="*/ 0 w 1635124"/>
                  <a:gd name="connsiteY0" fmla="*/ 817562 h 1635124"/>
                  <a:gd name="connsiteX1" fmla="*/ 817562 w 1635124"/>
                  <a:gd name="connsiteY1" fmla="*/ 0 h 1635124"/>
                  <a:gd name="connsiteX2" fmla="*/ 1635124 w 1635124"/>
                  <a:gd name="connsiteY2" fmla="*/ 817562 h 1635124"/>
                  <a:gd name="connsiteX3" fmla="*/ 817562 w 1635124"/>
                  <a:gd name="connsiteY3" fmla="*/ 1635124 h 1635124"/>
                  <a:gd name="connsiteX4" fmla="*/ 0 w 1635124"/>
                  <a:gd name="connsiteY4" fmla="*/ 817562 h 1635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124" h="1635124">
                    <a:moveTo>
                      <a:pt x="0" y="817562"/>
                    </a:moveTo>
                    <a:cubicBezTo>
                      <a:pt x="0" y="366035"/>
                      <a:pt x="366035" y="0"/>
                      <a:pt x="817562" y="0"/>
                    </a:cubicBezTo>
                    <a:cubicBezTo>
                      <a:pt x="1269089" y="0"/>
                      <a:pt x="1635124" y="366035"/>
                      <a:pt x="1635124" y="817562"/>
                    </a:cubicBezTo>
                    <a:cubicBezTo>
                      <a:pt x="1635124" y="1269089"/>
                      <a:pt x="1269089" y="1635124"/>
                      <a:pt x="817562" y="1635124"/>
                    </a:cubicBezTo>
                    <a:cubicBezTo>
                      <a:pt x="366035" y="1635124"/>
                      <a:pt x="0" y="1269089"/>
                      <a:pt x="0" y="817562"/>
                    </a:cubicBezTo>
                    <a:close/>
                  </a:path>
                </a:pathLst>
              </a:cu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3428" tIns="253428" rIns="253428" bIns="253428" numCol="1" spcCol="1270" anchor="ctr" anchorCtr="0">
                <a:noAutofit/>
              </a:bodyPr>
              <a:lstStyle/>
              <a:p>
                <a:pPr marL="0" lvl="0" indent="0" algn="ctr" defTabSz="488950">
                  <a:lnSpc>
                    <a:spcPct val="90000"/>
                  </a:lnSpc>
                  <a:spcBef>
                    <a:spcPct val="0"/>
                  </a:spcBef>
                  <a:spcAft>
                    <a:spcPct val="35000"/>
                  </a:spcAft>
                  <a:buNone/>
                </a:pPr>
                <a:r>
                  <a:rPr lang="en-US" sz="1100" kern="1200" dirty="0"/>
                  <a:t>MINISTRY</a:t>
                </a:r>
              </a:p>
            </p:txBody>
          </p:sp>
          <p:sp>
            <p:nvSpPr>
              <p:cNvPr id="14" name="Freeform: Shape 13">
                <a:extLst>
                  <a:ext uri="{FF2B5EF4-FFF2-40B4-BE49-F238E27FC236}">
                    <a16:creationId xmlns:a16="http://schemas.microsoft.com/office/drawing/2014/main" id="{356EE121-448C-4F53-8DA0-4047E0B6EE13}"/>
                  </a:ext>
                </a:extLst>
              </p:cNvPr>
              <p:cNvSpPr/>
              <p:nvPr/>
            </p:nvSpPr>
            <p:spPr>
              <a:xfrm>
                <a:off x="6510123" y="4909074"/>
                <a:ext cx="1635124" cy="1635124"/>
              </a:xfrm>
              <a:custGeom>
                <a:avLst/>
                <a:gdLst>
                  <a:gd name="connsiteX0" fmla="*/ 0 w 1635124"/>
                  <a:gd name="connsiteY0" fmla="*/ 817562 h 1635124"/>
                  <a:gd name="connsiteX1" fmla="*/ 817562 w 1635124"/>
                  <a:gd name="connsiteY1" fmla="*/ 0 h 1635124"/>
                  <a:gd name="connsiteX2" fmla="*/ 1635124 w 1635124"/>
                  <a:gd name="connsiteY2" fmla="*/ 817562 h 1635124"/>
                  <a:gd name="connsiteX3" fmla="*/ 817562 w 1635124"/>
                  <a:gd name="connsiteY3" fmla="*/ 1635124 h 1635124"/>
                  <a:gd name="connsiteX4" fmla="*/ 0 w 1635124"/>
                  <a:gd name="connsiteY4" fmla="*/ 817562 h 1635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124" h="1635124">
                    <a:moveTo>
                      <a:pt x="0" y="817562"/>
                    </a:moveTo>
                    <a:cubicBezTo>
                      <a:pt x="0" y="366035"/>
                      <a:pt x="366035" y="0"/>
                      <a:pt x="817562" y="0"/>
                    </a:cubicBezTo>
                    <a:cubicBezTo>
                      <a:pt x="1269089" y="0"/>
                      <a:pt x="1635124" y="366035"/>
                      <a:pt x="1635124" y="817562"/>
                    </a:cubicBezTo>
                    <a:cubicBezTo>
                      <a:pt x="1635124" y="1269089"/>
                      <a:pt x="1269089" y="1635124"/>
                      <a:pt x="817562" y="1635124"/>
                    </a:cubicBezTo>
                    <a:cubicBezTo>
                      <a:pt x="366035" y="1635124"/>
                      <a:pt x="0" y="1269089"/>
                      <a:pt x="0" y="817562"/>
                    </a:cubicBezTo>
                    <a:close/>
                  </a:path>
                </a:pathLst>
              </a:cu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3428" tIns="253428" rIns="253428" bIns="253428" numCol="1" spcCol="1270" anchor="ctr" anchorCtr="0">
                <a:noAutofit/>
              </a:bodyPr>
              <a:lstStyle/>
              <a:p>
                <a:pPr marL="0" lvl="0" indent="0" algn="ctr" defTabSz="488950">
                  <a:lnSpc>
                    <a:spcPct val="90000"/>
                  </a:lnSpc>
                  <a:spcBef>
                    <a:spcPct val="0"/>
                  </a:spcBef>
                  <a:spcAft>
                    <a:spcPct val="35000"/>
                  </a:spcAft>
                  <a:buNone/>
                </a:pPr>
                <a:r>
                  <a:rPr lang="en-US" sz="1100" kern="1200" dirty="0"/>
                  <a:t>EDUCATION</a:t>
                </a:r>
              </a:p>
            </p:txBody>
          </p:sp>
          <p:sp>
            <p:nvSpPr>
              <p:cNvPr id="15" name="Freeform: Shape 14">
                <a:extLst>
                  <a:ext uri="{FF2B5EF4-FFF2-40B4-BE49-F238E27FC236}">
                    <a16:creationId xmlns:a16="http://schemas.microsoft.com/office/drawing/2014/main" id="{BE35C3A5-1E8E-493D-B73D-A49A2066A183}"/>
                  </a:ext>
                </a:extLst>
              </p:cNvPr>
              <p:cNvSpPr/>
              <p:nvPr/>
            </p:nvSpPr>
            <p:spPr>
              <a:xfrm>
                <a:off x="4052123" y="4909074"/>
                <a:ext cx="1635124" cy="1635124"/>
              </a:xfrm>
              <a:custGeom>
                <a:avLst/>
                <a:gdLst>
                  <a:gd name="connsiteX0" fmla="*/ 0 w 1635124"/>
                  <a:gd name="connsiteY0" fmla="*/ 817562 h 1635124"/>
                  <a:gd name="connsiteX1" fmla="*/ 817562 w 1635124"/>
                  <a:gd name="connsiteY1" fmla="*/ 0 h 1635124"/>
                  <a:gd name="connsiteX2" fmla="*/ 1635124 w 1635124"/>
                  <a:gd name="connsiteY2" fmla="*/ 817562 h 1635124"/>
                  <a:gd name="connsiteX3" fmla="*/ 817562 w 1635124"/>
                  <a:gd name="connsiteY3" fmla="*/ 1635124 h 1635124"/>
                  <a:gd name="connsiteX4" fmla="*/ 0 w 1635124"/>
                  <a:gd name="connsiteY4" fmla="*/ 817562 h 1635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124" h="1635124">
                    <a:moveTo>
                      <a:pt x="0" y="817562"/>
                    </a:moveTo>
                    <a:cubicBezTo>
                      <a:pt x="0" y="366035"/>
                      <a:pt x="366035" y="0"/>
                      <a:pt x="817562" y="0"/>
                    </a:cubicBezTo>
                    <a:cubicBezTo>
                      <a:pt x="1269089" y="0"/>
                      <a:pt x="1635124" y="366035"/>
                      <a:pt x="1635124" y="817562"/>
                    </a:cubicBezTo>
                    <a:cubicBezTo>
                      <a:pt x="1635124" y="1269089"/>
                      <a:pt x="1269089" y="1635124"/>
                      <a:pt x="817562" y="1635124"/>
                    </a:cubicBezTo>
                    <a:cubicBezTo>
                      <a:pt x="366035" y="1635124"/>
                      <a:pt x="0" y="1269089"/>
                      <a:pt x="0" y="817562"/>
                    </a:cubicBezTo>
                    <a:close/>
                  </a:path>
                </a:pathLst>
              </a:cu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3428" tIns="253428" rIns="253428" bIns="253428" numCol="1" spcCol="1270" anchor="ctr" anchorCtr="0">
                <a:noAutofit/>
              </a:bodyPr>
              <a:lstStyle/>
              <a:p>
                <a:pPr marL="0" lvl="0" indent="0" algn="ctr" defTabSz="488950">
                  <a:lnSpc>
                    <a:spcPct val="90000"/>
                  </a:lnSpc>
                  <a:spcBef>
                    <a:spcPct val="0"/>
                  </a:spcBef>
                  <a:spcAft>
                    <a:spcPct val="35000"/>
                  </a:spcAft>
                  <a:buNone/>
                </a:pPr>
                <a:r>
                  <a:rPr lang="en-US" sz="1100" kern="1200" dirty="0"/>
                  <a:t>DISCIPLESHIP</a:t>
                </a:r>
              </a:p>
            </p:txBody>
          </p:sp>
          <p:sp>
            <p:nvSpPr>
              <p:cNvPr id="16" name="Freeform: Shape 15">
                <a:extLst>
                  <a:ext uri="{FF2B5EF4-FFF2-40B4-BE49-F238E27FC236}">
                    <a16:creationId xmlns:a16="http://schemas.microsoft.com/office/drawing/2014/main" id="{FCADE104-268E-4AAE-AC81-E65B807A738F}"/>
                  </a:ext>
                </a:extLst>
              </p:cNvPr>
              <p:cNvSpPr/>
              <p:nvPr/>
            </p:nvSpPr>
            <p:spPr>
              <a:xfrm>
                <a:off x="3292559" y="2571377"/>
                <a:ext cx="1635124" cy="1635124"/>
              </a:xfrm>
              <a:custGeom>
                <a:avLst/>
                <a:gdLst>
                  <a:gd name="connsiteX0" fmla="*/ 0 w 1635124"/>
                  <a:gd name="connsiteY0" fmla="*/ 817562 h 1635124"/>
                  <a:gd name="connsiteX1" fmla="*/ 817562 w 1635124"/>
                  <a:gd name="connsiteY1" fmla="*/ 0 h 1635124"/>
                  <a:gd name="connsiteX2" fmla="*/ 1635124 w 1635124"/>
                  <a:gd name="connsiteY2" fmla="*/ 817562 h 1635124"/>
                  <a:gd name="connsiteX3" fmla="*/ 817562 w 1635124"/>
                  <a:gd name="connsiteY3" fmla="*/ 1635124 h 1635124"/>
                  <a:gd name="connsiteX4" fmla="*/ 0 w 1635124"/>
                  <a:gd name="connsiteY4" fmla="*/ 817562 h 1635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124" h="1635124">
                    <a:moveTo>
                      <a:pt x="0" y="817562"/>
                    </a:moveTo>
                    <a:cubicBezTo>
                      <a:pt x="0" y="366035"/>
                      <a:pt x="366035" y="0"/>
                      <a:pt x="817562" y="0"/>
                    </a:cubicBezTo>
                    <a:cubicBezTo>
                      <a:pt x="1269089" y="0"/>
                      <a:pt x="1635124" y="366035"/>
                      <a:pt x="1635124" y="817562"/>
                    </a:cubicBezTo>
                    <a:cubicBezTo>
                      <a:pt x="1635124" y="1269089"/>
                      <a:pt x="1269089" y="1635124"/>
                      <a:pt x="817562" y="1635124"/>
                    </a:cubicBezTo>
                    <a:cubicBezTo>
                      <a:pt x="366035" y="1635124"/>
                      <a:pt x="0" y="1269089"/>
                      <a:pt x="0" y="817562"/>
                    </a:cubicBezTo>
                    <a:close/>
                  </a:path>
                </a:pathLst>
              </a:cu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3428" tIns="253428" rIns="253428" bIns="253428" numCol="1" spcCol="1270" anchor="ctr" anchorCtr="0">
                <a:noAutofit/>
              </a:bodyPr>
              <a:lstStyle/>
              <a:p>
                <a:pPr marL="0" lvl="0" indent="0" algn="ctr" defTabSz="488950">
                  <a:lnSpc>
                    <a:spcPct val="90000"/>
                  </a:lnSpc>
                  <a:spcBef>
                    <a:spcPct val="0"/>
                  </a:spcBef>
                  <a:spcAft>
                    <a:spcPct val="35000"/>
                  </a:spcAft>
                  <a:buNone/>
                </a:pPr>
                <a:r>
                  <a:rPr lang="en-US" sz="1100" kern="1200" dirty="0"/>
                  <a:t>RESOURCE DEVELOPMENT</a:t>
                </a:r>
              </a:p>
            </p:txBody>
          </p:sp>
        </p:grpSp>
        <p:sp>
          <p:nvSpPr>
            <p:cNvPr id="6" name="TextBox 5">
              <a:extLst>
                <a:ext uri="{FF2B5EF4-FFF2-40B4-BE49-F238E27FC236}">
                  <a16:creationId xmlns:a16="http://schemas.microsoft.com/office/drawing/2014/main" id="{F8BC1737-F468-4302-82CB-7CCA4B87E26C}"/>
                </a:ext>
              </a:extLst>
            </p:cNvPr>
            <p:cNvSpPr txBox="1"/>
            <p:nvPr/>
          </p:nvSpPr>
          <p:spPr>
            <a:xfrm>
              <a:off x="5052092" y="3315194"/>
              <a:ext cx="2087816" cy="707886"/>
            </a:xfrm>
            <a:prstGeom prst="rect">
              <a:avLst/>
            </a:prstGeom>
            <a:solidFill>
              <a:srgbClr val="CCFF99"/>
            </a:solidFill>
          </p:spPr>
          <p:txBody>
            <a:bodyPr wrap="none" rtlCol="0">
              <a:spAutoFit/>
            </a:bodyPr>
            <a:lstStyle/>
            <a:p>
              <a:pPr algn="ctr"/>
              <a:r>
                <a:rPr lang="en-US" sz="2000" dirty="0"/>
                <a:t>ST MATTHEW’S</a:t>
              </a:r>
            </a:p>
            <a:p>
              <a:pPr algn="ctr"/>
              <a:r>
                <a:rPr lang="en-US" sz="2000" dirty="0"/>
                <a:t>FAITH VISION</a:t>
              </a:r>
            </a:p>
          </p:txBody>
        </p:sp>
        <p:sp>
          <p:nvSpPr>
            <p:cNvPr id="7" name="Arrow: Left-Right 6">
              <a:extLst>
                <a:ext uri="{FF2B5EF4-FFF2-40B4-BE49-F238E27FC236}">
                  <a16:creationId xmlns:a16="http://schemas.microsoft.com/office/drawing/2014/main" id="{C6002FF4-51C8-40E2-8135-6B3CE9CDBA95}"/>
                </a:ext>
              </a:extLst>
            </p:cNvPr>
            <p:cNvSpPr/>
            <p:nvPr/>
          </p:nvSpPr>
          <p:spPr>
            <a:xfrm rot="1680000">
              <a:off x="6754744" y="2335568"/>
              <a:ext cx="770328" cy="471617"/>
            </a:xfrm>
            <a:prstGeom prst="lef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Left-Right 7">
              <a:extLst>
                <a:ext uri="{FF2B5EF4-FFF2-40B4-BE49-F238E27FC236}">
                  <a16:creationId xmlns:a16="http://schemas.microsoft.com/office/drawing/2014/main" id="{5D7C319C-855D-4E1B-9726-1254349ACC94}"/>
                </a:ext>
              </a:extLst>
            </p:cNvPr>
            <p:cNvSpPr/>
            <p:nvPr/>
          </p:nvSpPr>
          <p:spPr>
            <a:xfrm rot="6360000">
              <a:off x="7436782" y="4307426"/>
              <a:ext cx="770328" cy="471617"/>
            </a:xfrm>
            <a:prstGeom prst="lef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Left-Right 8">
              <a:extLst>
                <a:ext uri="{FF2B5EF4-FFF2-40B4-BE49-F238E27FC236}">
                  <a16:creationId xmlns:a16="http://schemas.microsoft.com/office/drawing/2014/main" id="{1E12481C-A6EC-4F70-9A4A-7633AAA49984}"/>
                </a:ext>
              </a:extLst>
            </p:cNvPr>
            <p:cNvSpPr/>
            <p:nvPr/>
          </p:nvSpPr>
          <p:spPr>
            <a:xfrm rot="10740000">
              <a:off x="5715802" y="5438370"/>
              <a:ext cx="770328" cy="471617"/>
            </a:xfrm>
            <a:prstGeom prst="lef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Left-Right 9">
              <a:extLst>
                <a:ext uri="{FF2B5EF4-FFF2-40B4-BE49-F238E27FC236}">
                  <a16:creationId xmlns:a16="http://schemas.microsoft.com/office/drawing/2014/main" id="{B2F70095-AD1C-45D2-A04A-D6DB26BF5204}"/>
                </a:ext>
              </a:extLst>
            </p:cNvPr>
            <p:cNvSpPr/>
            <p:nvPr/>
          </p:nvSpPr>
          <p:spPr>
            <a:xfrm rot="8340000">
              <a:off x="4682171" y="2340086"/>
              <a:ext cx="770328" cy="471617"/>
            </a:xfrm>
            <a:prstGeom prst="lef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Left-Right 10">
              <a:extLst>
                <a:ext uri="{FF2B5EF4-FFF2-40B4-BE49-F238E27FC236}">
                  <a16:creationId xmlns:a16="http://schemas.microsoft.com/office/drawing/2014/main" id="{C80842F1-CDC5-4F23-8845-2A67F9F3F4D9}"/>
                </a:ext>
              </a:extLst>
            </p:cNvPr>
            <p:cNvSpPr/>
            <p:nvPr/>
          </p:nvSpPr>
          <p:spPr>
            <a:xfrm rot="4200000">
              <a:off x="4073548" y="4288964"/>
              <a:ext cx="770328" cy="471617"/>
            </a:xfrm>
            <a:prstGeom prst="lef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5803685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1246" y="76200"/>
            <a:ext cx="7220754" cy="838200"/>
          </a:xfrm>
        </p:spPr>
        <p:txBody>
          <a:bodyPr/>
          <a:lstStyle/>
          <a:p>
            <a:r>
              <a:rPr lang="en-US" sz="2200" dirty="0"/>
              <a:t>Strategic Plan Organization</a:t>
            </a:r>
            <a:br>
              <a:rPr lang="en-US" sz="2200" dirty="0"/>
            </a:br>
            <a:r>
              <a:rPr lang="en-US" sz="2200" dirty="0"/>
              <a:t>  (Strategic Plan “Table of Contents”)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2514457"/>
              </p:ext>
            </p:extLst>
          </p:nvPr>
        </p:nvGraphicFramePr>
        <p:xfrm>
          <a:off x="111512" y="939262"/>
          <a:ext cx="11968975" cy="58627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4261793" y="6219044"/>
            <a:ext cx="703384" cy="436098"/>
          </a:xfrm>
          <a:prstGeom prst="rect">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333068" y="6248890"/>
            <a:ext cx="703384" cy="436098"/>
          </a:xfrm>
          <a:prstGeom prst="rect">
            <a:avLst/>
          </a:prstGeom>
          <a:solidFill>
            <a:srgbClr val="FFC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1130278" y="6173516"/>
            <a:ext cx="891591" cy="523220"/>
          </a:xfrm>
          <a:prstGeom prst="rect">
            <a:avLst/>
          </a:prstGeom>
          <a:noFill/>
        </p:spPr>
        <p:txBody>
          <a:bodyPr wrap="none" rtlCol="0">
            <a:spAutoFit/>
          </a:bodyPr>
          <a:lstStyle/>
          <a:p>
            <a:pPr algn="ctr"/>
            <a:r>
              <a:rPr lang="en-US" sz="1400" dirty="0"/>
              <a:t>Initiative </a:t>
            </a:r>
          </a:p>
          <a:p>
            <a:pPr algn="ctr"/>
            <a:r>
              <a:rPr lang="en-US" sz="1400" dirty="0"/>
              <a:t>Area</a:t>
            </a:r>
          </a:p>
        </p:txBody>
      </p:sp>
      <p:sp>
        <p:nvSpPr>
          <p:cNvPr id="11" name="TextBox 10"/>
          <p:cNvSpPr txBox="1"/>
          <p:nvPr/>
        </p:nvSpPr>
        <p:spPr>
          <a:xfrm>
            <a:off x="5008277" y="6276749"/>
            <a:ext cx="1922257" cy="307777"/>
          </a:xfrm>
          <a:prstGeom prst="rect">
            <a:avLst/>
          </a:prstGeom>
          <a:noFill/>
        </p:spPr>
        <p:txBody>
          <a:bodyPr wrap="none" rtlCol="0">
            <a:spAutoFit/>
          </a:bodyPr>
          <a:lstStyle/>
          <a:p>
            <a:r>
              <a:rPr lang="en-US" sz="1400" dirty="0"/>
              <a:t>Priority Effort for 2021</a:t>
            </a:r>
          </a:p>
        </p:txBody>
      </p:sp>
      <p:sp>
        <p:nvSpPr>
          <p:cNvPr id="12" name="Rectangle 11"/>
          <p:cNvSpPr/>
          <p:nvPr/>
        </p:nvSpPr>
        <p:spPr>
          <a:xfrm>
            <a:off x="2308779" y="6241357"/>
            <a:ext cx="703384" cy="436098"/>
          </a:xfrm>
          <a:prstGeom prst="rect">
            <a:avLst/>
          </a:prstGeom>
          <a:solidFill>
            <a:srgbClr val="FFFF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3012163" y="6305517"/>
            <a:ext cx="609398" cy="307777"/>
          </a:xfrm>
          <a:prstGeom prst="rect">
            <a:avLst/>
          </a:prstGeom>
          <a:noFill/>
        </p:spPr>
        <p:txBody>
          <a:bodyPr wrap="none" rtlCol="0">
            <a:spAutoFit/>
          </a:bodyPr>
          <a:lstStyle/>
          <a:p>
            <a:pPr algn="ctr"/>
            <a:r>
              <a:rPr lang="en-US" sz="1400" dirty="0"/>
              <a:t>Effort</a:t>
            </a:r>
          </a:p>
        </p:txBody>
      </p:sp>
      <p:sp>
        <p:nvSpPr>
          <p:cNvPr id="16" name="TextBox 15"/>
          <p:cNvSpPr txBox="1"/>
          <p:nvPr/>
        </p:nvSpPr>
        <p:spPr>
          <a:xfrm>
            <a:off x="1524001" y="2373923"/>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5EEE9B0B-DFC5-4CEF-BBC1-B4FC5AAAC3A8}"/>
              </a:ext>
            </a:extLst>
          </p:cNvPr>
          <p:cNvSpPr txBox="1"/>
          <p:nvPr/>
        </p:nvSpPr>
        <p:spPr>
          <a:xfrm>
            <a:off x="7584620" y="5907417"/>
            <a:ext cx="2755819" cy="738664"/>
          </a:xfrm>
          <a:prstGeom prst="rect">
            <a:avLst/>
          </a:prstGeom>
          <a:noFill/>
          <a:ln>
            <a:solidFill>
              <a:srgbClr val="FF0000"/>
            </a:solidFill>
          </a:ln>
        </p:spPr>
        <p:txBody>
          <a:bodyPr wrap="none" rtlCol="0">
            <a:spAutoFit/>
          </a:bodyPr>
          <a:lstStyle/>
          <a:p>
            <a:pPr marL="342900" indent="-342900">
              <a:buAutoNum type="arabicPeriod"/>
            </a:pPr>
            <a:r>
              <a:rPr lang="en-US" sz="1400" dirty="0">
                <a:solidFill>
                  <a:srgbClr val="FF0000"/>
                </a:solidFill>
              </a:rPr>
              <a:t>Easy to Do</a:t>
            </a:r>
          </a:p>
          <a:p>
            <a:pPr marL="342900" indent="-342900">
              <a:buAutoNum type="arabicPeriod"/>
            </a:pPr>
            <a:r>
              <a:rPr lang="en-US" sz="1400" dirty="0">
                <a:solidFill>
                  <a:srgbClr val="FF0000"/>
                </a:solidFill>
              </a:rPr>
              <a:t>Critical Effort in shorter term</a:t>
            </a:r>
          </a:p>
          <a:p>
            <a:pPr marL="342900" indent="-342900">
              <a:buAutoNum type="arabicPeriod"/>
            </a:pPr>
            <a:r>
              <a:rPr lang="en-US" sz="1400" dirty="0">
                <a:solidFill>
                  <a:srgbClr val="FF0000"/>
                </a:solidFill>
              </a:rPr>
              <a:t>Precursor activity</a:t>
            </a:r>
          </a:p>
        </p:txBody>
      </p:sp>
      <p:sp>
        <p:nvSpPr>
          <p:cNvPr id="7" name="TextBox 6">
            <a:extLst>
              <a:ext uri="{FF2B5EF4-FFF2-40B4-BE49-F238E27FC236}">
                <a16:creationId xmlns:a16="http://schemas.microsoft.com/office/drawing/2014/main" id="{0543EEE9-F668-4A92-A630-7B131CB1DD5E}"/>
              </a:ext>
            </a:extLst>
          </p:cNvPr>
          <p:cNvSpPr txBox="1"/>
          <p:nvPr/>
        </p:nvSpPr>
        <p:spPr>
          <a:xfrm>
            <a:off x="684760" y="5022778"/>
            <a:ext cx="260008" cy="253916"/>
          </a:xfrm>
          <a:prstGeom prst="rect">
            <a:avLst/>
          </a:prstGeom>
          <a:noFill/>
        </p:spPr>
        <p:txBody>
          <a:bodyPr wrap="none" rtlCol="0">
            <a:spAutoFit/>
          </a:bodyPr>
          <a:lstStyle/>
          <a:p>
            <a:r>
              <a:rPr lang="en-US" sz="1050" dirty="0">
                <a:solidFill>
                  <a:srgbClr val="FF0000"/>
                </a:solidFill>
              </a:rPr>
              <a:t>2</a:t>
            </a:r>
          </a:p>
        </p:txBody>
      </p:sp>
      <p:sp>
        <p:nvSpPr>
          <p:cNvPr id="8" name="TextBox 7">
            <a:extLst>
              <a:ext uri="{FF2B5EF4-FFF2-40B4-BE49-F238E27FC236}">
                <a16:creationId xmlns:a16="http://schemas.microsoft.com/office/drawing/2014/main" id="{2384319B-9874-40E6-8BE4-19766082EBD4}"/>
              </a:ext>
            </a:extLst>
          </p:cNvPr>
          <p:cNvSpPr txBox="1"/>
          <p:nvPr/>
        </p:nvSpPr>
        <p:spPr>
          <a:xfrm>
            <a:off x="660617" y="4327581"/>
            <a:ext cx="260008" cy="253916"/>
          </a:xfrm>
          <a:prstGeom prst="rect">
            <a:avLst/>
          </a:prstGeom>
          <a:noFill/>
        </p:spPr>
        <p:txBody>
          <a:bodyPr wrap="none" rtlCol="0">
            <a:spAutoFit/>
          </a:bodyPr>
          <a:lstStyle/>
          <a:p>
            <a:r>
              <a:rPr lang="en-US" sz="1050" dirty="0">
                <a:solidFill>
                  <a:srgbClr val="FF0000"/>
                </a:solidFill>
              </a:rPr>
              <a:t>1</a:t>
            </a:r>
          </a:p>
        </p:txBody>
      </p:sp>
      <p:sp>
        <p:nvSpPr>
          <p:cNvPr id="13" name="TextBox 12">
            <a:extLst>
              <a:ext uri="{FF2B5EF4-FFF2-40B4-BE49-F238E27FC236}">
                <a16:creationId xmlns:a16="http://schemas.microsoft.com/office/drawing/2014/main" id="{52CFBD71-5196-4A71-9394-BBB0DB2838F7}"/>
              </a:ext>
            </a:extLst>
          </p:cNvPr>
          <p:cNvSpPr txBox="1"/>
          <p:nvPr/>
        </p:nvSpPr>
        <p:spPr>
          <a:xfrm>
            <a:off x="1943477" y="3739830"/>
            <a:ext cx="260008" cy="253916"/>
          </a:xfrm>
          <a:prstGeom prst="rect">
            <a:avLst/>
          </a:prstGeom>
          <a:noFill/>
        </p:spPr>
        <p:txBody>
          <a:bodyPr wrap="none" rtlCol="0">
            <a:spAutoFit/>
          </a:bodyPr>
          <a:lstStyle/>
          <a:p>
            <a:r>
              <a:rPr lang="en-US" sz="1050" dirty="0">
                <a:solidFill>
                  <a:srgbClr val="FF0000"/>
                </a:solidFill>
              </a:rPr>
              <a:t>2</a:t>
            </a:r>
          </a:p>
        </p:txBody>
      </p:sp>
      <p:sp>
        <p:nvSpPr>
          <p:cNvPr id="19" name="TextBox 18">
            <a:extLst>
              <a:ext uri="{FF2B5EF4-FFF2-40B4-BE49-F238E27FC236}">
                <a16:creationId xmlns:a16="http://schemas.microsoft.com/office/drawing/2014/main" id="{679A94AE-A82B-4283-81C0-B229FAD165C9}"/>
              </a:ext>
            </a:extLst>
          </p:cNvPr>
          <p:cNvSpPr txBox="1"/>
          <p:nvPr/>
        </p:nvSpPr>
        <p:spPr>
          <a:xfrm>
            <a:off x="1786383" y="5022778"/>
            <a:ext cx="409086" cy="253916"/>
          </a:xfrm>
          <a:prstGeom prst="rect">
            <a:avLst/>
          </a:prstGeom>
          <a:noFill/>
        </p:spPr>
        <p:txBody>
          <a:bodyPr wrap="none" rtlCol="0">
            <a:spAutoFit/>
          </a:bodyPr>
          <a:lstStyle/>
          <a:p>
            <a:r>
              <a:rPr lang="en-US" sz="1050" dirty="0">
                <a:solidFill>
                  <a:srgbClr val="FF0000"/>
                </a:solidFill>
              </a:rPr>
              <a:t>1, 2</a:t>
            </a:r>
          </a:p>
        </p:txBody>
      </p:sp>
      <p:sp>
        <p:nvSpPr>
          <p:cNvPr id="23" name="TextBox 22">
            <a:extLst>
              <a:ext uri="{FF2B5EF4-FFF2-40B4-BE49-F238E27FC236}">
                <a16:creationId xmlns:a16="http://schemas.microsoft.com/office/drawing/2014/main" id="{3E821CAF-951A-40F4-9ED8-B3B8BBE84A69}"/>
              </a:ext>
            </a:extLst>
          </p:cNvPr>
          <p:cNvSpPr txBox="1"/>
          <p:nvPr/>
        </p:nvSpPr>
        <p:spPr>
          <a:xfrm>
            <a:off x="8563474" y="3729908"/>
            <a:ext cx="260008" cy="253916"/>
          </a:xfrm>
          <a:prstGeom prst="rect">
            <a:avLst/>
          </a:prstGeom>
          <a:noFill/>
        </p:spPr>
        <p:txBody>
          <a:bodyPr wrap="none" rtlCol="0">
            <a:spAutoFit/>
          </a:bodyPr>
          <a:lstStyle/>
          <a:p>
            <a:r>
              <a:rPr lang="en-US" sz="1050" dirty="0">
                <a:solidFill>
                  <a:srgbClr val="FF0000"/>
                </a:solidFill>
              </a:rPr>
              <a:t>3</a:t>
            </a:r>
          </a:p>
        </p:txBody>
      </p:sp>
      <p:sp>
        <p:nvSpPr>
          <p:cNvPr id="25" name="TextBox 24">
            <a:extLst>
              <a:ext uri="{FF2B5EF4-FFF2-40B4-BE49-F238E27FC236}">
                <a16:creationId xmlns:a16="http://schemas.microsoft.com/office/drawing/2014/main" id="{4CFC60E8-3256-4212-B65B-194BE3CA4EFF}"/>
              </a:ext>
            </a:extLst>
          </p:cNvPr>
          <p:cNvSpPr txBox="1"/>
          <p:nvPr/>
        </p:nvSpPr>
        <p:spPr>
          <a:xfrm>
            <a:off x="8406380" y="4273457"/>
            <a:ext cx="260008" cy="253916"/>
          </a:xfrm>
          <a:prstGeom prst="rect">
            <a:avLst/>
          </a:prstGeom>
          <a:noFill/>
        </p:spPr>
        <p:txBody>
          <a:bodyPr wrap="none" rtlCol="0">
            <a:spAutoFit/>
          </a:bodyPr>
          <a:lstStyle/>
          <a:p>
            <a:r>
              <a:rPr lang="en-US" sz="1050" dirty="0">
                <a:solidFill>
                  <a:srgbClr val="FF0000"/>
                </a:solidFill>
              </a:rPr>
              <a:t>3</a:t>
            </a:r>
          </a:p>
        </p:txBody>
      </p:sp>
      <p:sp>
        <p:nvSpPr>
          <p:cNvPr id="27" name="TextBox 26">
            <a:extLst>
              <a:ext uri="{FF2B5EF4-FFF2-40B4-BE49-F238E27FC236}">
                <a16:creationId xmlns:a16="http://schemas.microsoft.com/office/drawing/2014/main" id="{CD8B3D69-56B2-40EB-9510-E46B30DB7621}"/>
              </a:ext>
            </a:extLst>
          </p:cNvPr>
          <p:cNvSpPr txBox="1"/>
          <p:nvPr/>
        </p:nvSpPr>
        <p:spPr>
          <a:xfrm>
            <a:off x="9728104" y="3720815"/>
            <a:ext cx="296876" cy="253916"/>
          </a:xfrm>
          <a:prstGeom prst="rect">
            <a:avLst/>
          </a:prstGeom>
          <a:noFill/>
        </p:spPr>
        <p:txBody>
          <a:bodyPr wrap="none" rtlCol="0">
            <a:spAutoFit/>
          </a:bodyPr>
          <a:lstStyle/>
          <a:p>
            <a:r>
              <a:rPr lang="en-US" sz="1050" dirty="0">
                <a:solidFill>
                  <a:srgbClr val="FF0000"/>
                </a:solidFill>
              </a:rPr>
              <a:t> 2</a:t>
            </a:r>
          </a:p>
        </p:txBody>
      </p:sp>
      <p:sp>
        <p:nvSpPr>
          <p:cNvPr id="29" name="TextBox 28">
            <a:extLst>
              <a:ext uri="{FF2B5EF4-FFF2-40B4-BE49-F238E27FC236}">
                <a16:creationId xmlns:a16="http://schemas.microsoft.com/office/drawing/2014/main" id="{CC9E698B-7BFE-4942-AB22-45E3D5EBDC06}"/>
              </a:ext>
            </a:extLst>
          </p:cNvPr>
          <p:cNvSpPr txBox="1"/>
          <p:nvPr/>
        </p:nvSpPr>
        <p:spPr>
          <a:xfrm>
            <a:off x="9728104" y="4965068"/>
            <a:ext cx="409086" cy="253916"/>
          </a:xfrm>
          <a:prstGeom prst="rect">
            <a:avLst/>
          </a:prstGeom>
          <a:noFill/>
        </p:spPr>
        <p:txBody>
          <a:bodyPr wrap="none" rtlCol="0">
            <a:spAutoFit/>
          </a:bodyPr>
          <a:lstStyle/>
          <a:p>
            <a:r>
              <a:rPr lang="en-US" sz="1050" dirty="0">
                <a:solidFill>
                  <a:srgbClr val="FF0000"/>
                </a:solidFill>
              </a:rPr>
              <a:t>2, 3</a:t>
            </a:r>
          </a:p>
        </p:txBody>
      </p:sp>
      <p:sp>
        <p:nvSpPr>
          <p:cNvPr id="31" name="TextBox 30">
            <a:extLst>
              <a:ext uri="{FF2B5EF4-FFF2-40B4-BE49-F238E27FC236}">
                <a16:creationId xmlns:a16="http://schemas.microsoft.com/office/drawing/2014/main" id="{63B4B9DD-DD79-4EF4-AD9B-7CFB7A1E95EB}"/>
              </a:ext>
            </a:extLst>
          </p:cNvPr>
          <p:cNvSpPr txBox="1"/>
          <p:nvPr/>
        </p:nvSpPr>
        <p:spPr>
          <a:xfrm>
            <a:off x="7074878" y="3609025"/>
            <a:ext cx="296876" cy="253916"/>
          </a:xfrm>
          <a:prstGeom prst="rect">
            <a:avLst/>
          </a:prstGeom>
          <a:noFill/>
        </p:spPr>
        <p:txBody>
          <a:bodyPr wrap="none" rtlCol="0">
            <a:spAutoFit/>
          </a:bodyPr>
          <a:lstStyle/>
          <a:p>
            <a:r>
              <a:rPr lang="en-US" sz="1050" dirty="0">
                <a:solidFill>
                  <a:srgbClr val="FF0000"/>
                </a:solidFill>
              </a:rPr>
              <a:t> 2</a:t>
            </a:r>
          </a:p>
        </p:txBody>
      </p:sp>
      <p:sp>
        <p:nvSpPr>
          <p:cNvPr id="33" name="TextBox 32">
            <a:extLst>
              <a:ext uri="{FF2B5EF4-FFF2-40B4-BE49-F238E27FC236}">
                <a16:creationId xmlns:a16="http://schemas.microsoft.com/office/drawing/2014/main" id="{F0C89978-A4D3-4E5B-BE13-F718AB8A45D6}"/>
              </a:ext>
            </a:extLst>
          </p:cNvPr>
          <p:cNvSpPr txBox="1"/>
          <p:nvPr/>
        </p:nvSpPr>
        <p:spPr>
          <a:xfrm>
            <a:off x="4436400" y="4196776"/>
            <a:ext cx="260008" cy="253916"/>
          </a:xfrm>
          <a:prstGeom prst="rect">
            <a:avLst/>
          </a:prstGeom>
          <a:noFill/>
        </p:spPr>
        <p:txBody>
          <a:bodyPr wrap="none" rtlCol="0">
            <a:spAutoFit/>
          </a:bodyPr>
          <a:lstStyle/>
          <a:p>
            <a:r>
              <a:rPr lang="en-US" sz="1050" dirty="0">
                <a:solidFill>
                  <a:srgbClr val="FF0000"/>
                </a:solidFill>
              </a:rPr>
              <a:t>1</a:t>
            </a:r>
          </a:p>
        </p:txBody>
      </p:sp>
      <p:sp>
        <p:nvSpPr>
          <p:cNvPr id="35" name="TextBox 34">
            <a:extLst>
              <a:ext uri="{FF2B5EF4-FFF2-40B4-BE49-F238E27FC236}">
                <a16:creationId xmlns:a16="http://schemas.microsoft.com/office/drawing/2014/main" id="{366BF44D-56EA-4EE2-B69D-AA23E58A54FD}"/>
              </a:ext>
            </a:extLst>
          </p:cNvPr>
          <p:cNvSpPr txBox="1"/>
          <p:nvPr/>
        </p:nvSpPr>
        <p:spPr>
          <a:xfrm>
            <a:off x="11147363" y="4891973"/>
            <a:ext cx="409086" cy="253916"/>
          </a:xfrm>
          <a:prstGeom prst="rect">
            <a:avLst/>
          </a:prstGeom>
          <a:noFill/>
        </p:spPr>
        <p:txBody>
          <a:bodyPr wrap="none" rtlCol="0">
            <a:spAutoFit/>
          </a:bodyPr>
          <a:lstStyle/>
          <a:p>
            <a:r>
              <a:rPr lang="en-US" sz="1050" dirty="0">
                <a:solidFill>
                  <a:srgbClr val="FF0000"/>
                </a:solidFill>
              </a:rPr>
              <a:t>2, 3</a:t>
            </a:r>
          </a:p>
        </p:txBody>
      </p:sp>
      <p:sp>
        <p:nvSpPr>
          <p:cNvPr id="37" name="TextBox 36">
            <a:extLst>
              <a:ext uri="{FF2B5EF4-FFF2-40B4-BE49-F238E27FC236}">
                <a16:creationId xmlns:a16="http://schemas.microsoft.com/office/drawing/2014/main" id="{986348DB-A127-4AA9-9D53-65F29BE085E8}"/>
              </a:ext>
            </a:extLst>
          </p:cNvPr>
          <p:cNvSpPr txBox="1"/>
          <p:nvPr/>
        </p:nvSpPr>
        <p:spPr>
          <a:xfrm>
            <a:off x="11025375" y="3716968"/>
            <a:ext cx="409086" cy="253916"/>
          </a:xfrm>
          <a:prstGeom prst="rect">
            <a:avLst/>
          </a:prstGeom>
          <a:noFill/>
        </p:spPr>
        <p:txBody>
          <a:bodyPr wrap="none" rtlCol="0">
            <a:spAutoFit/>
          </a:bodyPr>
          <a:lstStyle/>
          <a:p>
            <a:r>
              <a:rPr lang="en-US" sz="1050" dirty="0">
                <a:solidFill>
                  <a:srgbClr val="FF0000"/>
                </a:solidFill>
              </a:rPr>
              <a:t>2, 3</a:t>
            </a:r>
          </a:p>
        </p:txBody>
      </p:sp>
      <p:sp>
        <p:nvSpPr>
          <p:cNvPr id="3" name="TextBox 2">
            <a:extLst>
              <a:ext uri="{FF2B5EF4-FFF2-40B4-BE49-F238E27FC236}">
                <a16:creationId xmlns:a16="http://schemas.microsoft.com/office/drawing/2014/main" id="{33459E09-5583-48FB-B745-63A47EC48F23}"/>
              </a:ext>
            </a:extLst>
          </p:cNvPr>
          <p:cNvSpPr txBox="1"/>
          <p:nvPr/>
        </p:nvSpPr>
        <p:spPr>
          <a:xfrm>
            <a:off x="5560230" y="3482067"/>
            <a:ext cx="296876" cy="253916"/>
          </a:xfrm>
          <a:prstGeom prst="rect">
            <a:avLst/>
          </a:prstGeom>
          <a:noFill/>
        </p:spPr>
        <p:txBody>
          <a:bodyPr wrap="none" rtlCol="0">
            <a:spAutoFit/>
          </a:bodyPr>
          <a:lstStyle/>
          <a:p>
            <a:r>
              <a:rPr lang="en-US" sz="1050" dirty="0">
                <a:solidFill>
                  <a:srgbClr val="FF0000"/>
                </a:solidFill>
              </a:rPr>
              <a:t> 2</a:t>
            </a:r>
          </a:p>
        </p:txBody>
      </p:sp>
    </p:spTree>
    <p:extLst>
      <p:ext uri="{BB962C8B-B14F-4D97-AF65-F5344CB8AC3E}">
        <p14:creationId xmlns:p14="http://schemas.microsoft.com/office/powerpoint/2010/main" val="147417914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Task Force Charter and Members</a:t>
            </a:r>
          </a:p>
        </p:txBody>
      </p:sp>
      <p:sp>
        <p:nvSpPr>
          <p:cNvPr id="3" name="Content Placeholder 2"/>
          <p:cNvSpPr>
            <a:spLocks noGrp="1"/>
          </p:cNvSpPr>
          <p:nvPr>
            <p:ph idx="1"/>
          </p:nvPr>
        </p:nvSpPr>
        <p:spPr>
          <a:xfrm>
            <a:off x="1858964" y="3959526"/>
            <a:ext cx="9143999" cy="2310160"/>
          </a:xfrm>
        </p:spPr>
        <p:txBody>
          <a:bodyPr numCol="2">
            <a:noAutofit/>
          </a:bodyPr>
          <a:lstStyle/>
          <a:p>
            <a:pPr marL="685800" fontAlgn="b"/>
            <a:r>
              <a:rPr lang="en-US" sz="1800" dirty="0"/>
              <a:t>Father Chris</a:t>
            </a:r>
          </a:p>
          <a:p>
            <a:pPr marL="685800" fontAlgn="b"/>
            <a:r>
              <a:rPr lang="en-US" sz="1800" dirty="0"/>
              <a:t>June Barr (partial)</a:t>
            </a:r>
          </a:p>
          <a:p>
            <a:pPr marL="685800" fontAlgn="b"/>
            <a:r>
              <a:rPr lang="en-US" sz="1800" dirty="0"/>
              <a:t>Rebecca Franz</a:t>
            </a:r>
          </a:p>
          <a:p>
            <a:pPr marL="685800" fontAlgn="b"/>
            <a:r>
              <a:rPr lang="en-US" sz="1800" dirty="0"/>
              <a:t>Mike Hamilton - Facilitator</a:t>
            </a:r>
          </a:p>
          <a:p>
            <a:pPr marL="685800" fontAlgn="b"/>
            <a:r>
              <a:rPr lang="en-US" sz="1800" dirty="0"/>
              <a:t>Will King (partial)</a:t>
            </a:r>
          </a:p>
          <a:p>
            <a:pPr marL="625475" fontAlgn="b"/>
            <a:r>
              <a:rPr lang="en-US" sz="1800" dirty="0"/>
              <a:t>Jonathan Magee</a:t>
            </a:r>
          </a:p>
          <a:p>
            <a:pPr marL="625475" fontAlgn="b"/>
            <a:r>
              <a:rPr lang="en-US" sz="1800" dirty="0"/>
              <a:t>Al </a:t>
            </a:r>
            <a:r>
              <a:rPr lang="en-US" sz="1800" dirty="0" err="1"/>
              <a:t>Maiorano</a:t>
            </a:r>
            <a:endParaRPr lang="en-US" sz="1800" dirty="0"/>
          </a:p>
          <a:p>
            <a:pPr marL="625475" fontAlgn="b"/>
            <a:r>
              <a:rPr lang="en-US" sz="1800" dirty="0"/>
              <a:t>Melanie </a:t>
            </a:r>
            <a:r>
              <a:rPr lang="en-US" sz="1800" dirty="0" err="1"/>
              <a:t>Pezzula</a:t>
            </a:r>
            <a:endParaRPr lang="en-US" sz="1800" dirty="0"/>
          </a:p>
          <a:p>
            <a:pPr marL="625475" defTabSz="566738" fontAlgn="b"/>
            <a:r>
              <a:rPr lang="en-US" sz="1800" dirty="0"/>
              <a:t>Marie Smith (partial)</a:t>
            </a:r>
          </a:p>
          <a:p>
            <a:pPr marL="625475" defTabSz="566738" fontAlgn="b"/>
            <a:r>
              <a:rPr lang="en-US" sz="1800" dirty="0"/>
              <a:t>Jason Vaughn</a:t>
            </a:r>
          </a:p>
          <a:p>
            <a:pPr marL="625475" defTabSz="566738" fontAlgn="b"/>
            <a:r>
              <a:rPr lang="en-US" sz="1800" dirty="0"/>
              <a:t>Sheila Weaver (partial)</a:t>
            </a:r>
          </a:p>
          <a:p>
            <a:pPr marL="625475" defTabSz="566738" fontAlgn="b"/>
            <a:r>
              <a:rPr lang="en-US" sz="1800" dirty="0"/>
              <a:t>Youth : Clara Bagwell</a:t>
            </a:r>
          </a:p>
          <a:p>
            <a:pPr marL="625475" defTabSz="566738" fontAlgn="b"/>
            <a:r>
              <a:rPr lang="en-US" sz="1800" dirty="0"/>
              <a:t>Youth: Charles Glasgow</a:t>
            </a:r>
          </a:p>
        </p:txBody>
      </p:sp>
      <p:sp>
        <p:nvSpPr>
          <p:cNvPr id="5" name="TextBox 4"/>
          <p:cNvSpPr txBox="1"/>
          <p:nvPr/>
        </p:nvSpPr>
        <p:spPr>
          <a:xfrm>
            <a:off x="3634318" y="3429000"/>
            <a:ext cx="4853893" cy="461665"/>
          </a:xfrm>
          <a:prstGeom prst="rect">
            <a:avLst/>
          </a:prstGeom>
          <a:noFill/>
        </p:spPr>
        <p:txBody>
          <a:bodyPr wrap="none" rtlCol="0">
            <a:spAutoFit/>
          </a:bodyPr>
          <a:lstStyle/>
          <a:p>
            <a:pPr algn="ctr"/>
            <a:r>
              <a:rPr lang="en-US" sz="2400" b="1" dirty="0"/>
              <a:t>Members for All or Parts of Year</a:t>
            </a:r>
          </a:p>
        </p:txBody>
      </p:sp>
      <p:sp>
        <p:nvSpPr>
          <p:cNvPr id="6" name="Content Placeholder 2"/>
          <p:cNvSpPr txBox="1">
            <a:spLocks/>
          </p:cNvSpPr>
          <p:nvPr/>
        </p:nvSpPr>
        <p:spPr bwMode="auto">
          <a:xfrm>
            <a:off x="1858964" y="1578842"/>
            <a:ext cx="8474075" cy="1319633"/>
          </a:xfrm>
          <a:prstGeom prst="rect">
            <a:avLst/>
          </a:prstGeom>
          <a:solidFill>
            <a:srgbClr val="FFCC00"/>
          </a:solidFill>
          <a:ln w="57150">
            <a:solidFill>
              <a:srgbClr val="FF0000"/>
            </a:solidFill>
            <a:miter lim="800000"/>
            <a:headEnd/>
            <a:tailEnd/>
          </a:ln>
          <a:effectLst/>
        </p:spPr>
        <p:txBody>
          <a:bodyPr vert="horz" wrap="square" lIns="91428" tIns="45714" rIns="91428" bIns="45714" numCol="1" anchor="t" anchorCtr="0" compatLnSpc="1">
            <a:prstTxWarp prst="textNoShape">
              <a:avLst/>
            </a:prstTxWarp>
            <a:normAutofit/>
          </a:bodyPr>
          <a:lstStyle/>
          <a:p>
            <a:pPr marL="228600" indent="-228600" algn="ctr">
              <a:spcBef>
                <a:spcPct val="20000"/>
              </a:spcBef>
              <a:buClr>
                <a:schemeClr val="hlink"/>
              </a:buClr>
              <a:buSzPct val="75000"/>
              <a:defRPr/>
            </a:pPr>
            <a:r>
              <a:rPr lang="en-US" sz="2400" b="1" kern="0" dirty="0">
                <a:latin typeface="+mn-lt"/>
              </a:rPr>
              <a:t>Charter</a:t>
            </a:r>
          </a:p>
          <a:p>
            <a:pPr indent="6350" algn="ctr">
              <a:spcBef>
                <a:spcPct val="20000"/>
              </a:spcBef>
              <a:buClr>
                <a:schemeClr val="hlink"/>
              </a:buClr>
              <a:buSzPct val="75000"/>
              <a:defRPr/>
            </a:pPr>
            <a:r>
              <a:rPr lang="en-US" sz="2000" kern="0" dirty="0">
                <a:latin typeface="+mn-lt"/>
              </a:rPr>
              <a:t>For the Congregation, develop an executable Strategic Plan reflecting our Church vision to 2035</a:t>
            </a:r>
          </a:p>
        </p:txBody>
      </p:sp>
    </p:spTree>
    <p:extLst>
      <p:ext uri="{BB962C8B-B14F-4D97-AF65-F5344CB8AC3E}">
        <p14:creationId xmlns:p14="http://schemas.microsoft.com/office/powerpoint/2010/main" val="322210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1382EB1B-9066-4352-89D4-7D29B9D44462}"/>
              </a:ext>
            </a:extLst>
          </p:cNvPr>
          <p:cNvSpPr>
            <a:spLocks noChangeArrowheads="1"/>
          </p:cNvSpPr>
          <p:nvPr/>
        </p:nvSpPr>
        <p:spPr bwMode="auto">
          <a:xfrm>
            <a:off x="6259513" y="3867150"/>
            <a:ext cx="3981450" cy="2657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4" name="Rectangle 2">
            <a:extLst>
              <a:ext uri="{FF2B5EF4-FFF2-40B4-BE49-F238E27FC236}">
                <a16:creationId xmlns:a16="http://schemas.microsoft.com/office/drawing/2014/main" id="{EC40CE9A-1850-443F-A2D0-87469546A402}"/>
              </a:ext>
            </a:extLst>
          </p:cNvPr>
          <p:cNvSpPr>
            <a:spLocks noChangeArrowheads="1"/>
          </p:cNvSpPr>
          <p:nvPr/>
        </p:nvSpPr>
        <p:spPr bwMode="auto">
          <a:xfrm>
            <a:off x="263525" y="1038225"/>
            <a:ext cx="11498263" cy="5486400"/>
          </a:xfrm>
          <a:prstGeom prst="rect">
            <a:avLst/>
          </a:prstGeom>
          <a:noFill/>
          <a:ln w="28440" cap="flat">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5" name="Line 3">
            <a:extLst>
              <a:ext uri="{FF2B5EF4-FFF2-40B4-BE49-F238E27FC236}">
                <a16:creationId xmlns:a16="http://schemas.microsoft.com/office/drawing/2014/main" id="{443B9A9D-685C-4C52-B9C2-1D8EB90A91AE}"/>
              </a:ext>
            </a:extLst>
          </p:cNvPr>
          <p:cNvSpPr>
            <a:spLocks noChangeShapeType="1"/>
          </p:cNvSpPr>
          <p:nvPr/>
        </p:nvSpPr>
        <p:spPr bwMode="auto">
          <a:xfrm>
            <a:off x="263525" y="3792538"/>
            <a:ext cx="11499850" cy="1587"/>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6" name="Line 4">
            <a:extLst>
              <a:ext uri="{FF2B5EF4-FFF2-40B4-BE49-F238E27FC236}">
                <a16:creationId xmlns:a16="http://schemas.microsoft.com/office/drawing/2014/main" id="{4EC9298E-2F39-4C7E-B33D-E921D5384B00}"/>
              </a:ext>
            </a:extLst>
          </p:cNvPr>
          <p:cNvSpPr>
            <a:spLocks noChangeShapeType="1"/>
          </p:cNvSpPr>
          <p:nvPr/>
        </p:nvSpPr>
        <p:spPr bwMode="auto">
          <a:xfrm flipV="1">
            <a:off x="5973763" y="1036638"/>
            <a:ext cx="1587" cy="5489575"/>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7" name="Rectangle 5">
            <a:extLst>
              <a:ext uri="{FF2B5EF4-FFF2-40B4-BE49-F238E27FC236}">
                <a16:creationId xmlns:a16="http://schemas.microsoft.com/office/drawing/2014/main" id="{4AF9689E-E423-4102-A6A5-5ECA191F095A}"/>
              </a:ext>
            </a:extLst>
          </p:cNvPr>
          <p:cNvSpPr>
            <a:spLocks noChangeArrowheads="1"/>
          </p:cNvSpPr>
          <p:nvPr/>
        </p:nvSpPr>
        <p:spPr bwMode="auto">
          <a:xfrm>
            <a:off x="5876925" y="352425"/>
            <a:ext cx="5864225" cy="344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algn="r" hangingPunct="1">
              <a:lnSpc>
                <a:spcPct val="80000"/>
              </a:lnSpc>
            </a:pPr>
            <a:r>
              <a:rPr lang="en-US" altLang="en-US" sz="2800" b="1" i="1" dirty="0">
                <a:latin typeface="Tahoma" panose="020B0604030504040204" pitchFamily="34" charset="0"/>
              </a:rPr>
              <a:t>Small Group Daily Prayer</a:t>
            </a:r>
          </a:p>
        </p:txBody>
      </p:sp>
      <p:sp>
        <p:nvSpPr>
          <p:cNvPr id="3078" name="Rectangle 6">
            <a:extLst>
              <a:ext uri="{FF2B5EF4-FFF2-40B4-BE49-F238E27FC236}">
                <a16:creationId xmlns:a16="http://schemas.microsoft.com/office/drawing/2014/main" id="{9BF8BF33-E8B3-447C-95EC-B87D65706217}"/>
              </a:ext>
            </a:extLst>
          </p:cNvPr>
          <p:cNvSpPr>
            <a:spLocks noChangeArrowheads="1"/>
          </p:cNvSpPr>
          <p:nvPr/>
        </p:nvSpPr>
        <p:spPr bwMode="auto">
          <a:xfrm>
            <a:off x="430213" y="1295400"/>
            <a:ext cx="5408612" cy="24406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Effort Lead: Jeanne Anderson and/or newly-formed leadership council</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Description:  Small group focused on daily prayer and spiritual engagement, possibly with the help of technology</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Parish survey results and discussions within the Strategic Planning Task Force indicate a desire for small group daily prayer</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Overall objective is to a create small group who can engage in daily prayer to meet spiritual needs</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Effort Length: 3 months to stand up and on-going periodic governance and re-evaluation thereafter</a:t>
            </a:r>
          </a:p>
        </p:txBody>
      </p:sp>
      <p:graphicFrame>
        <p:nvGraphicFramePr>
          <p:cNvPr id="3079" name="Group 7">
            <a:extLst>
              <a:ext uri="{FF2B5EF4-FFF2-40B4-BE49-F238E27FC236}">
                <a16:creationId xmlns:a16="http://schemas.microsoft.com/office/drawing/2014/main" id="{B9B9BD07-5900-4724-A75C-CE635686E54D}"/>
              </a:ext>
            </a:extLst>
          </p:cNvPr>
          <p:cNvGraphicFramePr>
            <a:graphicFrameLocks noGrp="1"/>
          </p:cNvGraphicFramePr>
          <p:nvPr/>
        </p:nvGraphicFramePr>
        <p:xfrm>
          <a:off x="6070600" y="4859338"/>
          <a:ext cx="5580063" cy="1431926"/>
        </p:xfrm>
        <a:graphic>
          <a:graphicData uri="http://schemas.openxmlformats.org/drawingml/2006/table">
            <a:tbl>
              <a:tblPr/>
              <a:tblGrid>
                <a:gridCol w="1017588">
                  <a:extLst>
                    <a:ext uri="{9D8B030D-6E8A-4147-A177-3AD203B41FA5}">
                      <a16:colId xmlns:a16="http://schemas.microsoft.com/office/drawing/2014/main" val="120897877"/>
                    </a:ext>
                  </a:extLst>
                </a:gridCol>
                <a:gridCol w="882650">
                  <a:extLst>
                    <a:ext uri="{9D8B030D-6E8A-4147-A177-3AD203B41FA5}">
                      <a16:colId xmlns:a16="http://schemas.microsoft.com/office/drawing/2014/main" val="2519956334"/>
                    </a:ext>
                  </a:extLst>
                </a:gridCol>
                <a:gridCol w="1143000">
                  <a:extLst>
                    <a:ext uri="{9D8B030D-6E8A-4147-A177-3AD203B41FA5}">
                      <a16:colId xmlns:a16="http://schemas.microsoft.com/office/drawing/2014/main" val="2247408872"/>
                    </a:ext>
                  </a:extLst>
                </a:gridCol>
                <a:gridCol w="850900">
                  <a:extLst>
                    <a:ext uri="{9D8B030D-6E8A-4147-A177-3AD203B41FA5}">
                      <a16:colId xmlns:a16="http://schemas.microsoft.com/office/drawing/2014/main" val="3590927058"/>
                    </a:ext>
                  </a:extLst>
                </a:gridCol>
                <a:gridCol w="788987">
                  <a:extLst>
                    <a:ext uri="{9D8B030D-6E8A-4147-A177-3AD203B41FA5}">
                      <a16:colId xmlns:a16="http://schemas.microsoft.com/office/drawing/2014/main" val="2810787704"/>
                    </a:ext>
                  </a:extLst>
                </a:gridCol>
                <a:gridCol w="896938">
                  <a:extLst>
                    <a:ext uri="{9D8B030D-6E8A-4147-A177-3AD203B41FA5}">
                      <a16:colId xmlns:a16="http://schemas.microsoft.com/office/drawing/2014/main" val="2436245794"/>
                    </a:ext>
                  </a:extLst>
                </a:gridCol>
              </a:tblGrid>
              <a:tr h="258763">
                <a:tc gridSpan="6">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Funding</a:t>
                      </a:r>
                    </a:p>
                  </a:txBody>
                  <a:tcPr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8875129"/>
                  </a:ext>
                </a:extLst>
              </a:tr>
              <a:tr h="258763">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Type</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CY21</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CY22</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CY23</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CY24</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CY25</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6741500"/>
                  </a:ext>
                </a:extLst>
              </a:tr>
              <a:tr h="457200">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Distribution</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$750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$750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$750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$750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605909"/>
                  </a:ext>
                </a:extLst>
              </a:tr>
              <a:tr h="457200">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One Time Cost</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$2500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5030471"/>
                  </a:ext>
                </a:extLst>
              </a:tr>
            </a:tbl>
          </a:graphicData>
        </a:graphic>
      </p:graphicFrame>
      <p:sp>
        <p:nvSpPr>
          <p:cNvPr id="3147" name="Rectangle 75">
            <a:extLst>
              <a:ext uri="{FF2B5EF4-FFF2-40B4-BE49-F238E27FC236}">
                <a16:creationId xmlns:a16="http://schemas.microsoft.com/office/drawing/2014/main" id="{C4D4CE08-FC2B-4475-831D-58E207AEB35B}"/>
              </a:ext>
            </a:extLst>
          </p:cNvPr>
          <p:cNvSpPr>
            <a:spLocks noChangeArrowheads="1"/>
          </p:cNvSpPr>
          <p:nvPr/>
        </p:nvSpPr>
        <p:spPr bwMode="auto">
          <a:xfrm>
            <a:off x="2328863" y="3767138"/>
            <a:ext cx="1093787"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tabLst>
                <a:tab pos="723900" algn="l"/>
              </a:tabLst>
              <a:defRPr>
                <a:solidFill>
                  <a:srgbClr val="000000"/>
                </a:solidFill>
                <a:latin typeface="Arial" panose="020B0604020202020204" pitchFamily="34" charset="0"/>
                <a:ea typeface="Microsoft YaHei" panose="020B0503020204020204" pitchFamily="34" charset="-122"/>
              </a:defRPr>
            </a:lvl1pPr>
            <a:lvl2pPr>
              <a:tabLst>
                <a:tab pos="723900" algn="l"/>
              </a:tabLst>
              <a:defRPr>
                <a:solidFill>
                  <a:srgbClr val="000000"/>
                </a:solidFill>
                <a:latin typeface="Arial" panose="020B0604020202020204" pitchFamily="34" charset="0"/>
                <a:ea typeface="Microsoft YaHei" panose="020B0503020204020204" pitchFamily="34" charset="-122"/>
              </a:defRPr>
            </a:lvl2pPr>
            <a:lvl3pPr>
              <a:tabLst>
                <a:tab pos="723900" algn="l"/>
              </a:tabLst>
              <a:defRPr>
                <a:solidFill>
                  <a:srgbClr val="000000"/>
                </a:solidFill>
                <a:latin typeface="Arial" panose="020B0604020202020204" pitchFamily="34" charset="0"/>
                <a:ea typeface="Microsoft YaHei" panose="020B0503020204020204" pitchFamily="34" charset="-122"/>
              </a:defRPr>
            </a:lvl3pPr>
            <a:lvl4pPr>
              <a:tabLst>
                <a:tab pos="723900" algn="l"/>
              </a:tabLst>
              <a:defRPr>
                <a:solidFill>
                  <a:srgbClr val="000000"/>
                </a:solidFill>
                <a:latin typeface="Arial" panose="020B0604020202020204" pitchFamily="34" charset="0"/>
                <a:ea typeface="Microsoft YaHei" panose="020B0503020204020204" pitchFamily="34" charset="-122"/>
              </a:defRPr>
            </a:lvl4pPr>
            <a:lvl5pPr>
              <a:tabLst>
                <a:tab pos="7239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spcBef>
                <a:spcPts val="363"/>
              </a:spcBef>
            </a:pPr>
            <a:r>
              <a:rPr lang="en-US" altLang="en-US" sz="1600" b="1" u="sng">
                <a:latin typeface="Arial Narrow" panose="020B0606020202030204" pitchFamily="34" charset="0"/>
              </a:rPr>
              <a:t>Discussion</a:t>
            </a:r>
          </a:p>
        </p:txBody>
      </p:sp>
      <p:sp>
        <p:nvSpPr>
          <p:cNvPr id="3148" name="Rectangle 76">
            <a:extLst>
              <a:ext uri="{FF2B5EF4-FFF2-40B4-BE49-F238E27FC236}">
                <a16:creationId xmlns:a16="http://schemas.microsoft.com/office/drawing/2014/main" id="{F7CA58A1-B081-4328-B128-9653D3003806}"/>
              </a:ext>
            </a:extLst>
          </p:cNvPr>
          <p:cNvSpPr>
            <a:spLocks noChangeArrowheads="1"/>
          </p:cNvSpPr>
          <p:nvPr/>
        </p:nvSpPr>
        <p:spPr bwMode="auto">
          <a:xfrm>
            <a:off x="758825" y="1039813"/>
            <a:ext cx="4233863"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a:latin typeface="Arial Narrow" panose="020B0606020202030204" pitchFamily="34" charset="0"/>
              </a:rPr>
              <a:t>Overview</a:t>
            </a:r>
          </a:p>
        </p:txBody>
      </p:sp>
      <p:sp>
        <p:nvSpPr>
          <p:cNvPr id="3149" name="Rectangle 77">
            <a:extLst>
              <a:ext uri="{FF2B5EF4-FFF2-40B4-BE49-F238E27FC236}">
                <a16:creationId xmlns:a16="http://schemas.microsoft.com/office/drawing/2014/main" id="{775179B7-AA80-4641-8A1C-D763F62E0833}"/>
              </a:ext>
            </a:extLst>
          </p:cNvPr>
          <p:cNvSpPr>
            <a:spLocks noChangeArrowheads="1"/>
          </p:cNvSpPr>
          <p:nvPr/>
        </p:nvSpPr>
        <p:spPr bwMode="auto">
          <a:xfrm>
            <a:off x="6765925" y="3767138"/>
            <a:ext cx="3840163"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a:latin typeface="Arial Narrow" panose="020B0606020202030204" pitchFamily="34" charset="0"/>
              </a:rPr>
              <a:t>Issues and Resources Needed </a:t>
            </a:r>
          </a:p>
        </p:txBody>
      </p:sp>
      <p:sp>
        <p:nvSpPr>
          <p:cNvPr id="3150" name="Rectangle 78">
            <a:extLst>
              <a:ext uri="{FF2B5EF4-FFF2-40B4-BE49-F238E27FC236}">
                <a16:creationId xmlns:a16="http://schemas.microsoft.com/office/drawing/2014/main" id="{05FF9A0F-D707-401E-A112-FE4EB237D404}"/>
              </a:ext>
            </a:extLst>
          </p:cNvPr>
          <p:cNvSpPr>
            <a:spLocks noChangeArrowheads="1"/>
          </p:cNvSpPr>
          <p:nvPr/>
        </p:nvSpPr>
        <p:spPr bwMode="auto">
          <a:xfrm>
            <a:off x="315912" y="4017963"/>
            <a:ext cx="5672138" cy="23376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24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74625" indent="-174625">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marL="431800" indent="-21590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287337" lvl="1" indent="-285750">
              <a:lnSpc>
                <a:spcPct val="90000"/>
              </a:lnSpc>
              <a:spcBef>
                <a:spcPts val="600"/>
              </a:spcBef>
              <a:buClr>
                <a:srgbClr val="FF0000"/>
              </a:buClr>
              <a:buSzPct val="85000"/>
              <a:buFont typeface="Arial" panose="020B0604020202020204" pitchFamily="34" charset="0"/>
              <a:buChar char="•"/>
            </a:pPr>
            <a:r>
              <a:rPr lang="en-US" altLang="en-US" sz="1400" dirty="0"/>
              <a:t>The Strategic Planning Task Force Survey seemed to indicate a desire from the parish for more opportunities to grow spiritually</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Small group daily prayer can provide an additional opportunity for spiritual engagement</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Further spiritual needs or opportunities to offer service and support may organically develop from small group daily prayer. May also provides opportunity for small group fellowship</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Might need multiple leaders/volunteers. Daily prayer engagement would be a lot for one person to shoulder</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What does daily prayer mean to people?</a:t>
            </a:r>
          </a:p>
        </p:txBody>
      </p:sp>
      <p:sp>
        <p:nvSpPr>
          <p:cNvPr id="3151" name="Rectangle 79">
            <a:extLst>
              <a:ext uri="{FF2B5EF4-FFF2-40B4-BE49-F238E27FC236}">
                <a16:creationId xmlns:a16="http://schemas.microsoft.com/office/drawing/2014/main" id="{131F43D9-F9E6-42C5-ADBC-08B30EB45358}"/>
              </a:ext>
            </a:extLst>
          </p:cNvPr>
          <p:cNvSpPr>
            <a:spLocks noChangeArrowheads="1"/>
          </p:cNvSpPr>
          <p:nvPr/>
        </p:nvSpPr>
        <p:spPr bwMode="auto">
          <a:xfrm>
            <a:off x="7291388" y="1031875"/>
            <a:ext cx="25336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a:latin typeface="Arial Narrow" panose="020B0606020202030204" pitchFamily="34" charset="0"/>
              </a:rPr>
              <a:t>Tasks to Be Completed</a:t>
            </a:r>
          </a:p>
        </p:txBody>
      </p:sp>
      <p:sp>
        <p:nvSpPr>
          <p:cNvPr id="3152" name="Rectangle 80">
            <a:extLst>
              <a:ext uri="{FF2B5EF4-FFF2-40B4-BE49-F238E27FC236}">
                <a16:creationId xmlns:a16="http://schemas.microsoft.com/office/drawing/2014/main" id="{6A3BBC8E-61BE-455C-8C7A-21DFC6ED12F6}"/>
              </a:ext>
            </a:extLst>
          </p:cNvPr>
          <p:cNvSpPr>
            <a:spLocks noChangeArrowheads="1"/>
          </p:cNvSpPr>
          <p:nvPr/>
        </p:nvSpPr>
        <p:spPr bwMode="auto">
          <a:xfrm>
            <a:off x="6130925" y="1309688"/>
            <a:ext cx="5419725" cy="2671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Initiate a Small Group Daily Prayer focus group</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Determine mission and purpose (how this group will serve St. Matthew’s, what needs will we meet/fulfill?)</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Develop structure and cadence (rotating schedule, prayer leaders, meeting virtually, in-person, how often, etc.)</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Establish Small Group Daily Prayer group leadership</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Create a plan to promote/advertise group to St. Matthew’s community (bulletin, announcements, create a Google Group?)</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Determine how to interact with group</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Develop tutorial and resources for how to do daily prayer </a:t>
            </a:r>
          </a:p>
          <a:p>
            <a:pPr marL="287337" indent="-285750">
              <a:lnSpc>
                <a:spcPct val="90000"/>
              </a:lnSpc>
              <a:spcBef>
                <a:spcPts val="600"/>
              </a:spcBef>
              <a:buClr>
                <a:srgbClr val="FF0000"/>
              </a:buClr>
              <a:buSzPct val="85000"/>
              <a:buFont typeface="Arial" panose="020B0604020202020204" pitchFamily="34" charset="0"/>
              <a:buChar char="•"/>
            </a:pPr>
            <a:endParaRPr lang="en-US" altLang="en-US" sz="1400" dirty="0"/>
          </a:p>
        </p:txBody>
      </p:sp>
      <p:sp>
        <p:nvSpPr>
          <p:cNvPr id="3153" name="Rectangle 81">
            <a:extLst>
              <a:ext uri="{FF2B5EF4-FFF2-40B4-BE49-F238E27FC236}">
                <a16:creationId xmlns:a16="http://schemas.microsoft.com/office/drawing/2014/main" id="{80040DB1-C418-45F3-9A05-0512E6A17B7A}"/>
              </a:ext>
            </a:extLst>
          </p:cNvPr>
          <p:cNvSpPr>
            <a:spLocks noChangeArrowheads="1"/>
          </p:cNvSpPr>
          <p:nvPr/>
        </p:nvSpPr>
        <p:spPr bwMode="auto">
          <a:xfrm>
            <a:off x="6199188" y="4103688"/>
            <a:ext cx="5351462" cy="7355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Standing budget to purchase materials</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Ongoing engagement from council to provide group guidance</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Ongoing participation from group to keep daily prayer going</a:t>
            </a:r>
          </a:p>
        </p:txBody>
      </p:sp>
      <p:sp>
        <p:nvSpPr>
          <p:cNvPr id="3154" name="Rectangle 82">
            <a:extLst>
              <a:ext uri="{FF2B5EF4-FFF2-40B4-BE49-F238E27FC236}">
                <a16:creationId xmlns:a16="http://schemas.microsoft.com/office/drawing/2014/main" id="{2A2487CB-9536-4595-8B0A-358A984BB4C1}"/>
              </a:ext>
            </a:extLst>
          </p:cNvPr>
          <p:cNvSpPr>
            <a:spLocks noChangeArrowheads="1"/>
          </p:cNvSpPr>
          <p:nvPr/>
        </p:nvSpPr>
        <p:spPr bwMode="auto">
          <a:xfrm>
            <a:off x="9753600" y="863600"/>
            <a:ext cx="661988" cy="333375"/>
          </a:xfrm>
          <a:prstGeom prst="rect">
            <a:avLst/>
          </a:prstGeom>
          <a:solidFill>
            <a:srgbClr val="FFC000"/>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p>
            <a:pPr hangingPunct="1">
              <a:lnSpc>
                <a:spcPct val="100000"/>
              </a:lnSpc>
            </a:pPr>
            <a:r>
              <a:rPr lang="en-US" altLang="en-US" sz="1600" dirty="0">
                <a:solidFill>
                  <a:srgbClr val="000000"/>
                </a:solidFill>
              </a:rPr>
              <a:t>Effort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7F63B353-93C1-4C0B-A8AA-0EF6E6015BDC}"/>
              </a:ext>
            </a:extLst>
          </p:cNvPr>
          <p:cNvSpPr>
            <a:spLocks noChangeArrowheads="1"/>
          </p:cNvSpPr>
          <p:nvPr/>
        </p:nvSpPr>
        <p:spPr bwMode="auto">
          <a:xfrm>
            <a:off x="6259513" y="4048125"/>
            <a:ext cx="398145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3038" indent="-173038">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spcBef>
                <a:spcPct val="20000"/>
              </a:spcBef>
              <a:spcAft>
                <a:spcPct val="0"/>
              </a:spcAft>
              <a:buClr>
                <a:schemeClr val="hlink"/>
              </a:buClr>
              <a:buSzPct val="75000"/>
              <a:buFont typeface="Wingdings" panose="05000000000000000000" pitchFamily="2" charset="2"/>
              <a:buChar char="l"/>
            </a:pPr>
            <a:endParaRPr lang="en-US" altLang="en-US" sz="1000">
              <a:solidFill>
                <a:schemeClr val="tx1"/>
              </a:solidFill>
            </a:endParaRPr>
          </a:p>
        </p:txBody>
      </p:sp>
      <p:sp>
        <p:nvSpPr>
          <p:cNvPr id="5123" name="Rectangle 7">
            <a:extLst>
              <a:ext uri="{FF2B5EF4-FFF2-40B4-BE49-F238E27FC236}">
                <a16:creationId xmlns:a16="http://schemas.microsoft.com/office/drawing/2014/main" id="{F214B333-F6A1-4466-B58E-D6C45E6E5F3B}"/>
              </a:ext>
            </a:extLst>
          </p:cNvPr>
          <p:cNvSpPr>
            <a:spLocks noChangeArrowheads="1"/>
          </p:cNvSpPr>
          <p:nvPr/>
        </p:nvSpPr>
        <p:spPr bwMode="auto">
          <a:xfrm>
            <a:off x="219075" y="1219200"/>
            <a:ext cx="11485563" cy="5486400"/>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5124" name="Line 8">
            <a:extLst>
              <a:ext uri="{FF2B5EF4-FFF2-40B4-BE49-F238E27FC236}">
                <a16:creationId xmlns:a16="http://schemas.microsoft.com/office/drawing/2014/main" id="{8C2A1AD3-D354-49A5-8AB5-8153341954C3}"/>
              </a:ext>
            </a:extLst>
          </p:cNvPr>
          <p:cNvSpPr>
            <a:spLocks noChangeShapeType="1"/>
          </p:cNvSpPr>
          <p:nvPr/>
        </p:nvSpPr>
        <p:spPr bwMode="auto">
          <a:xfrm>
            <a:off x="219075" y="3952875"/>
            <a:ext cx="11485563" cy="77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 name="Line 9">
            <a:extLst>
              <a:ext uri="{FF2B5EF4-FFF2-40B4-BE49-F238E27FC236}">
                <a16:creationId xmlns:a16="http://schemas.microsoft.com/office/drawing/2014/main" id="{2645D34D-093E-4118-BA51-9056A9DB08E7}"/>
              </a:ext>
            </a:extLst>
          </p:cNvPr>
          <p:cNvSpPr>
            <a:spLocks noChangeShapeType="1"/>
          </p:cNvSpPr>
          <p:nvPr/>
        </p:nvSpPr>
        <p:spPr bwMode="auto">
          <a:xfrm flipV="1">
            <a:off x="5973763" y="1219200"/>
            <a:ext cx="0" cy="5486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6" name="Text Box 42">
            <a:extLst>
              <a:ext uri="{FF2B5EF4-FFF2-40B4-BE49-F238E27FC236}">
                <a16:creationId xmlns:a16="http://schemas.microsoft.com/office/drawing/2014/main" id="{DA995414-411E-495D-A93F-043989E68A77}"/>
              </a:ext>
            </a:extLst>
          </p:cNvPr>
          <p:cNvSpPr txBox="1">
            <a:spLocks noChangeArrowheads="1"/>
          </p:cNvSpPr>
          <p:nvPr/>
        </p:nvSpPr>
        <p:spPr bwMode="auto">
          <a:xfrm>
            <a:off x="4081671" y="157781"/>
            <a:ext cx="7743618" cy="689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p>
            <a:pPr algn="r" eaLnBrk="1">
              <a:lnSpc>
                <a:spcPct val="80000"/>
              </a:lnSpc>
              <a:buClr>
                <a:srgbClr val="000000"/>
              </a:buClr>
              <a:buSzPct val="100000"/>
              <a:buFont typeface="Times New Roman" panose="02020603050405020304" pitchFamily="18" charset="0"/>
              <a:buNone/>
            </a:pPr>
            <a:r>
              <a:rPr lang="en-US" altLang="en-US" sz="2800" b="1" i="1" dirty="0">
                <a:latin typeface="Tahoma" panose="020B0604030504040204" pitchFamily="34" charset="0"/>
                <a:cs typeface="Tahoma" panose="020B0604030504040204" pitchFamily="34" charset="0"/>
              </a:rPr>
              <a:t>Periodic Special Worship Opportunities During The Week </a:t>
            </a:r>
          </a:p>
        </p:txBody>
      </p:sp>
      <p:sp>
        <p:nvSpPr>
          <p:cNvPr id="45" name="Text Box 47">
            <a:extLst>
              <a:ext uri="{FF2B5EF4-FFF2-40B4-BE49-F238E27FC236}">
                <a16:creationId xmlns:a16="http://schemas.microsoft.com/office/drawing/2014/main" id="{EDF680C0-0402-454F-A92E-7646054004CC}"/>
              </a:ext>
            </a:extLst>
          </p:cNvPr>
          <p:cNvSpPr txBox="1">
            <a:spLocks noChangeArrowheads="1"/>
          </p:cNvSpPr>
          <p:nvPr/>
        </p:nvSpPr>
        <p:spPr bwMode="auto">
          <a:xfrm>
            <a:off x="401638" y="1519238"/>
            <a:ext cx="5438775" cy="1657441"/>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Effort Lead:  TBD/ Clergy/ Laity</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Description:  Having periodic special worship opportunities during the week would offer parishioners opportunities to explore other ways of worship and prayer and opportunities to deepen their spiritual lives.</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Effort Length: Approximately 2 months, possibly ongoing</a:t>
            </a:r>
          </a:p>
        </p:txBody>
      </p:sp>
      <p:sp>
        <p:nvSpPr>
          <p:cNvPr id="5128" name="Rectangle 96">
            <a:extLst>
              <a:ext uri="{FF2B5EF4-FFF2-40B4-BE49-F238E27FC236}">
                <a16:creationId xmlns:a16="http://schemas.microsoft.com/office/drawing/2014/main" id="{59E06800-FD9C-4462-AD23-ECF3992F7B8F}"/>
              </a:ext>
            </a:extLst>
          </p:cNvPr>
          <p:cNvSpPr>
            <a:spLocks noChangeArrowheads="1"/>
          </p:cNvSpPr>
          <p:nvPr/>
        </p:nvSpPr>
        <p:spPr bwMode="auto">
          <a:xfrm>
            <a:off x="2382838" y="4014788"/>
            <a:ext cx="8937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93000"/>
              </a:lnSpc>
              <a:spcBef>
                <a:spcPct val="20000"/>
              </a:spcBef>
              <a:buClr>
                <a:schemeClr val="hlink"/>
              </a:buClr>
              <a:buSzPct val="75000"/>
              <a:buFont typeface="Wingdings" panose="05000000000000000000" pitchFamily="2" charset="2"/>
              <a:buNone/>
            </a:pPr>
            <a:r>
              <a:rPr lang="en-US" altLang="en-US" sz="1600" b="1" u="sng">
                <a:latin typeface="Arial Narrow" panose="020B0606020202030204" pitchFamily="34" charset="0"/>
              </a:rPr>
              <a:t>Discussion</a:t>
            </a:r>
            <a:endParaRPr lang="en-US" altLang="en-US" sz="1400" b="1" u="sng">
              <a:latin typeface="Arial Narrow" panose="020B0606020202030204" pitchFamily="34" charset="0"/>
            </a:endParaRPr>
          </a:p>
        </p:txBody>
      </p:sp>
      <p:sp>
        <p:nvSpPr>
          <p:cNvPr id="5129" name="Text Box 104">
            <a:extLst>
              <a:ext uri="{FF2B5EF4-FFF2-40B4-BE49-F238E27FC236}">
                <a16:creationId xmlns:a16="http://schemas.microsoft.com/office/drawing/2014/main" id="{929D96E0-4F47-4837-AB88-53536464036D}"/>
              </a:ext>
            </a:extLst>
          </p:cNvPr>
          <p:cNvSpPr txBox="1">
            <a:spLocks noChangeArrowheads="1"/>
          </p:cNvSpPr>
          <p:nvPr/>
        </p:nvSpPr>
        <p:spPr bwMode="auto">
          <a:xfrm>
            <a:off x="712788" y="1219200"/>
            <a:ext cx="42338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Overview</a:t>
            </a:r>
          </a:p>
        </p:txBody>
      </p:sp>
      <p:sp>
        <p:nvSpPr>
          <p:cNvPr id="5130" name="Text Box 106">
            <a:extLst>
              <a:ext uri="{FF2B5EF4-FFF2-40B4-BE49-F238E27FC236}">
                <a16:creationId xmlns:a16="http://schemas.microsoft.com/office/drawing/2014/main" id="{39A7863F-8631-4C9C-8671-92B04ABF9DBC}"/>
              </a:ext>
            </a:extLst>
          </p:cNvPr>
          <p:cNvSpPr txBox="1">
            <a:spLocks noChangeArrowheads="1"/>
          </p:cNvSpPr>
          <p:nvPr/>
        </p:nvSpPr>
        <p:spPr bwMode="auto">
          <a:xfrm>
            <a:off x="7243763" y="4025900"/>
            <a:ext cx="30480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Issues and Resources Needed </a:t>
            </a:r>
          </a:p>
        </p:txBody>
      </p:sp>
      <p:sp>
        <p:nvSpPr>
          <p:cNvPr id="6198" name="Text Box 41">
            <a:extLst>
              <a:ext uri="{FF2B5EF4-FFF2-40B4-BE49-F238E27FC236}">
                <a16:creationId xmlns:a16="http://schemas.microsoft.com/office/drawing/2014/main" id="{7BDE7328-DA37-4140-80F2-D15DB2A1E069}"/>
              </a:ext>
            </a:extLst>
          </p:cNvPr>
          <p:cNvSpPr txBox="1">
            <a:spLocks noChangeArrowheads="1"/>
          </p:cNvSpPr>
          <p:nvPr/>
        </p:nvSpPr>
        <p:spPr bwMode="auto">
          <a:xfrm>
            <a:off x="219075" y="4318000"/>
            <a:ext cx="5813425" cy="2588209"/>
          </a:xfrm>
          <a:prstGeom prst="rect">
            <a:avLst/>
          </a:prstGeom>
          <a:noFill/>
          <a:ln w="3175" algn="ctr">
            <a:noFill/>
            <a:miter lim="800000"/>
            <a:headEnd/>
            <a:tailEnd/>
          </a:ln>
        </p:spPr>
        <p:txBody>
          <a:bodyPr>
            <a:spAutoFit/>
          </a:bodyPr>
          <a:lstStyle/>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Offering different opportunities for spiritual growth outside of Christian Ed and Sunday worship would give space for nourishment during the week</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Periodic special services during the week would offer variety and opportunities for those who may not be able gather on Sundays due to work, etc.  These could include </a:t>
            </a:r>
            <a:r>
              <a:rPr lang="en-US" sz="1400" dirty="0" err="1">
                <a:latin typeface="+mn-lt"/>
              </a:rPr>
              <a:t>Taize</a:t>
            </a:r>
            <a:r>
              <a:rPr lang="en-US" sz="1400" dirty="0">
                <a:latin typeface="+mn-lt"/>
              </a:rPr>
              <a:t>, Centering Prayer, Lectio Divina, etc. </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Could also open opportunities to bring in new members to the parish</a:t>
            </a:r>
          </a:p>
          <a:p>
            <a:pPr marL="177800" indent="-177800" eaLnBrk="1">
              <a:lnSpc>
                <a:spcPct val="93000"/>
              </a:lnSpc>
              <a:spcBef>
                <a:spcPts val="1800"/>
              </a:spcBef>
              <a:buClr>
                <a:srgbClr val="FF0000"/>
              </a:buClr>
              <a:buSzPct val="100000"/>
              <a:buFont typeface="Arial" pitchFamily="34" charset="0"/>
              <a:buChar char="●"/>
              <a:defRPr/>
            </a:pPr>
            <a:endParaRPr lang="en-US" sz="1400" dirty="0">
              <a:latin typeface="+mn-lt"/>
            </a:endParaRPr>
          </a:p>
        </p:txBody>
      </p:sp>
      <p:sp>
        <p:nvSpPr>
          <p:cNvPr id="5132" name="Text Box 104">
            <a:extLst>
              <a:ext uri="{FF2B5EF4-FFF2-40B4-BE49-F238E27FC236}">
                <a16:creationId xmlns:a16="http://schemas.microsoft.com/office/drawing/2014/main" id="{21D7DADF-7203-4490-8F97-95D78A200B7C}"/>
              </a:ext>
            </a:extLst>
          </p:cNvPr>
          <p:cNvSpPr txBox="1">
            <a:spLocks noChangeArrowheads="1"/>
          </p:cNvSpPr>
          <p:nvPr/>
        </p:nvSpPr>
        <p:spPr bwMode="auto">
          <a:xfrm>
            <a:off x="7500938" y="1219200"/>
            <a:ext cx="2533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Tasks to Be Completed</a:t>
            </a:r>
          </a:p>
        </p:txBody>
      </p:sp>
      <p:sp>
        <p:nvSpPr>
          <p:cNvPr id="66" name="Text Box 47">
            <a:extLst>
              <a:ext uri="{FF2B5EF4-FFF2-40B4-BE49-F238E27FC236}">
                <a16:creationId xmlns:a16="http://schemas.microsoft.com/office/drawing/2014/main" id="{621239B7-9EC5-4F2E-AEAD-2CFBB663BAE3}"/>
              </a:ext>
            </a:extLst>
          </p:cNvPr>
          <p:cNvSpPr txBox="1">
            <a:spLocks noChangeArrowheads="1"/>
          </p:cNvSpPr>
          <p:nvPr/>
        </p:nvSpPr>
        <p:spPr bwMode="auto">
          <a:xfrm>
            <a:off x="6130925" y="1608243"/>
            <a:ext cx="5462588" cy="2065181"/>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Survey parishioners about different spiritual opportunities they would like to see and what days and/or times that would work.</a:t>
            </a:r>
          </a:p>
          <a:p>
            <a:pPr marL="177800" indent="-177800" eaLnBrk="1">
              <a:spcBef>
                <a:spcPts val="600"/>
              </a:spcBef>
              <a:buClr>
                <a:srgbClr val="FF0000"/>
              </a:buClr>
              <a:buSzPct val="100000"/>
              <a:buFont typeface="Arial" pitchFamily="34" charset="0"/>
              <a:buChar char="●"/>
              <a:defRPr/>
            </a:pPr>
            <a:r>
              <a:rPr lang="en-US" sz="1400" dirty="0">
                <a:latin typeface="+mn-lt"/>
              </a:rPr>
              <a:t>Identify leaders (both lay and ordained) for these opportunities.</a:t>
            </a:r>
          </a:p>
          <a:p>
            <a:pPr marL="177800" indent="-177800" eaLnBrk="1">
              <a:spcBef>
                <a:spcPts val="600"/>
              </a:spcBef>
              <a:buClr>
                <a:srgbClr val="FF0000"/>
              </a:buClr>
              <a:buSzPct val="100000"/>
              <a:buFont typeface="Arial" pitchFamily="34" charset="0"/>
              <a:buChar char="●"/>
              <a:defRPr/>
            </a:pPr>
            <a:r>
              <a:rPr lang="en-US" sz="1400" dirty="0">
                <a:latin typeface="+mn-lt"/>
              </a:rPr>
              <a:t>Identify mode of delivery: online, hybrid, face to face.</a:t>
            </a:r>
          </a:p>
          <a:p>
            <a:pPr marL="177800" indent="-177800" eaLnBrk="1">
              <a:spcBef>
                <a:spcPts val="600"/>
              </a:spcBef>
              <a:buClr>
                <a:srgbClr val="FF0000"/>
              </a:buClr>
              <a:buSzPct val="100000"/>
              <a:buFont typeface="Arial" pitchFamily="34" charset="0"/>
              <a:buChar char="●"/>
              <a:defRPr/>
            </a:pPr>
            <a:r>
              <a:rPr lang="en-US" sz="1400" dirty="0">
                <a:latin typeface="+mn-lt"/>
              </a:rPr>
              <a:t>If supported, should there be a rotation of different services weekly (i.e. WO A one week, WO B, another week, etc.)</a:t>
            </a:r>
          </a:p>
          <a:p>
            <a:pPr marL="177800" indent="-177800" eaLnBrk="1">
              <a:spcBef>
                <a:spcPts val="600"/>
              </a:spcBef>
              <a:buClr>
                <a:srgbClr val="FF0000"/>
              </a:buClr>
              <a:buSzPct val="100000"/>
              <a:buFont typeface="Arial" pitchFamily="34" charset="0"/>
              <a:buChar char="●"/>
              <a:defRPr/>
            </a:pPr>
            <a:r>
              <a:rPr lang="en-US" sz="1400" dirty="0">
                <a:latin typeface="+mn-lt"/>
              </a:rPr>
              <a:t>If supported, technology needs and possible space needs</a:t>
            </a:r>
          </a:p>
          <a:p>
            <a:pPr marL="177800" indent="-177800" eaLnBrk="1">
              <a:spcBef>
                <a:spcPts val="600"/>
              </a:spcBef>
              <a:buClr>
                <a:srgbClr val="FF0000"/>
              </a:buClr>
              <a:buSzPct val="100000"/>
              <a:buFont typeface="Arial" pitchFamily="34" charset="0"/>
              <a:buChar char="●"/>
              <a:defRPr/>
            </a:pPr>
            <a:r>
              <a:rPr lang="en-US" sz="1400" dirty="0">
                <a:latin typeface="+mn-lt"/>
              </a:rPr>
              <a:t>If approved, add to worship/liturgy committee </a:t>
            </a:r>
          </a:p>
        </p:txBody>
      </p:sp>
      <p:sp>
        <p:nvSpPr>
          <p:cNvPr id="15" name="Text Box 47">
            <a:extLst>
              <a:ext uri="{FF2B5EF4-FFF2-40B4-BE49-F238E27FC236}">
                <a16:creationId xmlns:a16="http://schemas.microsoft.com/office/drawing/2014/main" id="{65DD779C-66B3-4F53-B620-159E7C114129}"/>
              </a:ext>
            </a:extLst>
          </p:cNvPr>
          <p:cNvSpPr txBox="1">
            <a:spLocks noChangeArrowheads="1"/>
          </p:cNvSpPr>
          <p:nvPr/>
        </p:nvSpPr>
        <p:spPr bwMode="auto">
          <a:xfrm>
            <a:off x="6259513" y="4255988"/>
            <a:ext cx="5018088" cy="1800493"/>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300" dirty="0">
                <a:latin typeface="+mn-lt"/>
              </a:rPr>
              <a:t>Offering variety of options could get overwhelming and unwieldy without set schedule</a:t>
            </a:r>
          </a:p>
          <a:p>
            <a:pPr marL="177800" indent="-177800" eaLnBrk="1">
              <a:lnSpc>
                <a:spcPct val="90000"/>
              </a:lnSpc>
              <a:buClr>
                <a:srgbClr val="FF0000"/>
              </a:buClr>
              <a:buSzPct val="100000"/>
              <a:buFont typeface="Arial" pitchFamily="34" charset="0"/>
              <a:buChar char="●"/>
              <a:defRPr/>
            </a:pPr>
            <a:r>
              <a:rPr lang="en-US" sz="1300" dirty="0">
                <a:latin typeface="+mn-lt"/>
              </a:rPr>
              <a:t>Use message board on road for additional advertising.</a:t>
            </a:r>
          </a:p>
          <a:p>
            <a:pPr marL="177800" indent="-177800" eaLnBrk="1">
              <a:lnSpc>
                <a:spcPct val="90000"/>
              </a:lnSpc>
              <a:buClr>
                <a:srgbClr val="FF0000"/>
              </a:buClr>
              <a:buSzPct val="100000"/>
              <a:buFont typeface="Arial" pitchFamily="34" charset="0"/>
              <a:buChar char="●"/>
              <a:defRPr/>
            </a:pPr>
            <a:r>
              <a:rPr lang="en-US" sz="1300" dirty="0">
                <a:latin typeface="+mn-lt"/>
              </a:rPr>
              <a:t>Would we need a nursery?</a:t>
            </a:r>
          </a:p>
          <a:p>
            <a:pPr marL="177800" indent="-177800" eaLnBrk="1">
              <a:lnSpc>
                <a:spcPct val="90000"/>
              </a:lnSpc>
              <a:buClr>
                <a:srgbClr val="FF0000"/>
              </a:buClr>
              <a:buSzPct val="100000"/>
              <a:buFont typeface="Arial" pitchFamily="34" charset="0"/>
              <a:buChar char="●"/>
              <a:defRPr/>
            </a:pPr>
            <a:r>
              <a:rPr lang="en-US" sz="1300" dirty="0">
                <a:latin typeface="+mn-lt"/>
              </a:rPr>
              <a:t>Keep people out of the nave and just use </a:t>
            </a:r>
            <a:r>
              <a:rPr lang="en-US" sz="1300" dirty="0" err="1">
                <a:latin typeface="+mn-lt"/>
              </a:rPr>
              <a:t>Gruman</a:t>
            </a:r>
            <a:r>
              <a:rPr lang="en-US" sz="1300" dirty="0">
                <a:latin typeface="+mn-lt"/>
              </a:rPr>
              <a:t> Hall?</a:t>
            </a:r>
          </a:p>
          <a:p>
            <a:pPr marL="177800" indent="-177800" eaLnBrk="1">
              <a:lnSpc>
                <a:spcPct val="90000"/>
              </a:lnSpc>
              <a:buClr>
                <a:srgbClr val="FF0000"/>
              </a:buClr>
              <a:buSzPct val="100000"/>
              <a:buFont typeface="Arial" pitchFamily="34" charset="0"/>
              <a:buChar char="●"/>
              <a:defRPr/>
            </a:pPr>
            <a:r>
              <a:rPr lang="en-US" sz="1300" dirty="0">
                <a:latin typeface="+mn-lt"/>
              </a:rPr>
              <a:t>Offering technology training for facilitators and guidelines for use</a:t>
            </a:r>
          </a:p>
          <a:p>
            <a:pPr marL="177800" indent="-177800" eaLnBrk="1">
              <a:lnSpc>
                <a:spcPct val="90000"/>
              </a:lnSpc>
              <a:buClr>
                <a:srgbClr val="FF0000"/>
              </a:buClr>
              <a:buSzPct val="100000"/>
              <a:buFont typeface="Arial" pitchFamily="34" charset="0"/>
              <a:buChar char="●"/>
              <a:defRPr/>
            </a:pPr>
            <a:r>
              <a:rPr lang="en-US" sz="1300" dirty="0">
                <a:latin typeface="+mn-lt"/>
              </a:rPr>
              <a:t>Possible software needs (Zoom Pro, etc.)</a:t>
            </a:r>
          </a:p>
          <a:p>
            <a:pPr marL="177800" indent="-177800" eaLnBrk="1">
              <a:lnSpc>
                <a:spcPct val="90000"/>
              </a:lnSpc>
              <a:buClr>
                <a:srgbClr val="FF0000"/>
              </a:buClr>
              <a:buSzPct val="100000"/>
              <a:buFont typeface="Arial" pitchFamily="34" charset="0"/>
              <a:buChar char="●"/>
              <a:defRPr/>
            </a:pPr>
            <a:endParaRPr lang="en-US" sz="1300" dirty="0">
              <a:latin typeface="+mn-lt"/>
            </a:endParaRPr>
          </a:p>
          <a:p>
            <a:pPr marL="177800" indent="-177800" eaLnBrk="1">
              <a:lnSpc>
                <a:spcPct val="90000"/>
              </a:lnSpc>
              <a:buClr>
                <a:srgbClr val="FF0000"/>
              </a:buClr>
              <a:buSzPct val="100000"/>
              <a:buFont typeface="Arial" pitchFamily="34" charset="0"/>
              <a:buChar char="●"/>
              <a:defRPr/>
            </a:pPr>
            <a:r>
              <a:rPr lang="en-US" sz="1300" dirty="0">
                <a:latin typeface="+mn-lt"/>
              </a:rPr>
              <a:t>Regarding Costs: Would need to understand the programs offered before estimating costs.</a:t>
            </a:r>
          </a:p>
        </p:txBody>
      </p:sp>
      <p:sp>
        <p:nvSpPr>
          <p:cNvPr id="5135" name="TextBox 15">
            <a:extLst>
              <a:ext uri="{FF2B5EF4-FFF2-40B4-BE49-F238E27FC236}">
                <a16:creationId xmlns:a16="http://schemas.microsoft.com/office/drawing/2014/main" id="{EA9AA27E-B971-43B4-B987-9DB80FC8F37B}"/>
              </a:ext>
            </a:extLst>
          </p:cNvPr>
          <p:cNvSpPr txBox="1">
            <a:spLocks noChangeArrowheads="1"/>
          </p:cNvSpPr>
          <p:nvPr/>
        </p:nvSpPr>
        <p:spPr bwMode="auto">
          <a:xfrm>
            <a:off x="10196513" y="1045494"/>
            <a:ext cx="673100" cy="33813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en-US" altLang="en-US" sz="1600" dirty="0"/>
              <a:t>Effort</a:t>
            </a:r>
          </a:p>
        </p:txBody>
      </p:sp>
    </p:spTree>
    <p:extLst>
      <p:ext uri="{BB962C8B-B14F-4D97-AF65-F5344CB8AC3E}">
        <p14:creationId xmlns:p14="http://schemas.microsoft.com/office/powerpoint/2010/main" val="249409681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7F63B353-93C1-4C0B-A8AA-0EF6E6015BDC}"/>
              </a:ext>
            </a:extLst>
          </p:cNvPr>
          <p:cNvSpPr>
            <a:spLocks noChangeArrowheads="1"/>
          </p:cNvSpPr>
          <p:nvPr/>
        </p:nvSpPr>
        <p:spPr bwMode="auto">
          <a:xfrm>
            <a:off x="6259513" y="4048125"/>
            <a:ext cx="398145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3038" indent="-173038">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spcBef>
                <a:spcPct val="20000"/>
              </a:spcBef>
              <a:spcAft>
                <a:spcPct val="0"/>
              </a:spcAft>
              <a:buClr>
                <a:schemeClr val="hlink"/>
              </a:buClr>
              <a:buSzPct val="75000"/>
              <a:buFont typeface="Wingdings" panose="05000000000000000000" pitchFamily="2" charset="2"/>
              <a:buChar char="l"/>
            </a:pPr>
            <a:endParaRPr lang="en-US" altLang="en-US" sz="1000">
              <a:solidFill>
                <a:schemeClr val="tx1"/>
              </a:solidFill>
            </a:endParaRPr>
          </a:p>
        </p:txBody>
      </p:sp>
      <p:sp>
        <p:nvSpPr>
          <p:cNvPr id="5123" name="Rectangle 7">
            <a:extLst>
              <a:ext uri="{FF2B5EF4-FFF2-40B4-BE49-F238E27FC236}">
                <a16:creationId xmlns:a16="http://schemas.microsoft.com/office/drawing/2014/main" id="{F214B333-F6A1-4466-B58E-D6C45E6E5F3B}"/>
              </a:ext>
            </a:extLst>
          </p:cNvPr>
          <p:cNvSpPr>
            <a:spLocks noChangeArrowheads="1"/>
          </p:cNvSpPr>
          <p:nvPr/>
        </p:nvSpPr>
        <p:spPr bwMode="auto">
          <a:xfrm>
            <a:off x="219075" y="1219200"/>
            <a:ext cx="11485563" cy="5486400"/>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5124" name="Line 8">
            <a:extLst>
              <a:ext uri="{FF2B5EF4-FFF2-40B4-BE49-F238E27FC236}">
                <a16:creationId xmlns:a16="http://schemas.microsoft.com/office/drawing/2014/main" id="{8C2A1AD3-D354-49A5-8AB5-8153341954C3}"/>
              </a:ext>
            </a:extLst>
          </p:cNvPr>
          <p:cNvSpPr>
            <a:spLocks noChangeShapeType="1"/>
          </p:cNvSpPr>
          <p:nvPr/>
        </p:nvSpPr>
        <p:spPr bwMode="auto">
          <a:xfrm>
            <a:off x="219075" y="3952875"/>
            <a:ext cx="11485563" cy="77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 name="Line 9">
            <a:extLst>
              <a:ext uri="{FF2B5EF4-FFF2-40B4-BE49-F238E27FC236}">
                <a16:creationId xmlns:a16="http://schemas.microsoft.com/office/drawing/2014/main" id="{2645D34D-093E-4118-BA51-9056A9DB08E7}"/>
              </a:ext>
            </a:extLst>
          </p:cNvPr>
          <p:cNvSpPr>
            <a:spLocks noChangeShapeType="1"/>
          </p:cNvSpPr>
          <p:nvPr/>
        </p:nvSpPr>
        <p:spPr bwMode="auto">
          <a:xfrm flipV="1">
            <a:off x="5973763" y="1219200"/>
            <a:ext cx="0" cy="5486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6" name="Text Box 42">
            <a:extLst>
              <a:ext uri="{FF2B5EF4-FFF2-40B4-BE49-F238E27FC236}">
                <a16:creationId xmlns:a16="http://schemas.microsoft.com/office/drawing/2014/main" id="{DA995414-411E-495D-A93F-043989E68A77}"/>
              </a:ext>
            </a:extLst>
          </p:cNvPr>
          <p:cNvSpPr txBox="1">
            <a:spLocks noChangeArrowheads="1"/>
          </p:cNvSpPr>
          <p:nvPr/>
        </p:nvSpPr>
        <p:spPr bwMode="auto">
          <a:xfrm>
            <a:off x="5961063" y="290513"/>
            <a:ext cx="5864225" cy="34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p>
            <a:pPr algn="ctr" eaLnBrk="1">
              <a:lnSpc>
                <a:spcPct val="80000"/>
              </a:lnSpc>
              <a:buClr>
                <a:srgbClr val="000000"/>
              </a:buClr>
              <a:buSzPct val="100000"/>
              <a:buFont typeface="Times New Roman" panose="02020603050405020304" pitchFamily="18" charset="0"/>
              <a:buNone/>
            </a:pPr>
            <a:r>
              <a:rPr lang="en-US" altLang="en-US" sz="2800" b="1" i="1" dirty="0">
                <a:latin typeface="Tahoma" panose="020B0604030504040204" pitchFamily="34" charset="0"/>
                <a:cs typeface="Tahoma" panose="020B0604030504040204" pitchFamily="34" charset="0"/>
              </a:rPr>
              <a:t>Periodic Single Service Sunday</a:t>
            </a:r>
          </a:p>
        </p:txBody>
      </p:sp>
      <p:sp>
        <p:nvSpPr>
          <p:cNvPr id="45" name="Text Box 47">
            <a:extLst>
              <a:ext uri="{FF2B5EF4-FFF2-40B4-BE49-F238E27FC236}">
                <a16:creationId xmlns:a16="http://schemas.microsoft.com/office/drawing/2014/main" id="{EDF680C0-0402-454F-A92E-7646054004CC}"/>
              </a:ext>
            </a:extLst>
          </p:cNvPr>
          <p:cNvSpPr txBox="1">
            <a:spLocks noChangeArrowheads="1"/>
          </p:cNvSpPr>
          <p:nvPr/>
        </p:nvSpPr>
        <p:spPr bwMode="auto">
          <a:xfrm>
            <a:off x="401638" y="1519238"/>
            <a:ext cx="5438775" cy="1857375"/>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Effort Lead:  TBD/ Fr Chris??</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Description:  A periodic single service on Sunday may provide an opportunity for parishioners to meet and engage other Church members they may otherwise rarely if ever meet.  Provides a natural forum for follow on activities (Fellowship Lunch, Congregation </a:t>
            </a:r>
            <a:r>
              <a:rPr lang="en-US" sz="1400" dirty="0" err="1">
                <a:latin typeface="+mn-lt"/>
              </a:rPr>
              <a:t>Mtg</a:t>
            </a:r>
            <a:r>
              <a:rPr lang="en-US" sz="1400" dirty="0">
                <a:latin typeface="+mn-lt"/>
              </a:rPr>
              <a:t>, etc.</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Effort Length: 2 months  potentially ongoing</a:t>
            </a:r>
          </a:p>
        </p:txBody>
      </p:sp>
      <p:sp>
        <p:nvSpPr>
          <p:cNvPr id="5128" name="Rectangle 96">
            <a:extLst>
              <a:ext uri="{FF2B5EF4-FFF2-40B4-BE49-F238E27FC236}">
                <a16:creationId xmlns:a16="http://schemas.microsoft.com/office/drawing/2014/main" id="{59E06800-FD9C-4462-AD23-ECF3992F7B8F}"/>
              </a:ext>
            </a:extLst>
          </p:cNvPr>
          <p:cNvSpPr>
            <a:spLocks noChangeArrowheads="1"/>
          </p:cNvSpPr>
          <p:nvPr/>
        </p:nvSpPr>
        <p:spPr bwMode="auto">
          <a:xfrm>
            <a:off x="2382838" y="4014788"/>
            <a:ext cx="8937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93000"/>
              </a:lnSpc>
              <a:spcBef>
                <a:spcPct val="20000"/>
              </a:spcBef>
              <a:buClr>
                <a:schemeClr val="hlink"/>
              </a:buClr>
              <a:buSzPct val="75000"/>
              <a:buFont typeface="Wingdings" panose="05000000000000000000" pitchFamily="2" charset="2"/>
              <a:buNone/>
            </a:pPr>
            <a:r>
              <a:rPr lang="en-US" altLang="en-US" sz="1600" b="1" u="sng">
                <a:latin typeface="Arial Narrow" panose="020B0606020202030204" pitchFamily="34" charset="0"/>
              </a:rPr>
              <a:t>Discussion</a:t>
            </a:r>
            <a:endParaRPr lang="en-US" altLang="en-US" sz="1400" b="1" u="sng">
              <a:latin typeface="Arial Narrow" panose="020B0606020202030204" pitchFamily="34" charset="0"/>
            </a:endParaRPr>
          </a:p>
        </p:txBody>
      </p:sp>
      <p:sp>
        <p:nvSpPr>
          <p:cNvPr id="5129" name="Text Box 104">
            <a:extLst>
              <a:ext uri="{FF2B5EF4-FFF2-40B4-BE49-F238E27FC236}">
                <a16:creationId xmlns:a16="http://schemas.microsoft.com/office/drawing/2014/main" id="{929D96E0-4F47-4837-AB88-53536464036D}"/>
              </a:ext>
            </a:extLst>
          </p:cNvPr>
          <p:cNvSpPr txBox="1">
            <a:spLocks noChangeArrowheads="1"/>
          </p:cNvSpPr>
          <p:nvPr/>
        </p:nvSpPr>
        <p:spPr bwMode="auto">
          <a:xfrm>
            <a:off x="712788" y="1219200"/>
            <a:ext cx="42338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Overview</a:t>
            </a:r>
          </a:p>
        </p:txBody>
      </p:sp>
      <p:sp>
        <p:nvSpPr>
          <p:cNvPr id="5130" name="Text Box 106">
            <a:extLst>
              <a:ext uri="{FF2B5EF4-FFF2-40B4-BE49-F238E27FC236}">
                <a16:creationId xmlns:a16="http://schemas.microsoft.com/office/drawing/2014/main" id="{39A7863F-8631-4C9C-8671-92B04ABF9DBC}"/>
              </a:ext>
            </a:extLst>
          </p:cNvPr>
          <p:cNvSpPr txBox="1">
            <a:spLocks noChangeArrowheads="1"/>
          </p:cNvSpPr>
          <p:nvPr/>
        </p:nvSpPr>
        <p:spPr bwMode="auto">
          <a:xfrm>
            <a:off x="7243763" y="4025900"/>
            <a:ext cx="30480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Issues and Resources Needed </a:t>
            </a:r>
          </a:p>
        </p:txBody>
      </p:sp>
      <p:sp>
        <p:nvSpPr>
          <p:cNvPr id="6198" name="Text Box 41">
            <a:extLst>
              <a:ext uri="{FF2B5EF4-FFF2-40B4-BE49-F238E27FC236}">
                <a16:creationId xmlns:a16="http://schemas.microsoft.com/office/drawing/2014/main" id="{7BDE7328-DA37-4140-80F2-D15DB2A1E069}"/>
              </a:ext>
            </a:extLst>
          </p:cNvPr>
          <p:cNvSpPr txBox="1">
            <a:spLocks noChangeArrowheads="1"/>
          </p:cNvSpPr>
          <p:nvPr/>
        </p:nvSpPr>
        <p:spPr bwMode="auto">
          <a:xfrm>
            <a:off x="219075" y="4318000"/>
            <a:ext cx="5813425" cy="2157413"/>
          </a:xfrm>
          <a:prstGeom prst="rect">
            <a:avLst/>
          </a:prstGeom>
          <a:noFill/>
          <a:ln w="3175" algn="ctr">
            <a:noFill/>
            <a:miter lim="800000"/>
            <a:headEnd/>
            <a:tailEnd/>
          </a:ln>
        </p:spPr>
        <p:txBody>
          <a:bodyPr>
            <a:spAutoFit/>
          </a:bodyPr>
          <a:lstStyle/>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Current schedule of three Sunday services results in three distinct groups of worshipers who attend primarily, and often solely, that service, limiting interaction among and between the </a:t>
            </a:r>
            <a:r>
              <a:rPr lang="en-US" sz="1400">
                <a:latin typeface="+mn-lt"/>
              </a:rPr>
              <a:t>larger congregation</a:t>
            </a:r>
            <a:endParaRPr lang="en-US" sz="1400" dirty="0">
              <a:latin typeface="+mn-lt"/>
            </a:endParaRP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A periodic single service would enable greater interaction among all parishioners</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Could use this single service to deliver and/or emphasize parish-wide messages and a venue for follow on activities (Fellowship, etc.)</a:t>
            </a:r>
          </a:p>
        </p:txBody>
      </p:sp>
      <p:sp>
        <p:nvSpPr>
          <p:cNvPr id="5132" name="Text Box 104">
            <a:extLst>
              <a:ext uri="{FF2B5EF4-FFF2-40B4-BE49-F238E27FC236}">
                <a16:creationId xmlns:a16="http://schemas.microsoft.com/office/drawing/2014/main" id="{21D7DADF-7203-4490-8F97-95D78A200B7C}"/>
              </a:ext>
            </a:extLst>
          </p:cNvPr>
          <p:cNvSpPr txBox="1">
            <a:spLocks noChangeArrowheads="1"/>
          </p:cNvSpPr>
          <p:nvPr/>
        </p:nvSpPr>
        <p:spPr bwMode="auto">
          <a:xfrm>
            <a:off x="7500938" y="1219200"/>
            <a:ext cx="2533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Tasks to Be Completed</a:t>
            </a:r>
          </a:p>
        </p:txBody>
      </p:sp>
      <p:sp>
        <p:nvSpPr>
          <p:cNvPr id="66" name="Text Box 47">
            <a:extLst>
              <a:ext uri="{FF2B5EF4-FFF2-40B4-BE49-F238E27FC236}">
                <a16:creationId xmlns:a16="http://schemas.microsoft.com/office/drawing/2014/main" id="{621239B7-9EC5-4F2E-AEAD-2CFBB663BAE3}"/>
              </a:ext>
            </a:extLst>
          </p:cNvPr>
          <p:cNvSpPr txBox="1">
            <a:spLocks noChangeArrowheads="1"/>
          </p:cNvSpPr>
          <p:nvPr/>
        </p:nvSpPr>
        <p:spPr bwMode="auto">
          <a:xfrm>
            <a:off x="6130925" y="1471613"/>
            <a:ext cx="5462588" cy="2281237"/>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Informally poll parishioners on support of periodic single service.  Perhaps informal query by ushers before/after normal services</a:t>
            </a:r>
          </a:p>
          <a:p>
            <a:pPr marL="177800" indent="-177800" eaLnBrk="1">
              <a:spcBef>
                <a:spcPts val="600"/>
              </a:spcBef>
              <a:buClr>
                <a:srgbClr val="FF0000"/>
              </a:buClr>
              <a:buSzPct val="100000"/>
              <a:buFont typeface="Arial" pitchFamily="34" charset="0"/>
              <a:buChar char="●"/>
              <a:defRPr/>
            </a:pPr>
            <a:r>
              <a:rPr lang="en-US" sz="1400" dirty="0">
                <a:latin typeface="+mn-lt"/>
              </a:rPr>
              <a:t>Perhaps query congregation at annual meeting</a:t>
            </a:r>
          </a:p>
          <a:p>
            <a:pPr marL="177800" indent="-177800" eaLnBrk="1">
              <a:spcBef>
                <a:spcPts val="600"/>
              </a:spcBef>
              <a:buClr>
                <a:srgbClr val="FF0000"/>
              </a:buClr>
              <a:buSzPct val="100000"/>
              <a:buFont typeface="Arial" pitchFamily="34" charset="0"/>
              <a:buChar char="●"/>
              <a:defRPr/>
            </a:pPr>
            <a:r>
              <a:rPr lang="en-US" sz="1400" dirty="0">
                <a:latin typeface="+mn-lt"/>
              </a:rPr>
              <a:t>Identify likely head count.  Parking adequate?  Pew space?</a:t>
            </a:r>
          </a:p>
          <a:p>
            <a:pPr marL="177800" indent="-177800" eaLnBrk="1">
              <a:spcBef>
                <a:spcPts val="600"/>
              </a:spcBef>
              <a:buClr>
                <a:srgbClr val="FF0000"/>
              </a:buClr>
              <a:buSzPct val="100000"/>
              <a:buFont typeface="Arial" pitchFamily="34" charset="0"/>
              <a:buChar char="●"/>
              <a:defRPr/>
            </a:pPr>
            <a:r>
              <a:rPr lang="en-US" sz="1400" dirty="0">
                <a:latin typeface="+mn-lt"/>
              </a:rPr>
              <a:t>If supported, what is periodicity – once/month; once/quarter?</a:t>
            </a:r>
          </a:p>
          <a:p>
            <a:pPr marL="177800" indent="-177800" eaLnBrk="1">
              <a:spcBef>
                <a:spcPts val="600"/>
              </a:spcBef>
              <a:buClr>
                <a:srgbClr val="FF0000"/>
              </a:buClr>
              <a:buSzPct val="100000"/>
              <a:buFont typeface="Arial" pitchFamily="34" charset="0"/>
              <a:buChar char="●"/>
              <a:defRPr/>
            </a:pPr>
            <a:r>
              <a:rPr lang="en-US" sz="1400" dirty="0">
                <a:latin typeface="+mn-lt"/>
              </a:rPr>
              <a:t>If supported, how should service be different, if at all?  Fr. Chris address “coffee hour?”  After sermon messages to parish?  ID Newcomers?</a:t>
            </a:r>
          </a:p>
          <a:p>
            <a:pPr marL="177800" indent="-177800" eaLnBrk="1">
              <a:spcBef>
                <a:spcPts val="600"/>
              </a:spcBef>
              <a:buClr>
                <a:srgbClr val="FF0000"/>
              </a:buClr>
              <a:buSzPct val="100000"/>
              <a:buFont typeface="Arial" pitchFamily="34" charset="0"/>
              <a:buChar char="●"/>
              <a:defRPr/>
            </a:pPr>
            <a:r>
              <a:rPr lang="en-US" sz="1400" dirty="0">
                <a:latin typeface="+mn-lt"/>
              </a:rPr>
              <a:t>If approved, develop and publicize.</a:t>
            </a:r>
          </a:p>
        </p:txBody>
      </p:sp>
      <p:sp>
        <p:nvSpPr>
          <p:cNvPr id="15" name="Text Box 47">
            <a:extLst>
              <a:ext uri="{FF2B5EF4-FFF2-40B4-BE49-F238E27FC236}">
                <a16:creationId xmlns:a16="http://schemas.microsoft.com/office/drawing/2014/main" id="{65DD779C-66B3-4F53-B620-159E7C114129}"/>
              </a:ext>
            </a:extLst>
          </p:cNvPr>
          <p:cNvSpPr txBox="1">
            <a:spLocks noChangeArrowheads="1"/>
          </p:cNvSpPr>
          <p:nvPr/>
        </p:nvSpPr>
        <p:spPr bwMode="auto">
          <a:xfrm>
            <a:off x="6165850" y="4346575"/>
            <a:ext cx="5018088" cy="1439863"/>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300" dirty="0">
                <a:latin typeface="+mn-lt"/>
              </a:rPr>
              <a:t>Single service may be disruptive to parishioners who plan specific, recurring service and attendance times.</a:t>
            </a:r>
          </a:p>
          <a:p>
            <a:pPr marL="177800" indent="-177800" eaLnBrk="1">
              <a:lnSpc>
                <a:spcPct val="90000"/>
              </a:lnSpc>
              <a:buClr>
                <a:srgbClr val="FF0000"/>
              </a:buClr>
              <a:buSzPct val="100000"/>
              <a:buFont typeface="Arial" pitchFamily="34" charset="0"/>
              <a:buChar char="●"/>
              <a:defRPr/>
            </a:pPr>
            <a:endParaRPr lang="en-US" sz="1300" dirty="0">
              <a:latin typeface="+mn-lt"/>
            </a:endParaRPr>
          </a:p>
          <a:p>
            <a:pPr marL="177800" indent="-177800" eaLnBrk="1">
              <a:lnSpc>
                <a:spcPct val="90000"/>
              </a:lnSpc>
              <a:buClr>
                <a:srgbClr val="FF0000"/>
              </a:buClr>
              <a:buSzPct val="100000"/>
              <a:buFont typeface="Arial" pitchFamily="34" charset="0"/>
              <a:buChar char="●"/>
              <a:defRPr/>
            </a:pPr>
            <a:r>
              <a:rPr lang="en-US" sz="1300" dirty="0">
                <a:latin typeface="+mn-lt"/>
              </a:rPr>
              <a:t>Larger nursery oversight requirement.</a:t>
            </a:r>
          </a:p>
          <a:p>
            <a:pPr marL="177800" indent="-177800" eaLnBrk="1">
              <a:lnSpc>
                <a:spcPct val="90000"/>
              </a:lnSpc>
              <a:buClr>
                <a:srgbClr val="FF0000"/>
              </a:buClr>
              <a:buSzPct val="100000"/>
              <a:buFont typeface="Arial" pitchFamily="34" charset="0"/>
              <a:buChar char="●"/>
              <a:defRPr/>
            </a:pPr>
            <a:endParaRPr lang="en-US" sz="1300" dirty="0">
              <a:latin typeface="+mn-lt"/>
            </a:endParaRPr>
          </a:p>
          <a:p>
            <a:pPr marL="177800" indent="-177800" eaLnBrk="1">
              <a:lnSpc>
                <a:spcPct val="90000"/>
              </a:lnSpc>
              <a:buClr>
                <a:srgbClr val="FF0000"/>
              </a:buClr>
              <a:buSzPct val="100000"/>
              <a:buFont typeface="Arial" pitchFamily="34" charset="0"/>
              <a:buChar char="●"/>
              <a:defRPr/>
            </a:pPr>
            <a:r>
              <a:rPr lang="en-US" sz="1300" dirty="0">
                <a:latin typeface="+mn-lt"/>
              </a:rPr>
              <a:t>Parking and pew space might be a problem.</a:t>
            </a:r>
          </a:p>
          <a:p>
            <a:pPr marL="177800" indent="-177800" eaLnBrk="1">
              <a:lnSpc>
                <a:spcPct val="90000"/>
              </a:lnSpc>
              <a:buClr>
                <a:srgbClr val="FF0000"/>
              </a:buClr>
              <a:buSzPct val="100000"/>
              <a:buFont typeface="Arial" pitchFamily="34" charset="0"/>
              <a:buChar char="●"/>
              <a:defRPr/>
            </a:pPr>
            <a:endParaRPr lang="en-US" sz="1300" dirty="0">
              <a:latin typeface="+mn-lt"/>
            </a:endParaRPr>
          </a:p>
          <a:p>
            <a:pPr marL="177800" indent="-177800" eaLnBrk="1">
              <a:lnSpc>
                <a:spcPct val="90000"/>
              </a:lnSpc>
              <a:buClr>
                <a:srgbClr val="FF0000"/>
              </a:buClr>
              <a:buSzPct val="100000"/>
              <a:buFont typeface="Arial" pitchFamily="34" charset="0"/>
              <a:buChar char="●"/>
              <a:defRPr/>
            </a:pPr>
            <a:r>
              <a:rPr lang="en-US" sz="1300" dirty="0">
                <a:latin typeface="+mn-lt"/>
              </a:rPr>
              <a:t>Expanded Communion requirement? </a:t>
            </a:r>
          </a:p>
        </p:txBody>
      </p:sp>
      <p:sp>
        <p:nvSpPr>
          <p:cNvPr id="5135" name="TextBox 15">
            <a:extLst>
              <a:ext uri="{FF2B5EF4-FFF2-40B4-BE49-F238E27FC236}">
                <a16:creationId xmlns:a16="http://schemas.microsoft.com/office/drawing/2014/main" id="{EA9AA27E-B971-43B4-B987-9DB80FC8F37B}"/>
              </a:ext>
            </a:extLst>
          </p:cNvPr>
          <p:cNvSpPr txBox="1">
            <a:spLocks noChangeArrowheads="1"/>
          </p:cNvSpPr>
          <p:nvPr/>
        </p:nvSpPr>
        <p:spPr bwMode="auto">
          <a:xfrm>
            <a:off x="9429750" y="704850"/>
            <a:ext cx="1186030" cy="321306"/>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en-US" altLang="en-US" sz="1600" dirty="0"/>
              <a:t>2021 Effort</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1382EB1B-9066-4352-89D4-7D29B9D44462}"/>
              </a:ext>
            </a:extLst>
          </p:cNvPr>
          <p:cNvSpPr>
            <a:spLocks noChangeArrowheads="1"/>
          </p:cNvSpPr>
          <p:nvPr/>
        </p:nvSpPr>
        <p:spPr bwMode="auto">
          <a:xfrm>
            <a:off x="6259513" y="3867150"/>
            <a:ext cx="3981450" cy="2657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4" name="Rectangle 2">
            <a:extLst>
              <a:ext uri="{FF2B5EF4-FFF2-40B4-BE49-F238E27FC236}">
                <a16:creationId xmlns:a16="http://schemas.microsoft.com/office/drawing/2014/main" id="{EC40CE9A-1850-443F-A2D0-87469546A402}"/>
              </a:ext>
            </a:extLst>
          </p:cNvPr>
          <p:cNvSpPr>
            <a:spLocks noChangeArrowheads="1"/>
          </p:cNvSpPr>
          <p:nvPr/>
        </p:nvSpPr>
        <p:spPr bwMode="auto">
          <a:xfrm>
            <a:off x="263525" y="1038225"/>
            <a:ext cx="11498263" cy="5486400"/>
          </a:xfrm>
          <a:prstGeom prst="rect">
            <a:avLst/>
          </a:prstGeom>
          <a:noFill/>
          <a:ln w="28440" cap="flat">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5" name="Line 3">
            <a:extLst>
              <a:ext uri="{FF2B5EF4-FFF2-40B4-BE49-F238E27FC236}">
                <a16:creationId xmlns:a16="http://schemas.microsoft.com/office/drawing/2014/main" id="{443B9A9D-685C-4C52-B9C2-1D8EB90A91AE}"/>
              </a:ext>
            </a:extLst>
          </p:cNvPr>
          <p:cNvSpPr>
            <a:spLocks noChangeShapeType="1"/>
          </p:cNvSpPr>
          <p:nvPr/>
        </p:nvSpPr>
        <p:spPr bwMode="auto">
          <a:xfrm>
            <a:off x="263525" y="3792538"/>
            <a:ext cx="11499850" cy="1587"/>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6" name="Line 4">
            <a:extLst>
              <a:ext uri="{FF2B5EF4-FFF2-40B4-BE49-F238E27FC236}">
                <a16:creationId xmlns:a16="http://schemas.microsoft.com/office/drawing/2014/main" id="{4EC9298E-2F39-4C7E-B33D-E921D5384B00}"/>
              </a:ext>
            </a:extLst>
          </p:cNvPr>
          <p:cNvSpPr>
            <a:spLocks noChangeShapeType="1"/>
          </p:cNvSpPr>
          <p:nvPr/>
        </p:nvSpPr>
        <p:spPr bwMode="auto">
          <a:xfrm flipV="1">
            <a:off x="5973763" y="1036638"/>
            <a:ext cx="1587" cy="5489575"/>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7" name="Rectangle 5">
            <a:extLst>
              <a:ext uri="{FF2B5EF4-FFF2-40B4-BE49-F238E27FC236}">
                <a16:creationId xmlns:a16="http://schemas.microsoft.com/office/drawing/2014/main" id="{4AF9689E-E423-4102-A6A5-5ECA191F095A}"/>
              </a:ext>
            </a:extLst>
          </p:cNvPr>
          <p:cNvSpPr>
            <a:spLocks noChangeArrowheads="1"/>
          </p:cNvSpPr>
          <p:nvPr/>
        </p:nvSpPr>
        <p:spPr bwMode="auto">
          <a:xfrm>
            <a:off x="5838825" y="373887"/>
            <a:ext cx="5864225" cy="344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spAutoFit/>
          </a:bodyPr>
          <a:lstStyle>
            <a:lvl1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algn="r" hangingPunct="1">
              <a:lnSpc>
                <a:spcPct val="80000"/>
              </a:lnSpc>
            </a:pPr>
            <a:r>
              <a:rPr lang="en-US" altLang="en-US" sz="2800" b="1" i="1" dirty="0">
                <a:latin typeface="Tahoma" panose="020B0604030504040204" pitchFamily="34" charset="0"/>
              </a:rPr>
              <a:t>Building An Atmosphere of Unity</a:t>
            </a:r>
          </a:p>
        </p:txBody>
      </p:sp>
      <p:graphicFrame>
        <p:nvGraphicFramePr>
          <p:cNvPr id="3079" name="Group 7">
            <a:extLst>
              <a:ext uri="{FF2B5EF4-FFF2-40B4-BE49-F238E27FC236}">
                <a16:creationId xmlns:a16="http://schemas.microsoft.com/office/drawing/2014/main" id="{B9B9BD07-5900-4724-A75C-CE635686E54D}"/>
              </a:ext>
            </a:extLst>
          </p:cNvPr>
          <p:cNvGraphicFramePr>
            <a:graphicFrameLocks noGrp="1"/>
          </p:cNvGraphicFramePr>
          <p:nvPr/>
        </p:nvGraphicFramePr>
        <p:xfrm>
          <a:off x="6070600" y="5243600"/>
          <a:ext cx="5580063" cy="1207864"/>
        </p:xfrm>
        <a:graphic>
          <a:graphicData uri="http://schemas.openxmlformats.org/drawingml/2006/table">
            <a:tbl>
              <a:tblPr/>
              <a:tblGrid>
                <a:gridCol w="1017588">
                  <a:extLst>
                    <a:ext uri="{9D8B030D-6E8A-4147-A177-3AD203B41FA5}">
                      <a16:colId xmlns:a16="http://schemas.microsoft.com/office/drawing/2014/main" val="120897877"/>
                    </a:ext>
                  </a:extLst>
                </a:gridCol>
                <a:gridCol w="882650">
                  <a:extLst>
                    <a:ext uri="{9D8B030D-6E8A-4147-A177-3AD203B41FA5}">
                      <a16:colId xmlns:a16="http://schemas.microsoft.com/office/drawing/2014/main" val="2519956334"/>
                    </a:ext>
                  </a:extLst>
                </a:gridCol>
                <a:gridCol w="1143000">
                  <a:extLst>
                    <a:ext uri="{9D8B030D-6E8A-4147-A177-3AD203B41FA5}">
                      <a16:colId xmlns:a16="http://schemas.microsoft.com/office/drawing/2014/main" val="2247408872"/>
                    </a:ext>
                  </a:extLst>
                </a:gridCol>
                <a:gridCol w="850900">
                  <a:extLst>
                    <a:ext uri="{9D8B030D-6E8A-4147-A177-3AD203B41FA5}">
                      <a16:colId xmlns:a16="http://schemas.microsoft.com/office/drawing/2014/main" val="3590927058"/>
                    </a:ext>
                  </a:extLst>
                </a:gridCol>
                <a:gridCol w="788987">
                  <a:extLst>
                    <a:ext uri="{9D8B030D-6E8A-4147-A177-3AD203B41FA5}">
                      <a16:colId xmlns:a16="http://schemas.microsoft.com/office/drawing/2014/main" val="2810787704"/>
                    </a:ext>
                  </a:extLst>
                </a:gridCol>
                <a:gridCol w="896938">
                  <a:extLst>
                    <a:ext uri="{9D8B030D-6E8A-4147-A177-3AD203B41FA5}">
                      <a16:colId xmlns:a16="http://schemas.microsoft.com/office/drawing/2014/main" val="2436245794"/>
                    </a:ext>
                  </a:extLst>
                </a:gridCol>
              </a:tblGrid>
              <a:tr h="183096">
                <a:tc gridSpan="6">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Funding</a:t>
                      </a:r>
                    </a:p>
                  </a:txBody>
                  <a:tcPr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8875129"/>
                  </a:ext>
                </a:extLst>
              </a:tr>
              <a:tr h="302363">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Type</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CY21</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CY22</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CY23</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CY24</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CY25</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6741500"/>
                  </a:ext>
                </a:extLst>
              </a:tr>
              <a:tr h="323507">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Distribution</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605909"/>
                  </a:ext>
                </a:extLst>
              </a:tr>
              <a:tr h="323507">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One Time Cost</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5030471"/>
                  </a:ext>
                </a:extLst>
              </a:tr>
            </a:tbl>
          </a:graphicData>
        </a:graphic>
      </p:graphicFrame>
      <p:sp>
        <p:nvSpPr>
          <p:cNvPr id="3147" name="Rectangle 75">
            <a:extLst>
              <a:ext uri="{FF2B5EF4-FFF2-40B4-BE49-F238E27FC236}">
                <a16:creationId xmlns:a16="http://schemas.microsoft.com/office/drawing/2014/main" id="{C4D4CE08-FC2B-4475-831D-58E207AEB35B}"/>
              </a:ext>
            </a:extLst>
          </p:cNvPr>
          <p:cNvSpPr>
            <a:spLocks noChangeArrowheads="1"/>
          </p:cNvSpPr>
          <p:nvPr/>
        </p:nvSpPr>
        <p:spPr bwMode="auto">
          <a:xfrm>
            <a:off x="2328863" y="3767138"/>
            <a:ext cx="1093787"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tabLst>
                <a:tab pos="723900" algn="l"/>
              </a:tabLst>
              <a:defRPr>
                <a:solidFill>
                  <a:srgbClr val="000000"/>
                </a:solidFill>
                <a:latin typeface="Arial" panose="020B0604020202020204" pitchFamily="34" charset="0"/>
                <a:ea typeface="Microsoft YaHei" panose="020B0503020204020204" pitchFamily="34" charset="-122"/>
              </a:defRPr>
            </a:lvl1pPr>
            <a:lvl2pPr>
              <a:tabLst>
                <a:tab pos="723900" algn="l"/>
              </a:tabLst>
              <a:defRPr>
                <a:solidFill>
                  <a:srgbClr val="000000"/>
                </a:solidFill>
                <a:latin typeface="Arial" panose="020B0604020202020204" pitchFamily="34" charset="0"/>
                <a:ea typeface="Microsoft YaHei" panose="020B0503020204020204" pitchFamily="34" charset="-122"/>
              </a:defRPr>
            </a:lvl2pPr>
            <a:lvl3pPr>
              <a:tabLst>
                <a:tab pos="723900" algn="l"/>
              </a:tabLst>
              <a:defRPr>
                <a:solidFill>
                  <a:srgbClr val="000000"/>
                </a:solidFill>
                <a:latin typeface="Arial" panose="020B0604020202020204" pitchFamily="34" charset="0"/>
                <a:ea typeface="Microsoft YaHei" panose="020B0503020204020204" pitchFamily="34" charset="-122"/>
              </a:defRPr>
            </a:lvl3pPr>
            <a:lvl4pPr>
              <a:tabLst>
                <a:tab pos="723900" algn="l"/>
              </a:tabLst>
              <a:defRPr>
                <a:solidFill>
                  <a:srgbClr val="000000"/>
                </a:solidFill>
                <a:latin typeface="Arial" panose="020B0604020202020204" pitchFamily="34" charset="0"/>
                <a:ea typeface="Microsoft YaHei" panose="020B0503020204020204" pitchFamily="34" charset="-122"/>
              </a:defRPr>
            </a:lvl4pPr>
            <a:lvl5pPr>
              <a:tabLst>
                <a:tab pos="7239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spcBef>
                <a:spcPts val="363"/>
              </a:spcBef>
            </a:pPr>
            <a:r>
              <a:rPr lang="en-US" altLang="en-US" sz="1600" b="1" u="sng">
                <a:latin typeface="Arial Narrow" panose="020B0606020202030204" pitchFamily="34" charset="0"/>
              </a:rPr>
              <a:t>Discussion</a:t>
            </a:r>
          </a:p>
        </p:txBody>
      </p:sp>
      <p:sp>
        <p:nvSpPr>
          <p:cNvPr id="3148" name="Rectangle 76">
            <a:extLst>
              <a:ext uri="{FF2B5EF4-FFF2-40B4-BE49-F238E27FC236}">
                <a16:creationId xmlns:a16="http://schemas.microsoft.com/office/drawing/2014/main" id="{F7CA58A1-B081-4328-B128-9653D3003806}"/>
              </a:ext>
            </a:extLst>
          </p:cNvPr>
          <p:cNvSpPr>
            <a:spLocks noChangeArrowheads="1"/>
          </p:cNvSpPr>
          <p:nvPr/>
        </p:nvSpPr>
        <p:spPr bwMode="auto">
          <a:xfrm>
            <a:off x="758824" y="1070339"/>
            <a:ext cx="4233863"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dirty="0">
                <a:latin typeface="Arial Narrow" panose="020B0606020202030204" pitchFamily="34" charset="0"/>
              </a:rPr>
              <a:t>Overview</a:t>
            </a:r>
            <a:endParaRPr lang="en-US" altLang="en-US" sz="1200" b="1" u="sng" dirty="0">
              <a:latin typeface="Arial Narrow" panose="020B0606020202030204" pitchFamily="34" charset="0"/>
            </a:endParaRPr>
          </a:p>
        </p:txBody>
      </p:sp>
      <p:sp>
        <p:nvSpPr>
          <p:cNvPr id="3149" name="Rectangle 77">
            <a:extLst>
              <a:ext uri="{FF2B5EF4-FFF2-40B4-BE49-F238E27FC236}">
                <a16:creationId xmlns:a16="http://schemas.microsoft.com/office/drawing/2014/main" id="{775179B7-AA80-4641-8A1C-D763F62E0833}"/>
              </a:ext>
            </a:extLst>
          </p:cNvPr>
          <p:cNvSpPr>
            <a:spLocks noChangeArrowheads="1"/>
          </p:cNvSpPr>
          <p:nvPr/>
        </p:nvSpPr>
        <p:spPr bwMode="auto">
          <a:xfrm>
            <a:off x="6765925" y="3767138"/>
            <a:ext cx="3840163"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a:latin typeface="Arial Narrow" panose="020B0606020202030204" pitchFamily="34" charset="0"/>
              </a:rPr>
              <a:t>Issues and Resources Needed </a:t>
            </a:r>
          </a:p>
        </p:txBody>
      </p:sp>
      <p:sp>
        <p:nvSpPr>
          <p:cNvPr id="3150" name="Rectangle 78">
            <a:extLst>
              <a:ext uri="{FF2B5EF4-FFF2-40B4-BE49-F238E27FC236}">
                <a16:creationId xmlns:a16="http://schemas.microsoft.com/office/drawing/2014/main" id="{05FF9A0F-D707-401E-A112-FE4EB237D404}"/>
              </a:ext>
            </a:extLst>
          </p:cNvPr>
          <p:cNvSpPr>
            <a:spLocks noChangeArrowheads="1"/>
          </p:cNvSpPr>
          <p:nvPr/>
        </p:nvSpPr>
        <p:spPr bwMode="auto">
          <a:xfrm>
            <a:off x="260350" y="3940175"/>
            <a:ext cx="5672138" cy="24607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24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74625" indent="-174625">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marL="431800" indent="-21590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
                <a:srgbClr val="FF0000"/>
              </a:buClr>
              <a:buSzPct val="85000"/>
              <a:buFont typeface="Arial" panose="020B0604020202020204" pitchFamily="34" charset="0"/>
              <a:buChar char="●"/>
            </a:pPr>
            <a:r>
              <a:rPr lang="en-US" altLang="en-US" sz="1400" dirty="0"/>
              <a:t>A community can identify itself more readily if there exists a unified front relative to a specific intention</a:t>
            </a:r>
          </a:p>
          <a:p>
            <a:pPr hangingPunct="1">
              <a:lnSpc>
                <a:spcPct val="100000"/>
              </a:lnSpc>
              <a:buClr>
                <a:srgbClr val="FF0000"/>
              </a:buClr>
              <a:buSzPct val="85000"/>
              <a:buFont typeface="Arial" panose="020B0604020202020204" pitchFamily="34" charset="0"/>
              <a:buChar char="●"/>
            </a:pPr>
            <a:r>
              <a:rPr lang="en-US" altLang="en-US" sz="1400" dirty="0"/>
              <a:t>Indeed, our objective is to follow, emulate and advance the cause of Christ.  However, this purpose may seem broad and generalized</a:t>
            </a:r>
          </a:p>
          <a:p>
            <a:pPr hangingPunct="1">
              <a:lnSpc>
                <a:spcPct val="100000"/>
              </a:lnSpc>
              <a:buClr>
                <a:srgbClr val="FF0000"/>
              </a:buClr>
              <a:buSzPct val="85000"/>
              <a:buFont typeface="Arial" panose="020B0604020202020204" pitchFamily="34" charset="0"/>
              <a:buChar char="●"/>
            </a:pPr>
            <a:r>
              <a:rPr lang="en-US" altLang="en-US" sz="1400" dirty="0"/>
              <a:t>Disciplined discernment of what “Our Thing” might be and how each individual’s gifts apply requires directed seeking by the parish.  This seeking, in itself, creates unity</a:t>
            </a:r>
          </a:p>
          <a:p>
            <a:pPr hangingPunct="1">
              <a:lnSpc>
                <a:spcPct val="100000"/>
              </a:lnSpc>
              <a:buClr>
                <a:srgbClr val="FF0000"/>
              </a:buClr>
              <a:buSzPct val="85000"/>
              <a:buFont typeface="Arial" panose="020B0604020202020204" pitchFamily="34" charset="0"/>
              <a:buChar char="●"/>
            </a:pPr>
            <a:r>
              <a:rPr lang="en-US" altLang="en-US" sz="1400"/>
              <a:t>Then, </a:t>
            </a:r>
            <a:r>
              <a:rPr lang="en-US" altLang="en-US" sz="1400" dirty="0"/>
              <a:t>the application of such discernment unifies further.  The pursuit can be reinforced with teaching, counseling, and most importantly doing.  Social/fun events may be used to reinforce the goal</a:t>
            </a:r>
          </a:p>
        </p:txBody>
      </p:sp>
      <p:sp>
        <p:nvSpPr>
          <p:cNvPr id="3151" name="Rectangle 79">
            <a:extLst>
              <a:ext uri="{FF2B5EF4-FFF2-40B4-BE49-F238E27FC236}">
                <a16:creationId xmlns:a16="http://schemas.microsoft.com/office/drawing/2014/main" id="{131F43D9-F9E6-42C5-ADBC-08B30EB45358}"/>
              </a:ext>
            </a:extLst>
          </p:cNvPr>
          <p:cNvSpPr>
            <a:spLocks noChangeArrowheads="1"/>
          </p:cNvSpPr>
          <p:nvPr/>
        </p:nvSpPr>
        <p:spPr bwMode="auto">
          <a:xfrm>
            <a:off x="7291388" y="1031875"/>
            <a:ext cx="25336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dirty="0">
                <a:latin typeface="Arial Narrow" panose="020B0606020202030204" pitchFamily="34" charset="0"/>
              </a:rPr>
              <a:t>Tasks to Be Completed</a:t>
            </a:r>
          </a:p>
        </p:txBody>
      </p:sp>
      <p:sp>
        <p:nvSpPr>
          <p:cNvPr id="3152" name="Rectangle 80">
            <a:extLst>
              <a:ext uri="{FF2B5EF4-FFF2-40B4-BE49-F238E27FC236}">
                <a16:creationId xmlns:a16="http://schemas.microsoft.com/office/drawing/2014/main" id="{6A3BBC8E-61BE-455C-8C7A-21DFC6ED12F6}"/>
              </a:ext>
            </a:extLst>
          </p:cNvPr>
          <p:cNvSpPr>
            <a:spLocks noChangeArrowheads="1"/>
          </p:cNvSpPr>
          <p:nvPr/>
        </p:nvSpPr>
        <p:spPr bwMode="auto">
          <a:xfrm>
            <a:off x="6130925" y="1309688"/>
            <a:ext cx="5419725" cy="2246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90000"/>
              </a:lnSpc>
              <a:spcBef>
                <a:spcPts val="400"/>
              </a:spcBef>
              <a:buClr>
                <a:srgbClr val="FF0000"/>
              </a:buClr>
              <a:buSzPct val="85000"/>
              <a:buFont typeface="Arial" panose="020B0604020202020204" pitchFamily="34" charset="0"/>
              <a:buChar char="●"/>
            </a:pPr>
            <a:r>
              <a:rPr lang="en-US" altLang="en-US" sz="1400" dirty="0"/>
              <a:t>Listen to the Spirit through every conduit</a:t>
            </a:r>
          </a:p>
          <a:p>
            <a:pPr hangingPunct="1">
              <a:lnSpc>
                <a:spcPct val="90000"/>
              </a:lnSpc>
              <a:spcBef>
                <a:spcPts val="400"/>
              </a:spcBef>
              <a:buClr>
                <a:srgbClr val="FF0000"/>
              </a:buClr>
              <a:buSzPct val="85000"/>
              <a:buFont typeface="Arial" panose="020B0604020202020204" pitchFamily="34" charset="0"/>
              <a:buChar char="●"/>
            </a:pPr>
            <a:r>
              <a:rPr lang="en-US" altLang="en-US" sz="1400" dirty="0"/>
              <a:t>identify a unified intention by means of Spiritual Gift assessment and ministry interest garnering feedback via venues like</a:t>
            </a:r>
          </a:p>
          <a:p>
            <a:pPr marL="396875" lvl="1" indent="-169863">
              <a:lnSpc>
                <a:spcPct val="90000"/>
              </a:lnSpc>
              <a:spcBef>
                <a:spcPts val="400"/>
              </a:spcBef>
              <a:buClr>
                <a:srgbClr val="FF0000"/>
              </a:buClr>
              <a:buSzPct val="85000"/>
              <a:buFont typeface="Courier New" panose="02070309020205020404" pitchFamily="49" charset="0"/>
              <a:buChar char="o"/>
              <a:tabLst>
                <a:tab pos="3619500" algn="l"/>
              </a:tabLst>
            </a:pPr>
            <a:r>
              <a:rPr lang="en-US" altLang="en-US" sz="1400" dirty="0"/>
              <a:t>Focus Groups</a:t>
            </a:r>
          </a:p>
          <a:p>
            <a:pPr marL="396875" lvl="1" indent="-169863">
              <a:lnSpc>
                <a:spcPct val="90000"/>
              </a:lnSpc>
              <a:spcBef>
                <a:spcPts val="400"/>
              </a:spcBef>
              <a:buClr>
                <a:srgbClr val="FF0000"/>
              </a:buClr>
              <a:buSzPct val="85000"/>
              <a:buFont typeface="Courier New" panose="02070309020205020404" pitchFamily="49" charset="0"/>
              <a:buChar char="o"/>
            </a:pPr>
            <a:r>
              <a:rPr lang="en-US" altLang="en-US" sz="1400" dirty="0"/>
              <a:t>Survey Monkey</a:t>
            </a:r>
          </a:p>
          <a:p>
            <a:pPr hangingPunct="1">
              <a:lnSpc>
                <a:spcPct val="90000"/>
              </a:lnSpc>
              <a:spcBef>
                <a:spcPts val="400"/>
              </a:spcBef>
              <a:buClr>
                <a:srgbClr val="FF0000"/>
              </a:buClr>
              <a:buSzPct val="85000"/>
              <a:buFont typeface="Arial" panose="020B0604020202020204" pitchFamily="34" charset="0"/>
              <a:buChar char="●"/>
            </a:pPr>
            <a:r>
              <a:rPr lang="en-US" altLang="en-US" sz="1400" dirty="0"/>
              <a:t>Supplement to this effort would be individual and group offerings to assist in gift identification</a:t>
            </a:r>
          </a:p>
          <a:p>
            <a:pPr hangingPunct="1">
              <a:lnSpc>
                <a:spcPct val="90000"/>
              </a:lnSpc>
              <a:spcBef>
                <a:spcPts val="400"/>
              </a:spcBef>
              <a:buClr>
                <a:srgbClr val="FF0000"/>
              </a:buClr>
              <a:buSzPct val="85000"/>
              <a:buFont typeface="Arial" panose="020B0604020202020204" pitchFamily="34" charset="0"/>
              <a:buChar char="●"/>
            </a:pPr>
            <a:r>
              <a:rPr lang="en-US" altLang="en-US" sz="1400" dirty="0"/>
              <a:t>The cross-section of where our expressed interest in ministry AND the application of our gifts will help identify our thing.</a:t>
            </a:r>
          </a:p>
          <a:p>
            <a:pPr hangingPunct="1">
              <a:lnSpc>
                <a:spcPct val="90000"/>
              </a:lnSpc>
              <a:spcBef>
                <a:spcPts val="400"/>
              </a:spcBef>
              <a:buClr>
                <a:srgbClr val="FF0000"/>
              </a:buClr>
              <a:buSzPct val="85000"/>
              <a:buFont typeface="Arial" panose="020B0604020202020204" pitchFamily="34" charset="0"/>
              <a:buChar char="●"/>
            </a:pPr>
            <a:r>
              <a:rPr lang="en-US" altLang="en-US" sz="1400" dirty="0"/>
              <a:t>Again, parish events, announcements</a:t>
            </a:r>
          </a:p>
        </p:txBody>
      </p:sp>
      <p:sp>
        <p:nvSpPr>
          <p:cNvPr id="3153" name="Rectangle 81">
            <a:extLst>
              <a:ext uri="{FF2B5EF4-FFF2-40B4-BE49-F238E27FC236}">
                <a16:creationId xmlns:a16="http://schemas.microsoft.com/office/drawing/2014/main" id="{80040DB1-C418-45F3-9A05-0512E6A17B7A}"/>
              </a:ext>
            </a:extLst>
          </p:cNvPr>
          <p:cNvSpPr>
            <a:spLocks noChangeArrowheads="1"/>
          </p:cNvSpPr>
          <p:nvPr/>
        </p:nvSpPr>
        <p:spPr bwMode="auto">
          <a:xfrm>
            <a:off x="6095206" y="4117041"/>
            <a:ext cx="5351462" cy="1123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a:lnSpc>
                <a:spcPct val="90000"/>
              </a:lnSpc>
              <a:buClr>
                <a:srgbClr val="FF0000"/>
              </a:buClr>
              <a:buSzPct val="85000"/>
              <a:buFont typeface="Arial" panose="020B0604020202020204" pitchFamily="34" charset="0"/>
              <a:buChar char="●"/>
            </a:pPr>
            <a:r>
              <a:rPr lang="en-US" altLang="en-US" sz="1400" dirty="0"/>
              <a:t>Complacency, Hectic nature of our busy lives.  Getting enough of the congregation participating to truly garner the correct “Thing”</a:t>
            </a:r>
          </a:p>
          <a:p>
            <a:pPr hangingPunct="1">
              <a:lnSpc>
                <a:spcPct val="90000"/>
              </a:lnSpc>
              <a:spcBef>
                <a:spcPts val="1200"/>
              </a:spcBef>
              <a:buClr>
                <a:srgbClr val="FF0000"/>
              </a:buClr>
              <a:buSzPct val="85000"/>
              <a:buFont typeface="Arial" panose="020B0604020202020204" pitchFamily="34" charset="0"/>
              <a:buChar char="●"/>
            </a:pPr>
            <a:r>
              <a:rPr lang="en-US" altLang="en-US" sz="1400" dirty="0"/>
              <a:t>Funding needed will be determined by “Our Thing” once determined</a:t>
            </a:r>
          </a:p>
          <a:p>
            <a:pPr hangingPunct="1">
              <a:lnSpc>
                <a:spcPct val="90000"/>
              </a:lnSpc>
              <a:buClr>
                <a:srgbClr val="FF0000"/>
              </a:buClr>
              <a:buSzPct val="85000"/>
              <a:buFont typeface="Arial" panose="020B0604020202020204" pitchFamily="34" charset="0"/>
              <a:buChar char="●"/>
            </a:pPr>
            <a:endParaRPr lang="en-US" altLang="en-US" sz="1400" dirty="0"/>
          </a:p>
        </p:txBody>
      </p:sp>
      <p:sp>
        <p:nvSpPr>
          <p:cNvPr id="3154" name="Rectangle 82">
            <a:extLst>
              <a:ext uri="{FF2B5EF4-FFF2-40B4-BE49-F238E27FC236}">
                <a16:creationId xmlns:a16="http://schemas.microsoft.com/office/drawing/2014/main" id="{2A2487CB-9536-4595-8B0A-358A984BB4C1}"/>
              </a:ext>
            </a:extLst>
          </p:cNvPr>
          <p:cNvSpPr>
            <a:spLocks noChangeArrowheads="1"/>
          </p:cNvSpPr>
          <p:nvPr/>
        </p:nvSpPr>
        <p:spPr bwMode="auto">
          <a:xfrm>
            <a:off x="9753600" y="863600"/>
            <a:ext cx="1183122" cy="337100"/>
          </a:xfrm>
          <a:prstGeom prst="rect">
            <a:avLst/>
          </a:prstGeom>
          <a:solidFill>
            <a:srgbClr val="FFC000"/>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p>
            <a:pPr hangingPunct="1">
              <a:lnSpc>
                <a:spcPct val="100000"/>
              </a:lnSpc>
            </a:pPr>
            <a:r>
              <a:rPr lang="en-US" altLang="en-US" sz="1600" dirty="0">
                <a:solidFill>
                  <a:srgbClr val="000000"/>
                </a:solidFill>
              </a:rPr>
              <a:t>2021 Effort</a:t>
            </a:r>
          </a:p>
        </p:txBody>
      </p:sp>
      <p:sp>
        <p:nvSpPr>
          <p:cNvPr id="18" name="Rectangle 81">
            <a:extLst>
              <a:ext uri="{FF2B5EF4-FFF2-40B4-BE49-F238E27FC236}">
                <a16:creationId xmlns:a16="http://schemas.microsoft.com/office/drawing/2014/main" id="{80040DB1-C418-45F3-9A05-0512E6A17B7A}"/>
              </a:ext>
            </a:extLst>
          </p:cNvPr>
          <p:cNvSpPr>
            <a:spLocks noChangeArrowheads="1"/>
          </p:cNvSpPr>
          <p:nvPr/>
        </p:nvSpPr>
        <p:spPr bwMode="auto">
          <a:xfrm>
            <a:off x="411163" y="1378435"/>
            <a:ext cx="5351462" cy="1988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a:lnSpc>
                <a:spcPct val="90000"/>
              </a:lnSpc>
              <a:buClr>
                <a:srgbClr val="FF0000"/>
              </a:buClr>
              <a:buSzPct val="85000"/>
              <a:buFont typeface="Arial" panose="020B0604020202020204" pitchFamily="34" charset="0"/>
              <a:buChar char="●"/>
            </a:pPr>
            <a:r>
              <a:rPr lang="en-US" altLang="en-US" sz="1400" dirty="0"/>
              <a:t>Effort Lead – Rector/Priest</a:t>
            </a:r>
          </a:p>
          <a:p>
            <a:pPr>
              <a:spcBef>
                <a:spcPts val="1200"/>
              </a:spcBef>
              <a:buClr>
                <a:srgbClr val="FF0000"/>
              </a:buClr>
              <a:buSzPct val="85000"/>
              <a:buFont typeface="Arial" panose="020B0604020202020204" pitchFamily="34" charset="0"/>
              <a:buChar char="●"/>
            </a:pPr>
            <a:r>
              <a:rPr lang="en-US" altLang="en-US" sz="1400" dirty="0"/>
              <a:t>Description - Creating Unity by determining a unified objective (Finding our Thing).  Developing unity is more than drafting a mission statement.  It requires community.  One approach to accomplish unity is to decipher a common cause. The end goal is a shared ethos</a:t>
            </a:r>
          </a:p>
          <a:p>
            <a:pPr>
              <a:spcBef>
                <a:spcPts val="1200"/>
              </a:spcBef>
              <a:buClr>
                <a:srgbClr val="FF0000"/>
              </a:buClr>
              <a:buSzPct val="85000"/>
              <a:buFont typeface="Arial" panose="020B0604020202020204" pitchFamily="34" charset="0"/>
              <a:buChar char="●"/>
            </a:pPr>
            <a:r>
              <a:rPr lang="en-US" altLang="en-US" sz="1400" dirty="0"/>
              <a:t>Effort Length – 6 Months to determine “Our Thing”, then ongoing</a:t>
            </a:r>
          </a:p>
          <a:p>
            <a:pPr hangingPunct="1">
              <a:lnSpc>
                <a:spcPct val="90000"/>
              </a:lnSpc>
              <a:buClr>
                <a:srgbClr val="FF0000"/>
              </a:buClr>
              <a:buSzPct val="85000"/>
              <a:buFont typeface="Arial" panose="020B0604020202020204" pitchFamily="34" charset="0"/>
              <a:buChar char="●"/>
            </a:pPr>
            <a:endParaRPr lang="en-US" altLang="en-US" sz="1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6259056" y="3867820"/>
            <a:ext cx="3981450" cy="2657475"/>
          </a:xfrm>
          <a:prstGeom prst="rect">
            <a:avLst/>
          </a:prstGeom>
          <a:noFill/>
          <a:ln w="9525">
            <a:noFill/>
            <a:miter lim="800000"/>
            <a:headEnd/>
            <a:tailEnd/>
          </a:ln>
        </p:spPr>
        <p:txBody>
          <a:bodyPr lIns="0" tIns="0" rIns="0" bIns="0"/>
          <a:lstStyle/>
          <a:p>
            <a:pPr marL="173038" indent="-173038" eaLnBrk="0" hangingPunct="0">
              <a:spcBef>
                <a:spcPct val="20000"/>
              </a:spcBef>
              <a:buClr>
                <a:schemeClr val="hlink"/>
              </a:buClr>
              <a:buSzPct val="75000"/>
              <a:buFont typeface="Wingdings" pitchFamily="2" charset="2"/>
              <a:buChar char="l"/>
            </a:pPr>
            <a:endParaRPr lang="en-US" sz="1000"/>
          </a:p>
        </p:txBody>
      </p:sp>
      <p:sp>
        <p:nvSpPr>
          <p:cNvPr id="6147" name="Rectangle 7"/>
          <p:cNvSpPr>
            <a:spLocks noChangeArrowheads="1"/>
          </p:cNvSpPr>
          <p:nvPr/>
        </p:nvSpPr>
        <p:spPr bwMode="auto">
          <a:xfrm>
            <a:off x="263047" y="1038894"/>
            <a:ext cx="11498893" cy="5486400"/>
          </a:xfrm>
          <a:prstGeom prst="rect">
            <a:avLst/>
          </a:prstGeom>
          <a:noFill/>
          <a:ln w="28575" algn="ctr">
            <a:solidFill>
              <a:schemeClr val="tx1"/>
            </a:solidFill>
            <a:miter lim="800000"/>
            <a:headEnd/>
            <a:tailEnd/>
          </a:ln>
        </p:spPr>
        <p:txBody>
          <a:bodyPr wrap="none" anchor="ctr"/>
          <a:lstStyle/>
          <a:p>
            <a:endParaRPr lang="en-US"/>
          </a:p>
        </p:txBody>
      </p:sp>
      <p:sp>
        <p:nvSpPr>
          <p:cNvPr id="6148" name="Line 8"/>
          <p:cNvSpPr>
            <a:spLocks noChangeShapeType="1"/>
          </p:cNvSpPr>
          <p:nvPr/>
        </p:nvSpPr>
        <p:spPr bwMode="auto">
          <a:xfrm flipV="1">
            <a:off x="263047" y="3791879"/>
            <a:ext cx="11498893" cy="0"/>
          </a:xfrm>
          <a:prstGeom prst="line">
            <a:avLst/>
          </a:prstGeom>
          <a:noFill/>
          <a:ln w="38100">
            <a:solidFill>
              <a:schemeClr val="tx1"/>
            </a:solidFill>
            <a:round/>
            <a:headEnd/>
            <a:tailEnd/>
          </a:ln>
        </p:spPr>
        <p:txBody>
          <a:bodyPr/>
          <a:lstStyle/>
          <a:p>
            <a:endParaRPr lang="en-US"/>
          </a:p>
        </p:txBody>
      </p:sp>
      <p:sp>
        <p:nvSpPr>
          <p:cNvPr id="6149" name="Line 9"/>
          <p:cNvSpPr>
            <a:spLocks noChangeShapeType="1"/>
          </p:cNvSpPr>
          <p:nvPr/>
        </p:nvSpPr>
        <p:spPr bwMode="auto">
          <a:xfrm flipV="1">
            <a:off x="5973306" y="1038894"/>
            <a:ext cx="0" cy="5486400"/>
          </a:xfrm>
          <a:prstGeom prst="line">
            <a:avLst/>
          </a:prstGeom>
          <a:noFill/>
          <a:ln w="38100">
            <a:solidFill>
              <a:schemeClr val="tx1"/>
            </a:solidFill>
            <a:round/>
            <a:headEnd/>
            <a:tailEnd/>
          </a:ln>
        </p:spPr>
        <p:txBody>
          <a:bodyPr/>
          <a:lstStyle/>
          <a:p>
            <a:endParaRPr lang="en-US"/>
          </a:p>
        </p:txBody>
      </p:sp>
      <p:sp>
        <p:nvSpPr>
          <p:cNvPr id="6150" name="Text Box 42"/>
          <p:cNvSpPr txBox="1">
            <a:spLocks noChangeArrowheads="1"/>
          </p:cNvSpPr>
          <p:nvPr/>
        </p:nvSpPr>
        <p:spPr bwMode="auto">
          <a:xfrm>
            <a:off x="4336611" y="288185"/>
            <a:ext cx="7404834" cy="344710"/>
          </a:xfrm>
          <a:prstGeom prst="rect">
            <a:avLst/>
          </a:prstGeom>
          <a:noFill/>
          <a:ln w="9525" algn="ctr">
            <a:noFill/>
            <a:miter lim="800000"/>
            <a:headEnd/>
            <a:tailEnd/>
          </a:ln>
        </p:spPr>
        <p:txBody>
          <a:bodyPr wrap="square" lIns="0" tIns="0" rIns="0" bIns="0">
            <a:spAutoFit/>
          </a:bodyPr>
          <a:lstStyle/>
          <a:p>
            <a:pPr algn="r">
              <a:lnSpc>
                <a:spcPct val="80000"/>
              </a:lnSpc>
            </a:pPr>
            <a:r>
              <a:rPr lang="en-US" sz="2800" b="1" i="1" dirty="0">
                <a:latin typeface="Tahoma" pitchFamily="34" charset="0"/>
                <a:cs typeface="Tahoma" pitchFamily="34" charset="0"/>
              </a:rPr>
              <a:t>Young Adult and Family Programs</a:t>
            </a:r>
          </a:p>
        </p:txBody>
      </p:sp>
      <p:sp>
        <p:nvSpPr>
          <p:cNvPr id="45" name="Text Box 47"/>
          <p:cNvSpPr txBox="1">
            <a:spLocks noChangeArrowheads="1"/>
          </p:cNvSpPr>
          <p:nvPr/>
        </p:nvSpPr>
        <p:spPr bwMode="auto">
          <a:xfrm>
            <a:off x="430060" y="1357398"/>
            <a:ext cx="5409896" cy="2246769"/>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Effort Lead: </a:t>
            </a:r>
            <a:r>
              <a:rPr lang="en-US" sz="1400" dirty="0">
                <a:latin typeface="Arial" panose="020B0604020202020204" pitchFamily="34" charset="0"/>
                <a:ea typeface="Microsoft YaHei" panose="020B0503020204020204" pitchFamily="34" charset="-122"/>
              </a:rPr>
              <a:t>TBD by Vestry</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Description:  Develop plan to revamp existing engagement efforts and to further the reach to young adults and families </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Survey and discussion has indicated the need to encourage participation through programming targeted to young adults and families</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Effort Length: 6 months</a:t>
            </a:r>
            <a:r>
              <a:rPr lang="en-US" altLang="en-US" sz="1400" dirty="0">
                <a:solidFill>
                  <a:srgbClr val="000000"/>
                </a:solidFill>
                <a:latin typeface="Arial" panose="020B0604020202020204" pitchFamily="34" charset="0"/>
                <a:ea typeface="Microsoft YaHei" panose="020B0503020204020204" pitchFamily="34" charset="-122"/>
              </a:rPr>
              <a:t> to stand up and on-going periodic governance and re-evaluation thereafter</a:t>
            </a:r>
          </a:p>
          <a:p>
            <a:pPr marL="177800" indent="-177800">
              <a:lnSpc>
                <a:spcPct val="90000"/>
              </a:lnSpc>
              <a:spcBef>
                <a:spcPts val="600"/>
              </a:spcBef>
              <a:buClr>
                <a:srgbClr val="FF0000"/>
              </a:buClr>
              <a:buFont typeface="Arial" pitchFamily="34" charset="0"/>
              <a:buChar char="●"/>
              <a:defRPr/>
            </a:pPr>
            <a:endParaRPr lang="en-US" sz="1400" dirty="0"/>
          </a:p>
          <a:p>
            <a:pPr marL="177800" indent="-177800">
              <a:lnSpc>
                <a:spcPct val="90000"/>
              </a:lnSpc>
              <a:buFont typeface="Wingdings" pitchFamily="2" charset="2"/>
              <a:buChar char="§"/>
              <a:defRPr/>
            </a:pPr>
            <a:endParaRPr lang="en-US" sz="1400" dirty="0">
              <a:latin typeface="Arial Narrow" pitchFamily="34" charset="0"/>
            </a:endParaRPr>
          </a:p>
        </p:txBody>
      </p:sp>
      <p:graphicFrame>
        <p:nvGraphicFramePr>
          <p:cNvPr id="8308" name="Group 116"/>
          <p:cNvGraphicFramePr>
            <a:graphicFrameLocks noGrp="1"/>
          </p:cNvGraphicFramePr>
          <p:nvPr/>
        </p:nvGraphicFramePr>
        <p:xfrm>
          <a:off x="6207681" y="5218843"/>
          <a:ext cx="5203522" cy="1036320"/>
        </p:xfrm>
        <a:graphic>
          <a:graphicData uri="http://schemas.openxmlformats.org/drawingml/2006/table">
            <a:tbl>
              <a:tblPr/>
              <a:tblGrid>
                <a:gridCol w="949070">
                  <a:extLst>
                    <a:ext uri="{9D8B030D-6E8A-4147-A177-3AD203B41FA5}">
                      <a16:colId xmlns:a16="http://schemas.microsoft.com/office/drawing/2014/main" val="20000"/>
                    </a:ext>
                  </a:extLst>
                </a:gridCol>
                <a:gridCol w="824301">
                  <a:extLst>
                    <a:ext uri="{9D8B030D-6E8A-4147-A177-3AD203B41FA5}">
                      <a16:colId xmlns:a16="http://schemas.microsoft.com/office/drawing/2014/main" val="20001"/>
                    </a:ext>
                  </a:extLst>
                </a:gridCol>
                <a:gridCol w="1065658">
                  <a:extLst>
                    <a:ext uri="{9D8B030D-6E8A-4147-A177-3AD203B41FA5}">
                      <a16:colId xmlns:a16="http://schemas.microsoft.com/office/drawing/2014/main" val="20002"/>
                    </a:ext>
                  </a:extLst>
                </a:gridCol>
                <a:gridCol w="793619">
                  <a:extLst>
                    <a:ext uri="{9D8B030D-6E8A-4147-A177-3AD203B41FA5}">
                      <a16:colId xmlns:a16="http://schemas.microsoft.com/office/drawing/2014/main" val="20003"/>
                    </a:ext>
                  </a:extLst>
                </a:gridCol>
                <a:gridCol w="736347">
                  <a:extLst>
                    <a:ext uri="{9D8B030D-6E8A-4147-A177-3AD203B41FA5}">
                      <a16:colId xmlns:a16="http://schemas.microsoft.com/office/drawing/2014/main" val="20004"/>
                    </a:ext>
                  </a:extLst>
                </a:gridCol>
                <a:gridCol w="834527">
                  <a:extLst>
                    <a:ext uri="{9D8B030D-6E8A-4147-A177-3AD203B41FA5}">
                      <a16:colId xmlns:a16="http://schemas.microsoft.com/office/drawing/2014/main" val="20005"/>
                    </a:ext>
                  </a:extLst>
                </a:gridCol>
              </a:tblGrid>
              <a:tr h="195263">
                <a:tc gridSpan="6">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Funding</a:t>
                      </a: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84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a:ln>
                            <a:noFill/>
                          </a:ln>
                          <a:solidFill>
                            <a:schemeClr val="tx1"/>
                          </a:solidFill>
                          <a:effectLst/>
                          <a:latin typeface="Arial Narrow" pitchFamily="34" charset="0"/>
                          <a:cs typeface="Arial" charset="0"/>
                        </a:rPr>
                        <a:t>Type</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CY24</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CY25</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0975">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Distribution</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$1000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$1000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$1000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57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One Time Cost</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$2500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191" name="Rectangle 96"/>
          <p:cNvSpPr>
            <a:spLocks noChangeArrowheads="1"/>
          </p:cNvSpPr>
          <p:nvPr/>
        </p:nvSpPr>
        <p:spPr bwMode="auto">
          <a:xfrm>
            <a:off x="2428297" y="3766790"/>
            <a:ext cx="894476" cy="246221"/>
          </a:xfrm>
          <a:prstGeom prst="rect">
            <a:avLst/>
          </a:prstGeom>
          <a:noFill/>
          <a:ln w="9525">
            <a:noFill/>
            <a:miter lim="800000"/>
            <a:headEnd/>
            <a:tailEnd/>
          </a:ln>
        </p:spPr>
        <p:txBody>
          <a:bodyPr wrap="none" lIns="0" tIns="0" rIns="0" bIns="0">
            <a:spAutoFit/>
          </a:bodyPr>
          <a:lstStyle/>
          <a:p>
            <a:pPr eaLnBrk="0" hangingPunct="0">
              <a:spcBef>
                <a:spcPct val="20000"/>
              </a:spcBef>
              <a:buClr>
                <a:schemeClr val="hlink"/>
              </a:buClr>
              <a:buSzPct val="75000"/>
              <a:buFont typeface="Wingdings" pitchFamily="2" charset="2"/>
              <a:buNone/>
            </a:pPr>
            <a:r>
              <a:rPr lang="en-US" sz="1600" b="1" u="sng" dirty="0">
                <a:latin typeface="Arial Narrow" pitchFamily="34" charset="0"/>
              </a:rPr>
              <a:t>Discussion</a:t>
            </a:r>
            <a:endParaRPr lang="en-US" sz="1400" b="1" u="sng" dirty="0">
              <a:latin typeface="Arial Narrow" pitchFamily="34" charset="0"/>
            </a:endParaRPr>
          </a:p>
        </p:txBody>
      </p:sp>
      <p:sp>
        <p:nvSpPr>
          <p:cNvPr id="6192" name="Text Box 104"/>
          <p:cNvSpPr txBox="1">
            <a:spLocks noChangeArrowheads="1"/>
          </p:cNvSpPr>
          <p:nvPr/>
        </p:nvSpPr>
        <p:spPr bwMode="auto">
          <a:xfrm>
            <a:off x="758348" y="1040047"/>
            <a:ext cx="4234375"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a:latin typeface="Arial Narrow" pitchFamily="34" charset="0"/>
              </a:rPr>
              <a:t>Overview</a:t>
            </a:r>
          </a:p>
        </p:txBody>
      </p:sp>
      <p:sp>
        <p:nvSpPr>
          <p:cNvPr id="6194" name="Text Box 106"/>
          <p:cNvSpPr txBox="1">
            <a:spLocks noChangeArrowheads="1"/>
          </p:cNvSpPr>
          <p:nvPr/>
        </p:nvSpPr>
        <p:spPr bwMode="auto">
          <a:xfrm>
            <a:off x="7189766" y="3766790"/>
            <a:ext cx="3048000" cy="246221"/>
          </a:xfrm>
          <a:prstGeom prst="rect">
            <a:avLst/>
          </a:prstGeom>
          <a:noFill/>
          <a:ln w="9525">
            <a:noFill/>
            <a:miter lim="800000"/>
            <a:headEnd/>
            <a:tailEnd/>
          </a:ln>
        </p:spPr>
        <p:txBody>
          <a:bodyPr lIns="0" tIns="0" rIns="0" bIns="0">
            <a:spAutoFit/>
          </a:bodyPr>
          <a:lstStyle/>
          <a:p>
            <a:pPr marL="228600" indent="-228600" algn="ctr">
              <a:spcAft>
                <a:spcPct val="30000"/>
              </a:spcAft>
            </a:pPr>
            <a:r>
              <a:rPr lang="en-US" sz="1600" b="1" u="sng" dirty="0">
                <a:latin typeface="Arial Narrow" pitchFamily="34" charset="0"/>
              </a:rPr>
              <a:t>Issues and Resources Needed </a:t>
            </a:r>
          </a:p>
        </p:txBody>
      </p:sp>
      <p:sp>
        <p:nvSpPr>
          <p:cNvPr id="6198" name="Text Box 41"/>
          <p:cNvSpPr txBox="1">
            <a:spLocks noChangeArrowheads="1"/>
          </p:cNvSpPr>
          <p:nvPr/>
        </p:nvSpPr>
        <p:spPr bwMode="auto">
          <a:xfrm>
            <a:off x="260313" y="3993386"/>
            <a:ext cx="5672621" cy="2416046"/>
          </a:xfrm>
          <a:prstGeom prst="rect">
            <a:avLst/>
          </a:prstGeom>
          <a:noFill/>
          <a:ln w="3175" algn="ctr">
            <a:noFill/>
            <a:miter lim="800000"/>
            <a:headEnd/>
            <a:tailEnd/>
          </a:ln>
        </p:spPr>
        <p:txBody>
          <a:bodyPr wrap="square">
            <a:spAutoFit/>
          </a:bodyPr>
          <a:lstStyle/>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Differentiate between what we have now vs. what we are looking for with young adult/family programs</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Find out how to engage UAH Canterbury and research other young adult/family groups at other churches</a:t>
            </a:r>
          </a:p>
          <a:p>
            <a:pPr marL="287337" lvl="1" indent="-285750">
              <a:lnSpc>
                <a:spcPct val="90000"/>
              </a:lnSpc>
              <a:spcBef>
                <a:spcPts val="600"/>
              </a:spcBef>
              <a:buClr>
                <a:srgbClr val="FF0000"/>
              </a:buClr>
              <a:buSzPct val="85000"/>
              <a:buFont typeface="Arial" panose="020B0604020202020204" pitchFamily="34" charset="0"/>
              <a:buChar char="•"/>
            </a:pPr>
            <a:r>
              <a:rPr lang="en-US" altLang="en-US" sz="1400" dirty="0"/>
              <a:t>What are the issues leading to lack of participation from young adult/families right now? Schedule? Childcare? Workload? </a:t>
            </a:r>
          </a:p>
          <a:p>
            <a:pPr marL="287337" lvl="1" indent="-285750">
              <a:lnSpc>
                <a:spcPct val="90000"/>
              </a:lnSpc>
              <a:spcBef>
                <a:spcPts val="600"/>
              </a:spcBef>
              <a:buClr>
                <a:srgbClr val="FF0000"/>
              </a:buClr>
              <a:buSzPct val="85000"/>
              <a:buFont typeface="Arial" panose="020B0604020202020204" pitchFamily="34" charset="0"/>
              <a:buChar char="•"/>
            </a:pPr>
            <a:r>
              <a:rPr lang="en-US" altLang="en-US" sz="1400" dirty="0"/>
              <a:t>What would success look like in creating additional programming for these groups? </a:t>
            </a:r>
          </a:p>
          <a:p>
            <a:pPr marL="287337" lvl="1" indent="-285750">
              <a:lnSpc>
                <a:spcPct val="90000"/>
              </a:lnSpc>
              <a:spcBef>
                <a:spcPts val="600"/>
              </a:spcBef>
              <a:buClr>
                <a:srgbClr val="FF0000"/>
              </a:buClr>
              <a:buSzPct val="85000"/>
              <a:buFont typeface="Arial" panose="020B0604020202020204" pitchFamily="34" charset="0"/>
              <a:buChar char="•"/>
            </a:pPr>
            <a:r>
              <a:rPr lang="en-US" altLang="en-US" sz="1400" dirty="0"/>
              <a:t>How can we measure successful engagement?</a:t>
            </a:r>
          </a:p>
          <a:p>
            <a:pPr marL="287337" lvl="1" indent="-285750">
              <a:lnSpc>
                <a:spcPct val="90000"/>
              </a:lnSpc>
              <a:spcBef>
                <a:spcPts val="600"/>
              </a:spcBef>
              <a:buClr>
                <a:srgbClr val="FF0000"/>
              </a:buClr>
              <a:buSzPct val="85000"/>
              <a:buFont typeface="Arial" panose="020B0604020202020204" pitchFamily="34" charset="0"/>
              <a:buChar char="•"/>
            </a:pPr>
            <a:r>
              <a:rPr lang="en-US" altLang="en-US" sz="1400" dirty="0"/>
              <a:t>Is this both in-reach and out-reach?</a:t>
            </a:r>
          </a:p>
        </p:txBody>
      </p:sp>
      <p:sp>
        <p:nvSpPr>
          <p:cNvPr id="65" name="Text Box 104"/>
          <p:cNvSpPr txBox="1">
            <a:spLocks noChangeArrowheads="1"/>
          </p:cNvSpPr>
          <p:nvPr/>
        </p:nvSpPr>
        <p:spPr bwMode="auto">
          <a:xfrm>
            <a:off x="7291074" y="1032202"/>
            <a:ext cx="2533594"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a:latin typeface="Arial Narrow" pitchFamily="34" charset="0"/>
              </a:rPr>
              <a:t>Tasks to Be Completed</a:t>
            </a:r>
          </a:p>
        </p:txBody>
      </p:sp>
      <p:sp>
        <p:nvSpPr>
          <p:cNvPr id="66" name="Text Box 47"/>
          <p:cNvSpPr txBox="1">
            <a:spLocks noChangeArrowheads="1"/>
          </p:cNvSpPr>
          <p:nvPr/>
        </p:nvSpPr>
        <p:spPr bwMode="auto">
          <a:xfrm>
            <a:off x="6130712" y="1309042"/>
            <a:ext cx="5419497" cy="1782026"/>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Create a committee/lead for effort </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Determine interests of young adults/families using surveys from committee and impacted groups in Church </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Develop ideas and plans to engage (parish events, community events, digital opportunities to get together)</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Establish a plan to promote/advertise new programing to St. Matthew’s community. (If used for outreach, Church Sign/ message board would be easy way to get word out to locals.)</a:t>
            </a:r>
          </a:p>
        </p:txBody>
      </p:sp>
      <p:sp>
        <p:nvSpPr>
          <p:cNvPr id="67" name="Text Box 47"/>
          <p:cNvSpPr txBox="1">
            <a:spLocks noChangeArrowheads="1"/>
          </p:cNvSpPr>
          <p:nvPr/>
        </p:nvSpPr>
        <p:spPr bwMode="auto">
          <a:xfrm>
            <a:off x="6198706" y="4104209"/>
            <a:ext cx="5351491" cy="735586"/>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Standing budget for advertising and holding events</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Ongoing participation from group leaders</a:t>
            </a:r>
          </a:p>
          <a:p>
            <a:pPr marL="287337" indent="-285750" hangingPunct="1">
              <a:lnSpc>
                <a:spcPct val="90000"/>
              </a:lnSpc>
              <a:spcBef>
                <a:spcPts val="600"/>
              </a:spcBef>
              <a:buClr>
                <a:srgbClr val="FF0000"/>
              </a:buClr>
              <a:buSzPct val="85000"/>
              <a:buFont typeface="Arial" panose="020B0604020202020204" pitchFamily="34" charset="0"/>
              <a:buChar char="•"/>
            </a:pPr>
            <a:r>
              <a:rPr lang="en-US" sz="1400" dirty="0">
                <a:latin typeface="+mn-lt"/>
              </a:rPr>
              <a:t>Volunteers in the target groups (young adults/families)</a:t>
            </a:r>
          </a:p>
        </p:txBody>
      </p:sp>
      <p:sp>
        <p:nvSpPr>
          <p:cNvPr id="16" name="TextBox 15"/>
          <p:cNvSpPr txBox="1"/>
          <p:nvPr/>
        </p:nvSpPr>
        <p:spPr>
          <a:xfrm>
            <a:off x="9747921" y="864081"/>
            <a:ext cx="1186030" cy="338554"/>
          </a:xfrm>
          <a:prstGeom prst="rect">
            <a:avLst/>
          </a:prstGeom>
          <a:solidFill>
            <a:srgbClr val="FFC000"/>
          </a:solidFill>
        </p:spPr>
        <p:txBody>
          <a:bodyPr wrap="none" rtlCol="0">
            <a:spAutoFit/>
          </a:bodyPr>
          <a:lstStyle/>
          <a:p>
            <a:r>
              <a:rPr lang="en-US" sz="1600" dirty="0"/>
              <a:t>2021 Effort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7F63B353-93C1-4C0B-A8AA-0EF6E6015BDC}"/>
              </a:ext>
            </a:extLst>
          </p:cNvPr>
          <p:cNvSpPr>
            <a:spLocks noChangeArrowheads="1"/>
          </p:cNvSpPr>
          <p:nvPr/>
        </p:nvSpPr>
        <p:spPr bwMode="auto">
          <a:xfrm>
            <a:off x="6259513" y="4048125"/>
            <a:ext cx="398145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3038" indent="-173038">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spcBef>
                <a:spcPct val="20000"/>
              </a:spcBef>
              <a:spcAft>
                <a:spcPct val="0"/>
              </a:spcAft>
              <a:buClr>
                <a:schemeClr val="hlink"/>
              </a:buClr>
              <a:buSzPct val="75000"/>
              <a:buFont typeface="Wingdings" panose="05000000000000000000" pitchFamily="2" charset="2"/>
              <a:buChar char="l"/>
            </a:pPr>
            <a:endParaRPr lang="en-US" altLang="en-US" sz="1000">
              <a:solidFill>
                <a:schemeClr val="tx1"/>
              </a:solidFill>
            </a:endParaRPr>
          </a:p>
        </p:txBody>
      </p:sp>
      <p:sp>
        <p:nvSpPr>
          <p:cNvPr id="5123" name="Rectangle 7">
            <a:extLst>
              <a:ext uri="{FF2B5EF4-FFF2-40B4-BE49-F238E27FC236}">
                <a16:creationId xmlns:a16="http://schemas.microsoft.com/office/drawing/2014/main" id="{F214B333-F6A1-4466-B58E-D6C45E6E5F3B}"/>
              </a:ext>
            </a:extLst>
          </p:cNvPr>
          <p:cNvSpPr>
            <a:spLocks noChangeArrowheads="1"/>
          </p:cNvSpPr>
          <p:nvPr/>
        </p:nvSpPr>
        <p:spPr bwMode="auto">
          <a:xfrm>
            <a:off x="219075" y="1219200"/>
            <a:ext cx="11485563" cy="5486400"/>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5124" name="Line 8">
            <a:extLst>
              <a:ext uri="{FF2B5EF4-FFF2-40B4-BE49-F238E27FC236}">
                <a16:creationId xmlns:a16="http://schemas.microsoft.com/office/drawing/2014/main" id="{8C2A1AD3-D354-49A5-8AB5-8153341954C3}"/>
              </a:ext>
            </a:extLst>
          </p:cNvPr>
          <p:cNvSpPr>
            <a:spLocks noChangeShapeType="1"/>
          </p:cNvSpPr>
          <p:nvPr/>
        </p:nvSpPr>
        <p:spPr bwMode="auto">
          <a:xfrm>
            <a:off x="219075" y="3952875"/>
            <a:ext cx="11485563" cy="77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 name="Line 9">
            <a:extLst>
              <a:ext uri="{FF2B5EF4-FFF2-40B4-BE49-F238E27FC236}">
                <a16:creationId xmlns:a16="http://schemas.microsoft.com/office/drawing/2014/main" id="{2645D34D-093E-4118-BA51-9056A9DB08E7}"/>
              </a:ext>
            </a:extLst>
          </p:cNvPr>
          <p:cNvSpPr>
            <a:spLocks noChangeShapeType="1"/>
          </p:cNvSpPr>
          <p:nvPr/>
        </p:nvSpPr>
        <p:spPr bwMode="auto">
          <a:xfrm flipV="1">
            <a:off x="5973763" y="1219200"/>
            <a:ext cx="0" cy="5486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6" name="Text Box 42">
            <a:extLst>
              <a:ext uri="{FF2B5EF4-FFF2-40B4-BE49-F238E27FC236}">
                <a16:creationId xmlns:a16="http://schemas.microsoft.com/office/drawing/2014/main" id="{DA995414-411E-495D-A93F-043989E68A77}"/>
              </a:ext>
            </a:extLst>
          </p:cNvPr>
          <p:cNvSpPr txBox="1">
            <a:spLocks noChangeArrowheads="1"/>
          </p:cNvSpPr>
          <p:nvPr/>
        </p:nvSpPr>
        <p:spPr bwMode="auto">
          <a:xfrm>
            <a:off x="4081671" y="290513"/>
            <a:ext cx="7743618" cy="344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p>
            <a:pPr algn="r" eaLnBrk="1">
              <a:lnSpc>
                <a:spcPct val="80000"/>
              </a:lnSpc>
              <a:buClr>
                <a:srgbClr val="000000"/>
              </a:buClr>
              <a:buSzPct val="100000"/>
              <a:buFont typeface="Times New Roman" panose="02020603050405020304" pitchFamily="18" charset="0"/>
              <a:buNone/>
            </a:pPr>
            <a:r>
              <a:rPr lang="en-US" altLang="en-US" sz="2800" b="1" i="1" dirty="0">
                <a:latin typeface="Tahoma" panose="020B0604030504040204" pitchFamily="34" charset="0"/>
                <a:cs typeface="Tahoma" panose="020B0604030504040204" pitchFamily="34" charset="0"/>
              </a:rPr>
              <a:t>Adults Mentoring Youth Program  </a:t>
            </a:r>
          </a:p>
        </p:txBody>
      </p:sp>
      <p:sp>
        <p:nvSpPr>
          <p:cNvPr id="45" name="Text Box 47">
            <a:extLst>
              <a:ext uri="{FF2B5EF4-FFF2-40B4-BE49-F238E27FC236}">
                <a16:creationId xmlns:a16="http://schemas.microsoft.com/office/drawing/2014/main" id="{EDF680C0-0402-454F-A92E-7646054004CC}"/>
              </a:ext>
            </a:extLst>
          </p:cNvPr>
          <p:cNvSpPr txBox="1">
            <a:spLocks noChangeArrowheads="1"/>
          </p:cNvSpPr>
          <p:nvPr/>
        </p:nvSpPr>
        <p:spPr bwMode="auto">
          <a:xfrm>
            <a:off x="401638" y="1519238"/>
            <a:ext cx="5438775" cy="1256691"/>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Effort Lead:  Christian Education/Youth/TBD</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Description:  Offer a program where adult members of the parish could be mentors to the youth of the parish.</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Effort Length: Approximately 6 months, possibly ongoing</a:t>
            </a:r>
          </a:p>
        </p:txBody>
      </p:sp>
      <p:sp>
        <p:nvSpPr>
          <p:cNvPr id="5128" name="Rectangle 96">
            <a:extLst>
              <a:ext uri="{FF2B5EF4-FFF2-40B4-BE49-F238E27FC236}">
                <a16:creationId xmlns:a16="http://schemas.microsoft.com/office/drawing/2014/main" id="{59E06800-FD9C-4462-AD23-ECF3992F7B8F}"/>
              </a:ext>
            </a:extLst>
          </p:cNvPr>
          <p:cNvSpPr>
            <a:spLocks noChangeArrowheads="1"/>
          </p:cNvSpPr>
          <p:nvPr/>
        </p:nvSpPr>
        <p:spPr bwMode="auto">
          <a:xfrm>
            <a:off x="2382838" y="4014788"/>
            <a:ext cx="8937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93000"/>
              </a:lnSpc>
              <a:spcBef>
                <a:spcPct val="20000"/>
              </a:spcBef>
              <a:buClr>
                <a:schemeClr val="hlink"/>
              </a:buClr>
              <a:buSzPct val="75000"/>
              <a:buFont typeface="Wingdings" panose="05000000000000000000" pitchFamily="2" charset="2"/>
              <a:buNone/>
            </a:pPr>
            <a:r>
              <a:rPr lang="en-US" altLang="en-US" sz="1600" b="1" u="sng">
                <a:latin typeface="Arial Narrow" panose="020B0606020202030204" pitchFamily="34" charset="0"/>
              </a:rPr>
              <a:t>Discussion</a:t>
            </a:r>
            <a:endParaRPr lang="en-US" altLang="en-US" sz="1400" b="1" u="sng">
              <a:latin typeface="Arial Narrow" panose="020B0606020202030204" pitchFamily="34" charset="0"/>
            </a:endParaRPr>
          </a:p>
        </p:txBody>
      </p:sp>
      <p:sp>
        <p:nvSpPr>
          <p:cNvPr id="5129" name="Text Box 104">
            <a:extLst>
              <a:ext uri="{FF2B5EF4-FFF2-40B4-BE49-F238E27FC236}">
                <a16:creationId xmlns:a16="http://schemas.microsoft.com/office/drawing/2014/main" id="{929D96E0-4F47-4837-AB88-53536464036D}"/>
              </a:ext>
            </a:extLst>
          </p:cNvPr>
          <p:cNvSpPr txBox="1">
            <a:spLocks noChangeArrowheads="1"/>
          </p:cNvSpPr>
          <p:nvPr/>
        </p:nvSpPr>
        <p:spPr bwMode="auto">
          <a:xfrm>
            <a:off x="712788" y="1219200"/>
            <a:ext cx="42338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Overview</a:t>
            </a:r>
          </a:p>
        </p:txBody>
      </p:sp>
      <p:sp>
        <p:nvSpPr>
          <p:cNvPr id="5130" name="Text Box 106">
            <a:extLst>
              <a:ext uri="{FF2B5EF4-FFF2-40B4-BE49-F238E27FC236}">
                <a16:creationId xmlns:a16="http://schemas.microsoft.com/office/drawing/2014/main" id="{39A7863F-8631-4C9C-8671-92B04ABF9DBC}"/>
              </a:ext>
            </a:extLst>
          </p:cNvPr>
          <p:cNvSpPr txBox="1">
            <a:spLocks noChangeArrowheads="1"/>
          </p:cNvSpPr>
          <p:nvPr/>
        </p:nvSpPr>
        <p:spPr bwMode="auto">
          <a:xfrm>
            <a:off x="7243763" y="4025900"/>
            <a:ext cx="30480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Issues and Resources Needed </a:t>
            </a:r>
          </a:p>
        </p:txBody>
      </p:sp>
      <p:sp>
        <p:nvSpPr>
          <p:cNvPr id="6198" name="Text Box 41">
            <a:extLst>
              <a:ext uri="{FF2B5EF4-FFF2-40B4-BE49-F238E27FC236}">
                <a16:creationId xmlns:a16="http://schemas.microsoft.com/office/drawing/2014/main" id="{7BDE7328-DA37-4140-80F2-D15DB2A1E069}"/>
              </a:ext>
            </a:extLst>
          </p:cNvPr>
          <p:cNvSpPr txBox="1">
            <a:spLocks noChangeArrowheads="1"/>
          </p:cNvSpPr>
          <p:nvPr/>
        </p:nvSpPr>
        <p:spPr bwMode="auto">
          <a:xfrm>
            <a:off x="219075" y="4318000"/>
            <a:ext cx="5813425" cy="1756250"/>
          </a:xfrm>
          <a:prstGeom prst="rect">
            <a:avLst/>
          </a:prstGeom>
          <a:noFill/>
          <a:ln w="3175" algn="ctr">
            <a:noFill/>
            <a:miter lim="800000"/>
            <a:headEnd/>
            <a:tailEnd/>
          </a:ln>
        </p:spPr>
        <p:txBody>
          <a:bodyPr>
            <a:spAutoFit/>
          </a:bodyPr>
          <a:lstStyle/>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Program could involve monthly meetings between mentor and mentee after the 5:00 service,  email encouragement, etc. </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Would connect older and younger members of the parish and build more community within the parish.  Provides youth a chance to talk with another adult other than their parents</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Could also open opportunities to bring in new members to the parish</a:t>
            </a:r>
          </a:p>
        </p:txBody>
      </p:sp>
      <p:sp>
        <p:nvSpPr>
          <p:cNvPr id="5132" name="Text Box 104">
            <a:extLst>
              <a:ext uri="{FF2B5EF4-FFF2-40B4-BE49-F238E27FC236}">
                <a16:creationId xmlns:a16="http://schemas.microsoft.com/office/drawing/2014/main" id="{21D7DADF-7203-4490-8F97-95D78A200B7C}"/>
              </a:ext>
            </a:extLst>
          </p:cNvPr>
          <p:cNvSpPr txBox="1">
            <a:spLocks noChangeArrowheads="1"/>
          </p:cNvSpPr>
          <p:nvPr/>
        </p:nvSpPr>
        <p:spPr bwMode="auto">
          <a:xfrm>
            <a:off x="7500938" y="1219200"/>
            <a:ext cx="2533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Tasks to Be Completed</a:t>
            </a:r>
          </a:p>
        </p:txBody>
      </p:sp>
      <p:sp>
        <p:nvSpPr>
          <p:cNvPr id="66" name="Text Box 47">
            <a:extLst>
              <a:ext uri="{FF2B5EF4-FFF2-40B4-BE49-F238E27FC236}">
                <a16:creationId xmlns:a16="http://schemas.microsoft.com/office/drawing/2014/main" id="{621239B7-9EC5-4F2E-AEAD-2CFBB663BAE3}"/>
              </a:ext>
            </a:extLst>
          </p:cNvPr>
          <p:cNvSpPr txBox="1">
            <a:spLocks noChangeArrowheads="1"/>
          </p:cNvSpPr>
          <p:nvPr/>
        </p:nvSpPr>
        <p:spPr bwMode="auto">
          <a:xfrm>
            <a:off x="6130925" y="1608243"/>
            <a:ext cx="5462588" cy="1652760"/>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Survey parishioners to gauge interest within youth and adults.</a:t>
            </a:r>
          </a:p>
          <a:p>
            <a:pPr marL="177800" indent="-177800" eaLnBrk="1">
              <a:lnSpc>
                <a:spcPct val="90000"/>
              </a:lnSpc>
              <a:buClr>
                <a:srgbClr val="FF0000"/>
              </a:buClr>
              <a:buSzPct val="100000"/>
              <a:buFont typeface="Arial" pitchFamily="34" charset="0"/>
              <a:buChar char="●"/>
              <a:defRPr/>
            </a:pPr>
            <a:r>
              <a:rPr lang="en-US" sz="1400" dirty="0">
                <a:latin typeface="+mn-lt"/>
              </a:rPr>
              <a:t>Identify leaders.</a:t>
            </a:r>
          </a:p>
          <a:p>
            <a:pPr marL="177800" indent="-177800" eaLnBrk="1">
              <a:lnSpc>
                <a:spcPct val="90000"/>
              </a:lnSpc>
              <a:buClr>
                <a:srgbClr val="FF0000"/>
              </a:buClr>
              <a:buSzPct val="100000"/>
              <a:buFont typeface="Arial" pitchFamily="34" charset="0"/>
              <a:buChar char="●"/>
              <a:defRPr/>
            </a:pPr>
            <a:r>
              <a:rPr lang="en-US" sz="1400" dirty="0">
                <a:latin typeface="+mn-lt"/>
              </a:rPr>
              <a:t>Have mentors complete Safeguarding God’s Children training before meeting with mentees.</a:t>
            </a:r>
          </a:p>
          <a:p>
            <a:pPr marL="177800" indent="-177800" eaLnBrk="1">
              <a:spcBef>
                <a:spcPts val="600"/>
              </a:spcBef>
              <a:buClr>
                <a:srgbClr val="FF0000"/>
              </a:buClr>
              <a:buSzPct val="100000"/>
              <a:buFont typeface="Arial" pitchFamily="34" charset="0"/>
              <a:buChar char="●"/>
              <a:defRPr/>
            </a:pPr>
            <a:r>
              <a:rPr lang="en-US" sz="1400" dirty="0">
                <a:latin typeface="+mn-lt"/>
              </a:rPr>
              <a:t>Create survey to enable pairing of mentors and mentees.</a:t>
            </a:r>
          </a:p>
          <a:p>
            <a:pPr marL="177800" indent="-177800" eaLnBrk="1">
              <a:spcBef>
                <a:spcPts val="600"/>
              </a:spcBef>
              <a:buClr>
                <a:srgbClr val="FF0000"/>
              </a:buClr>
              <a:buSzPct val="100000"/>
              <a:buFont typeface="Arial" pitchFamily="34" charset="0"/>
              <a:buChar char="●"/>
              <a:defRPr/>
            </a:pPr>
            <a:r>
              <a:rPr lang="en-US" sz="1400" dirty="0">
                <a:latin typeface="+mn-lt"/>
              </a:rPr>
              <a:t>If supported, technology needs and possible space needs</a:t>
            </a:r>
          </a:p>
          <a:p>
            <a:pPr eaLnBrk="1">
              <a:spcBef>
                <a:spcPts val="600"/>
              </a:spcBef>
              <a:buClr>
                <a:srgbClr val="FF0000"/>
              </a:buClr>
              <a:buSzPct val="100000"/>
              <a:defRPr/>
            </a:pPr>
            <a:endParaRPr lang="en-US" sz="1400" dirty="0">
              <a:latin typeface="+mn-lt"/>
            </a:endParaRPr>
          </a:p>
        </p:txBody>
      </p:sp>
      <p:sp>
        <p:nvSpPr>
          <p:cNvPr id="15" name="Text Box 47">
            <a:extLst>
              <a:ext uri="{FF2B5EF4-FFF2-40B4-BE49-F238E27FC236}">
                <a16:creationId xmlns:a16="http://schemas.microsoft.com/office/drawing/2014/main" id="{65DD779C-66B3-4F53-B620-159E7C114129}"/>
              </a:ext>
            </a:extLst>
          </p:cNvPr>
          <p:cNvSpPr txBox="1">
            <a:spLocks noChangeArrowheads="1"/>
          </p:cNvSpPr>
          <p:nvPr/>
        </p:nvSpPr>
        <p:spPr bwMode="auto">
          <a:xfrm>
            <a:off x="6165850" y="4346575"/>
            <a:ext cx="5018088" cy="720197"/>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300" dirty="0">
                <a:latin typeface="+mn-lt"/>
              </a:rPr>
              <a:t>Ensuring equal balance of groups</a:t>
            </a:r>
          </a:p>
          <a:p>
            <a:pPr marL="177800" indent="-177800" eaLnBrk="1">
              <a:lnSpc>
                <a:spcPct val="90000"/>
              </a:lnSpc>
              <a:buClr>
                <a:srgbClr val="FF0000"/>
              </a:buClr>
              <a:buSzPct val="100000"/>
              <a:buFont typeface="Arial" pitchFamily="34" charset="0"/>
              <a:buChar char="●"/>
              <a:defRPr/>
            </a:pPr>
            <a:r>
              <a:rPr lang="en-US" sz="1300" dirty="0">
                <a:latin typeface="+mn-lt"/>
              </a:rPr>
              <a:t>Keep people out of the nave and just use </a:t>
            </a:r>
            <a:r>
              <a:rPr lang="en-US" sz="1300" dirty="0" err="1">
                <a:latin typeface="+mn-lt"/>
              </a:rPr>
              <a:t>Gruman</a:t>
            </a:r>
            <a:r>
              <a:rPr lang="en-US" sz="1300" dirty="0">
                <a:latin typeface="+mn-lt"/>
              </a:rPr>
              <a:t> Hall?</a:t>
            </a:r>
          </a:p>
          <a:p>
            <a:pPr marL="177800" indent="-177800" eaLnBrk="1">
              <a:lnSpc>
                <a:spcPct val="90000"/>
              </a:lnSpc>
              <a:buClr>
                <a:srgbClr val="FF0000"/>
              </a:buClr>
              <a:buSzPct val="100000"/>
              <a:buFont typeface="Arial" pitchFamily="34" charset="0"/>
              <a:buChar char="●"/>
              <a:defRPr/>
            </a:pPr>
            <a:r>
              <a:rPr lang="en-US" sz="1300" dirty="0">
                <a:latin typeface="+mn-lt"/>
              </a:rPr>
              <a:t>Offering technology training for facilitators and guidelines for use</a:t>
            </a:r>
          </a:p>
          <a:p>
            <a:pPr marL="177800" indent="-177800" eaLnBrk="1">
              <a:lnSpc>
                <a:spcPct val="90000"/>
              </a:lnSpc>
              <a:buClr>
                <a:srgbClr val="FF0000"/>
              </a:buClr>
              <a:buSzPct val="100000"/>
              <a:buFont typeface="Arial" pitchFamily="34" charset="0"/>
              <a:buChar char="●"/>
              <a:defRPr/>
            </a:pPr>
            <a:r>
              <a:rPr lang="en-US" sz="1300" dirty="0">
                <a:latin typeface="+mn-lt"/>
              </a:rPr>
              <a:t>Possible software needs (Zoom Pro, etc.)</a:t>
            </a:r>
          </a:p>
        </p:txBody>
      </p:sp>
      <p:sp>
        <p:nvSpPr>
          <p:cNvPr id="5135" name="TextBox 15">
            <a:extLst>
              <a:ext uri="{FF2B5EF4-FFF2-40B4-BE49-F238E27FC236}">
                <a16:creationId xmlns:a16="http://schemas.microsoft.com/office/drawing/2014/main" id="{EA9AA27E-B971-43B4-B987-9DB80FC8F37B}"/>
              </a:ext>
            </a:extLst>
          </p:cNvPr>
          <p:cNvSpPr txBox="1">
            <a:spLocks noChangeArrowheads="1"/>
          </p:cNvSpPr>
          <p:nvPr/>
        </p:nvSpPr>
        <p:spPr bwMode="auto">
          <a:xfrm>
            <a:off x="10196513" y="1045494"/>
            <a:ext cx="673100" cy="33813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en-US" altLang="en-US" sz="1600" dirty="0"/>
              <a:t>Effort</a:t>
            </a:r>
          </a:p>
        </p:txBody>
      </p:sp>
      <p:graphicFrame>
        <p:nvGraphicFramePr>
          <p:cNvPr id="16" name="Group 7">
            <a:extLst>
              <a:ext uri="{FF2B5EF4-FFF2-40B4-BE49-F238E27FC236}">
                <a16:creationId xmlns:a16="http://schemas.microsoft.com/office/drawing/2014/main" id="{EEFE4256-400A-8B4A-9380-F546F8D2A16E}"/>
              </a:ext>
            </a:extLst>
          </p:cNvPr>
          <p:cNvGraphicFramePr>
            <a:graphicFrameLocks noGrp="1"/>
          </p:cNvGraphicFramePr>
          <p:nvPr/>
        </p:nvGraphicFramePr>
        <p:xfrm>
          <a:off x="6032500" y="5160725"/>
          <a:ext cx="5580063" cy="1450921"/>
        </p:xfrm>
        <a:graphic>
          <a:graphicData uri="http://schemas.openxmlformats.org/drawingml/2006/table">
            <a:tbl>
              <a:tblPr/>
              <a:tblGrid>
                <a:gridCol w="1017588">
                  <a:extLst>
                    <a:ext uri="{9D8B030D-6E8A-4147-A177-3AD203B41FA5}">
                      <a16:colId xmlns:a16="http://schemas.microsoft.com/office/drawing/2014/main" val="120897877"/>
                    </a:ext>
                  </a:extLst>
                </a:gridCol>
                <a:gridCol w="882650">
                  <a:extLst>
                    <a:ext uri="{9D8B030D-6E8A-4147-A177-3AD203B41FA5}">
                      <a16:colId xmlns:a16="http://schemas.microsoft.com/office/drawing/2014/main" val="2519956334"/>
                    </a:ext>
                  </a:extLst>
                </a:gridCol>
                <a:gridCol w="1143000">
                  <a:extLst>
                    <a:ext uri="{9D8B030D-6E8A-4147-A177-3AD203B41FA5}">
                      <a16:colId xmlns:a16="http://schemas.microsoft.com/office/drawing/2014/main" val="2247408872"/>
                    </a:ext>
                  </a:extLst>
                </a:gridCol>
                <a:gridCol w="850900">
                  <a:extLst>
                    <a:ext uri="{9D8B030D-6E8A-4147-A177-3AD203B41FA5}">
                      <a16:colId xmlns:a16="http://schemas.microsoft.com/office/drawing/2014/main" val="3590927058"/>
                    </a:ext>
                  </a:extLst>
                </a:gridCol>
                <a:gridCol w="788987">
                  <a:extLst>
                    <a:ext uri="{9D8B030D-6E8A-4147-A177-3AD203B41FA5}">
                      <a16:colId xmlns:a16="http://schemas.microsoft.com/office/drawing/2014/main" val="2810787704"/>
                    </a:ext>
                  </a:extLst>
                </a:gridCol>
                <a:gridCol w="896938">
                  <a:extLst>
                    <a:ext uri="{9D8B030D-6E8A-4147-A177-3AD203B41FA5}">
                      <a16:colId xmlns:a16="http://schemas.microsoft.com/office/drawing/2014/main" val="2436245794"/>
                    </a:ext>
                  </a:extLst>
                </a:gridCol>
              </a:tblGrid>
              <a:tr h="346635">
                <a:tc gridSpan="6">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Funding</a:t>
                      </a:r>
                    </a:p>
                  </a:txBody>
                  <a:tcPr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8875129"/>
                  </a:ext>
                </a:extLst>
              </a:tr>
              <a:tr h="258763">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Type</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CY21</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CY22</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CY23</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CY24</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CY25</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6741500"/>
                  </a:ext>
                </a:extLst>
              </a:tr>
              <a:tr h="254164">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Yearly</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Would need to see program layout</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605909"/>
                  </a:ext>
                </a:extLst>
              </a:tr>
              <a:tr h="258435">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One Time Cost</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5030471"/>
                  </a:ext>
                </a:extLst>
              </a:tr>
            </a:tbl>
          </a:graphicData>
        </a:graphic>
      </p:graphicFrame>
    </p:spTree>
    <p:extLst>
      <p:ext uri="{BB962C8B-B14F-4D97-AF65-F5344CB8AC3E}">
        <p14:creationId xmlns:p14="http://schemas.microsoft.com/office/powerpoint/2010/main" val="408541238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1382EB1B-9066-4352-89D4-7D29B9D44462}"/>
              </a:ext>
            </a:extLst>
          </p:cNvPr>
          <p:cNvSpPr>
            <a:spLocks noChangeArrowheads="1"/>
          </p:cNvSpPr>
          <p:nvPr/>
        </p:nvSpPr>
        <p:spPr bwMode="auto">
          <a:xfrm>
            <a:off x="6218635" y="3757613"/>
            <a:ext cx="2986088" cy="19931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4" name="Rectangle 2">
            <a:extLst>
              <a:ext uri="{FF2B5EF4-FFF2-40B4-BE49-F238E27FC236}">
                <a16:creationId xmlns:a16="http://schemas.microsoft.com/office/drawing/2014/main" id="{EC40CE9A-1850-443F-A2D0-87469546A402}"/>
              </a:ext>
            </a:extLst>
          </p:cNvPr>
          <p:cNvSpPr>
            <a:spLocks noChangeArrowheads="1"/>
          </p:cNvSpPr>
          <p:nvPr/>
        </p:nvSpPr>
        <p:spPr bwMode="auto">
          <a:xfrm>
            <a:off x="446053" y="1200048"/>
            <a:ext cx="11275511" cy="5225135"/>
          </a:xfrm>
          <a:prstGeom prst="rect">
            <a:avLst/>
          </a:prstGeom>
          <a:noFill/>
          <a:ln w="28440" cap="flat">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5" name="Line 3">
            <a:extLst>
              <a:ext uri="{FF2B5EF4-FFF2-40B4-BE49-F238E27FC236}">
                <a16:creationId xmlns:a16="http://schemas.microsoft.com/office/drawing/2014/main" id="{443B9A9D-685C-4C52-B9C2-1D8EB90A91AE}"/>
              </a:ext>
            </a:extLst>
          </p:cNvPr>
          <p:cNvSpPr>
            <a:spLocks noChangeShapeType="1"/>
          </p:cNvSpPr>
          <p:nvPr/>
        </p:nvSpPr>
        <p:spPr bwMode="auto">
          <a:xfrm>
            <a:off x="446053" y="3736407"/>
            <a:ext cx="11185113" cy="75973"/>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6" name="Line 4">
            <a:extLst>
              <a:ext uri="{FF2B5EF4-FFF2-40B4-BE49-F238E27FC236}">
                <a16:creationId xmlns:a16="http://schemas.microsoft.com/office/drawing/2014/main" id="{4EC9298E-2F39-4C7E-B33D-E921D5384B00}"/>
              </a:ext>
            </a:extLst>
          </p:cNvPr>
          <p:cNvSpPr>
            <a:spLocks noChangeShapeType="1"/>
          </p:cNvSpPr>
          <p:nvPr/>
        </p:nvSpPr>
        <p:spPr bwMode="auto">
          <a:xfrm flipV="1">
            <a:off x="6044802" y="1200046"/>
            <a:ext cx="1" cy="5225136"/>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7" name="Rectangle 5">
            <a:extLst>
              <a:ext uri="{FF2B5EF4-FFF2-40B4-BE49-F238E27FC236}">
                <a16:creationId xmlns:a16="http://schemas.microsoft.com/office/drawing/2014/main" id="{4AF9689E-E423-4102-A6A5-5ECA191F095A}"/>
              </a:ext>
            </a:extLst>
          </p:cNvPr>
          <p:cNvSpPr>
            <a:spLocks noChangeArrowheads="1"/>
          </p:cNvSpPr>
          <p:nvPr/>
        </p:nvSpPr>
        <p:spPr bwMode="auto">
          <a:xfrm>
            <a:off x="6400801" y="302751"/>
            <a:ext cx="5139736" cy="344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algn="r" hangingPunct="1">
              <a:lnSpc>
                <a:spcPct val="80000"/>
              </a:lnSpc>
            </a:pPr>
            <a:r>
              <a:rPr lang="en-US" altLang="en-US" sz="2800" b="1" i="1" dirty="0">
                <a:latin typeface="Tahoma" panose="020B0604030504040204" pitchFamily="34" charset="0"/>
              </a:rPr>
              <a:t>St. Matthews’ Garden Club</a:t>
            </a:r>
          </a:p>
        </p:txBody>
      </p:sp>
      <p:sp>
        <p:nvSpPr>
          <p:cNvPr id="3078" name="Rectangle 6">
            <a:extLst>
              <a:ext uri="{FF2B5EF4-FFF2-40B4-BE49-F238E27FC236}">
                <a16:creationId xmlns:a16="http://schemas.microsoft.com/office/drawing/2014/main" id="{9BF8BF33-E8B3-447C-95EC-B87D65706217}"/>
              </a:ext>
            </a:extLst>
          </p:cNvPr>
          <p:cNvSpPr>
            <a:spLocks noChangeArrowheads="1"/>
          </p:cNvSpPr>
          <p:nvPr/>
        </p:nvSpPr>
        <p:spPr bwMode="auto">
          <a:xfrm>
            <a:off x="603645" y="1532968"/>
            <a:ext cx="5278947" cy="18430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215503" indent="-214313">
              <a:lnSpc>
                <a:spcPct val="90000"/>
              </a:lnSpc>
              <a:spcBef>
                <a:spcPts val="450"/>
              </a:spcBef>
              <a:buClr>
                <a:srgbClr val="FF0000"/>
              </a:buClr>
              <a:buSzPct val="85000"/>
              <a:buFont typeface="Arial" panose="020B0604020202020204" pitchFamily="34" charset="0"/>
              <a:buChar char="•"/>
            </a:pPr>
            <a:r>
              <a:rPr lang="en-US" altLang="en-US" sz="1200" dirty="0"/>
              <a:t>Effort Lead: TBD by Vestry</a:t>
            </a:r>
          </a:p>
          <a:p>
            <a:pPr marL="215503" indent="-214313">
              <a:spcBef>
                <a:spcPts val="600"/>
              </a:spcBef>
              <a:buClr>
                <a:srgbClr val="FF0000"/>
              </a:buClr>
              <a:buSzPct val="85000"/>
              <a:buFont typeface="Arial" panose="020B0604020202020204" pitchFamily="34" charset="0"/>
              <a:buChar char="•"/>
            </a:pPr>
            <a:r>
              <a:rPr lang="en-US" altLang="en-US" sz="1200" dirty="0"/>
              <a:t>Description:  An ongoing effort to develop gardens and beautify St. Matthews grounds.</a:t>
            </a:r>
          </a:p>
          <a:p>
            <a:pPr marL="494903" lvl="1" indent="-214313">
              <a:spcBef>
                <a:spcPts val="0"/>
              </a:spcBef>
              <a:buClr>
                <a:srgbClr val="FF0000"/>
              </a:buClr>
              <a:buSzPct val="85000"/>
              <a:buFont typeface="Arial" panose="020B0604020202020204" pitchFamily="34" charset="0"/>
              <a:buChar char="•"/>
            </a:pPr>
            <a:r>
              <a:rPr lang="en-US" altLang="en-US" sz="1200" dirty="0"/>
              <a:t>Work with St. Matthews’ Vestry, Strategic Planning Committee and Outreach to develop a vegetable garden to provide vegetables to less fortunate parishioners and support various food pantries.</a:t>
            </a:r>
          </a:p>
          <a:p>
            <a:pPr marL="425053" lvl="1" indent="-214313">
              <a:lnSpc>
                <a:spcPct val="90000"/>
              </a:lnSpc>
              <a:spcBef>
                <a:spcPts val="450"/>
              </a:spcBef>
              <a:buClr>
                <a:srgbClr val="FF0000"/>
              </a:buClr>
              <a:buSzPct val="85000"/>
              <a:buFont typeface="Arial" panose="020B0604020202020204" pitchFamily="34" charset="0"/>
              <a:buChar char="•"/>
            </a:pPr>
            <a:r>
              <a:rPr lang="en-US" altLang="en-US" sz="1200" dirty="0"/>
              <a:t>Food pantries to be supported is TBD</a:t>
            </a:r>
          </a:p>
          <a:p>
            <a:pPr marL="215503" indent="-214313">
              <a:spcBef>
                <a:spcPts val="600"/>
              </a:spcBef>
              <a:buClr>
                <a:srgbClr val="FF0000"/>
              </a:buClr>
              <a:buSzPct val="85000"/>
              <a:buFont typeface="Arial" panose="020B0604020202020204" pitchFamily="34" charset="0"/>
              <a:buChar char="•"/>
            </a:pPr>
            <a:r>
              <a:rPr lang="en-US" altLang="en-US" sz="1200" dirty="0"/>
              <a:t>Effort Length: Phase I: 1 year/ Phase II: Indefinite (with regular reevaluation)</a:t>
            </a:r>
          </a:p>
        </p:txBody>
      </p:sp>
      <p:graphicFrame>
        <p:nvGraphicFramePr>
          <p:cNvPr id="3079" name="Group 7">
            <a:extLst>
              <a:ext uri="{FF2B5EF4-FFF2-40B4-BE49-F238E27FC236}">
                <a16:creationId xmlns:a16="http://schemas.microsoft.com/office/drawing/2014/main" id="{B9B9BD07-5900-4724-A75C-CE635686E54D}"/>
              </a:ext>
            </a:extLst>
          </p:cNvPr>
          <p:cNvGraphicFramePr>
            <a:graphicFrameLocks noGrp="1"/>
          </p:cNvGraphicFramePr>
          <p:nvPr>
            <p:extLst>
              <p:ext uri="{D42A27DB-BD31-4B8C-83A1-F6EECF244321}">
                <p14:modId xmlns:p14="http://schemas.microsoft.com/office/powerpoint/2010/main" val="501844043"/>
              </p:ext>
            </p:extLst>
          </p:nvPr>
        </p:nvGraphicFramePr>
        <p:xfrm>
          <a:off x="6746676" y="5334785"/>
          <a:ext cx="4185048" cy="961616"/>
        </p:xfrm>
        <a:graphic>
          <a:graphicData uri="http://schemas.openxmlformats.org/drawingml/2006/table">
            <a:tbl>
              <a:tblPr/>
              <a:tblGrid>
                <a:gridCol w="763191">
                  <a:extLst>
                    <a:ext uri="{9D8B030D-6E8A-4147-A177-3AD203B41FA5}">
                      <a16:colId xmlns:a16="http://schemas.microsoft.com/office/drawing/2014/main" val="120897877"/>
                    </a:ext>
                  </a:extLst>
                </a:gridCol>
                <a:gridCol w="661988">
                  <a:extLst>
                    <a:ext uri="{9D8B030D-6E8A-4147-A177-3AD203B41FA5}">
                      <a16:colId xmlns:a16="http://schemas.microsoft.com/office/drawing/2014/main" val="2519956334"/>
                    </a:ext>
                  </a:extLst>
                </a:gridCol>
                <a:gridCol w="857250">
                  <a:extLst>
                    <a:ext uri="{9D8B030D-6E8A-4147-A177-3AD203B41FA5}">
                      <a16:colId xmlns:a16="http://schemas.microsoft.com/office/drawing/2014/main" val="2247408872"/>
                    </a:ext>
                  </a:extLst>
                </a:gridCol>
                <a:gridCol w="638175">
                  <a:extLst>
                    <a:ext uri="{9D8B030D-6E8A-4147-A177-3AD203B41FA5}">
                      <a16:colId xmlns:a16="http://schemas.microsoft.com/office/drawing/2014/main" val="3590927058"/>
                    </a:ext>
                  </a:extLst>
                </a:gridCol>
                <a:gridCol w="591740">
                  <a:extLst>
                    <a:ext uri="{9D8B030D-6E8A-4147-A177-3AD203B41FA5}">
                      <a16:colId xmlns:a16="http://schemas.microsoft.com/office/drawing/2014/main" val="2810787704"/>
                    </a:ext>
                  </a:extLst>
                </a:gridCol>
                <a:gridCol w="672704">
                  <a:extLst>
                    <a:ext uri="{9D8B030D-6E8A-4147-A177-3AD203B41FA5}">
                      <a16:colId xmlns:a16="http://schemas.microsoft.com/office/drawing/2014/main" val="2436245794"/>
                    </a:ext>
                  </a:extLst>
                </a:gridCol>
              </a:tblGrid>
              <a:tr h="194072">
                <a:tc gridSpan="6">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Funding</a:t>
                      </a:r>
                    </a:p>
                  </a:txBody>
                  <a:tcPr marL="68580" marR="6858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8875129"/>
                  </a:ext>
                </a:extLst>
              </a:tr>
              <a:tr h="194072">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Type</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CY21</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CY22</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CY23</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CY24</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CY25</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6741500"/>
                  </a:ext>
                </a:extLst>
              </a:tr>
              <a:tr h="342900">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Distribution</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$1K</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defRPr/>
                      </a:pPr>
                      <a:r>
                        <a:rPr kumimoji="0" lang="en-US" altLang="en-US" sz="800" b="0" i="0" u="none" strike="noStrike" kern="1200" cap="none" spc="0" normalizeH="0" baseline="0" noProof="0">
                          <a:ln>
                            <a:noFill/>
                          </a:ln>
                          <a:solidFill>
                            <a:srgbClr val="000000"/>
                          </a:solidFill>
                          <a:effectLst/>
                          <a:uLnTx/>
                          <a:uFillTx/>
                          <a:latin typeface="Arial Narrow" panose="020B0606020202030204" pitchFamily="34" charset="0"/>
                          <a:ea typeface="Microsoft YaHei" panose="020B0503020204020204" pitchFamily="34" charset="-122"/>
                          <a:cs typeface="+mn-cs"/>
                        </a:rPr>
                        <a:t>$1K</a:t>
                      </a:r>
                      <a:endParaRPr kumimoji="0" lang="en-US" altLang="en-US" sz="800" b="0" i="0" u="none" strike="noStrike" kern="1200" cap="none" spc="0" normalizeH="0" baseline="0" noProof="0" dirty="0">
                        <a:ln>
                          <a:noFill/>
                        </a:ln>
                        <a:solidFill>
                          <a:srgbClr val="000000"/>
                        </a:solidFill>
                        <a:effectLst/>
                        <a:uLnTx/>
                        <a:uFillTx/>
                        <a:latin typeface="Arial Narrow" panose="020B0606020202030204" pitchFamily="34" charset="0"/>
                        <a:ea typeface="Microsoft YaHei" panose="020B0503020204020204" pitchFamily="34" charset="-122"/>
                        <a:cs typeface="+mn-cs"/>
                      </a:endParaRP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defRPr/>
                      </a:pPr>
                      <a:r>
                        <a:rPr kumimoji="0" lang="en-US" altLang="en-US" sz="800" b="0" i="0" u="none" strike="noStrike" kern="1200" cap="none" spc="0" normalizeH="0" baseline="0" noProof="0">
                          <a:ln>
                            <a:noFill/>
                          </a:ln>
                          <a:solidFill>
                            <a:srgbClr val="000000"/>
                          </a:solidFill>
                          <a:effectLst/>
                          <a:uLnTx/>
                          <a:uFillTx/>
                          <a:latin typeface="Arial Narrow" panose="020B0606020202030204" pitchFamily="34" charset="0"/>
                          <a:ea typeface="Microsoft YaHei" panose="020B0503020204020204" pitchFamily="34" charset="-122"/>
                          <a:cs typeface="+mn-cs"/>
                        </a:rPr>
                        <a:t>$1K</a:t>
                      </a:r>
                      <a:endParaRPr kumimoji="0" lang="en-US" altLang="en-US" sz="800" b="0" i="0" u="none" strike="noStrike" kern="1200" cap="none" spc="0" normalizeH="0" baseline="0" noProof="0" dirty="0">
                        <a:ln>
                          <a:noFill/>
                        </a:ln>
                        <a:solidFill>
                          <a:srgbClr val="000000"/>
                        </a:solidFill>
                        <a:effectLst/>
                        <a:uLnTx/>
                        <a:uFillTx/>
                        <a:latin typeface="Arial Narrow" panose="020B0606020202030204" pitchFamily="34" charset="0"/>
                        <a:ea typeface="Microsoft YaHei" panose="020B0503020204020204" pitchFamily="34" charset="-122"/>
                        <a:cs typeface="+mn-cs"/>
                      </a:endParaRP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defRPr/>
                      </a:pPr>
                      <a:r>
                        <a:rPr kumimoji="0" lang="en-US" altLang="en-US" sz="800" b="0" i="0" u="none" strike="noStrike" kern="1200" cap="none" spc="0" normalizeH="0" baseline="0" noProof="0">
                          <a:ln>
                            <a:noFill/>
                          </a:ln>
                          <a:solidFill>
                            <a:srgbClr val="000000"/>
                          </a:solidFill>
                          <a:effectLst/>
                          <a:uLnTx/>
                          <a:uFillTx/>
                          <a:latin typeface="Arial Narrow" panose="020B0606020202030204" pitchFamily="34" charset="0"/>
                          <a:ea typeface="Microsoft YaHei" panose="020B0503020204020204" pitchFamily="34" charset="-122"/>
                          <a:cs typeface="+mn-cs"/>
                        </a:rPr>
                        <a:t>$1K</a:t>
                      </a:r>
                      <a:endParaRPr kumimoji="0" lang="en-US" altLang="en-US" sz="800" b="0" i="0" u="none" strike="noStrike" kern="1200" cap="none" spc="0" normalizeH="0" baseline="0" noProof="0" dirty="0">
                        <a:ln>
                          <a:noFill/>
                        </a:ln>
                        <a:solidFill>
                          <a:srgbClr val="000000"/>
                        </a:solidFill>
                        <a:effectLst/>
                        <a:uLnTx/>
                        <a:uFillTx/>
                        <a:latin typeface="Arial Narrow" panose="020B0606020202030204" pitchFamily="34" charset="0"/>
                        <a:ea typeface="Microsoft YaHei" panose="020B0503020204020204" pitchFamily="34" charset="-122"/>
                        <a:cs typeface="+mn-cs"/>
                      </a:endParaRP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defRPr/>
                      </a:pPr>
                      <a:r>
                        <a:rPr kumimoji="0" lang="en-US" altLang="en-US" sz="800" b="0" i="0" u="none" strike="noStrike" kern="1200" cap="none" spc="0" normalizeH="0" baseline="0" noProof="0" dirty="0">
                          <a:ln>
                            <a:noFill/>
                          </a:ln>
                          <a:solidFill>
                            <a:srgbClr val="000000"/>
                          </a:solidFill>
                          <a:effectLst/>
                          <a:uLnTx/>
                          <a:uFillTx/>
                          <a:latin typeface="Arial Narrow" panose="020B0606020202030204" pitchFamily="34" charset="0"/>
                          <a:ea typeface="Microsoft YaHei" panose="020B0503020204020204" pitchFamily="34" charset="-122"/>
                          <a:cs typeface="+mn-cs"/>
                        </a:rPr>
                        <a:t>$1K</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605909"/>
                  </a:ext>
                </a:extLst>
              </a:tr>
              <a:tr h="230572">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One Time Cost</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8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5030471"/>
                  </a:ext>
                </a:extLst>
              </a:tr>
            </a:tbl>
          </a:graphicData>
        </a:graphic>
      </p:graphicFrame>
      <p:sp>
        <p:nvSpPr>
          <p:cNvPr id="3147" name="Rectangle 75">
            <a:extLst>
              <a:ext uri="{FF2B5EF4-FFF2-40B4-BE49-F238E27FC236}">
                <a16:creationId xmlns:a16="http://schemas.microsoft.com/office/drawing/2014/main" id="{C4D4CE08-FC2B-4475-831D-58E207AEB35B}"/>
              </a:ext>
            </a:extLst>
          </p:cNvPr>
          <p:cNvSpPr>
            <a:spLocks noChangeArrowheads="1"/>
          </p:cNvSpPr>
          <p:nvPr/>
        </p:nvSpPr>
        <p:spPr bwMode="auto">
          <a:xfrm>
            <a:off x="2713434" y="3773851"/>
            <a:ext cx="785471"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tabLst>
                <a:tab pos="723900" algn="l"/>
              </a:tabLst>
              <a:defRPr>
                <a:solidFill>
                  <a:srgbClr val="000000"/>
                </a:solidFill>
                <a:latin typeface="Arial" panose="020B0604020202020204" pitchFamily="34" charset="0"/>
                <a:ea typeface="Microsoft YaHei" panose="020B0503020204020204" pitchFamily="34" charset="-122"/>
              </a:defRPr>
            </a:lvl1pPr>
            <a:lvl2pPr>
              <a:tabLst>
                <a:tab pos="723900" algn="l"/>
              </a:tabLst>
              <a:defRPr>
                <a:solidFill>
                  <a:srgbClr val="000000"/>
                </a:solidFill>
                <a:latin typeface="Arial" panose="020B0604020202020204" pitchFamily="34" charset="0"/>
                <a:ea typeface="Microsoft YaHei" panose="020B0503020204020204" pitchFamily="34" charset="-122"/>
              </a:defRPr>
            </a:lvl2pPr>
            <a:lvl3pPr>
              <a:tabLst>
                <a:tab pos="723900" algn="l"/>
              </a:tabLst>
              <a:defRPr>
                <a:solidFill>
                  <a:srgbClr val="000000"/>
                </a:solidFill>
                <a:latin typeface="Arial" panose="020B0604020202020204" pitchFamily="34" charset="0"/>
                <a:ea typeface="Microsoft YaHei" panose="020B0503020204020204" pitchFamily="34" charset="-122"/>
              </a:defRPr>
            </a:lvl3pPr>
            <a:lvl4pPr>
              <a:tabLst>
                <a:tab pos="723900" algn="l"/>
              </a:tabLst>
              <a:defRPr>
                <a:solidFill>
                  <a:srgbClr val="000000"/>
                </a:solidFill>
                <a:latin typeface="Arial" panose="020B0604020202020204" pitchFamily="34" charset="0"/>
                <a:ea typeface="Microsoft YaHei" panose="020B0503020204020204" pitchFamily="34" charset="-122"/>
              </a:defRPr>
            </a:lvl4pPr>
            <a:lvl5pPr>
              <a:tabLst>
                <a:tab pos="7239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9pPr>
          </a:lstStyle>
          <a:p>
            <a:pPr>
              <a:spcBef>
                <a:spcPts val="272"/>
              </a:spcBef>
            </a:pPr>
            <a:r>
              <a:rPr lang="en-US" altLang="en-US" sz="1400" b="1" u="sng" dirty="0">
                <a:latin typeface="Arial Narrow" panose="020B0606020202030204" pitchFamily="34" charset="0"/>
              </a:rPr>
              <a:t>Discussion</a:t>
            </a:r>
          </a:p>
        </p:txBody>
      </p:sp>
      <p:sp>
        <p:nvSpPr>
          <p:cNvPr id="3148" name="Rectangle 76">
            <a:extLst>
              <a:ext uri="{FF2B5EF4-FFF2-40B4-BE49-F238E27FC236}">
                <a16:creationId xmlns:a16="http://schemas.microsoft.com/office/drawing/2014/main" id="{F7CA58A1-B081-4328-B128-9653D3003806}"/>
              </a:ext>
            </a:extLst>
          </p:cNvPr>
          <p:cNvSpPr>
            <a:spLocks noChangeArrowheads="1"/>
          </p:cNvSpPr>
          <p:nvPr/>
        </p:nvSpPr>
        <p:spPr bwMode="auto">
          <a:xfrm>
            <a:off x="1520096" y="1244215"/>
            <a:ext cx="3175397"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171450" indent="-170260" algn="ctr">
              <a:spcAft>
                <a:spcPts val="404"/>
              </a:spcAft>
            </a:pPr>
            <a:r>
              <a:rPr lang="en-US" altLang="en-US" sz="1400" b="1" u="sng" dirty="0">
                <a:latin typeface="Arial Narrow" panose="020B0606020202030204" pitchFamily="34" charset="0"/>
              </a:rPr>
              <a:t>Overview</a:t>
            </a:r>
          </a:p>
        </p:txBody>
      </p:sp>
      <p:sp>
        <p:nvSpPr>
          <p:cNvPr id="3149" name="Rectangle 77">
            <a:extLst>
              <a:ext uri="{FF2B5EF4-FFF2-40B4-BE49-F238E27FC236}">
                <a16:creationId xmlns:a16="http://schemas.microsoft.com/office/drawing/2014/main" id="{775179B7-AA80-4641-8A1C-D763F62E0833}"/>
              </a:ext>
            </a:extLst>
          </p:cNvPr>
          <p:cNvSpPr>
            <a:spLocks noChangeArrowheads="1"/>
          </p:cNvSpPr>
          <p:nvPr/>
        </p:nvSpPr>
        <p:spPr bwMode="auto">
          <a:xfrm>
            <a:off x="7207118" y="3806170"/>
            <a:ext cx="2880122"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171450" indent="-170260" algn="ctr">
              <a:spcAft>
                <a:spcPts val="404"/>
              </a:spcAft>
            </a:pPr>
            <a:r>
              <a:rPr lang="en-US" altLang="en-US" sz="1400" b="1" u="sng" dirty="0">
                <a:latin typeface="Arial Narrow" panose="020B0606020202030204" pitchFamily="34" charset="0"/>
              </a:rPr>
              <a:t>Issues and Resources Needed </a:t>
            </a:r>
          </a:p>
        </p:txBody>
      </p:sp>
      <p:sp>
        <p:nvSpPr>
          <p:cNvPr id="3150" name="Rectangle 78">
            <a:extLst>
              <a:ext uri="{FF2B5EF4-FFF2-40B4-BE49-F238E27FC236}">
                <a16:creationId xmlns:a16="http://schemas.microsoft.com/office/drawing/2014/main" id="{05FF9A0F-D707-401E-A112-FE4EB237D404}"/>
              </a:ext>
            </a:extLst>
          </p:cNvPr>
          <p:cNvSpPr>
            <a:spLocks noChangeArrowheads="1"/>
          </p:cNvSpPr>
          <p:nvPr/>
        </p:nvSpPr>
        <p:spPr bwMode="auto">
          <a:xfrm>
            <a:off x="624173" y="3965240"/>
            <a:ext cx="5307521" cy="1991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24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67500" tIns="33750" rIns="67500" bIns="33750">
            <a:spAutoFit/>
          </a:bodyPr>
          <a:lstStyle>
            <a:lvl1pPr marL="174625" indent="-174625">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marL="431800" indent="-21590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
                <a:srgbClr val="FF0000"/>
              </a:buClr>
              <a:buSzPct val="85000"/>
              <a:buFont typeface="Arial" panose="020B0604020202020204" pitchFamily="34" charset="0"/>
              <a:buChar char="●"/>
            </a:pPr>
            <a:r>
              <a:rPr lang="en-US" altLang="en-US" sz="1200" dirty="0"/>
              <a:t>Background: </a:t>
            </a:r>
          </a:p>
          <a:p>
            <a:pPr lvl="1" hangingPunct="1">
              <a:lnSpc>
                <a:spcPct val="100000"/>
              </a:lnSpc>
              <a:buSzPct val="45000"/>
              <a:buFont typeface="Wingdings" panose="05000000000000000000" pitchFamily="2" charset="2"/>
              <a:buChar char=""/>
            </a:pPr>
            <a:r>
              <a:rPr lang="en-US" altLang="en-US" sz="1200" dirty="0"/>
              <a:t>St. Matthew’s currently only has lawn care for grounds.</a:t>
            </a:r>
          </a:p>
          <a:p>
            <a:pPr lvl="1" hangingPunct="1">
              <a:lnSpc>
                <a:spcPct val="100000"/>
              </a:lnSpc>
              <a:buSzPct val="45000"/>
              <a:buFont typeface="Wingdings" panose="05000000000000000000" pitchFamily="2" charset="2"/>
              <a:buChar char=""/>
            </a:pPr>
            <a:r>
              <a:rPr lang="en-US" altLang="en-US" sz="1200" dirty="0"/>
              <a:t>Shrubs and beds maintained by Junior Warden activities</a:t>
            </a:r>
          </a:p>
          <a:p>
            <a:pPr lvl="1" hangingPunct="1">
              <a:lnSpc>
                <a:spcPct val="100000"/>
              </a:lnSpc>
              <a:buSzPct val="45000"/>
              <a:buFont typeface="Wingdings" panose="05000000000000000000" pitchFamily="2" charset="2"/>
              <a:buChar char=""/>
            </a:pPr>
            <a:r>
              <a:rPr lang="en-US" altLang="en-US" sz="1200" dirty="0"/>
              <a:t>Front beds in the entryway were established this year by a small group of parishioners.</a:t>
            </a:r>
          </a:p>
          <a:p>
            <a:pPr lvl="1" hangingPunct="1">
              <a:lnSpc>
                <a:spcPct val="100000"/>
              </a:lnSpc>
              <a:buSzPct val="45000"/>
              <a:buFont typeface="Wingdings" panose="05000000000000000000" pitchFamily="2" charset="2"/>
              <a:buChar char=""/>
            </a:pPr>
            <a:r>
              <a:rPr lang="en-US" altLang="en-US" sz="1200" dirty="0"/>
              <a:t>Many parishioners have enjoyed the enhanced beauty of the entryway.</a:t>
            </a:r>
          </a:p>
          <a:p>
            <a:pPr hangingPunct="1">
              <a:spcBef>
                <a:spcPts val="600"/>
              </a:spcBef>
              <a:buClr>
                <a:srgbClr val="FF0000"/>
              </a:buClr>
              <a:buSzPct val="85000"/>
              <a:buFont typeface="Arial" panose="020B0604020202020204" pitchFamily="34" charset="0"/>
              <a:buChar char="●"/>
            </a:pPr>
            <a:r>
              <a:rPr lang="en-US" altLang="en-US" sz="1200" dirty="0"/>
              <a:t>The Garden Club would beautify the grounds, provide  education to those interested in becoming better home gardeners, provide a food outreach to those in need, and provide a fellowship opportunity for parishioners.</a:t>
            </a:r>
          </a:p>
        </p:txBody>
      </p:sp>
      <p:sp>
        <p:nvSpPr>
          <p:cNvPr id="3151" name="Rectangle 79">
            <a:extLst>
              <a:ext uri="{FF2B5EF4-FFF2-40B4-BE49-F238E27FC236}">
                <a16:creationId xmlns:a16="http://schemas.microsoft.com/office/drawing/2014/main" id="{131F43D9-F9E6-42C5-ADBC-08B30EB45358}"/>
              </a:ext>
            </a:extLst>
          </p:cNvPr>
          <p:cNvSpPr>
            <a:spLocks noChangeArrowheads="1"/>
          </p:cNvSpPr>
          <p:nvPr/>
        </p:nvSpPr>
        <p:spPr bwMode="auto">
          <a:xfrm>
            <a:off x="8144091" y="1237945"/>
            <a:ext cx="1900238"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9pPr>
          </a:lstStyle>
          <a:p>
            <a:pPr marL="171450" indent="-170260" algn="ctr">
              <a:spcAft>
                <a:spcPts val="404"/>
              </a:spcAft>
            </a:pPr>
            <a:r>
              <a:rPr lang="en-US" altLang="en-US" sz="1400" b="1" u="sng" dirty="0">
                <a:latin typeface="Arial Narrow" panose="020B0606020202030204" pitchFamily="34" charset="0"/>
              </a:rPr>
              <a:t>Tasks to Be Completed</a:t>
            </a:r>
          </a:p>
        </p:txBody>
      </p:sp>
      <p:pic>
        <p:nvPicPr>
          <p:cNvPr id="3" name="Picture 2">
            <a:extLst>
              <a:ext uri="{FF2B5EF4-FFF2-40B4-BE49-F238E27FC236}">
                <a16:creationId xmlns:a16="http://schemas.microsoft.com/office/drawing/2014/main" id="{74C92952-6A81-4781-89FE-0C92AEB710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86781" y="1579402"/>
            <a:ext cx="2194560" cy="1645920"/>
          </a:xfrm>
          <a:prstGeom prst="rect">
            <a:avLst/>
          </a:prstGeom>
        </p:spPr>
      </p:pic>
      <p:sp>
        <p:nvSpPr>
          <p:cNvPr id="3154" name="Rectangle 82">
            <a:extLst>
              <a:ext uri="{FF2B5EF4-FFF2-40B4-BE49-F238E27FC236}">
                <a16:creationId xmlns:a16="http://schemas.microsoft.com/office/drawing/2014/main" id="{2A2487CB-9536-4595-8B0A-358A984BB4C1}"/>
              </a:ext>
            </a:extLst>
          </p:cNvPr>
          <p:cNvSpPr>
            <a:spLocks noChangeArrowheads="1"/>
          </p:cNvSpPr>
          <p:nvPr/>
        </p:nvSpPr>
        <p:spPr bwMode="auto">
          <a:xfrm>
            <a:off x="10495248" y="797717"/>
            <a:ext cx="1197506" cy="314380"/>
          </a:xfrm>
          <a:prstGeom prst="rect">
            <a:avLst/>
          </a:prstGeom>
          <a:solidFill>
            <a:srgbClr val="FFC000"/>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500" tIns="33750" rIns="67500" bIns="33750">
            <a:spAutoFit/>
          </a:bodyPr>
          <a:lstStyle/>
          <a:p>
            <a:pPr hangingPunct="1">
              <a:lnSpc>
                <a:spcPct val="100000"/>
              </a:lnSpc>
            </a:pPr>
            <a:r>
              <a:rPr lang="en-US" altLang="en-US" sz="1600" b="1" dirty="0">
                <a:solidFill>
                  <a:srgbClr val="000000"/>
                </a:solidFill>
              </a:rPr>
              <a:t>2021 Effort</a:t>
            </a:r>
          </a:p>
        </p:txBody>
      </p:sp>
      <p:sp>
        <p:nvSpPr>
          <p:cNvPr id="5" name="Text Box 47">
            <a:extLst>
              <a:ext uri="{FF2B5EF4-FFF2-40B4-BE49-F238E27FC236}">
                <a16:creationId xmlns:a16="http://schemas.microsoft.com/office/drawing/2014/main" id="{D54760DA-2F6A-42A5-ABD3-92D736DBD5E6}"/>
              </a:ext>
            </a:extLst>
          </p:cNvPr>
          <p:cNvSpPr txBox="1">
            <a:spLocks noChangeArrowheads="1"/>
          </p:cNvSpPr>
          <p:nvPr/>
        </p:nvSpPr>
        <p:spPr bwMode="auto">
          <a:xfrm>
            <a:off x="6121005" y="4169292"/>
            <a:ext cx="5409437" cy="778675"/>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33350" indent="-133350">
              <a:lnSpc>
                <a:spcPct val="90000"/>
              </a:lnSpc>
              <a:spcBef>
                <a:spcPts val="600"/>
              </a:spcBef>
              <a:buClr>
                <a:srgbClr val="FF0000"/>
              </a:buClr>
              <a:buFont typeface="Arial" pitchFamily="34" charset="0"/>
              <a:buChar char="●"/>
              <a:defRPr/>
            </a:pPr>
            <a:r>
              <a:rPr lang="en-US" sz="1200" dirty="0">
                <a:latin typeface="+mn-lt"/>
              </a:rPr>
              <a:t>Start-up of gardens may be slow due to growing seasons and when the club is established.</a:t>
            </a:r>
          </a:p>
          <a:p>
            <a:pPr marL="133350" indent="-133350">
              <a:spcBef>
                <a:spcPts val="600"/>
              </a:spcBef>
              <a:buClr>
                <a:srgbClr val="FF0000"/>
              </a:buClr>
              <a:buFont typeface="Arial" pitchFamily="34" charset="0"/>
              <a:buChar char="●"/>
              <a:defRPr/>
            </a:pPr>
            <a:r>
              <a:rPr lang="en-US" sz="1200" dirty="0">
                <a:latin typeface="+mn-lt"/>
              </a:rPr>
              <a:t>Currently, parishioners have been buying flowers, plants, and supplies for the garden.  Some support would be beneficial.</a:t>
            </a:r>
          </a:p>
        </p:txBody>
      </p:sp>
      <p:sp>
        <p:nvSpPr>
          <p:cNvPr id="4" name="Rectangle 80">
            <a:extLst>
              <a:ext uri="{FF2B5EF4-FFF2-40B4-BE49-F238E27FC236}">
                <a16:creationId xmlns:a16="http://schemas.microsoft.com/office/drawing/2014/main" id="{A1DFC08C-953E-4DEB-A0D3-21FD7D37170F}"/>
              </a:ext>
            </a:extLst>
          </p:cNvPr>
          <p:cNvSpPr>
            <a:spLocks noChangeArrowheads="1"/>
          </p:cNvSpPr>
          <p:nvPr/>
        </p:nvSpPr>
        <p:spPr bwMode="auto">
          <a:xfrm>
            <a:off x="6218635" y="1446293"/>
            <a:ext cx="3068146" cy="17697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1190" indent="0">
              <a:lnSpc>
                <a:spcPct val="90000"/>
              </a:lnSpc>
              <a:spcBef>
                <a:spcPts val="300"/>
              </a:spcBef>
              <a:buClr>
                <a:srgbClr val="FF0000"/>
              </a:buClr>
              <a:buSzPct val="85000"/>
            </a:pPr>
            <a:endParaRPr lang="en-US" altLang="en-US" sz="1000" dirty="0"/>
          </a:p>
          <a:p>
            <a:pPr>
              <a:lnSpc>
                <a:spcPct val="90000"/>
              </a:lnSpc>
              <a:spcBef>
                <a:spcPts val="300"/>
              </a:spcBef>
              <a:buClr>
                <a:srgbClr val="FF0000"/>
              </a:buClr>
              <a:buSzPct val="85000"/>
              <a:buFont typeface="Arial" panose="020B0604020202020204" pitchFamily="34" charset="0"/>
              <a:buChar char="●"/>
            </a:pPr>
            <a:r>
              <a:rPr lang="en-US" altLang="en-US" sz="1000" dirty="0"/>
              <a:t>Phase I (First Year)</a:t>
            </a:r>
          </a:p>
          <a:p>
            <a:pPr lvl="1" indent="-176213">
              <a:lnSpc>
                <a:spcPct val="90000"/>
              </a:lnSpc>
              <a:spcBef>
                <a:spcPts val="300"/>
              </a:spcBef>
              <a:buClr>
                <a:srgbClr val="FF0000"/>
              </a:buClr>
              <a:buSzPct val="85000"/>
              <a:buFont typeface="Arial" panose="020B0604020202020204" pitchFamily="34" charset="0"/>
              <a:buChar char="●"/>
            </a:pPr>
            <a:r>
              <a:rPr lang="en-US" altLang="en-US" sz="1000" dirty="0"/>
              <a:t>Establish a Garden Club at St. Matthew’s.</a:t>
            </a:r>
          </a:p>
          <a:p>
            <a:pPr lvl="1" indent="-176213">
              <a:lnSpc>
                <a:spcPct val="90000"/>
              </a:lnSpc>
              <a:spcBef>
                <a:spcPts val="300"/>
              </a:spcBef>
              <a:buClr>
                <a:srgbClr val="FF0000"/>
              </a:buClr>
              <a:buSzPct val="85000"/>
              <a:buFont typeface="Arial" panose="020B0604020202020204" pitchFamily="34" charset="0"/>
              <a:buChar char="●"/>
            </a:pPr>
            <a:r>
              <a:rPr lang="en-US" altLang="en-US" sz="1000" dirty="0"/>
              <a:t>Work with  Vestry to to identify potential garden locations.</a:t>
            </a:r>
          </a:p>
          <a:p>
            <a:pPr lvl="1" indent="-176213">
              <a:lnSpc>
                <a:spcPct val="90000"/>
              </a:lnSpc>
              <a:spcBef>
                <a:spcPts val="300"/>
              </a:spcBef>
              <a:buClr>
                <a:srgbClr val="FF0000"/>
              </a:buClr>
              <a:buSzPct val="85000"/>
              <a:buFont typeface="Arial" panose="020B0604020202020204" pitchFamily="34" charset="0"/>
              <a:buChar char="●"/>
            </a:pPr>
            <a:r>
              <a:rPr lang="en-US" altLang="en-US" sz="1000" dirty="0"/>
              <a:t>Develop Garden Plan to include location of vegetable garden.</a:t>
            </a:r>
          </a:p>
          <a:p>
            <a:pPr lvl="1" indent="-176213">
              <a:lnSpc>
                <a:spcPct val="90000"/>
              </a:lnSpc>
              <a:spcBef>
                <a:spcPts val="300"/>
              </a:spcBef>
              <a:buClr>
                <a:srgbClr val="FF0000"/>
              </a:buClr>
              <a:buSzPct val="85000"/>
              <a:buFont typeface="Arial" panose="020B0604020202020204" pitchFamily="34" charset="0"/>
              <a:buChar char="●"/>
            </a:pPr>
            <a:r>
              <a:rPr lang="en-US" altLang="en-US" sz="1000" dirty="0"/>
              <a:t>Begin implementation</a:t>
            </a:r>
          </a:p>
          <a:p>
            <a:pPr>
              <a:lnSpc>
                <a:spcPct val="90000"/>
              </a:lnSpc>
              <a:spcBef>
                <a:spcPts val="1200"/>
              </a:spcBef>
              <a:buClr>
                <a:srgbClr val="FF0000"/>
              </a:buClr>
              <a:buSzPct val="85000"/>
              <a:buFont typeface="Arial" panose="020B0604020202020204" pitchFamily="34" charset="0"/>
              <a:buChar char="●"/>
            </a:pPr>
            <a:r>
              <a:rPr lang="en-US" altLang="en-US" sz="1000" dirty="0"/>
              <a:t>Phase II (Remaining Years)</a:t>
            </a:r>
          </a:p>
          <a:p>
            <a:pPr lvl="1" indent="-176213">
              <a:lnSpc>
                <a:spcPct val="90000"/>
              </a:lnSpc>
              <a:spcBef>
                <a:spcPts val="300"/>
              </a:spcBef>
              <a:buClr>
                <a:srgbClr val="FF0000"/>
              </a:buClr>
              <a:buSzPct val="85000"/>
              <a:buFont typeface="Arial" panose="020B0604020202020204" pitchFamily="34" charset="0"/>
              <a:buChar char="●"/>
            </a:pPr>
            <a:r>
              <a:rPr lang="en-US" altLang="en-US" sz="1000" dirty="0"/>
              <a:t>Implement garden plan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040EA919-FB8F-5D4E-811E-0854DCFBDF65}"/>
              </a:ext>
            </a:extLst>
          </p:cNvPr>
          <p:cNvSpPr>
            <a:spLocks noChangeArrowheads="1"/>
          </p:cNvSpPr>
          <p:nvPr/>
        </p:nvSpPr>
        <p:spPr bwMode="auto">
          <a:xfrm>
            <a:off x="6258698" y="3867093"/>
            <a:ext cx="3980932" cy="26571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3075" name="Rectangle 2">
            <a:extLst>
              <a:ext uri="{FF2B5EF4-FFF2-40B4-BE49-F238E27FC236}">
                <a16:creationId xmlns:a16="http://schemas.microsoft.com/office/drawing/2014/main" id="{B4754258-5D5B-8B48-8E9B-F7FBB4CF101B}"/>
              </a:ext>
            </a:extLst>
          </p:cNvPr>
          <p:cNvSpPr>
            <a:spLocks noChangeArrowheads="1"/>
          </p:cNvSpPr>
          <p:nvPr/>
        </p:nvSpPr>
        <p:spPr bwMode="auto">
          <a:xfrm>
            <a:off x="263491" y="1038536"/>
            <a:ext cx="11496766" cy="5485686"/>
          </a:xfrm>
          <a:prstGeom prst="rect">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3076" name="Line 3">
            <a:extLst>
              <a:ext uri="{FF2B5EF4-FFF2-40B4-BE49-F238E27FC236}">
                <a16:creationId xmlns:a16="http://schemas.microsoft.com/office/drawing/2014/main" id="{D1950D07-713D-C743-AB81-1E1D86728E85}"/>
              </a:ext>
            </a:extLst>
          </p:cNvPr>
          <p:cNvSpPr>
            <a:spLocks noChangeShapeType="1"/>
          </p:cNvSpPr>
          <p:nvPr/>
        </p:nvSpPr>
        <p:spPr bwMode="auto">
          <a:xfrm>
            <a:off x="263490" y="3792491"/>
            <a:ext cx="11498353" cy="1587"/>
          </a:xfrm>
          <a:prstGeom prst="line">
            <a:avLst/>
          </a:prstGeom>
          <a:noFill/>
          <a:ln w="381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7" name="Line 4">
            <a:extLst>
              <a:ext uri="{FF2B5EF4-FFF2-40B4-BE49-F238E27FC236}">
                <a16:creationId xmlns:a16="http://schemas.microsoft.com/office/drawing/2014/main" id="{A8745979-2BB4-9940-B2D0-103D33D36B35}"/>
              </a:ext>
            </a:extLst>
          </p:cNvPr>
          <p:cNvSpPr>
            <a:spLocks noChangeShapeType="1"/>
          </p:cNvSpPr>
          <p:nvPr/>
        </p:nvSpPr>
        <p:spPr bwMode="auto">
          <a:xfrm flipV="1">
            <a:off x="5972985" y="1035362"/>
            <a:ext cx="1587" cy="5492035"/>
          </a:xfrm>
          <a:prstGeom prst="line">
            <a:avLst/>
          </a:prstGeom>
          <a:noFill/>
          <a:ln w="381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8" name="Rectangle 5">
            <a:extLst>
              <a:ext uri="{FF2B5EF4-FFF2-40B4-BE49-F238E27FC236}">
                <a16:creationId xmlns:a16="http://schemas.microsoft.com/office/drawing/2014/main" id="{3E81E544-8175-DE48-9B3A-A47407D3ED25}"/>
              </a:ext>
            </a:extLst>
          </p:cNvPr>
          <p:cNvSpPr>
            <a:spLocks noChangeArrowheads="1"/>
          </p:cNvSpPr>
          <p:nvPr/>
        </p:nvSpPr>
        <p:spPr bwMode="auto">
          <a:xfrm>
            <a:off x="3388869" y="154406"/>
            <a:ext cx="8371388" cy="6894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9pPr>
          </a:lstStyle>
          <a:p>
            <a:pPr algn="r" eaLnBrk="1" hangingPunct="1">
              <a:lnSpc>
                <a:spcPct val="80000"/>
              </a:lnSpc>
              <a:buClrTx/>
              <a:buFontTx/>
              <a:buNone/>
            </a:pPr>
            <a:r>
              <a:rPr lang="en-US" altLang="en-US" sz="2800" b="1" dirty="0">
                <a:solidFill>
                  <a:srgbClr val="000000"/>
                </a:solidFill>
                <a:latin typeface="Tahoma" panose="020B0604030504040204" pitchFamily="34" charset="0"/>
              </a:rPr>
              <a:t>Community Invitations to Church Events/Publicity</a:t>
            </a:r>
          </a:p>
        </p:txBody>
      </p:sp>
      <p:sp>
        <p:nvSpPr>
          <p:cNvPr id="3079" name="Rectangle 6">
            <a:extLst>
              <a:ext uri="{FF2B5EF4-FFF2-40B4-BE49-F238E27FC236}">
                <a16:creationId xmlns:a16="http://schemas.microsoft.com/office/drawing/2014/main" id="{61536A5B-E04A-1449-93FC-7AF5B57CEA28}"/>
              </a:ext>
            </a:extLst>
          </p:cNvPr>
          <p:cNvSpPr>
            <a:spLocks noChangeArrowheads="1"/>
          </p:cNvSpPr>
          <p:nvPr/>
        </p:nvSpPr>
        <p:spPr bwMode="auto">
          <a:xfrm>
            <a:off x="430157" y="1357583"/>
            <a:ext cx="5407908" cy="2012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6213" indent="-174625">
              <a:lnSpc>
                <a:spcPct val="93000"/>
              </a:lnSpc>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9pPr>
          </a:lstStyle>
          <a:p>
            <a:pPr>
              <a:lnSpc>
                <a:spcPct val="90000"/>
              </a:lnSpc>
              <a:spcBef>
                <a:spcPts val="438"/>
              </a:spcBef>
              <a:buClr>
                <a:srgbClr val="FF0000"/>
              </a:buClr>
              <a:buSzPct val="69000"/>
              <a:buFont typeface="Arial" panose="020B0604020202020204" pitchFamily="34" charset="0"/>
              <a:buChar char="●"/>
            </a:pPr>
            <a:r>
              <a:rPr lang="en-US" altLang="en-US" sz="1400">
                <a:solidFill>
                  <a:srgbClr val="000000"/>
                </a:solidFill>
              </a:rPr>
              <a:t>Effort Lead: TBD by Vestry</a:t>
            </a:r>
          </a:p>
          <a:p>
            <a:pPr>
              <a:lnSpc>
                <a:spcPct val="90000"/>
              </a:lnSpc>
              <a:spcBef>
                <a:spcPts val="1200"/>
              </a:spcBef>
              <a:buClr>
                <a:srgbClr val="FF0000"/>
              </a:buClr>
              <a:buSzPct val="69000"/>
              <a:buFont typeface="Arial" panose="020B0604020202020204" pitchFamily="34" charset="0"/>
              <a:buChar char="●"/>
            </a:pPr>
            <a:r>
              <a:rPr lang="en-US" altLang="en-US" sz="1400">
                <a:solidFill>
                  <a:srgbClr val="000000"/>
                </a:solidFill>
              </a:rPr>
              <a:t>Description:  Establish a set of policies and guidelines regarding community invitations to Church events.  Then implement as we invite the community to join in select Church events </a:t>
            </a:r>
          </a:p>
          <a:p>
            <a:pPr>
              <a:lnSpc>
                <a:spcPct val="90000"/>
              </a:lnSpc>
              <a:spcBef>
                <a:spcPts val="1200"/>
              </a:spcBef>
              <a:buClr>
                <a:srgbClr val="FF0000"/>
              </a:buClr>
              <a:buSzPct val="69000"/>
              <a:buFont typeface="Arial" panose="020B0604020202020204" pitchFamily="34" charset="0"/>
              <a:buChar char="●"/>
            </a:pPr>
            <a:r>
              <a:rPr lang="en-US" altLang="en-US" sz="1400">
                <a:solidFill>
                  <a:srgbClr val="000000"/>
                </a:solidFill>
              </a:rPr>
              <a:t>Work by the Strategic Planning Task Force indicates the Parish is open to the idea of inviting people outside of the Parish to church events</a:t>
            </a:r>
          </a:p>
          <a:p>
            <a:pPr>
              <a:lnSpc>
                <a:spcPct val="90000"/>
              </a:lnSpc>
              <a:spcBef>
                <a:spcPts val="1200"/>
              </a:spcBef>
              <a:buClr>
                <a:srgbClr val="FF0000"/>
              </a:buClr>
              <a:buSzPct val="69000"/>
              <a:buFont typeface="Arial" panose="020B0604020202020204" pitchFamily="34" charset="0"/>
              <a:buChar char="●"/>
            </a:pPr>
            <a:r>
              <a:rPr lang="en-US" altLang="en-US" sz="1400">
                <a:solidFill>
                  <a:srgbClr val="000000"/>
                </a:solidFill>
              </a:rPr>
              <a:t>Effort Length: Establish guidelines (6 months), then indefinite</a:t>
            </a:r>
          </a:p>
        </p:txBody>
      </p:sp>
      <p:sp>
        <p:nvSpPr>
          <p:cNvPr id="3080" name="Rectangle 7">
            <a:extLst>
              <a:ext uri="{FF2B5EF4-FFF2-40B4-BE49-F238E27FC236}">
                <a16:creationId xmlns:a16="http://schemas.microsoft.com/office/drawing/2014/main" id="{AC4AF660-F182-AA45-8724-153FBF815D1D}"/>
              </a:ext>
            </a:extLst>
          </p:cNvPr>
          <p:cNvSpPr>
            <a:spLocks noChangeArrowheads="1"/>
          </p:cNvSpPr>
          <p:nvPr/>
        </p:nvSpPr>
        <p:spPr bwMode="auto">
          <a:xfrm>
            <a:off x="2328559" y="3767094"/>
            <a:ext cx="894360" cy="2461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9pPr>
          </a:lstStyle>
          <a:p>
            <a:pPr>
              <a:lnSpc>
                <a:spcPct val="100000"/>
              </a:lnSpc>
              <a:spcBef>
                <a:spcPts val="363"/>
              </a:spcBef>
              <a:buClrTx/>
            </a:pPr>
            <a:r>
              <a:rPr lang="en-US" altLang="en-US" sz="1600" b="1" u="sng">
                <a:solidFill>
                  <a:srgbClr val="000000"/>
                </a:solidFill>
                <a:latin typeface="Arial Narrow" panose="020B0604020202020204" pitchFamily="34" charset="0"/>
              </a:rPr>
              <a:t>Discussion</a:t>
            </a:r>
          </a:p>
        </p:txBody>
      </p:sp>
      <p:sp>
        <p:nvSpPr>
          <p:cNvPr id="3081" name="Rectangle 8">
            <a:extLst>
              <a:ext uri="{FF2B5EF4-FFF2-40B4-BE49-F238E27FC236}">
                <a16:creationId xmlns:a16="http://schemas.microsoft.com/office/drawing/2014/main" id="{ECCA6BF1-3E3D-A543-BB93-6765ECB7015D}"/>
              </a:ext>
            </a:extLst>
          </p:cNvPr>
          <p:cNvSpPr>
            <a:spLocks noChangeArrowheads="1"/>
          </p:cNvSpPr>
          <p:nvPr/>
        </p:nvSpPr>
        <p:spPr bwMode="auto">
          <a:xfrm>
            <a:off x="758726" y="1040125"/>
            <a:ext cx="4233312" cy="244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228600" indent="-225425">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9pPr>
          </a:lstStyle>
          <a:p>
            <a:pPr algn="ctr">
              <a:lnSpc>
                <a:spcPct val="100000"/>
              </a:lnSpc>
              <a:spcAft>
                <a:spcPts val="538"/>
              </a:spcAft>
              <a:buClrTx/>
            </a:pPr>
            <a:r>
              <a:rPr lang="en-US" altLang="en-US" sz="1600" b="1" u="sng">
                <a:solidFill>
                  <a:srgbClr val="000000"/>
                </a:solidFill>
                <a:latin typeface="Arial Narrow" panose="020B0604020202020204" pitchFamily="34" charset="0"/>
              </a:rPr>
              <a:t>Overview</a:t>
            </a:r>
          </a:p>
        </p:txBody>
      </p:sp>
      <p:sp>
        <p:nvSpPr>
          <p:cNvPr id="3082" name="Rectangle 9">
            <a:extLst>
              <a:ext uri="{FF2B5EF4-FFF2-40B4-BE49-F238E27FC236}">
                <a16:creationId xmlns:a16="http://schemas.microsoft.com/office/drawing/2014/main" id="{454A317C-1D09-2343-B8CC-0A8D00CA9512}"/>
              </a:ext>
            </a:extLst>
          </p:cNvPr>
          <p:cNvSpPr>
            <a:spLocks noChangeArrowheads="1"/>
          </p:cNvSpPr>
          <p:nvPr/>
        </p:nvSpPr>
        <p:spPr bwMode="auto">
          <a:xfrm>
            <a:off x="6765044" y="3767095"/>
            <a:ext cx="3839663" cy="244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228600" indent="-225425">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9pPr>
          </a:lstStyle>
          <a:p>
            <a:pPr algn="ctr">
              <a:lnSpc>
                <a:spcPct val="100000"/>
              </a:lnSpc>
              <a:spcAft>
                <a:spcPts val="538"/>
              </a:spcAft>
              <a:buClrTx/>
            </a:pPr>
            <a:r>
              <a:rPr lang="en-US" altLang="en-US" sz="1600" b="1" u="sng">
                <a:solidFill>
                  <a:srgbClr val="000000"/>
                </a:solidFill>
                <a:latin typeface="Arial Narrow" panose="020B0604020202020204" pitchFamily="34" charset="0"/>
              </a:rPr>
              <a:t>Issues and Resources Needed </a:t>
            </a:r>
          </a:p>
        </p:txBody>
      </p:sp>
      <p:sp>
        <p:nvSpPr>
          <p:cNvPr id="3083" name="Rectangle 10">
            <a:extLst>
              <a:ext uri="{FF2B5EF4-FFF2-40B4-BE49-F238E27FC236}">
                <a16:creationId xmlns:a16="http://schemas.microsoft.com/office/drawing/2014/main" id="{2FC1EB23-B811-5447-8CDC-F2E22805256D}"/>
              </a:ext>
            </a:extLst>
          </p:cNvPr>
          <p:cNvSpPr>
            <a:spLocks noChangeArrowheads="1"/>
          </p:cNvSpPr>
          <p:nvPr/>
        </p:nvSpPr>
        <p:spPr bwMode="auto">
          <a:xfrm>
            <a:off x="260316" y="3940109"/>
            <a:ext cx="5671400" cy="20714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88" tIns="44994" rIns="89988" bIns="44994">
            <a:spAutoFit/>
          </a:bodyPr>
          <a:lstStyle>
            <a:lvl1pPr marL="173038" indent="-173038">
              <a:lnSpc>
                <a:spcPct val="93000"/>
              </a:lnSpc>
              <a:buClr>
                <a:srgbClr val="000000"/>
              </a:buClr>
              <a:buSzPct val="100000"/>
              <a:buFont typeface="Times New Roman" panose="02020603050405020304" pitchFamily="18" charset="0"/>
              <a:tabLst>
                <a:tab pos="173038" algn="l"/>
                <a:tab pos="630238" algn="l"/>
                <a:tab pos="1087438" algn="l"/>
                <a:tab pos="1544638" algn="l"/>
                <a:tab pos="2001838" algn="l"/>
                <a:tab pos="2459038" algn="l"/>
                <a:tab pos="2916238" algn="l"/>
                <a:tab pos="3373438" algn="l"/>
                <a:tab pos="3830638" algn="l"/>
                <a:tab pos="4287838" algn="l"/>
                <a:tab pos="4745038" algn="l"/>
                <a:tab pos="5202238" algn="l"/>
                <a:tab pos="5659438" algn="l"/>
                <a:tab pos="6116638" algn="l"/>
                <a:tab pos="6573838" algn="l"/>
                <a:tab pos="7031038" algn="l"/>
                <a:tab pos="7488238" algn="l"/>
                <a:tab pos="7945438" algn="l"/>
                <a:tab pos="8402638" algn="l"/>
                <a:tab pos="8859838" algn="l"/>
                <a:tab pos="9317038" algn="l"/>
              </a:tabLst>
              <a:defRPr>
                <a:solidFill>
                  <a:schemeClr val="bg1"/>
                </a:solidFill>
                <a:latin typeface="Arial" panose="020B0604020202020204" pitchFamily="34" charset="0"/>
                <a:ea typeface="Microsoft YaHei" panose="020B0503020204020204" pitchFamily="34" charset="-122"/>
              </a:defRPr>
            </a:lvl1pPr>
            <a:lvl2pPr marL="430213" indent="-215900">
              <a:lnSpc>
                <a:spcPct val="93000"/>
              </a:lnSpc>
              <a:buClr>
                <a:srgbClr val="000000"/>
              </a:buClr>
              <a:buSzPct val="100000"/>
              <a:buFont typeface="Times New Roman" panose="02020603050405020304" pitchFamily="18" charset="0"/>
              <a:tabLst>
                <a:tab pos="173038" algn="l"/>
                <a:tab pos="630238" algn="l"/>
                <a:tab pos="1087438" algn="l"/>
                <a:tab pos="1544638" algn="l"/>
                <a:tab pos="2001838" algn="l"/>
                <a:tab pos="2459038" algn="l"/>
                <a:tab pos="2916238" algn="l"/>
                <a:tab pos="3373438" algn="l"/>
                <a:tab pos="3830638" algn="l"/>
                <a:tab pos="4287838" algn="l"/>
                <a:tab pos="4745038" algn="l"/>
                <a:tab pos="5202238" algn="l"/>
                <a:tab pos="5659438" algn="l"/>
                <a:tab pos="6116638" algn="l"/>
                <a:tab pos="6573838" algn="l"/>
                <a:tab pos="7031038" algn="l"/>
                <a:tab pos="7488238" algn="l"/>
                <a:tab pos="7945438" algn="l"/>
                <a:tab pos="8402638" algn="l"/>
                <a:tab pos="8859838" algn="l"/>
                <a:tab pos="9317038"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173038" algn="l"/>
                <a:tab pos="630238" algn="l"/>
                <a:tab pos="1087438" algn="l"/>
                <a:tab pos="1544638" algn="l"/>
                <a:tab pos="2001838" algn="l"/>
                <a:tab pos="2459038" algn="l"/>
                <a:tab pos="2916238" algn="l"/>
                <a:tab pos="3373438" algn="l"/>
                <a:tab pos="3830638" algn="l"/>
                <a:tab pos="4287838" algn="l"/>
                <a:tab pos="4745038" algn="l"/>
                <a:tab pos="5202238" algn="l"/>
                <a:tab pos="5659438" algn="l"/>
                <a:tab pos="6116638" algn="l"/>
                <a:tab pos="6573838" algn="l"/>
                <a:tab pos="7031038" algn="l"/>
                <a:tab pos="7488238" algn="l"/>
                <a:tab pos="7945438" algn="l"/>
                <a:tab pos="8402638" algn="l"/>
                <a:tab pos="8859838" algn="l"/>
                <a:tab pos="9317038"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173038" algn="l"/>
                <a:tab pos="630238" algn="l"/>
                <a:tab pos="1087438" algn="l"/>
                <a:tab pos="1544638" algn="l"/>
                <a:tab pos="2001838" algn="l"/>
                <a:tab pos="2459038" algn="l"/>
                <a:tab pos="2916238" algn="l"/>
                <a:tab pos="3373438" algn="l"/>
                <a:tab pos="3830638" algn="l"/>
                <a:tab pos="4287838" algn="l"/>
                <a:tab pos="4745038" algn="l"/>
                <a:tab pos="5202238" algn="l"/>
                <a:tab pos="5659438" algn="l"/>
                <a:tab pos="6116638" algn="l"/>
                <a:tab pos="6573838" algn="l"/>
                <a:tab pos="7031038" algn="l"/>
                <a:tab pos="7488238" algn="l"/>
                <a:tab pos="7945438" algn="l"/>
                <a:tab pos="8402638" algn="l"/>
                <a:tab pos="8859838" algn="l"/>
                <a:tab pos="9317038"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173038" algn="l"/>
                <a:tab pos="630238" algn="l"/>
                <a:tab pos="1087438" algn="l"/>
                <a:tab pos="1544638" algn="l"/>
                <a:tab pos="2001838" algn="l"/>
                <a:tab pos="2459038" algn="l"/>
                <a:tab pos="2916238" algn="l"/>
                <a:tab pos="3373438" algn="l"/>
                <a:tab pos="3830638" algn="l"/>
                <a:tab pos="4287838" algn="l"/>
                <a:tab pos="4745038" algn="l"/>
                <a:tab pos="5202238" algn="l"/>
                <a:tab pos="5659438" algn="l"/>
                <a:tab pos="6116638" algn="l"/>
                <a:tab pos="6573838" algn="l"/>
                <a:tab pos="7031038" algn="l"/>
                <a:tab pos="7488238" algn="l"/>
                <a:tab pos="7945438" algn="l"/>
                <a:tab pos="8402638" algn="l"/>
                <a:tab pos="8859838" algn="l"/>
                <a:tab pos="9317038"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3038" algn="l"/>
                <a:tab pos="630238" algn="l"/>
                <a:tab pos="1087438" algn="l"/>
                <a:tab pos="1544638" algn="l"/>
                <a:tab pos="2001838" algn="l"/>
                <a:tab pos="2459038" algn="l"/>
                <a:tab pos="2916238" algn="l"/>
                <a:tab pos="3373438" algn="l"/>
                <a:tab pos="3830638" algn="l"/>
                <a:tab pos="4287838" algn="l"/>
                <a:tab pos="4745038" algn="l"/>
                <a:tab pos="5202238" algn="l"/>
                <a:tab pos="5659438" algn="l"/>
                <a:tab pos="6116638" algn="l"/>
                <a:tab pos="6573838" algn="l"/>
                <a:tab pos="7031038" algn="l"/>
                <a:tab pos="7488238" algn="l"/>
                <a:tab pos="7945438" algn="l"/>
                <a:tab pos="8402638" algn="l"/>
                <a:tab pos="8859838" algn="l"/>
                <a:tab pos="9317038"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3038" algn="l"/>
                <a:tab pos="630238" algn="l"/>
                <a:tab pos="1087438" algn="l"/>
                <a:tab pos="1544638" algn="l"/>
                <a:tab pos="2001838" algn="l"/>
                <a:tab pos="2459038" algn="l"/>
                <a:tab pos="2916238" algn="l"/>
                <a:tab pos="3373438" algn="l"/>
                <a:tab pos="3830638" algn="l"/>
                <a:tab pos="4287838" algn="l"/>
                <a:tab pos="4745038" algn="l"/>
                <a:tab pos="5202238" algn="l"/>
                <a:tab pos="5659438" algn="l"/>
                <a:tab pos="6116638" algn="l"/>
                <a:tab pos="6573838" algn="l"/>
                <a:tab pos="7031038" algn="l"/>
                <a:tab pos="7488238" algn="l"/>
                <a:tab pos="7945438" algn="l"/>
                <a:tab pos="8402638" algn="l"/>
                <a:tab pos="8859838" algn="l"/>
                <a:tab pos="9317038"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3038" algn="l"/>
                <a:tab pos="630238" algn="l"/>
                <a:tab pos="1087438" algn="l"/>
                <a:tab pos="1544638" algn="l"/>
                <a:tab pos="2001838" algn="l"/>
                <a:tab pos="2459038" algn="l"/>
                <a:tab pos="2916238" algn="l"/>
                <a:tab pos="3373438" algn="l"/>
                <a:tab pos="3830638" algn="l"/>
                <a:tab pos="4287838" algn="l"/>
                <a:tab pos="4745038" algn="l"/>
                <a:tab pos="5202238" algn="l"/>
                <a:tab pos="5659438" algn="l"/>
                <a:tab pos="6116638" algn="l"/>
                <a:tab pos="6573838" algn="l"/>
                <a:tab pos="7031038" algn="l"/>
                <a:tab pos="7488238" algn="l"/>
                <a:tab pos="7945438" algn="l"/>
                <a:tab pos="8402638" algn="l"/>
                <a:tab pos="8859838" algn="l"/>
                <a:tab pos="9317038"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3038" algn="l"/>
                <a:tab pos="630238" algn="l"/>
                <a:tab pos="1087438" algn="l"/>
                <a:tab pos="1544638" algn="l"/>
                <a:tab pos="2001838" algn="l"/>
                <a:tab pos="2459038" algn="l"/>
                <a:tab pos="2916238" algn="l"/>
                <a:tab pos="3373438" algn="l"/>
                <a:tab pos="3830638" algn="l"/>
                <a:tab pos="4287838" algn="l"/>
                <a:tab pos="4745038" algn="l"/>
                <a:tab pos="5202238" algn="l"/>
                <a:tab pos="5659438" algn="l"/>
                <a:tab pos="6116638" algn="l"/>
                <a:tab pos="6573838" algn="l"/>
                <a:tab pos="7031038" algn="l"/>
                <a:tab pos="7488238" algn="l"/>
                <a:tab pos="7945438" algn="l"/>
                <a:tab pos="8402638" algn="l"/>
                <a:tab pos="8859838" algn="l"/>
                <a:tab pos="9317038" algn="l"/>
              </a:tabLst>
              <a:defRPr>
                <a:solidFill>
                  <a:schemeClr val="bg1"/>
                </a:solidFill>
                <a:latin typeface="Arial" panose="020B0604020202020204" pitchFamily="34" charset="0"/>
                <a:ea typeface="Microsoft YaHei" panose="020B0503020204020204" pitchFamily="34" charset="-122"/>
              </a:defRPr>
            </a:lvl9pPr>
          </a:lstStyle>
          <a:p>
            <a:pPr>
              <a:lnSpc>
                <a:spcPct val="100000"/>
              </a:lnSpc>
              <a:spcBef>
                <a:spcPts val="438"/>
              </a:spcBef>
              <a:buClr>
                <a:srgbClr val="FF0000"/>
              </a:buClr>
              <a:buSzPct val="69000"/>
              <a:buFont typeface="Arial" panose="020B0604020202020204" pitchFamily="34" charset="0"/>
              <a:buChar char="●"/>
            </a:pPr>
            <a:r>
              <a:rPr lang="en-US" altLang="en-US" sz="1400">
                <a:solidFill>
                  <a:srgbClr val="000000"/>
                </a:solidFill>
              </a:rPr>
              <a:t>Background: </a:t>
            </a:r>
          </a:p>
          <a:p>
            <a:pPr lvl="1">
              <a:lnSpc>
                <a:spcPct val="100000"/>
              </a:lnSpc>
              <a:spcBef>
                <a:spcPts val="438"/>
              </a:spcBef>
              <a:buSzPct val="45000"/>
              <a:buFont typeface="Wingdings" pitchFamily="2" charset="2"/>
              <a:buChar char=""/>
            </a:pPr>
            <a:r>
              <a:rPr lang="en-US" altLang="en-US" sz="1400">
                <a:solidFill>
                  <a:srgbClr val="000000"/>
                </a:solidFill>
              </a:rPr>
              <a:t>St. Matthew's is an active and inclusive parish with a large number of regular church events </a:t>
            </a:r>
          </a:p>
          <a:p>
            <a:pPr lvl="1">
              <a:lnSpc>
                <a:spcPct val="100000"/>
              </a:lnSpc>
              <a:spcBef>
                <a:spcPts val="438"/>
              </a:spcBef>
              <a:buSzPct val="45000"/>
              <a:buFont typeface="Wingdings" pitchFamily="2" charset="2"/>
              <a:buChar char=""/>
            </a:pPr>
            <a:r>
              <a:rPr lang="en-US" altLang="en-US" sz="1400">
                <a:solidFill>
                  <a:srgbClr val="000000"/>
                </a:solidFill>
              </a:rPr>
              <a:t>Church events present a unique opportunity to invite the community at large to be a part of St. Matthew's outside of the context of a liturgical service </a:t>
            </a:r>
          </a:p>
          <a:p>
            <a:pPr>
              <a:lnSpc>
                <a:spcPct val="100000"/>
              </a:lnSpc>
              <a:spcBef>
                <a:spcPts val="1200"/>
              </a:spcBef>
              <a:buClr>
                <a:srgbClr val="FF0000"/>
              </a:buClr>
              <a:buSzPct val="69000"/>
              <a:buFont typeface="Arial" panose="020B0604020202020204" pitchFamily="34" charset="0"/>
              <a:buChar char="●"/>
            </a:pPr>
            <a:r>
              <a:rPr lang="en-US" altLang="en-US" sz="1400">
                <a:solidFill>
                  <a:srgbClr val="000000"/>
                </a:solidFill>
              </a:rPr>
              <a:t>Members of the community, after visiting, may want to try attending our services, join in other events, become a part of our Congreation</a:t>
            </a:r>
          </a:p>
        </p:txBody>
      </p:sp>
      <p:sp>
        <p:nvSpPr>
          <p:cNvPr id="3084" name="Rectangle 11">
            <a:extLst>
              <a:ext uri="{FF2B5EF4-FFF2-40B4-BE49-F238E27FC236}">
                <a16:creationId xmlns:a16="http://schemas.microsoft.com/office/drawing/2014/main" id="{F0489C60-0FCA-AF43-829A-65CCD1D3E34E}"/>
              </a:ext>
            </a:extLst>
          </p:cNvPr>
          <p:cNvSpPr>
            <a:spLocks noChangeArrowheads="1"/>
          </p:cNvSpPr>
          <p:nvPr/>
        </p:nvSpPr>
        <p:spPr bwMode="auto">
          <a:xfrm>
            <a:off x="7290439" y="1032188"/>
            <a:ext cx="2533320" cy="244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228600" indent="-225425">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panose="020B0604020202020204" pitchFamily="34" charset="0"/>
                <a:ea typeface="Microsoft YaHei" panose="020B0503020204020204" pitchFamily="34" charset="-122"/>
              </a:defRPr>
            </a:lvl9pPr>
          </a:lstStyle>
          <a:p>
            <a:pPr algn="ctr">
              <a:lnSpc>
                <a:spcPct val="100000"/>
              </a:lnSpc>
              <a:spcAft>
                <a:spcPts val="538"/>
              </a:spcAft>
              <a:buClrTx/>
            </a:pPr>
            <a:r>
              <a:rPr lang="en-US" altLang="en-US" sz="1600" b="1" u="sng">
                <a:solidFill>
                  <a:srgbClr val="000000"/>
                </a:solidFill>
                <a:latin typeface="Arial Narrow" panose="020B0604020202020204" pitchFamily="34" charset="0"/>
              </a:rPr>
              <a:t>Tasks to Be Completed</a:t>
            </a:r>
          </a:p>
        </p:txBody>
      </p:sp>
      <p:sp>
        <p:nvSpPr>
          <p:cNvPr id="2" name="Rectangle 12">
            <a:extLst>
              <a:ext uri="{FF2B5EF4-FFF2-40B4-BE49-F238E27FC236}">
                <a16:creationId xmlns:a16="http://schemas.microsoft.com/office/drawing/2014/main" id="{CAF36658-588B-D442-B403-83EC95ADD34E}"/>
              </a:ext>
            </a:extLst>
          </p:cNvPr>
          <p:cNvSpPr>
            <a:spLocks noChangeArrowheads="1"/>
          </p:cNvSpPr>
          <p:nvPr/>
        </p:nvSpPr>
        <p:spPr bwMode="auto">
          <a:xfrm>
            <a:off x="6130127" y="1309964"/>
            <a:ext cx="5419019" cy="2144433"/>
          </a:xfrm>
          <a:prstGeom prst="rect">
            <a:avLst/>
          </a:prstGeom>
          <a:noFill/>
          <a:ln>
            <a:noFill/>
          </a:ln>
          <a:effectLst/>
        </p:spPr>
        <p:txBody>
          <a:bodyPr lIns="0" tIns="0" rIns="0" bIns="0">
            <a:spAutoFit/>
          </a:bodyPr>
          <a:lstStyle>
            <a:lvl1pPr marL="176213" indent="-174625">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rgbClr val="000000"/>
                </a:solidFill>
                <a:latin typeface="Arial" panose="020B0604020202020204" pitchFamily="34" charset="0"/>
                <a:ea typeface="Microsoft YaHei" panose="020B0503020204020204" pitchFamily="34" charset="-122"/>
              </a:defRPr>
            </a:lvl1pPr>
            <a:lvl2pPr>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rgbClr val="000000"/>
                </a:solidFill>
                <a:latin typeface="Arial" panose="020B0604020202020204" pitchFamily="34" charset="0"/>
                <a:ea typeface="Microsoft YaHei" panose="020B0503020204020204" pitchFamily="34" charset="-122"/>
              </a:defRPr>
            </a:lvl2pPr>
            <a:lvl3pPr>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rgbClr val="000000"/>
                </a:solidFill>
                <a:latin typeface="Arial" panose="020B0604020202020204" pitchFamily="34" charset="0"/>
                <a:ea typeface="Microsoft YaHei" panose="020B0503020204020204" pitchFamily="34" charset="-122"/>
              </a:defRPr>
            </a:lvl3pPr>
            <a:lvl4pPr>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rgbClr val="000000"/>
                </a:solidFill>
                <a:latin typeface="Arial" panose="020B0604020202020204" pitchFamily="34" charset="0"/>
                <a:ea typeface="Microsoft YaHei" panose="020B0503020204020204" pitchFamily="34" charset="-122"/>
              </a:defRPr>
            </a:lvl4pPr>
            <a:lvl5pPr>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rgbClr val="000000"/>
                </a:solidFill>
                <a:latin typeface="Arial" panose="020B0604020202020204" pitchFamily="34" charset="0"/>
                <a:ea typeface="Microsoft YaHei" panose="020B0503020204020204" pitchFamily="34" charset="-122"/>
              </a:defRPr>
            </a:lvl9pPr>
          </a:lstStyle>
          <a:p>
            <a:pPr>
              <a:lnSpc>
                <a:spcPct val="90000"/>
              </a:lnSpc>
              <a:spcBef>
                <a:spcPts val="400"/>
              </a:spcBef>
              <a:buClr>
                <a:srgbClr val="FF0000"/>
              </a:buClr>
              <a:buSzPct val="69000"/>
              <a:buFont typeface="Arial" panose="020B0604020202020204" pitchFamily="34" charset="0"/>
              <a:buChar char="●"/>
              <a:defRPr/>
            </a:pPr>
            <a:r>
              <a:rPr lang="en-US" altLang="en-US" sz="1400" dirty="0"/>
              <a:t>Create a committee responsible for the development of policies and guidelines for community invitations to church events  </a:t>
            </a:r>
          </a:p>
          <a:p>
            <a:pPr marL="407947" lvl="1" indent="-182545">
              <a:lnSpc>
                <a:spcPct val="90000"/>
              </a:lnSpc>
              <a:spcBef>
                <a:spcPts val="400"/>
              </a:spcBef>
              <a:buClr>
                <a:srgbClr val="FF0000"/>
              </a:buClr>
              <a:buSzPct val="69000"/>
              <a:buFont typeface="Arial" panose="020B0604020202020204" pitchFamily="34" charset="0"/>
              <a:buChar char="•"/>
              <a:tabLst>
                <a:tab pos="633350" algn="l"/>
                <a:tab pos="1090504" algn="l"/>
                <a:tab pos="1547658" algn="l"/>
                <a:tab pos="2004812" algn="l"/>
                <a:tab pos="2461967" algn="l"/>
                <a:tab pos="2919121" algn="l"/>
                <a:tab pos="3376275" algn="l"/>
                <a:tab pos="3833430" algn="l"/>
                <a:tab pos="4290584" algn="l"/>
                <a:tab pos="4747738" algn="l"/>
                <a:tab pos="5204892" algn="l"/>
                <a:tab pos="5662047" algn="l"/>
                <a:tab pos="6119201" algn="l"/>
                <a:tab pos="6576355" algn="l"/>
                <a:tab pos="7033510" algn="l"/>
                <a:tab pos="7490664" algn="l"/>
                <a:tab pos="7947818" algn="l"/>
                <a:tab pos="8404972" algn="l"/>
                <a:tab pos="8862127" algn="l"/>
                <a:tab pos="9319281" algn="l"/>
              </a:tabLst>
              <a:defRPr/>
            </a:pPr>
            <a:r>
              <a:rPr lang="en-US" altLang="en-US" sz="1400" dirty="0"/>
              <a:t>Establish policies and guidelines: Which events do we want to open to the public? How aggressively do we want to promote the events we want to open to the public?</a:t>
            </a:r>
          </a:p>
          <a:p>
            <a:pPr marL="407947" lvl="1" indent="-171433">
              <a:lnSpc>
                <a:spcPct val="90000"/>
              </a:lnSpc>
              <a:spcBef>
                <a:spcPts val="400"/>
              </a:spcBef>
              <a:buClr>
                <a:srgbClr val="FF0000"/>
              </a:buClr>
              <a:buSzPct val="69000"/>
              <a:buFont typeface="Arial" panose="020B0604020202020204" pitchFamily="34" charset="0"/>
              <a:buChar char="•"/>
              <a:defRPr/>
            </a:pPr>
            <a:r>
              <a:rPr lang="en-US" altLang="en-US" sz="1400" dirty="0"/>
              <a:t>Establish appropriate channels for implementation: Do we want to use online promotion, or the new church sign with message board, or something else? </a:t>
            </a:r>
          </a:p>
          <a:p>
            <a:pPr>
              <a:lnSpc>
                <a:spcPct val="90000"/>
              </a:lnSpc>
              <a:spcBef>
                <a:spcPts val="400"/>
              </a:spcBef>
              <a:buClr>
                <a:srgbClr val="FF0000"/>
              </a:buClr>
              <a:buSzPct val="69000"/>
              <a:buFont typeface="Arial" panose="020B0604020202020204" pitchFamily="34" charset="0"/>
              <a:buChar char="●"/>
              <a:defRPr/>
            </a:pPr>
            <a:r>
              <a:rPr lang="en-US" altLang="en-US" sz="1400" dirty="0"/>
              <a:t>Gain approval by Vestry and implement via what Committee?  </a:t>
            </a:r>
          </a:p>
          <a:p>
            <a:pPr>
              <a:lnSpc>
                <a:spcPct val="90000"/>
              </a:lnSpc>
              <a:spcBef>
                <a:spcPts val="400"/>
              </a:spcBef>
              <a:buClr>
                <a:srgbClr val="FF0000"/>
              </a:buClr>
              <a:buSzPct val="69000"/>
              <a:buFont typeface="Arial" panose="020B0604020202020204" pitchFamily="34" charset="0"/>
              <a:buChar char="●"/>
              <a:defRPr/>
            </a:pPr>
            <a:r>
              <a:rPr lang="en-US" altLang="en-US" sz="1400" dirty="0"/>
              <a:t>Periodically review policies</a:t>
            </a:r>
          </a:p>
        </p:txBody>
      </p:sp>
      <p:sp>
        <p:nvSpPr>
          <p:cNvPr id="3086" name="Rectangle 13">
            <a:extLst>
              <a:ext uri="{FF2B5EF4-FFF2-40B4-BE49-F238E27FC236}">
                <a16:creationId xmlns:a16="http://schemas.microsoft.com/office/drawing/2014/main" id="{D868C80F-8AEC-8844-89DF-EC08BE05F918}"/>
              </a:ext>
            </a:extLst>
          </p:cNvPr>
          <p:cNvSpPr>
            <a:spLocks noChangeArrowheads="1"/>
          </p:cNvSpPr>
          <p:nvPr/>
        </p:nvSpPr>
        <p:spPr bwMode="auto">
          <a:xfrm>
            <a:off x="6198381" y="4103600"/>
            <a:ext cx="5350765" cy="2163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6213" indent="-174625">
              <a:lnSpc>
                <a:spcPct val="93000"/>
              </a:lnSpc>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176213" algn="l"/>
                <a:tab pos="633413" algn="l"/>
                <a:tab pos="1090613" algn="l"/>
                <a:tab pos="1547813" algn="l"/>
                <a:tab pos="2005013" algn="l"/>
                <a:tab pos="2462213" algn="l"/>
                <a:tab pos="2919413" algn="l"/>
                <a:tab pos="3376613" algn="l"/>
                <a:tab pos="3833813" algn="l"/>
                <a:tab pos="4291013" algn="l"/>
                <a:tab pos="4748213" algn="l"/>
                <a:tab pos="5205413" algn="l"/>
                <a:tab pos="5662613" algn="l"/>
                <a:tab pos="6119813" algn="l"/>
                <a:tab pos="6577013" algn="l"/>
                <a:tab pos="7034213" algn="l"/>
                <a:tab pos="7491413" algn="l"/>
                <a:tab pos="7948613" algn="l"/>
                <a:tab pos="8405813" algn="l"/>
                <a:tab pos="8863013" algn="l"/>
                <a:tab pos="9320213" algn="l"/>
              </a:tabLst>
              <a:defRPr>
                <a:solidFill>
                  <a:schemeClr val="bg1"/>
                </a:solidFill>
                <a:latin typeface="Arial" panose="020B0604020202020204" pitchFamily="34" charset="0"/>
                <a:ea typeface="Microsoft YaHei" panose="020B0503020204020204" pitchFamily="34" charset="-122"/>
              </a:defRPr>
            </a:lvl9pPr>
          </a:lstStyle>
          <a:p>
            <a:pPr>
              <a:lnSpc>
                <a:spcPct val="90000"/>
              </a:lnSpc>
              <a:spcBef>
                <a:spcPts val="438"/>
              </a:spcBef>
              <a:buClr>
                <a:srgbClr val="FF0000"/>
              </a:buClr>
              <a:buSzPct val="69000"/>
              <a:buFont typeface="Arial" panose="020B0604020202020204" pitchFamily="34" charset="0"/>
              <a:buChar char="●"/>
            </a:pPr>
            <a:r>
              <a:rPr lang="en-US" altLang="en-US" sz="1400">
                <a:solidFill>
                  <a:srgbClr val="000000"/>
                </a:solidFill>
              </a:rPr>
              <a:t>Time and personnel to develop initial policies and guidelines</a:t>
            </a:r>
          </a:p>
          <a:p>
            <a:pPr>
              <a:lnSpc>
                <a:spcPct val="100000"/>
              </a:lnSpc>
              <a:spcBef>
                <a:spcPts val="1200"/>
              </a:spcBef>
              <a:buClr>
                <a:srgbClr val="FF0000"/>
              </a:buClr>
              <a:buSzPct val="69000"/>
              <a:buFont typeface="Arial" panose="020B0604020202020204" pitchFamily="34" charset="0"/>
              <a:buChar char="●"/>
            </a:pPr>
            <a:r>
              <a:rPr lang="en-US" altLang="en-US" sz="1400">
                <a:solidFill>
                  <a:srgbClr val="000000"/>
                </a:solidFill>
              </a:rPr>
              <a:t>Budgeting in this instance is completely contingent on the type and quantity of events that are opened to the public</a:t>
            </a:r>
          </a:p>
          <a:p>
            <a:pPr>
              <a:lnSpc>
                <a:spcPct val="100000"/>
              </a:lnSpc>
              <a:spcBef>
                <a:spcPts val="1200"/>
              </a:spcBef>
              <a:buClr>
                <a:srgbClr val="FF0000"/>
              </a:buClr>
              <a:buSzPct val="69000"/>
              <a:buFont typeface="Arial" panose="020B0604020202020204" pitchFamily="34" charset="0"/>
              <a:buChar char="●"/>
            </a:pPr>
            <a:r>
              <a:rPr lang="en-US" altLang="en-US" sz="1400">
                <a:solidFill>
                  <a:srgbClr val="000000"/>
                </a:solidFill>
              </a:rPr>
              <a:t>If event promotion exclusively utilizes methods already exist or are soon to exist at St. Matthew's no additional expenses would be incurred</a:t>
            </a:r>
          </a:p>
          <a:p>
            <a:pPr>
              <a:lnSpc>
                <a:spcPct val="100000"/>
              </a:lnSpc>
              <a:spcBef>
                <a:spcPts val="1200"/>
              </a:spcBef>
              <a:buClr>
                <a:srgbClr val="FF0000"/>
              </a:buClr>
              <a:buSzPct val="69000"/>
              <a:buFont typeface="Arial" panose="020B0604020202020204" pitchFamily="34" charset="0"/>
              <a:buChar char="●"/>
            </a:pPr>
            <a:r>
              <a:rPr lang="en-US" altLang="en-US" sz="1400">
                <a:solidFill>
                  <a:srgbClr val="000000"/>
                </a:solidFill>
              </a:rPr>
              <a:t>Personnel responsible for implementation and reevaluation of policies and guidelines</a:t>
            </a:r>
          </a:p>
        </p:txBody>
      </p:sp>
      <p:sp>
        <p:nvSpPr>
          <p:cNvPr id="3087" name="Rectangle 14">
            <a:extLst>
              <a:ext uri="{FF2B5EF4-FFF2-40B4-BE49-F238E27FC236}">
                <a16:creationId xmlns:a16="http://schemas.microsoft.com/office/drawing/2014/main" id="{8FCB760C-2C57-214C-B2E8-1A9B3ADEA0E1}"/>
              </a:ext>
            </a:extLst>
          </p:cNvPr>
          <p:cNvSpPr>
            <a:spLocks noChangeArrowheads="1"/>
          </p:cNvSpPr>
          <p:nvPr/>
        </p:nvSpPr>
        <p:spPr bwMode="auto">
          <a:xfrm>
            <a:off x="10904705" y="886156"/>
            <a:ext cx="670074" cy="337056"/>
          </a:xfrm>
          <a:prstGeom prst="rect">
            <a:avLst/>
          </a:prstGeom>
          <a:solidFill>
            <a:srgbClr val="FFC000"/>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88" tIns="44994" rIns="89988" bIns="44994">
            <a:spAutoFit/>
          </a:bodyPr>
          <a:lstStyle>
            <a:lvl1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9pPr>
          </a:lstStyle>
          <a:p>
            <a:pPr eaLnBrk="1" hangingPunct="1">
              <a:lnSpc>
                <a:spcPct val="100000"/>
              </a:lnSpc>
              <a:buClrTx/>
              <a:buFontTx/>
              <a:buNone/>
            </a:pPr>
            <a:r>
              <a:rPr lang="en-US" altLang="en-US" sz="1600">
                <a:solidFill>
                  <a:srgbClr val="000000"/>
                </a:solidFill>
              </a:rPr>
              <a:t>Effort</a:t>
            </a:r>
          </a:p>
        </p:txBody>
      </p:sp>
    </p:spTree>
    <p:extLst>
      <p:ext uri="{BB962C8B-B14F-4D97-AF65-F5344CB8AC3E}">
        <p14:creationId xmlns:p14="http://schemas.microsoft.com/office/powerpoint/2010/main" val="24776947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a16="http://schemas.microsoft.com/office/drawing/2014/main" id="{072F99E8-649D-45B1-8A16-B5C110D409D2}"/>
              </a:ext>
            </a:extLst>
          </p:cNvPr>
          <p:cNvSpPr>
            <a:spLocks noChangeArrowheads="1"/>
          </p:cNvSpPr>
          <p:nvPr/>
        </p:nvSpPr>
        <p:spPr bwMode="auto">
          <a:xfrm>
            <a:off x="6259513" y="4048125"/>
            <a:ext cx="398145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3038" indent="-173038">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spcBef>
                <a:spcPct val="20000"/>
              </a:spcBef>
              <a:spcAft>
                <a:spcPct val="0"/>
              </a:spcAft>
              <a:buClr>
                <a:schemeClr val="hlink"/>
              </a:buClr>
              <a:buSzPct val="75000"/>
              <a:buFont typeface="Wingdings" panose="05000000000000000000" pitchFamily="2" charset="2"/>
              <a:buChar char="l"/>
            </a:pPr>
            <a:endParaRPr lang="en-US" altLang="en-US" sz="1000">
              <a:solidFill>
                <a:schemeClr val="tx1"/>
              </a:solidFill>
            </a:endParaRPr>
          </a:p>
        </p:txBody>
      </p:sp>
      <p:sp>
        <p:nvSpPr>
          <p:cNvPr id="4099" name="Rectangle 7">
            <a:extLst>
              <a:ext uri="{FF2B5EF4-FFF2-40B4-BE49-F238E27FC236}">
                <a16:creationId xmlns:a16="http://schemas.microsoft.com/office/drawing/2014/main" id="{6C918DA8-FFD0-440B-A30B-2C3176788269}"/>
              </a:ext>
            </a:extLst>
          </p:cNvPr>
          <p:cNvSpPr>
            <a:spLocks noChangeArrowheads="1"/>
          </p:cNvSpPr>
          <p:nvPr/>
        </p:nvSpPr>
        <p:spPr bwMode="auto">
          <a:xfrm>
            <a:off x="219075" y="1219200"/>
            <a:ext cx="11485563" cy="5486400"/>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4100" name="Line 8">
            <a:extLst>
              <a:ext uri="{FF2B5EF4-FFF2-40B4-BE49-F238E27FC236}">
                <a16:creationId xmlns:a16="http://schemas.microsoft.com/office/drawing/2014/main" id="{CCD2228F-35A7-4FBD-AC31-624BCDD83D17}"/>
              </a:ext>
            </a:extLst>
          </p:cNvPr>
          <p:cNvSpPr>
            <a:spLocks noChangeShapeType="1"/>
          </p:cNvSpPr>
          <p:nvPr/>
        </p:nvSpPr>
        <p:spPr bwMode="auto">
          <a:xfrm>
            <a:off x="219075" y="3952875"/>
            <a:ext cx="11485563" cy="77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1" name="Line 9">
            <a:extLst>
              <a:ext uri="{FF2B5EF4-FFF2-40B4-BE49-F238E27FC236}">
                <a16:creationId xmlns:a16="http://schemas.microsoft.com/office/drawing/2014/main" id="{704248D0-B80D-4763-8B51-96EA95A39283}"/>
              </a:ext>
            </a:extLst>
          </p:cNvPr>
          <p:cNvSpPr>
            <a:spLocks noChangeShapeType="1"/>
          </p:cNvSpPr>
          <p:nvPr/>
        </p:nvSpPr>
        <p:spPr bwMode="auto">
          <a:xfrm flipV="1">
            <a:off x="5973763" y="1219200"/>
            <a:ext cx="0" cy="5486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2" name="Text Box 42">
            <a:extLst>
              <a:ext uri="{FF2B5EF4-FFF2-40B4-BE49-F238E27FC236}">
                <a16:creationId xmlns:a16="http://schemas.microsoft.com/office/drawing/2014/main" id="{90406C25-A20A-426A-9E73-C3491B617D53}"/>
              </a:ext>
            </a:extLst>
          </p:cNvPr>
          <p:cNvSpPr txBox="1">
            <a:spLocks noChangeArrowheads="1"/>
          </p:cNvSpPr>
          <p:nvPr/>
        </p:nvSpPr>
        <p:spPr bwMode="auto">
          <a:xfrm>
            <a:off x="5921375" y="114300"/>
            <a:ext cx="5864225"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p>
            <a:pPr algn="r" eaLnBrk="1">
              <a:lnSpc>
                <a:spcPct val="80000"/>
              </a:lnSpc>
              <a:buClr>
                <a:srgbClr val="000000"/>
              </a:buClr>
              <a:buSzPct val="100000"/>
              <a:buFont typeface="Times New Roman" panose="02020603050405020304" pitchFamily="18" charset="0"/>
              <a:buNone/>
            </a:pPr>
            <a:r>
              <a:rPr lang="en-US" altLang="en-US" sz="2800" b="1" i="1">
                <a:latin typeface="Tahoma" panose="020B0604030504040204" pitchFamily="34" charset="0"/>
                <a:cs typeface="Tahoma" panose="020B0604030504040204" pitchFamily="34" charset="0"/>
              </a:rPr>
              <a:t>St Matthew’s Team Participation in Community Efforts</a:t>
            </a:r>
          </a:p>
        </p:txBody>
      </p:sp>
      <p:sp>
        <p:nvSpPr>
          <p:cNvPr id="45" name="Text Box 47">
            <a:extLst>
              <a:ext uri="{FF2B5EF4-FFF2-40B4-BE49-F238E27FC236}">
                <a16:creationId xmlns:a16="http://schemas.microsoft.com/office/drawing/2014/main" id="{94751DF2-58E3-48F1-998B-393A8C86909E}"/>
              </a:ext>
            </a:extLst>
          </p:cNvPr>
          <p:cNvSpPr txBox="1">
            <a:spLocks noChangeArrowheads="1"/>
          </p:cNvSpPr>
          <p:nvPr/>
        </p:nvSpPr>
        <p:spPr bwMode="auto">
          <a:xfrm>
            <a:off x="401638" y="1519238"/>
            <a:ext cx="5438775" cy="1503362"/>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Effort Lead:  TBD.  Perhaps “Co-lead – one adult + one youth”</a:t>
            </a:r>
          </a:p>
          <a:p>
            <a:pPr marL="177800" indent="-177800" eaLnBrk="1">
              <a:lnSpc>
                <a:spcPct val="93000"/>
              </a:lnSpc>
              <a:spcBef>
                <a:spcPts val="600"/>
              </a:spcBef>
              <a:buClr>
                <a:srgbClr val="FF0000"/>
              </a:buClr>
              <a:buSzPct val="100000"/>
              <a:buFont typeface="Arial" pitchFamily="34" charset="0"/>
              <a:buChar char="●"/>
              <a:defRPr/>
            </a:pPr>
            <a:r>
              <a:rPr lang="en-US" sz="1400" dirty="0">
                <a:latin typeface="+mn-lt"/>
              </a:rPr>
              <a:t>Description:  Identify local community/Madison opportunities and initiatives to provide community volunteer opportunities for congregation.  Ensure the St Matthews Team is identified by wearing of same T-Shirt, etc.</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Effort Length: 6 months + ongoing</a:t>
            </a:r>
          </a:p>
        </p:txBody>
      </p:sp>
      <p:sp>
        <p:nvSpPr>
          <p:cNvPr id="4104" name="Rectangle 96">
            <a:extLst>
              <a:ext uri="{FF2B5EF4-FFF2-40B4-BE49-F238E27FC236}">
                <a16:creationId xmlns:a16="http://schemas.microsoft.com/office/drawing/2014/main" id="{59CE78CF-D9A1-4121-8757-D9CCDF43AA93}"/>
              </a:ext>
            </a:extLst>
          </p:cNvPr>
          <p:cNvSpPr>
            <a:spLocks noChangeArrowheads="1"/>
          </p:cNvSpPr>
          <p:nvPr/>
        </p:nvSpPr>
        <p:spPr bwMode="auto">
          <a:xfrm>
            <a:off x="2071688" y="4008438"/>
            <a:ext cx="8937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93000"/>
              </a:lnSpc>
              <a:spcBef>
                <a:spcPct val="20000"/>
              </a:spcBef>
              <a:buClr>
                <a:schemeClr val="hlink"/>
              </a:buClr>
              <a:buSzPct val="75000"/>
              <a:buFont typeface="Wingdings" panose="05000000000000000000" pitchFamily="2" charset="2"/>
              <a:buNone/>
            </a:pPr>
            <a:r>
              <a:rPr lang="en-US" altLang="en-US" sz="1600" b="1" u="sng">
                <a:latin typeface="Arial Narrow" panose="020B0606020202030204" pitchFamily="34" charset="0"/>
              </a:rPr>
              <a:t>Discussion</a:t>
            </a:r>
            <a:endParaRPr lang="en-US" altLang="en-US" sz="1400" b="1" u="sng">
              <a:latin typeface="Arial Narrow" panose="020B0606020202030204" pitchFamily="34" charset="0"/>
            </a:endParaRPr>
          </a:p>
        </p:txBody>
      </p:sp>
      <p:sp>
        <p:nvSpPr>
          <p:cNvPr id="4105" name="Text Box 104">
            <a:extLst>
              <a:ext uri="{FF2B5EF4-FFF2-40B4-BE49-F238E27FC236}">
                <a16:creationId xmlns:a16="http://schemas.microsoft.com/office/drawing/2014/main" id="{5741AA01-04BD-47F4-A464-A6E82F294678}"/>
              </a:ext>
            </a:extLst>
          </p:cNvPr>
          <p:cNvSpPr txBox="1">
            <a:spLocks noChangeArrowheads="1"/>
          </p:cNvSpPr>
          <p:nvPr/>
        </p:nvSpPr>
        <p:spPr bwMode="auto">
          <a:xfrm>
            <a:off x="339725" y="1222375"/>
            <a:ext cx="42338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Overview</a:t>
            </a:r>
          </a:p>
        </p:txBody>
      </p:sp>
      <p:sp>
        <p:nvSpPr>
          <p:cNvPr id="4106" name="Text Box 106">
            <a:extLst>
              <a:ext uri="{FF2B5EF4-FFF2-40B4-BE49-F238E27FC236}">
                <a16:creationId xmlns:a16="http://schemas.microsoft.com/office/drawing/2014/main" id="{E188D253-7EBB-4E57-8824-20E46ECE04AC}"/>
              </a:ext>
            </a:extLst>
          </p:cNvPr>
          <p:cNvSpPr txBox="1">
            <a:spLocks noChangeArrowheads="1"/>
          </p:cNvSpPr>
          <p:nvPr/>
        </p:nvSpPr>
        <p:spPr bwMode="auto">
          <a:xfrm>
            <a:off x="6764338" y="3983038"/>
            <a:ext cx="30480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Issues and Resources Needed </a:t>
            </a:r>
          </a:p>
        </p:txBody>
      </p:sp>
      <p:sp>
        <p:nvSpPr>
          <p:cNvPr id="6198" name="Text Box 41">
            <a:extLst>
              <a:ext uri="{FF2B5EF4-FFF2-40B4-BE49-F238E27FC236}">
                <a16:creationId xmlns:a16="http://schemas.microsoft.com/office/drawing/2014/main" id="{D6CB80A7-6EC6-4CC0-9AFA-FF0AA27F6803}"/>
              </a:ext>
            </a:extLst>
          </p:cNvPr>
          <p:cNvSpPr txBox="1">
            <a:spLocks noChangeArrowheads="1"/>
          </p:cNvSpPr>
          <p:nvPr/>
        </p:nvSpPr>
        <p:spPr bwMode="auto">
          <a:xfrm>
            <a:off x="214313" y="4284663"/>
            <a:ext cx="5813425" cy="2603500"/>
          </a:xfrm>
          <a:prstGeom prst="rect">
            <a:avLst/>
          </a:prstGeom>
          <a:noFill/>
          <a:ln w="3175" algn="ctr">
            <a:noFill/>
            <a:miter lim="800000"/>
            <a:headEnd/>
            <a:tailEnd/>
          </a:ln>
        </p:spPr>
        <p:txBody>
          <a:bodyPr>
            <a:spAutoFit/>
          </a:bodyPr>
          <a:lstStyle/>
          <a:p>
            <a:pPr marL="285750" indent="-285750" eaLnBrk="1">
              <a:lnSpc>
                <a:spcPct val="93000"/>
              </a:lnSpc>
              <a:spcBef>
                <a:spcPts val="600"/>
              </a:spcBef>
              <a:buClr>
                <a:srgbClr val="FF0000"/>
              </a:buClr>
              <a:buSzPct val="100000"/>
              <a:buFont typeface="Arial" panose="020B0604020202020204" pitchFamily="34" charset="0"/>
              <a:buChar char="•"/>
              <a:defRPr/>
            </a:pPr>
            <a:r>
              <a:rPr lang="en-US" sz="1400" dirty="0">
                <a:latin typeface="+mn-lt"/>
              </a:rPr>
              <a:t>Engage St. Matthew’s adults and Youth in volunteering for Community efforts</a:t>
            </a:r>
          </a:p>
          <a:p>
            <a:pPr marL="285750" indent="-285750" eaLnBrk="1">
              <a:lnSpc>
                <a:spcPct val="93000"/>
              </a:lnSpc>
              <a:spcBef>
                <a:spcPts val="600"/>
              </a:spcBef>
              <a:buClr>
                <a:srgbClr val="FF0000"/>
              </a:buClr>
              <a:buSzPct val="100000"/>
              <a:buFont typeface="Arial" panose="020B0604020202020204" pitchFamily="34" charset="0"/>
              <a:buChar char="•"/>
              <a:defRPr/>
            </a:pPr>
            <a:r>
              <a:rPr lang="en-US" sz="1400" dirty="0">
                <a:latin typeface="+mn-lt"/>
              </a:rPr>
              <a:t>Increase St. Matthew’s community visibility through support of and active participation in Community efforts</a:t>
            </a:r>
          </a:p>
          <a:p>
            <a:pPr marL="285750" indent="-285750" eaLnBrk="1">
              <a:lnSpc>
                <a:spcPct val="93000"/>
              </a:lnSpc>
              <a:spcBef>
                <a:spcPts val="600"/>
              </a:spcBef>
              <a:buClr>
                <a:srgbClr val="FF0000"/>
              </a:buClr>
              <a:buSzPct val="100000"/>
              <a:buFont typeface="Arial" panose="020B0604020202020204" pitchFamily="34" charset="0"/>
              <a:buChar char="•"/>
              <a:defRPr/>
            </a:pPr>
            <a:r>
              <a:rPr lang="en-US" sz="1400" dirty="0">
                <a:latin typeface="+mn-lt"/>
              </a:rPr>
              <a:t>Serves two purposes – we help our community and the community recognized our Church’s contribution perhaps attracting new members</a:t>
            </a:r>
          </a:p>
          <a:p>
            <a:pPr marL="285750" indent="-285750" eaLnBrk="1">
              <a:lnSpc>
                <a:spcPct val="93000"/>
              </a:lnSpc>
              <a:spcBef>
                <a:spcPts val="600"/>
              </a:spcBef>
              <a:buClr>
                <a:srgbClr val="FF0000"/>
              </a:buClr>
              <a:buSzPct val="100000"/>
              <a:buFont typeface="Arial" panose="020B0604020202020204" pitchFamily="34" charset="0"/>
              <a:buChar char="•"/>
              <a:defRPr/>
            </a:pPr>
            <a:r>
              <a:rPr lang="en-US" sz="1400" dirty="0">
                <a:latin typeface="+mn-lt"/>
              </a:rPr>
              <a:t>Use Church message board on Hughes Rd to Publicized our support again attracting new members</a:t>
            </a:r>
          </a:p>
          <a:p>
            <a:pPr marL="285750" indent="-285750" eaLnBrk="1">
              <a:lnSpc>
                <a:spcPct val="93000"/>
              </a:lnSpc>
              <a:spcBef>
                <a:spcPts val="600"/>
              </a:spcBef>
              <a:buClr>
                <a:srgbClr val="FF0000"/>
              </a:buClr>
              <a:buSzPct val="100000"/>
              <a:buFont typeface="Arial" panose="020B0604020202020204" pitchFamily="34" charset="0"/>
              <a:buChar char="•"/>
              <a:defRPr/>
            </a:pPr>
            <a:r>
              <a:rPr lang="en-US" sz="1400" dirty="0">
                <a:latin typeface="+mn-lt"/>
              </a:rPr>
              <a:t>No better time than now!</a:t>
            </a:r>
          </a:p>
          <a:p>
            <a:pPr marL="176213" indent="-176213" eaLnBrk="1">
              <a:lnSpc>
                <a:spcPct val="93000"/>
              </a:lnSpc>
              <a:buClr>
                <a:srgbClr val="FF0000"/>
              </a:buClr>
              <a:buSzPct val="100000"/>
              <a:buFont typeface="Arial" pitchFamily="34" charset="0"/>
              <a:buChar char="●"/>
              <a:defRPr/>
            </a:pPr>
            <a:endParaRPr lang="en-US" sz="1400" dirty="0">
              <a:latin typeface="+mn-lt"/>
            </a:endParaRPr>
          </a:p>
        </p:txBody>
      </p:sp>
      <p:sp>
        <p:nvSpPr>
          <p:cNvPr id="4108" name="Text Box 104">
            <a:extLst>
              <a:ext uri="{FF2B5EF4-FFF2-40B4-BE49-F238E27FC236}">
                <a16:creationId xmlns:a16="http://schemas.microsoft.com/office/drawing/2014/main" id="{6A335FD4-310F-4A6B-B8D3-8BE7DC35147A}"/>
              </a:ext>
            </a:extLst>
          </p:cNvPr>
          <p:cNvSpPr txBox="1">
            <a:spLocks noChangeArrowheads="1"/>
          </p:cNvSpPr>
          <p:nvPr/>
        </p:nvSpPr>
        <p:spPr bwMode="auto">
          <a:xfrm>
            <a:off x="7600950" y="1201738"/>
            <a:ext cx="25336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Tasks to Be Completed</a:t>
            </a:r>
          </a:p>
        </p:txBody>
      </p:sp>
      <p:sp>
        <p:nvSpPr>
          <p:cNvPr id="66" name="Text Box 47">
            <a:extLst>
              <a:ext uri="{FF2B5EF4-FFF2-40B4-BE49-F238E27FC236}">
                <a16:creationId xmlns:a16="http://schemas.microsoft.com/office/drawing/2014/main" id="{9EE60116-193B-4649-8422-6D76B0F4C40F}"/>
              </a:ext>
            </a:extLst>
          </p:cNvPr>
          <p:cNvSpPr txBox="1">
            <a:spLocks noChangeArrowheads="1"/>
          </p:cNvSpPr>
          <p:nvPr/>
        </p:nvSpPr>
        <p:spPr bwMode="auto">
          <a:xfrm>
            <a:off x="6130925" y="1471613"/>
            <a:ext cx="5462588" cy="2327275"/>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Form a small group to research and identify Community effort opportunities.  Select 2-3 initial opportunities.</a:t>
            </a:r>
          </a:p>
          <a:p>
            <a:pPr marL="177800" indent="-177800" eaLnBrk="1">
              <a:spcBef>
                <a:spcPts val="0"/>
              </a:spcBef>
              <a:buClr>
                <a:srgbClr val="FF0000"/>
              </a:buClr>
              <a:buSzPct val="100000"/>
              <a:buFont typeface="Arial" pitchFamily="34" charset="0"/>
              <a:buChar char="●"/>
              <a:defRPr/>
            </a:pPr>
            <a:r>
              <a:rPr lang="en-US" sz="1400" dirty="0">
                <a:latin typeface="+mn-lt"/>
              </a:rPr>
              <a:t>ID Lead.  Young adult Lead??  With adult/Vestry Mentor??</a:t>
            </a:r>
          </a:p>
          <a:p>
            <a:pPr marL="177800" indent="-177800" eaLnBrk="1">
              <a:spcBef>
                <a:spcPts val="0"/>
              </a:spcBef>
              <a:buClr>
                <a:srgbClr val="FF0000"/>
              </a:buClr>
              <a:buSzPct val="100000"/>
              <a:buFont typeface="Arial" pitchFamily="34" charset="0"/>
              <a:buChar char="●"/>
              <a:defRPr/>
            </a:pPr>
            <a:r>
              <a:rPr lang="en-US" sz="1400" dirty="0">
                <a:latin typeface="+mn-lt"/>
              </a:rPr>
              <a:t>Engage Men’s Fellowship Group?  EYC?  Others in St. Matthews?</a:t>
            </a:r>
          </a:p>
          <a:p>
            <a:pPr marL="177800" indent="-177800" eaLnBrk="1">
              <a:spcBef>
                <a:spcPts val="0"/>
              </a:spcBef>
              <a:buClr>
                <a:srgbClr val="FF0000"/>
              </a:buClr>
              <a:buSzPct val="100000"/>
              <a:buFont typeface="Arial" pitchFamily="34" charset="0"/>
              <a:buChar char="●"/>
              <a:defRPr/>
            </a:pPr>
            <a:r>
              <a:rPr lang="en-US" sz="1400" dirty="0">
                <a:latin typeface="+mn-lt"/>
              </a:rPr>
              <a:t>Potentially establish working relationship with Community Leads for 2-3 key volunteer initiatives (e.g., First Stop, Food Banks, Habitat For Humanity, community parades, others)</a:t>
            </a:r>
          </a:p>
          <a:p>
            <a:pPr marL="177800" indent="-177800" eaLnBrk="1">
              <a:spcBef>
                <a:spcPts val="0"/>
              </a:spcBef>
              <a:buClr>
                <a:srgbClr val="FF0000"/>
              </a:buClr>
              <a:buSzPct val="100000"/>
              <a:buFont typeface="Arial" pitchFamily="34" charset="0"/>
              <a:buChar char="●"/>
              <a:defRPr/>
            </a:pPr>
            <a:r>
              <a:rPr lang="en-US" sz="1400" dirty="0">
                <a:latin typeface="+mn-lt"/>
              </a:rPr>
              <a:t>Investigate any opportunities with UAH Episcopal Youth</a:t>
            </a:r>
          </a:p>
          <a:p>
            <a:pPr marL="177800" indent="-177800" eaLnBrk="1">
              <a:spcBef>
                <a:spcPts val="0"/>
              </a:spcBef>
              <a:buClr>
                <a:srgbClr val="FF0000"/>
              </a:buClr>
              <a:buSzPct val="100000"/>
              <a:buFont typeface="Arial" pitchFamily="34" charset="0"/>
              <a:buChar char="●"/>
              <a:defRPr/>
            </a:pPr>
            <a:r>
              <a:rPr lang="en-US" sz="1400" dirty="0">
                <a:latin typeface="+mn-lt"/>
              </a:rPr>
              <a:t>Publicize opportunities</a:t>
            </a:r>
          </a:p>
          <a:p>
            <a:pPr marL="177800" indent="-177800" eaLnBrk="1">
              <a:spcBef>
                <a:spcPts val="0"/>
              </a:spcBef>
              <a:buClr>
                <a:srgbClr val="FF0000"/>
              </a:buClr>
              <a:buSzPct val="100000"/>
              <a:buFont typeface="Arial" pitchFamily="34" charset="0"/>
              <a:buChar char="●"/>
              <a:defRPr/>
            </a:pPr>
            <a:r>
              <a:rPr lang="en-US" sz="1400" dirty="0">
                <a:latin typeface="+mn-lt"/>
              </a:rPr>
              <a:t>Recognize volunteers – newsletter, website, others.  Recognize Team on Hughes Rd Message Board</a:t>
            </a:r>
          </a:p>
        </p:txBody>
      </p:sp>
      <p:sp>
        <p:nvSpPr>
          <p:cNvPr id="15" name="Text Box 47">
            <a:extLst>
              <a:ext uri="{FF2B5EF4-FFF2-40B4-BE49-F238E27FC236}">
                <a16:creationId xmlns:a16="http://schemas.microsoft.com/office/drawing/2014/main" id="{812B1AE6-9276-4702-8F0D-5285DABCC710}"/>
              </a:ext>
            </a:extLst>
          </p:cNvPr>
          <p:cNvSpPr txBox="1">
            <a:spLocks noChangeArrowheads="1"/>
          </p:cNvSpPr>
          <p:nvPr/>
        </p:nvSpPr>
        <p:spPr bwMode="auto">
          <a:xfrm>
            <a:off x="6199188" y="4284663"/>
            <a:ext cx="4011612" cy="889000"/>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St Matthew’s T-Shirt for volunteers/participants</a:t>
            </a:r>
          </a:p>
          <a:p>
            <a:pPr marL="177800" indent="-177800" eaLnBrk="1">
              <a:lnSpc>
                <a:spcPct val="90000"/>
              </a:lnSpc>
              <a:spcBef>
                <a:spcPts val="1200"/>
              </a:spcBef>
              <a:buClr>
                <a:srgbClr val="FF0000"/>
              </a:buClr>
              <a:buSzPct val="100000"/>
              <a:buFont typeface="Arial" pitchFamily="34" charset="0"/>
              <a:buChar char="●"/>
              <a:defRPr/>
            </a:pPr>
            <a:r>
              <a:rPr lang="en-US" sz="1400" dirty="0">
                <a:latin typeface="+mn-lt"/>
              </a:rPr>
              <a:t>Use of St Matthew’s website / digital media</a:t>
            </a:r>
          </a:p>
          <a:p>
            <a:pPr marL="177800" indent="-177800" eaLnBrk="1">
              <a:lnSpc>
                <a:spcPct val="90000"/>
              </a:lnSpc>
              <a:spcBef>
                <a:spcPts val="1200"/>
              </a:spcBef>
              <a:buClr>
                <a:srgbClr val="FF0000"/>
              </a:buClr>
              <a:buSzPct val="100000"/>
              <a:buFont typeface="Arial" pitchFamily="34" charset="0"/>
              <a:buChar char="●"/>
              <a:defRPr/>
            </a:pPr>
            <a:r>
              <a:rPr lang="en-US" sz="1400" dirty="0">
                <a:latin typeface="+mn-lt"/>
              </a:rPr>
              <a:t>Hughes Road Message Board</a:t>
            </a:r>
          </a:p>
        </p:txBody>
      </p:sp>
      <p:sp>
        <p:nvSpPr>
          <p:cNvPr id="4111" name="TextBox 15">
            <a:extLst>
              <a:ext uri="{FF2B5EF4-FFF2-40B4-BE49-F238E27FC236}">
                <a16:creationId xmlns:a16="http://schemas.microsoft.com/office/drawing/2014/main" id="{A7AE8C77-F038-4B76-A0EC-A01CF6568782}"/>
              </a:ext>
            </a:extLst>
          </p:cNvPr>
          <p:cNvSpPr txBox="1">
            <a:spLocks noChangeArrowheads="1"/>
          </p:cNvSpPr>
          <p:nvPr/>
        </p:nvSpPr>
        <p:spPr bwMode="auto">
          <a:xfrm>
            <a:off x="10459897" y="788193"/>
            <a:ext cx="673100" cy="33813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en-US" altLang="en-US" sz="1600" dirty="0"/>
              <a:t>Effort</a:t>
            </a:r>
          </a:p>
        </p:txBody>
      </p:sp>
      <p:graphicFrame>
        <p:nvGraphicFramePr>
          <p:cNvPr id="2" name="Group 116">
            <a:extLst>
              <a:ext uri="{FF2B5EF4-FFF2-40B4-BE49-F238E27FC236}">
                <a16:creationId xmlns:a16="http://schemas.microsoft.com/office/drawing/2014/main" id="{E72CD242-1DA0-4649-A50C-251796AAC85F}"/>
              </a:ext>
            </a:extLst>
          </p:cNvPr>
          <p:cNvGraphicFramePr>
            <a:graphicFrameLocks noGrp="1"/>
          </p:cNvGraphicFramePr>
          <p:nvPr/>
        </p:nvGraphicFramePr>
        <p:xfrm>
          <a:off x="6296025" y="5273675"/>
          <a:ext cx="5202238" cy="1036640"/>
        </p:xfrm>
        <a:graphic>
          <a:graphicData uri="http://schemas.openxmlformats.org/drawingml/2006/table">
            <a:tbl>
              <a:tblPr/>
              <a:tblGrid>
                <a:gridCol w="948836">
                  <a:extLst>
                    <a:ext uri="{9D8B030D-6E8A-4147-A177-3AD203B41FA5}">
                      <a16:colId xmlns:a16="http://schemas.microsoft.com/office/drawing/2014/main" val="20000"/>
                    </a:ext>
                  </a:extLst>
                </a:gridCol>
                <a:gridCol w="824098">
                  <a:extLst>
                    <a:ext uri="{9D8B030D-6E8A-4147-A177-3AD203B41FA5}">
                      <a16:colId xmlns:a16="http://schemas.microsoft.com/office/drawing/2014/main" val="20001"/>
                    </a:ext>
                  </a:extLst>
                </a:gridCol>
                <a:gridCol w="1065395">
                  <a:extLst>
                    <a:ext uri="{9D8B030D-6E8A-4147-A177-3AD203B41FA5}">
                      <a16:colId xmlns:a16="http://schemas.microsoft.com/office/drawing/2014/main" val="20002"/>
                    </a:ext>
                  </a:extLst>
                </a:gridCol>
                <a:gridCol w="793423">
                  <a:extLst>
                    <a:ext uri="{9D8B030D-6E8A-4147-A177-3AD203B41FA5}">
                      <a16:colId xmlns:a16="http://schemas.microsoft.com/office/drawing/2014/main" val="20003"/>
                    </a:ext>
                  </a:extLst>
                </a:gridCol>
                <a:gridCol w="736165">
                  <a:extLst>
                    <a:ext uri="{9D8B030D-6E8A-4147-A177-3AD203B41FA5}">
                      <a16:colId xmlns:a16="http://schemas.microsoft.com/office/drawing/2014/main" val="20004"/>
                    </a:ext>
                  </a:extLst>
                </a:gridCol>
                <a:gridCol w="834321">
                  <a:extLst>
                    <a:ext uri="{9D8B030D-6E8A-4147-A177-3AD203B41FA5}">
                      <a16:colId xmlns:a16="http://schemas.microsoft.com/office/drawing/2014/main" val="20005"/>
                    </a:ext>
                  </a:extLst>
                </a:gridCol>
              </a:tblGrid>
              <a:tr h="259160">
                <a:tc gridSpan="6">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Funding</a:t>
                      </a:r>
                    </a:p>
                  </a:txBody>
                  <a:tcPr marL="91417" marR="91417"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a:ln>
                            <a:noFill/>
                          </a:ln>
                          <a:solidFill>
                            <a:schemeClr val="tx1"/>
                          </a:solidFill>
                          <a:effectLst/>
                          <a:latin typeface="Arial Narrow" pitchFamily="34" charset="0"/>
                          <a:cs typeface="Arial" charset="0"/>
                        </a:rPr>
                        <a:t>Type</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CY21</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CY22</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CY23</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CY24</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CY25</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Salary</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Recurring Cost</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5" name="TextBox 24">
            <a:extLst>
              <a:ext uri="{FF2B5EF4-FFF2-40B4-BE49-F238E27FC236}">
                <a16:creationId xmlns:a16="http://schemas.microsoft.com/office/drawing/2014/main" id="{AACF8813-B9E1-4472-BAB3-0EC36EF93941}"/>
              </a:ext>
            </a:extLst>
          </p:cNvPr>
          <p:cNvSpPr txBox="1"/>
          <p:nvPr/>
        </p:nvSpPr>
        <p:spPr>
          <a:xfrm>
            <a:off x="536885536" y="-192040"/>
            <a:ext cx="1073800566" cy="369332"/>
          </a:xfrm>
          <a:prstGeom prst="rect">
            <a:avLst/>
          </a:prstGeom>
          <a:noFill/>
        </p:spPr>
        <p:txBody>
          <a:bodyPr wrap="square">
            <a:spAutoFit/>
          </a:bodyPr>
          <a:lstStyle/>
          <a:p>
            <a:r>
              <a:rPr lang="en-US" b="0" dirty="0">
                <a:effectLst/>
              </a:rPr>
              <a:t> </a:t>
            </a:r>
            <a:endParaRPr lang="en-US" dirty="0"/>
          </a:p>
        </p:txBody>
      </p:sp>
      <p:sp>
        <p:nvSpPr>
          <p:cNvPr id="27" name="TextBox 26">
            <a:extLst>
              <a:ext uri="{FF2B5EF4-FFF2-40B4-BE49-F238E27FC236}">
                <a16:creationId xmlns:a16="http://schemas.microsoft.com/office/drawing/2014/main" id="{FCDD0E5D-AC71-418F-8FEC-46F0B0B755DB}"/>
              </a:ext>
            </a:extLst>
          </p:cNvPr>
          <p:cNvSpPr txBox="1"/>
          <p:nvPr/>
        </p:nvSpPr>
        <p:spPr>
          <a:xfrm>
            <a:off x="536885536" y="-192040"/>
            <a:ext cx="1073800566" cy="369332"/>
          </a:xfrm>
          <a:prstGeom prst="rect">
            <a:avLst/>
          </a:prstGeom>
          <a:noFill/>
        </p:spPr>
        <p:txBody>
          <a:bodyPr wrap="square">
            <a:spAutoFit/>
          </a:bodyPr>
          <a:lstStyle/>
          <a:p>
            <a:r>
              <a:rPr lang="en-US" b="0" dirty="0">
                <a:effectLst/>
              </a:rPr>
              <a:t> </a:t>
            </a:r>
            <a:endParaRPr lang="en-US"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a16="http://schemas.microsoft.com/office/drawing/2014/main" id="{072F99E8-649D-45B1-8A16-B5C110D409D2}"/>
              </a:ext>
            </a:extLst>
          </p:cNvPr>
          <p:cNvSpPr>
            <a:spLocks noChangeArrowheads="1"/>
          </p:cNvSpPr>
          <p:nvPr/>
        </p:nvSpPr>
        <p:spPr bwMode="auto">
          <a:xfrm>
            <a:off x="6259513" y="4048125"/>
            <a:ext cx="398145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3038" indent="-173038">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spcBef>
                <a:spcPct val="20000"/>
              </a:spcBef>
              <a:spcAft>
                <a:spcPct val="0"/>
              </a:spcAft>
              <a:buClr>
                <a:schemeClr val="hlink"/>
              </a:buClr>
              <a:buSzPct val="75000"/>
              <a:buFont typeface="Wingdings" panose="05000000000000000000" pitchFamily="2" charset="2"/>
              <a:buChar char="l"/>
            </a:pPr>
            <a:endParaRPr lang="en-US" altLang="en-US" sz="1000">
              <a:solidFill>
                <a:schemeClr val="tx1"/>
              </a:solidFill>
            </a:endParaRPr>
          </a:p>
        </p:txBody>
      </p:sp>
      <p:sp>
        <p:nvSpPr>
          <p:cNvPr id="4099" name="Rectangle 7">
            <a:extLst>
              <a:ext uri="{FF2B5EF4-FFF2-40B4-BE49-F238E27FC236}">
                <a16:creationId xmlns:a16="http://schemas.microsoft.com/office/drawing/2014/main" id="{6C918DA8-FFD0-440B-A30B-2C3176788269}"/>
              </a:ext>
            </a:extLst>
          </p:cNvPr>
          <p:cNvSpPr>
            <a:spLocks noChangeArrowheads="1"/>
          </p:cNvSpPr>
          <p:nvPr/>
        </p:nvSpPr>
        <p:spPr bwMode="auto">
          <a:xfrm>
            <a:off x="219075" y="1219200"/>
            <a:ext cx="11485563" cy="5486400"/>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4100" name="Line 8">
            <a:extLst>
              <a:ext uri="{FF2B5EF4-FFF2-40B4-BE49-F238E27FC236}">
                <a16:creationId xmlns:a16="http://schemas.microsoft.com/office/drawing/2014/main" id="{CCD2228F-35A7-4FBD-AC31-624BCDD83D17}"/>
              </a:ext>
            </a:extLst>
          </p:cNvPr>
          <p:cNvSpPr>
            <a:spLocks noChangeShapeType="1"/>
          </p:cNvSpPr>
          <p:nvPr/>
        </p:nvSpPr>
        <p:spPr bwMode="auto">
          <a:xfrm>
            <a:off x="219075" y="3952875"/>
            <a:ext cx="11485563" cy="77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1" name="Line 9">
            <a:extLst>
              <a:ext uri="{FF2B5EF4-FFF2-40B4-BE49-F238E27FC236}">
                <a16:creationId xmlns:a16="http://schemas.microsoft.com/office/drawing/2014/main" id="{704248D0-B80D-4763-8B51-96EA95A39283}"/>
              </a:ext>
            </a:extLst>
          </p:cNvPr>
          <p:cNvSpPr>
            <a:spLocks noChangeShapeType="1"/>
          </p:cNvSpPr>
          <p:nvPr/>
        </p:nvSpPr>
        <p:spPr bwMode="auto">
          <a:xfrm flipV="1">
            <a:off x="5973763" y="1219200"/>
            <a:ext cx="0" cy="5486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2" name="Text Box 42">
            <a:extLst>
              <a:ext uri="{FF2B5EF4-FFF2-40B4-BE49-F238E27FC236}">
                <a16:creationId xmlns:a16="http://schemas.microsoft.com/office/drawing/2014/main" id="{90406C25-A20A-426A-9E73-C3491B617D53}"/>
              </a:ext>
            </a:extLst>
          </p:cNvPr>
          <p:cNvSpPr txBox="1">
            <a:spLocks noChangeArrowheads="1"/>
          </p:cNvSpPr>
          <p:nvPr/>
        </p:nvSpPr>
        <p:spPr bwMode="auto">
          <a:xfrm>
            <a:off x="4381501" y="353108"/>
            <a:ext cx="7212012" cy="344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p>
            <a:pPr algn="r" eaLnBrk="1">
              <a:lnSpc>
                <a:spcPct val="80000"/>
              </a:lnSpc>
              <a:buClr>
                <a:srgbClr val="000000"/>
              </a:buClr>
              <a:buSzPct val="100000"/>
              <a:buFont typeface="Times New Roman" panose="02020603050405020304" pitchFamily="18" charset="0"/>
              <a:buNone/>
            </a:pPr>
            <a:r>
              <a:rPr lang="en-US" altLang="en-US" sz="2800" b="1" i="1" dirty="0">
                <a:latin typeface="Tahoma" panose="020B0604030504040204" pitchFamily="34" charset="0"/>
                <a:cs typeface="Tahoma" panose="020B0604030504040204" pitchFamily="34" charset="0"/>
              </a:rPr>
              <a:t>Programs to Attract High School Youth</a:t>
            </a:r>
          </a:p>
        </p:txBody>
      </p:sp>
      <p:sp>
        <p:nvSpPr>
          <p:cNvPr id="45" name="Text Box 47">
            <a:extLst>
              <a:ext uri="{FF2B5EF4-FFF2-40B4-BE49-F238E27FC236}">
                <a16:creationId xmlns:a16="http://schemas.microsoft.com/office/drawing/2014/main" id="{94751DF2-58E3-48F1-998B-393A8C86909E}"/>
              </a:ext>
            </a:extLst>
          </p:cNvPr>
          <p:cNvSpPr txBox="1">
            <a:spLocks noChangeArrowheads="1"/>
          </p:cNvSpPr>
          <p:nvPr/>
        </p:nvSpPr>
        <p:spPr bwMode="auto">
          <a:xfrm>
            <a:off x="401638" y="1519238"/>
            <a:ext cx="5438775" cy="2286780"/>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Effort Lead: Youth Director</a:t>
            </a:r>
          </a:p>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Description: The goal is to attract high schoolers or other youth to the church and join the St. Matthews community</a:t>
            </a:r>
          </a:p>
          <a:p>
            <a:pPr marL="342900" lvl="1" indent="-171450">
              <a:lnSpc>
                <a:spcPct val="90000"/>
              </a:lnSpc>
              <a:buClr>
                <a:srgbClr val="FF0000"/>
              </a:buClr>
              <a:buSzPct val="100000"/>
              <a:buFont typeface="Courier New" panose="02070309020205020404" pitchFamily="49" charset="0"/>
              <a:buChar char="o"/>
              <a:defRPr/>
            </a:pPr>
            <a:r>
              <a:rPr lang="en-US" sz="1400" dirty="0">
                <a:latin typeface="+mn-lt"/>
              </a:rPr>
              <a:t>The church still needs a wide variety of people from young to elders. If there are more elderly people then all the activities will be for the older people, but if there is youth involved at church then there will be activities for everyone</a:t>
            </a:r>
          </a:p>
          <a:p>
            <a:pPr marL="342900" lvl="1" indent="-171450">
              <a:lnSpc>
                <a:spcPct val="90000"/>
              </a:lnSpc>
              <a:buClr>
                <a:srgbClr val="FF0000"/>
              </a:buClr>
              <a:buSzPct val="100000"/>
              <a:buFont typeface="Courier New" panose="02070309020205020404" pitchFamily="49" charset="0"/>
              <a:buChar char="o"/>
              <a:defRPr/>
            </a:pPr>
            <a:r>
              <a:rPr lang="en-US" sz="1400" dirty="0">
                <a:latin typeface="+mn-lt"/>
              </a:rPr>
              <a:t>We need programs and other activities to attract youth and other new members wanting to attend St. Matthews</a:t>
            </a:r>
          </a:p>
          <a:p>
            <a:pPr marL="285750" indent="-285750">
              <a:lnSpc>
                <a:spcPct val="90000"/>
              </a:lnSpc>
              <a:spcBef>
                <a:spcPts val="600"/>
              </a:spcBef>
              <a:buClr>
                <a:srgbClr val="FF0000"/>
              </a:buClr>
              <a:buSzPct val="100000"/>
              <a:buFont typeface="Arial" panose="020B0604020202020204" pitchFamily="34" charset="0"/>
              <a:buChar char="●"/>
              <a:defRPr/>
            </a:pPr>
            <a:r>
              <a:rPr lang="en-US" sz="1400" dirty="0">
                <a:latin typeface="+mn-lt"/>
              </a:rPr>
              <a:t>Effort Length: 3 months to develop ideas for programs, then enduring </a:t>
            </a:r>
          </a:p>
        </p:txBody>
      </p:sp>
      <p:sp>
        <p:nvSpPr>
          <p:cNvPr id="4104" name="Rectangle 96">
            <a:extLst>
              <a:ext uri="{FF2B5EF4-FFF2-40B4-BE49-F238E27FC236}">
                <a16:creationId xmlns:a16="http://schemas.microsoft.com/office/drawing/2014/main" id="{59CE78CF-D9A1-4121-8757-D9CCDF43AA93}"/>
              </a:ext>
            </a:extLst>
          </p:cNvPr>
          <p:cNvSpPr>
            <a:spLocks noChangeArrowheads="1"/>
          </p:cNvSpPr>
          <p:nvPr/>
        </p:nvSpPr>
        <p:spPr bwMode="auto">
          <a:xfrm>
            <a:off x="2071688" y="4008438"/>
            <a:ext cx="8937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93000"/>
              </a:lnSpc>
              <a:spcBef>
                <a:spcPct val="20000"/>
              </a:spcBef>
              <a:buClr>
                <a:schemeClr val="hlink"/>
              </a:buClr>
              <a:buSzPct val="75000"/>
              <a:buFont typeface="Wingdings" panose="05000000000000000000" pitchFamily="2" charset="2"/>
              <a:buNone/>
            </a:pPr>
            <a:r>
              <a:rPr lang="en-US" altLang="en-US" sz="1600" b="1" u="sng">
                <a:latin typeface="Arial Narrow" panose="020B0606020202030204" pitchFamily="34" charset="0"/>
              </a:rPr>
              <a:t>Discussion</a:t>
            </a:r>
            <a:endParaRPr lang="en-US" altLang="en-US" sz="1400" b="1" u="sng">
              <a:latin typeface="Arial Narrow" panose="020B0606020202030204" pitchFamily="34" charset="0"/>
            </a:endParaRPr>
          </a:p>
        </p:txBody>
      </p:sp>
      <p:sp>
        <p:nvSpPr>
          <p:cNvPr id="4105" name="Text Box 104">
            <a:extLst>
              <a:ext uri="{FF2B5EF4-FFF2-40B4-BE49-F238E27FC236}">
                <a16:creationId xmlns:a16="http://schemas.microsoft.com/office/drawing/2014/main" id="{5741AA01-04BD-47F4-A464-A6E82F294678}"/>
              </a:ext>
            </a:extLst>
          </p:cNvPr>
          <p:cNvSpPr txBox="1">
            <a:spLocks noChangeArrowheads="1"/>
          </p:cNvSpPr>
          <p:nvPr/>
        </p:nvSpPr>
        <p:spPr bwMode="auto">
          <a:xfrm>
            <a:off x="848518" y="1260476"/>
            <a:ext cx="42338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dirty="0">
                <a:solidFill>
                  <a:schemeClr val="tx1"/>
                </a:solidFill>
                <a:latin typeface="Arial Narrow" panose="020B0606020202030204" pitchFamily="34" charset="0"/>
              </a:rPr>
              <a:t>Overview</a:t>
            </a:r>
          </a:p>
        </p:txBody>
      </p:sp>
      <p:sp>
        <p:nvSpPr>
          <p:cNvPr id="4106" name="Text Box 106">
            <a:extLst>
              <a:ext uri="{FF2B5EF4-FFF2-40B4-BE49-F238E27FC236}">
                <a16:creationId xmlns:a16="http://schemas.microsoft.com/office/drawing/2014/main" id="{E188D253-7EBB-4E57-8824-20E46ECE04AC}"/>
              </a:ext>
            </a:extLst>
          </p:cNvPr>
          <p:cNvSpPr txBox="1">
            <a:spLocks noChangeArrowheads="1"/>
          </p:cNvSpPr>
          <p:nvPr/>
        </p:nvSpPr>
        <p:spPr bwMode="auto">
          <a:xfrm>
            <a:off x="6764338" y="3983038"/>
            <a:ext cx="30480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Issues and Resources Needed </a:t>
            </a:r>
          </a:p>
        </p:txBody>
      </p:sp>
      <p:sp>
        <p:nvSpPr>
          <p:cNvPr id="6198" name="Text Box 41">
            <a:extLst>
              <a:ext uri="{FF2B5EF4-FFF2-40B4-BE49-F238E27FC236}">
                <a16:creationId xmlns:a16="http://schemas.microsoft.com/office/drawing/2014/main" id="{D6CB80A7-6EC6-4CC0-9AFA-FF0AA27F6803}"/>
              </a:ext>
            </a:extLst>
          </p:cNvPr>
          <p:cNvSpPr txBox="1">
            <a:spLocks noChangeArrowheads="1"/>
          </p:cNvSpPr>
          <p:nvPr/>
        </p:nvSpPr>
        <p:spPr bwMode="auto">
          <a:xfrm>
            <a:off x="214313" y="4284663"/>
            <a:ext cx="5813425" cy="2126544"/>
          </a:xfrm>
          <a:prstGeom prst="rect">
            <a:avLst/>
          </a:prstGeom>
          <a:noFill/>
          <a:ln w="3175" algn="ctr">
            <a:noFill/>
            <a:miter lim="800000"/>
            <a:headEnd/>
            <a:tailEnd/>
          </a:ln>
        </p:spPr>
        <p:txBody>
          <a:bodyPr>
            <a:spAutoFit/>
          </a:bodyPr>
          <a:lstStyle/>
          <a:p>
            <a:pPr marL="285750" indent="-285750" eaLnBrk="1">
              <a:lnSpc>
                <a:spcPct val="93000"/>
              </a:lnSpc>
              <a:spcBef>
                <a:spcPts val="600"/>
              </a:spcBef>
              <a:buClr>
                <a:srgbClr val="FF0000"/>
              </a:buClr>
              <a:buSzPct val="100000"/>
              <a:buFont typeface="Arial" panose="020B0604020202020204" pitchFamily="34" charset="0"/>
              <a:buChar char="•"/>
              <a:defRPr/>
            </a:pPr>
            <a:r>
              <a:rPr lang="en-US" sz="1400" dirty="0">
                <a:latin typeface="+mn-lt"/>
              </a:rPr>
              <a:t>Background:</a:t>
            </a:r>
          </a:p>
          <a:p>
            <a:pPr lvl="1" indent="-171450">
              <a:lnSpc>
                <a:spcPct val="93000"/>
              </a:lnSpc>
              <a:spcBef>
                <a:spcPts val="600"/>
              </a:spcBef>
              <a:buClr>
                <a:srgbClr val="FF0000"/>
              </a:buClr>
              <a:buSzPct val="100000"/>
              <a:buFont typeface="Courier New" panose="02070309020205020404" pitchFamily="49" charset="0"/>
              <a:buChar char="o"/>
              <a:defRPr/>
            </a:pPr>
            <a:r>
              <a:rPr lang="en-US" sz="1400" dirty="0">
                <a:latin typeface="+mn-lt"/>
              </a:rPr>
              <a:t>There really are few youth in the Church program. For many possible activities there is not “critical mass”</a:t>
            </a:r>
          </a:p>
          <a:p>
            <a:pPr lvl="1" indent="-171450">
              <a:lnSpc>
                <a:spcPct val="93000"/>
              </a:lnSpc>
              <a:spcBef>
                <a:spcPts val="600"/>
              </a:spcBef>
              <a:buClr>
                <a:srgbClr val="FF0000"/>
              </a:buClr>
              <a:buSzPct val="100000"/>
              <a:buFont typeface="Courier New" panose="02070309020205020404" pitchFamily="49" charset="0"/>
              <a:buChar char="o"/>
              <a:defRPr/>
            </a:pPr>
            <a:r>
              <a:rPr lang="en-US" sz="1400" dirty="0">
                <a:latin typeface="+mn-lt"/>
              </a:rPr>
              <a:t>Example, if we wanted to host a sports event or some kind of activity, post the activity on the St. Matthew’s website or other forms of social media for the church community, there would be few participants</a:t>
            </a:r>
          </a:p>
          <a:p>
            <a:pPr marL="285750" indent="-285750" eaLnBrk="1">
              <a:lnSpc>
                <a:spcPct val="93000"/>
              </a:lnSpc>
              <a:spcBef>
                <a:spcPts val="600"/>
              </a:spcBef>
              <a:buClr>
                <a:srgbClr val="FF0000"/>
              </a:buClr>
              <a:buSzPct val="100000"/>
              <a:buFont typeface="Arial" panose="020B0604020202020204" pitchFamily="34" charset="0"/>
              <a:buChar char="•"/>
              <a:defRPr/>
            </a:pPr>
            <a:r>
              <a:rPr lang="en-US" sz="1400" dirty="0">
                <a:latin typeface="+mn-lt"/>
              </a:rPr>
              <a:t>The goal would be to establish more youth in our community and develop more activities to bring them into the church</a:t>
            </a:r>
          </a:p>
        </p:txBody>
      </p:sp>
      <p:sp>
        <p:nvSpPr>
          <p:cNvPr id="4108" name="Text Box 104">
            <a:extLst>
              <a:ext uri="{FF2B5EF4-FFF2-40B4-BE49-F238E27FC236}">
                <a16:creationId xmlns:a16="http://schemas.microsoft.com/office/drawing/2014/main" id="{6A335FD4-310F-4A6B-B8D3-8BE7DC35147A}"/>
              </a:ext>
            </a:extLst>
          </p:cNvPr>
          <p:cNvSpPr txBox="1">
            <a:spLocks noChangeArrowheads="1"/>
          </p:cNvSpPr>
          <p:nvPr/>
        </p:nvSpPr>
        <p:spPr bwMode="auto">
          <a:xfrm>
            <a:off x="7600950" y="1201738"/>
            <a:ext cx="25336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Tasks to Be Completed</a:t>
            </a:r>
          </a:p>
        </p:txBody>
      </p:sp>
      <p:sp>
        <p:nvSpPr>
          <p:cNvPr id="66" name="Text Box 47">
            <a:extLst>
              <a:ext uri="{FF2B5EF4-FFF2-40B4-BE49-F238E27FC236}">
                <a16:creationId xmlns:a16="http://schemas.microsoft.com/office/drawing/2014/main" id="{9EE60116-193B-4649-8422-6D76B0F4C40F}"/>
              </a:ext>
            </a:extLst>
          </p:cNvPr>
          <p:cNvSpPr txBox="1">
            <a:spLocks noChangeArrowheads="1"/>
          </p:cNvSpPr>
          <p:nvPr/>
        </p:nvSpPr>
        <p:spPr bwMode="auto">
          <a:xfrm>
            <a:off x="6130925" y="1471613"/>
            <a:ext cx="5462588" cy="2477601"/>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Form a youth meeting/task force</a:t>
            </a:r>
          </a:p>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The group would need to develop ideas to attract more younger families and youth to the church</a:t>
            </a:r>
          </a:p>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Develop a project to do around the church such as a basket ballcourt or gaga ball pit.</a:t>
            </a:r>
          </a:p>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Post events that the EYC does around the year on social media </a:t>
            </a:r>
          </a:p>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Make a chart or graph to see if the youth is growing</a:t>
            </a:r>
          </a:p>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Develop more ideas to associate the youth in other activities</a:t>
            </a:r>
          </a:p>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Help other churches or invite other churches around the area and do activities with the youth</a:t>
            </a:r>
          </a:p>
        </p:txBody>
      </p:sp>
      <p:sp>
        <p:nvSpPr>
          <p:cNvPr id="15" name="Text Box 47">
            <a:extLst>
              <a:ext uri="{FF2B5EF4-FFF2-40B4-BE49-F238E27FC236}">
                <a16:creationId xmlns:a16="http://schemas.microsoft.com/office/drawing/2014/main" id="{812B1AE6-9276-4702-8F0D-5285DABCC710}"/>
              </a:ext>
            </a:extLst>
          </p:cNvPr>
          <p:cNvSpPr txBox="1">
            <a:spLocks noChangeArrowheads="1"/>
          </p:cNvSpPr>
          <p:nvPr/>
        </p:nvSpPr>
        <p:spPr bwMode="auto">
          <a:xfrm>
            <a:off x="6199188" y="4284663"/>
            <a:ext cx="4011612" cy="387798"/>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Depends on the activity that the church youth wants to do</a:t>
            </a:r>
          </a:p>
        </p:txBody>
      </p:sp>
      <p:sp>
        <p:nvSpPr>
          <p:cNvPr id="4111" name="TextBox 15">
            <a:extLst>
              <a:ext uri="{FF2B5EF4-FFF2-40B4-BE49-F238E27FC236}">
                <a16:creationId xmlns:a16="http://schemas.microsoft.com/office/drawing/2014/main" id="{A7AE8C77-F038-4B76-A0EC-A01CF6568782}"/>
              </a:ext>
            </a:extLst>
          </p:cNvPr>
          <p:cNvSpPr txBox="1">
            <a:spLocks noChangeArrowheads="1"/>
          </p:cNvSpPr>
          <p:nvPr/>
        </p:nvSpPr>
        <p:spPr bwMode="auto">
          <a:xfrm>
            <a:off x="10658475" y="789440"/>
            <a:ext cx="673100" cy="33813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en-US" altLang="en-US" sz="1600" dirty="0"/>
              <a:t>Effort</a:t>
            </a:r>
          </a:p>
        </p:txBody>
      </p:sp>
      <p:graphicFrame>
        <p:nvGraphicFramePr>
          <p:cNvPr id="2" name="Group 116">
            <a:extLst>
              <a:ext uri="{FF2B5EF4-FFF2-40B4-BE49-F238E27FC236}">
                <a16:creationId xmlns:a16="http://schemas.microsoft.com/office/drawing/2014/main" id="{E72CD242-1DA0-4649-A50C-251796AAC85F}"/>
              </a:ext>
            </a:extLst>
          </p:cNvPr>
          <p:cNvGraphicFramePr>
            <a:graphicFrameLocks noGrp="1"/>
          </p:cNvGraphicFramePr>
          <p:nvPr/>
        </p:nvGraphicFramePr>
        <p:xfrm>
          <a:off x="6296025" y="5273675"/>
          <a:ext cx="5202238" cy="1036640"/>
        </p:xfrm>
        <a:graphic>
          <a:graphicData uri="http://schemas.openxmlformats.org/drawingml/2006/table">
            <a:tbl>
              <a:tblPr/>
              <a:tblGrid>
                <a:gridCol w="948836">
                  <a:extLst>
                    <a:ext uri="{9D8B030D-6E8A-4147-A177-3AD203B41FA5}">
                      <a16:colId xmlns:a16="http://schemas.microsoft.com/office/drawing/2014/main" val="20000"/>
                    </a:ext>
                  </a:extLst>
                </a:gridCol>
                <a:gridCol w="824098">
                  <a:extLst>
                    <a:ext uri="{9D8B030D-6E8A-4147-A177-3AD203B41FA5}">
                      <a16:colId xmlns:a16="http://schemas.microsoft.com/office/drawing/2014/main" val="20001"/>
                    </a:ext>
                  </a:extLst>
                </a:gridCol>
                <a:gridCol w="1065395">
                  <a:extLst>
                    <a:ext uri="{9D8B030D-6E8A-4147-A177-3AD203B41FA5}">
                      <a16:colId xmlns:a16="http://schemas.microsoft.com/office/drawing/2014/main" val="20002"/>
                    </a:ext>
                  </a:extLst>
                </a:gridCol>
                <a:gridCol w="793423">
                  <a:extLst>
                    <a:ext uri="{9D8B030D-6E8A-4147-A177-3AD203B41FA5}">
                      <a16:colId xmlns:a16="http://schemas.microsoft.com/office/drawing/2014/main" val="20003"/>
                    </a:ext>
                  </a:extLst>
                </a:gridCol>
                <a:gridCol w="736165">
                  <a:extLst>
                    <a:ext uri="{9D8B030D-6E8A-4147-A177-3AD203B41FA5}">
                      <a16:colId xmlns:a16="http://schemas.microsoft.com/office/drawing/2014/main" val="20004"/>
                    </a:ext>
                  </a:extLst>
                </a:gridCol>
                <a:gridCol w="834321">
                  <a:extLst>
                    <a:ext uri="{9D8B030D-6E8A-4147-A177-3AD203B41FA5}">
                      <a16:colId xmlns:a16="http://schemas.microsoft.com/office/drawing/2014/main" val="20005"/>
                    </a:ext>
                  </a:extLst>
                </a:gridCol>
              </a:tblGrid>
              <a:tr h="259160">
                <a:tc gridSpan="6">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Funding</a:t>
                      </a:r>
                    </a:p>
                  </a:txBody>
                  <a:tcPr marL="91417" marR="91417"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a:ln>
                            <a:noFill/>
                          </a:ln>
                          <a:solidFill>
                            <a:schemeClr val="tx1"/>
                          </a:solidFill>
                          <a:effectLst/>
                          <a:latin typeface="Arial Narrow" pitchFamily="34" charset="0"/>
                          <a:cs typeface="Arial" charset="0"/>
                        </a:rPr>
                        <a:t>Type</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CY21</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CY22</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CY23</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CY24</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CY25</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Salary</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Recurring Cost</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5" name="TextBox 24">
            <a:extLst>
              <a:ext uri="{FF2B5EF4-FFF2-40B4-BE49-F238E27FC236}">
                <a16:creationId xmlns:a16="http://schemas.microsoft.com/office/drawing/2014/main" id="{AACF8813-B9E1-4472-BAB3-0EC36EF93941}"/>
              </a:ext>
            </a:extLst>
          </p:cNvPr>
          <p:cNvSpPr txBox="1"/>
          <p:nvPr/>
        </p:nvSpPr>
        <p:spPr>
          <a:xfrm>
            <a:off x="536885536" y="-192040"/>
            <a:ext cx="1073800566" cy="369332"/>
          </a:xfrm>
          <a:prstGeom prst="rect">
            <a:avLst/>
          </a:prstGeom>
          <a:noFill/>
        </p:spPr>
        <p:txBody>
          <a:bodyPr wrap="square">
            <a:spAutoFit/>
          </a:bodyPr>
          <a:lstStyle/>
          <a:p>
            <a:r>
              <a:rPr lang="en-US" b="0" dirty="0">
                <a:effectLst/>
              </a:rPr>
              <a:t> </a:t>
            </a:r>
            <a:endParaRPr lang="en-US" dirty="0"/>
          </a:p>
        </p:txBody>
      </p:sp>
      <p:sp>
        <p:nvSpPr>
          <p:cNvPr id="27" name="TextBox 26">
            <a:extLst>
              <a:ext uri="{FF2B5EF4-FFF2-40B4-BE49-F238E27FC236}">
                <a16:creationId xmlns:a16="http://schemas.microsoft.com/office/drawing/2014/main" id="{FCDD0E5D-AC71-418F-8FEC-46F0B0B755DB}"/>
              </a:ext>
            </a:extLst>
          </p:cNvPr>
          <p:cNvSpPr txBox="1"/>
          <p:nvPr/>
        </p:nvSpPr>
        <p:spPr>
          <a:xfrm>
            <a:off x="536885536" y="-192040"/>
            <a:ext cx="1073800566" cy="369332"/>
          </a:xfrm>
          <a:prstGeom prst="rect">
            <a:avLst/>
          </a:prstGeom>
          <a:noFill/>
        </p:spPr>
        <p:txBody>
          <a:bodyPr wrap="square">
            <a:spAutoFit/>
          </a:bodyPr>
          <a:lstStyle/>
          <a:p>
            <a:r>
              <a:rPr lang="en-US" b="0" dirty="0">
                <a:effectLst/>
              </a:rPr>
              <a:t> </a:t>
            </a:r>
            <a:endParaRPr lang="en-US" dirty="0"/>
          </a:p>
        </p:txBody>
      </p:sp>
    </p:spTree>
    <p:extLst>
      <p:ext uri="{BB962C8B-B14F-4D97-AF65-F5344CB8AC3E}">
        <p14:creationId xmlns:p14="http://schemas.microsoft.com/office/powerpoint/2010/main" val="32781406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Brief Is and Isn’t</a:t>
            </a:r>
          </a:p>
        </p:txBody>
      </p:sp>
      <p:sp>
        <p:nvSpPr>
          <p:cNvPr id="3" name="Content Placeholder 2"/>
          <p:cNvSpPr>
            <a:spLocks noGrp="1"/>
          </p:cNvSpPr>
          <p:nvPr>
            <p:ph idx="1"/>
          </p:nvPr>
        </p:nvSpPr>
        <p:spPr>
          <a:xfrm>
            <a:off x="406400" y="1190443"/>
            <a:ext cx="11298767" cy="4740066"/>
          </a:xfrm>
        </p:spPr>
        <p:txBody>
          <a:bodyPr/>
          <a:lstStyle/>
          <a:p>
            <a:pPr>
              <a:spcBef>
                <a:spcPts val="1200"/>
              </a:spcBef>
            </a:pPr>
            <a:r>
              <a:rPr lang="en-US" dirty="0"/>
              <a:t>It traces the process used to determine the recommended actions presented in this brief</a:t>
            </a:r>
          </a:p>
          <a:p>
            <a:pPr>
              <a:spcBef>
                <a:spcPts val="1200"/>
              </a:spcBef>
            </a:pPr>
            <a:r>
              <a:rPr lang="en-US"/>
              <a:t>Is based </a:t>
            </a:r>
            <a:r>
              <a:rPr lang="en-US" dirty="0"/>
              <a:t>on Father Chris’ Faith Vision – plan is completely traceable to that vision</a:t>
            </a:r>
          </a:p>
          <a:p>
            <a:pPr>
              <a:spcBef>
                <a:spcPts val="1200"/>
              </a:spcBef>
            </a:pPr>
            <a:r>
              <a:rPr lang="en-US" dirty="0"/>
              <a:t>Top Down Study…some parts of bottoms-up missing </a:t>
            </a:r>
          </a:p>
          <a:p>
            <a:pPr lvl="1">
              <a:spcBef>
                <a:spcPts val="600"/>
              </a:spcBef>
            </a:pPr>
            <a:r>
              <a:rPr lang="en-US" dirty="0"/>
              <a:t>Seeks to resolve Church “gaps”/shortfalls for future planning and action, not what St Matthew’s is already doing well</a:t>
            </a:r>
          </a:p>
          <a:p>
            <a:pPr lvl="1">
              <a:spcBef>
                <a:spcPts val="600"/>
              </a:spcBef>
            </a:pPr>
            <a:r>
              <a:rPr lang="en-US" dirty="0"/>
              <a:t>To fill these gaps/shortfalls, presents a series of “Efforts” recommended to be taken on by the Congregation </a:t>
            </a:r>
          </a:p>
          <a:p>
            <a:pPr lvl="2">
              <a:spcBef>
                <a:spcPts val="600"/>
              </a:spcBef>
            </a:pPr>
            <a:r>
              <a:rPr lang="en-US" dirty="0"/>
              <a:t>Efforts categorized into 5 functional areas: Worship, Ministry, Education, Discipleship, Resource Development</a:t>
            </a:r>
          </a:p>
          <a:p>
            <a:pPr>
              <a:spcBef>
                <a:spcPts val="1200"/>
              </a:spcBef>
            </a:pPr>
            <a:r>
              <a:rPr lang="en-US" dirty="0"/>
              <a:t>Integrates past and recent survey results, and the ideas of the Task Force members </a:t>
            </a:r>
          </a:p>
          <a:p>
            <a:pPr>
              <a:spcBef>
                <a:spcPts val="1200"/>
              </a:spcBef>
            </a:pPr>
            <a:r>
              <a:rPr lang="en-US" dirty="0"/>
              <a:t>Recommendations resulted from in-depth study -- and the hard work by team</a:t>
            </a:r>
          </a:p>
          <a:p>
            <a:pPr>
              <a:spcBef>
                <a:spcPts val="1200"/>
              </a:spcBef>
            </a:pPr>
            <a:endParaRPr lang="en-US" dirty="0"/>
          </a:p>
        </p:txBody>
      </p:sp>
      <p:sp>
        <p:nvSpPr>
          <p:cNvPr id="4" name="TextBox 3">
            <a:extLst>
              <a:ext uri="{FF2B5EF4-FFF2-40B4-BE49-F238E27FC236}">
                <a16:creationId xmlns:a16="http://schemas.microsoft.com/office/drawing/2014/main" id="{3B319F43-A8E8-4E21-BF55-158CE8774B23}"/>
              </a:ext>
            </a:extLst>
          </p:cNvPr>
          <p:cNvSpPr txBox="1"/>
          <p:nvPr/>
        </p:nvSpPr>
        <p:spPr>
          <a:xfrm>
            <a:off x="2300377" y="5814379"/>
            <a:ext cx="7591245" cy="707886"/>
          </a:xfrm>
          <a:prstGeom prst="rect">
            <a:avLst/>
          </a:prstGeom>
          <a:solidFill>
            <a:srgbClr val="FFC000"/>
          </a:solidFill>
        </p:spPr>
        <p:txBody>
          <a:bodyPr wrap="square" rtlCol="0">
            <a:spAutoFit/>
          </a:bodyPr>
          <a:lstStyle/>
          <a:p>
            <a:pPr algn="ctr"/>
            <a:r>
              <a:rPr lang="en-US" sz="2000" i="1" dirty="0"/>
              <a:t>A Strategic Plan is a “living document” and should be continually updated as needed by the Vestry, and Congregation</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6259056" y="4048126"/>
            <a:ext cx="3981450" cy="2657475"/>
          </a:xfrm>
          <a:prstGeom prst="rect">
            <a:avLst/>
          </a:prstGeom>
          <a:noFill/>
          <a:ln w="9525">
            <a:noFill/>
            <a:miter lim="800000"/>
            <a:headEnd/>
            <a:tailEnd/>
          </a:ln>
        </p:spPr>
        <p:txBody>
          <a:bodyPr lIns="0" tIns="0" rIns="0" bIns="0"/>
          <a:lstStyle/>
          <a:p>
            <a:pPr marL="173038" indent="-173038" eaLnBrk="0" hangingPunct="0">
              <a:spcBef>
                <a:spcPct val="20000"/>
              </a:spcBef>
              <a:buClr>
                <a:schemeClr val="hlink"/>
              </a:buClr>
              <a:buSzPct val="75000"/>
              <a:buFont typeface="Wingdings" pitchFamily="2" charset="2"/>
              <a:buChar char="l"/>
            </a:pPr>
            <a:endParaRPr lang="en-US" sz="1000"/>
          </a:p>
        </p:txBody>
      </p:sp>
      <p:sp>
        <p:nvSpPr>
          <p:cNvPr id="6147" name="Rectangle 7"/>
          <p:cNvSpPr>
            <a:spLocks noChangeArrowheads="1"/>
          </p:cNvSpPr>
          <p:nvPr/>
        </p:nvSpPr>
        <p:spPr bwMode="auto">
          <a:xfrm>
            <a:off x="219456" y="1219200"/>
            <a:ext cx="11484864" cy="5486400"/>
          </a:xfrm>
          <a:prstGeom prst="rect">
            <a:avLst/>
          </a:prstGeom>
          <a:noFill/>
          <a:ln w="28575" algn="ctr">
            <a:solidFill>
              <a:schemeClr val="tx1"/>
            </a:solidFill>
            <a:miter lim="800000"/>
            <a:headEnd/>
            <a:tailEnd/>
          </a:ln>
        </p:spPr>
        <p:txBody>
          <a:bodyPr wrap="none" anchor="ctr"/>
          <a:lstStyle/>
          <a:p>
            <a:endParaRPr lang="en-US"/>
          </a:p>
        </p:txBody>
      </p:sp>
      <p:sp>
        <p:nvSpPr>
          <p:cNvPr id="6148" name="Line 8"/>
          <p:cNvSpPr>
            <a:spLocks noChangeShapeType="1"/>
          </p:cNvSpPr>
          <p:nvPr/>
        </p:nvSpPr>
        <p:spPr bwMode="auto">
          <a:xfrm>
            <a:off x="219455" y="3952798"/>
            <a:ext cx="11484845" cy="78484"/>
          </a:xfrm>
          <a:prstGeom prst="line">
            <a:avLst/>
          </a:prstGeom>
          <a:noFill/>
          <a:ln w="38100">
            <a:solidFill>
              <a:schemeClr val="tx1"/>
            </a:solidFill>
            <a:round/>
            <a:headEnd/>
            <a:tailEnd/>
          </a:ln>
        </p:spPr>
        <p:txBody>
          <a:bodyPr/>
          <a:lstStyle/>
          <a:p>
            <a:endParaRPr lang="en-US"/>
          </a:p>
        </p:txBody>
      </p:sp>
      <p:sp>
        <p:nvSpPr>
          <p:cNvPr id="6149" name="Line 9"/>
          <p:cNvSpPr>
            <a:spLocks noChangeShapeType="1"/>
          </p:cNvSpPr>
          <p:nvPr/>
        </p:nvSpPr>
        <p:spPr bwMode="auto">
          <a:xfrm flipV="1">
            <a:off x="5973306" y="1219200"/>
            <a:ext cx="0" cy="5486400"/>
          </a:xfrm>
          <a:prstGeom prst="line">
            <a:avLst/>
          </a:prstGeom>
          <a:noFill/>
          <a:ln w="38100">
            <a:solidFill>
              <a:schemeClr val="tx1"/>
            </a:solidFill>
            <a:round/>
            <a:headEnd/>
            <a:tailEnd/>
          </a:ln>
        </p:spPr>
        <p:txBody>
          <a:bodyPr/>
          <a:lstStyle/>
          <a:p>
            <a:endParaRPr lang="en-US"/>
          </a:p>
        </p:txBody>
      </p:sp>
      <p:sp>
        <p:nvSpPr>
          <p:cNvPr id="6150" name="Text Box 42"/>
          <p:cNvSpPr txBox="1">
            <a:spLocks noChangeArrowheads="1"/>
          </p:cNvSpPr>
          <p:nvPr/>
        </p:nvSpPr>
        <p:spPr bwMode="auto">
          <a:xfrm>
            <a:off x="5373278" y="279467"/>
            <a:ext cx="6330683" cy="344710"/>
          </a:xfrm>
          <a:prstGeom prst="rect">
            <a:avLst/>
          </a:prstGeom>
          <a:noFill/>
          <a:ln w="9525" algn="ctr">
            <a:noFill/>
            <a:miter lim="800000"/>
            <a:headEnd/>
            <a:tailEnd/>
          </a:ln>
        </p:spPr>
        <p:txBody>
          <a:bodyPr wrap="square" lIns="0" tIns="0" rIns="0" bIns="0">
            <a:spAutoFit/>
          </a:bodyPr>
          <a:lstStyle/>
          <a:p>
            <a:pPr algn="r">
              <a:lnSpc>
                <a:spcPct val="80000"/>
              </a:lnSpc>
            </a:pPr>
            <a:r>
              <a:rPr lang="en-US" sz="2800" b="1" i="1" dirty="0">
                <a:latin typeface="Tahoma" pitchFamily="34" charset="0"/>
                <a:cs typeface="Tahoma" pitchFamily="34" charset="0"/>
              </a:rPr>
              <a:t>Multiple Small Group Development </a:t>
            </a:r>
          </a:p>
        </p:txBody>
      </p:sp>
      <p:sp>
        <p:nvSpPr>
          <p:cNvPr id="45" name="Text Box 47"/>
          <p:cNvSpPr txBox="1">
            <a:spLocks noChangeArrowheads="1"/>
          </p:cNvSpPr>
          <p:nvPr/>
        </p:nvSpPr>
        <p:spPr bwMode="auto">
          <a:xfrm>
            <a:off x="402339" y="1518786"/>
            <a:ext cx="5437617" cy="1858970"/>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Effort Lead:  </a:t>
            </a:r>
            <a:r>
              <a:rPr lang="en-US" sz="1400" dirty="0">
                <a:latin typeface="Arial" panose="020B0604020202020204" pitchFamily="34" charset="0"/>
                <a:ea typeface="Microsoft YaHei" panose="020B0503020204020204" pitchFamily="34" charset="-122"/>
              </a:rPr>
              <a:t>TBD by Vestry</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Description:  Develop and implement topical small groups focused on support for challenges at various stages of life</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altLang="en-US" sz="1400" dirty="0"/>
              <a:t>Small groups could be developed based on spiritual need, or where they are in life…with kids, without kids, kids gone…</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Effort Length: 6 months</a:t>
            </a:r>
            <a:r>
              <a:rPr lang="en-US" altLang="en-US" sz="1400" dirty="0">
                <a:solidFill>
                  <a:srgbClr val="000000"/>
                </a:solidFill>
                <a:latin typeface="Arial" panose="020B0604020202020204" pitchFamily="34" charset="0"/>
                <a:ea typeface="Microsoft YaHei" panose="020B0503020204020204" pitchFamily="34" charset="-122"/>
              </a:rPr>
              <a:t> to stand up and on-going periodic governance and re-evaluation thereafter</a:t>
            </a:r>
          </a:p>
          <a:p>
            <a:pPr marL="1587">
              <a:lnSpc>
                <a:spcPct val="90000"/>
              </a:lnSpc>
              <a:spcBef>
                <a:spcPts val="600"/>
              </a:spcBef>
              <a:buClr>
                <a:srgbClr val="FF0000"/>
              </a:buClr>
              <a:buSzPct val="85000"/>
              <a:tabLst>
                <a:tab pos="723900" algn="l"/>
                <a:tab pos="1447800" algn="l"/>
                <a:tab pos="2171700" algn="l"/>
                <a:tab pos="2895600" algn="l"/>
                <a:tab pos="3619500" algn="l"/>
                <a:tab pos="4343400" algn="l"/>
                <a:tab pos="5067300" algn="l"/>
              </a:tabLst>
              <a:defRPr/>
            </a:pPr>
            <a:endParaRPr lang="en-US" sz="1400" dirty="0">
              <a:solidFill>
                <a:srgbClr val="000000"/>
              </a:solidFill>
              <a:latin typeface="Arial" panose="020B0604020202020204" pitchFamily="34" charset="0"/>
              <a:ea typeface="Microsoft YaHei" panose="020B0503020204020204" pitchFamily="34" charset="-122"/>
            </a:endParaRPr>
          </a:p>
        </p:txBody>
      </p:sp>
      <p:sp>
        <p:nvSpPr>
          <p:cNvPr id="6191" name="Rectangle 96"/>
          <p:cNvSpPr>
            <a:spLocks noChangeArrowheads="1"/>
          </p:cNvSpPr>
          <p:nvPr/>
        </p:nvSpPr>
        <p:spPr bwMode="auto">
          <a:xfrm>
            <a:off x="2344780" y="3972139"/>
            <a:ext cx="894476" cy="246221"/>
          </a:xfrm>
          <a:prstGeom prst="rect">
            <a:avLst/>
          </a:prstGeom>
          <a:noFill/>
          <a:ln w="9525">
            <a:noFill/>
            <a:miter lim="800000"/>
            <a:headEnd/>
            <a:tailEnd/>
          </a:ln>
        </p:spPr>
        <p:txBody>
          <a:bodyPr wrap="none" lIns="0" tIns="0" rIns="0" bIns="0">
            <a:spAutoFit/>
          </a:bodyPr>
          <a:lstStyle/>
          <a:p>
            <a:pPr eaLnBrk="0" hangingPunct="0">
              <a:spcBef>
                <a:spcPct val="20000"/>
              </a:spcBef>
              <a:buClr>
                <a:schemeClr val="hlink"/>
              </a:buClr>
              <a:buSzPct val="75000"/>
              <a:buFont typeface="Wingdings" pitchFamily="2" charset="2"/>
              <a:buNone/>
            </a:pPr>
            <a:r>
              <a:rPr lang="en-US" sz="1600" b="1" u="sng" dirty="0">
                <a:latin typeface="Arial Narrow" pitchFamily="34" charset="0"/>
              </a:rPr>
              <a:t>Discussion</a:t>
            </a:r>
            <a:endParaRPr lang="en-US" sz="1400" b="1" u="sng" dirty="0">
              <a:latin typeface="Arial Narrow" pitchFamily="34" charset="0"/>
            </a:endParaRPr>
          </a:p>
        </p:txBody>
      </p:sp>
      <p:sp>
        <p:nvSpPr>
          <p:cNvPr id="6192" name="Text Box 104"/>
          <p:cNvSpPr txBox="1">
            <a:spLocks noChangeArrowheads="1"/>
          </p:cNvSpPr>
          <p:nvPr/>
        </p:nvSpPr>
        <p:spPr bwMode="auto">
          <a:xfrm>
            <a:off x="528467" y="1202356"/>
            <a:ext cx="4234375"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a:latin typeface="Arial Narrow" pitchFamily="34" charset="0"/>
              </a:rPr>
              <a:t>Overview</a:t>
            </a:r>
          </a:p>
        </p:txBody>
      </p:sp>
      <p:sp>
        <p:nvSpPr>
          <p:cNvPr id="6194" name="Text Box 106"/>
          <p:cNvSpPr txBox="1">
            <a:spLocks noChangeArrowheads="1"/>
          </p:cNvSpPr>
          <p:nvPr/>
        </p:nvSpPr>
        <p:spPr bwMode="auto">
          <a:xfrm>
            <a:off x="7285442" y="4045746"/>
            <a:ext cx="3048000" cy="246221"/>
          </a:xfrm>
          <a:prstGeom prst="rect">
            <a:avLst/>
          </a:prstGeom>
          <a:noFill/>
          <a:ln w="9525">
            <a:noFill/>
            <a:miter lim="800000"/>
            <a:headEnd/>
            <a:tailEnd/>
          </a:ln>
        </p:spPr>
        <p:txBody>
          <a:bodyPr lIns="0" tIns="0" rIns="0" bIns="0">
            <a:spAutoFit/>
          </a:bodyPr>
          <a:lstStyle/>
          <a:p>
            <a:pPr marL="228600" indent="-228600" algn="ctr">
              <a:spcAft>
                <a:spcPct val="30000"/>
              </a:spcAft>
            </a:pPr>
            <a:r>
              <a:rPr lang="en-US" sz="1600" b="1" u="sng" dirty="0">
                <a:latin typeface="Arial Narrow" pitchFamily="34" charset="0"/>
              </a:rPr>
              <a:t>Issues and Resources Needed </a:t>
            </a:r>
          </a:p>
        </p:txBody>
      </p:sp>
      <p:sp>
        <p:nvSpPr>
          <p:cNvPr id="6198" name="Text Box 41"/>
          <p:cNvSpPr txBox="1">
            <a:spLocks noChangeArrowheads="1"/>
          </p:cNvSpPr>
          <p:nvPr/>
        </p:nvSpPr>
        <p:spPr bwMode="auto">
          <a:xfrm>
            <a:off x="219455" y="4243510"/>
            <a:ext cx="5813007" cy="2456057"/>
          </a:xfrm>
          <a:prstGeom prst="rect">
            <a:avLst/>
          </a:prstGeom>
          <a:noFill/>
          <a:ln w="3175" algn="ctr">
            <a:noFill/>
            <a:miter lim="800000"/>
            <a:headEnd/>
            <a:tailEnd/>
          </a:ln>
        </p:spPr>
        <p:txBody>
          <a:bodyPr wrap="square">
            <a:spAutoFit/>
          </a:bodyPr>
          <a:lstStyle/>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Discussion and the survey highlighted the desire for topical small groups at St. Matthews to reach populations at various life milestones. The purpose may be to provide support for and discussion about challenges, and a spiritual perspective.</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Differentiate between what we have now vs. what we want (discuss existing groups i.e., ECW, Men’s prayer, Young Adults, and areas of improvement)</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Some ideas for target groups include college students, newly-married people, new parents, adults dealing with aging parents, empty-nesters.</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Could engage community SMEs? Example: Mark </a:t>
            </a:r>
            <a:r>
              <a:rPr lang="en-US" sz="1400" dirty="0" err="1">
                <a:solidFill>
                  <a:srgbClr val="000000"/>
                </a:solidFill>
                <a:latin typeface="Arial" panose="020B0604020202020204" pitchFamily="34" charset="0"/>
                <a:ea typeface="Microsoft YaHei" panose="020B0503020204020204" pitchFamily="34" charset="-122"/>
              </a:rPr>
              <a:t>Lagory</a:t>
            </a:r>
            <a:endParaRPr lang="en-US" sz="1400" dirty="0">
              <a:solidFill>
                <a:srgbClr val="000000"/>
              </a:solidFill>
              <a:latin typeface="Arial" panose="020B0604020202020204" pitchFamily="34" charset="0"/>
              <a:ea typeface="Microsoft YaHei" panose="020B0503020204020204" pitchFamily="34" charset="-122"/>
            </a:endParaRPr>
          </a:p>
        </p:txBody>
      </p:sp>
      <p:sp>
        <p:nvSpPr>
          <p:cNvPr id="65" name="Text Box 104"/>
          <p:cNvSpPr txBox="1">
            <a:spLocks noChangeArrowheads="1"/>
          </p:cNvSpPr>
          <p:nvPr/>
        </p:nvSpPr>
        <p:spPr bwMode="auto">
          <a:xfrm>
            <a:off x="7440560" y="1204736"/>
            <a:ext cx="2533594"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a:latin typeface="Arial Narrow" pitchFamily="34" charset="0"/>
              </a:rPr>
              <a:t>Tasks to Be Completed</a:t>
            </a:r>
          </a:p>
        </p:txBody>
      </p:sp>
      <p:sp>
        <p:nvSpPr>
          <p:cNvPr id="66" name="Text Box 47"/>
          <p:cNvSpPr txBox="1">
            <a:spLocks noChangeArrowheads="1"/>
          </p:cNvSpPr>
          <p:nvPr/>
        </p:nvSpPr>
        <p:spPr bwMode="auto">
          <a:xfrm>
            <a:off x="6130713" y="1503845"/>
            <a:ext cx="5463091" cy="1471172"/>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Establish a governing body to provide guidance to small group leaders</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Determine areas of interest/needs for small groups</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Establish schedule and meeting locations for small groups</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r>
              <a:rPr lang="en-US" sz="1400" dirty="0">
                <a:solidFill>
                  <a:srgbClr val="000000"/>
                </a:solidFill>
                <a:latin typeface="Arial" panose="020B0604020202020204" pitchFamily="34" charset="0"/>
                <a:ea typeface="Microsoft YaHei" panose="020B0503020204020204" pitchFamily="34" charset="-122"/>
              </a:rPr>
              <a:t>Find volunteers and leaders</a:t>
            </a:r>
          </a:p>
          <a:p>
            <a:pPr marL="287337" indent="-285750">
              <a:lnSpc>
                <a:spcPct val="90000"/>
              </a:lnSpc>
              <a:spcBef>
                <a:spcPts val="600"/>
              </a:spcBef>
              <a:buClr>
                <a:srgbClr val="FF0000"/>
              </a:buClr>
              <a:buSzPct val="85000"/>
              <a:buFont typeface="Arial" panose="020B0604020202020204" pitchFamily="34" charset="0"/>
              <a:buChar char="•"/>
              <a:tabLst>
                <a:tab pos="723900" algn="l"/>
                <a:tab pos="1447800" algn="l"/>
                <a:tab pos="2171700" algn="l"/>
                <a:tab pos="2895600" algn="l"/>
                <a:tab pos="3619500" algn="l"/>
                <a:tab pos="4343400" algn="l"/>
                <a:tab pos="5067300" algn="l"/>
              </a:tabLst>
              <a:defRPr/>
            </a:pPr>
            <a:endParaRPr lang="en-US" sz="1400" dirty="0">
              <a:solidFill>
                <a:srgbClr val="000000"/>
              </a:solidFill>
              <a:latin typeface="Arial" panose="020B0604020202020204" pitchFamily="34" charset="0"/>
              <a:ea typeface="Microsoft YaHei" panose="020B0503020204020204" pitchFamily="34" charset="-122"/>
            </a:endParaRPr>
          </a:p>
        </p:txBody>
      </p:sp>
      <p:sp>
        <p:nvSpPr>
          <p:cNvPr id="16" name="TextBox 15"/>
          <p:cNvSpPr txBox="1"/>
          <p:nvPr/>
        </p:nvSpPr>
        <p:spPr>
          <a:xfrm>
            <a:off x="9429869" y="705055"/>
            <a:ext cx="673069" cy="338554"/>
          </a:xfrm>
          <a:prstGeom prst="rect">
            <a:avLst/>
          </a:prstGeom>
          <a:solidFill>
            <a:srgbClr val="FFC000"/>
          </a:solidFill>
        </p:spPr>
        <p:txBody>
          <a:bodyPr wrap="none" rtlCol="0">
            <a:spAutoFit/>
          </a:bodyPr>
          <a:lstStyle/>
          <a:p>
            <a:r>
              <a:rPr lang="en-US" sz="1600" dirty="0"/>
              <a:t>Effort</a:t>
            </a:r>
          </a:p>
        </p:txBody>
      </p:sp>
      <p:graphicFrame>
        <p:nvGraphicFramePr>
          <p:cNvPr id="17" name="Group 116"/>
          <p:cNvGraphicFramePr>
            <a:graphicFrameLocks noGrp="1"/>
          </p:cNvGraphicFramePr>
          <p:nvPr/>
        </p:nvGraphicFramePr>
        <p:xfrm>
          <a:off x="6207681" y="5427485"/>
          <a:ext cx="5203522" cy="1036320"/>
        </p:xfrm>
        <a:graphic>
          <a:graphicData uri="http://schemas.openxmlformats.org/drawingml/2006/table">
            <a:tbl>
              <a:tblPr/>
              <a:tblGrid>
                <a:gridCol w="949070">
                  <a:extLst>
                    <a:ext uri="{9D8B030D-6E8A-4147-A177-3AD203B41FA5}">
                      <a16:colId xmlns:a16="http://schemas.microsoft.com/office/drawing/2014/main" val="20000"/>
                    </a:ext>
                  </a:extLst>
                </a:gridCol>
                <a:gridCol w="824301">
                  <a:extLst>
                    <a:ext uri="{9D8B030D-6E8A-4147-A177-3AD203B41FA5}">
                      <a16:colId xmlns:a16="http://schemas.microsoft.com/office/drawing/2014/main" val="20001"/>
                    </a:ext>
                  </a:extLst>
                </a:gridCol>
                <a:gridCol w="1065658">
                  <a:extLst>
                    <a:ext uri="{9D8B030D-6E8A-4147-A177-3AD203B41FA5}">
                      <a16:colId xmlns:a16="http://schemas.microsoft.com/office/drawing/2014/main" val="20002"/>
                    </a:ext>
                  </a:extLst>
                </a:gridCol>
                <a:gridCol w="793619">
                  <a:extLst>
                    <a:ext uri="{9D8B030D-6E8A-4147-A177-3AD203B41FA5}">
                      <a16:colId xmlns:a16="http://schemas.microsoft.com/office/drawing/2014/main" val="20003"/>
                    </a:ext>
                  </a:extLst>
                </a:gridCol>
                <a:gridCol w="736347">
                  <a:extLst>
                    <a:ext uri="{9D8B030D-6E8A-4147-A177-3AD203B41FA5}">
                      <a16:colId xmlns:a16="http://schemas.microsoft.com/office/drawing/2014/main" val="20004"/>
                    </a:ext>
                  </a:extLst>
                </a:gridCol>
                <a:gridCol w="834527">
                  <a:extLst>
                    <a:ext uri="{9D8B030D-6E8A-4147-A177-3AD203B41FA5}">
                      <a16:colId xmlns:a16="http://schemas.microsoft.com/office/drawing/2014/main" val="20005"/>
                    </a:ext>
                  </a:extLst>
                </a:gridCol>
              </a:tblGrid>
              <a:tr h="195263">
                <a:tc gridSpan="6">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Funding</a:t>
                      </a: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84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a:ln>
                            <a:noFill/>
                          </a:ln>
                          <a:solidFill>
                            <a:schemeClr val="tx1"/>
                          </a:solidFill>
                          <a:effectLst/>
                          <a:latin typeface="Arial Narrow" pitchFamily="34" charset="0"/>
                          <a:cs typeface="Arial" charset="0"/>
                        </a:rPr>
                        <a:t>Type</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CY24</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CY25</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0975">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Distribution</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$1000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$1000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$1000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57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One Time Cost</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$2500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8" name="Text Box 47"/>
          <p:cNvSpPr txBox="1">
            <a:spLocks noChangeArrowheads="1"/>
          </p:cNvSpPr>
          <p:nvPr/>
        </p:nvSpPr>
        <p:spPr bwMode="auto">
          <a:xfrm>
            <a:off x="6198706" y="4312851"/>
            <a:ext cx="5351491" cy="735586"/>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Standing budget for small group events</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Ongoing participation from group leaders</a:t>
            </a:r>
          </a:p>
          <a:p>
            <a:pPr marL="287337" indent="-285750" hangingPunct="1">
              <a:lnSpc>
                <a:spcPct val="90000"/>
              </a:lnSpc>
              <a:spcBef>
                <a:spcPts val="600"/>
              </a:spcBef>
              <a:buClr>
                <a:srgbClr val="FF0000"/>
              </a:buClr>
              <a:buSzPct val="85000"/>
              <a:buFont typeface="Arial" panose="020B0604020202020204" pitchFamily="34" charset="0"/>
              <a:buChar char="•"/>
            </a:pPr>
            <a:r>
              <a:rPr lang="en-US" sz="1400" dirty="0">
                <a:latin typeface="+mn-lt"/>
              </a:rPr>
              <a:t>Volunteers in the target groups</a:t>
            </a:r>
          </a:p>
        </p:txBody>
      </p:sp>
    </p:spTree>
    <p:extLst>
      <p:ext uri="{BB962C8B-B14F-4D97-AF65-F5344CB8AC3E}">
        <p14:creationId xmlns:p14="http://schemas.microsoft.com/office/powerpoint/2010/main" val="1861662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1382EB1B-9066-4352-89D4-7D29B9D44462}"/>
              </a:ext>
            </a:extLst>
          </p:cNvPr>
          <p:cNvSpPr>
            <a:spLocks noChangeArrowheads="1"/>
          </p:cNvSpPr>
          <p:nvPr/>
        </p:nvSpPr>
        <p:spPr bwMode="auto">
          <a:xfrm>
            <a:off x="6218635" y="3757613"/>
            <a:ext cx="2986088" cy="19931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4" name="Rectangle 2">
            <a:extLst>
              <a:ext uri="{FF2B5EF4-FFF2-40B4-BE49-F238E27FC236}">
                <a16:creationId xmlns:a16="http://schemas.microsoft.com/office/drawing/2014/main" id="{EC40CE9A-1850-443F-A2D0-87469546A402}"/>
              </a:ext>
            </a:extLst>
          </p:cNvPr>
          <p:cNvSpPr>
            <a:spLocks noChangeArrowheads="1"/>
          </p:cNvSpPr>
          <p:nvPr/>
        </p:nvSpPr>
        <p:spPr bwMode="auto">
          <a:xfrm>
            <a:off x="228367" y="1159549"/>
            <a:ext cx="11404540" cy="5285650"/>
          </a:xfrm>
          <a:prstGeom prst="rect">
            <a:avLst/>
          </a:prstGeom>
          <a:noFill/>
          <a:ln w="28440" cap="flat">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5" name="Line 3">
            <a:extLst>
              <a:ext uri="{FF2B5EF4-FFF2-40B4-BE49-F238E27FC236}">
                <a16:creationId xmlns:a16="http://schemas.microsoft.com/office/drawing/2014/main" id="{443B9A9D-685C-4C52-B9C2-1D8EB90A91AE}"/>
              </a:ext>
            </a:extLst>
          </p:cNvPr>
          <p:cNvSpPr>
            <a:spLocks noChangeShapeType="1"/>
          </p:cNvSpPr>
          <p:nvPr/>
        </p:nvSpPr>
        <p:spPr bwMode="auto">
          <a:xfrm>
            <a:off x="228367" y="3734244"/>
            <a:ext cx="11404540" cy="38498"/>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6" name="Line 4">
            <a:extLst>
              <a:ext uri="{FF2B5EF4-FFF2-40B4-BE49-F238E27FC236}">
                <a16:creationId xmlns:a16="http://schemas.microsoft.com/office/drawing/2014/main" id="{4EC9298E-2F39-4C7E-B33D-E921D5384B00}"/>
              </a:ext>
            </a:extLst>
          </p:cNvPr>
          <p:cNvSpPr>
            <a:spLocks noChangeShapeType="1"/>
          </p:cNvSpPr>
          <p:nvPr/>
        </p:nvSpPr>
        <p:spPr bwMode="auto">
          <a:xfrm flipH="1" flipV="1">
            <a:off x="5968173" y="1159549"/>
            <a:ext cx="77819" cy="5285650"/>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7" name="Rectangle 5">
            <a:extLst>
              <a:ext uri="{FF2B5EF4-FFF2-40B4-BE49-F238E27FC236}">
                <a16:creationId xmlns:a16="http://schemas.microsoft.com/office/drawing/2014/main" id="{4AF9689E-E423-4102-A6A5-5ECA191F095A}"/>
              </a:ext>
            </a:extLst>
          </p:cNvPr>
          <p:cNvSpPr>
            <a:spLocks noChangeArrowheads="1"/>
          </p:cNvSpPr>
          <p:nvPr/>
        </p:nvSpPr>
        <p:spPr bwMode="auto">
          <a:xfrm>
            <a:off x="3738623" y="351246"/>
            <a:ext cx="7897855" cy="344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nchor="ctr">
            <a:spAutoFit/>
          </a:bodyPr>
          <a:lstStyle>
            <a:lvl1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algn="r" hangingPunct="1">
              <a:lnSpc>
                <a:spcPct val="80000"/>
              </a:lnSpc>
            </a:pPr>
            <a:r>
              <a:rPr lang="en-US" altLang="en-US" sz="2800" b="1" i="1" dirty="0">
                <a:latin typeface="Tahoma" panose="020B0604030504040204" pitchFamily="34" charset="0"/>
              </a:rPr>
              <a:t>Father Chris Led Christian Education Class</a:t>
            </a:r>
          </a:p>
        </p:txBody>
      </p:sp>
      <p:sp>
        <p:nvSpPr>
          <p:cNvPr id="3078" name="Rectangle 6">
            <a:extLst>
              <a:ext uri="{FF2B5EF4-FFF2-40B4-BE49-F238E27FC236}">
                <a16:creationId xmlns:a16="http://schemas.microsoft.com/office/drawing/2014/main" id="{9BF8BF33-E8B3-447C-95EC-B87D65706217}"/>
              </a:ext>
            </a:extLst>
          </p:cNvPr>
          <p:cNvSpPr>
            <a:spLocks noChangeArrowheads="1"/>
          </p:cNvSpPr>
          <p:nvPr/>
        </p:nvSpPr>
        <p:spPr bwMode="auto">
          <a:xfrm>
            <a:off x="381258" y="1406697"/>
            <a:ext cx="5486897" cy="21954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215503" indent="-214313">
              <a:lnSpc>
                <a:spcPct val="90000"/>
              </a:lnSpc>
              <a:spcBef>
                <a:spcPts val="450"/>
              </a:spcBef>
              <a:buClr>
                <a:srgbClr val="FF0000"/>
              </a:buClr>
              <a:buSzPct val="85000"/>
              <a:buFont typeface="Arial" panose="020B0604020202020204" pitchFamily="34" charset="0"/>
              <a:buChar char="•"/>
            </a:pPr>
            <a:r>
              <a:rPr lang="en-US" altLang="en-US" sz="1400" dirty="0"/>
              <a:t>Effort Lead: Father Chris</a:t>
            </a:r>
          </a:p>
          <a:p>
            <a:pPr marL="215503" indent="-214313">
              <a:lnSpc>
                <a:spcPct val="90000"/>
              </a:lnSpc>
              <a:spcBef>
                <a:spcPts val="450"/>
              </a:spcBef>
              <a:buClr>
                <a:srgbClr val="FF0000"/>
              </a:buClr>
              <a:buSzPct val="85000"/>
              <a:buFont typeface="Arial" panose="020B0604020202020204" pitchFamily="34" charset="0"/>
              <a:buChar char="•"/>
            </a:pPr>
            <a:r>
              <a:rPr lang="en-US" altLang="en-US" sz="1400" dirty="0"/>
              <a:t>Description:  Provide a Christian education class led and facilitated by Father Chris likely presented outside normal Sunday School hours</a:t>
            </a:r>
          </a:p>
          <a:p>
            <a:pPr marL="215503" indent="-214313">
              <a:lnSpc>
                <a:spcPct val="90000"/>
              </a:lnSpc>
              <a:spcBef>
                <a:spcPts val="450"/>
              </a:spcBef>
              <a:buClr>
                <a:srgbClr val="FF0000"/>
              </a:buClr>
              <a:buSzPct val="85000"/>
              <a:buFont typeface="Arial" panose="020B0604020202020204" pitchFamily="34" charset="0"/>
              <a:buChar char="•"/>
            </a:pPr>
            <a:r>
              <a:rPr lang="en-US" altLang="en-US" sz="1400" dirty="0"/>
              <a:t>The class would be provided during the normal Christian education season and is planned to last for a semester</a:t>
            </a:r>
          </a:p>
          <a:p>
            <a:pPr marL="215503" indent="-214313">
              <a:lnSpc>
                <a:spcPct val="90000"/>
              </a:lnSpc>
              <a:spcBef>
                <a:spcPts val="450"/>
              </a:spcBef>
              <a:buClr>
                <a:srgbClr val="FF0000"/>
              </a:buClr>
              <a:buSzPct val="85000"/>
              <a:buFont typeface="Arial" panose="020B0604020202020204" pitchFamily="34" charset="0"/>
              <a:buChar char="•"/>
            </a:pPr>
            <a:r>
              <a:rPr lang="en-US" altLang="en-US" sz="1400" dirty="0"/>
              <a:t>The class will be led by Father Chris or other suitable leader such a associate priest, seminarian, or aspirant for holy order.</a:t>
            </a:r>
          </a:p>
          <a:p>
            <a:pPr marL="215503" indent="-214313">
              <a:lnSpc>
                <a:spcPct val="90000"/>
              </a:lnSpc>
              <a:spcBef>
                <a:spcPts val="450"/>
              </a:spcBef>
              <a:buClr>
                <a:srgbClr val="FF0000"/>
              </a:buClr>
              <a:buSzPct val="85000"/>
              <a:buFont typeface="Arial" panose="020B0604020202020204" pitchFamily="34" charset="0"/>
              <a:buChar char="•"/>
            </a:pPr>
            <a:r>
              <a:rPr lang="en-US" altLang="en-US" sz="1400" dirty="0"/>
              <a:t>Effort Length: Father Chris will require time to organize the first class given subject choice and scheduling around current efforts </a:t>
            </a:r>
          </a:p>
        </p:txBody>
      </p:sp>
      <p:graphicFrame>
        <p:nvGraphicFramePr>
          <p:cNvPr id="3079" name="Group 7">
            <a:extLst>
              <a:ext uri="{FF2B5EF4-FFF2-40B4-BE49-F238E27FC236}">
                <a16:creationId xmlns:a16="http://schemas.microsoft.com/office/drawing/2014/main" id="{B9B9BD07-5900-4724-A75C-CE635686E54D}"/>
              </a:ext>
            </a:extLst>
          </p:cNvPr>
          <p:cNvGraphicFramePr>
            <a:graphicFrameLocks noGrp="1"/>
          </p:cNvGraphicFramePr>
          <p:nvPr>
            <p:extLst>
              <p:ext uri="{D42A27DB-BD31-4B8C-83A1-F6EECF244321}">
                <p14:modId xmlns:p14="http://schemas.microsoft.com/office/powerpoint/2010/main" val="4077776559"/>
              </p:ext>
            </p:extLst>
          </p:nvPr>
        </p:nvGraphicFramePr>
        <p:xfrm>
          <a:off x="6710431" y="5412017"/>
          <a:ext cx="4185048" cy="1029396"/>
        </p:xfrm>
        <a:graphic>
          <a:graphicData uri="http://schemas.openxmlformats.org/drawingml/2006/table">
            <a:tbl>
              <a:tblPr/>
              <a:tblGrid>
                <a:gridCol w="763191">
                  <a:extLst>
                    <a:ext uri="{9D8B030D-6E8A-4147-A177-3AD203B41FA5}">
                      <a16:colId xmlns:a16="http://schemas.microsoft.com/office/drawing/2014/main" val="120897877"/>
                    </a:ext>
                  </a:extLst>
                </a:gridCol>
                <a:gridCol w="661988">
                  <a:extLst>
                    <a:ext uri="{9D8B030D-6E8A-4147-A177-3AD203B41FA5}">
                      <a16:colId xmlns:a16="http://schemas.microsoft.com/office/drawing/2014/main" val="2519956334"/>
                    </a:ext>
                  </a:extLst>
                </a:gridCol>
                <a:gridCol w="857250">
                  <a:extLst>
                    <a:ext uri="{9D8B030D-6E8A-4147-A177-3AD203B41FA5}">
                      <a16:colId xmlns:a16="http://schemas.microsoft.com/office/drawing/2014/main" val="2247408872"/>
                    </a:ext>
                  </a:extLst>
                </a:gridCol>
                <a:gridCol w="638175">
                  <a:extLst>
                    <a:ext uri="{9D8B030D-6E8A-4147-A177-3AD203B41FA5}">
                      <a16:colId xmlns:a16="http://schemas.microsoft.com/office/drawing/2014/main" val="3590927058"/>
                    </a:ext>
                  </a:extLst>
                </a:gridCol>
                <a:gridCol w="591740">
                  <a:extLst>
                    <a:ext uri="{9D8B030D-6E8A-4147-A177-3AD203B41FA5}">
                      <a16:colId xmlns:a16="http://schemas.microsoft.com/office/drawing/2014/main" val="2810787704"/>
                    </a:ext>
                  </a:extLst>
                </a:gridCol>
                <a:gridCol w="672704">
                  <a:extLst>
                    <a:ext uri="{9D8B030D-6E8A-4147-A177-3AD203B41FA5}">
                      <a16:colId xmlns:a16="http://schemas.microsoft.com/office/drawing/2014/main" val="2436245794"/>
                    </a:ext>
                  </a:extLst>
                </a:gridCol>
              </a:tblGrid>
              <a:tr h="194072">
                <a:tc gridSpan="6">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Funding</a:t>
                      </a:r>
                    </a:p>
                  </a:txBody>
                  <a:tcPr marL="68580" marR="6858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8875129"/>
                  </a:ext>
                </a:extLst>
              </a:tr>
              <a:tr h="194072">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Type</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CY21</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CY22</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CY23</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CY24</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CY25</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6741500"/>
                  </a:ext>
                </a:extLst>
              </a:tr>
              <a:tr h="0">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Distribution</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$200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defRPr/>
                      </a:pPr>
                      <a:r>
                        <a:rPr kumimoji="0" lang="en-US" altLang="en-US" sz="1000" b="0" i="0" u="none" strike="noStrike" kern="1200" cap="none" spc="0" normalizeH="0" baseline="0" noProof="0" dirty="0">
                          <a:ln>
                            <a:noFill/>
                          </a:ln>
                          <a:solidFill>
                            <a:srgbClr val="000000"/>
                          </a:solidFill>
                          <a:effectLst/>
                          <a:uLnTx/>
                          <a:uFillTx/>
                          <a:latin typeface="Arial Narrow" panose="020B0606020202030204" pitchFamily="34" charset="0"/>
                          <a:ea typeface="Microsoft YaHei" panose="020B0503020204020204" pitchFamily="34" charset="-122"/>
                          <a:cs typeface="+mn-cs"/>
                        </a:rPr>
                        <a:t>$200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defRPr/>
                      </a:pPr>
                      <a:r>
                        <a:rPr kumimoji="0" lang="en-US" altLang="en-US" sz="1000" b="0" i="0" u="none" strike="noStrike" kern="1200" cap="none" spc="0" normalizeH="0" baseline="0" noProof="0" dirty="0">
                          <a:ln>
                            <a:noFill/>
                          </a:ln>
                          <a:solidFill>
                            <a:srgbClr val="000000"/>
                          </a:solidFill>
                          <a:effectLst/>
                          <a:uLnTx/>
                          <a:uFillTx/>
                          <a:latin typeface="Arial Narrow" panose="020B0606020202030204" pitchFamily="34" charset="0"/>
                          <a:ea typeface="Microsoft YaHei" panose="020B0503020204020204" pitchFamily="34" charset="-122"/>
                          <a:cs typeface="+mn-cs"/>
                        </a:rPr>
                        <a:t>$200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defRPr/>
                      </a:pPr>
                      <a:r>
                        <a:rPr kumimoji="0" lang="en-US" altLang="en-US" sz="1000" b="0" i="0" u="none" strike="noStrike" kern="1200" cap="none" spc="0" normalizeH="0" baseline="0" noProof="0" dirty="0">
                          <a:ln>
                            <a:noFill/>
                          </a:ln>
                          <a:solidFill>
                            <a:srgbClr val="000000"/>
                          </a:solidFill>
                          <a:effectLst/>
                          <a:uLnTx/>
                          <a:uFillTx/>
                          <a:latin typeface="Arial Narrow" panose="020B0606020202030204" pitchFamily="34" charset="0"/>
                          <a:ea typeface="Microsoft YaHei" panose="020B0503020204020204" pitchFamily="34" charset="-122"/>
                          <a:cs typeface="+mn-cs"/>
                        </a:rPr>
                        <a:t>$200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defRPr/>
                      </a:pPr>
                      <a:r>
                        <a:rPr kumimoji="0" lang="en-US" altLang="en-US" sz="1000" b="0" i="0" u="none" strike="noStrike" kern="1200" cap="none" spc="0" normalizeH="0" baseline="0" noProof="0" dirty="0">
                          <a:ln>
                            <a:noFill/>
                          </a:ln>
                          <a:solidFill>
                            <a:srgbClr val="000000"/>
                          </a:solidFill>
                          <a:effectLst/>
                          <a:uLnTx/>
                          <a:uFillTx/>
                          <a:latin typeface="Arial Narrow" panose="020B0606020202030204" pitchFamily="34" charset="0"/>
                          <a:ea typeface="Microsoft YaHei" panose="020B0503020204020204" pitchFamily="34" charset="-122"/>
                          <a:cs typeface="+mn-cs"/>
                        </a:rPr>
                        <a:t>$200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605909"/>
                  </a:ext>
                </a:extLst>
              </a:tr>
              <a:tr h="0">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One Time Cost</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0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34290" marR="34290" marT="36369" marB="34290"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5030471"/>
                  </a:ext>
                </a:extLst>
              </a:tr>
            </a:tbl>
          </a:graphicData>
        </a:graphic>
      </p:graphicFrame>
      <p:sp>
        <p:nvSpPr>
          <p:cNvPr id="3147" name="Rectangle 75">
            <a:extLst>
              <a:ext uri="{FF2B5EF4-FFF2-40B4-BE49-F238E27FC236}">
                <a16:creationId xmlns:a16="http://schemas.microsoft.com/office/drawing/2014/main" id="{C4D4CE08-FC2B-4475-831D-58E207AEB35B}"/>
              </a:ext>
            </a:extLst>
          </p:cNvPr>
          <p:cNvSpPr>
            <a:spLocks noChangeArrowheads="1"/>
          </p:cNvSpPr>
          <p:nvPr/>
        </p:nvSpPr>
        <p:spPr bwMode="auto">
          <a:xfrm>
            <a:off x="2386530" y="3831601"/>
            <a:ext cx="894476"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tabLst>
                <a:tab pos="723900" algn="l"/>
              </a:tabLst>
              <a:defRPr>
                <a:solidFill>
                  <a:srgbClr val="000000"/>
                </a:solidFill>
                <a:latin typeface="Arial" panose="020B0604020202020204" pitchFamily="34" charset="0"/>
                <a:ea typeface="Microsoft YaHei" panose="020B0503020204020204" pitchFamily="34" charset="-122"/>
              </a:defRPr>
            </a:lvl1pPr>
            <a:lvl2pPr>
              <a:tabLst>
                <a:tab pos="723900" algn="l"/>
              </a:tabLst>
              <a:defRPr>
                <a:solidFill>
                  <a:srgbClr val="000000"/>
                </a:solidFill>
                <a:latin typeface="Arial" panose="020B0604020202020204" pitchFamily="34" charset="0"/>
                <a:ea typeface="Microsoft YaHei" panose="020B0503020204020204" pitchFamily="34" charset="-122"/>
              </a:defRPr>
            </a:lvl2pPr>
            <a:lvl3pPr>
              <a:tabLst>
                <a:tab pos="723900" algn="l"/>
              </a:tabLst>
              <a:defRPr>
                <a:solidFill>
                  <a:srgbClr val="000000"/>
                </a:solidFill>
                <a:latin typeface="Arial" panose="020B0604020202020204" pitchFamily="34" charset="0"/>
                <a:ea typeface="Microsoft YaHei" panose="020B0503020204020204" pitchFamily="34" charset="-122"/>
              </a:defRPr>
            </a:lvl3pPr>
            <a:lvl4pPr>
              <a:tabLst>
                <a:tab pos="723900" algn="l"/>
              </a:tabLst>
              <a:defRPr>
                <a:solidFill>
                  <a:srgbClr val="000000"/>
                </a:solidFill>
                <a:latin typeface="Arial" panose="020B0604020202020204" pitchFamily="34" charset="0"/>
                <a:ea typeface="Microsoft YaHei" panose="020B0503020204020204" pitchFamily="34" charset="-122"/>
              </a:defRPr>
            </a:lvl4pPr>
            <a:lvl5pPr>
              <a:tabLst>
                <a:tab pos="7239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9pPr>
          </a:lstStyle>
          <a:p>
            <a:pPr>
              <a:spcBef>
                <a:spcPts val="272"/>
              </a:spcBef>
            </a:pPr>
            <a:r>
              <a:rPr lang="en-US" altLang="en-US" sz="1600" b="1" u="sng" dirty="0">
                <a:latin typeface="Arial Narrow" panose="020B0606020202030204" pitchFamily="34" charset="0"/>
              </a:rPr>
              <a:t>Discussion</a:t>
            </a:r>
          </a:p>
        </p:txBody>
      </p:sp>
      <p:sp>
        <p:nvSpPr>
          <p:cNvPr id="3148" name="Rectangle 76">
            <a:extLst>
              <a:ext uri="{FF2B5EF4-FFF2-40B4-BE49-F238E27FC236}">
                <a16:creationId xmlns:a16="http://schemas.microsoft.com/office/drawing/2014/main" id="{F7CA58A1-B081-4328-B128-9653D3003806}"/>
              </a:ext>
            </a:extLst>
          </p:cNvPr>
          <p:cNvSpPr>
            <a:spLocks noChangeArrowheads="1"/>
          </p:cNvSpPr>
          <p:nvPr/>
        </p:nvSpPr>
        <p:spPr bwMode="auto">
          <a:xfrm>
            <a:off x="999623" y="1180321"/>
            <a:ext cx="3175397"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171450" indent="-170260" algn="ctr">
              <a:spcAft>
                <a:spcPts val="404"/>
              </a:spcAft>
            </a:pPr>
            <a:r>
              <a:rPr lang="en-US" altLang="en-US" sz="1600" b="1" u="sng" dirty="0">
                <a:latin typeface="Arial Narrow" panose="020B0606020202030204" pitchFamily="34" charset="0"/>
              </a:rPr>
              <a:t>Overview</a:t>
            </a:r>
            <a:endParaRPr lang="en-US" altLang="en-US" sz="1400" b="1" u="sng" dirty="0">
              <a:latin typeface="Arial Narrow" panose="020B0606020202030204" pitchFamily="34" charset="0"/>
            </a:endParaRPr>
          </a:p>
        </p:txBody>
      </p:sp>
      <p:sp>
        <p:nvSpPr>
          <p:cNvPr id="3149" name="Rectangle 77">
            <a:extLst>
              <a:ext uri="{FF2B5EF4-FFF2-40B4-BE49-F238E27FC236}">
                <a16:creationId xmlns:a16="http://schemas.microsoft.com/office/drawing/2014/main" id="{775179B7-AA80-4641-8A1C-D763F62E0833}"/>
              </a:ext>
            </a:extLst>
          </p:cNvPr>
          <p:cNvSpPr>
            <a:spLocks noChangeArrowheads="1"/>
          </p:cNvSpPr>
          <p:nvPr/>
        </p:nvSpPr>
        <p:spPr bwMode="auto">
          <a:xfrm>
            <a:off x="7221737" y="3831601"/>
            <a:ext cx="2880122"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171450" indent="-170260" algn="ctr">
              <a:spcAft>
                <a:spcPts val="404"/>
              </a:spcAft>
            </a:pPr>
            <a:r>
              <a:rPr lang="en-US" altLang="en-US" sz="1600" b="1" u="sng" dirty="0">
                <a:latin typeface="Arial Narrow" panose="020B0606020202030204" pitchFamily="34" charset="0"/>
              </a:rPr>
              <a:t>Issues and Resources Needed </a:t>
            </a:r>
          </a:p>
        </p:txBody>
      </p:sp>
      <p:sp>
        <p:nvSpPr>
          <p:cNvPr id="3150" name="Rectangle 78">
            <a:extLst>
              <a:ext uri="{FF2B5EF4-FFF2-40B4-BE49-F238E27FC236}">
                <a16:creationId xmlns:a16="http://schemas.microsoft.com/office/drawing/2014/main" id="{05FF9A0F-D707-401E-A112-FE4EB237D404}"/>
              </a:ext>
            </a:extLst>
          </p:cNvPr>
          <p:cNvSpPr>
            <a:spLocks noChangeArrowheads="1"/>
          </p:cNvSpPr>
          <p:nvPr/>
        </p:nvSpPr>
        <p:spPr bwMode="auto">
          <a:xfrm>
            <a:off x="372648" y="4105904"/>
            <a:ext cx="5435928" cy="23764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24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67500" tIns="33750" rIns="67500" bIns="33750">
            <a:spAutoFit/>
          </a:bodyPr>
          <a:lstStyle>
            <a:lvl1pPr marL="174625" indent="-174625">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marL="431800" indent="-21590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
                <a:srgbClr val="FF0000"/>
              </a:buClr>
              <a:buSzPct val="85000"/>
              <a:buFont typeface="Arial" panose="020B0604020202020204" pitchFamily="34" charset="0"/>
              <a:buChar char="●"/>
            </a:pPr>
            <a:r>
              <a:rPr lang="en-US" altLang="en-US" sz="1400" dirty="0"/>
              <a:t>There was a large demand for a Father Chris led Christian education class in the survey returns</a:t>
            </a:r>
          </a:p>
          <a:p>
            <a:pPr hangingPunct="1">
              <a:lnSpc>
                <a:spcPct val="100000"/>
              </a:lnSpc>
              <a:spcBef>
                <a:spcPts val="300"/>
              </a:spcBef>
              <a:buClr>
                <a:srgbClr val="FF0000"/>
              </a:buClr>
              <a:buSzPct val="85000"/>
              <a:buFont typeface="Arial" panose="020B0604020202020204" pitchFamily="34" charset="0"/>
              <a:buChar char="●"/>
            </a:pPr>
            <a:r>
              <a:rPr lang="en-US" altLang="en-US" sz="1400" dirty="0"/>
              <a:t>Having Father Chris teach a Christian education class would provide and environment for parishioners and Farther Chris to interact and get to know one another</a:t>
            </a:r>
          </a:p>
          <a:p>
            <a:pPr hangingPunct="1">
              <a:lnSpc>
                <a:spcPct val="100000"/>
              </a:lnSpc>
              <a:spcBef>
                <a:spcPts val="300"/>
              </a:spcBef>
              <a:buClr>
                <a:srgbClr val="FF0000"/>
              </a:buClr>
              <a:buSzPct val="85000"/>
              <a:buFont typeface="Arial" panose="020B0604020202020204" pitchFamily="34" charset="0"/>
              <a:buChar char="●"/>
            </a:pPr>
            <a:r>
              <a:rPr lang="en-US" altLang="en-US" sz="1400" dirty="0"/>
              <a:t>Father Chris would define the type of class and structure of class</a:t>
            </a:r>
          </a:p>
          <a:p>
            <a:pPr hangingPunct="1">
              <a:lnSpc>
                <a:spcPct val="100000"/>
              </a:lnSpc>
              <a:spcBef>
                <a:spcPts val="300"/>
              </a:spcBef>
              <a:buClr>
                <a:srgbClr val="FF0000"/>
              </a:buClr>
              <a:buSzPct val="85000"/>
              <a:buFont typeface="Arial" panose="020B0604020202020204" pitchFamily="34" charset="0"/>
              <a:buChar char="●"/>
            </a:pPr>
            <a:r>
              <a:rPr lang="en-US" altLang="en-US" sz="1400" dirty="0"/>
              <a:t>Future classes could be led by an associate priest, seminarian or other person who agrees to serve</a:t>
            </a:r>
          </a:p>
          <a:p>
            <a:pPr hangingPunct="1">
              <a:lnSpc>
                <a:spcPct val="100000"/>
              </a:lnSpc>
              <a:spcBef>
                <a:spcPts val="300"/>
              </a:spcBef>
              <a:buClr>
                <a:srgbClr val="FF0000"/>
              </a:buClr>
              <a:buSzPct val="85000"/>
              <a:buFont typeface="Arial" panose="020B0604020202020204" pitchFamily="34" charset="0"/>
              <a:buChar char="●"/>
            </a:pPr>
            <a:r>
              <a:rPr lang="en-US" altLang="en-US" sz="1400" dirty="0"/>
              <a:t>Class may need to be offered outside the normal Sunday school hour</a:t>
            </a:r>
          </a:p>
        </p:txBody>
      </p:sp>
      <p:sp>
        <p:nvSpPr>
          <p:cNvPr id="3151" name="Rectangle 79">
            <a:extLst>
              <a:ext uri="{FF2B5EF4-FFF2-40B4-BE49-F238E27FC236}">
                <a16:creationId xmlns:a16="http://schemas.microsoft.com/office/drawing/2014/main" id="{131F43D9-F9E6-42C5-ADBC-08B30EB45358}"/>
              </a:ext>
            </a:extLst>
          </p:cNvPr>
          <p:cNvSpPr>
            <a:spLocks noChangeArrowheads="1"/>
          </p:cNvSpPr>
          <p:nvPr/>
        </p:nvSpPr>
        <p:spPr bwMode="auto">
          <a:xfrm>
            <a:off x="7711679" y="1200640"/>
            <a:ext cx="1900238"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9pPr>
          </a:lstStyle>
          <a:p>
            <a:pPr marL="171450" indent="-170260" algn="ctr">
              <a:spcAft>
                <a:spcPts val="404"/>
              </a:spcAft>
            </a:pPr>
            <a:r>
              <a:rPr lang="en-US" altLang="en-US" sz="1600" b="1" u="sng" dirty="0">
                <a:latin typeface="Arial Narrow" panose="020B0606020202030204" pitchFamily="34" charset="0"/>
              </a:rPr>
              <a:t>Tasks to Be Completed</a:t>
            </a:r>
          </a:p>
        </p:txBody>
      </p:sp>
      <p:sp>
        <p:nvSpPr>
          <p:cNvPr id="3152" name="Rectangle 80">
            <a:extLst>
              <a:ext uri="{FF2B5EF4-FFF2-40B4-BE49-F238E27FC236}">
                <a16:creationId xmlns:a16="http://schemas.microsoft.com/office/drawing/2014/main" id="{6A3BBC8E-61BE-455C-8C7A-21DFC6ED12F6}"/>
              </a:ext>
            </a:extLst>
          </p:cNvPr>
          <p:cNvSpPr>
            <a:spLocks noChangeArrowheads="1"/>
          </p:cNvSpPr>
          <p:nvPr/>
        </p:nvSpPr>
        <p:spPr bwMode="auto">
          <a:xfrm>
            <a:off x="6146010" y="1532809"/>
            <a:ext cx="5083854" cy="17035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a:lnSpc>
                <a:spcPct val="90000"/>
              </a:lnSpc>
              <a:spcBef>
                <a:spcPts val="300"/>
              </a:spcBef>
              <a:buClr>
                <a:srgbClr val="FF0000"/>
              </a:buClr>
              <a:buSzPct val="85000"/>
              <a:buFont typeface="Arial" panose="020B0604020202020204" pitchFamily="34" charset="0"/>
              <a:buChar char="●"/>
            </a:pPr>
            <a:r>
              <a:rPr lang="en-US" altLang="en-US" sz="1400" dirty="0"/>
              <a:t>Phase I </a:t>
            </a:r>
          </a:p>
          <a:p>
            <a:pPr lvl="1">
              <a:lnSpc>
                <a:spcPct val="90000"/>
              </a:lnSpc>
              <a:spcBef>
                <a:spcPts val="300"/>
              </a:spcBef>
              <a:buClr>
                <a:srgbClr val="FF0000"/>
              </a:buClr>
              <a:buSzPct val="85000"/>
              <a:buFont typeface="Arial" panose="020B0604020202020204" pitchFamily="34" charset="0"/>
              <a:buChar char="●"/>
            </a:pPr>
            <a:r>
              <a:rPr lang="en-US" altLang="en-US" sz="1400" dirty="0"/>
              <a:t>Define and establish the protocol for the class</a:t>
            </a:r>
          </a:p>
          <a:p>
            <a:pPr lvl="1">
              <a:lnSpc>
                <a:spcPct val="90000"/>
              </a:lnSpc>
              <a:spcBef>
                <a:spcPts val="300"/>
              </a:spcBef>
              <a:buClr>
                <a:srgbClr val="FF0000"/>
              </a:buClr>
              <a:buSzPct val="85000"/>
              <a:buFont typeface="Arial" panose="020B0604020202020204" pitchFamily="34" charset="0"/>
              <a:buChar char="●"/>
            </a:pPr>
            <a:r>
              <a:rPr lang="en-US" altLang="en-US" sz="1400" dirty="0"/>
              <a:t>Father Christ leads first Christian education class</a:t>
            </a:r>
          </a:p>
          <a:p>
            <a:pPr lvl="1">
              <a:lnSpc>
                <a:spcPct val="90000"/>
              </a:lnSpc>
              <a:spcBef>
                <a:spcPts val="300"/>
              </a:spcBef>
              <a:buClr>
                <a:srgbClr val="FF0000"/>
              </a:buClr>
              <a:buSzPct val="85000"/>
              <a:buFont typeface="Arial" panose="020B0604020202020204" pitchFamily="34" charset="0"/>
              <a:buChar char="●"/>
            </a:pPr>
            <a:r>
              <a:rPr lang="en-US" altLang="en-US" sz="1400" dirty="0"/>
              <a:t>Evaluate weather the class hits the mark </a:t>
            </a:r>
          </a:p>
          <a:p>
            <a:pPr>
              <a:lnSpc>
                <a:spcPct val="90000"/>
              </a:lnSpc>
              <a:spcBef>
                <a:spcPts val="1200"/>
              </a:spcBef>
              <a:buClr>
                <a:srgbClr val="FF0000"/>
              </a:buClr>
              <a:buSzPct val="85000"/>
              <a:buFont typeface="Arial" panose="020B0604020202020204" pitchFamily="34" charset="0"/>
              <a:buChar char="●"/>
            </a:pPr>
            <a:r>
              <a:rPr lang="en-US" altLang="en-US" sz="1400" dirty="0"/>
              <a:t>Phase II </a:t>
            </a:r>
          </a:p>
          <a:p>
            <a:pPr marL="574675" lvl="1" indent="-176213">
              <a:lnSpc>
                <a:spcPct val="90000"/>
              </a:lnSpc>
              <a:spcBef>
                <a:spcPts val="300"/>
              </a:spcBef>
              <a:buClr>
                <a:srgbClr val="FF0000"/>
              </a:buClr>
              <a:buSzPct val="85000"/>
              <a:buFont typeface="Arial" panose="020B0604020202020204" pitchFamily="34" charset="0"/>
              <a:buChar char="●"/>
            </a:pPr>
            <a:r>
              <a:rPr lang="en-US" altLang="en-US" sz="1400" dirty="0"/>
              <a:t>Continue class if well received </a:t>
            </a:r>
          </a:p>
          <a:p>
            <a:pPr marL="574675" lvl="1" indent="-176213">
              <a:lnSpc>
                <a:spcPct val="90000"/>
              </a:lnSpc>
              <a:spcBef>
                <a:spcPts val="300"/>
              </a:spcBef>
              <a:buClr>
                <a:srgbClr val="FF0000"/>
              </a:buClr>
              <a:buSzPct val="85000"/>
              <a:buFont typeface="Arial" panose="020B0604020202020204" pitchFamily="34" charset="0"/>
              <a:buChar char="●"/>
            </a:pPr>
            <a:r>
              <a:rPr lang="en-US" altLang="en-US" sz="1400" dirty="0"/>
              <a:t>Assign and vary leaders as needed</a:t>
            </a:r>
          </a:p>
        </p:txBody>
      </p:sp>
      <p:sp>
        <p:nvSpPr>
          <p:cNvPr id="3154" name="Rectangle 82">
            <a:extLst>
              <a:ext uri="{FF2B5EF4-FFF2-40B4-BE49-F238E27FC236}">
                <a16:creationId xmlns:a16="http://schemas.microsoft.com/office/drawing/2014/main" id="{2A2487CB-9536-4595-8B0A-358A984BB4C1}"/>
              </a:ext>
            </a:extLst>
          </p:cNvPr>
          <p:cNvSpPr>
            <a:spLocks noChangeArrowheads="1"/>
          </p:cNvSpPr>
          <p:nvPr/>
        </p:nvSpPr>
        <p:spPr bwMode="auto">
          <a:xfrm>
            <a:off x="10271564" y="828587"/>
            <a:ext cx="1061252" cy="283603"/>
          </a:xfrm>
          <a:prstGeom prst="rect">
            <a:avLst/>
          </a:prstGeom>
          <a:solidFill>
            <a:srgbClr val="FFC000"/>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500" tIns="33750" rIns="67500" bIns="33750">
            <a:spAutoFit/>
          </a:bodyPr>
          <a:lstStyle/>
          <a:p>
            <a:pPr hangingPunct="1">
              <a:lnSpc>
                <a:spcPct val="100000"/>
              </a:lnSpc>
            </a:pPr>
            <a:r>
              <a:rPr lang="en-US" altLang="en-US" sz="1400" b="1" dirty="0">
                <a:solidFill>
                  <a:srgbClr val="000000"/>
                </a:solidFill>
              </a:rPr>
              <a:t>2021 Effort</a:t>
            </a:r>
          </a:p>
        </p:txBody>
      </p:sp>
      <p:sp>
        <p:nvSpPr>
          <p:cNvPr id="5" name="Text Box 47">
            <a:extLst>
              <a:ext uri="{FF2B5EF4-FFF2-40B4-BE49-F238E27FC236}">
                <a16:creationId xmlns:a16="http://schemas.microsoft.com/office/drawing/2014/main" id="{D54760DA-2F6A-42A5-ABD3-92D736DBD5E6}"/>
              </a:ext>
            </a:extLst>
          </p:cNvPr>
          <p:cNvSpPr txBox="1">
            <a:spLocks noChangeArrowheads="1"/>
          </p:cNvSpPr>
          <p:nvPr/>
        </p:nvSpPr>
        <p:spPr bwMode="auto">
          <a:xfrm>
            <a:off x="6146010" y="4091407"/>
            <a:ext cx="5486897" cy="1317284"/>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33350" indent="-133350">
              <a:lnSpc>
                <a:spcPct val="90000"/>
              </a:lnSpc>
              <a:spcBef>
                <a:spcPts val="600"/>
              </a:spcBef>
              <a:buClr>
                <a:srgbClr val="FF0000"/>
              </a:buClr>
              <a:buFont typeface="Arial" pitchFamily="34" charset="0"/>
              <a:buChar char="●"/>
              <a:defRPr/>
            </a:pPr>
            <a:r>
              <a:rPr lang="en-US" sz="1400" dirty="0">
                <a:latin typeface="+mn-lt"/>
              </a:rPr>
              <a:t>The class may take time to become accepted</a:t>
            </a:r>
          </a:p>
          <a:p>
            <a:pPr marL="133350" indent="-133350">
              <a:lnSpc>
                <a:spcPct val="90000"/>
              </a:lnSpc>
              <a:spcBef>
                <a:spcPts val="300"/>
              </a:spcBef>
              <a:buClr>
                <a:srgbClr val="FF0000"/>
              </a:buClr>
              <a:buFont typeface="Arial" pitchFamily="34" charset="0"/>
              <a:buChar char="●"/>
              <a:defRPr/>
            </a:pPr>
            <a:r>
              <a:rPr lang="en-US" sz="1400" dirty="0">
                <a:latin typeface="+mn-lt"/>
              </a:rPr>
              <a:t>Timing may need to be adjusted to meet adults work schedules</a:t>
            </a:r>
          </a:p>
          <a:p>
            <a:pPr marL="133350" indent="-133350">
              <a:lnSpc>
                <a:spcPct val="90000"/>
              </a:lnSpc>
              <a:spcBef>
                <a:spcPts val="300"/>
              </a:spcBef>
              <a:buClr>
                <a:srgbClr val="FF0000"/>
              </a:buClr>
              <a:buFont typeface="Arial" pitchFamily="34" charset="0"/>
              <a:buChar char="●"/>
              <a:defRPr/>
            </a:pPr>
            <a:r>
              <a:rPr lang="en-US" sz="1400" dirty="0">
                <a:latin typeface="+mn-lt"/>
              </a:rPr>
              <a:t>Multiple clergy leaders may be needed to help with class due to Fr. Chris’ busy schedule</a:t>
            </a:r>
          </a:p>
          <a:p>
            <a:pPr marL="133350" indent="-133350">
              <a:lnSpc>
                <a:spcPct val="90000"/>
              </a:lnSpc>
              <a:spcBef>
                <a:spcPts val="300"/>
              </a:spcBef>
              <a:buClr>
                <a:srgbClr val="FF0000"/>
              </a:buClr>
              <a:buFont typeface="Arial" pitchFamily="34" charset="0"/>
              <a:buChar char="●"/>
              <a:defRPr/>
            </a:pPr>
            <a:r>
              <a:rPr lang="en-US" sz="1400" dirty="0">
                <a:latin typeface="+mn-lt"/>
              </a:rPr>
              <a:t>Educational resources might be hard for some to purchase.  Funding may be needed to be inclusive to all wanting to take class.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7F63B353-93C1-4C0B-A8AA-0EF6E6015BDC}"/>
              </a:ext>
            </a:extLst>
          </p:cNvPr>
          <p:cNvSpPr>
            <a:spLocks noChangeArrowheads="1"/>
          </p:cNvSpPr>
          <p:nvPr/>
        </p:nvSpPr>
        <p:spPr bwMode="auto">
          <a:xfrm>
            <a:off x="6259513" y="4048125"/>
            <a:ext cx="398145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3038" indent="-173038">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spcBef>
                <a:spcPct val="20000"/>
              </a:spcBef>
              <a:spcAft>
                <a:spcPct val="0"/>
              </a:spcAft>
              <a:buClr>
                <a:schemeClr val="hlink"/>
              </a:buClr>
              <a:buSzPct val="75000"/>
              <a:buFont typeface="Wingdings" panose="05000000000000000000" pitchFamily="2" charset="2"/>
              <a:buChar char="l"/>
            </a:pPr>
            <a:endParaRPr lang="en-US" altLang="en-US" sz="1000">
              <a:solidFill>
                <a:schemeClr val="tx1"/>
              </a:solidFill>
            </a:endParaRPr>
          </a:p>
        </p:txBody>
      </p:sp>
      <p:sp>
        <p:nvSpPr>
          <p:cNvPr id="5123" name="Rectangle 7">
            <a:extLst>
              <a:ext uri="{FF2B5EF4-FFF2-40B4-BE49-F238E27FC236}">
                <a16:creationId xmlns:a16="http://schemas.microsoft.com/office/drawing/2014/main" id="{F214B333-F6A1-4466-B58E-D6C45E6E5F3B}"/>
              </a:ext>
            </a:extLst>
          </p:cNvPr>
          <p:cNvSpPr>
            <a:spLocks noChangeArrowheads="1"/>
          </p:cNvSpPr>
          <p:nvPr/>
        </p:nvSpPr>
        <p:spPr bwMode="auto">
          <a:xfrm>
            <a:off x="219075" y="1219200"/>
            <a:ext cx="11485563" cy="5486400"/>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5124" name="Line 8">
            <a:extLst>
              <a:ext uri="{FF2B5EF4-FFF2-40B4-BE49-F238E27FC236}">
                <a16:creationId xmlns:a16="http://schemas.microsoft.com/office/drawing/2014/main" id="{8C2A1AD3-D354-49A5-8AB5-8153341954C3}"/>
              </a:ext>
            </a:extLst>
          </p:cNvPr>
          <p:cNvSpPr>
            <a:spLocks noChangeShapeType="1"/>
          </p:cNvSpPr>
          <p:nvPr/>
        </p:nvSpPr>
        <p:spPr bwMode="auto">
          <a:xfrm>
            <a:off x="219075" y="3952875"/>
            <a:ext cx="11485563" cy="77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 name="Line 9">
            <a:extLst>
              <a:ext uri="{FF2B5EF4-FFF2-40B4-BE49-F238E27FC236}">
                <a16:creationId xmlns:a16="http://schemas.microsoft.com/office/drawing/2014/main" id="{2645D34D-093E-4118-BA51-9056A9DB08E7}"/>
              </a:ext>
            </a:extLst>
          </p:cNvPr>
          <p:cNvSpPr>
            <a:spLocks noChangeShapeType="1"/>
          </p:cNvSpPr>
          <p:nvPr/>
        </p:nvSpPr>
        <p:spPr bwMode="auto">
          <a:xfrm flipV="1">
            <a:off x="5973763" y="1219200"/>
            <a:ext cx="0" cy="5486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6" name="Text Box 42">
            <a:extLst>
              <a:ext uri="{FF2B5EF4-FFF2-40B4-BE49-F238E27FC236}">
                <a16:creationId xmlns:a16="http://schemas.microsoft.com/office/drawing/2014/main" id="{DA995414-411E-495D-A93F-043989E68A77}"/>
              </a:ext>
            </a:extLst>
          </p:cNvPr>
          <p:cNvSpPr txBox="1">
            <a:spLocks noChangeArrowheads="1"/>
          </p:cNvSpPr>
          <p:nvPr/>
        </p:nvSpPr>
        <p:spPr bwMode="auto">
          <a:xfrm>
            <a:off x="4081671" y="154718"/>
            <a:ext cx="7743618" cy="689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p>
            <a:pPr algn="r" eaLnBrk="1">
              <a:lnSpc>
                <a:spcPct val="80000"/>
              </a:lnSpc>
              <a:buClr>
                <a:srgbClr val="000000"/>
              </a:buClr>
              <a:buSzPct val="100000"/>
              <a:buFont typeface="Times New Roman" panose="02020603050405020304" pitchFamily="18" charset="0"/>
              <a:buNone/>
            </a:pPr>
            <a:r>
              <a:rPr lang="en-US" altLang="en-US" sz="2800" b="1" i="1" dirty="0">
                <a:latin typeface="Tahoma" panose="020B0604030504040204" pitchFamily="34" charset="0"/>
                <a:cs typeface="Tahoma" panose="020B0604030504040204" pitchFamily="34" charset="0"/>
              </a:rPr>
              <a:t>Program to Increase Adult Sunday School Participation</a:t>
            </a:r>
          </a:p>
        </p:txBody>
      </p:sp>
      <p:sp>
        <p:nvSpPr>
          <p:cNvPr id="45" name="Text Box 47">
            <a:extLst>
              <a:ext uri="{FF2B5EF4-FFF2-40B4-BE49-F238E27FC236}">
                <a16:creationId xmlns:a16="http://schemas.microsoft.com/office/drawing/2014/main" id="{EDF680C0-0402-454F-A92E-7646054004CC}"/>
              </a:ext>
            </a:extLst>
          </p:cNvPr>
          <p:cNvSpPr txBox="1">
            <a:spLocks noChangeArrowheads="1"/>
          </p:cNvSpPr>
          <p:nvPr/>
        </p:nvSpPr>
        <p:spPr bwMode="auto">
          <a:xfrm>
            <a:off x="401638" y="1519238"/>
            <a:ext cx="5438775" cy="1256691"/>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Effort Lead:  TBD/Laity/Possibly Clergy</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Description:  Program to revitalize the existing offerings and offer new ones. </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Effort Length: Approximately 2 months, possibly ongoing</a:t>
            </a:r>
          </a:p>
        </p:txBody>
      </p:sp>
      <p:sp>
        <p:nvSpPr>
          <p:cNvPr id="5128" name="Rectangle 96">
            <a:extLst>
              <a:ext uri="{FF2B5EF4-FFF2-40B4-BE49-F238E27FC236}">
                <a16:creationId xmlns:a16="http://schemas.microsoft.com/office/drawing/2014/main" id="{59E06800-FD9C-4462-AD23-ECF3992F7B8F}"/>
              </a:ext>
            </a:extLst>
          </p:cNvPr>
          <p:cNvSpPr>
            <a:spLocks noChangeArrowheads="1"/>
          </p:cNvSpPr>
          <p:nvPr/>
        </p:nvSpPr>
        <p:spPr bwMode="auto">
          <a:xfrm>
            <a:off x="2382838" y="4014788"/>
            <a:ext cx="8937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93000"/>
              </a:lnSpc>
              <a:spcBef>
                <a:spcPct val="20000"/>
              </a:spcBef>
              <a:buClr>
                <a:schemeClr val="hlink"/>
              </a:buClr>
              <a:buSzPct val="75000"/>
              <a:buFont typeface="Wingdings" panose="05000000000000000000" pitchFamily="2" charset="2"/>
              <a:buNone/>
            </a:pPr>
            <a:r>
              <a:rPr lang="en-US" altLang="en-US" sz="1600" b="1" u="sng">
                <a:latin typeface="Arial Narrow" panose="020B0606020202030204" pitchFamily="34" charset="0"/>
              </a:rPr>
              <a:t>Discussion</a:t>
            </a:r>
            <a:endParaRPr lang="en-US" altLang="en-US" sz="1400" b="1" u="sng">
              <a:latin typeface="Arial Narrow" panose="020B0606020202030204" pitchFamily="34" charset="0"/>
            </a:endParaRPr>
          </a:p>
        </p:txBody>
      </p:sp>
      <p:sp>
        <p:nvSpPr>
          <p:cNvPr id="5129" name="Text Box 104">
            <a:extLst>
              <a:ext uri="{FF2B5EF4-FFF2-40B4-BE49-F238E27FC236}">
                <a16:creationId xmlns:a16="http://schemas.microsoft.com/office/drawing/2014/main" id="{929D96E0-4F47-4837-AB88-53536464036D}"/>
              </a:ext>
            </a:extLst>
          </p:cNvPr>
          <p:cNvSpPr txBox="1">
            <a:spLocks noChangeArrowheads="1"/>
          </p:cNvSpPr>
          <p:nvPr/>
        </p:nvSpPr>
        <p:spPr bwMode="auto">
          <a:xfrm>
            <a:off x="712788" y="1219200"/>
            <a:ext cx="42338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Overview</a:t>
            </a:r>
          </a:p>
        </p:txBody>
      </p:sp>
      <p:sp>
        <p:nvSpPr>
          <p:cNvPr id="5130" name="Text Box 106">
            <a:extLst>
              <a:ext uri="{FF2B5EF4-FFF2-40B4-BE49-F238E27FC236}">
                <a16:creationId xmlns:a16="http://schemas.microsoft.com/office/drawing/2014/main" id="{39A7863F-8631-4C9C-8671-92B04ABF9DBC}"/>
              </a:ext>
            </a:extLst>
          </p:cNvPr>
          <p:cNvSpPr txBox="1">
            <a:spLocks noChangeArrowheads="1"/>
          </p:cNvSpPr>
          <p:nvPr/>
        </p:nvSpPr>
        <p:spPr bwMode="auto">
          <a:xfrm>
            <a:off x="7243763" y="4025900"/>
            <a:ext cx="30480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Issues and Resources Needed </a:t>
            </a:r>
          </a:p>
        </p:txBody>
      </p:sp>
      <p:sp>
        <p:nvSpPr>
          <p:cNvPr id="6198" name="Text Box 41">
            <a:extLst>
              <a:ext uri="{FF2B5EF4-FFF2-40B4-BE49-F238E27FC236}">
                <a16:creationId xmlns:a16="http://schemas.microsoft.com/office/drawing/2014/main" id="{7BDE7328-DA37-4140-80F2-D15DB2A1E069}"/>
              </a:ext>
            </a:extLst>
          </p:cNvPr>
          <p:cNvSpPr txBox="1">
            <a:spLocks noChangeArrowheads="1"/>
          </p:cNvSpPr>
          <p:nvPr/>
        </p:nvSpPr>
        <p:spPr bwMode="auto">
          <a:xfrm>
            <a:off x="219075" y="4318000"/>
            <a:ext cx="5813425" cy="2387833"/>
          </a:xfrm>
          <a:prstGeom prst="rect">
            <a:avLst/>
          </a:prstGeom>
          <a:noFill/>
          <a:ln w="3175" algn="ctr">
            <a:noFill/>
            <a:miter lim="800000"/>
            <a:headEnd/>
            <a:tailEnd/>
          </a:ln>
        </p:spPr>
        <p:txBody>
          <a:bodyPr>
            <a:spAutoFit/>
          </a:bodyPr>
          <a:lstStyle/>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Offer classes not only on Sunday mornings, but also other times during the week, possibly online. This would offer more flexibility.</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Have a space on the website, social media, etc. to list descriptions of the classes offered and advertise new classes.</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Offer a Sunday School/Christian Ed fair to showcase various offerings.</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An attendance goal should be set, and regular updates to the Congregation provided on that goal</a:t>
            </a:r>
          </a:p>
        </p:txBody>
      </p:sp>
      <p:sp>
        <p:nvSpPr>
          <p:cNvPr id="5132" name="Text Box 104">
            <a:extLst>
              <a:ext uri="{FF2B5EF4-FFF2-40B4-BE49-F238E27FC236}">
                <a16:creationId xmlns:a16="http://schemas.microsoft.com/office/drawing/2014/main" id="{21D7DADF-7203-4490-8F97-95D78A200B7C}"/>
              </a:ext>
            </a:extLst>
          </p:cNvPr>
          <p:cNvSpPr txBox="1">
            <a:spLocks noChangeArrowheads="1"/>
          </p:cNvSpPr>
          <p:nvPr/>
        </p:nvSpPr>
        <p:spPr bwMode="auto">
          <a:xfrm>
            <a:off x="7500938" y="1219200"/>
            <a:ext cx="2533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Tasks to Be Completed</a:t>
            </a:r>
          </a:p>
        </p:txBody>
      </p:sp>
      <p:sp>
        <p:nvSpPr>
          <p:cNvPr id="66" name="Text Box 47">
            <a:extLst>
              <a:ext uri="{FF2B5EF4-FFF2-40B4-BE49-F238E27FC236}">
                <a16:creationId xmlns:a16="http://schemas.microsoft.com/office/drawing/2014/main" id="{621239B7-9EC5-4F2E-AEAD-2CFBB663BAE3}"/>
              </a:ext>
            </a:extLst>
          </p:cNvPr>
          <p:cNvSpPr txBox="1">
            <a:spLocks noChangeArrowheads="1"/>
          </p:cNvSpPr>
          <p:nvPr/>
        </p:nvSpPr>
        <p:spPr bwMode="auto">
          <a:xfrm>
            <a:off x="6130925" y="1608243"/>
            <a:ext cx="5462588" cy="1849737"/>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Survey parishioners about different class offerings they would like to see and what days and/or times that would work.</a:t>
            </a:r>
          </a:p>
          <a:p>
            <a:pPr marL="177800" indent="-177800" eaLnBrk="1">
              <a:spcBef>
                <a:spcPts val="600"/>
              </a:spcBef>
              <a:buClr>
                <a:srgbClr val="FF0000"/>
              </a:buClr>
              <a:buSzPct val="100000"/>
              <a:buFont typeface="Arial" pitchFamily="34" charset="0"/>
              <a:buChar char="●"/>
              <a:defRPr/>
            </a:pPr>
            <a:r>
              <a:rPr lang="en-US" sz="1400" dirty="0">
                <a:latin typeface="+mn-lt"/>
              </a:rPr>
              <a:t>Identify leaders (both lay and ordained) for these opportunities.</a:t>
            </a:r>
          </a:p>
          <a:p>
            <a:pPr marL="177800" indent="-177800" eaLnBrk="1">
              <a:spcBef>
                <a:spcPts val="600"/>
              </a:spcBef>
              <a:buClr>
                <a:srgbClr val="FF0000"/>
              </a:buClr>
              <a:buSzPct val="100000"/>
              <a:buFont typeface="Arial" pitchFamily="34" charset="0"/>
              <a:buChar char="●"/>
              <a:defRPr/>
            </a:pPr>
            <a:r>
              <a:rPr lang="en-US" sz="1400" dirty="0">
                <a:latin typeface="+mn-lt"/>
              </a:rPr>
              <a:t>Identify mode of delivery: online, hybrid, face to face.</a:t>
            </a:r>
          </a:p>
          <a:p>
            <a:pPr marL="177800" indent="-177800" eaLnBrk="1">
              <a:spcBef>
                <a:spcPts val="600"/>
              </a:spcBef>
              <a:buClr>
                <a:srgbClr val="FF0000"/>
              </a:buClr>
              <a:buSzPct val="100000"/>
              <a:buFont typeface="Arial" pitchFamily="34" charset="0"/>
              <a:buChar char="●"/>
              <a:defRPr/>
            </a:pPr>
            <a:r>
              <a:rPr lang="en-US" sz="1400" dirty="0">
                <a:latin typeface="+mn-lt"/>
              </a:rPr>
              <a:t>Set an attendance goal for adults (50%, </a:t>
            </a:r>
            <a:r>
              <a:rPr lang="en-US" sz="1400" dirty="0" err="1">
                <a:latin typeface="+mn-lt"/>
              </a:rPr>
              <a:t>etc</a:t>
            </a:r>
            <a:r>
              <a:rPr lang="en-US" sz="1400" dirty="0">
                <a:latin typeface="+mn-lt"/>
              </a:rPr>
              <a:t>)</a:t>
            </a:r>
          </a:p>
          <a:p>
            <a:pPr marL="177800" indent="-177800" eaLnBrk="1">
              <a:spcBef>
                <a:spcPts val="600"/>
              </a:spcBef>
              <a:buClr>
                <a:srgbClr val="FF0000"/>
              </a:buClr>
              <a:buSzPct val="100000"/>
              <a:buFont typeface="Arial" pitchFamily="34" charset="0"/>
              <a:buChar char="●"/>
              <a:defRPr/>
            </a:pPr>
            <a:r>
              <a:rPr lang="en-US" sz="1400" dirty="0">
                <a:latin typeface="+mn-lt"/>
              </a:rPr>
              <a:t>If supported, technology needs and possible space needs</a:t>
            </a:r>
          </a:p>
          <a:p>
            <a:pPr eaLnBrk="1">
              <a:spcBef>
                <a:spcPts val="600"/>
              </a:spcBef>
              <a:buClr>
                <a:srgbClr val="FF0000"/>
              </a:buClr>
              <a:buSzPct val="100000"/>
              <a:defRPr/>
            </a:pPr>
            <a:endParaRPr lang="en-US" sz="1400" dirty="0">
              <a:latin typeface="+mn-lt"/>
            </a:endParaRPr>
          </a:p>
        </p:txBody>
      </p:sp>
      <p:sp>
        <p:nvSpPr>
          <p:cNvPr id="15" name="Text Box 47">
            <a:extLst>
              <a:ext uri="{FF2B5EF4-FFF2-40B4-BE49-F238E27FC236}">
                <a16:creationId xmlns:a16="http://schemas.microsoft.com/office/drawing/2014/main" id="{65DD779C-66B3-4F53-B620-159E7C114129}"/>
              </a:ext>
            </a:extLst>
          </p:cNvPr>
          <p:cNvSpPr txBox="1">
            <a:spLocks noChangeArrowheads="1"/>
          </p:cNvSpPr>
          <p:nvPr/>
        </p:nvSpPr>
        <p:spPr bwMode="auto">
          <a:xfrm>
            <a:off x="6165850" y="4346575"/>
            <a:ext cx="5018088" cy="1080296"/>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300" dirty="0">
                <a:latin typeface="+mn-lt"/>
              </a:rPr>
              <a:t>Offering variety of options could get overwhelming and unwieldy without set schedule</a:t>
            </a:r>
          </a:p>
          <a:p>
            <a:pPr marL="177800" indent="-177800" eaLnBrk="1">
              <a:lnSpc>
                <a:spcPct val="90000"/>
              </a:lnSpc>
              <a:buClr>
                <a:srgbClr val="FF0000"/>
              </a:buClr>
              <a:buSzPct val="100000"/>
              <a:buFont typeface="Arial" pitchFamily="34" charset="0"/>
              <a:buChar char="●"/>
              <a:defRPr/>
            </a:pPr>
            <a:r>
              <a:rPr lang="en-US" sz="1300" dirty="0">
                <a:latin typeface="+mn-lt"/>
              </a:rPr>
              <a:t>Would we need a nursery?</a:t>
            </a:r>
          </a:p>
          <a:p>
            <a:pPr marL="177800" indent="-177800" eaLnBrk="1">
              <a:lnSpc>
                <a:spcPct val="90000"/>
              </a:lnSpc>
              <a:buClr>
                <a:srgbClr val="FF0000"/>
              </a:buClr>
              <a:buSzPct val="100000"/>
              <a:buFont typeface="Arial" pitchFamily="34" charset="0"/>
              <a:buChar char="●"/>
              <a:defRPr/>
            </a:pPr>
            <a:r>
              <a:rPr lang="en-US" sz="1300" dirty="0">
                <a:latin typeface="+mn-lt"/>
              </a:rPr>
              <a:t>Space options based on number and size of groups.</a:t>
            </a:r>
          </a:p>
          <a:p>
            <a:pPr marL="177800" indent="-177800" eaLnBrk="1">
              <a:lnSpc>
                <a:spcPct val="90000"/>
              </a:lnSpc>
              <a:buClr>
                <a:srgbClr val="FF0000"/>
              </a:buClr>
              <a:buSzPct val="100000"/>
              <a:buFont typeface="Arial" pitchFamily="34" charset="0"/>
              <a:buChar char="●"/>
              <a:defRPr/>
            </a:pPr>
            <a:r>
              <a:rPr lang="en-US" sz="1300" dirty="0">
                <a:latin typeface="+mn-lt"/>
              </a:rPr>
              <a:t>Offering technology training for facilitators and guidelines for use</a:t>
            </a:r>
          </a:p>
          <a:p>
            <a:pPr marL="177800" indent="-177800" eaLnBrk="1">
              <a:lnSpc>
                <a:spcPct val="90000"/>
              </a:lnSpc>
              <a:buClr>
                <a:srgbClr val="FF0000"/>
              </a:buClr>
              <a:buSzPct val="100000"/>
              <a:buFont typeface="Arial" pitchFamily="34" charset="0"/>
              <a:buChar char="●"/>
              <a:defRPr/>
            </a:pPr>
            <a:r>
              <a:rPr lang="en-US" sz="1300" dirty="0">
                <a:latin typeface="+mn-lt"/>
              </a:rPr>
              <a:t>Costs will be dependent on programs offered.</a:t>
            </a:r>
          </a:p>
        </p:txBody>
      </p:sp>
      <p:sp>
        <p:nvSpPr>
          <p:cNvPr id="5135" name="TextBox 15">
            <a:extLst>
              <a:ext uri="{FF2B5EF4-FFF2-40B4-BE49-F238E27FC236}">
                <a16:creationId xmlns:a16="http://schemas.microsoft.com/office/drawing/2014/main" id="{EA9AA27E-B971-43B4-B987-9DB80FC8F37B}"/>
              </a:ext>
            </a:extLst>
          </p:cNvPr>
          <p:cNvSpPr txBox="1">
            <a:spLocks noChangeArrowheads="1"/>
          </p:cNvSpPr>
          <p:nvPr/>
        </p:nvSpPr>
        <p:spPr bwMode="auto">
          <a:xfrm>
            <a:off x="10196513" y="1045494"/>
            <a:ext cx="673100" cy="33813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en-US" altLang="en-US" sz="1600" dirty="0"/>
              <a:t>Effort</a:t>
            </a:r>
          </a:p>
        </p:txBody>
      </p:sp>
      <p:graphicFrame>
        <p:nvGraphicFramePr>
          <p:cNvPr id="16" name="Group 7">
            <a:extLst>
              <a:ext uri="{FF2B5EF4-FFF2-40B4-BE49-F238E27FC236}">
                <a16:creationId xmlns:a16="http://schemas.microsoft.com/office/drawing/2014/main" id="{EEFE4256-400A-8B4A-9380-F546F8D2A16E}"/>
              </a:ext>
            </a:extLst>
          </p:cNvPr>
          <p:cNvGraphicFramePr>
            <a:graphicFrameLocks noGrp="1"/>
          </p:cNvGraphicFramePr>
          <p:nvPr/>
        </p:nvGraphicFramePr>
        <p:xfrm>
          <a:off x="6107114" y="5534515"/>
          <a:ext cx="5580063" cy="1034500"/>
        </p:xfrm>
        <a:graphic>
          <a:graphicData uri="http://schemas.openxmlformats.org/drawingml/2006/table">
            <a:tbl>
              <a:tblPr/>
              <a:tblGrid>
                <a:gridCol w="1017588">
                  <a:extLst>
                    <a:ext uri="{9D8B030D-6E8A-4147-A177-3AD203B41FA5}">
                      <a16:colId xmlns:a16="http://schemas.microsoft.com/office/drawing/2014/main" val="120897877"/>
                    </a:ext>
                  </a:extLst>
                </a:gridCol>
                <a:gridCol w="882650">
                  <a:extLst>
                    <a:ext uri="{9D8B030D-6E8A-4147-A177-3AD203B41FA5}">
                      <a16:colId xmlns:a16="http://schemas.microsoft.com/office/drawing/2014/main" val="2519956334"/>
                    </a:ext>
                  </a:extLst>
                </a:gridCol>
                <a:gridCol w="1143000">
                  <a:extLst>
                    <a:ext uri="{9D8B030D-6E8A-4147-A177-3AD203B41FA5}">
                      <a16:colId xmlns:a16="http://schemas.microsoft.com/office/drawing/2014/main" val="2247408872"/>
                    </a:ext>
                  </a:extLst>
                </a:gridCol>
                <a:gridCol w="850900">
                  <a:extLst>
                    <a:ext uri="{9D8B030D-6E8A-4147-A177-3AD203B41FA5}">
                      <a16:colId xmlns:a16="http://schemas.microsoft.com/office/drawing/2014/main" val="3590927058"/>
                    </a:ext>
                  </a:extLst>
                </a:gridCol>
                <a:gridCol w="788987">
                  <a:extLst>
                    <a:ext uri="{9D8B030D-6E8A-4147-A177-3AD203B41FA5}">
                      <a16:colId xmlns:a16="http://schemas.microsoft.com/office/drawing/2014/main" val="2810787704"/>
                    </a:ext>
                  </a:extLst>
                </a:gridCol>
                <a:gridCol w="896938">
                  <a:extLst>
                    <a:ext uri="{9D8B030D-6E8A-4147-A177-3AD203B41FA5}">
                      <a16:colId xmlns:a16="http://schemas.microsoft.com/office/drawing/2014/main" val="2436245794"/>
                    </a:ext>
                  </a:extLst>
                </a:gridCol>
              </a:tblGrid>
              <a:tr h="258763">
                <a:tc gridSpan="6">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Funding</a:t>
                      </a:r>
                    </a:p>
                  </a:txBody>
                  <a:tcPr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8875129"/>
                  </a:ext>
                </a:extLst>
              </a:tr>
              <a:tr h="258763">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Type</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CY21</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CY22</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CY23</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CY24</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CY25</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6741500"/>
                  </a:ext>
                </a:extLst>
              </a:tr>
              <a:tr h="254164">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Yearly</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605909"/>
                  </a:ext>
                </a:extLst>
              </a:tr>
              <a:tr h="258435">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One Time Cost</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5030471"/>
                  </a:ext>
                </a:extLst>
              </a:tr>
            </a:tbl>
          </a:graphicData>
        </a:graphic>
      </p:graphicFrame>
    </p:spTree>
    <p:extLst>
      <p:ext uri="{BB962C8B-B14F-4D97-AF65-F5344CB8AC3E}">
        <p14:creationId xmlns:p14="http://schemas.microsoft.com/office/powerpoint/2010/main" val="394228934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CustomShape 1"/>
          <p:cNvSpPr/>
          <p:nvPr/>
        </p:nvSpPr>
        <p:spPr>
          <a:xfrm>
            <a:off x="6259680" y="4048200"/>
            <a:ext cx="3981240" cy="2657160"/>
          </a:xfrm>
          <a:prstGeom prst="rect">
            <a:avLst/>
          </a:prstGeom>
          <a:noFill/>
          <a:ln>
            <a:noFill/>
          </a:ln>
        </p:spPr>
        <p:style>
          <a:lnRef idx="0">
            <a:scrgbClr r="0" g="0" b="0"/>
          </a:lnRef>
          <a:fillRef idx="0">
            <a:scrgbClr r="0" g="0" b="0"/>
          </a:fillRef>
          <a:effectRef idx="0">
            <a:scrgbClr r="0" g="0" b="0"/>
          </a:effectRef>
          <a:fontRef idx="minor"/>
        </p:style>
      </p:sp>
      <p:sp>
        <p:nvSpPr>
          <p:cNvPr id="50" name="CustomShape 2"/>
          <p:cNvSpPr/>
          <p:nvPr/>
        </p:nvSpPr>
        <p:spPr>
          <a:xfrm>
            <a:off x="219240" y="1112442"/>
            <a:ext cx="11485080" cy="5233680"/>
          </a:xfrm>
          <a:prstGeom prst="rect">
            <a:avLst/>
          </a:prstGeom>
          <a:noFill/>
          <a:ln w="28440">
            <a:solidFill>
              <a:schemeClr val="dk1"/>
            </a:solidFill>
            <a:miter/>
          </a:ln>
        </p:spPr>
        <p:style>
          <a:lnRef idx="0">
            <a:scrgbClr r="0" g="0" b="0"/>
          </a:lnRef>
          <a:fillRef idx="0">
            <a:scrgbClr r="0" g="0" b="0"/>
          </a:fillRef>
          <a:effectRef idx="0">
            <a:scrgbClr r="0" g="0" b="0"/>
          </a:effectRef>
          <a:fontRef idx="minor"/>
        </p:style>
      </p:sp>
      <p:sp>
        <p:nvSpPr>
          <p:cNvPr id="51" name="CustomShape 3"/>
          <p:cNvSpPr/>
          <p:nvPr/>
        </p:nvSpPr>
        <p:spPr>
          <a:xfrm>
            <a:off x="219240" y="3975840"/>
            <a:ext cx="11485080" cy="77400"/>
          </a:xfrm>
          <a:custGeom>
            <a:avLst/>
            <a:gdLst/>
            <a:ahLst/>
            <a:cxnLst/>
            <a:rect l="l" t="t" r="r" b="b"/>
            <a:pathLst>
              <a:path w="21600" h="21600">
                <a:moveTo>
                  <a:pt x="0" y="0"/>
                </a:moveTo>
                <a:lnTo>
                  <a:pt x="21600" y="21600"/>
                </a:lnTo>
              </a:path>
            </a:pathLst>
          </a:custGeom>
          <a:noFill/>
          <a:ln w="38160">
            <a:solidFill>
              <a:schemeClr val="dk1"/>
            </a:solidFill>
            <a:round/>
          </a:ln>
        </p:spPr>
        <p:style>
          <a:lnRef idx="0">
            <a:scrgbClr r="0" g="0" b="0"/>
          </a:lnRef>
          <a:fillRef idx="0">
            <a:scrgbClr r="0" g="0" b="0"/>
          </a:fillRef>
          <a:effectRef idx="0">
            <a:scrgbClr r="0" g="0" b="0"/>
          </a:effectRef>
          <a:fontRef idx="minor"/>
        </p:style>
      </p:sp>
      <p:sp>
        <p:nvSpPr>
          <p:cNvPr id="52" name="CustomShape 4"/>
          <p:cNvSpPr/>
          <p:nvPr/>
        </p:nvSpPr>
        <p:spPr>
          <a:xfrm rot="10800000" flipH="1">
            <a:off x="5896653" y="1135482"/>
            <a:ext cx="2520" cy="5210640"/>
          </a:xfrm>
          <a:custGeom>
            <a:avLst/>
            <a:gdLst/>
            <a:ahLst/>
            <a:cxnLst/>
            <a:rect l="l" t="t" r="r" b="b"/>
            <a:pathLst>
              <a:path w="21600" h="21600">
                <a:moveTo>
                  <a:pt x="0" y="0"/>
                </a:moveTo>
                <a:lnTo>
                  <a:pt x="21600" y="21600"/>
                </a:lnTo>
              </a:path>
            </a:pathLst>
          </a:custGeom>
          <a:noFill/>
          <a:ln w="38160">
            <a:solidFill>
              <a:schemeClr val="dk1"/>
            </a:solidFill>
            <a:round/>
          </a:ln>
        </p:spPr>
        <p:style>
          <a:lnRef idx="0">
            <a:scrgbClr r="0" g="0" b="0"/>
          </a:lnRef>
          <a:fillRef idx="0">
            <a:scrgbClr r="0" g="0" b="0"/>
          </a:fillRef>
          <a:effectRef idx="0">
            <a:scrgbClr r="0" g="0" b="0"/>
          </a:effectRef>
          <a:fontRef idx="minor"/>
        </p:style>
      </p:sp>
      <p:sp>
        <p:nvSpPr>
          <p:cNvPr id="53" name="CustomShape 5"/>
          <p:cNvSpPr/>
          <p:nvPr/>
        </p:nvSpPr>
        <p:spPr>
          <a:xfrm>
            <a:off x="6327960" y="323664"/>
            <a:ext cx="5864040" cy="3441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gn="ctr">
              <a:lnSpc>
                <a:spcPct val="80000"/>
              </a:lnSpc>
            </a:pPr>
            <a:r>
              <a:rPr lang="en-US" sz="2800" b="1" i="1" strike="noStrike" spc="-1" dirty="0">
                <a:solidFill>
                  <a:srgbClr val="000000"/>
                </a:solidFill>
                <a:uFill>
                  <a:solidFill>
                    <a:srgbClr val="FFFFFF"/>
                  </a:solidFill>
                </a:uFill>
                <a:latin typeface="Tahoma"/>
                <a:ea typeface="Tahoma"/>
              </a:rPr>
              <a:t>Youth Program Task Force </a:t>
            </a:r>
            <a:endParaRPr lang="en-US" sz="1800" b="0" strike="noStrike" spc="-1" dirty="0">
              <a:solidFill>
                <a:srgbClr val="000000"/>
              </a:solidFill>
              <a:uFill>
                <a:solidFill>
                  <a:srgbClr val="FFFFFF"/>
                </a:solidFill>
              </a:uFill>
              <a:latin typeface="Arial"/>
            </a:endParaRPr>
          </a:p>
        </p:txBody>
      </p:sp>
      <p:sp>
        <p:nvSpPr>
          <p:cNvPr id="54" name="CustomShape 6"/>
          <p:cNvSpPr/>
          <p:nvPr/>
        </p:nvSpPr>
        <p:spPr>
          <a:xfrm>
            <a:off x="204872" y="1538325"/>
            <a:ext cx="5438520" cy="1676113"/>
          </a:xfrm>
          <a:prstGeom prst="rect">
            <a:avLst/>
          </a:prstGeom>
          <a:noFill/>
          <a:ln>
            <a:noFill/>
          </a:ln>
        </p:spPr>
        <p:style>
          <a:lnRef idx="0">
            <a:scrgbClr r="0" g="0" b="0"/>
          </a:lnRef>
          <a:fillRef idx="0">
            <a:scrgbClr r="0" g="0" b="0"/>
          </a:fillRef>
          <a:effectRef idx="0">
            <a:scrgbClr r="0" g="0" b="0"/>
          </a:effectRef>
          <a:fontRef idx="minor"/>
        </p:style>
        <p:txBody>
          <a:bodyPr lIns="0" tIns="0" rIns="0" bIns="0" anchor="t"/>
          <a:lstStyle/>
          <a:p>
            <a:pPr marL="457200" indent="-317160">
              <a:lnSpc>
                <a:spcPct val="93000"/>
              </a:lnSpc>
              <a:buClr>
                <a:srgbClr val="FF0000"/>
              </a:buClr>
              <a:buFont typeface="Arial"/>
              <a:buChar char="●"/>
            </a:pPr>
            <a:r>
              <a:rPr lang="en-US" sz="1400" b="0" strike="noStrike" spc="-1" dirty="0">
                <a:solidFill>
                  <a:srgbClr val="000000"/>
                </a:solidFill>
                <a:uFill>
                  <a:solidFill>
                    <a:srgbClr val="FFFFFF"/>
                  </a:solidFill>
                </a:uFill>
                <a:latin typeface="Arial"/>
                <a:ea typeface="Arial"/>
              </a:rPr>
              <a:t>Effort Lead - Mrs. Jann, a couple of youth volunteers, and Mrs. Mack if we get the younger kids involved. </a:t>
            </a:r>
            <a:endParaRPr lang="en-US" sz="1800" b="0" strike="noStrike" spc="-1" dirty="0">
              <a:solidFill>
                <a:srgbClr val="000000"/>
              </a:solidFill>
              <a:uFill>
                <a:solidFill>
                  <a:srgbClr val="FFFFFF"/>
                </a:solidFill>
              </a:uFill>
              <a:latin typeface="Arial"/>
            </a:endParaRPr>
          </a:p>
          <a:p>
            <a:pPr marL="457200" indent="-317160">
              <a:spcBef>
                <a:spcPts val="600"/>
              </a:spcBef>
              <a:buClr>
                <a:srgbClr val="FF0000"/>
              </a:buClr>
              <a:buFont typeface="Arial"/>
              <a:buChar char="●"/>
            </a:pPr>
            <a:r>
              <a:rPr lang="en-US" sz="1400" b="0" strike="noStrike" spc="-1" dirty="0">
                <a:solidFill>
                  <a:srgbClr val="000000"/>
                </a:solidFill>
                <a:uFill>
                  <a:solidFill>
                    <a:srgbClr val="FFFFFF"/>
                  </a:solidFill>
                </a:uFill>
                <a:latin typeface="Arial"/>
                <a:ea typeface="Arial"/>
              </a:rPr>
              <a:t>Get more youth to come to </a:t>
            </a:r>
            <a:r>
              <a:rPr lang="en-US" sz="1400" b="0" strike="noStrike" spc="-1" dirty="0" err="1">
                <a:solidFill>
                  <a:srgbClr val="000000"/>
                </a:solidFill>
                <a:uFill>
                  <a:solidFill>
                    <a:srgbClr val="FFFFFF"/>
                  </a:solidFill>
                </a:uFill>
                <a:latin typeface="Arial"/>
                <a:ea typeface="Arial"/>
              </a:rPr>
              <a:t>eyc</a:t>
            </a:r>
            <a:r>
              <a:rPr lang="en-US" sz="1400" b="0" strike="noStrike" spc="-1" dirty="0">
                <a:solidFill>
                  <a:srgbClr val="000000"/>
                </a:solidFill>
                <a:uFill>
                  <a:solidFill>
                    <a:srgbClr val="FFFFFF"/>
                  </a:solidFill>
                </a:uFill>
                <a:latin typeface="Arial"/>
                <a:ea typeface="Arial"/>
              </a:rPr>
              <a:t> events </a:t>
            </a:r>
            <a:endParaRPr lang="en-US" sz="1800" b="0" strike="noStrike" spc="-1" dirty="0">
              <a:solidFill>
                <a:srgbClr val="000000"/>
              </a:solidFill>
              <a:uFill>
                <a:solidFill>
                  <a:srgbClr val="FFFFFF"/>
                </a:solidFill>
              </a:uFill>
              <a:latin typeface="Arial"/>
            </a:endParaRPr>
          </a:p>
          <a:p>
            <a:pPr marL="457200" indent="-317160">
              <a:spcBef>
                <a:spcPts val="600"/>
              </a:spcBef>
              <a:buClr>
                <a:srgbClr val="FF0000"/>
              </a:buClr>
              <a:buFont typeface="Arial"/>
              <a:buChar char="●"/>
            </a:pPr>
            <a:r>
              <a:rPr lang="en-US" sz="1400" b="0" strike="noStrike" spc="-1" dirty="0">
                <a:solidFill>
                  <a:srgbClr val="000000"/>
                </a:solidFill>
                <a:uFill>
                  <a:solidFill>
                    <a:srgbClr val="FFFFFF"/>
                  </a:solidFill>
                </a:uFill>
                <a:latin typeface="Arial"/>
                <a:ea typeface="Arial"/>
              </a:rPr>
              <a:t>Reach out to the younger kids at our church (elementary school aged) to get them to look forward to joining the </a:t>
            </a:r>
            <a:r>
              <a:rPr lang="en-US" sz="1400" b="0" strike="noStrike" spc="-1" dirty="0" err="1">
                <a:solidFill>
                  <a:srgbClr val="000000"/>
                </a:solidFill>
                <a:uFill>
                  <a:solidFill>
                    <a:srgbClr val="FFFFFF"/>
                  </a:solidFill>
                </a:uFill>
                <a:latin typeface="Arial"/>
                <a:ea typeface="Arial"/>
              </a:rPr>
              <a:t>eyc</a:t>
            </a:r>
            <a:r>
              <a:rPr lang="en-US" sz="1400" b="0" strike="noStrike" spc="-1" dirty="0">
                <a:solidFill>
                  <a:srgbClr val="000000"/>
                </a:solidFill>
                <a:uFill>
                  <a:solidFill>
                    <a:srgbClr val="FFFFFF"/>
                  </a:solidFill>
                </a:uFill>
                <a:latin typeface="Arial"/>
                <a:ea typeface="Arial"/>
              </a:rPr>
              <a:t> and get them excited. </a:t>
            </a:r>
            <a:endParaRPr lang="en-US" sz="1800" b="0" strike="noStrike" spc="-1" dirty="0">
              <a:solidFill>
                <a:srgbClr val="000000"/>
              </a:solidFill>
              <a:uFill>
                <a:solidFill>
                  <a:srgbClr val="FFFFFF"/>
                </a:solidFill>
              </a:uFill>
              <a:latin typeface="Arial"/>
            </a:endParaRPr>
          </a:p>
          <a:p>
            <a:pPr marL="457200" indent="-317160">
              <a:spcBef>
                <a:spcPts val="600"/>
              </a:spcBef>
              <a:buClr>
                <a:srgbClr val="FF0000"/>
              </a:buClr>
              <a:buFont typeface="Arial"/>
              <a:buChar char="●"/>
            </a:pPr>
            <a:r>
              <a:rPr lang="en-US" sz="1400" b="0" strike="noStrike" spc="-1" dirty="0">
                <a:solidFill>
                  <a:srgbClr val="000000"/>
                </a:solidFill>
                <a:uFill>
                  <a:solidFill>
                    <a:srgbClr val="FFFFFF"/>
                  </a:solidFill>
                </a:uFill>
                <a:latin typeface="Arial"/>
                <a:ea typeface="Arial"/>
              </a:rPr>
              <a:t>Youth facilities </a:t>
            </a:r>
            <a:endParaRPr lang="en-US" sz="1800" b="0" strike="noStrike" spc="-1" dirty="0">
              <a:solidFill>
                <a:srgbClr val="000000"/>
              </a:solidFill>
              <a:uFill>
                <a:solidFill>
                  <a:srgbClr val="FFFFFF"/>
                </a:solidFill>
              </a:uFill>
              <a:latin typeface="Arial"/>
            </a:endParaRPr>
          </a:p>
        </p:txBody>
      </p:sp>
      <p:sp>
        <p:nvSpPr>
          <p:cNvPr id="55" name="CustomShape 7"/>
          <p:cNvSpPr/>
          <p:nvPr/>
        </p:nvSpPr>
        <p:spPr>
          <a:xfrm>
            <a:off x="2382840" y="4014720"/>
            <a:ext cx="893520" cy="2458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93000"/>
              </a:lnSpc>
            </a:pPr>
            <a:r>
              <a:rPr lang="en-US" sz="1600" b="1" u="sng" strike="noStrike" spc="-1">
                <a:solidFill>
                  <a:srgbClr val="000000"/>
                </a:solidFill>
                <a:uFill>
                  <a:solidFill>
                    <a:srgbClr val="FFFFFF"/>
                  </a:solidFill>
                </a:uFill>
                <a:latin typeface="Arial Narrow"/>
                <a:ea typeface="Arial Narrow"/>
              </a:rPr>
              <a:t>Discussion</a:t>
            </a:r>
            <a:endParaRPr lang="en-US" sz="1800" b="0" strike="noStrike" spc="-1">
              <a:solidFill>
                <a:srgbClr val="000000"/>
              </a:solidFill>
              <a:uFill>
                <a:solidFill>
                  <a:srgbClr val="FFFFFF"/>
                </a:solidFill>
              </a:uFill>
              <a:latin typeface="Arial"/>
            </a:endParaRPr>
          </a:p>
        </p:txBody>
      </p:sp>
      <p:sp>
        <p:nvSpPr>
          <p:cNvPr id="56" name="CustomShape 8"/>
          <p:cNvSpPr/>
          <p:nvPr/>
        </p:nvSpPr>
        <p:spPr>
          <a:xfrm>
            <a:off x="712800" y="1192577"/>
            <a:ext cx="4233600" cy="245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228600" indent="-228240" algn="ctr">
              <a:lnSpc>
                <a:spcPct val="93000"/>
              </a:lnSpc>
            </a:pPr>
            <a:r>
              <a:rPr lang="en-US" sz="1600" b="1" u="sng" strike="noStrike" spc="-1" dirty="0">
                <a:solidFill>
                  <a:srgbClr val="000000"/>
                </a:solidFill>
                <a:uFill>
                  <a:solidFill>
                    <a:srgbClr val="FFFFFF"/>
                  </a:solidFill>
                </a:uFill>
                <a:latin typeface="Arial Narrow"/>
                <a:ea typeface="Arial Narrow"/>
              </a:rPr>
              <a:t>Overview</a:t>
            </a:r>
            <a:endParaRPr lang="en-US" sz="1800" b="0" strike="noStrike" spc="-1" dirty="0">
              <a:solidFill>
                <a:srgbClr val="000000"/>
              </a:solidFill>
              <a:uFill>
                <a:solidFill>
                  <a:srgbClr val="FFFFFF"/>
                </a:solidFill>
              </a:uFill>
              <a:latin typeface="Arial"/>
            </a:endParaRPr>
          </a:p>
        </p:txBody>
      </p:sp>
      <p:sp>
        <p:nvSpPr>
          <p:cNvPr id="57" name="CustomShape 9"/>
          <p:cNvSpPr/>
          <p:nvPr/>
        </p:nvSpPr>
        <p:spPr>
          <a:xfrm>
            <a:off x="7243920" y="4025880"/>
            <a:ext cx="3047760" cy="2473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228600" indent="-228240" algn="ctr">
              <a:lnSpc>
                <a:spcPct val="93000"/>
              </a:lnSpc>
            </a:pPr>
            <a:r>
              <a:rPr lang="en-US" sz="1600" b="1" u="sng" strike="noStrike" spc="-1">
                <a:solidFill>
                  <a:srgbClr val="000000"/>
                </a:solidFill>
                <a:uFill>
                  <a:solidFill>
                    <a:srgbClr val="FFFFFF"/>
                  </a:solidFill>
                </a:uFill>
                <a:latin typeface="Arial Narrow"/>
                <a:ea typeface="Arial Narrow"/>
              </a:rPr>
              <a:t>Issues and Resources Needed </a:t>
            </a:r>
            <a:endParaRPr lang="en-US" sz="1800" b="0" strike="noStrike" spc="-1">
              <a:solidFill>
                <a:srgbClr val="000000"/>
              </a:solidFill>
              <a:uFill>
                <a:solidFill>
                  <a:srgbClr val="FFFFFF"/>
                </a:solidFill>
              </a:uFill>
              <a:latin typeface="Arial"/>
            </a:endParaRPr>
          </a:p>
        </p:txBody>
      </p:sp>
      <p:sp>
        <p:nvSpPr>
          <p:cNvPr id="58" name="CustomShape 10"/>
          <p:cNvSpPr/>
          <p:nvPr/>
        </p:nvSpPr>
        <p:spPr>
          <a:xfrm>
            <a:off x="148860" y="4275000"/>
            <a:ext cx="5812920" cy="2203560"/>
          </a:xfrm>
          <a:prstGeom prst="rect">
            <a:avLst/>
          </a:prstGeom>
          <a:noFill/>
          <a:ln>
            <a:noFill/>
          </a:ln>
        </p:spPr>
        <p:style>
          <a:lnRef idx="0">
            <a:scrgbClr r="0" g="0" b="0"/>
          </a:lnRef>
          <a:fillRef idx="0">
            <a:scrgbClr r="0" g="0" b="0"/>
          </a:fillRef>
          <a:effectRef idx="0">
            <a:scrgbClr r="0" g="0" b="0"/>
          </a:effectRef>
          <a:fontRef idx="minor"/>
        </p:style>
        <p:txBody>
          <a:bodyPr/>
          <a:lstStyle/>
          <a:p>
            <a:pPr marL="457200" indent="-317160">
              <a:lnSpc>
                <a:spcPct val="93000"/>
              </a:lnSpc>
              <a:buClr>
                <a:srgbClr val="FF0000"/>
              </a:buClr>
              <a:buFont typeface="Arial"/>
              <a:buChar char="●"/>
            </a:pPr>
            <a:r>
              <a:rPr lang="en-US" sz="1400" b="0" strike="noStrike" spc="-1" dirty="0">
                <a:solidFill>
                  <a:srgbClr val="000000"/>
                </a:solidFill>
                <a:uFill>
                  <a:solidFill>
                    <a:srgbClr val="FFFFFF"/>
                  </a:solidFill>
                </a:uFill>
                <a:latin typeface="Arial"/>
                <a:ea typeface="Arial"/>
              </a:rPr>
              <a:t>One thing that is great about our youth program is that it is just our family and friends; while we always welcome others to come, our program is special because of our close knit relationships.</a:t>
            </a:r>
            <a:endParaRPr lang="en-US" sz="1800" b="0" strike="noStrike" spc="-1" dirty="0">
              <a:solidFill>
                <a:srgbClr val="000000"/>
              </a:solidFill>
              <a:uFill>
                <a:solidFill>
                  <a:srgbClr val="FFFFFF"/>
                </a:solidFill>
              </a:uFill>
              <a:latin typeface="Arial"/>
            </a:endParaRPr>
          </a:p>
          <a:p>
            <a:pPr marL="457200" indent="-317160">
              <a:spcBef>
                <a:spcPts val="600"/>
              </a:spcBef>
              <a:buClr>
                <a:srgbClr val="FF0000"/>
              </a:buClr>
              <a:buFont typeface="Arial"/>
              <a:buChar char="●"/>
            </a:pPr>
            <a:r>
              <a:rPr lang="en-US" sz="1400" b="0" strike="noStrike" spc="-1" dirty="0">
                <a:solidFill>
                  <a:srgbClr val="000000"/>
                </a:solidFill>
                <a:uFill>
                  <a:solidFill>
                    <a:srgbClr val="FFFFFF"/>
                  </a:solidFill>
                </a:uFill>
                <a:latin typeface="Arial"/>
                <a:ea typeface="Arial"/>
              </a:rPr>
              <a:t>I think that the best way for us to grow our youth program is by personally inviting our friends and other youth to </a:t>
            </a:r>
            <a:r>
              <a:rPr lang="en-US" sz="1400" b="0" strike="noStrike" spc="-1" dirty="0" err="1">
                <a:solidFill>
                  <a:srgbClr val="000000"/>
                </a:solidFill>
                <a:uFill>
                  <a:solidFill>
                    <a:srgbClr val="FFFFFF"/>
                  </a:solidFill>
                </a:uFill>
                <a:latin typeface="Arial"/>
                <a:ea typeface="Arial"/>
              </a:rPr>
              <a:t>eyc</a:t>
            </a:r>
            <a:r>
              <a:rPr lang="en-US" sz="1400" b="0" strike="noStrike" spc="-1" dirty="0">
                <a:solidFill>
                  <a:srgbClr val="000000"/>
                </a:solidFill>
                <a:uFill>
                  <a:solidFill>
                    <a:srgbClr val="FFFFFF"/>
                  </a:solidFill>
                </a:uFill>
                <a:latin typeface="Arial"/>
                <a:ea typeface="Arial"/>
              </a:rPr>
              <a:t>.</a:t>
            </a:r>
            <a:endParaRPr lang="en-US" sz="1800" b="0" strike="noStrike" spc="-1" dirty="0">
              <a:solidFill>
                <a:srgbClr val="000000"/>
              </a:solidFill>
              <a:uFill>
                <a:solidFill>
                  <a:srgbClr val="FFFFFF"/>
                </a:solidFill>
              </a:uFill>
              <a:latin typeface="Arial"/>
            </a:endParaRPr>
          </a:p>
          <a:p>
            <a:pPr marL="457200" indent="-317160">
              <a:spcBef>
                <a:spcPts val="600"/>
              </a:spcBef>
              <a:buClr>
                <a:srgbClr val="FF0000"/>
              </a:buClr>
              <a:buFont typeface="Arial"/>
              <a:buChar char="●"/>
            </a:pPr>
            <a:r>
              <a:rPr lang="en-US" sz="1400" spc="-1" dirty="0">
                <a:solidFill>
                  <a:srgbClr val="000000"/>
                </a:solidFill>
                <a:uFill>
                  <a:solidFill>
                    <a:srgbClr val="FFFFFF"/>
                  </a:solidFill>
                </a:uFill>
                <a:latin typeface="Arial"/>
                <a:ea typeface="Arial"/>
              </a:rPr>
              <a:t>T</a:t>
            </a:r>
            <a:r>
              <a:rPr lang="en-US" sz="1400" b="0" strike="noStrike" spc="-1" dirty="0">
                <a:solidFill>
                  <a:srgbClr val="000000"/>
                </a:solidFill>
                <a:uFill>
                  <a:solidFill>
                    <a:srgbClr val="FFFFFF"/>
                  </a:solidFill>
                </a:uFill>
                <a:latin typeface="Arial"/>
                <a:ea typeface="Arial"/>
              </a:rPr>
              <a:t>he message board would not be appropriate for the youth events at our church -- except when we have fundraisers.</a:t>
            </a:r>
            <a:endParaRPr lang="en-US" sz="1800" b="0" strike="noStrike" spc="-1" dirty="0">
              <a:solidFill>
                <a:srgbClr val="000000"/>
              </a:solidFill>
              <a:uFill>
                <a:solidFill>
                  <a:srgbClr val="FFFFFF"/>
                </a:solidFill>
              </a:uFill>
              <a:latin typeface="Arial"/>
            </a:endParaRPr>
          </a:p>
          <a:p>
            <a:pPr marL="457200">
              <a:lnSpc>
                <a:spcPct val="93000"/>
              </a:lnSpc>
              <a:buClr>
                <a:srgbClr val="FF0000"/>
              </a:buClr>
            </a:pPr>
            <a:endParaRPr lang="en-US" sz="1800" b="0" strike="noStrike" spc="-1" dirty="0">
              <a:solidFill>
                <a:srgbClr val="000000"/>
              </a:solidFill>
              <a:uFill>
                <a:solidFill>
                  <a:srgbClr val="FFFFFF"/>
                </a:solidFill>
              </a:uFill>
              <a:latin typeface="Arial"/>
            </a:endParaRPr>
          </a:p>
        </p:txBody>
      </p:sp>
      <p:sp>
        <p:nvSpPr>
          <p:cNvPr id="59" name="CustomShape 11"/>
          <p:cNvSpPr/>
          <p:nvPr/>
        </p:nvSpPr>
        <p:spPr>
          <a:xfrm>
            <a:off x="7500960" y="1226745"/>
            <a:ext cx="2533320" cy="245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228600" indent="-228240" algn="ctr">
              <a:lnSpc>
                <a:spcPct val="93000"/>
              </a:lnSpc>
            </a:pPr>
            <a:r>
              <a:rPr lang="en-US" sz="1600" b="1" u="sng" strike="noStrike" spc="-1" dirty="0">
                <a:solidFill>
                  <a:srgbClr val="000000"/>
                </a:solidFill>
                <a:uFill>
                  <a:solidFill>
                    <a:srgbClr val="FFFFFF"/>
                  </a:solidFill>
                </a:uFill>
                <a:latin typeface="Arial Narrow"/>
                <a:ea typeface="Arial Narrow"/>
              </a:rPr>
              <a:t>Tasks to Be Completed</a:t>
            </a:r>
            <a:endParaRPr lang="en-US" sz="1800" b="0" strike="noStrike" spc="-1" dirty="0">
              <a:solidFill>
                <a:srgbClr val="000000"/>
              </a:solidFill>
              <a:uFill>
                <a:solidFill>
                  <a:srgbClr val="FFFFFF"/>
                </a:solidFill>
              </a:uFill>
              <a:latin typeface="Arial"/>
            </a:endParaRPr>
          </a:p>
        </p:txBody>
      </p:sp>
      <p:sp>
        <p:nvSpPr>
          <p:cNvPr id="60" name="CustomShape 12"/>
          <p:cNvSpPr/>
          <p:nvPr/>
        </p:nvSpPr>
        <p:spPr>
          <a:xfrm>
            <a:off x="5934241" y="1538325"/>
            <a:ext cx="5730480" cy="23153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195263" indent="-195263">
              <a:lnSpc>
                <a:spcPct val="115000"/>
              </a:lnSpc>
              <a:buClr>
                <a:srgbClr val="FF0000"/>
              </a:buClr>
              <a:buFont typeface="Arial"/>
              <a:buChar char="●"/>
            </a:pPr>
            <a:r>
              <a:rPr lang="en-US" sz="1300" b="0" strike="noStrike" spc="-1" dirty="0">
                <a:solidFill>
                  <a:srgbClr val="000000"/>
                </a:solidFill>
                <a:uFill>
                  <a:solidFill>
                    <a:srgbClr val="FFFFFF"/>
                  </a:solidFill>
                </a:uFill>
                <a:latin typeface="Arial"/>
                <a:ea typeface="Arial"/>
              </a:rPr>
              <a:t>Ask active youth members to invite their friends to </a:t>
            </a:r>
            <a:r>
              <a:rPr lang="en-US" sz="1300" b="0" strike="noStrike" spc="-1" dirty="0" err="1">
                <a:solidFill>
                  <a:srgbClr val="000000"/>
                </a:solidFill>
                <a:uFill>
                  <a:solidFill>
                    <a:srgbClr val="FFFFFF"/>
                  </a:solidFill>
                </a:uFill>
                <a:latin typeface="Arial"/>
                <a:ea typeface="Arial"/>
              </a:rPr>
              <a:t>eyc</a:t>
            </a:r>
            <a:r>
              <a:rPr lang="en-US" sz="1300" b="0" strike="noStrike" spc="-1" dirty="0">
                <a:solidFill>
                  <a:srgbClr val="000000"/>
                </a:solidFill>
                <a:uFill>
                  <a:solidFill>
                    <a:srgbClr val="FFFFFF"/>
                  </a:solidFill>
                </a:uFill>
                <a:latin typeface="Arial"/>
                <a:ea typeface="Arial"/>
              </a:rPr>
              <a:t> events, and have some of the active </a:t>
            </a:r>
            <a:r>
              <a:rPr lang="en-US" sz="1300" b="0" strike="noStrike" spc="-1" dirty="0" err="1">
                <a:solidFill>
                  <a:srgbClr val="000000"/>
                </a:solidFill>
                <a:uFill>
                  <a:solidFill>
                    <a:srgbClr val="FFFFFF"/>
                  </a:solidFill>
                </a:uFill>
                <a:latin typeface="Arial"/>
                <a:ea typeface="Arial"/>
              </a:rPr>
              <a:t>eyc</a:t>
            </a:r>
            <a:r>
              <a:rPr lang="en-US" sz="1300" b="0" strike="noStrike" spc="-1" dirty="0">
                <a:solidFill>
                  <a:srgbClr val="000000"/>
                </a:solidFill>
                <a:uFill>
                  <a:solidFill>
                    <a:srgbClr val="FFFFFF"/>
                  </a:solidFill>
                </a:uFill>
                <a:latin typeface="Arial"/>
                <a:ea typeface="Arial"/>
              </a:rPr>
              <a:t> members personally contact the youth members of the church that don’t typically participate in </a:t>
            </a:r>
            <a:r>
              <a:rPr lang="en-US" sz="1300" b="0" strike="noStrike" spc="-1" dirty="0" err="1">
                <a:solidFill>
                  <a:srgbClr val="000000"/>
                </a:solidFill>
                <a:uFill>
                  <a:solidFill>
                    <a:srgbClr val="FFFFFF"/>
                  </a:solidFill>
                </a:uFill>
                <a:latin typeface="Arial"/>
                <a:ea typeface="Arial"/>
              </a:rPr>
              <a:t>eyc</a:t>
            </a:r>
            <a:r>
              <a:rPr lang="en-US" sz="1300" b="0" strike="noStrike" spc="-1" dirty="0">
                <a:solidFill>
                  <a:srgbClr val="000000"/>
                </a:solidFill>
                <a:uFill>
                  <a:solidFill>
                    <a:srgbClr val="FFFFFF"/>
                  </a:solidFill>
                </a:uFill>
                <a:latin typeface="Arial"/>
                <a:ea typeface="Arial"/>
              </a:rPr>
              <a:t> events. </a:t>
            </a:r>
            <a:endParaRPr lang="en-US" sz="1800" b="0" strike="noStrike" spc="-1" dirty="0">
              <a:solidFill>
                <a:srgbClr val="000000"/>
              </a:solidFill>
              <a:uFill>
                <a:solidFill>
                  <a:srgbClr val="FFFFFF"/>
                </a:solidFill>
              </a:uFill>
              <a:latin typeface="Arial"/>
            </a:endParaRPr>
          </a:p>
          <a:p>
            <a:pPr marL="195263" indent="-195263">
              <a:lnSpc>
                <a:spcPct val="115000"/>
              </a:lnSpc>
              <a:buClr>
                <a:srgbClr val="FF0000"/>
              </a:buClr>
              <a:buFont typeface="Arial"/>
              <a:buChar char="●"/>
            </a:pPr>
            <a:r>
              <a:rPr lang="en-US" sz="1300" b="0" strike="noStrike" spc="-1" dirty="0">
                <a:solidFill>
                  <a:srgbClr val="000000"/>
                </a:solidFill>
                <a:uFill>
                  <a:solidFill>
                    <a:srgbClr val="FFFFFF"/>
                  </a:solidFill>
                </a:uFill>
                <a:latin typeface="Arial"/>
                <a:ea typeface="Arial"/>
              </a:rPr>
              <a:t>Once it is safe to meet in person, pick a Sunday afternoon in the fall and a Sunday afternoon in the spring to host elementary school kids to get them excited about joining </a:t>
            </a:r>
            <a:r>
              <a:rPr lang="en-US" sz="1300" b="0" strike="noStrike" spc="-1" dirty="0" err="1">
                <a:solidFill>
                  <a:srgbClr val="000000"/>
                </a:solidFill>
                <a:uFill>
                  <a:solidFill>
                    <a:srgbClr val="FFFFFF"/>
                  </a:solidFill>
                </a:uFill>
                <a:latin typeface="Arial"/>
                <a:ea typeface="Arial"/>
              </a:rPr>
              <a:t>eyc</a:t>
            </a:r>
            <a:r>
              <a:rPr lang="en-US" sz="1300" b="0" strike="noStrike" spc="-1" dirty="0">
                <a:solidFill>
                  <a:srgbClr val="000000"/>
                </a:solidFill>
                <a:uFill>
                  <a:solidFill>
                    <a:srgbClr val="FFFFFF"/>
                  </a:solidFill>
                </a:uFill>
                <a:latin typeface="Arial"/>
                <a:ea typeface="Arial"/>
              </a:rPr>
              <a:t> (Ice-cream, snacks, movie, games, </a:t>
            </a:r>
            <a:r>
              <a:rPr lang="en-US" sz="1300" b="0" strike="noStrike" spc="-1" dirty="0" err="1">
                <a:solidFill>
                  <a:srgbClr val="000000"/>
                </a:solidFill>
                <a:uFill>
                  <a:solidFill>
                    <a:srgbClr val="FFFFFF"/>
                  </a:solidFill>
                </a:uFill>
                <a:latin typeface="Arial"/>
                <a:ea typeface="Arial"/>
              </a:rPr>
              <a:t>etc</a:t>
            </a:r>
            <a:r>
              <a:rPr lang="en-US" sz="1300" b="0" strike="noStrike" spc="-1" dirty="0">
                <a:solidFill>
                  <a:srgbClr val="000000"/>
                </a:solidFill>
                <a:uFill>
                  <a:solidFill>
                    <a:srgbClr val="FFFFFF"/>
                  </a:solidFill>
                </a:uFill>
                <a:latin typeface="Arial"/>
                <a:ea typeface="Arial"/>
              </a:rPr>
              <a:t>)</a:t>
            </a:r>
            <a:endParaRPr lang="en-US" sz="1800" b="0" strike="noStrike" spc="-1" dirty="0">
              <a:solidFill>
                <a:srgbClr val="000000"/>
              </a:solidFill>
              <a:uFill>
                <a:solidFill>
                  <a:srgbClr val="FFFFFF"/>
                </a:solidFill>
              </a:uFill>
              <a:latin typeface="Arial"/>
            </a:endParaRPr>
          </a:p>
          <a:p>
            <a:pPr marL="195263" indent="-195263">
              <a:lnSpc>
                <a:spcPct val="115000"/>
              </a:lnSpc>
              <a:buClr>
                <a:srgbClr val="FF0000"/>
              </a:buClr>
              <a:buFont typeface="Arial"/>
              <a:buChar char="●"/>
            </a:pPr>
            <a:r>
              <a:rPr lang="en-US" sz="1300" b="0" strike="noStrike" spc="-1" dirty="0">
                <a:solidFill>
                  <a:srgbClr val="000000"/>
                </a:solidFill>
                <a:uFill>
                  <a:solidFill>
                    <a:srgbClr val="FFFFFF"/>
                  </a:solidFill>
                </a:uFill>
                <a:latin typeface="Arial"/>
                <a:ea typeface="Arial"/>
              </a:rPr>
              <a:t>Finish current building plan so the Amy West House can just for </a:t>
            </a:r>
            <a:r>
              <a:rPr lang="en-US" sz="1300" b="0" strike="noStrike" spc="-1" dirty="0" err="1">
                <a:solidFill>
                  <a:srgbClr val="000000"/>
                </a:solidFill>
                <a:uFill>
                  <a:solidFill>
                    <a:srgbClr val="FFFFFF"/>
                  </a:solidFill>
                </a:uFill>
                <a:latin typeface="Arial"/>
                <a:ea typeface="Arial"/>
              </a:rPr>
              <a:t>eyc</a:t>
            </a:r>
            <a:r>
              <a:rPr lang="en-US" sz="1300" b="0" strike="noStrike" spc="-1" dirty="0">
                <a:solidFill>
                  <a:srgbClr val="000000"/>
                </a:solidFill>
                <a:uFill>
                  <a:solidFill>
                    <a:srgbClr val="FFFFFF"/>
                  </a:solidFill>
                </a:uFill>
                <a:latin typeface="Arial"/>
                <a:ea typeface="Arial"/>
              </a:rPr>
              <a:t> and not </a:t>
            </a:r>
            <a:r>
              <a:rPr lang="en-US" sz="1300" b="0" strike="noStrike" spc="-1" dirty="0" err="1">
                <a:solidFill>
                  <a:srgbClr val="000000"/>
                </a:solidFill>
                <a:uFill>
                  <a:solidFill>
                    <a:srgbClr val="FFFFFF"/>
                  </a:solidFill>
                </a:uFill>
                <a:latin typeface="Arial"/>
                <a:ea typeface="Arial"/>
              </a:rPr>
              <a:t>eyc</a:t>
            </a:r>
            <a:r>
              <a:rPr lang="en-US" sz="1300" b="0" strike="noStrike" spc="-1" dirty="0">
                <a:solidFill>
                  <a:srgbClr val="000000"/>
                </a:solidFill>
                <a:uFill>
                  <a:solidFill>
                    <a:srgbClr val="FFFFFF"/>
                  </a:solidFill>
                </a:uFill>
                <a:latin typeface="Arial"/>
                <a:ea typeface="Arial"/>
              </a:rPr>
              <a:t> and Sunday school kids. </a:t>
            </a:r>
            <a:endParaRPr lang="en-US" sz="1800" b="0" strike="noStrike" spc="-1" dirty="0">
              <a:solidFill>
                <a:srgbClr val="000000"/>
              </a:solidFill>
              <a:uFill>
                <a:solidFill>
                  <a:srgbClr val="FFFFFF"/>
                </a:solidFill>
              </a:uFill>
              <a:latin typeface="Arial"/>
            </a:endParaRPr>
          </a:p>
          <a:p>
            <a:pPr marL="195263" indent="-195263">
              <a:lnSpc>
                <a:spcPct val="115000"/>
              </a:lnSpc>
              <a:buClr>
                <a:srgbClr val="FF0000"/>
              </a:buClr>
              <a:buFont typeface="Arial"/>
              <a:buChar char="●"/>
            </a:pPr>
            <a:r>
              <a:rPr lang="en-US" sz="1300" b="0" strike="noStrike" spc="-1" dirty="0">
                <a:solidFill>
                  <a:srgbClr val="000000"/>
                </a:solidFill>
                <a:uFill>
                  <a:solidFill>
                    <a:srgbClr val="FFFFFF"/>
                  </a:solidFill>
                </a:uFill>
                <a:latin typeface="Arial"/>
                <a:ea typeface="Arial"/>
              </a:rPr>
              <a:t>Raise money for materials so the </a:t>
            </a:r>
            <a:r>
              <a:rPr lang="en-US" sz="1300" b="0" strike="noStrike" spc="-1" dirty="0" err="1">
                <a:solidFill>
                  <a:srgbClr val="000000"/>
                </a:solidFill>
                <a:uFill>
                  <a:solidFill>
                    <a:srgbClr val="FFFFFF"/>
                  </a:solidFill>
                </a:uFill>
                <a:latin typeface="Arial"/>
                <a:ea typeface="Arial"/>
              </a:rPr>
              <a:t>eyc</a:t>
            </a:r>
            <a:r>
              <a:rPr lang="en-US" sz="1300" b="0" strike="noStrike" spc="-1" dirty="0">
                <a:solidFill>
                  <a:srgbClr val="000000"/>
                </a:solidFill>
                <a:uFill>
                  <a:solidFill>
                    <a:srgbClr val="FFFFFF"/>
                  </a:solidFill>
                </a:uFill>
                <a:latin typeface="Arial"/>
                <a:ea typeface="Arial"/>
              </a:rPr>
              <a:t> can build a fire-pit </a:t>
            </a:r>
            <a:endParaRPr lang="en-US" sz="1800" b="0" strike="noStrike" spc="-1" dirty="0">
              <a:solidFill>
                <a:srgbClr val="000000"/>
              </a:solidFill>
              <a:uFill>
                <a:solidFill>
                  <a:srgbClr val="FFFFFF"/>
                </a:solidFill>
              </a:uFill>
              <a:latin typeface="Arial"/>
            </a:endParaRPr>
          </a:p>
          <a:p>
            <a:pPr marL="195263" indent="-195263">
              <a:lnSpc>
                <a:spcPct val="115000"/>
              </a:lnSpc>
              <a:buClr>
                <a:srgbClr val="FF0000"/>
              </a:buClr>
              <a:buFont typeface="Arial"/>
              <a:buChar char="●"/>
            </a:pPr>
            <a:r>
              <a:rPr lang="en-US" sz="1300" b="0" strike="noStrike" spc="-1" dirty="0" err="1">
                <a:solidFill>
                  <a:srgbClr val="000000"/>
                </a:solidFill>
                <a:uFill>
                  <a:solidFill>
                    <a:srgbClr val="FFFFFF"/>
                  </a:solidFill>
                </a:uFill>
                <a:latin typeface="Arial"/>
                <a:ea typeface="Arial"/>
              </a:rPr>
              <a:t>Eyc</a:t>
            </a:r>
            <a:r>
              <a:rPr lang="en-US" sz="1300" b="0" strike="noStrike" spc="-1" dirty="0">
                <a:solidFill>
                  <a:srgbClr val="000000"/>
                </a:solidFill>
                <a:uFill>
                  <a:solidFill>
                    <a:srgbClr val="FFFFFF"/>
                  </a:solidFill>
                </a:uFill>
                <a:latin typeface="Arial"/>
                <a:ea typeface="Arial"/>
              </a:rPr>
              <a:t> fundraisers  </a:t>
            </a:r>
            <a:endParaRPr lang="en-US" sz="1800" b="0" strike="noStrike" spc="-1" dirty="0">
              <a:solidFill>
                <a:srgbClr val="000000"/>
              </a:solidFill>
              <a:uFill>
                <a:solidFill>
                  <a:srgbClr val="FFFFFF"/>
                </a:solidFill>
              </a:uFill>
              <a:latin typeface="Arial"/>
            </a:endParaRPr>
          </a:p>
          <a:p>
            <a:pPr marL="457200">
              <a:lnSpc>
                <a:spcPct val="100000"/>
              </a:lnSpc>
              <a:buClr>
                <a:srgbClr val="FF0000"/>
              </a:buClr>
            </a:pPr>
            <a:endParaRPr lang="en-US" sz="1800" b="0" strike="noStrike" spc="-1" dirty="0">
              <a:solidFill>
                <a:srgbClr val="000000"/>
              </a:solidFill>
              <a:uFill>
                <a:solidFill>
                  <a:srgbClr val="FFFFFF"/>
                </a:solidFill>
              </a:uFill>
              <a:latin typeface="Arial"/>
            </a:endParaRPr>
          </a:p>
        </p:txBody>
      </p:sp>
      <p:sp>
        <p:nvSpPr>
          <p:cNvPr id="61" name="CustomShape 13"/>
          <p:cNvSpPr/>
          <p:nvPr/>
        </p:nvSpPr>
        <p:spPr>
          <a:xfrm>
            <a:off x="6195960" y="4385520"/>
            <a:ext cx="5017680" cy="14396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177840" indent="-177480">
              <a:lnSpc>
                <a:spcPct val="90000"/>
              </a:lnSpc>
              <a:buClr>
                <a:srgbClr val="FF0000"/>
              </a:buClr>
              <a:buFont typeface="Arial"/>
              <a:buChar char="●"/>
            </a:pPr>
            <a:r>
              <a:rPr lang="en-US" sz="1400" b="0" strike="noStrike" spc="-1">
                <a:solidFill>
                  <a:srgbClr val="000000"/>
                </a:solidFill>
                <a:uFill>
                  <a:solidFill>
                    <a:srgbClr val="FFFFFF"/>
                  </a:solidFill>
                </a:uFill>
                <a:latin typeface="Arial"/>
                <a:ea typeface="Arial"/>
              </a:rPr>
              <a:t>Funding: </a:t>
            </a:r>
            <a:endParaRPr lang="en-US" sz="1800" b="0" strike="noStrike" spc="-1">
              <a:solidFill>
                <a:srgbClr val="000000"/>
              </a:solidFill>
              <a:uFill>
                <a:solidFill>
                  <a:srgbClr val="FFFFFF"/>
                </a:solidFill>
              </a:uFill>
              <a:latin typeface="Arial"/>
            </a:endParaRPr>
          </a:p>
          <a:p>
            <a:pPr marL="914400" lvl="1" indent="-317160">
              <a:lnSpc>
                <a:spcPct val="90000"/>
              </a:lnSpc>
              <a:buClr>
                <a:srgbClr val="000000"/>
              </a:buClr>
              <a:buFont typeface="Arial"/>
              <a:buChar char="○"/>
            </a:pPr>
            <a:r>
              <a:rPr lang="en-US" sz="1400" b="0" strike="noStrike" spc="-1">
                <a:solidFill>
                  <a:srgbClr val="000000"/>
                </a:solidFill>
                <a:uFill>
                  <a:solidFill>
                    <a:srgbClr val="FFFFFF"/>
                  </a:solidFill>
                </a:uFill>
                <a:latin typeface="Arial"/>
                <a:ea typeface="Arial"/>
              </a:rPr>
              <a:t>Fire-pit materials: $400- $700</a:t>
            </a:r>
            <a:endParaRPr lang="en-US" sz="1800" b="0" strike="noStrike" spc="-1">
              <a:solidFill>
                <a:srgbClr val="000000"/>
              </a:solidFill>
              <a:uFill>
                <a:solidFill>
                  <a:srgbClr val="FFFFFF"/>
                </a:solidFill>
              </a:uFill>
              <a:latin typeface="Arial"/>
            </a:endParaRPr>
          </a:p>
          <a:p>
            <a:pPr>
              <a:lnSpc>
                <a:spcPct val="90000"/>
              </a:lnSpc>
            </a:pPr>
            <a:endParaRPr lang="en-US" sz="1800" b="0" strike="noStrike" spc="-1">
              <a:solidFill>
                <a:srgbClr val="000000"/>
              </a:solidFill>
              <a:uFill>
                <a:solidFill>
                  <a:srgbClr val="FFFFFF"/>
                </a:solidFill>
              </a:uFill>
              <a:latin typeface="Arial"/>
            </a:endParaRPr>
          </a:p>
          <a:p>
            <a:pPr marL="914400" lvl="1" indent="-317160">
              <a:lnSpc>
                <a:spcPct val="90000"/>
              </a:lnSpc>
              <a:buClr>
                <a:srgbClr val="000000"/>
              </a:buClr>
              <a:buFont typeface="Arial"/>
              <a:buChar char="○"/>
            </a:pPr>
            <a:endParaRPr lang="en-US" sz="1800" b="0" strike="noStrike" spc="-1">
              <a:solidFill>
                <a:srgbClr val="000000"/>
              </a:solidFill>
              <a:uFill>
                <a:solidFill>
                  <a:srgbClr val="FFFFFF"/>
                </a:solidFill>
              </a:uFill>
              <a:latin typeface="Arial"/>
            </a:endParaRPr>
          </a:p>
        </p:txBody>
      </p:sp>
      <p:sp>
        <p:nvSpPr>
          <p:cNvPr id="62" name="CustomShape 14"/>
          <p:cNvSpPr/>
          <p:nvPr/>
        </p:nvSpPr>
        <p:spPr>
          <a:xfrm>
            <a:off x="10291680" y="831264"/>
            <a:ext cx="1360442" cy="337680"/>
          </a:xfrm>
          <a:prstGeom prst="rect">
            <a:avLst/>
          </a:prstGeom>
          <a:solidFill>
            <a:srgbClr val="FFC000"/>
          </a:solidFill>
          <a:ln>
            <a:noFill/>
          </a:ln>
        </p:spPr>
        <p:style>
          <a:lnRef idx="0">
            <a:scrgbClr r="0" g="0" b="0"/>
          </a:lnRef>
          <a:fillRef idx="0">
            <a:scrgbClr r="0" g="0" b="0"/>
          </a:fillRef>
          <a:effectRef idx="0">
            <a:scrgbClr r="0" g="0" b="0"/>
          </a:effectRef>
          <a:fontRef idx="minor"/>
        </p:style>
        <p:txBody>
          <a:bodyPr/>
          <a:lstStyle/>
          <a:p>
            <a:pPr>
              <a:lnSpc>
                <a:spcPct val="93000"/>
              </a:lnSpc>
            </a:pPr>
            <a:r>
              <a:rPr lang="en-US" sz="1600" b="0" strike="noStrike" spc="-1" dirty="0">
                <a:solidFill>
                  <a:srgbClr val="000000"/>
                </a:solidFill>
                <a:uFill>
                  <a:solidFill>
                    <a:srgbClr val="FFFFFF"/>
                  </a:solidFill>
                </a:uFill>
                <a:latin typeface="Arial"/>
                <a:ea typeface="Arial"/>
              </a:rPr>
              <a:t>2021 Effort</a:t>
            </a:r>
            <a:endParaRPr lang="en-US" sz="1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258291309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a16="http://schemas.microsoft.com/office/drawing/2014/main" id="{F45EA35C-F7AC-41B1-BC8E-88673921EEC6}"/>
              </a:ext>
            </a:extLst>
          </p:cNvPr>
          <p:cNvSpPr>
            <a:spLocks noChangeArrowheads="1"/>
          </p:cNvSpPr>
          <p:nvPr/>
        </p:nvSpPr>
        <p:spPr bwMode="auto">
          <a:xfrm>
            <a:off x="6259513" y="4048125"/>
            <a:ext cx="398145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3038" indent="-173038">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spcBef>
                <a:spcPct val="20000"/>
              </a:spcBef>
              <a:spcAft>
                <a:spcPct val="0"/>
              </a:spcAft>
              <a:buClr>
                <a:schemeClr val="hlink"/>
              </a:buClr>
              <a:buSzPct val="75000"/>
              <a:buFont typeface="Wingdings" panose="05000000000000000000" pitchFamily="2" charset="2"/>
              <a:buChar char="l"/>
            </a:pPr>
            <a:endParaRPr lang="en-US" altLang="en-US" sz="1000">
              <a:solidFill>
                <a:schemeClr val="tx1"/>
              </a:solidFill>
            </a:endParaRPr>
          </a:p>
        </p:txBody>
      </p:sp>
      <p:sp>
        <p:nvSpPr>
          <p:cNvPr id="3075" name="Rectangle 7">
            <a:extLst>
              <a:ext uri="{FF2B5EF4-FFF2-40B4-BE49-F238E27FC236}">
                <a16:creationId xmlns:a16="http://schemas.microsoft.com/office/drawing/2014/main" id="{3F1D0843-0DA4-4A84-B1AD-4717DEC83D7B}"/>
              </a:ext>
            </a:extLst>
          </p:cNvPr>
          <p:cNvSpPr>
            <a:spLocks noChangeArrowheads="1"/>
          </p:cNvSpPr>
          <p:nvPr/>
        </p:nvSpPr>
        <p:spPr bwMode="auto">
          <a:xfrm>
            <a:off x="219075" y="1219200"/>
            <a:ext cx="11485563" cy="5486400"/>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3076" name="Line 8">
            <a:extLst>
              <a:ext uri="{FF2B5EF4-FFF2-40B4-BE49-F238E27FC236}">
                <a16:creationId xmlns:a16="http://schemas.microsoft.com/office/drawing/2014/main" id="{384FC3E4-2E7C-48BE-9925-A894E7D1B44F}"/>
              </a:ext>
            </a:extLst>
          </p:cNvPr>
          <p:cNvSpPr>
            <a:spLocks noChangeShapeType="1"/>
          </p:cNvSpPr>
          <p:nvPr/>
        </p:nvSpPr>
        <p:spPr bwMode="auto">
          <a:xfrm>
            <a:off x="219075" y="3952875"/>
            <a:ext cx="11485563" cy="77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7" name="Line 9">
            <a:extLst>
              <a:ext uri="{FF2B5EF4-FFF2-40B4-BE49-F238E27FC236}">
                <a16:creationId xmlns:a16="http://schemas.microsoft.com/office/drawing/2014/main" id="{08C0E81D-CA92-4061-967D-CD8C5048D74B}"/>
              </a:ext>
            </a:extLst>
          </p:cNvPr>
          <p:cNvSpPr>
            <a:spLocks noChangeShapeType="1"/>
          </p:cNvSpPr>
          <p:nvPr/>
        </p:nvSpPr>
        <p:spPr bwMode="auto">
          <a:xfrm flipV="1">
            <a:off x="5973763" y="1219200"/>
            <a:ext cx="0" cy="5486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8" name="Text Box 42">
            <a:extLst>
              <a:ext uri="{FF2B5EF4-FFF2-40B4-BE49-F238E27FC236}">
                <a16:creationId xmlns:a16="http://schemas.microsoft.com/office/drawing/2014/main" id="{4C2AE8E7-E2D8-412B-AAFD-1765BB2A1BA4}"/>
              </a:ext>
            </a:extLst>
          </p:cNvPr>
          <p:cNvSpPr txBox="1">
            <a:spLocks noChangeArrowheads="1"/>
          </p:cNvSpPr>
          <p:nvPr/>
        </p:nvSpPr>
        <p:spPr bwMode="auto">
          <a:xfrm>
            <a:off x="5840413" y="279400"/>
            <a:ext cx="5864225" cy="34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p>
            <a:pPr algn="r" eaLnBrk="1">
              <a:lnSpc>
                <a:spcPct val="80000"/>
              </a:lnSpc>
              <a:buClr>
                <a:srgbClr val="000000"/>
              </a:buClr>
              <a:buSzPct val="100000"/>
              <a:buFont typeface="Times New Roman" panose="02020603050405020304" pitchFamily="18" charset="0"/>
              <a:buNone/>
            </a:pPr>
            <a:r>
              <a:rPr lang="en-US" altLang="en-US" sz="2800" b="1" i="1" dirty="0">
                <a:latin typeface="Tahoma" panose="020B0604030504040204" pitchFamily="34" charset="0"/>
                <a:cs typeface="Tahoma" panose="020B0604030504040204" pitchFamily="34" charset="0"/>
              </a:rPr>
              <a:t>Visitors Task Force</a:t>
            </a:r>
          </a:p>
        </p:txBody>
      </p:sp>
      <p:sp>
        <p:nvSpPr>
          <p:cNvPr id="45" name="Text Box 47">
            <a:extLst>
              <a:ext uri="{FF2B5EF4-FFF2-40B4-BE49-F238E27FC236}">
                <a16:creationId xmlns:a16="http://schemas.microsoft.com/office/drawing/2014/main" id="{72944EF4-E75A-4DA8-8B45-B48729B3EB02}"/>
              </a:ext>
            </a:extLst>
          </p:cNvPr>
          <p:cNvSpPr txBox="1">
            <a:spLocks noChangeArrowheads="1"/>
          </p:cNvSpPr>
          <p:nvPr/>
        </p:nvSpPr>
        <p:spPr bwMode="auto">
          <a:xfrm>
            <a:off x="401638" y="1519238"/>
            <a:ext cx="5438775" cy="2082800"/>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Effort Lead:  Newcomer Committee – Dave Lawrence + Josie Cooper</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Description:  I</a:t>
            </a:r>
            <a:r>
              <a:rPr lang="en-US" sz="1400" dirty="0"/>
              <a:t>mplement ways to reach out to Newcomers during each worship service, especially those who are unfamiliar with the Episcopalian liturgy.  </a:t>
            </a:r>
          </a:p>
          <a:p>
            <a:pPr marL="177800" indent="-177800" eaLnBrk="1">
              <a:lnSpc>
                <a:spcPct val="93000"/>
              </a:lnSpc>
              <a:spcBef>
                <a:spcPts val="1800"/>
              </a:spcBef>
              <a:buClr>
                <a:srgbClr val="FF0000"/>
              </a:buClr>
              <a:buSzPct val="100000"/>
              <a:buFont typeface="Arial" pitchFamily="34" charset="0"/>
              <a:buChar char="●"/>
              <a:defRPr/>
            </a:pPr>
            <a:r>
              <a:rPr lang="en-US" sz="1400" dirty="0"/>
              <a:t>Leverage Newcomer Committee members and actions.</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Effort Length: 3 months then ongoing</a:t>
            </a:r>
          </a:p>
        </p:txBody>
      </p:sp>
      <p:sp>
        <p:nvSpPr>
          <p:cNvPr id="3080" name="Rectangle 96">
            <a:extLst>
              <a:ext uri="{FF2B5EF4-FFF2-40B4-BE49-F238E27FC236}">
                <a16:creationId xmlns:a16="http://schemas.microsoft.com/office/drawing/2014/main" id="{6A089270-215A-41A1-B1DE-BA2CCE53797E}"/>
              </a:ext>
            </a:extLst>
          </p:cNvPr>
          <p:cNvSpPr>
            <a:spLocks noChangeArrowheads="1"/>
          </p:cNvSpPr>
          <p:nvPr/>
        </p:nvSpPr>
        <p:spPr bwMode="auto">
          <a:xfrm>
            <a:off x="2362200" y="3940175"/>
            <a:ext cx="8937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93000"/>
              </a:lnSpc>
              <a:spcBef>
                <a:spcPct val="20000"/>
              </a:spcBef>
              <a:buClr>
                <a:schemeClr val="hlink"/>
              </a:buClr>
              <a:buSzPct val="75000"/>
              <a:buFont typeface="Wingdings" panose="05000000000000000000" pitchFamily="2" charset="2"/>
              <a:buNone/>
            </a:pPr>
            <a:r>
              <a:rPr lang="en-US" altLang="en-US" sz="1600" b="1" u="sng">
                <a:latin typeface="Arial Narrow" panose="020B0606020202030204" pitchFamily="34" charset="0"/>
              </a:rPr>
              <a:t>Discussion</a:t>
            </a:r>
            <a:endParaRPr lang="en-US" altLang="en-US" sz="1400" b="1" u="sng">
              <a:latin typeface="Arial Narrow" panose="020B0606020202030204" pitchFamily="34" charset="0"/>
            </a:endParaRPr>
          </a:p>
        </p:txBody>
      </p:sp>
      <p:sp>
        <p:nvSpPr>
          <p:cNvPr id="3081" name="Text Box 104">
            <a:extLst>
              <a:ext uri="{FF2B5EF4-FFF2-40B4-BE49-F238E27FC236}">
                <a16:creationId xmlns:a16="http://schemas.microsoft.com/office/drawing/2014/main" id="{F129CC16-CB05-46E7-BD93-58CA6977F3A6}"/>
              </a:ext>
            </a:extLst>
          </p:cNvPr>
          <p:cNvSpPr txBox="1">
            <a:spLocks noChangeArrowheads="1"/>
          </p:cNvSpPr>
          <p:nvPr/>
        </p:nvSpPr>
        <p:spPr bwMode="auto">
          <a:xfrm>
            <a:off x="533400" y="1246188"/>
            <a:ext cx="42338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Overview</a:t>
            </a:r>
          </a:p>
        </p:txBody>
      </p:sp>
      <p:sp>
        <p:nvSpPr>
          <p:cNvPr id="3082" name="Text Box 106">
            <a:extLst>
              <a:ext uri="{FF2B5EF4-FFF2-40B4-BE49-F238E27FC236}">
                <a16:creationId xmlns:a16="http://schemas.microsoft.com/office/drawing/2014/main" id="{729A468C-95B9-4F25-ACC0-091074CE07D5}"/>
              </a:ext>
            </a:extLst>
          </p:cNvPr>
          <p:cNvSpPr txBox="1">
            <a:spLocks noChangeArrowheads="1"/>
          </p:cNvSpPr>
          <p:nvPr/>
        </p:nvSpPr>
        <p:spPr bwMode="auto">
          <a:xfrm>
            <a:off x="6764338" y="3983038"/>
            <a:ext cx="30480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Issues and Resources Needed </a:t>
            </a:r>
          </a:p>
        </p:txBody>
      </p:sp>
      <p:sp>
        <p:nvSpPr>
          <p:cNvPr id="6198" name="Text Box 41">
            <a:extLst>
              <a:ext uri="{FF2B5EF4-FFF2-40B4-BE49-F238E27FC236}">
                <a16:creationId xmlns:a16="http://schemas.microsoft.com/office/drawing/2014/main" id="{3A8D7F33-B805-4A5E-BB6B-6193765AED35}"/>
              </a:ext>
            </a:extLst>
          </p:cNvPr>
          <p:cNvSpPr txBox="1">
            <a:spLocks noChangeArrowheads="1"/>
          </p:cNvSpPr>
          <p:nvPr/>
        </p:nvSpPr>
        <p:spPr bwMode="auto">
          <a:xfrm>
            <a:off x="219075" y="4243388"/>
            <a:ext cx="5813425" cy="2325687"/>
          </a:xfrm>
          <a:prstGeom prst="rect">
            <a:avLst/>
          </a:prstGeom>
          <a:noFill/>
          <a:ln w="3175" algn="ctr">
            <a:noFill/>
            <a:miter lim="800000"/>
            <a:headEnd/>
            <a:tailEnd/>
          </a:ln>
        </p:spPr>
        <p:txBody>
          <a:bodyPr>
            <a:spAutoFit/>
          </a:bodyPr>
          <a:lstStyle/>
          <a:p>
            <a:pPr marL="176213" indent="-176213" eaLnBrk="1">
              <a:spcBef>
                <a:spcPts val="0"/>
              </a:spcBef>
              <a:buClr>
                <a:srgbClr val="FF0000"/>
              </a:buClr>
              <a:buSzPct val="100000"/>
              <a:buFont typeface="Arial" pitchFamily="34" charset="0"/>
              <a:buChar char="●"/>
              <a:defRPr/>
            </a:pPr>
            <a:r>
              <a:rPr lang="en-US" sz="1400" dirty="0">
                <a:latin typeface="+mn-lt"/>
              </a:rPr>
              <a:t>Better introduce St Matthew’s to visitors and make a best first impression</a:t>
            </a:r>
          </a:p>
          <a:p>
            <a:pPr marL="176213" indent="-176213" eaLnBrk="1">
              <a:spcBef>
                <a:spcPts val="600"/>
              </a:spcBef>
              <a:buClr>
                <a:srgbClr val="FF0000"/>
              </a:buClr>
              <a:buSzPct val="100000"/>
              <a:buFont typeface="Arial" pitchFamily="34" charset="0"/>
              <a:buChar char="●"/>
              <a:defRPr/>
            </a:pPr>
            <a:r>
              <a:rPr lang="en-US" sz="1400" dirty="0">
                <a:latin typeface="+mn-lt"/>
              </a:rPr>
              <a:t>Identify/reinforce actions to Follow-Up with Visitors</a:t>
            </a:r>
          </a:p>
          <a:p>
            <a:pPr marL="176213" indent="-176213" eaLnBrk="1">
              <a:lnSpc>
                <a:spcPct val="93000"/>
              </a:lnSpc>
              <a:spcBef>
                <a:spcPts val="600"/>
              </a:spcBef>
              <a:buClr>
                <a:srgbClr val="FF0000"/>
              </a:buClr>
              <a:buSzPct val="100000"/>
              <a:buFont typeface="Arial" pitchFamily="34" charset="0"/>
              <a:buChar char="●"/>
              <a:defRPr/>
            </a:pPr>
            <a:r>
              <a:rPr lang="en-US" sz="1400" dirty="0">
                <a:latin typeface="+mn-lt"/>
              </a:rPr>
              <a:t>Integrate these efforts with existing Newcomer Committee activities and human interactions (i.e. greeters)</a:t>
            </a:r>
          </a:p>
          <a:p>
            <a:pPr marL="176213" indent="-176213" eaLnBrk="1">
              <a:lnSpc>
                <a:spcPct val="93000"/>
              </a:lnSpc>
              <a:spcBef>
                <a:spcPts val="600"/>
              </a:spcBef>
              <a:buClr>
                <a:srgbClr val="FF0000"/>
              </a:buClr>
              <a:buSzPct val="100000"/>
              <a:buFont typeface="Arial" pitchFamily="34" charset="0"/>
              <a:buChar char="●"/>
              <a:defRPr/>
            </a:pPr>
            <a:r>
              <a:rPr lang="en-US" sz="1400" dirty="0">
                <a:latin typeface="+mn-lt"/>
              </a:rPr>
              <a:t>Many visitors to may be unfamiliar with our approach to worship</a:t>
            </a:r>
          </a:p>
          <a:p>
            <a:pPr marL="176213" indent="-176213" eaLnBrk="1">
              <a:lnSpc>
                <a:spcPct val="93000"/>
              </a:lnSpc>
              <a:spcBef>
                <a:spcPts val="600"/>
              </a:spcBef>
              <a:buClr>
                <a:srgbClr val="FF0000"/>
              </a:buClr>
              <a:buSzPct val="100000"/>
              <a:buFont typeface="Arial" pitchFamily="34" charset="0"/>
              <a:buChar char="●"/>
              <a:defRPr/>
            </a:pPr>
            <a:r>
              <a:rPr lang="en-US" sz="1400" dirty="0">
                <a:latin typeface="+mn-lt"/>
              </a:rPr>
              <a:t>A visitor’s one-page handout “Guide To Our Service” would be useful to explain St. Matthew’s elements of the worship service</a:t>
            </a:r>
          </a:p>
          <a:p>
            <a:pPr marL="176213" indent="-176213" eaLnBrk="1">
              <a:lnSpc>
                <a:spcPct val="93000"/>
              </a:lnSpc>
              <a:spcBef>
                <a:spcPts val="600"/>
              </a:spcBef>
              <a:buClr>
                <a:srgbClr val="FF0000"/>
              </a:buClr>
              <a:buSzPct val="100000"/>
              <a:buFont typeface="Arial" pitchFamily="34" charset="0"/>
              <a:buChar char="●"/>
              <a:defRPr/>
            </a:pPr>
            <a:r>
              <a:rPr lang="en-US" sz="1400" dirty="0">
                <a:latin typeface="+mn-lt"/>
              </a:rPr>
              <a:t>How can we improve Newcomer engagements on Sundays?</a:t>
            </a:r>
          </a:p>
        </p:txBody>
      </p:sp>
      <p:sp>
        <p:nvSpPr>
          <p:cNvPr id="3084" name="Text Box 104">
            <a:extLst>
              <a:ext uri="{FF2B5EF4-FFF2-40B4-BE49-F238E27FC236}">
                <a16:creationId xmlns:a16="http://schemas.microsoft.com/office/drawing/2014/main" id="{7E8E089B-D2C2-425A-AD5C-F52B3E1DD27B}"/>
              </a:ext>
            </a:extLst>
          </p:cNvPr>
          <p:cNvSpPr txBox="1">
            <a:spLocks noChangeArrowheads="1"/>
          </p:cNvSpPr>
          <p:nvPr/>
        </p:nvSpPr>
        <p:spPr bwMode="auto">
          <a:xfrm>
            <a:off x="6477000" y="1230313"/>
            <a:ext cx="44735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Tasks to Be Completed by the Newcomer  Committee</a:t>
            </a:r>
          </a:p>
        </p:txBody>
      </p:sp>
      <p:sp>
        <p:nvSpPr>
          <p:cNvPr id="66" name="Text Box 47">
            <a:extLst>
              <a:ext uri="{FF2B5EF4-FFF2-40B4-BE49-F238E27FC236}">
                <a16:creationId xmlns:a16="http://schemas.microsoft.com/office/drawing/2014/main" id="{B83E4BEB-2DDE-45DC-AA2C-E650774AE7D2}"/>
              </a:ext>
            </a:extLst>
          </p:cNvPr>
          <p:cNvSpPr txBox="1">
            <a:spLocks noChangeArrowheads="1"/>
          </p:cNvSpPr>
          <p:nvPr/>
        </p:nvSpPr>
        <p:spPr bwMode="auto">
          <a:xfrm>
            <a:off x="6130925" y="1471613"/>
            <a:ext cx="5597525" cy="2478087"/>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Create a one-page visitors hand out as a “Guide To Our Service.”  Make available at Church entry + at Newcomer Ministry tab on website</a:t>
            </a:r>
          </a:p>
          <a:p>
            <a:pPr marL="177800" indent="-177800" eaLnBrk="1">
              <a:lnSpc>
                <a:spcPct val="90000"/>
              </a:lnSpc>
              <a:buClr>
                <a:srgbClr val="FF0000"/>
              </a:buClr>
              <a:buSzPct val="100000"/>
              <a:buFont typeface="Arial" pitchFamily="34" charset="0"/>
              <a:buChar char="●"/>
              <a:defRPr/>
            </a:pPr>
            <a:r>
              <a:rPr lang="en-US" sz="1400" dirty="0">
                <a:latin typeface="+mn-lt"/>
              </a:rPr>
              <a:t>Obtain feedback on first impression of worship experience from visitors and former visitors (i.e. recent new members)</a:t>
            </a:r>
          </a:p>
          <a:p>
            <a:pPr marL="177800" indent="-177800" eaLnBrk="1">
              <a:spcBef>
                <a:spcPts val="0"/>
              </a:spcBef>
              <a:buClr>
                <a:srgbClr val="FF0000"/>
              </a:buClr>
              <a:buSzPct val="100000"/>
              <a:buFont typeface="Arial" pitchFamily="34" charset="0"/>
              <a:buChar char="●"/>
              <a:defRPr/>
            </a:pPr>
            <a:r>
              <a:rPr lang="en-US" sz="1400" dirty="0">
                <a:latin typeface="+mn-lt"/>
              </a:rPr>
              <a:t>Determine best forms of communication to effectively reach visitors:  visitor’s bulletin, worship bulletin, greeters, visitor’s cards, on-screen announcement, statement at beginning of worship service, etc.</a:t>
            </a:r>
          </a:p>
          <a:p>
            <a:pPr marL="177800" indent="-177800" eaLnBrk="1">
              <a:spcBef>
                <a:spcPts val="0"/>
              </a:spcBef>
              <a:buClr>
                <a:srgbClr val="FF0000"/>
              </a:buClr>
              <a:buSzPct val="100000"/>
              <a:buFont typeface="Arial" pitchFamily="34" charset="0"/>
              <a:buChar char="●"/>
              <a:defRPr/>
            </a:pPr>
            <a:r>
              <a:rPr lang="en-US" sz="1400" dirty="0">
                <a:latin typeface="+mn-lt"/>
              </a:rPr>
              <a:t>Determine message to be communicated to visitors.  Deliver message through 2 or 3 different forms of communication during and after each worship service.  Work with Church IT expert: How can social media means assist?</a:t>
            </a:r>
          </a:p>
        </p:txBody>
      </p:sp>
      <p:sp>
        <p:nvSpPr>
          <p:cNvPr id="15" name="Text Box 47">
            <a:extLst>
              <a:ext uri="{FF2B5EF4-FFF2-40B4-BE49-F238E27FC236}">
                <a16:creationId xmlns:a16="http://schemas.microsoft.com/office/drawing/2014/main" id="{A2D4954E-06A2-4B63-86A0-DE5C8C814A78}"/>
              </a:ext>
            </a:extLst>
          </p:cNvPr>
          <p:cNvSpPr txBox="1">
            <a:spLocks noChangeArrowheads="1"/>
          </p:cNvSpPr>
          <p:nvPr/>
        </p:nvSpPr>
        <p:spPr bwMode="auto">
          <a:xfrm>
            <a:off x="6197983" y="4309269"/>
            <a:ext cx="5307012" cy="1015663"/>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spcBef>
                <a:spcPts val="0"/>
              </a:spcBef>
              <a:buClr>
                <a:srgbClr val="FF0000"/>
              </a:buClr>
              <a:buSzPct val="100000"/>
              <a:buFont typeface="Arial" pitchFamily="34" charset="0"/>
              <a:buChar char="●"/>
              <a:defRPr/>
            </a:pPr>
            <a:r>
              <a:rPr lang="en-US" sz="1400" dirty="0">
                <a:latin typeface="+mn-lt"/>
              </a:rPr>
              <a:t>Obtaining feedback from one-time visitors may be difficult.  Possibly use Welcome Letter already in use.</a:t>
            </a:r>
          </a:p>
          <a:p>
            <a:pPr marL="177800" indent="-177800" eaLnBrk="1">
              <a:spcBef>
                <a:spcPts val="600"/>
              </a:spcBef>
              <a:buClr>
                <a:srgbClr val="FF0000"/>
              </a:buClr>
              <a:buSzPct val="100000"/>
              <a:buFont typeface="Arial" pitchFamily="34" charset="0"/>
              <a:buChar char="●"/>
              <a:defRPr/>
            </a:pPr>
            <a:r>
              <a:rPr lang="en-US" sz="1400" dirty="0">
                <a:latin typeface="+mn-lt"/>
              </a:rPr>
              <a:t>Participation by Newcomer Committee members essential.</a:t>
            </a:r>
          </a:p>
          <a:p>
            <a:pPr marL="177800" indent="-177800" eaLnBrk="1">
              <a:spcBef>
                <a:spcPts val="600"/>
              </a:spcBef>
              <a:buClr>
                <a:srgbClr val="FF0000"/>
              </a:buClr>
              <a:buSzPct val="100000"/>
              <a:buFont typeface="Arial" pitchFamily="34" charset="0"/>
              <a:buChar char="●"/>
              <a:defRPr/>
            </a:pPr>
            <a:r>
              <a:rPr lang="en-US" sz="1400" dirty="0">
                <a:latin typeface="+mn-lt"/>
              </a:rPr>
              <a:t>Printing costs (</a:t>
            </a:r>
            <a:r>
              <a:rPr lang="en-US" sz="1400" dirty="0">
                <a:highlight>
                  <a:srgbClr val="FFFF00"/>
                </a:highlight>
                <a:latin typeface="+mn-lt"/>
              </a:rPr>
              <a:t>already in budget</a:t>
            </a:r>
            <a:r>
              <a:rPr lang="en-US" sz="1400" dirty="0">
                <a:latin typeface="+mn-lt"/>
              </a:rPr>
              <a:t>):  trifold, booklet, and Handout.</a:t>
            </a:r>
          </a:p>
        </p:txBody>
      </p:sp>
      <p:sp>
        <p:nvSpPr>
          <p:cNvPr id="3087" name="TextBox 15">
            <a:extLst>
              <a:ext uri="{FF2B5EF4-FFF2-40B4-BE49-F238E27FC236}">
                <a16:creationId xmlns:a16="http://schemas.microsoft.com/office/drawing/2014/main" id="{32B9E7F5-32FF-4B59-80BB-4932E52281F7}"/>
              </a:ext>
            </a:extLst>
          </p:cNvPr>
          <p:cNvSpPr txBox="1">
            <a:spLocks noChangeArrowheads="1"/>
          </p:cNvSpPr>
          <p:nvPr/>
        </p:nvSpPr>
        <p:spPr bwMode="auto">
          <a:xfrm>
            <a:off x="9429750" y="704850"/>
            <a:ext cx="1186030" cy="321306"/>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en-US" altLang="en-US" sz="1600" dirty="0"/>
              <a:t>2021 Effort</a:t>
            </a:r>
          </a:p>
        </p:txBody>
      </p:sp>
      <p:graphicFrame>
        <p:nvGraphicFramePr>
          <p:cNvPr id="2" name="Group 116">
            <a:extLst>
              <a:ext uri="{FF2B5EF4-FFF2-40B4-BE49-F238E27FC236}">
                <a16:creationId xmlns:a16="http://schemas.microsoft.com/office/drawing/2014/main" id="{3A55FD78-1267-4D5D-81A1-9C0A98BF70D5}"/>
              </a:ext>
            </a:extLst>
          </p:cNvPr>
          <p:cNvGraphicFramePr>
            <a:graphicFrameLocks noGrp="1"/>
          </p:cNvGraphicFramePr>
          <p:nvPr/>
        </p:nvGraphicFramePr>
        <p:xfrm>
          <a:off x="6261100" y="5588000"/>
          <a:ext cx="5202238" cy="1036640"/>
        </p:xfrm>
        <a:graphic>
          <a:graphicData uri="http://schemas.openxmlformats.org/drawingml/2006/table">
            <a:tbl>
              <a:tblPr/>
              <a:tblGrid>
                <a:gridCol w="948836">
                  <a:extLst>
                    <a:ext uri="{9D8B030D-6E8A-4147-A177-3AD203B41FA5}">
                      <a16:colId xmlns:a16="http://schemas.microsoft.com/office/drawing/2014/main" val="20000"/>
                    </a:ext>
                  </a:extLst>
                </a:gridCol>
                <a:gridCol w="824098">
                  <a:extLst>
                    <a:ext uri="{9D8B030D-6E8A-4147-A177-3AD203B41FA5}">
                      <a16:colId xmlns:a16="http://schemas.microsoft.com/office/drawing/2014/main" val="20001"/>
                    </a:ext>
                  </a:extLst>
                </a:gridCol>
                <a:gridCol w="1065395">
                  <a:extLst>
                    <a:ext uri="{9D8B030D-6E8A-4147-A177-3AD203B41FA5}">
                      <a16:colId xmlns:a16="http://schemas.microsoft.com/office/drawing/2014/main" val="20002"/>
                    </a:ext>
                  </a:extLst>
                </a:gridCol>
                <a:gridCol w="793423">
                  <a:extLst>
                    <a:ext uri="{9D8B030D-6E8A-4147-A177-3AD203B41FA5}">
                      <a16:colId xmlns:a16="http://schemas.microsoft.com/office/drawing/2014/main" val="20003"/>
                    </a:ext>
                  </a:extLst>
                </a:gridCol>
                <a:gridCol w="736165">
                  <a:extLst>
                    <a:ext uri="{9D8B030D-6E8A-4147-A177-3AD203B41FA5}">
                      <a16:colId xmlns:a16="http://schemas.microsoft.com/office/drawing/2014/main" val="20004"/>
                    </a:ext>
                  </a:extLst>
                </a:gridCol>
                <a:gridCol w="834321">
                  <a:extLst>
                    <a:ext uri="{9D8B030D-6E8A-4147-A177-3AD203B41FA5}">
                      <a16:colId xmlns:a16="http://schemas.microsoft.com/office/drawing/2014/main" val="20005"/>
                    </a:ext>
                  </a:extLst>
                </a:gridCol>
              </a:tblGrid>
              <a:tr h="259160">
                <a:tc gridSpan="6">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Funding</a:t>
                      </a:r>
                    </a:p>
                  </a:txBody>
                  <a:tcPr marL="91417" marR="91417"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a:ln>
                            <a:noFill/>
                          </a:ln>
                          <a:solidFill>
                            <a:schemeClr val="tx1"/>
                          </a:solidFill>
                          <a:effectLst/>
                          <a:latin typeface="Arial Narrow" pitchFamily="34" charset="0"/>
                          <a:cs typeface="Arial" charset="0"/>
                        </a:rPr>
                        <a:t>Type</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CY21</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CY22</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CY23</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CY24</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CY25</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Salary</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Recurring Cost</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$700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$700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$750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$750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$750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a16="http://schemas.microsoft.com/office/drawing/2014/main" id="{F45EA35C-F7AC-41B1-BC8E-88673921EEC6}"/>
              </a:ext>
            </a:extLst>
          </p:cNvPr>
          <p:cNvSpPr>
            <a:spLocks noChangeArrowheads="1"/>
          </p:cNvSpPr>
          <p:nvPr/>
        </p:nvSpPr>
        <p:spPr bwMode="auto">
          <a:xfrm>
            <a:off x="6259513" y="4048125"/>
            <a:ext cx="398145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3038" indent="-173038">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spcBef>
                <a:spcPct val="20000"/>
              </a:spcBef>
              <a:spcAft>
                <a:spcPct val="0"/>
              </a:spcAft>
              <a:buClr>
                <a:schemeClr val="hlink"/>
              </a:buClr>
              <a:buSzPct val="75000"/>
              <a:buFont typeface="Wingdings" panose="05000000000000000000" pitchFamily="2" charset="2"/>
              <a:buChar char="l"/>
            </a:pPr>
            <a:endParaRPr lang="en-US" altLang="en-US" sz="1000">
              <a:solidFill>
                <a:schemeClr val="tx1"/>
              </a:solidFill>
            </a:endParaRPr>
          </a:p>
        </p:txBody>
      </p:sp>
      <p:sp>
        <p:nvSpPr>
          <p:cNvPr id="3075" name="Rectangle 7">
            <a:extLst>
              <a:ext uri="{FF2B5EF4-FFF2-40B4-BE49-F238E27FC236}">
                <a16:creationId xmlns:a16="http://schemas.microsoft.com/office/drawing/2014/main" id="{3F1D0843-0DA4-4A84-B1AD-4717DEC83D7B}"/>
              </a:ext>
            </a:extLst>
          </p:cNvPr>
          <p:cNvSpPr>
            <a:spLocks noChangeArrowheads="1"/>
          </p:cNvSpPr>
          <p:nvPr/>
        </p:nvSpPr>
        <p:spPr bwMode="auto">
          <a:xfrm>
            <a:off x="219075" y="1219200"/>
            <a:ext cx="11485563" cy="5486400"/>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3076" name="Line 8">
            <a:extLst>
              <a:ext uri="{FF2B5EF4-FFF2-40B4-BE49-F238E27FC236}">
                <a16:creationId xmlns:a16="http://schemas.microsoft.com/office/drawing/2014/main" id="{384FC3E4-2E7C-48BE-9925-A894E7D1B44F}"/>
              </a:ext>
            </a:extLst>
          </p:cNvPr>
          <p:cNvSpPr>
            <a:spLocks noChangeShapeType="1"/>
          </p:cNvSpPr>
          <p:nvPr/>
        </p:nvSpPr>
        <p:spPr bwMode="auto">
          <a:xfrm>
            <a:off x="219075" y="3952875"/>
            <a:ext cx="11485563" cy="77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7" name="Line 9">
            <a:extLst>
              <a:ext uri="{FF2B5EF4-FFF2-40B4-BE49-F238E27FC236}">
                <a16:creationId xmlns:a16="http://schemas.microsoft.com/office/drawing/2014/main" id="{08C0E81D-CA92-4061-967D-CD8C5048D74B}"/>
              </a:ext>
            </a:extLst>
          </p:cNvPr>
          <p:cNvSpPr>
            <a:spLocks noChangeShapeType="1"/>
          </p:cNvSpPr>
          <p:nvPr/>
        </p:nvSpPr>
        <p:spPr bwMode="auto">
          <a:xfrm flipV="1">
            <a:off x="5973763" y="1219200"/>
            <a:ext cx="0" cy="5486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8" name="Text Box 42">
            <a:extLst>
              <a:ext uri="{FF2B5EF4-FFF2-40B4-BE49-F238E27FC236}">
                <a16:creationId xmlns:a16="http://schemas.microsoft.com/office/drawing/2014/main" id="{4C2AE8E7-E2D8-412B-AAFD-1765BB2A1BA4}"/>
              </a:ext>
            </a:extLst>
          </p:cNvPr>
          <p:cNvSpPr txBox="1">
            <a:spLocks noChangeArrowheads="1"/>
          </p:cNvSpPr>
          <p:nvPr/>
        </p:nvSpPr>
        <p:spPr bwMode="auto">
          <a:xfrm>
            <a:off x="3731173" y="152075"/>
            <a:ext cx="7973466" cy="689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p>
            <a:pPr algn="r" eaLnBrk="1">
              <a:lnSpc>
                <a:spcPct val="80000"/>
              </a:lnSpc>
              <a:buClr>
                <a:srgbClr val="000000"/>
              </a:buClr>
              <a:buSzPct val="100000"/>
              <a:buFont typeface="Times New Roman" panose="02020603050405020304" pitchFamily="18" charset="0"/>
              <a:buNone/>
            </a:pPr>
            <a:r>
              <a:rPr lang="en-US" altLang="en-US" sz="2800" b="1" i="1" dirty="0">
                <a:latin typeface="Tahoma" panose="020B0604030504040204" pitchFamily="34" charset="0"/>
                <a:cs typeface="Tahoma" panose="020B0604030504040204" pitchFamily="34" charset="0"/>
              </a:rPr>
              <a:t>Establish and Publicize St Matthew’s Endowment Fund</a:t>
            </a:r>
          </a:p>
        </p:txBody>
      </p:sp>
      <p:sp>
        <p:nvSpPr>
          <p:cNvPr id="45" name="Text Box 47">
            <a:extLst>
              <a:ext uri="{FF2B5EF4-FFF2-40B4-BE49-F238E27FC236}">
                <a16:creationId xmlns:a16="http://schemas.microsoft.com/office/drawing/2014/main" id="{72944EF4-E75A-4DA8-8B45-B48729B3EB02}"/>
              </a:ext>
            </a:extLst>
          </p:cNvPr>
          <p:cNvSpPr txBox="1">
            <a:spLocks noChangeArrowheads="1"/>
          </p:cNvSpPr>
          <p:nvPr/>
        </p:nvSpPr>
        <p:spPr bwMode="auto">
          <a:xfrm>
            <a:off x="401638" y="1519238"/>
            <a:ext cx="5438775" cy="1857816"/>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Effort Lead:  Endowment Fund Lead</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Description:  Establish and then publicize an endowment fund for St Matthew’s. Donated funds could be used for both Ministry and building activities.  Funds would be managed by a separate Endowment Fund Committee voted on by the Congregation and overseen by the Vestry</a:t>
            </a:r>
            <a:endParaRPr lang="en-US" sz="1400" dirty="0"/>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Effort Length: Establish Endowment Fund, 3 months, then ongoing</a:t>
            </a:r>
          </a:p>
        </p:txBody>
      </p:sp>
      <p:sp>
        <p:nvSpPr>
          <p:cNvPr id="3080" name="Rectangle 96">
            <a:extLst>
              <a:ext uri="{FF2B5EF4-FFF2-40B4-BE49-F238E27FC236}">
                <a16:creationId xmlns:a16="http://schemas.microsoft.com/office/drawing/2014/main" id="{6A089270-215A-41A1-B1DE-BA2CCE53797E}"/>
              </a:ext>
            </a:extLst>
          </p:cNvPr>
          <p:cNvSpPr>
            <a:spLocks noChangeArrowheads="1"/>
          </p:cNvSpPr>
          <p:nvPr/>
        </p:nvSpPr>
        <p:spPr bwMode="auto">
          <a:xfrm>
            <a:off x="2362200" y="4003235"/>
            <a:ext cx="8937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93000"/>
              </a:lnSpc>
              <a:spcBef>
                <a:spcPct val="20000"/>
              </a:spcBef>
              <a:buClr>
                <a:schemeClr val="hlink"/>
              </a:buClr>
              <a:buSzPct val="75000"/>
              <a:buFont typeface="Wingdings" panose="05000000000000000000" pitchFamily="2" charset="2"/>
              <a:buNone/>
            </a:pPr>
            <a:r>
              <a:rPr lang="en-US" altLang="en-US" sz="1600" b="1" u="sng" dirty="0">
                <a:latin typeface="Arial Narrow" panose="020B0606020202030204" pitchFamily="34" charset="0"/>
              </a:rPr>
              <a:t>Discussion</a:t>
            </a:r>
            <a:endParaRPr lang="en-US" altLang="en-US" sz="1400" b="1" u="sng" dirty="0">
              <a:latin typeface="Arial Narrow" panose="020B0606020202030204" pitchFamily="34" charset="0"/>
            </a:endParaRPr>
          </a:p>
        </p:txBody>
      </p:sp>
      <p:sp>
        <p:nvSpPr>
          <p:cNvPr id="3081" name="Text Box 104">
            <a:extLst>
              <a:ext uri="{FF2B5EF4-FFF2-40B4-BE49-F238E27FC236}">
                <a16:creationId xmlns:a16="http://schemas.microsoft.com/office/drawing/2014/main" id="{F129CC16-CB05-46E7-BD93-58CA6977F3A6}"/>
              </a:ext>
            </a:extLst>
          </p:cNvPr>
          <p:cNvSpPr txBox="1">
            <a:spLocks noChangeArrowheads="1"/>
          </p:cNvSpPr>
          <p:nvPr/>
        </p:nvSpPr>
        <p:spPr bwMode="auto">
          <a:xfrm>
            <a:off x="533400" y="1246188"/>
            <a:ext cx="42338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Overview</a:t>
            </a:r>
          </a:p>
        </p:txBody>
      </p:sp>
      <p:sp>
        <p:nvSpPr>
          <p:cNvPr id="3082" name="Text Box 106">
            <a:extLst>
              <a:ext uri="{FF2B5EF4-FFF2-40B4-BE49-F238E27FC236}">
                <a16:creationId xmlns:a16="http://schemas.microsoft.com/office/drawing/2014/main" id="{729A468C-95B9-4F25-ACC0-091074CE07D5}"/>
              </a:ext>
            </a:extLst>
          </p:cNvPr>
          <p:cNvSpPr txBox="1">
            <a:spLocks noChangeArrowheads="1"/>
          </p:cNvSpPr>
          <p:nvPr/>
        </p:nvSpPr>
        <p:spPr bwMode="auto">
          <a:xfrm>
            <a:off x="7419976" y="4033393"/>
            <a:ext cx="30480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dirty="0">
                <a:solidFill>
                  <a:schemeClr val="tx1"/>
                </a:solidFill>
                <a:latin typeface="Arial Narrow" panose="020B0606020202030204" pitchFamily="34" charset="0"/>
              </a:rPr>
              <a:t>Issues and Resources Needed </a:t>
            </a:r>
          </a:p>
        </p:txBody>
      </p:sp>
      <p:sp>
        <p:nvSpPr>
          <p:cNvPr id="6198" name="Text Box 41">
            <a:extLst>
              <a:ext uri="{FF2B5EF4-FFF2-40B4-BE49-F238E27FC236}">
                <a16:creationId xmlns:a16="http://schemas.microsoft.com/office/drawing/2014/main" id="{3A8D7F33-B805-4A5E-BB6B-6193765AED35}"/>
              </a:ext>
            </a:extLst>
          </p:cNvPr>
          <p:cNvSpPr txBox="1">
            <a:spLocks noChangeArrowheads="1"/>
          </p:cNvSpPr>
          <p:nvPr/>
        </p:nvSpPr>
        <p:spPr bwMode="auto">
          <a:xfrm>
            <a:off x="219075" y="4243388"/>
            <a:ext cx="5813425" cy="2339102"/>
          </a:xfrm>
          <a:prstGeom prst="rect">
            <a:avLst/>
          </a:prstGeom>
          <a:noFill/>
          <a:ln w="3175" algn="ctr">
            <a:noFill/>
            <a:miter lim="800000"/>
            <a:headEnd/>
            <a:tailEnd/>
          </a:ln>
        </p:spPr>
        <p:txBody>
          <a:bodyPr>
            <a:spAutoFit/>
          </a:bodyPr>
          <a:lstStyle/>
          <a:p>
            <a:pPr marL="176213" indent="-176213" eaLnBrk="1">
              <a:spcBef>
                <a:spcPts val="0"/>
              </a:spcBef>
              <a:buClr>
                <a:srgbClr val="FF0000"/>
              </a:buClr>
              <a:buSzPct val="100000"/>
              <a:buFont typeface="Arial" pitchFamily="34" charset="0"/>
              <a:buChar char="●"/>
              <a:defRPr/>
            </a:pPr>
            <a:r>
              <a:rPr lang="en-US" sz="1400" dirty="0">
                <a:latin typeface="+mn-lt"/>
              </a:rPr>
              <a:t>Most people don’t think about giving to the Church with their passing</a:t>
            </a:r>
          </a:p>
          <a:p>
            <a:pPr marL="176213" indent="-176213" eaLnBrk="1">
              <a:spcBef>
                <a:spcPts val="600"/>
              </a:spcBef>
              <a:buClr>
                <a:srgbClr val="FF0000"/>
              </a:buClr>
              <a:buSzPct val="100000"/>
              <a:buFont typeface="Arial" pitchFamily="34" charset="0"/>
              <a:buChar char="●"/>
              <a:defRPr/>
            </a:pPr>
            <a:r>
              <a:rPr lang="en-US" sz="1400" dirty="0">
                <a:latin typeface="+mn-lt"/>
              </a:rPr>
              <a:t>Some people may want to give to the Church after receiving a windfall, or for tax purposes</a:t>
            </a:r>
          </a:p>
          <a:p>
            <a:pPr marL="176213" indent="-176213" eaLnBrk="1">
              <a:spcBef>
                <a:spcPts val="600"/>
              </a:spcBef>
              <a:buClr>
                <a:srgbClr val="FF0000"/>
              </a:buClr>
              <a:buSzPct val="100000"/>
              <a:buFont typeface="Arial" pitchFamily="34" charset="0"/>
              <a:buChar char="●"/>
              <a:defRPr/>
            </a:pPr>
            <a:r>
              <a:rPr lang="en-US" sz="1400" dirty="0">
                <a:latin typeface="+mn-lt"/>
              </a:rPr>
              <a:t>An established and well publicized fund allows this to occur</a:t>
            </a:r>
          </a:p>
          <a:p>
            <a:pPr marL="176213" indent="-176213" eaLnBrk="1">
              <a:spcBef>
                <a:spcPts val="600"/>
              </a:spcBef>
              <a:buClr>
                <a:srgbClr val="FF0000"/>
              </a:buClr>
              <a:buSzPct val="100000"/>
              <a:buFont typeface="Arial" pitchFamily="34" charset="0"/>
              <a:buChar char="●"/>
              <a:defRPr/>
            </a:pPr>
            <a:r>
              <a:rPr lang="en-US" sz="1400" dirty="0">
                <a:latin typeface="+mn-lt"/>
              </a:rPr>
              <a:t>Donators can designate how their funds be used.  The Endowment Committee is there representative and authorizes any distribution – Vestry does not control the committee </a:t>
            </a:r>
          </a:p>
          <a:p>
            <a:pPr marL="176213" indent="-176213" eaLnBrk="1">
              <a:spcBef>
                <a:spcPts val="600"/>
              </a:spcBef>
              <a:buClr>
                <a:srgbClr val="FF0000"/>
              </a:buClr>
              <a:buSzPct val="100000"/>
              <a:buFont typeface="Arial" pitchFamily="34" charset="0"/>
              <a:buChar char="●"/>
              <a:defRPr/>
            </a:pPr>
            <a:r>
              <a:rPr lang="en-US" sz="1400" dirty="0">
                <a:latin typeface="+mn-lt"/>
              </a:rPr>
              <a:t>Setting up the Fund will require a lawyer, and yearly tax paperwork will need to be submitted (</a:t>
            </a:r>
            <a:r>
              <a:rPr lang="en-US" sz="1400">
                <a:latin typeface="+mn-lt"/>
              </a:rPr>
              <a:t>no taxable dollars)</a:t>
            </a:r>
            <a:endParaRPr lang="en-US" sz="1400" dirty="0">
              <a:latin typeface="+mn-lt"/>
            </a:endParaRPr>
          </a:p>
        </p:txBody>
      </p:sp>
      <p:sp>
        <p:nvSpPr>
          <p:cNvPr id="3084" name="Text Box 104">
            <a:extLst>
              <a:ext uri="{FF2B5EF4-FFF2-40B4-BE49-F238E27FC236}">
                <a16:creationId xmlns:a16="http://schemas.microsoft.com/office/drawing/2014/main" id="{7E8E089B-D2C2-425A-AD5C-F52B3E1DD27B}"/>
              </a:ext>
            </a:extLst>
          </p:cNvPr>
          <p:cNvSpPr txBox="1">
            <a:spLocks noChangeArrowheads="1"/>
          </p:cNvSpPr>
          <p:nvPr/>
        </p:nvSpPr>
        <p:spPr bwMode="auto">
          <a:xfrm>
            <a:off x="6477000" y="1230313"/>
            <a:ext cx="44735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dirty="0">
                <a:solidFill>
                  <a:schemeClr val="tx1"/>
                </a:solidFill>
                <a:latin typeface="Arial Narrow" panose="020B0606020202030204" pitchFamily="34" charset="0"/>
              </a:rPr>
              <a:t>Tasks to Be Completed</a:t>
            </a:r>
          </a:p>
        </p:txBody>
      </p:sp>
      <p:sp>
        <p:nvSpPr>
          <p:cNvPr id="66" name="Text Box 47">
            <a:extLst>
              <a:ext uri="{FF2B5EF4-FFF2-40B4-BE49-F238E27FC236}">
                <a16:creationId xmlns:a16="http://schemas.microsoft.com/office/drawing/2014/main" id="{B83E4BEB-2DDE-45DC-AA2C-E650774AE7D2}"/>
              </a:ext>
            </a:extLst>
          </p:cNvPr>
          <p:cNvSpPr txBox="1">
            <a:spLocks noChangeArrowheads="1"/>
          </p:cNvSpPr>
          <p:nvPr/>
        </p:nvSpPr>
        <p:spPr bwMode="auto">
          <a:xfrm>
            <a:off x="6130925" y="1506119"/>
            <a:ext cx="5597525" cy="1492716"/>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a:lnSpc>
                <a:spcPct val="90000"/>
              </a:lnSpc>
              <a:buClr>
                <a:srgbClr val="FF0000"/>
              </a:buClr>
              <a:buSzPct val="100000"/>
              <a:buFont typeface="Arial" pitchFamily="34" charset="0"/>
              <a:buChar char="●"/>
              <a:defRPr/>
            </a:pPr>
            <a:r>
              <a:rPr lang="en-US" sz="1400" dirty="0">
                <a:latin typeface="+mn-lt"/>
              </a:rPr>
              <a:t>Identify an Effort Lead to organize establishment activities</a:t>
            </a:r>
          </a:p>
          <a:p>
            <a:pPr marL="177800" indent="-177800">
              <a:lnSpc>
                <a:spcPct val="90000"/>
              </a:lnSpc>
              <a:spcBef>
                <a:spcPts val="600"/>
              </a:spcBef>
              <a:buClr>
                <a:srgbClr val="FF0000"/>
              </a:buClr>
              <a:buSzPct val="100000"/>
              <a:buFont typeface="Arial" pitchFamily="34" charset="0"/>
              <a:buChar char="●"/>
              <a:defRPr/>
            </a:pPr>
            <a:r>
              <a:rPr lang="en-US" sz="1400" dirty="0">
                <a:latin typeface="+mn-lt"/>
              </a:rPr>
              <a:t>Hire lawyer and establish Endowment </a:t>
            </a:r>
          </a:p>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Set up the Committee and Lead, with Congregations vote</a:t>
            </a:r>
          </a:p>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Announce Endowment by every media means available to congregation</a:t>
            </a:r>
          </a:p>
          <a:p>
            <a:pPr marL="177800" indent="-177800" eaLnBrk="1">
              <a:spcBef>
                <a:spcPts val="600"/>
              </a:spcBef>
              <a:buClr>
                <a:srgbClr val="FF0000"/>
              </a:buClr>
              <a:buSzPct val="100000"/>
              <a:buFont typeface="Arial" pitchFamily="34" charset="0"/>
              <a:buChar char="●"/>
              <a:defRPr/>
            </a:pPr>
            <a:r>
              <a:rPr lang="en-US" sz="1400" dirty="0">
                <a:latin typeface="+mn-lt"/>
              </a:rPr>
              <a:t>At least once a year, Mission Moment on the Endowment</a:t>
            </a:r>
          </a:p>
        </p:txBody>
      </p:sp>
      <p:sp>
        <p:nvSpPr>
          <p:cNvPr id="15" name="Text Box 47">
            <a:extLst>
              <a:ext uri="{FF2B5EF4-FFF2-40B4-BE49-F238E27FC236}">
                <a16:creationId xmlns:a16="http://schemas.microsoft.com/office/drawing/2014/main" id="{A2D4954E-06A2-4B63-86A0-DE5C8C814A78}"/>
              </a:ext>
            </a:extLst>
          </p:cNvPr>
          <p:cNvSpPr txBox="1">
            <a:spLocks noChangeArrowheads="1"/>
          </p:cNvSpPr>
          <p:nvPr/>
        </p:nvSpPr>
        <p:spPr bwMode="auto">
          <a:xfrm>
            <a:off x="6197983" y="4309269"/>
            <a:ext cx="5307012" cy="1154162"/>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spcBef>
                <a:spcPts val="0"/>
              </a:spcBef>
              <a:buClr>
                <a:srgbClr val="FF0000"/>
              </a:buClr>
              <a:buSzPct val="100000"/>
              <a:buFont typeface="Arial" pitchFamily="34" charset="0"/>
              <a:buChar char="●"/>
              <a:defRPr/>
            </a:pPr>
            <a:r>
              <a:rPr lang="en-US" sz="1400" dirty="0">
                <a:latin typeface="+mn-lt"/>
              </a:rPr>
              <a:t>Remembering Committee acts for the Donor, and is not controlled by Vestry</a:t>
            </a:r>
          </a:p>
          <a:p>
            <a:pPr marL="177800" indent="-177800" eaLnBrk="1">
              <a:spcBef>
                <a:spcPts val="600"/>
              </a:spcBef>
              <a:buClr>
                <a:srgbClr val="FF0000"/>
              </a:buClr>
              <a:buSzPct val="100000"/>
              <a:buFont typeface="Arial" pitchFamily="34" charset="0"/>
              <a:buChar char="●"/>
              <a:defRPr/>
            </a:pPr>
            <a:r>
              <a:rPr lang="en-US" sz="1400" dirty="0">
                <a:latin typeface="+mn-lt"/>
              </a:rPr>
              <a:t>Endowment costs are greatly reduced if we have a lawyer willing to do establishment pro-bono, and/or an accountant to help with yearly tax paperwork submissions.</a:t>
            </a:r>
          </a:p>
        </p:txBody>
      </p:sp>
      <p:sp>
        <p:nvSpPr>
          <p:cNvPr id="3087" name="TextBox 15">
            <a:extLst>
              <a:ext uri="{FF2B5EF4-FFF2-40B4-BE49-F238E27FC236}">
                <a16:creationId xmlns:a16="http://schemas.microsoft.com/office/drawing/2014/main" id="{32B9E7F5-32FF-4B59-80BB-4932E52281F7}"/>
              </a:ext>
            </a:extLst>
          </p:cNvPr>
          <p:cNvSpPr txBox="1">
            <a:spLocks noChangeArrowheads="1"/>
          </p:cNvSpPr>
          <p:nvPr/>
        </p:nvSpPr>
        <p:spPr bwMode="auto">
          <a:xfrm>
            <a:off x="10277308" y="845822"/>
            <a:ext cx="1186030" cy="321306"/>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en-US" altLang="en-US" sz="1600" dirty="0"/>
              <a:t>2021 Effort</a:t>
            </a:r>
          </a:p>
        </p:txBody>
      </p:sp>
      <p:graphicFrame>
        <p:nvGraphicFramePr>
          <p:cNvPr id="2" name="Group 116">
            <a:extLst>
              <a:ext uri="{FF2B5EF4-FFF2-40B4-BE49-F238E27FC236}">
                <a16:creationId xmlns:a16="http://schemas.microsoft.com/office/drawing/2014/main" id="{3A55FD78-1267-4D5D-81A1-9C0A98BF70D5}"/>
              </a:ext>
            </a:extLst>
          </p:cNvPr>
          <p:cNvGraphicFramePr>
            <a:graphicFrameLocks noGrp="1"/>
          </p:cNvGraphicFramePr>
          <p:nvPr>
            <p:extLst>
              <p:ext uri="{D42A27DB-BD31-4B8C-83A1-F6EECF244321}">
                <p14:modId xmlns:p14="http://schemas.microsoft.com/office/powerpoint/2010/main" val="3221115941"/>
              </p:ext>
            </p:extLst>
          </p:nvPr>
        </p:nvGraphicFramePr>
        <p:xfrm>
          <a:off x="6261100" y="5588000"/>
          <a:ext cx="5202238" cy="1036640"/>
        </p:xfrm>
        <a:graphic>
          <a:graphicData uri="http://schemas.openxmlformats.org/drawingml/2006/table">
            <a:tbl>
              <a:tblPr/>
              <a:tblGrid>
                <a:gridCol w="948836">
                  <a:extLst>
                    <a:ext uri="{9D8B030D-6E8A-4147-A177-3AD203B41FA5}">
                      <a16:colId xmlns:a16="http://schemas.microsoft.com/office/drawing/2014/main" val="20000"/>
                    </a:ext>
                  </a:extLst>
                </a:gridCol>
                <a:gridCol w="824098">
                  <a:extLst>
                    <a:ext uri="{9D8B030D-6E8A-4147-A177-3AD203B41FA5}">
                      <a16:colId xmlns:a16="http://schemas.microsoft.com/office/drawing/2014/main" val="20001"/>
                    </a:ext>
                  </a:extLst>
                </a:gridCol>
                <a:gridCol w="1065395">
                  <a:extLst>
                    <a:ext uri="{9D8B030D-6E8A-4147-A177-3AD203B41FA5}">
                      <a16:colId xmlns:a16="http://schemas.microsoft.com/office/drawing/2014/main" val="20002"/>
                    </a:ext>
                  </a:extLst>
                </a:gridCol>
                <a:gridCol w="793423">
                  <a:extLst>
                    <a:ext uri="{9D8B030D-6E8A-4147-A177-3AD203B41FA5}">
                      <a16:colId xmlns:a16="http://schemas.microsoft.com/office/drawing/2014/main" val="20003"/>
                    </a:ext>
                  </a:extLst>
                </a:gridCol>
                <a:gridCol w="736165">
                  <a:extLst>
                    <a:ext uri="{9D8B030D-6E8A-4147-A177-3AD203B41FA5}">
                      <a16:colId xmlns:a16="http://schemas.microsoft.com/office/drawing/2014/main" val="20004"/>
                    </a:ext>
                  </a:extLst>
                </a:gridCol>
                <a:gridCol w="834321">
                  <a:extLst>
                    <a:ext uri="{9D8B030D-6E8A-4147-A177-3AD203B41FA5}">
                      <a16:colId xmlns:a16="http://schemas.microsoft.com/office/drawing/2014/main" val="20005"/>
                    </a:ext>
                  </a:extLst>
                </a:gridCol>
              </a:tblGrid>
              <a:tr h="259160">
                <a:tc gridSpan="6">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Funding</a:t>
                      </a:r>
                    </a:p>
                  </a:txBody>
                  <a:tcPr marL="91417" marR="91417"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a:ln>
                            <a:noFill/>
                          </a:ln>
                          <a:solidFill>
                            <a:schemeClr val="tx1"/>
                          </a:solidFill>
                          <a:effectLst/>
                          <a:latin typeface="Arial Narrow" pitchFamily="34" charset="0"/>
                          <a:cs typeface="Arial" charset="0"/>
                        </a:rPr>
                        <a:t>Type</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CY21</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CY22</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CY23</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CY24</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CY25</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Yearly</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Start-up</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&lt;$3500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6070397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a16="http://schemas.microsoft.com/office/drawing/2014/main" id="{F45EA35C-F7AC-41B1-BC8E-88673921EEC6}"/>
              </a:ext>
            </a:extLst>
          </p:cNvPr>
          <p:cNvSpPr>
            <a:spLocks noChangeArrowheads="1"/>
          </p:cNvSpPr>
          <p:nvPr/>
        </p:nvSpPr>
        <p:spPr bwMode="auto">
          <a:xfrm>
            <a:off x="6259513" y="4048125"/>
            <a:ext cx="398145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3038" indent="-173038">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spcBef>
                <a:spcPct val="20000"/>
              </a:spcBef>
              <a:spcAft>
                <a:spcPct val="0"/>
              </a:spcAft>
              <a:buClr>
                <a:schemeClr val="hlink"/>
              </a:buClr>
              <a:buSzPct val="75000"/>
              <a:buFont typeface="Wingdings" panose="05000000000000000000" pitchFamily="2" charset="2"/>
              <a:buChar char="l"/>
            </a:pPr>
            <a:endParaRPr lang="en-US" altLang="en-US" sz="1000">
              <a:solidFill>
                <a:schemeClr val="tx1"/>
              </a:solidFill>
            </a:endParaRPr>
          </a:p>
        </p:txBody>
      </p:sp>
      <p:sp>
        <p:nvSpPr>
          <p:cNvPr id="3075" name="Rectangle 7">
            <a:extLst>
              <a:ext uri="{FF2B5EF4-FFF2-40B4-BE49-F238E27FC236}">
                <a16:creationId xmlns:a16="http://schemas.microsoft.com/office/drawing/2014/main" id="{3F1D0843-0DA4-4A84-B1AD-4717DEC83D7B}"/>
              </a:ext>
            </a:extLst>
          </p:cNvPr>
          <p:cNvSpPr>
            <a:spLocks noChangeArrowheads="1"/>
          </p:cNvSpPr>
          <p:nvPr/>
        </p:nvSpPr>
        <p:spPr bwMode="auto">
          <a:xfrm>
            <a:off x="219075" y="1219200"/>
            <a:ext cx="11485563" cy="5486400"/>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3076" name="Line 8">
            <a:extLst>
              <a:ext uri="{FF2B5EF4-FFF2-40B4-BE49-F238E27FC236}">
                <a16:creationId xmlns:a16="http://schemas.microsoft.com/office/drawing/2014/main" id="{384FC3E4-2E7C-48BE-9925-A894E7D1B44F}"/>
              </a:ext>
            </a:extLst>
          </p:cNvPr>
          <p:cNvSpPr>
            <a:spLocks noChangeShapeType="1"/>
          </p:cNvSpPr>
          <p:nvPr/>
        </p:nvSpPr>
        <p:spPr bwMode="auto">
          <a:xfrm>
            <a:off x="219075" y="3952875"/>
            <a:ext cx="11485563" cy="77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7" name="Line 9">
            <a:extLst>
              <a:ext uri="{FF2B5EF4-FFF2-40B4-BE49-F238E27FC236}">
                <a16:creationId xmlns:a16="http://schemas.microsoft.com/office/drawing/2014/main" id="{08C0E81D-CA92-4061-967D-CD8C5048D74B}"/>
              </a:ext>
            </a:extLst>
          </p:cNvPr>
          <p:cNvSpPr>
            <a:spLocks noChangeShapeType="1"/>
          </p:cNvSpPr>
          <p:nvPr/>
        </p:nvSpPr>
        <p:spPr bwMode="auto">
          <a:xfrm flipV="1">
            <a:off x="5973763" y="1219200"/>
            <a:ext cx="0" cy="5486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8" name="Text Box 42">
            <a:extLst>
              <a:ext uri="{FF2B5EF4-FFF2-40B4-BE49-F238E27FC236}">
                <a16:creationId xmlns:a16="http://schemas.microsoft.com/office/drawing/2014/main" id="{4C2AE8E7-E2D8-412B-AAFD-1765BB2A1BA4}"/>
              </a:ext>
            </a:extLst>
          </p:cNvPr>
          <p:cNvSpPr txBox="1">
            <a:spLocks noChangeArrowheads="1"/>
          </p:cNvSpPr>
          <p:nvPr/>
        </p:nvSpPr>
        <p:spPr bwMode="auto">
          <a:xfrm>
            <a:off x="4042901" y="8761"/>
            <a:ext cx="7973466"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p>
            <a:pPr lvl="0" algn="r" fontAlgn="auto">
              <a:spcBef>
                <a:spcPts val="0"/>
              </a:spcBef>
              <a:spcAft>
                <a:spcPts val="0"/>
              </a:spcAft>
              <a:defRPr/>
            </a:pPr>
            <a:r>
              <a:rPr lang="en-US" sz="2800" b="1" i="1" dirty="0">
                <a:latin typeface="+mj-lt"/>
              </a:rPr>
              <a:t>Capital</a:t>
            </a:r>
            <a:r>
              <a:rPr lang="en-US" sz="2800" b="1" i="1" dirty="0"/>
              <a:t> Campaign to Reduce Debt </a:t>
            </a:r>
          </a:p>
          <a:p>
            <a:pPr lvl="0" algn="r" fontAlgn="auto">
              <a:spcBef>
                <a:spcPts val="0"/>
              </a:spcBef>
              <a:spcAft>
                <a:spcPts val="0"/>
              </a:spcAft>
              <a:defRPr/>
            </a:pPr>
            <a:r>
              <a:rPr lang="en-US" sz="2800" b="1" i="1" dirty="0"/>
              <a:t>and Add to Building Fund</a:t>
            </a:r>
          </a:p>
        </p:txBody>
      </p:sp>
      <p:sp>
        <p:nvSpPr>
          <p:cNvPr id="45" name="Text Box 47">
            <a:extLst>
              <a:ext uri="{FF2B5EF4-FFF2-40B4-BE49-F238E27FC236}">
                <a16:creationId xmlns:a16="http://schemas.microsoft.com/office/drawing/2014/main" id="{72944EF4-E75A-4DA8-8B45-B48729B3EB02}"/>
              </a:ext>
            </a:extLst>
          </p:cNvPr>
          <p:cNvSpPr txBox="1">
            <a:spLocks noChangeArrowheads="1"/>
          </p:cNvSpPr>
          <p:nvPr/>
        </p:nvSpPr>
        <p:spPr bwMode="auto">
          <a:xfrm>
            <a:off x="401638" y="1519238"/>
            <a:ext cx="5438775" cy="2289025"/>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Effort Lead:  TBD by Vestry</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Description:  Initiate a capital campaign to reduce church debt and add to building fund.  Effort facilitates Campus updates and growth</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TF and Church survey agree reducing debt and new campus additions are important.  The effort facilitates both</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Effort Length: 5 months to establish capital campaign with a duration of approximately 3 years.  Building Funds investment would be ongoing once reinvigorated</a:t>
            </a:r>
          </a:p>
        </p:txBody>
      </p:sp>
      <p:sp>
        <p:nvSpPr>
          <p:cNvPr id="3080" name="Rectangle 96">
            <a:extLst>
              <a:ext uri="{FF2B5EF4-FFF2-40B4-BE49-F238E27FC236}">
                <a16:creationId xmlns:a16="http://schemas.microsoft.com/office/drawing/2014/main" id="{6A089270-215A-41A1-B1DE-BA2CCE53797E}"/>
              </a:ext>
            </a:extLst>
          </p:cNvPr>
          <p:cNvSpPr>
            <a:spLocks noChangeArrowheads="1"/>
          </p:cNvSpPr>
          <p:nvPr/>
        </p:nvSpPr>
        <p:spPr bwMode="auto">
          <a:xfrm>
            <a:off x="2362200" y="4003235"/>
            <a:ext cx="8937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93000"/>
              </a:lnSpc>
              <a:spcBef>
                <a:spcPct val="20000"/>
              </a:spcBef>
              <a:buClr>
                <a:schemeClr val="hlink"/>
              </a:buClr>
              <a:buSzPct val="75000"/>
              <a:buFont typeface="Wingdings" panose="05000000000000000000" pitchFamily="2" charset="2"/>
              <a:buNone/>
            </a:pPr>
            <a:r>
              <a:rPr lang="en-US" altLang="en-US" sz="1600" b="1" u="sng" dirty="0">
                <a:latin typeface="Arial Narrow" panose="020B0606020202030204" pitchFamily="34" charset="0"/>
              </a:rPr>
              <a:t>Discussion</a:t>
            </a:r>
            <a:endParaRPr lang="en-US" altLang="en-US" sz="1400" b="1" u="sng" dirty="0">
              <a:latin typeface="Arial Narrow" panose="020B0606020202030204" pitchFamily="34" charset="0"/>
            </a:endParaRPr>
          </a:p>
        </p:txBody>
      </p:sp>
      <p:sp>
        <p:nvSpPr>
          <p:cNvPr id="3081" name="Text Box 104">
            <a:extLst>
              <a:ext uri="{FF2B5EF4-FFF2-40B4-BE49-F238E27FC236}">
                <a16:creationId xmlns:a16="http://schemas.microsoft.com/office/drawing/2014/main" id="{F129CC16-CB05-46E7-BD93-58CA6977F3A6}"/>
              </a:ext>
            </a:extLst>
          </p:cNvPr>
          <p:cNvSpPr txBox="1">
            <a:spLocks noChangeArrowheads="1"/>
          </p:cNvSpPr>
          <p:nvPr/>
        </p:nvSpPr>
        <p:spPr bwMode="auto">
          <a:xfrm>
            <a:off x="533400" y="1246188"/>
            <a:ext cx="42338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Overview</a:t>
            </a:r>
          </a:p>
        </p:txBody>
      </p:sp>
      <p:sp>
        <p:nvSpPr>
          <p:cNvPr id="3082" name="Text Box 106">
            <a:extLst>
              <a:ext uri="{FF2B5EF4-FFF2-40B4-BE49-F238E27FC236}">
                <a16:creationId xmlns:a16="http://schemas.microsoft.com/office/drawing/2014/main" id="{729A468C-95B9-4F25-ACC0-091074CE07D5}"/>
              </a:ext>
            </a:extLst>
          </p:cNvPr>
          <p:cNvSpPr txBox="1">
            <a:spLocks noChangeArrowheads="1"/>
          </p:cNvSpPr>
          <p:nvPr/>
        </p:nvSpPr>
        <p:spPr bwMode="auto">
          <a:xfrm>
            <a:off x="7419976" y="4033393"/>
            <a:ext cx="30480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dirty="0">
                <a:solidFill>
                  <a:schemeClr val="tx1"/>
                </a:solidFill>
                <a:latin typeface="Arial Narrow" panose="020B0606020202030204" pitchFamily="34" charset="0"/>
              </a:rPr>
              <a:t>Issues and Resources Needed </a:t>
            </a:r>
          </a:p>
        </p:txBody>
      </p:sp>
      <p:sp>
        <p:nvSpPr>
          <p:cNvPr id="6198" name="Text Box 41">
            <a:extLst>
              <a:ext uri="{FF2B5EF4-FFF2-40B4-BE49-F238E27FC236}">
                <a16:creationId xmlns:a16="http://schemas.microsoft.com/office/drawing/2014/main" id="{3A8D7F33-B805-4A5E-BB6B-6193765AED35}"/>
              </a:ext>
            </a:extLst>
          </p:cNvPr>
          <p:cNvSpPr txBox="1">
            <a:spLocks noChangeArrowheads="1"/>
          </p:cNvSpPr>
          <p:nvPr/>
        </p:nvSpPr>
        <p:spPr bwMode="auto">
          <a:xfrm>
            <a:off x="219075" y="4243388"/>
            <a:ext cx="5813425" cy="2185214"/>
          </a:xfrm>
          <a:prstGeom prst="rect">
            <a:avLst/>
          </a:prstGeom>
          <a:noFill/>
          <a:ln w="3175" algn="ctr">
            <a:noFill/>
            <a:miter lim="800000"/>
            <a:headEnd/>
            <a:tailEnd/>
          </a:ln>
        </p:spPr>
        <p:txBody>
          <a:bodyPr>
            <a:spAutoFit/>
          </a:bodyPr>
          <a:lstStyle/>
          <a:p>
            <a:pPr marL="176213" indent="-176213">
              <a:spcBef>
                <a:spcPts val="600"/>
              </a:spcBef>
              <a:buClr>
                <a:srgbClr val="FF0000"/>
              </a:buClr>
              <a:buSzPct val="100000"/>
              <a:buFont typeface="Arial" pitchFamily="34" charset="0"/>
              <a:buChar char="●"/>
              <a:defRPr/>
            </a:pPr>
            <a:r>
              <a:rPr lang="en-US" sz="1400" dirty="0">
                <a:latin typeface="+mn-lt"/>
              </a:rPr>
              <a:t>TF and Church Survey agree additional campus facilities are needed given Church Growth and for attracting new members.  Funding and/or loans will be need for these additions</a:t>
            </a:r>
          </a:p>
          <a:p>
            <a:pPr marL="176213" indent="-176213" eaLnBrk="1">
              <a:spcBef>
                <a:spcPts val="600"/>
              </a:spcBef>
              <a:buClr>
                <a:srgbClr val="FF0000"/>
              </a:buClr>
              <a:buSzPct val="100000"/>
              <a:buFont typeface="Arial" pitchFamily="34" charset="0"/>
              <a:buChar char="●"/>
              <a:defRPr/>
            </a:pPr>
            <a:r>
              <a:rPr lang="en-US" sz="1400" dirty="0">
                <a:latin typeface="+mn-lt"/>
              </a:rPr>
              <a:t>The capital campaign is aimed at “over and above giving” to eliminate the church debt in X years.  It can be run internally or Church could use a consultant specializing in these type of campaigns </a:t>
            </a:r>
          </a:p>
          <a:p>
            <a:pPr marL="176213" indent="-176213" eaLnBrk="1">
              <a:spcBef>
                <a:spcPts val="600"/>
              </a:spcBef>
              <a:buClr>
                <a:srgbClr val="FF0000"/>
              </a:buClr>
              <a:buSzPct val="100000"/>
              <a:buFont typeface="Arial" pitchFamily="34" charset="0"/>
              <a:buChar char="●"/>
              <a:defRPr/>
            </a:pPr>
            <a:r>
              <a:rPr lang="en-US" sz="1400" dirty="0">
                <a:latin typeface="+mn-lt"/>
              </a:rPr>
              <a:t>Building Fund Investment.  This could be concurrent or come right after the capital campaign.  Aim is fund the “down” required for a building loan, or pay for construction outright</a:t>
            </a:r>
          </a:p>
        </p:txBody>
      </p:sp>
      <p:sp>
        <p:nvSpPr>
          <p:cNvPr id="3084" name="Text Box 104">
            <a:extLst>
              <a:ext uri="{FF2B5EF4-FFF2-40B4-BE49-F238E27FC236}">
                <a16:creationId xmlns:a16="http://schemas.microsoft.com/office/drawing/2014/main" id="{7E8E089B-D2C2-425A-AD5C-F52B3E1DD27B}"/>
              </a:ext>
            </a:extLst>
          </p:cNvPr>
          <p:cNvSpPr txBox="1">
            <a:spLocks noChangeArrowheads="1"/>
          </p:cNvSpPr>
          <p:nvPr/>
        </p:nvSpPr>
        <p:spPr bwMode="auto">
          <a:xfrm>
            <a:off x="6477000" y="1230313"/>
            <a:ext cx="44735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dirty="0">
                <a:solidFill>
                  <a:schemeClr val="tx1"/>
                </a:solidFill>
                <a:latin typeface="Arial Narrow" panose="020B0606020202030204" pitchFamily="34" charset="0"/>
              </a:rPr>
              <a:t>Tasks to Be Completed</a:t>
            </a:r>
          </a:p>
        </p:txBody>
      </p:sp>
      <p:sp>
        <p:nvSpPr>
          <p:cNvPr id="66" name="Text Box 47">
            <a:extLst>
              <a:ext uri="{FF2B5EF4-FFF2-40B4-BE49-F238E27FC236}">
                <a16:creationId xmlns:a16="http://schemas.microsoft.com/office/drawing/2014/main" id="{B83E4BEB-2DDE-45DC-AA2C-E650774AE7D2}"/>
              </a:ext>
            </a:extLst>
          </p:cNvPr>
          <p:cNvSpPr txBox="1">
            <a:spLocks noChangeArrowheads="1"/>
          </p:cNvSpPr>
          <p:nvPr/>
        </p:nvSpPr>
        <p:spPr bwMode="auto">
          <a:xfrm>
            <a:off x="6130927" y="1605757"/>
            <a:ext cx="5597525" cy="2209836"/>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These two efforts can be done at the same time, or in series.  Method needs to be decided</a:t>
            </a:r>
          </a:p>
          <a:p>
            <a:pPr marL="177800" indent="-177800" eaLnBrk="1">
              <a:lnSpc>
                <a:spcPct val="90000"/>
              </a:lnSpc>
              <a:buClr>
                <a:srgbClr val="FF0000"/>
              </a:buClr>
              <a:buSzPct val="100000"/>
              <a:buFont typeface="Arial" pitchFamily="34" charset="0"/>
              <a:buChar char="●"/>
              <a:defRPr/>
            </a:pPr>
            <a:r>
              <a:rPr lang="en-US" sz="1400" dirty="0">
                <a:latin typeface="+mn-lt"/>
              </a:rPr>
              <a:t>Campaign:</a:t>
            </a:r>
          </a:p>
          <a:p>
            <a:pPr marL="515938" lvl="1" indent="-285750">
              <a:lnSpc>
                <a:spcPct val="90000"/>
              </a:lnSpc>
              <a:buClr>
                <a:srgbClr val="FF0000"/>
              </a:buClr>
              <a:buSzPct val="100000"/>
              <a:buFont typeface="Courier New" panose="02070309020205020404" pitchFamily="49" charset="0"/>
              <a:buChar char="o"/>
              <a:defRPr/>
            </a:pPr>
            <a:r>
              <a:rPr lang="en-US" sz="1400" dirty="0">
                <a:latin typeface="+mn-lt"/>
              </a:rPr>
              <a:t>ID lead for effort.  Lead and committee determine who coordinates Campaign – consultant or Church member</a:t>
            </a:r>
          </a:p>
          <a:p>
            <a:pPr marL="515938" lvl="1" indent="-285750">
              <a:lnSpc>
                <a:spcPct val="90000"/>
              </a:lnSpc>
              <a:buClr>
                <a:srgbClr val="FF0000"/>
              </a:buClr>
              <a:buSzPct val="100000"/>
              <a:buFont typeface="Courier New" panose="02070309020205020404" pitchFamily="49" charset="0"/>
              <a:buChar char="o"/>
              <a:defRPr/>
            </a:pPr>
            <a:r>
              <a:rPr lang="en-US" sz="1400" dirty="0">
                <a:latin typeface="+mn-lt"/>
              </a:rPr>
              <a:t>Lead/consultant organizes campaign and execute</a:t>
            </a:r>
          </a:p>
          <a:p>
            <a:pPr marL="177800" indent="-177800" eaLnBrk="1">
              <a:lnSpc>
                <a:spcPct val="90000"/>
              </a:lnSpc>
              <a:spcBef>
                <a:spcPts val="600"/>
              </a:spcBef>
              <a:buClr>
                <a:srgbClr val="FF0000"/>
              </a:buClr>
              <a:buSzPct val="100000"/>
              <a:buFont typeface="Arial" pitchFamily="34" charset="0"/>
              <a:buChar char="●"/>
              <a:defRPr/>
            </a:pPr>
            <a:r>
              <a:rPr lang="en-US" sz="1400" dirty="0">
                <a:latin typeface="+mn-lt"/>
              </a:rPr>
              <a:t>Build Fund Donations:  </a:t>
            </a:r>
          </a:p>
          <a:p>
            <a:pPr marL="515938" lvl="1" indent="-285750">
              <a:lnSpc>
                <a:spcPct val="90000"/>
              </a:lnSpc>
              <a:spcBef>
                <a:spcPts val="0"/>
              </a:spcBef>
              <a:buClr>
                <a:srgbClr val="FF0000"/>
              </a:buClr>
              <a:buSzPct val="100000"/>
              <a:buFont typeface="Courier New" panose="02070309020205020404" pitchFamily="49" charset="0"/>
              <a:buChar char="o"/>
              <a:defRPr/>
            </a:pPr>
            <a:r>
              <a:rPr lang="en-US" sz="1400" dirty="0">
                <a:latin typeface="+mn-lt"/>
              </a:rPr>
              <a:t>ID Lead for effort.  Lead may organize committee</a:t>
            </a:r>
          </a:p>
          <a:p>
            <a:pPr marL="515938" lvl="1" indent="-285750">
              <a:lnSpc>
                <a:spcPct val="90000"/>
              </a:lnSpc>
              <a:spcBef>
                <a:spcPts val="0"/>
              </a:spcBef>
              <a:buClr>
                <a:srgbClr val="FF0000"/>
              </a:buClr>
              <a:buSzPct val="100000"/>
              <a:buFont typeface="Courier New" panose="02070309020205020404" pitchFamily="49" charset="0"/>
              <a:buChar char="o"/>
              <a:defRPr/>
            </a:pPr>
            <a:r>
              <a:rPr lang="en-US" sz="1400" dirty="0">
                <a:latin typeface="+mn-lt"/>
              </a:rPr>
              <a:t>Plan for and initiate large publicity campaign internal to Church…mission moments, flyers, announcements, etc.</a:t>
            </a:r>
          </a:p>
          <a:p>
            <a:pPr marL="515938" lvl="1" indent="-285750">
              <a:lnSpc>
                <a:spcPct val="90000"/>
              </a:lnSpc>
              <a:spcBef>
                <a:spcPts val="0"/>
              </a:spcBef>
              <a:buClr>
                <a:srgbClr val="FF0000"/>
              </a:buClr>
              <a:buSzPct val="100000"/>
              <a:buFont typeface="Courier New" panose="02070309020205020404" pitchFamily="49" charset="0"/>
              <a:buChar char="o"/>
              <a:defRPr/>
            </a:pPr>
            <a:r>
              <a:rPr lang="en-US" sz="1400" dirty="0">
                <a:latin typeface="+mn-lt"/>
              </a:rPr>
              <a:t>Re-do publicity often</a:t>
            </a:r>
          </a:p>
        </p:txBody>
      </p:sp>
      <p:sp>
        <p:nvSpPr>
          <p:cNvPr id="15" name="Text Box 47">
            <a:extLst>
              <a:ext uri="{FF2B5EF4-FFF2-40B4-BE49-F238E27FC236}">
                <a16:creationId xmlns:a16="http://schemas.microsoft.com/office/drawing/2014/main" id="{A2D4954E-06A2-4B63-86A0-DE5C8C814A78}"/>
              </a:ext>
            </a:extLst>
          </p:cNvPr>
          <p:cNvSpPr txBox="1">
            <a:spLocks noChangeArrowheads="1"/>
          </p:cNvSpPr>
          <p:nvPr/>
        </p:nvSpPr>
        <p:spPr bwMode="auto">
          <a:xfrm>
            <a:off x="6197983" y="4309269"/>
            <a:ext cx="5307012" cy="1523494"/>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spcBef>
                <a:spcPts val="0"/>
              </a:spcBef>
              <a:buClr>
                <a:srgbClr val="FF0000"/>
              </a:buClr>
              <a:buSzPct val="100000"/>
              <a:buFont typeface="Arial" pitchFamily="34" charset="0"/>
              <a:buChar char="●"/>
              <a:defRPr/>
            </a:pPr>
            <a:r>
              <a:rPr lang="en-US" sz="1400" dirty="0">
                <a:latin typeface="+mn-lt"/>
              </a:rPr>
              <a:t>Need to emphasize both efforts are “over and above” giving. Not from “regular” giving total</a:t>
            </a:r>
          </a:p>
          <a:p>
            <a:pPr marL="177800" indent="-177800" eaLnBrk="1">
              <a:spcBef>
                <a:spcPts val="600"/>
              </a:spcBef>
              <a:buClr>
                <a:srgbClr val="FF0000"/>
              </a:buClr>
              <a:buSzPct val="100000"/>
              <a:buFont typeface="Arial" pitchFamily="34" charset="0"/>
              <a:buChar char="●"/>
              <a:defRPr/>
            </a:pPr>
            <a:r>
              <a:rPr lang="en-US" sz="1400" dirty="0">
                <a:latin typeface="+mn-lt"/>
              </a:rPr>
              <a:t>Socialization with congregation is important.  We are asking for more – for a very good purpose</a:t>
            </a:r>
          </a:p>
          <a:p>
            <a:pPr marL="177800" indent="-177800" eaLnBrk="1">
              <a:spcBef>
                <a:spcPts val="600"/>
              </a:spcBef>
              <a:buClr>
                <a:srgbClr val="FF0000"/>
              </a:buClr>
              <a:buSzPct val="100000"/>
              <a:buFont typeface="Arial" pitchFamily="34" charset="0"/>
              <a:buChar char="●"/>
              <a:defRPr/>
            </a:pPr>
            <a:r>
              <a:rPr lang="en-US" sz="1400" dirty="0">
                <a:latin typeface="+mn-lt"/>
              </a:rPr>
              <a:t>Consultant cost is unknown.  Therefore not listed below</a:t>
            </a:r>
          </a:p>
          <a:p>
            <a:pPr marL="177800" indent="-177800" eaLnBrk="1">
              <a:spcBef>
                <a:spcPts val="600"/>
              </a:spcBef>
              <a:buClr>
                <a:srgbClr val="FF0000"/>
              </a:buClr>
              <a:buSzPct val="100000"/>
              <a:buFont typeface="Arial" pitchFamily="34" charset="0"/>
              <a:buChar char="●"/>
              <a:defRPr/>
            </a:pPr>
            <a:endParaRPr lang="en-US" sz="1400" dirty="0">
              <a:latin typeface="+mn-lt"/>
            </a:endParaRPr>
          </a:p>
        </p:txBody>
      </p:sp>
      <p:sp>
        <p:nvSpPr>
          <p:cNvPr id="3087" name="TextBox 15">
            <a:extLst>
              <a:ext uri="{FF2B5EF4-FFF2-40B4-BE49-F238E27FC236}">
                <a16:creationId xmlns:a16="http://schemas.microsoft.com/office/drawing/2014/main" id="{32B9E7F5-32FF-4B59-80BB-4932E52281F7}"/>
              </a:ext>
            </a:extLst>
          </p:cNvPr>
          <p:cNvSpPr txBox="1">
            <a:spLocks noChangeArrowheads="1"/>
          </p:cNvSpPr>
          <p:nvPr/>
        </p:nvSpPr>
        <p:spPr bwMode="auto">
          <a:xfrm>
            <a:off x="10521951" y="856000"/>
            <a:ext cx="1186030" cy="321306"/>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en-US" altLang="en-US" sz="1600" dirty="0"/>
              <a:t>2021 Effort</a:t>
            </a:r>
          </a:p>
        </p:txBody>
      </p:sp>
      <p:graphicFrame>
        <p:nvGraphicFramePr>
          <p:cNvPr id="2" name="Group 116">
            <a:extLst>
              <a:ext uri="{FF2B5EF4-FFF2-40B4-BE49-F238E27FC236}">
                <a16:creationId xmlns:a16="http://schemas.microsoft.com/office/drawing/2014/main" id="{3A55FD78-1267-4D5D-81A1-9C0A98BF70D5}"/>
              </a:ext>
            </a:extLst>
          </p:cNvPr>
          <p:cNvGraphicFramePr>
            <a:graphicFrameLocks noGrp="1"/>
          </p:cNvGraphicFramePr>
          <p:nvPr>
            <p:extLst>
              <p:ext uri="{D42A27DB-BD31-4B8C-83A1-F6EECF244321}">
                <p14:modId xmlns:p14="http://schemas.microsoft.com/office/powerpoint/2010/main" val="3861473048"/>
              </p:ext>
            </p:extLst>
          </p:nvPr>
        </p:nvGraphicFramePr>
        <p:xfrm>
          <a:off x="6261100" y="5588000"/>
          <a:ext cx="5202238" cy="1036640"/>
        </p:xfrm>
        <a:graphic>
          <a:graphicData uri="http://schemas.openxmlformats.org/drawingml/2006/table">
            <a:tbl>
              <a:tblPr/>
              <a:tblGrid>
                <a:gridCol w="948836">
                  <a:extLst>
                    <a:ext uri="{9D8B030D-6E8A-4147-A177-3AD203B41FA5}">
                      <a16:colId xmlns:a16="http://schemas.microsoft.com/office/drawing/2014/main" val="20000"/>
                    </a:ext>
                  </a:extLst>
                </a:gridCol>
                <a:gridCol w="824098">
                  <a:extLst>
                    <a:ext uri="{9D8B030D-6E8A-4147-A177-3AD203B41FA5}">
                      <a16:colId xmlns:a16="http://schemas.microsoft.com/office/drawing/2014/main" val="20001"/>
                    </a:ext>
                  </a:extLst>
                </a:gridCol>
                <a:gridCol w="1065395">
                  <a:extLst>
                    <a:ext uri="{9D8B030D-6E8A-4147-A177-3AD203B41FA5}">
                      <a16:colId xmlns:a16="http://schemas.microsoft.com/office/drawing/2014/main" val="20002"/>
                    </a:ext>
                  </a:extLst>
                </a:gridCol>
                <a:gridCol w="793423">
                  <a:extLst>
                    <a:ext uri="{9D8B030D-6E8A-4147-A177-3AD203B41FA5}">
                      <a16:colId xmlns:a16="http://schemas.microsoft.com/office/drawing/2014/main" val="20003"/>
                    </a:ext>
                  </a:extLst>
                </a:gridCol>
                <a:gridCol w="736165">
                  <a:extLst>
                    <a:ext uri="{9D8B030D-6E8A-4147-A177-3AD203B41FA5}">
                      <a16:colId xmlns:a16="http://schemas.microsoft.com/office/drawing/2014/main" val="20004"/>
                    </a:ext>
                  </a:extLst>
                </a:gridCol>
                <a:gridCol w="834321">
                  <a:extLst>
                    <a:ext uri="{9D8B030D-6E8A-4147-A177-3AD203B41FA5}">
                      <a16:colId xmlns:a16="http://schemas.microsoft.com/office/drawing/2014/main" val="20005"/>
                    </a:ext>
                  </a:extLst>
                </a:gridCol>
              </a:tblGrid>
              <a:tr h="259160">
                <a:tc gridSpan="6">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Funding</a:t>
                      </a:r>
                    </a:p>
                  </a:txBody>
                  <a:tcPr marL="91417" marR="91417"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a:ln>
                            <a:noFill/>
                          </a:ln>
                          <a:solidFill>
                            <a:schemeClr val="tx1"/>
                          </a:solidFill>
                          <a:effectLst/>
                          <a:latin typeface="Arial Narrow" pitchFamily="34" charset="0"/>
                          <a:cs typeface="Arial" charset="0"/>
                        </a:rPr>
                        <a:t>Type</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CY21</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CY22</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CY23</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CY24</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CY25</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Yearly</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9160">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Start-up</a:t>
                      </a:r>
                    </a:p>
                  </a:txBody>
                  <a:tcPr marL="45709" marR="45709" marT="45734" marB="45734"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09" marR="45709"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0850280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6259056" y="3867820"/>
            <a:ext cx="3981450" cy="2657475"/>
          </a:xfrm>
          <a:prstGeom prst="rect">
            <a:avLst/>
          </a:prstGeom>
          <a:noFill/>
          <a:ln w="9525">
            <a:noFill/>
            <a:miter lim="800000"/>
            <a:headEnd/>
            <a:tailEnd/>
          </a:ln>
        </p:spPr>
        <p:txBody>
          <a:bodyPr lIns="0" tIns="0" rIns="0" bIns="0"/>
          <a:lstStyle/>
          <a:p>
            <a:pPr marL="173038" indent="-173038" eaLnBrk="0" hangingPunct="0">
              <a:spcBef>
                <a:spcPct val="20000"/>
              </a:spcBef>
              <a:buClr>
                <a:schemeClr val="hlink"/>
              </a:buClr>
              <a:buSzPct val="75000"/>
              <a:buFont typeface="Wingdings" pitchFamily="2" charset="2"/>
              <a:buChar char="l"/>
            </a:pPr>
            <a:endParaRPr lang="en-US" sz="1000"/>
          </a:p>
        </p:txBody>
      </p:sp>
      <p:sp>
        <p:nvSpPr>
          <p:cNvPr id="6147" name="Rectangle 7"/>
          <p:cNvSpPr>
            <a:spLocks noChangeArrowheads="1"/>
          </p:cNvSpPr>
          <p:nvPr/>
        </p:nvSpPr>
        <p:spPr bwMode="auto">
          <a:xfrm>
            <a:off x="263047" y="1038894"/>
            <a:ext cx="11498893" cy="5486400"/>
          </a:xfrm>
          <a:prstGeom prst="rect">
            <a:avLst/>
          </a:prstGeom>
          <a:noFill/>
          <a:ln w="28575" algn="ctr">
            <a:solidFill>
              <a:schemeClr val="tx1"/>
            </a:solidFill>
            <a:miter lim="800000"/>
            <a:headEnd/>
            <a:tailEnd/>
          </a:ln>
        </p:spPr>
        <p:txBody>
          <a:bodyPr wrap="none" anchor="ctr"/>
          <a:lstStyle/>
          <a:p>
            <a:endParaRPr lang="en-US"/>
          </a:p>
        </p:txBody>
      </p:sp>
      <p:sp>
        <p:nvSpPr>
          <p:cNvPr id="6148" name="Line 8"/>
          <p:cNvSpPr>
            <a:spLocks noChangeShapeType="1"/>
          </p:cNvSpPr>
          <p:nvPr/>
        </p:nvSpPr>
        <p:spPr bwMode="auto">
          <a:xfrm flipV="1">
            <a:off x="263047" y="3791879"/>
            <a:ext cx="11498893" cy="0"/>
          </a:xfrm>
          <a:prstGeom prst="line">
            <a:avLst/>
          </a:prstGeom>
          <a:noFill/>
          <a:ln w="38100">
            <a:solidFill>
              <a:schemeClr val="tx1"/>
            </a:solidFill>
            <a:round/>
            <a:headEnd/>
            <a:tailEnd/>
          </a:ln>
        </p:spPr>
        <p:txBody>
          <a:bodyPr/>
          <a:lstStyle/>
          <a:p>
            <a:endParaRPr lang="en-US"/>
          </a:p>
        </p:txBody>
      </p:sp>
      <p:sp>
        <p:nvSpPr>
          <p:cNvPr id="6149" name="Line 9"/>
          <p:cNvSpPr>
            <a:spLocks noChangeShapeType="1"/>
          </p:cNvSpPr>
          <p:nvPr/>
        </p:nvSpPr>
        <p:spPr bwMode="auto">
          <a:xfrm flipV="1">
            <a:off x="5973306" y="1038894"/>
            <a:ext cx="0" cy="5486400"/>
          </a:xfrm>
          <a:prstGeom prst="line">
            <a:avLst/>
          </a:prstGeom>
          <a:noFill/>
          <a:ln w="38100">
            <a:solidFill>
              <a:schemeClr val="tx1"/>
            </a:solidFill>
            <a:round/>
            <a:headEnd/>
            <a:tailEnd/>
          </a:ln>
        </p:spPr>
        <p:txBody>
          <a:bodyPr/>
          <a:lstStyle/>
          <a:p>
            <a:endParaRPr lang="en-US"/>
          </a:p>
        </p:txBody>
      </p:sp>
      <p:sp>
        <p:nvSpPr>
          <p:cNvPr id="6150" name="Text Box 42"/>
          <p:cNvSpPr txBox="1">
            <a:spLocks noChangeArrowheads="1"/>
          </p:cNvSpPr>
          <p:nvPr/>
        </p:nvSpPr>
        <p:spPr bwMode="auto">
          <a:xfrm>
            <a:off x="5877439" y="326934"/>
            <a:ext cx="5864005" cy="344710"/>
          </a:xfrm>
          <a:prstGeom prst="rect">
            <a:avLst/>
          </a:prstGeom>
          <a:noFill/>
          <a:ln w="9525" algn="ctr">
            <a:noFill/>
            <a:miter lim="800000"/>
            <a:headEnd/>
            <a:tailEnd/>
          </a:ln>
        </p:spPr>
        <p:txBody>
          <a:bodyPr wrap="square" lIns="0" tIns="0" rIns="0" bIns="0" anchor="ctr">
            <a:spAutoFit/>
          </a:bodyPr>
          <a:lstStyle/>
          <a:p>
            <a:pPr algn="r">
              <a:lnSpc>
                <a:spcPct val="80000"/>
              </a:lnSpc>
            </a:pPr>
            <a:r>
              <a:rPr lang="en-US" sz="2800" b="1" i="1" dirty="0">
                <a:latin typeface="Tahoma" pitchFamily="34" charset="0"/>
                <a:cs typeface="Tahoma" pitchFamily="34" charset="0"/>
              </a:rPr>
              <a:t>Better Church Signage</a:t>
            </a:r>
          </a:p>
        </p:txBody>
      </p:sp>
      <p:sp>
        <p:nvSpPr>
          <p:cNvPr id="45" name="Text Box 47"/>
          <p:cNvSpPr txBox="1">
            <a:spLocks noChangeArrowheads="1"/>
          </p:cNvSpPr>
          <p:nvPr/>
        </p:nvSpPr>
        <p:spPr bwMode="auto">
          <a:xfrm>
            <a:off x="430060" y="1357398"/>
            <a:ext cx="5409896" cy="1763560"/>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spcBef>
                <a:spcPts val="600"/>
              </a:spcBef>
              <a:buClr>
                <a:srgbClr val="FF0000"/>
              </a:buClr>
              <a:buFont typeface="Arial" pitchFamily="34" charset="0"/>
              <a:buChar char="●"/>
              <a:defRPr/>
            </a:pPr>
            <a:r>
              <a:rPr lang="en-US" sz="1300" dirty="0">
                <a:latin typeface="+mn-lt"/>
              </a:rPr>
              <a:t>Effort Lead: Rebecca Franz - Jr. Warden</a:t>
            </a:r>
          </a:p>
          <a:p>
            <a:pPr marL="177800" indent="-177800">
              <a:spcBef>
                <a:spcPts val="600"/>
              </a:spcBef>
              <a:buClr>
                <a:srgbClr val="FF0000"/>
              </a:buClr>
              <a:buFont typeface="Arial" pitchFamily="34" charset="0"/>
              <a:buChar char="●"/>
              <a:defRPr/>
            </a:pPr>
            <a:r>
              <a:rPr lang="en-US" sz="1300" dirty="0"/>
              <a:t>Description: The church needs a new sign for the following reasons: the current one doesn't help us achieve our goals for growth; no longer visible to passers by because of the retaining wall and trees. </a:t>
            </a:r>
          </a:p>
          <a:p>
            <a:pPr marL="177800" indent="-177800">
              <a:spcBef>
                <a:spcPts val="600"/>
              </a:spcBef>
              <a:buClr>
                <a:srgbClr val="FF0000"/>
              </a:buClr>
              <a:buFont typeface="Arial" pitchFamily="34" charset="0"/>
              <a:buChar char="●"/>
              <a:defRPr/>
            </a:pPr>
            <a:r>
              <a:rPr lang="en-US" sz="1300" b="0" i="0" dirty="0">
                <a:solidFill>
                  <a:srgbClr val="000000"/>
                </a:solidFill>
                <a:effectLst/>
                <a:latin typeface="Arial" panose="020B0604020202020204" pitchFamily="34" charset="0"/>
              </a:rPr>
              <a:t>Effort Length: Phase 1: complete / Phase 2: TBD determined by funding</a:t>
            </a:r>
          </a:p>
          <a:p>
            <a:pPr>
              <a:spcBef>
                <a:spcPts val="0"/>
              </a:spcBef>
              <a:buClr>
                <a:srgbClr val="FF0000"/>
              </a:buClr>
              <a:defRPr/>
            </a:pPr>
            <a:endParaRPr lang="en-US" sz="1400" dirty="0"/>
          </a:p>
          <a:p>
            <a:pPr marL="177800" indent="-177800">
              <a:lnSpc>
                <a:spcPct val="90000"/>
              </a:lnSpc>
              <a:buFont typeface="Wingdings" pitchFamily="2" charset="2"/>
              <a:buChar char="§"/>
              <a:defRPr/>
            </a:pPr>
            <a:endParaRPr lang="en-US" sz="1400" dirty="0">
              <a:latin typeface="Arial Narrow" pitchFamily="34" charset="0"/>
            </a:endParaRPr>
          </a:p>
        </p:txBody>
      </p:sp>
      <p:graphicFrame>
        <p:nvGraphicFramePr>
          <p:cNvPr id="8308" name="Group 116"/>
          <p:cNvGraphicFramePr>
            <a:graphicFrameLocks noGrp="1"/>
          </p:cNvGraphicFramePr>
          <p:nvPr/>
        </p:nvGraphicFramePr>
        <p:xfrm>
          <a:off x="6207681" y="5218843"/>
          <a:ext cx="5203522" cy="1036320"/>
        </p:xfrm>
        <a:graphic>
          <a:graphicData uri="http://schemas.openxmlformats.org/drawingml/2006/table">
            <a:tbl>
              <a:tblPr/>
              <a:tblGrid>
                <a:gridCol w="949070">
                  <a:extLst>
                    <a:ext uri="{9D8B030D-6E8A-4147-A177-3AD203B41FA5}">
                      <a16:colId xmlns:a16="http://schemas.microsoft.com/office/drawing/2014/main" val="20000"/>
                    </a:ext>
                  </a:extLst>
                </a:gridCol>
                <a:gridCol w="824301">
                  <a:extLst>
                    <a:ext uri="{9D8B030D-6E8A-4147-A177-3AD203B41FA5}">
                      <a16:colId xmlns:a16="http://schemas.microsoft.com/office/drawing/2014/main" val="20001"/>
                    </a:ext>
                  </a:extLst>
                </a:gridCol>
                <a:gridCol w="1065658">
                  <a:extLst>
                    <a:ext uri="{9D8B030D-6E8A-4147-A177-3AD203B41FA5}">
                      <a16:colId xmlns:a16="http://schemas.microsoft.com/office/drawing/2014/main" val="20002"/>
                    </a:ext>
                  </a:extLst>
                </a:gridCol>
                <a:gridCol w="1093577">
                  <a:extLst>
                    <a:ext uri="{9D8B030D-6E8A-4147-A177-3AD203B41FA5}">
                      <a16:colId xmlns:a16="http://schemas.microsoft.com/office/drawing/2014/main" val="20003"/>
                    </a:ext>
                  </a:extLst>
                </a:gridCol>
                <a:gridCol w="1154076">
                  <a:extLst>
                    <a:ext uri="{9D8B030D-6E8A-4147-A177-3AD203B41FA5}">
                      <a16:colId xmlns:a16="http://schemas.microsoft.com/office/drawing/2014/main" val="20004"/>
                    </a:ext>
                  </a:extLst>
                </a:gridCol>
                <a:gridCol w="116840">
                  <a:extLst>
                    <a:ext uri="{9D8B030D-6E8A-4147-A177-3AD203B41FA5}">
                      <a16:colId xmlns:a16="http://schemas.microsoft.com/office/drawing/2014/main" val="20005"/>
                    </a:ext>
                  </a:extLst>
                </a:gridCol>
              </a:tblGrid>
              <a:tr h="195263">
                <a:tc gridSpan="6">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Funding</a:t>
                      </a: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84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a:ln>
                            <a:noFill/>
                          </a:ln>
                          <a:solidFill>
                            <a:schemeClr val="tx1"/>
                          </a:solidFill>
                          <a:effectLst/>
                          <a:latin typeface="Arial Narrow" pitchFamily="34" charset="0"/>
                          <a:cs typeface="Arial" charset="0"/>
                        </a:rPr>
                        <a:t>Type</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Deposit</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1</a:t>
                      </a:r>
                      <a:r>
                        <a:rPr kumimoji="0" lang="en-US" sz="1100" b="1" i="0" u="none" strike="noStrike" cap="none" normalizeH="0" baseline="30000" dirty="0">
                          <a:ln>
                            <a:noFill/>
                          </a:ln>
                          <a:solidFill>
                            <a:schemeClr val="tx1"/>
                          </a:solidFill>
                          <a:effectLst/>
                          <a:latin typeface="Arial Narrow" pitchFamily="34" charset="0"/>
                          <a:cs typeface="Arial" charset="0"/>
                        </a:rPr>
                        <a:t>st</a:t>
                      </a:r>
                      <a:r>
                        <a:rPr kumimoji="0" lang="en-US" sz="1100" b="1" i="0" u="none" strike="noStrike" cap="none" normalizeH="0" baseline="0" dirty="0">
                          <a:ln>
                            <a:noFill/>
                          </a:ln>
                          <a:solidFill>
                            <a:schemeClr val="tx1"/>
                          </a:solidFill>
                          <a:effectLst/>
                          <a:latin typeface="Arial Narrow" pitchFamily="34" charset="0"/>
                          <a:cs typeface="Arial" charset="0"/>
                        </a:rPr>
                        <a:t> payment</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2</a:t>
                      </a:r>
                      <a:r>
                        <a:rPr kumimoji="0" lang="en-US" sz="1100" b="1" i="0" u="none" strike="noStrike" cap="none" normalizeH="0" baseline="30000" dirty="0">
                          <a:ln>
                            <a:noFill/>
                          </a:ln>
                          <a:solidFill>
                            <a:schemeClr val="tx1"/>
                          </a:solidFill>
                          <a:effectLst/>
                          <a:latin typeface="Arial Narrow" pitchFamily="34" charset="0"/>
                          <a:cs typeface="Arial" charset="0"/>
                        </a:rPr>
                        <a:t>nd</a:t>
                      </a:r>
                      <a:r>
                        <a:rPr kumimoji="0" lang="en-US" sz="1100" b="1" i="0" u="none" strike="noStrike" cap="none" normalizeH="0" baseline="0" dirty="0">
                          <a:ln>
                            <a:noFill/>
                          </a:ln>
                          <a:solidFill>
                            <a:schemeClr val="tx1"/>
                          </a:solidFill>
                          <a:effectLst/>
                          <a:latin typeface="Arial Narrow" pitchFamily="34" charset="0"/>
                          <a:cs typeface="Arial" charset="0"/>
                        </a:rPr>
                        <a:t> payment</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Final payment</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1"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0975">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Amount</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$25,000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$5,633.00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$5,633.00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$5,632.16</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57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Timeline</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N/A</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Day of installation</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30 days after install</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60 days after install</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191" name="Rectangle 96"/>
          <p:cNvSpPr>
            <a:spLocks noChangeArrowheads="1"/>
          </p:cNvSpPr>
          <p:nvPr/>
        </p:nvSpPr>
        <p:spPr bwMode="auto">
          <a:xfrm>
            <a:off x="2428297" y="3766790"/>
            <a:ext cx="894476" cy="246221"/>
          </a:xfrm>
          <a:prstGeom prst="rect">
            <a:avLst/>
          </a:prstGeom>
          <a:noFill/>
          <a:ln w="9525">
            <a:noFill/>
            <a:miter lim="800000"/>
            <a:headEnd/>
            <a:tailEnd/>
          </a:ln>
        </p:spPr>
        <p:txBody>
          <a:bodyPr wrap="none" lIns="0" tIns="0" rIns="0" bIns="0">
            <a:spAutoFit/>
          </a:bodyPr>
          <a:lstStyle/>
          <a:p>
            <a:pPr eaLnBrk="0" hangingPunct="0">
              <a:spcBef>
                <a:spcPct val="20000"/>
              </a:spcBef>
              <a:buClr>
                <a:schemeClr val="hlink"/>
              </a:buClr>
              <a:buSzPct val="75000"/>
              <a:buFont typeface="Wingdings" pitchFamily="2" charset="2"/>
              <a:buNone/>
            </a:pPr>
            <a:r>
              <a:rPr lang="en-US" sz="1600" b="1" u="sng" dirty="0">
                <a:latin typeface="Arial Narrow" pitchFamily="34" charset="0"/>
              </a:rPr>
              <a:t>Discussion</a:t>
            </a:r>
            <a:endParaRPr lang="en-US" sz="1400" b="1" u="sng" dirty="0">
              <a:latin typeface="Arial Narrow" pitchFamily="34" charset="0"/>
            </a:endParaRPr>
          </a:p>
        </p:txBody>
      </p:sp>
      <p:sp>
        <p:nvSpPr>
          <p:cNvPr id="6192" name="Text Box 104"/>
          <p:cNvSpPr txBox="1">
            <a:spLocks noChangeArrowheads="1"/>
          </p:cNvSpPr>
          <p:nvPr/>
        </p:nvSpPr>
        <p:spPr bwMode="auto">
          <a:xfrm>
            <a:off x="758348" y="1040047"/>
            <a:ext cx="4234375"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a:latin typeface="Arial Narrow" pitchFamily="34" charset="0"/>
              </a:rPr>
              <a:t>Overview</a:t>
            </a:r>
          </a:p>
        </p:txBody>
      </p:sp>
      <p:sp>
        <p:nvSpPr>
          <p:cNvPr id="6194" name="Text Box 106"/>
          <p:cNvSpPr txBox="1">
            <a:spLocks noChangeArrowheads="1"/>
          </p:cNvSpPr>
          <p:nvPr/>
        </p:nvSpPr>
        <p:spPr bwMode="auto">
          <a:xfrm>
            <a:off x="7189766" y="3766790"/>
            <a:ext cx="3048000" cy="246221"/>
          </a:xfrm>
          <a:prstGeom prst="rect">
            <a:avLst/>
          </a:prstGeom>
          <a:noFill/>
          <a:ln w="9525">
            <a:noFill/>
            <a:miter lim="800000"/>
            <a:headEnd/>
            <a:tailEnd/>
          </a:ln>
        </p:spPr>
        <p:txBody>
          <a:bodyPr lIns="0" tIns="0" rIns="0" bIns="0">
            <a:spAutoFit/>
          </a:bodyPr>
          <a:lstStyle/>
          <a:p>
            <a:pPr marL="228600" indent="-228600" algn="ctr">
              <a:spcAft>
                <a:spcPct val="30000"/>
              </a:spcAft>
            </a:pPr>
            <a:r>
              <a:rPr lang="en-US" sz="1600" b="1" u="sng" dirty="0">
                <a:latin typeface="Arial Narrow" pitchFamily="34" charset="0"/>
              </a:rPr>
              <a:t>Issues and Resources Needed </a:t>
            </a:r>
          </a:p>
        </p:txBody>
      </p:sp>
      <p:sp>
        <p:nvSpPr>
          <p:cNvPr id="6198" name="Text Box 41"/>
          <p:cNvSpPr txBox="1">
            <a:spLocks noChangeArrowheads="1"/>
          </p:cNvSpPr>
          <p:nvPr/>
        </p:nvSpPr>
        <p:spPr bwMode="auto">
          <a:xfrm>
            <a:off x="263047" y="4065965"/>
            <a:ext cx="5672621" cy="2323713"/>
          </a:xfrm>
          <a:prstGeom prst="rect">
            <a:avLst/>
          </a:prstGeom>
          <a:noFill/>
          <a:ln w="3175" algn="ctr">
            <a:noFill/>
            <a:miter lim="800000"/>
            <a:headEnd/>
            <a:tailEnd/>
          </a:ln>
        </p:spPr>
        <p:txBody>
          <a:bodyPr wrap="square">
            <a:spAutoFit/>
          </a:bodyPr>
          <a:lstStyle/>
          <a:p>
            <a:pPr marL="176213" indent="-176213">
              <a:buClr>
                <a:srgbClr val="FF0000"/>
              </a:buClr>
              <a:buFont typeface="Arial" pitchFamily="34" charset="0"/>
              <a:buChar char="●"/>
            </a:pPr>
            <a:r>
              <a:rPr lang="en-US" sz="1400" dirty="0">
                <a:latin typeface="+mn-lt"/>
              </a:rPr>
              <a:t>Madison is quickly growing. The church needs a way to reach the community on a continuous basis. Try to capitalize on the traffic of Hughes Rd.</a:t>
            </a:r>
          </a:p>
          <a:p>
            <a:pPr marL="176213" indent="-176213">
              <a:buClr>
                <a:srgbClr val="FF0000"/>
              </a:buClr>
              <a:buFont typeface="Arial" pitchFamily="34" charset="0"/>
              <a:buChar char="●"/>
            </a:pPr>
            <a:r>
              <a:rPr lang="en-US" sz="1400" dirty="0">
                <a:solidFill>
                  <a:srgbClr val="222222"/>
                </a:solidFill>
                <a:latin typeface="Arial" panose="020B0604020202020204" pitchFamily="34" charset="0"/>
              </a:rPr>
              <a:t>The goal is to have an LED Message Board sign. The Task Force has concluded the message board aspect to be critical to church growth:</a:t>
            </a:r>
            <a:r>
              <a:rPr lang="en-US" sz="1400" dirty="0">
                <a:solidFill>
                  <a:srgbClr val="000000"/>
                </a:solidFill>
                <a:latin typeface="Arial" panose="020B0604020202020204" pitchFamily="34" charset="0"/>
              </a:rPr>
              <a:t> 12 of 24 recommended efforts by the Task Force would be positively, or very positively, impacted by having the message board.</a:t>
            </a:r>
          </a:p>
          <a:p>
            <a:pPr marL="176213" indent="-176213">
              <a:buClr>
                <a:srgbClr val="FF0000"/>
              </a:buClr>
              <a:buFont typeface="Arial" pitchFamily="34" charset="0"/>
              <a:buChar char="●"/>
            </a:pPr>
            <a:endParaRPr lang="en-US" sz="1400" dirty="0">
              <a:latin typeface="+mn-lt"/>
            </a:endParaRPr>
          </a:p>
          <a:p>
            <a:pPr>
              <a:spcBef>
                <a:spcPts val="600"/>
              </a:spcBef>
              <a:buClr>
                <a:srgbClr val="FF0000"/>
              </a:buClr>
            </a:pPr>
            <a:endParaRPr lang="en-US" sz="1400" dirty="0">
              <a:latin typeface="+mn-lt"/>
            </a:endParaRPr>
          </a:p>
        </p:txBody>
      </p:sp>
      <p:sp>
        <p:nvSpPr>
          <p:cNvPr id="65" name="Text Box 104"/>
          <p:cNvSpPr txBox="1">
            <a:spLocks noChangeArrowheads="1"/>
          </p:cNvSpPr>
          <p:nvPr/>
        </p:nvSpPr>
        <p:spPr bwMode="auto">
          <a:xfrm>
            <a:off x="7291074" y="1032202"/>
            <a:ext cx="2533594"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a:latin typeface="Arial Narrow" pitchFamily="34" charset="0"/>
              </a:rPr>
              <a:t>Tasks to Be Completed</a:t>
            </a:r>
          </a:p>
        </p:txBody>
      </p:sp>
      <p:sp>
        <p:nvSpPr>
          <p:cNvPr id="66" name="Text Box 47"/>
          <p:cNvSpPr txBox="1">
            <a:spLocks noChangeArrowheads="1"/>
          </p:cNvSpPr>
          <p:nvPr/>
        </p:nvSpPr>
        <p:spPr bwMode="auto">
          <a:xfrm>
            <a:off x="6130712" y="1309042"/>
            <a:ext cx="5419497" cy="2982355"/>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lnSpc>
                <a:spcPct val="90000"/>
              </a:lnSpc>
              <a:spcBef>
                <a:spcPts val="400"/>
              </a:spcBef>
              <a:buClr>
                <a:srgbClr val="FF0000"/>
              </a:buClr>
              <a:buFont typeface="Arial" pitchFamily="34" charset="0"/>
              <a:buChar char="●"/>
              <a:defRPr/>
            </a:pPr>
            <a:r>
              <a:rPr lang="en-US" sz="1400" dirty="0">
                <a:latin typeface="+mn-lt"/>
              </a:rPr>
              <a:t>Decide on the payment plan. </a:t>
            </a:r>
          </a:p>
          <a:p>
            <a:pPr marL="742950" lvl="1" indent="-285750">
              <a:lnSpc>
                <a:spcPct val="90000"/>
              </a:lnSpc>
              <a:spcBef>
                <a:spcPts val="400"/>
              </a:spcBef>
              <a:buClr>
                <a:srgbClr val="FF0000"/>
              </a:buClr>
              <a:buFont typeface="Courier New" panose="02070309020205020404" pitchFamily="49" charset="0"/>
              <a:buChar char="o"/>
              <a:defRPr/>
            </a:pPr>
            <a:r>
              <a:rPr lang="en-US" sz="1400" dirty="0">
                <a:latin typeface="+mn-lt"/>
              </a:rPr>
              <a:t>One has been offered by Experience Signs.</a:t>
            </a:r>
          </a:p>
          <a:p>
            <a:pPr marL="177800" indent="-177800">
              <a:lnSpc>
                <a:spcPct val="90000"/>
              </a:lnSpc>
              <a:spcBef>
                <a:spcPts val="400"/>
              </a:spcBef>
              <a:buClr>
                <a:srgbClr val="FF0000"/>
              </a:buClr>
              <a:buFont typeface="Arial" pitchFamily="34" charset="0"/>
              <a:buChar char="●"/>
              <a:defRPr/>
            </a:pPr>
            <a:r>
              <a:rPr lang="en-US" sz="1400" dirty="0">
                <a:latin typeface="+mn-lt"/>
              </a:rPr>
              <a:t>Do we need to fundraise for the rest? If yes:</a:t>
            </a:r>
          </a:p>
          <a:p>
            <a:pPr marL="742950" lvl="1" indent="-285750">
              <a:lnSpc>
                <a:spcPct val="90000"/>
              </a:lnSpc>
              <a:spcBef>
                <a:spcPts val="400"/>
              </a:spcBef>
              <a:buClr>
                <a:srgbClr val="FF0000"/>
              </a:buClr>
              <a:buFont typeface="Courier New" panose="02070309020205020404" pitchFamily="49" charset="0"/>
              <a:buChar char="o"/>
              <a:defRPr/>
            </a:pPr>
            <a:r>
              <a:rPr lang="en-US" sz="1400" dirty="0">
                <a:latin typeface="+mn-lt"/>
              </a:rPr>
              <a:t>How much? How?</a:t>
            </a:r>
          </a:p>
          <a:p>
            <a:pPr marL="177800" marR="0" lvl="0" indent="-177800" algn="l" defTabSz="914400" rtl="0" eaLnBrk="1" fontAlgn="base" latinLnBrk="0" hangingPunct="1">
              <a:lnSpc>
                <a:spcPct val="90000"/>
              </a:lnSpc>
              <a:spcBef>
                <a:spcPts val="400"/>
              </a:spcBef>
              <a:spcAft>
                <a:spcPct val="0"/>
              </a:spcAft>
              <a:buClr>
                <a:srgbClr val="FF0000"/>
              </a:buClr>
              <a:buSzTx/>
              <a:buFont typeface="Arial"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Get estimates on tree removal.</a:t>
            </a:r>
          </a:p>
          <a:p>
            <a:pPr marL="177800" marR="0" lvl="0" indent="-177800" algn="l" defTabSz="914400" rtl="0" eaLnBrk="1" fontAlgn="base" latinLnBrk="0" hangingPunct="1">
              <a:lnSpc>
                <a:spcPct val="90000"/>
              </a:lnSpc>
              <a:spcBef>
                <a:spcPts val="400"/>
              </a:spcBef>
              <a:spcAft>
                <a:spcPct val="0"/>
              </a:spcAft>
              <a:buClr>
                <a:srgbClr val="FF0000"/>
              </a:buClr>
              <a:buSzTx/>
              <a:buFont typeface="Arial"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Have trees removed.</a:t>
            </a:r>
          </a:p>
          <a:p>
            <a:pPr marL="177800" marR="0" lvl="0" indent="-177800" algn="l" defTabSz="914400" rtl="0" eaLnBrk="1" fontAlgn="base" latinLnBrk="0" hangingPunct="1">
              <a:lnSpc>
                <a:spcPct val="90000"/>
              </a:lnSpc>
              <a:spcBef>
                <a:spcPts val="400"/>
              </a:spcBef>
              <a:spcAft>
                <a:spcPct val="0"/>
              </a:spcAft>
              <a:buClr>
                <a:srgbClr val="FF0000"/>
              </a:buClr>
              <a:buSzTx/>
              <a:buFont typeface="Arial"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Make down payment for sign and schedule a date and time for installation</a:t>
            </a:r>
          </a:p>
          <a:p>
            <a:pPr marL="177800" marR="0" lvl="0" indent="-177800" algn="l" defTabSz="914400" rtl="0" eaLnBrk="1" fontAlgn="base" latinLnBrk="0" hangingPunct="1">
              <a:lnSpc>
                <a:spcPct val="90000"/>
              </a:lnSpc>
              <a:spcBef>
                <a:spcPts val="400"/>
              </a:spcBef>
              <a:spcAft>
                <a:spcPct val="0"/>
              </a:spcAft>
              <a:buClr>
                <a:srgbClr val="FF0000"/>
              </a:buClr>
              <a:buSzTx/>
              <a:buFont typeface="Arial" pitchFamily="34" charset="0"/>
              <a:buChar char="●"/>
              <a:tabLst/>
              <a:defRPr/>
            </a:pPr>
            <a:r>
              <a:rPr lang="en-US" sz="1400" dirty="0">
                <a:solidFill>
                  <a:srgbClr val="000000"/>
                </a:solidFill>
                <a:latin typeface="Arial"/>
              </a:rPr>
              <a:t>Vestry needs to decide on how people nominate notes for the board, who will approve message board content, and physically change the board (daily, weekly, etc.)</a:t>
            </a: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a:lnSpc>
                <a:spcPct val="90000"/>
              </a:lnSpc>
              <a:spcBef>
                <a:spcPts val="400"/>
              </a:spcBef>
              <a:buClr>
                <a:srgbClr val="FF0000"/>
              </a:buClr>
              <a:defRPr/>
            </a:pPr>
            <a:endParaRPr lang="en-US" sz="1400" dirty="0">
              <a:latin typeface="+mn-lt"/>
            </a:endParaRPr>
          </a:p>
          <a:p>
            <a:pPr marL="177800" indent="-177800">
              <a:lnSpc>
                <a:spcPct val="90000"/>
              </a:lnSpc>
              <a:spcBef>
                <a:spcPts val="400"/>
              </a:spcBef>
              <a:buClr>
                <a:srgbClr val="FF0000"/>
              </a:buClr>
              <a:buFont typeface="Arial" pitchFamily="34" charset="0"/>
              <a:buChar char="●"/>
              <a:defRPr/>
            </a:pPr>
            <a:endParaRPr lang="en-US" sz="1400" dirty="0">
              <a:latin typeface="+mn-lt"/>
            </a:endParaRPr>
          </a:p>
        </p:txBody>
      </p:sp>
      <p:sp>
        <p:nvSpPr>
          <p:cNvPr id="67" name="Text Box 47"/>
          <p:cNvSpPr txBox="1">
            <a:spLocks noChangeArrowheads="1"/>
          </p:cNvSpPr>
          <p:nvPr/>
        </p:nvSpPr>
        <p:spPr bwMode="auto">
          <a:xfrm>
            <a:off x="6198706" y="4104209"/>
            <a:ext cx="5351491" cy="1357295"/>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lnSpc>
                <a:spcPct val="90000"/>
              </a:lnSpc>
              <a:buClr>
                <a:srgbClr val="FF0000"/>
              </a:buClr>
              <a:buFont typeface="Arial" pitchFamily="34" charset="0"/>
              <a:buChar char="●"/>
              <a:defRPr/>
            </a:pPr>
            <a:r>
              <a:rPr lang="en-US" sz="1400" dirty="0">
                <a:latin typeface="+mn-lt"/>
              </a:rPr>
              <a:t>The church does not have all the funds readily available to pay for the sign.</a:t>
            </a:r>
          </a:p>
          <a:p>
            <a:pPr marL="177800" indent="-177800">
              <a:lnSpc>
                <a:spcPct val="90000"/>
              </a:lnSpc>
              <a:buClr>
                <a:srgbClr val="FF0000"/>
              </a:buClr>
              <a:buFont typeface="Arial" pitchFamily="34" charset="0"/>
              <a:buChar char="●"/>
              <a:defRPr/>
            </a:pPr>
            <a:r>
              <a:rPr lang="en-US" sz="1400" dirty="0">
                <a:latin typeface="+mn-lt"/>
              </a:rPr>
              <a:t>Will need to fundraise for the remainder of the bill.</a:t>
            </a:r>
          </a:p>
          <a:p>
            <a:pPr marL="177800" indent="-177800">
              <a:lnSpc>
                <a:spcPct val="90000"/>
              </a:lnSpc>
              <a:buClr>
                <a:srgbClr val="FF0000"/>
              </a:buClr>
              <a:buFont typeface="Arial" pitchFamily="34" charset="0"/>
              <a:buChar char="●"/>
              <a:defRPr/>
            </a:pPr>
            <a:r>
              <a:rPr lang="en-US" sz="1400" dirty="0">
                <a:solidFill>
                  <a:srgbClr val="222222"/>
                </a:solidFill>
                <a:latin typeface="Arial" panose="020B0604020202020204" pitchFamily="34" charset="0"/>
              </a:rPr>
              <a:t>S</a:t>
            </a:r>
            <a:r>
              <a:rPr lang="en-US" sz="1400" b="0" i="0" dirty="0">
                <a:solidFill>
                  <a:srgbClr val="222222"/>
                </a:solidFill>
                <a:effectLst/>
                <a:latin typeface="Arial" panose="020B0604020202020204" pitchFamily="34" charset="0"/>
              </a:rPr>
              <a:t>eeking city reimbursement for part of sign cost.</a:t>
            </a:r>
            <a:endParaRPr lang="en-US" sz="1400" dirty="0">
              <a:latin typeface="+mn-lt"/>
            </a:endParaRPr>
          </a:p>
          <a:p>
            <a:pPr marL="177800" indent="-177800">
              <a:lnSpc>
                <a:spcPct val="90000"/>
              </a:lnSpc>
              <a:buClr>
                <a:srgbClr val="FF0000"/>
              </a:buClr>
              <a:buFont typeface="Arial" pitchFamily="34" charset="0"/>
              <a:buChar char="●"/>
              <a:defRPr/>
            </a:pPr>
            <a:endParaRPr lang="en-US" sz="1400" dirty="0">
              <a:latin typeface="+mn-lt"/>
            </a:endParaRPr>
          </a:p>
          <a:p>
            <a:pPr marL="177800" indent="-177800">
              <a:lnSpc>
                <a:spcPct val="90000"/>
              </a:lnSpc>
              <a:buClr>
                <a:srgbClr val="FF0000"/>
              </a:buClr>
              <a:buFont typeface="Arial" pitchFamily="34" charset="0"/>
              <a:buChar char="●"/>
              <a:defRPr/>
            </a:pPr>
            <a:endParaRPr lang="en-US" sz="1400" dirty="0">
              <a:latin typeface="+mn-lt"/>
            </a:endParaRPr>
          </a:p>
          <a:p>
            <a:pPr marL="177800" indent="-177800">
              <a:lnSpc>
                <a:spcPct val="90000"/>
              </a:lnSpc>
              <a:buClr>
                <a:srgbClr val="FF0000"/>
              </a:buClr>
              <a:buFont typeface="Arial" pitchFamily="34" charset="0"/>
              <a:buChar char="●"/>
              <a:defRPr/>
            </a:pPr>
            <a:endParaRPr lang="en-US" sz="1400" dirty="0">
              <a:latin typeface="+mn-lt"/>
            </a:endParaRPr>
          </a:p>
        </p:txBody>
      </p:sp>
      <p:sp>
        <p:nvSpPr>
          <p:cNvPr id="2" name="TextBox 15">
            <a:extLst>
              <a:ext uri="{FF2B5EF4-FFF2-40B4-BE49-F238E27FC236}">
                <a16:creationId xmlns:a16="http://schemas.microsoft.com/office/drawing/2014/main" id="{DDEA6C5A-D909-40CC-929B-7AA0FD2E01AF}"/>
              </a:ext>
            </a:extLst>
          </p:cNvPr>
          <p:cNvSpPr txBox="1">
            <a:spLocks noChangeArrowheads="1"/>
          </p:cNvSpPr>
          <p:nvPr/>
        </p:nvSpPr>
        <p:spPr bwMode="auto">
          <a:xfrm>
            <a:off x="10521951" y="856000"/>
            <a:ext cx="1186030" cy="321306"/>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en-US" altLang="en-US" sz="1600" dirty="0"/>
              <a:t>2021 Effort</a:t>
            </a:r>
          </a:p>
        </p:txBody>
      </p:sp>
    </p:spTree>
    <p:extLst>
      <p:ext uri="{BB962C8B-B14F-4D97-AF65-F5344CB8AC3E}">
        <p14:creationId xmlns:p14="http://schemas.microsoft.com/office/powerpoint/2010/main" val="36655429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7F63B353-93C1-4C0B-A8AA-0EF6E6015BDC}"/>
              </a:ext>
            </a:extLst>
          </p:cNvPr>
          <p:cNvSpPr>
            <a:spLocks noChangeArrowheads="1"/>
          </p:cNvSpPr>
          <p:nvPr/>
        </p:nvSpPr>
        <p:spPr bwMode="auto">
          <a:xfrm>
            <a:off x="6259513" y="4048125"/>
            <a:ext cx="398145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3038" indent="-173038">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spcBef>
                <a:spcPct val="20000"/>
              </a:spcBef>
              <a:spcAft>
                <a:spcPct val="0"/>
              </a:spcAft>
              <a:buClr>
                <a:schemeClr val="hlink"/>
              </a:buClr>
              <a:buSzPct val="75000"/>
              <a:buFont typeface="Wingdings" panose="05000000000000000000" pitchFamily="2" charset="2"/>
              <a:buChar char="l"/>
            </a:pPr>
            <a:endParaRPr lang="en-US" altLang="en-US" sz="1000">
              <a:solidFill>
                <a:schemeClr val="tx1"/>
              </a:solidFill>
            </a:endParaRPr>
          </a:p>
        </p:txBody>
      </p:sp>
      <p:sp>
        <p:nvSpPr>
          <p:cNvPr id="5123" name="Rectangle 7">
            <a:extLst>
              <a:ext uri="{FF2B5EF4-FFF2-40B4-BE49-F238E27FC236}">
                <a16:creationId xmlns:a16="http://schemas.microsoft.com/office/drawing/2014/main" id="{F214B333-F6A1-4466-B58E-D6C45E6E5F3B}"/>
              </a:ext>
            </a:extLst>
          </p:cNvPr>
          <p:cNvSpPr>
            <a:spLocks noChangeArrowheads="1"/>
          </p:cNvSpPr>
          <p:nvPr/>
        </p:nvSpPr>
        <p:spPr bwMode="auto">
          <a:xfrm>
            <a:off x="219075" y="1219200"/>
            <a:ext cx="11485563" cy="5486400"/>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5124" name="Line 8">
            <a:extLst>
              <a:ext uri="{FF2B5EF4-FFF2-40B4-BE49-F238E27FC236}">
                <a16:creationId xmlns:a16="http://schemas.microsoft.com/office/drawing/2014/main" id="{8C2A1AD3-D354-49A5-8AB5-8153341954C3}"/>
              </a:ext>
            </a:extLst>
          </p:cNvPr>
          <p:cNvSpPr>
            <a:spLocks noChangeShapeType="1"/>
          </p:cNvSpPr>
          <p:nvPr/>
        </p:nvSpPr>
        <p:spPr bwMode="auto">
          <a:xfrm>
            <a:off x="219075" y="3952875"/>
            <a:ext cx="11485563" cy="77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 name="Line 9">
            <a:extLst>
              <a:ext uri="{FF2B5EF4-FFF2-40B4-BE49-F238E27FC236}">
                <a16:creationId xmlns:a16="http://schemas.microsoft.com/office/drawing/2014/main" id="{2645D34D-093E-4118-BA51-9056A9DB08E7}"/>
              </a:ext>
            </a:extLst>
          </p:cNvPr>
          <p:cNvSpPr>
            <a:spLocks noChangeShapeType="1"/>
          </p:cNvSpPr>
          <p:nvPr/>
        </p:nvSpPr>
        <p:spPr bwMode="auto">
          <a:xfrm flipV="1">
            <a:off x="5973763" y="1219200"/>
            <a:ext cx="0" cy="5486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6" name="Text Box 42">
            <a:extLst>
              <a:ext uri="{FF2B5EF4-FFF2-40B4-BE49-F238E27FC236}">
                <a16:creationId xmlns:a16="http://schemas.microsoft.com/office/drawing/2014/main" id="{DA995414-411E-495D-A93F-043989E68A77}"/>
              </a:ext>
            </a:extLst>
          </p:cNvPr>
          <p:cNvSpPr txBox="1">
            <a:spLocks noChangeArrowheads="1"/>
          </p:cNvSpPr>
          <p:nvPr/>
        </p:nvSpPr>
        <p:spPr bwMode="auto">
          <a:xfrm>
            <a:off x="4081671" y="290513"/>
            <a:ext cx="7743618" cy="344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p>
            <a:pPr algn="r" eaLnBrk="1">
              <a:lnSpc>
                <a:spcPct val="80000"/>
              </a:lnSpc>
              <a:buClr>
                <a:srgbClr val="000000"/>
              </a:buClr>
              <a:buSzPct val="100000"/>
              <a:buFont typeface="Times New Roman" panose="02020603050405020304" pitchFamily="18" charset="0"/>
              <a:buNone/>
            </a:pPr>
            <a:r>
              <a:rPr lang="en-US" altLang="en-US" sz="2800" b="1" i="1" dirty="0">
                <a:latin typeface="Tahoma" panose="020B0604030504040204" pitchFamily="34" charset="0"/>
                <a:cs typeface="Tahoma" panose="020B0604030504040204" pitchFamily="34" charset="0"/>
              </a:rPr>
              <a:t>Publicity to Attract Young Adults/Families</a:t>
            </a:r>
          </a:p>
        </p:txBody>
      </p:sp>
      <p:sp>
        <p:nvSpPr>
          <p:cNvPr id="45" name="Text Box 47">
            <a:extLst>
              <a:ext uri="{FF2B5EF4-FFF2-40B4-BE49-F238E27FC236}">
                <a16:creationId xmlns:a16="http://schemas.microsoft.com/office/drawing/2014/main" id="{EDF680C0-0402-454F-A92E-7646054004CC}"/>
              </a:ext>
            </a:extLst>
          </p:cNvPr>
          <p:cNvSpPr txBox="1">
            <a:spLocks noChangeArrowheads="1"/>
          </p:cNvSpPr>
          <p:nvPr/>
        </p:nvSpPr>
        <p:spPr bwMode="auto">
          <a:xfrm>
            <a:off x="401638" y="1519238"/>
            <a:ext cx="5438775" cy="1056315"/>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Effort Lead:  TBD/ Newcomers’ Committee/ Laity</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Description:  Media campaign to reach young adults and families.</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Effort Length: Approximately 2 months, then ongoing</a:t>
            </a:r>
          </a:p>
        </p:txBody>
      </p:sp>
      <p:sp>
        <p:nvSpPr>
          <p:cNvPr id="5128" name="Rectangle 96">
            <a:extLst>
              <a:ext uri="{FF2B5EF4-FFF2-40B4-BE49-F238E27FC236}">
                <a16:creationId xmlns:a16="http://schemas.microsoft.com/office/drawing/2014/main" id="{59E06800-FD9C-4462-AD23-ECF3992F7B8F}"/>
              </a:ext>
            </a:extLst>
          </p:cNvPr>
          <p:cNvSpPr>
            <a:spLocks noChangeArrowheads="1"/>
          </p:cNvSpPr>
          <p:nvPr/>
        </p:nvSpPr>
        <p:spPr bwMode="auto">
          <a:xfrm>
            <a:off x="2382838" y="4014788"/>
            <a:ext cx="8937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93000"/>
              </a:lnSpc>
              <a:spcBef>
                <a:spcPct val="20000"/>
              </a:spcBef>
              <a:buClr>
                <a:schemeClr val="hlink"/>
              </a:buClr>
              <a:buSzPct val="75000"/>
              <a:buFont typeface="Wingdings" panose="05000000000000000000" pitchFamily="2" charset="2"/>
              <a:buNone/>
            </a:pPr>
            <a:r>
              <a:rPr lang="en-US" altLang="en-US" sz="1600" b="1" u="sng">
                <a:latin typeface="Arial Narrow" panose="020B0606020202030204" pitchFamily="34" charset="0"/>
              </a:rPr>
              <a:t>Discussion</a:t>
            </a:r>
            <a:endParaRPr lang="en-US" altLang="en-US" sz="1400" b="1" u="sng">
              <a:latin typeface="Arial Narrow" panose="020B0606020202030204" pitchFamily="34" charset="0"/>
            </a:endParaRPr>
          </a:p>
        </p:txBody>
      </p:sp>
      <p:sp>
        <p:nvSpPr>
          <p:cNvPr id="5129" name="Text Box 104">
            <a:extLst>
              <a:ext uri="{FF2B5EF4-FFF2-40B4-BE49-F238E27FC236}">
                <a16:creationId xmlns:a16="http://schemas.microsoft.com/office/drawing/2014/main" id="{929D96E0-4F47-4837-AB88-53536464036D}"/>
              </a:ext>
            </a:extLst>
          </p:cNvPr>
          <p:cNvSpPr txBox="1">
            <a:spLocks noChangeArrowheads="1"/>
          </p:cNvSpPr>
          <p:nvPr/>
        </p:nvSpPr>
        <p:spPr bwMode="auto">
          <a:xfrm>
            <a:off x="712788" y="1219200"/>
            <a:ext cx="42338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Overview</a:t>
            </a:r>
          </a:p>
        </p:txBody>
      </p:sp>
      <p:sp>
        <p:nvSpPr>
          <p:cNvPr id="5130" name="Text Box 106">
            <a:extLst>
              <a:ext uri="{FF2B5EF4-FFF2-40B4-BE49-F238E27FC236}">
                <a16:creationId xmlns:a16="http://schemas.microsoft.com/office/drawing/2014/main" id="{39A7863F-8631-4C9C-8671-92B04ABF9DBC}"/>
              </a:ext>
            </a:extLst>
          </p:cNvPr>
          <p:cNvSpPr txBox="1">
            <a:spLocks noChangeArrowheads="1"/>
          </p:cNvSpPr>
          <p:nvPr/>
        </p:nvSpPr>
        <p:spPr bwMode="auto">
          <a:xfrm>
            <a:off x="7243763" y="4025900"/>
            <a:ext cx="30480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Issues and Resources Needed </a:t>
            </a:r>
          </a:p>
        </p:txBody>
      </p:sp>
      <p:sp>
        <p:nvSpPr>
          <p:cNvPr id="6198" name="Text Box 41">
            <a:extLst>
              <a:ext uri="{FF2B5EF4-FFF2-40B4-BE49-F238E27FC236}">
                <a16:creationId xmlns:a16="http://schemas.microsoft.com/office/drawing/2014/main" id="{7BDE7328-DA37-4140-80F2-D15DB2A1E069}"/>
              </a:ext>
            </a:extLst>
          </p:cNvPr>
          <p:cNvSpPr txBox="1">
            <a:spLocks noChangeArrowheads="1"/>
          </p:cNvSpPr>
          <p:nvPr/>
        </p:nvSpPr>
        <p:spPr bwMode="auto">
          <a:xfrm>
            <a:off x="219075" y="4318000"/>
            <a:ext cx="5813425" cy="1987082"/>
          </a:xfrm>
          <a:prstGeom prst="rect">
            <a:avLst/>
          </a:prstGeom>
          <a:noFill/>
          <a:ln w="3175" algn="ctr">
            <a:noFill/>
            <a:miter lim="800000"/>
            <a:headEnd/>
            <a:tailEnd/>
          </a:ln>
        </p:spPr>
        <p:txBody>
          <a:bodyPr>
            <a:spAutoFit/>
          </a:bodyPr>
          <a:lstStyle/>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Think outside the page: use of boosted ads on social media, places where young adults gather (brew pubs, coffee shops, etc.)</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Continue to offer young adult ministry, but also consider offering one for parents.</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Flexibility is a must.</a:t>
            </a:r>
          </a:p>
          <a:p>
            <a:pPr marL="177800" indent="-177800" eaLnBrk="1">
              <a:lnSpc>
                <a:spcPct val="93000"/>
              </a:lnSpc>
              <a:spcBef>
                <a:spcPts val="1800"/>
              </a:spcBef>
              <a:buClr>
                <a:srgbClr val="FF0000"/>
              </a:buClr>
              <a:buSzPct val="100000"/>
              <a:buFont typeface="Arial" pitchFamily="34" charset="0"/>
              <a:buChar char="●"/>
              <a:defRPr/>
            </a:pPr>
            <a:r>
              <a:rPr lang="en-US" sz="1400" dirty="0">
                <a:latin typeface="+mn-lt"/>
              </a:rPr>
              <a:t>Could also open opportunities to bring in new members to the parish</a:t>
            </a:r>
          </a:p>
        </p:txBody>
      </p:sp>
      <p:sp>
        <p:nvSpPr>
          <p:cNvPr id="5132" name="Text Box 104">
            <a:extLst>
              <a:ext uri="{FF2B5EF4-FFF2-40B4-BE49-F238E27FC236}">
                <a16:creationId xmlns:a16="http://schemas.microsoft.com/office/drawing/2014/main" id="{21D7DADF-7203-4490-8F97-95D78A200B7C}"/>
              </a:ext>
            </a:extLst>
          </p:cNvPr>
          <p:cNvSpPr txBox="1">
            <a:spLocks noChangeArrowheads="1"/>
          </p:cNvSpPr>
          <p:nvPr/>
        </p:nvSpPr>
        <p:spPr bwMode="auto">
          <a:xfrm>
            <a:off x="7500938" y="1219200"/>
            <a:ext cx="2533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28600" indent="-228600">
              <a:lnSpc>
                <a:spcPct val="93000"/>
              </a:lnSpc>
              <a:spcAft>
                <a:spcPts val="1425"/>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1pPr>
            <a:lvl2pPr>
              <a:lnSpc>
                <a:spcPct val="93000"/>
              </a:lnSpc>
              <a:spcAft>
                <a:spcPts val="113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2pPr>
            <a:lvl3pPr>
              <a:lnSpc>
                <a:spcPct val="93000"/>
              </a:lnSpc>
              <a:spcAft>
                <a:spcPts val="85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3pPr>
            <a:lvl4pPr>
              <a:lnSpc>
                <a:spcPct val="93000"/>
              </a:lnSpc>
              <a:spcAft>
                <a:spcPts val="575"/>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4pPr>
            <a:lvl5pPr>
              <a:lnSpc>
                <a:spcPct val="93000"/>
              </a:lnSpc>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icrosoft YaHei" panose="020B0503020204020204" pitchFamily="34" charset="-122"/>
              </a:defRPr>
            </a:lvl9pPr>
          </a:lstStyle>
          <a:p>
            <a:pPr algn="ctr" eaLnBrk="1">
              <a:spcAft>
                <a:spcPct val="30000"/>
              </a:spcAft>
            </a:pPr>
            <a:r>
              <a:rPr lang="en-US" altLang="en-US" sz="1600" b="1" u="sng">
                <a:solidFill>
                  <a:schemeClr val="tx1"/>
                </a:solidFill>
                <a:latin typeface="Arial Narrow" panose="020B0606020202030204" pitchFamily="34" charset="0"/>
              </a:rPr>
              <a:t>Tasks to Be Completed</a:t>
            </a:r>
          </a:p>
        </p:txBody>
      </p:sp>
      <p:sp>
        <p:nvSpPr>
          <p:cNvPr id="66" name="Text Box 47">
            <a:extLst>
              <a:ext uri="{FF2B5EF4-FFF2-40B4-BE49-F238E27FC236}">
                <a16:creationId xmlns:a16="http://schemas.microsoft.com/office/drawing/2014/main" id="{621239B7-9EC5-4F2E-AEAD-2CFBB663BAE3}"/>
              </a:ext>
            </a:extLst>
          </p:cNvPr>
          <p:cNvSpPr txBox="1">
            <a:spLocks noChangeArrowheads="1"/>
          </p:cNvSpPr>
          <p:nvPr/>
        </p:nvSpPr>
        <p:spPr bwMode="auto">
          <a:xfrm>
            <a:off x="6130925" y="1608243"/>
            <a:ext cx="5462588" cy="1948226"/>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400" dirty="0">
                <a:latin typeface="+mn-lt"/>
              </a:rPr>
              <a:t>Define what the term “young adult” means age wise for the church.</a:t>
            </a:r>
          </a:p>
          <a:p>
            <a:pPr marL="177800" indent="-177800" eaLnBrk="1">
              <a:spcBef>
                <a:spcPts val="600"/>
              </a:spcBef>
              <a:buClr>
                <a:srgbClr val="FF0000"/>
              </a:buClr>
              <a:buSzPct val="100000"/>
              <a:buFont typeface="Arial" pitchFamily="34" charset="0"/>
              <a:buChar char="●"/>
              <a:defRPr/>
            </a:pPr>
            <a:r>
              <a:rPr lang="en-US" sz="1400" dirty="0">
                <a:latin typeface="+mn-lt"/>
              </a:rPr>
              <a:t>Check various social media outlets for prices on boosted ads, etc.</a:t>
            </a:r>
          </a:p>
          <a:p>
            <a:pPr marL="177800" indent="-177800" eaLnBrk="1">
              <a:spcBef>
                <a:spcPts val="600"/>
              </a:spcBef>
              <a:buClr>
                <a:srgbClr val="FF0000"/>
              </a:buClr>
              <a:buSzPct val="100000"/>
              <a:buFont typeface="Arial" pitchFamily="34" charset="0"/>
              <a:buChar char="●"/>
              <a:defRPr/>
            </a:pPr>
            <a:r>
              <a:rPr lang="en-US" sz="1400" dirty="0">
                <a:latin typeface="+mn-lt"/>
              </a:rPr>
              <a:t>Identify other places to strategically place ads.</a:t>
            </a:r>
          </a:p>
          <a:p>
            <a:pPr marL="177800" indent="-177800" eaLnBrk="1">
              <a:spcBef>
                <a:spcPts val="600"/>
              </a:spcBef>
              <a:buClr>
                <a:srgbClr val="FF0000"/>
              </a:buClr>
              <a:buSzPct val="100000"/>
              <a:buFont typeface="Arial" pitchFamily="34" charset="0"/>
              <a:buChar char="●"/>
              <a:defRPr/>
            </a:pPr>
            <a:r>
              <a:rPr lang="en-US" sz="1400" dirty="0">
                <a:latin typeface="+mn-lt"/>
              </a:rPr>
              <a:t>Decide if this includes Canterbury from UAH.</a:t>
            </a:r>
          </a:p>
          <a:p>
            <a:pPr marL="177800" indent="-177800" eaLnBrk="1">
              <a:spcBef>
                <a:spcPts val="600"/>
              </a:spcBef>
              <a:buClr>
                <a:srgbClr val="FF0000"/>
              </a:buClr>
              <a:buSzPct val="100000"/>
              <a:buFont typeface="Arial" pitchFamily="34" charset="0"/>
              <a:buChar char="●"/>
              <a:defRPr/>
            </a:pPr>
            <a:r>
              <a:rPr lang="en-US" sz="1400" dirty="0">
                <a:latin typeface="+mn-lt"/>
              </a:rPr>
              <a:t>Use message board at road for ads</a:t>
            </a:r>
          </a:p>
          <a:p>
            <a:pPr marL="177800" indent="-177800" eaLnBrk="1">
              <a:spcBef>
                <a:spcPts val="600"/>
              </a:spcBef>
              <a:buClr>
                <a:srgbClr val="FF0000"/>
              </a:buClr>
              <a:buSzPct val="100000"/>
              <a:buFont typeface="Arial" pitchFamily="34" charset="0"/>
              <a:buChar char="●"/>
              <a:defRPr/>
            </a:pPr>
            <a:r>
              <a:rPr lang="en-US" sz="1400" dirty="0">
                <a:latin typeface="+mn-lt"/>
              </a:rPr>
              <a:t>If supported, technology needs and possible space needs</a:t>
            </a:r>
          </a:p>
          <a:p>
            <a:pPr eaLnBrk="1">
              <a:spcBef>
                <a:spcPts val="600"/>
              </a:spcBef>
              <a:buClr>
                <a:srgbClr val="FF0000"/>
              </a:buClr>
              <a:buSzPct val="100000"/>
              <a:defRPr/>
            </a:pPr>
            <a:endParaRPr lang="en-US" sz="1400" dirty="0">
              <a:latin typeface="+mn-lt"/>
            </a:endParaRPr>
          </a:p>
        </p:txBody>
      </p:sp>
      <p:sp>
        <p:nvSpPr>
          <p:cNvPr id="15" name="Text Box 47">
            <a:extLst>
              <a:ext uri="{FF2B5EF4-FFF2-40B4-BE49-F238E27FC236}">
                <a16:creationId xmlns:a16="http://schemas.microsoft.com/office/drawing/2014/main" id="{65DD779C-66B3-4F53-B620-159E7C114129}"/>
              </a:ext>
            </a:extLst>
          </p:cNvPr>
          <p:cNvSpPr txBox="1">
            <a:spLocks noChangeArrowheads="1"/>
          </p:cNvSpPr>
          <p:nvPr/>
        </p:nvSpPr>
        <p:spPr bwMode="auto">
          <a:xfrm>
            <a:off x="6165850" y="4346575"/>
            <a:ext cx="5018088" cy="1080296"/>
          </a:xfrm>
          <a:prstGeom prst="rect">
            <a:avLst/>
          </a:prstGeom>
          <a:noFill/>
          <a:ln w="9525" algn="ctr">
            <a:noFill/>
            <a:miter lim="800000"/>
            <a:headEnd/>
            <a:tailEnd/>
          </a:ln>
          <a:effectLst>
            <a:prstShdw prst="shdw17" dist="17961" dir="2700000">
              <a:schemeClr val="accent1">
                <a:gamma/>
                <a:shade val="60000"/>
                <a:invGamma/>
              </a:schemeClr>
            </a:prstShdw>
          </a:effectLst>
        </p:spPr>
        <p:txBody>
          <a:bodyPr lIns="0" tIns="0" rIns="0" bIns="0">
            <a:spAutoFit/>
          </a:bodyPr>
          <a:lstStyle/>
          <a:p>
            <a:pPr marL="177800" indent="-177800" eaLnBrk="1">
              <a:lnSpc>
                <a:spcPct val="90000"/>
              </a:lnSpc>
              <a:buClr>
                <a:srgbClr val="FF0000"/>
              </a:buClr>
              <a:buSzPct val="100000"/>
              <a:buFont typeface="Arial" pitchFamily="34" charset="0"/>
              <a:buChar char="●"/>
              <a:defRPr/>
            </a:pPr>
            <a:r>
              <a:rPr lang="en-US" sz="1300" dirty="0">
                <a:latin typeface="+mn-lt"/>
              </a:rPr>
              <a:t>Would we need a nursery?</a:t>
            </a:r>
          </a:p>
          <a:p>
            <a:pPr marL="177800" indent="-177800" eaLnBrk="1">
              <a:lnSpc>
                <a:spcPct val="90000"/>
              </a:lnSpc>
              <a:buClr>
                <a:srgbClr val="FF0000"/>
              </a:buClr>
              <a:buSzPct val="100000"/>
              <a:buFont typeface="Arial" pitchFamily="34" charset="0"/>
              <a:buChar char="●"/>
              <a:defRPr/>
            </a:pPr>
            <a:r>
              <a:rPr lang="en-US" sz="1300" dirty="0">
                <a:latin typeface="+mn-lt"/>
              </a:rPr>
              <a:t>How many groups and where to put them? Do they meet away from St. Matthew’s?</a:t>
            </a:r>
          </a:p>
          <a:p>
            <a:pPr marL="177800" indent="-177800" eaLnBrk="1">
              <a:lnSpc>
                <a:spcPct val="90000"/>
              </a:lnSpc>
              <a:buClr>
                <a:srgbClr val="FF0000"/>
              </a:buClr>
              <a:buSzPct val="100000"/>
              <a:buFont typeface="Arial" pitchFamily="34" charset="0"/>
              <a:buChar char="●"/>
              <a:defRPr/>
            </a:pPr>
            <a:r>
              <a:rPr lang="en-US" sz="1300" dirty="0">
                <a:latin typeface="+mn-lt"/>
              </a:rPr>
              <a:t>Research graphic design sites such as Canva, etc. to create ad templates.</a:t>
            </a:r>
          </a:p>
          <a:p>
            <a:pPr marL="177800" indent="-177800" eaLnBrk="1">
              <a:lnSpc>
                <a:spcPct val="90000"/>
              </a:lnSpc>
              <a:buClr>
                <a:srgbClr val="FF0000"/>
              </a:buClr>
              <a:buSzPct val="100000"/>
              <a:buFont typeface="Arial" pitchFamily="34" charset="0"/>
              <a:buChar char="●"/>
              <a:defRPr/>
            </a:pPr>
            <a:r>
              <a:rPr lang="en-US" sz="1300" dirty="0">
                <a:latin typeface="+mn-lt"/>
              </a:rPr>
              <a:t>Possible software needs (Zoom Pro, etc.)</a:t>
            </a:r>
          </a:p>
        </p:txBody>
      </p:sp>
      <p:sp>
        <p:nvSpPr>
          <p:cNvPr id="5135" name="TextBox 15">
            <a:extLst>
              <a:ext uri="{FF2B5EF4-FFF2-40B4-BE49-F238E27FC236}">
                <a16:creationId xmlns:a16="http://schemas.microsoft.com/office/drawing/2014/main" id="{EA9AA27E-B971-43B4-B987-9DB80FC8F37B}"/>
              </a:ext>
            </a:extLst>
          </p:cNvPr>
          <p:cNvSpPr txBox="1">
            <a:spLocks noChangeArrowheads="1"/>
          </p:cNvSpPr>
          <p:nvPr/>
        </p:nvSpPr>
        <p:spPr bwMode="auto">
          <a:xfrm>
            <a:off x="10196513" y="1045494"/>
            <a:ext cx="673100" cy="33813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en-US" altLang="en-US" sz="1600" dirty="0"/>
              <a:t>Effort</a:t>
            </a:r>
          </a:p>
        </p:txBody>
      </p:sp>
      <p:graphicFrame>
        <p:nvGraphicFramePr>
          <p:cNvPr id="16" name="Group 7">
            <a:extLst>
              <a:ext uri="{FF2B5EF4-FFF2-40B4-BE49-F238E27FC236}">
                <a16:creationId xmlns:a16="http://schemas.microsoft.com/office/drawing/2014/main" id="{EEFE4256-400A-8B4A-9380-F546F8D2A16E}"/>
              </a:ext>
            </a:extLst>
          </p:cNvPr>
          <p:cNvGraphicFramePr>
            <a:graphicFrameLocks noGrp="1"/>
          </p:cNvGraphicFramePr>
          <p:nvPr/>
        </p:nvGraphicFramePr>
        <p:xfrm>
          <a:off x="6107114" y="5534515"/>
          <a:ext cx="5580063" cy="1034500"/>
        </p:xfrm>
        <a:graphic>
          <a:graphicData uri="http://schemas.openxmlformats.org/drawingml/2006/table">
            <a:tbl>
              <a:tblPr/>
              <a:tblGrid>
                <a:gridCol w="1017588">
                  <a:extLst>
                    <a:ext uri="{9D8B030D-6E8A-4147-A177-3AD203B41FA5}">
                      <a16:colId xmlns:a16="http://schemas.microsoft.com/office/drawing/2014/main" val="120897877"/>
                    </a:ext>
                  </a:extLst>
                </a:gridCol>
                <a:gridCol w="882650">
                  <a:extLst>
                    <a:ext uri="{9D8B030D-6E8A-4147-A177-3AD203B41FA5}">
                      <a16:colId xmlns:a16="http://schemas.microsoft.com/office/drawing/2014/main" val="2519956334"/>
                    </a:ext>
                  </a:extLst>
                </a:gridCol>
                <a:gridCol w="1143000">
                  <a:extLst>
                    <a:ext uri="{9D8B030D-6E8A-4147-A177-3AD203B41FA5}">
                      <a16:colId xmlns:a16="http://schemas.microsoft.com/office/drawing/2014/main" val="2247408872"/>
                    </a:ext>
                  </a:extLst>
                </a:gridCol>
                <a:gridCol w="850900">
                  <a:extLst>
                    <a:ext uri="{9D8B030D-6E8A-4147-A177-3AD203B41FA5}">
                      <a16:colId xmlns:a16="http://schemas.microsoft.com/office/drawing/2014/main" val="3590927058"/>
                    </a:ext>
                  </a:extLst>
                </a:gridCol>
                <a:gridCol w="788987">
                  <a:extLst>
                    <a:ext uri="{9D8B030D-6E8A-4147-A177-3AD203B41FA5}">
                      <a16:colId xmlns:a16="http://schemas.microsoft.com/office/drawing/2014/main" val="2810787704"/>
                    </a:ext>
                  </a:extLst>
                </a:gridCol>
                <a:gridCol w="896938">
                  <a:extLst>
                    <a:ext uri="{9D8B030D-6E8A-4147-A177-3AD203B41FA5}">
                      <a16:colId xmlns:a16="http://schemas.microsoft.com/office/drawing/2014/main" val="2436245794"/>
                    </a:ext>
                  </a:extLst>
                </a:gridCol>
              </a:tblGrid>
              <a:tr h="258763">
                <a:tc gridSpan="6">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Funding</a:t>
                      </a:r>
                    </a:p>
                  </a:txBody>
                  <a:tcPr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8875129"/>
                  </a:ext>
                </a:extLst>
              </a:tr>
              <a:tr h="258763">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Type</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CY21</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CY22</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CY23</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CY24</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CY25</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6741500"/>
                  </a:ext>
                </a:extLst>
              </a:tr>
              <a:tr h="254164">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Yearly</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$500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$750</a:t>
                      </a: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605909"/>
                  </a:ext>
                </a:extLst>
              </a:tr>
              <a:tr h="258435">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One Time Cost</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endPar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endParaRP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5030471"/>
                  </a:ext>
                </a:extLst>
              </a:tr>
            </a:tbl>
          </a:graphicData>
        </a:graphic>
      </p:graphicFrame>
    </p:spTree>
    <p:extLst>
      <p:ext uri="{BB962C8B-B14F-4D97-AF65-F5344CB8AC3E}">
        <p14:creationId xmlns:p14="http://schemas.microsoft.com/office/powerpoint/2010/main" val="126489309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1382EB1B-9066-4352-89D4-7D29B9D44462}"/>
              </a:ext>
            </a:extLst>
          </p:cNvPr>
          <p:cNvSpPr>
            <a:spLocks noChangeArrowheads="1"/>
          </p:cNvSpPr>
          <p:nvPr/>
        </p:nvSpPr>
        <p:spPr bwMode="auto">
          <a:xfrm>
            <a:off x="6259513" y="3867150"/>
            <a:ext cx="3981450" cy="2657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4" name="Rectangle 2">
            <a:extLst>
              <a:ext uri="{FF2B5EF4-FFF2-40B4-BE49-F238E27FC236}">
                <a16:creationId xmlns:a16="http://schemas.microsoft.com/office/drawing/2014/main" id="{EC40CE9A-1850-443F-A2D0-87469546A402}"/>
              </a:ext>
            </a:extLst>
          </p:cNvPr>
          <p:cNvSpPr>
            <a:spLocks noChangeArrowheads="1"/>
          </p:cNvSpPr>
          <p:nvPr/>
        </p:nvSpPr>
        <p:spPr bwMode="auto">
          <a:xfrm>
            <a:off x="263525" y="1038225"/>
            <a:ext cx="11498263" cy="5486400"/>
          </a:xfrm>
          <a:prstGeom prst="rect">
            <a:avLst/>
          </a:prstGeom>
          <a:noFill/>
          <a:ln w="28440" cap="flat">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5" name="Line 3">
            <a:extLst>
              <a:ext uri="{FF2B5EF4-FFF2-40B4-BE49-F238E27FC236}">
                <a16:creationId xmlns:a16="http://schemas.microsoft.com/office/drawing/2014/main" id="{443B9A9D-685C-4C52-B9C2-1D8EB90A91AE}"/>
              </a:ext>
            </a:extLst>
          </p:cNvPr>
          <p:cNvSpPr>
            <a:spLocks noChangeShapeType="1"/>
          </p:cNvSpPr>
          <p:nvPr/>
        </p:nvSpPr>
        <p:spPr bwMode="auto">
          <a:xfrm>
            <a:off x="263525" y="3792538"/>
            <a:ext cx="11499850" cy="1587"/>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6" name="Line 4">
            <a:extLst>
              <a:ext uri="{FF2B5EF4-FFF2-40B4-BE49-F238E27FC236}">
                <a16:creationId xmlns:a16="http://schemas.microsoft.com/office/drawing/2014/main" id="{4EC9298E-2F39-4C7E-B33D-E921D5384B00}"/>
              </a:ext>
            </a:extLst>
          </p:cNvPr>
          <p:cNvSpPr>
            <a:spLocks noChangeShapeType="1"/>
          </p:cNvSpPr>
          <p:nvPr/>
        </p:nvSpPr>
        <p:spPr bwMode="auto">
          <a:xfrm flipV="1">
            <a:off x="5973763" y="1036638"/>
            <a:ext cx="1587" cy="5489575"/>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7" name="Rectangle 5">
            <a:extLst>
              <a:ext uri="{FF2B5EF4-FFF2-40B4-BE49-F238E27FC236}">
                <a16:creationId xmlns:a16="http://schemas.microsoft.com/office/drawing/2014/main" id="{4AF9689E-E423-4102-A6A5-5ECA191F095A}"/>
              </a:ext>
            </a:extLst>
          </p:cNvPr>
          <p:cNvSpPr>
            <a:spLocks noChangeArrowheads="1"/>
          </p:cNvSpPr>
          <p:nvPr/>
        </p:nvSpPr>
        <p:spPr bwMode="auto">
          <a:xfrm>
            <a:off x="3422651" y="352425"/>
            <a:ext cx="8318500" cy="344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algn="r" hangingPunct="1">
              <a:lnSpc>
                <a:spcPct val="80000"/>
              </a:lnSpc>
            </a:pPr>
            <a:r>
              <a:rPr lang="en-US" altLang="en-US" sz="2800" b="1" i="1" dirty="0">
                <a:latin typeface="Tahoma" panose="020B0604030504040204" pitchFamily="34" charset="0"/>
              </a:rPr>
              <a:t>Update Media Methods/Techniques</a:t>
            </a:r>
          </a:p>
        </p:txBody>
      </p:sp>
      <p:sp>
        <p:nvSpPr>
          <p:cNvPr id="3078" name="Rectangle 6">
            <a:extLst>
              <a:ext uri="{FF2B5EF4-FFF2-40B4-BE49-F238E27FC236}">
                <a16:creationId xmlns:a16="http://schemas.microsoft.com/office/drawing/2014/main" id="{9BF8BF33-E8B3-447C-95EC-B87D65706217}"/>
              </a:ext>
            </a:extLst>
          </p:cNvPr>
          <p:cNvSpPr>
            <a:spLocks noChangeArrowheads="1"/>
          </p:cNvSpPr>
          <p:nvPr/>
        </p:nvSpPr>
        <p:spPr bwMode="auto">
          <a:xfrm>
            <a:off x="430213" y="1295400"/>
            <a:ext cx="5408612" cy="24406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Effort Lead: </a:t>
            </a:r>
            <a:r>
              <a:rPr lang="en-US" altLang="en-US" sz="1400" dirty="0" err="1"/>
              <a:t>LeeAnn</a:t>
            </a:r>
            <a:r>
              <a:rPr lang="en-US" altLang="en-US" sz="1400" dirty="0"/>
              <a:t> Mack and/or newly-formed leadership council</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Description:  Update or revamp media strategy and methods</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The importance of engaging and leveraging various media for both in-reach and outreach was identified in the Parish Survey</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Overall objective is to a examine current tools and methods used and determine adaptations to support a growing church</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Effort Length: 3 months to conduct audit of current tools and methods, 3 months to research, explore and determine adjustments needed, annual analysis and re-examination thereafter</a:t>
            </a:r>
          </a:p>
        </p:txBody>
      </p:sp>
      <p:graphicFrame>
        <p:nvGraphicFramePr>
          <p:cNvPr id="3079" name="Group 7">
            <a:extLst>
              <a:ext uri="{FF2B5EF4-FFF2-40B4-BE49-F238E27FC236}">
                <a16:creationId xmlns:a16="http://schemas.microsoft.com/office/drawing/2014/main" id="{B9B9BD07-5900-4724-A75C-CE635686E54D}"/>
              </a:ext>
            </a:extLst>
          </p:cNvPr>
          <p:cNvGraphicFramePr>
            <a:graphicFrameLocks noGrp="1"/>
          </p:cNvGraphicFramePr>
          <p:nvPr/>
        </p:nvGraphicFramePr>
        <p:xfrm>
          <a:off x="6070600" y="4859338"/>
          <a:ext cx="5580063" cy="1431926"/>
        </p:xfrm>
        <a:graphic>
          <a:graphicData uri="http://schemas.openxmlformats.org/drawingml/2006/table">
            <a:tbl>
              <a:tblPr/>
              <a:tblGrid>
                <a:gridCol w="1017588">
                  <a:extLst>
                    <a:ext uri="{9D8B030D-6E8A-4147-A177-3AD203B41FA5}">
                      <a16:colId xmlns:a16="http://schemas.microsoft.com/office/drawing/2014/main" val="120897877"/>
                    </a:ext>
                  </a:extLst>
                </a:gridCol>
                <a:gridCol w="882650">
                  <a:extLst>
                    <a:ext uri="{9D8B030D-6E8A-4147-A177-3AD203B41FA5}">
                      <a16:colId xmlns:a16="http://schemas.microsoft.com/office/drawing/2014/main" val="2519956334"/>
                    </a:ext>
                  </a:extLst>
                </a:gridCol>
                <a:gridCol w="1143000">
                  <a:extLst>
                    <a:ext uri="{9D8B030D-6E8A-4147-A177-3AD203B41FA5}">
                      <a16:colId xmlns:a16="http://schemas.microsoft.com/office/drawing/2014/main" val="2247408872"/>
                    </a:ext>
                  </a:extLst>
                </a:gridCol>
                <a:gridCol w="850900">
                  <a:extLst>
                    <a:ext uri="{9D8B030D-6E8A-4147-A177-3AD203B41FA5}">
                      <a16:colId xmlns:a16="http://schemas.microsoft.com/office/drawing/2014/main" val="3590927058"/>
                    </a:ext>
                  </a:extLst>
                </a:gridCol>
                <a:gridCol w="788987">
                  <a:extLst>
                    <a:ext uri="{9D8B030D-6E8A-4147-A177-3AD203B41FA5}">
                      <a16:colId xmlns:a16="http://schemas.microsoft.com/office/drawing/2014/main" val="2810787704"/>
                    </a:ext>
                  </a:extLst>
                </a:gridCol>
                <a:gridCol w="896938">
                  <a:extLst>
                    <a:ext uri="{9D8B030D-6E8A-4147-A177-3AD203B41FA5}">
                      <a16:colId xmlns:a16="http://schemas.microsoft.com/office/drawing/2014/main" val="2436245794"/>
                    </a:ext>
                  </a:extLst>
                </a:gridCol>
              </a:tblGrid>
              <a:tr h="258763">
                <a:tc gridSpan="6">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Funding</a:t>
                      </a:r>
                    </a:p>
                  </a:txBody>
                  <a:tcPr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8875129"/>
                  </a:ext>
                </a:extLst>
              </a:tr>
              <a:tr h="258763">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Type</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CY21</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CY22</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CY23</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CY24</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CY25</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6741500"/>
                  </a:ext>
                </a:extLst>
              </a:tr>
              <a:tr h="457200">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Distribution</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$1500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$1000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$750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$750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605909"/>
                  </a:ext>
                </a:extLst>
              </a:tr>
              <a:tr h="457200">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One Time Cost</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$3000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dirty="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5030471"/>
                  </a:ext>
                </a:extLst>
              </a:tr>
            </a:tbl>
          </a:graphicData>
        </a:graphic>
      </p:graphicFrame>
      <p:sp>
        <p:nvSpPr>
          <p:cNvPr id="3147" name="Rectangle 75">
            <a:extLst>
              <a:ext uri="{FF2B5EF4-FFF2-40B4-BE49-F238E27FC236}">
                <a16:creationId xmlns:a16="http://schemas.microsoft.com/office/drawing/2014/main" id="{C4D4CE08-FC2B-4475-831D-58E207AEB35B}"/>
              </a:ext>
            </a:extLst>
          </p:cNvPr>
          <p:cNvSpPr>
            <a:spLocks noChangeArrowheads="1"/>
          </p:cNvSpPr>
          <p:nvPr/>
        </p:nvSpPr>
        <p:spPr bwMode="auto">
          <a:xfrm>
            <a:off x="2328863" y="3767138"/>
            <a:ext cx="1093787"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tabLst>
                <a:tab pos="723900" algn="l"/>
              </a:tabLst>
              <a:defRPr>
                <a:solidFill>
                  <a:srgbClr val="000000"/>
                </a:solidFill>
                <a:latin typeface="Arial" panose="020B0604020202020204" pitchFamily="34" charset="0"/>
                <a:ea typeface="Microsoft YaHei" panose="020B0503020204020204" pitchFamily="34" charset="-122"/>
              </a:defRPr>
            </a:lvl1pPr>
            <a:lvl2pPr>
              <a:tabLst>
                <a:tab pos="723900" algn="l"/>
              </a:tabLst>
              <a:defRPr>
                <a:solidFill>
                  <a:srgbClr val="000000"/>
                </a:solidFill>
                <a:latin typeface="Arial" panose="020B0604020202020204" pitchFamily="34" charset="0"/>
                <a:ea typeface="Microsoft YaHei" panose="020B0503020204020204" pitchFamily="34" charset="-122"/>
              </a:defRPr>
            </a:lvl2pPr>
            <a:lvl3pPr>
              <a:tabLst>
                <a:tab pos="723900" algn="l"/>
              </a:tabLst>
              <a:defRPr>
                <a:solidFill>
                  <a:srgbClr val="000000"/>
                </a:solidFill>
                <a:latin typeface="Arial" panose="020B0604020202020204" pitchFamily="34" charset="0"/>
                <a:ea typeface="Microsoft YaHei" panose="020B0503020204020204" pitchFamily="34" charset="-122"/>
              </a:defRPr>
            </a:lvl3pPr>
            <a:lvl4pPr>
              <a:tabLst>
                <a:tab pos="723900" algn="l"/>
              </a:tabLst>
              <a:defRPr>
                <a:solidFill>
                  <a:srgbClr val="000000"/>
                </a:solidFill>
                <a:latin typeface="Arial" panose="020B0604020202020204" pitchFamily="34" charset="0"/>
                <a:ea typeface="Microsoft YaHei" panose="020B0503020204020204" pitchFamily="34" charset="-122"/>
              </a:defRPr>
            </a:lvl4pPr>
            <a:lvl5pPr>
              <a:tabLst>
                <a:tab pos="7239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spcBef>
                <a:spcPts val="363"/>
              </a:spcBef>
            </a:pPr>
            <a:r>
              <a:rPr lang="en-US" altLang="en-US" sz="1600" b="1" u="sng">
                <a:latin typeface="Arial Narrow" panose="020B0606020202030204" pitchFamily="34" charset="0"/>
              </a:rPr>
              <a:t>Discussion</a:t>
            </a:r>
          </a:p>
        </p:txBody>
      </p:sp>
      <p:sp>
        <p:nvSpPr>
          <p:cNvPr id="3148" name="Rectangle 76">
            <a:extLst>
              <a:ext uri="{FF2B5EF4-FFF2-40B4-BE49-F238E27FC236}">
                <a16:creationId xmlns:a16="http://schemas.microsoft.com/office/drawing/2014/main" id="{F7CA58A1-B081-4328-B128-9653D3003806}"/>
              </a:ext>
            </a:extLst>
          </p:cNvPr>
          <p:cNvSpPr>
            <a:spLocks noChangeArrowheads="1"/>
          </p:cNvSpPr>
          <p:nvPr/>
        </p:nvSpPr>
        <p:spPr bwMode="auto">
          <a:xfrm>
            <a:off x="758825" y="1039813"/>
            <a:ext cx="4233863"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a:latin typeface="Arial Narrow" panose="020B0606020202030204" pitchFamily="34" charset="0"/>
              </a:rPr>
              <a:t>Overview</a:t>
            </a:r>
          </a:p>
        </p:txBody>
      </p:sp>
      <p:sp>
        <p:nvSpPr>
          <p:cNvPr id="3149" name="Rectangle 77">
            <a:extLst>
              <a:ext uri="{FF2B5EF4-FFF2-40B4-BE49-F238E27FC236}">
                <a16:creationId xmlns:a16="http://schemas.microsoft.com/office/drawing/2014/main" id="{775179B7-AA80-4641-8A1C-D763F62E0833}"/>
              </a:ext>
            </a:extLst>
          </p:cNvPr>
          <p:cNvSpPr>
            <a:spLocks noChangeArrowheads="1"/>
          </p:cNvSpPr>
          <p:nvPr/>
        </p:nvSpPr>
        <p:spPr bwMode="auto">
          <a:xfrm>
            <a:off x="6765925" y="3767138"/>
            <a:ext cx="3840163"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a:latin typeface="Arial Narrow" panose="020B0606020202030204" pitchFamily="34" charset="0"/>
              </a:rPr>
              <a:t>Issues and Resources Needed </a:t>
            </a:r>
          </a:p>
        </p:txBody>
      </p:sp>
      <p:sp>
        <p:nvSpPr>
          <p:cNvPr id="3150" name="Rectangle 78">
            <a:extLst>
              <a:ext uri="{FF2B5EF4-FFF2-40B4-BE49-F238E27FC236}">
                <a16:creationId xmlns:a16="http://schemas.microsoft.com/office/drawing/2014/main" id="{05FF9A0F-D707-401E-A112-FE4EB237D404}"/>
              </a:ext>
            </a:extLst>
          </p:cNvPr>
          <p:cNvSpPr>
            <a:spLocks noChangeArrowheads="1"/>
          </p:cNvSpPr>
          <p:nvPr/>
        </p:nvSpPr>
        <p:spPr bwMode="auto">
          <a:xfrm>
            <a:off x="315912" y="4017963"/>
            <a:ext cx="5672138" cy="22607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24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74625" indent="-174625">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marL="431800" indent="-21590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287337" lvl="1" indent="-285750">
              <a:lnSpc>
                <a:spcPct val="90000"/>
              </a:lnSpc>
              <a:spcBef>
                <a:spcPts val="600"/>
              </a:spcBef>
              <a:buClr>
                <a:srgbClr val="FF0000"/>
              </a:buClr>
              <a:buSzPct val="85000"/>
              <a:buFont typeface="Arial" panose="020B0604020202020204" pitchFamily="34" charset="0"/>
              <a:buChar char="•"/>
            </a:pPr>
            <a:r>
              <a:rPr lang="en-US" altLang="en-US" sz="1400" dirty="0"/>
              <a:t>The Strategic Planning Task Force Survey seemed to identify the modernization and improvement of media usage as a potential growth area </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Proper use of media tools and methods can enhance communication within the parish and provide additional opportunity for increased community engagement</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 Might need multiple volunteers. It’s important media engagement take on a diverse voice with a unified mission</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What does the parish like about current media methods and what are their suggestions for improvement?</a:t>
            </a:r>
          </a:p>
        </p:txBody>
      </p:sp>
      <p:sp>
        <p:nvSpPr>
          <p:cNvPr id="3151" name="Rectangle 79">
            <a:extLst>
              <a:ext uri="{FF2B5EF4-FFF2-40B4-BE49-F238E27FC236}">
                <a16:creationId xmlns:a16="http://schemas.microsoft.com/office/drawing/2014/main" id="{131F43D9-F9E6-42C5-ADBC-08B30EB45358}"/>
              </a:ext>
            </a:extLst>
          </p:cNvPr>
          <p:cNvSpPr>
            <a:spLocks noChangeArrowheads="1"/>
          </p:cNvSpPr>
          <p:nvPr/>
        </p:nvSpPr>
        <p:spPr bwMode="auto">
          <a:xfrm>
            <a:off x="7291388" y="1031875"/>
            <a:ext cx="25336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a:latin typeface="Arial Narrow" panose="020B0606020202030204" pitchFamily="34" charset="0"/>
              </a:rPr>
              <a:t>Tasks to Be Completed</a:t>
            </a:r>
          </a:p>
        </p:txBody>
      </p:sp>
      <p:sp>
        <p:nvSpPr>
          <p:cNvPr id="3152" name="Rectangle 80">
            <a:extLst>
              <a:ext uri="{FF2B5EF4-FFF2-40B4-BE49-F238E27FC236}">
                <a16:creationId xmlns:a16="http://schemas.microsoft.com/office/drawing/2014/main" id="{6A3BBC8E-61BE-455C-8C7A-21DFC6ED12F6}"/>
              </a:ext>
            </a:extLst>
          </p:cNvPr>
          <p:cNvSpPr>
            <a:spLocks noChangeArrowheads="1"/>
          </p:cNvSpPr>
          <p:nvPr/>
        </p:nvSpPr>
        <p:spPr bwMode="auto">
          <a:xfrm>
            <a:off x="6130925" y="1309688"/>
            <a:ext cx="5419725" cy="23637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Conduct an audit of existing media methods, tools and techniques, and examine how current situation (COVID-19, anxiety about in-person) is impacting engagement. </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Study </a:t>
            </a:r>
            <a:r>
              <a:rPr lang="en-US" altLang="en-US" sz="1400" dirty="0" err="1"/>
              <a:t>LeeAnn’s</a:t>
            </a:r>
            <a:r>
              <a:rPr lang="en-US" altLang="en-US" sz="1400" dirty="0"/>
              <a:t> analysis and consider classes (</a:t>
            </a:r>
            <a:r>
              <a:rPr lang="en-US" altLang="en-US" sz="1400" dirty="0" err="1"/>
              <a:t>Udemy</a:t>
            </a:r>
            <a:r>
              <a:rPr lang="en-US" altLang="en-US" sz="1400" dirty="0"/>
              <a:t>)</a:t>
            </a:r>
          </a:p>
          <a:p>
            <a:pPr marL="566737" lvl="1" indent="-285750">
              <a:lnSpc>
                <a:spcPct val="90000"/>
              </a:lnSpc>
              <a:spcBef>
                <a:spcPts val="0"/>
              </a:spcBef>
              <a:buClr>
                <a:srgbClr val="FF0000"/>
              </a:buClr>
              <a:buSzPct val="85000"/>
              <a:buFont typeface="Arial" panose="020B0604020202020204" pitchFamily="34" charset="0"/>
              <a:buChar char="•"/>
            </a:pPr>
            <a:r>
              <a:rPr lang="en-US" altLang="en-US" sz="1400" dirty="0"/>
              <a:t> “How to Brand your Church to Attract More People”</a:t>
            </a:r>
          </a:p>
          <a:p>
            <a:pPr marL="566737" lvl="1" indent="-285750">
              <a:lnSpc>
                <a:spcPct val="90000"/>
              </a:lnSpc>
              <a:spcBef>
                <a:spcPts val="0"/>
              </a:spcBef>
              <a:buClr>
                <a:srgbClr val="FF0000"/>
              </a:buClr>
              <a:buSzPct val="85000"/>
              <a:buFont typeface="Arial" panose="020B0604020202020204" pitchFamily="34" charset="0"/>
              <a:buChar char="•"/>
            </a:pPr>
            <a:r>
              <a:rPr lang="en-US" altLang="en-US" sz="1400" dirty="0"/>
              <a:t> “Social Media Fundamentals Your Church and Ministry </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Explore other communication tools, methods, techniques and conduct usage and cost analysis</a:t>
            </a:r>
          </a:p>
          <a:p>
            <a:pPr marL="287337" indent="-285750">
              <a:lnSpc>
                <a:spcPct val="90000"/>
              </a:lnSpc>
              <a:spcBef>
                <a:spcPts val="600"/>
              </a:spcBef>
              <a:buClr>
                <a:srgbClr val="FF0000"/>
              </a:buClr>
              <a:buSzPct val="85000"/>
              <a:buFont typeface="Arial" panose="020B0604020202020204" pitchFamily="34" charset="0"/>
              <a:buChar char="•"/>
            </a:pPr>
            <a:r>
              <a:rPr lang="en-US" altLang="en-US" sz="1400" dirty="0"/>
              <a:t>Create a phased plan to develop a committee, determine how to enhance usage of what we have now, roll out new technology and promote to parish/engage greater community</a:t>
            </a:r>
          </a:p>
        </p:txBody>
      </p:sp>
      <p:sp>
        <p:nvSpPr>
          <p:cNvPr id="3153" name="Rectangle 81">
            <a:extLst>
              <a:ext uri="{FF2B5EF4-FFF2-40B4-BE49-F238E27FC236}">
                <a16:creationId xmlns:a16="http://schemas.microsoft.com/office/drawing/2014/main" id="{80040DB1-C418-45F3-9A05-0512E6A17B7A}"/>
              </a:ext>
            </a:extLst>
          </p:cNvPr>
          <p:cNvSpPr>
            <a:spLocks noChangeArrowheads="1"/>
          </p:cNvSpPr>
          <p:nvPr/>
        </p:nvSpPr>
        <p:spPr bwMode="auto">
          <a:xfrm>
            <a:off x="6133306" y="4125711"/>
            <a:ext cx="5351462" cy="6586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Initial budget to conduct research, test new tools, take classes</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Ongoing participation from media appointees/volunteers to ensure consistent media/communications engagement</a:t>
            </a:r>
          </a:p>
        </p:txBody>
      </p:sp>
      <p:sp>
        <p:nvSpPr>
          <p:cNvPr id="3154" name="Rectangle 82">
            <a:extLst>
              <a:ext uri="{FF2B5EF4-FFF2-40B4-BE49-F238E27FC236}">
                <a16:creationId xmlns:a16="http://schemas.microsoft.com/office/drawing/2014/main" id="{2A2487CB-9536-4595-8B0A-358A984BB4C1}"/>
              </a:ext>
            </a:extLst>
          </p:cNvPr>
          <p:cNvSpPr>
            <a:spLocks noChangeArrowheads="1"/>
          </p:cNvSpPr>
          <p:nvPr/>
        </p:nvSpPr>
        <p:spPr bwMode="auto">
          <a:xfrm>
            <a:off x="10148680" y="817012"/>
            <a:ext cx="1183122" cy="337100"/>
          </a:xfrm>
          <a:prstGeom prst="rect">
            <a:avLst/>
          </a:prstGeom>
          <a:solidFill>
            <a:srgbClr val="FFC000"/>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p>
            <a:pPr hangingPunct="1">
              <a:lnSpc>
                <a:spcPct val="100000"/>
              </a:lnSpc>
            </a:pPr>
            <a:r>
              <a:rPr lang="en-US" altLang="en-US" sz="1600" dirty="0">
                <a:solidFill>
                  <a:srgbClr val="000000"/>
                </a:solidFill>
              </a:rPr>
              <a:t>2021 Effort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z="2800" dirty="0"/>
              <a:t>Topics and Planning Path</a:t>
            </a:r>
          </a:p>
        </p:txBody>
      </p:sp>
      <p:sp>
        <p:nvSpPr>
          <p:cNvPr id="3" name="Content Placeholder 2"/>
          <p:cNvSpPr>
            <a:spLocks noGrp="1"/>
          </p:cNvSpPr>
          <p:nvPr>
            <p:ph idx="1"/>
          </p:nvPr>
        </p:nvSpPr>
        <p:spPr>
          <a:xfrm>
            <a:off x="396815" y="1212003"/>
            <a:ext cx="11308352" cy="5403850"/>
          </a:xfrm>
        </p:spPr>
        <p:txBody>
          <a:bodyPr/>
          <a:lstStyle/>
          <a:p>
            <a:pPr eaLnBrk="1" hangingPunct="1">
              <a:defRPr/>
            </a:pPr>
            <a:r>
              <a:rPr lang="en-US" dirty="0"/>
              <a:t>Formation of Task Force, and Planning Resources Available</a:t>
            </a:r>
          </a:p>
          <a:p>
            <a:pPr eaLnBrk="1" hangingPunct="1">
              <a:spcBef>
                <a:spcPts val="1200"/>
              </a:spcBef>
              <a:defRPr/>
            </a:pPr>
            <a:r>
              <a:rPr lang="en-US" dirty="0"/>
              <a:t>Father Chris’ Faith Vision, then developing enablers for that Vision</a:t>
            </a:r>
          </a:p>
          <a:p>
            <a:pPr eaLnBrk="1" hangingPunct="1">
              <a:spcBef>
                <a:spcPts val="1200"/>
              </a:spcBef>
              <a:defRPr/>
            </a:pPr>
            <a:r>
              <a:rPr lang="en-US" dirty="0"/>
              <a:t>Review of past Church Surveys</a:t>
            </a:r>
          </a:p>
          <a:p>
            <a:pPr>
              <a:spcBef>
                <a:spcPts val="1200"/>
              </a:spcBef>
              <a:defRPr/>
            </a:pPr>
            <a:r>
              <a:rPr lang="en-US" dirty="0"/>
              <a:t>Church Environment and Conviction lists completed</a:t>
            </a:r>
          </a:p>
          <a:p>
            <a:pPr>
              <a:spcBef>
                <a:spcPts val="1200"/>
              </a:spcBef>
              <a:defRPr/>
            </a:pPr>
            <a:r>
              <a:rPr lang="en-US" dirty="0"/>
              <a:t>St Matthew’s Self-Assessment (Strengths, Weaknesses, Opportunities, and Threats (SWOT))</a:t>
            </a:r>
          </a:p>
          <a:p>
            <a:pPr>
              <a:spcBef>
                <a:spcPts val="1200"/>
              </a:spcBef>
              <a:defRPr/>
            </a:pPr>
            <a:r>
              <a:rPr lang="en-US" dirty="0"/>
              <a:t>Weaknesses and Opportunities Ranking</a:t>
            </a:r>
          </a:p>
          <a:p>
            <a:pPr eaLnBrk="1" hangingPunct="1">
              <a:spcBef>
                <a:spcPts val="1200"/>
              </a:spcBef>
              <a:defRPr/>
            </a:pPr>
            <a:r>
              <a:rPr lang="en-US" dirty="0"/>
              <a:t>Development of Congregation survey, Survey Distribution, and Analysis</a:t>
            </a:r>
          </a:p>
          <a:p>
            <a:pPr eaLnBrk="1" hangingPunct="1">
              <a:spcBef>
                <a:spcPts val="1200"/>
              </a:spcBef>
              <a:defRPr/>
            </a:pPr>
            <a:r>
              <a:rPr lang="en-US" dirty="0"/>
              <a:t>Development of Strategic Plan Efforts (quads) aligned to Weakness and Opportunity Ranking, and Survey</a:t>
            </a:r>
          </a:p>
          <a:p>
            <a:pPr eaLnBrk="1" hangingPunct="1">
              <a:spcBef>
                <a:spcPts val="1200"/>
              </a:spcBef>
              <a:defRPr/>
            </a:pPr>
            <a:r>
              <a:rPr lang="en-US" dirty="0"/>
              <a:t>Strategic Plan Organization and Prioritization Completed</a:t>
            </a:r>
          </a:p>
          <a:p>
            <a:pPr eaLnBrk="1" hangingPunct="1">
              <a:spcBef>
                <a:spcPts val="1200"/>
              </a:spcBef>
              <a:defRPr/>
            </a:pPr>
            <a:r>
              <a:rPr lang="en-US" dirty="0"/>
              <a:t>Development of Vestry Brief and Recommendations</a:t>
            </a:r>
          </a:p>
          <a:p>
            <a:pPr marL="0" indent="0" eaLnBrk="1" hangingPunct="1">
              <a:buNone/>
              <a:defRPr/>
            </a:pPr>
            <a:endParaRPr lang="en-US" dirty="0"/>
          </a:p>
          <a:p>
            <a:pPr eaLnBrk="1" hangingPunct="1">
              <a:defRPr/>
            </a:pPr>
            <a:endParaRPr lang="en-US" dirty="0"/>
          </a:p>
        </p:txBody>
      </p:sp>
    </p:spTree>
    <p:extLst>
      <p:ext uri="{BB962C8B-B14F-4D97-AF65-F5344CB8AC3E}">
        <p14:creationId xmlns:p14="http://schemas.microsoft.com/office/powerpoint/2010/main" val="156369931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1382EB1B-9066-4352-89D4-7D29B9D44462}"/>
              </a:ext>
            </a:extLst>
          </p:cNvPr>
          <p:cNvSpPr>
            <a:spLocks noChangeArrowheads="1"/>
          </p:cNvSpPr>
          <p:nvPr/>
        </p:nvSpPr>
        <p:spPr bwMode="auto">
          <a:xfrm>
            <a:off x="6259513" y="3867150"/>
            <a:ext cx="3981450" cy="2657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4" name="Rectangle 2">
            <a:extLst>
              <a:ext uri="{FF2B5EF4-FFF2-40B4-BE49-F238E27FC236}">
                <a16:creationId xmlns:a16="http://schemas.microsoft.com/office/drawing/2014/main" id="{EC40CE9A-1850-443F-A2D0-87469546A402}"/>
              </a:ext>
            </a:extLst>
          </p:cNvPr>
          <p:cNvSpPr>
            <a:spLocks noChangeArrowheads="1"/>
          </p:cNvSpPr>
          <p:nvPr/>
        </p:nvSpPr>
        <p:spPr bwMode="auto">
          <a:xfrm>
            <a:off x="263525" y="1038225"/>
            <a:ext cx="11498263" cy="5486400"/>
          </a:xfrm>
          <a:prstGeom prst="rect">
            <a:avLst/>
          </a:prstGeom>
          <a:noFill/>
          <a:ln w="28440" cap="flat">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5" name="Line 3">
            <a:extLst>
              <a:ext uri="{FF2B5EF4-FFF2-40B4-BE49-F238E27FC236}">
                <a16:creationId xmlns:a16="http://schemas.microsoft.com/office/drawing/2014/main" id="{443B9A9D-685C-4C52-B9C2-1D8EB90A91AE}"/>
              </a:ext>
            </a:extLst>
          </p:cNvPr>
          <p:cNvSpPr>
            <a:spLocks noChangeShapeType="1"/>
          </p:cNvSpPr>
          <p:nvPr/>
        </p:nvSpPr>
        <p:spPr bwMode="auto">
          <a:xfrm>
            <a:off x="263525" y="3792538"/>
            <a:ext cx="11499850" cy="1587"/>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6" name="Line 4">
            <a:extLst>
              <a:ext uri="{FF2B5EF4-FFF2-40B4-BE49-F238E27FC236}">
                <a16:creationId xmlns:a16="http://schemas.microsoft.com/office/drawing/2014/main" id="{4EC9298E-2F39-4C7E-B33D-E921D5384B00}"/>
              </a:ext>
            </a:extLst>
          </p:cNvPr>
          <p:cNvSpPr>
            <a:spLocks noChangeShapeType="1"/>
          </p:cNvSpPr>
          <p:nvPr/>
        </p:nvSpPr>
        <p:spPr bwMode="auto">
          <a:xfrm flipV="1">
            <a:off x="5973763" y="1036638"/>
            <a:ext cx="1587" cy="5489575"/>
          </a:xfrm>
          <a:prstGeom prst="line">
            <a:avLst/>
          </a:prstGeom>
          <a:noFill/>
          <a:ln w="38160" cap="flat">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7" name="Rectangle 5">
            <a:extLst>
              <a:ext uri="{FF2B5EF4-FFF2-40B4-BE49-F238E27FC236}">
                <a16:creationId xmlns:a16="http://schemas.microsoft.com/office/drawing/2014/main" id="{4AF9689E-E423-4102-A6A5-5ECA191F095A}"/>
              </a:ext>
            </a:extLst>
          </p:cNvPr>
          <p:cNvSpPr>
            <a:spLocks noChangeArrowheads="1"/>
          </p:cNvSpPr>
          <p:nvPr/>
        </p:nvSpPr>
        <p:spPr bwMode="auto">
          <a:xfrm>
            <a:off x="5876925" y="352425"/>
            <a:ext cx="5864225" cy="344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algn="r" hangingPunct="1">
              <a:lnSpc>
                <a:spcPct val="80000"/>
              </a:lnSpc>
            </a:pPr>
            <a:r>
              <a:rPr lang="en-US" altLang="en-US" sz="2800" b="1" dirty="0">
                <a:latin typeface="Tahoma" panose="020B0604030504040204" pitchFamily="34" charset="0"/>
              </a:rPr>
              <a:t>“</a:t>
            </a:r>
            <a:r>
              <a:rPr lang="en-US" altLang="en-US" sz="2800" b="1" i="1" dirty="0">
                <a:latin typeface="Tahoma" panose="020B0604030504040204" pitchFamily="34" charset="0"/>
              </a:rPr>
              <a:t>Moving To Madison”  PR Plan</a:t>
            </a:r>
          </a:p>
        </p:txBody>
      </p:sp>
      <p:sp>
        <p:nvSpPr>
          <p:cNvPr id="3078" name="Rectangle 6">
            <a:extLst>
              <a:ext uri="{FF2B5EF4-FFF2-40B4-BE49-F238E27FC236}">
                <a16:creationId xmlns:a16="http://schemas.microsoft.com/office/drawing/2014/main" id="{9BF8BF33-E8B3-447C-95EC-B87D65706217}"/>
              </a:ext>
            </a:extLst>
          </p:cNvPr>
          <p:cNvSpPr>
            <a:spLocks noChangeArrowheads="1"/>
          </p:cNvSpPr>
          <p:nvPr/>
        </p:nvSpPr>
        <p:spPr bwMode="auto">
          <a:xfrm>
            <a:off x="430213" y="1295400"/>
            <a:ext cx="5408612" cy="24406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Effort Lead: TBD by Vestry</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Description:  An ongoing PR campaign specifically targeting new residents in the Madison area  </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Work by the Strategic Planning Task Force indicates a communications program for new Madison residents is a high priority</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Overall objective of the PR campaign is to create a targeted and cost effective media product and to utilize an efficient distribution method</a:t>
            </a:r>
          </a:p>
          <a:p>
            <a:pPr marL="287337" indent="-285750" hangingPunct="1">
              <a:lnSpc>
                <a:spcPct val="90000"/>
              </a:lnSpc>
              <a:spcBef>
                <a:spcPts val="600"/>
              </a:spcBef>
              <a:buClr>
                <a:srgbClr val="FF0000"/>
              </a:buClr>
              <a:buSzPct val="85000"/>
              <a:buFont typeface="Arial" panose="020B0604020202020204" pitchFamily="34" charset="0"/>
              <a:buChar char="•"/>
            </a:pPr>
            <a:r>
              <a:rPr lang="en-US" altLang="en-US" sz="1400" dirty="0"/>
              <a:t>Effort Length: Phase I: 6 months / Phase II: Indefinite (with regular reevaluation)</a:t>
            </a:r>
          </a:p>
        </p:txBody>
      </p:sp>
      <p:graphicFrame>
        <p:nvGraphicFramePr>
          <p:cNvPr id="3079" name="Group 7">
            <a:extLst>
              <a:ext uri="{FF2B5EF4-FFF2-40B4-BE49-F238E27FC236}">
                <a16:creationId xmlns:a16="http://schemas.microsoft.com/office/drawing/2014/main" id="{B9B9BD07-5900-4724-A75C-CE635686E54D}"/>
              </a:ext>
            </a:extLst>
          </p:cNvPr>
          <p:cNvGraphicFramePr>
            <a:graphicFrameLocks noGrp="1"/>
          </p:cNvGraphicFramePr>
          <p:nvPr/>
        </p:nvGraphicFramePr>
        <p:xfrm>
          <a:off x="6070600" y="4859338"/>
          <a:ext cx="5580063" cy="1431926"/>
        </p:xfrm>
        <a:graphic>
          <a:graphicData uri="http://schemas.openxmlformats.org/drawingml/2006/table">
            <a:tbl>
              <a:tblPr/>
              <a:tblGrid>
                <a:gridCol w="1017588">
                  <a:extLst>
                    <a:ext uri="{9D8B030D-6E8A-4147-A177-3AD203B41FA5}">
                      <a16:colId xmlns:a16="http://schemas.microsoft.com/office/drawing/2014/main" val="120897877"/>
                    </a:ext>
                  </a:extLst>
                </a:gridCol>
                <a:gridCol w="882650">
                  <a:extLst>
                    <a:ext uri="{9D8B030D-6E8A-4147-A177-3AD203B41FA5}">
                      <a16:colId xmlns:a16="http://schemas.microsoft.com/office/drawing/2014/main" val="2519956334"/>
                    </a:ext>
                  </a:extLst>
                </a:gridCol>
                <a:gridCol w="1143000">
                  <a:extLst>
                    <a:ext uri="{9D8B030D-6E8A-4147-A177-3AD203B41FA5}">
                      <a16:colId xmlns:a16="http://schemas.microsoft.com/office/drawing/2014/main" val="2247408872"/>
                    </a:ext>
                  </a:extLst>
                </a:gridCol>
                <a:gridCol w="850900">
                  <a:extLst>
                    <a:ext uri="{9D8B030D-6E8A-4147-A177-3AD203B41FA5}">
                      <a16:colId xmlns:a16="http://schemas.microsoft.com/office/drawing/2014/main" val="3590927058"/>
                    </a:ext>
                  </a:extLst>
                </a:gridCol>
                <a:gridCol w="788987">
                  <a:extLst>
                    <a:ext uri="{9D8B030D-6E8A-4147-A177-3AD203B41FA5}">
                      <a16:colId xmlns:a16="http://schemas.microsoft.com/office/drawing/2014/main" val="2810787704"/>
                    </a:ext>
                  </a:extLst>
                </a:gridCol>
                <a:gridCol w="896938">
                  <a:extLst>
                    <a:ext uri="{9D8B030D-6E8A-4147-A177-3AD203B41FA5}">
                      <a16:colId xmlns:a16="http://schemas.microsoft.com/office/drawing/2014/main" val="2436245794"/>
                    </a:ext>
                  </a:extLst>
                </a:gridCol>
              </a:tblGrid>
              <a:tr h="258763">
                <a:tc gridSpan="6">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Funding</a:t>
                      </a:r>
                    </a:p>
                  </a:txBody>
                  <a:tcPr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8875129"/>
                  </a:ext>
                </a:extLst>
              </a:tr>
              <a:tr h="258763">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Type</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CY21</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CY22</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CY23</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CY24</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1"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CY25</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6741500"/>
                  </a:ext>
                </a:extLst>
              </a:tr>
              <a:tr h="457200">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Distribution</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$2k-6k</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$4k-12k</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$4k-12k</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$4k-12k</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$4k-12k</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605909"/>
                  </a:ext>
                </a:extLst>
              </a:tr>
              <a:tr h="457200">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One Time Cost</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$0k-2k</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1425"/>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Lst>
                        <a:defRPr sz="2000">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57200" rtl="0" eaLnBrk="1" fontAlgn="base" latinLnBrk="0" hangingPunct="0">
                        <a:lnSpc>
                          <a:spcPct val="98000"/>
                        </a:lnSpc>
                        <a:spcBef>
                          <a:spcPts val="363"/>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Lst>
                      </a:pPr>
                      <a:r>
                        <a:rPr kumimoji="0" lang="en-US" altLang="en-US" sz="1100" b="0" i="0" u="none" strike="noStrike" cap="none" normalizeH="0" baseline="0">
                          <a:ln>
                            <a:noFill/>
                          </a:ln>
                          <a:solidFill>
                            <a:srgbClr val="000000"/>
                          </a:solidFill>
                          <a:effectLst/>
                          <a:latin typeface="Arial Narrow" panose="020B0606020202030204" pitchFamily="34" charset="0"/>
                          <a:ea typeface="Microsoft YaHei" panose="020B0503020204020204" pitchFamily="34" charset="-122"/>
                        </a:rPr>
                        <a:t>0</a:t>
                      </a:r>
                    </a:p>
                  </a:txBody>
                  <a:tcPr marL="45720" marR="45720" marT="48492" anchor="b"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5030471"/>
                  </a:ext>
                </a:extLst>
              </a:tr>
            </a:tbl>
          </a:graphicData>
        </a:graphic>
      </p:graphicFrame>
      <p:sp>
        <p:nvSpPr>
          <p:cNvPr id="3147" name="Rectangle 75">
            <a:extLst>
              <a:ext uri="{FF2B5EF4-FFF2-40B4-BE49-F238E27FC236}">
                <a16:creationId xmlns:a16="http://schemas.microsoft.com/office/drawing/2014/main" id="{C4D4CE08-FC2B-4475-831D-58E207AEB35B}"/>
              </a:ext>
            </a:extLst>
          </p:cNvPr>
          <p:cNvSpPr>
            <a:spLocks noChangeArrowheads="1"/>
          </p:cNvSpPr>
          <p:nvPr/>
        </p:nvSpPr>
        <p:spPr bwMode="auto">
          <a:xfrm>
            <a:off x="2328863" y="3767138"/>
            <a:ext cx="1093787"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tabLst>
                <a:tab pos="723900" algn="l"/>
              </a:tabLst>
              <a:defRPr>
                <a:solidFill>
                  <a:srgbClr val="000000"/>
                </a:solidFill>
                <a:latin typeface="Arial" panose="020B0604020202020204" pitchFamily="34" charset="0"/>
                <a:ea typeface="Microsoft YaHei" panose="020B0503020204020204" pitchFamily="34" charset="-122"/>
              </a:defRPr>
            </a:lvl1pPr>
            <a:lvl2pPr>
              <a:tabLst>
                <a:tab pos="723900" algn="l"/>
              </a:tabLst>
              <a:defRPr>
                <a:solidFill>
                  <a:srgbClr val="000000"/>
                </a:solidFill>
                <a:latin typeface="Arial" panose="020B0604020202020204" pitchFamily="34" charset="0"/>
                <a:ea typeface="Microsoft YaHei" panose="020B0503020204020204" pitchFamily="34" charset="-122"/>
              </a:defRPr>
            </a:lvl2pPr>
            <a:lvl3pPr>
              <a:tabLst>
                <a:tab pos="723900" algn="l"/>
              </a:tabLst>
              <a:defRPr>
                <a:solidFill>
                  <a:srgbClr val="000000"/>
                </a:solidFill>
                <a:latin typeface="Arial" panose="020B0604020202020204" pitchFamily="34" charset="0"/>
                <a:ea typeface="Microsoft YaHei" panose="020B0503020204020204" pitchFamily="34" charset="-122"/>
              </a:defRPr>
            </a:lvl3pPr>
            <a:lvl4pPr>
              <a:tabLst>
                <a:tab pos="723900" algn="l"/>
              </a:tabLst>
              <a:defRPr>
                <a:solidFill>
                  <a:srgbClr val="000000"/>
                </a:solidFill>
                <a:latin typeface="Arial" panose="020B0604020202020204" pitchFamily="34" charset="0"/>
                <a:ea typeface="Microsoft YaHei" panose="020B0503020204020204" pitchFamily="34" charset="-122"/>
              </a:defRPr>
            </a:lvl4pPr>
            <a:lvl5pPr>
              <a:tabLst>
                <a:tab pos="7239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spcBef>
                <a:spcPts val="363"/>
              </a:spcBef>
            </a:pPr>
            <a:r>
              <a:rPr lang="en-US" altLang="en-US" sz="1600" b="1" u="sng">
                <a:latin typeface="Arial Narrow" panose="020B0606020202030204" pitchFamily="34" charset="0"/>
              </a:rPr>
              <a:t>Discussion</a:t>
            </a:r>
          </a:p>
        </p:txBody>
      </p:sp>
      <p:sp>
        <p:nvSpPr>
          <p:cNvPr id="3148" name="Rectangle 76">
            <a:extLst>
              <a:ext uri="{FF2B5EF4-FFF2-40B4-BE49-F238E27FC236}">
                <a16:creationId xmlns:a16="http://schemas.microsoft.com/office/drawing/2014/main" id="{F7CA58A1-B081-4328-B128-9653D3003806}"/>
              </a:ext>
            </a:extLst>
          </p:cNvPr>
          <p:cNvSpPr>
            <a:spLocks noChangeArrowheads="1"/>
          </p:cNvSpPr>
          <p:nvPr/>
        </p:nvSpPr>
        <p:spPr bwMode="auto">
          <a:xfrm>
            <a:off x="758825" y="1039813"/>
            <a:ext cx="4233863"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a:latin typeface="Arial Narrow" panose="020B0606020202030204" pitchFamily="34" charset="0"/>
              </a:rPr>
              <a:t>Overview</a:t>
            </a:r>
          </a:p>
        </p:txBody>
      </p:sp>
      <p:sp>
        <p:nvSpPr>
          <p:cNvPr id="3149" name="Rectangle 77">
            <a:extLst>
              <a:ext uri="{FF2B5EF4-FFF2-40B4-BE49-F238E27FC236}">
                <a16:creationId xmlns:a16="http://schemas.microsoft.com/office/drawing/2014/main" id="{775179B7-AA80-4641-8A1C-D763F62E0833}"/>
              </a:ext>
            </a:extLst>
          </p:cNvPr>
          <p:cNvSpPr>
            <a:spLocks noChangeArrowheads="1"/>
          </p:cNvSpPr>
          <p:nvPr/>
        </p:nvSpPr>
        <p:spPr bwMode="auto">
          <a:xfrm>
            <a:off x="6765925" y="3767138"/>
            <a:ext cx="3840163"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a:latin typeface="Arial Narrow" panose="020B0606020202030204" pitchFamily="34" charset="0"/>
              </a:rPr>
              <a:t>Issues and Resources Needed </a:t>
            </a:r>
          </a:p>
        </p:txBody>
      </p:sp>
      <p:sp>
        <p:nvSpPr>
          <p:cNvPr id="3150" name="Rectangle 78">
            <a:extLst>
              <a:ext uri="{FF2B5EF4-FFF2-40B4-BE49-F238E27FC236}">
                <a16:creationId xmlns:a16="http://schemas.microsoft.com/office/drawing/2014/main" id="{05FF9A0F-D707-401E-A112-FE4EB237D404}"/>
              </a:ext>
            </a:extLst>
          </p:cNvPr>
          <p:cNvSpPr>
            <a:spLocks noChangeArrowheads="1"/>
          </p:cNvSpPr>
          <p:nvPr/>
        </p:nvSpPr>
        <p:spPr bwMode="auto">
          <a:xfrm>
            <a:off x="260350" y="3940175"/>
            <a:ext cx="5672138" cy="24607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24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74625" indent="-174625">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marL="431800" indent="-21590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
                <a:srgbClr val="FF0000"/>
              </a:buClr>
              <a:buSzPct val="85000"/>
              <a:buFont typeface="Arial" panose="020B0604020202020204" pitchFamily="34" charset="0"/>
              <a:buChar char="●"/>
            </a:pPr>
            <a:r>
              <a:rPr lang="en-US" altLang="en-US" sz="1400" dirty="0"/>
              <a:t>Background: </a:t>
            </a:r>
          </a:p>
          <a:p>
            <a:pPr lvl="1" hangingPunct="1">
              <a:lnSpc>
                <a:spcPct val="100000"/>
              </a:lnSpc>
              <a:buSzPct val="45000"/>
              <a:buFont typeface="Wingdings" panose="05000000000000000000" pitchFamily="2" charset="2"/>
              <a:buChar char=""/>
            </a:pPr>
            <a:r>
              <a:rPr lang="en-US" altLang="en-US" sz="1400" dirty="0"/>
              <a:t>Madison is growing rapidly, and on average approximately 100-150 homes sell every month (Source: Zillow)</a:t>
            </a:r>
          </a:p>
          <a:p>
            <a:pPr lvl="1" hangingPunct="1">
              <a:lnSpc>
                <a:spcPct val="100000"/>
              </a:lnSpc>
              <a:buSzPct val="45000"/>
              <a:buFont typeface="Wingdings" panose="05000000000000000000" pitchFamily="2" charset="2"/>
              <a:buChar char=""/>
            </a:pPr>
            <a:r>
              <a:rPr lang="en-US" altLang="en-US" sz="1400" dirty="0"/>
              <a:t>Most of the families moving to Madison are in high priority age demographics as indicated by the SPTF Survey, and may be searching for a new church home </a:t>
            </a:r>
          </a:p>
          <a:p>
            <a:pPr hangingPunct="1">
              <a:lnSpc>
                <a:spcPct val="100000"/>
              </a:lnSpc>
              <a:buClr>
                <a:srgbClr val="FF0000"/>
              </a:buClr>
              <a:buSzPct val="85000"/>
              <a:buFont typeface="Arial" panose="020B0604020202020204" pitchFamily="34" charset="0"/>
              <a:buChar char="●"/>
            </a:pPr>
            <a:r>
              <a:rPr lang="en-US" altLang="en-US" sz="1400" dirty="0"/>
              <a:t>The effort would establish a design and message for a direct mail or mixed media product, as well as the appropriate means for the distribution of that media product</a:t>
            </a:r>
          </a:p>
          <a:p>
            <a:pPr hangingPunct="1">
              <a:lnSpc>
                <a:spcPct val="100000"/>
              </a:lnSpc>
              <a:buClr>
                <a:srgbClr val="FF0000"/>
              </a:buClr>
              <a:buSzPct val="85000"/>
              <a:buFont typeface="Arial" panose="020B0604020202020204" pitchFamily="34" charset="0"/>
              <a:buChar char="●"/>
            </a:pPr>
            <a:r>
              <a:rPr lang="en-US" altLang="en-US" sz="1400" dirty="0"/>
              <a:t>Even at a 1% success rate, the campaign would add at least a dozen households to the church annually</a:t>
            </a:r>
          </a:p>
        </p:txBody>
      </p:sp>
      <p:sp>
        <p:nvSpPr>
          <p:cNvPr id="3151" name="Rectangle 79">
            <a:extLst>
              <a:ext uri="{FF2B5EF4-FFF2-40B4-BE49-F238E27FC236}">
                <a16:creationId xmlns:a16="http://schemas.microsoft.com/office/drawing/2014/main" id="{131F43D9-F9E6-42C5-ADBC-08B30EB45358}"/>
              </a:ext>
            </a:extLst>
          </p:cNvPr>
          <p:cNvSpPr>
            <a:spLocks noChangeArrowheads="1"/>
          </p:cNvSpPr>
          <p:nvPr/>
        </p:nvSpPr>
        <p:spPr bwMode="auto">
          <a:xfrm>
            <a:off x="7291388" y="1031875"/>
            <a:ext cx="25336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9pPr>
          </a:lstStyle>
          <a:p>
            <a:pPr marL="228600" indent="-227013" algn="ctr" hangingPunct="1">
              <a:lnSpc>
                <a:spcPct val="100000"/>
              </a:lnSpc>
              <a:spcAft>
                <a:spcPts val="538"/>
              </a:spcAft>
            </a:pPr>
            <a:r>
              <a:rPr lang="en-US" altLang="en-US" sz="1600" b="1" u="sng">
                <a:latin typeface="Arial Narrow" panose="020B0606020202030204" pitchFamily="34" charset="0"/>
              </a:rPr>
              <a:t>Tasks to Be Completed</a:t>
            </a:r>
          </a:p>
        </p:txBody>
      </p:sp>
      <p:sp>
        <p:nvSpPr>
          <p:cNvPr id="3152" name="Rectangle 80">
            <a:extLst>
              <a:ext uri="{FF2B5EF4-FFF2-40B4-BE49-F238E27FC236}">
                <a16:creationId xmlns:a16="http://schemas.microsoft.com/office/drawing/2014/main" id="{6A3BBC8E-61BE-455C-8C7A-21DFC6ED12F6}"/>
              </a:ext>
            </a:extLst>
          </p:cNvPr>
          <p:cNvSpPr>
            <a:spLocks noChangeArrowheads="1"/>
          </p:cNvSpPr>
          <p:nvPr/>
        </p:nvSpPr>
        <p:spPr bwMode="auto">
          <a:xfrm>
            <a:off x="6130925" y="1309688"/>
            <a:ext cx="5419725" cy="23893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90000"/>
              </a:lnSpc>
              <a:spcBef>
                <a:spcPts val="400"/>
              </a:spcBef>
              <a:buClr>
                <a:srgbClr val="FF0000"/>
              </a:buClr>
              <a:buSzPct val="85000"/>
              <a:buFont typeface="Arial" panose="020B0604020202020204" pitchFamily="34" charset="0"/>
              <a:buChar char="●"/>
            </a:pPr>
            <a:r>
              <a:rPr lang="en-US" altLang="en-US" sz="1400" dirty="0"/>
              <a:t>Form a “Moving To Madison” PR Plan Workgroup</a:t>
            </a:r>
          </a:p>
          <a:p>
            <a:pPr hangingPunct="1">
              <a:lnSpc>
                <a:spcPct val="90000"/>
              </a:lnSpc>
              <a:spcBef>
                <a:spcPts val="400"/>
              </a:spcBef>
              <a:buClr>
                <a:srgbClr val="FF0000"/>
              </a:buClr>
              <a:buSzPct val="85000"/>
              <a:buFont typeface="Arial" panose="020B0604020202020204" pitchFamily="34" charset="0"/>
              <a:buChar char="●"/>
            </a:pPr>
            <a:r>
              <a:rPr lang="en-US" altLang="en-US" sz="1400" dirty="0"/>
              <a:t>Establish scope of media product: Mailer or something else? What is the message and design of our product?</a:t>
            </a:r>
          </a:p>
          <a:p>
            <a:pPr hangingPunct="1">
              <a:lnSpc>
                <a:spcPct val="90000"/>
              </a:lnSpc>
              <a:spcBef>
                <a:spcPts val="400"/>
              </a:spcBef>
              <a:buClr>
                <a:srgbClr val="FF0000"/>
              </a:buClr>
              <a:buSzPct val="85000"/>
              <a:buFont typeface="Arial" panose="020B0604020202020204" pitchFamily="34" charset="0"/>
              <a:buChar char="●"/>
            </a:pPr>
            <a:r>
              <a:rPr lang="en-US" altLang="en-US" sz="1400" dirty="0"/>
              <a:t>Establish proper distribution channel: If mailer, then which delivery service? If something else, how to distribute it?</a:t>
            </a:r>
          </a:p>
          <a:p>
            <a:pPr hangingPunct="1">
              <a:lnSpc>
                <a:spcPct val="90000"/>
              </a:lnSpc>
              <a:spcBef>
                <a:spcPts val="400"/>
              </a:spcBef>
              <a:buClr>
                <a:srgbClr val="FF0000"/>
              </a:buClr>
              <a:buSzPct val="85000"/>
              <a:buFont typeface="Arial" panose="020B0604020202020204" pitchFamily="34" charset="0"/>
              <a:buChar char="●"/>
            </a:pPr>
            <a:r>
              <a:rPr lang="en-US" altLang="en-US" sz="1400" dirty="0"/>
              <a:t>Establish frequency of distribution: Every two weeks? Every month? Every two months?</a:t>
            </a:r>
          </a:p>
          <a:p>
            <a:pPr hangingPunct="1">
              <a:lnSpc>
                <a:spcPct val="90000"/>
              </a:lnSpc>
              <a:spcBef>
                <a:spcPts val="400"/>
              </a:spcBef>
              <a:buClr>
                <a:srgbClr val="FF0000"/>
              </a:buClr>
              <a:buSzPct val="85000"/>
              <a:buFont typeface="Arial" panose="020B0604020202020204" pitchFamily="34" charset="0"/>
              <a:buChar char="●"/>
            </a:pPr>
            <a:r>
              <a:rPr lang="en-US" altLang="en-US" sz="1400" dirty="0"/>
              <a:t>Establish procedure for collecting addresses of recently sold homes</a:t>
            </a:r>
          </a:p>
          <a:p>
            <a:pPr hangingPunct="1">
              <a:lnSpc>
                <a:spcPct val="90000"/>
              </a:lnSpc>
              <a:spcBef>
                <a:spcPts val="400"/>
              </a:spcBef>
              <a:buClr>
                <a:srgbClr val="FF0000"/>
              </a:buClr>
              <a:buSzPct val="85000"/>
              <a:buFont typeface="Arial" panose="020B0604020202020204" pitchFamily="34" charset="0"/>
              <a:buChar char="●"/>
            </a:pPr>
            <a:r>
              <a:rPr lang="en-US" altLang="en-US" sz="1400" dirty="0"/>
              <a:t>Establish a regular evaluation period in order to assess the ongoing efficacy of the campaign</a:t>
            </a:r>
          </a:p>
        </p:txBody>
      </p:sp>
      <p:sp>
        <p:nvSpPr>
          <p:cNvPr id="3153" name="Rectangle 81">
            <a:extLst>
              <a:ext uri="{FF2B5EF4-FFF2-40B4-BE49-F238E27FC236}">
                <a16:creationId xmlns:a16="http://schemas.microsoft.com/office/drawing/2014/main" id="{80040DB1-C418-45F3-9A05-0512E6A17B7A}"/>
              </a:ext>
            </a:extLst>
          </p:cNvPr>
          <p:cNvSpPr>
            <a:spLocks noChangeArrowheads="1"/>
          </p:cNvSpPr>
          <p:nvPr/>
        </p:nvSpPr>
        <p:spPr bwMode="auto">
          <a:xfrm>
            <a:off x="6199188" y="4103688"/>
            <a:ext cx="5351462" cy="5816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177800" indent="-176213">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90000"/>
              </a:lnSpc>
              <a:buClr>
                <a:srgbClr val="FF0000"/>
              </a:buClr>
              <a:buSzPct val="85000"/>
              <a:buFont typeface="Arial" panose="020B0604020202020204" pitchFamily="34" charset="0"/>
              <a:buChar char="●"/>
            </a:pPr>
            <a:r>
              <a:rPr lang="en-US" altLang="en-US" sz="1400" dirty="0"/>
              <a:t>One-time content and design work in the initial design period</a:t>
            </a:r>
          </a:p>
          <a:p>
            <a:pPr hangingPunct="1">
              <a:lnSpc>
                <a:spcPct val="90000"/>
              </a:lnSpc>
              <a:buClr>
                <a:srgbClr val="FF0000"/>
              </a:buClr>
              <a:buSzPct val="85000"/>
              <a:buFont typeface="Arial" panose="020B0604020202020204" pitchFamily="34" charset="0"/>
              <a:buChar char="●"/>
            </a:pPr>
            <a:r>
              <a:rPr lang="en-US" altLang="en-US" sz="1400" dirty="0"/>
              <a:t>Ongoing labor to compile mailing lists of recently sold homes</a:t>
            </a:r>
          </a:p>
          <a:p>
            <a:pPr hangingPunct="1">
              <a:lnSpc>
                <a:spcPct val="90000"/>
              </a:lnSpc>
              <a:buClr>
                <a:srgbClr val="FF0000"/>
              </a:buClr>
              <a:buSzPct val="85000"/>
              <a:buFont typeface="Arial" panose="020B0604020202020204" pitchFamily="34" charset="0"/>
              <a:buChar char="●"/>
            </a:pPr>
            <a:r>
              <a:rPr lang="en-US" altLang="en-US" sz="1400" dirty="0"/>
              <a:t>Ongoing distribution costs to disseminate media product</a:t>
            </a:r>
          </a:p>
        </p:txBody>
      </p:sp>
      <p:sp>
        <p:nvSpPr>
          <p:cNvPr id="3154" name="Rectangle 82">
            <a:extLst>
              <a:ext uri="{FF2B5EF4-FFF2-40B4-BE49-F238E27FC236}">
                <a16:creationId xmlns:a16="http://schemas.microsoft.com/office/drawing/2014/main" id="{2A2487CB-9536-4595-8B0A-358A984BB4C1}"/>
              </a:ext>
            </a:extLst>
          </p:cNvPr>
          <p:cNvSpPr>
            <a:spLocks noChangeArrowheads="1"/>
          </p:cNvSpPr>
          <p:nvPr/>
        </p:nvSpPr>
        <p:spPr bwMode="auto">
          <a:xfrm>
            <a:off x="9753600" y="863600"/>
            <a:ext cx="661988" cy="333375"/>
          </a:xfrm>
          <a:prstGeom prst="rect">
            <a:avLst/>
          </a:prstGeom>
          <a:solidFill>
            <a:srgbClr val="FFC000"/>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p>
            <a:pPr hangingPunct="1">
              <a:lnSpc>
                <a:spcPct val="100000"/>
              </a:lnSpc>
            </a:pPr>
            <a:r>
              <a:rPr lang="en-US" altLang="en-US" sz="1600">
                <a:solidFill>
                  <a:srgbClr val="000000"/>
                </a:solidFill>
              </a:rPr>
              <a:t>Effort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6259056" y="3867820"/>
            <a:ext cx="3981450" cy="2657475"/>
          </a:xfrm>
          <a:prstGeom prst="rect">
            <a:avLst/>
          </a:prstGeom>
          <a:noFill/>
          <a:ln w="9525">
            <a:noFill/>
            <a:miter lim="800000"/>
            <a:headEnd/>
            <a:tailEnd/>
          </a:ln>
        </p:spPr>
        <p:txBody>
          <a:bodyPr lIns="0" tIns="0" rIns="0" bIns="0"/>
          <a:lstStyle/>
          <a:p>
            <a:pPr marL="173038" indent="-173038" eaLnBrk="0" hangingPunct="0">
              <a:spcBef>
                <a:spcPct val="20000"/>
              </a:spcBef>
              <a:buClr>
                <a:schemeClr val="hlink"/>
              </a:buClr>
              <a:buSzPct val="75000"/>
              <a:buFont typeface="Wingdings" pitchFamily="2" charset="2"/>
              <a:buChar char="l"/>
            </a:pPr>
            <a:endParaRPr lang="en-US" sz="1000"/>
          </a:p>
        </p:txBody>
      </p:sp>
      <p:sp>
        <p:nvSpPr>
          <p:cNvPr id="6147" name="Rectangle 7"/>
          <p:cNvSpPr>
            <a:spLocks noChangeArrowheads="1"/>
          </p:cNvSpPr>
          <p:nvPr/>
        </p:nvSpPr>
        <p:spPr bwMode="auto">
          <a:xfrm>
            <a:off x="263047" y="1038894"/>
            <a:ext cx="11498893" cy="5486400"/>
          </a:xfrm>
          <a:prstGeom prst="rect">
            <a:avLst/>
          </a:prstGeom>
          <a:noFill/>
          <a:ln w="28575" algn="ctr">
            <a:solidFill>
              <a:schemeClr val="tx1"/>
            </a:solidFill>
            <a:miter lim="800000"/>
            <a:headEnd/>
            <a:tailEnd/>
          </a:ln>
        </p:spPr>
        <p:txBody>
          <a:bodyPr wrap="none" anchor="ctr"/>
          <a:lstStyle/>
          <a:p>
            <a:endParaRPr lang="en-US"/>
          </a:p>
        </p:txBody>
      </p:sp>
      <p:sp>
        <p:nvSpPr>
          <p:cNvPr id="6148" name="Line 8"/>
          <p:cNvSpPr>
            <a:spLocks noChangeShapeType="1"/>
          </p:cNvSpPr>
          <p:nvPr/>
        </p:nvSpPr>
        <p:spPr bwMode="auto">
          <a:xfrm flipV="1">
            <a:off x="263047" y="3791879"/>
            <a:ext cx="11498893" cy="0"/>
          </a:xfrm>
          <a:prstGeom prst="line">
            <a:avLst/>
          </a:prstGeom>
          <a:noFill/>
          <a:ln w="38100">
            <a:solidFill>
              <a:schemeClr val="tx1"/>
            </a:solidFill>
            <a:round/>
            <a:headEnd/>
            <a:tailEnd/>
          </a:ln>
        </p:spPr>
        <p:txBody>
          <a:bodyPr/>
          <a:lstStyle/>
          <a:p>
            <a:endParaRPr lang="en-US"/>
          </a:p>
        </p:txBody>
      </p:sp>
      <p:sp>
        <p:nvSpPr>
          <p:cNvPr id="6149" name="Line 9"/>
          <p:cNvSpPr>
            <a:spLocks noChangeShapeType="1"/>
          </p:cNvSpPr>
          <p:nvPr/>
        </p:nvSpPr>
        <p:spPr bwMode="auto">
          <a:xfrm flipV="1">
            <a:off x="5973306" y="1038894"/>
            <a:ext cx="0" cy="5486400"/>
          </a:xfrm>
          <a:prstGeom prst="line">
            <a:avLst/>
          </a:prstGeom>
          <a:noFill/>
          <a:ln w="38100">
            <a:solidFill>
              <a:schemeClr val="tx1"/>
            </a:solidFill>
            <a:round/>
            <a:headEnd/>
            <a:tailEnd/>
          </a:ln>
        </p:spPr>
        <p:txBody>
          <a:bodyPr/>
          <a:lstStyle/>
          <a:p>
            <a:endParaRPr lang="en-US"/>
          </a:p>
        </p:txBody>
      </p:sp>
      <p:sp>
        <p:nvSpPr>
          <p:cNvPr id="6150" name="Text Box 42"/>
          <p:cNvSpPr txBox="1">
            <a:spLocks noChangeArrowheads="1"/>
          </p:cNvSpPr>
          <p:nvPr/>
        </p:nvSpPr>
        <p:spPr bwMode="auto">
          <a:xfrm>
            <a:off x="5877439" y="351556"/>
            <a:ext cx="5864005" cy="344710"/>
          </a:xfrm>
          <a:prstGeom prst="rect">
            <a:avLst/>
          </a:prstGeom>
          <a:noFill/>
          <a:ln w="9525" algn="ctr">
            <a:noFill/>
            <a:miter lim="800000"/>
            <a:headEnd/>
            <a:tailEnd/>
          </a:ln>
        </p:spPr>
        <p:txBody>
          <a:bodyPr wrap="square" lIns="0" tIns="0" rIns="0" bIns="0">
            <a:spAutoFit/>
          </a:bodyPr>
          <a:lstStyle/>
          <a:p>
            <a:pPr algn="r">
              <a:lnSpc>
                <a:spcPct val="80000"/>
              </a:lnSpc>
            </a:pPr>
            <a:r>
              <a:rPr lang="en-US" sz="2800" b="1" i="1" dirty="0">
                <a:latin typeface="Tahoma" pitchFamily="34" charset="0"/>
                <a:cs typeface="Tahoma" pitchFamily="34" charset="0"/>
              </a:rPr>
              <a:t>Calling an Assistant Priest</a:t>
            </a:r>
          </a:p>
        </p:txBody>
      </p:sp>
      <p:sp>
        <p:nvSpPr>
          <p:cNvPr id="45" name="Text Box 47"/>
          <p:cNvSpPr txBox="1">
            <a:spLocks noChangeArrowheads="1"/>
          </p:cNvSpPr>
          <p:nvPr/>
        </p:nvSpPr>
        <p:spPr bwMode="auto">
          <a:xfrm>
            <a:off x="430060" y="1357398"/>
            <a:ext cx="5409896" cy="2243691"/>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lnSpc>
                <a:spcPct val="90000"/>
              </a:lnSpc>
              <a:buClr>
                <a:srgbClr val="FF0000"/>
              </a:buClr>
              <a:buFont typeface="Arial" pitchFamily="34" charset="0"/>
              <a:buChar char="●"/>
              <a:defRPr/>
            </a:pPr>
            <a:r>
              <a:rPr lang="en-US" sz="1400" dirty="0">
                <a:latin typeface="+mn-lt"/>
              </a:rPr>
              <a:t>Effort Lead: TBD by Vestry</a:t>
            </a:r>
          </a:p>
          <a:p>
            <a:pPr marL="177800" indent="-177800">
              <a:lnSpc>
                <a:spcPct val="90000"/>
              </a:lnSpc>
              <a:spcBef>
                <a:spcPts val="1800"/>
              </a:spcBef>
              <a:buClr>
                <a:srgbClr val="FF0000"/>
              </a:buClr>
              <a:buFont typeface="Arial" pitchFamily="34" charset="0"/>
              <a:buChar char="●"/>
              <a:defRPr/>
            </a:pPr>
            <a:r>
              <a:rPr lang="en-US" sz="1400" dirty="0">
                <a:latin typeface="+mn-lt"/>
              </a:rPr>
              <a:t>Description:  Call and Assistant Priest to assist in the care and Ministry of the St Matthew’s Congregation</a:t>
            </a:r>
          </a:p>
          <a:p>
            <a:pPr marL="177800" indent="-177800">
              <a:lnSpc>
                <a:spcPct val="90000"/>
              </a:lnSpc>
              <a:spcBef>
                <a:spcPts val="1800"/>
              </a:spcBef>
              <a:buClr>
                <a:srgbClr val="FF0000"/>
              </a:buClr>
              <a:buFont typeface="Arial" pitchFamily="34" charset="0"/>
              <a:buChar char="●"/>
              <a:defRPr/>
            </a:pPr>
            <a:r>
              <a:rPr lang="en-US" sz="1400" dirty="0"/>
              <a:t>The Task Force, Congregation Survey, and Church Growth Models conclude St Matthew’s has grown to where it needs an assistant Priest</a:t>
            </a:r>
          </a:p>
          <a:p>
            <a:pPr marL="177800" indent="-177800">
              <a:lnSpc>
                <a:spcPct val="90000"/>
              </a:lnSpc>
              <a:spcBef>
                <a:spcPts val="1800"/>
              </a:spcBef>
              <a:buClr>
                <a:srgbClr val="FF0000"/>
              </a:buClr>
              <a:buFont typeface="Arial" pitchFamily="34" charset="0"/>
              <a:buChar char="●"/>
              <a:defRPr/>
            </a:pPr>
            <a:r>
              <a:rPr lang="en-US" sz="1400" dirty="0"/>
              <a:t>Effort Length: 6 months for the Assistant Priest to be “on board” </a:t>
            </a:r>
          </a:p>
          <a:p>
            <a:pPr marL="177800" indent="-177800">
              <a:lnSpc>
                <a:spcPct val="90000"/>
              </a:lnSpc>
              <a:buFont typeface="Wingdings" pitchFamily="2" charset="2"/>
              <a:buChar char="§"/>
              <a:defRPr/>
            </a:pPr>
            <a:endParaRPr lang="en-US" sz="1400" dirty="0">
              <a:latin typeface="Arial Narrow" pitchFamily="34" charset="0"/>
            </a:endParaRPr>
          </a:p>
        </p:txBody>
      </p:sp>
      <p:graphicFrame>
        <p:nvGraphicFramePr>
          <p:cNvPr id="8308" name="Group 116"/>
          <p:cNvGraphicFramePr>
            <a:graphicFrameLocks noGrp="1"/>
          </p:cNvGraphicFramePr>
          <p:nvPr/>
        </p:nvGraphicFramePr>
        <p:xfrm>
          <a:off x="6207681" y="5218843"/>
          <a:ext cx="5203522" cy="1036320"/>
        </p:xfrm>
        <a:graphic>
          <a:graphicData uri="http://schemas.openxmlformats.org/drawingml/2006/table">
            <a:tbl>
              <a:tblPr/>
              <a:tblGrid>
                <a:gridCol w="949070">
                  <a:extLst>
                    <a:ext uri="{9D8B030D-6E8A-4147-A177-3AD203B41FA5}">
                      <a16:colId xmlns:a16="http://schemas.microsoft.com/office/drawing/2014/main" val="20000"/>
                    </a:ext>
                  </a:extLst>
                </a:gridCol>
                <a:gridCol w="824301">
                  <a:extLst>
                    <a:ext uri="{9D8B030D-6E8A-4147-A177-3AD203B41FA5}">
                      <a16:colId xmlns:a16="http://schemas.microsoft.com/office/drawing/2014/main" val="20001"/>
                    </a:ext>
                  </a:extLst>
                </a:gridCol>
                <a:gridCol w="1065658">
                  <a:extLst>
                    <a:ext uri="{9D8B030D-6E8A-4147-A177-3AD203B41FA5}">
                      <a16:colId xmlns:a16="http://schemas.microsoft.com/office/drawing/2014/main" val="20002"/>
                    </a:ext>
                  </a:extLst>
                </a:gridCol>
                <a:gridCol w="793619">
                  <a:extLst>
                    <a:ext uri="{9D8B030D-6E8A-4147-A177-3AD203B41FA5}">
                      <a16:colId xmlns:a16="http://schemas.microsoft.com/office/drawing/2014/main" val="20003"/>
                    </a:ext>
                  </a:extLst>
                </a:gridCol>
                <a:gridCol w="736347">
                  <a:extLst>
                    <a:ext uri="{9D8B030D-6E8A-4147-A177-3AD203B41FA5}">
                      <a16:colId xmlns:a16="http://schemas.microsoft.com/office/drawing/2014/main" val="20004"/>
                    </a:ext>
                  </a:extLst>
                </a:gridCol>
                <a:gridCol w="834527">
                  <a:extLst>
                    <a:ext uri="{9D8B030D-6E8A-4147-A177-3AD203B41FA5}">
                      <a16:colId xmlns:a16="http://schemas.microsoft.com/office/drawing/2014/main" val="20005"/>
                    </a:ext>
                  </a:extLst>
                </a:gridCol>
              </a:tblGrid>
              <a:tr h="195263">
                <a:tc gridSpan="6">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Funding</a:t>
                      </a: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84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a:ln>
                            <a:noFill/>
                          </a:ln>
                          <a:solidFill>
                            <a:schemeClr val="tx1"/>
                          </a:solidFill>
                          <a:effectLst/>
                          <a:latin typeface="Arial Narrow" pitchFamily="34" charset="0"/>
                          <a:cs typeface="Arial" charset="0"/>
                        </a:rPr>
                        <a:t>Type</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CY24</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CY25</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0975">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Salary/</a:t>
                      </a:r>
                      <a:r>
                        <a:rPr kumimoji="0" lang="en-US" sz="1100" b="0" i="0" u="none" strike="noStrike" cap="none" normalizeH="0" baseline="0" dirty="0" err="1">
                          <a:ln>
                            <a:noFill/>
                          </a:ln>
                          <a:solidFill>
                            <a:schemeClr val="tx1"/>
                          </a:solidFill>
                          <a:effectLst/>
                          <a:latin typeface="Arial Narrow" pitchFamily="34" charset="0"/>
                          <a:cs typeface="Arial" charset="0"/>
                        </a:rPr>
                        <a:t>Benifits</a:t>
                      </a: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60K</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120K</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120K</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120K</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120K</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57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One Time Cost</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191" name="Rectangle 96"/>
          <p:cNvSpPr>
            <a:spLocks noChangeArrowheads="1"/>
          </p:cNvSpPr>
          <p:nvPr/>
        </p:nvSpPr>
        <p:spPr bwMode="auto">
          <a:xfrm>
            <a:off x="2428297" y="3766790"/>
            <a:ext cx="894476" cy="246221"/>
          </a:xfrm>
          <a:prstGeom prst="rect">
            <a:avLst/>
          </a:prstGeom>
          <a:noFill/>
          <a:ln w="9525">
            <a:noFill/>
            <a:miter lim="800000"/>
            <a:headEnd/>
            <a:tailEnd/>
          </a:ln>
        </p:spPr>
        <p:txBody>
          <a:bodyPr wrap="none" lIns="0" tIns="0" rIns="0" bIns="0">
            <a:spAutoFit/>
          </a:bodyPr>
          <a:lstStyle/>
          <a:p>
            <a:pPr eaLnBrk="0" hangingPunct="0">
              <a:spcBef>
                <a:spcPct val="20000"/>
              </a:spcBef>
              <a:buClr>
                <a:schemeClr val="hlink"/>
              </a:buClr>
              <a:buSzPct val="75000"/>
              <a:buFont typeface="Wingdings" pitchFamily="2" charset="2"/>
              <a:buNone/>
            </a:pPr>
            <a:r>
              <a:rPr lang="en-US" sz="1600" b="1" u="sng" dirty="0">
                <a:latin typeface="Arial Narrow" pitchFamily="34" charset="0"/>
              </a:rPr>
              <a:t>Discussion</a:t>
            </a:r>
            <a:endParaRPr lang="en-US" sz="1400" b="1" u="sng" dirty="0">
              <a:latin typeface="Arial Narrow" pitchFamily="34" charset="0"/>
            </a:endParaRPr>
          </a:p>
        </p:txBody>
      </p:sp>
      <p:sp>
        <p:nvSpPr>
          <p:cNvPr id="6192" name="Text Box 104"/>
          <p:cNvSpPr txBox="1">
            <a:spLocks noChangeArrowheads="1"/>
          </p:cNvSpPr>
          <p:nvPr/>
        </p:nvSpPr>
        <p:spPr bwMode="auto">
          <a:xfrm>
            <a:off x="758348" y="1040047"/>
            <a:ext cx="4234375"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a:latin typeface="Arial Narrow" pitchFamily="34" charset="0"/>
              </a:rPr>
              <a:t>Overview</a:t>
            </a:r>
          </a:p>
        </p:txBody>
      </p:sp>
      <p:sp>
        <p:nvSpPr>
          <p:cNvPr id="6194" name="Text Box 106"/>
          <p:cNvSpPr txBox="1">
            <a:spLocks noChangeArrowheads="1"/>
          </p:cNvSpPr>
          <p:nvPr/>
        </p:nvSpPr>
        <p:spPr bwMode="auto">
          <a:xfrm>
            <a:off x="7189766" y="3766790"/>
            <a:ext cx="3048000" cy="246221"/>
          </a:xfrm>
          <a:prstGeom prst="rect">
            <a:avLst/>
          </a:prstGeom>
          <a:noFill/>
          <a:ln w="9525">
            <a:noFill/>
            <a:miter lim="800000"/>
            <a:headEnd/>
            <a:tailEnd/>
          </a:ln>
        </p:spPr>
        <p:txBody>
          <a:bodyPr lIns="0" tIns="0" rIns="0" bIns="0">
            <a:spAutoFit/>
          </a:bodyPr>
          <a:lstStyle/>
          <a:p>
            <a:pPr marL="228600" indent="-228600" algn="ctr">
              <a:spcAft>
                <a:spcPct val="30000"/>
              </a:spcAft>
            </a:pPr>
            <a:r>
              <a:rPr lang="en-US" sz="1600" b="1" u="sng" dirty="0">
                <a:latin typeface="Arial Narrow" pitchFamily="34" charset="0"/>
              </a:rPr>
              <a:t>Issues and Resources Needed </a:t>
            </a:r>
          </a:p>
        </p:txBody>
      </p:sp>
      <p:sp>
        <p:nvSpPr>
          <p:cNvPr id="6198" name="Text Box 41"/>
          <p:cNvSpPr txBox="1">
            <a:spLocks noChangeArrowheads="1"/>
          </p:cNvSpPr>
          <p:nvPr/>
        </p:nvSpPr>
        <p:spPr bwMode="auto">
          <a:xfrm>
            <a:off x="260313" y="3939823"/>
            <a:ext cx="5672621" cy="2554545"/>
          </a:xfrm>
          <a:prstGeom prst="rect">
            <a:avLst/>
          </a:prstGeom>
          <a:noFill/>
          <a:ln w="3175" algn="ctr">
            <a:noFill/>
            <a:miter lim="800000"/>
            <a:headEnd/>
            <a:tailEnd/>
          </a:ln>
        </p:spPr>
        <p:txBody>
          <a:bodyPr wrap="square">
            <a:spAutoFit/>
          </a:bodyPr>
          <a:lstStyle/>
          <a:p>
            <a:pPr marL="176213" indent="-176213">
              <a:buClr>
                <a:srgbClr val="FF0000"/>
              </a:buClr>
              <a:buFont typeface="Arial" pitchFamily="34" charset="0"/>
              <a:buChar char="●"/>
            </a:pPr>
            <a:r>
              <a:rPr lang="en-US" sz="1400" dirty="0">
                <a:latin typeface="+mn-lt"/>
              </a:rPr>
              <a:t>We have been blessed -- St Matthew’s has reached the “growth hump” of ~200-250 in Service attendance (ignoring </a:t>
            </a:r>
            <a:r>
              <a:rPr lang="en-US" sz="1400" dirty="0" err="1">
                <a:latin typeface="+mn-lt"/>
              </a:rPr>
              <a:t>Covid</a:t>
            </a:r>
            <a:r>
              <a:rPr lang="en-US" sz="1400" dirty="0">
                <a:latin typeface="+mn-lt"/>
              </a:rPr>
              <a:t>)</a:t>
            </a:r>
          </a:p>
          <a:p>
            <a:pPr marL="176213" indent="-176213">
              <a:spcBef>
                <a:spcPts val="1200"/>
              </a:spcBef>
              <a:buClr>
                <a:srgbClr val="FF0000"/>
              </a:buClr>
              <a:buFont typeface="Arial" pitchFamily="34" charset="0"/>
              <a:buChar char="●"/>
            </a:pPr>
            <a:r>
              <a:rPr lang="en-US" sz="1400" dirty="0">
                <a:latin typeface="+mn-lt"/>
              </a:rPr>
              <a:t>For most Churches reaching this hump means change…this often includes adding an Assistant Priest</a:t>
            </a:r>
          </a:p>
          <a:p>
            <a:pPr marL="176213" indent="-176213">
              <a:spcBef>
                <a:spcPts val="1200"/>
              </a:spcBef>
              <a:buClr>
                <a:srgbClr val="FF0000"/>
              </a:buClr>
              <a:buFont typeface="Arial" pitchFamily="34" charset="0"/>
              <a:buChar char="●"/>
            </a:pPr>
            <a:r>
              <a:rPr lang="en-US" sz="1400" dirty="0">
                <a:latin typeface="+mn-lt"/>
              </a:rPr>
              <a:t>Assistant Priest chosen should have the attributes to assist in developing the effort areas outlined in the Strategic Plan.  He/she should also have the interpersonal skills to shepherd our Congregation as a group and individually </a:t>
            </a:r>
          </a:p>
          <a:p>
            <a:pPr marL="176213" indent="-176213">
              <a:buClr>
                <a:srgbClr val="FF0000"/>
              </a:buClr>
              <a:buFont typeface="Arial" pitchFamily="34" charset="0"/>
              <a:buChar char="●"/>
            </a:pPr>
            <a:endParaRPr lang="en-US" sz="1400" dirty="0">
              <a:latin typeface="+mn-lt"/>
            </a:endParaRPr>
          </a:p>
          <a:p>
            <a:pPr marL="176213" indent="-176213">
              <a:buClr>
                <a:srgbClr val="FF0000"/>
              </a:buClr>
              <a:buFont typeface="Arial" pitchFamily="34" charset="0"/>
              <a:buChar char="●"/>
            </a:pPr>
            <a:endParaRPr lang="en-US" sz="1400" dirty="0">
              <a:latin typeface="+mn-lt"/>
            </a:endParaRPr>
          </a:p>
        </p:txBody>
      </p:sp>
      <p:sp>
        <p:nvSpPr>
          <p:cNvPr id="65" name="Text Box 104"/>
          <p:cNvSpPr txBox="1">
            <a:spLocks noChangeArrowheads="1"/>
          </p:cNvSpPr>
          <p:nvPr/>
        </p:nvSpPr>
        <p:spPr bwMode="auto">
          <a:xfrm>
            <a:off x="7291074" y="1032202"/>
            <a:ext cx="2533594"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err="1">
                <a:latin typeface="Arial Narrow" pitchFamily="34" charset="0"/>
              </a:rPr>
              <a:t>Intial</a:t>
            </a:r>
            <a:r>
              <a:rPr lang="en-US" sz="1600" b="1" u="sng" dirty="0">
                <a:latin typeface="Arial Narrow" pitchFamily="34" charset="0"/>
              </a:rPr>
              <a:t> Tasks to Be Completed</a:t>
            </a:r>
          </a:p>
        </p:txBody>
      </p:sp>
      <p:sp>
        <p:nvSpPr>
          <p:cNvPr id="66" name="Text Box 47"/>
          <p:cNvSpPr txBox="1">
            <a:spLocks noChangeArrowheads="1"/>
          </p:cNvSpPr>
          <p:nvPr/>
        </p:nvSpPr>
        <p:spPr bwMode="auto">
          <a:xfrm>
            <a:off x="6130712" y="1309042"/>
            <a:ext cx="5419497" cy="2052870"/>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lnSpc>
                <a:spcPct val="90000"/>
              </a:lnSpc>
              <a:spcBef>
                <a:spcPts val="400"/>
              </a:spcBef>
              <a:buClr>
                <a:srgbClr val="FF0000"/>
              </a:buClr>
              <a:buFont typeface="Arial" pitchFamily="34" charset="0"/>
              <a:buChar char="●"/>
              <a:defRPr/>
            </a:pPr>
            <a:r>
              <a:rPr lang="en-US" sz="1400" dirty="0">
                <a:latin typeface="+mn-lt"/>
              </a:rPr>
              <a:t>Vestry add a budget line item for an Assistant Priest for 6 months of 2021, and for the full year thereafter  </a:t>
            </a:r>
          </a:p>
          <a:p>
            <a:pPr marL="177800" indent="-177800">
              <a:lnSpc>
                <a:spcPct val="90000"/>
              </a:lnSpc>
              <a:spcBef>
                <a:spcPts val="600"/>
              </a:spcBef>
              <a:buClr>
                <a:srgbClr val="FF0000"/>
              </a:buClr>
              <a:buFont typeface="Arial" pitchFamily="34" charset="0"/>
              <a:buChar char="●"/>
              <a:defRPr/>
            </a:pPr>
            <a:r>
              <a:rPr lang="en-US" sz="1400" dirty="0">
                <a:latin typeface="+mn-lt"/>
              </a:rPr>
              <a:t>Call Committee be formed including Father Chris</a:t>
            </a:r>
          </a:p>
          <a:p>
            <a:pPr marL="177800" indent="-177800">
              <a:lnSpc>
                <a:spcPct val="90000"/>
              </a:lnSpc>
              <a:spcBef>
                <a:spcPts val="600"/>
              </a:spcBef>
              <a:buClr>
                <a:srgbClr val="FF0000"/>
              </a:buClr>
              <a:buFont typeface="Arial" pitchFamily="34" charset="0"/>
              <a:buChar char="●"/>
              <a:defRPr/>
            </a:pPr>
            <a:r>
              <a:rPr lang="en-US" sz="1400" dirty="0">
                <a:latin typeface="+mn-lt"/>
              </a:rPr>
              <a:t>Re-Check Call Process for an Assistant Priest in this Diocese</a:t>
            </a:r>
          </a:p>
          <a:p>
            <a:pPr marL="177800" indent="-177800">
              <a:lnSpc>
                <a:spcPct val="90000"/>
              </a:lnSpc>
              <a:spcBef>
                <a:spcPts val="600"/>
              </a:spcBef>
              <a:buClr>
                <a:srgbClr val="FF0000"/>
              </a:buClr>
              <a:buFont typeface="Arial" pitchFamily="34" charset="0"/>
              <a:buChar char="●"/>
              <a:defRPr/>
            </a:pPr>
            <a:r>
              <a:rPr lang="en-US" sz="1400" dirty="0">
                <a:latin typeface="+mn-lt"/>
              </a:rPr>
              <a:t>Use the Task Force Survey and small focus groups to determine the final attributes/skills needed of the Assistant</a:t>
            </a:r>
          </a:p>
          <a:p>
            <a:pPr marL="177800" indent="-177800">
              <a:lnSpc>
                <a:spcPct val="90000"/>
              </a:lnSpc>
              <a:spcBef>
                <a:spcPts val="600"/>
              </a:spcBef>
              <a:buClr>
                <a:srgbClr val="FF0000"/>
              </a:buClr>
              <a:buFont typeface="Arial" pitchFamily="34" charset="0"/>
              <a:buChar char="●"/>
              <a:defRPr/>
            </a:pPr>
            <a:r>
              <a:rPr lang="en-US" sz="1400" dirty="0">
                <a:latin typeface="+mn-lt"/>
              </a:rPr>
              <a:t>Report to Congregation on the desired attributes/skills before collecting nomination names (whatever the source) and starting the interview process</a:t>
            </a:r>
          </a:p>
        </p:txBody>
      </p:sp>
      <p:sp>
        <p:nvSpPr>
          <p:cNvPr id="67" name="Text Box 47"/>
          <p:cNvSpPr txBox="1">
            <a:spLocks noChangeArrowheads="1"/>
          </p:cNvSpPr>
          <p:nvPr/>
        </p:nvSpPr>
        <p:spPr bwMode="auto">
          <a:xfrm>
            <a:off x="6198706" y="4104209"/>
            <a:ext cx="5351491" cy="1163395"/>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lnSpc>
                <a:spcPct val="90000"/>
              </a:lnSpc>
              <a:buClr>
                <a:srgbClr val="FF0000"/>
              </a:buClr>
              <a:buFont typeface="Arial" pitchFamily="34" charset="0"/>
              <a:buChar char="●"/>
              <a:defRPr/>
            </a:pPr>
            <a:r>
              <a:rPr lang="en-US" sz="1400" dirty="0">
                <a:latin typeface="+mn-lt"/>
              </a:rPr>
              <a:t>Possible push-back given the cost of an Assistant</a:t>
            </a:r>
          </a:p>
          <a:p>
            <a:pPr marL="177800" indent="-177800">
              <a:lnSpc>
                <a:spcPct val="90000"/>
              </a:lnSpc>
              <a:buClr>
                <a:srgbClr val="FF0000"/>
              </a:buClr>
              <a:buFont typeface="Arial" pitchFamily="34" charset="0"/>
              <a:buChar char="●"/>
              <a:defRPr/>
            </a:pPr>
            <a:r>
              <a:rPr lang="en-US" sz="1400" dirty="0">
                <a:latin typeface="+mn-lt"/>
              </a:rPr>
              <a:t>Cost in first year can be adjusted by determining start date (later in year, less cost)</a:t>
            </a:r>
          </a:p>
          <a:p>
            <a:pPr marL="177800" indent="-177800">
              <a:lnSpc>
                <a:spcPct val="90000"/>
              </a:lnSpc>
              <a:buClr>
                <a:srgbClr val="FF0000"/>
              </a:buClr>
              <a:buFont typeface="Arial" pitchFamily="34" charset="0"/>
              <a:buChar char="●"/>
              <a:defRPr/>
            </a:pPr>
            <a:endParaRPr lang="en-US" sz="1400" dirty="0">
              <a:latin typeface="+mn-lt"/>
            </a:endParaRPr>
          </a:p>
          <a:p>
            <a:pPr marL="177800" indent="-177800">
              <a:lnSpc>
                <a:spcPct val="90000"/>
              </a:lnSpc>
              <a:buClr>
                <a:srgbClr val="FF0000"/>
              </a:buClr>
              <a:buFont typeface="Arial" pitchFamily="34" charset="0"/>
              <a:buChar char="●"/>
              <a:defRPr/>
            </a:pPr>
            <a:endParaRPr lang="en-US" sz="1400" dirty="0">
              <a:latin typeface="+mn-lt"/>
            </a:endParaRPr>
          </a:p>
          <a:p>
            <a:pPr marL="177800" indent="-177800">
              <a:lnSpc>
                <a:spcPct val="90000"/>
              </a:lnSpc>
              <a:buClr>
                <a:srgbClr val="FF0000"/>
              </a:buClr>
              <a:buFont typeface="Arial" pitchFamily="34" charset="0"/>
              <a:buChar char="●"/>
              <a:defRPr/>
            </a:pPr>
            <a:endParaRPr lang="en-US" sz="1400" dirty="0">
              <a:latin typeface="+mn-lt"/>
            </a:endParaRPr>
          </a:p>
        </p:txBody>
      </p:sp>
      <p:sp>
        <p:nvSpPr>
          <p:cNvPr id="16" name="TextBox 15"/>
          <p:cNvSpPr txBox="1"/>
          <p:nvPr/>
        </p:nvSpPr>
        <p:spPr>
          <a:xfrm>
            <a:off x="10549420" y="814324"/>
            <a:ext cx="1186030" cy="338554"/>
          </a:xfrm>
          <a:prstGeom prst="rect">
            <a:avLst/>
          </a:prstGeom>
          <a:solidFill>
            <a:srgbClr val="FFC000"/>
          </a:solidFill>
        </p:spPr>
        <p:txBody>
          <a:bodyPr wrap="none" rtlCol="0">
            <a:spAutoFit/>
          </a:bodyPr>
          <a:lstStyle/>
          <a:p>
            <a:r>
              <a:rPr lang="en-US" sz="1600" dirty="0"/>
              <a:t>2021 Effort</a:t>
            </a:r>
          </a:p>
        </p:txBody>
      </p:sp>
    </p:spTree>
    <p:extLst>
      <p:ext uri="{BB962C8B-B14F-4D97-AF65-F5344CB8AC3E}">
        <p14:creationId xmlns:p14="http://schemas.microsoft.com/office/powerpoint/2010/main" val="28583882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6259056" y="3867820"/>
            <a:ext cx="3981450" cy="2657475"/>
          </a:xfrm>
          <a:prstGeom prst="rect">
            <a:avLst/>
          </a:prstGeom>
          <a:noFill/>
          <a:ln w="9525">
            <a:noFill/>
            <a:miter lim="800000"/>
            <a:headEnd/>
            <a:tailEnd/>
          </a:ln>
        </p:spPr>
        <p:txBody>
          <a:bodyPr lIns="0" tIns="0" rIns="0" bIns="0"/>
          <a:lstStyle/>
          <a:p>
            <a:pPr marL="173038" indent="-173038" eaLnBrk="0" hangingPunct="0">
              <a:spcBef>
                <a:spcPct val="20000"/>
              </a:spcBef>
              <a:buClr>
                <a:schemeClr val="hlink"/>
              </a:buClr>
              <a:buSzPct val="75000"/>
              <a:buFont typeface="Wingdings" pitchFamily="2" charset="2"/>
              <a:buChar char="l"/>
            </a:pPr>
            <a:endParaRPr lang="en-US" sz="1000"/>
          </a:p>
        </p:txBody>
      </p:sp>
      <p:sp>
        <p:nvSpPr>
          <p:cNvPr id="6147" name="Rectangle 7"/>
          <p:cNvSpPr>
            <a:spLocks noChangeArrowheads="1"/>
          </p:cNvSpPr>
          <p:nvPr/>
        </p:nvSpPr>
        <p:spPr bwMode="auto">
          <a:xfrm>
            <a:off x="263047" y="1038894"/>
            <a:ext cx="11498893" cy="5486400"/>
          </a:xfrm>
          <a:prstGeom prst="rect">
            <a:avLst/>
          </a:prstGeom>
          <a:noFill/>
          <a:ln w="28575" algn="ctr">
            <a:solidFill>
              <a:schemeClr val="tx1"/>
            </a:solidFill>
            <a:miter lim="800000"/>
            <a:headEnd/>
            <a:tailEnd/>
          </a:ln>
        </p:spPr>
        <p:txBody>
          <a:bodyPr wrap="none" anchor="ctr"/>
          <a:lstStyle/>
          <a:p>
            <a:endParaRPr lang="en-US"/>
          </a:p>
        </p:txBody>
      </p:sp>
      <p:sp>
        <p:nvSpPr>
          <p:cNvPr id="6148" name="Line 8"/>
          <p:cNvSpPr>
            <a:spLocks noChangeShapeType="1"/>
          </p:cNvSpPr>
          <p:nvPr/>
        </p:nvSpPr>
        <p:spPr bwMode="auto">
          <a:xfrm flipV="1">
            <a:off x="263047" y="3791879"/>
            <a:ext cx="11498893" cy="0"/>
          </a:xfrm>
          <a:prstGeom prst="line">
            <a:avLst/>
          </a:prstGeom>
          <a:noFill/>
          <a:ln w="38100">
            <a:solidFill>
              <a:schemeClr val="tx1"/>
            </a:solidFill>
            <a:round/>
            <a:headEnd/>
            <a:tailEnd/>
          </a:ln>
        </p:spPr>
        <p:txBody>
          <a:bodyPr/>
          <a:lstStyle/>
          <a:p>
            <a:endParaRPr lang="en-US"/>
          </a:p>
        </p:txBody>
      </p:sp>
      <p:sp>
        <p:nvSpPr>
          <p:cNvPr id="6149" name="Line 9"/>
          <p:cNvSpPr>
            <a:spLocks noChangeShapeType="1"/>
          </p:cNvSpPr>
          <p:nvPr/>
        </p:nvSpPr>
        <p:spPr bwMode="auto">
          <a:xfrm flipV="1">
            <a:off x="5973306" y="1038894"/>
            <a:ext cx="0" cy="5486400"/>
          </a:xfrm>
          <a:prstGeom prst="line">
            <a:avLst/>
          </a:prstGeom>
          <a:noFill/>
          <a:ln w="38100">
            <a:solidFill>
              <a:schemeClr val="tx1"/>
            </a:solidFill>
            <a:round/>
            <a:headEnd/>
            <a:tailEnd/>
          </a:ln>
        </p:spPr>
        <p:txBody>
          <a:bodyPr/>
          <a:lstStyle/>
          <a:p>
            <a:endParaRPr lang="en-US"/>
          </a:p>
        </p:txBody>
      </p:sp>
      <p:sp>
        <p:nvSpPr>
          <p:cNvPr id="6150" name="Text Box 42"/>
          <p:cNvSpPr txBox="1">
            <a:spLocks noChangeArrowheads="1"/>
          </p:cNvSpPr>
          <p:nvPr/>
        </p:nvSpPr>
        <p:spPr bwMode="auto">
          <a:xfrm>
            <a:off x="5877439" y="351556"/>
            <a:ext cx="5864005" cy="344710"/>
          </a:xfrm>
          <a:prstGeom prst="rect">
            <a:avLst/>
          </a:prstGeom>
          <a:noFill/>
          <a:ln w="9525" algn="ctr">
            <a:noFill/>
            <a:miter lim="800000"/>
            <a:headEnd/>
            <a:tailEnd/>
          </a:ln>
        </p:spPr>
        <p:txBody>
          <a:bodyPr wrap="square" lIns="0" tIns="0" rIns="0" bIns="0">
            <a:spAutoFit/>
          </a:bodyPr>
          <a:lstStyle/>
          <a:p>
            <a:pPr algn="r">
              <a:lnSpc>
                <a:spcPct val="80000"/>
              </a:lnSpc>
            </a:pPr>
            <a:r>
              <a:rPr lang="en-US" sz="2800" b="1" i="1" dirty="0">
                <a:latin typeface="Tahoma" pitchFamily="34" charset="0"/>
                <a:cs typeface="Tahoma" pitchFamily="34" charset="0"/>
              </a:rPr>
              <a:t>Developing a Campus Plan</a:t>
            </a:r>
          </a:p>
        </p:txBody>
      </p:sp>
      <p:sp>
        <p:nvSpPr>
          <p:cNvPr id="45" name="Text Box 47"/>
          <p:cNvSpPr txBox="1">
            <a:spLocks noChangeArrowheads="1"/>
          </p:cNvSpPr>
          <p:nvPr/>
        </p:nvSpPr>
        <p:spPr bwMode="auto">
          <a:xfrm>
            <a:off x="430060" y="1357398"/>
            <a:ext cx="5409896" cy="2440668"/>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lnSpc>
                <a:spcPct val="90000"/>
              </a:lnSpc>
              <a:buClr>
                <a:srgbClr val="FF0000"/>
              </a:buClr>
              <a:buFont typeface="Arial" pitchFamily="34" charset="0"/>
              <a:buChar char="●"/>
              <a:defRPr/>
            </a:pPr>
            <a:r>
              <a:rPr lang="en-US" sz="1400" dirty="0">
                <a:latin typeface="+mn-lt"/>
              </a:rPr>
              <a:t>Effort Lead: TBD by Vestry</a:t>
            </a:r>
          </a:p>
          <a:p>
            <a:pPr marL="177800" indent="-177800">
              <a:lnSpc>
                <a:spcPct val="90000"/>
              </a:lnSpc>
              <a:spcBef>
                <a:spcPts val="600"/>
              </a:spcBef>
              <a:buClr>
                <a:srgbClr val="FF0000"/>
              </a:buClr>
              <a:buFont typeface="Arial" pitchFamily="34" charset="0"/>
              <a:buChar char="●"/>
              <a:defRPr/>
            </a:pPr>
            <a:r>
              <a:rPr lang="en-US" sz="1400" dirty="0">
                <a:latin typeface="+mn-lt"/>
              </a:rPr>
              <a:t>Description:  Using our current property, develop a Campus Plan describing the longer-term future location and size of Church Campus facilities.  Plan would be developed over two phases </a:t>
            </a:r>
          </a:p>
          <a:p>
            <a:pPr marL="177800" indent="-177800">
              <a:lnSpc>
                <a:spcPct val="90000"/>
              </a:lnSpc>
              <a:spcBef>
                <a:spcPts val="600"/>
              </a:spcBef>
              <a:buClr>
                <a:srgbClr val="FF0000"/>
              </a:buClr>
              <a:buFont typeface="Arial" pitchFamily="34" charset="0"/>
              <a:buChar char="●"/>
              <a:defRPr/>
            </a:pPr>
            <a:r>
              <a:rPr lang="en-US" sz="1400" dirty="0"/>
              <a:t>Work by the Strategic Planning Task Force and the 2020 Church Survey clearly indicate the need for a Campus Plan</a:t>
            </a:r>
          </a:p>
          <a:p>
            <a:pPr marL="177800" indent="-177800">
              <a:lnSpc>
                <a:spcPct val="90000"/>
              </a:lnSpc>
              <a:spcBef>
                <a:spcPts val="600"/>
              </a:spcBef>
              <a:buClr>
                <a:srgbClr val="FF0000"/>
              </a:buClr>
              <a:buFont typeface="Arial" pitchFamily="34" charset="0"/>
              <a:buChar char="●"/>
              <a:defRPr/>
            </a:pPr>
            <a:r>
              <a:rPr lang="en-US" sz="1400" dirty="0"/>
              <a:t>Work of this Campus Planning group provides the base data for Phase II of Campus Planning involving an architect to develop concept drawing/plans for a Campus of 2035 </a:t>
            </a:r>
          </a:p>
          <a:p>
            <a:pPr marL="177800" indent="-177800">
              <a:lnSpc>
                <a:spcPct val="90000"/>
              </a:lnSpc>
              <a:spcBef>
                <a:spcPts val="600"/>
              </a:spcBef>
              <a:buClr>
                <a:srgbClr val="FF0000"/>
              </a:buClr>
              <a:buFont typeface="Arial" pitchFamily="34" charset="0"/>
              <a:buChar char="●"/>
              <a:defRPr/>
            </a:pPr>
            <a:r>
              <a:rPr lang="en-US" sz="1400" dirty="0"/>
              <a:t>Effort Length: 6 months</a:t>
            </a:r>
          </a:p>
          <a:p>
            <a:pPr marL="177800" indent="-177800">
              <a:lnSpc>
                <a:spcPct val="90000"/>
              </a:lnSpc>
              <a:buFont typeface="Wingdings" pitchFamily="2" charset="2"/>
              <a:buChar char="§"/>
              <a:defRPr/>
            </a:pPr>
            <a:endParaRPr lang="en-US" sz="1400" dirty="0">
              <a:latin typeface="Arial Narrow" pitchFamily="34" charset="0"/>
            </a:endParaRPr>
          </a:p>
        </p:txBody>
      </p:sp>
      <p:graphicFrame>
        <p:nvGraphicFramePr>
          <p:cNvPr id="8308" name="Group 116"/>
          <p:cNvGraphicFramePr>
            <a:graphicFrameLocks noGrp="1"/>
          </p:cNvGraphicFramePr>
          <p:nvPr/>
        </p:nvGraphicFramePr>
        <p:xfrm>
          <a:off x="6207681" y="5218843"/>
          <a:ext cx="5203522" cy="1036320"/>
        </p:xfrm>
        <a:graphic>
          <a:graphicData uri="http://schemas.openxmlformats.org/drawingml/2006/table">
            <a:tbl>
              <a:tblPr/>
              <a:tblGrid>
                <a:gridCol w="949070">
                  <a:extLst>
                    <a:ext uri="{9D8B030D-6E8A-4147-A177-3AD203B41FA5}">
                      <a16:colId xmlns:a16="http://schemas.microsoft.com/office/drawing/2014/main" val="20000"/>
                    </a:ext>
                  </a:extLst>
                </a:gridCol>
                <a:gridCol w="824301">
                  <a:extLst>
                    <a:ext uri="{9D8B030D-6E8A-4147-A177-3AD203B41FA5}">
                      <a16:colId xmlns:a16="http://schemas.microsoft.com/office/drawing/2014/main" val="20001"/>
                    </a:ext>
                  </a:extLst>
                </a:gridCol>
                <a:gridCol w="1065658">
                  <a:extLst>
                    <a:ext uri="{9D8B030D-6E8A-4147-A177-3AD203B41FA5}">
                      <a16:colId xmlns:a16="http://schemas.microsoft.com/office/drawing/2014/main" val="20002"/>
                    </a:ext>
                  </a:extLst>
                </a:gridCol>
                <a:gridCol w="793619">
                  <a:extLst>
                    <a:ext uri="{9D8B030D-6E8A-4147-A177-3AD203B41FA5}">
                      <a16:colId xmlns:a16="http://schemas.microsoft.com/office/drawing/2014/main" val="20003"/>
                    </a:ext>
                  </a:extLst>
                </a:gridCol>
                <a:gridCol w="736347">
                  <a:extLst>
                    <a:ext uri="{9D8B030D-6E8A-4147-A177-3AD203B41FA5}">
                      <a16:colId xmlns:a16="http://schemas.microsoft.com/office/drawing/2014/main" val="20004"/>
                    </a:ext>
                  </a:extLst>
                </a:gridCol>
                <a:gridCol w="834527">
                  <a:extLst>
                    <a:ext uri="{9D8B030D-6E8A-4147-A177-3AD203B41FA5}">
                      <a16:colId xmlns:a16="http://schemas.microsoft.com/office/drawing/2014/main" val="20005"/>
                    </a:ext>
                  </a:extLst>
                </a:gridCol>
              </a:tblGrid>
              <a:tr h="195263">
                <a:tc gridSpan="6">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Funding</a:t>
                      </a: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84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a:ln>
                            <a:noFill/>
                          </a:ln>
                          <a:solidFill>
                            <a:schemeClr val="tx1"/>
                          </a:solidFill>
                          <a:effectLst/>
                          <a:latin typeface="Arial Narrow" pitchFamily="34" charset="0"/>
                          <a:cs typeface="Arial" charset="0"/>
                        </a:rPr>
                        <a:t>Type</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CY24</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CY25</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0975">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Salary</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57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One Time Cost</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$15K (Phase II)</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endParaRPr kumimoji="0" lang="en-US" sz="1100" b="0" i="0" u="none" strike="noStrike" cap="none" normalizeH="0" baseline="0" dirty="0">
                        <a:ln>
                          <a:noFill/>
                        </a:ln>
                        <a:solidFill>
                          <a:schemeClr val="tx1"/>
                        </a:solidFill>
                        <a:effectLst/>
                        <a:latin typeface="Arial Narrow" pitchFamily="34" charset="0"/>
                        <a:cs typeface="Arial"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191" name="Rectangle 96"/>
          <p:cNvSpPr>
            <a:spLocks noChangeArrowheads="1"/>
          </p:cNvSpPr>
          <p:nvPr/>
        </p:nvSpPr>
        <p:spPr bwMode="auto">
          <a:xfrm>
            <a:off x="2428297" y="3766790"/>
            <a:ext cx="894476" cy="246221"/>
          </a:xfrm>
          <a:prstGeom prst="rect">
            <a:avLst/>
          </a:prstGeom>
          <a:noFill/>
          <a:ln w="9525">
            <a:noFill/>
            <a:miter lim="800000"/>
            <a:headEnd/>
            <a:tailEnd/>
          </a:ln>
        </p:spPr>
        <p:txBody>
          <a:bodyPr wrap="none" lIns="0" tIns="0" rIns="0" bIns="0">
            <a:spAutoFit/>
          </a:bodyPr>
          <a:lstStyle/>
          <a:p>
            <a:pPr eaLnBrk="0" hangingPunct="0">
              <a:spcBef>
                <a:spcPct val="20000"/>
              </a:spcBef>
              <a:buClr>
                <a:schemeClr val="hlink"/>
              </a:buClr>
              <a:buSzPct val="75000"/>
              <a:buFont typeface="Wingdings" pitchFamily="2" charset="2"/>
              <a:buNone/>
            </a:pPr>
            <a:r>
              <a:rPr lang="en-US" sz="1600" b="1" u="sng" dirty="0">
                <a:latin typeface="Arial Narrow" pitchFamily="34" charset="0"/>
              </a:rPr>
              <a:t>Discussion</a:t>
            </a:r>
            <a:endParaRPr lang="en-US" sz="1400" b="1" u="sng" dirty="0">
              <a:latin typeface="Arial Narrow" pitchFamily="34" charset="0"/>
            </a:endParaRPr>
          </a:p>
        </p:txBody>
      </p:sp>
      <p:sp>
        <p:nvSpPr>
          <p:cNvPr id="6192" name="Text Box 104"/>
          <p:cNvSpPr txBox="1">
            <a:spLocks noChangeArrowheads="1"/>
          </p:cNvSpPr>
          <p:nvPr/>
        </p:nvSpPr>
        <p:spPr bwMode="auto">
          <a:xfrm>
            <a:off x="758348" y="1040047"/>
            <a:ext cx="4234375"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a:latin typeface="Arial Narrow" pitchFamily="34" charset="0"/>
              </a:rPr>
              <a:t>Overview</a:t>
            </a:r>
          </a:p>
        </p:txBody>
      </p:sp>
      <p:sp>
        <p:nvSpPr>
          <p:cNvPr id="6194" name="Text Box 106"/>
          <p:cNvSpPr txBox="1">
            <a:spLocks noChangeArrowheads="1"/>
          </p:cNvSpPr>
          <p:nvPr/>
        </p:nvSpPr>
        <p:spPr bwMode="auto">
          <a:xfrm>
            <a:off x="7189766" y="3766790"/>
            <a:ext cx="3048000" cy="246221"/>
          </a:xfrm>
          <a:prstGeom prst="rect">
            <a:avLst/>
          </a:prstGeom>
          <a:noFill/>
          <a:ln w="9525">
            <a:noFill/>
            <a:miter lim="800000"/>
            <a:headEnd/>
            <a:tailEnd/>
          </a:ln>
        </p:spPr>
        <p:txBody>
          <a:bodyPr lIns="0" tIns="0" rIns="0" bIns="0">
            <a:spAutoFit/>
          </a:bodyPr>
          <a:lstStyle/>
          <a:p>
            <a:pPr marL="228600" indent="-228600" algn="ctr">
              <a:spcAft>
                <a:spcPct val="30000"/>
              </a:spcAft>
            </a:pPr>
            <a:r>
              <a:rPr lang="en-US" sz="1600" b="1" u="sng" dirty="0">
                <a:latin typeface="Arial Narrow" pitchFamily="34" charset="0"/>
              </a:rPr>
              <a:t>Issues and Resources Needed </a:t>
            </a:r>
          </a:p>
        </p:txBody>
      </p:sp>
      <p:sp>
        <p:nvSpPr>
          <p:cNvPr id="6198" name="Text Box 41"/>
          <p:cNvSpPr txBox="1">
            <a:spLocks noChangeArrowheads="1"/>
          </p:cNvSpPr>
          <p:nvPr/>
        </p:nvSpPr>
        <p:spPr bwMode="auto">
          <a:xfrm>
            <a:off x="260313" y="3939823"/>
            <a:ext cx="5672621" cy="2108269"/>
          </a:xfrm>
          <a:prstGeom prst="rect">
            <a:avLst/>
          </a:prstGeom>
          <a:noFill/>
          <a:ln w="3175" algn="ctr">
            <a:noFill/>
            <a:miter lim="800000"/>
            <a:headEnd/>
            <a:tailEnd/>
          </a:ln>
        </p:spPr>
        <p:txBody>
          <a:bodyPr wrap="square">
            <a:spAutoFit/>
          </a:bodyPr>
          <a:lstStyle/>
          <a:p>
            <a:pPr marL="176213" indent="-176213">
              <a:buClr>
                <a:srgbClr val="FF0000"/>
              </a:buClr>
              <a:buFont typeface="Arial" pitchFamily="34" charset="0"/>
              <a:buChar char="●"/>
            </a:pPr>
            <a:r>
              <a:rPr lang="en-US" sz="1400" dirty="0">
                <a:latin typeface="+mn-lt"/>
              </a:rPr>
              <a:t>Background: </a:t>
            </a:r>
          </a:p>
          <a:p>
            <a:pPr marL="346075" lvl="1" indent="-174625">
              <a:buClr>
                <a:srgbClr val="FF0000"/>
              </a:buClr>
              <a:buFont typeface="Courier New" panose="02070309020205020404" pitchFamily="49" charset="0"/>
              <a:buChar char="o"/>
            </a:pPr>
            <a:r>
              <a:rPr lang="en-US" sz="1400" dirty="0">
                <a:latin typeface="+mn-lt"/>
              </a:rPr>
              <a:t>The Church has extensive property, but no “blueprint” as where facilities would be placed as we grow</a:t>
            </a:r>
          </a:p>
          <a:p>
            <a:pPr marL="346075" lvl="1" indent="-174625">
              <a:buClr>
                <a:srgbClr val="FF0000"/>
              </a:buClr>
              <a:buFont typeface="Courier New" panose="02070309020205020404" pitchFamily="49" charset="0"/>
              <a:buChar char="o"/>
            </a:pPr>
            <a:r>
              <a:rPr lang="en-US" sz="1400" dirty="0">
                <a:latin typeface="+mn-lt"/>
              </a:rPr>
              <a:t>Example, if we wanted to build a Basket Ball Court, where should it be place given other development planned for the future?</a:t>
            </a:r>
          </a:p>
          <a:p>
            <a:pPr marL="176213" indent="-176213">
              <a:spcBef>
                <a:spcPts val="600"/>
              </a:spcBef>
              <a:buClr>
                <a:srgbClr val="FF0000"/>
              </a:buClr>
              <a:buFont typeface="Arial" pitchFamily="34" charset="0"/>
              <a:buChar char="●"/>
            </a:pPr>
            <a:r>
              <a:rPr lang="en-US" sz="1400" dirty="0">
                <a:latin typeface="+mn-lt"/>
              </a:rPr>
              <a:t>The effort would establish a set of planning assumptions to be used for detailed planning in Phase II.  Examples: Maximum congregation growth to size some facilities, prioritize new facility needs, etc.</a:t>
            </a:r>
          </a:p>
        </p:txBody>
      </p:sp>
      <p:sp>
        <p:nvSpPr>
          <p:cNvPr id="65" name="Text Box 104"/>
          <p:cNvSpPr txBox="1">
            <a:spLocks noChangeArrowheads="1"/>
          </p:cNvSpPr>
          <p:nvPr/>
        </p:nvSpPr>
        <p:spPr bwMode="auto">
          <a:xfrm>
            <a:off x="7291074" y="1032202"/>
            <a:ext cx="2533594"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a:latin typeface="Arial Narrow" pitchFamily="34" charset="0"/>
              </a:rPr>
              <a:t>Tasks to Be Completed</a:t>
            </a:r>
          </a:p>
        </p:txBody>
      </p:sp>
      <p:sp>
        <p:nvSpPr>
          <p:cNvPr id="66" name="Text Box 47"/>
          <p:cNvSpPr txBox="1">
            <a:spLocks noChangeArrowheads="1"/>
          </p:cNvSpPr>
          <p:nvPr/>
        </p:nvSpPr>
        <p:spPr bwMode="auto">
          <a:xfrm>
            <a:off x="6130712" y="1309042"/>
            <a:ext cx="5419497" cy="2788456"/>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lnSpc>
                <a:spcPct val="90000"/>
              </a:lnSpc>
              <a:spcBef>
                <a:spcPts val="400"/>
              </a:spcBef>
              <a:buClr>
                <a:srgbClr val="FF0000"/>
              </a:buClr>
              <a:buFont typeface="Arial" pitchFamily="34" charset="0"/>
              <a:buChar char="●"/>
              <a:defRPr/>
            </a:pPr>
            <a:r>
              <a:rPr lang="en-US" sz="1400" dirty="0">
                <a:latin typeface="+mn-lt"/>
              </a:rPr>
              <a:t>Form a Campus Plan Committee</a:t>
            </a:r>
          </a:p>
          <a:p>
            <a:pPr marL="177800" indent="-177800">
              <a:lnSpc>
                <a:spcPct val="90000"/>
              </a:lnSpc>
              <a:spcBef>
                <a:spcPts val="400"/>
              </a:spcBef>
              <a:buClr>
                <a:srgbClr val="FF0000"/>
              </a:buClr>
              <a:buFont typeface="Arial" pitchFamily="34" charset="0"/>
              <a:buChar char="●"/>
              <a:defRPr/>
            </a:pPr>
            <a:r>
              <a:rPr lang="en-US" sz="1400" dirty="0">
                <a:latin typeface="+mn-lt"/>
              </a:rPr>
              <a:t>Establish base set of assumptions: Number of services on weekend, property owned, etc.</a:t>
            </a:r>
          </a:p>
          <a:p>
            <a:pPr marL="177800" indent="-177800">
              <a:lnSpc>
                <a:spcPct val="90000"/>
              </a:lnSpc>
              <a:spcBef>
                <a:spcPts val="400"/>
              </a:spcBef>
              <a:buClr>
                <a:srgbClr val="FF0000"/>
              </a:buClr>
              <a:buFont typeface="Arial" pitchFamily="34" charset="0"/>
              <a:buChar char="●"/>
              <a:defRPr/>
            </a:pPr>
            <a:r>
              <a:rPr lang="en-US" sz="1400" dirty="0">
                <a:latin typeface="+mn-lt"/>
              </a:rPr>
              <a:t>Research church metrics: What is a full Sanctuary? Parking places/number members? Etc.</a:t>
            </a:r>
          </a:p>
          <a:p>
            <a:pPr marL="177800" indent="-177800">
              <a:lnSpc>
                <a:spcPct val="90000"/>
              </a:lnSpc>
              <a:spcBef>
                <a:spcPts val="400"/>
              </a:spcBef>
              <a:buClr>
                <a:srgbClr val="FF0000"/>
              </a:buClr>
              <a:buFont typeface="Arial" pitchFamily="34" charset="0"/>
              <a:buChar char="●"/>
              <a:defRPr/>
            </a:pPr>
            <a:r>
              <a:rPr lang="en-US" sz="1400" dirty="0">
                <a:latin typeface="+mn-lt"/>
              </a:rPr>
              <a:t>Surveys on most desired Campus facilities</a:t>
            </a:r>
          </a:p>
          <a:p>
            <a:pPr marL="177800" indent="-177800">
              <a:lnSpc>
                <a:spcPct val="90000"/>
              </a:lnSpc>
              <a:spcBef>
                <a:spcPts val="400"/>
              </a:spcBef>
              <a:buClr>
                <a:srgbClr val="FF0000"/>
              </a:buClr>
              <a:buFont typeface="Arial" pitchFamily="34" charset="0"/>
              <a:buChar char="●"/>
              <a:defRPr/>
            </a:pPr>
            <a:r>
              <a:rPr lang="en-US" sz="1400" dirty="0">
                <a:latin typeface="+mn-lt"/>
              </a:rPr>
              <a:t>Prioritize most desired facilities</a:t>
            </a:r>
          </a:p>
          <a:p>
            <a:pPr marL="177800" indent="-177800">
              <a:lnSpc>
                <a:spcPct val="90000"/>
              </a:lnSpc>
              <a:spcBef>
                <a:spcPts val="400"/>
              </a:spcBef>
              <a:buClr>
                <a:srgbClr val="FF0000"/>
              </a:buClr>
              <a:buFont typeface="Arial" pitchFamily="34" charset="0"/>
              <a:buChar char="●"/>
              <a:defRPr/>
            </a:pPr>
            <a:r>
              <a:rPr lang="en-US" sz="1400" dirty="0">
                <a:latin typeface="+mn-lt"/>
              </a:rPr>
              <a:t>Vestry/Congregation Approve Planning Assumptions</a:t>
            </a:r>
          </a:p>
          <a:p>
            <a:pPr marL="177800" indent="-177800">
              <a:lnSpc>
                <a:spcPct val="90000"/>
              </a:lnSpc>
              <a:spcBef>
                <a:spcPts val="400"/>
              </a:spcBef>
              <a:buClr>
                <a:srgbClr val="FF0000"/>
              </a:buClr>
              <a:buFont typeface="Arial" pitchFamily="34" charset="0"/>
              <a:buChar char="●"/>
              <a:defRPr/>
            </a:pPr>
            <a:r>
              <a:rPr lang="en-US" sz="1400" dirty="0">
                <a:latin typeface="+mn-lt"/>
              </a:rPr>
              <a:t>This Phase preps for Phase II which likely includes hiring an architect to create Campus concept drawings for future Church planning</a:t>
            </a:r>
          </a:p>
          <a:p>
            <a:pPr marL="177800" indent="-177800">
              <a:lnSpc>
                <a:spcPct val="90000"/>
              </a:lnSpc>
              <a:spcBef>
                <a:spcPts val="400"/>
              </a:spcBef>
              <a:buClr>
                <a:srgbClr val="FF0000"/>
              </a:buClr>
              <a:buFont typeface="Arial" pitchFamily="34" charset="0"/>
              <a:buChar char="●"/>
              <a:defRPr/>
            </a:pPr>
            <a:endParaRPr lang="en-US" sz="1400" dirty="0">
              <a:latin typeface="+mn-lt"/>
            </a:endParaRPr>
          </a:p>
        </p:txBody>
      </p:sp>
      <p:sp>
        <p:nvSpPr>
          <p:cNvPr id="67" name="Text Box 47"/>
          <p:cNvSpPr txBox="1">
            <a:spLocks noChangeArrowheads="1"/>
          </p:cNvSpPr>
          <p:nvPr/>
        </p:nvSpPr>
        <p:spPr bwMode="auto">
          <a:xfrm>
            <a:off x="6198706" y="4104209"/>
            <a:ext cx="5351491" cy="775597"/>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lnSpc>
                <a:spcPct val="90000"/>
              </a:lnSpc>
              <a:buClr>
                <a:srgbClr val="FF0000"/>
              </a:buClr>
              <a:buFont typeface="Arial" pitchFamily="34" charset="0"/>
              <a:buChar char="●"/>
              <a:defRPr/>
            </a:pPr>
            <a:r>
              <a:rPr lang="en-US" sz="1400" dirty="0">
                <a:latin typeface="+mn-lt"/>
              </a:rPr>
              <a:t>Reluctance to define a limit we can grow to</a:t>
            </a:r>
          </a:p>
          <a:p>
            <a:pPr marL="177800" indent="-177800">
              <a:lnSpc>
                <a:spcPct val="90000"/>
              </a:lnSpc>
              <a:buClr>
                <a:srgbClr val="FF0000"/>
              </a:buClr>
              <a:buFont typeface="Arial" pitchFamily="34" charset="0"/>
              <a:buChar char="●"/>
              <a:defRPr/>
            </a:pPr>
            <a:endParaRPr lang="en-US" sz="1400" dirty="0">
              <a:latin typeface="+mn-lt"/>
            </a:endParaRPr>
          </a:p>
          <a:p>
            <a:pPr marL="177800" indent="-177800">
              <a:lnSpc>
                <a:spcPct val="90000"/>
              </a:lnSpc>
              <a:buClr>
                <a:srgbClr val="FF0000"/>
              </a:buClr>
              <a:buFont typeface="Arial" pitchFamily="34" charset="0"/>
              <a:buChar char="●"/>
              <a:defRPr/>
            </a:pPr>
            <a:endParaRPr lang="en-US" sz="1400" dirty="0">
              <a:latin typeface="+mn-lt"/>
            </a:endParaRPr>
          </a:p>
          <a:p>
            <a:pPr marL="177800" indent="-177800">
              <a:lnSpc>
                <a:spcPct val="90000"/>
              </a:lnSpc>
              <a:buClr>
                <a:srgbClr val="FF0000"/>
              </a:buClr>
              <a:buFont typeface="Arial" pitchFamily="34" charset="0"/>
              <a:buChar char="●"/>
              <a:defRPr/>
            </a:pPr>
            <a:endParaRPr lang="en-US" sz="1400" dirty="0">
              <a:latin typeface="+mn-lt"/>
            </a:endParaRPr>
          </a:p>
        </p:txBody>
      </p:sp>
      <p:sp>
        <p:nvSpPr>
          <p:cNvPr id="16" name="TextBox 15"/>
          <p:cNvSpPr txBox="1"/>
          <p:nvPr/>
        </p:nvSpPr>
        <p:spPr>
          <a:xfrm>
            <a:off x="9747921" y="864081"/>
            <a:ext cx="673069" cy="338554"/>
          </a:xfrm>
          <a:prstGeom prst="rect">
            <a:avLst/>
          </a:prstGeom>
          <a:solidFill>
            <a:srgbClr val="FFC000"/>
          </a:solidFill>
        </p:spPr>
        <p:txBody>
          <a:bodyPr wrap="none" rtlCol="0">
            <a:spAutoFit/>
          </a:bodyPr>
          <a:lstStyle/>
          <a:p>
            <a:r>
              <a:rPr lang="en-US" sz="1600" dirty="0"/>
              <a:t>Effort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6259056" y="3867820"/>
            <a:ext cx="3981450" cy="2657475"/>
          </a:xfrm>
          <a:prstGeom prst="rect">
            <a:avLst/>
          </a:prstGeom>
          <a:noFill/>
          <a:ln w="9525">
            <a:noFill/>
            <a:miter lim="800000"/>
            <a:headEnd/>
            <a:tailEnd/>
          </a:ln>
        </p:spPr>
        <p:txBody>
          <a:bodyPr lIns="0" tIns="0" rIns="0" bIns="0"/>
          <a:lstStyle/>
          <a:p>
            <a:pPr marL="173038" indent="-173038" eaLnBrk="0" hangingPunct="0">
              <a:spcBef>
                <a:spcPct val="20000"/>
              </a:spcBef>
              <a:buClr>
                <a:schemeClr val="hlink"/>
              </a:buClr>
              <a:buSzPct val="75000"/>
              <a:buFont typeface="Wingdings" pitchFamily="2" charset="2"/>
              <a:buChar char="l"/>
            </a:pPr>
            <a:endParaRPr lang="en-US" sz="1000"/>
          </a:p>
        </p:txBody>
      </p:sp>
      <p:sp>
        <p:nvSpPr>
          <p:cNvPr id="6147" name="Rectangle 7"/>
          <p:cNvSpPr>
            <a:spLocks noChangeArrowheads="1"/>
          </p:cNvSpPr>
          <p:nvPr/>
        </p:nvSpPr>
        <p:spPr bwMode="auto">
          <a:xfrm>
            <a:off x="263047" y="1038894"/>
            <a:ext cx="11498893" cy="5486400"/>
          </a:xfrm>
          <a:prstGeom prst="rect">
            <a:avLst/>
          </a:prstGeom>
          <a:noFill/>
          <a:ln w="28575" algn="ctr">
            <a:solidFill>
              <a:schemeClr val="tx1"/>
            </a:solidFill>
            <a:miter lim="800000"/>
            <a:headEnd/>
            <a:tailEnd/>
          </a:ln>
        </p:spPr>
        <p:txBody>
          <a:bodyPr wrap="none" anchor="ctr"/>
          <a:lstStyle/>
          <a:p>
            <a:endParaRPr lang="en-US"/>
          </a:p>
        </p:txBody>
      </p:sp>
      <p:sp>
        <p:nvSpPr>
          <p:cNvPr id="6148" name="Line 8"/>
          <p:cNvSpPr>
            <a:spLocks noChangeShapeType="1"/>
          </p:cNvSpPr>
          <p:nvPr/>
        </p:nvSpPr>
        <p:spPr bwMode="auto">
          <a:xfrm flipV="1">
            <a:off x="263047" y="3791879"/>
            <a:ext cx="11498893" cy="0"/>
          </a:xfrm>
          <a:prstGeom prst="line">
            <a:avLst/>
          </a:prstGeom>
          <a:noFill/>
          <a:ln w="38100">
            <a:solidFill>
              <a:schemeClr val="tx1"/>
            </a:solidFill>
            <a:round/>
            <a:headEnd/>
            <a:tailEnd/>
          </a:ln>
        </p:spPr>
        <p:txBody>
          <a:bodyPr/>
          <a:lstStyle/>
          <a:p>
            <a:endParaRPr lang="en-US"/>
          </a:p>
        </p:txBody>
      </p:sp>
      <p:sp>
        <p:nvSpPr>
          <p:cNvPr id="6149" name="Line 9"/>
          <p:cNvSpPr>
            <a:spLocks noChangeShapeType="1"/>
          </p:cNvSpPr>
          <p:nvPr/>
        </p:nvSpPr>
        <p:spPr bwMode="auto">
          <a:xfrm flipV="1">
            <a:off x="5973306" y="1038894"/>
            <a:ext cx="0" cy="5486400"/>
          </a:xfrm>
          <a:prstGeom prst="line">
            <a:avLst/>
          </a:prstGeom>
          <a:noFill/>
          <a:ln w="38100">
            <a:solidFill>
              <a:schemeClr val="tx1"/>
            </a:solidFill>
            <a:round/>
            <a:headEnd/>
            <a:tailEnd/>
          </a:ln>
        </p:spPr>
        <p:txBody>
          <a:bodyPr/>
          <a:lstStyle/>
          <a:p>
            <a:endParaRPr lang="en-US"/>
          </a:p>
        </p:txBody>
      </p:sp>
      <p:sp>
        <p:nvSpPr>
          <p:cNvPr id="6150" name="Text Box 42"/>
          <p:cNvSpPr txBox="1">
            <a:spLocks noChangeArrowheads="1"/>
          </p:cNvSpPr>
          <p:nvPr/>
        </p:nvSpPr>
        <p:spPr bwMode="auto">
          <a:xfrm>
            <a:off x="5877439" y="351556"/>
            <a:ext cx="5864005" cy="344710"/>
          </a:xfrm>
          <a:prstGeom prst="rect">
            <a:avLst/>
          </a:prstGeom>
          <a:noFill/>
          <a:ln w="9525" algn="ctr">
            <a:noFill/>
            <a:miter lim="800000"/>
            <a:headEnd/>
            <a:tailEnd/>
          </a:ln>
        </p:spPr>
        <p:txBody>
          <a:bodyPr wrap="square" lIns="0" tIns="0" rIns="0" bIns="0">
            <a:spAutoFit/>
          </a:bodyPr>
          <a:lstStyle/>
          <a:p>
            <a:pPr algn="r">
              <a:lnSpc>
                <a:spcPct val="80000"/>
              </a:lnSpc>
            </a:pPr>
            <a:r>
              <a:rPr lang="en-US" sz="2800" b="1" i="1" dirty="0">
                <a:latin typeface="Tahoma" pitchFamily="34" charset="0"/>
                <a:cs typeface="Tahoma" pitchFamily="34" charset="0"/>
              </a:rPr>
              <a:t>Vestry and Church Organization</a:t>
            </a:r>
          </a:p>
        </p:txBody>
      </p:sp>
      <p:sp>
        <p:nvSpPr>
          <p:cNvPr id="45" name="Text Box 47"/>
          <p:cNvSpPr txBox="1">
            <a:spLocks noChangeArrowheads="1"/>
          </p:cNvSpPr>
          <p:nvPr/>
        </p:nvSpPr>
        <p:spPr bwMode="auto">
          <a:xfrm>
            <a:off x="430060" y="1357398"/>
            <a:ext cx="5409896" cy="1818959"/>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lnSpc>
                <a:spcPct val="90000"/>
              </a:lnSpc>
              <a:buClr>
                <a:srgbClr val="FF0000"/>
              </a:buClr>
              <a:buFont typeface="Arial" pitchFamily="34" charset="0"/>
              <a:buChar char="●"/>
              <a:defRPr/>
            </a:pPr>
            <a:r>
              <a:rPr lang="en-US" sz="1400" dirty="0">
                <a:latin typeface="+mn-lt"/>
              </a:rPr>
              <a:t>Effort Lead: TBD by Vestry</a:t>
            </a:r>
          </a:p>
          <a:p>
            <a:pPr marL="177800" indent="-177800">
              <a:lnSpc>
                <a:spcPct val="90000"/>
              </a:lnSpc>
              <a:spcBef>
                <a:spcPts val="1800"/>
              </a:spcBef>
              <a:buClr>
                <a:srgbClr val="FF0000"/>
              </a:buClr>
              <a:buFont typeface="Arial" pitchFamily="34" charset="0"/>
              <a:buChar char="●"/>
              <a:defRPr/>
            </a:pPr>
            <a:r>
              <a:rPr lang="en-US" sz="1400" dirty="0">
                <a:latin typeface="+mn-lt"/>
              </a:rPr>
              <a:t>Description:  Vestry and Church Committees need to be re-organized and formalized to better execute the Strategic Plan and serve our growing Congregation</a:t>
            </a:r>
          </a:p>
          <a:p>
            <a:pPr marL="177800" indent="-177800">
              <a:lnSpc>
                <a:spcPct val="90000"/>
              </a:lnSpc>
              <a:spcBef>
                <a:spcPts val="1800"/>
              </a:spcBef>
              <a:buClr>
                <a:srgbClr val="FF0000"/>
              </a:buClr>
              <a:buFont typeface="Arial" pitchFamily="34" charset="0"/>
              <a:buChar char="●"/>
              <a:defRPr/>
            </a:pPr>
            <a:r>
              <a:rPr lang="en-US" sz="1400" dirty="0"/>
              <a:t>Effort Length: Year 1 Committees, 3 months. Year 2 Committees, 1 year</a:t>
            </a:r>
          </a:p>
          <a:p>
            <a:pPr marL="177800" indent="-177800">
              <a:lnSpc>
                <a:spcPct val="90000"/>
              </a:lnSpc>
              <a:buFont typeface="Wingdings" pitchFamily="2" charset="2"/>
              <a:buChar char="§"/>
              <a:defRPr/>
            </a:pPr>
            <a:endParaRPr lang="en-US" sz="1400" dirty="0">
              <a:latin typeface="Arial Narrow" pitchFamily="34" charset="0"/>
            </a:endParaRPr>
          </a:p>
        </p:txBody>
      </p:sp>
      <p:graphicFrame>
        <p:nvGraphicFramePr>
          <p:cNvPr id="8308" name="Group 116"/>
          <p:cNvGraphicFramePr>
            <a:graphicFrameLocks noGrp="1"/>
          </p:cNvGraphicFramePr>
          <p:nvPr>
            <p:extLst>
              <p:ext uri="{D42A27DB-BD31-4B8C-83A1-F6EECF244321}">
                <p14:modId xmlns:p14="http://schemas.microsoft.com/office/powerpoint/2010/main" val="1393433994"/>
              </p:ext>
            </p:extLst>
          </p:nvPr>
        </p:nvGraphicFramePr>
        <p:xfrm>
          <a:off x="6207681" y="5218843"/>
          <a:ext cx="5203522" cy="1036320"/>
        </p:xfrm>
        <a:graphic>
          <a:graphicData uri="http://schemas.openxmlformats.org/drawingml/2006/table">
            <a:tbl>
              <a:tblPr/>
              <a:tblGrid>
                <a:gridCol w="949070">
                  <a:extLst>
                    <a:ext uri="{9D8B030D-6E8A-4147-A177-3AD203B41FA5}">
                      <a16:colId xmlns:a16="http://schemas.microsoft.com/office/drawing/2014/main" val="20000"/>
                    </a:ext>
                  </a:extLst>
                </a:gridCol>
                <a:gridCol w="824301">
                  <a:extLst>
                    <a:ext uri="{9D8B030D-6E8A-4147-A177-3AD203B41FA5}">
                      <a16:colId xmlns:a16="http://schemas.microsoft.com/office/drawing/2014/main" val="20001"/>
                    </a:ext>
                  </a:extLst>
                </a:gridCol>
                <a:gridCol w="1065658">
                  <a:extLst>
                    <a:ext uri="{9D8B030D-6E8A-4147-A177-3AD203B41FA5}">
                      <a16:colId xmlns:a16="http://schemas.microsoft.com/office/drawing/2014/main" val="20002"/>
                    </a:ext>
                  </a:extLst>
                </a:gridCol>
                <a:gridCol w="793619">
                  <a:extLst>
                    <a:ext uri="{9D8B030D-6E8A-4147-A177-3AD203B41FA5}">
                      <a16:colId xmlns:a16="http://schemas.microsoft.com/office/drawing/2014/main" val="20003"/>
                    </a:ext>
                  </a:extLst>
                </a:gridCol>
                <a:gridCol w="736347">
                  <a:extLst>
                    <a:ext uri="{9D8B030D-6E8A-4147-A177-3AD203B41FA5}">
                      <a16:colId xmlns:a16="http://schemas.microsoft.com/office/drawing/2014/main" val="20004"/>
                    </a:ext>
                  </a:extLst>
                </a:gridCol>
                <a:gridCol w="834527">
                  <a:extLst>
                    <a:ext uri="{9D8B030D-6E8A-4147-A177-3AD203B41FA5}">
                      <a16:colId xmlns:a16="http://schemas.microsoft.com/office/drawing/2014/main" val="20005"/>
                    </a:ext>
                  </a:extLst>
                </a:gridCol>
              </a:tblGrid>
              <a:tr h="195263">
                <a:tc gridSpan="6">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Funding</a:t>
                      </a: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84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a:ln>
                            <a:noFill/>
                          </a:ln>
                          <a:solidFill>
                            <a:schemeClr val="tx1"/>
                          </a:solidFill>
                          <a:effectLst/>
                          <a:latin typeface="Arial Narrow" pitchFamily="34" charset="0"/>
                          <a:cs typeface="Arial" charset="0"/>
                        </a:rPr>
                        <a:t>Type</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CY24</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1" i="0" u="none" strike="noStrike" cap="none" normalizeH="0" baseline="0" dirty="0">
                          <a:ln>
                            <a:noFill/>
                          </a:ln>
                          <a:solidFill>
                            <a:schemeClr val="tx1"/>
                          </a:solidFill>
                          <a:effectLst/>
                          <a:latin typeface="Arial Narrow" pitchFamily="34" charset="0"/>
                          <a:cs typeface="Arial" charset="0"/>
                        </a:rPr>
                        <a:t>CY25</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0975">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Salary</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5738">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One Time Cost</a:t>
                      </a:r>
                    </a:p>
                  </a:txBody>
                  <a:tcPr marL="45720" marR="4572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
                          <a:schemeClr val="hlink"/>
                        </a:buClr>
                        <a:buSzPct val="75000"/>
                        <a:buFont typeface="Wingdings" pitchFamily="2" charset="2"/>
                        <a:buNone/>
                        <a:tabLst/>
                      </a:pPr>
                      <a:r>
                        <a:rPr kumimoji="0" lang="en-US" sz="1100" b="0" i="0" u="none" strike="noStrike" cap="none" normalizeH="0" baseline="0" dirty="0">
                          <a:ln>
                            <a:noFill/>
                          </a:ln>
                          <a:solidFill>
                            <a:schemeClr val="tx1"/>
                          </a:solidFill>
                          <a:effectLst/>
                          <a:latin typeface="Arial Narrow" pitchFamily="34" charset="0"/>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191" name="Rectangle 96"/>
          <p:cNvSpPr>
            <a:spLocks noChangeArrowheads="1"/>
          </p:cNvSpPr>
          <p:nvPr/>
        </p:nvSpPr>
        <p:spPr bwMode="auto">
          <a:xfrm>
            <a:off x="2428297" y="3766790"/>
            <a:ext cx="894476" cy="246221"/>
          </a:xfrm>
          <a:prstGeom prst="rect">
            <a:avLst/>
          </a:prstGeom>
          <a:noFill/>
          <a:ln w="9525">
            <a:noFill/>
            <a:miter lim="800000"/>
            <a:headEnd/>
            <a:tailEnd/>
          </a:ln>
        </p:spPr>
        <p:txBody>
          <a:bodyPr wrap="none" lIns="0" tIns="0" rIns="0" bIns="0">
            <a:spAutoFit/>
          </a:bodyPr>
          <a:lstStyle/>
          <a:p>
            <a:pPr eaLnBrk="0" hangingPunct="0">
              <a:spcBef>
                <a:spcPct val="20000"/>
              </a:spcBef>
              <a:buClr>
                <a:schemeClr val="hlink"/>
              </a:buClr>
              <a:buSzPct val="75000"/>
              <a:buFont typeface="Wingdings" pitchFamily="2" charset="2"/>
              <a:buNone/>
            </a:pPr>
            <a:r>
              <a:rPr lang="en-US" sz="1600" b="1" u="sng" dirty="0">
                <a:latin typeface="Arial Narrow" pitchFamily="34" charset="0"/>
              </a:rPr>
              <a:t>Discussion</a:t>
            </a:r>
            <a:endParaRPr lang="en-US" sz="1400" b="1" u="sng" dirty="0">
              <a:latin typeface="Arial Narrow" pitchFamily="34" charset="0"/>
            </a:endParaRPr>
          </a:p>
        </p:txBody>
      </p:sp>
      <p:sp>
        <p:nvSpPr>
          <p:cNvPr id="6192" name="Text Box 104"/>
          <p:cNvSpPr txBox="1">
            <a:spLocks noChangeArrowheads="1"/>
          </p:cNvSpPr>
          <p:nvPr/>
        </p:nvSpPr>
        <p:spPr bwMode="auto">
          <a:xfrm>
            <a:off x="758348" y="1040047"/>
            <a:ext cx="4234375"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a:latin typeface="Arial Narrow" pitchFamily="34" charset="0"/>
              </a:rPr>
              <a:t>Overview</a:t>
            </a:r>
          </a:p>
        </p:txBody>
      </p:sp>
      <p:sp>
        <p:nvSpPr>
          <p:cNvPr id="6194" name="Text Box 106"/>
          <p:cNvSpPr txBox="1">
            <a:spLocks noChangeArrowheads="1"/>
          </p:cNvSpPr>
          <p:nvPr/>
        </p:nvSpPr>
        <p:spPr bwMode="auto">
          <a:xfrm>
            <a:off x="7189766" y="3766790"/>
            <a:ext cx="3048000" cy="246221"/>
          </a:xfrm>
          <a:prstGeom prst="rect">
            <a:avLst/>
          </a:prstGeom>
          <a:noFill/>
          <a:ln w="9525">
            <a:noFill/>
            <a:miter lim="800000"/>
            <a:headEnd/>
            <a:tailEnd/>
          </a:ln>
        </p:spPr>
        <p:txBody>
          <a:bodyPr lIns="0" tIns="0" rIns="0" bIns="0">
            <a:spAutoFit/>
          </a:bodyPr>
          <a:lstStyle/>
          <a:p>
            <a:pPr marL="228600" indent="-228600" algn="ctr">
              <a:spcAft>
                <a:spcPct val="30000"/>
              </a:spcAft>
            </a:pPr>
            <a:r>
              <a:rPr lang="en-US" sz="1600" b="1" u="sng" dirty="0">
                <a:latin typeface="Arial Narrow" pitchFamily="34" charset="0"/>
              </a:rPr>
              <a:t>Issues and Resources Needed </a:t>
            </a:r>
          </a:p>
        </p:txBody>
      </p:sp>
      <p:sp>
        <p:nvSpPr>
          <p:cNvPr id="6198" name="Text Box 41"/>
          <p:cNvSpPr txBox="1">
            <a:spLocks noChangeArrowheads="1"/>
          </p:cNvSpPr>
          <p:nvPr/>
        </p:nvSpPr>
        <p:spPr bwMode="auto">
          <a:xfrm>
            <a:off x="260313" y="3939823"/>
            <a:ext cx="5672621" cy="2677656"/>
          </a:xfrm>
          <a:prstGeom prst="rect">
            <a:avLst/>
          </a:prstGeom>
          <a:noFill/>
          <a:ln w="3175" algn="ctr">
            <a:noFill/>
            <a:miter lim="800000"/>
            <a:headEnd/>
            <a:tailEnd/>
          </a:ln>
        </p:spPr>
        <p:txBody>
          <a:bodyPr wrap="square">
            <a:spAutoFit/>
          </a:bodyPr>
          <a:lstStyle/>
          <a:p>
            <a:pPr marL="176213" indent="-176213">
              <a:buClr>
                <a:srgbClr val="FF0000"/>
              </a:buClr>
              <a:buFont typeface="Arial" pitchFamily="34" charset="0"/>
              <a:buChar char="●"/>
            </a:pPr>
            <a:r>
              <a:rPr lang="en-US" sz="1400" dirty="0">
                <a:latin typeface="+mn-lt"/>
              </a:rPr>
              <a:t>Part of creating or updating a Strategic Plan includes ensuring you are organized to execute the plan</a:t>
            </a:r>
          </a:p>
          <a:p>
            <a:pPr marL="176213" indent="-176213">
              <a:buClr>
                <a:srgbClr val="FF0000"/>
              </a:buClr>
              <a:buFont typeface="Arial" pitchFamily="34" charset="0"/>
              <a:buChar char="●"/>
            </a:pPr>
            <a:r>
              <a:rPr lang="en-US" sz="1400" dirty="0">
                <a:latin typeface="+mn-lt"/>
              </a:rPr>
              <a:t>We have been blessed -- St Matthew’s has reached the “growth hump” of ~200-250 in Service attendance (ignoring </a:t>
            </a:r>
            <a:r>
              <a:rPr lang="en-US" sz="1400" dirty="0" err="1">
                <a:latin typeface="+mn-lt"/>
              </a:rPr>
              <a:t>Covid</a:t>
            </a:r>
            <a:r>
              <a:rPr lang="en-US" sz="1400" dirty="0">
                <a:latin typeface="+mn-lt"/>
              </a:rPr>
              <a:t>)</a:t>
            </a:r>
          </a:p>
          <a:p>
            <a:pPr marL="176213" indent="-176213">
              <a:buClr>
                <a:srgbClr val="FF0000"/>
              </a:buClr>
              <a:buFont typeface="Arial" pitchFamily="34" charset="0"/>
              <a:buChar char="●"/>
            </a:pPr>
            <a:r>
              <a:rPr lang="en-US" sz="1400" dirty="0">
                <a:latin typeface="+mn-lt"/>
              </a:rPr>
              <a:t>For most Churches reaching this hump it means a change…these often include:</a:t>
            </a:r>
          </a:p>
          <a:p>
            <a:pPr marL="346075" lvl="1" indent="-176213">
              <a:buClr>
                <a:srgbClr val="FF0000"/>
              </a:buClr>
              <a:buFont typeface="Arial" pitchFamily="34" charset="0"/>
              <a:buChar char="●"/>
            </a:pPr>
            <a:r>
              <a:rPr lang="en-US" sz="1400" dirty="0">
                <a:latin typeface="+mn-lt"/>
              </a:rPr>
              <a:t>Hiring an Assistant Father (part of our recommend plan)</a:t>
            </a:r>
          </a:p>
          <a:p>
            <a:pPr marL="346075" lvl="1" indent="-176213">
              <a:buClr>
                <a:srgbClr val="FF0000"/>
              </a:buClr>
              <a:buFont typeface="Arial" pitchFamily="34" charset="0"/>
              <a:buChar char="●"/>
            </a:pPr>
            <a:r>
              <a:rPr lang="en-US" sz="1400" dirty="0">
                <a:latin typeface="+mn-lt"/>
              </a:rPr>
              <a:t>A transformation from looser volunteer organizations, or individuals working alone, to a fuller set of organized committees with the sufficient membership to take on the many facets of a large, growing Church (the committees working under the Vestry)</a:t>
            </a:r>
          </a:p>
          <a:p>
            <a:pPr marL="176213" indent="-176213">
              <a:buClr>
                <a:srgbClr val="FF0000"/>
              </a:buClr>
              <a:buFont typeface="Arial" pitchFamily="34" charset="0"/>
              <a:buChar char="●"/>
            </a:pPr>
            <a:endParaRPr lang="en-US" sz="1400" dirty="0">
              <a:latin typeface="+mn-lt"/>
            </a:endParaRPr>
          </a:p>
        </p:txBody>
      </p:sp>
      <p:sp>
        <p:nvSpPr>
          <p:cNvPr id="65" name="Text Box 104"/>
          <p:cNvSpPr txBox="1">
            <a:spLocks noChangeArrowheads="1"/>
          </p:cNvSpPr>
          <p:nvPr/>
        </p:nvSpPr>
        <p:spPr bwMode="auto">
          <a:xfrm>
            <a:off x="7291074" y="1032202"/>
            <a:ext cx="2533594" cy="246221"/>
          </a:xfrm>
          <a:prstGeom prst="rect">
            <a:avLst/>
          </a:prstGeom>
          <a:noFill/>
          <a:ln w="9525">
            <a:noFill/>
            <a:miter lim="800000"/>
            <a:headEnd/>
            <a:tailEnd/>
          </a:ln>
        </p:spPr>
        <p:txBody>
          <a:bodyPr wrap="square" lIns="0" tIns="0" rIns="0" bIns="0">
            <a:spAutoFit/>
          </a:bodyPr>
          <a:lstStyle/>
          <a:p>
            <a:pPr marL="228600" indent="-228600" algn="ctr">
              <a:spcAft>
                <a:spcPct val="30000"/>
              </a:spcAft>
            </a:pPr>
            <a:r>
              <a:rPr lang="en-US" sz="1600" b="1" u="sng" dirty="0">
                <a:latin typeface="Arial Narrow" pitchFamily="34" charset="0"/>
              </a:rPr>
              <a:t>Tasks to Be Completed</a:t>
            </a:r>
          </a:p>
        </p:txBody>
      </p:sp>
      <p:sp>
        <p:nvSpPr>
          <p:cNvPr id="66" name="Text Box 47"/>
          <p:cNvSpPr txBox="1">
            <a:spLocks noChangeArrowheads="1"/>
          </p:cNvSpPr>
          <p:nvPr/>
        </p:nvSpPr>
        <p:spPr bwMode="auto">
          <a:xfrm>
            <a:off x="6130712" y="1309042"/>
            <a:ext cx="5419497" cy="2258054"/>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lnSpc>
                <a:spcPct val="90000"/>
              </a:lnSpc>
              <a:spcBef>
                <a:spcPts val="400"/>
              </a:spcBef>
              <a:buClr>
                <a:srgbClr val="FF0000"/>
              </a:buClr>
              <a:buFont typeface="Arial" pitchFamily="34" charset="0"/>
              <a:buChar char="●"/>
              <a:defRPr/>
            </a:pPr>
            <a:r>
              <a:rPr lang="en-US" sz="1400" dirty="0">
                <a:latin typeface="+mn-lt"/>
              </a:rPr>
              <a:t>Vestry needs to start discussing and planning for expansion and formalization of standing committees to support Vestry Activities and Strategic Plan efforts</a:t>
            </a:r>
          </a:p>
          <a:p>
            <a:pPr marL="177800" indent="-177800">
              <a:lnSpc>
                <a:spcPct val="90000"/>
              </a:lnSpc>
              <a:spcBef>
                <a:spcPts val="1800"/>
              </a:spcBef>
              <a:buClr>
                <a:srgbClr val="FF0000"/>
              </a:buClr>
              <a:buFont typeface="Arial" pitchFamily="34" charset="0"/>
              <a:buChar char="●"/>
              <a:defRPr/>
            </a:pPr>
            <a:r>
              <a:rPr lang="en-US" sz="1400" dirty="0">
                <a:latin typeface="+mn-lt"/>
              </a:rPr>
              <a:t>With projected approval of Strategic Plan in </a:t>
            </a:r>
            <a:r>
              <a:rPr lang="en-US" sz="1400" dirty="0" err="1">
                <a:latin typeface="+mn-lt"/>
              </a:rPr>
              <a:t>Decembe,r</a:t>
            </a:r>
            <a:r>
              <a:rPr lang="en-US" sz="1400" dirty="0">
                <a:latin typeface="+mn-lt"/>
              </a:rPr>
              <a:t> organizations need to be formed to execute Strategic Plan Year 1 tasks</a:t>
            </a:r>
          </a:p>
          <a:p>
            <a:pPr marL="177800" indent="-177800">
              <a:lnSpc>
                <a:spcPct val="90000"/>
              </a:lnSpc>
              <a:spcBef>
                <a:spcPts val="1800"/>
              </a:spcBef>
              <a:buClr>
                <a:srgbClr val="FF0000"/>
              </a:buClr>
              <a:buFont typeface="Arial" pitchFamily="34" charset="0"/>
              <a:buChar char="●"/>
              <a:defRPr/>
            </a:pPr>
            <a:r>
              <a:rPr lang="en-US" sz="1400" dirty="0">
                <a:latin typeface="+mn-lt"/>
              </a:rPr>
              <a:t>Vestry needs to decide on process and methods for standing committees to report/liaison to the Vestry</a:t>
            </a:r>
          </a:p>
          <a:p>
            <a:pPr marL="177800" indent="-177800">
              <a:lnSpc>
                <a:spcPct val="90000"/>
              </a:lnSpc>
              <a:spcBef>
                <a:spcPts val="400"/>
              </a:spcBef>
              <a:buClr>
                <a:srgbClr val="FF0000"/>
              </a:buClr>
              <a:buFont typeface="Arial" pitchFamily="34" charset="0"/>
              <a:buChar char="●"/>
              <a:defRPr/>
            </a:pPr>
            <a:endParaRPr lang="en-US" sz="1400" dirty="0">
              <a:latin typeface="+mn-lt"/>
            </a:endParaRPr>
          </a:p>
        </p:txBody>
      </p:sp>
      <p:sp>
        <p:nvSpPr>
          <p:cNvPr id="67" name="Text Box 47"/>
          <p:cNvSpPr txBox="1">
            <a:spLocks noChangeArrowheads="1"/>
          </p:cNvSpPr>
          <p:nvPr/>
        </p:nvSpPr>
        <p:spPr bwMode="auto">
          <a:xfrm>
            <a:off x="6198706" y="4104209"/>
            <a:ext cx="5351491" cy="1551194"/>
          </a:xfrm>
          <a:prstGeom prst="rect">
            <a:avLst/>
          </a:prstGeom>
          <a:noFill/>
          <a:ln w="9525" algn="ctr">
            <a:noFill/>
            <a:miter lim="800000"/>
            <a:headEnd/>
            <a:tailEnd/>
          </a:ln>
          <a:effectLst>
            <a:prstShdw prst="shdw17" dist="17961" dir="2700000">
              <a:schemeClr val="accent1">
                <a:gamma/>
                <a:shade val="60000"/>
                <a:invGamma/>
              </a:schemeClr>
            </a:prstShdw>
          </a:effectLst>
        </p:spPr>
        <p:txBody>
          <a:bodyPr wrap="square" lIns="0" tIns="0" rIns="0" bIns="0">
            <a:spAutoFit/>
          </a:bodyPr>
          <a:lstStyle/>
          <a:p>
            <a:pPr marL="177800" indent="-177800">
              <a:lnSpc>
                <a:spcPct val="90000"/>
              </a:lnSpc>
              <a:buClr>
                <a:srgbClr val="FF0000"/>
              </a:buClr>
              <a:buFont typeface="Arial" pitchFamily="34" charset="0"/>
              <a:buChar char="●"/>
              <a:defRPr/>
            </a:pPr>
            <a:r>
              <a:rPr lang="en-US" sz="1400" dirty="0">
                <a:latin typeface="+mn-lt"/>
              </a:rPr>
              <a:t>Socialization to ensure the feelings/spirit of current volunteers are not hurt</a:t>
            </a:r>
          </a:p>
          <a:p>
            <a:pPr marL="177800" indent="-177800">
              <a:lnSpc>
                <a:spcPct val="90000"/>
              </a:lnSpc>
              <a:buClr>
                <a:srgbClr val="FF0000"/>
              </a:buClr>
              <a:buFont typeface="Arial" pitchFamily="34" charset="0"/>
              <a:buChar char="●"/>
              <a:defRPr/>
            </a:pPr>
            <a:r>
              <a:rPr lang="en-US" sz="1400" dirty="0">
                <a:latin typeface="+mn-lt"/>
              </a:rPr>
              <a:t>Ensuring our current volunteers and informal work groups are included in the committees taking on their area of expertise.  Where possible, make them the lead of the committee</a:t>
            </a:r>
          </a:p>
          <a:p>
            <a:pPr marL="177800" indent="-177800">
              <a:lnSpc>
                <a:spcPct val="90000"/>
              </a:lnSpc>
              <a:buClr>
                <a:srgbClr val="FF0000"/>
              </a:buClr>
              <a:buFont typeface="Arial" pitchFamily="34" charset="0"/>
              <a:buChar char="●"/>
              <a:defRPr/>
            </a:pPr>
            <a:endParaRPr lang="en-US" sz="1400" dirty="0">
              <a:latin typeface="+mn-lt"/>
            </a:endParaRPr>
          </a:p>
          <a:p>
            <a:pPr marL="177800" indent="-177800">
              <a:lnSpc>
                <a:spcPct val="90000"/>
              </a:lnSpc>
              <a:buClr>
                <a:srgbClr val="FF0000"/>
              </a:buClr>
              <a:buFont typeface="Arial" pitchFamily="34" charset="0"/>
              <a:buChar char="●"/>
              <a:defRPr/>
            </a:pPr>
            <a:endParaRPr lang="en-US" sz="1400" dirty="0">
              <a:latin typeface="+mn-lt"/>
            </a:endParaRPr>
          </a:p>
          <a:p>
            <a:pPr marL="177800" indent="-177800">
              <a:lnSpc>
                <a:spcPct val="90000"/>
              </a:lnSpc>
              <a:buClr>
                <a:srgbClr val="FF0000"/>
              </a:buClr>
              <a:buFont typeface="Arial" pitchFamily="34" charset="0"/>
              <a:buChar char="●"/>
              <a:defRPr/>
            </a:pPr>
            <a:endParaRPr lang="en-US" sz="1400" dirty="0">
              <a:latin typeface="+mn-lt"/>
            </a:endParaRPr>
          </a:p>
        </p:txBody>
      </p:sp>
      <p:sp>
        <p:nvSpPr>
          <p:cNvPr id="16" name="TextBox 15"/>
          <p:cNvSpPr txBox="1"/>
          <p:nvPr/>
        </p:nvSpPr>
        <p:spPr>
          <a:xfrm>
            <a:off x="9747921" y="864081"/>
            <a:ext cx="1186030" cy="338554"/>
          </a:xfrm>
          <a:prstGeom prst="rect">
            <a:avLst/>
          </a:prstGeom>
          <a:solidFill>
            <a:srgbClr val="FFC000"/>
          </a:solidFill>
        </p:spPr>
        <p:txBody>
          <a:bodyPr wrap="none" rtlCol="0">
            <a:spAutoFit/>
          </a:bodyPr>
          <a:lstStyle/>
          <a:p>
            <a:r>
              <a:rPr lang="en-US" sz="1600" dirty="0"/>
              <a:t>2021 Effort</a:t>
            </a:r>
          </a:p>
        </p:txBody>
      </p:sp>
    </p:spTree>
    <p:extLst>
      <p:ext uri="{BB962C8B-B14F-4D97-AF65-F5344CB8AC3E}">
        <p14:creationId xmlns:p14="http://schemas.microsoft.com/office/powerpoint/2010/main" val="3835088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US"/>
          </a:p>
        </p:txBody>
      </p:sp>
      <p:sp>
        <p:nvSpPr>
          <p:cNvPr id="4" name="Title 3"/>
          <p:cNvSpPr>
            <a:spLocks noGrp="1"/>
          </p:cNvSpPr>
          <p:nvPr>
            <p:ph type="ctrTitle"/>
          </p:nvPr>
        </p:nvSpPr>
        <p:spPr/>
        <p:txBody>
          <a:bodyPr/>
          <a:lstStyle/>
          <a:p>
            <a:r>
              <a:rPr lang="en-US" dirty="0"/>
              <a:t>Challenges to Executing the Strategic Plan and </a:t>
            </a:r>
            <a:br>
              <a:rPr lang="en-US" dirty="0"/>
            </a:br>
            <a:r>
              <a:rPr lang="en-US" dirty="0"/>
              <a:t>Recommendations To Vestry -- Next Steps</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z="2800" dirty="0"/>
              <a:t>Challenges</a:t>
            </a:r>
          </a:p>
        </p:txBody>
      </p:sp>
      <p:sp>
        <p:nvSpPr>
          <p:cNvPr id="3" name="Content Placeholder 2"/>
          <p:cNvSpPr>
            <a:spLocks noGrp="1"/>
          </p:cNvSpPr>
          <p:nvPr>
            <p:ph idx="1"/>
          </p:nvPr>
        </p:nvSpPr>
        <p:spPr>
          <a:xfrm>
            <a:off x="446618" y="1261641"/>
            <a:ext cx="11298767" cy="5289972"/>
          </a:xfrm>
        </p:spPr>
        <p:txBody>
          <a:bodyPr/>
          <a:lstStyle/>
          <a:p>
            <a:pPr>
              <a:spcBef>
                <a:spcPts val="1800"/>
              </a:spcBef>
              <a:defRPr/>
            </a:pPr>
            <a:r>
              <a:rPr lang="en-US" dirty="0"/>
              <a:t>Organizing the Vestry and Church Committees to execute the Strategic Plan</a:t>
            </a:r>
          </a:p>
          <a:p>
            <a:pPr>
              <a:spcBef>
                <a:spcPts val="1800"/>
              </a:spcBef>
              <a:defRPr/>
            </a:pPr>
            <a:r>
              <a:rPr lang="en-US" dirty="0"/>
              <a:t>Active participation of Vestry/Church leadership to mobilize the Congregation to fill the committees to execute the plan</a:t>
            </a:r>
          </a:p>
          <a:p>
            <a:pPr>
              <a:spcBef>
                <a:spcPts val="1800"/>
              </a:spcBef>
              <a:defRPr/>
            </a:pPr>
            <a:r>
              <a:rPr lang="en-US" dirty="0"/>
              <a:t>Maintaining momentum…Vestry consistently using the Plan as a tool for measuring success and monthly/yearly planning</a:t>
            </a:r>
          </a:p>
          <a:p>
            <a:pPr>
              <a:spcBef>
                <a:spcPts val="1800"/>
              </a:spcBef>
              <a:defRPr/>
            </a:pPr>
            <a:r>
              <a:rPr lang="en-US" dirty="0"/>
              <a:t>Some budget redistribution/added budget to execute the plan</a:t>
            </a:r>
          </a:p>
        </p:txBody>
      </p:sp>
    </p:spTree>
    <p:extLst>
      <p:ext uri="{BB962C8B-B14F-4D97-AF65-F5344CB8AC3E}">
        <p14:creationId xmlns:p14="http://schemas.microsoft.com/office/powerpoint/2010/main" val="3562008467"/>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z="2800" dirty="0"/>
              <a:t>Recommendations to Congregation</a:t>
            </a:r>
          </a:p>
        </p:txBody>
      </p:sp>
      <p:sp>
        <p:nvSpPr>
          <p:cNvPr id="3" name="Content Placeholder 2"/>
          <p:cNvSpPr>
            <a:spLocks noGrp="1"/>
          </p:cNvSpPr>
          <p:nvPr>
            <p:ph idx="1"/>
          </p:nvPr>
        </p:nvSpPr>
        <p:spPr/>
        <p:txBody>
          <a:bodyPr/>
          <a:lstStyle/>
          <a:p>
            <a:pPr>
              <a:spcBef>
                <a:spcPts val="1800"/>
              </a:spcBef>
              <a:defRPr/>
            </a:pPr>
            <a:r>
              <a:rPr lang="en-US" dirty="0"/>
              <a:t>Recommend Congregation approve the Strategic Plan</a:t>
            </a:r>
          </a:p>
          <a:p>
            <a:pPr>
              <a:spcBef>
                <a:spcPts val="1800"/>
              </a:spcBef>
              <a:defRPr/>
            </a:pPr>
            <a:r>
              <a:rPr lang="en-US" dirty="0"/>
              <a:t>Vestry directs individuals/groups to execute plan for this year</a:t>
            </a:r>
          </a:p>
          <a:p>
            <a:pPr>
              <a:spcBef>
                <a:spcPts val="1800"/>
              </a:spcBef>
              <a:defRPr/>
            </a:pPr>
            <a:r>
              <a:rPr lang="en-US" dirty="0"/>
              <a:t>Individuals/groups develop Action Plans for Vestry review</a:t>
            </a:r>
          </a:p>
          <a:p>
            <a:pPr>
              <a:spcBef>
                <a:spcPts val="1800"/>
              </a:spcBef>
              <a:defRPr/>
            </a:pPr>
            <a:r>
              <a:rPr lang="en-US" dirty="0"/>
              <a:t>Vestry monitors Action Plan execution</a:t>
            </a:r>
          </a:p>
          <a:p>
            <a:pPr>
              <a:spcBef>
                <a:spcPts val="1800"/>
              </a:spcBef>
              <a:defRPr/>
            </a:pPr>
            <a:r>
              <a:rPr lang="en-US" dirty="0"/>
              <a:t>Strategic plan acts as continuity tool for Vestry use at monthly meeting, yearly retreat, etc.  </a:t>
            </a:r>
            <a:r>
              <a:rPr lang="en-US" i="1" dirty="0">
                <a:solidFill>
                  <a:schemeClr val="accent2"/>
                </a:solidFill>
              </a:rPr>
              <a:t>It is a living document</a:t>
            </a:r>
          </a:p>
          <a:p>
            <a:pPr marL="512763" lvl="1">
              <a:spcBef>
                <a:spcPts val="600"/>
              </a:spcBef>
              <a:defRPr/>
            </a:pPr>
            <a:r>
              <a:rPr lang="en-US" dirty="0"/>
              <a:t>Efforts are added as identified.  </a:t>
            </a:r>
          </a:p>
          <a:p>
            <a:pPr marL="512763" lvl="1">
              <a:spcBef>
                <a:spcPts val="600"/>
              </a:spcBef>
              <a:defRPr/>
            </a:pPr>
            <a:r>
              <a:rPr lang="en-US" dirty="0"/>
              <a:t>Efforts are retired when completed/issue resolved</a:t>
            </a:r>
          </a:p>
          <a:p>
            <a:pPr marL="512763" lvl="1">
              <a:spcBef>
                <a:spcPts val="600"/>
              </a:spcBef>
              <a:defRPr/>
            </a:pPr>
            <a:r>
              <a:rPr lang="en-US" dirty="0"/>
              <a:t>Effort priorities established each year </a:t>
            </a:r>
          </a:p>
          <a:p>
            <a:pPr marL="512763" lvl="1">
              <a:spcBef>
                <a:spcPts val="600"/>
              </a:spcBef>
              <a:defRPr/>
            </a:pPr>
            <a:r>
              <a:rPr lang="en-US"/>
              <a:t>Effort Action </a:t>
            </a:r>
            <a:r>
              <a:rPr lang="en-US" dirty="0"/>
              <a:t>plans developed and monitored by Vestry each year</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D302F-C348-4DEF-8281-59A791617921}"/>
              </a:ext>
            </a:extLst>
          </p:cNvPr>
          <p:cNvSpPr>
            <a:spLocks noGrp="1"/>
          </p:cNvSpPr>
          <p:nvPr>
            <p:ph type="title"/>
          </p:nvPr>
        </p:nvSpPr>
        <p:spPr/>
        <p:txBody>
          <a:bodyPr/>
          <a:lstStyle/>
          <a:p>
            <a:r>
              <a:rPr lang="en-US" dirty="0"/>
              <a:t>Planning Resources Available</a:t>
            </a:r>
          </a:p>
        </p:txBody>
      </p:sp>
      <p:sp>
        <p:nvSpPr>
          <p:cNvPr id="3" name="Content Placeholder 2">
            <a:extLst>
              <a:ext uri="{FF2B5EF4-FFF2-40B4-BE49-F238E27FC236}">
                <a16:creationId xmlns:a16="http://schemas.microsoft.com/office/drawing/2014/main" id="{9C79337F-94D6-46F4-B304-66CF3DC56BBC}"/>
              </a:ext>
            </a:extLst>
          </p:cNvPr>
          <p:cNvSpPr>
            <a:spLocks noGrp="1"/>
          </p:cNvSpPr>
          <p:nvPr>
            <p:ph idx="1"/>
          </p:nvPr>
        </p:nvSpPr>
        <p:spPr>
          <a:xfrm>
            <a:off x="446618" y="1414731"/>
            <a:ext cx="11298767" cy="5136881"/>
          </a:xfrm>
        </p:spPr>
        <p:txBody>
          <a:bodyPr/>
          <a:lstStyle/>
          <a:p>
            <a:r>
              <a:rPr lang="en-US" sz="1800" dirty="0"/>
              <a:t>There is no Diocese Strategic or Long-Range Plan</a:t>
            </a:r>
          </a:p>
          <a:p>
            <a:pPr>
              <a:spcBef>
                <a:spcPts val="1800"/>
              </a:spcBef>
            </a:pPr>
            <a:r>
              <a:rPr lang="en-US" sz="1800" dirty="0"/>
              <a:t>“Call Survey” for Father Chris</a:t>
            </a:r>
          </a:p>
          <a:p>
            <a:pPr>
              <a:spcBef>
                <a:spcPts val="1800"/>
              </a:spcBef>
            </a:pPr>
            <a:r>
              <a:rPr lang="en-US" sz="1800" dirty="0"/>
              <a:t>Old Long-Range Building Plan </a:t>
            </a:r>
          </a:p>
          <a:p>
            <a:pPr>
              <a:spcBef>
                <a:spcPts val="1800"/>
              </a:spcBef>
            </a:pPr>
            <a:r>
              <a:rPr lang="en-US" sz="1800" dirty="0"/>
              <a:t>Existing St Matthew’s Vision and Mission Statements </a:t>
            </a:r>
          </a:p>
          <a:p>
            <a:pPr lvl="1">
              <a:spcBef>
                <a:spcPts val="600"/>
              </a:spcBef>
            </a:pPr>
            <a:r>
              <a:rPr lang="en-US" sz="1800" dirty="0"/>
              <a:t>Mission: To walk with Jesus; Be with Jesus; and let Him be known.</a:t>
            </a:r>
          </a:p>
          <a:p>
            <a:pPr lvl="1">
              <a:spcBef>
                <a:spcPts val="600"/>
              </a:spcBef>
            </a:pPr>
            <a:r>
              <a:rPr lang="en-US" sz="1800" dirty="0"/>
              <a:t>Vision: “You shall love the Lord your God with all your heart, and with all your soul, and with all your strength, and with all your mind; and your neighbor as yourself.” Luke 10:27</a:t>
            </a:r>
          </a:p>
        </p:txBody>
      </p:sp>
    </p:spTree>
    <p:extLst>
      <p:ext uri="{BB962C8B-B14F-4D97-AF65-F5344CB8AC3E}">
        <p14:creationId xmlns:p14="http://schemas.microsoft.com/office/powerpoint/2010/main" val="290439623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B7DCB-88A4-48D4-B13B-1528E70F968E}"/>
              </a:ext>
            </a:extLst>
          </p:cNvPr>
          <p:cNvSpPr>
            <a:spLocks noGrp="1"/>
          </p:cNvSpPr>
          <p:nvPr>
            <p:ph type="title"/>
          </p:nvPr>
        </p:nvSpPr>
        <p:spPr/>
        <p:txBody>
          <a:bodyPr/>
          <a:lstStyle/>
          <a:p>
            <a:r>
              <a:rPr lang="en-US"/>
              <a:t>Strategic Planning – </a:t>
            </a:r>
            <a:br>
              <a:rPr lang="en-US"/>
            </a:br>
            <a:r>
              <a:rPr lang="en-US"/>
              <a:t>Father Chris’ Faith Vision</a:t>
            </a:r>
          </a:p>
        </p:txBody>
      </p:sp>
      <p:sp>
        <p:nvSpPr>
          <p:cNvPr id="3" name="Content Placeholder 2">
            <a:extLst>
              <a:ext uri="{FF2B5EF4-FFF2-40B4-BE49-F238E27FC236}">
                <a16:creationId xmlns:a16="http://schemas.microsoft.com/office/drawing/2014/main" id="{CB73B67C-4540-4747-84F9-8919C9D14E9D}"/>
              </a:ext>
            </a:extLst>
          </p:cNvPr>
          <p:cNvSpPr>
            <a:spLocks noGrp="1"/>
          </p:cNvSpPr>
          <p:nvPr>
            <p:ph idx="1"/>
          </p:nvPr>
        </p:nvSpPr>
        <p:spPr>
          <a:xfrm>
            <a:off x="184061" y="1147763"/>
            <a:ext cx="11521106" cy="5166773"/>
          </a:xfrm>
        </p:spPr>
        <p:txBody>
          <a:bodyPr/>
          <a:lstStyle/>
          <a:p>
            <a:pPr marL="0" indent="0">
              <a:buNone/>
            </a:pPr>
            <a:r>
              <a:rPr lang="en-US" sz="1600" b="1" dirty="0"/>
              <a:t>Q. What is the Mission of the Church?</a:t>
            </a:r>
          </a:p>
          <a:p>
            <a:pPr marL="0" indent="0">
              <a:buNone/>
            </a:pPr>
            <a:r>
              <a:rPr lang="en-US" sz="1600" dirty="0"/>
              <a:t>A. The mission of the church is to restore all people to unity with God and each other in Christ.	(BCP p. 855)</a:t>
            </a:r>
          </a:p>
          <a:p>
            <a:pPr marL="0" indent="0">
              <a:spcBef>
                <a:spcPts val="1200"/>
              </a:spcBef>
              <a:buNone/>
            </a:pPr>
            <a:r>
              <a:rPr lang="en-US" sz="1600" dirty="0"/>
              <a:t>With this mission as our central directive, St. Matthew’s will advance the kingdom of God … </a:t>
            </a:r>
          </a:p>
          <a:p>
            <a:pPr marL="0" indent="0">
              <a:spcBef>
                <a:spcPts val="1200"/>
              </a:spcBef>
              <a:buNone/>
            </a:pPr>
            <a:r>
              <a:rPr lang="en-US" sz="1600" b="1" dirty="0"/>
              <a:t>Through:</a:t>
            </a:r>
          </a:p>
          <a:p>
            <a:pPr marL="0" indent="0">
              <a:buNone/>
            </a:pPr>
            <a:r>
              <a:rPr lang="en-US" sz="1600" dirty="0"/>
              <a:t>Our Worship, Christian Education, Service, and Fellowship.</a:t>
            </a:r>
          </a:p>
          <a:p>
            <a:pPr marL="0" indent="0">
              <a:spcBef>
                <a:spcPts val="1200"/>
              </a:spcBef>
              <a:buNone/>
            </a:pPr>
            <a:r>
              <a:rPr lang="en-US" sz="1600" b="1" dirty="0"/>
              <a:t>With Focus given to:</a:t>
            </a:r>
          </a:p>
          <a:p>
            <a:pPr marL="0" indent="0">
              <a:spcBef>
                <a:spcPts val="600"/>
              </a:spcBef>
              <a:buNone/>
            </a:pPr>
            <a:r>
              <a:rPr lang="en-US" sz="1600" dirty="0"/>
              <a:t>Community – A Body committed to the pursuit of Jesus Christ while living as One together as All.</a:t>
            </a:r>
          </a:p>
          <a:p>
            <a:pPr marL="0" indent="0">
              <a:spcBef>
                <a:spcPts val="600"/>
              </a:spcBef>
              <a:buNone/>
            </a:pPr>
            <a:r>
              <a:rPr lang="en-US" sz="1600" dirty="0"/>
              <a:t>Inclusion – Everyone is welcome at Our Lord’s Altar regardless of ethnic, racial, sexual orientation, background or socio/political positions.  </a:t>
            </a:r>
          </a:p>
          <a:p>
            <a:pPr marL="0" indent="0">
              <a:spcBef>
                <a:spcPts val="600"/>
              </a:spcBef>
              <a:buNone/>
            </a:pPr>
            <a:r>
              <a:rPr lang="en-US" sz="1600" dirty="0"/>
              <a:t>Grace – Sufficient for all; no one approaches the Altar requiring more or less grace than any other.</a:t>
            </a:r>
          </a:p>
          <a:p>
            <a:pPr marL="0" indent="0">
              <a:spcBef>
                <a:spcPts val="600"/>
              </a:spcBef>
              <a:buNone/>
            </a:pPr>
            <a:r>
              <a:rPr lang="en-US" sz="1600" dirty="0"/>
              <a:t>Becoming – Each individual, as well the corporate Body, is transforming into what the Holy Spirit breathes.</a:t>
            </a:r>
          </a:p>
          <a:p>
            <a:pPr marL="0" indent="0">
              <a:spcBef>
                <a:spcPts val="600"/>
              </a:spcBef>
              <a:buNone/>
            </a:pPr>
            <a:r>
              <a:rPr lang="en-US" sz="1600" dirty="0"/>
              <a:t>Spirituality – The depth of our intimacy with God, rather than attendance or giving will measure our growth.</a:t>
            </a:r>
          </a:p>
          <a:p>
            <a:pPr marL="0" indent="0">
              <a:spcBef>
                <a:spcPts val="1200"/>
              </a:spcBef>
              <a:buNone/>
            </a:pPr>
            <a:r>
              <a:rPr lang="en-US" sz="1600" b="1" dirty="0"/>
              <a:t>Acts 42: 46-47</a:t>
            </a:r>
          </a:p>
          <a:p>
            <a:pPr marL="0" indent="0">
              <a:buNone/>
            </a:pPr>
            <a:r>
              <a:rPr lang="en-US" sz="1600" dirty="0"/>
              <a:t>They broke bread in their homes and ate together with glad and sincere hearts, praising God and enjoying the favor of all people,  AND the Lord added to their number daily those who were  being saved.</a:t>
            </a:r>
          </a:p>
          <a:p>
            <a:pPr marL="0" indent="0">
              <a:buNone/>
            </a:pPr>
            <a:r>
              <a:rPr lang="en-US" sz="1600" dirty="0"/>
              <a:t>Amen</a:t>
            </a:r>
          </a:p>
          <a:p>
            <a:pPr marL="0" indent="0">
              <a:buNone/>
            </a:pPr>
            <a:endParaRPr lang="en-US" sz="1600" dirty="0"/>
          </a:p>
          <a:p>
            <a:pPr marL="0" indent="0">
              <a:buNone/>
            </a:pPr>
            <a:endParaRPr lang="en-US" sz="1600" dirty="0"/>
          </a:p>
        </p:txBody>
      </p:sp>
      <p:sp>
        <p:nvSpPr>
          <p:cNvPr id="4" name="TextBox 3">
            <a:extLst>
              <a:ext uri="{FF2B5EF4-FFF2-40B4-BE49-F238E27FC236}">
                <a16:creationId xmlns:a16="http://schemas.microsoft.com/office/drawing/2014/main" id="{F051F1E9-09C9-403B-8F37-723FE46564FD}"/>
              </a:ext>
            </a:extLst>
          </p:cNvPr>
          <p:cNvSpPr txBox="1"/>
          <p:nvPr/>
        </p:nvSpPr>
        <p:spPr>
          <a:xfrm>
            <a:off x="4144985" y="6237348"/>
            <a:ext cx="3902030" cy="461665"/>
          </a:xfrm>
          <a:prstGeom prst="rect">
            <a:avLst/>
          </a:prstGeom>
          <a:solidFill>
            <a:srgbClr val="FFC000"/>
          </a:solidFill>
        </p:spPr>
        <p:txBody>
          <a:bodyPr wrap="none" rtlCol="0">
            <a:spAutoFit/>
          </a:bodyPr>
          <a:lstStyle/>
          <a:p>
            <a:r>
              <a:rPr lang="en-US" sz="2400"/>
              <a:t>How is this vision enabled?</a:t>
            </a:r>
          </a:p>
        </p:txBody>
      </p:sp>
    </p:spTree>
    <p:extLst>
      <p:ext uri="{BB962C8B-B14F-4D97-AF65-F5344CB8AC3E}">
        <p14:creationId xmlns:p14="http://schemas.microsoft.com/office/powerpoint/2010/main" val="230883059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B7DCB-88A4-48D4-B13B-1528E70F968E}"/>
              </a:ext>
            </a:extLst>
          </p:cNvPr>
          <p:cNvSpPr>
            <a:spLocks noGrp="1"/>
          </p:cNvSpPr>
          <p:nvPr>
            <p:ph type="title"/>
          </p:nvPr>
        </p:nvSpPr>
        <p:spPr/>
        <p:txBody>
          <a:bodyPr/>
          <a:lstStyle/>
          <a:p>
            <a:r>
              <a:rPr lang="en-US"/>
              <a:t>Strategic Planning – </a:t>
            </a:r>
            <a:br>
              <a:rPr lang="en-US"/>
            </a:br>
            <a:r>
              <a:rPr lang="en-US"/>
              <a:t>Father Chris’ Faith Vision Enablers</a:t>
            </a:r>
          </a:p>
        </p:txBody>
      </p:sp>
      <p:sp>
        <p:nvSpPr>
          <p:cNvPr id="3" name="Content Placeholder 2">
            <a:extLst>
              <a:ext uri="{FF2B5EF4-FFF2-40B4-BE49-F238E27FC236}">
                <a16:creationId xmlns:a16="http://schemas.microsoft.com/office/drawing/2014/main" id="{CB73B67C-4540-4747-84F9-8919C9D14E9D}"/>
              </a:ext>
            </a:extLst>
          </p:cNvPr>
          <p:cNvSpPr>
            <a:spLocks noGrp="1"/>
          </p:cNvSpPr>
          <p:nvPr>
            <p:ph idx="1"/>
          </p:nvPr>
        </p:nvSpPr>
        <p:spPr>
          <a:xfrm>
            <a:off x="184061" y="1147763"/>
            <a:ext cx="11360239" cy="5403850"/>
          </a:xfrm>
        </p:spPr>
        <p:txBody>
          <a:bodyPr/>
          <a:lstStyle/>
          <a:p>
            <a:pPr marL="0" indent="0">
              <a:spcBef>
                <a:spcPts val="600"/>
              </a:spcBef>
              <a:buNone/>
            </a:pPr>
            <a:r>
              <a:rPr lang="en-US" sz="1100"/>
              <a:t>Community –</a:t>
            </a:r>
          </a:p>
          <a:p>
            <a:pPr>
              <a:spcBef>
                <a:spcPts val="600"/>
              </a:spcBef>
            </a:pPr>
            <a:r>
              <a:rPr lang="en-US" sz="1100"/>
              <a:t>Have a “plan your visit” option on the website to gather name and contact information of potential visitors. (example: </a:t>
            </a:r>
            <a:r>
              <a:rPr lang="en-US" sz="1100">
                <a:hlinkClick r:id="rId2"/>
              </a:rPr>
              <a:t>https://flewellyn.org/</a:t>
            </a:r>
            <a:r>
              <a:rPr lang="en-US" sz="1100"/>
              <a:t>)</a:t>
            </a:r>
          </a:p>
          <a:p>
            <a:pPr>
              <a:spcBef>
                <a:spcPts val="600"/>
              </a:spcBef>
            </a:pPr>
            <a:r>
              <a:rPr lang="en-US" sz="1100"/>
              <a:t>Activities like Pig Roast and 5oclock Potlucks</a:t>
            </a:r>
          </a:p>
          <a:p>
            <a:pPr>
              <a:spcBef>
                <a:spcPts val="600"/>
              </a:spcBef>
            </a:pPr>
            <a:r>
              <a:rPr lang="en-US" sz="1100"/>
              <a:t>Do more community involved activities at our church, other churches or in the public: reach out to other groups helping with their projects</a:t>
            </a:r>
          </a:p>
          <a:p>
            <a:pPr>
              <a:spcBef>
                <a:spcPts val="600"/>
              </a:spcBef>
            </a:pPr>
            <a:r>
              <a:rPr lang="en-US" sz="1100"/>
              <a:t>Reach out to our community: single parents, elderly or family specifically for repairs, needs or big projects</a:t>
            </a:r>
          </a:p>
          <a:p>
            <a:pPr>
              <a:spcBef>
                <a:spcPts val="600"/>
              </a:spcBef>
            </a:pPr>
            <a:r>
              <a:rPr lang="en-US" sz="1100"/>
              <a:t>Construction of additional structures supporting existing community gatherings - a pavilion for the annual pig </a:t>
            </a:r>
            <a:r>
              <a:rPr lang="en-US" sz="1100" err="1"/>
              <a:t>roast,fire</a:t>
            </a:r>
            <a:r>
              <a:rPr lang="en-US" sz="1100"/>
              <a:t> pit for the youth, etc.</a:t>
            </a:r>
          </a:p>
          <a:p>
            <a:pPr>
              <a:spcBef>
                <a:spcPts val="600"/>
              </a:spcBef>
            </a:pPr>
            <a:r>
              <a:rPr lang="en-US" sz="1100"/>
              <a:t>Outreach programs/charity/volunteering in the community; Boy and Girl Scout programs at church</a:t>
            </a:r>
          </a:p>
          <a:p>
            <a:pPr>
              <a:spcBef>
                <a:spcPts val="600"/>
              </a:spcBef>
            </a:pPr>
            <a:r>
              <a:rPr lang="en-US" sz="1100"/>
              <a:t>We need to make everyone feel welcome and included.  Have people helping and greeting newcomers and others. </a:t>
            </a:r>
          </a:p>
          <a:p>
            <a:pPr marL="0" indent="0">
              <a:spcBef>
                <a:spcPts val="600"/>
              </a:spcBef>
              <a:buNone/>
            </a:pPr>
            <a:r>
              <a:rPr lang="en-US" sz="1100"/>
              <a:t>Inclusion –</a:t>
            </a:r>
          </a:p>
          <a:p>
            <a:pPr>
              <a:spcBef>
                <a:spcPts val="600"/>
              </a:spcBef>
            </a:pPr>
            <a:r>
              <a:rPr lang="en-US" sz="1100"/>
              <a:t>Outreach to demographics that are historically underrepresented at St. Matthew's (Especially College-Aged Young Adults)</a:t>
            </a:r>
          </a:p>
          <a:p>
            <a:pPr>
              <a:spcBef>
                <a:spcPts val="600"/>
              </a:spcBef>
            </a:pPr>
            <a:r>
              <a:rPr lang="en-US" sz="1100"/>
              <a:t>Providing accommodations for those with physical handicaps at community gatherings (such as Fat Tuesday, Pig Roast, etc.)</a:t>
            </a:r>
          </a:p>
          <a:p>
            <a:pPr>
              <a:spcBef>
                <a:spcPts val="600"/>
              </a:spcBef>
            </a:pPr>
            <a:r>
              <a:rPr lang="en-US" sz="1100"/>
              <a:t>LEV</a:t>
            </a:r>
          </a:p>
          <a:p>
            <a:pPr>
              <a:spcBef>
                <a:spcPts val="600"/>
              </a:spcBef>
            </a:pPr>
            <a:r>
              <a:rPr lang="en-US" sz="1100" err="1"/>
              <a:t>Inreach</a:t>
            </a:r>
            <a:r>
              <a:rPr lang="en-US" sz="1100"/>
              <a:t> Committee - Promote the fact that everyone is important, everyone is heard</a:t>
            </a:r>
          </a:p>
          <a:p>
            <a:pPr>
              <a:spcBef>
                <a:spcPts val="600"/>
              </a:spcBef>
            </a:pPr>
            <a:r>
              <a:rPr lang="en-US" sz="1100"/>
              <a:t>More frequent home Eucharist (bring church to the people)</a:t>
            </a:r>
          </a:p>
          <a:p>
            <a:pPr>
              <a:spcBef>
                <a:spcPts val="600"/>
              </a:spcBef>
            </a:pPr>
            <a:r>
              <a:rPr lang="en-US" sz="1100"/>
              <a:t>Improved coffee hour (better snacks) that encourages people to stay and mingle afterward</a:t>
            </a:r>
          </a:p>
          <a:p>
            <a:pPr>
              <a:spcBef>
                <a:spcPts val="600"/>
              </a:spcBef>
            </a:pPr>
            <a:r>
              <a:rPr lang="en-US" sz="1100"/>
              <a:t>Fun/educational events specifically for ethnic, racial and sexual orientation.  Special welcome/inclusion of Military families “passing through” on a 3 year tour</a:t>
            </a:r>
          </a:p>
          <a:p>
            <a:pPr>
              <a:spcBef>
                <a:spcPts val="600"/>
              </a:spcBef>
            </a:pPr>
            <a:r>
              <a:rPr lang="en-US" sz="1100"/>
              <a:t>Provide services targeted towards a variety of sub-groups (example: homework/tutor nights for working parents with school children, soup-and-snack night to promote fellowship) </a:t>
            </a:r>
          </a:p>
          <a:p>
            <a:pPr>
              <a:spcBef>
                <a:spcPts val="600"/>
              </a:spcBef>
            </a:pPr>
            <a:r>
              <a:rPr lang="en-US" sz="1100"/>
              <a:t>Have multiple people posting for St. Matt’s media to communicate a variety of “voices”, following and interacting with members on social media</a:t>
            </a:r>
          </a:p>
          <a:p>
            <a:pPr marL="0" indent="0">
              <a:spcBef>
                <a:spcPts val="600"/>
              </a:spcBef>
              <a:buNone/>
            </a:pPr>
            <a:r>
              <a:rPr lang="en-US" sz="1100"/>
              <a:t>Grace – </a:t>
            </a:r>
          </a:p>
          <a:p>
            <a:pPr>
              <a:spcBef>
                <a:spcPts val="600"/>
              </a:spcBef>
            </a:pPr>
            <a:r>
              <a:rPr lang="en-US" sz="1100"/>
              <a:t>The importance of Eucharist/Service</a:t>
            </a:r>
          </a:p>
          <a:p>
            <a:pPr>
              <a:spcBef>
                <a:spcPts val="600"/>
              </a:spcBef>
            </a:pPr>
            <a:r>
              <a:rPr lang="en-US" sz="1100"/>
              <a:t>Regular Small Groups where people can share their personal difficulties in a non-judgmental setting. </a:t>
            </a:r>
          </a:p>
          <a:p>
            <a:pPr>
              <a:spcBef>
                <a:spcPts val="600"/>
              </a:spcBef>
            </a:pPr>
            <a:r>
              <a:rPr lang="en-US" sz="1100"/>
              <a:t>Know more about the other members in church, their personal stories and faith journeys - Not sure what format…</a:t>
            </a:r>
          </a:p>
          <a:p>
            <a:pPr>
              <a:spcBef>
                <a:spcPts val="600"/>
              </a:spcBef>
            </a:pPr>
            <a:r>
              <a:rPr lang="en-US" sz="1100"/>
              <a:t>Providing a place where anonymous prayer requests can be addressed with regards to sensitive matters</a:t>
            </a:r>
          </a:p>
          <a:p>
            <a:pPr>
              <a:spcBef>
                <a:spcPts val="600"/>
              </a:spcBef>
            </a:pPr>
            <a:endParaRPr lang="en-US" sz="1100"/>
          </a:p>
          <a:p>
            <a:pPr>
              <a:spcBef>
                <a:spcPts val="600"/>
              </a:spcBef>
            </a:pPr>
            <a:endParaRPr lang="en-US" sz="1100"/>
          </a:p>
          <a:p>
            <a:pPr marL="0" indent="0">
              <a:buNone/>
            </a:pPr>
            <a:endParaRPr lang="en-US" sz="1100"/>
          </a:p>
          <a:p>
            <a:pPr marL="0" indent="0">
              <a:buNone/>
            </a:pPr>
            <a:endParaRPr lang="en-US" sz="1100"/>
          </a:p>
        </p:txBody>
      </p:sp>
    </p:spTree>
    <p:extLst>
      <p:ext uri="{BB962C8B-B14F-4D97-AF65-F5344CB8AC3E}">
        <p14:creationId xmlns:p14="http://schemas.microsoft.com/office/powerpoint/2010/main" val="166374661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B7DCB-88A4-48D4-B13B-1528E70F968E}"/>
              </a:ext>
            </a:extLst>
          </p:cNvPr>
          <p:cNvSpPr>
            <a:spLocks noGrp="1"/>
          </p:cNvSpPr>
          <p:nvPr>
            <p:ph type="title"/>
          </p:nvPr>
        </p:nvSpPr>
        <p:spPr/>
        <p:txBody>
          <a:bodyPr/>
          <a:lstStyle/>
          <a:p>
            <a:r>
              <a:rPr lang="en-US"/>
              <a:t>Strategic Planning – </a:t>
            </a:r>
            <a:br>
              <a:rPr lang="en-US"/>
            </a:br>
            <a:r>
              <a:rPr lang="en-US"/>
              <a:t>Father Chris’ Faith Vision Enablers</a:t>
            </a:r>
          </a:p>
        </p:txBody>
      </p:sp>
      <p:sp>
        <p:nvSpPr>
          <p:cNvPr id="3" name="Content Placeholder 2">
            <a:extLst>
              <a:ext uri="{FF2B5EF4-FFF2-40B4-BE49-F238E27FC236}">
                <a16:creationId xmlns:a16="http://schemas.microsoft.com/office/drawing/2014/main" id="{CB73B67C-4540-4747-84F9-8919C9D14E9D}"/>
              </a:ext>
            </a:extLst>
          </p:cNvPr>
          <p:cNvSpPr>
            <a:spLocks noGrp="1"/>
          </p:cNvSpPr>
          <p:nvPr>
            <p:ph idx="1"/>
          </p:nvPr>
        </p:nvSpPr>
        <p:spPr>
          <a:xfrm>
            <a:off x="184061" y="1147763"/>
            <a:ext cx="11360239" cy="5403850"/>
          </a:xfrm>
        </p:spPr>
        <p:txBody>
          <a:bodyPr/>
          <a:lstStyle/>
          <a:p>
            <a:pPr marL="0" indent="0">
              <a:spcBef>
                <a:spcPts val="600"/>
              </a:spcBef>
              <a:buNone/>
            </a:pPr>
            <a:r>
              <a:rPr lang="en-US" sz="1200"/>
              <a:t>Becoming – .</a:t>
            </a:r>
          </a:p>
          <a:p>
            <a:pPr>
              <a:spcBef>
                <a:spcPts val="600"/>
              </a:spcBef>
            </a:pPr>
            <a:r>
              <a:rPr lang="en-US" sz="1200"/>
              <a:t>Increase the visibility and frequency of interaction of the Rector with parishioners (</a:t>
            </a:r>
          </a:p>
          <a:p>
            <a:pPr>
              <a:spcBef>
                <a:spcPts val="600"/>
              </a:spcBef>
            </a:pPr>
            <a:r>
              <a:rPr lang="en-US" sz="1200"/>
              <a:t>More structured Christian education programs</a:t>
            </a:r>
          </a:p>
          <a:p>
            <a:pPr>
              <a:spcBef>
                <a:spcPts val="600"/>
              </a:spcBef>
            </a:pPr>
            <a:r>
              <a:rPr lang="en-US" sz="1200"/>
              <a:t>Outreach</a:t>
            </a:r>
          </a:p>
          <a:p>
            <a:pPr>
              <a:spcBef>
                <a:spcPts val="600"/>
              </a:spcBef>
            </a:pPr>
            <a:r>
              <a:rPr lang="en-US" sz="1200"/>
              <a:t> Map out certain goals all should try to achieve in their lifetime toward their relationship with God and each other</a:t>
            </a:r>
          </a:p>
          <a:p>
            <a:pPr>
              <a:spcBef>
                <a:spcPts val="600"/>
              </a:spcBef>
            </a:pPr>
            <a:r>
              <a:rPr lang="en-US" sz="1200"/>
              <a:t>Creating opportunities for people to discover their own giftings</a:t>
            </a:r>
          </a:p>
          <a:p>
            <a:pPr>
              <a:spcBef>
                <a:spcPts val="600"/>
              </a:spcBef>
            </a:pPr>
            <a:r>
              <a:rPr lang="en-US" sz="1200"/>
              <a:t>Creating opportunities for people who have discovered their giftings to use them</a:t>
            </a:r>
          </a:p>
          <a:p>
            <a:pPr>
              <a:spcBef>
                <a:spcPts val="600"/>
              </a:spcBef>
            </a:pPr>
            <a:r>
              <a:rPr lang="en-US" sz="1200"/>
              <a:t>An avenue in which legacy church members can provide “mentorship” to newer church members</a:t>
            </a:r>
          </a:p>
          <a:p>
            <a:pPr>
              <a:spcBef>
                <a:spcPts val="600"/>
              </a:spcBef>
            </a:pPr>
            <a:r>
              <a:rPr lang="en-US" sz="1200"/>
              <a:t>Flexibility in existing church group schedules’ to be as inclusive as possible</a:t>
            </a:r>
          </a:p>
          <a:p>
            <a:pPr marL="0" indent="0">
              <a:spcBef>
                <a:spcPts val="1800"/>
              </a:spcBef>
              <a:buNone/>
            </a:pPr>
            <a:r>
              <a:rPr lang="en-US" sz="1200"/>
              <a:t>Spirituality – </a:t>
            </a:r>
          </a:p>
          <a:p>
            <a:pPr>
              <a:spcBef>
                <a:spcPts val="600"/>
              </a:spcBef>
            </a:pPr>
            <a:r>
              <a:rPr lang="en-US" sz="1200"/>
              <a:t>Proper elucidation of what “spirituality” at St. Matthew's is/looks like</a:t>
            </a:r>
          </a:p>
          <a:p>
            <a:pPr>
              <a:spcBef>
                <a:spcPts val="600"/>
              </a:spcBef>
            </a:pPr>
            <a:r>
              <a:rPr lang="en-US" sz="1200"/>
              <a:t>Select and hire an Associate Rector/Priest</a:t>
            </a:r>
          </a:p>
          <a:p>
            <a:pPr>
              <a:spcBef>
                <a:spcPts val="600"/>
              </a:spcBef>
            </a:pPr>
            <a:r>
              <a:rPr lang="en-US" sz="1200" err="1"/>
              <a:t>Cursillo</a:t>
            </a:r>
            <a:r>
              <a:rPr lang="en-US" sz="1200"/>
              <a:t> Movement</a:t>
            </a:r>
          </a:p>
          <a:p>
            <a:pPr>
              <a:spcBef>
                <a:spcPts val="600"/>
              </a:spcBef>
            </a:pPr>
            <a:r>
              <a:rPr lang="en-US" sz="1200"/>
              <a:t>Have older generations be mentors to younger generations. One-on-one spirituality partners (for those interested) to encourage growing a relationship with God</a:t>
            </a:r>
          </a:p>
          <a:p>
            <a:pPr>
              <a:spcBef>
                <a:spcPts val="600"/>
              </a:spcBef>
            </a:pPr>
            <a:r>
              <a:rPr lang="en-US" sz="1200"/>
              <a:t>Assess the content and participation of Adult and Children Sunday School classes – are they meeting Father Chris’ vision</a:t>
            </a:r>
          </a:p>
          <a:p>
            <a:pPr>
              <a:spcBef>
                <a:spcPts val="600"/>
              </a:spcBef>
            </a:pPr>
            <a:r>
              <a:rPr lang="en-US" sz="1200"/>
              <a:t>Don’t permit shaming of those not attending church every Sunday. Maybe provide a way for people to share the other ways they worship or have a relationship with God. Encourage pictures on our Facebook page and/or Website. Maybe some short stories as well</a:t>
            </a:r>
          </a:p>
          <a:p>
            <a:r>
              <a:rPr lang="en-US" sz="1200"/>
              <a:t>Candid evaluation of current practices to ensuring spirituality is not drowned out by more tangible metrics such as attendance and revenue</a:t>
            </a:r>
          </a:p>
          <a:p>
            <a:r>
              <a:rPr lang="en-US" sz="1200"/>
              <a:t>Is God present and put first? I don’t know how to quantify or measure this. I just know that our family visited another church in town, and as much as we wanted to like it, it just seemed spiritually frozen, no movement or excitement in the congregation. </a:t>
            </a:r>
          </a:p>
          <a:p>
            <a:endParaRPr lang="en-US" sz="1200"/>
          </a:p>
          <a:p>
            <a:pPr marL="0" indent="0">
              <a:buNone/>
            </a:pPr>
            <a:endParaRPr lang="en-US" sz="1200"/>
          </a:p>
        </p:txBody>
      </p:sp>
    </p:spTree>
    <p:extLst>
      <p:ext uri="{BB962C8B-B14F-4D97-AF65-F5344CB8AC3E}">
        <p14:creationId xmlns:p14="http://schemas.microsoft.com/office/powerpoint/2010/main" val="233476237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1D36A-B5DE-4E75-940A-ADE1E45ED755}"/>
              </a:ext>
            </a:extLst>
          </p:cNvPr>
          <p:cNvSpPr>
            <a:spLocks noGrp="1"/>
          </p:cNvSpPr>
          <p:nvPr>
            <p:ph type="title"/>
          </p:nvPr>
        </p:nvSpPr>
        <p:spPr/>
        <p:txBody>
          <a:bodyPr/>
          <a:lstStyle/>
          <a:p>
            <a:r>
              <a:rPr lang="en-US"/>
              <a:t>Environment</a:t>
            </a:r>
          </a:p>
        </p:txBody>
      </p:sp>
      <p:sp>
        <p:nvSpPr>
          <p:cNvPr id="3" name="Content Placeholder 2">
            <a:extLst>
              <a:ext uri="{FF2B5EF4-FFF2-40B4-BE49-F238E27FC236}">
                <a16:creationId xmlns:a16="http://schemas.microsoft.com/office/drawing/2014/main" id="{EB7556EB-A6D7-4C36-A3E8-BA44B3A08599}"/>
              </a:ext>
            </a:extLst>
          </p:cNvPr>
          <p:cNvSpPr>
            <a:spLocks noGrp="1"/>
          </p:cNvSpPr>
          <p:nvPr>
            <p:ph idx="1"/>
          </p:nvPr>
        </p:nvSpPr>
        <p:spPr/>
        <p:txBody>
          <a:bodyPr/>
          <a:lstStyle/>
          <a:p>
            <a:r>
              <a:rPr lang="en-US" sz="1200"/>
              <a:t>There are a growing number of youth attending St Matthews. Madison will continue to be the #1 choice in the area for families with school-aged children</a:t>
            </a:r>
          </a:p>
          <a:p>
            <a:r>
              <a:rPr lang="en-US" sz="1200"/>
              <a:t>Widening of Hughes Road increases the number of people passing our Church.  Efforts like the Bell Tower and Church Sign could be effective in drawing new members</a:t>
            </a:r>
          </a:p>
          <a:p>
            <a:r>
              <a:rPr lang="en-US" sz="1200"/>
              <a:t>A lot of Church Competition on Hughes Rd</a:t>
            </a:r>
          </a:p>
          <a:p>
            <a:r>
              <a:rPr lang="en-US" sz="1200"/>
              <a:t>Great Location: Center of the City, conveniently near major collector roads, adjacent to a High School, accessed by multi-use paths, and may eventually have access to the Mill Creek Greenway via these multi-use paths</a:t>
            </a:r>
          </a:p>
          <a:p>
            <a:r>
              <a:rPr lang="en-US" sz="1200"/>
              <a:t>Many denominations are currently (or becoming) less inclusive.  We are inclusive!</a:t>
            </a:r>
          </a:p>
          <a:p>
            <a:r>
              <a:rPr lang="en-US" sz="1200"/>
              <a:t>Many are attracted to Liturgical worship, and may not even realize it.  We are Liturgical!</a:t>
            </a:r>
          </a:p>
          <a:p>
            <a:r>
              <a:rPr lang="en-US" sz="1200"/>
              <a:t>Many are moving to this area from other parts of the country where Liturgical worship is more prevalent. We are Liturgical!</a:t>
            </a:r>
          </a:p>
          <a:p>
            <a:r>
              <a:rPr lang="en-US" sz="1200"/>
              <a:t>Electronic/digital and social media are essential communication tools to attract, retain, and sustain the congregation</a:t>
            </a:r>
          </a:p>
          <a:p>
            <a:r>
              <a:rPr lang="en-US" sz="1200"/>
              <a:t>Many couples, especially young couples, are two-earner/two-worker homes – some work weekends</a:t>
            </a:r>
          </a:p>
          <a:p>
            <a:r>
              <a:rPr lang="en-US" sz="1200"/>
              <a:t>Attraction to a church home today seems less about a particular denomination and more about the church family/environment/support infrastructure provided.</a:t>
            </a:r>
          </a:p>
          <a:p>
            <a:r>
              <a:rPr lang="en-US" sz="1200"/>
              <a:t>Real estate in Madison increases in value. If we are looking to grow our campus, now is the time to look to do that (if affordable)</a:t>
            </a:r>
          </a:p>
          <a:p>
            <a:r>
              <a:rPr lang="en-US" sz="1200"/>
              <a:t>The mortgage will continue to be a drag on our ability to grow, deliver useful support to parishioners, and our flexibility in decision-making.</a:t>
            </a:r>
          </a:p>
          <a:p>
            <a:r>
              <a:rPr lang="en-US" sz="1200"/>
              <a:t>Many Church leaders and more involved/active parishioners are older individuals and couples who will likely be participating less</a:t>
            </a:r>
          </a:p>
          <a:p>
            <a:r>
              <a:rPr lang="en-US" sz="1200"/>
              <a:t>Madison population growth is derived largely from working age families who will seek a dynamic church home reflecting their age group, needs, and social dynamics.  </a:t>
            </a:r>
          </a:p>
          <a:p>
            <a:r>
              <a:rPr lang="en-US" sz="1200"/>
              <a:t>A new elementary school is going to be built north of Kroger on Wall </a:t>
            </a:r>
            <a:r>
              <a:rPr lang="en-US" sz="1200" err="1"/>
              <a:t>Triana</a:t>
            </a:r>
            <a:r>
              <a:rPr lang="en-US" sz="1200"/>
              <a:t> Highway.</a:t>
            </a:r>
          </a:p>
          <a:p>
            <a:r>
              <a:rPr lang="en-US" sz="1200"/>
              <a:t>There isn’t an Episcopal church in the Madison county/ Harvest area, and new homes are being built there too. </a:t>
            </a:r>
          </a:p>
          <a:p>
            <a:r>
              <a:rPr lang="en-US" sz="1200"/>
              <a:t>Tax increase from last fall to expand Bob Jones and James Clemens to accommodate for more students.</a:t>
            </a:r>
          </a:p>
          <a:p>
            <a:r>
              <a:rPr lang="en-US" sz="1200"/>
              <a:t>Playground is limited to young children. Need something for older children, teens, and adults to enjoy and develop community. </a:t>
            </a:r>
          </a:p>
          <a:p>
            <a:r>
              <a:rPr lang="en-US" sz="1200"/>
              <a:t>Today’s extremely politicized environment has created an unfortunate dynamic which requires Church leadership to be particularly mindful of the impact of their words and actions</a:t>
            </a:r>
          </a:p>
          <a:p>
            <a:r>
              <a:rPr lang="en-US" sz="1200"/>
              <a:t>2015 Survey results - There are many valuable “take-aways” and hints to what parishioners seek</a:t>
            </a:r>
          </a:p>
          <a:p>
            <a:endParaRPr lang="en-US" sz="1200"/>
          </a:p>
          <a:p>
            <a:endParaRPr lang="en-US" sz="1200"/>
          </a:p>
        </p:txBody>
      </p:sp>
      <p:sp>
        <p:nvSpPr>
          <p:cNvPr id="4" name="TextBox 3">
            <a:extLst>
              <a:ext uri="{FF2B5EF4-FFF2-40B4-BE49-F238E27FC236}">
                <a16:creationId xmlns:a16="http://schemas.microsoft.com/office/drawing/2014/main" id="{2765E9BB-C412-4529-AFAA-8D79DAAF768D}"/>
              </a:ext>
            </a:extLst>
          </p:cNvPr>
          <p:cNvSpPr txBox="1"/>
          <p:nvPr/>
        </p:nvSpPr>
        <p:spPr>
          <a:xfrm>
            <a:off x="8345347" y="3865944"/>
            <a:ext cx="3761772" cy="2308324"/>
          </a:xfrm>
          <a:prstGeom prst="rect">
            <a:avLst/>
          </a:prstGeom>
          <a:solidFill>
            <a:srgbClr val="FFCC00"/>
          </a:solidFill>
        </p:spPr>
        <p:txBody>
          <a:bodyPr wrap="square" rtlCol="0">
            <a:spAutoFit/>
          </a:bodyPr>
          <a:lstStyle/>
          <a:p>
            <a:pPr marL="3175"/>
            <a:r>
              <a:rPr lang="en-US" i="1" dirty="0"/>
              <a:t>Some Take-aways…</a:t>
            </a:r>
          </a:p>
          <a:p>
            <a:pPr marL="173038" indent="-169863">
              <a:buFont typeface="Arial" panose="020B0604020202020204" pitchFamily="34" charset="0"/>
              <a:buChar char="•"/>
            </a:pPr>
            <a:r>
              <a:rPr lang="en-US" dirty="0"/>
              <a:t>Great Location</a:t>
            </a:r>
          </a:p>
          <a:p>
            <a:pPr marL="173038" indent="-169863">
              <a:buFont typeface="Arial" panose="020B0604020202020204" pitchFamily="34" charset="0"/>
              <a:buChar char="•"/>
            </a:pPr>
            <a:r>
              <a:rPr lang="en-US" dirty="0"/>
              <a:t>Great School System attracting families</a:t>
            </a:r>
          </a:p>
          <a:p>
            <a:pPr marL="173038" indent="-169863">
              <a:buFont typeface="Arial" panose="020B0604020202020204" pitchFamily="34" charset="0"/>
              <a:buChar char="•"/>
            </a:pPr>
            <a:r>
              <a:rPr lang="en-US" dirty="0"/>
              <a:t>A lot of “Church competition”</a:t>
            </a:r>
          </a:p>
          <a:p>
            <a:pPr marL="173038" indent="-169863">
              <a:buFont typeface="Arial" panose="020B0604020202020204" pitchFamily="34" charset="0"/>
              <a:buChar char="•"/>
            </a:pPr>
            <a:r>
              <a:rPr lang="en-US" dirty="0"/>
              <a:t>Attracting younger families to join and then participate requires vibrant programs </a:t>
            </a:r>
          </a:p>
        </p:txBody>
      </p:sp>
    </p:spTree>
    <p:extLst>
      <p:ext uri="{BB962C8B-B14F-4D97-AF65-F5344CB8AC3E}">
        <p14:creationId xmlns:p14="http://schemas.microsoft.com/office/powerpoint/2010/main" val="512367751"/>
      </p:ext>
    </p:extLst>
  </p:cSld>
  <p:clrMapOvr>
    <a:masterClrMapping/>
  </p:clrMapOvr>
  <p:transition/>
</p:sld>
</file>

<file path=ppt/theme/theme1.xml><?xml version="1.0" encoding="utf-8"?>
<a:theme xmlns:a="http://schemas.openxmlformats.org/drawingml/2006/main" name="2_Default Design">
  <a:themeElements>
    <a:clrScheme name="2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2_Default Design">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102657</TotalTime>
  <Words>11773</Words>
  <Application>Microsoft Office PowerPoint</Application>
  <PresentationFormat>Widescreen</PresentationFormat>
  <Paragraphs>1341</Paragraphs>
  <Slides>46</Slides>
  <Notes>16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46</vt:i4>
      </vt:variant>
    </vt:vector>
  </HeadingPairs>
  <TitlesOfParts>
    <vt:vector size="56" baseType="lpstr">
      <vt:lpstr>Arial</vt:lpstr>
      <vt:lpstr>Arial Narrow</vt:lpstr>
      <vt:lpstr>CloisterBlack BT</vt:lpstr>
      <vt:lpstr>Courier New</vt:lpstr>
      <vt:lpstr>Helvetica Condensed</vt:lpstr>
      <vt:lpstr>Tahoma</vt:lpstr>
      <vt:lpstr>Times</vt:lpstr>
      <vt:lpstr>Times New Roman</vt:lpstr>
      <vt:lpstr>Wingdings</vt:lpstr>
      <vt:lpstr>2_Default Design</vt:lpstr>
      <vt:lpstr>St Matthew’s Strategic Plan Congregation Brief</vt:lpstr>
      <vt:lpstr>Task Force Charter and Members</vt:lpstr>
      <vt:lpstr>What Brief Is and Isn’t</vt:lpstr>
      <vt:lpstr>Topics and Planning Path</vt:lpstr>
      <vt:lpstr>Planning Resources Available</vt:lpstr>
      <vt:lpstr>Strategic Planning –  Father Chris’ Faith Vision</vt:lpstr>
      <vt:lpstr>Strategic Planning –  Father Chris’ Faith Vision Enablers</vt:lpstr>
      <vt:lpstr>Strategic Planning –  Father Chris’ Faith Vision Enablers</vt:lpstr>
      <vt:lpstr>Environment</vt:lpstr>
      <vt:lpstr>Convictions </vt:lpstr>
      <vt:lpstr>SWOT </vt:lpstr>
      <vt:lpstr>SWOT </vt:lpstr>
      <vt:lpstr>Grouping and Scoring, 9-14 </vt:lpstr>
      <vt:lpstr>Grouping and Scoring, 15-19 </vt:lpstr>
      <vt:lpstr>Grouping and Scoring, 20-27 </vt:lpstr>
      <vt:lpstr>SWOT </vt:lpstr>
      <vt:lpstr>SWOT </vt:lpstr>
      <vt:lpstr>Organizing Planning Results</vt:lpstr>
      <vt:lpstr>Strategic Plan Organization   (Strategic Plan “Table of 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Challenges to Executing the Strategic Plan and  Recommendations To Vestry -- Next Steps</vt:lpstr>
      <vt:lpstr>Challenges</vt:lpstr>
      <vt:lpstr>Recommendations to Congregation</vt:lpstr>
    </vt:vector>
  </TitlesOfParts>
  <Manager/>
  <Company>TEM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 Hood Ramp Failure –RPC</dc:title>
  <dc:subject/>
  <dc:creator>Hamilton, Michael A Contractor/ITT</dc:creator>
  <cp:keywords/>
  <dc:description/>
  <cp:lastModifiedBy>Michael Hamilton</cp:lastModifiedBy>
  <cp:revision>872</cp:revision>
  <cp:lastPrinted>2020-11-03T16:51:18Z</cp:lastPrinted>
  <dcterms:created xsi:type="dcterms:W3CDTF">2007-02-05T12:17:18Z</dcterms:created>
  <dcterms:modified xsi:type="dcterms:W3CDTF">2020-11-12T12:59:54Z</dcterms:modified>
  <cp:category/>
</cp:coreProperties>
</file>