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7" r:id="rId3"/>
    <p:sldId id="298" r:id="rId4"/>
    <p:sldId id="299" r:id="rId5"/>
    <p:sldId id="395" r:id="rId6"/>
    <p:sldId id="392" r:id="rId7"/>
    <p:sldId id="394" r:id="rId8"/>
    <p:sldId id="314" r:id="rId9"/>
    <p:sldId id="309" r:id="rId10"/>
    <p:sldId id="310" r:id="rId11"/>
    <p:sldId id="319" r:id="rId12"/>
    <p:sldId id="322" r:id="rId13"/>
    <p:sldId id="326" r:id="rId14"/>
    <p:sldId id="306"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77" autoAdjust="0"/>
  </p:normalViewPr>
  <p:slideViewPr>
    <p:cSldViewPr>
      <p:cViewPr varScale="1">
        <p:scale>
          <a:sx n="60" d="100"/>
          <a:sy n="60" d="100"/>
        </p:scale>
        <p:origin x="2093"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DEBCB-5D6F-4083-865B-3800A4A4ABCE}" type="datetimeFigureOut">
              <a:rPr lang="en-US" smtClean="0"/>
              <a:t>9/19/2023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6B607-E430-458A-817E-02C29F45A510}" type="slidenum">
              <a:rPr lang="en-US" smtClean="0"/>
              <a:t>‹#›</a:t>
            </a:fld>
            <a:endParaRPr lang="en-US"/>
          </a:p>
        </p:txBody>
      </p:sp>
    </p:spTree>
    <p:extLst>
      <p:ext uri="{BB962C8B-B14F-4D97-AF65-F5344CB8AC3E}">
        <p14:creationId xmlns:p14="http://schemas.microsoft.com/office/powerpoint/2010/main" val="102178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Yourself</a:t>
            </a:r>
          </a:p>
        </p:txBody>
      </p:sp>
      <p:sp>
        <p:nvSpPr>
          <p:cNvPr id="4" name="Slide Number Placeholder 3"/>
          <p:cNvSpPr>
            <a:spLocks noGrp="1"/>
          </p:cNvSpPr>
          <p:nvPr>
            <p:ph type="sldNum" sz="quarter" idx="5"/>
          </p:nvPr>
        </p:nvSpPr>
        <p:spPr/>
        <p:txBody>
          <a:bodyPr/>
          <a:lstStyle/>
          <a:p>
            <a:fld id="{3CC6B607-E430-458A-817E-02C29F45A510}" type="slidenum">
              <a:rPr lang="en-US" smtClean="0"/>
              <a:t>1</a:t>
            </a:fld>
            <a:endParaRPr lang="en-US"/>
          </a:p>
        </p:txBody>
      </p:sp>
    </p:spTree>
    <p:extLst>
      <p:ext uri="{BB962C8B-B14F-4D97-AF65-F5344CB8AC3E}">
        <p14:creationId xmlns:p14="http://schemas.microsoft.com/office/powerpoint/2010/main" val="2016026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r>
              <a:rPr lang="en-US" dirty="0"/>
              <a:t>You can build your own </a:t>
            </a:r>
            <a:r>
              <a:rPr lang="en-US" dirty="0" err="1"/>
              <a:t>vermicomposter</a:t>
            </a:r>
            <a:r>
              <a:rPr lang="en-US" dirty="0"/>
              <a:t>. You can acquire red wiggler worms at a pet store, or fishing store (fisherman use them as bait). You can then fill a bucket with some bedding material (wood chips or paper or cardboard). Add worm food (healthy veggies and fruit! Try to avoid acidic ones, like kiwis and lemons.) Your worms will start making compost right away by chowing down on the material provided. </a:t>
            </a:r>
          </a:p>
        </p:txBody>
      </p:sp>
      <p:sp>
        <p:nvSpPr>
          <p:cNvPr id="4" name="Slide Number Placeholder 3"/>
          <p:cNvSpPr>
            <a:spLocks noGrp="1"/>
          </p:cNvSpPr>
          <p:nvPr>
            <p:ph type="sldNum" sz="quarter" idx="5"/>
          </p:nvPr>
        </p:nvSpPr>
        <p:spPr/>
        <p:txBody>
          <a:bodyPr/>
          <a:lstStyle/>
          <a:p>
            <a:fld id="{3CC6B607-E430-458A-817E-02C29F45A510}" type="slidenum">
              <a:rPr lang="en-US" smtClean="0"/>
              <a:t>10</a:t>
            </a:fld>
            <a:endParaRPr lang="en-US"/>
          </a:p>
        </p:txBody>
      </p:sp>
    </p:spTree>
    <p:extLst>
      <p:ext uri="{BB962C8B-B14F-4D97-AF65-F5344CB8AC3E}">
        <p14:creationId xmlns:p14="http://schemas.microsoft.com/office/powerpoint/2010/main" val="329123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3B5FAF1-FFBD-5268-F196-7DCA0A49D208}"/>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EC72AA07-48A8-0C4F-4A3B-F5E8A58A3E62}"/>
              </a:ext>
            </a:extLst>
          </p:cNvPr>
          <p:cNvSpPr>
            <a:spLocks noGrp="1" noChangeArrowheads="1"/>
          </p:cNvSpPr>
          <p:nvPr>
            <p:ph type="body" idx="1"/>
          </p:nvPr>
        </p:nvSpPr>
        <p:spPr/>
        <p:txBody>
          <a:bodyPr/>
          <a:lstStyle/>
          <a:p>
            <a:pPr>
              <a:buFontTx/>
              <a:buNone/>
            </a:pPr>
            <a:r>
              <a:rPr lang="en-CA" altLang="en-US" dirty="0"/>
              <a:t>It will take 6 to </a:t>
            </a:r>
            <a:r>
              <a:rPr lang="en-CA" altLang="en-US" b="0" dirty="0"/>
              <a:t>12 months to create finished compost in a normal compost pile. It will be </a:t>
            </a:r>
            <a:r>
              <a:rPr lang="en-US" altLang="en-US" b="0" dirty="0"/>
              <a:t>dark, crumbly and moist soil</a:t>
            </a:r>
            <a:r>
              <a:rPr lang="en-CA" altLang="en-US" b="0" dirty="0"/>
              <a:t>. </a:t>
            </a:r>
            <a:r>
              <a:rPr lang="en-CA" altLang="en-US" dirty="0"/>
              <a:t>Now you can harvest your compost!</a:t>
            </a:r>
          </a:p>
          <a:p>
            <a:pPr>
              <a:buFontTx/>
              <a:buNone/>
            </a:pPr>
            <a:r>
              <a:rPr lang="en-CA" altLang="en-US" dirty="0"/>
              <a:t>Compost becomes nutrient rich soil that is best used for gardening. It acts as a great fertilizer and can be used outdoors or even in the house with </a:t>
            </a:r>
            <a:r>
              <a:rPr lang="en-CA" altLang="en-US" dirty="0" err="1"/>
              <a:t>houseplatns</a:t>
            </a:r>
            <a:r>
              <a:rPr lang="en-CA" altLang="en-US" dirty="0"/>
              <a:t>. You can also make compost tea. This is compost that you leave soaked in a jug of water. The nutrients in the compost spread throughout the water, making it perfect to use to water your plants.</a:t>
            </a:r>
          </a:p>
          <a:p>
            <a:pPr>
              <a:buFontTx/>
              <a:buChar char="-"/>
            </a:pPr>
            <a:endParaRPr lang="en-CA" altLang="en-US" dirty="0"/>
          </a:p>
          <a:p>
            <a:pPr>
              <a:buFontTx/>
              <a:buChar char="-"/>
            </a:pPr>
            <a:endParaRPr lang="en-CA" altLang="en-US" dirty="0"/>
          </a:p>
          <a:p>
            <a:endParaRPr lang="en-CA"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collect your compost. </a:t>
            </a:r>
          </a:p>
          <a:p>
            <a:pPr marL="171450" indent="-171450">
              <a:buFont typeface="Arial" panose="020B0604020202020204" pitchFamily="34" charset="0"/>
              <a:buChar char="•"/>
            </a:pPr>
            <a:r>
              <a:rPr lang="en-US" dirty="0"/>
              <a:t>You can use Leaf and Yard Waste Depots, these are good if you are helping with yardwork.</a:t>
            </a:r>
          </a:p>
          <a:p>
            <a:pPr marL="171450" indent="-171450">
              <a:buFont typeface="Arial" panose="020B0604020202020204" pitchFamily="34" charset="0"/>
              <a:buChar char="•"/>
            </a:pPr>
            <a:r>
              <a:rPr lang="en-US" dirty="0"/>
              <a:t>You may have green curbside cart collection. Usually organics go in your green cart.</a:t>
            </a:r>
          </a:p>
          <a:p>
            <a:pPr marL="171450" indent="-171450">
              <a:buFont typeface="Arial" panose="020B0604020202020204" pitchFamily="34" charset="0"/>
              <a:buChar char="•"/>
            </a:pPr>
            <a:r>
              <a:rPr lang="en-US" dirty="0"/>
              <a:t>Or you can have your own compost pile and make your own.</a:t>
            </a:r>
          </a:p>
        </p:txBody>
      </p:sp>
      <p:sp>
        <p:nvSpPr>
          <p:cNvPr id="4" name="Slide Number Placeholder 3"/>
          <p:cNvSpPr>
            <a:spLocks noGrp="1"/>
          </p:cNvSpPr>
          <p:nvPr>
            <p:ph type="sldNum" sz="quarter" idx="5"/>
          </p:nvPr>
        </p:nvSpPr>
        <p:spPr/>
        <p:txBody>
          <a:bodyPr/>
          <a:lstStyle/>
          <a:p>
            <a:fld id="{3CC6B607-E430-458A-817E-02C29F45A510}" type="slidenum">
              <a:rPr lang="en-US" smtClean="0"/>
              <a:t>12</a:t>
            </a:fld>
            <a:endParaRPr lang="en-US"/>
          </a:p>
        </p:txBody>
      </p:sp>
    </p:spTree>
    <p:extLst>
      <p:ext uri="{BB962C8B-B14F-4D97-AF65-F5344CB8AC3E}">
        <p14:creationId xmlns:p14="http://schemas.microsoft.com/office/powerpoint/2010/main" val="2047954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AEEF928-0989-CF4A-16E6-3E7114C57C73}"/>
              </a:ext>
            </a:extLst>
          </p:cNvPr>
          <p:cNvSpPr>
            <a:spLocks noGrp="1" noChangeArrowheads="1"/>
          </p:cNvSpPr>
          <p:nvPr>
            <p:ph type="sldNum" sz="quarter" idx="5"/>
          </p:nvPr>
        </p:nvSpPr>
        <p:spPr>
          <a:ln/>
        </p:spPr>
        <p:txBody>
          <a:bodyPr/>
          <a:lstStyle/>
          <a:p>
            <a:fld id="{EF0A2CA1-4D04-4BFE-AB49-5DC99DA9C722}" type="slidenum">
              <a:rPr lang="en-CA" altLang="en-US"/>
              <a:pPr/>
              <a:t>13</a:t>
            </a:fld>
            <a:endParaRPr lang="en-CA" altLang="en-US"/>
          </a:p>
        </p:txBody>
      </p:sp>
      <p:sp>
        <p:nvSpPr>
          <p:cNvPr id="154626" name="Rectangle 2">
            <a:extLst>
              <a:ext uri="{FF2B5EF4-FFF2-40B4-BE49-F238E27FC236}">
                <a16:creationId xmlns:a16="http://schemas.microsoft.com/office/drawing/2014/main" id="{F0047DBF-B16B-A7AF-0EF0-303C3EA23B96}"/>
              </a:ext>
            </a:extLst>
          </p:cNvPr>
          <p:cNvSpPr>
            <a:spLocks noRot="1" noChangeArrowheads="1" noTextEdit="1"/>
          </p:cNvSpPr>
          <p:nvPr>
            <p:ph type="sldImg"/>
          </p:nvPr>
        </p:nvSpPr>
        <p:spPr>
          <a:ln/>
        </p:spPr>
      </p:sp>
      <p:sp>
        <p:nvSpPr>
          <p:cNvPr id="154627" name="Rectangle 3">
            <a:extLst>
              <a:ext uri="{FF2B5EF4-FFF2-40B4-BE49-F238E27FC236}">
                <a16:creationId xmlns:a16="http://schemas.microsoft.com/office/drawing/2014/main" id="{F8201662-5D55-AEE2-004C-16E20CB89AAF}"/>
              </a:ext>
            </a:extLst>
          </p:cNvPr>
          <p:cNvSpPr>
            <a:spLocks noGrp="1" noChangeArrowheads="1"/>
          </p:cNvSpPr>
          <p:nvPr>
            <p:ph type="body" idx="1"/>
          </p:nvPr>
        </p:nvSpPr>
        <p:spPr/>
        <p:txBody>
          <a:bodyPr/>
          <a:lstStyle/>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Backyard composting is a great option you can do at home.</a:t>
            </a:r>
          </a:p>
          <a:p>
            <a:pPr marL="0" marR="0">
              <a:lnSpc>
                <a:spcPct val="107000"/>
              </a:lnSpc>
              <a:spcBef>
                <a:spcPts val="0"/>
              </a:spcBef>
              <a:spcAft>
                <a:spcPts val="800"/>
              </a:spcAft>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Choose an area and bin</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Choose an area with good drainage and some sun.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Your compost area should be at least 1m x 1m x 1m.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Choose a type of compost bin (wood or plastic are the best). </a:t>
            </a:r>
          </a:p>
          <a:p>
            <a:pPr marL="0" marR="0" lvl="0" indent="0">
              <a:lnSpc>
                <a:spcPct val="107000"/>
              </a:lnSpc>
              <a:spcBef>
                <a:spcPts val="0"/>
              </a:spcBef>
              <a:spcAft>
                <a:spcPts val="800"/>
              </a:spcAft>
              <a:buFont typeface="Times New Roman" panose="02020603050405020304" pitchFamily="18" charset="0"/>
              <a:buNone/>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Adding materials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When you begin, layer some branches or twigs on the bottom of your compost pile to allow for air flow and drainage. Then add a thin layer of soil to provide soil microbes that will do the work of breaking down your organic material.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Then begin to add your materials as you have them. The smaller the pieces you put into your compost heap, the faster they will decompose.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Add equal parts green and brown material to build a balanced compost heap.</a:t>
            </a:r>
          </a:p>
          <a:p>
            <a:pPr marL="0" marR="0" lvl="0" indent="0">
              <a:lnSpc>
                <a:spcPct val="107000"/>
              </a:lnSpc>
              <a:spcBef>
                <a:spcPts val="0"/>
              </a:spcBef>
              <a:spcAft>
                <a:spcPts val="800"/>
              </a:spcAft>
              <a:buFont typeface="Times New Roman" panose="02020603050405020304" pitchFamily="18" charset="0"/>
              <a:buNone/>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Add water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Add water when you first start your compost pile and each time you turn your pile.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The compost pile should be moist.</a:t>
            </a:r>
          </a:p>
          <a:p>
            <a:pPr marL="0" marR="0" lvl="0" indent="0">
              <a:lnSpc>
                <a:spcPct val="107000"/>
              </a:lnSpc>
              <a:spcBef>
                <a:spcPts val="0"/>
              </a:spcBef>
              <a:spcAft>
                <a:spcPts val="800"/>
              </a:spcAft>
              <a:buFont typeface="Times New Roman" panose="02020603050405020304" pitchFamily="18" charset="0"/>
              <a:buNone/>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Maintaining your compost bin</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Turn your pile with a shovel every couple of weeks during the summer to provide enough air.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You will know that your compost pile is working when the material starts to heat up.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In the winter, your compost pile may freeze solidly. Just keep adding your green and brown material as usual.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In the spring, when it thaws, the pile will pick up the composting process just where it left off the previous winter. </a:t>
            </a:r>
          </a:p>
          <a:p>
            <a:pPr marL="0" marR="0" lvl="0" indent="0">
              <a:lnSpc>
                <a:spcPct val="107000"/>
              </a:lnSpc>
              <a:spcBef>
                <a:spcPts val="0"/>
              </a:spcBef>
              <a:spcAft>
                <a:spcPts val="800"/>
              </a:spcAft>
              <a:buFont typeface="Times New Roman" panose="02020603050405020304" pitchFamily="18" charset="0"/>
              <a:buNone/>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Finished compost</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Your composted material is ready to use when it has an "earthy" smell, is dark in </a:t>
            </a:r>
            <a:r>
              <a:rPr lang="en-US" sz="1800" b="0" kern="100" dirty="0" err="1">
                <a:effectLst/>
                <a:latin typeface="Calibri" panose="020F0502020204030204" pitchFamily="34" charset="0"/>
                <a:ea typeface="Calibri" panose="020F0502020204030204" pitchFamily="34" charset="0"/>
                <a:cs typeface="Times New Roman" panose="02020603050405020304" pitchFamily="18" charset="0"/>
              </a:rPr>
              <a:t>colour</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 cold and most of the materials are unrecognizable.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The composting process can take from two months to two years, depending on the materials used and the effort involved.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Times New Roman" panose="02020603050405020304" pitchFamily="18" charset="0"/>
              <a:buNone/>
              <a:tabLst>
                <a:tab pos="457200" algn="l"/>
              </a:tabLst>
            </a:pPr>
            <a:r>
              <a:rPr lang="en-US" sz="1800" b="0" u="none" kern="100" dirty="0">
                <a:effectLst/>
                <a:latin typeface="Calibri" panose="020F0502020204030204" pitchFamily="34" charset="0"/>
                <a:ea typeface="Calibri" panose="020F0502020204030204" pitchFamily="34" charset="0"/>
                <a:cs typeface="Times New Roman" panose="02020603050405020304" pitchFamily="18" charset="0"/>
              </a:rPr>
              <a:t>There are many benefits to composting:</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Easy and fun way to be environmentally friendly</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Cuts your weekly garbage almost in half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Recycles a valuable natural resource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Produces free compost soil for your gardens</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Reduces air pollution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Saves landfill space</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Helps reduce greenhouse gas production at landfills</a:t>
            </a:r>
          </a:p>
          <a:p>
            <a:endParaRPr lang="en-US" dirty="0"/>
          </a:p>
        </p:txBody>
      </p:sp>
      <p:sp>
        <p:nvSpPr>
          <p:cNvPr id="4" name="Slide Number Placeholder 3"/>
          <p:cNvSpPr>
            <a:spLocks noGrp="1"/>
          </p:cNvSpPr>
          <p:nvPr>
            <p:ph type="sldNum" sz="quarter" idx="5"/>
          </p:nvPr>
        </p:nvSpPr>
        <p:spPr/>
        <p:txBody>
          <a:bodyPr/>
          <a:lstStyle/>
          <a:p>
            <a:fld id="{3CC6B607-E430-458A-817E-02C29F45A510}" type="slidenum">
              <a:rPr lang="en-US" smtClean="0"/>
              <a:t>14</a:t>
            </a:fld>
            <a:endParaRPr lang="en-US"/>
          </a:p>
        </p:txBody>
      </p:sp>
    </p:spTree>
    <p:extLst>
      <p:ext uri="{BB962C8B-B14F-4D97-AF65-F5344CB8AC3E}">
        <p14:creationId xmlns:p14="http://schemas.microsoft.com/office/powerpoint/2010/main" val="2360874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any questions?</a:t>
            </a:r>
          </a:p>
        </p:txBody>
      </p:sp>
      <p:sp>
        <p:nvSpPr>
          <p:cNvPr id="4" name="Slide Number Placeholder 3"/>
          <p:cNvSpPr>
            <a:spLocks noGrp="1"/>
          </p:cNvSpPr>
          <p:nvPr>
            <p:ph type="sldNum" sz="quarter" idx="5"/>
          </p:nvPr>
        </p:nvSpPr>
        <p:spPr/>
        <p:txBody>
          <a:bodyPr/>
          <a:lstStyle/>
          <a:p>
            <a:fld id="{3CC6B607-E430-458A-817E-02C29F45A510}" type="slidenum">
              <a:rPr lang="en-US" smtClean="0"/>
              <a:t>15</a:t>
            </a:fld>
            <a:endParaRPr lang="en-US"/>
          </a:p>
        </p:txBody>
      </p:sp>
    </p:spTree>
    <p:extLst>
      <p:ext uri="{BB962C8B-B14F-4D97-AF65-F5344CB8AC3E}">
        <p14:creationId xmlns:p14="http://schemas.microsoft.com/office/powerpoint/2010/main" val="51899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will be talking about composting and why it’s important.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Composting is nature’s way of recycling organic waste.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171450" indent="-171450">
              <a:buFont typeface="Arial" panose="020B0604020202020204" pitchFamily="34" charset="0"/>
              <a:buChar char="•"/>
            </a:pPr>
            <a:r>
              <a:rPr lang="en-US" dirty="0"/>
              <a:t>Does anyone know what composting is? </a:t>
            </a:r>
          </a:p>
          <a:p>
            <a:pPr marL="171450" indent="-171450">
              <a:buFont typeface="Arial" panose="020B0604020202020204" pitchFamily="34" charset="0"/>
              <a:buChar char="•"/>
            </a:pPr>
            <a:r>
              <a:rPr lang="en-US" dirty="0"/>
              <a:t>Why is composting important?</a:t>
            </a:r>
          </a:p>
          <a:p>
            <a:pPr marL="171450" indent="-171450">
              <a:buFont typeface="Arial" panose="020B0604020202020204" pitchFamily="34" charset="0"/>
              <a:buChar char="•"/>
            </a:pPr>
            <a:r>
              <a:rPr lang="en-US" dirty="0"/>
              <a:t>Do you compost at home? How do you do it?</a:t>
            </a:r>
          </a:p>
        </p:txBody>
      </p:sp>
      <p:sp>
        <p:nvSpPr>
          <p:cNvPr id="4" name="Slide Number Placeholder 3"/>
          <p:cNvSpPr>
            <a:spLocks noGrp="1"/>
          </p:cNvSpPr>
          <p:nvPr>
            <p:ph type="sldNum" sz="quarter" idx="5"/>
          </p:nvPr>
        </p:nvSpPr>
        <p:spPr/>
        <p:txBody>
          <a:bodyPr/>
          <a:lstStyle/>
          <a:p>
            <a:fld id="{3CC6B607-E430-458A-817E-02C29F45A510}" type="slidenum">
              <a:rPr lang="en-US" smtClean="0"/>
              <a:t>2</a:t>
            </a:fld>
            <a:endParaRPr lang="en-US"/>
          </a:p>
        </p:txBody>
      </p:sp>
    </p:spTree>
    <p:extLst>
      <p:ext uri="{BB962C8B-B14F-4D97-AF65-F5344CB8AC3E}">
        <p14:creationId xmlns:p14="http://schemas.microsoft.com/office/powerpoint/2010/main" val="351890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16C8AD1-2A56-054E-9E48-B8AD44C31FF1}"/>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C2583689-30AD-E881-4701-248BAC008375}"/>
              </a:ext>
            </a:extLst>
          </p:cNvPr>
          <p:cNvSpPr>
            <a:spLocks noGrp="1" noChangeArrowheads="1"/>
          </p:cNvSpPr>
          <p:nvPr>
            <p:ph type="body" idx="1"/>
          </p:nvPr>
        </p:nvSpPr>
        <p:spPr/>
        <p:txBody>
          <a:bodyPr/>
          <a:lstStyle/>
          <a:p>
            <a:pPr marL="0" indent="0">
              <a:buFont typeface="Arial" panose="020B0604020202020204" pitchFamily="34" charset="0"/>
              <a:buNone/>
            </a:pPr>
            <a:r>
              <a:rPr lang="en-CA" altLang="en-US" dirty="0"/>
              <a:t>Organic waste are materials that are biodegradable. Biodegradable means that they come from the earth and will break down and become part of the earth. These materials even help fertilize the soil and nourish plants.</a:t>
            </a:r>
          </a:p>
          <a:p>
            <a:pPr marL="171450" indent="-171450">
              <a:buFont typeface="Arial" panose="020B0604020202020204" pitchFamily="34" charset="0"/>
              <a:buChar char="•"/>
            </a:pPr>
            <a:r>
              <a:rPr lang="en-CA" altLang="en-US" dirty="0"/>
              <a:t>What is biodegradable? Can you name any? Food scraps: fruits and vegetables, Plants: grass and leaves, Paper</a:t>
            </a:r>
          </a:p>
          <a:p>
            <a:endParaRPr lang="en-CA"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9E28B4C-652D-C1C4-FE25-280731E9C745}"/>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41EDB2E1-0BC5-F7E3-604F-23FB75287D37}"/>
              </a:ext>
            </a:extLst>
          </p:cNvPr>
          <p:cNvSpPr>
            <a:spLocks noGrp="1" noChangeArrowheads="1"/>
          </p:cNvSpPr>
          <p:nvPr>
            <p:ph type="body" idx="1"/>
          </p:nvPr>
        </p:nvSpPr>
        <p:spPr/>
        <p:txBody>
          <a:bodyPr/>
          <a:lstStyle/>
          <a:p>
            <a:pPr>
              <a:buFontTx/>
              <a:buNone/>
            </a:pPr>
            <a:r>
              <a:rPr lang="en-CA" altLang="en-US" dirty="0"/>
              <a:t>In a forest, leaves fall and form a mulch that is home to a number of critters, like microorganisms, worms, and insects. Over time these critters help the leaves decompose into nutrients that feed the forest plants. We can recycle our biodegradable materials that we use everyday by composting at home.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OPTIONAL</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an apple falls to the ground, it breaks down and turns into soil, but that’s not what happens when an apple ends up in a landfill. Food and yard waste don’t break down into soil, compost or anything useful because there is no oxygen under a pile of garbage at the landfill. Meaning it can’t break down properly.</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 landfill isn't designed for materials to biodegrade. It just compacts more than it breaks down. Have you ever seen an apple get squishy and brown? That’s decomposition!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creates liquid leachate that oozes through the garbage. If not collected and treated, leachate could contaminate the soil around the landfill and ground water. As the food and yard waste slowly decomposes, it also produces methane, a greenhouse gas that is 21 times stronger than carbon dioxide when it comes to causing climate change. Fortunately, there is a simple solution – compost! </a:t>
            </a:r>
          </a:p>
          <a:p>
            <a:endParaRPr lang="en-US" dirty="0"/>
          </a:p>
        </p:txBody>
      </p:sp>
      <p:sp>
        <p:nvSpPr>
          <p:cNvPr id="4" name="Slide Number Placeholder 3"/>
          <p:cNvSpPr>
            <a:spLocks noGrp="1"/>
          </p:cNvSpPr>
          <p:nvPr>
            <p:ph type="sldNum" sz="quarter" idx="5"/>
          </p:nvPr>
        </p:nvSpPr>
        <p:spPr/>
        <p:txBody>
          <a:bodyPr/>
          <a:lstStyle/>
          <a:p>
            <a:fld id="{3CC6B607-E430-458A-817E-02C29F45A510}" type="slidenum">
              <a:rPr lang="en-US" smtClean="0"/>
              <a:t>5</a:t>
            </a:fld>
            <a:endParaRPr lang="en-US"/>
          </a:p>
        </p:txBody>
      </p:sp>
    </p:spTree>
    <p:extLst>
      <p:ext uri="{BB962C8B-B14F-4D97-AF65-F5344CB8AC3E}">
        <p14:creationId xmlns:p14="http://schemas.microsoft.com/office/powerpoint/2010/main" val="349943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items you can put in your compost. We call these green materials.</a:t>
            </a:r>
          </a:p>
          <a:p>
            <a:pPr marL="171450" indent="-171450">
              <a:buFont typeface="Arial" panose="020B0604020202020204" pitchFamily="34" charset="0"/>
              <a:buChar char="•"/>
            </a:pPr>
            <a:r>
              <a:rPr lang="en-US" dirty="0"/>
              <a:t>List items.</a:t>
            </a:r>
          </a:p>
        </p:txBody>
      </p:sp>
      <p:sp>
        <p:nvSpPr>
          <p:cNvPr id="4" name="Slide Number Placeholder 3"/>
          <p:cNvSpPr>
            <a:spLocks noGrp="1"/>
          </p:cNvSpPr>
          <p:nvPr>
            <p:ph type="sldNum" sz="quarter" idx="5"/>
          </p:nvPr>
        </p:nvSpPr>
        <p:spPr/>
        <p:txBody>
          <a:bodyPr/>
          <a:lstStyle/>
          <a:p>
            <a:fld id="{3CC6B607-E430-458A-817E-02C29F45A510}" type="slidenum">
              <a:rPr lang="en-US" smtClean="0"/>
              <a:t>6</a:t>
            </a:fld>
            <a:endParaRPr lang="en-US"/>
          </a:p>
        </p:txBody>
      </p:sp>
    </p:spTree>
    <p:extLst>
      <p:ext uri="{BB962C8B-B14F-4D97-AF65-F5344CB8AC3E}">
        <p14:creationId xmlns:p14="http://schemas.microsoft.com/office/powerpoint/2010/main" val="2971274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more items you can put in your compost. We call these brown 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List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CC6B607-E430-458A-817E-02C29F45A510}" type="slidenum">
              <a:rPr lang="en-US" smtClean="0"/>
              <a:t>7</a:t>
            </a:fld>
            <a:endParaRPr lang="en-US"/>
          </a:p>
        </p:txBody>
      </p:sp>
    </p:spTree>
    <p:extLst>
      <p:ext uri="{BB962C8B-B14F-4D97-AF65-F5344CB8AC3E}">
        <p14:creationId xmlns:p14="http://schemas.microsoft.com/office/powerpoint/2010/main" val="115562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organic material is compostable.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Which materials do you see?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you name me items you put in your compost bin?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you put a pumpkin in the compost?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you put in a used pizza box? What is it made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you put in a plastic bottle?</a:t>
            </a:r>
          </a:p>
          <a:p>
            <a:endParaRPr lang="en-US" dirty="0"/>
          </a:p>
        </p:txBody>
      </p:sp>
      <p:sp>
        <p:nvSpPr>
          <p:cNvPr id="4" name="Slide Number Placeholder 3"/>
          <p:cNvSpPr>
            <a:spLocks noGrp="1"/>
          </p:cNvSpPr>
          <p:nvPr>
            <p:ph type="sldNum" sz="quarter" idx="5"/>
          </p:nvPr>
        </p:nvSpPr>
        <p:spPr/>
        <p:txBody>
          <a:bodyPr/>
          <a:lstStyle/>
          <a:p>
            <a:fld id="{3CC6B607-E430-458A-817E-02C29F45A510}" type="slidenum">
              <a:rPr lang="en-US" smtClean="0"/>
              <a:t>8</a:t>
            </a:fld>
            <a:endParaRPr lang="en-US"/>
          </a:p>
        </p:txBody>
      </p:sp>
    </p:spTree>
    <p:extLst>
      <p:ext uri="{BB962C8B-B14F-4D97-AF65-F5344CB8AC3E}">
        <p14:creationId xmlns:p14="http://schemas.microsoft.com/office/powerpoint/2010/main" val="102209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pPr>
              <a:lnSpc>
                <a:spcPct val="90000"/>
              </a:lnSpc>
            </a:pPr>
            <a:r>
              <a:rPr lang="en-CA" altLang="en-US" sz="1200" b="0" dirty="0"/>
              <a:t>Vermicomposting</a:t>
            </a:r>
            <a:r>
              <a:rPr lang="en-CA" altLang="en-US" sz="1200" dirty="0"/>
              <a:t> is one way to speed up your compost pile. This is composting of food scraps using worms. Normally, microbes and fungi break down the food scraps. With vermicompost, red wiggler worms eat the microbes to make castings or worm ‘poop’. The worms w</a:t>
            </a:r>
            <a:r>
              <a:rPr lang="en-US" altLang="en-US" sz="1200" dirty="0" err="1"/>
              <a:t>ork</a:t>
            </a:r>
            <a:r>
              <a:rPr lang="en-US" altLang="en-US" sz="1200" dirty="0"/>
              <a:t> with fungi and microbes to help breakdown food.</a:t>
            </a:r>
            <a:endParaRPr lang="en-CA" altLang="en-US" sz="1200" dirty="0"/>
          </a:p>
        </p:txBody>
      </p:sp>
      <p:sp>
        <p:nvSpPr>
          <p:cNvPr id="4" name="Slide Number Placeholder 3"/>
          <p:cNvSpPr>
            <a:spLocks noGrp="1"/>
          </p:cNvSpPr>
          <p:nvPr>
            <p:ph type="sldNum" sz="quarter" idx="5"/>
          </p:nvPr>
        </p:nvSpPr>
        <p:spPr/>
        <p:txBody>
          <a:bodyPr/>
          <a:lstStyle/>
          <a:p>
            <a:fld id="{3CC6B607-E430-458A-817E-02C29F45A510}" type="slidenum">
              <a:rPr lang="en-US" smtClean="0"/>
              <a:t>9</a:t>
            </a:fld>
            <a:endParaRPr lang="en-US"/>
          </a:p>
        </p:txBody>
      </p:sp>
    </p:spTree>
    <p:extLst>
      <p:ext uri="{BB962C8B-B14F-4D97-AF65-F5344CB8AC3E}">
        <p14:creationId xmlns:p14="http://schemas.microsoft.com/office/powerpoint/2010/main" val="2862085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Box 2"/>
          <p:cNvSpPr txBox="1">
            <a:spLocks noChangeArrowheads="1"/>
          </p:cNvSpPr>
          <p:nvPr userDrawn="1"/>
        </p:nvSpPr>
        <p:spPr bwMode="auto">
          <a:xfrm>
            <a:off x="609600" y="3429000"/>
            <a:ext cx="6324600" cy="731838"/>
          </a:xfrm>
          <a:prstGeom prst="rect">
            <a:avLst/>
          </a:prstGeom>
          <a:noFill/>
          <a:ln w="9525">
            <a:noFill/>
            <a:miter lim="800000"/>
            <a:headEnd/>
            <a:tailEnd/>
          </a:ln>
        </p:spPr>
        <p:txBody>
          <a:bodyPr>
            <a:spAutoFit/>
          </a:bodyPr>
          <a:lstStyle/>
          <a:p>
            <a:pPr>
              <a:spcBef>
                <a:spcPct val="50000"/>
              </a:spcBef>
            </a:pPr>
            <a:r>
              <a:rPr lang="en-US" sz="4200">
                <a:solidFill>
                  <a:schemeClr val="bg1"/>
                </a:solidFill>
                <a:latin typeface="Arial Bold" pitchFamily="-64" charset="0"/>
              </a:rPr>
              <a:t>Title of Presentation</a:t>
            </a:r>
            <a:endParaRPr lang="en-US"/>
          </a:p>
        </p:txBody>
      </p:sp>
      <p:sp>
        <p:nvSpPr>
          <p:cNvPr id="8" name="Text Box 3"/>
          <p:cNvSpPr txBox="1">
            <a:spLocks noChangeArrowheads="1"/>
          </p:cNvSpPr>
          <p:nvPr userDrawn="1"/>
        </p:nvSpPr>
        <p:spPr bwMode="auto">
          <a:xfrm>
            <a:off x="609600" y="4114800"/>
            <a:ext cx="6324600" cy="396875"/>
          </a:xfrm>
          <a:prstGeom prst="rect">
            <a:avLst/>
          </a:prstGeom>
          <a:noFill/>
          <a:ln w="9525">
            <a:noFill/>
            <a:miter lim="800000"/>
            <a:headEnd/>
            <a:tailEnd/>
          </a:ln>
        </p:spPr>
        <p:txBody>
          <a:bodyPr>
            <a:spAutoFit/>
          </a:bodyPr>
          <a:lstStyle/>
          <a:p>
            <a:pPr>
              <a:spcBef>
                <a:spcPct val="50000"/>
              </a:spcBef>
            </a:pPr>
            <a:r>
              <a:rPr lang="en-US" sz="2000">
                <a:solidFill>
                  <a:schemeClr val="bg1"/>
                </a:solidFill>
                <a:latin typeface="Arial Bold" pitchFamily="-64" charset="0"/>
              </a:rPr>
              <a:t>www.leduc.ca</a:t>
            </a:r>
            <a:endParaRPr lang="en-US" sz="2000"/>
          </a:p>
        </p:txBody>
      </p:sp>
      <p:sp>
        <p:nvSpPr>
          <p:cNvPr id="9" name="Rectangle 4"/>
          <p:cNvSpPr>
            <a:spLocks noChangeArrowheads="1"/>
          </p:cNvSpPr>
          <p:nvPr userDrawn="1"/>
        </p:nvSpPr>
        <p:spPr bwMode="auto">
          <a:xfrm>
            <a:off x="0" y="0"/>
            <a:ext cx="9144000" cy="5181600"/>
          </a:xfrm>
          <a:prstGeom prst="rect">
            <a:avLst/>
          </a:prstGeom>
          <a:solidFill>
            <a:srgbClr val="0065A4"/>
          </a:solidFill>
          <a:ln w="9525">
            <a:noFill/>
            <a:miter lim="800000"/>
            <a:headEnd/>
            <a:tailEnd/>
          </a:ln>
        </p:spPr>
        <p:txBody>
          <a:bodyPr wrap="none" anchor="ctr"/>
          <a:lstStyle/>
          <a:p>
            <a:endParaRPr lang="en-US"/>
          </a:p>
        </p:txBody>
      </p:sp>
      <p:pic>
        <p:nvPicPr>
          <p:cNvPr id="10" name="Picture 5" descr="PPT_WhiteLines"/>
          <p:cNvPicPr>
            <a:picLocks noChangeAspect="1" noChangeArrowheads="1"/>
          </p:cNvPicPr>
          <p:nvPr userDrawn="1"/>
        </p:nvPicPr>
        <p:blipFill>
          <a:blip r:embed="rId2" cstate="print"/>
          <a:srcRect/>
          <a:stretch>
            <a:fillRect/>
          </a:stretch>
        </p:blipFill>
        <p:spPr bwMode="auto">
          <a:xfrm>
            <a:off x="0" y="4191000"/>
            <a:ext cx="9144000" cy="1285875"/>
          </a:xfrm>
          <a:prstGeom prst="rect">
            <a:avLst/>
          </a:prstGeom>
          <a:noFill/>
        </p:spPr>
      </p:pic>
      <p:pic>
        <p:nvPicPr>
          <p:cNvPr id="13" name="Picture 8" descr="PPT_Logo"/>
          <p:cNvPicPr>
            <a:picLocks noChangeAspect="1" noChangeArrowheads="1"/>
          </p:cNvPicPr>
          <p:nvPr userDrawn="1"/>
        </p:nvPicPr>
        <p:blipFill>
          <a:blip r:embed="rId3" cstate="print"/>
          <a:srcRect/>
          <a:stretch>
            <a:fillRect/>
          </a:stretch>
        </p:blipFill>
        <p:spPr bwMode="auto">
          <a:xfrm>
            <a:off x="6934200" y="5562600"/>
            <a:ext cx="1474788" cy="77311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9144000" cy="6858000"/>
          </a:xfrm>
          <a:prstGeom prst="rect">
            <a:avLst/>
          </a:prstGeom>
          <a:solidFill>
            <a:srgbClr val="0065A4"/>
          </a:solidFill>
          <a:ln w="9525">
            <a:noFill/>
            <a:miter lim="800000"/>
            <a:headEnd/>
            <a:tailEnd/>
          </a:ln>
        </p:spPr>
        <p:txBody>
          <a:bodyPr wrap="none" anchor="ct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9144000" cy="6858000"/>
          </a:xfrm>
          <a:prstGeom prst="rect">
            <a:avLst/>
          </a:prstGeom>
          <a:solidFill>
            <a:srgbClr val="0065A4"/>
          </a:solidFill>
          <a:ln w="9525">
            <a:noFill/>
            <a:miter lim="800000"/>
            <a:headEnd/>
            <a:tailEnd/>
          </a:ln>
        </p:spPr>
        <p:txBody>
          <a:bodyPr wrap="none" anchor="ct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9073-16DE-20B5-A27F-BADE839B538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97F8FC-6C93-C151-D3D4-D09E7D8B356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F02702-D763-58D0-E615-D7FD869EB816}"/>
              </a:ext>
            </a:extLst>
          </p:cNvPr>
          <p:cNvSpPr>
            <a:spLocks noGrp="1"/>
          </p:cNvSpPr>
          <p:nvPr>
            <p:ph type="dt" sz="half" idx="10"/>
          </p:nvPr>
        </p:nvSpPr>
        <p:spPr>
          <a:xfrm>
            <a:off x="457200" y="6245225"/>
            <a:ext cx="2133600" cy="476250"/>
          </a:xfrm>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935C1AD2-78F2-2F8C-5389-DDDA37191579}"/>
              </a:ext>
            </a:extLst>
          </p:cNvPr>
          <p:cNvSpPr>
            <a:spLocks noGrp="1"/>
          </p:cNvSpPr>
          <p:nvPr>
            <p:ph type="ftr" sz="quarter" idx="11"/>
          </p:nvPr>
        </p:nvSpPr>
        <p:spPr>
          <a:xfrm>
            <a:off x="3124200" y="6245225"/>
            <a:ext cx="2895600" cy="476250"/>
          </a:xfrm>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E6A503C-DD72-A4A5-5062-056FB2A40144}"/>
              </a:ext>
            </a:extLst>
          </p:cNvPr>
          <p:cNvSpPr>
            <a:spLocks noGrp="1"/>
          </p:cNvSpPr>
          <p:nvPr>
            <p:ph type="sldNum" sz="quarter" idx="12"/>
          </p:nvPr>
        </p:nvSpPr>
        <p:spPr>
          <a:xfrm>
            <a:off x="6553200" y="6245225"/>
            <a:ext cx="2133600" cy="476250"/>
          </a:xfrm>
        </p:spPr>
        <p:txBody>
          <a:bodyPr/>
          <a:lstStyle>
            <a:lvl1pPr>
              <a:defRPr/>
            </a:lvl1pPr>
          </a:lstStyle>
          <a:p>
            <a:fld id="{8BA37969-A78F-40CD-9772-9E7A3B48B5AB}" type="slidenum">
              <a:rPr lang="en-CA" altLang="en-US"/>
              <a:pPr/>
              <a:t>‹#›</a:t>
            </a:fld>
            <a:endParaRPr lang="en-CA" altLang="en-US"/>
          </a:p>
        </p:txBody>
      </p:sp>
    </p:spTree>
    <p:extLst>
      <p:ext uri="{BB962C8B-B14F-4D97-AF65-F5344CB8AC3E}">
        <p14:creationId xmlns:p14="http://schemas.microsoft.com/office/powerpoint/2010/main" val="1059428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5">
            <a:extLst>
              <a:ext uri="{FF2B5EF4-FFF2-40B4-BE49-F238E27FC236}">
                <a16:creationId xmlns:a16="http://schemas.microsoft.com/office/drawing/2014/main" id="{6E735A09-B5F6-37CB-C898-96CA7CB9373E}"/>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6">
            <a:extLst>
              <a:ext uri="{FF2B5EF4-FFF2-40B4-BE49-F238E27FC236}">
                <a16:creationId xmlns:a16="http://schemas.microsoft.com/office/drawing/2014/main" id="{7BFC665F-E8EA-97A6-4842-3F30F98B4C38}"/>
              </a:ext>
            </a:extLst>
          </p:cNvPr>
          <p:cNvSpPr>
            <a:spLocks noGrp="1" noChangeArrowheads="1"/>
          </p:cNvSpPr>
          <p:nvPr>
            <p:ph type="ftr" sz="quarter" idx="11"/>
          </p:nvPr>
        </p:nvSpPr>
        <p:spPr>
          <a:ln/>
        </p:spPr>
        <p:txBody>
          <a:bodyPr/>
          <a:lstStyle>
            <a:lvl1pPr>
              <a:defRPr/>
            </a:lvl1pPr>
          </a:lstStyle>
          <a:p>
            <a:pPr>
              <a:defRPr/>
            </a:pPr>
            <a:endParaRPr lang="en-CA"/>
          </a:p>
        </p:txBody>
      </p:sp>
      <p:sp>
        <p:nvSpPr>
          <p:cNvPr id="6" name="Rectangle 7">
            <a:extLst>
              <a:ext uri="{FF2B5EF4-FFF2-40B4-BE49-F238E27FC236}">
                <a16:creationId xmlns:a16="http://schemas.microsoft.com/office/drawing/2014/main" id="{DD80DCDD-F0B5-BA75-F721-A27B7F63E0C7}"/>
              </a:ext>
            </a:extLst>
          </p:cNvPr>
          <p:cNvSpPr>
            <a:spLocks noGrp="1" noChangeArrowheads="1"/>
          </p:cNvSpPr>
          <p:nvPr>
            <p:ph type="sldNum" sz="quarter" idx="12"/>
          </p:nvPr>
        </p:nvSpPr>
        <p:spPr>
          <a:ln/>
        </p:spPr>
        <p:txBody>
          <a:bodyPr/>
          <a:lstStyle>
            <a:lvl1pPr>
              <a:defRPr/>
            </a:lvl1pPr>
          </a:lstStyle>
          <a:p>
            <a:fld id="{0B6826F0-6411-47DE-8E84-1FF1D8747649}" type="slidenum">
              <a:rPr lang="en-CA" altLang="en-US"/>
              <a:pPr/>
              <a:t>‹#›</a:t>
            </a:fld>
            <a:endParaRPr lang="en-CA" altLang="en-US"/>
          </a:p>
        </p:txBody>
      </p:sp>
    </p:spTree>
    <p:extLst>
      <p:ext uri="{BB962C8B-B14F-4D97-AF65-F5344CB8AC3E}">
        <p14:creationId xmlns:p14="http://schemas.microsoft.com/office/powerpoint/2010/main" val="13107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9144000" cy="6858000"/>
          </a:xfrm>
          <a:prstGeom prst="rect">
            <a:avLst/>
          </a:prstGeom>
          <a:solidFill>
            <a:srgbClr val="0065A4"/>
          </a:solidFill>
          <a:ln w="9525">
            <a:noFill/>
            <a:miter lim="800000"/>
            <a:headEnd/>
            <a:tailEnd/>
          </a:ln>
        </p:spPr>
        <p:txBody>
          <a:bodyPr wrap="none" anchor="ct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9144000" cy="6858000"/>
          </a:xfrm>
          <a:prstGeom prst="rect">
            <a:avLst/>
          </a:prstGeom>
          <a:solidFill>
            <a:srgbClr val="0065A4"/>
          </a:solidFill>
          <a:ln w="9525">
            <a:noFill/>
            <a:miter lim="800000"/>
            <a:headEnd/>
            <a:tailEnd/>
          </a:ln>
        </p:spPr>
        <p:txBody>
          <a:bodyPr wrap="none" anchor="ct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8"/>
          <p:cNvSpPr>
            <a:spLocks noChangeArrowheads="1"/>
          </p:cNvSpPr>
          <p:nvPr userDrawn="1"/>
        </p:nvSpPr>
        <p:spPr bwMode="auto">
          <a:xfrm>
            <a:off x="0" y="0"/>
            <a:ext cx="9144000" cy="6858000"/>
          </a:xfrm>
          <a:prstGeom prst="rect">
            <a:avLst/>
          </a:prstGeom>
          <a:solidFill>
            <a:srgbClr val="0065A4"/>
          </a:solidFill>
          <a:ln w="9525">
            <a:noFill/>
            <a:miter lim="800000"/>
            <a:headEnd/>
            <a:tailEnd/>
          </a:ln>
        </p:spPr>
        <p:txBody>
          <a:bodyPr wrap="none" anchor="ct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8"/>
          <p:cNvSpPr>
            <a:spLocks noChangeArrowheads="1"/>
          </p:cNvSpPr>
          <p:nvPr userDrawn="1"/>
        </p:nvSpPr>
        <p:spPr bwMode="auto">
          <a:xfrm>
            <a:off x="0" y="0"/>
            <a:ext cx="9144000" cy="6858000"/>
          </a:xfrm>
          <a:prstGeom prst="rect">
            <a:avLst/>
          </a:prstGeom>
          <a:solidFill>
            <a:srgbClr val="0065A4"/>
          </a:solidFill>
          <a:ln w="9525">
            <a:noFill/>
            <a:miter lim="800000"/>
            <a:headEnd/>
            <a:tailEnd/>
          </a:ln>
        </p:spPr>
        <p:txBody>
          <a:bodyPr wrap="none" anchor="ct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6858000"/>
          </a:xfrm>
          <a:prstGeom prst="rect">
            <a:avLst/>
          </a:prstGeom>
          <a:solidFill>
            <a:srgbClr val="0065A4"/>
          </a:solidFill>
          <a:ln w="9525">
            <a:noFill/>
            <a:miter lim="800000"/>
            <a:headEnd/>
            <a:tailEnd/>
          </a:ln>
        </p:spPr>
        <p:txBody>
          <a:bodyPr wrap="none" anchor="ct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0"/>
            <a:ext cx="9144000" cy="6858000"/>
          </a:xfrm>
          <a:prstGeom prst="rect">
            <a:avLst/>
          </a:prstGeom>
          <a:solidFill>
            <a:srgbClr val="0065A4"/>
          </a:solidFill>
          <a:ln w="9525">
            <a:noFill/>
            <a:miter lim="800000"/>
            <a:headEnd/>
            <a:tailEnd/>
          </a:ln>
        </p:spPr>
        <p:txBody>
          <a:bodyPr wrap="none" anchor="ct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8"/>
          <p:cNvSpPr>
            <a:spLocks noChangeArrowheads="1"/>
          </p:cNvSpPr>
          <p:nvPr userDrawn="1"/>
        </p:nvSpPr>
        <p:spPr bwMode="auto">
          <a:xfrm>
            <a:off x="0" y="0"/>
            <a:ext cx="9144000" cy="6858000"/>
          </a:xfrm>
          <a:prstGeom prst="rect">
            <a:avLst/>
          </a:prstGeom>
          <a:solidFill>
            <a:srgbClr val="0065A4"/>
          </a:solidFill>
          <a:ln w="9525">
            <a:noFill/>
            <a:miter lim="800000"/>
            <a:headEnd/>
            <a:tailEnd/>
          </a:ln>
        </p:spPr>
        <p:txBody>
          <a:bodyPr wrap="none" anchor="ct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8"/>
          <p:cNvSpPr>
            <a:spLocks noChangeArrowheads="1"/>
          </p:cNvSpPr>
          <p:nvPr userDrawn="1"/>
        </p:nvSpPr>
        <p:spPr bwMode="auto">
          <a:xfrm>
            <a:off x="0" y="0"/>
            <a:ext cx="9144000" cy="6858000"/>
          </a:xfrm>
          <a:prstGeom prst="rect">
            <a:avLst/>
          </a:prstGeom>
          <a:solidFill>
            <a:srgbClr val="0065A4"/>
          </a:solidFill>
          <a:ln w="9525">
            <a:noFill/>
            <a:miter lim="800000"/>
            <a:headEnd/>
            <a:tailEnd/>
          </a:ln>
        </p:spPr>
        <p:txBody>
          <a:bodyPr wrap="none" anchor="ct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609600" y="2819400"/>
            <a:ext cx="6324600" cy="646331"/>
          </a:xfrm>
          <a:prstGeom prst="rect">
            <a:avLst/>
          </a:prstGeom>
          <a:noFill/>
          <a:ln w="9525">
            <a:noFill/>
            <a:miter lim="800000"/>
            <a:headEnd/>
            <a:tailEnd/>
          </a:ln>
        </p:spPr>
        <p:txBody>
          <a:bodyPr>
            <a:spAutoFit/>
          </a:bodyPr>
          <a:lstStyle/>
          <a:p>
            <a:pPr>
              <a:spcBef>
                <a:spcPct val="50000"/>
              </a:spcBef>
            </a:pPr>
            <a:r>
              <a:rPr lang="en-US" sz="3600" dirty="0">
                <a:solidFill>
                  <a:schemeClr val="bg1"/>
                </a:solidFill>
                <a:latin typeface="Arial Bold" pitchFamily="-64" charset="0"/>
              </a:rPr>
              <a:t>Composting Your Organics</a:t>
            </a:r>
            <a:endParaRPr lang="en-US" sz="1400" dirty="0"/>
          </a:p>
        </p:txBody>
      </p:sp>
      <p:sp>
        <p:nvSpPr>
          <p:cNvPr id="5" name="Text Box 7"/>
          <p:cNvSpPr txBox="1">
            <a:spLocks noChangeArrowheads="1"/>
          </p:cNvSpPr>
          <p:nvPr/>
        </p:nvSpPr>
        <p:spPr bwMode="auto">
          <a:xfrm>
            <a:off x="609600" y="3429000"/>
            <a:ext cx="6324600" cy="396875"/>
          </a:xfrm>
          <a:prstGeom prst="rect">
            <a:avLst/>
          </a:prstGeom>
          <a:noFill/>
          <a:ln w="9525">
            <a:noFill/>
            <a:miter lim="800000"/>
            <a:headEnd/>
            <a:tailEnd/>
          </a:ln>
        </p:spPr>
        <p:txBody>
          <a:bodyPr>
            <a:spAutoFit/>
          </a:bodyPr>
          <a:lstStyle/>
          <a:p>
            <a:pPr>
              <a:spcBef>
                <a:spcPct val="50000"/>
              </a:spcBef>
            </a:pPr>
            <a:r>
              <a:rPr lang="en-US" sz="2000" dirty="0">
                <a:solidFill>
                  <a:schemeClr val="bg1"/>
                </a:solidFill>
                <a:latin typeface="Arial Bold" pitchFamily="-64" charset="0"/>
              </a:rPr>
              <a:t>www.leducregionallandfill.ca</a:t>
            </a:r>
            <a:endParaRPr lang="en-US" sz="2000" dirty="0"/>
          </a:p>
        </p:txBody>
      </p:sp>
      <p:pic>
        <p:nvPicPr>
          <p:cNvPr id="3" name="Picture 2" descr="A logo with a bird and wheat&#10;&#10;Description automatically generated">
            <a:extLst>
              <a:ext uri="{FF2B5EF4-FFF2-40B4-BE49-F238E27FC236}">
                <a16:creationId xmlns:a16="http://schemas.microsoft.com/office/drawing/2014/main" id="{D548209D-E5B8-5C22-7AD4-AE81C41F0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5410200"/>
            <a:ext cx="1627950" cy="1219200"/>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218A6C8-5B5D-3A40-3162-805D15DB3B7C}"/>
              </a:ext>
            </a:extLst>
          </p:cNvPr>
          <p:cNvSpPr>
            <a:spLocks noGrp="1" noChangeArrowheads="1"/>
          </p:cNvSpPr>
          <p:nvPr>
            <p:ph type="title"/>
          </p:nvPr>
        </p:nvSpPr>
        <p:spPr/>
        <p:txBody>
          <a:bodyPr/>
          <a:lstStyle/>
          <a:p>
            <a:endParaRPr lang="en-CA" altLang="en-US" sz="4000" dirty="0"/>
          </a:p>
        </p:txBody>
      </p:sp>
      <p:sp>
        <p:nvSpPr>
          <p:cNvPr id="80899" name="Rectangle 3">
            <a:extLst>
              <a:ext uri="{FF2B5EF4-FFF2-40B4-BE49-F238E27FC236}">
                <a16:creationId xmlns:a16="http://schemas.microsoft.com/office/drawing/2014/main" id="{A369293B-D460-A99E-8B29-5F8D742D9255}"/>
              </a:ext>
            </a:extLst>
          </p:cNvPr>
          <p:cNvSpPr>
            <a:spLocks noGrp="1" noChangeArrowheads="1"/>
          </p:cNvSpPr>
          <p:nvPr>
            <p:ph type="body" idx="1"/>
          </p:nvPr>
        </p:nvSpPr>
        <p:spPr>
          <a:xfrm>
            <a:off x="457200" y="1484313"/>
            <a:ext cx="4475163" cy="4525962"/>
          </a:xfrm>
        </p:spPr>
        <p:txBody>
          <a:bodyPr/>
          <a:lstStyle/>
          <a:p>
            <a:r>
              <a:rPr lang="en-CA" altLang="en-US" sz="2800" b="1" dirty="0"/>
              <a:t>What you will need:</a:t>
            </a:r>
          </a:p>
          <a:p>
            <a:pPr lvl="1"/>
            <a:r>
              <a:rPr lang="en-CA" altLang="en-US" sz="2400" dirty="0"/>
              <a:t>Food scrap bucket</a:t>
            </a:r>
          </a:p>
          <a:p>
            <a:pPr lvl="1"/>
            <a:r>
              <a:rPr lang="en-CA" altLang="en-US" sz="2400" dirty="0"/>
              <a:t>Shallow container</a:t>
            </a:r>
          </a:p>
          <a:p>
            <a:pPr lvl="1"/>
            <a:r>
              <a:rPr lang="en-CA" altLang="en-US" sz="2400" dirty="0"/>
              <a:t>Garden spade &amp; gloves</a:t>
            </a:r>
          </a:p>
          <a:p>
            <a:pPr lvl="1"/>
            <a:r>
              <a:rPr lang="en-CA" altLang="en-US" sz="2400" dirty="0"/>
              <a:t>Bedding material</a:t>
            </a:r>
          </a:p>
          <a:p>
            <a:pPr lvl="1"/>
            <a:r>
              <a:rPr lang="en-CA" altLang="en-US" sz="2400" dirty="0"/>
              <a:t>Worm food</a:t>
            </a:r>
          </a:p>
          <a:p>
            <a:pPr lvl="1"/>
            <a:r>
              <a:rPr lang="en-CA" altLang="en-US" sz="2400" dirty="0"/>
              <a:t>Red wiggler worms!</a:t>
            </a:r>
          </a:p>
        </p:txBody>
      </p:sp>
      <p:pic>
        <p:nvPicPr>
          <p:cNvPr id="80901" name="Picture 5">
            <a:extLst>
              <a:ext uri="{FF2B5EF4-FFF2-40B4-BE49-F238E27FC236}">
                <a16:creationId xmlns:a16="http://schemas.microsoft.com/office/drawing/2014/main" id="{FA884FD9-753F-209B-3659-A5D141D10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060575"/>
            <a:ext cx="4143375" cy="3438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C5251C-8A09-F122-9548-344E58FB7E34}"/>
              </a:ext>
            </a:extLst>
          </p:cNvPr>
          <p:cNvSpPr txBox="1"/>
          <p:nvPr/>
        </p:nvSpPr>
        <p:spPr>
          <a:xfrm>
            <a:off x="609600" y="228600"/>
            <a:ext cx="5638800" cy="707886"/>
          </a:xfrm>
          <a:prstGeom prst="rect">
            <a:avLst/>
          </a:prstGeom>
          <a:noFill/>
        </p:spPr>
        <p:txBody>
          <a:bodyPr wrap="square" rtlCol="0">
            <a:spAutoFit/>
          </a:bodyPr>
          <a:lstStyle/>
          <a:p>
            <a:r>
              <a:rPr lang="en-CA" altLang="en-US" sz="4000" dirty="0"/>
              <a:t>How to make a worm bin</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C031447-5066-9851-5052-7FB166107281}"/>
              </a:ext>
            </a:extLst>
          </p:cNvPr>
          <p:cNvSpPr>
            <a:spLocks noGrp="1" noChangeArrowheads="1"/>
          </p:cNvSpPr>
          <p:nvPr>
            <p:ph type="title"/>
          </p:nvPr>
        </p:nvSpPr>
        <p:spPr>
          <a:xfrm>
            <a:off x="34925" y="115888"/>
            <a:ext cx="6697663" cy="1143000"/>
          </a:xfrm>
        </p:spPr>
        <p:txBody>
          <a:bodyPr/>
          <a:lstStyle/>
          <a:p>
            <a:pPr algn="l"/>
            <a:r>
              <a:rPr lang="en-CA" altLang="en-US" sz="4000" dirty="0"/>
              <a:t>Harvesting Compost</a:t>
            </a:r>
          </a:p>
        </p:txBody>
      </p:sp>
      <p:sp>
        <p:nvSpPr>
          <p:cNvPr id="92163" name="Rectangle 3">
            <a:extLst>
              <a:ext uri="{FF2B5EF4-FFF2-40B4-BE49-F238E27FC236}">
                <a16:creationId xmlns:a16="http://schemas.microsoft.com/office/drawing/2014/main" id="{DAE29BB1-8A96-5741-EB28-0CA9AC1DDE1F}"/>
              </a:ext>
            </a:extLst>
          </p:cNvPr>
          <p:cNvSpPr>
            <a:spLocks noGrp="1" noChangeArrowheads="1"/>
          </p:cNvSpPr>
          <p:nvPr>
            <p:ph type="body" idx="1"/>
          </p:nvPr>
        </p:nvSpPr>
        <p:spPr>
          <a:xfrm>
            <a:off x="470140" y="1071562"/>
            <a:ext cx="8229600" cy="1728787"/>
          </a:xfrm>
        </p:spPr>
        <p:txBody>
          <a:bodyPr/>
          <a:lstStyle/>
          <a:p>
            <a:r>
              <a:rPr lang="en-CA" altLang="en-US" sz="2400" dirty="0"/>
              <a:t>After 6 to 12 months you will have finished compost</a:t>
            </a:r>
          </a:p>
        </p:txBody>
      </p:sp>
      <p:sp>
        <p:nvSpPr>
          <p:cNvPr id="92166" name="Rectangle 6">
            <a:extLst>
              <a:ext uri="{FF2B5EF4-FFF2-40B4-BE49-F238E27FC236}">
                <a16:creationId xmlns:a16="http://schemas.microsoft.com/office/drawing/2014/main" id="{03C5493E-C513-D59E-7C90-88E838C5811A}"/>
              </a:ext>
            </a:extLst>
          </p:cNvPr>
          <p:cNvSpPr>
            <a:spLocks noChangeArrowheads="1"/>
          </p:cNvSpPr>
          <p:nvPr/>
        </p:nvSpPr>
        <p:spPr bwMode="auto">
          <a:xfrm>
            <a:off x="5003800" y="2492375"/>
            <a:ext cx="39258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defRPr>
            </a:lvl1pPr>
            <a:lvl2pPr marL="990600" indent="-533400" eaLnBrk="0" hangingPunct="0">
              <a:spcBef>
                <a:spcPct val="20000"/>
              </a:spcBef>
              <a:buChar char="–"/>
              <a:defRPr sz="2800">
                <a:solidFill>
                  <a:schemeClr val="tx1"/>
                </a:solidFill>
                <a:latin typeface="Arial" panose="020B0604020202020204" pitchFamily="34" charset="0"/>
              </a:defRPr>
            </a:lvl2pPr>
            <a:lvl3pPr marL="1371600" indent="-457200" eaLnBrk="0" hangingPunct="0">
              <a:spcBef>
                <a:spcPct val="20000"/>
              </a:spcBef>
              <a:buChar char="•"/>
              <a:defRPr sz="2400">
                <a:solidFill>
                  <a:schemeClr val="tx1"/>
                </a:solidFill>
                <a:latin typeface="Arial" panose="020B0604020202020204" pitchFamily="34" charset="0"/>
              </a:defRPr>
            </a:lvl3pPr>
            <a:lvl4pPr marL="1752600" indent="-381000" eaLnBrk="0" hangingPunct="0">
              <a:spcBef>
                <a:spcPct val="20000"/>
              </a:spcBef>
              <a:buChar char="–"/>
              <a:defRPr sz="2000">
                <a:solidFill>
                  <a:schemeClr val="tx1"/>
                </a:solidFill>
                <a:latin typeface="Arial" panose="020B0604020202020204" pitchFamily="34" charset="0"/>
              </a:defRPr>
            </a:lvl4pPr>
            <a:lvl5pPr marL="2209800" indent="-381000" eaLnBrk="0" hangingPunct="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None/>
            </a:pPr>
            <a:endParaRPr lang="en-US" altLang="en-US" sz="2300"/>
          </a:p>
        </p:txBody>
      </p:sp>
      <p:pic>
        <p:nvPicPr>
          <p:cNvPr id="92168" name="Picture 8">
            <a:extLst>
              <a:ext uri="{FF2B5EF4-FFF2-40B4-BE49-F238E27FC236}">
                <a16:creationId xmlns:a16="http://schemas.microsoft.com/office/drawing/2014/main" id="{BF67A1ED-F25A-23A0-F8CD-C56DE0D680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40" y="2047875"/>
            <a:ext cx="2478088" cy="1655762"/>
          </a:xfrm>
          <a:prstGeom prst="rect">
            <a:avLst/>
          </a:prstGeom>
          <a:noFill/>
          <a:extLst>
            <a:ext uri="{909E8E84-426E-40DD-AFC4-6F175D3DCCD1}">
              <a14:hiddenFill xmlns:a14="http://schemas.microsoft.com/office/drawing/2010/main">
                <a:solidFill>
                  <a:srgbClr val="FFFFFF"/>
                </a:solidFill>
              </a14:hiddenFill>
            </a:ext>
          </a:extLst>
        </p:spPr>
      </p:pic>
      <p:sp>
        <p:nvSpPr>
          <p:cNvPr id="92169" name="Text Box 9">
            <a:extLst>
              <a:ext uri="{FF2B5EF4-FFF2-40B4-BE49-F238E27FC236}">
                <a16:creationId xmlns:a16="http://schemas.microsoft.com/office/drawing/2014/main" id="{444F1F12-60E1-7CF8-F724-D834B13ED9C0}"/>
              </a:ext>
            </a:extLst>
          </p:cNvPr>
          <p:cNvSpPr txBox="1">
            <a:spLocks noChangeArrowheads="1"/>
          </p:cNvSpPr>
          <p:nvPr/>
        </p:nvSpPr>
        <p:spPr bwMode="auto">
          <a:xfrm>
            <a:off x="1290878" y="1752600"/>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b="1">
                <a:latin typeface="Arial" panose="020B0604020202020204" pitchFamily="34" charset="0"/>
              </a:rPr>
              <a:t>BEFORE</a:t>
            </a:r>
          </a:p>
        </p:txBody>
      </p:sp>
      <p:sp>
        <p:nvSpPr>
          <p:cNvPr id="92170" name="Text Box 10">
            <a:extLst>
              <a:ext uri="{FF2B5EF4-FFF2-40B4-BE49-F238E27FC236}">
                <a16:creationId xmlns:a16="http://schemas.microsoft.com/office/drawing/2014/main" id="{0FC0AA59-6D1C-40A7-DE61-A333DA116D0B}"/>
              </a:ext>
            </a:extLst>
          </p:cNvPr>
          <p:cNvSpPr txBox="1">
            <a:spLocks noChangeArrowheads="1"/>
          </p:cNvSpPr>
          <p:nvPr/>
        </p:nvSpPr>
        <p:spPr bwMode="auto">
          <a:xfrm>
            <a:off x="5571571" y="1752600"/>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b="1" dirty="0">
                <a:latin typeface="Arial" panose="020B0604020202020204" pitchFamily="34" charset="0"/>
              </a:rPr>
              <a:t>AFTER</a:t>
            </a:r>
          </a:p>
        </p:txBody>
      </p:sp>
      <p:pic>
        <p:nvPicPr>
          <p:cNvPr id="92172" name="Picture 12">
            <a:extLst>
              <a:ext uri="{FF2B5EF4-FFF2-40B4-BE49-F238E27FC236}">
                <a16:creationId xmlns:a16="http://schemas.microsoft.com/office/drawing/2014/main" id="{CE134AF4-2CCC-33D0-DA28-3536E2CF82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44" t="55257" r="7959"/>
          <a:stretch>
            <a:fillRect/>
          </a:stretch>
        </p:blipFill>
        <p:spPr bwMode="auto">
          <a:xfrm>
            <a:off x="4423809" y="2595562"/>
            <a:ext cx="3097212" cy="1108075"/>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492157EA-0C07-3586-1834-6B863464898B}"/>
              </a:ext>
            </a:extLst>
          </p:cNvPr>
          <p:cNvSpPr/>
          <p:nvPr/>
        </p:nvSpPr>
        <p:spPr>
          <a:xfrm>
            <a:off x="3333990" y="2669426"/>
            <a:ext cx="1089819"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05225A-C082-B86C-0391-07692F5480FB}"/>
              </a:ext>
            </a:extLst>
          </p:cNvPr>
          <p:cNvSpPr txBox="1"/>
          <p:nvPr/>
        </p:nvSpPr>
        <p:spPr>
          <a:xfrm>
            <a:off x="485502" y="3880265"/>
            <a:ext cx="6987621"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You can use it for:</a:t>
            </a:r>
          </a:p>
          <a:p>
            <a:pPr marL="742950" lvl="1" indent="-285750">
              <a:buFont typeface="Arial" panose="020B0604020202020204" pitchFamily="34" charset="0"/>
              <a:buChar char="•"/>
            </a:pPr>
            <a:r>
              <a:rPr lang="en-CA" altLang="en-US" sz="2400" dirty="0"/>
              <a:t>Fertilizer</a:t>
            </a:r>
          </a:p>
          <a:p>
            <a:pPr marL="742950" lvl="1" indent="-285750">
              <a:buFont typeface="Arial" panose="020B0604020202020204" pitchFamily="34" charset="0"/>
              <a:buChar char="•"/>
            </a:pPr>
            <a:r>
              <a:rPr lang="en-CA" altLang="en-US" sz="2400" dirty="0"/>
              <a:t>Flower beds &amp; gardens</a:t>
            </a:r>
          </a:p>
          <a:p>
            <a:pPr marL="742950" lvl="1" indent="-285750">
              <a:buFont typeface="Arial" panose="020B0604020202020204" pitchFamily="34" charset="0"/>
              <a:buChar char="•"/>
            </a:pPr>
            <a:r>
              <a:rPr lang="en-CA" altLang="en-US" sz="2400" dirty="0"/>
              <a:t>Mulch</a:t>
            </a:r>
          </a:p>
          <a:p>
            <a:pPr marL="742950" lvl="1" indent="-285750">
              <a:buFont typeface="Arial" panose="020B0604020202020204" pitchFamily="34" charset="0"/>
              <a:buChar char="•"/>
            </a:pPr>
            <a:r>
              <a:rPr lang="en-CA" altLang="en-US" sz="2400" dirty="0"/>
              <a:t>Houseplants</a:t>
            </a:r>
          </a:p>
          <a:p>
            <a:pPr marL="742950" lvl="1" indent="-285750">
              <a:buFont typeface="Arial" panose="020B0604020202020204" pitchFamily="34" charset="0"/>
              <a:buChar char="•"/>
            </a:pPr>
            <a:r>
              <a:rPr lang="en-CA" altLang="en-US" sz="2400" dirty="0"/>
              <a:t>Compost tea</a:t>
            </a:r>
          </a:p>
        </p:txBody>
      </p:sp>
      <p:pic>
        <p:nvPicPr>
          <p:cNvPr id="8" name="Picture 4">
            <a:extLst>
              <a:ext uri="{FF2B5EF4-FFF2-40B4-BE49-F238E27FC236}">
                <a16:creationId xmlns:a16="http://schemas.microsoft.com/office/drawing/2014/main" id="{66ECD790-4ED6-A9CB-884E-43534E720D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846748"/>
            <a:ext cx="1525587" cy="148261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CFE86FD7-B58B-17CD-6F29-B043BA695C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0993" y="3891471"/>
            <a:ext cx="1588607" cy="163636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8D19-73D7-1DA5-325B-989B09B91DCC}"/>
              </a:ext>
            </a:extLst>
          </p:cNvPr>
          <p:cNvSpPr>
            <a:spLocks noGrp="1"/>
          </p:cNvSpPr>
          <p:nvPr>
            <p:ph type="title"/>
          </p:nvPr>
        </p:nvSpPr>
        <p:spPr>
          <a:xfrm>
            <a:off x="0" y="0"/>
            <a:ext cx="0" cy="0"/>
          </a:xfrm>
        </p:spPr>
        <p:txBody>
          <a:bodyPr/>
          <a:lstStyle/>
          <a:p>
            <a:endParaRPr lang="en-US" dirty="0"/>
          </a:p>
        </p:txBody>
      </p:sp>
      <p:sp>
        <p:nvSpPr>
          <p:cNvPr id="3" name="Content Placeholder 2">
            <a:extLst>
              <a:ext uri="{FF2B5EF4-FFF2-40B4-BE49-F238E27FC236}">
                <a16:creationId xmlns:a16="http://schemas.microsoft.com/office/drawing/2014/main" id="{91E4D4E5-D74C-F5C6-760A-FF7C74C6033A}"/>
              </a:ext>
            </a:extLst>
          </p:cNvPr>
          <p:cNvSpPr>
            <a:spLocks noGrp="1"/>
          </p:cNvSpPr>
          <p:nvPr>
            <p:ph idx="1"/>
          </p:nvPr>
        </p:nvSpPr>
        <p:spPr>
          <a:xfrm>
            <a:off x="0" y="0"/>
            <a:ext cx="0" cy="0"/>
          </a:xfrm>
        </p:spPr>
        <p:txBody>
          <a:bodyPr/>
          <a:lstStyle/>
          <a:p>
            <a:endParaRPr lang="en-US" dirty="0"/>
          </a:p>
        </p:txBody>
      </p:sp>
      <p:sp>
        <p:nvSpPr>
          <p:cNvPr id="4" name="Rectangle 2">
            <a:extLst>
              <a:ext uri="{FF2B5EF4-FFF2-40B4-BE49-F238E27FC236}">
                <a16:creationId xmlns:a16="http://schemas.microsoft.com/office/drawing/2014/main" id="{83084DAE-7324-F6E3-431C-17ACAF6DE79D}"/>
              </a:ext>
            </a:extLst>
          </p:cNvPr>
          <p:cNvSpPr txBox="1">
            <a:spLocks noChangeArrowheads="1"/>
          </p:cNvSpPr>
          <p:nvPr/>
        </p:nvSpPr>
        <p:spPr>
          <a:xfrm>
            <a:off x="152400" y="228600"/>
            <a:ext cx="5414963" cy="1584325"/>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altLang="en-US" sz="4000" dirty="0"/>
              <a:t>Ways to Compost</a:t>
            </a:r>
          </a:p>
        </p:txBody>
      </p:sp>
      <p:sp>
        <p:nvSpPr>
          <p:cNvPr id="5" name="Text Box 4">
            <a:extLst>
              <a:ext uri="{FF2B5EF4-FFF2-40B4-BE49-F238E27FC236}">
                <a16:creationId xmlns:a16="http://schemas.microsoft.com/office/drawing/2014/main" id="{B39F89F9-634F-43BF-368B-0103720501E8}"/>
              </a:ext>
            </a:extLst>
          </p:cNvPr>
          <p:cNvSpPr txBox="1">
            <a:spLocks noChangeArrowheads="1"/>
          </p:cNvSpPr>
          <p:nvPr/>
        </p:nvSpPr>
        <p:spPr bwMode="auto">
          <a:xfrm>
            <a:off x="6570341" y="2057400"/>
            <a:ext cx="2421259"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buFontTx/>
              <a:buNone/>
            </a:pPr>
            <a:r>
              <a:rPr lang="en-CA" altLang="en-US" sz="2200" dirty="0">
                <a:solidFill>
                  <a:srgbClr val="669900"/>
                </a:solidFill>
              </a:rPr>
              <a:t>Bring yard waste in  paper bags or reusable containers</a:t>
            </a:r>
          </a:p>
        </p:txBody>
      </p:sp>
      <p:sp>
        <p:nvSpPr>
          <p:cNvPr id="6" name="Rectangle 10">
            <a:extLst>
              <a:ext uri="{FF2B5EF4-FFF2-40B4-BE49-F238E27FC236}">
                <a16:creationId xmlns:a16="http://schemas.microsoft.com/office/drawing/2014/main" id="{23C8206E-65A2-5055-5595-4F8A401A3280}"/>
              </a:ext>
            </a:extLst>
          </p:cNvPr>
          <p:cNvSpPr txBox="1">
            <a:spLocks noChangeArrowheads="1"/>
          </p:cNvSpPr>
          <p:nvPr/>
        </p:nvSpPr>
        <p:spPr>
          <a:xfrm>
            <a:off x="314262" y="1676400"/>
            <a:ext cx="5689600" cy="4106863"/>
          </a:xfrm>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CA" altLang="en-US" sz="2400" dirty="0"/>
              <a:t>Leaf and Yard Waste Depots</a:t>
            </a:r>
          </a:p>
          <a:p>
            <a:pPr algn="l"/>
            <a:r>
              <a:rPr lang="en-CA" altLang="en-US" sz="2400" dirty="0"/>
              <a:t>Green curbside carts</a:t>
            </a:r>
          </a:p>
          <a:p>
            <a:pPr algn="l"/>
            <a:r>
              <a:rPr lang="en-CA" altLang="en-US" sz="2400" dirty="0"/>
              <a:t>Home compost piles</a:t>
            </a:r>
          </a:p>
        </p:txBody>
      </p:sp>
      <p:pic>
        <p:nvPicPr>
          <p:cNvPr id="7" name="Picture 11">
            <a:extLst>
              <a:ext uri="{FF2B5EF4-FFF2-40B4-BE49-F238E27FC236}">
                <a16:creationId xmlns:a16="http://schemas.microsoft.com/office/drawing/2014/main" id="{5A928FC2-C2B9-36AF-8A6E-755592C47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341" y="3276600"/>
            <a:ext cx="2235200" cy="27821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C434213-F5F0-E066-320C-2B4463B9C63F}"/>
              </a:ext>
            </a:extLst>
          </p:cNvPr>
          <p:cNvPicPr>
            <a:picLocks noChangeAspect="1"/>
          </p:cNvPicPr>
          <p:nvPr/>
        </p:nvPicPr>
        <p:blipFill>
          <a:blip r:embed="rId4"/>
          <a:stretch>
            <a:fillRect/>
          </a:stretch>
        </p:blipFill>
        <p:spPr>
          <a:xfrm>
            <a:off x="338459" y="3996420"/>
            <a:ext cx="4233541" cy="2357437"/>
          </a:xfrm>
          <a:prstGeom prst="rect">
            <a:avLst/>
          </a:prstGeom>
        </p:spPr>
      </p:pic>
      <p:pic>
        <p:nvPicPr>
          <p:cNvPr id="8" name="Picture 18">
            <a:extLst>
              <a:ext uri="{FF2B5EF4-FFF2-40B4-BE49-F238E27FC236}">
                <a16:creationId xmlns:a16="http://schemas.microsoft.com/office/drawing/2014/main" id="{3BBB7667-806E-44E8-6723-07753EC090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5652" r="7019"/>
          <a:stretch>
            <a:fillRect/>
          </a:stretch>
        </p:blipFill>
        <p:spPr bwMode="auto">
          <a:xfrm>
            <a:off x="4299604" y="2831320"/>
            <a:ext cx="1834238" cy="2108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36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13E5381D-8250-84DC-BEB2-7DFA52978CCC}"/>
              </a:ext>
            </a:extLst>
          </p:cNvPr>
          <p:cNvSpPr>
            <a:spLocks noGrp="1" noChangeArrowheads="1"/>
          </p:cNvSpPr>
          <p:nvPr>
            <p:ph type="title"/>
          </p:nvPr>
        </p:nvSpPr>
        <p:spPr>
          <a:xfrm>
            <a:off x="34925" y="341313"/>
            <a:ext cx="5113338" cy="855662"/>
          </a:xfrm>
        </p:spPr>
        <p:txBody>
          <a:bodyPr/>
          <a:lstStyle/>
          <a:p>
            <a:r>
              <a:rPr lang="en-CA" altLang="en-US" sz="4000" dirty="0"/>
              <a:t>Backyard Composting</a:t>
            </a:r>
          </a:p>
        </p:txBody>
      </p:sp>
      <p:sp>
        <p:nvSpPr>
          <p:cNvPr id="153603" name="Rectangle 3">
            <a:extLst>
              <a:ext uri="{FF2B5EF4-FFF2-40B4-BE49-F238E27FC236}">
                <a16:creationId xmlns:a16="http://schemas.microsoft.com/office/drawing/2014/main" id="{294F1AAB-AD31-2077-CC87-C24E7ADB1186}"/>
              </a:ext>
            </a:extLst>
          </p:cNvPr>
          <p:cNvSpPr>
            <a:spLocks noGrp="1" noChangeArrowheads="1"/>
          </p:cNvSpPr>
          <p:nvPr>
            <p:ph type="body" idx="1"/>
          </p:nvPr>
        </p:nvSpPr>
        <p:spPr>
          <a:xfrm>
            <a:off x="349251" y="1485106"/>
            <a:ext cx="4824412" cy="4458494"/>
          </a:xfrm>
        </p:spPr>
        <p:txBody>
          <a:bodyPr/>
          <a:lstStyle/>
          <a:p>
            <a:r>
              <a:rPr lang="en-CA" altLang="en-US" sz="2400" dirty="0"/>
              <a:t>Compost bins can be made of wood, wire or plastic</a:t>
            </a:r>
          </a:p>
          <a:p>
            <a:r>
              <a:rPr lang="en-CA" altLang="en-US" sz="2400" dirty="0"/>
              <a:t>Steps:</a:t>
            </a:r>
          </a:p>
          <a:p>
            <a:pPr marL="857250" lvl="1" indent="-457200">
              <a:buAutoNum type="arabicPeriod"/>
            </a:pPr>
            <a:r>
              <a:rPr lang="en-CA" altLang="en-US" sz="2400" dirty="0"/>
              <a:t>Choose the right area</a:t>
            </a:r>
          </a:p>
          <a:p>
            <a:pPr marL="857250" lvl="1" indent="-457200">
              <a:buAutoNum type="arabicPeriod"/>
            </a:pPr>
            <a:r>
              <a:rPr lang="en-CA" altLang="en-US" sz="2400" dirty="0"/>
              <a:t>Add organic material</a:t>
            </a:r>
          </a:p>
          <a:p>
            <a:pPr marL="857250" lvl="1" indent="-457200">
              <a:buAutoNum type="arabicPeriod"/>
            </a:pPr>
            <a:r>
              <a:rPr lang="en-CA" altLang="en-US" sz="2400" dirty="0"/>
              <a:t>Add water</a:t>
            </a:r>
          </a:p>
          <a:p>
            <a:pPr marL="857250" lvl="1" indent="-457200">
              <a:buAutoNum type="arabicPeriod"/>
            </a:pPr>
            <a:r>
              <a:rPr lang="en-CA" altLang="en-US" sz="2400" dirty="0"/>
              <a:t>Mix pile</a:t>
            </a:r>
          </a:p>
          <a:p>
            <a:pPr marL="857250" lvl="1" indent="-457200">
              <a:buAutoNum type="arabicPeriod"/>
            </a:pPr>
            <a:r>
              <a:rPr lang="en-CA" altLang="en-US" sz="2400" dirty="0"/>
              <a:t>Finished compost</a:t>
            </a:r>
          </a:p>
        </p:txBody>
      </p:sp>
      <p:pic>
        <p:nvPicPr>
          <p:cNvPr id="153605" name="Picture 5">
            <a:extLst>
              <a:ext uri="{FF2B5EF4-FFF2-40B4-BE49-F238E27FC236}">
                <a16:creationId xmlns:a16="http://schemas.microsoft.com/office/drawing/2014/main" id="{E11D0D4E-75F8-7152-E897-BF4739641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97" t="2477" r="22997"/>
          <a:stretch>
            <a:fillRect/>
          </a:stretch>
        </p:blipFill>
        <p:spPr bwMode="auto">
          <a:xfrm>
            <a:off x="5364163" y="1196975"/>
            <a:ext cx="3567112" cy="489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3EC8A36-9546-4A4A-1FF0-C3116A0C0D19}"/>
              </a:ext>
            </a:extLst>
          </p:cNvPr>
          <p:cNvSpPr>
            <a:spLocks noGrp="1" noChangeArrowheads="1"/>
          </p:cNvSpPr>
          <p:nvPr>
            <p:ph type="title"/>
          </p:nvPr>
        </p:nvSpPr>
        <p:spPr/>
        <p:txBody>
          <a:bodyPr/>
          <a:lstStyle/>
          <a:p>
            <a:endParaRPr lang="en-CA" altLang="en-US" dirty="0"/>
          </a:p>
        </p:txBody>
      </p:sp>
      <p:sp>
        <p:nvSpPr>
          <p:cNvPr id="63491" name="Rectangle 3">
            <a:extLst>
              <a:ext uri="{FF2B5EF4-FFF2-40B4-BE49-F238E27FC236}">
                <a16:creationId xmlns:a16="http://schemas.microsoft.com/office/drawing/2014/main" id="{EB24636D-F43F-FFF8-C42A-ADF2DD6E4961}"/>
              </a:ext>
            </a:extLst>
          </p:cNvPr>
          <p:cNvSpPr>
            <a:spLocks noGrp="1" noChangeArrowheads="1"/>
          </p:cNvSpPr>
          <p:nvPr>
            <p:ph type="body" idx="1"/>
          </p:nvPr>
        </p:nvSpPr>
        <p:spPr>
          <a:xfrm>
            <a:off x="457200" y="1600200"/>
            <a:ext cx="3970338" cy="4525963"/>
          </a:xfrm>
        </p:spPr>
        <p:txBody>
          <a:bodyPr/>
          <a:lstStyle/>
          <a:p>
            <a:r>
              <a:rPr lang="en-CA" altLang="en-US" sz="2400" dirty="0"/>
              <a:t>Great way to help the environment</a:t>
            </a:r>
          </a:p>
          <a:p>
            <a:r>
              <a:rPr lang="en-CA" altLang="en-US" sz="2400" dirty="0"/>
              <a:t>Add compost to your plants and help them grow</a:t>
            </a:r>
          </a:p>
          <a:p>
            <a:r>
              <a:rPr lang="en-CA" altLang="en-US" sz="2400" dirty="0"/>
              <a:t>It recycles waste and helps reduce the amount of garbage in our landfill</a:t>
            </a:r>
          </a:p>
        </p:txBody>
      </p:sp>
      <p:pic>
        <p:nvPicPr>
          <p:cNvPr id="63492" name="Picture 4">
            <a:extLst>
              <a:ext uri="{FF2B5EF4-FFF2-40B4-BE49-F238E27FC236}">
                <a16:creationId xmlns:a16="http://schemas.microsoft.com/office/drawing/2014/main" id="{51288A1D-2CB4-BE51-3F57-B51A012F912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1268413"/>
            <a:ext cx="4297363" cy="4681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72407E-0757-1402-9702-942F8FA2500D}"/>
              </a:ext>
            </a:extLst>
          </p:cNvPr>
          <p:cNvSpPr txBox="1"/>
          <p:nvPr/>
        </p:nvSpPr>
        <p:spPr>
          <a:xfrm>
            <a:off x="609600" y="273189"/>
            <a:ext cx="5867400" cy="707886"/>
          </a:xfrm>
          <a:prstGeom prst="rect">
            <a:avLst/>
          </a:prstGeom>
          <a:noFill/>
        </p:spPr>
        <p:txBody>
          <a:bodyPr wrap="square" rtlCol="0">
            <a:spAutoFit/>
          </a:bodyPr>
          <a:lstStyle/>
          <a:p>
            <a:r>
              <a:rPr lang="en-CA" altLang="en-US" sz="4000" dirty="0"/>
              <a:t>Benefits of Composting</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38200" y="990600"/>
            <a:ext cx="6934200" cy="646331"/>
          </a:xfrm>
          <a:prstGeom prst="rect">
            <a:avLst/>
          </a:prstGeom>
          <a:noFill/>
          <a:ln w="9525">
            <a:noFill/>
            <a:miter lim="800000"/>
            <a:headEnd/>
            <a:tailEnd/>
          </a:ln>
        </p:spPr>
        <p:txBody>
          <a:bodyPr>
            <a:spAutoFit/>
          </a:bodyPr>
          <a:lstStyle/>
          <a:p>
            <a:pPr>
              <a:spcBef>
                <a:spcPct val="50000"/>
              </a:spcBef>
            </a:pPr>
            <a:r>
              <a:rPr lang="en-US" sz="3600" dirty="0">
                <a:solidFill>
                  <a:schemeClr val="bg1"/>
                </a:solidFill>
                <a:latin typeface="Arial Bold" pitchFamily="-64" charset="0"/>
              </a:rPr>
              <a:t>Thank You</a:t>
            </a:r>
            <a:endParaRPr lang="en-US" sz="2400" dirty="0"/>
          </a:p>
        </p:txBody>
      </p:sp>
      <p:sp>
        <p:nvSpPr>
          <p:cNvPr id="3" name="Text Box 7"/>
          <p:cNvSpPr txBox="1">
            <a:spLocks noChangeArrowheads="1"/>
          </p:cNvSpPr>
          <p:nvPr/>
        </p:nvSpPr>
        <p:spPr bwMode="auto">
          <a:xfrm>
            <a:off x="914400" y="1905000"/>
            <a:ext cx="7315200" cy="461665"/>
          </a:xfrm>
          <a:prstGeom prst="rect">
            <a:avLst/>
          </a:prstGeom>
          <a:noFill/>
          <a:ln w="9525">
            <a:noFill/>
            <a:miter lim="800000"/>
            <a:headEnd/>
            <a:tailEnd/>
          </a:ln>
        </p:spPr>
        <p:txBody>
          <a:bodyPr>
            <a:spAutoFit/>
          </a:bodyPr>
          <a:lstStyle/>
          <a:p>
            <a:pPr>
              <a:spcBef>
                <a:spcPct val="50000"/>
              </a:spcBef>
              <a:buFontTx/>
              <a:buChar char="•"/>
            </a:pPr>
            <a:r>
              <a:rPr lang="en-US" sz="2400" dirty="0">
                <a:solidFill>
                  <a:schemeClr val="bg1"/>
                </a:solidFill>
              </a:rPr>
              <a:t> Any Questions?</a:t>
            </a:r>
          </a:p>
        </p:txBody>
      </p:sp>
      <p:pic>
        <p:nvPicPr>
          <p:cNvPr id="4" name="Picture 3" descr="A logo with a bird and wheat&#10;&#10;Description automatically generated">
            <a:extLst>
              <a:ext uri="{FF2B5EF4-FFF2-40B4-BE49-F238E27FC236}">
                <a16:creationId xmlns:a16="http://schemas.microsoft.com/office/drawing/2014/main" id="{AB55A5C4-CE38-EB7D-9CB4-3C582FEC0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5410200"/>
            <a:ext cx="1627950" cy="1219200"/>
          </a:xfrm>
          <a:prstGeom prst="rect">
            <a:avLst/>
          </a:prstGeom>
          <a:solidFill>
            <a:schemeClr val="bg1"/>
          </a:soli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a:extLst>
              <a:ext uri="{FF2B5EF4-FFF2-40B4-BE49-F238E27FC236}">
                <a16:creationId xmlns:a16="http://schemas.microsoft.com/office/drawing/2014/main" id="{AEB9C8E9-0928-1408-0709-3D01BDA2F02E}"/>
              </a:ext>
            </a:extLst>
          </p:cNvPr>
          <p:cNvSpPr>
            <a:spLocks noGrp="1" noChangeArrowheads="1"/>
          </p:cNvSpPr>
          <p:nvPr>
            <p:ph type="ctrTitle"/>
          </p:nvPr>
        </p:nvSpPr>
        <p:spPr>
          <a:xfrm>
            <a:off x="395288" y="981075"/>
            <a:ext cx="5254625" cy="2235200"/>
          </a:xfrm>
        </p:spPr>
        <p:txBody>
          <a:bodyPr anchor="ctr"/>
          <a:lstStyle/>
          <a:p>
            <a:r>
              <a:rPr lang="en-CA" altLang="en-US" sz="4400" dirty="0"/>
              <a:t>Composting Organic Waste:</a:t>
            </a:r>
          </a:p>
        </p:txBody>
      </p:sp>
      <p:sp>
        <p:nvSpPr>
          <p:cNvPr id="53253" name="Rectangle 5">
            <a:extLst>
              <a:ext uri="{FF2B5EF4-FFF2-40B4-BE49-F238E27FC236}">
                <a16:creationId xmlns:a16="http://schemas.microsoft.com/office/drawing/2014/main" id="{AC857EB0-C2E5-3372-D3CB-CB13C807E942}"/>
              </a:ext>
            </a:extLst>
          </p:cNvPr>
          <p:cNvSpPr>
            <a:spLocks noGrp="1" noChangeArrowheads="1"/>
          </p:cNvSpPr>
          <p:nvPr>
            <p:ph type="subTitle" idx="1"/>
          </p:nvPr>
        </p:nvSpPr>
        <p:spPr>
          <a:xfrm>
            <a:off x="1042988" y="3068638"/>
            <a:ext cx="3921125" cy="1752600"/>
          </a:xfrm>
        </p:spPr>
        <p:txBody>
          <a:bodyPr/>
          <a:lstStyle/>
          <a:p>
            <a:r>
              <a:rPr lang="en-CA" altLang="en-US" sz="3200"/>
              <a:t>Nature’s Recycling Program</a:t>
            </a:r>
          </a:p>
        </p:txBody>
      </p:sp>
      <p:pic>
        <p:nvPicPr>
          <p:cNvPr id="53255" name="Picture 7">
            <a:extLst>
              <a:ext uri="{FF2B5EF4-FFF2-40B4-BE49-F238E27FC236}">
                <a16:creationId xmlns:a16="http://schemas.microsoft.com/office/drawing/2014/main" id="{0E28AB54-ED3E-A368-4D13-A183F88A3B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937" y="2104960"/>
            <a:ext cx="3533775" cy="3744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D6D18EA-86C3-767F-265F-3B1DEC073335}"/>
              </a:ext>
            </a:extLst>
          </p:cNvPr>
          <p:cNvSpPr>
            <a:spLocks noGrp="1" noChangeArrowheads="1"/>
          </p:cNvSpPr>
          <p:nvPr>
            <p:ph type="title"/>
          </p:nvPr>
        </p:nvSpPr>
        <p:spPr/>
        <p:txBody>
          <a:bodyPr/>
          <a:lstStyle/>
          <a:p>
            <a:endParaRPr lang="en-CA" altLang="en-US" sz="4000" dirty="0"/>
          </a:p>
        </p:txBody>
      </p:sp>
      <p:sp>
        <p:nvSpPr>
          <p:cNvPr id="54275" name="Rectangle 3">
            <a:extLst>
              <a:ext uri="{FF2B5EF4-FFF2-40B4-BE49-F238E27FC236}">
                <a16:creationId xmlns:a16="http://schemas.microsoft.com/office/drawing/2014/main" id="{39FD3417-BD93-2F5A-EA33-D797378B9DC9}"/>
              </a:ext>
            </a:extLst>
          </p:cNvPr>
          <p:cNvSpPr>
            <a:spLocks noGrp="1" noChangeArrowheads="1"/>
          </p:cNvSpPr>
          <p:nvPr>
            <p:ph type="body" idx="1"/>
          </p:nvPr>
        </p:nvSpPr>
        <p:spPr>
          <a:xfrm>
            <a:off x="457200" y="1484313"/>
            <a:ext cx="8075613" cy="2765425"/>
          </a:xfrm>
        </p:spPr>
        <p:txBody>
          <a:bodyPr/>
          <a:lstStyle/>
          <a:p>
            <a:r>
              <a:rPr lang="en-CA" altLang="en-US" sz="2400" dirty="0"/>
              <a:t>Materials that are </a:t>
            </a:r>
            <a:r>
              <a:rPr lang="en-CA" altLang="en-US" sz="2400" b="1" dirty="0"/>
              <a:t>biodegradable </a:t>
            </a:r>
          </a:p>
          <a:p>
            <a:r>
              <a:rPr lang="en-CA" altLang="en-US" sz="2400" dirty="0"/>
              <a:t>Which materials are biodegradable?</a:t>
            </a:r>
          </a:p>
          <a:p>
            <a:pPr lvl="1"/>
            <a:r>
              <a:rPr lang="en-CA" altLang="en-US" sz="2400" dirty="0"/>
              <a:t>Plants, like grass and leaves</a:t>
            </a:r>
          </a:p>
          <a:p>
            <a:pPr lvl="1"/>
            <a:r>
              <a:rPr lang="en-CA" altLang="en-US" sz="2400" dirty="0"/>
              <a:t>Food scraps, like fruits and vegetables</a:t>
            </a:r>
          </a:p>
          <a:p>
            <a:pPr lvl="1"/>
            <a:r>
              <a:rPr lang="en-CA" altLang="en-US" sz="2400" dirty="0"/>
              <a:t>Things made from plants, like wood and paper</a:t>
            </a:r>
          </a:p>
          <a:p>
            <a:endParaRPr lang="en-CA" altLang="en-US" sz="2800" dirty="0"/>
          </a:p>
          <a:p>
            <a:endParaRPr lang="en-CA" altLang="en-US" sz="2800" dirty="0"/>
          </a:p>
        </p:txBody>
      </p:sp>
      <p:pic>
        <p:nvPicPr>
          <p:cNvPr id="54284" name="Picture 12">
            <a:extLst>
              <a:ext uri="{FF2B5EF4-FFF2-40B4-BE49-F238E27FC236}">
                <a16:creationId xmlns:a16="http://schemas.microsoft.com/office/drawing/2014/main" id="{28ECFB5D-527A-B9DB-0C4E-1BE8AA1D59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88" y="4395788"/>
            <a:ext cx="2627312" cy="2462212"/>
          </a:xfrm>
          <a:prstGeom prst="rect">
            <a:avLst/>
          </a:prstGeom>
          <a:noFill/>
          <a:extLst>
            <a:ext uri="{909E8E84-426E-40DD-AFC4-6F175D3DCCD1}">
              <a14:hiddenFill xmlns:a14="http://schemas.microsoft.com/office/drawing/2010/main">
                <a:solidFill>
                  <a:srgbClr val="FFFFFF"/>
                </a:solidFill>
              </a14:hiddenFill>
            </a:ext>
          </a:extLst>
        </p:spPr>
      </p:pic>
      <p:pic>
        <p:nvPicPr>
          <p:cNvPr id="54285" name="Picture 13">
            <a:extLst>
              <a:ext uri="{FF2B5EF4-FFF2-40B4-BE49-F238E27FC236}">
                <a16:creationId xmlns:a16="http://schemas.microsoft.com/office/drawing/2014/main" id="{423DF187-81DF-8B96-B598-585B6429E3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508500"/>
            <a:ext cx="3887787" cy="2349500"/>
          </a:xfrm>
          <a:prstGeom prst="rect">
            <a:avLst/>
          </a:prstGeom>
          <a:noFill/>
          <a:extLst>
            <a:ext uri="{909E8E84-426E-40DD-AFC4-6F175D3DCCD1}">
              <a14:hiddenFill xmlns:a14="http://schemas.microsoft.com/office/drawing/2010/main">
                <a:solidFill>
                  <a:srgbClr val="FFFFFF"/>
                </a:solidFill>
              </a14:hiddenFill>
            </a:ext>
          </a:extLst>
        </p:spPr>
      </p:pic>
      <p:pic>
        <p:nvPicPr>
          <p:cNvPr id="54289" name="Picture 17">
            <a:extLst>
              <a:ext uri="{FF2B5EF4-FFF2-40B4-BE49-F238E27FC236}">
                <a16:creationId xmlns:a16="http://schemas.microsoft.com/office/drawing/2014/main" id="{65172CED-F431-3249-2B68-65E259A5B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75150"/>
            <a:ext cx="2736850" cy="248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5B4BE5-04A0-BCAD-34D0-BF8ADBD388BB}"/>
              </a:ext>
            </a:extLst>
          </p:cNvPr>
          <p:cNvSpPr txBox="1"/>
          <p:nvPr/>
        </p:nvSpPr>
        <p:spPr>
          <a:xfrm>
            <a:off x="609600" y="228600"/>
            <a:ext cx="5638800" cy="707886"/>
          </a:xfrm>
          <a:prstGeom prst="rect">
            <a:avLst/>
          </a:prstGeom>
          <a:noFill/>
        </p:spPr>
        <p:txBody>
          <a:bodyPr wrap="square" rtlCol="0">
            <a:spAutoFit/>
          </a:bodyPr>
          <a:lstStyle/>
          <a:p>
            <a:r>
              <a:rPr lang="en-CA" altLang="en-US" sz="4000" dirty="0"/>
              <a:t>What is Organic Waste?</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E58FD20-9997-CCA5-B534-58FB1B8E177E}"/>
              </a:ext>
            </a:extLst>
          </p:cNvPr>
          <p:cNvSpPr>
            <a:spLocks noGrp="1" noChangeArrowheads="1"/>
          </p:cNvSpPr>
          <p:nvPr>
            <p:ph type="title"/>
          </p:nvPr>
        </p:nvSpPr>
        <p:spPr/>
        <p:txBody>
          <a:bodyPr/>
          <a:lstStyle/>
          <a:p>
            <a:endParaRPr lang="en-CA" altLang="en-US" dirty="0"/>
          </a:p>
        </p:txBody>
      </p:sp>
      <p:sp>
        <p:nvSpPr>
          <p:cNvPr id="56323" name="Rectangle 3">
            <a:extLst>
              <a:ext uri="{FF2B5EF4-FFF2-40B4-BE49-F238E27FC236}">
                <a16:creationId xmlns:a16="http://schemas.microsoft.com/office/drawing/2014/main" id="{624752CC-A937-8D77-2194-CCF923094BA2}"/>
              </a:ext>
            </a:extLst>
          </p:cNvPr>
          <p:cNvSpPr>
            <a:spLocks noGrp="1" noChangeArrowheads="1"/>
          </p:cNvSpPr>
          <p:nvPr>
            <p:ph type="body" idx="1"/>
          </p:nvPr>
        </p:nvSpPr>
        <p:spPr>
          <a:xfrm>
            <a:off x="457200" y="1600200"/>
            <a:ext cx="5508625" cy="3052763"/>
          </a:xfrm>
        </p:spPr>
        <p:txBody>
          <a:bodyPr/>
          <a:lstStyle/>
          <a:p>
            <a:pPr>
              <a:lnSpc>
                <a:spcPct val="90000"/>
              </a:lnSpc>
            </a:pPr>
            <a:r>
              <a:rPr lang="en-CA" altLang="en-US" sz="2400" dirty="0"/>
              <a:t>Composting is nature’s way of recycling organic waste</a:t>
            </a:r>
          </a:p>
          <a:p>
            <a:pPr>
              <a:lnSpc>
                <a:spcPct val="90000"/>
              </a:lnSpc>
            </a:pPr>
            <a:r>
              <a:rPr lang="en-CA" altLang="en-US" sz="2400" dirty="0"/>
              <a:t>In a forest, dead plants and leaves form a mulch</a:t>
            </a:r>
          </a:p>
          <a:p>
            <a:pPr>
              <a:lnSpc>
                <a:spcPct val="90000"/>
              </a:lnSpc>
            </a:pPr>
            <a:r>
              <a:rPr lang="en-CA" altLang="en-US" sz="2400" dirty="0"/>
              <a:t>Over time they decompose into nutrients that feed the forest plants</a:t>
            </a:r>
          </a:p>
          <a:p>
            <a:pPr>
              <a:lnSpc>
                <a:spcPct val="90000"/>
              </a:lnSpc>
            </a:pPr>
            <a:endParaRPr lang="en-CA" altLang="en-US" sz="2400" dirty="0"/>
          </a:p>
        </p:txBody>
      </p:sp>
      <p:sp>
        <p:nvSpPr>
          <p:cNvPr id="56329" name="Text Box 9">
            <a:extLst>
              <a:ext uri="{FF2B5EF4-FFF2-40B4-BE49-F238E27FC236}">
                <a16:creationId xmlns:a16="http://schemas.microsoft.com/office/drawing/2014/main" id="{D213ADDB-3B2F-7684-0D11-4C9324FB79CB}"/>
              </a:ext>
            </a:extLst>
          </p:cNvPr>
          <p:cNvSpPr txBox="1">
            <a:spLocks noChangeArrowheads="1"/>
          </p:cNvSpPr>
          <p:nvPr/>
        </p:nvSpPr>
        <p:spPr bwMode="auto">
          <a:xfrm>
            <a:off x="791368" y="5158345"/>
            <a:ext cx="7561263" cy="898525"/>
          </a:xfrm>
          <a:prstGeom prst="rect">
            <a:avLst/>
          </a:prstGeom>
          <a:noFill/>
          <a:ln w="381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CA" altLang="en-US" sz="2800" dirty="0">
                <a:latin typeface="Arial" panose="020B0604020202020204" pitchFamily="34" charset="0"/>
              </a:rPr>
              <a:t>We can help the environment by recycling our organic waste through composting!</a:t>
            </a:r>
          </a:p>
        </p:txBody>
      </p:sp>
      <p:sp>
        <p:nvSpPr>
          <p:cNvPr id="2" name="TextBox 1">
            <a:extLst>
              <a:ext uri="{FF2B5EF4-FFF2-40B4-BE49-F238E27FC236}">
                <a16:creationId xmlns:a16="http://schemas.microsoft.com/office/drawing/2014/main" id="{E739DCEA-6CED-613B-987E-BCFB3065C0F5}"/>
              </a:ext>
            </a:extLst>
          </p:cNvPr>
          <p:cNvSpPr txBox="1"/>
          <p:nvPr/>
        </p:nvSpPr>
        <p:spPr>
          <a:xfrm>
            <a:off x="609600" y="228600"/>
            <a:ext cx="5638800" cy="707886"/>
          </a:xfrm>
          <a:prstGeom prst="rect">
            <a:avLst/>
          </a:prstGeom>
          <a:noFill/>
        </p:spPr>
        <p:txBody>
          <a:bodyPr wrap="square" rtlCol="0">
            <a:spAutoFit/>
          </a:bodyPr>
          <a:lstStyle/>
          <a:p>
            <a:r>
              <a:rPr lang="en-CA" altLang="en-US" sz="4000" dirty="0"/>
              <a:t>What is Composting?</a:t>
            </a:r>
            <a:endParaRPr lang="en-US" sz="4000" dirty="0"/>
          </a:p>
        </p:txBody>
      </p:sp>
      <p:pic>
        <p:nvPicPr>
          <p:cNvPr id="3" name="Picture 21">
            <a:extLst>
              <a:ext uri="{FF2B5EF4-FFF2-40B4-BE49-F238E27FC236}">
                <a16:creationId xmlns:a16="http://schemas.microsoft.com/office/drawing/2014/main" id="{181E9FBA-8ED9-B5E1-03B7-3620D1DDB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82" r="37546"/>
          <a:stretch>
            <a:fillRect/>
          </a:stretch>
        </p:blipFill>
        <p:spPr bwMode="auto">
          <a:xfrm>
            <a:off x="5965824" y="801130"/>
            <a:ext cx="2832859" cy="4152506"/>
          </a:xfrm>
          <a:prstGeom prst="rect">
            <a:avLst/>
          </a:prstGeom>
          <a:noFill/>
          <a:ln w="5715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AD98-5D90-332E-295C-89E5F0C6E4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05557A6-9883-A3CB-8C4F-EEE3ECCC5272}"/>
              </a:ext>
            </a:extLst>
          </p:cNvPr>
          <p:cNvSpPr>
            <a:spLocks noGrp="1"/>
          </p:cNvSpPr>
          <p:nvPr>
            <p:ph idx="1"/>
          </p:nvPr>
        </p:nvSpPr>
        <p:spPr/>
        <p:txBody>
          <a:bodyPr/>
          <a:lstStyle/>
          <a:p>
            <a:endParaRPr lang="en-US" sz="4000" dirty="0"/>
          </a:p>
        </p:txBody>
      </p:sp>
      <p:grpSp>
        <p:nvGrpSpPr>
          <p:cNvPr id="4" name="Group 74">
            <a:extLst>
              <a:ext uri="{FF2B5EF4-FFF2-40B4-BE49-F238E27FC236}">
                <a16:creationId xmlns:a16="http://schemas.microsoft.com/office/drawing/2014/main" id="{BEEC0046-97A6-92EE-182D-BEF2984DFF04}"/>
              </a:ext>
            </a:extLst>
          </p:cNvPr>
          <p:cNvGrpSpPr>
            <a:grpSpLocks/>
          </p:cNvGrpSpPr>
          <p:nvPr/>
        </p:nvGrpSpPr>
        <p:grpSpPr bwMode="auto">
          <a:xfrm>
            <a:off x="266700" y="2007394"/>
            <a:ext cx="8610600" cy="4192692"/>
            <a:chOff x="0" y="709"/>
            <a:chExt cx="5760" cy="2843"/>
          </a:xfrm>
        </p:grpSpPr>
        <p:pic>
          <p:nvPicPr>
            <p:cNvPr id="5" name="Picture 57">
              <a:extLst>
                <a:ext uri="{FF2B5EF4-FFF2-40B4-BE49-F238E27FC236}">
                  <a16:creationId xmlns:a16="http://schemas.microsoft.com/office/drawing/2014/main" id="{99A0F95E-63A3-D007-0008-56EFF2454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409" t="17682" r="11375" b="25517"/>
            <a:stretch>
              <a:fillRect/>
            </a:stretch>
          </p:blipFill>
          <p:spPr bwMode="auto">
            <a:xfrm>
              <a:off x="0" y="709"/>
              <a:ext cx="5760" cy="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8">
              <a:extLst>
                <a:ext uri="{FF2B5EF4-FFF2-40B4-BE49-F238E27FC236}">
                  <a16:creationId xmlns:a16="http://schemas.microsoft.com/office/drawing/2014/main" id="{851A99C4-F824-0DED-B226-ADD84F106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155" t="62738" r="38673" b="28453"/>
            <a:stretch>
              <a:fillRect/>
            </a:stretch>
          </p:blipFill>
          <p:spPr bwMode="auto">
            <a:xfrm>
              <a:off x="839" y="2822"/>
              <a:ext cx="590" cy="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9">
              <a:extLst>
                <a:ext uri="{FF2B5EF4-FFF2-40B4-BE49-F238E27FC236}">
                  <a16:creationId xmlns:a16="http://schemas.microsoft.com/office/drawing/2014/main" id="{127C21E1-8245-B43C-2969-D19F56325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5424" t="64680" r="39006" b="28754"/>
            <a:stretch>
              <a:fillRect/>
            </a:stretch>
          </p:blipFill>
          <p:spPr bwMode="auto">
            <a:xfrm>
              <a:off x="1383" y="2889"/>
              <a:ext cx="680"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0">
              <a:extLst>
                <a:ext uri="{FF2B5EF4-FFF2-40B4-BE49-F238E27FC236}">
                  <a16:creationId xmlns:a16="http://schemas.microsoft.com/office/drawing/2014/main" id="{39022764-0073-A151-53C3-212B6A425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550" t="59801" r="58272" b="29427"/>
            <a:stretch>
              <a:fillRect/>
            </a:stretch>
          </p:blipFill>
          <p:spPr bwMode="auto">
            <a:xfrm>
              <a:off x="2018" y="2725"/>
              <a:ext cx="676" cy="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1">
              <a:extLst>
                <a:ext uri="{FF2B5EF4-FFF2-40B4-BE49-F238E27FC236}">
                  <a16:creationId xmlns:a16="http://schemas.microsoft.com/office/drawing/2014/main" id="{4B4A4BEF-1E61-13DA-E496-B53F2E528E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9160" t="19580" r="26350" b="40652"/>
            <a:stretch>
              <a:fillRect/>
            </a:stretch>
          </p:blipFill>
          <p:spPr bwMode="auto">
            <a:xfrm>
              <a:off x="2925" y="1710"/>
              <a:ext cx="2835" cy="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2">
              <a:extLst>
                <a:ext uri="{FF2B5EF4-FFF2-40B4-BE49-F238E27FC236}">
                  <a16:creationId xmlns:a16="http://schemas.microsoft.com/office/drawing/2014/main" id="{700CED77-DC51-E7E4-A82A-FC9380EC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036" t="45833" r="19456" b="46016"/>
            <a:stretch>
              <a:fillRect/>
            </a:stretch>
          </p:blipFill>
          <p:spPr bwMode="auto">
            <a:xfrm>
              <a:off x="3107" y="1982"/>
              <a:ext cx="1088"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3">
              <a:extLst>
                <a:ext uri="{FF2B5EF4-FFF2-40B4-BE49-F238E27FC236}">
                  <a16:creationId xmlns:a16="http://schemas.microsoft.com/office/drawing/2014/main" id="{E89C8DC7-06E1-C21F-FC5D-092E94BC34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1654" t="43135" r="42822" b="49028"/>
            <a:stretch>
              <a:fillRect/>
            </a:stretch>
          </p:blipFill>
          <p:spPr bwMode="auto">
            <a:xfrm>
              <a:off x="3606" y="1982"/>
              <a:ext cx="499"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64">
              <a:extLst>
                <a:ext uri="{FF2B5EF4-FFF2-40B4-BE49-F238E27FC236}">
                  <a16:creationId xmlns:a16="http://schemas.microsoft.com/office/drawing/2014/main" id="{C2A3BA32-FB54-F32E-862B-13710F90F87F}"/>
                </a:ext>
              </a:extLst>
            </p:cNvPr>
            <p:cNvSpPr txBox="1">
              <a:spLocks noChangeArrowheads="1"/>
            </p:cNvSpPr>
            <p:nvPr/>
          </p:nvSpPr>
          <p:spPr bwMode="auto">
            <a:xfrm>
              <a:off x="2881" y="3033"/>
              <a:ext cx="16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buFontTx/>
                <a:buNone/>
              </a:pPr>
              <a:r>
                <a:rPr lang="en-CA" altLang="en-US" sz="2800" b="1" dirty="0">
                  <a:latin typeface="Arial Black" panose="020B0A04020102020204" pitchFamily="34" charset="0"/>
                </a:rPr>
                <a:t>LEACHATE</a:t>
              </a:r>
            </a:p>
          </p:txBody>
        </p:sp>
        <p:pic>
          <p:nvPicPr>
            <p:cNvPr id="13" name="Picture 65">
              <a:extLst>
                <a:ext uri="{FF2B5EF4-FFF2-40B4-BE49-F238E27FC236}">
                  <a16:creationId xmlns:a16="http://schemas.microsoft.com/office/drawing/2014/main" id="{9162007B-D7AA-82F3-2A4E-74C1FB83BD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6751" t="53908" r="40074" b="25534"/>
            <a:stretch>
              <a:fillRect/>
            </a:stretch>
          </p:blipFill>
          <p:spPr bwMode="auto">
            <a:xfrm>
              <a:off x="4468" y="2163"/>
              <a:ext cx="1269" cy="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6">
              <a:extLst>
                <a:ext uri="{FF2B5EF4-FFF2-40B4-BE49-F238E27FC236}">
                  <a16:creationId xmlns:a16="http://schemas.microsoft.com/office/drawing/2014/main" id="{7190DD92-04A2-C5F6-F9C6-38934CAD31E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6205" t="39227" r="25717" b="43401"/>
            <a:stretch>
              <a:fillRect/>
            </a:stretch>
          </p:blipFill>
          <p:spPr bwMode="auto">
            <a:xfrm>
              <a:off x="4513" y="2046"/>
              <a:ext cx="1134"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7">
              <a:extLst>
                <a:ext uri="{FF2B5EF4-FFF2-40B4-BE49-F238E27FC236}">
                  <a16:creationId xmlns:a16="http://schemas.microsoft.com/office/drawing/2014/main" id="{C178330A-3699-88D5-A41D-6021E132F5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2957" t="68610" r="13029" b="24547"/>
            <a:stretch>
              <a:fillRect/>
            </a:stretch>
          </p:blipFill>
          <p:spPr bwMode="auto">
            <a:xfrm>
              <a:off x="2879" y="3297"/>
              <a:ext cx="2858"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Rectangle 16">
            <a:extLst>
              <a:ext uri="{FF2B5EF4-FFF2-40B4-BE49-F238E27FC236}">
                <a16:creationId xmlns:a16="http://schemas.microsoft.com/office/drawing/2014/main" id="{BC7B9595-431D-342F-D86B-5809EBBD43C9}"/>
              </a:ext>
            </a:extLst>
          </p:cNvPr>
          <p:cNvSpPr/>
          <p:nvPr/>
        </p:nvSpPr>
        <p:spPr>
          <a:xfrm>
            <a:off x="2514600" y="2159794"/>
            <a:ext cx="4023188" cy="1143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Organic Breakdown vs Landfill Breakdown</a:t>
            </a:r>
          </a:p>
        </p:txBody>
      </p:sp>
      <p:sp>
        <p:nvSpPr>
          <p:cNvPr id="19" name="TextBox 18">
            <a:extLst>
              <a:ext uri="{FF2B5EF4-FFF2-40B4-BE49-F238E27FC236}">
                <a16:creationId xmlns:a16="http://schemas.microsoft.com/office/drawing/2014/main" id="{5678704E-9C85-BC74-53CE-39730A05FE72}"/>
              </a:ext>
            </a:extLst>
          </p:cNvPr>
          <p:cNvSpPr txBox="1"/>
          <p:nvPr/>
        </p:nvSpPr>
        <p:spPr>
          <a:xfrm>
            <a:off x="266700" y="163801"/>
            <a:ext cx="7505700" cy="1323439"/>
          </a:xfrm>
          <a:prstGeom prst="rect">
            <a:avLst/>
          </a:prstGeom>
          <a:noFill/>
        </p:spPr>
        <p:txBody>
          <a:bodyPr wrap="square" rtlCol="0">
            <a:spAutoFit/>
          </a:bodyPr>
          <a:lstStyle/>
          <a:p>
            <a:r>
              <a:rPr lang="en-US" sz="4000" dirty="0"/>
              <a:t>Organic Waste in a Landfill</a:t>
            </a:r>
          </a:p>
          <a:p>
            <a:endParaRPr lang="en-US" sz="4000" dirty="0"/>
          </a:p>
        </p:txBody>
      </p:sp>
    </p:spTree>
    <p:extLst>
      <p:ext uri="{BB962C8B-B14F-4D97-AF65-F5344CB8AC3E}">
        <p14:creationId xmlns:p14="http://schemas.microsoft.com/office/powerpoint/2010/main" val="186245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9CC2692A-8933-977D-9F9E-C980714F2277}"/>
              </a:ext>
            </a:extLst>
          </p:cNvPr>
          <p:cNvSpPr>
            <a:spLocks noGrp="1" noChangeArrowheads="1"/>
          </p:cNvSpPr>
          <p:nvPr>
            <p:ph type="title"/>
          </p:nvPr>
        </p:nvSpPr>
        <p:spPr>
          <a:xfrm>
            <a:off x="169863" y="188913"/>
            <a:ext cx="6202362" cy="1143000"/>
          </a:xfrm>
        </p:spPr>
        <p:txBody>
          <a:bodyPr/>
          <a:lstStyle/>
          <a:p>
            <a:pPr algn="l"/>
            <a:r>
              <a:rPr lang="en-CA" altLang="en-US" sz="4000" dirty="0"/>
              <a:t>Compost Materials</a:t>
            </a:r>
          </a:p>
        </p:txBody>
      </p:sp>
      <p:sp>
        <p:nvSpPr>
          <p:cNvPr id="314371" name="Rectangle 3">
            <a:extLst>
              <a:ext uri="{FF2B5EF4-FFF2-40B4-BE49-F238E27FC236}">
                <a16:creationId xmlns:a16="http://schemas.microsoft.com/office/drawing/2014/main" id="{4E36818B-99E7-69A0-4895-AB4FB4523910}"/>
              </a:ext>
            </a:extLst>
          </p:cNvPr>
          <p:cNvSpPr>
            <a:spLocks noGrp="1" noChangeArrowheads="1"/>
          </p:cNvSpPr>
          <p:nvPr>
            <p:ph type="body" idx="1"/>
          </p:nvPr>
        </p:nvSpPr>
        <p:spPr>
          <a:xfrm>
            <a:off x="457200" y="1484313"/>
            <a:ext cx="5338763" cy="4641850"/>
          </a:xfrm>
        </p:spPr>
        <p:txBody>
          <a:bodyPr/>
          <a:lstStyle/>
          <a:p>
            <a:pPr>
              <a:buFontTx/>
              <a:buNone/>
            </a:pPr>
            <a:r>
              <a:rPr lang="en-CA" altLang="en-US" sz="2400" b="1" u="sng" dirty="0">
                <a:solidFill>
                  <a:srgbClr val="009900"/>
                </a:solidFill>
              </a:rPr>
              <a:t>Greens</a:t>
            </a:r>
            <a:r>
              <a:rPr lang="en-CA" altLang="en-US" sz="2400" dirty="0">
                <a:solidFill>
                  <a:srgbClr val="009900"/>
                </a:solidFill>
              </a:rPr>
              <a:t> </a:t>
            </a:r>
          </a:p>
          <a:p>
            <a:pPr>
              <a:buFontTx/>
              <a:buNone/>
            </a:pPr>
            <a:r>
              <a:rPr lang="en-CA" altLang="en-US" sz="2400" dirty="0"/>
              <a:t>(Nitrogen-rich)</a:t>
            </a:r>
          </a:p>
          <a:p>
            <a:pPr>
              <a:buFontTx/>
              <a:buNone/>
            </a:pPr>
            <a:endParaRPr lang="en-CA" altLang="en-US" sz="2400" dirty="0"/>
          </a:p>
          <a:p>
            <a:pPr>
              <a:lnSpc>
                <a:spcPct val="90000"/>
              </a:lnSpc>
            </a:pPr>
            <a:r>
              <a:rPr lang="en-CA" altLang="en-US" sz="2400" dirty="0"/>
              <a:t>Fresh yard waste </a:t>
            </a:r>
          </a:p>
          <a:p>
            <a:pPr>
              <a:lnSpc>
                <a:spcPct val="90000"/>
              </a:lnSpc>
            </a:pPr>
            <a:r>
              <a:rPr lang="en-CA" altLang="en-US" sz="2400" dirty="0"/>
              <a:t>Fruit and veggie scraps</a:t>
            </a:r>
          </a:p>
          <a:p>
            <a:pPr>
              <a:lnSpc>
                <a:spcPct val="90000"/>
              </a:lnSpc>
            </a:pPr>
            <a:r>
              <a:rPr lang="en-CA" altLang="en-US" sz="2400" dirty="0"/>
              <a:t>Egg shells</a:t>
            </a:r>
          </a:p>
          <a:p>
            <a:pPr>
              <a:lnSpc>
                <a:spcPct val="90000"/>
              </a:lnSpc>
            </a:pPr>
            <a:r>
              <a:rPr lang="en-CA" altLang="en-US" sz="2400" dirty="0"/>
              <a:t>Coffee grounds</a:t>
            </a:r>
          </a:p>
          <a:p>
            <a:pPr>
              <a:lnSpc>
                <a:spcPct val="90000"/>
              </a:lnSpc>
            </a:pPr>
            <a:r>
              <a:rPr lang="en-CA" altLang="en-US" sz="2400" dirty="0"/>
              <a:t>Tea bags</a:t>
            </a:r>
          </a:p>
          <a:p>
            <a:pPr>
              <a:lnSpc>
                <a:spcPct val="90000"/>
              </a:lnSpc>
            </a:pPr>
            <a:endParaRPr lang="en-CA" altLang="en-US" dirty="0"/>
          </a:p>
        </p:txBody>
      </p:sp>
      <p:pic>
        <p:nvPicPr>
          <p:cNvPr id="314372" name="Picture 4">
            <a:extLst>
              <a:ext uri="{FF2B5EF4-FFF2-40B4-BE49-F238E27FC236}">
                <a16:creationId xmlns:a16="http://schemas.microsoft.com/office/drawing/2014/main" id="{FE4408B3-5FB9-693A-8524-A1898574C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1800" y="2852738"/>
            <a:ext cx="3095625" cy="1414462"/>
          </a:xfrm>
          <a:prstGeom prst="rect">
            <a:avLst/>
          </a:prstGeom>
          <a:noFill/>
          <a:extLst>
            <a:ext uri="{909E8E84-426E-40DD-AFC4-6F175D3DCCD1}">
              <a14:hiddenFill xmlns:a14="http://schemas.microsoft.com/office/drawing/2010/main">
                <a:solidFill>
                  <a:srgbClr val="FFFFFF"/>
                </a:solidFill>
              </a14:hiddenFill>
            </a:ext>
          </a:extLst>
        </p:spPr>
      </p:pic>
      <p:pic>
        <p:nvPicPr>
          <p:cNvPr id="314374" name="Picture 6">
            <a:extLst>
              <a:ext uri="{FF2B5EF4-FFF2-40B4-BE49-F238E27FC236}">
                <a16:creationId xmlns:a16="http://schemas.microsoft.com/office/drawing/2014/main" id="{6989C96F-C959-C8AD-239E-2D21D3BDAA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725" y="4365625"/>
            <a:ext cx="2089150" cy="1566863"/>
          </a:xfrm>
          <a:prstGeom prst="rect">
            <a:avLst/>
          </a:prstGeom>
          <a:noFill/>
          <a:extLst>
            <a:ext uri="{909E8E84-426E-40DD-AFC4-6F175D3DCCD1}">
              <a14:hiddenFill xmlns:a14="http://schemas.microsoft.com/office/drawing/2010/main">
                <a:solidFill>
                  <a:srgbClr val="FFFFFF"/>
                </a:solidFill>
              </a14:hiddenFill>
            </a:ext>
          </a:extLst>
        </p:spPr>
      </p:pic>
      <p:pic>
        <p:nvPicPr>
          <p:cNvPr id="314376" name="Picture 8">
            <a:extLst>
              <a:ext uri="{FF2B5EF4-FFF2-40B4-BE49-F238E27FC236}">
                <a16:creationId xmlns:a16="http://schemas.microsoft.com/office/drawing/2014/main" id="{D2DD6146-AC40-847F-7896-7A94B1284A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7922" r="21780" b="7393"/>
          <a:stretch>
            <a:fillRect/>
          </a:stretch>
        </p:blipFill>
        <p:spPr bwMode="auto">
          <a:xfrm>
            <a:off x="7381875" y="4365625"/>
            <a:ext cx="1239838" cy="1511300"/>
          </a:xfrm>
          <a:prstGeom prst="rect">
            <a:avLst/>
          </a:prstGeom>
          <a:noFill/>
          <a:extLst>
            <a:ext uri="{909E8E84-426E-40DD-AFC4-6F175D3DCCD1}">
              <a14:hiddenFill xmlns:a14="http://schemas.microsoft.com/office/drawing/2010/main">
                <a:solidFill>
                  <a:srgbClr val="FFFFFF"/>
                </a:solidFill>
              </a14:hiddenFill>
            </a:ext>
          </a:extLst>
        </p:spPr>
      </p:pic>
      <p:sp>
        <p:nvSpPr>
          <p:cNvPr id="314382" name="AutoShape 14">
            <a:extLst>
              <a:ext uri="{FF2B5EF4-FFF2-40B4-BE49-F238E27FC236}">
                <a16:creationId xmlns:a16="http://schemas.microsoft.com/office/drawing/2014/main" id="{DD5B2F3B-B5E1-572D-6D8E-1D7A011A5BC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14392" name="Picture 24">
            <a:extLst>
              <a:ext uri="{FF2B5EF4-FFF2-40B4-BE49-F238E27FC236}">
                <a16:creationId xmlns:a16="http://schemas.microsoft.com/office/drawing/2014/main" id="{B8DE47C6-37B6-039E-E28C-1E6A08A95C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25" y="1052513"/>
            <a:ext cx="2143125" cy="1933575"/>
          </a:xfrm>
          <a:prstGeom prst="rect">
            <a:avLst/>
          </a:prstGeom>
          <a:noFill/>
          <a:extLst>
            <a:ext uri="{909E8E84-426E-40DD-AFC4-6F175D3DCCD1}">
              <a14:hiddenFill xmlns:a14="http://schemas.microsoft.com/office/drawing/2010/main">
                <a:solidFill>
                  <a:srgbClr val="FFFFFF"/>
                </a:solidFill>
              </a14:hiddenFill>
            </a:ext>
          </a:extLst>
        </p:spPr>
      </p:pic>
      <p:pic>
        <p:nvPicPr>
          <p:cNvPr id="314394" name="Picture 26">
            <a:extLst>
              <a:ext uri="{FF2B5EF4-FFF2-40B4-BE49-F238E27FC236}">
                <a16:creationId xmlns:a16="http://schemas.microsoft.com/office/drawing/2014/main" id="{07A5E986-A0C1-9D5A-EE9D-78D51027E6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947" t="10684" r="20050" b="14439"/>
          <a:stretch>
            <a:fillRect/>
          </a:stretch>
        </p:blipFill>
        <p:spPr bwMode="auto">
          <a:xfrm>
            <a:off x="5562600" y="1268413"/>
            <a:ext cx="1171575" cy="1512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D659BEE0-5C45-DB67-5837-28BD57AF9B4D}"/>
              </a:ext>
            </a:extLst>
          </p:cNvPr>
          <p:cNvSpPr>
            <a:spLocks noGrp="1" noChangeArrowheads="1"/>
          </p:cNvSpPr>
          <p:nvPr>
            <p:ph type="title"/>
          </p:nvPr>
        </p:nvSpPr>
        <p:spPr>
          <a:xfrm>
            <a:off x="179388" y="188913"/>
            <a:ext cx="6202362" cy="1143000"/>
          </a:xfrm>
        </p:spPr>
        <p:txBody>
          <a:bodyPr/>
          <a:lstStyle/>
          <a:p>
            <a:pPr algn="l"/>
            <a:r>
              <a:rPr lang="en-CA" altLang="en-US" sz="4000" dirty="0"/>
              <a:t>Compost Materials</a:t>
            </a:r>
          </a:p>
        </p:txBody>
      </p:sp>
      <p:sp>
        <p:nvSpPr>
          <p:cNvPr id="316419" name="Rectangle 3">
            <a:extLst>
              <a:ext uri="{FF2B5EF4-FFF2-40B4-BE49-F238E27FC236}">
                <a16:creationId xmlns:a16="http://schemas.microsoft.com/office/drawing/2014/main" id="{39D02A5E-52CE-2FE3-4597-13BB17059A4C}"/>
              </a:ext>
            </a:extLst>
          </p:cNvPr>
          <p:cNvSpPr>
            <a:spLocks noGrp="1" noChangeArrowheads="1"/>
          </p:cNvSpPr>
          <p:nvPr>
            <p:ph type="body" idx="1"/>
          </p:nvPr>
        </p:nvSpPr>
        <p:spPr>
          <a:xfrm>
            <a:off x="457200" y="1484313"/>
            <a:ext cx="4402138" cy="4641850"/>
          </a:xfrm>
        </p:spPr>
        <p:txBody>
          <a:bodyPr/>
          <a:lstStyle/>
          <a:p>
            <a:pPr>
              <a:lnSpc>
                <a:spcPct val="90000"/>
              </a:lnSpc>
              <a:buFontTx/>
              <a:buNone/>
            </a:pPr>
            <a:r>
              <a:rPr lang="en-CA" altLang="en-US" sz="2400" b="1" u="sng" dirty="0">
                <a:solidFill>
                  <a:srgbClr val="663300"/>
                </a:solidFill>
              </a:rPr>
              <a:t>Browns </a:t>
            </a:r>
          </a:p>
          <a:p>
            <a:pPr>
              <a:lnSpc>
                <a:spcPct val="90000"/>
              </a:lnSpc>
              <a:buFontTx/>
              <a:buNone/>
            </a:pPr>
            <a:r>
              <a:rPr lang="en-CA" altLang="en-US" sz="2400" dirty="0"/>
              <a:t>(Carbon-rich)</a:t>
            </a:r>
          </a:p>
          <a:p>
            <a:pPr>
              <a:lnSpc>
                <a:spcPct val="90000"/>
              </a:lnSpc>
              <a:buFontTx/>
              <a:buNone/>
            </a:pPr>
            <a:endParaRPr lang="en-CA" altLang="en-US" sz="2400" dirty="0"/>
          </a:p>
          <a:p>
            <a:pPr>
              <a:lnSpc>
                <a:spcPct val="90000"/>
              </a:lnSpc>
            </a:pPr>
            <a:r>
              <a:rPr lang="en-CA" altLang="en-US" sz="2400" dirty="0"/>
              <a:t>Dead leaves</a:t>
            </a:r>
          </a:p>
          <a:p>
            <a:pPr>
              <a:lnSpc>
                <a:spcPct val="90000"/>
              </a:lnSpc>
            </a:pPr>
            <a:r>
              <a:rPr lang="en-CA" altLang="en-US" sz="2400" dirty="0"/>
              <a:t>Dry grass</a:t>
            </a:r>
          </a:p>
          <a:p>
            <a:pPr>
              <a:lnSpc>
                <a:spcPct val="90000"/>
              </a:lnSpc>
            </a:pPr>
            <a:r>
              <a:rPr lang="en-CA" altLang="en-US" sz="2400" dirty="0"/>
              <a:t>Wood chips</a:t>
            </a:r>
          </a:p>
          <a:p>
            <a:pPr>
              <a:lnSpc>
                <a:spcPct val="90000"/>
              </a:lnSpc>
            </a:pPr>
            <a:r>
              <a:rPr lang="en-CA" altLang="en-US" sz="2400" dirty="0"/>
              <a:t>Paper products</a:t>
            </a:r>
          </a:p>
          <a:p>
            <a:pPr>
              <a:lnSpc>
                <a:spcPct val="90000"/>
              </a:lnSpc>
            </a:pPr>
            <a:endParaRPr lang="en-CA" altLang="en-US" sz="2400" b="1" dirty="0"/>
          </a:p>
          <a:p>
            <a:pPr>
              <a:lnSpc>
                <a:spcPct val="90000"/>
              </a:lnSpc>
            </a:pPr>
            <a:endParaRPr lang="en-CA" altLang="en-US" sz="2400" dirty="0"/>
          </a:p>
        </p:txBody>
      </p:sp>
      <p:sp>
        <p:nvSpPr>
          <p:cNvPr id="316423" name="AutoShape 7">
            <a:extLst>
              <a:ext uri="{FF2B5EF4-FFF2-40B4-BE49-F238E27FC236}">
                <a16:creationId xmlns:a16="http://schemas.microsoft.com/office/drawing/2014/main" id="{EEAEC2F9-FB99-822B-928B-7B41A7A9359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16427" name="Picture 11">
            <a:extLst>
              <a:ext uri="{FF2B5EF4-FFF2-40B4-BE49-F238E27FC236}">
                <a16:creationId xmlns:a16="http://schemas.microsoft.com/office/drawing/2014/main" id="{C323699A-6AFE-87A5-4FD0-936628D10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4294188"/>
            <a:ext cx="1584325" cy="1584325"/>
          </a:xfrm>
          <a:prstGeom prst="rect">
            <a:avLst/>
          </a:prstGeom>
          <a:noFill/>
          <a:extLst>
            <a:ext uri="{909E8E84-426E-40DD-AFC4-6F175D3DCCD1}">
              <a14:hiddenFill xmlns:a14="http://schemas.microsoft.com/office/drawing/2010/main">
                <a:solidFill>
                  <a:srgbClr val="FFFFFF"/>
                </a:solidFill>
              </a14:hiddenFill>
            </a:ext>
          </a:extLst>
        </p:spPr>
      </p:pic>
      <p:pic>
        <p:nvPicPr>
          <p:cNvPr id="316429" name="Picture 13">
            <a:extLst>
              <a:ext uri="{FF2B5EF4-FFF2-40B4-BE49-F238E27FC236}">
                <a16:creationId xmlns:a16="http://schemas.microsoft.com/office/drawing/2014/main" id="{EB5C9A90-FD09-9B8E-A866-43EE7D2D85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4361" t="6488" r="6505" b="8418"/>
          <a:stretch>
            <a:fillRect/>
          </a:stretch>
        </p:blipFill>
        <p:spPr bwMode="auto">
          <a:xfrm>
            <a:off x="6588125" y="2754313"/>
            <a:ext cx="2166938" cy="1379537"/>
          </a:xfrm>
          <a:prstGeom prst="rect">
            <a:avLst/>
          </a:prstGeom>
          <a:noFill/>
          <a:extLst>
            <a:ext uri="{909E8E84-426E-40DD-AFC4-6F175D3DCCD1}">
              <a14:hiddenFill xmlns:a14="http://schemas.microsoft.com/office/drawing/2010/main">
                <a:solidFill>
                  <a:srgbClr val="FFFFFF"/>
                </a:solidFill>
              </a14:hiddenFill>
            </a:ext>
          </a:extLst>
        </p:spPr>
      </p:pic>
      <p:pic>
        <p:nvPicPr>
          <p:cNvPr id="316445" name="Picture 29">
            <a:extLst>
              <a:ext uri="{FF2B5EF4-FFF2-40B4-BE49-F238E27FC236}">
                <a16:creationId xmlns:a16="http://schemas.microsoft.com/office/drawing/2014/main" id="{55D68739-3F0C-DEBE-201A-AE615DEE24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722" t="25160" r="13472" b="21004"/>
          <a:stretch>
            <a:fillRect/>
          </a:stretch>
        </p:blipFill>
        <p:spPr bwMode="auto">
          <a:xfrm>
            <a:off x="6638925" y="1539875"/>
            <a:ext cx="1965325" cy="896938"/>
          </a:xfrm>
          <a:prstGeom prst="rect">
            <a:avLst/>
          </a:prstGeom>
          <a:noFill/>
          <a:extLst>
            <a:ext uri="{909E8E84-426E-40DD-AFC4-6F175D3DCCD1}">
              <a14:hiddenFill xmlns:a14="http://schemas.microsoft.com/office/drawing/2010/main">
                <a:solidFill>
                  <a:srgbClr val="FFFFFF"/>
                </a:solidFill>
              </a14:hiddenFill>
            </a:ext>
          </a:extLst>
        </p:spPr>
      </p:pic>
      <p:pic>
        <p:nvPicPr>
          <p:cNvPr id="316447" name="Picture 31">
            <a:extLst>
              <a:ext uri="{FF2B5EF4-FFF2-40B4-BE49-F238E27FC236}">
                <a16:creationId xmlns:a16="http://schemas.microsoft.com/office/drawing/2014/main" id="{76E3F2D6-AA31-CD4E-2EE5-41906A9BF2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387475"/>
            <a:ext cx="2327275" cy="1033463"/>
          </a:xfrm>
          <a:prstGeom prst="rect">
            <a:avLst/>
          </a:prstGeom>
          <a:noFill/>
          <a:extLst>
            <a:ext uri="{909E8E84-426E-40DD-AFC4-6F175D3DCCD1}">
              <a14:hiddenFill xmlns:a14="http://schemas.microsoft.com/office/drawing/2010/main">
                <a:solidFill>
                  <a:srgbClr val="FFFFFF"/>
                </a:solidFill>
              </a14:hiddenFill>
            </a:ext>
          </a:extLst>
        </p:spPr>
      </p:pic>
      <p:pic>
        <p:nvPicPr>
          <p:cNvPr id="316449" name="Picture 33">
            <a:extLst>
              <a:ext uri="{FF2B5EF4-FFF2-40B4-BE49-F238E27FC236}">
                <a16:creationId xmlns:a16="http://schemas.microsoft.com/office/drawing/2014/main" id="{B5991FCB-FA18-62E9-9C2C-62EBD355C7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7822" t="23936" r="7822" b="22678"/>
          <a:stretch>
            <a:fillRect/>
          </a:stretch>
        </p:blipFill>
        <p:spPr bwMode="auto">
          <a:xfrm>
            <a:off x="4283075" y="2636838"/>
            <a:ext cx="2233613" cy="1414462"/>
          </a:xfrm>
          <a:prstGeom prst="rect">
            <a:avLst/>
          </a:prstGeom>
          <a:noFill/>
          <a:extLst>
            <a:ext uri="{909E8E84-426E-40DD-AFC4-6F175D3DCCD1}">
              <a14:hiddenFill xmlns:a14="http://schemas.microsoft.com/office/drawing/2010/main">
                <a:solidFill>
                  <a:srgbClr val="FFFFFF"/>
                </a:solidFill>
              </a14:hiddenFill>
            </a:ext>
          </a:extLst>
        </p:spPr>
      </p:pic>
      <p:pic>
        <p:nvPicPr>
          <p:cNvPr id="316453" name="Picture 37">
            <a:extLst>
              <a:ext uri="{FF2B5EF4-FFF2-40B4-BE49-F238E27FC236}">
                <a16:creationId xmlns:a16="http://schemas.microsoft.com/office/drawing/2014/main" id="{D5139F2D-617D-074B-C271-85785D2839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541" t="18851" r="6541" b="10362"/>
          <a:stretch>
            <a:fillRect/>
          </a:stretch>
        </p:blipFill>
        <p:spPr bwMode="auto">
          <a:xfrm>
            <a:off x="4211638" y="4395788"/>
            <a:ext cx="2592387" cy="140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D7A332A-26A9-06AB-198A-ED90F8F9951A}"/>
              </a:ext>
            </a:extLst>
          </p:cNvPr>
          <p:cNvSpPr>
            <a:spLocks noGrp="1" noChangeArrowheads="1"/>
          </p:cNvSpPr>
          <p:nvPr>
            <p:ph type="title"/>
          </p:nvPr>
        </p:nvSpPr>
        <p:spPr/>
        <p:txBody>
          <a:bodyPr/>
          <a:lstStyle/>
          <a:p>
            <a:endParaRPr lang="en-CA" altLang="en-US" dirty="0"/>
          </a:p>
        </p:txBody>
      </p:sp>
      <p:sp>
        <p:nvSpPr>
          <p:cNvPr id="87043" name="Rectangle 3">
            <a:extLst>
              <a:ext uri="{FF2B5EF4-FFF2-40B4-BE49-F238E27FC236}">
                <a16:creationId xmlns:a16="http://schemas.microsoft.com/office/drawing/2014/main" id="{8866D8D1-AFF6-3050-0D29-E1C86D5FE55A}"/>
              </a:ext>
            </a:extLst>
          </p:cNvPr>
          <p:cNvSpPr>
            <a:spLocks noGrp="1" noChangeArrowheads="1"/>
          </p:cNvSpPr>
          <p:nvPr>
            <p:ph type="body" idx="1"/>
          </p:nvPr>
        </p:nvSpPr>
        <p:spPr>
          <a:xfrm>
            <a:off x="152400" y="300038"/>
            <a:ext cx="8534400" cy="609600"/>
          </a:xfrm>
        </p:spPr>
        <p:txBody>
          <a:bodyPr/>
          <a:lstStyle/>
          <a:p>
            <a:pPr>
              <a:buFontTx/>
              <a:buNone/>
            </a:pPr>
            <a:r>
              <a:rPr lang="en-CA" altLang="en-US" sz="4000" dirty="0"/>
              <a:t>Any Organic Material is Compostable</a:t>
            </a:r>
          </a:p>
        </p:txBody>
      </p:sp>
      <p:sp>
        <p:nvSpPr>
          <p:cNvPr id="87052" name="Rectangle 12">
            <a:extLst>
              <a:ext uri="{FF2B5EF4-FFF2-40B4-BE49-F238E27FC236}">
                <a16:creationId xmlns:a16="http://schemas.microsoft.com/office/drawing/2014/main" id="{94ACB5A7-876B-8C9A-C564-50D199D03586}"/>
              </a:ext>
            </a:extLst>
          </p:cNvPr>
          <p:cNvSpPr>
            <a:spLocks noChangeArrowheads="1"/>
          </p:cNvSpPr>
          <p:nvPr/>
        </p:nvSpPr>
        <p:spPr bwMode="auto">
          <a:xfrm>
            <a:off x="576263" y="1581151"/>
            <a:ext cx="381635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CA" altLang="en-US" sz="2400" dirty="0"/>
              <a:t>Fruit and vegetable peels</a:t>
            </a:r>
          </a:p>
          <a:p>
            <a:r>
              <a:rPr lang="en-CA" altLang="en-US" sz="2400" dirty="0"/>
              <a:t>Coffee grounds and filters</a:t>
            </a:r>
          </a:p>
          <a:p>
            <a:r>
              <a:rPr lang="en-CA" altLang="en-US" sz="2400" dirty="0"/>
              <a:t>Tea bags</a:t>
            </a:r>
          </a:p>
        </p:txBody>
      </p:sp>
      <p:pic>
        <p:nvPicPr>
          <p:cNvPr id="87054" name="Picture 14">
            <a:extLst>
              <a:ext uri="{FF2B5EF4-FFF2-40B4-BE49-F238E27FC236}">
                <a16:creationId xmlns:a16="http://schemas.microsoft.com/office/drawing/2014/main" id="{F6E7B406-E4AC-A6F5-A1C1-3750AC016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346" b="51617"/>
          <a:stretch>
            <a:fillRect/>
          </a:stretch>
        </p:blipFill>
        <p:spPr bwMode="auto">
          <a:xfrm>
            <a:off x="3706813" y="4724400"/>
            <a:ext cx="2843213" cy="1662112"/>
          </a:xfrm>
          <a:prstGeom prst="rect">
            <a:avLst/>
          </a:prstGeom>
          <a:noFill/>
          <a:extLst>
            <a:ext uri="{909E8E84-426E-40DD-AFC4-6F175D3DCCD1}">
              <a14:hiddenFill xmlns:a14="http://schemas.microsoft.com/office/drawing/2010/main">
                <a:solidFill>
                  <a:srgbClr val="FFFFFF"/>
                </a:solidFill>
              </a14:hiddenFill>
            </a:ext>
          </a:extLst>
        </p:spPr>
      </p:pic>
      <p:pic>
        <p:nvPicPr>
          <p:cNvPr id="87055" name="Picture 15">
            <a:extLst>
              <a:ext uri="{FF2B5EF4-FFF2-40B4-BE49-F238E27FC236}">
                <a16:creationId xmlns:a16="http://schemas.microsoft.com/office/drawing/2014/main" id="{C07ADB5B-9447-D197-435D-4FD741BF5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09" t="48383" r="49681"/>
          <a:stretch>
            <a:fillRect/>
          </a:stretch>
        </p:blipFill>
        <p:spPr bwMode="auto">
          <a:xfrm>
            <a:off x="6515101" y="4613275"/>
            <a:ext cx="1477962" cy="1773237"/>
          </a:xfrm>
          <a:prstGeom prst="rect">
            <a:avLst/>
          </a:prstGeom>
          <a:noFill/>
          <a:extLst>
            <a:ext uri="{909E8E84-426E-40DD-AFC4-6F175D3DCCD1}">
              <a14:hiddenFill xmlns:a14="http://schemas.microsoft.com/office/drawing/2010/main">
                <a:solidFill>
                  <a:srgbClr val="FFFFFF"/>
                </a:solidFill>
              </a14:hiddenFill>
            </a:ext>
          </a:extLst>
        </p:spPr>
      </p:pic>
      <p:sp>
        <p:nvSpPr>
          <p:cNvPr id="87056" name="Rectangle 16">
            <a:extLst>
              <a:ext uri="{FF2B5EF4-FFF2-40B4-BE49-F238E27FC236}">
                <a16:creationId xmlns:a16="http://schemas.microsoft.com/office/drawing/2014/main" id="{6A77CDB1-E064-A63C-8D15-52D5BC1E3FA4}"/>
              </a:ext>
            </a:extLst>
          </p:cNvPr>
          <p:cNvSpPr>
            <a:spLocks noChangeArrowheads="1"/>
          </p:cNvSpPr>
          <p:nvPr/>
        </p:nvSpPr>
        <p:spPr bwMode="auto">
          <a:xfrm>
            <a:off x="4608513" y="1581151"/>
            <a:ext cx="381635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CA" altLang="en-US" sz="2400" dirty="0"/>
              <a:t>Ground egg shells</a:t>
            </a:r>
          </a:p>
          <a:p>
            <a:r>
              <a:rPr lang="en-CA" altLang="en-US" sz="2400" dirty="0"/>
              <a:t>Napkins and paper towels</a:t>
            </a:r>
          </a:p>
          <a:p>
            <a:r>
              <a:rPr lang="en-CA" altLang="en-US" sz="2400" dirty="0"/>
              <a:t>Plant clippings</a:t>
            </a:r>
          </a:p>
        </p:txBody>
      </p:sp>
      <p:pic>
        <p:nvPicPr>
          <p:cNvPr id="87057" name="Picture 17">
            <a:extLst>
              <a:ext uri="{FF2B5EF4-FFF2-40B4-BE49-F238E27FC236}">
                <a16:creationId xmlns:a16="http://schemas.microsoft.com/office/drawing/2014/main" id="{315F492F-5870-C960-1989-6855E1042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669" r="49681" b="49722"/>
          <a:stretch>
            <a:fillRect/>
          </a:stretch>
        </p:blipFill>
        <p:spPr bwMode="auto">
          <a:xfrm>
            <a:off x="1185863" y="4659312"/>
            <a:ext cx="1296988" cy="1727200"/>
          </a:xfrm>
          <a:prstGeom prst="rect">
            <a:avLst/>
          </a:prstGeom>
          <a:noFill/>
          <a:extLst>
            <a:ext uri="{909E8E84-426E-40DD-AFC4-6F175D3DCCD1}">
              <a14:hiddenFill xmlns:a14="http://schemas.microsoft.com/office/drawing/2010/main">
                <a:solidFill>
                  <a:srgbClr val="FFFFFF"/>
                </a:solidFill>
              </a14:hiddenFill>
            </a:ext>
          </a:extLst>
        </p:spPr>
      </p:pic>
      <p:pic>
        <p:nvPicPr>
          <p:cNvPr id="87058" name="Picture 18">
            <a:extLst>
              <a:ext uri="{FF2B5EF4-FFF2-40B4-BE49-F238E27FC236}">
                <a16:creationId xmlns:a16="http://schemas.microsoft.com/office/drawing/2014/main" id="{94B92456-12ED-7E20-39A5-B8F098BE0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841" t="48428" r="23260" b="4160"/>
          <a:stretch>
            <a:fillRect/>
          </a:stretch>
        </p:blipFill>
        <p:spPr bwMode="auto">
          <a:xfrm>
            <a:off x="2409826" y="4757737"/>
            <a:ext cx="136842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87059" name="Picture 19">
            <a:extLst>
              <a:ext uri="{FF2B5EF4-FFF2-40B4-BE49-F238E27FC236}">
                <a16:creationId xmlns:a16="http://schemas.microsoft.com/office/drawing/2014/main" id="{3F521DC1-039E-8143-2646-E15C00EB6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303" r="76740"/>
          <a:stretch>
            <a:fillRect/>
          </a:stretch>
        </p:blipFill>
        <p:spPr bwMode="auto">
          <a:xfrm>
            <a:off x="-1587" y="4541837"/>
            <a:ext cx="1331913" cy="1844675"/>
          </a:xfrm>
          <a:prstGeom prst="rect">
            <a:avLst/>
          </a:prstGeom>
          <a:noFill/>
          <a:extLst>
            <a:ext uri="{909E8E84-426E-40DD-AFC4-6F175D3DCCD1}">
              <a14:hiddenFill xmlns:a14="http://schemas.microsoft.com/office/drawing/2010/main">
                <a:solidFill>
                  <a:srgbClr val="FFFFFF"/>
                </a:solidFill>
              </a14:hiddenFill>
            </a:ext>
          </a:extLst>
        </p:spPr>
      </p:pic>
      <p:pic>
        <p:nvPicPr>
          <p:cNvPr id="87060" name="Picture 20">
            <a:extLst>
              <a:ext uri="{FF2B5EF4-FFF2-40B4-BE49-F238E27FC236}">
                <a16:creationId xmlns:a16="http://schemas.microsoft.com/office/drawing/2014/main" id="{331B9D7F-7F3B-427B-CE49-CD9F24477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262" t="44038" b="3374"/>
          <a:stretch>
            <a:fillRect/>
          </a:stretch>
        </p:blipFill>
        <p:spPr bwMode="auto">
          <a:xfrm>
            <a:off x="7954963" y="4579937"/>
            <a:ext cx="1187450" cy="180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9BFF8BA-F224-DF48-ED07-F3BEE780D1C3}"/>
              </a:ext>
            </a:extLst>
          </p:cNvPr>
          <p:cNvSpPr>
            <a:spLocks noGrp="1" noChangeArrowheads="1"/>
          </p:cNvSpPr>
          <p:nvPr>
            <p:ph type="title"/>
          </p:nvPr>
        </p:nvSpPr>
        <p:spPr/>
        <p:txBody>
          <a:bodyPr/>
          <a:lstStyle/>
          <a:p>
            <a:endParaRPr lang="en-CA" altLang="en-US" sz="4000" dirty="0"/>
          </a:p>
        </p:txBody>
      </p:sp>
      <p:sp>
        <p:nvSpPr>
          <p:cNvPr id="79875" name="Rectangle 3">
            <a:extLst>
              <a:ext uri="{FF2B5EF4-FFF2-40B4-BE49-F238E27FC236}">
                <a16:creationId xmlns:a16="http://schemas.microsoft.com/office/drawing/2014/main" id="{537D11EA-CA2B-5DDF-C656-8958328F72DC}"/>
              </a:ext>
            </a:extLst>
          </p:cNvPr>
          <p:cNvSpPr>
            <a:spLocks noGrp="1" noChangeArrowheads="1"/>
          </p:cNvSpPr>
          <p:nvPr>
            <p:ph type="body" idx="1"/>
          </p:nvPr>
        </p:nvSpPr>
        <p:spPr>
          <a:xfrm>
            <a:off x="457200" y="1568450"/>
            <a:ext cx="5267325" cy="4021138"/>
          </a:xfrm>
        </p:spPr>
        <p:txBody>
          <a:bodyPr/>
          <a:lstStyle/>
          <a:p>
            <a:pPr>
              <a:lnSpc>
                <a:spcPct val="90000"/>
              </a:lnSpc>
            </a:pPr>
            <a:r>
              <a:rPr lang="en-CA" altLang="en-US" sz="2400" b="1" dirty="0"/>
              <a:t>Vermicomposting</a:t>
            </a:r>
            <a:r>
              <a:rPr lang="en-CA" altLang="en-US" sz="2400" dirty="0"/>
              <a:t> is the composting of food scraps using worms</a:t>
            </a:r>
          </a:p>
          <a:p>
            <a:pPr>
              <a:lnSpc>
                <a:spcPct val="90000"/>
              </a:lnSpc>
            </a:pPr>
            <a:r>
              <a:rPr lang="en-CA" altLang="en-US" sz="2400" dirty="0"/>
              <a:t>In the soil, microbes and fungi break down the food scraps</a:t>
            </a:r>
          </a:p>
          <a:p>
            <a:pPr>
              <a:lnSpc>
                <a:spcPct val="90000"/>
              </a:lnSpc>
            </a:pPr>
            <a:r>
              <a:rPr lang="en-CA" altLang="en-US" sz="2400" dirty="0"/>
              <a:t>Then red wiggler worms eat the microbes to make castings or worm ‘poop’</a:t>
            </a:r>
          </a:p>
          <a:p>
            <a:pPr>
              <a:lnSpc>
                <a:spcPct val="90000"/>
              </a:lnSpc>
            </a:pPr>
            <a:r>
              <a:rPr lang="en-US" altLang="en-US" sz="2400" dirty="0"/>
              <a:t>The worms work with fungi and microbes to help breakdown food</a:t>
            </a:r>
            <a:endParaRPr lang="en-CA" altLang="en-US" sz="2400" dirty="0"/>
          </a:p>
          <a:p>
            <a:pPr>
              <a:lnSpc>
                <a:spcPct val="90000"/>
              </a:lnSpc>
            </a:pPr>
            <a:endParaRPr lang="en-CA" altLang="en-US" sz="2400" dirty="0"/>
          </a:p>
          <a:p>
            <a:pPr>
              <a:lnSpc>
                <a:spcPct val="90000"/>
              </a:lnSpc>
            </a:pPr>
            <a:endParaRPr lang="en-CA" altLang="en-US" sz="2800" b="1" dirty="0"/>
          </a:p>
        </p:txBody>
      </p:sp>
      <p:sp>
        <p:nvSpPr>
          <p:cNvPr id="79876" name="Text Box 4">
            <a:extLst>
              <a:ext uri="{FF2B5EF4-FFF2-40B4-BE49-F238E27FC236}">
                <a16:creationId xmlns:a16="http://schemas.microsoft.com/office/drawing/2014/main" id="{972FE701-C28A-F00F-1ED4-19F009B9DF4E}"/>
              </a:ext>
            </a:extLst>
          </p:cNvPr>
          <p:cNvSpPr txBox="1">
            <a:spLocks noChangeArrowheads="1"/>
          </p:cNvSpPr>
          <p:nvPr/>
        </p:nvSpPr>
        <p:spPr bwMode="auto">
          <a:xfrm>
            <a:off x="6372225" y="1412875"/>
            <a:ext cx="2087563" cy="1092200"/>
          </a:xfrm>
          <a:prstGeom prst="rect">
            <a:avLst/>
          </a:prstGeom>
          <a:noFill/>
          <a:ln w="381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b="1">
                <a:solidFill>
                  <a:srgbClr val="FF0000"/>
                </a:solidFill>
                <a:latin typeface="Cambria" panose="02040503050406030204" pitchFamily="18" charset="0"/>
              </a:rPr>
              <a:t>Did you know?</a:t>
            </a:r>
          </a:p>
          <a:p>
            <a:pPr algn="ctr">
              <a:spcBef>
                <a:spcPct val="50000"/>
              </a:spcBef>
            </a:pPr>
            <a:r>
              <a:rPr lang="en-CA" altLang="en-US" i="1">
                <a:latin typeface="Cambria" panose="02040503050406030204" pitchFamily="18" charset="0"/>
              </a:rPr>
              <a:t>Vermi </a:t>
            </a:r>
            <a:r>
              <a:rPr lang="en-CA" altLang="en-US">
                <a:latin typeface="Cambria" panose="02040503050406030204" pitchFamily="18" charset="0"/>
              </a:rPr>
              <a:t>is the Latin word for worm</a:t>
            </a:r>
          </a:p>
        </p:txBody>
      </p:sp>
      <p:pic>
        <p:nvPicPr>
          <p:cNvPr id="79878" name="Picture 6">
            <a:extLst>
              <a:ext uri="{FF2B5EF4-FFF2-40B4-BE49-F238E27FC236}">
                <a16:creationId xmlns:a16="http://schemas.microsoft.com/office/drawing/2014/main" id="{C5623087-6D18-F9B9-C74B-2BFA75542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870200"/>
            <a:ext cx="3240087" cy="3057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FDEF0E-4506-4F8C-DB86-E754BFF8CCF4}"/>
              </a:ext>
            </a:extLst>
          </p:cNvPr>
          <p:cNvSpPr txBox="1"/>
          <p:nvPr/>
        </p:nvSpPr>
        <p:spPr>
          <a:xfrm>
            <a:off x="609600" y="228600"/>
            <a:ext cx="5638800" cy="707886"/>
          </a:xfrm>
          <a:prstGeom prst="rect">
            <a:avLst/>
          </a:prstGeom>
          <a:noFill/>
        </p:spPr>
        <p:txBody>
          <a:bodyPr wrap="square" rtlCol="0">
            <a:spAutoFit/>
          </a:bodyPr>
          <a:lstStyle/>
          <a:p>
            <a:r>
              <a:rPr lang="en-CA" altLang="en-US" sz="4000" dirty="0"/>
              <a:t>Composting with Worms!</a:t>
            </a:r>
            <a:endParaRPr lang="en-US"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 blue solid 1</Template>
  <TotalTime>20464</TotalTime>
  <Words>1486</Words>
  <Application>Microsoft Office PowerPoint</Application>
  <PresentationFormat>On-screen Show (4:3)</PresentationFormat>
  <Paragraphs>162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Arial Bold</vt:lpstr>
      <vt:lpstr>Calibri</vt:lpstr>
      <vt:lpstr>Cambria</vt:lpstr>
      <vt:lpstr>Times New Roman</vt:lpstr>
      <vt:lpstr>Office Theme</vt:lpstr>
      <vt:lpstr>PowerPoint Presentation</vt:lpstr>
      <vt:lpstr>Composting Organic Waste:</vt:lpstr>
      <vt:lpstr>PowerPoint Presentation</vt:lpstr>
      <vt:lpstr>PowerPoint Presentation</vt:lpstr>
      <vt:lpstr>PowerPoint Presentation</vt:lpstr>
      <vt:lpstr>Compost Materials</vt:lpstr>
      <vt:lpstr>Compost Materials</vt:lpstr>
      <vt:lpstr>PowerPoint Presentation</vt:lpstr>
      <vt:lpstr>PowerPoint Presentation</vt:lpstr>
      <vt:lpstr>PowerPoint Presentation</vt:lpstr>
      <vt:lpstr>Harvesting Compost</vt:lpstr>
      <vt:lpstr>PowerPoint Presentation</vt:lpstr>
      <vt:lpstr>Backyard Composting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Hancharyk</dc:creator>
  <cp:lastModifiedBy>Michael Hancharyk</cp:lastModifiedBy>
  <cp:revision>17</cp:revision>
  <dcterms:created xsi:type="dcterms:W3CDTF">2023-09-19T18:41:49Z</dcterms:created>
  <dcterms:modified xsi:type="dcterms:W3CDTF">2023-10-03T23:46:39Z</dcterms:modified>
</cp:coreProperties>
</file>