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6" r:id="rId4"/>
    <p:sldId id="257" r:id="rId5"/>
    <p:sldId id="265" r:id="rId6"/>
    <p:sldId id="261" r:id="rId7"/>
    <p:sldId id="268"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F4EC3-E9E7-48DC-B19F-04762F305C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88C70D-C611-4B78-9108-E6B196BFB1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A28B51-541F-4BC6-B016-CB1935B5AD72}"/>
              </a:ext>
            </a:extLst>
          </p:cNvPr>
          <p:cNvSpPr>
            <a:spLocks noGrp="1"/>
          </p:cNvSpPr>
          <p:nvPr>
            <p:ph type="dt" sz="half" idx="10"/>
          </p:nvPr>
        </p:nvSpPr>
        <p:spPr/>
        <p:txBody>
          <a:bodyPr/>
          <a:lstStyle/>
          <a:p>
            <a:fld id="{107869F0-6399-40E5-9EA7-B8D605AA25E3}" type="datetimeFigureOut">
              <a:rPr lang="en-US" smtClean="0"/>
              <a:t>2/9/2021</a:t>
            </a:fld>
            <a:endParaRPr lang="en-US"/>
          </a:p>
        </p:txBody>
      </p:sp>
      <p:sp>
        <p:nvSpPr>
          <p:cNvPr id="5" name="Footer Placeholder 4">
            <a:extLst>
              <a:ext uri="{FF2B5EF4-FFF2-40B4-BE49-F238E27FC236}">
                <a16:creationId xmlns:a16="http://schemas.microsoft.com/office/drawing/2014/main" id="{221FC17F-3179-4FCD-AD7F-775324F4FC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B3469B-13CD-45FD-AAE3-DF6888AE32A6}"/>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330537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A820B-9603-4AD5-ABFF-DF6BEC7E3A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150FD0-9A68-48CD-B0D9-4F18DCD9C3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222A4-5560-48AF-9279-D82C1739B357}"/>
              </a:ext>
            </a:extLst>
          </p:cNvPr>
          <p:cNvSpPr>
            <a:spLocks noGrp="1"/>
          </p:cNvSpPr>
          <p:nvPr>
            <p:ph type="dt" sz="half" idx="10"/>
          </p:nvPr>
        </p:nvSpPr>
        <p:spPr/>
        <p:txBody>
          <a:bodyPr/>
          <a:lstStyle/>
          <a:p>
            <a:fld id="{107869F0-6399-40E5-9EA7-B8D605AA25E3}" type="datetimeFigureOut">
              <a:rPr lang="en-US" smtClean="0"/>
              <a:t>2/9/2021</a:t>
            </a:fld>
            <a:endParaRPr lang="en-US"/>
          </a:p>
        </p:txBody>
      </p:sp>
      <p:sp>
        <p:nvSpPr>
          <p:cNvPr id="5" name="Footer Placeholder 4">
            <a:extLst>
              <a:ext uri="{FF2B5EF4-FFF2-40B4-BE49-F238E27FC236}">
                <a16:creationId xmlns:a16="http://schemas.microsoft.com/office/drawing/2014/main" id="{9004CC6A-36AE-4B3C-BB74-760700E5B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AA3597-983D-4936-95A8-61DCB62E4591}"/>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1266404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3E1435-DC3D-472B-93EB-138C03097B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712845-8A88-4F96-A405-6833A2DB31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A0F42E-51A3-44EB-BBA4-93739A49A7D2}"/>
              </a:ext>
            </a:extLst>
          </p:cNvPr>
          <p:cNvSpPr>
            <a:spLocks noGrp="1"/>
          </p:cNvSpPr>
          <p:nvPr>
            <p:ph type="dt" sz="half" idx="10"/>
          </p:nvPr>
        </p:nvSpPr>
        <p:spPr/>
        <p:txBody>
          <a:bodyPr/>
          <a:lstStyle/>
          <a:p>
            <a:fld id="{107869F0-6399-40E5-9EA7-B8D605AA25E3}" type="datetimeFigureOut">
              <a:rPr lang="en-US" smtClean="0"/>
              <a:t>2/9/2021</a:t>
            </a:fld>
            <a:endParaRPr lang="en-US"/>
          </a:p>
        </p:txBody>
      </p:sp>
      <p:sp>
        <p:nvSpPr>
          <p:cNvPr id="5" name="Footer Placeholder 4">
            <a:extLst>
              <a:ext uri="{FF2B5EF4-FFF2-40B4-BE49-F238E27FC236}">
                <a16:creationId xmlns:a16="http://schemas.microsoft.com/office/drawing/2014/main" id="{4E02F176-0697-4BA5-ABD9-D3BC909F33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8B35D8-B21D-4B01-BD1C-BD2E7C99075E}"/>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37683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EDDFC-8432-42A7-A1C1-06933D0565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F4DD47-6E20-4662-8A7C-59DF004797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6804E-BCAC-4AED-88BF-36AE5F62B0DA}"/>
              </a:ext>
            </a:extLst>
          </p:cNvPr>
          <p:cNvSpPr>
            <a:spLocks noGrp="1"/>
          </p:cNvSpPr>
          <p:nvPr>
            <p:ph type="dt" sz="half" idx="10"/>
          </p:nvPr>
        </p:nvSpPr>
        <p:spPr/>
        <p:txBody>
          <a:bodyPr/>
          <a:lstStyle/>
          <a:p>
            <a:fld id="{107869F0-6399-40E5-9EA7-B8D605AA25E3}" type="datetimeFigureOut">
              <a:rPr lang="en-US" smtClean="0"/>
              <a:t>2/9/2021</a:t>
            </a:fld>
            <a:endParaRPr lang="en-US"/>
          </a:p>
        </p:txBody>
      </p:sp>
      <p:sp>
        <p:nvSpPr>
          <p:cNvPr id="5" name="Footer Placeholder 4">
            <a:extLst>
              <a:ext uri="{FF2B5EF4-FFF2-40B4-BE49-F238E27FC236}">
                <a16:creationId xmlns:a16="http://schemas.microsoft.com/office/drawing/2014/main" id="{00A14C1C-3A90-40A4-8BD8-F818452BF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F4D209-609D-4150-97BB-37A46314CB50}"/>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36788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929AE-A9D7-4529-A0C4-4EFBED99D6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15AF22-AC6E-4185-ADEF-5AEDB11A4F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1F5BC8-E890-4DEF-B3D4-B8D4D17A6C64}"/>
              </a:ext>
            </a:extLst>
          </p:cNvPr>
          <p:cNvSpPr>
            <a:spLocks noGrp="1"/>
          </p:cNvSpPr>
          <p:nvPr>
            <p:ph type="dt" sz="half" idx="10"/>
          </p:nvPr>
        </p:nvSpPr>
        <p:spPr/>
        <p:txBody>
          <a:bodyPr/>
          <a:lstStyle/>
          <a:p>
            <a:fld id="{107869F0-6399-40E5-9EA7-B8D605AA25E3}" type="datetimeFigureOut">
              <a:rPr lang="en-US" smtClean="0"/>
              <a:t>2/9/2021</a:t>
            </a:fld>
            <a:endParaRPr lang="en-US"/>
          </a:p>
        </p:txBody>
      </p:sp>
      <p:sp>
        <p:nvSpPr>
          <p:cNvPr id="5" name="Footer Placeholder 4">
            <a:extLst>
              <a:ext uri="{FF2B5EF4-FFF2-40B4-BE49-F238E27FC236}">
                <a16:creationId xmlns:a16="http://schemas.microsoft.com/office/drawing/2014/main" id="{B9CA3600-BE3E-4F71-8FAF-68F2E8A93E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B7681E-F5CA-4E9F-872E-591968CB3217}"/>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2238376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1D9A4-A47C-4F33-874C-0C09FD118C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779F15-8A6F-4AAD-9E71-75F922AE35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39C960-DE92-4AA1-AE38-D16CF7BC4E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6F5A26-B728-4FC1-B59B-D773AAE2DA69}"/>
              </a:ext>
            </a:extLst>
          </p:cNvPr>
          <p:cNvSpPr>
            <a:spLocks noGrp="1"/>
          </p:cNvSpPr>
          <p:nvPr>
            <p:ph type="dt" sz="half" idx="10"/>
          </p:nvPr>
        </p:nvSpPr>
        <p:spPr/>
        <p:txBody>
          <a:bodyPr/>
          <a:lstStyle/>
          <a:p>
            <a:fld id="{107869F0-6399-40E5-9EA7-B8D605AA25E3}" type="datetimeFigureOut">
              <a:rPr lang="en-US" smtClean="0"/>
              <a:t>2/9/2021</a:t>
            </a:fld>
            <a:endParaRPr lang="en-US"/>
          </a:p>
        </p:txBody>
      </p:sp>
      <p:sp>
        <p:nvSpPr>
          <p:cNvPr id="6" name="Footer Placeholder 5">
            <a:extLst>
              <a:ext uri="{FF2B5EF4-FFF2-40B4-BE49-F238E27FC236}">
                <a16:creationId xmlns:a16="http://schemas.microsoft.com/office/drawing/2014/main" id="{5315EE79-BB2C-4130-99E4-BC699FFE63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D2B452-609C-4F54-B47D-7867F9415B41}"/>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3715683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4D8C6-156C-494B-A607-AB5E3C4E73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C1A8E6-90F3-4679-9576-3258E74F5D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7CF13F-1A60-49E5-A20B-08A571040E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F697F8-0D70-4D1E-AC72-AC4683AAED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9BFF10-A871-4897-8F55-F60F213567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BB39AF-26D9-496C-A46B-E7E05AF3909A}"/>
              </a:ext>
            </a:extLst>
          </p:cNvPr>
          <p:cNvSpPr>
            <a:spLocks noGrp="1"/>
          </p:cNvSpPr>
          <p:nvPr>
            <p:ph type="dt" sz="half" idx="10"/>
          </p:nvPr>
        </p:nvSpPr>
        <p:spPr/>
        <p:txBody>
          <a:bodyPr/>
          <a:lstStyle/>
          <a:p>
            <a:fld id="{107869F0-6399-40E5-9EA7-B8D605AA25E3}" type="datetimeFigureOut">
              <a:rPr lang="en-US" smtClean="0"/>
              <a:t>2/9/2021</a:t>
            </a:fld>
            <a:endParaRPr lang="en-US"/>
          </a:p>
        </p:txBody>
      </p:sp>
      <p:sp>
        <p:nvSpPr>
          <p:cNvPr id="8" name="Footer Placeholder 7">
            <a:extLst>
              <a:ext uri="{FF2B5EF4-FFF2-40B4-BE49-F238E27FC236}">
                <a16:creationId xmlns:a16="http://schemas.microsoft.com/office/drawing/2014/main" id="{0AC2B912-FACB-4DA5-96BF-440D25D278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9AF2BC-38B6-4ED8-89C2-22F63DAF36E8}"/>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62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B8ABB-93FF-425C-B407-74985E4F3D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9B19E6-6FA8-413A-BF2F-AE824C8654AC}"/>
              </a:ext>
            </a:extLst>
          </p:cNvPr>
          <p:cNvSpPr>
            <a:spLocks noGrp="1"/>
          </p:cNvSpPr>
          <p:nvPr>
            <p:ph type="dt" sz="half" idx="10"/>
          </p:nvPr>
        </p:nvSpPr>
        <p:spPr/>
        <p:txBody>
          <a:bodyPr/>
          <a:lstStyle/>
          <a:p>
            <a:fld id="{107869F0-6399-40E5-9EA7-B8D605AA25E3}" type="datetimeFigureOut">
              <a:rPr lang="en-US" smtClean="0"/>
              <a:t>2/9/2021</a:t>
            </a:fld>
            <a:endParaRPr lang="en-US"/>
          </a:p>
        </p:txBody>
      </p:sp>
      <p:sp>
        <p:nvSpPr>
          <p:cNvPr id="4" name="Footer Placeholder 3">
            <a:extLst>
              <a:ext uri="{FF2B5EF4-FFF2-40B4-BE49-F238E27FC236}">
                <a16:creationId xmlns:a16="http://schemas.microsoft.com/office/drawing/2014/main" id="{04ADB48B-7AD7-4449-B996-CC128745DA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20FC7B-8386-4C2F-913A-0F139B67E358}"/>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175083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7D0150-0EDD-4FE8-9797-BBDC29BF2360}"/>
              </a:ext>
            </a:extLst>
          </p:cNvPr>
          <p:cNvSpPr>
            <a:spLocks noGrp="1"/>
          </p:cNvSpPr>
          <p:nvPr>
            <p:ph type="dt" sz="half" idx="10"/>
          </p:nvPr>
        </p:nvSpPr>
        <p:spPr/>
        <p:txBody>
          <a:bodyPr/>
          <a:lstStyle/>
          <a:p>
            <a:fld id="{107869F0-6399-40E5-9EA7-B8D605AA25E3}" type="datetimeFigureOut">
              <a:rPr lang="en-US" smtClean="0"/>
              <a:t>2/9/2021</a:t>
            </a:fld>
            <a:endParaRPr lang="en-US"/>
          </a:p>
        </p:txBody>
      </p:sp>
      <p:sp>
        <p:nvSpPr>
          <p:cNvPr id="3" name="Footer Placeholder 2">
            <a:extLst>
              <a:ext uri="{FF2B5EF4-FFF2-40B4-BE49-F238E27FC236}">
                <a16:creationId xmlns:a16="http://schemas.microsoft.com/office/drawing/2014/main" id="{E406C2A6-E8AD-4BA6-9716-E2544925E1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082AB6-D5D5-4F3F-99E6-D3FE252212D3}"/>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60032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4ABA1-DBC4-40F2-B815-697AEC79B2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CE6AA1-8E28-4567-8486-F78AC5B802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72E710-7C18-4E8C-887E-5EF67040AC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946E23-E7F3-4E8A-90F9-6B198DA17637}"/>
              </a:ext>
            </a:extLst>
          </p:cNvPr>
          <p:cNvSpPr>
            <a:spLocks noGrp="1"/>
          </p:cNvSpPr>
          <p:nvPr>
            <p:ph type="dt" sz="half" idx="10"/>
          </p:nvPr>
        </p:nvSpPr>
        <p:spPr/>
        <p:txBody>
          <a:bodyPr/>
          <a:lstStyle/>
          <a:p>
            <a:fld id="{107869F0-6399-40E5-9EA7-B8D605AA25E3}" type="datetimeFigureOut">
              <a:rPr lang="en-US" smtClean="0"/>
              <a:t>2/9/2021</a:t>
            </a:fld>
            <a:endParaRPr lang="en-US"/>
          </a:p>
        </p:txBody>
      </p:sp>
      <p:sp>
        <p:nvSpPr>
          <p:cNvPr id="6" name="Footer Placeholder 5">
            <a:extLst>
              <a:ext uri="{FF2B5EF4-FFF2-40B4-BE49-F238E27FC236}">
                <a16:creationId xmlns:a16="http://schemas.microsoft.com/office/drawing/2014/main" id="{67DD3242-5289-4618-BCD3-2DC517B49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3EA5A2-29CF-4FFB-B270-A4D6D35AEC65}"/>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1999918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937FC-7C4F-415C-BFC5-A5B2938003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9BB3CD-3C69-4B54-A8CA-78A5B02CE0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8C62EA-B3D5-462E-84BE-F488E8B60A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18A446-E8E2-4961-8175-EB0561BFF934}"/>
              </a:ext>
            </a:extLst>
          </p:cNvPr>
          <p:cNvSpPr>
            <a:spLocks noGrp="1"/>
          </p:cNvSpPr>
          <p:nvPr>
            <p:ph type="dt" sz="half" idx="10"/>
          </p:nvPr>
        </p:nvSpPr>
        <p:spPr/>
        <p:txBody>
          <a:bodyPr/>
          <a:lstStyle/>
          <a:p>
            <a:fld id="{107869F0-6399-40E5-9EA7-B8D605AA25E3}" type="datetimeFigureOut">
              <a:rPr lang="en-US" smtClean="0"/>
              <a:t>2/9/2021</a:t>
            </a:fld>
            <a:endParaRPr lang="en-US"/>
          </a:p>
        </p:txBody>
      </p:sp>
      <p:sp>
        <p:nvSpPr>
          <p:cNvPr id="6" name="Footer Placeholder 5">
            <a:extLst>
              <a:ext uri="{FF2B5EF4-FFF2-40B4-BE49-F238E27FC236}">
                <a16:creationId xmlns:a16="http://schemas.microsoft.com/office/drawing/2014/main" id="{62F0CCD3-7714-43F0-B070-8E1D98036A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ABE3F4-CB35-404F-9F6A-AE4CDCC70654}"/>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1237181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0C4F6C-D972-45AA-A0D8-11030C05A1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E8C971-2881-4AAA-B2D3-0DEE941B40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30CC23-3318-4376-ACF6-DFA973E53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7869F0-6399-40E5-9EA7-B8D605AA25E3}" type="datetimeFigureOut">
              <a:rPr lang="en-US" smtClean="0"/>
              <a:t>2/9/2021</a:t>
            </a:fld>
            <a:endParaRPr lang="en-US"/>
          </a:p>
        </p:txBody>
      </p:sp>
      <p:sp>
        <p:nvSpPr>
          <p:cNvPr id="5" name="Footer Placeholder 4">
            <a:extLst>
              <a:ext uri="{FF2B5EF4-FFF2-40B4-BE49-F238E27FC236}">
                <a16:creationId xmlns:a16="http://schemas.microsoft.com/office/drawing/2014/main" id="{F6EB102D-A572-4364-9A50-51A0FC7DA3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59E628-608C-42E0-8DD2-68CA1AD5CD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B234C5-4C13-4A8D-AEFC-E523AF4389E6}" type="slidenum">
              <a:rPr lang="en-US" smtClean="0"/>
              <a:t>‹#›</a:t>
            </a:fld>
            <a:endParaRPr lang="en-US"/>
          </a:p>
        </p:txBody>
      </p:sp>
    </p:spTree>
    <p:extLst>
      <p:ext uri="{BB962C8B-B14F-4D97-AF65-F5344CB8AC3E}">
        <p14:creationId xmlns:p14="http://schemas.microsoft.com/office/powerpoint/2010/main" val="3527217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academyofideas.com/2015/12/carl-jung-and-the-shadow-the-hidden-power-of-our-dark-side/" TargetMode="External"/><Relationship Id="rId2" Type="http://schemas.openxmlformats.org/officeDocument/2006/relationships/hyperlink" Target="https://en.wikipedia.org/wiki/Carl_Jung" TargetMode="External"/><Relationship Id="rId1" Type="http://schemas.openxmlformats.org/officeDocument/2006/relationships/slideLayout" Target="../slideLayouts/slideLayout2.xml"/><Relationship Id="rId4" Type="http://schemas.openxmlformats.org/officeDocument/2006/relationships/hyperlink" Target="https://scottjeffrey.com/shadow-work/"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aryroe.com/shattere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iagram&#10;&#10;Description automatically generated">
            <a:extLst>
              <a:ext uri="{FF2B5EF4-FFF2-40B4-BE49-F238E27FC236}">
                <a16:creationId xmlns:a16="http://schemas.microsoft.com/office/drawing/2014/main" id="{E586756F-6C02-483C-A894-605F080968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457200"/>
            <a:ext cx="5943600" cy="5943600"/>
          </a:xfrm>
          <a:prstGeom prst="rect">
            <a:avLst/>
          </a:prstGeom>
        </p:spPr>
      </p:pic>
    </p:spTree>
    <p:extLst>
      <p:ext uri="{BB962C8B-B14F-4D97-AF65-F5344CB8AC3E}">
        <p14:creationId xmlns:p14="http://schemas.microsoft.com/office/powerpoint/2010/main" val="3292035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511C27-1282-48A3-9DEF-33335F1F183D}"/>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Rules &amp; Disclaimer </a:t>
            </a:r>
          </a:p>
        </p:txBody>
      </p:sp>
      <p:sp>
        <p:nvSpPr>
          <p:cNvPr id="7" name="TextBox 6">
            <a:extLst>
              <a:ext uri="{FF2B5EF4-FFF2-40B4-BE49-F238E27FC236}">
                <a16:creationId xmlns:a16="http://schemas.microsoft.com/office/drawing/2014/main" id="{E3EB50B1-988A-4205-AF73-731DF8785A93}"/>
              </a:ext>
            </a:extLst>
          </p:cNvPr>
          <p:cNvSpPr txBox="1"/>
          <p:nvPr/>
        </p:nvSpPr>
        <p:spPr>
          <a:xfrm>
            <a:off x="4542381" y="4785752"/>
            <a:ext cx="6868302" cy="1815882"/>
          </a:xfrm>
          <a:prstGeom prst="rect">
            <a:avLst/>
          </a:prstGeom>
          <a:noFill/>
        </p:spPr>
        <p:txBody>
          <a:bodyPr wrap="square" rtlCol="0">
            <a:spAutoFit/>
          </a:bodyPr>
          <a:lstStyle/>
          <a:p>
            <a:r>
              <a:rPr lang="en-US" sz="1600" b="1" dirty="0"/>
              <a:t>Disclosure:  The information, suggestions or recommendations you receive from participating within this group should NOT be used as a substitute for seeking professional care of a trained counselor or medical expert.  Our information is designed to be used for peer support and we highly suggest it to be used in conjunction with professional care.  We are not licensed or trained professional therapists and/or counselors and provide no claim of such services. </a:t>
            </a:r>
          </a:p>
        </p:txBody>
      </p:sp>
      <p:sp>
        <p:nvSpPr>
          <p:cNvPr id="3" name="TextBox 2">
            <a:extLst>
              <a:ext uri="{FF2B5EF4-FFF2-40B4-BE49-F238E27FC236}">
                <a16:creationId xmlns:a16="http://schemas.microsoft.com/office/drawing/2014/main" id="{F89581EB-8341-4834-8E55-884A72391387}"/>
              </a:ext>
            </a:extLst>
          </p:cNvPr>
          <p:cNvSpPr txBox="1"/>
          <p:nvPr/>
        </p:nvSpPr>
        <p:spPr>
          <a:xfrm>
            <a:off x="4504548" y="836067"/>
            <a:ext cx="6868302" cy="3693319"/>
          </a:xfrm>
          <a:prstGeom prst="rect">
            <a:avLst/>
          </a:prstGeom>
          <a:noFill/>
        </p:spPr>
        <p:txBody>
          <a:bodyPr wrap="square" rtlCol="0">
            <a:spAutoFit/>
          </a:bodyPr>
          <a:lstStyle/>
          <a:p>
            <a:pPr marL="342900" indent="-342900">
              <a:buAutoNum type="arabicPeriod"/>
            </a:pPr>
            <a:r>
              <a:rPr lang="en-US" dirty="0"/>
              <a:t>Keep what is said in the group confidential</a:t>
            </a:r>
          </a:p>
          <a:p>
            <a:pPr marL="342900" indent="-342900">
              <a:buAutoNum type="arabicPeriod"/>
            </a:pPr>
            <a:endParaRPr lang="en-US" dirty="0"/>
          </a:p>
          <a:p>
            <a:r>
              <a:rPr lang="en-US" dirty="0"/>
              <a:t>2. Ask others dad’s if they want advice or a suggestion before you give it</a:t>
            </a:r>
          </a:p>
          <a:p>
            <a:endParaRPr lang="en-US" dirty="0"/>
          </a:p>
          <a:p>
            <a:r>
              <a:rPr lang="en-US" dirty="0"/>
              <a:t>3. Know that some people can be very intense and goal-oriented</a:t>
            </a:r>
          </a:p>
          <a:p>
            <a:endParaRPr lang="en-US" dirty="0"/>
          </a:p>
          <a:p>
            <a:r>
              <a:rPr lang="en-US" dirty="0"/>
              <a:t>4. Neglect, malpractice or abuse</a:t>
            </a:r>
          </a:p>
          <a:p>
            <a:endParaRPr lang="en-US" dirty="0"/>
          </a:p>
          <a:p>
            <a:r>
              <a:rPr lang="en-US" dirty="0"/>
              <a:t>5. Understand that dad’s in the group will be at different stages</a:t>
            </a:r>
          </a:p>
          <a:p>
            <a:endParaRPr lang="en-US" dirty="0"/>
          </a:p>
          <a:p>
            <a:r>
              <a:rPr lang="en-US" dirty="0"/>
              <a:t>7. Realize that people do not have to like everyone else in the group</a:t>
            </a:r>
          </a:p>
          <a:p>
            <a:endParaRPr lang="en-US" dirty="0"/>
          </a:p>
          <a:p>
            <a:r>
              <a:rPr lang="en-US" dirty="0"/>
              <a:t>8. Realize that peer support groups cannot solve all personal problems</a:t>
            </a:r>
          </a:p>
        </p:txBody>
      </p:sp>
      <p:sp>
        <p:nvSpPr>
          <p:cNvPr id="4" name="TextBox 3">
            <a:extLst>
              <a:ext uri="{FF2B5EF4-FFF2-40B4-BE49-F238E27FC236}">
                <a16:creationId xmlns:a16="http://schemas.microsoft.com/office/drawing/2014/main" id="{36BE00B2-CAC3-440A-9BCD-C87AE5FDB063}"/>
              </a:ext>
            </a:extLst>
          </p:cNvPr>
          <p:cNvSpPr txBox="1"/>
          <p:nvPr/>
        </p:nvSpPr>
        <p:spPr>
          <a:xfrm>
            <a:off x="4504548" y="307774"/>
            <a:ext cx="6560810" cy="400110"/>
          </a:xfrm>
          <a:prstGeom prst="rect">
            <a:avLst/>
          </a:prstGeom>
          <a:noFill/>
        </p:spPr>
        <p:txBody>
          <a:bodyPr wrap="square" rtlCol="0">
            <a:spAutoFit/>
          </a:bodyPr>
          <a:lstStyle/>
          <a:p>
            <a:r>
              <a:rPr lang="en-US" sz="2000" b="1" i="1" dirty="0"/>
              <a:t>How to be a good group member </a:t>
            </a:r>
          </a:p>
        </p:txBody>
      </p:sp>
    </p:spTree>
    <p:extLst>
      <p:ext uri="{BB962C8B-B14F-4D97-AF65-F5344CB8AC3E}">
        <p14:creationId xmlns:p14="http://schemas.microsoft.com/office/powerpoint/2010/main" val="296413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iagram&#10;&#10;Description automatically generated">
            <a:extLst>
              <a:ext uri="{FF2B5EF4-FFF2-40B4-BE49-F238E27FC236}">
                <a16:creationId xmlns:a16="http://schemas.microsoft.com/office/drawing/2014/main" id="{E586756F-6C02-483C-A894-605F080968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840" y="456986"/>
            <a:ext cx="5943600" cy="5943600"/>
          </a:xfrm>
          <a:prstGeom prst="rect">
            <a:avLst/>
          </a:prstGeom>
        </p:spPr>
      </p:pic>
      <p:sp>
        <p:nvSpPr>
          <p:cNvPr id="2" name="TextBox 1">
            <a:extLst>
              <a:ext uri="{FF2B5EF4-FFF2-40B4-BE49-F238E27FC236}">
                <a16:creationId xmlns:a16="http://schemas.microsoft.com/office/drawing/2014/main" id="{7167F12F-D562-4592-A905-E6A537956D8E}"/>
              </a:ext>
            </a:extLst>
          </p:cNvPr>
          <p:cNvSpPr txBox="1"/>
          <p:nvPr/>
        </p:nvSpPr>
        <p:spPr>
          <a:xfrm>
            <a:off x="7447280" y="3428786"/>
            <a:ext cx="3669210" cy="830997"/>
          </a:xfrm>
          <a:prstGeom prst="rect">
            <a:avLst/>
          </a:prstGeom>
          <a:noFill/>
        </p:spPr>
        <p:txBody>
          <a:bodyPr wrap="none" rtlCol="0">
            <a:spAutoFit/>
          </a:bodyPr>
          <a:lstStyle/>
          <a:p>
            <a:r>
              <a:rPr lang="en-US" sz="4800" b="1" dirty="0">
                <a:solidFill>
                  <a:schemeClr val="bg1"/>
                </a:solidFill>
              </a:rPr>
              <a:t>Introductions</a:t>
            </a:r>
            <a:r>
              <a:rPr lang="en-US" dirty="0"/>
              <a:t> </a:t>
            </a:r>
          </a:p>
        </p:txBody>
      </p:sp>
    </p:spTree>
    <p:extLst>
      <p:ext uri="{BB962C8B-B14F-4D97-AF65-F5344CB8AC3E}">
        <p14:creationId xmlns:p14="http://schemas.microsoft.com/office/powerpoint/2010/main" val="3205640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511C27-1282-48A3-9DEF-33335F1F183D}"/>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Integration of the Shadow</a:t>
            </a:r>
          </a:p>
        </p:txBody>
      </p:sp>
      <p:sp>
        <p:nvSpPr>
          <p:cNvPr id="6" name="TextBox 5">
            <a:extLst>
              <a:ext uri="{FF2B5EF4-FFF2-40B4-BE49-F238E27FC236}">
                <a16:creationId xmlns:a16="http://schemas.microsoft.com/office/drawing/2014/main" id="{DF24212F-1210-4AC5-8D68-54F0F34CDC40}"/>
              </a:ext>
            </a:extLst>
          </p:cNvPr>
          <p:cNvSpPr txBox="1"/>
          <p:nvPr/>
        </p:nvSpPr>
        <p:spPr>
          <a:xfrm>
            <a:off x="4760387" y="327752"/>
            <a:ext cx="6432289" cy="3046988"/>
          </a:xfrm>
          <a:prstGeom prst="rect">
            <a:avLst/>
          </a:prstGeom>
          <a:noFill/>
        </p:spPr>
        <p:txBody>
          <a:bodyPr wrap="square" rtlCol="0">
            <a:spAutoFit/>
          </a:bodyPr>
          <a:lstStyle/>
          <a:p>
            <a:pPr algn="ctr"/>
            <a:r>
              <a:rPr lang="en-US" sz="2400" dirty="0"/>
              <a:t>“The shadow goes by many familiar names: the disowned self, the lower self, the dark twin or brother in bible and myth, the double, repressed self, alter ego, id. When we come face-to-face with our darker side, we use metaphors to describe these shadow encounters: meeting our demons, wrestling with the devil, descent to the underworld, dark night of the soul, midlife crisis.”</a:t>
            </a:r>
          </a:p>
        </p:txBody>
      </p:sp>
      <p:sp>
        <p:nvSpPr>
          <p:cNvPr id="4" name="TextBox 3">
            <a:extLst>
              <a:ext uri="{FF2B5EF4-FFF2-40B4-BE49-F238E27FC236}">
                <a16:creationId xmlns:a16="http://schemas.microsoft.com/office/drawing/2014/main" id="{25D66C2C-2738-49C4-9997-90D2D6B67DA8}"/>
              </a:ext>
            </a:extLst>
          </p:cNvPr>
          <p:cNvSpPr txBox="1"/>
          <p:nvPr/>
        </p:nvSpPr>
        <p:spPr>
          <a:xfrm>
            <a:off x="4905054" y="4012260"/>
            <a:ext cx="6783913" cy="2308324"/>
          </a:xfrm>
          <a:prstGeom prst="rect">
            <a:avLst/>
          </a:prstGeom>
          <a:noFill/>
        </p:spPr>
        <p:txBody>
          <a:bodyPr wrap="square" rtlCol="0">
            <a:spAutoFit/>
          </a:bodyPr>
          <a:lstStyle/>
          <a:p>
            <a:r>
              <a:rPr lang="en-US" sz="2400" dirty="0"/>
              <a:t>We must consider that perhaps there are unconscious aspects of ourselves driving our behavior “behind the scenes”. We must look down into our depths and realize that our conscious ego is not always in control, but is often overtaken by the power of our shadow.</a:t>
            </a:r>
          </a:p>
        </p:txBody>
      </p:sp>
      <p:cxnSp>
        <p:nvCxnSpPr>
          <p:cNvPr id="7" name="Straight Connector 6">
            <a:extLst>
              <a:ext uri="{FF2B5EF4-FFF2-40B4-BE49-F238E27FC236}">
                <a16:creationId xmlns:a16="http://schemas.microsoft.com/office/drawing/2014/main" id="{3A1F3977-6C63-4622-AC3D-4AB72CFE95A9}"/>
              </a:ext>
            </a:extLst>
          </p:cNvPr>
          <p:cNvCxnSpPr>
            <a:cxnSpLocks/>
          </p:cNvCxnSpPr>
          <p:nvPr/>
        </p:nvCxnSpPr>
        <p:spPr>
          <a:xfrm>
            <a:off x="4367695" y="3656766"/>
            <a:ext cx="7365581" cy="45726"/>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879C5A42-0BE1-4E09-911C-28E248555628}"/>
              </a:ext>
            </a:extLst>
          </p:cNvPr>
          <p:cNvSpPr txBox="1"/>
          <p:nvPr/>
        </p:nvSpPr>
        <p:spPr>
          <a:xfrm>
            <a:off x="5223008" y="6560361"/>
            <a:ext cx="7264400" cy="307777"/>
          </a:xfrm>
          <a:prstGeom prst="rect">
            <a:avLst/>
          </a:prstGeom>
          <a:noFill/>
        </p:spPr>
        <p:txBody>
          <a:bodyPr wrap="square" rtlCol="0">
            <a:spAutoFit/>
          </a:bodyPr>
          <a:lstStyle/>
          <a:p>
            <a:r>
              <a:rPr lang="en-US" sz="1400" dirty="0"/>
              <a:t>Sources: </a:t>
            </a:r>
            <a:r>
              <a:rPr lang="en-US" sz="1400" dirty="0">
                <a:hlinkClick r:id="rId2"/>
              </a:rPr>
              <a:t>Carl Jung - Swiss psychiatrist</a:t>
            </a:r>
            <a:r>
              <a:rPr lang="en-US" sz="1400" dirty="0"/>
              <a:t>, </a:t>
            </a:r>
            <a:r>
              <a:rPr lang="en-US" sz="1400" dirty="0">
                <a:hlinkClick r:id="rId3"/>
              </a:rPr>
              <a:t>Academy Of Ideas Course </a:t>
            </a:r>
            <a:r>
              <a:rPr lang="en-US" sz="1400" dirty="0"/>
              <a:t>, </a:t>
            </a:r>
            <a:r>
              <a:rPr lang="en-US" sz="1400" dirty="0">
                <a:hlinkClick r:id="rId4"/>
              </a:rPr>
              <a:t>Scott Jeffery </a:t>
            </a:r>
            <a:endParaRPr lang="en-US" sz="1400" dirty="0"/>
          </a:p>
        </p:txBody>
      </p:sp>
    </p:spTree>
    <p:extLst>
      <p:ext uri="{BB962C8B-B14F-4D97-AF65-F5344CB8AC3E}">
        <p14:creationId xmlns:p14="http://schemas.microsoft.com/office/powerpoint/2010/main" val="1198392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511C27-1282-48A3-9DEF-33335F1F183D}"/>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Integration of the Shadow</a:t>
            </a:r>
          </a:p>
        </p:txBody>
      </p:sp>
      <p:sp>
        <p:nvSpPr>
          <p:cNvPr id="6" name="TextBox 5">
            <a:extLst>
              <a:ext uri="{FF2B5EF4-FFF2-40B4-BE49-F238E27FC236}">
                <a16:creationId xmlns:a16="http://schemas.microsoft.com/office/drawing/2014/main" id="{DF24212F-1210-4AC5-8D68-54F0F34CDC40}"/>
              </a:ext>
            </a:extLst>
          </p:cNvPr>
          <p:cNvSpPr txBox="1"/>
          <p:nvPr/>
        </p:nvSpPr>
        <p:spPr>
          <a:xfrm>
            <a:off x="4760387" y="586855"/>
            <a:ext cx="6432289" cy="2677656"/>
          </a:xfrm>
          <a:prstGeom prst="rect">
            <a:avLst/>
          </a:prstGeom>
          <a:noFill/>
        </p:spPr>
        <p:txBody>
          <a:bodyPr wrap="square" rtlCol="0">
            <a:spAutoFit/>
          </a:bodyPr>
          <a:lstStyle/>
          <a:p>
            <a:pPr algn="ctr"/>
            <a:r>
              <a:rPr lang="en-US" sz="2400" dirty="0"/>
              <a:t>It’s always standing right behind us, just out of view. In any direct light, we cast a shadow.</a:t>
            </a:r>
          </a:p>
          <a:p>
            <a:pPr algn="ctr"/>
            <a:endParaRPr lang="en-US" sz="2400" dirty="0"/>
          </a:p>
          <a:p>
            <a:pPr algn="ctr"/>
            <a:r>
              <a:rPr lang="en-US" sz="2400" dirty="0"/>
              <a:t>The shadow is a psychological term for everything we can’t see in ourselves.</a:t>
            </a:r>
          </a:p>
          <a:p>
            <a:pPr algn="ctr"/>
            <a:endParaRPr lang="en-US" sz="2400" dirty="0"/>
          </a:p>
          <a:p>
            <a:pPr algn="ctr"/>
            <a:endParaRPr lang="en-US" sz="2400" dirty="0"/>
          </a:p>
        </p:txBody>
      </p:sp>
      <p:sp>
        <p:nvSpPr>
          <p:cNvPr id="3" name="Rectangle 2">
            <a:extLst>
              <a:ext uri="{FF2B5EF4-FFF2-40B4-BE49-F238E27FC236}">
                <a16:creationId xmlns:a16="http://schemas.microsoft.com/office/drawing/2014/main" id="{225EA2CA-1B15-47CE-B704-791731A3F17F}"/>
              </a:ext>
            </a:extLst>
          </p:cNvPr>
          <p:cNvSpPr/>
          <p:nvPr/>
        </p:nvSpPr>
        <p:spPr>
          <a:xfrm>
            <a:off x="4760387" y="5607005"/>
            <a:ext cx="6910653" cy="830997"/>
          </a:xfrm>
          <a:prstGeom prst="rect">
            <a:avLst/>
          </a:prstGeom>
        </p:spPr>
        <p:txBody>
          <a:bodyPr wrap="square">
            <a:spAutoFit/>
          </a:bodyPr>
          <a:lstStyle/>
          <a:p>
            <a:r>
              <a:rPr lang="en-US" sz="2400" dirty="0"/>
              <a:t>“There is no light without shadow and no psychic wholeness without imperfection.” Carl Jung </a:t>
            </a:r>
          </a:p>
        </p:txBody>
      </p:sp>
      <p:pic>
        <p:nvPicPr>
          <p:cNvPr id="5" name="Picture 4">
            <a:extLst>
              <a:ext uri="{FF2B5EF4-FFF2-40B4-BE49-F238E27FC236}">
                <a16:creationId xmlns:a16="http://schemas.microsoft.com/office/drawing/2014/main" id="{508B8E7B-2D6C-4500-A9F9-C33168889D0F}"/>
              </a:ext>
            </a:extLst>
          </p:cNvPr>
          <p:cNvPicPr>
            <a:picLocks noChangeAspect="1"/>
          </p:cNvPicPr>
          <p:nvPr/>
        </p:nvPicPr>
        <p:blipFill>
          <a:blip r:embed="rId2"/>
          <a:stretch>
            <a:fillRect/>
          </a:stretch>
        </p:blipFill>
        <p:spPr>
          <a:xfrm>
            <a:off x="4367695" y="2743835"/>
            <a:ext cx="7574685" cy="2563345"/>
          </a:xfrm>
          <a:prstGeom prst="rect">
            <a:avLst/>
          </a:prstGeom>
        </p:spPr>
      </p:pic>
    </p:spTree>
    <p:extLst>
      <p:ext uri="{BB962C8B-B14F-4D97-AF65-F5344CB8AC3E}">
        <p14:creationId xmlns:p14="http://schemas.microsoft.com/office/powerpoint/2010/main" val="1175510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511C27-1282-48A3-9DEF-33335F1F183D}"/>
              </a:ext>
            </a:extLst>
          </p:cNvPr>
          <p:cNvSpPr>
            <a:spLocks noGrp="1"/>
          </p:cNvSpPr>
          <p:nvPr>
            <p:ph type="title"/>
          </p:nvPr>
        </p:nvSpPr>
        <p:spPr>
          <a:xfrm>
            <a:off x="416250" y="649480"/>
            <a:ext cx="3201366" cy="3387497"/>
          </a:xfrm>
        </p:spPr>
        <p:txBody>
          <a:bodyPr anchor="b">
            <a:normAutofit/>
          </a:bodyPr>
          <a:lstStyle/>
          <a:p>
            <a:pPr algn="r"/>
            <a:r>
              <a:rPr lang="en-US" sz="4000" dirty="0">
                <a:solidFill>
                  <a:srgbClr val="FFFFFF"/>
                </a:solidFill>
              </a:rPr>
              <a:t>Safe People </a:t>
            </a:r>
          </a:p>
        </p:txBody>
      </p:sp>
      <p:sp>
        <p:nvSpPr>
          <p:cNvPr id="3" name="Content Placeholder 2">
            <a:extLst>
              <a:ext uri="{FF2B5EF4-FFF2-40B4-BE49-F238E27FC236}">
                <a16:creationId xmlns:a16="http://schemas.microsoft.com/office/drawing/2014/main" id="{4B2B0DE1-FDEA-4706-A0CA-5DB05F595245}"/>
              </a:ext>
            </a:extLst>
          </p:cNvPr>
          <p:cNvSpPr>
            <a:spLocks noGrp="1"/>
          </p:cNvSpPr>
          <p:nvPr>
            <p:ph idx="1"/>
          </p:nvPr>
        </p:nvSpPr>
        <p:spPr>
          <a:xfrm>
            <a:off x="4835711" y="359788"/>
            <a:ext cx="6555347" cy="661160"/>
          </a:xfrm>
        </p:spPr>
        <p:txBody>
          <a:bodyPr anchor="ctr">
            <a:normAutofit/>
          </a:bodyPr>
          <a:lstStyle/>
          <a:p>
            <a:pPr marL="0" indent="0" algn="ctr">
              <a:buNone/>
            </a:pPr>
            <a:r>
              <a:rPr lang="en-US" sz="3200" b="1" i="1" dirty="0"/>
              <a:t>“I Can Be Myself With Him”</a:t>
            </a:r>
          </a:p>
          <a:p>
            <a:pPr marL="0" indent="0">
              <a:buNone/>
            </a:pPr>
            <a:endParaRPr lang="en-US" sz="2000" b="1" i="1" dirty="0"/>
          </a:p>
        </p:txBody>
      </p:sp>
      <p:sp>
        <p:nvSpPr>
          <p:cNvPr id="4" name="TextBox 3">
            <a:extLst>
              <a:ext uri="{FF2B5EF4-FFF2-40B4-BE49-F238E27FC236}">
                <a16:creationId xmlns:a16="http://schemas.microsoft.com/office/drawing/2014/main" id="{C6C13DAC-2336-44BA-8103-F14C9BC730A0}"/>
              </a:ext>
            </a:extLst>
          </p:cNvPr>
          <p:cNvSpPr txBox="1"/>
          <p:nvPr/>
        </p:nvSpPr>
        <p:spPr>
          <a:xfrm>
            <a:off x="4317223" y="1047696"/>
            <a:ext cx="7871729" cy="3785652"/>
          </a:xfrm>
          <a:prstGeom prst="rect">
            <a:avLst/>
          </a:prstGeom>
          <a:noFill/>
        </p:spPr>
        <p:txBody>
          <a:bodyPr wrap="square" rtlCol="0">
            <a:spAutoFit/>
          </a:bodyPr>
          <a:lstStyle/>
          <a:p>
            <a:r>
              <a:rPr lang="en-US" sz="2400" dirty="0"/>
              <a:t>What is a safe person? </a:t>
            </a:r>
          </a:p>
          <a:p>
            <a:endParaRPr lang="en-US" sz="2400" dirty="0"/>
          </a:p>
          <a:p>
            <a:pPr marL="342900" indent="-342900">
              <a:buFont typeface="Arial" panose="020B0604020202020204" pitchFamily="34" charset="0"/>
              <a:buChar char="•"/>
            </a:pPr>
            <a:r>
              <a:rPr lang="en-US" sz="2400" dirty="0"/>
              <a:t>They don’t try to fix. </a:t>
            </a:r>
          </a:p>
          <a:p>
            <a:pPr marL="342900" indent="-342900">
              <a:buFont typeface="Arial" panose="020B0604020202020204" pitchFamily="34" charset="0"/>
              <a:buChar char="•"/>
            </a:pPr>
            <a:r>
              <a:rPr lang="en-US" sz="2400" dirty="0"/>
              <a:t>They don’t judge or belittle. </a:t>
            </a:r>
          </a:p>
          <a:p>
            <a:pPr marL="342900" indent="-342900">
              <a:buFont typeface="Arial" panose="020B0604020202020204" pitchFamily="34" charset="0"/>
              <a:buChar char="•"/>
            </a:pPr>
            <a:r>
              <a:rPr lang="en-US" sz="2400" dirty="0"/>
              <a:t>They don’t give adv ice we haven’t asked for. </a:t>
            </a:r>
          </a:p>
          <a:p>
            <a:pPr marL="342900" indent="-342900">
              <a:buFont typeface="Arial" panose="020B0604020202020204" pitchFamily="34" charset="0"/>
              <a:buChar char="•"/>
            </a:pPr>
            <a:r>
              <a:rPr lang="en-US" sz="2400" dirty="0"/>
              <a:t>They don’t have an agenda for how we should progress. </a:t>
            </a:r>
          </a:p>
          <a:p>
            <a:pPr marL="342900" indent="-342900">
              <a:buFont typeface="Arial" panose="020B0604020202020204" pitchFamily="34" charset="0"/>
              <a:buChar char="•"/>
            </a:pPr>
            <a:r>
              <a:rPr lang="en-US" sz="2400" dirty="0"/>
              <a:t>They don’t need us to be a certain way. </a:t>
            </a:r>
          </a:p>
          <a:p>
            <a:pPr marL="342900" indent="-342900">
              <a:buFont typeface="Arial" panose="020B0604020202020204" pitchFamily="34" charset="0"/>
              <a:buChar char="•"/>
            </a:pPr>
            <a:r>
              <a:rPr lang="en-US" sz="2400" dirty="0"/>
              <a:t>They don’t see us as some kind of project. </a:t>
            </a:r>
          </a:p>
          <a:p>
            <a:pPr marL="342900" indent="-342900">
              <a:buFont typeface="Arial" panose="020B0604020202020204" pitchFamily="34" charset="0"/>
              <a:buChar char="•"/>
            </a:pPr>
            <a:r>
              <a:rPr lang="en-US" sz="2400" dirty="0"/>
              <a:t>They aren’t shocked by emotion or chased away by pain.</a:t>
            </a:r>
          </a:p>
          <a:p>
            <a:pPr marL="342900" indent="-342900">
              <a:buFont typeface="Arial" panose="020B0604020202020204" pitchFamily="34" charset="0"/>
              <a:buChar char="•"/>
            </a:pPr>
            <a:r>
              <a:rPr lang="en-US" sz="2400" dirty="0"/>
              <a:t>They allow us to be ourselves &amp; accept us for who we are.  </a:t>
            </a:r>
          </a:p>
        </p:txBody>
      </p:sp>
      <p:sp>
        <p:nvSpPr>
          <p:cNvPr id="5" name="TextBox 4">
            <a:extLst>
              <a:ext uri="{FF2B5EF4-FFF2-40B4-BE49-F238E27FC236}">
                <a16:creationId xmlns:a16="http://schemas.microsoft.com/office/drawing/2014/main" id="{07AF596E-334F-4031-806D-08B9C2B23EFE}"/>
              </a:ext>
            </a:extLst>
          </p:cNvPr>
          <p:cNvSpPr txBox="1"/>
          <p:nvPr/>
        </p:nvSpPr>
        <p:spPr>
          <a:xfrm>
            <a:off x="4835711" y="5181329"/>
            <a:ext cx="6706377" cy="1077218"/>
          </a:xfrm>
          <a:prstGeom prst="rect">
            <a:avLst/>
          </a:prstGeom>
          <a:noFill/>
        </p:spPr>
        <p:txBody>
          <a:bodyPr wrap="square" rtlCol="0">
            <a:spAutoFit/>
          </a:bodyPr>
          <a:lstStyle/>
          <a:p>
            <a:r>
              <a:rPr lang="en-US" sz="3200" dirty="0"/>
              <a:t>“I’m not alone. There are others willing to walk this road with me.”</a:t>
            </a:r>
          </a:p>
        </p:txBody>
      </p:sp>
      <p:sp>
        <p:nvSpPr>
          <p:cNvPr id="6" name="TextBox 5">
            <a:extLst>
              <a:ext uri="{FF2B5EF4-FFF2-40B4-BE49-F238E27FC236}">
                <a16:creationId xmlns:a16="http://schemas.microsoft.com/office/drawing/2014/main" id="{0EC6DABB-E444-481E-B76C-AA97DAA33848}"/>
              </a:ext>
            </a:extLst>
          </p:cNvPr>
          <p:cNvSpPr txBox="1"/>
          <p:nvPr/>
        </p:nvSpPr>
        <p:spPr>
          <a:xfrm>
            <a:off x="6094476" y="6606528"/>
            <a:ext cx="3475631" cy="261610"/>
          </a:xfrm>
          <a:prstGeom prst="rect">
            <a:avLst/>
          </a:prstGeom>
          <a:noFill/>
        </p:spPr>
        <p:txBody>
          <a:bodyPr wrap="none" rtlCol="0">
            <a:spAutoFit/>
          </a:bodyPr>
          <a:lstStyle/>
          <a:p>
            <a:r>
              <a:rPr lang="en-US" sz="1100" dirty="0">
                <a:hlinkClick r:id="rId2"/>
              </a:rPr>
              <a:t>Source: Gary Roe – Shattered, Surviving the loss of a child</a:t>
            </a:r>
            <a:endParaRPr lang="en-US" sz="1100" dirty="0"/>
          </a:p>
        </p:txBody>
      </p:sp>
    </p:spTree>
    <p:extLst>
      <p:ext uri="{BB962C8B-B14F-4D97-AF65-F5344CB8AC3E}">
        <p14:creationId xmlns:p14="http://schemas.microsoft.com/office/powerpoint/2010/main" val="3112406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511C27-1282-48A3-9DEF-33335F1F183D}"/>
              </a:ext>
            </a:extLst>
          </p:cNvPr>
          <p:cNvSpPr>
            <a:spLocks noGrp="1"/>
          </p:cNvSpPr>
          <p:nvPr>
            <p:ph type="title"/>
          </p:nvPr>
        </p:nvSpPr>
        <p:spPr>
          <a:xfrm>
            <a:off x="416250" y="649480"/>
            <a:ext cx="3201366" cy="3387497"/>
          </a:xfrm>
        </p:spPr>
        <p:txBody>
          <a:bodyPr anchor="b">
            <a:normAutofit/>
          </a:bodyPr>
          <a:lstStyle/>
          <a:p>
            <a:pPr algn="r"/>
            <a:r>
              <a:rPr lang="en-US" sz="4000" dirty="0">
                <a:solidFill>
                  <a:srgbClr val="FFFFFF"/>
                </a:solidFill>
              </a:rPr>
              <a:t>SPEAKER SERIES </a:t>
            </a:r>
          </a:p>
        </p:txBody>
      </p:sp>
      <p:sp>
        <p:nvSpPr>
          <p:cNvPr id="5" name="TextBox 4">
            <a:extLst>
              <a:ext uri="{FF2B5EF4-FFF2-40B4-BE49-F238E27FC236}">
                <a16:creationId xmlns:a16="http://schemas.microsoft.com/office/drawing/2014/main" id="{07AF596E-334F-4031-806D-08B9C2B23EFE}"/>
              </a:ext>
            </a:extLst>
          </p:cNvPr>
          <p:cNvSpPr txBox="1"/>
          <p:nvPr/>
        </p:nvSpPr>
        <p:spPr>
          <a:xfrm>
            <a:off x="5398643" y="649480"/>
            <a:ext cx="6931988" cy="1261884"/>
          </a:xfrm>
          <a:prstGeom prst="rect">
            <a:avLst/>
          </a:prstGeom>
          <a:noFill/>
        </p:spPr>
        <p:txBody>
          <a:bodyPr wrap="square" rtlCol="0">
            <a:spAutoFit/>
          </a:bodyPr>
          <a:lstStyle/>
          <a:p>
            <a:r>
              <a:rPr lang="en-US" sz="4400" b="1" i="1" u="sng" dirty="0"/>
              <a:t>Have You Registered?</a:t>
            </a:r>
          </a:p>
          <a:p>
            <a:r>
              <a:rPr lang="en-US" sz="3200" dirty="0"/>
              <a:t> </a:t>
            </a:r>
          </a:p>
        </p:txBody>
      </p:sp>
      <p:pic>
        <p:nvPicPr>
          <p:cNvPr id="9" name="Picture 8" descr="Graphical user interface, text, application, chat or text message&#10;&#10;Description automatically generated">
            <a:extLst>
              <a:ext uri="{FF2B5EF4-FFF2-40B4-BE49-F238E27FC236}">
                <a16:creationId xmlns:a16="http://schemas.microsoft.com/office/drawing/2014/main" id="{144B0119-3171-43B8-8FB6-7410823480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1535" y="1927141"/>
            <a:ext cx="6743700" cy="3800475"/>
          </a:xfrm>
          <a:prstGeom prst="rect">
            <a:avLst/>
          </a:prstGeom>
        </p:spPr>
      </p:pic>
    </p:spTree>
    <p:extLst>
      <p:ext uri="{BB962C8B-B14F-4D97-AF65-F5344CB8AC3E}">
        <p14:creationId xmlns:p14="http://schemas.microsoft.com/office/powerpoint/2010/main" val="3636386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iagram&#10;&#10;Description automatically generated">
            <a:extLst>
              <a:ext uri="{FF2B5EF4-FFF2-40B4-BE49-F238E27FC236}">
                <a16:creationId xmlns:a16="http://schemas.microsoft.com/office/drawing/2014/main" id="{E586756F-6C02-483C-A894-605F080968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457200"/>
            <a:ext cx="5943600" cy="5943600"/>
          </a:xfrm>
          <a:prstGeom prst="rect">
            <a:avLst/>
          </a:prstGeom>
        </p:spPr>
      </p:pic>
    </p:spTree>
    <p:extLst>
      <p:ext uri="{BB962C8B-B14F-4D97-AF65-F5344CB8AC3E}">
        <p14:creationId xmlns:p14="http://schemas.microsoft.com/office/powerpoint/2010/main" val="2824348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505</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Rules &amp; Disclaimer </vt:lpstr>
      <vt:lpstr>PowerPoint Presentation</vt:lpstr>
      <vt:lpstr>Integration of the Shadow</vt:lpstr>
      <vt:lpstr>Integration of the Shadow</vt:lpstr>
      <vt:lpstr>Safe People </vt:lpstr>
      <vt:lpstr>SPEAKER SERIES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Biolette, Matthew</dc:creator>
  <cp:lastModifiedBy>Biolette, Matthew</cp:lastModifiedBy>
  <cp:revision>19</cp:revision>
  <dcterms:created xsi:type="dcterms:W3CDTF">2020-12-09T19:05:30Z</dcterms:created>
  <dcterms:modified xsi:type="dcterms:W3CDTF">2021-02-10T00:55:15Z</dcterms:modified>
</cp:coreProperties>
</file>