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3" r:id="rId5"/>
    <p:sldId id="265" r:id="rId6"/>
    <p:sldId id="266" r:id="rId7"/>
    <p:sldId id="268" r:id="rId8"/>
    <p:sldId id="267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outlineViewPr>
    <p:cViewPr>
      <p:scale>
        <a:sx n="33" d="100"/>
        <a:sy n="33" d="100"/>
      </p:scale>
      <p:origin x="0" y="-286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BCB18-2E72-47F8-9FC5-79E5797AB1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75F3E-B848-480F-9C73-94BB794E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Optimism =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hopefulness and confidence about the future or the successful outcome of something.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 -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75F3E-B848-480F-9C73-94BB794E91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53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Optimism =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hopefulness and confidence about the future or the successful outcome of something.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 -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75F3E-B848-480F-9C73-94BB794E91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5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Optimism =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hopefulness and confidence about the future or the successful outcome of something.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 -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75F3E-B848-480F-9C73-94BB794E91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11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Optimism =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hopefulness and confidence about the future or the successful outcome of something.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 -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75F3E-B848-480F-9C73-94BB794E91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53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Optimism =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hopefulness and confidence about the future or the successful outcome of something.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 -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75F3E-B848-480F-9C73-94BB794E91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45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4EC3-E9E7-48DC-B19F-04762F305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8C70D-C611-4B78-9108-E6B196BFB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28B51-541F-4BC6-B016-CB1935B5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FC17F-3179-4FCD-AD7F-775324F4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3469B-13CD-45FD-AAE3-DF6888AE3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A820B-9603-4AD5-ABFF-DF6BEC7E3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150FD0-9A68-48CD-B0D9-4F18DCD9C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222A4-5560-48AF-9279-D82C1739B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4CC6A-36AE-4B3C-BB74-760700E5B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A3597-983D-4936-95A8-61DCB62E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0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3E1435-DC3D-472B-93EB-138C03097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12845-8A88-4F96-A405-6833A2DB3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0F42E-51A3-44EB-BBA4-93739A4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F176-0697-4BA5-ABD9-D3BC909F3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B35D8-B21D-4B01-BD1C-BD2E7C99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EDDFC-8432-42A7-A1C1-06933D056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4DD47-6E20-4662-8A7C-59DF00479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6804E-BCAC-4AED-88BF-36AE5F62B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14C1C-3A90-40A4-8BD8-F818452B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4D209-609D-4150-97BB-37A46314C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929AE-A9D7-4529-A0C4-4EFBED99D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5AF22-AC6E-4185-ADEF-5AEDB11A4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F5BC8-E890-4DEF-B3D4-B8D4D17A6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A3600-BE3E-4F71-8FAF-68F2E8A93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7681E-F5CA-4E9F-872E-591968CB3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7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1D9A4-A47C-4F33-874C-0C09FD118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79F15-8A6F-4AAD-9E71-75F922AE3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9C960-DE92-4AA1-AE38-D16CF7BC4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F5A26-B728-4FC1-B59B-D773AAE2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15EE79-BB2C-4130-99E4-BC699FFE6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2B452-609C-4F54-B47D-7867F941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8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4D8C6-156C-494B-A607-AB5E3C4E7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1A8E6-90F3-4679-9576-3258E74F5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7CF13F-1A60-49E5-A20B-08A571040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697F8-0D70-4D1E-AC72-AC4683AAE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9BFF10-A871-4897-8F55-F60F21356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BB39AF-26D9-496C-A46B-E7E05AF39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C2B912-FACB-4DA5-96BF-440D25D2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9AF2BC-38B6-4ED8-89C2-22F63DAF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B8ABB-93FF-425C-B407-74985E4F3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9B19E6-6FA8-413A-BF2F-AE824C86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ADB48B-7AD7-4449-B996-CC128745D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0FC7B-8386-4C2F-913A-0F139B67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3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7D0150-0EDD-4FE8-9797-BBDC29BF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6C2A6-E8AD-4BA6-9716-E2544925E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82AB6-D5D5-4F3F-99E6-D3FE2522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2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ABA1-DBC4-40F2-B815-697AEC79B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E6AA1-8E28-4567-8486-F78AC5B8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2E710-7C18-4E8C-887E-5EF67040A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946E23-E7F3-4E8A-90F9-6B198DA1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3242-5289-4618-BCD3-2DC517B49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EA5A2-29CF-4FFB-B270-A4D6D35AE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1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937FC-7C4F-415C-BFC5-A5B293800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9BB3CD-3C69-4B54-A8CA-78A5B02CE0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C62EA-B3D5-462E-84BE-F488E8B60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18A446-E8E2-4961-8175-EB0561BFF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0CCD3-7714-43F0-B070-8E1D9803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BE3F4-CB35-404F-9F6A-AE4CDCC7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8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0C4F6C-D972-45AA-A0D8-11030C05A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8C971-2881-4AAA-B2D3-0DEE941B4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0CC23-3318-4376-ACF6-DFA973E53D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869F0-6399-40E5-9EA7-B8D605AA25E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B102D-A572-4364-9A50-51A0FC7DA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9E628-608C-42E0-8DD2-68CA1AD5CD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234C5-4C13-4A8D-AEFC-E523AF438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1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E586756F-6C02-483C-A894-605F08096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57200"/>
            <a:ext cx="5943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3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11C27-1282-48A3-9DEF-33335F1F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New Year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What’s Different 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0DE1-FDEA-4706-A0CA-5DB05F595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i="1" dirty="0"/>
              <a:t>Holidays have come &amp; went…  </a:t>
            </a:r>
          </a:p>
          <a:p>
            <a:pPr marL="0" indent="0" algn="ctr">
              <a:buNone/>
            </a:pPr>
            <a:r>
              <a:rPr lang="en-US" sz="3200" b="1" i="1" dirty="0"/>
              <a:t>The New Year has begun! </a:t>
            </a:r>
          </a:p>
          <a:p>
            <a:pPr marL="0" indent="0">
              <a:buNone/>
            </a:pPr>
            <a:endParaRPr lang="en-US" sz="2000" dirty="0"/>
          </a:p>
          <a:p>
            <a:pPr lvl="2"/>
            <a:r>
              <a:rPr lang="en-US" dirty="0"/>
              <a:t>How was your Christmas &amp; News Years?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What went better than expected? 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r>
              <a:rPr lang="en-US" dirty="0"/>
              <a:t>Any thing you wish you had did different? </a:t>
            </a:r>
          </a:p>
        </p:txBody>
      </p:sp>
    </p:spTree>
    <p:extLst>
      <p:ext uri="{BB962C8B-B14F-4D97-AF65-F5344CB8AC3E}">
        <p14:creationId xmlns:p14="http://schemas.microsoft.com/office/powerpoint/2010/main" val="1198392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11C27-1282-48A3-9DEF-33335F1F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Resilience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0DE1-FDEA-4706-A0CA-5DB05F595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i="1" dirty="0"/>
              <a:t>What is Resilience? 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sz="2400" i="1" dirty="0"/>
              <a:t>The American Psychological Assoc defines it as </a:t>
            </a:r>
          </a:p>
          <a:p>
            <a:pPr marL="0" indent="0" algn="ctr">
              <a:buNone/>
            </a:pPr>
            <a:endParaRPr lang="en-US" sz="2400" i="1" dirty="0"/>
          </a:p>
          <a:p>
            <a:pPr marL="0" indent="0" algn="ctr">
              <a:buNone/>
            </a:pPr>
            <a:r>
              <a:rPr lang="en-US" b="1" i="1" dirty="0"/>
              <a:t>“the process of adapting well in the face of adversity, trauma, tragedy, [and] threats.”</a:t>
            </a:r>
          </a:p>
          <a:p>
            <a:pPr marL="0" indent="0" algn="ctr">
              <a:buNone/>
            </a:pPr>
            <a:r>
              <a:rPr lang="en-US" dirty="0"/>
              <a:t> </a:t>
            </a:r>
          </a:p>
          <a:p>
            <a:pPr lvl="2"/>
            <a:r>
              <a:rPr lang="en-US" dirty="0"/>
              <a:t>Most people have capacity for resilience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Resilience requires very ordinary processes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These process can be taught &amp; learned</a:t>
            </a:r>
          </a:p>
        </p:txBody>
      </p:sp>
    </p:spTree>
    <p:extLst>
      <p:ext uri="{BB962C8B-B14F-4D97-AF65-F5344CB8AC3E}">
        <p14:creationId xmlns:p14="http://schemas.microsoft.com/office/powerpoint/2010/main" val="311240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11C27-1282-48A3-9DEF-33335F1F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Three habits of resilient thinking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0DE1-FDEA-4706-A0CA-5DB05F595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i="1" dirty="0"/>
              <a:t>How you respond to situations reflect something called thinking style.</a:t>
            </a:r>
          </a:p>
          <a:p>
            <a:pPr marL="0" indent="0">
              <a:buNone/>
            </a:pPr>
            <a:endParaRPr lang="en-US" sz="2000" dirty="0"/>
          </a:p>
          <a:p>
            <a:pPr lvl="2"/>
            <a:r>
              <a:rPr lang="en-US" dirty="0"/>
              <a:t>Realistic Optimism aka Optimistic Thinking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Redefining Hope? What are you hoping for now?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Mindfulness – Being fully present in the moment  </a:t>
            </a:r>
          </a:p>
        </p:txBody>
      </p:sp>
    </p:spTree>
    <p:extLst>
      <p:ext uri="{BB962C8B-B14F-4D97-AF65-F5344CB8AC3E}">
        <p14:creationId xmlns:p14="http://schemas.microsoft.com/office/powerpoint/2010/main" val="270390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11C27-1282-48A3-9DEF-33335F1F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Tools to build resilience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0DE1-FDEA-4706-A0CA-5DB05F595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6059545"/>
          </a:xfrm>
        </p:spPr>
        <p:txBody>
          <a:bodyPr anchor="ctr">
            <a:normAutofit/>
          </a:bodyPr>
          <a:lstStyle/>
          <a:p>
            <a:pPr lvl="2"/>
            <a:r>
              <a:rPr lang="en-US" dirty="0"/>
              <a:t>Adopt a positive attitude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Think Flexibility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Embrace a personal moral compass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Find a resilient role model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Face your fears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Develop active coping skills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Establish &amp; nurture a support social network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Physical exercise 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18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11C27-1282-48A3-9DEF-33335F1F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Boost your self resilience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0DE1-FDEA-4706-A0CA-5DB05F595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6059545"/>
          </a:xfrm>
        </p:spPr>
        <p:txBody>
          <a:bodyPr anchor="ctr">
            <a:normAutofit/>
          </a:bodyPr>
          <a:lstStyle/>
          <a:p>
            <a:pPr lvl="2"/>
            <a:r>
              <a:rPr lang="en-US" dirty="0"/>
              <a:t>Understand suffering is part of life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Tune into the Good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As yourself,  is this helping or harming me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3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11C27-1282-48A3-9DEF-33335F1F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Grief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Finger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Print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151C57-5459-4095-B26B-4F3AE63320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288" y="1336443"/>
            <a:ext cx="8034386" cy="418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542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11C27-1282-48A3-9DEF-33335F1F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Learn More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0DE1-FDEA-4706-A0CA-5DB05F595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6059545"/>
          </a:xfrm>
        </p:spPr>
        <p:txBody>
          <a:bodyPr anchor="ctr">
            <a:normAutofit/>
          </a:bodyPr>
          <a:lstStyle/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pic>
        <p:nvPicPr>
          <p:cNvPr id="1026" name="Picture 2" descr="Resilient Grieving eBook by Lucy Hone PhD - 9781615193769 | Rakuten Kobo  United States">
            <a:extLst>
              <a:ext uri="{FF2B5EF4-FFF2-40B4-BE49-F238E27FC236}">
                <a16:creationId xmlns:a16="http://schemas.microsoft.com/office/drawing/2014/main" id="{EF1807F3-5212-4922-8F00-736DE2E87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76" y="586855"/>
            <a:ext cx="3693305" cy="553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58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E586756F-6C02-483C-A894-605F08096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57200"/>
            <a:ext cx="5943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34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289</Words>
  <Application>Microsoft Office PowerPoint</Application>
  <PresentationFormat>Widescreen</PresentationFormat>
  <Paragraphs>70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New Year  What’s Different  </vt:lpstr>
      <vt:lpstr>Resilience </vt:lpstr>
      <vt:lpstr>Three habits of resilient thinking</vt:lpstr>
      <vt:lpstr>Tools to build resilience </vt:lpstr>
      <vt:lpstr>Boost your self resilience </vt:lpstr>
      <vt:lpstr>Grief  Finger  Print </vt:lpstr>
      <vt:lpstr>Learn More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Biolette, Matthew</dc:creator>
  <cp:lastModifiedBy>Biolette, Matthew</cp:lastModifiedBy>
  <cp:revision>13</cp:revision>
  <dcterms:created xsi:type="dcterms:W3CDTF">2020-12-09T19:05:30Z</dcterms:created>
  <dcterms:modified xsi:type="dcterms:W3CDTF">2021-01-14T00:24:43Z</dcterms:modified>
</cp:coreProperties>
</file>