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61" r:id="rId4"/>
    <p:sldId id="263" r:id="rId5"/>
    <p:sldId id="265" r:id="rId6"/>
    <p:sldId id="266" r:id="rId7"/>
    <p:sldId id="268" r:id="rId8"/>
    <p:sldId id="267" r:id="rId9"/>
    <p:sldId id="26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3792" autoAdjust="0"/>
  </p:normalViewPr>
  <p:slideViewPr>
    <p:cSldViewPr snapToGrid="0">
      <p:cViewPr varScale="1">
        <p:scale>
          <a:sx n="62" d="100"/>
          <a:sy n="62" d="100"/>
        </p:scale>
        <p:origin x="828" y="56"/>
      </p:cViewPr>
      <p:guideLst/>
    </p:cSldViewPr>
  </p:slideViewPr>
  <p:outlineViewPr>
    <p:cViewPr>
      <p:scale>
        <a:sx n="33" d="100"/>
        <a:sy n="33" d="100"/>
      </p:scale>
      <p:origin x="0" y="-2864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2692" y="2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7BCB18-2E72-47F8-9FC5-79E5797AB17A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875F3E-B848-480F-9C73-94BB794E91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348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Optimism = 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hopefulness and confidence about the future or the successful outcome of something.</a:t>
            </a: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Hope -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875F3E-B848-480F-9C73-94BB794E919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6530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Optimism = 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hopefulness and confidence about the future or the successful outcome of something.</a:t>
            </a: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Hope -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875F3E-B848-480F-9C73-94BB794E919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2572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Optimism = 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hopefulness and confidence about the future or the successful outcome of something.</a:t>
            </a: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Hope -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875F3E-B848-480F-9C73-94BB794E919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3115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Optimism = 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hopefulness and confidence about the future or the successful outcome of something.</a:t>
            </a: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Hope -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875F3E-B848-480F-9C73-94BB794E919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1531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Optimism = 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hopefulness and confidence about the future or the successful outcome of something.</a:t>
            </a: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Hope -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875F3E-B848-480F-9C73-94BB794E919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6455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3F4EC3-E9E7-48DC-B19F-04762F305C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F88C70D-C611-4B78-9108-E6B196BFB1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A28B51-541F-4BC6-B016-CB1935B5AD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869F0-6399-40E5-9EA7-B8D605AA25E3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1FC17F-3179-4FCD-AD7F-775324F4FC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B3469B-13CD-45FD-AAE3-DF6888AE32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234C5-4C13-4A8D-AEFC-E523AF438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37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7A820B-9603-4AD5-ABFF-DF6BEC7E3A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1150FD0-9A68-48CD-B0D9-4F18DCD9C3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F222A4-5560-48AF-9279-D82C1739B3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869F0-6399-40E5-9EA7-B8D605AA25E3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04CC6A-36AE-4B3C-BB74-760700E5BA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AA3597-983D-4936-95A8-61DCB62E45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234C5-4C13-4A8D-AEFC-E523AF438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404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73E1435-DC3D-472B-93EB-138C03097B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6712845-8A88-4F96-A405-6833A2DB31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A0F42E-51A3-44EB-BBA4-93739A49A7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869F0-6399-40E5-9EA7-B8D605AA25E3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02F176-0697-4BA5-ABD9-D3BC909F33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8B35D8-B21D-4B01-BD1C-BD2E7C9907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234C5-4C13-4A8D-AEFC-E523AF438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30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5EDDFC-8432-42A7-A1C1-06933D056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F4DD47-6E20-4662-8A7C-59DF004797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66804E-BCAC-4AED-88BF-36AE5F62B0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869F0-6399-40E5-9EA7-B8D605AA25E3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A14C1C-3A90-40A4-8BD8-F818452BF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F4D209-609D-4150-97BB-37A46314CB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234C5-4C13-4A8D-AEFC-E523AF438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80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3929AE-A9D7-4529-A0C4-4EFBED99D6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15AF22-AC6E-4185-ADEF-5AEDB11A4F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1F5BC8-E890-4DEF-B3D4-B8D4D17A6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869F0-6399-40E5-9EA7-B8D605AA25E3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CA3600-BE3E-4F71-8FAF-68F2E8A93E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B7681E-F5CA-4E9F-872E-591968CB32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234C5-4C13-4A8D-AEFC-E523AF438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376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1D9A4-A47C-4F33-874C-0C09FD118C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79F15-8A6F-4AAD-9E71-75F922AE35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39C960-DE92-4AA1-AE38-D16CF7BC4E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6F5A26-B728-4FC1-B59B-D773AAE2DA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869F0-6399-40E5-9EA7-B8D605AA25E3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15EE79-BB2C-4130-99E4-BC699FFE63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D2B452-609C-4F54-B47D-7867F9415B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234C5-4C13-4A8D-AEFC-E523AF438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683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54D8C6-156C-494B-A607-AB5E3C4E73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C1A8E6-90F3-4679-9576-3258E74F5D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7CF13F-1A60-49E5-A20B-08A571040E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6F697F8-0D70-4D1E-AC72-AC4683AAED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09BFF10-A871-4897-8F55-F60F213567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6BB39AF-26D9-496C-A46B-E7E05AF390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869F0-6399-40E5-9EA7-B8D605AA25E3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AC2B912-FACB-4DA5-96BF-440D25D278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69AF2BC-38B6-4ED8-89C2-22F63DAF36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234C5-4C13-4A8D-AEFC-E523AF438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30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4B8ABB-93FF-425C-B407-74985E4F3D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99B19E6-6FA8-413A-BF2F-AE824C8654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869F0-6399-40E5-9EA7-B8D605AA25E3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4ADB48B-7AD7-4449-B996-CC128745DA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20FC7B-8386-4C2F-913A-0F139B67E3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234C5-4C13-4A8D-AEFC-E523AF438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839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17D0150-0EDD-4FE8-9797-BBDC29BF23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869F0-6399-40E5-9EA7-B8D605AA25E3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406C2A6-E8AD-4BA6-9716-E2544925E1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082AB6-D5D5-4F3F-99E6-D3FE252212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234C5-4C13-4A8D-AEFC-E523AF438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326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34ABA1-DBC4-40F2-B815-697AEC79B2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CE6AA1-8E28-4567-8486-F78AC5B802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72E710-7C18-4E8C-887E-5EF67040AC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946E23-E7F3-4E8A-90F9-6B198DA176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869F0-6399-40E5-9EA7-B8D605AA25E3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DD3242-5289-4618-BCD3-2DC517B49F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3EA5A2-29CF-4FFB-B270-A4D6D35AEC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234C5-4C13-4A8D-AEFC-E523AF438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918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937FC-7C4F-415C-BFC5-A5B2938003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29BB3CD-3C69-4B54-A8CA-78A5B02CE0A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8C62EA-B3D5-462E-84BE-F488E8B60A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18A446-E8E2-4961-8175-EB0561BFF9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869F0-6399-40E5-9EA7-B8D605AA25E3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F0CCD3-7714-43F0-B070-8E1D98036A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ABE3F4-CB35-404F-9F6A-AE4CDCC706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234C5-4C13-4A8D-AEFC-E523AF438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181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70C4F6C-D972-45AA-A0D8-11030C05A1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E8C971-2881-4AAA-B2D3-0DEE941B40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30CC23-3318-4376-ACF6-DFA973E53D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7869F0-6399-40E5-9EA7-B8D605AA25E3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EB102D-A572-4364-9A50-51A0FC7DA3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59E628-608C-42E0-8DD2-68CA1AD5CD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B234C5-4C13-4A8D-AEFC-E523AF438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217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2384209-CB15-4CDF-9D31-C44FD9A3F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666617" y="-2666188"/>
            <a:ext cx="6858000" cy="12191233"/>
          </a:xfrm>
          <a:prstGeom prst="rect">
            <a:avLst/>
          </a:prstGeom>
          <a:gradFill>
            <a:gsLst>
              <a:gs pos="8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2633B3B5-CC90-43F0-8714-D31D1F3F0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311" y="0"/>
            <a:ext cx="9070846" cy="6857572"/>
          </a:xfrm>
          <a:prstGeom prst="rect">
            <a:avLst/>
          </a:prstGeom>
          <a:gradFill>
            <a:gsLst>
              <a:gs pos="8000">
                <a:srgbClr val="000000">
                  <a:alpha val="52000"/>
                </a:srgbClr>
              </a:gs>
              <a:gs pos="100000">
                <a:schemeClr val="accent1"/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649491" y="-1685840"/>
            <a:ext cx="4894564" cy="1219354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100000">
                <a:srgbClr val="000000">
                  <a:alpha val="46000"/>
                </a:srgb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icture containing diagram&#10;&#10;Description automatically generated">
            <a:extLst>
              <a:ext uri="{FF2B5EF4-FFF2-40B4-BE49-F238E27FC236}">
                <a16:creationId xmlns:a16="http://schemas.microsoft.com/office/drawing/2014/main" id="{E586756F-6C02-483C-A894-605F080968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457200"/>
            <a:ext cx="5943600" cy="594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20354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9511C27-1282-48A3-9DEF-33335F1F1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en-US" sz="4000" dirty="0">
                <a:solidFill>
                  <a:srgbClr val="FFFFFF"/>
                </a:solidFill>
              </a:rPr>
              <a:t>New Year</a:t>
            </a:r>
            <a:br>
              <a:rPr lang="en-US" sz="4000" dirty="0">
                <a:solidFill>
                  <a:srgbClr val="FFFFFF"/>
                </a:solidFill>
              </a:rPr>
            </a:br>
            <a:br>
              <a:rPr lang="en-US" sz="4000" dirty="0">
                <a:solidFill>
                  <a:srgbClr val="FFFFFF"/>
                </a:solidFill>
              </a:rPr>
            </a:br>
            <a:r>
              <a:rPr lang="en-US" sz="4000" dirty="0">
                <a:solidFill>
                  <a:srgbClr val="FFFFFF"/>
                </a:solidFill>
              </a:rPr>
              <a:t>What’s Different </a:t>
            </a:r>
            <a:br>
              <a:rPr lang="en-US" sz="4000" dirty="0">
                <a:solidFill>
                  <a:srgbClr val="FFFFFF"/>
                </a:solidFill>
              </a:rPr>
            </a:br>
            <a:endParaRPr lang="en-US" sz="4000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2B0DE1-FDEA-4706-A0CA-5DB05F5952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3200" b="1" i="1" dirty="0"/>
              <a:t>Holidays have come &amp; went…  </a:t>
            </a:r>
          </a:p>
          <a:p>
            <a:pPr marL="0" indent="0" algn="ctr">
              <a:buNone/>
            </a:pPr>
            <a:r>
              <a:rPr lang="en-US" sz="3200" b="1" i="1" dirty="0"/>
              <a:t>The New Year has begun! </a:t>
            </a:r>
          </a:p>
          <a:p>
            <a:pPr marL="0" indent="0">
              <a:buNone/>
            </a:pPr>
            <a:endParaRPr lang="en-US" sz="2000" dirty="0"/>
          </a:p>
          <a:p>
            <a:pPr lvl="2"/>
            <a:r>
              <a:rPr lang="en-US" dirty="0"/>
              <a:t>How was your Christmas &amp; News Years?</a:t>
            </a:r>
          </a:p>
          <a:p>
            <a:pPr lvl="2"/>
            <a:endParaRPr lang="en-US" dirty="0"/>
          </a:p>
          <a:p>
            <a:pPr lvl="2"/>
            <a:r>
              <a:rPr lang="en-US" dirty="0"/>
              <a:t>What went better than expected? </a:t>
            </a:r>
          </a:p>
          <a:p>
            <a:pPr marL="914400" lvl="2" indent="0">
              <a:buNone/>
            </a:pPr>
            <a:endParaRPr lang="en-US" dirty="0"/>
          </a:p>
          <a:p>
            <a:pPr lvl="2"/>
            <a:r>
              <a:rPr lang="en-US" dirty="0"/>
              <a:t>Any thing you wish you had did different? </a:t>
            </a:r>
          </a:p>
        </p:txBody>
      </p:sp>
    </p:spTree>
    <p:extLst>
      <p:ext uri="{BB962C8B-B14F-4D97-AF65-F5344CB8AC3E}">
        <p14:creationId xmlns:p14="http://schemas.microsoft.com/office/powerpoint/2010/main" val="11983924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9511C27-1282-48A3-9DEF-33335F1F1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en-US" sz="4000" dirty="0">
                <a:solidFill>
                  <a:srgbClr val="FFFFFF"/>
                </a:solidFill>
              </a:rPr>
              <a:t>Resilience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2B0DE1-FDEA-4706-A0CA-5DB05F5952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3200" b="1" i="1" dirty="0"/>
              <a:t>What is Resilience? </a:t>
            </a:r>
          </a:p>
          <a:p>
            <a:pPr marL="0" indent="0" algn="ctr">
              <a:buNone/>
            </a:pPr>
            <a:endParaRPr lang="en-US" i="1" dirty="0"/>
          </a:p>
          <a:p>
            <a:pPr marL="0" indent="0" algn="ctr">
              <a:buNone/>
            </a:pPr>
            <a:r>
              <a:rPr lang="en-US" sz="2400" i="1" dirty="0"/>
              <a:t>The American Psychological Assoc defines it as </a:t>
            </a:r>
          </a:p>
          <a:p>
            <a:pPr marL="0" indent="0" algn="ctr">
              <a:buNone/>
            </a:pPr>
            <a:endParaRPr lang="en-US" sz="2400" i="1" dirty="0"/>
          </a:p>
          <a:p>
            <a:pPr marL="0" indent="0" algn="ctr">
              <a:buNone/>
            </a:pPr>
            <a:r>
              <a:rPr lang="en-US" b="1" i="1" dirty="0"/>
              <a:t>“the process of adapting well in the face of adversity, trauma, tragedy, [and] threats.”</a:t>
            </a:r>
          </a:p>
          <a:p>
            <a:pPr marL="0" indent="0" algn="ctr">
              <a:buNone/>
            </a:pPr>
            <a:r>
              <a:rPr lang="en-US" dirty="0"/>
              <a:t> </a:t>
            </a:r>
          </a:p>
          <a:p>
            <a:pPr lvl="2"/>
            <a:r>
              <a:rPr lang="en-US" dirty="0"/>
              <a:t>Most people have capacity for resilience</a:t>
            </a:r>
          </a:p>
          <a:p>
            <a:pPr lvl="2"/>
            <a:endParaRPr lang="en-US" dirty="0"/>
          </a:p>
          <a:p>
            <a:pPr lvl="2"/>
            <a:r>
              <a:rPr lang="en-US" dirty="0"/>
              <a:t>Resilience requires very ordinary processes</a:t>
            </a:r>
          </a:p>
          <a:p>
            <a:pPr lvl="2"/>
            <a:endParaRPr lang="en-US" dirty="0"/>
          </a:p>
          <a:p>
            <a:pPr lvl="2"/>
            <a:r>
              <a:rPr lang="en-US" dirty="0"/>
              <a:t>These process can be taught &amp; learned</a:t>
            </a:r>
          </a:p>
        </p:txBody>
      </p:sp>
    </p:spTree>
    <p:extLst>
      <p:ext uri="{BB962C8B-B14F-4D97-AF65-F5344CB8AC3E}">
        <p14:creationId xmlns:p14="http://schemas.microsoft.com/office/powerpoint/2010/main" val="31124063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9511C27-1282-48A3-9DEF-33335F1F1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en-US" sz="4000" dirty="0">
                <a:solidFill>
                  <a:srgbClr val="FFFFFF"/>
                </a:solidFill>
              </a:rPr>
              <a:t>Three habits of resilient thinking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2B0DE1-FDEA-4706-A0CA-5DB05F5952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3200" b="1" i="1" dirty="0"/>
              <a:t>How you respond to situations reflect something called thinking style.</a:t>
            </a:r>
          </a:p>
          <a:p>
            <a:pPr marL="0" indent="0">
              <a:buNone/>
            </a:pPr>
            <a:endParaRPr lang="en-US" sz="2000" dirty="0"/>
          </a:p>
          <a:p>
            <a:pPr lvl="2"/>
            <a:r>
              <a:rPr lang="en-US" dirty="0"/>
              <a:t>Realistic Optimism aka Optimistic Thinking </a:t>
            </a:r>
          </a:p>
          <a:p>
            <a:pPr lvl="2"/>
            <a:endParaRPr lang="en-US" dirty="0"/>
          </a:p>
          <a:p>
            <a:pPr lvl="2"/>
            <a:r>
              <a:rPr lang="en-US" dirty="0"/>
              <a:t>Redefining Hope? What are you hoping for now?</a:t>
            </a:r>
          </a:p>
          <a:p>
            <a:pPr lvl="2"/>
            <a:endParaRPr lang="en-US" dirty="0"/>
          </a:p>
          <a:p>
            <a:pPr lvl="2"/>
            <a:r>
              <a:rPr lang="en-US" dirty="0"/>
              <a:t>Mindfulness – Being fully present in the moment  </a:t>
            </a:r>
          </a:p>
        </p:txBody>
      </p:sp>
    </p:spTree>
    <p:extLst>
      <p:ext uri="{BB962C8B-B14F-4D97-AF65-F5344CB8AC3E}">
        <p14:creationId xmlns:p14="http://schemas.microsoft.com/office/powerpoint/2010/main" val="27039010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9511C27-1282-48A3-9DEF-33335F1F1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en-US" sz="4000" dirty="0">
                <a:solidFill>
                  <a:srgbClr val="FFFFFF"/>
                </a:solidFill>
              </a:rPr>
              <a:t>Tools to build resilience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2B0DE1-FDEA-4706-A0CA-5DB05F5952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6059545"/>
          </a:xfrm>
        </p:spPr>
        <p:txBody>
          <a:bodyPr anchor="ctr">
            <a:normAutofit/>
          </a:bodyPr>
          <a:lstStyle/>
          <a:p>
            <a:pPr lvl="2"/>
            <a:r>
              <a:rPr lang="en-US" dirty="0"/>
              <a:t>Adopt a positive attitude </a:t>
            </a:r>
          </a:p>
          <a:p>
            <a:pPr lvl="2"/>
            <a:endParaRPr lang="en-US" dirty="0"/>
          </a:p>
          <a:p>
            <a:pPr lvl="2"/>
            <a:r>
              <a:rPr lang="en-US" dirty="0"/>
              <a:t>Think Flexibility</a:t>
            </a:r>
          </a:p>
          <a:p>
            <a:pPr lvl="2"/>
            <a:endParaRPr lang="en-US" dirty="0"/>
          </a:p>
          <a:p>
            <a:pPr lvl="2"/>
            <a:r>
              <a:rPr lang="en-US" dirty="0"/>
              <a:t>Embrace a personal moral compass </a:t>
            </a:r>
          </a:p>
          <a:p>
            <a:pPr lvl="2"/>
            <a:endParaRPr lang="en-US" dirty="0"/>
          </a:p>
          <a:p>
            <a:pPr lvl="2"/>
            <a:r>
              <a:rPr lang="en-US" dirty="0"/>
              <a:t>Find a resilient role model </a:t>
            </a:r>
          </a:p>
          <a:p>
            <a:pPr lvl="2"/>
            <a:endParaRPr lang="en-US" dirty="0"/>
          </a:p>
          <a:p>
            <a:pPr lvl="2"/>
            <a:r>
              <a:rPr lang="en-US" dirty="0"/>
              <a:t>Face your fears</a:t>
            </a:r>
          </a:p>
          <a:p>
            <a:pPr lvl="2"/>
            <a:endParaRPr lang="en-US" dirty="0"/>
          </a:p>
          <a:p>
            <a:pPr lvl="2"/>
            <a:r>
              <a:rPr lang="en-US" dirty="0"/>
              <a:t>Develop active coping skills </a:t>
            </a:r>
          </a:p>
          <a:p>
            <a:pPr lvl="2"/>
            <a:endParaRPr lang="en-US" dirty="0"/>
          </a:p>
          <a:p>
            <a:pPr lvl="2"/>
            <a:r>
              <a:rPr lang="en-US" dirty="0"/>
              <a:t>Establish &amp; nurture a support social network </a:t>
            </a:r>
          </a:p>
          <a:p>
            <a:pPr lvl="2"/>
            <a:endParaRPr lang="en-US" dirty="0"/>
          </a:p>
          <a:p>
            <a:pPr lvl="2"/>
            <a:r>
              <a:rPr lang="en-US" dirty="0"/>
              <a:t>Physical exercise 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10185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9511C27-1282-48A3-9DEF-33335F1F1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en-US" sz="4000" dirty="0">
                <a:solidFill>
                  <a:srgbClr val="FFFFFF"/>
                </a:solidFill>
              </a:rPr>
              <a:t>Boost your self resilience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2B0DE1-FDEA-4706-A0CA-5DB05F5952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6059545"/>
          </a:xfrm>
        </p:spPr>
        <p:txBody>
          <a:bodyPr anchor="ctr">
            <a:normAutofit/>
          </a:bodyPr>
          <a:lstStyle/>
          <a:p>
            <a:pPr lvl="2"/>
            <a:r>
              <a:rPr lang="en-US" dirty="0"/>
              <a:t>Understand suffering is part of life 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r>
              <a:rPr lang="en-US" dirty="0"/>
              <a:t>Tune into the Good 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r>
              <a:rPr lang="en-US" dirty="0"/>
              <a:t>As yourself,  is this helping or harming me</a:t>
            </a:r>
          </a:p>
          <a:p>
            <a:pPr marL="914400" lvl="2" indent="0">
              <a:buNone/>
            </a:pPr>
            <a:endParaRPr lang="en-US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8639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9511C27-1282-48A3-9DEF-33335F1F1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en-US" sz="4000" dirty="0">
                <a:solidFill>
                  <a:srgbClr val="FFFFFF"/>
                </a:solidFill>
              </a:rPr>
              <a:t>Grief </a:t>
            </a:r>
            <a:br>
              <a:rPr lang="en-US" sz="4000" dirty="0">
                <a:solidFill>
                  <a:srgbClr val="FFFFFF"/>
                </a:solidFill>
              </a:rPr>
            </a:br>
            <a:r>
              <a:rPr lang="en-US" sz="4000" dirty="0">
                <a:solidFill>
                  <a:srgbClr val="FFFFFF"/>
                </a:solidFill>
              </a:rPr>
              <a:t>Finger </a:t>
            </a:r>
            <a:br>
              <a:rPr lang="en-US" sz="4000" dirty="0">
                <a:solidFill>
                  <a:srgbClr val="FFFFFF"/>
                </a:solidFill>
              </a:rPr>
            </a:br>
            <a:r>
              <a:rPr lang="en-US" sz="4000" dirty="0">
                <a:solidFill>
                  <a:srgbClr val="FFFFFF"/>
                </a:solidFill>
              </a:rPr>
              <a:t>Print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6151C57-5459-4095-B26B-4F3AE63320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21288" y="1336443"/>
            <a:ext cx="8034386" cy="4185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15429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9511C27-1282-48A3-9DEF-33335F1F1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en-US" sz="4000" dirty="0">
                <a:solidFill>
                  <a:srgbClr val="FFFFFF"/>
                </a:solidFill>
              </a:rPr>
              <a:t>Learn More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2B0DE1-FDEA-4706-A0CA-5DB05F5952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6059545"/>
          </a:xfrm>
        </p:spPr>
        <p:txBody>
          <a:bodyPr anchor="ctr">
            <a:normAutofit/>
          </a:bodyPr>
          <a:lstStyle/>
          <a:p>
            <a:pPr marL="914400" lvl="2" indent="0">
              <a:buNone/>
            </a:pPr>
            <a:endParaRPr lang="en-US" dirty="0"/>
          </a:p>
          <a:p>
            <a:pPr lvl="2"/>
            <a:endParaRPr lang="en-US" dirty="0"/>
          </a:p>
        </p:txBody>
      </p:sp>
      <p:pic>
        <p:nvPicPr>
          <p:cNvPr id="1026" name="Picture 2" descr="Resilient Grieving eBook by Lucy Hone PhD - 9781615193769 | Rakuten Kobo  United States">
            <a:extLst>
              <a:ext uri="{FF2B5EF4-FFF2-40B4-BE49-F238E27FC236}">
                <a16:creationId xmlns:a16="http://schemas.microsoft.com/office/drawing/2014/main" id="{EF1807F3-5212-4922-8F00-736DE2E877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4476" y="586855"/>
            <a:ext cx="3693305" cy="55399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65803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2384209-CB15-4CDF-9D31-C44FD9A3F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666617" y="-2666188"/>
            <a:ext cx="6858000" cy="12191233"/>
          </a:xfrm>
          <a:prstGeom prst="rect">
            <a:avLst/>
          </a:prstGeom>
          <a:gradFill>
            <a:gsLst>
              <a:gs pos="8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2633B3B5-CC90-43F0-8714-D31D1F3F0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311" y="0"/>
            <a:ext cx="9070846" cy="6857572"/>
          </a:xfrm>
          <a:prstGeom prst="rect">
            <a:avLst/>
          </a:prstGeom>
          <a:gradFill>
            <a:gsLst>
              <a:gs pos="8000">
                <a:srgbClr val="000000">
                  <a:alpha val="52000"/>
                </a:srgbClr>
              </a:gs>
              <a:gs pos="100000">
                <a:schemeClr val="accent1"/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649491" y="-1685840"/>
            <a:ext cx="4894564" cy="1219354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100000">
                <a:srgbClr val="000000">
                  <a:alpha val="46000"/>
                </a:srgb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icture containing diagram&#10;&#10;Description automatically generated">
            <a:extLst>
              <a:ext uri="{FF2B5EF4-FFF2-40B4-BE49-F238E27FC236}">
                <a16:creationId xmlns:a16="http://schemas.microsoft.com/office/drawing/2014/main" id="{E586756F-6C02-483C-A894-605F080968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457200"/>
            <a:ext cx="5943600" cy="594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43481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</TotalTime>
  <Words>289</Words>
  <Application>Microsoft Office PowerPoint</Application>
  <PresentationFormat>Widescreen</PresentationFormat>
  <Paragraphs>70</Paragraphs>
  <Slides>9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New Year  What’s Different  </vt:lpstr>
      <vt:lpstr>Resilience </vt:lpstr>
      <vt:lpstr>Three habits of resilient thinking</vt:lpstr>
      <vt:lpstr>Tools to build resilience </vt:lpstr>
      <vt:lpstr>Boost your self resilience </vt:lpstr>
      <vt:lpstr>Grief  Finger  Print </vt:lpstr>
      <vt:lpstr>Learn More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Biolette, Matthew</dc:creator>
  <cp:lastModifiedBy>Biolette, Matthew</cp:lastModifiedBy>
  <cp:revision>13</cp:revision>
  <dcterms:created xsi:type="dcterms:W3CDTF">2020-12-09T19:05:30Z</dcterms:created>
  <dcterms:modified xsi:type="dcterms:W3CDTF">2021-01-14T00:24:43Z</dcterms:modified>
</cp:coreProperties>
</file>