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3" r:id="rId5"/>
    <p:sldId id="262"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F4EC3-E9E7-48DC-B19F-04762F305C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88C70D-C611-4B78-9108-E6B196BFB1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A28B51-541F-4BC6-B016-CB1935B5AD72}"/>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5" name="Footer Placeholder 4">
            <a:extLst>
              <a:ext uri="{FF2B5EF4-FFF2-40B4-BE49-F238E27FC236}">
                <a16:creationId xmlns:a16="http://schemas.microsoft.com/office/drawing/2014/main" id="{221FC17F-3179-4FCD-AD7F-775324F4FC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B3469B-13CD-45FD-AAE3-DF6888AE32A6}"/>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33053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A820B-9603-4AD5-ABFF-DF6BEC7E3A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150FD0-9A68-48CD-B0D9-4F18DCD9C38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F222A4-5560-48AF-9279-D82C1739B357}"/>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5" name="Footer Placeholder 4">
            <a:extLst>
              <a:ext uri="{FF2B5EF4-FFF2-40B4-BE49-F238E27FC236}">
                <a16:creationId xmlns:a16="http://schemas.microsoft.com/office/drawing/2014/main" id="{9004CC6A-36AE-4B3C-BB74-760700E5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AA3597-983D-4936-95A8-61DCB62E4591}"/>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126640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3E1435-DC3D-472B-93EB-138C03097B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712845-8A88-4F96-A405-6833A2DB31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A0F42E-51A3-44EB-BBA4-93739A49A7D2}"/>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5" name="Footer Placeholder 4">
            <a:extLst>
              <a:ext uri="{FF2B5EF4-FFF2-40B4-BE49-F238E27FC236}">
                <a16:creationId xmlns:a16="http://schemas.microsoft.com/office/drawing/2014/main" id="{4E02F176-0697-4BA5-ABD9-D3BC909F33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B35D8-B21D-4B01-BD1C-BD2E7C99075E}"/>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376830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EDDFC-8432-42A7-A1C1-06933D0565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F4DD47-6E20-4662-8A7C-59DF004797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6804E-BCAC-4AED-88BF-36AE5F62B0DA}"/>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5" name="Footer Placeholder 4">
            <a:extLst>
              <a:ext uri="{FF2B5EF4-FFF2-40B4-BE49-F238E27FC236}">
                <a16:creationId xmlns:a16="http://schemas.microsoft.com/office/drawing/2014/main" id="{00A14C1C-3A90-40A4-8BD8-F818452BF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F4D209-609D-4150-97BB-37A46314CB50}"/>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36788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29AE-A9D7-4529-A0C4-4EFBED99D6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15AF22-AC6E-4185-ADEF-5AEDB11A4F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1F5BC8-E890-4DEF-B3D4-B8D4D17A6C64}"/>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5" name="Footer Placeholder 4">
            <a:extLst>
              <a:ext uri="{FF2B5EF4-FFF2-40B4-BE49-F238E27FC236}">
                <a16:creationId xmlns:a16="http://schemas.microsoft.com/office/drawing/2014/main" id="{B9CA3600-BE3E-4F71-8FAF-68F2E8A93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B7681E-F5CA-4E9F-872E-591968CB3217}"/>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2238376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1D9A4-A47C-4F33-874C-0C09FD118C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779F15-8A6F-4AAD-9E71-75F922AE35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39C960-DE92-4AA1-AE38-D16CF7BC4E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6F5A26-B728-4FC1-B59B-D773AAE2DA69}"/>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6" name="Footer Placeholder 5">
            <a:extLst>
              <a:ext uri="{FF2B5EF4-FFF2-40B4-BE49-F238E27FC236}">
                <a16:creationId xmlns:a16="http://schemas.microsoft.com/office/drawing/2014/main" id="{5315EE79-BB2C-4130-99E4-BC699FFE63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D2B452-609C-4F54-B47D-7867F9415B41}"/>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371568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4D8C6-156C-494B-A607-AB5E3C4E73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C1A8E6-90F3-4679-9576-3258E74F5D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7CF13F-1A60-49E5-A20B-08A571040E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697F8-0D70-4D1E-AC72-AC4683AAED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9BFF10-A871-4897-8F55-F60F213567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BB39AF-26D9-496C-A46B-E7E05AF3909A}"/>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8" name="Footer Placeholder 7">
            <a:extLst>
              <a:ext uri="{FF2B5EF4-FFF2-40B4-BE49-F238E27FC236}">
                <a16:creationId xmlns:a16="http://schemas.microsoft.com/office/drawing/2014/main" id="{0AC2B912-FACB-4DA5-96BF-440D25D278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69AF2BC-38B6-4ED8-89C2-22F63DAF36E8}"/>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62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B8ABB-93FF-425C-B407-74985E4F3D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9B19E6-6FA8-413A-BF2F-AE824C8654AC}"/>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4" name="Footer Placeholder 3">
            <a:extLst>
              <a:ext uri="{FF2B5EF4-FFF2-40B4-BE49-F238E27FC236}">
                <a16:creationId xmlns:a16="http://schemas.microsoft.com/office/drawing/2014/main" id="{04ADB48B-7AD7-4449-B996-CC128745DA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20FC7B-8386-4C2F-913A-0F139B67E358}"/>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175083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D0150-0EDD-4FE8-9797-BBDC29BF2360}"/>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3" name="Footer Placeholder 2">
            <a:extLst>
              <a:ext uri="{FF2B5EF4-FFF2-40B4-BE49-F238E27FC236}">
                <a16:creationId xmlns:a16="http://schemas.microsoft.com/office/drawing/2014/main" id="{E406C2A6-E8AD-4BA6-9716-E2544925E1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082AB6-D5D5-4F3F-99E6-D3FE252212D3}"/>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60032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4ABA1-DBC4-40F2-B815-697AEC79B2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CE6AA1-8E28-4567-8486-F78AC5B80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72E710-7C18-4E8C-887E-5EF67040A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946E23-E7F3-4E8A-90F9-6B198DA17637}"/>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6" name="Footer Placeholder 5">
            <a:extLst>
              <a:ext uri="{FF2B5EF4-FFF2-40B4-BE49-F238E27FC236}">
                <a16:creationId xmlns:a16="http://schemas.microsoft.com/office/drawing/2014/main" id="{67DD3242-5289-4618-BCD3-2DC517B49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3EA5A2-29CF-4FFB-B270-A4D6D35AEC65}"/>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1999918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937FC-7C4F-415C-BFC5-A5B2938003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9BB3CD-3C69-4B54-A8CA-78A5B02CE0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18C62EA-B3D5-462E-84BE-F488E8B60A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18A446-E8E2-4961-8175-EB0561BFF934}"/>
              </a:ext>
            </a:extLst>
          </p:cNvPr>
          <p:cNvSpPr>
            <a:spLocks noGrp="1"/>
          </p:cNvSpPr>
          <p:nvPr>
            <p:ph type="dt" sz="half" idx="10"/>
          </p:nvPr>
        </p:nvSpPr>
        <p:spPr/>
        <p:txBody>
          <a:bodyPr/>
          <a:lstStyle/>
          <a:p>
            <a:fld id="{107869F0-6399-40E5-9EA7-B8D605AA25E3}" type="datetimeFigureOut">
              <a:rPr lang="en-US" smtClean="0"/>
              <a:t>1/27/2021</a:t>
            </a:fld>
            <a:endParaRPr lang="en-US"/>
          </a:p>
        </p:txBody>
      </p:sp>
      <p:sp>
        <p:nvSpPr>
          <p:cNvPr id="6" name="Footer Placeholder 5">
            <a:extLst>
              <a:ext uri="{FF2B5EF4-FFF2-40B4-BE49-F238E27FC236}">
                <a16:creationId xmlns:a16="http://schemas.microsoft.com/office/drawing/2014/main" id="{62F0CCD3-7714-43F0-B070-8E1D98036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ABE3F4-CB35-404F-9F6A-AE4CDCC70654}"/>
              </a:ext>
            </a:extLst>
          </p:cNvPr>
          <p:cNvSpPr>
            <a:spLocks noGrp="1"/>
          </p:cNvSpPr>
          <p:nvPr>
            <p:ph type="sldNum" sz="quarter" idx="12"/>
          </p:nvPr>
        </p:nvSpPr>
        <p:spPr/>
        <p:txBody>
          <a:bodyPr/>
          <a:lstStyle/>
          <a:p>
            <a:fld id="{5DB234C5-4C13-4A8D-AEFC-E523AF4389E6}" type="slidenum">
              <a:rPr lang="en-US" smtClean="0"/>
              <a:t>‹#›</a:t>
            </a:fld>
            <a:endParaRPr lang="en-US"/>
          </a:p>
        </p:txBody>
      </p:sp>
    </p:spTree>
    <p:extLst>
      <p:ext uri="{BB962C8B-B14F-4D97-AF65-F5344CB8AC3E}">
        <p14:creationId xmlns:p14="http://schemas.microsoft.com/office/powerpoint/2010/main" val="1237181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C4F6C-D972-45AA-A0D8-11030C05A1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E8C971-2881-4AAA-B2D3-0DEE941B40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30CC23-3318-4376-ACF6-DFA973E5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869F0-6399-40E5-9EA7-B8D605AA25E3}" type="datetimeFigureOut">
              <a:rPr lang="en-US" smtClean="0"/>
              <a:t>1/27/2021</a:t>
            </a:fld>
            <a:endParaRPr lang="en-US"/>
          </a:p>
        </p:txBody>
      </p:sp>
      <p:sp>
        <p:nvSpPr>
          <p:cNvPr id="5" name="Footer Placeholder 4">
            <a:extLst>
              <a:ext uri="{FF2B5EF4-FFF2-40B4-BE49-F238E27FC236}">
                <a16:creationId xmlns:a16="http://schemas.microsoft.com/office/drawing/2014/main" id="{F6EB102D-A572-4364-9A50-51A0FC7DA3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859E628-608C-42E0-8DD2-68CA1AD5CD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234C5-4C13-4A8D-AEFC-E523AF4389E6}" type="slidenum">
              <a:rPr lang="en-US" smtClean="0"/>
              <a:t>‹#›</a:t>
            </a:fld>
            <a:endParaRPr lang="en-US"/>
          </a:p>
        </p:txBody>
      </p:sp>
    </p:spTree>
    <p:extLst>
      <p:ext uri="{BB962C8B-B14F-4D97-AF65-F5344CB8AC3E}">
        <p14:creationId xmlns:p14="http://schemas.microsoft.com/office/powerpoint/2010/main" val="3527217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E586756F-6C02-483C-A894-605F080968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457200"/>
            <a:ext cx="5943600" cy="5943600"/>
          </a:xfrm>
          <a:prstGeom prst="rect">
            <a:avLst/>
          </a:prstGeom>
        </p:spPr>
      </p:pic>
    </p:spTree>
    <p:extLst>
      <p:ext uri="{BB962C8B-B14F-4D97-AF65-F5344CB8AC3E}">
        <p14:creationId xmlns:p14="http://schemas.microsoft.com/office/powerpoint/2010/main" val="3292035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511C27-1282-48A3-9DEF-33335F1F183D}"/>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Guilt &amp; Forgiveness </a:t>
            </a:r>
          </a:p>
        </p:txBody>
      </p:sp>
      <p:sp>
        <p:nvSpPr>
          <p:cNvPr id="3" name="Content Placeholder 2">
            <a:extLst>
              <a:ext uri="{FF2B5EF4-FFF2-40B4-BE49-F238E27FC236}">
                <a16:creationId xmlns:a16="http://schemas.microsoft.com/office/drawing/2014/main" id="{4B2B0DE1-FDEA-4706-A0CA-5DB05F595245}"/>
              </a:ext>
            </a:extLst>
          </p:cNvPr>
          <p:cNvSpPr>
            <a:spLocks noGrp="1"/>
          </p:cNvSpPr>
          <p:nvPr>
            <p:ph idx="1"/>
          </p:nvPr>
        </p:nvSpPr>
        <p:spPr>
          <a:xfrm>
            <a:off x="4810259" y="649481"/>
            <a:ext cx="6555347" cy="4151120"/>
          </a:xfrm>
        </p:spPr>
        <p:txBody>
          <a:bodyPr anchor="ctr">
            <a:normAutofit/>
          </a:bodyPr>
          <a:lstStyle/>
          <a:p>
            <a:pPr marL="0" indent="0" algn="ctr">
              <a:buNone/>
            </a:pPr>
            <a:r>
              <a:rPr lang="en-US" sz="3200" b="1" i="1" dirty="0"/>
              <a:t>Do you harbor guilt?</a:t>
            </a:r>
          </a:p>
          <a:p>
            <a:pPr marL="0" indent="0">
              <a:buNone/>
            </a:pPr>
            <a:endParaRPr lang="en-US" sz="2000" dirty="0"/>
          </a:p>
          <a:p>
            <a:pPr lvl="2"/>
            <a:r>
              <a:rPr lang="en-US" dirty="0"/>
              <a:t>Do you blame yourself…</a:t>
            </a:r>
          </a:p>
          <a:p>
            <a:pPr lvl="2"/>
            <a:endParaRPr lang="en-US" dirty="0"/>
          </a:p>
          <a:p>
            <a:pPr lvl="2"/>
            <a:r>
              <a:rPr lang="en-US" dirty="0"/>
              <a:t>Do you feel like you should have prevented it… </a:t>
            </a:r>
          </a:p>
          <a:p>
            <a:pPr lvl="2"/>
            <a:endParaRPr lang="en-US" dirty="0"/>
          </a:p>
          <a:p>
            <a:pPr lvl="2"/>
            <a:r>
              <a:rPr lang="en-US" dirty="0"/>
              <a:t>Do wish you had done more… </a:t>
            </a:r>
          </a:p>
          <a:p>
            <a:pPr marL="914400" lvl="2" indent="0">
              <a:buNone/>
            </a:pPr>
            <a:endParaRPr lang="en-US" dirty="0"/>
          </a:p>
        </p:txBody>
      </p:sp>
      <p:sp>
        <p:nvSpPr>
          <p:cNvPr id="6" name="TextBox 5">
            <a:extLst>
              <a:ext uri="{FF2B5EF4-FFF2-40B4-BE49-F238E27FC236}">
                <a16:creationId xmlns:a16="http://schemas.microsoft.com/office/drawing/2014/main" id="{DF24212F-1210-4AC5-8D68-54F0F34CDC40}"/>
              </a:ext>
            </a:extLst>
          </p:cNvPr>
          <p:cNvSpPr txBox="1"/>
          <p:nvPr/>
        </p:nvSpPr>
        <p:spPr>
          <a:xfrm>
            <a:off x="4840858" y="4406676"/>
            <a:ext cx="6432289" cy="1200329"/>
          </a:xfrm>
          <a:prstGeom prst="rect">
            <a:avLst/>
          </a:prstGeom>
          <a:noFill/>
        </p:spPr>
        <p:txBody>
          <a:bodyPr wrap="square" rtlCol="0">
            <a:spAutoFit/>
          </a:bodyPr>
          <a:lstStyle/>
          <a:p>
            <a:pPr algn="ctr"/>
            <a:r>
              <a:rPr lang="en-US" sz="2400" dirty="0"/>
              <a:t>These are all considered normal thoughts and the only true way to escape the feeling of guilt is to ask for forgiveness and to forgive. </a:t>
            </a:r>
          </a:p>
        </p:txBody>
      </p:sp>
    </p:spTree>
    <p:extLst>
      <p:ext uri="{BB962C8B-B14F-4D97-AF65-F5344CB8AC3E}">
        <p14:creationId xmlns:p14="http://schemas.microsoft.com/office/powerpoint/2010/main" val="1198392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511C27-1282-48A3-9DEF-33335F1F183D}"/>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No Guarantees </a:t>
            </a:r>
          </a:p>
        </p:txBody>
      </p:sp>
      <p:sp>
        <p:nvSpPr>
          <p:cNvPr id="3" name="Content Placeholder 2">
            <a:extLst>
              <a:ext uri="{FF2B5EF4-FFF2-40B4-BE49-F238E27FC236}">
                <a16:creationId xmlns:a16="http://schemas.microsoft.com/office/drawing/2014/main" id="{4B2B0DE1-FDEA-4706-A0CA-5DB05F595245}"/>
              </a:ext>
            </a:extLst>
          </p:cNvPr>
          <p:cNvSpPr>
            <a:spLocks noGrp="1"/>
          </p:cNvSpPr>
          <p:nvPr>
            <p:ph idx="1"/>
          </p:nvPr>
        </p:nvSpPr>
        <p:spPr>
          <a:xfrm>
            <a:off x="4810259" y="649480"/>
            <a:ext cx="6555347" cy="2408045"/>
          </a:xfrm>
        </p:spPr>
        <p:txBody>
          <a:bodyPr anchor="ctr">
            <a:normAutofit/>
          </a:bodyPr>
          <a:lstStyle/>
          <a:p>
            <a:pPr marL="0" indent="0" algn="ctr">
              <a:buNone/>
            </a:pPr>
            <a:r>
              <a:rPr lang="en-US" sz="3200" b="1" i="1" dirty="0"/>
              <a:t>Death provides us with a painfully blunt reminder that life has no guarantees &amp; we can’t necessarily count on tomorrow. </a:t>
            </a:r>
          </a:p>
          <a:p>
            <a:pPr marL="0" indent="0">
              <a:buNone/>
            </a:pPr>
            <a:endParaRPr lang="en-US" sz="2000" b="1" i="1" dirty="0"/>
          </a:p>
        </p:txBody>
      </p:sp>
      <p:sp>
        <p:nvSpPr>
          <p:cNvPr id="4" name="TextBox 3">
            <a:extLst>
              <a:ext uri="{FF2B5EF4-FFF2-40B4-BE49-F238E27FC236}">
                <a16:creationId xmlns:a16="http://schemas.microsoft.com/office/drawing/2014/main" id="{C6C13DAC-2336-44BA-8103-F14C9BC730A0}"/>
              </a:ext>
            </a:extLst>
          </p:cNvPr>
          <p:cNvSpPr txBox="1"/>
          <p:nvPr/>
        </p:nvSpPr>
        <p:spPr>
          <a:xfrm>
            <a:off x="4562475" y="2867025"/>
            <a:ext cx="7162803" cy="3416320"/>
          </a:xfrm>
          <a:prstGeom prst="rect">
            <a:avLst/>
          </a:prstGeom>
          <a:noFill/>
        </p:spPr>
        <p:txBody>
          <a:bodyPr wrap="square" rtlCol="0">
            <a:spAutoFit/>
          </a:bodyPr>
          <a:lstStyle/>
          <a:p>
            <a:r>
              <a:rPr lang="en-US" dirty="0"/>
              <a:t>Thomas </a:t>
            </a:r>
            <a:r>
              <a:rPr lang="en-US" dirty="0" err="1"/>
              <a:t>Attig</a:t>
            </a:r>
            <a:r>
              <a:rPr lang="en-US" dirty="0"/>
              <a:t> is the author of How We Grieve: Relearning the world describes how bereavement uproots our souls and shakes our spirits. </a:t>
            </a:r>
          </a:p>
          <a:p>
            <a:endParaRPr lang="en-US" dirty="0"/>
          </a:p>
          <a:p>
            <a:r>
              <a:rPr lang="en-US" dirty="0"/>
              <a:t>How, ultimately, it is a process of relearning the world. </a:t>
            </a:r>
            <a:r>
              <a:rPr lang="en-US" b="1" i="1" dirty="0"/>
              <a:t>“We do eventually have to find the courage, faith, and hope we need to reengage in the world, take tentative first steps, try fail, try again, fail better, and eventually relearn how to be and act in the world that loss changed so profoundly.”  </a:t>
            </a:r>
          </a:p>
          <a:p>
            <a:endParaRPr lang="en-US" b="1" i="1" dirty="0"/>
          </a:p>
          <a:p>
            <a:r>
              <a:rPr lang="en-US" dirty="0"/>
              <a:t>He continues: </a:t>
            </a:r>
            <a:r>
              <a:rPr lang="en-US" b="1" i="1" dirty="0"/>
              <a:t>“The next chapters cannot unfold just as we expected hoped, or dreamed they would.” </a:t>
            </a:r>
            <a:r>
              <a:rPr lang="en-US" dirty="0"/>
              <a:t>Life and meaning are shattered, Welcome to your new unexpected world. </a:t>
            </a:r>
          </a:p>
        </p:txBody>
      </p:sp>
    </p:spTree>
    <p:extLst>
      <p:ext uri="{BB962C8B-B14F-4D97-AF65-F5344CB8AC3E}">
        <p14:creationId xmlns:p14="http://schemas.microsoft.com/office/powerpoint/2010/main" val="3112406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157ACD28-8619-410B-8F7D-2DF30BEA48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4548" y="657564"/>
            <a:ext cx="3256109" cy="48792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D6E593C-0A85-4060-B902-B90BD8B3F7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1203" y="688531"/>
            <a:ext cx="3107202" cy="4741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3901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iagram&#10;&#10;Description automatically generated">
            <a:extLst>
              <a:ext uri="{FF2B5EF4-FFF2-40B4-BE49-F238E27FC236}">
                <a16:creationId xmlns:a16="http://schemas.microsoft.com/office/drawing/2014/main" id="{E586756F-6C02-483C-A894-605F080968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457200"/>
            <a:ext cx="5943600" cy="5943600"/>
          </a:xfrm>
          <a:prstGeom prst="rect">
            <a:avLst/>
          </a:prstGeom>
        </p:spPr>
      </p:pic>
    </p:spTree>
    <p:extLst>
      <p:ext uri="{BB962C8B-B14F-4D97-AF65-F5344CB8AC3E}">
        <p14:creationId xmlns:p14="http://schemas.microsoft.com/office/powerpoint/2010/main" val="282434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511C27-1282-48A3-9DEF-33335F1F183D}"/>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Ernest Hemingway</a:t>
            </a:r>
          </a:p>
        </p:txBody>
      </p:sp>
      <p:sp>
        <p:nvSpPr>
          <p:cNvPr id="7" name="TextBox 6">
            <a:extLst>
              <a:ext uri="{FF2B5EF4-FFF2-40B4-BE49-F238E27FC236}">
                <a16:creationId xmlns:a16="http://schemas.microsoft.com/office/drawing/2014/main" id="{E3EB50B1-988A-4205-AF73-731DF8785A93}"/>
              </a:ext>
            </a:extLst>
          </p:cNvPr>
          <p:cNvSpPr txBox="1"/>
          <p:nvPr/>
        </p:nvSpPr>
        <p:spPr>
          <a:xfrm>
            <a:off x="4979660" y="2551836"/>
            <a:ext cx="6267450" cy="1754326"/>
          </a:xfrm>
          <a:prstGeom prst="rect">
            <a:avLst/>
          </a:prstGeom>
          <a:noFill/>
        </p:spPr>
        <p:txBody>
          <a:bodyPr wrap="square" rtlCol="0">
            <a:spAutoFit/>
          </a:bodyPr>
          <a:lstStyle/>
          <a:p>
            <a:r>
              <a:rPr lang="en-US" sz="3600" b="1" dirty="0"/>
              <a:t>“The world breaks everyone and afterward many are strong at the broken places.”</a:t>
            </a:r>
          </a:p>
        </p:txBody>
      </p:sp>
    </p:spTree>
    <p:extLst>
      <p:ext uri="{BB962C8B-B14F-4D97-AF65-F5344CB8AC3E}">
        <p14:creationId xmlns:p14="http://schemas.microsoft.com/office/powerpoint/2010/main" val="29641335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219</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Guilt &amp; Forgiveness </vt:lpstr>
      <vt:lpstr>No Guarantees </vt:lpstr>
      <vt:lpstr>PowerPoint Presentation</vt:lpstr>
      <vt:lpstr>PowerPoint Presentation</vt:lpstr>
      <vt:lpstr>Ernest Hemingway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Biolette, Matthew</dc:creator>
  <cp:lastModifiedBy>Biolette, Matthew</cp:lastModifiedBy>
  <cp:revision>11</cp:revision>
  <dcterms:created xsi:type="dcterms:W3CDTF">2020-12-09T19:05:30Z</dcterms:created>
  <dcterms:modified xsi:type="dcterms:W3CDTF">2021-01-27T13:43:52Z</dcterms:modified>
</cp:coreProperties>
</file>