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3" r:id="rId2"/>
    <p:sldId id="284" r:id="rId3"/>
    <p:sldId id="285" r:id="rId4"/>
    <p:sldId id="286" r:id="rId5"/>
    <p:sldId id="291" r:id="rId6"/>
    <p:sldId id="289" r:id="rId7"/>
    <p:sldId id="296" r:id="rId8"/>
    <p:sldId id="295" r:id="rId9"/>
    <p:sldId id="306" r:id="rId10"/>
    <p:sldId id="299" r:id="rId11"/>
    <p:sldId id="301" r:id="rId12"/>
    <p:sldId id="302" r:id="rId13"/>
    <p:sldId id="303" r:id="rId14"/>
    <p:sldId id="304" r:id="rId15"/>
    <p:sldId id="305" r:id="rId16"/>
    <p:sldId id="294" r:id="rId17"/>
    <p:sldId id="297" r:id="rId1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55A"/>
    <a:srgbClr val="F2BB05"/>
    <a:srgbClr val="124E78"/>
    <a:srgbClr val="3A0CA3"/>
    <a:srgbClr val="023047"/>
    <a:srgbClr val="9A031E"/>
    <a:srgbClr val="F72585"/>
    <a:srgbClr val="3F37C9"/>
    <a:srgbClr val="FB8500"/>
    <a:srgbClr val="70E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8" autoAdjust="0"/>
    <p:restoredTop sz="94532" autoAdjust="0"/>
  </p:normalViewPr>
  <p:slideViewPr>
    <p:cSldViewPr>
      <p:cViewPr varScale="1">
        <p:scale>
          <a:sx n="101" d="100"/>
          <a:sy n="101" d="100"/>
        </p:scale>
        <p:origin x="924" y="90"/>
      </p:cViewPr>
      <p:guideLst>
        <p:guide orient="horz" pos="2160"/>
        <p:guide pos="3839"/>
      </p:guideLst>
    </p:cSldViewPr>
  </p:slideViewPr>
  <p:outlineViewPr>
    <p:cViewPr>
      <p:scale>
        <a:sx n="33" d="100"/>
        <a:sy n="33" d="100"/>
      </p:scale>
      <p:origin x="0" y="-9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88F7-1FAC-40D2-BB7E-BA3CE28D8950}" type="datetimeFigureOut">
              <a:rPr lang="en-US" smtClean="0"/>
              <a:pPr/>
              <a:t>2/22/2026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https://unsplash.com/photos/low-angle-photo-of-city-high-rise-buildings-during-daytime-PhYq704ffdA</a:t>
            </a:r>
          </a:p>
        </p:txBody>
      </p:sp>
      <p:sp>
        <p:nvSpPr>
          <p:cNvPr id="4" name="Slide Number Placeholder 3"/>
          <p:cNvSpPr>
            <a:spLocks noGrp="1"/>
          </p:cNvSpPr>
          <p:nvPr>
            <p:ph type="sldNum" sz="quarter" idx="5"/>
          </p:nvPr>
        </p:nvSpPr>
        <p:spPr/>
        <p:txBody>
          <a:bodyPr/>
          <a:lstStyle/>
          <a:p>
            <a:fld id="{CA2D21D1-52E2-420B-B491-CFF6D7BB79FB}" type="slidenum">
              <a:rPr lang="en-US" smtClean="0"/>
              <a:pPr/>
              <a:t>1</a:t>
            </a:fld>
            <a:endParaRPr lang="en-US"/>
          </a:p>
        </p:txBody>
      </p:sp>
    </p:spTree>
    <p:extLst>
      <p:ext uri="{BB962C8B-B14F-4D97-AF65-F5344CB8AC3E}">
        <p14:creationId xmlns:p14="http://schemas.microsoft.com/office/powerpoint/2010/main" val="282985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996FE-03EB-D431-E769-B049363A4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10DE3-956E-613F-CA9E-3749F6888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1DEE9-F3DE-2475-91EF-40B1C7A25C52}"/>
              </a:ext>
            </a:extLst>
          </p:cNvPr>
          <p:cNvSpPr>
            <a:spLocks noGrp="1"/>
          </p:cNvSpPr>
          <p:nvPr>
            <p:ph type="body" idx="1"/>
          </p:nvPr>
        </p:nvSpPr>
        <p:spPr/>
        <p:txBody>
          <a:bodyPr/>
          <a:lstStyle/>
          <a:p>
            <a:r>
              <a:rPr lang="en-US" dirty="0"/>
              <a:t>https://unsplash.com/photos/architectural-photography-of-glass-buildings-ow1mML1sOi0</a:t>
            </a:r>
          </a:p>
        </p:txBody>
      </p:sp>
      <p:sp>
        <p:nvSpPr>
          <p:cNvPr id="4" name="Slide Number Placeholder 3">
            <a:extLst>
              <a:ext uri="{FF2B5EF4-FFF2-40B4-BE49-F238E27FC236}">
                <a16:creationId xmlns:a16="http://schemas.microsoft.com/office/drawing/2014/main" id="{D39D9AF1-346F-CB2F-6FCA-57F072334323}"/>
              </a:ext>
            </a:extLst>
          </p:cNvPr>
          <p:cNvSpPr>
            <a:spLocks noGrp="1"/>
          </p:cNvSpPr>
          <p:nvPr>
            <p:ph type="sldNum" sz="quarter" idx="5"/>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39858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https://unsplash.com/photos/architectural-photography-of-glass-buildings-ow1mML1sOi0</a:t>
            </a:r>
          </a:p>
        </p:txBody>
      </p:sp>
      <p:sp>
        <p:nvSpPr>
          <p:cNvPr id="4" name="Slide Number Placeholder 3"/>
          <p:cNvSpPr>
            <a:spLocks noGrp="1"/>
          </p:cNvSpPr>
          <p:nvPr>
            <p:ph type="sldNum" sz="quarter" idx="5"/>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129459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05FE-3238-C94C-7A5F-F12EE9050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84BA9-1948-EE63-64F4-68E472945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A0576-2FF3-E017-1FB4-EE2B39D02CCC}"/>
              </a:ext>
            </a:extLst>
          </p:cNvPr>
          <p:cNvSpPr>
            <a:spLocks noGrp="1"/>
          </p:cNvSpPr>
          <p:nvPr>
            <p:ph type="body" idx="1"/>
          </p:nvPr>
        </p:nvSpPr>
        <p:spPr/>
        <p:txBody>
          <a:bodyPr/>
          <a:lstStyle/>
          <a:p>
            <a:r>
              <a:rPr lang="en-US" dirty="0"/>
              <a:t>https://unsplash.com/photos/architectural-photography-of-glass-buildings-ow1mML1sOi0</a:t>
            </a:r>
          </a:p>
        </p:txBody>
      </p:sp>
      <p:sp>
        <p:nvSpPr>
          <p:cNvPr id="4" name="Slide Number Placeholder 3">
            <a:extLst>
              <a:ext uri="{FF2B5EF4-FFF2-40B4-BE49-F238E27FC236}">
                <a16:creationId xmlns:a16="http://schemas.microsoft.com/office/drawing/2014/main" id="{742FAB03-8694-7D52-2E09-1359E4133A44}"/>
              </a:ext>
            </a:extLst>
          </p:cNvPr>
          <p:cNvSpPr>
            <a:spLocks noGrp="1"/>
          </p:cNvSpPr>
          <p:nvPr>
            <p:ph type="sldNum" sz="quarter" idx="5"/>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212541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2594-556A-F9E4-C3D9-16FF18FD3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39CED-C239-C4CB-BC81-91003C644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22467-A742-1E25-AF49-151E7CEBDDC0}"/>
              </a:ext>
            </a:extLst>
          </p:cNvPr>
          <p:cNvSpPr>
            <a:spLocks noGrp="1"/>
          </p:cNvSpPr>
          <p:nvPr>
            <p:ph type="body" idx="1"/>
          </p:nvPr>
        </p:nvSpPr>
        <p:spPr/>
        <p:txBody>
          <a:bodyPr/>
          <a:lstStyle/>
          <a:p>
            <a:r>
              <a:rPr lang="en-US" dirty="0"/>
              <a:t>https://unsplash.com/photos/architectural-photography-of-glass-buildings-ow1mML1sOi0</a:t>
            </a:r>
          </a:p>
        </p:txBody>
      </p:sp>
      <p:sp>
        <p:nvSpPr>
          <p:cNvPr id="4" name="Slide Number Placeholder 3">
            <a:extLst>
              <a:ext uri="{FF2B5EF4-FFF2-40B4-BE49-F238E27FC236}">
                <a16:creationId xmlns:a16="http://schemas.microsoft.com/office/drawing/2014/main" id="{A53EF1FB-A838-51FF-206B-8DC678DED727}"/>
              </a:ext>
            </a:extLst>
          </p:cNvPr>
          <p:cNvSpPr>
            <a:spLocks noGrp="1"/>
          </p:cNvSpPr>
          <p:nvPr>
            <p:ph type="sldNum" sz="quarter" idx="5"/>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100969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AF687-BAAE-2AF5-37C2-BF6E5F1D1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4A2DA-3417-6161-308A-B7AE69BE8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3D87E-6850-0E78-66F0-CB8B599F75A8}"/>
              </a:ext>
            </a:extLst>
          </p:cNvPr>
          <p:cNvSpPr>
            <a:spLocks noGrp="1"/>
          </p:cNvSpPr>
          <p:nvPr>
            <p:ph type="body" idx="1"/>
          </p:nvPr>
        </p:nvSpPr>
        <p:spPr/>
        <p:txBody>
          <a:bodyPr/>
          <a:lstStyle/>
          <a:p>
            <a:r>
              <a:rPr lang="en-US" dirty="0"/>
              <a:t>https://unsplash.com/photos/architectural-photography-of-glass-buildings-ow1mML1sOi0</a:t>
            </a:r>
          </a:p>
        </p:txBody>
      </p:sp>
      <p:sp>
        <p:nvSpPr>
          <p:cNvPr id="4" name="Slide Number Placeholder 3">
            <a:extLst>
              <a:ext uri="{FF2B5EF4-FFF2-40B4-BE49-F238E27FC236}">
                <a16:creationId xmlns:a16="http://schemas.microsoft.com/office/drawing/2014/main" id="{87DA4587-EFAB-49D8-97DC-1E012C5A1669}"/>
              </a:ext>
            </a:extLst>
          </p:cNvPr>
          <p:cNvSpPr>
            <a:spLocks noGrp="1"/>
          </p:cNvSpPr>
          <p:nvPr>
            <p:ph type="sldNum" sz="quarter" idx="5"/>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316508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441" y="1313384"/>
            <a:ext cx="5196939" cy="2285501"/>
          </a:xfrm>
        </p:spPr>
        <p:txBody>
          <a:bodyPr/>
          <a:lstStyle>
            <a:lvl1pPr algn="l">
              <a:defRPr lang="en-US" sz="4000" b="1" kern="1200" smtClean="0">
                <a:solidFill>
                  <a:schemeClr val="accent1"/>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609441" y="3735409"/>
            <a:ext cx="5773003" cy="526236"/>
          </a:xfrm>
        </p:spPr>
        <p:txBody>
          <a:bodyPr anchor="ctr">
            <a:normAutofit/>
          </a:bodyPr>
          <a:lstStyle>
            <a:lvl1pPr marL="0" indent="0" algn="l">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441" y="6328967"/>
            <a:ext cx="2844059" cy="365125"/>
          </a:xfrm>
        </p:spPr>
        <p:txBody>
          <a:bodyPr/>
          <a:lstStyle/>
          <a:p>
            <a:fld id="{9578D6DB-6798-42D2-B9AD-FC6F1C72FC30}" type="datetimeFigureOut">
              <a:rPr lang="en-US" smtClean="0"/>
              <a:pPr/>
              <a:t>2/22/2026</a:t>
            </a:fld>
            <a:endParaRPr lang="en-US"/>
          </a:p>
        </p:txBody>
      </p:sp>
      <p:sp>
        <p:nvSpPr>
          <p:cNvPr id="5" name="Footer Placeholder 4"/>
          <p:cNvSpPr>
            <a:spLocks noGrp="1"/>
          </p:cNvSpPr>
          <p:nvPr>
            <p:ph type="ftr" sz="quarter" idx="11"/>
          </p:nvPr>
        </p:nvSpPr>
        <p:spPr>
          <a:xfrm>
            <a:off x="4164515" y="6328967"/>
            <a:ext cx="3859795" cy="365125"/>
          </a:xfrm>
        </p:spPr>
        <p:txBody>
          <a:bodyPr/>
          <a:lstStyle/>
          <a:p>
            <a:endParaRPr lang="en-US"/>
          </a:p>
        </p:txBody>
      </p:sp>
      <p:sp>
        <p:nvSpPr>
          <p:cNvPr id="6" name="Slide Number Placeholder 5"/>
          <p:cNvSpPr>
            <a:spLocks noGrp="1"/>
          </p:cNvSpPr>
          <p:nvPr>
            <p:ph type="sldNum" sz="quarter" idx="12"/>
          </p:nvPr>
        </p:nvSpPr>
        <p:spPr>
          <a:xfrm>
            <a:off x="8735325" y="6328967"/>
            <a:ext cx="2844059" cy="365125"/>
          </a:xfrm>
        </p:spPr>
        <p:txBody>
          <a:bodyPr/>
          <a:lstStyle/>
          <a:p>
            <a:fld id="{E5EDE275-BE14-4364-AEA2-5F5667C0FD49}" type="slidenum">
              <a:rPr lang="en-US" smtClean="0"/>
              <a:pPr/>
              <a:t>‹#›</a:t>
            </a:fld>
            <a:endParaRPr lang="en-US"/>
          </a:p>
        </p:txBody>
      </p:sp>
      <p:sp>
        <p:nvSpPr>
          <p:cNvPr id="20" name="Picture Placeholder 19">
            <a:extLst>
              <a:ext uri="{FF2B5EF4-FFF2-40B4-BE49-F238E27FC236}">
                <a16:creationId xmlns:a16="http://schemas.microsoft.com/office/drawing/2014/main" id="{32CE04E6-2C8D-814A-4692-CE0068736CD1}"/>
              </a:ext>
            </a:extLst>
          </p:cNvPr>
          <p:cNvSpPr>
            <a:spLocks noGrp="1"/>
          </p:cNvSpPr>
          <p:nvPr>
            <p:ph type="pic" sz="quarter" idx="13"/>
          </p:nvPr>
        </p:nvSpPr>
        <p:spPr>
          <a:xfrm>
            <a:off x="6005139" y="-27384"/>
            <a:ext cx="6183687" cy="6858003"/>
          </a:xfrm>
          <a:custGeom>
            <a:avLst/>
            <a:gdLst>
              <a:gd name="connsiteX0" fmla="*/ 0 w 6183687"/>
              <a:gd name="connsiteY0" fmla="*/ 0 h 6858003"/>
              <a:gd name="connsiteX1" fmla="*/ 6183687 w 6183687"/>
              <a:gd name="connsiteY1" fmla="*/ 0 h 6858003"/>
              <a:gd name="connsiteX2" fmla="*/ 6183687 w 6183687"/>
              <a:gd name="connsiteY2" fmla="*/ 6858003 h 6858003"/>
              <a:gd name="connsiteX3" fmla="*/ 2027803 w 6183687"/>
              <a:gd name="connsiteY3" fmla="*/ 6858003 h 6858003"/>
              <a:gd name="connsiteX4" fmla="*/ 1309516 w 6183687"/>
              <a:gd name="connsiteY4" fmla="*/ 3899337 h 6858003"/>
              <a:gd name="connsiteX5" fmla="*/ 3284 w 6183687"/>
              <a:gd name="connsiteY5" fmla="*/ 42038 h 6858003"/>
              <a:gd name="connsiteX6" fmla="*/ 0 w 6183687"/>
              <a:gd name="connsiteY6" fmla="*/ 39773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687" h="6858003">
                <a:moveTo>
                  <a:pt x="0" y="0"/>
                </a:moveTo>
                <a:lnTo>
                  <a:pt x="6183687" y="0"/>
                </a:lnTo>
                <a:lnTo>
                  <a:pt x="6183687" y="6858003"/>
                </a:lnTo>
                <a:lnTo>
                  <a:pt x="2027803" y="6858003"/>
                </a:lnTo>
                <a:cubicBezTo>
                  <a:pt x="2027803" y="6858003"/>
                  <a:pt x="129490" y="6173877"/>
                  <a:pt x="1309516" y="3899337"/>
                </a:cubicBezTo>
                <a:cubicBezTo>
                  <a:pt x="2378916" y="1838036"/>
                  <a:pt x="386299" y="310360"/>
                  <a:pt x="3284" y="42038"/>
                </a:cubicBezTo>
                <a:lnTo>
                  <a:pt x="0" y="39773"/>
                </a:lnTo>
                <a:close/>
              </a:path>
            </a:pathLst>
          </a:custGeom>
          <a:pattFill prst="pct5">
            <a:fgClr>
              <a:schemeClr val="accent1"/>
            </a:fgClr>
            <a:bgClr>
              <a:schemeClr val="bg1"/>
            </a:bgClr>
          </a:pattFill>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7415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07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85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5474DEBE-1649-BD80-61DB-C38A9C46FFDA}"/>
              </a:ext>
            </a:extLst>
          </p:cNvPr>
          <p:cNvSpPr>
            <a:spLocks noGrp="1"/>
          </p:cNvSpPr>
          <p:nvPr>
            <p:ph type="pic" sz="quarter" idx="13"/>
          </p:nvPr>
        </p:nvSpPr>
        <p:spPr>
          <a:xfrm>
            <a:off x="1052005" y="2131932"/>
            <a:ext cx="1657108" cy="1657108"/>
          </a:xfrm>
          <a:prstGeom prst="ellipse">
            <a:avLst/>
          </a:prstGeom>
          <a:ln>
            <a:noFill/>
          </a:ln>
        </p:spPr>
        <p:txBody>
          <a:bodyPr anchor="ctr">
            <a:normAutofit/>
          </a:bodyPr>
          <a:lstStyle>
            <a:lvl1pPr marL="0" indent="0" algn="ctr">
              <a:buNone/>
              <a:defRPr sz="2000"/>
            </a:lvl1pPr>
          </a:lstStyle>
          <a:p>
            <a:endParaRPr lang="en-US"/>
          </a:p>
        </p:txBody>
      </p:sp>
      <p:sp>
        <p:nvSpPr>
          <p:cNvPr id="7" name="Picture Placeholder 16">
            <a:extLst>
              <a:ext uri="{FF2B5EF4-FFF2-40B4-BE49-F238E27FC236}">
                <a16:creationId xmlns:a16="http://schemas.microsoft.com/office/drawing/2014/main" id="{7EF5F372-AD86-5AD0-8047-FA6153D2B3ED}"/>
              </a:ext>
            </a:extLst>
          </p:cNvPr>
          <p:cNvSpPr>
            <a:spLocks noGrp="1"/>
          </p:cNvSpPr>
          <p:nvPr>
            <p:ph type="pic" sz="quarter" idx="14"/>
          </p:nvPr>
        </p:nvSpPr>
        <p:spPr>
          <a:xfrm>
            <a:off x="3861241" y="2131932"/>
            <a:ext cx="1657108" cy="1657108"/>
          </a:xfrm>
          <a:prstGeom prst="ellipse">
            <a:avLst/>
          </a:prstGeom>
          <a:ln>
            <a:noFill/>
          </a:ln>
        </p:spPr>
        <p:txBody>
          <a:bodyPr anchor="ctr">
            <a:normAutofit/>
          </a:bodyPr>
          <a:lstStyle>
            <a:lvl1pPr marL="0" indent="0" algn="ctr">
              <a:buNone/>
              <a:defRPr sz="2000"/>
            </a:lvl1pPr>
          </a:lstStyle>
          <a:p>
            <a:endParaRPr lang="en-US"/>
          </a:p>
        </p:txBody>
      </p:sp>
      <p:sp>
        <p:nvSpPr>
          <p:cNvPr id="8" name="Picture Placeholder 16">
            <a:extLst>
              <a:ext uri="{FF2B5EF4-FFF2-40B4-BE49-F238E27FC236}">
                <a16:creationId xmlns:a16="http://schemas.microsoft.com/office/drawing/2014/main" id="{EEC3BD3F-2B5E-DF05-EFEC-1D8804F232FB}"/>
              </a:ext>
            </a:extLst>
          </p:cNvPr>
          <p:cNvSpPr>
            <a:spLocks noGrp="1"/>
          </p:cNvSpPr>
          <p:nvPr>
            <p:ph type="pic" sz="quarter" idx="15"/>
          </p:nvPr>
        </p:nvSpPr>
        <p:spPr>
          <a:xfrm>
            <a:off x="6670476" y="2131932"/>
            <a:ext cx="1657108" cy="1657108"/>
          </a:xfrm>
          <a:prstGeom prst="ellipse">
            <a:avLst/>
          </a:prstGeom>
          <a:ln>
            <a:noFill/>
          </a:ln>
        </p:spPr>
        <p:txBody>
          <a:bodyPr anchor="ctr">
            <a:normAutofit/>
          </a:bodyPr>
          <a:lstStyle>
            <a:lvl1pPr marL="0" indent="0" algn="ctr" rtl="0">
              <a:buNone/>
              <a:defRPr sz="2000"/>
            </a:lvl1pPr>
          </a:lstStyle>
          <a:p>
            <a:endParaRPr lang="en-US"/>
          </a:p>
        </p:txBody>
      </p:sp>
      <p:sp>
        <p:nvSpPr>
          <p:cNvPr id="9" name="Picture Placeholder 16">
            <a:extLst>
              <a:ext uri="{FF2B5EF4-FFF2-40B4-BE49-F238E27FC236}">
                <a16:creationId xmlns:a16="http://schemas.microsoft.com/office/drawing/2014/main" id="{EEF17599-FACE-F58F-0B1D-EF906AF33566}"/>
              </a:ext>
            </a:extLst>
          </p:cNvPr>
          <p:cNvSpPr>
            <a:spLocks noGrp="1"/>
          </p:cNvSpPr>
          <p:nvPr>
            <p:ph type="pic" sz="quarter" idx="16"/>
          </p:nvPr>
        </p:nvSpPr>
        <p:spPr>
          <a:xfrm>
            <a:off x="9479712" y="2131932"/>
            <a:ext cx="1657108" cy="1657108"/>
          </a:xfrm>
          <a:prstGeom prst="ellipse">
            <a:avLst/>
          </a:prstGeom>
          <a:ln>
            <a:noFill/>
          </a:ln>
        </p:spPr>
        <p:txBody>
          <a:bodyPr anchor="ctr">
            <a:normAutofit/>
          </a:bodyPr>
          <a:lstStyle>
            <a:lvl1pPr marL="0" indent="0" algn="ctr" rtl="0">
              <a:buNone/>
              <a:defRPr sz="2000"/>
            </a:lvl1pPr>
          </a:lstStyle>
          <a:p>
            <a:endParaRPr lang="en-US"/>
          </a:p>
        </p:txBody>
      </p:sp>
    </p:spTree>
    <p:extLst>
      <p:ext uri="{BB962C8B-B14F-4D97-AF65-F5344CB8AC3E}">
        <p14:creationId xmlns:p14="http://schemas.microsoft.com/office/powerpoint/2010/main" val="105308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85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17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457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70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839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7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Graphic 7">
            <a:extLst>
              <a:ext uri="{FF2B5EF4-FFF2-40B4-BE49-F238E27FC236}">
                <a16:creationId xmlns:a16="http://schemas.microsoft.com/office/drawing/2014/main" id="{3B0FFDCC-62B8-62B6-E265-B9AA66965082}"/>
              </a:ext>
            </a:extLst>
          </p:cNvPr>
          <p:cNvSpPr/>
          <p:nvPr userDrawn="1"/>
        </p:nvSpPr>
        <p:spPr>
          <a:xfrm flipV="1">
            <a:off x="0" y="-1"/>
            <a:ext cx="5661463" cy="6857079"/>
          </a:xfrm>
          <a:custGeom>
            <a:avLst/>
            <a:gdLst>
              <a:gd name="connsiteX0" fmla="*/ 5662601 w 5662600"/>
              <a:gd name="connsiteY0" fmla="*/ 0 h 6858456"/>
              <a:gd name="connsiteX1" fmla="*/ 3904097 w 5662600"/>
              <a:gd name="connsiteY1" fmla="*/ 6858457 h 6858456"/>
              <a:gd name="connsiteX2" fmla="*/ 0 w 5662600"/>
              <a:gd name="connsiteY2" fmla="*/ 6858457 h 6858456"/>
              <a:gd name="connsiteX3" fmla="*/ 0 w 5662600"/>
              <a:gd name="connsiteY3" fmla="*/ 0 h 6858456"/>
              <a:gd name="connsiteX4" fmla="*/ 5662601 w 5662600"/>
              <a:gd name="connsiteY4" fmla="*/ 0 h 6858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2600" h="6858456">
                <a:moveTo>
                  <a:pt x="5662601" y="0"/>
                </a:moveTo>
                <a:cubicBezTo>
                  <a:pt x="5662601" y="0"/>
                  <a:pt x="2778495" y="3880525"/>
                  <a:pt x="3904097" y="6858457"/>
                </a:cubicBezTo>
                <a:lnTo>
                  <a:pt x="0" y="6858457"/>
                </a:lnTo>
                <a:lnTo>
                  <a:pt x="0" y="0"/>
                </a:lnTo>
                <a:lnTo>
                  <a:pt x="5662601" y="0"/>
                </a:lnTo>
                <a:close/>
              </a:path>
            </a:pathLst>
          </a:custGeom>
          <a:gradFill flip="none" rotWithShape="1">
            <a:gsLst>
              <a:gs pos="0">
                <a:schemeClr val="accent1"/>
              </a:gs>
              <a:gs pos="100000">
                <a:schemeClr val="accent2"/>
              </a:gs>
            </a:gsLst>
            <a:lin ang="162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Shape 10">
            <a:extLst>
              <a:ext uri="{FF2B5EF4-FFF2-40B4-BE49-F238E27FC236}">
                <a16:creationId xmlns:a16="http://schemas.microsoft.com/office/drawing/2014/main" id="{673A8745-7509-ED97-A899-6313CFDD2D64}"/>
              </a:ext>
            </a:extLst>
          </p:cNvPr>
          <p:cNvSpPr/>
          <p:nvPr userDrawn="1"/>
        </p:nvSpPr>
        <p:spPr>
          <a:xfrm flipV="1">
            <a:off x="2277987" y="-2"/>
            <a:ext cx="3383476" cy="6857080"/>
          </a:xfrm>
          <a:custGeom>
            <a:avLst/>
            <a:gdLst>
              <a:gd name="connsiteX0" fmla="*/ 1507186 w 3383476"/>
              <a:gd name="connsiteY0" fmla="*/ 6857080 h 6857080"/>
              <a:gd name="connsiteX1" fmla="*/ 1625325 w 3383476"/>
              <a:gd name="connsiteY1" fmla="*/ 6857080 h 6857080"/>
              <a:gd name="connsiteX2" fmla="*/ 3383476 w 3383476"/>
              <a:gd name="connsiteY2" fmla="*/ 0 h 6857080"/>
              <a:gd name="connsiteX3" fmla="*/ 1175605 w 3383476"/>
              <a:gd name="connsiteY3" fmla="*/ 0 h 6857080"/>
              <a:gd name="connsiteX4" fmla="*/ 1159241 w 3383476"/>
              <a:gd name="connsiteY4" fmla="*/ 18892 h 6857080"/>
              <a:gd name="connsiteX5" fmla="*/ 0 w 3383476"/>
              <a:gd name="connsiteY5" fmla="*/ 3248058 h 6857080"/>
              <a:gd name="connsiteX6" fmla="*/ 1486892 w 3383476"/>
              <a:gd name="connsiteY6" fmla="*/ 6837731 h 685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476" h="6857080">
                <a:moveTo>
                  <a:pt x="1507186" y="6857080"/>
                </a:moveTo>
                <a:lnTo>
                  <a:pt x="1625325" y="6857080"/>
                </a:lnTo>
                <a:cubicBezTo>
                  <a:pt x="499949" y="3879746"/>
                  <a:pt x="3383476" y="0"/>
                  <a:pt x="3383476" y="0"/>
                </a:cubicBezTo>
                <a:lnTo>
                  <a:pt x="1175605" y="0"/>
                </a:lnTo>
                <a:lnTo>
                  <a:pt x="1159241" y="18892"/>
                </a:lnTo>
                <a:cubicBezTo>
                  <a:pt x="435039" y="896422"/>
                  <a:pt x="0" y="2021436"/>
                  <a:pt x="0" y="3248058"/>
                </a:cubicBezTo>
                <a:cubicBezTo>
                  <a:pt x="0" y="4649913"/>
                  <a:pt x="568214" y="5919053"/>
                  <a:pt x="1486892" y="6837731"/>
                </a:cubicBezTo>
                <a:close/>
              </a:path>
            </a:pathLst>
          </a:custGeom>
          <a:gradFill flip="none" rotWithShape="1">
            <a:gsLst>
              <a:gs pos="100000">
                <a:schemeClr val="accent2"/>
              </a:gs>
              <a:gs pos="0">
                <a:schemeClr val="accent1"/>
              </a:gs>
            </a:gsLst>
            <a:lin ang="54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Date Placeholder 3"/>
          <p:cNvSpPr>
            <a:spLocks noGrp="1"/>
          </p:cNvSpPr>
          <p:nvPr>
            <p:ph type="dt" sz="half" idx="10"/>
          </p:nvPr>
        </p:nvSpPr>
        <p:spPr/>
        <p:txBody>
          <a:bodyPr/>
          <a:lstStyle/>
          <a:p>
            <a:fld id="{425404F2-BE9A-4460-8815-8F645183555F}" type="datetimeFigureOut">
              <a:rPr lang="en-US" smtClean="0"/>
              <a:pPr/>
              <a:t>2/22/2026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6873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2" y="2139851"/>
            <a:ext cx="5484972" cy="2578297"/>
          </a:xfrm>
        </p:spPr>
        <p:txBody>
          <a:bodyPr>
            <a:noAutofit/>
          </a:bodyPr>
          <a:lstStyle>
            <a:lvl1pPr algn="r">
              <a:defRPr sz="7200">
                <a:solidFill>
                  <a:schemeClr val="accent1"/>
                </a:solidFill>
              </a:defRPr>
            </a:lvl1pPr>
          </a:lstStyle>
          <a:p>
            <a:r>
              <a:rPr lang="en-US" dirty="0"/>
              <a:t>Thank you!</a:t>
            </a:r>
          </a:p>
        </p:txBody>
      </p:sp>
      <p:sp>
        <p:nvSpPr>
          <p:cNvPr id="3" name="Date Placeholder 2"/>
          <p:cNvSpPr>
            <a:spLocks noGrp="1"/>
          </p:cNvSpPr>
          <p:nvPr>
            <p:ph type="dt" sz="half" idx="10"/>
          </p:nvPr>
        </p:nvSpPr>
        <p:spPr/>
        <p:txBody>
          <a:bodyPr/>
          <a:lstStyle/>
          <a:p>
            <a:fld id="{425404F2-BE9A-4460-8815-8F645183555F}" type="datetimeFigureOut">
              <a:rPr lang="en-US" smtClean="0"/>
              <a:pPr/>
              <a:t>2/22/2026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506656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295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863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818EB99-6673-4FC1-0078-782457F78905}"/>
              </a:ext>
            </a:extLst>
          </p:cNvPr>
          <p:cNvSpPr>
            <a:spLocks noGrp="1"/>
          </p:cNvSpPr>
          <p:nvPr>
            <p:ph type="pic" sz="quarter" idx="13"/>
          </p:nvPr>
        </p:nvSpPr>
        <p:spPr>
          <a:xfrm>
            <a:off x="908050" y="2004795"/>
            <a:ext cx="1943310" cy="1573213"/>
          </a:xfrm>
          <a:prstGeom prst="roundRect">
            <a:avLst/>
          </a:prstGeom>
          <a:ln>
            <a:noFill/>
          </a:ln>
        </p:spPr>
        <p:txBody>
          <a:bodyPr anchor="ctr">
            <a:normAutofit/>
          </a:bodyPr>
          <a:lstStyle>
            <a:lvl1pPr marL="0" indent="0" algn="ctr">
              <a:buNone/>
              <a:defRPr sz="2000"/>
            </a:lvl1pPr>
          </a:lstStyle>
          <a:p>
            <a:endParaRPr lang="en-US"/>
          </a:p>
        </p:txBody>
      </p:sp>
      <p:sp>
        <p:nvSpPr>
          <p:cNvPr id="18" name="Picture Placeholder 16">
            <a:extLst>
              <a:ext uri="{FF2B5EF4-FFF2-40B4-BE49-F238E27FC236}">
                <a16:creationId xmlns:a16="http://schemas.microsoft.com/office/drawing/2014/main" id="{C6051AFF-62C0-F211-903F-17AE24CA7796}"/>
              </a:ext>
            </a:extLst>
          </p:cNvPr>
          <p:cNvSpPr>
            <a:spLocks noGrp="1"/>
          </p:cNvSpPr>
          <p:nvPr>
            <p:ph type="pic" sz="quarter" idx="14"/>
          </p:nvPr>
        </p:nvSpPr>
        <p:spPr>
          <a:xfrm>
            <a:off x="3687528" y="2004795"/>
            <a:ext cx="1943310" cy="1573213"/>
          </a:xfrm>
          <a:prstGeom prst="roundRect">
            <a:avLst/>
          </a:prstGeom>
          <a:ln>
            <a:noFill/>
          </a:ln>
        </p:spPr>
        <p:txBody>
          <a:bodyPr anchor="ctr">
            <a:normAutofit/>
          </a:bodyPr>
          <a:lstStyle>
            <a:lvl1pPr marL="0" indent="0" algn="ctr">
              <a:buNone/>
              <a:defRPr sz="2000"/>
            </a:lvl1pPr>
          </a:lstStyle>
          <a:p>
            <a:endParaRPr lang="en-US"/>
          </a:p>
        </p:txBody>
      </p:sp>
      <p:sp>
        <p:nvSpPr>
          <p:cNvPr id="19" name="Picture Placeholder 16">
            <a:extLst>
              <a:ext uri="{FF2B5EF4-FFF2-40B4-BE49-F238E27FC236}">
                <a16:creationId xmlns:a16="http://schemas.microsoft.com/office/drawing/2014/main" id="{42DC3AD4-9CCA-4A8A-73A4-19FB2AE6A2FB}"/>
              </a:ext>
            </a:extLst>
          </p:cNvPr>
          <p:cNvSpPr>
            <a:spLocks noGrp="1"/>
          </p:cNvSpPr>
          <p:nvPr>
            <p:ph type="pic" sz="quarter" idx="15"/>
          </p:nvPr>
        </p:nvSpPr>
        <p:spPr>
          <a:xfrm>
            <a:off x="6531399" y="2004795"/>
            <a:ext cx="1943310" cy="1573213"/>
          </a:xfrm>
          <a:prstGeom prst="roundRect">
            <a:avLst/>
          </a:prstGeom>
          <a:ln>
            <a:noFill/>
          </a:ln>
        </p:spPr>
        <p:txBody>
          <a:bodyPr anchor="ctr">
            <a:normAutofit/>
          </a:bodyPr>
          <a:lstStyle>
            <a:lvl1pPr marL="0" indent="0" algn="ctr" rtl="0">
              <a:buNone/>
              <a:defRPr sz="2000"/>
            </a:lvl1pPr>
          </a:lstStyle>
          <a:p>
            <a:endParaRPr lang="en-US"/>
          </a:p>
        </p:txBody>
      </p:sp>
      <p:sp>
        <p:nvSpPr>
          <p:cNvPr id="20" name="Picture Placeholder 16">
            <a:extLst>
              <a:ext uri="{FF2B5EF4-FFF2-40B4-BE49-F238E27FC236}">
                <a16:creationId xmlns:a16="http://schemas.microsoft.com/office/drawing/2014/main" id="{87DBAD19-2753-7D7B-0E2E-68A1D407B573}"/>
              </a:ext>
            </a:extLst>
          </p:cNvPr>
          <p:cNvSpPr>
            <a:spLocks noGrp="1"/>
          </p:cNvSpPr>
          <p:nvPr>
            <p:ph type="pic" sz="quarter" idx="16"/>
          </p:nvPr>
        </p:nvSpPr>
        <p:spPr>
          <a:xfrm>
            <a:off x="9343461" y="2004795"/>
            <a:ext cx="1943310" cy="1573213"/>
          </a:xfrm>
          <a:prstGeom prst="roundRect">
            <a:avLst/>
          </a:prstGeom>
          <a:ln>
            <a:noFill/>
          </a:ln>
        </p:spPr>
        <p:txBody>
          <a:bodyPr anchor="ctr">
            <a:normAutofit/>
          </a:bodyPr>
          <a:lstStyle>
            <a:lvl1pPr marL="0" indent="0" algn="ctr" rtl="0">
              <a:buNone/>
              <a:defRPr sz="2000"/>
            </a:lvl1pPr>
          </a:lstStyle>
          <a:p>
            <a:endParaRPr lang="en-US"/>
          </a:p>
        </p:txBody>
      </p:sp>
    </p:spTree>
    <p:extLst>
      <p:ext uri="{BB962C8B-B14F-4D97-AF65-F5344CB8AC3E}">
        <p14:creationId xmlns:p14="http://schemas.microsoft.com/office/powerpoint/2010/main" val="3764272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77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25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7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BBA364-E19B-AF6F-F024-54A27F873603}"/>
              </a:ext>
            </a:extLst>
          </p:cNvPr>
          <p:cNvSpPr>
            <a:spLocks noGrp="1"/>
          </p:cNvSpPr>
          <p:nvPr>
            <p:ph type="pic" sz="quarter" idx="10"/>
          </p:nvPr>
        </p:nvSpPr>
        <p:spPr>
          <a:xfrm>
            <a:off x="5674097" y="-1"/>
            <a:ext cx="6514727" cy="5599781"/>
          </a:xfrm>
          <a:custGeom>
            <a:avLst/>
            <a:gdLst>
              <a:gd name="connsiteX0" fmla="*/ 0 w 6514727"/>
              <a:gd name="connsiteY0" fmla="*/ 0 h 5599781"/>
              <a:gd name="connsiteX1" fmla="*/ 6514727 w 6514727"/>
              <a:gd name="connsiteY1" fmla="*/ 0 h 5599781"/>
              <a:gd name="connsiteX2" fmla="*/ 6514727 w 6514727"/>
              <a:gd name="connsiteY2" fmla="*/ 5524562 h 5599781"/>
              <a:gd name="connsiteX3" fmla="*/ 6452574 w 6514727"/>
              <a:gd name="connsiteY3" fmla="*/ 5535260 h 5599781"/>
              <a:gd name="connsiteX4" fmla="*/ 5816247 w 6514727"/>
              <a:gd name="connsiteY4" fmla="*/ 5595675 h 5599781"/>
              <a:gd name="connsiteX5" fmla="*/ 5599836 w 6514727"/>
              <a:gd name="connsiteY5" fmla="*/ 5599781 h 5599781"/>
              <a:gd name="connsiteX6" fmla="*/ 5599743 w 6514727"/>
              <a:gd name="connsiteY6" fmla="*/ 5599781 h 5599781"/>
              <a:gd name="connsiteX7" fmla="*/ 5311619 w 6514727"/>
              <a:gd name="connsiteY7" fmla="*/ 5592496 h 5599781"/>
              <a:gd name="connsiteX8" fmla="*/ 0 w 6514727"/>
              <a:gd name="connsiteY8" fmla="*/ 0 h 55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4727" h="5599781">
                <a:moveTo>
                  <a:pt x="0" y="0"/>
                </a:moveTo>
                <a:lnTo>
                  <a:pt x="6514727" y="0"/>
                </a:lnTo>
                <a:lnTo>
                  <a:pt x="6514727" y="5524562"/>
                </a:lnTo>
                <a:lnTo>
                  <a:pt x="6452574" y="5535260"/>
                </a:lnTo>
                <a:cubicBezTo>
                  <a:pt x="6244028" y="5567125"/>
                  <a:pt x="6031696" y="5587486"/>
                  <a:pt x="5816247" y="5595675"/>
                </a:cubicBezTo>
                <a:lnTo>
                  <a:pt x="5599836" y="5599781"/>
                </a:lnTo>
                <a:lnTo>
                  <a:pt x="5599743" y="5599781"/>
                </a:lnTo>
                <a:lnTo>
                  <a:pt x="5311619" y="5592496"/>
                </a:lnTo>
                <a:cubicBezTo>
                  <a:pt x="2352862" y="5442516"/>
                  <a:pt x="0" y="2996028"/>
                  <a:pt x="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388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29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83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866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14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195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0" tIns="60949" rIns="0"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0" tIns="60949" rIns="0" bIns="60949" rtlCol="0" anchor="ctr"/>
          <a:lstStyle>
            <a:lvl1pPr algn="l">
              <a:defRPr sz="1600">
                <a:solidFill>
                  <a:schemeClr val="tx1">
                    <a:tint val="75000"/>
                  </a:schemeClr>
                </a:solidFill>
              </a:defRPr>
            </a:lvl1pPr>
          </a:lstStyle>
          <a:p>
            <a:fld id="{425404F2-BE9A-4460-8815-8F645183555F}" type="datetimeFigureOut">
              <a:rPr lang="en-US" smtClean="0"/>
              <a:pPr/>
              <a:t>2/22/2026</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0" tIns="60949" rIns="0"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0" tIns="60949" rIns="0"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54" r:id="rId19"/>
    <p:sldLayoutId id="2147483668" r:id="rId20"/>
    <p:sldLayoutId id="2147483667" r:id="rId21"/>
    <p:sldLayoutId id="2147483666" r:id="rId22"/>
    <p:sldLayoutId id="2147483665" r:id="rId23"/>
    <p:sldLayoutId id="2147483664" r:id="rId24"/>
    <p:sldLayoutId id="2147483663" r:id="rId25"/>
  </p:sldLayoutIdLst>
  <p:txStyles>
    <p:titleStyle>
      <a:lvl1pPr algn="l" defTabSz="1218987" rtl="0" eaLnBrk="1" latinLnBrk="0" hangingPunct="1">
        <a:spcBef>
          <a:spcPct val="0"/>
        </a:spcBef>
        <a:buNone/>
        <a:defRPr sz="3600" b="1"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sv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2.sv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4.svg"/><Relationship Id="rId10"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c 19">
            <a:extLst>
              <a:ext uri="{FF2B5EF4-FFF2-40B4-BE49-F238E27FC236}">
                <a16:creationId xmlns:a16="http://schemas.microsoft.com/office/drawing/2014/main" id="{227D27C6-B5F9-4536-CC58-054C93DEE97B}"/>
              </a:ext>
            </a:extLst>
          </p:cNvPr>
          <p:cNvSpPr/>
          <p:nvPr/>
        </p:nvSpPr>
        <p:spPr>
          <a:xfrm>
            <a:off x="-1154046" y="4869160"/>
            <a:ext cx="3876171" cy="3876171"/>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BBB68EBE-2056-0FF8-C24C-AF3C265074C9}"/>
              </a:ext>
            </a:extLst>
          </p:cNvPr>
          <p:cNvSpPr/>
          <p:nvPr/>
        </p:nvSpPr>
        <p:spPr>
          <a:xfrm rot="592129">
            <a:off x="5739901" y="116632"/>
            <a:ext cx="5841886" cy="7012029"/>
          </a:xfrm>
          <a:custGeom>
            <a:avLst/>
            <a:gdLst>
              <a:gd name="connsiteX0" fmla="*/ 2524324 w 5941574"/>
              <a:gd name="connsiteY0" fmla="*/ 0 h 7131685"/>
              <a:gd name="connsiteX1" fmla="*/ 5771710 w 5941574"/>
              <a:gd name="connsiteY1" fmla="*/ 0 h 7131685"/>
              <a:gd name="connsiteX2" fmla="*/ 5941574 w 5941574"/>
              <a:gd name="connsiteY2" fmla="*/ 976417 h 7131685"/>
              <a:gd name="connsiteX3" fmla="*/ 5941573 w 5941574"/>
              <a:gd name="connsiteY3" fmla="*/ 6386892 h 7131685"/>
              <a:gd name="connsiteX4" fmla="*/ 1660344 w 5941574"/>
              <a:gd name="connsiteY4" fmla="*/ 7131685 h 7131685"/>
              <a:gd name="connsiteX5" fmla="*/ 1619841 w 5941574"/>
              <a:gd name="connsiteY5" fmla="*/ 7131685 h 7131685"/>
              <a:gd name="connsiteX6" fmla="*/ 872889 w 5941574"/>
              <a:gd name="connsiteY6" fmla="*/ 4054948 h 7131685"/>
              <a:gd name="connsiteX7" fmla="*/ 27204 w 5941574"/>
              <a:gd name="connsiteY7" fmla="*/ 464068 h 7131685"/>
              <a:gd name="connsiteX8" fmla="*/ 0 w 5941574"/>
              <a:gd name="connsiteY8" fmla="*/ 439150 h 71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1574" h="7131685">
                <a:moveTo>
                  <a:pt x="2524324" y="0"/>
                </a:moveTo>
                <a:lnTo>
                  <a:pt x="5771710" y="0"/>
                </a:lnTo>
                <a:lnTo>
                  <a:pt x="5941574" y="976417"/>
                </a:lnTo>
                <a:lnTo>
                  <a:pt x="5941573" y="6386892"/>
                </a:lnTo>
                <a:lnTo>
                  <a:pt x="1660344" y="7131685"/>
                </a:lnTo>
                <a:lnTo>
                  <a:pt x="1619841" y="7131685"/>
                </a:lnTo>
                <a:cubicBezTo>
                  <a:pt x="1619841" y="7131685"/>
                  <a:pt x="-354229" y="6420259"/>
                  <a:pt x="872889" y="4054948"/>
                </a:cubicBezTo>
                <a:cubicBezTo>
                  <a:pt x="1716533" y="2428798"/>
                  <a:pt x="727646" y="1122008"/>
                  <a:pt x="27204" y="464068"/>
                </a:cubicBezTo>
                <a:lnTo>
                  <a:pt x="0" y="439150"/>
                </a:lnTo>
                <a:close/>
              </a:path>
            </a:pathLst>
          </a:custGeom>
          <a:gradFill>
            <a:gsLst>
              <a:gs pos="0">
                <a:schemeClr val="accent5">
                  <a:lumMod val="60000"/>
                  <a:lumOff val="40000"/>
                </a:schemeClr>
              </a:gs>
              <a:gs pos="100000">
                <a:schemeClr val="accent3"/>
              </a:gs>
            </a:gsLst>
            <a:path path="circle">
              <a:fillToRect l="50000" t="50000" r="50000" b="50000"/>
            </a:path>
          </a:gra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BA0201F-AF51-36B8-9C32-71E06A52E78B}"/>
              </a:ext>
            </a:extLst>
          </p:cNvPr>
          <p:cNvSpPr/>
          <p:nvPr/>
        </p:nvSpPr>
        <p:spPr>
          <a:xfrm rot="592129">
            <a:off x="6199504" y="116632"/>
            <a:ext cx="5841886" cy="7012029"/>
          </a:xfrm>
          <a:custGeom>
            <a:avLst/>
            <a:gdLst>
              <a:gd name="connsiteX0" fmla="*/ 2524324 w 5941574"/>
              <a:gd name="connsiteY0" fmla="*/ 0 h 7131685"/>
              <a:gd name="connsiteX1" fmla="*/ 5297243 w 5941574"/>
              <a:gd name="connsiteY1" fmla="*/ 0 h 7131685"/>
              <a:gd name="connsiteX2" fmla="*/ 5941574 w 5941574"/>
              <a:gd name="connsiteY2" fmla="*/ 3703750 h 7131685"/>
              <a:gd name="connsiteX3" fmla="*/ 5941573 w 5941574"/>
              <a:gd name="connsiteY3" fmla="*/ 6386892 h 7131685"/>
              <a:gd name="connsiteX4" fmla="*/ 1660344 w 5941574"/>
              <a:gd name="connsiteY4" fmla="*/ 7131685 h 7131685"/>
              <a:gd name="connsiteX5" fmla="*/ 1619841 w 5941574"/>
              <a:gd name="connsiteY5" fmla="*/ 7131685 h 7131685"/>
              <a:gd name="connsiteX6" fmla="*/ 872889 w 5941574"/>
              <a:gd name="connsiteY6" fmla="*/ 4054948 h 7131685"/>
              <a:gd name="connsiteX7" fmla="*/ 27204 w 5941574"/>
              <a:gd name="connsiteY7" fmla="*/ 464068 h 7131685"/>
              <a:gd name="connsiteX8" fmla="*/ 0 w 5941574"/>
              <a:gd name="connsiteY8" fmla="*/ 439150 h 71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1574" h="7131685">
                <a:moveTo>
                  <a:pt x="2524324" y="0"/>
                </a:moveTo>
                <a:lnTo>
                  <a:pt x="5297243" y="0"/>
                </a:lnTo>
                <a:lnTo>
                  <a:pt x="5941574" y="3703750"/>
                </a:lnTo>
                <a:lnTo>
                  <a:pt x="5941573" y="6386892"/>
                </a:lnTo>
                <a:lnTo>
                  <a:pt x="1660344" y="7131685"/>
                </a:lnTo>
                <a:lnTo>
                  <a:pt x="1619841" y="7131685"/>
                </a:lnTo>
                <a:cubicBezTo>
                  <a:pt x="1619841" y="7131685"/>
                  <a:pt x="-354229" y="6420259"/>
                  <a:pt x="872889" y="4054948"/>
                </a:cubicBezTo>
                <a:cubicBezTo>
                  <a:pt x="1716533" y="2428798"/>
                  <a:pt x="727646" y="1122008"/>
                  <a:pt x="27204" y="464068"/>
                </a:cubicBezTo>
                <a:lnTo>
                  <a:pt x="0" y="439150"/>
                </a:lnTo>
                <a:close/>
              </a:path>
            </a:pathLst>
          </a:custGeom>
          <a:gradFill>
            <a:gsLst>
              <a:gs pos="0">
                <a:schemeClr val="accent5"/>
              </a:gs>
              <a:gs pos="100000">
                <a:schemeClr val="accent3"/>
              </a:gs>
            </a:gsLst>
            <a:path path="circle">
              <a:fillToRect l="50000" t="50000" r="50000" b="50000"/>
            </a:path>
          </a:gradFill>
          <a:ln w="0" cap="flat">
            <a:noFill/>
            <a:prstDash val="solid"/>
            <a:miter/>
          </a:ln>
        </p:spPr>
        <p:txBody>
          <a:bodyPr rtlCol="0" anchor="ctr"/>
          <a:lstStyle/>
          <a:p>
            <a:endParaRPr lang="en-US"/>
          </a:p>
        </p:txBody>
      </p:sp>
      <p:sp>
        <p:nvSpPr>
          <p:cNvPr id="6" name="Title 5">
            <a:extLst>
              <a:ext uri="{FF2B5EF4-FFF2-40B4-BE49-F238E27FC236}">
                <a16:creationId xmlns:a16="http://schemas.microsoft.com/office/drawing/2014/main" id="{950F0DAF-6110-F305-66E4-C2EBFFB802B3}"/>
              </a:ext>
            </a:extLst>
          </p:cNvPr>
          <p:cNvSpPr>
            <a:spLocks noGrp="1"/>
          </p:cNvSpPr>
          <p:nvPr>
            <p:ph type="ctrTitle"/>
          </p:nvPr>
        </p:nvSpPr>
        <p:spPr>
          <a:xfrm>
            <a:off x="765820" y="2159737"/>
            <a:ext cx="5917019" cy="1495794"/>
          </a:xfrm>
        </p:spPr>
        <p:txBody>
          <a:bodyPr wrap="square" lIns="0" tIns="0" rIns="0" bIns="0">
            <a:spAutoFit/>
          </a:bodyPr>
          <a:lstStyle/>
          <a:p>
            <a:pPr>
              <a:lnSpc>
                <a:spcPct val="90000"/>
              </a:lnSpc>
            </a:pPr>
            <a:r>
              <a:rPr lang="en-US" sz="3600" b="0" dirty="0" err="1">
                <a:latin typeface="Segoe UI" panose="020B0502040204020203" pitchFamily="34" charset="0"/>
                <a:cs typeface="Segoe UI" panose="020B0502040204020203" pitchFamily="34" charset="0"/>
              </a:rPr>
              <a:t>Eloum</a:t>
            </a:r>
            <a:r>
              <a:rPr lang="en-US" sz="3600" b="0" dirty="0">
                <a:latin typeface="Segoe UI" panose="020B0502040204020203" pitchFamily="34" charset="0"/>
                <a:cs typeface="Segoe UI" panose="020B0502040204020203" pitchFamily="34" charset="0"/>
              </a:rPr>
              <a:t> </a:t>
            </a:r>
            <a:r>
              <a:rPr lang="en-US" sz="3600" b="0" dirty="0" err="1">
                <a:latin typeface="Segoe UI" panose="020B0502040204020203" pitchFamily="34" charset="0"/>
                <a:cs typeface="Segoe UI" panose="020B0502040204020203" pitchFamily="34" charset="0"/>
              </a:rPr>
              <a:t>Alreyada</a:t>
            </a:r>
            <a:r>
              <a:rPr lang="en-US" sz="3600" b="0" dirty="0">
                <a:latin typeface="Segoe UI" panose="020B0502040204020203" pitchFamily="34" charset="0"/>
                <a:cs typeface="Segoe UI" panose="020B0502040204020203" pitchFamily="34" charset="0"/>
              </a:rPr>
              <a:t> Scientific Bureau </a:t>
            </a:r>
            <a:r>
              <a:rPr lang="en-US" sz="3600" dirty="0">
                <a:latin typeface="Segoe UI" panose="020B0502040204020203" pitchFamily="34" charset="0"/>
                <a:cs typeface="Segoe UI" panose="020B0502040204020203" pitchFamily="34" charset="0"/>
              </a:rPr>
              <a:t> </a:t>
            </a:r>
            <a:br>
              <a:rPr lang="en-US" sz="3600" dirty="0">
                <a:latin typeface="Segoe UI" panose="020B0502040204020203" pitchFamily="34" charset="0"/>
                <a:cs typeface="Segoe UI" panose="020B0502040204020203" pitchFamily="34" charset="0"/>
              </a:rPr>
            </a:br>
            <a:r>
              <a:rPr lang="en-US" sz="3600" dirty="0">
                <a:latin typeface="Segoe UI" panose="020B0502040204020203" pitchFamily="34" charset="0"/>
                <a:cs typeface="Segoe UI" panose="020B0502040204020203" pitchFamily="34" charset="0"/>
              </a:rPr>
              <a:t>COMPANY OVERVIEW</a:t>
            </a:r>
          </a:p>
        </p:txBody>
      </p:sp>
      <p:sp>
        <p:nvSpPr>
          <p:cNvPr id="7" name="Subtitle 6">
            <a:extLst>
              <a:ext uri="{FF2B5EF4-FFF2-40B4-BE49-F238E27FC236}">
                <a16:creationId xmlns:a16="http://schemas.microsoft.com/office/drawing/2014/main" id="{17B399D3-89F6-60CA-E0D5-2317DED9A751}"/>
              </a:ext>
            </a:extLst>
          </p:cNvPr>
          <p:cNvSpPr>
            <a:spLocks noGrp="1"/>
          </p:cNvSpPr>
          <p:nvPr>
            <p:ph type="subTitle" idx="1"/>
          </p:nvPr>
        </p:nvSpPr>
        <p:spPr>
          <a:xfrm>
            <a:off x="765820" y="3676595"/>
            <a:ext cx="5158239" cy="1292662"/>
          </a:xfrm>
        </p:spPr>
        <p:txBody>
          <a:bodyPr wrap="square" lIns="0" tIns="0" rIns="0" bIns="0" anchor="t">
            <a:spAutoFit/>
          </a:bodyPr>
          <a:lstStyle/>
          <a:p>
            <a:r>
              <a:rPr lang="en-US" sz="1400" b="1" dirty="0" err="1"/>
              <a:t>Eloum</a:t>
            </a:r>
            <a:r>
              <a:rPr lang="en-US" sz="1400" b="1" dirty="0"/>
              <a:t> </a:t>
            </a:r>
            <a:r>
              <a:rPr lang="en-US" sz="1400" b="1" dirty="0" err="1"/>
              <a:t>Alreyada</a:t>
            </a:r>
            <a:r>
              <a:rPr lang="en-US" sz="1400" b="1" dirty="0"/>
              <a:t> Scientific Bureau</a:t>
            </a:r>
            <a:r>
              <a:rPr lang="en-US" sz="1400" dirty="0"/>
              <a:t> is an emerging scientific and pharmaceutical service provider in Iraq, committed to delivering high-quality healthcare solutions. We specialize in medical promotion, pharmaceutical distribution, and professional scientific support, ensuring reliable partnerships with healthcare institutions and professionals.</a:t>
            </a:r>
          </a:p>
        </p:txBody>
      </p:sp>
      <p:sp>
        <p:nvSpPr>
          <p:cNvPr id="21" name="Arc 20">
            <a:extLst>
              <a:ext uri="{FF2B5EF4-FFF2-40B4-BE49-F238E27FC236}">
                <a16:creationId xmlns:a16="http://schemas.microsoft.com/office/drawing/2014/main" id="{230CF883-B18A-FC71-3C05-CBD9BE59B6A9}"/>
              </a:ext>
            </a:extLst>
          </p:cNvPr>
          <p:cNvSpPr/>
          <p:nvPr/>
        </p:nvSpPr>
        <p:spPr>
          <a:xfrm>
            <a:off x="2182489" y="6361281"/>
            <a:ext cx="993437" cy="993437"/>
          </a:xfrm>
          <a:prstGeom prst="arc">
            <a:avLst>
              <a:gd name="adj1" fmla="val 10986590"/>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37411C4A-2439-1E09-13E1-E933BF173D04}"/>
              </a:ext>
            </a:extLst>
          </p:cNvPr>
          <p:cNvGrpSpPr>
            <a:grpSpLocks noChangeAspect="1"/>
          </p:cNvGrpSpPr>
          <p:nvPr/>
        </p:nvGrpSpPr>
        <p:grpSpPr>
          <a:xfrm>
            <a:off x="10730215" y="448352"/>
            <a:ext cx="838459" cy="919443"/>
            <a:chOff x="8634305" y="1779427"/>
            <a:chExt cx="890581" cy="976605"/>
          </a:xfrm>
        </p:grpSpPr>
        <p:sp>
          <p:nvSpPr>
            <p:cNvPr id="3" name="Freeform: Shape 2">
              <a:extLst>
                <a:ext uri="{FF2B5EF4-FFF2-40B4-BE49-F238E27FC236}">
                  <a16:creationId xmlns:a16="http://schemas.microsoft.com/office/drawing/2014/main" id="{E46E0374-A6A7-4B46-7063-8CFB331EA49B}"/>
                </a:ext>
              </a:extLst>
            </p:cNvPr>
            <p:cNvSpPr/>
            <p:nvPr/>
          </p:nvSpPr>
          <p:spPr>
            <a:xfrm>
              <a:off x="8634305" y="1932540"/>
              <a:ext cx="768466" cy="823492"/>
            </a:xfrm>
            <a:custGeom>
              <a:avLst/>
              <a:gdLst>
                <a:gd name="connsiteX0" fmla="*/ 670987 w 2029412"/>
                <a:gd name="connsiteY0" fmla="*/ 1643151 h 2174725"/>
                <a:gd name="connsiteX1" fmla="*/ 409715 w 2029412"/>
                <a:gd name="connsiteY1" fmla="*/ 1366869 h 2174725"/>
                <a:gd name="connsiteX2" fmla="*/ 421911 w 2029412"/>
                <a:gd name="connsiteY2" fmla="*/ 0 h 2174725"/>
                <a:gd name="connsiteX3" fmla="*/ 362339 w 2029412"/>
                <a:gd name="connsiteY3" fmla="*/ 7036 h 2174725"/>
                <a:gd name="connsiteX4" fmla="*/ 98253 w 2029412"/>
                <a:gd name="connsiteY4" fmla="*/ 300205 h 2174725"/>
                <a:gd name="connsiteX5" fmla="*/ 166737 w 2029412"/>
                <a:gd name="connsiteY5" fmla="*/ 1900670 h 2174725"/>
                <a:gd name="connsiteX6" fmla="*/ 455215 w 2029412"/>
                <a:gd name="connsiteY6" fmla="*/ 2171323 h 2174725"/>
                <a:gd name="connsiteX7" fmla="*/ 1845537 w 2029412"/>
                <a:gd name="connsiteY7" fmla="*/ 1842506 h 2174725"/>
                <a:gd name="connsiteX8" fmla="*/ 2020500 w 2029412"/>
                <a:gd name="connsiteY8" fmla="*/ 1569038 h 2174725"/>
                <a:gd name="connsiteX9" fmla="*/ 2029413 w 2029412"/>
                <a:gd name="connsiteY9" fmla="*/ 1454116 h 2174725"/>
                <a:gd name="connsiteX10" fmla="*/ 670987 w 2029412"/>
                <a:gd name="connsiteY10" fmla="*/ 1643151 h 2174725"/>
                <a:gd name="connsiteX11" fmla="*/ 670987 w 2029412"/>
                <a:gd name="connsiteY11" fmla="*/ 1643151 h 21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2" h="2174725">
                  <a:moveTo>
                    <a:pt x="670987" y="1643151"/>
                  </a:moveTo>
                  <a:cubicBezTo>
                    <a:pt x="577173" y="1630486"/>
                    <a:pt x="450993" y="1504775"/>
                    <a:pt x="409715" y="1366869"/>
                  </a:cubicBezTo>
                  <a:cubicBezTo>
                    <a:pt x="276500" y="920315"/>
                    <a:pt x="280721" y="444209"/>
                    <a:pt x="421911" y="0"/>
                  </a:cubicBezTo>
                  <a:cubicBezTo>
                    <a:pt x="402210" y="2345"/>
                    <a:pt x="382040" y="4691"/>
                    <a:pt x="362339" y="7036"/>
                  </a:cubicBezTo>
                  <a:cubicBezTo>
                    <a:pt x="268056" y="21108"/>
                    <a:pt x="140938" y="156200"/>
                    <a:pt x="98253" y="300205"/>
                  </a:cubicBezTo>
                  <a:cubicBezTo>
                    <a:pt x="-53256" y="826970"/>
                    <a:pt x="-28865" y="1388446"/>
                    <a:pt x="166737" y="1900670"/>
                  </a:cubicBezTo>
                  <a:cubicBezTo>
                    <a:pt x="222087" y="2042798"/>
                    <a:pt x="360463" y="2165226"/>
                    <a:pt x="455215" y="2171323"/>
                  </a:cubicBezTo>
                  <a:cubicBezTo>
                    <a:pt x="952429" y="2198998"/>
                    <a:pt x="1407426" y="2054994"/>
                    <a:pt x="1845537" y="1842506"/>
                  </a:cubicBezTo>
                  <a:cubicBezTo>
                    <a:pt x="1928563" y="1799820"/>
                    <a:pt x="2009243" y="1673171"/>
                    <a:pt x="2020500" y="1569038"/>
                  </a:cubicBezTo>
                  <a:cubicBezTo>
                    <a:pt x="2023784" y="1531982"/>
                    <a:pt x="2027067" y="1492111"/>
                    <a:pt x="2029413" y="1454116"/>
                  </a:cubicBezTo>
                  <a:cubicBezTo>
                    <a:pt x="1591771" y="1608440"/>
                    <a:pt x="1143809" y="1702723"/>
                    <a:pt x="670987" y="1643151"/>
                  </a:cubicBezTo>
                  <a:lnTo>
                    <a:pt x="670987" y="1643151"/>
                  </a:lnTo>
                  <a:close/>
                </a:path>
              </a:pathLst>
            </a:custGeom>
            <a:solidFill>
              <a:srgbClr val="FFD400"/>
            </a:solidFill>
            <a:ln w="46863" cap="flat">
              <a:noFill/>
              <a:prstDash val="solid"/>
              <a:miter/>
            </a:ln>
          </p:spPr>
          <p:txBody>
            <a:bodyPr rtlCol="0" anchor="ctr"/>
            <a:lstStyle/>
            <a:p>
              <a:endParaRPr lang="en-US" dirty="0"/>
            </a:p>
          </p:txBody>
        </p:sp>
        <p:sp>
          <p:nvSpPr>
            <p:cNvPr id="4" name="Freeform: Shape 3">
              <a:extLst>
                <a:ext uri="{FF2B5EF4-FFF2-40B4-BE49-F238E27FC236}">
                  <a16:creationId xmlns:a16="http://schemas.microsoft.com/office/drawing/2014/main" id="{9803839A-8210-91F1-F6C8-B6EBD63BC57D}"/>
                </a:ext>
              </a:extLst>
            </p:cNvPr>
            <p:cNvSpPr/>
            <p:nvPr/>
          </p:nvSpPr>
          <p:spPr>
            <a:xfrm>
              <a:off x="8794423" y="1779427"/>
              <a:ext cx="730463" cy="703735"/>
            </a:xfrm>
            <a:custGeom>
              <a:avLst/>
              <a:gdLst>
                <a:gd name="connsiteX0" fmla="*/ 1905830 w 1929051"/>
                <a:gd name="connsiteY0" fmla="*/ 587287 h 1858466"/>
                <a:gd name="connsiteX1" fmla="*/ 1844382 w 1929051"/>
                <a:gd name="connsiteY1" fmla="*/ 439999 h 1858466"/>
                <a:gd name="connsiteX2" fmla="*/ 1727583 w 1929051"/>
                <a:gd name="connsiteY2" fmla="*/ 330706 h 1858466"/>
                <a:gd name="connsiteX3" fmla="*/ 337261 w 1929051"/>
                <a:gd name="connsiteY3" fmla="*/ 1888 h 1858466"/>
                <a:gd name="connsiteX4" fmla="*/ 52536 w 1929051"/>
                <a:gd name="connsiteY4" fmla="*/ 255655 h 1858466"/>
                <a:gd name="connsiteX5" fmla="*/ 0 w 1929051"/>
                <a:gd name="connsiteY5" fmla="*/ 404350 h 1858466"/>
                <a:gd name="connsiteX6" fmla="*/ 1352797 w 1929051"/>
                <a:gd name="connsiteY6" fmla="*/ 621060 h 1858466"/>
                <a:gd name="connsiteX7" fmla="*/ 1550744 w 1929051"/>
                <a:gd name="connsiteY7" fmla="*/ 877641 h 1858466"/>
                <a:gd name="connsiteX8" fmla="*/ 1606563 w 1929051"/>
                <a:gd name="connsiteY8" fmla="*/ 1858466 h 1858466"/>
                <a:gd name="connsiteX9" fmla="*/ 1662383 w 1929051"/>
                <a:gd name="connsiteY9" fmla="*/ 1838765 h 1858466"/>
                <a:gd name="connsiteX10" fmla="*/ 1788093 w 1929051"/>
                <a:gd name="connsiteY10" fmla="*/ 1740261 h 1858466"/>
                <a:gd name="connsiteX11" fmla="*/ 1862206 w 1929051"/>
                <a:gd name="connsiteY11" fmla="*/ 1598601 h 1858466"/>
                <a:gd name="connsiteX12" fmla="*/ 1905830 w 1929051"/>
                <a:gd name="connsiteY12" fmla="*/ 587287 h 1858466"/>
                <a:gd name="connsiteX13" fmla="*/ 1905830 w 1929051"/>
                <a:gd name="connsiteY13" fmla="*/ 587287 h 18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9051" h="1858466">
                  <a:moveTo>
                    <a:pt x="1905830" y="587287"/>
                  </a:moveTo>
                  <a:cubicBezTo>
                    <a:pt x="1895979" y="534282"/>
                    <a:pt x="1874871" y="484092"/>
                    <a:pt x="1844382" y="439999"/>
                  </a:cubicBezTo>
                  <a:cubicBezTo>
                    <a:pt x="1813423" y="395907"/>
                    <a:pt x="1774021" y="358381"/>
                    <a:pt x="1727583" y="330706"/>
                  </a:cubicBezTo>
                  <a:cubicBezTo>
                    <a:pt x="1288065" y="125254"/>
                    <a:pt x="831660" y="-18282"/>
                    <a:pt x="337261" y="1888"/>
                  </a:cubicBezTo>
                  <a:cubicBezTo>
                    <a:pt x="242978" y="6579"/>
                    <a:pt x="106010" y="121501"/>
                    <a:pt x="52536" y="255655"/>
                  </a:cubicBezTo>
                  <a:cubicBezTo>
                    <a:pt x="33304" y="304438"/>
                    <a:pt x="15010" y="354160"/>
                    <a:pt x="0" y="404350"/>
                  </a:cubicBezTo>
                  <a:cubicBezTo>
                    <a:pt x="472353" y="351345"/>
                    <a:pt x="916562" y="454071"/>
                    <a:pt x="1352797" y="621060"/>
                  </a:cubicBezTo>
                  <a:cubicBezTo>
                    <a:pt x="1439106" y="658117"/>
                    <a:pt x="1530105" y="774915"/>
                    <a:pt x="1550744" y="877641"/>
                  </a:cubicBezTo>
                  <a:cubicBezTo>
                    <a:pt x="1611254" y="1200830"/>
                    <a:pt x="1630486" y="1530586"/>
                    <a:pt x="1606563" y="1858466"/>
                  </a:cubicBezTo>
                  <a:lnTo>
                    <a:pt x="1662383" y="1838765"/>
                  </a:lnTo>
                  <a:cubicBezTo>
                    <a:pt x="1710697" y="1815312"/>
                    <a:pt x="1753851" y="1781539"/>
                    <a:pt x="1788093" y="1740261"/>
                  </a:cubicBezTo>
                  <a:cubicBezTo>
                    <a:pt x="1822805" y="1698982"/>
                    <a:pt x="1847665" y="1650668"/>
                    <a:pt x="1862206" y="1598601"/>
                  </a:cubicBezTo>
                  <a:cubicBezTo>
                    <a:pt x="1933036" y="1266031"/>
                    <a:pt x="1947577" y="924079"/>
                    <a:pt x="1905830" y="587287"/>
                  </a:cubicBezTo>
                  <a:lnTo>
                    <a:pt x="1905830" y="587287"/>
                  </a:lnTo>
                  <a:close/>
                </a:path>
              </a:pathLst>
            </a:custGeom>
            <a:solidFill>
              <a:srgbClr val="ED1B2F"/>
            </a:solidFill>
            <a:ln w="46863" cap="flat">
              <a:noFill/>
              <a:prstDash val="solid"/>
              <a:miter/>
            </a:ln>
          </p:spPr>
          <p:txBody>
            <a:bodyPr rtlCol="0" anchor="ctr"/>
            <a:lstStyle/>
            <a:p>
              <a:endParaRPr lang="en-US" dirty="0"/>
            </a:p>
          </p:txBody>
        </p:sp>
      </p:grpSp>
      <p:grpSp>
        <p:nvGrpSpPr>
          <p:cNvPr id="23" name="Group 22">
            <a:extLst>
              <a:ext uri="{FF2B5EF4-FFF2-40B4-BE49-F238E27FC236}">
                <a16:creationId xmlns:a16="http://schemas.microsoft.com/office/drawing/2014/main" id="{E0B2BC2B-4878-5D60-252C-F44A00CA6F30}"/>
              </a:ext>
            </a:extLst>
          </p:cNvPr>
          <p:cNvGrpSpPr>
            <a:grpSpLocks noChangeAspect="1"/>
          </p:cNvGrpSpPr>
          <p:nvPr/>
        </p:nvGrpSpPr>
        <p:grpSpPr>
          <a:xfrm>
            <a:off x="11450902" y="329808"/>
            <a:ext cx="465211" cy="510144"/>
            <a:chOff x="8634305" y="1779427"/>
            <a:chExt cx="890581" cy="976605"/>
          </a:xfrm>
        </p:grpSpPr>
        <p:sp>
          <p:nvSpPr>
            <p:cNvPr id="24" name="Freeform: Shape 23">
              <a:extLst>
                <a:ext uri="{FF2B5EF4-FFF2-40B4-BE49-F238E27FC236}">
                  <a16:creationId xmlns:a16="http://schemas.microsoft.com/office/drawing/2014/main" id="{81751D8C-FC4C-8A64-4B17-C58573711B23}"/>
                </a:ext>
              </a:extLst>
            </p:cNvPr>
            <p:cNvSpPr/>
            <p:nvPr/>
          </p:nvSpPr>
          <p:spPr>
            <a:xfrm>
              <a:off x="8634305" y="1932540"/>
              <a:ext cx="768466" cy="823492"/>
            </a:xfrm>
            <a:custGeom>
              <a:avLst/>
              <a:gdLst>
                <a:gd name="connsiteX0" fmla="*/ 670987 w 2029412"/>
                <a:gd name="connsiteY0" fmla="*/ 1643151 h 2174725"/>
                <a:gd name="connsiteX1" fmla="*/ 409715 w 2029412"/>
                <a:gd name="connsiteY1" fmla="*/ 1366869 h 2174725"/>
                <a:gd name="connsiteX2" fmla="*/ 421911 w 2029412"/>
                <a:gd name="connsiteY2" fmla="*/ 0 h 2174725"/>
                <a:gd name="connsiteX3" fmla="*/ 362339 w 2029412"/>
                <a:gd name="connsiteY3" fmla="*/ 7036 h 2174725"/>
                <a:gd name="connsiteX4" fmla="*/ 98253 w 2029412"/>
                <a:gd name="connsiteY4" fmla="*/ 300205 h 2174725"/>
                <a:gd name="connsiteX5" fmla="*/ 166737 w 2029412"/>
                <a:gd name="connsiteY5" fmla="*/ 1900670 h 2174725"/>
                <a:gd name="connsiteX6" fmla="*/ 455215 w 2029412"/>
                <a:gd name="connsiteY6" fmla="*/ 2171323 h 2174725"/>
                <a:gd name="connsiteX7" fmla="*/ 1845537 w 2029412"/>
                <a:gd name="connsiteY7" fmla="*/ 1842506 h 2174725"/>
                <a:gd name="connsiteX8" fmla="*/ 2020500 w 2029412"/>
                <a:gd name="connsiteY8" fmla="*/ 1569038 h 2174725"/>
                <a:gd name="connsiteX9" fmla="*/ 2029413 w 2029412"/>
                <a:gd name="connsiteY9" fmla="*/ 1454116 h 2174725"/>
                <a:gd name="connsiteX10" fmla="*/ 670987 w 2029412"/>
                <a:gd name="connsiteY10" fmla="*/ 1643151 h 2174725"/>
                <a:gd name="connsiteX11" fmla="*/ 670987 w 2029412"/>
                <a:gd name="connsiteY11" fmla="*/ 1643151 h 21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2" h="2174725">
                  <a:moveTo>
                    <a:pt x="670987" y="1643151"/>
                  </a:moveTo>
                  <a:cubicBezTo>
                    <a:pt x="577173" y="1630486"/>
                    <a:pt x="450993" y="1504775"/>
                    <a:pt x="409715" y="1366869"/>
                  </a:cubicBezTo>
                  <a:cubicBezTo>
                    <a:pt x="276500" y="920315"/>
                    <a:pt x="280721" y="444209"/>
                    <a:pt x="421911" y="0"/>
                  </a:cubicBezTo>
                  <a:cubicBezTo>
                    <a:pt x="402210" y="2345"/>
                    <a:pt x="382040" y="4691"/>
                    <a:pt x="362339" y="7036"/>
                  </a:cubicBezTo>
                  <a:cubicBezTo>
                    <a:pt x="268056" y="21108"/>
                    <a:pt x="140938" y="156200"/>
                    <a:pt x="98253" y="300205"/>
                  </a:cubicBezTo>
                  <a:cubicBezTo>
                    <a:pt x="-53256" y="826970"/>
                    <a:pt x="-28865" y="1388446"/>
                    <a:pt x="166737" y="1900670"/>
                  </a:cubicBezTo>
                  <a:cubicBezTo>
                    <a:pt x="222087" y="2042798"/>
                    <a:pt x="360463" y="2165226"/>
                    <a:pt x="455215" y="2171323"/>
                  </a:cubicBezTo>
                  <a:cubicBezTo>
                    <a:pt x="952429" y="2198998"/>
                    <a:pt x="1407426" y="2054994"/>
                    <a:pt x="1845537" y="1842506"/>
                  </a:cubicBezTo>
                  <a:cubicBezTo>
                    <a:pt x="1928563" y="1799820"/>
                    <a:pt x="2009243" y="1673171"/>
                    <a:pt x="2020500" y="1569038"/>
                  </a:cubicBezTo>
                  <a:cubicBezTo>
                    <a:pt x="2023784" y="1531982"/>
                    <a:pt x="2027067" y="1492111"/>
                    <a:pt x="2029413" y="1454116"/>
                  </a:cubicBezTo>
                  <a:cubicBezTo>
                    <a:pt x="1591771" y="1608440"/>
                    <a:pt x="1143809" y="1702723"/>
                    <a:pt x="670987" y="1643151"/>
                  </a:cubicBezTo>
                  <a:lnTo>
                    <a:pt x="670987" y="1643151"/>
                  </a:lnTo>
                  <a:close/>
                </a:path>
              </a:pathLst>
            </a:custGeom>
            <a:solidFill>
              <a:srgbClr val="FFD400"/>
            </a:solidFill>
            <a:ln w="46863"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45B694BD-A38C-C792-51E8-DDEF8F0B3652}"/>
                </a:ext>
              </a:extLst>
            </p:cNvPr>
            <p:cNvSpPr/>
            <p:nvPr/>
          </p:nvSpPr>
          <p:spPr>
            <a:xfrm>
              <a:off x="8794423" y="1779427"/>
              <a:ext cx="730463" cy="703735"/>
            </a:xfrm>
            <a:custGeom>
              <a:avLst/>
              <a:gdLst>
                <a:gd name="connsiteX0" fmla="*/ 1905830 w 1929051"/>
                <a:gd name="connsiteY0" fmla="*/ 587287 h 1858466"/>
                <a:gd name="connsiteX1" fmla="*/ 1844382 w 1929051"/>
                <a:gd name="connsiteY1" fmla="*/ 439999 h 1858466"/>
                <a:gd name="connsiteX2" fmla="*/ 1727583 w 1929051"/>
                <a:gd name="connsiteY2" fmla="*/ 330706 h 1858466"/>
                <a:gd name="connsiteX3" fmla="*/ 337261 w 1929051"/>
                <a:gd name="connsiteY3" fmla="*/ 1888 h 1858466"/>
                <a:gd name="connsiteX4" fmla="*/ 52536 w 1929051"/>
                <a:gd name="connsiteY4" fmla="*/ 255655 h 1858466"/>
                <a:gd name="connsiteX5" fmla="*/ 0 w 1929051"/>
                <a:gd name="connsiteY5" fmla="*/ 404350 h 1858466"/>
                <a:gd name="connsiteX6" fmla="*/ 1352797 w 1929051"/>
                <a:gd name="connsiteY6" fmla="*/ 621060 h 1858466"/>
                <a:gd name="connsiteX7" fmla="*/ 1550744 w 1929051"/>
                <a:gd name="connsiteY7" fmla="*/ 877641 h 1858466"/>
                <a:gd name="connsiteX8" fmla="*/ 1606563 w 1929051"/>
                <a:gd name="connsiteY8" fmla="*/ 1858466 h 1858466"/>
                <a:gd name="connsiteX9" fmla="*/ 1662383 w 1929051"/>
                <a:gd name="connsiteY9" fmla="*/ 1838765 h 1858466"/>
                <a:gd name="connsiteX10" fmla="*/ 1788093 w 1929051"/>
                <a:gd name="connsiteY10" fmla="*/ 1740261 h 1858466"/>
                <a:gd name="connsiteX11" fmla="*/ 1862206 w 1929051"/>
                <a:gd name="connsiteY11" fmla="*/ 1598601 h 1858466"/>
                <a:gd name="connsiteX12" fmla="*/ 1905830 w 1929051"/>
                <a:gd name="connsiteY12" fmla="*/ 587287 h 1858466"/>
                <a:gd name="connsiteX13" fmla="*/ 1905830 w 1929051"/>
                <a:gd name="connsiteY13" fmla="*/ 587287 h 18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9051" h="1858466">
                  <a:moveTo>
                    <a:pt x="1905830" y="587287"/>
                  </a:moveTo>
                  <a:cubicBezTo>
                    <a:pt x="1895979" y="534282"/>
                    <a:pt x="1874871" y="484092"/>
                    <a:pt x="1844382" y="439999"/>
                  </a:cubicBezTo>
                  <a:cubicBezTo>
                    <a:pt x="1813423" y="395907"/>
                    <a:pt x="1774021" y="358381"/>
                    <a:pt x="1727583" y="330706"/>
                  </a:cubicBezTo>
                  <a:cubicBezTo>
                    <a:pt x="1288065" y="125254"/>
                    <a:pt x="831660" y="-18282"/>
                    <a:pt x="337261" y="1888"/>
                  </a:cubicBezTo>
                  <a:cubicBezTo>
                    <a:pt x="242978" y="6579"/>
                    <a:pt x="106010" y="121501"/>
                    <a:pt x="52536" y="255655"/>
                  </a:cubicBezTo>
                  <a:cubicBezTo>
                    <a:pt x="33304" y="304438"/>
                    <a:pt x="15010" y="354160"/>
                    <a:pt x="0" y="404350"/>
                  </a:cubicBezTo>
                  <a:cubicBezTo>
                    <a:pt x="472353" y="351345"/>
                    <a:pt x="916562" y="454071"/>
                    <a:pt x="1352797" y="621060"/>
                  </a:cubicBezTo>
                  <a:cubicBezTo>
                    <a:pt x="1439106" y="658117"/>
                    <a:pt x="1530105" y="774915"/>
                    <a:pt x="1550744" y="877641"/>
                  </a:cubicBezTo>
                  <a:cubicBezTo>
                    <a:pt x="1611254" y="1200830"/>
                    <a:pt x="1630486" y="1530586"/>
                    <a:pt x="1606563" y="1858466"/>
                  </a:cubicBezTo>
                  <a:lnTo>
                    <a:pt x="1662383" y="1838765"/>
                  </a:lnTo>
                  <a:cubicBezTo>
                    <a:pt x="1710697" y="1815312"/>
                    <a:pt x="1753851" y="1781539"/>
                    <a:pt x="1788093" y="1740261"/>
                  </a:cubicBezTo>
                  <a:cubicBezTo>
                    <a:pt x="1822805" y="1698982"/>
                    <a:pt x="1847665" y="1650668"/>
                    <a:pt x="1862206" y="1598601"/>
                  </a:cubicBezTo>
                  <a:cubicBezTo>
                    <a:pt x="1933036" y="1266031"/>
                    <a:pt x="1947577" y="924079"/>
                    <a:pt x="1905830" y="587287"/>
                  </a:cubicBezTo>
                  <a:lnTo>
                    <a:pt x="1905830" y="587287"/>
                  </a:lnTo>
                  <a:close/>
                </a:path>
              </a:pathLst>
            </a:custGeom>
            <a:solidFill>
              <a:srgbClr val="ED1B2F"/>
            </a:solidFill>
            <a:ln w="46863" cap="flat">
              <a:noFill/>
              <a:prstDash val="solid"/>
              <a:miter/>
            </a:ln>
          </p:spPr>
          <p:txBody>
            <a:bodyPr rtlCol="0" anchor="ctr"/>
            <a:lstStyle/>
            <a:p>
              <a:endParaRPr lang="en-US" dirty="0"/>
            </a:p>
          </p:txBody>
        </p:sp>
      </p:grpSp>
      <p:pic>
        <p:nvPicPr>
          <p:cNvPr id="30" name="Picture Placeholder 29">
            <a:extLst>
              <a:ext uri="{FF2B5EF4-FFF2-40B4-BE49-F238E27FC236}">
                <a16:creationId xmlns:a16="http://schemas.microsoft.com/office/drawing/2014/main" id="{31D48E31-76E5-9E2B-F543-5B4CC0A3BE82}"/>
              </a:ext>
            </a:extLst>
          </p:cNvPr>
          <p:cNvPicPr>
            <a:picLocks noGrp="1" noChangeAspect="1"/>
          </p:cNvPicPr>
          <p:nvPr>
            <p:ph type="pic" sz="quarter" idx="13"/>
          </p:nvPr>
        </p:nvPicPr>
        <p:blipFill>
          <a:blip r:embed="rId3"/>
          <a:srcRect l="18706" t="-399" r="30578" b="399"/>
          <a:stretch>
            <a:fillRect/>
          </a:stretch>
        </p:blipFill>
        <p:spPr>
          <a:xfrm>
            <a:off x="6005139" y="-27384"/>
            <a:ext cx="6183687" cy="6858003"/>
          </a:xfrm>
          <a:custGeom>
            <a:avLst/>
            <a:gdLst>
              <a:gd name="connsiteX0" fmla="*/ 0 w 6183687"/>
              <a:gd name="connsiteY0" fmla="*/ 0 h 6858003"/>
              <a:gd name="connsiteX1" fmla="*/ 6183687 w 6183687"/>
              <a:gd name="connsiteY1" fmla="*/ 0 h 6858003"/>
              <a:gd name="connsiteX2" fmla="*/ 6183687 w 6183687"/>
              <a:gd name="connsiteY2" fmla="*/ 6858003 h 6858003"/>
              <a:gd name="connsiteX3" fmla="*/ 2027803 w 6183687"/>
              <a:gd name="connsiteY3" fmla="*/ 6858003 h 6858003"/>
              <a:gd name="connsiteX4" fmla="*/ 1309516 w 6183687"/>
              <a:gd name="connsiteY4" fmla="*/ 3899337 h 6858003"/>
              <a:gd name="connsiteX5" fmla="*/ 3284 w 6183687"/>
              <a:gd name="connsiteY5" fmla="*/ 42038 h 6858003"/>
              <a:gd name="connsiteX6" fmla="*/ 0 w 6183687"/>
              <a:gd name="connsiteY6" fmla="*/ 39773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3687" h="6858003">
                <a:moveTo>
                  <a:pt x="0" y="0"/>
                </a:moveTo>
                <a:lnTo>
                  <a:pt x="6183687" y="0"/>
                </a:lnTo>
                <a:lnTo>
                  <a:pt x="6183687" y="6858003"/>
                </a:lnTo>
                <a:lnTo>
                  <a:pt x="2027803" y="6858003"/>
                </a:lnTo>
                <a:cubicBezTo>
                  <a:pt x="2027803" y="6858003"/>
                  <a:pt x="129490" y="6173877"/>
                  <a:pt x="1309516" y="3899337"/>
                </a:cubicBezTo>
                <a:cubicBezTo>
                  <a:pt x="2378916" y="1838036"/>
                  <a:pt x="386299" y="310360"/>
                  <a:pt x="3284" y="42038"/>
                </a:cubicBezTo>
                <a:lnTo>
                  <a:pt x="0" y="39773"/>
                </a:lnTo>
                <a:close/>
              </a:path>
            </a:pathLst>
          </a:custGeom>
          <a:pattFill prst="pct5">
            <a:fgClr>
              <a:srgbClr val="0F375B"/>
            </a:fgClr>
            <a:bgClr>
              <a:prstClr val="white"/>
            </a:bgClr>
          </a:pattFill>
        </p:spPr>
      </p:pic>
      <p:pic>
        <p:nvPicPr>
          <p:cNvPr id="34" name="Picture 33">
            <a:extLst>
              <a:ext uri="{FF2B5EF4-FFF2-40B4-BE49-F238E27FC236}">
                <a16:creationId xmlns:a16="http://schemas.microsoft.com/office/drawing/2014/main" id="{10C58C8F-36F8-FBCA-5F2F-74CF641BCF7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89248" y="4797152"/>
            <a:ext cx="3487316" cy="2324877"/>
          </a:xfrm>
          <a:prstGeom prst="rect">
            <a:avLst/>
          </a:prstGeom>
        </p:spPr>
      </p:pic>
    </p:spTree>
    <p:extLst>
      <p:ext uri="{BB962C8B-B14F-4D97-AF65-F5344CB8AC3E}">
        <p14:creationId xmlns:p14="http://schemas.microsoft.com/office/powerpoint/2010/main" val="38049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80000" fill="hold" grpId="0" nodeType="withEffect">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80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22" presetClass="entr" presetSubtype="1" fill="hold" grpId="0" nodeType="withEffect">
                                  <p:stCondLst>
                                    <p:cond delay="100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up)">
                                      <p:cBhvr>
                                        <p:cTn id="18" dur="500"/>
                                        <p:tgtEl>
                                          <p:spTgt spid="7">
                                            <p:txEl>
                                              <p:pRg st="0" end="0"/>
                                            </p:txEl>
                                          </p:spTgt>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300" fill="hold"/>
                                        <p:tgtEl>
                                          <p:spTgt spid="2"/>
                                        </p:tgtEl>
                                        <p:attrNameLst>
                                          <p:attrName>ppt_w</p:attrName>
                                        </p:attrNameLst>
                                      </p:cBhvr>
                                      <p:tavLst>
                                        <p:tav tm="0">
                                          <p:val>
                                            <p:fltVal val="0"/>
                                          </p:val>
                                        </p:tav>
                                        <p:tav tm="100000">
                                          <p:val>
                                            <p:strVal val="#ppt_w"/>
                                          </p:val>
                                        </p:tav>
                                      </p:tavLst>
                                    </p:anim>
                                    <p:anim calcmode="lin" valueType="num">
                                      <p:cBhvr>
                                        <p:cTn id="22" dur="300" fill="hold"/>
                                        <p:tgtEl>
                                          <p:spTgt spid="2"/>
                                        </p:tgtEl>
                                        <p:attrNameLst>
                                          <p:attrName>ppt_h</p:attrName>
                                        </p:attrNameLst>
                                      </p:cBhvr>
                                      <p:tavLst>
                                        <p:tav tm="0">
                                          <p:val>
                                            <p:fltVal val="0"/>
                                          </p:val>
                                        </p:tav>
                                        <p:tav tm="100000">
                                          <p:val>
                                            <p:strVal val="#ppt_h"/>
                                          </p:val>
                                        </p:tav>
                                      </p:tavLst>
                                    </p:anim>
                                    <p:animEffect transition="in" filter="fade">
                                      <p:cBhvr>
                                        <p:cTn id="23" dur="300"/>
                                        <p:tgtEl>
                                          <p:spTgt spid="2"/>
                                        </p:tgtEl>
                                      </p:cBhvr>
                                    </p:animEffect>
                                  </p:childTnLst>
                                </p:cTn>
                              </p:par>
                              <p:par>
                                <p:cTn id="24" presetID="10" presetClass="entr" presetSubtype="0" fill="hold" grpId="0" nodeType="withEffect">
                                  <p:stCondLst>
                                    <p:cond delay="85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8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300" fill="hold"/>
                                        <p:tgtEl>
                                          <p:spTgt spid="23"/>
                                        </p:tgtEl>
                                        <p:attrNameLst>
                                          <p:attrName>ppt_w</p:attrName>
                                        </p:attrNameLst>
                                      </p:cBhvr>
                                      <p:tavLst>
                                        <p:tav tm="0">
                                          <p:val>
                                            <p:fltVal val="0"/>
                                          </p:val>
                                        </p:tav>
                                        <p:tav tm="100000">
                                          <p:val>
                                            <p:strVal val="#ppt_w"/>
                                          </p:val>
                                        </p:tav>
                                      </p:tavLst>
                                    </p:anim>
                                    <p:anim calcmode="lin" valueType="num">
                                      <p:cBhvr>
                                        <p:cTn id="33" dur="300" fill="hold"/>
                                        <p:tgtEl>
                                          <p:spTgt spid="23"/>
                                        </p:tgtEl>
                                        <p:attrNameLst>
                                          <p:attrName>ppt_h</p:attrName>
                                        </p:attrNameLst>
                                      </p:cBhvr>
                                      <p:tavLst>
                                        <p:tav tm="0">
                                          <p:val>
                                            <p:fltVal val="0"/>
                                          </p:val>
                                        </p:tav>
                                        <p:tav tm="100000">
                                          <p:val>
                                            <p:strVal val="#ppt_h"/>
                                          </p:val>
                                        </p:tav>
                                      </p:tavLst>
                                    </p:anim>
                                    <p:animEffect transition="in" filter="fade">
                                      <p:cBhvr>
                                        <p:cTn id="34"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6" grpId="0"/>
      <p:bldP spid="7" grpId="0" build="p"/>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119CC02D-0E2E-7AE7-A31F-DD52A0D2E0EF}"/>
              </a:ext>
            </a:extLst>
          </p:cNvPr>
          <p:cNvSpPr>
            <a:spLocks/>
          </p:cNvSpPr>
          <p:nvPr/>
        </p:nvSpPr>
        <p:spPr bwMode="auto">
          <a:xfrm>
            <a:off x="9546404" y="3521882"/>
            <a:ext cx="1012825" cy="898525"/>
          </a:xfrm>
          <a:custGeom>
            <a:avLst/>
            <a:gdLst>
              <a:gd name="T0" fmla="*/ 250 w 266"/>
              <a:gd name="T1" fmla="*/ 174 h 236"/>
              <a:gd name="T2" fmla="*/ 250 w 266"/>
              <a:gd name="T3" fmla="*/ 154 h 236"/>
              <a:gd name="T4" fmla="*/ 255 w 266"/>
              <a:gd name="T5" fmla="*/ 119 h 236"/>
              <a:gd name="T6" fmla="*/ 266 w 266"/>
              <a:gd name="T7" fmla="*/ 96 h 236"/>
              <a:gd name="T8" fmla="*/ 234 w 266"/>
              <a:gd name="T9" fmla="*/ 78 h 236"/>
              <a:gd name="T10" fmla="*/ 203 w 266"/>
              <a:gd name="T11" fmla="*/ 75 h 236"/>
              <a:gd name="T12" fmla="*/ 207 w 266"/>
              <a:gd name="T13" fmla="*/ 69 h 236"/>
              <a:gd name="T14" fmla="*/ 204 w 266"/>
              <a:gd name="T15" fmla="*/ 59 h 236"/>
              <a:gd name="T16" fmla="*/ 197 w 266"/>
              <a:gd name="T17" fmla="*/ 53 h 236"/>
              <a:gd name="T18" fmla="*/ 217 w 266"/>
              <a:gd name="T19" fmla="*/ 39 h 236"/>
              <a:gd name="T20" fmla="*/ 214 w 266"/>
              <a:gd name="T21" fmla="*/ 33 h 236"/>
              <a:gd name="T22" fmla="*/ 199 w 266"/>
              <a:gd name="T23" fmla="*/ 12 h 236"/>
              <a:gd name="T24" fmla="*/ 196 w 266"/>
              <a:gd name="T25" fmla="*/ 5 h 236"/>
              <a:gd name="T26" fmla="*/ 183 w 266"/>
              <a:gd name="T27" fmla="*/ 17 h 236"/>
              <a:gd name="T28" fmla="*/ 165 w 266"/>
              <a:gd name="T29" fmla="*/ 29 h 236"/>
              <a:gd name="T30" fmla="*/ 148 w 266"/>
              <a:gd name="T31" fmla="*/ 48 h 236"/>
              <a:gd name="T32" fmla="*/ 41 w 266"/>
              <a:gd name="T33" fmla="*/ 46 h 236"/>
              <a:gd name="T34" fmla="*/ 29 w 266"/>
              <a:gd name="T35" fmla="*/ 59 h 236"/>
              <a:gd name="T36" fmla="*/ 23 w 266"/>
              <a:gd name="T37" fmla="*/ 69 h 236"/>
              <a:gd name="T38" fmla="*/ 15 w 266"/>
              <a:gd name="T39" fmla="*/ 60 h 236"/>
              <a:gd name="T40" fmla="*/ 9 w 266"/>
              <a:gd name="T41" fmla="*/ 73 h 236"/>
              <a:gd name="T42" fmla="*/ 0 w 266"/>
              <a:gd name="T43" fmla="*/ 79 h 236"/>
              <a:gd name="T44" fmla="*/ 8 w 266"/>
              <a:gd name="T45" fmla="*/ 84 h 236"/>
              <a:gd name="T46" fmla="*/ 8 w 266"/>
              <a:gd name="T47" fmla="*/ 99 h 236"/>
              <a:gd name="T48" fmla="*/ 27 w 266"/>
              <a:gd name="T49" fmla="*/ 105 h 236"/>
              <a:gd name="T50" fmla="*/ 40 w 266"/>
              <a:gd name="T51" fmla="*/ 116 h 236"/>
              <a:gd name="T52" fmla="*/ 57 w 266"/>
              <a:gd name="T53" fmla="*/ 122 h 236"/>
              <a:gd name="T54" fmla="*/ 66 w 266"/>
              <a:gd name="T55" fmla="*/ 136 h 236"/>
              <a:gd name="T56" fmla="*/ 75 w 266"/>
              <a:gd name="T57" fmla="*/ 151 h 236"/>
              <a:gd name="T58" fmla="*/ 88 w 266"/>
              <a:gd name="T59" fmla="*/ 153 h 236"/>
              <a:gd name="T60" fmla="*/ 97 w 266"/>
              <a:gd name="T61" fmla="*/ 162 h 236"/>
              <a:gd name="T62" fmla="*/ 111 w 266"/>
              <a:gd name="T63" fmla="*/ 171 h 236"/>
              <a:gd name="T64" fmla="*/ 116 w 266"/>
              <a:gd name="T65" fmla="*/ 183 h 236"/>
              <a:gd name="T66" fmla="*/ 135 w 266"/>
              <a:gd name="T67" fmla="*/ 192 h 236"/>
              <a:gd name="T68" fmla="*/ 141 w 266"/>
              <a:gd name="T69" fmla="*/ 208 h 236"/>
              <a:gd name="T70" fmla="*/ 150 w 266"/>
              <a:gd name="T71" fmla="*/ 225 h 236"/>
              <a:gd name="T72" fmla="*/ 171 w 266"/>
              <a:gd name="T73" fmla="*/ 236 h 236"/>
              <a:gd name="T74" fmla="*/ 186 w 266"/>
              <a:gd name="T75" fmla="*/ 231 h 236"/>
              <a:gd name="T76" fmla="*/ 199 w 266"/>
              <a:gd name="T77" fmla="*/ 224 h 236"/>
              <a:gd name="T78" fmla="*/ 232 w 266"/>
              <a:gd name="T79" fmla="*/ 224 h 236"/>
              <a:gd name="T80" fmla="*/ 241 w 266"/>
              <a:gd name="T81" fmla="*/ 224 h 236"/>
              <a:gd name="T82" fmla="*/ 262 w 266"/>
              <a:gd name="T83" fmla="*/ 229 h 236"/>
              <a:gd name="T84" fmla="*/ 247 w 266"/>
              <a:gd name="T85" fmla="*/ 19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236">
                <a:moveTo>
                  <a:pt x="252" y="180"/>
                </a:moveTo>
                <a:cubicBezTo>
                  <a:pt x="250" y="174"/>
                  <a:pt x="250" y="174"/>
                  <a:pt x="250" y="174"/>
                </a:cubicBezTo>
                <a:cubicBezTo>
                  <a:pt x="241" y="167"/>
                  <a:pt x="241" y="167"/>
                  <a:pt x="241" y="167"/>
                </a:cubicBezTo>
                <a:cubicBezTo>
                  <a:pt x="250" y="154"/>
                  <a:pt x="250" y="154"/>
                  <a:pt x="250" y="154"/>
                </a:cubicBezTo>
                <a:cubicBezTo>
                  <a:pt x="247" y="141"/>
                  <a:pt x="247" y="141"/>
                  <a:pt x="247" y="141"/>
                </a:cubicBezTo>
                <a:cubicBezTo>
                  <a:pt x="255" y="119"/>
                  <a:pt x="255" y="119"/>
                  <a:pt x="255" y="119"/>
                </a:cubicBezTo>
                <a:cubicBezTo>
                  <a:pt x="257" y="103"/>
                  <a:pt x="257" y="103"/>
                  <a:pt x="257" y="103"/>
                </a:cubicBezTo>
                <a:cubicBezTo>
                  <a:pt x="266" y="96"/>
                  <a:pt x="266" y="96"/>
                  <a:pt x="266" y="96"/>
                </a:cubicBezTo>
                <a:cubicBezTo>
                  <a:pt x="250" y="85"/>
                  <a:pt x="250" y="85"/>
                  <a:pt x="250" y="85"/>
                </a:cubicBezTo>
                <a:cubicBezTo>
                  <a:pt x="234" y="78"/>
                  <a:pt x="234" y="78"/>
                  <a:pt x="234" y="78"/>
                </a:cubicBezTo>
                <a:cubicBezTo>
                  <a:pt x="211" y="80"/>
                  <a:pt x="211" y="80"/>
                  <a:pt x="211" y="80"/>
                </a:cubicBezTo>
                <a:cubicBezTo>
                  <a:pt x="203" y="75"/>
                  <a:pt x="203" y="75"/>
                  <a:pt x="203" y="75"/>
                </a:cubicBezTo>
                <a:cubicBezTo>
                  <a:pt x="203" y="69"/>
                  <a:pt x="203" y="69"/>
                  <a:pt x="203" y="69"/>
                </a:cubicBezTo>
                <a:cubicBezTo>
                  <a:pt x="207" y="69"/>
                  <a:pt x="207" y="69"/>
                  <a:pt x="207" y="69"/>
                </a:cubicBezTo>
                <a:cubicBezTo>
                  <a:pt x="211" y="61"/>
                  <a:pt x="211" y="61"/>
                  <a:pt x="211" y="61"/>
                </a:cubicBezTo>
                <a:cubicBezTo>
                  <a:pt x="204" y="59"/>
                  <a:pt x="204" y="59"/>
                  <a:pt x="204" y="59"/>
                </a:cubicBezTo>
                <a:cubicBezTo>
                  <a:pt x="197" y="57"/>
                  <a:pt x="197" y="57"/>
                  <a:pt x="197" y="57"/>
                </a:cubicBezTo>
                <a:cubicBezTo>
                  <a:pt x="197" y="53"/>
                  <a:pt x="197" y="53"/>
                  <a:pt x="197" y="53"/>
                </a:cubicBezTo>
                <a:cubicBezTo>
                  <a:pt x="207" y="54"/>
                  <a:pt x="207" y="54"/>
                  <a:pt x="207" y="54"/>
                </a:cubicBezTo>
                <a:cubicBezTo>
                  <a:pt x="217" y="39"/>
                  <a:pt x="217" y="39"/>
                  <a:pt x="217" y="39"/>
                </a:cubicBezTo>
                <a:cubicBezTo>
                  <a:pt x="214" y="40"/>
                  <a:pt x="214" y="40"/>
                  <a:pt x="214" y="40"/>
                </a:cubicBezTo>
                <a:cubicBezTo>
                  <a:pt x="214" y="33"/>
                  <a:pt x="214" y="33"/>
                  <a:pt x="214" y="33"/>
                </a:cubicBezTo>
                <a:cubicBezTo>
                  <a:pt x="199" y="18"/>
                  <a:pt x="199" y="18"/>
                  <a:pt x="199" y="18"/>
                </a:cubicBezTo>
                <a:cubicBezTo>
                  <a:pt x="199" y="18"/>
                  <a:pt x="200" y="12"/>
                  <a:pt x="199" y="12"/>
                </a:cubicBezTo>
                <a:cubicBezTo>
                  <a:pt x="199" y="12"/>
                  <a:pt x="197" y="10"/>
                  <a:pt x="197" y="10"/>
                </a:cubicBezTo>
                <a:cubicBezTo>
                  <a:pt x="196" y="5"/>
                  <a:pt x="196" y="5"/>
                  <a:pt x="196" y="5"/>
                </a:cubicBezTo>
                <a:cubicBezTo>
                  <a:pt x="194" y="0"/>
                  <a:pt x="194" y="0"/>
                  <a:pt x="194" y="0"/>
                </a:cubicBezTo>
                <a:cubicBezTo>
                  <a:pt x="183" y="17"/>
                  <a:pt x="183" y="17"/>
                  <a:pt x="183" y="17"/>
                </a:cubicBezTo>
                <a:cubicBezTo>
                  <a:pt x="178" y="17"/>
                  <a:pt x="178" y="17"/>
                  <a:pt x="178" y="17"/>
                </a:cubicBezTo>
                <a:cubicBezTo>
                  <a:pt x="165" y="29"/>
                  <a:pt x="165" y="29"/>
                  <a:pt x="165" y="29"/>
                </a:cubicBezTo>
                <a:cubicBezTo>
                  <a:pt x="159" y="29"/>
                  <a:pt x="159" y="29"/>
                  <a:pt x="159" y="29"/>
                </a:cubicBezTo>
                <a:cubicBezTo>
                  <a:pt x="148" y="48"/>
                  <a:pt x="148" y="48"/>
                  <a:pt x="148" y="48"/>
                </a:cubicBezTo>
                <a:cubicBezTo>
                  <a:pt x="129" y="71"/>
                  <a:pt x="129" y="71"/>
                  <a:pt x="129" y="71"/>
                </a:cubicBezTo>
                <a:cubicBezTo>
                  <a:pt x="41" y="46"/>
                  <a:pt x="41" y="46"/>
                  <a:pt x="41" y="46"/>
                </a:cubicBezTo>
                <a:cubicBezTo>
                  <a:pt x="38" y="57"/>
                  <a:pt x="38" y="57"/>
                  <a:pt x="38" y="57"/>
                </a:cubicBezTo>
                <a:cubicBezTo>
                  <a:pt x="29" y="59"/>
                  <a:pt x="29" y="59"/>
                  <a:pt x="29" y="59"/>
                </a:cubicBezTo>
                <a:cubicBezTo>
                  <a:pt x="26" y="65"/>
                  <a:pt x="26" y="65"/>
                  <a:pt x="26" y="65"/>
                </a:cubicBezTo>
                <a:cubicBezTo>
                  <a:pt x="23" y="69"/>
                  <a:pt x="23" y="69"/>
                  <a:pt x="23" y="69"/>
                </a:cubicBezTo>
                <a:cubicBezTo>
                  <a:pt x="17" y="71"/>
                  <a:pt x="17" y="71"/>
                  <a:pt x="17" y="71"/>
                </a:cubicBezTo>
                <a:cubicBezTo>
                  <a:pt x="15" y="60"/>
                  <a:pt x="15" y="60"/>
                  <a:pt x="15" y="60"/>
                </a:cubicBezTo>
                <a:cubicBezTo>
                  <a:pt x="9" y="60"/>
                  <a:pt x="9" y="60"/>
                  <a:pt x="9" y="60"/>
                </a:cubicBezTo>
                <a:cubicBezTo>
                  <a:pt x="9" y="73"/>
                  <a:pt x="9" y="73"/>
                  <a:pt x="9" y="73"/>
                </a:cubicBezTo>
                <a:cubicBezTo>
                  <a:pt x="3" y="67"/>
                  <a:pt x="3" y="67"/>
                  <a:pt x="3" y="67"/>
                </a:cubicBezTo>
                <a:cubicBezTo>
                  <a:pt x="0" y="79"/>
                  <a:pt x="0" y="79"/>
                  <a:pt x="0" y="79"/>
                </a:cubicBezTo>
                <a:cubicBezTo>
                  <a:pt x="1" y="83"/>
                  <a:pt x="1" y="83"/>
                  <a:pt x="1" y="83"/>
                </a:cubicBezTo>
                <a:cubicBezTo>
                  <a:pt x="1" y="83"/>
                  <a:pt x="8" y="84"/>
                  <a:pt x="8" y="84"/>
                </a:cubicBezTo>
                <a:cubicBezTo>
                  <a:pt x="9" y="84"/>
                  <a:pt x="9" y="90"/>
                  <a:pt x="9" y="90"/>
                </a:cubicBezTo>
                <a:cubicBezTo>
                  <a:pt x="8" y="99"/>
                  <a:pt x="8" y="99"/>
                  <a:pt x="8" y="99"/>
                </a:cubicBezTo>
                <a:cubicBezTo>
                  <a:pt x="9" y="101"/>
                  <a:pt x="9" y="101"/>
                  <a:pt x="9" y="101"/>
                </a:cubicBezTo>
                <a:cubicBezTo>
                  <a:pt x="27" y="105"/>
                  <a:pt x="27" y="105"/>
                  <a:pt x="27" y="105"/>
                </a:cubicBezTo>
                <a:cubicBezTo>
                  <a:pt x="37" y="108"/>
                  <a:pt x="37" y="108"/>
                  <a:pt x="37" y="108"/>
                </a:cubicBezTo>
                <a:cubicBezTo>
                  <a:pt x="40" y="116"/>
                  <a:pt x="40" y="116"/>
                  <a:pt x="40" y="116"/>
                </a:cubicBezTo>
                <a:cubicBezTo>
                  <a:pt x="47" y="117"/>
                  <a:pt x="47" y="117"/>
                  <a:pt x="47" y="117"/>
                </a:cubicBezTo>
                <a:cubicBezTo>
                  <a:pt x="57" y="122"/>
                  <a:pt x="57" y="122"/>
                  <a:pt x="57" y="122"/>
                </a:cubicBezTo>
                <a:cubicBezTo>
                  <a:pt x="62" y="130"/>
                  <a:pt x="62" y="130"/>
                  <a:pt x="62" y="130"/>
                </a:cubicBezTo>
                <a:cubicBezTo>
                  <a:pt x="66" y="136"/>
                  <a:pt x="66" y="136"/>
                  <a:pt x="66" y="136"/>
                </a:cubicBezTo>
                <a:cubicBezTo>
                  <a:pt x="68" y="144"/>
                  <a:pt x="68" y="144"/>
                  <a:pt x="68" y="144"/>
                </a:cubicBezTo>
                <a:cubicBezTo>
                  <a:pt x="68" y="144"/>
                  <a:pt x="74" y="150"/>
                  <a:pt x="75" y="151"/>
                </a:cubicBezTo>
                <a:cubicBezTo>
                  <a:pt x="76" y="152"/>
                  <a:pt x="84" y="152"/>
                  <a:pt x="84" y="152"/>
                </a:cubicBezTo>
                <a:cubicBezTo>
                  <a:pt x="88" y="153"/>
                  <a:pt x="88" y="153"/>
                  <a:pt x="88" y="153"/>
                </a:cubicBezTo>
                <a:cubicBezTo>
                  <a:pt x="90" y="161"/>
                  <a:pt x="90" y="161"/>
                  <a:pt x="90" y="161"/>
                </a:cubicBezTo>
                <a:cubicBezTo>
                  <a:pt x="97" y="162"/>
                  <a:pt x="97" y="162"/>
                  <a:pt x="97" y="162"/>
                </a:cubicBezTo>
                <a:cubicBezTo>
                  <a:pt x="99" y="168"/>
                  <a:pt x="99" y="168"/>
                  <a:pt x="99" y="168"/>
                </a:cubicBezTo>
                <a:cubicBezTo>
                  <a:pt x="99" y="168"/>
                  <a:pt x="110" y="170"/>
                  <a:pt x="111" y="171"/>
                </a:cubicBezTo>
                <a:cubicBezTo>
                  <a:pt x="112" y="171"/>
                  <a:pt x="116" y="177"/>
                  <a:pt x="116" y="177"/>
                </a:cubicBezTo>
                <a:cubicBezTo>
                  <a:pt x="116" y="183"/>
                  <a:pt x="116" y="183"/>
                  <a:pt x="116" y="183"/>
                </a:cubicBezTo>
                <a:cubicBezTo>
                  <a:pt x="116" y="183"/>
                  <a:pt x="126" y="189"/>
                  <a:pt x="127" y="189"/>
                </a:cubicBezTo>
                <a:cubicBezTo>
                  <a:pt x="128" y="189"/>
                  <a:pt x="133" y="192"/>
                  <a:pt x="135" y="192"/>
                </a:cubicBezTo>
                <a:cubicBezTo>
                  <a:pt x="136" y="192"/>
                  <a:pt x="135" y="200"/>
                  <a:pt x="135" y="200"/>
                </a:cubicBezTo>
                <a:cubicBezTo>
                  <a:pt x="141" y="208"/>
                  <a:pt x="141" y="208"/>
                  <a:pt x="141" y="208"/>
                </a:cubicBezTo>
                <a:cubicBezTo>
                  <a:pt x="149" y="214"/>
                  <a:pt x="149" y="214"/>
                  <a:pt x="149" y="214"/>
                </a:cubicBezTo>
                <a:cubicBezTo>
                  <a:pt x="150" y="225"/>
                  <a:pt x="150" y="225"/>
                  <a:pt x="150" y="225"/>
                </a:cubicBezTo>
                <a:cubicBezTo>
                  <a:pt x="158" y="236"/>
                  <a:pt x="158" y="236"/>
                  <a:pt x="158" y="236"/>
                </a:cubicBezTo>
                <a:cubicBezTo>
                  <a:pt x="171" y="236"/>
                  <a:pt x="171" y="236"/>
                  <a:pt x="171" y="236"/>
                </a:cubicBezTo>
                <a:cubicBezTo>
                  <a:pt x="179" y="232"/>
                  <a:pt x="179" y="232"/>
                  <a:pt x="179" y="232"/>
                </a:cubicBezTo>
                <a:cubicBezTo>
                  <a:pt x="186" y="231"/>
                  <a:pt x="186" y="231"/>
                  <a:pt x="186" y="231"/>
                </a:cubicBezTo>
                <a:cubicBezTo>
                  <a:pt x="190" y="230"/>
                  <a:pt x="190" y="230"/>
                  <a:pt x="190" y="230"/>
                </a:cubicBezTo>
                <a:cubicBezTo>
                  <a:pt x="199" y="224"/>
                  <a:pt x="199" y="224"/>
                  <a:pt x="199" y="224"/>
                </a:cubicBezTo>
                <a:cubicBezTo>
                  <a:pt x="205" y="228"/>
                  <a:pt x="205" y="228"/>
                  <a:pt x="205" y="228"/>
                </a:cubicBezTo>
                <a:cubicBezTo>
                  <a:pt x="232" y="224"/>
                  <a:pt x="232" y="224"/>
                  <a:pt x="232" y="224"/>
                </a:cubicBezTo>
                <a:cubicBezTo>
                  <a:pt x="235" y="227"/>
                  <a:pt x="235" y="227"/>
                  <a:pt x="235" y="227"/>
                </a:cubicBezTo>
                <a:cubicBezTo>
                  <a:pt x="241" y="224"/>
                  <a:pt x="241" y="224"/>
                  <a:pt x="241" y="224"/>
                </a:cubicBezTo>
                <a:cubicBezTo>
                  <a:pt x="247" y="224"/>
                  <a:pt x="247" y="224"/>
                  <a:pt x="247" y="224"/>
                </a:cubicBezTo>
                <a:cubicBezTo>
                  <a:pt x="262" y="229"/>
                  <a:pt x="262" y="229"/>
                  <a:pt x="262" y="229"/>
                </a:cubicBezTo>
                <a:cubicBezTo>
                  <a:pt x="265" y="204"/>
                  <a:pt x="265" y="204"/>
                  <a:pt x="265" y="204"/>
                </a:cubicBezTo>
                <a:cubicBezTo>
                  <a:pt x="247" y="192"/>
                  <a:pt x="247" y="192"/>
                  <a:pt x="247" y="192"/>
                </a:cubicBezTo>
                <a:lnTo>
                  <a:pt x="252" y="180"/>
                </a:lnTo>
                <a:close/>
              </a:path>
            </a:pathLst>
          </a:custGeom>
          <a:solidFill>
            <a:srgbClr val="03A9F4"/>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 name="Freeform 7">
            <a:extLst>
              <a:ext uri="{FF2B5EF4-FFF2-40B4-BE49-F238E27FC236}">
                <a16:creationId xmlns:a16="http://schemas.microsoft.com/office/drawing/2014/main" id="{8313615A-5A81-BF7C-BB73-5AB8C4D073AD}"/>
              </a:ext>
            </a:extLst>
          </p:cNvPr>
          <p:cNvSpPr>
            <a:spLocks/>
          </p:cNvSpPr>
          <p:nvPr/>
        </p:nvSpPr>
        <p:spPr bwMode="auto">
          <a:xfrm>
            <a:off x="9557517" y="1715307"/>
            <a:ext cx="876300" cy="1181100"/>
          </a:xfrm>
          <a:custGeom>
            <a:avLst/>
            <a:gdLst>
              <a:gd name="T0" fmla="*/ 53 w 230"/>
              <a:gd name="T1" fmla="*/ 251 h 310"/>
              <a:gd name="T2" fmla="*/ 73 w 230"/>
              <a:gd name="T3" fmla="*/ 266 h 310"/>
              <a:gd name="T4" fmla="*/ 94 w 230"/>
              <a:gd name="T5" fmla="*/ 289 h 310"/>
              <a:gd name="T6" fmla="*/ 87 w 230"/>
              <a:gd name="T7" fmla="*/ 300 h 310"/>
              <a:gd name="T8" fmla="*/ 109 w 230"/>
              <a:gd name="T9" fmla="*/ 293 h 310"/>
              <a:gd name="T10" fmla="*/ 129 w 230"/>
              <a:gd name="T11" fmla="*/ 264 h 310"/>
              <a:gd name="T12" fmla="*/ 140 w 230"/>
              <a:gd name="T13" fmla="*/ 232 h 310"/>
              <a:gd name="T14" fmla="*/ 158 w 230"/>
              <a:gd name="T15" fmla="*/ 233 h 310"/>
              <a:gd name="T16" fmla="*/ 167 w 230"/>
              <a:gd name="T17" fmla="*/ 253 h 310"/>
              <a:gd name="T18" fmla="*/ 174 w 230"/>
              <a:gd name="T19" fmla="*/ 245 h 310"/>
              <a:gd name="T20" fmla="*/ 172 w 230"/>
              <a:gd name="T21" fmla="*/ 231 h 310"/>
              <a:gd name="T22" fmla="*/ 186 w 230"/>
              <a:gd name="T23" fmla="*/ 228 h 310"/>
              <a:gd name="T24" fmla="*/ 197 w 230"/>
              <a:gd name="T25" fmla="*/ 231 h 310"/>
              <a:gd name="T26" fmla="*/ 210 w 230"/>
              <a:gd name="T27" fmla="*/ 221 h 310"/>
              <a:gd name="T28" fmla="*/ 207 w 230"/>
              <a:gd name="T29" fmla="*/ 217 h 310"/>
              <a:gd name="T30" fmla="*/ 212 w 230"/>
              <a:gd name="T31" fmla="*/ 205 h 310"/>
              <a:gd name="T32" fmla="*/ 208 w 230"/>
              <a:gd name="T33" fmla="*/ 192 h 310"/>
              <a:gd name="T34" fmla="*/ 190 w 230"/>
              <a:gd name="T35" fmla="*/ 170 h 310"/>
              <a:gd name="T36" fmla="*/ 189 w 230"/>
              <a:gd name="T37" fmla="*/ 156 h 310"/>
              <a:gd name="T38" fmla="*/ 185 w 230"/>
              <a:gd name="T39" fmla="*/ 147 h 310"/>
              <a:gd name="T40" fmla="*/ 190 w 230"/>
              <a:gd name="T41" fmla="*/ 139 h 310"/>
              <a:gd name="T42" fmla="*/ 197 w 230"/>
              <a:gd name="T43" fmla="*/ 128 h 310"/>
              <a:gd name="T44" fmla="*/ 212 w 230"/>
              <a:gd name="T45" fmla="*/ 125 h 310"/>
              <a:gd name="T46" fmla="*/ 230 w 230"/>
              <a:gd name="T47" fmla="*/ 117 h 310"/>
              <a:gd name="T48" fmla="*/ 225 w 230"/>
              <a:gd name="T49" fmla="*/ 107 h 310"/>
              <a:gd name="T50" fmla="*/ 208 w 230"/>
              <a:gd name="T51" fmla="*/ 112 h 310"/>
              <a:gd name="T52" fmla="*/ 195 w 230"/>
              <a:gd name="T53" fmla="*/ 104 h 310"/>
              <a:gd name="T54" fmla="*/ 179 w 230"/>
              <a:gd name="T55" fmla="*/ 108 h 310"/>
              <a:gd name="T56" fmla="*/ 169 w 230"/>
              <a:gd name="T57" fmla="*/ 110 h 310"/>
              <a:gd name="T58" fmla="*/ 157 w 230"/>
              <a:gd name="T59" fmla="*/ 112 h 310"/>
              <a:gd name="T60" fmla="*/ 129 w 230"/>
              <a:gd name="T61" fmla="*/ 81 h 310"/>
              <a:gd name="T62" fmla="*/ 110 w 230"/>
              <a:gd name="T63" fmla="*/ 86 h 310"/>
              <a:gd name="T64" fmla="*/ 105 w 230"/>
              <a:gd name="T65" fmla="*/ 76 h 310"/>
              <a:gd name="T66" fmla="*/ 101 w 230"/>
              <a:gd name="T67" fmla="*/ 59 h 310"/>
              <a:gd name="T68" fmla="*/ 102 w 230"/>
              <a:gd name="T69" fmla="*/ 48 h 310"/>
              <a:gd name="T70" fmla="*/ 96 w 230"/>
              <a:gd name="T71" fmla="*/ 40 h 310"/>
              <a:gd name="T72" fmla="*/ 94 w 230"/>
              <a:gd name="T73" fmla="*/ 34 h 310"/>
              <a:gd name="T74" fmla="*/ 96 w 230"/>
              <a:gd name="T75" fmla="*/ 22 h 310"/>
              <a:gd name="T76" fmla="*/ 85 w 230"/>
              <a:gd name="T77" fmla="*/ 13 h 310"/>
              <a:gd name="T78" fmla="*/ 69 w 230"/>
              <a:gd name="T79" fmla="*/ 10 h 310"/>
              <a:gd name="T80" fmla="*/ 51 w 230"/>
              <a:gd name="T81" fmla="*/ 10 h 310"/>
              <a:gd name="T82" fmla="*/ 13 w 230"/>
              <a:gd name="T83" fmla="*/ 8 h 310"/>
              <a:gd name="T84" fmla="*/ 11 w 230"/>
              <a:gd name="T85" fmla="*/ 38 h 310"/>
              <a:gd name="T86" fmla="*/ 14 w 230"/>
              <a:gd name="T87" fmla="*/ 50 h 310"/>
              <a:gd name="T88" fmla="*/ 18 w 230"/>
              <a:gd name="T89" fmla="*/ 60 h 310"/>
              <a:gd name="T90" fmla="*/ 52 w 230"/>
              <a:gd name="T91" fmla="*/ 100 h 310"/>
              <a:gd name="T92" fmla="*/ 33 w 230"/>
              <a:gd name="T93" fmla="*/ 100 h 310"/>
              <a:gd name="T94" fmla="*/ 12 w 230"/>
              <a:gd name="T95" fmla="*/ 107 h 310"/>
              <a:gd name="T96" fmla="*/ 27 w 230"/>
              <a:gd name="T97" fmla="*/ 126 h 310"/>
              <a:gd name="T98" fmla="*/ 24 w 230"/>
              <a:gd name="T99" fmla="*/ 160 h 310"/>
              <a:gd name="T100" fmla="*/ 30 w 230"/>
              <a:gd name="T101" fmla="*/ 175 h 310"/>
              <a:gd name="T102" fmla="*/ 25 w 230"/>
              <a:gd name="T103" fmla="*/ 189 h 310"/>
              <a:gd name="T104" fmla="*/ 16 w 230"/>
              <a:gd name="T105" fmla="*/ 212 h 310"/>
              <a:gd name="T106" fmla="*/ 15 w 230"/>
              <a:gd name="T107" fmla="*/ 23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0" h="310">
                <a:moveTo>
                  <a:pt x="22" y="231"/>
                </a:moveTo>
                <a:cubicBezTo>
                  <a:pt x="50" y="236"/>
                  <a:pt x="50" y="236"/>
                  <a:pt x="50" y="236"/>
                </a:cubicBezTo>
                <a:cubicBezTo>
                  <a:pt x="53" y="251"/>
                  <a:pt x="53" y="251"/>
                  <a:pt x="53" y="251"/>
                </a:cubicBezTo>
                <a:cubicBezTo>
                  <a:pt x="53" y="262"/>
                  <a:pt x="53" y="262"/>
                  <a:pt x="53" y="262"/>
                </a:cubicBezTo>
                <a:cubicBezTo>
                  <a:pt x="64" y="270"/>
                  <a:pt x="64" y="270"/>
                  <a:pt x="64" y="270"/>
                </a:cubicBezTo>
                <a:cubicBezTo>
                  <a:pt x="73" y="266"/>
                  <a:pt x="73" y="266"/>
                  <a:pt x="73" y="266"/>
                </a:cubicBezTo>
                <a:cubicBezTo>
                  <a:pt x="74" y="274"/>
                  <a:pt x="74" y="274"/>
                  <a:pt x="74" y="274"/>
                </a:cubicBezTo>
                <a:cubicBezTo>
                  <a:pt x="79" y="270"/>
                  <a:pt x="79" y="270"/>
                  <a:pt x="79" y="270"/>
                </a:cubicBezTo>
                <a:cubicBezTo>
                  <a:pt x="94" y="289"/>
                  <a:pt x="94" y="289"/>
                  <a:pt x="94" y="289"/>
                </a:cubicBezTo>
                <a:cubicBezTo>
                  <a:pt x="94" y="289"/>
                  <a:pt x="86" y="291"/>
                  <a:pt x="85" y="291"/>
                </a:cubicBezTo>
                <a:cubicBezTo>
                  <a:pt x="85" y="292"/>
                  <a:pt x="89" y="297"/>
                  <a:pt x="89" y="297"/>
                </a:cubicBezTo>
                <a:cubicBezTo>
                  <a:pt x="87" y="300"/>
                  <a:pt x="87" y="300"/>
                  <a:pt x="87" y="300"/>
                </a:cubicBezTo>
                <a:cubicBezTo>
                  <a:pt x="88" y="308"/>
                  <a:pt x="88" y="308"/>
                  <a:pt x="88" y="308"/>
                </a:cubicBezTo>
                <a:cubicBezTo>
                  <a:pt x="93" y="310"/>
                  <a:pt x="93" y="310"/>
                  <a:pt x="93" y="310"/>
                </a:cubicBezTo>
                <a:cubicBezTo>
                  <a:pt x="109" y="293"/>
                  <a:pt x="109" y="293"/>
                  <a:pt x="109" y="293"/>
                </a:cubicBezTo>
                <a:cubicBezTo>
                  <a:pt x="118" y="288"/>
                  <a:pt x="118" y="288"/>
                  <a:pt x="118" y="288"/>
                </a:cubicBezTo>
                <a:cubicBezTo>
                  <a:pt x="121" y="276"/>
                  <a:pt x="121" y="276"/>
                  <a:pt x="121" y="276"/>
                </a:cubicBezTo>
                <a:cubicBezTo>
                  <a:pt x="129" y="264"/>
                  <a:pt x="129" y="264"/>
                  <a:pt x="129" y="264"/>
                </a:cubicBezTo>
                <a:cubicBezTo>
                  <a:pt x="132" y="256"/>
                  <a:pt x="132" y="256"/>
                  <a:pt x="132" y="256"/>
                </a:cubicBezTo>
                <a:cubicBezTo>
                  <a:pt x="140" y="248"/>
                  <a:pt x="140" y="248"/>
                  <a:pt x="140" y="248"/>
                </a:cubicBezTo>
                <a:cubicBezTo>
                  <a:pt x="140" y="232"/>
                  <a:pt x="140" y="232"/>
                  <a:pt x="140" y="232"/>
                </a:cubicBezTo>
                <a:cubicBezTo>
                  <a:pt x="147" y="231"/>
                  <a:pt x="147" y="231"/>
                  <a:pt x="147" y="231"/>
                </a:cubicBezTo>
                <a:cubicBezTo>
                  <a:pt x="153" y="221"/>
                  <a:pt x="153" y="221"/>
                  <a:pt x="153" y="221"/>
                </a:cubicBezTo>
                <a:cubicBezTo>
                  <a:pt x="153" y="221"/>
                  <a:pt x="156" y="232"/>
                  <a:pt x="158" y="233"/>
                </a:cubicBezTo>
                <a:cubicBezTo>
                  <a:pt x="159" y="234"/>
                  <a:pt x="158" y="247"/>
                  <a:pt x="158" y="247"/>
                </a:cubicBezTo>
                <a:cubicBezTo>
                  <a:pt x="161" y="251"/>
                  <a:pt x="161" y="251"/>
                  <a:pt x="161" y="251"/>
                </a:cubicBezTo>
                <a:cubicBezTo>
                  <a:pt x="167" y="253"/>
                  <a:pt x="167" y="253"/>
                  <a:pt x="167" y="253"/>
                </a:cubicBezTo>
                <a:cubicBezTo>
                  <a:pt x="171" y="252"/>
                  <a:pt x="171" y="252"/>
                  <a:pt x="171" y="252"/>
                </a:cubicBezTo>
                <a:cubicBezTo>
                  <a:pt x="171" y="252"/>
                  <a:pt x="171" y="247"/>
                  <a:pt x="171" y="247"/>
                </a:cubicBezTo>
                <a:cubicBezTo>
                  <a:pt x="172" y="246"/>
                  <a:pt x="174" y="245"/>
                  <a:pt x="174" y="245"/>
                </a:cubicBezTo>
                <a:cubicBezTo>
                  <a:pt x="174" y="245"/>
                  <a:pt x="174" y="240"/>
                  <a:pt x="174" y="240"/>
                </a:cubicBezTo>
                <a:cubicBezTo>
                  <a:pt x="174" y="240"/>
                  <a:pt x="172" y="238"/>
                  <a:pt x="172" y="238"/>
                </a:cubicBezTo>
                <a:cubicBezTo>
                  <a:pt x="172" y="231"/>
                  <a:pt x="172" y="231"/>
                  <a:pt x="172" y="231"/>
                </a:cubicBezTo>
                <a:cubicBezTo>
                  <a:pt x="179" y="231"/>
                  <a:pt x="179" y="231"/>
                  <a:pt x="179" y="231"/>
                </a:cubicBezTo>
                <a:cubicBezTo>
                  <a:pt x="179" y="223"/>
                  <a:pt x="179" y="223"/>
                  <a:pt x="179" y="223"/>
                </a:cubicBezTo>
                <a:cubicBezTo>
                  <a:pt x="186" y="228"/>
                  <a:pt x="186" y="228"/>
                  <a:pt x="186" y="228"/>
                </a:cubicBezTo>
                <a:cubicBezTo>
                  <a:pt x="190" y="227"/>
                  <a:pt x="190" y="227"/>
                  <a:pt x="190" y="227"/>
                </a:cubicBezTo>
                <a:cubicBezTo>
                  <a:pt x="195" y="232"/>
                  <a:pt x="195" y="232"/>
                  <a:pt x="195" y="232"/>
                </a:cubicBezTo>
                <a:cubicBezTo>
                  <a:pt x="197" y="231"/>
                  <a:pt x="197" y="231"/>
                  <a:pt x="197" y="231"/>
                </a:cubicBezTo>
                <a:cubicBezTo>
                  <a:pt x="197" y="225"/>
                  <a:pt x="197" y="225"/>
                  <a:pt x="197" y="225"/>
                </a:cubicBezTo>
                <a:cubicBezTo>
                  <a:pt x="202" y="227"/>
                  <a:pt x="202" y="227"/>
                  <a:pt x="202" y="227"/>
                </a:cubicBezTo>
                <a:cubicBezTo>
                  <a:pt x="210" y="221"/>
                  <a:pt x="210" y="221"/>
                  <a:pt x="210" y="221"/>
                </a:cubicBezTo>
                <a:cubicBezTo>
                  <a:pt x="211" y="219"/>
                  <a:pt x="211" y="219"/>
                  <a:pt x="211" y="219"/>
                </a:cubicBezTo>
                <a:cubicBezTo>
                  <a:pt x="209" y="219"/>
                  <a:pt x="209" y="219"/>
                  <a:pt x="209" y="219"/>
                </a:cubicBezTo>
                <a:cubicBezTo>
                  <a:pt x="207" y="217"/>
                  <a:pt x="207" y="217"/>
                  <a:pt x="207" y="217"/>
                </a:cubicBezTo>
                <a:cubicBezTo>
                  <a:pt x="207" y="213"/>
                  <a:pt x="207" y="213"/>
                  <a:pt x="207" y="213"/>
                </a:cubicBezTo>
                <a:cubicBezTo>
                  <a:pt x="212" y="209"/>
                  <a:pt x="212" y="209"/>
                  <a:pt x="212" y="209"/>
                </a:cubicBezTo>
                <a:cubicBezTo>
                  <a:pt x="212" y="205"/>
                  <a:pt x="212" y="205"/>
                  <a:pt x="212" y="205"/>
                </a:cubicBezTo>
                <a:cubicBezTo>
                  <a:pt x="211" y="203"/>
                  <a:pt x="211" y="203"/>
                  <a:pt x="211" y="203"/>
                </a:cubicBezTo>
                <a:cubicBezTo>
                  <a:pt x="201" y="200"/>
                  <a:pt x="201" y="200"/>
                  <a:pt x="201" y="200"/>
                </a:cubicBezTo>
                <a:cubicBezTo>
                  <a:pt x="208" y="192"/>
                  <a:pt x="208" y="192"/>
                  <a:pt x="208" y="192"/>
                </a:cubicBezTo>
                <a:cubicBezTo>
                  <a:pt x="207" y="190"/>
                  <a:pt x="207" y="190"/>
                  <a:pt x="207" y="190"/>
                </a:cubicBezTo>
                <a:cubicBezTo>
                  <a:pt x="194" y="177"/>
                  <a:pt x="194" y="177"/>
                  <a:pt x="194" y="177"/>
                </a:cubicBezTo>
                <a:cubicBezTo>
                  <a:pt x="190" y="170"/>
                  <a:pt x="190" y="170"/>
                  <a:pt x="190" y="170"/>
                </a:cubicBezTo>
                <a:cubicBezTo>
                  <a:pt x="186" y="163"/>
                  <a:pt x="186" y="163"/>
                  <a:pt x="186" y="163"/>
                </a:cubicBezTo>
                <a:cubicBezTo>
                  <a:pt x="186" y="156"/>
                  <a:pt x="186" y="156"/>
                  <a:pt x="186" y="156"/>
                </a:cubicBezTo>
                <a:cubicBezTo>
                  <a:pt x="189" y="156"/>
                  <a:pt x="189" y="156"/>
                  <a:pt x="189" y="156"/>
                </a:cubicBezTo>
                <a:cubicBezTo>
                  <a:pt x="189" y="154"/>
                  <a:pt x="189" y="154"/>
                  <a:pt x="189" y="154"/>
                </a:cubicBezTo>
                <a:cubicBezTo>
                  <a:pt x="186" y="149"/>
                  <a:pt x="186" y="149"/>
                  <a:pt x="186" y="149"/>
                </a:cubicBezTo>
                <a:cubicBezTo>
                  <a:pt x="185" y="147"/>
                  <a:pt x="185" y="147"/>
                  <a:pt x="185" y="147"/>
                </a:cubicBezTo>
                <a:cubicBezTo>
                  <a:pt x="190" y="147"/>
                  <a:pt x="190" y="147"/>
                  <a:pt x="190" y="147"/>
                </a:cubicBezTo>
                <a:cubicBezTo>
                  <a:pt x="190" y="147"/>
                  <a:pt x="190" y="143"/>
                  <a:pt x="190" y="142"/>
                </a:cubicBezTo>
                <a:cubicBezTo>
                  <a:pt x="190" y="142"/>
                  <a:pt x="190" y="139"/>
                  <a:pt x="190" y="139"/>
                </a:cubicBezTo>
                <a:cubicBezTo>
                  <a:pt x="187" y="137"/>
                  <a:pt x="187" y="137"/>
                  <a:pt x="187" y="137"/>
                </a:cubicBezTo>
                <a:cubicBezTo>
                  <a:pt x="191" y="127"/>
                  <a:pt x="191" y="127"/>
                  <a:pt x="191" y="127"/>
                </a:cubicBezTo>
                <a:cubicBezTo>
                  <a:pt x="191" y="127"/>
                  <a:pt x="197" y="128"/>
                  <a:pt x="197" y="128"/>
                </a:cubicBezTo>
                <a:cubicBezTo>
                  <a:pt x="198" y="128"/>
                  <a:pt x="204" y="130"/>
                  <a:pt x="204" y="130"/>
                </a:cubicBezTo>
                <a:cubicBezTo>
                  <a:pt x="209" y="130"/>
                  <a:pt x="209" y="130"/>
                  <a:pt x="209" y="130"/>
                </a:cubicBezTo>
                <a:cubicBezTo>
                  <a:pt x="212" y="125"/>
                  <a:pt x="212" y="125"/>
                  <a:pt x="212" y="125"/>
                </a:cubicBezTo>
                <a:cubicBezTo>
                  <a:pt x="223" y="125"/>
                  <a:pt x="223" y="125"/>
                  <a:pt x="223" y="125"/>
                </a:cubicBezTo>
                <a:cubicBezTo>
                  <a:pt x="226" y="119"/>
                  <a:pt x="226" y="119"/>
                  <a:pt x="226" y="119"/>
                </a:cubicBezTo>
                <a:cubicBezTo>
                  <a:pt x="230" y="117"/>
                  <a:pt x="230" y="117"/>
                  <a:pt x="230" y="117"/>
                </a:cubicBezTo>
                <a:cubicBezTo>
                  <a:pt x="230" y="112"/>
                  <a:pt x="230" y="112"/>
                  <a:pt x="230" y="112"/>
                </a:cubicBezTo>
                <a:cubicBezTo>
                  <a:pt x="228" y="108"/>
                  <a:pt x="228" y="108"/>
                  <a:pt x="228" y="108"/>
                </a:cubicBezTo>
                <a:cubicBezTo>
                  <a:pt x="225" y="107"/>
                  <a:pt x="225" y="107"/>
                  <a:pt x="225" y="107"/>
                </a:cubicBezTo>
                <a:cubicBezTo>
                  <a:pt x="222" y="111"/>
                  <a:pt x="222" y="111"/>
                  <a:pt x="222" y="111"/>
                </a:cubicBezTo>
                <a:cubicBezTo>
                  <a:pt x="215" y="111"/>
                  <a:pt x="215" y="111"/>
                  <a:pt x="215" y="111"/>
                </a:cubicBezTo>
                <a:cubicBezTo>
                  <a:pt x="208" y="112"/>
                  <a:pt x="208" y="112"/>
                  <a:pt x="208" y="112"/>
                </a:cubicBezTo>
                <a:cubicBezTo>
                  <a:pt x="205" y="109"/>
                  <a:pt x="205" y="109"/>
                  <a:pt x="205" y="109"/>
                </a:cubicBezTo>
                <a:cubicBezTo>
                  <a:pt x="202" y="104"/>
                  <a:pt x="202" y="104"/>
                  <a:pt x="202" y="104"/>
                </a:cubicBezTo>
                <a:cubicBezTo>
                  <a:pt x="195" y="104"/>
                  <a:pt x="195" y="104"/>
                  <a:pt x="195" y="104"/>
                </a:cubicBezTo>
                <a:cubicBezTo>
                  <a:pt x="192" y="107"/>
                  <a:pt x="192" y="107"/>
                  <a:pt x="192" y="107"/>
                </a:cubicBezTo>
                <a:cubicBezTo>
                  <a:pt x="183" y="108"/>
                  <a:pt x="183" y="108"/>
                  <a:pt x="183" y="108"/>
                </a:cubicBezTo>
                <a:cubicBezTo>
                  <a:pt x="179" y="108"/>
                  <a:pt x="179" y="108"/>
                  <a:pt x="179" y="108"/>
                </a:cubicBezTo>
                <a:cubicBezTo>
                  <a:pt x="179" y="108"/>
                  <a:pt x="178" y="107"/>
                  <a:pt x="177" y="107"/>
                </a:cubicBezTo>
                <a:cubicBezTo>
                  <a:pt x="177" y="106"/>
                  <a:pt x="174" y="106"/>
                  <a:pt x="174" y="106"/>
                </a:cubicBezTo>
                <a:cubicBezTo>
                  <a:pt x="169" y="110"/>
                  <a:pt x="169" y="110"/>
                  <a:pt x="169" y="110"/>
                </a:cubicBezTo>
                <a:cubicBezTo>
                  <a:pt x="165" y="110"/>
                  <a:pt x="165" y="110"/>
                  <a:pt x="165" y="110"/>
                </a:cubicBezTo>
                <a:cubicBezTo>
                  <a:pt x="161" y="108"/>
                  <a:pt x="161" y="108"/>
                  <a:pt x="161" y="108"/>
                </a:cubicBezTo>
                <a:cubicBezTo>
                  <a:pt x="157" y="112"/>
                  <a:pt x="157" y="112"/>
                  <a:pt x="157" y="112"/>
                </a:cubicBezTo>
                <a:cubicBezTo>
                  <a:pt x="147" y="95"/>
                  <a:pt x="147" y="95"/>
                  <a:pt x="147" y="95"/>
                </a:cubicBezTo>
                <a:cubicBezTo>
                  <a:pt x="133" y="84"/>
                  <a:pt x="133" y="84"/>
                  <a:pt x="133" y="84"/>
                </a:cubicBezTo>
                <a:cubicBezTo>
                  <a:pt x="133" y="84"/>
                  <a:pt x="129" y="81"/>
                  <a:pt x="129" y="81"/>
                </a:cubicBezTo>
                <a:cubicBezTo>
                  <a:pt x="128" y="80"/>
                  <a:pt x="123" y="81"/>
                  <a:pt x="122" y="81"/>
                </a:cubicBezTo>
                <a:cubicBezTo>
                  <a:pt x="121" y="81"/>
                  <a:pt x="116" y="82"/>
                  <a:pt x="115" y="82"/>
                </a:cubicBezTo>
                <a:cubicBezTo>
                  <a:pt x="114" y="82"/>
                  <a:pt x="110" y="85"/>
                  <a:pt x="110" y="86"/>
                </a:cubicBezTo>
                <a:cubicBezTo>
                  <a:pt x="109" y="86"/>
                  <a:pt x="106" y="84"/>
                  <a:pt x="106" y="84"/>
                </a:cubicBezTo>
                <a:cubicBezTo>
                  <a:pt x="106" y="84"/>
                  <a:pt x="104" y="81"/>
                  <a:pt x="104" y="80"/>
                </a:cubicBezTo>
                <a:cubicBezTo>
                  <a:pt x="104" y="79"/>
                  <a:pt x="105" y="76"/>
                  <a:pt x="105" y="76"/>
                </a:cubicBezTo>
                <a:cubicBezTo>
                  <a:pt x="105" y="76"/>
                  <a:pt x="108" y="68"/>
                  <a:pt x="108" y="67"/>
                </a:cubicBezTo>
                <a:cubicBezTo>
                  <a:pt x="107" y="67"/>
                  <a:pt x="105" y="63"/>
                  <a:pt x="105" y="63"/>
                </a:cubicBezTo>
                <a:cubicBezTo>
                  <a:pt x="105" y="63"/>
                  <a:pt x="101" y="59"/>
                  <a:pt x="101" y="59"/>
                </a:cubicBezTo>
                <a:cubicBezTo>
                  <a:pt x="101" y="58"/>
                  <a:pt x="100" y="54"/>
                  <a:pt x="100" y="53"/>
                </a:cubicBezTo>
                <a:cubicBezTo>
                  <a:pt x="100" y="52"/>
                  <a:pt x="101" y="51"/>
                  <a:pt x="101" y="51"/>
                </a:cubicBezTo>
                <a:cubicBezTo>
                  <a:pt x="101" y="51"/>
                  <a:pt x="102" y="49"/>
                  <a:pt x="102" y="48"/>
                </a:cubicBezTo>
                <a:cubicBezTo>
                  <a:pt x="102" y="47"/>
                  <a:pt x="99" y="44"/>
                  <a:pt x="99" y="44"/>
                </a:cubicBezTo>
                <a:cubicBezTo>
                  <a:pt x="98" y="44"/>
                  <a:pt x="95" y="42"/>
                  <a:pt x="95" y="42"/>
                </a:cubicBezTo>
                <a:cubicBezTo>
                  <a:pt x="96" y="40"/>
                  <a:pt x="96" y="40"/>
                  <a:pt x="96" y="40"/>
                </a:cubicBezTo>
                <a:cubicBezTo>
                  <a:pt x="98" y="38"/>
                  <a:pt x="98" y="38"/>
                  <a:pt x="98" y="38"/>
                </a:cubicBezTo>
                <a:cubicBezTo>
                  <a:pt x="98" y="38"/>
                  <a:pt x="97" y="36"/>
                  <a:pt x="97" y="36"/>
                </a:cubicBezTo>
                <a:cubicBezTo>
                  <a:pt x="96" y="35"/>
                  <a:pt x="94" y="34"/>
                  <a:pt x="94" y="34"/>
                </a:cubicBezTo>
                <a:cubicBezTo>
                  <a:pt x="94" y="32"/>
                  <a:pt x="94" y="32"/>
                  <a:pt x="94" y="32"/>
                </a:cubicBezTo>
                <a:cubicBezTo>
                  <a:pt x="94" y="32"/>
                  <a:pt x="95" y="29"/>
                  <a:pt x="95" y="28"/>
                </a:cubicBezTo>
                <a:cubicBezTo>
                  <a:pt x="95" y="28"/>
                  <a:pt x="96" y="23"/>
                  <a:pt x="96" y="22"/>
                </a:cubicBezTo>
                <a:cubicBezTo>
                  <a:pt x="96" y="22"/>
                  <a:pt x="94" y="17"/>
                  <a:pt x="94" y="17"/>
                </a:cubicBezTo>
                <a:cubicBezTo>
                  <a:pt x="90" y="13"/>
                  <a:pt x="90" y="13"/>
                  <a:pt x="90" y="13"/>
                </a:cubicBezTo>
                <a:cubicBezTo>
                  <a:pt x="90" y="13"/>
                  <a:pt x="85" y="13"/>
                  <a:pt x="85" y="13"/>
                </a:cubicBezTo>
                <a:cubicBezTo>
                  <a:pt x="85" y="13"/>
                  <a:pt x="77" y="17"/>
                  <a:pt x="77" y="17"/>
                </a:cubicBezTo>
                <a:cubicBezTo>
                  <a:pt x="77" y="17"/>
                  <a:pt x="73" y="15"/>
                  <a:pt x="73" y="15"/>
                </a:cubicBezTo>
                <a:cubicBezTo>
                  <a:pt x="72" y="15"/>
                  <a:pt x="70" y="10"/>
                  <a:pt x="69" y="10"/>
                </a:cubicBezTo>
                <a:cubicBezTo>
                  <a:pt x="69" y="9"/>
                  <a:pt x="67" y="0"/>
                  <a:pt x="67" y="0"/>
                </a:cubicBezTo>
                <a:cubicBezTo>
                  <a:pt x="60" y="0"/>
                  <a:pt x="60" y="0"/>
                  <a:pt x="60" y="0"/>
                </a:cubicBezTo>
                <a:cubicBezTo>
                  <a:pt x="51" y="10"/>
                  <a:pt x="51" y="10"/>
                  <a:pt x="51" y="10"/>
                </a:cubicBezTo>
                <a:cubicBezTo>
                  <a:pt x="41" y="5"/>
                  <a:pt x="41" y="5"/>
                  <a:pt x="41" y="5"/>
                </a:cubicBezTo>
                <a:cubicBezTo>
                  <a:pt x="32" y="11"/>
                  <a:pt x="32" y="11"/>
                  <a:pt x="32" y="11"/>
                </a:cubicBezTo>
                <a:cubicBezTo>
                  <a:pt x="13" y="8"/>
                  <a:pt x="13" y="8"/>
                  <a:pt x="13" y="8"/>
                </a:cubicBezTo>
                <a:cubicBezTo>
                  <a:pt x="0" y="25"/>
                  <a:pt x="0" y="25"/>
                  <a:pt x="0" y="25"/>
                </a:cubicBezTo>
                <a:cubicBezTo>
                  <a:pt x="7" y="41"/>
                  <a:pt x="7" y="41"/>
                  <a:pt x="7" y="41"/>
                </a:cubicBezTo>
                <a:cubicBezTo>
                  <a:pt x="11" y="38"/>
                  <a:pt x="11" y="38"/>
                  <a:pt x="11" y="38"/>
                </a:cubicBezTo>
                <a:cubicBezTo>
                  <a:pt x="19" y="43"/>
                  <a:pt x="19" y="43"/>
                  <a:pt x="19" y="43"/>
                </a:cubicBezTo>
                <a:cubicBezTo>
                  <a:pt x="21" y="47"/>
                  <a:pt x="21" y="47"/>
                  <a:pt x="21" y="47"/>
                </a:cubicBezTo>
                <a:cubicBezTo>
                  <a:pt x="14" y="50"/>
                  <a:pt x="14" y="50"/>
                  <a:pt x="14" y="50"/>
                </a:cubicBezTo>
                <a:cubicBezTo>
                  <a:pt x="11" y="62"/>
                  <a:pt x="11" y="62"/>
                  <a:pt x="11" y="62"/>
                </a:cubicBezTo>
                <a:cubicBezTo>
                  <a:pt x="13" y="62"/>
                  <a:pt x="13" y="62"/>
                  <a:pt x="13" y="62"/>
                </a:cubicBezTo>
                <a:cubicBezTo>
                  <a:pt x="18" y="60"/>
                  <a:pt x="18" y="60"/>
                  <a:pt x="18" y="60"/>
                </a:cubicBezTo>
                <a:cubicBezTo>
                  <a:pt x="19" y="67"/>
                  <a:pt x="19" y="67"/>
                  <a:pt x="19" y="67"/>
                </a:cubicBezTo>
                <a:cubicBezTo>
                  <a:pt x="54" y="95"/>
                  <a:pt x="54" y="95"/>
                  <a:pt x="54" y="95"/>
                </a:cubicBezTo>
                <a:cubicBezTo>
                  <a:pt x="52" y="100"/>
                  <a:pt x="52" y="100"/>
                  <a:pt x="52" y="100"/>
                </a:cubicBezTo>
                <a:cubicBezTo>
                  <a:pt x="45" y="96"/>
                  <a:pt x="45" y="96"/>
                  <a:pt x="45" y="96"/>
                </a:cubicBezTo>
                <a:cubicBezTo>
                  <a:pt x="43" y="100"/>
                  <a:pt x="43" y="100"/>
                  <a:pt x="43" y="100"/>
                </a:cubicBezTo>
                <a:cubicBezTo>
                  <a:pt x="33" y="100"/>
                  <a:pt x="33" y="100"/>
                  <a:pt x="33" y="100"/>
                </a:cubicBezTo>
                <a:cubicBezTo>
                  <a:pt x="26" y="100"/>
                  <a:pt x="26" y="100"/>
                  <a:pt x="26" y="100"/>
                </a:cubicBezTo>
                <a:cubicBezTo>
                  <a:pt x="12" y="97"/>
                  <a:pt x="12" y="97"/>
                  <a:pt x="12" y="97"/>
                </a:cubicBezTo>
                <a:cubicBezTo>
                  <a:pt x="12" y="107"/>
                  <a:pt x="12" y="107"/>
                  <a:pt x="12" y="107"/>
                </a:cubicBezTo>
                <a:cubicBezTo>
                  <a:pt x="15" y="108"/>
                  <a:pt x="15" y="108"/>
                  <a:pt x="15" y="108"/>
                </a:cubicBezTo>
                <a:cubicBezTo>
                  <a:pt x="20" y="125"/>
                  <a:pt x="20" y="125"/>
                  <a:pt x="20" y="125"/>
                </a:cubicBezTo>
                <a:cubicBezTo>
                  <a:pt x="27" y="126"/>
                  <a:pt x="27" y="126"/>
                  <a:pt x="27" y="126"/>
                </a:cubicBezTo>
                <a:cubicBezTo>
                  <a:pt x="29" y="130"/>
                  <a:pt x="29" y="130"/>
                  <a:pt x="29" y="130"/>
                </a:cubicBezTo>
                <a:cubicBezTo>
                  <a:pt x="23" y="139"/>
                  <a:pt x="23" y="139"/>
                  <a:pt x="23" y="139"/>
                </a:cubicBezTo>
                <a:cubicBezTo>
                  <a:pt x="24" y="160"/>
                  <a:pt x="24" y="160"/>
                  <a:pt x="24" y="160"/>
                </a:cubicBezTo>
                <a:cubicBezTo>
                  <a:pt x="31" y="164"/>
                  <a:pt x="31" y="164"/>
                  <a:pt x="31" y="164"/>
                </a:cubicBezTo>
                <a:cubicBezTo>
                  <a:pt x="31" y="164"/>
                  <a:pt x="31" y="169"/>
                  <a:pt x="31" y="170"/>
                </a:cubicBezTo>
                <a:cubicBezTo>
                  <a:pt x="32" y="170"/>
                  <a:pt x="30" y="175"/>
                  <a:pt x="30" y="175"/>
                </a:cubicBezTo>
                <a:cubicBezTo>
                  <a:pt x="21" y="180"/>
                  <a:pt x="21" y="180"/>
                  <a:pt x="21" y="180"/>
                </a:cubicBezTo>
                <a:cubicBezTo>
                  <a:pt x="21" y="183"/>
                  <a:pt x="21" y="183"/>
                  <a:pt x="21" y="183"/>
                </a:cubicBezTo>
                <a:cubicBezTo>
                  <a:pt x="25" y="189"/>
                  <a:pt x="25" y="189"/>
                  <a:pt x="25" y="189"/>
                </a:cubicBezTo>
                <a:cubicBezTo>
                  <a:pt x="21" y="195"/>
                  <a:pt x="21" y="195"/>
                  <a:pt x="21" y="195"/>
                </a:cubicBezTo>
                <a:cubicBezTo>
                  <a:pt x="18" y="203"/>
                  <a:pt x="18" y="203"/>
                  <a:pt x="18" y="203"/>
                </a:cubicBezTo>
                <a:cubicBezTo>
                  <a:pt x="16" y="212"/>
                  <a:pt x="16" y="212"/>
                  <a:pt x="16" y="212"/>
                </a:cubicBezTo>
                <a:cubicBezTo>
                  <a:pt x="16" y="212"/>
                  <a:pt x="9" y="211"/>
                  <a:pt x="9" y="212"/>
                </a:cubicBezTo>
                <a:cubicBezTo>
                  <a:pt x="8" y="213"/>
                  <a:pt x="0" y="222"/>
                  <a:pt x="0" y="222"/>
                </a:cubicBezTo>
                <a:cubicBezTo>
                  <a:pt x="15" y="234"/>
                  <a:pt x="15" y="234"/>
                  <a:pt x="15" y="234"/>
                </a:cubicBezTo>
                <a:lnTo>
                  <a:pt x="22" y="231"/>
                </a:lnTo>
                <a:close/>
              </a:path>
            </a:pathLst>
          </a:custGeom>
          <a:solidFill>
            <a:srgbClr val="03A9F4"/>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 name="Freeform 8">
            <a:extLst>
              <a:ext uri="{FF2B5EF4-FFF2-40B4-BE49-F238E27FC236}">
                <a16:creationId xmlns:a16="http://schemas.microsoft.com/office/drawing/2014/main" id="{79C8C180-A80B-28A8-23E3-3BBDA3BEAD92}"/>
              </a:ext>
            </a:extLst>
          </p:cNvPr>
          <p:cNvSpPr>
            <a:spLocks/>
          </p:cNvSpPr>
          <p:nvPr/>
        </p:nvSpPr>
        <p:spPr bwMode="auto">
          <a:xfrm>
            <a:off x="8544692" y="2218545"/>
            <a:ext cx="1214438" cy="1333500"/>
          </a:xfrm>
          <a:custGeom>
            <a:avLst/>
            <a:gdLst>
              <a:gd name="T0" fmla="*/ 43 w 319"/>
              <a:gd name="T1" fmla="*/ 202 h 350"/>
              <a:gd name="T2" fmla="*/ 61 w 319"/>
              <a:gd name="T3" fmla="*/ 221 h 350"/>
              <a:gd name="T4" fmla="*/ 71 w 319"/>
              <a:gd name="T5" fmla="*/ 244 h 350"/>
              <a:gd name="T6" fmla="*/ 79 w 319"/>
              <a:gd name="T7" fmla="*/ 257 h 350"/>
              <a:gd name="T8" fmla="*/ 149 w 319"/>
              <a:gd name="T9" fmla="*/ 305 h 350"/>
              <a:gd name="T10" fmla="*/ 197 w 319"/>
              <a:gd name="T11" fmla="*/ 314 h 350"/>
              <a:gd name="T12" fmla="*/ 214 w 319"/>
              <a:gd name="T13" fmla="*/ 341 h 350"/>
              <a:gd name="T14" fmla="*/ 222 w 319"/>
              <a:gd name="T15" fmla="*/ 350 h 350"/>
              <a:gd name="T16" fmla="*/ 238 w 319"/>
              <a:gd name="T17" fmla="*/ 335 h 350"/>
              <a:gd name="T18" fmla="*/ 241 w 319"/>
              <a:gd name="T19" fmla="*/ 325 h 350"/>
              <a:gd name="T20" fmla="*/ 248 w 319"/>
              <a:gd name="T21" fmla="*/ 318 h 350"/>
              <a:gd name="T22" fmla="*/ 251 w 319"/>
              <a:gd name="T23" fmla="*/ 308 h 350"/>
              <a:gd name="T24" fmla="*/ 248 w 319"/>
              <a:gd name="T25" fmla="*/ 293 h 350"/>
              <a:gd name="T26" fmla="*/ 253 w 319"/>
              <a:gd name="T27" fmla="*/ 269 h 350"/>
              <a:gd name="T28" fmla="*/ 245 w 319"/>
              <a:gd name="T29" fmla="*/ 260 h 350"/>
              <a:gd name="T30" fmla="*/ 242 w 319"/>
              <a:gd name="T31" fmla="*/ 236 h 350"/>
              <a:gd name="T32" fmla="*/ 253 w 319"/>
              <a:gd name="T33" fmla="*/ 229 h 350"/>
              <a:gd name="T34" fmla="*/ 263 w 319"/>
              <a:gd name="T35" fmla="*/ 212 h 350"/>
              <a:gd name="T36" fmla="*/ 262 w 319"/>
              <a:gd name="T37" fmla="*/ 197 h 350"/>
              <a:gd name="T38" fmla="*/ 263 w 319"/>
              <a:gd name="T39" fmla="*/ 189 h 350"/>
              <a:gd name="T40" fmla="*/ 269 w 319"/>
              <a:gd name="T41" fmla="*/ 175 h 350"/>
              <a:gd name="T42" fmla="*/ 290 w 319"/>
              <a:gd name="T43" fmla="*/ 169 h 350"/>
              <a:gd name="T44" fmla="*/ 289 w 319"/>
              <a:gd name="T45" fmla="*/ 161 h 350"/>
              <a:gd name="T46" fmla="*/ 305 w 319"/>
              <a:gd name="T47" fmla="*/ 152 h 350"/>
              <a:gd name="T48" fmla="*/ 319 w 319"/>
              <a:gd name="T49" fmla="*/ 130 h 350"/>
              <a:gd name="T50" fmla="*/ 316 w 319"/>
              <a:gd name="T51" fmla="*/ 104 h 350"/>
              <a:gd name="T52" fmla="*/ 281 w 319"/>
              <a:gd name="T53" fmla="*/ 102 h 350"/>
              <a:gd name="T54" fmla="*/ 259 w 319"/>
              <a:gd name="T55" fmla="*/ 90 h 350"/>
              <a:gd name="T56" fmla="*/ 257 w 319"/>
              <a:gd name="T57" fmla="*/ 111 h 350"/>
              <a:gd name="T58" fmla="*/ 239 w 319"/>
              <a:gd name="T59" fmla="*/ 148 h 350"/>
              <a:gd name="T60" fmla="*/ 232 w 319"/>
              <a:gd name="T61" fmla="*/ 155 h 350"/>
              <a:gd name="T62" fmla="*/ 198 w 319"/>
              <a:gd name="T63" fmla="*/ 127 h 350"/>
              <a:gd name="T64" fmla="*/ 156 w 319"/>
              <a:gd name="T65" fmla="*/ 105 h 350"/>
              <a:gd name="T66" fmla="*/ 137 w 319"/>
              <a:gd name="T67" fmla="*/ 91 h 350"/>
              <a:gd name="T68" fmla="*/ 121 w 319"/>
              <a:gd name="T69" fmla="*/ 70 h 350"/>
              <a:gd name="T70" fmla="*/ 117 w 319"/>
              <a:gd name="T71" fmla="*/ 62 h 350"/>
              <a:gd name="T72" fmla="*/ 106 w 319"/>
              <a:gd name="T73" fmla="*/ 51 h 350"/>
              <a:gd name="T74" fmla="*/ 112 w 319"/>
              <a:gd name="T75" fmla="*/ 38 h 350"/>
              <a:gd name="T76" fmla="*/ 123 w 319"/>
              <a:gd name="T77" fmla="*/ 20 h 350"/>
              <a:gd name="T78" fmla="*/ 121 w 319"/>
              <a:gd name="T79" fmla="*/ 9 h 350"/>
              <a:gd name="T80" fmla="*/ 100 w 319"/>
              <a:gd name="T81" fmla="*/ 12 h 350"/>
              <a:gd name="T82" fmla="*/ 91 w 319"/>
              <a:gd name="T83" fmla="*/ 10 h 350"/>
              <a:gd name="T84" fmla="*/ 72 w 319"/>
              <a:gd name="T85" fmla="*/ 11 h 350"/>
              <a:gd name="T86" fmla="*/ 49 w 319"/>
              <a:gd name="T87" fmla="*/ 56 h 350"/>
              <a:gd name="T88" fmla="*/ 60 w 319"/>
              <a:gd name="T89" fmla="*/ 76 h 350"/>
              <a:gd name="T90" fmla="*/ 74 w 319"/>
              <a:gd name="T91" fmla="*/ 91 h 350"/>
              <a:gd name="T92" fmla="*/ 1 w 319"/>
              <a:gd name="T93" fmla="*/ 97 h 350"/>
              <a:gd name="T94" fmla="*/ 0 w 319"/>
              <a:gd name="T95" fmla="*/ 17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9" h="350">
                <a:moveTo>
                  <a:pt x="39" y="202"/>
                </a:moveTo>
                <a:cubicBezTo>
                  <a:pt x="43" y="202"/>
                  <a:pt x="43" y="202"/>
                  <a:pt x="43" y="202"/>
                </a:cubicBezTo>
                <a:cubicBezTo>
                  <a:pt x="61" y="185"/>
                  <a:pt x="61" y="185"/>
                  <a:pt x="61" y="185"/>
                </a:cubicBezTo>
                <a:cubicBezTo>
                  <a:pt x="61" y="221"/>
                  <a:pt x="61" y="221"/>
                  <a:pt x="61" y="221"/>
                </a:cubicBezTo>
                <a:cubicBezTo>
                  <a:pt x="68" y="224"/>
                  <a:pt x="68" y="224"/>
                  <a:pt x="68" y="224"/>
                </a:cubicBezTo>
                <a:cubicBezTo>
                  <a:pt x="71" y="244"/>
                  <a:pt x="71" y="244"/>
                  <a:pt x="71" y="244"/>
                </a:cubicBezTo>
                <a:cubicBezTo>
                  <a:pt x="75" y="246"/>
                  <a:pt x="75" y="246"/>
                  <a:pt x="75" y="246"/>
                </a:cubicBezTo>
                <a:cubicBezTo>
                  <a:pt x="79" y="257"/>
                  <a:pt x="79" y="257"/>
                  <a:pt x="79" y="257"/>
                </a:cubicBezTo>
                <a:cubicBezTo>
                  <a:pt x="128" y="303"/>
                  <a:pt x="128" y="303"/>
                  <a:pt x="128" y="303"/>
                </a:cubicBezTo>
                <a:cubicBezTo>
                  <a:pt x="149" y="305"/>
                  <a:pt x="149" y="305"/>
                  <a:pt x="149" y="305"/>
                </a:cubicBezTo>
                <a:cubicBezTo>
                  <a:pt x="175" y="316"/>
                  <a:pt x="175" y="316"/>
                  <a:pt x="175" y="316"/>
                </a:cubicBezTo>
                <a:cubicBezTo>
                  <a:pt x="197" y="314"/>
                  <a:pt x="197" y="314"/>
                  <a:pt x="197" y="314"/>
                </a:cubicBezTo>
                <a:cubicBezTo>
                  <a:pt x="197" y="314"/>
                  <a:pt x="206" y="321"/>
                  <a:pt x="206" y="322"/>
                </a:cubicBezTo>
                <a:cubicBezTo>
                  <a:pt x="206" y="323"/>
                  <a:pt x="214" y="341"/>
                  <a:pt x="214" y="341"/>
                </a:cubicBezTo>
                <a:cubicBezTo>
                  <a:pt x="216" y="347"/>
                  <a:pt x="216" y="347"/>
                  <a:pt x="216" y="347"/>
                </a:cubicBezTo>
                <a:cubicBezTo>
                  <a:pt x="222" y="350"/>
                  <a:pt x="222" y="350"/>
                  <a:pt x="222" y="350"/>
                </a:cubicBezTo>
                <a:cubicBezTo>
                  <a:pt x="233" y="349"/>
                  <a:pt x="233" y="349"/>
                  <a:pt x="233" y="349"/>
                </a:cubicBezTo>
                <a:cubicBezTo>
                  <a:pt x="238" y="335"/>
                  <a:pt x="238" y="335"/>
                  <a:pt x="238" y="335"/>
                </a:cubicBezTo>
                <a:cubicBezTo>
                  <a:pt x="242" y="331"/>
                  <a:pt x="242" y="331"/>
                  <a:pt x="242" y="331"/>
                </a:cubicBezTo>
                <a:cubicBezTo>
                  <a:pt x="241" y="325"/>
                  <a:pt x="241" y="325"/>
                  <a:pt x="241" y="325"/>
                </a:cubicBezTo>
                <a:cubicBezTo>
                  <a:pt x="241" y="325"/>
                  <a:pt x="241" y="321"/>
                  <a:pt x="242" y="318"/>
                </a:cubicBezTo>
                <a:cubicBezTo>
                  <a:pt x="242" y="316"/>
                  <a:pt x="248" y="318"/>
                  <a:pt x="248" y="318"/>
                </a:cubicBezTo>
                <a:cubicBezTo>
                  <a:pt x="248" y="313"/>
                  <a:pt x="248" y="313"/>
                  <a:pt x="248" y="313"/>
                </a:cubicBezTo>
                <a:cubicBezTo>
                  <a:pt x="248" y="313"/>
                  <a:pt x="251" y="309"/>
                  <a:pt x="251" y="308"/>
                </a:cubicBezTo>
                <a:cubicBezTo>
                  <a:pt x="251" y="308"/>
                  <a:pt x="251" y="304"/>
                  <a:pt x="250" y="303"/>
                </a:cubicBezTo>
                <a:cubicBezTo>
                  <a:pt x="249" y="302"/>
                  <a:pt x="248" y="294"/>
                  <a:pt x="248" y="293"/>
                </a:cubicBezTo>
                <a:cubicBezTo>
                  <a:pt x="248" y="292"/>
                  <a:pt x="256" y="273"/>
                  <a:pt x="256" y="273"/>
                </a:cubicBezTo>
                <a:cubicBezTo>
                  <a:pt x="256" y="273"/>
                  <a:pt x="254" y="269"/>
                  <a:pt x="253" y="269"/>
                </a:cubicBezTo>
                <a:cubicBezTo>
                  <a:pt x="252" y="268"/>
                  <a:pt x="248" y="265"/>
                  <a:pt x="248" y="265"/>
                </a:cubicBezTo>
                <a:cubicBezTo>
                  <a:pt x="245" y="260"/>
                  <a:pt x="245" y="260"/>
                  <a:pt x="245" y="260"/>
                </a:cubicBezTo>
                <a:cubicBezTo>
                  <a:pt x="236" y="261"/>
                  <a:pt x="236" y="261"/>
                  <a:pt x="236" y="261"/>
                </a:cubicBezTo>
                <a:cubicBezTo>
                  <a:pt x="242" y="236"/>
                  <a:pt x="242" y="236"/>
                  <a:pt x="242" y="236"/>
                </a:cubicBezTo>
                <a:cubicBezTo>
                  <a:pt x="252" y="232"/>
                  <a:pt x="252" y="232"/>
                  <a:pt x="252" y="232"/>
                </a:cubicBezTo>
                <a:cubicBezTo>
                  <a:pt x="253" y="229"/>
                  <a:pt x="253" y="229"/>
                  <a:pt x="253" y="229"/>
                </a:cubicBezTo>
                <a:cubicBezTo>
                  <a:pt x="262" y="224"/>
                  <a:pt x="262" y="224"/>
                  <a:pt x="262" y="224"/>
                </a:cubicBezTo>
                <a:cubicBezTo>
                  <a:pt x="262" y="224"/>
                  <a:pt x="263" y="214"/>
                  <a:pt x="263" y="212"/>
                </a:cubicBezTo>
                <a:cubicBezTo>
                  <a:pt x="264" y="211"/>
                  <a:pt x="260" y="208"/>
                  <a:pt x="260" y="208"/>
                </a:cubicBezTo>
                <a:cubicBezTo>
                  <a:pt x="260" y="208"/>
                  <a:pt x="262" y="198"/>
                  <a:pt x="262" y="197"/>
                </a:cubicBezTo>
                <a:cubicBezTo>
                  <a:pt x="262" y="197"/>
                  <a:pt x="262" y="191"/>
                  <a:pt x="262" y="191"/>
                </a:cubicBezTo>
                <a:cubicBezTo>
                  <a:pt x="263" y="189"/>
                  <a:pt x="263" y="189"/>
                  <a:pt x="263" y="189"/>
                </a:cubicBezTo>
                <a:cubicBezTo>
                  <a:pt x="263" y="175"/>
                  <a:pt x="263" y="175"/>
                  <a:pt x="263" y="175"/>
                </a:cubicBezTo>
                <a:cubicBezTo>
                  <a:pt x="269" y="175"/>
                  <a:pt x="269" y="175"/>
                  <a:pt x="269" y="175"/>
                </a:cubicBezTo>
                <a:cubicBezTo>
                  <a:pt x="278" y="181"/>
                  <a:pt x="278" y="181"/>
                  <a:pt x="278" y="181"/>
                </a:cubicBezTo>
                <a:cubicBezTo>
                  <a:pt x="290" y="169"/>
                  <a:pt x="290" y="169"/>
                  <a:pt x="290" y="169"/>
                </a:cubicBezTo>
                <a:cubicBezTo>
                  <a:pt x="291" y="162"/>
                  <a:pt x="291" y="162"/>
                  <a:pt x="291" y="162"/>
                </a:cubicBezTo>
                <a:cubicBezTo>
                  <a:pt x="289" y="161"/>
                  <a:pt x="289" y="161"/>
                  <a:pt x="289" y="161"/>
                </a:cubicBezTo>
                <a:cubicBezTo>
                  <a:pt x="288" y="156"/>
                  <a:pt x="288" y="156"/>
                  <a:pt x="288" y="156"/>
                </a:cubicBezTo>
                <a:cubicBezTo>
                  <a:pt x="305" y="152"/>
                  <a:pt x="305" y="152"/>
                  <a:pt x="305" y="152"/>
                </a:cubicBezTo>
                <a:cubicBezTo>
                  <a:pt x="305" y="138"/>
                  <a:pt x="305" y="138"/>
                  <a:pt x="305" y="138"/>
                </a:cubicBezTo>
                <a:cubicBezTo>
                  <a:pt x="319" y="130"/>
                  <a:pt x="319" y="130"/>
                  <a:pt x="319" y="130"/>
                </a:cubicBezTo>
                <a:cubicBezTo>
                  <a:pt x="319" y="119"/>
                  <a:pt x="319" y="119"/>
                  <a:pt x="319" y="119"/>
                </a:cubicBezTo>
                <a:cubicBezTo>
                  <a:pt x="316" y="104"/>
                  <a:pt x="316" y="104"/>
                  <a:pt x="316" y="104"/>
                </a:cubicBezTo>
                <a:cubicBezTo>
                  <a:pt x="288" y="99"/>
                  <a:pt x="288" y="99"/>
                  <a:pt x="288" y="99"/>
                </a:cubicBezTo>
                <a:cubicBezTo>
                  <a:pt x="281" y="102"/>
                  <a:pt x="281" y="102"/>
                  <a:pt x="281" y="102"/>
                </a:cubicBezTo>
                <a:cubicBezTo>
                  <a:pt x="266" y="90"/>
                  <a:pt x="266" y="90"/>
                  <a:pt x="266" y="90"/>
                </a:cubicBezTo>
                <a:cubicBezTo>
                  <a:pt x="266" y="90"/>
                  <a:pt x="259" y="90"/>
                  <a:pt x="259" y="90"/>
                </a:cubicBezTo>
                <a:cubicBezTo>
                  <a:pt x="259" y="90"/>
                  <a:pt x="262" y="104"/>
                  <a:pt x="262" y="104"/>
                </a:cubicBezTo>
                <a:cubicBezTo>
                  <a:pt x="257" y="111"/>
                  <a:pt x="257" y="111"/>
                  <a:pt x="257" y="111"/>
                </a:cubicBezTo>
                <a:cubicBezTo>
                  <a:pt x="247" y="128"/>
                  <a:pt x="247" y="128"/>
                  <a:pt x="247" y="128"/>
                </a:cubicBezTo>
                <a:cubicBezTo>
                  <a:pt x="247" y="128"/>
                  <a:pt x="239" y="147"/>
                  <a:pt x="239" y="148"/>
                </a:cubicBezTo>
                <a:cubicBezTo>
                  <a:pt x="239" y="149"/>
                  <a:pt x="236" y="155"/>
                  <a:pt x="236" y="155"/>
                </a:cubicBezTo>
                <a:cubicBezTo>
                  <a:pt x="232" y="155"/>
                  <a:pt x="232" y="155"/>
                  <a:pt x="232" y="155"/>
                </a:cubicBezTo>
                <a:cubicBezTo>
                  <a:pt x="216" y="138"/>
                  <a:pt x="216" y="138"/>
                  <a:pt x="216" y="138"/>
                </a:cubicBezTo>
                <a:cubicBezTo>
                  <a:pt x="198" y="127"/>
                  <a:pt x="198" y="127"/>
                  <a:pt x="198" y="127"/>
                </a:cubicBezTo>
                <a:cubicBezTo>
                  <a:pt x="198" y="127"/>
                  <a:pt x="180" y="120"/>
                  <a:pt x="180" y="119"/>
                </a:cubicBezTo>
                <a:cubicBezTo>
                  <a:pt x="179" y="118"/>
                  <a:pt x="156" y="105"/>
                  <a:pt x="156" y="105"/>
                </a:cubicBezTo>
                <a:cubicBezTo>
                  <a:pt x="139" y="96"/>
                  <a:pt x="139" y="96"/>
                  <a:pt x="139" y="96"/>
                </a:cubicBezTo>
                <a:cubicBezTo>
                  <a:pt x="139" y="96"/>
                  <a:pt x="137" y="91"/>
                  <a:pt x="137" y="91"/>
                </a:cubicBezTo>
                <a:cubicBezTo>
                  <a:pt x="136" y="90"/>
                  <a:pt x="127" y="82"/>
                  <a:pt x="126" y="82"/>
                </a:cubicBezTo>
                <a:cubicBezTo>
                  <a:pt x="125" y="81"/>
                  <a:pt x="121" y="70"/>
                  <a:pt x="121" y="70"/>
                </a:cubicBezTo>
                <a:cubicBezTo>
                  <a:pt x="124" y="67"/>
                  <a:pt x="124" y="67"/>
                  <a:pt x="124" y="67"/>
                </a:cubicBezTo>
                <a:cubicBezTo>
                  <a:pt x="117" y="62"/>
                  <a:pt x="117" y="62"/>
                  <a:pt x="117" y="62"/>
                </a:cubicBezTo>
                <a:cubicBezTo>
                  <a:pt x="115" y="55"/>
                  <a:pt x="115" y="55"/>
                  <a:pt x="115" y="55"/>
                </a:cubicBezTo>
                <a:cubicBezTo>
                  <a:pt x="106" y="51"/>
                  <a:pt x="106" y="51"/>
                  <a:pt x="106" y="51"/>
                </a:cubicBezTo>
                <a:cubicBezTo>
                  <a:pt x="104" y="42"/>
                  <a:pt x="104" y="42"/>
                  <a:pt x="104" y="42"/>
                </a:cubicBezTo>
                <a:cubicBezTo>
                  <a:pt x="112" y="38"/>
                  <a:pt x="112" y="38"/>
                  <a:pt x="112" y="38"/>
                </a:cubicBezTo>
                <a:cubicBezTo>
                  <a:pt x="123" y="35"/>
                  <a:pt x="123" y="35"/>
                  <a:pt x="123" y="35"/>
                </a:cubicBezTo>
                <a:cubicBezTo>
                  <a:pt x="123" y="20"/>
                  <a:pt x="123" y="20"/>
                  <a:pt x="123" y="20"/>
                </a:cubicBezTo>
                <a:cubicBezTo>
                  <a:pt x="118" y="15"/>
                  <a:pt x="118" y="15"/>
                  <a:pt x="118" y="15"/>
                </a:cubicBezTo>
                <a:cubicBezTo>
                  <a:pt x="121" y="9"/>
                  <a:pt x="121" y="9"/>
                  <a:pt x="121" y="9"/>
                </a:cubicBezTo>
                <a:cubicBezTo>
                  <a:pt x="112" y="0"/>
                  <a:pt x="112" y="0"/>
                  <a:pt x="112" y="0"/>
                </a:cubicBezTo>
                <a:cubicBezTo>
                  <a:pt x="100" y="12"/>
                  <a:pt x="100" y="12"/>
                  <a:pt x="100" y="12"/>
                </a:cubicBezTo>
                <a:cubicBezTo>
                  <a:pt x="96" y="14"/>
                  <a:pt x="96" y="14"/>
                  <a:pt x="96" y="14"/>
                </a:cubicBezTo>
                <a:cubicBezTo>
                  <a:pt x="91" y="10"/>
                  <a:pt x="91" y="10"/>
                  <a:pt x="91" y="10"/>
                </a:cubicBezTo>
                <a:cubicBezTo>
                  <a:pt x="84" y="12"/>
                  <a:pt x="84" y="12"/>
                  <a:pt x="84" y="12"/>
                </a:cubicBezTo>
                <a:cubicBezTo>
                  <a:pt x="72" y="11"/>
                  <a:pt x="72" y="11"/>
                  <a:pt x="72" y="11"/>
                </a:cubicBezTo>
                <a:cubicBezTo>
                  <a:pt x="51" y="36"/>
                  <a:pt x="51" y="36"/>
                  <a:pt x="51" y="36"/>
                </a:cubicBezTo>
                <a:cubicBezTo>
                  <a:pt x="49" y="56"/>
                  <a:pt x="49" y="56"/>
                  <a:pt x="49" y="56"/>
                </a:cubicBezTo>
                <a:cubicBezTo>
                  <a:pt x="57" y="67"/>
                  <a:pt x="57" y="67"/>
                  <a:pt x="57" y="67"/>
                </a:cubicBezTo>
                <a:cubicBezTo>
                  <a:pt x="60" y="76"/>
                  <a:pt x="60" y="76"/>
                  <a:pt x="60" y="76"/>
                </a:cubicBezTo>
                <a:cubicBezTo>
                  <a:pt x="60" y="76"/>
                  <a:pt x="68" y="86"/>
                  <a:pt x="68" y="87"/>
                </a:cubicBezTo>
                <a:cubicBezTo>
                  <a:pt x="69" y="87"/>
                  <a:pt x="74" y="91"/>
                  <a:pt x="74" y="91"/>
                </a:cubicBezTo>
                <a:cubicBezTo>
                  <a:pt x="73" y="97"/>
                  <a:pt x="73" y="97"/>
                  <a:pt x="73" y="97"/>
                </a:cubicBezTo>
                <a:cubicBezTo>
                  <a:pt x="1" y="97"/>
                  <a:pt x="1" y="97"/>
                  <a:pt x="1" y="97"/>
                </a:cubicBezTo>
                <a:cubicBezTo>
                  <a:pt x="1" y="120"/>
                  <a:pt x="1" y="120"/>
                  <a:pt x="1" y="120"/>
                </a:cubicBezTo>
                <a:cubicBezTo>
                  <a:pt x="0" y="177"/>
                  <a:pt x="0" y="177"/>
                  <a:pt x="0" y="177"/>
                </a:cubicBezTo>
                <a:lnTo>
                  <a:pt x="39" y="202"/>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 name="Freeform 9">
            <a:extLst>
              <a:ext uri="{FF2B5EF4-FFF2-40B4-BE49-F238E27FC236}">
                <a16:creationId xmlns:a16="http://schemas.microsoft.com/office/drawing/2014/main" id="{B56DBD3F-B587-67AF-89DB-8498DBB54915}"/>
              </a:ext>
            </a:extLst>
          </p:cNvPr>
          <p:cNvSpPr>
            <a:spLocks/>
          </p:cNvSpPr>
          <p:nvPr/>
        </p:nvSpPr>
        <p:spPr bwMode="auto">
          <a:xfrm>
            <a:off x="7939854" y="1377170"/>
            <a:ext cx="1503363" cy="1314450"/>
          </a:xfrm>
          <a:custGeom>
            <a:avLst/>
            <a:gdLst>
              <a:gd name="T0" fmla="*/ 32 w 395"/>
              <a:gd name="T1" fmla="*/ 323 h 345"/>
              <a:gd name="T2" fmla="*/ 45 w 395"/>
              <a:gd name="T3" fmla="*/ 326 h 345"/>
              <a:gd name="T4" fmla="*/ 120 w 395"/>
              <a:gd name="T5" fmla="*/ 338 h 345"/>
              <a:gd name="T6" fmla="*/ 160 w 395"/>
              <a:gd name="T7" fmla="*/ 341 h 345"/>
              <a:gd name="T8" fmla="*/ 232 w 395"/>
              <a:gd name="T9" fmla="*/ 318 h 345"/>
              <a:gd name="T10" fmla="*/ 227 w 395"/>
              <a:gd name="T11" fmla="*/ 308 h 345"/>
              <a:gd name="T12" fmla="*/ 216 w 395"/>
              <a:gd name="T13" fmla="*/ 288 h 345"/>
              <a:gd name="T14" fmla="*/ 210 w 395"/>
              <a:gd name="T15" fmla="*/ 257 h 345"/>
              <a:gd name="T16" fmla="*/ 243 w 395"/>
              <a:gd name="T17" fmla="*/ 233 h 345"/>
              <a:gd name="T18" fmla="*/ 255 w 395"/>
              <a:gd name="T19" fmla="*/ 235 h 345"/>
              <a:gd name="T20" fmla="*/ 271 w 395"/>
              <a:gd name="T21" fmla="*/ 221 h 345"/>
              <a:gd name="T22" fmla="*/ 284 w 395"/>
              <a:gd name="T23" fmla="*/ 188 h 345"/>
              <a:gd name="T24" fmla="*/ 280 w 395"/>
              <a:gd name="T25" fmla="*/ 178 h 345"/>
              <a:gd name="T26" fmla="*/ 273 w 395"/>
              <a:gd name="T27" fmla="*/ 171 h 345"/>
              <a:gd name="T28" fmla="*/ 293 w 395"/>
              <a:gd name="T29" fmla="*/ 162 h 345"/>
              <a:gd name="T30" fmla="*/ 308 w 395"/>
              <a:gd name="T31" fmla="*/ 138 h 345"/>
              <a:gd name="T32" fmla="*/ 332 w 395"/>
              <a:gd name="T33" fmla="*/ 106 h 345"/>
              <a:gd name="T34" fmla="*/ 337 w 395"/>
              <a:gd name="T35" fmla="*/ 98 h 345"/>
              <a:gd name="T36" fmla="*/ 344 w 395"/>
              <a:gd name="T37" fmla="*/ 88 h 345"/>
              <a:gd name="T38" fmla="*/ 349 w 395"/>
              <a:gd name="T39" fmla="*/ 84 h 345"/>
              <a:gd name="T40" fmla="*/ 366 w 395"/>
              <a:gd name="T41" fmla="*/ 77 h 345"/>
              <a:gd name="T42" fmla="*/ 379 w 395"/>
              <a:gd name="T43" fmla="*/ 75 h 345"/>
              <a:gd name="T44" fmla="*/ 395 w 395"/>
              <a:gd name="T45" fmla="*/ 52 h 345"/>
              <a:gd name="T46" fmla="*/ 373 w 395"/>
              <a:gd name="T47" fmla="*/ 33 h 345"/>
              <a:gd name="T48" fmla="*/ 359 w 395"/>
              <a:gd name="T49" fmla="*/ 27 h 345"/>
              <a:gd name="T50" fmla="*/ 337 w 395"/>
              <a:gd name="T51" fmla="*/ 9 h 345"/>
              <a:gd name="T52" fmla="*/ 308 w 395"/>
              <a:gd name="T53" fmla="*/ 16 h 345"/>
              <a:gd name="T54" fmla="*/ 319 w 395"/>
              <a:gd name="T55" fmla="*/ 20 h 345"/>
              <a:gd name="T56" fmla="*/ 315 w 395"/>
              <a:gd name="T57" fmla="*/ 36 h 345"/>
              <a:gd name="T58" fmla="*/ 297 w 395"/>
              <a:gd name="T59" fmla="*/ 36 h 345"/>
              <a:gd name="T60" fmla="*/ 277 w 395"/>
              <a:gd name="T61" fmla="*/ 24 h 345"/>
              <a:gd name="T62" fmla="*/ 264 w 395"/>
              <a:gd name="T63" fmla="*/ 20 h 345"/>
              <a:gd name="T64" fmla="*/ 233 w 395"/>
              <a:gd name="T65" fmla="*/ 50 h 345"/>
              <a:gd name="T66" fmla="*/ 211 w 395"/>
              <a:gd name="T67" fmla="*/ 58 h 345"/>
              <a:gd name="T68" fmla="*/ 192 w 395"/>
              <a:gd name="T69" fmla="*/ 47 h 345"/>
              <a:gd name="T70" fmla="*/ 169 w 395"/>
              <a:gd name="T71" fmla="*/ 39 h 345"/>
              <a:gd name="T72" fmla="*/ 168 w 395"/>
              <a:gd name="T73" fmla="*/ 26 h 345"/>
              <a:gd name="T74" fmla="*/ 167 w 395"/>
              <a:gd name="T75" fmla="*/ 14 h 345"/>
              <a:gd name="T76" fmla="*/ 160 w 395"/>
              <a:gd name="T77" fmla="*/ 18 h 345"/>
              <a:gd name="T78" fmla="*/ 149 w 395"/>
              <a:gd name="T79" fmla="*/ 0 h 345"/>
              <a:gd name="T80" fmla="*/ 25 w 395"/>
              <a:gd name="T81" fmla="*/ 88 h 345"/>
              <a:gd name="T82" fmla="*/ 6 w 395"/>
              <a:gd name="T83" fmla="*/ 160 h 345"/>
              <a:gd name="T84" fmla="*/ 22 w 395"/>
              <a:gd name="T85" fmla="*/ 230 h 345"/>
              <a:gd name="T86" fmla="*/ 8 w 395"/>
              <a:gd name="T87" fmla="*/ 269 h 345"/>
              <a:gd name="T88" fmla="*/ 1 w 395"/>
              <a:gd name="T89" fmla="*/ 311 h 345"/>
              <a:gd name="T90" fmla="*/ 17 w 395"/>
              <a:gd name="T91" fmla="*/ 31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345">
                <a:moveTo>
                  <a:pt x="17" y="316"/>
                </a:moveTo>
                <a:cubicBezTo>
                  <a:pt x="32" y="323"/>
                  <a:pt x="32" y="323"/>
                  <a:pt x="32" y="323"/>
                </a:cubicBezTo>
                <a:cubicBezTo>
                  <a:pt x="41" y="321"/>
                  <a:pt x="41" y="321"/>
                  <a:pt x="41" y="321"/>
                </a:cubicBezTo>
                <a:cubicBezTo>
                  <a:pt x="45" y="326"/>
                  <a:pt x="45" y="326"/>
                  <a:pt x="45" y="326"/>
                </a:cubicBezTo>
                <a:cubicBezTo>
                  <a:pt x="100" y="343"/>
                  <a:pt x="100" y="343"/>
                  <a:pt x="100" y="343"/>
                </a:cubicBezTo>
                <a:cubicBezTo>
                  <a:pt x="120" y="338"/>
                  <a:pt x="120" y="338"/>
                  <a:pt x="120" y="338"/>
                </a:cubicBezTo>
                <a:cubicBezTo>
                  <a:pt x="132" y="345"/>
                  <a:pt x="132" y="345"/>
                  <a:pt x="132" y="345"/>
                </a:cubicBezTo>
                <a:cubicBezTo>
                  <a:pt x="160" y="341"/>
                  <a:pt x="160" y="341"/>
                  <a:pt x="160" y="341"/>
                </a:cubicBezTo>
                <a:cubicBezTo>
                  <a:pt x="160" y="318"/>
                  <a:pt x="160" y="318"/>
                  <a:pt x="160" y="318"/>
                </a:cubicBezTo>
                <a:cubicBezTo>
                  <a:pt x="232" y="318"/>
                  <a:pt x="232" y="318"/>
                  <a:pt x="232" y="318"/>
                </a:cubicBezTo>
                <a:cubicBezTo>
                  <a:pt x="233" y="312"/>
                  <a:pt x="233" y="312"/>
                  <a:pt x="233" y="312"/>
                </a:cubicBezTo>
                <a:cubicBezTo>
                  <a:pt x="233" y="312"/>
                  <a:pt x="228" y="308"/>
                  <a:pt x="227" y="308"/>
                </a:cubicBezTo>
                <a:cubicBezTo>
                  <a:pt x="227" y="307"/>
                  <a:pt x="219" y="297"/>
                  <a:pt x="219" y="297"/>
                </a:cubicBezTo>
                <a:cubicBezTo>
                  <a:pt x="216" y="288"/>
                  <a:pt x="216" y="288"/>
                  <a:pt x="216" y="288"/>
                </a:cubicBezTo>
                <a:cubicBezTo>
                  <a:pt x="208" y="277"/>
                  <a:pt x="208" y="277"/>
                  <a:pt x="208" y="277"/>
                </a:cubicBezTo>
                <a:cubicBezTo>
                  <a:pt x="210" y="257"/>
                  <a:pt x="210" y="257"/>
                  <a:pt x="210" y="257"/>
                </a:cubicBezTo>
                <a:cubicBezTo>
                  <a:pt x="231" y="232"/>
                  <a:pt x="231" y="232"/>
                  <a:pt x="231" y="232"/>
                </a:cubicBezTo>
                <a:cubicBezTo>
                  <a:pt x="243" y="233"/>
                  <a:pt x="243" y="233"/>
                  <a:pt x="243" y="233"/>
                </a:cubicBezTo>
                <a:cubicBezTo>
                  <a:pt x="250" y="231"/>
                  <a:pt x="250" y="231"/>
                  <a:pt x="250" y="231"/>
                </a:cubicBezTo>
                <a:cubicBezTo>
                  <a:pt x="255" y="235"/>
                  <a:pt x="255" y="235"/>
                  <a:pt x="255" y="235"/>
                </a:cubicBezTo>
                <a:cubicBezTo>
                  <a:pt x="259" y="233"/>
                  <a:pt x="259" y="233"/>
                  <a:pt x="259" y="233"/>
                </a:cubicBezTo>
                <a:cubicBezTo>
                  <a:pt x="271" y="221"/>
                  <a:pt x="271" y="221"/>
                  <a:pt x="271" y="221"/>
                </a:cubicBezTo>
                <a:cubicBezTo>
                  <a:pt x="273" y="199"/>
                  <a:pt x="273" y="199"/>
                  <a:pt x="273" y="199"/>
                </a:cubicBezTo>
                <a:cubicBezTo>
                  <a:pt x="284" y="188"/>
                  <a:pt x="284" y="188"/>
                  <a:pt x="284" y="188"/>
                </a:cubicBezTo>
                <a:cubicBezTo>
                  <a:pt x="284" y="188"/>
                  <a:pt x="283" y="182"/>
                  <a:pt x="283" y="181"/>
                </a:cubicBezTo>
                <a:cubicBezTo>
                  <a:pt x="283" y="180"/>
                  <a:pt x="280" y="178"/>
                  <a:pt x="280" y="178"/>
                </a:cubicBezTo>
                <a:cubicBezTo>
                  <a:pt x="273" y="178"/>
                  <a:pt x="273" y="178"/>
                  <a:pt x="273" y="178"/>
                </a:cubicBezTo>
                <a:cubicBezTo>
                  <a:pt x="273" y="171"/>
                  <a:pt x="273" y="171"/>
                  <a:pt x="273" y="171"/>
                </a:cubicBezTo>
                <a:cubicBezTo>
                  <a:pt x="284" y="168"/>
                  <a:pt x="284" y="168"/>
                  <a:pt x="284" y="168"/>
                </a:cubicBezTo>
                <a:cubicBezTo>
                  <a:pt x="293" y="162"/>
                  <a:pt x="293" y="162"/>
                  <a:pt x="293" y="162"/>
                </a:cubicBezTo>
                <a:cubicBezTo>
                  <a:pt x="297" y="144"/>
                  <a:pt x="297" y="144"/>
                  <a:pt x="297" y="144"/>
                </a:cubicBezTo>
                <a:cubicBezTo>
                  <a:pt x="308" y="138"/>
                  <a:pt x="308" y="138"/>
                  <a:pt x="308" y="138"/>
                </a:cubicBezTo>
                <a:cubicBezTo>
                  <a:pt x="314" y="128"/>
                  <a:pt x="314" y="128"/>
                  <a:pt x="314" y="128"/>
                </a:cubicBezTo>
                <a:cubicBezTo>
                  <a:pt x="332" y="106"/>
                  <a:pt x="332" y="106"/>
                  <a:pt x="332" y="106"/>
                </a:cubicBezTo>
                <a:cubicBezTo>
                  <a:pt x="332" y="98"/>
                  <a:pt x="332" y="98"/>
                  <a:pt x="332" y="98"/>
                </a:cubicBezTo>
                <a:cubicBezTo>
                  <a:pt x="337" y="98"/>
                  <a:pt x="337" y="98"/>
                  <a:pt x="337" y="98"/>
                </a:cubicBezTo>
                <a:cubicBezTo>
                  <a:pt x="339" y="88"/>
                  <a:pt x="339" y="88"/>
                  <a:pt x="339" y="88"/>
                </a:cubicBezTo>
                <a:cubicBezTo>
                  <a:pt x="344" y="88"/>
                  <a:pt x="344" y="88"/>
                  <a:pt x="344" y="88"/>
                </a:cubicBezTo>
                <a:cubicBezTo>
                  <a:pt x="343" y="84"/>
                  <a:pt x="343" y="84"/>
                  <a:pt x="343" y="84"/>
                </a:cubicBezTo>
                <a:cubicBezTo>
                  <a:pt x="349" y="84"/>
                  <a:pt x="349" y="84"/>
                  <a:pt x="349" y="84"/>
                </a:cubicBezTo>
                <a:cubicBezTo>
                  <a:pt x="360" y="71"/>
                  <a:pt x="360" y="71"/>
                  <a:pt x="360" y="71"/>
                </a:cubicBezTo>
                <a:cubicBezTo>
                  <a:pt x="366" y="77"/>
                  <a:pt x="366" y="77"/>
                  <a:pt x="366" y="77"/>
                </a:cubicBezTo>
                <a:cubicBezTo>
                  <a:pt x="369" y="72"/>
                  <a:pt x="369" y="72"/>
                  <a:pt x="369" y="72"/>
                </a:cubicBezTo>
                <a:cubicBezTo>
                  <a:pt x="379" y="75"/>
                  <a:pt x="379" y="75"/>
                  <a:pt x="379" y="75"/>
                </a:cubicBezTo>
                <a:cubicBezTo>
                  <a:pt x="385" y="66"/>
                  <a:pt x="385" y="66"/>
                  <a:pt x="385" y="66"/>
                </a:cubicBezTo>
                <a:cubicBezTo>
                  <a:pt x="395" y="52"/>
                  <a:pt x="395" y="52"/>
                  <a:pt x="395" y="52"/>
                </a:cubicBezTo>
                <a:cubicBezTo>
                  <a:pt x="391" y="44"/>
                  <a:pt x="391" y="44"/>
                  <a:pt x="391" y="44"/>
                </a:cubicBezTo>
                <a:cubicBezTo>
                  <a:pt x="373" y="33"/>
                  <a:pt x="373" y="33"/>
                  <a:pt x="373" y="33"/>
                </a:cubicBezTo>
                <a:cubicBezTo>
                  <a:pt x="364" y="31"/>
                  <a:pt x="364" y="31"/>
                  <a:pt x="364" y="31"/>
                </a:cubicBezTo>
                <a:cubicBezTo>
                  <a:pt x="359" y="27"/>
                  <a:pt x="359" y="27"/>
                  <a:pt x="359" y="27"/>
                </a:cubicBezTo>
                <a:cubicBezTo>
                  <a:pt x="359" y="20"/>
                  <a:pt x="359" y="20"/>
                  <a:pt x="359" y="20"/>
                </a:cubicBezTo>
                <a:cubicBezTo>
                  <a:pt x="337" y="9"/>
                  <a:pt x="337" y="9"/>
                  <a:pt x="337" y="9"/>
                </a:cubicBezTo>
                <a:cubicBezTo>
                  <a:pt x="336" y="9"/>
                  <a:pt x="315" y="2"/>
                  <a:pt x="315" y="2"/>
                </a:cubicBezTo>
                <a:cubicBezTo>
                  <a:pt x="315" y="2"/>
                  <a:pt x="306" y="15"/>
                  <a:pt x="308" y="16"/>
                </a:cubicBezTo>
                <a:cubicBezTo>
                  <a:pt x="309" y="16"/>
                  <a:pt x="316" y="19"/>
                  <a:pt x="316" y="19"/>
                </a:cubicBezTo>
                <a:cubicBezTo>
                  <a:pt x="316" y="19"/>
                  <a:pt x="320" y="19"/>
                  <a:pt x="319" y="20"/>
                </a:cubicBezTo>
                <a:cubicBezTo>
                  <a:pt x="319" y="21"/>
                  <a:pt x="318" y="32"/>
                  <a:pt x="318" y="32"/>
                </a:cubicBezTo>
                <a:cubicBezTo>
                  <a:pt x="318" y="32"/>
                  <a:pt x="317" y="35"/>
                  <a:pt x="315" y="36"/>
                </a:cubicBezTo>
                <a:cubicBezTo>
                  <a:pt x="313" y="36"/>
                  <a:pt x="307" y="39"/>
                  <a:pt x="307" y="39"/>
                </a:cubicBezTo>
                <a:cubicBezTo>
                  <a:pt x="297" y="36"/>
                  <a:pt x="297" y="36"/>
                  <a:pt x="297" y="36"/>
                </a:cubicBezTo>
                <a:cubicBezTo>
                  <a:pt x="277" y="36"/>
                  <a:pt x="277" y="36"/>
                  <a:pt x="277" y="36"/>
                </a:cubicBezTo>
                <a:cubicBezTo>
                  <a:pt x="277" y="24"/>
                  <a:pt x="277" y="24"/>
                  <a:pt x="277" y="24"/>
                </a:cubicBezTo>
                <a:cubicBezTo>
                  <a:pt x="272" y="20"/>
                  <a:pt x="272" y="20"/>
                  <a:pt x="272" y="20"/>
                </a:cubicBezTo>
                <a:cubicBezTo>
                  <a:pt x="264" y="20"/>
                  <a:pt x="264" y="20"/>
                  <a:pt x="264" y="20"/>
                </a:cubicBezTo>
                <a:cubicBezTo>
                  <a:pt x="246" y="46"/>
                  <a:pt x="246" y="46"/>
                  <a:pt x="246" y="46"/>
                </a:cubicBezTo>
                <a:cubicBezTo>
                  <a:pt x="233" y="50"/>
                  <a:pt x="233" y="50"/>
                  <a:pt x="233" y="50"/>
                </a:cubicBezTo>
                <a:cubicBezTo>
                  <a:pt x="222" y="53"/>
                  <a:pt x="222" y="53"/>
                  <a:pt x="222" y="53"/>
                </a:cubicBezTo>
                <a:cubicBezTo>
                  <a:pt x="211" y="58"/>
                  <a:pt x="211" y="58"/>
                  <a:pt x="211" y="58"/>
                </a:cubicBezTo>
                <a:cubicBezTo>
                  <a:pt x="211" y="58"/>
                  <a:pt x="200" y="55"/>
                  <a:pt x="199" y="54"/>
                </a:cubicBezTo>
                <a:cubicBezTo>
                  <a:pt x="199" y="54"/>
                  <a:pt x="192" y="47"/>
                  <a:pt x="192" y="47"/>
                </a:cubicBezTo>
                <a:cubicBezTo>
                  <a:pt x="182" y="47"/>
                  <a:pt x="182" y="47"/>
                  <a:pt x="182" y="47"/>
                </a:cubicBezTo>
                <a:cubicBezTo>
                  <a:pt x="169" y="39"/>
                  <a:pt x="169" y="39"/>
                  <a:pt x="169" y="39"/>
                </a:cubicBezTo>
                <a:cubicBezTo>
                  <a:pt x="166" y="34"/>
                  <a:pt x="166" y="34"/>
                  <a:pt x="166" y="34"/>
                </a:cubicBezTo>
                <a:cubicBezTo>
                  <a:pt x="166" y="34"/>
                  <a:pt x="168" y="27"/>
                  <a:pt x="168" y="26"/>
                </a:cubicBezTo>
                <a:cubicBezTo>
                  <a:pt x="167" y="25"/>
                  <a:pt x="165" y="22"/>
                  <a:pt x="165" y="22"/>
                </a:cubicBezTo>
                <a:cubicBezTo>
                  <a:pt x="165" y="21"/>
                  <a:pt x="167" y="14"/>
                  <a:pt x="167" y="14"/>
                </a:cubicBezTo>
                <a:cubicBezTo>
                  <a:pt x="165" y="15"/>
                  <a:pt x="165" y="15"/>
                  <a:pt x="165" y="15"/>
                </a:cubicBezTo>
                <a:cubicBezTo>
                  <a:pt x="160" y="18"/>
                  <a:pt x="160" y="18"/>
                  <a:pt x="160" y="18"/>
                </a:cubicBezTo>
                <a:cubicBezTo>
                  <a:pt x="154" y="7"/>
                  <a:pt x="154" y="7"/>
                  <a:pt x="154" y="7"/>
                </a:cubicBezTo>
                <a:cubicBezTo>
                  <a:pt x="149" y="0"/>
                  <a:pt x="149" y="0"/>
                  <a:pt x="149" y="0"/>
                </a:cubicBezTo>
                <a:cubicBezTo>
                  <a:pt x="81" y="73"/>
                  <a:pt x="81" y="73"/>
                  <a:pt x="81" y="73"/>
                </a:cubicBezTo>
                <a:cubicBezTo>
                  <a:pt x="25" y="88"/>
                  <a:pt x="25" y="88"/>
                  <a:pt x="25" y="88"/>
                </a:cubicBezTo>
                <a:cubicBezTo>
                  <a:pt x="9" y="115"/>
                  <a:pt x="9" y="115"/>
                  <a:pt x="9" y="115"/>
                </a:cubicBezTo>
                <a:cubicBezTo>
                  <a:pt x="6" y="160"/>
                  <a:pt x="6" y="160"/>
                  <a:pt x="6" y="160"/>
                </a:cubicBezTo>
                <a:cubicBezTo>
                  <a:pt x="22" y="193"/>
                  <a:pt x="22" y="193"/>
                  <a:pt x="22" y="193"/>
                </a:cubicBezTo>
                <a:cubicBezTo>
                  <a:pt x="22" y="230"/>
                  <a:pt x="22" y="230"/>
                  <a:pt x="22" y="230"/>
                </a:cubicBezTo>
                <a:cubicBezTo>
                  <a:pt x="8" y="249"/>
                  <a:pt x="8" y="249"/>
                  <a:pt x="8" y="249"/>
                </a:cubicBezTo>
                <a:cubicBezTo>
                  <a:pt x="8" y="269"/>
                  <a:pt x="8" y="269"/>
                  <a:pt x="8" y="269"/>
                </a:cubicBezTo>
                <a:cubicBezTo>
                  <a:pt x="0" y="293"/>
                  <a:pt x="0" y="293"/>
                  <a:pt x="0" y="293"/>
                </a:cubicBezTo>
                <a:cubicBezTo>
                  <a:pt x="1" y="311"/>
                  <a:pt x="1" y="311"/>
                  <a:pt x="1" y="311"/>
                </a:cubicBezTo>
                <a:cubicBezTo>
                  <a:pt x="14" y="311"/>
                  <a:pt x="14" y="311"/>
                  <a:pt x="14" y="311"/>
                </a:cubicBezTo>
                <a:lnTo>
                  <a:pt x="17" y="316"/>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dirty="0">
              <a:ln>
                <a:noFill/>
              </a:ln>
              <a:solidFill>
                <a:srgbClr val="414042"/>
              </a:solidFill>
              <a:effectLst/>
              <a:uLnTx/>
              <a:uFillTx/>
            </a:endParaRPr>
          </a:p>
        </p:txBody>
      </p:sp>
      <p:sp>
        <p:nvSpPr>
          <p:cNvPr id="7" name="Freeform 10">
            <a:extLst>
              <a:ext uri="{FF2B5EF4-FFF2-40B4-BE49-F238E27FC236}">
                <a16:creationId xmlns:a16="http://schemas.microsoft.com/office/drawing/2014/main" id="{0FCD59A5-3AD9-3E6D-2A0C-3785F4071BA6}"/>
              </a:ext>
            </a:extLst>
          </p:cNvPr>
          <p:cNvSpPr>
            <a:spLocks/>
          </p:cNvSpPr>
          <p:nvPr/>
        </p:nvSpPr>
        <p:spPr bwMode="auto">
          <a:xfrm>
            <a:off x="8720904" y="4188632"/>
            <a:ext cx="915988" cy="1393825"/>
          </a:xfrm>
          <a:custGeom>
            <a:avLst/>
            <a:gdLst>
              <a:gd name="T0" fmla="*/ 157 w 241"/>
              <a:gd name="T1" fmla="*/ 304 h 366"/>
              <a:gd name="T2" fmla="*/ 168 w 241"/>
              <a:gd name="T3" fmla="*/ 281 h 366"/>
              <a:gd name="T4" fmla="*/ 175 w 241"/>
              <a:gd name="T5" fmla="*/ 258 h 366"/>
              <a:gd name="T6" fmla="*/ 200 w 241"/>
              <a:gd name="T7" fmla="*/ 234 h 366"/>
              <a:gd name="T8" fmla="*/ 206 w 241"/>
              <a:gd name="T9" fmla="*/ 233 h 366"/>
              <a:gd name="T10" fmla="*/ 206 w 241"/>
              <a:gd name="T11" fmla="*/ 225 h 366"/>
              <a:gd name="T12" fmla="*/ 222 w 241"/>
              <a:gd name="T13" fmla="*/ 211 h 366"/>
              <a:gd name="T14" fmla="*/ 222 w 241"/>
              <a:gd name="T15" fmla="*/ 194 h 366"/>
              <a:gd name="T16" fmla="*/ 241 w 241"/>
              <a:gd name="T17" fmla="*/ 138 h 366"/>
              <a:gd name="T18" fmla="*/ 215 w 241"/>
              <a:gd name="T19" fmla="*/ 134 h 366"/>
              <a:gd name="T20" fmla="*/ 199 w 241"/>
              <a:gd name="T21" fmla="*/ 115 h 366"/>
              <a:gd name="T22" fmla="*/ 209 w 241"/>
              <a:gd name="T23" fmla="*/ 108 h 366"/>
              <a:gd name="T24" fmla="*/ 214 w 241"/>
              <a:gd name="T25" fmla="*/ 110 h 366"/>
              <a:gd name="T26" fmla="*/ 217 w 241"/>
              <a:gd name="T27" fmla="*/ 109 h 366"/>
              <a:gd name="T28" fmla="*/ 215 w 241"/>
              <a:gd name="T29" fmla="*/ 88 h 366"/>
              <a:gd name="T30" fmla="*/ 221 w 241"/>
              <a:gd name="T31" fmla="*/ 81 h 366"/>
              <a:gd name="T32" fmla="*/ 216 w 241"/>
              <a:gd name="T33" fmla="*/ 62 h 366"/>
              <a:gd name="T34" fmla="*/ 214 w 241"/>
              <a:gd name="T35" fmla="*/ 55 h 366"/>
              <a:gd name="T36" fmla="*/ 213 w 241"/>
              <a:gd name="T37" fmla="*/ 49 h 366"/>
              <a:gd name="T38" fmla="*/ 225 w 241"/>
              <a:gd name="T39" fmla="*/ 41 h 366"/>
              <a:gd name="T40" fmla="*/ 230 w 241"/>
              <a:gd name="T41" fmla="*/ 33 h 366"/>
              <a:gd name="T42" fmla="*/ 211 w 241"/>
              <a:gd name="T43" fmla="*/ 21 h 366"/>
              <a:gd name="T44" fmla="*/ 205 w 241"/>
              <a:gd name="T45" fmla="*/ 28 h 366"/>
              <a:gd name="T46" fmla="*/ 200 w 241"/>
              <a:gd name="T47" fmla="*/ 26 h 366"/>
              <a:gd name="T48" fmla="*/ 199 w 241"/>
              <a:gd name="T49" fmla="*/ 33 h 366"/>
              <a:gd name="T50" fmla="*/ 193 w 241"/>
              <a:gd name="T51" fmla="*/ 33 h 366"/>
              <a:gd name="T52" fmla="*/ 189 w 241"/>
              <a:gd name="T53" fmla="*/ 12 h 366"/>
              <a:gd name="T54" fmla="*/ 195 w 241"/>
              <a:gd name="T55" fmla="*/ 10 h 366"/>
              <a:gd name="T56" fmla="*/ 192 w 241"/>
              <a:gd name="T57" fmla="*/ 0 h 366"/>
              <a:gd name="T58" fmla="*/ 155 w 241"/>
              <a:gd name="T59" fmla="*/ 14 h 366"/>
              <a:gd name="T60" fmla="*/ 111 w 241"/>
              <a:gd name="T61" fmla="*/ 32 h 366"/>
              <a:gd name="T62" fmla="*/ 123 w 241"/>
              <a:gd name="T63" fmla="*/ 44 h 366"/>
              <a:gd name="T64" fmla="*/ 89 w 241"/>
              <a:gd name="T65" fmla="*/ 69 h 366"/>
              <a:gd name="T66" fmla="*/ 77 w 241"/>
              <a:gd name="T67" fmla="*/ 73 h 366"/>
              <a:gd name="T68" fmla="*/ 53 w 241"/>
              <a:gd name="T69" fmla="*/ 107 h 366"/>
              <a:gd name="T70" fmla="*/ 50 w 241"/>
              <a:gd name="T71" fmla="*/ 127 h 366"/>
              <a:gd name="T72" fmla="*/ 35 w 241"/>
              <a:gd name="T73" fmla="*/ 154 h 366"/>
              <a:gd name="T74" fmla="*/ 35 w 241"/>
              <a:gd name="T75" fmla="*/ 170 h 366"/>
              <a:gd name="T76" fmla="*/ 31 w 241"/>
              <a:gd name="T77" fmla="*/ 177 h 366"/>
              <a:gd name="T78" fmla="*/ 27 w 241"/>
              <a:gd name="T79" fmla="*/ 196 h 366"/>
              <a:gd name="T80" fmla="*/ 11 w 241"/>
              <a:gd name="T81" fmla="*/ 215 h 366"/>
              <a:gd name="T82" fmla="*/ 12 w 241"/>
              <a:gd name="T83" fmla="*/ 230 h 366"/>
              <a:gd name="T84" fmla="*/ 0 w 241"/>
              <a:gd name="T85" fmla="*/ 260 h 366"/>
              <a:gd name="T86" fmla="*/ 126 w 241"/>
              <a:gd name="T87" fmla="*/ 366 h 366"/>
              <a:gd name="T88" fmla="*/ 153 w 241"/>
              <a:gd name="T89" fmla="*/ 326 h 366"/>
              <a:gd name="T90" fmla="*/ 157 w 241"/>
              <a:gd name="T91" fmla="*/ 30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 h="366">
                <a:moveTo>
                  <a:pt x="157" y="304"/>
                </a:moveTo>
                <a:cubicBezTo>
                  <a:pt x="168" y="281"/>
                  <a:pt x="168" y="281"/>
                  <a:pt x="168" y="281"/>
                </a:cubicBezTo>
                <a:cubicBezTo>
                  <a:pt x="175" y="258"/>
                  <a:pt x="175" y="258"/>
                  <a:pt x="175" y="258"/>
                </a:cubicBezTo>
                <a:cubicBezTo>
                  <a:pt x="200" y="234"/>
                  <a:pt x="200" y="234"/>
                  <a:pt x="200" y="234"/>
                </a:cubicBezTo>
                <a:cubicBezTo>
                  <a:pt x="206" y="233"/>
                  <a:pt x="206" y="233"/>
                  <a:pt x="206" y="233"/>
                </a:cubicBezTo>
                <a:cubicBezTo>
                  <a:pt x="206" y="225"/>
                  <a:pt x="206" y="225"/>
                  <a:pt x="206" y="225"/>
                </a:cubicBezTo>
                <a:cubicBezTo>
                  <a:pt x="222" y="211"/>
                  <a:pt x="222" y="211"/>
                  <a:pt x="222" y="211"/>
                </a:cubicBezTo>
                <a:cubicBezTo>
                  <a:pt x="222" y="194"/>
                  <a:pt x="222" y="194"/>
                  <a:pt x="222" y="194"/>
                </a:cubicBezTo>
                <a:cubicBezTo>
                  <a:pt x="241" y="138"/>
                  <a:pt x="241" y="138"/>
                  <a:pt x="241" y="138"/>
                </a:cubicBezTo>
                <a:cubicBezTo>
                  <a:pt x="215" y="134"/>
                  <a:pt x="215" y="134"/>
                  <a:pt x="215" y="134"/>
                </a:cubicBezTo>
                <a:cubicBezTo>
                  <a:pt x="199" y="115"/>
                  <a:pt x="199" y="115"/>
                  <a:pt x="199" y="115"/>
                </a:cubicBezTo>
                <a:cubicBezTo>
                  <a:pt x="209" y="108"/>
                  <a:pt x="209" y="108"/>
                  <a:pt x="209" y="108"/>
                </a:cubicBezTo>
                <a:cubicBezTo>
                  <a:pt x="214" y="110"/>
                  <a:pt x="214" y="110"/>
                  <a:pt x="214" y="110"/>
                </a:cubicBezTo>
                <a:cubicBezTo>
                  <a:pt x="217" y="109"/>
                  <a:pt x="217" y="109"/>
                  <a:pt x="217" y="109"/>
                </a:cubicBezTo>
                <a:cubicBezTo>
                  <a:pt x="215" y="88"/>
                  <a:pt x="215" y="88"/>
                  <a:pt x="215" y="88"/>
                </a:cubicBezTo>
                <a:cubicBezTo>
                  <a:pt x="221" y="81"/>
                  <a:pt x="221" y="81"/>
                  <a:pt x="221" y="81"/>
                </a:cubicBezTo>
                <a:cubicBezTo>
                  <a:pt x="216" y="62"/>
                  <a:pt x="216" y="62"/>
                  <a:pt x="216" y="62"/>
                </a:cubicBezTo>
                <a:cubicBezTo>
                  <a:pt x="214" y="55"/>
                  <a:pt x="214" y="55"/>
                  <a:pt x="214" y="55"/>
                </a:cubicBezTo>
                <a:cubicBezTo>
                  <a:pt x="213" y="49"/>
                  <a:pt x="213" y="49"/>
                  <a:pt x="213" y="49"/>
                </a:cubicBezTo>
                <a:cubicBezTo>
                  <a:pt x="225" y="41"/>
                  <a:pt x="225" y="41"/>
                  <a:pt x="225" y="41"/>
                </a:cubicBezTo>
                <a:cubicBezTo>
                  <a:pt x="230" y="33"/>
                  <a:pt x="230" y="33"/>
                  <a:pt x="230" y="33"/>
                </a:cubicBezTo>
                <a:cubicBezTo>
                  <a:pt x="211" y="21"/>
                  <a:pt x="211" y="21"/>
                  <a:pt x="211" y="21"/>
                </a:cubicBezTo>
                <a:cubicBezTo>
                  <a:pt x="211" y="21"/>
                  <a:pt x="206" y="28"/>
                  <a:pt x="205" y="28"/>
                </a:cubicBezTo>
                <a:cubicBezTo>
                  <a:pt x="204" y="27"/>
                  <a:pt x="200" y="26"/>
                  <a:pt x="200" y="26"/>
                </a:cubicBezTo>
                <a:cubicBezTo>
                  <a:pt x="199" y="33"/>
                  <a:pt x="199" y="33"/>
                  <a:pt x="199" y="33"/>
                </a:cubicBezTo>
                <a:cubicBezTo>
                  <a:pt x="193" y="33"/>
                  <a:pt x="193" y="33"/>
                  <a:pt x="193" y="33"/>
                </a:cubicBezTo>
                <a:cubicBezTo>
                  <a:pt x="189" y="12"/>
                  <a:pt x="189" y="12"/>
                  <a:pt x="189" y="12"/>
                </a:cubicBezTo>
                <a:cubicBezTo>
                  <a:pt x="189" y="12"/>
                  <a:pt x="196" y="10"/>
                  <a:pt x="195" y="10"/>
                </a:cubicBezTo>
                <a:cubicBezTo>
                  <a:pt x="195" y="9"/>
                  <a:pt x="192" y="0"/>
                  <a:pt x="192" y="0"/>
                </a:cubicBezTo>
                <a:cubicBezTo>
                  <a:pt x="155" y="14"/>
                  <a:pt x="155" y="14"/>
                  <a:pt x="155" y="14"/>
                </a:cubicBezTo>
                <a:cubicBezTo>
                  <a:pt x="111" y="32"/>
                  <a:pt x="111" y="32"/>
                  <a:pt x="111" y="32"/>
                </a:cubicBezTo>
                <a:cubicBezTo>
                  <a:pt x="123" y="44"/>
                  <a:pt x="123" y="44"/>
                  <a:pt x="123" y="44"/>
                </a:cubicBezTo>
                <a:cubicBezTo>
                  <a:pt x="89" y="69"/>
                  <a:pt x="89" y="69"/>
                  <a:pt x="89" y="69"/>
                </a:cubicBezTo>
                <a:cubicBezTo>
                  <a:pt x="77" y="73"/>
                  <a:pt x="77" y="73"/>
                  <a:pt x="77" y="73"/>
                </a:cubicBezTo>
                <a:cubicBezTo>
                  <a:pt x="53" y="107"/>
                  <a:pt x="53" y="107"/>
                  <a:pt x="53" y="107"/>
                </a:cubicBezTo>
                <a:cubicBezTo>
                  <a:pt x="50" y="127"/>
                  <a:pt x="50" y="127"/>
                  <a:pt x="50" y="127"/>
                </a:cubicBezTo>
                <a:cubicBezTo>
                  <a:pt x="35" y="154"/>
                  <a:pt x="35" y="154"/>
                  <a:pt x="35" y="154"/>
                </a:cubicBezTo>
                <a:cubicBezTo>
                  <a:pt x="35" y="170"/>
                  <a:pt x="35" y="170"/>
                  <a:pt x="35" y="170"/>
                </a:cubicBezTo>
                <a:cubicBezTo>
                  <a:pt x="31" y="177"/>
                  <a:pt x="31" y="177"/>
                  <a:pt x="31" y="177"/>
                </a:cubicBezTo>
                <a:cubicBezTo>
                  <a:pt x="27" y="196"/>
                  <a:pt x="27" y="196"/>
                  <a:pt x="27" y="196"/>
                </a:cubicBezTo>
                <a:cubicBezTo>
                  <a:pt x="11" y="215"/>
                  <a:pt x="11" y="215"/>
                  <a:pt x="11" y="215"/>
                </a:cubicBezTo>
                <a:cubicBezTo>
                  <a:pt x="12" y="230"/>
                  <a:pt x="12" y="230"/>
                  <a:pt x="12" y="230"/>
                </a:cubicBezTo>
                <a:cubicBezTo>
                  <a:pt x="0" y="260"/>
                  <a:pt x="0" y="260"/>
                  <a:pt x="0" y="260"/>
                </a:cubicBezTo>
                <a:cubicBezTo>
                  <a:pt x="126" y="366"/>
                  <a:pt x="126" y="366"/>
                  <a:pt x="126" y="366"/>
                </a:cubicBezTo>
                <a:cubicBezTo>
                  <a:pt x="153" y="326"/>
                  <a:pt x="153" y="326"/>
                  <a:pt x="153" y="326"/>
                </a:cubicBezTo>
                <a:lnTo>
                  <a:pt x="157" y="304"/>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8" name="Freeform 11">
            <a:extLst>
              <a:ext uri="{FF2B5EF4-FFF2-40B4-BE49-F238E27FC236}">
                <a16:creationId xmlns:a16="http://schemas.microsoft.com/office/drawing/2014/main" id="{86FAA38D-B92F-5377-5FEA-F32E43A3F930}"/>
              </a:ext>
            </a:extLst>
          </p:cNvPr>
          <p:cNvSpPr>
            <a:spLocks/>
          </p:cNvSpPr>
          <p:nvPr/>
        </p:nvSpPr>
        <p:spPr bwMode="auto">
          <a:xfrm>
            <a:off x="9200329" y="4542645"/>
            <a:ext cx="1384300" cy="1489075"/>
          </a:xfrm>
          <a:custGeom>
            <a:avLst/>
            <a:gdLst>
              <a:gd name="T0" fmla="*/ 328 w 364"/>
              <a:gd name="T1" fmla="*/ 139 h 391"/>
              <a:gd name="T2" fmla="*/ 294 w 364"/>
              <a:gd name="T3" fmla="*/ 137 h 391"/>
              <a:gd name="T4" fmla="*/ 266 w 364"/>
              <a:gd name="T5" fmla="*/ 133 h 391"/>
              <a:gd name="T6" fmla="*/ 236 w 364"/>
              <a:gd name="T7" fmla="*/ 128 h 391"/>
              <a:gd name="T8" fmla="*/ 236 w 364"/>
              <a:gd name="T9" fmla="*/ 110 h 391"/>
              <a:gd name="T10" fmla="*/ 243 w 364"/>
              <a:gd name="T11" fmla="*/ 109 h 391"/>
              <a:gd name="T12" fmla="*/ 251 w 364"/>
              <a:gd name="T13" fmla="*/ 101 h 391"/>
              <a:gd name="T14" fmla="*/ 252 w 364"/>
              <a:gd name="T15" fmla="*/ 93 h 391"/>
              <a:gd name="T16" fmla="*/ 262 w 364"/>
              <a:gd name="T17" fmla="*/ 93 h 391"/>
              <a:gd name="T18" fmla="*/ 261 w 364"/>
              <a:gd name="T19" fmla="*/ 87 h 391"/>
              <a:gd name="T20" fmla="*/ 253 w 364"/>
              <a:gd name="T21" fmla="*/ 82 h 391"/>
              <a:gd name="T22" fmla="*/ 253 w 364"/>
              <a:gd name="T23" fmla="*/ 75 h 391"/>
              <a:gd name="T24" fmla="*/ 264 w 364"/>
              <a:gd name="T25" fmla="*/ 60 h 391"/>
              <a:gd name="T26" fmla="*/ 259 w 364"/>
              <a:gd name="T27" fmla="*/ 56 h 391"/>
              <a:gd name="T28" fmla="*/ 249 w 364"/>
              <a:gd name="T29" fmla="*/ 56 h 391"/>
              <a:gd name="T30" fmla="*/ 261 w 364"/>
              <a:gd name="T31" fmla="*/ 40 h 391"/>
              <a:gd name="T32" fmla="*/ 262 w 364"/>
              <a:gd name="T33" fmla="*/ 32 h 391"/>
              <a:gd name="T34" fmla="*/ 257 w 364"/>
              <a:gd name="T35" fmla="*/ 28 h 391"/>
              <a:gd name="T36" fmla="*/ 258 w 364"/>
              <a:gd name="T37" fmla="*/ 23 h 391"/>
              <a:gd name="T38" fmla="*/ 263 w 364"/>
              <a:gd name="T39" fmla="*/ 23 h 391"/>
              <a:gd name="T40" fmla="*/ 265 w 364"/>
              <a:gd name="T41" fmla="*/ 16 h 391"/>
              <a:gd name="T42" fmla="*/ 258 w 364"/>
              <a:gd name="T43" fmla="*/ 10 h 391"/>
              <a:gd name="T44" fmla="*/ 253 w 364"/>
              <a:gd name="T45" fmla="*/ 13 h 391"/>
              <a:gd name="T46" fmla="*/ 222 w 364"/>
              <a:gd name="T47" fmla="*/ 3 h 391"/>
              <a:gd name="T48" fmla="*/ 197 w 364"/>
              <a:gd name="T49" fmla="*/ 2 h 391"/>
              <a:gd name="T50" fmla="*/ 182 w 364"/>
              <a:gd name="T51" fmla="*/ 0 h 391"/>
              <a:gd name="T52" fmla="*/ 179 w 364"/>
              <a:gd name="T53" fmla="*/ 5 h 391"/>
              <a:gd name="T54" fmla="*/ 161 w 364"/>
              <a:gd name="T55" fmla="*/ 7 h 391"/>
              <a:gd name="T56" fmla="*/ 167 w 364"/>
              <a:gd name="T57" fmla="*/ 20 h 391"/>
              <a:gd name="T58" fmla="*/ 162 w 364"/>
              <a:gd name="T59" fmla="*/ 31 h 391"/>
              <a:gd name="T60" fmla="*/ 161 w 364"/>
              <a:gd name="T61" fmla="*/ 34 h 391"/>
              <a:gd name="T62" fmla="*/ 161 w 364"/>
              <a:gd name="T63" fmla="*/ 37 h 391"/>
              <a:gd name="T64" fmla="*/ 159 w 364"/>
              <a:gd name="T65" fmla="*/ 44 h 391"/>
              <a:gd name="T66" fmla="*/ 153 w 364"/>
              <a:gd name="T67" fmla="*/ 49 h 391"/>
              <a:gd name="T68" fmla="*/ 153 w 364"/>
              <a:gd name="T69" fmla="*/ 59 h 391"/>
              <a:gd name="T70" fmla="*/ 149 w 364"/>
              <a:gd name="T71" fmla="*/ 67 h 391"/>
              <a:gd name="T72" fmla="*/ 143 w 364"/>
              <a:gd name="T73" fmla="*/ 67 h 391"/>
              <a:gd name="T74" fmla="*/ 115 w 364"/>
              <a:gd name="T75" fmla="*/ 45 h 391"/>
              <a:gd name="T76" fmla="*/ 96 w 364"/>
              <a:gd name="T77" fmla="*/ 101 h 391"/>
              <a:gd name="T78" fmla="*/ 96 w 364"/>
              <a:gd name="T79" fmla="*/ 118 h 391"/>
              <a:gd name="T80" fmla="*/ 80 w 364"/>
              <a:gd name="T81" fmla="*/ 132 h 391"/>
              <a:gd name="T82" fmla="*/ 80 w 364"/>
              <a:gd name="T83" fmla="*/ 140 h 391"/>
              <a:gd name="T84" fmla="*/ 74 w 364"/>
              <a:gd name="T85" fmla="*/ 141 h 391"/>
              <a:gd name="T86" fmla="*/ 49 w 364"/>
              <a:gd name="T87" fmla="*/ 165 h 391"/>
              <a:gd name="T88" fmla="*/ 42 w 364"/>
              <a:gd name="T89" fmla="*/ 188 h 391"/>
              <a:gd name="T90" fmla="*/ 31 w 364"/>
              <a:gd name="T91" fmla="*/ 211 h 391"/>
              <a:gd name="T92" fmla="*/ 27 w 364"/>
              <a:gd name="T93" fmla="*/ 233 h 391"/>
              <a:gd name="T94" fmla="*/ 0 w 364"/>
              <a:gd name="T95" fmla="*/ 273 h 391"/>
              <a:gd name="T96" fmla="*/ 118 w 364"/>
              <a:gd name="T97" fmla="*/ 372 h 391"/>
              <a:gd name="T98" fmla="*/ 336 w 364"/>
              <a:gd name="T99" fmla="*/ 391 h 391"/>
              <a:gd name="T100" fmla="*/ 353 w 364"/>
              <a:gd name="T101" fmla="*/ 385 h 391"/>
              <a:gd name="T102" fmla="*/ 360 w 364"/>
              <a:gd name="T103" fmla="*/ 297 h 391"/>
              <a:gd name="T104" fmla="*/ 364 w 364"/>
              <a:gd name="T105" fmla="*/ 241 h 391"/>
              <a:gd name="T106" fmla="*/ 360 w 364"/>
              <a:gd name="T107" fmla="*/ 204 h 391"/>
              <a:gd name="T108" fmla="*/ 353 w 364"/>
              <a:gd name="T109" fmla="*/ 170 h 391"/>
              <a:gd name="T110" fmla="*/ 341 w 364"/>
              <a:gd name="T111" fmla="*/ 159 h 391"/>
              <a:gd name="T112" fmla="*/ 328 w 364"/>
              <a:gd name="T113" fmla="*/ 13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4" h="391">
                <a:moveTo>
                  <a:pt x="328" y="139"/>
                </a:moveTo>
                <a:cubicBezTo>
                  <a:pt x="294" y="137"/>
                  <a:pt x="294" y="137"/>
                  <a:pt x="294" y="137"/>
                </a:cubicBezTo>
                <a:cubicBezTo>
                  <a:pt x="266" y="133"/>
                  <a:pt x="266" y="133"/>
                  <a:pt x="266" y="133"/>
                </a:cubicBezTo>
                <a:cubicBezTo>
                  <a:pt x="236" y="128"/>
                  <a:pt x="236" y="128"/>
                  <a:pt x="236" y="128"/>
                </a:cubicBezTo>
                <a:cubicBezTo>
                  <a:pt x="236" y="110"/>
                  <a:pt x="236" y="110"/>
                  <a:pt x="236" y="110"/>
                </a:cubicBezTo>
                <a:cubicBezTo>
                  <a:pt x="243" y="109"/>
                  <a:pt x="243" y="109"/>
                  <a:pt x="243" y="109"/>
                </a:cubicBezTo>
                <a:cubicBezTo>
                  <a:pt x="251" y="101"/>
                  <a:pt x="251" y="101"/>
                  <a:pt x="251" y="101"/>
                </a:cubicBezTo>
                <a:cubicBezTo>
                  <a:pt x="252" y="93"/>
                  <a:pt x="252" y="93"/>
                  <a:pt x="252" y="93"/>
                </a:cubicBezTo>
                <a:cubicBezTo>
                  <a:pt x="262" y="93"/>
                  <a:pt x="262" y="93"/>
                  <a:pt x="262" y="93"/>
                </a:cubicBezTo>
                <a:cubicBezTo>
                  <a:pt x="261" y="87"/>
                  <a:pt x="261" y="87"/>
                  <a:pt x="261" y="87"/>
                </a:cubicBezTo>
                <a:cubicBezTo>
                  <a:pt x="253" y="82"/>
                  <a:pt x="253" y="82"/>
                  <a:pt x="253" y="82"/>
                </a:cubicBezTo>
                <a:cubicBezTo>
                  <a:pt x="253" y="75"/>
                  <a:pt x="253" y="75"/>
                  <a:pt x="253" y="75"/>
                </a:cubicBezTo>
                <a:cubicBezTo>
                  <a:pt x="264" y="60"/>
                  <a:pt x="264" y="60"/>
                  <a:pt x="264" y="60"/>
                </a:cubicBezTo>
                <a:cubicBezTo>
                  <a:pt x="259" y="56"/>
                  <a:pt x="259" y="56"/>
                  <a:pt x="259" y="56"/>
                </a:cubicBezTo>
                <a:cubicBezTo>
                  <a:pt x="249" y="56"/>
                  <a:pt x="249" y="56"/>
                  <a:pt x="249" y="56"/>
                </a:cubicBezTo>
                <a:cubicBezTo>
                  <a:pt x="261" y="40"/>
                  <a:pt x="261" y="40"/>
                  <a:pt x="261" y="40"/>
                </a:cubicBezTo>
                <a:cubicBezTo>
                  <a:pt x="262" y="32"/>
                  <a:pt x="262" y="32"/>
                  <a:pt x="262" y="32"/>
                </a:cubicBezTo>
                <a:cubicBezTo>
                  <a:pt x="257" y="28"/>
                  <a:pt x="257" y="28"/>
                  <a:pt x="257" y="28"/>
                </a:cubicBezTo>
                <a:cubicBezTo>
                  <a:pt x="258" y="23"/>
                  <a:pt x="258" y="23"/>
                  <a:pt x="258" y="23"/>
                </a:cubicBezTo>
                <a:cubicBezTo>
                  <a:pt x="263" y="23"/>
                  <a:pt x="263" y="23"/>
                  <a:pt x="263" y="23"/>
                </a:cubicBezTo>
                <a:cubicBezTo>
                  <a:pt x="265" y="16"/>
                  <a:pt x="265" y="16"/>
                  <a:pt x="265" y="16"/>
                </a:cubicBezTo>
                <a:cubicBezTo>
                  <a:pt x="258" y="10"/>
                  <a:pt x="258" y="10"/>
                  <a:pt x="258" y="10"/>
                </a:cubicBezTo>
                <a:cubicBezTo>
                  <a:pt x="253" y="13"/>
                  <a:pt x="253" y="13"/>
                  <a:pt x="253" y="13"/>
                </a:cubicBezTo>
                <a:cubicBezTo>
                  <a:pt x="222" y="3"/>
                  <a:pt x="222" y="3"/>
                  <a:pt x="222" y="3"/>
                </a:cubicBezTo>
                <a:cubicBezTo>
                  <a:pt x="197" y="2"/>
                  <a:pt x="197" y="2"/>
                  <a:pt x="197" y="2"/>
                </a:cubicBezTo>
                <a:cubicBezTo>
                  <a:pt x="182" y="0"/>
                  <a:pt x="182" y="0"/>
                  <a:pt x="182" y="0"/>
                </a:cubicBezTo>
                <a:cubicBezTo>
                  <a:pt x="179" y="5"/>
                  <a:pt x="179" y="5"/>
                  <a:pt x="179" y="5"/>
                </a:cubicBezTo>
                <a:cubicBezTo>
                  <a:pt x="161" y="7"/>
                  <a:pt x="161" y="7"/>
                  <a:pt x="161" y="7"/>
                </a:cubicBezTo>
                <a:cubicBezTo>
                  <a:pt x="167" y="20"/>
                  <a:pt x="167" y="20"/>
                  <a:pt x="167" y="20"/>
                </a:cubicBezTo>
                <a:cubicBezTo>
                  <a:pt x="162" y="31"/>
                  <a:pt x="162" y="31"/>
                  <a:pt x="162" y="31"/>
                </a:cubicBezTo>
                <a:cubicBezTo>
                  <a:pt x="161" y="34"/>
                  <a:pt x="161" y="34"/>
                  <a:pt x="161" y="34"/>
                </a:cubicBezTo>
                <a:cubicBezTo>
                  <a:pt x="161" y="34"/>
                  <a:pt x="162" y="36"/>
                  <a:pt x="161" y="37"/>
                </a:cubicBezTo>
                <a:cubicBezTo>
                  <a:pt x="160" y="39"/>
                  <a:pt x="159" y="44"/>
                  <a:pt x="159" y="44"/>
                </a:cubicBezTo>
                <a:cubicBezTo>
                  <a:pt x="153" y="49"/>
                  <a:pt x="153" y="49"/>
                  <a:pt x="153" y="49"/>
                </a:cubicBezTo>
                <a:cubicBezTo>
                  <a:pt x="153" y="59"/>
                  <a:pt x="153" y="59"/>
                  <a:pt x="153" y="59"/>
                </a:cubicBezTo>
                <a:cubicBezTo>
                  <a:pt x="149" y="67"/>
                  <a:pt x="149" y="67"/>
                  <a:pt x="149" y="67"/>
                </a:cubicBezTo>
                <a:cubicBezTo>
                  <a:pt x="143" y="67"/>
                  <a:pt x="143" y="67"/>
                  <a:pt x="143" y="67"/>
                </a:cubicBezTo>
                <a:cubicBezTo>
                  <a:pt x="115" y="45"/>
                  <a:pt x="115" y="45"/>
                  <a:pt x="115" y="45"/>
                </a:cubicBezTo>
                <a:cubicBezTo>
                  <a:pt x="96" y="101"/>
                  <a:pt x="96" y="101"/>
                  <a:pt x="96" y="101"/>
                </a:cubicBezTo>
                <a:cubicBezTo>
                  <a:pt x="96" y="118"/>
                  <a:pt x="96" y="118"/>
                  <a:pt x="96" y="118"/>
                </a:cubicBezTo>
                <a:cubicBezTo>
                  <a:pt x="80" y="132"/>
                  <a:pt x="80" y="132"/>
                  <a:pt x="80" y="132"/>
                </a:cubicBezTo>
                <a:cubicBezTo>
                  <a:pt x="80" y="140"/>
                  <a:pt x="80" y="140"/>
                  <a:pt x="80" y="140"/>
                </a:cubicBezTo>
                <a:cubicBezTo>
                  <a:pt x="74" y="141"/>
                  <a:pt x="74" y="141"/>
                  <a:pt x="74" y="141"/>
                </a:cubicBezTo>
                <a:cubicBezTo>
                  <a:pt x="49" y="165"/>
                  <a:pt x="49" y="165"/>
                  <a:pt x="49" y="165"/>
                </a:cubicBezTo>
                <a:cubicBezTo>
                  <a:pt x="42" y="188"/>
                  <a:pt x="42" y="188"/>
                  <a:pt x="42" y="188"/>
                </a:cubicBezTo>
                <a:cubicBezTo>
                  <a:pt x="31" y="211"/>
                  <a:pt x="31" y="211"/>
                  <a:pt x="31" y="211"/>
                </a:cubicBezTo>
                <a:cubicBezTo>
                  <a:pt x="27" y="233"/>
                  <a:pt x="27" y="233"/>
                  <a:pt x="27" y="233"/>
                </a:cubicBezTo>
                <a:cubicBezTo>
                  <a:pt x="0" y="273"/>
                  <a:pt x="0" y="273"/>
                  <a:pt x="0" y="273"/>
                </a:cubicBezTo>
                <a:cubicBezTo>
                  <a:pt x="118" y="372"/>
                  <a:pt x="118" y="372"/>
                  <a:pt x="118" y="372"/>
                </a:cubicBezTo>
                <a:cubicBezTo>
                  <a:pt x="336" y="391"/>
                  <a:pt x="336" y="391"/>
                  <a:pt x="336" y="391"/>
                </a:cubicBezTo>
                <a:cubicBezTo>
                  <a:pt x="353" y="385"/>
                  <a:pt x="353" y="385"/>
                  <a:pt x="353" y="385"/>
                </a:cubicBezTo>
                <a:cubicBezTo>
                  <a:pt x="360" y="297"/>
                  <a:pt x="360" y="297"/>
                  <a:pt x="360" y="297"/>
                </a:cubicBezTo>
                <a:cubicBezTo>
                  <a:pt x="364" y="241"/>
                  <a:pt x="364" y="241"/>
                  <a:pt x="364" y="241"/>
                </a:cubicBezTo>
                <a:cubicBezTo>
                  <a:pt x="360" y="204"/>
                  <a:pt x="360" y="204"/>
                  <a:pt x="360" y="204"/>
                </a:cubicBezTo>
                <a:cubicBezTo>
                  <a:pt x="353" y="170"/>
                  <a:pt x="353" y="170"/>
                  <a:pt x="353" y="170"/>
                </a:cubicBezTo>
                <a:cubicBezTo>
                  <a:pt x="341" y="159"/>
                  <a:pt x="341" y="159"/>
                  <a:pt x="341" y="159"/>
                </a:cubicBezTo>
                <a:lnTo>
                  <a:pt x="328" y="139"/>
                </a:lnTo>
                <a:close/>
              </a:path>
            </a:pathLst>
          </a:custGeom>
          <a:solidFill>
            <a:srgbClr val="03A9F4"/>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9" name="Freeform 12">
            <a:extLst>
              <a:ext uri="{FF2B5EF4-FFF2-40B4-BE49-F238E27FC236}">
                <a16:creationId xmlns:a16="http://schemas.microsoft.com/office/drawing/2014/main" id="{65D8C2CD-6557-767B-D76C-5D44D61CB1BC}"/>
              </a:ext>
            </a:extLst>
          </p:cNvPr>
          <p:cNvSpPr>
            <a:spLocks/>
          </p:cNvSpPr>
          <p:nvPr/>
        </p:nvSpPr>
        <p:spPr bwMode="auto">
          <a:xfrm>
            <a:off x="10417942" y="3887007"/>
            <a:ext cx="757238" cy="979487"/>
          </a:xfrm>
          <a:custGeom>
            <a:avLst/>
            <a:gdLst>
              <a:gd name="T0" fmla="*/ 192 w 199"/>
              <a:gd name="T1" fmla="*/ 150 h 257"/>
              <a:gd name="T2" fmla="*/ 181 w 199"/>
              <a:gd name="T3" fmla="*/ 133 h 257"/>
              <a:gd name="T4" fmla="*/ 178 w 199"/>
              <a:gd name="T5" fmla="*/ 126 h 257"/>
              <a:gd name="T6" fmla="*/ 172 w 199"/>
              <a:gd name="T7" fmla="*/ 115 h 257"/>
              <a:gd name="T8" fmla="*/ 163 w 199"/>
              <a:gd name="T9" fmla="*/ 111 h 257"/>
              <a:gd name="T10" fmla="*/ 157 w 199"/>
              <a:gd name="T11" fmla="*/ 105 h 257"/>
              <a:gd name="T12" fmla="*/ 162 w 199"/>
              <a:gd name="T13" fmla="*/ 99 h 257"/>
              <a:gd name="T14" fmla="*/ 155 w 199"/>
              <a:gd name="T15" fmla="*/ 88 h 257"/>
              <a:gd name="T16" fmla="*/ 155 w 199"/>
              <a:gd name="T17" fmla="*/ 81 h 257"/>
              <a:gd name="T18" fmla="*/ 148 w 199"/>
              <a:gd name="T19" fmla="*/ 80 h 257"/>
              <a:gd name="T20" fmla="*/ 145 w 199"/>
              <a:gd name="T21" fmla="*/ 74 h 257"/>
              <a:gd name="T22" fmla="*/ 148 w 199"/>
              <a:gd name="T23" fmla="*/ 68 h 257"/>
              <a:gd name="T24" fmla="*/ 132 w 199"/>
              <a:gd name="T25" fmla="*/ 54 h 257"/>
              <a:gd name="T26" fmla="*/ 121 w 199"/>
              <a:gd name="T27" fmla="*/ 57 h 257"/>
              <a:gd name="T28" fmla="*/ 80 w 199"/>
              <a:gd name="T29" fmla="*/ 36 h 257"/>
              <a:gd name="T30" fmla="*/ 46 w 199"/>
              <a:gd name="T31" fmla="*/ 7 h 257"/>
              <a:gd name="T32" fmla="*/ 28 w 199"/>
              <a:gd name="T33" fmla="*/ 7 h 257"/>
              <a:gd name="T34" fmla="*/ 18 w 199"/>
              <a:gd name="T35" fmla="*/ 45 h 257"/>
              <a:gd name="T36" fmla="*/ 12 w 199"/>
              <a:gd name="T37" fmla="*/ 71 h 257"/>
              <a:gd name="T38" fmla="*/ 23 w 199"/>
              <a:gd name="T39" fmla="*/ 84 h 257"/>
              <a:gd name="T40" fmla="*/ 36 w 199"/>
              <a:gd name="T41" fmla="*/ 108 h 257"/>
              <a:gd name="T42" fmla="*/ 18 w 199"/>
              <a:gd name="T43" fmla="*/ 128 h 257"/>
              <a:gd name="T44" fmla="*/ 6 w 199"/>
              <a:gd name="T45" fmla="*/ 131 h 257"/>
              <a:gd name="T46" fmla="*/ 0 w 199"/>
              <a:gd name="T47" fmla="*/ 137 h 257"/>
              <a:gd name="T48" fmla="*/ 17 w 199"/>
              <a:gd name="T49" fmla="*/ 174 h 257"/>
              <a:gd name="T50" fmla="*/ 28 w 199"/>
              <a:gd name="T51" fmla="*/ 192 h 257"/>
              <a:gd name="T52" fmla="*/ 59 w 199"/>
              <a:gd name="T53" fmla="*/ 232 h 257"/>
              <a:gd name="T54" fmla="*/ 64 w 199"/>
              <a:gd name="T55" fmla="*/ 249 h 257"/>
              <a:gd name="T56" fmla="*/ 115 w 199"/>
              <a:gd name="T57" fmla="*/ 256 h 257"/>
              <a:gd name="T58" fmla="*/ 116 w 199"/>
              <a:gd name="T59" fmla="*/ 247 h 257"/>
              <a:gd name="T60" fmla="*/ 138 w 199"/>
              <a:gd name="T61" fmla="*/ 234 h 257"/>
              <a:gd name="T62" fmla="*/ 161 w 199"/>
              <a:gd name="T63" fmla="*/ 236 h 257"/>
              <a:gd name="T64" fmla="*/ 177 w 199"/>
              <a:gd name="T65" fmla="*/ 217 h 257"/>
              <a:gd name="T66" fmla="*/ 199 w 199"/>
              <a:gd name="T67" fmla="*/ 15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257">
                <a:moveTo>
                  <a:pt x="198" y="156"/>
                </a:moveTo>
                <a:cubicBezTo>
                  <a:pt x="198" y="155"/>
                  <a:pt x="192" y="150"/>
                  <a:pt x="192" y="150"/>
                </a:cubicBezTo>
                <a:cubicBezTo>
                  <a:pt x="191" y="144"/>
                  <a:pt x="191" y="144"/>
                  <a:pt x="191" y="144"/>
                </a:cubicBezTo>
                <a:cubicBezTo>
                  <a:pt x="181" y="133"/>
                  <a:pt x="181" y="133"/>
                  <a:pt x="181" y="133"/>
                </a:cubicBezTo>
                <a:cubicBezTo>
                  <a:pt x="178" y="128"/>
                  <a:pt x="178" y="128"/>
                  <a:pt x="178" y="128"/>
                </a:cubicBezTo>
                <a:cubicBezTo>
                  <a:pt x="178" y="126"/>
                  <a:pt x="178" y="126"/>
                  <a:pt x="178" y="126"/>
                </a:cubicBezTo>
                <a:cubicBezTo>
                  <a:pt x="172" y="118"/>
                  <a:pt x="172" y="118"/>
                  <a:pt x="172" y="118"/>
                </a:cubicBezTo>
                <a:cubicBezTo>
                  <a:pt x="172" y="115"/>
                  <a:pt x="172" y="115"/>
                  <a:pt x="172" y="115"/>
                </a:cubicBezTo>
                <a:cubicBezTo>
                  <a:pt x="169" y="111"/>
                  <a:pt x="169" y="111"/>
                  <a:pt x="169" y="111"/>
                </a:cubicBezTo>
                <a:cubicBezTo>
                  <a:pt x="169" y="111"/>
                  <a:pt x="163" y="111"/>
                  <a:pt x="163" y="111"/>
                </a:cubicBezTo>
                <a:cubicBezTo>
                  <a:pt x="162" y="111"/>
                  <a:pt x="159" y="110"/>
                  <a:pt x="159" y="110"/>
                </a:cubicBezTo>
                <a:cubicBezTo>
                  <a:pt x="159" y="110"/>
                  <a:pt x="157" y="106"/>
                  <a:pt x="157" y="105"/>
                </a:cubicBezTo>
                <a:cubicBezTo>
                  <a:pt x="157" y="104"/>
                  <a:pt x="155" y="101"/>
                  <a:pt x="155" y="101"/>
                </a:cubicBezTo>
                <a:cubicBezTo>
                  <a:pt x="162" y="99"/>
                  <a:pt x="162" y="99"/>
                  <a:pt x="162" y="99"/>
                </a:cubicBezTo>
                <a:cubicBezTo>
                  <a:pt x="162" y="99"/>
                  <a:pt x="161" y="93"/>
                  <a:pt x="161" y="93"/>
                </a:cubicBezTo>
                <a:cubicBezTo>
                  <a:pt x="161" y="92"/>
                  <a:pt x="155" y="88"/>
                  <a:pt x="155" y="88"/>
                </a:cubicBezTo>
                <a:cubicBezTo>
                  <a:pt x="155" y="88"/>
                  <a:pt x="154" y="85"/>
                  <a:pt x="155" y="84"/>
                </a:cubicBezTo>
                <a:cubicBezTo>
                  <a:pt x="155" y="84"/>
                  <a:pt x="155" y="82"/>
                  <a:pt x="155" y="81"/>
                </a:cubicBezTo>
                <a:cubicBezTo>
                  <a:pt x="155" y="80"/>
                  <a:pt x="151" y="81"/>
                  <a:pt x="151" y="81"/>
                </a:cubicBezTo>
                <a:cubicBezTo>
                  <a:pt x="151" y="81"/>
                  <a:pt x="148" y="80"/>
                  <a:pt x="148" y="80"/>
                </a:cubicBezTo>
                <a:cubicBezTo>
                  <a:pt x="148" y="80"/>
                  <a:pt x="148" y="77"/>
                  <a:pt x="148" y="77"/>
                </a:cubicBezTo>
                <a:cubicBezTo>
                  <a:pt x="148" y="76"/>
                  <a:pt x="145" y="74"/>
                  <a:pt x="145" y="74"/>
                </a:cubicBezTo>
                <a:cubicBezTo>
                  <a:pt x="146" y="72"/>
                  <a:pt x="146" y="72"/>
                  <a:pt x="146" y="72"/>
                </a:cubicBezTo>
                <a:cubicBezTo>
                  <a:pt x="148" y="68"/>
                  <a:pt x="148" y="68"/>
                  <a:pt x="148" y="68"/>
                </a:cubicBezTo>
                <a:cubicBezTo>
                  <a:pt x="137" y="56"/>
                  <a:pt x="137" y="56"/>
                  <a:pt x="137" y="56"/>
                </a:cubicBezTo>
                <a:cubicBezTo>
                  <a:pt x="132" y="54"/>
                  <a:pt x="132" y="54"/>
                  <a:pt x="132" y="54"/>
                </a:cubicBezTo>
                <a:cubicBezTo>
                  <a:pt x="125" y="53"/>
                  <a:pt x="125" y="53"/>
                  <a:pt x="125" y="53"/>
                </a:cubicBezTo>
                <a:cubicBezTo>
                  <a:pt x="121" y="57"/>
                  <a:pt x="121" y="57"/>
                  <a:pt x="121" y="57"/>
                </a:cubicBezTo>
                <a:cubicBezTo>
                  <a:pt x="108" y="57"/>
                  <a:pt x="108" y="57"/>
                  <a:pt x="108" y="57"/>
                </a:cubicBezTo>
                <a:cubicBezTo>
                  <a:pt x="80" y="36"/>
                  <a:pt x="80" y="36"/>
                  <a:pt x="80" y="36"/>
                </a:cubicBezTo>
                <a:cubicBezTo>
                  <a:pt x="52" y="8"/>
                  <a:pt x="52" y="8"/>
                  <a:pt x="52" y="8"/>
                </a:cubicBezTo>
                <a:cubicBezTo>
                  <a:pt x="46" y="7"/>
                  <a:pt x="46" y="7"/>
                  <a:pt x="46" y="7"/>
                </a:cubicBezTo>
                <a:cubicBezTo>
                  <a:pt x="37" y="0"/>
                  <a:pt x="37" y="0"/>
                  <a:pt x="37" y="0"/>
                </a:cubicBezTo>
                <a:cubicBezTo>
                  <a:pt x="28" y="7"/>
                  <a:pt x="28" y="7"/>
                  <a:pt x="28" y="7"/>
                </a:cubicBezTo>
                <a:cubicBezTo>
                  <a:pt x="26" y="23"/>
                  <a:pt x="26" y="23"/>
                  <a:pt x="26" y="23"/>
                </a:cubicBezTo>
                <a:cubicBezTo>
                  <a:pt x="18" y="45"/>
                  <a:pt x="18" y="45"/>
                  <a:pt x="18" y="45"/>
                </a:cubicBezTo>
                <a:cubicBezTo>
                  <a:pt x="21" y="58"/>
                  <a:pt x="21" y="58"/>
                  <a:pt x="21" y="58"/>
                </a:cubicBezTo>
                <a:cubicBezTo>
                  <a:pt x="12" y="71"/>
                  <a:pt x="12" y="71"/>
                  <a:pt x="12" y="71"/>
                </a:cubicBezTo>
                <a:cubicBezTo>
                  <a:pt x="21" y="78"/>
                  <a:pt x="21" y="78"/>
                  <a:pt x="21" y="78"/>
                </a:cubicBezTo>
                <a:cubicBezTo>
                  <a:pt x="23" y="84"/>
                  <a:pt x="23" y="84"/>
                  <a:pt x="23" y="84"/>
                </a:cubicBezTo>
                <a:cubicBezTo>
                  <a:pt x="18" y="96"/>
                  <a:pt x="18" y="96"/>
                  <a:pt x="18" y="96"/>
                </a:cubicBezTo>
                <a:cubicBezTo>
                  <a:pt x="36" y="108"/>
                  <a:pt x="36" y="108"/>
                  <a:pt x="36" y="108"/>
                </a:cubicBezTo>
                <a:cubicBezTo>
                  <a:pt x="33" y="133"/>
                  <a:pt x="33" y="133"/>
                  <a:pt x="33" y="133"/>
                </a:cubicBezTo>
                <a:cubicBezTo>
                  <a:pt x="18" y="128"/>
                  <a:pt x="18" y="128"/>
                  <a:pt x="18" y="128"/>
                </a:cubicBezTo>
                <a:cubicBezTo>
                  <a:pt x="12" y="128"/>
                  <a:pt x="12" y="128"/>
                  <a:pt x="12" y="128"/>
                </a:cubicBezTo>
                <a:cubicBezTo>
                  <a:pt x="6" y="131"/>
                  <a:pt x="6" y="131"/>
                  <a:pt x="6" y="131"/>
                </a:cubicBezTo>
                <a:cubicBezTo>
                  <a:pt x="11" y="137"/>
                  <a:pt x="11" y="137"/>
                  <a:pt x="11" y="137"/>
                </a:cubicBezTo>
                <a:cubicBezTo>
                  <a:pt x="0" y="137"/>
                  <a:pt x="0" y="137"/>
                  <a:pt x="0" y="137"/>
                </a:cubicBezTo>
                <a:cubicBezTo>
                  <a:pt x="17" y="164"/>
                  <a:pt x="17" y="164"/>
                  <a:pt x="17" y="164"/>
                </a:cubicBezTo>
                <a:cubicBezTo>
                  <a:pt x="17" y="174"/>
                  <a:pt x="17" y="174"/>
                  <a:pt x="17" y="174"/>
                </a:cubicBezTo>
                <a:cubicBezTo>
                  <a:pt x="24" y="184"/>
                  <a:pt x="24" y="184"/>
                  <a:pt x="24" y="184"/>
                </a:cubicBezTo>
                <a:cubicBezTo>
                  <a:pt x="28" y="192"/>
                  <a:pt x="28" y="192"/>
                  <a:pt x="28" y="192"/>
                </a:cubicBezTo>
                <a:cubicBezTo>
                  <a:pt x="40" y="213"/>
                  <a:pt x="40" y="213"/>
                  <a:pt x="40" y="213"/>
                </a:cubicBezTo>
                <a:cubicBezTo>
                  <a:pt x="59" y="232"/>
                  <a:pt x="59" y="232"/>
                  <a:pt x="59" y="232"/>
                </a:cubicBezTo>
                <a:cubicBezTo>
                  <a:pt x="59" y="246"/>
                  <a:pt x="59" y="246"/>
                  <a:pt x="59" y="246"/>
                </a:cubicBezTo>
                <a:cubicBezTo>
                  <a:pt x="64" y="249"/>
                  <a:pt x="64" y="249"/>
                  <a:pt x="64" y="249"/>
                </a:cubicBezTo>
                <a:cubicBezTo>
                  <a:pt x="67" y="257"/>
                  <a:pt x="67" y="257"/>
                  <a:pt x="67" y="257"/>
                </a:cubicBezTo>
                <a:cubicBezTo>
                  <a:pt x="115" y="256"/>
                  <a:pt x="115" y="256"/>
                  <a:pt x="115" y="256"/>
                </a:cubicBezTo>
                <a:cubicBezTo>
                  <a:pt x="115" y="254"/>
                  <a:pt x="115" y="254"/>
                  <a:pt x="115" y="254"/>
                </a:cubicBezTo>
                <a:cubicBezTo>
                  <a:pt x="116" y="247"/>
                  <a:pt x="116" y="247"/>
                  <a:pt x="116" y="247"/>
                </a:cubicBezTo>
                <a:cubicBezTo>
                  <a:pt x="122" y="242"/>
                  <a:pt x="122" y="242"/>
                  <a:pt x="122" y="242"/>
                </a:cubicBezTo>
                <a:cubicBezTo>
                  <a:pt x="138" y="234"/>
                  <a:pt x="138" y="234"/>
                  <a:pt x="138" y="234"/>
                </a:cubicBezTo>
                <a:cubicBezTo>
                  <a:pt x="147" y="232"/>
                  <a:pt x="147" y="232"/>
                  <a:pt x="147" y="232"/>
                </a:cubicBezTo>
                <a:cubicBezTo>
                  <a:pt x="161" y="236"/>
                  <a:pt x="161" y="236"/>
                  <a:pt x="161" y="236"/>
                </a:cubicBezTo>
                <a:cubicBezTo>
                  <a:pt x="177" y="235"/>
                  <a:pt x="177" y="235"/>
                  <a:pt x="177" y="235"/>
                </a:cubicBezTo>
                <a:cubicBezTo>
                  <a:pt x="177" y="217"/>
                  <a:pt x="177" y="217"/>
                  <a:pt x="177" y="217"/>
                </a:cubicBezTo>
                <a:cubicBezTo>
                  <a:pt x="198" y="164"/>
                  <a:pt x="198" y="164"/>
                  <a:pt x="198" y="164"/>
                </a:cubicBezTo>
                <a:cubicBezTo>
                  <a:pt x="198" y="164"/>
                  <a:pt x="199" y="160"/>
                  <a:pt x="199" y="159"/>
                </a:cubicBezTo>
                <a:cubicBezTo>
                  <a:pt x="199" y="159"/>
                  <a:pt x="198" y="156"/>
                  <a:pt x="198" y="156"/>
                </a:cubicBez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0" name="Freeform 13">
            <a:extLst>
              <a:ext uri="{FF2B5EF4-FFF2-40B4-BE49-F238E27FC236}">
                <a16:creationId xmlns:a16="http://schemas.microsoft.com/office/drawing/2014/main" id="{BF9E5AE2-A489-B236-1ADA-C22F854747CA}"/>
              </a:ext>
            </a:extLst>
          </p:cNvPr>
          <p:cNvSpPr>
            <a:spLocks/>
          </p:cNvSpPr>
          <p:nvPr/>
        </p:nvSpPr>
        <p:spPr bwMode="auto">
          <a:xfrm>
            <a:off x="8941567" y="2085195"/>
            <a:ext cx="738188" cy="723900"/>
          </a:xfrm>
          <a:custGeom>
            <a:avLst/>
            <a:gdLst>
              <a:gd name="T0" fmla="*/ 0 w 194"/>
              <a:gd name="T1" fmla="*/ 77 h 190"/>
              <a:gd name="T2" fmla="*/ 2 w 194"/>
              <a:gd name="T3" fmla="*/ 86 h 190"/>
              <a:gd name="T4" fmla="*/ 11 w 194"/>
              <a:gd name="T5" fmla="*/ 90 h 190"/>
              <a:gd name="T6" fmla="*/ 13 w 194"/>
              <a:gd name="T7" fmla="*/ 97 h 190"/>
              <a:gd name="T8" fmla="*/ 20 w 194"/>
              <a:gd name="T9" fmla="*/ 102 h 190"/>
              <a:gd name="T10" fmla="*/ 17 w 194"/>
              <a:gd name="T11" fmla="*/ 105 h 190"/>
              <a:gd name="T12" fmla="*/ 22 w 194"/>
              <a:gd name="T13" fmla="*/ 117 h 190"/>
              <a:gd name="T14" fmla="*/ 33 w 194"/>
              <a:gd name="T15" fmla="*/ 126 h 190"/>
              <a:gd name="T16" fmla="*/ 35 w 194"/>
              <a:gd name="T17" fmla="*/ 131 h 190"/>
              <a:gd name="T18" fmla="*/ 52 w 194"/>
              <a:gd name="T19" fmla="*/ 140 h 190"/>
              <a:gd name="T20" fmla="*/ 76 w 194"/>
              <a:gd name="T21" fmla="*/ 154 h 190"/>
              <a:gd name="T22" fmla="*/ 94 w 194"/>
              <a:gd name="T23" fmla="*/ 162 h 190"/>
              <a:gd name="T24" fmla="*/ 112 w 194"/>
              <a:gd name="T25" fmla="*/ 173 h 190"/>
              <a:gd name="T26" fmla="*/ 128 w 194"/>
              <a:gd name="T27" fmla="*/ 190 h 190"/>
              <a:gd name="T28" fmla="*/ 132 w 194"/>
              <a:gd name="T29" fmla="*/ 190 h 190"/>
              <a:gd name="T30" fmla="*/ 135 w 194"/>
              <a:gd name="T31" fmla="*/ 183 h 190"/>
              <a:gd name="T32" fmla="*/ 143 w 194"/>
              <a:gd name="T33" fmla="*/ 163 h 190"/>
              <a:gd name="T34" fmla="*/ 153 w 194"/>
              <a:gd name="T35" fmla="*/ 146 h 190"/>
              <a:gd name="T36" fmla="*/ 158 w 194"/>
              <a:gd name="T37" fmla="*/ 139 h 190"/>
              <a:gd name="T38" fmla="*/ 155 w 194"/>
              <a:gd name="T39" fmla="*/ 125 h 190"/>
              <a:gd name="T40" fmla="*/ 162 w 194"/>
              <a:gd name="T41" fmla="*/ 125 h 190"/>
              <a:gd name="T42" fmla="*/ 171 w 194"/>
              <a:gd name="T43" fmla="*/ 115 h 190"/>
              <a:gd name="T44" fmla="*/ 178 w 194"/>
              <a:gd name="T45" fmla="*/ 115 h 190"/>
              <a:gd name="T46" fmla="*/ 180 w 194"/>
              <a:gd name="T47" fmla="*/ 106 h 190"/>
              <a:gd name="T48" fmla="*/ 183 w 194"/>
              <a:gd name="T49" fmla="*/ 98 h 190"/>
              <a:gd name="T50" fmla="*/ 187 w 194"/>
              <a:gd name="T51" fmla="*/ 92 h 190"/>
              <a:gd name="T52" fmla="*/ 183 w 194"/>
              <a:gd name="T53" fmla="*/ 86 h 190"/>
              <a:gd name="T54" fmla="*/ 183 w 194"/>
              <a:gd name="T55" fmla="*/ 83 h 190"/>
              <a:gd name="T56" fmla="*/ 192 w 194"/>
              <a:gd name="T57" fmla="*/ 78 h 190"/>
              <a:gd name="T58" fmla="*/ 193 w 194"/>
              <a:gd name="T59" fmla="*/ 73 h 190"/>
              <a:gd name="T60" fmla="*/ 193 w 194"/>
              <a:gd name="T61" fmla="*/ 67 h 190"/>
              <a:gd name="T62" fmla="*/ 186 w 194"/>
              <a:gd name="T63" fmla="*/ 63 h 190"/>
              <a:gd name="T64" fmla="*/ 185 w 194"/>
              <a:gd name="T65" fmla="*/ 42 h 190"/>
              <a:gd name="T66" fmla="*/ 191 w 194"/>
              <a:gd name="T67" fmla="*/ 33 h 190"/>
              <a:gd name="T68" fmla="*/ 189 w 194"/>
              <a:gd name="T69" fmla="*/ 29 h 190"/>
              <a:gd name="T70" fmla="*/ 182 w 194"/>
              <a:gd name="T71" fmla="*/ 28 h 190"/>
              <a:gd name="T72" fmla="*/ 177 w 194"/>
              <a:gd name="T73" fmla="*/ 11 h 190"/>
              <a:gd name="T74" fmla="*/ 174 w 194"/>
              <a:gd name="T75" fmla="*/ 10 h 190"/>
              <a:gd name="T76" fmla="*/ 174 w 194"/>
              <a:gd name="T77" fmla="*/ 0 h 190"/>
              <a:gd name="T78" fmla="*/ 169 w 194"/>
              <a:gd name="T79" fmla="*/ 2 h 190"/>
              <a:gd name="T80" fmla="*/ 164 w 194"/>
              <a:gd name="T81" fmla="*/ 8 h 190"/>
              <a:gd name="T82" fmla="*/ 155 w 194"/>
              <a:gd name="T83" fmla="*/ 3 h 190"/>
              <a:gd name="T84" fmla="*/ 132 w 194"/>
              <a:gd name="T85" fmla="*/ 10 h 190"/>
              <a:gd name="T86" fmla="*/ 111 w 194"/>
              <a:gd name="T87" fmla="*/ 10 h 190"/>
              <a:gd name="T88" fmla="*/ 110 w 194"/>
              <a:gd name="T89" fmla="*/ 20 h 190"/>
              <a:gd name="T90" fmla="*/ 104 w 194"/>
              <a:gd name="T91" fmla="*/ 19 h 190"/>
              <a:gd name="T92" fmla="*/ 88 w 194"/>
              <a:gd name="T93" fmla="*/ 8 h 190"/>
              <a:gd name="T94" fmla="*/ 62 w 194"/>
              <a:gd name="T95" fmla="*/ 31 h 190"/>
              <a:gd name="T96" fmla="*/ 69 w 194"/>
              <a:gd name="T97" fmla="*/ 38 h 190"/>
              <a:gd name="T98" fmla="*/ 62 w 194"/>
              <a:gd name="T99" fmla="*/ 46 h 190"/>
              <a:gd name="T100" fmla="*/ 61 w 194"/>
              <a:gd name="T101" fmla="*/ 57 h 190"/>
              <a:gd name="T102" fmla="*/ 56 w 194"/>
              <a:gd name="T103" fmla="*/ 60 h 190"/>
              <a:gd name="T104" fmla="*/ 52 w 194"/>
              <a:gd name="T105" fmla="*/ 60 h 190"/>
              <a:gd name="T106" fmla="*/ 50 w 194"/>
              <a:gd name="T107" fmla="*/ 66 h 190"/>
              <a:gd name="T108" fmla="*/ 40 w 194"/>
              <a:gd name="T109" fmla="*/ 65 h 190"/>
              <a:gd name="T110" fmla="*/ 40 w 194"/>
              <a:gd name="T111" fmla="*/ 73 h 190"/>
              <a:gd name="T112" fmla="*/ 37 w 194"/>
              <a:gd name="T113" fmla="*/ 73 h 190"/>
              <a:gd name="T114" fmla="*/ 27 w 194"/>
              <a:gd name="T115" fmla="*/ 70 h 190"/>
              <a:gd name="T116" fmla="*/ 19 w 194"/>
              <a:gd name="T117" fmla="*/ 70 h 190"/>
              <a:gd name="T118" fmla="*/ 8 w 194"/>
              <a:gd name="T119" fmla="*/ 73 h 190"/>
              <a:gd name="T120" fmla="*/ 0 w 194"/>
              <a:gd name="T121" fmla="*/ 7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190">
                <a:moveTo>
                  <a:pt x="0" y="77"/>
                </a:moveTo>
                <a:cubicBezTo>
                  <a:pt x="2" y="86"/>
                  <a:pt x="2" y="86"/>
                  <a:pt x="2" y="86"/>
                </a:cubicBezTo>
                <a:cubicBezTo>
                  <a:pt x="11" y="90"/>
                  <a:pt x="11" y="90"/>
                  <a:pt x="11" y="90"/>
                </a:cubicBezTo>
                <a:cubicBezTo>
                  <a:pt x="13" y="97"/>
                  <a:pt x="13" y="97"/>
                  <a:pt x="13" y="97"/>
                </a:cubicBezTo>
                <a:cubicBezTo>
                  <a:pt x="20" y="102"/>
                  <a:pt x="20" y="102"/>
                  <a:pt x="20" y="102"/>
                </a:cubicBezTo>
                <a:cubicBezTo>
                  <a:pt x="17" y="105"/>
                  <a:pt x="17" y="105"/>
                  <a:pt x="17" y="105"/>
                </a:cubicBezTo>
                <a:cubicBezTo>
                  <a:pt x="17" y="105"/>
                  <a:pt x="21" y="116"/>
                  <a:pt x="22" y="117"/>
                </a:cubicBezTo>
                <a:cubicBezTo>
                  <a:pt x="23" y="117"/>
                  <a:pt x="32" y="125"/>
                  <a:pt x="33" y="126"/>
                </a:cubicBezTo>
                <a:cubicBezTo>
                  <a:pt x="33" y="126"/>
                  <a:pt x="35" y="131"/>
                  <a:pt x="35" y="131"/>
                </a:cubicBezTo>
                <a:cubicBezTo>
                  <a:pt x="52" y="140"/>
                  <a:pt x="52" y="140"/>
                  <a:pt x="52" y="140"/>
                </a:cubicBezTo>
                <a:cubicBezTo>
                  <a:pt x="52" y="140"/>
                  <a:pt x="75" y="153"/>
                  <a:pt x="76" y="154"/>
                </a:cubicBezTo>
                <a:cubicBezTo>
                  <a:pt x="76" y="155"/>
                  <a:pt x="94" y="162"/>
                  <a:pt x="94" y="162"/>
                </a:cubicBezTo>
                <a:cubicBezTo>
                  <a:pt x="112" y="173"/>
                  <a:pt x="112" y="173"/>
                  <a:pt x="112" y="173"/>
                </a:cubicBezTo>
                <a:cubicBezTo>
                  <a:pt x="128" y="190"/>
                  <a:pt x="128" y="190"/>
                  <a:pt x="128" y="190"/>
                </a:cubicBezTo>
                <a:cubicBezTo>
                  <a:pt x="132" y="190"/>
                  <a:pt x="132" y="190"/>
                  <a:pt x="132" y="190"/>
                </a:cubicBezTo>
                <a:cubicBezTo>
                  <a:pt x="132" y="190"/>
                  <a:pt x="135" y="184"/>
                  <a:pt x="135" y="183"/>
                </a:cubicBezTo>
                <a:cubicBezTo>
                  <a:pt x="135" y="182"/>
                  <a:pt x="143" y="163"/>
                  <a:pt x="143" y="163"/>
                </a:cubicBezTo>
                <a:cubicBezTo>
                  <a:pt x="153" y="146"/>
                  <a:pt x="153" y="146"/>
                  <a:pt x="153" y="146"/>
                </a:cubicBezTo>
                <a:cubicBezTo>
                  <a:pt x="158" y="139"/>
                  <a:pt x="158" y="139"/>
                  <a:pt x="158" y="139"/>
                </a:cubicBezTo>
                <a:cubicBezTo>
                  <a:pt x="158" y="139"/>
                  <a:pt x="155" y="125"/>
                  <a:pt x="155" y="125"/>
                </a:cubicBezTo>
                <a:cubicBezTo>
                  <a:pt x="155" y="125"/>
                  <a:pt x="162" y="125"/>
                  <a:pt x="162" y="125"/>
                </a:cubicBezTo>
                <a:cubicBezTo>
                  <a:pt x="162" y="125"/>
                  <a:pt x="170" y="116"/>
                  <a:pt x="171" y="115"/>
                </a:cubicBezTo>
                <a:cubicBezTo>
                  <a:pt x="171" y="114"/>
                  <a:pt x="178" y="115"/>
                  <a:pt x="178" y="115"/>
                </a:cubicBezTo>
                <a:cubicBezTo>
                  <a:pt x="180" y="106"/>
                  <a:pt x="180" y="106"/>
                  <a:pt x="180" y="106"/>
                </a:cubicBezTo>
                <a:cubicBezTo>
                  <a:pt x="183" y="98"/>
                  <a:pt x="183" y="98"/>
                  <a:pt x="183" y="98"/>
                </a:cubicBezTo>
                <a:cubicBezTo>
                  <a:pt x="187" y="92"/>
                  <a:pt x="187" y="92"/>
                  <a:pt x="187" y="92"/>
                </a:cubicBezTo>
                <a:cubicBezTo>
                  <a:pt x="183" y="86"/>
                  <a:pt x="183" y="86"/>
                  <a:pt x="183" y="86"/>
                </a:cubicBezTo>
                <a:cubicBezTo>
                  <a:pt x="183" y="83"/>
                  <a:pt x="183" y="83"/>
                  <a:pt x="183" y="83"/>
                </a:cubicBezTo>
                <a:cubicBezTo>
                  <a:pt x="192" y="78"/>
                  <a:pt x="192" y="78"/>
                  <a:pt x="192" y="78"/>
                </a:cubicBezTo>
                <a:cubicBezTo>
                  <a:pt x="192" y="78"/>
                  <a:pt x="194" y="73"/>
                  <a:pt x="193" y="73"/>
                </a:cubicBezTo>
                <a:cubicBezTo>
                  <a:pt x="193" y="72"/>
                  <a:pt x="193" y="67"/>
                  <a:pt x="193" y="67"/>
                </a:cubicBezTo>
                <a:cubicBezTo>
                  <a:pt x="186" y="63"/>
                  <a:pt x="186" y="63"/>
                  <a:pt x="186" y="63"/>
                </a:cubicBezTo>
                <a:cubicBezTo>
                  <a:pt x="185" y="42"/>
                  <a:pt x="185" y="42"/>
                  <a:pt x="185" y="42"/>
                </a:cubicBezTo>
                <a:cubicBezTo>
                  <a:pt x="191" y="33"/>
                  <a:pt x="191" y="33"/>
                  <a:pt x="191" y="33"/>
                </a:cubicBezTo>
                <a:cubicBezTo>
                  <a:pt x="189" y="29"/>
                  <a:pt x="189" y="29"/>
                  <a:pt x="189" y="29"/>
                </a:cubicBezTo>
                <a:cubicBezTo>
                  <a:pt x="182" y="28"/>
                  <a:pt x="182" y="28"/>
                  <a:pt x="182" y="28"/>
                </a:cubicBezTo>
                <a:cubicBezTo>
                  <a:pt x="177" y="11"/>
                  <a:pt x="177" y="11"/>
                  <a:pt x="177" y="11"/>
                </a:cubicBezTo>
                <a:cubicBezTo>
                  <a:pt x="174" y="10"/>
                  <a:pt x="174" y="10"/>
                  <a:pt x="174" y="10"/>
                </a:cubicBezTo>
                <a:cubicBezTo>
                  <a:pt x="174" y="0"/>
                  <a:pt x="174" y="0"/>
                  <a:pt x="174" y="0"/>
                </a:cubicBezTo>
                <a:cubicBezTo>
                  <a:pt x="169" y="2"/>
                  <a:pt x="169" y="2"/>
                  <a:pt x="169" y="2"/>
                </a:cubicBezTo>
                <a:cubicBezTo>
                  <a:pt x="164" y="8"/>
                  <a:pt x="164" y="8"/>
                  <a:pt x="164" y="8"/>
                </a:cubicBezTo>
                <a:cubicBezTo>
                  <a:pt x="155" y="3"/>
                  <a:pt x="155" y="3"/>
                  <a:pt x="155" y="3"/>
                </a:cubicBezTo>
                <a:cubicBezTo>
                  <a:pt x="132" y="10"/>
                  <a:pt x="132" y="10"/>
                  <a:pt x="132" y="10"/>
                </a:cubicBezTo>
                <a:cubicBezTo>
                  <a:pt x="111" y="10"/>
                  <a:pt x="111" y="10"/>
                  <a:pt x="111" y="10"/>
                </a:cubicBezTo>
                <a:cubicBezTo>
                  <a:pt x="110" y="20"/>
                  <a:pt x="110" y="20"/>
                  <a:pt x="110" y="20"/>
                </a:cubicBezTo>
                <a:cubicBezTo>
                  <a:pt x="104" y="19"/>
                  <a:pt x="104" y="19"/>
                  <a:pt x="104" y="19"/>
                </a:cubicBezTo>
                <a:cubicBezTo>
                  <a:pt x="88" y="8"/>
                  <a:pt x="88" y="8"/>
                  <a:pt x="88" y="8"/>
                </a:cubicBezTo>
                <a:cubicBezTo>
                  <a:pt x="62" y="31"/>
                  <a:pt x="62" y="31"/>
                  <a:pt x="62" y="31"/>
                </a:cubicBezTo>
                <a:cubicBezTo>
                  <a:pt x="69" y="38"/>
                  <a:pt x="69" y="38"/>
                  <a:pt x="69" y="38"/>
                </a:cubicBezTo>
                <a:cubicBezTo>
                  <a:pt x="62" y="46"/>
                  <a:pt x="62" y="46"/>
                  <a:pt x="62" y="46"/>
                </a:cubicBezTo>
                <a:cubicBezTo>
                  <a:pt x="61" y="57"/>
                  <a:pt x="61" y="57"/>
                  <a:pt x="61" y="57"/>
                </a:cubicBezTo>
                <a:cubicBezTo>
                  <a:pt x="56" y="60"/>
                  <a:pt x="56" y="60"/>
                  <a:pt x="56" y="60"/>
                </a:cubicBezTo>
                <a:cubicBezTo>
                  <a:pt x="52" y="60"/>
                  <a:pt x="52" y="60"/>
                  <a:pt x="52" y="60"/>
                </a:cubicBezTo>
                <a:cubicBezTo>
                  <a:pt x="50" y="66"/>
                  <a:pt x="50" y="66"/>
                  <a:pt x="50" y="66"/>
                </a:cubicBezTo>
                <a:cubicBezTo>
                  <a:pt x="40" y="65"/>
                  <a:pt x="40" y="65"/>
                  <a:pt x="40" y="65"/>
                </a:cubicBezTo>
                <a:cubicBezTo>
                  <a:pt x="40" y="73"/>
                  <a:pt x="40" y="73"/>
                  <a:pt x="40" y="73"/>
                </a:cubicBezTo>
                <a:cubicBezTo>
                  <a:pt x="37" y="73"/>
                  <a:pt x="37" y="73"/>
                  <a:pt x="37" y="73"/>
                </a:cubicBezTo>
                <a:cubicBezTo>
                  <a:pt x="27" y="70"/>
                  <a:pt x="27" y="70"/>
                  <a:pt x="27" y="70"/>
                </a:cubicBezTo>
                <a:cubicBezTo>
                  <a:pt x="19" y="70"/>
                  <a:pt x="19" y="70"/>
                  <a:pt x="19" y="70"/>
                </a:cubicBezTo>
                <a:cubicBezTo>
                  <a:pt x="8" y="73"/>
                  <a:pt x="8" y="73"/>
                  <a:pt x="8" y="73"/>
                </a:cubicBezTo>
                <a:lnTo>
                  <a:pt x="0" y="77"/>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1" name="Freeform 14">
            <a:extLst>
              <a:ext uri="{FF2B5EF4-FFF2-40B4-BE49-F238E27FC236}">
                <a16:creationId xmlns:a16="http://schemas.microsoft.com/office/drawing/2014/main" id="{957774BB-F4D3-7630-84C1-075E7CE6FADF}"/>
              </a:ext>
            </a:extLst>
          </p:cNvPr>
          <p:cNvSpPr>
            <a:spLocks/>
          </p:cNvSpPr>
          <p:nvPr/>
        </p:nvSpPr>
        <p:spPr bwMode="auto">
          <a:xfrm>
            <a:off x="8895529" y="3933045"/>
            <a:ext cx="555625" cy="376237"/>
          </a:xfrm>
          <a:custGeom>
            <a:avLst/>
            <a:gdLst>
              <a:gd name="T0" fmla="*/ 146 w 146"/>
              <a:gd name="T1" fmla="*/ 46 h 99"/>
              <a:gd name="T2" fmla="*/ 142 w 146"/>
              <a:gd name="T3" fmla="*/ 38 h 99"/>
              <a:gd name="T4" fmla="*/ 135 w 146"/>
              <a:gd name="T5" fmla="*/ 36 h 99"/>
              <a:gd name="T6" fmla="*/ 135 w 146"/>
              <a:gd name="T7" fmla="*/ 28 h 99"/>
              <a:gd name="T8" fmla="*/ 127 w 146"/>
              <a:gd name="T9" fmla="*/ 24 h 99"/>
              <a:gd name="T10" fmla="*/ 137 w 146"/>
              <a:gd name="T11" fmla="*/ 11 h 99"/>
              <a:gd name="T12" fmla="*/ 134 w 146"/>
              <a:gd name="T13" fmla="*/ 8 h 99"/>
              <a:gd name="T14" fmla="*/ 120 w 146"/>
              <a:gd name="T15" fmla="*/ 7 h 99"/>
              <a:gd name="T16" fmla="*/ 93 w 146"/>
              <a:gd name="T17" fmla="*/ 0 h 99"/>
              <a:gd name="T18" fmla="*/ 84 w 146"/>
              <a:gd name="T19" fmla="*/ 4 h 99"/>
              <a:gd name="T20" fmla="*/ 75 w 146"/>
              <a:gd name="T21" fmla="*/ 5 h 99"/>
              <a:gd name="T22" fmla="*/ 54 w 146"/>
              <a:gd name="T23" fmla="*/ 16 h 99"/>
              <a:gd name="T24" fmla="*/ 35 w 146"/>
              <a:gd name="T25" fmla="*/ 26 h 99"/>
              <a:gd name="T26" fmla="*/ 19 w 146"/>
              <a:gd name="T27" fmla="*/ 30 h 99"/>
              <a:gd name="T28" fmla="*/ 0 w 146"/>
              <a:gd name="T29" fmla="*/ 33 h 99"/>
              <a:gd name="T30" fmla="*/ 65 w 146"/>
              <a:gd name="T31" fmla="*/ 99 h 99"/>
              <a:gd name="T32" fmla="*/ 109 w 146"/>
              <a:gd name="T33" fmla="*/ 81 h 99"/>
              <a:gd name="T34" fmla="*/ 146 w 146"/>
              <a:gd name="T35" fmla="*/ 67 h 99"/>
              <a:gd name="T36" fmla="*/ 144 w 146"/>
              <a:gd name="T37" fmla="*/ 61 h 99"/>
              <a:gd name="T38" fmla="*/ 146 w 146"/>
              <a:gd name="T39" fmla="*/ 4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99">
                <a:moveTo>
                  <a:pt x="146" y="46"/>
                </a:moveTo>
                <a:cubicBezTo>
                  <a:pt x="142" y="38"/>
                  <a:pt x="142" y="38"/>
                  <a:pt x="142" y="38"/>
                </a:cubicBezTo>
                <a:cubicBezTo>
                  <a:pt x="135" y="36"/>
                  <a:pt x="135" y="36"/>
                  <a:pt x="135" y="36"/>
                </a:cubicBezTo>
                <a:cubicBezTo>
                  <a:pt x="135" y="28"/>
                  <a:pt x="135" y="28"/>
                  <a:pt x="135" y="28"/>
                </a:cubicBezTo>
                <a:cubicBezTo>
                  <a:pt x="127" y="24"/>
                  <a:pt x="127" y="24"/>
                  <a:pt x="127" y="24"/>
                </a:cubicBezTo>
                <a:cubicBezTo>
                  <a:pt x="127" y="24"/>
                  <a:pt x="137" y="11"/>
                  <a:pt x="137" y="11"/>
                </a:cubicBezTo>
                <a:cubicBezTo>
                  <a:pt x="136" y="11"/>
                  <a:pt x="134" y="8"/>
                  <a:pt x="134" y="8"/>
                </a:cubicBezTo>
                <a:cubicBezTo>
                  <a:pt x="120" y="7"/>
                  <a:pt x="120" y="7"/>
                  <a:pt x="120" y="7"/>
                </a:cubicBezTo>
                <a:cubicBezTo>
                  <a:pt x="93" y="0"/>
                  <a:pt x="93" y="0"/>
                  <a:pt x="93" y="0"/>
                </a:cubicBezTo>
                <a:cubicBezTo>
                  <a:pt x="84" y="4"/>
                  <a:pt x="84" y="4"/>
                  <a:pt x="84" y="4"/>
                </a:cubicBezTo>
                <a:cubicBezTo>
                  <a:pt x="75" y="5"/>
                  <a:pt x="75" y="5"/>
                  <a:pt x="75" y="5"/>
                </a:cubicBezTo>
                <a:cubicBezTo>
                  <a:pt x="54" y="16"/>
                  <a:pt x="54" y="16"/>
                  <a:pt x="54" y="16"/>
                </a:cubicBezTo>
                <a:cubicBezTo>
                  <a:pt x="35" y="26"/>
                  <a:pt x="35" y="26"/>
                  <a:pt x="35" y="26"/>
                </a:cubicBezTo>
                <a:cubicBezTo>
                  <a:pt x="19" y="30"/>
                  <a:pt x="19" y="30"/>
                  <a:pt x="19" y="30"/>
                </a:cubicBezTo>
                <a:cubicBezTo>
                  <a:pt x="0" y="33"/>
                  <a:pt x="0" y="33"/>
                  <a:pt x="0" y="33"/>
                </a:cubicBezTo>
                <a:cubicBezTo>
                  <a:pt x="65" y="99"/>
                  <a:pt x="65" y="99"/>
                  <a:pt x="65" y="99"/>
                </a:cubicBezTo>
                <a:cubicBezTo>
                  <a:pt x="109" y="81"/>
                  <a:pt x="109" y="81"/>
                  <a:pt x="109" y="81"/>
                </a:cubicBezTo>
                <a:cubicBezTo>
                  <a:pt x="146" y="67"/>
                  <a:pt x="146" y="67"/>
                  <a:pt x="146" y="67"/>
                </a:cubicBezTo>
                <a:cubicBezTo>
                  <a:pt x="144" y="61"/>
                  <a:pt x="144" y="61"/>
                  <a:pt x="144" y="61"/>
                </a:cubicBezTo>
                <a:lnTo>
                  <a:pt x="146" y="46"/>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2" name="Freeform 15">
            <a:extLst>
              <a:ext uri="{FF2B5EF4-FFF2-40B4-BE49-F238E27FC236}">
                <a16:creationId xmlns:a16="http://schemas.microsoft.com/office/drawing/2014/main" id="{6E8610FB-8419-D808-8DE8-9A7BACE42035}"/>
              </a:ext>
            </a:extLst>
          </p:cNvPr>
          <p:cNvSpPr>
            <a:spLocks/>
          </p:cNvSpPr>
          <p:nvPr/>
        </p:nvSpPr>
        <p:spPr bwMode="auto">
          <a:xfrm>
            <a:off x="8971729" y="1220007"/>
            <a:ext cx="844550" cy="1143000"/>
          </a:xfrm>
          <a:custGeom>
            <a:avLst/>
            <a:gdLst>
              <a:gd name="T0" fmla="*/ 11 w 222"/>
              <a:gd name="T1" fmla="*/ 282 h 300"/>
              <a:gd name="T2" fmla="*/ 19 w 222"/>
              <a:gd name="T3" fmla="*/ 297 h 300"/>
              <a:gd name="T4" fmla="*/ 32 w 222"/>
              <a:gd name="T5" fmla="*/ 300 h 300"/>
              <a:gd name="T6" fmla="*/ 42 w 222"/>
              <a:gd name="T7" fmla="*/ 293 h 300"/>
              <a:gd name="T8" fmla="*/ 48 w 222"/>
              <a:gd name="T9" fmla="*/ 287 h 300"/>
              <a:gd name="T10" fmla="*/ 54 w 222"/>
              <a:gd name="T11" fmla="*/ 273 h 300"/>
              <a:gd name="T12" fmla="*/ 54 w 222"/>
              <a:gd name="T13" fmla="*/ 258 h 300"/>
              <a:gd name="T14" fmla="*/ 96 w 222"/>
              <a:gd name="T15" fmla="*/ 246 h 300"/>
              <a:gd name="T16" fmla="*/ 103 w 222"/>
              <a:gd name="T17" fmla="*/ 237 h 300"/>
              <a:gd name="T18" fmla="*/ 147 w 222"/>
              <a:gd name="T19" fmla="*/ 230 h 300"/>
              <a:gd name="T20" fmla="*/ 161 w 222"/>
              <a:gd name="T21" fmla="*/ 229 h 300"/>
              <a:gd name="T22" fmla="*/ 180 w 222"/>
              <a:gd name="T23" fmla="*/ 230 h 300"/>
              <a:gd name="T24" fmla="*/ 197 w 222"/>
              <a:gd name="T25" fmla="*/ 230 h 300"/>
              <a:gd name="T26" fmla="*/ 206 w 222"/>
              <a:gd name="T27" fmla="*/ 230 h 300"/>
              <a:gd name="T28" fmla="*/ 173 w 222"/>
              <a:gd name="T29" fmla="*/ 197 h 300"/>
              <a:gd name="T30" fmla="*/ 167 w 222"/>
              <a:gd name="T31" fmla="*/ 192 h 300"/>
              <a:gd name="T32" fmla="*/ 168 w 222"/>
              <a:gd name="T33" fmla="*/ 180 h 300"/>
              <a:gd name="T34" fmla="*/ 173 w 222"/>
              <a:gd name="T35" fmla="*/ 173 h 300"/>
              <a:gd name="T36" fmla="*/ 161 w 222"/>
              <a:gd name="T37" fmla="*/ 171 h 300"/>
              <a:gd name="T38" fmla="*/ 167 w 222"/>
              <a:gd name="T39" fmla="*/ 138 h 300"/>
              <a:gd name="T40" fmla="*/ 195 w 222"/>
              <a:gd name="T41" fmla="*/ 135 h 300"/>
              <a:gd name="T42" fmla="*/ 214 w 222"/>
              <a:gd name="T43" fmla="*/ 130 h 300"/>
              <a:gd name="T44" fmla="*/ 219 w 222"/>
              <a:gd name="T45" fmla="*/ 122 h 300"/>
              <a:gd name="T46" fmla="*/ 222 w 222"/>
              <a:gd name="T47" fmla="*/ 113 h 300"/>
              <a:gd name="T48" fmla="*/ 216 w 222"/>
              <a:gd name="T49" fmla="*/ 92 h 300"/>
              <a:gd name="T50" fmla="*/ 207 w 222"/>
              <a:gd name="T51" fmla="*/ 87 h 300"/>
              <a:gd name="T52" fmla="*/ 194 w 222"/>
              <a:gd name="T53" fmla="*/ 82 h 300"/>
              <a:gd name="T54" fmla="*/ 201 w 222"/>
              <a:gd name="T55" fmla="*/ 74 h 300"/>
              <a:gd name="T56" fmla="*/ 199 w 222"/>
              <a:gd name="T57" fmla="*/ 59 h 300"/>
              <a:gd name="T58" fmla="*/ 201 w 222"/>
              <a:gd name="T59" fmla="*/ 47 h 300"/>
              <a:gd name="T60" fmla="*/ 187 w 222"/>
              <a:gd name="T61" fmla="*/ 36 h 300"/>
              <a:gd name="T62" fmla="*/ 181 w 222"/>
              <a:gd name="T63" fmla="*/ 33 h 300"/>
              <a:gd name="T64" fmla="*/ 187 w 222"/>
              <a:gd name="T65" fmla="*/ 24 h 300"/>
              <a:gd name="T66" fmla="*/ 164 w 222"/>
              <a:gd name="T67" fmla="*/ 22 h 300"/>
              <a:gd name="T68" fmla="*/ 156 w 222"/>
              <a:gd name="T69" fmla="*/ 32 h 300"/>
              <a:gd name="T70" fmla="*/ 141 w 222"/>
              <a:gd name="T71" fmla="*/ 44 h 300"/>
              <a:gd name="T72" fmla="*/ 130 w 222"/>
              <a:gd name="T73" fmla="*/ 45 h 300"/>
              <a:gd name="T74" fmla="*/ 126 w 222"/>
              <a:gd name="T75" fmla="*/ 58 h 300"/>
              <a:gd name="T76" fmla="*/ 110 w 222"/>
              <a:gd name="T77" fmla="*/ 33 h 300"/>
              <a:gd name="T78" fmla="*/ 121 w 222"/>
              <a:gd name="T79" fmla="*/ 25 h 300"/>
              <a:gd name="T80" fmla="*/ 104 w 222"/>
              <a:gd name="T81" fmla="*/ 1 h 300"/>
              <a:gd name="T82" fmla="*/ 98 w 222"/>
              <a:gd name="T83" fmla="*/ 20 h 300"/>
              <a:gd name="T84" fmla="*/ 74 w 222"/>
              <a:gd name="T85" fmla="*/ 39 h 300"/>
              <a:gd name="T86" fmla="*/ 88 w 222"/>
              <a:gd name="T87" fmla="*/ 61 h 300"/>
              <a:gd name="T88" fmla="*/ 93 w 222"/>
              <a:gd name="T89" fmla="*/ 72 h 300"/>
              <a:gd name="T90" fmla="*/ 120 w 222"/>
              <a:gd name="T91" fmla="*/ 85 h 300"/>
              <a:gd name="T92" fmla="*/ 114 w 222"/>
              <a:gd name="T93" fmla="*/ 107 h 300"/>
              <a:gd name="T94" fmla="*/ 98 w 222"/>
              <a:gd name="T95" fmla="*/ 113 h 300"/>
              <a:gd name="T96" fmla="*/ 89 w 222"/>
              <a:gd name="T97" fmla="*/ 112 h 300"/>
              <a:gd name="T98" fmla="*/ 72 w 222"/>
              <a:gd name="T99" fmla="*/ 125 h 300"/>
              <a:gd name="T100" fmla="*/ 68 w 222"/>
              <a:gd name="T101" fmla="*/ 129 h 300"/>
              <a:gd name="T102" fmla="*/ 61 w 222"/>
              <a:gd name="T103" fmla="*/ 139 h 300"/>
              <a:gd name="T104" fmla="*/ 43 w 222"/>
              <a:gd name="T105" fmla="*/ 169 h 300"/>
              <a:gd name="T106" fmla="*/ 26 w 222"/>
              <a:gd name="T107" fmla="*/ 185 h 300"/>
              <a:gd name="T108" fmla="*/ 13 w 222"/>
              <a:gd name="T109" fmla="*/ 209 h 300"/>
              <a:gd name="T110" fmla="*/ 2 w 222"/>
              <a:gd name="T111" fmla="*/ 219 h 300"/>
              <a:gd name="T112" fmla="*/ 12 w 222"/>
              <a:gd name="T113" fmla="*/ 222 h 300"/>
              <a:gd name="T114" fmla="*/ 2 w 222"/>
              <a:gd name="T115" fmla="*/ 240 h 300"/>
              <a:gd name="T116" fmla="*/ 9 w 222"/>
              <a:gd name="T117" fmla="*/ 27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 h="300">
                <a:moveTo>
                  <a:pt x="6" y="277"/>
                </a:moveTo>
                <a:cubicBezTo>
                  <a:pt x="11" y="282"/>
                  <a:pt x="11" y="282"/>
                  <a:pt x="11" y="282"/>
                </a:cubicBezTo>
                <a:cubicBezTo>
                  <a:pt x="11" y="297"/>
                  <a:pt x="11" y="297"/>
                  <a:pt x="11" y="297"/>
                </a:cubicBezTo>
                <a:cubicBezTo>
                  <a:pt x="19" y="297"/>
                  <a:pt x="19" y="297"/>
                  <a:pt x="19" y="297"/>
                </a:cubicBezTo>
                <a:cubicBezTo>
                  <a:pt x="29" y="300"/>
                  <a:pt x="29" y="300"/>
                  <a:pt x="29" y="300"/>
                </a:cubicBezTo>
                <a:cubicBezTo>
                  <a:pt x="32" y="300"/>
                  <a:pt x="32" y="300"/>
                  <a:pt x="32" y="300"/>
                </a:cubicBezTo>
                <a:cubicBezTo>
                  <a:pt x="32" y="292"/>
                  <a:pt x="32" y="292"/>
                  <a:pt x="32" y="292"/>
                </a:cubicBezTo>
                <a:cubicBezTo>
                  <a:pt x="42" y="293"/>
                  <a:pt x="42" y="293"/>
                  <a:pt x="42" y="293"/>
                </a:cubicBezTo>
                <a:cubicBezTo>
                  <a:pt x="44" y="287"/>
                  <a:pt x="44" y="287"/>
                  <a:pt x="44" y="287"/>
                </a:cubicBezTo>
                <a:cubicBezTo>
                  <a:pt x="48" y="287"/>
                  <a:pt x="48" y="287"/>
                  <a:pt x="48" y="287"/>
                </a:cubicBezTo>
                <a:cubicBezTo>
                  <a:pt x="53" y="284"/>
                  <a:pt x="53" y="284"/>
                  <a:pt x="53" y="284"/>
                </a:cubicBezTo>
                <a:cubicBezTo>
                  <a:pt x="54" y="273"/>
                  <a:pt x="54" y="273"/>
                  <a:pt x="54" y="273"/>
                </a:cubicBezTo>
                <a:cubicBezTo>
                  <a:pt x="61" y="265"/>
                  <a:pt x="61" y="265"/>
                  <a:pt x="61" y="265"/>
                </a:cubicBezTo>
                <a:cubicBezTo>
                  <a:pt x="54" y="258"/>
                  <a:pt x="54" y="258"/>
                  <a:pt x="54" y="258"/>
                </a:cubicBezTo>
                <a:cubicBezTo>
                  <a:pt x="80" y="235"/>
                  <a:pt x="80" y="235"/>
                  <a:pt x="80" y="235"/>
                </a:cubicBezTo>
                <a:cubicBezTo>
                  <a:pt x="96" y="246"/>
                  <a:pt x="96" y="246"/>
                  <a:pt x="96" y="246"/>
                </a:cubicBezTo>
                <a:cubicBezTo>
                  <a:pt x="102" y="247"/>
                  <a:pt x="102" y="247"/>
                  <a:pt x="102" y="247"/>
                </a:cubicBezTo>
                <a:cubicBezTo>
                  <a:pt x="103" y="237"/>
                  <a:pt x="103" y="237"/>
                  <a:pt x="103" y="237"/>
                </a:cubicBezTo>
                <a:cubicBezTo>
                  <a:pt x="124" y="237"/>
                  <a:pt x="124" y="237"/>
                  <a:pt x="124" y="237"/>
                </a:cubicBezTo>
                <a:cubicBezTo>
                  <a:pt x="147" y="230"/>
                  <a:pt x="147" y="230"/>
                  <a:pt x="147" y="230"/>
                </a:cubicBezTo>
                <a:cubicBezTo>
                  <a:pt x="156" y="235"/>
                  <a:pt x="156" y="235"/>
                  <a:pt x="156" y="235"/>
                </a:cubicBezTo>
                <a:cubicBezTo>
                  <a:pt x="161" y="229"/>
                  <a:pt x="161" y="229"/>
                  <a:pt x="161" y="229"/>
                </a:cubicBezTo>
                <a:cubicBezTo>
                  <a:pt x="166" y="227"/>
                  <a:pt x="166" y="227"/>
                  <a:pt x="166" y="227"/>
                </a:cubicBezTo>
                <a:cubicBezTo>
                  <a:pt x="180" y="230"/>
                  <a:pt x="180" y="230"/>
                  <a:pt x="180" y="230"/>
                </a:cubicBezTo>
                <a:cubicBezTo>
                  <a:pt x="187" y="230"/>
                  <a:pt x="187" y="230"/>
                  <a:pt x="187" y="230"/>
                </a:cubicBezTo>
                <a:cubicBezTo>
                  <a:pt x="197" y="230"/>
                  <a:pt x="197" y="230"/>
                  <a:pt x="197" y="230"/>
                </a:cubicBezTo>
                <a:cubicBezTo>
                  <a:pt x="199" y="226"/>
                  <a:pt x="199" y="226"/>
                  <a:pt x="199" y="226"/>
                </a:cubicBezTo>
                <a:cubicBezTo>
                  <a:pt x="206" y="230"/>
                  <a:pt x="206" y="230"/>
                  <a:pt x="206" y="230"/>
                </a:cubicBezTo>
                <a:cubicBezTo>
                  <a:pt x="208" y="225"/>
                  <a:pt x="208" y="225"/>
                  <a:pt x="208" y="225"/>
                </a:cubicBezTo>
                <a:cubicBezTo>
                  <a:pt x="173" y="197"/>
                  <a:pt x="173" y="197"/>
                  <a:pt x="173" y="197"/>
                </a:cubicBezTo>
                <a:cubicBezTo>
                  <a:pt x="172" y="190"/>
                  <a:pt x="172" y="190"/>
                  <a:pt x="172" y="190"/>
                </a:cubicBezTo>
                <a:cubicBezTo>
                  <a:pt x="167" y="192"/>
                  <a:pt x="167" y="192"/>
                  <a:pt x="167" y="192"/>
                </a:cubicBezTo>
                <a:cubicBezTo>
                  <a:pt x="165" y="192"/>
                  <a:pt x="165" y="192"/>
                  <a:pt x="165" y="192"/>
                </a:cubicBezTo>
                <a:cubicBezTo>
                  <a:pt x="168" y="180"/>
                  <a:pt x="168" y="180"/>
                  <a:pt x="168" y="180"/>
                </a:cubicBezTo>
                <a:cubicBezTo>
                  <a:pt x="175" y="177"/>
                  <a:pt x="175" y="177"/>
                  <a:pt x="175" y="177"/>
                </a:cubicBezTo>
                <a:cubicBezTo>
                  <a:pt x="173" y="173"/>
                  <a:pt x="173" y="173"/>
                  <a:pt x="173" y="173"/>
                </a:cubicBezTo>
                <a:cubicBezTo>
                  <a:pt x="165" y="168"/>
                  <a:pt x="165" y="168"/>
                  <a:pt x="165" y="168"/>
                </a:cubicBezTo>
                <a:cubicBezTo>
                  <a:pt x="161" y="171"/>
                  <a:pt x="161" y="171"/>
                  <a:pt x="161" y="171"/>
                </a:cubicBezTo>
                <a:cubicBezTo>
                  <a:pt x="154" y="155"/>
                  <a:pt x="154" y="155"/>
                  <a:pt x="154" y="155"/>
                </a:cubicBezTo>
                <a:cubicBezTo>
                  <a:pt x="167" y="138"/>
                  <a:pt x="167" y="138"/>
                  <a:pt x="167" y="138"/>
                </a:cubicBezTo>
                <a:cubicBezTo>
                  <a:pt x="186" y="141"/>
                  <a:pt x="186" y="141"/>
                  <a:pt x="186" y="141"/>
                </a:cubicBezTo>
                <a:cubicBezTo>
                  <a:pt x="195" y="135"/>
                  <a:pt x="195" y="135"/>
                  <a:pt x="195" y="135"/>
                </a:cubicBezTo>
                <a:cubicBezTo>
                  <a:pt x="205" y="140"/>
                  <a:pt x="205" y="140"/>
                  <a:pt x="205" y="140"/>
                </a:cubicBezTo>
                <a:cubicBezTo>
                  <a:pt x="214" y="130"/>
                  <a:pt x="214" y="130"/>
                  <a:pt x="214" y="130"/>
                </a:cubicBezTo>
                <a:cubicBezTo>
                  <a:pt x="215" y="122"/>
                  <a:pt x="215" y="122"/>
                  <a:pt x="215" y="122"/>
                </a:cubicBezTo>
                <a:cubicBezTo>
                  <a:pt x="219" y="122"/>
                  <a:pt x="219" y="122"/>
                  <a:pt x="219" y="122"/>
                </a:cubicBezTo>
                <a:cubicBezTo>
                  <a:pt x="218" y="115"/>
                  <a:pt x="218" y="115"/>
                  <a:pt x="218" y="115"/>
                </a:cubicBezTo>
                <a:cubicBezTo>
                  <a:pt x="222" y="113"/>
                  <a:pt x="222" y="113"/>
                  <a:pt x="222" y="113"/>
                </a:cubicBezTo>
                <a:cubicBezTo>
                  <a:pt x="222" y="103"/>
                  <a:pt x="222" y="103"/>
                  <a:pt x="222" y="103"/>
                </a:cubicBezTo>
                <a:cubicBezTo>
                  <a:pt x="216" y="92"/>
                  <a:pt x="216" y="92"/>
                  <a:pt x="216" y="92"/>
                </a:cubicBezTo>
                <a:cubicBezTo>
                  <a:pt x="209" y="90"/>
                  <a:pt x="209" y="90"/>
                  <a:pt x="209" y="90"/>
                </a:cubicBezTo>
                <a:cubicBezTo>
                  <a:pt x="207" y="87"/>
                  <a:pt x="207" y="87"/>
                  <a:pt x="207" y="87"/>
                </a:cubicBezTo>
                <a:cubicBezTo>
                  <a:pt x="193" y="86"/>
                  <a:pt x="193" y="86"/>
                  <a:pt x="193" y="86"/>
                </a:cubicBezTo>
                <a:cubicBezTo>
                  <a:pt x="194" y="82"/>
                  <a:pt x="194" y="82"/>
                  <a:pt x="194" y="82"/>
                </a:cubicBezTo>
                <a:cubicBezTo>
                  <a:pt x="196" y="75"/>
                  <a:pt x="196" y="75"/>
                  <a:pt x="196" y="75"/>
                </a:cubicBezTo>
                <a:cubicBezTo>
                  <a:pt x="201" y="74"/>
                  <a:pt x="201" y="74"/>
                  <a:pt x="201" y="74"/>
                </a:cubicBezTo>
                <a:cubicBezTo>
                  <a:pt x="201" y="63"/>
                  <a:pt x="201" y="63"/>
                  <a:pt x="201" y="63"/>
                </a:cubicBezTo>
                <a:cubicBezTo>
                  <a:pt x="199" y="59"/>
                  <a:pt x="199" y="59"/>
                  <a:pt x="199" y="59"/>
                </a:cubicBezTo>
                <a:cubicBezTo>
                  <a:pt x="201" y="53"/>
                  <a:pt x="201" y="53"/>
                  <a:pt x="201" y="53"/>
                </a:cubicBezTo>
                <a:cubicBezTo>
                  <a:pt x="201" y="47"/>
                  <a:pt x="201" y="47"/>
                  <a:pt x="201" y="47"/>
                </a:cubicBezTo>
                <a:cubicBezTo>
                  <a:pt x="187" y="42"/>
                  <a:pt x="187" y="42"/>
                  <a:pt x="187" y="42"/>
                </a:cubicBezTo>
                <a:cubicBezTo>
                  <a:pt x="187" y="36"/>
                  <a:pt x="187" y="36"/>
                  <a:pt x="187" y="36"/>
                </a:cubicBezTo>
                <a:cubicBezTo>
                  <a:pt x="182" y="35"/>
                  <a:pt x="182" y="35"/>
                  <a:pt x="182" y="35"/>
                </a:cubicBezTo>
                <a:cubicBezTo>
                  <a:pt x="181" y="33"/>
                  <a:pt x="181" y="33"/>
                  <a:pt x="181" y="33"/>
                </a:cubicBezTo>
                <a:cubicBezTo>
                  <a:pt x="187" y="28"/>
                  <a:pt x="187" y="28"/>
                  <a:pt x="187" y="28"/>
                </a:cubicBezTo>
                <a:cubicBezTo>
                  <a:pt x="187" y="24"/>
                  <a:pt x="187" y="24"/>
                  <a:pt x="187" y="24"/>
                </a:cubicBezTo>
                <a:cubicBezTo>
                  <a:pt x="169" y="24"/>
                  <a:pt x="169" y="24"/>
                  <a:pt x="169" y="24"/>
                </a:cubicBezTo>
                <a:cubicBezTo>
                  <a:pt x="164" y="22"/>
                  <a:pt x="164" y="22"/>
                  <a:pt x="164" y="22"/>
                </a:cubicBezTo>
                <a:cubicBezTo>
                  <a:pt x="156" y="27"/>
                  <a:pt x="156" y="27"/>
                  <a:pt x="156" y="27"/>
                </a:cubicBezTo>
                <a:cubicBezTo>
                  <a:pt x="156" y="32"/>
                  <a:pt x="156" y="32"/>
                  <a:pt x="156" y="32"/>
                </a:cubicBezTo>
                <a:cubicBezTo>
                  <a:pt x="152" y="32"/>
                  <a:pt x="152" y="32"/>
                  <a:pt x="152" y="32"/>
                </a:cubicBezTo>
                <a:cubicBezTo>
                  <a:pt x="141" y="44"/>
                  <a:pt x="141" y="44"/>
                  <a:pt x="141" y="44"/>
                </a:cubicBezTo>
                <a:cubicBezTo>
                  <a:pt x="132" y="43"/>
                  <a:pt x="132" y="43"/>
                  <a:pt x="132" y="43"/>
                </a:cubicBezTo>
                <a:cubicBezTo>
                  <a:pt x="130" y="45"/>
                  <a:pt x="130" y="45"/>
                  <a:pt x="130" y="45"/>
                </a:cubicBezTo>
                <a:cubicBezTo>
                  <a:pt x="133" y="48"/>
                  <a:pt x="133" y="48"/>
                  <a:pt x="133" y="48"/>
                </a:cubicBezTo>
                <a:cubicBezTo>
                  <a:pt x="126" y="58"/>
                  <a:pt x="126" y="58"/>
                  <a:pt x="126" y="58"/>
                </a:cubicBezTo>
                <a:cubicBezTo>
                  <a:pt x="118" y="54"/>
                  <a:pt x="118" y="54"/>
                  <a:pt x="118" y="54"/>
                </a:cubicBezTo>
                <a:cubicBezTo>
                  <a:pt x="110" y="33"/>
                  <a:pt x="110" y="33"/>
                  <a:pt x="110" y="33"/>
                </a:cubicBezTo>
                <a:cubicBezTo>
                  <a:pt x="115" y="25"/>
                  <a:pt x="115" y="25"/>
                  <a:pt x="115" y="25"/>
                </a:cubicBezTo>
                <a:cubicBezTo>
                  <a:pt x="121" y="25"/>
                  <a:pt x="121" y="25"/>
                  <a:pt x="121" y="25"/>
                </a:cubicBezTo>
                <a:cubicBezTo>
                  <a:pt x="121" y="12"/>
                  <a:pt x="121" y="12"/>
                  <a:pt x="121" y="12"/>
                </a:cubicBezTo>
                <a:cubicBezTo>
                  <a:pt x="104" y="1"/>
                  <a:pt x="104" y="1"/>
                  <a:pt x="104" y="1"/>
                </a:cubicBezTo>
                <a:cubicBezTo>
                  <a:pt x="94" y="0"/>
                  <a:pt x="94" y="0"/>
                  <a:pt x="94" y="0"/>
                </a:cubicBezTo>
                <a:cubicBezTo>
                  <a:pt x="98" y="20"/>
                  <a:pt x="98" y="20"/>
                  <a:pt x="98" y="20"/>
                </a:cubicBezTo>
                <a:cubicBezTo>
                  <a:pt x="87" y="34"/>
                  <a:pt x="87" y="34"/>
                  <a:pt x="87" y="34"/>
                </a:cubicBezTo>
                <a:cubicBezTo>
                  <a:pt x="74" y="39"/>
                  <a:pt x="74" y="39"/>
                  <a:pt x="74" y="39"/>
                </a:cubicBezTo>
                <a:cubicBezTo>
                  <a:pt x="74" y="39"/>
                  <a:pt x="67" y="49"/>
                  <a:pt x="66" y="50"/>
                </a:cubicBezTo>
                <a:cubicBezTo>
                  <a:pt x="88" y="61"/>
                  <a:pt x="88" y="61"/>
                  <a:pt x="88" y="61"/>
                </a:cubicBezTo>
                <a:cubicBezTo>
                  <a:pt x="88" y="68"/>
                  <a:pt x="88" y="68"/>
                  <a:pt x="88" y="68"/>
                </a:cubicBezTo>
                <a:cubicBezTo>
                  <a:pt x="93" y="72"/>
                  <a:pt x="93" y="72"/>
                  <a:pt x="93" y="72"/>
                </a:cubicBezTo>
                <a:cubicBezTo>
                  <a:pt x="102" y="74"/>
                  <a:pt x="102" y="74"/>
                  <a:pt x="102" y="74"/>
                </a:cubicBezTo>
                <a:cubicBezTo>
                  <a:pt x="120" y="85"/>
                  <a:pt x="120" y="85"/>
                  <a:pt x="120" y="85"/>
                </a:cubicBezTo>
                <a:cubicBezTo>
                  <a:pt x="124" y="93"/>
                  <a:pt x="124" y="93"/>
                  <a:pt x="124" y="93"/>
                </a:cubicBezTo>
                <a:cubicBezTo>
                  <a:pt x="114" y="107"/>
                  <a:pt x="114" y="107"/>
                  <a:pt x="114" y="107"/>
                </a:cubicBezTo>
                <a:cubicBezTo>
                  <a:pt x="108" y="116"/>
                  <a:pt x="108" y="116"/>
                  <a:pt x="108" y="116"/>
                </a:cubicBezTo>
                <a:cubicBezTo>
                  <a:pt x="98" y="113"/>
                  <a:pt x="98" y="113"/>
                  <a:pt x="98" y="113"/>
                </a:cubicBezTo>
                <a:cubicBezTo>
                  <a:pt x="95" y="118"/>
                  <a:pt x="95" y="118"/>
                  <a:pt x="95" y="118"/>
                </a:cubicBezTo>
                <a:cubicBezTo>
                  <a:pt x="89" y="112"/>
                  <a:pt x="89" y="112"/>
                  <a:pt x="89" y="112"/>
                </a:cubicBezTo>
                <a:cubicBezTo>
                  <a:pt x="78" y="125"/>
                  <a:pt x="78" y="125"/>
                  <a:pt x="78" y="125"/>
                </a:cubicBezTo>
                <a:cubicBezTo>
                  <a:pt x="72" y="125"/>
                  <a:pt x="72" y="125"/>
                  <a:pt x="72" y="125"/>
                </a:cubicBezTo>
                <a:cubicBezTo>
                  <a:pt x="73" y="129"/>
                  <a:pt x="73" y="129"/>
                  <a:pt x="73" y="129"/>
                </a:cubicBezTo>
                <a:cubicBezTo>
                  <a:pt x="68" y="129"/>
                  <a:pt x="68" y="129"/>
                  <a:pt x="68" y="129"/>
                </a:cubicBezTo>
                <a:cubicBezTo>
                  <a:pt x="66" y="139"/>
                  <a:pt x="66" y="139"/>
                  <a:pt x="66" y="139"/>
                </a:cubicBezTo>
                <a:cubicBezTo>
                  <a:pt x="61" y="139"/>
                  <a:pt x="61" y="139"/>
                  <a:pt x="61" y="139"/>
                </a:cubicBezTo>
                <a:cubicBezTo>
                  <a:pt x="61" y="147"/>
                  <a:pt x="61" y="147"/>
                  <a:pt x="61" y="147"/>
                </a:cubicBezTo>
                <a:cubicBezTo>
                  <a:pt x="43" y="169"/>
                  <a:pt x="43" y="169"/>
                  <a:pt x="43" y="169"/>
                </a:cubicBezTo>
                <a:cubicBezTo>
                  <a:pt x="37" y="179"/>
                  <a:pt x="37" y="179"/>
                  <a:pt x="37" y="179"/>
                </a:cubicBezTo>
                <a:cubicBezTo>
                  <a:pt x="26" y="185"/>
                  <a:pt x="26" y="185"/>
                  <a:pt x="26" y="185"/>
                </a:cubicBezTo>
                <a:cubicBezTo>
                  <a:pt x="22" y="203"/>
                  <a:pt x="22" y="203"/>
                  <a:pt x="22" y="203"/>
                </a:cubicBezTo>
                <a:cubicBezTo>
                  <a:pt x="13" y="209"/>
                  <a:pt x="13" y="209"/>
                  <a:pt x="13" y="209"/>
                </a:cubicBezTo>
                <a:cubicBezTo>
                  <a:pt x="2" y="212"/>
                  <a:pt x="2" y="212"/>
                  <a:pt x="2" y="212"/>
                </a:cubicBezTo>
                <a:cubicBezTo>
                  <a:pt x="2" y="219"/>
                  <a:pt x="2" y="219"/>
                  <a:pt x="2" y="219"/>
                </a:cubicBezTo>
                <a:cubicBezTo>
                  <a:pt x="9" y="219"/>
                  <a:pt x="9" y="219"/>
                  <a:pt x="9" y="219"/>
                </a:cubicBezTo>
                <a:cubicBezTo>
                  <a:pt x="9" y="219"/>
                  <a:pt x="12" y="221"/>
                  <a:pt x="12" y="222"/>
                </a:cubicBezTo>
                <a:cubicBezTo>
                  <a:pt x="12" y="223"/>
                  <a:pt x="13" y="229"/>
                  <a:pt x="13" y="229"/>
                </a:cubicBezTo>
                <a:cubicBezTo>
                  <a:pt x="2" y="240"/>
                  <a:pt x="2" y="240"/>
                  <a:pt x="2" y="240"/>
                </a:cubicBezTo>
                <a:cubicBezTo>
                  <a:pt x="0" y="262"/>
                  <a:pt x="0" y="262"/>
                  <a:pt x="0" y="262"/>
                </a:cubicBezTo>
                <a:cubicBezTo>
                  <a:pt x="9" y="271"/>
                  <a:pt x="9" y="271"/>
                  <a:pt x="9" y="271"/>
                </a:cubicBezTo>
                <a:lnTo>
                  <a:pt x="6" y="277"/>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3" name="Freeform 16">
            <a:extLst>
              <a:ext uri="{FF2B5EF4-FFF2-40B4-BE49-F238E27FC236}">
                <a16:creationId xmlns:a16="http://schemas.microsoft.com/office/drawing/2014/main" id="{608A0DBB-C65F-3F2E-435B-06B44E424364}"/>
              </a:ext>
            </a:extLst>
          </p:cNvPr>
          <p:cNvSpPr>
            <a:spLocks/>
          </p:cNvSpPr>
          <p:nvPr/>
        </p:nvSpPr>
        <p:spPr bwMode="auto">
          <a:xfrm>
            <a:off x="8495479" y="1186670"/>
            <a:ext cx="849313" cy="411162"/>
          </a:xfrm>
          <a:custGeom>
            <a:avLst/>
            <a:gdLst>
              <a:gd name="T0" fmla="*/ 19 w 223"/>
              <a:gd name="T1" fmla="*/ 65 h 108"/>
              <a:gd name="T2" fmla="*/ 19 w 223"/>
              <a:gd name="T3" fmla="*/ 72 h 108"/>
              <a:gd name="T4" fmla="*/ 20 w 223"/>
              <a:gd name="T5" fmla="*/ 84 h 108"/>
              <a:gd name="T6" fmla="*/ 36 w 223"/>
              <a:gd name="T7" fmla="*/ 97 h 108"/>
              <a:gd name="T8" fmla="*/ 53 w 223"/>
              <a:gd name="T9" fmla="*/ 104 h 108"/>
              <a:gd name="T10" fmla="*/ 76 w 223"/>
              <a:gd name="T11" fmla="*/ 103 h 108"/>
              <a:gd name="T12" fmla="*/ 100 w 223"/>
              <a:gd name="T13" fmla="*/ 96 h 108"/>
              <a:gd name="T14" fmla="*/ 126 w 223"/>
              <a:gd name="T15" fmla="*/ 70 h 108"/>
              <a:gd name="T16" fmla="*/ 131 w 223"/>
              <a:gd name="T17" fmla="*/ 86 h 108"/>
              <a:gd name="T18" fmla="*/ 161 w 223"/>
              <a:gd name="T19" fmla="*/ 89 h 108"/>
              <a:gd name="T20" fmla="*/ 172 w 223"/>
              <a:gd name="T21" fmla="*/ 82 h 108"/>
              <a:gd name="T22" fmla="*/ 170 w 223"/>
              <a:gd name="T23" fmla="*/ 69 h 108"/>
              <a:gd name="T24" fmla="*/ 169 w 223"/>
              <a:gd name="T25" fmla="*/ 52 h 108"/>
              <a:gd name="T26" fmla="*/ 199 w 223"/>
              <a:gd name="T27" fmla="*/ 48 h 108"/>
              <a:gd name="T28" fmla="*/ 223 w 223"/>
              <a:gd name="T29" fmla="*/ 29 h 108"/>
              <a:gd name="T30" fmla="*/ 213 w 223"/>
              <a:gd name="T31" fmla="*/ 8 h 108"/>
              <a:gd name="T32" fmla="*/ 204 w 223"/>
              <a:gd name="T33" fmla="*/ 14 h 108"/>
              <a:gd name="T34" fmla="*/ 201 w 223"/>
              <a:gd name="T35" fmla="*/ 24 h 108"/>
              <a:gd name="T36" fmla="*/ 189 w 223"/>
              <a:gd name="T37" fmla="*/ 30 h 108"/>
              <a:gd name="T38" fmla="*/ 167 w 223"/>
              <a:gd name="T39" fmla="*/ 24 h 108"/>
              <a:gd name="T40" fmla="*/ 154 w 223"/>
              <a:gd name="T41" fmla="*/ 20 h 108"/>
              <a:gd name="T42" fmla="*/ 131 w 223"/>
              <a:gd name="T43" fmla="*/ 13 h 108"/>
              <a:gd name="T44" fmla="*/ 125 w 223"/>
              <a:gd name="T45" fmla="*/ 9 h 108"/>
              <a:gd name="T46" fmla="*/ 118 w 223"/>
              <a:gd name="T47" fmla="*/ 10 h 108"/>
              <a:gd name="T48" fmla="*/ 105 w 223"/>
              <a:gd name="T49" fmla="*/ 2 h 108"/>
              <a:gd name="T50" fmla="*/ 78 w 223"/>
              <a:gd name="T51" fmla="*/ 10 h 108"/>
              <a:gd name="T52" fmla="*/ 61 w 223"/>
              <a:gd name="T53" fmla="*/ 0 h 108"/>
              <a:gd name="T54" fmla="*/ 49 w 223"/>
              <a:gd name="T55" fmla="*/ 9 h 108"/>
              <a:gd name="T56" fmla="*/ 42 w 223"/>
              <a:gd name="T57" fmla="*/ 17 h 108"/>
              <a:gd name="T58" fmla="*/ 38 w 223"/>
              <a:gd name="T59" fmla="*/ 22 h 108"/>
              <a:gd name="T60" fmla="*/ 31 w 223"/>
              <a:gd name="T61" fmla="*/ 37 h 108"/>
              <a:gd name="T62" fmla="*/ 8 w 223"/>
              <a:gd name="T63" fmla="*/ 43 h 108"/>
              <a:gd name="T64" fmla="*/ 3 w 223"/>
              <a:gd name="T65" fmla="*/ 50 h 108"/>
              <a:gd name="T66" fmla="*/ 14 w 223"/>
              <a:gd name="T67" fmla="*/ 6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 h="108">
                <a:moveTo>
                  <a:pt x="14" y="68"/>
                </a:moveTo>
                <a:cubicBezTo>
                  <a:pt x="19" y="65"/>
                  <a:pt x="19" y="65"/>
                  <a:pt x="19" y="65"/>
                </a:cubicBezTo>
                <a:cubicBezTo>
                  <a:pt x="21" y="64"/>
                  <a:pt x="21" y="64"/>
                  <a:pt x="21" y="64"/>
                </a:cubicBezTo>
                <a:cubicBezTo>
                  <a:pt x="21" y="64"/>
                  <a:pt x="19" y="71"/>
                  <a:pt x="19" y="72"/>
                </a:cubicBezTo>
                <a:cubicBezTo>
                  <a:pt x="19" y="72"/>
                  <a:pt x="21" y="75"/>
                  <a:pt x="22" y="76"/>
                </a:cubicBezTo>
                <a:cubicBezTo>
                  <a:pt x="22" y="77"/>
                  <a:pt x="20" y="84"/>
                  <a:pt x="20" y="84"/>
                </a:cubicBezTo>
                <a:cubicBezTo>
                  <a:pt x="23" y="89"/>
                  <a:pt x="23" y="89"/>
                  <a:pt x="23" y="89"/>
                </a:cubicBezTo>
                <a:cubicBezTo>
                  <a:pt x="36" y="97"/>
                  <a:pt x="36" y="97"/>
                  <a:pt x="36" y="97"/>
                </a:cubicBezTo>
                <a:cubicBezTo>
                  <a:pt x="46" y="97"/>
                  <a:pt x="46" y="97"/>
                  <a:pt x="46" y="97"/>
                </a:cubicBezTo>
                <a:cubicBezTo>
                  <a:pt x="46" y="97"/>
                  <a:pt x="53" y="104"/>
                  <a:pt x="53" y="104"/>
                </a:cubicBezTo>
                <a:cubicBezTo>
                  <a:pt x="54" y="105"/>
                  <a:pt x="65" y="108"/>
                  <a:pt x="65" y="108"/>
                </a:cubicBezTo>
                <a:cubicBezTo>
                  <a:pt x="76" y="103"/>
                  <a:pt x="76" y="103"/>
                  <a:pt x="76" y="103"/>
                </a:cubicBezTo>
                <a:cubicBezTo>
                  <a:pt x="87" y="100"/>
                  <a:pt x="87" y="100"/>
                  <a:pt x="87" y="100"/>
                </a:cubicBezTo>
                <a:cubicBezTo>
                  <a:pt x="100" y="96"/>
                  <a:pt x="100" y="96"/>
                  <a:pt x="100" y="96"/>
                </a:cubicBezTo>
                <a:cubicBezTo>
                  <a:pt x="118" y="70"/>
                  <a:pt x="118" y="70"/>
                  <a:pt x="118" y="70"/>
                </a:cubicBezTo>
                <a:cubicBezTo>
                  <a:pt x="126" y="70"/>
                  <a:pt x="126" y="70"/>
                  <a:pt x="126" y="70"/>
                </a:cubicBezTo>
                <a:cubicBezTo>
                  <a:pt x="131" y="74"/>
                  <a:pt x="131" y="74"/>
                  <a:pt x="131" y="74"/>
                </a:cubicBezTo>
                <a:cubicBezTo>
                  <a:pt x="131" y="86"/>
                  <a:pt x="131" y="86"/>
                  <a:pt x="131" y="86"/>
                </a:cubicBezTo>
                <a:cubicBezTo>
                  <a:pt x="151" y="86"/>
                  <a:pt x="151" y="86"/>
                  <a:pt x="151" y="86"/>
                </a:cubicBezTo>
                <a:cubicBezTo>
                  <a:pt x="161" y="89"/>
                  <a:pt x="161" y="89"/>
                  <a:pt x="161" y="89"/>
                </a:cubicBezTo>
                <a:cubicBezTo>
                  <a:pt x="161" y="89"/>
                  <a:pt x="167" y="86"/>
                  <a:pt x="169" y="86"/>
                </a:cubicBezTo>
                <a:cubicBezTo>
                  <a:pt x="171" y="85"/>
                  <a:pt x="172" y="82"/>
                  <a:pt x="172" y="82"/>
                </a:cubicBezTo>
                <a:cubicBezTo>
                  <a:pt x="172" y="82"/>
                  <a:pt x="173" y="71"/>
                  <a:pt x="173" y="70"/>
                </a:cubicBezTo>
                <a:cubicBezTo>
                  <a:pt x="174" y="69"/>
                  <a:pt x="170" y="69"/>
                  <a:pt x="170" y="69"/>
                </a:cubicBezTo>
                <a:cubicBezTo>
                  <a:pt x="170" y="69"/>
                  <a:pt x="163" y="66"/>
                  <a:pt x="162" y="66"/>
                </a:cubicBezTo>
                <a:cubicBezTo>
                  <a:pt x="160" y="65"/>
                  <a:pt x="169" y="52"/>
                  <a:pt x="169" y="52"/>
                </a:cubicBezTo>
                <a:cubicBezTo>
                  <a:pt x="169" y="52"/>
                  <a:pt x="190" y="59"/>
                  <a:pt x="191" y="59"/>
                </a:cubicBezTo>
                <a:cubicBezTo>
                  <a:pt x="192" y="58"/>
                  <a:pt x="199" y="48"/>
                  <a:pt x="199" y="48"/>
                </a:cubicBezTo>
                <a:cubicBezTo>
                  <a:pt x="212" y="43"/>
                  <a:pt x="212" y="43"/>
                  <a:pt x="212" y="43"/>
                </a:cubicBezTo>
                <a:cubicBezTo>
                  <a:pt x="223" y="29"/>
                  <a:pt x="223" y="29"/>
                  <a:pt x="223" y="29"/>
                </a:cubicBezTo>
                <a:cubicBezTo>
                  <a:pt x="219" y="9"/>
                  <a:pt x="219" y="9"/>
                  <a:pt x="219" y="9"/>
                </a:cubicBezTo>
                <a:cubicBezTo>
                  <a:pt x="213" y="8"/>
                  <a:pt x="213" y="8"/>
                  <a:pt x="213" y="8"/>
                </a:cubicBezTo>
                <a:cubicBezTo>
                  <a:pt x="209" y="14"/>
                  <a:pt x="209" y="14"/>
                  <a:pt x="209" y="14"/>
                </a:cubicBezTo>
                <a:cubicBezTo>
                  <a:pt x="204" y="14"/>
                  <a:pt x="204" y="14"/>
                  <a:pt x="204" y="14"/>
                </a:cubicBezTo>
                <a:cubicBezTo>
                  <a:pt x="205" y="18"/>
                  <a:pt x="205" y="18"/>
                  <a:pt x="205" y="18"/>
                </a:cubicBezTo>
                <a:cubicBezTo>
                  <a:pt x="201" y="24"/>
                  <a:pt x="201" y="24"/>
                  <a:pt x="201" y="24"/>
                </a:cubicBezTo>
                <a:cubicBezTo>
                  <a:pt x="193" y="25"/>
                  <a:pt x="193" y="25"/>
                  <a:pt x="193" y="25"/>
                </a:cubicBezTo>
                <a:cubicBezTo>
                  <a:pt x="189" y="30"/>
                  <a:pt x="189" y="30"/>
                  <a:pt x="189" y="30"/>
                </a:cubicBezTo>
                <a:cubicBezTo>
                  <a:pt x="185" y="24"/>
                  <a:pt x="185" y="24"/>
                  <a:pt x="185" y="24"/>
                </a:cubicBezTo>
                <a:cubicBezTo>
                  <a:pt x="167" y="24"/>
                  <a:pt x="167" y="24"/>
                  <a:pt x="167" y="24"/>
                </a:cubicBezTo>
                <a:cubicBezTo>
                  <a:pt x="165" y="25"/>
                  <a:pt x="165" y="25"/>
                  <a:pt x="165" y="25"/>
                </a:cubicBezTo>
                <a:cubicBezTo>
                  <a:pt x="154" y="20"/>
                  <a:pt x="154" y="20"/>
                  <a:pt x="154" y="20"/>
                </a:cubicBezTo>
                <a:cubicBezTo>
                  <a:pt x="147" y="22"/>
                  <a:pt x="147" y="22"/>
                  <a:pt x="147" y="22"/>
                </a:cubicBezTo>
                <a:cubicBezTo>
                  <a:pt x="131" y="13"/>
                  <a:pt x="131" y="13"/>
                  <a:pt x="131" y="13"/>
                </a:cubicBezTo>
                <a:cubicBezTo>
                  <a:pt x="130" y="9"/>
                  <a:pt x="130" y="9"/>
                  <a:pt x="130" y="9"/>
                </a:cubicBezTo>
                <a:cubicBezTo>
                  <a:pt x="125" y="9"/>
                  <a:pt x="125" y="9"/>
                  <a:pt x="125" y="9"/>
                </a:cubicBezTo>
                <a:cubicBezTo>
                  <a:pt x="124" y="12"/>
                  <a:pt x="124" y="12"/>
                  <a:pt x="124" y="12"/>
                </a:cubicBezTo>
                <a:cubicBezTo>
                  <a:pt x="118" y="10"/>
                  <a:pt x="118" y="10"/>
                  <a:pt x="118" y="10"/>
                </a:cubicBezTo>
                <a:cubicBezTo>
                  <a:pt x="115" y="6"/>
                  <a:pt x="115" y="6"/>
                  <a:pt x="115" y="6"/>
                </a:cubicBezTo>
                <a:cubicBezTo>
                  <a:pt x="105" y="2"/>
                  <a:pt x="105" y="2"/>
                  <a:pt x="105" y="2"/>
                </a:cubicBezTo>
                <a:cubicBezTo>
                  <a:pt x="87" y="4"/>
                  <a:pt x="87" y="4"/>
                  <a:pt x="87" y="4"/>
                </a:cubicBezTo>
                <a:cubicBezTo>
                  <a:pt x="78" y="10"/>
                  <a:pt x="78" y="10"/>
                  <a:pt x="78" y="10"/>
                </a:cubicBezTo>
                <a:cubicBezTo>
                  <a:pt x="63" y="6"/>
                  <a:pt x="63" y="6"/>
                  <a:pt x="63" y="6"/>
                </a:cubicBezTo>
                <a:cubicBezTo>
                  <a:pt x="61" y="0"/>
                  <a:pt x="61" y="0"/>
                  <a:pt x="61" y="0"/>
                </a:cubicBezTo>
                <a:cubicBezTo>
                  <a:pt x="56" y="0"/>
                  <a:pt x="56" y="0"/>
                  <a:pt x="56" y="0"/>
                </a:cubicBezTo>
                <a:cubicBezTo>
                  <a:pt x="49" y="9"/>
                  <a:pt x="49" y="9"/>
                  <a:pt x="49" y="9"/>
                </a:cubicBezTo>
                <a:cubicBezTo>
                  <a:pt x="45" y="11"/>
                  <a:pt x="45" y="11"/>
                  <a:pt x="45" y="11"/>
                </a:cubicBezTo>
                <a:cubicBezTo>
                  <a:pt x="42" y="17"/>
                  <a:pt x="42" y="17"/>
                  <a:pt x="42" y="17"/>
                </a:cubicBezTo>
                <a:cubicBezTo>
                  <a:pt x="38" y="17"/>
                  <a:pt x="38" y="17"/>
                  <a:pt x="38" y="17"/>
                </a:cubicBezTo>
                <a:cubicBezTo>
                  <a:pt x="38" y="22"/>
                  <a:pt x="38" y="22"/>
                  <a:pt x="38" y="22"/>
                </a:cubicBezTo>
                <a:cubicBezTo>
                  <a:pt x="31" y="30"/>
                  <a:pt x="31" y="30"/>
                  <a:pt x="31" y="30"/>
                </a:cubicBezTo>
                <a:cubicBezTo>
                  <a:pt x="31" y="37"/>
                  <a:pt x="31" y="37"/>
                  <a:pt x="31" y="37"/>
                </a:cubicBezTo>
                <a:cubicBezTo>
                  <a:pt x="15" y="37"/>
                  <a:pt x="15" y="37"/>
                  <a:pt x="15" y="37"/>
                </a:cubicBezTo>
                <a:cubicBezTo>
                  <a:pt x="8" y="43"/>
                  <a:pt x="8" y="43"/>
                  <a:pt x="8" y="43"/>
                </a:cubicBezTo>
                <a:cubicBezTo>
                  <a:pt x="0" y="42"/>
                  <a:pt x="0" y="42"/>
                  <a:pt x="0" y="42"/>
                </a:cubicBezTo>
                <a:cubicBezTo>
                  <a:pt x="3" y="50"/>
                  <a:pt x="3" y="50"/>
                  <a:pt x="3" y="50"/>
                </a:cubicBezTo>
                <a:cubicBezTo>
                  <a:pt x="8" y="57"/>
                  <a:pt x="8" y="57"/>
                  <a:pt x="8" y="57"/>
                </a:cubicBezTo>
                <a:lnTo>
                  <a:pt x="14" y="68"/>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4" name="Freeform 17">
            <a:extLst>
              <a:ext uri="{FF2B5EF4-FFF2-40B4-BE49-F238E27FC236}">
                <a16:creationId xmlns:a16="http://schemas.microsoft.com/office/drawing/2014/main" id="{212E038F-8680-0EF3-DE62-6C85241F45F8}"/>
              </a:ext>
            </a:extLst>
          </p:cNvPr>
          <p:cNvSpPr>
            <a:spLocks/>
          </p:cNvSpPr>
          <p:nvPr/>
        </p:nvSpPr>
        <p:spPr bwMode="auto">
          <a:xfrm>
            <a:off x="9443217" y="2558270"/>
            <a:ext cx="841375" cy="1233487"/>
          </a:xfrm>
          <a:custGeom>
            <a:avLst/>
            <a:gdLst>
              <a:gd name="T0" fmla="*/ 44 w 221"/>
              <a:gd name="T1" fmla="*/ 324 h 324"/>
              <a:gd name="T2" fmla="*/ 56 w 221"/>
              <a:gd name="T3" fmla="*/ 312 h 324"/>
              <a:gd name="T4" fmla="*/ 156 w 221"/>
              <a:gd name="T5" fmla="*/ 324 h 324"/>
              <a:gd name="T6" fmla="*/ 192 w 221"/>
              <a:gd name="T7" fmla="*/ 282 h 324"/>
              <a:gd name="T8" fmla="*/ 221 w 221"/>
              <a:gd name="T9" fmla="*/ 253 h 324"/>
              <a:gd name="T10" fmla="*/ 200 w 221"/>
              <a:gd name="T11" fmla="*/ 249 h 324"/>
              <a:gd name="T12" fmla="*/ 204 w 221"/>
              <a:gd name="T13" fmla="*/ 228 h 324"/>
              <a:gd name="T14" fmla="*/ 186 w 221"/>
              <a:gd name="T15" fmla="*/ 234 h 324"/>
              <a:gd name="T16" fmla="*/ 171 w 221"/>
              <a:gd name="T17" fmla="*/ 213 h 324"/>
              <a:gd name="T18" fmla="*/ 154 w 221"/>
              <a:gd name="T19" fmla="*/ 180 h 324"/>
              <a:gd name="T20" fmla="*/ 150 w 221"/>
              <a:gd name="T21" fmla="*/ 169 h 324"/>
              <a:gd name="T22" fmla="*/ 161 w 221"/>
              <a:gd name="T23" fmla="*/ 151 h 324"/>
              <a:gd name="T24" fmla="*/ 160 w 221"/>
              <a:gd name="T25" fmla="*/ 141 h 324"/>
              <a:gd name="T26" fmla="*/ 158 w 221"/>
              <a:gd name="T27" fmla="*/ 118 h 324"/>
              <a:gd name="T28" fmla="*/ 148 w 221"/>
              <a:gd name="T29" fmla="*/ 110 h 324"/>
              <a:gd name="T30" fmla="*/ 156 w 221"/>
              <a:gd name="T31" fmla="*/ 97 h 324"/>
              <a:gd name="T32" fmla="*/ 156 w 221"/>
              <a:gd name="T33" fmla="*/ 84 h 324"/>
              <a:gd name="T34" fmla="*/ 165 w 221"/>
              <a:gd name="T35" fmla="*/ 86 h 324"/>
              <a:gd name="T36" fmla="*/ 183 w 221"/>
              <a:gd name="T37" fmla="*/ 88 h 324"/>
              <a:gd name="T38" fmla="*/ 179 w 221"/>
              <a:gd name="T39" fmla="*/ 63 h 324"/>
              <a:gd name="T40" fmla="*/ 178 w 221"/>
              <a:gd name="T41" fmla="*/ 46 h 324"/>
              <a:gd name="T42" fmla="*/ 191 w 221"/>
              <a:gd name="T43" fmla="*/ 40 h 324"/>
              <a:gd name="T44" fmla="*/ 188 w 221"/>
              <a:gd name="T45" fmla="*/ 12 h 324"/>
              <a:gd name="T46" fmla="*/ 170 w 221"/>
              <a:gd name="T47" fmla="*/ 11 h 324"/>
              <a:gd name="T48" fmla="*/ 159 w 221"/>
              <a:gd name="T49" fmla="*/ 43 h 324"/>
              <a:gd name="T50" fmla="*/ 139 w 221"/>
              <a:gd name="T51" fmla="*/ 72 h 324"/>
              <a:gd name="T52" fmla="*/ 117 w 221"/>
              <a:gd name="T53" fmla="*/ 79 h 324"/>
              <a:gd name="T54" fmla="*/ 124 w 221"/>
              <a:gd name="T55" fmla="*/ 68 h 324"/>
              <a:gd name="T56" fmla="*/ 103 w 221"/>
              <a:gd name="T57" fmla="*/ 45 h 324"/>
              <a:gd name="T58" fmla="*/ 69 w 221"/>
              <a:gd name="T59" fmla="*/ 49 h 324"/>
              <a:gd name="T60" fmla="*/ 53 w 221"/>
              <a:gd name="T61" fmla="*/ 72 h 324"/>
              <a:gd name="T62" fmla="*/ 42 w 221"/>
              <a:gd name="T63" fmla="*/ 92 h 324"/>
              <a:gd name="T64" fmla="*/ 27 w 221"/>
              <a:gd name="T65" fmla="*/ 100 h 324"/>
              <a:gd name="T66" fmla="*/ 24 w 221"/>
              <a:gd name="T67" fmla="*/ 119 h 324"/>
              <a:gd name="T68" fmla="*/ 17 w 221"/>
              <a:gd name="T69" fmla="*/ 140 h 324"/>
              <a:gd name="T70" fmla="*/ 0 w 221"/>
              <a:gd name="T71" fmla="*/ 172 h 324"/>
              <a:gd name="T72" fmla="*/ 17 w 221"/>
              <a:gd name="T73" fmla="*/ 180 h 324"/>
              <a:gd name="T74" fmla="*/ 14 w 221"/>
              <a:gd name="T75" fmla="*/ 214 h 324"/>
              <a:gd name="T76" fmla="*/ 12 w 221"/>
              <a:gd name="T77" fmla="*/ 229 h 324"/>
              <a:gd name="T78" fmla="*/ 6 w 221"/>
              <a:gd name="T79" fmla="*/ 242 h 324"/>
              <a:gd name="T80" fmla="*/ 22 w 221"/>
              <a:gd name="T81" fmla="*/ 261 h 324"/>
              <a:gd name="T82" fmla="*/ 36 w 221"/>
              <a:gd name="T83" fmla="*/ 268 h 324"/>
              <a:gd name="T84" fmla="*/ 30 w 221"/>
              <a:gd name="T85" fmla="*/ 286 h 324"/>
              <a:gd name="T86" fmla="*/ 35 w 221"/>
              <a:gd name="T87" fmla="*/ 30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 h="324">
                <a:moveTo>
                  <a:pt x="36" y="313"/>
                </a:moveTo>
                <a:cubicBezTo>
                  <a:pt x="42" y="313"/>
                  <a:pt x="42" y="313"/>
                  <a:pt x="42" y="313"/>
                </a:cubicBezTo>
                <a:cubicBezTo>
                  <a:pt x="44" y="324"/>
                  <a:pt x="44" y="324"/>
                  <a:pt x="44" y="324"/>
                </a:cubicBezTo>
                <a:cubicBezTo>
                  <a:pt x="50" y="322"/>
                  <a:pt x="50" y="322"/>
                  <a:pt x="50" y="322"/>
                </a:cubicBezTo>
                <a:cubicBezTo>
                  <a:pt x="53" y="318"/>
                  <a:pt x="53" y="318"/>
                  <a:pt x="53" y="318"/>
                </a:cubicBezTo>
                <a:cubicBezTo>
                  <a:pt x="56" y="312"/>
                  <a:pt x="56" y="312"/>
                  <a:pt x="56" y="312"/>
                </a:cubicBezTo>
                <a:cubicBezTo>
                  <a:pt x="65" y="310"/>
                  <a:pt x="65" y="310"/>
                  <a:pt x="65" y="310"/>
                </a:cubicBezTo>
                <a:cubicBezTo>
                  <a:pt x="68" y="299"/>
                  <a:pt x="68" y="299"/>
                  <a:pt x="68" y="299"/>
                </a:cubicBezTo>
                <a:cubicBezTo>
                  <a:pt x="156" y="324"/>
                  <a:pt x="156" y="324"/>
                  <a:pt x="156" y="324"/>
                </a:cubicBezTo>
                <a:cubicBezTo>
                  <a:pt x="175" y="301"/>
                  <a:pt x="175" y="301"/>
                  <a:pt x="175" y="301"/>
                </a:cubicBezTo>
                <a:cubicBezTo>
                  <a:pt x="186" y="282"/>
                  <a:pt x="186" y="282"/>
                  <a:pt x="186" y="282"/>
                </a:cubicBezTo>
                <a:cubicBezTo>
                  <a:pt x="192" y="282"/>
                  <a:pt x="192" y="282"/>
                  <a:pt x="192" y="282"/>
                </a:cubicBezTo>
                <a:cubicBezTo>
                  <a:pt x="205" y="270"/>
                  <a:pt x="205" y="270"/>
                  <a:pt x="205" y="270"/>
                </a:cubicBezTo>
                <a:cubicBezTo>
                  <a:pt x="210" y="270"/>
                  <a:pt x="210" y="270"/>
                  <a:pt x="210" y="270"/>
                </a:cubicBezTo>
                <a:cubicBezTo>
                  <a:pt x="221" y="253"/>
                  <a:pt x="221" y="253"/>
                  <a:pt x="221" y="253"/>
                </a:cubicBezTo>
                <a:cubicBezTo>
                  <a:pt x="218" y="246"/>
                  <a:pt x="218" y="246"/>
                  <a:pt x="218" y="246"/>
                </a:cubicBezTo>
                <a:cubicBezTo>
                  <a:pt x="211" y="251"/>
                  <a:pt x="211" y="251"/>
                  <a:pt x="211" y="251"/>
                </a:cubicBezTo>
                <a:cubicBezTo>
                  <a:pt x="200" y="249"/>
                  <a:pt x="200" y="249"/>
                  <a:pt x="200" y="249"/>
                </a:cubicBezTo>
                <a:cubicBezTo>
                  <a:pt x="212" y="238"/>
                  <a:pt x="212" y="238"/>
                  <a:pt x="212" y="238"/>
                </a:cubicBezTo>
                <a:cubicBezTo>
                  <a:pt x="206" y="233"/>
                  <a:pt x="206" y="233"/>
                  <a:pt x="206" y="233"/>
                </a:cubicBezTo>
                <a:cubicBezTo>
                  <a:pt x="204" y="228"/>
                  <a:pt x="204" y="228"/>
                  <a:pt x="204" y="228"/>
                </a:cubicBezTo>
                <a:cubicBezTo>
                  <a:pt x="204" y="228"/>
                  <a:pt x="195" y="228"/>
                  <a:pt x="195" y="228"/>
                </a:cubicBezTo>
                <a:cubicBezTo>
                  <a:pt x="194" y="228"/>
                  <a:pt x="191" y="232"/>
                  <a:pt x="191" y="232"/>
                </a:cubicBezTo>
                <a:cubicBezTo>
                  <a:pt x="186" y="234"/>
                  <a:pt x="186" y="234"/>
                  <a:pt x="186" y="234"/>
                </a:cubicBezTo>
                <a:cubicBezTo>
                  <a:pt x="186" y="233"/>
                  <a:pt x="186" y="233"/>
                  <a:pt x="186" y="233"/>
                </a:cubicBezTo>
                <a:cubicBezTo>
                  <a:pt x="188" y="227"/>
                  <a:pt x="188" y="227"/>
                  <a:pt x="188" y="227"/>
                </a:cubicBezTo>
                <a:cubicBezTo>
                  <a:pt x="171" y="213"/>
                  <a:pt x="171" y="213"/>
                  <a:pt x="171" y="213"/>
                </a:cubicBezTo>
                <a:cubicBezTo>
                  <a:pt x="171" y="206"/>
                  <a:pt x="171" y="206"/>
                  <a:pt x="171" y="206"/>
                </a:cubicBezTo>
                <a:cubicBezTo>
                  <a:pt x="166" y="201"/>
                  <a:pt x="166" y="201"/>
                  <a:pt x="166" y="201"/>
                </a:cubicBezTo>
                <a:cubicBezTo>
                  <a:pt x="154" y="180"/>
                  <a:pt x="154" y="180"/>
                  <a:pt x="154" y="180"/>
                </a:cubicBezTo>
                <a:cubicBezTo>
                  <a:pt x="154" y="180"/>
                  <a:pt x="144" y="180"/>
                  <a:pt x="144" y="179"/>
                </a:cubicBezTo>
                <a:cubicBezTo>
                  <a:pt x="144" y="179"/>
                  <a:pt x="141" y="174"/>
                  <a:pt x="141" y="174"/>
                </a:cubicBezTo>
                <a:cubicBezTo>
                  <a:pt x="150" y="169"/>
                  <a:pt x="150" y="169"/>
                  <a:pt x="150" y="169"/>
                </a:cubicBezTo>
                <a:cubicBezTo>
                  <a:pt x="150" y="169"/>
                  <a:pt x="149" y="165"/>
                  <a:pt x="150" y="164"/>
                </a:cubicBezTo>
                <a:cubicBezTo>
                  <a:pt x="150" y="164"/>
                  <a:pt x="152" y="158"/>
                  <a:pt x="152" y="158"/>
                </a:cubicBezTo>
                <a:cubicBezTo>
                  <a:pt x="152" y="158"/>
                  <a:pt x="161" y="151"/>
                  <a:pt x="161" y="151"/>
                </a:cubicBezTo>
                <a:cubicBezTo>
                  <a:pt x="161" y="151"/>
                  <a:pt x="164" y="148"/>
                  <a:pt x="164" y="148"/>
                </a:cubicBezTo>
                <a:cubicBezTo>
                  <a:pt x="160" y="143"/>
                  <a:pt x="160" y="143"/>
                  <a:pt x="160" y="143"/>
                </a:cubicBezTo>
                <a:cubicBezTo>
                  <a:pt x="160" y="143"/>
                  <a:pt x="160" y="141"/>
                  <a:pt x="160" y="141"/>
                </a:cubicBezTo>
                <a:cubicBezTo>
                  <a:pt x="160" y="140"/>
                  <a:pt x="164" y="137"/>
                  <a:pt x="164" y="137"/>
                </a:cubicBezTo>
                <a:cubicBezTo>
                  <a:pt x="164" y="136"/>
                  <a:pt x="164" y="124"/>
                  <a:pt x="164" y="124"/>
                </a:cubicBezTo>
                <a:cubicBezTo>
                  <a:pt x="164" y="124"/>
                  <a:pt x="159" y="119"/>
                  <a:pt x="158" y="118"/>
                </a:cubicBezTo>
                <a:cubicBezTo>
                  <a:pt x="158" y="118"/>
                  <a:pt x="155" y="118"/>
                  <a:pt x="155" y="118"/>
                </a:cubicBezTo>
                <a:cubicBezTo>
                  <a:pt x="151" y="118"/>
                  <a:pt x="151" y="118"/>
                  <a:pt x="151" y="118"/>
                </a:cubicBezTo>
                <a:cubicBezTo>
                  <a:pt x="151" y="118"/>
                  <a:pt x="148" y="111"/>
                  <a:pt x="148" y="110"/>
                </a:cubicBezTo>
                <a:cubicBezTo>
                  <a:pt x="148" y="110"/>
                  <a:pt x="146" y="102"/>
                  <a:pt x="146" y="102"/>
                </a:cubicBezTo>
                <a:cubicBezTo>
                  <a:pt x="148" y="99"/>
                  <a:pt x="148" y="99"/>
                  <a:pt x="148" y="99"/>
                </a:cubicBezTo>
                <a:cubicBezTo>
                  <a:pt x="156" y="97"/>
                  <a:pt x="156" y="97"/>
                  <a:pt x="156" y="97"/>
                </a:cubicBezTo>
                <a:cubicBezTo>
                  <a:pt x="157" y="90"/>
                  <a:pt x="157" y="90"/>
                  <a:pt x="157" y="90"/>
                </a:cubicBezTo>
                <a:cubicBezTo>
                  <a:pt x="155" y="87"/>
                  <a:pt x="155" y="87"/>
                  <a:pt x="155" y="87"/>
                </a:cubicBezTo>
                <a:cubicBezTo>
                  <a:pt x="156" y="84"/>
                  <a:pt x="156" y="84"/>
                  <a:pt x="156" y="84"/>
                </a:cubicBezTo>
                <a:cubicBezTo>
                  <a:pt x="157" y="79"/>
                  <a:pt x="157" y="79"/>
                  <a:pt x="157" y="79"/>
                </a:cubicBezTo>
                <a:cubicBezTo>
                  <a:pt x="160" y="81"/>
                  <a:pt x="160" y="81"/>
                  <a:pt x="160" y="81"/>
                </a:cubicBezTo>
                <a:cubicBezTo>
                  <a:pt x="165" y="86"/>
                  <a:pt x="165" y="86"/>
                  <a:pt x="165" y="86"/>
                </a:cubicBezTo>
                <a:cubicBezTo>
                  <a:pt x="179" y="85"/>
                  <a:pt x="179" y="85"/>
                  <a:pt x="179" y="85"/>
                </a:cubicBezTo>
                <a:cubicBezTo>
                  <a:pt x="181" y="88"/>
                  <a:pt x="181" y="88"/>
                  <a:pt x="181" y="88"/>
                </a:cubicBezTo>
                <a:cubicBezTo>
                  <a:pt x="183" y="88"/>
                  <a:pt x="183" y="88"/>
                  <a:pt x="183" y="88"/>
                </a:cubicBezTo>
                <a:cubicBezTo>
                  <a:pt x="183" y="88"/>
                  <a:pt x="184" y="79"/>
                  <a:pt x="183" y="78"/>
                </a:cubicBezTo>
                <a:cubicBezTo>
                  <a:pt x="183" y="77"/>
                  <a:pt x="182" y="70"/>
                  <a:pt x="182" y="69"/>
                </a:cubicBezTo>
                <a:cubicBezTo>
                  <a:pt x="182" y="69"/>
                  <a:pt x="179" y="63"/>
                  <a:pt x="179" y="63"/>
                </a:cubicBezTo>
                <a:cubicBezTo>
                  <a:pt x="174" y="59"/>
                  <a:pt x="174" y="59"/>
                  <a:pt x="174" y="59"/>
                </a:cubicBezTo>
                <a:cubicBezTo>
                  <a:pt x="174" y="59"/>
                  <a:pt x="179" y="52"/>
                  <a:pt x="179" y="51"/>
                </a:cubicBezTo>
                <a:cubicBezTo>
                  <a:pt x="179" y="51"/>
                  <a:pt x="178" y="46"/>
                  <a:pt x="178" y="46"/>
                </a:cubicBezTo>
                <a:cubicBezTo>
                  <a:pt x="182" y="41"/>
                  <a:pt x="182" y="41"/>
                  <a:pt x="182" y="41"/>
                </a:cubicBezTo>
                <a:cubicBezTo>
                  <a:pt x="188" y="43"/>
                  <a:pt x="188" y="43"/>
                  <a:pt x="188" y="43"/>
                </a:cubicBezTo>
                <a:cubicBezTo>
                  <a:pt x="191" y="40"/>
                  <a:pt x="191" y="40"/>
                  <a:pt x="191" y="40"/>
                </a:cubicBezTo>
                <a:cubicBezTo>
                  <a:pt x="191" y="30"/>
                  <a:pt x="191" y="30"/>
                  <a:pt x="191" y="30"/>
                </a:cubicBezTo>
                <a:cubicBezTo>
                  <a:pt x="188" y="26"/>
                  <a:pt x="188" y="26"/>
                  <a:pt x="188" y="26"/>
                </a:cubicBezTo>
                <a:cubicBezTo>
                  <a:pt x="188" y="26"/>
                  <a:pt x="189" y="13"/>
                  <a:pt x="188" y="12"/>
                </a:cubicBezTo>
                <a:cubicBezTo>
                  <a:pt x="186" y="11"/>
                  <a:pt x="183" y="0"/>
                  <a:pt x="183" y="0"/>
                </a:cubicBezTo>
                <a:cubicBezTo>
                  <a:pt x="177" y="10"/>
                  <a:pt x="177" y="10"/>
                  <a:pt x="177" y="10"/>
                </a:cubicBezTo>
                <a:cubicBezTo>
                  <a:pt x="170" y="11"/>
                  <a:pt x="170" y="11"/>
                  <a:pt x="170" y="11"/>
                </a:cubicBezTo>
                <a:cubicBezTo>
                  <a:pt x="170" y="27"/>
                  <a:pt x="170" y="27"/>
                  <a:pt x="170" y="27"/>
                </a:cubicBezTo>
                <a:cubicBezTo>
                  <a:pt x="162" y="35"/>
                  <a:pt x="162" y="35"/>
                  <a:pt x="162" y="35"/>
                </a:cubicBezTo>
                <a:cubicBezTo>
                  <a:pt x="159" y="43"/>
                  <a:pt x="159" y="43"/>
                  <a:pt x="159" y="43"/>
                </a:cubicBezTo>
                <a:cubicBezTo>
                  <a:pt x="151" y="55"/>
                  <a:pt x="151" y="55"/>
                  <a:pt x="151" y="55"/>
                </a:cubicBezTo>
                <a:cubicBezTo>
                  <a:pt x="148" y="67"/>
                  <a:pt x="148" y="67"/>
                  <a:pt x="148" y="67"/>
                </a:cubicBezTo>
                <a:cubicBezTo>
                  <a:pt x="139" y="72"/>
                  <a:pt x="139" y="72"/>
                  <a:pt x="139" y="72"/>
                </a:cubicBezTo>
                <a:cubicBezTo>
                  <a:pt x="123" y="89"/>
                  <a:pt x="123" y="89"/>
                  <a:pt x="123" y="89"/>
                </a:cubicBezTo>
                <a:cubicBezTo>
                  <a:pt x="118" y="87"/>
                  <a:pt x="118" y="87"/>
                  <a:pt x="118" y="87"/>
                </a:cubicBezTo>
                <a:cubicBezTo>
                  <a:pt x="117" y="79"/>
                  <a:pt x="117" y="79"/>
                  <a:pt x="117" y="79"/>
                </a:cubicBezTo>
                <a:cubicBezTo>
                  <a:pt x="119" y="76"/>
                  <a:pt x="119" y="76"/>
                  <a:pt x="119" y="76"/>
                </a:cubicBezTo>
                <a:cubicBezTo>
                  <a:pt x="119" y="76"/>
                  <a:pt x="115" y="71"/>
                  <a:pt x="115" y="70"/>
                </a:cubicBezTo>
                <a:cubicBezTo>
                  <a:pt x="116" y="70"/>
                  <a:pt x="124" y="68"/>
                  <a:pt x="124" y="68"/>
                </a:cubicBezTo>
                <a:cubicBezTo>
                  <a:pt x="109" y="49"/>
                  <a:pt x="109" y="49"/>
                  <a:pt x="109" y="49"/>
                </a:cubicBezTo>
                <a:cubicBezTo>
                  <a:pt x="104" y="53"/>
                  <a:pt x="104" y="53"/>
                  <a:pt x="104" y="53"/>
                </a:cubicBezTo>
                <a:cubicBezTo>
                  <a:pt x="103" y="45"/>
                  <a:pt x="103" y="45"/>
                  <a:pt x="103" y="45"/>
                </a:cubicBezTo>
                <a:cubicBezTo>
                  <a:pt x="94" y="49"/>
                  <a:pt x="94" y="49"/>
                  <a:pt x="94" y="49"/>
                </a:cubicBezTo>
                <a:cubicBezTo>
                  <a:pt x="83" y="41"/>
                  <a:pt x="83" y="41"/>
                  <a:pt x="83" y="41"/>
                </a:cubicBezTo>
                <a:cubicBezTo>
                  <a:pt x="69" y="49"/>
                  <a:pt x="69" y="49"/>
                  <a:pt x="69" y="49"/>
                </a:cubicBezTo>
                <a:cubicBezTo>
                  <a:pt x="69" y="63"/>
                  <a:pt x="69" y="63"/>
                  <a:pt x="69" y="63"/>
                </a:cubicBezTo>
                <a:cubicBezTo>
                  <a:pt x="52" y="67"/>
                  <a:pt x="52" y="67"/>
                  <a:pt x="52" y="67"/>
                </a:cubicBezTo>
                <a:cubicBezTo>
                  <a:pt x="53" y="72"/>
                  <a:pt x="53" y="72"/>
                  <a:pt x="53" y="72"/>
                </a:cubicBezTo>
                <a:cubicBezTo>
                  <a:pt x="55" y="73"/>
                  <a:pt x="55" y="73"/>
                  <a:pt x="55" y="73"/>
                </a:cubicBezTo>
                <a:cubicBezTo>
                  <a:pt x="54" y="80"/>
                  <a:pt x="54" y="80"/>
                  <a:pt x="54" y="80"/>
                </a:cubicBezTo>
                <a:cubicBezTo>
                  <a:pt x="42" y="92"/>
                  <a:pt x="42" y="92"/>
                  <a:pt x="42" y="92"/>
                </a:cubicBezTo>
                <a:cubicBezTo>
                  <a:pt x="33" y="86"/>
                  <a:pt x="33" y="86"/>
                  <a:pt x="33" y="86"/>
                </a:cubicBezTo>
                <a:cubicBezTo>
                  <a:pt x="27" y="86"/>
                  <a:pt x="27" y="86"/>
                  <a:pt x="27" y="86"/>
                </a:cubicBezTo>
                <a:cubicBezTo>
                  <a:pt x="27" y="100"/>
                  <a:pt x="27" y="100"/>
                  <a:pt x="27" y="100"/>
                </a:cubicBezTo>
                <a:cubicBezTo>
                  <a:pt x="26" y="102"/>
                  <a:pt x="26" y="102"/>
                  <a:pt x="26" y="102"/>
                </a:cubicBezTo>
                <a:cubicBezTo>
                  <a:pt x="26" y="102"/>
                  <a:pt x="26" y="108"/>
                  <a:pt x="26" y="108"/>
                </a:cubicBezTo>
                <a:cubicBezTo>
                  <a:pt x="26" y="109"/>
                  <a:pt x="24" y="119"/>
                  <a:pt x="24" y="119"/>
                </a:cubicBezTo>
                <a:cubicBezTo>
                  <a:pt x="24" y="119"/>
                  <a:pt x="28" y="122"/>
                  <a:pt x="27" y="123"/>
                </a:cubicBezTo>
                <a:cubicBezTo>
                  <a:pt x="27" y="125"/>
                  <a:pt x="26" y="135"/>
                  <a:pt x="26" y="135"/>
                </a:cubicBezTo>
                <a:cubicBezTo>
                  <a:pt x="17" y="140"/>
                  <a:pt x="17" y="140"/>
                  <a:pt x="17" y="140"/>
                </a:cubicBezTo>
                <a:cubicBezTo>
                  <a:pt x="16" y="143"/>
                  <a:pt x="16" y="143"/>
                  <a:pt x="16" y="143"/>
                </a:cubicBezTo>
                <a:cubicBezTo>
                  <a:pt x="6" y="147"/>
                  <a:pt x="6" y="147"/>
                  <a:pt x="6" y="147"/>
                </a:cubicBezTo>
                <a:cubicBezTo>
                  <a:pt x="0" y="172"/>
                  <a:pt x="0" y="172"/>
                  <a:pt x="0" y="172"/>
                </a:cubicBezTo>
                <a:cubicBezTo>
                  <a:pt x="9" y="171"/>
                  <a:pt x="9" y="171"/>
                  <a:pt x="9" y="171"/>
                </a:cubicBezTo>
                <a:cubicBezTo>
                  <a:pt x="12" y="176"/>
                  <a:pt x="12" y="176"/>
                  <a:pt x="12" y="176"/>
                </a:cubicBezTo>
                <a:cubicBezTo>
                  <a:pt x="12" y="176"/>
                  <a:pt x="16" y="179"/>
                  <a:pt x="17" y="180"/>
                </a:cubicBezTo>
                <a:cubicBezTo>
                  <a:pt x="18" y="180"/>
                  <a:pt x="20" y="184"/>
                  <a:pt x="20" y="184"/>
                </a:cubicBezTo>
                <a:cubicBezTo>
                  <a:pt x="20" y="184"/>
                  <a:pt x="12" y="203"/>
                  <a:pt x="12" y="204"/>
                </a:cubicBezTo>
                <a:cubicBezTo>
                  <a:pt x="12" y="205"/>
                  <a:pt x="13" y="213"/>
                  <a:pt x="14" y="214"/>
                </a:cubicBezTo>
                <a:cubicBezTo>
                  <a:pt x="15" y="215"/>
                  <a:pt x="15" y="219"/>
                  <a:pt x="15" y="219"/>
                </a:cubicBezTo>
                <a:cubicBezTo>
                  <a:pt x="15" y="220"/>
                  <a:pt x="12" y="224"/>
                  <a:pt x="12" y="224"/>
                </a:cubicBezTo>
                <a:cubicBezTo>
                  <a:pt x="12" y="229"/>
                  <a:pt x="12" y="229"/>
                  <a:pt x="12" y="229"/>
                </a:cubicBezTo>
                <a:cubicBezTo>
                  <a:pt x="12" y="229"/>
                  <a:pt x="6" y="227"/>
                  <a:pt x="6" y="229"/>
                </a:cubicBezTo>
                <a:cubicBezTo>
                  <a:pt x="5" y="232"/>
                  <a:pt x="5" y="236"/>
                  <a:pt x="5" y="236"/>
                </a:cubicBezTo>
                <a:cubicBezTo>
                  <a:pt x="6" y="242"/>
                  <a:pt x="6" y="242"/>
                  <a:pt x="6" y="242"/>
                </a:cubicBezTo>
                <a:cubicBezTo>
                  <a:pt x="5" y="243"/>
                  <a:pt x="5" y="243"/>
                  <a:pt x="5" y="243"/>
                </a:cubicBezTo>
                <a:cubicBezTo>
                  <a:pt x="9" y="246"/>
                  <a:pt x="9" y="246"/>
                  <a:pt x="9" y="246"/>
                </a:cubicBezTo>
                <a:cubicBezTo>
                  <a:pt x="22" y="261"/>
                  <a:pt x="22" y="261"/>
                  <a:pt x="22" y="261"/>
                </a:cubicBezTo>
                <a:cubicBezTo>
                  <a:pt x="30" y="252"/>
                  <a:pt x="30" y="252"/>
                  <a:pt x="30" y="252"/>
                </a:cubicBezTo>
                <a:cubicBezTo>
                  <a:pt x="36" y="252"/>
                  <a:pt x="36" y="252"/>
                  <a:pt x="36" y="252"/>
                </a:cubicBezTo>
                <a:cubicBezTo>
                  <a:pt x="36" y="268"/>
                  <a:pt x="36" y="268"/>
                  <a:pt x="36" y="268"/>
                </a:cubicBezTo>
                <a:cubicBezTo>
                  <a:pt x="32" y="275"/>
                  <a:pt x="32" y="275"/>
                  <a:pt x="32" y="275"/>
                </a:cubicBezTo>
                <a:cubicBezTo>
                  <a:pt x="32" y="280"/>
                  <a:pt x="32" y="280"/>
                  <a:pt x="32" y="280"/>
                </a:cubicBezTo>
                <a:cubicBezTo>
                  <a:pt x="30" y="286"/>
                  <a:pt x="30" y="286"/>
                  <a:pt x="30" y="286"/>
                </a:cubicBezTo>
                <a:cubicBezTo>
                  <a:pt x="27" y="294"/>
                  <a:pt x="27" y="294"/>
                  <a:pt x="27" y="294"/>
                </a:cubicBezTo>
                <a:cubicBezTo>
                  <a:pt x="26" y="294"/>
                  <a:pt x="26" y="294"/>
                  <a:pt x="26" y="294"/>
                </a:cubicBezTo>
                <a:cubicBezTo>
                  <a:pt x="35" y="308"/>
                  <a:pt x="35" y="308"/>
                  <a:pt x="35" y="308"/>
                </a:cubicBezTo>
                <a:lnTo>
                  <a:pt x="36" y="313"/>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5" name="Freeform 18">
            <a:extLst>
              <a:ext uri="{FF2B5EF4-FFF2-40B4-BE49-F238E27FC236}">
                <a16:creationId xmlns:a16="http://schemas.microsoft.com/office/drawing/2014/main" id="{50ED93FE-B406-1834-8702-DAF0E1A074F7}"/>
              </a:ext>
            </a:extLst>
          </p:cNvPr>
          <p:cNvSpPr>
            <a:spLocks/>
          </p:cNvSpPr>
          <p:nvPr/>
        </p:nvSpPr>
        <p:spPr bwMode="auto">
          <a:xfrm>
            <a:off x="9478142" y="4134657"/>
            <a:ext cx="703263" cy="661987"/>
          </a:xfrm>
          <a:custGeom>
            <a:avLst/>
            <a:gdLst>
              <a:gd name="T0" fmla="*/ 167 w 185"/>
              <a:gd name="T1" fmla="*/ 53 h 174"/>
              <a:gd name="T2" fmla="*/ 159 w 185"/>
              <a:gd name="T3" fmla="*/ 47 h 174"/>
              <a:gd name="T4" fmla="*/ 153 w 185"/>
              <a:gd name="T5" fmla="*/ 39 h 174"/>
              <a:gd name="T6" fmla="*/ 153 w 185"/>
              <a:gd name="T7" fmla="*/ 31 h 174"/>
              <a:gd name="T8" fmla="*/ 145 w 185"/>
              <a:gd name="T9" fmla="*/ 28 h 174"/>
              <a:gd name="T10" fmla="*/ 134 w 185"/>
              <a:gd name="T11" fmla="*/ 22 h 174"/>
              <a:gd name="T12" fmla="*/ 134 w 185"/>
              <a:gd name="T13" fmla="*/ 16 h 174"/>
              <a:gd name="T14" fmla="*/ 129 w 185"/>
              <a:gd name="T15" fmla="*/ 10 h 174"/>
              <a:gd name="T16" fmla="*/ 117 w 185"/>
              <a:gd name="T17" fmla="*/ 7 h 174"/>
              <a:gd name="T18" fmla="*/ 115 w 185"/>
              <a:gd name="T19" fmla="*/ 1 h 174"/>
              <a:gd name="T20" fmla="*/ 108 w 185"/>
              <a:gd name="T21" fmla="*/ 0 h 174"/>
              <a:gd name="T22" fmla="*/ 95 w 185"/>
              <a:gd name="T23" fmla="*/ 7 h 174"/>
              <a:gd name="T24" fmla="*/ 86 w 185"/>
              <a:gd name="T25" fmla="*/ 10 h 174"/>
              <a:gd name="T26" fmla="*/ 79 w 185"/>
              <a:gd name="T27" fmla="*/ 21 h 174"/>
              <a:gd name="T28" fmla="*/ 74 w 185"/>
              <a:gd name="T29" fmla="*/ 26 h 174"/>
              <a:gd name="T30" fmla="*/ 69 w 185"/>
              <a:gd name="T31" fmla="*/ 26 h 174"/>
              <a:gd name="T32" fmla="*/ 66 w 185"/>
              <a:gd name="T33" fmla="*/ 33 h 174"/>
              <a:gd name="T34" fmla="*/ 64 w 185"/>
              <a:gd name="T35" fmla="*/ 35 h 174"/>
              <a:gd name="T36" fmla="*/ 56 w 185"/>
              <a:gd name="T37" fmla="*/ 31 h 174"/>
              <a:gd name="T38" fmla="*/ 52 w 185"/>
              <a:gd name="T39" fmla="*/ 34 h 174"/>
              <a:gd name="T40" fmla="*/ 53 w 185"/>
              <a:gd name="T41" fmla="*/ 38 h 174"/>
              <a:gd name="T42" fmla="*/ 54 w 185"/>
              <a:gd name="T43" fmla="*/ 43 h 174"/>
              <a:gd name="T44" fmla="*/ 49 w 185"/>
              <a:gd name="T45" fmla="*/ 46 h 174"/>
              <a:gd name="T46" fmla="*/ 48 w 185"/>
              <a:gd name="T47" fmla="*/ 50 h 174"/>
              <a:gd name="T48" fmla="*/ 31 w 185"/>
              <a:gd name="T49" fmla="*/ 47 h 174"/>
              <a:gd name="T50" fmla="*/ 26 w 185"/>
              <a:gd name="T51" fmla="*/ 55 h 174"/>
              <a:gd name="T52" fmla="*/ 14 w 185"/>
              <a:gd name="T53" fmla="*/ 63 h 174"/>
              <a:gd name="T54" fmla="*/ 15 w 185"/>
              <a:gd name="T55" fmla="*/ 69 h 174"/>
              <a:gd name="T56" fmla="*/ 17 w 185"/>
              <a:gd name="T57" fmla="*/ 76 h 174"/>
              <a:gd name="T58" fmla="*/ 22 w 185"/>
              <a:gd name="T59" fmla="*/ 95 h 174"/>
              <a:gd name="T60" fmla="*/ 16 w 185"/>
              <a:gd name="T61" fmla="*/ 102 h 174"/>
              <a:gd name="T62" fmla="*/ 18 w 185"/>
              <a:gd name="T63" fmla="*/ 123 h 174"/>
              <a:gd name="T64" fmla="*/ 15 w 185"/>
              <a:gd name="T65" fmla="*/ 124 h 174"/>
              <a:gd name="T66" fmla="*/ 10 w 185"/>
              <a:gd name="T67" fmla="*/ 122 h 174"/>
              <a:gd name="T68" fmla="*/ 0 w 185"/>
              <a:gd name="T69" fmla="*/ 129 h 174"/>
              <a:gd name="T70" fmla="*/ 16 w 185"/>
              <a:gd name="T71" fmla="*/ 148 h 174"/>
              <a:gd name="T72" fmla="*/ 42 w 185"/>
              <a:gd name="T73" fmla="*/ 152 h 174"/>
              <a:gd name="T74" fmla="*/ 70 w 185"/>
              <a:gd name="T75" fmla="*/ 174 h 174"/>
              <a:gd name="T76" fmla="*/ 76 w 185"/>
              <a:gd name="T77" fmla="*/ 174 h 174"/>
              <a:gd name="T78" fmla="*/ 80 w 185"/>
              <a:gd name="T79" fmla="*/ 166 h 174"/>
              <a:gd name="T80" fmla="*/ 80 w 185"/>
              <a:gd name="T81" fmla="*/ 156 h 174"/>
              <a:gd name="T82" fmla="*/ 86 w 185"/>
              <a:gd name="T83" fmla="*/ 151 h 174"/>
              <a:gd name="T84" fmla="*/ 88 w 185"/>
              <a:gd name="T85" fmla="*/ 144 h 174"/>
              <a:gd name="T86" fmla="*/ 88 w 185"/>
              <a:gd name="T87" fmla="*/ 141 h 174"/>
              <a:gd name="T88" fmla="*/ 89 w 185"/>
              <a:gd name="T89" fmla="*/ 138 h 174"/>
              <a:gd name="T90" fmla="*/ 94 w 185"/>
              <a:gd name="T91" fmla="*/ 127 h 174"/>
              <a:gd name="T92" fmla="*/ 88 w 185"/>
              <a:gd name="T93" fmla="*/ 114 h 174"/>
              <a:gd name="T94" fmla="*/ 106 w 185"/>
              <a:gd name="T95" fmla="*/ 112 h 174"/>
              <a:gd name="T96" fmla="*/ 109 w 185"/>
              <a:gd name="T97" fmla="*/ 107 h 174"/>
              <a:gd name="T98" fmla="*/ 124 w 185"/>
              <a:gd name="T99" fmla="*/ 109 h 174"/>
              <a:gd name="T100" fmla="*/ 149 w 185"/>
              <a:gd name="T101" fmla="*/ 110 h 174"/>
              <a:gd name="T102" fmla="*/ 180 w 185"/>
              <a:gd name="T103" fmla="*/ 120 h 174"/>
              <a:gd name="T104" fmla="*/ 185 w 185"/>
              <a:gd name="T105" fmla="*/ 117 h 174"/>
              <a:gd name="T106" fmla="*/ 172 w 185"/>
              <a:gd name="T107" fmla="*/ 82 h 174"/>
              <a:gd name="T108" fmla="*/ 176 w 185"/>
              <a:gd name="T109" fmla="*/ 75 h 174"/>
              <a:gd name="T110" fmla="*/ 168 w 185"/>
              <a:gd name="T111" fmla="*/ 64 h 174"/>
              <a:gd name="T112" fmla="*/ 167 w 185"/>
              <a:gd name="T113" fmla="*/ 5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74">
                <a:moveTo>
                  <a:pt x="167" y="53"/>
                </a:moveTo>
                <a:cubicBezTo>
                  <a:pt x="159" y="47"/>
                  <a:pt x="159" y="47"/>
                  <a:pt x="159" y="47"/>
                </a:cubicBezTo>
                <a:cubicBezTo>
                  <a:pt x="153" y="39"/>
                  <a:pt x="153" y="39"/>
                  <a:pt x="153" y="39"/>
                </a:cubicBezTo>
                <a:cubicBezTo>
                  <a:pt x="153" y="39"/>
                  <a:pt x="154" y="31"/>
                  <a:pt x="153" y="31"/>
                </a:cubicBezTo>
                <a:cubicBezTo>
                  <a:pt x="151" y="31"/>
                  <a:pt x="146" y="28"/>
                  <a:pt x="145" y="28"/>
                </a:cubicBezTo>
                <a:cubicBezTo>
                  <a:pt x="144" y="28"/>
                  <a:pt x="134" y="22"/>
                  <a:pt x="134" y="22"/>
                </a:cubicBezTo>
                <a:cubicBezTo>
                  <a:pt x="134" y="16"/>
                  <a:pt x="134" y="16"/>
                  <a:pt x="134" y="16"/>
                </a:cubicBezTo>
                <a:cubicBezTo>
                  <a:pt x="134" y="16"/>
                  <a:pt x="130" y="10"/>
                  <a:pt x="129" y="10"/>
                </a:cubicBezTo>
                <a:cubicBezTo>
                  <a:pt x="128" y="9"/>
                  <a:pt x="117" y="7"/>
                  <a:pt x="117" y="7"/>
                </a:cubicBezTo>
                <a:cubicBezTo>
                  <a:pt x="115" y="1"/>
                  <a:pt x="115" y="1"/>
                  <a:pt x="115" y="1"/>
                </a:cubicBezTo>
                <a:cubicBezTo>
                  <a:pt x="108" y="0"/>
                  <a:pt x="108" y="0"/>
                  <a:pt x="108" y="0"/>
                </a:cubicBezTo>
                <a:cubicBezTo>
                  <a:pt x="95" y="7"/>
                  <a:pt x="95" y="7"/>
                  <a:pt x="95" y="7"/>
                </a:cubicBezTo>
                <a:cubicBezTo>
                  <a:pt x="86" y="10"/>
                  <a:pt x="86" y="10"/>
                  <a:pt x="86" y="10"/>
                </a:cubicBezTo>
                <a:cubicBezTo>
                  <a:pt x="79" y="21"/>
                  <a:pt x="79" y="21"/>
                  <a:pt x="79" y="21"/>
                </a:cubicBezTo>
                <a:cubicBezTo>
                  <a:pt x="74" y="26"/>
                  <a:pt x="74" y="26"/>
                  <a:pt x="74" y="26"/>
                </a:cubicBezTo>
                <a:cubicBezTo>
                  <a:pt x="69" y="26"/>
                  <a:pt x="69" y="26"/>
                  <a:pt x="69" y="26"/>
                </a:cubicBezTo>
                <a:cubicBezTo>
                  <a:pt x="66" y="33"/>
                  <a:pt x="66" y="33"/>
                  <a:pt x="66" y="33"/>
                </a:cubicBezTo>
                <a:cubicBezTo>
                  <a:pt x="64" y="35"/>
                  <a:pt x="64" y="35"/>
                  <a:pt x="64" y="35"/>
                </a:cubicBezTo>
                <a:cubicBezTo>
                  <a:pt x="56" y="31"/>
                  <a:pt x="56" y="31"/>
                  <a:pt x="56" y="31"/>
                </a:cubicBezTo>
                <a:cubicBezTo>
                  <a:pt x="52" y="34"/>
                  <a:pt x="52" y="34"/>
                  <a:pt x="52" y="34"/>
                </a:cubicBezTo>
                <a:cubicBezTo>
                  <a:pt x="53" y="38"/>
                  <a:pt x="53" y="38"/>
                  <a:pt x="53" y="38"/>
                </a:cubicBezTo>
                <a:cubicBezTo>
                  <a:pt x="54" y="43"/>
                  <a:pt x="54" y="43"/>
                  <a:pt x="54" y="43"/>
                </a:cubicBezTo>
                <a:cubicBezTo>
                  <a:pt x="49" y="46"/>
                  <a:pt x="49" y="46"/>
                  <a:pt x="49" y="46"/>
                </a:cubicBezTo>
                <a:cubicBezTo>
                  <a:pt x="49" y="46"/>
                  <a:pt x="48" y="49"/>
                  <a:pt x="48" y="50"/>
                </a:cubicBezTo>
                <a:cubicBezTo>
                  <a:pt x="47" y="51"/>
                  <a:pt x="31" y="47"/>
                  <a:pt x="31" y="47"/>
                </a:cubicBezTo>
                <a:cubicBezTo>
                  <a:pt x="26" y="55"/>
                  <a:pt x="26" y="55"/>
                  <a:pt x="26" y="55"/>
                </a:cubicBezTo>
                <a:cubicBezTo>
                  <a:pt x="14" y="63"/>
                  <a:pt x="14" y="63"/>
                  <a:pt x="14" y="63"/>
                </a:cubicBezTo>
                <a:cubicBezTo>
                  <a:pt x="15" y="69"/>
                  <a:pt x="15" y="69"/>
                  <a:pt x="15" y="69"/>
                </a:cubicBezTo>
                <a:cubicBezTo>
                  <a:pt x="17" y="76"/>
                  <a:pt x="17" y="76"/>
                  <a:pt x="17" y="76"/>
                </a:cubicBezTo>
                <a:cubicBezTo>
                  <a:pt x="22" y="95"/>
                  <a:pt x="22" y="95"/>
                  <a:pt x="22" y="95"/>
                </a:cubicBezTo>
                <a:cubicBezTo>
                  <a:pt x="16" y="102"/>
                  <a:pt x="16" y="102"/>
                  <a:pt x="16" y="102"/>
                </a:cubicBezTo>
                <a:cubicBezTo>
                  <a:pt x="18" y="123"/>
                  <a:pt x="18" y="123"/>
                  <a:pt x="18" y="123"/>
                </a:cubicBezTo>
                <a:cubicBezTo>
                  <a:pt x="15" y="124"/>
                  <a:pt x="15" y="124"/>
                  <a:pt x="15" y="124"/>
                </a:cubicBezTo>
                <a:cubicBezTo>
                  <a:pt x="10" y="122"/>
                  <a:pt x="10" y="122"/>
                  <a:pt x="10" y="122"/>
                </a:cubicBezTo>
                <a:cubicBezTo>
                  <a:pt x="0" y="129"/>
                  <a:pt x="0" y="129"/>
                  <a:pt x="0" y="129"/>
                </a:cubicBezTo>
                <a:cubicBezTo>
                  <a:pt x="16" y="148"/>
                  <a:pt x="16" y="148"/>
                  <a:pt x="16" y="148"/>
                </a:cubicBezTo>
                <a:cubicBezTo>
                  <a:pt x="42" y="152"/>
                  <a:pt x="42" y="152"/>
                  <a:pt x="42" y="152"/>
                </a:cubicBezTo>
                <a:cubicBezTo>
                  <a:pt x="70" y="174"/>
                  <a:pt x="70" y="174"/>
                  <a:pt x="70" y="174"/>
                </a:cubicBezTo>
                <a:cubicBezTo>
                  <a:pt x="76" y="174"/>
                  <a:pt x="76" y="174"/>
                  <a:pt x="76" y="174"/>
                </a:cubicBezTo>
                <a:cubicBezTo>
                  <a:pt x="80" y="166"/>
                  <a:pt x="80" y="166"/>
                  <a:pt x="80" y="166"/>
                </a:cubicBezTo>
                <a:cubicBezTo>
                  <a:pt x="80" y="156"/>
                  <a:pt x="80" y="156"/>
                  <a:pt x="80" y="156"/>
                </a:cubicBezTo>
                <a:cubicBezTo>
                  <a:pt x="86" y="151"/>
                  <a:pt x="86" y="151"/>
                  <a:pt x="86" y="151"/>
                </a:cubicBezTo>
                <a:cubicBezTo>
                  <a:pt x="86" y="151"/>
                  <a:pt x="87" y="146"/>
                  <a:pt x="88" y="144"/>
                </a:cubicBezTo>
                <a:cubicBezTo>
                  <a:pt x="89" y="143"/>
                  <a:pt x="88" y="141"/>
                  <a:pt x="88" y="141"/>
                </a:cubicBezTo>
                <a:cubicBezTo>
                  <a:pt x="89" y="138"/>
                  <a:pt x="89" y="138"/>
                  <a:pt x="89" y="138"/>
                </a:cubicBezTo>
                <a:cubicBezTo>
                  <a:pt x="94" y="127"/>
                  <a:pt x="94" y="127"/>
                  <a:pt x="94" y="127"/>
                </a:cubicBezTo>
                <a:cubicBezTo>
                  <a:pt x="88" y="114"/>
                  <a:pt x="88" y="114"/>
                  <a:pt x="88" y="114"/>
                </a:cubicBezTo>
                <a:cubicBezTo>
                  <a:pt x="106" y="112"/>
                  <a:pt x="106" y="112"/>
                  <a:pt x="106" y="112"/>
                </a:cubicBezTo>
                <a:cubicBezTo>
                  <a:pt x="109" y="107"/>
                  <a:pt x="109" y="107"/>
                  <a:pt x="109" y="107"/>
                </a:cubicBezTo>
                <a:cubicBezTo>
                  <a:pt x="124" y="109"/>
                  <a:pt x="124" y="109"/>
                  <a:pt x="124" y="109"/>
                </a:cubicBezTo>
                <a:cubicBezTo>
                  <a:pt x="149" y="110"/>
                  <a:pt x="149" y="110"/>
                  <a:pt x="149" y="110"/>
                </a:cubicBezTo>
                <a:cubicBezTo>
                  <a:pt x="180" y="120"/>
                  <a:pt x="180" y="120"/>
                  <a:pt x="180" y="120"/>
                </a:cubicBezTo>
                <a:cubicBezTo>
                  <a:pt x="185" y="117"/>
                  <a:pt x="185" y="117"/>
                  <a:pt x="185" y="117"/>
                </a:cubicBezTo>
                <a:cubicBezTo>
                  <a:pt x="172" y="82"/>
                  <a:pt x="172" y="82"/>
                  <a:pt x="172" y="82"/>
                </a:cubicBezTo>
                <a:cubicBezTo>
                  <a:pt x="176" y="75"/>
                  <a:pt x="176" y="75"/>
                  <a:pt x="176" y="75"/>
                </a:cubicBezTo>
                <a:cubicBezTo>
                  <a:pt x="168" y="64"/>
                  <a:pt x="168" y="64"/>
                  <a:pt x="168" y="64"/>
                </a:cubicBezTo>
                <a:lnTo>
                  <a:pt x="167" y="53"/>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6" name="Freeform 19">
            <a:extLst>
              <a:ext uri="{FF2B5EF4-FFF2-40B4-BE49-F238E27FC236}">
                <a16:creationId xmlns:a16="http://schemas.microsoft.com/office/drawing/2014/main" id="{6F14052B-171D-89EB-E8E9-C54157C9F91D}"/>
              </a:ext>
            </a:extLst>
          </p:cNvPr>
          <p:cNvSpPr>
            <a:spLocks/>
          </p:cNvSpPr>
          <p:nvPr/>
        </p:nvSpPr>
        <p:spPr bwMode="auto">
          <a:xfrm>
            <a:off x="10098854" y="4374370"/>
            <a:ext cx="760413" cy="815975"/>
          </a:xfrm>
          <a:custGeom>
            <a:avLst/>
            <a:gdLst>
              <a:gd name="T0" fmla="*/ 354 w 479"/>
              <a:gd name="T1" fmla="*/ 290 h 514"/>
              <a:gd name="T2" fmla="*/ 342 w 479"/>
              <a:gd name="T3" fmla="*/ 283 h 514"/>
              <a:gd name="T4" fmla="*/ 342 w 479"/>
              <a:gd name="T5" fmla="*/ 250 h 514"/>
              <a:gd name="T6" fmla="*/ 297 w 479"/>
              <a:gd name="T7" fmla="*/ 204 h 514"/>
              <a:gd name="T8" fmla="*/ 268 w 479"/>
              <a:gd name="T9" fmla="*/ 154 h 514"/>
              <a:gd name="T10" fmla="*/ 258 w 479"/>
              <a:gd name="T11" fmla="*/ 134 h 514"/>
              <a:gd name="T12" fmla="*/ 242 w 479"/>
              <a:gd name="T13" fmla="*/ 111 h 514"/>
              <a:gd name="T14" fmla="*/ 242 w 479"/>
              <a:gd name="T15" fmla="*/ 87 h 514"/>
              <a:gd name="T16" fmla="*/ 201 w 479"/>
              <a:gd name="T17" fmla="*/ 22 h 514"/>
              <a:gd name="T18" fmla="*/ 227 w 479"/>
              <a:gd name="T19" fmla="*/ 22 h 514"/>
              <a:gd name="T20" fmla="*/ 208 w 479"/>
              <a:gd name="T21" fmla="*/ 0 h 514"/>
              <a:gd name="T22" fmla="*/ 143 w 479"/>
              <a:gd name="T23" fmla="*/ 10 h 514"/>
              <a:gd name="T24" fmla="*/ 129 w 479"/>
              <a:gd name="T25" fmla="*/ 0 h 514"/>
              <a:gd name="T26" fmla="*/ 107 w 479"/>
              <a:gd name="T27" fmla="*/ 15 h 514"/>
              <a:gd name="T28" fmla="*/ 98 w 479"/>
              <a:gd name="T29" fmla="*/ 17 h 514"/>
              <a:gd name="T30" fmla="*/ 81 w 479"/>
              <a:gd name="T31" fmla="*/ 19 h 514"/>
              <a:gd name="T32" fmla="*/ 62 w 479"/>
              <a:gd name="T33" fmla="*/ 29 h 514"/>
              <a:gd name="T34" fmla="*/ 31 w 479"/>
              <a:gd name="T35" fmla="*/ 29 h 514"/>
              <a:gd name="T36" fmla="*/ 21 w 479"/>
              <a:gd name="T37" fmla="*/ 46 h 514"/>
              <a:gd name="T38" fmla="*/ 52 w 479"/>
              <a:gd name="T39" fmla="*/ 130 h 514"/>
              <a:gd name="T40" fmla="*/ 69 w 479"/>
              <a:gd name="T41" fmla="*/ 144 h 514"/>
              <a:gd name="T42" fmla="*/ 64 w 479"/>
              <a:gd name="T43" fmla="*/ 161 h 514"/>
              <a:gd name="T44" fmla="*/ 52 w 479"/>
              <a:gd name="T45" fmla="*/ 161 h 514"/>
              <a:gd name="T46" fmla="*/ 50 w 479"/>
              <a:gd name="T47" fmla="*/ 173 h 514"/>
              <a:gd name="T48" fmla="*/ 62 w 479"/>
              <a:gd name="T49" fmla="*/ 182 h 514"/>
              <a:gd name="T50" fmla="*/ 59 w 479"/>
              <a:gd name="T51" fmla="*/ 202 h 514"/>
              <a:gd name="T52" fmla="*/ 31 w 479"/>
              <a:gd name="T53" fmla="*/ 240 h 514"/>
              <a:gd name="T54" fmla="*/ 55 w 479"/>
              <a:gd name="T55" fmla="*/ 240 h 514"/>
              <a:gd name="T56" fmla="*/ 67 w 479"/>
              <a:gd name="T57" fmla="*/ 250 h 514"/>
              <a:gd name="T58" fmla="*/ 40 w 479"/>
              <a:gd name="T59" fmla="*/ 286 h 514"/>
              <a:gd name="T60" fmla="*/ 40 w 479"/>
              <a:gd name="T61" fmla="*/ 302 h 514"/>
              <a:gd name="T62" fmla="*/ 59 w 479"/>
              <a:gd name="T63" fmla="*/ 314 h 514"/>
              <a:gd name="T64" fmla="*/ 62 w 479"/>
              <a:gd name="T65" fmla="*/ 329 h 514"/>
              <a:gd name="T66" fmla="*/ 38 w 479"/>
              <a:gd name="T67" fmla="*/ 329 h 514"/>
              <a:gd name="T68" fmla="*/ 35 w 479"/>
              <a:gd name="T69" fmla="*/ 348 h 514"/>
              <a:gd name="T70" fmla="*/ 16 w 479"/>
              <a:gd name="T71" fmla="*/ 367 h 514"/>
              <a:gd name="T72" fmla="*/ 0 w 479"/>
              <a:gd name="T73" fmla="*/ 370 h 514"/>
              <a:gd name="T74" fmla="*/ 0 w 479"/>
              <a:gd name="T75" fmla="*/ 413 h 514"/>
              <a:gd name="T76" fmla="*/ 71 w 479"/>
              <a:gd name="T77" fmla="*/ 425 h 514"/>
              <a:gd name="T78" fmla="*/ 139 w 479"/>
              <a:gd name="T79" fmla="*/ 434 h 514"/>
              <a:gd name="T80" fmla="*/ 220 w 479"/>
              <a:gd name="T81" fmla="*/ 439 h 514"/>
              <a:gd name="T82" fmla="*/ 251 w 479"/>
              <a:gd name="T83" fmla="*/ 487 h 514"/>
              <a:gd name="T84" fmla="*/ 280 w 479"/>
              <a:gd name="T85" fmla="*/ 514 h 514"/>
              <a:gd name="T86" fmla="*/ 338 w 479"/>
              <a:gd name="T87" fmla="*/ 497 h 514"/>
              <a:gd name="T88" fmla="*/ 366 w 479"/>
              <a:gd name="T89" fmla="*/ 487 h 514"/>
              <a:gd name="T90" fmla="*/ 386 w 479"/>
              <a:gd name="T91" fmla="*/ 482 h 514"/>
              <a:gd name="T92" fmla="*/ 412 w 479"/>
              <a:gd name="T93" fmla="*/ 487 h 514"/>
              <a:gd name="T94" fmla="*/ 448 w 479"/>
              <a:gd name="T95" fmla="*/ 499 h 514"/>
              <a:gd name="T96" fmla="*/ 462 w 479"/>
              <a:gd name="T97" fmla="*/ 506 h 514"/>
              <a:gd name="T98" fmla="*/ 457 w 479"/>
              <a:gd name="T99" fmla="*/ 482 h 514"/>
              <a:gd name="T100" fmla="*/ 450 w 479"/>
              <a:gd name="T101" fmla="*/ 451 h 514"/>
              <a:gd name="T102" fmla="*/ 474 w 479"/>
              <a:gd name="T103" fmla="*/ 386 h 514"/>
              <a:gd name="T104" fmla="*/ 474 w 479"/>
              <a:gd name="T105" fmla="*/ 355 h 514"/>
              <a:gd name="T106" fmla="*/ 479 w 479"/>
              <a:gd name="T107" fmla="*/ 341 h 514"/>
              <a:gd name="T108" fmla="*/ 477 w 479"/>
              <a:gd name="T109" fmla="*/ 307 h 514"/>
              <a:gd name="T110" fmla="*/ 362 w 479"/>
              <a:gd name="T111" fmla="*/ 310 h 514"/>
              <a:gd name="T112" fmla="*/ 354 w 479"/>
              <a:gd name="T113" fmla="*/ 29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9" h="514">
                <a:moveTo>
                  <a:pt x="354" y="290"/>
                </a:moveTo>
                <a:lnTo>
                  <a:pt x="342" y="283"/>
                </a:lnTo>
                <a:lnTo>
                  <a:pt x="342" y="250"/>
                </a:lnTo>
                <a:lnTo>
                  <a:pt x="297" y="204"/>
                </a:lnTo>
                <a:lnTo>
                  <a:pt x="268" y="154"/>
                </a:lnTo>
                <a:lnTo>
                  <a:pt x="258" y="134"/>
                </a:lnTo>
                <a:lnTo>
                  <a:pt x="242" y="111"/>
                </a:lnTo>
                <a:lnTo>
                  <a:pt x="242" y="87"/>
                </a:lnTo>
                <a:lnTo>
                  <a:pt x="201" y="22"/>
                </a:lnTo>
                <a:lnTo>
                  <a:pt x="227" y="22"/>
                </a:lnTo>
                <a:lnTo>
                  <a:pt x="208" y="0"/>
                </a:lnTo>
                <a:lnTo>
                  <a:pt x="143" y="10"/>
                </a:lnTo>
                <a:lnTo>
                  <a:pt x="129" y="0"/>
                </a:lnTo>
                <a:lnTo>
                  <a:pt x="107" y="15"/>
                </a:lnTo>
                <a:lnTo>
                  <a:pt x="98" y="17"/>
                </a:lnTo>
                <a:lnTo>
                  <a:pt x="81" y="19"/>
                </a:lnTo>
                <a:lnTo>
                  <a:pt x="62" y="29"/>
                </a:lnTo>
                <a:lnTo>
                  <a:pt x="31" y="29"/>
                </a:lnTo>
                <a:lnTo>
                  <a:pt x="21" y="46"/>
                </a:lnTo>
                <a:lnTo>
                  <a:pt x="52" y="130"/>
                </a:lnTo>
                <a:lnTo>
                  <a:pt x="69" y="144"/>
                </a:lnTo>
                <a:lnTo>
                  <a:pt x="64" y="161"/>
                </a:lnTo>
                <a:lnTo>
                  <a:pt x="52" y="161"/>
                </a:lnTo>
                <a:lnTo>
                  <a:pt x="50" y="173"/>
                </a:lnTo>
                <a:lnTo>
                  <a:pt x="62" y="182"/>
                </a:lnTo>
                <a:lnTo>
                  <a:pt x="59" y="202"/>
                </a:lnTo>
                <a:lnTo>
                  <a:pt x="31" y="240"/>
                </a:lnTo>
                <a:lnTo>
                  <a:pt x="55" y="240"/>
                </a:lnTo>
                <a:lnTo>
                  <a:pt x="67" y="250"/>
                </a:lnTo>
                <a:lnTo>
                  <a:pt x="40" y="286"/>
                </a:lnTo>
                <a:lnTo>
                  <a:pt x="40" y="302"/>
                </a:lnTo>
                <a:lnTo>
                  <a:pt x="59" y="314"/>
                </a:lnTo>
                <a:lnTo>
                  <a:pt x="62" y="329"/>
                </a:lnTo>
                <a:lnTo>
                  <a:pt x="38" y="329"/>
                </a:lnTo>
                <a:lnTo>
                  <a:pt x="35" y="348"/>
                </a:lnTo>
                <a:lnTo>
                  <a:pt x="16" y="367"/>
                </a:lnTo>
                <a:lnTo>
                  <a:pt x="0" y="370"/>
                </a:lnTo>
                <a:lnTo>
                  <a:pt x="0" y="413"/>
                </a:lnTo>
                <a:lnTo>
                  <a:pt x="71" y="425"/>
                </a:lnTo>
                <a:lnTo>
                  <a:pt x="139" y="434"/>
                </a:lnTo>
                <a:lnTo>
                  <a:pt x="220" y="439"/>
                </a:lnTo>
                <a:lnTo>
                  <a:pt x="251" y="487"/>
                </a:lnTo>
                <a:lnTo>
                  <a:pt x="280" y="514"/>
                </a:lnTo>
                <a:lnTo>
                  <a:pt x="338" y="497"/>
                </a:lnTo>
                <a:lnTo>
                  <a:pt x="366" y="487"/>
                </a:lnTo>
                <a:lnTo>
                  <a:pt x="386" y="482"/>
                </a:lnTo>
                <a:lnTo>
                  <a:pt x="412" y="487"/>
                </a:lnTo>
                <a:lnTo>
                  <a:pt x="448" y="499"/>
                </a:lnTo>
                <a:lnTo>
                  <a:pt x="462" y="506"/>
                </a:lnTo>
                <a:lnTo>
                  <a:pt x="457" y="482"/>
                </a:lnTo>
                <a:lnTo>
                  <a:pt x="450" y="451"/>
                </a:lnTo>
                <a:lnTo>
                  <a:pt x="474" y="386"/>
                </a:lnTo>
                <a:lnTo>
                  <a:pt x="474" y="355"/>
                </a:lnTo>
                <a:lnTo>
                  <a:pt x="479" y="341"/>
                </a:lnTo>
                <a:lnTo>
                  <a:pt x="477" y="307"/>
                </a:lnTo>
                <a:lnTo>
                  <a:pt x="362" y="310"/>
                </a:lnTo>
                <a:lnTo>
                  <a:pt x="354" y="290"/>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7" name="Freeform 20">
            <a:extLst>
              <a:ext uri="{FF2B5EF4-FFF2-40B4-BE49-F238E27FC236}">
                <a16:creationId xmlns:a16="http://schemas.microsoft.com/office/drawing/2014/main" id="{18756A01-DE73-E250-601E-5EB2912CBCB2}"/>
              </a:ext>
            </a:extLst>
          </p:cNvPr>
          <p:cNvSpPr>
            <a:spLocks/>
          </p:cNvSpPr>
          <p:nvPr/>
        </p:nvSpPr>
        <p:spPr bwMode="auto">
          <a:xfrm>
            <a:off x="10543354" y="4771245"/>
            <a:ext cx="1004888" cy="1236662"/>
          </a:xfrm>
          <a:custGeom>
            <a:avLst/>
            <a:gdLst>
              <a:gd name="T0" fmla="*/ 242 w 264"/>
              <a:gd name="T1" fmla="*/ 194 h 325"/>
              <a:gd name="T2" fmla="*/ 240 w 264"/>
              <a:gd name="T3" fmla="*/ 183 h 325"/>
              <a:gd name="T4" fmla="*/ 233 w 264"/>
              <a:gd name="T5" fmla="*/ 175 h 325"/>
              <a:gd name="T6" fmla="*/ 236 w 264"/>
              <a:gd name="T7" fmla="*/ 170 h 325"/>
              <a:gd name="T8" fmla="*/ 236 w 264"/>
              <a:gd name="T9" fmla="*/ 163 h 325"/>
              <a:gd name="T10" fmla="*/ 219 w 264"/>
              <a:gd name="T11" fmla="*/ 144 h 325"/>
              <a:gd name="T12" fmla="*/ 214 w 264"/>
              <a:gd name="T13" fmla="*/ 145 h 325"/>
              <a:gd name="T14" fmla="*/ 209 w 264"/>
              <a:gd name="T15" fmla="*/ 145 h 325"/>
              <a:gd name="T16" fmla="*/ 205 w 264"/>
              <a:gd name="T17" fmla="*/ 131 h 325"/>
              <a:gd name="T18" fmla="*/ 188 w 264"/>
              <a:gd name="T19" fmla="*/ 123 h 325"/>
              <a:gd name="T20" fmla="*/ 188 w 264"/>
              <a:gd name="T21" fmla="*/ 45 h 325"/>
              <a:gd name="T22" fmla="*/ 144 w 264"/>
              <a:gd name="T23" fmla="*/ 45 h 325"/>
              <a:gd name="T24" fmla="*/ 144 w 264"/>
              <a:gd name="T25" fmla="*/ 3 h 325"/>
              <a:gd name="T26" fmla="*/ 128 w 264"/>
              <a:gd name="T27" fmla="*/ 4 h 325"/>
              <a:gd name="T28" fmla="*/ 114 w 264"/>
              <a:gd name="T29" fmla="*/ 0 h 325"/>
              <a:gd name="T30" fmla="*/ 105 w 264"/>
              <a:gd name="T31" fmla="*/ 2 h 325"/>
              <a:gd name="T32" fmla="*/ 89 w 264"/>
              <a:gd name="T33" fmla="*/ 10 h 325"/>
              <a:gd name="T34" fmla="*/ 83 w 264"/>
              <a:gd name="T35" fmla="*/ 15 h 325"/>
              <a:gd name="T36" fmla="*/ 82 w 264"/>
              <a:gd name="T37" fmla="*/ 22 h 325"/>
              <a:gd name="T38" fmla="*/ 83 w 264"/>
              <a:gd name="T39" fmla="*/ 38 h 325"/>
              <a:gd name="T40" fmla="*/ 81 w 264"/>
              <a:gd name="T41" fmla="*/ 44 h 325"/>
              <a:gd name="T42" fmla="*/ 81 w 264"/>
              <a:gd name="T43" fmla="*/ 57 h 325"/>
              <a:gd name="T44" fmla="*/ 71 w 264"/>
              <a:gd name="T45" fmla="*/ 84 h 325"/>
              <a:gd name="T46" fmla="*/ 74 w 264"/>
              <a:gd name="T47" fmla="*/ 97 h 325"/>
              <a:gd name="T48" fmla="*/ 76 w 264"/>
              <a:gd name="T49" fmla="*/ 107 h 325"/>
              <a:gd name="T50" fmla="*/ 70 w 264"/>
              <a:gd name="T51" fmla="*/ 104 h 325"/>
              <a:gd name="T52" fmla="*/ 55 w 264"/>
              <a:gd name="T53" fmla="*/ 99 h 325"/>
              <a:gd name="T54" fmla="*/ 44 w 264"/>
              <a:gd name="T55" fmla="*/ 97 h 325"/>
              <a:gd name="T56" fmla="*/ 36 w 264"/>
              <a:gd name="T57" fmla="*/ 99 h 325"/>
              <a:gd name="T58" fmla="*/ 24 w 264"/>
              <a:gd name="T59" fmla="*/ 103 h 325"/>
              <a:gd name="T60" fmla="*/ 0 w 264"/>
              <a:gd name="T61" fmla="*/ 110 h 325"/>
              <a:gd name="T62" fmla="*/ 7 w 264"/>
              <a:gd name="T63" fmla="*/ 144 h 325"/>
              <a:gd name="T64" fmla="*/ 11 w 264"/>
              <a:gd name="T65" fmla="*/ 181 h 325"/>
              <a:gd name="T66" fmla="*/ 7 w 264"/>
              <a:gd name="T67" fmla="*/ 237 h 325"/>
              <a:gd name="T68" fmla="*/ 0 w 264"/>
              <a:gd name="T69" fmla="*/ 325 h 325"/>
              <a:gd name="T70" fmla="*/ 35 w 264"/>
              <a:gd name="T71" fmla="*/ 281 h 325"/>
              <a:gd name="T72" fmla="*/ 40 w 264"/>
              <a:gd name="T73" fmla="*/ 274 h 325"/>
              <a:gd name="T74" fmla="*/ 56 w 264"/>
              <a:gd name="T75" fmla="*/ 241 h 325"/>
              <a:gd name="T76" fmla="*/ 57 w 264"/>
              <a:gd name="T77" fmla="*/ 235 h 325"/>
              <a:gd name="T78" fmla="*/ 72 w 264"/>
              <a:gd name="T79" fmla="*/ 197 h 325"/>
              <a:gd name="T80" fmla="*/ 80 w 264"/>
              <a:gd name="T81" fmla="*/ 188 h 325"/>
              <a:gd name="T82" fmla="*/ 85 w 264"/>
              <a:gd name="T83" fmla="*/ 187 h 325"/>
              <a:gd name="T84" fmla="*/ 94 w 264"/>
              <a:gd name="T85" fmla="*/ 183 h 325"/>
              <a:gd name="T86" fmla="*/ 103 w 264"/>
              <a:gd name="T87" fmla="*/ 178 h 325"/>
              <a:gd name="T88" fmla="*/ 148 w 264"/>
              <a:gd name="T89" fmla="*/ 178 h 325"/>
              <a:gd name="T90" fmla="*/ 181 w 264"/>
              <a:gd name="T91" fmla="*/ 193 h 325"/>
              <a:gd name="T92" fmla="*/ 188 w 264"/>
              <a:gd name="T93" fmla="*/ 191 h 325"/>
              <a:gd name="T94" fmla="*/ 196 w 264"/>
              <a:gd name="T95" fmla="*/ 188 h 325"/>
              <a:gd name="T96" fmla="*/ 209 w 264"/>
              <a:gd name="T97" fmla="*/ 190 h 325"/>
              <a:gd name="T98" fmla="*/ 217 w 264"/>
              <a:gd name="T99" fmla="*/ 194 h 325"/>
              <a:gd name="T100" fmla="*/ 227 w 264"/>
              <a:gd name="T101" fmla="*/ 200 h 325"/>
              <a:gd name="T102" fmla="*/ 238 w 264"/>
              <a:gd name="T103" fmla="*/ 206 h 325"/>
              <a:gd name="T104" fmla="*/ 261 w 264"/>
              <a:gd name="T105" fmla="*/ 206 h 325"/>
              <a:gd name="T106" fmla="*/ 264 w 264"/>
              <a:gd name="T107" fmla="*/ 205 h 325"/>
              <a:gd name="T108" fmla="*/ 242 w 264"/>
              <a:gd name="T109" fmla="*/ 19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4" h="325">
                <a:moveTo>
                  <a:pt x="242" y="194"/>
                </a:moveTo>
                <a:cubicBezTo>
                  <a:pt x="240" y="183"/>
                  <a:pt x="240" y="183"/>
                  <a:pt x="240" y="183"/>
                </a:cubicBezTo>
                <a:cubicBezTo>
                  <a:pt x="233" y="175"/>
                  <a:pt x="233" y="175"/>
                  <a:pt x="233" y="175"/>
                </a:cubicBezTo>
                <a:cubicBezTo>
                  <a:pt x="236" y="170"/>
                  <a:pt x="236" y="170"/>
                  <a:pt x="236" y="170"/>
                </a:cubicBezTo>
                <a:cubicBezTo>
                  <a:pt x="236" y="163"/>
                  <a:pt x="236" y="163"/>
                  <a:pt x="236" y="163"/>
                </a:cubicBezTo>
                <a:cubicBezTo>
                  <a:pt x="219" y="144"/>
                  <a:pt x="219" y="144"/>
                  <a:pt x="219" y="144"/>
                </a:cubicBezTo>
                <a:cubicBezTo>
                  <a:pt x="214" y="145"/>
                  <a:pt x="214" y="145"/>
                  <a:pt x="214" y="145"/>
                </a:cubicBezTo>
                <a:cubicBezTo>
                  <a:pt x="209" y="145"/>
                  <a:pt x="209" y="145"/>
                  <a:pt x="209" y="145"/>
                </a:cubicBezTo>
                <a:cubicBezTo>
                  <a:pt x="205" y="131"/>
                  <a:pt x="205" y="131"/>
                  <a:pt x="205" y="131"/>
                </a:cubicBezTo>
                <a:cubicBezTo>
                  <a:pt x="188" y="123"/>
                  <a:pt x="188" y="123"/>
                  <a:pt x="188" y="123"/>
                </a:cubicBezTo>
                <a:cubicBezTo>
                  <a:pt x="188" y="45"/>
                  <a:pt x="188" y="45"/>
                  <a:pt x="188" y="45"/>
                </a:cubicBezTo>
                <a:cubicBezTo>
                  <a:pt x="144" y="45"/>
                  <a:pt x="144" y="45"/>
                  <a:pt x="144" y="45"/>
                </a:cubicBezTo>
                <a:cubicBezTo>
                  <a:pt x="144" y="3"/>
                  <a:pt x="144" y="3"/>
                  <a:pt x="144" y="3"/>
                </a:cubicBezTo>
                <a:cubicBezTo>
                  <a:pt x="128" y="4"/>
                  <a:pt x="128" y="4"/>
                  <a:pt x="128" y="4"/>
                </a:cubicBezTo>
                <a:cubicBezTo>
                  <a:pt x="114" y="0"/>
                  <a:pt x="114" y="0"/>
                  <a:pt x="114" y="0"/>
                </a:cubicBezTo>
                <a:cubicBezTo>
                  <a:pt x="105" y="2"/>
                  <a:pt x="105" y="2"/>
                  <a:pt x="105" y="2"/>
                </a:cubicBezTo>
                <a:cubicBezTo>
                  <a:pt x="89" y="10"/>
                  <a:pt x="89" y="10"/>
                  <a:pt x="89" y="10"/>
                </a:cubicBezTo>
                <a:cubicBezTo>
                  <a:pt x="83" y="15"/>
                  <a:pt x="83" y="15"/>
                  <a:pt x="83" y="15"/>
                </a:cubicBezTo>
                <a:cubicBezTo>
                  <a:pt x="82" y="22"/>
                  <a:pt x="82" y="22"/>
                  <a:pt x="82" y="22"/>
                </a:cubicBezTo>
                <a:cubicBezTo>
                  <a:pt x="83" y="38"/>
                  <a:pt x="83" y="38"/>
                  <a:pt x="83" y="38"/>
                </a:cubicBezTo>
                <a:cubicBezTo>
                  <a:pt x="81" y="44"/>
                  <a:pt x="81" y="44"/>
                  <a:pt x="81" y="44"/>
                </a:cubicBezTo>
                <a:cubicBezTo>
                  <a:pt x="81" y="57"/>
                  <a:pt x="81" y="57"/>
                  <a:pt x="81" y="57"/>
                </a:cubicBezTo>
                <a:cubicBezTo>
                  <a:pt x="71" y="84"/>
                  <a:pt x="71" y="84"/>
                  <a:pt x="71" y="84"/>
                </a:cubicBezTo>
                <a:cubicBezTo>
                  <a:pt x="74" y="97"/>
                  <a:pt x="74" y="97"/>
                  <a:pt x="74" y="97"/>
                </a:cubicBezTo>
                <a:cubicBezTo>
                  <a:pt x="76" y="107"/>
                  <a:pt x="76" y="107"/>
                  <a:pt x="76" y="107"/>
                </a:cubicBezTo>
                <a:cubicBezTo>
                  <a:pt x="70" y="104"/>
                  <a:pt x="70" y="104"/>
                  <a:pt x="70" y="104"/>
                </a:cubicBezTo>
                <a:cubicBezTo>
                  <a:pt x="55" y="99"/>
                  <a:pt x="55" y="99"/>
                  <a:pt x="55" y="99"/>
                </a:cubicBezTo>
                <a:cubicBezTo>
                  <a:pt x="44" y="97"/>
                  <a:pt x="44" y="97"/>
                  <a:pt x="44" y="97"/>
                </a:cubicBezTo>
                <a:cubicBezTo>
                  <a:pt x="36" y="99"/>
                  <a:pt x="36" y="99"/>
                  <a:pt x="36" y="99"/>
                </a:cubicBezTo>
                <a:cubicBezTo>
                  <a:pt x="24" y="103"/>
                  <a:pt x="24" y="103"/>
                  <a:pt x="24" y="103"/>
                </a:cubicBezTo>
                <a:cubicBezTo>
                  <a:pt x="0" y="110"/>
                  <a:pt x="0" y="110"/>
                  <a:pt x="0" y="110"/>
                </a:cubicBezTo>
                <a:cubicBezTo>
                  <a:pt x="7" y="144"/>
                  <a:pt x="7" y="144"/>
                  <a:pt x="7" y="144"/>
                </a:cubicBezTo>
                <a:cubicBezTo>
                  <a:pt x="11" y="181"/>
                  <a:pt x="11" y="181"/>
                  <a:pt x="11" y="181"/>
                </a:cubicBezTo>
                <a:cubicBezTo>
                  <a:pt x="7" y="237"/>
                  <a:pt x="7" y="237"/>
                  <a:pt x="7" y="237"/>
                </a:cubicBezTo>
                <a:cubicBezTo>
                  <a:pt x="0" y="325"/>
                  <a:pt x="0" y="325"/>
                  <a:pt x="0" y="325"/>
                </a:cubicBezTo>
                <a:cubicBezTo>
                  <a:pt x="35" y="281"/>
                  <a:pt x="35" y="281"/>
                  <a:pt x="35" y="281"/>
                </a:cubicBezTo>
                <a:cubicBezTo>
                  <a:pt x="40" y="274"/>
                  <a:pt x="40" y="274"/>
                  <a:pt x="40" y="274"/>
                </a:cubicBezTo>
                <a:cubicBezTo>
                  <a:pt x="56" y="241"/>
                  <a:pt x="56" y="241"/>
                  <a:pt x="56" y="241"/>
                </a:cubicBezTo>
                <a:cubicBezTo>
                  <a:pt x="57" y="235"/>
                  <a:pt x="57" y="235"/>
                  <a:pt x="57" y="235"/>
                </a:cubicBezTo>
                <a:cubicBezTo>
                  <a:pt x="72" y="197"/>
                  <a:pt x="72" y="197"/>
                  <a:pt x="72" y="197"/>
                </a:cubicBezTo>
                <a:cubicBezTo>
                  <a:pt x="80" y="188"/>
                  <a:pt x="80" y="188"/>
                  <a:pt x="80" y="188"/>
                </a:cubicBezTo>
                <a:cubicBezTo>
                  <a:pt x="85" y="187"/>
                  <a:pt x="85" y="187"/>
                  <a:pt x="85" y="187"/>
                </a:cubicBezTo>
                <a:cubicBezTo>
                  <a:pt x="94" y="183"/>
                  <a:pt x="94" y="183"/>
                  <a:pt x="94" y="183"/>
                </a:cubicBezTo>
                <a:cubicBezTo>
                  <a:pt x="103" y="178"/>
                  <a:pt x="103" y="178"/>
                  <a:pt x="103" y="178"/>
                </a:cubicBezTo>
                <a:cubicBezTo>
                  <a:pt x="148" y="178"/>
                  <a:pt x="148" y="178"/>
                  <a:pt x="148" y="178"/>
                </a:cubicBezTo>
                <a:cubicBezTo>
                  <a:pt x="181" y="193"/>
                  <a:pt x="181" y="193"/>
                  <a:pt x="181" y="193"/>
                </a:cubicBezTo>
                <a:cubicBezTo>
                  <a:pt x="188" y="191"/>
                  <a:pt x="188" y="191"/>
                  <a:pt x="188" y="191"/>
                </a:cubicBezTo>
                <a:cubicBezTo>
                  <a:pt x="196" y="188"/>
                  <a:pt x="196" y="188"/>
                  <a:pt x="196" y="188"/>
                </a:cubicBezTo>
                <a:cubicBezTo>
                  <a:pt x="196" y="188"/>
                  <a:pt x="208" y="190"/>
                  <a:pt x="209" y="190"/>
                </a:cubicBezTo>
                <a:cubicBezTo>
                  <a:pt x="210" y="191"/>
                  <a:pt x="217" y="194"/>
                  <a:pt x="217" y="194"/>
                </a:cubicBezTo>
                <a:cubicBezTo>
                  <a:pt x="217" y="194"/>
                  <a:pt x="226" y="199"/>
                  <a:pt x="227" y="200"/>
                </a:cubicBezTo>
                <a:cubicBezTo>
                  <a:pt x="227" y="200"/>
                  <a:pt x="238" y="206"/>
                  <a:pt x="238" y="206"/>
                </a:cubicBezTo>
                <a:cubicBezTo>
                  <a:pt x="261" y="206"/>
                  <a:pt x="261" y="206"/>
                  <a:pt x="261" y="206"/>
                </a:cubicBezTo>
                <a:cubicBezTo>
                  <a:pt x="264" y="205"/>
                  <a:pt x="264" y="205"/>
                  <a:pt x="264" y="205"/>
                </a:cubicBezTo>
                <a:lnTo>
                  <a:pt x="242" y="194"/>
                </a:ln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8" name="Freeform 21">
            <a:extLst>
              <a:ext uri="{FF2B5EF4-FFF2-40B4-BE49-F238E27FC236}">
                <a16:creationId xmlns:a16="http://schemas.microsoft.com/office/drawing/2014/main" id="{FF664BAC-949D-A4F8-FE76-4504DF551AC8}"/>
              </a:ext>
            </a:extLst>
          </p:cNvPr>
          <p:cNvSpPr>
            <a:spLocks/>
          </p:cNvSpPr>
          <p:nvPr/>
        </p:nvSpPr>
        <p:spPr bwMode="auto">
          <a:xfrm>
            <a:off x="9416229" y="3483782"/>
            <a:ext cx="163513" cy="204787"/>
          </a:xfrm>
          <a:custGeom>
            <a:avLst/>
            <a:gdLst>
              <a:gd name="T0" fmla="*/ 10 w 103"/>
              <a:gd name="T1" fmla="*/ 69 h 129"/>
              <a:gd name="T2" fmla="*/ 0 w 103"/>
              <a:gd name="T3" fmla="*/ 69 h 129"/>
              <a:gd name="T4" fmla="*/ 0 w 103"/>
              <a:gd name="T5" fmla="*/ 79 h 129"/>
              <a:gd name="T6" fmla="*/ 0 w 103"/>
              <a:gd name="T7" fmla="*/ 100 h 129"/>
              <a:gd name="T8" fmla="*/ 12 w 103"/>
              <a:gd name="T9" fmla="*/ 112 h 129"/>
              <a:gd name="T10" fmla="*/ 12 w 103"/>
              <a:gd name="T11" fmla="*/ 129 h 129"/>
              <a:gd name="T12" fmla="*/ 24 w 103"/>
              <a:gd name="T13" fmla="*/ 120 h 129"/>
              <a:gd name="T14" fmla="*/ 82 w 103"/>
              <a:gd name="T15" fmla="*/ 122 h 129"/>
              <a:gd name="T16" fmla="*/ 89 w 103"/>
              <a:gd name="T17" fmla="*/ 103 h 129"/>
              <a:gd name="T18" fmla="*/ 94 w 103"/>
              <a:gd name="T19" fmla="*/ 88 h 129"/>
              <a:gd name="T20" fmla="*/ 94 w 103"/>
              <a:gd name="T21" fmla="*/ 76 h 129"/>
              <a:gd name="T22" fmla="*/ 103 w 103"/>
              <a:gd name="T23" fmla="*/ 60 h 129"/>
              <a:gd name="T24" fmla="*/ 103 w 103"/>
              <a:gd name="T25" fmla="*/ 21 h 129"/>
              <a:gd name="T26" fmla="*/ 89 w 103"/>
              <a:gd name="T27" fmla="*/ 21 h 129"/>
              <a:gd name="T28" fmla="*/ 70 w 103"/>
              <a:gd name="T29" fmla="*/ 43 h 129"/>
              <a:gd name="T30" fmla="*/ 39 w 103"/>
              <a:gd name="T31" fmla="*/ 7 h 129"/>
              <a:gd name="T32" fmla="*/ 29 w 103"/>
              <a:gd name="T33" fmla="*/ 0 h 129"/>
              <a:gd name="T34" fmla="*/ 22 w 103"/>
              <a:gd name="T35" fmla="*/ 7 h 129"/>
              <a:gd name="T36" fmla="*/ 10 w 103"/>
              <a:gd name="T37" fmla="*/ 40 h 129"/>
              <a:gd name="T38" fmla="*/ 15 w 103"/>
              <a:gd name="T39" fmla="*/ 57 h 129"/>
              <a:gd name="T40" fmla="*/ 10 w 103"/>
              <a:gd name="T41" fmla="*/ 6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29">
                <a:moveTo>
                  <a:pt x="10" y="69"/>
                </a:moveTo>
                <a:lnTo>
                  <a:pt x="0" y="69"/>
                </a:lnTo>
                <a:lnTo>
                  <a:pt x="0" y="79"/>
                </a:lnTo>
                <a:lnTo>
                  <a:pt x="0" y="100"/>
                </a:lnTo>
                <a:lnTo>
                  <a:pt x="12" y="112"/>
                </a:lnTo>
                <a:lnTo>
                  <a:pt x="12" y="129"/>
                </a:lnTo>
                <a:lnTo>
                  <a:pt x="24" y="120"/>
                </a:lnTo>
                <a:lnTo>
                  <a:pt x="82" y="122"/>
                </a:lnTo>
                <a:lnTo>
                  <a:pt x="89" y="103"/>
                </a:lnTo>
                <a:lnTo>
                  <a:pt x="94" y="88"/>
                </a:lnTo>
                <a:lnTo>
                  <a:pt x="94" y="76"/>
                </a:lnTo>
                <a:lnTo>
                  <a:pt x="103" y="60"/>
                </a:lnTo>
                <a:lnTo>
                  <a:pt x="103" y="21"/>
                </a:lnTo>
                <a:lnTo>
                  <a:pt x="89" y="21"/>
                </a:lnTo>
                <a:lnTo>
                  <a:pt x="70" y="43"/>
                </a:lnTo>
                <a:lnTo>
                  <a:pt x="39" y="7"/>
                </a:lnTo>
                <a:lnTo>
                  <a:pt x="29" y="0"/>
                </a:lnTo>
                <a:lnTo>
                  <a:pt x="22" y="7"/>
                </a:lnTo>
                <a:lnTo>
                  <a:pt x="10" y="40"/>
                </a:lnTo>
                <a:lnTo>
                  <a:pt x="15" y="57"/>
                </a:lnTo>
                <a:lnTo>
                  <a:pt x="10" y="69"/>
                </a:lnTo>
                <a:close/>
              </a:path>
            </a:pathLst>
          </a:custGeom>
          <a:solidFill>
            <a:srgbClr val="00CEE8">
              <a:lumMod val="75000"/>
            </a:srgbClr>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19" name="Freeform 22">
            <a:extLst>
              <a:ext uri="{FF2B5EF4-FFF2-40B4-BE49-F238E27FC236}">
                <a16:creationId xmlns:a16="http://schemas.microsoft.com/office/drawing/2014/main" id="{512BE477-F7DE-28C7-7C67-3B86E84148DB}"/>
              </a:ext>
            </a:extLst>
          </p:cNvPr>
          <p:cNvSpPr>
            <a:spLocks/>
          </p:cNvSpPr>
          <p:nvPr/>
        </p:nvSpPr>
        <p:spPr bwMode="auto">
          <a:xfrm>
            <a:off x="9225729" y="3658407"/>
            <a:ext cx="663575" cy="669925"/>
          </a:xfrm>
          <a:custGeom>
            <a:avLst/>
            <a:gdLst>
              <a:gd name="T0" fmla="*/ 115 w 174"/>
              <a:gd name="T1" fmla="*/ 171 h 176"/>
              <a:gd name="T2" fmla="*/ 119 w 174"/>
              <a:gd name="T3" fmla="*/ 163 h 176"/>
              <a:gd name="T4" fmla="*/ 122 w 174"/>
              <a:gd name="T5" fmla="*/ 156 h 176"/>
              <a:gd name="T6" fmla="*/ 132 w 174"/>
              <a:gd name="T7" fmla="*/ 158 h 176"/>
              <a:gd name="T8" fmla="*/ 140 w 174"/>
              <a:gd name="T9" fmla="*/ 151 h 176"/>
              <a:gd name="T10" fmla="*/ 152 w 174"/>
              <a:gd name="T11" fmla="*/ 135 h 176"/>
              <a:gd name="T12" fmla="*/ 174 w 174"/>
              <a:gd name="T13" fmla="*/ 125 h 176"/>
              <a:gd name="T14" fmla="*/ 168 w 174"/>
              <a:gd name="T15" fmla="*/ 116 h 176"/>
              <a:gd name="T16" fmla="*/ 152 w 174"/>
              <a:gd name="T17" fmla="*/ 108 h 176"/>
              <a:gd name="T18" fmla="*/ 146 w 174"/>
              <a:gd name="T19" fmla="*/ 94 h 176"/>
              <a:gd name="T20" fmla="*/ 131 w 174"/>
              <a:gd name="T21" fmla="*/ 81 h 176"/>
              <a:gd name="T22" fmla="*/ 121 w 174"/>
              <a:gd name="T23" fmla="*/ 72 h 176"/>
              <a:gd name="T24" fmla="*/ 93 w 174"/>
              <a:gd name="T25" fmla="*/ 65 h 176"/>
              <a:gd name="T26" fmla="*/ 93 w 174"/>
              <a:gd name="T27" fmla="*/ 54 h 176"/>
              <a:gd name="T28" fmla="*/ 85 w 174"/>
              <a:gd name="T29" fmla="*/ 47 h 176"/>
              <a:gd name="T30" fmla="*/ 87 w 174"/>
              <a:gd name="T31" fmla="*/ 31 h 176"/>
              <a:gd name="T32" fmla="*/ 93 w 174"/>
              <a:gd name="T33" fmla="*/ 24 h 176"/>
              <a:gd name="T34" fmla="*/ 83 w 174"/>
              <a:gd name="T35" fmla="*/ 5 h 176"/>
              <a:gd name="T36" fmla="*/ 55 w 174"/>
              <a:gd name="T37" fmla="*/ 8 h 176"/>
              <a:gd name="T38" fmla="*/ 40 w 174"/>
              <a:gd name="T39" fmla="*/ 4 h 176"/>
              <a:gd name="T40" fmla="*/ 21 w 174"/>
              <a:gd name="T41" fmla="*/ 6 h 176"/>
              <a:gd name="T42" fmla="*/ 0 w 174"/>
              <a:gd name="T43" fmla="*/ 0 h 176"/>
              <a:gd name="T44" fmla="*/ 7 w 174"/>
              <a:gd name="T45" fmla="*/ 5 h 176"/>
              <a:gd name="T46" fmla="*/ 13 w 174"/>
              <a:gd name="T47" fmla="*/ 11 h 176"/>
              <a:gd name="T48" fmla="*/ 21 w 174"/>
              <a:gd name="T49" fmla="*/ 12 h 176"/>
              <a:gd name="T50" fmla="*/ 26 w 174"/>
              <a:gd name="T51" fmla="*/ 17 h 176"/>
              <a:gd name="T52" fmla="*/ 33 w 174"/>
              <a:gd name="T53" fmla="*/ 30 h 176"/>
              <a:gd name="T54" fmla="*/ 28 w 174"/>
              <a:gd name="T55" fmla="*/ 43 h 176"/>
              <a:gd name="T56" fmla="*/ 33 w 174"/>
              <a:gd name="T57" fmla="*/ 79 h 176"/>
              <a:gd name="T58" fmla="*/ 50 w 174"/>
              <a:gd name="T59" fmla="*/ 83 h 176"/>
              <a:gd name="T60" fmla="*/ 48 w 174"/>
              <a:gd name="T61" fmla="*/ 100 h 176"/>
              <a:gd name="T62" fmla="*/ 55 w 174"/>
              <a:gd name="T63" fmla="*/ 110 h 176"/>
              <a:gd name="T64" fmla="*/ 57 w 174"/>
              <a:gd name="T65" fmla="*/ 133 h 176"/>
              <a:gd name="T66" fmla="*/ 62 w 174"/>
              <a:gd name="T67" fmla="*/ 149 h 176"/>
              <a:gd name="T68" fmla="*/ 60 w 174"/>
              <a:gd name="T69" fmla="*/ 172 h 176"/>
              <a:gd name="T70" fmla="*/ 67 w 174"/>
              <a:gd name="T71" fmla="*/ 165 h 176"/>
              <a:gd name="T72" fmla="*/ 78 w 174"/>
              <a:gd name="T73" fmla="*/ 160 h 176"/>
              <a:gd name="T74" fmla="*/ 114 w 174"/>
              <a:gd name="T75"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6">
                <a:moveTo>
                  <a:pt x="114" y="175"/>
                </a:moveTo>
                <a:cubicBezTo>
                  <a:pt x="114" y="174"/>
                  <a:pt x="115" y="171"/>
                  <a:pt x="115" y="171"/>
                </a:cubicBezTo>
                <a:cubicBezTo>
                  <a:pt x="120" y="168"/>
                  <a:pt x="120" y="168"/>
                  <a:pt x="120" y="168"/>
                </a:cubicBezTo>
                <a:cubicBezTo>
                  <a:pt x="119" y="163"/>
                  <a:pt x="119" y="163"/>
                  <a:pt x="119" y="163"/>
                </a:cubicBezTo>
                <a:cubicBezTo>
                  <a:pt x="118" y="159"/>
                  <a:pt x="118" y="159"/>
                  <a:pt x="118" y="159"/>
                </a:cubicBezTo>
                <a:cubicBezTo>
                  <a:pt x="122" y="156"/>
                  <a:pt x="122" y="156"/>
                  <a:pt x="122" y="156"/>
                </a:cubicBezTo>
                <a:cubicBezTo>
                  <a:pt x="130" y="160"/>
                  <a:pt x="130" y="160"/>
                  <a:pt x="130" y="160"/>
                </a:cubicBezTo>
                <a:cubicBezTo>
                  <a:pt x="132" y="158"/>
                  <a:pt x="132" y="158"/>
                  <a:pt x="132" y="158"/>
                </a:cubicBezTo>
                <a:cubicBezTo>
                  <a:pt x="135" y="151"/>
                  <a:pt x="135" y="151"/>
                  <a:pt x="135" y="151"/>
                </a:cubicBezTo>
                <a:cubicBezTo>
                  <a:pt x="140" y="151"/>
                  <a:pt x="140" y="151"/>
                  <a:pt x="140" y="151"/>
                </a:cubicBezTo>
                <a:cubicBezTo>
                  <a:pt x="145" y="146"/>
                  <a:pt x="145" y="146"/>
                  <a:pt x="145" y="146"/>
                </a:cubicBezTo>
                <a:cubicBezTo>
                  <a:pt x="152" y="135"/>
                  <a:pt x="152" y="135"/>
                  <a:pt x="152" y="135"/>
                </a:cubicBezTo>
                <a:cubicBezTo>
                  <a:pt x="161" y="132"/>
                  <a:pt x="161" y="132"/>
                  <a:pt x="161" y="132"/>
                </a:cubicBezTo>
                <a:cubicBezTo>
                  <a:pt x="174" y="125"/>
                  <a:pt x="174" y="125"/>
                  <a:pt x="174" y="125"/>
                </a:cubicBezTo>
                <a:cubicBezTo>
                  <a:pt x="172" y="117"/>
                  <a:pt x="172" y="117"/>
                  <a:pt x="172" y="117"/>
                </a:cubicBezTo>
                <a:cubicBezTo>
                  <a:pt x="168" y="116"/>
                  <a:pt x="168" y="116"/>
                  <a:pt x="168" y="116"/>
                </a:cubicBezTo>
                <a:cubicBezTo>
                  <a:pt x="168" y="116"/>
                  <a:pt x="160" y="116"/>
                  <a:pt x="159" y="115"/>
                </a:cubicBezTo>
                <a:cubicBezTo>
                  <a:pt x="158" y="114"/>
                  <a:pt x="152" y="108"/>
                  <a:pt x="152" y="108"/>
                </a:cubicBezTo>
                <a:cubicBezTo>
                  <a:pt x="150" y="100"/>
                  <a:pt x="150" y="100"/>
                  <a:pt x="150" y="100"/>
                </a:cubicBezTo>
                <a:cubicBezTo>
                  <a:pt x="146" y="94"/>
                  <a:pt x="146" y="94"/>
                  <a:pt x="146" y="94"/>
                </a:cubicBezTo>
                <a:cubicBezTo>
                  <a:pt x="141" y="86"/>
                  <a:pt x="141" y="86"/>
                  <a:pt x="141" y="86"/>
                </a:cubicBezTo>
                <a:cubicBezTo>
                  <a:pt x="131" y="81"/>
                  <a:pt x="131" y="81"/>
                  <a:pt x="131" y="81"/>
                </a:cubicBezTo>
                <a:cubicBezTo>
                  <a:pt x="124" y="80"/>
                  <a:pt x="124" y="80"/>
                  <a:pt x="124" y="80"/>
                </a:cubicBezTo>
                <a:cubicBezTo>
                  <a:pt x="121" y="72"/>
                  <a:pt x="121" y="72"/>
                  <a:pt x="121" y="72"/>
                </a:cubicBezTo>
                <a:cubicBezTo>
                  <a:pt x="111" y="69"/>
                  <a:pt x="111" y="69"/>
                  <a:pt x="111" y="69"/>
                </a:cubicBezTo>
                <a:cubicBezTo>
                  <a:pt x="93" y="65"/>
                  <a:pt x="93" y="65"/>
                  <a:pt x="93" y="65"/>
                </a:cubicBezTo>
                <a:cubicBezTo>
                  <a:pt x="92" y="63"/>
                  <a:pt x="92" y="63"/>
                  <a:pt x="92" y="63"/>
                </a:cubicBezTo>
                <a:cubicBezTo>
                  <a:pt x="93" y="54"/>
                  <a:pt x="93" y="54"/>
                  <a:pt x="93" y="54"/>
                </a:cubicBezTo>
                <a:cubicBezTo>
                  <a:pt x="93" y="54"/>
                  <a:pt x="93" y="48"/>
                  <a:pt x="92" y="48"/>
                </a:cubicBezTo>
                <a:cubicBezTo>
                  <a:pt x="92" y="48"/>
                  <a:pt x="85" y="47"/>
                  <a:pt x="85" y="47"/>
                </a:cubicBezTo>
                <a:cubicBezTo>
                  <a:pt x="84" y="43"/>
                  <a:pt x="84" y="43"/>
                  <a:pt x="84" y="43"/>
                </a:cubicBezTo>
                <a:cubicBezTo>
                  <a:pt x="87" y="31"/>
                  <a:pt x="87" y="31"/>
                  <a:pt x="87" y="31"/>
                </a:cubicBezTo>
                <a:cubicBezTo>
                  <a:pt x="93" y="37"/>
                  <a:pt x="93" y="37"/>
                  <a:pt x="93" y="37"/>
                </a:cubicBezTo>
                <a:cubicBezTo>
                  <a:pt x="93" y="24"/>
                  <a:pt x="93" y="24"/>
                  <a:pt x="93" y="24"/>
                </a:cubicBezTo>
                <a:cubicBezTo>
                  <a:pt x="92" y="19"/>
                  <a:pt x="92" y="19"/>
                  <a:pt x="92" y="19"/>
                </a:cubicBezTo>
                <a:cubicBezTo>
                  <a:pt x="83" y="5"/>
                  <a:pt x="83" y="5"/>
                  <a:pt x="83" y="5"/>
                </a:cubicBezTo>
                <a:cubicBezTo>
                  <a:pt x="60" y="4"/>
                  <a:pt x="60" y="4"/>
                  <a:pt x="60" y="4"/>
                </a:cubicBezTo>
                <a:cubicBezTo>
                  <a:pt x="55" y="8"/>
                  <a:pt x="55" y="8"/>
                  <a:pt x="55" y="8"/>
                </a:cubicBezTo>
                <a:cubicBezTo>
                  <a:pt x="47" y="13"/>
                  <a:pt x="47" y="13"/>
                  <a:pt x="47" y="13"/>
                </a:cubicBezTo>
                <a:cubicBezTo>
                  <a:pt x="40" y="4"/>
                  <a:pt x="40" y="4"/>
                  <a:pt x="40" y="4"/>
                </a:cubicBezTo>
                <a:cubicBezTo>
                  <a:pt x="35" y="3"/>
                  <a:pt x="35" y="3"/>
                  <a:pt x="35" y="3"/>
                </a:cubicBezTo>
                <a:cubicBezTo>
                  <a:pt x="21" y="6"/>
                  <a:pt x="21" y="6"/>
                  <a:pt x="21" y="6"/>
                </a:cubicBezTo>
                <a:cubicBezTo>
                  <a:pt x="8" y="0"/>
                  <a:pt x="8" y="0"/>
                  <a:pt x="8" y="0"/>
                </a:cubicBezTo>
                <a:cubicBezTo>
                  <a:pt x="0" y="0"/>
                  <a:pt x="0" y="0"/>
                  <a:pt x="0" y="0"/>
                </a:cubicBezTo>
                <a:cubicBezTo>
                  <a:pt x="3" y="7"/>
                  <a:pt x="3" y="7"/>
                  <a:pt x="3" y="7"/>
                </a:cubicBezTo>
                <a:cubicBezTo>
                  <a:pt x="7" y="5"/>
                  <a:pt x="7" y="5"/>
                  <a:pt x="7" y="5"/>
                </a:cubicBezTo>
                <a:cubicBezTo>
                  <a:pt x="10" y="8"/>
                  <a:pt x="10" y="8"/>
                  <a:pt x="10" y="8"/>
                </a:cubicBezTo>
                <a:cubicBezTo>
                  <a:pt x="13" y="11"/>
                  <a:pt x="13" y="11"/>
                  <a:pt x="13" y="11"/>
                </a:cubicBezTo>
                <a:cubicBezTo>
                  <a:pt x="17" y="10"/>
                  <a:pt x="17" y="10"/>
                  <a:pt x="17" y="10"/>
                </a:cubicBezTo>
                <a:cubicBezTo>
                  <a:pt x="21" y="12"/>
                  <a:pt x="21" y="12"/>
                  <a:pt x="21" y="12"/>
                </a:cubicBezTo>
                <a:cubicBezTo>
                  <a:pt x="21" y="12"/>
                  <a:pt x="26" y="13"/>
                  <a:pt x="26" y="13"/>
                </a:cubicBezTo>
                <a:cubicBezTo>
                  <a:pt x="27" y="14"/>
                  <a:pt x="26" y="17"/>
                  <a:pt x="26" y="17"/>
                </a:cubicBezTo>
                <a:cubicBezTo>
                  <a:pt x="26" y="18"/>
                  <a:pt x="27" y="21"/>
                  <a:pt x="27" y="22"/>
                </a:cubicBezTo>
                <a:cubicBezTo>
                  <a:pt x="27" y="23"/>
                  <a:pt x="33" y="30"/>
                  <a:pt x="33" y="30"/>
                </a:cubicBezTo>
                <a:cubicBezTo>
                  <a:pt x="28" y="37"/>
                  <a:pt x="28" y="37"/>
                  <a:pt x="28" y="37"/>
                </a:cubicBezTo>
                <a:cubicBezTo>
                  <a:pt x="28" y="43"/>
                  <a:pt x="28" y="43"/>
                  <a:pt x="28" y="43"/>
                </a:cubicBezTo>
                <a:cubicBezTo>
                  <a:pt x="36" y="58"/>
                  <a:pt x="36" y="58"/>
                  <a:pt x="36" y="58"/>
                </a:cubicBezTo>
                <a:cubicBezTo>
                  <a:pt x="33" y="79"/>
                  <a:pt x="33" y="79"/>
                  <a:pt x="33" y="79"/>
                </a:cubicBezTo>
                <a:cubicBezTo>
                  <a:pt x="47" y="80"/>
                  <a:pt x="47" y="80"/>
                  <a:pt x="47" y="80"/>
                </a:cubicBezTo>
                <a:cubicBezTo>
                  <a:pt x="47" y="80"/>
                  <a:pt x="49" y="83"/>
                  <a:pt x="50" y="83"/>
                </a:cubicBezTo>
                <a:cubicBezTo>
                  <a:pt x="50" y="83"/>
                  <a:pt x="40" y="96"/>
                  <a:pt x="40" y="96"/>
                </a:cubicBezTo>
                <a:cubicBezTo>
                  <a:pt x="48" y="100"/>
                  <a:pt x="48" y="100"/>
                  <a:pt x="48" y="100"/>
                </a:cubicBezTo>
                <a:cubicBezTo>
                  <a:pt x="48" y="108"/>
                  <a:pt x="48" y="108"/>
                  <a:pt x="48" y="108"/>
                </a:cubicBezTo>
                <a:cubicBezTo>
                  <a:pt x="55" y="110"/>
                  <a:pt x="55" y="110"/>
                  <a:pt x="55" y="110"/>
                </a:cubicBezTo>
                <a:cubicBezTo>
                  <a:pt x="59" y="118"/>
                  <a:pt x="59" y="118"/>
                  <a:pt x="59" y="118"/>
                </a:cubicBezTo>
                <a:cubicBezTo>
                  <a:pt x="57" y="133"/>
                  <a:pt x="57" y="133"/>
                  <a:pt x="57" y="133"/>
                </a:cubicBezTo>
                <a:cubicBezTo>
                  <a:pt x="59" y="139"/>
                  <a:pt x="59" y="139"/>
                  <a:pt x="59" y="139"/>
                </a:cubicBezTo>
                <a:cubicBezTo>
                  <a:pt x="59" y="139"/>
                  <a:pt x="62" y="148"/>
                  <a:pt x="62" y="149"/>
                </a:cubicBezTo>
                <a:cubicBezTo>
                  <a:pt x="63" y="149"/>
                  <a:pt x="56" y="151"/>
                  <a:pt x="56" y="151"/>
                </a:cubicBezTo>
                <a:cubicBezTo>
                  <a:pt x="60" y="172"/>
                  <a:pt x="60" y="172"/>
                  <a:pt x="60" y="172"/>
                </a:cubicBezTo>
                <a:cubicBezTo>
                  <a:pt x="66" y="172"/>
                  <a:pt x="66" y="172"/>
                  <a:pt x="66" y="172"/>
                </a:cubicBezTo>
                <a:cubicBezTo>
                  <a:pt x="67" y="165"/>
                  <a:pt x="67" y="165"/>
                  <a:pt x="67" y="165"/>
                </a:cubicBezTo>
                <a:cubicBezTo>
                  <a:pt x="67" y="165"/>
                  <a:pt x="71" y="166"/>
                  <a:pt x="72" y="167"/>
                </a:cubicBezTo>
                <a:cubicBezTo>
                  <a:pt x="73" y="167"/>
                  <a:pt x="78" y="160"/>
                  <a:pt x="78" y="160"/>
                </a:cubicBezTo>
                <a:cubicBezTo>
                  <a:pt x="97" y="172"/>
                  <a:pt x="97" y="172"/>
                  <a:pt x="97" y="172"/>
                </a:cubicBezTo>
                <a:cubicBezTo>
                  <a:pt x="97" y="172"/>
                  <a:pt x="113" y="176"/>
                  <a:pt x="114" y="175"/>
                </a:cubicBezTo>
                <a:close/>
              </a:path>
            </a:pathLst>
          </a:custGeom>
          <a:solidFill>
            <a:srgbClr val="00CEE8"/>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0" name="Freeform 23">
            <a:extLst>
              <a:ext uri="{FF2B5EF4-FFF2-40B4-BE49-F238E27FC236}">
                <a16:creationId xmlns:a16="http://schemas.microsoft.com/office/drawing/2014/main" id="{972F0CBD-BC58-7A74-3F95-3607592179E5}"/>
              </a:ext>
            </a:extLst>
          </p:cNvPr>
          <p:cNvSpPr>
            <a:spLocks/>
          </p:cNvSpPr>
          <p:nvPr/>
        </p:nvSpPr>
        <p:spPr bwMode="auto">
          <a:xfrm>
            <a:off x="6763517" y="2561445"/>
            <a:ext cx="2676525" cy="2616200"/>
          </a:xfrm>
          <a:custGeom>
            <a:avLst/>
            <a:gdLst>
              <a:gd name="T0" fmla="*/ 541 w 703"/>
              <a:gd name="T1" fmla="*/ 623 h 687"/>
              <a:gd name="T2" fmla="*/ 549 w 703"/>
              <a:gd name="T3" fmla="*/ 597 h 687"/>
              <a:gd name="T4" fmla="*/ 564 w 703"/>
              <a:gd name="T5" fmla="*/ 554 h 687"/>
              <a:gd name="T6" fmla="*/ 591 w 703"/>
              <a:gd name="T7" fmla="*/ 500 h 687"/>
              <a:gd name="T8" fmla="*/ 637 w 703"/>
              <a:gd name="T9" fmla="*/ 471 h 687"/>
              <a:gd name="T10" fmla="*/ 579 w 703"/>
              <a:gd name="T11" fmla="*/ 390 h 687"/>
              <a:gd name="T12" fmla="*/ 614 w 703"/>
              <a:gd name="T13" fmla="*/ 376 h 687"/>
              <a:gd name="T14" fmla="*/ 644 w 703"/>
              <a:gd name="T15" fmla="*/ 364 h 687"/>
              <a:gd name="T16" fmla="*/ 680 w 703"/>
              <a:gd name="T17" fmla="*/ 367 h 687"/>
              <a:gd name="T18" fmla="*/ 675 w 703"/>
              <a:gd name="T19" fmla="*/ 331 h 687"/>
              <a:gd name="T20" fmla="*/ 680 w 703"/>
              <a:gd name="T21" fmla="*/ 318 h 687"/>
              <a:gd name="T22" fmla="*/ 673 w 703"/>
              <a:gd name="T23" fmla="*/ 305 h 687"/>
              <a:gd name="T24" fmla="*/ 668 w 703"/>
              <a:gd name="T25" fmla="*/ 300 h 687"/>
              <a:gd name="T26" fmla="*/ 660 w 703"/>
              <a:gd name="T27" fmla="*/ 299 h 687"/>
              <a:gd name="T28" fmla="*/ 654 w 703"/>
              <a:gd name="T29" fmla="*/ 293 h 687"/>
              <a:gd name="T30" fmla="*/ 647 w 703"/>
              <a:gd name="T31" fmla="*/ 288 h 687"/>
              <a:gd name="T32" fmla="*/ 668 w 703"/>
              <a:gd name="T33" fmla="*/ 294 h 687"/>
              <a:gd name="T34" fmla="*/ 687 w 703"/>
              <a:gd name="T35" fmla="*/ 292 h 687"/>
              <a:gd name="T36" fmla="*/ 702 w 703"/>
              <a:gd name="T37" fmla="*/ 296 h 687"/>
              <a:gd name="T38" fmla="*/ 697 w 703"/>
              <a:gd name="T39" fmla="*/ 284 h 687"/>
              <a:gd name="T40" fmla="*/ 697 w 703"/>
              <a:gd name="T41" fmla="*/ 271 h 687"/>
              <a:gd name="T42" fmla="*/ 703 w 703"/>
              <a:gd name="T43" fmla="*/ 266 h 687"/>
              <a:gd name="T44" fmla="*/ 690 w 703"/>
              <a:gd name="T45" fmla="*/ 260 h 687"/>
              <a:gd name="T46" fmla="*/ 682 w 703"/>
              <a:gd name="T47" fmla="*/ 251 h 687"/>
              <a:gd name="T48" fmla="*/ 665 w 703"/>
              <a:gd name="T49" fmla="*/ 224 h 687"/>
              <a:gd name="T50" fmla="*/ 617 w 703"/>
              <a:gd name="T51" fmla="*/ 215 h 687"/>
              <a:gd name="T52" fmla="*/ 547 w 703"/>
              <a:gd name="T53" fmla="*/ 167 h 687"/>
              <a:gd name="T54" fmla="*/ 539 w 703"/>
              <a:gd name="T55" fmla="*/ 154 h 687"/>
              <a:gd name="T56" fmla="*/ 529 w 703"/>
              <a:gd name="T57" fmla="*/ 131 h 687"/>
              <a:gd name="T58" fmla="*/ 511 w 703"/>
              <a:gd name="T59" fmla="*/ 112 h 687"/>
              <a:gd name="T60" fmla="*/ 468 w 703"/>
              <a:gd name="T61" fmla="*/ 87 h 687"/>
              <a:gd name="T62" fmla="*/ 441 w 703"/>
              <a:gd name="T63" fmla="*/ 34 h 687"/>
              <a:gd name="T64" fmla="*/ 409 w 703"/>
              <a:gd name="T65" fmla="*/ 32 h 687"/>
              <a:gd name="T66" fmla="*/ 350 w 703"/>
              <a:gd name="T67" fmla="*/ 10 h 687"/>
              <a:gd name="T68" fmla="*/ 326 w 703"/>
              <a:gd name="T69" fmla="*/ 5 h 687"/>
              <a:gd name="T70" fmla="*/ 310 w 703"/>
              <a:gd name="T71" fmla="*/ 0 h 687"/>
              <a:gd name="T72" fmla="*/ 298 w 703"/>
              <a:gd name="T73" fmla="*/ 70 h 687"/>
              <a:gd name="T74" fmla="*/ 233 w 703"/>
              <a:gd name="T75" fmla="*/ 124 h 687"/>
              <a:gd name="T76" fmla="*/ 39 w 703"/>
              <a:gd name="T77" fmla="*/ 400 h 687"/>
              <a:gd name="T78" fmla="*/ 32 w 703"/>
              <a:gd name="T79" fmla="*/ 429 h 687"/>
              <a:gd name="T80" fmla="*/ 65 w 703"/>
              <a:gd name="T81" fmla="*/ 441 h 687"/>
              <a:gd name="T82" fmla="*/ 205 w 703"/>
              <a:gd name="T83" fmla="*/ 482 h 687"/>
              <a:gd name="T84" fmla="*/ 421 w 703"/>
              <a:gd name="T85" fmla="*/ 609 h 687"/>
              <a:gd name="T86" fmla="*/ 526 w 703"/>
              <a:gd name="T87" fmla="*/ 6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3" h="687">
                <a:moveTo>
                  <a:pt x="525" y="642"/>
                </a:moveTo>
                <a:cubicBezTo>
                  <a:pt x="541" y="623"/>
                  <a:pt x="541" y="623"/>
                  <a:pt x="541" y="623"/>
                </a:cubicBezTo>
                <a:cubicBezTo>
                  <a:pt x="545" y="604"/>
                  <a:pt x="545" y="604"/>
                  <a:pt x="545" y="604"/>
                </a:cubicBezTo>
                <a:cubicBezTo>
                  <a:pt x="549" y="597"/>
                  <a:pt x="549" y="597"/>
                  <a:pt x="549" y="597"/>
                </a:cubicBezTo>
                <a:cubicBezTo>
                  <a:pt x="549" y="581"/>
                  <a:pt x="549" y="581"/>
                  <a:pt x="549" y="581"/>
                </a:cubicBezTo>
                <a:cubicBezTo>
                  <a:pt x="564" y="554"/>
                  <a:pt x="564" y="554"/>
                  <a:pt x="564" y="554"/>
                </a:cubicBezTo>
                <a:cubicBezTo>
                  <a:pt x="567" y="534"/>
                  <a:pt x="567" y="534"/>
                  <a:pt x="567" y="534"/>
                </a:cubicBezTo>
                <a:cubicBezTo>
                  <a:pt x="591" y="500"/>
                  <a:pt x="591" y="500"/>
                  <a:pt x="591" y="500"/>
                </a:cubicBezTo>
                <a:cubicBezTo>
                  <a:pt x="603" y="496"/>
                  <a:pt x="603" y="496"/>
                  <a:pt x="603" y="496"/>
                </a:cubicBezTo>
                <a:cubicBezTo>
                  <a:pt x="637" y="471"/>
                  <a:pt x="637" y="471"/>
                  <a:pt x="637" y="471"/>
                </a:cubicBezTo>
                <a:cubicBezTo>
                  <a:pt x="560" y="393"/>
                  <a:pt x="560" y="393"/>
                  <a:pt x="560" y="393"/>
                </a:cubicBezTo>
                <a:cubicBezTo>
                  <a:pt x="579" y="390"/>
                  <a:pt x="579" y="390"/>
                  <a:pt x="579" y="390"/>
                </a:cubicBezTo>
                <a:cubicBezTo>
                  <a:pt x="595" y="386"/>
                  <a:pt x="595" y="386"/>
                  <a:pt x="595" y="386"/>
                </a:cubicBezTo>
                <a:cubicBezTo>
                  <a:pt x="614" y="376"/>
                  <a:pt x="614" y="376"/>
                  <a:pt x="614" y="376"/>
                </a:cubicBezTo>
                <a:cubicBezTo>
                  <a:pt x="635" y="365"/>
                  <a:pt x="635" y="365"/>
                  <a:pt x="635" y="365"/>
                </a:cubicBezTo>
                <a:cubicBezTo>
                  <a:pt x="644" y="364"/>
                  <a:pt x="644" y="364"/>
                  <a:pt x="644" y="364"/>
                </a:cubicBezTo>
                <a:cubicBezTo>
                  <a:pt x="653" y="360"/>
                  <a:pt x="653" y="360"/>
                  <a:pt x="653" y="360"/>
                </a:cubicBezTo>
                <a:cubicBezTo>
                  <a:pt x="680" y="367"/>
                  <a:pt x="680" y="367"/>
                  <a:pt x="680" y="367"/>
                </a:cubicBezTo>
                <a:cubicBezTo>
                  <a:pt x="683" y="346"/>
                  <a:pt x="683" y="346"/>
                  <a:pt x="683" y="346"/>
                </a:cubicBezTo>
                <a:cubicBezTo>
                  <a:pt x="675" y="331"/>
                  <a:pt x="675" y="331"/>
                  <a:pt x="675" y="331"/>
                </a:cubicBezTo>
                <a:cubicBezTo>
                  <a:pt x="675" y="325"/>
                  <a:pt x="675" y="325"/>
                  <a:pt x="675" y="325"/>
                </a:cubicBezTo>
                <a:cubicBezTo>
                  <a:pt x="680" y="318"/>
                  <a:pt x="680" y="318"/>
                  <a:pt x="680" y="318"/>
                </a:cubicBezTo>
                <a:cubicBezTo>
                  <a:pt x="680" y="318"/>
                  <a:pt x="674" y="311"/>
                  <a:pt x="674" y="310"/>
                </a:cubicBezTo>
                <a:cubicBezTo>
                  <a:pt x="674" y="309"/>
                  <a:pt x="673" y="306"/>
                  <a:pt x="673" y="305"/>
                </a:cubicBezTo>
                <a:cubicBezTo>
                  <a:pt x="673" y="305"/>
                  <a:pt x="674" y="302"/>
                  <a:pt x="673" y="301"/>
                </a:cubicBezTo>
                <a:cubicBezTo>
                  <a:pt x="673" y="301"/>
                  <a:pt x="668" y="300"/>
                  <a:pt x="668" y="300"/>
                </a:cubicBezTo>
                <a:cubicBezTo>
                  <a:pt x="664" y="298"/>
                  <a:pt x="664" y="298"/>
                  <a:pt x="664" y="298"/>
                </a:cubicBezTo>
                <a:cubicBezTo>
                  <a:pt x="660" y="299"/>
                  <a:pt x="660" y="299"/>
                  <a:pt x="660" y="299"/>
                </a:cubicBezTo>
                <a:cubicBezTo>
                  <a:pt x="657" y="296"/>
                  <a:pt x="657" y="296"/>
                  <a:pt x="657" y="296"/>
                </a:cubicBezTo>
                <a:cubicBezTo>
                  <a:pt x="654" y="293"/>
                  <a:pt x="654" y="293"/>
                  <a:pt x="654" y="293"/>
                </a:cubicBezTo>
                <a:cubicBezTo>
                  <a:pt x="650" y="295"/>
                  <a:pt x="650" y="295"/>
                  <a:pt x="650" y="295"/>
                </a:cubicBezTo>
                <a:cubicBezTo>
                  <a:pt x="647" y="288"/>
                  <a:pt x="647" y="288"/>
                  <a:pt x="647" y="288"/>
                </a:cubicBezTo>
                <a:cubicBezTo>
                  <a:pt x="655" y="288"/>
                  <a:pt x="655" y="288"/>
                  <a:pt x="655" y="288"/>
                </a:cubicBezTo>
                <a:cubicBezTo>
                  <a:pt x="668" y="294"/>
                  <a:pt x="668" y="294"/>
                  <a:pt x="668" y="294"/>
                </a:cubicBezTo>
                <a:cubicBezTo>
                  <a:pt x="682" y="291"/>
                  <a:pt x="682" y="291"/>
                  <a:pt x="682" y="291"/>
                </a:cubicBezTo>
                <a:cubicBezTo>
                  <a:pt x="687" y="292"/>
                  <a:pt x="687" y="292"/>
                  <a:pt x="687" y="292"/>
                </a:cubicBezTo>
                <a:cubicBezTo>
                  <a:pt x="694" y="301"/>
                  <a:pt x="694" y="301"/>
                  <a:pt x="694" y="301"/>
                </a:cubicBezTo>
                <a:cubicBezTo>
                  <a:pt x="702" y="296"/>
                  <a:pt x="702" y="296"/>
                  <a:pt x="702" y="296"/>
                </a:cubicBezTo>
                <a:cubicBezTo>
                  <a:pt x="702" y="289"/>
                  <a:pt x="702" y="289"/>
                  <a:pt x="702" y="289"/>
                </a:cubicBezTo>
                <a:cubicBezTo>
                  <a:pt x="697" y="284"/>
                  <a:pt x="697" y="284"/>
                  <a:pt x="697" y="284"/>
                </a:cubicBezTo>
                <a:cubicBezTo>
                  <a:pt x="697" y="275"/>
                  <a:pt x="697" y="275"/>
                  <a:pt x="697" y="275"/>
                </a:cubicBezTo>
                <a:cubicBezTo>
                  <a:pt x="697" y="271"/>
                  <a:pt x="697" y="271"/>
                  <a:pt x="697" y="271"/>
                </a:cubicBezTo>
                <a:cubicBezTo>
                  <a:pt x="701" y="271"/>
                  <a:pt x="701" y="271"/>
                  <a:pt x="701" y="271"/>
                </a:cubicBezTo>
                <a:cubicBezTo>
                  <a:pt x="703" y="266"/>
                  <a:pt x="703" y="266"/>
                  <a:pt x="703" y="266"/>
                </a:cubicBezTo>
                <a:cubicBezTo>
                  <a:pt x="701" y="259"/>
                  <a:pt x="701" y="259"/>
                  <a:pt x="701" y="259"/>
                </a:cubicBezTo>
                <a:cubicBezTo>
                  <a:pt x="690" y="260"/>
                  <a:pt x="690" y="260"/>
                  <a:pt x="690" y="260"/>
                </a:cubicBezTo>
                <a:cubicBezTo>
                  <a:pt x="684" y="257"/>
                  <a:pt x="684" y="257"/>
                  <a:pt x="684" y="257"/>
                </a:cubicBezTo>
                <a:cubicBezTo>
                  <a:pt x="682" y="251"/>
                  <a:pt x="682" y="251"/>
                  <a:pt x="682" y="251"/>
                </a:cubicBezTo>
                <a:cubicBezTo>
                  <a:pt x="682" y="251"/>
                  <a:pt x="674" y="233"/>
                  <a:pt x="674" y="232"/>
                </a:cubicBezTo>
                <a:cubicBezTo>
                  <a:pt x="674" y="231"/>
                  <a:pt x="665" y="224"/>
                  <a:pt x="665" y="224"/>
                </a:cubicBezTo>
                <a:cubicBezTo>
                  <a:pt x="643" y="226"/>
                  <a:pt x="643" y="226"/>
                  <a:pt x="643" y="226"/>
                </a:cubicBezTo>
                <a:cubicBezTo>
                  <a:pt x="617" y="215"/>
                  <a:pt x="617" y="215"/>
                  <a:pt x="617" y="215"/>
                </a:cubicBezTo>
                <a:cubicBezTo>
                  <a:pt x="596" y="213"/>
                  <a:pt x="596" y="213"/>
                  <a:pt x="596" y="213"/>
                </a:cubicBezTo>
                <a:cubicBezTo>
                  <a:pt x="547" y="167"/>
                  <a:pt x="547" y="167"/>
                  <a:pt x="547" y="167"/>
                </a:cubicBezTo>
                <a:cubicBezTo>
                  <a:pt x="543" y="156"/>
                  <a:pt x="543" y="156"/>
                  <a:pt x="543" y="156"/>
                </a:cubicBezTo>
                <a:cubicBezTo>
                  <a:pt x="539" y="154"/>
                  <a:pt x="539" y="154"/>
                  <a:pt x="539" y="154"/>
                </a:cubicBezTo>
                <a:cubicBezTo>
                  <a:pt x="536" y="134"/>
                  <a:pt x="536" y="134"/>
                  <a:pt x="536" y="134"/>
                </a:cubicBezTo>
                <a:cubicBezTo>
                  <a:pt x="529" y="131"/>
                  <a:pt x="529" y="131"/>
                  <a:pt x="529" y="131"/>
                </a:cubicBezTo>
                <a:cubicBezTo>
                  <a:pt x="529" y="95"/>
                  <a:pt x="529" y="95"/>
                  <a:pt x="529" y="95"/>
                </a:cubicBezTo>
                <a:cubicBezTo>
                  <a:pt x="511" y="112"/>
                  <a:pt x="511" y="112"/>
                  <a:pt x="511" y="112"/>
                </a:cubicBezTo>
                <a:cubicBezTo>
                  <a:pt x="507" y="112"/>
                  <a:pt x="507" y="112"/>
                  <a:pt x="507" y="112"/>
                </a:cubicBezTo>
                <a:cubicBezTo>
                  <a:pt x="468" y="87"/>
                  <a:pt x="468" y="87"/>
                  <a:pt x="468" y="87"/>
                </a:cubicBezTo>
                <a:cubicBezTo>
                  <a:pt x="469" y="30"/>
                  <a:pt x="469" y="30"/>
                  <a:pt x="469" y="30"/>
                </a:cubicBezTo>
                <a:cubicBezTo>
                  <a:pt x="441" y="34"/>
                  <a:pt x="441" y="34"/>
                  <a:pt x="441" y="34"/>
                </a:cubicBezTo>
                <a:cubicBezTo>
                  <a:pt x="429" y="27"/>
                  <a:pt x="429" y="27"/>
                  <a:pt x="429" y="27"/>
                </a:cubicBezTo>
                <a:cubicBezTo>
                  <a:pt x="409" y="32"/>
                  <a:pt x="409" y="32"/>
                  <a:pt x="409" y="32"/>
                </a:cubicBezTo>
                <a:cubicBezTo>
                  <a:pt x="354" y="15"/>
                  <a:pt x="354" y="15"/>
                  <a:pt x="354" y="15"/>
                </a:cubicBezTo>
                <a:cubicBezTo>
                  <a:pt x="350" y="10"/>
                  <a:pt x="350" y="10"/>
                  <a:pt x="350" y="10"/>
                </a:cubicBezTo>
                <a:cubicBezTo>
                  <a:pt x="341" y="12"/>
                  <a:pt x="341" y="12"/>
                  <a:pt x="341" y="12"/>
                </a:cubicBezTo>
                <a:cubicBezTo>
                  <a:pt x="326" y="5"/>
                  <a:pt x="326" y="5"/>
                  <a:pt x="326" y="5"/>
                </a:cubicBezTo>
                <a:cubicBezTo>
                  <a:pt x="323" y="0"/>
                  <a:pt x="323" y="0"/>
                  <a:pt x="323" y="0"/>
                </a:cubicBezTo>
                <a:cubicBezTo>
                  <a:pt x="310" y="0"/>
                  <a:pt x="310" y="0"/>
                  <a:pt x="310" y="0"/>
                </a:cubicBezTo>
                <a:cubicBezTo>
                  <a:pt x="311" y="52"/>
                  <a:pt x="311" y="52"/>
                  <a:pt x="311" y="52"/>
                </a:cubicBezTo>
                <a:cubicBezTo>
                  <a:pt x="298" y="70"/>
                  <a:pt x="298" y="70"/>
                  <a:pt x="298" y="70"/>
                </a:cubicBezTo>
                <a:cubicBezTo>
                  <a:pt x="279" y="111"/>
                  <a:pt x="279" y="111"/>
                  <a:pt x="279" y="111"/>
                </a:cubicBezTo>
                <a:cubicBezTo>
                  <a:pt x="233" y="124"/>
                  <a:pt x="233" y="124"/>
                  <a:pt x="233" y="124"/>
                </a:cubicBezTo>
                <a:cubicBezTo>
                  <a:pt x="0" y="267"/>
                  <a:pt x="0" y="267"/>
                  <a:pt x="0" y="267"/>
                </a:cubicBezTo>
                <a:cubicBezTo>
                  <a:pt x="39" y="400"/>
                  <a:pt x="39" y="400"/>
                  <a:pt x="39" y="400"/>
                </a:cubicBezTo>
                <a:cubicBezTo>
                  <a:pt x="24" y="404"/>
                  <a:pt x="24" y="404"/>
                  <a:pt x="24" y="404"/>
                </a:cubicBezTo>
                <a:cubicBezTo>
                  <a:pt x="32" y="429"/>
                  <a:pt x="32" y="429"/>
                  <a:pt x="32" y="429"/>
                </a:cubicBezTo>
                <a:cubicBezTo>
                  <a:pt x="60" y="421"/>
                  <a:pt x="60" y="421"/>
                  <a:pt x="60" y="421"/>
                </a:cubicBezTo>
                <a:cubicBezTo>
                  <a:pt x="65" y="441"/>
                  <a:pt x="65" y="441"/>
                  <a:pt x="65" y="441"/>
                </a:cubicBezTo>
                <a:cubicBezTo>
                  <a:pt x="52" y="452"/>
                  <a:pt x="52" y="452"/>
                  <a:pt x="52" y="452"/>
                </a:cubicBezTo>
                <a:cubicBezTo>
                  <a:pt x="205" y="482"/>
                  <a:pt x="205" y="482"/>
                  <a:pt x="205" y="482"/>
                </a:cubicBezTo>
                <a:cubicBezTo>
                  <a:pt x="337" y="568"/>
                  <a:pt x="337" y="568"/>
                  <a:pt x="337" y="568"/>
                </a:cubicBezTo>
                <a:cubicBezTo>
                  <a:pt x="421" y="609"/>
                  <a:pt x="421" y="609"/>
                  <a:pt x="421" y="609"/>
                </a:cubicBezTo>
                <a:cubicBezTo>
                  <a:pt x="514" y="687"/>
                  <a:pt x="514" y="687"/>
                  <a:pt x="514" y="687"/>
                </a:cubicBezTo>
                <a:cubicBezTo>
                  <a:pt x="526" y="657"/>
                  <a:pt x="526" y="657"/>
                  <a:pt x="526" y="657"/>
                </a:cubicBezTo>
                <a:lnTo>
                  <a:pt x="525" y="642"/>
                </a:lnTo>
                <a:close/>
              </a:path>
            </a:pathLst>
          </a:custGeom>
          <a:solidFill>
            <a:srgbClr val="03A9F4"/>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1" name="Marker">
            <a:extLst>
              <a:ext uri="{FF2B5EF4-FFF2-40B4-BE49-F238E27FC236}">
                <a16:creationId xmlns:a16="http://schemas.microsoft.com/office/drawing/2014/main" id="{3343E363-4BEF-7852-2178-24BB97A8B040}"/>
              </a:ext>
            </a:extLst>
          </p:cNvPr>
          <p:cNvSpPr>
            <a:spLocks noEditPoints="1"/>
          </p:cNvSpPr>
          <p:nvPr/>
        </p:nvSpPr>
        <p:spPr bwMode="auto">
          <a:xfrm>
            <a:off x="9394004" y="3223432"/>
            <a:ext cx="209550" cy="361950"/>
          </a:xfrm>
          <a:custGeom>
            <a:avLst/>
            <a:gdLst>
              <a:gd name="T0" fmla="*/ 27 w 55"/>
              <a:gd name="T1" fmla="*/ 0 h 95"/>
              <a:gd name="T2" fmla="*/ 0 w 55"/>
              <a:gd name="T3" fmla="*/ 28 h 95"/>
              <a:gd name="T4" fmla="*/ 27 w 55"/>
              <a:gd name="T5" fmla="*/ 95 h 95"/>
              <a:gd name="T6" fmla="*/ 55 w 55"/>
              <a:gd name="T7" fmla="*/ 28 h 95"/>
              <a:gd name="T8" fmla="*/ 27 w 55"/>
              <a:gd name="T9" fmla="*/ 0 h 95"/>
              <a:gd name="T10" fmla="*/ 27 w 55"/>
              <a:gd name="T11" fmla="*/ 42 h 95"/>
              <a:gd name="T12" fmla="*/ 13 w 55"/>
              <a:gd name="T13" fmla="*/ 28 h 95"/>
              <a:gd name="T14" fmla="*/ 27 w 55"/>
              <a:gd name="T15" fmla="*/ 13 h 95"/>
              <a:gd name="T16" fmla="*/ 42 w 55"/>
              <a:gd name="T17" fmla="*/ 28 h 95"/>
              <a:gd name="T18" fmla="*/ 27 w 55"/>
              <a:gd name="T19" fmla="*/ 4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95">
                <a:moveTo>
                  <a:pt x="27" y="0"/>
                </a:moveTo>
                <a:cubicBezTo>
                  <a:pt x="12" y="0"/>
                  <a:pt x="0" y="13"/>
                  <a:pt x="0" y="28"/>
                </a:cubicBezTo>
                <a:cubicBezTo>
                  <a:pt x="0" y="43"/>
                  <a:pt x="27" y="95"/>
                  <a:pt x="27" y="95"/>
                </a:cubicBezTo>
                <a:cubicBezTo>
                  <a:pt x="27" y="95"/>
                  <a:pt x="55" y="43"/>
                  <a:pt x="55" y="28"/>
                </a:cubicBezTo>
                <a:cubicBezTo>
                  <a:pt x="55" y="13"/>
                  <a:pt x="43" y="0"/>
                  <a:pt x="27" y="0"/>
                </a:cubicBezTo>
                <a:close/>
                <a:moveTo>
                  <a:pt x="27" y="42"/>
                </a:moveTo>
                <a:cubicBezTo>
                  <a:pt x="20" y="42"/>
                  <a:pt x="13" y="36"/>
                  <a:pt x="13" y="28"/>
                </a:cubicBezTo>
                <a:cubicBezTo>
                  <a:pt x="13" y="20"/>
                  <a:pt x="20" y="13"/>
                  <a:pt x="27" y="13"/>
                </a:cubicBezTo>
                <a:cubicBezTo>
                  <a:pt x="35" y="13"/>
                  <a:pt x="42" y="20"/>
                  <a:pt x="42" y="28"/>
                </a:cubicBezTo>
                <a:cubicBezTo>
                  <a:pt x="42" y="36"/>
                  <a:pt x="35" y="42"/>
                  <a:pt x="27" y="42"/>
                </a:cubicBezTo>
                <a:close/>
              </a:path>
            </a:pathLst>
          </a:custGeom>
          <a:solidFill>
            <a:srgbClr val="FE2635"/>
          </a:solidFill>
          <a:ln>
            <a:noFill/>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2" name="Freeform 6">
            <a:extLst>
              <a:ext uri="{FF2B5EF4-FFF2-40B4-BE49-F238E27FC236}">
                <a16:creationId xmlns:a16="http://schemas.microsoft.com/office/drawing/2014/main" id="{D926EE66-F48D-FC12-B0E3-D4F45866C34E}"/>
              </a:ext>
            </a:extLst>
          </p:cNvPr>
          <p:cNvSpPr>
            <a:spLocks/>
          </p:cNvSpPr>
          <p:nvPr/>
        </p:nvSpPr>
        <p:spPr bwMode="auto">
          <a:xfrm>
            <a:off x="9546318" y="3520086"/>
            <a:ext cx="1012825" cy="898525"/>
          </a:xfrm>
          <a:custGeom>
            <a:avLst/>
            <a:gdLst>
              <a:gd name="T0" fmla="*/ 250 w 266"/>
              <a:gd name="T1" fmla="*/ 174 h 236"/>
              <a:gd name="T2" fmla="*/ 250 w 266"/>
              <a:gd name="T3" fmla="*/ 154 h 236"/>
              <a:gd name="T4" fmla="*/ 255 w 266"/>
              <a:gd name="T5" fmla="*/ 119 h 236"/>
              <a:gd name="T6" fmla="*/ 266 w 266"/>
              <a:gd name="T7" fmla="*/ 96 h 236"/>
              <a:gd name="T8" fmla="*/ 234 w 266"/>
              <a:gd name="T9" fmla="*/ 78 h 236"/>
              <a:gd name="T10" fmla="*/ 203 w 266"/>
              <a:gd name="T11" fmla="*/ 75 h 236"/>
              <a:gd name="T12" fmla="*/ 207 w 266"/>
              <a:gd name="T13" fmla="*/ 69 h 236"/>
              <a:gd name="T14" fmla="*/ 204 w 266"/>
              <a:gd name="T15" fmla="*/ 59 h 236"/>
              <a:gd name="T16" fmla="*/ 197 w 266"/>
              <a:gd name="T17" fmla="*/ 53 h 236"/>
              <a:gd name="T18" fmla="*/ 217 w 266"/>
              <a:gd name="T19" fmla="*/ 39 h 236"/>
              <a:gd name="T20" fmla="*/ 214 w 266"/>
              <a:gd name="T21" fmla="*/ 33 h 236"/>
              <a:gd name="T22" fmla="*/ 199 w 266"/>
              <a:gd name="T23" fmla="*/ 12 h 236"/>
              <a:gd name="T24" fmla="*/ 196 w 266"/>
              <a:gd name="T25" fmla="*/ 5 h 236"/>
              <a:gd name="T26" fmla="*/ 183 w 266"/>
              <a:gd name="T27" fmla="*/ 17 h 236"/>
              <a:gd name="T28" fmla="*/ 165 w 266"/>
              <a:gd name="T29" fmla="*/ 29 h 236"/>
              <a:gd name="T30" fmla="*/ 148 w 266"/>
              <a:gd name="T31" fmla="*/ 48 h 236"/>
              <a:gd name="T32" fmla="*/ 41 w 266"/>
              <a:gd name="T33" fmla="*/ 46 h 236"/>
              <a:gd name="T34" fmla="*/ 29 w 266"/>
              <a:gd name="T35" fmla="*/ 59 h 236"/>
              <a:gd name="T36" fmla="*/ 23 w 266"/>
              <a:gd name="T37" fmla="*/ 69 h 236"/>
              <a:gd name="T38" fmla="*/ 15 w 266"/>
              <a:gd name="T39" fmla="*/ 60 h 236"/>
              <a:gd name="T40" fmla="*/ 9 w 266"/>
              <a:gd name="T41" fmla="*/ 73 h 236"/>
              <a:gd name="T42" fmla="*/ 0 w 266"/>
              <a:gd name="T43" fmla="*/ 79 h 236"/>
              <a:gd name="T44" fmla="*/ 8 w 266"/>
              <a:gd name="T45" fmla="*/ 84 h 236"/>
              <a:gd name="T46" fmla="*/ 8 w 266"/>
              <a:gd name="T47" fmla="*/ 99 h 236"/>
              <a:gd name="T48" fmla="*/ 27 w 266"/>
              <a:gd name="T49" fmla="*/ 105 h 236"/>
              <a:gd name="T50" fmla="*/ 40 w 266"/>
              <a:gd name="T51" fmla="*/ 116 h 236"/>
              <a:gd name="T52" fmla="*/ 57 w 266"/>
              <a:gd name="T53" fmla="*/ 122 h 236"/>
              <a:gd name="T54" fmla="*/ 66 w 266"/>
              <a:gd name="T55" fmla="*/ 136 h 236"/>
              <a:gd name="T56" fmla="*/ 75 w 266"/>
              <a:gd name="T57" fmla="*/ 151 h 236"/>
              <a:gd name="T58" fmla="*/ 88 w 266"/>
              <a:gd name="T59" fmla="*/ 153 h 236"/>
              <a:gd name="T60" fmla="*/ 97 w 266"/>
              <a:gd name="T61" fmla="*/ 162 h 236"/>
              <a:gd name="T62" fmla="*/ 111 w 266"/>
              <a:gd name="T63" fmla="*/ 171 h 236"/>
              <a:gd name="T64" fmla="*/ 116 w 266"/>
              <a:gd name="T65" fmla="*/ 183 h 236"/>
              <a:gd name="T66" fmla="*/ 135 w 266"/>
              <a:gd name="T67" fmla="*/ 192 h 236"/>
              <a:gd name="T68" fmla="*/ 141 w 266"/>
              <a:gd name="T69" fmla="*/ 208 h 236"/>
              <a:gd name="T70" fmla="*/ 150 w 266"/>
              <a:gd name="T71" fmla="*/ 225 h 236"/>
              <a:gd name="T72" fmla="*/ 171 w 266"/>
              <a:gd name="T73" fmla="*/ 236 h 236"/>
              <a:gd name="T74" fmla="*/ 186 w 266"/>
              <a:gd name="T75" fmla="*/ 231 h 236"/>
              <a:gd name="T76" fmla="*/ 199 w 266"/>
              <a:gd name="T77" fmla="*/ 224 h 236"/>
              <a:gd name="T78" fmla="*/ 232 w 266"/>
              <a:gd name="T79" fmla="*/ 224 h 236"/>
              <a:gd name="T80" fmla="*/ 241 w 266"/>
              <a:gd name="T81" fmla="*/ 224 h 236"/>
              <a:gd name="T82" fmla="*/ 262 w 266"/>
              <a:gd name="T83" fmla="*/ 229 h 236"/>
              <a:gd name="T84" fmla="*/ 247 w 266"/>
              <a:gd name="T85" fmla="*/ 19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236">
                <a:moveTo>
                  <a:pt x="252" y="180"/>
                </a:moveTo>
                <a:cubicBezTo>
                  <a:pt x="250" y="174"/>
                  <a:pt x="250" y="174"/>
                  <a:pt x="250" y="174"/>
                </a:cubicBezTo>
                <a:cubicBezTo>
                  <a:pt x="241" y="167"/>
                  <a:pt x="241" y="167"/>
                  <a:pt x="241" y="167"/>
                </a:cubicBezTo>
                <a:cubicBezTo>
                  <a:pt x="250" y="154"/>
                  <a:pt x="250" y="154"/>
                  <a:pt x="250" y="154"/>
                </a:cubicBezTo>
                <a:cubicBezTo>
                  <a:pt x="247" y="141"/>
                  <a:pt x="247" y="141"/>
                  <a:pt x="247" y="141"/>
                </a:cubicBezTo>
                <a:cubicBezTo>
                  <a:pt x="255" y="119"/>
                  <a:pt x="255" y="119"/>
                  <a:pt x="255" y="119"/>
                </a:cubicBezTo>
                <a:cubicBezTo>
                  <a:pt x="257" y="103"/>
                  <a:pt x="257" y="103"/>
                  <a:pt x="257" y="103"/>
                </a:cubicBezTo>
                <a:cubicBezTo>
                  <a:pt x="266" y="96"/>
                  <a:pt x="266" y="96"/>
                  <a:pt x="266" y="96"/>
                </a:cubicBezTo>
                <a:cubicBezTo>
                  <a:pt x="250" y="85"/>
                  <a:pt x="250" y="85"/>
                  <a:pt x="250" y="85"/>
                </a:cubicBezTo>
                <a:cubicBezTo>
                  <a:pt x="234" y="78"/>
                  <a:pt x="234" y="78"/>
                  <a:pt x="234" y="78"/>
                </a:cubicBezTo>
                <a:cubicBezTo>
                  <a:pt x="211" y="80"/>
                  <a:pt x="211" y="80"/>
                  <a:pt x="211" y="80"/>
                </a:cubicBezTo>
                <a:cubicBezTo>
                  <a:pt x="203" y="75"/>
                  <a:pt x="203" y="75"/>
                  <a:pt x="203" y="75"/>
                </a:cubicBezTo>
                <a:cubicBezTo>
                  <a:pt x="203" y="69"/>
                  <a:pt x="203" y="69"/>
                  <a:pt x="203" y="69"/>
                </a:cubicBezTo>
                <a:cubicBezTo>
                  <a:pt x="207" y="69"/>
                  <a:pt x="207" y="69"/>
                  <a:pt x="207" y="69"/>
                </a:cubicBezTo>
                <a:cubicBezTo>
                  <a:pt x="211" y="61"/>
                  <a:pt x="211" y="61"/>
                  <a:pt x="211" y="61"/>
                </a:cubicBezTo>
                <a:cubicBezTo>
                  <a:pt x="204" y="59"/>
                  <a:pt x="204" y="59"/>
                  <a:pt x="204" y="59"/>
                </a:cubicBezTo>
                <a:cubicBezTo>
                  <a:pt x="197" y="57"/>
                  <a:pt x="197" y="57"/>
                  <a:pt x="197" y="57"/>
                </a:cubicBezTo>
                <a:cubicBezTo>
                  <a:pt x="197" y="53"/>
                  <a:pt x="197" y="53"/>
                  <a:pt x="197" y="53"/>
                </a:cubicBezTo>
                <a:cubicBezTo>
                  <a:pt x="207" y="54"/>
                  <a:pt x="207" y="54"/>
                  <a:pt x="207" y="54"/>
                </a:cubicBezTo>
                <a:cubicBezTo>
                  <a:pt x="217" y="39"/>
                  <a:pt x="217" y="39"/>
                  <a:pt x="217" y="39"/>
                </a:cubicBezTo>
                <a:cubicBezTo>
                  <a:pt x="214" y="40"/>
                  <a:pt x="214" y="40"/>
                  <a:pt x="214" y="40"/>
                </a:cubicBezTo>
                <a:cubicBezTo>
                  <a:pt x="214" y="33"/>
                  <a:pt x="214" y="33"/>
                  <a:pt x="214" y="33"/>
                </a:cubicBezTo>
                <a:cubicBezTo>
                  <a:pt x="199" y="18"/>
                  <a:pt x="199" y="18"/>
                  <a:pt x="199" y="18"/>
                </a:cubicBezTo>
                <a:cubicBezTo>
                  <a:pt x="199" y="18"/>
                  <a:pt x="200" y="12"/>
                  <a:pt x="199" y="12"/>
                </a:cubicBezTo>
                <a:cubicBezTo>
                  <a:pt x="199" y="12"/>
                  <a:pt x="197" y="10"/>
                  <a:pt x="197" y="10"/>
                </a:cubicBezTo>
                <a:cubicBezTo>
                  <a:pt x="196" y="5"/>
                  <a:pt x="196" y="5"/>
                  <a:pt x="196" y="5"/>
                </a:cubicBezTo>
                <a:cubicBezTo>
                  <a:pt x="194" y="0"/>
                  <a:pt x="194" y="0"/>
                  <a:pt x="194" y="0"/>
                </a:cubicBezTo>
                <a:cubicBezTo>
                  <a:pt x="183" y="17"/>
                  <a:pt x="183" y="17"/>
                  <a:pt x="183" y="17"/>
                </a:cubicBezTo>
                <a:cubicBezTo>
                  <a:pt x="178" y="17"/>
                  <a:pt x="178" y="17"/>
                  <a:pt x="178" y="17"/>
                </a:cubicBezTo>
                <a:cubicBezTo>
                  <a:pt x="165" y="29"/>
                  <a:pt x="165" y="29"/>
                  <a:pt x="165" y="29"/>
                </a:cubicBezTo>
                <a:cubicBezTo>
                  <a:pt x="159" y="29"/>
                  <a:pt x="159" y="29"/>
                  <a:pt x="159" y="29"/>
                </a:cubicBezTo>
                <a:cubicBezTo>
                  <a:pt x="148" y="48"/>
                  <a:pt x="148" y="48"/>
                  <a:pt x="148" y="48"/>
                </a:cubicBezTo>
                <a:cubicBezTo>
                  <a:pt x="129" y="71"/>
                  <a:pt x="129" y="71"/>
                  <a:pt x="129" y="71"/>
                </a:cubicBezTo>
                <a:cubicBezTo>
                  <a:pt x="41" y="46"/>
                  <a:pt x="41" y="46"/>
                  <a:pt x="41" y="46"/>
                </a:cubicBezTo>
                <a:cubicBezTo>
                  <a:pt x="38" y="57"/>
                  <a:pt x="38" y="57"/>
                  <a:pt x="38" y="57"/>
                </a:cubicBezTo>
                <a:cubicBezTo>
                  <a:pt x="29" y="59"/>
                  <a:pt x="29" y="59"/>
                  <a:pt x="29" y="59"/>
                </a:cubicBezTo>
                <a:cubicBezTo>
                  <a:pt x="26" y="65"/>
                  <a:pt x="26" y="65"/>
                  <a:pt x="26" y="65"/>
                </a:cubicBezTo>
                <a:cubicBezTo>
                  <a:pt x="23" y="69"/>
                  <a:pt x="23" y="69"/>
                  <a:pt x="23" y="69"/>
                </a:cubicBezTo>
                <a:cubicBezTo>
                  <a:pt x="17" y="71"/>
                  <a:pt x="17" y="71"/>
                  <a:pt x="17" y="71"/>
                </a:cubicBezTo>
                <a:cubicBezTo>
                  <a:pt x="15" y="60"/>
                  <a:pt x="15" y="60"/>
                  <a:pt x="15" y="60"/>
                </a:cubicBezTo>
                <a:cubicBezTo>
                  <a:pt x="9" y="60"/>
                  <a:pt x="9" y="60"/>
                  <a:pt x="9" y="60"/>
                </a:cubicBezTo>
                <a:cubicBezTo>
                  <a:pt x="9" y="73"/>
                  <a:pt x="9" y="73"/>
                  <a:pt x="9" y="73"/>
                </a:cubicBezTo>
                <a:cubicBezTo>
                  <a:pt x="3" y="67"/>
                  <a:pt x="3" y="67"/>
                  <a:pt x="3" y="67"/>
                </a:cubicBezTo>
                <a:cubicBezTo>
                  <a:pt x="0" y="79"/>
                  <a:pt x="0" y="79"/>
                  <a:pt x="0" y="79"/>
                </a:cubicBezTo>
                <a:cubicBezTo>
                  <a:pt x="1" y="83"/>
                  <a:pt x="1" y="83"/>
                  <a:pt x="1" y="83"/>
                </a:cubicBezTo>
                <a:cubicBezTo>
                  <a:pt x="1" y="83"/>
                  <a:pt x="8" y="84"/>
                  <a:pt x="8" y="84"/>
                </a:cubicBezTo>
                <a:cubicBezTo>
                  <a:pt x="9" y="84"/>
                  <a:pt x="9" y="90"/>
                  <a:pt x="9" y="90"/>
                </a:cubicBezTo>
                <a:cubicBezTo>
                  <a:pt x="8" y="99"/>
                  <a:pt x="8" y="99"/>
                  <a:pt x="8" y="99"/>
                </a:cubicBezTo>
                <a:cubicBezTo>
                  <a:pt x="9" y="101"/>
                  <a:pt x="9" y="101"/>
                  <a:pt x="9" y="101"/>
                </a:cubicBezTo>
                <a:cubicBezTo>
                  <a:pt x="27" y="105"/>
                  <a:pt x="27" y="105"/>
                  <a:pt x="27" y="105"/>
                </a:cubicBezTo>
                <a:cubicBezTo>
                  <a:pt x="37" y="108"/>
                  <a:pt x="37" y="108"/>
                  <a:pt x="37" y="108"/>
                </a:cubicBezTo>
                <a:cubicBezTo>
                  <a:pt x="40" y="116"/>
                  <a:pt x="40" y="116"/>
                  <a:pt x="40" y="116"/>
                </a:cubicBezTo>
                <a:cubicBezTo>
                  <a:pt x="47" y="117"/>
                  <a:pt x="47" y="117"/>
                  <a:pt x="47" y="117"/>
                </a:cubicBezTo>
                <a:cubicBezTo>
                  <a:pt x="57" y="122"/>
                  <a:pt x="57" y="122"/>
                  <a:pt x="57" y="122"/>
                </a:cubicBezTo>
                <a:cubicBezTo>
                  <a:pt x="62" y="130"/>
                  <a:pt x="62" y="130"/>
                  <a:pt x="62" y="130"/>
                </a:cubicBezTo>
                <a:cubicBezTo>
                  <a:pt x="66" y="136"/>
                  <a:pt x="66" y="136"/>
                  <a:pt x="66" y="136"/>
                </a:cubicBezTo>
                <a:cubicBezTo>
                  <a:pt x="68" y="144"/>
                  <a:pt x="68" y="144"/>
                  <a:pt x="68" y="144"/>
                </a:cubicBezTo>
                <a:cubicBezTo>
                  <a:pt x="68" y="144"/>
                  <a:pt x="74" y="150"/>
                  <a:pt x="75" y="151"/>
                </a:cubicBezTo>
                <a:cubicBezTo>
                  <a:pt x="76" y="152"/>
                  <a:pt x="84" y="152"/>
                  <a:pt x="84" y="152"/>
                </a:cubicBezTo>
                <a:cubicBezTo>
                  <a:pt x="88" y="153"/>
                  <a:pt x="88" y="153"/>
                  <a:pt x="88" y="153"/>
                </a:cubicBezTo>
                <a:cubicBezTo>
                  <a:pt x="90" y="161"/>
                  <a:pt x="90" y="161"/>
                  <a:pt x="90" y="161"/>
                </a:cubicBezTo>
                <a:cubicBezTo>
                  <a:pt x="97" y="162"/>
                  <a:pt x="97" y="162"/>
                  <a:pt x="97" y="162"/>
                </a:cubicBezTo>
                <a:cubicBezTo>
                  <a:pt x="99" y="168"/>
                  <a:pt x="99" y="168"/>
                  <a:pt x="99" y="168"/>
                </a:cubicBezTo>
                <a:cubicBezTo>
                  <a:pt x="99" y="168"/>
                  <a:pt x="110" y="170"/>
                  <a:pt x="111" y="171"/>
                </a:cubicBezTo>
                <a:cubicBezTo>
                  <a:pt x="112" y="171"/>
                  <a:pt x="116" y="177"/>
                  <a:pt x="116" y="177"/>
                </a:cubicBezTo>
                <a:cubicBezTo>
                  <a:pt x="116" y="183"/>
                  <a:pt x="116" y="183"/>
                  <a:pt x="116" y="183"/>
                </a:cubicBezTo>
                <a:cubicBezTo>
                  <a:pt x="116" y="183"/>
                  <a:pt x="126" y="189"/>
                  <a:pt x="127" y="189"/>
                </a:cubicBezTo>
                <a:cubicBezTo>
                  <a:pt x="128" y="189"/>
                  <a:pt x="133" y="192"/>
                  <a:pt x="135" y="192"/>
                </a:cubicBezTo>
                <a:cubicBezTo>
                  <a:pt x="136" y="192"/>
                  <a:pt x="135" y="200"/>
                  <a:pt x="135" y="200"/>
                </a:cubicBezTo>
                <a:cubicBezTo>
                  <a:pt x="141" y="208"/>
                  <a:pt x="141" y="208"/>
                  <a:pt x="141" y="208"/>
                </a:cubicBezTo>
                <a:cubicBezTo>
                  <a:pt x="149" y="214"/>
                  <a:pt x="149" y="214"/>
                  <a:pt x="149" y="214"/>
                </a:cubicBezTo>
                <a:cubicBezTo>
                  <a:pt x="150" y="225"/>
                  <a:pt x="150" y="225"/>
                  <a:pt x="150" y="225"/>
                </a:cubicBezTo>
                <a:cubicBezTo>
                  <a:pt x="158" y="236"/>
                  <a:pt x="158" y="236"/>
                  <a:pt x="158" y="236"/>
                </a:cubicBezTo>
                <a:cubicBezTo>
                  <a:pt x="171" y="236"/>
                  <a:pt x="171" y="236"/>
                  <a:pt x="171" y="236"/>
                </a:cubicBezTo>
                <a:cubicBezTo>
                  <a:pt x="179" y="232"/>
                  <a:pt x="179" y="232"/>
                  <a:pt x="179" y="232"/>
                </a:cubicBezTo>
                <a:cubicBezTo>
                  <a:pt x="186" y="231"/>
                  <a:pt x="186" y="231"/>
                  <a:pt x="186" y="231"/>
                </a:cubicBezTo>
                <a:cubicBezTo>
                  <a:pt x="190" y="230"/>
                  <a:pt x="190" y="230"/>
                  <a:pt x="190" y="230"/>
                </a:cubicBezTo>
                <a:cubicBezTo>
                  <a:pt x="199" y="224"/>
                  <a:pt x="199" y="224"/>
                  <a:pt x="199" y="224"/>
                </a:cubicBezTo>
                <a:cubicBezTo>
                  <a:pt x="205" y="228"/>
                  <a:pt x="205" y="228"/>
                  <a:pt x="205" y="228"/>
                </a:cubicBezTo>
                <a:cubicBezTo>
                  <a:pt x="232" y="224"/>
                  <a:pt x="232" y="224"/>
                  <a:pt x="232" y="224"/>
                </a:cubicBezTo>
                <a:cubicBezTo>
                  <a:pt x="235" y="227"/>
                  <a:pt x="235" y="227"/>
                  <a:pt x="235" y="227"/>
                </a:cubicBezTo>
                <a:cubicBezTo>
                  <a:pt x="241" y="224"/>
                  <a:pt x="241" y="224"/>
                  <a:pt x="241" y="224"/>
                </a:cubicBezTo>
                <a:cubicBezTo>
                  <a:pt x="247" y="224"/>
                  <a:pt x="247" y="224"/>
                  <a:pt x="247" y="224"/>
                </a:cubicBezTo>
                <a:cubicBezTo>
                  <a:pt x="262" y="229"/>
                  <a:pt x="262" y="229"/>
                  <a:pt x="262" y="229"/>
                </a:cubicBezTo>
                <a:cubicBezTo>
                  <a:pt x="265" y="204"/>
                  <a:pt x="265" y="204"/>
                  <a:pt x="265" y="204"/>
                </a:cubicBezTo>
                <a:cubicBezTo>
                  <a:pt x="247" y="192"/>
                  <a:pt x="247" y="192"/>
                  <a:pt x="247" y="192"/>
                </a:cubicBezTo>
                <a:lnTo>
                  <a:pt x="252" y="180"/>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3" name="Freeform 10">
            <a:extLst>
              <a:ext uri="{FF2B5EF4-FFF2-40B4-BE49-F238E27FC236}">
                <a16:creationId xmlns:a16="http://schemas.microsoft.com/office/drawing/2014/main" id="{A913E521-0BB6-5D2E-069C-0BB5561A057E}"/>
              </a:ext>
            </a:extLst>
          </p:cNvPr>
          <p:cNvSpPr>
            <a:spLocks/>
          </p:cNvSpPr>
          <p:nvPr/>
        </p:nvSpPr>
        <p:spPr bwMode="auto">
          <a:xfrm>
            <a:off x="8720818" y="4186836"/>
            <a:ext cx="915988" cy="1393825"/>
          </a:xfrm>
          <a:custGeom>
            <a:avLst/>
            <a:gdLst>
              <a:gd name="T0" fmla="*/ 157 w 241"/>
              <a:gd name="T1" fmla="*/ 304 h 366"/>
              <a:gd name="T2" fmla="*/ 168 w 241"/>
              <a:gd name="T3" fmla="*/ 281 h 366"/>
              <a:gd name="T4" fmla="*/ 175 w 241"/>
              <a:gd name="T5" fmla="*/ 258 h 366"/>
              <a:gd name="T6" fmla="*/ 200 w 241"/>
              <a:gd name="T7" fmla="*/ 234 h 366"/>
              <a:gd name="T8" fmla="*/ 206 w 241"/>
              <a:gd name="T9" fmla="*/ 233 h 366"/>
              <a:gd name="T10" fmla="*/ 206 w 241"/>
              <a:gd name="T11" fmla="*/ 225 h 366"/>
              <a:gd name="T12" fmla="*/ 222 w 241"/>
              <a:gd name="T13" fmla="*/ 211 h 366"/>
              <a:gd name="T14" fmla="*/ 222 w 241"/>
              <a:gd name="T15" fmla="*/ 194 h 366"/>
              <a:gd name="T16" fmla="*/ 241 w 241"/>
              <a:gd name="T17" fmla="*/ 138 h 366"/>
              <a:gd name="T18" fmla="*/ 215 w 241"/>
              <a:gd name="T19" fmla="*/ 134 h 366"/>
              <a:gd name="T20" fmla="*/ 199 w 241"/>
              <a:gd name="T21" fmla="*/ 115 h 366"/>
              <a:gd name="T22" fmla="*/ 209 w 241"/>
              <a:gd name="T23" fmla="*/ 108 h 366"/>
              <a:gd name="T24" fmla="*/ 214 w 241"/>
              <a:gd name="T25" fmla="*/ 110 h 366"/>
              <a:gd name="T26" fmla="*/ 217 w 241"/>
              <a:gd name="T27" fmla="*/ 109 h 366"/>
              <a:gd name="T28" fmla="*/ 215 w 241"/>
              <a:gd name="T29" fmla="*/ 88 h 366"/>
              <a:gd name="T30" fmla="*/ 221 w 241"/>
              <a:gd name="T31" fmla="*/ 81 h 366"/>
              <a:gd name="T32" fmla="*/ 216 w 241"/>
              <a:gd name="T33" fmla="*/ 62 h 366"/>
              <a:gd name="T34" fmla="*/ 214 w 241"/>
              <a:gd name="T35" fmla="*/ 55 h 366"/>
              <a:gd name="T36" fmla="*/ 213 w 241"/>
              <a:gd name="T37" fmla="*/ 49 h 366"/>
              <a:gd name="T38" fmla="*/ 225 w 241"/>
              <a:gd name="T39" fmla="*/ 41 h 366"/>
              <a:gd name="T40" fmla="*/ 230 w 241"/>
              <a:gd name="T41" fmla="*/ 33 h 366"/>
              <a:gd name="T42" fmla="*/ 211 w 241"/>
              <a:gd name="T43" fmla="*/ 21 h 366"/>
              <a:gd name="T44" fmla="*/ 205 w 241"/>
              <a:gd name="T45" fmla="*/ 28 h 366"/>
              <a:gd name="T46" fmla="*/ 200 w 241"/>
              <a:gd name="T47" fmla="*/ 26 h 366"/>
              <a:gd name="T48" fmla="*/ 199 w 241"/>
              <a:gd name="T49" fmla="*/ 33 h 366"/>
              <a:gd name="T50" fmla="*/ 193 w 241"/>
              <a:gd name="T51" fmla="*/ 33 h 366"/>
              <a:gd name="T52" fmla="*/ 189 w 241"/>
              <a:gd name="T53" fmla="*/ 12 h 366"/>
              <a:gd name="T54" fmla="*/ 195 w 241"/>
              <a:gd name="T55" fmla="*/ 10 h 366"/>
              <a:gd name="T56" fmla="*/ 192 w 241"/>
              <a:gd name="T57" fmla="*/ 0 h 366"/>
              <a:gd name="T58" fmla="*/ 155 w 241"/>
              <a:gd name="T59" fmla="*/ 14 h 366"/>
              <a:gd name="T60" fmla="*/ 111 w 241"/>
              <a:gd name="T61" fmla="*/ 32 h 366"/>
              <a:gd name="T62" fmla="*/ 123 w 241"/>
              <a:gd name="T63" fmla="*/ 44 h 366"/>
              <a:gd name="T64" fmla="*/ 89 w 241"/>
              <a:gd name="T65" fmla="*/ 69 h 366"/>
              <a:gd name="T66" fmla="*/ 77 w 241"/>
              <a:gd name="T67" fmla="*/ 73 h 366"/>
              <a:gd name="T68" fmla="*/ 53 w 241"/>
              <a:gd name="T69" fmla="*/ 107 h 366"/>
              <a:gd name="T70" fmla="*/ 50 w 241"/>
              <a:gd name="T71" fmla="*/ 127 h 366"/>
              <a:gd name="T72" fmla="*/ 35 w 241"/>
              <a:gd name="T73" fmla="*/ 154 h 366"/>
              <a:gd name="T74" fmla="*/ 35 w 241"/>
              <a:gd name="T75" fmla="*/ 170 h 366"/>
              <a:gd name="T76" fmla="*/ 31 w 241"/>
              <a:gd name="T77" fmla="*/ 177 h 366"/>
              <a:gd name="T78" fmla="*/ 27 w 241"/>
              <a:gd name="T79" fmla="*/ 196 h 366"/>
              <a:gd name="T80" fmla="*/ 11 w 241"/>
              <a:gd name="T81" fmla="*/ 215 h 366"/>
              <a:gd name="T82" fmla="*/ 12 w 241"/>
              <a:gd name="T83" fmla="*/ 230 h 366"/>
              <a:gd name="T84" fmla="*/ 0 w 241"/>
              <a:gd name="T85" fmla="*/ 260 h 366"/>
              <a:gd name="T86" fmla="*/ 126 w 241"/>
              <a:gd name="T87" fmla="*/ 366 h 366"/>
              <a:gd name="T88" fmla="*/ 153 w 241"/>
              <a:gd name="T89" fmla="*/ 326 h 366"/>
              <a:gd name="T90" fmla="*/ 157 w 241"/>
              <a:gd name="T91" fmla="*/ 30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 h="366">
                <a:moveTo>
                  <a:pt x="157" y="304"/>
                </a:moveTo>
                <a:cubicBezTo>
                  <a:pt x="168" y="281"/>
                  <a:pt x="168" y="281"/>
                  <a:pt x="168" y="281"/>
                </a:cubicBezTo>
                <a:cubicBezTo>
                  <a:pt x="175" y="258"/>
                  <a:pt x="175" y="258"/>
                  <a:pt x="175" y="258"/>
                </a:cubicBezTo>
                <a:cubicBezTo>
                  <a:pt x="200" y="234"/>
                  <a:pt x="200" y="234"/>
                  <a:pt x="200" y="234"/>
                </a:cubicBezTo>
                <a:cubicBezTo>
                  <a:pt x="206" y="233"/>
                  <a:pt x="206" y="233"/>
                  <a:pt x="206" y="233"/>
                </a:cubicBezTo>
                <a:cubicBezTo>
                  <a:pt x="206" y="225"/>
                  <a:pt x="206" y="225"/>
                  <a:pt x="206" y="225"/>
                </a:cubicBezTo>
                <a:cubicBezTo>
                  <a:pt x="222" y="211"/>
                  <a:pt x="222" y="211"/>
                  <a:pt x="222" y="211"/>
                </a:cubicBezTo>
                <a:cubicBezTo>
                  <a:pt x="222" y="194"/>
                  <a:pt x="222" y="194"/>
                  <a:pt x="222" y="194"/>
                </a:cubicBezTo>
                <a:cubicBezTo>
                  <a:pt x="241" y="138"/>
                  <a:pt x="241" y="138"/>
                  <a:pt x="241" y="138"/>
                </a:cubicBezTo>
                <a:cubicBezTo>
                  <a:pt x="215" y="134"/>
                  <a:pt x="215" y="134"/>
                  <a:pt x="215" y="134"/>
                </a:cubicBezTo>
                <a:cubicBezTo>
                  <a:pt x="199" y="115"/>
                  <a:pt x="199" y="115"/>
                  <a:pt x="199" y="115"/>
                </a:cubicBezTo>
                <a:cubicBezTo>
                  <a:pt x="209" y="108"/>
                  <a:pt x="209" y="108"/>
                  <a:pt x="209" y="108"/>
                </a:cubicBezTo>
                <a:cubicBezTo>
                  <a:pt x="214" y="110"/>
                  <a:pt x="214" y="110"/>
                  <a:pt x="214" y="110"/>
                </a:cubicBezTo>
                <a:cubicBezTo>
                  <a:pt x="217" y="109"/>
                  <a:pt x="217" y="109"/>
                  <a:pt x="217" y="109"/>
                </a:cubicBezTo>
                <a:cubicBezTo>
                  <a:pt x="215" y="88"/>
                  <a:pt x="215" y="88"/>
                  <a:pt x="215" y="88"/>
                </a:cubicBezTo>
                <a:cubicBezTo>
                  <a:pt x="221" y="81"/>
                  <a:pt x="221" y="81"/>
                  <a:pt x="221" y="81"/>
                </a:cubicBezTo>
                <a:cubicBezTo>
                  <a:pt x="216" y="62"/>
                  <a:pt x="216" y="62"/>
                  <a:pt x="216" y="62"/>
                </a:cubicBezTo>
                <a:cubicBezTo>
                  <a:pt x="214" y="55"/>
                  <a:pt x="214" y="55"/>
                  <a:pt x="214" y="55"/>
                </a:cubicBezTo>
                <a:cubicBezTo>
                  <a:pt x="213" y="49"/>
                  <a:pt x="213" y="49"/>
                  <a:pt x="213" y="49"/>
                </a:cubicBezTo>
                <a:cubicBezTo>
                  <a:pt x="225" y="41"/>
                  <a:pt x="225" y="41"/>
                  <a:pt x="225" y="41"/>
                </a:cubicBezTo>
                <a:cubicBezTo>
                  <a:pt x="230" y="33"/>
                  <a:pt x="230" y="33"/>
                  <a:pt x="230" y="33"/>
                </a:cubicBezTo>
                <a:cubicBezTo>
                  <a:pt x="211" y="21"/>
                  <a:pt x="211" y="21"/>
                  <a:pt x="211" y="21"/>
                </a:cubicBezTo>
                <a:cubicBezTo>
                  <a:pt x="211" y="21"/>
                  <a:pt x="206" y="28"/>
                  <a:pt x="205" y="28"/>
                </a:cubicBezTo>
                <a:cubicBezTo>
                  <a:pt x="204" y="27"/>
                  <a:pt x="200" y="26"/>
                  <a:pt x="200" y="26"/>
                </a:cubicBezTo>
                <a:cubicBezTo>
                  <a:pt x="199" y="33"/>
                  <a:pt x="199" y="33"/>
                  <a:pt x="199" y="33"/>
                </a:cubicBezTo>
                <a:cubicBezTo>
                  <a:pt x="193" y="33"/>
                  <a:pt x="193" y="33"/>
                  <a:pt x="193" y="33"/>
                </a:cubicBezTo>
                <a:cubicBezTo>
                  <a:pt x="189" y="12"/>
                  <a:pt x="189" y="12"/>
                  <a:pt x="189" y="12"/>
                </a:cubicBezTo>
                <a:cubicBezTo>
                  <a:pt x="189" y="12"/>
                  <a:pt x="196" y="10"/>
                  <a:pt x="195" y="10"/>
                </a:cubicBezTo>
                <a:cubicBezTo>
                  <a:pt x="195" y="9"/>
                  <a:pt x="192" y="0"/>
                  <a:pt x="192" y="0"/>
                </a:cubicBezTo>
                <a:cubicBezTo>
                  <a:pt x="155" y="14"/>
                  <a:pt x="155" y="14"/>
                  <a:pt x="155" y="14"/>
                </a:cubicBezTo>
                <a:cubicBezTo>
                  <a:pt x="111" y="32"/>
                  <a:pt x="111" y="32"/>
                  <a:pt x="111" y="32"/>
                </a:cubicBezTo>
                <a:cubicBezTo>
                  <a:pt x="123" y="44"/>
                  <a:pt x="123" y="44"/>
                  <a:pt x="123" y="44"/>
                </a:cubicBezTo>
                <a:cubicBezTo>
                  <a:pt x="89" y="69"/>
                  <a:pt x="89" y="69"/>
                  <a:pt x="89" y="69"/>
                </a:cubicBezTo>
                <a:cubicBezTo>
                  <a:pt x="77" y="73"/>
                  <a:pt x="77" y="73"/>
                  <a:pt x="77" y="73"/>
                </a:cubicBezTo>
                <a:cubicBezTo>
                  <a:pt x="53" y="107"/>
                  <a:pt x="53" y="107"/>
                  <a:pt x="53" y="107"/>
                </a:cubicBezTo>
                <a:cubicBezTo>
                  <a:pt x="50" y="127"/>
                  <a:pt x="50" y="127"/>
                  <a:pt x="50" y="127"/>
                </a:cubicBezTo>
                <a:cubicBezTo>
                  <a:pt x="35" y="154"/>
                  <a:pt x="35" y="154"/>
                  <a:pt x="35" y="154"/>
                </a:cubicBezTo>
                <a:cubicBezTo>
                  <a:pt x="35" y="170"/>
                  <a:pt x="35" y="170"/>
                  <a:pt x="35" y="170"/>
                </a:cubicBezTo>
                <a:cubicBezTo>
                  <a:pt x="31" y="177"/>
                  <a:pt x="31" y="177"/>
                  <a:pt x="31" y="177"/>
                </a:cubicBezTo>
                <a:cubicBezTo>
                  <a:pt x="27" y="196"/>
                  <a:pt x="27" y="196"/>
                  <a:pt x="27" y="196"/>
                </a:cubicBezTo>
                <a:cubicBezTo>
                  <a:pt x="11" y="215"/>
                  <a:pt x="11" y="215"/>
                  <a:pt x="11" y="215"/>
                </a:cubicBezTo>
                <a:cubicBezTo>
                  <a:pt x="12" y="230"/>
                  <a:pt x="12" y="230"/>
                  <a:pt x="12" y="230"/>
                </a:cubicBezTo>
                <a:cubicBezTo>
                  <a:pt x="0" y="260"/>
                  <a:pt x="0" y="260"/>
                  <a:pt x="0" y="260"/>
                </a:cubicBezTo>
                <a:cubicBezTo>
                  <a:pt x="126" y="366"/>
                  <a:pt x="126" y="366"/>
                  <a:pt x="126" y="366"/>
                </a:cubicBezTo>
                <a:cubicBezTo>
                  <a:pt x="153" y="326"/>
                  <a:pt x="153" y="326"/>
                  <a:pt x="153" y="326"/>
                </a:cubicBezTo>
                <a:lnTo>
                  <a:pt x="157" y="304"/>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4" name="Freeform 14">
            <a:extLst>
              <a:ext uri="{FF2B5EF4-FFF2-40B4-BE49-F238E27FC236}">
                <a16:creationId xmlns:a16="http://schemas.microsoft.com/office/drawing/2014/main" id="{41385320-265B-3945-E88A-53FD72AA9984}"/>
              </a:ext>
            </a:extLst>
          </p:cNvPr>
          <p:cNvSpPr>
            <a:spLocks/>
          </p:cNvSpPr>
          <p:nvPr/>
        </p:nvSpPr>
        <p:spPr bwMode="auto">
          <a:xfrm>
            <a:off x="8895443" y="3931249"/>
            <a:ext cx="555625" cy="376237"/>
          </a:xfrm>
          <a:custGeom>
            <a:avLst/>
            <a:gdLst>
              <a:gd name="T0" fmla="*/ 146 w 146"/>
              <a:gd name="T1" fmla="*/ 46 h 99"/>
              <a:gd name="T2" fmla="*/ 142 w 146"/>
              <a:gd name="T3" fmla="*/ 38 h 99"/>
              <a:gd name="T4" fmla="*/ 135 w 146"/>
              <a:gd name="T5" fmla="*/ 36 h 99"/>
              <a:gd name="T6" fmla="*/ 135 w 146"/>
              <a:gd name="T7" fmla="*/ 28 h 99"/>
              <a:gd name="T8" fmla="*/ 127 w 146"/>
              <a:gd name="T9" fmla="*/ 24 h 99"/>
              <a:gd name="T10" fmla="*/ 137 w 146"/>
              <a:gd name="T11" fmla="*/ 11 h 99"/>
              <a:gd name="T12" fmla="*/ 134 w 146"/>
              <a:gd name="T13" fmla="*/ 8 h 99"/>
              <a:gd name="T14" fmla="*/ 120 w 146"/>
              <a:gd name="T15" fmla="*/ 7 h 99"/>
              <a:gd name="T16" fmla="*/ 93 w 146"/>
              <a:gd name="T17" fmla="*/ 0 h 99"/>
              <a:gd name="T18" fmla="*/ 84 w 146"/>
              <a:gd name="T19" fmla="*/ 4 h 99"/>
              <a:gd name="T20" fmla="*/ 75 w 146"/>
              <a:gd name="T21" fmla="*/ 5 h 99"/>
              <a:gd name="T22" fmla="*/ 54 w 146"/>
              <a:gd name="T23" fmla="*/ 16 h 99"/>
              <a:gd name="T24" fmla="*/ 35 w 146"/>
              <a:gd name="T25" fmla="*/ 26 h 99"/>
              <a:gd name="T26" fmla="*/ 19 w 146"/>
              <a:gd name="T27" fmla="*/ 30 h 99"/>
              <a:gd name="T28" fmla="*/ 0 w 146"/>
              <a:gd name="T29" fmla="*/ 33 h 99"/>
              <a:gd name="T30" fmla="*/ 65 w 146"/>
              <a:gd name="T31" fmla="*/ 99 h 99"/>
              <a:gd name="T32" fmla="*/ 109 w 146"/>
              <a:gd name="T33" fmla="*/ 81 h 99"/>
              <a:gd name="T34" fmla="*/ 146 w 146"/>
              <a:gd name="T35" fmla="*/ 67 h 99"/>
              <a:gd name="T36" fmla="*/ 144 w 146"/>
              <a:gd name="T37" fmla="*/ 61 h 99"/>
              <a:gd name="T38" fmla="*/ 146 w 146"/>
              <a:gd name="T39" fmla="*/ 4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99">
                <a:moveTo>
                  <a:pt x="146" y="46"/>
                </a:moveTo>
                <a:cubicBezTo>
                  <a:pt x="142" y="38"/>
                  <a:pt x="142" y="38"/>
                  <a:pt x="142" y="38"/>
                </a:cubicBezTo>
                <a:cubicBezTo>
                  <a:pt x="135" y="36"/>
                  <a:pt x="135" y="36"/>
                  <a:pt x="135" y="36"/>
                </a:cubicBezTo>
                <a:cubicBezTo>
                  <a:pt x="135" y="28"/>
                  <a:pt x="135" y="28"/>
                  <a:pt x="135" y="28"/>
                </a:cubicBezTo>
                <a:cubicBezTo>
                  <a:pt x="127" y="24"/>
                  <a:pt x="127" y="24"/>
                  <a:pt x="127" y="24"/>
                </a:cubicBezTo>
                <a:cubicBezTo>
                  <a:pt x="127" y="24"/>
                  <a:pt x="137" y="11"/>
                  <a:pt x="137" y="11"/>
                </a:cubicBezTo>
                <a:cubicBezTo>
                  <a:pt x="136" y="11"/>
                  <a:pt x="134" y="8"/>
                  <a:pt x="134" y="8"/>
                </a:cubicBezTo>
                <a:cubicBezTo>
                  <a:pt x="120" y="7"/>
                  <a:pt x="120" y="7"/>
                  <a:pt x="120" y="7"/>
                </a:cubicBezTo>
                <a:cubicBezTo>
                  <a:pt x="93" y="0"/>
                  <a:pt x="93" y="0"/>
                  <a:pt x="93" y="0"/>
                </a:cubicBezTo>
                <a:cubicBezTo>
                  <a:pt x="84" y="4"/>
                  <a:pt x="84" y="4"/>
                  <a:pt x="84" y="4"/>
                </a:cubicBezTo>
                <a:cubicBezTo>
                  <a:pt x="75" y="5"/>
                  <a:pt x="75" y="5"/>
                  <a:pt x="75" y="5"/>
                </a:cubicBezTo>
                <a:cubicBezTo>
                  <a:pt x="54" y="16"/>
                  <a:pt x="54" y="16"/>
                  <a:pt x="54" y="16"/>
                </a:cubicBezTo>
                <a:cubicBezTo>
                  <a:pt x="35" y="26"/>
                  <a:pt x="35" y="26"/>
                  <a:pt x="35" y="26"/>
                </a:cubicBezTo>
                <a:cubicBezTo>
                  <a:pt x="19" y="30"/>
                  <a:pt x="19" y="30"/>
                  <a:pt x="19" y="30"/>
                </a:cubicBezTo>
                <a:cubicBezTo>
                  <a:pt x="0" y="33"/>
                  <a:pt x="0" y="33"/>
                  <a:pt x="0" y="33"/>
                </a:cubicBezTo>
                <a:cubicBezTo>
                  <a:pt x="65" y="99"/>
                  <a:pt x="65" y="99"/>
                  <a:pt x="65" y="99"/>
                </a:cubicBezTo>
                <a:cubicBezTo>
                  <a:pt x="109" y="81"/>
                  <a:pt x="109" y="81"/>
                  <a:pt x="109" y="81"/>
                </a:cubicBezTo>
                <a:cubicBezTo>
                  <a:pt x="146" y="67"/>
                  <a:pt x="146" y="67"/>
                  <a:pt x="146" y="67"/>
                </a:cubicBezTo>
                <a:cubicBezTo>
                  <a:pt x="144" y="61"/>
                  <a:pt x="144" y="61"/>
                  <a:pt x="144" y="61"/>
                </a:cubicBezTo>
                <a:lnTo>
                  <a:pt x="146" y="46"/>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5" name="Freeform 18">
            <a:extLst>
              <a:ext uri="{FF2B5EF4-FFF2-40B4-BE49-F238E27FC236}">
                <a16:creationId xmlns:a16="http://schemas.microsoft.com/office/drawing/2014/main" id="{B4B55A25-C09A-6707-CE67-CB2EE85D5816}"/>
              </a:ext>
            </a:extLst>
          </p:cNvPr>
          <p:cNvSpPr>
            <a:spLocks/>
          </p:cNvSpPr>
          <p:nvPr/>
        </p:nvSpPr>
        <p:spPr bwMode="auto">
          <a:xfrm>
            <a:off x="9478056" y="4132861"/>
            <a:ext cx="703263" cy="661987"/>
          </a:xfrm>
          <a:custGeom>
            <a:avLst/>
            <a:gdLst>
              <a:gd name="T0" fmla="*/ 167 w 185"/>
              <a:gd name="T1" fmla="*/ 53 h 174"/>
              <a:gd name="T2" fmla="*/ 159 w 185"/>
              <a:gd name="T3" fmla="*/ 47 h 174"/>
              <a:gd name="T4" fmla="*/ 153 w 185"/>
              <a:gd name="T5" fmla="*/ 39 h 174"/>
              <a:gd name="T6" fmla="*/ 153 w 185"/>
              <a:gd name="T7" fmla="*/ 31 h 174"/>
              <a:gd name="T8" fmla="*/ 145 w 185"/>
              <a:gd name="T9" fmla="*/ 28 h 174"/>
              <a:gd name="T10" fmla="*/ 134 w 185"/>
              <a:gd name="T11" fmla="*/ 22 h 174"/>
              <a:gd name="T12" fmla="*/ 134 w 185"/>
              <a:gd name="T13" fmla="*/ 16 h 174"/>
              <a:gd name="T14" fmla="*/ 129 w 185"/>
              <a:gd name="T15" fmla="*/ 10 h 174"/>
              <a:gd name="T16" fmla="*/ 117 w 185"/>
              <a:gd name="T17" fmla="*/ 7 h 174"/>
              <a:gd name="T18" fmla="*/ 115 w 185"/>
              <a:gd name="T19" fmla="*/ 1 h 174"/>
              <a:gd name="T20" fmla="*/ 108 w 185"/>
              <a:gd name="T21" fmla="*/ 0 h 174"/>
              <a:gd name="T22" fmla="*/ 95 w 185"/>
              <a:gd name="T23" fmla="*/ 7 h 174"/>
              <a:gd name="T24" fmla="*/ 86 w 185"/>
              <a:gd name="T25" fmla="*/ 10 h 174"/>
              <a:gd name="T26" fmla="*/ 79 w 185"/>
              <a:gd name="T27" fmla="*/ 21 h 174"/>
              <a:gd name="T28" fmla="*/ 74 w 185"/>
              <a:gd name="T29" fmla="*/ 26 h 174"/>
              <a:gd name="T30" fmla="*/ 69 w 185"/>
              <a:gd name="T31" fmla="*/ 26 h 174"/>
              <a:gd name="T32" fmla="*/ 66 w 185"/>
              <a:gd name="T33" fmla="*/ 33 h 174"/>
              <a:gd name="T34" fmla="*/ 64 w 185"/>
              <a:gd name="T35" fmla="*/ 35 h 174"/>
              <a:gd name="T36" fmla="*/ 56 w 185"/>
              <a:gd name="T37" fmla="*/ 31 h 174"/>
              <a:gd name="T38" fmla="*/ 52 w 185"/>
              <a:gd name="T39" fmla="*/ 34 h 174"/>
              <a:gd name="T40" fmla="*/ 53 w 185"/>
              <a:gd name="T41" fmla="*/ 38 h 174"/>
              <a:gd name="T42" fmla="*/ 54 w 185"/>
              <a:gd name="T43" fmla="*/ 43 h 174"/>
              <a:gd name="T44" fmla="*/ 49 w 185"/>
              <a:gd name="T45" fmla="*/ 46 h 174"/>
              <a:gd name="T46" fmla="*/ 48 w 185"/>
              <a:gd name="T47" fmla="*/ 50 h 174"/>
              <a:gd name="T48" fmla="*/ 31 w 185"/>
              <a:gd name="T49" fmla="*/ 47 h 174"/>
              <a:gd name="T50" fmla="*/ 26 w 185"/>
              <a:gd name="T51" fmla="*/ 55 h 174"/>
              <a:gd name="T52" fmla="*/ 14 w 185"/>
              <a:gd name="T53" fmla="*/ 63 h 174"/>
              <a:gd name="T54" fmla="*/ 15 w 185"/>
              <a:gd name="T55" fmla="*/ 69 h 174"/>
              <a:gd name="T56" fmla="*/ 17 w 185"/>
              <a:gd name="T57" fmla="*/ 76 h 174"/>
              <a:gd name="T58" fmla="*/ 22 w 185"/>
              <a:gd name="T59" fmla="*/ 95 h 174"/>
              <a:gd name="T60" fmla="*/ 16 w 185"/>
              <a:gd name="T61" fmla="*/ 102 h 174"/>
              <a:gd name="T62" fmla="*/ 18 w 185"/>
              <a:gd name="T63" fmla="*/ 123 h 174"/>
              <a:gd name="T64" fmla="*/ 15 w 185"/>
              <a:gd name="T65" fmla="*/ 124 h 174"/>
              <a:gd name="T66" fmla="*/ 10 w 185"/>
              <a:gd name="T67" fmla="*/ 122 h 174"/>
              <a:gd name="T68" fmla="*/ 0 w 185"/>
              <a:gd name="T69" fmla="*/ 129 h 174"/>
              <a:gd name="T70" fmla="*/ 16 w 185"/>
              <a:gd name="T71" fmla="*/ 148 h 174"/>
              <a:gd name="T72" fmla="*/ 42 w 185"/>
              <a:gd name="T73" fmla="*/ 152 h 174"/>
              <a:gd name="T74" fmla="*/ 70 w 185"/>
              <a:gd name="T75" fmla="*/ 174 h 174"/>
              <a:gd name="T76" fmla="*/ 76 w 185"/>
              <a:gd name="T77" fmla="*/ 174 h 174"/>
              <a:gd name="T78" fmla="*/ 80 w 185"/>
              <a:gd name="T79" fmla="*/ 166 h 174"/>
              <a:gd name="T80" fmla="*/ 80 w 185"/>
              <a:gd name="T81" fmla="*/ 156 h 174"/>
              <a:gd name="T82" fmla="*/ 86 w 185"/>
              <a:gd name="T83" fmla="*/ 151 h 174"/>
              <a:gd name="T84" fmla="*/ 88 w 185"/>
              <a:gd name="T85" fmla="*/ 144 h 174"/>
              <a:gd name="T86" fmla="*/ 88 w 185"/>
              <a:gd name="T87" fmla="*/ 141 h 174"/>
              <a:gd name="T88" fmla="*/ 89 w 185"/>
              <a:gd name="T89" fmla="*/ 138 h 174"/>
              <a:gd name="T90" fmla="*/ 94 w 185"/>
              <a:gd name="T91" fmla="*/ 127 h 174"/>
              <a:gd name="T92" fmla="*/ 88 w 185"/>
              <a:gd name="T93" fmla="*/ 114 h 174"/>
              <a:gd name="T94" fmla="*/ 106 w 185"/>
              <a:gd name="T95" fmla="*/ 112 h 174"/>
              <a:gd name="T96" fmla="*/ 109 w 185"/>
              <a:gd name="T97" fmla="*/ 107 h 174"/>
              <a:gd name="T98" fmla="*/ 124 w 185"/>
              <a:gd name="T99" fmla="*/ 109 h 174"/>
              <a:gd name="T100" fmla="*/ 149 w 185"/>
              <a:gd name="T101" fmla="*/ 110 h 174"/>
              <a:gd name="T102" fmla="*/ 180 w 185"/>
              <a:gd name="T103" fmla="*/ 120 h 174"/>
              <a:gd name="T104" fmla="*/ 185 w 185"/>
              <a:gd name="T105" fmla="*/ 117 h 174"/>
              <a:gd name="T106" fmla="*/ 172 w 185"/>
              <a:gd name="T107" fmla="*/ 82 h 174"/>
              <a:gd name="T108" fmla="*/ 176 w 185"/>
              <a:gd name="T109" fmla="*/ 75 h 174"/>
              <a:gd name="T110" fmla="*/ 168 w 185"/>
              <a:gd name="T111" fmla="*/ 64 h 174"/>
              <a:gd name="T112" fmla="*/ 167 w 185"/>
              <a:gd name="T113" fmla="*/ 5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74">
                <a:moveTo>
                  <a:pt x="167" y="53"/>
                </a:moveTo>
                <a:cubicBezTo>
                  <a:pt x="159" y="47"/>
                  <a:pt x="159" y="47"/>
                  <a:pt x="159" y="47"/>
                </a:cubicBezTo>
                <a:cubicBezTo>
                  <a:pt x="153" y="39"/>
                  <a:pt x="153" y="39"/>
                  <a:pt x="153" y="39"/>
                </a:cubicBezTo>
                <a:cubicBezTo>
                  <a:pt x="153" y="39"/>
                  <a:pt x="154" y="31"/>
                  <a:pt x="153" y="31"/>
                </a:cubicBezTo>
                <a:cubicBezTo>
                  <a:pt x="151" y="31"/>
                  <a:pt x="146" y="28"/>
                  <a:pt x="145" y="28"/>
                </a:cubicBezTo>
                <a:cubicBezTo>
                  <a:pt x="144" y="28"/>
                  <a:pt x="134" y="22"/>
                  <a:pt x="134" y="22"/>
                </a:cubicBezTo>
                <a:cubicBezTo>
                  <a:pt x="134" y="16"/>
                  <a:pt x="134" y="16"/>
                  <a:pt x="134" y="16"/>
                </a:cubicBezTo>
                <a:cubicBezTo>
                  <a:pt x="134" y="16"/>
                  <a:pt x="130" y="10"/>
                  <a:pt x="129" y="10"/>
                </a:cubicBezTo>
                <a:cubicBezTo>
                  <a:pt x="128" y="9"/>
                  <a:pt x="117" y="7"/>
                  <a:pt x="117" y="7"/>
                </a:cubicBezTo>
                <a:cubicBezTo>
                  <a:pt x="115" y="1"/>
                  <a:pt x="115" y="1"/>
                  <a:pt x="115" y="1"/>
                </a:cubicBezTo>
                <a:cubicBezTo>
                  <a:pt x="108" y="0"/>
                  <a:pt x="108" y="0"/>
                  <a:pt x="108" y="0"/>
                </a:cubicBezTo>
                <a:cubicBezTo>
                  <a:pt x="95" y="7"/>
                  <a:pt x="95" y="7"/>
                  <a:pt x="95" y="7"/>
                </a:cubicBezTo>
                <a:cubicBezTo>
                  <a:pt x="86" y="10"/>
                  <a:pt x="86" y="10"/>
                  <a:pt x="86" y="10"/>
                </a:cubicBezTo>
                <a:cubicBezTo>
                  <a:pt x="79" y="21"/>
                  <a:pt x="79" y="21"/>
                  <a:pt x="79" y="21"/>
                </a:cubicBezTo>
                <a:cubicBezTo>
                  <a:pt x="74" y="26"/>
                  <a:pt x="74" y="26"/>
                  <a:pt x="74" y="26"/>
                </a:cubicBezTo>
                <a:cubicBezTo>
                  <a:pt x="69" y="26"/>
                  <a:pt x="69" y="26"/>
                  <a:pt x="69" y="26"/>
                </a:cubicBezTo>
                <a:cubicBezTo>
                  <a:pt x="66" y="33"/>
                  <a:pt x="66" y="33"/>
                  <a:pt x="66" y="33"/>
                </a:cubicBezTo>
                <a:cubicBezTo>
                  <a:pt x="64" y="35"/>
                  <a:pt x="64" y="35"/>
                  <a:pt x="64" y="35"/>
                </a:cubicBezTo>
                <a:cubicBezTo>
                  <a:pt x="56" y="31"/>
                  <a:pt x="56" y="31"/>
                  <a:pt x="56" y="31"/>
                </a:cubicBezTo>
                <a:cubicBezTo>
                  <a:pt x="52" y="34"/>
                  <a:pt x="52" y="34"/>
                  <a:pt x="52" y="34"/>
                </a:cubicBezTo>
                <a:cubicBezTo>
                  <a:pt x="53" y="38"/>
                  <a:pt x="53" y="38"/>
                  <a:pt x="53" y="38"/>
                </a:cubicBezTo>
                <a:cubicBezTo>
                  <a:pt x="54" y="43"/>
                  <a:pt x="54" y="43"/>
                  <a:pt x="54" y="43"/>
                </a:cubicBezTo>
                <a:cubicBezTo>
                  <a:pt x="49" y="46"/>
                  <a:pt x="49" y="46"/>
                  <a:pt x="49" y="46"/>
                </a:cubicBezTo>
                <a:cubicBezTo>
                  <a:pt x="49" y="46"/>
                  <a:pt x="48" y="49"/>
                  <a:pt x="48" y="50"/>
                </a:cubicBezTo>
                <a:cubicBezTo>
                  <a:pt x="47" y="51"/>
                  <a:pt x="31" y="47"/>
                  <a:pt x="31" y="47"/>
                </a:cubicBezTo>
                <a:cubicBezTo>
                  <a:pt x="26" y="55"/>
                  <a:pt x="26" y="55"/>
                  <a:pt x="26" y="55"/>
                </a:cubicBezTo>
                <a:cubicBezTo>
                  <a:pt x="14" y="63"/>
                  <a:pt x="14" y="63"/>
                  <a:pt x="14" y="63"/>
                </a:cubicBezTo>
                <a:cubicBezTo>
                  <a:pt x="15" y="69"/>
                  <a:pt x="15" y="69"/>
                  <a:pt x="15" y="69"/>
                </a:cubicBezTo>
                <a:cubicBezTo>
                  <a:pt x="17" y="76"/>
                  <a:pt x="17" y="76"/>
                  <a:pt x="17" y="76"/>
                </a:cubicBezTo>
                <a:cubicBezTo>
                  <a:pt x="22" y="95"/>
                  <a:pt x="22" y="95"/>
                  <a:pt x="22" y="95"/>
                </a:cubicBezTo>
                <a:cubicBezTo>
                  <a:pt x="16" y="102"/>
                  <a:pt x="16" y="102"/>
                  <a:pt x="16" y="102"/>
                </a:cubicBezTo>
                <a:cubicBezTo>
                  <a:pt x="18" y="123"/>
                  <a:pt x="18" y="123"/>
                  <a:pt x="18" y="123"/>
                </a:cubicBezTo>
                <a:cubicBezTo>
                  <a:pt x="15" y="124"/>
                  <a:pt x="15" y="124"/>
                  <a:pt x="15" y="124"/>
                </a:cubicBezTo>
                <a:cubicBezTo>
                  <a:pt x="10" y="122"/>
                  <a:pt x="10" y="122"/>
                  <a:pt x="10" y="122"/>
                </a:cubicBezTo>
                <a:cubicBezTo>
                  <a:pt x="0" y="129"/>
                  <a:pt x="0" y="129"/>
                  <a:pt x="0" y="129"/>
                </a:cubicBezTo>
                <a:cubicBezTo>
                  <a:pt x="16" y="148"/>
                  <a:pt x="16" y="148"/>
                  <a:pt x="16" y="148"/>
                </a:cubicBezTo>
                <a:cubicBezTo>
                  <a:pt x="42" y="152"/>
                  <a:pt x="42" y="152"/>
                  <a:pt x="42" y="152"/>
                </a:cubicBezTo>
                <a:cubicBezTo>
                  <a:pt x="70" y="174"/>
                  <a:pt x="70" y="174"/>
                  <a:pt x="70" y="174"/>
                </a:cubicBezTo>
                <a:cubicBezTo>
                  <a:pt x="76" y="174"/>
                  <a:pt x="76" y="174"/>
                  <a:pt x="76" y="174"/>
                </a:cubicBezTo>
                <a:cubicBezTo>
                  <a:pt x="80" y="166"/>
                  <a:pt x="80" y="166"/>
                  <a:pt x="80" y="166"/>
                </a:cubicBezTo>
                <a:cubicBezTo>
                  <a:pt x="80" y="156"/>
                  <a:pt x="80" y="156"/>
                  <a:pt x="80" y="156"/>
                </a:cubicBezTo>
                <a:cubicBezTo>
                  <a:pt x="86" y="151"/>
                  <a:pt x="86" y="151"/>
                  <a:pt x="86" y="151"/>
                </a:cubicBezTo>
                <a:cubicBezTo>
                  <a:pt x="86" y="151"/>
                  <a:pt x="87" y="146"/>
                  <a:pt x="88" y="144"/>
                </a:cubicBezTo>
                <a:cubicBezTo>
                  <a:pt x="89" y="143"/>
                  <a:pt x="88" y="141"/>
                  <a:pt x="88" y="141"/>
                </a:cubicBezTo>
                <a:cubicBezTo>
                  <a:pt x="89" y="138"/>
                  <a:pt x="89" y="138"/>
                  <a:pt x="89" y="138"/>
                </a:cubicBezTo>
                <a:cubicBezTo>
                  <a:pt x="94" y="127"/>
                  <a:pt x="94" y="127"/>
                  <a:pt x="94" y="127"/>
                </a:cubicBezTo>
                <a:cubicBezTo>
                  <a:pt x="88" y="114"/>
                  <a:pt x="88" y="114"/>
                  <a:pt x="88" y="114"/>
                </a:cubicBezTo>
                <a:cubicBezTo>
                  <a:pt x="106" y="112"/>
                  <a:pt x="106" y="112"/>
                  <a:pt x="106" y="112"/>
                </a:cubicBezTo>
                <a:cubicBezTo>
                  <a:pt x="109" y="107"/>
                  <a:pt x="109" y="107"/>
                  <a:pt x="109" y="107"/>
                </a:cubicBezTo>
                <a:cubicBezTo>
                  <a:pt x="124" y="109"/>
                  <a:pt x="124" y="109"/>
                  <a:pt x="124" y="109"/>
                </a:cubicBezTo>
                <a:cubicBezTo>
                  <a:pt x="149" y="110"/>
                  <a:pt x="149" y="110"/>
                  <a:pt x="149" y="110"/>
                </a:cubicBezTo>
                <a:cubicBezTo>
                  <a:pt x="180" y="120"/>
                  <a:pt x="180" y="120"/>
                  <a:pt x="180" y="120"/>
                </a:cubicBezTo>
                <a:cubicBezTo>
                  <a:pt x="185" y="117"/>
                  <a:pt x="185" y="117"/>
                  <a:pt x="185" y="117"/>
                </a:cubicBezTo>
                <a:cubicBezTo>
                  <a:pt x="172" y="82"/>
                  <a:pt x="172" y="82"/>
                  <a:pt x="172" y="82"/>
                </a:cubicBezTo>
                <a:cubicBezTo>
                  <a:pt x="176" y="75"/>
                  <a:pt x="176" y="75"/>
                  <a:pt x="176" y="75"/>
                </a:cubicBezTo>
                <a:cubicBezTo>
                  <a:pt x="168" y="64"/>
                  <a:pt x="168" y="64"/>
                  <a:pt x="168" y="64"/>
                </a:cubicBezTo>
                <a:lnTo>
                  <a:pt x="167" y="53"/>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6" name="Freeform 22">
            <a:extLst>
              <a:ext uri="{FF2B5EF4-FFF2-40B4-BE49-F238E27FC236}">
                <a16:creationId xmlns:a16="http://schemas.microsoft.com/office/drawing/2014/main" id="{D06B50B3-2387-E38D-AC31-C88E74F5BF4E}"/>
              </a:ext>
            </a:extLst>
          </p:cNvPr>
          <p:cNvSpPr>
            <a:spLocks/>
          </p:cNvSpPr>
          <p:nvPr/>
        </p:nvSpPr>
        <p:spPr bwMode="auto">
          <a:xfrm>
            <a:off x="9225643" y="3656611"/>
            <a:ext cx="663575" cy="669925"/>
          </a:xfrm>
          <a:custGeom>
            <a:avLst/>
            <a:gdLst>
              <a:gd name="T0" fmla="*/ 115 w 174"/>
              <a:gd name="T1" fmla="*/ 171 h 176"/>
              <a:gd name="T2" fmla="*/ 119 w 174"/>
              <a:gd name="T3" fmla="*/ 163 h 176"/>
              <a:gd name="T4" fmla="*/ 122 w 174"/>
              <a:gd name="T5" fmla="*/ 156 h 176"/>
              <a:gd name="T6" fmla="*/ 132 w 174"/>
              <a:gd name="T7" fmla="*/ 158 h 176"/>
              <a:gd name="T8" fmla="*/ 140 w 174"/>
              <a:gd name="T9" fmla="*/ 151 h 176"/>
              <a:gd name="T10" fmla="*/ 152 w 174"/>
              <a:gd name="T11" fmla="*/ 135 h 176"/>
              <a:gd name="T12" fmla="*/ 174 w 174"/>
              <a:gd name="T13" fmla="*/ 125 h 176"/>
              <a:gd name="T14" fmla="*/ 168 w 174"/>
              <a:gd name="T15" fmla="*/ 116 h 176"/>
              <a:gd name="T16" fmla="*/ 152 w 174"/>
              <a:gd name="T17" fmla="*/ 108 h 176"/>
              <a:gd name="T18" fmla="*/ 146 w 174"/>
              <a:gd name="T19" fmla="*/ 94 h 176"/>
              <a:gd name="T20" fmla="*/ 131 w 174"/>
              <a:gd name="T21" fmla="*/ 81 h 176"/>
              <a:gd name="T22" fmla="*/ 121 w 174"/>
              <a:gd name="T23" fmla="*/ 72 h 176"/>
              <a:gd name="T24" fmla="*/ 93 w 174"/>
              <a:gd name="T25" fmla="*/ 65 h 176"/>
              <a:gd name="T26" fmla="*/ 93 w 174"/>
              <a:gd name="T27" fmla="*/ 54 h 176"/>
              <a:gd name="T28" fmla="*/ 85 w 174"/>
              <a:gd name="T29" fmla="*/ 47 h 176"/>
              <a:gd name="T30" fmla="*/ 87 w 174"/>
              <a:gd name="T31" fmla="*/ 31 h 176"/>
              <a:gd name="T32" fmla="*/ 93 w 174"/>
              <a:gd name="T33" fmla="*/ 24 h 176"/>
              <a:gd name="T34" fmla="*/ 83 w 174"/>
              <a:gd name="T35" fmla="*/ 5 h 176"/>
              <a:gd name="T36" fmla="*/ 55 w 174"/>
              <a:gd name="T37" fmla="*/ 8 h 176"/>
              <a:gd name="T38" fmla="*/ 40 w 174"/>
              <a:gd name="T39" fmla="*/ 4 h 176"/>
              <a:gd name="T40" fmla="*/ 21 w 174"/>
              <a:gd name="T41" fmla="*/ 6 h 176"/>
              <a:gd name="T42" fmla="*/ 0 w 174"/>
              <a:gd name="T43" fmla="*/ 0 h 176"/>
              <a:gd name="T44" fmla="*/ 7 w 174"/>
              <a:gd name="T45" fmla="*/ 5 h 176"/>
              <a:gd name="T46" fmla="*/ 13 w 174"/>
              <a:gd name="T47" fmla="*/ 11 h 176"/>
              <a:gd name="T48" fmla="*/ 21 w 174"/>
              <a:gd name="T49" fmla="*/ 12 h 176"/>
              <a:gd name="T50" fmla="*/ 26 w 174"/>
              <a:gd name="T51" fmla="*/ 17 h 176"/>
              <a:gd name="T52" fmla="*/ 33 w 174"/>
              <a:gd name="T53" fmla="*/ 30 h 176"/>
              <a:gd name="T54" fmla="*/ 28 w 174"/>
              <a:gd name="T55" fmla="*/ 43 h 176"/>
              <a:gd name="T56" fmla="*/ 33 w 174"/>
              <a:gd name="T57" fmla="*/ 79 h 176"/>
              <a:gd name="T58" fmla="*/ 50 w 174"/>
              <a:gd name="T59" fmla="*/ 83 h 176"/>
              <a:gd name="T60" fmla="*/ 48 w 174"/>
              <a:gd name="T61" fmla="*/ 100 h 176"/>
              <a:gd name="T62" fmla="*/ 55 w 174"/>
              <a:gd name="T63" fmla="*/ 110 h 176"/>
              <a:gd name="T64" fmla="*/ 57 w 174"/>
              <a:gd name="T65" fmla="*/ 133 h 176"/>
              <a:gd name="T66" fmla="*/ 62 w 174"/>
              <a:gd name="T67" fmla="*/ 149 h 176"/>
              <a:gd name="T68" fmla="*/ 60 w 174"/>
              <a:gd name="T69" fmla="*/ 172 h 176"/>
              <a:gd name="T70" fmla="*/ 67 w 174"/>
              <a:gd name="T71" fmla="*/ 165 h 176"/>
              <a:gd name="T72" fmla="*/ 78 w 174"/>
              <a:gd name="T73" fmla="*/ 160 h 176"/>
              <a:gd name="T74" fmla="*/ 114 w 174"/>
              <a:gd name="T75" fmla="*/ 1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6">
                <a:moveTo>
                  <a:pt x="114" y="175"/>
                </a:moveTo>
                <a:cubicBezTo>
                  <a:pt x="114" y="174"/>
                  <a:pt x="115" y="171"/>
                  <a:pt x="115" y="171"/>
                </a:cubicBezTo>
                <a:cubicBezTo>
                  <a:pt x="120" y="168"/>
                  <a:pt x="120" y="168"/>
                  <a:pt x="120" y="168"/>
                </a:cubicBezTo>
                <a:cubicBezTo>
                  <a:pt x="119" y="163"/>
                  <a:pt x="119" y="163"/>
                  <a:pt x="119" y="163"/>
                </a:cubicBezTo>
                <a:cubicBezTo>
                  <a:pt x="118" y="159"/>
                  <a:pt x="118" y="159"/>
                  <a:pt x="118" y="159"/>
                </a:cubicBezTo>
                <a:cubicBezTo>
                  <a:pt x="122" y="156"/>
                  <a:pt x="122" y="156"/>
                  <a:pt x="122" y="156"/>
                </a:cubicBezTo>
                <a:cubicBezTo>
                  <a:pt x="130" y="160"/>
                  <a:pt x="130" y="160"/>
                  <a:pt x="130" y="160"/>
                </a:cubicBezTo>
                <a:cubicBezTo>
                  <a:pt x="132" y="158"/>
                  <a:pt x="132" y="158"/>
                  <a:pt x="132" y="158"/>
                </a:cubicBezTo>
                <a:cubicBezTo>
                  <a:pt x="135" y="151"/>
                  <a:pt x="135" y="151"/>
                  <a:pt x="135" y="151"/>
                </a:cubicBezTo>
                <a:cubicBezTo>
                  <a:pt x="140" y="151"/>
                  <a:pt x="140" y="151"/>
                  <a:pt x="140" y="151"/>
                </a:cubicBezTo>
                <a:cubicBezTo>
                  <a:pt x="145" y="146"/>
                  <a:pt x="145" y="146"/>
                  <a:pt x="145" y="146"/>
                </a:cubicBezTo>
                <a:cubicBezTo>
                  <a:pt x="152" y="135"/>
                  <a:pt x="152" y="135"/>
                  <a:pt x="152" y="135"/>
                </a:cubicBezTo>
                <a:cubicBezTo>
                  <a:pt x="161" y="132"/>
                  <a:pt x="161" y="132"/>
                  <a:pt x="161" y="132"/>
                </a:cubicBezTo>
                <a:cubicBezTo>
                  <a:pt x="174" y="125"/>
                  <a:pt x="174" y="125"/>
                  <a:pt x="174" y="125"/>
                </a:cubicBezTo>
                <a:cubicBezTo>
                  <a:pt x="172" y="117"/>
                  <a:pt x="172" y="117"/>
                  <a:pt x="172" y="117"/>
                </a:cubicBezTo>
                <a:cubicBezTo>
                  <a:pt x="168" y="116"/>
                  <a:pt x="168" y="116"/>
                  <a:pt x="168" y="116"/>
                </a:cubicBezTo>
                <a:cubicBezTo>
                  <a:pt x="168" y="116"/>
                  <a:pt x="160" y="116"/>
                  <a:pt x="159" y="115"/>
                </a:cubicBezTo>
                <a:cubicBezTo>
                  <a:pt x="158" y="114"/>
                  <a:pt x="152" y="108"/>
                  <a:pt x="152" y="108"/>
                </a:cubicBezTo>
                <a:cubicBezTo>
                  <a:pt x="150" y="100"/>
                  <a:pt x="150" y="100"/>
                  <a:pt x="150" y="100"/>
                </a:cubicBezTo>
                <a:cubicBezTo>
                  <a:pt x="146" y="94"/>
                  <a:pt x="146" y="94"/>
                  <a:pt x="146" y="94"/>
                </a:cubicBezTo>
                <a:cubicBezTo>
                  <a:pt x="141" y="86"/>
                  <a:pt x="141" y="86"/>
                  <a:pt x="141" y="86"/>
                </a:cubicBezTo>
                <a:cubicBezTo>
                  <a:pt x="131" y="81"/>
                  <a:pt x="131" y="81"/>
                  <a:pt x="131" y="81"/>
                </a:cubicBezTo>
                <a:cubicBezTo>
                  <a:pt x="124" y="80"/>
                  <a:pt x="124" y="80"/>
                  <a:pt x="124" y="80"/>
                </a:cubicBezTo>
                <a:cubicBezTo>
                  <a:pt x="121" y="72"/>
                  <a:pt x="121" y="72"/>
                  <a:pt x="121" y="72"/>
                </a:cubicBezTo>
                <a:cubicBezTo>
                  <a:pt x="111" y="69"/>
                  <a:pt x="111" y="69"/>
                  <a:pt x="111" y="69"/>
                </a:cubicBezTo>
                <a:cubicBezTo>
                  <a:pt x="93" y="65"/>
                  <a:pt x="93" y="65"/>
                  <a:pt x="93" y="65"/>
                </a:cubicBezTo>
                <a:cubicBezTo>
                  <a:pt x="92" y="63"/>
                  <a:pt x="92" y="63"/>
                  <a:pt x="92" y="63"/>
                </a:cubicBezTo>
                <a:cubicBezTo>
                  <a:pt x="93" y="54"/>
                  <a:pt x="93" y="54"/>
                  <a:pt x="93" y="54"/>
                </a:cubicBezTo>
                <a:cubicBezTo>
                  <a:pt x="93" y="54"/>
                  <a:pt x="93" y="48"/>
                  <a:pt x="92" y="48"/>
                </a:cubicBezTo>
                <a:cubicBezTo>
                  <a:pt x="92" y="48"/>
                  <a:pt x="85" y="47"/>
                  <a:pt x="85" y="47"/>
                </a:cubicBezTo>
                <a:cubicBezTo>
                  <a:pt x="84" y="43"/>
                  <a:pt x="84" y="43"/>
                  <a:pt x="84" y="43"/>
                </a:cubicBezTo>
                <a:cubicBezTo>
                  <a:pt x="87" y="31"/>
                  <a:pt x="87" y="31"/>
                  <a:pt x="87" y="31"/>
                </a:cubicBezTo>
                <a:cubicBezTo>
                  <a:pt x="93" y="37"/>
                  <a:pt x="93" y="37"/>
                  <a:pt x="93" y="37"/>
                </a:cubicBezTo>
                <a:cubicBezTo>
                  <a:pt x="93" y="24"/>
                  <a:pt x="93" y="24"/>
                  <a:pt x="93" y="24"/>
                </a:cubicBezTo>
                <a:cubicBezTo>
                  <a:pt x="92" y="19"/>
                  <a:pt x="92" y="19"/>
                  <a:pt x="92" y="19"/>
                </a:cubicBezTo>
                <a:cubicBezTo>
                  <a:pt x="83" y="5"/>
                  <a:pt x="83" y="5"/>
                  <a:pt x="83" y="5"/>
                </a:cubicBezTo>
                <a:cubicBezTo>
                  <a:pt x="60" y="4"/>
                  <a:pt x="60" y="4"/>
                  <a:pt x="60" y="4"/>
                </a:cubicBezTo>
                <a:cubicBezTo>
                  <a:pt x="55" y="8"/>
                  <a:pt x="55" y="8"/>
                  <a:pt x="55" y="8"/>
                </a:cubicBezTo>
                <a:cubicBezTo>
                  <a:pt x="47" y="13"/>
                  <a:pt x="47" y="13"/>
                  <a:pt x="47" y="13"/>
                </a:cubicBezTo>
                <a:cubicBezTo>
                  <a:pt x="40" y="4"/>
                  <a:pt x="40" y="4"/>
                  <a:pt x="40" y="4"/>
                </a:cubicBezTo>
                <a:cubicBezTo>
                  <a:pt x="35" y="3"/>
                  <a:pt x="35" y="3"/>
                  <a:pt x="35" y="3"/>
                </a:cubicBezTo>
                <a:cubicBezTo>
                  <a:pt x="21" y="6"/>
                  <a:pt x="21" y="6"/>
                  <a:pt x="21" y="6"/>
                </a:cubicBezTo>
                <a:cubicBezTo>
                  <a:pt x="8" y="0"/>
                  <a:pt x="8" y="0"/>
                  <a:pt x="8" y="0"/>
                </a:cubicBezTo>
                <a:cubicBezTo>
                  <a:pt x="0" y="0"/>
                  <a:pt x="0" y="0"/>
                  <a:pt x="0" y="0"/>
                </a:cubicBezTo>
                <a:cubicBezTo>
                  <a:pt x="3" y="7"/>
                  <a:pt x="3" y="7"/>
                  <a:pt x="3" y="7"/>
                </a:cubicBezTo>
                <a:cubicBezTo>
                  <a:pt x="7" y="5"/>
                  <a:pt x="7" y="5"/>
                  <a:pt x="7" y="5"/>
                </a:cubicBezTo>
                <a:cubicBezTo>
                  <a:pt x="10" y="8"/>
                  <a:pt x="10" y="8"/>
                  <a:pt x="10" y="8"/>
                </a:cubicBezTo>
                <a:cubicBezTo>
                  <a:pt x="13" y="11"/>
                  <a:pt x="13" y="11"/>
                  <a:pt x="13" y="11"/>
                </a:cubicBezTo>
                <a:cubicBezTo>
                  <a:pt x="17" y="10"/>
                  <a:pt x="17" y="10"/>
                  <a:pt x="17" y="10"/>
                </a:cubicBezTo>
                <a:cubicBezTo>
                  <a:pt x="21" y="12"/>
                  <a:pt x="21" y="12"/>
                  <a:pt x="21" y="12"/>
                </a:cubicBezTo>
                <a:cubicBezTo>
                  <a:pt x="21" y="12"/>
                  <a:pt x="26" y="13"/>
                  <a:pt x="26" y="13"/>
                </a:cubicBezTo>
                <a:cubicBezTo>
                  <a:pt x="27" y="14"/>
                  <a:pt x="26" y="17"/>
                  <a:pt x="26" y="17"/>
                </a:cubicBezTo>
                <a:cubicBezTo>
                  <a:pt x="26" y="18"/>
                  <a:pt x="27" y="21"/>
                  <a:pt x="27" y="22"/>
                </a:cubicBezTo>
                <a:cubicBezTo>
                  <a:pt x="27" y="23"/>
                  <a:pt x="33" y="30"/>
                  <a:pt x="33" y="30"/>
                </a:cubicBezTo>
                <a:cubicBezTo>
                  <a:pt x="28" y="37"/>
                  <a:pt x="28" y="37"/>
                  <a:pt x="28" y="37"/>
                </a:cubicBezTo>
                <a:cubicBezTo>
                  <a:pt x="28" y="43"/>
                  <a:pt x="28" y="43"/>
                  <a:pt x="28" y="43"/>
                </a:cubicBezTo>
                <a:cubicBezTo>
                  <a:pt x="36" y="58"/>
                  <a:pt x="36" y="58"/>
                  <a:pt x="36" y="58"/>
                </a:cubicBezTo>
                <a:cubicBezTo>
                  <a:pt x="33" y="79"/>
                  <a:pt x="33" y="79"/>
                  <a:pt x="33" y="79"/>
                </a:cubicBezTo>
                <a:cubicBezTo>
                  <a:pt x="47" y="80"/>
                  <a:pt x="47" y="80"/>
                  <a:pt x="47" y="80"/>
                </a:cubicBezTo>
                <a:cubicBezTo>
                  <a:pt x="47" y="80"/>
                  <a:pt x="49" y="83"/>
                  <a:pt x="50" y="83"/>
                </a:cubicBezTo>
                <a:cubicBezTo>
                  <a:pt x="50" y="83"/>
                  <a:pt x="40" y="96"/>
                  <a:pt x="40" y="96"/>
                </a:cubicBezTo>
                <a:cubicBezTo>
                  <a:pt x="48" y="100"/>
                  <a:pt x="48" y="100"/>
                  <a:pt x="48" y="100"/>
                </a:cubicBezTo>
                <a:cubicBezTo>
                  <a:pt x="48" y="108"/>
                  <a:pt x="48" y="108"/>
                  <a:pt x="48" y="108"/>
                </a:cubicBezTo>
                <a:cubicBezTo>
                  <a:pt x="55" y="110"/>
                  <a:pt x="55" y="110"/>
                  <a:pt x="55" y="110"/>
                </a:cubicBezTo>
                <a:cubicBezTo>
                  <a:pt x="59" y="118"/>
                  <a:pt x="59" y="118"/>
                  <a:pt x="59" y="118"/>
                </a:cubicBezTo>
                <a:cubicBezTo>
                  <a:pt x="57" y="133"/>
                  <a:pt x="57" y="133"/>
                  <a:pt x="57" y="133"/>
                </a:cubicBezTo>
                <a:cubicBezTo>
                  <a:pt x="59" y="139"/>
                  <a:pt x="59" y="139"/>
                  <a:pt x="59" y="139"/>
                </a:cubicBezTo>
                <a:cubicBezTo>
                  <a:pt x="59" y="139"/>
                  <a:pt x="62" y="148"/>
                  <a:pt x="62" y="149"/>
                </a:cubicBezTo>
                <a:cubicBezTo>
                  <a:pt x="63" y="149"/>
                  <a:pt x="56" y="151"/>
                  <a:pt x="56" y="151"/>
                </a:cubicBezTo>
                <a:cubicBezTo>
                  <a:pt x="60" y="172"/>
                  <a:pt x="60" y="172"/>
                  <a:pt x="60" y="172"/>
                </a:cubicBezTo>
                <a:cubicBezTo>
                  <a:pt x="66" y="172"/>
                  <a:pt x="66" y="172"/>
                  <a:pt x="66" y="172"/>
                </a:cubicBezTo>
                <a:cubicBezTo>
                  <a:pt x="67" y="165"/>
                  <a:pt x="67" y="165"/>
                  <a:pt x="67" y="165"/>
                </a:cubicBezTo>
                <a:cubicBezTo>
                  <a:pt x="67" y="165"/>
                  <a:pt x="71" y="166"/>
                  <a:pt x="72" y="167"/>
                </a:cubicBezTo>
                <a:cubicBezTo>
                  <a:pt x="73" y="167"/>
                  <a:pt x="78" y="160"/>
                  <a:pt x="78" y="160"/>
                </a:cubicBezTo>
                <a:cubicBezTo>
                  <a:pt x="97" y="172"/>
                  <a:pt x="97" y="172"/>
                  <a:pt x="97" y="172"/>
                </a:cubicBezTo>
                <a:cubicBezTo>
                  <a:pt x="97" y="172"/>
                  <a:pt x="113" y="176"/>
                  <a:pt x="114" y="175"/>
                </a:cubicBez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7" name="Freeform 21">
            <a:extLst>
              <a:ext uri="{FF2B5EF4-FFF2-40B4-BE49-F238E27FC236}">
                <a16:creationId xmlns:a16="http://schemas.microsoft.com/office/drawing/2014/main" id="{EF0295DB-B6A0-DDBF-18EF-3A84BEFCD1AE}"/>
              </a:ext>
            </a:extLst>
          </p:cNvPr>
          <p:cNvSpPr>
            <a:spLocks/>
          </p:cNvSpPr>
          <p:nvPr/>
        </p:nvSpPr>
        <p:spPr bwMode="auto">
          <a:xfrm>
            <a:off x="9416229" y="3477538"/>
            <a:ext cx="163513" cy="204787"/>
          </a:xfrm>
          <a:custGeom>
            <a:avLst/>
            <a:gdLst>
              <a:gd name="T0" fmla="*/ 10 w 103"/>
              <a:gd name="T1" fmla="*/ 69 h 129"/>
              <a:gd name="T2" fmla="*/ 0 w 103"/>
              <a:gd name="T3" fmla="*/ 69 h 129"/>
              <a:gd name="T4" fmla="*/ 0 w 103"/>
              <a:gd name="T5" fmla="*/ 79 h 129"/>
              <a:gd name="T6" fmla="*/ 0 w 103"/>
              <a:gd name="T7" fmla="*/ 100 h 129"/>
              <a:gd name="T8" fmla="*/ 12 w 103"/>
              <a:gd name="T9" fmla="*/ 112 h 129"/>
              <a:gd name="T10" fmla="*/ 12 w 103"/>
              <a:gd name="T11" fmla="*/ 129 h 129"/>
              <a:gd name="T12" fmla="*/ 24 w 103"/>
              <a:gd name="T13" fmla="*/ 120 h 129"/>
              <a:gd name="T14" fmla="*/ 82 w 103"/>
              <a:gd name="T15" fmla="*/ 122 h 129"/>
              <a:gd name="T16" fmla="*/ 89 w 103"/>
              <a:gd name="T17" fmla="*/ 103 h 129"/>
              <a:gd name="T18" fmla="*/ 94 w 103"/>
              <a:gd name="T19" fmla="*/ 88 h 129"/>
              <a:gd name="T20" fmla="*/ 94 w 103"/>
              <a:gd name="T21" fmla="*/ 76 h 129"/>
              <a:gd name="T22" fmla="*/ 103 w 103"/>
              <a:gd name="T23" fmla="*/ 60 h 129"/>
              <a:gd name="T24" fmla="*/ 103 w 103"/>
              <a:gd name="T25" fmla="*/ 21 h 129"/>
              <a:gd name="T26" fmla="*/ 89 w 103"/>
              <a:gd name="T27" fmla="*/ 21 h 129"/>
              <a:gd name="T28" fmla="*/ 70 w 103"/>
              <a:gd name="T29" fmla="*/ 43 h 129"/>
              <a:gd name="T30" fmla="*/ 39 w 103"/>
              <a:gd name="T31" fmla="*/ 7 h 129"/>
              <a:gd name="T32" fmla="*/ 29 w 103"/>
              <a:gd name="T33" fmla="*/ 0 h 129"/>
              <a:gd name="T34" fmla="*/ 22 w 103"/>
              <a:gd name="T35" fmla="*/ 7 h 129"/>
              <a:gd name="T36" fmla="*/ 10 w 103"/>
              <a:gd name="T37" fmla="*/ 40 h 129"/>
              <a:gd name="T38" fmla="*/ 15 w 103"/>
              <a:gd name="T39" fmla="*/ 57 h 129"/>
              <a:gd name="T40" fmla="*/ 10 w 103"/>
              <a:gd name="T41" fmla="*/ 6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29">
                <a:moveTo>
                  <a:pt x="10" y="69"/>
                </a:moveTo>
                <a:lnTo>
                  <a:pt x="0" y="69"/>
                </a:lnTo>
                <a:lnTo>
                  <a:pt x="0" y="79"/>
                </a:lnTo>
                <a:lnTo>
                  <a:pt x="0" y="100"/>
                </a:lnTo>
                <a:lnTo>
                  <a:pt x="12" y="112"/>
                </a:lnTo>
                <a:lnTo>
                  <a:pt x="12" y="129"/>
                </a:lnTo>
                <a:lnTo>
                  <a:pt x="24" y="120"/>
                </a:lnTo>
                <a:lnTo>
                  <a:pt x="82" y="122"/>
                </a:lnTo>
                <a:lnTo>
                  <a:pt x="89" y="103"/>
                </a:lnTo>
                <a:lnTo>
                  <a:pt x="94" y="88"/>
                </a:lnTo>
                <a:lnTo>
                  <a:pt x="94" y="76"/>
                </a:lnTo>
                <a:lnTo>
                  <a:pt x="103" y="60"/>
                </a:lnTo>
                <a:lnTo>
                  <a:pt x="103" y="21"/>
                </a:lnTo>
                <a:lnTo>
                  <a:pt x="89" y="21"/>
                </a:lnTo>
                <a:lnTo>
                  <a:pt x="70" y="43"/>
                </a:lnTo>
                <a:lnTo>
                  <a:pt x="39" y="7"/>
                </a:lnTo>
                <a:lnTo>
                  <a:pt x="29" y="0"/>
                </a:lnTo>
                <a:lnTo>
                  <a:pt x="22" y="7"/>
                </a:lnTo>
                <a:lnTo>
                  <a:pt x="10" y="40"/>
                </a:lnTo>
                <a:lnTo>
                  <a:pt x="15" y="57"/>
                </a:lnTo>
                <a:lnTo>
                  <a:pt x="10" y="69"/>
                </a:lnTo>
                <a:close/>
              </a:path>
            </a:pathLst>
          </a:custGeom>
          <a:solidFill>
            <a:srgbClr val="00CEE8">
              <a:lumMod val="75000"/>
            </a:srgbClr>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8" name="Freeform 21">
            <a:extLst>
              <a:ext uri="{FF2B5EF4-FFF2-40B4-BE49-F238E27FC236}">
                <a16:creationId xmlns:a16="http://schemas.microsoft.com/office/drawing/2014/main" id="{FFCEDCFB-4F45-D1AD-8388-1894492596E8}"/>
              </a:ext>
            </a:extLst>
          </p:cNvPr>
          <p:cNvSpPr>
            <a:spLocks/>
          </p:cNvSpPr>
          <p:nvPr/>
        </p:nvSpPr>
        <p:spPr bwMode="auto">
          <a:xfrm>
            <a:off x="9416229" y="3475742"/>
            <a:ext cx="163513" cy="204787"/>
          </a:xfrm>
          <a:custGeom>
            <a:avLst/>
            <a:gdLst>
              <a:gd name="T0" fmla="*/ 10 w 103"/>
              <a:gd name="T1" fmla="*/ 69 h 129"/>
              <a:gd name="T2" fmla="*/ 0 w 103"/>
              <a:gd name="T3" fmla="*/ 69 h 129"/>
              <a:gd name="T4" fmla="*/ 0 w 103"/>
              <a:gd name="T5" fmla="*/ 79 h 129"/>
              <a:gd name="T6" fmla="*/ 0 w 103"/>
              <a:gd name="T7" fmla="*/ 100 h 129"/>
              <a:gd name="T8" fmla="*/ 12 w 103"/>
              <a:gd name="T9" fmla="*/ 112 h 129"/>
              <a:gd name="T10" fmla="*/ 12 w 103"/>
              <a:gd name="T11" fmla="*/ 129 h 129"/>
              <a:gd name="T12" fmla="*/ 24 w 103"/>
              <a:gd name="T13" fmla="*/ 120 h 129"/>
              <a:gd name="T14" fmla="*/ 82 w 103"/>
              <a:gd name="T15" fmla="*/ 122 h 129"/>
              <a:gd name="T16" fmla="*/ 89 w 103"/>
              <a:gd name="T17" fmla="*/ 103 h 129"/>
              <a:gd name="T18" fmla="*/ 94 w 103"/>
              <a:gd name="T19" fmla="*/ 88 h 129"/>
              <a:gd name="T20" fmla="*/ 94 w 103"/>
              <a:gd name="T21" fmla="*/ 76 h 129"/>
              <a:gd name="T22" fmla="*/ 103 w 103"/>
              <a:gd name="T23" fmla="*/ 60 h 129"/>
              <a:gd name="T24" fmla="*/ 103 w 103"/>
              <a:gd name="T25" fmla="*/ 21 h 129"/>
              <a:gd name="T26" fmla="*/ 89 w 103"/>
              <a:gd name="T27" fmla="*/ 21 h 129"/>
              <a:gd name="T28" fmla="*/ 70 w 103"/>
              <a:gd name="T29" fmla="*/ 43 h 129"/>
              <a:gd name="T30" fmla="*/ 39 w 103"/>
              <a:gd name="T31" fmla="*/ 7 h 129"/>
              <a:gd name="T32" fmla="*/ 29 w 103"/>
              <a:gd name="T33" fmla="*/ 0 h 129"/>
              <a:gd name="T34" fmla="*/ 22 w 103"/>
              <a:gd name="T35" fmla="*/ 7 h 129"/>
              <a:gd name="T36" fmla="*/ 10 w 103"/>
              <a:gd name="T37" fmla="*/ 40 h 129"/>
              <a:gd name="T38" fmla="*/ 15 w 103"/>
              <a:gd name="T39" fmla="*/ 57 h 129"/>
              <a:gd name="T40" fmla="*/ 10 w 103"/>
              <a:gd name="T41" fmla="*/ 6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29">
                <a:moveTo>
                  <a:pt x="10" y="69"/>
                </a:moveTo>
                <a:lnTo>
                  <a:pt x="0" y="69"/>
                </a:lnTo>
                <a:lnTo>
                  <a:pt x="0" y="79"/>
                </a:lnTo>
                <a:lnTo>
                  <a:pt x="0" y="100"/>
                </a:lnTo>
                <a:lnTo>
                  <a:pt x="12" y="112"/>
                </a:lnTo>
                <a:lnTo>
                  <a:pt x="12" y="129"/>
                </a:lnTo>
                <a:lnTo>
                  <a:pt x="24" y="120"/>
                </a:lnTo>
                <a:lnTo>
                  <a:pt x="82" y="122"/>
                </a:lnTo>
                <a:lnTo>
                  <a:pt x="89" y="103"/>
                </a:lnTo>
                <a:lnTo>
                  <a:pt x="94" y="88"/>
                </a:lnTo>
                <a:lnTo>
                  <a:pt x="94" y="76"/>
                </a:lnTo>
                <a:lnTo>
                  <a:pt x="103" y="60"/>
                </a:lnTo>
                <a:lnTo>
                  <a:pt x="103" y="21"/>
                </a:lnTo>
                <a:lnTo>
                  <a:pt x="89" y="21"/>
                </a:lnTo>
                <a:lnTo>
                  <a:pt x="70" y="43"/>
                </a:lnTo>
                <a:lnTo>
                  <a:pt x="39" y="7"/>
                </a:lnTo>
                <a:lnTo>
                  <a:pt x="29" y="0"/>
                </a:lnTo>
                <a:lnTo>
                  <a:pt x="22" y="7"/>
                </a:lnTo>
                <a:lnTo>
                  <a:pt x="10" y="40"/>
                </a:lnTo>
                <a:lnTo>
                  <a:pt x="15" y="57"/>
                </a:lnTo>
                <a:lnTo>
                  <a:pt x="10" y="69"/>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29" name="Freeform 11">
            <a:extLst>
              <a:ext uri="{FF2B5EF4-FFF2-40B4-BE49-F238E27FC236}">
                <a16:creationId xmlns:a16="http://schemas.microsoft.com/office/drawing/2014/main" id="{3421D2E8-7337-B67D-4558-BD98C7D0A90A}"/>
              </a:ext>
            </a:extLst>
          </p:cNvPr>
          <p:cNvSpPr>
            <a:spLocks/>
          </p:cNvSpPr>
          <p:nvPr/>
        </p:nvSpPr>
        <p:spPr bwMode="auto">
          <a:xfrm>
            <a:off x="9197068" y="4543128"/>
            <a:ext cx="1384300" cy="1489075"/>
          </a:xfrm>
          <a:custGeom>
            <a:avLst/>
            <a:gdLst>
              <a:gd name="T0" fmla="*/ 328 w 364"/>
              <a:gd name="T1" fmla="*/ 139 h 391"/>
              <a:gd name="T2" fmla="*/ 294 w 364"/>
              <a:gd name="T3" fmla="*/ 137 h 391"/>
              <a:gd name="T4" fmla="*/ 266 w 364"/>
              <a:gd name="T5" fmla="*/ 133 h 391"/>
              <a:gd name="T6" fmla="*/ 236 w 364"/>
              <a:gd name="T7" fmla="*/ 128 h 391"/>
              <a:gd name="T8" fmla="*/ 236 w 364"/>
              <a:gd name="T9" fmla="*/ 110 h 391"/>
              <a:gd name="T10" fmla="*/ 243 w 364"/>
              <a:gd name="T11" fmla="*/ 109 h 391"/>
              <a:gd name="T12" fmla="*/ 251 w 364"/>
              <a:gd name="T13" fmla="*/ 101 h 391"/>
              <a:gd name="T14" fmla="*/ 252 w 364"/>
              <a:gd name="T15" fmla="*/ 93 h 391"/>
              <a:gd name="T16" fmla="*/ 262 w 364"/>
              <a:gd name="T17" fmla="*/ 93 h 391"/>
              <a:gd name="T18" fmla="*/ 261 w 364"/>
              <a:gd name="T19" fmla="*/ 87 h 391"/>
              <a:gd name="T20" fmla="*/ 253 w 364"/>
              <a:gd name="T21" fmla="*/ 82 h 391"/>
              <a:gd name="T22" fmla="*/ 253 w 364"/>
              <a:gd name="T23" fmla="*/ 75 h 391"/>
              <a:gd name="T24" fmla="*/ 264 w 364"/>
              <a:gd name="T25" fmla="*/ 60 h 391"/>
              <a:gd name="T26" fmla="*/ 259 w 364"/>
              <a:gd name="T27" fmla="*/ 56 h 391"/>
              <a:gd name="T28" fmla="*/ 249 w 364"/>
              <a:gd name="T29" fmla="*/ 56 h 391"/>
              <a:gd name="T30" fmla="*/ 261 w 364"/>
              <a:gd name="T31" fmla="*/ 40 h 391"/>
              <a:gd name="T32" fmla="*/ 262 w 364"/>
              <a:gd name="T33" fmla="*/ 32 h 391"/>
              <a:gd name="T34" fmla="*/ 257 w 364"/>
              <a:gd name="T35" fmla="*/ 28 h 391"/>
              <a:gd name="T36" fmla="*/ 258 w 364"/>
              <a:gd name="T37" fmla="*/ 23 h 391"/>
              <a:gd name="T38" fmla="*/ 263 w 364"/>
              <a:gd name="T39" fmla="*/ 23 h 391"/>
              <a:gd name="T40" fmla="*/ 265 w 364"/>
              <a:gd name="T41" fmla="*/ 16 h 391"/>
              <a:gd name="T42" fmla="*/ 258 w 364"/>
              <a:gd name="T43" fmla="*/ 10 h 391"/>
              <a:gd name="T44" fmla="*/ 253 w 364"/>
              <a:gd name="T45" fmla="*/ 13 h 391"/>
              <a:gd name="T46" fmla="*/ 222 w 364"/>
              <a:gd name="T47" fmla="*/ 3 h 391"/>
              <a:gd name="T48" fmla="*/ 197 w 364"/>
              <a:gd name="T49" fmla="*/ 2 h 391"/>
              <a:gd name="T50" fmla="*/ 182 w 364"/>
              <a:gd name="T51" fmla="*/ 0 h 391"/>
              <a:gd name="T52" fmla="*/ 179 w 364"/>
              <a:gd name="T53" fmla="*/ 5 h 391"/>
              <a:gd name="T54" fmla="*/ 161 w 364"/>
              <a:gd name="T55" fmla="*/ 7 h 391"/>
              <a:gd name="T56" fmla="*/ 167 w 364"/>
              <a:gd name="T57" fmla="*/ 20 h 391"/>
              <a:gd name="T58" fmla="*/ 162 w 364"/>
              <a:gd name="T59" fmla="*/ 31 h 391"/>
              <a:gd name="T60" fmla="*/ 161 w 364"/>
              <a:gd name="T61" fmla="*/ 34 h 391"/>
              <a:gd name="T62" fmla="*/ 161 w 364"/>
              <a:gd name="T63" fmla="*/ 37 h 391"/>
              <a:gd name="T64" fmla="*/ 159 w 364"/>
              <a:gd name="T65" fmla="*/ 44 h 391"/>
              <a:gd name="T66" fmla="*/ 153 w 364"/>
              <a:gd name="T67" fmla="*/ 49 h 391"/>
              <a:gd name="T68" fmla="*/ 153 w 364"/>
              <a:gd name="T69" fmla="*/ 59 h 391"/>
              <a:gd name="T70" fmla="*/ 149 w 364"/>
              <a:gd name="T71" fmla="*/ 67 h 391"/>
              <a:gd name="T72" fmla="*/ 143 w 364"/>
              <a:gd name="T73" fmla="*/ 67 h 391"/>
              <a:gd name="T74" fmla="*/ 115 w 364"/>
              <a:gd name="T75" fmla="*/ 45 h 391"/>
              <a:gd name="T76" fmla="*/ 96 w 364"/>
              <a:gd name="T77" fmla="*/ 101 h 391"/>
              <a:gd name="T78" fmla="*/ 96 w 364"/>
              <a:gd name="T79" fmla="*/ 118 h 391"/>
              <a:gd name="T80" fmla="*/ 80 w 364"/>
              <a:gd name="T81" fmla="*/ 132 h 391"/>
              <a:gd name="T82" fmla="*/ 80 w 364"/>
              <a:gd name="T83" fmla="*/ 140 h 391"/>
              <a:gd name="T84" fmla="*/ 74 w 364"/>
              <a:gd name="T85" fmla="*/ 141 h 391"/>
              <a:gd name="T86" fmla="*/ 49 w 364"/>
              <a:gd name="T87" fmla="*/ 165 h 391"/>
              <a:gd name="T88" fmla="*/ 42 w 364"/>
              <a:gd name="T89" fmla="*/ 188 h 391"/>
              <a:gd name="T90" fmla="*/ 31 w 364"/>
              <a:gd name="T91" fmla="*/ 211 h 391"/>
              <a:gd name="T92" fmla="*/ 27 w 364"/>
              <a:gd name="T93" fmla="*/ 233 h 391"/>
              <a:gd name="T94" fmla="*/ 0 w 364"/>
              <a:gd name="T95" fmla="*/ 273 h 391"/>
              <a:gd name="T96" fmla="*/ 118 w 364"/>
              <a:gd name="T97" fmla="*/ 372 h 391"/>
              <a:gd name="T98" fmla="*/ 336 w 364"/>
              <a:gd name="T99" fmla="*/ 391 h 391"/>
              <a:gd name="T100" fmla="*/ 353 w 364"/>
              <a:gd name="T101" fmla="*/ 385 h 391"/>
              <a:gd name="T102" fmla="*/ 360 w 364"/>
              <a:gd name="T103" fmla="*/ 297 h 391"/>
              <a:gd name="T104" fmla="*/ 364 w 364"/>
              <a:gd name="T105" fmla="*/ 241 h 391"/>
              <a:gd name="T106" fmla="*/ 360 w 364"/>
              <a:gd name="T107" fmla="*/ 204 h 391"/>
              <a:gd name="T108" fmla="*/ 353 w 364"/>
              <a:gd name="T109" fmla="*/ 170 h 391"/>
              <a:gd name="T110" fmla="*/ 341 w 364"/>
              <a:gd name="T111" fmla="*/ 159 h 391"/>
              <a:gd name="T112" fmla="*/ 328 w 364"/>
              <a:gd name="T113" fmla="*/ 13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4" h="391">
                <a:moveTo>
                  <a:pt x="328" y="139"/>
                </a:moveTo>
                <a:cubicBezTo>
                  <a:pt x="294" y="137"/>
                  <a:pt x="294" y="137"/>
                  <a:pt x="294" y="137"/>
                </a:cubicBezTo>
                <a:cubicBezTo>
                  <a:pt x="266" y="133"/>
                  <a:pt x="266" y="133"/>
                  <a:pt x="266" y="133"/>
                </a:cubicBezTo>
                <a:cubicBezTo>
                  <a:pt x="236" y="128"/>
                  <a:pt x="236" y="128"/>
                  <a:pt x="236" y="128"/>
                </a:cubicBezTo>
                <a:cubicBezTo>
                  <a:pt x="236" y="110"/>
                  <a:pt x="236" y="110"/>
                  <a:pt x="236" y="110"/>
                </a:cubicBezTo>
                <a:cubicBezTo>
                  <a:pt x="243" y="109"/>
                  <a:pt x="243" y="109"/>
                  <a:pt x="243" y="109"/>
                </a:cubicBezTo>
                <a:cubicBezTo>
                  <a:pt x="251" y="101"/>
                  <a:pt x="251" y="101"/>
                  <a:pt x="251" y="101"/>
                </a:cubicBezTo>
                <a:cubicBezTo>
                  <a:pt x="252" y="93"/>
                  <a:pt x="252" y="93"/>
                  <a:pt x="252" y="93"/>
                </a:cubicBezTo>
                <a:cubicBezTo>
                  <a:pt x="262" y="93"/>
                  <a:pt x="262" y="93"/>
                  <a:pt x="262" y="93"/>
                </a:cubicBezTo>
                <a:cubicBezTo>
                  <a:pt x="261" y="87"/>
                  <a:pt x="261" y="87"/>
                  <a:pt x="261" y="87"/>
                </a:cubicBezTo>
                <a:cubicBezTo>
                  <a:pt x="253" y="82"/>
                  <a:pt x="253" y="82"/>
                  <a:pt x="253" y="82"/>
                </a:cubicBezTo>
                <a:cubicBezTo>
                  <a:pt x="253" y="75"/>
                  <a:pt x="253" y="75"/>
                  <a:pt x="253" y="75"/>
                </a:cubicBezTo>
                <a:cubicBezTo>
                  <a:pt x="264" y="60"/>
                  <a:pt x="264" y="60"/>
                  <a:pt x="264" y="60"/>
                </a:cubicBezTo>
                <a:cubicBezTo>
                  <a:pt x="259" y="56"/>
                  <a:pt x="259" y="56"/>
                  <a:pt x="259" y="56"/>
                </a:cubicBezTo>
                <a:cubicBezTo>
                  <a:pt x="249" y="56"/>
                  <a:pt x="249" y="56"/>
                  <a:pt x="249" y="56"/>
                </a:cubicBezTo>
                <a:cubicBezTo>
                  <a:pt x="261" y="40"/>
                  <a:pt x="261" y="40"/>
                  <a:pt x="261" y="40"/>
                </a:cubicBezTo>
                <a:cubicBezTo>
                  <a:pt x="262" y="32"/>
                  <a:pt x="262" y="32"/>
                  <a:pt x="262" y="32"/>
                </a:cubicBezTo>
                <a:cubicBezTo>
                  <a:pt x="257" y="28"/>
                  <a:pt x="257" y="28"/>
                  <a:pt x="257" y="28"/>
                </a:cubicBezTo>
                <a:cubicBezTo>
                  <a:pt x="258" y="23"/>
                  <a:pt x="258" y="23"/>
                  <a:pt x="258" y="23"/>
                </a:cubicBezTo>
                <a:cubicBezTo>
                  <a:pt x="263" y="23"/>
                  <a:pt x="263" y="23"/>
                  <a:pt x="263" y="23"/>
                </a:cubicBezTo>
                <a:cubicBezTo>
                  <a:pt x="265" y="16"/>
                  <a:pt x="265" y="16"/>
                  <a:pt x="265" y="16"/>
                </a:cubicBezTo>
                <a:cubicBezTo>
                  <a:pt x="258" y="10"/>
                  <a:pt x="258" y="10"/>
                  <a:pt x="258" y="10"/>
                </a:cubicBezTo>
                <a:cubicBezTo>
                  <a:pt x="253" y="13"/>
                  <a:pt x="253" y="13"/>
                  <a:pt x="253" y="13"/>
                </a:cubicBezTo>
                <a:cubicBezTo>
                  <a:pt x="222" y="3"/>
                  <a:pt x="222" y="3"/>
                  <a:pt x="222" y="3"/>
                </a:cubicBezTo>
                <a:cubicBezTo>
                  <a:pt x="197" y="2"/>
                  <a:pt x="197" y="2"/>
                  <a:pt x="197" y="2"/>
                </a:cubicBezTo>
                <a:cubicBezTo>
                  <a:pt x="182" y="0"/>
                  <a:pt x="182" y="0"/>
                  <a:pt x="182" y="0"/>
                </a:cubicBezTo>
                <a:cubicBezTo>
                  <a:pt x="179" y="5"/>
                  <a:pt x="179" y="5"/>
                  <a:pt x="179" y="5"/>
                </a:cubicBezTo>
                <a:cubicBezTo>
                  <a:pt x="161" y="7"/>
                  <a:pt x="161" y="7"/>
                  <a:pt x="161" y="7"/>
                </a:cubicBezTo>
                <a:cubicBezTo>
                  <a:pt x="167" y="20"/>
                  <a:pt x="167" y="20"/>
                  <a:pt x="167" y="20"/>
                </a:cubicBezTo>
                <a:cubicBezTo>
                  <a:pt x="162" y="31"/>
                  <a:pt x="162" y="31"/>
                  <a:pt x="162" y="31"/>
                </a:cubicBezTo>
                <a:cubicBezTo>
                  <a:pt x="161" y="34"/>
                  <a:pt x="161" y="34"/>
                  <a:pt x="161" y="34"/>
                </a:cubicBezTo>
                <a:cubicBezTo>
                  <a:pt x="161" y="34"/>
                  <a:pt x="162" y="36"/>
                  <a:pt x="161" y="37"/>
                </a:cubicBezTo>
                <a:cubicBezTo>
                  <a:pt x="160" y="39"/>
                  <a:pt x="159" y="44"/>
                  <a:pt x="159" y="44"/>
                </a:cubicBezTo>
                <a:cubicBezTo>
                  <a:pt x="153" y="49"/>
                  <a:pt x="153" y="49"/>
                  <a:pt x="153" y="49"/>
                </a:cubicBezTo>
                <a:cubicBezTo>
                  <a:pt x="153" y="59"/>
                  <a:pt x="153" y="59"/>
                  <a:pt x="153" y="59"/>
                </a:cubicBezTo>
                <a:cubicBezTo>
                  <a:pt x="149" y="67"/>
                  <a:pt x="149" y="67"/>
                  <a:pt x="149" y="67"/>
                </a:cubicBezTo>
                <a:cubicBezTo>
                  <a:pt x="143" y="67"/>
                  <a:pt x="143" y="67"/>
                  <a:pt x="143" y="67"/>
                </a:cubicBezTo>
                <a:cubicBezTo>
                  <a:pt x="115" y="45"/>
                  <a:pt x="115" y="45"/>
                  <a:pt x="115" y="45"/>
                </a:cubicBezTo>
                <a:cubicBezTo>
                  <a:pt x="96" y="101"/>
                  <a:pt x="96" y="101"/>
                  <a:pt x="96" y="101"/>
                </a:cubicBezTo>
                <a:cubicBezTo>
                  <a:pt x="96" y="118"/>
                  <a:pt x="96" y="118"/>
                  <a:pt x="96" y="118"/>
                </a:cubicBezTo>
                <a:cubicBezTo>
                  <a:pt x="80" y="132"/>
                  <a:pt x="80" y="132"/>
                  <a:pt x="80" y="132"/>
                </a:cubicBezTo>
                <a:cubicBezTo>
                  <a:pt x="80" y="140"/>
                  <a:pt x="80" y="140"/>
                  <a:pt x="80" y="140"/>
                </a:cubicBezTo>
                <a:cubicBezTo>
                  <a:pt x="74" y="141"/>
                  <a:pt x="74" y="141"/>
                  <a:pt x="74" y="141"/>
                </a:cubicBezTo>
                <a:cubicBezTo>
                  <a:pt x="49" y="165"/>
                  <a:pt x="49" y="165"/>
                  <a:pt x="49" y="165"/>
                </a:cubicBezTo>
                <a:cubicBezTo>
                  <a:pt x="42" y="188"/>
                  <a:pt x="42" y="188"/>
                  <a:pt x="42" y="188"/>
                </a:cubicBezTo>
                <a:cubicBezTo>
                  <a:pt x="31" y="211"/>
                  <a:pt x="31" y="211"/>
                  <a:pt x="31" y="211"/>
                </a:cubicBezTo>
                <a:cubicBezTo>
                  <a:pt x="27" y="233"/>
                  <a:pt x="27" y="233"/>
                  <a:pt x="27" y="233"/>
                </a:cubicBezTo>
                <a:cubicBezTo>
                  <a:pt x="0" y="273"/>
                  <a:pt x="0" y="273"/>
                  <a:pt x="0" y="273"/>
                </a:cubicBezTo>
                <a:cubicBezTo>
                  <a:pt x="118" y="372"/>
                  <a:pt x="118" y="372"/>
                  <a:pt x="118" y="372"/>
                </a:cubicBezTo>
                <a:cubicBezTo>
                  <a:pt x="336" y="391"/>
                  <a:pt x="336" y="391"/>
                  <a:pt x="336" y="391"/>
                </a:cubicBezTo>
                <a:cubicBezTo>
                  <a:pt x="353" y="385"/>
                  <a:pt x="353" y="385"/>
                  <a:pt x="353" y="385"/>
                </a:cubicBezTo>
                <a:cubicBezTo>
                  <a:pt x="360" y="297"/>
                  <a:pt x="360" y="297"/>
                  <a:pt x="360" y="297"/>
                </a:cubicBezTo>
                <a:cubicBezTo>
                  <a:pt x="364" y="241"/>
                  <a:pt x="364" y="241"/>
                  <a:pt x="364" y="241"/>
                </a:cubicBezTo>
                <a:cubicBezTo>
                  <a:pt x="360" y="204"/>
                  <a:pt x="360" y="204"/>
                  <a:pt x="360" y="204"/>
                </a:cubicBezTo>
                <a:cubicBezTo>
                  <a:pt x="353" y="170"/>
                  <a:pt x="353" y="170"/>
                  <a:pt x="353" y="170"/>
                </a:cubicBezTo>
                <a:cubicBezTo>
                  <a:pt x="341" y="159"/>
                  <a:pt x="341" y="159"/>
                  <a:pt x="341" y="159"/>
                </a:cubicBezTo>
                <a:lnTo>
                  <a:pt x="328" y="139"/>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0" name="Freeform 12">
            <a:extLst>
              <a:ext uri="{FF2B5EF4-FFF2-40B4-BE49-F238E27FC236}">
                <a16:creationId xmlns:a16="http://schemas.microsoft.com/office/drawing/2014/main" id="{D0E2E5B3-9451-7CBC-7E5C-84E35EF20F99}"/>
              </a:ext>
            </a:extLst>
          </p:cNvPr>
          <p:cNvSpPr>
            <a:spLocks/>
          </p:cNvSpPr>
          <p:nvPr/>
        </p:nvSpPr>
        <p:spPr bwMode="auto">
          <a:xfrm>
            <a:off x="10414681" y="3887490"/>
            <a:ext cx="757238" cy="979487"/>
          </a:xfrm>
          <a:custGeom>
            <a:avLst/>
            <a:gdLst>
              <a:gd name="T0" fmla="*/ 192 w 199"/>
              <a:gd name="T1" fmla="*/ 150 h 257"/>
              <a:gd name="T2" fmla="*/ 181 w 199"/>
              <a:gd name="T3" fmla="*/ 133 h 257"/>
              <a:gd name="T4" fmla="*/ 178 w 199"/>
              <a:gd name="T5" fmla="*/ 126 h 257"/>
              <a:gd name="T6" fmla="*/ 172 w 199"/>
              <a:gd name="T7" fmla="*/ 115 h 257"/>
              <a:gd name="T8" fmla="*/ 163 w 199"/>
              <a:gd name="T9" fmla="*/ 111 h 257"/>
              <a:gd name="T10" fmla="*/ 157 w 199"/>
              <a:gd name="T11" fmla="*/ 105 h 257"/>
              <a:gd name="T12" fmla="*/ 162 w 199"/>
              <a:gd name="T13" fmla="*/ 99 h 257"/>
              <a:gd name="T14" fmla="*/ 155 w 199"/>
              <a:gd name="T15" fmla="*/ 88 h 257"/>
              <a:gd name="T16" fmla="*/ 155 w 199"/>
              <a:gd name="T17" fmla="*/ 81 h 257"/>
              <a:gd name="T18" fmla="*/ 148 w 199"/>
              <a:gd name="T19" fmla="*/ 80 h 257"/>
              <a:gd name="T20" fmla="*/ 145 w 199"/>
              <a:gd name="T21" fmla="*/ 74 h 257"/>
              <a:gd name="T22" fmla="*/ 148 w 199"/>
              <a:gd name="T23" fmla="*/ 68 h 257"/>
              <a:gd name="T24" fmla="*/ 132 w 199"/>
              <a:gd name="T25" fmla="*/ 54 h 257"/>
              <a:gd name="T26" fmla="*/ 121 w 199"/>
              <a:gd name="T27" fmla="*/ 57 h 257"/>
              <a:gd name="T28" fmla="*/ 80 w 199"/>
              <a:gd name="T29" fmla="*/ 36 h 257"/>
              <a:gd name="T30" fmla="*/ 46 w 199"/>
              <a:gd name="T31" fmla="*/ 7 h 257"/>
              <a:gd name="T32" fmla="*/ 28 w 199"/>
              <a:gd name="T33" fmla="*/ 7 h 257"/>
              <a:gd name="T34" fmla="*/ 18 w 199"/>
              <a:gd name="T35" fmla="*/ 45 h 257"/>
              <a:gd name="T36" fmla="*/ 12 w 199"/>
              <a:gd name="T37" fmla="*/ 71 h 257"/>
              <a:gd name="T38" fmla="*/ 23 w 199"/>
              <a:gd name="T39" fmla="*/ 84 h 257"/>
              <a:gd name="T40" fmla="*/ 36 w 199"/>
              <a:gd name="T41" fmla="*/ 108 h 257"/>
              <a:gd name="T42" fmla="*/ 18 w 199"/>
              <a:gd name="T43" fmla="*/ 128 h 257"/>
              <a:gd name="T44" fmla="*/ 6 w 199"/>
              <a:gd name="T45" fmla="*/ 131 h 257"/>
              <a:gd name="T46" fmla="*/ 0 w 199"/>
              <a:gd name="T47" fmla="*/ 137 h 257"/>
              <a:gd name="T48" fmla="*/ 17 w 199"/>
              <a:gd name="T49" fmla="*/ 174 h 257"/>
              <a:gd name="T50" fmla="*/ 28 w 199"/>
              <a:gd name="T51" fmla="*/ 192 h 257"/>
              <a:gd name="T52" fmla="*/ 59 w 199"/>
              <a:gd name="T53" fmla="*/ 232 h 257"/>
              <a:gd name="T54" fmla="*/ 64 w 199"/>
              <a:gd name="T55" fmla="*/ 249 h 257"/>
              <a:gd name="T56" fmla="*/ 115 w 199"/>
              <a:gd name="T57" fmla="*/ 256 h 257"/>
              <a:gd name="T58" fmla="*/ 116 w 199"/>
              <a:gd name="T59" fmla="*/ 247 h 257"/>
              <a:gd name="T60" fmla="*/ 138 w 199"/>
              <a:gd name="T61" fmla="*/ 234 h 257"/>
              <a:gd name="T62" fmla="*/ 161 w 199"/>
              <a:gd name="T63" fmla="*/ 236 h 257"/>
              <a:gd name="T64" fmla="*/ 177 w 199"/>
              <a:gd name="T65" fmla="*/ 217 h 257"/>
              <a:gd name="T66" fmla="*/ 199 w 199"/>
              <a:gd name="T67" fmla="*/ 15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257">
                <a:moveTo>
                  <a:pt x="198" y="156"/>
                </a:moveTo>
                <a:cubicBezTo>
                  <a:pt x="198" y="155"/>
                  <a:pt x="192" y="150"/>
                  <a:pt x="192" y="150"/>
                </a:cubicBezTo>
                <a:cubicBezTo>
                  <a:pt x="191" y="144"/>
                  <a:pt x="191" y="144"/>
                  <a:pt x="191" y="144"/>
                </a:cubicBezTo>
                <a:cubicBezTo>
                  <a:pt x="181" y="133"/>
                  <a:pt x="181" y="133"/>
                  <a:pt x="181" y="133"/>
                </a:cubicBezTo>
                <a:cubicBezTo>
                  <a:pt x="178" y="128"/>
                  <a:pt x="178" y="128"/>
                  <a:pt x="178" y="128"/>
                </a:cubicBezTo>
                <a:cubicBezTo>
                  <a:pt x="178" y="126"/>
                  <a:pt x="178" y="126"/>
                  <a:pt x="178" y="126"/>
                </a:cubicBezTo>
                <a:cubicBezTo>
                  <a:pt x="172" y="118"/>
                  <a:pt x="172" y="118"/>
                  <a:pt x="172" y="118"/>
                </a:cubicBezTo>
                <a:cubicBezTo>
                  <a:pt x="172" y="115"/>
                  <a:pt x="172" y="115"/>
                  <a:pt x="172" y="115"/>
                </a:cubicBezTo>
                <a:cubicBezTo>
                  <a:pt x="169" y="111"/>
                  <a:pt x="169" y="111"/>
                  <a:pt x="169" y="111"/>
                </a:cubicBezTo>
                <a:cubicBezTo>
                  <a:pt x="169" y="111"/>
                  <a:pt x="163" y="111"/>
                  <a:pt x="163" y="111"/>
                </a:cubicBezTo>
                <a:cubicBezTo>
                  <a:pt x="162" y="111"/>
                  <a:pt x="159" y="110"/>
                  <a:pt x="159" y="110"/>
                </a:cubicBezTo>
                <a:cubicBezTo>
                  <a:pt x="159" y="110"/>
                  <a:pt x="157" y="106"/>
                  <a:pt x="157" y="105"/>
                </a:cubicBezTo>
                <a:cubicBezTo>
                  <a:pt x="157" y="104"/>
                  <a:pt x="155" y="101"/>
                  <a:pt x="155" y="101"/>
                </a:cubicBezTo>
                <a:cubicBezTo>
                  <a:pt x="162" y="99"/>
                  <a:pt x="162" y="99"/>
                  <a:pt x="162" y="99"/>
                </a:cubicBezTo>
                <a:cubicBezTo>
                  <a:pt x="162" y="99"/>
                  <a:pt x="161" y="93"/>
                  <a:pt x="161" y="93"/>
                </a:cubicBezTo>
                <a:cubicBezTo>
                  <a:pt x="161" y="92"/>
                  <a:pt x="155" y="88"/>
                  <a:pt x="155" y="88"/>
                </a:cubicBezTo>
                <a:cubicBezTo>
                  <a:pt x="155" y="88"/>
                  <a:pt x="154" y="85"/>
                  <a:pt x="155" y="84"/>
                </a:cubicBezTo>
                <a:cubicBezTo>
                  <a:pt x="155" y="84"/>
                  <a:pt x="155" y="82"/>
                  <a:pt x="155" y="81"/>
                </a:cubicBezTo>
                <a:cubicBezTo>
                  <a:pt x="155" y="80"/>
                  <a:pt x="151" y="81"/>
                  <a:pt x="151" y="81"/>
                </a:cubicBezTo>
                <a:cubicBezTo>
                  <a:pt x="151" y="81"/>
                  <a:pt x="148" y="80"/>
                  <a:pt x="148" y="80"/>
                </a:cubicBezTo>
                <a:cubicBezTo>
                  <a:pt x="148" y="80"/>
                  <a:pt x="148" y="77"/>
                  <a:pt x="148" y="77"/>
                </a:cubicBezTo>
                <a:cubicBezTo>
                  <a:pt x="148" y="76"/>
                  <a:pt x="145" y="74"/>
                  <a:pt x="145" y="74"/>
                </a:cubicBezTo>
                <a:cubicBezTo>
                  <a:pt x="146" y="72"/>
                  <a:pt x="146" y="72"/>
                  <a:pt x="146" y="72"/>
                </a:cubicBezTo>
                <a:cubicBezTo>
                  <a:pt x="148" y="68"/>
                  <a:pt x="148" y="68"/>
                  <a:pt x="148" y="68"/>
                </a:cubicBezTo>
                <a:cubicBezTo>
                  <a:pt x="137" y="56"/>
                  <a:pt x="137" y="56"/>
                  <a:pt x="137" y="56"/>
                </a:cubicBezTo>
                <a:cubicBezTo>
                  <a:pt x="132" y="54"/>
                  <a:pt x="132" y="54"/>
                  <a:pt x="132" y="54"/>
                </a:cubicBezTo>
                <a:cubicBezTo>
                  <a:pt x="125" y="53"/>
                  <a:pt x="125" y="53"/>
                  <a:pt x="125" y="53"/>
                </a:cubicBezTo>
                <a:cubicBezTo>
                  <a:pt x="121" y="57"/>
                  <a:pt x="121" y="57"/>
                  <a:pt x="121" y="57"/>
                </a:cubicBezTo>
                <a:cubicBezTo>
                  <a:pt x="108" y="57"/>
                  <a:pt x="108" y="57"/>
                  <a:pt x="108" y="57"/>
                </a:cubicBezTo>
                <a:cubicBezTo>
                  <a:pt x="80" y="36"/>
                  <a:pt x="80" y="36"/>
                  <a:pt x="80" y="36"/>
                </a:cubicBezTo>
                <a:cubicBezTo>
                  <a:pt x="52" y="8"/>
                  <a:pt x="52" y="8"/>
                  <a:pt x="52" y="8"/>
                </a:cubicBezTo>
                <a:cubicBezTo>
                  <a:pt x="46" y="7"/>
                  <a:pt x="46" y="7"/>
                  <a:pt x="46" y="7"/>
                </a:cubicBezTo>
                <a:cubicBezTo>
                  <a:pt x="37" y="0"/>
                  <a:pt x="37" y="0"/>
                  <a:pt x="37" y="0"/>
                </a:cubicBezTo>
                <a:cubicBezTo>
                  <a:pt x="28" y="7"/>
                  <a:pt x="28" y="7"/>
                  <a:pt x="28" y="7"/>
                </a:cubicBezTo>
                <a:cubicBezTo>
                  <a:pt x="26" y="23"/>
                  <a:pt x="26" y="23"/>
                  <a:pt x="26" y="23"/>
                </a:cubicBezTo>
                <a:cubicBezTo>
                  <a:pt x="18" y="45"/>
                  <a:pt x="18" y="45"/>
                  <a:pt x="18" y="45"/>
                </a:cubicBezTo>
                <a:cubicBezTo>
                  <a:pt x="21" y="58"/>
                  <a:pt x="21" y="58"/>
                  <a:pt x="21" y="58"/>
                </a:cubicBezTo>
                <a:cubicBezTo>
                  <a:pt x="12" y="71"/>
                  <a:pt x="12" y="71"/>
                  <a:pt x="12" y="71"/>
                </a:cubicBezTo>
                <a:cubicBezTo>
                  <a:pt x="21" y="78"/>
                  <a:pt x="21" y="78"/>
                  <a:pt x="21" y="78"/>
                </a:cubicBezTo>
                <a:cubicBezTo>
                  <a:pt x="23" y="84"/>
                  <a:pt x="23" y="84"/>
                  <a:pt x="23" y="84"/>
                </a:cubicBezTo>
                <a:cubicBezTo>
                  <a:pt x="18" y="96"/>
                  <a:pt x="18" y="96"/>
                  <a:pt x="18" y="96"/>
                </a:cubicBezTo>
                <a:cubicBezTo>
                  <a:pt x="36" y="108"/>
                  <a:pt x="36" y="108"/>
                  <a:pt x="36" y="108"/>
                </a:cubicBezTo>
                <a:cubicBezTo>
                  <a:pt x="33" y="133"/>
                  <a:pt x="33" y="133"/>
                  <a:pt x="33" y="133"/>
                </a:cubicBezTo>
                <a:cubicBezTo>
                  <a:pt x="18" y="128"/>
                  <a:pt x="18" y="128"/>
                  <a:pt x="18" y="128"/>
                </a:cubicBezTo>
                <a:cubicBezTo>
                  <a:pt x="12" y="128"/>
                  <a:pt x="12" y="128"/>
                  <a:pt x="12" y="128"/>
                </a:cubicBezTo>
                <a:cubicBezTo>
                  <a:pt x="6" y="131"/>
                  <a:pt x="6" y="131"/>
                  <a:pt x="6" y="131"/>
                </a:cubicBezTo>
                <a:cubicBezTo>
                  <a:pt x="11" y="137"/>
                  <a:pt x="11" y="137"/>
                  <a:pt x="11" y="137"/>
                </a:cubicBezTo>
                <a:cubicBezTo>
                  <a:pt x="0" y="137"/>
                  <a:pt x="0" y="137"/>
                  <a:pt x="0" y="137"/>
                </a:cubicBezTo>
                <a:cubicBezTo>
                  <a:pt x="17" y="164"/>
                  <a:pt x="17" y="164"/>
                  <a:pt x="17" y="164"/>
                </a:cubicBezTo>
                <a:cubicBezTo>
                  <a:pt x="17" y="174"/>
                  <a:pt x="17" y="174"/>
                  <a:pt x="17" y="174"/>
                </a:cubicBezTo>
                <a:cubicBezTo>
                  <a:pt x="24" y="184"/>
                  <a:pt x="24" y="184"/>
                  <a:pt x="24" y="184"/>
                </a:cubicBezTo>
                <a:cubicBezTo>
                  <a:pt x="28" y="192"/>
                  <a:pt x="28" y="192"/>
                  <a:pt x="28" y="192"/>
                </a:cubicBezTo>
                <a:cubicBezTo>
                  <a:pt x="40" y="213"/>
                  <a:pt x="40" y="213"/>
                  <a:pt x="40" y="213"/>
                </a:cubicBezTo>
                <a:cubicBezTo>
                  <a:pt x="59" y="232"/>
                  <a:pt x="59" y="232"/>
                  <a:pt x="59" y="232"/>
                </a:cubicBezTo>
                <a:cubicBezTo>
                  <a:pt x="59" y="246"/>
                  <a:pt x="59" y="246"/>
                  <a:pt x="59" y="246"/>
                </a:cubicBezTo>
                <a:cubicBezTo>
                  <a:pt x="64" y="249"/>
                  <a:pt x="64" y="249"/>
                  <a:pt x="64" y="249"/>
                </a:cubicBezTo>
                <a:cubicBezTo>
                  <a:pt x="67" y="257"/>
                  <a:pt x="67" y="257"/>
                  <a:pt x="67" y="257"/>
                </a:cubicBezTo>
                <a:cubicBezTo>
                  <a:pt x="115" y="256"/>
                  <a:pt x="115" y="256"/>
                  <a:pt x="115" y="256"/>
                </a:cubicBezTo>
                <a:cubicBezTo>
                  <a:pt x="115" y="254"/>
                  <a:pt x="115" y="254"/>
                  <a:pt x="115" y="254"/>
                </a:cubicBezTo>
                <a:cubicBezTo>
                  <a:pt x="116" y="247"/>
                  <a:pt x="116" y="247"/>
                  <a:pt x="116" y="247"/>
                </a:cubicBezTo>
                <a:cubicBezTo>
                  <a:pt x="122" y="242"/>
                  <a:pt x="122" y="242"/>
                  <a:pt x="122" y="242"/>
                </a:cubicBezTo>
                <a:cubicBezTo>
                  <a:pt x="138" y="234"/>
                  <a:pt x="138" y="234"/>
                  <a:pt x="138" y="234"/>
                </a:cubicBezTo>
                <a:cubicBezTo>
                  <a:pt x="147" y="232"/>
                  <a:pt x="147" y="232"/>
                  <a:pt x="147" y="232"/>
                </a:cubicBezTo>
                <a:cubicBezTo>
                  <a:pt x="161" y="236"/>
                  <a:pt x="161" y="236"/>
                  <a:pt x="161" y="236"/>
                </a:cubicBezTo>
                <a:cubicBezTo>
                  <a:pt x="177" y="235"/>
                  <a:pt x="177" y="235"/>
                  <a:pt x="177" y="235"/>
                </a:cubicBezTo>
                <a:cubicBezTo>
                  <a:pt x="177" y="217"/>
                  <a:pt x="177" y="217"/>
                  <a:pt x="177" y="217"/>
                </a:cubicBezTo>
                <a:cubicBezTo>
                  <a:pt x="198" y="164"/>
                  <a:pt x="198" y="164"/>
                  <a:pt x="198" y="164"/>
                </a:cubicBezTo>
                <a:cubicBezTo>
                  <a:pt x="198" y="164"/>
                  <a:pt x="199" y="160"/>
                  <a:pt x="199" y="159"/>
                </a:cubicBezTo>
                <a:cubicBezTo>
                  <a:pt x="199" y="159"/>
                  <a:pt x="198" y="156"/>
                  <a:pt x="198" y="156"/>
                </a:cubicBez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1" name="Freeform 19">
            <a:extLst>
              <a:ext uri="{FF2B5EF4-FFF2-40B4-BE49-F238E27FC236}">
                <a16:creationId xmlns:a16="http://schemas.microsoft.com/office/drawing/2014/main" id="{5521BC79-5BFB-26F3-B26B-C212F6355FD2}"/>
              </a:ext>
            </a:extLst>
          </p:cNvPr>
          <p:cNvSpPr>
            <a:spLocks/>
          </p:cNvSpPr>
          <p:nvPr/>
        </p:nvSpPr>
        <p:spPr bwMode="auto">
          <a:xfrm>
            <a:off x="10095593" y="4374853"/>
            <a:ext cx="760413" cy="815975"/>
          </a:xfrm>
          <a:custGeom>
            <a:avLst/>
            <a:gdLst>
              <a:gd name="T0" fmla="*/ 354 w 479"/>
              <a:gd name="T1" fmla="*/ 290 h 514"/>
              <a:gd name="T2" fmla="*/ 342 w 479"/>
              <a:gd name="T3" fmla="*/ 283 h 514"/>
              <a:gd name="T4" fmla="*/ 342 w 479"/>
              <a:gd name="T5" fmla="*/ 250 h 514"/>
              <a:gd name="T6" fmla="*/ 297 w 479"/>
              <a:gd name="T7" fmla="*/ 204 h 514"/>
              <a:gd name="T8" fmla="*/ 268 w 479"/>
              <a:gd name="T9" fmla="*/ 154 h 514"/>
              <a:gd name="T10" fmla="*/ 258 w 479"/>
              <a:gd name="T11" fmla="*/ 134 h 514"/>
              <a:gd name="T12" fmla="*/ 242 w 479"/>
              <a:gd name="T13" fmla="*/ 111 h 514"/>
              <a:gd name="T14" fmla="*/ 242 w 479"/>
              <a:gd name="T15" fmla="*/ 87 h 514"/>
              <a:gd name="T16" fmla="*/ 201 w 479"/>
              <a:gd name="T17" fmla="*/ 22 h 514"/>
              <a:gd name="T18" fmla="*/ 227 w 479"/>
              <a:gd name="T19" fmla="*/ 22 h 514"/>
              <a:gd name="T20" fmla="*/ 208 w 479"/>
              <a:gd name="T21" fmla="*/ 0 h 514"/>
              <a:gd name="T22" fmla="*/ 143 w 479"/>
              <a:gd name="T23" fmla="*/ 10 h 514"/>
              <a:gd name="T24" fmla="*/ 129 w 479"/>
              <a:gd name="T25" fmla="*/ 0 h 514"/>
              <a:gd name="T26" fmla="*/ 107 w 479"/>
              <a:gd name="T27" fmla="*/ 15 h 514"/>
              <a:gd name="T28" fmla="*/ 98 w 479"/>
              <a:gd name="T29" fmla="*/ 17 h 514"/>
              <a:gd name="T30" fmla="*/ 81 w 479"/>
              <a:gd name="T31" fmla="*/ 19 h 514"/>
              <a:gd name="T32" fmla="*/ 62 w 479"/>
              <a:gd name="T33" fmla="*/ 29 h 514"/>
              <a:gd name="T34" fmla="*/ 31 w 479"/>
              <a:gd name="T35" fmla="*/ 29 h 514"/>
              <a:gd name="T36" fmla="*/ 21 w 479"/>
              <a:gd name="T37" fmla="*/ 46 h 514"/>
              <a:gd name="T38" fmla="*/ 52 w 479"/>
              <a:gd name="T39" fmla="*/ 130 h 514"/>
              <a:gd name="T40" fmla="*/ 69 w 479"/>
              <a:gd name="T41" fmla="*/ 144 h 514"/>
              <a:gd name="T42" fmla="*/ 64 w 479"/>
              <a:gd name="T43" fmla="*/ 161 h 514"/>
              <a:gd name="T44" fmla="*/ 52 w 479"/>
              <a:gd name="T45" fmla="*/ 161 h 514"/>
              <a:gd name="T46" fmla="*/ 50 w 479"/>
              <a:gd name="T47" fmla="*/ 173 h 514"/>
              <a:gd name="T48" fmla="*/ 62 w 479"/>
              <a:gd name="T49" fmla="*/ 182 h 514"/>
              <a:gd name="T50" fmla="*/ 59 w 479"/>
              <a:gd name="T51" fmla="*/ 202 h 514"/>
              <a:gd name="T52" fmla="*/ 31 w 479"/>
              <a:gd name="T53" fmla="*/ 240 h 514"/>
              <a:gd name="T54" fmla="*/ 55 w 479"/>
              <a:gd name="T55" fmla="*/ 240 h 514"/>
              <a:gd name="T56" fmla="*/ 67 w 479"/>
              <a:gd name="T57" fmla="*/ 250 h 514"/>
              <a:gd name="T58" fmla="*/ 40 w 479"/>
              <a:gd name="T59" fmla="*/ 286 h 514"/>
              <a:gd name="T60" fmla="*/ 40 w 479"/>
              <a:gd name="T61" fmla="*/ 302 h 514"/>
              <a:gd name="T62" fmla="*/ 59 w 479"/>
              <a:gd name="T63" fmla="*/ 314 h 514"/>
              <a:gd name="T64" fmla="*/ 62 w 479"/>
              <a:gd name="T65" fmla="*/ 329 h 514"/>
              <a:gd name="T66" fmla="*/ 38 w 479"/>
              <a:gd name="T67" fmla="*/ 329 h 514"/>
              <a:gd name="T68" fmla="*/ 35 w 479"/>
              <a:gd name="T69" fmla="*/ 348 h 514"/>
              <a:gd name="T70" fmla="*/ 16 w 479"/>
              <a:gd name="T71" fmla="*/ 367 h 514"/>
              <a:gd name="T72" fmla="*/ 0 w 479"/>
              <a:gd name="T73" fmla="*/ 370 h 514"/>
              <a:gd name="T74" fmla="*/ 0 w 479"/>
              <a:gd name="T75" fmla="*/ 413 h 514"/>
              <a:gd name="T76" fmla="*/ 71 w 479"/>
              <a:gd name="T77" fmla="*/ 425 h 514"/>
              <a:gd name="T78" fmla="*/ 139 w 479"/>
              <a:gd name="T79" fmla="*/ 434 h 514"/>
              <a:gd name="T80" fmla="*/ 220 w 479"/>
              <a:gd name="T81" fmla="*/ 439 h 514"/>
              <a:gd name="T82" fmla="*/ 251 w 479"/>
              <a:gd name="T83" fmla="*/ 487 h 514"/>
              <a:gd name="T84" fmla="*/ 280 w 479"/>
              <a:gd name="T85" fmla="*/ 514 h 514"/>
              <a:gd name="T86" fmla="*/ 338 w 479"/>
              <a:gd name="T87" fmla="*/ 497 h 514"/>
              <a:gd name="T88" fmla="*/ 366 w 479"/>
              <a:gd name="T89" fmla="*/ 487 h 514"/>
              <a:gd name="T90" fmla="*/ 386 w 479"/>
              <a:gd name="T91" fmla="*/ 482 h 514"/>
              <a:gd name="T92" fmla="*/ 412 w 479"/>
              <a:gd name="T93" fmla="*/ 487 h 514"/>
              <a:gd name="T94" fmla="*/ 448 w 479"/>
              <a:gd name="T95" fmla="*/ 499 h 514"/>
              <a:gd name="T96" fmla="*/ 462 w 479"/>
              <a:gd name="T97" fmla="*/ 506 h 514"/>
              <a:gd name="T98" fmla="*/ 457 w 479"/>
              <a:gd name="T99" fmla="*/ 482 h 514"/>
              <a:gd name="T100" fmla="*/ 450 w 479"/>
              <a:gd name="T101" fmla="*/ 451 h 514"/>
              <a:gd name="T102" fmla="*/ 474 w 479"/>
              <a:gd name="T103" fmla="*/ 386 h 514"/>
              <a:gd name="T104" fmla="*/ 474 w 479"/>
              <a:gd name="T105" fmla="*/ 355 h 514"/>
              <a:gd name="T106" fmla="*/ 479 w 479"/>
              <a:gd name="T107" fmla="*/ 341 h 514"/>
              <a:gd name="T108" fmla="*/ 477 w 479"/>
              <a:gd name="T109" fmla="*/ 307 h 514"/>
              <a:gd name="T110" fmla="*/ 362 w 479"/>
              <a:gd name="T111" fmla="*/ 310 h 514"/>
              <a:gd name="T112" fmla="*/ 354 w 479"/>
              <a:gd name="T113" fmla="*/ 29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9" h="514">
                <a:moveTo>
                  <a:pt x="354" y="290"/>
                </a:moveTo>
                <a:lnTo>
                  <a:pt x="342" y="283"/>
                </a:lnTo>
                <a:lnTo>
                  <a:pt x="342" y="250"/>
                </a:lnTo>
                <a:lnTo>
                  <a:pt x="297" y="204"/>
                </a:lnTo>
                <a:lnTo>
                  <a:pt x="268" y="154"/>
                </a:lnTo>
                <a:lnTo>
                  <a:pt x="258" y="134"/>
                </a:lnTo>
                <a:lnTo>
                  <a:pt x="242" y="111"/>
                </a:lnTo>
                <a:lnTo>
                  <a:pt x="242" y="87"/>
                </a:lnTo>
                <a:lnTo>
                  <a:pt x="201" y="22"/>
                </a:lnTo>
                <a:lnTo>
                  <a:pt x="227" y="22"/>
                </a:lnTo>
                <a:lnTo>
                  <a:pt x="208" y="0"/>
                </a:lnTo>
                <a:lnTo>
                  <a:pt x="143" y="10"/>
                </a:lnTo>
                <a:lnTo>
                  <a:pt x="129" y="0"/>
                </a:lnTo>
                <a:lnTo>
                  <a:pt x="107" y="15"/>
                </a:lnTo>
                <a:lnTo>
                  <a:pt x="98" y="17"/>
                </a:lnTo>
                <a:lnTo>
                  <a:pt x="81" y="19"/>
                </a:lnTo>
                <a:lnTo>
                  <a:pt x="62" y="29"/>
                </a:lnTo>
                <a:lnTo>
                  <a:pt x="31" y="29"/>
                </a:lnTo>
                <a:lnTo>
                  <a:pt x="21" y="46"/>
                </a:lnTo>
                <a:lnTo>
                  <a:pt x="52" y="130"/>
                </a:lnTo>
                <a:lnTo>
                  <a:pt x="69" y="144"/>
                </a:lnTo>
                <a:lnTo>
                  <a:pt x="64" y="161"/>
                </a:lnTo>
                <a:lnTo>
                  <a:pt x="52" y="161"/>
                </a:lnTo>
                <a:lnTo>
                  <a:pt x="50" y="173"/>
                </a:lnTo>
                <a:lnTo>
                  <a:pt x="62" y="182"/>
                </a:lnTo>
                <a:lnTo>
                  <a:pt x="59" y="202"/>
                </a:lnTo>
                <a:lnTo>
                  <a:pt x="31" y="240"/>
                </a:lnTo>
                <a:lnTo>
                  <a:pt x="55" y="240"/>
                </a:lnTo>
                <a:lnTo>
                  <a:pt x="67" y="250"/>
                </a:lnTo>
                <a:lnTo>
                  <a:pt x="40" y="286"/>
                </a:lnTo>
                <a:lnTo>
                  <a:pt x="40" y="302"/>
                </a:lnTo>
                <a:lnTo>
                  <a:pt x="59" y="314"/>
                </a:lnTo>
                <a:lnTo>
                  <a:pt x="62" y="329"/>
                </a:lnTo>
                <a:lnTo>
                  <a:pt x="38" y="329"/>
                </a:lnTo>
                <a:lnTo>
                  <a:pt x="35" y="348"/>
                </a:lnTo>
                <a:lnTo>
                  <a:pt x="16" y="367"/>
                </a:lnTo>
                <a:lnTo>
                  <a:pt x="0" y="370"/>
                </a:lnTo>
                <a:lnTo>
                  <a:pt x="0" y="413"/>
                </a:lnTo>
                <a:lnTo>
                  <a:pt x="71" y="425"/>
                </a:lnTo>
                <a:lnTo>
                  <a:pt x="139" y="434"/>
                </a:lnTo>
                <a:lnTo>
                  <a:pt x="220" y="439"/>
                </a:lnTo>
                <a:lnTo>
                  <a:pt x="251" y="487"/>
                </a:lnTo>
                <a:lnTo>
                  <a:pt x="280" y="514"/>
                </a:lnTo>
                <a:lnTo>
                  <a:pt x="338" y="497"/>
                </a:lnTo>
                <a:lnTo>
                  <a:pt x="366" y="487"/>
                </a:lnTo>
                <a:lnTo>
                  <a:pt x="386" y="482"/>
                </a:lnTo>
                <a:lnTo>
                  <a:pt x="412" y="487"/>
                </a:lnTo>
                <a:lnTo>
                  <a:pt x="448" y="499"/>
                </a:lnTo>
                <a:lnTo>
                  <a:pt x="462" y="506"/>
                </a:lnTo>
                <a:lnTo>
                  <a:pt x="457" y="482"/>
                </a:lnTo>
                <a:lnTo>
                  <a:pt x="450" y="451"/>
                </a:lnTo>
                <a:lnTo>
                  <a:pt x="474" y="386"/>
                </a:lnTo>
                <a:lnTo>
                  <a:pt x="474" y="355"/>
                </a:lnTo>
                <a:lnTo>
                  <a:pt x="479" y="341"/>
                </a:lnTo>
                <a:lnTo>
                  <a:pt x="477" y="307"/>
                </a:lnTo>
                <a:lnTo>
                  <a:pt x="362" y="310"/>
                </a:lnTo>
                <a:lnTo>
                  <a:pt x="354" y="290"/>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2" name="Freeform 20">
            <a:extLst>
              <a:ext uri="{FF2B5EF4-FFF2-40B4-BE49-F238E27FC236}">
                <a16:creationId xmlns:a16="http://schemas.microsoft.com/office/drawing/2014/main" id="{BD51FBEE-50CD-FF03-2A2B-795F89B7CF55}"/>
              </a:ext>
            </a:extLst>
          </p:cNvPr>
          <p:cNvSpPr>
            <a:spLocks/>
          </p:cNvSpPr>
          <p:nvPr/>
        </p:nvSpPr>
        <p:spPr bwMode="auto">
          <a:xfrm>
            <a:off x="10540093" y="4771728"/>
            <a:ext cx="1004888" cy="1236662"/>
          </a:xfrm>
          <a:custGeom>
            <a:avLst/>
            <a:gdLst>
              <a:gd name="T0" fmla="*/ 242 w 264"/>
              <a:gd name="T1" fmla="*/ 194 h 325"/>
              <a:gd name="T2" fmla="*/ 240 w 264"/>
              <a:gd name="T3" fmla="*/ 183 h 325"/>
              <a:gd name="T4" fmla="*/ 233 w 264"/>
              <a:gd name="T5" fmla="*/ 175 h 325"/>
              <a:gd name="T6" fmla="*/ 236 w 264"/>
              <a:gd name="T7" fmla="*/ 170 h 325"/>
              <a:gd name="T8" fmla="*/ 236 w 264"/>
              <a:gd name="T9" fmla="*/ 163 h 325"/>
              <a:gd name="T10" fmla="*/ 219 w 264"/>
              <a:gd name="T11" fmla="*/ 144 h 325"/>
              <a:gd name="T12" fmla="*/ 214 w 264"/>
              <a:gd name="T13" fmla="*/ 145 h 325"/>
              <a:gd name="T14" fmla="*/ 209 w 264"/>
              <a:gd name="T15" fmla="*/ 145 h 325"/>
              <a:gd name="T16" fmla="*/ 205 w 264"/>
              <a:gd name="T17" fmla="*/ 131 h 325"/>
              <a:gd name="T18" fmla="*/ 188 w 264"/>
              <a:gd name="T19" fmla="*/ 123 h 325"/>
              <a:gd name="T20" fmla="*/ 188 w 264"/>
              <a:gd name="T21" fmla="*/ 45 h 325"/>
              <a:gd name="T22" fmla="*/ 144 w 264"/>
              <a:gd name="T23" fmla="*/ 45 h 325"/>
              <a:gd name="T24" fmla="*/ 144 w 264"/>
              <a:gd name="T25" fmla="*/ 3 h 325"/>
              <a:gd name="T26" fmla="*/ 128 w 264"/>
              <a:gd name="T27" fmla="*/ 4 h 325"/>
              <a:gd name="T28" fmla="*/ 114 w 264"/>
              <a:gd name="T29" fmla="*/ 0 h 325"/>
              <a:gd name="T30" fmla="*/ 105 w 264"/>
              <a:gd name="T31" fmla="*/ 2 h 325"/>
              <a:gd name="T32" fmla="*/ 89 w 264"/>
              <a:gd name="T33" fmla="*/ 10 h 325"/>
              <a:gd name="T34" fmla="*/ 83 w 264"/>
              <a:gd name="T35" fmla="*/ 15 h 325"/>
              <a:gd name="T36" fmla="*/ 82 w 264"/>
              <a:gd name="T37" fmla="*/ 22 h 325"/>
              <a:gd name="T38" fmla="*/ 83 w 264"/>
              <a:gd name="T39" fmla="*/ 38 h 325"/>
              <a:gd name="T40" fmla="*/ 81 w 264"/>
              <a:gd name="T41" fmla="*/ 44 h 325"/>
              <a:gd name="T42" fmla="*/ 81 w 264"/>
              <a:gd name="T43" fmla="*/ 57 h 325"/>
              <a:gd name="T44" fmla="*/ 71 w 264"/>
              <a:gd name="T45" fmla="*/ 84 h 325"/>
              <a:gd name="T46" fmla="*/ 74 w 264"/>
              <a:gd name="T47" fmla="*/ 97 h 325"/>
              <a:gd name="T48" fmla="*/ 76 w 264"/>
              <a:gd name="T49" fmla="*/ 107 h 325"/>
              <a:gd name="T50" fmla="*/ 70 w 264"/>
              <a:gd name="T51" fmla="*/ 104 h 325"/>
              <a:gd name="T52" fmla="*/ 55 w 264"/>
              <a:gd name="T53" fmla="*/ 99 h 325"/>
              <a:gd name="T54" fmla="*/ 44 w 264"/>
              <a:gd name="T55" fmla="*/ 97 h 325"/>
              <a:gd name="T56" fmla="*/ 36 w 264"/>
              <a:gd name="T57" fmla="*/ 99 h 325"/>
              <a:gd name="T58" fmla="*/ 24 w 264"/>
              <a:gd name="T59" fmla="*/ 103 h 325"/>
              <a:gd name="T60" fmla="*/ 0 w 264"/>
              <a:gd name="T61" fmla="*/ 110 h 325"/>
              <a:gd name="T62" fmla="*/ 7 w 264"/>
              <a:gd name="T63" fmla="*/ 144 h 325"/>
              <a:gd name="T64" fmla="*/ 11 w 264"/>
              <a:gd name="T65" fmla="*/ 181 h 325"/>
              <a:gd name="T66" fmla="*/ 7 w 264"/>
              <a:gd name="T67" fmla="*/ 237 h 325"/>
              <a:gd name="T68" fmla="*/ 0 w 264"/>
              <a:gd name="T69" fmla="*/ 325 h 325"/>
              <a:gd name="T70" fmla="*/ 35 w 264"/>
              <a:gd name="T71" fmla="*/ 281 h 325"/>
              <a:gd name="T72" fmla="*/ 40 w 264"/>
              <a:gd name="T73" fmla="*/ 274 h 325"/>
              <a:gd name="T74" fmla="*/ 56 w 264"/>
              <a:gd name="T75" fmla="*/ 241 h 325"/>
              <a:gd name="T76" fmla="*/ 57 w 264"/>
              <a:gd name="T77" fmla="*/ 235 h 325"/>
              <a:gd name="T78" fmla="*/ 72 w 264"/>
              <a:gd name="T79" fmla="*/ 197 h 325"/>
              <a:gd name="T80" fmla="*/ 80 w 264"/>
              <a:gd name="T81" fmla="*/ 188 h 325"/>
              <a:gd name="T82" fmla="*/ 85 w 264"/>
              <a:gd name="T83" fmla="*/ 187 h 325"/>
              <a:gd name="T84" fmla="*/ 94 w 264"/>
              <a:gd name="T85" fmla="*/ 183 h 325"/>
              <a:gd name="T86" fmla="*/ 103 w 264"/>
              <a:gd name="T87" fmla="*/ 178 h 325"/>
              <a:gd name="T88" fmla="*/ 148 w 264"/>
              <a:gd name="T89" fmla="*/ 178 h 325"/>
              <a:gd name="T90" fmla="*/ 181 w 264"/>
              <a:gd name="T91" fmla="*/ 193 h 325"/>
              <a:gd name="T92" fmla="*/ 188 w 264"/>
              <a:gd name="T93" fmla="*/ 191 h 325"/>
              <a:gd name="T94" fmla="*/ 196 w 264"/>
              <a:gd name="T95" fmla="*/ 188 h 325"/>
              <a:gd name="T96" fmla="*/ 209 w 264"/>
              <a:gd name="T97" fmla="*/ 190 h 325"/>
              <a:gd name="T98" fmla="*/ 217 w 264"/>
              <a:gd name="T99" fmla="*/ 194 h 325"/>
              <a:gd name="T100" fmla="*/ 227 w 264"/>
              <a:gd name="T101" fmla="*/ 200 h 325"/>
              <a:gd name="T102" fmla="*/ 238 w 264"/>
              <a:gd name="T103" fmla="*/ 206 h 325"/>
              <a:gd name="T104" fmla="*/ 261 w 264"/>
              <a:gd name="T105" fmla="*/ 206 h 325"/>
              <a:gd name="T106" fmla="*/ 264 w 264"/>
              <a:gd name="T107" fmla="*/ 205 h 325"/>
              <a:gd name="T108" fmla="*/ 242 w 264"/>
              <a:gd name="T109" fmla="*/ 19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4" h="325">
                <a:moveTo>
                  <a:pt x="242" y="194"/>
                </a:moveTo>
                <a:cubicBezTo>
                  <a:pt x="240" y="183"/>
                  <a:pt x="240" y="183"/>
                  <a:pt x="240" y="183"/>
                </a:cubicBezTo>
                <a:cubicBezTo>
                  <a:pt x="233" y="175"/>
                  <a:pt x="233" y="175"/>
                  <a:pt x="233" y="175"/>
                </a:cubicBezTo>
                <a:cubicBezTo>
                  <a:pt x="236" y="170"/>
                  <a:pt x="236" y="170"/>
                  <a:pt x="236" y="170"/>
                </a:cubicBezTo>
                <a:cubicBezTo>
                  <a:pt x="236" y="163"/>
                  <a:pt x="236" y="163"/>
                  <a:pt x="236" y="163"/>
                </a:cubicBezTo>
                <a:cubicBezTo>
                  <a:pt x="219" y="144"/>
                  <a:pt x="219" y="144"/>
                  <a:pt x="219" y="144"/>
                </a:cubicBezTo>
                <a:cubicBezTo>
                  <a:pt x="214" y="145"/>
                  <a:pt x="214" y="145"/>
                  <a:pt x="214" y="145"/>
                </a:cubicBezTo>
                <a:cubicBezTo>
                  <a:pt x="209" y="145"/>
                  <a:pt x="209" y="145"/>
                  <a:pt x="209" y="145"/>
                </a:cubicBezTo>
                <a:cubicBezTo>
                  <a:pt x="205" y="131"/>
                  <a:pt x="205" y="131"/>
                  <a:pt x="205" y="131"/>
                </a:cubicBezTo>
                <a:cubicBezTo>
                  <a:pt x="188" y="123"/>
                  <a:pt x="188" y="123"/>
                  <a:pt x="188" y="123"/>
                </a:cubicBezTo>
                <a:cubicBezTo>
                  <a:pt x="188" y="45"/>
                  <a:pt x="188" y="45"/>
                  <a:pt x="188" y="45"/>
                </a:cubicBezTo>
                <a:cubicBezTo>
                  <a:pt x="144" y="45"/>
                  <a:pt x="144" y="45"/>
                  <a:pt x="144" y="45"/>
                </a:cubicBezTo>
                <a:cubicBezTo>
                  <a:pt x="144" y="3"/>
                  <a:pt x="144" y="3"/>
                  <a:pt x="144" y="3"/>
                </a:cubicBezTo>
                <a:cubicBezTo>
                  <a:pt x="128" y="4"/>
                  <a:pt x="128" y="4"/>
                  <a:pt x="128" y="4"/>
                </a:cubicBezTo>
                <a:cubicBezTo>
                  <a:pt x="114" y="0"/>
                  <a:pt x="114" y="0"/>
                  <a:pt x="114" y="0"/>
                </a:cubicBezTo>
                <a:cubicBezTo>
                  <a:pt x="105" y="2"/>
                  <a:pt x="105" y="2"/>
                  <a:pt x="105" y="2"/>
                </a:cubicBezTo>
                <a:cubicBezTo>
                  <a:pt x="89" y="10"/>
                  <a:pt x="89" y="10"/>
                  <a:pt x="89" y="10"/>
                </a:cubicBezTo>
                <a:cubicBezTo>
                  <a:pt x="83" y="15"/>
                  <a:pt x="83" y="15"/>
                  <a:pt x="83" y="15"/>
                </a:cubicBezTo>
                <a:cubicBezTo>
                  <a:pt x="82" y="22"/>
                  <a:pt x="82" y="22"/>
                  <a:pt x="82" y="22"/>
                </a:cubicBezTo>
                <a:cubicBezTo>
                  <a:pt x="83" y="38"/>
                  <a:pt x="83" y="38"/>
                  <a:pt x="83" y="38"/>
                </a:cubicBezTo>
                <a:cubicBezTo>
                  <a:pt x="81" y="44"/>
                  <a:pt x="81" y="44"/>
                  <a:pt x="81" y="44"/>
                </a:cubicBezTo>
                <a:cubicBezTo>
                  <a:pt x="81" y="57"/>
                  <a:pt x="81" y="57"/>
                  <a:pt x="81" y="57"/>
                </a:cubicBezTo>
                <a:cubicBezTo>
                  <a:pt x="71" y="84"/>
                  <a:pt x="71" y="84"/>
                  <a:pt x="71" y="84"/>
                </a:cubicBezTo>
                <a:cubicBezTo>
                  <a:pt x="74" y="97"/>
                  <a:pt x="74" y="97"/>
                  <a:pt x="74" y="97"/>
                </a:cubicBezTo>
                <a:cubicBezTo>
                  <a:pt x="76" y="107"/>
                  <a:pt x="76" y="107"/>
                  <a:pt x="76" y="107"/>
                </a:cubicBezTo>
                <a:cubicBezTo>
                  <a:pt x="70" y="104"/>
                  <a:pt x="70" y="104"/>
                  <a:pt x="70" y="104"/>
                </a:cubicBezTo>
                <a:cubicBezTo>
                  <a:pt x="55" y="99"/>
                  <a:pt x="55" y="99"/>
                  <a:pt x="55" y="99"/>
                </a:cubicBezTo>
                <a:cubicBezTo>
                  <a:pt x="44" y="97"/>
                  <a:pt x="44" y="97"/>
                  <a:pt x="44" y="97"/>
                </a:cubicBezTo>
                <a:cubicBezTo>
                  <a:pt x="36" y="99"/>
                  <a:pt x="36" y="99"/>
                  <a:pt x="36" y="99"/>
                </a:cubicBezTo>
                <a:cubicBezTo>
                  <a:pt x="24" y="103"/>
                  <a:pt x="24" y="103"/>
                  <a:pt x="24" y="103"/>
                </a:cubicBezTo>
                <a:cubicBezTo>
                  <a:pt x="0" y="110"/>
                  <a:pt x="0" y="110"/>
                  <a:pt x="0" y="110"/>
                </a:cubicBezTo>
                <a:cubicBezTo>
                  <a:pt x="7" y="144"/>
                  <a:pt x="7" y="144"/>
                  <a:pt x="7" y="144"/>
                </a:cubicBezTo>
                <a:cubicBezTo>
                  <a:pt x="11" y="181"/>
                  <a:pt x="11" y="181"/>
                  <a:pt x="11" y="181"/>
                </a:cubicBezTo>
                <a:cubicBezTo>
                  <a:pt x="7" y="237"/>
                  <a:pt x="7" y="237"/>
                  <a:pt x="7" y="237"/>
                </a:cubicBezTo>
                <a:cubicBezTo>
                  <a:pt x="0" y="325"/>
                  <a:pt x="0" y="325"/>
                  <a:pt x="0" y="325"/>
                </a:cubicBezTo>
                <a:cubicBezTo>
                  <a:pt x="35" y="281"/>
                  <a:pt x="35" y="281"/>
                  <a:pt x="35" y="281"/>
                </a:cubicBezTo>
                <a:cubicBezTo>
                  <a:pt x="40" y="274"/>
                  <a:pt x="40" y="274"/>
                  <a:pt x="40" y="274"/>
                </a:cubicBezTo>
                <a:cubicBezTo>
                  <a:pt x="56" y="241"/>
                  <a:pt x="56" y="241"/>
                  <a:pt x="56" y="241"/>
                </a:cubicBezTo>
                <a:cubicBezTo>
                  <a:pt x="57" y="235"/>
                  <a:pt x="57" y="235"/>
                  <a:pt x="57" y="235"/>
                </a:cubicBezTo>
                <a:cubicBezTo>
                  <a:pt x="72" y="197"/>
                  <a:pt x="72" y="197"/>
                  <a:pt x="72" y="197"/>
                </a:cubicBezTo>
                <a:cubicBezTo>
                  <a:pt x="80" y="188"/>
                  <a:pt x="80" y="188"/>
                  <a:pt x="80" y="188"/>
                </a:cubicBezTo>
                <a:cubicBezTo>
                  <a:pt x="85" y="187"/>
                  <a:pt x="85" y="187"/>
                  <a:pt x="85" y="187"/>
                </a:cubicBezTo>
                <a:cubicBezTo>
                  <a:pt x="94" y="183"/>
                  <a:pt x="94" y="183"/>
                  <a:pt x="94" y="183"/>
                </a:cubicBezTo>
                <a:cubicBezTo>
                  <a:pt x="103" y="178"/>
                  <a:pt x="103" y="178"/>
                  <a:pt x="103" y="178"/>
                </a:cubicBezTo>
                <a:cubicBezTo>
                  <a:pt x="148" y="178"/>
                  <a:pt x="148" y="178"/>
                  <a:pt x="148" y="178"/>
                </a:cubicBezTo>
                <a:cubicBezTo>
                  <a:pt x="181" y="193"/>
                  <a:pt x="181" y="193"/>
                  <a:pt x="181" y="193"/>
                </a:cubicBezTo>
                <a:cubicBezTo>
                  <a:pt x="188" y="191"/>
                  <a:pt x="188" y="191"/>
                  <a:pt x="188" y="191"/>
                </a:cubicBezTo>
                <a:cubicBezTo>
                  <a:pt x="196" y="188"/>
                  <a:pt x="196" y="188"/>
                  <a:pt x="196" y="188"/>
                </a:cubicBezTo>
                <a:cubicBezTo>
                  <a:pt x="196" y="188"/>
                  <a:pt x="208" y="190"/>
                  <a:pt x="209" y="190"/>
                </a:cubicBezTo>
                <a:cubicBezTo>
                  <a:pt x="210" y="191"/>
                  <a:pt x="217" y="194"/>
                  <a:pt x="217" y="194"/>
                </a:cubicBezTo>
                <a:cubicBezTo>
                  <a:pt x="217" y="194"/>
                  <a:pt x="226" y="199"/>
                  <a:pt x="227" y="200"/>
                </a:cubicBezTo>
                <a:cubicBezTo>
                  <a:pt x="227" y="200"/>
                  <a:pt x="238" y="206"/>
                  <a:pt x="238" y="206"/>
                </a:cubicBezTo>
                <a:cubicBezTo>
                  <a:pt x="261" y="206"/>
                  <a:pt x="261" y="206"/>
                  <a:pt x="261" y="206"/>
                </a:cubicBezTo>
                <a:cubicBezTo>
                  <a:pt x="264" y="205"/>
                  <a:pt x="264" y="205"/>
                  <a:pt x="264" y="205"/>
                </a:cubicBezTo>
                <a:lnTo>
                  <a:pt x="242" y="194"/>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3" name="Freeform 8">
            <a:extLst>
              <a:ext uri="{FF2B5EF4-FFF2-40B4-BE49-F238E27FC236}">
                <a16:creationId xmlns:a16="http://schemas.microsoft.com/office/drawing/2014/main" id="{2EF1B51C-5EA6-6C93-26D6-8EC79D009882}"/>
              </a:ext>
            </a:extLst>
          </p:cNvPr>
          <p:cNvSpPr>
            <a:spLocks/>
          </p:cNvSpPr>
          <p:nvPr/>
        </p:nvSpPr>
        <p:spPr bwMode="auto">
          <a:xfrm>
            <a:off x="8546731" y="2222004"/>
            <a:ext cx="1214438" cy="1333500"/>
          </a:xfrm>
          <a:custGeom>
            <a:avLst/>
            <a:gdLst>
              <a:gd name="T0" fmla="*/ 43 w 319"/>
              <a:gd name="T1" fmla="*/ 202 h 350"/>
              <a:gd name="T2" fmla="*/ 61 w 319"/>
              <a:gd name="T3" fmla="*/ 221 h 350"/>
              <a:gd name="T4" fmla="*/ 71 w 319"/>
              <a:gd name="T5" fmla="*/ 244 h 350"/>
              <a:gd name="T6" fmla="*/ 79 w 319"/>
              <a:gd name="T7" fmla="*/ 257 h 350"/>
              <a:gd name="T8" fmla="*/ 149 w 319"/>
              <a:gd name="T9" fmla="*/ 305 h 350"/>
              <a:gd name="T10" fmla="*/ 197 w 319"/>
              <a:gd name="T11" fmla="*/ 314 h 350"/>
              <a:gd name="T12" fmla="*/ 214 w 319"/>
              <a:gd name="T13" fmla="*/ 341 h 350"/>
              <a:gd name="T14" fmla="*/ 222 w 319"/>
              <a:gd name="T15" fmla="*/ 350 h 350"/>
              <a:gd name="T16" fmla="*/ 238 w 319"/>
              <a:gd name="T17" fmla="*/ 335 h 350"/>
              <a:gd name="T18" fmla="*/ 241 w 319"/>
              <a:gd name="T19" fmla="*/ 325 h 350"/>
              <a:gd name="T20" fmla="*/ 248 w 319"/>
              <a:gd name="T21" fmla="*/ 318 h 350"/>
              <a:gd name="T22" fmla="*/ 251 w 319"/>
              <a:gd name="T23" fmla="*/ 308 h 350"/>
              <a:gd name="T24" fmla="*/ 248 w 319"/>
              <a:gd name="T25" fmla="*/ 293 h 350"/>
              <a:gd name="T26" fmla="*/ 253 w 319"/>
              <a:gd name="T27" fmla="*/ 269 h 350"/>
              <a:gd name="T28" fmla="*/ 245 w 319"/>
              <a:gd name="T29" fmla="*/ 260 h 350"/>
              <a:gd name="T30" fmla="*/ 242 w 319"/>
              <a:gd name="T31" fmla="*/ 236 h 350"/>
              <a:gd name="T32" fmla="*/ 253 w 319"/>
              <a:gd name="T33" fmla="*/ 229 h 350"/>
              <a:gd name="T34" fmla="*/ 263 w 319"/>
              <a:gd name="T35" fmla="*/ 212 h 350"/>
              <a:gd name="T36" fmla="*/ 262 w 319"/>
              <a:gd name="T37" fmla="*/ 197 h 350"/>
              <a:gd name="T38" fmla="*/ 263 w 319"/>
              <a:gd name="T39" fmla="*/ 189 h 350"/>
              <a:gd name="T40" fmla="*/ 269 w 319"/>
              <a:gd name="T41" fmla="*/ 175 h 350"/>
              <a:gd name="T42" fmla="*/ 290 w 319"/>
              <a:gd name="T43" fmla="*/ 169 h 350"/>
              <a:gd name="T44" fmla="*/ 289 w 319"/>
              <a:gd name="T45" fmla="*/ 161 h 350"/>
              <a:gd name="T46" fmla="*/ 305 w 319"/>
              <a:gd name="T47" fmla="*/ 152 h 350"/>
              <a:gd name="T48" fmla="*/ 319 w 319"/>
              <a:gd name="T49" fmla="*/ 130 h 350"/>
              <a:gd name="T50" fmla="*/ 316 w 319"/>
              <a:gd name="T51" fmla="*/ 104 h 350"/>
              <a:gd name="T52" fmla="*/ 281 w 319"/>
              <a:gd name="T53" fmla="*/ 102 h 350"/>
              <a:gd name="T54" fmla="*/ 259 w 319"/>
              <a:gd name="T55" fmla="*/ 90 h 350"/>
              <a:gd name="T56" fmla="*/ 257 w 319"/>
              <a:gd name="T57" fmla="*/ 111 h 350"/>
              <a:gd name="T58" fmla="*/ 239 w 319"/>
              <a:gd name="T59" fmla="*/ 148 h 350"/>
              <a:gd name="T60" fmla="*/ 232 w 319"/>
              <a:gd name="T61" fmla="*/ 155 h 350"/>
              <a:gd name="T62" fmla="*/ 198 w 319"/>
              <a:gd name="T63" fmla="*/ 127 h 350"/>
              <a:gd name="T64" fmla="*/ 156 w 319"/>
              <a:gd name="T65" fmla="*/ 105 h 350"/>
              <a:gd name="T66" fmla="*/ 137 w 319"/>
              <a:gd name="T67" fmla="*/ 91 h 350"/>
              <a:gd name="T68" fmla="*/ 121 w 319"/>
              <a:gd name="T69" fmla="*/ 70 h 350"/>
              <a:gd name="T70" fmla="*/ 117 w 319"/>
              <a:gd name="T71" fmla="*/ 62 h 350"/>
              <a:gd name="T72" fmla="*/ 106 w 319"/>
              <a:gd name="T73" fmla="*/ 51 h 350"/>
              <a:gd name="T74" fmla="*/ 112 w 319"/>
              <a:gd name="T75" fmla="*/ 38 h 350"/>
              <a:gd name="T76" fmla="*/ 123 w 319"/>
              <a:gd name="T77" fmla="*/ 20 h 350"/>
              <a:gd name="T78" fmla="*/ 121 w 319"/>
              <a:gd name="T79" fmla="*/ 9 h 350"/>
              <a:gd name="T80" fmla="*/ 100 w 319"/>
              <a:gd name="T81" fmla="*/ 12 h 350"/>
              <a:gd name="T82" fmla="*/ 91 w 319"/>
              <a:gd name="T83" fmla="*/ 10 h 350"/>
              <a:gd name="T84" fmla="*/ 72 w 319"/>
              <a:gd name="T85" fmla="*/ 11 h 350"/>
              <a:gd name="T86" fmla="*/ 49 w 319"/>
              <a:gd name="T87" fmla="*/ 56 h 350"/>
              <a:gd name="T88" fmla="*/ 60 w 319"/>
              <a:gd name="T89" fmla="*/ 76 h 350"/>
              <a:gd name="T90" fmla="*/ 74 w 319"/>
              <a:gd name="T91" fmla="*/ 91 h 350"/>
              <a:gd name="T92" fmla="*/ 1 w 319"/>
              <a:gd name="T93" fmla="*/ 97 h 350"/>
              <a:gd name="T94" fmla="*/ 0 w 319"/>
              <a:gd name="T95" fmla="*/ 17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9" h="350">
                <a:moveTo>
                  <a:pt x="39" y="202"/>
                </a:moveTo>
                <a:cubicBezTo>
                  <a:pt x="43" y="202"/>
                  <a:pt x="43" y="202"/>
                  <a:pt x="43" y="202"/>
                </a:cubicBezTo>
                <a:cubicBezTo>
                  <a:pt x="61" y="185"/>
                  <a:pt x="61" y="185"/>
                  <a:pt x="61" y="185"/>
                </a:cubicBezTo>
                <a:cubicBezTo>
                  <a:pt x="61" y="221"/>
                  <a:pt x="61" y="221"/>
                  <a:pt x="61" y="221"/>
                </a:cubicBezTo>
                <a:cubicBezTo>
                  <a:pt x="68" y="224"/>
                  <a:pt x="68" y="224"/>
                  <a:pt x="68" y="224"/>
                </a:cubicBezTo>
                <a:cubicBezTo>
                  <a:pt x="71" y="244"/>
                  <a:pt x="71" y="244"/>
                  <a:pt x="71" y="244"/>
                </a:cubicBezTo>
                <a:cubicBezTo>
                  <a:pt x="75" y="246"/>
                  <a:pt x="75" y="246"/>
                  <a:pt x="75" y="246"/>
                </a:cubicBezTo>
                <a:cubicBezTo>
                  <a:pt x="79" y="257"/>
                  <a:pt x="79" y="257"/>
                  <a:pt x="79" y="257"/>
                </a:cubicBezTo>
                <a:cubicBezTo>
                  <a:pt x="128" y="303"/>
                  <a:pt x="128" y="303"/>
                  <a:pt x="128" y="303"/>
                </a:cubicBezTo>
                <a:cubicBezTo>
                  <a:pt x="149" y="305"/>
                  <a:pt x="149" y="305"/>
                  <a:pt x="149" y="305"/>
                </a:cubicBezTo>
                <a:cubicBezTo>
                  <a:pt x="175" y="316"/>
                  <a:pt x="175" y="316"/>
                  <a:pt x="175" y="316"/>
                </a:cubicBezTo>
                <a:cubicBezTo>
                  <a:pt x="197" y="314"/>
                  <a:pt x="197" y="314"/>
                  <a:pt x="197" y="314"/>
                </a:cubicBezTo>
                <a:cubicBezTo>
                  <a:pt x="197" y="314"/>
                  <a:pt x="206" y="321"/>
                  <a:pt x="206" y="322"/>
                </a:cubicBezTo>
                <a:cubicBezTo>
                  <a:pt x="206" y="323"/>
                  <a:pt x="214" y="341"/>
                  <a:pt x="214" y="341"/>
                </a:cubicBezTo>
                <a:cubicBezTo>
                  <a:pt x="216" y="347"/>
                  <a:pt x="216" y="347"/>
                  <a:pt x="216" y="347"/>
                </a:cubicBezTo>
                <a:cubicBezTo>
                  <a:pt x="222" y="350"/>
                  <a:pt x="222" y="350"/>
                  <a:pt x="222" y="350"/>
                </a:cubicBezTo>
                <a:cubicBezTo>
                  <a:pt x="233" y="349"/>
                  <a:pt x="233" y="349"/>
                  <a:pt x="233" y="349"/>
                </a:cubicBezTo>
                <a:cubicBezTo>
                  <a:pt x="238" y="335"/>
                  <a:pt x="238" y="335"/>
                  <a:pt x="238" y="335"/>
                </a:cubicBezTo>
                <a:cubicBezTo>
                  <a:pt x="242" y="331"/>
                  <a:pt x="242" y="331"/>
                  <a:pt x="242" y="331"/>
                </a:cubicBezTo>
                <a:cubicBezTo>
                  <a:pt x="241" y="325"/>
                  <a:pt x="241" y="325"/>
                  <a:pt x="241" y="325"/>
                </a:cubicBezTo>
                <a:cubicBezTo>
                  <a:pt x="241" y="325"/>
                  <a:pt x="241" y="321"/>
                  <a:pt x="242" y="318"/>
                </a:cubicBezTo>
                <a:cubicBezTo>
                  <a:pt x="242" y="316"/>
                  <a:pt x="248" y="318"/>
                  <a:pt x="248" y="318"/>
                </a:cubicBezTo>
                <a:cubicBezTo>
                  <a:pt x="248" y="313"/>
                  <a:pt x="248" y="313"/>
                  <a:pt x="248" y="313"/>
                </a:cubicBezTo>
                <a:cubicBezTo>
                  <a:pt x="248" y="313"/>
                  <a:pt x="251" y="309"/>
                  <a:pt x="251" y="308"/>
                </a:cubicBezTo>
                <a:cubicBezTo>
                  <a:pt x="251" y="308"/>
                  <a:pt x="251" y="304"/>
                  <a:pt x="250" y="303"/>
                </a:cubicBezTo>
                <a:cubicBezTo>
                  <a:pt x="249" y="302"/>
                  <a:pt x="248" y="294"/>
                  <a:pt x="248" y="293"/>
                </a:cubicBezTo>
                <a:cubicBezTo>
                  <a:pt x="248" y="292"/>
                  <a:pt x="256" y="273"/>
                  <a:pt x="256" y="273"/>
                </a:cubicBezTo>
                <a:cubicBezTo>
                  <a:pt x="256" y="273"/>
                  <a:pt x="254" y="269"/>
                  <a:pt x="253" y="269"/>
                </a:cubicBezTo>
                <a:cubicBezTo>
                  <a:pt x="252" y="268"/>
                  <a:pt x="248" y="265"/>
                  <a:pt x="248" y="265"/>
                </a:cubicBezTo>
                <a:cubicBezTo>
                  <a:pt x="245" y="260"/>
                  <a:pt x="245" y="260"/>
                  <a:pt x="245" y="260"/>
                </a:cubicBezTo>
                <a:cubicBezTo>
                  <a:pt x="236" y="261"/>
                  <a:pt x="236" y="261"/>
                  <a:pt x="236" y="261"/>
                </a:cubicBezTo>
                <a:cubicBezTo>
                  <a:pt x="242" y="236"/>
                  <a:pt x="242" y="236"/>
                  <a:pt x="242" y="236"/>
                </a:cubicBezTo>
                <a:cubicBezTo>
                  <a:pt x="252" y="232"/>
                  <a:pt x="252" y="232"/>
                  <a:pt x="252" y="232"/>
                </a:cubicBezTo>
                <a:cubicBezTo>
                  <a:pt x="253" y="229"/>
                  <a:pt x="253" y="229"/>
                  <a:pt x="253" y="229"/>
                </a:cubicBezTo>
                <a:cubicBezTo>
                  <a:pt x="262" y="224"/>
                  <a:pt x="262" y="224"/>
                  <a:pt x="262" y="224"/>
                </a:cubicBezTo>
                <a:cubicBezTo>
                  <a:pt x="262" y="224"/>
                  <a:pt x="263" y="214"/>
                  <a:pt x="263" y="212"/>
                </a:cubicBezTo>
                <a:cubicBezTo>
                  <a:pt x="264" y="211"/>
                  <a:pt x="260" y="208"/>
                  <a:pt x="260" y="208"/>
                </a:cubicBezTo>
                <a:cubicBezTo>
                  <a:pt x="260" y="208"/>
                  <a:pt x="262" y="198"/>
                  <a:pt x="262" y="197"/>
                </a:cubicBezTo>
                <a:cubicBezTo>
                  <a:pt x="262" y="197"/>
                  <a:pt x="262" y="191"/>
                  <a:pt x="262" y="191"/>
                </a:cubicBezTo>
                <a:cubicBezTo>
                  <a:pt x="263" y="189"/>
                  <a:pt x="263" y="189"/>
                  <a:pt x="263" y="189"/>
                </a:cubicBezTo>
                <a:cubicBezTo>
                  <a:pt x="263" y="175"/>
                  <a:pt x="263" y="175"/>
                  <a:pt x="263" y="175"/>
                </a:cubicBezTo>
                <a:cubicBezTo>
                  <a:pt x="269" y="175"/>
                  <a:pt x="269" y="175"/>
                  <a:pt x="269" y="175"/>
                </a:cubicBezTo>
                <a:cubicBezTo>
                  <a:pt x="278" y="181"/>
                  <a:pt x="278" y="181"/>
                  <a:pt x="278" y="181"/>
                </a:cubicBezTo>
                <a:cubicBezTo>
                  <a:pt x="290" y="169"/>
                  <a:pt x="290" y="169"/>
                  <a:pt x="290" y="169"/>
                </a:cubicBezTo>
                <a:cubicBezTo>
                  <a:pt x="291" y="162"/>
                  <a:pt x="291" y="162"/>
                  <a:pt x="291" y="162"/>
                </a:cubicBezTo>
                <a:cubicBezTo>
                  <a:pt x="289" y="161"/>
                  <a:pt x="289" y="161"/>
                  <a:pt x="289" y="161"/>
                </a:cubicBezTo>
                <a:cubicBezTo>
                  <a:pt x="288" y="156"/>
                  <a:pt x="288" y="156"/>
                  <a:pt x="288" y="156"/>
                </a:cubicBezTo>
                <a:cubicBezTo>
                  <a:pt x="305" y="152"/>
                  <a:pt x="305" y="152"/>
                  <a:pt x="305" y="152"/>
                </a:cubicBezTo>
                <a:cubicBezTo>
                  <a:pt x="305" y="138"/>
                  <a:pt x="305" y="138"/>
                  <a:pt x="305" y="138"/>
                </a:cubicBezTo>
                <a:cubicBezTo>
                  <a:pt x="319" y="130"/>
                  <a:pt x="319" y="130"/>
                  <a:pt x="319" y="130"/>
                </a:cubicBezTo>
                <a:cubicBezTo>
                  <a:pt x="319" y="119"/>
                  <a:pt x="319" y="119"/>
                  <a:pt x="319" y="119"/>
                </a:cubicBezTo>
                <a:cubicBezTo>
                  <a:pt x="316" y="104"/>
                  <a:pt x="316" y="104"/>
                  <a:pt x="316" y="104"/>
                </a:cubicBezTo>
                <a:cubicBezTo>
                  <a:pt x="288" y="99"/>
                  <a:pt x="288" y="99"/>
                  <a:pt x="288" y="99"/>
                </a:cubicBezTo>
                <a:cubicBezTo>
                  <a:pt x="281" y="102"/>
                  <a:pt x="281" y="102"/>
                  <a:pt x="281" y="102"/>
                </a:cubicBezTo>
                <a:cubicBezTo>
                  <a:pt x="266" y="90"/>
                  <a:pt x="266" y="90"/>
                  <a:pt x="266" y="90"/>
                </a:cubicBezTo>
                <a:cubicBezTo>
                  <a:pt x="266" y="90"/>
                  <a:pt x="259" y="90"/>
                  <a:pt x="259" y="90"/>
                </a:cubicBezTo>
                <a:cubicBezTo>
                  <a:pt x="259" y="90"/>
                  <a:pt x="262" y="104"/>
                  <a:pt x="262" y="104"/>
                </a:cubicBezTo>
                <a:cubicBezTo>
                  <a:pt x="257" y="111"/>
                  <a:pt x="257" y="111"/>
                  <a:pt x="257" y="111"/>
                </a:cubicBezTo>
                <a:cubicBezTo>
                  <a:pt x="247" y="128"/>
                  <a:pt x="247" y="128"/>
                  <a:pt x="247" y="128"/>
                </a:cubicBezTo>
                <a:cubicBezTo>
                  <a:pt x="247" y="128"/>
                  <a:pt x="239" y="147"/>
                  <a:pt x="239" y="148"/>
                </a:cubicBezTo>
                <a:cubicBezTo>
                  <a:pt x="239" y="149"/>
                  <a:pt x="236" y="155"/>
                  <a:pt x="236" y="155"/>
                </a:cubicBezTo>
                <a:cubicBezTo>
                  <a:pt x="232" y="155"/>
                  <a:pt x="232" y="155"/>
                  <a:pt x="232" y="155"/>
                </a:cubicBezTo>
                <a:cubicBezTo>
                  <a:pt x="216" y="138"/>
                  <a:pt x="216" y="138"/>
                  <a:pt x="216" y="138"/>
                </a:cubicBezTo>
                <a:cubicBezTo>
                  <a:pt x="198" y="127"/>
                  <a:pt x="198" y="127"/>
                  <a:pt x="198" y="127"/>
                </a:cubicBezTo>
                <a:cubicBezTo>
                  <a:pt x="198" y="127"/>
                  <a:pt x="180" y="120"/>
                  <a:pt x="180" y="119"/>
                </a:cubicBezTo>
                <a:cubicBezTo>
                  <a:pt x="179" y="118"/>
                  <a:pt x="156" y="105"/>
                  <a:pt x="156" y="105"/>
                </a:cubicBezTo>
                <a:cubicBezTo>
                  <a:pt x="139" y="96"/>
                  <a:pt x="139" y="96"/>
                  <a:pt x="139" y="96"/>
                </a:cubicBezTo>
                <a:cubicBezTo>
                  <a:pt x="139" y="96"/>
                  <a:pt x="137" y="91"/>
                  <a:pt x="137" y="91"/>
                </a:cubicBezTo>
                <a:cubicBezTo>
                  <a:pt x="136" y="90"/>
                  <a:pt x="127" y="82"/>
                  <a:pt x="126" y="82"/>
                </a:cubicBezTo>
                <a:cubicBezTo>
                  <a:pt x="125" y="81"/>
                  <a:pt x="121" y="70"/>
                  <a:pt x="121" y="70"/>
                </a:cubicBezTo>
                <a:cubicBezTo>
                  <a:pt x="124" y="67"/>
                  <a:pt x="124" y="67"/>
                  <a:pt x="124" y="67"/>
                </a:cubicBezTo>
                <a:cubicBezTo>
                  <a:pt x="117" y="62"/>
                  <a:pt x="117" y="62"/>
                  <a:pt x="117" y="62"/>
                </a:cubicBezTo>
                <a:cubicBezTo>
                  <a:pt x="115" y="55"/>
                  <a:pt x="115" y="55"/>
                  <a:pt x="115" y="55"/>
                </a:cubicBezTo>
                <a:cubicBezTo>
                  <a:pt x="106" y="51"/>
                  <a:pt x="106" y="51"/>
                  <a:pt x="106" y="51"/>
                </a:cubicBezTo>
                <a:cubicBezTo>
                  <a:pt x="104" y="42"/>
                  <a:pt x="104" y="42"/>
                  <a:pt x="104" y="42"/>
                </a:cubicBezTo>
                <a:cubicBezTo>
                  <a:pt x="112" y="38"/>
                  <a:pt x="112" y="38"/>
                  <a:pt x="112" y="38"/>
                </a:cubicBezTo>
                <a:cubicBezTo>
                  <a:pt x="123" y="35"/>
                  <a:pt x="123" y="35"/>
                  <a:pt x="123" y="35"/>
                </a:cubicBezTo>
                <a:cubicBezTo>
                  <a:pt x="123" y="20"/>
                  <a:pt x="123" y="20"/>
                  <a:pt x="123" y="20"/>
                </a:cubicBezTo>
                <a:cubicBezTo>
                  <a:pt x="118" y="15"/>
                  <a:pt x="118" y="15"/>
                  <a:pt x="118" y="15"/>
                </a:cubicBezTo>
                <a:cubicBezTo>
                  <a:pt x="121" y="9"/>
                  <a:pt x="121" y="9"/>
                  <a:pt x="121" y="9"/>
                </a:cubicBezTo>
                <a:cubicBezTo>
                  <a:pt x="112" y="0"/>
                  <a:pt x="112" y="0"/>
                  <a:pt x="112" y="0"/>
                </a:cubicBezTo>
                <a:cubicBezTo>
                  <a:pt x="100" y="12"/>
                  <a:pt x="100" y="12"/>
                  <a:pt x="100" y="12"/>
                </a:cubicBezTo>
                <a:cubicBezTo>
                  <a:pt x="96" y="14"/>
                  <a:pt x="96" y="14"/>
                  <a:pt x="96" y="14"/>
                </a:cubicBezTo>
                <a:cubicBezTo>
                  <a:pt x="91" y="10"/>
                  <a:pt x="91" y="10"/>
                  <a:pt x="91" y="10"/>
                </a:cubicBezTo>
                <a:cubicBezTo>
                  <a:pt x="84" y="12"/>
                  <a:pt x="84" y="12"/>
                  <a:pt x="84" y="12"/>
                </a:cubicBezTo>
                <a:cubicBezTo>
                  <a:pt x="72" y="11"/>
                  <a:pt x="72" y="11"/>
                  <a:pt x="72" y="11"/>
                </a:cubicBezTo>
                <a:cubicBezTo>
                  <a:pt x="51" y="36"/>
                  <a:pt x="51" y="36"/>
                  <a:pt x="51" y="36"/>
                </a:cubicBezTo>
                <a:cubicBezTo>
                  <a:pt x="49" y="56"/>
                  <a:pt x="49" y="56"/>
                  <a:pt x="49" y="56"/>
                </a:cubicBezTo>
                <a:cubicBezTo>
                  <a:pt x="57" y="67"/>
                  <a:pt x="57" y="67"/>
                  <a:pt x="57" y="67"/>
                </a:cubicBezTo>
                <a:cubicBezTo>
                  <a:pt x="60" y="76"/>
                  <a:pt x="60" y="76"/>
                  <a:pt x="60" y="76"/>
                </a:cubicBezTo>
                <a:cubicBezTo>
                  <a:pt x="60" y="76"/>
                  <a:pt x="68" y="86"/>
                  <a:pt x="68" y="87"/>
                </a:cubicBezTo>
                <a:cubicBezTo>
                  <a:pt x="69" y="87"/>
                  <a:pt x="74" y="91"/>
                  <a:pt x="74" y="91"/>
                </a:cubicBezTo>
                <a:cubicBezTo>
                  <a:pt x="73" y="97"/>
                  <a:pt x="73" y="97"/>
                  <a:pt x="73" y="97"/>
                </a:cubicBezTo>
                <a:cubicBezTo>
                  <a:pt x="1" y="97"/>
                  <a:pt x="1" y="97"/>
                  <a:pt x="1" y="97"/>
                </a:cubicBezTo>
                <a:cubicBezTo>
                  <a:pt x="1" y="120"/>
                  <a:pt x="1" y="120"/>
                  <a:pt x="1" y="120"/>
                </a:cubicBezTo>
                <a:cubicBezTo>
                  <a:pt x="0" y="177"/>
                  <a:pt x="0" y="177"/>
                  <a:pt x="0" y="177"/>
                </a:cubicBezTo>
                <a:lnTo>
                  <a:pt x="39" y="202"/>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4" name="Freeform 9">
            <a:extLst>
              <a:ext uri="{FF2B5EF4-FFF2-40B4-BE49-F238E27FC236}">
                <a16:creationId xmlns:a16="http://schemas.microsoft.com/office/drawing/2014/main" id="{5E9816EB-A9D2-F7C6-4A29-D1F5CD3F3727}"/>
              </a:ext>
            </a:extLst>
          </p:cNvPr>
          <p:cNvSpPr>
            <a:spLocks/>
          </p:cNvSpPr>
          <p:nvPr/>
        </p:nvSpPr>
        <p:spPr bwMode="auto">
          <a:xfrm>
            <a:off x="7941893" y="1380629"/>
            <a:ext cx="1503363" cy="1314450"/>
          </a:xfrm>
          <a:custGeom>
            <a:avLst/>
            <a:gdLst>
              <a:gd name="T0" fmla="*/ 32 w 395"/>
              <a:gd name="T1" fmla="*/ 323 h 345"/>
              <a:gd name="T2" fmla="*/ 45 w 395"/>
              <a:gd name="T3" fmla="*/ 326 h 345"/>
              <a:gd name="T4" fmla="*/ 120 w 395"/>
              <a:gd name="T5" fmla="*/ 338 h 345"/>
              <a:gd name="T6" fmla="*/ 160 w 395"/>
              <a:gd name="T7" fmla="*/ 341 h 345"/>
              <a:gd name="T8" fmla="*/ 232 w 395"/>
              <a:gd name="T9" fmla="*/ 318 h 345"/>
              <a:gd name="T10" fmla="*/ 227 w 395"/>
              <a:gd name="T11" fmla="*/ 308 h 345"/>
              <a:gd name="T12" fmla="*/ 216 w 395"/>
              <a:gd name="T13" fmla="*/ 288 h 345"/>
              <a:gd name="T14" fmla="*/ 210 w 395"/>
              <a:gd name="T15" fmla="*/ 257 h 345"/>
              <a:gd name="T16" fmla="*/ 243 w 395"/>
              <a:gd name="T17" fmla="*/ 233 h 345"/>
              <a:gd name="T18" fmla="*/ 255 w 395"/>
              <a:gd name="T19" fmla="*/ 235 h 345"/>
              <a:gd name="T20" fmla="*/ 271 w 395"/>
              <a:gd name="T21" fmla="*/ 221 h 345"/>
              <a:gd name="T22" fmla="*/ 284 w 395"/>
              <a:gd name="T23" fmla="*/ 188 h 345"/>
              <a:gd name="T24" fmla="*/ 280 w 395"/>
              <a:gd name="T25" fmla="*/ 178 h 345"/>
              <a:gd name="T26" fmla="*/ 273 w 395"/>
              <a:gd name="T27" fmla="*/ 171 h 345"/>
              <a:gd name="T28" fmla="*/ 293 w 395"/>
              <a:gd name="T29" fmla="*/ 162 h 345"/>
              <a:gd name="T30" fmla="*/ 308 w 395"/>
              <a:gd name="T31" fmla="*/ 138 h 345"/>
              <a:gd name="T32" fmla="*/ 332 w 395"/>
              <a:gd name="T33" fmla="*/ 106 h 345"/>
              <a:gd name="T34" fmla="*/ 337 w 395"/>
              <a:gd name="T35" fmla="*/ 98 h 345"/>
              <a:gd name="T36" fmla="*/ 344 w 395"/>
              <a:gd name="T37" fmla="*/ 88 h 345"/>
              <a:gd name="T38" fmla="*/ 349 w 395"/>
              <a:gd name="T39" fmla="*/ 84 h 345"/>
              <a:gd name="T40" fmla="*/ 366 w 395"/>
              <a:gd name="T41" fmla="*/ 77 h 345"/>
              <a:gd name="T42" fmla="*/ 379 w 395"/>
              <a:gd name="T43" fmla="*/ 75 h 345"/>
              <a:gd name="T44" fmla="*/ 395 w 395"/>
              <a:gd name="T45" fmla="*/ 52 h 345"/>
              <a:gd name="T46" fmla="*/ 373 w 395"/>
              <a:gd name="T47" fmla="*/ 33 h 345"/>
              <a:gd name="T48" fmla="*/ 359 w 395"/>
              <a:gd name="T49" fmla="*/ 27 h 345"/>
              <a:gd name="T50" fmla="*/ 337 w 395"/>
              <a:gd name="T51" fmla="*/ 9 h 345"/>
              <a:gd name="T52" fmla="*/ 308 w 395"/>
              <a:gd name="T53" fmla="*/ 16 h 345"/>
              <a:gd name="T54" fmla="*/ 319 w 395"/>
              <a:gd name="T55" fmla="*/ 20 h 345"/>
              <a:gd name="T56" fmla="*/ 315 w 395"/>
              <a:gd name="T57" fmla="*/ 36 h 345"/>
              <a:gd name="T58" fmla="*/ 297 w 395"/>
              <a:gd name="T59" fmla="*/ 36 h 345"/>
              <a:gd name="T60" fmla="*/ 277 w 395"/>
              <a:gd name="T61" fmla="*/ 24 h 345"/>
              <a:gd name="T62" fmla="*/ 264 w 395"/>
              <a:gd name="T63" fmla="*/ 20 h 345"/>
              <a:gd name="T64" fmla="*/ 233 w 395"/>
              <a:gd name="T65" fmla="*/ 50 h 345"/>
              <a:gd name="T66" fmla="*/ 211 w 395"/>
              <a:gd name="T67" fmla="*/ 58 h 345"/>
              <a:gd name="T68" fmla="*/ 192 w 395"/>
              <a:gd name="T69" fmla="*/ 47 h 345"/>
              <a:gd name="T70" fmla="*/ 169 w 395"/>
              <a:gd name="T71" fmla="*/ 39 h 345"/>
              <a:gd name="T72" fmla="*/ 168 w 395"/>
              <a:gd name="T73" fmla="*/ 26 h 345"/>
              <a:gd name="T74" fmla="*/ 167 w 395"/>
              <a:gd name="T75" fmla="*/ 14 h 345"/>
              <a:gd name="T76" fmla="*/ 160 w 395"/>
              <a:gd name="T77" fmla="*/ 18 h 345"/>
              <a:gd name="T78" fmla="*/ 149 w 395"/>
              <a:gd name="T79" fmla="*/ 0 h 345"/>
              <a:gd name="T80" fmla="*/ 25 w 395"/>
              <a:gd name="T81" fmla="*/ 88 h 345"/>
              <a:gd name="T82" fmla="*/ 6 w 395"/>
              <a:gd name="T83" fmla="*/ 160 h 345"/>
              <a:gd name="T84" fmla="*/ 22 w 395"/>
              <a:gd name="T85" fmla="*/ 230 h 345"/>
              <a:gd name="T86" fmla="*/ 8 w 395"/>
              <a:gd name="T87" fmla="*/ 269 h 345"/>
              <a:gd name="T88" fmla="*/ 1 w 395"/>
              <a:gd name="T89" fmla="*/ 311 h 345"/>
              <a:gd name="T90" fmla="*/ 17 w 395"/>
              <a:gd name="T91" fmla="*/ 31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5" h="345">
                <a:moveTo>
                  <a:pt x="17" y="316"/>
                </a:moveTo>
                <a:cubicBezTo>
                  <a:pt x="32" y="323"/>
                  <a:pt x="32" y="323"/>
                  <a:pt x="32" y="323"/>
                </a:cubicBezTo>
                <a:cubicBezTo>
                  <a:pt x="41" y="321"/>
                  <a:pt x="41" y="321"/>
                  <a:pt x="41" y="321"/>
                </a:cubicBezTo>
                <a:cubicBezTo>
                  <a:pt x="45" y="326"/>
                  <a:pt x="45" y="326"/>
                  <a:pt x="45" y="326"/>
                </a:cubicBezTo>
                <a:cubicBezTo>
                  <a:pt x="100" y="343"/>
                  <a:pt x="100" y="343"/>
                  <a:pt x="100" y="343"/>
                </a:cubicBezTo>
                <a:cubicBezTo>
                  <a:pt x="120" y="338"/>
                  <a:pt x="120" y="338"/>
                  <a:pt x="120" y="338"/>
                </a:cubicBezTo>
                <a:cubicBezTo>
                  <a:pt x="132" y="345"/>
                  <a:pt x="132" y="345"/>
                  <a:pt x="132" y="345"/>
                </a:cubicBezTo>
                <a:cubicBezTo>
                  <a:pt x="160" y="341"/>
                  <a:pt x="160" y="341"/>
                  <a:pt x="160" y="341"/>
                </a:cubicBezTo>
                <a:cubicBezTo>
                  <a:pt x="160" y="318"/>
                  <a:pt x="160" y="318"/>
                  <a:pt x="160" y="318"/>
                </a:cubicBezTo>
                <a:cubicBezTo>
                  <a:pt x="232" y="318"/>
                  <a:pt x="232" y="318"/>
                  <a:pt x="232" y="318"/>
                </a:cubicBezTo>
                <a:cubicBezTo>
                  <a:pt x="233" y="312"/>
                  <a:pt x="233" y="312"/>
                  <a:pt x="233" y="312"/>
                </a:cubicBezTo>
                <a:cubicBezTo>
                  <a:pt x="233" y="312"/>
                  <a:pt x="228" y="308"/>
                  <a:pt x="227" y="308"/>
                </a:cubicBezTo>
                <a:cubicBezTo>
                  <a:pt x="227" y="307"/>
                  <a:pt x="219" y="297"/>
                  <a:pt x="219" y="297"/>
                </a:cubicBezTo>
                <a:cubicBezTo>
                  <a:pt x="216" y="288"/>
                  <a:pt x="216" y="288"/>
                  <a:pt x="216" y="288"/>
                </a:cubicBezTo>
                <a:cubicBezTo>
                  <a:pt x="208" y="277"/>
                  <a:pt x="208" y="277"/>
                  <a:pt x="208" y="277"/>
                </a:cubicBezTo>
                <a:cubicBezTo>
                  <a:pt x="210" y="257"/>
                  <a:pt x="210" y="257"/>
                  <a:pt x="210" y="257"/>
                </a:cubicBezTo>
                <a:cubicBezTo>
                  <a:pt x="231" y="232"/>
                  <a:pt x="231" y="232"/>
                  <a:pt x="231" y="232"/>
                </a:cubicBezTo>
                <a:cubicBezTo>
                  <a:pt x="243" y="233"/>
                  <a:pt x="243" y="233"/>
                  <a:pt x="243" y="233"/>
                </a:cubicBezTo>
                <a:cubicBezTo>
                  <a:pt x="250" y="231"/>
                  <a:pt x="250" y="231"/>
                  <a:pt x="250" y="231"/>
                </a:cubicBezTo>
                <a:cubicBezTo>
                  <a:pt x="255" y="235"/>
                  <a:pt x="255" y="235"/>
                  <a:pt x="255" y="235"/>
                </a:cubicBezTo>
                <a:cubicBezTo>
                  <a:pt x="259" y="233"/>
                  <a:pt x="259" y="233"/>
                  <a:pt x="259" y="233"/>
                </a:cubicBezTo>
                <a:cubicBezTo>
                  <a:pt x="271" y="221"/>
                  <a:pt x="271" y="221"/>
                  <a:pt x="271" y="221"/>
                </a:cubicBezTo>
                <a:cubicBezTo>
                  <a:pt x="273" y="199"/>
                  <a:pt x="273" y="199"/>
                  <a:pt x="273" y="199"/>
                </a:cubicBezTo>
                <a:cubicBezTo>
                  <a:pt x="284" y="188"/>
                  <a:pt x="284" y="188"/>
                  <a:pt x="284" y="188"/>
                </a:cubicBezTo>
                <a:cubicBezTo>
                  <a:pt x="284" y="188"/>
                  <a:pt x="283" y="182"/>
                  <a:pt x="283" y="181"/>
                </a:cubicBezTo>
                <a:cubicBezTo>
                  <a:pt x="283" y="180"/>
                  <a:pt x="280" y="178"/>
                  <a:pt x="280" y="178"/>
                </a:cubicBezTo>
                <a:cubicBezTo>
                  <a:pt x="273" y="178"/>
                  <a:pt x="273" y="178"/>
                  <a:pt x="273" y="178"/>
                </a:cubicBezTo>
                <a:cubicBezTo>
                  <a:pt x="273" y="171"/>
                  <a:pt x="273" y="171"/>
                  <a:pt x="273" y="171"/>
                </a:cubicBezTo>
                <a:cubicBezTo>
                  <a:pt x="284" y="168"/>
                  <a:pt x="284" y="168"/>
                  <a:pt x="284" y="168"/>
                </a:cubicBezTo>
                <a:cubicBezTo>
                  <a:pt x="293" y="162"/>
                  <a:pt x="293" y="162"/>
                  <a:pt x="293" y="162"/>
                </a:cubicBezTo>
                <a:cubicBezTo>
                  <a:pt x="297" y="144"/>
                  <a:pt x="297" y="144"/>
                  <a:pt x="297" y="144"/>
                </a:cubicBezTo>
                <a:cubicBezTo>
                  <a:pt x="308" y="138"/>
                  <a:pt x="308" y="138"/>
                  <a:pt x="308" y="138"/>
                </a:cubicBezTo>
                <a:cubicBezTo>
                  <a:pt x="314" y="128"/>
                  <a:pt x="314" y="128"/>
                  <a:pt x="314" y="128"/>
                </a:cubicBezTo>
                <a:cubicBezTo>
                  <a:pt x="332" y="106"/>
                  <a:pt x="332" y="106"/>
                  <a:pt x="332" y="106"/>
                </a:cubicBezTo>
                <a:cubicBezTo>
                  <a:pt x="332" y="98"/>
                  <a:pt x="332" y="98"/>
                  <a:pt x="332" y="98"/>
                </a:cubicBezTo>
                <a:cubicBezTo>
                  <a:pt x="337" y="98"/>
                  <a:pt x="337" y="98"/>
                  <a:pt x="337" y="98"/>
                </a:cubicBezTo>
                <a:cubicBezTo>
                  <a:pt x="339" y="88"/>
                  <a:pt x="339" y="88"/>
                  <a:pt x="339" y="88"/>
                </a:cubicBezTo>
                <a:cubicBezTo>
                  <a:pt x="344" y="88"/>
                  <a:pt x="344" y="88"/>
                  <a:pt x="344" y="88"/>
                </a:cubicBezTo>
                <a:cubicBezTo>
                  <a:pt x="343" y="84"/>
                  <a:pt x="343" y="84"/>
                  <a:pt x="343" y="84"/>
                </a:cubicBezTo>
                <a:cubicBezTo>
                  <a:pt x="349" y="84"/>
                  <a:pt x="349" y="84"/>
                  <a:pt x="349" y="84"/>
                </a:cubicBezTo>
                <a:cubicBezTo>
                  <a:pt x="360" y="71"/>
                  <a:pt x="360" y="71"/>
                  <a:pt x="360" y="71"/>
                </a:cubicBezTo>
                <a:cubicBezTo>
                  <a:pt x="366" y="77"/>
                  <a:pt x="366" y="77"/>
                  <a:pt x="366" y="77"/>
                </a:cubicBezTo>
                <a:cubicBezTo>
                  <a:pt x="369" y="72"/>
                  <a:pt x="369" y="72"/>
                  <a:pt x="369" y="72"/>
                </a:cubicBezTo>
                <a:cubicBezTo>
                  <a:pt x="379" y="75"/>
                  <a:pt x="379" y="75"/>
                  <a:pt x="379" y="75"/>
                </a:cubicBezTo>
                <a:cubicBezTo>
                  <a:pt x="385" y="66"/>
                  <a:pt x="385" y="66"/>
                  <a:pt x="385" y="66"/>
                </a:cubicBezTo>
                <a:cubicBezTo>
                  <a:pt x="395" y="52"/>
                  <a:pt x="395" y="52"/>
                  <a:pt x="395" y="52"/>
                </a:cubicBezTo>
                <a:cubicBezTo>
                  <a:pt x="391" y="44"/>
                  <a:pt x="391" y="44"/>
                  <a:pt x="391" y="44"/>
                </a:cubicBezTo>
                <a:cubicBezTo>
                  <a:pt x="373" y="33"/>
                  <a:pt x="373" y="33"/>
                  <a:pt x="373" y="33"/>
                </a:cubicBezTo>
                <a:cubicBezTo>
                  <a:pt x="364" y="31"/>
                  <a:pt x="364" y="31"/>
                  <a:pt x="364" y="31"/>
                </a:cubicBezTo>
                <a:cubicBezTo>
                  <a:pt x="359" y="27"/>
                  <a:pt x="359" y="27"/>
                  <a:pt x="359" y="27"/>
                </a:cubicBezTo>
                <a:cubicBezTo>
                  <a:pt x="359" y="20"/>
                  <a:pt x="359" y="20"/>
                  <a:pt x="359" y="20"/>
                </a:cubicBezTo>
                <a:cubicBezTo>
                  <a:pt x="337" y="9"/>
                  <a:pt x="337" y="9"/>
                  <a:pt x="337" y="9"/>
                </a:cubicBezTo>
                <a:cubicBezTo>
                  <a:pt x="336" y="9"/>
                  <a:pt x="315" y="2"/>
                  <a:pt x="315" y="2"/>
                </a:cubicBezTo>
                <a:cubicBezTo>
                  <a:pt x="315" y="2"/>
                  <a:pt x="306" y="15"/>
                  <a:pt x="308" y="16"/>
                </a:cubicBezTo>
                <a:cubicBezTo>
                  <a:pt x="309" y="16"/>
                  <a:pt x="316" y="19"/>
                  <a:pt x="316" y="19"/>
                </a:cubicBezTo>
                <a:cubicBezTo>
                  <a:pt x="316" y="19"/>
                  <a:pt x="320" y="19"/>
                  <a:pt x="319" y="20"/>
                </a:cubicBezTo>
                <a:cubicBezTo>
                  <a:pt x="319" y="21"/>
                  <a:pt x="318" y="32"/>
                  <a:pt x="318" y="32"/>
                </a:cubicBezTo>
                <a:cubicBezTo>
                  <a:pt x="318" y="32"/>
                  <a:pt x="317" y="35"/>
                  <a:pt x="315" y="36"/>
                </a:cubicBezTo>
                <a:cubicBezTo>
                  <a:pt x="313" y="36"/>
                  <a:pt x="307" y="39"/>
                  <a:pt x="307" y="39"/>
                </a:cubicBezTo>
                <a:cubicBezTo>
                  <a:pt x="297" y="36"/>
                  <a:pt x="297" y="36"/>
                  <a:pt x="297" y="36"/>
                </a:cubicBezTo>
                <a:cubicBezTo>
                  <a:pt x="277" y="36"/>
                  <a:pt x="277" y="36"/>
                  <a:pt x="277" y="36"/>
                </a:cubicBezTo>
                <a:cubicBezTo>
                  <a:pt x="277" y="24"/>
                  <a:pt x="277" y="24"/>
                  <a:pt x="277" y="24"/>
                </a:cubicBezTo>
                <a:cubicBezTo>
                  <a:pt x="272" y="20"/>
                  <a:pt x="272" y="20"/>
                  <a:pt x="272" y="20"/>
                </a:cubicBezTo>
                <a:cubicBezTo>
                  <a:pt x="264" y="20"/>
                  <a:pt x="264" y="20"/>
                  <a:pt x="264" y="20"/>
                </a:cubicBezTo>
                <a:cubicBezTo>
                  <a:pt x="246" y="46"/>
                  <a:pt x="246" y="46"/>
                  <a:pt x="246" y="46"/>
                </a:cubicBezTo>
                <a:cubicBezTo>
                  <a:pt x="233" y="50"/>
                  <a:pt x="233" y="50"/>
                  <a:pt x="233" y="50"/>
                </a:cubicBezTo>
                <a:cubicBezTo>
                  <a:pt x="222" y="53"/>
                  <a:pt x="222" y="53"/>
                  <a:pt x="222" y="53"/>
                </a:cubicBezTo>
                <a:cubicBezTo>
                  <a:pt x="211" y="58"/>
                  <a:pt x="211" y="58"/>
                  <a:pt x="211" y="58"/>
                </a:cubicBezTo>
                <a:cubicBezTo>
                  <a:pt x="211" y="58"/>
                  <a:pt x="200" y="55"/>
                  <a:pt x="199" y="54"/>
                </a:cubicBezTo>
                <a:cubicBezTo>
                  <a:pt x="199" y="54"/>
                  <a:pt x="192" y="47"/>
                  <a:pt x="192" y="47"/>
                </a:cubicBezTo>
                <a:cubicBezTo>
                  <a:pt x="182" y="47"/>
                  <a:pt x="182" y="47"/>
                  <a:pt x="182" y="47"/>
                </a:cubicBezTo>
                <a:cubicBezTo>
                  <a:pt x="169" y="39"/>
                  <a:pt x="169" y="39"/>
                  <a:pt x="169" y="39"/>
                </a:cubicBezTo>
                <a:cubicBezTo>
                  <a:pt x="166" y="34"/>
                  <a:pt x="166" y="34"/>
                  <a:pt x="166" y="34"/>
                </a:cubicBezTo>
                <a:cubicBezTo>
                  <a:pt x="166" y="34"/>
                  <a:pt x="168" y="27"/>
                  <a:pt x="168" y="26"/>
                </a:cubicBezTo>
                <a:cubicBezTo>
                  <a:pt x="167" y="25"/>
                  <a:pt x="165" y="22"/>
                  <a:pt x="165" y="22"/>
                </a:cubicBezTo>
                <a:cubicBezTo>
                  <a:pt x="165" y="21"/>
                  <a:pt x="167" y="14"/>
                  <a:pt x="167" y="14"/>
                </a:cubicBezTo>
                <a:cubicBezTo>
                  <a:pt x="165" y="15"/>
                  <a:pt x="165" y="15"/>
                  <a:pt x="165" y="15"/>
                </a:cubicBezTo>
                <a:cubicBezTo>
                  <a:pt x="160" y="18"/>
                  <a:pt x="160" y="18"/>
                  <a:pt x="160" y="18"/>
                </a:cubicBezTo>
                <a:cubicBezTo>
                  <a:pt x="154" y="7"/>
                  <a:pt x="154" y="7"/>
                  <a:pt x="154" y="7"/>
                </a:cubicBezTo>
                <a:cubicBezTo>
                  <a:pt x="149" y="0"/>
                  <a:pt x="149" y="0"/>
                  <a:pt x="149" y="0"/>
                </a:cubicBezTo>
                <a:cubicBezTo>
                  <a:pt x="81" y="73"/>
                  <a:pt x="81" y="73"/>
                  <a:pt x="81" y="73"/>
                </a:cubicBezTo>
                <a:cubicBezTo>
                  <a:pt x="25" y="88"/>
                  <a:pt x="25" y="88"/>
                  <a:pt x="25" y="88"/>
                </a:cubicBezTo>
                <a:cubicBezTo>
                  <a:pt x="9" y="115"/>
                  <a:pt x="9" y="115"/>
                  <a:pt x="9" y="115"/>
                </a:cubicBezTo>
                <a:cubicBezTo>
                  <a:pt x="6" y="160"/>
                  <a:pt x="6" y="160"/>
                  <a:pt x="6" y="160"/>
                </a:cubicBezTo>
                <a:cubicBezTo>
                  <a:pt x="22" y="193"/>
                  <a:pt x="22" y="193"/>
                  <a:pt x="22" y="193"/>
                </a:cubicBezTo>
                <a:cubicBezTo>
                  <a:pt x="22" y="230"/>
                  <a:pt x="22" y="230"/>
                  <a:pt x="22" y="230"/>
                </a:cubicBezTo>
                <a:cubicBezTo>
                  <a:pt x="8" y="249"/>
                  <a:pt x="8" y="249"/>
                  <a:pt x="8" y="249"/>
                </a:cubicBezTo>
                <a:cubicBezTo>
                  <a:pt x="8" y="269"/>
                  <a:pt x="8" y="269"/>
                  <a:pt x="8" y="269"/>
                </a:cubicBezTo>
                <a:cubicBezTo>
                  <a:pt x="0" y="293"/>
                  <a:pt x="0" y="293"/>
                  <a:pt x="0" y="293"/>
                </a:cubicBezTo>
                <a:cubicBezTo>
                  <a:pt x="1" y="311"/>
                  <a:pt x="1" y="311"/>
                  <a:pt x="1" y="311"/>
                </a:cubicBezTo>
                <a:cubicBezTo>
                  <a:pt x="14" y="311"/>
                  <a:pt x="14" y="311"/>
                  <a:pt x="14" y="311"/>
                </a:cubicBezTo>
                <a:lnTo>
                  <a:pt x="17" y="316"/>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5" name="Freeform 13">
            <a:extLst>
              <a:ext uri="{FF2B5EF4-FFF2-40B4-BE49-F238E27FC236}">
                <a16:creationId xmlns:a16="http://schemas.microsoft.com/office/drawing/2014/main" id="{3E8C4EA2-6252-AD79-7032-63DD1C0740D6}"/>
              </a:ext>
            </a:extLst>
          </p:cNvPr>
          <p:cNvSpPr>
            <a:spLocks/>
          </p:cNvSpPr>
          <p:nvPr/>
        </p:nvSpPr>
        <p:spPr bwMode="auto">
          <a:xfrm>
            <a:off x="8943606" y="2088654"/>
            <a:ext cx="738188" cy="723900"/>
          </a:xfrm>
          <a:custGeom>
            <a:avLst/>
            <a:gdLst>
              <a:gd name="T0" fmla="*/ 0 w 194"/>
              <a:gd name="T1" fmla="*/ 77 h 190"/>
              <a:gd name="T2" fmla="*/ 2 w 194"/>
              <a:gd name="T3" fmla="*/ 86 h 190"/>
              <a:gd name="T4" fmla="*/ 11 w 194"/>
              <a:gd name="T5" fmla="*/ 90 h 190"/>
              <a:gd name="T6" fmla="*/ 13 w 194"/>
              <a:gd name="T7" fmla="*/ 97 h 190"/>
              <a:gd name="T8" fmla="*/ 20 w 194"/>
              <a:gd name="T9" fmla="*/ 102 h 190"/>
              <a:gd name="T10" fmla="*/ 17 w 194"/>
              <a:gd name="T11" fmla="*/ 105 h 190"/>
              <a:gd name="T12" fmla="*/ 22 w 194"/>
              <a:gd name="T13" fmla="*/ 117 h 190"/>
              <a:gd name="T14" fmla="*/ 33 w 194"/>
              <a:gd name="T15" fmla="*/ 126 h 190"/>
              <a:gd name="T16" fmla="*/ 35 w 194"/>
              <a:gd name="T17" fmla="*/ 131 h 190"/>
              <a:gd name="T18" fmla="*/ 52 w 194"/>
              <a:gd name="T19" fmla="*/ 140 h 190"/>
              <a:gd name="T20" fmla="*/ 76 w 194"/>
              <a:gd name="T21" fmla="*/ 154 h 190"/>
              <a:gd name="T22" fmla="*/ 94 w 194"/>
              <a:gd name="T23" fmla="*/ 162 h 190"/>
              <a:gd name="T24" fmla="*/ 112 w 194"/>
              <a:gd name="T25" fmla="*/ 173 h 190"/>
              <a:gd name="T26" fmla="*/ 128 w 194"/>
              <a:gd name="T27" fmla="*/ 190 h 190"/>
              <a:gd name="T28" fmla="*/ 132 w 194"/>
              <a:gd name="T29" fmla="*/ 190 h 190"/>
              <a:gd name="T30" fmla="*/ 135 w 194"/>
              <a:gd name="T31" fmla="*/ 183 h 190"/>
              <a:gd name="T32" fmla="*/ 143 w 194"/>
              <a:gd name="T33" fmla="*/ 163 h 190"/>
              <a:gd name="T34" fmla="*/ 153 w 194"/>
              <a:gd name="T35" fmla="*/ 146 h 190"/>
              <a:gd name="T36" fmla="*/ 158 w 194"/>
              <a:gd name="T37" fmla="*/ 139 h 190"/>
              <a:gd name="T38" fmla="*/ 155 w 194"/>
              <a:gd name="T39" fmla="*/ 125 h 190"/>
              <a:gd name="T40" fmla="*/ 162 w 194"/>
              <a:gd name="T41" fmla="*/ 125 h 190"/>
              <a:gd name="T42" fmla="*/ 171 w 194"/>
              <a:gd name="T43" fmla="*/ 115 h 190"/>
              <a:gd name="T44" fmla="*/ 178 w 194"/>
              <a:gd name="T45" fmla="*/ 115 h 190"/>
              <a:gd name="T46" fmla="*/ 180 w 194"/>
              <a:gd name="T47" fmla="*/ 106 h 190"/>
              <a:gd name="T48" fmla="*/ 183 w 194"/>
              <a:gd name="T49" fmla="*/ 98 h 190"/>
              <a:gd name="T50" fmla="*/ 187 w 194"/>
              <a:gd name="T51" fmla="*/ 92 h 190"/>
              <a:gd name="T52" fmla="*/ 183 w 194"/>
              <a:gd name="T53" fmla="*/ 86 h 190"/>
              <a:gd name="T54" fmla="*/ 183 w 194"/>
              <a:gd name="T55" fmla="*/ 83 h 190"/>
              <a:gd name="T56" fmla="*/ 192 w 194"/>
              <a:gd name="T57" fmla="*/ 78 h 190"/>
              <a:gd name="T58" fmla="*/ 193 w 194"/>
              <a:gd name="T59" fmla="*/ 73 h 190"/>
              <a:gd name="T60" fmla="*/ 193 w 194"/>
              <a:gd name="T61" fmla="*/ 67 h 190"/>
              <a:gd name="T62" fmla="*/ 186 w 194"/>
              <a:gd name="T63" fmla="*/ 63 h 190"/>
              <a:gd name="T64" fmla="*/ 185 w 194"/>
              <a:gd name="T65" fmla="*/ 42 h 190"/>
              <a:gd name="T66" fmla="*/ 191 w 194"/>
              <a:gd name="T67" fmla="*/ 33 h 190"/>
              <a:gd name="T68" fmla="*/ 189 w 194"/>
              <a:gd name="T69" fmla="*/ 29 h 190"/>
              <a:gd name="T70" fmla="*/ 182 w 194"/>
              <a:gd name="T71" fmla="*/ 28 h 190"/>
              <a:gd name="T72" fmla="*/ 177 w 194"/>
              <a:gd name="T73" fmla="*/ 11 h 190"/>
              <a:gd name="T74" fmla="*/ 174 w 194"/>
              <a:gd name="T75" fmla="*/ 10 h 190"/>
              <a:gd name="T76" fmla="*/ 174 w 194"/>
              <a:gd name="T77" fmla="*/ 0 h 190"/>
              <a:gd name="T78" fmla="*/ 169 w 194"/>
              <a:gd name="T79" fmla="*/ 2 h 190"/>
              <a:gd name="T80" fmla="*/ 164 w 194"/>
              <a:gd name="T81" fmla="*/ 8 h 190"/>
              <a:gd name="T82" fmla="*/ 155 w 194"/>
              <a:gd name="T83" fmla="*/ 3 h 190"/>
              <a:gd name="T84" fmla="*/ 132 w 194"/>
              <a:gd name="T85" fmla="*/ 10 h 190"/>
              <a:gd name="T86" fmla="*/ 111 w 194"/>
              <a:gd name="T87" fmla="*/ 10 h 190"/>
              <a:gd name="T88" fmla="*/ 110 w 194"/>
              <a:gd name="T89" fmla="*/ 20 h 190"/>
              <a:gd name="T90" fmla="*/ 104 w 194"/>
              <a:gd name="T91" fmla="*/ 19 h 190"/>
              <a:gd name="T92" fmla="*/ 88 w 194"/>
              <a:gd name="T93" fmla="*/ 8 h 190"/>
              <a:gd name="T94" fmla="*/ 62 w 194"/>
              <a:gd name="T95" fmla="*/ 31 h 190"/>
              <a:gd name="T96" fmla="*/ 69 w 194"/>
              <a:gd name="T97" fmla="*/ 38 h 190"/>
              <a:gd name="T98" fmla="*/ 62 w 194"/>
              <a:gd name="T99" fmla="*/ 46 h 190"/>
              <a:gd name="T100" fmla="*/ 61 w 194"/>
              <a:gd name="T101" fmla="*/ 57 h 190"/>
              <a:gd name="T102" fmla="*/ 56 w 194"/>
              <a:gd name="T103" fmla="*/ 60 h 190"/>
              <a:gd name="T104" fmla="*/ 52 w 194"/>
              <a:gd name="T105" fmla="*/ 60 h 190"/>
              <a:gd name="T106" fmla="*/ 50 w 194"/>
              <a:gd name="T107" fmla="*/ 66 h 190"/>
              <a:gd name="T108" fmla="*/ 40 w 194"/>
              <a:gd name="T109" fmla="*/ 65 h 190"/>
              <a:gd name="T110" fmla="*/ 40 w 194"/>
              <a:gd name="T111" fmla="*/ 73 h 190"/>
              <a:gd name="T112" fmla="*/ 37 w 194"/>
              <a:gd name="T113" fmla="*/ 73 h 190"/>
              <a:gd name="T114" fmla="*/ 27 w 194"/>
              <a:gd name="T115" fmla="*/ 70 h 190"/>
              <a:gd name="T116" fmla="*/ 19 w 194"/>
              <a:gd name="T117" fmla="*/ 70 h 190"/>
              <a:gd name="T118" fmla="*/ 8 w 194"/>
              <a:gd name="T119" fmla="*/ 73 h 190"/>
              <a:gd name="T120" fmla="*/ 0 w 194"/>
              <a:gd name="T121" fmla="*/ 7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190">
                <a:moveTo>
                  <a:pt x="0" y="77"/>
                </a:moveTo>
                <a:cubicBezTo>
                  <a:pt x="2" y="86"/>
                  <a:pt x="2" y="86"/>
                  <a:pt x="2" y="86"/>
                </a:cubicBezTo>
                <a:cubicBezTo>
                  <a:pt x="11" y="90"/>
                  <a:pt x="11" y="90"/>
                  <a:pt x="11" y="90"/>
                </a:cubicBezTo>
                <a:cubicBezTo>
                  <a:pt x="13" y="97"/>
                  <a:pt x="13" y="97"/>
                  <a:pt x="13" y="97"/>
                </a:cubicBezTo>
                <a:cubicBezTo>
                  <a:pt x="20" y="102"/>
                  <a:pt x="20" y="102"/>
                  <a:pt x="20" y="102"/>
                </a:cubicBezTo>
                <a:cubicBezTo>
                  <a:pt x="17" y="105"/>
                  <a:pt x="17" y="105"/>
                  <a:pt x="17" y="105"/>
                </a:cubicBezTo>
                <a:cubicBezTo>
                  <a:pt x="17" y="105"/>
                  <a:pt x="21" y="116"/>
                  <a:pt x="22" y="117"/>
                </a:cubicBezTo>
                <a:cubicBezTo>
                  <a:pt x="23" y="117"/>
                  <a:pt x="32" y="125"/>
                  <a:pt x="33" y="126"/>
                </a:cubicBezTo>
                <a:cubicBezTo>
                  <a:pt x="33" y="126"/>
                  <a:pt x="35" y="131"/>
                  <a:pt x="35" y="131"/>
                </a:cubicBezTo>
                <a:cubicBezTo>
                  <a:pt x="52" y="140"/>
                  <a:pt x="52" y="140"/>
                  <a:pt x="52" y="140"/>
                </a:cubicBezTo>
                <a:cubicBezTo>
                  <a:pt x="52" y="140"/>
                  <a:pt x="75" y="153"/>
                  <a:pt x="76" y="154"/>
                </a:cubicBezTo>
                <a:cubicBezTo>
                  <a:pt x="76" y="155"/>
                  <a:pt x="94" y="162"/>
                  <a:pt x="94" y="162"/>
                </a:cubicBezTo>
                <a:cubicBezTo>
                  <a:pt x="112" y="173"/>
                  <a:pt x="112" y="173"/>
                  <a:pt x="112" y="173"/>
                </a:cubicBezTo>
                <a:cubicBezTo>
                  <a:pt x="128" y="190"/>
                  <a:pt x="128" y="190"/>
                  <a:pt x="128" y="190"/>
                </a:cubicBezTo>
                <a:cubicBezTo>
                  <a:pt x="132" y="190"/>
                  <a:pt x="132" y="190"/>
                  <a:pt x="132" y="190"/>
                </a:cubicBezTo>
                <a:cubicBezTo>
                  <a:pt x="132" y="190"/>
                  <a:pt x="135" y="184"/>
                  <a:pt x="135" y="183"/>
                </a:cubicBezTo>
                <a:cubicBezTo>
                  <a:pt x="135" y="182"/>
                  <a:pt x="143" y="163"/>
                  <a:pt x="143" y="163"/>
                </a:cubicBezTo>
                <a:cubicBezTo>
                  <a:pt x="153" y="146"/>
                  <a:pt x="153" y="146"/>
                  <a:pt x="153" y="146"/>
                </a:cubicBezTo>
                <a:cubicBezTo>
                  <a:pt x="158" y="139"/>
                  <a:pt x="158" y="139"/>
                  <a:pt x="158" y="139"/>
                </a:cubicBezTo>
                <a:cubicBezTo>
                  <a:pt x="158" y="139"/>
                  <a:pt x="155" y="125"/>
                  <a:pt x="155" y="125"/>
                </a:cubicBezTo>
                <a:cubicBezTo>
                  <a:pt x="155" y="125"/>
                  <a:pt x="162" y="125"/>
                  <a:pt x="162" y="125"/>
                </a:cubicBezTo>
                <a:cubicBezTo>
                  <a:pt x="162" y="125"/>
                  <a:pt x="170" y="116"/>
                  <a:pt x="171" y="115"/>
                </a:cubicBezTo>
                <a:cubicBezTo>
                  <a:pt x="171" y="114"/>
                  <a:pt x="178" y="115"/>
                  <a:pt x="178" y="115"/>
                </a:cubicBezTo>
                <a:cubicBezTo>
                  <a:pt x="180" y="106"/>
                  <a:pt x="180" y="106"/>
                  <a:pt x="180" y="106"/>
                </a:cubicBezTo>
                <a:cubicBezTo>
                  <a:pt x="183" y="98"/>
                  <a:pt x="183" y="98"/>
                  <a:pt x="183" y="98"/>
                </a:cubicBezTo>
                <a:cubicBezTo>
                  <a:pt x="187" y="92"/>
                  <a:pt x="187" y="92"/>
                  <a:pt x="187" y="92"/>
                </a:cubicBezTo>
                <a:cubicBezTo>
                  <a:pt x="183" y="86"/>
                  <a:pt x="183" y="86"/>
                  <a:pt x="183" y="86"/>
                </a:cubicBezTo>
                <a:cubicBezTo>
                  <a:pt x="183" y="83"/>
                  <a:pt x="183" y="83"/>
                  <a:pt x="183" y="83"/>
                </a:cubicBezTo>
                <a:cubicBezTo>
                  <a:pt x="192" y="78"/>
                  <a:pt x="192" y="78"/>
                  <a:pt x="192" y="78"/>
                </a:cubicBezTo>
                <a:cubicBezTo>
                  <a:pt x="192" y="78"/>
                  <a:pt x="194" y="73"/>
                  <a:pt x="193" y="73"/>
                </a:cubicBezTo>
                <a:cubicBezTo>
                  <a:pt x="193" y="72"/>
                  <a:pt x="193" y="67"/>
                  <a:pt x="193" y="67"/>
                </a:cubicBezTo>
                <a:cubicBezTo>
                  <a:pt x="186" y="63"/>
                  <a:pt x="186" y="63"/>
                  <a:pt x="186" y="63"/>
                </a:cubicBezTo>
                <a:cubicBezTo>
                  <a:pt x="185" y="42"/>
                  <a:pt x="185" y="42"/>
                  <a:pt x="185" y="42"/>
                </a:cubicBezTo>
                <a:cubicBezTo>
                  <a:pt x="191" y="33"/>
                  <a:pt x="191" y="33"/>
                  <a:pt x="191" y="33"/>
                </a:cubicBezTo>
                <a:cubicBezTo>
                  <a:pt x="189" y="29"/>
                  <a:pt x="189" y="29"/>
                  <a:pt x="189" y="29"/>
                </a:cubicBezTo>
                <a:cubicBezTo>
                  <a:pt x="182" y="28"/>
                  <a:pt x="182" y="28"/>
                  <a:pt x="182" y="28"/>
                </a:cubicBezTo>
                <a:cubicBezTo>
                  <a:pt x="177" y="11"/>
                  <a:pt x="177" y="11"/>
                  <a:pt x="177" y="11"/>
                </a:cubicBezTo>
                <a:cubicBezTo>
                  <a:pt x="174" y="10"/>
                  <a:pt x="174" y="10"/>
                  <a:pt x="174" y="10"/>
                </a:cubicBezTo>
                <a:cubicBezTo>
                  <a:pt x="174" y="0"/>
                  <a:pt x="174" y="0"/>
                  <a:pt x="174" y="0"/>
                </a:cubicBezTo>
                <a:cubicBezTo>
                  <a:pt x="169" y="2"/>
                  <a:pt x="169" y="2"/>
                  <a:pt x="169" y="2"/>
                </a:cubicBezTo>
                <a:cubicBezTo>
                  <a:pt x="164" y="8"/>
                  <a:pt x="164" y="8"/>
                  <a:pt x="164" y="8"/>
                </a:cubicBezTo>
                <a:cubicBezTo>
                  <a:pt x="155" y="3"/>
                  <a:pt x="155" y="3"/>
                  <a:pt x="155" y="3"/>
                </a:cubicBezTo>
                <a:cubicBezTo>
                  <a:pt x="132" y="10"/>
                  <a:pt x="132" y="10"/>
                  <a:pt x="132" y="10"/>
                </a:cubicBezTo>
                <a:cubicBezTo>
                  <a:pt x="111" y="10"/>
                  <a:pt x="111" y="10"/>
                  <a:pt x="111" y="10"/>
                </a:cubicBezTo>
                <a:cubicBezTo>
                  <a:pt x="110" y="20"/>
                  <a:pt x="110" y="20"/>
                  <a:pt x="110" y="20"/>
                </a:cubicBezTo>
                <a:cubicBezTo>
                  <a:pt x="104" y="19"/>
                  <a:pt x="104" y="19"/>
                  <a:pt x="104" y="19"/>
                </a:cubicBezTo>
                <a:cubicBezTo>
                  <a:pt x="88" y="8"/>
                  <a:pt x="88" y="8"/>
                  <a:pt x="88" y="8"/>
                </a:cubicBezTo>
                <a:cubicBezTo>
                  <a:pt x="62" y="31"/>
                  <a:pt x="62" y="31"/>
                  <a:pt x="62" y="31"/>
                </a:cubicBezTo>
                <a:cubicBezTo>
                  <a:pt x="69" y="38"/>
                  <a:pt x="69" y="38"/>
                  <a:pt x="69" y="38"/>
                </a:cubicBezTo>
                <a:cubicBezTo>
                  <a:pt x="62" y="46"/>
                  <a:pt x="62" y="46"/>
                  <a:pt x="62" y="46"/>
                </a:cubicBezTo>
                <a:cubicBezTo>
                  <a:pt x="61" y="57"/>
                  <a:pt x="61" y="57"/>
                  <a:pt x="61" y="57"/>
                </a:cubicBezTo>
                <a:cubicBezTo>
                  <a:pt x="56" y="60"/>
                  <a:pt x="56" y="60"/>
                  <a:pt x="56" y="60"/>
                </a:cubicBezTo>
                <a:cubicBezTo>
                  <a:pt x="52" y="60"/>
                  <a:pt x="52" y="60"/>
                  <a:pt x="52" y="60"/>
                </a:cubicBezTo>
                <a:cubicBezTo>
                  <a:pt x="50" y="66"/>
                  <a:pt x="50" y="66"/>
                  <a:pt x="50" y="66"/>
                </a:cubicBezTo>
                <a:cubicBezTo>
                  <a:pt x="40" y="65"/>
                  <a:pt x="40" y="65"/>
                  <a:pt x="40" y="65"/>
                </a:cubicBezTo>
                <a:cubicBezTo>
                  <a:pt x="40" y="73"/>
                  <a:pt x="40" y="73"/>
                  <a:pt x="40" y="73"/>
                </a:cubicBezTo>
                <a:cubicBezTo>
                  <a:pt x="37" y="73"/>
                  <a:pt x="37" y="73"/>
                  <a:pt x="37" y="73"/>
                </a:cubicBezTo>
                <a:cubicBezTo>
                  <a:pt x="27" y="70"/>
                  <a:pt x="27" y="70"/>
                  <a:pt x="27" y="70"/>
                </a:cubicBezTo>
                <a:cubicBezTo>
                  <a:pt x="19" y="70"/>
                  <a:pt x="19" y="70"/>
                  <a:pt x="19" y="70"/>
                </a:cubicBezTo>
                <a:cubicBezTo>
                  <a:pt x="8" y="73"/>
                  <a:pt x="8" y="73"/>
                  <a:pt x="8" y="73"/>
                </a:cubicBezTo>
                <a:lnTo>
                  <a:pt x="0" y="77"/>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6" name="Freeform 17">
            <a:extLst>
              <a:ext uri="{FF2B5EF4-FFF2-40B4-BE49-F238E27FC236}">
                <a16:creationId xmlns:a16="http://schemas.microsoft.com/office/drawing/2014/main" id="{CFFE19ED-DC1D-56B8-CEB0-C44263E934C5}"/>
              </a:ext>
            </a:extLst>
          </p:cNvPr>
          <p:cNvSpPr>
            <a:spLocks/>
          </p:cNvSpPr>
          <p:nvPr/>
        </p:nvSpPr>
        <p:spPr bwMode="auto">
          <a:xfrm>
            <a:off x="9445256" y="2561729"/>
            <a:ext cx="841375" cy="1233487"/>
          </a:xfrm>
          <a:custGeom>
            <a:avLst/>
            <a:gdLst>
              <a:gd name="T0" fmla="*/ 44 w 221"/>
              <a:gd name="T1" fmla="*/ 324 h 324"/>
              <a:gd name="T2" fmla="*/ 56 w 221"/>
              <a:gd name="T3" fmla="*/ 312 h 324"/>
              <a:gd name="T4" fmla="*/ 156 w 221"/>
              <a:gd name="T5" fmla="*/ 324 h 324"/>
              <a:gd name="T6" fmla="*/ 192 w 221"/>
              <a:gd name="T7" fmla="*/ 282 h 324"/>
              <a:gd name="T8" fmla="*/ 221 w 221"/>
              <a:gd name="T9" fmla="*/ 253 h 324"/>
              <a:gd name="T10" fmla="*/ 200 w 221"/>
              <a:gd name="T11" fmla="*/ 249 h 324"/>
              <a:gd name="T12" fmla="*/ 204 w 221"/>
              <a:gd name="T13" fmla="*/ 228 h 324"/>
              <a:gd name="T14" fmla="*/ 186 w 221"/>
              <a:gd name="T15" fmla="*/ 234 h 324"/>
              <a:gd name="T16" fmla="*/ 171 w 221"/>
              <a:gd name="T17" fmla="*/ 213 h 324"/>
              <a:gd name="T18" fmla="*/ 154 w 221"/>
              <a:gd name="T19" fmla="*/ 180 h 324"/>
              <a:gd name="T20" fmla="*/ 150 w 221"/>
              <a:gd name="T21" fmla="*/ 169 h 324"/>
              <a:gd name="T22" fmla="*/ 161 w 221"/>
              <a:gd name="T23" fmla="*/ 151 h 324"/>
              <a:gd name="T24" fmla="*/ 160 w 221"/>
              <a:gd name="T25" fmla="*/ 141 h 324"/>
              <a:gd name="T26" fmla="*/ 158 w 221"/>
              <a:gd name="T27" fmla="*/ 118 h 324"/>
              <a:gd name="T28" fmla="*/ 148 w 221"/>
              <a:gd name="T29" fmla="*/ 110 h 324"/>
              <a:gd name="T30" fmla="*/ 156 w 221"/>
              <a:gd name="T31" fmla="*/ 97 h 324"/>
              <a:gd name="T32" fmla="*/ 156 w 221"/>
              <a:gd name="T33" fmla="*/ 84 h 324"/>
              <a:gd name="T34" fmla="*/ 165 w 221"/>
              <a:gd name="T35" fmla="*/ 86 h 324"/>
              <a:gd name="T36" fmla="*/ 183 w 221"/>
              <a:gd name="T37" fmla="*/ 88 h 324"/>
              <a:gd name="T38" fmla="*/ 179 w 221"/>
              <a:gd name="T39" fmla="*/ 63 h 324"/>
              <a:gd name="T40" fmla="*/ 178 w 221"/>
              <a:gd name="T41" fmla="*/ 46 h 324"/>
              <a:gd name="T42" fmla="*/ 191 w 221"/>
              <a:gd name="T43" fmla="*/ 40 h 324"/>
              <a:gd name="T44" fmla="*/ 188 w 221"/>
              <a:gd name="T45" fmla="*/ 12 h 324"/>
              <a:gd name="T46" fmla="*/ 170 w 221"/>
              <a:gd name="T47" fmla="*/ 11 h 324"/>
              <a:gd name="T48" fmla="*/ 159 w 221"/>
              <a:gd name="T49" fmla="*/ 43 h 324"/>
              <a:gd name="T50" fmla="*/ 139 w 221"/>
              <a:gd name="T51" fmla="*/ 72 h 324"/>
              <a:gd name="T52" fmla="*/ 117 w 221"/>
              <a:gd name="T53" fmla="*/ 79 h 324"/>
              <a:gd name="T54" fmla="*/ 124 w 221"/>
              <a:gd name="T55" fmla="*/ 68 h 324"/>
              <a:gd name="T56" fmla="*/ 103 w 221"/>
              <a:gd name="T57" fmla="*/ 45 h 324"/>
              <a:gd name="T58" fmla="*/ 69 w 221"/>
              <a:gd name="T59" fmla="*/ 49 h 324"/>
              <a:gd name="T60" fmla="*/ 53 w 221"/>
              <a:gd name="T61" fmla="*/ 72 h 324"/>
              <a:gd name="T62" fmla="*/ 42 w 221"/>
              <a:gd name="T63" fmla="*/ 92 h 324"/>
              <a:gd name="T64" fmla="*/ 27 w 221"/>
              <a:gd name="T65" fmla="*/ 100 h 324"/>
              <a:gd name="T66" fmla="*/ 24 w 221"/>
              <a:gd name="T67" fmla="*/ 119 h 324"/>
              <a:gd name="T68" fmla="*/ 17 w 221"/>
              <a:gd name="T69" fmla="*/ 140 h 324"/>
              <a:gd name="T70" fmla="*/ 0 w 221"/>
              <a:gd name="T71" fmla="*/ 172 h 324"/>
              <a:gd name="T72" fmla="*/ 17 w 221"/>
              <a:gd name="T73" fmla="*/ 180 h 324"/>
              <a:gd name="T74" fmla="*/ 14 w 221"/>
              <a:gd name="T75" fmla="*/ 214 h 324"/>
              <a:gd name="T76" fmla="*/ 12 w 221"/>
              <a:gd name="T77" fmla="*/ 229 h 324"/>
              <a:gd name="T78" fmla="*/ 6 w 221"/>
              <a:gd name="T79" fmla="*/ 242 h 324"/>
              <a:gd name="T80" fmla="*/ 22 w 221"/>
              <a:gd name="T81" fmla="*/ 261 h 324"/>
              <a:gd name="T82" fmla="*/ 36 w 221"/>
              <a:gd name="T83" fmla="*/ 268 h 324"/>
              <a:gd name="T84" fmla="*/ 30 w 221"/>
              <a:gd name="T85" fmla="*/ 286 h 324"/>
              <a:gd name="T86" fmla="*/ 35 w 221"/>
              <a:gd name="T87" fmla="*/ 30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 h="324">
                <a:moveTo>
                  <a:pt x="36" y="313"/>
                </a:moveTo>
                <a:cubicBezTo>
                  <a:pt x="42" y="313"/>
                  <a:pt x="42" y="313"/>
                  <a:pt x="42" y="313"/>
                </a:cubicBezTo>
                <a:cubicBezTo>
                  <a:pt x="44" y="324"/>
                  <a:pt x="44" y="324"/>
                  <a:pt x="44" y="324"/>
                </a:cubicBezTo>
                <a:cubicBezTo>
                  <a:pt x="50" y="322"/>
                  <a:pt x="50" y="322"/>
                  <a:pt x="50" y="322"/>
                </a:cubicBezTo>
                <a:cubicBezTo>
                  <a:pt x="53" y="318"/>
                  <a:pt x="53" y="318"/>
                  <a:pt x="53" y="318"/>
                </a:cubicBezTo>
                <a:cubicBezTo>
                  <a:pt x="56" y="312"/>
                  <a:pt x="56" y="312"/>
                  <a:pt x="56" y="312"/>
                </a:cubicBezTo>
                <a:cubicBezTo>
                  <a:pt x="65" y="310"/>
                  <a:pt x="65" y="310"/>
                  <a:pt x="65" y="310"/>
                </a:cubicBezTo>
                <a:cubicBezTo>
                  <a:pt x="68" y="299"/>
                  <a:pt x="68" y="299"/>
                  <a:pt x="68" y="299"/>
                </a:cubicBezTo>
                <a:cubicBezTo>
                  <a:pt x="156" y="324"/>
                  <a:pt x="156" y="324"/>
                  <a:pt x="156" y="324"/>
                </a:cubicBezTo>
                <a:cubicBezTo>
                  <a:pt x="175" y="301"/>
                  <a:pt x="175" y="301"/>
                  <a:pt x="175" y="301"/>
                </a:cubicBezTo>
                <a:cubicBezTo>
                  <a:pt x="186" y="282"/>
                  <a:pt x="186" y="282"/>
                  <a:pt x="186" y="282"/>
                </a:cubicBezTo>
                <a:cubicBezTo>
                  <a:pt x="192" y="282"/>
                  <a:pt x="192" y="282"/>
                  <a:pt x="192" y="282"/>
                </a:cubicBezTo>
                <a:cubicBezTo>
                  <a:pt x="205" y="270"/>
                  <a:pt x="205" y="270"/>
                  <a:pt x="205" y="270"/>
                </a:cubicBezTo>
                <a:cubicBezTo>
                  <a:pt x="210" y="270"/>
                  <a:pt x="210" y="270"/>
                  <a:pt x="210" y="270"/>
                </a:cubicBezTo>
                <a:cubicBezTo>
                  <a:pt x="221" y="253"/>
                  <a:pt x="221" y="253"/>
                  <a:pt x="221" y="253"/>
                </a:cubicBezTo>
                <a:cubicBezTo>
                  <a:pt x="218" y="246"/>
                  <a:pt x="218" y="246"/>
                  <a:pt x="218" y="246"/>
                </a:cubicBezTo>
                <a:cubicBezTo>
                  <a:pt x="211" y="251"/>
                  <a:pt x="211" y="251"/>
                  <a:pt x="211" y="251"/>
                </a:cubicBezTo>
                <a:cubicBezTo>
                  <a:pt x="200" y="249"/>
                  <a:pt x="200" y="249"/>
                  <a:pt x="200" y="249"/>
                </a:cubicBezTo>
                <a:cubicBezTo>
                  <a:pt x="212" y="238"/>
                  <a:pt x="212" y="238"/>
                  <a:pt x="212" y="238"/>
                </a:cubicBezTo>
                <a:cubicBezTo>
                  <a:pt x="206" y="233"/>
                  <a:pt x="206" y="233"/>
                  <a:pt x="206" y="233"/>
                </a:cubicBezTo>
                <a:cubicBezTo>
                  <a:pt x="204" y="228"/>
                  <a:pt x="204" y="228"/>
                  <a:pt x="204" y="228"/>
                </a:cubicBezTo>
                <a:cubicBezTo>
                  <a:pt x="204" y="228"/>
                  <a:pt x="195" y="228"/>
                  <a:pt x="195" y="228"/>
                </a:cubicBezTo>
                <a:cubicBezTo>
                  <a:pt x="194" y="228"/>
                  <a:pt x="191" y="232"/>
                  <a:pt x="191" y="232"/>
                </a:cubicBezTo>
                <a:cubicBezTo>
                  <a:pt x="186" y="234"/>
                  <a:pt x="186" y="234"/>
                  <a:pt x="186" y="234"/>
                </a:cubicBezTo>
                <a:cubicBezTo>
                  <a:pt x="186" y="233"/>
                  <a:pt x="186" y="233"/>
                  <a:pt x="186" y="233"/>
                </a:cubicBezTo>
                <a:cubicBezTo>
                  <a:pt x="188" y="227"/>
                  <a:pt x="188" y="227"/>
                  <a:pt x="188" y="227"/>
                </a:cubicBezTo>
                <a:cubicBezTo>
                  <a:pt x="171" y="213"/>
                  <a:pt x="171" y="213"/>
                  <a:pt x="171" y="213"/>
                </a:cubicBezTo>
                <a:cubicBezTo>
                  <a:pt x="171" y="206"/>
                  <a:pt x="171" y="206"/>
                  <a:pt x="171" y="206"/>
                </a:cubicBezTo>
                <a:cubicBezTo>
                  <a:pt x="166" y="201"/>
                  <a:pt x="166" y="201"/>
                  <a:pt x="166" y="201"/>
                </a:cubicBezTo>
                <a:cubicBezTo>
                  <a:pt x="154" y="180"/>
                  <a:pt x="154" y="180"/>
                  <a:pt x="154" y="180"/>
                </a:cubicBezTo>
                <a:cubicBezTo>
                  <a:pt x="154" y="180"/>
                  <a:pt x="144" y="180"/>
                  <a:pt x="144" y="179"/>
                </a:cubicBezTo>
                <a:cubicBezTo>
                  <a:pt x="144" y="179"/>
                  <a:pt x="141" y="174"/>
                  <a:pt x="141" y="174"/>
                </a:cubicBezTo>
                <a:cubicBezTo>
                  <a:pt x="150" y="169"/>
                  <a:pt x="150" y="169"/>
                  <a:pt x="150" y="169"/>
                </a:cubicBezTo>
                <a:cubicBezTo>
                  <a:pt x="150" y="169"/>
                  <a:pt x="149" y="165"/>
                  <a:pt x="150" y="164"/>
                </a:cubicBezTo>
                <a:cubicBezTo>
                  <a:pt x="150" y="164"/>
                  <a:pt x="152" y="158"/>
                  <a:pt x="152" y="158"/>
                </a:cubicBezTo>
                <a:cubicBezTo>
                  <a:pt x="152" y="158"/>
                  <a:pt x="161" y="151"/>
                  <a:pt x="161" y="151"/>
                </a:cubicBezTo>
                <a:cubicBezTo>
                  <a:pt x="161" y="151"/>
                  <a:pt x="164" y="148"/>
                  <a:pt x="164" y="148"/>
                </a:cubicBezTo>
                <a:cubicBezTo>
                  <a:pt x="160" y="143"/>
                  <a:pt x="160" y="143"/>
                  <a:pt x="160" y="143"/>
                </a:cubicBezTo>
                <a:cubicBezTo>
                  <a:pt x="160" y="143"/>
                  <a:pt x="160" y="141"/>
                  <a:pt x="160" y="141"/>
                </a:cubicBezTo>
                <a:cubicBezTo>
                  <a:pt x="160" y="140"/>
                  <a:pt x="164" y="137"/>
                  <a:pt x="164" y="137"/>
                </a:cubicBezTo>
                <a:cubicBezTo>
                  <a:pt x="164" y="136"/>
                  <a:pt x="164" y="124"/>
                  <a:pt x="164" y="124"/>
                </a:cubicBezTo>
                <a:cubicBezTo>
                  <a:pt x="164" y="124"/>
                  <a:pt x="159" y="119"/>
                  <a:pt x="158" y="118"/>
                </a:cubicBezTo>
                <a:cubicBezTo>
                  <a:pt x="158" y="118"/>
                  <a:pt x="155" y="118"/>
                  <a:pt x="155" y="118"/>
                </a:cubicBezTo>
                <a:cubicBezTo>
                  <a:pt x="151" y="118"/>
                  <a:pt x="151" y="118"/>
                  <a:pt x="151" y="118"/>
                </a:cubicBezTo>
                <a:cubicBezTo>
                  <a:pt x="151" y="118"/>
                  <a:pt x="148" y="111"/>
                  <a:pt x="148" y="110"/>
                </a:cubicBezTo>
                <a:cubicBezTo>
                  <a:pt x="148" y="110"/>
                  <a:pt x="146" y="102"/>
                  <a:pt x="146" y="102"/>
                </a:cubicBezTo>
                <a:cubicBezTo>
                  <a:pt x="148" y="99"/>
                  <a:pt x="148" y="99"/>
                  <a:pt x="148" y="99"/>
                </a:cubicBezTo>
                <a:cubicBezTo>
                  <a:pt x="156" y="97"/>
                  <a:pt x="156" y="97"/>
                  <a:pt x="156" y="97"/>
                </a:cubicBezTo>
                <a:cubicBezTo>
                  <a:pt x="157" y="90"/>
                  <a:pt x="157" y="90"/>
                  <a:pt x="157" y="90"/>
                </a:cubicBezTo>
                <a:cubicBezTo>
                  <a:pt x="155" y="87"/>
                  <a:pt x="155" y="87"/>
                  <a:pt x="155" y="87"/>
                </a:cubicBezTo>
                <a:cubicBezTo>
                  <a:pt x="156" y="84"/>
                  <a:pt x="156" y="84"/>
                  <a:pt x="156" y="84"/>
                </a:cubicBezTo>
                <a:cubicBezTo>
                  <a:pt x="157" y="79"/>
                  <a:pt x="157" y="79"/>
                  <a:pt x="157" y="79"/>
                </a:cubicBezTo>
                <a:cubicBezTo>
                  <a:pt x="160" y="81"/>
                  <a:pt x="160" y="81"/>
                  <a:pt x="160" y="81"/>
                </a:cubicBezTo>
                <a:cubicBezTo>
                  <a:pt x="165" y="86"/>
                  <a:pt x="165" y="86"/>
                  <a:pt x="165" y="86"/>
                </a:cubicBezTo>
                <a:cubicBezTo>
                  <a:pt x="179" y="85"/>
                  <a:pt x="179" y="85"/>
                  <a:pt x="179" y="85"/>
                </a:cubicBezTo>
                <a:cubicBezTo>
                  <a:pt x="181" y="88"/>
                  <a:pt x="181" y="88"/>
                  <a:pt x="181" y="88"/>
                </a:cubicBezTo>
                <a:cubicBezTo>
                  <a:pt x="183" y="88"/>
                  <a:pt x="183" y="88"/>
                  <a:pt x="183" y="88"/>
                </a:cubicBezTo>
                <a:cubicBezTo>
                  <a:pt x="183" y="88"/>
                  <a:pt x="184" y="79"/>
                  <a:pt x="183" y="78"/>
                </a:cubicBezTo>
                <a:cubicBezTo>
                  <a:pt x="183" y="77"/>
                  <a:pt x="182" y="70"/>
                  <a:pt x="182" y="69"/>
                </a:cubicBezTo>
                <a:cubicBezTo>
                  <a:pt x="182" y="69"/>
                  <a:pt x="179" y="63"/>
                  <a:pt x="179" y="63"/>
                </a:cubicBezTo>
                <a:cubicBezTo>
                  <a:pt x="174" y="59"/>
                  <a:pt x="174" y="59"/>
                  <a:pt x="174" y="59"/>
                </a:cubicBezTo>
                <a:cubicBezTo>
                  <a:pt x="174" y="59"/>
                  <a:pt x="179" y="52"/>
                  <a:pt x="179" y="51"/>
                </a:cubicBezTo>
                <a:cubicBezTo>
                  <a:pt x="179" y="51"/>
                  <a:pt x="178" y="46"/>
                  <a:pt x="178" y="46"/>
                </a:cubicBezTo>
                <a:cubicBezTo>
                  <a:pt x="182" y="41"/>
                  <a:pt x="182" y="41"/>
                  <a:pt x="182" y="41"/>
                </a:cubicBezTo>
                <a:cubicBezTo>
                  <a:pt x="188" y="43"/>
                  <a:pt x="188" y="43"/>
                  <a:pt x="188" y="43"/>
                </a:cubicBezTo>
                <a:cubicBezTo>
                  <a:pt x="191" y="40"/>
                  <a:pt x="191" y="40"/>
                  <a:pt x="191" y="40"/>
                </a:cubicBezTo>
                <a:cubicBezTo>
                  <a:pt x="191" y="30"/>
                  <a:pt x="191" y="30"/>
                  <a:pt x="191" y="30"/>
                </a:cubicBezTo>
                <a:cubicBezTo>
                  <a:pt x="188" y="26"/>
                  <a:pt x="188" y="26"/>
                  <a:pt x="188" y="26"/>
                </a:cubicBezTo>
                <a:cubicBezTo>
                  <a:pt x="188" y="26"/>
                  <a:pt x="189" y="13"/>
                  <a:pt x="188" y="12"/>
                </a:cubicBezTo>
                <a:cubicBezTo>
                  <a:pt x="186" y="11"/>
                  <a:pt x="183" y="0"/>
                  <a:pt x="183" y="0"/>
                </a:cubicBezTo>
                <a:cubicBezTo>
                  <a:pt x="177" y="10"/>
                  <a:pt x="177" y="10"/>
                  <a:pt x="177" y="10"/>
                </a:cubicBezTo>
                <a:cubicBezTo>
                  <a:pt x="170" y="11"/>
                  <a:pt x="170" y="11"/>
                  <a:pt x="170" y="11"/>
                </a:cubicBezTo>
                <a:cubicBezTo>
                  <a:pt x="170" y="27"/>
                  <a:pt x="170" y="27"/>
                  <a:pt x="170" y="27"/>
                </a:cubicBezTo>
                <a:cubicBezTo>
                  <a:pt x="162" y="35"/>
                  <a:pt x="162" y="35"/>
                  <a:pt x="162" y="35"/>
                </a:cubicBezTo>
                <a:cubicBezTo>
                  <a:pt x="159" y="43"/>
                  <a:pt x="159" y="43"/>
                  <a:pt x="159" y="43"/>
                </a:cubicBezTo>
                <a:cubicBezTo>
                  <a:pt x="151" y="55"/>
                  <a:pt x="151" y="55"/>
                  <a:pt x="151" y="55"/>
                </a:cubicBezTo>
                <a:cubicBezTo>
                  <a:pt x="148" y="67"/>
                  <a:pt x="148" y="67"/>
                  <a:pt x="148" y="67"/>
                </a:cubicBezTo>
                <a:cubicBezTo>
                  <a:pt x="139" y="72"/>
                  <a:pt x="139" y="72"/>
                  <a:pt x="139" y="72"/>
                </a:cubicBezTo>
                <a:cubicBezTo>
                  <a:pt x="123" y="89"/>
                  <a:pt x="123" y="89"/>
                  <a:pt x="123" y="89"/>
                </a:cubicBezTo>
                <a:cubicBezTo>
                  <a:pt x="118" y="87"/>
                  <a:pt x="118" y="87"/>
                  <a:pt x="118" y="87"/>
                </a:cubicBezTo>
                <a:cubicBezTo>
                  <a:pt x="117" y="79"/>
                  <a:pt x="117" y="79"/>
                  <a:pt x="117" y="79"/>
                </a:cubicBezTo>
                <a:cubicBezTo>
                  <a:pt x="119" y="76"/>
                  <a:pt x="119" y="76"/>
                  <a:pt x="119" y="76"/>
                </a:cubicBezTo>
                <a:cubicBezTo>
                  <a:pt x="119" y="76"/>
                  <a:pt x="115" y="71"/>
                  <a:pt x="115" y="70"/>
                </a:cubicBezTo>
                <a:cubicBezTo>
                  <a:pt x="116" y="70"/>
                  <a:pt x="124" y="68"/>
                  <a:pt x="124" y="68"/>
                </a:cubicBezTo>
                <a:cubicBezTo>
                  <a:pt x="109" y="49"/>
                  <a:pt x="109" y="49"/>
                  <a:pt x="109" y="49"/>
                </a:cubicBezTo>
                <a:cubicBezTo>
                  <a:pt x="104" y="53"/>
                  <a:pt x="104" y="53"/>
                  <a:pt x="104" y="53"/>
                </a:cubicBezTo>
                <a:cubicBezTo>
                  <a:pt x="103" y="45"/>
                  <a:pt x="103" y="45"/>
                  <a:pt x="103" y="45"/>
                </a:cubicBezTo>
                <a:cubicBezTo>
                  <a:pt x="94" y="49"/>
                  <a:pt x="94" y="49"/>
                  <a:pt x="94" y="49"/>
                </a:cubicBezTo>
                <a:cubicBezTo>
                  <a:pt x="83" y="41"/>
                  <a:pt x="83" y="41"/>
                  <a:pt x="83" y="41"/>
                </a:cubicBezTo>
                <a:cubicBezTo>
                  <a:pt x="69" y="49"/>
                  <a:pt x="69" y="49"/>
                  <a:pt x="69" y="49"/>
                </a:cubicBezTo>
                <a:cubicBezTo>
                  <a:pt x="69" y="63"/>
                  <a:pt x="69" y="63"/>
                  <a:pt x="69" y="63"/>
                </a:cubicBezTo>
                <a:cubicBezTo>
                  <a:pt x="52" y="67"/>
                  <a:pt x="52" y="67"/>
                  <a:pt x="52" y="67"/>
                </a:cubicBezTo>
                <a:cubicBezTo>
                  <a:pt x="53" y="72"/>
                  <a:pt x="53" y="72"/>
                  <a:pt x="53" y="72"/>
                </a:cubicBezTo>
                <a:cubicBezTo>
                  <a:pt x="55" y="73"/>
                  <a:pt x="55" y="73"/>
                  <a:pt x="55" y="73"/>
                </a:cubicBezTo>
                <a:cubicBezTo>
                  <a:pt x="54" y="80"/>
                  <a:pt x="54" y="80"/>
                  <a:pt x="54" y="80"/>
                </a:cubicBezTo>
                <a:cubicBezTo>
                  <a:pt x="42" y="92"/>
                  <a:pt x="42" y="92"/>
                  <a:pt x="42" y="92"/>
                </a:cubicBezTo>
                <a:cubicBezTo>
                  <a:pt x="33" y="86"/>
                  <a:pt x="33" y="86"/>
                  <a:pt x="33" y="86"/>
                </a:cubicBezTo>
                <a:cubicBezTo>
                  <a:pt x="27" y="86"/>
                  <a:pt x="27" y="86"/>
                  <a:pt x="27" y="86"/>
                </a:cubicBezTo>
                <a:cubicBezTo>
                  <a:pt x="27" y="100"/>
                  <a:pt x="27" y="100"/>
                  <a:pt x="27" y="100"/>
                </a:cubicBezTo>
                <a:cubicBezTo>
                  <a:pt x="26" y="102"/>
                  <a:pt x="26" y="102"/>
                  <a:pt x="26" y="102"/>
                </a:cubicBezTo>
                <a:cubicBezTo>
                  <a:pt x="26" y="102"/>
                  <a:pt x="26" y="108"/>
                  <a:pt x="26" y="108"/>
                </a:cubicBezTo>
                <a:cubicBezTo>
                  <a:pt x="26" y="109"/>
                  <a:pt x="24" y="119"/>
                  <a:pt x="24" y="119"/>
                </a:cubicBezTo>
                <a:cubicBezTo>
                  <a:pt x="24" y="119"/>
                  <a:pt x="28" y="122"/>
                  <a:pt x="27" y="123"/>
                </a:cubicBezTo>
                <a:cubicBezTo>
                  <a:pt x="27" y="125"/>
                  <a:pt x="26" y="135"/>
                  <a:pt x="26" y="135"/>
                </a:cubicBezTo>
                <a:cubicBezTo>
                  <a:pt x="17" y="140"/>
                  <a:pt x="17" y="140"/>
                  <a:pt x="17" y="140"/>
                </a:cubicBezTo>
                <a:cubicBezTo>
                  <a:pt x="16" y="143"/>
                  <a:pt x="16" y="143"/>
                  <a:pt x="16" y="143"/>
                </a:cubicBezTo>
                <a:cubicBezTo>
                  <a:pt x="6" y="147"/>
                  <a:pt x="6" y="147"/>
                  <a:pt x="6" y="147"/>
                </a:cubicBezTo>
                <a:cubicBezTo>
                  <a:pt x="0" y="172"/>
                  <a:pt x="0" y="172"/>
                  <a:pt x="0" y="172"/>
                </a:cubicBezTo>
                <a:cubicBezTo>
                  <a:pt x="9" y="171"/>
                  <a:pt x="9" y="171"/>
                  <a:pt x="9" y="171"/>
                </a:cubicBezTo>
                <a:cubicBezTo>
                  <a:pt x="12" y="176"/>
                  <a:pt x="12" y="176"/>
                  <a:pt x="12" y="176"/>
                </a:cubicBezTo>
                <a:cubicBezTo>
                  <a:pt x="12" y="176"/>
                  <a:pt x="16" y="179"/>
                  <a:pt x="17" y="180"/>
                </a:cubicBezTo>
                <a:cubicBezTo>
                  <a:pt x="18" y="180"/>
                  <a:pt x="20" y="184"/>
                  <a:pt x="20" y="184"/>
                </a:cubicBezTo>
                <a:cubicBezTo>
                  <a:pt x="20" y="184"/>
                  <a:pt x="12" y="203"/>
                  <a:pt x="12" y="204"/>
                </a:cubicBezTo>
                <a:cubicBezTo>
                  <a:pt x="12" y="205"/>
                  <a:pt x="13" y="213"/>
                  <a:pt x="14" y="214"/>
                </a:cubicBezTo>
                <a:cubicBezTo>
                  <a:pt x="15" y="215"/>
                  <a:pt x="15" y="219"/>
                  <a:pt x="15" y="219"/>
                </a:cubicBezTo>
                <a:cubicBezTo>
                  <a:pt x="15" y="220"/>
                  <a:pt x="12" y="224"/>
                  <a:pt x="12" y="224"/>
                </a:cubicBezTo>
                <a:cubicBezTo>
                  <a:pt x="12" y="229"/>
                  <a:pt x="12" y="229"/>
                  <a:pt x="12" y="229"/>
                </a:cubicBezTo>
                <a:cubicBezTo>
                  <a:pt x="12" y="229"/>
                  <a:pt x="6" y="227"/>
                  <a:pt x="6" y="229"/>
                </a:cubicBezTo>
                <a:cubicBezTo>
                  <a:pt x="5" y="232"/>
                  <a:pt x="5" y="236"/>
                  <a:pt x="5" y="236"/>
                </a:cubicBezTo>
                <a:cubicBezTo>
                  <a:pt x="6" y="242"/>
                  <a:pt x="6" y="242"/>
                  <a:pt x="6" y="242"/>
                </a:cubicBezTo>
                <a:cubicBezTo>
                  <a:pt x="5" y="243"/>
                  <a:pt x="5" y="243"/>
                  <a:pt x="5" y="243"/>
                </a:cubicBezTo>
                <a:cubicBezTo>
                  <a:pt x="9" y="246"/>
                  <a:pt x="9" y="246"/>
                  <a:pt x="9" y="246"/>
                </a:cubicBezTo>
                <a:cubicBezTo>
                  <a:pt x="22" y="261"/>
                  <a:pt x="22" y="261"/>
                  <a:pt x="22" y="261"/>
                </a:cubicBezTo>
                <a:cubicBezTo>
                  <a:pt x="30" y="252"/>
                  <a:pt x="30" y="252"/>
                  <a:pt x="30" y="252"/>
                </a:cubicBezTo>
                <a:cubicBezTo>
                  <a:pt x="36" y="252"/>
                  <a:pt x="36" y="252"/>
                  <a:pt x="36" y="252"/>
                </a:cubicBezTo>
                <a:cubicBezTo>
                  <a:pt x="36" y="268"/>
                  <a:pt x="36" y="268"/>
                  <a:pt x="36" y="268"/>
                </a:cubicBezTo>
                <a:cubicBezTo>
                  <a:pt x="32" y="275"/>
                  <a:pt x="32" y="275"/>
                  <a:pt x="32" y="275"/>
                </a:cubicBezTo>
                <a:cubicBezTo>
                  <a:pt x="32" y="280"/>
                  <a:pt x="32" y="280"/>
                  <a:pt x="32" y="280"/>
                </a:cubicBezTo>
                <a:cubicBezTo>
                  <a:pt x="30" y="286"/>
                  <a:pt x="30" y="286"/>
                  <a:pt x="30" y="286"/>
                </a:cubicBezTo>
                <a:cubicBezTo>
                  <a:pt x="27" y="294"/>
                  <a:pt x="27" y="294"/>
                  <a:pt x="27" y="294"/>
                </a:cubicBezTo>
                <a:cubicBezTo>
                  <a:pt x="26" y="294"/>
                  <a:pt x="26" y="294"/>
                  <a:pt x="26" y="294"/>
                </a:cubicBezTo>
                <a:cubicBezTo>
                  <a:pt x="35" y="308"/>
                  <a:pt x="35" y="308"/>
                  <a:pt x="35" y="308"/>
                </a:cubicBezTo>
                <a:lnTo>
                  <a:pt x="36" y="313"/>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37" name="Freeform 23">
            <a:extLst>
              <a:ext uri="{FF2B5EF4-FFF2-40B4-BE49-F238E27FC236}">
                <a16:creationId xmlns:a16="http://schemas.microsoft.com/office/drawing/2014/main" id="{75FEC8D5-4894-72A7-4358-AF635DCBE258}"/>
              </a:ext>
            </a:extLst>
          </p:cNvPr>
          <p:cNvSpPr>
            <a:spLocks/>
          </p:cNvSpPr>
          <p:nvPr/>
        </p:nvSpPr>
        <p:spPr bwMode="auto">
          <a:xfrm>
            <a:off x="6765556" y="2564904"/>
            <a:ext cx="2676525" cy="2616200"/>
          </a:xfrm>
          <a:custGeom>
            <a:avLst/>
            <a:gdLst>
              <a:gd name="T0" fmla="*/ 541 w 703"/>
              <a:gd name="T1" fmla="*/ 623 h 687"/>
              <a:gd name="T2" fmla="*/ 549 w 703"/>
              <a:gd name="T3" fmla="*/ 597 h 687"/>
              <a:gd name="T4" fmla="*/ 564 w 703"/>
              <a:gd name="T5" fmla="*/ 554 h 687"/>
              <a:gd name="T6" fmla="*/ 591 w 703"/>
              <a:gd name="T7" fmla="*/ 500 h 687"/>
              <a:gd name="T8" fmla="*/ 637 w 703"/>
              <a:gd name="T9" fmla="*/ 471 h 687"/>
              <a:gd name="T10" fmla="*/ 579 w 703"/>
              <a:gd name="T11" fmla="*/ 390 h 687"/>
              <a:gd name="T12" fmla="*/ 614 w 703"/>
              <a:gd name="T13" fmla="*/ 376 h 687"/>
              <a:gd name="T14" fmla="*/ 644 w 703"/>
              <a:gd name="T15" fmla="*/ 364 h 687"/>
              <a:gd name="T16" fmla="*/ 680 w 703"/>
              <a:gd name="T17" fmla="*/ 367 h 687"/>
              <a:gd name="T18" fmla="*/ 675 w 703"/>
              <a:gd name="T19" fmla="*/ 331 h 687"/>
              <a:gd name="T20" fmla="*/ 680 w 703"/>
              <a:gd name="T21" fmla="*/ 318 h 687"/>
              <a:gd name="T22" fmla="*/ 673 w 703"/>
              <a:gd name="T23" fmla="*/ 305 h 687"/>
              <a:gd name="T24" fmla="*/ 668 w 703"/>
              <a:gd name="T25" fmla="*/ 300 h 687"/>
              <a:gd name="T26" fmla="*/ 660 w 703"/>
              <a:gd name="T27" fmla="*/ 299 h 687"/>
              <a:gd name="T28" fmla="*/ 654 w 703"/>
              <a:gd name="T29" fmla="*/ 293 h 687"/>
              <a:gd name="T30" fmla="*/ 647 w 703"/>
              <a:gd name="T31" fmla="*/ 288 h 687"/>
              <a:gd name="T32" fmla="*/ 668 w 703"/>
              <a:gd name="T33" fmla="*/ 294 h 687"/>
              <a:gd name="T34" fmla="*/ 687 w 703"/>
              <a:gd name="T35" fmla="*/ 292 h 687"/>
              <a:gd name="T36" fmla="*/ 702 w 703"/>
              <a:gd name="T37" fmla="*/ 296 h 687"/>
              <a:gd name="T38" fmla="*/ 697 w 703"/>
              <a:gd name="T39" fmla="*/ 284 h 687"/>
              <a:gd name="T40" fmla="*/ 697 w 703"/>
              <a:gd name="T41" fmla="*/ 271 h 687"/>
              <a:gd name="T42" fmla="*/ 703 w 703"/>
              <a:gd name="T43" fmla="*/ 266 h 687"/>
              <a:gd name="T44" fmla="*/ 690 w 703"/>
              <a:gd name="T45" fmla="*/ 260 h 687"/>
              <a:gd name="T46" fmla="*/ 682 w 703"/>
              <a:gd name="T47" fmla="*/ 251 h 687"/>
              <a:gd name="T48" fmla="*/ 665 w 703"/>
              <a:gd name="T49" fmla="*/ 224 h 687"/>
              <a:gd name="T50" fmla="*/ 617 w 703"/>
              <a:gd name="T51" fmla="*/ 215 h 687"/>
              <a:gd name="T52" fmla="*/ 547 w 703"/>
              <a:gd name="T53" fmla="*/ 167 h 687"/>
              <a:gd name="T54" fmla="*/ 539 w 703"/>
              <a:gd name="T55" fmla="*/ 154 h 687"/>
              <a:gd name="T56" fmla="*/ 529 w 703"/>
              <a:gd name="T57" fmla="*/ 131 h 687"/>
              <a:gd name="T58" fmla="*/ 511 w 703"/>
              <a:gd name="T59" fmla="*/ 112 h 687"/>
              <a:gd name="T60" fmla="*/ 468 w 703"/>
              <a:gd name="T61" fmla="*/ 87 h 687"/>
              <a:gd name="T62" fmla="*/ 441 w 703"/>
              <a:gd name="T63" fmla="*/ 34 h 687"/>
              <a:gd name="T64" fmla="*/ 409 w 703"/>
              <a:gd name="T65" fmla="*/ 32 h 687"/>
              <a:gd name="T66" fmla="*/ 350 w 703"/>
              <a:gd name="T67" fmla="*/ 10 h 687"/>
              <a:gd name="T68" fmla="*/ 326 w 703"/>
              <a:gd name="T69" fmla="*/ 5 h 687"/>
              <a:gd name="T70" fmla="*/ 310 w 703"/>
              <a:gd name="T71" fmla="*/ 0 h 687"/>
              <a:gd name="T72" fmla="*/ 298 w 703"/>
              <a:gd name="T73" fmla="*/ 70 h 687"/>
              <a:gd name="T74" fmla="*/ 233 w 703"/>
              <a:gd name="T75" fmla="*/ 124 h 687"/>
              <a:gd name="T76" fmla="*/ 39 w 703"/>
              <a:gd name="T77" fmla="*/ 400 h 687"/>
              <a:gd name="T78" fmla="*/ 32 w 703"/>
              <a:gd name="T79" fmla="*/ 429 h 687"/>
              <a:gd name="T80" fmla="*/ 65 w 703"/>
              <a:gd name="T81" fmla="*/ 441 h 687"/>
              <a:gd name="T82" fmla="*/ 205 w 703"/>
              <a:gd name="T83" fmla="*/ 482 h 687"/>
              <a:gd name="T84" fmla="*/ 421 w 703"/>
              <a:gd name="T85" fmla="*/ 609 h 687"/>
              <a:gd name="T86" fmla="*/ 526 w 703"/>
              <a:gd name="T87" fmla="*/ 6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3" h="687">
                <a:moveTo>
                  <a:pt x="525" y="642"/>
                </a:moveTo>
                <a:cubicBezTo>
                  <a:pt x="541" y="623"/>
                  <a:pt x="541" y="623"/>
                  <a:pt x="541" y="623"/>
                </a:cubicBezTo>
                <a:cubicBezTo>
                  <a:pt x="545" y="604"/>
                  <a:pt x="545" y="604"/>
                  <a:pt x="545" y="604"/>
                </a:cubicBezTo>
                <a:cubicBezTo>
                  <a:pt x="549" y="597"/>
                  <a:pt x="549" y="597"/>
                  <a:pt x="549" y="597"/>
                </a:cubicBezTo>
                <a:cubicBezTo>
                  <a:pt x="549" y="581"/>
                  <a:pt x="549" y="581"/>
                  <a:pt x="549" y="581"/>
                </a:cubicBezTo>
                <a:cubicBezTo>
                  <a:pt x="564" y="554"/>
                  <a:pt x="564" y="554"/>
                  <a:pt x="564" y="554"/>
                </a:cubicBezTo>
                <a:cubicBezTo>
                  <a:pt x="567" y="534"/>
                  <a:pt x="567" y="534"/>
                  <a:pt x="567" y="534"/>
                </a:cubicBezTo>
                <a:cubicBezTo>
                  <a:pt x="591" y="500"/>
                  <a:pt x="591" y="500"/>
                  <a:pt x="591" y="500"/>
                </a:cubicBezTo>
                <a:cubicBezTo>
                  <a:pt x="603" y="496"/>
                  <a:pt x="603" y="496"/>
                  <a:pt x="603" y="496"/>
                </a:cubicBezTo>
                <a:cubicBezTo>
                  <a:pt x="637" y="471"/>
                  <a:pt x="637" y="471"/>
                  <a:pt x="637" y="471"/>
                </a:cubicBezTo>
                <a:cubicBezTo>
                  <a:pt x="560" y="393"/>
                  <a:pt x="560" y="393"/>
                  <a:pt x="560" y="393"/>
                </a:cubicBezTo>
                <a:cubicBezTo>
                  <a:pt x="579" y="390"/>
                  <a:pt x="579" y="390"/>
                  <a:pt x="579" y="390"/>
                </a:cubicBezTo>
                <a:cubicBezTo>
                  <a:pt x="595" y="386"/>
                  <a:pt x="595" y="386"/>
                  <a:pt x="595" y="386"/>
                </a:cubicBezTo>
                <a:cubicBezTo>
                  <a:pt x="614" y="376"/>
                  <a:pt x="614" y="376"/>
                  <a:pt x="614" y="376"/>
                </a:cubicBezTo>
                <a:cubicBezTo>
                  <a:pt x="635" y="365"/>
                  <a:pt x="635" y="365"/>
                  <a:pt x="635" y="365"/>
                </a:cubicBezTo>
                <a:cubicBezTo>
                  <a:pt x="644" y="364"/>
                  <a:pt x="644" y="364"/>
                  <a:pt x="644" y="364"/>
                </a:cubicBezTo>
                <a:cubicBezTo>
                  <a:pt x="653" y="360"/>
                  <a:pt x="653" y="360"/>
                  <a:pt x="653" y="360"/>
                </a:cubicBezTo>
                <a:cubicBezTo>
                  <a:pt x="680" y="367"/>
                  <a:pt x="680" y="367"/>
                  <a:pt x="680" y="367"/>
                </a:cubicBezTo>
                <a:cubicBezTo>
                  <a:pt x="683" y="346"/>
                  <a:pt x="683" y="346"/>
                  <a:pt x="683" y="346"/>
                </a:cubicBezTo>
                <a:cubicBezTo>
                  <a:pt x="675" y="331"/>
                  <a:pt x="675" y="331"/>
                  <a:pt x="675" y="331"/>
                </a:cubicBezTo>
                <a:cubicBezTo>
                  <a:pt x="675" y="325"/>
                  <a:pt x="675" y="325"/>
                  <a:pt x="675" y="325"/>
                </a:cubicBezTo>
                <a:cubicBezTo>
                  <a:pt x="680" y="318"/>
                  <a:pt x="680" y="318"/>
                  <a:pt x="680" y="318"/>
                </a:cubicBezTo>
                <a:cubicBezTo>
                  <a:pt x="680" y="318"/>
                  <a:pt x="674" y="311"/>
                  <a:pt x="674" y="310"/>
                </a:cubicBezTo>
                <a:cubicBezTo>
                  <a:pt x="674" y="309"/>
                  <a:pt x="673" y="306"/>
                  <a:pt x="673" y="305"/>
                </a:cubicBezTo>
                <a:cubicBezTo>
                  <a:pt x="673" y="305"/>
                  <a:pt x="674" y="302"/>
                  <a:pt x="673" y="301"/>
                </a:cubicBezTo>
                <a:cubicBezTo>
                  <a:pt x="673" y="301"/>
                  <a:pt x="668" y="300"/>
                  <a:pt x="668" y="300"/>
                </a:cubicBezTo>
                <a:cubicBezTo>
                  <a:pt x="664" y="298"/>
                  <a:pt x="664" y="298"/>
                  <a:pt x="664" y="298"/>
                </a:cubicBezTo>
                <a:cubicBezTo>
                  <a:pt x="660" y="299"/>
                  <a:pt x="660" y="299"/>
                  <a:pt x="660" y="299"/>
                </a:cubicBezTo>
                <a:cubicBezTo>
                  <a:pt x="657" y="296"/>
                  <a:pt x="657" y="296"/>
                  <a:pt x="657" y="296"/>
                </a:cubicBezTo>
                <a:cubicBezTo>
                  <a:pt x="654" y="293"/>
                  <a:pt x="654" y="293"/>
                  <a:pt x="654" y="293"/>
                </a:cubicBezTo>
                <a:cubicBezTo>
                  <a:pt x="650" y="295"/>
                  <a:pt x="650" y="295"/>
                  <a:pt x="650" y="295"/>
                </a:cubicBezTo>
                <a:cubicBezTo>
                  <a:pt x="647" y="288"/>
                  <a:pt x="647" y="288"/>
                  <a:pt x="647" y="288"/>
                </a:cubicBezTo>
                <a:cubicBezTo>
                  <a:pt x="655" y="288"/>
                  <a:pt x="655" y="288"/>
                  <a:pt x="655" y="288"/>
                </a:cubicBezTo>
                <a:cubicBezTo>
                  <a:pt x="668" y="294"/>
                  <a:pt x="668" y="294"/>
                  <a:pt x="668" y="294"/>
                </a:cubicBezTo>
                <a:cubicBezTo>
                  <a:pt x="682" y="291"/>
                  <a:pt x="682" y="291"/>
                  <a:pt x="682" y="291"/>
                </a:cubicBezTo>
                <a:cubicBezTo>
                  <a:pt x="687" y="292"/>
                  <a:pt x="687" y="292"/>
                  <a:pt x="687" y="292"/>
                </a:cubicBezTo>
                <a:cubicBezTo>
                  <a:pt x="694" y="301"/>
                  <a:pt x="694" y="301"/>
                  <a:pt x="694" y="301"/>
                </a:cubicBezTo>
                <a:cubicBezTo>
                  <a:pt x="702" y="296"/>
                  <a:pt x="702" y="296"/>
                  <a:pt x="702" y="296"/>
                </a:cubicBezTo>
                <a:cubicBezTo>
                  <a:pt x="702" y="289"/>
                  <a:pt x="702" y="289"/>
                  <a:pt x="702" y="289"/>
                </a:cubicBezTo>
                <a:cubicBezTo>
                  <a:pt x="697" y="284"/>
                  <a:pt x="697" y="284"/>
                  <a:pt x="697" y="284"/>
                </a:cubicBezTo>
                <a:cubicBezTo>
                  <a:pt x="697" y="275"/>
                  <a:pt x="697" y="275"/>
                  <a:pt x="697" y="275"/>
                </a:cubicBezTo>
                <a:cubicBezTo>
                  <a:pt x="697" y="271"/>
                  <a:pt x="697" y="271"/>
                  <a:pt x="697" y="271"/>
                </a:cubicBezTo>
                <a:cubicBezTo>
                  <a:pt x="701" y="271"/>
                  <a:pt x="701" y="271"/>
                  <a:pt x="701" y="271"/>
                </a:cubicBezTo>
                <a:cubicBezTo>
                  <a:pt x="703" y="266"/>
                  <a:pt x="703" y="266"/>
                  <a:pt x="703" y="266"/>
                </a:cubicBezTo>
                <a:cubicBezTo>
                  <a:pt x="701" y="259"/>
                  <a:pt x="701" y="259"/>
                  <a:pt x="701" y="259"/>
                </a:cubicBezTo>
                <a:cubicBezTo>
                  <a:pt x="690" y="260"/>
                  <a:pt x="690" y="260"/>
                  <a:pt x="690" y="260"/>
                </a:cubicBezTo>
                <a:cubicBezTo>
                  <a:pt x="684" y="257"/>
                  <a:pt x="684" y="257"/>
                  <a:pt x="684" y="257"/>
                </a:cubicBezTo>
                <a:cubicBezTo>
                  <a:pt x="682" y="251"/>
                  <a:pt x="682" y="251"/>
                  <a:pt x="682" y="251"/>
                </a:cubicBezTo>
                <a:cubicBezTo>
                  <a:pt x="682" y="251"/>
                  <a:pt x="674" y="233"/>
                  <a:pt x="674" y="232"/>
                </a:cubicBezTo>
                <a:cubicBezTo>
                  <a:pt x="674" y="231"/>
                  <a:pt x="665" y="224"/>
                  <a:pt x="665" y="224"/>
                </a:cubicBezTo>
                <a:cubicBezTo>
                  <a:pt x="643" y="226"/>
                  <a:pt x="643" y="226"/>
                  <a:pt x="643" y="226"/>
                </a:cubicBezTo>
                <a:cubicBezTo>
                  <a:pt x="617" y="215"/>
                  <a:pt x="617" y="215"/>
                  <a:pt x="617" y="215"/>
                </a:cubicBezTo>
                <a:cubicBezTo>
                  <a:pt x="596" y="213"/>
                  <a:pt x="596" y="213"/>
                  <a:pt x="596" y="213"/>
                </a:cubicBezTo>
                <a:cubicBezTo>
                  <a:pt x="547" y="167"/>
                  <a:pt x="547" y="167"/>
                  <a:pt x="547" y="167"/>
                </a:cubicBezTo>
                <a:cubicBezTo>
                  <a:pt x="543" y="156"/>
                  <a:pt x="543" y="156"/>
                  <a:pt x="543" y="156"/>
                </a:cubicBezTo>
                <a:cubicBezTo>
                  <a:pt x="539" y="154"/>
                  <a:pt x="539" y="154"/>
                  <a:pt x="539" y="154"/>
                </a:cubicBezTo>
                <a:cubicBezTo>
                  <a:pt x="536" y="134"/>
                  <a:pt x="536" y="134"/>
                  <a:pt x="536" y="134"/>
                </a:cubicBezTo>
                <a:cubicBezTo>
                  <a:pt x="529" y="131"/>
                  <a:pt x="529" y="131"/>
                  <a:pt x="529" y="131"/>
                </a:cubicBezTo>
                <a:cubicBezTo>
                  <a:pt x="529" y="95"/>
                  <a:pt x="529" y="95"/>
                  <a:pt x="529" y="95"/>
                </a:cubicBezTo>
                <a:cubicBezTo>
                  <a:pt x="511" y="112"/>
                  <a:pt x="511" y="112"/>
                  <a:pt x="511" y="112"/>
                </a:cubicBezTo>
                <a:cubicBezTo>
                  <a:pt x="507" y="112"/>
                  <a:pt x="507" y="112"/>
                  <a:pt x="507" y="112"/>
                </a:cubicBezTo>
                <a:cubicBezTo>
                  <a:pt x="468" y="87"/>
                  <a:pt x="468" y="87"/>
                  <a:pt x="468" y="87"/>
                </a:cubicBezTo>
                <a:cubicBezTo>
                  <a:pt x="469" y="30"/>
                  <a:pt x="469" y="30"/>
                  <a:pt x="469" y="30"/>
                </a:cubicBezTo>
                <a:cubicBezTo>
                  <a:pt x="441" y="34"/>
                  <a:pt x="441" y="34"/>
                  <a:pt x="441" y="34"/>
                </a:cubicBezTo>
                <a:cubicBezTo>
                  <a:pt x="429" y="27"/>
                  <a:pt x="429" y="27"/>
                  <a:pt x="429" y="27"/>
                </a:cubicBezTo>
                <a:cubicBezTo>
                  <a:pt x="409" y="32"/>
                  <a:pt x="409" y="32"/>
                  <a:pt x="409" y="32"/>
                </a:cubicBezTo>
                <a:cubicBezTo>
                  <a:pt x="354" y="15"/>
                  <a:pt x="354" y="15"/>
                  <a:pt x="354" y="15"/>
                </a:cubicBezTo>
                <a:cubicBezTo>
                  <a:pt x="350" y="10"/>
                  <a:pt x="350" y="10"/>
                  <a:pt x="350" y="10"/>
                </a:cubicBezTo>
                <a:cubicBezTo>
                  <a:pt x="341" y="12"/>
                  <a:pt x="341" y="12"/>
                  <a:pt x="341" y="12"/>
                </a:cubicBezTo>
                <a:cubicBezTo>
                  <a:pt x="326" y="5"/>
                  <a:pt x="326" y="5"/>
                  <a:pt x="326" y="5"/>
                </a:cubicBezTo>
                <a:cubicBezTo>
                  <a:pt x="323" y="0"/>
                  <a:pt x="323" y="0"/>
                  <a:pt x="323" y="0"/>
                </a:cubicBezTo>
                <a:cubicBezTo>
                  <a:pt x="310" y="0"/>
                  <a:pt x="310" y="0"/>
                  <a:pt x="310" y="0"/>
                </a:cubicBezTo>
                <a:cubicBezTo>
                  <a:pt x="311" y="52"/>
                  <a:pt x="311" y="52"/>
                  <a:pt x="311" y="52"/>
                </a:cubicBezTo>
                <a:cubicBezTo>
                  <a:pt x="298" y="70"/>
                  <a:pt x="298" y="70"/>
                  <a:pt x="298" y="70"/>
                </a:cubicBezTo>
                <a:cubicBezTo>
                  <a:pt x="279" y="111"/>
                  <a:pt x="279" y="111"/>
                  <a:pt x="279" y="111"/>
                </a:cubicBezTo>
                <a:cubicBezTo>
                  <a:pt x="233" y="124"/>
                  <a:pt x="233" y="124"/>
                  <a:pt x="233" y="124"/>
                </a:cubicBezTo>
                <a:cubicBezTo>
                  <a:pt x="0" y="267"/>
                  <a:pt x="0" y="267"/>
                  <a:pt x="0" y="267"/>
                </a:cubicBezTo>
                <a:cubicBezTo>
                  <a:pt x="39" y="400"/>
                  <a:pt x="39" y="400"/>
                  <a:pt x="39" y="400"/>
                </a:cubicBezTo>
                <a:cubicBezTo>
                  <a:pt x="24" y="404"/>
                  <a:pt x="24" y="404"/>
                  <a:pt x="24" y="404"/>
                </a:cubicBezTo>
                <a:cubicBezTo>
                  <a:pt x="32" y="429"/>
                  <a:pt x="32" y="429"/>
                  <a:pt x="32" y="429"/>
                </a:cubicBezTo>
                <a:cubicBezTo>
                  <a:pt x="60" y="421"/>
                  <a:pt x="60" y="421"/>
                  <a:pt x="60" y="421"/>
                </a:cubicBezTo>
                <a:cubicBezTo>
                  <a:pt x="65" y="441"/>
                  <a:pt x="65" y="441"/>
                  <a:pt x="65" y="441"/>
                </a:cubicBezTo>
                <a:cubicBezTo>
                  <a:pt x="52" y="452"/>
                  <a:pt x="52" y="452"/>
                  <a:pt x="52" y="452"/>
                </a:cubicBezTo>
                <a:cubicBezTo>
                  <a:pt x="205" y="482"/>
                  <a:pt x="205" y="482"/>
                  <a:pt x="205" y="482"/>
                </a:cubicBezTo>
                <a:cubicBezTo>
                  <a:pt x="337" y="568"/>
                  <a:pt x="337" y="568"/>
                  <a:pt x="337" y="568"/>
                </a:cubicBezTo>
                <a:cubicBezTo>
                  <a:pt x="421" y="609"/>
                  <a:pt x="421" y="609"/>
                  <a:pt x="421" y="609"/>
                </a:cubicBezTo>
                <a:cubicBezTo>
                  <a:pt x="514" y="687"/>
                  <a:pt x="514" y="687"/>
                  <a:pt x="514" y="687"/>
                </a:cubicBezTo>
                <a:cubicBezTo>
                  <a:pt x="526" y="657"/>
                  <a:pt x="526" y="657"/>
                  <a:pt x="526" y="657"/>
                </a:cubicBezTo>
                <a:lnTo>
                  <a:pt x="525" y="642"/>
                </a:lnTo>
                <a:close/>
              </a:path>
            </a:pathLst>
          </a:custGeom>
          <a:solidFill>
            <a:srgbClr val="15236A"/>
          </a:solidFill>
          <a:ln w="111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1" name="Arc 40">
            <a:extLst>
              <a:ext uri="{FF2B5EF4-FFF2-40B4-BE49-F238E27FC236}">
                <a16:creationId xmlns:a16="http://schemas.microsoft.com/office/drawing/2014/main" id="{12F4C95B-F0E7-D57A-8098-05F13B3A9A68}"/>
              </a:ext>
            </a:extLst>
          </p:cNvPr>
          <p:cNvSpPr/>
          <p:nvPr/>
        </p:nvSpPr>
        <p:spPr>
          <a:xfrm rot="11700000">
            <a:off x="10645816" y="-2327724"/>
            <a:ext cx="3876171" cy="3876171"/>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Google Shape;627;p54">
            <a:extLst>
              <a:ext uri="{FF2B5EF4-FFF2-40B4-BE49-F238E27FC236}">
                <a16:creationId xmlns:a16="http://schemas.microsoft.com/office/drawing/2014/main" id="{8CF60519-DCE0-AD31-EF9B-E61143A93FC9}"/>
              </a:ext>
            </a:extLst>
          </p:cNvPr>
          <p:cNvCxnSpPr>
            <a:cxnSpLocks/>
          </p:cNvCxnSpPr>
          <p:nvPr/>
        </p:nvCxnSpPr>
        <p:spPr>
          <a:xfrm>
            <a:off x="4648465" y="2153723"/>
            <a:ext cx="4658228" cy="1631188"/>
          </a:xfrm>
          <a:prstGeom prst="bentConnector3">
            <a:avLst>
              <a:gd name="adj1" fmla="val 50000"/>
            </a:avLst>
          </a:prstGeom>
          <a:noFill/>
          <a:ln w="9525" cap="flat" cmpd="sng">
            <a:solidFill>
              <a:schemeClr val="dk1"/>
            </a:solidFill>
            <a:prstDash val="solid"/>
            <a:round/>
            <a:headEnd type="diamond" w="med" len="med"/>
            <a:tailEnd type="none" w="med" len="med"/>
          </a:ln>
        </p:spPr>
      </p:cxnSp>
      <p:cxnSp>
        <p:nvCxnSpPr>
          <p:cNvPr id="89" name="Google Shape;630;p54">
            <a:extLst>
              <a:ext uri="{FF2B5EF4-FFF2-40B4-BE49-F238E27FC236}">
                <a16:creationId xmlns:a16="http://schemas.microsoft.com/office/drawing/2014/main" id="{6ECFF3C3-A153-8BBB-9044-D8714112266E}"/>
              </a:ext>
            </a:extLst>
          </p:cNvPr>
          <p:cNvCxnSpPr>
            <a:cxnSpLocks/>
          </p:cNvCxnSpPr>
          <p:nvPr/>
        </p:nvCxnSpPr>
        <p:spPr>
          <a:xfrm>
            <a:off x="5484239" y="3395467"/>
            <a:ext cx="4117728" cy="723900"/>
          </a:xfrm>
          <a:prstGeom prst="bentConnector3">
            <a:avLst>
              <a:gd name="adj1" fmla="val 50000"/>
            </a:avLst>
          </a:prstGeom>
          <a:noFill/>
          <a:ln w="9525" cap="flat" cmpd="sng">
            <a:solidFill>
              <a:schemeClr val="dk1"/>
            </a:solidFill>
            <a:prstDash val="solid"/>
            <a:round/>
            <a:headEnd type="diamond" w="med" len="med"/>
            <a:tailEnd type="none" w="med" len="med"/>
          </a:ln>
        </p:spPr>
      </p:cxnSp>
      <p:cxnSp>
        <p:nvCxnSpPr>
          <p:cNvPr id="90" name="Google Shape;633;p54">
            <a:extLst>
              <a:ext uri="{FF2B5EF4-FFF2-40B4-BE49-F238E27FC236}">
                <a16:creationId xmlns:a16="http://schemas.microsoft.com/office/drawing/2014/main" id="{F0827D92-4318-3233-0104-94CBD9F445A3}"/>
              </a:ext>
            </a:extLst>
          </p:cNvPr>
          <p:cNvCxnSpPr>
            <a:cxnSpLocks/>
            <a:endCxn id="29" idx="53"/>
          </p:cNvCxnSpPr>
          <p:nvPr/>
        </p:nvCxnSpPr>
        <p:spPr>
          <a:xfrm>
            <a:off x="5729509" y="4725144"/>
            <a:ext cx="4836647" cy="594893"/>
          </a:xfrm>
          <a:prstGeom prst="bentConnector5">
            <a:avLst>
              <a:gd name="adj1" fmla="val 35847"/>
              <a:gd name="adj2" fmla="val 258140"/>
              <a:gd name="adj3" fmla="val 104726"/>
            </a:avLst>
          </a:prstGeom>
          <a:noFill/>
          <a:ln w="9525" cap="flat" cmpd="sng">
            <a:solidFill>
              <a:schemeClr val="dk1"/>
            </a:solidFill>
            <a:prstDash val="solid"/>
            <a:round/>
            <a:headEnd type="diamond" w="med" len="med"/>
            <a:tailEnd type="none" w="med" len="med"/>
          </a:ln>
        </p:spPr>
      </p:cxnSp>
      <p:grpSp>
        <p:nvGrpSpPr>
          <p:cNvPr id="206" name="Group 205">
            <a:extLst>
              <a:ext uri="{FF2B5EF4-FFF2-40B4-BE49-F238E27FC236}">
                <a16:creationId xmlns:a16="http://schemas.microsoft.com/office/drawing/2014/main" id="{D36B277D-A13E-FE28-32FD-2CFDDD46D82D}"/>
              </a:ext>
            </a:extLst>
          </p:cNvPr>
          <p:cNvGrpSpPr/>
          <p:nvPr/>
        </p:nvGrpSpPr>
        <p:grpSpPr>
          <a:xfrm>
            <a:off x="2253066" y="2005843"/>
            <a:ext cx="2826166" cy="660341"/>
            <a:chOff x="2253066" y="1862559"/>
            <a:chExt cx="2826166" cy="660341"/>
          </a:xfrm>
        </p:grpSpPr>
        <p:sp>
          <p:nvSpPr>
            <p:cNvPr id="97" name="Google Shape;628;p54">
              <a:extLst>
                <a:ext uri="{FF2B5EF4-FFF2-40B4-BE49-F238E27FC236}">
                  <a16:creationId xmlns:a16="http://schemas.microsoft.com/office/drawing/2014/main" id="{2C387087-347B-96FF-7B71-084EAAD4F95A}"/>
                </a:ext>
              </a:extLst>
            </p:cNvPr>
            <p:cNvSpPr txBox="1"/>
            <p:nvPr/>
          </p:nvSpPr>
          <p:spPr>
            <a:xfrm>
              <a:off x="2253066" y="1862559"/>
              <a:ext cx="2358949" cy="276999"/>
            </a:xfrm>
            <a:prstGeom prst="rect">
              <a:avLst/>
            </a:prstGeom>
            <a:noFill/>
            <a:ln>
              <a:noFill/>
            </a:ln>
          </p:spPr>
          <p:txBody>
            <a:bodyPr spcFirstLastPara="1" wrap="square" lIns="0" tIns="0" rIns="0" bIns="0" anchor="t" anchorCtr="0">
              <a:spAutoFit/>
            </a:bodyPr>
            <a:lstStyle/>
            <a:p>
              <a:pPr lvl="0"/>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Baghdad warehouse</a:t>
              </a:r>
            </a:p>
          </p:txBody>
        </p:sp>
        <p:sp>
          <p:nvSpPr>
            <p:cNvPr id="99" name="Google Shape;639;p54">
              <a:extLst>
                <a:ext uri="{FF2B5EF4-FFF2-40B4-BE49-F238E27FC236}">
                  <a16:creationId xmlns:a16="http://schemas.microsoft.com/office/drawing/2014/main" id="{9C7A3A13-28C5-29D3-4671-BD0BEE460D70}"/>
                </a:ext>
              </a:extLst>
            </p:cNvPr>
            <p:cNvSpPr txBox="1"/>
            <p:nvPr/>
          </p:nvSpPr>
          <p:spPr>
            <a:xfrm>
              <a:off x="2253066" y="2153568"/>
              <a:ext cx="2826166" cy="369332"/>
            </a:xfrm>
            <a:prstGeom prst="rect">
              <a:avLst/>
            </a:prstGeom>
            <a:noFill/>
            <a:ln>
              <a:noFill/>
            </a:ln>
          </p:spPr>
          <p:txBody>
            <a:bodyPr spcFirstLastPara="1" wrap="square" lIns="0" tIns="0" rIns="0" bIns="0" anchor="t"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Josefin Sans"/>
                  <a:cs typeface="Josefin Sans"/>
                  <a:sym typeface="Josefin Sans"/>
                </a:rPr>
                <a:t>Hospitals: 110💊 Pharmacies: 6200</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Josefin Sans"/>
                  <a:cs typeface="Josefin Sans"/>
                  <a:sym typeface="Josefin Sans"/>
                </a:rPr>
                <a:t>🏪 Drug Stores (DS): 41👨‍⚕️ Doctors: 6700</a:t>
              </a:r>
            </a:p>
          </p:txBody>
        </p:sp>
      </p:grpSp>
      <p:grpSp>
        <p:nvGrpSpPr>
          <p:cNvPr id="201" name="Group 200">
            <a:extLst>
              <a:ext uri="{FF2B5EF4-FFF2-40B4-BE49-F238E27FC236}">
                <a16:creationId xmlns:a16="http://schemas.microsoft.com/office/drawing/2014/main" id="{9EFE9B68-256F-AAB4-5493-991B530EC7D5}"/>
              </a:ext>
            </a:extLst>
          </p:cNvPr>
          <p:cNvGrpSpPr/>
          <p:nvPr/>
        </p:nvGrpSpPr>
        <p:grpSpPr>
          <a:xfrm>
            <a:off x="2253066" y="3185572"/>
            <a:ext cx="3021623" cy="905087"/>
            <a:chOff x="2253066" y="3185572"/>
            <a:chExt cx="3021623" cy="905087"/>
          </a:xfrm>
        </p:grpSpPr>
        <p:sp>
          <p:nvSpPr>
            <p:cNvPr id="100" name="Google Shape;631;p54">
              <a:extLst>
                <a:ext uri="{FF2B5EF4-FFF2-40B4-BE49-F238E27FC236}">
                  <a16:creationId xmlns:a16="http://schemas.microsoft.com/office/drawing/2014/main" id="{CEB882C8-2525-399C-67B1-6A950A243E2E}"/>
                </a:ext>
              </a:extLst>
            </p:cNvPr>
            <p:cNvSpPr txBox="1"/>
            <p:nvPr/>
          </p:nvSpPr>
          <p:spPr>
            <a:xfrm>
              <a:off x="2253066" y="3185572"/>
              <a:ext cx="3021623" cy="553998"/>
            </a:xfrm>
            <a:prstGeom prst="rect">
              <a:avLst/>
            </a:prstGeom>
            <a:noFill/>
            <a:ln>
              <a:noFill/>
            </a:ln>
          </p:spPr>
          <p:txBody>
            <a:bodyPr spcFirstLastPara="1" wrap="square" lIns="0" tIns="0" rIns="0" bIns="0" anchor="t" anchorCtr="0">
              <a:spAutoFit/>
            </a:bodyPr>
            <a:lstStyle/>
            <a:p>
              <a:pPr lvl="0"/>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Middle Euphrates Main warehouse</a:t>
              </a:r>
            </a:p>
          </p:txBody>
        </p:sp>
        <p:sp>
          <p:nvSpPr>
            <p:cNvPr id="101" name="Google Shape;640;p54">
              <a:extLst>
                <a:ext uri="{FF2B5EF4-FFF2-40B4-BE49-F238E27FC236}">
                  <a16:creationId xmlns:a16="http://schemas.microsoft.com/office/drawing/2014/main" id="{281F750E-4BA5-9C88-0241-773447DD7EA3}"/>
                </a:ext>
              </a:extLst>
            </p:cNvPr>
            <p:cNvSpPr txBox="1"/>
            <p:nvPr/>
          </p:nvSpPr>
          <p:spPr>
            <a:xfrm>
              <a:off x="2259949" y="3721327"/>
              <a:ext cx="2826166" cy="369332"/>
            </a:xfrm>
            <a:prstGeom prst="rect">
              <a:avLst/>
            </a:prstGeom>
            <a:noFill/>
            <a:ln>
              <a:noFill/>
            </a:ln>
          </p:spPr>
          <p:txBody>
            <a:bodyPr spcFirstLastPara="1" wrap="square" lIns="0" tIns="0" rIns="0" bIns="0" anchor="t"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Josefin Sans"/>
                  <a:cs typeface="Josefin Sans"/>
                  <a:sym typeface="Josefin Sans"/>
                </a:rPr>
                <a:t>Hospitals:55💊 Pharmacies: 7100</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Josefin Sans"/>
                  <a:cs typeface="Josefin Sans"/>
                  <a:sym typeface="Josefin Sans"/>
                </a:rPr>
                <a:t>🏪 Drug Stores (DS): 61👨‍⚕️ Doctors: 7700</a:t>
              </a:r>
            </a:p>
          </p:txBody>
        </p:sp>
      </p:grpSp>
      <p:grpSp>
        <p:nvGrpSpPr>
          <p:cNvPr id="205" name="Group 204">
            <a:extLst>
              <a:ext uri="{FF2B5EF4-FFF2-40B4-BE49-F238E27FC236}">
                <a16:creationId xmlns:a16="http://schemas.microsoft.com/office/drawing/2014/main" id="{EDEDDEBA-AD12-BE14-CD34-C60D2BF75983}"/>
              </a:ext>
            </a:extLst>
          </p:cNvPr>
          <p:cNvGrpSpPr/>
          <p:nvPr/>
        </p:nvGrpSpPr>
        <p:grpSpPr>
          <a:xfrm>
            <a:off x="2253065" y="4552415"/>
            <a:ext cx="3284865" cy="699435"/>
            <a:chOff x="2253065" y="4552415"/>
            <a:chExt cx="3284865" cy="699435"/>
          </a:xfrm>
        </p:grpSpPr>
        <p:sp>
          <p:nvSpPr>
            <p:cNvPr id="95" name="Google Shape;634;p54">
              <a:extLst>
                <a:ext uri="{FF2B5EF4-FFF2-40B4-BE49-F238E27FC236}">
                  <a16:creationId xmlns:a16="http://schemas.microsoft.com/office/drawing/2014/main" id="{B958CE17-8B9B-C5EA-5F7A-5E4DF81E707B}"/>
                </a:ext>
              </a:extLst>
            </p:cNvPr>
            <p:cNvSpPr txBox="1"/>
            <p:nvPr/>
          </p:nvSpPr>
          <p:spPr>
            <a:xfrm>
              <a:off x="2253065" y="4552415"/>
              <a:ext cx="3284865" cy="276999"/>
            </a:xfrm>
            <a:prstGeom prst="rect">
              <a:avLst/>
            </a:prstGeom>
            <a:noFill/>
            <a:ln>
              <a:noFill/>
            </a:ln>
          </p:spPr>
          <p:txBody>
            <a:bodyPr spcFirstLastPara="1" wrap="square" lIns="0" tIns="0" rIns="0" bIns="0" anchor="t" anchorCtr="0">
              <a:spAutoFit/>
            </a:bodyPr>
            <a:lstStyle/>
            <a:p>
              <a:pPr lvl="0"/>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Basra </a:t>
              </a:r>
              <a:r>
                <a:rPr lang="en-US" sz="1800" b="1">
                  <a:solidFill>
                    <a:srgbClr val="000000"/>
                  </a:solidFill>
                  <a:latin typeface="Segoe UI Semibold" panose="020B0702040204020203" pitchFamily="34" charset="0"/>
                  <a:ea typeface="Josefin Sans"/>
                  <a:cs typeface="Segoe UI Semibold" panose="020B0702040204020203" pitchFamily="34" charset="0"/>
                  <a:sym typeface="Josefin Sans"/>
                </a:rPr>
                <a:t>and south </a:t>
              </a: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warehouse</a:t>
              </a:r>
            </a:p>
          </p:txBody>
        </p:sp>
        <p:sp>
          <p:nvSpPr>
            <p:cNvPr id="102" name="Google Shape;641;p54">
              <a:extLst>
                <a:ext uri="{FF2B5EF4-FFF2-40B4-BE49-F238E27FC236}">
                  <a16:creationId xmlns:a16="http://schemas.microsoft.com/office/drawing/2014/main" id="{DC080C99-6EF4-D485-236E-B765C2E274E1}"/>
                </a:ext>
              </a:extLst>
            </p:cNvPr>
            <p:cNvSpPr txBox="1"/>
            <p:nvPr/>
          </p:nvSpPr>
          <p:spPr>
            <a:xfrm>
              <a:off x="2253066" y="4882518"/>
              <a:ext cx="2826166" cy="369332"/>
            </a:xfrm>
            <a:prstGeom prst="rect">
              <a:avLst/>
            </a:prstGeom>
            <a:noFill/>
            <a:ln>
              <a:noFill/>
            </a:ln>
          </p:spPr>
          <p:txBody>
            <a:bodyPr spcFirstLastPara="1" wrap="square" lIns="0" tIns="0" rIns="0" bIns="0" anchor="t" anchorCtr="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Josefin Sans"/>
                  <a:cs typeface="Josefin Sans"/>
                  <a:sym typeface="Josefin Sans"/>
                </a:rPr>
                <a:t>Hospitals: 27💊 Pharmacies: 4100</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a:ea typeface="Josefin Sans"/>
                  <a:cs typeface="Josefin Sans"/>
                  <a:sym typeface="Josefin Sans"/>
                </a:rPr>
                <a:t>🏪 Drug Stores (DS): 66👨‍⚕️ Doctors: 3900</a:t>
              </a:r>
            </a:p>
          </p:txBody>
        </p:sp>
      </p:grpSp>
      <p:grpSp>
        <p:nvGrpSpPr>
          <p:cNvPr id="202" name="Group 201">
            <a:extLst>
              <a:ext uri="{FF2B5EF4-FFF2-40B4-BE49-F238E27FC236}">
                <a16:creationId xmlns:a16="http://schemas.microsoft.com/office/drawing/2014/main" id="{21C91AC0-5AD0-0DB0-AA1B-B0056F1ADE00}"/>
              </a:ext>
            </a:extLst>
          </p:cNvPr>
          <p:cNvGrpSpPr/>
          <p:nvPr/>
        </p:nvGrpSpPr>
        <p:grpSpPr>
          <a:xfrm>
            <a:off x="1320626" y="2034395"/>
            <a:ext cx="740860" cy="336134"/>
            <a:chOff x="1320626" y="1850683"/>
            <a:chExt cx="740860" cy="336134"/>
          </a:xfrm>
        </p:grpSpPr>
        <p:sp>
          <p:nvSpPr>
            <p:cNvPr id="98" name="Google Shape;638;p54">
              <a:extLst>
                <a:ext uri="{FF2B5EF4-FFF2-40B4-BE49-F238E27FC236}">
                  <a16:creationId xmlns:a16="http://schemas.microsoft.com/office/drawing/2014/main" id="{3A85F807-C10D-84F6-BF8F-0A7E4B293612}"/>
                </a:ext>
              </a:extLst>
            </p:cNvPr>
            <p:cNvSpPr txBox="1"/>
            <p:nvPr/>
          </p:nvSpPr>
          <p:spPr>
            <a:xfrm>
              <a:off x="1416731" y="1876557"/>
              <a:ext cx="644755"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solidFill>
                    <a:schemeClr val="accent1"/>
                  </a:solidFill>
                  <a:latin typeface="+mj-lt"/>
                  <a:ea typeface="Josefin Sans"/>
                  <a:cs typeface="Josefin Sans"/>
                  <a:sym typeface="Josefin Sans"/>
                </a:rPr>
                <a:t>Local</a:t>
              </a:r>
              <a:endParaRPr sz="1800" b="1" dirty="0">
                <a:solidFill>
                  <a:schemeClr val="accent1"/>
                </a:solidFill>
                <a:latin typeface="+mj-lt"/>
                <a:ea typeface="Josefin Sans"/>
                <a:cs typeface="Josefin Sans"/>
                <a:sym typeface="Josefin Sans"/>
              </a:endParaRPr>
            </a:p>
          </p:txBody>
        </p:sp>
        <p:cxnSp>
          <p:nvCxnSpPr>
            <p:cNvPr id="103" name="Google Shape;642;p54">
              <a:extLst>
                <a:ext uri="{FF2B5EF4-FFF2-40B4-BE49-F238E27FC236}">
                  <a16:creationId xmlns:a16="http://schemas.microsoft.com/office/drawing/2014/main" id="{503C870F-C364-D81D-5076-1CCE792FB65D}"/>
                </a:ext>
              </a:extLst>
            </p:cNvPr>
            <p:cNvCxnSpPr/>
            <p:nvPr/>
          </p:nvCxnSpPr>
          <p:spPr>
            <a:xfrm>
              <a:off x="1320626" y="1850683"/>
              <a:ext cx="0" cy="336134"/>
            </a:xfrm>
            <a:prstGeom prst="straightConnector1">
              <a:avLst/>
            </a:prstGeom>
            <a:noFill/>
            <a:ln w="38100" cap="flat" cmpd="sng">
              <a:solidFill>
                <a:schemeClr val="accent1"/>
              </a:solidFill>
              <a:prstDash val="solid"/>
              <a:round/>
              <a:headEnd type="none" w="med" len="med"/>
              <a:tailEnd type="none" w="med" len="med"/>
            </a:ln>
          </p:spPr>
        </p:cxnSp>
      </p:grpSp>
      <p:grpSp>
        <p:nvGrpSpPr>
          <p:cNvPr id="203" name="Group 202">
            <a:extLst>
              <a:ext uri="{FF2B5EF4-FFF2-40B4-BE49-F238E27FC236}">
                <a16:creationId xmlns:a16="http://schemas.microsoft.com/office/drawing/2014/main" id="{D879F1F7-FD67-BBB4-1151-9B3C415DF772}"/>
              </a:ext>
            </a:extLst>
          </p:cNvPr>
          <p:cNvGrpSpPr/>
          <p:nvPr/>
        </p:nvGrpSpPr>
        <p:grpSpPr>
          <a:xfrm>
            <a:off x="1320626" y="3217435"/>
            <a:ext cx="740860" cy="336134"/>
            <a:chOff x="1320626" y="3217435"/>
            <a:chExt cx="740860" cy="336134"/>
          </a:xfrm>
        </p:grpSpPr>
        <p:sp>
          <p:nvSpPr>
            <p:cNvPr id="104" name="Google Shape;643;p54">
              <a:extLst>
                <a:ext uri="{FF2B5EF4-FFF2-40B4-BE49-F238E27FC236}">
                  <a16:creationId xmlns:a16="http://schemas.microsoft.com/office/drawing/2014/main" id="{B7F8EB00-FA13-FB08-D951-CD3687294A3E}"/>
                </a:ext>
              </a:extLst>
            </p:cNvPr>
            <p:cNvSpPr txBox="1"/>
            <p:nvPr/>
          </p:nvSpPr>
          <p:spPr>
            <a:xfrm>
              <a:off x="1416731" y="3238840"/>
              <a:ext cx="644755"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solidFill>
                    <a:schemeClr val="accent1"/>
                  </a:solidFill>
                  <a:latin typeface="+mj-lt"/>
                  <a:ea typeface="Josefin Sans"/>
                  <a:cs typeface="Josefin Sans"/>
                  <a:sym typeface="Josefin Sans"/>
                </a:rPr>
                <a:t>Main</a:t>
              </a:r>
              <a:endParaRPr sz="1800" b="1" dirty="0">
                <a:solidFill>
                  <a:schemeClr val="accent1"/>
                </a:solidFill>
                <a:latin typeface="+mj-lt"/>
                <a:ea typeface="Josefin Sans"/>
                <a:cs typeface="Josefin Sans"/>
                <a:sym typeface="Josefin Sans"/>
              </a:endParaRPr>
            </a:p>
          </p:txBody>
        </p:sp>
        <p:cxnSp>
          <p:nvCxnSpPr>
            <p:cNvPr id="105" name="Google Shape;644;p54">
              <a:extLst>
                <a:ext uri="{FF2B5EF4-FFF2-40B4-BE49-F238E27FC236}">
                  <a16:creationId xmlns:a16="http://schemas.microsoft.com/office/drawing/2014/main" id="{23AA9C85-C1D9-1DC3-7B89-7AA680143D24}"/>
                </a:ext>
              </a:extLst>
            </p:cNvPr>
            <p:cNvCxnSpPr/>
            <p:nvPr/>
          </p:nvCxnSpPr>
          <p:spPr>
            <a:xfrm>
              <a:off x="1320626" y="3217435"/>
              <a:ext cx="0" cy="336134"/>
            </a:xfrm>
            <a:prstGeom prst="straightConnector1">
              <a:avLst/>
            </a:prstGeom>
            <a:noFill/>
            <a:ln w="38100" cap="flat" cmpd="sng">
              <a:solidFill>
                <a:schemeClr val="accent1"/>
              </a:solidFill>
              <a:prstDash val="solid"/>
              <a:round/>
              <a:headEnd type="none" w="med" len="med"/>
              <a:tailEnd type="none" w="med" len="med"/>
            </a:ln>
          </p:spPr>
        </p:cxnSp>
      </p:grpSp>
      <p:grpSp>
        <p:nvGrpSpPr>
          <p:cNvPr id="204" name="Group 203">
            <a:extLst>
              <a:ext uri="{FF2B5EF4-FFF2-40B4-BE49-F238E27FC236}">
                <a16:creationId xmlns:a16="http://schemas.microsoft.com/office/drawing/2014/main" id="{0970E709-3202-617C-834C-AFC826485BA5}"/>
              </a:ext>
            </a:extLst>
          </p:cNvPr>
          <p:cNvGrpSpPr/>
          <p:nvPr/>
        </p:nvGrpSpPr>
        <p:grpSpPr>
          <a:xfrm>
            <a:off x="1320626" y="4584186"/>
            <a:ext cx="740860" cy="336134"/>
            <a:chOff x="1320626" y="4584186"/>
            <a:chExt cx="740860" cy="336134"/>
          </a:xfrm>
        </p:grpSpPr>
        <p:sp>
          <p:nvSpPr>
            <p:cNvPr id="96" name="Google Shape;637;p54">
              <a:extLst>
                <a:ext uri="{FF2B5EF4-FFF2-40B4-BE49-F238E27FC236}">
                  <a16:creationId xmlns:a16="http://schemas.microsoft.com/office/drawing/2014/main" id="{77DC291F-3DF4-622F-EC1C-12A22AFFC867}"/>
                </a:ext>
              </a:extLst>
            </p:cNvPr>
            <p:cNvSpPr txBox="1"/>
            <p:nvPr/>
          </p:nvSpPr>
          <p:spPr>
            <a:xfrm>
              <a:off x="1416731" y="4605519"/>
              <a:ext cx="644755"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solidFill>
                    <a:schemeClr val="accent1"/>
                  </a:solidFill>
                  <a:latin typeface="+mj-lt"/>
                  <a:ea typeface="Josefin Sans"/>
                  <a:cs typeface="Josefin Sans"/>
                  <a:sym typeface="Josefin Sans"/>
                </a:rPr>
                <a:t>Local</a:t>
              </a:r>
              <a:endParaRPr sz="1800" b="1" dirty="0">
                <a:solidFill>
                  <a:schemeClr val="accent1"/>
                </a:solidFill>
                <a:latin typeface="+mj-lt"/>
                <a:ea typeface="Josefin Sans"/>
                <a:cs typeface="Josefin Sans"/>
                <a:sym typeface="Josefin Sans"/>
              </a:endParaRPr>
            </a:p>
          </p:txBody>
        </p:sp>
        <p:cxnSp>
          <p:nvCxnSpPr>
            <p:cNvPr id="106" name="Google Shape;645;p54">
              <a:extLst>
                <a:ext uri="{FF2B5EF4-FFF2-40B4-BE49-F238E27FC236}">
                  <a16:creationId xmlns:a16="http://schemas.microsoft.com/office/drawing/2014/main" id="{70AED5AB-683E-BF47-A84C-224B6109C1EC}"/>
                </a:ext>
              </a:extLst>
            </p:cNvPr>
            <p:cNvCxnSpPr/>
            <p:nvPr/>
          </p:nvCxnSpPr>
          <p:spPr>
            <a:xfrm>
              <a:off x="1320626" y="4584186"/>
              <a:ext cx="0" cy="336134"/>
            </a:xfrm>
            <a:prstGeom prst="straightConnector1">
              <a:avLst/>
            </a:prstGeom>
            <a:noFill/>
            <a:ln w="38100" cap="flat" cmpd="sng">
              <a:solidFill>
                <a:schemeClr val="accent1"/>
              </a:solidFill>
              <a:prstDash val="solid"/>
              <a:round/>
              <a:headEnd type="none" w="med" len="med"/>
              <a:tailEnd type="none" w="med" len="med"/>
            </a:ln>
          </p:spPr>
        </p:cxnSp>
      </p:grpSp>
      <p:sp>
        <p:nvSpPr>
          <p:cNvPr id="208" name="Title 1">
            <a:extLst>
              <a:ext uri="{FF2B5EF4-FFF2-40B4-BE49-F238E27FC236}">
                <a16:creationId xmlns:a16="http://schemas.microsoft.com/office/drawing/2014/main" id="{79187CAC-878E-7CC2-2630-B28CEE437503}"/>
              </a:ext>
            </a:extLst>
          </p:cNvPr>
          <p:cNvSpPr txBox="1">
            <a:spLocks/>
          </p:cNvSpPr>
          <p:nvPr/>
        </p:nvSpPr>
        <p:spPr>
          <a:xfrm>
            <a:off x="575356" y="98989"/>
            <a:ext cx="10969625" cy="554037"/>
          </a:xfrm>
          <a:prstGeom prst="rect">
            <a:avLst/>
          </a:prstGeom>
        </p:spPr>
        <p:txBody>
          <a:bodyPr vert="horz" lIns="0" tIns="60949" rIns="0" bIns="60949" rtlCol="0" anchor="ctr">
            <a:noAutofit/>
          </a:bodyPr>
          <a:lstStyle>
            <a:lvl1pPr>
              <a:spcBef>
                <a:spcPct val="0"/>
              </a:spcBef>
              <a:buNone/>
              <a:defRPr sz="3600" b="1">
                <a:solidFill>
                  <a:schemeClr val="accent1"/>
                </a:solidFill>
                <a:latin typeface="+mj-lt"/>
                <a:ea typeface="+mj-ea"/>
                <a:cs typeface="+mj-cs"/>
              </a:defRPr>
            </a:lvl1pPr>
          </a:lstStyle>
          <a:p>
            <a:r>
              <a:rPr lang="en-US" dirty="0"/>
              <a:t>Locations</a:t>
            </a:r>
          </a:p>
        </p:txBody>
      </p:sp>
      <p:cxnSp>
        <p:nvCxnSpPr>
          <p:cNvPr id="45" name="Google Shape;627;p54">
            <a:extLst>
              <a:ext uri="{FF2B5EF4-FFF2-40B4-BE49-F238E27FC236}">
                <a16:creationId xmlns:a16="http://schemas.microsoft.com/office/drawing/2014/main" id="{B4AC5CD0-6C3E-0E40-B595-8D22F568309B}"/>
              </a:ext>
            </a:extLst>
          </p:cNvPr>
          <p:cNvCxnSpPr>
            <a:cxnSpLocks/>
          </p:cNvCxnSpPr>
          <p:nvPr/>
        </p:nvCxnSpPr>
        <p:spPr>
          <a:xfrm>
            <a:off x="5274692" y="1220007"/>
            <a:ext cx="3303075" cy="656550"/>
          </a:xfrm>
          <a:prstGeom prst="bentConnector3">
            <a:avLst>
              <a:gd name="adj1" fmla="val 50000"/>
            </a:avLst>
          </a:prstGeom>
          <a:noFill/>
          <a:ln w="9525" cap="flat" cmpd="sng">
            <a:solidFill>
              <a:schemeClr val="dk1"/>
            </a:solidFill>
            <a:prstDash val="solid"/>
            <a:round/>
            <a:headEnd type="diamond" w="med" len="med"/>
            <a:tailEnd type="none" w="med" len="med"/>
          </a:ln>
        </p:spPr>
      </p:cxnSp>
      <p:grpSp>
        <p:nvGrpSpPr>
          <p:cNvPr id="46" name="Group 45">
            <a:extLst>
              <a:ext uri="{FF2B5EF4-FFF2-40B4-BE49-F238E27FC236}">
                <a16:creationId xmlns:a16="http://schemas.microsoft.com/office/drawing/2014/main" id="{BF7FBC44-F725-2A0D-4533-6F3A30C2F61C}"/>
              </a:ext>
            </a:extLst>
          </p:cNvPr>
          <p:cNvGrpSpPr/>
          <p:nvPr/>
        </p:nvGrpSpPr>
        <p:grpSpPr>
          <a:xfrm>
            <a:off x="2225584" y="1051060"/>
            <a:ext cx="4357778" cy="689170"/>
            <a:chOff x="2237961" y="1833730"/>
            <a:chExt cx="4357778" cy="689170"/>
          </a:xfrm>
        </p:grpSpPr>
        <p:sp>
          <p:nvSpPr>
            <p:cNvPr id="47" name="Google Shape;628;p54">
              <a:extLst>
                <a:ext uri="{FF2B5EF4-FFF2-40B4-BE49-F238E27FC236}">
                  <a16:creationId xmlns:a16="http://schemas.microsoft.com/office/drawing/2014/main" id="{37FD472C-2D94-B985-00C1-FD4D0194734A}"/>
                </a:ext>
              </a:extLst>
            </p:cNvPr>
            <p:cNvSpPr txBox="1"/>
            <p:nvPr/>
          </p:nvSpPr>
          <p:spPr>
            <a:xfrm>
              <a:off x="2237961" y="1833730"/>
              <a:ext cx="4357778"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Musil and North warehouse </a:t>
              </a:r>
            </a:p>
          </p:txBody>
        </p:sp>
        <p:sp>
          <p:nvSpPr>
            <p:cNvPr id="48" name="Google Shape;639;p54">
              <a:extLst>
                <a:ext uri="{FF2B5EF4-FFF2-40B4-BE49-F238E27FC236}">
                  <a16:creationId xmlns:a16="http://schemas.microsoft.com/office/drawing/2014/main" id="{C31CA75F-125A-E67B-19CB-6001E13CEEE7}"/>
                </a:ext>
              </a:extLst>
            </p:cNvPr>
            <p:cNvSpPr txBox="1"/>
            <p:nvPr/>
          </p:nvSpPr>
          <p:spPr>
            <a:xfrm>
              <a:off x="2253066" y="2153568"/>
              <a:ext cx="2826166" cy="369332"/>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dirty="0">
                  <a:solidFill>
                    <a:schemeClr val="dk1"/>
                  </a:solidFill>
                  <a:latin typeface="+mj-lt"/>
                  <a:ea typeface="Josefin Sans"/>
                  <a:cs typeface="Josefin Sans"/>
                  <a:sym typeface="Josefin Sans"/>
                </a:rPr>
                <a:t>Hospitals: 77💊 Pharmacies: 5000</a:t>
              </a:r>
            </a:p>
            <a:p>
              <a:pPr marL="0" lvl="0" indent="0" algn="l" rtl="0">
                <a:spcBef>
                  <a:spcPts val="0"/>
                </a:spcBef>
                <a:spcAft>
                  <a:spcPts val="0"/>
                </a:spcAft>
                <a:buNone/>
              </a:pPr>
              <a:r>
                <a:rPr lang="en-US" sz="1200" dirty="0">
                  <a:solidFill>
                    <a:schemeClr val="dk1"/>
                  </a:solidFill>
                  <a:latin typeface="+mj-lt"/>
                  <a:ea typeface="Josefin Sans"/>
                  <a:cs typeface="Josefin Sans"/>
                  <a:sym typeface="Josefin Sans"/>
                </a:rPr>
                <a:t>🏪 Drug Stores (DS): 55👨‍⚕️ Doctors: 3400</a:t>
              </a:r>
            </a:p>
          </p:txBody>
        </p:sp>
      </p:grpSp>
      <p:grpSp>
        <p:nvGrpSpPr>
          <p:cNvPr id="49" name="Group 48">
            <a:extLst>
              <a:ext uri="{FF2B5EF4-FFF2-40B4-BE49-F238E27FC236}">
                <a16:creationId xmlns:a16="http://schemas.microsoft.com/office/drawing/2014/main" id="{F915F20B-0C8B-5443-A859-8108E79B7405}"/>
              </a:ext>
            </a:extLst>
          </p:cNvPr>
          <p:cNvGrpSpPr/>
          <p:nvPr/>
        </p:nvGrpSpPr>
        <p:grpSpPr>
          <a:xfrm>
            <a:off x="1315596" y="1068586"/>
            <a:ext cx="740860" cy="336134"/>
            <a:chOff x="1320626" y="1850683"/>
            <a:chExt cx="740860" cy="336134"/>
          </a:xfrm>
        </p:grpSpPr>
        <p:sp>
          <p:nvSpPr>
            <p:cNvPr id="50" name="Google Shape;638;p54">
              <a:extLst>
                <a:ext uri="{FF2B5EF4-FFF2-40B4-BE49-F238E27FC236}">
                  <a16:creationId xmlns:a16="http://schemas.microsoft.com/office/drawing/2014/main" id="{472CA11C-31CB-6774-5C1A-E1BA0BE67C15}"/>
                </a:ext>
              </a:extLst>
            </p:cNvPr>
            <p:cNvSpPr txBox="1"/>
            <p:nvPr/>
          </p:nvSpPr>
          <p:spPr>
            <a:xfrm>
              <a:off x="1416731" y="1876557"/>
              <a:ext cx="644755"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solidFill>
                    <a:schemeClr val="accent1"/>
                  </a:solidFill>
                  <a:latin typeface="+mj-lt"/>
                  <a:ea typeface="Josefin Sans"/>
                  <a:cs typeface="Josefin Sans"/>
                  <a:sym typeface="Josefin Sans"/>
                </a:rPr>
                <a:t>Local</a:t>
              </a:r>
              <a:endParaRPr sz="1800" b="1" dirty="0">
                <a:solidFill>
                  <a:schemeClr val="accent1"/>
                </a:solidFill>
                <a:latin typeface="+mj-lt"/>
                <a:ea typeface="Josefin Sans"/>
                <a:cs typeface="Josefin Sans"/>
                <a:sym typeface="Josefin Sans"/>
              </a:endParaRPr>
            </a:p>
          </p:txBody>
        </p:sp>
        <p:cxnSp>
          <p:nvCxnSpPr>
            <p:cNvPr id="51" name="Google Shape;642;p54">
              <a:extLst>
                <a:ext uri="{FF2B5EF4-FFF2-40B4-BE49-F238E27FC236}">
                  <a16:creationId xmlns:a16="http://schemas.microsoft.com/office/drawing/2014/main" id="{B8445D21-73A2-785C-CAC5-BC1D07724F81}"/>
                </a:ext>
              </a:extLst>
            </p:cNvPr>
            <p:cNvCxnSpPr/>
            <p:nvPr/>
          </p:nvCxnSpPr>
          <p:spPr>
            <a:xfrm>
              <a:off x="1320626" y="1850683"/>
              <a:ext cx="0" cy="336134"/>
            </a:xfrm>
            <a:prstGeom prst="straightConnector1">
              <a:avLst/>
            </a:prstGeom>
            <a:noFill/>
            <a:ln w="38100" cap="flat" cmpd="sng">
              <a:solidFill>
                <a:schemeClr val="accent1"/>
              </a:solidFill>
              <a:prstDash val="solid"/>
              <a:round/>
              <a:headEnd type="none" w="med" len="med"/>
              <a:tailEnd type="none" w="med" len="med"/>
            </a:ln>
          </p:spPr>
        </p:cxnSp>
      </p:grpSp>
      <p:pic>
        <p:nvPicPr>
          <p:cNvPr id="61" name="Picture 60">
            <a:extLst>
              <a:ext uri="{FF2B5EF4-FFF2-40B4-BE49-F238E27FC236}">
                <a16:creationId xmlns:a16="http://schemas.microsoft.com/office/drawing/2014/main" id="{B713A662-7987-E24A-0C27-1E492D25545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277757" y="4795315"/>
            <a:ext cx="3487316" cy="2324877"/>
          </a:xfrm>
          <a:prstGeom prst="rect">
            <a:avLst/>
          </a:prstGeom>
        </p:spPr>
      </p:pic>
    </p:spTree>
    <p:extLst>
      <p:ext uri="{BB962C8B-B14F-4D97-AF65-F5344CB8AC3E}">
        <p14:creationId xmlns:p14="http://schemas.microsoft.com/office/powerpoint/2010/main" val="6997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5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22" presetClass="entr" presetSubtype="8" fill="hold" nodeType="withEffect">
                                  <p:stCondLst>
                                    <p:cond delay="900"/>
                                  </p:stCondLst>
                                  <p:childTnLst>
                                    <p:set>
                                      <p:cBhvr>
                                        <p:cTn id="9" dur="1" fill="hold">
                                          <p:stCondLst>
                                            <p:cond delay="0"/>
                                          </p:stCondLst>
                                        </p:cTn>
                                        <p:tgtEl>
                                          <p:spTgt spid="202"/>
                                        </p:tgtEl>
                                        <p:attrNameLst>
                                          <p:attrName>style.visibility</p:attrName>
                                        </p:attrNameLst>
                                      </p:cBhvr>
                                      <p:to>
                                        <p:strVal val="visible"/>
                                      </p:to>
                                    </p:set>
                                    <p:animEffect transition="in" filter="wipe(left)">
                                      <p:cBhvr>
                                        <p:cTn id="10" dur="500"/>
                                        <p:tgtEl>
                                          <p:spTgt spid="202"/>
                                        </p:tgtEl>
                                      </p:cBhvr>
                                    </p:animEffect>
                                  </p:childTnLst>
                                </p:cTn>
                              </p:par>
                              <p:par>
                                <p:cTn id="11" presetID="22" presetClass="entr" presetSubtype="4" fill="hold" nodeType="withEffect">
                                  <p:stCondLst>
                                    <p:cond delay="400"/>
                                  </p:stCondLst>
                                  <p:childTnLst>
                                    <p:set>
                                      <p:cBhvr>
                                        <p:cTn id="12" dur="1" fill="hold">
                                          <p:stCondLst>
                                            <p:cond delay="0"/>
                                          </p:stCondLst>
                                        </p:cTn>
                                        <p:tgtEl>
                                          <p:spTgt spid="206"/>
                                        </p:tgtEl>
                                        <p:attrNameLst>
                                          <p:attrName>style.visibility</p:attrName>
                                        </p:attrNameLst>
                                      </p:cBhvr>
                                      <p:to>
                                        <p:strVal val="visible"/>
                                      </p:to>
                                    </p:set>
                                    <p:animEffect transition="in" filter="wipe(down)">
                                      <p:cBhvr>
                                        <p:cTn id="13" dur="500"/>
                                        <p:tgtEl>
                                          <p:spTgt spid="206"/>
                                        </p:tgtEl>
                                      </p:cBhvr>
                                    </p:animEffect>
                                  </p:childTnLst>
                                </p:cTn>
                              </p:par>
                              <p:par>
                                <p:cTn id="14" presetID="22" presetClass="entr" presetSubtype="4" fill="hold" nodeType="withEffect">
                                  <p:stCondLst>
                                    <p:cond delay="400"/>
                                  </p:stCondLst>
                                  <p:childTnLst>
                                    <p:set>
                                      <p:cBhvr>
                                        <p:cTn id="15" dur="1" fill="hold">
                                          <p:stCondLst>
                                            <p:cond delay="0"/>
                                          </p:stCondLst>
                                        </p:cTn>
                                        <p:tgtEl>
                                          <p:spTgt spid="201"/>
                                        </p:tgtEl>
                                        <p:attrNameLst>
                                          <p:attrName>style.visibility</p:attrName>
                                        </p:attrNameLst>
                                      </p:cBhvr>
                                      <p:to>
                                        <p:strVal val="visible"/>
                                      </p:to>
                                    </p:set>
                                    <p:animEffect transition="in" filter="wipe(down)">
                                      <p:cBhvr>
                                        <p:cTn id="16" dur="500"/>
                                        <p:tgtEl>
                                          <p:spTgt spid="201"/>
                                        </p:tgtEl>
                                      </p:cBhvr>
                                    </p:animEffect>
                                  </p:childTnLst>
                                </p:cTn>
                              </p:par>
                              <p:par>
                                <p:cTn id="17" presetID="22" presetClass="entr" presetSubtype="4" fill="hold" nodeType="withEffect">
                                  <p:stCondLst>
                                    <p:cond delay="400"/>
                                  </p:stCondLst>
                                  <p:childTnLst>
                                    <p:set>
                                      <p:cBhvr>
                                        <p:cTn id="18" dur="1" fill="hold">
                                          <p:stCondLst>
                                            <p:cond delay="0"/>
                                          </p:stCondLst>
                                        </p:cTn>
                                        <p:tgtEl>
                                          <p:spTgt spid="205"/>
                                        </p:tgtEl>
                                        <p:attrNameLst>
                                          <p:attrName>style.visibility</p:attrName>
                                        </p:attrNameLst>
                                      </p:cBhvr>
                                      <p:to>
                                        <p:strVal val="visible"/>
                                      </p:to>
                                    </p:set>
                                    <p:animEffect transition="in" filter="wipe(down)">
                                      <p:cBhvr>
                                        <p:cTn id="19" dur="500"/>
                                        <p:tgtEl>
                                          <p:spTgt spid="205"/>
                                        </p:tgtEl>
                                      </p:cBhvr>
                                    </p:animEffect>
                                  </p:childTnLst>
                                </p:cTn>
                              </p:par>
                              <p:par>
                                <p:cTn id="20" presetID="22" presetClass="entr" presetSubtype="8" fill="hold" nodeType="withEffect">
                                  <p:stCondLst>
                                    <p:cond delay="900"/>
                                  </p:stCondLst>
                                  <p:childTnLst>
                                    <p:set>
                                      <p:cBhvr>
                                        <p:cTn id="21" dur="1" fill="hold">
                                          <p:stCondLst>
                                            <p:cond delay="0"/>
                                          </p:stCondLst>
                                        </p:cTn>
                                        <p:tgtEl>
                                          <p:spTgt spid="203"/>
                                        </p:tgtEl>
                                        <p:attrNameLst>
                                          <p:attrName>style.visibility</p:attrName>
                                        </p:attrNameLst>
                                      </p:cBhvr>
                                      <p:to>
                                        <p:strVal val="visible"/>
                                      </p:to>
                                    </p:set>
                                    <p:animEffect transition="in" filter="wipe(left)">
                                      <p:cBhvr>
                                        <p:cTn id="22" dur="500"/>
                                        <p:tgtEl>
                                          <p:spTgt spid="203"/>
                                        </p:tgtEl>
                                      </p:cBhvr>
                                    </p:animEffect>
                                  </p:childTnLst>
                                </p:cTn>
                              </p:par>
                              <p:par>
                                <p:cTn id="23" presetID="22" presetClass="entr" presetSubtype="8" fill="hold" nodeType="withEffect">
                                  <p:stCondLst>
                                    <p:cond delay="900"/>
                                  </p:stCondLst>
                                  <p:childTnLst>
                                    <p:set>
                                      <p:cBhvr>
                                        <p:cTn id="24" dur="1" fill="hold">
                                          <p:stCondLst>
                                            <p:cond delay="0"/>
                                          </p:stCondLst>
                                        </p:cTn>
                                        <p:tgtEl>
                                          <p:spTgt spid="204"/>
                                        </p:tgtEl>
                                        <p:attrNameLst>
                                          <p:attrName>style.visibility</p:attrName>
                                        </p:attrNameLst>
                                      </p:cBhvr>
                                      <p:to>
                                        <p:strVal val="visible"/>
                                      </p:to>
                                    </p:set>
                                    <p:animEffect transition="in" filter="wipe(left)">
                                      <p:cBhvr>
                                        <p:cTn id="25" dur="500"/>
                                        <p:tgtEl>
                                          <p:spTgt spid="204"/>
                                        </p:tgtEl>
                                      </p:cBhvr>
                                    </p:animEffect>
                                  </p:childTnLst>
                                </p:cTn>
                              </p:par>
                              <p:par>
                                <p:cTn id="26" presetID="16" presetClass="entr" presetSubtype="37" fill="hold" nodeType="withEffect">
                                  <p:stCondLst>
                                    <p:cond delay="650"/>
                                  </p:stCondLst>
                                  <p:childTnLst>
                                    <p:set>
                                      <p:cBhvr>
                                        <p:cTn id="27" dur="1" fill="hold">
                                          <p:stCondLst>
                                            <p:cond delay="0"/>
                                          </p:stCondLst>
                                        </p:cTn>
                                        <p:tgtEl>
                                          <p:spTgt spid="72"/>
                                        </p:tgtEl>
                                        <p:attrNameLst>
                                          <p:attrName>style.visibility</p:attrName>
                                        </p:attrNameLst>
                                      </p:cBhvr>
                                      <p:to>
                                        <p:strVal val="visible"/>
                                      </p:to>
                                    </p:set>
                                    <p:animEffect transition="in" filter="barn(outVertical)">
                                      <p:cBhvr>
                                        <p:cTn id="28" dur="500"/>
                                        <p:tgtEl>
                                          <p:spTgt spid="72"/>
                                        </p:tgtEl>
                                      </p:cBhvr>
                                    </p:animEffect>
                                  </p:childTnLst>
                                </p:cTn>
                              </p:par>
                              <p:par>
                                <p:cTn id="29" presetID="16" presetClass="entr" presetSubtype="37" fill="hold" nodeType="withEffect">
                                  <p:stCondLst>
                                    <p:cond delay="650"/>
                                  </p:stCondLst>
                                  <p:childTnLst>
                                    <p:set>
                                      <p:cBhvr>
                                        <p:cTn id="30" dur="1" fill="hold">
                                          <p:stCondLst>
                                            <p:cond delay="0"/>
                                          </p:stCondLst>
                                        </p:cTn>
                                        <p:tgtEl>
                                          <p:spTgt spid="89"/>
                                        </p:tgtEl>
                                        <p:attrNameLst>
                                          <p:attrName>style.visibility</p:attrName>
                                        </p:attrNameLst>
                                      </p:cBhvr>
                                      <p:to>
                                        <p:strVal val="visible"/>
                                      </p:to>
                                    </p:set>
                                    <p:animEffect transition="in" filter="barn(outVertical)">
                                      <p:cBhvr>
                                        <p:cTn id="31" dur="500"/>
                                        <p:tgtEl>
                                          <p:spTgt spid="89"/>
                                        </p:tgtEl>
                                      </p:cBhvr>
                                    </p:animEffect>
                                  </p:childTnLst>
                                </p:cTn>
                              </p:par>
                              <p:par>
                                <p:cTn id="32" presetID="16" presetClass="entr" presetSubtype="37" fill="hold" nodeType="withEffect">
                                  <p:stCondLst>
                                    <p:cond delay="650"/>
                                  </p:stCondLst>
                                  <p:childTnLst>
                                    <p:set>
                                      <p:cBhvr>
                                        <p:cTn id="33" dur="1" fill="hold">
                                          <p:stCondLst>
                                            <p:cond delay="0"/>
                                          </p:stCondLst>
                                        </p:cTn>
                                        <p:tgtEl>
                                          <p:spTgt spid="90"/>
                                        </p:tgtEl>
                                        <p:attrNameLst>
                                          <p:attrName>style.visibility</p:attrName>
                                        </p:attrNameLst>
                                      </p:cBhvr>
                                      <p:to>
                                        <p:strVal val="visible"/>
                                      </p:to>
                                    </p:set>
                                    <p:animEffect transition="in" filter="barn(outVertical)">
                                      <p:cBhvr>
                                        <p:cTn id="34" dur="500"/>
                                        <p:tgtEl>
                                          <p:spTgt spid="9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wipe(left)">
                                      <p:cBhvr>
                                        <p:cTn id="37" dur="500"/>
                                        <p:tgtEl>
                                          <p:spTgt spid="208"/>
                                        </p:tgtEl>
                                      </p:cBhvr>
                                    </p:animEffect>
                                  </p:childTnLst>
                                </p:cTn>
                              </p:par>
                              <p:par>
                                <p:cTn id="38" presetID="22" presetClass="entr" presetSubtype="8" fill="hold" nodeType="withEffect">
                                  <p:stCondLst>
                                    <p:cond delay="90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par>
                                <p:cTn id="41" presetID="22" presetClass="entr" presetSubtype="4" fill="hold" nodeType="withEffect">
                                  <p:stCondLst>
                                    <p:cond delay="40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par>
                                <p:cTn id="44" presetID="16" presetClass="entr" presetSubtype="37" fill="hold" nodeType="withEffect">
                                  <p:stCondLst>
                                    <p:cond delay="650"/>
                                  </p:stCondLst>
                                  <p:childTnLst>
                                    <p:set>
                                      <p:cBhvr>
                                        <p:cTn id="45" dur="1" fill="hold">
                                          <p:stCondLst>
                                            <p:cond delay="0"/>
                                          </p:stCondLst>
                                        </p:cTn>
                                        <p:tgtEl>
                                          <p:spTgt spid="45"/>
                                        </p:tgtEl>
                                        <p:attrNameLst>
                                          <p:attrName>style.visibility</p:attrName>
                                        </p:attrNameLst>
                                      </p:cBhvr>
                                      <p:to>
                                        <p:strVal val="visible"/>
                                      </p:to>
                                    </p:set>
                                    <p:animEffect transition="in" filter="barn(outVertical)">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rc 40">
            <a:extLst>
              <a:ext uri="{FF2B5EF4-FFF2-40B4-BE49-F238E27FC236}">
                <a16:creationId xmlns:a16="http://schemas.microsoft.com/office/drawing/2014/main" id="{12F4C95B-F0E7-D57A-8098-05F13B3A9A68}"/>
              </a:ext>
            </a:extLst>
          </p:cNvPr>
          <p:cNvSpPr/>
          <p:nvPr/>
        </p:nvSpPr>
        <p:spPr>
          <a:xfrm rot="17100000">
            <a:off x="10778459" y="5707292"/>
            <a:ext cx="3876171" cy="3876171"/>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itle 1">
            <a:extLst>
              <a:ext uri="{FF2B5EF4-FFF2-40B4-BE49-F238E27FC236}">
                <a16:creationId xmlns:a16="http://schemas.microsoft.com/office/drawing/2014/main" id="{CE2062AC-ECF2-58DA-A82E-E7EAAC49B213}"/>
              </a:ext>
            </a:extLst>
          </p:cNvPr>
          <p:cNvSpPr txBox="1">
            <a:spLocks/>
          </p:cNvSpPr>
          <p:nvPr/>
        </p:nvSpPr>
        <p:spPr>
          <a:xfrm>
            <a:off x="609599" y="746591"/>
            <a:ext cx="10969625" cy="554037"/>
          </a:xfrm>
          <a:prstGeom prst="rect">
            <a:avLst/>
          </a:prstGeom>
        </p:spPr>
        <p:txBody>
          <a:bodyPr vert="horz" lIns="0" tIns="60949" rIns="0" bIns="60949" rtlCol="0" anchor="ctr">
            <a:noAutofit/>
          </a:bodyPr>
          <a:lstStyle>
            <a:lvl1pPr>
              <a:spcBef>
                <a:spcPct val="0"/>
              </a:spcBef>
              <a:buNone/>
              <a:defRPr sz="3600" b="1">
                <a:solidFill>
                  <a:schemeClr val="accent1"/>
                </a:solidFill>
                <a:latin typeface="+mj-lt"/>
                <a:ea typeface="+mj-ea"/>
                <a:cs typeface="+mj-cs"/>
              </a:defRPr>
            </a:lvl1pPr>
          </a:lstStyle>
          <a:p>
            <a:r>
              <a:rPr lang="en-US" dirty="0"/>
              <a:t>Exclusive Promotion &amp; Distribution</a:t>
            </a:r>
          </a:p>
        </p:txBody>
      </p:sp>
      <p:cxnSp>
        <p:nvCxnSpPr>
          <p:cNvPr id="5" name="Straight Connector 4">
            <a:extLst>
              <a:ext uri="{FF2B5EF4-FFF2-40B4-BE49-F238E27FC236}">
                <a16:creationId xmlns:a16="http://schemas.microsoft.com/office/drawing/2014/main" id="{6356F242-3307-F143-D93E-6D26356F8F99}"/>
              </a:ext>
            </a:extLst>
          </p:cNvPr>
          <p:cNvCxnSpPr>
            <a:cxnSpLocks/>
          </p:cNvCxnSpPr>
          <p:nvPr/>
        </p:nvCxnSpPr>
        <p:spPr>
          <a:xfrm>
            <a:off x="802870" y="2815167"/>
            <a:ext cx="576064"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05F9F0-BE28-7895-060B-8853EA6D3196}"/>
              </a:ext>
            </a:extLst>
          </p:cNvPr>
          <p:cNvCxnSpPr>
            <a:cxnSpLocks/>
          </p:cNvCxnSpPr>
          <p:nvPr/>
        </p:nvCxnSpPr>
        <p:spPr>
          <a:xfrm>
            <a:off x="860653" y="2642399"/>
            <a:ext cx="2870673"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BEA4D44-EE81-72DF-12C1-90B0D7698726}"/>
              </a:ext>
            </a:extLst>
          </p:cNvPr>
          <p:cNvGrpSpPr/>
          <p:nvPr/>
        </p:nvGrpSpPr>
        <p:grpSpPr>
          <a:xfrm>
            <a:off x="802870" y="3077596"/>
            <a:ext cx="2826166" cy="783452"/>
            <a:chOff x="2253066" y="1862559"/>
            <a:chExt cx="2826166" cy="783452"/>
          </a:xfrm>
        </p:grpSpPr>
        <p:sp>
          <p:nvSpPr>
            <p:cNvPr id="12" name="Google Shape;628;p54">
              <a:extLst>
                <a:ext uri="{FF2B5EF4-FFF2-40B4-BE49-F238E27FC236}">
                  <a16:creationId xmlns:a16="http://schemas.microsoft.com/office/drawing/2014/main" id="{0BECEAEC-54F5-B55C-22DB-BD4AFBAA10D5}"/>
                </a:ext>
              </a:extLst>
            </p:cNvPr>
            <p:cNvSpPr txBox="1"/>
            <p:nvPr/>
          </p:nvSpPr>
          <p:spPr>
            <a:xfrm>
              <a:off x="2253066" y="1862559"/>
              <a:ext cx="1719339"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800" b="1" dirty="0">
                  <a:solidFill>
                    <a:schemeClr val="bg1"/>
                  </a:solidFill>
                  <a:latin typeface="Segoe UI Semibold" panose="020B0702040204020203" pitchFamily="34" charset="0"/>
                  <a:ea typeface="Josefin Sans"/>
                  <a:cs typeface="Segoe UI Semibold" panose="020B0702040204020203" pitchFamily="34" charset="0"/>
                  <a:sym typeface="Josefin Sans"/>
                </a:rPr>
                <a:t>Edit Text Here</a:t>
              </a:r>
            </a:p>
          </p:txBody>
        </p:sp>
        <p:sp>
          <p:nvSpPr>
            <p:cNvPr id="13" name="Google Shape;639;p54">
              <a:extLst>
                <a:ext uri="{FF2B5EF4-FFF2-40B4-BE49-F238E27FC236}">
                  <a16:creationId xmlns:a16="http://schemas.microsoft.com/office/drawing/2014/main" id="{24B9A901-91CD-9FFD-0578-B009B649129A}"/>
                </a:ext>
              </a:extLst>
            </p:cNvPr>
            <p:cNvSpPr txBox="1"/>
            <p:nvPr/>
          </p:nvSpPr>
          <p:spPr>
            <a:xfrm>
              <a:off x="2253066" y="2153568"/>
              <a:ext cx="2826166" cy="492443"/>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600" dirty="0">
                  <a:solidFill>
                    <a:schemeClr val="bg1"/>
                  </a:solidFill>
                  <a:latin typeface="+mj-lt"/>
                  <a:ea typeface="Josefin Sans"/>
                  <a:cs typeface="Josefin Sans"/>
                  <a:sym typeface="Josefin Sans"/>
                </a:rPr>
                <a:t>This is a sample text. Insert your desired text here. </a:t>
              </a:r>
            </a:p>
          </p:txBody>
        </p:sp>
      </p:grpSp>
      <p:grpSp>
        <p:nvGrpSpPr>
          <p:cNvPr id="14" name="Group 13">
            <a:extLst>
              <a:ext uri="{FF2B5EF4-FFF2-40B4-BE49-F238E27FC236}">
                <a16:creationId xmlns:a16="http://schemas.microsoft.com/office/drawing/2014/main" id="{165BC304-F344-6DA4-039B-C7F877B16A7A}"/>
              </a:ext>
            </a:extLst>
          </p:cNvPr>
          <p:cNvGrpSpPr/>
          <p:nvPr/>
        </p:nvGrpSpPr>
        <p:grpSpPr>
          <a:xfrm>
            <a:off x="1253346" y="2786035"/>
            <a:ext cx="2826166" cy="906562"/>
            <a:chOff x="2253066" y="1862559"/>
            <a:chExt cx="2826166" cy="906562"/>
          </a:xfrm>
        </p:grpSpPr>
        <p:sp>
          <p:nvSpPr>
            <p:cNvPr id="15" name="Google Shape;628;p54">
              <a:extLst>
                <a:ext uri="{FF2B5EF4-FFF2-40B4-BE49-F238E27FC236}">
                  <a16:creationId xmlns:a16="http://schemas.microsoft.com/office/drawing/2014/main" id="{16320D38-B735-E5C2-E956-3FED873E1BE8}"/>
                </a:ext>
              </a:extLst>
            </p:cNvPr>
            <p:cNvSpPr txBox="1"/>
            <p:nvPr/>
          </p:nvSpPr>
          <p:spPr>
            <a:xfrm>
              <a:off x="2253066" y="1862559"/>
              <a:ext cx="1719339"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800" b="1" dirty="0" err="1">
                  <a:solidFill>
                    <a:srgbClr val="000000"/>
                  </a:solidFill>
                  <a:latin typeface="Segoe UI Semibold" panose="020B0702040204020203" pitchFamily="34" charset="0"/>
                  <a:ea typeface="Josefin Sans"/>
                  <a:cs typeface="Segoe UI Semibold" panose="020B0702040204020203" pitchFamily="34" charset="0"/>
                  <a:sym typeface="Josefin Sans"/>
                </a:rPr>
                <a:t>Urok</a:t>
              </a: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 Pharma</a:t>
              </a:r>
            </a:p>
          </p:txBody>
        </p:sp>
        <p:sp>
          <p:nvSpPr>
            <p:cNvPr id="16" name="Google Shape;639;p54">
              <a:extLst>
                <a:ext uri="{FF2B5EF4-FFF2-40B4-BE49-F238E27FC236}">
                  <a16:creationId xmlns:a16="http://schemas.microsoft.com/office/drawing/2014/main" id="{C1A7D254-81FB-E5BD-E42D-548C517C760D}"/>
                </a:ext>
              </a:extLst>
            </p:cNvPr>
            <p:cNvSpPr txBox="1"/>
            <p:nvPr/>
          </p:nvSpPr>
          <p:spPr>
            <a:xfrm>
              <a:off x="2253066" y="2153568"/>
              <a:ext cx="2826166" cy="615553"/>
            </a:xfrm>
            <a:prstGeom prst="rect">
              <a:avLst/>
            </a:prstGeom>
            <a:noFill/>
            <a:ln>
              <a:noFill/>
            </a:ln>
          </p:spPr>
          <p:txBody>
            <a:bodyPr spcFirstLastPara="1" wrap="square" lIns="0" tIns="0" rIns="0" bIns="0" anchor="t" anchorCtr="0">
              <a:spAutoFit/>
            </a:bodyPr>
            <a:lstStyle/>
            <a:p>
              <a:pPr lvl="0"/>
              <a:r>
                <a:rPr lang="en-US" sz="1000" dirty="0"/>
                <a:t>Exclusive promotion and nationwide distribution partner.</a:t>
              </a:r>
              <a:br>
                <a:rPr lang="en-US" sz="1000" dirty="0"/>
              </a:br>
              <a:r>
                <a:rPr lang="en-US" sz="1000" dirty="0"/>
                <a:t>Responsible for brand development, sales force management, and market expansion across Iraq.</a:t>
              </a:r>
              <a:endParaRPr lang="en-US" sz="1000" dirty="0">
                <a:solidFill>
                  <a:schemeClr val="dk1"/>
                </a:solidFill>
                <a:latin typeface="+mj-lt"/>
                <a:ea typeface="Josefin Sans"/>
                <a:cs typeface="Josefin Sans"/>
                <a:sym typeface="Josefin Sans"/>
              </a:endParaRPr>
            </a:p>
          </p:txBody>
        </p:sp>
      </p:grpSp>
      <p:pic>
        <p:nvPicPr>
          <p:cNvPr id="2" name="Picture 1">
            <a:extLst>
              <a:ext uri="{FF2B5EF4-FFF2-40B4-BE49-F238E27FC236}">
                <a16:creationId xmlns:a16="http://schemas.microsoft.com/office/drawing/2014/main" id="{E6D939BF-7156-4F4A-FB88-0FD60F4C71C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8946332" y="-165367"/>
            <a:ext cx="3487316" cy="2324877"/>
          </a:xfrm>
          <a:prstGeom prst="rect">
            <a:avLst/>
          </a:prstGeom>
        </p:spPr>
      </p:pic>
      <p:pic>
        <p:nvPicPr>
          <p:cNvPr id="29" name="Picture 28">
            <a:extLst>
              <a:ext uri="{FF2B5EF4-FFF2-40B4-BE49-F238E27FC236}">
                <a16:creationId xmlns:a16="http://schemas.microsoft.com/office/drawing/2014/main" id="{D0563A09-F2A4-EDA4-107F-1B8E694057C6}"/>
              </a:ext>
            </a:extLst>
          </p:cNvPr>
          <p:cNvPicPr>
            <a:picLocks noChangeAspect="1"/>
          </p:cNvPicPr>
          <p:nvPr/>
        </p:nvPicPr>
        <p:blipFill>
          <a:blip r:embed="rId4"/>
          <a:stretch>
            <a:fillRect/>
          </a:stretch>
        </p:blipFill>
        <p:spPr>
          <a:xfrm>
            <a:off x="845983" y="1518338"/>
            <a:ext cx="2870673" cy="1099911"/>
          </a:xfrm>
          <a:prstGeom prst="rect">
            <a:avLst/>
          </a:prstGeom>
        </p:spPr>
      </p:pic>
      <p:pic>
        <p:nvPicPr>
          <p:cNvPr id="4098" name="Picture 2" descr="☑️Monico S.p.A. — Supplier from Italy, experience with EC — Health sector —  DevelopmentAid">
            <a:extLst>
              <a:ext uri="{FF2B5EF4-FFF2-40B4-BE49-F238E27FC236}">
                <a16:creationId xmlns:a16="http://schemas.microsoft.com/office/drawing/2014/main" id="{429D8D13-2E14-ED30-1A87-F79A68A6C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319" y="3941908"/>
            <a:ext cx="1719340" cy="171934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4D68EE90-3C42-8B37-2758-68FF10E86FA2}"/>
              </a:ext>
            </a:extLst>
          </p:cNvPr>
          <p:cNvCxnSpPr>
            <a:cxnSpLocks/>
          </p:cNvCxnSpPr>
          <p:nvPr/>
        </p:nvCxnSpPr>
        <p:spPr>
          <a:xfrm>
            <a:off x="986241" y="5441784"/>
            <a:ext cx="2870673"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9F5FF0C-8218-28E3-8B39-6FC936B6DE31}"/>
              </a:ext>
            </a:extLst>
          </p:cNvPr>
          <p:cNvGrpSpPr/>
          <p:nvPr/>
        </p:nvGrpSpPr>
        <p:grpSpPr>
          <a:xfrm>
            <a:off x="1378934" y="5585420"/>
            <a:ext cx="3197779" cy="598786"/>
            <a:chOff x="2253066" y="1862559"/>
            <a:chExt cx="3197779" cy="598786"/>
          </a:xfrm>
        </p:grpSpPr>
        <p:sp>
          <p:nvSpPr>
            <p:cNvPr id="39" name="Google Shape;628;p54">
              <a:extLst>
                <a:ext uri="{FF2B5EF4-FFF2-40B4-BE49-F238E27FC236}">
                  <a16:creationId xmlns:a16="http://schemas.microsoft.com/office/drawing/2014/main" id="{66F0E90D-CC0F-0DD2-E3CD-F840DB80D164}"/>
                </a:ext>
              </a:extLst>
            </p:cNvPr>
            <p:cNvSpPr txBox="1"/>
            <p:nvPr/>
          </p:nvSpPr>
          <p:spPr>
            <a:xfrm>
              <a:off x="2253066" y="1862559"/>
              <a:ext cx="3197779"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Monico – Local Distribution</a:t>
              </a:r>
            </a:p>
          </p:txBody>
        </p:sp>
        <p:sp>
          <p:nvSpPr>
            <p:cNvPr id="40" name="Google Shape;639;p54">
              <a:extLst>
                <a:ext uri="{FF2B5EF4-FFF2-40B4-BE49-F238E27FC236}">
                  <a16:creationId xmlns:a16="http://schemas.microsoft.com/office/drawing/2014/main" id="{BC62A01A-6EDD-E4E0-8E03-B0BA682BF324}"/>
                </a:ext>
              </a:extLst>
            </p:cNvPr>
            <p:cNvSpPr txBox="1"/>
            <p:nvPr/>
          </p:nvSpPr>
          <p:spPr>
            <a:xfrm>
              <a:off x="2253066" y="2153568"/>
              <a:ext cx="2826166" cy="307777"/>
            </a:xfrm>
            <a:prstGeom prst="rect">
              <a:avLst/>
            </a:prstGeom>
            <a:noFill/>
            <a:ln>
              <a:noFill/>
            </a:ln>
          </p:spPr>
          <p:txBody>
            <a:bodyPr spcFirstLastPara="1" wrap="square" lIns="0" tIns="0" rIns="0" bIns="0" anchor="t" anchorCtr="0">
              <a:spAutoFit/>
            </a:bodyPr>
            <a:lstStyle/>
            <a:p>
              <a:r>
                <a:rPr lang="en-US" sz="1000" dirty="0"/>
                <a:t>Regional warehousing and distribution support ensuring product availability and timely delivery.</a:t>
              </a:r>
            </a:p>
          </p:txBody>
        </p:sp>
      </p:grpSp>
      <p:cxnSp>
        <p:nvCxnSpPr>
          <p:cNvPr id="42" name="Straight Connector 41">
            <a:extLst>
              <a:ext uri="{FF2B5EF4-FFF2-40B4-BE49-F238E27FC236}">
                <a16:creationId xmlns:a16="http://schemas.microsoft.com/office/drawing/2014/main" id="{6F7E2107-27E1-F39C-877A-4B0D456B6D38}"/>
              </a:ext>
            </a:extLst>
          </p:cNvPr>
          <p:cNvCxnSpPr>
            <a:cxnSpLocks/>
          </p:cNvCxnSpPr>
          <p:nvPr/>
        </p:nvCxnSpPr>
        <p:spPr>
          <a:xfrm>
            <a:off x="4914802" y="5441784"/>
            <a:ext cx="2870673"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80A0601-AD70-8E95-04E6-7248C2689A34}"/>
              </a:ext>
            </a:extLst>
          </p:cNvPr>
          <p:cNvGrpSpPr/>
          <p:nvPr/>
        </p:nvGrpSpPr>
        <p:grpSpPr>
          <a:xfrm>
            <a:off x="5283148" y="5585420"/>
            <a:ext cx="2995851" cy="599906"/>
            <a:chOff x="2228719" y="1862559"/>
            <a:chExt cx="2995851" cy="599906"/>
          </a:xfrm>
        </p:grpSpPr>
        <p:sp>
          <p:nvSpPr>
            <p:cNvPr id="44" name="Google Shape;628;p54">
              <a:extLst>
                <a:ext uri="{FF2B5EF4-FFF2-40B4-BE49-F238E27FC236}">
                  <a16:creationId xmlns:a16="http://schemas.microsoft.com/office/drawing/2014/main" id="{6A26A5FA-B6C2-CB6B-F781-36C8ADA300C8}"/>
                </a:ext>
              </a:extLst>
            </p:cNvPr>
            <p:cNvSpPr txBox="1"/>
            <p:nvPr/>
          </p:nvSpPr>
          <p:spPr>
            <a:xfrm>
              <a:off x="2253066" y="1862559"/>
              <a:ext cx="2971504" cy="276999"/>
            </a:xfrm>
            <a:prstGeom prst="rect">
              <a:avLst/>
            </a:prstGeom>
            <a:noFill/>
            <a:ln>
              <a:noFill/>
            </a:ln>
          </p:spPr>
          <p:txBody>
            <a:bodyPr spcFirstLastPara="1" wrap="square" lIns="0" tIns="0" rIns="0" bIns="0" anchor="t" anchorCtr="0">
              <a:spAutoFit/>
            </a:bodyPr>
            <a:lstStyle/>
            <a:p>
              <a:pPr lvl="0"/>
              <a:r>
                <a:rPr lang="en-US" sz="1800" b="1" dirty="0" err="1">
                  <a:solidFill>
                    <a:srgbClr val="000000"/>
                  </a:solidFill>
                  <a:latin typeface="Segoe UI Semibold" panose="020B0702040204020203" pitchFamily="34" charset="0"/>
                  <a:ea typeface="Josefin Sans"/>
                  <a:cs typeface="Segoe UI Semibold" panose="020B0702040204020203" pitchFamily="34" charset="0"/>
                  <a:sym typeface="Josefin Sans"/>
                </a:rPr>
                <a:t>Sterop</a:t>
              </a: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 – Local Distribution</a:t>
              </a:r>
            </a:p>
          </p:txBody>
        </p:sp>
        <p:sp>
          <p:nvSpPr>
            <p:cNvPr id="45" name="Google Shape;639;p54">
              <a:extLst>
                <a:ext uri="{FF2B5EF4-FFF2-40B4-BE49-F238E27FC236}">
                  <a16:creationId xmlns:a16="http://schemas.microsoft.com/office/drawing/2014/main" id="{9797F264-5ADD-2EC9-6111-AB121EFA9451}"/>
                </a:ext>
              </a:extLst>
            </p:cNvPr>
            <p:cNvSpPr txBox="1"/>
            <p:nvPr/>
          </p:nvSpPr>
          <p:spPr>
            <a:xfrm>
              <a:off x="2228719" y="2154688"/>
              <a:ext cx="2826166" cy="307777"/>
            </a:xfrm>
            <a:prstGeom prst="rect">
              <a:avLst/>
            </a:prstGeom>
            <a:noFill/>
            <a:ln>
              <a:noFill/>
            </a:ln>
          </p:spPr>
          <p:txBody>
            <a:bodyPr spcFirstLastPara="1" wrap="square" lIns="0" tIns="0" rIns="0" bIns="0" anchor="t" anchorCtr="0">
              <a:spAutoFit/>
            </a:bodyPr>
            <a:lstStyle/>
            <a:p>
              <a:r>
                <a:rPr lang="en-US" sz="1000" dirty="0"/>
                <a:t>Strategic supply partner providing localized distribution and logistical reinforcement.</a:t>
              </a:r>
            </a:p>
          </p:txBody>
        </p:sp>
      </p:grpSp>
      <p:cxnSp>
        <p:nvCxnSpPr>
          <p:cNvPr id="46" name="Straight Connector 45">
            <a:extLst>
              <a:ext uri="{FF2B5EF4-FFF2-40B4-BE49-F238E27FC236}">
                <a16:creationId xmlns:a16="http://schemas.microsoft.com/office/drawing/2014/main" id="{43653BE8-6B86-FFFC-1817-622F2902E1B4}"/>
              </a:ext>
            </a:extLst>
          </p:cNvPr>
          <p:cNvCxnSpPr>
            <a:cxnSpLocks/>
          </p:cNvCxnSpPr>
          <p:nvPr/>
        </p:nvCxnSpPr>
        <p:spPr>
          <a:xfrm>
            <a:off x="8843363" y="5441784"/>
            <a:ext cx="2870673"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C3ECCB08-FD6A-748E-480F-21AE23A4C8E1}"/>
              </a:ext>
            </a:extLst>
          </p:cNvPr>
          <p:cNvGrpSpPr/>
          <p:nvPr/>
        </p:nvGrpSpPr>
        <p:grpSpPr>
          <a:xfrm>
            <a:off x="9236056" y="5585420"/>
            <a:ext cx="2826166" cy="598786"/>
            <a:chOff x="2253066" y="1862559"/>
            <a:chExt cx="2826166" cy="598786"/>
          </a:xfrm>
        </p:grpSpPr>
        <p:sp>
          <p:nvSpPr>
            <p:cNvPr id="48" name="Google Shape;628;p54">
              <a:extLst>
                <a:ext uri="{FF2B5EF4-FFF2-40B4-BE49-F238E27FC236}">
                  <a16:creationId xmlns:a16="http://schemas.microsoft.com/office/drawing/2014/main" id="{83E9ABD8-BF97-AA8E-C172-AA590BF6F098}"/>
                </a:ext>
              </a:extLst>
            </p:cNvPr>
            <p:cNvSpPr txBox="1"/>
            <p:nvPr/>
          </p:nvSpPr>
          <p:spPr>
            <a:xfrm>
              <a:off x="2253066" y="1862559"/>
              <a:ext cx="2710856" cy="276999"/>
            </a:xfrm>
            <a:prstGeom prst="rect">
              <a:avLst/>
            </a:prstGeom>
            <a:noFill/>
            <a:ln>
              <a:noFill/>
            </a:ln>
          </p:spPr>
          <p:txBody>
            <a:bodyPr spcFirstLastPara="1" wrap="square" lIns="0" tIns="0" rIns="0" bIns="0" anchor="t" anchorCtr="0">
              <a:spAutoFit/>
            </a:bodyPr>
            <a:lstStyle/>
            <a:p>
              <a:pPr lvl="0"/>
              <a:r>
                <a:rPr lang="en-US" sz="1800" dirty="0"/>
                <a:t>KCK</a:t>
              </a: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 – Local Distribution</a:t>
              </a:r>
            </a:p>
          </p:txBody>
        </p:sp>
        <p:sp>
          <p:nvSpPr>
            <p:cNvPr id="49" name="Google Shape;639;p54">
              <a:extLst>
                <a:ext uri="{FF2B5EF4-FFF2-40B4-BE49-F238E27FC236}">
                  <a16:creationId xmlns:a16="http://schemas.microsoft.com/office/drawing/2014/main" id="{27A0F3C0-CF9E-E2E0-DD53-3194664EAE51}"/>
                </a:ext>
              </a:extLst>
            </p:cNvPr>
            <p:cNvSpPr txBox="1"/>
            <p:nvPr/>
          </p:nvSpPr>
          <p:spPr>
            <a:xfrm>
              <a:off x="2253066" y="2153568"/>
              <a:ext cx="2826166" cy="307777"/>
            </a:xfrm>
            <a:prstGeom prst="rect">
              <a:avLst/>
            </a:prstGeom>
            <a:noFill/>
            <a:ln>
              <a:noFill/>
            </a:ln>
          </p:spPr>
          <p:txBody>
            <a:bodyPr spcFirstLastPara="1" wrap="square" lIns="0" tIns="0" rIns="0" bIns="0" anchor="t" anchorCtr="0">
              <a:spAutoFit/>
            </a:bodyPr>
            <a:lstStyle/>
            <a:p>
              <a:r>
                <a:rPr lang="en-US" sz="1000" dirty="0"/>
                <a:t>Operational distribution partner supporting area penetration and pharmacy-level coverage.</a:t>
              </a:r>
            </a:p>
          </p:txBody>
        </p:sp>
      </p:grpSp>
      <p:cxnSp>
        <p:nvCxnSpPr>
          <p:cNvPr id="50" name="Straight Connector 49">
            <a:extLst>
              <a:ext uri="{FF2B5EF4-FFF2-40B4-BE49-F238E27FC236}">
                <a16:creationId xmlns:a16="http://schemas.microsoft.com/office/drawing/2014/main" id="{A679ECD8-E285-0330-54AB-8CF3FA014B7C}"/>
              </a:ext>
            </a:extLst>
          </p:cNvPr>
          <p:cNvCxnSpPr>
            <a:cxnSpLocks/>
          </p:cNvCxnSpPr>
          <p:nvPr/>
        </p:nvCxnSpPr>
        <p:spPr>
          <a:xfrm>
            <a:off x="4890455" y="2647451"/>
            <a:ext cx="2870673"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F91960C-C2F8-7030-56A4-D50B2CF19E48}"/>
              </a:ext>
            </a:extLst>
          </p:cNvPr>
          <p:cNvGrpSpPr/>
          <p:nvPr/>
        </p:nvGrpSpPr>
        <p:grpSpPr>
          <a:xfrm>
            <a:off x="5283148" y="2791087"/>
            <a:ext cx="2971504" cy="598786"/>
            <a:chOff x="2253066" y="1862559"/>
            <a:chExt cx="2971504" cy="598786"/>
          </a:xfrm>
        </p:grpSpPr>
        <p:sp>
          <p:nvSpPr>
            <p:cNvPr id="52" name="Google Shape;628;p54">
              <a:extLst>
                <a:ext uri="{FF2B5EF4-FFF2-40B4-BE49-F238E27FC236}">
                  <a16:creationId xmlns:a16="http://schemas.microsoft.com/office/drawing/2014/main" id="{EBC6F5DD-9BA5-5B4B-5B82-E40635036F1B}"/>
                </a:ext>
              </a:extLst>
            </p:cNvPr>
            <p:cNvSpPr txBox="1"/>
            <p:nvPr/>
          </p:nvSpPr>
          <p:spPr>
            <a:xfrm>
              <a:off x="2253066" y="1862559"/>
              <a:ext cx="2971504" cy="276999"/>
            </a:xfrm>
            <a:prstGeom prst="rect">
              <a:avLst/>
            </a:prstGeom>
            <a:noFill/>
            <a:ln>
              <a:noFill/>
            </a:ln>
          </p:spPr>
          <p:txBody>
            <a:bodyPr spcFirstLastPara="1" wrap="square" lIns="0" tIns="0" rIns="0" bIns="0" anchor="t" anchorCtr="0">
              <a:spAutoFit/>
            </a:bodyPr>
            <a:lstStyle/>
            <a:p>
              <a:pPr lvl="0"/>
              <a:r>
                <a:rPr lang="en-US" sz="1800" b="1" dirty="0" err="1">
                  <a:solidFill>
                    <a:srgbClr val="000000"/>
                  </a:solidFill>
                  <a:latin typeface="Segoe UI Semibold" panose="020B0702040204020203" pitchFamily="34" charset="0"/>
                  <a:ea typeface="Josefin Sans"/>
                  <a:cs typeface="Segoe UI Semibold" panose="020B0702040204020203" pitchFamily="34" charset="0"/>
                  <a:sym typeface="Josefin Sans"/>
                </a:rPr>
                <a:t>Kalcex</a:t>
              </a:r>
              <a:r>
                <a:rPr lang="en-US" sz="1800" b="1" dirty="0">
                  <a:solidFill>
                    <a:srgbClr val="000000"/>
                  </a:solidFill>
                  <a:latin typeface="Segoe UI Semibold" panose="020B0702040204020203" pitchFamily="34" charset="0"/>
                  <a:ea typeface="Josefin Sans"/>
                  <a:cs typeface="Segoe UI Semibold" panose="020B0702040204020203" pitchFamily="34" charset="0"/>
                  <a:sym typeface="Josefin Sans"/>
                </a:rPr>
                <a:t> – Local Distribution</a:t>
              </a:r>
            </a:p>
          </p:txBody>
        </p:sp>
        <p:sp>
          <p:nvSpPr>
            <p:cNvPr id="53" name="Google Shape;639;p54">
              <a:extLst>
                <a:ext uri="{FF2B5EF4-FFF2-40B4-BE49-F238E27FC236}">
                  <a16:creationId xmlns:a16="http://schemas.microsoft.com/office/drawing/2014/main" id="{0B41C904-4AFF-FD9A-514D-86A40B6A5EC4}"/>
                </a:ext>
              </a:extLst>
            </p:cNvPr>
            <p:cNvSpPr txBox="1"/>
            <p:nvPr/>
          </p:nvSpPr>
          <p:spPr>
            <a:xfrm>
              <a:off x="2253066" y="2153568"/>
              <a:ext cx="2826166" cy="307777"/>
            </a:xfrm>
            <a:prstGeom prst="rect">
              <a:avLst/>
            </a:prstGeom>
            <a:noFill/>
            <a:ln>
              <a:noFill/>
            </a:ln>
          </p:spPr>
          <p:txBody>
            <a:bodyPr spcFirstLastPara="1" wrap="square" lIns="0" tIns="0" rIns="0" bIns="0" anchor="t" anchorCtr="0">
              <a:spAutoFit/>
            </a:bodyPr>
            <a:lstStyle/>
            <a:p>
              <a:pPr lvl="0"/>
              <a:r>
                <a:rPr lang="en-US" sz="1000" dirty="0"/>
                <a:t>Supporting logistics, supply chain management, and regional distribution.</a:t>
              </a:r>
              <a:endParaRPr lang="en-US" sz="1000" dirty="0">
                <a:solidFill>
                  <a:schemeClr val="dk1"/>
                </a:solidFill>
                <a:latin typeface="+mj-lt"/>
                <a:ea typeface="Josefin Sans"/>
                <a:cs typeface="Josefin Sans"/>
                <a:sym typeface="Josefin Sans"/>
              </a:endParaRPr>
            </a:p>
          </p:txBody>
        </p:sp>
      </p:grpSp>
      <p:pic>
        <p:nvPicPr>
          <p:cNvPr id="4100" name="Picture 4" descr="AS Kalceks | LinkedIn">
            <a:extLst>
              <a:ext uri="{FF2B5EF4-FFF2-40B4-BE49-F238E27FC236}">
                <a16:creationId xmlns:a16="http://schemas.microsoft.com/office/drawing/2014/main" id="{BECD3EBA-BCCA-4948-55C1-009D7440D9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740" y="1408185"/>
            <a:ext cx="1224136" cy="12241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artners – Kosan">
            <a:extLst>
              <a:ext uri="{FF2B5EF4-FFF2-40B4-BE49-F238E27FC236}">
                <a16:creationId xmlns:a16="http://schemas.microsoft.com/office/drawing/2014/main" id="{E31B1F9D-8956-9C89-765B-C4CCD1A0F13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976" b="33189"/>
          <a:stretch>
            <a:fillRect/>
          </a:stretch>
        </p:blipFill>
        <p:spPr bwMode="auto">
          <a:xfrm>
            <a:off x="9198944" y="4582902"/>
            <a:ext cx="2159509" cy="7306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aboratoires Sterop | LinkedIn">
            <a:extLst>
              <a:ext uri="{FF2B5EF4-FFF2-40B4-BE49-F238E27FC236}">
                <a16:creationId xmlns:a16="http://schemas.microsoft.com/office/drawing/2014/main" id="{A5BEDF6A-DEC1-1581-0563-4D1A0039878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825" b="24692"/>
          <a:stretch>
            <a:fillRect/>
          </a:stretch>
        </p:blipFill>
        <p:spPr bwMode="auto">
          <a:xfrm>
            <a:off x="5206255" y="4227062"/>
            <a:ext cx="2376264" cy="119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5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4" fill="hold" nodeType="withEffect">
                                  <p:stCondLst>
                                    <p:cond delay="40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40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40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nodeType="withEffect">
                                  <p:stCondLst>
                                    <p:cond delay="40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par>
                                <p:cTn id="23" presetID="22" presetClass="entr" presetSubtype="4" fill="hold" nodeType="withEffect">
                                  <p:stCondLst>
                                    <p:cond delay="40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par>
                                <p:cTn id="26" presetID="22" presetClass="entr" presetSubtype="4" fill="hold" nodeType="withEffect">
                                  <p:stCondLst>
                                    <p:cond delay="40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B257745-1122-802C-3E1D-E4D51CB3EC19}"/>
              </a:ext>
            </a:extLst>
          </p:cNvPr>
          <p:cNvSpPr/>
          <p:nvPr/>
        </p:nvSpPr>
        <p:spPr>
          <a:xfrm>
            <a:off x="5674097" y="-1"/>
            <a:ext cx="6514728" cy="6356351"/>
          </a:xfrm>
          <a:custGeom>
            <a:avLst/>
            <a:gdLst>
              <a:gd name="connsiteX0" fmla="*/ 0 w 6514728"/>
              <a:gd name="connsiteY0" fmla="*/ 0 h 6356351"/>
              <a:gd name="connsiteX1" fmla="*/ 6514728 w 6514728"/>
              <a:gd name="connsiteY1" fmla="*/ 0 h 6356351"/>
              <a:gd name="connsiteX2" fmla="*/ 6514728 w 6514728"/>
              <a:gd name="connsiteY2" fmla="*/ 6270968 h 6356351"/>
              <a:gd name="connsiteX3" fmla="*/ 6452574 w 6514728"/>
              <a:gd name="connsiteY3" fmla="*/ 6283112 h 6356351"/>
              <a:gd name="connsiteX4" fmla="*/ 5599783 w 6514728"/>
              <a:gd name="connsiteY4" fmla="*/ 6356351 h 6356351"/>
              <a:gd name="connsiteX5" fmla="*/ 0 w 6514728"/>
              <a:gd name="connsiteY5" fmla="*/ 0 h 6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6356351">
                <a:moveTo>
                  <a:pt x="0" y="0"/>
                </a:moveTo>
                <a:lnTo>
                  <a:pt x="6514728" y="0"/>
                </a:lnTo>
                <a:lnTo>
                  <a:pt x="6514728" y="6270968"/>
                </a:lnTo>
                <a:lnTo>
                  <a:pt x="6452574" y="6283112"/>
                </a:lnTo>
                <a:cubicBezTo>
                  <a:pt x="6174512" y="6331339"/>
                  <a:pt x="5889721" y="6356351"/>
                  <a:pt x="5599783" y="6356351"/>
                </a:cubicBezTo>
                <a:cubicBezTo>
                  <a:pt x="2507108" y="6356351"/>
                  <a:pt x="0" y="3510516"/>
                  <a:pt x="0" y="0"/>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Box 19">
            <a:extLst>
              <a:ext uri="{FF2B5EF4-FFF2-40B4-BE49-F238E27FC236}">
                <a16:creationId xmlns:a16="http://schemas.microsoft.com/office/drawing/2014/main" id="{5545BD34-9301-85B8-FB86-6234DA464537}"/>
              </a:ext>
            </a:extLst>
          </p:cNvPr>
          <p:cNvSpPr txBox="1"/>
          <p:nvPr/>
        </p:nvSpPr>
        <p:spPr>
          <a:xfrm>
            <a:off x="616345" y="2172342"/>
            <a:ext cx="4829995" cy="2215991"/>
          </a:xfrm>
          <a:prstGeom prst="rect">
            <a:avLst/>
          </a:prstGeom>
          <a:noFill/>
        </p:spPr>
        <p:txBody>
          <a:bodyPr wrap="square" lIns="0" tIns="0" rIns="0" bIns="0">
            <a:spAutoFit/>
          </a:bodyPr>
          <a:lstStyle/>
          <a:p>
            <a:r>
              <a:rPr lang="en-US" sz="1800" dirty="0"/>
              <a:t>ERSB operates a modern, well-structured warehouse facility designed to ensure safe storage, efficient handling, and full compliance with pharmaceutical distribution standards.</a:t>
            </a:r>
          </a:p>
          <a:p>
            <a:r>
              <a:rPr lang="en-US" sz="1800" dirty="0"/>
              <a:t>Our storage system supports high-volume inventory management while maintaining product quality, traceability, and operational efficiency.</a:t>
            </a:r>
          </a:p>
        </p:txBody>
      </p:sp>
      <p:sp>
        <p:nvSpPr>
          <p:cNvPr id="21" name="TextBox 20">
            <a:extLst>
              <a:ext uri="{FF2B5EF4-FFF2-40B4-BE49-F238E27FC236}">
                <a16:creationId xmlns:a16="http://schemas.microsoft.com/office/drawing/2014/main" id="{267DDC5D-7348-6FF0-AB74-B2FA13C80855}"/>
              </a:ext>
            </a:extLst>
          </p:cNvPr>
          <p:cNvSpPr txBox="1"/>
          <p:nvPr/>
        </p:nvSpPr>
        <p:spPr>
          <a:xfrm>
            <a:off x="616345" y="1111181"/>
            <a:ext cx="4685979" cy="553998"/>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Main Wearhouse </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pic>
        <p:nvPicPr>
          <p:cNvPr id="8" name="Picture Placeholder 7">
            <a:extLst>
              <a:ext uri="{FF2B5EF4-FFF2-40B4-BE49-F238E27FC236}">
                <a16:creationId xmlns:a16="http://schemas.microsoft.com/office/drawing/2014/main" id="{42396477-2095-18E6-5191-665B06F2477E}"/>
              </a:ext>
            </a:extLst>
          </p:cNvPr>
          <p:cNvPicPr>
            <a:picLocks noGrp="1" noChangeAspect="1"/>
          </p:cNvPicPr>
          <p:nvPr>
            <p:ph type="pic" sz="quarter" idx="10"/>
          </p:nvPr>
        </p:nvPicPr>
        <p:blipFill>
          <a:blip r:embed="rId3"/>
          <a:srcRect l="11213" r="11213"/>
          <a:stretch>
            <a:fillRect/>
          </a:stretch>
        </p:blipFill>
        <p:spPr/>
      </p:pic>
      <p:pic>
        <p:nvPicPr>
          <p:cNvPr id="9" name="Picture 8">
            <a:extLst>
              <a:ext uri="{FF2B5EF4-FFF2-40B4-BE49-F238E27FC236}">
                <a16:creationId xmlns:a16="http://schemas.microsoft.com/office/drawing/2014/main" id="{3CA2215E-03FC-4BFE-F540-9AF4C887718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4437341"/>
            <a:ext cx="3487316" cy="2324877"/>
          </a:xfrm>
          <a:prstGeom prst="rect">
            <a:avLst/>
          </a:prstGeom>
        </p:spPr>
      </p:pic>
    </p:spTree>
    <p:extLst>
      <p:ext uri="{BB962C8B-B14F-4D97-AF65-F5344CB8AC3E}">
        <p14:creationId xmlns:p14="http://schemas.microsoft.com/office/powerpoint/2010/main" val="35174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build="p"/>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24C2A-9669-4B01-CABF-50213737A082}"/>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84F2A373-EE11-57F7-1C83-5691295979C1}"/>
              </a:ext>
            </a:extLst>
          </p:cNvPr>
          <p:cNvSpPr/>
          <p:nvPr/>
        </p:nvSpPr>
        <p:spPr>
          <a:xfrm>
            <a:off x="5674097" y="-1"/>
            <a:ext cx="6514728" cy="6356351"/>
          </a:xfrm>
          <a:custGeom>
            <a:avLst/>
            <a:gdLst>
              <a:gd name="connsiteX0" fmla="*/ 0 w 6514728"/>
              <a:gd name="connsiteY0" fmla="*/ 0 h 6356351"/>
              <a:gd name="connsiteX1" fmla="*/ 6514728 w 6514728"/>
              <a:gd name="connsiteY1" fmla="*/ 0 h 6356351"/>
              <a:gd name="connsiteX2" fmla="*/ 6514728 w 6514728"/>
              <a:gd name="connsiteY2" fmla="*/ 6270968 h 6356351"/>
              <a:gd name="connsiteX3" fmla="*/ 6452574 w 6514728"/>
              <a:gd name="connsiteY3" fmla="*/ 6283112 h 6356351"/>
              <a:gd name="connsiteX4" fmla="*/ 5599783 w 6514728"/>
              <a:gd name="connsiteY4" fmla="*/ 6356351 h 6356351"/>
              <a:gd name="connsiteX5" fmla="*/ 0 w 6514728"/>
              <a:gd name="connsiteY5" fmla="*/ 0 h 6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6356351">
                <a:moveTo>
                  <a:pt x="0" y="0"/>
                </a:moveTo>
                <a:lnTo>
                  <a:pt x="6514728" y="0"/>
                </a:lnTo>
                <a:lnTo>
                  <a:pt x="6514728" y="6270968"/>
                </a:lnTo>
                <a:lnTo>
                  <a:pt x="6452574" y="6283112"/>
                </a:lnTo>
                <a:cubicBezTo>
                  <a:pt x="6174512" y="6331339"/>
                  <a:pt x="5889721" y="6356351"/>
                  <a:pt x="5599783" y="6356351"/>
                </a:cubicBezTo>
                <a:cubicBezTo>
                  <a:pt x="2507108" y="6356351"/>
                  <a:pt x="0" y="3510516"/>
                  <a:pt x="0" y="0"/>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Box 19">
            <a:extLst>
              <a:ext uri="{FF2B5EF4-FFF2-40B4-BE49-F238E27FC236}">
                <a16:creationId xmlns:a16="http://schemas.microsoft.com/office/drawing/2014/main" id="{E570676E-87C7-C2C0-C06C-E7A419FB539A}"/>
              </a:ext>
            </a:extLst>
          </p:cNvPr>
          <p:cNvSpPr txBox="1"/>
          <p:nvPr/>
        </p:nvSpPr>
        <p:spPr>
          <a:xfrm>
            <a:off x="616345" y="2172342"/>
            <a:ext cx="4829995" cy="2215991"/>
          </a:xfrm>
          <a:prstGeom prst="rect">
            <a:avLst/>
          </a:prstGeom>
          <a:noFill/>
        </p:spPr>
        <p:txBody>
          <a:bodyPr wrap="square" lIns="0" tIns="0" rIns="0" bIns="0">
            <a:spAutoFit/>
          </a:bodyPr>
          <a:lstStyle/>
          <a:p>
            <a:r>
              <a:rPr lang="en-US" sz="1800" dirty="0"/>
              <a:t>ERSB operates a dedicated temperature-controlled cold room designed for the safe storage of temperature-sensitive pharmaceutical products.</a:t>
            </a:r>
          </a:p>
          <a:p>
            <a:r>
              <a:rPr lang="en-US" sz="1800" dirty="0"/>
              <a:t>This facility ensures continuous temperature stability, product integrity, and full compliance with international pharmaceutical storage standards.</a:t>
            </a:r>
          </a:p>
        </p:txBody>
      </p:sp>
      <p:sp>
        <p:nvSpPr>
          <p:cNvPr id="21" name="TextBox 20">
            <a:extLst>
              <a:ext uri="{FF2B5EF4-FFF2-40B4-BE49-F238E27FC236}">
                <a16:creationId xmlns:a16="http://schemas.microsoft.com/office/drawing/2014/main" id="{902E9640-DAA7-EC39-FB15-3C5C8A3BA2BA}"/>
              </a:ext>
            </a:extLst>
          </p:cNvPr>
          <p:cNvSpPr txBox="1"/>
          <p:nvPr/>
        </p:nvSpPr>
        <p:spPr>
          <a:xfrm>
            <a:off x="549796" y="496285"/>
            <a:ext cx="4685979" cy="1661993"/>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Temperature-Controlled Storage (Cold Room Facility)</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pic>
        <p:nvPicPr>
          <p:cNvPr id="6" name="Picture Placeholder 5">
            <a:extLst>
              <a:ext uri="{FF2B5EF4-FFF2-40B4-BE49-F238E27FC236}">
                <a16:creationId xmlns:a16="http://schemas.microsoft.com/office/drawing/2014/main" id="{EADDD796-2B65-13EC-67C5-45FA668F8885}"/>
              </a:ext>
            </a:extLst>
          </p:cNvPr>
          <p:cNvPicPr>
            <a:picLocks noGrp="1" noChangeAspect="1"/>
          </p:cNvPicPr>
          <p:nvPr>
            <p:ph type="pic" sz="quarter" idx="10"/>
          </p:nvPr>
        </p:nvPicPr>
        <p:blipFill>
          <a:blip r:embed="rId3"/>
          <a:srcRect l="11213" r="11213"/>
          <a:stretch>
            <a:fillRect/>
          </a:stretch>
        </p:blipFill>
        <p:spPr/>
      </p:pic>
      <p:pic>
        <p:nvPicPr>
          <p:cNvPr id="7" name="Picture 6">
            <a:extLst>
              <a:ext uri="{FF2B5EF4-FFF2-40B4-BE49-F238E27FC236}">
                <a16:creationId xmlns:a16="http://schemas.microsoft.com/office/drawing/2014/main" id="{6A0EBC3B-EFE0-9914-2CD1-CAD1EBDE419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4437341"/>
            <a:ext cx="3487316" cy="2324877"/>
          </a:xfrm>
          <a:prstGeom prst="rect">
            <a:avLst/>
          </a:prstGeom>
        </p:spPr>
      </p:pic>
    </p:spTree>
    <p:extLst>
      <p:ext uri="{BB962C8B-B14F-4D97-AF65-F5344CB8AC3E}">
        <p14:creationId xmlns:p14="http://schemas.microsoft.com/office/powerpoint/2010/main" val="16444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build="p"/>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957B-59B6-73B2-4BAB-6B96B9F99BB6}"/>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2EA39C82-CB3E-763C-C438-83CD007AF610}"/>
              </a:ext>
            </a:extLst>
          </p:cNvPr>
          <p:cNvSpPr/>
          <p:nvPr/>
        </p:nvSpPr>
        <p:spPr>
          <a:xfrm>
            <a:off x="5674097" y="-1"/>
            <a:ext cx="6514728" cy="6356351"/>
          </a:xfrm>
          <a:custGeom>
            <a:avLst/>
            <a:gdLst>
              <a:gd name="connsiteX0" fmla="*/ 0 w 6514728"/>
              <a:gd name="connsiteY0" fmla="*/ 0 h 6356351"/>
              <a:gd name="connsiteX1" fmla="*/ 6514728 w 6514728"/>
              <a:gd name="connsiteY1" fmla="*/ 0 h 6356351"/>
              <a:gd name="connsiteX2" fmla="*/ 6514728 w 6514728"/>
              <a:gd name="connsiteY2" fmla="*/ 6270968 h 6356351"/>
              <a:gd name="connsiteX3" fmla="*/ 6452574 w 6514728"/>
              <a:gd name="connsiteY3" fmla="*/ 6283112 h 6356351"/>
              <a:gd name="connsiteX4" fmla="*/ 5599783 w 6514728"/>
              <a:gd name="connsiteY4" fmla="*/ 6356351 h 6356351"/>
              <a:gd name="connsiteX5" fmla="*/ 0 w 6514728"/>
              <a:gd name="connsiteY5" fmla="*/ 0 h 6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6356351">
                <a:moveTo>
                  <a:pt x="0" y="0"/>
                </a:moveTo>
                <a:lnTo>
                  <a:pt x="6514728" y="0"/>
                </a:lnTo>
                <a:lnTo>
                  <a:pt x="6514728" y="6270968"/>
                </a:lnTo>
                <a:lnTo>
                  <a:pt x="6452574" y="6283112"/>
                </a:lnTo>
                <a:cubicBezTo>
                  <a:pt x="6174512" y="6331339"/>
                  <a:pt x="5889721" y="6356351"/>
                  <a:pt x="5599783" y="6356351"/>
                </a:cubicBezTo>
                <a:cubicBezTo>
                  <a:pt x="2507108" y="6356351"/>
                  <a:pt x="0" y="3510516"/>
                  <a:pt x="0" y="0"/>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Box 19">
            <a:extLst>
              <a:ext uri="{FF2B5EF4-FFF2-40B4-BE49-F238E27FC236}">
                <a16:creationId xmlns:a16="http://schemas.microsoft.com/office/drawing/2014/main" id="{DADA699F-1697-1314-E496-2E598DEBD26E}"/>
              </a:ext>
            </a:extLst>
          </p:cNvPr>
          <p:cNvSpPr txBox="1"/>
          <p:nvPr/>
        </p:nvSpPr>
        <p:spPr>
          <a:xfrm>
            <a:off x="549796" y="1728498"/>
            <a:ext cx="4829995" cy="1938992"/>
          </a:xfrm>
          <a:prstGeom prst="rect">
            <a:avLst/>
          </a:prstGeom>
          <a:noFill/>
        </p:spPr>
        <p:txBody>
          <a:bodyPr wrap="square" lIns="0" tIns="0" rIns="0" bIns="0">
            <a:spAutoFit/>
          </a:bodyPr>
          <a:lstStyle/>
          <a:p>
            <a:r>
              <a:rPr lang="en-US" sz="1800" dirty="0"/>
              <a:t>Our Marketing Department is responsible for driving brand growth, market expansion, and strategic positioning of our pharmaceutical portfolio. The department operates within a structured and professional environment to ensure consistent commercial performance across all territories.</a:t>
            </a:r>
          </a:p>
        </p:txBody>
      </p:sp>
      <p:sp>
        <p:nvSpPr>
          <p:cNvPr id="21" name="TextBox 20">
            <a:extLst>
              <a:ext uri="{FF2B5EF4-FFF2-40B4-BE49-F238E27FC236}">
                <a16:creationId xmlns:a16="http://schemas.microsoft.com/office/drawing/2014/main" id="{1060DF22-3C6B-685C-14C2-413342991756}"/>
              </a:ext>
            </a:extLst>
          </p:cNvPr>
          <p:cNvSpPr txBox="1"/>
          <p:nvPr/>
        </p:nvSpPr>
        <p:spPr>
          <a:xfrm>
            <a:off x="549796" y="496285"/>
            <a:ext cx="4685979" cy="1107996"/>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Marketing Departments</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pic>
        <p:nvPicPr>
          <p:cNvPr id="7" name="Picture Placeholder 6">
            <a:extLst>
              <a:ext uri="{FF2B5EF4-FFF2-40B4-BE49-F238E27FC236}">
                <a16:creationId xmlns:a16="http://schemas.microsoft.com/office/drawing/2014/main" id="{300C0B68-5E4B-5726-70A5-D140B7AAB760}"/>
              </a:ext>
            </a:extLst>
          </p:cNvPr>
          <p:cNvPicPr>
            <a:picLocks noGrp="1" noChangeAspect="1"/>
          </p:cNvPicPr>
          <p:nvPr>
            <p:ph type="pic" sz="quarter" idx="10"/>
          </p:nvPr>
        </p:nvPicPr>
        <p:blipFill>
          <a:blip r:embed="rId3"/>
          <a:srcRect l="11213" r="11213"/>
          <a:stretch>
            <a:fillRect/>
          </a:stretch>
        </p:blipFill>
        <p:spPr/>
      </p:pic>
      <p:sp>
        <p:nvSpPr>
          <p:cNvPr id="9" name="TextBox 8">
            <a:extLst>
              <a:ext uri="{FF2B5EF4-FFF2-40B4-BE49-F238E27FC236}">
                <a16:creationId xmlns:a16="http://schemas.microsoft.com/office/drawing/2014/main" id="{32735611-3833-6600-F5D3-AB328C48DD3A}"/>
              </a:ext>
            </a:extLst>
          </p:cNvPr>
          <p:cNvSpPr txBox="1"/>
          <p:nvPr/>
        </p:nvSpPr>
        <p:spPr>
          <a:xfrm>
            <a:off x="549796" y="3693386"/>
            <a:ext cx="5544616" cy="1246495"/>
          </a:xfrm>
          <a:prstGeom prst="rect">
            <a:avLst/>
          </a:prstGeom>
          <a:noFill/>
        </p:spPr>
        <p:txBody>
          <a:bodyPr wrap="square" rtlCol="1">
            <a:spAutoFit/>
          </a:bodyPr>
          <a:lstStyle/>
          <a:p>
            <a:pPr marL="342900" indent="-342900">
              <a:buFont typeface="Arial" panose="020B0604020202020204" pitchFamily="34" charset="0"/>
              <a:buChar char="•"/>
            </a:pPr>
            <a:r>
              <a:rPr lang="en-US" sz="1500" dirty="0"/>
              <a:t>Strategic Planning &amp; Market Analysis</a:t>
            </a:r>
          </a:p>
          <a:p>
            <a:pPr marL="342900" indent="-342900">
              <a:buFont typeface="Arial" panose="020B0604020202020204" pitchFamily="34" charset="0"/>
              <a:buChar char="•"/>
            </a:pPr>
            <a:r>
              <a:rPr lang="en-US" sz="1500" dirty="0"/>
              <a:t>Brand &amp; Product Management</a:t>
            </a:r>
          </a:p>
          <a:p>
            <a:pPr marL="342900" indent="-342900">
              <a:buFont typeface="Arial" panose="020B0604020202020204" pitchFamily="34" charset="0"/>
              <a:buChar char="•"/>
            </a:pPr>
            <a:r>
              <a:rPr lang="en-US" sz="1500" dirty="0"/>
              <a:t>Sales Performance Monitoring</a:t>
            </a:r>
          </a:p>
          <a:p>
            <a:pPr marL="342900" indent="-342900">
              <a:buFont typeface="Arial" panose="020B0604020202020204" pitchFamily="34" charset="0"/>
              <a:buChar char="•"/>
            </a:pPr>
            <a:r>
              <a:rPr lang="en-US" sz="1500" dirty="0"/>
              <a:t>Field Force Support</a:t>
            </a:r>
          </a:p>
          <a:p>
            <a:pPr marL="342900" indent="-342900">
              <a:buFont typeface="Arial" panose="020B0604020202020204" pitchFamily="34" charset="0"/>
              <a:buChar char="•"/>
            </a:pPr>
            <a:r>
              <a:rPr lang="en-US" sz="1500" dirty="0"/>
              <a:t>Data-Driven Reporting</a:t>
            </a:r>
            <a:endParaRPr lang="ar-IQ" sz="1500" dirty="0"/>
          </a:p>
        </p:txBody>
      </p:sp>
      <p:pic>
        <p:nvPicPr>
          <p:cNvPr id="11" name="Picture 10">
            <a:extLst>
              <a:ext uri="{FF2B5EF4-FFF2-40B4-BE49-F238E27FC236}">
                <a16:creationId xmlns:a16="http://schemas.microsoft.com/office/drawing/2014/main" id="{38E97130-E88E-31C1-0FCC-FA8644665D5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375369" y="4734938"/>
            <a:ext cx="3487316" cy="2324877"/>
          </a:xfrm>
          <a:prstGeom prst="rect">
            <a:avLst/>
          </a:prstGeom>
        </p:spPr>
      </p:pic>
    </p:spTree>
    <p:extLst>
      <p:ext uri="{BB962C8B-B14F-4D97-AF65-F5344CB8AC3E}">
        <p14:creationId xmlns:p14="http://schemas.microsoft.com/office/powerpoint/2010/main" val="329842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build="p"/>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269E7-334C-E934-47EC-6EE318571498}"/>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6F0DD43C-6BB7-28C6-1065-91544F5AB17C}"/>
              </a:ext>
            </a:extLst>
          </p:cNvPr>
          <p:cNvSpPr/>
          <p:nvPr/>
        </p:nvSpPr>
        <p:spPr>
          <a:xfrm>
            <a:off x="5674097" y="-1"/>
            <a:ext cx="6514728" cy="6356351"/>
          </a:xfrm>
          <a:custGeom>
            <a:avLst/>
            <a:gdLst>
              <a:gd name="connsiteX0" fmla="*/ 0 w 6514728"/>
              <a:gd name="connsiteY0" fmla="*/ 0 h 6356351"/>
              <a:gd name="connsiteX1" fmla="*/ 6514728 w 6514728"/>
              <a:gd name="connsiteY1" fmla="*/ 0 h 6356351"/>
              <a:gd name="connsiteX2" fmla="*/ 6514728 w 6514728"/>
              <a:gd name="connsiteY2" fmla="*/ 6270968 h 6356351"/>
              <a:gd name="connsiteX3" fmla="*/ 6452574 w 6514728"/>
              <a:gd name="connsiteY3" fmla="*/ 6283112 h 6356351"/>
              <a:gd name="connsiteX4" fmla="*/ 5599783 w 6514728"/>
              <a:gd name="connsiteY4" fmla="*/ 6356351 h 6356351"/>
              <a:gd name="connsiteX5" fmla="*/ 0 w 6514728"/>
              <a:gd name="connsiteY5" fmla="*/ 0 h 6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6356351">
                <a:moveTo>
                  <a:pt x="0" y="0"/>
                </a:moveTo>
                <a:lnTo>
                  <a:pt x="6514728" y="0"/>
                </a:lnTo>
                <a:lnTo>
                  <a:pt x="6514728" y="6270968"/>
                </a:lnTo>
                <a:lnTo>
                  <a:pt x="6452574" y="6283112"/>
                </a:lnTo>
                <a:cubicBezTo>
                  <a:pt x="6174512" y="6331339"/>
                  <a:pt x="5889721" y="6356351"/>
                  <a:pt x="5599783" y="6356351"/>
                </a:cubicBezTo>
                <a:cubicBezTo>
                  <a:pt x="2507108" y="6356351"/>
                  <a:pt x="0" y="3510516"/>
                  <a:pt x="0" y="0"/>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Box 19">
            <a:extLst>
              <a:ext uri="{FF2B5EF4-FFF2-40B4-BE49-F238E27FC236}">
                <a16:creationId xmlns:a16="http://schemas.microsoft.com/office/drawing/2014/main" id="{E867BFFC-1FB9-963A-252E-5FFE0B7B7469}"/>
              </a:ext>
            </a:extLst>
          </p:cNvPr>
          <p:cNvSpPr txBox="1"/>
          <p:nvPr/>
        </p:nvSpPr>
        <p:spPr>
          <a:xfrm>
            <a:off x="616345" y="2172342"/>
            <a:ext cx="4829995" cy="1938992"/>
          </a:xfrm>
          <a:prstGeom prst="rect">
            <a:avLst/>
          </a:prstGeom>
          <a:noFill/>
        </p:spPr>
        <p:txBody>
          <a:bodyPr wrap="square" lIns="0" tIns="0" rIns="0" bIns="0">
            <a:spAutoFit/>
          </a:bodyPr>
          <a:lstStyle/>
          <a:p>
            <a:r>
              <a:rPr lang="en-US" sz="1800" dirty="0"/>
              <a:t>Our Finance Management Department ensures the financial stability, transparency, and sustainable growth of the company. It operates within a modern and well-organized administrative environment, supporting strategic decision-making and operational efficiency.</a:t>
            </a:r>
          </a:p>
        </p:txBody>
      </p:sp>
      <p:sp>
        <p:nvSpPr>
          <p:cNvPr id="21" name="TextBox 20">
            <a:extLst>
              <a:ext uri="{FF2B5EF4-FFF2-40B4-BE49-F238E27FC236}">
                <a16:creationId xmlns:a16="http://schemas.microsoft.com/office/drawing/2014/main" id="{66ACB5D9-D4AA-3C45-C11E-B5BB72C3DCDD}"/>
              </a:ext>
            </a:extLst>
          </p:cNvPr>
          <p:cNvSpPr txBox="1"/>
          <p:nvPr/>
        </p:nvSpPr>
        <p:spPr>
          <a:xfrm>
            <a:off x="549796" y="496285"/>
            <a:ext cx="4685979" cy="1218795"/>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Finance </a:t>
            </a:r>
          </a:p>
          <a:p>
            <a:pPr lvl="0">
              <a:spcBef>
                <a:spcPct val="20000"/>
              </a:spcBef>
              <a:defRPr/>
            </a:pPr>
            <a:r>
              <a:rPr lang="en-US" sz="3600" b="1" dirty="0">
                <a:solidFill>
                  <a:srgbClr val="0F375B"/>
                </a:solidFill>
                <a:ea typeface="+mj-ea"/>
              </a:rPr>
              <a:t>Departments</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pic>
        <p:nvPicPr>
          <p:cNvPr id="6" name="Picture Placeholder 5">
            <a:extLst>
              <a:ext uri="{FF2B5EF4-FFF2-40B4-BE49-F238E27FC236}">
                <a16:creationId xmlns:a16="http://schemas.microsoft.com/office/drawing/2014/main" id="{33B4963E-9EB1-8B16-E061-D561D6EDE4E4}"/>
              </a:ext>
            </a:extLst>
          </p:cNvPr>
          <p:cNvPicPr>
            <a:picLocks noGrp="1" noChangeAspect="1"/>
          </p:cNvPicPr>
          <p:nvPr>
            <p:ph type="pic" sz="quarter" idx="10"/>
          </p:nvPr>
        </p:nvPicPr>
        <p:blipFill>
          <a:blip r:embed="rId3"/>
          <a:srcRect l="11213" r="11213"/>
          <a:stretch>
            <a:fillRect/>
          </a:stretch>
        </p:blipFill>
        <p:spPr/>
      </p:pic>
      <p:pic>
        <p:nvPicPr>
          <p:cNvPr id="8" name="Picture 7">
            <a:extLst>
              <a:ext uri="{FF2B5EF4-FFF2-40B4-BE49-F238E27FC236}">
                <a16:creationId xmlns:a16="http://schemas.microsoft.com/office/drawing/2014/main" id="{FF9E63E6-75D7-8523-98E6-27F87F6A125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4437341"/>
            <a:ext cx="3487316" cy="2324877"/>
          </a:xfrm>
          <a:prstGeom prst="rect">
            <a:avLst/>
          </a:prstGeom>
        </p:spPr>
      </p:pic>
    </p:spTree>
    <p:extLst>
      <p:ext uri="{BB962C8B-B14F-4D97-AF65-F5344CB8AC3E}">
        <p14:creationId xmlns:p14="http://schemas.microsoft.com/office/powerpoint/2010/main" val="133423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wipe(up)">
                                      <p:cBhvr>
                                        <p:cTn id="1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build="p"/>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270A2BE-9CA2-55B1-A64C-E4FCB8134228}"/>
              </a:ext>
            </a:extLst>
          </p:cNvPr>
          <p:cNvGrpSpPr/>
          <p:nvPr/>
        </p:nvGrpSpPr>
        <p:grpSpPr>
          <a:xfrm>
            <a:off x="1050940" y="1700808"/>
            <a:ext cx="10115790" cy="4806655"/>
            <a:chOff x="608457" y="1402244"/>
            <a:chExt cx="11000756" cy="5227160"/>
          </a:xfrm>
        </p:grpSpPr>
        <p:sp>
          <p:nvSpPr>
            <p:cNvPr id="38" name="Rectangle: Single Corner Rounded 37">
              <a:extLst>
                <a:ext uri="{FF2B5EF4-FFF2-40B4-BE49-F238E27FC236}">
                  <a16:creationId xmlns:a16="http://schemas.microsoft.com/office/drawing/2014/main" id="{59263A69-358F-E025-62FF-FFE50AB5FE5A}"/>
                </a:ext>
              </a:extLst>
            </p:cNvPr>
            <p:cNvSpPr/>
            <p:nvPr/>
          </p:nvSpPr>
          <p:spPr>
            <a:xfrm flipH="1">
              <a:off x="7130346" y="2113326"/>
              <a:ext cx="4478865" cy="4326618"/>
            </a:xfrm>
            <a:prstGeom prst="round1Rect">
              <a:avLst>
                <a:gd name="adj" fmla="val 10722"/>
              </a:avLst>
            </a:prstGeom>
            <a:gradFill flip="none" rotWithShape="1">
              <a:gsLst>
                <a:gs pos="0">
                  <a:schemeClr val="bg1"/>
                </a:gs>
                <a:gs pos="100000">
                  <a:schemeClr val="accent2">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Single Corner Rounded 36">
              <a:extLst>
                <a:ext uri="{FF2B5EF4-FFF2-40B4-BE49-F238E27FC236}">
                  <a16:creationId xmlns:a16="http://schemas.microsoft.com/office/drawing/2014/main" id="{F7ACB991-AB5B-8CCE-97D6-507555875229}"/>
                </a:ext>
              </a:extLst>
            </p:cNvPr>
            <p:cNvSpPr/>
            <p:nvPr/>
          </p:nvSpPr>
          <p:spPr>
            <a:xfrm>
              <a:off x="608457" y="2113326"/>
              <a:ext cx="4569865" cy="4326618"/>
            </a:xfrm>
            <a:prstGeom prst="round1Rect">
              <a:avLst>
                <a:gd name="adj" fmla="val 10722"/>
              </a:avLst>
            </a:prstGeom>
            <a:gradFill flip="none" rotWithShape="1">
              <a:gsLst>
                <a:gs pos="0">
                  <a:schemeClr val="bg1"/>
                </a:gs>
                <a:gs pos="100000">
                  <a:schemeClr val="accent1">
                    <a:lumMod val="20000"/>
                    <a:lumOff val="8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6D216FFA-C09F-F1FA-3412-5866ED93FDCD}"/>
                </a:ext>
              </a:extLst>
            </p:cNvPr>
            <p:cNvSpPr/>
            <p:nvPr/>
          </p:nvSpPr>
          <p:spPr>
            <a:xfrm flipH="1">
              <a:off x="8317373" y="1402244"/>
              <a:ext cx="3291840" cy="711081"/>
            </a:xfrm>
            <a:prstGeom prst="round1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Solutions</a:t>
              </a:r>
            </a:p>
          </p:txBody>
        </p:sp>
        <p:sp>
          <p:nvSpPr>
            <p:cNvPr id="8" name="Rectangle: Single Corner Rounded 7">
              <a:extLst>
                <a:ext uri="{FF2B5EF4-FFF2-40B4-BE49-F238E27FC236}">
                  <a16:creationId xmlns:a16="http://schemas.microsoft.com/office/drawing/2014/main" id="{529B0C7D-FAC7-A8C3-BCEF-38AA9C7B2EF3}"/>
                </a:ext>
              </a:extLst>
            </p:cNvPr>
            <p:cNvSpPr/>
            <p:nvPr/>
          </p:nvSpPr>
          <p:spPr>
            <a:xfrm>
              <a:off x="608948" y="1402244"/>
              <a:ext cx="3291840" cy="711081"/>
            </a:xfrm>
            <a:prstGeom prst="round1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Challenges</a:t>
              </a:r>
            </a:p>
          </p:txBody>
        </p:sp>
        <p:sp>
          <p:nvSpPr>
            <p:cNvPr id="16" name="TextBox 15">
              <a:extLst>
                <a:ext uri="{FF2B5EF4-FFF2-40B4-BE49-F238E27FC236}">
                  <a16:creationId xmlns:a16="http://schemas.microsoft.com/office/drawing/2014/main" id="{1ECFD9E5-A25D-159F-2141-AD8FBD82CBE8}"/>
                </a:ext>
              </a:extLst>
            </p:cNvPr>
            <p:cNvSpPr txBox="1"/>
            <p:nvPr/>
          </p:nvSpPr>
          <p:spPr>
            <a:xfrm>
              <a:off x="1676310" y="2354840"/>
              <a:ext cx="3502012" cy="401643"/>
            </a:xfrm>
            <a:prstGeom prst="rect">
              <a:avLst/>
            </a:prstGeom>
            <a:noFill/>
          </p:spPr>
          <p:txBody>
            <a:bodyPr wrap="square" rtlCol="0">
              <a:spAutoFit/>
            </a:bodyPr>
            <a:lstStyle/>
            <a:p>
              <a:r>
                <a:rPr lang="en-US" sz="1800" b="1" dirty="0">
                  <a:solidFill>
                    <a:schemeClr val="accent1"/>
                  </a:solidFill>
                </a:rPr>
                <a:t>Uneven Market Coverage</a:t>
              </a:r>
            </a:p>
          </p:txBody>
        </p:sp>
        <p:sp>
          <p:nvSpPr>
            <p:cNvPr id="17" name="TextBox 16">
              <a:extLst>
                <a:ext uri="{FF2B5EF4-FFF2-40B4-BE49-F238E27FC236}">
                  <a16:creationId xmlns:a16="http://schemas.microsoft.com/office/drawing/2014/main" id="{B377FFD1-7003-F912-A4C2-6817CB52162D}"/>
                </a:ext>
              </a:extLst>
            </p:cNvPr>
            <p:cNvSpPr txBox="1"/>
            <p:nvPr/>
          </p:nvSpPr>
          <p:spPr>
            <a:xfrm>
              <a:off x="1676310" y="2718455"/>
              <a:ext cx="2848501" cy="602464"/>
            </a:xfrm>
            <a:prstGeom prst="rect">
              <a:avLst/>
            </a:prstGeom>
            <a:noFill/>
          </p:spPr>
          <p:txBody>
            <a:bodyPr wrap="square" rtlCol="0">
              <a:spAutoFit/>
            </a:bodyPr>
            <a:lstStyle/>
            <a:p>
              <a:r>
                <a:rPr lang="en-US" sz="1000" dirty="0"/>
                <a:t>Some provinces and customer segments (pharmacies, drugstores, hospitals, doctors) show low penetration and irregular visits.</a:t>
              </a:r>
            </a:p>
          </p:txBody>
        </p:sp>
        <p:sp>
          <p:nvSpPr>
            <p:cNvPr id="18" name="TextBox 17">
              <a:extLst>
                <a:ext uri="{FF2B5EF4-FFF2-40B4-BE49-F238E27FC236}">
                  <a16:creationId xmlns:a16="http://schemas.microsoft.com/office/drawing/2014/main" id="{5846AF6F-AC52-8F89-6F1A-E41E42B6BD96}"/>
                </a:ext>
              </a:extLst>
            </p:cNvPr>
            <p:cNvSpPr txBox="1"/>
            <p:nvPr/>
          </p:nvSpPr>
          <p:spPr>
            <a:xfrm>
              <a:off x="1676312" y="3872933"/>
              <a:ext cx="3686983" cy="702875"/>
            </a:xfrm>
            <a:prstGeom prst="rect">
              <a:avLst/>
            </a:prstGeom>
            <a:noFill/>
          </p:spPr>
          <p:txBody>
            <a:bodyPr wrap="square" rtlCol="0">
              <a:spAutoFit/>
            </a:bodyPr>
            <a:lstStyle/>
            <a:p>
              <a:r>
                <a:rPr lang="en-US" sz="1800" b="1" dirty="0">
                  <a:solidFill>
                    <a:schemeClr val="accent1"/>
                  </a:solidFill>
                </a:rPr>
                <a:t>Sales Fluctuations &amp; Demand Variability</a:t>
              </a:r>
            </a:p>
          </p:txBody>
        </p:sp>
        <p:sp>
          <p:nvSpPr>
            <p:cNvPr id="19" name="TextBox 18">
              <a:extLst>
                <a:ext uri="{FF2B5EF4-FFF2-40B4-BE49-F238E27FC236}">
                  <a16:creationId xmlns:a16="http://schemas.microsoft.com/office/drawing/2014/main" id="{5E4BB929-85DC-1F26-1FA5-C2B0F81C39B2}"/>
                </a:ext>
              </a:extLst>
            </p:cNvPr>
            <p:cNvSpPr txBox="1"/>
            <p:nvPr/>
          </p:nvSpPr>
          <p:spPr>
            <a:xfrm>
              <a:off x="1677747" y="4475747"/>
              <a:ext cx="2898472" cy="652669"/>
            </a:xfrm>
            <a:prstGeom prst="rect">
              <a:avLst/>
            </a:prstGeom>
            <a:noFill/>
          </p:spPr>
          <p:txBody>
            <a:bodyPr wrap="square" rtlCol="0">
              <a:spAutoFit/>
            </a:bodyPr>
            <a:lstStyle/>
            <a:p>
              <a:r>
                <a:rPr lang="en-US" sz="1100" dirty="0"/>
                <a:t>Monthly and regional sales performance varies significantly, affecting forecasting accuracy.</a:t>
              </a:r>
            </a:p>
          </p:txBody>
        </p:sp>
        <p:sp>
          <p:nvSpPr>
            <p:cNvPr id="20" name="TextBox 19">
              <a:extLst>
                <a:ext uri="{FF2B5EF4-FFF2-40B4-BE49-F238E27FC236}">
                  <a16:creationId xmlns:a16="http://schemas.microsoft.com/office/drawing/2014/main" id="{9B8205AB-45C7-CA93-9ED3-D58B6B78FB35}"/>
                </a:ext>
              </a:extLst>
            </p:cNvPr>
            <p:cNvSpPr txBox="1"/>
            <p:nvPr/>
          </p:nvSpPr>
          <p:spPr>
            <a:xfrm>
              <a:off x="1676310" y="5391621"/>
              <a:ext cx="3597902" cy="702875"/>
            </a:xfrm>
            <a:prstGeom prst="rect">
              <a:avLst/>
            </a:prstGeom>
            <a:noFill/>
          </p:spPr>
          <p:txBody>
            <a:bodyPr wrap="square" rtlCol="0">
              <a:spAutoFit/>
            </a:bodyPr>
            <a:lstStyle/>
            <a:p>
              <a:r>
                <a:rPr lang="en-US" sz="1800" b="1" dirty="0">
                  <a:solidFill>
                    <a:schemeClr val="accent1"/>
                  </a:solidFill>
                </a:rPr>
                <a:t>Inventory &amp; Expiry Management</a:t>
              </a:r>
            </a:p>
          </p:txBody>
        </p:sp>
        <p:sp>
          <p:nvSpPr>
            <p:cNvPr id="21" name="TextBox 20">
              <a:extLst>
                <a:ext uri="{FF2B5EF4-FFF2-40B4-BE49-F238E27FC236}">
                  <a16:creationId xmlns:a16="http://schemas.microsoft.com/office/drawing/2014/main" id="{0BC9ABDE-FFC1-D164-9838-46E59DD7177C}"/>
                </a:ext>
              </a:extLst>
            </p:cNvPr>
            <p:cNvSpPr txBox="1"/>
            <p:nvPr/>
          </p:nvSpPr>
          <p:spPr>
            <a:xfrm>
              <a:off x="1653795" y="5976735"/>
              <a:ext cx="2848501" cy="652669"/>
            </a:xfrm>
            <a:prstGeom prst="rect">
              <a:avLst/>
            </a:prstGeom>
            <a:noFill/>
          </p:spPr>
          <p:txBody>
            <a:bodyPr wrap="square" rtlCol="0">
              <a:spAutoFit/>
            </a:bodyPr>
            <a:lstStyle/>
            <a:p>
              <a:r>
                <a:rPr lang="en-US" sz="1100" dirty="0"/>
                <a:t>Managing stock levels, slow-moving items, and expiry risks across warehouses remains challenging.</a:t>
              </a:r>
            </a:p>
          </p:txBody>
        </p:sp>
        <p:sp>
          <p:nvSpPr>
            <p:cNvPr id="22" name="TextBox 21">
              <a:extLst>
                <a:ext uri="{FF2B5EF4-FFF2-40B4-BE49-F238E27FC236}">
                  <a16:creationId xmlns:a16="http://schemas.microsoft.com/office/drawing/2014/main" id="{2FCEC88A-7ACA-1D94-B40D-E94AF2623177}"/>
                </a:ext>
              </a:extLst>
            </p:cNvPr>
            <p:cNvSpPr txBox="1"/>
            <p:nvPr/>
          </p:nvSpPr>
          <p:spPr>
            <a:xfrm>
              <a:off x="7111318" y="2354840"/>
              <a:ext cx="3401196" cy="702875"/>
            </a:xfrm>
            <a:prstGeom prst="rect">
              <a:avLst/>
            </a:prstGeom>
            <a:noFill/>
          </p:spPr>
          <p:txBody>
            <a:bodyPr wrap="square" rtlCol="0">
              <a:spAutoFit/>
            </a:bodyPr>
            <a:lstStyle/>
            <a:p>
              <a:pPr algn="r"/>
              <a:r>
                <a:rPr lang="en-US" sz="1800" b="1" dirty="0">
                  <a:solidFill>
                    <a:schemeClr val="accent2"/>
                  </a:solidFill>
                </a:rPr>
                <a:t>Data-Driven Territory Planning</a:t>
              </a:r>
            </a:p>
          </p:txBody>
        </p:sp>
        <p:sp>
          <p:nvSpPr>
            <p:cNvPr id="23" name="TextBox 22">
              <a:extLst>
                <a:ext uri="{FF2B5EF4-FFF2-40B4-BE49-F238E27FC236}">
                  <a16:creationId xmlns:a16="http://schemas.microsoft.com/office/drawing/2014/main" id="{F9B97227-D7D7-7545-DB16-581168850B82}"/>
                </a:ext>
              </a:extLst>
            </p:cNvPr>
            <p:cNvSpPr txBox="1"/>
            <p:nvPr/>
          </p:nvSpPr>
          <p:spPr>
            <a:xfrm>
              <a:off x="7703723" y="2924462"/>
              <a:ext cx="2833927" cy="652669"/>
            </a:xfrm>
            <a:prstGeom prst="rect">
              <a:avLst/>
            </a:prstGeom>
            <a:noFill/>
          </p:spPr>
          <p:txBody>
            <a:bodyPr wrap="square" rtlCol="0">
              <a:spAutoFit/>
            </a:bodyPr>
            <a:lstStyle/>
            <a:p>
              <a:r>
                <a:rPr lang="en-US" sz="1100" dirty="0"/>
                <a:t>Use Power BI insights to optimize field force allocation, visit frequency, and customer targeting.</a:t>
              </a:r>
            </a:p>
          </p:txBody>
        </p:sp>
        <p:sp>
          <p:nvSpPr>
            <p:cNvPr id="24" name="TextBox 23">
              <a:extLst>
                <a:ext uri="{FF2B5EF4-FFF2-40B4-BE49-F238E27FC236}">
                  <a16:creationId xmlns:a16="http://schemas.microsoft.com/office/drawing/2014/main" id="{1B740DE1-B3A8-DF9D-BD7D-862E31347F9C}"/>
                </a:ext>
              </a:extLst>
            </p:cNvPr>
            <p:cNvSpPr txBox="1"/>
            <p:nvPr/>
          </p:nvSpPr>
          <p:spPr>
            <a:xfrm>
              <a:off x="7485227" y="3872934"/>
              <a:ext cx="3027287" cy="702875"/>
            </a:xfrm>
            <a:prstGeom prst="rect">
              <a:avLst/>
            </a:prstGeom>
            <a:noFill/>
          </p:spPr>
          <p:txBody>
            <a:bodyPr wrap="square" rtlCol="0">
              <a:spAutoFit/>
            </a:bodyPr>
            <a:lstStyle/>
            <a:p>
              <a:pPr algn="r"/>
              <a:r>
                <a:rPr lang="en-US" sz="1800" b="1" dirty="0">
                  <a:solidFill>
                    <a:schemeClr val="accent2"/>
                  </a:solidFill>
                </a:rPr>
                <a:t>Advanced Sales Forecasting</a:t>
              </a:r>
            </a:p>
          </p:txBody>
        </p:sp>
        <p:sp>
          <p:nvSpPr>
            <p:cNvPr id="25" name="TextBox 24">
              <a:extLst>
                <a:ext uri="{FF2B5EF4-FFF2-40B4-BE49-F238E27FC236}">
                  <a16:creationId xmlns:a16="http://schemas.microsoft.com/office/drawing/2014/main" id="{6AFEC312-46E2-1ADA-91E1-65235D7B46F1}"/>
                </a:ext>
              </a:extLst>
            </p:cNvPr>
            <p:cNvSpPr txBox="1"/>
            <p:nvPr/>
          </p:nvSpPr>
          <p:spPr>
            <a:xfrm>
              <a:off x="7678587" y="4507864"/>
              <a:ext cx="2833927" cy="652669"/>
            </a:xfrm>
            <a:prstGeom prst="rect">
              <a:avLst/>
            </a:prstGeom>
            <a:noFill/>
          </p:spPr>
          <p:txBody>
            <a:bodyPr wrap="square" rtlCol="0">
              <a:spAutoFit/>
            </a:bodyPr>
            <a:lstStyle/>
            <a:p>
              <a:pPr algn="r"/>
              <a:r>
                <a:rPr lang="en-US" sz="1100" dirty="0"/>
                <a:t>Implement trend analysis and historical data modeling to improve demand planning and reduce volatility.</a:t>
              </a:r>
            </a:p>
          </p:txBody>
        </p:sp>
        <p:sp>
          <p:nvSpPr>
            <p:cNvPr id="26" name="TextBox 25">
              <a:extLst>
                <a:ext uri="{FF2B5EF4-FFF2-40B4-BE49-F238E27FC236}">
                  <a16:creationId xmlns:a16="http://schemas.microsoft.com/office/drawing/2014/main" id="{1B3B054E-7338-418D-6ED8-B17DBA27AE7F}"/>
                </a:ext>
              </a:extLst>
            </p:cNvPr>
            <p:cNvSpPr txBox="1"/>
            <p:nvPr/>
          </p:nvSpPr>
          <p:spPr>
            <a:xfrm>
              <a:off x="8330604" y="5385309"/>
              <a:ext cx="2181909" cy="702875"/>
            </a:xfrm>
            <a:prstGeom prst="rect">
              <a:avLst/>
            </a:prstGeom>
            <a:noFill/>
          </p:spPr>
          <p:txBody>
            <a:bodyPr wrap="square" rtlCol="0">
              <a:spAutoFit/>
            </a:bodyPr>
            <a:lstStyle/>
            <a:p>
              <a:pPr algn="r"/>
              <a:r>
                <a:rPr lang="en-US" sz="1800" b="1" dirty="0">
                  <a:solidFill>
                    <a:schemeClr val="accent2"/>
                  </a:solidFill>
                </a:rPr>
                <a:t>Smart Inventory Control System</a:t>
              </a:r>
            </a:p>
          </p:txBody>
        </p:sp>
        <p:sp>
          <p:nvSpPr>
            <p:cNvPr id="27" name="TextBox 26">
              <a:extLst>
                <a:ext uri="{FF2B5EF4-FFF2-40B4-BE49-F238E27FC236}">
                  <a16:creationId xmlns:a16="http://schemas.microsoft.com/office/drawing/2014/main" id="{616B6509-FC69-3F39-EFFA-B0F99BBD8071}"/>
                </a:ext>
              </a:extLst>
            </p:cNvPr>
            <p:cNvSpPr txBox="1"/>
            <p:nvPr/>
          </p:nvSpPr>
          <p:spPr>
            <a:xfrm>
              <a:off x="7735120" y="5951911"/>
              <a:ext cx="2833927" cy="652669"/>
            </a:xfrm>
            <a:prstGeom prst="rect">
              <a:avLst/>
            </a:prstGeom>
            <a:noFill/>
          </p:spPr>
          <p:txBody>
            <a:bodyPr wrap="square" rtlCol="0">
              <a:spAutoFit/>
            </a:bodyPr>
            <a:lstStyle/>
            <a:p>
              <a:r>
                <a:rPr lang="en-US" sz="1100" dirty="0"/>
                <a:t>Apply FIFO/FEFO systems, real-time stock monitoring, and automated alerts for expiry and low stock.</a:t>
              </a:r>
            </a:p>
          </p:txBody>
        </p:sp>
        <p:sp>
          <p:nvSpPr>
            <p:cNvPr id="28" name="Arrow: Right 27">
              <a:extLst>
                <a:ext uri="{FF2B5EF4-FFF2-40B4-BE49-F238E27FC236}">
                  <a16:creationId xmlns:a16="http://schemas.microsoft.com/office/drawing/2014/main" id="{95C291A5-62E1-0AE7-F659-8CD80CE6358A}"/>
                </a:ext>
              </a:extLst>
            </p:cNvPr>
            <p:cNvSpPr/>
            <p:nvPr/>
          </p:nvSpPr>
          <p:spPr>
            <a:xfrm flipH="1">
              <a:off x="5552232" y="2698243"/>
              <a:ext cx="849326" cy="404609"/>
            </a:xfrm>
            <a:prstGeom prst="rightArrow">
              <a:avLst/>
            </a:prstGeom>
            <a:gradFill flip="none" rotWithShape="1">
              <a:gsLst>
                <a:gs pos="0">
                  <a:schemeClr val="accent1">
                    <a:alpha val="18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0A82760E-54D2-CD15-7F48-9D4B29D107D5}"/>
                </a:ext>
              </a:extLst>
            </p:cNvPr>
            <p:cNvSpPr/>
            <p:nvPr/>
          </p:nvSpPr>
          <p:spPr>
            <a:xfrm>
              <a:off x="5907111" y="2911045"/>
              <a:ext cx="849326" cy="404609"/>
            </a:xfrm>
            <a:prstGeom prst="rightArrow">
              <a:avLst/>
            </a:prstGeom>
            <a:gradFill flip="none" rotWithShape="1">
              <a:gsLst>
                <a:gs pos="0">
                  <a:schemeClr val="accent2">
                    <a:alpha val="10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F160FC17-41CE-002B-0758-027974F777C5}"/>
                </a:ext>
              </a:extLst>
            </p:cNvPr>
            <p:cNvCxnSpPr/>
            <p:nvPr/>
          </p:nvCxnSpPr>
          <p:spPr>
            <a:xfrm>
              <a:off x="837828" y="3559623"/>
              <a:ext cx="36869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73C99C-AD97-FBA8-DC81-EA85C566BE6D}"/>
                </a:ext>
              </a:extLst>
            </p:cNvPr>
            <p:cNvCxnSpPr/>
            <p:nvPr/>
          </p:nvCxnSpPr>
          <p:spPr>
            <a:xfrm>
              <a:off x="837828" y="5143799"/>
              <a:ext cx="36869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665558-715C-BFCE-787F-3631D9C65E4D}"/>
                </a:ext>
              </a:extLst>
            </p:cNvPr>
            <p:cNvCxnSpPr/>
            <p:nvPr/>
          </p:nvCxnSpPr>
          <p:spPr>
            <a:xfrm>
              <a:off x="7678588" y="3559623"/>
              <a:ext cx="368698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7E76ED-514E-539C-B566-3941DA51B6C6}"/>
                </a:ext>
              </a:extLst>
            </p:cNvPr>
            <p:cNvCxnSpPr/>
            <p:nvPr/>
          </p:nvCxnSpPr>
          <p:spPr>
            <a:xfrm>
              <a:off x="7678588" y="5143799"/>
              <a:ext cx="368698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Arrow: Right 44">
              <a:extLst>
                <a:ext uri="{FF2B5EF4-FFF2-40B4-BE49-F238E27FC236}">
                  <a16:creationId xmlns:a16="http://schemas.microsoft.com/office/drawing/2014/main" id="{B8B3BAE1-E696-71C9-2909-733D957A1BEE}"/>
                </a:ext>
              </a:extLst>
            </p:cNvPr>
            <p:cNvSpPr/>
            <p:nvPr/>
          </p:nvSpPr>
          <p:spPr>
            <a:xfrm flipH="1">
              <a:off x="5552232" y="4086092"/>
              <a:ext cx="849326" cy="404609"/>
            </a:xfrm>
            <a:prstGeom prst="rightArrow">
              <a:avLst/>
            </a:prstGeom>
            <a:gradFill flip="none" rotWithShape="1">
              <a:gsLst>
                <a:gs pos="0">
                  <a:schemeClr val="accent1">
                    <a:alpha val="18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EBC1A3AF-6717-B785-5294-986EEA7B5145}"/>
                </a:ext>
              </a:extLst>
            </p:cNvPr>
            <p:cNvSpPr/>
            <p:nvPr/>
          </p:nvSpPr>
          <p:spPr>
            <a:xfrm>
              <a:off x="5907111" y="4298894"/>
              <a:ext cx="849326" cy="404609"/>
            </a:xfrm>
            <a:prstGeom prst="rightArrow">
              <a:avLst/>
            </a:prstGeom>
            <a:gradFill flip="none" rotWithShape="1">
              <a:gsLst>
                <a:gs pos="0">
                  <a:schemeClr val="accent2">
                    <a:alpha val="10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91E7BF40-9F44-32A1-F3F4-DC5CB18E916C}"/>
                </a:ext>
              </a:extLst>
            </p:cNvPr>
            <p:cNvSpPr/>
            <p:nvPr/>
          </p:nvSpPr>
          <p:spPr>
            <a:xfrm flipH="1">
              <a:off x="5552232" y="5499250"/>
              <a:ext cx="849326" cy="404609"/>
            </a:xfrm>
            <a:prstGeom prst="rightArrow">
              <a:avLst/>
            </a:prstGeom>
            <a:gradFill flip="none" rotWithShape="1">
              <a:gsLst>
                <a:gs pos="0">
                  <a:schemeClr val="accent1">
                    <a:alpha val="18000"/>
                  </a:schemeClr>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ED4B4F0B-CD20-8940-D887-A4F046F0782D}"/>
                </a:ext>
              </a:extLst>
            </p:cNvPr>
            <p:cNvSpPr/>
            <p:nvPr/>
          </p:nvSpPr>
          <p:spPr>
            <a:xfrm>
              <a:off x="5907111" y="5712052"/>
              <a:ext cx="849326" cy="404609"/>
            </a:xfrm>
            <a:prstGeom prst="rightArrow">
              <a:avLst/>
            </a:prstGeom>
            <a:gradFill flip="none" rotWithShape="1">
              <a:gsLst>
                <a:gs pos="0">
                  <a:schemeClr val="accent2">
                    <a:alpha val="10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8EEFEDF2-6B7B-0076-6ED7-A2C7F2E1C2CF}"/>
                </a:ext>
              </a:extLst>
            </p:cNvPr>
            <p:cNvGrpSpPr/>
            <p:nvPr/>
          </p:nvGrpSpPr>
          <p:grpSpPr>
            <a:xfrm>
              <a:off x="765820" y="3908360"/>
              <a:ext cx="792085" cy="792085"/>
              <a:chOff x="765820" y="3633721"/>
              <a:chExt cx="792085" cy="792085"/>
            </a:xfrm>
          </p:grpSpPr>
          <p:sp>
            <p:nvSpPr>
              <p:cNvPr id="11" name="Rectangle: Rounded Corners 10">
                <a:extLst>
                  <a:ext uri="{FF2B5EF4-FFF2-40B4-BE49-F238E27FC236}">
                    <a16:creationId xmlns:a16="http://schemas.microsoft.com/office/drawing/2014/main" id="{51E1A551-F8BD-16A8-84A3-5D530286B423}"/>
                  </a:ext>
                </a:extLst>
              </p:cNvPr>
              <p:cNvSpPr/>
              <p:nvPr/>
            </p:nvSpPr>
            <p:spPr>
              <a:xfrm>
                <a:off x="765820" y="3633721"/>
                <a:ext cx="792085" cy="7920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peedometer Middle with solid fill">
                <a:extLst>
                  <a:ext uri="{FF2B5EF4-FFF2-40B4-BE49-F238E27FC236}">
                    <a16:creationId xmlns:a16="http://schemas.microsoft.com/office/drawing/2014/main" id="{592FDA06-F4F5-7790-A180-C2CC3FAE8A1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7828" y="3718869"/>
                <a:ext cx="633504" cy="596276"/>
              </a:xfrm>
              <a:prstGeom prst="rect">
                <a:avLst/>
              </a:prstGeom>
            </p:spPr>
          </p:pic>
        </p:grpSp>
        <p:grpSp>
          <p:nvGrpSpPr>
            <p:cNvPr id="55" name="Group 54">
              <a:extLst>
                <a:ext uri="{FF2B5EF4-FFF2-40B4-BE49-F238E27FC236}">
                  <a16:creationId xmlns:a16="http://schemas.microsoft.com/office/drawing/2014/main" id="{0081757B-2D49-C514-C32B-04B880BDBF2B}"/>
                </a:ext>
              </a:extLst>
            </p:cNvPr>
            <p:cNvGrpSpPr/>
            <p:nvPr/>
          </p:nvGrpSpPr>
          <p:grpSpPr>
            <a:xfrm>
              <a:off x="765820" y="5411914"/>
              <a:ext cx="792085" cy="792085"/>
              <a:chOff x="765820" y="5137275"/>
              <a:chExt cx="792085" cy="792085"/>
            </a:xfrm>
          </p:grpSpPr>
          <p:sp>
            <p:nvSpPr>
              <p:cNvPr id="12" name="Rectangle: Rounded Corners 11">
                <a:extLst>
                  <a:ext uri="{FF2B5EF4-FFF2-40B4-BE49-F238E27FC236}">
                    <a16:creationId xmlns:a16="http://schemas.microsoft.com/office/drawing/2014/main" id="{487AF165-8331-6E0B-5A2C-D46743F8CFB2}"/>
                  </a:ext>
                </a:extLst>
              </p:cNvPr>
              <p:cNvSpPr/>
              <p:nvPr/>
            </p:nvSpPr>
            <p:spPr>
              <a:xfrm>
                <a:off x="765820" y="5137275"/>
                <a:ext cx="792085" cy="7920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Zoom out with solid fill">
                <a:extLst>
                  <a:ext uri="{FF2B5EF4-FFF2-40B4-BE49-F238E27FC236}">
                    <a16:creationId xmlns:a16="http://schemas.microsoft.com/office/drawing/2014/main" id="{F6CE9718-009A-96BC-835F-3C796B03ADE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3098" y="5242112"/>
                <a:ext cx="597287" cy="597287"/>
              </a:xfrm>
              <a:prstGeom prst="rect">
                <a:avLst/>
              </a:prstGeom>
            </p:spPr>
          </p:pic>
        </p:grpSp>
        <p:grpSp>
          <p:nvGrpSpPr>
            <p:cNvPr id="53" name="Group 52">
              <a:extLst>
                <a:ext uri="{FF2B5EF4-FFF2-40B4-BE49-F238E27FC236}">
                  <a16:creationId xmlns:a16="http://schemas.microsoft.com/office/drawing/2014/main" id="{3D09B4EA-2023-EED3-F0B1-38F49C056714}"/>
                </a:ext>
              </a:extLst>
            </p:cNvPr>
            <p:cNvGrpSpPr/>
            <p:nvPr/>
          </p:nvGrpSpPr>
          <p:grpSpPr>
            <a:xfrm>
              <a:off x="765820" y="2448845"/>
              <a:ext cx="792085" cy="792085"/>
              <a:chOff x="765820" y="2174206"/>
              <a:chExt cx="792085" cy="792085"/>
            </a:xfrm>
          </p:grpSpPr>
          <p:sp>
            <p:nvSpPr>
              <p:cNvPr id="10" name="Rectangle: Rounded Corners 9">
                <a:extLst>
                  <a:ext uri="{FF2B5EF4-FFF2-40B4-BE49-F238E27FC236}">
                    <a16:creationId xmlns:a16="http://schemas.microsoft.com/office/drawing/2014/main" id="{861AC933-7F9B-0220-1B3E-DE15DDADED6C}"/>
                  </a:ext>
                </a:extLst>
              </p:cNvPr>
              <p:cNvSpPr/>
              <p:nvPr/>
            </p:nvSpPr>
            <p:spPr>
              <a:xfrm>
                <a:off x="765820" y="2174206"/>
                <a:ext cx="792085" cy="79208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ar graph with downward trend with solid fill">
                <a:extLst>
                  <a:ext uri="{FF2B5EF4-FFF2-40B4-BE49-F238E27FC236}">
                    <a16:creationId xmlns:a16="http://schemas.microsoft.com/office/drawing/2014/main" id="{94091789-79D8-1D31-2556-6D83ABAA86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58181" y="2266824"/>
                <a:ext cx="584776" cy="584776"/>
              </a:xfrm>
              <a:prstGeom prst="rect">
                <a:avLst/>
              </a:prstGeom>
            </p:spPr>
          </p:pic>
        </p:grpSp>
        <p:grpSp>
          <p:nvGrpSpPr>
            <p:cNvPr id="57" name="Group 56">
              <a:extLst>
                <a:ext uri="{FF2B5EF4-FFF2-40B4-BE49-F238E27FC236}">
                  <a16:creationId xmlns:a16="http://schemas.microsoft.com/office/drawing/2014/main" id="{82272DFD-CA8F-DC5F-25FA-1B4E8C0A7C71}"/>
                </a:ext>
              </a:extLst>
            </p:cNvPr>
            <p:cNvGrpSpPr/>
            <p:nvPr/>
          </p:nvGrpSpPr>
          <p:grpSpPr>
            <a:xfrm>
              <a:off x="10660258" y="3908360"/>
              <a:ext cx="792085" cy="792085"/>
              <a:chOff x="10660258" y="3633721"/>
              <a:chExt cx="792085" cy="792085"/>
            </a:xfrm>
          </p:grpSpPr>
          <p:sp>
            <p:nvSpPr>
              <p:cNvPr id="14" name="Rectangle: Rounded Corners 13">
                <a:extLst>
                  <a:ext uri="{FF2B5EF4-FFF2-40B4-BE49-F238E27FC236}">
                    <a16:creationId xmlns:a16="http://schemas.microsoft.com/office/drawing/2014/main" id="{C3B9AE5C-C046-3C7B-432A-2A87CA19DEDA}"/>
                  </a:ext>
                </a:extLst>
              </p:cNvPr>
              <p:cNvSpPr/>
              <p:nvPr/>
            </p:nvSpPr>
            <p:spPr>
              <a:xfrm>
                <a:off x="10660258" y="3633721"/>
                <a:ext cx="792085" cy="79208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Bar graph with upward trend with solid fill">
                <a:extLst>
                  <a:ext uri="{FF2B5EF4-FFF2-40B4-BE49-F238E27FC236}">
                    <a16:creationId xmlns:a16="http://schemas.microsoft.com/office/drawing/2014/main" id="{F3CA5DA2-5FBD-D213-A587-1A900E6A519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710229" y="3738641"/>
                <a:ext cx="633394" cy="633394"/>
              </a:xfrm>
              <a:prstGeom prst="rect">
                <a:avLst/>
              </a:prstGeom>
            </p:spPr>
          </p:pic>
        </p:grpSp>
        <p:grpSp>
          <p:nvGrpSpPr>
            <p:cNvPr id="58" name="Group 57">
              <a:extLst>
                <a:ext uri="{FF2B5EF4-FFF2-40B4-BE49-F238E27FC236}">
                  <a16:creationId xmlns:a16="http://schemas.microsoft.com/office/drawing/2014/main" id="{81C29DA3-FC3D-D719-95C3-311D8B3B02AA}"/>
                </a:ext>
              </a:extLst>
            </p:cNvPr>
            <p:cNvGrpSpPr/>
            <p:nvPr/>
          </p:nvGrpSpPr>
          <p:grpSpPr>
            <a:xfrm>
              <a:off x="10660258" y="5411914"/>
              <a:ext cx="792085" cy="792085"/>
              <a:chOff x="10660258" y="5137275"/>
              <a:chExt cx="792085" cy="792085"/>
            </a:xfrm>
          </p:grpSpPr>
          <p:sp>
            <p:nvSpPr>
              <p:cNvPr id="15" name="Rectangle: Rounded Corners 14">
                <a:extLst>
                  <a:ext uri="{FF2B5EF4-FFF2-40B4-BE49-F238E27FC236}">
                    <a16:creationId xmlns:a16="http://schemas.microsoft.com/office/drawing/2014/main" id="{EC00ECFA-0F4C-BE33-AFAD-CC924968FD45}"/>
                  </a:ext>
                </a:extLst>
              </p:cNvPr>
              <p:cNvSpPr/>
              <p:nvPr/>
            </p:nvSpPr>
            <p:spPr>
              <a:xfrm>
                <a:off x="10660258" y="5137275"/>
                <a:ext cx="792085" cy="79208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Lights On with solid fill">
                <a:extLst>
                  <a:ext uri="{FF2B5EF4-FFF2-40B4-BE49-F238E27FC236}">
                    <a16:creationId xmlns:a16="http://schemas.microsoft.com/office/drawing/2014/main" id="{F7C9A415-A49F-4F99-A859-8EA5C4E82A1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56148" y="5224611"/>
                <a:ext cx="609424" cy="609424"/>
              </a:xfrm>
              <a:prstGeom prst="rect">
                <a:avLst/>
              </a:prstGeom>
            </p:spPr>
          </p:pic>
        </p:grpSp>
        <p:grpSp>
          <p:nvGrpSpPr>
            <p:cNvPr id="56" name="Group 55">
              <a:extLst>
                <a:ext uri="{FF2B5EF4-FFF2-40B4-BE49-F238E27FC236}">
                  <a16:creationId xmlns:a16="http://schemas.microsoft.com/office/drawing/2014/main" id="{CC186EAF-B164-0AD8-2F34-485025EDEDAC}"/>
                </a:ext>
              </a:extLst>
            </p:cNvPr>
            <p:cNvGrpSpPr/>
            <p:nvPr/>
          </p:nvGrpSpPr>
          <p:grpSpPr>
            <a:xfrm>
              <a:off x="10660258" y="2448845"/>
              <a:ext cx="792085" cy="792085"/>
              <a:chOff x="10660258" y="2174206"/>
              <a:chExt cx="792085" cy="792085"/>
            </a:xfrm>
          </p:grpSpPr>
          <p:sp>
            <p:nvSpPr>
              <p:cNvPr id="13" name="Rectangle: Rounded Corners 12">
                <a:extLst>
                  <a:ext uri="{FF2B5EF4-FFF2-40B4-BE49-F238E27FC236}">
                    <a16:creationId xmlns:a16="http://schemas.microsoft.com/office/drawing/2014/main" id="{F8A4E1A3-72D1-A937-73B5-608919F43622}"/>
                  </a:ext>
                </a:extLst>
              </p:cNvPr>
              <p:cNvSpPr/>
              <p:nvPr/>
            </p:nvSpPr>
            <p:spPr>
              <a:xfrm>
                <a:off x="10660258" y="2174206"/>
                <a:ext cx="792085" cy="79208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Head with gears with solid fill">
                <a:extLst>
                  <a:ext uri="{FF2B5EF4-FFF2-40B4-BE49-F238E27FC236}">
                    <a16:creationId xmlns:a16="http://schemas.microsoft.com/office/drawing/2014/main" id="{D5FDC62E-D136-C80B-9C19-88C7F99333E6}"/>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710530" y="2213798"/>
                <a:ext cx="691539" cy="691539"/>
              </a:xfrm>
              <a:prstGeom prst="rect">
                <a:avLst/>
              </a:prstGeom>
            </p:spPr>
          </p:pic>
        </p:grpSp>
      </p:grpSp>
      <p:sp>
        <p:nvSpPr>
          <p:cNvPr id="30" name="Title 1">
            <a:extLst>
              <a:ext uri="{FF2B5EF4-FFF2-40B4-BE49-F238E27FC236}">
                <a16:creationId xmlns:a16="http://schemas.microsoft.com/office/drawing/2014/main" id="{9A88D2BC-23B4-CAE8-532D-259BD07F0FD5}"/>
              </a:ext>
            </a:extLst>
          </p:cNvPr>
          <p:cNvSpPr txBox="1">
            <a:spLocks/>
          </p:cNvSpPr>
          <p:nvPr/>
        </p:nvSpPr>
        <p:spPr>
          <a:xfrm>
            <a:off x="609599" y="746591"/>
            <a:ext cx="10969625" cy="554037"/>
          </a:xfrm>
          <a:prstGeom prst="rect">
            <a:avLst/>
          </a:prstGeom>
        </p:spPr>
        <p:txBody>
          <a:bodyPr vert="horz" lIns="0" tIns="60949" rIns="0" bIns="60949" rtlCol="0" anchor="ctr">
            <a:noAutofit/>
          </a:bodyPr>
          <a:lstStyle>
            <a:lvl1pPr>
              <a:spcBef>
                <a:spcPct val="0"/>
              </a:spcBef>
              <a:buNone/>
              <a:defRPr sz="3600" b="1">
                <a:solidFill>
                  <a:schemeClr val="accent1"/>
                </a:solidFill>
                <a:latin typeface="+mj-lt"/>
                <a:ea typeface="+mj-ea"/>
                <a:cs typeface="+mj-cs"/>
              </a:defRPr>
            </a:lvl1pPr>
          </a:lstStyle>
          <a:p>
            <a:r>
              <a:rPr lang="en-US" dirty="0"/>
              <a:t>Challenges &amp; Solutions</a:t>
            </a:r>
          </a:p>
        </p:txBody>
      </p:sp>
      <p:sp>
        <p:nvSpPr>
          <p:cNvPr id="35" name="Arc 34">
            <a:extLst>
              <a:ext uri="{FF2B5EF4-FFF2-40B4-BE49-F238E27FC236}">
                <a16:creationId xmlns:a16="http://schemas.microsoft.com/office/drawing/2014/main" id="{0075731B-E79F-4A8F-94F4-278836AA8214}"/>
              </a:ext>
            </a:extLst>
          </p:cNvPr>
          <p:cNvSpPr/>
          <p:nvPr/>
        </p:nvSpPr>
        <p:spPr>
          <a:xfrm rot="11700000">
            <a:off x="10645816" y="-2327724"/>
            <a:ext cx="3876171" cy="3876171"/>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352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10" presetClass="entr" presetSubtype="0" fill="hold" grpId="0" nodeType="withEffect">
                                  <p:stCondLst>
                                    <p:cond delay="8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2660FCA-395B-0801-6A4A-ABBE9AD403C0}"/>
              </a:ext>
            </a:extLst>
          </p:cNvPr>
          <p:cNvSpPr/>
          <p:nvPr/>
        </p:nvSpPr>
        <p:spPr>
          <a:xfrm>
            <a:off x="0" y="0"/>
            <a:ext cx="6963369" cy="6858000"/>
          </a:xfrm>
          <a:custGeom>
            <a:avLst/>
            <a:gdLst>
              <a:gd name="connsiteX0" fmla="*/ 0 w 6963369"/>
              <a:gd name="connsiteY0" fmla="*/ 0 h 6858000"/>
              <a:gd name="connsiteX1" fmla="*/ 556085 w 6963369"/>
              <a:gd name="connsiteY1" fmla="*/ 0 h 6858000"/>
              <a:gd name="connsiteX2" fmla="*/ 1629916 w 6963369"/>
              <a:gd name="connsiteY2" fmla="*/ 0 h 6858000"/>
              <a:gd name="connsiteX3" fmla="*/ 6249403 w 6963369"/>
              <a:gd name="connsiteY3" fmla="*/ 0 h 6858000"/>
              <a:gd name="connsiteX4" fmla="*/ 6187002 w 6963369"/>
              <a:gd name="connsiteY4" fmla="*/ 219751 h 6858000"/>
              <a:gd name="connsiteX5" fmla="*/ 5894971 w 6963369"/>
              <a:gd name="connsiteY5" fmla="*/ 2537945 h 6858000"/>
              <a:gd name="connsiteX6" fmla="*/ 6761424 w 6963369"/>
              <a:gd name="connsiteY6" fmla="*/ 6457715 h 6858000"/>
              <a:gd name="connsiteX7" fmla="*/ 6963369 w 6963369"/>
              <a:gd name="connsiteY7" fmla="*/ 6858000 h 6858000"/>
              <a:gd name="connsiteX8" fmla="*/ 1629916 w 6963369"/>
              <a:gd name="connsiteY8" fmla="*/ 6858000 h 6858000"/>
              <a:gd name="connsiteX9" fmla="*/ 556085 w 6963369"/>
              <a:gd name="connsiteY9" fmla="*/ 6858000 h 6858000"/>
              <a:gd name="connsiteX10" fmla="*/ 0 w 696336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63369" h="6858000">
                <a:moveTo>
                  <a:pt x="0" y="0"/>
                </a:moveTo>
                <a:lnTo>
                  <a:pt x="556085" y="0"/>
                </a:lnTo>
                <a:lnTo>
                  <a:pt x="1629916" y="0"/>
                </a:lnTo>
                <a:lnTo>
                  <a:pt x="6249403" y="0"/>
                </a:lnTo>
                <a:lnTo>
                  <a:pt x="6187002" y="219751"/>
                </a:lnTo>
                <a:cubicBezTo>
                  <a:pt x="5996362" y="960706"/>
                  <a:pt x="5894971" y="1737485"/>
                  <a:pt x="5894971" y="2537945"/>
                </a:cubicBezTo>
                <a:cubicBezTo>
                  <a:pt x="5894971" y="3938750"/>
                  <a:pt x="6205480" y="5267031"/>
                  <a:pt x="6761424" y="6457715"/>
                </a:cubicBezTo>
                <a:lnTo>
                  <a:pt x="6963369" y="6858000"/>
                </a:lnTo>
                <a:lnTo>
                  <a:pt x="1629916" y="6858000"/>
                </a:lnTo>
                <a:lnTo>
                  <a:pt x="556085"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9B56A27A-BA39-B0B7-3C00-2A49EDFD6B19}"/>
              </a:ext>
            </a:extLst>
          </p:cNvPr>
          <p:cNvSpPr/>
          <p:nvPr/>
        </p:nvSpPr>
        <p:spPr>
          <a:xfrm flipH="1">
            <a:off x="4726260" y="0"/>
            <a:ext cx="2265471" cy="6858000"/>
          </a:xfrm>
          <a:custGeom>
            <a:avLst/>
            <a:gdLst>
              <a:gd name="connsiteX0" fmla="*/ 764579 w 2265471"/>
              <a:gd name="connsiteY0" fmla="*/ 0 h 6858000"/>
              <a:gd name="connsiteX1" fmla="*/ 713967 w 2265471"/>
              <a:gd name="connsiteY1" fmla="*/ 0 h 6858000"/>
              <a:gd name="connsiteX2" fmla="*/ 776368 w 2265471"/>
              <a:gd name="connsiteY2" fmla="*/ 219751 h 6858000"/>
              <a:gd name="connsiteX3" fmla="*/ 1068399 w 2265471"/>
              <a:gd name="connsiteY3" fmla="*/ 2537945 h 6858000"/>
              <a:gd name="connsiteX4" fmla="*/ 201946 w 2265471"/>
              <a:gd name="connsiteY4" fmla="*/ 6457715 h 6858000"/>
              <a:gd name="connsiteX5" fmla="*/ 0 w 2265471"/>
              <a:gd name="connsiteY5" fmla="*/ 6858000 h 6858000"/>
              <a:gd name="connsiteX6" fmla="*/ 2089844 w 2265471"/>
              <a:gd name="connsiteY6" fmla="*/ 6858000 h 6858000"/>
              <a:gd name="connsiteX7" fmla="*/ 2099497 w 2265471"/>
              <a:gd name="connsiteY7" fmla="*/ 6812284 h 6858000"/>
              <a:gd name="connsiteX8" fmla="*/ 2265471 w 2265471"/>
              <a:gd name="connsiteY8" fmla="*/ 5056334 h 6858000"/>
              <a:gd name="connsiteX9" fmla="*/ 922566 w 2265471"/>
              <a:gd name="connsiteY9" fmla="*/ 2464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471" h="6858000">
                <a:moveTo>
                  <a:pt x="764579" y="0"/>
                </a:moveTo>
                <a:lnTo>
                  <a:pt x="713967" y="0"/>
                </a:lnTo>
                <a:lnTo>
                  <a:pt x="776368" y="219751"/>
                </a:lnTo>
                <a:cubicBezTo>
                  <a:pt x="967008" y="960706"/>
                  <a:pt x="1068399" y="1737485"/>
                  <a:pt x="1068399" y="2537945"/>
                </a:cubicBezTo>
                <a:cubicBezTo>
                  <a:pt x="1068399" y="3938750"/>
                  <a:pt x="757890" y="5267031"/>
                  <a:pt x="201946" y="6457715"/>
                </a:cubicBezTo>
                <a:lnTo>
                  <a:pt x="0" y="6858000"/>
                </a:lnTo>
                <a:lnTo>
                  <a:pt x="2089844" y="6858000"/>
                </a:lnTo>
                <a:lnTo>
                  <a:pt x="2099497" y="6812284"/>
                </a:lnTo>
                <a:cubicBezTo>
                  <a:pt x="2208439" y="6243703"/>
                  <a:pt x="2265471" y="5656679"/>
                  <a:pt x="2265471" y="5056334"/>
                </a:cubicBezTo>
                <a:cubicBezTo>
                  <a:pt x="2265471" y="3295322"/>
                  <a:pt x="1774740" y="1648927"/>
                  <a:pt x="922566" y="246437"/>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FA3AC120-489A-7D6D-FC76-943DDD5F5E92}"/>
              </a:ext>
            </a:extLst>
          </p:cNvPr>
          <p:cNvSpPr txBox="1"/>
          <p:nvPr/>
        </p:nvSpPr>
        <p:spPr>
          <a:xfrm>
            <a:off x="477788" y="1022833"/>
            <a:ext cx="3672408" cy="707886"/>
          </a:xfrm>
          <a:prstGeom prst="rect">
            <a:avLst/>
          </a:prstGeom>
          <a:noFill/>
        </p:spPr>
        <p:txBody>
          <a:bodyPr wrap="square" rtlCol="0">
            <a:spAutoFit/>
          </a:bodyPr>
          <a:lstStyle/>
          <a:p>
            <a:r>
              <a:rPr lang="en-US" sz="4000" b="1" dirty="0">
                <a:solidFill>
                  <a:schemeClr val="bg1"/>
                </a:solidFill>
              </a:rPr>
              <a:t>Get in Touch</a:t>
            </a:r>
          </a:p>
        </p:txBody>
      </p:sp>
      <p:grpSp>
        <p:nvGrpSpPr>
          <p:cNvPr id="21" name="Group 20">
            <a:extLst>
              <a:ext uri="{FF2B5EF4-FFF2-40B4-BE49-F238E27FC236}">
                <a16:creationId xmlns:a16="http://schemas.microsoft.com/office/drawing/2014/main" id="{DBD0F2B2-7497-5CB7-4656-288F5406449F}"/>
              </a:ext>
            </a:extLst>
          </p:cNvPr>
          <p:cNvGrpSpPr/>
          <p:nvPr/>
        </p:nvGrpSpPr>
        <p:grpSpPr>
          <a:xfrm>
            <a:off x="547304" y="2276872"/>
            <a:ext cx="3964432" cy="766926"/>
            <a:chOff x="547304" y="3359211"/>
            <a:chExt cx="3964432" cy="766926"/>
          </a:xfrm>
        </p:grpSpPr>
        <p:sp>
          <p:nvSpPr>
            <p:cNvPr id="7" name="TextBox 6">
              <a:extLst>
                <a:ext uri="{FF2B5EF4-FFF2-40B4-BE49-F238E27FC236}">
                  <a16:creationId xmlns:a16="http://schemas.microsoft.com/office/drawing/2014/main" id="{CC996424-D540-5736-7AE7-AA43481B4583}"/>
                </a:ext>
              </a:extLst>
            </p:cNvPr>
            <p:cNvSpPr txBox="1"/>
            <p:nvPr/>
          </p:nvSpPr>
          <p:spPr>
            <a:xfrm>
              <a:off x="1415392" y="3479806"/>
              <a:ext cx="3096344" cy="646331"/>
            </a:xfrm>
            <a:prstGeom prst="rect">
              <a:avLst/>
            </a:prstGeom>
            <a:noFill/>
          </p:spPr>
          <p:txBody>
            <a:bodyPr wrap="square" rtlCol="0">
              <a:spAutoFit/>
            </a:bodyPr>
            <a:lstStyle/>
            <a:p>
              <a:r>
                <a:rPr lang="en-US" sz="1800" dirty="0">
                  <a:solidFill>
                    <a:schemeClr val="bg1"/>
                  </a:solidFill>
                </a:rPr>
                <a:t>GFP2+8JC, Hillah, Babylon Governorate</a:t>
              </a:r>
            </a:p>
          </p:txBody>
        </p:sp>
        <p:pic>
          <p:nvPicPr>
            <p:cNvPr id="11" name="Graphic 10" descr="Map with pin outline">
              <a:extLst>
                <a:ext uri="{FF2B5EF4-FFF2-40B4-BE49-F238E27FC236}">
                  <a16:creationId xmlns:a16="http://schemas.microsoft.com/office/drawing/2014/main" id="{DBC7DA8D-1585-F935-92D5-CD4071A4564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304" y="3359211"/>
              <a:ext cx="597406" cy="597406"/>
            </a:xfrm>
            <a:prstGeom prst="rect">
              <a:avLst/>
            </a:prstGeom>
          </p:spPr>
        </p:pic>
      </p:grpSp>
      <p:grpSp>
        <p:nvGrpSpPr>
          <p:cNvPr id="26" name="Group 25">
            <a:extLst>
              <a:ext uri="{FF2B5EF4-FFF2-40B4-BE49-F238E27FC236}">
                <a16:creationId xmlns:a16="http://schemas.microsoft.com/office/drawing/2014/main" id="{B8506258-62A8-99E2-D17D-F4DFD564D37D}"/>
              </a:ext>
            </a:extLst>
          </p:cNvPr>
          <p:cNvGrpSpPr/>
          <p:nvPr/>
        </p:nvGrpSpPr>
        <p:grpSpPr>
          <a:xfrm>
            <a:off x="463976" y="4303635"/>
            <a:ext cx="4063227" cy="717923"/>
            <a:chOff x="463976" y="5385974"/>
            <a:chExt cx="4063227" cy="717923"/>
          </a:xfrm>
        </p:grpSpPr>
        <p:sp>
          <p:nvSpPr>
            <p:cNvPr id="9" name="TextBox 8">
              <a:extLst>
                <a:ext uri="{FF2B5EF4-FFF2-40B4-BE49-F238E27FC236}">
                  <a16:creationId xmlns:a16="http://schemas.microsoft.com/office/drawing/2014/main" id="{2005DEE9-E696-8312-2A4E-A103D4F9B32D}"/>
                </a:ext>
              </a:extLst>
            </p:cNvPr>
            <p:cNvSpPr txBox="1"/>
            <p:nvPr/>
          </p:nvSpPr>
          <p:spPr>
            <a:xfrm>
              <a:off x="1430859" y="5592708"/>
              <a:ext cx="3096344" cy="369332"/>
            </a:xfrm>
            <a:prstGeom prst="rect">
              <a:avLst/>
            </a:prstGeom>
            <a:noFill/>
          </p:spPr>
          <p:txBody>
            <a:bodyPr wrap="square" rtlCol="0">
              <a:spAutoFit/>
            </a:bodyPr>
            <a:lstStyle/>
            <a:p>
              <a:r>
                <a:rPr lang="en-US" sz="1800" dirty="0">
                  <a:solidFill>
                    <a:schemeClr val="bg1"/>
                  </a:solidFill>
                </a:rPr>
                <a:t>(+964) 7830586284</a:t>
              </a:r>
            </a:p>
          </p:txBody>
        </p:sp>
        <p:pic>
          <p:nvPicPr>
            <p:cNvPr id="12" name="Graphic 11" descr="Speaker phone outline">
              <a:extLst>
                <a:ext uri="{FF2B5EF4-FFF2-40B4-BE49-F238E27FC236}">
                  <a16:creationId xmlns:a16="http://schemas.microsoft.com/office/drawing/2014/main" id="{3517CA15-521D-6003-358B-BDF4F0E31E4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3976" y="5385974"/>
              <a:ext cx="717923" cy="717923"/>
            </a:xfrm>
            <a:prstGeom prst="rect">
              <a:avLst/>
            </a:prstGeom>
          </p:spPr>
        </p:pic>
      </p:grpSp>
      <p:grpSp>
        <p:nvGrpSpPr>
          <p:cNvPr id="22" name="Group 21">
            <a:extLst>
              <a:ext uri="{FF2B5EF4-FFF2-40B4-BE49-F238E27FC236}">
                <a16:creationId xmlns:a16="http://schemas.microsoft.com/office/drawing/2014/main" id="{06C31D76-F00F-54CD-5260-DC646970FC06}"/>
              </a:ext>
            </a:extLst>
          </p:cNvPr>
          <p:cNvGrpSpPr/>
          <p:nvPr/>
        </p:nvGrpSpPr>
        <p:grpSpPr>
          <a:xfrm>
            <a:off x="547803" y="3341367"/>
            <a:ext cx="4150094" cy="581758"/>
            <a:chOff x="547803" y="4423706"/>
            <a:chExt cx="4150094" cy="581758"/>
          </a:xfrm>
        </p:grpSpPr>
        <p:sp>
          <p:nvSpPr>
            <p:cNvPr id="8" name="TextBox 7">
              <a:extLst>
                <a:ext uri="{FF2B5EF4-FFF2-40B4-BE49-F238E27FC236}">
                  <a16:creationId xmlns:a16="http://schemas.microsoft.com/office/drawing/2014/main" id="{11F73128-123B-E1EB-3C8D-4274F4C6A9BC}"/>
                </a:ext>
              </a:extLst>
            </p:cNvPr>
            <p:cNvSpPr txBox="1"/>
            <p:nvPr/>
          </p:nvSpPr>
          <p:spPr>
            <a:xfrm>
              <a:off x="1430858" y="4525041"/>
              <a:ext cx="3267039" cy="369332"/>
            </a:xfrm>
            <a:prstGeom prst="rect">
              <a:avLst/>
            </a:prstGeom>
            <a:noFill/>
          </p:spPr>
          <p:txBody>
            <a:bodyPr wrap="square" rtlCol="0">
              <a:spAutoFit/>
            </a:bodyPr>
            <a:lstStyle/>
            <a:p>
              <a:r>
                <a:rPr lang="en-US" sz="1800" dirty="0">
                  <a:solidFill>
                    <a:schemeClr val="bg1"/>
                  </a:solidFill>
                </a:rPr>
                <a:t>contact@eloumalreyada.com</a:t>
              </a:r>
            </a:p>
          </p:txBody>
        </p:sp>
        <p:pic>
          <p:nvPicPr>
            <p:cNvPr id="13" name="Graphic 12" descr="Envelope outline">
              <a:extLst>
                <a:ext uri="{FF2B5EF4-FFF2-40B4-BE49-F238E27FC236}">
                  <a16:creationId xmlns:a16="http://schemas.microsoft.com/office/drawing/2014/main" id="{9BF37B10-A87A-9D03-F61C-3EE34DE18E8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7803" y="4423706"/>
              <a:ext cx="581758" cy="581758"/>
            </a:xfrm>
            <a:prstGeom prst="rect">
              <a:avLst/>
            </a:prstGeom>
          </p:spPr>
        </p:pic>
      </p:grpSp>
      <p:cxnSp>
        <p:nvCxnSpPr>
          <p:cNvPr id="15" name="Straight Connector 14">
            <a:extLst>
              <a:ext uri="{FF2B5EF4-FFF2-40B4-BE49-F238E27FC236}">
                <a16:creationId xmlns:a16="http://schemas.microsoft.com/office/drawing/2014/main" id="{C27D78F8-49D2-6BBE-7B52-A1B0BE2767BB}"/>
              </a:ext>
            </a:extLst>
          </p:cNvPr>
          <p:cNvCxnSpPr>
            <a:cxnSpLocks/>
          </p:cNvCxnSpPr>
          <p:nvPr/>
        </p:nvCxnSpPr>
        <p:spPr>
          <a:xfrm>
            <a:off x="1486108" y="3062149"/>
            <a:ext cx="3025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48FDB5-4243-BD26-20A6-1BB6A9380AAE}"/>
              </a:ext>
            </a:extLst>
          </p:cNvPr>
          <p:cNvCxnSpPr>
            <a:cxnSpLocks/>
          </p:cNvCxnSpPr>
          <p:nvPr/>
        </p:nvCxnSpPr>
        <p:spPr>
          <a:xfrm>
            <a:off x="1486108" y="4188163"/>
            <a:ext cx="302562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ADB578BE-EF8A-2BF3-348C-ED6FA259F64A}"/>
              </a:ext>
            </a:extLst>
          </p:cNvPr>
          <p:cNvSpPr/>
          <p:nvPr/>
        </p:nvSpPr>
        <p:spPr>
          <a:xfrm rot="11700000">
            <a:off x="10645816" y="-2327724"/>
            <a:ext cx="3876171" cy="3876171"/>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22">
            <a:extLst>
              <a:ext uri="{FF2B5EF4-FFF2-40B4-BE49-F238E27FC236}">
                <a16:creationId xmlns:a16="http://schemas.microsoft.com/office/drawing/2014/main" id="{D428421A-904C-1CB0-C73B-7E56ECC0093B}"/>
              </a:ext>
            </a:extLst>
          </p:cNvPr>
          <p:cNvGrpSpPr>
            <a:grpSpLocks noChangeAspect="1"/>
          </p:cNvGrpSpPr>
          <p:nvPr/>
        </p:nvGrpSpPr>
        <p:grpSpPr>
          <a:xfrm>
            <a:off x="4121505" y="1003326"/>
            <a:ext cx="681116" cy="746901"/>
            <a:chOff x="8634305" y="1779427"/>
            <a:chExt cx="890581" cy="976605"/>
          </a:xfrm>
        </p:grpSpPr>
        <p:sp>
          <p:nvSpPr>
            <p:cNvPr id="24" name="Freeform: Shape 23">
              <a:extLst>
                <a:ext uri="{FF2B5EF4-FFF2-40B4-BE49-F238E27FC236}">
                  <a16:creationId xmlns:a16="http://schemas.microsoft.com/office/drawing/2014/main" id="{1ACA0379-59F1-D102-0456-6B961F21D4E9}"/>
                </a:ext>
              </a:extLst>
            </p:cNvPr>
            <p:cNvSpPr/>
            <p:nvPr/>
          </p:nvSpPr>
          <p:spPr>
            <a:xfrm>
              <a:off x="8634305" y="1932540"/>
              <a:ext cx="768466" cy="823492"/>
            </a:xfrm>
            <a:custGeom>
              <a:avLst/>
              <a:gdLst>
                <a:gd name="connsiteX0" fmla="*/ 670987 w 2029412"/>
                <a:gd name="connsiteY0" fmla="*/ 1643151 h 2174725"/>
                <a:gd name="connsiteX1" fmla="*/ 409715 w 2029412"/>
                <a:gd name="connsiteY1" fmla="*/ 1366869 h 2174725"/>
                <a:gd name="connsiteX2" fmla="*/ 421911 w 2029412"/>
                <a:gd name="connsiteY2" fmla="*/ 0 h 2174725"/>
                <a:gd name="connsiteX3" fmla="*/ 362339 w 2029412"/>
                <a:gd name="connsiteY3" fmla="*/ 7036 h 2174725"/>
                <a:gd name="connsiteX4" fmla="*/ 98253 w 2029412"/>
                <a:gd name="connsiteY4" fmla="*/ 300205 h 2174725"/>
                <a:gd name="connsiteX5" fmla="*/ 166737 w 2029412"/>
                <a:gd name="connsiteY5" fmla="*/ 1900670 h 2174725"/>
                <a:gd name="connsiteX6" fmla="*/ 455215 w 2029412"/>
                <a:gd name="connsiteY6" fmla="*/ 2171323 h 2174725"/>
                <a:gd name="connsiteX7" fmla="*/ 1845537 w 2029412"/>
                <a:gd name="connsiteY7" fmla="*/ 1842506 h 2174725"/>
                <a:gd name="connsiteX8" fmla="*/ 2020500 w 2029412"/>
                <a:gd name="connsiteY8" fmla="*/ 1569038 h 2174725"/>
                <a:gd name="connsiteX9" fmla="*/ 2029413 w 2029412"/>
                <a:gd name="connsiteY9" fmla="*/ 1454116 h 2174725"/>
                <a:gd name="connsiteX10" fmla="*/ 670987 w 2029412"/>
                <a:gd name="connsiteY10" fmla="*/ 1643151 h 2174725"/>
                <a:gd name="connsiteX11" fmla="*/ 670987 w 2029412"/>
                <a:gd name="connsiteY11" fmla="*/ 1643151 h 21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2" h="2174725">
                  <a:moveTo>
                    <a:pt x="670987" y="1643151"/>
                  </a:moveTo>
                  <a:cubicBezTo>
                    <a:pt x="577173" y="1630486"/>
                    <a:pt x="450993" y="1504775"/>
                    <a:pt x="409715" y="1366869"/>
                  </a:cubicBezTo>
                  <a:cubicBezTo>
                    <a:pt x="276500" y="920315"/>
                    <a:pt x="280721" y="444209"/>
                    <a:pt x="421911" y="0"/>
                  </a:cubicBezTo>
                  <a:cubicBezTo>
                    <a:pt x="402210" y="2345"/>
                    <a:pt x="382040" y="4691"/>
                    <a:pt x="362339" y="7036"/>
                  </a:cubicBezTo>
                  <a:cubicBezTo>
                    <a:pt x="268056" y="21108"/>
                    <a:pt x="140938" y="156200"/>
                    <a:pt x="98253" y="300205"/>
                  </a:cubicBezTo>
                  <a:cubicBezTo>
                    <a:pt x="-53256" y="826970"/>
                    <a:pt x="-28865" y="1388446"/>
                    <a:pt x="166737" y="1900670"/>
                  </a:cubicBezTo>
                  <a:cubicBezTo>
                    <a:pt x="222087" y="2042798"/>
                    <a:pt x="360463" y="2165226"/>
                    <a:pt x="455215" y="2171323"/>
                  </a:cubicBezTo>
                  <a:cubicBezTo>
                    <a:pt x="952429" y="2198998"/>
                    <a:pt x="1407426" y="2054994"/>
                    <a:pt x="1845537" y="1842506"/>
                  </a:cubicBezTo>
                  <a:cubicBezTo>
                    <a:pt x="1928563" y="1799820"/>
                    <a:pt x="2009243" y="1673171"/>
                    <a:pt x="2020500" y="1569038"/>
                  </a:cubicBezTo>
                  <a:cubicBezTo>
                    <a:pt x="2023784" y="1531982"/>
                    <a:pt x="2027067" y="1492111"/>
                    <a:pt x="2029413" y="1454116"/>
                  </a:cubicBezTo>
                  <a:cubicBezTo>
                    <a:pt x="1591771" y="1608440"/>
                    <a:pt x="1143809" y="1702723"/>
                    <a:pt x="670987" y="1643151"/>
                  </a:cubicBezTo>
                  <a:lnTo>
                    <a:pt x="670987" y="1643151"/>
                  </a:lnTo>
                  <a:close/>
                </a:path>
              </a:pathLst>
            </a:custGeom>
            <a:solidFill>
              <a:srgbClr val="FFD400"/>
            </a:solidFill>
            <a:ln w="46863"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FE461343-439A-0770-2E10-F22D2E3C3446}"/>
                </a:ext>
              </a:extLst>
            </p:cNvPr>
            <p:cNvSpPr/>
            <p:nvPr/>
          </p:nvSpPr>
          <p:spPr>
            <a:xfrm>
              <a:off x="8794423" y="1779427"/>
              <a:ext cx="730463" cy="703735"/>
            </a:xfrm>
            <a:custGeom>
              <a:avLst/>
              <a:gdLst>
                <a:gd name="connsiteX0" fmla="*/ 1905830 w 1929051"/>
                <a:gd name="connsiteY0" fmla="*/ 587287 h 1858466"/>
                <a:gd name="connsiteX1" fmla="*/ 1844382 w 1929051"/>
                <a:gd name="connsiteY1" fmla="*/ 439999 h 1858466"/>
                <a:gd name="connsiteX2" fmla="*/ 1727583 w 1929051"/>
                <a:gd name="connsiteY2" fmla="*/ 330706 h 1858466"/>
                <a:gd name="connsiteX3" fmla="*/ 337261 w 1929051"/>
                <a:gd name="connsiteY3" fmla="*/ 1888 h 1858466"/>
                <a:gd name="connsiteX4" fmla="*/ 52536 w 1929051"/>
                <a:gd name="connsiteY4" fmla="*/ 255655 h 1858466"/>
                <a:gd name="connsiteX5" fmla="*/ 0 w 1929051"/>
                <a:gd name="connsiteY5" fmla="*/ 404350 h 1858466"/>
                <a:gd name="connsiteX6" fmla="*/ 1352797 w 1929051"/>
                <a:gd name="connsiteY6" fmla="*/ 621060 h 1858466"/>
                <a:gd name="connsiteX7" fmla="*/ 1550744 w 1929051"/>
                <a:gd name="connsiteY7" fmla="*/ 877641 h 1858466"/>
                <a:gd name="connsiteX8" fmla="*/ 1606563 w 1929051"/>
                <a:gd name="connsiteY8" fmla="*/ 1858466 h 1858466"/>
                <a:gd name="connsiteX9" fmla="*/ 1662383 w 1929051"/>
                <a:gd name="connsiteY9" fmla="*/ 1838765 h 1858466"/>
                <a:gd name="connsiteX10" fmla="*/ 1788093 w 1929051"/>
                <a:gd name="connsiteY10" fmla="*/ 1740261 h 1858466"/>
                <a:gd name="connsiteX11" fmla="*/ 1862206 w 1929051"/>
                <a:gd name="connsiteY11" fmla="*/ 1598601 h 1858466"/>
                <a:gd name="connsiteX12" fmla="*/ 1905830 w 1929051"/>
                <a:gd name="connsiteY12" fmla="*/ 587287 h 1858466"/>
                <a:gd name="connsiteX13" fmla="*/ 1905830 w 1929051"/>
                <a:gd name="connsiteY13" fmla="*/ 587287 h 185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9051" h="1858466">
                  <a:moveTo>
                    <a:pt x="1905830" y="587287"/>
                  </a:moveTo>
                  <a:cubicBezTo>
                    <a:pt x="1895979" y="534282"/>
                    <a:pt x="1874871" y="484092"/>
                    <a:pt x="1844382" y="439999"/>
                  </a:cubicBezTo>
                  <a:cubicBezTo>
                    <a:pt x="1813423" y="395907"/>
                    <a:pt x="1774021" y="358381"/>
                    <a:pt x="1727583" y="330706"/>
                  </a:cubicBezTo>
                  <a:cubicBezTo>
                    <a:pt x="1288065" y="125254"/>
                    <a:pt x="831660" y="-18282"/>
                    <a:pt x="337261" y="1888"/>
                  </a:cubicBezTo>
                  <a:cubicBezTo>
                    <a:pt x="242978" y="6579"/>
                    <a:pt x="106010" y="121501"/>
                    <a:pt x="52536" y="255655"/>
                  </a:cubicBezTo>
                  <a:cubicBezTo>
                    <a:pt x="33304" y="304438"/>
                    <a:pt x="15010" y="354160"/>
                    <a:pt x="0" y="404350"/>
                  </a:cubicBezTo>
                  <a:cubicBezTo>
                    <a:pt x="472353" y="351345"/>
                    <a:pt x="916562" y="454071"/>
                    <a:pt x="1352797" y="621060"/>
                  </a:cubicBezTo>
                  <a:cubicBezTo>
                    <a:pt x="1439106" y="658117"/>
                    <a:pt x="1530105" y="774915"/>
                    <a:pt x="1550744" y="877641"/>
                  </a:cubicBezTo>
                  <a:cubicBezTo>
                    <a:pt x="1611254" y="1200830"/>
                    <a:pt x="1630486" y="1530586"/>
                    <a:pt x="1606563" y="1858466"/>
                  </a:cubicBezTo>
                  <a:lnTo>
                    <a:pt x="1662383" y="1838765"/>
                  </a:lnTo>
                  <a:cubicBezTo>
                    <a:pt x="1710697" y="1815312"/>
                    <a:pt x="1753851" y="1781539"/>
                    <a:pt x="1788093" y="1740261"/>
                  </a:cubicBezTo>
                  <a:cubicBezTo>
                    <a:pt x="1822805" y="1698982"/>
                    <a:pt x="1847665" y="1650668"/>
                    <a:pt x="1862206" y="1598601"/>
                  </a:cubicBezTo>
                  <a:cubicBezTo>
                    <a:pt x="1933036" y="1266031"/>
                    <a:pt x="1947577" y="924079"/>
                    <a:pt x="1905830" y="587287"/>
                  </a:cubicBezTo>
                  <a:lnTo>
                    <a:pt x="1905830" y="587287"/>
                  </a:lnTo>
                  <a:close/>
                </a:path>
              </a:pathLst>
            </a:custGeom>
            <a:solidFill>
              <a:srgbClr val="ED1B2F"/>
            </a:solidFill>
            <a:ln w="46863" cap="flat">
              <a:noFill/>
              <a:prstDash val="solid"/>
              <a:miter/>
            </a:ln>
          </p:spPr>
          <p:txBody>
            <a:bodyPr rtlCol="0" anchor="ctr"/>
            <a:lstStyle/>
            <a:p>
              <a:endParaRPr lang="en-US" dirty="0"/>
            </a:p>
          </p:txBody>
        </p:sp>
      </p:grpSp>
      <p:pic>
        <p:nvPicPr>
          <p:cNvPr id="28" name="Picture 27">
            <a:extLst>
              <a:ext uri="{FF2B5EF4-FFF2-40B4-BE49-F238E27FC236}">
                <a16:creationId xmlns:a16="http://schemas.microsoft.com/office/drawing/2014/main" id="{1C1C492F-DF2D-4834-C1C6-B46C2C73CEC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6094411" y="1053665"/>
            <a:ext cx="6695351" cy="4463567"/>
          </a:xfrm>
          <a:prstGeom prst="rect">
            <a:avLst/>
          </a:prstGeom>
        </p:spPr>
      </p:pic>
    </p:spTree>
    <p:extLst>
      <p:ext uri="{BB962C8B-B14F-4D97-AF65-F5344CB8AC3E}">
        <p14:creationId xmlns:p14="http://schemas.microsoft.com/office/powerpoint/2010/main" val="28853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8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20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par>
                                <p:cTn id="12" presetID="2" presetClass="entr" presetSubtype="1" decel="80000" fill="hold" grpId="0" nodeType="withEffect">
                                  <p:stCondLst>
                                    <p:cond delay="2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par>
                                <p:cTn id="16" presetID="2" presetClass="entr" presetSubtype="8" decel="80000" fill="hold" nodeType="withEffect">
                                  <p:stCondLst>
                                    <p:cond delay="4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0-#ppt_w/2"/>
                                          </p:val>
                                        </p:tav>
                                        <p:tav tm="100000">
                                          <p:val>
                                            <p:strVal val="#ppt_x"/>
                                          </p:val>
                                        </p:tav>
                                      </p:tavLst>
                                    </p:anim>
                                    <p:anim calcmode="lin" valueType="num">
                                      <p:cBhvr additive="base">
                                        <p:cTn id="19" dur="500" fill="hold"/>
                                        <p:tgtEl>
                                          <p:spTgt spid="21"/>
                                        </p:tgtEl>
                                        <p:attrNameLst>
                                          <p:attrName>ppt_y</p:attrName>
                                        </p:attrNameLst>
                                      </p:cBhvr>
                                      <p:tavLst>
                                        <p:tav tm="0">
                                          <p:val>
                                            <p:strVal val="#ppt_y"/>
                                          </p:val>
                                        </p:tav>
                                        <p:tav tm="100000">
                                          <p:val>
                                            <p:strVal val="#ppt_y"/>
                                          </p:val>
                                        </p:tav>
                                      </p:tavLst>
                                    </p:anim>
                                  </p:childTnLst>
                                </p:cTn>
                              </p:par>
                              <p:par>
                                <p:cTn id="20" presetID="2" presetClass="entr" presetSubtype="8" decel="80000" fill="hold" nodeType="withEffect">
                                  <p:stCondLst>
                                    <p:cond delay="55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par>
                                <p:cTn id="24" presetID="2" presetClass="entr" presetSubtype="8" decel="80000" fill="hold" nodeType="withEffect">
                                  <p:stCondLst>
                                    <p:cond delay="7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5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75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10" presetClass="entr" presetSubtype="0" fill="hold" grpId="0" nodeType="withEffect">
                                  <p:stCondLst>
                                    <p:cond delay="85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53" presetClass="entr" presetSubtype="16"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300" fill="hold"/>
                                        <p:tgtEl>
                                          <p:spTgt spid="23"/>
                                        </p:tgtEl>
                                        <p:attrNameLst>
                                          <p:attrName>ppt_w</p:attrName>
                                        </p:attrNameLst>
                                      </p:cBhvr>
                                      <p:tavLst>
                                        <p:tav tm="0">
                                          <p:val>
                                            <p:fltVal val="0"/>
                                          </p:val>
                                        </p:tav>
                                        <p:tav tm="100000">
                                          <p:val>
                                            <p:strVal val="#ppt_w"/>
                                          </p:val>
                                        </p:tav>
                                      </p:tavLst>
                                    </p:anim>
                                    <p:anim calcmode="lin" valueType="num">
                                      <p:cBhvr>
                                        <p:cTn id="40" dur="300" fill="hold"/>
                                        <p:tgtEl>
                                          <p:spTgt spid="23"/>
                                        </p:tgtEl>
                                        <p:attrNameLst>
                                          <p:attrName>ppt_h</p:attrName>
                                        </p:attrNameLst>
                                      </p:cBhvr>
                                      <p:tavLst>
                                        <p:tav tm="0">
                                          <p:val>
                                            <p:fltVal val="0"/>
                                          </p:val>
                                        </p:tav>
                                        <p:tav tm="100000">
                                          <p:val>
                                            <p:strVal val="#ppt_h"/>
                                          </p:val>
                                        </p:tav>
                                      </p:tavLst>
                                    </p:anim>
                                    <p:animEffect transition="in" filter="fade">
                                      <p:cBhvr>
                                        <p:cTn id="41"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0DAF863-B982-AACC-74F6-4E11D0C33313}"/>
              </a:ext>
            </a:extLst>
          </p:cNvPr>
          <p:cNvSpPr/>
          <p:nvPr/>
        </p:nvSpPr>
        <p:spPr>
          <a:xfrm>
            <a:off x="4437335" y="4282335"/>
            <a:ext cx="7778853" cy="538360"/>
          </a:xfrm>
          <a:prstGeom prst="rect">
            <a:avLst/>
          </a:prstGeom>
          <a:solidFill>
            <a:schemeClr val="bg1"/>
          </a:solidFill>
          <a:ln>
            <a:noFill/>
          </a:ln>
          <a:effectLst>
            <a:innerShdw blurRad="63500" dist="50800" dir="5400000">
              <a:prstClr val="black">
                <a:alpha val="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D8FA45A-6EAE-D2C3-7F8A-D10008BB75F0}"/>
              </a:ext>
            </a:extLst>
          </p:cNvPr>
          <p:cNvSpPr/>
          <p:nvPr/>
        </p:nvSpPr>
        <p:spPr>
          <a:xfrm>
            <a:off x="4753625" y="4953411"/>
            <a:ext cx="7462563" cy="538360"/>
          </a:xfrm>
          <a:prstGeom prst="rect">
            <a:avLst/>
          </a:prstGeom>
          <a:solidFill>
            <a:schemeClr val="bg1"/>
          </a:solidFill>
          <a:ln>
            <a:noFill/>
          </a:ln>
          <a:effectLst>
            <a:innerShdw blurRad="63500" dist="50800" dir="5400000">
              <a:prstClr val="black">
                <a:alpha val="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4AC0B18-12C6-3295-DF80-A9EBDDD39AF5}"/>
              </a:ext>
            </a:extLst>
          </p:cNvPr>
          <p:cNvSpPr/>
          <p:nvPr/>
        </p:nvSpPr>
        <p:spPr>
          <a:xfrm>
            <a:off x="4175092" y="3648707"/>
            <a:ext cx="8041097" cy="538360"/>
          </a:xfrm>
          <a:prstGeom prst="rect">
            <a:avLst/>
          </a:prstGeom>
          <a:solidFill>
            <a:schemeClr val="bg1"/>
          </a:solidFill>
          <a:ln>
            <a:noFill/>
          </a:ln>
          <a:effectLst>
            <a:innerShdw blurRad="63500" dist="50800" dir="5400000">
              <a:prstClr val="black">
                <a:alpha val="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9262D01-989F-F763-E809-6B4E66282BA0}"/>
              </a:ext>
            </a:extLst>
          </p:cNvPr>
          <p:cNvSpPr/>
          <p:nvPr/>
        </p:nvSpPr>
        <p:spPr>
          <a:xfrm>
            <a:off x="3961537" y="2919079"/>
            <a:ext cx="8254652" cy="538360"/>
          </a:xfrm>
          <a:prstGeom prst="rect">
            <a:avLst/>
          </a:prstGeom>
          <a:solidFill>
            <a:schemeClr val="bg1"/>
          </a:solidFill>
          <a:ln>
            <a:noFill/>
          </a:ln>
          <a:effectLst>
            <a:innerShdw blurRad="63500" dist="50800" dir="5400000">
              <a:prstClr val="black">
                <a:alpha val="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6F59DBE-B82B-1730-78C0-B28174362295}"/>
              </a:ext>
            </a:extLst>
          </p:cNvPr>
          <p:cNvSpPr/>
          <p:nvPr/>
        </p:nvSpPr>
        <p:spPr>
          <a:xfrm>
            <a:off x="3817521" y="2223957"/>
            <a:ext cx="8398668" cy="538360"/>
          </a:xfrm>
          <a:prstGeom prst="rect">
            <a:avLst/>
          </a:prstGeom>
          <a:solidFill>
            <a:schemeClr val="bg1"/>
          </a:solidFill>
          <a:ln>
            <a:noFill/>
          </a:ln>
          <a:effectLst>
            <a:innerShdw blurRad="63500" dist="50800" dir="5400000">
              <a:prstClr val="black">
                <a:alpha val="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54C7588-D13E-D1ED-012A-4B57C52DD6BE}"/>
              </a:ext>
            </a:extLst>
          </p:cNvPr>
          <p:cNvSpPr/>
          <p:nvPr/>
        </p:nvSpPr>
        <p:spPr>
          <a:xfrm>
            <a:off x="3745512" y="1526325"/>
            <a:ext cx="8470677" cy="538360"/>
          </a:xfrm>
          <a:prstGeom prst="rect">
            <a:avLst/>
          </a:prstGeom>
          <a:solidFill>
            <a:schemeClr val="bg1"/>
          </a:solidFill>
          <a:ln>
            <a:noFill/>
          </a:ln>
          <a:effectLst>
            <a:innerShdw blurRad="63500" dist="50800" dir="5400000">
              <a:prstClr val="black">
                <a:alpha val="9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662D08E2-4039-5501-E810-46D3645EA21F}"/>
              </a:ext>
            </a:extLst>
          </p:cNvPr>
          <p:cNvSpPr>
            <a:spLocks noGrp="1"/>
          </p:cNvSpPr>
          <p:nvPr>
            <p:ph type="ctrTitle" idx="4294967295"/>
          </p:nvPr>
        </p:nvSpPr>
        <p:spPr>
          <a:xfrm>
            <a:off x="4164515" y="476672"/>
            <a:ext cx="7110148" cy="886544"/>
          </a:xfrm>
        </p:spPr>
        <p:txBody>
          <a:bodyPr vert="horz" lIns="0" tIns="60949" rIns="0" bIns="60949" rtlCol="0" anchor="ctr">
            <a:noAutofit/>
          </a:bodyPr>
          <a:lstStyle/>
          <a:p>
            <a:r>
              <a:rPr lang="en-US" dirty="0">
                <a:solidFill>
                  <a:schemeClr val="accent1"/>
                </a:solidFill>
              </a:rPr>
              <a:t>Table of Contents</a:t>
            </a:r>
          </a:p>
        </p:txBody>
      </p:sp>
      <p:grpSp>
        <p:nvGrpSpPr>
          <p:cNvPr id="5" name="Group 4">
            <a:extLst>
              <a:ext uri="{FF2B5EF4-FFF2-40B4-BE49-F238E27FC236}">
                <a16:creationId xmlns:a16="http://schemas.microsoft.com/office/drawing/2014/main" id="{11D13FC0-6DC6-D930-9459-4B1B80AA6CA7}"/>
              </a:ext>
            </a:extLst>
          </p:cNvPr>
          <p:cNvGrpSpPr/>
          <p:nvPr/>
        </p:nvGrpSpPr>
        <p:grpSpPr>
          <a:xfrm>
            <a:off x="3399621" y="1526325"/>
            <a:ext cx="551087" cy="532314"/>
            <a:chOff x="3372256" y="1363216"/>
            <a:chExt cx="551087" cy="532314"/>
          </a:xfrm>
        </p:grpSpPr>
        <p:sp>
          <p:nvSpPr>
            <p:cNvPr id="12" name="Oval 11">
              <a:extLst>
                <a:ext uri="{FF2B5EF4-FFF2-40B4-BE49-F238E27FC236}">
                  <a16:creationId xmlns:a16="http://schemas.microsoft.com/office/drawing/2014/main" id="{30DAFA4F-E128-982D-15FD-78A4F8541CE1}"/>
                </a:ext>
              </a:extLst>
            </p:cNvPr>
            <p:cNvSpPr/>
            <p:nvPr/>
          </p:nvSpPr>
          <p:spPr>
            <a:xfrm>
              <a:off x="3372256" y="1363216"/>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21A493-9680-F110-F757-A067239390A2}"/>
                </a:ext>
              </a:extLst>
            </p:cNvPr>
            <p:cNvSpPr txBox="1"/>
            <p:nvPr/>
          </p:nvSpPr>
          <p:spPr>
            <a:xfrm>
              <a:off x="3391029" y="1400359"/>
              <a:ext cx="532314" cy="461665"/>
            </a:xfrm>
            <a:prstGeom prst="rect">
              <a:avLst/>
            </a:prstGeom>
            <a:noFill/>
          </p:spPr>
          <p:txBody>
            <a:bodyPr wrap="square" rtlCol="0">
              <a:spAutoFit/>
            </a:bodyPr>
            <a:lstStyle/>
            <a:p>
              <a:r>
                <a:rPr lang="en-US" b="1" dirty="0">
                  <a:solidFill>
                    <a:schemeClr val="accent1"/>
                  </a:solidFill>
                </a:rPr>
                <a:t>01</a:t>
              </a:r>
            </a:p>
          </p:txBody>
        </p:sp>
      </p:grpSp>
      <p:grpSp>
        <p:nvGrpSpPr>
          <p:cNvPr id="6" name="Group 5">
            <a:extLst>
              <a:ext uri="{FF2B5EF4-FFF2-40B4-BE49-F238E27FC236}">
                <a16:creationId xmlns:a16="http://schemas.microsoft.com/office/drawing/2014/main" id="{3A9EEB73-297C-D657-F83B-6E5ED0447570}"/>
              </a:ext>
            </a:extLst>
          </p:cNvPr>
          <p:cNvGrpSpPr/>
          <p:nvPr/>
        </p:nvGrpSpPr>
        <p:grpSpPr>
          <a:xfrm>
            <a:off x="3501231" y="2215727"/>
            <a:ext cx="532314" cy="532314"/>
            <a:chOff x="3473866" y="2052618"/>
            <a:chExt cx="532314" cy="532314"/>
          </a:xfrm>
        </p:grpSpPr>
        <p:sp>
          <p:nvSpPr>
            <p:cNvPr id="13" name="Oval 12">
              <a:extLst>
                <a:ext uri="{FF2B5EF4-FFF2-40B4-BE49-F238E27FC236}">
                  <a16:creationId xmlns:a16="http://schemas.microsoft.com/office/drawing/2014/main" id="{6CF8BDE9-854D-B15D-60B8-E243D02D124C}"/>
                </a:ext>
              </a:extLst>
            </p:cNvPr>
            <p:cNvSpPr/>
            <p:nvPr/>
          </p:nvSpPr>
          <p:spPr>
            <a:xfrm>
              <a:off x="3473866" y="2052618"/>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ECE4568-BD2B-380C-18E1-72D6662A7C83}"/>
                </a:ext>
              </a:extLst>
            </p:cNvPr>
            <p:cNvSpPr txBox="1"/>
            <p:nvPr/>
          </p:nvSpPr>
          <p:spPr>
            <a:xfrm>
              <a:off x="3473866" y="2087942"/>
              <a:ext cx="532314" cy="461665"/>
            </a:xfrm>
            <a:prstGeom prst="rect">
              <a:avLst/>
            </a:prstGeom>
            <a:noFill/>
          </p:spPr>
          <p:txBody>
            <a:bodyPr wrap="square" rtlCol="0">
              <a:spAutoFit/>
            </a:bodyPr>
            <a:lstStyle/>
            <a:p>
              <a:r>
                <a:rPr lang="en-US" b="1" dirty="0">
                  <a:solidFill>
                    <a:schemeClr val="accent1"/>
                  </a:solidFill>
                </a:rPr>
                <a:t>02</a:t>
              </a:r>
            </a:p>
          </p:txBody>
        </p:sp>
      </p:grpSp>
      <p:grpSp>
        <p:nvGrpSpPr>
          <p:cNvPr id="7" name="Group 6">
            <a:extLst>
              <a:ext uri="{FF2B5EF4-FFF2-40B4-BE49-F238E27FC236}">
                <a16:creationId xmlns:a16="http://schemas.microsoft.com/office/drawing/2014/main" id="{6D7B7BCD-55C4-D7B5-1FE3-E34673BE53C3}"/>
              </a:ext>
            </a:extLst>
          </p:cNvPr>
          <p:cNvGrpSpPr/>
          <p:nvPr/>
        </p:nvGrpSpPr>
        <p:grpSpPr>
          <a:xfrm>
            <a:off x="3642778" y="2905128"/>
            <a:ext cx="549102" cy="532314"/>
            <a:chOff x="3615413" y="2742019"/>
            <a:chExt cx="549102" cy="532314"/>
          </a:xfrm>
        </p:grpSpPr>
        <p:sp>
          <p:nvSpPr>
            <p:cNvPr id="14" name="Oval 13">
              <a:extLst>
                <a:ext uri="{FF2B5EF4-FFF2-40B4-BE49-F238E27FC236}">
                  <a16:creationId xmlns:a16="http://schemas.microsoft.com/office/drawing/2014/main" id="{07C4D027-9E1F-741A-1577-431B0D598D6C}"/>
                </a:ext>
              </a:extLst>
            </p:cNvPr>
            <p:cNvSpPr/>
            <p:nvPr/>
          </p:nvSpPr>
          <p:spPr>
            <a:xfrm>
              <a:off x="3615413" y="2742019"/>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F8B83C7-1D13-4665-2051-2CA0B9221C4B}"/>
                </a:ext>
              </a:extLst>
            </p:cNvPr>
            <p:cNvSpPr txBox="1"/>
            <p:nvPr/>
          </p:nvSpPr>
          <p:spPr>
            <a:xfrm>
              <a:off x="3632201" y="2777343"/>
              <a:ext cx="532314" cy="461665"/>
            </a:xfrm>
            <a:prstGeom prst="rect">
              <a:avLst/>
            </a:prstGeom>
            <a:noFill/>
          </p:spPr>
          <p:txBody>
            <a:bodyPr wrap="square" rtlCol="0">
              <a:spAutoFit/>
            </a:bodyPr>
            <a:lstStyle/>
            <a:p>
              <a:r>
                <a:rPr lang="en-US" b="1" dirty="0">
                  <a:solidFill>
                    <a:schemeClr val="accent1"/>
                  </a:solidFill>
                </a:rPr>
                <a:t>03</a:t>
              </a:r>
            </a:p>
          </p:txBody>
        </p:sp>
      </p:grpSp>
      <p:grpSp>
        <p:nvGrpSpPr>
          <p:cNvPr id="8" name="Group 7">
            <a:extLst>
              <a:ext uri="{FF2B5EF4-FFF2-40B4-BE49-F238E27FC236}">
                <a16:creationId xmlns:a16="http://schemas.microsoft.com/office/drawing/2014/main" id="{77E16CBC-16EC-27A7-BE87-CD665FDCD4B8}"/>
              </a:ext>
            </a:extLst>
          </p:cNvPr>
          <p:cNvGrpSpPr/>
          <p:nvPr/>
        </p:nvGrpSpPr>
        <p:grpSpPr>
          <a:xfrm>
            <a:off x="3861271" y="3594530"/>
            <a:ext cx="532314" cy="532314"/>
            <a:chOff x="3833906" y="3431421"/>
            <a:chExt cx="532314" cy="532314"/>
          </a:xfrm>
        </p:grpSpPr>
        <p:sp>
          <p:nvSpPr>
            <p:cNvPr id="15" name="Oval 14">
              <a:extLst>
                <a:ext uri="{FF2B5EF4-FFF2-40B4-BE49-F238E27FC236}">
                  <a16:creationId xmlns:a16="http://schemas.microsoft.com/office/drawing/2014/main" id="{BDAAADCA-68A7-A95D-8599-E4CEF8812C39}"/>
                </a:ext>
              </a:extLst>
            </p:cNvPr>
            <p:cNvSpPr/>
            <p:nvPr/>
          </p:nvSpPr>
          <p:spPr>
            <a:xfrm>
              <a:off x="3833906" y="3431421"/>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A8DF0FB-8ECA-B8A6-2780-39B3FB6DFA5A}"/>
                </a:ext>
              </a:extLst>
            </p:cNvPr>
            <p:cNvSpPr txBox="1"/>
            <p:nvPr/>
          </p:nvSpPr>
          <p:spPr>
            <a:xfrm>
              <a:off x="3833906" y="3490728"/>
              <a:ext cx="532314" cy="461665"/>
            </a:xfrm>
            <a:prstGeom prst="rect">
              <a:avLst/>
            </a:prstGeom>
            <a:noFill/>
          </p:spPr>
          <p:txBody>
            <a:bodyPr wrap="square" rtlCol="0">
              <a:spAutoFit/>
            </a:bodyPr>
            <a:lstStyle/>
            <a:p>
              <a:r>
                <a:rPr lang="en-US" b="1" dirty="0">
                  <a:solidFill>
                    <a:schemeClr val="accent1"/>
                  </a:solidFill>
                </a:rPr>
                <a:t>04</a:t>
              </a:r>
            </a:p>
          </p:txBody>
        </p:sp>
      </p:grpSp>
      <p:grpSp>
        <p:nvGrpSpPr>
          <p:cNvPr id="9" name="Group 8">
            <a:extLst>
              <a:ext uri="{FF2B5EF4-FFF2-40B4-BE49-F238E27FC236}">
                <a16:creationId xmlns:a16="http://schemas.microsoft.com/office/drawing/2014/main" id="{F613485A-3839-137E-9AE6-C2EC6303A9C2}"/>
              </a:ext>
            </a:extLst>
          </p:cNvPr>
          <p:cNvGrpSpPr/>
          <p:nvPr/>
        </p:nvGrpSpPr>
        <p:grpSpPr>
          <a:xfrm>
            <a:off x="4095400" y="4283931"/>
            <a:ext cx="532314" cy="532314"/>
            <a:chOff x="4068035" y="4120822"/>
            <a:chExt cx="532314" cy="532314"/>
          </a:xfrm>
        </p:grpSpPr>
        <p:sp>
          <p:nvSpPr>
            <p:cNvPr id="16" name="Oval 15">
              <a:extLst>
                <a:ext uri="{FF2B5EF4-FFF2-40B4-BE49-F238E27FC236}">
                  <a16:creationId xmlns:a16="http://schemas.microsoft.com/office/drawing/2014/main" id="{FEB68ECC-B2EA-3100-6A43-1DA2287DC546}"/>
                </a:ext>
              </a:extLst>
            </p:cNvPr>
            <p:cNvSpPr/>
            <p:nvPr/>
          </p:nvSpPr>
          <p:spPr>
            <a:xfrm>
              <a:off x="4068035" y="4120822"/>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D2A45D7-2E63-B581-D742-045767421F5C}"/>
                </a:ext>
              </a:extLst>
            </p:cNvPr>
            <p:cNvSpPr txBox="1"/>
            <p:nvPr/>
          </p:nvSpPr>
          <p:spPr>
            <a:xfrm>
              <a:off x="4068035" y="4157965"/>
              <a:ext cx="532314" cy="461665"/>
            </a:xfrm>
            <a:prstGeom prst="rect">
              <a:avLst/>
            </a:prstGeom>
            <a:noFill/>
          </p:spPr>
          <p:txBody>
            <a:bodyPr wrap="square" rtlCol="0">
              <a:spAutoFit/>
            </a:bodyPr>
            <a:lstStyle/>
            <a:p>
              <a:r>
                <a:rPr lang="en-US" b="1" dirty="0">
                  <a:solidFill>
                    <a:schemeClr val="accent1"/>
                  </a:solidFill>
                </a:rPr>
                <a:t>05</a:t>
              </a:r>
            </a:p>
          </p:txBody>
        </p:sp>
      </p:grpSp>
      <p:grpSp>
        <p:nvGrpSpPr>
          <p:cNvPr id="10" name="Group 9">
            <a:extLst>
              <a:ext uri="{FF2B5EF4-FFF2-40B4-BE49-F238E27FC236}">
                <a16:creationId xmlns:a16="http://schemas.microsoft.com/office/drawing/2014/main" id="{664C0F6B-7BFE-46A3-6A83-3654CAB8656F}"/>
              </a:ext>
            </a:extLst>
          </p:cNvPr>
          <p:cNvGrpSpPr/>
          <p:nvPr/>
        </p:nvGrpSpPr>
        <p:grpSpPr>
          <a:xfrm>
            <a:off x="4393585" y="4960261"/>
            <a:ext cx="576064" cy="532314"/>
            <a:chOff x="4366220" y="4797152"/>
            <a:chExt cx="576064" cy="532314"/>
          </a:xfrm>
        </p:grpSpPr>
        <p:sp>
          <p:nvSpPr>
            <p:cNvPr id="18" name="Oval 17">
              <a:extLst>
                <a:ext uri="{FF2B5EF4-FFF2-40B4-BE49-F238E27FC236}">
                  <a16:creationId xmlns:a16="http://schemas.microsoft.com/office/drawing/2014/main" id="{C926C4E4-52A3-A8E9-7BA4-7ECAC90865CD}"/>
                </a:ext>
              </a:extLst>
            </p:cNvPr>
            <p:cNvSpPr/>
            <p:nvPr/>
          </p:nvSpPr>
          <p:spPr>
            <a:xfrm>
              <a:off x="4366220" y="4797152"/>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BC0B93F-91AC-59BF-3665-9F6947895C65}"/>
                </a:ext>
              </a:extLst>
            </p:cNvPr>
            <p:cNvSpPr txBox="1"/>
            <p:nvPr/>
          </p:nvSpPr>
          <p:spPr>
            <a:xfrm>
              <a:off x="4409970" y="4827587"/>
              <a:ext cx="532314" cy="461665"/>
            </a:xfrm>
            <a:prstGeom prst="rect">
              <a:avLst/>
            </a:prstGeom>
            <a:noFill/>
          </p:spPr>
          <p:txBody>
            <a:bodyPr wrap="square" rtlCol="0">
              <a:spAutoFit/>
            </a:bodyPr>
            <a:lstStyle/>
            <a:p>
              <a:r>
                <a:rPr lang="en-US" b="1" dirty="0">
                  <a:solidFill>
                    <a:schemeClr val="accent1"/>
                  </a:solidFill>
                </a:rPr>
                <a:t>06</a:t>
              </a:r>
            </a:p>
          </p:txBody>
        </p:sp>
      </p:grpSp>
      <p:grpSp>
        <p:nvGrpSpPr>
          <p:cNvPr id="17" name="Group 16">
            <a:extLst>
              <a:ext uri="{FF2B5EF4-FFF2-40B4-BE49-F238E27FC236}">
                <a16:creationId xmlns:a16="http://schemas.microsoft.com/office/drawing/2014/main" id="{8CFF84B8-7BAF-EBD3-AA21-F397627A5AAF}"/>
              </a:ext>
            </a:extLst>
          </p:cNvPr>
          <p:cNvGrpSpPr/>
          <p:nvPr/>
        </p:nvGrpSpPr>
        <p:grpSpPr>
          <a:xfrm>
            <a:off x="4753625" y="5676541"/>
            <a:ext cx="532314" cy="532314"/>
            <a:chOff x="4726260" y="5513432"/>
            <a:chExt cx="532314" cy="532314"/>
          </a:xfrm>
        </p:grpSpPr>
        <p:sp>
          <p:nvSpPr>
            <p:cNvPr id="19" name="Oval 18">
              <a:extLst>
                <a:ext uri="{FF2B5EF4-FFF2-40B4-BE49-F238E27FC236}">
                  <a16:creationId xmlns:a16="http://schemas.microsoft.com/office/drawing/2014/main" id="{FF2ECD5C-5F93-FCD5-AAD9-F40269CB0ECB}"/>
                </a:ext>
              </a:extLst>
            </p:cNvPr>
            <p:cNvSpPr/>
            <p:nvPr/>
          </p:nvSpPr>
          <p:spPr>
            <a:xfrm>
              <a:off x="4726260" y="5513432"/>
              <a:ext cx="532314" cy="53231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C6F91DC-DA20-8D8A-E511-D0DEBB6B3F82}"/>
                </a:ext>
              </a:extLst>
            </p:cNvPr>
            <p:cNvSpPr txBox="1"/>
            <p:nvPr/>
          </p:nvSpPr>
          <p:spPr>
            <a:xfrm>
              <a:off x="4726260" y="5548756"/>
              <a:ext cx="532314" cy="461665"/>
            </a:xfrm>
            <a:prstGeom prst="rect">
              <a:avLst/>
            </a:prstGeom>
            <a:noFill/>
          </p:spPr>
          <p:txBody>
            <a:bodyPr wrap="square" rtlCol="0">
              <a:spAutoFit/>
            </a:bodyPr>
            <a:lstStyle/>
            <a:p>
              <a:r>
                <a:rPr lang="en-US" b="1" dirty="0">
                  <a:solidFill>
                    <a:schemeClr val="accent1"/>
                  </a:solidFill>
                </a:rPr>
                <a:t>07</a:t>
              </a:r>
            </a:p>
          </p:txBody>
        </p:sp>
      </p:grpSp>
      <p:sp>
        <p:nvSpPr>
          <p:cNvPr id="27" name="TextBox 26">
            <a:extLst>
              <a:ext uri="{FF2B5EF4-FFF2-40B4-BE49-F238E27FC236}">
                <a16:creationId xmlns:a16="http://schemas.microsoft.com/office/drawing/2014/main" id="{12A26AA6-DC94-AE8E-4FE1-FD18B9481C4C}"/>
              </a:ext>
            </a:extLst>
          </p:cNvPr>
          <p:cNvSpPr txBox="1"/>
          <p:nvPr/>
        </p:nvSpPr>
        <p:spPr>
          <a:xfrm>
            <a:off x="4117303" y="1596415"/>
            <a:ext cx="5647997" cy="707886"/>
          </a:xfrm>
          <a:prstGeom prst="rect">
            <a:avLst/>
          </a:prstGeom>
          <a:noFill/>
        </p:spPr>
        <p:txBody>
          <a:bodyPr wrap="square" rtlCol="0">
            <a:spAutoFit/>
          </a:bodyPr>
          <a:lstStyle/>
          <a:p>
            <a:r>
              <a:rPr lang="en-US" sz="2000" dirty="0"/>
              <a:t>Introduction &amp; Company Profile</a:t>
            </a:r>
            <a:br>
              <a:rPr lang="en-US" sz="2000" dirty="0"/>
            </a:br>
            <a:endParaRPr lang="en-US" sz="2000" dirty="0">
              <a:solidFill>
                <a:schemeClr val="tx2"/>
              </a:solidFill>
            </a:endParaRPr>
          </a:p>
        </p:txBody>
      </p:sp>
      <p:sp>
        <p:nvSpPr>
          <p:cNvPr id="28" name="TextBox 27">
            <a:extLst>
              <a:ext uri="{FF2B5EF4-FFF2-40B4-BE49-F238E27FC236}">
                <a16:creationId xmlns:a16="http://schemas.microsoft.com/office/drawing/2014/main" id="{BCF31C58-FF7F-1EE6-79F4-D65C2BE0AA7F}"/>
              </a:ext>
            </a:extLst>
          </p:cNvPr>
          <p:cNvSpPr txBox="1"/>
          <p:nvPr/>
        </p:nvSpPr>
        <p:spPr>
          <a:xfrm>
            <a:off x="4249569" y="2274312"/>
            <a:ext cx="7025094" cy="707886"/>
          </a:xfrm>
          <a:prstGeom prst="rect">
            <a:avLst/>
          </a:prstGeom>
          <a:noFill/>
        </p:spPr>
        <p:txBody>
          <a:bodyPr wrap="square" rtlCol="0">
            <a:spAutoFit/>
          </a:bodyPr>
          <a:lstStyle/>
          <a:p>
            <a:r>
              <a:rPr lang="en-US" sz="2000" dirty="0"/>
              <a:t>Vision, Mission &amp; Values</a:t>
            </a:r>
            <a:br>
              <a:rPr lang="en-US" sz="2000" dirty="0"/>
            </a:br>
            <a:endParaRPr lang="en-US" sz="2000" dirty="0">
              <a:solidFill>
                <a:schemeClr val="tx2"/>
              </a:solidFill>
            </a:endParaRPr>
          </a:p>
        </p:txBody>
      </p:sp>
      <p:sp>
        <p:nvSpPr>
          <p:cNvPr id="29" name="TextBox 28">
            <a:extLst>
              <a:ext uri="{FF2B5EF4-FFF2-40B4-BE49-F238E27FC236}">
                <a16:creationId xmlns:a16="http://schemas.microsoft.com/office/drawing/2014/main" id="{B5BCC6BE-AAD4-FB0B-080E-D6095070BB20}"/>
              </a:ext>
            </a:extLst>
          </p:cNvPr>
          <p:cNvSpPr txBox="1"/>
          <p:nvPr/>
        </p:nvSpPr>
        <p:spPr>
          <a:xfrm>
            <a:off x="4389453" y="2975975"/>
            <a:ext cx="5678401" cy="707886"/>
          </a:xfrm>
          <a:prstGeom prst="rect">
            <a:avLst/>
          </a:prstGeom>
          <a:noFill/>
        </p:spPr>
        <p:txBody>
          <a:bodyPr wrap="square" rtlCol="0">
            <a:spAutoFit/>
          </a:bodyPr>
          <a:lstStyle/>
          <a:p>
            <a:r>
              <a:rPr lang="en-US" sz="2000" dirty="0"/>
              <a:t>Our Services &amp; Activities</a:t>
            </a:r>
            <a:br>
              <a:rPr lang="en-US" sz="2000" dirty="0"/>
            </a:br>
            <a:endParaRPr lang="en-US" sz="2000" dirty="0">
              <a:solidFill>
                <a:schemeClr val="tx2"/>
              </a:solidFill>
            </a:endParaRPr>
          </a:p>
        </p:txBody>
      </p:sp>
      <p:sp>
        <p:nvSpPr>
          <p:cNvPr id="30" name="TextBox 29">
            <a:extLst>
              <a:ext uri="{FF2B5EF4-FFF2-40B4-BE49-F238E27FC236}">
                <a16:creationId xmlns:a16="http://schemas.microsoft.com/office/drawing/2014/main" id="{DCB62B4B-BEEC-0033-2798-A0C9EBAA0740}"/>
              </a:ext>
            </a:extLst>
          </p:cNvPr>
          <p:cNvSpPr txBox="1"/>
          <p:nvPr/>
        </p:nvSpPr>
        <p:spPr>
          <a:xfrm>
            <a:off x="4574370" y="3697455"/>
            <a:ext cx="5678401" cy="707886"/>
          </a:xfrm>
          <a:prstGeom prst="rect">
            <a:avLst/>
          </a:prstGeom>
          <a:noFill/>
        </p:spPr>
        <p:txBody>
          <a:bodyPr wrap="square" rtlCol="0">
            <a:spAutoFit/>
          </a:bodyPr>
          <a:lstStyle/>
          <a:p>
            <a:r>
              <a:rPr lang="en-US" sz="2000" dirty="0"/>
              <a:t> Market Coverage</a:t>
            </a:r>
            <a:br>
              <a:rPr lang="en-US" sz="2000" dirty="0"/>
            </a:br>
            <a:endParaRPr lang="en-US" sz="2000" dirty="0">
              <a:solidFill>
                <a:schemeClr val="tx2"/>
              </a:solidFill>
            </a:endParaRPr>
          </a:p>
        </p:txBody>
      </p:sp>
      <p:sp>
        <p:nvSpPr>
          <p:cNvPr id="31" name="TextBox 30">
            <a:extLst>
              <a:ext uri="{FF2B5EF4-FFF2-40B4-BE49-F238E27FC236}">
                <a16:creationId xmlns:a16="http://schemas.microsoft.com/office/drawing/2014/main" id="{7112A16A-90D1-256D-1F4E-E172CC2C3AA1}"/>
              </a:ext>
            </a:extLst>
          </p:cNvPr>
          <p:cNvSpPr txBox="1"/>
          <p:nvPr/>
        </p:nvSpPr>
        <p:spPr>
          <a:xfrm>
            <a:off x="4808499" y="4355535"/>
            <a:ext cx="5678401" cy="707886"/>
          </a:xfrm>
          <a:prstGeom prst="rect">
            <a:avLst/>
          </a:prstGeom>
          <a:noFill/>
        </p:spPr>
        <p:txBody>
          <a:bodyPr wrap="square" rtlCol="0">
            <a:spAutoFit/>
          </a:bodyPr>
          <a:lstStyle/>
          <a:p>
            <a:r>
              <a:rPr lang="en-US" sz="2000" dirty="0"/>
              <a:t> Warehouse &amp; Distribution System</a:t>
            </a:r>
            <a:br>
              <a:rPr lang="en-US" sz="2000" dirty="0"/>
            </a:br>
            <a:endParaRPr lang="en-US" sz="2000" dirty="0">
              <a:solidFill>
                <a:schemeClr val="tx2"/>
              </a:solidFill>
            </a:endParaRPr>
          </a:p>
        </p:txBody>
      </p:sp>
      <p:sp>
        <p:nvSpPr>
          <p:cNvPr id="32" name="TextBox 31">
            <a:extLst>
              <a:ext uri="{FF2B5EF4-FFF2-40B4-BE49-F238E27FC236}">
                <a16:creationId xmlns:a16="http://schemas.microsoft.com/office/drawing/2014/main" id="{8043D0F8-7DFE-1407-50F9-4035141093EC}"/>
              </a:ext>
            </a:extLst>
          </p:cNvPr>
          <p:cNvSpPr txBox="1"/>
          <p:nvPr/>
        </p:nvSpPr>
        <p:spPr>
          <a:xfrm>
            <a:off x="5154566" y="5022536"/>
            <a:ext cx="5678401" cy="400110"/>
          </a:xfrm>
          <a:prstGeom prst="rect">
            <a:avLst/>
          </a:prstGeom>
          <a:noFill/>
        </p:spPr>
        <p:txBody>
          <a:bodyPr wrap="square" rtlCol="0">
            <a:spAutoFit/>
          </a:bodyPr>
          <a:lstStyle/>
          <a:p>
            <a:r>
              <a:rPr lang="en-US" sz="2000" dirty="0"/>
              <a:t>Exclusive Promotion &amp; Distribution</a:t>
            </a:r>
          </a:p>
        </p:txBody>
      </p:sp>
      <p:sp>
        <p:nvSpPr>
          <p:cNvPr id="33" name="TextBox 32">
            <a:extLst>
              <a:ext uri="{FF2B5EF4-FFF2-40B4-BE49-F238E27FC236}">
                <a16:creationId xmlns:a16="http://schemas.microsoft.com/office/drawing/2014/main" id="{A176FC8E-0E67-A36F-722D-1E13C265CA6C}"/>
              </a:ext>
            </a:extLst>
          </p:cNvPr>
          <p:cNvSpPr txBox="1"/>
          <p:nvPr/>
        </p:nvSpPr>
        <p:spPr>
          <a:xfrm>
            <a:off x="5485456" y="5742642"/>
            <a:ext cx="5678401" cy="400110"/>
          </a:xfrm>
          <a:prstGeom prst="rect">
            <a:avLst/>
          </a:prstGeom>
          <a:noFill/>
        </p:spPr>
        <p:txBody>
          <a:bodyPr wrap="square" rtlCol="0">
            <a:spAutoFit/>
          </a:bodyPr>
          <a:lstStyle/>
          <a:p>
            <a:r>
              <a:rPr lang="en-US" sz="2000" dirty="0"/>
              <a:t>Challenges &amp; Solutions</a:t>
            </a:r>
          </a:p>
        </p:txBody>
      </p:sp>
      <p:pic>
        <p:nvPicPr>
          <p:cNvPr id="2" name="Picture 1">
            <a:extLst>
              <a:ext uri="{FF2B5EF4-FFF2-40B4-BE49-F238E27FC236}">
                <a16:creationId xmlns:a16="http://schemas.microsoft.com/office/drawing/2014/main" id="{FE3BAFA8-1FE9-B3F3-0DD4-53FFD572EF6F}"/>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48803" y="4514102"/>
            <a:ext cx="3487316" cy="2324877"/>
          </a:xfrm>
          <a:prstGeom prst="rect">
            <a:avLst/>
          </a:prstGeom>
        </p:spPr>
      </p:pic>
    </p:spTree>
    <p:extLst>
      <p:ext uri="{BB962C8B-B14F-4D97-AF65-F5344CB8AC3E}">
        <p14:creationId xmlns:p14="http://schemas.microsoft.com/office/powerpoint/2010/main" val="6140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300" fill="hold"/>
                                        <p:tgtEl>
                                          <p:spTgt spid="5"/>
                                        </p:tgtEl>
                                        <p:attrNameLst>
                                          <p:attrName>ppt_w</p:attrName>
                                        </p:attrNameLst>
                                      </p:cBhvr>
                                      <p:tavLst>
                                        <p:tav tm="0">
                                          <p:val>
                                            <p:fltVal val="0"/>
                                          </p:val>
                                        </p:tav>
                                        <p:tav tm="100000">
                                          <p:val>
                                            <p:strVal val="#ppt_w"/>
                                          </p:val>
                                        </p:tav>
                                      </p:tavLst>
                                    </p:anim>
                                    <p:anim calcmode="lin" valueType="num">
                                      <p:cBhvr>
                                        <p:cTn id="11" dur="300" fill="hold"/>
                                        <p:tgtEl>
                                          <p:spTgt spid="5"/>
                                        </p:tgtEl>
                                        <p:attrNameLst>
                                          <p:attrName>ppt_h</p:attrName>
                                        </p:attrNameLst>
                                      </p:cBhvr>
                                      <p:tavLst>
                                        <p:tav tm="0">
                                          <p:val>
                                            <p:fltVal val="0"/>
                                          </p:val>
                                        </p:tav>
                                        <p:tav tm="100000">
                                          <p:val>
                                            <p:strVal val="#ppt_h"/>
                                          </p:val>
                                        </p:tav>
                                      </p:tavLst>
                                    </p:anim>
                                    <p:animEffect transition="in" filter="fade">
                                      <p:cBhvr>
                                        <p:cTn id="12" dur="300"/>
                                        <p:tgtEl>
                                          <p:spTgt spid="5"/>
                                        </p:tgtEl>
                                      </p:cBhvr>
                                    </p:animEffect>
                                  </p:childTnLst>
                                </p:cTn>
                              </p:par>
                              <p:par>
                                <p:cTn id="13" presetID="53" presetClass="entr" presetSubtype="16" fill="hold" nodeType="withEffect">
                                  <p:stCondLst>
                                    <p:cond delay="100"/>
                                  </p:stCondLst>
                                  <p:childTnLst>
                                    <p:set>
                                      <p:cBhvr>
                                        <p:cTn id="14" dur="1" fill="hold">
                                          <p:stCondLst>
                                            <p:cond delay="0"/>
                                          </p:stCondLst>
                                        </p:cTn>
                                        <p:tgtEl>
                                          <p:spTgt spid="6"/>
                                        </p:tgtEl>
                                        <p:attrNameLst>
                                          <p:attrName>style.visibility</p:attrName>
                                        </p:attrNameLst>
                                      </p:cBhvr>
                                      <p:to>
                                        <p:strVal val="visible"/>
                                      </p:to>
                                    </p:set>
                                    <p:anim calcmode="lin" valueType="num">
                                      <p:cBhvr>
                                        <p:cTn id="15" dur="300" fill="hold"/>
                                        <p:tgtEl>
                                          <p:spTgt spid="6"/>
                                        </p:tgtEl>
                                        <p:attrNameLst>
                                          <p:attrName>ppt_w</p:attrName>
                                        </p:attrNameLst>
                                      </p:cBhvr>
                                      <p:tavLst>
                                        <p:tav tm="0">
                                          <p:val>
                                            <p:fltVal val="0"/>
                                          </p:val>
                                        </p:tav>
                                        <p:tav tm="100000">
                                          <p:val>
                                            <p:strVal val="#ppt_w"/>
                                          </p:val>
                                        </p:tav>
                                      </p:tavLst>
                                    </p:anim>
                                    <p:anim calcmode="lin" valueType="num">
                                      <p:cBhvr>
                                        <p:cTn id="16" dur="300" fill="hold"/>
                                        <p:tgtEl>
                                          <p:spTgt spid="6"/>
                                        </p:tgtEl>
                                        <p:attrNameLst>
                                          <p:attrName>ppt_h</p:attrName>
                                        </p:attrNameLst>
                                      </p:cBhvr>
                                      <p:tavLst>
                                        <p:tav tm="0">
                                          <p:val>
                                            <p:fltVal val="0"/>
                                          </p:val>
                                        </p:tav>
                                        <p:tav tm="100000">
                                          <p:val>
                                            <p:strVal val="#ppt_h"/>
                                          </p:val>
                                        </p:tav>
                                      </p:tavLst>
                                    </p:anim>
                                    <p:animEffect transition="in" filter="fade">
                                      <p:cBhvr>
                                        <p:cTn id="17" dur="300"/>
                                        <p:tgtEl>
                                          <p:spTgt spid="6"/>
                                        </p:tgtEl>
                                      </p:cBhvr>
                                    </p:animEffect>
                                  </p:childTnLst>
                                </p:cTn>
                              </p:par>
                              <p:par>
                                <p:cTn id="18" presetID="53" presetClass="entr" presetSubtype="16" fill="hold" nodeType="withEffect">
                                  <p:stCondLst>
                                    <p:cond delay="200"/>
                                  </p:stCondLst>
                                  <p:childTnLst>
                                    <p:set>
                                      <p:cBhvr>
                                        <p:cTn id="19" dur="1" fill="hold">
                                          <p:stCondLst>
                                            <p:cond delay="0"/>
                                          </p:stCondLst>
                                        </p:cTn>
                                        <p:tgtEl>
                                          <p:spTgt spid="7"/>
                                        </p:tgtEl>
                                        <p:attrNameLst>
                                          <p:attrName>style.visibility</p:attrName>
                                        </p:attrNameLst>
                                      </p:cBhvr>
                                      <p:to>
                                        <p:strVal val="visible"/>
                                      </p:to>
                                    </p:set>
                                    <p:anim calcmode="lin" valueType="num">
                                      <p:cBhvr>
                                        <p:cTn id="20" dur="300" fill="hold"/>
                                        <p:tgtEl>
                                          <p:spTgt spid="7"/>
                                        </p:tgtEl>
                                        <p:attrNameLst>
                                          <p:attrName>ppt_w</p:attrName>
                                        </p:attrNameLst>
                                      </p:cBhvr>
                                      <p:tavLst>
                                        <p:tav tm="0">
                                          <p:val>
                                            <p:fltVal val="0"/>
                                          </p:val>
                                        </p:tav>
                                        <p:tav tm="100000">
                                          <p:val>
                                            <p:strVal val="#ppt_w"/>
                                          </p:val>
                                        </p:tav>
                                      </p:tavLst>
                                    </p:anim>
                                    <p:anim calcmode="lin" valueType="num">
                                      <p:cBhvr>
                                        <p:cTn id="21" dur="300" fill="hold"/>
                                        <p:tgtEl>
                                          <p:spTgt spid="7"/>
                                        </p:tgtEl>
                                        <p:attrNameLst>
                                          <p:attrName>ppt_h</p:attrName>
                                        </p:attrNameLst>
                                      </p:cBhvr>
                                      <p:tavLst>
                                        <p:tav tm="0">
                                          <p:val>
                                            <p:fltVal val="0"/>
                                          </p:val>
                                        </p:tav>
                                        <p:tav tm="100000">
                                          <p:val>
                                            <p:strVal val="#ppt_h"/>
                                          </p:val>
                                        </p:tav>
                                      </p:tavLst>
                                    </p:anim>
                                    <p:animEffect transition="in" filter="fade">
                                      <p:cBhvr>
                                        <p:cTn id="22" dur="300"/>
                                        <p:tgtEl>
                                          <p:spTgt spid="7"/>
                                        </p:tgtEl>
                                      </p:cBhvr>
                                    </p:animEffect>
                                  </p:childTnLst>
                                </p:cTn>
                              </p:par>
                              <p:par>
                                <p:cTn id="23" presetID="53" presetClass="entr" presetSubtype="16" fill="hold" nodeType="withEffect">
                                  <p:stCondLst>
                                    <p:cond delay="300"/>
                                  </p:stCondLst>
                                  <p:childTnLst>
                                    <p:set>
                                      <p:cBhvr>
                                        <p:cTn id="24" dur="1" fill="hold">
                                          <p:stCondLst>
                                            <p:cond delay="0"/>
                                          </p:stCondLst>
                                        </p:cTn>
                                        <p:tgtEl>
                                          <p:spTgt spid="8"/>
                                        </p:tgtEl>
                                        <p:attrNameLst>
                                          <p:attrName>style.visibility</p:attrName>
                                        </p:attrNameLst>
                                      </p:cBhvr>
                                      <p:to>
                                        <p:strVal val="visible"/>
                                      </p:to>
                                    </p:set>
                                    <p:anim calcmode="lin" valueType="num">
                                      <p:cBhvr>
                                        <p:cTn id="25" dur="300" fill="hold"/>
                                        <p:tgtEl>
                                          <p:spTgt spid="8"/>
                                        </p:tgtEl>
                                        <p:attrNameLst>
                                          <p:attrName>ppt_w</p:attrName>
                                        </p:attrNameLst>
                                      </p:cBhvr>
                                      <p:tavLst>
                                        <p:tav tm="0">
                                          <p:val>
                                            <p:fltVal val="0"/>
                                          </p:val>
                                        </p:tav>
                                        <p:tav tm="100000">
                                          <p:val>
                                            <p:strVal val="#ppt_w"/>
                                          </p:val>
                                        </p:tav>
                                      </p:tavLst>
                                    </p:anim>
                                    <p:anim calcmode="lin" valueType="num">
                                      <p:cBhvr>
                                        <p:cTn id="26" dur="300" fill="hold"/>
                                        <p:tgtEl>
                                          <p:spTgt spid="8"/>
                                        </p:tgtEl>
                                        <p:attrNameLst>
                                          <p:attrName>ppt_h</p:attrName>
                                        </p:attrNameLst>
                                      </p:cBhvr>
                                      <p:tavLst>
                                        <p:tav tm="0">
                                          <p:val>
                                            <p:fltVal val="0"/>
                                          </p:val>
                                        </p:tav>
                                        <p:tav tm="100000">
                                          <p:val>
                                            <p:strVal val="#ppt_h"/>
                                          </p:val>
                                        </p:tav>
                                      </p:tavLst>
                                    </p:anim>
                                    <p:animEffect transition="in" filter="fade">
                                      <p:cBhvr>
                                        <p:cTn id="27" dur="300"/>
                                        <p:tgtEl>
                                          <p:spTgt spid="8"/>
                                        </p:tgtEl>
                                      </p:cBhvr>
                                    </p:animEffect>
                                  </p:childTnLst>
                                </p:cTn>
                              </p:par>
                              <p:par>
                                <p:cTn id="28" presetID="53" presetClass="entr" presetSubtype="16" fill="hold" nodeType="withEffect">
                                  <p:stCondLst>
                                    <p:cond delay="400"/>
                                  </p:stCondLst>
                                  <p:childTnLst>
                                    <p:set>
                                      <p:cBhvr>
                                        <p:cTn id="29" dur="1" fill="hold">
                                          <p:stCondLst>
                                            <p:cond delay="0"/>
                                          </p:stCondLst>
                                        </p:cTn>
                                        <p:tgtEl>
                                          <p:spTgt spid="9"/>
                                        </p:tgtEl>
                                        <p:attrNameLst>
                                          <p:attrName>style.visibility</p:attrName>
                                        </p:attrNameLst>
                                      </p:cBhvr>
                                      <p:to>
                                        <p:strVal val="visible"/>
                                      </p:to>
                                    </p:set>
                                    <p:anim calcmode="lin" valueType="num">
                                      <p:cBhvr>
                                        <p:cTn id="30" dur="300" fill="hold"/>
                                        <p:tgtEl>
                                          <p:spTgt spid="9"/>
                                        </p:tgtEl>
                                        <p:attrNameLst>
                                          <p:attrName>ppt_w</p:attrName>
                                        </p:attrNameLst>
                                      </p:cBhvr>
                                      <p:tavLst>
                                        <p:tav tm="0">
                                          <p:val>
                                            <p:fltVal val="0"/>
                                          </p:val>
                                        </p:tav>
                                        <p:tav tm="100000">
                                          <p:val>
                                            <p:strVal val="#ppt_w"/>
                                          </p:val>
                                        </p:tav>
                                      </p:tavLst>
                                    </p:anim>
                                    <p:anim calcmode="lin" valueType="num">
                                      <p:cBhvr>
                                        <p:cTn id="31" dur="300" fill="hold"/>
                                        <p:tgtEl>
                                          <p:spTgt spid="9"/>
                                        </p:tgtEl>
                                        <p:attrNameLst>
                                          <p:attrName>ppt_h</p:attrName>
                                        </p:attrNameLst>
                                      </p:cBhvr>
                                      <p:tavLst>
                                        <p:tav tm="0">
                                          <p:val>
                                            <p:fltVal val="0"/>
                                          </p:val>
                                        </p:tav>
                                        <p:tav tm="100000">
                                          <p:val>
                                            <p:strVal val="#ppt_h"/>
                                          </p:val>
                                        </p:tav>
                                      </p:tavLst>
                                    </p:anim>
                                    <p:animEffect transition="in" filter="fade">
                                      <p:cBhvr>
                                        <p:cTn id="32" dur="300"/>
                                        <p:tgtEl>
                                          <p:spTgt spid="9"/>
                                        </p:tgtEl>
                                      </p:cBhvr>
                                    </p:animEffect>
                                  </p:childTnLst>
                                </p:cTn>
                              </p:par>
                              <p:par>
                                <p:cTn id="33" presetID="53" presetClass="entr" presetSubtype="16" fill="hold"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300" fill="hold"/>
                                        <p:tgtEl>
                                          <p:spTgt spid="10"/>
                                        </p:tgtEl>
                                        <p:attrNameLst>
                                          <p:attrName>ppt_w</p:attrName>
                                        </p:attrNameLst>
                                      </p:cBhvr>
                                      <p:tavLst>
                                        <p:tav tm="0">
                                          <p:val>
                                            <p:fltVal val="0"/>
                                          </p:val>
                                        </p:tav>
                                        <p:tav tm="100000">
                                          <p:val>
                                            <p:strVal val="#ppt_w"/>
                                          </p:val>
                                        </p:tav>
                                      </p:tavLst>
                                    </p:anim>
                                    <p:anim calcmode="lin" valueType="num">
                                      <p:cBhvr>
                                        <p:cTn id="36" dur="300" fill="hold"/>
                                        <p:tgtEl>
                                          <p:spTgt spid="10"/>
                                        </p:tgtEl>
                                        <p:attrNameLst>
                                          <p:attrName>ppt_h</p:attrName>
                                        </p:attrNameLst>
                                      </p:cBhvr>
                                      <p:tavLst>
                                        <p:tav tm="0">
                                          <p:val>
                                            <p:fltVal val="0"/>
                                          </p:val>
                                        </p:tav>
                                        <p:tav tm="100000">
                                          <p:val>
                                            <p:strVal val="#ppt_h"/>
                                          </p:val>
                                        </p:tav>
                                      </p:tavLst>
                                    </p:anim>
                                    <p:animEffect transition="in" filter="fade">
                                      <p:cBhvr>
                                        <p:cTn id="37" dur="300"/>
                                        <p:tgtEl>
                                          <p:spTgt spid="10"/>
                                        </p:tgtEl>
                                      </p:cBhvr>
                                    </p:animEffect>
                                  </p:childTnLst>
                                </p:cTn>
                              </p:par>
                              <p:par>
                                <p:cTn id="38" presetID="53" presetClass="entr" presetSubtype="16" fill="hold" nodeType="withEffect">
                                  <p:stCondLst>
                                    <p:cond delay="650"/>
                                  </p:stCondLst>
                                  <p:childTnLst>
                                    <p:set>
                                      <p:cBhvr>
                                        <p:cTn id="39" dur="1" fill="hold">
                                          <p:stCondLst>
                                            <p:cond delay="0"/>
                                          </p:stCondLst>
                                        </p:cTn>
                                        <p:tgtEl>
                                          <p:spTgt spid="17"/>
                                        </p:tgtEl>
                                        <p:attrNameLst>
                                          <p:attrName>style.visibility</p:attrName>
                                        </p:attrNameLst>
                                      </p:cBhvr>
                                      <p:to>
                                        <p:strVal val="visible"/>
                                      </p:to>
                                    </p:set>
                                    <p:anim calcmode="lin" valueType="num">
                                      <p:cBhvr>
                                        <p:cTn id="40" dur="300" fill="hold"/>
                                        <p:tgtEl>
                                          <p:spTgt spid="17"/>
                                        </p:tgtEl>
                                        <p:attrNameLst>
                                          <p:attrName>ppt_w</p:attrName>
                                        </p:attrNameLst>
                                      </p:cBhvr>
                                      <p:tavLst>
                                        <p:tav tm="0">
                                          <p:val>
                                            <p:fltVal val="0"/>
                                          </p:val>
                                        </p:tav>
                                        <p:tav tm="100000">
                                          <p:val>
                                            <p:strVal val="#ppt_w"/>
                                          </p:val>
                                        </p:tav>
                                      </p:tavLst>
                                    </p:anim>
                                    <p:anim calcmode="lin" valueType="num">
                                      <p:cBhvr>
                                        <p:cTn id="41" dur="300" fill="hold"/>
                                        <p:tgtEl>
                                          <p:spTgt spid="17"/>
                                        </p:tgtEl>
                                        <p:attrNameLst>
                                          <p:attrName>ppt_h</p:attrName>
                                        </p:attrNameLst>
                                      </p:cBhvr>
                                      <p:tavLst>
                                        <p:tav tm="0">
                                          <p:val>
                                            <p:fltVal val="0"/>
                                          </p:val>
                                        </p:tav>
                                        <p:tav tm="100000">
                                          <p:val>
                                            <p:strVal val="#ppt_h"/>
                                          </p:val>
                                        </p:tav>
                                      </p:tavLst>
                                    </p:anim>
                                    <p:animEffect transition="in" filter="fade">
                                      <p:cBhvr>
                                        <p:cTn id="42" dur="300"/>
                                        <p:tgtEl>
                                          <p:spTgt spid="17"/>
                                        </p:tgtEl>
                                      </p:cBhvr>
                                    </p:animEffect>
                                  </p:childTnLst>
                                </p:cTn>
                              </p:par>
                              <p:par>
                                <p:cTn id="43" presetID="22" presetClass="entr" presetSubtype="8" fill="hold" grpId="0" nodeType="withEffect">
                                  <p:stCondLst>
                                    <p:cond delay="10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25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par>
                                <p:cTn id="49" presetID="22" presetClass="entr" presetSubtype="8" fill="hold" grpId="0" nodeType="withEffect">
                                  <p:stCondLst>
                                    <p:cond delay="40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par>
                                <p:cTn id="55" presetID="22" presetClass="entr" presetSubtype="8" fill="hold" grpId="0" nodeType="withEffect">
                                  <p:stCondLst>
                                    <p:cond delay="60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par>
                                <p:cTn id="58" presetID="22" presetClass="entr" presetSubtype="8" fill="hold" grpId="0" nodeType="withEffect">
                                  <p:stCondLst>
                                    <p:cond delay="75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par>
                                <p:cTn id="61" presetID="22" presetClass="entr" presetSubtype="8" fill="hold" grpId="0" nodeType="withEffect">
                                  <p:stCondLst>
                                    <p:cond delay="90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par>
                                <p:cTn id="64" presetID="22" presetClass="entr" presetSubtype="8" fill="hold" grpId="0" nodeType="withEffect">
                                  <p:stCondLst>
                                    <p:cond delay="300"/>
                                  </p:stCondLst>
                                  <p:childTnLst>
                                    <p:set>
                                      <p:cBhvr>
                                        <p:cTn id="65" dur="1" fill="hold">
                                          <p:stCondLst>
                                            <p:cond delay="0"/>
                                          </p:stCondLst>
                                        </p:cTn>
                                        <p:tgtEl>
                                          <p:spTgt spid="48"/>
                                        </p:tgtEl>
                                        <p:attrNameLst>
                                          <p:attrName>style.visibility</p:attrName>
                                        </p:attrNameLst>
                                      </p:cBhvr>
                                      <p:to>
                                        <p:strVal val="visible"/>
                                      </p:to>
                                    </p:set>
                                    <p:animEffect transition="in" filter="wipe(left)">
                                      <p:cBhvr>
                                        <p:cTn id="66" dur="500"/>
                                        <p:tgtEl>
                                          <p:spTgt spid="48"/>
                                        </p:tgtEl>
                                      </p:cBhvr>
                                    </p:animEffect>
                                  </p:childTnLst>
                                </p:cTn>
                              </p:par>
                              <p:par>
                                <p:cTn id="67" presetID="22" presetClass="entr" presetSubtype="8" fill="hold" grpId="0" nodeType="withEffect">
                                  <p:stCondLst>
                                    <p:cond delay="450"/>
                                  </p:stCondLst>
                                  <p:childTnLst>
                                    <p:set>
                                      <p:cBhvr>
                                        <p:cTn id="68" dur="1" fill="hold">
                                          <p:stCondLst>
                                            <p:cond delay="0"/>
                                          </p:stCondLst>
                                        </p:cTn>
                                        <p:tgtEl>
                                          <p:spTgt spid="49"/>
                                        </p:tgtEl>
                                        <p:attrNameLst>
                                          <p:attrName>style.visibility</p:attrName>
                                        </p:attrNameLst>
                                      </p:cBhvr>
                                      <p:to>
                                        <p:strVal val="visible"/>
                                      </p:to>
                                    </p:set>
                                    <p:animEffect transition="in" filter="wipe(left)">
                                      <p:cBhvr>
                                        <p:cTn id="69" dur="500"/>
                                        <p:tgtEl>
                                          <p:spTgt spid="49"/>
                                        </p:tgtEl>
                                      </p:cBhvr>
                                    </p:animEffect>
                                  </p:childTnLst>
                                </p:cTn>
                              </p:par>
                              <p:par>
                                <p:cTn id="70" presetID="22" presetClass="entr" presetSubtype="8" fill="hold" grpId="0" nodeType="withEffect">
                                  <p:stCondLst>
                                    <p:cond delay="60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par>
                                <p:cTn id="73" presetID="22" presetClass="entr" presetSubtype="8" fill="hold" grpId="0" nodeType="withEffect">
                                  <p:stCondLst>
                                    <p:cond delay="750"/>
                                  </p:stCondLst>
                                  <p:childTnLst>
                                    <p:set>
                                      <p:cBhvr>
                                        <p:cTn id="74" dur="1" fill="hold">
                                          <p:stCondLst>
                                            <p:cond delay="0"/>
                                          </p:stCondLst>
                                        </p:cTn>
                                        <p:tgtEl>
                                          <p:spTgt spid="51"/>
                                        </p:tgtEl>
                                        <p:attrNameLst>
                                          <p:attrName>style.visibility</p:attrName>
                                        </p:attrNameLst>
                                      </p:cBhvr>
                                      <p:to>
                                        <p:strVal val="visible"/>
                                      </p:to>
                                    </p:set>
                                    <p:animEffect transition="in" filter="wipe(left)">
                                      <p:cBhvr>
                                        <p:cTn id="75" dur="500"/>
                                        <p:tgtEl>
                                          <p:spTgt spid="51"/>
                                        </p:tgtEl>
                                      </p:cBhvr>
                                    </p:animEffect>
                                  </p:childTnLst>
                                </p:cTn>
                              </p:par>
                              <p:par>
                                <p:cTn id="76" presetID="22" presetClass="entr" presetSubtype="8" fill="hold" grpId="0" nodeType="withEffect">
                                  <p:stCondLst>
                                    <p:cond delay="900"/>
                                  </p:stCondLst>
                                  <p:childTnLst>
                                    <p:set>
                                      <p:cBhvr>
                                        <p:cTn id="77" dur="1" fill="hold">
                                          <p:stCondLst>
                                            <p:cond delay="0"/>
                                          </p:stCondLst>
                                        </p:cTn>
                                        <p:tgtEl>
                                          <p:spTgt spid="52"/>
                                        </p:tgtEl>
                                        <p:attrNameLst>
                                          <p:attrName>style.visibility</p:attrName>
                                        </p:attrNameLst>
                                      </p:cBhvr>
                                      <p:to>
                                        <p:strVal val="visible"/>
                                      </p:to>
                                    </p:set>
                                    <p:animEffect transition="in" filter="wipe(left)">
                                      <p:cBhvr>
                                        <p:cTn id="78" dur="500"/>
                                        <p:tgtEl>
                                          <p:spTgt spid="52"/>
                                        </p:tgtEl>
                                      </p:cBhvr>
                                    </p:animEffect>
                                  </p:childTnLst>
                                </p:cTn>
                              </p:par>
                              <p:par>
                                <p:cTn id="79" presetID="22" presetClass="entr" presetSubtype="8" fill="hold" grpId="0" nodeType="withEffect">
                                  <p:stCondLst>
                                    <p:cond delay="1050"/>
                                  </p:stCondLst>
                                  <p:childTnLst>
                                    <p:set>
                                      <p:cBhvr>
                                        <p:cTn id="80" dur="1" fill="hold">
                                          <p:stCondLst>
                                            <p:cond delay="0"/>
                                          </p:stCondLst>
                                        </p:cTn>
                                        <p:tgtEl>
                                          <p:spTgt spid="54"/>
                                        </p:tgtEl>
                                        <p:attrNameLst>
                                          <p:attrName>style.visibility</p:attrName>
                                        </p:attrNameLst>
                                      </p:cBhvr>
                                      <p:to>
                                        <p:strVal val="visible"/>
                                      </p:to>
                                    </p:set>
                                    <p:animEffect transition="in" filter="wipe(left)">
                                      <p:cBhvr>
                                        <p:cTn id="8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1" grpId="0" animBg="1"/>
      <p:bldP spid="50" grpId="0" animBg="1"/>
      <p:bldP spid="49" grpId="0" animBg="1"/>
      <p:bldP spid="48" grpId="0" animBg="1"/>
      <p:bldP spid="11" grpId="0"/>
      <p:bldP spid="27" grpId="0"/>
      <p:bldP spid="28" grpId="0"/>
      <p:bldP spid="29"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C1F123-DF7D-C219-11DB-340EEEC3D9A3}"/>
              </a:ext>
            </a:extLst>
          </p:cNvPr>
          <p:cNvGrpSpPr/>
          <p:nvPr/>
        </p:nvGrpSpPr>
        <p:grpSpPr>
          <a:xfrm>
            <a:off x="1301013" y="4637578"/>
            <a:ext cx="2748509" cy="1361001"/>
            <a:chOff x="8830716" y="1703092"/>
            <a:chExt cx="2748509" cy="1361001"/>
          </a:xfrm>
        </p:grpSpPr>
        <p:sp>
          <p:nvSpPr>
            <p:cNvPr id="13" name="TextBox 12">
              <a:extLst>
                <a:ext uri="{FF2B5EF4-FFF2-40B4-BE49-F238E27FC236}">
                  <a16:creationId xmlns:a16="http://schemas.microsoft.com/office/drawing/2014/main" id="{4C624F9D-16BC-A73F-D17B-ADC889790814}"/>
                </a:ext>
              </a:extLst>
            </p:cNvPr>
            <p:cNvSpPr txBox="1"/>
            <p:nvPr/>
          </p:nvSpPr>
          <p:spPr>
            <a:xfrm>
              <a:off x="8830716" y="1703092"/>
              <a:ext cx="2748509" cy="307777"/>
            </a:xfrm>
            <a:prstGeom prst="rect">
              <a:avLst/>
            </a:prstGeom>
            <a:noFill/>
          </p:spPr>
          <p:txBody>
            <a:bodyPr wrap="square" lIns="0" tIns="0" rIns="0" bIns="0" rtlCol="0">
              <a:spAutoFit/>
            </a:bodyPr>
            <a:lstStyle/>
            <a:p>
              <a:r>
                <a:rPr lang="en-US" sz="2000" b="1" dirty="0">
                  <a:solidFill>
                    <a:schemeClr val="accent1"/>
                  </a:solidFill>
                </a:rPr>
                <a:t>Market Growth</a:t>
              </a:r>
            </a:p>
          </p:txBody>
        </p:sp>
        <p:sp>
          <p:nvSpPr>
            <p:cNvPr id="14" name="TextBox 13">
              <a:extLst>
                <a:ext uri="{FF2B5EF4-FFF2-40B4-BE49-F238E27FC236}">
                  <a16:creationId xmlns:a16="http://schemas.microsoft.com/office/drawing/2014/main" id="{9C3C962F-18BA-99B0-FB8B-B513C40397BE}"/>
                </a:ext>
              </a:extLst>
            </p:cNvPr>
            <p:cNvSpPr txBox="1"/>
            <p:nvPr/>
          </p:nvSpPr>
          <p:spPr>
            <a:xfrm>
              <a:off x="8830716" y="2079208"/>
              <a:ext cx="2561151" cy="984885"/>
            </a:xfrm>
            <a:prstGeom prst="rect">
              <a:avLst/>
            </a:prstGeom>
            <a:noFill/>
          </p:spPr>
          <p:txBody>
            <a:bodyPr wrap="square" lIns="0" tIns="0" rIns="0" bIns="0" rtlCol="0">
              <a:spAutoFit/>
            </a:bodyPr>
            <a:lstStyle/>
            <a:p>
              <a:r>
                <a:rPr lang="en-US" sz="1600" dirty="0"/>
                <a:t>Sustained annual growth through strategic partnerships and market expansion.</a:t>
              </a:r>
            </a:p>
          </p:txBody>
        </p:sp>
      </p:grpSp>
      <p:sp>
        <p:nvSpPr>
          <p:cNvPr id="12" name="TextBox 11">
            <a:extLst>
              <a:ext uri="{FF2B5EF4-FFF2-40B4-BE49-F238E27FC236}">
                <a16:creationId xmlns:a16="http://schemas.microsoft.com/office/drawing/2014/main" id="{7FC83986-4EA5-E2DF-BB48-7251C110B080}"/>
              </a:ext>
            </a:extLst>
          </p:cNvPr>
          <p:cNvSpPr txBox="1"/>
          <p:nvPr/>
        </p:nvSpPr>
        <p:spPr>
          <a:xfrm>
            <a:off x="1301012" y="3801555"/>
            <a:ext cx="1584176" cy="677108"/>
          </a:xfrm>
          <a:prstGeom prst="rect">
            <a:avLst/>
          </a:prstGeom>
          <a:noFill/>
        </p:spPr>
        <p:txBody>
          <a:bodyPr wrap="square" lIns="0" tIns="0" rIns="0" bIns="0" rtlCol="0">
            <a:spAutoFit/>
          </a:bodyPr>
          <a:lstStyle/>
          <a:p>
            <a:r>
              <a:rPr lang="en-US" sz="4400" b="1" dirty="0">
                <a:solidFill>
                  <a:schemeClr val="accent1"/>
                </a:solidFill>
              </a:rPr>
              <a:t>11</a:t>
            </a:r>
            <a:r>
              <a:rPr lang="en-US" sz="3600" b="1" dirty="0">
                <a:solidFill>
                  <a:schemeClr val="accent1"/>
                </a:solidFill>
              </a:rPr>
              <a:t>%</a:t>
            </a:r>
            <a:endParaRPr lang="en-US" sz="4400" b="1" dirty="0">
              <a:solidFill>
                <a:schemeClr val="accent1"/>
              </a:solidFill>
            </a:endParaRPr>
          </a:p>
        </p:txBody>
      </p:sp>
      <p:pic>
        <p:nvPicPr>
          <p:cNvPr id="27" name="Graphic 26" descr="Circle with left arrow with solid fill">
            <a:extLst>
              <a:ext uri="{FF2B5EF4-FFF2-40B4-BE49-F238E27FC236}">
                <a16:creationId xmlns:a16="http://schemas.microsoft.com/office/drawing/2014/main" id="{80D14272-8541-2D0B-CF78-91E238EAFE8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01585" y="3966230"/>
            <a:ext cx="347758" cy="347758"/>
          </a:xfrm>
          <a:prstGeom prst="rect">
            <a:avLst/>
          </a:prstGeom>
        </p:spPr>
      </p:pic>
      <p:cxnSp>
        <p:nvCxnSpPr>
          <p:cNvPr id="22" name="Straight Connector 21">
            <a:extLst>
              <a:ext uri="{FF2B5EF4-FFF2-40B4-BE49-F238E27FC236}">
                <a16:creationId xmlns:a16="http://schemas.microsoft.com/office/drawing/2014/main" id="{16E9282B-08A0-E54E-3C18-A8A09E57A870}"/>
              </a:ext>
            </a:extLst>
          </p:cNvPr>
          <p:cNvCxnSpPr>
            <a:cxnSpLocks/>
          </p:cNvCxnSpPr>
          <p:nvPr/>
        </p:nvCxnSpPr>
        <p:spPr>
          <a:xfrm>
            <a:off x="4217338" y="3852379"/>
            <a:ext cx="0" cy="20549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6C12A6A3-C138-2213-5162-773C97EA8954}"/>
              </a:ext>
            </a:extLst>
          </p:cNvPr>
          <p:cNvSpPr/>
          <p:nvPr/>
        </p:nvSpPr>
        <p:spPr>
          <a:xfrm rot="11700000">
            <a:off x="9222134" y="-1768798"/>
            <a:ext cx="4905796" cy="4226940"/>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F87CC360-CFA9-97B4-A7BE-D7D4B39D600E}"/>
              </a:ext>
            </a:extLst>
          </p:cNvPr>
          <p:cNvSpPr txBox="1"/>
          <p:nvPr/>
        </p:nvSpPr>
        <p:spPr>
          <a:xfrm>
            <a:off x="616345" y="2107239"/>
            <a:ext cx="10744381" cy="1631216"/>
          </a:xfrm>
          <a:prstGeom prst="rect">
            <a:avLst/>
          </a:prstGeom>
          <a:noFill/>
        </p:spPr>
        <p:txBody>
          <a:bodyPr wrap="square">
            <a:spAutoFit/>
          </a:bodyPr>
          <a:lstStyle/>
          <a:p>
            <a:r>
              <a:rPr lang="en-US" sz="2000" b="1" dirty="0" err="1"/>
              <a:t>Eloum</a:t>
            </a:r>
            <a:r>
              <a:rPr lang="en-US" sz="2000" b="1" dirty="0"/>
              <a:t> </a:t>
            </a:r>
            <a:r>
              <a:rPr lang="en-US" sz="2000" b="1" dirty="0" err="1"/>
              <a:t>Alreyada</a:t>
            </a:r>
            <a:r>
              <a:rPr lang="en-US" sz="2000" b="1" dirty="0"/>
              <a:t> Scientific Bureau (ERSB)</a:t>
            </a:r>
            <a:r>
              <a:rPr lang="en-US" sz="2000" dirty="0"/>
              <a:t> is a leading scientific and pharmaceutical services company in Iraq, established to support healthcare providers with high-quality medical products, professional promotion, and reliable distribution solutions.</a:t>
            </a:r>
          </a:p>
          <a:p>
            <a:r>
              <a:rPr lang="en-US" sz="2000" dirty="0"/>
              <a:t>With a strong market presence and an experienced team, ERSB is committed to excellence, integrity, and long-term partnerships in the healthcare sector.</a:t>
            </a:r>
          </a:p>
        </p:txBody>
      </p:sp>
      <p:sp>
        <p:nvSpPr>
          <p:cNvPr id="41" name="TextBox 40">
            <a:extLst>
              <a:ext uri="{FF2B5EF4-FFF2-40B4-BE49-F238E27FC236}">
                <a16:creationId xmlns:a16="http://schemas.microsoft.com/office/drawing/2014/main" id="{B92E5147-B580-93C7-9C87-864BCE3D9BEC}"/>
              </a:ext>
            </a:extLst>
          </p:cNvPr>
          <p:cNvSpPr txBox="1"/>
          <p:nvPr/>
        </p:nvSpPr>
        <p:spPr>
          <a:xfrm>
            <a:off x="616345" y="987559"/>
            <a:ext cx="4685979" cy="646331"/>
          </a:xfrm>
          <a:prstGeom prst="rect">
            <a:avLst/>
          </a:prstGeom>
          <a:noFill/>
        </p:spPr>
        <p:txBody>
          <a:bodyPr wrap="square">
            <a:spAutoFit/>
          </a:bodyPr>
          <a:lstStyle/>
          <a:p>
            <a:pPr lvl="0">
              <a:spcBef>
                <a:spcPct val="20000"/>
              </a:spcBef>
              <a:defRPr/>
            </a:pPr>
            <a:r>
              <a:rPr lang="en-US" sz="3600" b="1" dirty="0">
                <a:solidFill>
                  <a:schemeClr val="accent1"/>
                </a:solidFill>
              </a:rPr>
              <a:t>Introduction</a:t>
            </a:r>
            <a:endParaRPr kumimoji="0" lang="en-US" sz="3600" b="1" i="0" u="none" strike="noStrike" kern="1200" cap="none" spc="0" normalizeH="0" baseline="0" noProof="0" dirty="0">
              <a:ln>
                <a:noFill/>
              </a:ln>
              <a:solidFill>
                <a:schemeClr val="accent1"/>
              </a:solidFill>
              <a:effectLst/>
              <a:uLnTx/>
              <a:uFillTx/>
              <a:latin typeface="Segoe UI"/>
              <a:cs typeface="Segoe UI"/>
            </a:endParaRPr>
          </a:p>
        </p:txBody>
      </p:sp>
      <p:grpSp>
        <p:nvGrpSpPr>
          <p:cNvPr id="43" name="Group 42">
            <a:extLst>
              <a:ext uri="{FF2B5EF4-FFF2-40B4-BE49-F238E27FC236}">
                <a16:creationId xmlns:a16="http://schemas.microsoft.com/office/drawing/2014/main" id="{B55EBA15-1980-1CEE-9CCF-5CD140079BE7}"/>
              </a:ext>
            </a:extLst>
          </p:cNvPr>
          <p:cNvGrpSpPr/>
          <p:nvPr/>
        </p:nvGrpSpPr>
        <p:grpSpPr>
          <a:xfrm>
            <a:off x="5050296" y="4637578"/>
            <a:ext cx="2748509" cy="868559"/>
            <a:chOff x="8830716" y="1703092"/>
            <a:chExt cx="2748509" cy="868559"/>
          </a:xfrm>
        </p:grpSpPr>
        <p:sp>
          <p:nvSpPr>
            <p:cNvPr id="44" name="TextBox 43">
              <a:extLst>
                <a:ext uri="{FF2B5EF4-FFF2-40B4-BE49-F238E27FC236}">
                  <a16:creationId xmlns:a16="http://schemas.microsoft.com/office/drawing/2014/main" id="{575A46CC-0876-EEC1-A694-C14DA1F1CCE5}"/>
                </a:ext>
              </a:extLst>
            </p:cNvPr>
            <p:cNvSpPr txBox="1"/>
            <p:nvPr/>
          </p:nvSpPr>
          <p:spPr>
            <a:xfrm>
              <a:off x="8830716" y="1703092"/>
              <a:ext cx="2748509" cy="307777"/>
            </a:xfrm>
            <a:prstGeom prst="rect">
              <a:avLst/>
            </a:prstGeom>
            <a:noFill/>
          </p:spPr>
          <p:txBody>
            <a:bodyPr wrap="square" lIns="0" tIns="0" rIns="0" bIns="0" rtlCol="0">
              <a:spAutoFit/>
            </a:bodyPr>
            <a:lstStyle/>
            <a:p>
              <a:r>
                <a:rPr lang="en-US" sz="2000" b="1" dirty="0">
                  <a:solidFill>
                    <a:schemeClr val="accent1"/>
                  </a:solidFill>
                </a:rPr>
                <a:t>Total Value sale </a:t>
              </a:r>
            </a:p>
          </p:txBody>
        </p:sp>
        <p:sp>
          <p:nvSpPr>
            <p:cNvPr id="45" name="TextBox 44">
              <a:extLst>
                <a:ext uri="{FF2B5EF4-FFF2-40B4-BE49-F238E27FC236}">
                  <a16:creationId xmlns:a16="http://schemas.microsoft.com/office/drawing/2014/main" id="{B9FB7DE6-EDDA-BA4B-4AAB-7DA61EDFF10B}"/>
                </a:ext>
              </a:extLst>
            </p:cNvPr>
            <p:cNvSpPr txBox="1"/>
            <p:nvPr/>
          </p:nvSpPr>
          <p:spPr>
            <a:xfrm>
              <a:off x="8830716" y="2079208"/>
              <a:ext cx="2561151" cy="492443"/>
            </a:xfrm>
            <a:prstGeom prst="rect">
              <a:avLst/>
            </a:prstGeom>
            <a:noFill/>
          </p:spPr>
          <p:txBody>
            <a:bodyPr wrap="square" lIns="0" tIns="0" rIns="0" bIns="0" rtlCol="0">
              <a:spAutoFit/>
            </a:bodyPr>
            <a:lstStyle/>
            <a:p>
              <a:r>
                <a:rPr lang="en-US" sz="1600" dirty="0"/>
                <a:t>market presence and financial stability.</a:t>
              </a:r>
            </a:p>
          </p:txBody>
        </p:sp>
      </p:grpSp>
      <p:sp>
        <p:nvSpPr>
          <p:cNvPr id="46" name="TextBox 45">
            <a:extLst>
              <a:ext uri="{FF2B5EF4-FFF2-40B4-BE49-F238E27FC236}">
                <a16:creationId xmlns:a16="http://schemas.microsoft.com/office/drawing/2014/main" id="{9337BF29-54A4-C268-9777-9F7B414317E2}"/>
              </a:ext>
            </a:extLst>
          </p:cNvPr>
          <p:cNvSpPr txBox="1"/>
          <p:nvPr/>
        </p:nvSpPr>
        <p:spPr>
          <a:xfrm>
            <a:off x="5050294" y="3801555"/>
            <a:ext cx="1584176" cy="677108"/>
          </a:xfrm>
          <a:prstGeom prst="rect">
            <a:avLst/>
          </a:prstGeom>
          <a:noFill/>
        </p:spPr>
        <p:txBody>
          <a:bodyPr wrap="square" lIns="0" tIns="0" rIns="0" bIns="0" rtlCol="0">
            <a:spAutoFit/>
          </a:bodyPr>
          <a:lstStyle/>
          <a:p>
            <a:r>
              <a:rPr lang="en-US" sz="4400" b="1" dirty="0">
                <a:solidFill>
                  <a:schemeClr val="accent1"/>
                </a:solidFill>
              </a:rPr>
              <a:t>$8.3</a:t>
            </a:r>
            <a:r>
              <a:rPr lang="en-US" sz="3600" b="1" dirty="0">
                <a:solidFill>
                  <a:schemeClr val="accent1"/>
                </a:solidFill>
              </a:rPr>
              <a:t>M</a:t>
            </a:r>
            <a:endParaRPr lang="en-US" sz="4400" b="1" dirty="0">
              <a:solidFill>
                <a:schemeClr val="accent1"/>
              </a:solidFill>
            </a:endParaRPr>
          </a:p>
        </p:txBody>
      </p:sp>
      <p:pic>
        <p:nvPicPr>
          <p:cNvPr id="47" name="Graphic 46" descr="Circle with left arrow with solid fill">
            <a:extLst>
              <a:ext uri="{FF2B5EF4-FFF2-40B4-BE49-F238E27FC236}">
                <a16:creationId xmlns:a16="http://schemas.microsoft.com/office/drawing/2014/main" id="{3B7DBE1A-4B53-EDDF-8ED3-DE4BB51A596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4450868" y="3966230"/>
            <a:ext cx="347758" cy="347758"/>
          </a:xfrm>
          <a:prstGeom prst="rect">
            <a:avLst/>
          </a:prstGeom>
        </p:spPr>
      </p:pic>
      <p:cxnSp>
        <p:nvCxnSpPr>
          <p:cNvPr id="48" name="Straight Connector 47">
            <a:extLst>
              <a:ext uri="{FF2B5EF4-FFF2-40B4-BE49-F238E27FC236}">
                <a16:creationId xmlns:a16="http://schemas.microsoft.com/office/drawing/2014/main" id="{CB11FF48-3C9A-B96F-D97D-DAA059067513}"/>
              </a:ext>
            </a:extLst>
          </p:cNvPr>
          <p:cNvCxnSpPr>
            <a:cxnSpLocks/>
          </p:cNvCxnSpPr>
          <p:nvPr/>
        </p:nvCxnSpPr>
        <p:spPr>
          <a:xfrm>
            <a:off x="7966620" y="3852379"/>
            <a:ext cx="0" cy="20549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A0692EF4-748B-7268-B155-0DF462A8D566}"/>
              </a:ext>
            </a:extLst>
          </p:cNvPr>
          <p:cNvGrpSpPr/>
          <p:nvPr/>
        </p:nvGrpSpPr>
        <p:grpSpPr>
          <a:xfrm>
            <a:off x="8799579" y="4637578"/>
            <a:ext cx="2748509" cy="1114780"/>
            <a:chOff x="8830716" y="1703092"/>
            <a:chExt cx="2748509" cy="1114780"/>
          </a:xfrm>
        </p:grpSpPr>
        <p:sp>
          <p:nvSpPr>
            <p:cNvPr id="50" name="TextBox 49">
              <a:extLst>
                <a:ext uri="{FF2B5EF4-FFF2-40B4-BE49-F238E27FC236}">
                  <a16:creationId xmlns:a16="http://schemas.microsoft.com/office/drawing/2014/main" id="{B336F565-A49C-8088-29A1-653DC98BF66E}"/>
                </a:ext>
              </a:extLst>
            </p:cNvPr>
            <p:cNvSpPr txBox="1"/>
            <p:nvPr/>
          </p:nvSpPr>
          <p:spPr>
            <a:xfrm>
              <a:off x="8830716" y="1703092"/>
              <a:ext cx="2748509" cy="307777"/>
            </a:xfrm>
            <a:prstGeom prst="rect">
              <a:avLst/>
            </a:prstGeom>
            <a:noFill/>
          </p:spPr>
          <p:txBody>
            <a:bodyPr wrap="square" lIns="0" tIns="0" rIns="0" bIns="0" rtlCol="0">
              <a:spAutoFit/>
            </a:bodyPr>
            <a:lstStyle/>
            <a:p>
              <a:r>
                <a:rPr lang="en-US" sz="2000" b="1" dirty="0">
                  <a:solidFill>
                    <a:schemeClr val="accent1"/>
                  </a:solidFill>
                </a:rPr>
                <a:t>Field Activities</a:t>
              </a:r>
            </a:p>
          </p:txBody>
        </p:sp>
        <p:sp>
          <p:nvSpPr>
            <p:cNvPr id="51" name="TextBox 50">
              <a:extLst>
                <a:ext uri="{FF2B5EF4-FFF2-40B4-BE49-F238E27FC236}">
                  <a16:creationId xmlns:a16="http://schemas.microsoft.com/office/drawing/2014/main" id="{6B0E3D58-3593-519E-9E46-2FDCAF4C5576}"/>
                </a:ext>
              </a:extLst>
            </p:cNvPr>
            <p:cNvSpPr txBox="1"/>
            <p:nvPr/>
          </p:nvSpPr>
          <p:spPr>
            <a:xfrm>
              <a:off x="8830716" y="2079208"/>
              <a:ext cx="2561151" cy="738664"/>
            </a:xfrm>
            <a:prstGeom prst="rect">
              <a:avLst/>
            </a:prstGeom>
            <a:noFill/>
          </p:spPr>
          <p:txBody>
            <a:bodyPr wrap="square" lIns="0" tIns="0" rIns="0" bIns="0" rtlCol="0">
              <a:spAutoFit/>
            </a:bodyPr>
            <a:lstStyle/>
            <a:p>
              <a:r>
                <a:rPr lang="en-US" sz="1600" dirty="0"/>
                <a:t>Demonstrating extensive medical and pharmacy coverage.</a:t>
              </a:r>
            </a:p>
          </p:txBody>
        </p:sp>
      </p:grpSp>
      <p:sp>
        <p:nvSpPr>
          <p:cNvPr id="52" name="TextBox 51">
            <a:extLst>
              <a:ext uri="{FF2B5EF4-FFF2-40B4-BE49-F238E27FC236}">
                <a16:creationId xmlns:a16="http://schemas.microsoft.com/office/drawing/2014/main" id="{1A2C190D-B501-FFA5-6A79-7F5D3ACE2781}"/>
              </a:ext>
            </a:extLst>
          </p:cNvPr>
          <p:cNvSpPr txBox="1"/>
          <p:nvPr/>
        </p:nvSpPr>
        <p:spPr>
          <a:xfrm>
            <a:off x="8799577" y="3801555"/>
            <a:ext cx="2687662" cy="677108"/>
          </a:xfrm>
          <a:prstGeom prst="rect">
            <a:avLst/>
          </a:prstGeom>
          <a:noFill/>
        </p:spPr>
        <p:txBody>
          <a:bodyPr wrap="square" lIns="0" tIns="0" rIns="0" bIns="0" rtlCol="0">
            <a:spAutoFit/>
          </a:bodyPr>
          <a:lstStyle/>
          <a:p>
            <a:r>
              <a:rPr lang="en-US" sz="4400" b="1" dirty="0">
                <a:solidFill>
                  <a:schemeClr val="accent1"/>
                </a:solidFill>
              </a:rPr>
              <a:t>25K+</a:t>
            </a:r>
          </a:p>
        </p:txBody>
      </p:sp>
      <p:pic>
        <p:nvPicPr>
          <p:cNvPr id="53" name="Graphic 52" descr="Circle with left arrow with solid fill">
            <a:extLst>
              <a:ext uri="{FF2B5EF4-FFF2-40B4-BE49-F238E27FC236}">
                <a16:creationId xmlns:a16="http://schemas.microsoft.com/office/drawing/2014/main" id="{6CD51FBA-C89B-8E46-E480-0FEA9AC14EC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8200151" y="3966230"/>
            <a:ext cx="347758" cy="347758"/>
          </a:xfrm>
          <a:prstGeom prst="rect">
            <a:avLst/>
          </a:prstGeom>
        </p:spPr>
      </p:pic>
      <p:pic>
        <p:nvPicPr>
          <p:cNvPr id="2" name="Picture 1">
            <a:extLst>
              <a:ext uri="{FF2B5EF4-FFF2-40B4-BE49-F238E27FC236}">
                <a16:creationId xmlns:a16="http://schemas.microsoft.com/office/drawing/2014/main" id="{49D79093-7864-870D-D11A-04630FB1B47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9226299" y="-277953"/>
            <a:ext cx="3487316" cy="2324877"/>
          </a:xfrm>
          <a:prstGeom prst="rect">
            <a:avLst/>
          </a:prstGeom>
        </p:spPr>
      </p:pic>
    </p:spTree>
    <p:extLst>
      <p:ext uri="{BB962C8B-B14F-4D97-AF65-F5344CB8AC3E}">
        <p14:creationId xmlns:p14="http://schemas.microsoft.com/office/powerpoint/2010/main" val="25130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75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 fill="hold"/>
                                        <p:tgtEl>
                                          <p:spTgt spid="12"/>
                                        </p:tgtEl>
                                        <p:attrNameLst>
                                          <p:attrName>ppt_w</p:attrName>
                                        </p:attrNameLst>
                                      </p:cBhvr>
                                      <p:tavLst>
                                        <p:tav tm="0">
                                          <p:val>
                                            <p:fltVal val="0"/>
                                          </p:val>
                                        </p:tav>
                                        <p:tav tm="100000">
                                          <p:val>
                                            <p:strVal val="#ppt_w"/>
                                          </p:val>
                                        </p:tav>
                                      </p:tavLst>
                                    </p:anim>
                                    <p:anim calcmode="lin" valueType="num">
                                      <p:cBhvr>
                                        <p:cTn id="11" dur="300" fill="hold"/>
                                        <p:tgtEl>
                                          <p:spTgt spid="12"/>
                                        </p:tgtEl>
                                        <p:attrNameLst>
                                          <p:attrName>ppt_h</p:attrName>
                                        </p:attrNameLst>
                                      </p:cBhvr>
                                      <p:tavLst>
                                        <p:tav tm="0">
                                          <p:val>
                                            <p:fltVal val="0"/>
                                          </p:val>
                                        </p:tav>
                                        <p:tav tm="100000">
                                          <p:val>
                                            <p:strVal val="#ppt_h"/>
                                          </p:val>
                                        </p:tav>
                                      </p:tavLst>
                                    </p:anim>
                                    <p:animEffect transition="in" filter="fade">
                                      <p:cBhvr>
                                        <p:cTn id="12" dur="300"/>
                                        <p:tgtEl>
                                          <p:spTgt spid="12"/>
                                        </p:tgtEl>
                                      </p:cBhvr>
                                    </p:animEffect>
                                  </p:childTnLst>
                                </p:cTn>
                              </p:par>
                              <p:par>
                                <p:cTn id="13" presetID="22" presetClass="entr" presetSubtype="4"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53"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300" fill="hold"/>
                                        <p:tgtEl>
                                          <p:spTgt spid="27"/>
                                        </p:tgtEl>
                                        <p:attrNameLst>
                                          <p:attrName>ppt_w</p:attrName>
                                        </p:attrNameLst>
                                      </p:cBhvr>
                                      <p:tavLst>
                                        <p:tav tm="0">
                                          <p:val>
                                            <p:fltVal val="0"/>
                                          </p:val>
                                        </p:tav>
                                        <p:tav tm="100000">
                                          <p:val>
                                            <p:strVal val="#ppt_w"/>
                                          </p:val>
                                        </p:tav>
                                      </p:tavLst>
                                    </p:anim>
                                    <p:anim calcmode="lin" valueType="num">
                                      <p:cBhvr>
                                        <p:cTn id="19" dur="300" fill="hold"/>
                                        <p:tgtEl>
                                          <p:spTgt spid="27"/>
                                        </p:tgtEl>
                                        <p:attrNameLst>
                                          <p:attrName>ppt_h</p:attrName>
                                        </p:attrNameLst>
                                      </p:cBhvr>
                                      <p:tavLst>
                                        <p:tav tm="0">
                                          <p:val>
                                            <p:fltVal val="0"/>
                                          </p:val>
                                        </p:tav>
                                        <p:tav tm="100000">
                                          <p:val>
                                            <p:strVal val="#ppt_h"/>
                                          </p:val>
                                        </p:tav>
                                      </p:tavLst>
                                    </p:anim>
                                    <p:animEffect transition="in" filter="fade">
                                      <p:cBhvr>
                                        <p:cTn id="20" dur="300"/>
                                        <p:tgtEl>
                                          <p:spTgt spid="27"/>
                                        </p:tgtEl>
                                      </p:cBhvr>
                                    </p:animEffect>
                                  </p:childTnLst>
                                </p:cTn>
                              </p:par>
                              <p:par>
                                <p:cTn id="21" presetID="10" presetClass="entr" presetSubtype="0" fill="hold" grpId="0" nodeType="withEffect">
                                  <p:stCondLst>
                                    <p:cond delay="85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wipe(up)">
                                      <p:cBhvr>
                                        <p:cTn id="26" dur="500"/>
                                        <p:tgtEl>
                                          <p:spTgt spid="40">
                                            <p:txEl>
                                              <p:pRg st="0" end="0"/>
                                            </p:txEl>
                                          </p:spTgt>
                                        </p:tgtEl>
                                      </p:cBhvr>
                                    </p:animEffect>
                                  </p:childTnLst>
                                </p:cTn>
                              </p:par>
                              <p:par>
                                <p:cTn id="27" presetID="22" presetClass="entr" presetSubtype="1" fill="hold" grpId="0" nodeType="withEffect">
                                  <p:stCondLst>
                                    <p:cond delay="500"/>
                                  </p:stCondLst>
                                  <p:childTnLst>
                                    <p:set>
                                      <p:cBhvr>
                                        <p:cTn id="28" dur="1" fill="hold">
                                          <p:stCondLst>
                                            <p:cond delay="0"/>
                                          </p:stCondLst>
                                        </p:cTn>
                                        <p:tgtEl>
                                          <p:spTgt spid="40">
                                            <p:txEl>
                                              <p:pRg st="1" end="1"/>
                                            </p:txEl>
                                          </p:spTgt>
                                        </p:tgtEl>
                                        <p:attrNameLst>
                                          <p:attrName>style.visibility</p:attrName>
                                        </p:attrNameLst>
                                      </p:cBhvr>
                                      <p:to>
                                        <p:strVal val="visible"/>
                                      </p:to>
                                    </p:set>
                                    <p:animEffect transition="in" filter="wipe(up)">
                                      <p:cBhvr>
                                        <p:cTn id="29" dur="500"/>
                                        <p:tgtEl>
                                          <p:spTgt spid="40">
                                            <p:txEl>
                                              <p:pRg st="1" end="1"/>
                                            </p:txEl>
                                          </p:spTgt>
                                        </p:tgtEl>
                                      </p:cBhvr>
                                    </p:animEffect>
                                  </p:childTnLst>
                                </p:cTn>
                              </p:par>
                              <p:par>
                                <p:cTn id="30" presetID="16" presetClass="entr" presetSubtype="42"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Effect transition="in" filter="barn(outHorizontal)">
                                      <p:cBhvr>
                                        <p:cTn id="32" dur="500"/>
                                        <p:tgtEl>
                                          <p:spTgt spid="41"/>
                                        </p:tgtEl>
                                      </p:cBhvr>
                                    </p:animEffect>
                                  </p:childTnLst>
                                </p:cTn>
                              </p:par>
                              <p:par>
                                <p:cTn id="33" presetID="16" presetClass="entr" presetSubtype="37" fill="hold" nodeType="withEffect">
                                  <p:stCondLst>
                                    <p:cond delay="750"/>
                                  </p:stCondLst>
                                  <p:childTnLst>
                                    <p:set>
                                      <p:cBhvr>
                                        <p:cTn id="34" dur="1" fill="hold">
                                          <p:stCondLst>
                                            <p:cond delay="0"/>
                                          </p:stCondLst>
                                        </p:cTn>
                                        <p:tgtEl>
                                          <p:spTgt spid="48"/>
                                        </p:tgtEl>
                                        <p:attrNameLst>
                                          <p:attrName>style.visibility</p:attrName>
                                        </p:attrNameLst>
                                      </p:cBhvr>
                                      <p:to>
                                        <p:strVal val="visible"/>
                                      </p:to>
                                    </p:set>
                                    <p:animEffect transition="in" filter="barn(outVertical)">
                                      <p:cBhvr>
                                        <p:cTn id="35" dur="500"/>
                                        <p:tgtEl>
                                          <p:spTgt spid="4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300" fill="hold"/>
                                        <p:tgtEl>
                                          <p:spTgt spid="46"/>
                                        </p:tgtEl>
                                        <p:attrNameLst>
                                          <p:attrName>ppt_w</p:attrName>
                                        </p:attrNameLst>
                                      </p:cBhvr>
                                      <p:tavLst>
                                        <p:tav tm="0">
                                          <p:val>
                                            <p:fltVal val="0"/>
                                          </p:val>
                                        </p:tav>
                                        <p:tav tm="100000">
                                          <p:val>
                                            <p:strVal val="#ppt_w"/>
                                          </p:val>
                                        </p:tav>
                                      </p:tavLst>
                                    </p:anim>
                                    <p:anim calcmode="lin" valueType="num">
                                      <p:cBhvr>
                                        <p:cTn id="39" dur="300" fill="hold"/>
                                        <p:tgtEl>
                                          <p:spTgt spid="46"/>
                                        </p:tgtEl>
                                        <p:attrNameLst>
                                          <p:attrName>ppt_h</p:attrName>
                                        </p:attrNameLst>
                                      </p:cBhvr>
                                      <p:tavLst>
                                        <p:tav tm="0">
                                          <p:val>
                                            <p:fltVal val="0"/>
                                          </p:val>
                                        </p:tav>
                                        <p:tav tm="100000">
                                          <p:val>
                                            <p:strVal val="#ppt_h"/>
                                          </p:val>
                                        </p:tav>
                                      </p:tavLst>
                                    </p:anim>
                                    <p:animEffect transition="in" filter="fade">
                                      <p:cBhvr>
                                        <p:cTn id="40" dur="300"/>
                                        <p:tgtEl>
                                          <p:spTgt spid="46"/>
                                        </p:tgtEl>
                                      </p:cBhvr>
                                    </p:animEffect>
                                  </p:childTnLst>
                                </p:cTn>
                              </p:par>
                              <p:par>
                                <p:cTn id="41" presetID="22" presetClass="entr" presetSubtype="4" fill="hold" nodeType="withEffect">
                                  <p:stCondLst>
                                    <p:cond delay="20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par>
                                <p:cTn id="44" presetID="53" presetClass="entr" presetSubtype="16"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300" fill="hold"/>
                                        <p:tgtEl>
                                          <p:spTgt spid="47"/>
                                        </p:tgtEl>
                                        <p:attrNameLst>
                                          <p:attrName>ppt_w</p:attrName>
                                        </p:attrNameLst>
                                      </p:cBhvr>
                                      <p:tavLst>
                                        <p:tav tm="0">
                                          <p:val>
                                            <p:fltVal val="0"/>
                                          </p:val>
                                        </p:tav>
                                        <p:tav tm="100000">
                                          <p:val>
                                            <p:strVal val="#ppt_w"/>
                                          </p:val>
                                        </p:tav>
                                      </p:tavLst>
                                    </p:anim>
                                    <p:anim calcmode="lin" valueType="num">
                                      <p:cBhvr>
                                        <p:cTn id="47" dur="300" fill="hold"/>
                                        <p:tgtEl>
                                          <p:spTgt spid="47"/>
                                        </p:tgtEl>
                                        <p:attrNameLst>
                                          <p:attrName>ppt_h</p:attrName>
                                        </p:attrNameLst>
                                      </p:cBhvr>
                                      <p:tavLst>
                                        <p:tav tm="0">
                                          <p:val>
                                            <p:fltVal val="0"/>
                                          </p:val>
                                        </p:tav>
                                        <p:tav tm="100000">
                                          <p:val>
                                            <p:strVal val="#ppt_h"/>
                                          </p:val>
                                        </p:tav>
                                      </p:tavLst>
                                    </p:anim>
                                    <p:animEffect transition="in" filter="fade">
                                      <p:cBhvr>
                                        <p:cTn id="48" dur="300"/>
                                        <p:tgtEl>
                                          <p:spTgt spid="4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300" fill="hold"/>
                                        <p:tgtEl>
                                          <p:spTgt spid="52"/>
                                        </p:tgtEl>
                                        <p:attrNameLst>
                                          <p:attrName>ppt_w</p:attrName>
                                        </p:attrNameLst>
                                      </p:cBhvr>
                                      <p:tavLst>
                                        <p:tav tm="0">
                                          <p:val>
                                            <p:fltVal val="0"/>
                                          </p:val>
                                        </p:tav>
                                        <p:tav tm="100000">
                                          <p:val>
                                            <p:strVal val="#ppt_w"/>
                                          </p:val>
                                        </p:tav>
                                      </p:tavLst>
                                    </p:anim>
                                    <p:anim calcmode="lin" valueType="num">
                                      <p:cBhvr>
                                        <p:cTn id="52" dur="300" fill="hold"/>
                                        <p:tgtEl>
                                          <p:spTgt spid="52"/>
                                        </p:tgtEl>
                                        <p:attrNameLst>
                                          <p:attrName>ppt_h</p:attrName>
                                        </p:attrNameLst>
                                      </p:cBhvr>
                                      <p:tavLst>
                                        <p:tav tm="0">
                                          <p:val>
                                            <p:fltVal val="0"/>
                                          </p:val>
                                        </p:tav>
                                        <p:tav tm="100000">
                                          <p:val>
                                            <p:strVal val="#ppt_h"/>
                                          </p:val>
                                        </p:tav>
                                      </p:tavLst>
                                    </p:anim>
                                    <p:animEffect transition="in" filter="fade">
                                      <p:cBhvr>
                                        <p:cTn id="53" dur="300"/>
                                        <p:tgtEl>
                                          <p:spTgt spid="52"/>
                                        </p:tgtEl>
                                      </p:cBhvr>
                                    </p:animEffect>
                                  </p:childTnLst>
                                </p:cTn>
                              </p:par>
                              <p:par>
                                <p:cTn id="54" presetID="22" presetClass="entr" presetSubtype="4" fill="hold" nodeType="withEffect">
                                  <p:stCondLst>
                                    <p:cond delay="200"/>
                                  </p:stCondLst>
                                  <p:childTnLst>
                                    <p:set>
                                      <p:cBhvr>
                                        <p:cTn id="55" dur="1" fill="hold">
                                          <p:stCondLst>
                                            <p:cond delay="0"/>
                                          </p:stCondLst>
                                        </p:cTn>
                                        <p:tgtEl>
                                          <p:spTgt spid="49"/>
                                        </p:tgtEl>
                                        <p:attrNameLst>
                                          <p:attrName>style.visibility</p:attrName>
                                        </p:attrNameLst>
                                      </p:cBhvr>
                                      <p:to>
                                        <p:strVal val="visible"/>
                                      </p:to>
                                    </p:set>
                                    <p:animEffect transition="in" filter="wipe(down)">
                                      <p:cBhvr>
                                        <p:cTn id="56" dur="500"/>
                                        <p:tgtEl>
                                          <p:spTgt spid="49"/>
                                        </p:tgtEl>
                                      </p:cBhvr>
                                    </p:animEffect>
                                  </p:childTnLst>
                                </p:cTn>
                              </p:par>
                              <p:par>
                                <p:cTn id="57" presetID="53" presetClass="entr" presetSubtype="16"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p:cTn id="59" dur="300" fill="hold"/>
                                        <p:tgtEl>
                                          <p:spTgt spid="53"/>
                                        </p:tgtEl>
                                        <p:attrNameLst>
                                          <p:attrName>ppt_w</p:attrName>
                                        </p:attrNameLst>
                                      </p:cBhvr>
                                      <p:tavLst>
                                        <p:tav tm="0">
                                          <p:val>
                                            <p:fltVal val="0"/>
                                          </p:val>
                                        </p:tav>
                                        <p:tav tm="100000">
                                          <p:val>
                                            <p:strVal val="#ppt_w"/>
                                          </p:val>
                                        </p:tav>
                                      </p:tavLst>
                                    </p:anim>
                                    <p:anim calcmode="lin" valueType="num">
                                      <p:cBhvr>
                                        <p:cTn id="60" dur="300" fill="hold"/>
                                        <p:tgtEl>
                                          <p:spTgt spid="53"/>
                                        </p:tgtEl>
                                        <p:attrNameLst>
                                          <p:attrName>ppt_h</p:attrName>
                                        </p:attrNameLst>
                                      </p:cBhvr>
                                      <p:tavLst>
                                        <p:tav tm="0">
                                          <p:val>
                                            <p:fltVal val="0"/>
                                          </p:val>
                                        </p:tav>
                                        <p:tav tm="100000">
                                          <p:val>
                                            <p:strVal val="#ppt_h"/>
                                          </p:val>
                                        </p:tav>
                                      </p:tavLst>
                                    </p:anim>
                                    <p:animEffect transition="in" filter="fade">
                                      <p:cBhvr>
                                        <p:cTn id="61" dur="3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animBg="1"/>
      <p:bldP spid="40" grpId="0" build="p"/>
      <p:bldP spid="41" grpId="0"/>
      <p:bldP spid="46"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B257745-1122-802C-3E1D-E4D51CB3EC19}"/>
              </a:ext>
            </a:extLst>
          </p:cNvPr>
          <p:cNvSpPr/>
          <p:nvPr/>
        </p:nvSpPr>
        <p:spPr>
          <a:xfrm>
            <a:off x="5674097" y="-1"/>
            <a:ext cx="6514728" cy="6356351"/>
          </a:xfrm>
          <a:custGeom>
            <a:avLst/>
            <a:gdLst>
              <a:gd name="connsiteX0" fmla="*/ 0 w 6514728"/>
              <a:gd name="connsiteY0" fmla="*/ 0 h 6356351"/>
              <a:gd name="connsiteX1" fmla="*/ 6514728 w 6514728"/>
              <a:gd name="connsiteY1" fmla="*/ 0 h 6356351"/>
              <a:gd name="connsiteX2" fmla="*/ 6514728 w 6514728"/>
              <a:gd name="connsiteY2" fmla="*/ 6270968 h 6356351"/>
              <a:gd name="connsiteX3" fmla="*/ 6452574 w 6514728"/>
              <a:gd name="connsiteY3" fmla="*/ 6283112 h 6356351"/>
              <a:gd name="connsiteX4" fmla="*/ 5599783 w 6514728"/>
              <a:gd name="connsiteY4" fmla="*/ 6356351 h 6356351"/>
              <a:gd name="connsiteX5" fmla="*/ 0 w 6514728"/>
              <a:gd name="connsiteY5" fmla="*/ 0 h 6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6356351">
                <a:moveTo>
                  <a:pt x="0" y="0"/>
                </a:moveTo>
                <a:lnTo>
                  <a:pt x="6514728" y="0"/>
                </a:lnTo>
                <a:lnTo>
                  <a:pt x="6514728" y="6270968"/>
                </a:lnTo>
                <a:lnTo>
                  <a:pt x="6452574" y="6283112"/>
                </a:lnTo>
                <a:cubicBezTo>
                  <a:pt x="6174512" y="6331339"/>
                  <a:pt x="5889721" y="6356351"/>
                  <a:pt x="5599783" y="6356351"/>
                </a:cubicBezTo>
                <a:cubicBezTo>
                  <a:pt x="2507108" y="6356351"/>
                  <a:pt x="0" y="3510516"/>
                  <a:pt x="0" y="0"/>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Shape 3">
            <a:extLst>
              <a:ext uri="{FF2B5EF4-FFF2-40B4-BE49-F238E27FC236}">
                <a16:creationId xmlns:a16="http://schemas.microsoft.com/office/drawing/2014/main" id="{5E69E918-683C-CDA2-D023-DD40B9C3C870}"/>
              </a:ext>
            </a:extLst>
          </p:cNvPr>
          <p:cNvSpPr/>
          <p:nvPr/>
        </p:nvSpPr>
        <p:spPr>
          <a:xfrm>
            <a:off x="5674097" y="-1"/>
            <a:ext cx="6514728" cy="5599782"/>
          </a:xfrm>
          <a:custGeom>
            <a:avLst/>
            <a:gdLst>
              <a:gd name="connsiteX0" fmla="*/ 0 w 6514728"/>
              <a:gd name="connsiteY0" fmla="*/ 0 h 5599782"/>
              <a:gd name="connsiteX1" fmla="*/ 6514728 w 6514728"/>
              <a:gd name="connsiteY1" fmla="*/ 0 h 5599782"/>
              <a:gd name="connsiteX2" fmla="*/ 6514728 w 6514728"/>
              <a:gd name="connsiteY2" fmla="*/ 5524562 h 5599782"/>
              <a:gd name="connsiteX3" fmla="*/ 6452574 w 6514728"/>
              <a:gd name="connsiteY3" fmla="*/ 5535260 h 5599782"/>
              <a:gd name="connsiteX4" fmla="*/ 5599783 w 6514728"/>
              <a:gd name="connsiteY4" fmla="*/ 5599782 h 5599782"/>
              <a:gd name="connsiteX5" fmla="*/ 0 w 6514728"/>
              <a:gd name="connsiteY5" fmla="*/ 0 h 559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5599782">
                <a:moveTo>
                  <a:pt x="0" y="0"/>
                </a:moveTo>
                <a:lnTo>
                  <a:pt x="6514728" y="0"/>
                </a:lnTo>
                <a:lnTo>
                  <a:pt x="6514728" y="5524562"/>
                </a:lnTo>
                <a:lnTo>
                  <a:pt x="6452574" y="5535260"/>
                </a:lnTo>
                <a:cubicBezTo>
                  <a:pt x="6174512" y="5577747"/>
                  <a:pt x="5889721" y="5599782"/>
                  <a:pt x="5599783" y="5599782"/>
                </a:cubicBezTo>
                <a:cubicBezTo>
                  <a:pt x="2507108" y="5599782"/>
                  <a:pt x="0" y="3092674"/>
                  <a:pt x="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F5A75574-CC13-24F6-705C-6110D1A86760}"/>
              </a:ext>
            </a:extLst>
          </p:cNvPr>
          <p:cNvGrpSpPr/>
          <p:nvPr/>
        </p:nvGrpSpPr>
        <p:grpSpPr>
          <a:xfrm>
            <a:off x="5512879" y="1755341"/>
            <a:ext cx="4752528" cy="802269"/>
            <a:chOff x="5512879" y="1755341"/>
            <a:chExt cx="4752528" cy="802269"/>
          </a:xfrm>
        </p:grpSpPr>
        <p:sp>
          <p:nvSpPr>
            <p:cNvPr id="15" name="Rectangle: Rounded Corners 14">
              <a:extLst>
                <a:ext uri="{FF2B5EF4-FFF2-40B4-BE49-F238E27FC236}">
                  <a16:creationId xmlns:a16="http://schemas.microsoft.com/office/drawing/2014/main" id="{D72D0D7F-C006-3400-C01B-E94318E91AE5}"/>
                </a:ext>
              </a:extLst>
            </p:cNvPr>
            <p:cNvSpPr/>
            <p:nvPr/>
          </p:nvSpPr>
          <p:spPr>
            <a:xfrm>
              <a:off x="5512879" y="1755341"/>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2BFB33BA-7BBD-65CF-F550-FD273FA6A005}"/>
                </a:ext>
              </a:extLst>
            </p:cNvPr>
            <p:cNvGrpSpPr/>
            <p:nvPr/>
          </p:nvGrpSpPr>
          <p:grpSpPr>
            <a:xfrm>
              <a:off x="6010084" y="1842631"/>
              <a:ext cx="4215391" cy="714979"/>
              <a:chOff x="5995193" y="1842631"/>
              <a:chExt cx="4215391" cy="714979"/>
            </a:xfrm>
          </p:grpSpPr>
          <p:sp>
            <p:nvSpPr>
              <p:cNvPr id="28" name="TextBox 27">
                <a:extLst>
                  <a:ext uri="{FF2B5EF4-FFF2-40B4-BE49-F238E27FC236}">
                    <a16:creationId xmlns:a16="http://schemas.microsoft.com/office/drawing/2014/main" id="{C9301B47-5AE1-6BEE-998E-7E2166562E46}"/>
                  </a:ext>
                </a:extLst>
              </p:cNvPr>
              <p:cNvSpPr txBox="1"/>
              <p:nvPr/>
            </p:nvSpPr>
            <p:spPr>
              <a:xfrm>
                <a:off x="5995194" y="1842631"/>
                <a:ext cx="2748509" cy="646331"/>
              </a:xfrm>
              <a:prstGeom prst="rect">
                <a:avLst/>
              </a:prstGeom>
              <a:noFill/>
            </p:spPr>
            <p:txBody>
              <a:bodyPr wrap="square" rtlCol="0">
                <a:spAutoFit/>
              </a:bodyPr>
              <a:lstStyle/>
              <a:p>
                <a:r>
                  <a:rPr lang="en-US" sz="1800" b="1" dirty="0">
                    <a:solidFill>
                      <a:srgbClr val="17255A"/>
                    </a:solidFill>
                  </a:rPr>
                  <a:t>Product Excellence</a:t>
                </a:r>
                <a:br>
                  <a:rPr lang="en-US" sz="1800" dirty="0">
                    <a:solidFill>
                      <a:srgbClr val="17255A"/>
                    </a:solidFill>
                  </a:rPr>
                </a:br>
                <a:endParaRPr lang="en-US" sz="1800" b="1" dirty="0">
                  <a:solidFill>
                    <a:srgbClr val="17255A"/>
                  </a:solidFill>
                </a:endParaRPr>
              </a:p>
            </p:txBody>
          </p:sp>
          <p:sp>
            <p:nvSpPr>
              <p:cNvPr id="29" name="TextBox 28">
                <a:extLst>
                  <a:ext uri="{FF2B5EF4-FFF2-40B4-BE49-F238E27FC236}">
                    <a16:creationId xmlns:a16="http://schemas.microsoft.com/office/drawing/2014/main" id="{0E841BBD-3B03-9558-1AE3-7297C5332832}"/>
                  </a:ext>
                </a:extLst>
              </p:cNvPr>
              <p:cNvSpPr txBox="1"/>
              <p:nvPr/>
            </p:nvSpPr>
            <p:spPr>
              <a:xfrm>
                <a:off x="5995193" y="2095945"/>
                <a:ext cx="4215391" cy="461665"/>
              </a:xfrm>
              <a:prstGeom prst="rect">
                <a:avLst/>
              </a:prstGeom>
              <a:noFill/>
            </p:spPr>
            <p:txBody>
              <a:bodyPr wrap="square" rtlCol="0">
                <a:spAutoFit/>
              </a:bodyPr>
              <a:lstStyle/>
              <a:p>
                <a:r>
                  <a:rPr lang="en-US" sz="1200" dirty="0"/>
                  <a:t>Ensuring safe, effective, and internationally compliant medical products.</a:t>
                </a:r>
              </a:p>
            </p:txBody>
          </p:sp>
        </p:grpSp>
      </p:grpSp>
      <p:grpSp>
        <p:nvGrpSpPr>
          <p:cNvPr id="17" name="Group 16">
            <a:extLst>
              <a:ext uri="{FF2B5EF4-FFF2-40B4-BE49-F238E27FC236}">
                <a16:creationId xmlns:a16="http://schemas.microsoft.com/office/drawing/2014/main" id="{2B10A721-CA99-59CF-DA6A-AE48F9371BCD}"/>
              </a:ext>
            </a:extLst>
          </p:cNvPr>
          <p:cNvGrpSpPr/>
          <p:nvPr/>
        </p:nvGrpSpPr>
        <p:grpSpPr>
          <a:xfrm>
            <a:off x="5890622" y="2816512"/>
            <a:ext cx="4752528" cy="997720"/>
            <a:chOff x="5890622" y="2816512"/>
            <a:chExt cx="4752528" cy="997720"/>
          </a:xfrm>
        </p:grpSpPr>
        <p:sp>
          <p:nvSpPr>
            <p:cNvPr id="23" name="Rectangle: Rounded Corners 22">
              <a:extLst>
                <a:ext uri="{FF2B5EF4-FFF2-40B4-BE49-F238E27FC236}">
                  <a16:creationId xmlns:a16="http://schemas.microsoft.com/office/drawing/2014/main" id="{F27E5558-60F2-86D5-E4A7-1D5E76B23528}"/>
                </a:ext>
              </a:extLst>
            </p:cNvPr>
            <p:cNvSpPr/>
            <p:nvPr/>
          </p:nvSpPr>
          <p:spPr>
            <a:xfrm>
              <a:off x="5890622" y="2816512"/>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5893E65D-E204-933D-AF73-0C38E94E5765}"/>
                </a:ext>
              </a:extLst>
            </p:cNvPr>
            <p:cNvGrpSpPr/>
            <p:nvPr/>
          </p:nvGrpSpPr>
          <p:grpSpPr>
            <a:xfrm>
              <a:off x="6396786" y="2914587"/>
              <a:ext cx="3828689" cy="899645"/>
              <a:chOff x="5995194" y="1842631"/>
              <a:chExt cx="3828689" cy="899645"/>
            </a:xfrm>
          </p:grpSpPr>
          <p:sp>
            <p:nvSpPr>
              <p:cNvPr id="32" name="TextBox 31">
                <a:extLst>
                  <a:ext uri="{FF2B5EF4-FFF2-40B4-BE49-F238E27FC236}">
                    <a16:creationId xmlns:a16="http://schemas.microsoft.com/office/drawing/2014/main" id="{F35909E4-04C5-981A-462F-8126864AC18D}"/>
                  </a:ext>
                </a:extLst>
              </p:cNvPr>
              <p:cNvSpPr txBox="1"/>
              <p:nvPr/>
            </p:nvSpPr>
            <p:spPr>
              <a:xfrm>
                <a:off x="5995194" y="1842631"/>
                <a:ext cx="3828689" cy="646331"/>
              </a:xfrm>
              <a:prstGeom prst="rect">
                <a:avLst/>
              </a:prstGeom>
              <a:noFill/>
            </p:spPr>
            <p:txBody>
              <a:bodyPr wrap="square" rtlCol="0">
                <a:spAutoFit/>
              </a:bodyPr>
              <a:lstStyle/>
              <a:p>
                <a:r>
                  <a:rPr lang="en-US" sz="1800" b="1" dirty="0">
                    <a:solidFill>
                      <a:srgbClr val="17255A"/>
                    </a:solidFill>
                  </a:rPr>
                  <a:t>Professional Partnerships</a:t>
                </a:r>
                <a:br>
                  <a:rPr lang="en-US" sz="1800" dirty="0">
                    <a:solidFill>
                      <a:srgbClr val="17255A"/>
                    </a:solidFill>
                  </a:rPr>
                </a:br>
                <a:endParaRPr lang="en-US" sz="1800" b="1" dirty="0">
                  <a:solidFill>
                    <a:srgbClr val="17255A"/>
                  </a:solidFill>
                </a:endParaRPr>
              </a:p>
            </p:txBody>
          </p:sp>
          <p:sp>
            <p:nvSpPr>
              <p:cNvPr id="33" name="TextBox 32">
                <a:extLst>
                  <a:ext uri="{FF2B5EF4-FFF2-40B4-BE49-F238E27FC236}">
                    <a16:creationId xmlns:a16="http://schemas.microsoft.com/office/drawing/2014/main" id="{E29985DD-4A93-7CDF-E0CC-14E6DA5854F3}"/>
                  </a:ext>
                </a:extLst>
              </p:cNvPr>
              <p:cNvSpPr txBox="1"/>
              <p:nvPr/>
            </p:nvSpPr>
            <p:spPr>
              <a:xfrm>
                <a:off x="5995194" y="2095945"/>
                <a:ext cx="2880320" cy="646331"/>
              </a:xfrm>
              <a:prstGeom prst="rect">
                <a:avLst/>
              </a:prstGeom>
              <a:noFill/>
            </p:spPr>
            <p:txBody>
              <a:bodyPr wrap="square" rtlCol="0">
                <a:spAutoFit/>
              </a:bodyPr>
              <a:lstStyle/>
              <a:p>
                <a:r>
                  <a:rPr lang="en-US" sz="1200" dirty="0"/>
                  <a:t>Building strong, ethical, and long-term relationships with our partners.</a:t>
                </a:r>
              </a:p>
              <a:p>
                <a:endParaRPr lang="en-US" sz="1200" dirty="0"/>
              </a:p>
            </p:txBody>
          </p:sp>
        </p:grpSp>
      </p:grpSp>
      <p:grpSp>
        <p:nvGrpSpPr>
          <p:cNvPr id="16" name="Group 15">
            <a:extLst>
              <a:ext uri="{FF2B5EF4-FFF2-40B4-BE49-F238E27FC236}">
                <a16:creationId xmlns:a16="http://schemas.microsoft.com/office/drawing/2014/main" id="{E3C76E38-31A9-C64D-8D62-615F1363AC69}"/>
              </a:ext>
            </a:extLst>
          </p:cNvPr>
          <p:cNvGrpSpPr/>
          <p:nvPr/>
        </p:nvGrpSpPr>
        <p:grpSpPr>
          <a:xfrm>
            <a:off x="6204012" y="3858983"/>
            <a:ext cx="4752528" cy="1045373"/>
            <a:chOff x="6204012" y="3858983"/>
            <a:chExt cx="4752528" cy="1045373"/>
          </a:xfrm>
        </p:grpSpPr>
        <p:sp>
          <p:nvSpPr>
            <p:cNvPr id="26" name="Rectangle: Rounded Corners 25">
              <a:extLst>
                <a:ext uri="{FF2B5EF4-FFF2-40B4-BE49-F238E27FC236}">
                  <a16:creationId xmlns:a16="http://schemas.microsoft.com/office/drawing/2014/main" id="{5978B891-ADF6-9BD3-3EDB-DC5DCE5B7C0D}"/>
                </a:ext>
              </a:extLst>
            </p:cNvPr>
            <p:cNvSpPr/>
            <p:nvPr/>
          </p:nvSpPr>
          <p:spPr>
            <a:xfrm>
              <a:off x="6204012" y="3858983"/>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33A18DF9-B6BC-9E9B-FEDE-2EAC31A53E82}"/>
                </a:ext>
              </a:extLst>
            </p:cNvPr>
            <p:cNvGrpSpPr/>
            <p:nvPr/>
          </p:nvGrpSpPr>
          <p:grpSpPr>
            <a:xfrm>
              <a:off x="6705752" y="3958545"/>
              <a:ext cx="4250787" cy="945811"/>
              <a:chOff x="5995193" y="1842631"/>
              <a:chExt cx="4250787" cy="945811"/>
            </a:xfrm>
          </p:grpSpPr>
          <p:sp>
            <p:nvSpPr>
              <p:cNvPr id="35" name="TextBox 34">
                <a:extLst>
                  <a:ext uri="{FF2B5EF4-FFF2-40B4-BE49-F238E27FC236}">
                    <a16:creationId xmlns:a16="http://schemas.microsoft.com/office/drawing/2014/main" id="{BE61EFCE-9B2C-135A-F856-4ABE384F0D0A}"/>
                  </a:ext>
                </a:extLst>
              </p:cNvPr>
              <p:cNvSpPr txBox="1"/>
              <p:nvPr/>
            </p:nvSpPr>
            <p:spPr>
              <a:xfrm>
                <a:off x="5995194" y="1842631"/>
                <a:ext cx="2748509" cy="646331"/>
              </a:xfrm>
              <a:prstGeom prst="rect">
                <a:avLst/>
              </a:prstGeom>
              <a:noFill/>
            </p:spPr>
            <p:txBody>
              <a:bodyPr wrap="square" rtlCol="0">
                <a:spAutoFit/>
              </a:bodyPr>
              <a:lstStyle/>
              <a:p>
                <a:r>
                  <a:rPr lang="en-US" sz="1800" b="1" dirty="0">
                    <a:solidFill>
                      <a:srgbClr val="17255A"/>
                    </a:solidFill>
                  </a:rPr>
                  <a:t>Sustainable Growth</a:t>
                </a:r>
                <a:br>
                  <a:rPr lang="en-US" sz="1800" dirty="0">
                    <a:solidFill>
                      <a:srgbClr val="17255A"/>
                    </a:solidFill>
                  </a:rPr>
                </a:br>
                <a:endParaRPr lang="en-US" sz="1800" b="1" dirty="0">
                  <a:solidFill>
                    <a:srgbClr val="17255A"/>
                  </a:solidFill>
                </a:endParaRPr>
              </a:p>
            </p:txBody>
          </p:sp>
          <p:sp>
            <p:nvSpPr>
              <p:cNvPr id="36" name="TextBox 35">
                <a:extLst>
                  <a:ext uri="{FF2B5EF4-FFF2-40B4-BE49-F238E27FC236}">
                    <a16:creationId xmlns:a16="http://schemas.microsoft.com/office/drawing/2014/main" id="{068DABE5-75AE-006B-2A3B-5286531BF438}"/>
                  </a:ext>
                </a:extLst>
              </p:cNvPr>
              <p:cNvSpPr txBox="1"/>
              <p:nvPr/>
            </p:nvSpPr>
            <p:spPr>
              <a:xfrm>
                <a:off x="5995193" y="2095945"/>
                <a:ext cx="4250787" cy="692497"/>
              </a:xfrm>
              <a:prstGeom prst="rect">
                <a:avLst/>
              </a:prstGeom>
              <a:noFill/>
            </p:spPr>
            <p:txBody>
              <a:bodyPr wrap="square" rtlCol="0">
                <a:spAutoFit/>
              </a:bodyPr>
              <a:lstStyle/>
              <a:p>
                <a:r>
                  <a:rPr lang="en-US" sz="1300" dirty="0"/>
                  <a:t>Expanding our market presence through data-driven strategies.</a:t>
                </a:r>
              </a:p>
              <a:p>
                <a:r>
                  <a:rPr lang="en-US" sz="1300" dirty="0"/>
                  <a:t>. </a:t>
                </a:r>
              </a:p>
            </p:txBody>
          </p:sp>
        </p:grpSp>
      </p:grpSp>
      <p:grpSp>
        <p:nvGrpSpPr>
          <p:cNvPr id="5" name="Group 4">
            <a:extLst>
              <a:ext uri="{FF2B5EF4-FFF2-40B4-BE49-F238E27FC236}">
                <a16:creationId xmlns:a16="http://schemas.microsoft.com/office/drawing/2014/main" id="{9BAF2783-92F6-33E1-9F04-1BA1899F2359}"/>
              </a:ext>
            </a:extLst>
          </p:cNvPr>
          <p:cNvGrpSpPr/>
          <p:nvPr/>
        </p:nvGrpSpPr>
        <p:grpSpPr>
          <a:xfrm>
            <a:off x="5043239" y="1755341"/>
            <a:ext cx="847383" cy="929282"/>
            <a:chOff x="5043239" y="1755341"/>
            <a:chExt cx="847383" cy="929282"/>
          </a:xfrm>
        </p:grpSpPr>
        <p:sp>
          <p:nvSpPr>
            <p:cNvPr id="14" name="Rectangle: Rounded Corners 13">
              <a:extLst>
                <a:ext uri="{FF2B5EF4-FFF2-40B4-BE49-F238E27FC236}">
                  <a16:creationId xmlns:a16="http://schemas.microsoft.com/office/drawing/2014/main" id="{81E813E6-D413-BCFB-9280-CFEA31CD143A}"/>
                </a:ext>
              </a:extLst>
            </p:cNvPr>
            <p:cNvSpPr/>
            <p:nvPr/>
          </p:nvSpPr>
          <p:spPr>
            <a:xfrm>
              <a:off x="5043239" y="2402316"/>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0D12A41-A1F6-1F76-B89A-3670C0EFAF99}"/>
                </a:ext>
              </a:extLst>
            </p:cNvPr>
            <p:cNvSpPr/>
            <p:nvPr/>
          </p:nvSpPr>
          <p:spPr>
            <a:xfrm>
              <a:off x="5060942" y="1755341"/>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Aperture with solid fill">
              <a:extLst>
                <a:ext uri="{FF2B5EF4-FFF2-40B4-BE49-F238E27FC236}">
                  <a16:creationId xmlns:a16="http://schemas.microsoft.com/office/drawing/2014/main" id="{1818E37D-EF0B-5709-3B07-9E69B6D1C73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92195" y="1874403"/>
              <a:ext cx="567173" cy="567173"/>
            </a:xfrm>
            <a:prstGeom prst="rect">
              <a:avLst/>
            </a:prstGeom>
          </p:spPr>
        </p:pic>
      </p:grpSp>
      <p:grpSp>
        <p:nvGrpSpPr>
          <p:cNvPr id="7" name="Group 6">
            <a:extLst>
              <a:ext uri="{FF2B5EF4-FFF2-40B4-BE49-F238E27FC236}">
                <a16:creationId xmlns:a16="http://schemas.microsoft.com/office/drawing/2014/main" id="{70D12DB0-3906-F300-0E6F-C8519F24B3F1}"/>
              </a:ext>
            </a:extLst>
          </p:cNvPr>
          <p:cNvGrpSpPr/>
          <p:nvPr/>
        </p:nvGrpSpPr>
        <p:grpSpPr>
          <a:xfrm>
            <a:off x="5734372" y="3858983"/>
            <a:ext cx="847383" cy="929282"/>
            <a:chOff x="5734372" y="3858983"/>
            <a:chExt cx="847383" cy="929282"/>
          </a:xfrm>
        </p:grpSpPr>
        <p:sp>
          <p:nvSpPr>
            <p:cNvPr id="25" name="Rectangle: Rounded Corners 24">
              <a:extLst>
                <a:ext uri="{FF2B5EF4-FFF2-40B4-BE49-F238E27FC236}">
                  <a16:creationId xmlns:a16="http://schemas.microsoft.com/office/drawing/2014/main" id="{0A3C09CD-21F6-BFAE-F532-C13E3E325CE4}"/>
                </a:ext>
              </a:extLst>
            </p:cNvPr>
            <p:cNvSpPr/>
            <p:nvPr/>
          </p:nvSpPr>
          <p:spPr>
            <a:xfrm>
              <a:off x="5734372" y="4505958"/>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1CB74AE-6914-F228-2614-3B27159E56FB}"/>
                </a:ext>
              </a:extLst>
            </p:cNvPr>
            <p:cNvSpPr/>
            <p:nvPr/>
          </p:nvSpPr>
          <p:spPr>
            <a:xfrm>
              <a:off x="5752075" y="3858983"/>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Bar chart with solid fill">
              <a:extLst>
                <a:ext uri="{FF2B5EF4-FFF2-40B4-BE49-F238E27FC236}">
                  <a16:creationId xmlns:a16="http://schemas.microsoft.com/office/drawing/2014/main" id="{DF198B7E-925C-C175-E7A0-624FCD493F9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72919" y="3959762"/>
              <a:ext cx="594019" cy="594019"/>
            </a:xfrm>
            <a:prstGeom prst="rect">
              <a:avLst/>
            </a:prstGeom>
          </p:spPr>
        </p:pic>
      </p:grpSp>
      <p:grpSp>
        <p:nvGrpSpPr>
          <p:cNvPr id="6" name="Group 5">
            <a:extLst>
              <a:ext uri="{FF2B5EF4-FFF2-40B4-BE49-F238E27FC236}">
                <a16:creationId xmlns:a16="http://schemas.microsoft.com/office/drawing/2014/main" id="{0E9BEA7F-2821-F830-3D7F-6C24DD9271AA}"/>
              </a:ext>
            </a:extLst>
          </p:cNvPr>
          <p:cNvGrpSpPr/>
          <p:nvPr/>
        </p:nvGrpSpPr>
        <p:grpSpPr>
          <a:xfrm>
            <a:off x="5420982" y="2816512"/>
            <a:ext cx="847383" cy="929282"/>
            <a:chOff x="5420982" y="2816512"/>
            <a:chExt cx="847383" cy="929282"/>
          </a:xfrm>
        </p:grpSpPr>
        <p:sp>
          <p:nvSpPr>
            <p:cNvPr id="22" name="Rectangle: Rounded Corners 21">
              <a:extLst>
                <a:ext uri="{FF2B5EF4-FFF2-40B4-BE49-F238E27FC236}">
                  <a16:creationId xmlns:a16="http://schemas.microsoft.com/office/drawing/2014/main" id="{573029FC-7093-5A9F-DA40-DFA80742B28C}"/>
                </a:ext>
              </a:extLst>
            </p:cNvPr>
            <p:cNvSpPr/>
            <p:nvPr/>
          </p:nvSpPr>
          <p:spPr>
            <a:xfrm>
              <a:off x="5420982" y="3463487"/>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3F80D00-7392-8497-D051-14C6530E425C}"/>
                </a:ext>
              </a:extLst>
            </p:cNvPr>
            <p:cNvSpPr/>
            <p:nvPr/>
          </p:nvSpPr>
          <p:spPr>
            <a:xfrm>
              <a:off x="5438685" y="2816512"/>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riefcase with solid fill">
              <a:extLst>
                <a:ext uri="{FF2B5EF4-FFF2-40B4-BE49-F238E27FC236}">
                  <a16:creationId xmlns:a16="http://schemas.microsoft.com/office/drawing/2014/main" id="{86873887-7BC7-AC07-E4DB-487D10EAC26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85417" y="2960393"/>
              <a:ext cx="536215" cy="536215"/>
            </a:xfrm>
            <a:prstGeom prst="rect">
              <a:avLst/>
            </a:prstGeom>
          </p:spPr>
        </p:pic>
      </p:grpSp>
      <p:sp>
        <p:nvSpPr>
          <p:cNvPr id="43" name="TextBox 42">
            <a:extLst>
              <a:ext uri="{FF2B5EF4-FFF2-40B4-BE49-F238E27FC236}">
                <a16:creationId xmlns:a16="http://schemas.microsoft.com/office/drawing/2014/main" id="{9536E7AF-A00F-73FA-4BA8-B927EFCF7971}"/>
              </a:ext>
            </a:extLst>
          </p:cNvPr>
          <p:cNvSpPr txBox="1"/>
          <p:nvPr/>
        </p:nvSpPr>
        <p:spPr>
          <a:xfrm>
            <a:off x="132811" y="3720402"/>
            <a:ext cx="1584176" cy="707886"/>
          </a:xfrm>
          <a:prstGeom prst="rect">
            <a:avLst/>
          </a:prstGeom>
          <a:noFill/>
        </p:spPr>
        <p:txBody>
          <a:bodyPr wrap="square" rtlCol="0">
            <a:spAutoFit/>
          </a:bodyPr>
          <a:lstStyle/>
          <a:p>
            <a:pPr algn="r"/>
            <a:r>
              <a:rPr lang="en-US" sz="4000" b="1" dirty="0">
                <a:solidFill>
                  <a:schemeClr val="accent1"/>
                </a:solidFill>
              </a:rPr>
              <a:t>100</a:t>
            </a:r>
            <a:r>
              <a:rPr lang="en-US" sz="3200" b="1" dirty="0">
                <a:solidFill>
                  <a:schemeClr val="accent1"/>
                </a:solidFill>
              </a:rPr>
              <a:t>%</a:t>
            </a:r>
            <a:endParaRPr lang="en-US" sz="4000" b="1" dirty="0">
              <a:solidFill>
                <a:schemeClr val="accent1"/>
              </a:solidFill>
            </a:endParaRPr>
          </a:p>
        </p:txBody>
      </p:sp>
      <p:sp>
        <p:nvSpPr>
          <p:cNvPr id="44" name="TextBox 43">
            <a:extLst>
              <a:ext uri="{FF2B5EF4-FFF2-40B4-BE49-F238E27FC236}">
                <a16:creationId xmlns:a16="http://schemas.microsoft.com/office/drawing/2014/main" id="{31CFE76F-D2B2-007D-C0D0-28F2CFEC9E89}"/>
              </a:ext>
            </a:extLst>
          </p:cNvPr>
          <p:cNvSpPr txBox="1"/>
          <p:nvPr/>
        </p:nvSpPr>
        <p:spPr>
          <a:xfrm>
            <a:off x="1848798" y="3857339"/>
            <a:ext cx="2748509" cy="400110"/>
          </a:xfrm>
          <a:prstGeom prst="rect">
            <a:avLst/>
          </a:prstGeom>
          <a:noFill/>
        </p:spPr>
        <p:txBody>
          <a:bodyPr wrap="square" rtlCol="0">
            <a:spAutoFit/>
          </a:bodyPr>
          <a:lstStyle/>
          <a:p>
            <a:r>
              <a:rPr lang="en-US" sz="2000" b="1" dirty="0">
                <a:solidFill>
                  <a:schemeClr val="accent1"/>
                </a:solidFill>
              </a:rPr>
              <a:t>Market Penetration</a:t>
            </a:r>
          </a:p>
        </p:txBody>
      </p:sp>
      <p:sp>
        <p:nvSpPr>
          <p:cNvPr id="45" name="TextBox 44">
            <a:extLst>
              <a:ext uri="{FF2B5EF4-FFF2-40B4-BE49-F238E27FC236}">
                <a16:creationId xmlns:a16="http://schemas.microsoft.com/office/drawing/2014/main" id="{5C363E0E-999B-79F3-074D-DEFF77649309}"/>
              </a:ext>
            </a:extLst>
          </p:cNvPr>
          <p:cNvSpPr txBox="1"/>
          <p:nvPr/>
        </p:nvSpPr>
        <p:spPr>
          <a:xfrm>
            <a:off x="1848798" y="4212889"/>
            <a:ext cx="2880320" cy="584775"/>
          </a:xfrm>
          <a:prstGeom prst="rect">
            <a:avLst/>
          </a:prstGeom>
          <a:noFill/>
        </p:spPr>
        <p:txBody>
          <a:bodyPr wrap="square" rtlCol="0">
            <a:spAutoFit/>
          </a:bodyPr>
          <a:lstStyle/>
          <a:p>
            <a:r>
              <a:rPr lang="en-US" sz="1600" dirty="0"/>
              <a:t>Strong presence in key Iraqi provinces.</a:t>
            </a:r>
          </a:p>
        </p:txBody>
      </p:sp>
      <p:sp>
        <p:nvSpPr>
          <p:cNvPr id="46" name="TextBox 45">
            <a:extLst>
              <a:ext uri="{FF2B5EF4-FFF2-40B4-BE49-F238E27FC236}">
                <a16:creationId xmlns:a16="http://schemas.microsoft.com/office/drawing/2014/main" id="{129CB6F1-1543-FBB6-B037-0714AFAA5895}"/>
              </a:ext>
            </a:extLst>
          </p:cNvPr>
          <p:cNvSpPr txBox="1"/>
          <p:nvPr/>
        </p:nvSpPr>
        <p:spPr>
          <a:xfrm>
            <a:off x="132811" y="5038935"/>
            <a:ext cx="1584176" cy="707886"/>
          </a:xfrm>
          <a:prstGeom prst="rect">
            <a:avLst/>
          </a:prstGeom>
          <a:noFill/>
        </p:spPr>
        <p:txBody>
          <a:bodyPr wrap="square" rtlCol="0">
            <a:spAutoFit/>
          </a:bodyPr>
          <a:lstStyle/>
          <a:p>
            <a:pPr algn="r"/>
            <a:r>
              <a:rPr lang="en-US" sz="4000" b="1" dirty="0">
                <a:solidFill>
                  <a:schemeClr val="accent1"/>
                </a:solidFill>
              </a:rPr>
              <a:t>100</a:t>
            </a:r>
            <a:r>
              <a:rPr lang="en-US" sz="3200" b="1" dirty="0">
                <a:solidFill>
                  <a:schemeClr val="accent1"/>
                </a:solidFill>
              </a:rPr>
              <a:t>%</a:t>
            </a:r>
            <a:endParaRPr lang="en-US" sz="4000" b="1" dirty="0">
              <a:solidFill>
                <a:schemeClr val="accent1"/>
              </a:solidFill>
            </a:endParaRPr>
          </a:p>
        </p:txBody>
      </p:sp>
      <p:sp>
        <p:nvSpPr>
          <p:cNvPr id="47" name="TextBox 46">
            <a:extLst>
              <a:ext uri="{FF2B5EF4-FFF2-40B4-BE49-F238E27FC236}">
                <a16:creationId xmlns:a16="http://schemas.microsoft.com/office/drawing/2014/main" id="{5E75B653-D638-0CF3-F77C-9818E709DFAE}"/>
              </a:ext>
            </a:extLst>
          </p:cNvPr>
          <p:cNvSpPr txBox="1"/>
          <p:nvPr/>
        </p:nvSpPr>
        <p:spPr>
          <a:xfrm>
            <a:off x="1848798" y="5175872"/>
            <a:ext cx="2748509" cy="400110"/>
          </a:xfrm>
          <a:prstGeom prst="rect">
            <a:avLst/>
          </a:prstGeom>
          <a:noFill/>
        </p:spPr>
        <p:txBody>
          <a:bodyPr wrap="square" rtlCol="0">
            <a:spAutoFit/>
          </a:bodyPr>
          <a:lstStyle/>
          <a:p>
            <a:r>
              <a:rPr lang="en-US" sz="2000" b="1" dirty="0">
                <a:solidFill>
                  <a:schemeClr val="accent1"/>
                </a:solidFill>
              </a:rPr>
              <a:t>Client Satisfaction</a:t>
            </a:r>
          </a:p>
        </p:txBody>
      </p:sp>
      <p:sp>
        <p:nvSpPr>
          <p:cNvPr id="48" name="TextBox 47">
            <a:extLst>
              <a:ext uri="{FF2B5EF4-FFF2-40B4-BE49-F238E27FC236}">
                <a16:creationId xmlns:a16="http://schemas.microsoft.com/office/drawing/2014/main" id="{7B56BA72-E249-D28C-CFC5-B0E5B6C53667}"/>
              </a:ext>
            </a:extLst>
          </p:cNvPr>
          <p:cNvSpPr txBox="1"/>
          <p:nvPr/>
        </p:nvSpPr>
        <p:spPr>
          <a:xfrm>
            <a:off x="1848798" y="5531422"/>
            <a:ext cx="2880320" cy="584775"/>
          </a:xfrm>
          <a:prstGeom prst="rect">
            <a:avLst/>
          </a:prstGeom>
          <a:noFill/>
        </p:spPr>
        <p:txBody>
          <a:bodyPr wrap="square" rtlCol="0">
            <a:spAutoFit/>
          </a:bodyPr>
          <a:lstStyle/>
          <a:p>
            <a:r>
              <a:rPr lang="en-US" sz="1600" dirty="0"/>
              <a:t>High level of trust and repeat partnerships.</a:t>
            </a:r>
          </a:p>
        </p:txBody>
      </p:sp>
      <p:cxnSp>
        <p:nvCxnSpPr>
          <p:cNvPr id="49" name="Straight Connector 48">
            <a:extLst>
              <a:ext uri="{FF2B5EF4-FFF2-40B4-BE49-F238E27FC236}">
                <a16:creationId xmlns:a16="http://schemas.microsoft.com/office/drawing/2014/main" id="{9814D290-0683-996D-46F0-A7A5841E885B}"/>
              </a:ext>
            </a:extLst>
          </p:cNvPr>
          <p:cNvCxnSpPr/>
          <p:nvPr/>
        </p:nvCxnSpPr>
        <p:spPr>
          <a:xfrm>
            <a:off x="609441" y="4971746"/>
            <a:ext cx="45963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9490D54-F264-94D1-1E1F-2DDAA2931ABA}"/>
              </a:ext>
            </a:extLst>
          </p:cNvPr>
          <p:cNvGrpSpPr/>
          <p:nvPr/>
        </p:nvGrpSpPr>
        <p:grpSpPr>
          <a:xfrm>
            <a:off x="6573569" y="4936672"/>
            <a:ext cx="4752528" cy="845319"/>
            <a:chOff x="6573569" y="4936672"/>
            <a:chExt cx="4752528" cy="845319"/>
          </a:xfrm>
        </p:grpSpPr>
        <p:sp>
          <p:nvSpPr>
            <p:cNvPr id="51" name="Rectangle: Rounded Corners 50">
              <a:extLst>
                <a:ext uri="{FF2B5EF4-FFF2-40B4-BE49-F238E27FC236}">
                  <a16:creationId xmlns:a16="http://schemas.microsoft.com/office/drawing/2014/main" id="{51D5B305-4D78-58F2-1202-6B2B916BB892}"/>
                </a:ext>
              </a:extLst>
            </p:cNvPr>
            <p:cNvSpPr/>
            <p:nvPr/>
          </p:nvSpPr>
          <p:spPr>
            <a:xfrm>
              <a:off x="6573569" y="4936672"/>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52F7AF4C-5955-55DA-7D1C-B42E05BAD3D9}"/>
                </a:ext>
              </a:extLst>
            </p:cNvPr>
            <p:cNvGrpSpPr/>
            <p:nvPr/>
          </p:nvGrpSpPr>
          <p:grpSpPr>
            <a:xfrm>
              <a:off x="7075309" y="5036234"/>
              <a:ext cx="4250787" cy="745757"/>
              <a:chOff x="5995193" y="1842631"/>
              <a:chExt cx="4250787" cy="745757"/>
            </a:xfrm>
          </p:grpSpPr>
          <p:sp>
            <p:nvSpPr>
              <p:cNvPr id="54" name="TextBox 53">
                <a:extLst>
                  <a:ext uri="{FF2B5EF4-FFF2-40B4-BE49-F238E27FC236}">
                    <a16:creationId xmlns:a16="http://schemas.microsoft.com/office/drawing/2014/main" id="{1D91C38F-8F5D-065C-A133-9055E82E9043}"/>
                  </a:ext>
                </a:extLst>
              </p:cNvPr>
              <p:cNvSpPr txBox="1"/>
              <p:nvPr/>
            </p:nvSpPr>
            <p:spPr>
              <a:xfrm>
                <a:off x="5995194" y="1842631"/>
                <a:ext cx="2748509" cy="369332"/>
              </a:xfrm>
              <a:prstGeom prst="rect">
                <a:avLst/>
              </a:prstGeom>
              <a:noFill/>
            </p:spPr>
            <p:txBody>
              <a:bodyPr wrap="square" rtlCol="0">
                <a:spAutoFit/>
              </a:bodyPr>
              <a:lstStyle/>
              <a:p>
                <a:r>
                  <a:rPr lang="en-US" sz="1800" b="1" dirty="0">
                    <a:solidFill>
                      <a:srgbClr val="17255A"/>
                    </a:solidFill>
                  </a:rPr>
                  <a:t>Customer Focus</a:t>
                </a:r>
              </a:p>
            </p:txBody>
          </p:sp>
          <p:sp>
            <p:nvSpPr>
              <p:cNvPr id="55" name="TextBox 54">
                <a:extLst>
                  <a:ext uri="{FF2B5EF4-FFF2-40B4-BE49-F238E27FC236}">
                    <a16:creationId xmlns:a16="http://schemas.microsoft.com/office/drawing/2014/main" id="{BF533071-D300-1D22-53BB-27FC00F4D4F5}"/>
                  </a:ext>
                </a:extLst>
              </p:cNvPr>
              <p:cNvSpPr txBox="1"/>
              <p:nvPr/>
            </p:nvSpPr>
            <p:spPr>
              <a:xfrm>
                <a:off x="5995193" y="2095945"/>
                <a:ext cx="4250787" cy="492443"/>
              </a:xfrm>
              <a:prstGeom prst="rect">
                <a:avLst/>
              </a:prstGeom>
              <a:noFill/>
            </p:spPr>
            <p:txBody>
              <a:bodyPr wrap="square" rtlCol="0">
                <a:spAutoFit/>
              </a:bodyPr>
              <a:lstStyle/>
              <a:p>
                <a:r>
                  <a:rPr lang="en-US" sz="1300" dirty="0"/>
                  <a:t>Meeting the needs of healthcare providers with reliability and precision.</a:t>
                </a:r>
              </a:p>
            </p:txBody>
          </p:sp>
        </p:grpSp>
      </p:grpSp>
      <p:grpSp>
        <p:nvGrpSpPr>
          <p:cNvPr id="8" name="Group 7">
            <a:extLst>
              <a:ext uri="{FF2B5EF4-FFF2-40B4-BE49-F238E27FC236}">
                <a16:creationId xmlns:a16="http://schemas.microsoft.com/office/drawing/2014/main" id="{95476F7A-B568-FCE3-94E5-64CC849591AF}"/>
              </a:ext>
            </a:extLst>
          </p:cNvPr>
          <p:cNvGrpSpPr/>
          <p:nvPr/>
        </p:nvGrpSpPr>
        <p:grpSpPr>
          <a:xfrm>
            <a:off x="6103929" y="4936672"/>
            <a:ext cx="847383" cy="929282"/>
            <a:chOff x="6103929" y="4936672"/>
            <a:chExt cx="847383" cy="929282"/>
          </a:xfrm>
        </p:grpSpPr>
        <p:sp>
          <p:nvSpPr>
            <p:cNvPr id="50" name="Rectangle: Rounded Corners 49">
              <a:extLst>
                <a:ext uri="{FF2B5EF4-FFF2-40B4-BE49-F238E27FC236}">
                  <a16:creationId xmlns:a16="http://schemas.microsoft.com/office/drawing/2014/main" id="{427D7C3E-C5E5-9140-177F-62C3F8AA1BFF}"/>
                </a:ext>
              </a:extLst>
            </p:cNvPr>
            <p:cNvSpPr/>
            <p:nvPr/>
          </p:nvSpPr>
          <p:spPr>
            <a:xfrm>
              <a:off x="6103929" y="5583647"/>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473A68D9-58A4-98BD-6513-C634A3F369BA}"/>
                </a:ext>
              </a:extLst>
            </p:cNvPr>
            <p:cNvSpPr/>
            <p:nvPr/>
          </p:nvSpPr>
          <p:spPr>
            <a:xfrm>
              <a:off x="6121632" y="4936672"/>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descr="Bullseye with solid fill">
              <a:extLst>
                <a:ext uri="{FF2B5EF4-FFF2-40B4-BE49-F238E27FC236}">
                  <a16:creationId xmlns:a16="http://schemas.microsoft.com/office/drawing/2014/main" id="{3B5A916E-F935-9F75-0658-6EA6B567726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42335" y="5039828"/>
              <a:ext cx="588274" cy="588274"/>
            </a:xfrm>
            <a:prstGeom prst="rect">
              <a:avLst/>
            </a:prstGeom>
          </p:spPr>
        </p:pic>
      </p:grpSp>
      <p:sp>
        <p:nvSpPr>
          <p:cNvPr id="20" name="TextBox 19">
            <a:extLst>
              <a:ext uri="{FF2B5EF4-FFF2-40B4-BE49-F238E27FC236}">
                <a16:creationId xmlns:a16="http://schemas.microsoft.com/office/drawing/2014/main" id="{5545BD34-9301-85B8-FB86-6234DA464537}"/>
              </a:ext>
            </a:extLst>
          </p:cNvPr>
          <p:cNvSpPr txBox="1"/>
          <p:nvPr/>
        </p:nvSpPr>
        <p:spPr>
          <a:xfrm>
            <a:off x="646396" y="2150837"/>
            <a:ext cx="4295083" cy="1538883"/>
          </a:xfrm>
          <a:prstGeom prst="rect">
            <a:avLst/>
          </a:prstGeom>
          <a:noFill/>
        </p:spPr>
        <p:txBody>
          <a:bodyPr wrap="square" lIns="0" tIns="0" rIns="0" bIns="0">
            <a:spAutoFit/>
          </a:bodyPr>
          <a:lstStyle/>
          <a:p>
            <a:pPr lvl="0">
              <a:spcBef>
                <a:spcPct val="20000"/>
              </a:spcBef>
            </a:pPr>
            <a:r>
              <a:rPr lang="en-US" sz="2000" dirty="0"/>
              <a:t>We are committed to excellence, transparency, innovation, and long-term partnerships, ensuring sustainable growth and trusted healthcare solutions.</a:t>
            </a:r>
            <a:endParaRPr lang="en-US" sz="2000" dirty="0">
              <a:solidFill>
                <a:prstClr val="black"/>
              </a:solidFill>
            </a:endParaRPr>
          </a:p>
        </p:txBody>
      </p:sp>
      <p:sp>
        <p:nvSpPr>
          <p:cNvPr id="21" name="TextBox 20">
            <a:extLst>
              <a:ext uri="{FF2B5EF4-FFF2-40B4-BE49-F238E27FC236}">
                <a16:creationId xmlns:a16="http://schemas.microsoft.com/office/drawing/2014/main" id="{267DDC5D-7348-6FF0-AB74-B2FA13C80855}"/>
              </a:ext>
            </a:extLst>
          </p:cNvPr>
          <p:cNvSpPr txBox="1"/>
          <p:nvPr/>
        </p:nvSpPr>
        <p:spPr>
          <a:xfrm>
            <a:off x="616345" y="1111181"/>
            <a:ext cx="4685979" cy="553998"/>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Mission Statement</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pic>
        <p:nvPicPr>
          <p:cNvPr id="10" name="Picture 9">
            <a:extLst>
              <a:ext uri="{FF2B5EF4-FFF2-40B4-BE49-F238E27FC236}">
                <a16:creationId xmlns:a16="http://schemas.microsoft.com/office/drawing/2014/main" id="{2E15EF01-A151-DA07-45BC-BE5B7C229BAB}"/>
              </a:ext>
            </a:extLst>
          </p:cNvPr>
          <p:cNvPicPr>
            <a:picLocks noChangeAspect="1"/>
          </p:cNvPicPr>
          <p:nvPr/>
        </p:nvPicPr>
        <p:blipFill>
          <a:blip r:embed="rId10">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9073282" y="-166888"/>
            <a:ext cx="3487316" cy="2324877"/>
          </a:xfrm>
          <a:prstGeom prst="rect">
            <a:avLst/>
          </a:prstGeom>
        </p:spPr>
      </p:pic>
    </p:spTree>
    <p:extLst>
      <p:ext uri="{BB962C8B-B14F-4D97-AF65-F5344CB8AC3E}">
        <p14:creationId xmlns:p14="http://schemas.microsoft.com/office/powerpoint/2010/main" val="265062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3" decel="8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300" fill="hold"/>
                                        <p:tgtEl>
                                          <p:spTgt spid="43"/>
                                        </p:tgtEl>
                                        <p:attrNameLst>
                                          <p:attrName>ppt_w</p:attrName>
                                        </p:attrNameLst>
                                      </p:cBhvr>
                                      <p:tavLst>
                                        <p:tav tm="0">
                                          <p:val>
                                            <p:fltVal val="0"/>
                                          </p:val>
                                        </p:tav>
                                        <p:tav tm="100000">
                                          <p:val>
                                            <p:strVal val="#ppt_w"/>
                                          </p:val>
                                        </p:tav>
                                      </p:tavLst>
                                    </p:anim>
                                    <p:anim calcmode="lin" valueType="num">
                                      <p:cBhvr>
                                        <p:cTn id="16" dur="300" fill="hold"/>
                                        <p:tgtEl>
                                          <p:spTgt spid="43"/>
                                        </p:tgtEl>
                                        <p:attrNameLst>
                                          <p:attrName>ppt_h</p:attrName>
                                        </p:attrNameLst>
                                      </p:cBhvr>
                                      <p:tavLst>
                                        <p:tav tm="0">
                                          <p:val>
                                            <p:fltVal val="0"/>
                                          </p:val>
                                        </p:tav>
                                        <p:tav tm="100000">
                                          <p:val>
                                            <p:strVal val="#ppt_h"/>
                                          </p:val>
                                        </p:tav>
                                      </p:tavLst>
                                    </p:anim>
                                    <p:animEffect transition="in" filter="fade">
                                      <p:cBhvr>
                                        <p:cTn id="17" dur="300"/>
                                        <p:tgtEl>
                                          <p:spTgt spid="43"/>
                                        </p:tgtEl>
                                      </p:cBhvr>
                                    </p:animEffect>
                                  </p:childTnLst>
                                </p:cTn>
                              </p:par>
                              <p:par>
                                <p:cTn id="18" presetID="53" presetClass="entr" presetSubtype="16" fill="hold" grpId="0" nodeType="withEffect">
                                  <p:stCondLst>
                                    <p:cond delay="200"/>
                                  </p:stCondLst>
                                  <p:childTnLst>
                                    <p:set>
                                      <p:cBhvr>
                                        <p:cTn id="19" dur="1" fill="hold">
                                          <p:stCondLst>
                                            <p:cond delay="0"/>
                                          </p:stCondLst>
                                        </p:cTn>
                                        <p:tgtEl>
                                          <p:spTgt spid="46"/>
                                        </p:tgtEl>
                                        <p:attrNameLst>
                                          <p:attrName>style.visibility</p:attrName>
                                        </p:attrNameLst>
                                      </p:cBhvr>
                                      <p:to>
                                        <p:strVal val="visible"/>
                                      </p:to>
                                    </p:set>
                                    <p:anim calcmode="lin" valueType="num">
                                      <p:cBhvr>
                                        <p:cTn id="20" dur="300" fill="hold"/>
                                        <p:tgtEl>
                                          <p:spTgt spid="46"/>
                                        </p:tgtEl>
                                        <p:attrNameLst>
                                          <p:attrName>ppt_w</p:attrName>
                                        </p:attrNameLst>
                                      </p:cBhvr>
                                      <p:tavLst>
                                        <p:tav tm="0">
                                          <p:val>
                                            <p:fltVal val="0"/>
                                          </p:val>
                                        </p:tav>
                                        <p:tav tm="100000">
                                          <p:val>
                                            <p:strVal val="#ppt_w"/>
                                          </p:val>
                                        </p:tav>
                                      </p:tavLst>
                                    </p:anim>
                                    <p:anim calcmode="lin" valueType="num">
                                      <p:cBhvr>
                                        <p:cTn id="21" dur="300" fill="hold"/>
                                        <p:tgtEl>
                                          <p:spTgt spid="46"/>
                                        </p:tgtEl>
                                        <p:attrNameLst>
                                          <p:attrName>ppt_h</p:attrName>
                                        </p:attrNameLst>
                                      </p:cBhvr>
                                      <p:tavLst>
                                        <p:tav tm="0">
                                          <p:val>
                                            <p:fltVal val="0"/>
                                          </p:val>
                                        </p:tav>
                                        <p:tav tm="100000">
                                          <p:val>
                                            <p:strVal val="#ppt_h"/>
                                          </p:val>
                                        </p:tav>
                                      </p:tavLst>
                                    </p:anim>
                                    <p:animEffect transition="in" filter="fade">
                                      <p:cBhvr>
                                        <p:cTn id="22" dur="300"/>
                                        <p:tgtEl>
                                          <p:spTgt spid="46"/>
                                        </p:tgtEl>
                                      </p:cBhvr>
                                    </p:animEffect>
                                  </p:childTnLst>
                                </p:cTn>
                              </p:par>
                              <p:par>
                                <p:cTn id="23" presetID="22" presetClass="entr" presetSubtype="4" fill="hold" grpId="0" nodeType="withEffect">
                                  <p:stCondLst>
                                    <p:cond delay="20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par>
                                <p:cTn id="26" presetID="22" presetClass="entr" presetSubtype="4" fill="hold" grpId="0" nodeType="withEffect">
                                  <p:stCondLst>
                                    <p:cond delay="200"/>
                                  </p:stCondLst>
                                  <p:childTnLst>
                                    <p:set>
                                      <p:cBhvr>
                                        <p:cTn id="27" dur="1" fill="hold">
                                          <p:stCondLst>
                                            <p:cond delay="0"/>
                                          </p:stCondLst>
                                        </p:cTn>
                                        <p:tgtEl>
                                          <p:spTgt spid="47"/>
                                        </p:tgtEl>
                                        <p:attrNameLst>
                                          <p:attrName>style.visibility</p:attrName>
                                        </p:attrNameLst>
                                      </p:cBhvr>
                                      <p:to>
                                        <p:strVal val="visible"/>
                                      </p:to>
                                    </p:set>
                                    <p:animEffect transition="in" filter="wipe(down)">
                                      <p:cBhvr>
                                        <p:cTn id="28" dur="500"/>
                                        <p:tgtEl>
                                          <p:spTgt spid="47"/>
                                        </p:tgtEl>
                                      </p:cBhvr>
                                    </p:animEffect>
                                  </p:childTnLst>
                                </p:cTn>
                              </p:par>
                              <p:par>
                                <p:cTn id="29" presetID="22" presetClass="entr" presetSubtype="1" fill="hold" grpId="0" nodeType="withEffect">
                                  <p:stCondLst>
                                    <p:cond delay="40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cTn>
                              </p:par>
                              <p:par>
                                <p:cTn id="32" presetID="22" presetClass="entr" presetSubtype="1" fill="hold" grpId="0" nodeType="withEffect">
                                  <p:stCondLst>
                                    <p:cond delay="40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par>
                                <p:cTn id="35" presetID="22" presetClass="entr" presetSubtype="8" fill="hold" nodeType="withEffect">
                                  <p:stCondLst>
                                    <p:cond delay="300"/>
                                  </p:stCondLst>
                                  <p:childTnLst>
                                    <p:set>
                                      <p:cBhvr>
                                        <p:cTn id="36" dur="1" fill="hold">
                                          <p:stCondLst>
                                            <p:cond delay="0"/>
                                          </p:stCondLst>
                                        </p:cTn>
                                        <p:tgtEl>
                                          <p:spTgt spid="49"/>
                                        </p:tgtEl>
                                        <p:attrNameLst>
                                          <p:attrName>style.visibility</p:attrName>
                                        </p:attrNameLst>
                                      </p:cBhvr>
                                      <p:to>
                                        <p:strVal val="visible"/>
                                      </p:to>
                                    </p:set>
                                    <p:animEffect transition="in" filter="wipe(left)">
                                      <p:cBhvr>
                                        <p:cTn id="37" dur="500"/>
                                        <p:tgtEl>
                                          <p:spTgt spid="49"/>
                                        </p:tgtEl>
                                      </p:cBhvr>
                                    </p:animEffect>
                                  </p:childTnLst>
                                </p:cTn>
                              </p:par>
                              <p:par>
                                <p:cTn id="38" presetID="53" presetClass="entr" presetSubtype="16" fill="hold" nodeType="withEffect">
                                  <p:stCondLst>
                                    <p:cond delay="300"/>
                                  </p:stCondLst>
                                  <p:childTnLst>
                                    <p:set>
                                      <p:cBhvr>
                                        <p:cTn id="39" dur="1" fill="hold">
                                          <p:stCondLst>
                                            <p:cond delay="0"/>
                                          </p:stCondLst>
                                        </p:cTn>
                                        <p:tgtEl>
                                          <p:spTgt spid="5"/>
                                        </p:tgtEl>
                                        <p:attrNameLst>
                                          <p:attrName>style.visibility</p:attrName>
                                        </p:attrNameLst>
                                      </p:cBhvr>
                                      <p:to>
                                        <p:strVal val="visible"/>
                                      </p:to>
                                    </p:set>
                                    <p:anim calcmode="lin" valueType="num">
                                      <p:cBhvr>
                                        <p:cTn id="40" dur="300" fill="hold"/>
                                        <p:tgtEl>
                                          <p:spTgt spid="5"/>
                                        </p:tgtEl>
                                        <p:attrNameLst>
                                          <p:attrName>ppt_w</p:attrName>
                                        </p:attrNameLst>
                                      </p:cBhvr>
                                      <p:tavLst>
                                        <p:tav tm="0">
                                          <p:val>
                                            <p:fltVal val="0"/>
                                          </p:val>
                                        </p:tav>
                                        <p:tav tm="100000">
                                          <p:val>
                                            <p:strVal val="#ppt_w"/>
                                          </p:val>
                                        </p:tav>
                                      </p:tavLst>
                                    </p:anim>
                                    <p:anim calcmode="lin" valueType="num">
                                      <p:cBhvr>
                                        <p:cTn id="41" dur="300" fill="hold"/>
                                        <p:tgtEl>
                                          <p:spTgt spid="5"/>
                                        </p:tgtEl>
                                        <p:attrNameLst>
                                          <p:attrName>ppt_h</p:attrName>
                                        </p:attrNameLst>
                                      </p:cBhvr>
                                      <p:tavLst>
                                        <p:tav tm="0">
                                          <p:val>
                                            <p:fltVal val="0"/>
                                          </p:val>
                                        </p:tav>
                                        <p:tav tm="100000">
                                          <p:val>
                                            <p:strVal val="#ppt_h"/>
                                          </p:val>
                                        </p:tav>
                                      </p:tavLst>
                                    </p:anim>
                                    <p:animEffect transition="in" filter="fade">
                                      <p:cBhvr>
                                        <p:cTn id="42" dur="300"/>
                                        <p:tgtEl>
                                          <p:spTgt spid="5"/>
                                        </p:tgtEl>
                                      </p:cBhvr>
                                    </p:animEffect>
                                  </p:childTnLst>
                                </p:cTn>
                              </p:par>
                              <p:par>
                                <p:cTn id="43" presetID="53" presetClass="entr" presetSubtype="16" fill="hold" nodeType="withEffect">
                                  <p:stCondLst>
                                    <p:cond delay="400"/>
                                  </p:stCondLst>
                                  <p:childTnLst>
                                    <p:set>
                                      <p:cBhvr>
                                        <p:cTn id="44" dur="1" fill="hold">
                                          <p:stCondLst>
                                            <p:cond delay="0"/>
                                          </p:stCondLst>
                                        </p:cTn>
                                        <p:tgtEl>
                                          <p:spTgt spid="6"/>
                                        </p:tgtEl>
                                        <p:attrNameLst>
                                          <p:attrName>style.visibility</p:attrName>
                                        </p:attrNameLst>
                                      </p:cBhvr>
                                      <p:to>
                                        <p:strVal val="visible"/>
                                      </p:to>
                                    </p:set>
                                    <p:anim calcmode="lin" valueType="num">
                                      <p:cBhvr>
                                        <p:cTn id="45" dur="300" fill="hold"/>
                                        <p:tgtEl>
                                          <p:spTgt spid="6"/>
                                        </p:tgtEl>
                                        <p:attrNameLst>
                                          <p:attrName>ppt_w</p:attrName>
                                        </p:attrNameLst>
                                      </p:cBhvr>
                                      <p:tavLst>
                                        <p:tav tm="0">
                                          <p:val>
                                            <p:fltVal val="0"/>
                                          </p:val>
                                        </p:tav>
                                        <p:tav tm="100000">
                                          <p:val>
                                            <p:strVal val="#ppt_w"/>
                                          </p:val>
                                        </p:tav>
                                      </p:tavLst>
                                    </p:anim>
                                    <p:anim calcmode="lin" valueType="num">
                                      <p:cBhvr>
                                        <p:cTn id="46" dur="300" fill="hold"/>
                                        <p:tgtEl>
                                          <p:spTgt spid="6"/>
                                        </p:tgtEl>
                                        <p:attrNameLst>
                                          <p:attrName>ppt_h</p:attrName>
                                        </p:attrNameLst>
                                      </p:cBhvr>
                                      <p:tavLst>
                                        <p:tav tm="0">
                                          <p:val>
                                            <p:fltVal val="0"/>
                                          </p:val>
                                        </p:tav>
                                        <p:tav tm="100000">
                                          <p:val>
                                            <p:strVal val="#ppt_h"/>
                                          </p:val>
                                        </p:tav>
                                      </p:tavLst>
                                    </p:anim>
                                    <p:animEffect transition="in" filter="fade">
                                      <p:cBhvr>
                                        <p:cTn id="47" dur="300"/>
                                        <p:tgtEl>
                                          <p:spTgt spid="6"/>
                                        </p:tgtEl>
                                      </p:cBhvr>
                                    </p:animEffect>
                                  </p:childTnLst>
                                </p:cTn>
                              </p:par>
                              <p:par>
                                <p:cTn id="48" presetID="53" presetClass="entr" presetSubtype="16" fill="hold" nodeType="withEffect">
                                  <p:stCondLst>
                                    <p:cond delay="500"/>
                                  </p:stCondLst>
                                  <p:childTnLst>
                                    <p:set>
                                      <p:cBhvr>
                                        <p:cTn id="49" dur="1" fill="hold">
                                          <p:stCondLst>
                                            <p:cond delay="0"/>
                                          </p:stCondLst>
                                        </p:cTn>
                                        <p:tgtEl>
                                          <p:spTgt spid="7"/>
                                        </p:tgtEl>
                                        <p:attrNameLst>
                                          <p:attrName>style.visibility</p:attrName>
                                        </p:attrNameLst>
                                      </p:cBhvr>
                                      <p:to>
                                        <p:strVal val="visible"/>
                                      </p:to>
                                    </p:set>
                                    <p:anim calcmode="lin" valueType="num">
                                      <p:cBhvr>
                                        <p:cTn id="50" dur="300" fill="hold"/>
                                        <p:tgtEl>
                                          <p:spTgt spid="7"/>
                                        </p:tgtEl>
                                        <p:attrNameLst>
                                          <p:attrName>ppt_w</p:attrName>
                                        </p:attrNameLst>
                                      </p:cBhvr>
                                      <p:tavLst>
                                        <p:tav tm="0">
                                          <p:val>
                                            <p:fltVal val="0"/>
                                          </p:val>
                                        </p:tav>
                                        <p:tav tm="100000">
                                          <p:val>
                                            <p:strVal val="#ppt_w"/>
                                          </p:val>
                                        </p:tav>
                                      </p:tavLst>
                                    </p:anim>
                                    <p:anim calcmode="lin" valueType="num">
                                      <p:cBhvr>
                                        <p:cTn id="51" dur="300" fill="hold"/>
                                        <p:tgtEl>
                                          <p:spTgt spid="7"/>
                                        </p:tgtEl>
                                        <p:attrNameLst>
                                          <p:attrName>ppt_h</p:attrName>
                                        </p:attrNameLst>
                                      </p:cBhvr>
                                      <p:tavLst>
                                        <p:tav tm="0">
                                          <p:val>
                                            <p:fltVal val="0"/>
                                          </p:val>
                                        </p:tav>
                                        <p:tav tm="100000">
                                          <p:val>
                                            <p:strVal val="#ppt_h"/>
                                          </p:val>
                                        </p:tav>
                                      </p:tavLst>
                                    </p:anim>
                                    <p:animEffect transition="in" filter="fade">
                                      <p:cBhvr>
                                        <p:cTn id="52" dur="300"/>
                                        <p:tgtEl>
                                          <p:spTgt spid="7"/>
                                        </p:tgtEl>
                                      </p:cBhvr>
                                    </p:animEffect>
                                  </p:childTnLst>
                                </p:cTn>
                              </p:par>
                              <p:par>
                                <p:cTn id="53" presetID="53" presetClass="entr" presetSubtype="16" fill="hold" nodeType="withEffect">
                                  <p:stCondLst>
                                    <p:cond delay="600"/>
                                  </p:stCondLst>
                                  <p:childTnLst>
                                    <p:set>
                                      <p:cBhvr>
                                        <p:cTn id="54" dur="1" fill="hold">
                                          <p:stCondLst>
                                            <p:cond delay="0"/>
                                          </p:stCondLst>
                                        </p:cTn>
                                        <p:tgtEl>
                                          <p:spTgt spid="8"/>
                                        </p:tgtEl>
                                        <p:attrNameLst>
                                          <p:attrName>style.visibility</p:attrName>
                                        </p:attrNameLst>
                                      </p:cBhvr>
                                      <p:to>
                                        <p:strVal val="visible"/>
                                      </p:to>
                                    </p:set>
                                    <p:anim calcmode="lin" valueType="num">
                                      <p:cBhvr>
                                        <p:cTn id="55" dur="300" fill="hold"/>
                                        <p:tgtEl>
                                          <p:spTgt spid="8"/>
                                        </p:tgtEl>
                                        <p:attrNameLst>
                                          <p:attrName>ppt_w</p:attrName>
                                        </p:attrNameLst>
                                      </p:cBhvr>
                                      <p:tavLst>
                                        <p:tav tm="0">
                                          <p:val>
                                            <p:fltVal val="0"/>
                                          </p:val>
                                        </p:tav>
                                        <p:tav tm="100000">
                                          <p:val>
                                            <p:strVal val="#ppt_w"/>
                                          </p:val>
                                        </p:tav>
                                      </p:tavLst>
                                    </p:anim>
                                    <p:anim calcmode="lin" valueType="num">
                                      <p:cBhvr>
                                        <p:cTn id="56" dur="300" fill="hold"/>
                                        <p:tgtEl>
                                          <p:spTgt spid="8"/>
                                        </p:tgtEl>
                                        <p:attrNameLst>
                                          <p:attrName>ppt_h</p:attrName>
                                        </p:attrNameLst>
                                      </p:cBhvr>
                                      <p:tavLst>
                                        <p:tav tm="0">
                                          <p:val>
                                            <p:fltVal val="0"/>
                                          </p:val>
                                        </p:tav>
                                        <p:tav tm="100000">
                                          <p:val>
                                            <p:strVal val="#ppt_h"/>
                                          </p:val>
                                        </p:tav>
                                      </p:tavLst>
                                    </p:anim>
                                    <p:animEffect transition="in" filter="fade">
                                      <p:cBhvr>
                                        <p:cTn id="57" dur="300"/>
                                        <p:tgtEl>
                                          <p:spTgt spid="8"/>
                                        </p:tgtEl>
                                      </p:cBhvr>
                                    </p:animEffect>
                                  </p:childTnLst>
                                </p:cTn>
                              </p:par>
                              <p:par>
                                <p:cTn id="58" presetID="22" presetClass="entr" presetSubtype="8" fill="hold" nodeType="withEffect">
                                  <p:stCondLst>
                                    <p:cond delay="40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nodeType="withEffect">
                                  <p:stCondLst>
                                    <p:cond delay="50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nodeType="withEffect">
                                  <p:stCondLst>
                                    <p:cond delay="60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par>
                                <p:cTn id="67" presetID="22" presetClass="entr" presetSubtype="8" fill="hold" nodeType="withEffect">
                                  <p:stCondLst>
                                    <p:cond delay="75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1" fill="hold" grpId="0" nodeType="withEffect">
                                  <p:stCondLst>
                                    <p:cond delay="50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up)">
                                      <p:cBhvr>
                                        <p:cTn id="72" dur="500"/>
                                        <p:tgtEl>
                                          <p:spTgt spid="20">
                                            <p:txEl>
                                              <p:pRg st="0" end="0"/>
                                            </p:txEl>
                                          </p:spTgt>
                                        </p:tgtEl>
                                      </p:cBhvr>
                                    </p:animEffect>
                                  </p:childTnLst>
                                </p:cTn>
                              </p:par>
                              <p:par>
                                <p:cTn id="73" presetID="16" presetClass="entr" presetSubtype="42" fill="hold" grpId="0" nodeType="withEffect">
                                  <p:stCondLst>
                                    <p:cond delay="500"/>
                                  </p:stCondLst>
                                  <p:childTnLst>
                                    <p:set>
                                      <p:cBhvr>
                                        <p:cTn id="74" dur="1" fill="hold">
                                          <p:stCondLst>
                                            <p:cond delay="0"/>
                                          </p:stCondLst>
                                        </p:cTn>
                                        <p:tgtEl>
                                          <p:spTgt spid="21"/>
                                        </p:tgtEl>
                                        <p:attrNameLst>
                                          <p:attrName>style.visibility</p:attrName>
                                        </p:attrNameLst>
                                      </p:cBhvr>
                                      <p:to>
                                        <p:strVal val="visible"/>
                                      </p:to>
                                    </p:set>
                                    <p:animEffect transition="in" filter="barn(outHorizontal)">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3" grpId="0"/>
      <p:bldP spid="44" grpId="0"/>
      <p:bldP spid="45" grpId="0"/>
      <p:bldP spid="46" grpId="0"/>
      <p:bldP spid="47" grpId="0"/>
      <p:bldP spid="48" grpId="0"/>
      <p:bldP spid="20" grpId="0" build="p"/>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461DC02-3DBC-4C0B-C849-31D9748C98CF}"/>
              </a:ext>
            </a:extLst>
          </p:cNvPr>
          <p:cNvSpPr/>
          <p:nvPr userDrawn="1"/>
        </p:nvSpPr>
        <p:spPr>
          <a:xfrm flipV="1">
            <a:off x="3995685" y="0"/>
            <a:ext cx="8193139" cy="6858000"/>
          </a:xfrm>
          <a:custGeom>
            <a:avLst/>
            <a:gdLst>
              <a:gd name="connsiteX0" fmla="*/ 886387 w 8193139"/>
              <a:gd name="connsiteY0" fmla="*/ 0 h 6858000"/>
              <a:gd name="connsiteX1" fmla="*/ 6100814 w 8193139"/>
              <a:gd name="connsiteY1" fmla="*/ 0 h 6858000"/>
              <a:gd name="connsiteX2" fmla="*/ 6688190 w 8193139"/>
              <a:gd name="connsiteY2" fmla="*/ 0 h 6858000"/>
              <a:gd name="connsiteX3" fmla="*/ 8193139 w 8193139"/>
              <a:gd name="connsiteY3" fmla="*/ 0 h 6858000"/>
              <a:gd name="connsiteX4" fmla="*/ 8193139 w 8193139"/>
              <a:gd name="connsiteY4" fmla="*/ 6857999 h 6858000"/>
              <a:gd name="connsiteX5" fmla="*/ 6688190 w 8193139"/>
              <a:gd name="connsiteY5" fmla="*/ 6857999 h 6858000"/>
              <a:gd name="connsiteX6" fmla="*/ 6688190 w 8193139"/>
              <a:gd name="connsiteY6" fmla="*/ 6858000 h 6858000"/>
              <a:gd name="connsiteX7" fmla="*/ 0 w 8193139"/>
              <a:gd name="connsiteY7" fmla="*/ 6858000 h 6858000"/>
              <a:gd name="connsiteX8" fmla="*/ 118427 w 8193139"/>
              <a:gd name="connsiteY8" fmla="*/ 6782078 h 6858000"/>
              <a:gd name="connsiteX9" fmla="*/ 2097458 w 8193139"/>
              <a:gd name="connsiteY9" fmla="*/ 3059965 h 6858000"/>
              <a:gd name="connsiteX10" fmla="*/ 1072454 w 8193139"/>
              <a:gd name="connsiteY10" fmla="*/ 204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93139" h="6858000">
                <a:moveTo>
                  <a:pt x="886387" y="0"/>
                </a:moveTo>
                <a:lnTo>
                  <a:pt x="6100814" y="0"/>
                </a:lnTo>
                <a:lnTo>
                  <a:pt x="6688190" y="0"/>
                </a:lnTo>
                <a:lnTo>
                  <a:pt x="8193139" y="0"/>
                </a:lnTo>
                <a:lnTo>
                  <a:pt x="8193139" y="6857999"/>
                </a:lnTo>
                <a:lnTo>
                  <a:pt x="6688190" y="6857999"/>
                </a:lnTo>
                <a:lnTo>
                  <a:pt x="6688190" y="6858000"/>
                </a:lnTo>
                <a:lnTo>
                  <a:pt x="0" y="6858000"/>
                </a:lnTo>
                <a:lnTo>
                  <a:pt x="118427" y="6782078"/>
                </a:lnTo>
                <a:cubicBezTo>
                  <a:pt x="1312432" y="5975424"/>
                  <a:pt x="2097458" y="4609371"/>
                  <a:pt x="2097458" y="3059965"/>
                </a:cubicBezTo>
                <a:cubicBezTo>
                  <a:pt x="2097458" y="1975381"/>
                  <a:pt x="1712796" y="980640"/>
                  <a:pt x="1072454" y="204726"/>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40519635-F852-90D7-3EFF-2C1D89DA2896}"/>
              </a:ext>
            </a:extLst>
          </p:cNvPr>
          <p:cNvSpPr/>
          <p:nvPr/>
        </p:nvSpPr>
        <p:spPr>
          <a:xfrm flipV="1">
            <a:off x="3629088" y="-1"/>
            <a:ext cx="3616374" cy="6858000"/>
          </a:xfrm>
          <a:custGeom>
            <a:avLst/>
            <a:gdLst>
              <a:gd name="connsiteX0" fmla="*/ 1159153 w 3616374"/>
              <a:gd name="connsiteY0" fmla="*/ 0 h 6858000"/>
              <a:gd name="connsiteX1" fmla="*/ 1280160 w 3616374"/>
              <a:gd name="connsiteY1" fmla="*/ 0 h 6858000"/>
              <a:gd name="connsiteX2" fmla="*/ 1391032 w 3616374"/>
              <a:gd name="connsiteY2" fmla="*/ 65092 h 6858000"/>
              <a:gd name="connsiteX3" fmla="*/ 3616374 w 3616374"/>
              <a:gd name="connsiteY3" fmla="*/ 4102836 h 6858000"/>
              <a:gd name="connsiteX4" fmla="*/ 2800971 w 3616374"/>
              <a:gd name="connsiteY4" fmla="*/ 6772285 h 6858000"/>
              <a:gd name="connsiteX5" fmla="*/ 2740017 w 3616374"/>
              <a:gd name="connsiteY5" fmla="*/ 6858000 h 6858000"/>
              <a:gd name="connsiteX6" fmla="*/ 0 w 3616374"/>
              <a:gd name="connsiteY6" fmla="*/ 6858000 h 6858000"/>
              <a:gd name="connsiteX7" fmla="*/ 23870 w 3616374"/>
              <a:gd name="connsiteY7" fmla="*/ 6842698 h 6858000"/>
              <a:gd name="connsiteX8" fmla="*/ 2128886 w 3616374"/>
              <a:gd name="connsiteY8" fmla="*/ 2883636 h 6858000"/>
              <a:gd name="connsiteX9" fmla="*/ 1180369 w 3616374"/>
              <a:gd name="connsiteY9" fmla="*/ 26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74" h="6858000">
                <a:moveTo>
                  <a:pt x="1159153" y="0"/>
                </a:moveTo>
                <a:lnTo>
                  <a:pt x="1280160" y="0"/>
                </a:lnTo>
                <a:lnTo>
                  <a:pt x="1391032" y="65092"/>
                </a:lnTo>
                <a:cubicBezTo>
                  <a:pt x="2728371" y="911158"/>
                  <a:pt x="3616374" y="2403295"/>
                  <a:pt x="3616374" y="4102836"/>
                </a:cubicBezTo>
                <a:cubicBezTo>
                  <a:pt x="3616374" y="5091660"/>
                  <a:pt x="3315774" y="6010275"/>
                  <a:pt x="2800971" y="6772285"/>
                </a:cubicBezTo>
                <a:lnTo>
                  <a:pt x="2740017" y="6858000"/>
                </a:lnTo>
                <a:lnTo>
                  <a:pt x="0" y="6858000"/>
                </a:lnTo>
                <a:lnTo>
                  <a:pt x="23870" y="6842698"/>
                </a:lnTo>
                <a:cubicBezTo>
                  <a:pt x="1293886" y="5984692"/>
                  <a:pt x="2128886" y="4531676"/>
                  <a:pt x="2128886" y="2883636"/>
                </a:cubicBezTo>
                <a:cubicBezTo>
                  <a:pt x="2128886" y="1812410"/>
                  <a:pt x="1776099" y="823582"/>
                  <a:pt x="1180369" y="26998"/>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schemeClr val="lt1"/>
              </a:solidFill>
            </a:endParaRPr>
          </a:p>
        </p:txBody>
      </p:sp>
      <p:grpSp>
        <p:nvGrpSpPr>
          <p:cNvPr id="6" name="Group 5">
            <a:extLst>
              <a:ext uri="{FF2B5EF4-FFF2-40B4-BE49-F238E27FC236}">
                <a16:creationId xmlns:a16="http://schemas.microsoft.com/office/drawing/2014/main" id="{DD4AF249-D1B6-6B15-9429-EB8840E76992}"/>
              </a:ext>
            </a:extLst>
          </p:cNvPr>
          <p:cNvGrpSpPr/>
          <p:nvPr/>
        </p:nvGrpSpPr>
        <p:grpSpPr>
          <a:xfrm>
            <a:off x="6598468" y="554503"/>
            <a:ext cx="3794525" cy="983353"/>
            <a:chOff x="7956309" y="1266759"/>
            <a:chExt cx="3794525" cy="983353"/>
          </a:xfrm>
        </p:grpSpPr>
        <p:sp>
          <p:nvSpPr>
            <p:cNvPr id="7" name="TextBox 6">
              <a:extLst>
                <a:ext uri="{FF2B5EF4-FFF2-40B4-BE49-F238E27FC236}">
                  <a16:creationId xmlns:a16="http://schemas.microsoft.com/office/drawing/2014/main" id="{D0A98453-6D1E-C475-D42D-70684D3E8E31}"/>
                </a:ext>
              </a:extLst>
            </p:cNvPr>
            <p:cNvSpPr txBox="1"/>
            <p:nvPr/>
          </p:nvSpPr>
          <p:spPr>
            <a:xfrm>
              <a:off x="8870514" y="1266759"/>
              <a:ext cx="2748509" cy="400110"/>
            </a:xfrm>
            <a:prstGeom prst="rect">
              <a:avLst/>
            </a:prstGeom>
            <a:noFill/>
          </p:spPr>
          <p:txBody>
            <a:bodyPr wrap="square" rtlCol="0">
              <a:spAutoFit/>
            </a:bodyPr>
            <a:lstStyle/>
            <a:p>
              <a:r>
                <a:rPr lang="en-US" sz="2000" b="1" dirty="0">
                  <a:solidFill>
                    <a:schemeClr val="bg1"/>
                  </a:solidFill>
                </a:rPr>
                <a:t>Market Leadership</a:t>
              </a:r>
            </a:p>
          </p:txBody>
        </p:sp>
        <p:sp>
          <p:nvSpPr>
            <p:cNvPr id="8" name="TextBox 7">
              <a:extLst>
                <a:ext uri="{FF2B5EF4-FFF2-40B4-BE49-F238E27FC236}">
                  <a16:creationId xmlns:a16="http://schemas.microsoft.com/office/drawing/2014/main" id="{DEF6ADEC-6A38-EED8-5DFB-C8C8407E2AFA}"/>
                </a:ext>
              </a:extLst>
            </p:cNvPr>
            <p:cNvSpPr txBox="1"/>
            <p:nvPr/>
          </p:nvSpPr>
          <p:spPr>
            <a:xfrm>
              <a:off x="8870514" y="1665337"/>
              <a:ext cx="2880320" cy="584775"/>
            </a:xfrm>
            <a:prstGeom prst="rect">
              <a:avLst/>
            </a:prstGeom>
            <a:noFill/>
          </p:spPr>
          <p:txBody>
            <a:bodyPr wrap="square" rtlCol="0">
              <a:spAutoFit/>
            </a:bodyPr>
            <a:lstStyle/>
            <a:p>
              <a:r>
                <a:rPr lang="en-US" sz="1600" dirty="0">
                  <a:solidFill>
                    <a:schemeClr val="bg1"/>
                  </a:solidFill>
                </a:rPr>
                <a:t>To be among the top scientific bureaus in Iraq.</a:t>
              </a:r>
            </a:p>
          </p:txBody>
        </p:sp>
        <p:sp>
          <p:nvSpPr>
            <p:cNvPr id="9" name="Rectangle: Diagonal Corners Rounded 8">
              <a:extLst>
                <a:ext uri="{FF2B5EF4-FFF2-40B4-BE49-F238E27FC236}">
                  <a16:creationId xmlns:a16="http://schemas.microsoft.com/office/drawing/2014/main" id="{550F6B6B-667F-C0AA-73CE-43E1FF87097E}"/>
                </a:ext>
              </a:extLst>
            </p:cNvPr>
            <p:cNvSpPr/>
            <p:nvPr/>
          </p:nvSpPr>
          <p:spPr>
            <a:xfrm>
              <a:off x="7956309" y="1371605"/>
              <a:ext cx="736273" cy="777023"/>
            </a:xfrm>
            <a:prstGeom prst="round2DiagRect">
              <a:avLst>
                <a:gd name="adj1" fmla="val 19369"/>
                <a:gd name="adj2" fmla="val 0"/>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riefcase with solid fill">
              <a:extLst>
                <a:ext uri="{FF2B5EF4-FFF2-40B4-BE49-F238E27FC236}">
                  <a16:creationId xmlns:a16="http://schemas.microsoft.com/office/drawing/2014/main" id="{242A0498-8935-994E-FD8E-054DDCA6C30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91366" y="1527037"/>
              <a:ext cx="466158" cy="466158"/>
            </a:xfrm>
            <a:prstGeom prst="rect">
              <a:avLst/>
            </a:prstGeom>
          </p:spPr>
        </p:pic>
      </p:grpSp>
      <p:grpSp>
        <p:nvGrpSpPr>
          <p:cNvPr id="11" name="Group 10">
            <a:extLst>
              <a:ext uri="{FF2B5EF4-FFF2-40B4-BE49-F238E27FC236}">
                <a16:creationId xmlns:a16="http://schemas.microsoft.com/office/drawing/2014/main" id="{AAB8C18A-5F65-8D0E-4E21-34BA639C0C8C}"/>
              </a:ext>
            </a:extLst>
          </p:cNvPr>
          <p:cNvGrpSpPr/>
          <p:nvPr/>
        </p:nvGrpSpPr>
        <p:grpSpPr>
          <a:xfrm>
            <a:off x="6950411" y="2072382"/>
            <a:ext cx="3794525" cy="972518"/>
            <a:chOff x="7956309" y="1266759"/>
            <a:chExt cx="3794525" cy="972518"/>
          </a:xfrm>
        </p:grpSpPr>
        <p:sp>
          <p:nvSpPr>
            <p:cNvPr id="12" name="TextBox 11">
              <a:extLst>
                <a:ext uri="{FF2B5EF4-FFF2-40B4-BE49-F238E27FC236}">
                  <a16:creationId xmlns:a16="http://schemas.microsoft.com/office/drawing/2014/main" id="{227D6A78-4AAA-2C56-8610-0DFC3935C937}"/>
                </a:ext>
              </a:extLst>
            </p:cNvPr>
            <p:cNvSpPr txBox="1"/>
            <p:nvPr/>
          </p:nvSpPr>
          <p:spPr>
            <a:xfrm>
              <a:off x="8870514" y="1266759"/>
              <a:ext cx="2748509" cy="400110"/>
            </a:xfrm>
            <a:prstGeom prst="rect">
              <a:avLst/>
            </a:prstGeom>
            <a:noFill/>
          </p:spPr>
          <p:txBody>
            <a:bodyPr wrap="square" rtlCol="0">
              <a:spAutoFit/>
            </a:bodyPr>
            <a:lstStyle/>
            <a:p>
              <a:r>
                <a:rPr lang="en-US" sz="2000" b="1" dirty="0">
                  <a:solidFill>
                    <a:schemeClr val="bg1"/>
                  </a:solidFill>
                </a:rPr>
                <a:t>Strategic Expansion</a:t>
              </a:r>
            </a:p>
          </p:txBody>
        </p:sp>
        <p:sp>
          <p:nvSpPr>
            <p:cNvPr id="13" name="TextBox 12">
              <a:extLst>
                <a:ext uri="{FF2B5EF4-FFF2-40B4-BE49-F238E27FC236}">
                  <a16:creationId xmlns:a16="http://schemas.microsoft.com/office/drawing/2014/main" id="{6128807B-BA6C-F190-F4DD-D349635B1A2F}"/>
                </a:ext>
              </a:extLst>
            </p:cNvPr>
            <p:cNvSpPr txBox="1"/>
            <p:nvPr/>
          </p:nvSpPr>
          <p:spPr>
            <a:xfrm>
              <a:off x="8870514" y="1654502"/>
              <a:ext cx="2880320" cy="584775"/>
            </a:xfrm>
            <a:prstGeom prst="rect">
              <a:avLst/>
            </a:prstGeom>
            <a:noFill/>
          </p:spPr>
          <p:txBody>
            <a:bodyPr wrap="square" rtlCol="0">
              <a:spAutoFit/>
            </a:bodyPr>
            <a:lstStyle/>
            <a:p>
              <a:r>
                <a:rPr lang="en-US" sz="1600" dirty="0">
                  <a:solidFill>
                    <a:schemeClr val="bg1"/>
                  </a:solidFill>
                </a:rPr>
                <a:t>Building a strong nationwide and regional presence.</a:t>
              </a:r>
            </a:p>
          </p:txBody>
        </p:sp>
        <p:sp>
          <p:nvSpPr>
            <p:cNvPr id="14" name="Rectangle: Diagonal Corners Rounded 13">
              <a:extLst>
                <a:ext uri="{FF2B5EF4-FFF2-40B4-BE49-F238E27FC236}">
                  <a16:creationId xmlns:a16="http://schemas.microsoft.com/office/drawing/2014/main" id="{D0FE849F-982C-E31D-A541-1106861BAFC0}"/>
                </a:ext>
              </a:extLst>
            </p:cNvPr>
            <p:cNvSpPr/>
            <p:nvPr/>
          </p:nvSpPr>
          <p:spPr>
            <a:xfrm>
              <a:off x="7956309" y="1371605"/>
              <a:ext cx="736273" cy="777023"/>
            </a:xfrm>
            <a:prstGeom prst="round2DiagRect">
              <a:avLst>
                <a:gd name="adj1" fmla="val 19369"/>
                <a:gd name="adj2" fmla="val 0"/>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User network with solid fill">
              <a:extLst>
                <a:ext uri="{FF2B5EF4-FFF2-40B4-BE49-F238E27FC236}">
                  <a16:creationId xmlns:a16="http://schemas.microsoft.com/office/drawing/2014/main" id="{F7A7005D-C75A-4809-25FD-650D49B566C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91366" y="1527037"/>
              <a:ext cx="466158" cy="466158"/>
            </a:xfrm>
            <a:prstGeom prst="rect">
              <a:avLst/>
            </a:prstGeom>
          </p:spPr>
        </p:pic>
      </p:grpSp>
      <p:grpSp>
        <p:nvGrpSpPr>
          <p:cNvPr id="16" name="Group 15">
            <a:extLst>
              <a:ext uri="{FF2B5EF4-FFF2-40B4-BE49-F238E27FC236}">
                <a16:creationId xmlns:a16="http://schemas.microsoft.com/office/drawing/2014/main" id="{2E29930E-A2D2-8B4A-7E38-E33003456B9F}"/>
              </a:ext>
            </a:extLst>
          </p:cNvPr>
          <p:cNvGrpSpPr/>
          <p:nvPr/>
        </p:nvGrpSpPr>
        <p:grpSpPr>
          <a:xfrm>
            <a:off x="6733525" y="3621943"/>
            <a:ext cx="3794525" cy="952636"/>
            <a:chOff x="7956309" y="1298441"/>
            <a:chExt cx="3794525" cy="952636"/>
          </a:xfrm>
        </p:grpSpPr>
        <p:sp>
          <p:nvSpPr>
            <p:cNvPr id="17" name="TextBox 16">
              <a:extLst>
                <a:ext uri="{FF2B5EF4-FFF2-40B4-BE49-F238E27FC236}">
                  <a16:creationId xmlns:a16="http://schemas.microsoft.com/office/drawing/2014/main" id="{B91AE403-0DEB-8E86-6A1D-011078BEB768}"/>
                </a:ext>
              </a:extLst>
            </p:cNvPr>
            <p:cNvSpPr txBox="1"/>
            <p:nvPr/>
          </p:nvSpPr>
          <p:spPr>
            <a:xfrm>
              <a:off x="8870514" y="1298441"/>
              <a:ext cx="2748509" cy="400110"/>
            </a:xfrm>
            <a:prstGeom prst="rect">
              <a:avLst/>
            </a:prstGeom>
            <a:noFill/>
          </p:spPr>
          <p:txBody>
            <a:bodyPr wrap="square" rtlCol="0">
              <a:spAutoFit/>
            </a:bodyPr>
            <a:lstStyle/>
            <a:p>
              <a:r>
                <a:rPr lang="en-US" sz="2000" b="1" dirty="0">
                  <a:solidFill>
                    <a:schemeClr val="bg1"/>
                  </a:solidFill>
                </a:rPr>
                <a:t>Talent Development</a:t>
              </a:r>
            </a:p>
          </p:txBody>
        </p:sp>
        <p:sp>
          <p:nvSpPr>
            <p:cNvPr id="18" name="TextBox 17">
              <a:extLst>
                <a:ext uri="{FF2B5EF4-FFF2-40B4-BE49-F238E27FC236}">
                  <a16:creationId xmlns:a16="http://schemas.microsoft.com/office/drawing/2014/main" id="{1E79B998-480D-7DE1-7A3F-5070C1F67FAE}"/>
                </a:ext>
              </a:extLst>
            </p:cNvPr>
            <p:cNvSpPr txBox="1"/>
            <p:nvPr/>
          </p:nvSpPr>
          <p:spPr>
            <a:xfrm>
              <a:off x="8870514" y="1666302"/>
              <a:ext cx="2880320" cy="584775"/>
            </a:xfrm>
            <a:prstGeom prst="rect">
              <a:avLst/>
            </a:prstGeom>
            <a:noFill/>
          </p:spPr>
          <p:txBody>
            <a:bodyPr wrap="square" rtlCol="0">
              <a:spAutoFit/>
            </a:bodyPr>
            <a:lstStyle/>
            <a:p>
              <a:r>
                <a:rPr lang="en-US" sz="1600" dirty="0">
                  <a:solidFill>
                    <a:schemeClr val="bg1"/>
                  </a:solidFill>
                </a:rPr>
                <a:t>Empowering skilled professionals and leaders.</a:t>
              </a:r>
            </a:p>
          </p:txBody>
        </p:sp>
        <p:sp>
          <p:nvSpPr>
            <p:cNvPr id="19" name="Rectangle: Diagonal Corners Rounded 18">
              <a:extLst>
                <a:ext uri="{FF2B5EF4-FFF2-40B4-BE49-F238E27FC236}">
                  <a16:creationId xmlns:a16="http://schemas.microsoft.com/office/drawing/2014/main" id="{D198D20D-E132-1117-2691-5D3B2F903355}"/>
                </a:ext>
              </a:extLst>
            </p:cNvPr>
            <p:cNvSpPr/>
            <p:nvPr/>
          </p:nvSpPr>
          <p:spPr>
            <a:xfrm>
              <a:off x="7956309" y="1371605"/>
              <a:ext cx="736273" cy="777023"/>
            </a:xfrm>
            <a:prstGeom prst="round2DiagRect">
              <a:avLst>
                <a:gd name="adj1" fmla="val 19369"/>
                <a:gd name="adj2" fmla="val 0"/>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Group brainstorm with solid fill">
              <a:extLst>
                <a:ext uri="{FF2B5EF4-FFF2-40B4-BE49-F238E27FC236}">
                  <a16:creationId xmlns:a16="http://schemas.microsoft.com/office/drawing/2014/main" id="{35FB1B21-EDB8-34AD-81FD-3CC0B3565E6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091366" y="1527037"/>
              <a:ext cx="466158" cy="466158"/>
            </a:xfrm>
            <a:prstGeom prst="rect">
              <a:avLst/>
            </a:prstGeom>
          </p:spPr>
        </p:pic>
      </p:grpSp>
      <p:grpSp>
        <p:nvGrpSpPr>
          <p:cNvPr id="21" name="Group 20">
            <a:extLst>
              <a:ext uri="{FF2B5EF4-FFF2-40B4-BE49-F238E27FC236}">
                <a16:creationId xmlns:a16="http://schemas.microsoft.com/office/drawing/2014/main" id="{F1F46F25-C861-8B2C-A379-F7DE5C6DE7E6}"/>
              </a:ext>
            </a:extLst>
          </p:cNvPr>
          <p:cNvGrpSpPr/>
          <p:nvPr/>
        </p:nvGrpSpPr>
        <p:grpSpPr>
          <a:xfrm>
            <a:off x="5967353" y="5139000"/>
            <a:ext cx="4040535" cy="984762"/>
            <a:chOff x="7956309" y="1297619"/>
            <a:chExt cx="4040535" cy="984762"/>
          </a:xfrm>
        </p:grpSpPr>
        <p:sp>
          <p:nvSpPr>
            <p:cNvPr id="22" name="TextBox 21">
              <a:extLst>
                <a:ext uri="{FF2B5EF4-FFF2-40B4-BE49-F238E27FC236}">
                  <a16:creationId xmlns:a16="http://schemas.microsoft.com/office/drawing/2014/main" id="{805EB613-3652-E966-572A-235339C0C088}"/>
                </a:ext>
              </a:extLst>
            </p:cNvPr>
            <p:cNvSpPr txBox="1"/>
            <p:nvPr/>
          </p:nvSpPr>
          <p:spPr>
            <a:xfrm>
              <a:off x="8870514" y="1297619"/>
              <a:ext cx="3126330" cy="400110"/>
            </a:xfrm>
            <a:prstGeom prst="rect">
              <a:avLst/>
            </a:prstGeom>
            <a:noFill/>
          </p:spPr>
          <p:txBody>
            <a:bodyPr wrap="square" rtlCol="0">
              <a:spAutoFit/>
            </a:bodyPr>
            <a:lstStyle/>
            <a:p>
              <a:r>
                <a:rPr lang="en-US" sz="2000" b="1" dirty="0">
                  <a:solidFill>
                    <a:schemeClr val="bg1"/>
                  </a:solidFill>
                </a:rPr>
                <a:t>Sustainable Excellence</a:t>
              </a:r>
            </a:p>
          </p:txBody>
        </p:sp>
        <p:sp>
          <p:nvSpPr>
            <p:cNvPr id="23" name="TextBox 22">
              <a:extLst>
                <a:ext uri="{FF2B5EF4-FFF2-40B4-BE49-F238E27FC236}">
                  <a16:creationId xmlns:a16="http://schemas.microsoft.com/office/drawing/2014/main" id="{0B82DCE8-CAB5-8A05-7DED-D6551955E18E}"/>
                </a:ext>
              </a:extLst>
            </p:cNvPr>
            <p:cNvSpPr txBox="1"/>
            <p:nvPr/>
          </p:nvSpPr>
          <p:spPr>
            <a:xfrm>
              <a:off x="8870514" y="1697606"/>
              <a:ext cx="2880320" cy="584775"/>
            </a:xfrm>
            <a:prstGeom prst="rect">
              <a:avLst/>
            </a:prstGeom>
            <a:noFill/>
          </p:spPr>
          <p:txBody>
            <a:bodyPr wrap="square" rtlCol="0">
              <a:spAutoFit/>
            </a:bodyPr>
            <a:lstStyle/>
            <a:p>
              <a:r>
                <a:rPr lang="en-US" sz="1600" dirty="0">
                  <a:solidFill>
                    <a:schemeClr val="bg1"/>
                  </a:solidFill>
                </a:rPr>
                <a:t>Ensuring long-term growth and operational stability.</a:t>
              </a:r>
            </a:p>
          </p:txBody>
        </p:sp>
        <p:sp>
          <p:nvSpPr>
            <p:cNvPr id="24" name="Rectangle: Diagonal Corners Rounded 23">
              <a:extLst>
                <a:ext uri="{FF2B5EF4-FFF2-40B4-BE49-F238E27FC236}">
                  <a16:creationId xmlns:a16="http://schemas.microsoft.com/office/drawing/2014/main" id="{6A7990DD-53B5-FD8D-E33C-C587B4EB5825}"/>
                </a:ext>
              </a:extLst>
            </p:cNvPr>
            <p:cNvSpPr/>
            <p:nvPr/>
          </p:nvSpPr>
          <p:spPr>
            <a:xfrm>
              <a:off x="7956309" y="1371605"/>
              <a:ext cx="736273" cy="777023"/>
            </a:xfrm>
            <a:prstGeom prst="round2DiagRect">
              <a:avLst>
                <a:gd name="adj1" fmla="val 19369"/>
                <a:gd name="adj2" fmla="val 0"/>
              </a:avLst>
            </a:prstGeom>
            <a:solidFill>
              <a:schemeClr val="accent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Briefcase with solid fill">
              <a:extLst>
                <a:ext uri="{FF2B5EF4-FFF2-40B4-BE49-F238E27FC236}">
                  <a16:creationId xmlns:a16="http://schemas.microsoft.com/office/drawing/2014/main" id="{4FA1C592-5259-641B-C5D6-878B8CACECB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91366" y="1527037"/>
              <a:ext cx="466158" cy="466158"/>
            </a:xfrm>
            <a:prstGeom prst="rect">
              <a:avLst/>
            </a:prstGeom>
          </p:spPr>
        </p:pic>
      </p:grpSp>
      <p:sp>
        <p:nvSpPr>
          <p:cNvPr id="28" name="TextBox 27">
            <a:extLst>
              <a:ext uri="{FF2B5EF4-FFF2-40B4-BE49-F238E27FC236}">
                <a16:creationId xmlns:a16="http://schemas.microsoft.com/office/drawing/2014/main" id="{C18D04DA-93ED-9245-AE3A-B6F2B568A116}"/>
              </a:ext>
            </a:extLst>
          </p:cNvPr>
          <p:cNvSpPr txBox="1"/>
          <p:nvPr/>
        </p:nvSpPr>
        <p:spPr>
          <a:xfrm>
            <a:off x="1938123" y="3623367"/>
            <a:ext cx="3369659" cy="400110"/>
          </a:xfrm>
          <a:prstGeom prst="rect">
            <a:avLst/>
          </a:prstGeom>
          <a:noFill/>
        </p:spPr>
        <p:txBody>
          <a:bodyPr wrap="square" rtlCol="0">
            <a:spAutoFit/>
          </a:bodyPr>
          <a:lstStyle/>
          <a:p>
            <a:r>
              <a:rPr lang="en-US" sz="2000" b="1" dirty="0">
                <a:solidFill>
                  <a:schemeClr val="accent1"/>
                </a:solidFill>
              </a:rPr>
              <a:t>Market Coverage Target</a:t>
            </a:r>
          </a:p>
        </p:txBody>
      </p:sp>
      <p:sp>
        <p:nvSpPr>
          <p:cNvPr id="30" name="TextBox 29">
            <a:extLst>
              <a:ext uri="{FF2B5EF4-FFF2-40B4-BE49-F238E27FC236}">
                <a16:creationId xmlns:a16="http://schemas.microsoft.com/office/drawing/2014/main" id="{7A2C0FF1-5CCC-591E-D59F-7D38697C2BBD}"/>
              </a:ext>
            </a:extLst>
          </p:cNvPr>
          <p:cNvSpPr txBox="1"/>
          <p:nvPr/>
        </p:nvSpPr>
        <p:spPr>
          <a:xfrm>
            <a:off x="514191" y="3504215"/>
            <a:ext cx="1584176" cy="923330"/>
          </a:xfrm>
          <a:prstGeom prst="rect">
            <a:avLst/>
          </a:prstGeom>
          <a:noFill/>
        </p:spPr>
        <p:txBody>
          <a:bodyPr wrap="square" rtlCol="0">
            <a:spAutoFit/>
          </a:bodyPr>
          <a:lstStyle/>
          <a:p>
            <a:r>
              <a:rPr lang="en-US" sz="5400" b="1" dirty="0">
                <a:solidFill>
                  <a:schemeClr val="accent1"/>
                </a:solidFill>
              </a:rPr>
              <a:t>75</a:t>
            </a:r>
            <a:r>
              <a:rPr lang="en-US" sz="4400" b="1" dirty="0">
                <a:solidFill>
                  <a:schemeClr val="accent1"/>
                </a:solidFill>
              </a:rPr>
              <a:t>%</a:t>
            </a:r>
            <a:endParaRPr lang="en-US" sz="5400" b="1" dirty="0">
              <a:solidFill>
                <a:schemeClr val="accent1"/>
              </a:solidFill>
            </a:endParaRPr>
          </a:p>
        </p:txBody>
      </p:sp>
      <p:sp>
        <p:nvSpPr>
          <p:cNvPr id="31" name="TextBox 30">
            <a:extLst>
              <a:ext uri="{FF2B5EF4-FFF2-40B4-BE49-F238E27FC236}">
                <a16:creationId xmlns:a16="http://schemas.microsoft.com/office/drawing/2014/main" id="{4AB6D2B7-A5FF-B15F-091C-5ACD9F0325D8}"/>
              </a:ext>
            </a:extLst>
          </p:cNvPr>
          <p:cNvSpPr txBox="1"/>
          <p:nvPr/>
        </p:nvSpPr>
        <p:spPr>
          <a:xfrm>
            <a:off x="1921717" y="3980133"/>
            <a:ext cx="2880320" cy="584775"/>
          </a:xfrm>
          <a:prstGeom prst="rect">
            <a:avLst/>
          </a:prstGeom>
          <a:noFill/>
        </p:spPr>
        <p:txBody>
          <a:bodyPr wrap="square" rtlCol="0">
            <a:spAutoFit/>
          </a:bodyPr>
          <a:lstStyle/>
          <a:p>
            <a:r>
              <a:rPr lang="en-US" sz="1600" dirty="0"/>
              <a:t>Reaching major healthcare institutions nationwide.</a:t>
            </a:r>
          </a:p>
        </p:txBody>
      </p:sp>
      <p:cxnSp>
        <p:nvCxnSpPr>
          <p:cNvPr id="32" name="Straight Connector 31">
            <a:extLst>
              <a:ext uri="{FF2B5EF4-FFF2-40B4-BE49-F238E27FC236}">
                <a16:creationId xmlns:a16="http://schemas.microsoft.com/office/drawing/2014/main" id="{486A9AB0-E259-AC81-FA49-CD549F95C7AB}"/>
              </a:ext>
            </a:extLst>
          </p:cNvPr>
          <p:cNvCxnSpPr>
            <a:cxnSpLocks/>
          </p:cNvCxnSpPr>
          <p:nvPr/>
        </p:nvCxnSpPr>
        <p:spPr>
          <a:xfrm>
            <a:off x="531232" y="4829808"/>
            <a:ext cx="45963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20C7E77-E6A4-BC82-3111-BD441C7CB18A}"/>
              </a:ext>
            </a:extLst>
          </p:cNvPr>
          <p:cNvSpPr txBox="1"/>
          <p:nvPr/>
        </p:nvSpPr>
        <p:spPr>
          <a:xfrm>
            <a:off x="1938124" y="5158011"/>
            <a:ext cx="3542796" cy="400110"/>
          </a:xfrm>
          <a:prstGeom prst="rect">
            <a:avLst/>
          </a:prstGeom>
          <a:noFill/>
        </p:spPr>
        <p:txBody>
          <a:bodyPr wrap="square" rtlCol="0">
            <a:spAutoFit/>
          </a:bodyPr>
          <a:lstStyle/>
          <a:p>
            <a:r>
              <a:rPr lang="en-US" sz="2000" b="1" dirty="0">
                <a:solidFill>
                  <a:schemeClr val="accent1"/>
                </a:solidFill>
              </a:rPr>
              <a:t>Partnership Retention Rate</a:t>
            </a:r>
          </a:p>
        </p:txBody>
      </p:sp>
      <p:sp>
        <p:nvSpPr>
          <p:cNvPr id="36" name="TextBox 35">
            <a:extLst>
              <a:ext uri="{FF2B5EF4-FFF2-40B4-BE49-F238E27FC236}">
                <a16:creationId xmlns:a16="http://schemas.microsoft.com/office/drawing/2014/main" id="{EEC2C9F9-FF01-9F6F-0DC7-2F49B9E2A564}"/>
              </a:ext>
            </a:extLst>
          </p:cNvPr>
          <p:cNvSpPr txBox="1"/>
          <p:nvPr/>
        </p:nvSpPr>
        <p:spPr>
          <a:xfrm>
            <a:off x="514191" y="5038859"/>
            <a:ext cx="1584176" cy="923330"/>
          </a:xfrm>
          <a:prstGeom prst="rect">
            <a:avLst/>
          </a:prstGeom>
          <a:noFill/>
        </p:spPr>
        <p:txBody>
          <a:bodyPr wrap="square" rtlCol="0">
            <a:spAutoFit/>
          </a:bodyPr>
          <a:lstStyle/>
          <a:p>
            <a:r>
              <a:rPr lang="en-US" sz="5400" b="1" dirty="0">
                <a:solidFill>
                  <a:schemeClr val="accent1"/>
                </a:solidFill>
              </a:rPr>
              <a:t>90</a:t>
            </a:r>
            <a:r>
              <a:rPr lang="en-US" sz="4400" b="1" dirty="0">
                <a:solidFill>
                  <a:schemeClr val="accent1"/>
                </a:solidFill>
              </a:rPr>
              <a:t>%</a:t>
            </a:r>
            <a:endParaRPr lang="en-US" sz="5400" b="1" dirty="0">
              <a:solidFill>
                <a:schemeClr val="accent1"/>
              </a:solidFill>
            </a:endParaRPr>
          </a:p>
        </p:txBody>
      </p:sp>
      <p:sp>
        <p:nvSpPr>
          <p:cNvPr id="37" name="TextBox 36">
            <a:extLst>
              <a:ext uri="{FF2B5EF4-FFF2-40B4-BE49-F238E27FC236}">
                <a16:creationId xmlns:a16="http://schemas.microsoft.com/office/drawing/2014/main" id="{9B33D02F-371C-B7D3-6CC4-5332E10F2694}"/>
              </a:ext>
            </a:extLst>
          </p:cNvPr>
          <p:cNvSpPr txBox="1"/>
          <p:nvPr/>
        </p:nvSpPr>
        <p:spPr>
          <a:xfrm>
            <a:off x="1935312" y="5521403"/>
            <a:ext cx="2880320" cy="584775"/>
          </a:xfrm>
          <a:prstGeom prst="rect">
            <a:avLst/>
          </a:prstGeom>
          <a:noFill/>
        </p:spPr>
        <p:txBody>
          <a:bodyPr wrap="square" rtlCol="0">
            <a:spAutoFit/>
          </a:bodyPr>
          <a:lstStyle/>
          <a:p>
            <a:r>
              <a:rPr lang="en-US" sz="1600" dirty="0"/>
              <a:t>Maintaining strong long-term collaborations.</a:t>
            </a:r>
          </a:p>
        </p:txBody>
      </p:sp>
      <p:cxnSp>
        <p:nvCxnSpPr>
          <p:cNvPr id="45" name="Straight Connector 44">
            <a:extLst>
              <a:ext uri="{FF2B5EF4-FFF2-40B4-BE49-F238E27FC236}">
                <a16:creationId xmlns:a16="http://schemas.microsoft.com/office/drawing/2014/main" id="{1AEE1384-CF30-E50B-803C-B660C56E716A}"/>
              </a:ext>
            </a:extLst>
          </p:cNvPr>
          <p:cNvCxnSpPr/>
          <p:nvPr/>
        </p:nvCxnSpPr>
        <p:spPr>
          <a:xfrm>
            <a:off x="7551626" y="1844824"/>
            <a:ext cx="3193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C86147-B02A-D71F-746E-35EA43A63183}"/>
              </a:ext>
            </a:extLst>
          </p:cNvPr>
          <p:cNvCxnSpPr/>
          <p:nvPr/>
        </p:nvCxnSpPr>
        <p:spPr>
          <a:xfrm>
            <a:off x="7551626" y="3429000"/>
            <a:ext cx="3193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527DBF-1469-609D-3E41-47E3611E4D08}"/>
              </a:ext>
            </a:extLst>
          </p:cNvPr>
          <p:cNvCxnSpPr>
            <a:cxnSpLocks/>
          </p:cNvCxnSpPr>
          <p:nvPr/>
        </p:nvCxnSpPr>
        <p:spPr>
          <a:xfrm>
            <a:off x="7085468" y="4862499"/>
            <a:ext cx="36594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5438AA-FDB4-5D4E-2CCF-F4B312CED50B}"/>
              </a:ext>
            </a:extLst>
          </p:cNvPr>
          <p:cNvSpPr txBox="1"/>
          <p:nvPr/>
        </p:nvSpPr>
        <p:spPr>
          <a:xfrm>
            <a:off x="621804" y="2014978"/>
            <a:ext cx="4616610" cy="1538883"/>
          </a:xfrm>
          <a:prstGeom prst="rect">
            <a:avLst/>
          </a:prstGeom>
          <a:noFill/>
        </p:spPr>
        <p:txBody>
          <a:bodyPr wrap="square" lIns="0" tIns="0" rIns="0" bIns="0">
            <a:spAutoFit/>
          </a:bodyPr>
          <a:lstStyle/>
          <a:p>
            <a:pPr lvl="0">
              <a:spcBef>
                <a:spcPct val="20000"/>
              </a:spcBef>
            </a:pPr>
            <a:r>
              <a:rPr lang="en-US" sz="2000" dirty="0"/>
              <a:t>We aim to set new standards in distribution, medical promotion, and regulatory compliance through continuous development and digital transformation.</a:t>
            </a:r>
            <a:endParaRPr lang="en-US" sz="2000" dirty="0">
              <a:solidFill>
                <a:prstClr val="black"/>
              </a:solidFill>
            </a:endParaRPr>
          </a:p>
        </p:txBody>
      </p:sp>
      <p:sp>
        <p:nvSpPr>
          <p:cNvPr id="33" name="TextBox 32">
            <a:extLst>
              <a:ext uri="{FF2B5EF4-FFF2-40B4-BE49-F238E27FC236}">
                <a16:creationId xmlns:a16="http://schemas.microsoft.com/office/drawing/2014/main" id="{92031570-FF68-3E86-5531-702B5D1C2E6A}"/>
              </a:ext>
            </a:extLst>
          </p:cNvPr>
          <p:cNvSpPr txBox="1"/>
          <p:nvPr/>
        </p:nvSpPr>
        <p:spPr>
          <a:xfrm>
            <a:off x="621804" y="1111181"/>
            <a:ext cx="4685979" cy="553998"/>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Vision Statement</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pic>
        <p:nvPicPr>
          <p:cNvPr id="3" name="Picture 2">
            <a:extLst>
              <a:ext uri="{FF2B5EF4-FFF2-40B4-BE49-F238E27FC236}">
                <a16:creationId xmlns:a16="http://schemas.microsoft.com/office/drawing/2014/main" id="{E24FED6E-D0B5-E061-9EEE-DA26033F94A7}"/>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9187941" y="4699848"/>
            <a:ext cx="3487316" cy="2324877"/>
          </a:xfrm>
          <a:prstGeom prst="rect">
            <a:avLst/>
          </a:prstGeom>
        </p:spPr>
      </p:pic>
    </p:spTree>
    <p:extLst>
      <p:ext uri="{BB962C8B-B14F-4D97-AF65-F5344CB8AC3E}">
        <p14:creationId xmlns:p14="http://schemas.microsoft.com/office/powerpoint/2010/main" val="166899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1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 presetClass="entr" presetSubtype="2" decel="80000"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decel="80000" fill="hold" nodeType="withEffect">
                                  <p:stCondLst>
                                    <p:cond delay="7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2" decel="80000" fill="hold" nodeType="withEffect">
                                  <p:stCondLst>
                                    <p:cond delay="90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2" decel="80000" fill="hold" nodeType="withEffect">
                                  <p:stCondLst>
                                    <p:cond delay="110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1+#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70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par>
                                <p:cTn id="31" presetID="22" presetClass="entr" presetSubtype="8" fill="hold" nodeType="withEffect">
                                  <p:stCondLst>
                                    <p:cond delay="900"/>
                                  </p:stCondLst>
                                  <p:childTnLst>
                                    <p:set>
                                      <p:cBhvr>
                                        <p:cTn id="32" dur="1" fill="hold">
                                          <p:stCondLst>
                                            <p:cond delay="0"/>
                                          </p:stCondLst>
                                        </p:cTn>
                                        <p:tgtEl>
                                          <p:spTgt spid="46"/>
                                        </p:tgtEl>
                                        <p:attrNameLst>
                                          <p:attrName>style.visibility</p:attrName>
                                        </p:attrNameLst>
                                      </p:cBhvr>
                                      <p:to>
                                        <p:strVal val="visible"/>
                                      </p:to>
                                    </p:set>
                                    <p:animEffect transition="in" filter="wipe(left)">
                                      <p:cBhvr>
                                        <p:cTn id="33" dur="500"/>
                                        <p:tgtEl>
                                          <p:spTgt spid="46"/>
                                        </p:tgtEl>
                                      </p:cBhvr>
                                    </p:animEffect>
                                  </p:childTnLst>
                                </p:cTn>
                              </p:par>
                              <p:par>
                                <p:cTn id="34" presetID="22" presetClass="entr" presetSubtype="8" fill="hold" nodeType="withEffect">
                                  <p:stCondLst>
                                    <p:cond delay="110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par>
                                <p:cTn id="37" presetID="53" presetClass="entr" presetSubtype="16" fill="hold" grpId="0" nodeType="withEffect">
                                  <p:stCondLst>
                                    <p:cond delay="1250"/>
                                  </p:stCondLst>
                                  <p:childTnLst>
                                    <p:set>
                                      <p:cBhvr>
                                        <p:cTn id="38" dur="1" fill="hold">
                                          <p:stCondLst>
                                            <p:cond delay="0"/>
                                          </p:stCondLst>
                                        </p:cTn>
                                        <p:tgtEl>
                                          <p:spTgt spid="30"/>
                                        </p:tgtEl>
                                        <p:attrNameLst>
                                          <p:attrName>style.visibility</p:attrName>
                                        </p:attrNameLst>
                                      </p:cBhvr>
                                      <p:to>
                                        <p:strVal val="visible"/>
                                      </p:to>
                                    </p:set>
                                    <p:anim calcmode="lin" valueType="num">
                                      <p:cBhvr>
                                        <p:cTn id="39" dur="300" fill="hold"/>
                                        <p:tgtEl>
                                          <p:spTgt spid="30"/>
                                        </p:tgtEl>
                                        <p:attrNameLst>
                                          <p:attrName>ppt_w</p:attrName>
                                        </p:attrNameLst>
                                      </p:cBhvr>
                                      <p:tavLst>
                                        <p:tav tm="0">
                                          <p:val>
                                            <p:fltVal val="0"/>
                                          </p:val>
                                        </p:tav>
                                        <p:tav tm="100000">
                                          <p:val>
                                            <p:strVal val="#ppt_w"/>
                                          </p:val>
                                        </p:tav>
                                      </p:tavLst>
                                    </p:anim>
                                    <p:anim calcmode="lin" valueType="num">
                                      <p:cBhvr>
                                        <p:cTn id="40" dur="300" fill="hold"/>
                                        <p:tgtEl>
                                          <p:spTgt spid="30"/>
                                        </p:tgtEl>
                                        <p:attrNameLst>
                                          <p:attrName>ppt_h</p:attrName>
                                        </p:attrNameLst>
                                      </p:cBhvr>
                                      <p:tavLst>
                                        <p:tav tm="0">
                                          <p:val>
                                            <p:fltVal val="0"/>
                                          </p:val>
                                        </p:tav>
                                        <p:tav tm="100000">
                                          <p:val>
                                            <p:strVal val="#ppt_h"/>
                                          </p:val>
                                        </p:tav>
                                      </p:tavLst>
                                    </p:anim>
                                    <p:animEffect transition="in" filter="fade">
                                      <p:cBhvr>
                                        <p:cTn id="41" dur="300"/>
                                        <p:tgtEl>
                                          <p:spTgt spid="30"/>
                                        </p:tgtEl>
                                      </p:cBhvr>
                                    </p:animEffect>
                                  </p:childTnLst>
                                </p:cTn>
                              </p:par>
                              <p:par>
                                <p:cTn id="42" presetID="53" presetClass="entr" presetSubtype="16" fill="hold" grpId="0" nodeType="withEffect">
                                  <p:stCondLst>
                                    <p:cond delay="1400"/>
                                  </p:stCondLst>
                                  <p:childTnLst>
                                    <p:set>
                                      <p:cBhvr>
                                        <p:cTn id="43" dur="1" fill="hold">
                                          <p:stCondLst>
                                            <p:cond delay="0"/>
                                          </p:stCondLst>
                                        </p:cTn>
                                        <p:tgtEl>
                                          <p:spTgt spid="36"/>
                                        </p:tgtEl>
                                        <p:attrNameLst>
                                          <p:attrName>style.visibility</p:attrName>
                                        </p:attrNameLst>
                                      </p:cBhvr>
                                      <p:to>
                                        <p:strVal val="visible"/>
                                      </p:to>
                                    </p:set>
                                    <p:anim calcmode="lin" valueType="num">
                                      <p:cBhvr>
                                        <p:cTn id="44" dur="300" fill="hold"/>
                                        <p:tgtEl>
                                          <p:spTgt spid="36"/>
                                        </p:tgtEl>
                                        <p:attrNameLst>
                                          <p:attrName>ppt_w</p:attrName>
                                        </p:attrNameLst>
                                      </p:cBhvr>
                                      <p:tavLst>
                                        <p:tav tm="0">
                                          <p:val>
                                            <p:fltVal val="0"/>
                                          </p:val>
                                        </p:tav>
                                        <p:tav tm="100000">
                                          <p:val>
                                            <p:strVal val="#ppt_w"/>
                                          </p:val>
                                        </p:tav>
                                      </p:tavLst>
                                    </p:anim>
                                    <p:anim calcmode="lin" valueType="num">
                                      <p:cBhvr>
                                        <p:cTn id="45" dur="300" fill="hold"/>
                                        <p:tgtEl>
                                          <p:spTgt spid="36"/>
                                        </p:tgtEl>
                                        <p:attrNameLst>
                                          <p:attrName>ppt_h</p:attrName>
                                        </p:attrNameLst>
                                      </p:cBhvr>
                                      <p:tavLst>
                                        <p:tav tm="0">
                                          <p:val>
                                            <p:fltVal val="0"/>
                                          </p:val>
                                        </p:tav>
                                        <p:tav tm="100000">
                                          <p:val>
                                            <p:strVal val="#ppt_h"/>
                                          </p:val>
                                        </p:tav>
                                      </p:tavLst>
                                    </p:anim>
                                    <p:animEffect transition="in" filter="fade">
                                      <p:cBhvr>
                                        <p:cTn id="46" dur="300"/>
                                        <p:tgtEl>
                                          <p:spTgt spid="36"/>
                                        </p:tgtEl>
                                      </p:cBhvr>
                                    </p:animEffect>
                                  </p:childTnLst>
                                </p:cTn>
                              </p:par>
                              <p:par>
                                <p:cTn id="47" presetID="22" presetClass="entr" presetSubtype="4" fill="hold" grpId="0" nodeType="withEffect">
                                  <p:stCondLst>
                                    <p:cond delay="125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1" fill="hold" grpId="0" nodeType="withEffect">
                                  <p:stCondLst>
                                    <p:cond delay="140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500"/>
                                        <p:tgtEl>
                                          <p:spTgt spid="31"/>
                                        </p:tgtEl>
                                      </p:cBhvr>
                                    </p:animEffect>
                                  </p:childTnLst>
                                </p:cTn>
                              </p:par>
                              <p:par>
                                <p:cTn id="53" presetID="22" presetClass="entr" presetSubtype="8" fill="hold" nodeType="withEffect">
                                  <p:stCondLst>
                                    <p:cond delay="140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4" fill="hold" grpId="0" nodeType="withEffect">
                                  <p:stCondLst>
                                    <p:cond delay="155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par>
                                <p:cTn id="59" presetID="22" presetClass="entr" presetSubtype="1" fill="hold" grpId="0" nodeType="withEffect">
                                  <p:stCondLst>
                                    <p:cond delay="170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par>
                                <p:cTn id="62" presetID="22" presetClass="entr" presetSubtype="1" fill="hold" grpId="0" nodeType="withEffect">
                                  <p:stCondLst>
                                    <p:cond delay="50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wipe(up)">
                                      <p:cBhvr>
                                        <p:cTn id="64" dur="500"/>
                                        <p:tgtEl>
                                          <p:spTgt spid="29">
                                            <p:txEl>
                                              <p:pRg st="0" end="0"/>
                                            </p:txEl>
                                          </p:spTgt>
                                        </p:tgtEl>
                                      </p:cBhvr>
                                    </p:animEffect>
                                  </p:childTnLst>
                                </p:cTn>
                              </p:par>
                              <p:par>
                                <p:cTn id="65" presetID="16" presetClass="entr" presetSubtype="42" fill="hold" grpId="0" nodeType="withEffect">
                                  <p:stCondLst>
                                    <p:cond delay="500"/>
                                  </p:stCondLst>
                                  <p:childTnLst>
                                    <p:set>
                                      <p:cBhvr>
                                        <p:cTn id="66" dur="1" fill="hold">
                                          <p:stCondLst>
                                            <p:cond delay="0"/>
                                          </p:stCondLst>
                                        </p:cTn>
                                        <p:tgtEl>
                                          <p:spTgt spid="33"/>
                                        </p:tgtEl>
                                        <p:attrNameLst>
                                          <p:attrName>style.visibility</p:attrName>
                                        </p:attrNameLst>
                                      </p:cBhvr>
                                      <p:to>
                                        <p:strVal val="visible"/>
                                      </p:to>
                                    </p:set>
                                    <p:animEffect transition="in" filter="barn(outHorizontal)">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8" grpId="0"/>
      <p:bldP spid="30" grpId="0"/>
      <p:bldP spid="31" grpId="0"/>
      <p:bldP spid="34" grpId="0"/>
      <p:bldP spid="36" grpId="0"/>
      <p:bldP spid="37" grpId="0"/>
      <p:bldP spid="29" grpId="0" build="p"/>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3A26A2F-2600-4D64-C6A0-C9E4893E48A3}"/>
              </a:ext>
            </a:extLst>
          </p:cNvPr>
          <p:cNvSpPr/>
          <p:nvPr/>
        </p:nvSpPr>
        <p:spPr>
          <a:xfrm>
            <a:off x="296898" y="3656943"/>
            <a:ext cx="3289198" cy="425646"/>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857F3857-ECA9-2DAC-ADB6-8A559F0DCABF}"/>
              </a:ext>
            </a:extLst>
          </p:cNvPr>
          <p:cNvGrpSpPr/>
          <p:nvPr/>
        </p:nvGrpSpPr>
        <p:grpSpPr>
          <a:xfrm>
            <a:off x="1826882" y="3557731"/>
            <a:ext cx="229230" cy="229230"/>
            <a:chOff x="1826882" y="3557731"/>
            <a:chExt cx="229230" cy="229230"/>
          </a:xfrm>
        </p:grpSpPr>
        <p:sp>
          <p:nvSpPr>
            <p:cNvPr id="8" name="Oval 7">
              <a:extLst>
                <a:ext uri="{FF2B5EF4-FFF2-40B4-BE49-F238E27FC236}">
                  <a16:creationId xmlns:a16="http://schemas.microsoft.com/office/drawing/2014/main" id="{F0090A8C-ABB2-9E20-C75B-B74EFD6CD484}"/>
                </a:ext>
              </a:extLst>
            </p:cNvPr>
            <p:cNvSpPr/>
            <p:nvPr/>
          </p:nvSpPr>
          <p:spPr>
            <a:xfrm>
              <a:off x="1826882" y="3557731"/>
              <a:ext cx="229230" cy="229230"/>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260E07-7AF0-1A86-F0F5-E3EE6AE6EB44}"/>
                </a:ext>
              </a:extLst>
            </p:cNvPr>
            <p:cNvSpPr/>
            <p:nvPr/>
          </p:nvSpPr>
          <p:spPr>
            <a:xfrm>
              <a:off x="1878620" y="3609470"/>
              <a:ext cx="125755" cy="1257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52D97F0E-46D2-F628-F798-C918D035FA10}"/>
              </a:ext>
            </a:extLst>
          </p:cNvPr>
          <p:cNvSpPr txBox="1"/>
          <p:nvPr/>
        </p:nvSpPr>
        <p:spPr>
          <a:xfrm>
            <a:off x="785310" y="4348100"/>
            <a:ext cx="2324945" cy="400110"/>
          </a:xfrm>
          <a:prstGeom prst="rect">
            <a:avLst/>
          </a:prstGeom>
          <a:noFill/>
        </p:spPr>
        <p:txBody>
          <a:bodyPr wrap="square" rtlCol="0" anchor="ctr">
            <a:spAutoFit/>
          </a:bodyPr>
          <a:lstStyle/>
          <a:p>
            <a:r>
              <a:rPr lang="en-US" sz="2000" b="1" dirty="0">
                <a:solidFill>
                  <a:schemeClr val="accent1"/>
                </a:solidFill>
              </a:rPr>
              <a:t>Integrity</a:t>
            </a:r>
          </a:p>
        </p:txBody>
      </p:sp>
      <p:sp>
        <p:nvSpPr>
          <p:cNvPr id="11" name="TextBox 10">
            <a:extLst>
              <a:ext uri="{FF2B5EF4-FFF2-40B4-BE49-F238E27FC236}">
                <a16:creationId xmlns:a16="http://schemas.microsoft.com/office/drawing/2014/main" id="{E17AB143-7D54-644C-627C-FBE3B92B474B}"/>
              </a:ext>
            </a:extLst>
          </p:cNvPr>
          <p:cNvSpPr txBox="1"/>
          <p:nvPr/>
        </p:nvSpPr>
        <p:spPr>
          <a:xfrm>
            <a:off x="785310" y="4725144"/>
            <a:ext cx="2189047" cy="1077218"/>
          </a:xfrm>
          <a:prstGeom prst="rect">
            <a:avLst/>
          </a:prstGeom>
          <a:noFill/>
        </p:spPr>
        <p:txBody>
          <a:bodyPr wrap="square" rtlCol="0">
            <a:spAutoFit/>
          </a:bodyPr>
          <a:lstStyle/>
          <a:p>
            <a:r>
              <a:rPr lang="en-US" sz="1600" dirty="0"/>
              <a:t>Ensuring trust with partners, healthcare professionals, and authorities.</a:t>
            </a:r>
          </a:p>
        </p:txBody>
      </p:sp>
      <p:cxnSp>
        <p:nvCxnSpPr>
          <p:cNvPr id="12" name="Connector: Elbow 11">
            <a:extLst>
              <a:ext uri="{FF2B5EF4-FFF2-40B4-BE49-F238E27FC236}">
                <a16:creationId xmlns:a16="http://schemas.microsoft.com/office/drawing/2014/main" id="{D9B93556-79E1-9A9D-0282-7BCDE3A29ED1}"/>
              </a:ext>
            </a:extLst>
          </p:cNvPr>
          <p:cNvCxnSpPr>
            <a:cxnSpLocks/>
            <a:stCxn id="13" idx="4"/>
            <a:endCxn id="10" idx="1"/>
          </p:cNvCxnSpPr>
          <p:nvPr/>
        </p:nvCxnSpPr>
        <p:spPr>
          <a:xfrm rot="16200000" flipH="1">
            <a:off x="357935" y="4120779"/>
            <a:ext cx="563775" cy="290976"/>
          </a:xfrm>
          <a:prstGeom prst="bentConnector2">
            <a:avLst/>
          </a:prstGeom>
          <a:ln w="22225"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6B2C9EA-1F61-4B5D-72A2-C9A2A6ABA7F7}"/>
              </a:ext>
            </a:extLst>
          </p:cNvPr>
          <p:cNvGrpSpPr/>
          <p:nvPr/>
        </p:nvGrpSpPr>
        <p:grpSpPr>
          <a:xfrm>
            <a:off x="379719" y="3755150"/>
            <a:ext cx="229230" cy="229230"/>
            <a:chOff x="379719" y="3755150"/>
            <a:chExt cx="229230" cy="229230"/>
          </a:xfrm>
        </p:grpSpPr>
        <p:sp>
          <p:nvSpPr>
            <p:cNvPr id="7" name="Oval 6">
              <a:extLst>
                <a:ext uri="{FF2B5EF4-FFF2-40B4-BE49-F238E27FC236}">
                  <a16:creationId xmlns:a16="http://schemas.microsoft.com/office/drawing/2014/main" id="{D1A77376-51A9-3372-FA51-5CD3CC7F375D}"/>
                </a:ext>
              </a:extLst>
            </p:cNvPr>
            <p:cNvSpPr/>
            <p:nvPr/>
          </p:nvSpPr>
          <p:spPr>
            <a:xfrm>
              <a:off x="436969" y="3812400"/>
              <a:ext cx="114730" cy="1147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BDA8F74-3C84-721A-0A07-EFE09EED0C34}"/>
                </a:ext>
              </a:extLst>
            </p:cNvPr>
            <p:cNvSpPr/>
            <p:nvPr/>
          </p:nvSpPr>
          <p:spPr>
            <a:xfrm>
              <a:off x="379719" y="3755150"/>
              <a:ext cx="229230" cy="229230"/>
            </a:xfrm>
            <a:prstGeom prst="ellipse">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BE6DABB3-9A14-BFA9-947D-CD9C2E8AD152}"/>
              </a:ext>
            </a:extLst>
          </p:cNvPr>
          <p:cNvSpPr/>
          <p:nvPr/>
        </p:nvSpPr>
        <p:spPr>
          <a:xfrm>
            <a:off x="3083083" y="3656943"/>
            <a:ext cx="3289198" cy="425646"/>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F1C93D2-AB8B-CC7C-3FC6-1C6CF3083A69}"/>
              </a:ext>
            </a:extLst>
          </p:cNvPr>
          <p:cNvGrpSpPr/>
          <p:nvPr/>
        </p:nvGrpSpPr>
        <p:grpSpPr>
          <a:xfrm>
            <a:off x="4613067" y="3557731"/>
            <a:ext cx="229230" cy="229230"/>
            <a:chOff x="4613067" y="3557731"/>
            <a:chExt cx="229230" cy="229230"/>
          </a:xfrm>
        </p:grpSpPr>
        <p:sp>
          <p:nvSpPr>
            <p:cNvPr id="19" name="Oval 18">
              <a:extLst>
                <a:ext uri="{FF2B5EF4-FFF2-40B4-BE49-F238E27FC236}">
                  <a16:creationId xmlns:a16="http://schemas.microsoft.com/office/drawing/2014/main" id="{72055887-6C86-CD17-B449-53B9CF3D09FD}"/>
                </a:ext>
              </a:extLst>
            </p:cNvPr>
            <p:cNvSpPr/>
            <p:nvPr/>
          </p:nvSpPr>
          <p:spPr>
            <a:xfrm>
              <a:off x="4613067" y="3557731"/>
              <a:ext cx="229230" cy="229230"/>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2A9B3F8-6B21-BB05-DEA9-90F94B400DA5}"/>
                </a:ext>
              </a:extLst>
            </p:cNvPr>
            <p:cNvSpPr/>
            <p:nvPr/>
          </p:nvSpPr>
          <p:spPr>
            <a:xfrm>
              <a:off x="4664805" y="3609470"/>
              <a:ext cx="125755" cy="1257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C2F0AE0B-869C-CAAB-948A-E0F735EEE9B2}"/>
              </a:ext>
            </a:extLst>
          </p:cNvPr>
          <p:cNvSpPr txBox="1"/>
          <p:nvPr/>
        </p:nvSpPr>
        <p:spPr>
          <a:xfrm>
            <a:off x="3571495" y="4348100"/>
            <a:ext cx="2324945" cy="400110"/>
          </a:xfrm>
          <a:prstGeom prst="rect">
            <a:avLst/>
          </a:prstGeom>
          <a:noFill/>
        </p:spPr>
        <p:txBody>
          <a:bodyPr wrap="square" rtlCol="0" anchor="ctr">
            <a:spAutoFit/>
          </a:bodyPr>
          <a:lstStyle/>
          <a:p>
            <a:r>
              <a:rPr lang="en-US" sz="2000" b="1" dirty="0">
                <a:solidFill>
                  <a:schemeClr val="accent1"/>
                </a:solidFill>
              </a:rPr>
              <a:t>Excellence</a:t>
            </a:r>
          </a:p>
        </p:txBody>
      </p:sp>
      <p:sp>
        <p:nvSpPr>
          <p:cNvPr id="22" name="TextBox 21">
            <a:extLst>
              <a:ext uri="{FF2B5EF4-FFF2-40B4-BE49-F238E27FC236}">
                <a16:creationId xmlns:a16="http://schemas.microsoft.com/office/drawing/2014/main" id="{784797B7-3C28-BF5D-71B0-52E5B72DD658}"/>
              </a:ext>
            </a:extLst>
          </p:cNvPr>
          <p:cNvSpPr txBox="1"/>
          <p:nvPr/>
        </p:nvSpPr>
        <p:spPr>
          <a:xfrm>
            <a:off x="3571495" y="4725144"/>
            <a:ext cx="2189047" cy="1815882"/>
          </a:xfrm>
          <a:prstGeom prst="rect">
            <a:avLst/>
          </a:prstGeom>
          <a:noFill/>
        </p:spPr>
        <p:txBody>
          <a:bodyPr wrap="square" rtlCol="0">
            <a:spAutoFit/>
          </a:bodyPr>
          <a:lstStyle/>
          <a:p>
            <a:r>
              <a:rPr lang="en-US" sz="1600" dirty="0"/>
              <a:t>Delivering high-quality pharmaceutical products and scientific services that meet international standards.</a:t>
            </a:r>
          </a:p>
        </p:txBody>
      </p:sp>
      <p:cxnSp>
        <p:nvCxnSpPr>
          <p:cNvPr id="23" name="Connector: Elbow 22">
            <a:extLst>
              <a:ext uri="{FF2B5EF4-FFF2-40B4-BE49-F238E27FC236}">
                <a16:creationId xmlns:a16="http://schemas.microsoft.com/office/drawing/2014/main" id="{E206708E-C47F-702B-1D72-D27D53CECC4D}"/>
              </a:ext>
            </a:extLst>
          </p:cNvPr>
          <p:cNvCxnSpPr>
            <a:cxnSpLocks/>
            <a:stCxn id="24" idx="4"/>
            <a:endCxn id="21" idx="1"/>
          </p:cNvCxnSpPr>
          <p:nvPr/>
        </p:nvCxnSpPr>
        <p:spPr>
          <a:xfrm rot="16200000" flipH="1">
            <a:off x="3144120" y="4120779"/>
            <a:ext cx="563775" cy="290976"/>
          </a:xfrm>
          <a:prstGeom prst="bentConnector2">
            <a:avLst/>
          </a:prstGeom>
          <a:ln w="22225"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FB1A126E-297A-36CD-932D-233A296C1A88}"/>
              </a:ext>
            </a:extLst>
          </p:cNvPr>
          <p:cNvGrpSpPr/>
          <p:nvPr/>
        </p:nvGrpSpPr>
        <p:grpSpPr>
          <a:xfrm>
            <a:off x="3165904" y="3755150"/>
            <a:ext cx="229230" cy="229230"/>
            <a:chOff x="3165904" y="3755150"/>
            <a:chExt cx="229230" cy="229230"/>
          </a:xfrm>
        </p:grpSpPr>
        <p:sp>
          <p:nvSpPr>
            <p:cNvPr id="18" name="Oval 17">
              <a:extLst>
                <a:ext uri="{FF2B5EF4-FFF2-40B4-BE49-F238E27FC236}">
                  <a16:creationId xmlns:a16="http://schemas.microsoft.com/office/drawing/2014/main" id="{2E72CBDE-A7A3-62A7-CFBA-D6D6E0A6F000}"/>
                </a:ext>
              </a:extLst>
            </p:cNvPr>
            <p:cNvSpPr/>
            <p:nvPr/>
          </p:nvSpPr>
          <p:spPr>
            <a:xfrm>
              <a:off x="3223154" y="3812400"/>
              <a:ext cx="114730" cy="1147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D28D460-58E5-EC8C-A15D-1BA9B2319CF3}"/>
                </a:ext>
              </a:extLst>
            </p:cNvPr>
            <p:cNvSpPr/>
            <p:nvPr/>
          </p:nvSpPr>
          <p:spPr>
            <a:xfrm>
              <a:off x="3165904" y="3755150"/>
              <a:ext cx="229230" cy="229230"/>
            </a:xfrm>
            <a:prstGeom prst="ellipse">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Rounded Corners 27">
            <a:extLst>
              <a:ext uri="{FF2B5EF4-FFF2-40B4-BE49-F238E27FC236}">
                <a16:creationId xmlns:a16="http://schemas.microsoft.com/office/drawing/2014/main" id="{2B40D499-7321-6989-54B0-F059DBC210F8}"/>
              </a:ext>
            </a:extLst>
          </p:cNvPr>
          <p:cNvSpPr/>
          <p:nvPr/>
        </p:nvSpPr>
        <p:spPr>
          <a:xfrm>
            <a:off x="5869268" y="3656943"/>
            <a:ext cx="3289198" cy="425646"/>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D89ADB40-AB63-961E-86C1-535044243415}"/>
              </a:ext>
            </a:extLst>
          </p:cNvPr>
          <p:cNvGrpSpPr/>
          <p:nvPr/>
        </p:nvGrpSpPr>
        <p:grpSpPr>
          <a:xfrm>
            <a:off x="7399252" y="3557731"/>
            <a:ext cx="229230" cy="229230"/>
            <a:chOff x="7399252" y="3557731"/>
            <a:chExt cx="229230" cy="229230"/>
          </a:xfrm>
        </p:grpSpPr>
        <p:sp>
          <p:nvSpPr>
            <p:cNvPr id="30" name="Oval 29">
              <a:extLst>
                <a:ext uri="{FF2B5EF4-FFF2-40B4-BE49-F238E27FC236}">
                  <a16:creationId xmlns:a16="http://schemas.microsoft.com/office/drawing/2014/main" id="{3803EABB-5B96-A68F-5742-92CDA05FB362}"/>
                </a:ext>
              </a:extLst>
            </p:cNvPr>
            <p:cNvSpPr/>
            <p:nvPr/>
          </p:nvSpPr>
          <p:spPr>
            <a:xfrm>
              <a:off x="7399252" y="3557731"/>
              <a:ext cx="229230" cy="229230"/>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183883B-9D38-E5B6-A29D-99705EEFB333}"/>
                </a:ext>
              </a:extLst>
            </p:cNvPr>
            <p:cNvSpPr/>
            <p:nvPr/>
          </p:nvSpPr>
          <p:spPr>
            <a:xfrm>
              <a:off x="7450990" y="3609470"/>
              <a:ext cx="125755" cy="1257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7F837D9C-948B-85EC-5B2D-D769F17980E8}"/>
              </a:ext>
            </a:extLst>
          </p:cNvPr>
          <p:cNvSpPr txBox="1"/>
          <p:nvPr/>
        </p:nvSpPr>
        <p:spPr>
          <a:xfrm>
            <a:off x="6357680" y="4348100"/>
            <a:ext cx="2324945" cy="400110"/>
          </a:xfrm>
          <a:prstGeom prst="rect">
            <a:avLst/>
          </a:prstGeom>
          <a:noFill/>
        </p:spPr>
        <p:txBody>
          <a:bodyPr wrap="square" rtlCol="0" anchor="ctr">
            <a:spAutoFit/>
          </a:bodyPr>
          <a:lstStyle/>
          <a:p>
            <a:r>
              <a:rPr lang="en-US" sz="2000" b="1" dirty="0">
                <a:solidFill>
                  <a:schemeClr val="accent1"/>
                </a:solidFill>
              </a:rPr>
              <a:t>Innovation</a:t>
            </a:r>
          </a:p>
        </p:txBody>
      </p:sp>
      <p:sp>
        <p:nvSpPr>
          <p:cNvPr id="33" name="TextBox 32">
            <a:extLst>
              <a:ext uri="{FF2B5EF4-FFF2-40B4-BE49-F238E27FC236}">
                <a16:creationId xmlns:a16="http://schemas.microsoft.com/office/drawing/2014/main" id="{B6FF509F-5A5B-ECC4-6D31-1D017DA3B364}"/>
              </a:ext>
            </a:extLst>
          </p:cNvPr>
          <p:cNvSpPr txBox="1"/>
          <p:nvPr/>
        </p:nvSpPr>
        <p:spPr>
          <a:xfrm>
            <a:off x="6357680" y="4725144"/>
            <a:ext cx="2189047" cy="1815882"/>
          </a:xfrm>
          <a:prstGeom prst="rect">
            <a:avLst/>
          </a:prstGeom>
          <a:noFill/>
        </p:spPr>
        <p:txBody>
          <a:bodyPr wrap="square" rtlCol="0">
            <a:spAutoFit/>
          </a:bodyPr>
          <a:lstStyle/>
          <a:p>
            <a:r>
              <a:rPr lang="en-US" sz="1600" dirty="0"/>
              <a:t>Digital transformation, data-driven strategies, and continuous improvement to enhance performance and efficiency.</a:t>
            </a:r>
          </a:p>
        </p:txBody>
      </p:sp>
      <p:cxnSp>
        <p:nvCxnSpPr>
          <p:cNvPr id="34" name="Connector: Elbow 33">
            <a:extLst>
              <a:ext uri="{FF2B5EF4-FFF2-40B4-BE49-F238E27FC236}">
                <a16:creationId xmlns:a16="http://schemas.microsoft.com/office/drawing/2014/main" id="{444134B6-A7A9-E92A-A163-DD49C02D4ADA}"/>
              </a:ext>
            </a:extLst>
          </p:cNvPr>
          <p:cNvCxnSpPr>
            <a:cxnSpLocks/>
            <a:stCxn id="35" idx="4"/>
            <a:endCxn id="32" idx="1"/>
          </p:cNvCxnSpPr>
          <p:nvPr/>
        </p:nvCxnSpPr>
        <p:spPr>
          <a:xfrm rot="16200000" flipH="1">
            <a:off x="5930305" y="4120779"/>
            <a:ext cx="563775" cy="290976"/>
          </a:xfrm>
          <a:prstGeom prst="bentConnector2">
            <a:avLst/>
          </a:prstGeom>
          <a:ln w="22225" cap="rnd">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989B3ED4-69CC-13E1-FE7E-C0305E2F572C}"/>
              </a:ext>
            </a:extLst>
          </p:cNvPr>
          <p:cNvGrpSpPr/>
          <p:nvPr/>
        </p:nvGrpSpPr>
        <p:grpSpPr>
          <a:xfrm>
            <a:off x="5952089" y="3755150"/>
            <a:ext cx="229230" cy="229230"/>
            <a:chOff x="5952089" y="3755150"/>
            <a:chExt cx="229230" cy="229230"/>
          </a:xfrm>
        </p:grpSpPr>
        <p:sp>
          <p:nvSpPr>
            <p:cNvPr id="29" name="Oval 28">
              <a:extLst>
                <a:ext uri="{FF2B5EF4-FFF2-40B4-BE49-F238E27FC236}">
                  <a16:creationId xmlns:a16="http://schemas.microsoft.com/office/drawing/2014/main" id="{742702C5-62EA-00B5-8CAA-8FCE92A37C27}"/>
                </a:ext>
              </a:extLst>
            </p:cNvPr>
            <p:cNvSpPr/>
            <p:nvPr/>
          </p:nvSpPr>
          <p:spPr>
            <a:xfrm>
              <a:off x="6009339" y="3812400"/>
              <a:ext cx="114730" cy="1147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8D41632-A1BE-AFD1-19F1-282D942476D6}"/>
                </a:ext>
              </a:extLst>
            </p:cNvPr>
            <p:cNvSpPr/>
            <p:nvPr/>
          </p:nvSpPr>
          <p:spPr>
            <a:xfrm>
              <a:off x="5952089" y="3755150"/>
              <a:ext cx="229230" cy="229230"/>
            </a:xfrm>
            <a:prstGeom prst="ellipse">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45E36322-BC5B-D58F-0637-B1688F0E83F3}"/>
              </a:ext>
            </a:extLst>
          </p:cNvPr>
          <p:cNvSpPr/>
          <p:nvPr/>
        </p:nvSpPr>
        <p:spPr>
          <a:xfrm>
            <a:off x="8655453" y="3656943"/>
            <a:ext cx="3289198" cy="425646"/>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33DBB01B-574E-3E92-8CFA-4746534687D9}"/>
              </a:ext>
            </a:extLst>
          </p:cNvPr>
          <p:cNvGrpSpPr/>
          <p:nvPr/>
        </p:nvGrpSpPr>
        <p:grpSpPr>
          <a:xfrm>
            <a:off x="10185437" y="3557731"/>
            <a:ext cx="229230" cy="229230"/>
            <a:chOff x="10185437" y="3557731"/>
            <a:chExt cx="229230" cy="229230"/>
          </a:xfrm>
        </p:grpSpPr>
        <p:sp>
          <p:nvSpPr>
            <p:cNvPr id="41" name="Oval 40">
              <a:extLst>
                <a:ext uri="{FF2B5EF4-FFF2-40B4-BE49-F238E27FC236}">
                  <a16:creationId xmlns:a16="http://schemas.microsoft.com/office/drawing/2014/main" id="{77B43A5E-AD73-6975-DA48-66664421F0FB}"/>
                </a:ext>
              </a:extLst>
            </p:cNvPr>
            <p:cNvSpPr/>
            <p:nvPr/>
          </p:nvSpPr>
          <p:spPr>
            <a:xfrm>
              <a:off x="10185437" y="3557731"/>
              <a:ext cx="229230" cy="229230"/>
            </a:xfrm>
            <a:prstGeom prst="ellips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5F3A09F-FB22-7CD8-7995-DBDF4F4687D2}"/>
                </a:ext>
              </a:extLst>
            </p:cNvPr>
            <p:cNvSpPr/>
            <p:nvPr/>
          </p:nvSpPr>
          <p:spPr>
            <a:xfrm>
              <a:off x="10237175" y="3609470"/>
              <a:ext cx="125755" cy="12575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4AA08614-2F6E-3E0E-A1B6-84376E1F376E}"/>
              </a:ext>
            </a:extLst>
          </p:cNvPr>
          <p:cNvSpPr txBox="1"/>
          <p:nvPr/>
        </p:nvSpPr>
        <p:spPr>
          <a:xfrm>
            <a:off x="9143865" y="4348100"/>
            <a:ext cx="2324945" cy="400110"/>
          </a:xfrm>
          <a:prstGeom prst="rect">
            <a:avLst/>
          </a:prstGeom>
          <a:noFill/>
        </p:spPr>
        <p:txBody>
          <a:bodyPr wrap="square" rtlCol="0" anchor="ctr">
            <a:spAutoFit/>
          </a:bodyPr>
          <a:lstStyle/>
          <a:p>
            <a:r>
              <a:rPr lang="en-US" sz="2000" b="1" dirty="0">
                <a:solidFill>
                  <a:schemeClr val="accent1"/>
                </a:solidFill>
              </a:rPr>
              <a:t>Reliability</a:t>
            </a:r>
          </a:p>
        </p:txBody>
      </p:sp>
      <p:sp>
        <p:nvSpPr>
          <p:cNvPr id="44" name="TextBox 43">
            <a:extLst>
              <a:ext uri="{FF2B5EF4-FFF2-40B4-BE49-F238E27FC236}">
                <a16:creationId xmlns:a16="http://schemas.microsoft.com/office/drawing/2014/main" id="{7AFE3D97-58AB-F03F-474D-CC3205A30B84}"/>
              </a:ext>
            </a:extLst>
          </p:cNvPr>
          <p:cNvSpPr txBox="1"/>
          <p:nvPr/>
        </p:nvSpPr>
        <p:spPr>
          <a:xfrm>
            <a:off x="9143865" y="4725144"/>
            <a:ext cx="2189047" cy="1569660"/>
          </a:xfrm>
          <a:prstGeom prst="rect">
            <a:avLst/>
          </a:prstGeom>
          <a:noFill/>
        </p:spPr>
        <p:txBody>
          <a:bodyPr wrap="square" rtlCol="0">
            <a:spAutoFit/>
          </a:bodyPr>
          <a:lstStyle/>
          <a:p>
            <a:r>
              <a:rPr lang="en-US" sz="1600" dirty="0"/>
              <a:t>Ensure consistent supply, dependable partnerships, and long-term commitment to the healthcare sector.</a:t>
            </a:r>
          </a:p>
        </p:txBody>
      </p:sp>
      <p:cxnSp>
        <p:nvCxnSpPr>
          <p:cNvPr id="45" name="Connector: Elbow 44">
            <a:extLst>
              <a:ext uri="{FF2B5EF4-FFF2-40B4-BE49-F238E27FC236}">
                <a16:creationId xmlns:a16="http://schemas.microsoft.com/office/drawing/2014/main" id="{91DB93CA-D24C-7028-710D-F60CD6E18B9D}"/>
              </a:ext>
            </a:extLst>
          </p:cNvPr>
          <p:cNvCxnSpPr>
            <a:cxnSpLocks/>
            <a:stCxn id="46" idx="4"/>
            <a:endCxn id="43" idx="1"/>
          </p:cNvCxnSpPr>
          <p:nvPr/>
        </p:nvCxnSpPr>
        <p:spPr>
          <a:xfrm rot="16200000" flipH="1">
            <a:off x="8716490" y="4120779"/>
            <a:ext cx="563775" cy="290976"/>
          </a:xfrm>
          <a:prstGeom prst="bentConnector2">
            <a:avLst/>
          </a:prstGeom>
          <a:ln w="22225"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E45BF3E-F7E0-BFC8-4DE2-89CA96C042A2}"/>
              </a:ext>
            </a:extLst>
          </p:cNvPr>
          <p:cNvGrpSpPr/>
          <p:nvPr/>
        </p:nvGrpSpPr>
        <p:grpSpPr>
          <a:xfrm>
            <a:off x="8738274" y="3755150"/>
            <a:ext cx="229230" cy="229230"/>
            <a:chOff x="8738274" y="3755150"/>
            <a:chExt cx="229230" cy="229230"/>
          </a:xfrm>
        </p:grpSpPr>
        <p:sp>
          <p:nvSpPr>
            <p:cNvPr id="40" name="Oval 39">
              <a:extLst>
                <a:ext uri="{FF2B5EF4-FFF2-40B4-BE49-F238E27FC236}">
                  <a16:creationId xmlns:a16="http://schemas.microsoft.com/office/drawing/2014/main" id="{E0F0FB36-908D-9476-0E51-A49F16D21555}"/>
                </a:ext>
              </a:extLst>
            </p:cNvPr>
            <p:cNvSpPr/>
            <p:nvPr/>
          </p:nvSpPr>
          <p:spPr>
            <a:xfrm>
              <a:off x="8795524" y="3812400"/>
              <a:ext cx="114730" cy="1147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ED7E93C-2837-D859-BFFF-1790D32FBF25}"/>
                </a:ext>
              </a:extLst>
            </p:cNvPr>
            <p:cNvSpPr/>
            <p:nvPr/>
          </p:nvSpPr>
          <p:spPr>
            <a:xfrm>
              <a:off x="8738274" y="3755150"/>
              <a:ext cx="229230" cy="229230"/>
            </a:xfrm>
            <a:prstGeom prst="ellipse">
              <a:avLst/>
            </a:prstGeom>
            <a:noFill/>
            <a:ln w="22225" cap="rnd">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a:extLst>
              <a:ext uri="{FF2B5EF4-FFF2-40B4-BE49-F238E27FC236}">
                <a16:creationId xmlns:a16="http://schemas.microsoft.com/office/drawing/2014/main" id="{0F1505CB-B738-C97F-1973-CC8D82CCD8B9}"/>
              </a:ext>
            </a:extLst>
          </p:cNvPr>
          <p:cNvCxnSpPr>
            <a:cxnSpLocks/>
            <a:stCxn id="13" idx="6"/>
            <a:endCxn id="46" idx="2"/>
          </p:cNvCxnSpPr>
          <p:nvPr/>
        </p:nvCxnSpPr>
        <p:spPr>
          <a:xfrm>
            <a:off x="608949" y="3869765"/>
            <a:ext cx="8129325"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7C251C1-4B75-79DE-738C-689C7A4BC2F3}"/>
              </a:ext>
            </a:extLst>
          </p:cNvPr>
          <p:cNvGrpSpPr/>
          <p:nvPr/>
        </p:nvGrpSpPr>
        <p:grpSpPr>
          <a:xfrm>
            <a:off x="1322977" y="1937694"/>
            <a:ext cx="1237038" cy="1237039"/>
            <a:chOff x="1322977" y="1937694"/>
            <a:chExt cx="1237038" cy="1237039"/>
          </a:xfrm>
        </p:grpSpPr>
        <p:sp>
          <p:nvSpPr>
            <p:cNvPr id="3" name="Teardrop 2">
              <a:extLst>
                <a:ext uri="{FF2B5EF4-FFF2-40B4-BE49-F238E27FC236}">
                  <a16:creationId xmlns:a16="http://schemas.microsoft.com/office/drawing/2014/main" id="{2678ECB1-0E49-17C2-B53A-8B4FAC1EAC18}"/>
                </a:ext>
              </a:extLst>
            </p:cNvPr>
            <p:cNvSpPr/>
            <p:nvPr/>
          </p:nvSpPr>
          <p:spPr>
            <a:xfrm rot="8100000">
              <a:off x="1322977" y="1937694"/>
              <a:ext cx="1237038" cy="1237039"/>
            </a:xfrm>
            <a:prstGeom prst="teardrop">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6271A0E-C0D0-66E7-986B-9BA4B6AB23F4}"/>
                </a:ext>
              </a:extLst>
            </p:cNvPr>
            <p:cNvSpPr>
              <a:spLocks noChangeAspect="1"/>
            </p:cNvSpPr>
            <p:nvPr/>
          </p:nvSpPr>
          <p:spPr>
            <a:xfrm>
              <a:off x="1392857" y="2012726"/>
              <a:ext cx="1097279"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C984A37-0284-D9E7-6319-83B40F76F6EE}"/>
                </a:ext>
              </a:extLst>
            </p:cNvPr>
            <p:cNvSpPr>
              <a:spLocks noChangeAspect="1"/>
            </p:cNvSpPr>
            <p:nvPr/>
          </p:nvSpPr>
          <p:spPr>
            <a:xfrm>
              <a:off x="1530390" y="2145107"/>
              <a:ext cx="822212" cy="822213"/>
            </a:xfrm>
            <a:prstGeom prst="ellipse">
              <a:avLst/>
            </a:prstGeom>
            <a:solidFill>
              <a:schemeClr val="accent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Aperture with solid fill">
              <a:extLst>
                <a:ext uri="{FF2B5EF4-FFF2-40B4-BE49-F238E27FC236}">
                  <a16:creationId xmlns:a16="http://schemas.microsoft.com/office/drawing/2014/main" id="{DBE2BF2D-501B-69F8-BDF6-4F2045EE0BB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87870" y="2295964"/>
              <a:ext cx="507253" cy="507253"/>
            </a:xfrm>
            <a:prstGeom prst="rect">
              <a:avLst/>
            </a:prstGeom>
          </p:spPr>
        </p:pic>
      </p:grpSp>
      <p:grpSp>
        <p:nvGrpSpPr>
          <p:cNvPr id="59" name="Group 58">
            <a:extLst>
              <a:ext uri="{FF2B5EF4-FFF2-40B4-BE49-F238E27FC236}">
                <a16:creationId xmlns:a16="http://schemas.microsoft.com/office/drawing/2014/main" id="{389415AB-0EEE-153D-0156-ABA639C0108E}"/>
              </a:ext>
            </a:extLst>
          </p:cNvPr>
          <p:cNvGrpSpPr/>
          <p:nvPr/>
        </p:nvGrpSpPr>
        <p:grpSpPr>
          <a:xfrm>
            <a:off x="4109162" y="1937694"/>
            <a:ext cx="1237038" cy="1237039"/>
            <a:chOff x="4109162" y="1937694"/>
            <a:chExt cx="1237038" cy="1237039"/>
          </a:xfrm>
        </p:grpSpPr>
        <p:sp>
          <p:nvSpPr>
            <p:cNvPr id="14" name="Teardrop 13">
              <a:extLst>
                <a:ext uri="{FF2B5EF4-FFF2-40B4-BE49-F238E27FC236}">
                  <a16:creationId xmlns:a16="http://schemas.microsoft.com/office/drawing/2014/main" id="{DB8A3489-F752-75DB-E197-EA4006154025}"/>
                </a:ext>
              </a:extLst>
            </p:cNvPr>
            <p:cNvSpPr/>
            <p:nvPr/>
          </p:nvSpPr>
          <p:spPr>
            <a:xfrm rot="8100000">
              <a:off x="4109162" y="1937694"/>
              <a:ext cx="1237038" cy="1237039"/>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B198017E-DE43-BD15-D5AF-9E7E4EB1B451}"/>
                </a:ext>
              </a:extLst>
            </p:cNvPr>
            <p:cNvGrpSpPr/>
            <p:nvPr/>
          </p:nvGrpSpPr>
          <p:grpSpPr>
            <a:xfrm>
              <a:off x="4179042" y="2018115"/>
              <a:ext cx="1097279" cy="1097280"/>
              <a:chOff x="4179042" y="2018115"/>
              <a:chExt cx="1097279" cy="1097280"/>
            </a:xfrm>
          </p:grpSpPr>
          <p:sp>
            <p:nvSpPr>
              <p:cNvPr id="15" name="Oval 14">
                <a:extLst>
                  <a:ext uri="{FF2B5EF4-FFF2-40B4-BE49-F238E27FC236}">
                    <a16:creationId xmlns:a16="http://schemas.microsoft.com/office/drawing/2014/main" id="{025BC117-848A-0D9B-C956-F0516B758598}"/>
                  </a:ext>
                </a:extLst>
              </p:cNvPr>
              <p:cNvSpPr>
                <a:spLocks noChangeAspect="1"/>
              </p:cNvSpPr>
              <p:nvPr/>
            </p:nvSpPr>
            <p:spPr>
              <a:xfrm>
                <a:off x="4179042" y="2018115"/>
                <a:ext cx="1097279"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6A51F5-2817-A20E-E4F5-F3D1705798A9}"/>
                  </a:ext>
                </a:extLst>
              </p:cNvPr>
              <p:cNvSpPr>
                <a:spLocks noChangeAspect="1"/>
              </p:cNvSpPr>
              <p:nvPr/>
            </p:nvSpPr>
            <p:spPr>
              <a:xfrm>
                <a:off x="4316575" y="2145107"/>
                <a:ext cx="822212" cy="822213"/>
              </a:xfrm>
              <a:prstGeom prst="ellipse">
                <a:avLst/>
              </a:prstGeom>
              <a:solidFill>
                <a:schemeClr val="accent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Bullseye with solid fill">
                <a:extLst>
                  <a:ext uri="{FF2B5EF4-FFF2-40B4-BE49-F238E27FC236}">
                    <a16:creationId xmlns:a16="http://schemas.microsoft.com/office/drawing/2014/main" id="{0CB7F2D0-7949-9E8D-B27B-EA746E599B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474055" y="2296842"/>
                <a:ext cx="507253" cy="507253"/>
              </a:xfrm>
              <a:prstGeom prst="rect">
                <a:avLst/>
              </a:prstGeom>
            </p:spPr>
          </p:pic>
        </p:grpSp>
      </p:grpSp>
      <p:grpSp>
        <p:nvGrpSpPr>
          <p:cNvPr id="60" name="Group 59">
            <a:extLst>
              <a:ext uri="{FF2B5EF4-FFF2-40B4-BE49-F238E27FC236}">
                <a16:creationId xmlns:a16="http://schemas.microsoft.com/office/drawing/2014/main" id="{25391E85-CCE1-297B-A9C3-DB41781196D0}"/>
              </a:ext>
            </a:extLst>
          </p:cNvPr>
          <p:cNvGrpSpPr/>
          <p:nvPr/>
        </p:nvGrpSpPr>
        <p:grpSpPr>
          <a:xfrm>
            <a:off x="6895347" y="1937694"/>
            <a:ext cx="1237038" cy="1237039"/>
            <a:chOff x="6895347" y="1937694"/>
            <a:chExt cx="1237038" cy="1237039"/>
          </a:xfrm>
        </p:grpSpPr>
        <p:sp>
          <p:nvSpPr>
            <p:cNvPr id="25" name="Teardrop 24">
              <a:extLst>
                <a:ext uri="{FF2B5EF4-FFF2-40B4-BE49-F238E27FC236}">
                  <a16:creationId xmlns:a16="http://schemas.microsoft.com/office/drawing/2014/main" id="{DE89EA2D-E902-5C4E-B95A-97ACBF1CA545}"/>
                </a:ext>
              </a:extLst>
            </p:cNvPr>
            <p:cNvSpPr/>
            <p:nvPr/>
          </p:nvSpPr>
          <p:spPr>
            <a:xfrm rot="8100000">
              <a:off x="6895347" y="1937694"/>
              <a:ext cx="1237038" cy="1237039"/>
            </a:xfrm>
            <a:prstGeom prst="teardrop">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CFF815-BE3D-010B-5C18-12C55E3D734C}"/>
                </a:ext>
              </a:extLst>
            </p:cNvPr>
            <p:cNvSpPr>
              <a:spLocks noChangeAspect="1"/>
            </p:cNvSpPr>
            <p:nvPr/>
          </p:nvSpPr>
          <p:spPr>
            <a:xfrm>
              <a:off x="6965227" y="2012726"/>
              <a:ext cx="1097279"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BF1FCD8-E5BC-84A2-05A1-C745EFACC652}"/>
                </a:ext>
              </a:extLst>
            </p:cNvPr>
            <p:cNvSpPr>
              <a:spLocks noChangeAspect="1"/>
            </p:cNvSpPr>
            <p:nvPr/>
          </p:nvSpPr>
          <p:spPr>
            <a:xfrm>
              <a:off x="7102760" y="2145107"/>
              <a:ext cx="822212" cy="822213"/>
            </a:xfrm>
            <a:prstGeom prst="ellipse">
              <a:avLst/>
            </a:prstGeom>
            <a:solidFill>
              <a:schemeClr val="accent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descr="Brainstorm with solid fill">
              <a:extLst>
                <a:ext uri="{FF2B5EF4-FFF2-40B4-BE49-F238E27FC236}">
                  <a16:creationId xmlns:a16="http://schemas.microsoft.com/office/drawing/2014/main" id="{D90FD9EF-499E-ADB8-0C0D-9C20A01F21A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260240" y="2296842"/>
              <a:ext cx="507253" cy="507253"/>
            </a:xfrm>
            <a:prstGeom prst="rect">
              <a:avLst/>
            </a:prstGeom>
          </p:spPr>
        </p:pic>
      </p:grpSp>
      <p:grpSp>
        <p:nvGrpSpPr>
          <p:cNvPr id="61" name="Group 60">
            <a:extLst>
              <a:ext uri="{FF2B5EF4-FFF2-40B4-BE49-F238E27FC236}">
                <a16:creationId xmlns:a16="http://schemas.microsoft.com/office/drawing/2014/main" id="{C4EDD40F-D1D7-A083-0E8C-C6AD348D2D03}"/>
              </a:ext>
            </a:extLst>
          </p:cNvPr>
          <p:cNvGrpSpPr/>
          <p:nvPr/>
        </p:nvGrpSpPr>
        <p:grpSpPr>
          <a:xfrm>
            <a:off x="9681532" y="1937694"/>
            <a:ext cx="1237038" cy="1237039"/>
            <a:chOff x="9681532" y="1937694"/>
            <a:chExt cx="1237038" cy="1237039"/>
          </a:xfrm>
        </p:grpSpPr>
        <p:sp>
          <p:nvSpPr>
            <p:cNvPr id="36" name="Teardrop 35">
              <a:extLst>
                <a:ext uri="{FF2B5EF4-FFF2-40B4-BE49-F238E27FC236}">
                  <a16:creationId xmlns:a16="http://schemas.microsoft.com/office/drawing/2014/main" id="{5376547B-B642-93FE-3AFB-08C72C673ABA}"/>
                </a:ext>
              </a:extLst>
            </p:cNvPr>
            <p:cNvSpPr/>
            <p:nvPr/>
          </p:nvSpPr>
          <p:spPr>
            <a:xfrm rot="8100000">
              <a:off x="9681532" y="1937694"/>
              <a:ext cx="1237038" cy="1237039"/>
            </a:xfrm>
            <a:prstGeom prst="teardrop">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D666527-61C6-C47F-E907-CD4D2E6A7493}"/>
                </a:ext>
              </a:extLst>
            </p:cNvPr>
            <p:cNvSpPr>
              <a:spLocks noChangeAspect="1"/>
            </p:cNvSpPr>
            <p:nvPr/>
          </p:nvSpPr>
          <p:spPr>
            <a:xfrm>
              <a:off x="9751412" y="2012726"/>
              <a:ext cx="1097279" cy="1097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371F281-4972-ADBD-3E43-65AF07D0FF6F}"/>
                </a:ext>
              </a:extLst>
            </p:cNvPr>
            <p:cNvSpPr>
              <a:spLocks noChangeAspect="1"/>
            </p:cNvSpPr>
            <p:nvPr/>
          </p:nvSpPr>
          <p:spPr>
            <a:xfrm>
              <a:off x="9888945" y="2145107"/>
              <a:ext cx="822212" cy="822213"/>
            </a:xfrm>
            <a:prstGeom prst="ellipse">
              <a:avLst/>
            </a:prstGeom>
            <a:solidFill>
              <a:schemeClr val="accent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descr="Diamond with solid fill">
              <a:extLst>
                <a:ext uri="{FF2B5EF4-FFF2-40B4-BE49-F238E27FC236}">
                  <a16:creationId xmlns:a16="http://schemas.microsoft.com/office/drawing/2014/main" id="{16DB5ECE-8453-9723-3957-12448FD8497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046425" y="2296842"/>
              <a:ext cx="507253" cy="507253"/>
            </a:xfrm>
            <a:prstGeom prst="rect">
              <a:avLst/>
            </a:prstGeom>
          </p:spPr>
        </p:pic>
      </p:grpSp>
      <p:sp>
        <p:nvSpPr>
          <p:cNvPr id="71" name="Title 1">
            <a:extLst>
              <a:ext uri="{FF2B5EF4-FFF2-40B4-BE49-F238E27FC236}">
                <a16:creationId xmlns:a16="http://schemas.microsoft.com/office/drawing/2014/main" id="{C899FF82-8C17-F0AF-4D3F-9C418180D817}"/>
              </a:ext>
            </a:extLst>
          </p:cNvPr>
          <p:cNvSpPr txBox="1">
            <a:spLocks/>
          </p:cNvSpPr>
          <p:nvPr/>
        </p:nvSpPr>
        <p:spPr>
          <a:xfrm>
            <a:off x="609599" y="746591"/>
            <a:ext cx="10969625" cy="554037"/>
          </a:xfrm>
          <a:prstGeom prst="rect">
            <a:avLst/>
          </a:prstGeom>
        </p:spPr>
        <p:txBody>
          <a:bodyPr vert="horz" lIns="0" tIns="60949" rIns="0" bIns="60949" rtlCol="0" anchor="ctr">
            <a:noAutofit/>
          </a:bodyPr>
          <a:lstStyle>
            <a:lvl1pPr>
              <a:spcBef>
                <a:spcPct val="0"/>
              </a:spcBef>
              <a:buNone/>
              <a:defRPr sz="3600" b="1">
                <a:solidFill>
                  <a:schemeClr val="accent1"/>
                </a:solidFill>
                <a:latin typeface="+mj-lt"/>
                <a:ea typeface="+mj-ea"/>
                <a:cs typeface="+mj-cs"/>
              </a:defRPr>
            </a:lvl1pPr>
          </a:lstStyle>
          <a:p>
            <a:r>
              <a:rPr lang="en-US" dirty="0"/>
              <a:t>Core Values</a:t>
            </a:r>
          </a:p>
        </p:txBody>
      </p:sp>
      <p:sp>
        <p:nvSpPr>
          <p:cNvPr id="72" name="Arc 71">
            <a:extLst>
              <a:ext uri="{FF2B5EF4-FFF2-40B4-BE49-F238E27FC236}">
                <a16:creationId xmlns:a16="http://schemas.microsoft.com/office/drawing/2014/main" id="{45A29A36-6EDB-03A9-A71C-32B23BBAAACD}"/>
              </a:ext>
            </a:extLst>
          </p:cNvPr>
          <p:cNvSpPr/>
          <p:nvPr/>
        </p:nvSpPr>
        <p:spPr>
          <a:xfrm rot="11700000">
            <a:off x="9313706" y="-1364367"/>
            <a:ext cx="5229352" cy="3946248"/>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a:extLst>
              <a:ext uri="{FF2B5EF4-FFF2-40B4-BE49-F238E27FC236}">
                <a16:creationId xmlns:a16="http://schemas.microsoft.com/office/drawing/2014/main" id="{21A6C748-7B8D-447B-BD1D-98B0C67D52F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9190756" y="-243408"/>
            <a:ext cx="3487316" cy="2324877"/>
          </a:xfrm>
          <a:prstGeom prst="rect">
            <a:avLst/>
          </a:prstGeom>
        </p:spPr>
      </p:pic>
    </p:spTree>
    <p:extLst>
      <p:ext uri="{BB962C8B-B14F-4D97-AF65-F5344CB8AC3E}">
        <p14:creationId xmlns:p14="http://schemas.microsoft.com/office/powerpoint/2010/main" val="293801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80000" fill="hold" grpId="0" nodeType="withEffect">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80000" fill="hold" grpId="0"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decel="80000" fill="hold" grpId="0" nodeType="withEffect">
                                  <p:stCondLst>
                                    <p:cond delay="7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1+#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350"/>
                                  </p:stCondLst>
                                  <p:childTnLst>
                                    <p:set>
                                      <p:cBhvr>
                                        <p:cTn id="22" dur="1" fill="hold">
                                          <p:stCondLst>
                                            <p:cond delay="0"/>
                                          </p:stCondLst>
                                        </p:cTn>
                                        <p:tgtEl>
                                          <p:spTgt spid="63"/>
                                        </p:tgtEl>
                                        <p:attrNameLst>
                                          <p:attrName>style.visibility</p:attrName>
                                        </p:attrNameLst>
                                      </p:cBhvr>
                                      <p:to>
                                        <p:strVal val="visible"/>
                                      </p:to>
                                    </p:set>
                                    <p:anim calcmode="lin" valueType="num">
                                      <p:cBhvr>
                                        <p:cTn id="23" dur="300" fill="hold"/>
                                        <p:tgtEl>
                                          <p:spTgt spid="63"/>
                                        </p:tgtEl>
                                        <p:attrNameLst>
                                          <p:attrName>ppt_w</p:attrName>
                                        </p:attrNameLst>
                                      </p:cBhvr>
                                      <p:tavLst>
                                        <p:tav tm="0">
                                          <p:val>
                                            <p:fltVal val="0"/>
                                          </p:val>
                                        </p:tav>
                                        <p:tav tm="100000">
                                          <p:val>
                                            <p:strVal val="#ppt_w"/>
                                          </p:val>
                                        </p:tav>
                                      </p:tavLst>
                                    </p:anim>
                                    <p:anim calcmode="lin" valueType="num">
                                      <p:cBhvr>
                                        <p:cTn id="24" dur="300" fill="hold"/>
                                        <p:tgtEl>
                                          <p:spTgt spid="63"/>
                                        </p:tgtEl>
                                        <p:attrNameLst>
                                          <p:attrName>ppt_h</p:attrName>
                                        </p:attrNameLst>
                                      </p:cBhvr>
                                      <p:tavLst>
                                        <p:tav tm="0">
                                          <p:val>
                                            <p:fltVal val="0"/>
                                          </p:val>
                                        </p:tav>
                                        <p:tav tm="100000">
                                          <p:val>
                                            <p:strVal val="#ppt_h"/>
                                          </p:val>
                                        </p:tav>
                                      </p:tavLst>
                                    </p:anim>
                                    <p:animEffect transition="in" filter="fade">
                                      <p:cBhvr>
                                        <p:cTn id="25" dur="300"/>
                                        <p:tgtEl>
                                          <p:spTgt spid="63"/>
                                        </p:tgtEl>
                                      </p:cBhvr>
                                    </p:animEffect>
                                  </p:childTnLst>
                                </p:cTn>
                              </p:par>
                              <p:par>
                                <p:cTn id="26" presetID="53" presetClass="entr" presetSubtype="16" fill="hold" nodeType="withEffect">
                                  <p:stCondLst>
                                    <p:cond delay="500"/>
                                  </p:stCondLst>
                                  <p:childTnLst>
                                    <p:set>
                                      <p:cBhvr>
                                        <p:cTn id="27" dur="1" fill="hold">
                                          <p:stCondLst>
                                            <p:cond delay="0"/>
                                          </p:stCondLst>
                                        </p:cTn>
                                        <p:tgtEl>
                                          <p:spTgt spid="62"/>
                                        </p:tgtEl>
                                        <p:attrNameLst>
                                          <p:attrName>style.visibility</p:attrName>
                                        </p:attrNameLst>
                                      </p:cBhvr>
                                      <p:to>
                                        <p:strVal val="visible"/>
                                      </p:to>
                                    </p:set>
                                    <p:anim calcmode="lin" valueType="num">
                                      <p:cBhvr>
                                        <p:cTn id="28" dur="300" fill="hold"/>
                                        <p:tgtEl>
                                          <p:spTgt spid="62"/>
                                        </p:tgtEl>
                                        <p:attrNameLst>
                                          <p:attrName>ppt_w</p:attrName>
                                        </p:attrNameLst>
                                      </p:cBhvr>
                                      <p:tavLst>
                                        <p:tav tm="0">
                                          <p:val>
                                            <p:fltVal val="0"/>
                                          </p:val>
                                        </p:tav>
                                        <p:tav tm="100000">
                                          <p:val>
                                            <p:strVal val="#ppt_w"/>
                                          </p:val>
                                        </p:tav>
                                      </p:tavLst>
                                    </p:anim>
                                    <p:anim calcmode="lin" valueType="num">
                                      <p:cBhvr>
                                        <p:cTn id="29" dur="300" fill="hold"/>
                                        <p:tgtEl>
                                          <p:spTgt spid="62"/>
                                        </p:tgtEl>
                                        <p:attrNameLst>
                                          <p:attrName>ppt_h</p:attrName>
                                        </p:attrNameLst>
                                      </p:cBhvr>
                                      <p:tavLst>
                                        <p:tav tm="0">
                                          <p:val>
                                            <p:fltVal val="0"/>
                                          </p:val>
                                        </p:tav>
                                        <p:tav tm="100000">
                                          <p:val>
                                            <p:strVal val="#ppt_h"/>
                                          </p:val>
                                        </p:tav>
                                      </p:tavLst>
                                    </p:anim>
                                    <p:animEffect transition="in" filter="fade">
                                      <p:cBhvr>
                                        <p:cTn id="30" dur="300"/>
                                        <p:tgtEl>
                                          <p:spTgt spid="62"/>
                                        </p:tgtEl>
                                      </p:cBhvr>
                                    </p:animEffect>
                                  </p:childTnLst>
                                </p:cTn>
                              </p:par>
                              <p:par>
                                <p:cTn id="31" presetID="53" presetClass="entr" presetSubtype="16" fill="hold" nodeType="withEffect">
                                  <p:stCondLst>
                                    <p:cond delay="600"/>
                                  </p:stCondLst>
                                  <p:childTnLst>
                                    <p:set>
                                      <p:cBhvr>
                                        <p:cTn id="32" dur="1" fill="hold">
                                          <p:stCondLst>
                                            <p:cond delay="0"/>
                                          </p:stCondLst>
                                        </p:cTn>
                                        <p:tgtEl>
                                          <p:spTgt spid="64"/>
                                        </p:tgtEl>
                                        <p:attrNameLst>
                                          <p:attrName>style.visibility</p:attrName>
                                        </p:attrNameLst>
                                      </p:cBhvr>
                                      <p:to>
                                        <p:strVal val="visible"/>
                                      </p:to>
                                    </p:set>
                                    <p:anim calcmode="lin" valueType="num">
                                      <p:cBhvr>
                                        <p:cTn id="33" dur="300" fill="hold"/>
                                        <p:tgtEl>
                                          <p:spTgt spid="64"/>
                                        </p:tgtEl>
                                        <p:attrNameLst>
                                          <p:attrName>ppt_w</p:attrName>
                                        </p:attrNameLst>
                                      </p:cBhvr>
                                      <p:tavLst>
                                        <p:tav tm="0">
                                          <p:val>
                                            <p:fltVal val="0"/>
                                          </p:val>
                                        </p:tav>
                                        <p:tav tm="100000">
                                          <p:val>
                                            <p:strVal val="#ppt_w"/>
                                          </p:val>
                                        </p:tav>
                                      </p:tavLst>
                                    </p:anim>
                                    <p:anim calcmode="lin" valueType="num">
                                      <p:cBhvr>
                                        <p:cTn id="34" dur="300" fill="hold"/>
                                        <p:tgtEl>
                                          <p:spTgt spid="64"/>
                                        </p:tgtEl>
                                        <p:attrNameLst>
                                          <p:attrName>ppt_h</p:attrName>
                                        </p:attrNameLst>
                                      </p:cBhvr>
                                      <p:tavLst>
                                        <p:tav tm="0">
                                          <p:val>
                                            <p:fltVal val="0"/>
                                          </p:val>
                                        </p:tav>
                                        <p:tav tm="100000">
                                          <p:val>
                                            <p:strVal val="#ppt_h"/>
                                          </p:val>
                                        </p:tav>
                                      </p:tavLst>
                                    </p:anim>
                                    <p:animEffect transition="in" filter="fade">
                                      <p:cBhvr>
                                        <p:cTn id="35" dur="300"/>
                                        <p:tgtEl>
                                          <p:spTgt spid="64"/>
                                        </p:tgtEl>
                                      </p:cBhvr>
                                    </p:animEffect>
                                  </p:childTnLst>
                                </p:cTn>
                              </p:par>
                              <p:par>
                                <p:cTn id="36" presetID="53" presetClass="entr" presetSubtype="16" fill="hold" nodeType="withEffect">
                                  <p:stCondLst>
                                    <p:cond delay="750"/>
                                  </p:stCondLst>
                                  <p:childTnLst>
                                    <p:set>
                                      <p:cBhvr>
                                        <p:cTn id="37" dur="1" fill="hold">
                                          <p:stCondLst>
                                            <p:cond delay="0"/>
                                          </p:stCondLst>
                                        </p:cTn>
                                        <p:tgtEl>
                                          <p:spTgt spid="65"/>
                                        </p:tgtEl>
                                        <p:attrNameLst>
                                          <p:attrName>style.visibility</p:attrName>
                                        </p:attrNameLst>
                                      </p:cBhvr>
                                      <p:to>
                                        <p:strVal val="visible"/>
                                      </p:to>
                                    </p:set>
                                    <p:anim calcmode="lin" valueType="num">
                                      <p:cBhvr>
                                        <p:cTn id="38" dur="300" fill="hold"/>
                                        <p:tgtEl>
                                          <p:spTgt spid="65"/>
                                        </p:tgtEl>
                                        <p:attrNameLst>
                                          <p:attrName>ppt_w</p:attrName>
                                        </p:attrNameLst>
                                      </p:cBhvr>
                                      <p:tavLst>
                                        <p:tav tm="0">
                                          <p:val>
                                            <p:fltVal val="0"/>
                                          </p:val>
                                        </p:tav>
                                        <p:tav tm="100000">
                                          <p:val>
                                            <p:strVal val="#ppt_w"/>
                                          </p:val>
                                        </p:tav>
                                      </p:tavLst>
                                    </p:anim>
                                    <p:anim calcmode="lin" valueType="num">
                                      <p:cBhvr>
                                        <p:cTn id="39" dur="300" fill="hold"/>
                                        <p:tgtEl>
                                          <p:spTgt spid="65"/>
                                        </p:tgtEl>
                                        <p:attrNameLst>
                                          <p:attrName>ppt_h</p:attrName>
                                        </p:attrNameLst>
                                      </p:cBhvr>
                                      <p:tavLst>
                                        <p:tav tm="0">
                                          <p:val>
                                            <p:fltVal val="0"/>
                                          </p:val>
                                        </p:tav>
                                        <p:tav tm="100000">
                                          <p:val>
                                            <p:strVal val="#ppt_h"/>
                                          </p:val>
                                        </p:tav>
                                      </p:tavLst>
                                    </p:anim>
                                    <p:animEffect transition="in" filter="fade">
                                      <p:cBhvr>
                                        <p:cTn id="40" dur="300"/>
                                        <p:tgtEl>
                                          <p:spTgt spid="65"/>
                                        </p:tgtEl>
                                      </p:cBhvr>
                                    </p:animEffect>
                                  </p:childTnLst>
                                </p:cTn>
                              </p:par>
                              <p:par>
                                <p:cTn id="41" presetID="10" presetClass="entr" presetSubtype="0" fill="hold"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60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75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nodeType="withEffect">
                                  <p:stCondLst>
                                    <p:cond delay="90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22" presetClass="entr" presetSubtype="4" fill="hold" grpId="0" nodeType="withEffect">
                                  <p:stCondLst>
                                    <p:cond delay="70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90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par>
                                <p:cTn id="59" presetID="22" presetClass="entr" presetSubtype="4" fill="hold" grpId="0" nodeType="withEffect">
                                  <p:stCondLst>
                                    <p:cond delay="110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par>
                                <p:cTn id="62" presetID="22" presetClass="entr" presetSubtype="4" fill="hold" grpId="0" nodeType="withEffect">
                                  <p:stCondLst>
                                    <p:cond delay="1300"/>
                                  </p:stCondLst>
                                  <p:childTnLst>
                                    <p:set>
                                      <p:cBhvr>
                                        <p:cTn id="63" dur="1" fill="hold">
                                          <p:stCondLst>
                                            <p:cond delay="0"/>
                                          </p:stCondLst>
                                        </p:cTn>
                                        <p:tgtEl>
                                          <p:spTgt spid="43"/>
                                        </p:tgtEl>
                                        <p:attrNameLst>
                                          <p:attrName>style.visibility</p:attrName>
                                        </p:attrNameLst>
                                      </p:cBhvr>
                                      <p:to>
                                        <p:strVal val="visible"/>
                                      </p:to>
                                    </p:set>
                                    <p:animEffect transition="in" filter="wipe(down)">
                                      <p:cBhvr>
                                        <p:cTn id="64" dur="500"/>
                                        <p:tgtEl>
                                          <p:spTgt spid="43"/>
                                        </p:tgtEl>
                                      </p:cBhvr>
                                    </p:animEffect>
                                  </p:childTnLst>
                                </p:cTn>
                              </p:par>
                              <p:par>
                                <p:cTn id="65" presetID="22" presetClass="entr" presetSubtype="1" fill="hold" grpId="0" nodeType="withEffect">
                                  <p:stCondLst>
                                    <p:cond delay="900"/>
                                  </p:stCondLst>
                                  <p:childTnLst>
                                    <p:set>
                                      <p:cBhvr>
                                        <p:cTn id="66" dur="1" fill="hold">
                                          <p:stCondLst>
                                            <p:cond delay="0"/>
                                          </p:stCondLst>
                                        </p:cTn>
                                        <p:tgtEl>
                                          <p:spTgt spid="11"/>
                                        </p:tgtEl>
                                        <p:attrNameLst>
                                          <p:attrName>style.visibility</p:attrName>
                                        </p:attrNameLst>
                                      </p:cBhvr>
                                      <p:to>
                                        <p:strVal val="visible"/>
                                      </p:to>
                                    </p:set>
                                    <p:animEffect transition="in" filter="wipe(up)">
                                      <p:cBhvr>
                                        <p:cTn id="67" dur="500"/>
                                        <p:tgtEl>
                                          <p:spTgt spid="11"/>
                                        </p:tgtEl>
                                      </p:cBhvr>
                                    </p:animEffect>
                                  </p:childTnLst>
                                </p:cTn>
                              </p:par>
                              <p:par>
                                <p:cTn id="68" presetID="22" presetClass="entr" presetSubtype="1" fill="hold" grpId="0" nodeType="withEffect">
                                  <p:stCondLst>
                                    <p:cond delay="1100"/>
                                  </p:stCondLst>
                                  <p:childTnLst>
                                    <p:set>
                                      <p:cBhvr>
                                        <p:cTn id="69" dur="1" fill="hold">
                                          <p:stCondLst>
                                            <p:cond delay="0"/>
                                          </p:stCondLst>
                                        </p:cTn>
                                        <p:tgtEl>
                                          <p:spTgt spid="22"/>
                                        </p:tgtEl>
                                        <p:attrNameLst>
                                          <p:attrName>style.visibility</p:attrName>
                                        </p:attrNameLst>
                                      </p:cBhvr>
                                      <p:to>
                                        <p:strVal val="visible"/>
                                      </p:to>
                                    </p:set>
                                    <p:animEffect transition="in" filter="wipe(up)">
                                      <p:cBhvr>
                                        <p:cTn id="70" dur="500"/>
                                        <p:tgtEl>
                                          <p:spTgt spid="22"/>
                                        </p:tgtEl>
                                      </p:cBhvr>
                                    </p:animEffect>
                                  </p:childTnLst>
                                </p:cTn>
                              </p:par>
                              <p:par>
                                <p:cTn id="71" presetID="22" presetClass="entr" presetSubtype="1" fill="hold" grpId="0" nodeType="withEffect">
                                  <p:stCondLst>
                                    <p:cond delay="1300"/>
                                  </p:stCondLst>
                                  <p:childTnLst>
                                    <p:set>
                                      <p:cBhvr>
                                        <p:cTn id="72" dur="1" fill="hold">
                                          <p:stCondLst>
                                            <p:cond delay="0"/>
                                          </p:stCondLst>
                                        </p:cTn>
                                        <p:tgtEl>
                                          <p:spTgt spid="33"/>
                                        </p:tgtEl>
                                        <p:attrNameLst>
                                          <p:attrName>style.visibility</p:attrName>
                                        </p:attrNameLst>
                                      </p:cBhvr>
                                      <p:to>
                                        <p:strVal val="visible"/>
                                      </p:to>
                                    </p:set>
                                    <p:animEffect transition="in" filter="wipe(up)">
                                      <p:cBhvr>
                                        <p:cTn id="73" dur="500"/>
                                        <p:tgtEl>
                                          <p:spTgt spid="33"/>
                                        </p:tgtEl>
                                      </p:cBhvr>
                                    </p:animEffect>
                                  </p:childTnLst>
                                </p:cTn>
                              </p:par>
                              <p:par>
                                <p:cTn id="74" presetID="22" presetClass="entr" presetSubtype="1" fill="hold" grpId="0" nodeType="withEffect">
                                  <p:stCondLst>
                                    <p:cond delay="1500"/>
                                  </p:stCondLst>
                                  <p:childTnLst>
                                    <p:set>
                                      <p:cBhvr>
                                        <p:cTn id="75" dur="1" fill="hold">
                                          <p:stCondLst>
                                            <p:cond delay="0"/>
                                          </p:stCondLst>
                                        </p:cTn>
                                        <p:tgtEl>
                                          <p:spTgt spid="44"/>
                                        </p:tgtEl>
                                        <p:attrNameLst>
                                          <p:attrName>style.visibility</p:attrName>
                                        </p:attrNameLst>
                                      </p:cBhvr>
                                      <p:to>
                                        <p:strVal val="visible"/>
                                      </p:to>
                                    </p:set>
                                    <p:animEffect transition="in" filter="wipe(up)">
                                      <p:cBhvr>
                                        <p:cTn id="76" dur="500"/>
                                        <p:tgtEl>
                                          <p:spTgt spid="44"/>
                                        </p:tgtEl>
                                      </p:cBhvr>
                                    </p:animEffect>
                                  </p:childTnLst>
                                </p:cTn>
                              </p:par>
                              <p:par>
                                <p:cTn id="77" presetID="22" presetClass="entr" presetSubtype="8" fill="hold" nodeType="withEffect">
                                  <p:stCondLst>
                                    <p:cond delay="90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par>
                                <p:cTn id="80" presetID="53" presetClass="entr" presetSubtype="16" fill="hold" nodeType="withEffect">
                                  <p:stCondLst>
                                    <p:cond delay="900"/>
                                  </p:stCondLst>
                                  <p:childTnLst>
                                    <p:set>
                                      <p:cBhvr>
                                        <p:cTn id="81" dur="1" fill="hold">
                                          <p:stCondLst>
                                            <p:cond delay="0"/>
                                          </p:stCondLst>
                                        </p:cTn>
                                        <p:tgtEl>
                                          <p:spTgt spid="66"/>
                                        </p:tgtEl>
                                        <p:attrNameLst>
                                          <p:attrName>style.visibility</p:attrName>
                                        </p:attrNameLst>
                                      </p:cBhvr>
                                      <p:to>
                                        <p:strVal val="visible"/>
                                      </p:to>
                                    </p:set>
                                    <p:anim calcmode="lin" valueType="num">
                                      <p:cBhvr>
                                        <p:cTn id="82" dur="300" fill="hold"/>
                                        <p:tgtEl>
                                          <p:spTgt spid="66"/>
                                        </p:tgtEl>
                                        <p:attrNameLst>
                                          <p:attrName>ppt_w</p:attrName>
                                        </p:attrNameLst>
                                      </p:cBhvr>
                                      <p:tavLst>
                                        <p:tav tm="0">
                                          <p:val>
                                            <p:fltVal val="0"/>
                                          </p:val>
                                        </p:tav>
                                        <p:tav tm="100000">
                                          <p:val>
                                            <p:strVal val="#ppt_w"/>
                                          </p:val>
                                        </p:tav>
                                      </p:tavLst>
                                    </p:anim>
                                    <p:anim calcmode="lin" valueType="num">
                                      <p:cBhvr>
                                        <p:cTn id="83" dur="300" fill="hold"/>
                                        <p:tgtEl>
                                          <p:spTgt spid="66"/>
                                        </p:tgtEl>
                                        <p:attrNameLst>
                                          <p:attrName>ppt_h</p:attrName>
                                        </p:attrNameLst>
                                      </p:cBhvr>
                                      <p:tavLst>
                                        <p:tav tm="0">
                                          <p:val>
                                            <p:fltVal val="0"/>
                                          </p:val>
                                        </p:tav>
                                        <p:tav tm="100000">
                                          <p:val>
                                            <p:strVal val="#ppt_h"/>
                                          </p:val>
                                        </p:tav>
                                      </p:tavLst>
                                    </p:anim>
                                    <p:animEffect transition="in" filter="fade">
                                      <p:cBhvr>
                                        <p:cTn id="84" dur="300"/>
                                        <p:tgtEl>
                                          <p:spTgt spid="66"/>
                                        </p:tgtEl>
                                      </p:cBhvr>
                                    </p:animEffect>
                                  </p:childTnLst>
                                </p:cTn>
                              </p:par>
                              <p:par>
                                <p:cTn id="85" presetID="53" presetClass="entr" presetSubtype="16" fill="hold" nodeType="withEffect">
                                  <p:stCondLst>
                                    <p:cond delay="1050"/>
                                  </p:stCondLst>
                                  <p:childTnLst>
                                    <p:set>
                                      <p:cBhvr>
                                        <p:cTn id="86" dur="1" fill="hold">
                                          <p:stCondLst>
                                            <p:cond delay="0"/>
                                          </p:stCondLst>
                                        </p:cTn>
                                        <p:tgtEl>
                                          <p:spTgt spid="67"/>
                                        </p:tgtEl>
                                        <p:attrNameLst>
                                          <p:attrName>style.visibility</p:attrName>
                                        </p:attrNameLst>
                                      </p:cBhvr>
                                      <p:to>
                                        <p:strVal val="visible"/>
                                      </p:to>
                                    </p:set>
                                    <p:anim calcmode="lin" valueType="num">
                                      <p:cBhvr>
                                        <p:cTn id="87" dur="300" fill="hold"/>
                                        <p:tgtEl>
                                          <p:spTgt spid="67"/>
                                        </p:tgtEl>
                                        <p:attrNameLst>
                                          <p:attrName>ppt_w</p:attrName>
                                        </p:attrNameLst>
                                      </p:cBhvr>
                                      <p:tavLst>
                                        <p:tav tm="0">
                                          <p:val>
                                            <p:fltVal val="0"/>
                                          </p:val>
                                        </p:tav>
                                        <p:tav tm="100000">
                                          <p:val>
                                            <p:strVal val="#ppt_w"/>
                                          </p:val>
                                        </p:tav>
                                      </p:tavLst>
                                    </p:anim>
                                    <p:anim calcmode="lin" valueType="num">
                                      <p:cBhvr>
                                        <p:cTn id="88" dur="300" fill="hold"/>
                                        <p:tgtEl>
                                          <p:spTgt spid="67"/>
                                        </p:tgtEl>
                                        <p:attrNameLst>
                                          <p:attrName>ppt_h</p:attrName>
                                        </p:attrNameLst>
                                      </p:cBhvr>
                                      <p:tavLst>
                                        <p:tav tm="0">
                                          <p:val>
                                            <p:fltVal val="0"/>
                                          </p:val>
                                        </p:tav>
                                        <p:tav tm="100000">
                                          <p:val>
                                            <p:strVal val="#ppt_h"/>
                                          </p:val>
                                        </p:tav>
                                      </p:tavLst>
                                    </p:anim>
                                    <p:animEffect transition="in" filter="fade">
                                      <p:cBhvr>
                                        <p:cTn id="89" dur="300"/>
                                        <p:tgtEl>
                                          <p:spTgt spid="67"/>
                                        </p:tgtEl>
                                      </p:cBhvr>
                                    </p:animEffect>
                                  </p:childTnLst>
                                </p:cTn>
                              </p:par>
                              <p:par>
                                <p:cTn id="90" presetID="53" presetClass="entr" presetSubtype="16" fill="hold" nodeType="withEffect">
                                  <p:stCondLst>
                                    <p:cond delay="1200"/>
                                  </p:stCondLst>
                                  <p:childTnLst>
                                    <p:set>
                                      <p:cBhvr>
                                        <p:cTn id="91" dur="1" fill="hold">
                                          <p:stCondLst>
                                            <p:cond delay="0"/>
                                          </p:stCondLst>
                                        </p:cTn>
                                        <p:tgtEl>
                                          <p:spTgt spid="68"/>
                                        </p:tgtEl>
                                        <p:attrNameLst>
                                          <p:attrName>style.visibility</p:attrName>
                                        </p:attrNameLst>
                                      </p:cBhvr>
                                      <p:to>
                                        <p:strVal val="visible"/>
                                      </p:to>
                                    </p:set>
                                    <p:anim calcmode="lin" valueType="num">
                                      <p:cBhvr>
                                        <p:cTn id="92" dur="300" fill="hold"/>
                                        <p:tgtEl>
                                          <p:spTgt spid="68"/>
                                        </p:tgtEl>
                                        <p:attrNameLst>
                                          <p:attrName>ppt_w</p:attrName>
                                        </p:attrNameLst>
                                      </p:cBhvr>
                                      <p:tavLst>
                                        <p:tav tm="0">
                                          <p:val>
                                            <p:fltVal val="0"/>
                                          </p:val>
                                        </p:tav>
                                        <p:tav tm="100000">
                                          <p:val>
                                            <p:strVal val="#ppt_w"/>
                                          </p:val>
                                        </p:tav>
                                      </p:tavLst>
                                    </p:anim>
                                    <p:anim calcmode="lin" valueType="num">
                                      <p:cBhvr>
                                        <p:cTn id="93" dur="300" fill="hold"/>
                                        <p:tgtEl>
                                          <p:spTgt spid="68"/>
                                        </p:tgtEl>
                                        <p:attrNameLst>
                                          <p:attrName>ppt_h</p:attrName>
                                        </p:attrNameLst>
                                      </p:cBhvr>
                                      <p:tavLst>
                                        <p:tav tm="0">
                                          <p:val>
                                            <p:fltVal val="0"/>
                                          </p:val>
                                        </p:tav>
                                        <p:tav tm="100000">
                                          <p:val>
                                            <p:strVal val="#ppt_h"/>
                                          </p:val>
                                        </p:tav>
                                      </p:tavLst>
                                    </p:anim>
                                    <p:animEffect transition="in" filter="fade">
                                      <p:cBhvr>
                                        <p:cTn id="94" dur="300"/>
                                        <p:tgtEl>
                                          <p:spTgt spid="68"/>
                                        </p:tgtEl>
                                      </p:cBhvr>
                                    </p:animEffect>
                                  </p:childTnLst>
                                </p:cTn>
                              </p:par>
                              <p:par>
                                <p:cTn id="95" presetID="53" presetClass="entr" presetSubtype="16" fill="hold" nodeType="withEffect">
                                  <p:stCondLst>
                                    <p:cond delay="1350"/>
                                  </p:stCondLst>
                                  <p:childTnLst>
                                    <p:set>
                                      <p:cBhvr>
                                        <p:cTn id="96" dur="1" fill="hold">
                                          <p:stCondLst>
                                            <p:cond delay="0"/>
                                          </p:stCondLst>
                                        </p:cTn>
                                        <p:tgtEl>
                                          <p:spTgt spid="69"/>
                                        </p:tgtEl>
                                        <p:attrNameLst>
                                          <p:attrName>style.visibility</p:attrName>
                                        </p:attrNameLst>
                                      </p:cBhvr>
                                      <p:to>
                                        <p:strVal val="visible"/>
                                      </p:to>
                                    </p:set>
                                    <p:anim calcmode="lin" valueType="num">
                                      <p:cBhvr>
                                        <p:cTn id="97" dur="300" fill="hold"/>
                                        <p:tgtEl>
                                          <p:spTgt spid="69"/>
                                        </p:tgtEl>
                                        <p:attrNameLst>
                                          <p:attrName>ppt_w</p:attrName>
                                        </p:attrNameLst>
                                      </p:cBhvr>
                                      <p:tavLst>
                                        <p:tav tm="0">
                                          <p:val>
                                            <p:fltVal val="0"/>
                                          </p:val>
                                        </p:tav>
                                        <p:tav tm="100000">
                                          <p:val>
                                            <p:strVal val="#ppt_w"/>
                                          </p:val>
                                        </p:tav>
                                      </p:tavLst>
                                    </p:anim>
                                    <p:anim calcmode="lin" valueType="num">
                                      <p:cBhvr>
                                        <p:cTn id="98" dur="300" fill="hold"/>
                                        <p:tgtEl>
                                          <p:spTgt spid="69"/>
                                        </p:tgtEl>
                                        <p:attrNameLst>
                                          <p:attrName>ppt_h</p:attrName>
                                        </p:attrNameLst>
                                      </p:cBhvr>
                                      <p:tavLst>
                                        <p:tav tm="0">
                                          <p:val>
                                            <p:fltVal val="0"/>
                                          </p:val>
                                        </p:tav>
                                        <p:tav tm="100000">
                                          <p:val>
                                            <p:strVal val="#ppt_h"/>
                                          </p:val>
                                        </p:tav>
                                      </p:tavLst>
                                    </p:anim>
                                    <p:animEffect transition="in" filter="fade">
                                      <p:cBhvr>
                                        <p:cTn id="99" dur="300"/>
                                        <p:tgtEl>
                                          <p:spTgt spid="69"/>
                                        </p:tgtEl>
                                      </p:cBhvr>
                                    </p:animEffect>
                                  </p:childTnLst>
                                </p:cTn>
                              </p:par>
                              <p:par>
                                <p:cTn id="100" presetID="42" presetClass="entr" presetSubtype="0" fill="hold" nodeType="withEffect">
                                  <p:stCondLst>
                                    <p:cond delay="120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anim calcmode="lin" valueType="num">
                                      <p:cBhvr>
                                        <p:cTn id="103" dur="500" fill="hold"/>
                                        <p:tgtEl>
                                          <p:spTgt spid="57"/>
                                        </p:tgtEl>
                                        <p:attrNameLst>
                                          <p:attrName>ppt_x</p:attrName>
                                        </p:attrNameLst>
                                      </p:cBhvr>
                                      <p:tavLst>
                                        <p:tav tm="0">
                                          <p:val>
                                            <p:strVal val="#ppt_x"/>
                                          </p:val>
                                        </p:tav>
                                        <p:tav tm="100000">
                                          <p:val>
                                            <p:strVal val="#ppt_x"/>
                                          </p:val>
                                        </p:tav>
                                      </p:tavLst>
                                    </p:anim>
                                    <p:anim calcmode="lin" valueType="num">
                                      <p:cBhvr>
                                        <p:cTn id="104" dur="500" fill="hold"/>
                                        <p:tgtEl>
                                          <p:spTgt spid="5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1350"/>
                                  </p:stCondLst>
                                  <p:childTnLst>
                                    <p:set>
                                      <p:cBhvr>
                                        <p:cTn id="106" dur="1" fill="hold">
                                          <p:stCondLst>
                                            <p:cond delay="0"/>
                                          </p:stCondLst>
                                        </p:cTn>
                                        <p:tgtEl>
                                          <p:spTgt spid="59"/>
                                        </p:tgtEl>
                                        <p:attrNameLst>
                                          <p:attrName>style.visibility</p:attrName>
                                        </p:attrNameLst>
                                      </p:cBhvr>
                                      <p:to>
                                        <p:strVal val="visible"/>
                                      </p:to>
                                    </p:set>
                                    <p:animEffect transition="in" filter="fade">
                                      <p:cBhvr>
                                        <p:cTn id="107" dur="500"/>
                                        <p:tgtEl>
                                          <p:spTgt spid="59"/>
                                        </p:tgtEl>
                                      </p:cBhvr>
                                    </p:animEffect>
                                    <p:anim calcmode="lin" valueType="num">
                                      <p:cBhvr>
                                        <p:cTn id="108" dur="500" fill="hold"/>
                                        <p:tgtEl>
                                          <p:spTgt spid="59"/>
                                        </p:tgtEl>
                                        <p:attrNameLst>
                                          <p:attrName>ppt_x</p:attrName>
                                        </p:attrNameLst>
                                      </p:cBhvr>
                                      <p:tavLst>
                                        <p:tav tm="0">
                                          <p:val>
                                            <p:strVal val="#ppt_x"/>
                                          </p:val>
                                        </p:tav>
                                        <p:tav tm="100000">
                                          <p:val>
                                            <p:strVal val="#ppt_x"/>
                                          </p:val>
                                        </p:tav>
                                      </p:tavLst>
                                    </p:anim>
                                    <p:anim calcmode="lin" valueType="num">
                                      <p:cBhvr>
                                        <p:cTn id="109" dur="500" fill="hold"/>
                                        <p:tgtEl>
                                          <p:spTgt spid="59"/>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150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500"/>
                                        <p:tgtEl>
                                          <p:spTgt spid="60"/>
                                        </p:tgtEl>
                                      </p:cBhvr>
                                    </p:animEffect>
                                    <p:anim calcmode="lin" valueType="num">
                                      <p:cBhvr>
                                        <p:cTn id="113" dur="500" fill="hold"/>
                                        <p:tgtEl>
                                          <p:spTgt spid="60"/>
                                        </p:tgtEl>
                                        <p:attrNameLst>
                                          <p:attrName>ppt_x</p:attrName>
                                        </p:attrNameLst>
                                      </p:cBhvr>
                                      <p:tavLst>
                                        <p:tav tm="0">
                                          <p:val>
                                            <p:strVal val="#ppt_x"/>
                                          </p:val>
                                        </p:tav>
                                        <p:tav tm="100000">
                                          <p:val>
                                            <p:strVal val="#ppt_x"/>
                                          </p:val>
                                        </p:tav>
                                      </p:tavLst>
                                    </p:anim>
                                    <p:anim calcmode="lin" valueType="num">
                                      <p:cBhvr>
                                        <p:cTn id="114" dur="500" fill="hold"/>
                                        <p:tgtEl>
                                          <p:spTgt spid="6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1650"/>
                                  </p:stCondLst>
                                  <p:childTnLst>
                                    <p:set>
                                      <p:cBhvr>
                                        <p:cTn id="116" dur="1" fill="hold">
                                          <p:stCondLst>
                                            <p:cond delay="0"/>
                                          </p:stCondLst>
                                        </p:cTn>
                                        <p:tgtEl>
                                          <p:spTgt spid="61"/>
                                        </p:tgtEl>
                                        <p:attrNameLst>
                                          <p:attrName>style.visibility</p:attrName>
                                        </p:attrNameLst>
                                      </p:cBhvr>
                                      <p:to>
                                        <p:strVal val="visible"/>
                                      </p:to>
                                    </p:set>
                                    <p:animEffect transition="in" filter="fade">
                                      <p:cBhvr>
                                        <p:cTn id="117" dur="500"/>
                                        <p:tgtEl>
                                          <p:spTgt spid="61"/>
                                        </p:tgtEl>
                                      </p:cBhvr>
                                    </p:animEffect>
                                    <p:anim calcmode="lin" valueType="num">
                                      <p:cBhvr>
                                        <p:cTn id="118" dur="500" fill="hold"/>
                                        <p:tgtEl>
                                          <p:spTgt spid="61"/>
                                        </p:tgtEl>
                                        <p:attrNameLst>
                                          <p:attrName>ppt_x</p:attrName>
                                        </p:attrNameLst>
                                      </p:cBhvr>
                                      <p:tavLst>
                                        <p:tav tm="0">
                                          <p:val>
                                            <p:strVal val="#ppt_x"/>
                                          </p:val>
                                        </p:tav>
                                        <p:tav tm="100000">
                                          <p:val>
                                            <p:strVal val="#ppt_x"/>
                                          </p:val>
                                        </p:tav>
                                      </p:tavLst>
                                    </p:anim>
                                    <p:anim calcmode="lin" valueType="num">
                                      <p:cBhvr>
                                        <p:cTn id="119" dur="500" fill="hold"/>
                                        <p:tgtEl>
                                          <p:spTgt spid="61"/>
                                        </p:tgtEl>
                                        <p:attrNameLst>
                                          <p:attrName>ppt_y</p:attrName>
                                        </p:attrNameLst>
                                      </p:cBhvr>
                                      <p:tavLst>
                                        <p:tav tm="0">
                                          <p:val>
                                            <p:strVal val="#ppt_y+.1"/>
                                          </p:val>
                                        </p:tav>
                                        <p:tav tm="100000">
                                          <p:val>
                                            <p:strVal val="#ppt_y"/>
                                          </p:val>
                                        </p:tav>
                                      </p:tavLst>
                                    </p:anim>
                                  </p:childTnLst>
                                </p:cTn>
                              </p:par>
                              <p:par>
                                <p:cTn id="120" presetID="22" presetClass="entr" presetSubtype="8"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wipe(left)">
                                      <p:cBhvr>
                                        <p:cTn id="122" dur="500"/>
                                        <p:tgtEl>
                                          <p:spTgt spid="71"/>
                                        </p:tgtEl>
                                      </p:cBhvr>
                                    </p:animEffect>
                                  </p:childTnLst>
                                </p:cTn>
                              </p:par>
                              <p:par>
                                <p:cTn id="123" presetID="10" presetClass="entr" presetSubtype="0" fill="hold" grpId="0" nodeType="withEffect">
                                  <p:stCondLst>
                                    <p:cond delay="850"/>
                                  </p:stCondLst>
                                  <p:childTnLst>
                                    <p:set>
                                      <p:cBhvr>
                                        <p:cTn id="124" dur="1" fill="hold">
                                          <p:stCondLst>
                                            <p:cond delay="0"/>
                                          </p:stCondLst>
                                        </p:cTn>
                                        <p:tgtEl>
                                          <p:spTgt spid="72"/>
                                        </p:tgtEl>
                                        <p:attrNameLst>
                                          <p:attrName>style.visibility</p:attrName>
                                        </p:attrNameLst>
                                      </p:cBhvr>
                                      <p:to>
                                        <p:strVal val="visible"/>
                                      </p:to>
                                    </p:set>
                                    <p:animEffect transition="in" filter="fade">
                                      <p:cBhvr>
                                        <p:cTn id="12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7" grpId="0" animBg="1"/>
      <p:bldP spid="21" grpId="0"/>
      <p:bldP spid="22" grpId="0"/>
      <p:bldP spid="28" grpId="0" animBg="1"/>
      <p:bldP spid="32" grpId="0"/>
      <p:bldP spid="33" grpId="0"/>
      <p:bldP spid="39" grpId="0" animBg="1"/>
      <p:bldP spid="43" grpId="0"/>
      <p:bldP spid="44" grpId="0"/>
      <p:bldP spid="71" grpId="0"/>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A3369B9B-AFB5-EC07-BB11-219C8451F5BF}"/>
              </a:ext>
            </a:extLst>
          </p:cNvPr>
          <p:cNvSpPr/>
          <p:nvPr/>
        </p:nvSpPr>
        <p:spPr>
          <a:xfrm>
            <a:off x="0" y="2131265"/>
            <a:ext cx="12188826" cy="1949767"/>
          </a:xfrm>
          <a:custGeom>
            <a:avLst/>
            <a:gdLst>
              <a:gd name="connsiteX0" fmla="*/ 944633 w 12188826"/>
              <a:gd name="connsiteY0" fmla="*/ 47 h 1949767"/>
              <a:gd name="connsiteX1" fmla="*/ 1172436 w 12188826"/>
              <a:gd name="connsiteY1" fmla="*/ 12830 h 1949767"/>
              <a:gd name="connsiteX2" fmla="*/ 2981827 w 12188826"/>
              <a:gd name="connsiteY2" fmla="*/ 781134 h 1949767"/>
              <a:gd name="connsiteX3" fmla="*/ 4751186 w 12188826"/>
              <a:gd name="connsiteY3" fmla="*/ 1474028 h 1949767"/>
              <a:gd name="connsiteX4" fmla="*/ 4766779 w 12188826"/>
              <a:gd name="connsiteY4" fmla="*/ 1474028 h 1949767"/>
              <a:gd name="connsiteX5" fmla="*/ 6470270 w 12188826"/>
              <a:gd name="connsiteY5" fmla="*/ 732723 h 1949767"/>
              <a:gd name="connsiteX6" fmla="*/ 8046213 w 12188826"/>
              <a:gd name="connsiteY6" fmla="*/ 12131 h 1949767"/>
              <a:gd name="connsiteX7" fmla="*/ 9604933 w 12188826"/>
              <a:gd name="connsiteY7" fmla="*/ 762514 h 1949767"/>
              <a:gd name="connsiteX8" fmla="*/ 11201359 w 12188826"/>
              <a:gd name="connsiteY8" fmla="*/ 1475425 h 1949767"/>
              <a:gd name="connsiteX9" fmla="*/ 12086477 w 12188826"/>
              <a:gd name="connsiteY9" fmla="*/ 1122179 h 1949767"/>
              <a:gd name="connsiteX10" fmla="*/ 12188826 w 12188826"/>
              <a:gd name="connsiteY10" fmla="*/ 1030799 h 1949767"/>
              <a:gd name="connsiteX11" fmla="*/ 12188826 w 12188826"/>
              <a:gd name="connsiteY11" fmla="*/ 1619141 h 1949767"/>
              <a:gd name="connsiteX12" fmla="*/ 12030594 w 12188826"/>
              <a:gd name="connsiteY12" fmla="*/ 1711751 h 1949767"/>
              <a:gd name="connsiteX13" fmla="*/ 11251865 w 12188826"/>
              <a:gd name="connsiteY13" fmla="*/ 1938130 h 1949767"/>
              <a:gd name="connsiteX14" fmla="*/ 11040762 w 12188826"/>
              <a:gd name="connsiteY14" fmla="*/ 1949767 h 1949767"/>
              <a:gd name="connsiteX15" fmla="*/ 9306549 w 12188826"/>
              <a:gd name="connsiteY15" fmla="*/ 1119784 h 1949767"/>
              <a:gd name="connsiteX16" fmla="*/ 8090668 w 12188826"/>
              <a:gd name="connsiteY16" fmla="*/ 476931 h 1949767"/>
              <a:gd name="connsiteX17" fmla="*/ 8060178 w 12188826"/>
              <a:gd name="connsiteY17" fmla="*/ 477397 h 1949767"/>
              <a:gd name="connsiteX18" fmla="*/ 6745844 w 12188826"/>
              <a:gd name="connsiteY18" fmla="*/ 1107681 h 1949767"/>
              <a:gd name="connsiteX19" fmla="*/ 4767013 w 12188826"/>
              <a:gd name="connsiteY19" fmla="*/ 1939294 h 1949767"/>
              <a:gd name="connsiteX20" fmla="*/ 4747229 w 12188826"/>
              <a:gd name="connsiteY20" fmla="*/ 1939294 h 1949767"/>
              <a:gd name="connsiteX21" fmla="*/ 2729993 w 12188826"/>
              <a:gd name="connsiteY21" fmla="*/ 1172618 h 1949767"/>
              <a:gd name="connsiteX22" fmla="*/ 1123559 w 12188826"/>
              <a:gd name="connsiteY22" fmla="*/ 475535 h 1949767"/>
              <a:gd name="connsiteX23" fmla="*/ 24809 w 12188826"/>
              <a:gd name="connsiteY23" fmla="*/ 739036 h 1949767"/>
              <a:gd name="connsiteX24" fmla="*/ 0 w 12188826"/>
              <a:gd name="connsiteY24" fmla="*/ 757893 h 1949767"/>
              <a:gd name="connsiteX25" fmla="*/ 0 w 12188826"/>
              <a:gd name="connsiteY25" fmla="*/ 218449 h 1949767"/>
              <a:gd name="connsiteX26" fmla="*/ 68683 w 12188826"/>
              <a:gd name="connsiteY26" fmla="*/ 184111 h 1949767"/>
              <a:gd name="connsiteX27" fmla="*/ 944633 w 12188826"/>
              <a:gd name="connsiteY27" fmla="*/ 47 h 194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88826" h="1949767">
                <a:moveTo>
                  <a:pt x="944633" y="47"/>
                </a:moveTo>
                <a:cubicBezTo>
                  <a:pt x="1018167" y="522"/>
                  <a:pt x="1094102" y="4626"/>
                  <a:pt x="1172436" y="12830"/>
                </a:cubicBezTo>
                <a:cubicBezTo>
                  <a:pt x="1904432" y="89404"/>
                  <a:pt x="2452090" y="441088"/>
                  <a:pt x="2981827" y="781134"/>
                </a:cubicBezTo>
                <a:cubicBezTo>
                  <a:pt x="3532279" y="1134447"/>
                  <a:pt x="4052473" y="1468442"/>
                  <a:pt x="4751186" y="1474028"/>
                </a:cubicBezTo>
                <a:cubicBezTo>
                  <a:pt x="4756308" y="1474028"/>
                  <a:pt x="4761660" y="1474028"/>
                  <a:pt x="4766779" y="1474028"/>
                </a:cubicBezTo>
                <a:cubicBezTo>
                  <a:pt x="5461769" y="1474028"/>
                  <a:pt x="5974281" y="1097208"/>
                  <a:pt x="6470270" y="732723"/>
                </a:cubicBezTo>
                <a:cubicBezTo>
                  <a:pt x="6939725" y="387788"/>
                  <a:pt x="7425006" y="30984"/>
                  <a:pt x="8046213" y="12131"/>
                </a:cubicBezTo>
                <a:cubicBezTo>
                  <a:pt x="8682781" y="-7187"/>
                  <a:pt x="9151771" y="384064"/>
                  <a:pt x="9604933" y="762514"/>
                </a:cubicBezTo>
                <a:cubicBezTo>
                  <a:pt x="10088120" y="1166101"/>
                  <a:pt x="10545007" y="1546879"/>
                  <a:pt x="11201359" y="1475425"/>
                </a:cubicBezTo>
                <a:cubicBezTo>
                  <a:pt x="11585758" y="1433385"/>
                  <a:pt x="11873058" y="1294131"/>
                  <a:pt x="12086477" y="1122179"/>
                </a:cubicBezTo>
                <a:lnTo>
                  <a:pt x="12188826" y="1030799"/>
                </a:lnTo>
                <a:lnTo>
                  <a:pt x="12188826" y="1619141"/>
                </a:lnTo>
                <a:lnTo>
                  <a:pt x="12030594" y="1711751"/>
                </a:lnTo>
                <a:cubicBezTo>
                  <a:pt x="11815743" y="1821414"/>
                  <a:pt x="11558483" y="1904614"/>
                  <a:pt x="11251865" y="1938130"/>
                </a:cubicBezTo>
                <a:cubicBezTo>
                  <a:pt x="11179714" y="1946043"/>
                  <a:pt x="11109190" y="1949767"/>
                  <a:pt x="11040762" y="1949767"/>
                </a:cubicBezTo>
                <a:cubicBezTo>
                  <a:pt x="10300620" y="1949767"/>
                  <a:pt x="9775072" y="1511035"/>
                  <a:pt x="9306549" y="1119784"/>
                </a:cubicBezTo>
                <a:cubicBezTo>
                  <a:pt x="8894118" y="775316"/>
                  <a:pt x="8536615" y="476931"/>
                  <a:pt x="8090668" y="476931"/>
                </a:cubicBezTo>
                <a:cubicBezTo>
                  <a:pt x="8080660" y="476931"/>
                  <a:pt x="8070419" y="476931"/>
                  <a:pt x="8060178" y="477397"/>
                </a:cubicBezTo>
                <a:cubicBezTo>
                  <a:pt x="7583974" y="491827"/>
                  <a:pt x="7195516" y="777178"/>
                  <a:pt x="6745844" y="1107681"/>
                </a:cubicBezTo>
                <a:cubicBezTo>
                  <a:pt x="6215177" y="1497769"/>
                  <a:pt x="5614220" y="1939294"/>
                  <a:pt x="4767013" y="1939294"/>
                </a:cubicBezTo>
                <a:cubicBezTo>
                  <a:pt x="4760495" y="1939294"/>
                  <a:pt x="4753745" y="1939294"/>
                  <a:pt x="4747229" y="1939294"/>
                </a:cubicBezTo>
                <a:cubicBezTo>
                  <a:pt x="3913754" y="1932544"/>
                  <a:pt x="3312098" y="1546180"/>
                  <a:pt x="2729993" y="1172618"/>
                </a:cubicBezTo>
                <a:cubicBezTo>
                  <a:pt x="2223763" y="847701"/>
                  <a:pt x="1745697" y="540705"/>
                  <a:pt x="1123559" y="475535"/>
                </a:cubicBezTo>
                <a:cubicBezTo>
                  <a:pt x="638743" y="424679"/>
                  <a:pt x="272454" y="573638"/>
                  <a:pt x="24809" y="739036"/>
                </a:cubicBezTo>
                <a:lnTo>
                  <a:pt x="0" y="757893"/>
                </a:lnTo>
                <a:lnTo>
                  <a:pt x="0" y="218449"/>
                </a:lnTo>
                <a:lnTo>
                  <a:pt x="68683" y="184111"/>
                </a:lnTo>
                <a:cubicBezTo>
                  <a:pt x="307974" y="75346"/>
                  <a:pt x="599939" y="-2178"/>
                  <a:pt x="944633" y="47"/>
                </a:cubicBezTo>
                <a:close/>
              </a:path>
            </a:pathLst>
          </a:custGeom>
          <a:solidFill>
            <a:schemeClr val="accent1">
              <a:lumMod val="75000"/>
            </a:schemeClr>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4223B2B-6F22-FC96-EF4D-E817B6988199}"/>
              </a:ext>
            </a:extLst>
          </p:cNvPr>
          <p:cNvSpPr/>
          <p:nvPr/>
        </p:nvSpPr>
        <p:spPr>
          <a:xfrm>
            <a:off x="0" y="1881403"/>
            <a:ext cx="12188826" cy="1949767"/>
          </a:xfrm>
          <a:custGeom>
            <a:avLst/>
            <a:gdLst>
              <a:gd name="connsiteX0" fmla="*/ 944633 w 12188826"/>
              <a:gd name="connsiteY0" fmla="*/ 47 h 1949767"/>
              <a:gd name="connsiteX1" fmla="*/ 1172436 w 12188826"/>
              <a:gd name="connsiteY1" fmla="*/ 12830 h 1949767"/>
              <a:gd name="connsiteX2" fmla="*/ 2981827 w 12188826"/>
              <a:gd name="connsiteY2" fmla="*/ 781134 h 1949767"/>
              <a:gd name="connsiteX3" fmla="*/ 4751186 w 12188826"/>
              <a:gd name="connsiteY3" fmla="*/ 1474028 h 1949767"/>
              <a:gd name="connsiteX4" fmla="*/ 4766779 w 12188826"/>
              <a:gd name="connsiteY4" fmla="*/ 1474028 h 1949767"/>
              <a:gd name="connsiteX5" fmla="*/ 6470270 w 12188826"/>
              <a:gd name="connsiteY5" fmla="*/ 732723 h 1949767"/>
              <a:gd name="connsiteX6" fmla="*/ 8046213 w 12188826"/>
              <a:gd name="connsiteY6" fmla="*/ 12131 h 1949767"/>
              <a:gd name="connsiteX7" fmla="*/ 9604933 w 12188826"/>
              <a:gd name="connsiteY7" fmla="*/ 762514 h 1949767"/>
              <a:gd name="connsiteX8" fmla="*/ 11201359 w 12188826"/>
              <a:gd name="connsiteY8" fmla="*/ 1475425 h 1949767"/>
              <a:gd name="connsiteX9" fmla="*/ 12086477 w 12188826"/>
              <a:gd name="connsiteY9" fmla="*/ 1122179 h 1949767"/>
              <a:gd name="connsiteX10" fmla="*/ 12188826 w 12188826"/>
              <a:gd name="connsiteY10" fmla="*/ 1030799 h 1949767"/>
              <a:gd name="connsiteX11" fmla="*/ 12188826 w 12188826"/>
              <a:gd name="connsiteY11" fmla="*/ 1619141 h 1949767"/>
              <a:gd name="connsiteX12" fmla="*/ 12030594 w 12188826"/>
              <a:gd name="connsiteY12" fmla="*/ 1711751 h 1949767"/>
              <a:gd name="connsiteX13" fmla="*/ 11251865 w 12188826"/>
              <a:gd name="connsiteY13" fmla="*/ 1938130 h 1949767"/>
              <a:gd name="connsiteX14" fmla="*/ 11040762 w 12188826"/>
              <a:gd name="connsiteY14" fmla="*/ 1949767 h 1949767"/>
              <a:gd name="connsiteX15" fmla="*/ 9306549 w 12188826"/>
              <a:gd name="connsiteY15" fmla="*/ 1119784 h 1949767"/>
              <a:gd name="connsiteX16" fmla="*/ 8090668 w 12188826"/>
              <a:gd name="connsiteY16" fmla="*/ 476931 h 1949767"/>
              <a:gd name="connsiteX17" fmla="*/ 8060178 w 12188826"/>
              <a:gd name="connsiteY17" fmla="*/ 477397 h 1949767"/>
              <a:gd name="connsiteX18" fmla="*/ 6745844 w 12188826"/>
              <a:gd name="connsiteY18" fmla="*/ 1107681 h 1949767"/>
              <a:gd name="connsiteX19" fmla="*/ 4767013 w 12188826"/>
              <a:gd name="connsiteY19" fmla="*/ 1939294 h 1949767"/>
              <a:gd name="connsiteX20" fmla="*/ 4747229 w 12188826"/>
              <a:gd name="connsiteY20" fmla="*/ 1939294 h 1949767"/>
              <a:gd name="connsiteX21" fmla="*/ 2729993 w 12188826"/>
              <a:gd name="connsiteY21" fmla="*/ 1172618 h 1949767"/>
              <a:gd name="connsiteX22" fmla="*/ 1123559 w 12188826"/>
              <a:gd name="connsiteY22" fmla="*/ 475535 h 1949767"/>
              <a:gd name="connsiteX23" fmla="*/ 24809 w 12188826"/>
              <a:gd name="connsiteY23" fmla="*/ 739036 h 1949767"/>
              <a:gd name="connsiteX24" fmla="*/ 0 w 12188826"/>
              <a:gd name="connsiteY24" fmla="*/ 757893 h 1949767"/>
              <a:gd name="connsiteX25" fmla="*/ 0 w 12188826"/>
              <a:gd name="connsiteY25" fmla="*/ 218449 h 1949767"/>
              <a:gd name="connsiteX26" fmla="*/ 68683 w 12188826"/>
              <a:gd name="connsiteY26" fmla="*/ 184111 h 1949767"/>
              <a:gd name="connsiteX27" fmla="*/ 944633 w 12188826"/>
              <a:gd name="connsiteY27" fmla="*/ 47 h 194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88826" h="1949767">
                <a:moveTo>
                  <a:pt x="944633" y="47"/>
                </a:moveTo>
                <a:cubicBezTo>
                  <a:pt x="1018167" y="522"/>
                  <a:pt x="1094102" y="4626"/>
                  <a:pt x="1172436" y="12830"/>
                </a:cubicBezTo>
                <a:cubicBezTo>
                  <a:pt x="1904432" y="89404"/>
                  <a:pt x="2452090" y="441088"/>
                  <a:pt x="2981827" y="781134"/>
                </a:cubicBezTo>
                <a:cubicBezTo>
                  <a:pt x="3532279" y="1134447"/>
                  <a:pt x="4052473" y="1468442"/>
                  <a:pt x="4751186" y="1474028"/>
                </a:cubicBezTo>
                <a:cubicBezTo>
                  <a:pt x="4756308" y="1474028"/>
                  <a:pt x="4761660" y="1474028"/>
                  <a:pt x="4766779" y="1474028"/>
                </a:cubicBezTo>
                <a:cubicBezTo>
                  <a:pt x="5461769" y="1474028"/>
                  <a:pt x="5974281" y="1097208"/>
                  <a:pt x="6470270" y="732723"/>
                </a:cubicBezTo>
                <a:cubicBezTo>
                  <a:pt x="6939725" y="387788"/>
                  <a:pt x="7425006" y="30984"/>
                  <a:pt x="8046213" y="12131"/>
                </a:cubicBezTo>
                <a:cubicBezTo>
                  <a:pt x="8682781" y="-7187"/>
                  <a:pt x="9151771" y="384064"/>
                  <a:pt x="9604933" y="762514"/>
                </a:cubicBezTo>
                <a:cubicBezTo>
                  <a:pt x="10088120" y="1166101"/>
                  <a:pt x="10545007" y="1546879"/>
                  <a:pt x="11201359" y="1475425"/>
                </a:cubicBezTo>
                <a:cubicBezTo>
                  <a:pt x="11585758" y="1433385"/>
                  <a:pt x="11873058" y="1294131"/>
                  <a:pt x="12086477" y="1122179"/>
                </a:cubicBezTo>
                <a:lnTo>
                  <a:pt x="12188826" y="1030799"/>
                </a:lnTo>
                <a:lnTo>
                  <a:pt x="12188826" y="1619141"/>
                </a:lnTo>
                <a:lnTo>
                  <a:pt x="12030594" y="1711751"/>
                </a:lnTo>
                <a:cubicBezTo>
                  <a:pt x="11815743" y="1821414"/>
                  <a:pt x="11558483" y="1904614"/>
                  <a:pt x="11251865" y="1938130"/>
                </a:cubicBezTo>
                <a:cubicBezTo>
                  <a:pt x="11179714" y="1946043"/>
                  <a:pt x="11109190" y="1949767"/>
                  <a:pt x="11040762" y="1949767"/>
                </a:cubicBezTo>
                <a:cubicBezTo>
                  <a:pt x="10300620" y="1949767"/>
                  <a:pt x="9775072" y="1511035"/>
                  <a:pt x="9306549" y="1119784"/>
                </a:cubicBezTo>
                <a:cubicBezTo>
                  <a:pt x="8894118" y="775316"/>
                  <a:pt x="8536615" y="476931"/>
                  <a:pt x="8090668" y="476931"/>
                </a:cubicBezTo>
                <a:cubicBezTo>
                  <a:pt x="8080660" y="476931"/>
                  <a:pt x="8070419" y="476931"/>
                  <a:pt x="8060178" y="477397"/>
                </a:cubicBezTo>
                <a:cubicBezTo>
                  <a:pt x="7583974" y="491827"/>
                  <a:pt x="7195516" y="777178"/>
                  <a:pt x="6745844" y="1107681"/>
                </a:cubicBezTo>
                <a:cubicBezTo>
                  <a:pt x="6215177" y="1497769"/>
                  <a:pt x="5614220" y="1939294"/>
                  <a:pt x="4767013" y="1939294"/>
                </a:cubicBezTo>
                <a:cubicBezTo>
                  <a:pt x="4760495" y="1939294"/>
                  <a:pt x="4753745" y="1939294"/>
                  <a:pt x="4747229" y="1939294"/>
                </a:cubicBezTo>
                <a:cubicBezTo>
                  <a:pt x="3913754" y="1932544"/>
                  <a:pt x="3312098" y="1546180"/>
                  <a:pt x="2729993" y="1172618"/>
                </a:cubicBezTo>
                <a:cubicBezTo>
                  <a:pt x="2223763" y="847701"/>
                  <a:pt x="1745697" y="540705"/>
                  <a:pt x="1123559" y="475535"/>
                </a:cubicBezTo>
                <a:cubicBezTo>
                  <a:pt x="638743" y="424679"/>
                  <a:pt x="272454" y="573638"/>
                  <a:pt x="24809" y="739036"/>
                </a:cubicBezTo>
                <a:lnTo>
                  <a:pt x="0" y="757893"/>
                </a:lnTo>
                <a:lnTo>
                  <a:pt x="0" y="218449"/>
                </a:lnTo>
                <a:lnTo>
                  <a:pt x="68683" y="184111"/>
                </a:lnTo>
                <a:cubicBezTo>
                  <a:pt x="307974" y="75346"/>
                  <a:pt x="599939" y="-2178"/>
                  <a:pt x="944633" y="47"/>
                </a:cubicBezTo>
                <a:close/>
              </a:path>
            </a:pathLst>
          </a:custGeom>
          <a:solidFill>
            <a:schemeClr val="accent1"/>
          </a:solidFill>
          <a:ln w="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275E618B-0494-95EA-63AB-4767F6081498}"/>
              </a:ext>
            </a:extLst>
          </p:cNvPr>
          <p:cNvGrpSpPr/>
          <p:nvPr/>
        </p:nvGrpSpPr>
        <p:grpSpPr>
          <a:xfrm>
            <a:off x="300744" y="3323528"/>
            <a:ext cx="2720086" cy="2358216"/>
            <a:chOff x="5686497" y="1842631"/>
            <a:chExt cx="2720086" cy="2358216"/>
          </a:xfrm>
        </p:grpSpPr>
        <p:sp>
          <p:nvSpPr>
            <p:cNvPr id="17" name="TextBox 16">
              <a:extLst>
                <a:ext uri="{FF2B5EF4-FFF2-40B4-BE49-F238E27FC236}">
                  <a16:creationId xmlns:a16="http://schemas.microsoft.com/office/drawing/2014/main" id="{3FC36099-B406-BD09-716F-D2F89AC08697}"/>
                </a:ext>
              </a:extLst>
            </p:cNvPr>
            <p:cNvSpPr txBox="1"/>
            <p:nvPr/>
          </p:nvSpPr>
          <p:spPr>
            <a:xfrm>
              <a:off x="5995194" y="1842631"/>
              <a:ext cx="2088825" cy="646331"/>
            </a:xfrm>
            <a:prstGeom prst="rect">
              <a:avLst/>
            </a:prstGeom>
            <a:noFill/>
          </p:spPr>
          <p:txBody>
            <a:bodyPr wrap="square" rtlCol="0">
              <a:spAutoFit/>
            </a:bodyPr>
            <a:lstStyle/>
            <a:p>
              <a:pPr algn="ctr"/>
              <a:r>
                <a:rPr lang="en-US" sz="1800" b="1" dirty="0">
                  <a:solidFill>
                    <a:schemeClr val="accent1"/>
                  </a:solidFill>
                </a:rPr>
                <a:t>Pharmaceutical Distribution</a:t>
              </a:r>
            </a:p>
          </p:txBody>
        </p:sp>
        <p:sp>
          <p:nvSpPr>
            <p:cNvPr id="18" name="TextBox 17">
              <a:extLst>
                <a:ext uri="{FF2B5EF4-FFF2-40B4-BE49-F238E27FC236}">
                  <a16:creationId xmlns:a16="http://schemas.microsoft.com/office/drawing/2014/main" id="{F7F258C7-9D81-F860-FDF8-74751074EF35}"/>
                </a:ext>
              </a:extLst>
            </p:cNvPr>
            <p:cNvSpPr txBox="1"/>
            <p:nvPr/>
          </p:nvSpPr>
          <p:spPr>
            <a:xfrm>
              <a:off x="5686497" y="2384965"/>
              <a:ext cx="2720086" cy="1815882"/>
            </a:xfrm>
            <a:prstGeom prst="rect">
              <a:avLst/>
            </a:prstGeom>
            <a:noFill/>
          </p:spPr>
          <p:txBody>
            <a:bodyPr wrap="square" rtlCol="0">
              <a:spAutoFit/>
            </a:bodyPr>
            <a:lstStyle/>
            <a:p>
              <a:pPr algn="ctr"/>
              <a:r>
                <a:rPr lang="en-US" sz="1600" dirty="0"/>
                <a:t>Efficient storage, inventory management, and nationwide distribution of pharmaceutical and medical products, ensuring timely delivery and product integrity.</a:t>
              </a:r>
            </a:p>
          </p:txBody>
        </p:sp>
      </p:grpSp>
      <p:grpSp>
        <p:nvGrpSpPr>
          <p:cNvPr id="19" name="Group 18">
            <a:extLst>
              <a:ext uri="{FF2B5EF4-FFF2-40B4-BE49-F238E27FC236}">
                <a16:creationId xmlns:a16="http://schemas.microsoft.com/office/drawing/2014/main" id="{5F66AAA7-6C42-5826-91CD-4EA67548CD0B}"/>
              </a:ext>
            </a:extLst>
          </p:cNvPr>
          <p:cNvGrpSpPr/>
          <p:nvPr/>
        </p:nvGrpSpPr>
        <p:grpSpPr>
          <a:xfrm>
            <a:off x="3169525" y="4461127"/>
            <a:ext cx="2924876" cy="2122022"/>
            <a:chOff x="5577157" y="1842631"/>
            <a:chExt cx="2924876" cy="2122022"/>
          </a:xfrm>
        </p:grpSpPr>
        <p:sp>
          <p:nvSpPr>
            <p:cNvPr id="20" name="TextBox 19">
              <a:extLst>
                <a:ext uri="{FF2B5EF4-FFF2-40B4-BE49-F238E27FC236}">
                  <a16:creationId xmlns:a16="http://schemas.microsoft.com/office/drawing/2014/main" id="{2B16B382-F6E1-C35A-7C2D-112C5B7C9E69}"/>
                </a:ext>
              </a:extLst>
            </p:cNvPr>
            <p:cNvSpPr txBox="1"/>
            <p:nvPr/>
          </p:nvSpPr>
          <p:spPr>
            <a:xfrm>
              <a:off x="5995194" y="1842631"/>
              <a:ext cx="2088825" cy="646331"/>
            </a:xfrm>
            <a:prstGeom prst="rect">
              <a:avLst/>
            </a:prstGeom>
            <a:noFill/>
          </p:spPr>
          <p:txBody>
            <a:bodyPr wrap="square" rtlCol="0">
              <a:spAutoFit/>
            </a:bodyPr>
            <a:lstStyle/>
            <a:p>
              <a:pPr algn="ctr"/>
              <a:r>
                <a:rPr lang="en-US" sz="1800" b="1" dirty="0">
                  <a:solidFill>
                    <a:schemeClr val="accent1"/>
                  </a:solidFill>
                </a:rPr>
                <a:t>Medical Promotion</a:t>
              </a:r>
            </a:p>
          </p:txBody>
        </p:sp>
        <p:sp>
          <p:nvSpPr>
            <p:cNvPr id="21" name="TextBox 20">
              <a:extLst>
                <a:ext uri="{FF2B5EF4-FFF2-40B4-BE49-F238E27FC236}">
                  <a16:creationId xmlns:a16="http://schemas.microsoft.com/office/drawing/2014/main" id="{7CDA24B2-9414-B411-0071-94AA09A938BD}"/>
                </a:ext>
              </a:extLst>
            </p:cNvPr>
            <p:cNvSpPr txBox="1"/>
            <p:nvPr/>
          </p:nvSpPr>
          <p:spPr>
            <a:xfrm>
              <a:off x="5577157" y="2394993"/>
              <a:ext cx="2924876" cy="1569660"/>
            </a:xfrm>
            <a:prstGeom prst="rect">
              <a:avLst/>
            </a:prstGeom>
            <a:noFill/>
          </p:spPr>
          <p:txBody>
            <a:bodyPr wrap="square" rtlCol="0">
              <a:spAutoFit/>
            </a:bodyPr>
            <a:lstStyle/>
            <a:p>
              <a:pPr algn="ctr"/>
              <a:r>
                <a:rPr lang="en-US" sz="1600" dirty="0"/>
                <a:t>Professional field force promoting products to physicians, pharmacists, and healthcare institutions with scientific accuracy and ethical standards.</a:t>
              </a:r>
            </a:p>
          </p:txBody>
        </p:sp>
      </p:grpSp>
      <p:grpSp>
        <p:nvGrpSpPr>
          <p:cNvPr id="22" name="Group 21">
            <a:extLst>
              <a:ext uri="{FF2B5EF4-FFF2-40B4-BE49-F238E27FC236}">
                <a16:creationId xmlns:a16="http://schemas.microsoft.com/office/drawing/2014/main" id="{8EBCD17D-AF1D-9397-9B8A-6AC5442E9A5B}"/>
              </a:ext>
            </a:extLst>
          </p:cNvPr>
          <p:cNvGrpSpPr/>
          <p:nvPr/>
        </p:nvGrpSpPr>
        <p:grpSpPr>
          <a:xfrm>
            <a:off x="6122098" y="3321592"/>
            <a:ext cx="2924874" cy="1969515"/>
            <a:chOff x="5604857" y="1842631"/>
            <a:chExt cx="2924874" cy="1969515"/>
          </a:xfrm>
        </p:grpSpPr>
        <p:sp>
          <p:nvSpPr>
            <p:cNvPr id="23" name="TextBox 22">
              <a:extLst>
                <a:ext uri="{FF2B5EF4-FFF2-40B4-BE49-F238E27FC236}">
                  <a16:creationId xmlns:a16="http://schemas.microsoft.com/office/drawing/2014/main" id="{9CDB1C81-1AB3-BAC8-F5D1-38EC533C7DC4}"/>
                </a:ext>
              </a:extLst>
            </p:cNvPr>
            <p:cNvSpPr txBox="1"/>
            <p:nvPr/>
          </p:nvSpPr>
          <p:spPr>
            <a:xfrm>
              <a:off x="5995194" y="1842631"/>
              <a:ext cx="2088825" cy="646331"/>
            </a:xfrm>
            <a:prstGeom prst="rect">
              <a:avLst/>
            </a:prstGeom>
            <a:noFill/>
          </p:spPr>
          <p:txBody>
            <a:bodyPr wrap="square" rtlCol="0">
              <a:spAutoFit/>
            </a:bodyPr>
            <a:lstStyle/>
            <a:p>
              <a:pPr algn="ctr"/>
              <a:r>
                <a:rPr lang="en-US" sz="1800" b="1" dirty="0">
                  <a:solidFill>
                    <a:schemeClr val="accent1"/>
                  </a:solidFill>
                </a:rPr>
                <a:t>Regulatory Affairs</a:t>
              </a:r>
            </a:p>
          </p:txBody>
        </p:sp>
        <p:sp>
          <p:nvSpPr>
            <p:cNvPr id="24" name="TextBox 23">
              <a:extLst>
                <a:ext uri="{FF2B5EF4-FFF2-40B4-BE49-F238E27FC236}">
                  <a16:creationId xmlns:a16="http://schemas.microsoft.com/office/drawing/2014/main" id="{282FFE55-4F25-5EBC-F9E0-0FED55733D22}"/>
                </a:ext>
              </a:extLst>
            </p:cNvPr>
            <p:cNvSpPr txBox="1"/>
            <p:nvPr/>
          </p:nvSpPr>
          <p:spPr>
            <a:xfrm>
              <a:off x="5604857" y="2488707"/>
              <a:ext cx="2924874" cy="1323439"/>
            </a:xfrm>
            <a:prstGeom prst="rect">
              <a:avLst/>
            </a:prstGeom>
            <a:noFill/>
          </p:spPr>
          <p:txBody>
            <a:bodyPr wrap="square" rtlCol="0">
              <a:spAutoFit/>
            </a:bodyPr>
            <a:lstStyle/>
            <a:p>
              <a:pPr algn="ctr"/>
              <a:r>
                <a:rPr lang="en-US" sz="1600" dirty="0"/>
                <a:t>Complete support for product registration, documentation, and compliance with Ministry of Health regulations and local authorities.</a:t>
              </a:r>
            </a:p>
          </p:txBody>
        </p:sp>
      </p:grpSp>
      <p:grpSp>
        <p:nvGrpSpPr>
          <p:cNvPr id="25" name="Group 24">
            <a:extLst>
              <a:ext uri="{FF2B5EF4-FFF2-40B4-BE49-F238E27FC236}">
                <a16:creationId xmlns:a16="http://schemas.microsoft.com/office/drawing/2014/main" id="{16063DEE-3B0F-0B27-F4BC-B35C9D584631}"/>
              </a:ext>
            </a:extLst>
          </p:cNvPr>
          <p:cNvGrpSpPr/>
          <p:nvPr/>
        </p:nvGrpSpPr>
        <p:grpSpPr>
          <a:xfrm>
            <a:off x="9180394" y="4461127"/>
            <a:ext cx="2602650" cy="2352249"/>
            <a:chOff x="5738280" y="1842631"/>
            <a:chExt cx="2602650" cy="2352249"/>
          </a:xfrm>
        </p:grpSpPr>
        <p:sp>
          <p:nvSpPr>
            <p:cNvPr id="26" name="TextBox 25">
              <a:extLst>
                <a:ext uri="{FF2B5EF4-FFF2-40B4-BE49-F238E27FC236}">
                  <a16:creationId xmlns:a16="http://schemas.microsoft.com/office/drawing/2014/main" id="{99EBAB5B-6413-EAAC-ACC8-507508794D5C}"/>
                </a:ext>
              </a:extLst>
            </p:cNvPr>
            <p:cNvSpPr txBox="1"/>
            <p:nvPr/>
          </p:nvSpPr>
          <p:spPr>
            <a:xfrm>
              <a:off x="5995194" y="1842631"/>
              <a:ext cx="2088825" cy="923330"/>
            </a:xfrm>
            <a:prstGeom prst="rect">
              <a:avLst/>
            </a:prstGeom>
            <a:noFill/>
          </p:spPr>
          <p:txBody>
            <a:bodyPr wrap="square" rtlCol="0">
              <a:spAutoFit/>
            </a:bodyPr>
            <a:lstStyle/>
            <a:p>
              <a:pPr algn="ctr"/>
              <a:r>
                <a:rPr lang="en-US" sz="1800" b="1" dirty="0">
                  <a:solidFill>
                    <a:schemeClr val="accent1"/>
                  </a:solidFill>
                </a:rPr>
                <a:t>Market Intelligence &amp; Analytics</a:t>
              </a:r>
            </a:p>
          </p:txBody>
        </p:sp>
        <p:sp>
          <p:nvSpPr>
            <p:cNvPr id="27" name="TextBox 26">
              <a:extLst>
                <a:ext uri="{FF2B5EF4-FFF2-40B4-BE49-F238E27FC236}">
                  <a16:creationId xmlns:a16="http://schemas.microsoft.com/office/drawing/2014/main" id="{BEAD7FFF-7980-E70C-501D-608CA606B3B8}"/>
                </a:ext>
              </a:extLst>
            </p:cNvPr>
            <p:cNvSpPr txBox="1"/>
            <p:nvPr/>
          </p:nvSpPr>
          <p:spPr>
            <a:xfrm>
              <a:off x="5738280" y="2625220"/>
              <a:ext cx="2602650" cy="1569660"/>
            </a:xfrm>
            <a:prstGeom prst="rect">
              <a:avLst/>
            </a:prstGeom>
            <a:noFill/>
          </p:spPr>
          <p:txBody>
            <a:bodyPr wrap="square" rtlCol="0">
              <a:spAutoFit/>
            </a:bodyPr>
            <a:lstStyle/>
            <a:p>
              <a:pPr algn="ctr"/>
              <a:r>
                <a:rPr lang="en-US" sz="1600" dirty="0"/>
                <a:t>Data-driven sales tracking, performance monitoring, and strategic planning using advanced reporting systems (Power BI dashboards).</a:t>
              </a:r>
            </a:p>
          </p:txBody>
        </p:sp>
      </p:grpSp>
      <p:grpSp>
        <p:nvGrpSpPr>
          <p:cNvPr id="7" name="Group 6">
            <a:extLst>
              <a:ext uri="{FF2B5EF4-FFF2-40B4-BE49-F238E27FC236}">
                <a16:creationId xmlns:a16="http://schemas.microsoft.com/office/drawing/2014/main" id="{6BAF8CF3-85E2-1522-6AEE-3A7D4C0AAF89}"/>
              </a:ext>
            </a:extLst>
          </p:cNvPr>
          <p:cNvGrpSpPr/>
          <p:nvPr/>
        </p:nvGrpSpPr>
        <p:grpSpPr>
          <a:xfrm>
            <a:off x="859276" y="1512417"/>
            <a:ext cx="1594532" cy="1670391"/>
            <a:chOff x="859276" y="1619825"/>
            <a:chExt cx="1594532" cy="1670391"/>
          </a:xfrm>
        </p:grpSpPr>
        <p:sp>
          <p:nvSpPr>
            <p:cNvPr id="3" name="Oval 2">
              <a:extLst>
                <a:ext uri="{FF2B5EF4-FFF2-40B4-BE49-F238E27FC236}">
                  <a16:creationId xmlns:a16="http://schemas.microsoft.com/office/drawing/2014/main" id="{3C89FAB1-8278-5B32-57B4-9820DCBBCE65}"/>
                </a:ext>
              </a:extLst>
            </p:cNvPr>
            <p:cNvSpPr/>
            <p:nvPr/>
          </p:nvSpPr>
          <p:spPr>
            <a:xfrm>
              <a:off x="859276" y="1619825"/>
              <a:ext cx="1594532" cy="1594532"/>
            </a:xfrm>
            <a:prstGeom prst="ellipse">
              <a:avLst/>
            </a:prstGeom>
            <a:solidFill>
              <a:schemeClr val="accent1">
                <a:lumMod val="75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Compost with solid fill">
              <a:extLst>
                <a:ext uri="{FF2B5EF4-FFF2-40B4-BE49-F238E27FC236}">
                  <a16:creationId xmlns:a16="http://schemas.microsoft.com/office/drawing/2014/main" id="{2BD96B0E-A00B-D1FD-C237-2D006A13227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71105" y="2054456"/>
              <a:ext cx="766802" cy="766802"/>
            </a:xfrm>
            <a:prstGeom prst="rect">
              <a:avLst/>
            </a:prstGeom>
          </p:spPr>
        </p:pic>
        <p:sp>
          <p:nvSpPr>
            <p:cNvPr id="41" name="Oval 40">
              <a:extLst>
                <a:ext uri="{FF2B5EF4-FFF2-40B4-BE49-F238E27FC236}">
                  <a16:creationId xmlns:a16="http://schemas.microsoft.com/office/drawing/2014/main" id="{8F151CE6-3683-F5CD-2401-FBC9CD1E29AA}"/>
                </a:ext>
              </a:extLst>
            </p:cNvPr>
            <p:cNvSpPr/>
            <p:nvPr/>
          </p:nvSpPr>
          <p:spPr>
            <a:xfrm>
              <a:off x="1156731" y="2995176"/>
              <a:ext cx="1008112" cy="295040"/>
            </a:xfrm>
            <a:prstGeom prst="ellipse">
              <a:avLst/>
            </a:prstGeom>
            <a:solidFill>
              <a:schemeClr val="accent1">
                <a:lumMod val="75000"/>
              </a:schemeClr>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98468F9-006E-43C0-9644-4E8F6BFC23AC}"/>
              </a:ext>
            </a:extLst>
          </p:cNvPr>
          <p:cNvGrpSpPr/>
          <p:nvPr/>
        </p:nvGrpSpPr>
        <p:grpSpPr>
          <a:xfrm>
            <a:off x="3834709" y="2605622"/>
            <a:ext cx="1594532" cy="1657086"/>
            <a:chOff x="3834709" y="2713030"/>
            <a:chExt cx="1594532" cy="1657086"/>
          </a:xfrm>
        </p:grpSpPr>
        <p:sp>
          <p:nvSpPr>
            <p:cNvPr id="4" name="Oval 3">
              <a:extLst>
                <a:ext uri="{FF2B5EF4-FFF2-40B4-BE49-F238E27FC236}">
                  <a16:creationId xmlns:a16="http://schemas.microsoft.com/office/drawing/2014/main" id="{3AE45D59-64E6-E10D-6CF7-130F028999B0}"/>
                </a:ext>
              </a:extLst>
            </p:cNvPr>
            <p:cNvSpPr/>
            <p:nvPr/>
          </p:nvSpPr>
          <p:spPr>
            <a:xfrm>
              <a:off x="3834709" y="2713030"/>
              <a:ext cx="1594532" cy="1594532"/>
            </a:xfrm>
            <a:prstGeom prst="ellipse">
              <a:avLst/>
            </a:prstGeom>
            <a:solidFill>
              <a:schemeClr val="accent1"/>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Recycle with solid fill">
              <a:extLst>
                <a:ext uri="{FF2B5EF4-FFF2-40B4-BE49-F238E27FC236}">
                  <a16:creationId xmlns:a16="http://schemas.microsoft.com/office/drawing/2014/main" id="{5CF78C1C-5F68-035C-7276-21A35C92C4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92450" y="3181561"/>
              <a:ext cx="720024" cy="720024"/>
            </a:xfrm>
            <a:prstGeom prst="rect">
              <a:avLst/>
            </a:prstGeom>
          </p:spPr>
        </p:pic>
        <p:sp>
          <p:nvSpPr>
            <p:cNvPr id="42" name="Oval 41">
              <a:extLst>
                <a:ext uri="{FF2B5EF4-FFF2-40B4-BE49-F238E27FC236}">
                  <a16:creationId xmlns:a16="http://schemas.microsoft.com/office/drawing/2014/main" id="{45825774-4D12-D5B8-7538-ED922FA73B8B}"/>
                </a:ext>
              </a:extLst>
            </p:cNvPr>
            <p:cNvSpPr/>
            <p:nvPr/>
          </p:nvSpPr>
          <p:spPr>
            <a:xfrm>
              <a:off x="4127917" y="4075076"/>
              <a:ext cx="1008112" cy="295040"/>
            </a:xfrm>
            <a:prstGeom prst="ellipse">
              <a:avLst/>
            </a:prstGeom>
            <a:solidFill>
              <a:schemeClr val="accent1"/>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90BEFDC-35A3-2E50-29F4-80C7ECD313E6}"/>
              </a:ext>
            </a:extLst>
          </p:cNvPr>
          <p:cNvGrpSpPr/>
          <p:nvPr/>
        </p:nvGrpSpPr>
        <p:grpSpPr>
          <a:xfrm>
            <a:off x="6759582" y="1512417"/>
            <a:ext cx="1594532" cy="1670391"/>
            <a:chOff x="6759582" y="1619825"/>
            <a:chExt cx="1594532" cy="1670391"/>
          </a:xfrm>
        </p:grpSpPr>
        <p:sp>
          <p:nvSpPr>
            <p:cNvPr id="5" name="Oval 4">
              <a:extLst>
                <a:ext uri="{FF2B5EF4-FFF2-40B4-BE49-F238E27FC236}">
                  <a16:creationId xmlns:a16="http://schemas.microsoft.com/office/drawing/2014/main" id="{8989C860-5884-462A-9363-0647ADA38FBC}"/>
                </a:ext>
              </a:extLst>
            </p:cNvPr>
            <p:cNvSpPr/>
            <p:nvPr/>
          </p:nvSpPr>
          <p:spPr>
            <a:xfrm>
              <a:off x="6759582" y="1619825"/>
              <a:ext cx="1594532" cy="1594532"/>
            </a:xfrm>
            <a:prstGeom prst="ellipse">
              <a:avLst/>
            </a:prstGeom>
            <a:solidFill>
              <a:schemeClr val="accent1">
                <a:lumMod val="60000"/>
                <a:lumOff val="40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Sustainability with solid fill">
              <a:extLst>
                <a:ext uri="{FF2B5EF4-FFF2-40B4-BE49-F238E27FC236}">
                  <a16:creationId xmlns:a16="http://schemas.microsoft.com/office/drawing/2014/main" id="{357D8196-CD5C-0F2C-116F-450B0279F4D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47204" y="1979683"/>
              <a:ext cx="819287" cy="819287"/>
            </a:xfrm>
            <a:prstGeom prst="rect">
              <a:avLst/>
            </a:prstGeom>
          </p:spPr>
        </p:pic>
        <p:sp>
          <p:nvSpPr>
            <p:cNvPr id="43" name="Oval 42">
              <a:extLst>
                <a:ext uri="{FF2B5EF4-FFF2-40B4-BE49-F238E27FC236}">
                  <a16:creationId xmlns:a16="http://schemas.microsoft.com/office/drawing/2014/main" id="{D12180F2-3274-C444-CF41-12BCC613FFCB}"/>
                </a:ext>
              </a:extLst>
            </p:cNvPr>
            <p:cNvSpPr/>
            <p:nvPr/>
          </p:nvSpPr>
          <p:spPr>
            <a:xfrm>
              <a:off x="7080479" y="2995176"/>
              <a:ext cx="1008112" cy="295040"/>
            </a:xfrm>
            <a:prstGeom prst="ellipse">
              <a:avLst/>
            </a:prstGeom>
            <a:solidFill>
              <a:schemeClr val="accent1">
                <a:lumMod val="60000"/>
                <a:lumOff val="40000"/>
              </a:schemeClr>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E83A07B-3866-E6EC-2E05-EE394CBAFCD0}"/>
              </a:ext>
            </a:extLst>
          </p:cNvPr>
          <p:cNvGrpSpPr/>
          <p:nvPr/>
        </p:nvGrpSpPr>
        <p:grpSpPr>
          <a:xfrm>
            <a:off x="9684455" y="2605622"/>
            <a:ext cx="1594532" cy="1657086"/>
            <a:chOff x="9684455" y="2713030"/>
            <a:chExt cx="1594532" cy="1657086"/>
          </a:xfrm>
        </p:grpSpPr>
        <p:sp>
          <p:nvSpPr>
            <p:cNvPr id="6" name="Oval 5">
              <a:extLst>
                <a:ext uri="{FF2B5EF4-FFF2-40B4-BE49-F238E27FC236}">
                  <a16:creationId xmlns:a16="http://schemas.microsoft.com/office/drawing/2014/main" id="{9C8B9BF6-4D82-19D3-2CF8-DC1DA0BA1BA8}"/>
                </a:ext>
              </a:extLst>
            </p:cNvPr>
            <p:cNvSpPr/>
            <p:nvPr/>
          </p:nvSpPr>
          <p:spPr>
            <a:xfrm>
              <a:off x="9684455" y="2713030"/>
              <a:ext cx="1594532" cy="1594532"/>
            </a:xfrm>
            <a:prstGeom prst="ellipse">
              <a:avLst/>
            </a:prstGeom>
            <a:solidFill>
              <a:schemeClr val="accent1">
                <a:lumMod val="40000"/>
                <a:lumOff val="60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Open hand with plant with solid fill">
              <a:extLst>
                <a:ext uri="{FF2B5EF4-FFF2-40B4-BE49-F238E27FC236}">
                  <a16:creationId xmlns:a16="http://schemas.microsoft.com/office/drawing/2014/main" id="{9B5F1314-380E-EA20-FFD5-7417F2FFFDC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30589" y="3024503"/>
              <a:ext cx="914400" cy="914400"/>
            </a:xfrm>
            <a:prstGeom prst="rect">
              <a:avLst/>
            </a:prstGeom>
          </p:spPr>
        </p:pic>
        <p:sp>
          <p:nvSpPr>
            <p:cNvPr id="44" name="Oval 43">
              <a:extLst>
                <a:ext uri="{FF2B5EF4-FFF2-40B4-BE49-F238E27FC236}">
                  <a16:creationId xmlns:a16="http://schemas.microsoft.com/office/drawing/2014/main" id="{313404B1-0673-2F72-3840-50EDAD0022F4}"/>
                </a:ext>
              </a:extLst>
            </p:cNvPr>
            <p:cNvSpPr/>
            <p:nvPr/>
          </p:nvSpPr>
          <p:spPr>
            <a:xfrm>
              <a:off x="9977663" y="4075076"/>
              <a:ext cx="1008112" cy="295040"/>
            </a:xfrm>
            <a:prstGeom prst="ellipse">
              <a:avLst/>
            </a:prstGeom>
            <a:solidFill>
              <a:schemeClr val="accent1">
                <a:lumMod val="40000"/>
                <a:lumOff val="60000"/>
              </a:schemeClr>
            </a:solidFill>
            <a:ln>
              <a:no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a:extLst>
              <a:ext uri="{FF2B5EF4-FFF2-40B4-BE49-F238E27FC236}">
                <a16:creationId xmlns:a16="http://schemas.microsoft.com/office/drawing/2014/main" id="{174414C7-8212-98EC-1F3C-6E9C273A69EB}"/>
              </a:ext>
            </a:extLst>
          </p:cNvPr>
          <p:cNvSpPr txBox="1">
            <a:spLocks/>
          </p:cNvSpPr>
          <p:nvPr/>
        </p:nvSpPr>
        <p:spPr>
          <a:xfrm>
            <a:off x="609599" y="746591"/>
            <a:ext cx="10969625" cy="554037"/>
          </a:xfrm>
          <a:prstGeom prst="rect">
            <a:avLst/>
          </a:prstGeom>
        </p:spPr>
        <p:txBody>
          <a:bodyPr vert="horz" lIns="0" tIns="60949" rIns="0" bIns="60949" rtlCol="0" anchor="ctr">
            <a:noAutofit/>
          </a:bodyPr>
          <a:lstStyle>
            <a:lvl1pPr>
              <a:spcBef>
                <a:spcPct val="0"/>
              </a:spcBef>
              <a:buNone/>
              <a:defRPr sz="3600" b="1">
                <a:solidFill>
                  <a:schemeClr val="accent1"/>
                </a:solidFill>
                <a:latin typeface="+mj-lt"/>
                <a:ea typeface="+mj-ea"/>
                <a:cs typeface="+mj-cs"/>
              </a:defRPr>
            </a:lvl1pPr>
          </a:lstStyle>
          <a:p>
            <a:r>
              <a:rPr lang="en-US" dirty="0"/>
              <a:t>Our Services</a:t>
            </a:r>
          </a:p>
        </p:txBody>
      </p:sp>
      <p:sp>
        <p:nvSpPr>
          <p:cNvPr id="12" name="Arc 11">
            <a:extLst>
              <a:ext uri="{FF2B5EF4-FFF2-40B4-BE49-F238E27FC236}">
                <a16:creationId xmlns:a16="http://schemas.microsoft.com/office/drawing/2014/main" id="{328E50B8-6120-2B10-08FB-19CDC4114C2B}"/>
              </a:ext>
            </a:extLst>
          </p:cNvPr>
          <p:cNvSpPr/>
          <p:nvPr/>
        </p:nvSpPr>
        <p:spPr>
          <a:xfrm rot="11700000">
            <a:off x="9394085" y="-1404406"/>
            <a:ext cx="5039909" cy="3926030"/>
          </a:xfrm>
          <a:prstGeom prst="arc">
            <a:avLst>
              <a:gd name="adj1" fmla="val 14752406"/>
              <a:gd name="adj2" fmla="val 0"/>
            </a:avLst>
          </a:prstGeom>
          <a:ln w="222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a:extLst>
              <a:ext uri="{FF2B5EF4-FFF2-40B4-BE49-F238E27FC236}">
                <a16:creationId xmlns:a16="http://schemas.microsoft.com/office/drawing/2014/main" id="{6B32471B-6DF8-E8EB-D0A9-FA5F86A659B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9334772" y="-243408"/>
            <a:ext cx="3487316" cy="2324877"/>
          </a:xfrm>
          <a:prstGeom prst="rect">
            <a:avLst/>
          </a:prstGeom>
        </p:spPr>
      </p:pic>
    </p:spTree>
    <p:extLst>
      <p:ext uri="{BB962C8B-B14F-4D97-AF65-F5344CB8AC3E}">
        <p14:creationId xmlns:p14="http://schemas.microsoft.com/office/powerpoint/2010/main" val="332186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500"/>
                                        <p:tgtEl>
                                          <p:spTgt spid="45"/>
                                        </p:tgtEl>
                                      </p:cBhvr>
                                    </p:animEffect>
                                  </p:childTnLst>
                                </p:cTn>
                              </p:par>
                              <p:par>
                                <p:cTn id="11" presetID="53" presetClass="entr" presetSubtype="16"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 fill="hold"/>
                                        <p:tgtEl>
                                          <p:spTgt spid="7"/>
                                        </p:tgtEl>
                                        <p:attrNameLst>
                                          <p:attrName>ppt_w</p:attrName>
                                        </p:attrNameLst>
                                      </p:cBhvr>
                                      <p:tavLst>
                                        <p:tav tm="0">
                                          <p:val>
                                            <p:fltVal val="0"/>
                                          </p:val>
                                        </p:tav>
                                        <p:tav tm="100000">
                                          <p:val>
                                            <p:strVal val="#ppt_w"/>
                                          </p:val>
                                        </p:tav>
                                      </p:tavLst>
                                    </p:anim>
                                    <p:anim calcmode="lin" valueType="num">
                                      <p:cBhvr>
                                        <p:cTn id="14" dur="300" fill="hold"/>
                                        <p:tgtEl>
                                          <p:spTgt spid="7"/>
                                        </p:tgtEl>
                                        <p:attrNameLst>
                                          <p:attrName>ppt_h</p:attrName>
                                        </p:attrNameLst>
                                      </p:cBhvr>
                                      <p:tavLst>
                                        <p:tav tm="0">
                                          <p:val>
                                            <p:fltVal val="0"/>
                                          </p:val>
                                        </p:tav>
                                        <p:tav tm="100000">
                                          <p:val>
                                            <p:strVal val="#ppt_h"/>
                                          </p:val>
                                        </p:tav>
                                      </p:tavLst>
                                    </p:anim>
                                    <p:animEffect transition="in" filter="fade">
                                      <p:cBhvr>
                                        <p:cTn id="15" dur="300"/>
                                        <p:tgtEl>
                                          <p:spTgt spid="7"/>
                                        </p:tgtEl>
                                      </p:cBhvr>
                                    </p:animEffect>
                                  </p:childTnLst>
                                </p:cTn>
                              </p:par>
                              <p:par>
                                <p:cTn id="16" presetID="53" presetClass="entr" presetSubtype="16" fill="hold" nodeType="withEffect">
                                  <p:stCondLst>
                                    <p:cond delay="40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 fill="hold"/>
                                        <p:tgtEl>
                                          <p:spTgt spid="8"/>
                                        </p:tgtEl>
                                        <p:attrNameLst>
                                          <p:attrName>ppt_w</p:attrName>
                                        </p:attrNameLst>
                                      </p:cBhvr>
                                      <p:tavLst>
                                        <p:tav tm="0">
                                          <p:val>
                                            <p:fltVal val="0"/>
                                          </p:val>
                                        </p:tav>
                                        <p:tav tm="100000">
                                          <p:val>
                                            <p:strVal val="#ppt_w"/>
                                          </p:val>
                                        </p:tav>
                                      </p:tavLst>
                                    </p:anim>
                                    <p:anim calcmode="lin" valueType="num">
                                      <p:cBhvr>
                                        <p:cTn id="19" dur="300" fill="hold"/>
                                        <p:tgtEl>
                                          <p:spTgt spid="8"/>
                                        </p:tgtEl>
                                        <p:attrNameLst>
                                          <p:attrName>ppt_h</p:attrName>
                                        </p:attrNameLst>
                                      </p:cBhvr>
                                      <p:tavLst>
                                        <p:tav tm="0">
                                          <p:val>
                                            <p:fltVal val="0"/>
                                          </p:val>
                                        </p:tav>
                                        <p:tav tm="100000">
                                          <p:val>
                                            <p:strVal val="#ppt_h"/>
                                          </p:val>
                                        </p:tav>
                                      </p:tavLst>
                                    </p:anim>
                                    <p:animEffect transition="in" filter="fade">
                                      <p:cBhvr>
                                        <p:cTn id="20" dur="300"/>
                                        <p:tgtEl>
                                          <p:spTgt spid="8"/>
                                        </p:tgtEl>
                                      </p:cBhvr>
                                    </p:animEffect>
                                  </p:childTnLst>
                                </p:cTn>
                              </p:par>
                              <p:par>
                                <p:cTn id="21" presetID="53" presetClass="entr" presetSubtype="16" fill="hold" nodeType="withEffect">
                                  <p:stCondLst>
                                    <p:cond delay="550"/>
                                  </p:stCondLst>
                                  <p:childTnLst>
                                    <p:set>
                                      <p:cBhvr>
                                        <p:cTn id="22" dur="1" fill="hold">
                                          <p:stCondLst>
                                            <p:cond delay="0"/>
                                          </p:stCondLst>
                                        </p:cTn>
                                        <p:tgtEl>
                                          <p:spTgt spid="9"/>
                                        </p:tgtEl>
                                        <p:attrNameLst>
                                          <p:attrName>style.visibility</p:attrName>
                                        </p:attrNameLst>
                                      </p:cBhvr>
                                      <p:to>
                                        <p:strVal val="visible"/>
                                      </p:to>
                                    </p:set>
                                    <p:anim calcmode="lin" valueType="num">
                                      <p:cBhvr>
                                        <p:cTn id="23" dur="300" fill="hold"/>
                                        <p:tgtEl>
                                          <p:spTgt spid="9"/>
                                        </p:tgtEl>
                                        <p:attrNameLst>
                                          <p:attrName>ppt_w</p:attrName>
                                        </p:attrNameLst>
                                      </p:cBhvr>
                                      <p:tavLst>
                                        <p:tav tm="0">
                                          <p:val>
                                            <p:fltVal val="0"/>
                                          </p:val>
                                        </p:tav>
                                        <p:tav tm="100000">
                                          <p:val>
                                            <p:strVal val="#ppt_w"/>
                                          </p:val>
                                        </p:tav>
                                      </p:tavLst>
                                    </p:anim>
                                    <p:anim calcmode="lin" valueType="num">
                                      <p:cBhvr>
                                        <p:cTn id="24" dur="300" fill="hold"/>
                                        <p:tgtEl>
                                          <p:spTgt spid="9"/>
                                        </p:tgtEl>
                                        <p:attrNameLst>
                                          <p:attrName>ppt_h</p:attrName>
                                        </p:attrNameLst>
                                      </p:cBhvr>
                                      <p:tavLst>
                                        <p:tav tm="0">
                                          <p:val>
                                            <p:fltVal val="0"/>
                                          </p:val>
                                        </p:tav>
                                        <p:tav tm="100000">
                                          <p:val>
                                            <p:strVal val="#ppt_h"/>
                                          </p:val>
                                        </p:tav>
                                      </p:tavLst>
                                    </p:anim>
                                    <p:animEffect transition="in" filter="fade">
                                      <p:cBhvr>
                                        <p:cTn id="25" dur="300"/>
                                        <p:tgtEl>
                                          <p:spTgt spid="9"/>
                                        </p:tgtEl>
                                      </p:cBhvr>
                                    </p:animEffect>
                                  </p:childTnLst>
                                </p:cTn>
                              </p:par>
                              <p:par>
                                <p:cTn id="26" presetID="53" presetClass="entr" presetSubtype="16" fill="hold" nodeType="withEffect">
                                  <p:stCondLst>
                                    <p:cond delay="7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300" fill="hold"/>
                                        <p:tgtEl>
                                          <p:spTgt spid="10"/>
                                        </p:tgtEl>
                                        <p:attrNameLst>
                                          <p:attrName>ppt_w</p:attrName>
                                        </p:attrNameLst>
                                      </p:cBhvr>
                                      <p:tavLst>
                                        <p:tav tm="0">
                                          <p:val>
                                            <p:fltVal val="0"/>
                                          </p:val>
                                        </p:tav>
                                        <p:tav tm="100000">
                                          <p:val>
                                            <p:strVal val="#ppt_w"/>
                                          </p:val>
                                        </p:tav>
                                      </p:tavLst>
                                    </p:anim>
                                    <p:anim calcmode="lin" valueType="num">
                                      <p:cBhvr>
                                        <p:cTn id="29" dur="300" fill="hold"/>
                                        <p:tgtEl>
                                          <p:spTgt spid="10"/>
                                        </p:tgtEl>
                                        <p:attrNameLst>
                                          <p:attrName>ppt_h</p:attrName>
                                        </p:attrNameLst>
                                      </p:cBhvr>
                                      <p:tavLst>
                                        <p:tav tm="0">
                                          <p:val>
                                            <p:fltVal val="0"/>
                                          </p:val>
                                        </p:tav>
                                        <p:tav tm="100000">
                                          <p:val>
                                            <p:strVal val="#ppt_h"/>
                                          </p:val>
                                        </p:tav>
                                      </p:tavLst>
                                    </p:anim>
                                    <p:animEffect transition="in" filter="fade">
                                      <p:cBhvr>
                                        <p:cTn id="30" dur="300"/>
                                        <p:tgtEl>
                                          <p:spTgt spid="10"/>
                                        </p:tgtEl>
                                      </p:cBhvr>
                                    </p:animEffect>
                                  </p:childTnLst>
                                </p:cTn>
                              </p:par>
                              <p:par>
                                <p:cTn id="31" presetID="16" presetClass="entr" presetSubtype="42" fill="hold" nodeType="withEffect">
                                  <p:stCondLst>
                                    <p:cond delay="400"/>
                                  </p:stCondLst>
                                  <p:childTnLst>
                                    <p:set>
                                      <p:cBhvr>
                                        <p:cTn id="32" dur="1" fill="hold">
                                          <p:stCondLst>
                                            <p:cond delay="0"/>
                                          </p:stCondLst>
                                        </p:cTn>
                                        <p:tgtEl>
                                          <p:spTgt spid="16"/>
                                        </p:tgtEl>
                                        <p:attrNameLst>
                                          <p:attrName>style.visibility</p:attrName>
                                        </p:attrNameLst>
                                      </p:cBhvr>
                                      <p:to>
                                        <p:strVal val="visible"/>
                                      </p:to>
                                    </p:set>
                                    <p:animEffect transition="in" filter="barn(outHorizontal)">
                                      <p:cBhvr>
                                        <p:cTn id="33" dur="500"/>
                                        <p:tgtEl>
                                          <p:spTgt spid="16"/>
                                        </p:tgtEl>
                                      </p:cBhvr>
                                    </p:animEffect>
                                  </p:childTnLst>
                                </p:cTn>
                              </p:par>
                              <p:par>
                                <p:cTn id="34" presetID="16" presetClass="entr" presetSubtype="42" fill="hold" nodeType="withEffect">
                                  <p:stCondLst>
                                    <p:cond delay="550"/>
                                  </p:stCondLst>
                                  <p:childTnLst>
                                    <p:set>
                                      <p:cBhvr>
                                        <p:cTn id="35" dur="1" fill="hold">
                                          <p:stCondLst>
                                            <p:cond delay="0"/>
                                          </p:stCondLst>
                                        </p:cTn>
                                        <p:tgtEl>
                                          <p:spTgt spid="19"/>
                                        </p:tgtEl>
                                        <p:attrNameLst>
                                          <p:attrName>style.visibility</p:attrName>
                                        </p:attrNameLst>
                                      </p:cBhvr>
                                      <p:to>
                                        <p:strVal val="visible"/>
                                      </p:to>
                                    </p:set>
                                    <p:animEffect transition="in" filter="barn(outHorizontal)">
                                      <p:cBhvr>
                                        <p:cTn id="36" dur="500"/>
                                        <p:tgtEl>
                                          <p:spTgt spid="19"/>
                                        </p:tgtEl>
                                      </p:cBhvr>
                                    </p:animEffect>
                                  </p:childTnLst>
                                </p:cTn>
                              </p:par>
                              <p:par>
                                <p:cTn id="37" presetID="16" presetClass="entr" presetSubtype="42" fill="hold" nodeType="withEffect">
                                  <p:stCondLst>
                                    <p:cond delay="700"/>
                                  </p:stCondLst>
                                  <p:childTnLst>
                                    <p:set>
                                      <p:cBhvr>
                                        <p:cTn id="38" dur="1" fill="hold">
                                          <p:stCondLst>
                                            <p:cond delay="0"/>
                                          </p:stCondLst>
                                        </p:cTn>
                                        <p:tgtEl>
                                          <p:spTgt spid="22"/>
                                        </p:tgtEl>
                                        <p:attrNameLst>
                                          <p:attrName>style.visibility</p:attrName>
                                        </p:attrNameLst>
                                      </p:cBhvr>
                                      <p:to>
                                        <p:strVal val="visible"/>
                                      </p:to>
                                    </p:set>
                                    <p:animEffect transition="in" filter="barn(outHorizontal)">
                                      <p:cBhvr>
                                        <p:cTn id="39" dur="500"/>
                                        <p:tgtEl>
                                          <p:spTgt spid="22"/>
                                        </p:tgtEl>
                                      </p:cBhvr>
                                    </p:animEffect>
                                  </p:childTnLst>
                                </p:cTn>
                              </p:par>
                              <p:par>
                                <p:cTn id="40" presetID="16" presetClass="entr" presetSubtype="42" fill="hold" nodeType="withEffect">
                                  <p:stCondLst>
                                    <p:cond delay="900"/>
                                  </p:stCondLst>
                                  <p:childTnLst>
                                    <p:set>
                                      <p:cBhvr>
                                        <p:cTn id="41" dur="1" fill="hold">
                                          <p:stCondLst>
                                            <p:cond delay="0"/>
                                          </p:stCondLst>
                                        </p:cTn>
                                        <p:tgtEl>
                                          <p:spTgt spid="25"/>
                                        </p:tgtEl>
                                        <p:attrNameLst>
                                          <p:attrName>style.visibility</p:attrName>
                                        </p:attrNameLst>
                                      </p:cBhvr>
                                      <p:to>
                                        <p:strVal val="visible"/>
                                      </p:to>
                                    </p:set>
                                    <p:animEffect transition="in" filter="barn(outHorizontal)">
                                      <p:cBhvr>
                                        <p:cTn id="42" dur="500"/>
                                        <p:tgtEl>
                                          <p:spTgt spid="2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10" presetClass="entr" presetSubtype="0" fill="hold" grpId="0" nodeType="withEffect">
                                  <p:stCondLst>
                                    <p:cond delay="85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5" grpId="0" animBg="1"/>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900D1E8-532E-9285-DD06-1CC7881E2113}"/>
              </a:ext>
            </a:extLst>
          </p:cNvPr>
          <p:cNvSpPr/>
          <p:nvPr/>
        </p:nvSpPr>
        <p:spPr>
          <a:xfrm>
            <a:off x="5773655" y="0"/>
            <a:ext cx="6415170" cy="6858000"/>
          </a:xfrm>
          <a:custGeom>
            <a:avLst/>
            <a:gdLst>
              <a:gd name="connsiteX0" fmla="*/ 2680550 w 6415170"/>
              <a:gd name="connsiteY0" fmla="*/ 0 h 6858000"/>
              <a:gd name="connsiteX1" fmla="*/ 6415170 w 6415170"/>
              <a:gd name="connsiteY1" fmla="*/ 0 h 6858000"/>
              <a:gd name="connsiteX2" fmla="*/ 6415170 w 6415170"/>
              <a:gd name="connsiteY2" fmla="*/ 6858000 h 6858000"/>
              <a:gd name="connsiteX3" fmla="*/ 0 w 6415170"/>
              <a:gd name="connsiteY3" fmla="*/ 6858000 h 6858000"/>
              <a:gd name="connsiteX4" fmla="*/ 230370 w 6415170"/>
              <a:gd name="connsiteY4" fmla="*/ 6710313 h 6858000"/>
              <a:gd name="connsiteX5" fmla="*/ 2913045 w 6415170"/>
              <a:gd name="connsiteY5" fmla="*/ 1664804 h 6858000"/>
              <a:gd name="connsiteX6" fmla="*/ 2721483 w 6415170"/>
              <a:gd name="connsiteY6" fmla="*/ 144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5170" h="6858000">
                <a:moveTo>
                  <a:pt x="2680550" y="0"/>
                </a:moveTo>
                <a:lnTo>
                  <a:pt x="6415170" y="0"/>
                </a:lnTo>
                <a:lnTo>
                  <a:pt x="6415170" y="6858000"/>
                </a:lnTo>
                <a:lnTo>
                  <a:pt x="0" y="6858000"/>
                </a:lnTo>
                <a:lnTo>
                  <a:pt x="230370" y="6710313"/>
                </a:lnTo>
                <a:cubicBezTo>
                  <a:pt x="1848904" y="5616853"/>
                  <a:pt x="2913045" y="3765100"/>
                  <a:pt x="2913045" y="1664804"/>
                </a:cubicBezTo>
                <a:cubicBezTo>
                  <a:pt x="2913045" y="1139730"/>
                  <a:pt x="2846536" y="630190"/>
                  <a:pt x="2721483" y="144149"/>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DC5A31BE-59A8-80CD-015E-040C6A8E14B7}"/>
              </a:ext>
            </a:extLst>
          </p:cNvPr>
          <p:cNvSpPr/>
          <p:nvPr/>
        </p:nvSpPr>
        <p:spPr>
          <a:xfrm>
            <a:off x="5734894" y="0"/>
            <a:ext cx="3698283" cy="6858000"/>
          </a:xfrm>
          <a:custGeom>
            <a:avLst/>
            <a:gdLst>
              <a:gd name="connsiteX0" fmla="*/ 2680550 w 3698283"/>
              <a:gd name="connsiteY0" fmla="*/ 0 h 6858000"/>
              <a:gd name="connsiteX1" fmla="*/ 2713750 w 3698283"/>
              <a:gd name="connsiteY1" fmla="*/ 0 h 6858000"/>
              <a:gd name="connsiteX2" fmla="*/ 2817384 w 3698283"/>
              <a:gd name="connsiteY2" fmla="*/ 161654 h 6858000"/>
              <a:gd name="connsiteX3" fmla="*/ 3698283 w 3698283"/>
              <a:gd name="connsiteY3" fmla="*/ 3316780 h 6858000"/>
              <a:gd name="connsiteX4" fmla="*/ 2659116 w 3698283"/>
              <a:gd name="connsiteY4" fmla="*/ 6718781 h 6858000"/>
              <a:gd name="connsiteX5" fmla="*/ 2560115 w 3698283"/>
              <a:gd name="connsiteY5" fmla="*/ 6858000 h 6858000"/>
              <a:gd name="connsiteX6" fmla="*/ 0 w 3698283"/>
              <a:gd name="connsiteY6" fmla="*/ 6858000 h 6858000"/>
              <a:gd name="connsiteX7" fmla="*/ 230370 w 3698283"/>
              <a:gd name="connsiteY7" fmla="*/ 6710313 h 6858000"/>
              <a:gd name="connsiteX8" fmla="*/ 2913045 w 3698283"/>
              <a:gd name="connsiteY8" fmla="*/ 1664804 h 6858000"/>
              <a:gd name="connsiteX9" fmla="*/ 2721483 w 3698283"/>
              <a:gd name="connsiteY9" fmla="*/ 144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8283" h="6858000">
                <a:moveTo>
                  <a:pt x="2680550" y="0"/>
                </a:moveTo>
                <a:lnTo>
                  <a:pt x="2713750" y="0"/>
                </a:lnTo>
                <a:lnTo>
                  <a:pt x="2817384" y="161654"/>
                </a:lnTo>
                <a:cubicBezTo>
                  <a:pt x="3376380" y="1081639"/>
                  <a:pt x="3698283" y="2161617"/>
                  <a:pt x="3698283" y="3316780"/>
                </a:cubicBezTo>
                <a:cubicBezTo>
                  <a:pt x="3698283" y="4576958"/>
                  <a:pt x="3315192" y="5747660"/>
                  <a:pt x="2659116" y="6718781"/>
                </a:cubicBezTo>
                <a:lnTo>
                  <a:pt x="2560115" y="6858000"/>
                </a:lnTo>
                <a:lnTo>
                  <a:pt x="0" y="6858000"/>
                </a:lnTo>
                <a:lnTo>
                  <a:pt x="230370" y="6710313"/>
                </a:lnTo>
                <a:cubicBezTo>
                  <a:pt x="1848904" y="5616853"/>
                  <a:pt x="2913045" y="3765100"/>
                  <a:pt x="2913045" y="1664804"/>
                </a:cubicBezTo>
                <a:cubicBezTo>
                  <a:pt x="2913045" y="1139730"/>
                  <a:pt x="2846536" y="630190"/>
                  <a:pt x="2721483" y="144149"/>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793F3273-FBC9-0DA4-D4B6-3F5B4F3EA865}"/>
              </a:ext>
            </a:extLst>
          </p:cNvPr>
          <p:cNvGrpSpPr/>
          <p:nvPr/>
        </p:nvGrpSpPr>
        <p:grpSpPr>
          <a:xfrm>
            <a:off x="6128369" y="1381455"/>
            <a:ext cx="4838034" cy="802269"/>
            <a:chOff x="6128369" y="1381455"/>
            <a:chExt cx="4838034" cy="802269"/>
          </a:xfrm>
        </p:grpSpPr>
        <p:sp>
          <p:nvSpPr>
            <p:cNvPr id="9" name="Rectangle: Rounded Corners 8">
              <a:extLst>
                <a:ext uri="{FF2B5EF4-FFF2-40B4-BE49-F238E27FC236}">
                  <a16:creationId xmlns:a16="http://schemas.microsoft.com/office/drawing/2014/main" id="{8DD74F45-7D84-6422-3A46-CC3B0FB3F1BB}"/>
                </a:ext>
              </a:extLst>
            </p:cNvPr>
            <p:cNvSpPr/>
            <p:nvPr/>
          </p:nvSpPr>
          <p:spPr>
            <a:xfrm>
              <a:off x="6128369" y="1381455"/>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16C45DDD-8C63-FA21-5AAF-C92EB115F33E}"/>
                </a:ext>
              </a:extLst>
            </p:cNvPr>
            <p:cNvGrpSpPr/>
            <p:nvPr/>
          </p:nvGrpSpPr>
          <p:grpSpPr>
            <a:xfrm>
              <a:off x="6625575" y="1468745"/>
              <a:ext cx="4340828" cy="714979"/>
              <a:chOff x="5995194" y="1842631"/>
              <a:chExt cx="4340828" cy="714979"/>
            </a:xfrm>
          </p:grpSpPr>
          <p:sp>
            <p:nvSpPr>
              <p:cNvPr id="12" name="TextBox 11">
                <a:extLst>
                  <a:ext uri="{FF2B5EF4-FFF2-40B4-BE49-F238E27FC236}">
                    <a16:creationId xmlns:a16="http://schemas.microsoft.com/office/drawing/2014/main" id="{7828AC08-0043-4694-9A11-57B98D129632}"/>
                  </a:ext>
                </a:extLst>
              </p:cNvPr>
              <p:cNvSpPr txBox="1"/>
              <p:nvPr/>
            </p:nvSpPr>
            <p:spPr>
              <a:xfrm>
                <a:off x="5995194" y="1842631"/>
                <a:ext cx="3861325" cy="369332"/>
              </a:xfrm>
              <a:prstGeom prst="rect">
                <a:avLst/>
              </a:prstGeom>
              <a:noFill/>
            </p:spPr>
            <p:txBody>
              <a:bodyPr wrap="square" rtlCol="0">
                <a:spAutoFit/>
              </a:bodyPr>
              <a:lstStyle/>
              <a:p>
                <a:r>
                  <a:rPr lang="en-US" sz="1800" b="1" dirty="0">
                    <a:solidFill>
                      <a:schemeClr val="accent1"/>
                    </a:solidFill>
                  </a:rPr>
                  <a:t>Nationwide Client Coverage</a:t>
                </a:r>
              </a:p>
            </p:txBody>
          </p:sp>
          <p:sp>
            <p:nvSpPr>
              <p:cNvPr id="13" name="TextBox 12">
                <a:extLst>
                  <a:ext uri="{FF2B5EF4-FFF2-40B4-BE49-F238E27FC236}">
                    <a16:creationId xmlns:a16="http://schemas.microsoft.com/office/drawing/2014/main" id="{87F3CFC3-CF73-6FB2-EDD5-6C4617938490}"/>
                  </a:ext>
                </a:extLst>
              </p:cNvPr>
              <p:cNvSpPr txBox="1"/>
              <p:nvPr/>
            </p:nvSpPr>
            <p:spPr>
              <a:xfrm>
                <a:off x="5995194" y="2095945"/>
                <a:ext cx="4340828" cy="461665"/>
              </a:xfrm>
              <a:prstGeom prst="rect">
                <a:avLst/>
              </a:prstGeom>
              <a:noFill/>
            </p:spPr>
            <p:txBody>
              <a:bodyPr wrap="square" rtlCol="0">
                <a:spAutoFit/>
              </a:bodyPr>
              <a:lstStyle/>
              <a:p>
                <a:r>
                  <a:rPr lang="en-US" sz="1200" dirty="0"/>
                  <a:t>Serving clients in major provinces including Baghdad, Basra, ME, Mosul, and all over province except Kurdistan area.</a:t>
                </a:r>
              </a:p>
            </p:txBody>
          </p:sp>
        </p:grpSp>
      </p:grpSp>
      <p:grpSp>
        <p:nvGrpSpPr>
          <p:cNvPr id="35" name="Group 34">
            <a:extLst>
              <a:ext uri="{FF2B5EF4-FFF2-40B4-BE49-F238E27FC236}">
                <a16:creationId xmlns:a16="http://schemas.microsoft.com/office/drawing/2014/main" id="{75AFF432-844A-C5EA-52E9-431EBABE09AA}"/>
              </a:ext>
            </a:extLst>
          </p:cNvPr>
          <p:cNvGrpSpPr/>
          <p:nvPr/>
        </p:nvGrpSpPr>
        <p:grpSpPr>
          <a:xfrm>
            <a:off x="6094412" y="2528652"/>
            <a:ext cx="4838032" cy="802269"/>
            <a:chOff x="6094412" y="2528652"/>
            <a:chExt cx="4838032" cy="802269"/>
          </a:xfrm>
        </p:grpSpPr>
        <p:sp>
          <p:nvSpPr>
            <p:cNvPr id="16" name="Rectangle: Rounded Corners 15">
              <a:extLst>
                <a:ext uri="{FF2B5EF4-FFF2-40B4-BE49-F238E27FC236}">
                  <a16:creationId xmlns:a16="http://schemas.microsoft.com/office/drawing/2014/main" id="{FD321D4F-0EC4-DA36-A520-2728AAEFA96C}"/>
                </a:ext>
              </a:extLst>
            </p:cNvPr>
            <p:cNvSpPr/>
            <p:nvPr/>
          </p:nvSpPr>
          <p:spPr>
            <a:xfrm>
              <a:off x="6094412" y="2528652"/>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4A78498C-94ED-4380-C654-ECDC8D812F71}"/>
                </a:ext>
              </a:extLst>
            </p:cNvPr>
            <p:cNvGrpSpPr/>
            <p:nvPr/>
          </p:nvGrpSpPr>
          <p:grpSpPr>
            <a:xfrm>
              <a:off x="6591617" y="2615942"/>
              <a:ext cx="4340827" cy="714979"/>
              <a:chOff x="5995193" y="1842631"/>
              <a:chExt cx="4340827" cy="714979"/>
            </a:xfrm>
          </p:grpSpPr>
          <p:sp>
            <p:nvSpPr>
              <p:cNvPr id="19" name="TextBox 18">
                <a:extLst>
                  <a:ext uri="{FF2B5EF4-FFF2-40B4-BE49-F238E27FC236}">
                    <a16:creationId xmlns:a16="http://schemas.microsoft.com/office/drawing/2014/main" id="{28FC317A-ADD0-217E-0C1C-99119B4A71D7}"/>
                  </a:ext>
                </a:extLst>
              </p:cNvPr>
              <p:cNvSpPr txBox="1"/>
              <p:nvPr/>
            </p:nvSpPr>
            <p:spPr>
              <a:xfrm>
                <a:off x="5995194" y="1842631"/>
                <a:ext cx="3397672" cy="369332"/>
              </a:xfrm>
              <a:prstGeom prst="rect">
                <a:avLst/>
              </a:prstGeom>
              <a:noFill/>
            </p:spPr>
            <p:txBody>
              <a:bodyPr wrap="square" rtlCol="0">
                <a:spAutoFit/>
              </a:bodyPr>
              <a:lstStyle/>
              <a:p>
                <a:r>
                  <a:rPr lang="en-US" sz="1800" b="1" dirty="0">
                    <a:solidFill>
                      <a:schemeClr val="accent1"/>
                    </a:solidFill>
                  </a:rPr>
                  <a:t>Customer Trend Analysis</a:t>
                </a:r>
              </a:p>
            </p:txBody>
          </p:sp>
          <p:sp>
            <p:nvSpPr>
              <p:cNvPr id="20" name="TextBox 19">
                <a:extLst>
                  <a:ext uri="{FF2B5EF4-FFF2-40B4-BE49-F238E27FC236}">
                    <a16:creationId xmlns:a16="http://schemas.microsoft.com/office/drawing/2014/main" id="{FF3633E9-0E19-49B5-9AC5-C5B174EE6DAA}"/>
                  </a:ext>
                </a:extLst>
              </p:cNvPr>
              <p:cNvSpPr txBox="1"/>
              <p:nvPr/>
            </p:nvSpPr>
            <p:spPr>
              <a:xfrm>
                <a:off x="5995193" y="2095945"/>
                <a:ext cx="4340827" cy="461665"/>
              </a:xfrm>
              <a:prstGeom prst="rect">
                <a:avLst/>
              </a:prstGeom>
              <a:noFill/>
            </p:spPr>
            <p:txBody>
              <a:bodyPr wrap="square" rtlCol="0">
                <a:spAutoFit/>
              </a:bodyPr>
              <a:lstStyle/>
              <a:p>
                <a:r>
                  <a:rPr lang="en-US" sz="1200" dirty="0"/>
                  <a:t>Tracking growth, stability, and purchasing behavior through Power BI dashboards.</a:t>
                </a:r>
              </a:p>
            </p:txBody>
          </p:sp>
        </p:grpSp>
      </p:grpSp>
      <p:grpSp>
        <p:nvGrpSpPr>
          <p:cNvPr id="52" name="Group 51">
            <a:extLst>
              <a:ext uri="{FF2B5EF4-FFF2-40B4-BE49-F238E27FC236}">
                <a16:creationId xmlns:a16="http://schemas.microsoft.com/office/drawing/2014/main" id="{1424ECD6-D78E-76AC-BA47-BB692951D9DA}"/>
              </a:ext>
            </a:extLst>
          </p:cNvPr>
          <p:cNvGrpSpPr/>
          <p:nvPr/>
        </p:nvGrpSpPr>
        <p:grpSpPr>
          <a:xfrm>
            <a:off x="6094412" y="3675849"/>
            <a:ext cx="4752528" cy="802269"/>
            <a:chOff x="6094412" y="3675849"/>
            <a:chExt cx="4752528" cy="802269"/>
          </a:xfrm>
        </p:grpSpPr>
        <p:sp>
          <p:nvSpPr>
            <p:cNvPr id="23" name="Rectangle: Rounded Corners 22">
              <a:extLst>
                <a:ext uri="{FF2B5EF4-FFF2-40B4-BE49-F238E27FC236}">
                  <a16:creationId xmlns:a16="http://schemas.microsoft.com/office/drawing/2014/main" id="{D4B9E0EA-92F0-DC7C-6705-A5D50390762A}"/>
                </a:ext>
              </a:extLst>
            </p:cNvPr>
            <p:cNvSpPr/>
            <p:nvPr/>
          </p:nvSpPr>
          <p:spPr>
            <a:xfrm>
              <a:off x="6094412" y="3675849"/>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95838925-1AB7-171E-A8B9-FAF4A978ADD0}"/>
                </a:ext>
              </a:extLst>
            </p:cNvPr>
            <p:cNvGrpSpPr/>
            <p:nvPr/>
          </p:nvGrpSpPr>
          <p:grpSpPr>
            <a:xfrm>
              <a:off x="6591618" y="3763139"/>
              <a:ext cx="4183314" cy="714979"/>
              <a:chOff x="5995194" y="1842631"/>
              <a:chExt cx="4183314" cy="714979"/>
            </a:xfrm>
          </p:grpSpPr>
          <p:sp>
            <p:nvSpPr>
              <p:cNvPr id="26" name="TextBox 25">
                <a:extLst>
                  <a:ext uri="{FF2B5EF4-FFF2-40B4-BE49-F238E27FC236}">
                    <a16:creationId xmlns:a16="http://schemas.microsoft.com/office/drawing/2014/main" id="{205A3711-EA29-CCDE-FCF6-C94BF4BDDFFD}"/>
                  </a:ext>
                </a:extLst>
              </p:cNvPr>
              <p:cNvSpPr txBox="1"/>
              <p:nvPr/>
            </p:nvSpPr>
            <p:spPr>
              <a:xfrm>
                <a:off x="5995194" y="1842631"/>
                <a:ext cx="3751266" cy="369332"/>
              </a:xfrm>
              <a:prstGeom prst="rect">
                <a:avLst/>
              </a:prstGeom>
              <a:noFill/>
            </p:spPr>
            <p:txBody>
              <a:bodyPr wrap="square" rtlCol="0">
                <a:spAutoFit/>
              </a:bodyPr>
              <a:lstStyle/>
              <a:p>
                <a:r>
                  <a:rPr lang="en-US" sz="1800" b="1" dirty="0">
                    <a:solidFill>
                      <a:schemeClr val="accent1"/>
                    </a:solidFill>
                  </a:rPr>
                  <a:t>Long-Term Partnerships</a:t>
                </a:r>
              </a:p>
            </p:txBody>
          </p:sp>
          <p:sp>
            <p:nvSpPr>
              <p:cNvPr id="27" name="TextBox 26">
                <a:extLst>
                  <a:ext uri="{FF2B5EF4-FFF2-40B4-BE49-F238E27FC236}">
                    <a16:creationId xmlns:a16="http://schemas.microsoft.com/office/drawing/2014/main" id="{1F2EB10D-966A-7F07-8249-8F9EF6C6A61D}"/>
                  </a:ext>
                </a:extLst>
              </p:cNvPr>
              <p:cNvSpPr txBox="1"/>
              <p:nvPr/>
            </p:nvSpPr>
            <p:spPr>
              <a:xfrm>
                <a:off x="5995194" y="2095945"/>
                <a:ext cx="4183314" cy="461665"/>
              </a:xfrm>
              <a:prstGeom prst="rect">
                <a:avLst/>
              </a:prstGeom>
              <a:noFill/>
            </p:spPr>
            <p:txBody>
              <a:bodyPr wrap="square" rtlCol="0">
                <a:spAutoFit/>
              </a:bodyPr>
              <a:lstStyle/>
              <a:p>
                <a:r>
                  <a:rPr lang="en-US" sz="1200" dirty="0"/>
                  <a:t>Building sustainable relationships based on trust, performance, and mutual growth.</a:t>
                </a:r>
              </a:p>
            </p:txBody>
          </p:sp>
        </p:grpSp>
      </p:grpSp>
      <p:grpSp>
        <p:nvGrpSpPr>
          <p:cNvPr id="53" name="Group 52">
            <a:extLst>
              <a:ext uri="{FF2B5EF4-FFF2-40B4-BE49-F238E27FC236}">
                <a16:creationId xmlns:a16="http://schemas.microsoft.com/office/drawing/2014/main" id="{F0C01060-8CB0-AEB3-F98F-5A0E2EF4EAFB}"/>
              </a:ext>
            </a:extLst>
          </p:cNvPr>
          <p:cNvGrpSpPr/>
          <p:nvPr/>
        </p:nvGrpSpPr>
        <p:grpSpPr>
          <a:xfrm>
            <a:off x="6094412" y="4823046"/>
            <a:ext cx="4752528" cy="802269"/>
            <a:chOff x="6094412" y="4823046"/>
            <a:chExt cx="4752528" cy="802269"/>
          </a:xfrm>
        </p:grpSpPr>
        <p:sp>
          <p:nvSpPr>
            <p:cNvPr id="30" name="Rectangle: Rounded Corners 29">
              <a:extLst>
                <a:ext uri="{FF2B5EF4-FFF2-40B4-BE49-F238E27FC236}">
                  <a16:creationId xmlns:a16="http://schemas.microsoft.com/office/drawing/2014/main" id="{1EB039B7-04CF-3528-2846-F51374EA7EF3}"/>
                </a:ext>
              </a:extLst>
            </p:cNvPr>
            <p:cNvSpPr/>
            <p:nvPr/>
          </p:nvSpPr>
          <p:spPr>
            <a:xfrm>
              <a:off x="6094412" y="4823046"/>
              <a:ext cx="4752528" cy="7909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2B726AA8-0236-B45D-0B02-6ED61568F8AE}"/>
                </a:ext>
              </a:extLst>
            </p:cNvPr>
            <p:cNvGrpSpPr/>
            <p:nvPr/>
          </p:nvGrpSpPr>
          <p:grpSpPr>
            <a:xfrm>
              <a:off x="6591618" y="4910336"/>
              <a:ext cx="4255322" cy="714979"/>
              <a:chOff x="5995194" y="1842631"/>
              <a:chExt cx="4255322" cy="714979"/>
            </a:xfrm>
          </p:grpSpPr>
          <p:sp>
            <p:nvSpPr>
              <p:cNvPr id="33" name="TextBox 32">
                <a:extLst>
                  <a:ext uri="{FF2B5EF4-FFF2-40B4-BE49-F238E27FC236}">
                    <a16:creationId xmlns:a16="http://schemas.microsoft.com/office/drawing/2014/main" id="{CDAC4554-2FB6-E373-0337-719EED4C40CF}"/>
                  </a:ext>
                </a:extLst>
              </p:cNvPr>
              <p:cNvSpPr txBox="1"/>
              <p:nvPr/>
            </p:nvSpPr>
            <p:spPr>
              <a:xfrm>
                <a:off x="5995194" y="1842631"/>
                <a:ext cx="3504635" cy="369332"/>
              </a:xfrm>
              <a:prstGeom prst="rect">
                <a:avLst/>
              </a:prstGeom>
              <a:noFill/>
            </p:spPr>
            <p:txBody>
              <a:bodyPr wrap="square" rtlCol="0">
                <a:spAutoFit/>
              </a:bodyPr>
              <a:lstStyle/>
              <a:p>
                <a:r>
                  <a:rPr lang="en-US" sz="1800" b="1" dirty="0">
                    <a:solidFill>
                      <a:schemeClr val="accent1"/>
                    </a:solidFill>
                  </a:rPr>
                  <a:t>Digital Client Management</a:t>
                </a:r>
              </a:p>
            </p:txBody>
          </p:sp>
          <p:sp>
            <p:nvSpPr>
              <p:cNvPr id="34" name="TextBox 33">
                <a:extLst>
                  <a:ext uri="{FF2B5EF4-FFF2-40B4-BE49-F238E27FC236}">
                    <a16:creationId xmlns:a16="http://schemas.microsoft.com/office/drawing/2014/main" id="{9D9AF2F5-1D54-9571-C2E8-C061AAF24963}"/>
                  </a:ext>
                </a:extLst>
              </p:cNvPr>
              <p:cNvSpPr txBox="1"/>
              <p:nvPr/>
            </p:nvSpPr>
            <p:spPr>
              <a:xfrm>
                <a:off x="5995194" y="2095945"/>
                <a:ext cx="4255322" cy="461665"/>
              </a:xfrm>
              <a:prstGeom prst="rect">
                <a:avLst/>
              </a:prstGeom>
              <a:noFill/>
            </p:spPr>
            <p:txBody>
              <a:bodyPr wrap="square" rtlCol="0">
                <a:spAutoFit/>
              </a:bodyPr>
              <a:lstStyle/>
              <a:p>
                <a:r>
                  <a:rPr lang="en-US" sz="1200" dirty="0"/>
                  <a:t>Centralized customer profiling, visit tracking, and performance evaluation.</a:t>
                </a:r>
              </a:p>
            </p:txBody>
          </p:sp>
        </p:grpSp>
      </p:grpSp>
      <p:sp>
        <p:nvSpPr>
          <p:cNvPr id="42" name="TextBox 41">
            <a:extLst>
              <a:ext uri="{FF2B5EF4-FFF2-40B4-BE49-F238E27FC236}">
                <a16:creationId xmlns:a16="http://schemas.microsoft.com/office/drawing/2014/main" id="{31D7B6F0-D4F5-27BE-C7DC-004EDCA7D8FC}"/>
              </a:ext>
            </a:extLst>
          </p:cNvPr>
          <p:cNvSpPr txBox="1"/>
          <p:nvPr/>
        </p:nvSpPr>
        <p:spPr>
          <a:xfrm>
            <a:off x="2172805" y="3517877"/>
            <a:ext cx="3523327" cy="400110"/>
          </a:xfrm>
          <a:prstGeom prst="rect">
            <a:avLst/>
          </a:prstGeom>
          <a:noFill/>
        </p:spPr>
        <p:txBody>
          <a:bodyPr wrap="square" rtlCol="0">
            <a:spAutoFit/>
          </a:bodyPr>
          <a:lstStyle/>
          <a:p>
            <a:r>
              <a:rPr lang="en-US" sz="2000" b="1" dirty="0">
                <a:solidFill>
                  <a:schemeClr val="accent1"/>
                </a:solidFill>
              </a:rPr>
              <a:t>Active Healthcare Clients</a:t>
            </a:r>
          </a:p>
        </p:txBody>
      </p:sp>
      <p:sp>
        <p:nvSpPr>
          <p:cNvPr id="44" name="TextBox 43">
            <a:extLst>
              <a:ext uri="{FF2B5EF4-FFF2-40B4-BE49-F238E27FC236}">
                <a16:creationId xmlns:a16="http://schemas.microsoft.com/office/drawing/2014/main" id="{4ACFCB57-FA6C-0D68-42FF-92634A1F611D}"/>
              </a:ext>
            </a:extLst>
          </p:cNvPr>
          <p:cNvSpPr txBox="1"/>
          <p:nvPr/>
        </p:nvSpPr>
        <p:spPr>
          <a:xfrm>
            <a:off x="440630" y="3398725"/>
            <a:ext cx="1582980" cy="769441"/>
          </a:xfrm>
          <a:prstGeom prst="rect">
            <a:avLst/>
          </a:prstGeom>
          <a:noFill/>
        </p:spPr>
        <p:txBody>
          <a:bodyPr wrap="square" rtlCol="0">
            <a:spAutoFit/>
          </a:bodyPr>
          <a:lstStyle/>
          <a:p>
            <a:pPr algn="r"/>
            <a:r>
              <a:rPr lang="en-US" sz="4400" b="1" dirty="0">
                <a:solidFill>
                  <a:schemeClr val="accent1"/>
                </a:solidFill>
              </a:rPr>
              <a:t>44K</a:t>
            </a:r>
            <a:r>
              <a:rPr lang="en-US" sz="3600" b="1" dirty="0">
                <a:solidFill>
                  <a:schemeClr val="accent1"/>
                </a:solidFill>
              </a:rPr>
              <a:t>+</a:t>
            </a:r>
            <a:endParaRPr lang="en-US" sz="4400" b="1" dirty="0">
              <a:solidFill>
                <a:schemeClr val="accent1"/>
              </a:solidFill>
            </a:endParaRPr>
          </a:p>
        </p:txBody>
      </p:sp>
      <p:sp>
        <p:nvSpPr>
          <p:cNvPr id="45" name="TextBox 44">
            <a:extLst>
              <a:ext uri="{FF2B5EF4-FFF2-40B4-BE49-F238E27FC236}">
                <a16:creationId xmlns:a16="http://schemas.microsoft.com/office/drawing/2014/main" id="{E9DE4781-48FD-4EF6-5DD6-D7705F837DBD}"/>
              </a:ext>
            </a:extLst>
          </p:cNvPr>
          <p:cNvSpPr txBox="1"/>
          <p:nvPr/>
        </p:nvSpPr>
        <p:spPr>
          <a:xfrm>
            <a:off x="2172806" y="3895670"/>
            <a:ext cx="2880320" cy="830997"/>
          </a:xfrm>
          <a:prstGeom prst="rect">
            <a:avLst/>
          </a:prstGeom>
          <a:noFill/>
        </p:spPr>
        <p:txBody>
          <a:bodyPr wrap="square" rtlCol="0">
            <a:spAutoFit/>
          </a:bodyPr>
          <a:lstStyle/>
          <a:p>
            <a:r>
              <a:rPr lang="en-US" sz="1600" dirty="0"/>
              <a:t>Including pharmacies, drug stores, clinics, and hospitals nationwide.</a:t>
            </a:r>
          </a:p>
        </p:txBody>
      </p:sp>
      <p:cxnSp>
        <p:nvCxnSpPr>
          <p:cNvPr id="46" name="Straight Connector 45">
            <a:extLst>
              <a:ext uri="{FF2B5EF4-FFF2-40B4-BE49-F238E27FC236}">
                <a16:creationId xmlns:a16="http://schemas.microsoft.com/office/drawing/2014/main" id="{720AE739-22A0-909B-AF1E-35BB8C5F2B8D}"/>
              </a:ext>
            </a:extLst>
          </p:cNvPr>
          <p:cNvCxnSpPr>
            <a:cxnSpLocks/>
          </p:cNvCxnSpPr>
          <p:nvPr/>
        </p:nvCxnSpPr>
        <p:spPr>
          <a:xfrm>
            <a:off x="582474" y="4702334"/>
            <a:ext cx="45963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3967DF1-0C89-56C4-0242-DD83C6AB6D41}"/>
              </a:ext>
            </a:extLst>
          </p:cNvPr>
          <p:cNvSpPr txBox="1"/>
          <p:nvPr/>
        </p:nvSpPr>
        <p:spPr>
          <a:xfrm>
            <a:off x="2172805" y="4924223"/>
            <a:ext cx="3198027" cy="400110"/>
          </a:xfrm>
          <a:prstGeom prst="rect">
            <a:avLst/>
          </a:prstGeom>
          <a:noFill/>
        </p:spPr>
        <p:txBody>
          <a:bodyPr wrap="square" rtlCol="0">
            <a:spAutoFit/>
          </a:bodyPr>
          <a:lstStyle/>
          <a:p>
            <a:r>
              <a:rPr lang="en-US" sz="2000" b="1" dirty="0">
                <a:solidFill>
                  <a:schemeClr val="accent1"/>
                </a:solidFill>
              </a:rPr>
              <a:t>Sales Contribution</a:t>
            </a:r>
          </a:p>
        </p:txBody>
      </p:sp>
      <p:sp>
        <p:nvSpPr>
          <p:cNvPr id="50" name="TextBox 49">
            <a:extLst>
              <a:ext uri="{FF2B5EF4-FFF2-40B4-BE49-F238E27FC236}">
                <a16:creationId xmlns:a16="http://schemas.microsoft.com/office/drawing/2014/main" id="{EBD57683-3F33-BAC2-E709-D0E616394277}"/>
              </a:ext>
            </a:extLst>
          </p:cNvPr>
          <p:cNvSpPr txBox="1"/>
          <p:nvPr/>
        </p:nvSpPr>
        <p:spPr>
          <a:xfrm>
            <a:off x="528872" y="4805071"/>
            <a:ext cx="2450374" cy="707886"/>
          </a:xfrm>
          <a:prstGeom prst="rect">
            <a:avLst/>
          </a:prstGeom>
          <a:noFill/>
        </p:spPr>
        <p:txBody>
          <a:bodyPr wrap="square" rtlCol="0">
            <a:spAutoFit/>
          </a:bodyPr>
          <a:lstStyle/>
          <a:p>
            <a:r>
              <a:rPr lang="en-US" sz="4000" b="1" dirty="0">
                <a:solidFill>
                  <a:schemeClr val="accent1"/>
                </a:solidFill>
              </a:rPr>
              <a:t>$8.3</a:t>
            </a:r>
            <a:r>
              <a:rPr lang="en-US" sz="3200" b="1" dirty="0">
                <a:solidFill>
                  <a:schemeClr val="accent1"/>
                </a:solidFill>
              </a:rPr>
              <a:t>M</a:t>
            </a:r>
            <a:endParaRPr lang="en-US" sz="4000" b="1" dirty="0">
              <a:solidFill>
                <a:schemeClr val="accent1"/>
              </a:solidFill>
            </a:endParaRPr>
          </a:p>
        </p:txBody>
      </p:sp>
      <p:sp>
        <p:nvSpPr>
          <p:cNvPr id="51" name="TextBox 50">
            <a:extLst>
              <a:ext uri="{FF2B5EF4-FFF2-40B4-BE49-F238E27FC236}">
                <a16:creationId xmlns:a16="http://schemas.microsoft.com/office/drawing/2014/main" id="{14A49311-2657-803E-2C27-CF57F5625069}"/>
              </a:ext>
            </a:extLst>
          </p:cNvPr>
          <p:cNvSpPr txBox="1"/>
          <p:nvPr/>
        </p:nvSpPr>
        <p:spPr>
          <a:xfrm>
            <a:off x="2172806" y="5297810"/>
            <a:ext cx="2880320" cy="584775"/>
          </a:xfrm>
          <a:prstGeom prst="rect">
            <a:avLst/>
          </a:prstGeom>
          <a:noFill/>
        </p:spPr>
        <p:txBody>
          <a:bodyPr wrap="square" rtlCol="0">
            <a:spAutoFit/>
          </a:bodyPr>
          <a:lstStyle/>
          <a:p>
            <a:r>
              <a:rPr lang="en-US" sz="1600" dirty="0"/>
              <a:t>Generated through long-term client partnerships.</a:t>
            </a:r>
          </a:p>
        </p:txBody>
      </p:sp>
      <p:grpSp>
        <p:nvGrpSpPr>
          <p:cNvPr id="5" name="Group 4">
            <a:extLst>
              <a:ext uri="{FF2B5EF4-FFF2-40B4-BE49-F238E27FC236}">
                <a16:creationId xmlns:a16="http://schemas.microsoft.com/office/drawing/2014/main" id="{1FA4ED04-5746-A995-D114-385739B28DEA}"/>
              </a:ext>
            </a:extLst>
          </p:cNvPr>
          <p:cNvGrpSpPr/>
          <p:nvPr/>
        </p:nvGrpSpPr>
        <p:grpSpPr>
          <a:xfrm>
            <a:off x="5658729" y="1381455"/>
            <a:ext cx="847383" cy="929282"/>
            <a:chOff x="5658729" y="1381455"/>
            <a:chExt cx="847383" cy="929282"/>
          </a:xfrm>
        </p:grpSpPr>
        <p:sp>
          <p:nvSpPr>
            <p:cNvPr id="8" name="Rectangle: Rounded Corners 7">
              <a:extLst>
                <a:ext uri="{FF2B5EF4-FFF2-40B4-BE49-F238E27FC236}">
                  <a16:creationId xmlns:a16="http://schemas.microsoft.com/office/drawing/2014/main" id="{3F9CD6F2-7B4A-F114-3A3D-264BC42768C5}"/>
                </a:ext>
              </a:extLst>
            </p:cNvPr>
            <p:cNvSpPr/>
            <p:nvPr/>
          </p:nvSpPr>
          <p:spPr>
            <a:xfrm>
              <a:off x="5658729" y="2028430"/>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3186C68-1555-B281-9010-8AD215F5346F}"/>
                </a:ext>
              </a:extLst>
            </p:cNvPr>
            <p:cNvSpPr/>
            <p:nvPr/>
          </p:nvSpPr>
          <p:spPr>
            <a:xfrm>
              <a:off x="5676432" y="1381455"/>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descr="Medal with solid fill">
              <a:extLst>
                <a:ext uri="{FF2B5EF4-FFF2-40B4-BE49-F238E27FC236}">
                  <a16:creationId xmlns:a16="http://schemas.microsoft.com/office/drawing/2014/main" id="{9CE338FC-BF73-2DE7-F9E0-5E3B43ACEDB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76705" y="1456338"/>
              <a:ext cx="622901" cy="622901"/>
            </a:xfrm>
            <a:prstGeom prst="rect">
              <a:avLst/>
            </a:prstGeom>
          </p:spPr>
        </p:pic>
      </p:grpSp>
      <p:grpSp>
        <p:nvGrpSpPr>
          <p:cNvPr id="6" name="Group 5">
            <a:extLst>
              <a:ext uri="{FF2B5EF4-FFF2-40B4-BE49-F238E27FC236}">
                <a16:creationId xmlns:a16="http://schemas.microsoft.com/office/drawing/2014/main" id="{F2F6C3AC-EFE0-EFBC-30C3-31215B055D5E}"/>
              </a:ext>
            </a:extLst>
          </p:cNvPr>
          <p:cNvGrpSpPr/>
          <p:nvPr/>
        </p:nvGrpSpPr>
        <p:grpSpPr>
          <a:xfrm>
            <a:off x="5624772" y="2528652"/>
            <a:ext cx="847383" cy="929282"/>
            <a:chOff x="5624772" y="2528652"/>
            <a:chExt cx="847383" cy="929282"/>
          </a:xfrm>
        </p:grpSpPr>
        <p:sp>
          <p:nvSpPr>
            <p:cNvPr id="15" name="Rectangle: Rounded Corners 14">
              <a:extLst>
                <a:ext uri="{FF2B5EF4-FFF2-40B4-BE49-F238E27FC236}">
                  <a16:creationId xmlns:a16="http://schemas.microsoft.com/office/drawing/2014/main" id="{C79AEBD9-FB6B-F354-6251-4D2C20DAB84E}"/>
                </a:ext>
              </a:extLst>
            </p:cNvPr>
            <p:cNvSpPr/>
            <p:nvPr/>
          </p:nvSpPr>
          <p:spPr>
            <a:xfrm>
              <a:off x="5624772" y="3175627"/>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40AC190-6093-ADB6-963D-69E558A41DFB}"/>
                </a:ext>
              </a:extLst>
            </p:cNvPr>
            <p:cNvSpPr/>
            <p:nvPr/>
          </p:nvSpPr>
          <p:spPr>
            <a:xfrm>
              <a:off x="5642475" y="2528652"/>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ar graph with upward trend with solid fill">
              <a:extLst>
                <a:ext uri="{FF2B5EF4-FFF2-40B4-BE49-F238E27FC236}">
                  <a16:creationId xmlns:a16="http://schemas.microsoft.com/office/drawing/2014/main" id="{DC6E5DE5-DCCB-1A81-04E5-A2378579DB6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43601" y="2625560"/>
              <a:ext cx="629777" cy="629777"/>
            </a:xfrm>
            <a:prstGeom prst="rect">
              <a:avLst/>
            </a:prstGeom>
          </p:spPr>
        </p:pic>
      </p:grpSp>
      <p:grpSp>
        <p:nvGrpSpPr>
          <p:cNvPr id="14" name="Group 13">
            <a:extLst>
              <a:ext uri="{FF2B5EF4-FFF2-40B4-BE49-F238E27FC236}">
                <a16:creationId xmlns:a16="http://schemas.microsoft.com/office/drawing/2014/main" id="{55368AC5-6C4A-EA9F-526C-8504C3524514}"/>
              </a:ext>
            </a:extLst>
          </p:cNvPr>
          <p:cNvGrpSpPr/>
          <p:nvPr/>
        </p:nvGrpSpPr>
        <p:grpSpPr>
          <a:xfrm>
            <a:off x="5624772" y="3675849"/>
            <a:ext cx="847383" cy="929282"/>
            <a:chOff x="5624772" y="3675849"/>
            <a:chExt cx="847383" cy="929282"/>
          </a:xfrm>
        </p:grpSpPr>
        <p:sp>
          <p:nvSpPr>
            <p:cNvPr id="22" name="Rectangle: Rounded Corners 21">
              <a:extLst>
                <a:ext uri="{FF2B5EF4-FFF2-40B4-BE49-F238E27FC236}">
                  <a16:creationId xmlns:a16="http://schemas.microsoft.com/office/drawing/2014/main" id="{98074F2A-D53A-6976-4BB5-165B5B7C011F}"/>
                </a:ext>
              </a:extLst>
            </p:cNvPr>
            <p:cNvSpPr/>
            <p:nvPr/>
          </p:nvSpPr>
          <p:spPr>
            <a:xfrm>
              <a:off x="5624772" y="4322824"/>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ECFF30A-FD3F-ACC2-F880-9CB7E5962E86}"/>
                </a:ext>
              </a:extLst>
            </p:cNvPr>
            <p:cNvSpPr/>
            <p:nvPr/>
          </p:nvSpPr>
          <p:spPr>
            <a:xfrm>
              <a:off x="5642475" y="3675849"/>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Handshake with solid fill">
              <a:extLst>
                <a:ext uri="{FF2B5EF4-FFF2-40B4-BE49-F238E27FC236}">
                  <a16:creationId xmlns:a16="http://schemas.microsoft.com/office/drawing/2014/main" id="{0B8E4BF9-C30E-F11B-6D13-5BFD08408B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15783" y="3785005"/>
              <a:ext cx="639807" cy="639807"/>
            </a:xfrm>
            <a:prstGeom prst="rect">
              <a:avLst/>
            </a:prstGeom>
          </p:spPr>
        </p:pic>
      </p:grpSp>
      <p:grpSp>
        <p:nvGrpSpPr>
          <p:cNvPr id="21" name="Group 20">
            <a:extLst>
              <a:ext uri="{FF2B5EF4-FFF2-40B4-BE49-F238E27FC236}">
                <a16:creationId xmlns:a16="http://schemas.microsoft.com/office/drawing/2014/main" id="{A1BE9C24-C35C-B5E0-2E3F-77852952122B}"/>
              </a:ext>
            </a:extLst>
          </p:cNvPr>
          <p:cNvGrpSpPr/>
          <p:nvPr/>
        </p:nvGrpSpPr>
        <p:grpSpPr>
          <a:xfrm>
            <a:off x="5624772" y="4823046"/>
            <a:ext cx="847383" cy="929282"/>
            <a:chOff x="5624772" y="4823046"/>
            <a:chExt cx="847383" cy="929282"/>
          </a:xfrm>
        </p:grpSpPr>
        <p:sp>
          <p:nvSpPr>
            <p:cNvPr id="29" name="Rectangle: Rounded Corners 28">
              <a:extLst>
                <a:ext uri="{FF2B5EF4-FFF2-40B4-BE49-F238E27FC236}">
                  <a16:creationId xmlns:a16="http://schemas.microsoft.com/office/drawing/2014/main" id="{82272E9C-9D1A-1D04-197B-2C925D97A9C3}"/>
                </a:ext>
              </a:extLst>
            </p:cNvPr>
            <p:cNvSpPr/>
            <p:nvPr/>
          </p:nvSpPr>
          <p:spPr>
            <a:xfrm>
              <a:off x="5624772" y="5470021"/>
              <a:ext cx="829680" cy="282307"/>
            </a:xfrm>
            <a:prstGeom prst="roundRect">
              <a:avLst/>
            </a:prstGeom>
            <a:solidFill>
              <a:schemeClr val="bg1">
                <a:lumMod val="75000"/>
              </a:schemeClr>
            </a:solidFill>
            <a:ln>
              <a:noFill/>
            </a:ln>
            <a:effectLst>
              <a:softEdge rad="88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D12F09B-6F77-4DE4-2B37-D3EA88508477}"/>
                </a:ext>
              </a:extLst>
            </p:cNvPr>
            <p:cNvSpPr/>
            <p:nvPr/>
          </p:nvSpPr>
          <p:spPr>
            <a:xfrm>
              <a:off x="5642475" y="4823046"/>
              <a:ext cx="829680" cy="79099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5" descr="Robot Hand with solid fill">
              <a:extLst>
                <a:ext uri="{FF2B5EF4-FFF2-40B4-BE49-F238E27FC236}">
                  <a16:creationId xmlns:a16="http://schemas.microsoft.com/office/drawing/2014/main" id="{21F04469-6454-4F36-89D9-EAA4FF9C5B1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76705" y="4902953"/>
              <a:ext cx="596673" cy="596673"/>
            </a:xfrm>
            <a:prstGeom prst="rect">
              <a:avLst/>
            </a:prstGeom>
          </p:spPr>
        </p:pic>
      </p:grpSp>
      <p:sp>
        <p:nvSpPr>
          <p:cNvPr id="41" name="TextBox 40">
            <a:extLst>
              <a:ext uri="{FF2B5EF4-FFF2-40B4-BE49-F238E27FC236}">
                <a16:creationId xmlns:a16="http://schemas.microsoft.com/office/drawing/2014/main" id="{24319593-C090-1DC1-3F85-20DA94F1CF32}"/>
              </a:ext>
            </a:extLst>
          </p:cNvPr>
          <p:cNvSpPr txBox="1"/>
          <p:nvPr/>
        </p:nvSpPr>
        <p:spPr>
          <a:xfrm>
            <a:off x="577794" y="1754828"/>
            <a:ext cx="4494024" cy="1723549"/>
          </a:xfrm>
          <a:prstGeom prst="rect">
            <a:avLst/>
          </a:prstGeom>
          <a:noFill/>
        </p:spPr>
        <p:txBody>
          <a:bodyPr wrap="square" lIns="0" tIns="0" rIns="0" bIns="0">
            <a:spAutoFit/>
          </a:bodyPr>
          <a:lstStyle/>
          <a:p>
            <a:pPr lvl="0">
              <a:spcBef>
                <a:spcPct val="20000"/>
              </a:spcBef>
            </a:pPr>
            <a:r>
              <a:rPr lang="en-US" sz="1400" dirty="0">
                <a:solidFill>
                  <a:prstClr val="black"/>
                </a:solidFill>
              </a:rPr>
              <a:t>ERSB serves a diverse and expanding network of healthcare clients, including pharmacies, drug stores, physicians, and hospitals across Iraq. Through advanced analytics and continuous field coverage, we monitor customer performance, loyalty trends, and growth opportunities to ensure sustainable partnerships and optimized service </a:t>
            </a:r>
            <a:r>
              <a:rPr lang="en-US" sz="1400" dirty="0" err="1">
                <a:solidFill>
                  <a:prstClr val="black"/>
                </a:solidFill>
              </a:rPr>
              <a:t>delivery.Key</a:t>
            </a:r>
            <a:r>
              <a:rPr lang="en-US" sz="1400" dirty="0">
                <a:solidFill>
                  <a:prstClr val="black"/>
                </a:solidFill>
              </a:rPr>
              <a:t> Numbers Section (Left Bottom)</a:t>
            </a:r>
          </a:p>
        </p:txBody>
      </p:sp>
      <p:sp>
        <p:nvSpPr>
          <p:cNvPr id="43" name="TextBox 42">
            <a:extLst>
              <a:ext uri="{FF2B5EF4-FFF2-40B4-BE49-F238E27FC236}">
                <a16:creationId xmlns:a16="http://schemas.microsoft.com/office/drawing/2014/main" id="{421FFCBE-D30E-58B4-0FE6-2059AFDE441A}"/>
              </a:ext>
            </a:extLst>
          </p:cNvPr>
          <p:cNvSpPr txBox="1"/>
          <p:nvPr/>
        </p:nvSpPr>
        <p:spPr>
          <a:xfrm>
            <a:off x="577794" y="984250"/>
            <a:ext cx="4685979" cy="553998"/>
          </a:xfrm>
          <a:prstGeom prst="rect">
            <a:avLst/>
          </a:prstGeom>
          <a:noFill/>
        </p:spPr>
        <p:txBody>
          <a:bodyPr wrap="square" lIns="0" tIns="0" rIns="0" bIns="0">
            <a:spAutoFit/>
          </a:bodyPr>
          <a:lstStyle/>
          <a:p>
            <a:pPr lvl="0">
              <a:spcBef>
                <a:spcPct val="20000"/>
              </a:spcBef>
              <a:defRPr/>
            </a:pPr>
            <a:r>
              <a:rPr lang="en-US" sz="3600" b="1" dirty="0">
                <a:solidFill>
                  <a:srgbClr val="0F375B"/>
                </a:solidFill>
                <a:ea typeface="+mj-ea"/>
              </a:rPr>
              <a:t>Our Clients</a:t>
            </a:r>
            <a:endParaRPr kumimoji="0" lang="en-US" sz="3600" b="1" i="0" u="none" strike="noStrike" kern="1200" cap="none" spc="0" normalizeH="0" baseline="0" noProof="0" dirty="0">
              <a:ln>
                <a:noFill/>
              </a:ln>
              <a:solidFill>
                <a:prstClr val="white"/>
              </a:solidFill>
              <a:effectLst/>
              <a:uLnTx/>
              <a:uFillTx/>
              <a:latin typeface="Segoe UI"/>
              <a:cs typeface="Segoe UI"/>
            </a:endParaRPr>
          </a:p>
        </p:txBody>
      </p:sp>
    </p:spTree>
    <p:extLst>
      <p:ext uri="{BB962C8B-B14F-4D97-AF65-F5344CB8AC3E}">
        <p14:creationId xmlns:p14="http://schemas.microsoft.com/office/powerpoint/2010/main" val="14744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53" presetClass="entr" presetSubtype="16" fill="hold"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p:cTn id="14" dur="300" fill="hold"/>
                                        <p:tgtEl>
                                          <p:spTgt spid="5"/>
                                        </p:tgtEl>
                                        <p:attrNameLst>
                                          <p:attrName>ppt_w</p:attrName>
                                        </p:attrNameLst>
                                      </p:cBhvr>
                                      <p:tavLst>
                                        <p:tav tm="0">
                                          <p:val>
                                            <p:fltVal val="0"/>
                                          </p:val>
                                        </p:tav>
                                        <p:tav tm="100000">
                                          <p:val>
                                            <p:strVal val="#ppt_w"/>
                                          </p:val>
                                        </p:tav>
                                      </p:tavLst>
                                    </p:anim>
                                    <p:anim calcmode="lin" valueType="num">
                                      <p:cBhvr>
                                        <p:cTn id="15" dur="300" fill="hold"/>
                                        <p:tgtEl>
                                          <p:spTgt spid="5"/>
                                        </p:tgtEl>
                                        <p:attrNameLst>
                                          <p:attrName>ppt_h</p:attrName>
                                        </p:attrNameLst>
                                      </p:cBhvr>
                                      <p:tavLst>
                                        <p:tav tm="0">
                                          <p:val>
                                            <p:fltVal val="0"/>
                                          </p:val>
                                        </p:tav>
                                        <p:tav tm="100000">
                                          <p:val>
                                            <p:strVal val="#ppt_h"/>
                                          </p:val>
                                        </p:tav>
                                      </p:tavLst>
                                    </p:anim>
                                    <p:animEffect transition="in" filter="fade">
                                      <p:cBhvr>
                                        <p:cTn id="16" dur="300"/>
                                        <p:tgtEl>
                                          <p:spTgt spid="5"/>
                                        </p:tgtEl>
                                      </p:cBhvr>
                                    </p:animEffect>
                                  </p:childTnLst>
                                </p:cTn>
                              </p:par>
                              <p:par>
                                <p:cTn id="17" presetID="53" presetClass="entr" presetSubtype="16" fill="hold" nodeType="withEffect">
                                  <p:stCondLst>
                                    <p:cond delay="400"/>
                                  </p:stCondLst>
                                  <p:childTnLst>
                                    <p:set>
                                      <p:cBhvr>
                                        <p:cTn id="18" dur="1" fill="hold">
                                          <p:stCondLst>
                                            <p:cond delay="0"/>
                                          </p:stCondLst>
                                        </p:cTn>
                                        <p:tgtEl>
                                          <p:spTgt spid="6"/>
                                        </p:tgtEl>
                                        <p:attrNameLst>
                                          <p:attrName>style.visibility</p:attrName>
                                        </p:attrNameLst>
                                      </p:cBhvr>
                                      <p:to>
                                        <p:strVal val="visible"/>
                                      </p:to>
                                    </p:set>
                                    <p:anim calcmode="lin" valueType="num">
                                      <p:cBhvr>
                                        <p:cTn id="19" dur="300" fill="hold"/>
                                        <p:tgtEl>
                                          <p:spTgt spid="6"/>
                                        </p:tgtEl>
                                        <p:attrNameLst>
                                          <p:attrName>ppt_w</p:attrName>
                                        </p:attrNameLst>
                                      </p:cBhvr>
                                      <p:tavLst>
                                        <p:tav tm="0">
                                          <p:val>
                                            <p:fltVal val="0"/>
                                          </p:val>
                                        </p:tav>
                                        <p:tav tm="100000">
                                          <p:val>
                                            <p:strVal val="#ppt_w"/>
                                          </p:val>
                                        </p:tav>
                                      </p:tavLst>
                                    </p:anim>
                                    <p:anim calcmode="lin" valueType="num">
                                      <p:cBhvr>
                                        <p:cTn id="20" dur="300" fill="hold"/>
                                        <p:tgtEl>
                                          <p:spTgt spid="6"/>
                                        </p:tgtEl>
                                        <p:attrNameLst>
                                          <p:attrName>ppt_h</p:attrName>
                                        </p:attrNameLst>
                                      </p:cBhvr>
                                      <p:tavLst>
                                        <p:tav tm="0">
                                          <p:val>
                                            <p:fltVal val="0"/>
                                          </p:val>
                                        </p:tav>
                                        <p:tav tm="100000">
                                          <p:val>
                                            <p:strVal val="#ppt_h"/>
                                          </p:val>
                                        </p:tav>
                                      </p:tavLst>
                                    </p:anim>
                                    <p:animEffect transition="in" filter="fade">
                                      <p:cBhvr>
                                        <p:cTn id="21" dur="300"/>
                                        <p:tgtEl>
                                          <p:spTgt spid="6"/>
                                        </p:tgtEl>
                                      </p:cBhvr>
                                    </p:animEffect>
                                  </p:childTnLst>
                                </p:cTn>
                              </p:par>
                              <p:par>
                                <p:cTn id="22" presetID="53" presetClass="entr" presetSubtype="16" fill="hold" nodeType="withEffect">
                                  <p:stCondLst>
                                    <p:cond delay="550"/>
                                  </p:stCondLst>
                                  <p:childTnLst>
                                    <p:set>
                                      <p:cBhvr>
                                        <p:cTn id="23" dur="1" fill="hold">
                                          <p:stCondLst>
                                            <p:cond delay="0"/>
                                          </p:stCondLst>
                                        </p:cTn>
                                        <p:tgtEl>
                                          <p:spTgt spid="14"/>
                                        </p:tgtEl>
                                        <p:attrNameLst>
                                          <p:attrName>style.visibility</p:attrName>
                                        </p:attrNameLst>
                                      </p:cBhvr>
                                      <p:to>
                                        <p:strVal val="visible"/>
                                      </p:to>
                                    </p:set>
                                    <p:anim calcmode="lin" valueType="num">
                                      <p:cBhvr>
                                        <p:cTn id="24" dur="300" fill="hold"/>
                                        <p:tgtEl>
                                          <p:spTgt spid="14"/>
                                        </p:tgtEl>
                                        <p:attrNameLst>
                                          <p:attrName>ppt_w</p:attrName>
                                        </p:attrNameLst>
                                      </p:cBhvr>
                                      <p:tavLst>
                                        <p:tav tm="0">
                                          <p:val>
                                            <p:fltVal val="0"/>
                                          </p:val>
                                        </p:tav>
                                        <p:tav tm="100000">
                                          <p:val>
                                            <p:strVal val="#ppt_w"/>
                                          </p:val>
                                        </p:tav>
                                      </p:tavLst>
                                    </p:anim>
                                    <p:anim calcmode="lin" valueType="num">
                                      <p:cBhvr>
                                        <p:cTn id="25" dur="300" fill="hold"/>
                                        <p:tgtEl>
                                          <p:spTgt spid="14"/>
                                        </p:tgtEl>
                                        <p:attrNameLst>
                                          <p:attrName>ppt_h</p:attrName>
                                        </p:attrNameLst>
                                      </p:cBhvr>
                                      <p:tavLst>
                                        <p:tav tm="0">
                                          <p:val>
                                            <p:fltVal val="0"/>
                                          </p:val>
                                        </p:tav>
                                        <p:tav tm="100000">
                                          <p:val>
                                            <p:strVal val="#ppt_h"/>
                                          </p:val>
                                        </p:tav>
                                      </p:tavLst>
                                    </p:anim>
                                    <p:animEffect transition="in" filter="fade">
                                      <p:cBhvr>
                                        <p:cTn id="26" dur="300"/>
                                        <p:tgtEl>
                                          <p:spTgt spid="14"/>
                                        </p:tgtEl>
                                      </p:cBhvr>
                                    </p:animEffect>
                                  </p:childTnLst>
                                </p:cTn>
                              </p:par>
                              <p:par>
                                <p:cTn id="27" presetID="53" presetClass="entr" presetSubtype="16" fill="hold" nodeType="withEffect">
                                  <p:stCondLst>
                                    <p:cond delay="700"/>
                                  </p:stCondLst>
                                  <p:childTnLst>
                                    <p:set>
                                      <p:cBhvr>
                                        <p:cTn id="28" dur="1" fill="hold">
                                          <p:stCondLst>
                                            <p:cond delay="0"/>
                                          </p:stCondLst>
                                        </p:cTn>
                                        <p:tgtEl>
                                          <p:spTgt spid="21"/>
                                        </p:tgtEl>
                                        <p:attrNameLst>
                                          <p:attrName>style.visibility</p:attrName>
                                        </p:attrNameLst>
                                      </p:cBhvr>
                                      <p:to>
                                        <p:strVal val="visible"/>
                                      </p:to>
                                    </p:set>
                                    <p:anim calcmode="lin" valueType="num">
                                      <p:cBhvr>
                                        <p:cTn id="29" dur="300" fill="hold"/>
                                        <p:tgtEl>
                                          <p:spTgt spid="21"/>
                                        </p:tgtEl>
                                        <p:attrNameLst>
                                          <p:attrName>ppt_w</p:attrName>
                                        </p:attrNameLst>
                                      </p:cBhvr>
                                      <p:tavLst>
                                        <p:tav tm="0">
                                          <p:val>
                                            <p:fltVal val="0"/>
                                          </p:val>
                                        </p:tav>
                                        <p:tav tm="100000">
                                          <p:val>
                                            <p:strVal val="#ppt_w"/>
                                          </p:val>
                                        </p:tav>
                                      </p:tavLst>
                                    </p:anim>
                                    <p:anim calcmode="lin" valueType="num">
                                      <p:cBhvr>
                                        <p:cTn id="30" dur="300" fill="hold"/>
                                        <p:tgtEl>
                                          <p:spTgt spid="21"/>
                                        </p:tgtEl>
                                        <p:attrNameLst>
                                          <p:attrName>ppt_h</p:attrName>
                                        </p:attrNameLst>
                                      </p:cBhvr>
                                      <p:tavLst>
                                        <p:tav tm="0">
                                          <p:val>
                                            <p:fltVal val="0"/>
                                          </p:val>
                                        </p:tav>
                                        <p:tav tm="100000">
                                          <p:val>
                                            <p:strVal val="#ppt_h"/>
                                          </p:val>
                                        </p:tav>
                                      </p:tavLst>
                                    </p:anim>
                                    <p:animEffect transition="in" filter="fade">
                                      <p:cBhvr>
                                        <p:cTn id="31" dur="300"/>
                                        <p:tgtEl>
                                          <p:spTgt spid="21"/>
                                        </p:tgtEl>
                                      </p:cBhvr>
                                    </p:animEffect>
                                  </p:childTnLst>
                                </p:cTn>
                              </p:par>
                              <p:par>
                                <p:cTn id="32" presetID="2" presetClass="entr" presetSubtype="2" decel="80000" fill="hold" nodeType="withEffect">
                                  <p:stCondLst>
                                    <p:cond delay="40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1+#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decel="80000" fill="hold" nodeType="withEffect">
                                  <p:stCondLst>
                                    <p:cond delay="55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decel="80000" fill="hold" nodeType="withEffect">
                                  <p:stCondLst>
                                    <p:cond delay="70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fill="hold"/>
                                        <p:tgtEl>
                                          <p:spTgt spid="52"/>
                                        </p:tgtEl>
                                        <p:attrNameLst>
                                          <p:attrName>ppt_x</p:attrName>
                                        </p:attrNameLst>
                                      </p:cBhvr>
                                      <p:tavLst>
                                        <p:tav tm="0">
                                          <p:val>
                                            <p:strVal val="1+#ppt_w/2"/>
                                          </p:val>
                                        </p:tav>
                                        <p:tav tm="100000">
                                          <p:val>
                                            <p:strVal val="#ppt_x"/>
                                          </p:val>
                                        </p:tav>
                                      </p:tavLst>
                                    </p:anim>
                                    <p:anim calcmode="lin" valueType="num">
                                      <p:cBhvr additive="base">
                                        <p:cTn id="43" dur="500" fill="hold"/>
                                        <p:tgtEl>
                                          <p:spTgt spid="52"/>
                                        </p:tgtEl>
                                        <p:attrNameLst>
                                          <p:attrName>ppt_y</p:attrName>
                                        </p:attrNameLst>
                                      </p:cBhvr>
                                      <p:tavLst>
                                        <p:tav tm="0">
                                          <p:val>
                                            <p:strVal val="#ppt_y"/>
                                          </p:val>
                                        </p:tav>
                                        <p:tav tm="100000">
                                          <p:val>
                                            <p:strVal val="#ppt_y"/>
                                          </p:val>
                                        </p:tav>
                                      </p:tavLst>
                                    </p:anim>
                                  </p:childTnLst>
                                </p:cTn>
                              </p:par>
                              <p:par>
                                <p:cTn id="44" presetID="2" presetClass="entr" presetSubtype="2" decel="80000" fill="hold" nodeType="withEffect">
                                  <p:stCondLst>
                                    <p:cond delay="90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500" fill="hold"/>
                                        <p:tgtEl>
                                          <p:spTgt spid="53"/>
                                        </p:tgtEl>
                                        <p:attrNameLst>
                                          <p:attrName>ppt_x</p:attrName>
                                        </p:attrNameLst>
                                      </p:cBhvr>
                                      <p:tavLst>
                                        <p:tav tm="0">
                                          <p:val>
                                            <p:strVal val="1+#ppt_w/2"/>
                                          </p:val>
                                        </p:tav>
                                        <p:tav tm="100000">
                                          <p:val>
                                            <p:strVal val="#ppt_x"/>
                                          </p:val>
                                        </p:tav>
                                      </p:tavLst>
                                    </p:anim>
                                    <p:anim calcmode="lin" valueType="num">
                                      <p:cBhvr additive="base">
                                        <p:cTn id="47" dur="500" fill="hold"/>
                                        <p:tgtEl>
                                          <p:spTgt spid="53"/>
                                        </p:tgtEl>
                                        <p:attrNameLst>
                                          <p:attrName>ppt_y</p:attrName>
                                        </p:attrNameLst>
                                      </p:cBhvr>
                                      <p:tavLst>
                                        <p:tav tm="0">
                                          <p:val>
                                            <p:strVal val="#ppt_y"/>
                                          </p:val>
                                        </p:tav>
                                        <p:tav tm="100000">
                                          <p:val>
                                            <p:strVal val="#ppt_y"/>
                                          </p:val>
                                        </p:tav>
                                      </p:tavLst>
                                    </p:anim>
                                  </p:childTnLst>
                                </p:cTn>
                              </p:par>
                              <p:par>
                                <p:cTn id="48" presetID="53" presetClass="entr" presetSubtype="16" fill="hold" grpId="0" nodeType="withEffect">
                                  <p:stCondLst>
                                    <p:cond delay="250"/>
                                  </p:stCondLst>
                                  <p:childTnLst>
                                    <p:set>
                                      <p:cBhvr>
                                        <p:cTn id="49" dur="1" fill="hold">
                                          <p:stCondLst>
                                            <p:cond delay="0"/>
                                          </p:stCondLst>
                                        </p:cTn>
                                        <p:tgtEl>
                                          <p:spTgt spid="44"/>
                                        </p:tgtEl>
                                        <p:attrNameLst>
                                          <p:attrName>style.visibility</p:attrName>
                                        </p:attrNameLst>
                                      </p:cBhvr>
                                      <p:to>
                                        <p:strVal val="visible"/>
                                      </p:to>
                                    </p:set>
                                    <p:anim calcmode="lin" valueType="num">
                                      <p:cBhvr>
                                        <p:cTn id="50" dur="300" fill="hold"/>
                                        <p:tgtEl>
                                          <p:spTgt spid="44"/>
                                        </p:tgtEl>
                                        <p:attrNameLst>
                                          <p:attrName>ppt_w</p:attrName>
                                        </p:attrNameLst>
                                      </p:cBhvr>
                                      <p:tavLst>
                                        <p:tav tm="0">
                                          <p:val>
                                            <p:fltVal val="0"/>
                                          </p:val>
                                        </p:tav>
                                        <p:tav tm="100000">
                                          <p:val>
                                            <p:strVal val="#ppt_w"/>
                                          </p:val>
                                        </p:tav>
                                      </p:tavLst>
                                    </p:anim>
                                    <p:anim calcmode="lin" valueType="num">
                                      <p:cBhvr>
                                        <p:cTn id="51" dur="300" fill="hold"/>
                                        <p:tgtEl>
                                          <p:spTgt spid="44"/>
                                        </p:tgtEl>
                                        <p:attrNameLst>
                                          <p:attrName>ppt_h</p:attrName>
                                        </p:attrNameLst>
                                      </p:cBhvr>
                                      <p:tavLst>
                                        <p:tav tm="0">
                                          <p:val>
                                            <p:fltVal val="0"/>
                                          </p:val>
                                        </p:tav>
                                        <p:tav tm="100000">
                                          <p:val>
                                            <p:strVal val="#ppt_h"/>
                                          </p:val>
                                        </p:tav>
                                      </p:tavLst>
                                    </p:anim>
                                    <p:animEffect transition="in" filter="fade">
                                      <p:cBhvr>
                                        <p:cTn id="52" dur="300"/>
                                        <p:tgtEl>
                                          <p:spTgt spid="44"/>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50"/>
                                        </p:tgtEl>
                                        <p:attrNameLst>
                                          <p:attrName>style.visibility</p:attrName>
                                        </p:attrNameLst>
                                      </p:cBhvr>
                                      <p:to>
                                        <p:strVal val="visible"/>
                                      </p:to>
                                    </p:set>
                                    <p:anim calcmode="lin" valueType="num">
                                      <p:cBhvr>
                                        <p:cTn id="55" dur="300" fill="hold"/>
                                        <p:tgtEl>
                                          <p:spTgt spid="50"/>
                                        </p:tgtEl>
                                        <p:attrNameLst>
                                          <p:attrName>ppt_w</p:attrName>
                                        </p:attrNameLst>
                                      </p:cBhvr>
                                      <p:tavLst>
                                        <p:tav tm="0">
                                          <p:val>
                                            <p:fltVal val="0"/>
                                          </p:val>
                                        </p:tav>
                                        <p:tav tm="100000">
                                          <p:val>
                                            <p:strVal val="#ppt_w"/>
                                          </p:val>
                                        </p:tav>
                                      </p:tavLst>
                                    </p:anim>
                                    <p:anim calcmode="lin" valueType="num">
                                      <p:cBhvr>
                                        <p:cTn id="56" dur="300" fill="hold"/>
                                        <p:tgtEl>
                                          <p:spTgt spid="50"/>
                                        </p:tgtEl>
                                        <p:attrNameLst>
                                          <p:attrName>ppt_h</p:attrName>
                                        </p:attrNameLst>
                                      </p:cBhvr>
                                      <p:tavLst>
                                        <p:tav tm="0">
                                          <p:val>
                                            <p:fltVal val="0"/>
                                          </p:val>
                                        </p:tav>
                                        <p:tav tm="100000">
                                          <p:val>
                                            <p:strVal val="#ppt_h"/>
                                          </p:val>
                                        </p:tav>
                                      </p:tavLst>
                                    </p:anim>
                                    <p:animEffect transition="in" filter="fade">
                                      <p:cBhvr>
                                        <p:cTn id="57" dur="300"/>
                                        <p:tgtEl>
                                          <p:spTgt spid="50"/>
                                        </p:tgtEl>
                                      </p:cBhvr>
                                    </p:animEffect>
                                  </p:childTnLst>
                                </p:cTn>
                              </p:par>
                              <p:par>
                                <p:cTn id="58" presetID="22" presetClass="entr" presetSubtype="4" fill="hold" grpId="0" nodeType="withEffect">
                                  <p:stCondLst>
                                    <p:cond delay="400"/>
                                  </p:stCondLst>
                                  <p:childTnLst>
                                    <p:set>
                                      <p:cBhvr>
                                        <p:cTn id="59" dur="1" fill="hold">
                                          <p:stCondLst>
                                            <p:cond delay="0"/>
                                          </p:stCondLst>
                                        </p:cTn>
                                        <p:tgtEl>
                                          <p:spTgt spid="42"/>
                                        </p:tgtEl>
                                        <p:attrNameLst>
                                          <p:attrName>style.visibility</p:attrName>
                                        </p:attrNameLst>
                                      </p:cBhvr>
                                      <p:to>
                                        <p:strVal val="visible"/>
                                      </p:to>
                                    </p:set>
                                    <p:animEffect transition="in" filter="wipe(down)">
                                      <p:cBhvr>
                                        <p:cTn id="60" dur="500"/>
                                        <p:tgtEl>
                                          <p:spTgt spid="42"/>
                                        </p:tgtEl>
                                      </p:cBhvr>
                                    </p:animEffect>
                                  </p:childTnLst>
                                </p:cTn>
                              </p:par>
                              <p:par>
                                <p:cTn id="61" presetID="22" presetClass="entr" presetSubtype="1" fill="hold" grpId="0" nodeType="withEffect">
                                  <p:stCondLst>
                                    <p:cond delay="400"/>
                                  </p:stCondLst>
                                  <p:childTnLst>
                                    <p:set>
                                      <p:cBhvr>
                                        <p:cTn id="62" dur="1" fill="hold">
                                          <p:stCondLst>
                                            <p:cond delay="0"/>
                                          </p:stCondLst>
                                        </p:cTn>
                                        <p:tgtEl>
                                          <p:spTgt spid="45"/>
                                        </p:tgtEl>
                                        <p:attrNameLst>
                                          <p:attrName>style.visibility</p:attrName>
                                        </p:attrNameLst>
                                      </p:cBhvr>
                                      <p:to>
                                        <p:strVal val="visible"/>
                                      </p:to>
                                    </p:set>
                                    <p:animEffect transition="in" filter="wipe(up)">
                                      <p:cBhvr>
                                        <p:cTn id="63" dur="500"/>
                                        <p:tgtEl>
                                          <p:spTgt spid="45"/>
                                        </p:tgtEl>
                                      </p:cBhvr>
                                    </p:animEffect>
                                  </p:childTnLst>
                                </p:cTn>
                              </p:par>
                              <p:par>
                                <p:cTn id="64" presetID="22" presetClass="entr" presetSubtype="4" fill="hold" grpId="0" nodeType="withEffect">
                                  <p:stCondLst>
                                    <p:cond delay="65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22" presetClass="entr" presetSubtype="1" fill="hold" grpId="0" nodeType="withEffect">
                                  <p:stCondLst>
                                    <p:cond delay="65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par>
                                <p:cTn id="70" presetID="16" presetClass="entr" presetSubtype="37" fill="hold" nodeType="withEffect">
                                  <p:stCondLst>
                                    <p:cond delay="650"/>
                                  </p:stCondLst>
                                  <p:childTnLst>
                                    <p:set>
                                      <p:cBhvr>
                                        <p:cTn id="71" dur="1" fill="hold">
                                          <p:stCondLst>
                                            <p:cond delay="0"/>
                                          </p:stCondLst>
                                        </p:cTn>
                                        <p:tgtEl>
                                          <p:spTgt spid="46"/>
                                        </p:tgtEl>
                                        <p:attrNameLst>
                                          <p:attrName>style.visibility</p:attrName>
                                        </p:attrNameLst>
                                      </p:cBhvr>
                                      <p:to>
                                        <p:strVal val="visible"/>
                                      </p:to>
                                    </p:set>
                                    <p:animEffect transition="in" filter="barn(outVertical)">
                                      <p:cBhvr>
                                        <p:cTn id="72" dur="500"/>
                                        <p:tgtEl>
                                          <p:spTgt spid="46"/>
                                        </p:tgtEl>
                                      </p:cBhvr>
                                    </p:animEffect>
                                  </p:childTnLst>
                                </p:cTn>
                              </p:par>
                              <p:par>
                                <p:cTn id="73" presetID="22" presetClass="entr" presetSubtype="1" fill="hold" grpId="0" nodeType="withEffect">
                                  <p:stCondLst>
                                    <p:cond delay="500"/>
                                  </p:stCondLst>
                                  <p:childTnLst>
                                    <p:set>
                                      <p:cBhvr>
                                        <p:cTn id="74" dur="1" fill="hold">
                                          <p:stCondLst>
                                            <p:cond delay="0"/>
                                          </p:stCondLst>
                                        </p:cTn>
                                        <p:tgtEl>
                                          <p:spTgt spid="41">
                                            <p:txEl>
                                              <p:pRg st="0" end="0"/>
                                            </p:txEl>
                                          </p:spTgt>
                                        </p:tgtEl>
                                        <p:attrNameLst>
                                          <p:attrName>style.visibility</p:attrName>
                                        </p:attrNameLst>
                                      </p:cBhvr>
                                      <p:to>
                                        <p:strVal val="visible"/>
                                      </p:to>
                                    </p:set>
                                    <p:animEffect transition="in" filter="wipe(up)">
                                      <p:cBhvr>
                                        <p:cTn id="75" dur="500"/>
                                        <p:tgtEl>
                                          <p:spTgt spid="41">
                                            <p:txEl>
                                              <p:pRg st="0" end="0"/>
                                            </p:txEl>
                                          </p:spTgt>
                                        </p:tgtEl>
                                      </p:cBhvr>
                                    </p:animEffect>
                                  </p:childTnLst>
                                </p:cTn>
                              </p:par>
                              <p:par>
                                <p:cTn id="76" presetID="16" presetClass="entr" presetSubtype="42" fill="hold" grpId="0" nodeType="withEffect">
                                  <p:stCondLst>
                                    <p:cond delay="500"/>
                                  </p:stCondLst>
                                  <p:childTnLst>
                                    <p:set>
                                      <p:cBhvr>
                                        <p:cTn id="77" dur="1" fill="hold">
                                          <p:stCondLst>
                                            <p:cond delay="0"/>
                                          </p:stCondLst>
                                        </p:cTn>
                                        <p:tgtEl>
                                          <p:spTgt spid="43"/>
                                        </p:tgtEl>
                                        <p:attrNameLst>
                                          <p:attrName>style.visibility</p:attrName>
                                        </p:attrNameLst>
                                      </p:cBhvr>
                                      <p:to>
                                        <p:strVal val="visible"/>
                                      </p:to>
                                    </p:set>
                                    <p:animEffect transition="in" filter="barn(outHorizontal)">
                                      <p:cBhvr>
                                        <p:cTn id="7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2" grpId="0"/>
      <p:bldP spid="44" grpId="0"/>
      <p:bldP spid="45" grpId="0"/>
      <p:bldP spid="48" grpId="0"/>
      <p:bldP spid="50" grpId="0"/>
      <p:bldP spid="51" grpId="0"/>
      <p:bldP spid="41" grpId="0" build="p"/>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2EF5-E074-358A-3490-C4C5C4C53431}"/>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A6972A92-A1AA-69EC-0046-D58E599E1677}"/>
              </a:ext>
            </a:extLst>
          </p:cNvPr>
          <p:cNvSpPr/>
          <p:nvPr/>
        </p:nvSpPr>
        <p:spPr>
          <a:xfrm>
            <a:off x="5674097" y="-1"/>
            <a:ext cx="6514728" cy="6356351"/>
          </a:xfrm>
          <a:custGeom>
            <a:avLst/>
            <a:gdLst>
              <a:gd name="connsiteX0" fmla="*/ 0 w 6514728"/>
              <a:gd name="connsiteY0" fmla="*/ 0 h 6356351"/>
              <a:gd name="connsiteX1" fmla="*/ 6514728 w 6514728"/>
              <a:gd name="connsiteY1" fmla="*/ 0 h 6356351"/>
              <a:gd name="connsiteX2" fmla="*/ 6514728 w 6514728"/>
              <a:gd name="connsiteY2" fmla="*/ 6270968 h 6356351"/>
              <a:gd name="connsiteX3" fmla="*/ 6452574 w 6514728"/>
              <a:gd name="connsiteY3" fmla="*/ 6283112 h 6356351"/>
              <a:gd name="connsiteX4" fmla="*/ 5599783 w 6514728"/>
              <a:gd name="connsiteY4" fmla="*/ 6356351 h 6356351"/>
              <a:gd name="connsiteX5" fmla="*/ 0 w 6514728"/>
              <a:gd name="connsiteY5" fmla="*/ 0 h 6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4728" h="6356351">
                <a:moveTo>
                  <a:pt x="0" y="0"/>
                </a:moveTo>
                <a:lnTo>
                  <a:pt x="6514728" y="0"/>
                </a:lnTo>
                <a:lnTo>
                  <a:pt x="6514728" y="6270968"/>
                </a:lnTo>
                <a:lnTo>
                  <a:pt x="6452574" y="6283112"/>
                </a:lnTo>
                <a:cubicBezTo>
                  <a:pt x="6174512" y="6331339"/>
                  <a:pt x="5889721" y="6356351"/>
                  <a:pt x="5599783" y="6356351"/>
                </a:cubicBezTo>
                <a:cubicBezTo>
                  <a:pt x="2507108" y="6356351"/>
                  <a:pt x="0" y="3510516"/>
                  <a:pt x="0" y="0"/>
                </a:cubicBezTo>
                <a:close/>
              </a:path>
            </a:pathLst>
          </a:custGeom>
          <a:gradFill>
            <a:gsLst>
              <a:gs pos="0">
                <a:schemeClr val="accent5"/>
              </a:gs>
              <a:gs pos="100000">
                <a:schemeClr val="accent2"/>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Box 19">
            <a:extLst>
              <a:ext uri="{FF2B5EF4-FFF2-40B4-BE49-F238E27FC236}">
                <a16:creationId xmlns:a16="http://schemas.microsoft.com/office/drawing/2014/main" id="{23A87F35-42ED-9C7D-374D-36BE4A965310}"/>
              </a:ext>
            </a:extLst>
          </p:cNvPr>
          <p:cNvSpPr txBox="1"/>
          <p:nvPr/>
        </p:nvSpPr>
        <p:spPr>
          <a:xfrm>
            <a:off x="616345" y="2172342"/>
            <a:ext cx="4829995" cy="2492990"/>
          </a:xfrm>
          <a:prstGeom prst="rect">
            <a:avLst/>
          </a:prstGeom>
          <a:noFill/>
        </p:spPr>
        <p:txBody>
          <a:bodyPr wrap="square" lIns="0" tIns="0" rIns="0" bIns="0">
            <a:spAutoFit/>
          </a:bodyPr>
          <a:lstStyle/>
          <a:p>
            <a:r>
              <a:rPr lang="en-US" sz="1800" b="1" dirty="0"/>
              <a:t>ERSB operates an integrated digital management and business intelligence system</a:t>
            </a:r>
            <a:r>
              <a:rPr lang="en-US" sz="1800" dirty="0"/>
              <a:t> that enables real-time monitoring of sales, customer activity, inventory, and field operations.</a:t>
            </a:r>
          </a:p>
          <a:p>
            <a:r>
              <a:rPr lang="en-US" sz="1800" dirty="0"/>
              <a:t>Through advanced Power BI dashboards, management can analyze performance trends, optimize resources, and support strategic decision-making across all business functions.</a:t>
            </a:r>
          </a:p>
        </p:txBody>
      </p:sp>
      <p:pic>
        <p:nvPicPr>
          <p:cNvPr id="9" name="Picture 8">
            <a:extLst>
              <a:ext uri="{FF2B5EF4-FFF2-40B4-BE49-F238E27FC236}">
                <a16:creationId xmlns:a16="http://schemas.microsoft.com/office/drawing/2014/main" id="{60631FAC-F354-342B-6838-E3458D1BC5C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0" y="4437341"/>
            <a:ext cx="3487316" cy="2324877"/>
          </a:xfrm>
          <a:prstGeom prst="rect">
            <a:avLst/>
          </a:prstGeom>
        </p:spPr>
      </p:pic>
      <p:pic>
        <p:nvPicPr>
          <p:cNvPr id="10" name="Picture Placeholder 9">
            <a:extLst>
              <a:ext uri="{FF2B5EF4-FFF2-40B4-BE49-F238E27FC236}">
                <a16:creationId xmlns:a16="http://schemas.microsoft.com/office/drawing/2014/main" id="{E89D8645-ADE4-8191-5C55-395E0B62BCF9}"/>
              </a:ext>
            </a:extLst>
          </p:cNvPr>
          <p:cNvPicPr>
            <a:picLocks noGrp="1" noChangeAspect="1"/>
          </p:cNvPicPr>
          <p:nvPr>
            <p:ph type="pic" sz="quarter" idx="10"/>
          </p:nvPr>
        </p:nvPicPr>
        <p:blipFill>
          <a:blip r:embed="rId5"/>
          <a:srcRect l="1877" r="44423"/>
          <a:stretch>
            <a:fillRect/>
          </a:stretch>
        </p:blipFill>
        <p:spPr>
          <a:xfrm>
            <a:off x="5674097" y="-1"/>
            <a:ext cx="6514727" cy="5599781"/>
          </a:xfrm>
          <a:custGeom>
            <a:avLst/>
            <a:gdLst>
              <a:gd name="connsiteX0" fmla="*/ 0 w 6514727"/>
              <a:gd name="connsiteY0" fmla="*/ 0 h 5599781"/>
              <a:gd name="connsiteX1" fmla="*/ 6514727 w 6514727"/>
              <a:gd name="connsiteY1" fmla="*/ 0 h 5599781"/>
              <a:gd name="connsiteX2" fmla="*/ 6514727 w 6514727"/>
              <a:gd name="connsiteY2" fmla="*/ 5524562 h 5599781"/>
              <a:gd name="connsiteX3" fmla="*/ 6452574 w 6514727"/>
              <a:gd name="connsiteY3" fmla="*/ 5535260 h 5599781"/>
              <a:gd name="connsiteX4" fmla="*/ 5816247 w 6514727"/>
              <a:gd name="connsiteY4" fmla="*/ 5595675 h 5599781"/>
              <a:gd name="connsiteX5" fmla="*/ 5599836 w 6514727"/>
              <a:gd name="connsiteY5" fmla="*/ 5599781 h 5599781"/>
              <a:gd name="connsiteX6" fmla="*/ 5599743 w 6514727"/>
              <a:gd name="connsiteY6" fmla="*/ 5599781 h 5599781"/>
              <a:gd name="connsiteX7" fmla="*/ 5311619 w 6514727"/>
              <a:gd name="connsiteY7" fmla="*/ 5592496 h 5599781"/>
              <a:gd name="connsiteX8" fmla="*/ 0 w 6514727"/>
              <a:gd name="connsiteY8" fmla="*/ 0 h 55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4727" h="5599781">
                <a:moveTo>
                  <a:pt x="0" y="0"/>
                </a:moveTo>
                <a:lnTo>
                  <a:pt x="6514727" y="0"/>
                </a:lnTo>
                <a:lnTo>
                  <a:pt x="6514727" y="5524562"/>
                </a:lnTo>
                <a:lnTo>
                  <a:pt x="6452574" y="5535260"/>
                </a:lnTo>
                <a:cubicBezTo>
                  <a:pt x="6244028" y="5567125"/>
                  <a:pt x="6031696" y="5587486"/>
                  <a:pt x="5816247" y="5595675"/>
                </a:cubicBezTo>
                <a:lnTo>
                  <a:pt x="5599836" y="5599781"/>
                </a:lnTo>
                <a:lnTo>
                  <a:pt x="5599743" y="5599781"/>
                </a:lnTo>
                <a:lnTo>
                  <a:pt x="5311619" y="5592496"/>
                </a:lnTo>
                <a:cubicBezTo>
                  <a:pt x="2352862" y="5442516"/>
                  <a:pt x="0" y="2996028"/>
                  <a:pt x="0" y="0"/>
                </a:cubicBezTo>
                <a:close/>
              </a:path>
            </a:pathLst>
          </a:custGeom>
        </p:spPr>
      </p:pic>
      <p:sp>
        <p:nvSpPr>
          <p:cNvPr id="12" name="TextBox 11">
            <a:extLst>
              <a:ext uri="{FF2B5EF4-FFF2-40B4-BE49-F238E27FC236}">
                <a16:creationId xmlns:a16="http://schemas.microsoft.com/office/drawing/2014/main" id="{739A7FA6-D1BC-C722-15F9-60BF43DE759F}"/>
              </a:ext>
            </a:extLst>
          </p:cNvPr>
          <p:cNvSpPr txBox="1"/>
          <p:nvPr/>
        </p:nvSpPr>
        <p:spPr>
          <a:xfrm>
            <a:off x="612075" y="954107"/>
            <a:ext cx="6096000" cy="461665"/>
          </a:xfrm>
          <a:prstGeom prst="rect">
            <a:avLst/>
          </a:prstGeom>
          <a:noFill/>
        </p:spPr>
        <p:txBody>
          <a:bodyPr wrap="square">
            <a:spAutoFit/>
          </a:bodyPr>
          <a:lstStyle/>
          <a:p>
            <a:r>
              <a:rPr lang="en-US" sz="2400" b="1" dirty="0">
                <a:solidFill>
                  <a:schemeClr val="accent1"/>
                </a:solidFill>
              </a:rPr>
              <a:t>Digital Client Management</a:t>
            </a:r>
          </a:p>
        </p:txBody>
      </p:sp>
    </p:spTree>
    <p:extLst>
      <p:ext uri="{BB962C8B-B14F-4D97-AF65-F5344CB8AC3E}">
        <p14:creationId xmlns:p14="http://schemas.microsoft.com/office/powerpoint/2010/main" val="3940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8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up)">
                                      <p:cBhvr>
                                        <p:cTn id="11" dur="500"/>
                                        <p:tgtEl>
                                          <p:spTgt spid="20">
                                            <p:txEl>
                                              <p:pRg st="0" end="0"/>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wipe(up)">
                                      <p:cBhvr>
                                        <p:cTn id="1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0F375B"/>
      </a:accent1>
      <a:accent2>
        <a:srgbClr val="2974D0"/>
      </a:accent2>
      <a:accent3>
        <a:srgbClr val="A5A5A5"/>
      </a:accent3>
      <a:accent4>
        <a:srgbClr val="FFC000"/>
      </a:accent4>
      <a:accent5>
        <a:srgbClr val="5B9BD5"/>
      </a:accent5>
      <a:accent6>
        <a:srgbClr val="70AD47"/>
      </a:accent6>
      <a:hlink>
        <a:srgbClr val="0563C1"/>
      </a:hlink>
      <a:folHlink>
        <a:srgbClr val="954F72"/>
      </a:folHlink>
    </a:clrScheme>
    <a:fontScheme name="SlideModel">
      <a:majorFont>
        <a:latin typeface="Segoe UI"/>
        <a:ea typeface=""/>
        <a:cs typeface="Segoe UI"/>
      </a:majorFont>
      <a:minorFont>
        <a:latin typeface="Segoe UI"/>
        <a:ea typeface=""/>
        <a:cs typeface="Segoe U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9090</TotalTime>
  <Words>1322</Words>
  <Application>Microsoft Office PowerPoint</Application>
  <PresentationFormat>Custom</PresentationFormat>
  <Paragraphs>176</Paragraphs>
  <Slides>17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Segoe UI</vt:lpstr>
      <vt:lpstr>Segoe UI Semibold</vt:lpstr>
      <vt:lpstr>Office Theme</vt:lpstr>
      <vt:lpstr>Eloum Alreyada Scientific Bureau   COMPANY OVERVIEW</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PowerPoint Template</dc:title>
  <dc:creator>Julian</dc:creator>
  <cp:lastModifiedBy>Ismael Saad</cp:lastModifiedBy>
  <cp:revision>203</cp:revision>
  <dcterms:created xsi:type="dcterms:W3CDTF">2013-09-12T13:05:01Z</dcterms:created>
  <dcterms:modified xsi:type="dcterms:W3CDTF">2026-02-22T09:02:03Z</dcterms:modified>
</cp:coreProperties>
</file>