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2"/>
  </p:sldMasterIdLst>
  <p:sldIdLst>
    <p:sldId id="256" r:id="rId3"/>
    <p:sldId id="257" r:id="rId4"/>
    <p:sldId id="258" r:id="rId5"/>
    <p:sldId id="261" r:id="rId6"/>
    <p:sldId id="259" r:id="rId7"/>
    <p:sldId id="262" r:id="rId8"/>
    <p:sldId id="260" r:id="rId9"/>
    <p:sldId id="263" r:id="rId10"/>
    <p:sldId id="265" r:id="rId11"/>
    <p:sldId id="264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68" r:id="rId21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1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8C6379-1504-40C9-B5D6-CF1017BFCC77}" type="datetimeFigureOut">
              <a:rPr lang="fr-FR" smtClean="0"/>
              <a:pPr>
                <a:defRPr/>
              </a:pPr>
              <a:t>11/14/13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AAB31-156E-45C1-86E8-15A4D5D67C8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8C6379-1504-40C9-B5D6-CF1017BFCC77}" type="datetimeFigureOut">
              <a:rPr lang="fr-FR" smtClean="0"/>
              <a:pPr>
                <a:defRPr/>
              </a:pPr>
              <a:t>11/14/13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AAB31-156E-45C1-86E8-15A4D5D67C8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8C6379-1504-40C9-B5D6-CF1017BFCC77}" type="datetimeFigureOut">
              <a:rPr lang="fr-FR" smtClean="0"/>
              <a:pPr>
                <a:defRPr/>
              </a:pPr>
              <a:t>11/14/13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AAB31-156E-45C1-86E8-15A4D5D67C8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8C6379-1504-40C9-B5D6-CF1017BFCC77}" type="datetimeFigureOut">
              <a:rPr lang="fr-FR" smtClean="0"/>
              <a:pPr>
                <a:defRPr/>
              </a:pPr>
              <a:t>11/14/13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AAB31-156E-45C1-86E8-15A4D5D67C8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8C6379-1504-40C9-B5D6-CF1017BFCC77}" type="datetimeFigureOut">
              <a:rPr lang="fr-FR" smtClean="0"/>
              <a:pPr>
                <a:defRPr/>
              </a:pPr>
              <a:t>11/14/13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AAB31-156E-45C1-86E8-15A4D5D67C8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8C6379-1504-40C9-B5D6-CF1017BFCC77}" type="datetimeFigureOut">
              <a:rPr lang="fr-FR" smtClean="0"/>
              <a:pPr>
                <a:defRPr/>
              </a:pPr>
              <a:t>11/14/13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AAB31-156E-45C1-86E8-15A4D5D67C8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8C6379-1504-40C9-B5D6-CF1017BFCC77}" type="datetimeFigureOut">
              <a:rPr lang="fr-FR" smtClean="0"/>
              <a:pPr>
                <a:defRPr/>
              </a:pPr>
              <a:t>11/14/13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AAB31-156E-45C1-86E8-15A4D5D67C8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8C6379-1504-40C9-B5D6-CF1017BFCC77}" type="datetimeFigureOut">
              <a:rPr lang="fr-FR" smtClean="0"/>
              <a:pPr>
                <a:defRPr/>
              </a:pPr>
              <a:t>11/14/13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AAB31-156E-45C1-86E8-15A4D5D67C8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8C6379-1504-40C9-B5D6-CF1017BFCC77}" type="datetimeFigureOut">
              <a:rPr lang="fr-FR" smtClean="0"/>
              <a:pPr>
                <a:defRPr/>
              </a:pPr>
              <a:t>11/14/13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AAB31-156E-45C1-86E8-15A4D5D67C8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8C6379-1504-40C9-B5D6-CF1017BFCC77}" type="datetimeFigureOut">
              <a:rPr lang="fr-FR" smtClean="0"/>
              <a:pPr>
                <a:defRPr/>
              </a:pPr>
              <a:t>11/14/13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AAB31-156E-45C1-86E8-15A4D5D67C8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8C6379-1504-40C9-B5D6-CF1017BFCC77}" type="datetimeFigureOut">
              <a:rPr lang="fr-FR" smtClean="0"/>
              <a:pPr>
                <a:defRPr/>
              </a:pPr>
              <a:t>11/14/13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AAB31-156E-45C1-86E8-15A4D5D67C8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8C6379-1504-40C9-B5D6-CF1017BFCC77}" type="datetimeFigureOut">
              <a:rPr lang="fr-FR" smtClean="0"/>
              <a:pPr>
                <a:defRPr/>
              </a:pPr>
              <a:t>11/14/13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AAB31-156E-45C1-86E8-15A4D5D67C8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8C6379-1504-40C9-B5D6-CF1017BFCC77}" type="datetimeFigureOut">
              <a:rPr lang="fr-FR" smtClean="0"/>
              <a:pPr>
                <a:defRPr/>
              </a:pPr>
              <a:t>11/14/13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AAB31-156E-45C1-86E8-15A4D5D67C8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8C6379-1504-40C9-B5D6-CF1017BFCC77}" type="datetimeFigureOut">
              <a:rPr lang="fr-FR" smtClean="0"/>
              <a:pPr>
                <a:defRPr/>
              </a:pPr>
              <a:t>11/14/13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AAB31-156E-45C1-86E8-15A4D5D67C8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8C6379-1504-40C9-B5D6-CF1017BFCC77}" type="datetimeFigureOut">
              <a:rPr lang="fr-FR" smtClean="0"/>
              <a:pPr>
                <a:defRPr/>
              </a:pPr>
              <a:t>11/14/13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AAB31-156E-45C1-86E8-15A4D5D67C8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8C6379-1504-40C9-B5D6-CF1017BFCC77}" type="datetimeFigureOut">
              <a:rPr lang="fr-FR" smtClean="0"/>
              <a:pPr>
                <a:defRPr/>
              </a:pPr>
              <a:t>11/14/13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AAB31-156E-45C1-86E8-15A4D5D67C8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98C6379-1504-40C9-B5D6-CF1017BFCC77}" type="datetimeFigureOut">
              <a:rPr lang="fr-FR" smtClean="0"/>
              <a:pPr>
                <a:defRPr/>
              </a:pPr>
              <a:t>11/14/13</a:t>
            </a:fld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66AAB31-156E-45C1-86E8-15A4D5D67C8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hyperlink" Target="http://www.stress.org/stress-effects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500063"/>
            <a:ext cx="7772400" cy="1470025"/>
          </a:xfrm>
        </p:spPr>
        <p:txBody>
          <a:bodyPr/>
          <a:lstStyle/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Papyrus"/>
                <a:cs typeface="Papyrus"/>
              </a:rPr>
              <a:t>Eastern Meditation Techniques for Stress Reduction</a:t>
            </a: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0" y="2204864"/>
            <a:ext cx="6300192" cy="720080"/>
          </a:xfrm>
        </p:spPr>
        <p:txBody>
          <a:bodyPr>
            <a:normAutofit/>
          </a:bodyPr>
          <a:lstStyle/>
          <a:p>
            <a:r>
              <a:rPr lang="fr-CA" sz="2800" dirty="0" err="1" smtClean="0">
                <a:solidFill>
                  <a:srgbClr val="401427"/>
                </a:solidFill>
              </a:rPr>
              <a:t>Presented</a:t>
            </a:r>
            <a:r>
              <a:rPr lang="fr-CA" sz="2800" dirty="0" smtClean="0">
                <a:solidFill>
                  <a:srgbClr val="401427"/>
                </a:solidFill>
              </a:rPr>
              <a:t> by: Thomas Metzinger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Traditionally, meditation was used as a sacred connection between the physical and spiritual realm.</a:t>
            </a:r>
          </a:p>
          <a:p>
            <a:r>
              <a:rPr lang="en-US" dirty="0" smtClean="0"/>
              <a:t>Today, we can use meditation to connect our minds and bodies.</a:t>
            </a:r>
          </a:p>
          <a:p>
            <a:r>
              <a:rPr lang="en-US" dirty="0" smtClean="0"/>
              <a:t>Meditation can take many forms: tai chi, yoga, guided imagery, introspection, etc.</a:t>
            </a:r>
          </a:p>
          <a:p>
            <a:r>
              <a:rPr lang="en-US" dirty="0" smtClean="0"/>
              <a:t>Meditation, for a few minutes a day, can have a profound effect on stress reduction, as well as, physical and emotional wellbeing.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5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Progressive Muscle Relaxation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technique uses contraction and relaxation of major muscle groups in order to promote overall relaxation and stress reduction.</a:t>
            </a:r>
          </a:p>
          <a:p>
            <a:r>
              <a:rPr lang="en-US" dirty="0" smtClean="0"/>
              <a:t>Get in a comfortable position: sitting or laying on the floor with eyes closed. Use circular breathing.</a:t>
            </a:r>
          </a:p>
          <a:p>
            <a:r>
              <a:rPr lang="en-US" dirty="0" smtClean="0"/>
              <a:t>Starting with the toes, slowly tighten and relax muscles, holding for 5 seconds then releasing.</a:t>
            </a:r>
          </a:p>
          <a:p>
            <a:r>
              <a:rPr lang="en-US" dirty="0" smtClean="0"/>
              <a:t>Work your way up: ankles, legs, abdomen, chest, shoulders, arms, hands, neck, face,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6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Imagery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meditation technique offers a way to relax by focusing the mind on a guided journey.</a:t>
            </a:r>
          </a:p>
          <a:p>
            <a:r>
              <a:rPr lang="en-US" dirty="0" smtClean="0"/>
              <a:t>Practitioners can use this technique with clients to help center and ground themselves.</a:t>
            </a:r>
          </a:p>
          <a:p>
            <a:r>
              <a:rPr lang="en-US" dirty="0" smtClean="0"/>
              <a:t>Class Experiential:</a:t>
            </a:r>
          </a:p>
          <a:p>
            <a:pPr lvl="1"/>
            <a:r>
              <a:rPr lang="en-US" dirty="0" smtClean="0"/>
              <a:t>Get into a comfortable position</a:t>
            </a:r>
          </a:p>
          <a:p>
            <a:pPr lvl="1"/>
            <a:r>
              <a:rPr lang="en-US" dirty="0" smtClean="0"/>
              <a:t>Close your eyes and use circular breathing</a:t>
            </a:r>
          </a:p>
          <a:p>
            <a:pPr lvl="1"/>
            <a:r>
              <a:rPr lang="en-US" dirty="0" smtClean="0"/>
              <a:t>Open your mind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9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1) Identify </a:t>
            </a:r>
            <a:r>
              <a:rPr lang="en-US" dirty="0"/>
              <a:t>the term for negative stress.</a:t>
            </a:r>
          </a:p>
          <a:p>
            <a:pPr lvl="0"/>
            <a:r>
              <a:rPr lang="en-US" dirty="0"/>
              <a:t>eustress</a:t>
            </a:r>
          </a:p>
          <a:p>
            <a:pPr lvl="0"/>
            <a:r>
              <a:rPr lang="en-US" dirty="0" err="1"/>
              <a:t>negtress</a:t>
            </a:r>
            <a:endParaRPr lang="en-US" dirty="0"/>
          </a:p>
          <a:p>
            <a:pPr lvl="0"/>
            <a:r>
              <a:rPr lang="en-US" dirty="0" err="1" smtClean="0"/>
              <a:t>Sustress</a:t>
            </a:r>
            <a:endParaRPr lang="en-US" dirty="0"/>
          </a:p>
          <a:p>
            <a:pPr lvl="0"/>
            <a:r>
              <a:rPr lang="en-US" dirty="0" smtClean="0">
                <a:solidFill>
                  <a:srgbClr val="401427"/>
                </a:solidFill>
              </a:rPr>
              <a:t>Distress</a:t>
            </a:r>
            <a:endParaRPr lang="en-US" dirty="0">
              <a:solidFill>
                <a:srgbClr val="401427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99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2) </a:t>
            </a:r>
            <a:r>
              <a:rPr lang="en-US" dirty="0"/>
              <a:t>Stress can…</a:t>
            </a:r>
          </a:p>
          <a:p>
            <a:r>
              <a:rPr lang="en-US" dirty="0"/>
              <a:t>a) Increase blood pressure</a:t>
            </a:r>
          </a:p>
          <a:p>
            <a:r>
              <a:rPr lang="en-US" dirty="0" smtClean="0"/>
              <a:t>b</a:t>
            </a:r>
            <a:r>
              <a:rPr lang="en-US" dirty="0"/>
              <a:t>) Trigger a sympathetic (fight or flight) response</a:t>
            </a:r>
          </a:p>
          <a:p>
            <a:r>
              <a:rPr lang="en-US" dirty="0" smtClean="0"/>
              <a:t>c</a:t>
            </a:r>
            <a:r>
              <a:rPr lang="en-US" dirty="0"/>
              <a:t>) Increase cortisol </a:t>
            </a:r>
            <a:r>
              <a:rPr lang="en-US" dirty="0" smtClean="0"/>
              <a:t>levels</a:t>
            </a:r>
          </a:p>
          <a:p>
            <a:r>
              <a:rPr lang="en-US" dirty="0" smtClean="0"/>
              <a:t>d) All of the above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60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3) The </a:t>
            </a:r>
            <a:r>
              <a:rPr lang="en-US" dirty="0"/>
              <a:t>Traditional Chinese Medical term for energy is…</a:t>
            </a:r>
          </a:p>
          <a:p>
            <a:r>
              <a:rPr lang="en-US" dirty="0"/>
              <a:t>a) </a:t>
            </a:r>
            <a:r>
              <a:rPr lang="en-US" dirty="0" err="1"/>
              <a:t>Prana</a:t>
            </a:r>
            <a:endParaRPr lang="en-US" dirty="0"/>
          </a:p>
          <a:p>
            <a:r>
              <a:rPr lang="en-US" dirty="0" smtClean="0"/>
              <a:t>b) Chi/ qi</a:t>
            </a:r>
            <a:endParaRPr lang="en-US" dirty="0"/>
          </a:p>
          <a:p>
            <a:r>
              <a:rPr lang="en-US" dirty="0" smtClean="0"/>
              <a:t>c</a:t>
            </a:r>
            <a:r>
              <a:rPr lang="en-US" dirty="0"/>
              <a:t>) Meridian</a:t>
            </a:r>
          </a:p>
          <a:p>
            <a:r>
              <a:rPr lang="en-US" dirty="0" smtClean="0"/>
              <a:t>d</a:t>
            </a:r>
            <a:r>
              <a:rPr lang="en-US" dirty="0"/>
              <a:t>) Chakra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3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4) The </a:t>
            </a:r>
            <a:r>
              <a:rPr lang="en-US" dirty="0"/>
              <a:t>meditation technique of tensing and releasing muscles is called</a:t>
            </a:r>
            <a:r>
              <a:rPr lang="en-US" dirty="0" smtClean="0"/>
              <a:t>…</a:t>
            </a:r>
            <a:endParaRPr lang="en-US" dirty="0"/>
          </a:p>
          <a:p>
            <a:pPr lvl="0"/>
            <a:r>
              <a:rPr lang="en-US" dirty="0"/>
              <a:t>Pervasive Muscle Relaxation</a:t>
            </a:r>
          </a:p>
          <a:p>
            <a:pPr lvl="0"/>
            <a:r>
              <a:rPr lang="en-US" dirty="0"/>
              <a:t>Preventative Muscle Relaxation</a:t>
            </a:r>
          </a:p>
          <a:p>
            <a:r>
              <a:rPr lang="en-US" dirty="0"/>
              <a:t>Purposeful Muscle Relaxation </a:t>
            </a:r>
            <a:endParaRPr lang="en-US" dirty="0" smtClean="0"/>
          </a:p>
          <a:p>
            <a:r>
              <a:rPr lang="en-US" dirty="0" smtClean="0"/>
              <a:t>Progressive Muscle Relaxation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23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5) The </a:t>
            </a:r>
            <a:r>
              <a:rPr lang="en-US" dirty="0"/>
              <a:t>process of taking a client through a meditation process by painting visual pictures better known as…</a:t>
            </a:r>
          </a:p>
          <a:p>
            <a:pPr lvl="0"/>
            <a:r>
              <a:rPr lang="en-US" dirty="0"/>
              <a:t>Gradient images</a:t>
            </a:r>
          </a:p>
          <a:p>
            <a:pPr lvl="0"/>
            <a:r>
              <a:rPr lang="en-US" dirty="0"/>
              <a:t>Imagination </a:t>
            </a:r>
            <a:r>
              <a:rPr lang="en-US" dirty="0" smtClean="0"/>
              <a:t>Therapy</a:t>
            </a:r>
          </a:p>
          <a:p>
            <a:pPr lvl="0"/>
            <a:r>
              <a:rPr lang="en-US" dirty="0" smtClean="0"/>
              <a:t>Guided Imagery</a:t>
            </a:r>
            <a:endParaRPr lang="en-US" dirty="0"/>
          </a:p>
          <a:p>
            <a:pPr lvl="0"/>
            <a:r>
              <a:rPr lang="en-US" dirty="0"/>
              <a:t>Internal imagery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97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Coogan</a:t>
            </a:r>
            <a:r>
              <a:rPr lang="en-US" dirty="0"/>
              <a:t>, M. D., &amp; Narayanan, V. (2005). </a:t>
            </a:r>
            <a:r>
              <a:rPr lang="en-US" i="1" dirty="0"/>
              <a:t>Eastern religions: </a:t>
            </a:r>
            <a:r>
              <a:rPr lang="en-US" i="1" dirty="0" smtClean="0"/>
              <a:t>	Origins</a:t>
            </a:r>
            <a:r>
              <a:rPr lang="en-US" i="1" dirty="0"/>
              <a:t>, beliefs, practices, holy </a:t>
            </a:r>
            <a:r>
              <a:rPr lang="en-US" i="1" dirty="0" smtClean="0"/>
              <a:t>texts</a:t>
            </a:r>
            <a:r>
              <a:rPr lang="en-US" i="1" dirty="0"/>
              <a:t>, sacred places</a:t>
            </a:r>
            <a:r>
              <a:rPr lang="en-US" dirty="0"/>
              <a:t>. Oxford: </a:t>
            </a:r>
            <a:r>
              <a:rPr lang="en-US" dirty="0" smtClean="0"/>
              <a:t>	Oxford </a:t>
            </a:r>
            <a:r>
              <a:rPr lang="en-US" dirty="0"/>
              <a:t>University Press.</a:t>
            </a:r>
          </a:p>
          <a:p>
            <a:r>
              <a:rPr lang="en-US" dirty="0"/>
              <a:t>Fisher, M. P., &amp; Adler, J. A. (2011). </a:t>
            </a:r>
            <a:r>
              <a:rPr lang="en-US" i="1" dirty="0"/>
              <a:t>Living religions</a:t>
            </a:r>
            <a:r>
              <a:rPr lang="en-US" dirty="0"/>
              <a:t>. </a:t>
            </a:r>
            <a:r>
              <a:rPr lang="en-US" dirty="0" smtClean="0"/>
              <a:t>	Upper </a:t>
            </a:r>
            <a:r>
              <a:rPr lang="en-US" dirty="0"/>
              <a:t>Saddle River, N.J: Pearson Prentice		 </a:t>
            </a:r>
            <a:r>
              <a:rPr lang="en-US" dirty="0" smtClean="0"/>
              <a:t>	Hall</a:t>
            </a:r>
            <a:r>
              <a:rPr lang="en-US" dirty="0"/>
              <a:t>.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50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143125" y="1600200"/>
            <a:ext cx="6543675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Thank you for allowing me to take you on this journey.</a:t>
            </a:r>
          </a:p>
          <a:p>
            <a:r>
              <a:rPr lang="en-US" dirty="0" smtClean="0"/>
              <a:t>I hope that this presentation was helpful.</a:t>
            </a:r>
          </a:p>
          <a:p>
            <a:r>
              <a:rPr lang="en-US" sz="2400" dirty="0" smtClean="0"/>
              <a:t>Does anyone have any:</a:t>
            </a:r>
          </a:p>
          <a:p>
            <a:pPr lvl="1"/>
            <a:r>
              <a:rPr lang="en-US" sz="2200" dirty="0" smtClean="0"/>
              <a:t>Questions?</a:t>
            </a:r>
          </a:p>
          <a:p>
            <a:pPr lvl="1"/>
            <a:r>
              <a:rPr lang="en-US" dirty="0" smtClean="0"/>
              <a:t>Comments?</a:t>
            </a:r>
          </a:p>
          <a:p>
            <a:pPr lvl="1"/>
            <a:endParaRPr lang="en-US" sz="2200" dirty="0"/>
          </a:p>
          <a:p>
            <a:pPr lvl="1"/>
            <a:r>
              <a:rPr lang="en-US" dirty="0" smtClean="0"/>
              <a:t>Thank you and be well!</a:t>
            </a:r>
            <a:endParaRPr lang="en-US" sz="2200" dirty="0"/>
          </a:p>
          <a:p>
            <a:endParaRPr lang="fr-CA" sz="2400" dirty="0" smtClean="0">
              <a:solidFill>
                <a:srgbClr val="40142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Namaste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40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143125" y="274638"/>
            <a:ext cx="6543675" cy="1143000"/>
          </a:xfrm>
        </p:spPr>
        <p:txBody>
          <a:bodyPr/>
          <a:lstStyle/>
          <a:p>
            <a:pPr algn="l"/>
            <a:r>
              <a:rPr lang="fr-CA" dirty="0" err="1" smtClean="0">
                <a:solidFill>
                  <a:srgbClr val="401427"/>
                </a:solidFill>
              </a:rPr>
              <a:t>Managing</a:t>
            </a:r>
            <a:r>
              <a:rPr lang="fr-CA" dirty="0" smtClean="0">
                <a:solidFill>
                  <a:srgbClr val="401427"/>
                </a:solidFill>
              </a:rPr>
              <a:t> Stress: An </a:t>
            </a:r>
            <a:r>
              <a:rPr lang="fr-CA" dirty="0" err="1" smtClean="0">
                <a:solidFill>
                  <a:srgbClr val="401427"/>
                </a:solidFill>
              </a:rPr>
              <a:t>Eastern</a:t>
            </a:r>
            <a:r>
              <a:rPr lang="fr-CA" dirty="0" smtClean="0">
                <a:solidFill>
                  <a:srgbClr val="401427"/>
                </a:solidFill>
              </a:rPr>
              <a:t> Perspective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143125" y="1600200"/>
            <a:ext cx="6543675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The following presentation will discuss how stress can be reduced in order to refocus, use time efficiently, and make healthy choices.  Eastern philosophy, medicine, and health </a:t>
            </a:r>
            <a:r>
              <a:rPr lang="en-US" sz="2400" dirty="0" smtClean="0"/>
              <a:t>takes </a:t>
            </a:r>
            <a:r>
              <a:rPr lang="en-US" sz="2400" dirty="0"/>
              <a:t>a more proactive approach.  </a:t>
            </a:r>
            <a:endParaRPr lang="en-US" sz="2400" dirty="0" smtClean="0"/>
          </a:p>
          <a:p>
            <a:r>
              <a:rPr lang="en-US" sz="2400" dirty="0" smtClean="0"/>
              <a:t>Health </a:t>
            </a:r>
            <a:r>
              <a:rPr lang="en-US" sz="2400" dirty="0"/>
              <a:t>and wellness can best be described as being on a continuum and those, from an Eastern perspective, practice techniques, such as yoga, meditation, tai chi etc., in order to maintain health and prevent disease.  Alternatively, Westerner’s appear to take a reactive approach to health, meaning that, when illness occurs, a response is </a:t>
            </a:r>
            <a:r>
              <a:rPr lang="en-US" sz="2400" dirty="0" smtClean="0"/>
              <a:t>necessary.  </a:t>
            </a:r>
            <a:endParaRPr lang="en-US" sz="2400" dirty="0"/>
          </a:p>
          <a:p>
            <a:endParaRPr lang="fr-CA" sz="2400" dirty="0" smtClean="0">
              <a:solidFill>
                <a:srgbClr val="401427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fr-CA" dirty="0" smtClean="0">
                <a:solidFill>
                  <a:srgbClr val="4F6228"/>
                </a:solidFill>
                <a:latin typeface="Papyrus"/>
                <a:cs typeface="Papyrus"/>
              </a:rPr>
              <a:t>Stress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19735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4F6228"/>
              </a:solidFill>
              <a:latin typeface="Papyrus"/>
              <a:cs typeface="Papyrus"/>
            </a:endParaRPr>
          </a:p>
          <a:p>
            <a:r>
              <a:rPr lang="en-US" dirty="0" smtClean="0">
                <a:solidFill>
                  <a:srgbClr val="4F6228"/>
                </a:solidFill>
                <a:latin typeface="Papyrus"/>
                <a:cs typeface="Papyrus"/>
              </a:rPr>
              <a:t>Stress </a:t>
            </a:r>
            <a:r>
              <a:rPr lang="en-US" dirty="0">
                <a:solidFill>
                  <a:srgbClr val="4F6228"/>
                </a:solidFill>
                <a:latin typeface="Papyrus"/>
                <a:cs typeface="Papyrus"/>
              </a:rPr>
              <a:t>affects our health and wellbeing, sometimes in a positive </a:t>
            </a:r>
            <a:r>
              <a:rPr lang="en-US" dirty="0" smtClean="0">
                <a:solidFill>
                  <a:srgbClr val="4F6228"/>
                </a:solidFill>
                <a:latin typeface="Papyrus"/>
                <a:cs typeface="Papyrus"/>
              </a:rPr>
              <a:t>way (eustress), </a:t>
            </a:r>
            <a:r>
              <a:rPr lang="en-US" dirty="0">
                <a:solidFill>
                  <a:srgbClr val="4F6228"/>
                </a:solidFill>
                <a:latin typeface="Papyrus"/>
                <a:cs typeface="Papyrus"/>
              </a:rPr>
              <a:t>but mostly </a:t>
            </a:r>
            <a:r>
              <a:rPr lang="en-US" dirty="0" smtClean="0">
                <a:solidFill>
                  <a:srgbClr val="4F6228"/>
                </a:solidFill>
                <a:latin typeface="Papyrus"/>
                <a:cs typeface="Papyrus"/>
              </a:rPr>
              <a:t>negative (distress).  </a:t>
            </a:r>
            <a:r>
              <a:rPr lang="en-US" dirty="0">
                <a:solidFill>
                  <a:srgbClr val="4F6228"/>
                </a:solidFill>
                <a:latin typeface="Papyrus"/>
                <a:cs typeface="Papyrus"/>
              </a:rPr>
              <a:t>Adversely, stress can </a:t>
            </a:r>
            <a:r>
              <a:rPr lang="en-US">
                <a:solidFill>
                  <a:srgbClr val="4F6228"/>
                </a:solidFill>
                <a:latin typeface="Papyrus"/>
                <a:cs typeface="Papyrus"/>
              </a:rPr>
              <a:t>become </a:t>
            </a:r>
            <a:r>
              <a:rPr lang="en-US" smtClean="0">
                <a:solidFill>
                  <a:srgbClr val="4F6228"/>
                </a:solidFill>
                <a:latin typeface="Papyrus"/>
                <a:cs typeface="Papyrus"/>
              </a:rPr>
              <a:t>debilitating </a:t>
            </a:r>
            <a:r>
              <a:rPr lang="en-US" dirty="0">
                <a:solidFill>
                  <a:srgbClr val="4F6228"/>
                </a:solidFill>
                <a:latin typeface="Papyrus"/>
                <a:cs typeface="Papyrus"/>
              </a:rPr>
              <a:t>and cause a person to lose focus and make poor decisions.  </a:t>
            </a:r>
          </a:p>
          <a:p>
            <a:endParaRPr lang="fr-CA" dirty="0" smtClean="0">
              <a:solidFill>
                <a:srgbClr val="40142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810344"/>
          </a:xfrm>
        </p:spPr>
        <p:txBody>
          <a:bodyPr/>
          <a:lstStyle/>
          <a:p>
            <a:r>
              <a:rPr lang="fr-CA" sz="4000" b="1" dirty="0" err="1" smtClean="0">
                <a:solidFill>
                  <a:srgbClr val="4F6228"/>
                </a:solidFill>
                <a:latin typeface="Papyrus"/>
                <a:cs typeface="Papyrus"/>
              </a:rPr>
              <a:t>Signs</a:t>
            </a:r>
            <a:r>
              <a:rPr lang="fr-CA" sz="4000" b="1" dirty="0" smtClean="0">
                <a:solidFill>
                  <a:srgbClr val="4F6228"/>
                </a:solidFill>
                <a:latin typeface="Papyrus"/>
                <a:cs typeface="Papyrus"/>
              </a:rPr>
              <a:t> &amp; </a:t>
            </a:r>
            <a:r>
              <a:rPr lang="fr-CA" sz="4000" b="1" dirty="0" err="1" smtClean="0">
                <a:solidFill>
                  <a:srgbClr val="4F6228"/>
                </a:solidFill>
                <a:latin typeface="Papyrus"/>
                <a:cs typeface="Papyrus"/>
              </a:rPr>
              <a:t>Symptoms</a:t>
            </a:r>
            <a:r>
              <a:rPr lang="fr-CA" sz="4000" b="1" dirty="0" smtClean="0">
                <a:solidFill>
                  <a:srgbClr val="4F6228"/>
                </a:solidFill>
                <a:latin typeface="Papyrus"/>
                <a:cs typeface="Papyrus"/>
              </a:rPr>
              <a:t> of Stress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197350"/>
          </a:xfrm>
        </p:spPr>
        <p:txBody>
          <a:bodyPr/>
          <a:lstStyle/>
          <a:p>
            <a:r>
              <a:rPr lang="fr-CA" dirty="0">
                <a:solidFill>
                  <a:srgbClr val="401427"/>
                </a:solidFill>
                <a:hlinkClick r:id="rId3"/>
              </a:rPr>
              <a:t>http://www.stress.org/stress-effects</a:t>
            </a:r>
            <a:r>
              <a:rPr lang="fr-CA" dirty="0" smtClean="0">
                <a:solidFill>
                  <a:srgbClr val="401427"/>
                </a:solidFill>
                <a:hlinkClick r:id="rId3"/>
              </a:rPr>
              <a:t>/</a:t>
            </a:r>
            <a:endParaRPr lang="fr-CA" dirty="0" smtClean="0">
              <a:solidFill>
                <a:srgbClr val="401427"/>
              </a:solidFill>
            </a:endParaRPr>
          </a:p>
          <a:p>
            <a:endParaRPr lang="fr-CA" dirty="0">
              <a:solidFill>
                <a:srgbClr val="401427"/>
              </a:solidFill>
            </a:endParaRPr>
          </a:p>
          <a:p>
            <a:r>
              <a:rPr lang="fr-CA" dirty="0" smtClean="0">
                <a:solidFill>
                  <a:srgbClr val="401427"/>
                </a:solidFill>
              </a:rPr>
              <a:t>The American Institute of Stress</a:t>
            </a:r>
          </a:p>
        </p:txBody>
      </p:sp>
    </p:spTree>
    <p:extLst>
      <p:ext uri="{BB962C8B-B14F-4D97-AF65-F5344CB8AC3E}">
        <p14:creationId xmlns:p14="http://schemas.microsoft.com/office/powerpoint/2010/main" val="99626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6228"/>
                </a:solidFill>
                <a:latin typeface="Papyrus"/>
                <a:cs typeface="Papyrus"/>
              </a:rPr>
              <a:t>East vs. West</a:t>
            </a:r>
            <a:endParaRPr lang="en-US" dirty="0">
              <a:solidFill>
                <a:srgbClr val="4F6228"/>
              </a:solidFill>
              <a:latin typeface="Papyrus"/>
              <a:cs typeface="Papyru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6228"/>
                </a:solidFill>
                <a:latin typeface="Papyrus"/>
                <a:cs typeface="Papyrus"/>
              </a:rPr>
              <a:t>Eastern Philosophy</a:t>
            </a:r>
            <a:endParaRPr lang="en-US" dirty="0">
              <a:solidFill>
                <a:srgbClr val="4F6228"/>
              </a:solidFill>
              <a:latin typeface="Papyrus"/>
              <a:cs typeface="Papyru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Proactive approach to wellness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9" y="1535113"/>
            <a:ext cx="4042792" cy="639762"/>
          </a:xfrm>
        </p:spPr>
        <p:txBody>
          <a:bodyPr/>
          <a:lstStyle/>
          <a:p>
            <a:endParaRPr lang="en-US" dirty="0" smtClean="0">
              <a:solidFill>
                <a:srgbClr val="4F6228"/>
              </a:solidFill>
              <a:latin typeface="Papyrus"/>
              <a:cs typeface="Papyrus"/>
            </a:endParaRPr>
          </a:p>
          <a:p>
            <a:endParaRPr lang="en-US" dirty="0">
              <a:solidFill>
                <a:srgbClr val="4F6228"/>
              </a:solidFill>
              <a:latin typeface="Papyrus"/>
              <a:cs typeface="Papyrus"/>
            </a:endParaRPr>
          </a:p>
          <a:p>
            <a:r>
              <a:rPr lang="en-US" dirty="0" smtClean="0">
                <a:solidFill>
                  <a:srgbClr val="4F6228"/>
                </a:solidFill>
                <a:latin typeface="Papyrus"/>
                <a:cs typeface="Papyrus"/>
              </a:rPr>
              <a:t>Western Philosophy</a:t>
            </a:r>
            <a:endParaRPr lang="en-US" dirty="0">
              <a:solidFill>
                <a:srgbClr val="4F6228"/>
              </a:solidFill>
              <a:latin typeface="Papyrus"/>
              <a:cs typeface="Papyru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Reactive approach toward health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212976"/>
            <a:ext cx="2580456" cy="2580456"/>
          </a:xfrm>
          <a:prstGeom prst="rect">
            <a:avLst/>
          </a:prstGeom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219462"/>
            <a:ext cx="2531368" cy="258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5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6228"/>
                </a:solidFill>
                <a:latin typeface="Papyrus"/>
                <a:cs typeface="Papyrus"/>
              </a:rPr>
              <a:t>East vs. West</a:t>
            </a:r>
            <a:endParaRPr lang="en-US" dirty="0">
              <a:solidFill>
                <a:srgbClr val="4F6228"/>
              </a:solidFill>
              <a:latin typeface="Papyrus"/>
              <a:cs typeface="Papyru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6228"/>
                </a:solidFill>
                <a:latin typeface="Papyrus"/>
                <a:cs typeface="Papyrus"/>
              </a:rPr>
              <a:t>Eastern Philosophy</a:t>
            </a:r>
            <a:endParaRPr lang="en-US" dirty="0">
              <a:solidFill>
                <a:srgbClr val="4F6228"/>
              </a:solidFill>
              <a:latin typeface="Papyrus"/>
              <a:cs typeface="Papyru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Seeks harmony with the universe</a:t>
            </a:r>
          </a:p>
          <a:p>
            <a:r>
              <a:rPr lang="en-US" dirty="0" smtClean="0"/>
              <a:t>Self as part of the whole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9" y="1535113"/>
            <a:ext cx="4042792" cy="639762"/>
          </a:xfrm>
        </p:spPr>
        <p:txBody>
          <a:bodyPr/>
          <a:lstStyle/>
          <a:p>
            <a:endParaRPr lang="en-US" dirty="0" smtClean="0">
              <a:solidFill>
                <a:srgbClr val="4F6228"/>
              </a:solidFill>
              <a:latin typeface="Papyrus"/>
              <a:cs typeface="Papyrus"/>
            </a:endParaRPr>
          </a:p>
          <a:p>
            <a:endParaRPr lang="en-US" dirty="0">
              <a:solidFill>
                <a:srgbClr val="4F6228"/>
              </a:solidFill>
              <a:latin typeface="Papyrus"/>
              <a:cs typeface="Papyrus"/>
            </a:endParaRPr>
          </a:p>
          <a:p>
            <a:r>
              <a:rPr lang="en-US" dirty="0" smtClean="0">
                <a:solidFill>
                  <a:srgbClr val="4F6228"/>
                </a:solidFill>
                <a:latin typeface="Papyrus"/>
                <a:cs typeface="Papyrus"/>
              </a:rPr>
              <a:t>Western Philosophy</a:t>
            </a:r>
            <a:endParaRPr lang="en-US" dirty="0">
              <a:solidFill>
                <a:srgbClr val="4F6228"/>
              </a:solidFill>
              <a:latin typeface="Papyrus"/>
              <a:cs typeface="Papyru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Seeks to master the universe</a:t>
            </a:r>
          </a:p>
          <a:p>
            <a:r>
              <a:rPr lang="en-US" dirty="0" smtClean="0"/>
              <a:t>Self-actualization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harmon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920691"/>
            <a:ext cx="2802632" cy="2222289"/>
          </a:xfrm>
          <a:prstGeom prst="rect">
            <a:avLst/>
          </a:prstGeom>
        </p:spPr>
      </p:pic>
      <p:pic>
        <p:nvPicPr>
          <p:cNvPr id="10" name="Picture 9" descr="masl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89040"/>
            <a:ext cx="2836168" cy="236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9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Medicine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Chi (energy): Yin &amp; Yang</a:t>
            </a:r>
            <a:endParaRPr lang="en-US" dirty="0"/>
          </a:p>
        </p:txBody>
      </p:sp>
      <p:pic>
        <p:nvPicPr>
          <p:cNvPr id="7" name="Content Placeholder 6" descr="yin yang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" r="7614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Five Elements</a:t>
            </a:r>
            <a:endParaRPr lang="en-US" dirty="0"/>
          </a:p>
        </p:txBody>
      </p:sp>
      <p:pic>
        <p:nvPicPr>
          <p:cNvPr id="8" name="Content Placeholder 7" descr="five element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" r="80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39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Auryveda</a:t>
            </a:r>
            <a:r>
              <a:rPr lang="en-US" dirty="0" smtClean="0"/>
              <a:t>, Chakras &amp; Yoga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Indian health and wellness model using energy known as </a:t>
            </a:r>
            <a:r>
              <a:rPr lang="en-US" dirty="0" err="1" smtClean="0"/>
              <a:t>prana</a:t>
            </a:r>
            <a:r>
              <a:rPr lang="en-US" dirty="0" smtClean="0"/>
              <a:t> (energy). Made popular in American Society through Yoga.</a:t>
            </a:r>
          </a:p>
          <a:p>
            <a:endParaRPr lang="en-US" dirty="0"/>
          </a:p>
        </p:txBody>
      </p:sp>
      <p:pic>
        <p:nvPicPr>
          <p:cNvPr id="4" name="Picture 3" descr="chakr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068959"/>
            <a:ext cx="5887080" cy="352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2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Massage &amp; Bodywork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Profession massage and bodywork can be a great benefit in promoting relaxation.</a:t>
            </a:r>
          </a:p>
          <a:p>
            <a:r>
              <a:rPr lang="en-US" dirty="0" smtClean="0"/>
              <a:t>Massage can also alleviate physical pain, encourage emotional release, and reduce stress.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mass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33056"/>
            <a:ext cx="4025900" cy="2019300"/>
          </a:xfrm>
          <a:prstGeom prst="rect">
            <a:avLst/>
          </a:prstGeom>
        </p:spPr>
      </p:pic>
      <p:pic>
        <p:nvPicPr>
          <p:cNvPr id="5" name="Picture 4" descr="tha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33056"/>
            <a:ext cx="3312368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0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59B1A42-963F-4978-A7F5-C0BDEFD9B4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2397</TotalTime>
  <Words>675</Words>
  <Application>Microsoft Macintosh PowerPoint</Application>
  <PresentationFormat>On-screen Show (4:3)</PresentationFormat>
  <Paragraphs>95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Travelogue</vt:lpstr>
      <vt:lpstr>Eastern Meditation Techniques for Stress Reduction</vt:lpstr>
      <vt:lpstr>Managing Stress: An Eastern Perspective</vt:lpstr>
      <vt:lpstr>Stress</vt:lpstr>
      <vt:lpstr>Signs &amp; Symptoms of Stress</vt:lpstr>
      <vt:lpstr>East vs. West</vt:lpstr>
      <vt:lpstr>East vs. West</vt:lpstr>
      <vt:lpstr>Chinese Medicine</vt:lpstr>
      <vt:lpstr>Auryveda, Chakras &amp; Yoga</vt:lpstr>
      <vt:lpstr>Massage &amp; Bodywork</vt:lpstr>
      <vt:lpstr>Meditation</vt:lpstr>
      <vt:lpstr>Progressive Muscle Relaxation</vt:lpstr>
      <vt:lpstr>Guided Imagery</vt:lpstr>
      <vt:lpstr>Quiz</vt:lpstr>
      <vt:lpstr>Quiz</vt:lpstr>
      <vt:lpstr>Quiz</vt:lpstr>
      <vt:lpstr>Quiz</vt:lpstr>
      <vt:lpstr>Quiz</vt:lpstr>
      <vt:lpstr>References</vt:lpstr>
      <vt:lpstr>Namaste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/>
  <cp:keywords/>
  <cp:lastModifiedBy>Tommy Metzinger</cp:lastModifiedBy>
  <cp:revision>18</cp:revision>
  <dcterms:modified xsi:type="dcterms:W3CDTF">2013-11-15T02:18:32Z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TC103815379990</vt:lpwstr>
  </property>
</Properties>
</file>