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88" r:id="rId4"/>
    <p:sldId id="270" r:id="rId5"/>
    <p:sldId id="269" r:id="rId6"/>
    <p:sldId id="287" r:id="rId7"/>
    <p:sldId id="258" r:id="rId8"/>
    <p:sldId id="284" r:id="rId9"/>
    <p:sldId id="283" r:id="rId10"/>
    <p:sldId id="259" r:id="rId11"/>
    <p:sldId id="260" r:id="rId12"/>
    <p:sldId id="261" r:id="rId13"/>
    <p:sldId id="262" r:id="rId14"/>
    <p:sldId id="286" r:id="rId15"/>
    <p:sldId id="264" r:id="rId16"/>
    <p:sldId id="265" r:id="rId17"/>
    <p:sldId id="266" r:id="rId18"/>
    <p:sldId id="267" r:id="rId19"/>
    <p:sldId id="268" r:id="rId20"/>
    <p:sldId id="271" r:id="rId21"/>
    <p:sldId id="272" r:id="rId22"/>
    <p:sldId id="273" r:id="rId23"/>
    <p:sldId id="275" r:id="rId24"/>
    <p:sldId id="276" r:id="rId25"/>
    <p:sldId id="277" r:id="rId26"/>
    <p:sldId id="280" r:id="rId27"/>
    <p:sldId id="278" r:id="rId28"/>
    <p:sldId id="285" r:id="rId29"/>
    <p:sldId id="281" r:id="rId30"/>
    <p:sldId id="282" r:id="rId31"/>
    <p:sldId id="274" r:id="rId32"/>
    <p:sldId id="279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4624"/>
  </p:normalViewPr>
  <p:slideViewPr>
    <p:cSldViewPr snapToGrid="0" snapToObjects="1">
      <p:cViewPr varScale="1">
        <p:scale>
          <a:sx n="106" d="100"/>
          <a:sy n="106" d="100"/>
        </p:scale>
        <p:origin x="5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10/28/16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10/28/16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10/28/16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10/28/16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10/28/16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10/28/16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10/28/16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10/28/16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10/28/16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10/28/16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10/28/16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10/28/16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10/28/16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10/28/16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10/28/16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10/28/16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10/28/16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10/28/16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tore.samhsa.gov/facet/Treatment-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Motivational Interviewing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Training for the healthcare provider</a:t>
            </a:r>
          </a:p>
          <a:p>
            <a:r>
              <a:rPr lang="en-US" dirty="0" smtClean="0"/>
              <a:t>Presented by Thomas R. Metzinger, MSW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16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Spirit of Motivational Interviewing vs. Its Mirror Image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COLLABORATION </a:t>
            </a:r>
            <a:r>
              <a:rPr lang="en-US" dirty="0"/>
              <a:t>VS. </a:t>
            </a:r>
            <a:r>
              <a:rPr lang="en-US" dirty="0" smtClean="0"/>
              <a:t>CONFRONTATION</a:t>
            </a:r>
          </a:p>
          <a:p>
            <a:endParaRPr lang="en-US" dirty="0" smtClean="0"/>
          </a:p>
          <a:p>
            <a:r>
              <a:rPr lang="en-US" dirty="0" smtClean="0"/>
              <a:t>EVOCATION </a:t>
            </a:r>
            <a:r>
              <a:rPr lang="en-US" dirty="0"/>
              <a:t>VS. EDUCATING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AUTONOMY VS. AUTHORITY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2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Ambivalence: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The Dilemma of Change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/>
              <a:t>I want to, and I don’t want to” </a:t>
            </a:r>
          </a:p>
          <a:p>
            <a:r>
              <a:rPr lang="en-US" dirty="0"/>
              <a:t>Ambivalence is a normal aspect of human nature. </a:t>
            </a:r>
          </a:p>
          <a:p>
            <a:r>
              <a:rPr lang="en-US" dirty="0"/>
              <a:t>Passing through ambivalence is a natural phase in the process of change. </a:t>
            </a:r>
          </a:p>
          <a:p>
            <a:r>
              <a:rPr lang="en-US" dirty="0"/>
              <a:t>Ambivalence is a reasonable place to visit but you wouldn’t want to live there. </a:t>
            </a:r>
          </a:p>
        </p:txBody>
      </p:sp>
    </p:spTree>
    <p:extLst>
      <p:ext uri="{BB962C8B-B14F-4D97-AF65-F5344CB8AC3E}">
        <p14:creationId xmlns:p14="http://schemas.microsoft.com/office/powerpoint/2010/main" val="209713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Righting Reflex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desire to set things </a:t>
            </a:r>
            <a:r>
              <a:rPr lang="en-US" dirty="0" smtClean="0"/>
              <a:t>right</a:t>
            </a:r>
            <a:r>
              <a:rPr lang="en-US" dirty="0"/>
              <a:t> </a:t>
            </a:r>
            <a:r>
              <a:rPr lang="en-US" dirty="0" smtClean="0"/>
              <a:t>often </a:t>
            </a:r>
            <a:r>
              <a:rPr lang="en-US" dirty="0"/>
              <a:t>leads </a:t>
            </a:r>
            <a:r>
              <a:rPr lang="en-US" dirty="0" smtClean="0"/>
              <a:t>to: Acting </a:t>
            </a:r>
            <a:r>
              <a:rPr lang="en-US" dirty="0"/>
              <a:t>on the inclination to </a:t>
            </a:r>
            <a:endParaRPr lang="en-US" dirty="0" smtClean="0"/>
          </a:p>
          <a:p>
            <a:pPr lvl="1"/>
            <a:r>
              <a:rPr lang="en-US" dirty="0" smtClean="0"/>
              <a:t>advise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teach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persuade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counsel </a:t>
            </a:r>
            <a:r>
              <a:rPr lang="en-US" dirty="0"/>
              <a:t>or </a:t>
            </a:r>
            <a:endParaRPr lang="en-US" dirty="0" smtClean="0"/>
          </a:p>
          <a:p>
            <a:pPr lvl="1"/>
            <a:r>
              <a:rPr lang="en-US" dirty="0" smtClean="0"/>
              <a:t>argue </a:t>
            </a:r>
            <a:r>
              <a:rPr lang="en-US" dirty="0"/>
              <a:t>for a particular resolution to a patient’s ambivalence </a:t>
            </a:r>
          </a:p>
        </p:txBody>
      </p:sp>
    </p:spTree>
    <p:extLst>
      <p:ext uri="{BB962C8B-B14F-4D97-AF65-F5344CB8AC3E}">
        <p14:creationId xmlns:p14="http://schemas.microsoft.com/office/powerpoint/2010/main" val="20092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Reactions to Righting Reflex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Angry</a:t>
            </a:r>
            <a:r>
              <a:rPr lang="en-US" dirty="0"/>
              <a:t>, agitated </a:t>
            </a:r>
            <a:r>
              <a:rPr lang="en-US" dirty="0" smtClean="0"/>
              <a:t>		Oppositional </a:t>
            </a:r>
          </a:p>
          <a:p>
            <a:r>
              <a:rPr lang="en-US" dirty="0" smtClean="0"/>
              <a:t>Discounting 		</a:t>
            </a:r>
            <a:r>
              <a:rPr lang="en-US" dirty="0" smtClean="0"/>
              <a:t>Defensive </a:t>
            </a:r>
            <a:endParaRPr lang="en-US" dirty="0" smtClean="0"/>
          </a:p>
          <a:p>
            <a:r>
              <a:rPr lang="en-US" dirty="0" smtClean="0"/>
              <a:t>Justifying 			Helpless </a:t>
            </a:r>
          </a:p>
          <a:p>
            <a:r>
              <a:rPr lang="en-US" dirty="0" smtClean="0"/>
              <a:t>Overwhelmed 		Ashamed</a:t>
            </a:r>
            <a:endParaRPr lang="en-US" dirty="0"/>
          </a:p>
          <a:p>
            <a:r>
              <a:rPr lang="en-US" dirty="0" smtClean="0"/>
              <a:t>Trapped</a:t>
            </a:r>
            <a:r>
              <a:rPr lang="en-US" dirty="0"/>
              <a:t>	</a:t>
            </a:r>
            <a:r>
              <a:rPr lang="en-US" dirty="0" smtClean="0"/>
              <a:t>		Disengaged</a:t>
            </a:r>
            <a:endParaRPr lang="en-US" dirty="0"/>
          </a:p>
          <a:p>
            <a:r>
              <a:rPr lang="en-US" dirty="0" smtClean="0"/>
              <a:t>Not </a:t>
            </a:r>
            <a:r>
              <a:rPr lang="en-US" dirty="0"/>
              <a:t>come back-avoid </a:t>
            </a:r>
            <a:r>
              <a:rPr lang="en-US" dirty="0" smtClean="0"/>
              <a:t>	Uncomfortable </a:t>
            </a:r>
            <a:endParaRPr lang="en-US" dirty="0"/>
          </a:p>
          <a:p>
            <a:r>
              <a:rPr lang="en-US" dirty="0"/>
              <a:t>Not understood </a:t>
            </a:r>
            <a:r>
              <a:rPr lang="en-US" dirty="0" smtClean="0"/>
              <a:t>		Not </a:t>
            </a:r>
            <a:r>
              <a:rPr lang="en-US" dirty="0"/>
              <a:t>heard </a:t>
            </a:r>
          </a:p>
          <a:p>
            <a:r>
              <a:rPr lang="en-US" dirty="0" smtClean="0"/>
              <a:t>Procrastination 		Afraid </a:t>
            </a:r>
          </a:p>
        </p:txBody>
      </p:sp>
    </p:spTree>
    <p:extLst>
      <p:ext uri="{BB962C8B-B14F-4D97-AF65-F5344CB8AC3E}">
        <p14:creationId xmlns:p14="http://schemas.microsoft.com/office/powerpoint/2010/main" val="122817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7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 Motivational Interviewing: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Direct </a:t>
            </a:r>
            <a:r>
              <a:rPr lang="en-US" dirty="0"/>
              <a:t>persuasion is not very useful for resolving </a:t>
            </a:r>
            <a:r>
              <a:rPr lang="en-US" dirty="0" smtClean="0"/>
              <a:t>ambivalence</a:t>
            </a:r>
            <a:endParaRPr lang="en-US" dirty="0"/>
          </a:p>
          <a:p>
            <a:r>
              <a:rPr lang="en-US" dirty="0" smtClean="0"/>
              <a:t>Motivation </a:t>
            </a:r>
            <a:r>
              <a:rPr lang="en-US" dirty="0"/>
              <a:t>is elicited from the patient and not imposed from without </a:t>
            </a:r>
          </a:p>
          <a:p>
            <a:r>
              <a:rPr lang="en-US" dirty="0"/>
              <a:t>The patient is supported in identifying and resolving ambivalence </a:t>
            </a:r>
            <a:endParaRPr lang="en-US" dirty="0" smtClean="0"/>
          </a:p>
          <a:p>
            <a:r>
              <a:rPr lang="en-US" dirty="0" smtClean="0"/>
              <a:t>Patient </a:t>
            </a:r>
            <a:r>
              <a:rPr lang="en-US" dirty="0"/>
              <a:t>values and autonomy </a:t>
            </a:r>
            <a:r>
              <a:rPr lang="en-US" dirty="0" smtClean="0"/>
              <a:t>respected</a:t>
            </a:r>
            <a:endParaRPr lang="en-US" dirty="0"/>
          </a:p>
          <a:p>
            <a:r>
              <a:rPr lang="en-US" dirty="0" smtClean="0"/>
              <a:t>“Change </a:t>
            </a:r>
            <a:r>
              <a:rPr lang="en-US" dirty="0"/>
              <a:t>talk” recognized &amp; responded </a:t>
            </a:r>
            <a:r>
              <a:rPr lang="en-US" dirty="0" smtClean="0"/>
              <a:t>to</a:t>
            </a:r>
            <a:endParaRPr lang="en-US" dirty="0"/>
          </a:p>
          <a:p>
            <a:r>
              <a:rPr lang="en-US" dirty="0" smtClean="0"/>
              <a:t>Resistance </a:t>
            </a:r>
            <a:r>
              <a:rPr lang="en-US" dirty="0"/>
              <a:t>is treated constructively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3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Four General Principles of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Motivational </a:t>
            </a:r>
            <a:r>
              <a:rPr lang="en-US" b="1" dirty="0"/>
              <a:t>Interviewing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dirty="0"/>
              <a:t>. Express </a:t>
            </a:r>
            <a:r>
              <a:rPr lang="en-US" dirty="0" smtClean="0"/>
              <a:t>Empathy</a:t>
            </a:r>
            <a:endParaRPr lang="en-US" dirty="0"/>
          </a:p>
          <a:p>
            <a:r>
              <a:rPr lang="en-US" dirty="0" smtClean="0"/>
              <a:t>2</a:t>
            </a:r>
            <a:r>
              <a:rPr lang="en-US" dirty="0"/>
              <a:t>. Develop discrepancy 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/>
              <a:t>. Support self-efficacy 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/>
              <a:t>. Roll with resistance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01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Principle 1: Express Empathy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Listen </a:t>
            </a:r>
            <a:r>
              <a:rPr lang="en-US" dirty="0"/>
              <a:t>actively with the goal of understanding </a:t>
            </a:r>
            <a:endParaRPr lang="en-US" dirty="0" smtClean="0"/>
          </a:p>
          <a:p>
            <a:r>
              <a:rPr lang="en-US" dirty="0" smtClean="0"/>
              <a:t>Skillful </a:t>
            </a:r>
            <a:r>
              <a:rPr lang="en-US" dirty="0"/>
              <a:t>reflective listening is </a:t>
            </a:r>
            <a:r>
              <a:rPr lang="en-US" dirty="0" smtClean="0"/>
              <a:t>fundamental</a:t>
            </a:r>
          </a:p>
          <a:p>
            <a:r>
              <a:rPr lang="en-US" dirty="0" smtClean="0"/>
              <a:t>Acceptance </a:t>
            </a:r>
            <a:r>
              <a:rPr lang="en-US" dirty="0"/>
              <a:t>facilitates </a:t>
            </a:r>
            <a:r>
              <a:rPr lang="en-US" dirty="0" smtClean="0"/>
              <a:t>change</a:t>
            </a:r>
          </a:p>
          <a:p>
            <a:r>
              <a:rPr lang="en-US" dirty="0" smtClean="0"/>
              <a:t>Ambivalence </a:t>
            </a:r>
            <a:r>
              <a:rPr lang="en-US" dirty="0"/>
              <a:t>is normal.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13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Principle 2: Develop Discrepancy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 </a:t>
            </a:r>
            <a:r>
              <a:rPr lang="en-US" dirty="0"/>
              <a:t>for change occurs when people perceive a discrepancy between where they are and where they want to be. </a:t>
            </a:r>
          </a:p>
          <a:p>
            <a:r>
              <a:rPr lang="en-US" dirty="0"/>
              <a:t>Values and beliefs are key factors </a:t>
            </a:r>
          </a:p>
          <a:p>
            <a:r>
              <a:rPr lang="en-US" dirty="0"/>
              <a:t>The person rather than the practitioner should make the arguments for change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96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Principle 3: Support Self-Efficacy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person's belief in the possibility of change is an </a:t>
            </a:r>
            <a:r>
              <a:rPr lang="en-US" dirty="0" smtClean="0"/>
              <a:t>important </a:t>
            </a:r>
            <a:r>
              <a:rPr lang="en-US" dirty="0"/>
              <a:t>motivator. </a:t>
            </a:r>
          </a:p>
          <a:p>
            <a:r>
              <a:rPr lang="en-US" dirty="0"/>
              <a:t>The patient, not the practitioner, is responsible for choosing and carrying out change. </a:t>
            </a:r>
          </a:p>
          <a:p>
            <a:r>
              <a:rPr lang="en-US" dirty="0"/>
              <a:t>The practitioner's own belief in the person’s ability to change becomes a self-fulfilling prophecy.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72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Motivational Interviewing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person centered goal orientated approach for facilitating change </a:t>
            </a:r>
            <a:r>
              <a:rPr lang="en-US" dirty="0" smtClean="0"/>
              <a:t>by </a:t>
            </a:r>
            <a:r>
              <a:rPr lang="en-US" dirty="0"/>
              <a:t>exploring &amp; resolving ambivalence (Miller 2006) </a:t>
            </a:r>
          </a:p>
          <a:p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method of communication rather than a set of techniques. It is not a bag of tricks for getting people to do what they don’t want to do; rather, it is a fundamental </a:t>
            </a:r>
            <a:r>
              <a:rPr lang="en-US" i="1" dirty="0"/>
              <a:t>way of being with &amp; for people </a:t>
            </a:r>
            <a:r>
              <a:rPr lang="en-US" dirty="0"/>
              <a:t>– a facilitative approach to communication that evokes change” </a:t>
            </a:r>
            <a:r>
              <a:rPr lang="en-US" dirty="0" smtClean="0"/>
              <a:t>(</a:t>
            </a:r>
            <a:r>
              <a:rPr lang="en-US" dirty="0"/>
              <a:t>Miller &amp; </a:t>
            </a:r>
            <a:r>
              <a:rPr lang="en-US" dirty="0" err="1"/>
              <a:t>Rollnick</a:t>
            </a:r>
            <a:r>
              <a:rPr lang="en-US" dirty="0"/>
              <a:t> 2002)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56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Principle 4: Roll with Resistance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Avoid </a:t>
            </a:r>
            <a:r>
              <a:rPr lang="en-US" dirty="0"/>
              <a:t>arguing for change. </a:t>
            </a:r>
          </a:p>
          <a:p>
            <a:r>
              <a:rPr lang="en-US" dirty="0"/>
              <a:t>Resistance is not directly opposed. </a:t>
            </a:r>
          </a:p>
          <a:p>
            <a:r>
              <a:rPr lang="en-US" dirty="0"/>
              <a:t>New perspectives are invited and not opposed. </a:t>
            </a:r>
          </a:p>
          <a:p>
            <a:r>
              <a:rPr lang="en-US" dirty="0"/>
              <a:t>The patient is the primary resource in finding answers and solutions. </a:t>
            </a:r>
          </a:p>
          <a:p>
            <a:r>
              <a:rPr lang="en-US" dirty="0"/>
              <a:t>Resistance is a signal to respond differently.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Roll with Resistance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Reluctance </a:t>
            </a:r>
            <a:r>
              <a:rPr lang="en-US" dirty="0"/>
              <a:t>and ambivalence are to be acknowledged </a:t>
            </a:r>
            <a:r>
              <a:rPr lang="en-US" dirty="0" smtClean="0"/>
              <a:t>(</a:t>
            </a:r>
            <a:r>
              <a:rPr lang="en-US" dirty="0"/>
              <a:t>and even respected) and not confronted directly </a:t>
            </a:r>
          </a:p>
          <a:p>
            <a:r>
              <a:rPr lang="en-US" dirty="0"/>
              <a:t>Questions and problems may be turned back to the patient for solution </a:t>
            </a:r>
          </a:p>
          <a:p>
            <a:r>
              <a:rPr lang="en-US" dirty="0"/>
              <a:t>Explicit permission is given to disregard what the interviewer is saying </a:t>
            </a:r>
          </a:p>
          <a:p>
            <a:r>
              <a:rPr lang="en-US" dirty="0"/>
              <a:t>Resistance supplies energy which can be used therapeutically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24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Motivational Interviewing Tools: OARS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dirty="0"/>
              <a:t>- Open Questions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mr-IN" dirty="0" smtClean="0"/>
              <a:t>–</a:t>
            </a:r>
            <a:r>
              <a:rPr lang="en-US" dirty="0" smtClean="0"/>
              <a:t> Affirm</a:t>
            </a:r>
            <a:endParaRPr lang="en-US" dirty="0"/>
          </a:p>
          <a:p>
            <a:r>
              <a:rPr lang="en-US" dirty="0" smtClean="0"/>
              <a:t>R </a:t>
            </a:r>
            <a:r>
              <a:rPr lang="mr-IN" dirty="0" smtClean="0"/>
              <a:t>–</a:t>
            </a:r>
            <a:r>
              <a:rPr lang="en-US" dirty="0" smtClean="0"/>
              <a:t> Reflect</a:t>
            </a:r>
          </a:p>
          <a:p>
            <a:r>
              <a:rPr lang="en-US" dirty="0" smtClean="0"/>
              <a:t>S </a:t>
            </a:r>
            <a:r>
              <a:rPr lang="en-US" dirty="0"/>
              <a:t>- Summarize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7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O= Open-ended Questions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Patients </a:t>
            </a:r>
            <a:r>
              <a:rPr lang="en-US" dirty="0"/>
              <a:t>should do most of the talking (avoid “yes/no” questions) </a:t>
            </a:r>
          </a:p>
          <a:p>
            <a:r>
              <a:rPr lang="en-US" dirty="0"/>
              <a:t>Useful early in session to build rapport &amp; provide direction </a:t>
            </a:r>
          </a:p>
          <a:p>
            <a:r>
              <a:rPr lang="en-US" dirty="0"/>
              <a:t>Ask for “both sides of the coin” </a:t>
            </a:r>
          </a:p>
          <a:p>
            <a:r>
              <a:rPr lang="en-US" dirty="0"/>
              <a:t>The general pattern in MI is to ask an open question, setting the topic of exploration, and then follow with reflective listening.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34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A= Affirming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Compliments </a:t>
            </a:r>
            <a:r>
              <a:rPr lang="en-US" dirty="0"/>
              <a:t>or statements of appreciation and understanding </a:t>
            </a:r>
          </a:p>
          <a:p>
            <a:r>
              <a:rPr lang="en-US" dirty="0"/>
              <a:t>Notice and appropriately affirm the patient’s strengths and efforts </a:t>
            </a:r>
          </a:p>
          <a:p>
            <a:r>
              <a:rPr lang="en-US" dirty="0"/>
              <a:t>Genuineness is critical Appreciation vs. approval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25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R= Reflect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Demonstrates </a:t>
            </a:r>
            <a:r>
              <a:rPr lang="en-US" dirty="0"/>
              <a:t>a desire for mutual </a:t>
            </a:r>
            <a:r>
              <a:rPr lang="en-US" dirty="0" smtClean="0"/>
              <a:t>understanding</a:t>
            </a:r>
          </a:p>
          <a:p>
            <a:r>
              <a:rPr lang="en-US" dirty="0" smtClean="0"/>
              <a:t>Start </a:t>
            </a:r>
            <a:r>
              <a:rPr lang="en-US" dirty="0"/>
              <a:t>with simplest levels of reflection and move forward </a:t>
            </a:r>
            <a:r>
              <a:rPr lang="en-US" dirty="0" smtClean="0"/>
              <a:t>as rapport builds</a:t>
            </a:r>
          </a:p>
          <a:p>
            <a:r>
              <a:rPr lang="en-US" dirty="0" smtClean="0"/>
              <a:t>Good </a:t>
            </a:r>
            <a:r>
              <a:rPr lang="en-US" dirty="0"/>
              <a:t>follow up to open-ended question “Listen more than tell” </a:t>
            </a:r>
          </a:p>
          <a:p>
            <a:r>
              <a:rPr lang="en-US" dirty="0"/>
              <a:t>Being selective as we hold up a mirror for the people we work with </a:t>
            </a:r>
            <a:endParaRPr lang="en-US" dirty="0" smtClean="0"/>
          </a:p>
          <a:p>
            <a:r>
              <a:rPr lang="en-US" b="1" dirty="0"/>
              <a:t>Simple Reflection </a:t>
            </a:r>
            <a:r>
              <a:rPr lang="en-US" dirty="0"/>
              <a:t>(focused on feelings; e.g., “You’re angry about </a:t>
            </a:r>
          </a:p>
          <a:p>
            <a:r>
              <a:rPr lang="en-US" dirty="0"/>
              <a:t>being sent here.”) </a:t>
            </a:r>
          </a:p>
          <a:p>
            <a:r>
              <a:rPr lang="en-US" b="1" dirty="0"/>
              <a:t>Amplified Reflection </a:t>
            </a:r>
            <a:r>
              <a:rPr lang="en-US" dirty="0"/>
              <a:t>(overstating feelings; e.g., “You’re </a:t>
            </a:r>
            <a:r>
              <a:rPr lang="en-US" b="1" i="1" dirty="0"/>
              <a:t>furious </a:t>
            </a:r>
            <a:r>
              <a:rPr lang="en-US" dirty="0"/>
              <a:t>about being sent here.”) </a:t>
            </a:r>
          </a:p>
          <a:p>
            <a:r>
              <a:rPr lang="en-US" b="1" dirty="0"/>
              <a:t>Double-Sided Reflection </a:t>
            </a:r>
            <a:r>
              <a:rPr lang="en-US" dirty="0"/>
              <a:t>("On one hand you like the way things are; and on the other hand there’s part of you that would like to make a change.")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29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S= Summarizing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Periodic </a:t>
            </a:r>
            <a:r>
              <a:rPr lang="en-US" dirty="0"/>
              <a:t>summaries reinforce what has been said, show that you have been listening carefully, and prepare the patient to elaborate further. </a:t>
            </a:r>
          </a:p>
          <a:p>
            <a:r>
              <a:rPr lang="en-US" dirty="0"/>
              <a:t>It’s like collecting flowers one at a time and then giving them to a person in a bouquet.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88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Readiness to Change:</a:t>
            </a:r>
            <a:br>
              <a:rPr lang="en-US" b="1" dirty="0"/>
            </a:br>
            <a:r>
              <a:rPr lang="en-US" b="1" dirty="0"/>
              <a:t>Assessing Importance &amp; Confidence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Likert </a:t>
            </a:r>
            <a:r>
              <a:rPr lang="en-US" dirty="0" smtClean="0"/>
              <a:t>scale: 1-10</a:t>
            </a:r>
          </a:p>
          <a:p>
            <a:r>
              <a:rPr lang="en-US" dirty="0" smtClean="0"/>
              <a:t>Top three goals</a:t>
            </a:r>
          </a:p>
          <a:p>
            <a:r>
              <a:rPr lang="en-US" dirty="0" smtClean="0"/>
              <a:t>How have you been successful in the past?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93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DEALING WITH RESISTANCE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S </a:t>
            </a:r>
            <a:r>
              <a:rPr lang="en-US" dirty="0" err="1" smtClean="0"/>
              <a:t>imple</a:t>
            </a:r>
            <a:r>
              <a:rPr lang="en-US" dirty="0" smtClean="0"/>
              <a:t> </a:t>
            </a:r>
            <a:r>
              <a:rPr lang="en-US" dirty="0"/>
              <a:t>Reflections </a:t>
            </a:r>
            <a:endParaRPr lang="en-US" dirty="0" smtClean="0"/>
          </a:p>
          <a:p>
            <a:r>
              <a:rPr lang="en-US" b="1" dirty="0" smtClean="0"/>
              <a:t>A </a:t>
            </a:r>
            <a:r>
              <a:rPr lang="en-US" dirty="0" err="1" smtClean="0"/>
              <a:t>mplified</a:t>
            </a:r>
            <a:r>
              <a:rPr lang="en-US" dirty="0" smtClean="0"/>
              <a:t> </a:t>
            </a:r>
            <a:r>
              <a:rPr lang="en-US" dirty="0"/>
              <a:t>Reflections </a:t>
            </a:r>
            <a:endParaRPr lang="en-US" dirty="0" smtClean="0"/>
          </a:p>
          <a:p>
            <a:r>
              <a:rPr lang="en-US" b="1" dirty="0" smtClean="0"/>
              <a:t>D </a:t>
            </a:r>
            <a:r>
              <a:rPr lang="en-US" dirty="0" err="1" smtClean="0"/>
              <a:t>ouble</a:t>
            </a:r>
            <a:r>
              <a:rPr lang="en-US" dirty="0" smtClean="0"/>
              <a:t>-sided </a:t>
            </a:r>
            <a:r>
              <a:rPr lang="en-US" dirty="0"/>
              <a:t>Reflections </a:t>
            </a:r>
          </a:p>
          <a:p>
            <a:r>
              <a:rPr lang="en-US" b="1" dirty="0" smtClean="0"/>
              <a:t>S </a:t>
            </a:r>
            <a:r>
              <a:rPr lang="en-US" dirty="0" err="1" smtClean="0"/>
              <a:t>hifting</a:t>
            </a:r>
            <a:r>
              <a:rPr lang="en-US" dirty="0" smtClean="0"/>
              <a:t> </a:t>
            </a:r>
            <a:r>
              <a:rPr lang="en-US" dirty="0"/>
              <a:t>Focus </a:t>
            </a:r>
          </a:p>
          <a:p>
            <a:r>
              <a:rPr lang="en-US" b="1" dirty="0" smtClean="0"/>
              <a:t>C </a:t>
            </a:r>
            <a:r>
              <a:rPr lang="en-US" dirty="0" err="1" smtClean="0"/>
              <a:t>oming</a:t>
            </a:r>
            <a:r>
              <a:rPr lang="en-US" dirty="0" smtClean="0"/>
              <a:t> </a:t>
            </a:r>
            <a:r>
              <a:rPr lang="en-US" dirty="0"/>
              <a:t>Along Side </a:t>
            </a:r>
            <a:endParaRPr lang="en-US" dirty="0" smtClean="0"/>
          </a:p>
          <a:p>
            <a:r>
              <a:rPr lang="en-US" b="1" dirty="0" smtClean="0"/>
              <a:t>A </a:t>
            </a:r>
            <a:r>
              <a:rPr lang="en-US" dirty="0" err="1" smtClean="0"/>
              <a:t>greement</a:t>
            </a:r>
            <a:r>
              <a:rPr lang="en-US" dirty="0" smtClean="0"/>
              <a:t> </a:t>
            </a:r>
            <a:r>
              <a:rPr lang="en-US" dirty="0"/>
              <a:t>w/ a Twist </a:t>
            </a:r>
            <a:endParaRPr lang="en-US" dirty="0" smtClean="0"/>
          </a:p>
          <a:p>
            <a:r>
              <a:rPr lang="en-US" b="1" dirty="0" smtClean="0"/>
              <a:t>R </a:t>
            </a:r>
            <a:r>
              <a:rPr lang="en-US" dirty="0" err="1" smtClean="0"/>
              <a:t>eframing</a:t>
            </a:r>
            <a:endParaRPr lang="en-US" dirty="0"/>
          </a:p>
          <a:p>
            <a:r>
              <a:rPr lang="en-US" b="1" dirty="0" smtClean="0"/>
              <a:t>E </a:t>
            </a:r>
            <a:r>
              <a:rPr lang="en-US" dirty="0" err="1" smtClean="0"/>
              <a:t>mphasizing</a:t>
            </a:r>
            <a:r>
              <a:rPr lang="en-US" dirty="0" smtClean="0"/>
              <a:t> </a:t>
            </a:r>
            <a:r>
              <a:rPr lang="en-US" dirty="0"/>
              <a:t>Personal Control </a:t>
            </a:r>
            <a:endParaRPr lang="en-US" dirty="0" smtClean="0"/>
          </a:p>
          <a:p>
            <a:r>
              <a:rPr lang="en-US" b="1" smtClean="0"/>
              <a:t>D </a:t>
            </a:r>
            <a:r>
              <a:rPr lang="en-US" smtClean="0"/>
              <a:t>isclosing</a:t>
            </a:r>
            <a:r>
              <a:rPr lang="en-US" dirty="0" smtClean="0"/>
              <a:t> </a:t>
            </a:r>
            <a:r>
              <a:rPr lang="en-US" dirty="0"/>
              <a:t>Feelings </a:t>
            </a:r>
          </a:p>
        </p:txBody>
      </p:sp>
    </p:spTree>
    <p:extLst>
      <p:ext uri="{BB962C8B-B14F-4D97-AF65-F5344CB8AC3E}">
        <p14:creationId xmlns:p14="http://schemas.microsoft.com/office/powerpoint/2010/main" val="160159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Guidelines for the Medical Providers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 </a:t>
            </a:r>
            <a:r>
              <a:rPr lang="en-US" dirty="0"/>
              <a:t>- Resist the righting reflex (avoid instructing the patient in an authoritarian manner) </a:t>
            </a:r>
          </a:p>
          <a:p>
            <a:r>
              <a:rPr lang="en-US" dirty="0"/>
              <a:t>U - Understand the patient (use open-ended </a:t>
            </a:r>
            <a:r>
              <a:rPr lang="en-US" dirty="0" smtClean="0"/>
              <a:t>questions)</a:t>
            </a:r>
          </a:p>
          <a:p>
            <a:r>
              <a:rPr lang="en-US" dirty="0" smtClean="0"/>
              <a:t>L </a:t>
            </a:r>
            <a:r>
              <a:rPr lang="en-US" dirty="0"/>
              <a:t>- Listen to the patient (use reflections to convey understanding and </a:t>
            </a:r>
            <a:r>
              <a:rPr lang="en-US" dirty="0" smtClean="0"/>
              <a:t>empathy</a:t>
            </a:r>
            <a:r>
              <a:rPr lang="en-US" dirty="0"/>
              <a:t>) </a:t>
            </a:r>
          </a:p>
          <a:p>
            <a:r>
              <a:rPr lang="en-US" dirty="0"/>
              <a:t>E – Build self-efficacy (convey support and confidence in patient’s ability to make changes) </a:t>
            </a:r>
          </a:p>
        </p:txBody>
      </p:sp>
    </p:spTree>
    <p:extLst>
      <p:ext uri="{BB962C8B-B14F-4D97-AF65-F5344CB8AC3E}">
        <p14:creationId xmlns:p14="http://schemas.microsoft.com/office/powerpoint/2010/main" val="96894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 for Adolescents and Young Adults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Poor self-management</a:t>
            </a:r>
          </a:p>
          <a:p>
            <a:r>
              <a:rPr lang="en-US" dirty="0" smtClean="0"/>
              <a:t>Familial and Relationship Conflict</a:t>
            </a:r>
          </a:p>
          <a:p>
            <a:r>
              <a:rPr lang="en-US" dirty="0" smtClean="0"/>
              <a:t>Risk-taking behaviors (unprotected sex, substance abuse, etc.)</a:t>
            </a:r>
          </a:p>
          <a:p>
            <a:r>
              <a:rPr lang="en-US" dirty="0" smtClean="0"/>
              <a:t>Struggle for Independence</a:t>
            </a:r>
          </a:p>
          <a:p>
            <a:r>
              <a:rPr lang="en-US" dirty="0" smtClean="0"/>
              <a:t>Emotional and mental stressors</a:t>
            </a:r>
          </a:p>
          <a:p>
            <a:r>
              <a:rPr lang="en-US" dirty="0" smtClean="0"/>
              <a:t>Difficulty regulating </a:t>
            </a:r>
            <a:r>
              <a:rPr lang="en-US" dirty="0" err="1" smtClean="0"/>
              <a:t>emtions</a:t>
            </a:r>
            <a:endParaRPr lang="en-US" dirty="0" smtClean="0"/>
          </a:p>
          <a:p>
            <a:r>
              <a:rPr lang="en-US" dirty="0" smtClean="0"/>
              <a:t>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11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MI Language &amp; Acronyms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 Talk – Any client speech that favors movement toward a </a:t>
            </a:r>
            <a:r>
              <a:rPr lang="en-US" dirty="0" smtClean="0"/>
              <a:t>	particular </a:t>
            </a:r>
            <a:r>
              <a:rPr lang="en-US" dirty="0"/>
              <a:t>change goal. </a:t>
            </a:r>
          </a:p>
          <a:p>
            <a:r>
              <a:rPr lang="en-US" dirty="0" smtClean="0"/>
              <a:t>D.A.R.N. </a:t>
            </a:r>
            <a:r>
              <a:rPr lang="en-US" dirty="0"/>
              <a:t>– Subtypes of client preparatory change talk: Desire, </a:t>
            </a:r>
            <a:r>
              <a:rPr lang="en-US" dirty="0" smtClean="0"/>
              <a:t>	Ability</a:t>
            </a:r>
            <a:r>
              <a:rPr lang="en-US" dirty="0"/>
              <a:t>, </a:t>
            </a:r>
            <a:r>
              <a:rPr lang="en-US" dirty="0" smtClean="0"/>
              <a:t>Reason </a:t>
            </a:r>
            <a:r>
              <a:rPr lang="en-US" dirty="0"/>
              <a:t>and </a:t>
            </a:r>
            <a:r>
              <a:rPr lang="en-US" dirty="0" smtClean="0"/>
              <a:t>Need.</a:t>
            </a:r>
            <a:endParaRPr lang="en-US" dirty="0"/>
          </a:p>
          <a:p>
            <a:r>
              <a:rPr lang="en-US" smtClean="0"/>
              <a:t>C.A.T. </a:t>
            </a:r>
            <a:r>
              <a:rPr lang="en-US" dirty="0"/>
              <a:t>– Subtypes of client mobilizing change talk: Commitment, </a:t>
            </a:r>
            <a:r>
              <a:rPr lang="en-US" dirty="0" smtClean="0"/>
              <a:t>	Activation</a:t>
            </a:r>
            <a:r>
              <a:rPr lang="en-US" dirty="0"/>
              <a:t>, and Taking Steps. </a:t>
            </a:r>
          </a:p>
        </p:txBody>
      </p:sp>
    </p:spTree>
    <p:extLst>
      <p:ext uri="{BB962C8B-B14F-4D97-AF65-F5344CB8AC3E}">
        <p14:creationId xmlns:p14="http://schemas.microsoft.com/office/powerpoint/2010/main" val="113356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Copeland, M. (2005). </a:t>
            </a:r>
            <a:r>
              <a:rPr lang="en-US" i="1" dirty="0"/>
              <a:t>Socratic circles: Fostering critical and </a:t>
            </a:r>
            <a:r>
              <a:rPr lang="en-US" i="1" dirty="0" smtClean="0"/>
              <a:t>creative 	thinking </a:t>
            </a:r>
            <a:r>
              <a:rPr lang="en-US" i="1" dirty="0"/>
              <a:t>in middle and high school</a:t>
            </a:r>
            <a:r>
              <a:rPr lang="en-US" dirty="0"/>
              <a:t>. Portland, ME: </a:t>
            </a:r>
            <a:r>
              <a:rPr lang="en-US" dirty="0" err="1" smtClean="0"/>
              <a:t>Stenhouse</a:t>
            </a:r>
            <a:r>
              <a:rPr lang="en-US" dirty="0" smtClean="0"/>
              <a:t> 	Publishers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Miller</a:t>
            </a:r>
            <a:r>
              <a:rPr lang="en-US" dirty="0"/>
              <a:t>, W.R. &amp; </a:t>
            </a:r>
            <a:r>
              <a:rPr lang="en-US" dirty="0" err="1"/>
              <a:t>Rollnick</a:t>
            </a:r>
            <a:r>
              <a:rPr lang="en-US" dirty="0"/>
              <a:t>, S. (2013). Motivational interviewing: </a:t>
            </a:r>
            <a:r>
              <a:rPr lang="en-US" dirty="0" smtClean="0"/>
              <a:t>Helping 	people </a:t>
            </a:r>
            <a:r>
              <a:rPr lang="en-US" dirty="0"/>
              <a:t>change (Third Edition). New York, NY: The </a:t>
            </a:r>
            <a:r>
              <a:rPr lang="en-US" dirty="0" smtClean="0"/>
              <a:t>Guilford </a:t>
            </a:r>
            <a:r>
              <a:rPr lang="en-US" dirty="0"/>
              <a:t>Press. </a:t>
            </a:r>
          </a:p>
          <a:p>
            <a:r>
              <a:rPr lang="en-US" dirty="0" err="1"/>
              <a:t>Naar</a:t>
            </a:r>
            <a:r>
              <a:rPr lang="en-US" dirty="0"/>
              <a:t>-King, S., &amp; Suarez, M. (2011). </a:t>
            </a:r>
            <a:r>
              <a:rPr lang="en-US" i="1" dirty="0"/>
              <a:t>Motivational interviewing with </a:t>
            </a:r>
            <a:r>
              <a:rPr lang="en-US" i="1" dirty="0" smtClean="0"/>
              <a:t>	adolescents </a:t>
            </a:r>
            <a:r>
              <a:rPr lang="en-US" i="1" dirty="0"/>
              <a:t>and young adults</a:t>
            </a:r>
            <a:r>
              <a:rPr lang="en-US" dirty="0"/>
              <a:t>. New York, NY: Guilford Press</a:t>
            </a:r>
            <a:r>
              <a:rPr lang="en-US" dirty="0" smtClean="0"/>
              <a:t>.</a:t>
            </a:r>
          </a:p>
          <a:p>
            <a:r>
              <a:rPr lang="en-US" dirty="0"/>
              <a:t>Prochaska, J. O., Di, C. C., &amp; Norcross, J. C. (2002). </a:t>
            </a:r>
            <a:r>
              <a:rPr lang="en-US" i="1" dirty="0"/>
              <a:t>Changing for good: </a:t>
            </a:r>
            <a:r>
              <a:rPr lang="en-US" i="1" dirty="0" smtClean="0"/>
              <a:t>	A </a:t>
            </a:r>
            <a:r>
              <a:rPr lang="en-US" i="1" dirty="0"/>
              <a:t>revolutionary six-stage program for overcoming bad habits and </a:t>
            </a:r>
            <a:r>
              <a:rPr lang="en-US" i="1" dirty="0" smtClean="0"/>
              <a:t>	moving </a:t>
            </a:r>
            <a:r>
              <a:rPr lang="en-US" i="1" dirty="0"/>
              <a:t>your life positively forward</a:t>
            </a:r>
            <a:r>
              <a:rPr lang="en-US" dirty="0"/>
              <a:t>. New York, NY: Avon Books.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9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Rogers, C. R. (1995). </a:t>
            </a:r>
            <a:r>
              <a:rPr lang="en-US" i="1" dirty="0"/>
              <a:t>On becoming a person: A therapist's view of </a:t>
            </a:r>
            <a:r>
              <a:rPr lang="en-US" i="1" dirty="0" smtClean="0"/>
              <a:t>	psychotherapy</a:t>
            </a:r>
            <a:r>
              <a:rPr lang="en-US" dirty="0"/>
              <a:t>. Boston, MA: Houghton Mifflin.</a:t>
            </a:r>
            <a:endParaRPr lang="en-US" dirty="0" smtClean="0"/>
          </a:p>
          <a:p>
            <a:r>
              <a:rPr lang="en-US" dirty="0" smtClean="0"/>
              <a:t>SAMHSA </a:t>
            </a:r>
            <a:r>
              <a:rPr lang="en-US" dirty="0"/>
              <a:t>TIP 35: Enhancing motivation to Change in Substance </a:t>
            </a:r>
            <a:r>
              <a:rPr lang="en-US" dirty="0" smtClean="0"/>
              <a:t>	Abuse </a:t>
            </a:r>
            <a:r>
              <a:rPr lang="en-US" dirty="0"/>
              <a:t>Treatment and other documents on Motivational </a:t>
            </a:r>
            <a:r>
              <a:rPr lang="en-US" dirty="0" smtClean="0"/>
              <a:t>	Interviewing</a:t>
            </a:r>
            <a:r>
              <a:rPr lang="en-US" dirty="0"/>
              <a:t>: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store.samhsa.gov/facet/Treatment-</a:t>
            </a:r>
            <a:r>
              <a:rPr lang="en-US" dirty="0" smtClean="0"/>
              <a:t>	Prevention- </a:t>
            </a:r>
            <a:r>
              <a:rPr lang="en-US" dirty="0"/>
              <a:t>Recovery/term/Motivational-Interventions </a:t>
            </a:r>
          </a:p>
          <a:p>
            <a:r>
              <a:rPr lang="en-US" dirty="0"/>
              <a:t>Thorpe, C. W. (2015). </a:t>
            </a:r>
            <a:r>
              <a:rPr lang="en-US" i="1" dirty="0"/>
              <a:t>Motivational interviewing training for </a:t>
            </a:r>
            <a:r>
              <a:rPr lang="en-US" i="1" dirty="0" smtClean="0"/>
              <a:t>	health </a:t>
            </a:r>
            <a:r>
              <a:rPr lang="en-US" i="1" dirty="0"/>
              <a:t>professionals</a:t>
            </a:r>
            <a:r>
              <a:rPr lang="en-US" dirty="0"/>
              <a:t>. </a:t>
            </a:r>
            <a:r>
              <a:rPr lang="en-US" dirty="0" err="1"/>
              <a:t>CreateSpace</a:t>
            </a:r>
            <a:r>
              <a:rPr lang="en-US" dirty="0"/>
              <a:t> Independent Publishing </a:t>
            </a:r>
            <a:r>
              <a:rPr lang="en-US" dirty="0" smtClean="0"/>
              <a:t>	Platform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33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Ancient</a:t>
            </a:r>
            <a:r>
              <a:rPr lang="en-US" dirty="0" smtClean="0"/>
              <a:t> Greek Philosopher</a:t>
            </a:r>
          </a:p>
          <a:p>
            <a:r>
              <a:rPr lang="en-US" dirty="0" smtClean="0"/>
              <a:t>“Know Thyself”</a:t>
            </a:r>
          </a:p>
          <a:p>
            <a:r>
              <a:rPr lang="en-US" dirty="0" smtClean="0"/>
              <a:t>Socratic Dialogue/ Socratic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02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Carl Rogers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American Psychologist</a:t>
            </a:r>
          </a:p>
          <a:p>
            <a:r>
              <a:rPr lang="en-US" dirty="0" smtClean="0"/>
              <a:t>Humanistic/ Client-Centered Approach</a:t>
            </a:r>
          </a:p>
          <a:p>
            <a:r>
              <a:rPr lang="en-US" dirty="0" smtClean="0"/>
              <a:t>All humans have a desire to grow in a positive direction, if given the opportunity.</a:t>
            </a:r>
          </a:p>
          <a:p>
            <a:r>
              <a:rPr lang="en-US" dirty="0" smtClean="0"/>
              <a:t>Tenets</a:t>
            </a:r>
            <a:endParaRPr lang="en-US" dirty="0"/>
          </a:p>
          <a:p>
            <a:pPr lvl="1"/>
            <a:r>
              <a:rPr lang="en-US" dirty="0" smtClean="0"/>
              <a:t>1) Unconditional Positive Regard</a:t>
            </a:r>
          </a:p>
          <a:p>
            <a:pPr lvl="1"/>
            <a:r>
              <a:rPr lang="en-US" dirty="0" smtClean="0"/>
              <a:t>2) Empathy</a:t>
            </a:r>
          </a:p>
          <a:p>
            <a:pPr lvl="1"/>
            <a:r>
              <a:rPr lang="en-US" dirty="0" smtClean="0"/>
              <a:t>3) Non-judgment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90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William R. </a:t>
            </a:r>
            <a:r>
              <a:rPr lang="en-US" dirty="0" smtClean="0"/>
              <a:t>Miller and Stephen </a:t>
            </a:r>
            <a:r>
              <a:rPr lang="en-US" dirty="0" err="1" smtClean="0"/>
              <a:t>Rollnick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Clinical Psychologists and academic professors</a:t>
            </a:r>
          </a:p>
          <a:p>
            <a:r>
              <a:rPr lang="en-US" dirty="0" smtClean="0"/>
              <a:t>Creators of Motivational Interviewing</a:t>
            </a:r>
          </a:p>
          <a:p>
            <a:r>
              <a:rPr lang="en-US" dirty="0" smtClean="0"/>
              <a:t>Based upon working with the substance abuser</a:t>
            </a:r>
          </a:p>
          <a:p>
            <a:r>
              <a:rPr lang="en-US" dirty="0" smtClean="0"/>
              <a:t>Foster/ elicit change while overcoming ambivalence</a:t>
            </a:r>
          </a:p>
          <a:p>
            <a:r>
              <a:rPr lang="en-US" dirty="0" smtClean="0"/>
              <a:t>Enhance and engage intrinsic 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17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Manage the dynamics of difference: </a:t>
            </a:r>
            <a:r>
              <a:rPr lang="en-US" b="1" dirty="0" smtClean="0"/>
              <a:t>MI </a:t>
            </a:r>
            <a:r>
              <a:rPr lang="en-US" b="1" dirty="0"/>
              <a:t>is non-judgmental, respects client autonomy, reduces or </a:t>
            </a:r>
            <a:r>
              <a:rPr lang="en-US" b="1" dirty="0" smtClean="0"/>
              <a:t>makes explicit </a:t>
            </a:r>
            <a:r>
              <a:rPr lang="en-US" b="1" dirty="0"/>
              <a:t>power differentials </a:t>
            </a:r>
            <a:endParaRPr lang="en-US" dirty="0"/>
          </a:p>
          <a:p>
            <a:r>
              <a:rPr lang="en-US" b="1" dirty="0"/>
              <a:t>Acquire and incorporate cultural knowledge: </a:t>
            </a:r>
            <a:r>
              <a:rPr lang="en-US" b="1" dirty="0" smtClean="0"/>
              <a:t>Identify </a:t>
            </a:r>
            <a:r>
              <a:rPr lang="en-US" b="1" dirty="0"/>
              <a:t>and mobilize client’s intrinsic values, beliefs and goals </a:t>
            </a:r>
            <a:endParaRPr lang="en-US" dirty="0"/>
          </a:p>
          <a:p>
            <a:r>
              <a:rPr lang="en-US" b="1" dirty="0"/>
              <a:t>Adapt to diversity and the cultural contexts of the individuals </a:t>
            </a:r>
            <a:r>
              <a:rPr lang="en-US" b="1" dirty="0" smtClean="0"/>
              <a:t>they </a:t>
            </a:r>
            <a:r>
              <a:rPr lang="en-US" b="1" dirty="0"/>
              <a:t>serve: </a:t>
            </a:r>
            <a:r>
              <a:rPr lang="en-US" b="1" dirty="0" smtClean="0"/>
              <a:t>partnership/utilization </a:t>
            </a:r>
            <a:r>
              <a:rPr lang="en-US" b="1" dirty="0"/>
              <a:t>of existing resources, amount of direction is adjusted based on client input </a:t>
            </a:r>
            <a:r>
              <a:rPr lang="en-US" b="1" dirty="0"/>
              <a:t>-</a:t>
            </a:r>
            <a:r>
              <a:rPr lang="en-US" b="1" dirty="0" smtClean="0"/>
              <a:t>SAMHSA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7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Spirit of </a:t>
            </a:r>
            <a:r>
              <a:rPr lang="en-US" dirty="0" smtClean="0"/>
              <a:t>MI: A.C.E.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Autonomy</a:t>
            </a:r>
            <a:r>
              <a:rPr lang="en-US" dirty="0" smtClean="0"/>
              <a:t> </a:t>
            </a:r>
            <a:r>
              <a:rPr lang="en-US" dirty="0"/>
              <a:t>(only they have the power to change their lives</a:t>
            </a:r>
            <a:r>
              <a:rPr lang="en-US" dirty="0" smtClean="0"/>
              <a:t>)</a:t>
            </a:r>
          </a:p>
          <a:p>
            <a:r>
              <a:rPr lang="en-US" b="1" dirty="0" smtClean="0"/>
              <a:t>Collaboration </a:t>
            </a:r>
            <a:r>
              <a:rPr lang="en-US" dirty="0"/>
              <a:t>(work together rather than just dishing out unsolicited </a:t>
            </a:r>
            <a:r>
              <a:rPr lang="en-US" dirty="0" smtClean="0"/>
              <a:t>advice)</a:t>
            </a:r>
          </a:p>
          <a:p>
            <a:r>
              <a:rPr lang="en-US" b="1" dirty="0" smtClean="0"/>
              <a:t>Evocation</a:t>
            </a:r>
            <a:r>
              <a:rPr lang="en-US" dirty="0" smtClean="0"/>
              <a:t> </a:t>
            </a:r>
            <a:r>
              <a:rPr lang="en-US" dirty="0"/>
              <a:t>(evoke and elicit reasons for and concerns about change).</a:t>
            </a:r>
          </a:p>
        </p:txBody>
      </p:sp>
    </p:spTree>
    <p:extLst>
      <p:ext uri="{BB962C8B-B14F-4D97-AF65-F5344CB8AC3E}">
        <p14:creationId xmlns:p14="http://schemas.microsoft.com/office/powerpoint/2010/main" val="99543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 of MI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Engaging </a:t>
            </a:r>
            <a:r>
              <a:rPr lang="en-US" dirty="0"/>
              <a:t>– Establish a mutually trusting and respectful helping </a:t>
            </a:r>
            <a:r>
              <a:rPr lang="en-US" dirty="0" smtClean="0"/>
              <a:t>	relationship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Focusing </a:t>
            </a:r>
            <a:r>
              <a:rPr lang="en-US" dirty="0"/>
              <a:t>– Clarify a particular goal or direction for </a:t>
            </a:r>
            <a:r>
              <a:rPr lang="en-US" dirty="0" smtClean="0"/>
              <a:t>change.</a:t>
            </a:r>
          </a:p>
          <a:p>
            <a:r>
              <a:rPr lang="en-US" dirty="0" smtClean="0"/>
              <a:t>Evoking </a:t>
            </a:r>
            <a:r>
              <a:rPr lang="en-US" dirty="0"/>
              <a:t>– Elicit the person’s own motivation for a particular </a:t>
            </a:r>
            <a:r>
              <a:rPr lang="en-US" dirty="0" smtClean="0"/>
              <a:t>	change</a:t>
            </a:r>
            <a:r>
              <a:rPr lang="en-US" dirty="0" smtClean="0"/>
              <a:t>.</a:t>
            </a:r>
          </a:p>
          <a:p>
            <a:r>
              <a:rPr lang="en-US" dirty="0" smtClean="0"/>
              <a:t>Planning </a:t>
            </a:r>
            <a:r>
              <a:rPr lang="en-US" dirty="0"/>
              <a:t>–Developing a specific change plan that the client is </a:t>
            </a:r>
            <a:r>
              <a:rPr lang="en-US" dirty="0" smtClean="0"/>
              <a:t>	willing </a:t>
            </a:r>
            <a:r>
              <a:rPr lang="en-US" dirty="0"/>
              <a:t>to implement.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65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738</TotalTime>
  <Words>1133</Words>
  <Application>Microsoft Macintosh PowerPoint</Application>
  <PresentationFormat>Widescreen</PresentationFormat>
  <Paragraphs>166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Mangal</vt:lpstr>
      <vt:lpstr>Trebuchet MS</vt:lpstr>
      <vt:lpstr>Arial</vt:lpstr>
      <vt:lpstr>Berlin</vt:lpstr>
      <vt:lpstr>Motivational Interviewing</vt:lpstr>
      <vt:lpstr>What is Motivational Interviewing </vt:lpstr>
      <vt:lpstr>Risk Factors for Adolescents and Young Adults</vt:lpstr>
      <vt:lpstr>Socrates</vt:lpstr>
      <vt:lpstr>Carl Rogers</vt:lpstr>
      <vt:lpstr>William R. Miller and Stephen Rollnick</vt:lpstr>
      <vt:lpstr>Tenets</vt:lpstr>
      <vt:lpstr>The Spirit of MI: A.C.E.</vt:lpstr>
      <vt:lpstr>Processes of MI </vt:lpstr>
      <vt:lpstr>The Spirit of Motivational Interviewing vs. Its Mirror Image </vt:lpstr>
      <vt:lpstr>Ambivalence: The Dilemma of Change </vt:lpstr>
      <vt:lpstr>The Righting Reflex </vt:lpstr>
      <vt:lpstr>Reactions to Righting Reflex  </vt:lpstr>
      <vt:lpstr>PowerPoint Presentation</vt:lpstr>
      <vt:lpstr>In Motivational Interviewing: </vt:lpstr>
      <vt:lpstr>Four General Principles of  Motivational Interviewing </vt:lpstr>
      <vt:lpstr>Principle 1: Express Empathy </vt:lpstr>
      <vt:lpstr>Principle 2: Develop Discrepancy </vt:lpstr>
      <vt:lpstr>Principle 3: Support Self-Efficacy</vt:lpstr>
      <vt:lpstr>Principle 4: Roll with Resistance </vt:lpstr>
      <vt:lpstr>Roll with Resistance</vt:lpstr>
      <vt:lpstr>Motivational Interviewing Tools: OARS </vt:lpstr>
      <vt:lpstr>O= Open-ended Questions </vt:lpstr>
      <vt:lpstr>A= Affirming </vt:lpstr>
      <vt:lpstr>R= Reflect </vt:lpstr>
      <vt:lpstr>S= Summarizing </vt:lpstr>
      <vt:lpstr>Readiness to Change: Assessing Importance &amp; Confidence </vt:lpstr>
      <vt:lpstr>DEALING WITH RESISTANCE </vt:lpstr>
      <vt:lpstr>Guidelines for the Medical Providers </vt:lpstr>
      <vt:lpstr>More MI Language &amp; Acronyms</vt:lpstr>
      <vt:lpstr>Resources</vt:lpstr>
      <vt:lpstr>Resources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Motivational Interviewing</dc:title>
  <dc:creator>Thomas Metzinger</dc:creator>
  <cp:lastModifiedBy>Thomas Metzinger</cp:lastModifiedBy>
  <cp:revision>26</cp:revision>
  <dcterms:created xsi:type="dcterms:W3CDTF">2016-10-07T17:22:38Z</dcterms:created>
  <dcterms:modified xsi:type="dcterms:W3CDTF">2016-10-29T14:51:03Z</dcterms:modified>
</cp:coreProperties>
</file>