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24384000" cy="13716000"/>
  <p:notesSz cx="6959600" cy="92456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</a:defRPr>
    </a:defPPr>
    <a:lvl1pPr marL="0" marR="0" indent="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1pPr>
    <a:lvl2pPr marL="0" marR="0" indent="228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2pPr>
    <a:lvl3pPr marL="0" marR="0" indent="457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3pPr>
    <a:lvl4pPr marL="0" marR="0" indent="685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4pPr>
    <a:lvl5pPr marL="0" marR="0" indent="9144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5pPr>
    <a:lvl6pPr marL="0" marR="0" indent="11430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6pPr>
    <a:lvl7pPr marL="0" marR="0" indent="13716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7pPr>
    <a:lvl8pPr marL="0" marR="0" indent="16002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8pPr>
    <a:lvl9pPr marL="0" marR="0" indent="1828800" algn="l" defTabSz="821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600" b="0" i="0" u="none" strike="noStrike" cap="none" spc="0" normalizeH="0" baseline="0">
        <a:ln>
          <a:noFill/>
        </a:ln>
        <a:solidFill>
          <a:srgbClr val="575756"/>
        </a:solidFill>
        <a:effectLst/>
        <a:latin typeface="+mn-lt"/>
        <a:ea typeface="+mn-ea"/>
        <a:cs typeface="+mn-cs"/>
        <a:sym typeface="Tahoma" panose="020B0604030504040204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  <p15:guide id="3" orient="horz" pos="8198">
          <p15:clr>
            <a:srgbClr val="A4A3A4"/>
          </p15:clr>
        </p15:guide>
        <p15:guide id="4" pos="756">
          <p15:clr>
            <a:srgbClr val="A4A3A4"/>
          </p15:clr>
        </p15:guide>
        <p15:guide id="5" pos="8542">
          <p15:clr>
            <a:srgbClr val="A4A3A4"/>
          </p15:clr>
        </p15:guide>
        <p15:guide id="6" orient="horz" pos="3163">
          <p15:clr>
            <a:srgbClr val="A4A3A4"/>
          </p15:clr>
        </p15:guide>
        <p15:guide id="7" orient="horz" pos="7064">
          <p15:clr>
            <a:srgbClr val="A4A3A4"/>
          </p15:clr>
        </p15:guide>
        <p15:guide id="8" pos="145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lizwe Gqobo" initials="MG" lastIdx="1" clrIdx="0"/>
  <p:cmAuthor id="2" name="Oliver Reisner" initials="OR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F"/>
    <a:srgbClr val="585858"/>
    <a:srgbClr val="C7D1DE"/>
    <a:srgbClr val="2F4819"/>
    <a:srgbClr val="F2C685"/>
    <a:srgbClr val="194194"/>
    <a:srgbClr val="164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28" d="100"/>
          <a:sy n="28" d="100"/>
        </p:scale>
        <p:origin x="1044" y="132"/>
      </p:cViewPr>
      <p:guideLst>
        <p:guide orient="horz" pos="4320"/>
        <p:guide pos="7680"/>
        <p:guide orient="horz" pos="8198"/>
        <p:guide pos="756"/>
        <p:guide pos="8542"/>
        <p:guide orient="horz" pos="3163"/>
        <p:guide orient="horz" pos="7064"/>
        <p:guide pos="14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98463" y="693738"/>
            <a:ext cx="6162675" cy="346710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  <p:sp>
        <p:nvSpPr>
          <p:cNvPr id="1048624" name="Shape 117"/>
          <p:cNvSpPr>
            <a:spLocks noGrp="1"/>
          </p:cNvSpPr>
          <p:nvPr>
            <p:ph type="body" sz="quarter" idx="1"/>
          </p:nvPr>
        </p:nvSpPr>
        <p:spPr>
          <a:xfrm>
            <a:off x="927947" y="4391660"/>
            <a:ext cx="5103707" cy="4160520"/>
          </a:xfrm>
          <a:prstGeom prst="rect">
            <a:avLst/>
          </a:prstGeom>
        </p:spPr>
        <p:txBody>
          <a:bodyPr lIns="92592" tIns="46296" rIns="92592" bIns="46296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56783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1pPr>
    <a:lvl2pPr indent="228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2pPr>
    <a:lvl3pPr indent="457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3pPr>
    <a:lvl4pPr indent="685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4pPr>
    <a:lvl5pPr indent="9144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5pPr>
    <a:lvl6pPr indent="11430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6pPr>
    <a:lvl7pPr indent="13716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7pPr>
    <a:lvl8pPr indent="16002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8pPr>
    <a:lvl9pPr indent="1828800" defTabSz="457200" latinLnBrk="0">
      <a:lnSpc>
        <a:spcPct val="118000"/>
      </a:lnSpc>
      <a:defRPr sz="2200">
        <a:latin typeface="Helvetica Neue" panose="02000503000000020004"/>
        <a:ea typeface="Helvetica Neue" panose="02000503000000020004"/>
        <a:cs typeface="Helvetica Neue" panose="02000503000000020004"/>
        <a:sym typeface="Helvetica Neue" panose="02000503000000020004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Bild"/>
          <p:cNvSpPr>
            <a:spLocks noGrp="1"/>
          </p:cNvSpPr>
          <p:nvPr>
            <p:ph type="pic" sz="half" idx="13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594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048595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59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Bild"/>
          <p:cNvSpPr>
            <a:spLocks noGrp="1"/>
          </p:cNvSpPr>
          <p:nvPr>
            <p:ph type="pic" idx="13"/>
          </p:nvPr>
        </p:nvSpPr>
        <p:spPr>
          <a:xfrm>
            <a:off x="1712269" y="0"/>
            <a:ext cx="20959463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0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4860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Bild"/>
          <p:cNvSpPr>
            <a:spLocks noGrp="1"/>
          </p:cNvSpPr>
          <p:nvPr>
            <p:ph type="pic" idx="13"/>
          </p:nvPr>
        </p:nvSpPr>
        <p:spPr>
          <a:xfrm>
            <a:off x="6231433" y="863203"/>
            <a:ext cx="17439681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09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 defTabSz="914400">
              <a:tabLst>
                <a:tab pos="2794000" algn="l"/>
              </a:tabLst>
              <a:defRPr sz="3000" baseline="23000">
                <a:solidFill>
                  <a:srgbClr val="575756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1048610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defTabSz="821690">
              <a:buClrTx/>
              <a:buSzTx/>
              <a:buNone/>
              <a:defRPr sz="3600" baseline="0"/>
            </a:lvl1pPr>
            <a:lvl2pPr marL="0" indent="0" defTabSz="821690">
              <a:buClrTx/>
              <a:buSzTx/>
              <a:buNone/>
              <a:defRPr sz="3600" baseline="0"/>
            </a:lvl2pPr>
            <a:lvl3pPr marL="0" indent="0" defTabSz="821690">
              <a:buClrTx/>
              <a:buSzTx/>
              <a:buNone/>
              <a:defRPr sz="3600" baseline="0"/>
            </a:lvl3pPr>
            <a:lvl4pPr marL="0" indent="0" defTabSz="821690">
              <a:buClrTx/>
              <a:buSzTx/>
              <a:buNone/>
              <a:defRPr sz="3600" baseline="0"/>
            </a:lvl4pPr>
            <a:lvl5pPr marL="0" indent="0" defTabSz="821690">
              <a:buClrTx/>
              <a:buSzTx/>
              <a:buNone/>
              <a:defRPr sz="3600" baseline="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61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486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48615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61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Bild"/>
          <p:cNvSpPr>
            <a:spLocks noGrp="1"/>
          </p:cNvSpPr>
          <p:nvPr>
            <p:ph type="pic" sz="half" idx="13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598" name="Titel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48599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367665" indent="-367665"/>
            <a:lvl2pPr marL="710565" indent="-367665"/>
            <a:lvl3pPr marL="1053465" indent="-367665"/>
            <a:lvl4pPr marL="1396365" indent="-367665"/>
            <a:lvl5pPr marL="1739265" indent="-367665"/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60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6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Bild"/>
          <p:cNvSpPr>
            <a:spLocks noGrp="1"/>
          </p:cNvSpPr>
          <p:nvPr>
            <p:ph type="pic" sz="quarter" idx="13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20" name="Bild"/>
          <p:cNvSpPr>
            <a:spLocks noGrp="1"/>
          </p:cNvSpPr>
          <p:nvPr>
            <p:ph type="pic" sz="quarter" idx="14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21" name="Bild"/>
          <p:cNvSpPr>
            <a:spLocks noGrp="1"/>
          </p:cNvSpPr>
          <p:nvPr>
            <p:ph type="pic" idx="15"/>
          </p:nvPr>
        </p:nvSpPr>
        <p:spPr>
          <a:xfrm>
            <a:off x="-291704" y="1250156"/>
            <a:ext cx="16850320" cy="11233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486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–Christian Bauer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defTabSz="821690">
              <a:buClrTx/>
              <a:buSzTx/>
              <a:buNone/>
              <a:defRPr sz="2000" baseline="0"/>
            </a:lvl1pPr>
          </a:lstStyle>
          <a:p>
            <a:r>
              <a:t>–Christian Bauer</a:t>
            </a:r>
          </a:p>
        </p:txBody>
      </p:sp>
      <p:sp>
        <p:nvSpPr>
          <p:cNvPr id="1048604" name="„Zitat hier eingeben.“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ClrTx/>
              <a:buSzTx/>
              <a:buNone/>
            </a:lvl1pPr>
          </a:lstStyle>
          <a:p>
            <a:r>
              <a:t>„Zitat hier eingeben.“ </a:t>
            </a:r>
          </a:p>
        </p:txBody>
      </p:sp>
      <p:sp>
        <p:nvSpPr>
          <p:cNvPr id="104860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1048577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4857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87237" y="13073062"/>
            <a:ext cx="460624" cy="4857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1pPr>
      <a:lvl2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2pPr>
      <a:lvl3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3pPr>
      <a:lvl4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4pPr>
      <a:lvl5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5pPr>
      <a:lvl6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6pPr>
      <a:lvl7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7pPr>
      <a:lvl8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8pPr>
      <a:lvl9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5000" b="0" i="0" u="none" strike="noStrike" cap="none" spc="0" baseline="0">
          <a:solidFill>
            <a:srgbClr val="164194"/>
          </a:solidFill>
          <a:latin typeface="+mn-lt"/>
          <a:ea typeface="+mn-ea"/>
          <a:cs typeface="+mn-cs"/>
          <a:sym typeface="Tahoma" panose="020B0604030504040204"/>
        </a:defRPr>
      </a:lvl9pPr>
    </p:titleStyle>
    <p:bodyStyle>
      <a:lvl1pPr marL="431800" marR="0" indent="-431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57000"/>
        <a:buFontTx/>
        <a:buChar char="‣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1pPr>
      <a:lvl2pPr marL="861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2pPr>
      <a:lvl3pPr marL="1305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3pPr>
      <a:lvl4pPr marL="1750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4pPr>
      <a:lvl5pPr marL="2194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5pPr>
      <a:lvl6pPr marL="2639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6pPr>
      <a:lvl7pPr marL="3083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7pPr>
      <a:lvl8pPr marL="35280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8pPr>
      <a:lvl9pPr marL="3972560" marR="0" indent="-41656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164194"/>
        </a:buClr>
        <a:buSzPct val="145000"/>
        <a:buFontTx/>
        <a:buChar char="•"/>
        <a:tabLst>
          <a:tab pos="2794000" algn="l"/>
        </a:tabLst>
        <a:defRPr sz="3000" b="0" i="0" u="none" strike="noStrike" cap="none" spc="0" baseline="23000">
          <a:solidFill>
            <a:srgbClr val="575756"/>
          </a:solidFill>
          <a:latin typeface="+mn-lt"/>
          <a:ea typeface="+mn-ea"/>
          <a:cs typeface="+mn-cs"/>
          <a:sym typeface="Tahoma" panose="020B0604030504040204"/>
        </a:defRPr>
      </a:lvl9pPr>
    </p:bodyStyle>
    <p:otherStyle>
      <a:lvl1pPr marL="0" marR="0" indent="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1pPr>
      <a:lvl2pPr marL="0" marR="0" indent="228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2pPr>
      <a:lvl3pPr marL="0" marR="0" indent="457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3pPr>
      <a:lvl4pPr marL="0" marR="0" indent="685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4pPr>
      <a:lvl5pPr marL="0" marR="0" indent="9144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5pPr>
      <a:lvl6pPr marL="0" marR="0" indent="11430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6pPr>
      <a:lvl7pPr marL="0" marR="0" indent="13716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7pPr>
      <a:lvl8pPr marL="0" marR="0" indent="16002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8pPr>
      <a:lvl9pPr marL="0" marR="0" indent="1828800" algn="l" defTabSz="8216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200" b="0" i="0" u="none" strike="noStrike" cap="none" spc="0" baseline="0">
          <a:solidFill>
            <a:schemeClr val="tx1"/>
          </a:solidFill>
          <a:latin typeface="+mn-lt"/>
          <a:ea typeface="+mn-ea"/>
          <a:cs typeface="+mn-cs"/>
          <a:sym typeface="Tahoma" panose="020B060403050404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1048591" name="Dreieck"/>
          <p:cNvSpPr/>
          <p:nvPr/>
        </p:nvSpPr>
        <p:spPr>
          <a:xfrm rot="10800000">
            <a:off x="19426349" y="-752092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/>
          </a:p>
        </p:txBody>
      </p:sp>
      <p:sp>
        <p:nvSpPr>
          <p:cNvPr id="1048592" name="Rechteck 6"/>
          <p:cNvSpPr/>
          <p:nvPr/>
        </p:nvSpPr>
        <p:spPr>
          <a:xfrm>
            <a:off x="3532910" y="3189497"/>
            <a:ext cx="16361680" cy="44602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de-DE" sz="7300" b="1" dirty="0">
                <a:solidFill>
                  <a:srgbClr val="164194"/>
                </a:solidFill>
                <a:latin typeface="Tahoma" panose="020B0604030504040204"/>
              </a:rPr>
              <a:t>Africa for sustainable development Fellowship</a:t>
            </a:r>
          </a:p>
          <a:p>
            <a:pPr algn="ctr"/>
            <a:r>
              <a:rPr lang="en-US" altLang="de-DE" sz="7300" i="1" dirty="0" err="1">
                <a:solidFill>
                  <a:srgbClr val="164194"/>
                </a:solidFill>
                <a:latin typeface="Tahoma" panose="020B0604030504040204"/>
              </a:rPr>
              <a:t>I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ntroduction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  <a:p>
            <a:pPr algn="ctr"/>
            <a:r>
              <a:rPr lang="en-US" altLang="de-DE" sz="7300" i="1" dirty="0">
                <a:solidFill>
                  <a:srgbClr val="164194"/>
                </a:solidFill>
                <a:latin typeface="Tahoma" panose="020B0604030504040204"/>
              </a:rPr>
              <a:t>COHORT 3</a:t>
            </a:r>
            <a:r>
              <a:rPr lang="de-DE" sz="7300" i="1" dirty="0">
                <a:solidFill>
                  <a:srgbClr val="164194"/>
                </a:solidFill>
                <a:latin typeface="Tahoma" panose="020B0604030504040204"/>
              </a:rPr>
              <a:t> </a:t>
            </a:r>
            <a:r>
              <a:rPr lang="de-DE" sz="7300" i="1" dirty="0" err="1">
                <a:solidFill>
                  <a:srgbClr val="164194"/>
                </a:solidFill>
                <a:latin typeface="Tahoma" panose="020B0604030504040204"/>
              </a:rPr>
              <a:t>Profiles</a:t>
            </a:r>
            <a:endParaRPr lang="de-DE" sz="7300" i="1" dirty="0">
              <a:solidFill>
                <a:srgbClr val="164194"/>
              </a:solidFill>
              <a:latin typeface="Tahoma" panose="020B0604030504040204"/>
            </a:endParaRPr>
          </a:p>
        </p:txBody>
      </p:sp>
      <p:pic>
        <p:nvPicPr>
          <p:cNvPr id="2097155" name="Picture 4" descr="/Users/morris/Morris/Logos/Africa for Sustainable Development - Made with PosterMyWall.jpgAfrica for Sustainable Development - Made with PosterMyWall"/>
          <p:cNvPicPr>
            <a:picLocks noChangeAspect="1"/>
          </p:cNvPicPr>
          <p:nvPr/>
        </p:nvPicPr>
        <p:blipFill>
          <a:blip r:embed="rId2"/>
          <a:srcRect t="14673" b="18504"/>
          <a:stretch>
            <a:fillRect/>
          </a:stretch>
        </p:blipFill>
        <p:spPr>
          <a:xfrm>
            <a:off x="8817610" y="8151495"/>
            <a:ext cx="6348730" cy="424243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0" name="Dreieck"/>
          <p:cNvSpPr/>
          <p:nvPr/>
        </p:nvSpPr>
        <p:spPr>
          <a:xfrm>
            <a:off x="-5621227" y="8885236"/>
            <a:ext cx="10785253" cy="628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048581" name="Dreieck"/>
          <p:cNvSpPr/>
          <p:nvPr/>
        </p:nvSpPr>
        <p:spPr>
          <a:xfrm rot="10800000">
            <a:off x="19224643" y="-995820"/>
            <a:ext cx="10785253" cy="628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2BAC9">
              <a:alpha val="30106"/>
            </a:srgbClr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 defTabSz="821690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sp>
        <p:nvSpPr>
          <p:cNvPr id="1048582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23058375" y="12806362"/>
            <a:ext cx="295274" cy="4603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latin typeface="+mj-lt"/>
              </a:rPr>
              <a:t>2</a:t>
            </a:fld>
            <a:endParaRPr>
              <a:latin typeface="+mj-lt"/>
            </a:endParaRPr>
          </a:p>
        </p:txBody>
      </p:sp>
      <p:sp>
        <p:nvSpPr>
          <p:cNvPr id="1048583" name="Linie"/>
          <p:cNvSpPr/>
          <p:nvPr/>
        </p:nvSpPr>
        <p:spPr>
          <a:xfrm>
            <a:off x="1155687" y="3743816"/>
            <a:ext cx="21911284" cy="1"/>
          </a:xfrm>
          <a:prstGeom prst="line">
            <a:avLst/>
          </a:prstGeom>
          <a:ln>
            <a:solidFill>
              <a:srgbClr val="575756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>
                <a:solidFill>
                  <a:srgbClr val="FFFFFF"/>
                </a:solidFill>
                <a:latin typeface="Helvetica Neue Medium" panose="02000503000000020004"/>
                <a:ea typeface="Helvetica Neue Medium" panose="02000503000000020004"/>
                <a:cs typeface="Helvetica Neue Medium" panose="02000503000000020004"/>
                <a:sym typeface="Helvetica Neue Medium" panose="02000503000000020004"/>
              </a:defRPr>
            </a:pPr>
            <a:endParaRPr>
              <a:latin typeface="+mj-lt"/>
            </a:endParaRPr>
          </a:p>
        </p:txBody>
      </p:sp>
      <p:pic>
        <p:nvPicPr>
          <p:cNvPr id="2097152" name="signetblau.ai" descr="signetblau.ai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111980" y="1133084"/>
            <a:ext cx="1032523" cy="589768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048584" name="Die Startup Häuser in Tunis &amp; Kigali unterstützen junge Menschen…"/>
          <p:cNvSpPr txBox="1"/>
          <p:nvPr/>
        </p:nvSpPr>
        <p:spPr>
          <a:xfrm>
            <a:off x="1308087" y="1054100"/>
            <a:ext cx="18656313" cy="879474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endParaRPr>
              <a:latin typeface="+mj-lt"/>
            </a:endParaRPr>
          </a:p>
        </p:txBody>
      </p:sp>
      <p:sp>
        <p:nvSpPr>
          <p:cNvPr id="1048585" name="Die Startup Häuser in Tunis &amp; Kigali unterstützen junge Menschen…"/>
          <p:cNvSpPr txBox="1"/>
          <p:nvPr/>
        </p:nvSpPr>
        <p:spPr>
          <a:xfrm>
            <a:off x="1073962" y="1800675"/>
            <a:ext cx="18656313" cy="913711"/>
          </a:xfrm>
          <a:prstGeom prst="rect">
            <a:avLst/>
          </a:prstGeom>
          <a:ln w="12700">
            <a:miter lim="400000"/>
          </a:ln>
        </p:spPr>
        <p:txBody>
          <a:bodyPr wrap="square" lIns="71437" tIns="71437" rIns="71437" bIns="71437" anchor="t">
            <a:spAutoFit/>
          </a:bodyPr>
          <a:lstStyle/>
          <a:p>
            <a:pPr>
              <a:defRPr sz="5000">
                <a:solidFill>
                  <a:srgbClr val="164194"/>
                </a:solidFill>
              </a:defRPr>
            </a:pPr>
            <a:r>
              <a:rPr lang="en-US" altLang="en-GB" sz="5000" dirty="0">
                <a:solidFill>
                  <a:srgbClr val="164194"/>
                </a:solidFill>
                <a:latin typeface="+mj-lt"/>
              </a:rPr>
              <a:t>CHEWE NKAMBA </a:t>
            </a:r>
            <a:endParaRPr lang="de-DE" sz="5000" dirty="0">
              <a:solidFill>
                <a:srgbClr val="164194"/>
              </a:solidFill>
              <a:latin typeface="+mj-lt"/>
            </a:endParaRPr>
          </a:p>
        </p:txBody>
      </p:sp>
      <p:sp>
        <p:nvSpPr>
          <p:cNvPr id="1048586" name="WSH Kigali"/>
          <p:cNvSpPr txBox="1"/>
          <p:nvPr/>
        </p:nvSpPr>
        <p:spPr>
          <a:xfrm>
            <a:off x="1064336" y="2724067"/>
            <a:ext cx="3598741" cy="698267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t">
            <a:spAutoFit/>
          </a:bodyPr>
          <a:lstStyle/>
          <a:p>
            <a:r>
              <a:rPr lang="en-US" altLang="de-DE" dirty="0">
                <a:latin typeface="+mj-lt"/>
              </a:rPr>
              <a:t>PUBLIC HEALTH </a:t>
            </a:r>
          </a:p>
        </p:txBody>
      </p:sp>
      <p:sp>
        <p:nvSpPr>
          <p:cNvPr id="1048587" name="Textfeld 13"/>
          <p:cNvSpPr txBox="1"/>
          <p:nvPr/>
        </p:nvSpPr>
        <p:spPr>
          <a:xfrm>
            <a:off x="5516880" y="3864610"/>
            <a:ext cx="18577560" cy="50686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algn="just"/>
            <a:r>
              <a:rPr lang="en-US" altLang="en-GB" sz="3200" dirty="0"/>
              <a:t>Chewe Nkamba is a highly accomplished professional in the field of project portfolio and program management, boasting four years of extensive experience in areas such as HIV/Sexual and Reproductive Health Rights (SRHR), youth engagement, and mental health advocacy. Currently holding the position of School-Based Prevention Interventions Officer at Copper Rose Zambia, I have a track record of successfully creating and executing creative programs that align with the organization's strategic goals. I am a dedicated public health specialist deeply committed to advancing the Sustainable Development Goals, with a particular focus on promoting gender equality and improving health and well-being. I excel in crafting and implementing innovative public health initiatives that address health disparities, champion gender equity, and enhance community health. My passion lies in effecting positive change through evidence-based strategies and advocacy.</a:t>
            </a:r>
            <a:endParaRPr sz="3200" dirty="0"/>
          </a:p>
        </p:txBody>
      </p:sp>
      <p:sp>
        <p:nvSpPr>
          <p:cNvPr id="1048588" name="Textfeld 13"/>
          <p:cNvSpPr txBox="1"/>
          <p:nvPr/>
        </p:nvSpPr>
        <p:spPr>
          <a:xfrm>
            <a:off x="5516880" y="9054097"/>
            <a:ext cx="17836769" cy="52174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</a:defRPr>
            </a:defPPr>
            <a:lvl1pPr>
              <a:defRPr sz="3200" b="1">
                <a:latin typeface="+mj-lt"/>
              </a:defRPr>
            </a:lvl1pPr>
          </a:lstStyle>
          <a:p>
            <a:r>
              <a:rPr lang="en-GB" dirty="0">
                <a:sym typeface="Proxima Nova"/>
              </a:rPr>
              <a:t>Key Achievements: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US" b="0" dirty="0">
                <a:sym typeface="Proxima Nova"/>
              </a:rPr>
              <a:t> Bachelor’s Degree in Adult Education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US" b="0" dirty="0">
                <a:sym typeface="Proxima Nova"/>
              </a:rPr>
              <a:t> Master of Public Health Candidate</a:t>
            </a:r>
            <a:endParaRPr lang="en-GB" b="0" dirty="0">
              <a:sym typeface="Proxima Nova"/>
            </a:endParaRP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US" altLang="en-GB" b="0" dirty="0">
                <a:sym typeface="Proxima Nova"/>
              </a:rPr>
              <a:t>USAID Youth Lead Alumni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US" altLang="en-GB" b="0" dirty="0">
                <a:sym typeface="Proxima Nova"/>
              </a:rPr>
              <a:t>Provided consulting services to government agencies and NGOs, offering expertise in Team Building </a:t>
            </a:r>
          </a:p>
          <a:p>
            <a:pPr marL="527050" indent="-457200">
              <a:spcBef>
                <a:spcPts val="1000"/>
              </a:spcBef>
              <a:buClr>
                <a:srgbClr val="164194"/>
              </a:buClr>
              <a:buSzPts val="2500"/>
              <a:buFont typeface="Wingdings" panose="05000000000000000000" pitchFamily="2" charset="2"/>
              <a:buChar char="Ø"/>
            </a:pPr>
            <a:r>
              <a:rPr lang="en-US" altLang="en-GB" b="0" dirty="0">
                <a:sym typeface="Proxima Nova"/>
              </a:rPr>
              <a:t>Coordinated and mobilized over 1000 young people at the first-ever youth Rise Up summit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person in a suit and tie&#10;&#10;Description automatically generated">
            <a:extLst>
              <a:ext uri="{FF2B5EF4-FFF2-40B4-BE49-F238E27FC236}">
                <a16:creationId xmlns:a16="http://schemas.microsoft.com/office/drawing/2014/main" id="{5E859051-D0DF-E59F-EE0B-EEA9FDB2C1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36" y="3785231"/>
            <a:ext cx="4762500" cy="7131050"/>
          </a:xfrm>
          <a:prstGeom prst="rect">
            <a:avLst/>
          </a:prstGeom>
        </p:spPr>
      </p:pic>
      <p:pic>
        <p:nvPicPr>
          <p:cNvPr id="5" name="image1.jpeg">
            <a:extLst>
              <a:ext uri="{FF2B5EF4-FFF2-40B4-BE49-F238E27FC236}">
                <a16:creationId xmlns:a16="http://schemas.microsoft.com/office/drawing/2014/main" id="{976FE766-D332-7F20-92E9-3B8F8BD4BE8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1036" y="11075062"/>
            <a:ext cx="5014785" cy="177885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575756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latin typeface="Helvetica Neue Medium" panose="02000503000000020004"/>
            <a:ea typeface="Helvetica Neue Medium" panose="02000503000000020004"/>
            <a:cs typeface="Helvetica Neue Medium" panose="02000503000000020004"/>
            <a:sym typeface="Helvetica Neue Medium" panose="020005030000000200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600" b="0" i="0" u="none" strike="noStrike" cap="none" spc="0" normalizeH="0" baseline="0">
            <a:ln>
              <a:noFill/>
            </a:ln>
            <a:solidFill>
              <a:srgbClr val="575756"/>
            </a:solidFill>
            <a:effectLst/>
            <a:latin typeface="+mn-lt"/>
            <a:ea typeface="+mn-ea"/>
            <a:cs typeface="+mn-cs"/>
            <a:sym typeface="Tahoma" panose="020B060403050404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>
          <a:srgbClr val="000000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208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Helvetica Light</vt:lpstr>
      <vt:lpstr>Helvetica Neue</vt:lpstr>
      <vt:lpstr>Helvetica Neue Medium</vt:lpstr>
      <vt:lpstr>Tahoma</vt:lpstr>
      <vt:lpstr>Wingdings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Wurow, Andrea</dc:creator>
  <cp:lastModifiedBy>chewe nkamba</cp:lastModifiedBy>
  <cp:revision>9</cp:revision>
  <dcterms:created xsi:type="dcterms:W3CDTF">2023-10-18T05:35:00Z</dcterms:created>
  <dcterms:modified xsi:type="dcterms:W3CDTF">2023-11-06T18:31:44Z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0x010100277494833E7B6D429A895E2A2936E491</vt:lpwstr>
  </property>
  <property fmtid="{D5CDD505-2E9C-101B-9397-08002B2CF9AE}" pid="3" name="KSOProductBuildVer">
    <vt:lpwstr>1033-5.5.1.8075</vt:lpwstr>
  </property>
  <property fmtid="{D5CDD505-2E9C-101B-9397-08002B2CF9AE}" pid="4" name="ICV">
    <vt:lpwstr>1d618a0f4a2b47098eba7c0124753b0e</vt:lpwstr>
  </property>
</Properties>
</file>