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11" r:id="rId2"/>
    <p:sldId id="415" r:id="rId3"/>
  </p:sldIdLst>
  <p:sldSz cx="24384000" cy="13716000"/>
  <p:notesSz cx="6959600" cy="92456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1pPr>
    <a:lvl2pPr marL="0" marR="0" indent="2286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2pPr>
    <a:lvl3pPr marL="0" marR="0" indent="4572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3pPr>
    <a:lvl4pPr marL="0" marR="0" indent="6858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4pPr>
    <a:lvl5pPr marL="0" marR="0" indent="9144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5pPr>
    <a:lvl6pPr marL="0" marR="0" indent="11430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6pPr>
    <a:lvl7pPr marL="0" marR="0" indent="13716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7pPr>
    <a:lvl8pPr marL="0" marR="0" indent="16002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8pPr>
    <a:lvl9pPr marL="0" marR="0" indent="18288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  <p15:guide id="3" orient="horz" pos="8198">
          <p15:clr>
            <a:srgbClr val="A4A3A4"/>
          </p15:clr>
        </p15:guide>
        <p15:guide id="4" pos="756">
          <p15:clr>
            <a:srgbClr val="A4A3A4"/>
          </p15:clr>
        </p15:guide>
        <p15:guide id="5" pos="8542">
          <p15:clr>
            <a:srgbClr val="A4A3A4"/>
          </p15:clr>
        </p15:guide>
        <p15:guide id="6" orient="horz" pos="3163">
          <p15:clr>
            <a:srgbClr val="A4A3A4"/>
          </p15:clr>
        </p15:guide>
        <p15:guide id="7" orient="horz" pos="7064">
          <p15:clr>
            <a:srgbClr val="A4A3A4"/>
          </p15:clr>
        </p15:guide>
        <p15:guide id="8" pos="1455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lizwe Gqobo" initials="MG" lastIdx="1" clrIdx="0"/>
  <p:cmAuthor id="2" name="Oliver Reisner" initials="OR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28F"/>
    <a:srgbClr val="585858"/>
    <a:srgbClr val="C7D1DE"/>
    <a:srgbClr val="2F4819"/>
    <a:srgbClr val="F2C685"/>
    <a:srgbClr val="194194"/>
    <a:srgbClr val="164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34" d="100"/>
          <a:sy n="34" d="100"/>
        </p:scale>
        <p:origin x="756" y="48"/>
      </p:cViewPr>
      <p:guideLst>
        <p:guide orient="horz" pos="4320"/>
        <p:guide pos="7680"/>
        <p:guide orient="horz" pos="8198"/>
        <p:guide pos="756"/>
        <p:guide pos="8542"/>
        <p:guide orient="horz" pos="3163"/>
        <p:guide orient="horz" pos="7064"/>
        <p:guide pos="145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398463" y="693738"/>
            <a:ext cx="6162675" cy="3467100"/>
          </a:xfrm>
          <a:prstGeom prst="rect">
            <a:avLst/>
          </a:prstGeom>
        </p:spPr>
        <p:txBody>
          <a:bodyPr lIns="92592" tIns="46296" rIns="92592" bIns="46296"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27947" y="4391660"/>
            <a:ext cx="5103707" cy="4160520"/>
          </a:xfrm>
          <a:prstGeom prst="rect">
            <a:avLst/>
          </a:prstGeom>
        </p:spPr>
        <p:txBody>
          <a:bodyPr lIns="92592" tIns="46296" rIns="92592" bIns="46296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728934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1pPr>
    <a:lvl2pPr indent="2286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2pPr>
    <a:lvl3pPr indent="4572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3pPr>
    <a:lvl4pPr indent="6858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4pPr>
    <a:lvl5pPr indent="9144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5pPr>
    <a:lvl6pPr indent="11430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6pPr>
    <a:lvl7pPr indent="13716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7pPr>
    <a:lvl8pPr indent="16002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8pPr>
    <a:lvl9pPr indent="18288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"/>
          <p:cNvSpPr>
            <a:spLocks noGrp="1"/>
          </p:cNvSpPr>
          <p:nvPr>
            <p:ph type="pic" sz="half" idx="13"/>
          </p:nvPr>
        </p:nvSpPr>
        <p:spPr>
          <a:xfrm>
            <a:off x="5329062" y="406546"/>
            <a:ext cx="13716003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eltext"/>
          <p:cNvSpPr txBox="1">
            <a:spLocks noGrp="1"/>
          </p:cNvSpPr>
          <p:nvPr>
            <p:ph type="title" hasCustomPrompt="1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22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defTabSz="821690">
              <a:buClrTx/>
              <a:buSzTx/>
              <a:buNone/>
              <a:defRPr sz="3600" baseline="0"/>
            </a:lvl1pPr>
            <a:lvl2pPr marL="0" indent="0" defTabSz="821690">
              <a:buClrTx/>
              <a:buSzTx/>
              <a:buNone/>
              <a:defRPr sz="3600" baseline="0"/>
            </a:lvl2pPr>
            <a:lvl3pPr marL="0" indent="0" defTabSz="821690">
              <a:buClrTx/>
              <a:buSzTx/>
              <a:buNone/>
              <a:defRPr sz="3600" baseline="0"/>
            </a:lvl3pPr>
            <a:lvl4pPr marL="0" indent="0" defTabSz="821690">
              <a:buClrTx/>
              <a:buSzTx/>
              <a:buNone/>
              <a:defRPr sz="3600" baseline="0"/>
            </a:lvl4pPr>
            <a:lvl5pPr marL="0" indent="0" defTabSz="821690">
              <a:buClrTx/>
              <a:buSzTx/>
              <a:buNone/>
              <a:defRPr sz="3600" baseline="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"/>
          <p:cNvSpPr>
            <a:spLocks noGrp="1"/>
          </p:cNvSpPr>
          <p:nvPr>
            <p:ph type="pic" idx="13"/>
          </p:nvPr>
        </p:nvSpPr>
        <p:spPr>
          <a:xfrm>
            <a:off x="1712269" y="0"/>
            <a:ext cx="20959463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>
            <a:spLocks noGrp="1"/>
          </p:cNvSpPr>
          <p:nvPr>
            <p:ph type="title" hasCustomPrompt="1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"/>
          <p:cNvSpPr>
            <a:spLocks noGrp="1"/>
          </p:cNvSpPr>
          <p:nvPr>
            <p:ph type="pic" idx="13"/>
          </p:nvPr>
        </p:nvSpPr>
        <p:spPr>
          <a:xfrm>
            <a:off x="6231433" y="863203"/>
            <a:ext cx="17439681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eltext"/>
          <p:cNvSpPr txBox="1">
            <a:spLocks noGrp="1"/>
          </p:cNvSpPr>
          <p:nvPr>
            <p:ph type="title" hasCustomPrompt="1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 defTabSz="914400">
              <a:tabLst>
                <a:tab pos="2794000" algn="l"/>
              </a:tabLst>
              <a:defRPr sz="3000" baseline="23000">
                <a:solidFill>
                  <a:srgbClr val="575756"/>
                </a:solidFill>
              </a:defRPr>
            </a:lvl1pPr>
          </a:lstStyle>
          <a:p>
            <a:r>
              <a:t>Titeltext</a:t>
            </a:r>
          </a:p>
        </p:txBody>
      </p:sp>
      <p:sp>
        <p:nvSpPr>
          <p:cNvPr id="40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defTabSz="821690">
              <a:buClrTx/>
              <a:buSzTx/>
              <a:buNone/>
              <a:defRPr sz="3600" baseline="0"/>
            </a:lvl1pPr>
            <a:lvl2pPr marL="0" indent="0" defTabSz="821690">
              <a:buClrTx/>
              <a:buSzTx/>
              <a:buNone/>
              <a:defRPr sz="3600" baseline="0"/>
            </a:lvl2pPr>
            <a:lvl3pPr marL="0" indent="0" defTabSz="821690">
              <a:buClrTx/>
              <a:buSzTx/>
              <a:buNone/>
              <a:defRPr sz="3600" baseline="0"/>
            </a:lvl3pPr>
            <a:lvl4pPr marL="0" indent="0" defTabSz="821690">
              <a:buClrTx/>
              <a:buSzTx/>
              <a:buNone/>
              <a:defRPr sz="3600" baseline="0"/>
            </a:lvl4pPr>
            <a:lvl5pPr marL="0" indent="0" defTabSz="821690">
              <a:buClrTx/>
              <a:buSzTx/>
              <a:buNone/>
              <a:defRPr sz="3600" baseline="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7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"/>
          <p:cNvSpPr>
            <a:spLocks noGrp="1"/>
          </p:cNvSpPr>
          <p:nvPr>
            <p:ph type="pic" sz="half" idx="13"/>
          </p:nvPr>
        </p:nvSpPr>
        <p:spPr>
          <a:xfrm>
            <a:off x="8794253" y="3637358"/>
            <a:ext cx="13260587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eltext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7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367665" indent="-367665"/>
            <a:lvl2pPr marL="710565" indent="-367665"/>
            <a:lvl3pPr marL="1053465" indent="-367665"/>
            <a:lvl4pPr marL="1396365" indent="-367665"/>
            <a:lvl5pPr marL="1739265" indent="-367665"/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187237" y="13073062"/>
            <a:ext cx="466269" cy="47307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"/>
          <p:cNvSpPr>
            <a:spLocks noGrp="1"/>
          </p:cNvSpPr>
          <p:nvPr>
            <p:ph type="pic" sz="quarter" idx="13"/>
          </p:nvPr>
        </p:nvSpPr>
        <p:spPr>
          <a:xfrm>
            <a:off x="12442031" y="7072312"/>
            <a:ext cx="8514489" cy="567928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Bild"/>
          <p:cNvSpPr>
            <a:spLocks noGrp="1"/>
          </p:cNvSpPr>
          <p:nvPr>
            <p:ph type="pic" sz="quarter" idx="14"/>
          </p:nvPr>
        </p:nvSpPr>
        <p:spPr>
          <a:xfrm>
            <a:off x="12192000" y="1250156"/>
            <a:ext cx="8251032" cy="55006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Bild"/>
          <p:cNvSpPr>
            <a:spLocks noGrp="1"/>
          </p:cNvSpPr>
          <p:nvPr>
            <p:ph type="pic" idx="15"/>
          </p:nvPr>
        </p:nvSpPr>
        <p:spPr>
          <a:xfrm>
            <a:off x="-291704" y="1250156"/>
            <a:ext cx="16850320" cy="1123354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Christian Bauer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defTabSz="821690">
              <a:buClrTx/>
              <a:buSzTx/>
              <a:buNone/>
              <a:defRPr sz="2000" baseline="0"/>
            </a:lvl1pPr>
          </a:lstStyle>
          <a:p>
            <a:r>
              <a:t>–Christian Bauer</a:t>
            </a:r>
          </a:p>
        </p:txBody>
      </p:sp>
      <p:sp>
        <p:nvSpPr>
          <p:cNvPr id="94" name="„Zitat hier eingeben.“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ClrTx/>
              <a:buSzTx/>
              <a:buNone/>
            </a:lvl1pPr>
          </a:lstStyle>
          <a:p>
            <a:r>
              <a:t>„Zitat hier eingeben.“ </a:t>
            </a:r>
          </a:p>
        </p:txBody>
      </p:sp>
      <p:sp>
        <p:nvSpPr>
          <p:cNvPr id="9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</p:spPr>
        <p:txBody>
          <a:bodyPr lIns="71437" tIns="71437" rIns="71437" bIns="71437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</p:spPr>
        <p:txBody>
          <a:bodyPr lIns="71437" tIns="71437" rIns="71437" bIns="71437" anchor="ctr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187237" y="13073062"/>
            <a:ext cx="460624" cy="4857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1pPr>
      <a:lvl2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2pPr>
      <a:lvl3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3pPr>
      <a:lvl4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4pPr>
      <a:lvl5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5pPr>
      <a:lvl6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6pPr>
      <a:lvl7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7pPr>
      <a:lvl8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8pPr>
      <a:lvl9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9pPr>
    </p:titleStyle>
    <p:bodyStyle>
      <a:lvl1pPr marL="431800" marR="0" indent="-431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57000"/>
        <a:buFontTx/>
        <a:buChar char="‣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1pPr>
      <a:lvl2pPr marL="8610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2pPr>
      <a:lvl3pPr marL="13055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3pPr>
      <a:lvl4pPr marL="17500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4pPr>
      <a:lvl5pPr marL="21945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5pPr>
      <a:lvl6pPr marL="26390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6pPr>
      <a:lvl7pPr marL="30835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7pPr>
      <a:lvl8pPr marL="35280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8pPr>
      <a:lvl9pPr marL="39725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9pPr>
    </p:bodyStyle>
    <p:otherStyle>
      <a:lvl1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1pPr>
      <a:lvl2pPr marL="0" marR="0" indent="2286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2pPr>
      <a:lvl3pPr marL="0" marR="0" indent="4572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3pPr>
      <a:lvl4pPr marL="0" marR="0" indent="6858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4pPr>
      <a:lvl5pPr marL="0" marR="0" indent="9144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5pPr>
      <a:lvl6pPr marL="0" marR="0" indent="11430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6pPr>
      <a:lvl7pPr marL="0" marR="0" indent="13716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7pPr>
      <a:lvl8pPr marL="0" marR="0" indent="16002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8pPr>
      <a:lvl9pPr marL="0" marR="0" indent="18288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Dreieck"/>
          <p:cNvSpPr/>
          <p:nvPr/>
        </p:nvSpPr>
        <p:spPr>
          <a:xfrm>
            <a:off x="-5621227" y="8885236"/>
            <a:ext cx="10785253" cy="6280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2BAC9">
              <a:alpha val="30106"/>
            </a:srgbClr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 defTabSz="821690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/>
          </a:p>
        </p:txBody>
      </p:sp>
      <p:sp>
        <p:nvSpPr>
          <p:cNvPr id="413" name="Dreieck"/>
          <p:cNvSpPr/>
          <p:nvPr/>
        </p:nvSpPr>
        <p:spPr>
          <a:xfrm rot="10800000">
            <a:off x="19426349" y="-752092"/>
            <a:ext cx="10785253" cy="6280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2BAC9">
              <a:alpha val="30106"/>
            </a:srgbClr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 defTabSz="821690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/>
          </a:p>
        </p:txBody>
      </p:sp>
      <p:sp>
        <p:nvSpPr>
          <p:cNvPr id="7" name="Rechteck 6"/>
          <p:cNvSpPr/>
          <p:nvPr/>
        </p:nvSpPr>
        <p:spPr>
          <a:xfrm>
            <a:off x="3532910" y="3189497"/>
            <a:ext cx="16361680" cy="458470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de-DE" sz="7300" b="1" dirty="0">
                <a:solidFill>
                  <a:srgbClr val="164194"/>
                </a:solidFill>
                <a:latin typeface="Tahoma" panose="020B0604030504040204"/>
              </a:rPr>
              <a:t>Africa for sustainable development Fellowship</a:t>
            </a:r>
          </a:p>
          <a:p>
            <a:pPr algn="ctr"/>
            <a:r>
              <a:rPr lang="en-US" altLang="de-DE" sz="7300" i="1" dirty="0" err="1">
                <a:solidFill>
                  <a:srgbClr val="164194"/>
                </a:solidFill>
                <a:latin typeface="Tahoma" panose="020B0604030504040204"/>
              </a:rPr>
              <a:t>I</a:t>
            </a:r>
            <a:r>
              <a:rPr lang="de-DE" sz="7300" i="1" dirty="0" err="1">
                <a:solidFill>
                  <a:srgbClr val="164194"/>
                </a:solidFill>
                <a:latin typeface="Tahoma" panose="020B0604030504040204"/>
              </a:rPr>
              <a:t>ntroduction</a:t>
            </a:r>
            <a:endParaRPr lang="de-DE" sz="7300" i="1" dirty="0">
              <a:solidFill>
                <a:srgbClr val="164194"/>
              </a:solidFill>
              <a:latin typeface="Tahoma" panose="020B0604030504040204"/>
            </a:endParaRPr>
          </a:p>
          <a:p>
            <a:pPr algn="ctr"/>
            <a:r>
              <a:rPr lang="en-US" altLang="de-DE" sz="7300" i="1" dirty="0">
                <a:solidFill>
                  <a:srgbClr val="164194"/>
                </a:solidFill>
                <a:latin typeface="Tahoma" panose="020B0604030504040204"/>
              </a:rPr>
              <a:t>COHORT 3</a:t>
            </a:r>
            <a:r>
              <a:rPr lang="de-DE" sz="7300" i="1" dirty="0">
                <a:solidFill>
                  <a:srgbClr val="164194"/>
                </a:solidFill>
                <a:latin typeface="Tahoma" panose="020B0604030504040204"/>
              </a:rPr>
              <a:t> </a:t>
            </a:r>
            <a:r>
              <a:rPr lang="de-DE" sz="7300" i="1" dirty="0" err="1">
                <a:solidFill>
                  <a:srgbClr val="164194"/>
                </a:solidFill>
                <a:latin typeface="Tahoma" panose="020B0604030504040204"/>
              </a:rPr>
              <a:t>Profiles</a:t>
            </a:r>
            <a:endParaRPr lang="de-DE" sz="7300" i="1" dirty="0">
              <a:solidFill>
                <a:srgbClr val="164194"/>
              </a:solidFill>
              <a:latin typeface="Tahoma" panose="020B0604030504040204"/>
            </a:endParaRPr>
          </a:p>
        </p:txBody>
      </p:sp>
      <p:pic>
        <p:nvPicPr>
          <p:cNvPr id="5" name="Picture 4" descr="/Users/morris/Morris/Logos/Africa for Sustainable Development - Made with PosterMyWall.jpgAfrica for Sustainable Development - Made with PosterMyWall"/>
          <p:cNvPicPr>
            <a:picLocks noChangeAspect="1"/>
          </p:cNvPicPr>
          <p:nvPr/>
        </p:nvPicPr>
        <p:blipFill>
          <a:blip r:embed="rId2"/>
          <a:srcRect t="14673" b="18504"/>
          <a:stretch>
            <a:fillRect/>
          </a:stretch>
        </p:blipFill>
        <p:spPr>
          <a:xfrm>
            <a:off x="8817610" y="8151495"/>
            <a:ext cx="6348730" cy="424243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Dreieck"/>
          <p:cNvSpPr/>
          <p:nvPr/>
        </p:nvSpPr>
        <p:spPr>
          <a:xfrm>
            <a:off x="-5621227" y="8885236"/>
            <a:ext cx="10785253" cy="6280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2BAC9">
              <a:alpha val="30106"/>
            </a:srgbClr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 defTabSz="821690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>
              <a:latin typeface="+mj-lt"/>
            </a:endParaRPr>
          </a:p>
        </p:txBody>
      </p:sp>
      <p:sp>
        <p:nvSpPr>
          <p:cNvPr id="157" name="Dreieck"/>
          <p:cNvSpPr/>
          <p:nvPr/>
        </p:nvSpPr>
        <p:spPr>
          <a:xfrm rot="10800000">
            <a:off x="19224643" y="-995820"/>
            <a:ext cx="10785253" cy="6280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2BAC9">
              <a:alpha val="30106"/>
            </a:srgbClr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 defTabSz="821690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>
              <a:latin typeface="+mj-lt"/>
            </a:endParaRPr>
          </a:p>
        </p:txBody>
      </p:sp>
      <p:sp>
        <p:nvSpPr>
          <p:cNvPr id="159" name="Foliennummer"/>
          <p:cNvSpPr txBox="1">
            <a:spLocks noGrp="1"/>
          </p:cNvSpPr>
          <p:nvPr>
            <p:ph type="sldNum" sz="quarter" idx="4294967295"/>
          </p:nvPr>
        </p:nvSpPr>
        <p:spPr>
          <a:xfrm>
            <a:off x="23058375" y="12806362"/>
            <a:ext cx="308100" cy="48577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latin typeface="+mj-lt"/>
              </a:rPr>
              <a:t>2</a:t>
            </a:fld>
            <a:endParaRPr>
              <a:latin typeface="+mj-lt"/>
            </a:endParaRPr>
          </a:p>
        </p:txBody>
      </p:sp>
      <p:sp>
        <p:nvSpPr>
          <p:cNvPr id="161" name="Linie"/>
          <p:cNvSpPr/>
          <p:nvPr/>
        </p:nvSpPr>
        <p:spPr>
          <a:xfrm>
            <a:off x="716957" y="3180569"/>
            <a:ext cx="21911284" cy="1"/>
          </a:xfrm>
          <a:prstGeom prst="line">
            <a:avLst/>
          </a:prstGeom>
          <a:ln>
            <a:solidFill>
              <a:srgbClr val="575756"/>
            </a:solidFill>
            <a:miter lim="400000"/>
          </a:ln>
        </p:spPr>
        <p:txBody>
          <a:bodyPr lIns="71437" tIns="71437" rIns="71437" bIns="71437" anchor="ctr"/>
          <a:lstStyle/>
          <a:p>
            <a:pPr algn="ctr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>
              <a:latin typeface="+mj-lt"/>
            </a:endParaRPr>
          </a:p>
        </p:txBody>
      </p:sp>
      <p:pic>
        <p:nvPicPr>
          <p:cNvPr id="165" name="signetblau.ai" descr="signetblau.ai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2111980" y="1133084"/>
            <a:ext cx="1032523" cy="589768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6" name="Die Startup Häuser in Tunis &amp; Kigali unterstützen junge Menschen…"/>
          <p:cNvSpPr txBox="1"/>
          <p:nvPr/>
        </p:nvSpPr>
        <p:spPr>
          <a:xfrm>
            <a:off x="1308087" y="1054100"/>
            <a:ext cx="18656313" cy="913711"/>
          </a:xfrm>
          <a:prstGeom prst="rect">
            <a:avLst/>
          </a:prstGeom>
          <a:ln w="12700">
            <a:miter lim="400000"/>
          </a:ln>
        </p:spPr>
        <p:txBody>
          <a:bodyPr wrap="square" lIns="71437" tIns="71437" rIns="71437" bIns="71437">
            <a:spAutoFit/>
          </a:bodyPr>
          <a:lstStyle/>
          <a:p>
            <a:pPr>
              <a:defRPr sz="5000">
                <a:solidFill>
                  <a:srgbClr val="164194"/>
                </a:solidFill>
              </a:defRPr>
            </a:pPr>
            <a:endParaRPr>
              <a:latin typeface="+mj-lt"/>
            </a:endParaRPr>
          </a:p>
        </p:txBody>
      </p:sp>
      <p:sp>
        <p:nvSpPr>
          <p:cNvPr id="18" name="Die Startup Häuser in Tunis &amp; Kigali unterstützen junge Menschen…"/>
          <p:cNvSpPr txBox="1"/>
          <p:nvPr/>
        </p:nvSpPr>
        <p:spPr>
          <a:xfrm>
            <a:off x="1064336" y="1170277"/>
            <a:ext cx="18656313" cy="911225"/>
          </a:xfrm>
          <a:prstGeom prst="rect">
            <a:avLst/>
          </a:prstGeom>
          <a:ln w="12700">
            <a:miter lim="400000"/>
          </a:ln>
        </p:spPr>
        <p:txBody>
          <a:bodyPr wrap="square" lIns="71437" tIns="71437" rIns="71437" bIns="71437" anchor="t">
            <a:spAutoFit/>
          </a:bodyPr>
          <a:lstStyle/>
          <a:p>
            <a:pPr>
              <a:defRPr sz="5000">
                <a:solidFill>
                  <a:srgbClr val="164194"/>
                </a:solidFill>
              </a:defRPr>
            </a:pPr>
            <a:r>
              <a:rPr lang="en-ZW" sz="5000" dirty="0" smtClean="0">
                <a:solidFill>
                  <a:srgbClr val="164194"/>
                </a:solidFill>
                <a:latin typeface="+mj-lt"/>
              </a:rPr>
              <a:t>Josephine Adhiambo Ogaja</a:t>
            </a:r>
            <a:endParaRPr lang="de-DE" sz="5000" dirty="0">
              <a:solidFill>
                <a:srgbClr val="164194"/>
              </a:solidFill>
              <a:latin typeface="+mj-lt"/>
            </a:endParaRPr>
          </a:p>
        </p:txBody>
      </p:sp>
      <p:sp>
        <p:nvSpPr>
          <p:cNvPr id="38" name="WSH Kigali"/>
          <p:cNvSpPr txBox="1"/>
          <p:nvPr/>
        </p:nvSpPr>
        <p:spPr>
          <a:xfrm>
            <a:off x="1064336" y="2077122"/>
            <a:ext cx="8250656" cy="698267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 anchor="t">
            <a:spAutoFit/>
          </a:bodyPr>
          <a:lstStyle/>
          <a:p>
            <a:r>
              <a:rPr lang="en-ZW" altLang="de-DE" dirty="0">
                <a:latin typeface="+mj-lt"/>
              </a:rPr>
              <a:t>Sustainable Infrastructure Development</a:t>
            </a:r>
            <a:endParaRPr lang="en-US" altLang="de-DE" dirty="0">
              <a:latin typeface="+mj-lt"/>
            </a:endParaRPr>
          </a:p>
        </p:txBody>
      </p:sp>
      <p:sp>
        <p:nvSpPr>
          <p:cNvPr id="19" name="Textfeld 13"/>
          <p:cNvSpPr txBox="1"/>
          <p:nvPr/>
        </p:nvSpPr>
        <p:spPr>
          <a:xfrm>
            <a:off x="5523823" y="3350055"/>
            <a:ext cx="18143220" cy="45762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t">
            <a:spAutoFit/>
          </a:bodyPr>
          <a:lstStyle/>
          <a:p>
            <a:r>
              <a:rPr lang="en-GB" sz="3200" dirty="0" smtClean="0"/>
              <a:t>Josephine Ogaja is a Public Health practitioner whose main interests are in Monitoring and Evaluation, Research, Data analysis and population health. </a:t>
            </a:r>
            <a:r>
              <a:rPr lang="en-GB" sz="3200" dirty="0" smtClean="0"/>
              <a:t>She is experienced in designing and leading research projects, understanding donor expectations and trends for Monitoring and Evaluation, Data quality assessment to improve systems, data analysis and capacity building. </a:t>
            </a:r>
          </a:p>
          <a:p>
            <a:r>
              <a:rPr lang="en-GB" sz="3200" dirty="0" smtClean="0"/>
              <a:t>Josephine is also passionate about volunteering. </a:t>
            </a:r>
            <a:r>
              <a:rPr lang="en-GB" sz="3200" dirty="0" smtClean="0"/>
              <a:t>She is a life member of Kenya Red Cross Society where she has been involved in Disaster management, peace building and tracing services. She is also a volunteer with the Kenya Youth Army where she is the Research and Development Officer-Nairobi Branch. </a:t>
            </a:r>
          </a:p>
          <a:p>
            <a:r>
              <a:rPr lang="en-GB" sz="3200" dirty="0" smtClean="0"/>
              <a:t>She lives by the Kurt </a:t>
            </a:r>
            <a:r>
              <a:rPr lang="en-GB" sz="3200" dirty="0" err="1" smtClean="0"/>
              <a:t>Bollacker’s</a:t>
            </a:r>
            <a:r>
              <a:rPr lang="en-GB" sz="3200" dirty="0" smtClean="0"/>
              <a:t> slogan which says, “Data that is loved tends </a:t>
            </a:r>
            <a:r>
              <a:rPr lang="en-GB" sz="3200" smtClean="0"/>
              <a:t>to survive.”</a:t>
            </a:r>
            <a:endParaRPr sz="3200" dirty="0"/>
          </a:p>
        </p:txBody>
      </p:sp>
      <p:sp>
        <p:nvSpPr>
          <p:cNvPr id="20" name="Textfeld 13"/>
          <p:cNvSpPr txBox="1"/>
          <p:nvPr/>
        </p:nvSpPr>
        <p:spPr>
          <a:xfrm>
            <a:off x="5523823" y="8588234"/>
            <a:ext cx="9141378" cy="90492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defRPr sz="3200" b="1">
                <a:latin typeface="+mj-lt"/>
              </a:defRPr>
            </a:lvl1pPr>
          </a:lstStyle>
          <a:p>
            <a:r>
              <a:rPr lang="en-GB" dirty="0">
                <a:sym typeface="Proxima Nova"/>
              </a:rPr>
              <a:t>Key Achievements:</a:t>
            </a: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r>
              <a:rPr lang="en-GB" b="0" dirty="0">
                <a:sym typeface="Proxima Nova"/>
              </a:rPr>
              <a:t>BSc </a:t>
            </a:r>
            <a:r>
              <a:rPr lang="en-GB" b="0" dirty="0" smtClean="0">
                <a:sym typeface="Proxima Nova"/>
              </a:rPr>
              <a:t>Environmental Health</a:t>
            </a:r>
            <a:endParaRPr lang="en-GB" b="0" dirty="0">
              <a:sym typeface="Proxima Nova"/>
            </a:endParaRP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r>
              <a:rPr lang="en-GB" b="0" dirty="0" smtClean="0">
                <a:sym typeface="Proxima Nova"/>
              </a:rPr>
              <a:t>Certificate in Impact Evaluation, </a:t>
            </a:r>
            <a:r>
              <a:rPr lang="en-GB" b="0" dirty="0" err="1" smtClean="0">
                <a:sym typeface="Proxima Nova"/>
              </a:rPr>
              <a:t>ClonesHouse</a:t>
            </a:r>
            <a:r>
              <a:rPr lang="en-GB" b="0" dirty="0" smtClean="0">
                <a:sym typeface="Proxima Nova"/>
              </a:rPr>
              <a:t> Nigeria</a:t>
            </a: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r>
              <a:rPr lang="en-GB" b="0" dirty="0" smtClean="0">
                <a:sym typeface="Proxima Nova"/>
              </a:rPr>
              <a:t>Trained in Youth Leadership, resource mobilization, and how to use malaria scorecards to drive action, accountability and advocacy.</a:t>
            </a:r>
            <a:endParaRPr lang="en-GB" b="0" dirty="0" smtClean="0">
              <a:sym typeface="Proxima Nova"/>
            </a:endParaRP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r>
              <a:rPr lang="en-GB" b="0" dirty="0" smtClean="0">
                <a:sym typeface="Proxima Nova"/>
              </a:rPr>
              <a:t>Kenya Malaria Youth Army &amp; Kenya Red Cross Society volunteer</a:t>
            </a: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endParaRPr lang="en-GB" b="0" dirty="0" smtClean="0">
              <a:sym typeface="Proxima Nova"/>
            </a:endParaRP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endParaRPr lang="en-GB" b="0" dirty="0">
              <a:sym typeface="Proxima Nova"/>
            </a:endParaRP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endParaRPr lang="en-GB" b="0" dirty="0">
              <a:sym typeface="Proxima Nova"/>
            </a:endParaRP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endParaRPr lang="en-GB" b="0" dirty="0">
              <a:sym typeface="Proxima Nova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Linie">
            <a:extLst>
              <a:ext uri="{FF2B5EF4-FFF2-40B4-BE49-F238E27FC236}">
                <a16:creationId xmlns:a16="http://schemas.microsoft.com/office/drawing/2014/main" xmlns="" id="{08D7FF19-8992-D797-4ECE-277B1091AFA4}"/>
              </a:ext>
            </a:extLst>
          </p:cNvPr>
          <p:cNvSpPr/>
          <p:nvPr/>
        </p:nvSpPr>
        <p:spPr>
          <a:xfrm>
            <a:off x="716957" y="8438925"/>
            <a:ext cx="21911284" cy="1"/>
          </a:xfrm>
          <a:prstGeom prst="line">
            <a:avLst/>
          </a:prstGeom>
          <a:ln>
            <a:solidFill>
              <a:srgbClr val="575756"/>
            </a:solidFill>
            <a:miter lim="400000"/>
          </a:ln>
        </p:spPr>
        <p:txBody>
          <a:bodyPr lIns="71437" tIns="71437" rIns="71437" bIns="71437" anchor="ctr"/>
          <a:lstStyle/>
          <a:p>
            <a:pPr algn="ctr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088" y="3682235"/>
            <a:ext cx="3855938" cy="410393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575756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Tahoma"/>
        <a:ea typeface="Tahoma"/>
        <a:cs typeface="Tahoma"/>
      </a:majorFont>
      <a:minorFont>
        <a:latin typeface="Tahoma"/>
        <a:ea typeface="Tahoma"/>
        <a:cs typeface="Tahom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 panose="02000503000000020004"/>
            <a:ea typeface="Helvetica Neue Medium" panose="02000503000000020004"/>
            <a:cs typeface="Helvetica Neue Medium" panose="02000503000000020004"/>
            <a:sym typeface="Helvetica Neue Medium" panose="020005030000000200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600" b="0" i="0" u="none" strike="noStrike" cap="none" spc="0" normalizeH="0" baseline="0">
            <a:ln>
              <a:noFill/>
            </a:ln>
            <a:solidFill>
              <a:srgbClr val="575756"/>
            </a:solidFill>
            <a:effectLst/>
            <a:uFillTx/>
            <a:latin typeface="+mn-lt"/>
            <a:ea typeface="+mn-ea"/>
            <a:cs typeface="+mn-cs"/>
            <a:sym typeface="Tahoma" panose="020B060403050404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Tahoma"/>
        <a:ea typeface="Tahoma"/>
        <a:cs typeface="Tahoma"/>
      </a:majorFont>
      <a:minorFont>
        <a:latin typeface="Tahoma"/>
        <a:ea typeface="Tahoma"/>
        <a:cs typeface="Tahom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 panose="02000503000000020004"/>
            <a:ea typeface="Helvetica Neue Medium" panose="02000503000000020004"/>
            <a:cs typeface="Helvetica Neue Medium" panose="02000503000000020004"/>
            <a:sym typeface="Helvetica Neue Medium" panose="020005030000000200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600" b="0" i="0" u="none" strike="noStrike" cap="none" spc="0" normalizeH="0" baseline="0">
            <a:ln>
              <a:noFill/>
            </a:ln>
            <a:solidFill>
              <a:srgbClr val="575756"/>
            </a:solidFill>
            <a:effectLst/>
            <a:uFillTx/>
            <a:latin typeface="+mn-lt"/>
            <a:ea typeface="+mn-ea"/>
            <a:cs typeface="+mn-cs"/>
            <a:sym typeface="Tahoma" panose="020B060403050404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2754</TotalTime>
  <Words>190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Helvetica Light</vt:lpstr>
      <vt:lpstr>Helvetica Neue</vt:lpstr>
      <vt:lpstr>Helvetica Neue Medium</vt:lpstr>
      <vt:lpstr>Proxima Nova</vt:lpstr>
      <vt:lpstr>Tahoma</vt:lpstr>
      <vt:lpstr>Wingdings</vt:lpstr>
      <vt:lpstr>White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Wurow, Andrea</dc:creator>
  <cp:lastModifiedBy>Josephine</cp:lastModifiedBy>
  <cp:revision>34</cp:revision>
  <cp:lastPrinted>2023-10-18T09:35:00Z</cp:lastPrinted>
  <dcterms:created xsi:type="dcterms:W3CDTF">2023-10-18T09:35:00Z</dcterms:created>
  <dcterms:modified xsi:type="dcterms:W3CDTF">2023-10-31T11:18:25Z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0x010100277494833E7B6D429A895E2A2936E491</vt:lpwstr>
  </property>
  <property fmtid="{D5CDD505-2E9C-101B-9397-08002B2CF9AE}" pid="3" name="KSOProductBuildVer">
    <vt:lpwstr>1033-5.5.1.8075</vt:lpwstr>
  </property>
</Properties>
</file>