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1" r:id="rId2"/>
    <p:sldId id="415" r:id="rId3"/>
  </p:sldIdLst>
  <p:sldSz cx="24384000" cy="13716000"/>
  <p:notesSz cx="6959600" cy="92456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1pPr>
    <a:lvl2pPr marL="0" marR="0" indent="228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2pPr>
    <a:lvl3pPr marL="0" marR="0" indent="457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3pPr>
    <a:lvl4pPr marL="0" marR="0" indent="685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4pPr>
    <a:lvl5pPr marL="0" marR="0" indent="9144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5pPr>
    <a:lvl6pPr marL="0" marR="0" indent="11430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6pPr>
    <a:lvl7pPr marL="0" marR="0" indent="1371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7pPr>
    <a:lvl8pPr marL="0" marR="0" indent="1600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8pPr>
    <a:lvl9pPr marL="0" marR="0" indent="1828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  <p15:guide id="3" orient="horz" pos="8198">
          <p15:clr>
            <a:srgbClr val="A4A3A4"/>
          </p15:clr>
        </p15:guide>
        <p15:guide id="4" pos="756">
          <p15:clr>
            <a:srgbClr val="A4A3A4"/>
          </p15:clr>
        </p15:guide>
        <p15:guide id="5" pos="8542">
          <p15:clr>
            <a:srgbClr val="A4A3A4"/>
          </p15:clr>
        </p15:guide>
        <p15:guide id="6" orient="horz" pos="3163">
          <p15:clr>
            <a:srgbClr val="A4A3A4"/>
          </p15:clr>
        </p15:guide>
        <p15:guide id="7" orient="horz" pos="7064">
          <p15:clr>
            <a:srgbClr val="A4A3A4"/>
          </p15:clr>
        </p15:guide>
        <p15:guide id="8" pos="14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lizwe Gqobo" initials="MG" lastIdx="1" clrIdx="0"/>
  <p:cmAuthor id="2" name="Oliver Reisner" initials="OR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F"/>
    <a:srgbClr val="585858"/>
    <a:srgbClr val="C7D1DE"/>
    <a:srgbClr val="2F4819"/>
    <a:srgbClr val="F2C685"/>
    <a:srgbClr val="194194"/>
    <a:srgbClr val="16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39" d="100"/>
          <a:sy n="39" d="100"/>
        </p:scale>
        <p:origin x="924" y="-204"/>
      </p:cViewPr>
      <p:guideLst>
        <p:guide orient="horz" pos="4320"/>
        <p:guide pos="7680"/>
        <p:guide orient="horz" pos="8198"/>
        <p:guide pos="756"/>
        <p:guide pos="8542"/>
        <p:guide orient="horz" pos="3163"/>
        <p:guide orient="horz" pos="7064"/>
        <p:guide pos="14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62675" cy="346710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27947" y="4391660"/>
            <a:ext cx="5103707" cy="416052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1pPr>
    <a:lvl2pPr indent="228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2pPr>
    <a:lvl3pPr indent="457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3pPr>
    <a:lvl4pPr indent="685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4pPr>
    <a:lvl5pPr indent="9144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5pPr>
    <a:lvl6pPr indent="11430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6pPr>
    <a:lvl7pPr indent="1371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7pPr>
    <a:lvl8pPr indent="1600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8pPr>
    <a:lvl9pPr indent="1828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 defTabSz="914400">
              <a:tabLst>
                <a:tab pos="2794000" algn="l"/>
              </a:tabLst>
              <a:defRPr sz="3000" baseline="23000">
                <a:solidFill>
                  <a:srgbClr val="575756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367665" indent="-367665"/>
            <a:lvl2pPr marL="710565" indent="-367665"/>
            <a:lvl3pPr marL="1053465" indent="-367665"/>
            <a:lvl4pPr marL="1396365" indent="-367665"/>
            <a:lvl5pPr marL="1739265" indent="-367665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defTabSz="821690">
              <a:buClrTx/>
              <a:buSzTx/>
              <a:buNone/>
              <a:defRPr sz="2000" baseline="0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ClrTx/>
              <a:buSzTx/>
              <a:buNone/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0624" cy="4857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9pPr>
    </p:titleStyle>
    <p:bodyStyle>
      <a:lvl1pPr marL="431800" marR="0" indent="-431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57000"/>
        <a:buFontTx/>
        <a:buChar char="‣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861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1305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1750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2194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2639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3083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3528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3972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9pPr>
    </p:bodyStyle>
    <p:other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228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457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685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9144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11430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1371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1600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1828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413" name="Dreieck"/>
          <p:cNvSpPr/>
          <p:nvPr/>
        </p:nvSpPr>
        <p:spPr>
          <a:xfrm rot="10800000">
            <a:off x="19426349" y="-752092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7" name="Rechteck 6"/>
          <p:cNvSpPr/>
          <p:nvPr/>
        </p:nvSpPr>
        <p:spPr>
          <a:xfrm>
            <a:off x="3532910" y="3189497"/>
            <a:ext cx="16361680" cy="45847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de-DE" sz="7300" b="1" dirty="0">
                <a:solidFill>
                  <a:srgbClr val="164194"/>
                </a:solidFill>
                <a:latin typeface="Tahoma" panose="020B0604030504040204"/>
              </a:rPr>
              <a:t>Africa for sustainable development Fellowship</a:t>
            </a:r>
          </a:p>
          <a:p>
            <a:pPr algn="ctr"/>
            <a:r>
              <a:rPr lang="en-US" altLang="de-DE" sz="7300" i="1" dirty="0" err="1">
                <a:solidFill>
                  <a:srgbClr val="164194"/>
                </a:solidFill>
                <a:latin typeface="Tahoma" panose="020B0604030504040204"/>
              </a:rPr>
              <a:t>I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ntroduction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  <a:p>
            <a:pPr algn="ctr"/>
            <a:r>
              <a:rPr lang="en-US" altLang="de-DE" sz="7300" i="1" dirty="0">
                <a:solidFill>
                  <a:srgbClr val="164194"/>
                </a:solidFill>
                <a:latin typeface="Tahoma" panose="020B0604030504040204"/>
              </a:rPr>
              <a:t>COHORT 3</a:t>
            </a:r>
            <a:r>
              <a:rPr lang="de-DE" sz="7300" i="1" dirty="0">
                <a:solidFill>
                  <a:srgbClr val="164194"/>
                </a:solidFill>
                <a:latin typeface="Tahoma" panose="020B0604030504040204"/>
              </a:rPr>
              <a:t> 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Profiles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</p:txBody>
      </p:sp>
      <p:pic>
        <p:nvPicPr>
          <p:cNvPr id="5" name="Picture 4" descr="/Users/morris/Morris/Logos/Africa for Sustainable Development - Made with PosterMyWall.jpgAfrica for Sustainable Development - Made with PosterMyWall"/>
          <p:cNvPicPr>
            <a:picLocks noChangeAspect="1"/>
          </p:cNvPicPr>
          <p:nvPr/>
        </p:nvPicPr>
        <p:blipFill>
          <a:blip r:embed="rId2"/>
          <a:srcRect t="14673" b="18504"/>
          <a:stretch>
            <a:fillRect/>
          </a:stretch>
        </p:blipFill>
        <p:spPr>
          <a:xfrm>
            <a:off x="8817610" y="8151495"/>
            <a:ext cx="6348730" cy="42424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7" name="Dreieck"/>
          <p:cNvSpPr/>
          <p:nvPr/>
        </p:nvSpPr>
        <p:spPr>
          <a:xfrm rot="10800000">
            <a:off x="19224643" y="-995820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9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23058375" y="12806362"/>
            <a:ext cx="308100" cy="4857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+mj-lt"/>
              </a:rPr>
              <a:t>2</a:t>
            </a:fld>
            <a:endParaRPr>
              <a:latin typeface="+mj-lt"/>
            </a:endParaRPr>
          </a:p>
        </p:txBody>
      </p:sp>
      <p:sp>
        <p:nvSpPr>
          <p:cNvPr id="161" name="Linie"/>
          <p:cNvSpPr/>
          <p:nvPr/>
        </p:nvSpPr>
        <p:spPr>
          <a:xfrm>
            <a:off x="1155687" y="3743816"/>
            <a:ext cx="21911284" cy="1"/>
          </a:xfrm>
          <a:prstGeom prst="line">
            <a:avLst/>
          </a:prstGeom>
          <a:ln>
            <a:solidFill>
              <a:srgbClr val="575756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pic>
        <p:nvPicPr>
          <p:cNvPr id="165" name="signetblau.ai" descr="signetblau.ai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111980" y="1133084"/>
            <a:ext cx="1032523" cy="58976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6" name="Die Startup Häuser in Tunis &amp; Kigali unterstützen junge Menschen…"/>
          <p:cNvSpPr txBox="1"/>
          <p:nvPr/>
        </p:nvSpPr>
        <p:spPr>
          <a:xfrm>
            <a:off x="1308087" y="1054100"/>
            <a:ext cx="18656313" cy="913711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endParaRPr>
              <a:latin typeface="+mj-lt"/>
            </a:endParaRPr>
          </a:p>
        </p:txBody>
      </p:sp>
      <p:sp>
        <p:nvSpPr>
          <p:cNvPr id="18" name="Die Startup Häuser in Tunis &amp; Kigali unterstützen junge Menschen…"/>
          <p:cNvSpPr txBox="1"/>
          <p:nvPr/>
        </p:nvSpPr>
        <p:spPr>
          <a:xfrm>
            <a:off x="1073962" y="1800675"/>
            <a:ext cx="18656313" cy="911225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 anchor="t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r>
              <a:rPr lang="en-US" altLang="de-DE" sz="5000" dirty="0" err="1">
                <a:solidFill>
                  <a:srgbClr val="164194"/>
                </a:solidFill>
                <a:latin typeface="+mj-lt"/>
              </a:rPr>
              <a:t>Maame</a:t>
            </a:r>
            <a:r>
              <a:rPr lang="en-US" altLang="de-DE" sz="5000" dirty="0">
                <a:solidFill>
                  <a:srgbClr val="164194"/>
                </a:solidFill>
                <a:latin typeface="+mj-lt"/>
              </a:rPr>
              <a:t> Adwoa Ofori-Kwafo</a:t>
            </a:r>
            <a:endParaRPr lang="de-DE" sz="5000" dirty="0">
              <a:solidFill>
                <a:srgbClr val="164194"/>
              </a:solidFill>
              <a:latin typeface="+mj-lt"/>
            </a:endParaRPr>
          </a:p>
        </p:txBody>
      </p:sp>
      <p:sp>
        <p:nvSpPr>
          <p:cNvPr id="38" name="WSH Kigali"/>
          <p:cNvSpPr txBox="1"/>
          <p:nvPr/>
        </p:nvSpPr>
        <p:spPr>
          <a:xfrm>
            <a:off x="1064336" y="2724067"/>
            <a:ext cx="8959183" cy="698267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t">
            <a:spAutoFit/>
          </a:bodyPr>
          <a:lstStyle/>
          <a:p>
            <a:r>
              <a:rPr lang="en-US" altLang="de-DE" dirty="0">
                <a:latin typeface="+mj-lt"/>
              </a:rPr>
              <a:t>SDG 8; Decent work and economic growth.</a:t>
            </a:r>
          </a:p>
        </p:txBody>
      </p:sp>
      <p:sp>
        <p:nvSpPr>
          <p:cNvPr id="19" name="Textfeld 13"/>
          <p:cNvSpPr txBox="1"/>
          <p:nvPr/>
        </p:nvSpPr>
        <p:spPr>
          <a:xfrm>
            <a:off x="5516880" y="3864610"/>
            <a:ext cx="18143220" cy="4576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lang="en-US" sz="3200" dirty="0" err="1"/>
              <a:t>Maame</a:t>
            </a:r>
            <a:r>
              <a:rPr lang="en-US" sz="3200" dirty="0"/>
              <a:t> Adwoa Ofori-Kwafo </a:t>
            </a:r>
            <a:r>
              <a:rPr sz="3200" dirty="0"/>
              <a:t>is a Sustainable Development Goals </a:t>
            </a:r>
            <a:r>
              <a:rPr lang="en-US" sz="3200" dirty="0"/>
              <a:t>advocate </a:t>
            </a:r>
            <a:r>
              <a:rPr sz="3200" dirty="0"/>
              <a:t>whose focus </a:t>
            </a:r>
            <a:r>
              <a:rPr lang="en-US" sz="3200" dirty="0"/>
              <a:t>is on educating the general public, specifically, the youth in Ghana on the SDGs and how they can contribute to it. With a strong academic foundation in Development Finance and hands-on experience, </a:t>
            </a:r>
            <a:r>
              <a:rPr lang="en-US" sz="3200" dirty="0" err="1"/>
              <a:t>Maame</a:t>
            </a:r>
            <a:r>
              <a:rPr lang="en-US" sz="3200" dirty="0"/>
              <a:t> has channeled her expertise and enthusiasm toward effecting positive change. She has actively contributed to various initiatives, from spearheading award-winning social enterprises to leading training and capacity-building sessions on the SDGs. Her extensive engagement extends to community education and grants management. </a:t>
            </a:r>
            <a:r>
              <a:rPr lang="en-US" sz="3200" dirty="0" err="1"/>
              <a:t>Maame’s</a:t>
            </a:r>
            <a:r>
              <a:rPr lang="en-US" sz="3200" dirty="0"/>
              <a:t> goal is to leverage her expertise, passion, and unwavering dedication to create a more sustainable and equitable future for all.</a:t>
            </a:r>
            <a:endParaRPr sz="3200" dirty="0"/>
          </a:p>
        </p:txBody>
      </p:sp>
      <p:sp>
        <p:nvSpPr>
          <p:cNvPr id="20" name="Textfeld 13"/>
          <p:cNvSpPr txBox="1"/>
          <p:nvPr/>
        </p:nvSpPr>
        <p:spPr>
          <a:xfrm>
            <a:off x="5485402" y="9470841"/>
            <a:ext cx="9532177" cy="49609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3200" b="1">
                <a:latin typeface="+mj-lt"/>
              </a:defRPr>
            </a:lvl1pPr>
          </a:lstStyle>
          <a:p>
            <a:r>
              <a:rPr lang="en-GB" dirty="0">
                <a:sym typeface="Proxima Nova"/>
              </a:rPr>
              <a:t>Key Achievements: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Conceptualized an award winning social enterprise pitch.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Trained 6 Purpose Driven Organisations on Social Impact and the SDGs.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Supported small businesses in Ghana to increase revenue through establishing B2B partnerships.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Textfeld 13"/>
          <p:cNvSpPr txBox="1"/>
          <p:nvPr/>
        </p:nvSpPr>
        <p:spPr>
          <a:xfrm>
            <a:off x="15049239" y="9506345"/>
            <a:ext cx="9141377" cy="18780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lang="en-US" sz="3200" b="1" dirty="0">
                <a:latin typeface="+mj-lt"/>
              </a:rPr>
              <a:t>Program Milestones: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sz="3200" dirty="0">
                <a:latin typeface="+mj-lt"/>
                <a:ea typeface="Proxima Nova"/>
                <a:cs typeface="Proxima Nova"/>
                <a:sym typeface="Proxima Nova"/>
              </a:rPr>
              <a:t>Educated 100+ youth in Ghana on the SDGs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endParaRPr lang="en-GB" sz="3200" dirty="0">
              <a:latin typeface="+mj-lt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4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8087" y="3916734"/>
            <a:ext cx="3637965" cy="4031685"/>
          </a:xfrm>
          <a:prstGeom prst="rect">
            <a:avLst/>
          </a:prstGeom>
        </p:spPr>
      </p:pic>
      <p:pic>
        <p:nvPicPr>
          <p:cNvPr id="25" name="Picture 13" descr="/Users/morris/Morris/Logos/STC Priting.pngSTC Priti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93384" y="10445384"/>
            <a:ext cx="3159760" cy="316039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75756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188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Light</vt:lpstr>
      <vt:lpstr>Helvetica Neue</vt:lpstr>
      <vt:lpstr>Helvetica Neue Medium</vt:lpstr>
      <vt:lpstr>Tahoma</vt:lpstr>
      <vt:lpstr>Wingdings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Wurow, Andrea</dc:creator>
  <cp:lastModifiedBy>Ofori-Kwafo, Awurama A</cp:lastModifiedBy>
  <cp:revision>36</cp:revision>
  <cp:lastPrinted>2023-10-18T09:35:00Z</cp:lastPrinted>
  <dcterms:created xsi:type="dcterms:W3CDTF">2023-10-18T09:35:00Z</dcterms:created>
  <dcterms:modified xsi:type="dcterms:W3CDTF">2023-10-29T11:30:21Z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0x010100277494833E7B6D429A895E2A2936E491</vt:lpwstr>
  </property>
  <property fmtid="{D5CDD505-2E9C-101B-9397-08002B2CF9AE}" pid="3" name="KSOProductBuildVer">
    <vt:lpwstr>1033-5.5.1.8075</vt:lpwstr>
  </property>
</Properties>
</file>