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1" r:id="rId2"/>
    <p:sldId id="415" r:id="rId3"/>
  </p:sldIdLst>
  <p:sldSz cx="24384000" cy="13716000"/>
  <p:notesSz cx="6959600" cy="92456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1pPr>
    <a:lvl2pPr marL="0" marR="0" indent="2286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2pPr>
    <a:lvl3pPr marL="0" marR="0" indent="4572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3pPr>
    <a:lvl4pPr marL="0" marR="0" indent="6858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4pPr>
    <a:lvl5pPr marL="0" marR="0" indent="9144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5pPr>
    <a:lvl6pPr marL="0" marR="0" indent="11430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6pPr>
    <a:lvl7pPr marL="0" marR="0" indent="13716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7pPr>
    <a:lvl8pPr marL="0" marR="0" indent="16002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8pPr>
    <a:lvl9pPr marL="0" marR="0" indent="18288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uFillTx/>
        <a:latin typeface="+mn-lt"/>
        <a:ea typeface="+mn-ea"/>
        <a:cs typeface="+mn-cs"/>
        <a:sym typeface="Tahoma" panose="020B0604030504040204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  <p15:guide id="3" orient="horz" pos="8198">
          <p15:clr>
            <a:srgbClr val="A4A3A4"/>
          </p15:clr>
        </p15:guide>
        <p15:guide id="4" pos="756">
          <p15:clr>
            <a:srgbClr val="A4A3A4"/>
          </p15:clr>
        </p15:guide>
        <p15:guide id="5" pos="8542">
          <p15:clr>
            <a:srgbClr val="A4A3A4"/>
          </p15:clr>
        </p15:guide>
        <p15:guide id="6" orient="horz" pos="3163">
          <p15:clr>
            <a:srgbClr val="A4A3A4"/>
          </p15:clr>
        </p15:guide>
        <p15:guide id="7" orient="horz" pos="7064">
          <p15:clr>
            <a:srgbClr val="A4A3A4"/>
          </p15:clr>
        </p15:guide>
        <p15:guide id="8" pos="145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lizwe Gqobo" initials="MG" lastIdx="1" clrIdx="0"/>
  <p:cmAuthor id="2" name="Oliver Reisner" initials="OR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28F"/>
    <a:srgbClr val="585858"/>
    <a:srgbClr val="C7D1DE"/>
    <a:srgbClr val="2F4819"/>
    <a:srgbClr val="F2C685"/>
    <a:srgbClr val="194194"/>
    <a:srgbClr val="164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34" d="100"/>
          <a:sy n="34" d="100"/>
        </p:scale>
        <p:origin x="1206" y="-186"/>
      </p:cViewPr>
      <p:guideLst>
        <p:guide orient="horz" pos="4320"/>
        <p:guide pos="7680"/>
        <p:guide orient="horz" pos="8198"/>
        <p:guide pos="756"/>
        <p:guide pos="8542"/>
        <p:guide orient="horz" pos="3163"/>
        <p:guide orient="horz" pos="7064"/>
        <p:guide pos="14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98463" y="693738"/>
            <a:ext cx="6162675" cy="3467100"/>
          </a:xfrm>
          <a:prstGeom prst="rect">
            <a:avLst/>
          </a:prstGeom>
        </p:spPr>
        <p:txBody>
          <a:bodyPr lIns="92592" tIns="46296" rIns="92592" bIns="46296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27947" y="4391660"/>
            <a:ext cx="5103707" cy="4160520"/>
          </a:xfrm>
          <a:prstGeom prst="rect">
            <a:avLst/>
          </a:prstGeom>
        </p:spPr>
        <p:txBody>
          <a:bodyPr lIns="92592" tIns="46296" rIns="92592" bIns="46296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1pPr>
    <a:lvl2pPr indent="2286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2pPr>
    <a:lvl3pPr indent="4572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3pPr>
    <a:lvl4pPr indent="6858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4pPr>
    <a:lvl5pPr indent="9144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5pPr>
    <a:lvl6pPr indent="11430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6pPr>
    <a:lvl7pPr indent="13716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7pPr>
    <a:lvl8pPr indent="16002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8pPr>
    <a:lvl9pPr indent="18288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sz="half" idx="13"/>
          </p:nvPr>
        </p:nvSpPr>
        <p:spPr>
          <a:xfrm>
            <a:off x="5329062" y="406546"/>
            <a:ext cx="13716003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defTabSz="821690">
              <a:buClrTx/>
              <a:buSzTx/>
              <a:buNone/>
              <a:defRPr sz="3600" baseline="0"/>
            </a:lvl1pPr>
            <a:lvl2pPr marL="0" indent="0" defTabSz="821690">
              <a:buClrTx/>
              <a:buSzTx/>
              <a:buNone/>
              <a:defRPr sz="3600" baseline="0"/>
            </a:lvl2pPr>
            <a:lvl3pPr marL="0" indent="0" defTabSz="821690">
              <a:buClrTx/>
              <a:buSzTx/>
              <a:buNone/>
              <a:defRPr sz="3600" baseline="0"/>
            </a:lvl3pPr>
            <a:lvl4pPr marL="0" indent="0" defTabSz="821690">
              <a:buClrTx/>
              <a:buSzTx/>
              <a:buNone/>
              <a:defRPr sz="3600" baseline="0"/>
            </a:lvl4pPr>
            <a:lvl5pPr marL="0" indent="0" defTabSz="821690">
              <a:buClrTx/>
              <a:buSzTx/>
              <a:buNone/>
              <a:defRPr sz="3600" baseline="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13"/>
          </p:nvPr>
        </p:nvSpPr>
        <p:spPr>
          <a:xfrm>
            <a:off x="1712269" y="0"/>
            <a:ext cx="20959463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idx="13"/>
          </p:nvPr>
        </p:nvSpPr>
        <p:spPr>
          <a:xfrm>
            <a:off x="6231433" y="863203"/>
            <a:ext cx="17439681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 defTabSz="914400">
              <a:tabLst>
                <a:tab pos="2794000" algn="l"/>
              </a:tabLst>
              <a:defRPr sz="3000" baseline="23000">
                <a:solidFill>
                  <a:srgbClr val="575756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defTabSz="821690">
              <a:buClrTx/>
              <a:buSzTx/>
              <a:buNone/>
              <a:defRPr sz="3600" baseline="0"/>
            </a:lvl1pPr>
            <a:lvl2pPr marL="0" indent="0" defTabSz="821690">
              <a:buClrTx/>
              <a:buSzTx/>
              <a:buNone/>
              <a:defRPr sz="3600" baseline="0"/>
            </a:lvl2pPr>
            <a:lvl3pPr marL="0" indent="0" defTabSz="821690">
              <a:buClrTx/>
              <a:buSzTx/>
              <a:buNone/>
              <a:defRPr sz="3600" baseline="0"/>
            </a:lvl3pPr>
            <a:lvl4pPr marL="0" indent="0" defTabSz="821690">
              <a:buClrTx/>
              <a:buSzTx/>
              <a:buNone/>
              <a:defRPr sz="3600" baseline="0"/>
            </a:lvl4pPr>
            <a:lvl5pPr marL="0" indent="0" defTabSz="821690">
              <a:buClrTx/>
              <a:buSzTx/>
              <a:buNone/>
              <a:defRPr sz="3600" baseline="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sz="half" idx="13"/>
          </p:nvPr>
        </p:nvSpPr>
        <p:spPr>
          <a:xfrm>
            <a:off x="8794253" y="3637358"/>
            <a:ext cx="13260587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367665" indent="-367665"/>
            <a:lvl2pPr marL="710565" indent="-367665"/>
            <a:lvl3pPr marL="1053465" indent="-367665"/>
            <a:lvl4pPr marL="1396365" indent="-367665"/>
            <a:lvl5pPr marL="1739265" indent="-367665"/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87237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13"/>
          </p:nvPr>
        </p:nvSpPr>
        <p:spPr>
          <a:xfrm>
            <a:off x="12442031" y="7072312"/>
            <a:ext cx="8514489" cy="567928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14"/>
          </p:nvPr>
        </p:nvSpPr>
        <p:spPr>
          <a:xfrm>
            <a:off x="12192000" y="1250156"/>
            <a:ext cx="8251032" cy="55006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idx="15"/>
          </p:nvPr>
        </p:nvSpPr>
        <p:spPr>
          <a:xfrm>
            <a:off x="-291704" y="1250156"/>
            <a:ext cx="16850320" cy="11233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defTabSz="821690">
              <a:buClrTx/>
              <a:buSzTx/>
              <a:buNone/>
              <a:defRPr sz="2000" baseline="0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ClrTx/>
              <a:buSzTx/>
              <a:buNone/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87237" y="13073062"/>
            <a:ext cx="460624" cy="4857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1pPr>
      <a:lvl2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2pPr>
      <a:lvl3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3pPr>
      <a:lvl4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4pPr>
      <a:lvl5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5pPr>
      <a:lvl6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6pPr>
      <a:lvl7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7pPr>
      <a:lvl8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8pPr>
      <a:lvl9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uFillTx/>
          <a:latin typeface="+mn-lt"/>
          <a:ea typeface="+mn-ea"/>
          <a:cs typeface="+mn-cs"/>
          <a:sym typeface="Tahoma" panose="020B0604030504040204"/>
        </a:defRPr>
      </a:lvl9pPr>
    </p:titleStyle>
    <p:bodyStyle>
      <a:lvl1pPr marL="431800" marR="0" indent="-431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57000"/>
        <a:buFontTx/>
        <a:buChar char="‣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1pPr>
      <a:lvl2pPr marL="861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2pPr>
      <a:lvl3pPr marL="1305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3pPr>
      <a:lvl4pPr marL="1750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4pPr>
      <a:lvl5pPr marL="2194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5pPr>
      <a:lvl6pPr marL="2639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6pPr>
      <a:lvl7pPr marL="3083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7pPr>
      <a:lvl8pPr marL="3528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8pPr>
      <a:lvl9pPr marL="3972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uFillTx/>
          <a:latin typeface="+mn-lt"/>
          <a:ea typeface="+mn-ea"/>
          <a:cs typeface="+mn-cs"/>
          <a:sym typeface="Tahoma" panose="020B0604030504040204"/>
        </a:defRPr>
      </a:lvl9pPr>
    </p:bodyStyle>
    <p:otherStyle>
      <a:lvl1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1pPr>
      <a:lvl2pPr marL="0" marR="0" indent="2286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2pPr>
      <a:lvl3pPr marL="0" marR="0" indent="4572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3pPr>
      <a:lvl4pPr marL="0" marR="0" indent="6858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4pPr>
      <a:lvl5pPr marL="0" marR="0" indent="9144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5pPr>
      <a:lvl6pPr marL="0" marR="0" indent="11430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6pPr>
      <a:lvl7pPr marL="0" marR="0" indent="13716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7pPr>
      <a:lvl8pPr marL="0" marR="0" indent="16002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8pPr>
      <a:lvl9pPr marL="0" marR="0" indent="18288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 panose="020B060403050404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pharmama.ch/tag/kreu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Dreieck"/>
          <p:cNvSpPr/>
          <p:nvPr/>
        </p:nvSpPr>
        <p:spPr>
          <a:xfrm>
            <a:off x="-5621227" y="8885236"/>
            <a:ext cx="10785253" cy="628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/>
          </a:p>
        </p:txBody>
      </p:sp>
      <p:sp>
        <p:nvSpPr>
          <p:cNvPr id="413" name="Dreieck"/>
          <p:cNvSpPr/>
          <p:nvPr/>
        </p:nvSpPr>
        <p:spPr>
          <a:xfrm rot="10800000">
            <a:off x="19426349" y="-752092"/>
            <a:ext cx="10785253" cy="628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/>
          </a:p>
        </p:txBody>
      </p:sp>
      <p:sp>
        <p:nvSpPr>
          <p:cNvPr id="7" name="Rechteck 6"/>
          <p:cNvSpPr/>
          <p:nvPr/>
        </p:nvSpPr>
        <p:spPr>
          <a:xfrm>
            <a:off x="3532910" y="3189497"/>
            <a:ext cx="16361680" cy="458470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de-DE" sz="7300" b="1" dirty="0">
                <a:solidFill>
                  <a:srgbClr val="164194"/>
                </a:solidFill>
                <a:latin typeface="Tahoma" panose="020B0604030504040204"/>
              </a:rPr>
              <a:t>Africa for sustainable development Fellowship</a:t>
            </a:r>
          </a:p>
          <a:p>
            <a:pPr algn="ctr"/>
            <a:r>
              <a:rPr lang="en-US" altLang="de-DE" sz="7300" i="1" dirty="0" err="1">
                <a:solidFill>
                  <a:srgbClr val="164194"/>
                </a:solidFill>
                <a:latin typeface="Tahoma" panose="020B0604030504040204"/>
              </a:rPr>
              <a:t>I</a:t>
            </a:r>
            <a:r>
              <a:rPr lang="de-DE" sz="7300" i="1" dirty="0" err="1">
                <a:solidFill>
                  <a:srgbClr val="164194"/>
                </a:solidFill>
                <a:latin typeface="Tahoma" panose="020B0604030504040204"/>
              </a:rPr>
              <a:t>ntroduction</a:t>
            </a:r>
            <a:endParaRPr lang="de-DE" sz="7300" i="1" dirty="0">
              <a:solidFill>
                <a:srgbClr val="164194"/>
              </a:solidFill>
              <a:latin typeface="Tahoma" panose="020B0604030504040204"/>
            </a:endParaRPr>
          </a:p>
          <a:p>
            <a:pPr algn="ctr"/>
            <a:r>
              <a:rPr lang="en-US" altLang="de-DE" sz="7300" i="1" dirty="0">
                <a:solidFill>
                  <a:srgbClr val="164194"/>
                </a:solidFill>
                <a:latin typeface="Tahoma" panose="020B0604030504040204"/>
              </a:rPr>
              <a:t>COHORT 3</a:t>
            </a:r>
            <a:r>
              <a:rPr lang="de-DE" sz="7300" i="1" dirty="0">
                <a:solidFill>
                  <a:srgbClr val="164194"/>
                </a:solidFill>
                <a:latin typeface="Tahoma" panose="020B0604030504040204"/>
              </a:rPr>
              <a:t> </a:t>
            </a:r>
            <a:r>
              <a:rPr lang="de-DE" sz="7300" i="1" dirty="0" err="1">
                <a:solidFill>
                  <a:srgbClr val="164194"/>
                </a:solidFill>
                <a:latin typeface="Tahoma" panose="020B0604030504040204"/>
              </a:rPr>
              <a:t>Profiles</a:t>
            </a:r>
            <a:endParaRPr lang="de-DE" sz="7300" i="1" dirty="0">
              <a:solidFill>
                <a:srgbClr val="164194"/>
              </a:solidFill>
              <a:latin typeface="Tahoma" panose="020B0604030504040204"/>
            </a:endParaRPr>
          </a:p>
        </p:txBody>
      </p:sp>
      <p:pic>
        <p:nvPicPr>
          <p:cNvPr id="5" name="Picture 4" descr="/Users/morris/Morris/Logos/Africa for Sustainable Development - Made with PosterMyWall.jpgAfrica for Sustainable Development - Made with PosterMyWall"/>
          <p:cNvPicPr>
            <a:picLocks noChangeAspect="1"/>
          </p:cNvPicPr>
          <p:nvPr/>
        </p:nvPicPr>
        <p:blipFill>
          <a:blip r:embed="rId2"/>
          <a:srcRect t="14673" b="18504"/>
          <a:stretch>
            <a:fillRect/>
          </a:stretch>
        </p:blipFill>
        <p:spPr>
          <a:xfrm>
            <a:off x="8817610" y="8151495"/>
            <a:ext cx="6348730" cy="424243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Dreieck"/>
          <p:cNvSpPr/>
          <p:nvPr/>
        </p:nvSpPr>
        <p:spPr>
          <a:xfrm>
            <a:off x="-5621227" y="8885236"/>
            <a:ext cx="10785253" cy="628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sp>
        <p:nvSpPr>
          <p:cNvPr id="157" name="Dreieck"/>
          <p:cNvSpPr/>
          <p:nvPr/>
        </p:nvSpPr>
        <p:spPr>
          <a:xfrm rot="10800000">
            <a:off x="19224643" y="-995820"/>
            <a:ext cx="10785253" cy="628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sp>
        <p:nvSpPr>
          <p:cNvPr id="159" name="Foliennummer"/>
          <p:cNvSpPr txBox="1">
            <a:spLocks noGrp="1"/>
          </p:cNvSpPr>
          <p:nvPr>
            <p:ph type="sldNum" sz="quarter" idx="4294967295"/>
          </p:nvPr>
        </p:nvSpPr>
        <p:spPr>
          <a:xfrm>
            <a:off x="23058375" y="12806362"/>
            <a:ext cx="308100" cy="4857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latin typeface="+mj-lt"/>
              </a:rPr>
              <a:t>2</a:t>
            </a:fld>
            <a:endParaRPr>
              <a:latin typeface="+mj-lt"/>
            </a:endParaRPr>
          </a:p>
        </p:txBody>
      </p:sp>
      <p:sp>
        <p:nvSpPr>
          <p:cNvPr id="161" name="Linie"/>
          <p:cNvSpPr/>
          <p:nvPr/>
        </p:nvSpPr>
        <p:spPr>
          <a:xfrm>
            <a:off x="1155687" y="3743816"/>
            <a:ext cx="21911284" cy="1"/>
          </a:xfrm>
          <a:prstGeom prst="line">
            <a:avLst/>
          </a:prstGeom>
          <a:ln>
            <a:solidFill>
              <a:srgbClr val="575756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sp>
        <p:nvSpPr>
          <p:cNvPr id="16" name="Die Startup Häuser in Tunis &amp; Kigali unterstützen junge Menschen…"/>
          <p:cNvSpPr txBox="1"/>
          <p:nvPr/>
        </p:nvSpPr>
        <p:spPr>
          <a:xfrm>
            <a:off x="1308087" y="1054100"/>
            <a:ext cx="18656313" cy="913711"/>
          </a:xfrm>
          <a:prstGeom prst="rect">
            <a:avLst/>
          </a:prstGeom>
          <a:ln w="12700">
            <a:miter lim="400000"/>
          </a:ln>
        </p:spPr>
        <p:txBody>
          <a:bodyPr wrap="square" lIns="71437" tIns="71437" rIns="71437" bIns="71437">
            <a:spAutoFit/>
          </a:bodyPr>
          <a:lstStyle/>
          <a:p>
            <a:pPr>
              <a:defRPr sz="5000">
                <a:solidFill>
                  <a:srgbClr val="164194"/>
                </a:solidFill>
              </a:defRPr>
            </a:pPr>
            <a:endParaRPr>
              <a:latin typeface="+mj-lt"/>
            </a:endParaRPr>
          </a:p>
        </p:txBody>
      </p:sp>
      <p:sp>
        <p:nvSpPr>
          <p:cNvPr id="18" name="Die Startup Häuser in Tunis &amp; Kigali unterstützen junge Menschen…"/>
          <p:cNvSpPr txBox="1"/>
          <p:nvPr/>
        </p:nvSpPr>
        <p:spPr>
          <a:xfrm>
            <a:off x="1073962" y="1800675"/>
            <a:ext cx="18656313" cy="911225"/>
          </a:xfrm>
          <a:prstGeom prst="rect">
            <a:avLst/>
          </a:prstGeom>
          <a:ln w="12700">
            <a:miter lim="400000"/>
          </a:ln>
        </p:spPr>
        <p:txBody>
          <a:bodyPr wrap="square" lIns="71437" tIns="71437" rIns="71437" bIns="71437" anchor="t">
            <a:spAutoFit/>
          </a:bodyPr>
          <a:lstStyle/>
          <a:p>
            <a:pPr>
              <a:defRPr sz="5000">
                <a:solidFill>
                  <a:srgbClr val="164194"/>
                </a:solidFill>
              </a:defRPr>
            </a:pPr>
            <a:r>
              <a:rPr lang="en-US" altLang="de-DE" sz="5000" dirty="0">
                <a:solidFill>
                  <a:srgbClr val="164194"/>
                </a:solidFill>
                <a:latin typeface="+mj-lt"/>
              </a:rPr>
              <a:t>NANJE, BUME PATIENCE </a:t>
            </a:r>
            <a:r>
              <a:rPr lang="de-DE" sz="5000" dirty="0">
                <a:solidFill>
                  <a:srgbClr val="164194"/>
                </a:solidFill>
                <a:latin typeface="+mj-lt"/>
              </a:rPr>
              <a:t> </a:t>
            </a:r>
          </a:p>
        </p:txBody>
      </p:sp>
      <p:sp>
        <p:nvSpPr>
          <p:cNvPr id="38" name="WSH Kigali"/>
          <p:cNvSpPr txBox="1"/>
          <p:nvPr/>
        </p:nvSpPr>
        <p:spPr>
          <a:xfrm>
            <a:off x="1064336" y="2724067"/>
            <a:ext cx="4150174" cy="698267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t">
            <a:spAutoFit/>
          </a:bodyPr>
          <a:lstStyle/>
          <a:p>
            <a:r>
              <a:rPr lang="en-US" altLang="de-DE" dirty="0">
                <a:latin typeface="+mj-lt"/>
              </a:rPr>
              <a:t>Hospital Pharmacist</a:t>
            </a:r>
          </a:p>
        </p:txBody>
      </p:sp>
      <p:sp>
        <p:nvSpPr>
          <p:cNvPr id="19" name="Textfeld 13"/>
          <p:cNvSpPr txBox="1"/>
          <p:nvPr/>
        </p:nvSpPr>
        <p:spPr>
          <a:xfrm>
            <a:off x="5517062" y="3692563"/>
            <a:ext cx="18143220" cy="55611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pPr algn="just"/>
            <a:r>
              <a:rPr lang="en-US" sz="3200" dirty="0"/>
              <a:t>Nanje, Bume Patience is a Pharmacist who works as a Hospital Pharmacist. She believes that Pharmaceutical care is a fundamental part of healthcare and instrumental in achieving good therapeutic outcomes. In addition to being passionate about achieving and maintaining good health and well-being for all ages, she is also a social change advocate because she believes that interpersonal relationships and our environment contribute to our quality of life, health, and well-being.  Nanje has participated in many virtual and onsite programs aimed at improving healthcare, healthcare decisions, and pharmaceutical outcomes. She holds a BSc in Chemistry with a minor in Pharmaceutical Chemistry and a Bachelor in Pharmacy. She loves research and development, especially scientific study and research writing. She uplifts the roles of a pharmacist and is very optimistic about positive change with a mindset that if there should be a change, then it should begin from within.</a:t>
            </a:r>
            <a:endParaRPr sz="3200" dirty="0"/>
          </a:p>
        </p:txBody>
      </p:sp>
      <p:sp>
        <p:nvSpPr>
          <p:cNvPr id="20" name="Textfeld 13"/>
          <p:cNvSpPr txBox="1"/>
          <p:nvPr/>
        </p:nvSpPr>
        <p:spPr>
          <a:xfrm>
            <a:off x="6682831" y="9593260"/>
            <a:ext cx="8751971" cy="57098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3200" b="1">
                <a:latin typeface="+mj-lt"/>
              </a:defRPr>
            </a:lvl1pPr>
          </a:lstStyle>
          <a:p>
            <a:r>
              <a:rPr lang="en-GB" dirty="0">
                <a:sym typeface="Proxima Nova"/>
              </a:rPr>
              <a:t>Key Achievements: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b="0" dirty="0">
                <a:sym typeface="Proxima Nova"/>
              </a:rPr>
              <a:t>Bachelor of Pharmacy (B. Pharm)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b="0" dirty="0">
                <a:sym typeface="Proxima Nova"/>
              </a:rPr>
              <a:t>B.Sc. Chemistry with a minor in Pharmaceutical Sciences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b="0" dirty="0">
                <a:sym typeface="Proxima Nova"/>
              </a:rPr>
              <a:t>Social change Agent Advocate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b="0" dirty="0">
                <a:sym typeface="Proxima Nova"/>
              </a:rPr>
              <a:t>ISPOR Health Economics and Outcomes Research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endParaRPr lang="en-GB" b="0" dirty="0">
              <a:sym typeface="Proxima Nova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Textfeld 13"/>
          <p:cNvSpPr txBox="1"/>
          <p:nvPr/>
        </p:nvSpPr>
        <p:spPr>
          <a:xfrm>
            <a:off x="15005304" y="9801567"/>
            <a:ext cx="9141377" cy="32476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sz="3200" dirty="0">
                <a:latin typeface="+mj-lt"/>
                <a:ea typeface="Proxima Nova"/>
                <a:cs typeface="Proxima Nova"/>
                <a:sym typeface="Proxima Nova"/>
              </a:rPr>
              <a:t>Millennium Campus Fellowship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sz="3200" dirty="0">
                <a:latin typeface="+mj-lt"/>
                <a:ea typeface="Proxima Nova"/>
                <a:cs typeface="Proxima Nova"/>
                <a:sym typeface="Proxima Nova"/>
              </a:rPr>
              <a:t>Global Health Emerging Leadership Program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sz="3200" dirty="0">
                <a:latin typeface="+mj-lt"/>
                <a:ea typeface="Proxima Nova"/>
                <a:cs typeface="Proxima Nova"/>
                <a:sym typeface="Proxima Nova"/>
              </a:rPr>
              <a:t>Implementation Research with a focus on IDP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GB" sz="3200" dirty="0">
                <a:latin typeface="+mj-lt"/>
                <a:ea typeface="Proxima Nova"/>
                <a:cs typeface="Proxima Nova"/>
                <a:sym typeface="Proxima Nova"/>
              </a:rPr>
              <a:t>Africa for Sustainable Development Fellowship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endParaRPr lang="en-GB" sz="3200" dirty="0">
              <a:latin typeface="+mj-lt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0DC812-4DE6-BF0E-59DA-A9C5A189B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41" y="3863958"/>
            <a:ext cx="4969086" cy="64905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9E9BCA-5970-6155-CD3F-AAEE853F3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1709838" y="564435"/>
            <a:ext cx="1600200" cy="156787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575756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 panose="02000503000000020004"/>
            <a:ea typeface="Helvetica Neue Medium" panose="02000503000000020004"/>
            <a:cs typeface="Helvetica Neue Medium" panose="02000503000000020004"/>
            <a:sym typeface="Helvetica Neue Medium" panose="020005030000000200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575756"/>
            </a:solidFill>
            <a:effectLst/>
            <a:uFillTx/>
            <a:latin typeface="+mn-lt"/>
            <a:ea typeface="+mn-ea"/>
            <a:cs typeface="+mn-cs"/>
            <a:sym typeface="Tahoma" panose="020B060403050404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 panose="02000503000000020004"/>
            <a:ea typeface="Helvetica Neue Medium" panose="02000503000000020004"/>
            <a:cs typeface="Helvetica Neue Medium" panose="02000503000000020004"/>
            <a:sym typeface="Helvetica Neue Medium" panose="020005030000000200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575756"/>
            </a:solidFill>
            <a:effectLst/>
            <a:uFillTx/>
            <a:latin typeface="+mn-lt"/>
            <a:ea typeface="+mn-ea"/>
            <a:cs typeface="+mn-cs"/>
            <a:sym typeface="Tahoma" panose="020B060403050404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231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Helvetica Light</vt:lpstr>
      <vt:lpstr>Helvetica Neue</vt:lpstr>
      <vt:lpstr>Helvetica Neue Medium</vt:lpstr>
      <vt:lpstr>Tahoma</vt:lpstr>
      <vt:lpstr>Wingdings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Wurow, Andrea</dc:creator>
  <cp:lastModifiedBy>nanje patyb</cp:lastModifiedBy>
  <cp:revision>31</cp:revision>
  <cp:lastPrinted>2023-10-18T09:35:00Z</cp:lastPrinted>
  <dcterms:created xsi:type="dcterms:W3CDTF">2023-10-18T09:35:00Z</dcterms:created>
  <dcterms:modified xsi:type="dcterms:W3CDTF">2023-10-31T22:40:19Z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0x010100277494833E7B6D429A895E2A2936E491</vt:lpwstr>
  </property>
  <property fmtid="{D5CDD505-2E9C-101B-9397-08002B2CF9AE}" pid="3" name="KSOProductBuildVer">
    <vt:lpwstr>1033-5.5.1.8075</vt:lpwstr>
  </property>
</Properties>
</file>