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1" r:id="rId2"/>
    <p:sldId id="415" r:id="rId3"/>
  </p:sldIdLst>
  <p:sldSz cx="24384000" cy="13716000"/>
  <p:notesSz cx="6959600" cy="92456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1pPr>
    <a:lvl2pPr marL="0" marR="0" indent="228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2pPr>
    <a:lvl3pPr marL="0" marR="0" indent="457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3pPr>
    <a:lvl4pPr marL="0" marR="0" indent="685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4pPr>
    <a:lvl5pPr marL="0" marR="0" indent="9144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5pPr>
    <a:lvl6pPr marL="0" marR="0" indent="11430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6pPr>
    <a:lvl7pPr marL="0" marR="0" indent="1371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7pPr>
    <a:lvl8pPr marL="0" marR="0" indent="1600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8pPr>
    <a:lvl9pPr marL="0" marR="0" indent="1828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  <p15:guide id="3" orient="horz" pos="8198">
          <p15:clr>
            <a:srgbClr val="A4A3A4"/>
          </p15:clr>
        </p15:guide>
        <p15:guide id="4" pos="756">
          <p15:clr>
            <a:srgbClr val="A4A3A4"/>
          </p15:clr>
        </p15:guide>
        <p15:guide id="5" pos="8542">
          <p15:clr>
            <a:srgbClr val="A4A3A4"/>
          </p15:clr>
        </p15:guide>
        <p15:guide id="6" orient="horz" pos="3163">
          <p15:clr>
            <a:srgbClr val="A4A3A4"/>
          </p15:clr>
        </p15:guide>
        <p15:guide id="7" orient="horz" pos="7064">
          <p15:clr>
            <a:srgbClr val="A4A3A4"/>
          </p15:clr>
        </p15:guide>
        <p15:guide id="8" pos="145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lizwe Gqobo" initials="MG" lastIdx="1" clrIdx="0"/>
  <p:cmAuthor id="2" name="Oliver Reisner" initials="OR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28F"/>
    <a:srgbClr val="585858"/>
    <a:srgbClr val="C7D1DE"/>
    <a:srgbClr val="2F4819"/>
    <a:srgbClr val="F2C685"/>
    <a:srgbClr val="194194"/>
    <a:srgbClr val="164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31" d="100"/>
          <a:sy n="31" d="100"/>
        </p:scale>
        <p:origin x="836" y="40"/>
      </p:cViewPr>
      <p:guideLst>
        <p:guide orient="horz" pos="4320"/>
        <p:guide pos="7680"/>
        <p:guide orient="horz" pos="8198"/>
        <p:guide pos="756"/>
        <p:guide pos="8542"/>
        <p:guide orient="horz" pos="3163"/>
        <p:guide orient="horz" pos="7064"/>
        <p:guide pos="14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62675" cy="346710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27947" y="4391660"/>
            <a:ext cx="5103707" cy="416052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1pPr>
    <a:lvl2pPr indent="228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2pPr>
    <a:lvl3pPr indent="457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3pPr>
    <a:lvl4pPr indent="685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4pPr>
    <a:lvl5pPr indent="9144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5pPr>
    <a:lvl6pPr indent="11430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6pPr>
    <a:lvl7pPr indent="1371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7pPr>
    <a:lvl8pPr indent="1600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8pPr>
    <a:lvl9pPr indent="1828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sz="half" idx="13"/>
          </p:nvPr>
        </p:nvSpPr>
        <p:spPr>
          <a:xfrm>
            <a:off x="5329062" y="406546"/>
            <a:ext cx="13716003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1712269" y="0"/>
            <a:ext cx="20959463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idx="13"/>
          </p:nvPr>
        </p:nvSpPr>
        <p:spPr>
          <a:xfrm>
            <a:off x="6231433" y="863203"/>
            <a:ext cx="17439681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 defTabSz="914400">
              <a:tabLst>
                <a:tab pos="2794000" algn="l"/>
              </a:tabLst>
              <a:defRPr sz="3000" baseline="23000">
                <a:solidFill>
                  <a:srgbClr val="575756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half" idx="13"/>
          </p:nvPr>
        </p:nvSpPr>
        <p:spPr>
          <a:xfrm>
            <a:off x="8794253" y="3637358"/>
            <a:ext cx="13260587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367665" indent="-367665"/>
            <a:lvl2pPr marL="710565" indent="-367665"/>
            <a:lvl3pPr marL="1053465" indent="-367665"/>
            <a:lvl4pPr marL="1396365" indent="-367665"/>
            <a:lvl5pPr marL="1739265" indent="-367665"/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12442031" y="7072312"/>
            <a:ext cx="8514489" cy="567928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12192000" y="1250156"/>
            <a:ext cx="8251032" cy="55006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idx="15"/>
          </p:nvPr>
        </p:nvSpPr>
        <p:spPr>
          <a:xfrm>
            <a:off x="-291704" y="1250156"/>
            <a:ext cx="16850320" cy="11233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defTabSz="821690">
              <a:buClrTx/>
              <a:buSzTx/>
              <a:buNone/>
              <a:defRPr sz="2000" baseline="0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ClrTx/>
              <a:buSzTx/>
              <a:buNone/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0624" cy="4857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9pPr>
    </p:titleStyle>
    <p:bodyStyle>
      <a:lvl1pPr marL="431800" marR="0" indent="-431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57000"/>
        <a:buFontTx/>
        <a:buChar char="‣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861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1305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1750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2194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2639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3083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3528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3972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9pPr>
    </p:bodyStyle>
    <p:other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0" marR="0" indent="228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0" marR="0" indent="457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0" marR="0" indent="685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0" marR="0" indent="9144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0" marR="0" indent="11430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0" marR="0" indent="1371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0" marR="0" indent="1600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0" marR="0" indent="1828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413" name="Dreieck"/>
          <p:cNvSpPr/>
          <p:nvPr/>
        </p:nvSpPr>
        <p:spPr>
          <a:xfrm rot="10800000">
            <a:off x="19426349" y="-752092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7" name="Rechteck 6"/>
          <p:cNvSpPr/>
          <p:nvPr/>
        </p:nvSpPr>
        <p:spPr>
          <a:xfrm>
            <a:off x="3532910" y="3189497"/>
            <a:ext cx="16361680" cy="458470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de-DE" sz="7300" b="1" dirty="0">
                <a:solidFill>
                  <a:srgbClr val="164194"/>
                </a:solidFill>
                <a:latin typeface="Tahoma" panose="020B0604030504040204"/>
              </a:rPr>
              <a:t>Africa for sustainable development Fellowship</a:t>
            </a:r>
          </a:p>
          <a:p>
            <a:pPr algn="ctr"/>
            <a:r>
              <a:rPr lang="en-US" altLang="de-DE" sz="7300" i="1" dirty="0" err="1">
                <a:solidFill>
                  <a:srgbClr val="164194"/>
                </a:solidFill>
                <a:latin typeface="Tahoma" panose="020B0604030504040204"/>
              </a:rPr>
              <a:t>I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ntroduction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  <a:p>
            <a:pPr algn="ctr"/>
            <a:r>
              <a:rPr lang="en-US" altLang="de-DE" sz="7300" i="1" dirty="0">
                <a:solidFill>
                  <a:srgbClr val="164194"/>
                </a:solidFill>
                <a:latin typeface="Tahoma" panose="020B0604030504040204"/>
              </a:rPr>
              <a:t>COHORT 3</a:t>
            </a:r>
            <a:r>
              <a:rPr lang="de-DE" sz="7300" i="1" dirty="0">
                <a:solidFill>
                  <a:srgbClr val="164194"/>
                </a:solidFill>
                <a:latin typeface="Tahoma" panose="020B0604030504040204"/>
              </a:rPr>
              <a:t> 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Profiles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</p:txBody>
      </p:sp>
      <p:pic>
        <p:nvPicPr>
          <p:cNvPr id="5" name="Picture 4" descr="/Users/morris/Morris/Logos/Africa for Sustainable Development - Made with PosterMyWall.jpgAfrica for Sustainable Development - Made with PosterMyWall"/>
          <p:cNvPicPr>
            <a:picLocks noChangeAspect="1"/>
          </p:cNvPicPr>
          <p:nvPr/>
        </p:nvPicPr>
        <p:blipFill>
          <a:blip r:embed="rId2"/>
          <a:srcRect t="14673" b="18504"/>
          <a:stretch>
            <a:fillRect/>
          </a:stretch>
        </p:blipFill>
        <p:spPr>
          <a:xfrm>
            <a:off x="8817610" y="8151495"/>
            <a:ext cx="6348730" cy="424243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57" name="Dreieck"/>
          <p:cNvSpPr/>
          <p:nvPr/>
        </p:nvSpPr>
        <p:spPr>
          <a:xfrm rot="10800000">
            <a:off x="19224643" y="-995820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59" name="Foliennummer"/>
          <p:cNvSpPr txBox="1">
            <a:spLocks noGrp="1"/>
          </p:cNvSpPr>
          <p:nvPr>
            <p:ph type="sldNum" sz="quarter" idx="4294967295"/>
          </p:nvPr>
        </p:nvSpPr>
        <p:spPr>
          <a:xfrm>
            <a:off x="23058375" y="12806362"/>
            <a:ext cx="308100" cy="4857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latin typeface="+mj-lt"/>
              </a:rPr>
              <a:t>2</a:t>
            </a:fld>
            <a:endParaRPr>
              <a:latin typeface="+mj-lt"/>
            </a:endParaRPr>
          </a:p>
        </p:txBody>
      </p:sp>
      <p:sp>
        <p:nvSpPr>
          <p:cNvPr id="161" name="Linie"/>
          <p:cNvSpPr/>
          <p:nvPr/>
        </p:nvSpPr>
        <p:spPr>
          <a:xfrm>
            <a:off x="1155687" y="3743816"/>
            <a:ext cx="21911284" cy="1"/>
          </a:xfrm>
          <a:prstGeom prst="line">
            <a:avLst/>
          </a:prstGeom>
          <a:ln>
            <a:solidFill>
              <a:srgbClr val="575756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pic>
        <p:nvPicPr>
          <p:cNvPr id="165" name="signetblau.ai" descr="signetblau.ai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2111980" y="1133084"/>
            <a:ext cx="1032523" cy="589768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6" name="Die Startup Häuser in Tunis &amp; Kigali unterstützen junge Menschen…"/>
          <p:cNvSpPr txBox="1"/>
          <p:nvPr/>
        </p:nvSpPr>
        <p:spPr>
          <a:xfrm>
            <a:off x="1308087" y="1054100"/>
            <a:ext cx="18656313" cy="913711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endParaRPr>
              <a:latin typeface="+mj-lt"/>
            </a:endParaRPr>
          </a:p>
        </p:txBody>
      </p:sp>
      <p:sp>
        <p:nvSpPr>
          <p:cNvPr id="18" name="Die Startup Häuser in Tunis &amp; Kigali unterstützen junge Menschen…"/>
          <p:cNvSpPr txBox="1"/>
          <p:nvPr/>
        </p:nvSpPr>
        <p:spPr>
          <a:xfrm>
            <a:off x="1073962" y="1800675"/>
            <a:ext cx="18656313" cy="911225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 anchor="t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r>
              <a:rPr lang="en-US" altLang="de-DE" sz="5000" dirty="0">
                <a:solidFill>
                  <a:srgbClr val="164194"/>
                </a:solidFill>
                <a:latin typeface="+mj-lt"/>
              </a:rPr>
              <a:t>Violet Obwanda </a:t>
            </a:r>
            <a:r>
              <a:rPr lang="de-DE" sz="5000" dirty="0">
                <a:solidFill>
                  <a:srgbClr val="164194"/>
                </a:solidFill>
                <a:latin typeface="+mj-lt"/>
              </a:rPr>
              <a:t> </a:t>
            </a:r>
          </a:p>
        </p:txBody>
      </p:sp>
      <p:sp>
        <p:nvSpPr>
          <p:cNvPr id="38" name="WSH Kigali"/>
          <p:cNvSpPr txBox="1"/>
          <p:nvPr/>
        </p:nvSpPr>
        <p:spPr>
          <a:xfrm>
            <a:off x="1064336" y="2724067"/>
            <a:ext cx="9867900" cy="695960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t">
            <a:spAutoFit/>
          </a:bodyPr>
          <a:lstStyle/>
          <a:p>
            <a:r>
              <a:rPr lang="en-US" altLang="de-DE" dirty="0" err="1">
                <a:latin typeface="+mj-lt"/>
              </a:rPr>
              <a:t>Agro</a:t>
            </a:r>
            <a:r>
              <a:rPr lang="en-US" altLang="de-DE" dirty="0">
                <a:latin typeface="+mj-lt"/>
              </a:rPr>
              <a:t> Bamboo</a:t>
            </a:r>
            <a:r>
              <a:rPr lang="de-DE" dirty="0">
                <a:latin typeface="+mj-lt"/>
              </a:rPr>
              <a:t>/</a:t>
            </a:r>
            <a:r>
              <a:rPr lang="en-US" altLang="de-DE" dirty="0">
                <a:latin typeface="+mj-lt"/>
              </a:rPr>
              <a:t>Climate Change and </a:t>
            </a:r>
            <a:r>
              <a:rPr lang="en-US" altLang="de-DE" dirty="0" err="1">
                <a:latin typeface="+mj-lt"/>
              </a:rPr>
              <a:t>Agro</a:t>
            </a:r>
            <a:r>
              <a:rPr lang="en-US" altLang="de-DE" dirty="0">
                <a:latin typeface="+mj-lt"/>
              </a:rPr>
              <a:t> forestry</a:t>
            </a:r>
          </a:p>
        </p:txBody>
      </p:sp>
      <p:sp>
        <p:nvSpPr>
          <p:cNvPr id="19" name="Textfeld 13"/>
          <p:cNvSpPr txBox="1"/>
          <p:nvPr/>
        </p:nvSpPr>
        <p:spPr>
          <a:xfrm>
            <a:off x="5516880" y="3864610"/>
            <a:ext cx="18143220" cy="5558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r>
              <a:rPr sz="3200" dirty="0" err="1"/>
              <a:t>Andati</a:t>
            </a:r>
            <a:r>
              <a:rPr sz="3200" dirty="0"/>
              <a:t> Morris </a:t>
            </a:r>
            <a:r>
              <a:rPr sz="3200" dirty="0" err="1"/>
              <a:t>Shapwala</a:t>
            </a:r>
            <a:r>
              <a:rPr sz="3200" dirty="0"/>
              <a:t> is a Sustainable Development Goals champion whose focus has been working with young people and making sure they get the proper skills in order to sustain themselves and create community solutions. </a:t>
            </a:r>
            <a:r>
              <a:rPr sz="3200" dirty="0" err="1"/>
              <a:t>Andati</a:t>
            </a:r>
            <a:r>
              <a:rPr sz="3200" dirty="0"/>
              <a:t> has worked at Africa for SDGs and during his 5-year tenure he oversaw projects as the project coordinator at the community level and was the lead trainer on sustainable development. </a:t>
            </a:r>
            <a:r>
              <a:rPr sz="3200" dirty="0" err="1"/>
              <a:t>Andati</a:t>
            </a:r>
            <a:r>
              <a:rPr sz="3200" dirty="0"/>
              <a:t> is also the executive director and founder of Smart Talk Café and </a:t>
            </a:r>
            <a:r>
              <a:rPr sz="3200" dirty="0" err="1"/>
              <a:t>AgroBamboo</a:t>
            </a:r>
            <a:r>
              <a:rPr sz="3200" dirty="0"/>
              <a:t>, where he is the program and project coordinator and leads a team of four people. He is also a trained expert in Bamboo development. </a:t>
            </a:r>
            <a:r>
              <a:rPr sz="3200" dirty="0" err="1"/>
              <a:t>AgroBamboo</a:t>
            </a:r>
            <a:r>
              <a:rPr sz="3200" dirty="0"/>
              <a:t> is an agroforestry initiative in Rwanda developed in 2021. </a:t>
            </a:r>
            <a:r>
              <a:rPr sz="3200" dirty="0" err="1"/>
              <a:t>AgroBamboo</a:t>
            </a:r>
            <a:r>
              <a:rPr sz="3200" dirty="0"/>
              <a:t> focuses on developing quality bamboo products through engagement in the bamboo value chain in Rwanda looking into developing community SMEs in Rwanda as well as develop its focus on </a:t>
            </a:r>
            <a:r>
              <a:rPr sz="3200" dirty="0" err="1"/>
              <a:t>environmetal</a:t>
            </a:r>
            <a:r>
              <a:rPr sz="3200" dirty="0"/>
              <a:t> conservation. Visit https://agrobamboo.godaddysites.com/ for more information.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3F06E4-5B88-4D8E-938C-51DC5C4773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82" y="4067606"/>
            <a:ext cx="4862471" cy="481763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575756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uFillTx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uFillTx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5809</TotalTime>
  <Words>186</Words>
  <Application>Microsoft Office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Helvetica Light</vt:lpstr>
      <vt:lpstr>Helvetica Neue</vt:lpstr>
      <vt:lpstr>Helvetica Neue Medium</vt:lpstr>
      <vt:lpstr>Tahoma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Wurow, Andrea</dc:creator>
  <cp:lastModifiedBy>Violet Obwanda</cp:lastModifiedBy>
  <cp:revision>32</cp:revision>
  <cp:lastPrinted>2023-10-18T09:35:00Z</cp:lastPrinted>
  <dcterms:created xsi:type="dcterms:W3CDTF">2023-10-18T09:35:00Z</dcterms:created>
  <dcterms:modified xsi:type="dcterms:W3CDTF">2023-10-29T18:04:38Z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0x010100277494833E7B6D429A895E2A2936E491</vt:lpwstr>
  </property>
  <property fmtid="{D5CDD505-2E9C-101B-9397-08002B2CF9AE}" pid="3" name="KSOProductBuildVer">
    <vt:lpwstr>1033-5.5.1.8075</vt:lpwstr>
  </property>
</Properties>
</file>