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954" y="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uabogadodefensor.p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tuabogadodefensor.pe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uabogadodefensor.pe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uabogadodefensor.pe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tuabogadodefensor.pe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tuabogadodefensor.pe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tuabogadodefensor.pe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uabogadodefensor.p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lpderecho.pe/author/jose-valderrama-chevarri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1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0b87be-bbb4-47cb-9ea6-c5bf12d98ca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1281783" cy="10515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74519" y="658368"/>
            <a:ext cx="8046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FAF9F6"/>
                </a:solidFill>
                <a:latin typeface="Georgia"/>
              </a:rPr>
              <a:t>TU ABOGADO DEFENSOR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1952" y="1143000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BE9749"/>
                </a:solidFill>
                <a:latin typeface="Aptos"/>
              </a:rPr>
              <a:t>Presentación institucional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1828800"/>
            <a:ext cx="1920240" cy="50292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2" y="2148840"/>
            <a:ext cx="640080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AF9F6"/>
                </a:solidFill>
                <a:latin typeface="Georgia"/>
              </a:rPr>
              <a:t>Defensa jurídica con
criterio, experiencia y claridad.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794760"/>
            <a:ext cx="5760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B7BCC0"/>
                </a:solidFill>
                <a:latin typeface="Aptos"/>
              </a:rPr>
              <a:t>Una propuesta digital para acercar orientación legal útil al público y convertir la información jurídica en decisiones mejor informadas.</a:t>
            </a:r>
          </a:p>
        </p:txBody>
      </p:sp>
      <p:sp>
        <p:nvSpPr>
          <p:cNvPr id="8" name="Rectangle 7"/>
          <p:cNvSpPr/>
          <p:nvPr/>
        </p:nvSpPr>
        <p:spPr>
          <a:xfrm>
            <a:off x="7864983" y="0"/>
            <a:ext cx="4370832" cy="6858000"/>
          </a:xfrm>
          <a:prstGeom prst="rect">
            <a:avLst/>
          </a:prstGeom>
          <a:solidFill>
            <a:srgbClr val="0F1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321040" y="2240280"/>
            <a:ext cx="347472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 dirty="0">
                <a:solidFill>
                  <a:schemeClr val="accent1">
                    <a:lumMod val="75000"/>
                  </a:schemeClr>
                </a:solidFill>
                <a:latin typeface="Georg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tuabogadodefensor.pe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49640" y="2880360"/>
            <a:ext cx="3017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B7BCC0"/>
                </a:solidFill>
                <a:latin typeface="Aptos"/>
              </a:rPr>
              <a:t>LIMA · PERÚ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3657600"/>
            <a:ext cx="35661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FAF9F6"/>
                </a:solidFill>
                <a:latin typeface="Aptos"/>
              </a:rPr>
              <a:t>Asesoría • Defensa • Contenido jurídico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49640" y="4983480"/>
            <a:ext cx="3017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FAF9F6"/>
                </a:solidFill>
                <a:latin typeface="Aptos"/>
              </a:rPr>
              <a:t>981 598 655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6510528"/>
            <a:ext cx="10972800" cy="16459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94360" y="6547104"/>
            <a:ext cx="3657600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dirty="0">
                <a:solidFill>
                  <a:schemeClr val="accent1">
                    <a:lumMod val="75000"/>
                  </a:schemeClr>
                </a:solidFill>
                <a:latin typeface="Apto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tuabogadodefensor.pe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18520" y="6528816"/>
            <a:ext cx="54864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E9749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1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502920"/>
            <a:ext cx="5303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E9749"/>
                </a:solidFill>
                <a:latin typeface="Aptos"/>
              </a:rPr>
              <a:t>01 · LA PROPUESTA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68680"/>
            <a:ext cx="107899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AF9F6"/>
                </a:solidFill>
                <a:latin typeface="Georgia"/>
              </a:rPr>
              <a:t>¿Qué es Tu Abogado Defensor?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27632"/>
            <a:ext cx="105156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B7BCC0"/>
                </a:solidFill>
                <a:latin typeface="Aptos"/>
              </a:rPr>
              <a:t>Una plataforma pensada para que la persona llegue a la orientación correcta antes de tomar decisiones legales.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331720"/>
            <a:ext cx="3429000" cy="2331720"/>
          </a:xfrm>
          <a:prstGeom prst="roundRect">
            <a:avLst/>
          </a:prstGeom>
          <a:solidFill>
            <a:srgbClr val="0F1D2B"/>
          </a:solidFill>
          <a:ln>
            <a:solidFill>
              <a:srgbClr val="2A3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86968" y="2560320"/>
            <a:ext cx="502920" cy="41148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6968" y="2770632"/>
            <a:ext cx="3026664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AF9F6"/>
                </a:solidFill>
                <a:latin typeface="Georgia"/>
              </a:rPr>
              <a:t>ORIENTAR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3264408"/>
            <a:ext cx="3026664" cy="1234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Explicar el problema jurídico con lenguaje comprensible y práctico.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2331720"/>
            <a:ext cx="3429000" cy="2331720"/>
          </a:xfrm>
          <a:prstGeom prst="roundRect">
            <a:avLst/>
          </a:prstGeom>
          <a:solidFill>
            <a:srgbClr val="0F1D2B"/>
          </a:solidFill>
          <a:ln>
            <a:solidFill>
              <a:srgbClr val="2A3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572000" y="2560320"/>
            <a:ext cx="502920" cy="41148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2000" y="2770632"/>
            <a:ext cx="3026664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AF9F6"/>
                </a:solidFill>
                <a:latin typeface="Georgia"/>
              </a:rPr>
              <a:t>PREVENIR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3264408"/>
            <a:ext cx="3026664" cy="1234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Identificar riesgos, documentos y pasos que conviene revisar antes de actuar.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55864" y="2331720"/>
            <a:ext cx="3429000" cy="2331720"/>
          </a:xfrm>
          <a:prstGeom prst="roundRect">
            <a:avLst/>
          </a:prstGeom>
          <a:solidFill>
            <a:srgbClr val="0F1D2B"/>
          </a:solidFill>
          <a:ln>
            <a:solidFill>
              <a:srgbClr val="2A3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257032" y="2560320"/>
            <a:ext cx="502920" cy="41148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57032" y="2770632"/>
            <a:ext cx="3026664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AF9F6"/>
                </a:solidFill>
                <a:latin typeface="Georgia"/>
              </a:rPr>
              <a:t>DEFENDER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57032" y="3264408"/>
            <a:ext cx="3026664" cy="1234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Brindar acompañamiento legal cuando el caso requiere estrategia y representación.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4360" y="6510528"/>
            <a:ext cx="10972800" cy="16459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94360" y="6547104"/>
            <a:ext cx="3657600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dirty="0">
                <a:solidFill>
                  <a:schemeClr val="accent1">
                    <a:lumMod val="75000"/>
                  </a:schemeClr>
                </a:solidFill>
                <a:latin typeface="Apto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tuabogadodefensor.pe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18520" y="6528816"/>
            <a:ext cx="54864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E9749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1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502920"/>
            <a:ext cx="5303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E9749"/>
                </a:solidFill>
                <a:latin typeface="Aptos"/>
              </a:rPr>
              <a:t>02 · CREDENCIALES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68680"/>
            <a:ext cx="107899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AF9F6"/>
                </a:solidFill>
                <a:latin typeface="Georgia"/>
              </a:rPr>
              <a:t>Experiencia que también educa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27632"/>
            <a:ext cx="105156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B7BCC0"/>
                </a:solidFill>
                <a:latin typeface="Aptos"/>
              </a:rPr>
              <a:t>La presencia en LP refuerza el posicionamiento académico y especializado del proyecto.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148840"/>
            <a:ext cx="43891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AF9F6"/>
                </a:solidFill>
                <a:latin typeface="Georgia"/>
              </a:rPr>
              <a:t>José Guillermo
Valderrama Chevarría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337560"/>
            <a:ext cx="493776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B7BCC0"/>
                </a:solidFill>
                <a:latin typeface="Aptos"/>
              </a:rPr>
              <a:t>Abogado UAP · Maestría en Derecho Procesal (USMP)
Diplomado en Administración y Gestión Pública (UNMSM)
Diplomado en Derecho Registral (USMP)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663440"/>
            <a:ext cx="51206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B7BCC0"/>
                </a:solidFill>
                <a:latin typeface="Aptos"/>
              </a:rPr>
              <a:t>Capacitador, panelista y ponente en materia civil e inmobiliaria; articulista en publicaciones jurídicas y exmiembro de la Comisión de Derecho Registral del Colegio de Abogados de Lima.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2148840"/>
            <a:ext cx="4572000" cy="3154680"/>
          </a:xfrm>
          <a:prstGeom prst="roundRect">
            <a:avLst/>
          </a:prstGeom>
          <a:solidFill>
            <a:srgbClr val="0F1D2B"/>
          </a:solidFill>
          <a:ln>
            <a:solidFill>
              <a:srgbClr val="2A3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601968" y="2377440"/>
            <a:ext cx="502920" cy="41148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601968" y="2587752"/>
            <a:ext cx="4169663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AF9F6"/>
                </a:solidFill>
                <a:latin typeface="Georgia"/>
              </a:rPr>
              <a:t>LP · PASIÓN POR EL DERECHO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01968" y="3081528"/>
            <a:ext cx="4169663" cy="2057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El perfil de autor registra publicaciones sobre materias civiles y notariales, incluyendo temas de calificación registral y función notarial.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4617720"/>
            <a:ext cx="4023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BE9749"/>
                </a:solidFill>
                <a:latin typeface="Aptos"/>
              </a:rPr>
              <a:t>3 publicaciones visibles en el perfil consultado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6510528"/>
            <a:ext cx="10972800" cy="16459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018520" y="6528816"/>
            <a:ext cx="54864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E9749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1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502920"/>
            <a:ext cx="5303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E9749"/>
                </a:solidFill>
                <a:latin typeface="Aptos"/>
              </a:rPr>
              <a:t>03 · ÁREAS DE VALOR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68680"/>
            <a:ext cx="107899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AF9F6"/>
                </a:solidFill>
                <a:latin typeface="Georgia"/>
              </a:rPr>
              <a:t>¿En qué podemos aportar?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27632"/>
            <a:ext cx="105156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B7BCC0"/>
                </a:solidFill>
                <a:latin typeface="Aptos"/>
              </a:rPr>
              <a:t>La comunicación debe llevar al visitante desde una duda concreta hacia una orientación profesional.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240280"/>
            <a:ext cx="5074920" cy="1554480"/>
          </a:xfrm>
          <a:prstGeom prst="roundRect">
            <a:avLst/>
          </a:prstGeom>
          <a:solidFill>
            <a:srgbClr val="0F1D2B"/>
          </a:solidFill>
          <a:ln>
            <a:solidFill>
              <a:srgbClr val="2A3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86968" y="2468880"/>
            <a:ext cx="502920" cy="41148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6968" y="2679192"/>
            <a:ext cx="4672583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AF9F6"/>
                </a:solidFill>
                <a:latin typeface="Georgia"/>
              </a:rPr>
              <a:t>CIVIL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3172968"/>
            <a:ext cx="4672583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Contratos, obligaciones, propiedad y conflictos civiles.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2240280"/>
            <a:ext cx="5074920" cy="1554480"/>
          </a:xfrm>
          <a:prstGeom prst="roundRect">
            <a:avLst/>
          </a:prstGeom>
          <a:solidFill>
            <a:srgbClr val="0F1D2B"/>
          </a:solidFill>
          <a:ln>
            <a:solidFill>
              <a:srgbClr val="2A3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419088" y="2468880"/>
            <a:ext cx="502920" cy="41148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19088" y="2679192"/>
            <a:ext cx="4672583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AF9F6"/>
                </a:solidFill>
                <a:latin typeface="Georgia"/>
              </a:rPr>
              <a:t>INMOBILIARIO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9088" y="3172968"/>
            <a:ext cx="4672583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Titulación, saneamiento, propiedad y operaciones sobre inmuebles.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4114800"/>
            <a:ext cx="5074920" cy="1554480"/>
          </a:xfrm>
          <a:prstGeom prst="roundRect">
            <a:avLst/>
          </a:prstGeom>
          <a:solidFill>
            <a:srgbClr val="0F1D2B"/>
          </a:solidFill>
          <a:ln>
            <a:solidFill>
              <a:srgbClr val="2A3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86968" y="4343400"/>
            <a:ext cx="502920" cy="41148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86968" y="4553712"/>
            <a:ext cx="4672583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AF9F6"/>
                </a:solidFill>
                <a:latin typeface="Georgia"/>
              </a:rPr>
              <a:t>REGISTRAL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8" y="5047488"/>
            <a:ext cx="4672583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Calificación registral, inscripción y problemas ante registros.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4114800"/>
            <a:ext cx="5074920" cy="1554480"/>
          </a:xfrm>
          <a:prstGeom prst="roundRect">
            <a:avLst/>
          </a:prstGeom>
          <a:solidFill>
            <a:srgbClr val="0F1D2B"/>
          </a:solidFill>
          <a:ln>
            <a:solidFill>
              <a:srgbClr val="2A3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419088" y="4343400"/>
            <a:ext cx="502920" cy="41148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19088" y="4553712"/>
            <a:ext cx="4672583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AF9F6"/>
                </a:solidFill>
                <a:latin typeface="Georgia"/>
              </a:rPr>
              <a:t>NOTARIAL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9088" y="5047488"/>
            <a:ext cx="4672583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Actos y procedimientos donde la intervención notarial es relevante.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4360" y="6510528"/>
            <a:ext cx="10972800" cy="16459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4360" y="6547104"/>
            <a:ext cx="3657600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dirty="0">
                <a:solidFill>
                  <a:schemeClr val="accent1">
                    <a:lumMod val="75000"/>
                  </a:schemeClr>
                </a:solidFill>
                <a:latin typeface="Apto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tuabogadodefensor.pe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18520" y="6528816"/>
            <a:ext cx="54864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E9749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1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502920"/>
            <a:ext cx="5303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E9749"/>
                </a:solidFill>
                <a:latin typeface="Aptos"/>
              </a:rPr>
              <a:t>04 · CONTENIDO QUE ATRAE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68680"/>
            <a:ext cx="107899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AF9F6"/>
                </a:solidFill>
                <a:latin typeface="Georgia"/>
              </a:rPr>
              <a:t>Tips legales que sí dan ganas de guardar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27632"/>
            <a:ext cx="105156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B7BCC0"/>
                </a:solidFill>
                <a:latin typeface="Aptos"/>
              </a:rPr>
              <a:t>La mejor estrategia para redes y web: resolver pequeñas dudas con contenido breve, claro y accionable.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240280"/>
            <a:ext cx="5074920" cy="1572768"/>
          </a:xfrm>
          <a:prstGeom prst="roundRect">
            <a:avLst/>
          </a:prstGeom>
          <a:solidFill>
            <a:srgbClr val="0F1D2B"/>
          </a:solidFill>
          <a:ln>
            <a:solidFill>
              <a:srgbClr val="2A3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86968" y="2468880"/>
            <a:ext cx="502920" cy="41148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6968" y="2679192"/>
            <a:ext cx="4672583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AF9F6"/>
                </a:solidFill>
                <a:latin typeface="Georgia"/>
              </a:rPr>
              <a:t>ANTES DE FIRMAR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3172968"/>
            <a:ext cx="4672583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Lee objeto, obligaciones, penalidades y forma de resolución de conflictos.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2240280"/>
            <a:ext cx="5074920" cy="1572768"/>
          </a:xfrm>
          <a:prstGeom prst="roundRect">
            <a:avLst/>
          </a:prstGeom>
          <a:solidFill>
            <a:srgbClr val="0F1D2B"/>
          </a:solidFill>
          <a:ln>
            <a:solidFill>
              <a:srgbClr val="2A3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419088" y="2468880"/>
            <a:ext cx="502920" cy="41148"/>
          </a:xfrm>
          <a:prstGeom prst="rect">
            <a:avLst/>
          </a:prstGeom>
          <a:solidFill>
            <a:srgbClr val="96A0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19088" y="2679192"/>
            <a:ext cx="4672583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AF9F6"/>
                </a:solidFill>
                <a:latin typeface="Georgia"/>
              </a:rPr>
              <a:t>¿TENGO UN INMUEBLE?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9088" y="3172968"/>
            <a:ext cx="4672583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Revisa títulos, antecedentes registrales y situación real antes de comprar o vender.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4114800"/>
            <a:ext cx="5074920" cy="1572768"/>
          </a:xfrm>
          <a:prstGeom prst="roundRect">
            <a:avLst/>
          </a:prstGeom>
          <a:solidFill>
            <a:srgbClr val="0F1D2B"/>
          </a:solidFill>
          <a:ln>
            <a:solidFill>
              <a:srgbClr val="2A3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86968" y="4343400"/>
            <a:ext cx="502920" cy="41148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86968" y="4553712"/>
            <a:ext cx="4672583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AF9F6"/>
                </a:solidFill>
                <a:latin typeface="Georgia"/>
              </a:rPr>
              <a:t>NO TODO SE RESUELVE IGUAL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8" y="5047488"/>
            <a:ext cx="4672583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Un problema civil, notarial o registral puede requerir vías y documentos distintos.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4114800"/>
            <a:ext cx="5074920" cy="1572768"/>
          </a:xfrm>
          <a:prstGeom prst="roundRect">
            <a:avLst/>
          </a:prstGeom>
          <a:solidFill>
            <a:srgbClr val="0F1D2B"/>
          </a:solidFill>
          <a:ln>
            <a:solidFill>
              <a:srgbClr val="2A3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419088" y="4343400"/>
            <a:ext cx="502920" cy="41148"/>
          </a:xfrm>
          <a:prstGeom prst="rect">
            <a:avLst/>
          </a:prstGeom>
          <a:solidFill>
            <a:srgbClr val="96A0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19088" y="4553712"/>
            <a:ext cx="4672583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AF9F6"/>
                </a:solidFill>
                <a:latin typeface="Georgia"/>
              </a:rPr>
              <a:t>GUARDA LA EVIDENCIA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9088" y="5047488"/>
            <a:ext cx="4672583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Contratos, mensajes, comprobantes y documentos pueden ser claves para evaluar un caso.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4360" y="6510528"/>
            <a:ext cx="10972800" cy="16459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4360" y="6547104"/>
            <a:ext cx="3657600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chemeClr val="accent1">
                    <a:lumMod val="75000"/>
                  </a:schemeClr>
                </a:solidFill>
                <a:latin typeface="Apto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tuabogadodefensor.pe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18520" y="6528816"/>
            <a:ext cx="54864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E9749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1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502920"/>
            <a:ext cx="5303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E9749"/>
                </a:solidFill>
                <a:latin typeface="Aptos"/>
              </a:rPr>
              <a:t>05 · LA WEB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68680"/>
            <a:ext cx="107899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AF9F6"/>
                </a:solidFill>
                <a:latin typeface="Georgia"/>
              </a:rPr>
              <a:t>De una visita a una conversación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27632"/>
            <a:ext cx="105156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B7BCC0"/>
                </a:solidFill>
                <a:latin typeface="Aptos"/>
              </a:rPr>
              <a:t>La página debe funcionar como una puerta de entrada sencilla: problema → información → contacto.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2377440"/>
            <a:ext cx="594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BE9749"/>
                </a:solidFill>
                <a:latin typeface="Georgia"/>
              </a:rPr>
              <a:t>01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2880360"/>
            <a:ext cx="1143000" cy="36576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8368" y="3154680"/>
            <a:ext cx="2377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AF9F6"/>
                </a:solidFill>
                <a:latin typeface="Georgia"/>
              </a:rPr>
              <a:t>DESCUBRIR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3657600"/>
            <a:ext cx="237744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Una duda, búsqueda o recomendación lleva al sitio.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74720" y="2377440"/>
            <a:ext cx="594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BE9749"/>
                </a:solidFill>
                <a:latin typeface="Georgia"/>
              </a:rPr>
              <a:t>02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74720" y="2880360"/>
            <a:ext cx="1143000" cy="36576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474720" y="3154680"/>
            <a:ext cx="2377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AF9F6"/>
                </a:solidFill>
                <a:latin typeface="Georgia"/>
              </a:rPr>
              <a:t>ENTENDER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20" y="3657600"/>
            <a:ext cx="237744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El visitante encuentra información y contenidos útiles.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91072" y="2377440"/>
            <a:ext cx="594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BE9749"/>
                </a:solidFill>
                <a:latin typeface="Georgia"/>
              </a:rPr>
              <a:t>03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91072" y="2880360"/>
            <a:ext cx="1143000" cy="36576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91072" y="3154680"/>
            <a:ext cx="2377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AF9F6"/>
                </a:solidFill>
                <a:latin typeface="Georgia"/>
              </a:rPr>
              <a:t>CONFIAR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91072" y="3657600"/>
            <a:ext cx="237744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Experiencia, publicaciones y claridad reducen la incertidumbre.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07424" y="2377440"/>
            <a:ext cx="594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BE9749"/>
                </a:solidFill>
                <a:latin typeface="Georgia"/>
              </a:rPr>
              <a:t>04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107424" y="2880360"/>
            <a:ext cx="1143000" cy="36576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07424" y="3154680"/>
            <a:ext cx="2377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AF9F6"/>
                </a:solidFill>
                <a:latin typeface="Georgia"/>
              </a:rPr>
              <a:t>CONTACTAR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07424" y="3657600"/>
            <a:ext cx="237744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El usuario sabe dónde solicitar orientación para su situación.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4360" y="6510528"/>
            <a:ext cx="10972800" cy="16459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4360" y="6547104"/>
            <a:ext cx="3657600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chemeClr val="accent1">
                    <a:lumMod val="75000"/>
                  </a:schemeClr>
                </a:solidFill>
                <a:latin typeface="Apto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tuabogadodefensor.pe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18520" y="6528816"/>
            <a:ext cx="54864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E9749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1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502920"/>
            <a:ext cx="5303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E9749"/>
                </a:solidFill>
                <a:latin typeface="Aptos"/>
              </a:rPr>
              <a:t>06 · IDENTIDAD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68680"/>
            <a:ext cx="107899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AF9F6"/>
                </a:solidFill>
                <a:latin typeface="Georgia"/>
              </a:rPr>
              <a:t>Una marca sobria, reconocible y confiable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27632"/>
            <a:ext cx="105156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B7BCC0"/>
                </a:solidFill>
                <a:latin typeface="Aptos"/>
              </a:rPr>
              <a:t>La estética propuesta sigue una línea clásica: azul profundo, marfil y dorado, con jerarquía editorial.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331720"/>
            <a:ext cx="2057400" cy="1005840"/>
          </a:xfrm>
          <a:prstGeom prst="roundRect">
            <a:avLst/>
          </a:prstGeom>
          <a:solidFill>
            <a:srgbClr val="091018"/>
          </a:solidFill>
          <a:ln>
            <a:solidFill>
              <a:srgbClr val="0910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3520440"/>
            <a:ext cx="2057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FAF9F6"/>
                </a:solidFill>
                <a:latin typeface="Aptos"/>
              </a:rPr>
              <a:t>Azul noche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2331720"/>
            <a:ext cx="2057400" cy="1005840"/>
          </a:xfrm>
          <a:prstGeom prst="roundRect">
            <a:avLst/>
          </a:prstGeom>
          <a:solidFill>
            <a:srgbClr val="0F1D2B"/>
          </a:solidFill>
          <a:ln>
            <a:solidFill>
              <a:srgbClr val="0F1D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291840" y="3520440"/>
            <a:ext cx="2057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FAF9F6"/>
                </a:solidFill>
                <a:latin typeface="Aptos"/>
              </a:rPr>
              <a:t>Azul jurídico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806440" y="2331720"/>
            <a:ext cx="2057400" cy="1005840"/>
          </a:xfrm>
          <a:prstGeom prst="roundRect">
            <a:avLst/>
          </a:prstGeom>
          <a:solidFill>
            <a:srgbClr val="F4F0E7"/>
          </a:solidFill>
          <a:ln>
            <a:solidFill>
              <a:srgbClr val="F4F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806440" y="3520440"/>
            <a:ext cx="2057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091018"/>
                </a:solidFill>
                <a:latin typeface="Aptos"/>
              </a:rPr>
              <a:t>Marfil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321040" y="2331720"/>
            <a:ext cx="2057400" cy="1005840"/>
          </a:xfrm>
          <a:prstGeom prst="roundRect">
            <a:avLst/>
          </a:prstGeom>
          <a:solidFill>
            <a:srgbClr val="BE9749"/>
          </a:solidFill>
          <a:ln>
            <a:solidFill>
              <a:srgbClr val="BE97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21040" y="3520440"/>
            <a:ext cx="2057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FAF9F6"/>
                </a:solidFill>
                <a:latin typeface="Aptos"/>
              </a:rPr>
              <a:t>Dorado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343400"/>
            <a:ext cx="2103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BE9749"/>
                </a:solidFill>
                <a:latin typeface="Georgia"/>
              </a:rPr>
              <a:t>CLÁSICO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37560" y="4343400"/>
            <a:ext cx="2103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BE9749"/>
                </a:solidFill>
                <a:latin typeface="Georgia"/>
              </a:rPr>
              <a:t>PROFESIONAL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52160" y="4343400"/>
            <a:ext cx="2103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BE9749"/>
                </a:solidFill>
                <a:latin typeface="Georgia"/>
              </a:rPr>
              <a:t>SERENO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6760" y="4343400"/>
            <a:ext cx="2103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BE9749"/>
                </a:solidFill>
                <a:latin typeface="Georgia"/>
              </a:rPr>
              <a:t>JURÍDICO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4360" y="6510528"/>
            <a:ext cx="10972800" cy="16459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94360" y="6547104"/>
            <a:ext cx="3657600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dirty="0">
                <a:solidFill>
                  <a:schemeClr val="accent1">
                    <a:lumMod val="75000"/>
                  </a:schemeClr>
                </a:solidFill>
                <a:latin typeface="Apto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tuabogadodefensor.pe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18520" y="6528816"/>
            <a:ext cx="54864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E9749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1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502920"/>
            <a:ext cx="5303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E9749"/>
                </a:solidFill>
                <a:latin typeface="Aptos"/>
              </a:rPr>
              <a:t>07 · IDEAS PARA CRECER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68680"/>
            <a:ext cx="107899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AF9F6"/>
                </a:solidFill>
                <a:latin typeface="Georgia"/>
              </a:rPr>
              <a:t>Contenido que puede convertir visitas en confianza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27632"/>
            <a:ext cx="105156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B7BCC0"/>
                </a:solidFill>
                <a:latin typeface="Aptos"/>
              </a:rPr>
              <a:t>Un calendario sencillo permite que la web y las redes trabajen como un mismo ecosistema.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" y="2331720"/>
            <a:ext cx="2487168" cy="2606040"/>
          </a:xfrm>
          <a:prstGeom prst="roundRect">
            <a:avLst/>
          </a:prstGeom>
          <a:solidFill>
            <a:srgbClr val="0F1D2B"/>
          </a:solidFill>
          <a:ln>
            <a:solidFill>
              <a:srgbClr val="2A3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59536" y="2560320"/>
            <a:ext cx="502920" cy="41148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59536" y="2770632"/>
            <a:ext cx="2084832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AF9F6"/>
                </a:solidFill>
                <a:latin typeface="Georgia"/>
              </a:rPr>
              <a:t>Pregunta frecuente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3264408"/>
            <a:ext cx="2084832" cy="1508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“¿Qué reviso antes de firmar un contrato?”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2029968"/>
            <a:ext cx="248716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BE9749"/>
                </a:solidFill>
                <a:latin typeface="Aptos"/>
              </a:rPr>
              <a:t>LUNES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0" y="2331720"/>
            <a:ext cx="2487168" cy="2606040"/>
          </a:xfrm>
          <a:prstGeom prst="roundRect">
            <a:avLst/>
          </a:prstGeom>
          <a:solidFill>
            <a:srgbClr val="0F1D2B"/>
          </a:solidFill>
          <a:ln>
            <a:solidFill>
              <a:srgbClr val="2A3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675887" y="2560320"/>
            <a:ext cx="502920" cy="41148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675887" y="2770632"/>
            <a:ext cx="2084832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AF9F6"/>
                </a:solidFill>
                <a:latin typeface="Georgia"/>
              </a:rPr>
              <a:t>Caso práctico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75887" y="3264408"/>
            <a:ext cx="2084832" cy="1508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Explicar un problema jurídico sin revelar datos privados.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74720" y="2029968"/>
            <a:ext cx="248716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BE9749"/>
                </a:solidFill>
                <a:latin typeface="Aptos"/>
              </a:rPr>
              <a:t>MIÉRCOLES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91072" y="2331720"/>
            <a:ext cx="2487168" cy="2606040"/>
          </a:xfrm>
          <a:prstGeom prst="roundRect">
            <a:avLst/>
          </a:prstGeom>
          <a:solidFill>
            <a:srgbClr val="0F1D2B"/>
          </a:solidFill>
          <a:ln>
            <a:solidFill>
              <a:srgbClr val="2A3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92240" y="2560320"/>
            <a:ext cx="502920" cy="41148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92240" y="2770632"/>
            <a:ext cx="2084832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AF9F6"/>
                </a:solidFill>
                <a:latin typeface="Georgia"/>
              </a:rPr>
              <a:t>Tip de 30 segundos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3264408"/>
            <a:ext cx="2084832" cy="1508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Una regla, documento o error frecuente.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91072" y="2029968"/>
            <a:ext cx="248716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BE9749"/>
                </a:solidFill>
                <a:latin typeface="Aptos"/>
              </a:rPr>
              <a:t>VIERNES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07424" y="2331720"/>
            <a:ext cx="2487168" cy="2606040"/>
          </a:xfrm>
          <a:prstGeom prst="roundRect">
            <a:avLst/>
          </a:prstGeom>
          <a:solidFill>
            <a:srgbClr val="0F1D2B"/>
          </a:solidFill>
          <a:ln>
            <a:solidFill>
              <a:srgbClr val="2A3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308592" y="2560320"/>
            <a:ext cx="502920" cy="41148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308592" y="2770632"/>
            <a:ext cx="2084832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AF9F6"/>
                </a:solidFill>
                <a:latin typeface="Georgia"/>
              </a:rPr>
              <a:t>Clase / artículo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08592" y="3264408"/>
            <a:ext cx="2084832" cy="1508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B7BCC0"/>
                </a:solidFill>
                <a:latin typeface="Aptos"/>
              </a:rPr>
              <a:t>Desarrollar un tema civil, inmobiliario, registral o notarial.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07424" y="2029968"/>
            <a:ext cx="248716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BE9749"/>
                </a:solidFill>
                <a:latin typeface="Aptos"/>
              </a:rPr>
              <a:t>MENSUAL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" y="5440680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FAF9F6"/>
                </a:solidFill>
                <a:latin typeface="Georgia"/>
              </a:rPr>
              <a:t>Objetivo: que el público piense “esta página me ayuda a entender mi problema” antes de pensar “quiero contratar”.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94360" y="6510528"/>
            <a:ext cx="10972800" cy="16459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4360" y="6547104"/>
            <a:ext cx="3657600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dirty="0">
                <a:solidFill>
                  <a:schemeClr val="accent1">
                    <a:lumMod val="75000"/>
                  </a:schemeClr>
                </a:solidFill>
                <a:latin typeface="Apto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tuabogadodefensor.pe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18520" y="6528816"/>
            <a:ext cx="54864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E9749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1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0b87be-bbb4-47cb-9ea6-c5bf12d98ca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502920"/>
            <a:ext cx="1114594" cy="91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74519" y="658368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E9749"/>
                </a:solidFill>
                <a:latin typeface="Aptos"/>
              </a:rPr>
              <a:t>CIERRE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74519" y="987552"/>
            <a:ext cx="6400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AF9F6"/>
                </a:solidFill>
                <a:latin typeface="Georgia"/>
              </a:rPr>
              <a:t>Tu Abogado Defensor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2148840"/>
            <a:ext cx="676656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AF9F6"/>
                </a:solidFill>
                <a:latin typeface="Georgia"/>
              </a:rPr>
              <a:t>Información jurídica que orienta.
Experiencia que respalda.
Una puerta clara para pedir ayuda.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3977639"/>
            <a:ext cx="1371600" cy="45720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9808" y="4343400"/>
            <a:ext cx="457200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dirty="0">
                <a:solidFill>
                  <a:schemeClr val="accent1">
                    <a:lumMod val="75000"/>
                  </a:schemeClr>
                </a:solidFill>
                <a:latin typeface="Georg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tuabogadodefensor.pe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892040"/>
            <a:ext cx="5029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B7BCC0"/>
                </a:solidFill>
                <a:latin typeface="Aptos"/>
              </a:rPr>
              <a:t>981 598 655  ·  Lima, Perú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79" y="2331720"/>
            <a:ext cx="3566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BE9749"/>
                </a:solidFill>
                <a:latin typeface="Aptos"/>
              </a:rPr>
              <a:t>Perfil y publicaciones jurídicas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0" y="2880360"/>
            <a:ext cx="3931920" cy="96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1" dirty="0">
                <a:solidFill>
                  <a:schemeClr val="accent1">
                    <a:lumMod val="75000"/>
                  </a:schemeClr>
                </a:solidFill>
                <a:latin typeface="Georg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LP Derecho
José Guillermo Valderrama </a:t>
            </a:r>
            <a:r>
              <a:rPr sz="1900" b="1" dirty="0" err="1">
                <a:solidFill>
                  <a:schemeClr val="accent1">
                    <a:lumMod val="75000"/>
                  </a:schemeClr>
                </a:solidFill>
                <a:latin typeface="Georg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Chevarría</a:t>
            </a:r>
            <a:endParaRPr sz="1900" b="1" dirty="0">
              <a:solidFill>
                <a:schemeClr val="accent1">
                  <a:lumMod val="75000"/>
                </a:schemeClr>
              </a:solidFill>
              <a:latin typeface="Georgia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4360" y="6510528"/>
            <a:ext cx="10972800" cy="16459"/>
          </a:xfrm>
          <a:prstGeom prst="rect">
            <a:avLst/>
          </a:prstGeom>
          <a:solidFill>
            <a:srgbClr val="BE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94360" y="6547104"/>
            <a:ext cx="3657600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dirty="0">
                <a:solidFill>
                  <a:schemeClr val="accent1">
                    <a:lumMod val="75000"/>
                  </a:schemeClr>
                </a:solidFill>
                <a:latin typeface="Apto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tuabogadodefensor.pe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18520" y="6528816"/>
            <a:ext cx="54864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E9749"/>
                </a:solidFill>
                <a:latin typeface="Aptos"/>
              </a:rPr>
              <a:t>09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649</Words>
  <Application>Microsoft Office PowerPoint</Application>
  <PresentationFormat>Panorámica</PresentationFormat>
  <Paragraphs>114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Georgia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HP</dc:creator>
  <cp:keywords/>
  <dc:description>generated using python-pptx</dc:description>
  <cp:lastModifiedBy>HP</cp:lastModifiedBy>
  <cp:revision>2</cp:revision>
  <dcterms:created xsi:type="dcterms:W3CDTF">2013-01-27T09:14:16Z</dcterms:created>
  <dcterms:modified xsi:type="dcterms:W3CDTF">2026-09-10T21:43:03Z</dcterms:modified>
  <cp:category/>
</cp:coreProperties>
</file>