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2" r:id="rId2"/>
    <p:sldId id="303" r:id="rId3"/>
    <p:sldId id="664" r:id="rId4"/>
    <p:sldId id="665" r:id="rId5"/>
    <p:sldId id="666" r:id="rId6"/>
    <p:sldId id="520" r:id="rId7"/>
    <p:sldId id="668" r:id="rId8"/>
    <p:sldId id="669" r:id="rId9"/>
    <p:sldId id="670" r:id="rId10"/>
    <p:sldId id="671" r:id="rId11"/>
    <p:sldId id="678" r:id="rId12"/>
    <p:sldId id="672" r:id="rId13"/>
    <p:sldId id="673" r:id="rId14"/>
    <p:sldId id="682" r:id="rId15"/>
    <p:sldId id="275" r:id="rId16"/>
    <p:sldId id="276" r:id="rId17"/>
    <p:sldId id="674" r:id="rId18"/>
    <p:sldId id="661" r:id="rId19"/>
    <p:sldId id="683" r:id="rId20"/>
    <p:sldId id="6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9" autoAdjust="0"/>
    <p:restoredTop sz="94660"/>
  </p:normalViewPr>
  <p:slideViewPr>
    <p:cSldViewPr snapToGrid="0">
      <p:cViewPr varScale="1">
        <p:scale>
          <a:sx n="65" d="100"/>
          <a:sy n="65" d="100"/>
        </p:scale>
        <p:origin x="5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0863B-9EF7-4FBD-918D-58ED75A326CC}"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FB913-F63D-41BC-8DB7-9E225C11B659}" type="slidenum">
              <a:rPr lang="en-US" smtClean="0"/>
              <a:t>‹#›</a:t>
            </a:fld>
            <a:endParaRPr lang="en-US"/>
          </a:p>
        </p:txBody>
      </p:sp>
    </p:spTree>
    <p:extLst>
      <p:ext uri="{BB962C8B-B14F-4D97-AF65-F5344CB8AC3E}">
        <p14:creationId xmlns:p14="http://schemas.microsoft.com/office/powerpoint/2010/main" val="53085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3F3F3F"/>
              </a:buClr>
              <a:buSzPts val="1200"/>
              <a:buFont typeface="Arial"/>
              <a:buNone/>
            </a:pPr>
            <a:r>
              <a:rPr lang="en-US" sz="1200" dirty="0">
                <a:solidFill>
                  <a:srgbClr val="3F3F3F"/>
                </a:solidFill>
              </a:rPr>
              <a:t>IMAGE FROM: https://health.usf.edu/publichealth/diversity-inclusion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9FD81-BE41-324C-9701-692F25451B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87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5768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748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C92C7-7838-4C00-9CAF-7A93201BF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29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9FD81-BE41-324C-9701-692F25451B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73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3F3F3F"/>
              </a:buClr>
              <a:buSzPts val="1200"/>
              <a:buFont typeface="Arial"/>
              <a:buNone/>
            </a:pPr>
            <a:r>
              <a:rPr lang="en-US" sz="1200" dirty="0">
                <a:solidFill>
                  <a:srgbClr val="3F3F3F"/>
                </a:solidFill>
              </a:rPr>
              <a:t>IMAGE FROM: https://health.usf.edu/publichealth/diversity-inclusion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9FD81-BE41-324C-9701-692F25451B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16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9FD81-BE41-324C-9701-692F25451B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9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6"/>
                </a:solidFill>
              </a:rPr>
              <a:t>Find your match and discuss the term and definition. Submit a sticky note for any that you would like to discuss in the large group.</a:t>
            </a:r>
            <a:endParaRPr lang="en-US" dirty="0">
              <a:solidFill>
                <a:schemeClr val="accent6"/>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C92C7-7838-4C00-9CAF-7A93201BF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EE418-B235-4810-91FA-63F292BE3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86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100"/>
              <a:buFont typeface="Arial"/>
              <a:buNone/>
            </a:pPr>
            <a:r>
              <a:rPr lang="en-US" sz="1100" dirty="0">
                <a:latin typeface="Arial"/>
                <a:ea typeface="Arial"/>
                <a:cs typeface="Arial"/>
                <a:sym typeface="Arial"/>
              </a:rPr>
              <a:t>Graphics: brain: </a:t>
            </a:r>
            <a:r>
              <a:rPr lang="en-US" sz="1100" dirty="0" err="1">
                <a:latin typeface="Arial"/>
                <a:ea typeface="Arial"/>
                <a:cs typeface="Arial"/>
                <a:sym typeface="Arial"/>
              </a:rPr>
              <a:t>Verywell</a:t>
            </a:r>
            <a:r>
              <a:rPr lang="en-US" sz="1100" dirty="0">
                <a:latin typeface="Arial"/>
                <a:ea typeface="Arial"/>
                <a:cs typeface="Arial"/>
                <a:sym typeface="Arial"/>
              </a:rPr>
              <a:t> mind; trans symbol: Shutterstock; gender expression symbol: Western City Magazine; heart symbol: Wikipedia</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C92C7-7838-4C00-9CAF-7A93201BF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14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C92C7-7838-4C00-9CAF-7A93201BF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54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C92C7-7838-4C00-9CAF-7A93201BF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71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5006" y="689897"/>
            <a:ext cx="8559800" cy="2438400"/>
          </a:xfrm>
          <a:noFill/>
        </p:spPr>
        <p:txBody>
          <a:bodyPr/>
          <a:lstStyle>
            <a:lvl1pPr algn="l">
              <a:defRPr>
                <a:solidFill>
                  <a:schemeClr val="tx1">
                    <a:lumMod val="75000"/>
                    <a:lumOff val="25000"/>
                  </a:schemeClr>
                </a:solidFill>
              </a:defRPr>
            </a:lvl1p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BAE381B9-2359-4D0E-B82B-2CE0585FD0BE}"/>
              </a:ext>
            </a:extLst>
          </p:cNvPr>
          <p:cNvSpPr>
            <a:spLocks noGrp="1"/>
          </p:cNvSpPr>
          <p:nvPr>
            <p:ph type="dt" sz="half" idx="2"/>
          </p:nvPr>
        </p:nvSpPr>
        <p:spPr>
          <a:xfrm>
            <a:off x="1244602" y="6356351"/>
            <a:ext cx="3136011"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9" name="Footer Placeholder 4">
            <a:extLst>
              <a:ext uri="{FF2B5EF4-FFF2-40B4-BE49-F238E27FC236}">
                <a16:creationId xmlns:a16="http://schemas.microsoft.com/office/drawing/2014/main" id="{26736AA8-40D8-43EE-A338-431DE35D947A}"/>
              </a:ext>
            </a:extLst>
          </p:cNvPr>
          <p:cNvSpPr>
            <a:spLocks noGrp="1"/>
          </p:cNvSpPr>
          <p:nvPr>
            <p:ph type="ftr" sz="quarter" idx="3"/>
          </p:nvPr>
        </p:nvSpPr>
        <p:spPr>
          <a:xfrm>
            <a:off x="4483101"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schemeClr val="bg1">
                  <a:lumMod val="85000"/>
                </a:schemeClr>
              </a:solidFill>
            </a:endParaRPr>
          </a:p>
        </p:txBody>
      </p:sp>
    </p:spTree>
    <p:extLst>
      <p:ext uri="{BB962C8B-B14F-4D97-AF65-F5344CB8AC3E}">
        <p14:creationId xmlns:p14="http://schemas.microsoft.com/office/powerpoint/2010/main" val="357393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D40A-CF78-49D2-A3A3-765F927735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4B38BC-9E31-43D6-BCA5-1CE79EA93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01F5E-B981-4E98-B105-D6AEC282F0B2}"/>
              </a:ext>
            </a:extLst>
          </p:cNvPr>
          <p:cNvSpPr>
            <a:spLocks noGrp="1"/>
          </p:cNvSpPr>
          <p:nvPr>
            <p:ph type="dt" sz="half" idx="10"/>
          </p:nvPr>
        </p:nvSpPr>
        <p:spPr/>
        <p:txBody>
          <a:bodyPr/>
          <a:lstStyle/>
          <a:p>
            <a:fld id="{5C889C48-1D6E-47DA-9438-880E9C0AD47A}" type="datetimeFigureOut">
              <a:rPr lang="en-US" smtClean="0"/>
              <a:t>6/3/2020</a:t>
            </a:fld>
            <a:endParaRPr lang="en-US" dirty="0"/>
          </a:p>
        </p:txBody>
      </p:sp>
      <p:sp>
        <p:nvSpPr>
          <p:cNvPr id="5" name="Footer Placeholder 4">
            <a:extLst>
              <a:ext uri="{FF2B5EF4-FFF2-40B4-BE49-F238E27FC236}">
                <a16:creationId xmlns:a16="http://schemas.microsoft.com/office/drawing/2014/main" id="{E7EF29F9-BBE6-4AC0-BC4F-205D07B37C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091B97-0B57-4889-9813-4E341ACAFCD4}"/>
              </a:ext>
            </a:extLst>
          </p:cNvPr>
          <p:cNvSpPr>
            <a:spLocks noGrp="1"/>
          </p:cNvSpPr>
          <p:nvPr>
            <p:ph type="sldNum" sz="quarter" idx="12"/>
          </p:nvPr>
        </p:nvSpPr>
        <p:spPr/>
        <p:txBody>
          <a:bodyPr/>
          <a:lstStyle/>
          <a:p>
            <a:fld id="{A9730530-7F39-46BA-A36E-6D8DDE564127}" type="slidenum">
              <a:rPr lang="en-US" smtClean="0"/>
              <a:t>‹#›</a:t>
            </a:fld>
            <a:endParaRPr lang="en-US"/>
          </a:p>
        </p:txBody>
      </p:sp>
    </p:spTree>
    <p:extLst>
      <p:ext uri="{BB962C8B-B14F-4D97-AF65-F5344CB8AC3E}">
        <p14:creationId xmlns:p14="http://schemas.microsoft.com/office/powerpoint/2010/main" val="18362095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4602" y="274637"/>
            <a:ext cx="10337798"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a:xfrm>
            <a:off x="4483101" y="6356351"/>
            <a:ext cx="3860800" cy="365125"/>
          </a:xfrm>
          <a:prstGeom prst="rect">
            <a:avLst/>
          </a:prstGeom>
        </p:spPr>
        <p:txBody>
          <a:bodyPr/>
          <a:lstStyle/>
          <a:p>
            <a:endParaRPr lang="en-US" dirty="0">
              <a:solidFill>
                <a:schemeClr val="bg1">
                  <a:lumMod val="85000"/>
                </a:schemeClr>
              </a:solidFill>
            </a:endParaRPr>
          </a:p>
        </p:txBody>
      </p:sp>
      <p:sp>
        <p:nvSpPr>
          <p:cNvPr id="6" name="Slide Number Placeholder 5"/>
          <p:cNvSpPr>
            <a:spLocks noGrp="1"/>
          </p:cNvSpPr>
          <p:nvPr>
            <p:ph type="sldNum" sz="quarter" idx="12"/>
          </p:nvPr>
        </p:nvSpPr>
        <p:spPr/>
        <p:txBody>
          <a:bodyPr/>
          <a:lstStyle/>
          <a:p>
            <a:fld id="{C4A480D9-D7F2-4909-9321-D70450544D83}" type="slidenum">
              <a:rPr lang="en-US" smtClean="0"/>
              <a:t>‹#›</a:t>
            </a:fld>
            <a:endParaRPr lang="en-US"/>
          </a:p>
        </p:txBody>
      </p:sp>
    </p:spTree>
    <p:extLst>
      <p:ext uri="{BB962C8B-B14F-4D97-AF65-F5344CB8AC3E}">
        <p14:creationId xmlns:p14="http://schemas.microsoft.com/office/powerpoint/2010/main" val="13797386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4601" y="3860904"/>
            <a:ext cx="10081682"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1244602" y="2319339"/>
            <a:ext cx="10081681"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a:xfrm>
            <a:off x="4483101" y="6356351"/>
            <a:ext cx="3860800" cy="365125"/>
          </a:xfrm>
          <a:prstGeom prst="rect">
            <a:avLst/>
          </a:prstGeom>
        </p:spPr>
        <p:txBody>
          <a:bodyPr/>
          <a:lstStyle/>
          <a:p>
            <a:endParaRPr lang="en-US" dirty="0">
              <a:solidFill>
                <a:schemeClr val="bg1">
                  <a:lumMod val="85000"/>
                </a:schemeClr>
              </a:solidFill>
            </a:endParaRPr>
          </a:p>
        </p:txBody>
      </p:sp>
      <p:sp>
        <p:nvSpPr>
          <p:cNvPr id="6" name="Slide Number Placeholder 5"/>
          <p:cNvSpPr>
            <a:spLocks noGrp="1"/>
          </p:cNvSpPr>
          <p:nvPr>
            <p:ph type="sldNum" sz="quarter" idx="12"/>
          </p:nvPr>
        </p:nvSpPr>
        <p:spPr/>
        <p:txBody>
          <a:bodyPr/>
          <a:lstStyle/>
          <a:p>
            <a:fld id="{C4A480D9-D7F2-4909-9321-D70450544D83}" type="slidenum">
              <a:rPr lang="en-US" smtClean="0"/>
              <a:t>‹#›</a:t>
            </a:fld>
            <a:endParaRPr lang="en-US"/>
          </a:p>
        </p:txBody>
      </p:sp>
    </p:spTree>
    <p:extLst>
      <p:ext uri="{BB962C8B-B14F-4D97-AF65-F5344CB8AC3E}">
        <p14:creationId xmlns:p14="http://schemas.microsoft.com/office/powerpoint/2010/main" val="383744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4602" y="1600201"/>
            <a:ext cx="50673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100" y="1600201"/>
            <a:ext cx="50673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4A480D9-D7F2-4909-9321-D70450544D83}" type="slidenum">
              <a:rPr lang="en-US" smtClean="0"/>
              <a:t>‹#›</a:t>
            </a:fld>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a:xfrm>
            <a:off x="4483101" y="6356351"/>
            <a:ext cx="3860800" cy="365125"/>
          </a:xfrm>
          <a:prstGeom prst="rect">
            <a:avLst/>
          </a:prstGeom>
        </p:spPr>
        <p:txBody>
          <a:bodyPr/>
          <a:lstStyle/>
          <a:p>
            <a:endParaRPr lang="en-US" dirty="0">
              <a:solidFill>
                <a:schemeClr val="bg1">
                  <a:lumMod val="85000"/>
                </a:schemeClr>
              </a:solidFill>
            </a:endParaRPr>
          </a:p>
        </p:txBody>
      </p:sp>
    </p:spTree>
    <p:extLst>
      <p:ext uri="{BB962C8B-B14F-4D97-AF65-F5344CB8AC3E}">
        <p14:creationId xmlns:p14="http://schemas.microsoft.com/office/powerpoint/2010/main" val="416623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44602" y="1535113"/>
            <a:ext cx="5054602"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244602" y="2174875"/>
            <a:ext cx="5054602"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7800" y="1535113"/>
            <a:ext cx="5054602"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527800" y="2174875"/>
            <a:ext cx="5054602"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a:xfrm>
            <a:off x="4483101" y="6356351"/>
            <a:ext cx="3860800" cy="365125"/>
          </a:xfrm>
          <a:prstGeom prst="rect">
            <a:avLst/>
          </a:prstGeom>
        </p:spPr>
        <p:txBody>
          <a:bodyPr/>
          <a:lstStyle/>
          <a:p>
            <a:endParaRPr lang="en-US" dirty="0">
              <a:solidFill>
                <a:schemeClr val="bg1">
                  <a:lumMod val="85000"/>
                </a:schemeClr>
              </a:solidFill>
            </a:endParaRPr>
          </a:p>
        </p:txBody>
      </p:sp>
      <p:sp>
        <p:nvSpPr>
          <p:cNvPr id="9" name="Slide Number Placeholder 8"/>
          <p:cNvSpPr>
            <a:spLocks noGrp="1"/>
          </p:cNvSpPr>
          <p:nvPr>
            <p:ph type="sldNum" sz="quarter" idx="12"/>
          </p:nvPr>
        </p:nvSpPr>
        <p:spPr/>
        <p:txBody>
          <a:bodyPr/>
          <a:lstStyle/>
          <a:p>
            <a:fld id="{C4A480D9-D7F2-4909-9321-D70450544D83}" type="slidenum">
              <a:rPr lang="en-US" smtClean="0"/>
              <a:t>‹#›</a:t>
            </a:fld>
            <a:endParaRPr lang="en-US"/>
          </a:p>
        </p:txBody>
      </p:sp>
    </p:spTree>
    <p:extLst>
      <p:ext uri="{BB962C8B-B14F-4D97-AF65-F5344CB8AC3E}">
        <p14:creationId xmlns:p14="http://schemas.microsoft.com/office/powerpoint/2010/main" val="277879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a:xfrm>
            <a:off x="4483101" y="6356351"/>
            <a:ext cx="3860800" cy="365125"/>
          </a:xfrm>
          <a:prstGeom prst="rect">
            <a:avLst/>
          </a:prstGeom>
        </p:spPr>
        <p:txBody>
          <a:bodyPr/>
          <a:lstStyle/>
          <a:p>
            <a:endParaRPr lang="en-US"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C4A480D9-D7F2-4909-9321-D70450544D83}" type="slidenum">
              <a:rPr lang="en-US" smtClean="0"/>
              <a:t>‹#›</a:t>
            </a:fld>
            <a:endParaRPr lang="en-US"/>
          </a:p>
        </p:txBody>
      </p:sp>
    </p:spTree>
    <p:extLst>
      <p:ext uri="{BB962C8B-B14F-4D97-AF65-F5344CB8AC3E}">
        <p14:creationId xmlns:p14="http://schemas.microsoft.com/office/powerpoint/2010/main" val="147595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a:xfrm>
            <a:off x="4483101" y="6356351"/>
            <a:ext cx="3860800" cy="365125"/>
          </a:xfrm>
          <a:prstGeom prst="rect">
            <a:avLst/>
          </a:prstGeom>
        </p:spPr>
        <p:txBody>
          <a:bodyPr/>
          <a:lstStyle/>
          <a:p>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C4A480D9-D7F2-4909-9321-D70450544D83}" type="slidenum">
              <a:rPr lang="en-US" smtClean="0"/>
              <a:t>‹#›</a:t>
            </a:fld>
            <a:endParaRPr lang="en-US"/>
          </a:p>
        </p:txBody>
      </p:sp>
    </p:spTree>
    <p:extLst>
      <p:ext uri="{BB962C8B-B14F-4D97-AF65-F5344CB8AC3E}">
        <p14:creationId xmlns:p14="http://schemas.microsoft.com/office/powerpoint/2010/main" val="412340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4603" y="273052"/>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5422900" y="273052"/>
            <a:ext cx="6159500"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44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a:xfrm>
            <a:off x="4483101" y="6356351"/>
            <a:ext cx="3860800" cy="365125"/>
          </a:xfrm>
          <a:prstGeom prst="rect">
            <a:avLst/>
          </a:prstGeom>
        </p:spPr>
        <p:txBody>
          <a:bodyPr/>
          <a:lstStyle/>
          <a:p>
            <a:endParaRPr lang="en-US" dirty="0">
              <a:solidFill>
                <a:schemeClr val="bg1">
                  <a:lumMod val="85000"/>
                </a:schemeClr>
              </a:solidFill>
            </a:endParaRPr>
          </a:p>
        </p:txBody>
      </p:sp>
      <p:sp>
        <p:nvSpPr>
          <p:cNvPr id="7" name="Slide Number Placeholder 6"/>
          <p:cNvSpPr>
            <a:spLocks noGrp="1"/>
          </p:cNvSpPr>
          <p:nvPr>
            <p:ph type="sldNum" sz="quarter" idx="12"/>
          </p:nvPr>
        </p:nvSpPr>
        <p:spPr/>
        <p:txBody>
          <a:bodyPr/>
          <a:lstStyle/>
          <a:p>
            <a:fld id="{C4A480D9-D7F2-4909-9321-D70450544D83}" type="slidenum">
              <a:rPr lang="en-US" smtClean="0"/>
              <a:t>‹#›</a:t>
            </a:fld>
            <a:endParaRPr lang="en-US"/>
          </a:p>
        </p:txBody>
      </p:sp>
    </p:spTree>
    <p:extLst>
      <p:ext uri="{BB962C8B-B14F-4D97-AF65-F5344CB8AC3E}">
        <p14:creationId xmlns:p14="http://schemas.microsoft.com/office/powerpoint/2010/main" val="348665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37417" y="4800599"/>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037417" y="59372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30374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a:xfrm>
            <a:off x="4483101" y="6356351"/>
            <a:ext cx="3860800" cy="365125"/>
          </a:xfrm>
          <a:prstGeom prst="rect">
            <a:avLst/>
          </a:prstGeom>
        </p:spPr>
        <p:txBody>
          <a:bodyPr/>
          <a:lstStyle/>
          <a:p>
            <a:endParaRPr lang="en-US" dirty="0">
              <a:solidFill>
                <a:schemeClr val="bg1">
                  <a:lumMod val="85000"/>
                </a:schemeClr>
              </a:solidFill>
            </a:endParaRPr>
          </a:p>
        </p:txBody>
      </p:sp>
      <p:sp>
        <p:nvSpPr>
          <p:cNvPr id="7" name="Slide Number Placeholder 6"/>
          <p:cNvSpPr>
            <a:spLocks noGrp="1"/>
          </p:cNvSpPr>
          <p:nvPr>
            <p:ph type="sldNum" sz="quarter" idx="12"/>
          </p:nvPr>
        </p:nvSpPr>
        <p:spPr/>
        <p:txBody>
          <a:bodyPr/>
          <a:lstStyle/>
          <a:p>
            <a:fld id="{C4A480D9-D7F2-4909-9321-D70450544D83}" type="slidenum">
              <a:rPr lang="en-US" smtClean="0"/>
              <a:t>‹#›</a:t>
            </a:fld>
            <a:endParaRPr lang="en-US"/>
          </a:p>
        </p:txBody>
      </p:sp>
    </p:spTree>
    <p:extLst>
      <p:ext uri="{BB962C8B-B14F-4D97-AF65-F5344CB8AC3E}">
        <p14:creationId xmlns:p14="http://schemas.microsoft.com/office/powerpoint/2010/main" val="307115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4602" y="274637"/>
            <a:ext cx="10337797"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44602" y="1600201"/>
            <a:ext cx="1033779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4602" y="6356351"/>
            <a:ext cx="3136011"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4A480D9-D7F2-4909-9321-D70450544D83}" type="slidenum">
              <a:rPr lang="en-US" smtClean="0"/>
              <a:t>‹#›</a:t>
            </a:fld>
            <a:endParaRPr lang="en-US"/>
          </a:p>
        </p:txBody>
      </p:sp>
      <p:sp>
        <p:nvSpPr>
          <p:cNvPr id="7" name="Footer Placeholder 6">
            <a:extLst>
              <a:ext uri="{FF2B5EF4-FFF2-40B4-BE49-F238E27FC236}">
                <a16:creationId xmlns:a16="http://schemas.microsoft.com/office/drawing/2014/main" id="{F0DB08F2-27FC-4262-A637-2143FCD13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2" name="Picture 11">
            <a:extLst>
              <a:ext uri="{FF2B5EF4-FFF2-40B4-BE49-F238E27FC236}">
                <a16:creationId xmlns:a16="http://schemas.microsoft.com/office/drawing/2014/main" id="{BB7B020F-D866-4167-9B35-19964D838064}"/>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8667" b="94333" l="10000" r="90000">
                        <a14:foregroundMark x1="49000" y1="8667" x2="49000" y2="8667"/>
                        <a14:foregroundMark x1="28667" y1="61333" x2="28667" y2="61333"/>
                        <a14:foregroundMark x1="27333" y1="74333" x2="27333" y2="74333"/>
                        <a14:foregroundMark x1="19000" y1="85000" x2="19000" y2="85000"/>
                        <a14:foregroundMark x1="16000" y1="94333" x2="16000" y2="94333"/>
                      </a14:backgroundRemoval>
                    </a14:imgEffect>
                  </a14:imgLayer>
                </a14:imgProps>
              </a:ext>
              <a:ext uri="{28A0092B-C50C-407E-A947-70E740481C1C}">
                <a14:useLocalDpi xmlns:a14="http://schemas.microsoft.com/office/drawing/2010/main" val="0"/>
              </a:ext>
            </a:extLst>
          </a:blip>
          <a:stretch>
            <a:fillRect/>
          </a:stretch>
        </p:blipFill>
        <p:spPr>
          <a:xfrm>
            <a:off x="180255" y="194107"/>
            <a:ext cx="884093" cy="884093"/>
          </a:xfrm>
          <a:prstGeom prst="rect">
            <a:avLst/>
          </a:prstGeom>
        </p:spPr>
      </p:pic>
    </p:spTree>
    <p:extLst>
      <p:ext uri="{BB962C8B-B14F-4D97-AF65-F5344CB8AC3E}">
        <p14:creationId xmlns:p14="http://schemas.microsoft.com/office/powerpoint/2010/main" val="91908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Image:Weddingring.JPG"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simplypsychology.org/maslow.html"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8B935-8F95-43EF-A6A3-CC12A0C2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34198" y="2834196"/>
            <a:ext cx="6858001" cy="1189609"/>
          </a:xfrm>
          <a:prstGeom prst="rect">
            <a:avLst/>
          </a:prstGeom>
        </p:spPr>
      </p:pic>
      <p:sp>
        <p:nvSpPr>
          <p:cNvPr id="4" name="Title 1">
            <a:extLst>
              <a:ext uri="{FF2B5EF4-FFF2-40B4-BE49-F238E27FC236}">
                <a16:creationId xmlns:a16="http://schemas.microsoft.com/office/drawing/2014/main" id="{371B9683-A3D0-4659-9D54-D3BED61EFEDD}"/>
              </a:ext>
            </a:extLst>
          </p:cNvPr>
          <p:cNvSpPr txBox="1">
            <a:spLocks/>
          </p:cNvSpPr>
          <p:nvPr/>
        </p:nvSpPr>
        <p:spPr>
          <a:xfrm>
            <a:off x="1545528" y="401781"/>
            <a:ext cx="9229563" cy="2438400"/>
          </a:xfrm>
          <a:prstGeom prst="rect">
            <a:avLst/>
          </a:prstGeom>
          <a:noFill/>
        </p:spPr>
        <p:txBody>
          <a:bodyPr vert="horz" lIns="91440" tIns="45720" rIns="91440" bIns="45720" rtlCol="0" anchor="ctr">
            <a:normAutofit/>
          </a:bodyPr>
          <a:lstStyle>
            <a:lvl1pPr algn="l" defTabSz="1219170" rtl="0" eaLnBrk="1" latinLnBrk="0" hangingPunct="1">
              <a:spcBef>
                <a:spcPct val="0"/>
              </a:spcBef>
              <a:buNone/>
              <a:defRPr sz="5867" kern="1200">
                <a:solidFill>
                  <a:schemeClr val="tx1">
                    <a:lumMod val="75000"/>
                    <a:lumOff val="25000"/>
                  </a:schemeClr>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349E"/>
                </a:solidFill>
                <a:effectLst/>
                <a:uLnTx/>
                <a:uFillTx/>
                <a:latin typeface="Century Gothic" panose="020B0502020202020204" pitchFamily="34" charset="0"/>
                <a:ea typeface="+mj-ea"/>
                <a:cs typeface="+mj-cs"/>
              </a:rPr>
              <a:t>Terminology and Concepts</a:t>
            </a:r>
          </a:p>
        </p:txBody>
      </p:sp>
      <p:sp>
        <p:nvSpPr>
          <p:cNvPr id="5" name="TextBox 4">
            <a:extLst>
              <a:ext uri="{FF2B5EF4-FFF2-40B4-BE49-F238E27FC236}">
                <a16:creationId xmlns:a16="http://schemas.microsoft.com/office/drawing/2014/main" id="{2DD48437-5FCD-4681-9208-DDBFE1D4BC0D}"/>
              </a:ext>
            </a:extLst>
          </p:cNvPr>
          <p:cNvSpPr txBox="1"/>
          <p:nvPr/>
        </p:nvSpPr>
        <p:spPr>
          <a:xfrm>
            <a:off x="1337310" y="6435090"/>
            <a:ext cx="32804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rPr>
              <a:t>© 2020 Pride in the Triangle</a:t>
            </a:r>
          </a:p>
        </p:txBody>
      </p:sp>
      <p:sp>
        <p:nvSpPr>
          <p:cNvPr id="6" name="TextBox 5">
            <a:extLst>
              <a:ext uri="{FF2B5EF4-FFF2-40B4-BE49-F238E27FC236}">
                <a16:creationId xmlns:a16="http://schemas.microsoft.com/office/drawing/2014/main" id="{DFD71600-F599-4FFD-BD91-9667D3E7529D}"/>
              </a:ext>
            </a:extLst>
          </p:cNvPr>
          <p:cNvSpPr txBox="1"/>
          <p:nvPr/>
        </p:nvSpPr>
        <p:spPr>
          <a:xfrm>
            <a:off x="8679180" y="6418213"/>
            <a:ext cx="32804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rPr>
              <a:t>www.prideinthetriangle.org</a:t>
            </a:r>
          </a:p>
        </p:txBody>
      </p:sp>
      <p:pic>
        <p:nvPicPr>
          <p:cNvPr id="8" name="Picture 7">
            <a:extLst>
              <a:ext uri="{FF2B5EF4-FFF2-40B4-BE49-F238E27FC236}">
                <a16:creationId xmlns:a16="http://schemas.microsoft.com/office/drawing/2014/main" id="{29433C5E-ACF0-4B87-AAE0-6AF21FED8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33" y="150628"/>
            <a:ext cx="879182" cy="879182"/>
          </a:xfrm>
          <a:prstGeom prst="rect">
            <a:avLst/>
          </a:prstGeom>
        </p:spPr>
      </p:pic>
      <p:sp>
        <p:nvSpPr>
          <p:cNvPr id="9" name="Rectangle 8">
            <a:extLst>
              <a:ext uri="{FF2B5EF4-FFF2-40B4-BE49-F238E27FC236}">
                <a16:creationId xmlns:a16="http://schemas.microsoft.com/office/drawing/2014/main" id="{8E91F7DA-5942-47E7-9459-F7475ADE6389}"/>
              </a:ext>
            </a:extLst>
          </p:cNvPr>
          <p:cNvSpPr/>
          <p:nvPr/>
        </p:nvSpPr>
        <p:spPr>
          <a:xfrm>
            <a:off x="1189608" y="3851565"/>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7484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E85133F-343B-48CA-BDEF-2CE685205EB6}"/>
              </a:ext>
            </a:extLst>
          </p:cNvPr>
          <p:cNvSpPr txBox="1">
            <a:spLocks/>
          </p:cNvSpPr>
          <p:nvPr/>
        </p:nvSpPr>
        <p:spPr bwMode="auto">
          <a:xfrm>
            <a:off x="3908092" y="1465622"/>
            <a:ext cx="4375816" cy="489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Gender expression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Gender identity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Genderqueer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Heteronormative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Heterosexism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Homophobia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FF0000"/>
                </a:solidFill>
                <a:effectLst/>
                <a:uLnTx/>
                <a:uFillTx/>
                <a:latin typeface="Century Gothic" panose="020F0302020204030204"/>
                <a:ea typeface="+mn-ea"/>
                <a:cs typeface="Arial" panose="020B0604020202020204" pitchFamily="34" charset="0"/>
              </a:rPr>
              <a:t>Homosexual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Internalized homophobia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Intersex</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Lesbian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LGBTQ+</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MSM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Out of the closet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Pansexual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rPr>
              <a:t>© Pride in the Triangle 2019</a:t>
            </a:r>
          </a:p>
        </p:txBody>
      </p:sp>
      <p:sp>
        <p:nvSpPr>
          <p:cNvPr id="7" name="Content Placeholder 2">
            <a:extLst>
              <a:ext uri="{FF2B5EF4-FFF2-40B4-BE49-F238E27FC236}">
                <a16:creationId xmlns:a16="http://schemas.microsoft.com/office/drawing/2014/main" id="{F0DBBCD4-DDE1-4434-99AB-1E2A43A3D444}"/>
              </a:ext>
            </a:extLst>
          </p:cNvPr>
          <p:cNvSpPr txBox="1">
            <a:spLocks/>
          </p:cNvSpPr>
          <p:nvPr/>
        </p:nvSpPr>
        <p:spPr>
          <a:xfrm>
            <a:off x="611355" y="1390902"/>
            <a:ext cx="3505200" cy="5257800"/>
          </a:xfrm>
          <a:prstGeom prst="rect">
            <a:avLst/>
          </a:prstGeom>
        </p:spPr>
        <p:txBody>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Ally</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Androgynous</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Asexual</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Bi-curious</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Biological sex</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Biphobia</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Bisexual</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Butch</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Cisgender</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Coming Out</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Drag/King/Queen</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Family of choice</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Femme</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Gay</a:t>
            </a:r>
          </a:p>
        </p:txBody>
      </p:sp>
      <p:sp>
        <p:nvSpPr>
          <p:cNvPr id="10" name="Content Placeholder 2">
            <a:extLst>
              <a:ext uri="{FF2B5EF4-FFF2-40B4-BE49-F238E27FC236}">
                <a16:creationId xmlns:a16="http://schemas.microsoft.com/office/drawing/2014/main" id="{4DB53281-950F-47E3-9750-18259675F30C}"/>
              </a:ext>
            </a:extLst>
          </p:cNvPr>
          <p:cNvSpPr txBox="1">
            <a:spLocks/>
          </p:cNvSpPr>
          <p:nvPr/>
        </p:nvSpPr>
        <p:spPr>
          <a:xfrm>
            <a:off x="7811389" y="1465621"/>
            <a:ext cx="4219649" cy="5257800"/>
          </a:xfrm>
          <a:prstGeom prst="rect">
            <a:avLst/>
          </a:prstGeom>
        </p:spPr>
        <p:txBody>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Passing</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Poly/amorous</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Queer</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Questioning</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Sexual Orientation</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Stud</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Trans/gender</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Transition</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Transphobia</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0000"/>
                </a:solidFill>
                <a:effectLst/>
                <a:uLnTx/>
                <a:uFillTx/>
                <a:latin typeface="Century Gothic" panose="020F0302020204030204"/>
                <a:ea typeface="+mn-ea"/>
                <a:cs typeface="Arial" panose="020B0604020202020204" pitchFamily="34" charset="0"/>
              </a:rPr>
              <a:t>Transvestite</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WSW</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rPr>
              <a:t>Other terms: _____________</a:t>
            </a:r>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00349E"/>
              </a:solidFill>
              <a:effectLst/>
              <a:uLnTx/>
              <a:uFillTx/>
              <a:latin typeface="Century Gothic" panose="020F0302020204030204"/>
              <a:ea typeface="+mn-ea"/>
              <a:cs typeface="Arial" panose="020B0604020202020204" pitchFamily="34" charset="0"/>
            </a:endParaRPr>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rgbClr val="FF0000"/>
                </a:solidFill>
                <a:effectLst/>
                <a:uLnTx/>
                <a:uFillTx/>
                <a:latin typeface="Century Gothic" panose="020F0302020204030204"/>
                <a:ea typeface="+mn-ea"/>
                <a:cs typeface="Arial" panose="020B0604020202020204" pitchFamily="34" charset="0"/>
              </a:rPr>
              <a:t>*Outdated, potentially offensive</a:t>
            </a:r>
          </a:p>
        </p:txBody>
      </p:sp>
      <p:sp>
        <p:nvSpPr>
          <p:cNvPr id="12" name="TextBox 11">
            <a:extLst>
              <a:ext uri="{FF2B5EF4-FFF2-40B4-BE49-F238E27FC236}">
                <a16:creationId xmlns:a16="http://schemas.microsoft.com/office/drawing/2014/main" id="{3C9B6B4F-116E-4038-8A92-3F7C69CA60DC}"/>
              </a:ext>
            </a:extLst>
          </p:cNvPr>
          <p:cNvSpPr txBox="1"/>
          <p:nvPr/>
        </p:nvSpPr>
        <p:spPr>
          <a:xfrm>
            <a:off x="1244602" y="256459"/>
            <a:ext cx="107864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LGBTQ+ Terminology</a:t>
            </a:r>
          </a:p>
        </p:txBody>
      </p:sp>
      <p:sp>
        <p:nvSpPr>
          <p:cNvPr id="15" name="Footer Placeholder 2">
            <a:extLst>
              <a:ext uri="{FF2B5EF4-FFF2-40B4-BE49-F238E27FC236}">
                <a16:creationId xmlns:a16="http://schemas.microsoft.com/office/drawing/2014/main" id="{DD462537-15E2-439B-A9C0-317C8F74FD42}"/>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1" name="TextBox 10">
            <a:extLst>
              <a:ext uri="{FF2B5EF4-FFF2-40B4-BE49-F238E27FC236}">
                <a16:creationId xmlns:a16="http://schemas.microsoft.com/office/drawing/2014/main" id="{E9E8ABF7-A9C2-4B6D-94CA-EF19FC5F12AF}"/>
              </a:ext>
            </a:extLst>
          </p:cNvPr>
          <p:cNvSpPr txBox="1"/>
          <p:nvPr/>
        </p:nvSpPr>
        <p:spPr>
          <a:xfrm>
            <a:off x="351542" y="6517897"/>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13" name="Rectangle 12">
            <a:extLst>
              <a:ext uri="{FF2B5EF4-FFF2-40B4-BE49-F238E27FC236}">
                <a16:creationId xmlns:a16="http://schemas.microsoft.com/office/drawing/2014/main" id="{8777E049-8C67-4CED-B756-AB84FCEC400C}"/>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4166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7C6C6-001B-40A1-A088-575F275C9A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F9070232-EA69-4161-A345-D61E7DECA332}"/>
              </a:ext>
            </a:extLst>
          </p:cNvPr>
          <p:cNvSpPr txBox="1"/>
          <p:nvPr/>
        </p:nvSpPr>
        <p:spPr>
          <a:xfrm>
            <a:off x="1244602" y="256459"/>
            <a:ext cx="107864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Proper Versus Outdated and Offensive Terms</a:t>
            </a:r>
          </a:p>
        </p:txBody>
      </p:sp>
      <p:graphicFrame>
        <p:nvGraphicFramePr>
          <p:cNvPr id="8" name="Table 7">
            <a:extLst>
              <a:ext uri="{FF2B5EF4-FFF2-40B4-BE49-F238E27FC236}">
                <a16:creationId xmlns:a16="http://schemas.microsoft.com/office/drawing/2014/main" id="{986419E3-91B6-42FA-8D9F-7BEEE2D0D612}"/>
              </a:ext>
            </a:extLst>
          </p:cNvPr>
          <p:cNvGraphicFramePr>
            <a:graphicFrameLocks noGrp="1"/>
          </p:cNvGraphicFramePr>
          <p:nvPr/>
        </p:nvGraphicFramePr>
        <p:xfrm>
          <a:off x="707228" y="1233054"/>
          <a:ext cx="11063649" cy="4759960"/>
        </p:xfrm>
        <a:graphic>
          <a:graphicData uri="http://schemas.openxmlformats.org/drawingml/2006/table">
            <a:tbl>
              <a:tblPr firstRow="1" bandRow="1">
                <a:tableStyleId>{5C22544A-7EE6-4342-B048-85BDC9FD1C3A}</a:tableStyleId>
              </a:tblPr>
              <a:tblGrid>
                <a:gridCol w="2533277">
                  <a:extLst>
                    <a:ext uri="{9D8B030D-6E8A-4147-A177-3AD203B41FA5}">
                      <a16:colId xmlns:a16="http://schemas.microsoft.com/office/drawing/2014/main" val="20000"/>
                    </a:ext>
                  </a:extLst>
                </a:gridCol>
                <a:gridCol w="3384884">
                  <a:extLst>
                    <a:ext uri="{9D8B030D-6E8A-4147-A177-3AD203B41FA5}">
                      <a16:colId xmlns:a16="http://schemas.microsoft.com/office/drawing/2014/main" val="20001"/>
                    </a:ext>
                  </a:extLst>
                </a:gridCol>
                <a:gridCol w="2386073">
                  <a:extLst>
                    <a:ext uri="{9D8B030D-6E8A-4147-A177-3AD203B41FA5}">
                      <a16:colId xmlns:a16="http://schemas.microsoft.com/office/drawing/2014/main" val="20002"/>
                    </a:ext>
                  </a:extLst>
                </a:gridCol>
                <a:gridCol w="2759415">
                  <a:extLst>
                    <a:ext uri="{9D8B030D-6E8A-4147-A177-3AD203B41FA5}">
                      <a16:colId xmlns:a16="http://schemas.microsoft.com/office/drawing/2014/main" val="20003"/>
                    </a:ext>
                  </a:extLst>
                </a:gridCol>
              </a:tblGrid>
              <a:tr h="478694">
                <a:tc>
                  <a:txBody>
                    <a:bodyPr/>
                    <a:lstStyle/>
                    <a:p>
                      <a:r>
                        <a:rPr lang="en-US" dirty="0"/>
                        <a:t>Group  </a:t>
                      </a:r>
                    </a:p>
                  </a:txBody>
                  <a:tcPr/>
                </a:tc>
                <a:tc>
                  <a:txBody>
                    <a:bodyPr/>
                    <a:lstStyle/>
                    <a:p>
                      <a:r>
                        <a:rPr lang="en-US" dirty="0"/>
                        <a:t>Proper Term</a:t>
                      </a:r>
                    </a:p>
                  </a:txBody>
                  <a:tcPr/>
                </a:tc>
                <a:tc>
                  <a:txBody>
                    <a:bodyPr/>
                    <a:lstStyle/>
                    <a:p>
                      <a:r>
                        <a:rPr lang="en-US" dirty="0"/>
                        <a:t>Outdated/ Unacceptable </a:t>
                      </a:r>
                    </a:p>
                  </a:txBody>
                  <a:tcPr/>
                </a:tc>
                <a:tc>
                  <a:txBody>
                    <a:bodyPr/>
                    <a:lstStyle/>
                    <a:p>
                      <a:r>
                        <a:rPr lang="en-US" dirty="0"/>
                        <a:t>Offensive</a:t>
                      </a:r>
                    </a:p>
                  </a:txBody>
                  <a:tcPr/>
                </a:tc>
                <a:extLst>
                  <a:ext uri="{0D108BD9-81ED-4DB2-BD59-A6C34878D82A}">
                    <a16:rowId xmlns:a16="http://schemas.microsoft.com/office/drawing/2014/main" val="10000"/>
                  </a:ext>
                </a:extLst>
              </a:tr>
              <a:tr h="370840">
                <a:tc>
                  <a:txBody>
                    <a:bodyPr/>
                    <a:lstStyle/>
                    <a:p>
                      <a:r>
                        <a:rPr lang="en-US" sz="1800" dirty="0">
                          <a:solidFill>
                            <a:schemeClr val="tx2"/>
                          </a:solidFill>
                        </a:rPr>
                        <a:t>LGBTQ+ </a:t>
                      </a:r>
                    </a:p>
                    <a:p>
                      <a:endParaRPr lang="en-US" sz="1800" dirty="0">
                        <a:solidFill>
                          <a:schemeClr val="tx2"/>
                        </a:solidFill>
                      </a:endParaRPr>
                    </a:p>
                    <a:p>
                      <a:endParaRPr lang="en-US" sz="1800" dirty="0">
                        <a:solidFill>
                          <a:schemeClr val="tx2"/>
                        </a:solidFill>
                      </a:endParaRPr>
                    </a:p>
                    <a:p>
                      <a:r>
                        <a:rPr lang="en-US" sz="1800" dirty="0">
                          <a:solidFill>
                            <a:schemeClr val="tx2"/>
                          </a:solidFill>
                        </a:rPr>
                        <a:t>Same-gender</a:t>
                      </a:r>
                    </a:p>
                    <a:p>
                      <a:r>
                        <a:rPr lang="en-US" sz="1800" dirty="0">
                          <a:solidFill>
                            <a:schemeClr val="tx2"/>
                          </a:solidFill>
                        </a:rPr>
                        <a:t>couple</a:t>
                      </a:r>
                    </a:p>
                  </a:txBody>
                  <a:tcPr/>
                </a:tc>
                <a:tc>
                  <a:txBody>
                    <a:bodyPr/>
                    <a:lstStyle/>
                    <a:p>
                      <a:r>
                        <a:rPr lang="en-US" sz="1800" dirty="0">
                          <a:solidFill>
                            <a:schemeClr val="tx2"/>
                          </a:solidFill>
                        </a:rPr>
                        <a:t>Gay, LGBTQ+, Lesbian</a:t>
                      </a:r>
                    </a:p>
                    <a:p>
                      <a:r>
                        <a:rPr lang="en-US" sz="1800" dirty="0">
                          <a:solidFill>
                            <a:schemeClr val="tx2"/>
                          </a:solidFill>
                        </a:rPr>
                        <a:t>Sexual orientation</a:t>
                      </a:r>
                    </a:p>
                    <a:p>
                      <a:endParaRPr lang="en-US" sz="1800" dirty="0">
                        <a:solidFill>
                          <a:schemeClr val="tx2"/>
                        </a:solidFill>
                      </a:endParaRPr>
                    </a:p>
                    <a:p>
                      <a:r>
                        <a:rPr lang="en-US" sz="1800" dirty="0">
                          <a:solidFill>
                            <a:schemeClr val="tx2"/>
                          </a:solidFill>
                        </a:rPr>
                        <a:t>Partner,</a:t>
                      </a:r>
                      <a:r>
                        <a:rPr lang="en-US" sz="1800" baseline="0" dirty="0">
                          <a:solidFill>
                            <a:schemeClr val="tx2"/>
                          </a:solidFill>
                        </a:rPr>
                        <a:t> Spouse</a:t>
                      </a:r>
                    </a:p>
                    <a:p>
                      <a:r>
                        <a:rPr lang="en-US" sz="1800" baseline="0" dirty="0">
                          <a:solidFill>
                            <a:schemeClr val="tx2"/>
                          </a:solidFill>
                        </a:rPr>
                        <a:t>Significant Other</a:t>
                      </a:r>
                    </a:p>
                    <a:p>
                      <a:r>
                        <a:rPr lang="en-US" sz="1800" baseline="0" dirty="0">
                          <a:solidFill>
                            <a:schemeClr val="tx2"/>
                          </a:solidFill>
                        </a:rPr>
                        <a:t>Husband /Wife</a:t>
                      </a:r>
                      <a:endParaRPr lang="en-US" sz="1800" dirty="0">
                        <a:solidFill>
                          <a:schemeClr val="tx2"/>
                        </a:solidFill>
                      </a:endParaRPr>
                    </a:p>
                  </a:txBody>
                  <a:tcPr/>
                </a:tc>
                <a:tc>
                  <a:txBody>
                    <a:bodyPr/>
                    <a:lstStyle/>
                    <a:p>
                      <a:r>
                        <a:rPr lang="en-US" sz="1800" dirty="0">
                          <a:solidFill>
                            <a:schemeClr val="tx2"/>
                          </a:solidFill>
                        </a:rPr>
                        <a:t>Homosexual</a:t>
                      </a:r>
                    </a:p>
                  </a:txBody>
                  <a:tcPr/>
                </a:tc>
                <a:tc>
                  <a:txBody>
                    <a:bodyPr/>
                    <a:lstStyle/>
                    <a:p>
                      <a:r>
                        <a:rPr lang="en-US" sz="1800" dirty="0">
                          <a:solidFill>
                            <a:schemeClr val="tx2"/>
                          </a:solidFill>
                        </a:rPr>
                        <a:t>Dyke,</a:t>
                      </a:r>
                      <a:r>
                        <a:rPr lang="en-US" sz="1800" baseline="0" dirty="0">
                          <a:solidFill>
                            <a:schemeClr val="tx2"/>
                          </a:solidFill>
                        </a:rPr>
                        <a:t> F-word</a:t>
                      </a:r>
                    </a:p>
                    <a:p>
                      <a:r>
                        <a:rPr lang="en-US" sz="1800" baseline="0" dirty="0">
                          <a:solidFill>
                            <a:schemeClr val="tx2"/>
                          </a:solidFill>
                        </a:rPr>
                        <a:t>Queer (1)</a:t>
                      </a:r>
                    </a:p>
                    <a:p>
                      <a:r>
                        <a:rPr lang="en-US" sz="1800" baseline="0" dirty="0">
                          <a:solidFill>
                            <a:schemeClr val="tx2"/>
                          </a:solidFill>
                        </a:rPr>
                        <a:t>Sexual Preference</a:t>
                      </a:r>
                    </a:p>
                    <a:p>
                      <a:r>
                        <a:rPr lang="en-US" sz="1800" baseline="0" dirty="0">
                          <a:solidFill>
                            <a:schemeClr val="tx2"/>
                          </a:solidFill>
                        </a:rPr>
                        <a:t>“Lifestyle”</a:t>
                      </a:r>
                    </a:p>
                    <a:p>
                      <a:endParaRPr lang="en-US" sz="1800" baseline="0" dirty="0">
                        <a:solidFill>
                          <a:schemeClr val="tx2"/>
                        </a:solidFill>
                      </a:endParaRPr>
                    </a:p>
                    <a:p>
                      <a:r>
                        <a:rPr lang="en-US" sz="1800" baseline="0" dirty="0">
                          <a:solidFill>
                            <a:schemeClr val="tx2"/>
                          </a:solidFill>
                        </a:rPr>
                        <a:t>Room-mate, friend</a:t>
                      </a:r>
                      <a:endParaRPr lang="en-US" sz="1800" dirty="0">
                        <a:solidFill>
                          <a:schemeClr val="tx2"/>
                        </a:solidFill>
                      </a:endParaRPr>
                    </a:p>
                  </a:txBody>
                  <a:tcPr/>
                </a:tc>
                <a:extLst>
                  <a:ext uri="{0D108BD9-81ED-4DB2-BD59-A6C34878D82A}">
                    <a16:rowId xmlns:a16="http://schemas.microsoft.com/office/drawing/2014/main" val="10002"/>
                  </a:ext>
                </a:extLst>
              </a:tr>
              <a:tr h="370840">
                <a:tc>
                  <a:txBody>
                    <a:bodyPr/>
                    <a:lstStyle/>
                    <a:p>
                      <a:r>
                        <a:rPr lang="en-US" sz="1800" dirty="0">
                          <a:solidFill>
                            <a:schemeClr val="tx2"/>
                          </a:solidFill>
                        </a:rPr>
                        <a:t>Transgender</a:t>
                      </a:r>
                      <a:r>
                        <a:rPr lang="en-US" sz="1800" baseline="0" dirty="0">
                          <a:solidFill>
                            <a:schemeClr val="tx2"/>
                          </a:solidFill>
                        </a:rPr>
                        <a:t> people</a:t>
                      </a:r>
                      <a:endParaRPr lang="en-US" sz="1800" dirty="0">
                        <a:solidFill>
                          <a:schemeClr val="tx2"/>
                        </a:solidFill>
                      </a:endParaRPr>
                    </a:p>
                  </a:txBody>
                  <a:tcPr/>
                </a:tc>
                <a:tc>
                  <a:txBody>
                    <a:bodyPr/>
                    <a:lstStyle/>
                    <a:p>
                      <a:r>
                        <a:rPr lang="en-US" sz="1800" dirty="0">
                          <a:solidFill>
                            <a:schemeClr val="tx2"/>
                          </a:solidFill>
                        </a:rPr>
                        <a:t>Transgender, </a:t>
                      </a:r>
                      <a:r>
                        <a:rPr lang="en-US" sz="1800" dirty="0" err="1">
                          <a:solidFill>
                            <a:schemeClr val="tx2"/>
                          </a:solidFill>
                        </a:rPr>
                        <a:t>Transperson</a:t>
                      </a:r>
                      <a:endParaRPr lang="en-US" sz="1800" dirty="0">
                        <a:solidFill>
                          <a:schemeClr val="tx2"/>
                        </a:solidFill>
                      </a:endParaRPr>
                    </a:p>
                  </a:txBody>
                  <a:tcPr/>
                </a:tc>
                <a:tc>
                  <a:txBody>
                    <a:bodyPr/>
                    <a:lstStyle/>
                    <a:p>
                      <a:r>
                        <a:rPr lang="en-US" sz="1800" dirty="0">
                          <a:solidFill>
                            <a:schemeClr val="tx2"/>
                          </a:solidFill>
                        </a:rPr>
                        <a:t>Transvestite</a:t>
                      </a:r>
                    </a:p>
                    <a:p>
                      <a:r>
                        <a:rPr lang="en-US" sz="1800" dirty="0" err="1">
                          <a:solidFill>
                            <a:schemeClr val="tx2"/>
                          </a:solidFill>
                        </a:rPr>
                        <a:t>Transexual</a:t>
                      </a:r>
                      <a:endParaRPr lang="en-US" sz="1800" dirty="0">
                        <a:solidFill>
                          <a:schemeClr val="tx2"/>
                        </a:solidFill>
                      </a:endParaRPr>
                    </a:p>
                  </a:txBody>
                  <a:tcPr/>
                </a:tc>
                <a:tc>
                  <a:txBody>
                    <a:bodyPr/>
                    <a:lstStyle/>
                    <a:p>
                      <a:r>
                        <a:rPr lang="en-US" sz="1800" dirty="0">
                          <a:solidFill>
                            <a:schemeClr val="tx2"/>
                          </a:solidFill>
                        </a:rPr>
                        <a:t>Not using their chosen</a:t>
                      </a:r>
                      <a:r>
                        <a:rPr lang="en-US" sz="1800" baseline="0" dirty="0">
                          <a:solidFill>
                            <a:schemeClr val="tx2"/>
                          </a:solidFill>
                        </a:rPr>
                        <a:t> name or pronoun, trannie, she-male, shim</a:t>
                      </a:r>
                      <a:endParaRPr lang="en-US" sz="1800" dirty="0">
                        <a:solidFill>
                          <a:schemeClr val="tx2"/>
                        </a:solidFill>
                      </a:endParaRPr>
                    </a:p>
                  </a:txBody>
                  <a:tcPr/>
                </a:tc>
                <a:extLst>
                  <a:ext uri="{0D108BD9-81ED-4DB2-BD59-A6C34878D82A}">
                    <a16:rowId xmlns:a16="http://schemas.microsoft.com/office/drawing/2014/main" val="10003"/>
                  </a:ext>
                </a:extLst>
              </a:tr>
              <a:tr h="370840">
                <a:tc>
                  <a:txBody>
                    <a:bodyPr/>
                    <a:lstStyle/>
                    <a:p>
                      <a:r>
                        <a:rPr lang="en-US" sz="1800" dirty="0">
                          <a:solidFill>
                            <a:schemeClr val="tx2"/>
                          </a:solidFill>
                        </a:rPr>
                        <a:t>Intersexed people</a:t>
                      </a:r>
                    </a:p>
                  </a:txBody>
                  <a:tcPr/>
                </a:tc>
                <a:tc>
                  <a:txBody>
                    <a:bodyPr/>
                    <a:lstStyle/>
                    <a:p>
                      <a:r>
                        <a:rPr lang="en-US" sz="1800" dirty="0">
                          <a:solidFill>
                            <a:schemeClr val="tx2"/>
                          </a:solidFill>
                        </a:rPr>
                        <a:t>Intersexed</a:t>
                      </a:r>
                    </a:p>
                  </a:txBody>
                  <a:tcPr/>
                </a:tc>
                <a:tc>
                  <a:txBody>
                    <a:bodyPr/>
                    <a:lstStyle/>
                    <a:p>
                      <a:r>
                        <a:rPr lang="en-US" sz="1800" dirty="0">
                          <a:solidFill>
                            <a:schemeClr val="tx2"/>
                          </a:solidFill>
                        </a:rPr>
                        <a:t>Hermaphrodite</a:t>
                      </a:r>
                    </a:p>
                  </a:txBody>
                  <a:tcPr/>
                </a:tc>
                <a:tc>
                  <a:txBody>
                    <a:bodyPr/>
                    <a:lstStyle/>
                    <a:p>
                      <a:r>
                        <a:rPr lang="en-US" sz="1800" dirty="0">
                          <a:solidFill>
                            <a:schemeClr val="tx2"/>
                          </a:solidFill>
                        </a:rPr>
                        <a:t>She-male</a:t>
                      </a:r>
                    </a:p>
                  </a:txBody>
                  <a:tcPr/>
                </a:tc>
                <a:extLst>
                  <a:ext uri="{0D108BD9-81ED-4DB2-BD59-A6C34878D82A}">
                    <a16:rowId xmlns:a16="http://schemas.microsoft.com/office/drawing/2014/main" val="557243966"/>
                  </a:ext>
                </a:extLst>
              </a:tr>
              <a:tr h="370840">
                <a:tc>
                  <a:txBody>
                    <a:bodyPr/>
                    <a:lstStyle/>
                    <a:p>
                      <a:r>
                        <a:rPr lang="en-US" sz="1800" dirty="0">
                          <a:solidFill>
                            <a:schemeClr val="tx2"/>
                          </a:solidFill>
                        </a:rPr>
                        <a:t>Gender non-binary people</a:t>
                      </a:r>
                    </a:p>
                  </a:txBody>
                  <a:tcPr/>
                </a:tc>
                <a:tc>
                  <a:txBody>
                    <a:bodyPr/>
                    <a:lstStyle/>
                    <a:p>
                      <a:r>
                        <a:rPr lang="en-US" sz="1800" dirty="0">
                          <a:solidFill>
                            <a:schemeClr val="tx2"/>
                          </a:solidFill>
                        </a:rPr>
                        <a:t>Genderqueer, Gender non-binary/fluid/nonconforming/expansive, two-spirited</a:t>
                      </a:r>
                    </a:p>
                  </a:txBody>
                  <a:tcPr/>
                </a:tc>
                <a:tc>
                  <a:txBody>
                    <a:bodyPr/>
                    <a:lstStyle/>
                    <a:p>
                      <a:endParaRPr lang="en-US" sz="1800" dirty="0">
                        <a:solidFill>
                          <a:schemeClr val="tx2"/>
                        </a:solidFill>
                      </a:endParaRPr>
                    </a:p>
                  </a:txBody>
                  <a:tcPr/>
                </a:tc>
                <a:tc>
                  <a:txBody>
                    <a:bodyPr/>
                    <a:lstStyle/>
                    <a:p>
                      <a:r>
                        <a:rPr lang="en-US" sz="1800" dirty="0">
                          <a:solidFill>
                            <a:schemeClr val="tx2"/>
                          </a:solidFill>
                        </a:rPr>
                        <a:t>Shim</a:t>
                      </a:r>
                    </a:p>
                  </a:txBody>
                  <a:tcPr/>
                </a:tc>
                <a:extLst>
                  <a:ext uri="{0D108BD9-81ED-4DB2-BD59-A6C34878D82A}">
                    <a16:rowId xmlns:a16="http://schemas.microsoft.com/office/drawing/2014/main" val="2580505498"/>
                  </a:ext>
                </a:extLst>
              </a:tr>
            </a:tbl>
          </a:graphicData>
        </a:graphic>
      </p:graphicFrame>
      <p:sp>
        <p:nvSpPr>
          <p:cNvPr id="9" name="TextBox 8">
            <a:extLst>
              <a:ext uri="{FF2B5EF4-FFF2-40B4-BE49-F238E27FC236}">
                <a16:creationId xmlns:a16="http://schemas.microsoft.com/office/drawing/2014/main" id="{F131A3BC-ED52-46D0-B813-8B6683A3A5D6}"/>
              </a:ext>
            </a:extLst>
          </p:cNvPr>
          <p:cNvSpPr txBox="1"/>
          <p:nvPr/>
        </p:nvSpPr>
        <p:spPr>
          <a:xfrm>
            <a:off x="351542" y="6517897"/>
            <a:ext cx="596299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Total Engagement Consulting by Kimer, Inc. for use by Pride in the Triangle</a:t>
            </a:r>
          </a:p>
        </p:txBody>
      </p:sp>
      <p:sp>
        <p:nvSpPr>
          <p:cNvPr id="10" name="TextBox 9">
            <a:extLst>
              <a:ext uri="{FF2B5EF4-FFF2-40B4-BE49-F238E27FC236}">
                <a16:creationId xmlns:a16="http://schemas.microsoft.com/office/drawing/2014/main" id="{2DED8647-68F4-40CA-BEE0-97BF12036414}"/>
              </a:ext>
            </a:extLst>
          </p:cNvPr>
          <p:cNvSpPr txBox="1"/>
          <p:nvPr/>
        </p:nvSpPr>
        <p:spPr>
          <a:xfrm>
            <a:off x="1453550" y="5953340"/>
            <a:ext cx="9571007"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Dyke and queer may be offensive to some LGBTQ+ people, but some people have re-claimed and embraced the terms (2)  New salutation gaining some acceptance: Mx.</a:t>
            </a:r>
          </a:p>
        </p:txBody>
      </p:sp>
      <p:sp>
        <p:nvSpPr>
          <p:cNvPr id="11" name="Rectangle 10">
            <a:extLst>
              <a:ext uri="{FF2B5EF4-FFF2-40B4-BE49-F238E27FC236}">
                <a16:creationId xmlns:a16="http://schemas.microsoft.com/office/drawing/2014/main" id="{81217B94-EB92-41A0-948E-4A93B458E423}"/>
              </a:ext>
            </a:extLst>
          </p:cNvPr>
          <p:cNvSpPr/>
          <p:nvPr/>
        </p:nvSpPr>
        <p:spPr>
          <a:xfrm>
            <a:off x="0" y="1082104"/>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9024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95D658D-6B0F-4C4C-A58C-5517E78ABED0}"/>
              </a:ext>
            </a:extLst>
          </p:cNvPr>
          <p:cNvSpPr txBox="1"/>
          <p:nvPr/>
        </p:nvSpPr>
        <p:spPr>
          <a:xfrm>
            <a:off x="1244602" y="136524"/>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Gender and Sexuality</a:t>
            </a: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a:xfrm>
            <a:off x="1162663" y="6570419"/>
            <a:ext cx="313601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pic>
        <p:nvPicPr>
          <p:cNvPr id="9" name="Google Shape;444;p23">
            <a:extLst>
              <a:ext uri="{FF2B5EF4-FFF2-40B4-BE49-F238E27FC236}">
                <a16:creationId xmlns:a16="http://schemas.microsoft.com/office/drawing/2014/main" id="{768A7B8D-73C1-4BD0-B1E8-7F8418945D7D}"/>
              </a:ext>
            </a:extLst>
          </p:cNvPr>
          <p:cNvPicPr preferRelativeResize="0"/>
          <p:nvPr/>
        </p:nvPicPr>
        <p:blipFill rotWithShape="1">
          <a:blip r:embed="rId3">
            <a:alphaModFix/>
          </a:blip>
          <a:srcRect/>
          <a:stretch/>
        </p:blipFill>
        <p:spPr>
          <a:xfrm>
            <a:off x="3333118" y="1334376"/>
            <a:ext cx="4614216" cy="5217849"/>
          </a:xfrm>
          <a:prstGeom prst="rect">
            <a:avLst/>
          </a:prstGeom>
          <a:noFill/>
          <a:ln>
            <a:noFill/>
          </a:ln>
        </p:spPr>
      </p:pic>
      <p:sp>
        <p:nvSpPr>
          <p:cNvPr id="11" name="TextBox 10">
            <a:extLst>
              <a:ext uri="{FF2B5EF4-FFF2-40B4-BE49-F238E27FC236}">
                <a16:creationId xmlns:a16="http://schemas.microsoft.com/office/drawing/2014/main" id="{EF1D5F4B-EE86-4D2C-95C4-B500B8A925CC}"/>
              </a:ext>
            </a:extLst>
          </p:cNvPr>
          <p:cNvSpPr txBox="1"/>
          <p:nvPr/>
        </p:nvSpPr>
        <p:spPr>
          <a:xfrm>
            <a:off x="5084652" y="6282907"/>
            <a:ext cx="1111148"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43434"/>
                </a:solidFill>
                <a:effectLst/>
                <a:uLnTx/>
                <a:uFillTx/>
                <a:latin typeface="Comic Sans MS" panose="030F0702030302020204" pitchFamily="66" charset="0"/>
                <a:ea typeface="+mn-ea"/>
                <a:cs typeface="+mn-cs"/>
              </a:rPr>
              <a:t>Asexual</a:t>
            </a:r>
          </a:p>
        </p:txBody>
      </p:sp>
      <p:pic>
        <p:nvPicPr>
          <p:cNvPr id="12" name="Google Shape;446;p23" descr="Image result for brain">
            <a:extLst>
              <a:ext uri="{FF2B5EF4-FFF2-40B4-BE49-F238E27FC236}">
                <a16:creationId xmlns:a16="http://schemas.microsoft.com/office/drawing/2014/main" id="{D9071731-3815-429C-B532-72DD8FF9F99B}"/>
              </a:ext>
            </a:extLst>
          </p:cNvPr>
          <p:cNvPicPr preferRelativeResize="0"/>
          <p:nvPr/>
        </p:nvPicPr>
        <p:blipFill rotWithShape="1">
          <a:blip r:embed="rId4">
            <a:alphaModFix/>
          </a:blip>
          <a:srcRect/>
          <a:stretch/>
        </p:blipFill>
        <p:spPr>
          <a:xfrm>
            <a:off x="539308" y="1616272"/>
            <a:ext cx="2541900" cy="2035545"/>
          </a:xfrm>
          <a:prstGeom prst="rect">
            <a:avLst/>
          </a:prstGeom>
          <a:noFill/>
          <a:ln>
            <a:noFill/>
          </a:ln>
        </p:spPr>
      </p:pic>
      <p:pic>
        <p:nvPicPr>
          <p:cNvPr id="13" name="Google Shape;447;p23" descr="Image result for transgender symbols">
            <a:extLst>
              <a:ext uri="{FF2B5EF4-FFF2-40B4-BE49-F238E27FC236}">
                <a16:creationId xmlns:a16="http://schemas.microsoft.com/office/drawing/2014/main" id="{E09749B9-59D3-4B91-84FD-3AB89542CD32}"/>
              </a:ext>
            </a:extLst>
          </p:cNvPr>
          <p:cNvPicPr preferRelativeResize="0"/>
          <p:nvPr/>
        </p:nvPicPr>
        <p:blipFill rotWithShape="1">
          <a:blip r:embed="rId5">
            <a:alphaModFix/>
          </a:blip>
          <a:srcRect l="7994" t="5148" r="7883" b="11080"/>
          <a:stretch/>
        </p:blipFill>
        <p:spPr>
          <a:xfrm>
            <a:off x="674118" y="3911928"/>
            <a:ext cx="2262433" cy="2426229"/>
          </a:xfrm>
          <a:prstGeom prst="rect">
            <a:avLst/>
          </a:prstGeom>
          <a:noFill/>
          <a:ln>
            <a:noFill/>
          </a:ln>
        </p:spPr>
      </p:pic>
      <p:pic>
        <p:nvPicPr>
          <p:cNvPr id="14" name="Google Shape;449;p23" descr="Image result for gender expression symbol">
            <a:extLst>
              <a:ext uri="{FF2B5EF4-FFF2-40B4-BE49-F238E27FC236}">
                <a16:creationId xmlns:a16="http://schemas.microsoft.com/office/drawing/2014/main" id="{3E2CA89C-15BC-4D3F-8106-412573E43AB3}"/>
              </a:ext>
            </a:extLst>
          </p:cNvPr>
          <p:cNvPicPr preferRelativeResize="0"/>
          <p:nvPr/>
        </p:nvPicPr>
        <p:blipFill rotWithShape="1">
          <a:blip r:embed="rId6">
            <a:alphaModFix/>
          </a:blip>
          <a:srcRect/>
          <a:stretch/>
        </p:blipFill>
        <p:spPr>
          <a:xfrm>
            <a:off x="9072572" y="1444849"/>
            <a:ext cx="1484096" cy="2634780"/>
          </a:xfrm>
          <a:prstGeom prst="rect">
            <a:avLst/>
          </a:prstGeom>
          <a:noFill/>
          <a:ln>
            <a:noFill/>
          </a:ln>
        </p:spPr>
      </p:pic>
      <p:pic>
        <p:nvPicPr>
          <p:cNvPr id="15" name="Google Shape;448;p23">
            <a:extLst>
              <a:ext uri="{FF2B5EF4-FFF2-40B4-BE49-F238E27FC236}">
                <a16:creationId xmlns:a16="http://schemas.microsoft.com/office/drawing/2014/main" id="{D0E36798-5D7C-4397-867A-94E69A9C2698}"/>
              </a:ext>
            </a:extLst>
          </p:cNvPr>
          <p:cNvPicPr preferRelativeResize="0"/>
          <p:nvPr/>
        </p:nvPicPr>
        <p:blipFill rotWithShape="1">
          <a:blip r:embed="rId7">
            <a:alphaModFix/>
          </a:blip>
          <a:srcRect/>
          <a:stretch/>
        </p:blipFill>
        <p:spPr>
          <a:xfrm>
            <a:off x="8784454" y="4340261"/>
            <a:ext cx="2032000" cy="2032000"/>
          </a:xfrm>
          <a:prstGeom prst="rect">
            <a:avLst/>
          </a:prstGeom>
          <a:noFill/>
          <a:ln>
            <a:noFill/>
          </a:ln>
        </p:spPr>
      </p:pic>
      <p:sp>
        <p:nvSpPr>
          <p:cNvPr id="18" name="Footer Placeholder 2">
            <a:extLst>
              <a:ext uri="{FF2B5EF4-FFF2-40B4-BE49-F238E27FC236}">
                <a16:creationId xmlns:a16="http://schemas.microsoft.com/office/drawing/2014/main" id="{22AB2BFD-49B1-4E0A-944F-4C78B02FDC26}"/>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9" name="TextBox 18">
            <a:extLst>
              <a:ext uri="{FF2B5EF4-FFF2-40B4-BE49-F238E27FC236}">
                <a16:creationId xmlns:a16="http://schemas.microsoft.com/office/drawing/2014/main" id="{22117AE3-25DC-4437-A726-5E2C5202E3A1}"/>
              </a:ext>
            </a:extLst>
          </p:cNvPr>
          <p:cNvSpPr txBox="1"/>
          <p:nvPr/>
        </p:nvSpPr>
        <p:spPr>
          <a:xfrm>
            <a:off x="222706" y="6522488"/>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17" name="Rectangle 16">
            <a:extLst>
              <a:ext uri="{FF2B5EF4-FFF2-40B4-BE49-F238E27FC236}">
                <a16:creationId xmlns:a16="http://schemas.microsoft.com/office/drawing/2014/main" id="{3BFB37C2-89AB-4922-90C5-D036D52E3BD1}"/>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9723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2AF5A8-364C-4D54-859E-74DCE5F12DD1}"/>
              </a:ext>
            </a:extLst>
          </p:cNvPr>
          <p:cNvSpPr txBox="1"/>
          <p:nvPr/>
        </p:nvSpPr>
        <p:spPr>
          <a:xfrm>
            <a:off x="1244602" y="136524"/>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Transgender</a:t>
            </a: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sp>
        <p:nvSpPr>
          <p:cNvPr id="7" name="Content Placeholder 2">
            <a:extLst>
              <a:ext uri="{FF2B5EF4-FFF2-40B4-BE49-F238E27FC236}">
                <a16:creationId xmlns:a16="http://schemas.microsoft.com/office/drawing/2014/main" id="{F97E9026-79E5-49BF-B873-011B9FC41191}"/>
              </a:ext>
            </a:extLst>
          </p:cNvPr>
          <p:cNvSpPr txBox="1">
            <a:spLocks/>
          </p:cNvSpPr>
          <p:nvPr/>
        </p:nvSpPr>
        <p:spPr>
          <a:xfrm>
            <a:off x="432608" y="1834072"/>
            <a:ext cx="10789825" cy="4195481"/>
          </a:xfrm>
          <a:prstGeom prst="rect">
            <a:avLst/>
          </a:prstGeom>
        </p:spPr>
        <p:txBody>
          <a:bodyPr>
            <a:no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189" marR="0" lvl="0" indent="-457189" algn="l" defTabSz="1219170" rtl="0" eaLnBrk="1" fontAlgn="auto" latinLnBrk="0" hangingPunct="1">
              <a:lnSpc>
                <a:spcPct val="100000"/>
              </a:lnSpc>
              <a:spcBef>
                <a:spcPct val="20000"/>
              </a:spcBef>
              <a:spcAft>
                <a:spcPts val="0"/>
              </a:spcAft>
              <a:buClrTx/>
              <a:buSzPct val="100000"/>
              <a:buFont typeface="Century Gothic" panose="020B0502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793101CC-3C97-4794-9D68-69E33DFE6E51}"/>
              </a:ext>
            </a:extLst>
          </p:cNvPr>
          <p:cNvSpPr txBox="1"/>
          <p:nvPr/>
        </p:nvSpPr>
        <p:spPr>
          <a:xfrm>
            <a:off x="718589" y="1934010"/>
            <a:ext cx="5449330"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49E"/>
                </a:solidFill>
                <a:effectLst/>
                <a:uLnTx/>
                <a:uFillTx/>
                <a:latin typeface="Century Gothic" panose="020F0302020204030204"/>
                <a:ea typeface="+mn-ea"/>
                <a:cs typeface="+mn-cs"/>
              </a:rPr>
              <a:t>An umbrella term for people whose gender identities, expressions, and/or behaviors are different from those typically associated with people with their assigned sex at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9" name="Google Shape;449;p23" descr="Image result for gender expression symbol">
            <a:extLst>
              <a:ext uri="{FF2B5EF4-FFF2-40B4-BE49-F238E27FC236}">
                <a16:creationId xmlns:a16="http://schemas.microsoft.com/office/drawing/2014/main" id="{D7A1C712-E022-4BE4-A12E-E48E017DA64F}"/>
              </a:ext>
            </a:extLst>
          </p:cNvPr>
          <p:cNvPicPr preferRelativeResize="0"/>
          <p:nvPr/>
        </p:nvPicPr>
        <p:blipFill rotWithShape="1">
          <a:blip r:embed="rId3">
            <a:alphaModFix/>
          </a:blip>
          <a:srcRect/>
          <a:stretch/>
        </p:blipFill>
        <p:spPr>
          <a:xfrm>
            <a:off x="7016106" y="1849276"/>
            <a:ext cx="2948470" cy="4393606"/>
          </a:xfrm>
          <a:prstGeom prst="rect">
            <a:avLst/>
          </a:prstGeom>
          <a:noFill/>
          <a:ln>
            <a:noFill/>
          </a:ln>
        </p:spPr>
      </p:pic>
      <p:sp>
        <p:nvSpPr>
          <p:cNvPr id="12" name="Footer Placeholder 2">
            <a:extLst>
              <a:ext uri="{FF2B5EF4-FFF2-40B4-BE49-F238E27FC236}">
                <a16:creationId xmlns:a16="http://schemas.microsoft.com/office/drawing/2014/main" id="{1273D727-8A3D-4C0D-A2C2-F5B1DFF2E025}"/>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3" name="TextBox 12">
            <a:extLst>
              <a:ext uri="{FF2B5EF4-FFF2-40B4-BE49-F238E27FC236}">
                <a16:creationId xmlns:a16="http://schemas.microsoft.com/office/drawing/2014/main" id="{9222FB86-00F5-4004-AFEC-7A9A6FC1BC03}"/>
              </a:ext>
            </a:extLst>
          </p:cNvPr>
          <p:cNvSpPr txBox="1"/>
          <p:nvPr/>
        </p:nvSpPr>
        <p:spPr>
          <a:xfrm>
            <a:off x="281989" y="6494850"/>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11" name="Rectangle 10">
            <a:extLst>
              <a:ext uri="{FF2B5EF4-FFF2-40B4-BE49-F238E27FC236}">
                <a16:creationId xmlns:a16="http://schemas.microsoft.com/office/drawing/2014/main" id="{93383739-3C13-4FDA-9E60-E8DF1B5D9716}"/>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3141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2AF5A8-364C-4D54-859E-74DCE5F12DD1}"/>
              </a:ext>
            </a:extLst>
          </p:cNvPr>
          <p:cNvSpPr txBox="1"/>
          <p:nvPr/>
        </p:nvSpPr>
        <p:spPr>
          <a:xfrm>
            <a:off x="1244602" y="136524"/>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Pronouns</a:t>
            </a: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sp>
        <p:nvSpPr>
          <p:cNvPr id="7" name="Content Placeholder 2">
            <a:extLst>
              <a:ext uri="{FF2B5EF4-FFF2-40B4-BE49-F238E27FC236}">
                <a16:creationId xmlns:a16="http://schemas.microsoft.com/office/drawing/2014/main" id="{F97E9026-79E5-49BF-B873-011B9FC41191}"/>
              </a:ext>
            </a:extLst>
          </p:cNvPr>
          <p:cNvSpPr txBox="1">
            <a:spLocks/>
          </p:cNvSpPr>
          <p:nvPr/>
        </p:nvSpPr>
        <p:spPr>
          <a:xfrm>
            <a:off x="432608" y="1834072"/>
            <a:ext cx="10155383" cy="5760261"/>
          </a:xfrm>
          <a:prstGeom prst="rect">
            <a:avLst/>
          </a:prstGeom>
        </p:spPr>
        <p:txBody>
          <a:bodyPr>
            <a:no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189" marR="0" lvl="0" indent="-457189" algn="l" defTabSz="1219170" rtl="0" eaLnBrk="1" fontAlgn="auto" latinLnBrk="0" hangingPunct="1">
              <a:lnSpc>
                <a:spcPct val="100000"/>
              </a:lnSpc>
              <a:spcBef>
                <a:spcPct val="20000"/>
              </a:spcBef>
              <a:spcAft>
                <a:spcPts val="0"/>
              </a:spcAft>
              <a:buClrTx/>
              <a:buSzPct val="100000"/>
              <a:buFont typeface="Century Gothic" panose="020B0502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793101CC-3C97-4794-9D68-69E33DFE6E51}"/>
              </a:ext>
            </a:extLst>
          </p:cNvPr>
          <p:cNvSpPr txBox="1"/>
          <p:nvPr/>
        </p:nvSpPr>
        <p:spPr>
          <a:xfrm>
            <a:off x="432609" y="1502688"/>
            <a:ext cx="8133876" cy="529375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Third-person pronouns in English: She/her/hers, they/their/theirs, he/him/his, etc.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People often make incorrect assumptions about a person’s gender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Transgender, gender non-conforming, and nonbinary people use pronouns other than those they were assigned at birth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Being “misgendered” is disturbing, exhausting, and can even cause intense feelings of dysphoria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Using correct pronouns is an important and easy way to show respect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You can model providing your pronouns during introductions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Pronouns, like gender, can be fluid and change over time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Many workplaces encourage employees to include their pronouns and use gender-neutral language in job descriptions to avoid gender bias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5BD3">
                  <a:lumMod val="75000"/>
                </a:srgbClr>
              </a:solidFill>
              <a:effectLst/>
              <a:uLnTx/>
              <a:uFillTx/>
              <a:latin typeface="Century Gothic" panose="020F0302020204030204"/>
              <a:ea typeface="+mn-ea"/>
              <a:cs typeface="+mn-cs"/>
            </a:endParaRPr>
          </a:p>
        </p:txBody>
      </p:sp>
      <p:sp>
        <p:nvSpPr>
          <p:cNvPr id="12" name="Footer Placeholder 2">
            <a:extLst>
              <a:ext uri="{FF2B5EF4-FFF2-40B4-BE49-F238E27FC236}">
                <a16:creationId xmlns:a16="http://schemas.microsoft.com/office/drawing/2014/main" id="{1273D727-8A3D-4C0D-A2C2-F5B1DFF2E025}"/>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3" name="TextBox 12">
            <a:extLst>
              <a:ext uri="{FF2B5EF4-FFF2-40B4-BE49-F238E27FC236}">
                <a16:creationId xmlns:a16="http://schemas.microsoft.com/office/drawing/2014/main" id="{9222FB86-00F5-4004-AFEC-7A9A6FC1BC03}"/>
              </a:ext>
            </a:extLst>
          </p:cNvPr>
          <p:cNvSpPr txBox="1"/>
          <p:nvPr/>
        </p:nvSpPr>
        <p:spPr>
          <a:xfrm>
            <a:off x="281989" y="6494850"/>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11" name="Rectangle 10">
            <a:extLst>
              <a:ext uri="{FF2B5EF4-FFF2-40B4-BE49-F238E27FC236}">
                <a16:creationId xmlns:a16="http://schemas.microsoft.com/office/drawing/2014/main" id="{93383739-3C13-4FDA-9E60-E8DF1B5D9716}"/>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028" name="Picture 4" descr="A brief history of singular 'they' | Oxford English Dictionary">
            <a:extLst>
              <a:ext uri="{FF2B5EF4-FFF2-40B4-BE49-F238E27FC236}">
                <a16:creationId xmlns:a16="http://schemas.microsoft.com/office/drawing/2014/main" id="{0A008471-09B5-4ADD-9989-13D176161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485" y="2371613"/>
            <a:ext cx="3562201" cy="237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0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07FE652-8E15-4BE0-84C2-B6C9B5842464}"/>
              </a:ext>
            </a:extLst>
          </p:cNvPr>
          <p:cNvSpPr txBox="1"/>
          <p:nvPr/>
        </p:nvSpPr>
        <p:spPr>
          <a:xfrm>
            <a:off x="1139687" y="222473"/>
            <a:ext cx="108389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“But I don’t tell people I’m straight.”</a:t>
            </a:r>
            <a:endParaRPr kumimoji="0" lang="en-US" sz="36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endParaRP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pic>
        <p:nvPicPr>
          <p:cNvPr id="7" name="Picture 3" descr="A white gold wedding ring.">
            <a:hlinkClick r:id="rId2" tooltip="A white gold wedding ring."/>
            <a:extLst>
              <a:ext uri="{FF2B5EF4-FFF2-40B4-BE49-F238E27FC236}">
                <a16:creationId xmlns:a16="http://schemas.microsoft.com/office/drawing/2014/main" id="{31AEC1BF-46AC-4620-85A0-5D7F62D9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03229" y="4447847"/>
            <a:ext cx="2593975" cy="1878013"/>
          </a:xfrm>
          <a:prstGeom prst="rect">
            <a:avLst/>
          </a:prstGeom>
        </p:spPr>
      </p:pic>
      <p:sp>
        <p:nvSpPr>
          <p:cNvPr id="8" name="Rectangle 7">
            <a:extLst>
              <a:ext uri="{FF2B5EF4-FFF2-40B4-BE49-F238E27FC236}">
                <a16:creationId xmlns:a16="http://schemas.microsoft.com/office/drawing/2014/main" id="{80635C20-069E-4036-9660-DA853741FA18}"/>
              </a:ext>
            </a:extLst>
          </p:cNvPr>
          <p:cNvSpPr/>
          <p:nvPr/>
        </p:nvSpPr>
        <p:spPr>
          <a:xfrm>
            <a:off x="555669" y="4248082"/>
            <a:ext cx="298106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49E"/>
                </a:solidFill>
                <a:effectLst/>
                <a:uLnTx/>
                <a:uFillTx/>
                <a:latin typeface="Century Gothic" panose="020F0302020204030204"/>
                <a:ea typeface="+mn-ea"/>
                <a:cs typeface="+mn-cs"/>
              </a:rPr>
              <a:t>From “What your desk says about you” </a:t>
            </a:r>
            <a: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t>Photographs of family and friends are perhaps the most common desktop embellishments. </a:t>
            </a:r>
            <a:br>
              <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rPr>
            </a:br>
            <a:endPar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endParaRPr>
          </a:p>
        </p:txBody>
      </p:sp>
      <p:pic>
        <p:nvPicPr>
          <p:cNvPr id="9" name="Picture 2">
            <a:extLst>
              <a:ext uri="{FF2B5EF4-FFF2-40B4-BE49-F238E27FC236}">
                <a16:creationId xmlns:a16="http://schemas.microsoft.com/office/drawing/2014/main" id="{43D6CFC5-2ED5-43C2-891A-901119C36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82" y="1459024"/>
            <a:ext cx="3896898" cy="259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A126590A-18B9-479E-8F94-A272EA64DB67}"/>
              </a:ext>
            </a:extLst>
          </p:cNvPr>
          <p:cNvSpPr/>
          <p:nvPr/>
        </p:nvSpPr>
        <p:spPr>
          <a:xfrm>
            <a:off x="4308049" y="2275903"/>
            <a:ext cx="3184337"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49E"/>
                </a:solidFill>
                <a:effectLst/>
                <a:uLnTx/>
                <a:uFillTx/>
                <a:latin typeface="Century Gothic" panose="020F0302020204030204"/>
                <a:ea typeface="+mn-ea"/>
                <a:cs typeface="+mn-cs"/>
              </a:rPr>
              <a:t>What are we wearing?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49E"/>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49E"/>
                </a:solidFill>
                <a:effectLst/>
                <a:uLnTx/>
                <a:uFillTx/>
                <a:latin typeface="Century Gothic" panose="020F0302020204030204"/>
                <a:ea typeface="+mn-ea"/>
                <a:cs typeface="+mn-cs"/>
              </a:rPr>
              <a:t>What comes up in daily conversation?</a:t>
            </a:r>
            <a:endParaRPr kumimoji="0" lang="en-US" sz="2000" b="0" i="0" u="none" strike="noStrike" kern="1200" cap="none" spc="0" normalizeH="0" baseline="0" noProof="0" dirty="0">
              <a:ln>
                <a:noFill/>
              </a:ln>
              <a:solidFill>
                <a:srgbClr val="00349E"/>
              </a:solidFill>
              <a:effectLst/>
              <a:uLnTx/>
              <a:uFillTx/>
              <a:latin typeface="Century Gothic" panose="020F0302020204030204"/>
              <a:ea typeface="+mn-ea"/>
              <a:cs typeface="+mn-cs"/>
            </a:endParaRPr>
          </a:p>
        </p:txBody>
      </p:sp>
      <p:pic>
        <p:nvPicPr>
          <p:cNvPr id="11" name="Picture 10">
            <a:extLst>
              <a:ext uri="{FF2B5EF4-FFF2-40B4-BE49-F238E27FC236}">
                <a16:creationId xmlns:a16="http://schemas.microsoft.com/office/drawing/2014/main" id="{05EBE19D-6B51-4210-9E8C-BA3C5E253A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413"/>
          <a:stretch/>
        </p:blipFill>
        <p:spPr>
          <a:xfrm>
            <a:off x="7751855" y="2070810"/>
            <a:ext cx="4288463" cy="2246770"/>
          </a:xfrm>
          <a:prstGeom prst="rect">
            <a:avLst/>
          </a:prstGeom>
        </p:spPr>
      </p:pic>
      <p:sp>
        <p:nvSpPr>
          <p:cNvPr id="12" name="TextBox 11">
            <a:extLst>
              <a:ext uri="{FF2B5EF4-FFF2-40B4-BE49-F238E27FC236}">
                <a16:creationId xmlns:a16="http://schemas.microsoft.com/office/drawing/2014/main" id="{84BD161F-7675-42B2-B4DC-76B9BA404F62}"/>
              </a:ext>
            </a:extLst>
          </p:cNvPr>
          <p:cNvSpPr txBox="1"/>
          <p:nvPr/>
        </p:nvSpPr>
        <p:spPr>
          <a:xfrm>
            <a:off x="8677736" y="6476366"/>
            <a:ext cx="330090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Source: Out and Equal Workplace Advocates</a:t>
            </a:r>
          </a:p>
        </p:txBody>
      </p:sp>
      <p:sp>
        <p:nvSpPr>
          <p:cNvPr id="14" name="TextBox 13">
            <a:extLst>
              <a:ext uri="{FF2B5EF4-FFF2-40B4-BE49-F238E27FC236}">
                <a16:creationId xmlns:a16="http://schemas.microsoft.com/office/drawing/2014/main" id="{EBFC142D-071C-43CD-BFC2-4B0DB5F18148}"/>
              </a:ext>
            </a:extLst>
          </p:cNvPr>
          <p:cNvSpPr txBox="1"/>
          <p:nvPr/>
        </p:nvSpPr>
        <p:spPr>
          <a:xfrm>
            <a:off x="321706" y="6494851"/>
            <a:ext cx="32150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Pride in the Triangle</a:t>
            </a:r>
          </a:p>
        </p:txBody>
      </p:sp>
      <p:sp>
        <p:nvSpPr>
          <p:cNvPr id="15" name="Footer Placeholder 2">
            <a:extLst>
              <a:ext uri="{FF2B5EF4-FFF2-40B4-BE49-F238E27FC236}">
                <a16:creationId xmlns:a16="http://schemas.microsoft.com/office/drawing/2014/main" id="{8856F918-0137-4690-868C-D6003C9E1D62}"/>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7" name="Rectangle 16">
            <a:extLst>
              <a:ext uri="{FF2B5EF4-FFF2-40B4-BE49-F238E27FC236}">
                <a16:creationId xmlns:a16="http://schemas.microsoft.com/office/drawing/2014/main" id="{E6CD0D2E-042A-4D32-92C0-543E1C6ACB25}"/>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0299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B304016-DFC4-4D3E-92E4-DFA934629E72}"/>
              </a:ext>
            </a:extLst>
          </p:cNvPr>
          <p:cNvSpPr txBox="1"/>
          <p:nvPr/>
        </p:nvSpPr>
        <p:spPr>
          <a:xfrm>
            <a:off x="1139687" y="222473"/>
            <a:ext cx="108389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Story Sharing Activity</a:t>
            </a:r>
            <a:endParaRPr kumimoji="0" lang="en-US" sz="36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pic>
        <p:nvPicPr>
          <p:cNvPr id="7" name="Picture 3">
            <a:extLst>
              <a:ext uri="{FF2B5EF4-FFF2-40B4-BE49-F238E27FC236}">
                <a16:creationId xmlns:a16="http://schemas.microsoft.com/office/drawing/2014/main" id="{A30A967C-1FC9-4547-A28B-E1A9B1C4DCCA}"/>
              </a:ext>
            </a:extLst>
          </p:cNvPr>
          <p:cNvPicPr>
            <a:picLocks noChangeAspect="1" noChangeArrowheads="1"/>
          </p:cNvPicPr>
          <p:nvPr/>
        </p:nvPicPr>
        <p:blipFill>
          <a:blip r:embed="rId2" cstate="print"/>
          <a:srcRect/>
          <a:stretch>
            <a:fillRect/>
          </a:stretch>
        </p:blipFill>
        <p:spPr bwMode="auto">
          <a:xfrm>
            <a:off x="6650926" y="1763784"/>
            <a:ext cx="2320925" cy="1198562"/>
          </a:xfrm>
          <a:prstGeom prst="rect">
            <a:avLst/>
          </a:prstGeom>
          <a:noFill/>
          <a:ln w="9525">
            <a:noFill/>
            <a:miter lim="800000"/>
            <a:headEnd/>
            <a:tailEnd/>
          </a:ln>
        </p:spPr>
      </p:pic>
      <p:sp>
        <p:nvSpPr>
          <p:cNvPr id="8" name="TextBox 7">
            <a:extLst>
              <a:ext uri="{FF2B5EF4-FFF2-40B4-BE49-F238E27FC236}">
                <a16:creationId xmlns:a16="http://schemas.microsoft.com/office/drawing/2014/main" id="{4CD0F6F4-CD8A-46E6-9B72-06CC0C61115A}"/>
              </a:ext>
            </a:extLst>
          </p:cNvPr>
          <p:cNvSpPr txBox="1"/>
          <p:nvPr/>
        </p:nvSpPr>
        <p:spPr>
          <a:xfrm>
            <a:off x="8568565" y="6538913"/>
            <a:ext cx="39658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Courtesy of Out and Equal Workplace Advocates</a:t>
            </a:r>
          </a:p>
        </p:txBody>
      </p:sp>
      <p:pic>
        <p:nvPicPr>
          <p:cNvPr id="9" name="Picture 8">
            <a:extLst>
              <a:ext uri="{FF2B5EF4-FFF2-40B4-BE49-F238E27FC236}">
                <a16:creationId xmlns:a16="http://schemas.microsoft.com/office/drawing/2014/main" id="{BBBE0AC2-51A3-4EE8-9CF5-CA28C95E2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13" y="1763784"/>
            <a:ext cx="3429000" cy="3429000"/>
          </a:xfrm>
          <a:prstGeom prst="rect">
            <a:avLst/>
          </a:prstGeom>
        </p:spPr>
      </p:pic>
      <p:sp>
        <p:nvSpPr>
          <p:cNvPr id="10" name="Rectangle 3">
            <a:extLst>
              <a:ext uri="{FF2B5EF4-FFF2-40B4-BE49-F238E27FC236}">
                <a16:creationId xmlns:a16="http://schemas.microsoft.com/office/drawing/2014/main" id="{46F1DB22-56AC-443C-8C67-C1D2B6155462}"/>
              </a:ext>
            </a:extLst>
          </p:cNvPr>
          <p:cNvSpPr txBox="1">
            <a:spLocks noChangeArrowheads="1"/>
          </p:cNvSpPr>
          <p:nvPr/>
        </p:nvSpPr>
        <p:spPr>
          <a:xfrm>
            <a:off x="5303519" y="2962346"/>
            <a:ext cx="5385817" cy="318251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349E"/>
                </a:solidFill>
                <a:effectLst/>
                <a:uLnTx/>
                <a:uFillTx/>
                <a:latin typeface="Calibri"/>
                <a:ea typeface="+mn-ea"/>
                <a:cs typeface="+mn-cs"/>
              </a:rPr>
              <a:t>When you can’t just tell the story</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349E"/>
                </a:solidFill>
                <a:effectLst/>
                <a:uLnTx/>
                <a:uFillTx/>
                <a:latin typeface="Calibri"/>
                <a:ea typeface="+mn-ea"/>
                <a:cs typeface="+mn-cs"/>
              </a:rPr>
              <a:t>Pronouns: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349E"/>
                </a:solidFill>
                <a:effectLst/>
                <a:uLnTx/>
                <a:uFillTx/>
                <a:latin typeface="Calibri"/>
                <a:ea typeface="+mn-ea"/>
                <a:cs typeface="+mn-cs"/>
              </a:rPr>
              <a:t>She, her, hers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349E"/>
                </a:solidFill>
                <a:effectLst/>
                <a:uLnTx/>
                <a:uFillTx/>
                <a:latin typeface="Calibri"/>
                <a:ea typeface="+mn-ea"/>
                <a:cs typeface="+mn-cs"/>
              </a:rPr>
              <a:t>They, their, theirs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349E"/>
                </a:solidFill>
                <a:effectLst/>
                <a:uLnTx/>
                <a:uFillTx/>
                <a:latin typeface="Calibri"/>
                <a:ea typeface="+mn-ea"/>
                <a:cs typeface="+mn-cs"/>
              </a:rPr>
              <a:t>He, him, his</a:t>
            </a:r>
          </a:p>
        </p:txBody>
      </p:sp>
      <p:sp>
        <p:nvSpPr>
          <p:cNvPr id="12" name="TextBox 11">
            <a:extLst>
              <a:ext uri="{FF2B5EF4-FFF2-40B4-BE49-F238E27FC236}">
                <a16:creationId xmlns:a16="http://schemas.microsoft.com/office/drawing/2014/main" id="{AA2E7C75-6E15-4778-8EFE-27D382A5E634}"/>
              </a:ext>
            </a:extLst>
          </p:cNvPr>
          <p:cNvSpPr txBox="1"/>
          <p:nvPr/>
        </p:nvSpPr>
        <p:spPr>
          <a:xfrm>
            <a:off x="321706" y="6494851"/>
            <a:ext cx="32150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Pride in the Triangle</a:t>
            </a:r>
          </a:p>
        </p:txBody>
      </p:sp>
      <p:sp>
        <p:nvSpPr>
          <p:cNvPr id="13" name="Footer Placeholder 2">
            <a:extLst>
              <a:ext uri="{FF2B5EF4-FFF2-40B4-BE49-F238E27FC236}">
                <a16:creationId xmlns:a16="http://schemas.microsoft.com/office/drawing/2014/main" id="{B8B40E8D-2846-4A95-A709-768D29420E29}"/>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5" name="Rectangle 14">
            <a:extLst>
              <a:ext uri="{FF2B5EF4-FFF2-40B4-BE49-F238E27FC236}">
                <a16:creationId xmlns:a16="http://schemas.microsoft.com/office/drawing/2014/main" id="{38AB42AB-AE38-40E0-871F-C131345816C2}"/>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8796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D3D7C37-0E6E-45BD-89BA-9B28AB0D5C0C}"/>
              </a:ext>
            </a:extLst>
          </p:cNvPr>
          <p:cNvSpPr txBox="1"/>
          <p:nvPr/>
        </p:nvSpPr>
        <p:spPr>
          <a:xfrm>
            <a:off x="1244601" y="136524"/>
            <a:ext cx="1069576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Despite media optics that would have us think otherwise…</a:t>
            </a: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sp>
        <p:nvSpPr>
          <p:cNvPr id="7" name="Title 1">
            <a:extLst>
              <a:ext uri="{FF2B5EF4-FFF2-40B4-BE49-F238E27FC236}">
                <a16:creationId xmlns:a16="http://schemas.microsoft.com/office/drawing/2014/main" id="{7BCF6BCE-8058-431C-A4BE-91185AC4088A}"/>
              </a:ext>
            </a:extLst>
          </p:cNvPr>
          <p:cNvSpPr txBox="1">
            <a:spLocks/>
          </p:cNvSpPr>
          <p:nvPr/>
        </p:nvSpPr>
        <p:spPr bwMode="auto">
          <a:xfrm>
            <a:off x="1866426" y="1438311"/>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349E"/>
                </a:solidFill>
                <a:effectLst/>
                <a:uLnTx/>
                <a:uFillTx/>
                <a:latin typeface="Century Gothic" panose="020F0302020204030204"/>
                <a:ea typeface="+mj-ea"/>
                <a:cs typeface="Arial" panose="020B0604020202020204" pitchFamily="34" charset="0"/>
              </a:rPr>
              <a:t>LGBTQ+ people are</a:t>
            </a:r>
          </a:p>
        </p:txBody>
      </p:sp>
      <p:sp>
        <p:nvSpPr>
          <p:cNvPr id="8" name="Subtitle 2">
            <a:extLst>
              <a:ext uri="{FF2B5EF4-FFF2-40B4-BE49-F238E27FC236}">
                <a16:creationId xmlns:a16="http://schemas.microsoft.com/office/drawing/2014/main" id="{00DE94F0-7E2F-41D8-9EB1-7161B0D78669}"/>
              </a:ext>
            </a:extLst>
          </p:cNvPr>
          <p:cNvSpPr txBox="1">
            <a:spLocks/>
          </p:cNvSpPr>
          <p:nvPr/>
        </p:nvSpPr>
        <p:spPr>
          <a:xfrm>
            <a:off x="4397344" y="2456113"/>
            <a:ext cx="3472563" cy="1223265"/>
          </a:xfrm>
          <a:prstGeom prst="rect">
            <a:avLst/>
          </a:prstGeom>
        </p:spPr>
        <p:txBody>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7200" b="0" i="0" u="none" strike="noStrike" kern="1200" cap="none" spc="0" normalizeH="0" baseline="0" noProof="0" dirty="0">
                <a:ln>
                  <a:noFill/>
                </a:ln>
                <a:solidFill>
                  <a:srgbClr val="FF0000"/>
                </a:solidFill>
                <a:effectLst/>
                <a:uLnTx/>
                <a:uFillTx/>
                <a:latin typeface="Century Gothic" panose="020F0302020204030204"/>
                <a:ea typeface="+mn-ea"/>
                <a:cs typeface="Arial" panose="020B0604020202020204" pitchFamily="34" charset="0"/>
              </a:rPr>
              <a:t>D</a:t>
            </a:r>
            <a:r>
              <a:rPr kumimoji="0" lang="en-US" sz="7200" b="0" i="0" u="none" strike="noStrike" kern="1200" cap="none" spc="0" normalizeH="0" baseline="0" noProof="0" dirty="0">
                <a:ln>
                  <a:noFill/>
                </a:ln>
                <a:solidFill>
                  <a:srgbClr val="FFC000"/>
                </a:solidFill>
                <a:effectLst/>
                <a:uLnTx/>
                <a:uFillTx/>
                <a:latin typeface="Century Gothic" panose="020F0302020204030204"/>
                <a:ea typeface="+mn-ea"/>
                <a:cs typeface="Arial" panose="020B0604020202020204" pitchFamily="34" charset="0"/>
              </a:rPr>
              <a:t>i</a:t>
            </a:r>
            <a:r>
              <a:rPr kumimoji="0" lang="en-US" sz="7200" b="0" i="0" u="none" strike="noStrike" kern="1200" cap="none" spc="0" normalizeH="0" baseline="0" noProof="0" dirty="0">
                <a:ln>
                  <a:noFill/>
                </a:ln>
                <a:solidFill>
                  <a:srgbClr val="FFFF00"/>
                </a:solidFill>
                <a:effectLst/>
                <a:uLnTx/>
                <a:uFillTx/>
                <a:latin typeface="Century Gothic" panose="020F0302020204030204"/>
                <a:ea typeface="+mn-ea"/>
                <a:cs typeface="Arial" panose="020B0604020202020204" pitchFamily="34" charset="0"/>
              </a:rPr>
              <a:t>v</a:t>
            </a:r>
            <a:r>
              <a:rPr kumimoji="0" lang="en-US" sz="7200" b="0" i="0" u="none" strike="noStrike" kern="1200" cap="none" spc="0" normalizeH="0" baseline="0" noProof="0" dirty="0">
                <a:ln>
                  <a:noFill/>
                </a:ln>
                <a:solidFill>
                  <a:srgbClr val="00B050"/>
                </a:solidFill>
                <a:effectLst/>
                <a:uLnTx/>
                <a:uFillTx/>
                <a:latin typeface="Century Gothic" panose="020F0302020204030204"/>
                <a:ea typeface="+mn-ea"/>
                <a:cs typeface="Arial" panose="020B0604020202020204" pitchFamily="34" charset="0"/>
              </a:rPr>
              <a:t>e</a:t>
            </a:r>
            <a:r>
              <a:rPr kumimoji="0" lang="en-US" sz="7200" b="0" i="0" u="none" strike="noStrike" kern="1200" cap="none" spc="0" normalizeH="0" baseline="0" noProof="0" dirty="0">
                <a:ln>
                  <a:noFill/>
                </a:ln>
                <a:solidFill>
                  <a:srgbClr val="0070C0"/>
                </a:solidFill>
                <a:effectLst/>
                <a:uLnTx/>
                <a:uFillTx/>
                <a:latin typeface="Century Gothic" panose="020F0302020204030204"/>
                <a:ea typeface="+mn-ea"/>
                <a:cs typeface="Arial" panose="020B0604020202020204" pitchFamily="34" charset="0"/>
              </a:rPr>
              <a:t>r</a:t>
            </a:r>
            <a:r>
              <a:rPr kumimoji="0" lang="en-US" sz="7200" b="0" i="0" u="none" strike="noStrike" kern="1200" cap="none" spc="0" normalizeH="0" baseline="0" noProof="0" dirty="0">
                <a:ln>
                  <a:noFill/>
                </a:ln>
                <a:solidFill>
                  <a:srgbClr val="7030A0"/>
                </a:solidFill>
                <a:effectLst/>
                <a:uLnTx/>
                <a:uFillTx/>
                <a:latin typeface="Century Gothic" panose="020F0302020204030204"/>
                <a:ea typeface="+mn-ea"/>
                <a:cs typeface="Arial" panose="020B0604020202020204" pitchFamily="34" charset="0"/>
              </a:rPr>
              <a:t>s</a:t>
            </a:r>
            <a:r>
              <a:rPr kumimoji="0" lang="en-US" sz="7200" b="0" i="0" u="none" strike="noStrike" kern="1200" cap="none" spc="0" normalizeH="0" baseline="0" noProof="0" dirty="0">
                <a:ln>
                  <a:noFill/>
                </a:ln>
                <a:solidFill>
                  <a:srgbClr val="F04E36"/>
                </a:solidFill>
                <a:effectLst/>
                <a:uLnTx/>
                <a:uFillTx/>
                <a:latin typeface="Century Gothic" panose="020F0302020204030204"/>
                <a:ea typeface="+mn-ea"/>
                <a:cs typeface="Arial" panose="020B0604020202020204" pitchFamily="34" charset="0"/>
              </a:rPr>
              <a:t>e</a:t>
            </a:r>
          </a:p>
        </p:txBody>
      </p:sp>
      <p:pic>
        <p:nvPicPr>
          <p:cNvPr id="19" name="Picture 6" descr="Image result for LGBTQ people images">
            <a:extLst>
              <a:ext uri="{FF2B5EF4-FFF2-40B4-BE49-F238E27FC236}">
                <a16:creationId xmlns:a16="http://schemas.microsoft.com/office/drawing/2014/main" id="{7743DA6F-9448-415E-8518-C64B4BE196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858" y="3724310"/>
            <a:ext cx="2545680" cy="2243535"/>
          </a:xfrm>
          <a:prstGeom prst="ellipse">
            <a:avLst/>
          </a:prstGeom>
          <a:noFill/>
          <a:extLst>
            <a:ext uri="{909E8E84-426E-40DD-AFC4-6F175D3DCCD1}">
              <a14:hiddenFill xmlns:a14="http://schemas.microsoft.com/office/drawing/2010/main">
                <a:solidFill>
                  <a:srgbClr val="FFFFFF"/>
                </a:solidFill>
              </a14:hiddenFill>
            </a:ext>
          </a:extLst>
        </p:spPr>
      </p:pic>
      <p:pic>
        <p:nvPicPr>
          <p:cNvPr id="20" name="Picture 10" descr="Image result for LGBTQ families of color">
            <a:extLst>
              <a:ext uri="{FF2B5EF4-FFF2-40B4-BE49-F238E27FC236}">
                <a16:creationId xmlns:a16="http://schemas.microsoft.com/office/drawing/2014/main" id="{C804128E-4B69-420B-8419-E037BAA5D9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00"/>
          <a:stretch/>
        </p:blipFill>
        <p:spPr bwMode="auto">
          <a:xfrm>
            <a:off x="9060117" y="1472438"/>
            <a:ext cx="2445318" cy="2217745"/>
          </a:xfrm>
          <a:prstGeom prst="ellipse">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LGBTQ people images">
            <a:extLst>
              <a:ext uri="{FF2B5EF4-FFF2-40B4-BE49-F238E27FC236}">
                <a16:creationId xmlns:a16="http://schemas.microsoft.com/office/drawing/2014/main" id="{62CA230C-C3FD-477C-873F-3E1A18BF05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67" y="1438311"/>
            <a:ext cx="2445318" cy="2241067"/>
          </a:xfrm>
          <a:prstGeom prst="ellipse">
            <a:avLst/>
          </a:prstGeom>
          <a:blipFill rotWithShape="1">
            <a:blip r:embed="rId5"/>
            <a:stretch>
              <a:fillRect/>
            </a:stretch>
          </a:blipFill>
        </p:spPr>
      </p:pic>
      <p:pic>
        <p:nvPicPr>
          <p:cNvPr id="22" name="Picture 8" descr="Image result for LGBTQ people images">
            <a:extLst>
              <a:ext uri="{FF2B5EF4-FFF2-40B4-BE49-F238E27FC236}">
                <a16:creationId xmlns:a16="http://schemas.microsoft.com/office/drawing/2014/main" id="{1830465A-8AEC-4B50-8258-C07D173300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4824" y="3690183"/>
            <a:ext cx="2445318" cy="2314195"/>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LGBTQ people images">
            <a:extLst>
              <a:ext uri="{FF2B5EF4-FFF2-40B4-BE49-F238E27FC236}">
                <a16:creationId xmlns:a16="http://schemas.microsoft.com/office/drawing/2014/main" id="{89A7F85A-D408-48A8-ACE1-DBC40C4093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3179" y="4211769"/>
            <a:ext cx="2525642" cy="2242387"/>
          </a:xfrm>
          <a:prstGeom prst="ellipse">
            <a:avLst/>
          </a:prstGeom>
          <a:noFill/>
          <a:extLst>
            <a:ext uri="{909E8E84-426E-40DD-AFC4-6F175D3DCCD1}">
              <a14:hiddenFill xmlns:a14="http://schemas.microsoft.com/office/drawing/2010/main">
                <a:solidFill>
                  <a:srgbClr val="FFFFFF"/>
                </a:solidFill>
              </a14:hiddenFill>
            </a:ext>
          </a:extLst>
        </p:spPr>
      </p:pic>
      <p:sp>
        <p:nvSpPr>
          <p:cNvPr id="25" name="Footer Placeholder 2">
            <a:extLst>
              <a:ext uri="{FF2B5EF4-FFF2-40B4-BE49-F238E27FC236}">
                <a16:creationId xmlns:a16="http://schemas.microsoft.com/office/drawing/2014/main" id="{985974F7-7C3E-4D01-9D31-E10F1BF6CD1C}"/>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6" name="TextBox 15">
            <a:extLst>
              <a:ext uri="{FF2B5EF4-FFF2-40B4-BE49-F238E27FC236}">
                <a16:creationId xmlns:a16="http://schemas.microsoft.com/office/drawing/2014/main" id="{09BEDDB6-A181-4C4C-B100-20A4ED46EC63}"/>
              </a:ext>
            </a:extLst>
          </p:cNvPr>
          <p:cNvSpPr txBox="1"/>
          <p:nvPr/>
        </p:nvSpPr>
        <p:spPr>
          <a:xfrm>
            <a:off x="259923" y="6494850"/>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17" name="Rectangle 16">
            <a:extLst>
              <a:ext uri="{FF2B5EF4-FFF2-40B4-BE49-F238E27FC236}">
                <a16:creationId xmlns:a16="http://schemas.microsoft.com/office/drawing/2014/main" id="{88A0D0A1-EE9A-45C5-B70F-C06F822E7CDA}"/>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2967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88EE40-B2C1-468B-86E1-78BCF686E8DF}"/>
              </a:ext>
            </a:extLst>
          </p:cNvPr>
          <p:cNvSpPr txBox="1"/>
          <p:nvPr/>
        </p:nvSpPr>
        <p:spPr>
          <a:xfrm>
            <a:off x="1244602" y="136524"/>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Intersectionality</a:t>
            </a:r>
          </a:p>
        </p:txBody>
      </p:sp>
      <p:sp>
        <p:nvSpPr>
          <p:cNvPr id="3" name="Google Shape;107;p11">
            <a:extLst>
              <a:ext uri="{FF2B5EF4-FFF2-40B4-BE49-F238E27FC236}">
                <a16:creationId xmlns:a16="http://schemas.microsoft.com/office/drawing/2014/main" id="{2660F651-23B2-474D-8F48-22453824F848}"/>
              </a:ext>
            </a:extLst>
          </p:cNvPr>
          <p:cNvSpPr txBox="1"/>
          <p:nvPr/>
        </p:nvSpPr>
        <p:spPr>
          <a:xfrm>
            <a:off x="378940" y="1658962"/>
            <a:ext cx="5670372" cy="43803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5000"/>
              </a:lnSpc>
              <a:spcBef>
                <a:spcPts val="0"/>
              </a:spcBef>
              <a:spcAft>
                <a:spcPts val="0"/>
              </a:spcAft>
              <a:buClr>
                <a:srgbClr val="3F3F3F"/>
              </a:buClr>
              <a:buSzPts val="4400"/>
              <a:buFontTx/>
              <a:buNone/>
              <a:tabLst/>
              <a:defRPr/>
            </a:pPr>
            <a:r>
              <a:rPr kumimoji="0" lang="en-US" sz="2700" b="0" i="0" u="none" strike="noStrike" kern="1200" cap="none" spc="0" normalizeH="0" baseline="0" noProof="0" dirty="0">
                <a:ln>
                  <a:noFill/>
                </a:ln>
                <a:solidFill>
                  <a:srgbClr val="00349E"/>
                </a:solidFill>
                <a:effectLst/>
                <a:uLnTx/>
                <a:uFillTx/>
                <a:latin typeface="Century Gothic" panose="020F0302020204030204"/>
                <a:ea typeface="+mn-ea"/>
                <a:cs typeface="+mn-cs"/>
              </a:rPr>
              <a:t>A framework for conceptualizing a person, group of people, or social issue that takes into account people’s complex, overlapping identities and relative power, privilege, and marginalization to gain a more nuanced understanding of their lived experiences and needs.</a:t>
            </a:r>
          </a:p>
          <a:p>
            <a:pPr marL="0" marR="0" lvl="0" indent="0" algn="l" defTabSz="914400" rtl="0" eaLnBrk="1" fontAlgn="auto" latinLnBrk="0" hangingPunct="1">
              <a:lnSpc>
                <a:spcPct val="85000"/>
              </a:lnSpc>
              <a:spcBef>
                <a:spcPts val="0"/>
              </a:spcBef>
              <a:spcAft>
                <a:spcPts val="0"/>
              </a:spcAft>
              <a:buClr>
                <a:srgbClr val="3F3F3F"/>
              </a:buClr>
              <a:buSzPts val="4400"/>
              <a:buFontTx/>
              <a:buNone/>
              <a:tabLst/>
              <a:defRPr/>
            </a:pPr>
            <a:endParaRPr kumimoji="0" lang="en-US" sz="2700" b="0" i="0" u="none" strike="noStrike" kern="1200" cap="none" spc="0" normalizeH="0" baseline="0" noProof="0" dirty="0">
              <a:ln>
                <a:noFill/>
              </a:ln>
              <a:solidFill>
                <a:srgbClr val="00349E"/>
              </a:solidFill>
              <a:effectLst/>
              <a:uLnTx/>
              <a:uFillTx/>
              <a:latin typeface="Century Gothic" panose="020F0302020204030204"/>
              <a:ea typeface="+mn-ea"/>
              <a:cs typeface="+mn-cs"/>
            </a:endParaRPr>
          </a:p>
          <a:p>
            <a:pPr marL="0" marR="0" lvl="0" indent="0" algn="l" defTabSz="914400" rtl="0" eaLnBrk="1" fontAlgn="auto" latinLnBrk="0" hangingPunct="1">
              <a:lnSpc>
                <a:spcPct val="85000"/>
              </a:lnSpc>
              <a:spcBef>
                <a:spcPts val="0"/>
              </a:spcBef>
              <a:spcAft>
                <a:spcPts val="0"/>
              </a:spcAft>
              <a:buClr>
                <a:srgbClr val="3F3F3F"/>
              </a:buClr>
              <a:buSzPts val="4400"/>
              <a:buFontTx/>
              <a:buNone/>
              <a:tabLst/>
              <a:defRPr/>
            </a:pPr>
            <a:r>
              <a:rPr kumimoji="0" lang="en-US" sz="2700" b="0" i="0" u="none" strike="noStrike" kern="1200" cap="none" spc="0" normalizeH="0" baseline="0" noProof="0" dirty="0">
                <a:ln>
                  <a:noFill/>
                </a:ln>
                <a:solidFill>
                  <a:srgbClr val="00349E"/>
                </a:solidFill>
                <a:effectLst/>
                <a:uLnTx/>
                <a:uFillTx/>
                <a:latin typeface="Century Gothic" panose="020F0302020204030204"/>
                <a:ea typeface="Candara"/>
                <a:cs typeface="Candara"/>
                <a:sym typeface="Candara"/>
              </a:rPr>
              <a:t>A critical approach to equity, diversity, and inclusion. </a:t>
            </a:r>
          </a:p>
        </p:txBody>
      </p:sp>
      <p:pic>
        <p:nvPicPr>
          <p:cNvPr id="4" name="Picture 3">
            <a:extLst>
              <a:ext uri="{FF2B5EF4-FFF2-40B4-BE49-F238E27FC236}">
                <a16:creationId xmlns:a16="http://schemas.microsoft.com/office/drawing/2014/main" id="{18DB8631-945E-4033-B776-FDE069BCD110}"/>
              </a:ext>
            </a:extLst>
          </p:cNvPr>
          <p:cNvPicPr>
            <a:picLocks noChangeAspect="1"/>
          </p:cNvPicPr>
          <p:nvPr/>
        </p:nvPicPr>
        <p:blipFill>
          <a:blip r:embed="rId3"/>
          <a:stretch>
            <a:fillRect/>
          </a:stretch>
        </p:blipFill>
        <p:spPr>
          <a:xfrm>
            <a:off x="5995648" y="1435468"/>
            <a:ext cx="6325280" cy="3445678"/>
          </a:xfrm>
          <a:prstGeom prst="rect">
            <a:avLst/>
          </a:prstGeom>
        </p:spPr>
      </p:pic>
      <p:sp>
        <p:nvSpPr>
          <p:cNvPr id="5" name="TextBox 4">
            <a:extLst>
              <a:ext uri="{FF2B5EF4-FFF2-40B4-BE49-F238E27FC236}">
                <a16:creationId xmlns:a16="http://schemas.microsoft.com/office/drawing/2014/main" id="{1CBE9912-BBB4-406C-A2A0-855A048B62BF}"/>
              </a:ext>
            </a:extLst>
          </p:cNvPr>
          <p:cNvSpPr txBox="1"/>
          <p:nvPr/>
        </p:nvSpPr>
        <p:spPr>
          <a:xfrm>
            <a:off x="9158288" y="6259458"/>
            <a:ext cx="28432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rPr>
              <a:t>© 2018 Global Citizen, LLC</a:t>
            </a:r>
          </a:p>
        </p:txBody>
      </p:sp>
      <p:sp>
        <p:nvSpPr>
          <p:cNvPr id="7" name="Google Shape;132;p1">
            <a:extLst>
              <a:ext uri="{FF2B5EF4-FFF2-40B4-BE49-F238E27FC236}">
                <a16:creationId xmlns:a16="http://schemas.microsoft.com/office/drawing/2014/main" id="{C60F2AB3-6E4C-4857-9BAA-0E1488AA54CA}"/>
              </a:ext>
            </a:extLst>
          </p:cNvPr>
          <p:cNvSpPr/>
          <p:nvPr/>
        </p:nvSpPr>
        <p:spPr>
          <a:xfrm>
            <a:off x="378940" y="5997888"/>
            <a:ext cx="3084328"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solidFill>
                <a:effectLst/>
                <a:uLnTx/>
                <a:uFillTx/>
                <a:latin typeface="Century Gothic" panose="020F0302020204030204"/>
                <a:ea typeface="Arial"/>
                <a:cs typeface="Arial"/>
                <a:sym typeface="Arial"/>
              </a:rPr>
              <a:t>Adapted </a:t>
            </a:r>
            <a:r>
              <a:rPr kumimoji="0" lang="en-US" sz="1100" b="0" i="0" u="none" strike="noStrike" kern="1200" cap="none" spc="0" normalizeH="0" baseline="0" noProof="0" dirty="0">
                <a:ln>
                  <a:noFill/>
                </a:ln>
                <a:solidFill>
                  <a:srgbClr val="00349E"/>
                </a:solidFill>
                <a:effectLst/>
                <a:uLnTx/>
                <a:uFillTx/>
                <a:latin typeface="Century Gothic" panose="020F0302020204030204"/>
                <a:ea typeface="+mn-ea"/>
                <a:cs typeface="Arial"/>
                <a:sym typeface="Arial"/>
              </a:rPr>
              <a:t>from </a:t>
            </a:r>
            <a:r>
              <a:rPr kumimoji="0" lang="en-US" sz="1100" b="0" i="0" u="none" strike="noStrike" kern="1200" cap="none" spc="0" normalizeH="0" baseline="0" noProof="0" dirty="0" err="1">
                <a:ln>
                  <a:noFill/>
                </a:ln>
                <a:solidFill>
                  <a:srgbClr val="00349E"/>
                </a:solidFill>
                <a:effectLst/>
                <a:uLnTx/>
                <a:uFillTx/>
                <a:latin typeface="Century Gothic" panose="020F0302020204030204"/>
                <a:ea typeface="+mn-ea"/>
                <a:cs typeface="Arial"/>
              </a:rPr>
              <a:t>Kimberlé</a:t>
            </a:r>
            <a:r>
              <a:rPr kumimoji="0" lang="en-US" sz="1100" b="0" i="0" u="none" strike="noStrike" kern="1200" cap="none" spc="0" normalizeH="0" baseline="0" noProof="0" dirty="0">
                <a:ln>
                  <a:noFill/>
                </a:ln>
                <a:solidFill>
                  <a:srgbClr val="00349E"/>
                </a:solidFill>
                <a:effectLst/>
                <a:uLnTx/>
                <a:uFillTx/>
                <a:latin typeface="Century Gothic" panose="020F0302020204030204"/>
                <a:ea typeface="+mn-ea"/>
                <a:cs typeface="Arial"/>
              </a:rPr>
              <a:t> Williams Crenshaw</a:t>
            </a:r>
            <a:endParaRPr kumimoji="0" sz="1100" b="0" i="0" u="none" strike="noStrike" kern="1200" cap="none" spc="0" normalizeH="0" baseline="0" noProof="0" dirty="0">
              <a:ln>
                <a:noFill/>
              </a:ln>
              <a:solidFill>
                <a:srgbClr val="00349E"/>
              </a:solidFill>
              <a:effectLst/>
              <a:uLnTx/>
              <a:uFillTx/>
              <a:latin typeface="Century Gothic" panose="020F0302020204030204"/>
              <a:ea typeface="+mn-ea"/>
              <a:cs typeface="+mn-cs"/>
            </a:endParaRPr>
          </a:p>
        </p:txBody>
      </p:sp>
      <p:pic>
        <p:nvPicPr>
          <p:cNvPr id="1026" name="Picture 2" descr="Image result for kimberle crenshaw">
            <a:extLst>
              <a:ext uri="{FF2B5EF4-FFF2-40B4-BE49-F238E27FC236}">
                <a16:creationId xmlns:a16="http://schemas.microsoft.com/office/drawing/2014/main" id="{9C9436BF-72CA-435B-8297-28E2052B1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2274" y="4881146"/>
            <a:ext cx="1270786" cy="152494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32;p1">
            <a:extLst>
              <a:ext uri="{FF2B5EF4-FFF2-40B4-BE49-F238E27FC236}">
                <a16:creationId xmlns:a16="http://schemas.microsoft.com/office/drawing/2014/main" id="{167998D5-1C99-453F-B5A7-3F4C75B052EB}"/>
              </a:ext>
            </a:extLst>
          </p:cNvPr>
          <p:cNvSpPr/>
          <p:nvPr/>
        </p:nvSpPr>
        <p:spPr>
          <a:xfrm>
            <a:off x="9889492" y="6430616"/>
            <a:ext cx="2079155"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343434"/>
                </a:solidFill>
                <a:effectLst/>
                <a:uLnTx/>
                <a:uFillTx/>
                <a:latin typeface="Century Gothic" panose="020F0302020204030204"/>
                <a:ea typeface="+mn-ea"/>
                <a:cs typeface="Arial"/>
              </a:rPr>
              <a:t>Kimberlé</a:t>
            </a:r>
            <a:r>
              <a:rPr kumimoji="0" lang="en-US" sz="1100" b="0" i="0" u="none" strike="noStrike" kern="1200" cap="none" spc="0" normalizeH="0" baseline="0" noProof="0" dirty="0">
                <a:ln>
                  <a:noFill/>
                </a:ln>
                <a:solidFill>
                  <a:srgbClr val="343434"/>
                </a:solidFill>
                <a:effectLst/>
                <a:uLnTx/>
                <a:uFillTx/>
                <a:latin typeface="Century Gothic" panose="020F0302020204030204"/>
                <a:ea typeface="+mn-ea"/>
                <a:cs typeface="Arial"/>
              </a:rPr>
              <a:t> Williams Crenshaw</a:t>
            </a:r>
            <a:endParaRPr kumimoji="0" sz="1100" b="0" i="0" u="none" strike="noStrike" kern="1200" cap="none" spc="0" normalizeH="0" baseline="0" noProof="0" dirty="0">
              <a:ln>
                <a:noFill/>
              </a:ln>
              <a:solidFill>
                <a:srgbClr val="343434"/>
              </a:solidFill>
              <a:effectLst/>
              <a:uLnTx/>
              <a:uFillTx/>
              <a:latin typeface="Century Gothic" panose="020F0302020204030204"/>
              <a:ea typeface="+mn-ea"/>
              <a:cs typeface="+mn-cs"/>
            </a:endParaRPr>
          </a:p>
        </p:txBody>
      </p:sp>
      <p:sp>
        <p:nvSpPr>
          <p:cNvPr id="12" name="Footer Placeholder 2">
            <a:extLst>
              <a:ext uri="{FF2B5EF4-FFF2-40B4-BE49-F238E27FC236}">
                <a16:creationId xmlns:a16="http://schemas.microsoft.com/office/drawing/2014/main" id="{7108C0DF-A757-4B50-873C-3518FB8C5E42}"/>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3" name="TextBox 12">
            <a:extLst>
              <a:ext uri="{FF2B5EF4-FFF2-40B4-BE49-F238E27FC236}">
                <a16:creationId xmlns:a16="http://schemas.microsoft.com/office/drawing/2014/main" id="{8A5C1C4C-7806-4303-8912-0810B1B0DD88}"/>
              </a:ext>
            </a:extLst>
          </p:cNvPr>
          <p:cNvSpPr txBox="1"/>
          <p:nvPr/>
        </p:nvSpPr>
        <p:spPr>
          <a:xfrm>
            <a:off x="273539" y="6467207"/>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14" name="Rectangle 13">
            <a:extLst>
              <a:ext uri="{FF2B5EF4-FFF2-40B4-BE49-F238E27FC236}">
                <a16:creationId xmlns:a16="http://schemas.microsoft.com/office/drawing/2014/main" id="{A72B3D26-5089-4BD7-B409-D4D4DC39533D}"/>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73519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88EE40-B2C1-468B-86E1-78BCF686E8DF}"/>
              </a:ext>
            </a:extLst>
          </p:cNvPr>
          <p:cNvSpPr txBox="1"/>
          <p:nvPr/>
        </p:nvSpPr>
        <p:spPr>
          <a:xfrm>
            <a:off x="1336621" y="161045"/>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Ally</a:t>
            </a:r>
          </a:p>
        </p:txBody>
      </p:sp>
      <p:sp>
        <p:nvSpPr>
          <p:cNvPr id="5" name="TextBox 4">
            <a:extLst>
              <a:ext uri="{FF2B5EF4-FFF2-40B4-BE49-F238E27FC236}">
                <a16:creationId xmlns:a16="http://schemas.microsoft.com/office/drawing/2014/main" id="{1CBE9912-BBB4-406C-A2A0-855A048B62BF}"/>
              </a:ext>
            </a:extLst>
          </p:cNvPr>
          <p:cNvSpPr txBox="1"/>
          <p:nvPr/>
        </p:nvSpPr>
        <p:spPr>
          <a:xfrm>
            <a:off x="9158288" y="6259458"/>
            <a:ext cx="28432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rPr>
              <a:t>© 2018 Global Citizen, LLC</a:t>
            </a:r>
          </a:p>
        </p:txBody>
      </p:sp>
      <p:sp>
        <p:nvSpPr>
          <p:cNvPr id="12" name="Footer Placeholder 2">
            <a:extLst>
              <a:ext uri="{FF2B5EF4-FFF2-40B4-BE49-F238E27FC236}">
                <a16:creationId xmlns:a16="http://schemas.microsoft.com/office/drawing/2014/main" id="{7108C0DF-A757-4B50-873C-3518FB8C5E42}"/>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3" name="TextBox 12">
            <a:extLst>
              <a:ext uri="{FF2B5EF4-FFF2-40B4-BE49-F238E27FC236}">
                <a16:creationId xmlns:a16="http://schemas.microsoft.com/office/drawing/2014/main" id="{8A5C1C4C-7806-4303-8912-0810B1B0DD88}"/>
              </a:ext>
            </a:extLst>
          </p:cNvPr>
          <p:cNvSpPr txBox="1"/>
          <p:nvPr/>
        </p:nvSpPr>
        <p:spPr>
          <a:xfrm>
            <a:off x="273539" y="6467207"/>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14" name="Rectangle 13">
            <a:extLst>
              <a:ext uri="{FF2B5EF4-FFF2-40B4-BE49-F238E27FC236}">
                <a16:creationId xmlns:a16="http://schemas.microsoft.com/office/drawing/2014/main" id="{A72B3D26-5089-4BD7-B409-D4D4DC39533D}"/>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DD613361-9A27-481F-AF26-00D52930EBA0}"/>
              </a:ext>
            </a:extLst>
          </p:cNvPr>
          <p:cNvSpPr txBox="1"/>
          <p:nvPr/>
        </p:nvSpPr>
        <p:spPr>
          <a:xfrm>
            <a:off x="1666080" y="4774108"/>
            <a:ext cx="8859837" cy="156966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n-ea"/>
                <a:cs typeface="+mn-cs"/>
              </a:rPr>
              <a:t>Ally: A person with relative privilege and power who builds trusting relationships and acts in solidarity and with accountability to people and/or groups with marginalized identities without detracting from their power and voices.</a:t>
            </a:r>
          </a:p>
        </p:txBody>
      </p:sp>
      <p:pic>
        <p:nvPicPr>
          <p:cNvPr id="2050" name="Picture 2" descr="PFLAG ATLANTA – Parents, Families &amp; Friends of Atlanta's LGBTQ ...">
            <a:extLst>
              <a:ext uri="{FF2B5EF4-FFF2-40B4-BE49-F238E27FC236}">
                <a16:creationId xmlns:a16="http://schemas.microsoft.com/office/drawing/2014/main" id="{A35E583E-5F9E-4863-88D2-91EC8D0CA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764" y="1414177"/>
            <a:ext cx="6432780" cy="32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B3B52C0C-86D9-4D9F-B72B-F7A5616D0F5C}"/>
              </a:ext>
            </a:extLst>
          </p:cNvPr>
          <p:cNvSpPr txBox="1"/>
          <p:nvPr/>
        </p:nvSpPr>
        <p:spPr>
          <a:xfrm>
            <a:off x="992660" y="1997567"/>
            <a:ext cx="971301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49E"/>
                </a:solidFill>
                <a:effectLst/>
                <a:uLnTx/>
                <a:uFillTx/>
                <a:latin typeface="Century Gothic" panose="020F0302020204030204"/>
                <a:ea typeface="+mn-ea"/>
                <a:cs typeface="+mn-cs"/>
              </a:rPr>
              <a:t>Create a shared understanding of equity, diversity, inclusion, and LGBTQ+-related terminology and concepts</a:t>
            </a:r>
          </a:p>
        </p:txBody>
      </p:sp>
      <p:sp>
        <p:nvSpPr>
          <p:cNvPr id="8" name="TextBox 7">
            <a:extLst>
              <a:ext uri="{FF2B5EF4-FFF2-40B4-BE49-F238E27FC236}">
                <a16:creationId xmlns:a16="http://schemas.microsoft.com/office/drawing/2014/main" id="{CC397210-FF3F-4AFB-A79B-2C16A1FB88F7}"/>
              </a:ext>
            </a:extLst>
          </p:cNvPr>
          <p:cNvSpPr txBox="1"/>
          <p:nvPr/>
        </p:nvSpPr>
        <p:spPr>
          <a:xfrm>
            <a:off x="1244602" y="136524"/>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Purpose</a:t>
            </a:r>
          </a:p>
        </p:txBody>
      </p:sp>
      <p:sp>
        <p:nvSpPr>
          <p:cNvPr id="11" name="TextBox 10">
            <a:extLst>
              <a:ext uri="{FF2B5EF4-FFF2-40B4-BE49-F238E27FC236}">
                <a16:creationId xmlns:a16="http://schemas.microsoft.com/office/drawing/2014/main" id="{24F474C8-27B3-45B2-A023-F16E129238F1}"/>
              </a:ext>
            </a:extLst>
          </p:cNvPr>
          <p:cNvSpPr txBox="1"/>
          <p:nvPr/>
        </p:nvSpPr>
        <p:spPr>
          <a:xfrm>
            <a:off x="321706" y="6494851"/>
            <a:ext cx="32150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Pride in the Triangle</a:t>
            </a:r>
          </a:p>
        </p:txBody>
      </p:sp>
      <p:sp>
        <p:nvSpPr>
          <p:cNvPr id="12" name="Footer Placeholder 2">
            <a:extLst>
              <a:ext uri="{FF2B5EF4-FFF2-40B4-BE49-F238E27FC236}">
                <a16:creationId xmlns:a16="http://schemas.microsoft.com/office/drawing/2014/main" id="{CED564DA-7662-4B2E-8D53-0588B27F5918}"/>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0" name="Rectangle 9">
            <a:extLst>
              <a:ext uri="{FF2B5EF4-FFF2-40B4-BE49-F238E27FC236}">
                <a16:creationId xmlns:a16="http://schemas.microsoft.com/office/drawing/2014/main" id="{7189B7F0-C074-4CC5-A1EB-1CC431AEB611}"/>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1161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sp>
        <p:nvSpPr>
          <p:cNvPr id="7" name="Content Placeholder 2">
            <a:extLst>
              <a:ext uri="{FF2B5EF4-FFF2-40B4-BE49-F238E27FC236}">
                <a16:creationId xmlns:a16="http://schemas.microsoft.com/office/drawing/2014/main" id="{F97E9026-79E5-49BF-B873-011B9FC41191}"/>
              </a:ext>
            </a:extLst>
          </p:cNvPr>
          <p:cNvSpPr txBox="1">
            <a:spLocks/>
          </p:cNvSpPr>
          <p:nvPr/>
        </p:nvSpPr>
        <p:spPr>
          <a:xfrm>
            <a:off x="432608" y="1834072"/>
            <a:ext cx="10789825" cy="4195481"/>
          </a:xfrm>
          <a:prstGeom prst="rect">
            <a:avLst/>
          </a:prstGeom>
        </p:spPr>
        <p:txBody>
          <a:bodyPr>
            <a:no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189" marR="0" lvl="0" indent="-457189" algn="l" defTabSz="1219170" rtl="0" eaLnBrk="1" fontAlgn="auto" latinLnBrk="0" hangingPunct="1">
              <a:lnSpc>
                <a:spcPct val="100000"/>
              </a:lnSpc>
              <a:spcBef>
                <a:spcPct val="20000"/>
              </a:spcBef>
              <a:spcAft>
                <a:spcPts val="0"/>
              </a:spcAft>
              <a:buClrTx/>
              <a:buSzPct val="100000"/>
              <a:buFont typeface="Century Gothic" panose="020B0502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196661AE-1BBC-4150-85F6-69E648EDD1CB}"/>
              </a:ext>
            </a:extLst>
          </p:cNvPr>
          <p:cNvSpPr txBox="1"/>
          <p:nvPr/>
        </p:nvSpPr>
        <p:spPr>
          <a:xfrm>
            <a:off x="1244602" y="340197"/>
            <a:ext cx="101553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Summary and Next Section: Business Case</a:t>
            </a:r>
          </a:p>
        </p:txBody>
      </p:sp>
      <p:sp>
        <p:nvSpPr>
          <p:cNvPr id="11" name="TextBox 10">
            <a:extLst>
              <a:ext uri="{FF2B5EF4-FFF2-40B4-BE49-F238E27FC236}">
                <a16:creationId xmlns:a16="http://schemas.microsoft.com/office/drawing/2014/main" id="{BEADB140-E7DA-49E8-A51C-7F4E41635FBD}"/>
              </a:ext>
            </a:extLst>
          </p:cNvPr>
          <p:cNvSpPr txBox="1"/>
          <p:nvPr/>
        </p:nvSpPr>
        <p:spPr>
          <a:xfrm>
            <a:off x="321706" y="6494851"/>
            <a:ext cx="32150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Pride in the Triangle</a:t>
            </a:r>
          </a:p>
        </p:txBody>
      </p:sp>
      <p:sp>
        <p:nvSpPr>
          <p:cNvPr id="12" name="Footer Placeholder 2">
            <a:extLst>
              <a:ext uri="{FF2B5EF4-FFF2-40B4-BE49-F238E27FC236}">
                <a16:creationId xmlns:a16="http://schemas.microsoft.com/office/drawing/2014/main" id="{5831EDF0-202F-4781-83D5-D419ED517577}"/>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9" name="Rectangle 8">
            <a:extLst>
              <a:ext uri="{FF2B5EF4-FFF2-40B4-BE49-F238E27FC236}">
                <a16:creationId xmlns:a16="http://schemas.microsoft.com/office/drawing/2014/main" id="{5D8FF695-E20B-4D14-807E-57458B664F97}"/>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4452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4;p25">
            <a:extLst>
              <a:ext uri="{FF2B5EF4-FFF2-40B4-BE49-F238E27FC236}">
                <a16:creationId xmlns:a16="http://schemas.microsoft.com/office/drawing/2014/main" id="{EAA2113B-E45D-9C4F-8274-44FEBDA39E21}"/>
              </a:ext>
            </a:extLst>
          </p:cNvPr>
          <p:cNvSpPr txBox="1"/>
          <p:nvPr/>
        </p:nvSpPr>
        <p:spPr>
          <a:xfrm>
            <a:off x="1379601" y="5475972"/>
            <a:ext cx="9432795" cy="99014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Century Gothic" panose="020F0302020204030204"/>
                <a:ea typeface="Candara"/>
                <a:cs typeface="Candara"/>
                <a:sym typeface="Candara"/>
              </a:rPr>
              <a:t>A </a:t>
            </a:r>
            <a:r>
              <a:rPr kumimoji="0" lang="en-US" sz="3200" b="1" i="0" u="none" strike="noStrike" kern="0" cap="none" spc="0" normalizeH="0" baseline="0" noProof="0" dirty="0">
                <a:ln>
                  <a:noFill/>
                </a:ln>
                <a:solidFill>
                  <a:srgbClr val="FFFFFF"/>
                </a:solidFill>
                <a:effectLst/>
                <a:uLnTx/>
                <a:uFillTx/>
                <a:latin typeface="Century Gothic" panose="020F0302020204030204"/>
                <a:ea typeface="Candara"/>
                <a:cs typeface="Candara"/>
                <a:sym typeface="Candara"/>
              </a:rPr>
              <a:t>diverse workplace </a:t>
            </a:r>
            <a:r>
              <a:rPr kumimoji="0" lang="en-US" sz="3200" b="0" i="0" u="none" strike="noStrike" kern="0" cap="none" spc="0" normalizeH="0" baseline="0" noProof="0" dirty="0">
                <a:ln>
                  <a:noFill/>
                </a:ln>
                <a:solidFill>
                  <a:srgbClr val="FFFFFF"/>
                </a:solidFill>
                <a:effectLst/>
                <a:uLnTx/>
                <a:uFillTx/>
                <a:latin typeface="Century Gothic" panose="020F0302020204030204"/>
                <a:ea typeface="Candara"/>
                <a:cs typeface="Candara"/>
                <a:sym typeface="Candara"/>
              </a:rPr>
              <a:t>includes a mix of coworkers with different socially-relevant</a:t>
            </a:r>
            <a:endParaRPr kumimoji="0" sz="3200" b="0" i="0" u="none" strike="noStrike" kern="0" cap="none" spc="0" normalizeH="0" baseline="0" noProof="0" dirty="0">
              <a:ln>
                <a:noFill/>
              </a:ln>
              <a:solidFill>
                <a:srgbClr val="002060"/>
              </a:solidFill>
              <a:effectLst/>
              <a:uLnTx/>
              <a:uFillTx/>
              <a:latin typeface="Century Gothic" panose="020F0302020204030204"/>
              <a:ea typeface="+mn-ea"/>
              <a:cs typeface="Arial"/>
              <a:sym typeface="Arial"/>
            </a:endParaRPr>
          </a:p>
        </p:txBody>
      </p:sp>
      <p:sp>
        <p:nvSpPr>
          <p:cNvPr id="6" name="Rectangle 5">
            <a:extLst>
              <a:ext uri="{FF2B5EF4-FFF2-40B4-BE49-F238E27FC236}">
                <a16:creationId xmlns:a16="http://schemas.microsoft.com/office/drawing/2014/main" id="{FC28F897-EF82-4CC4-958E-3E1BE283F14B}"/>
              </a:ext>
            </a:extLst>
          </p:cNvPr>
          <p:cNvSpPr/>
          <p:nvPr/>
        </p:nvSpPr>
        <p:spPr>
          <a:xfrm>
            <a:off x="296236" y="4362177"/>
            <a:ext cx="1159952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Diversity</a:t>
            </a:r>
            <a:r>
              <a:rPr kumimoji="0" lang="en-US" sz="24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 Characteristics that make individuals and groups unique and different from each other, including identity markers, personalities, ways of thinking, ideas, and perspectives.</a:t>
            </a:r>
          </a:p>
        </p:txBody>
      </p:sp>
      <p:sp>
        <p:nvSpPr>
          <p:cNvPr id="7" name="Google Shape;234;p25">
            <a:extLst>
              <a:ext uri="{FF2B5EF4-FFF2-40B4-BE49-F238E27FC236}">
                <a16:creationId xmlns:a16="http://schemas.microsoft.com/office/drawing/2014/main" id="{A384033F-A097-4E04-AC58-7D9F8A252A79}"/>
              </a:ext>
            </a:extLst>
          </p:cNvPr>
          <p:cNvSpPr txBox="1"/>
          <p:nvPr/>
        </p:nvSpPr>
        <p:spPr>
          <a:xfrm>
            <a:off x="1379601" y="5554296"/>
            <a:ext cx="10367502" cy="99014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A </a:t>
            </a:r>
            <a:r>
              <a:rPr kumimoji="0" lang="en-US" sz="2400" b="1"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diverse workplace </a:t>
            </a:r>
            <a:r>
              <a:rPr kumimoji="0" lang="en-US" sz="24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includes a mix of coworkers with different socially-relevant identities and experiences working together.</a:t>
            </a:r>
            <a:r>
              <a:rPr kumimoji="0" lang="en-US" sz="2400" b="0" i="0" u="none" strike="noStrike" kern="0" cap="none" spc="0" normalizeH="0" baseline="0" noProof="0" dirty="0">
                <a:ln>
                  <a:noFill/>
                </a:ln>
                <a:solidFill>
                  <a:srgbClr val="FFFFFF"/>
                </a:solidFill>
                <a:effectLst/>
                <a:uLnTx/>
                <a:uFillTx/>
                <a:latin typeface="Century Gothic" panose="020F0302020204030204"/>
                <a:ea typeface="Candara"/>
                <a:cs typeface="Candara"/>
                <a:sym typeface="Candara"/>
              </a:rPr>
              <a:t>.</a:t>
            </a:r>
            <a:endParaRPr kumimoji="0" sz="2400" b="0" i="0" u="none" strike="noStrike" kern="0" cap="none" spc="0" normalizeH="0" baseline="0" noProof="0" dirty="0">
              <a:ln>
                <a:noFill/>
              </a:ln>
              <a:solidFill>
                <a:srgbClr val="FFFFFF"/>
              </a:solidFill>
              <a:effectLst/>
              <a:uLnTx/>
              <a:uFillTx/>
              <a:latin typeface="Century Gothic" panose="020F0302020204030204"/>
              <a:ea typeface="+mn-ea"/>
              <a:cs typeface="Arial"/>
              <a:sym typeface="Arial"/>
            </a:endParaRPr>
          </a:p>
        </p:txBody>
      </p:sp>
      <p:pic>
        <p:nvPicPr>
          <p:cNvPr id="10" name="Google Shape;235;p25" descr="imageedit_2_8075925778.png">
            <a:extLst>
              <a:ext uri="{FF2B5EF4-FFF2-40B4-BE49-F238E27FC236}">
                <a16:creationId xmlns:a16="http://schemas.microsoft.com/office/drawing/2014/main" id="{EC03AC23-D226-4B55-9226-5A22F36F733B}"/>
              </a:ext>
            </a:extLst>
          </p:cNvPr>
          <p:cNvPicPr preferRelativeResize="0"/>
          <p:nvPr/>
        </p:nvPicPr>
        <p:blipFill rotWithShape="1">
          <a:blip r:embed="rId3">
            <a:alphaModFix/>
          </a:blip>
          <a:srcRect/>
          <a:stretch/>
        </p:blipFill>
        <p:spPr>
          <a:xfrm>
            <a:off x="3502862" y="1359108"/>
            <a:ext cx="5186276" cy="2924745"/>
          </a:xfrm>
          <a:prstGeom prst="rect">
            <a:avLst/>
          </a:prstGeom>
          <a:noFill/>
          <a:ln>
            <a:noFill/>
          </a:ln>
        </p:spPr>
      </p:pic>
      <p:sp>
        <p:nvSpPr>
          <p:cNvPr id="11" name="Google Shape;132;p1">
            <a:extLst>
              <a:ext uri="{FF2B5EF4-FFF2-40B4-BE49-F238E27FC236}">
                <a16:creationId xmlns:a16="http://schemas.microsoft.com/office/drawing/2014/main" id="{28DC9BDC-B32E-4706-8B13-D1F61F4C59D3}"/>
              </a:ext>
            </a:extLst>
          </p:cNvPr>
          <p:cNvSpPr/>
          <p:nvPr/>
        </p:nvSpPr>
        <p:spPr>
          <a:xfrm>
            <a:off x="7469795" y="6498125"/>
            <a:ext cx="4722205"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F0302020204030204"/>
                <a:ea typeface="Arial"/>
                <a:cs typeface="Arial"/>
                <a:sym typeface="Arial"/>
              </a:rPr>
              <a:t>Image from https://health.usf.edu/publichealth/diversity-inclusion</a:t>
            </a:r>
            <a:endParaRPr kumimoji="0" sz="11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3" name="Footer Placeholder 2">
            <a:extLst>
              <a:ext uri="{FF2B5EF4-FFF2-40B4-BE49-F238E27FC236}">
                <a16:creationId xmlns:a16="http://schemas.microsoft.com/office/drawing/2014/main" id="{5F65795C-F64E-4E9C-997E-30EA60FA7CD2}"/>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4" name="TextBox 13">
            <a:extLst>
              <a:ext uri="{FF2B5EF4-FFF2-40B4-BE49-F238E27FC236}">
                <a16:creationId xmlns:a16="http://schemas.microsoft.com/office/drawing/2014/main" id="{4488AD1E-1F98-4393-B3FB-3CF58CF45ACD}"/>
              </a:ext>
            </a:extLst>
          </p:cNvPr>
          <p:cNvSpPr txBox="1"/>
          <p:nvPr/>
        </p:nvSpPr>
        <p:spPr>
          <a:xfrm>
            <a:off x="296236" y="6498125"/>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12" name="Rectangle 11">
            <a:extLst>
              <a:ext uri="{FF2B5EF4-FFF2-40B4-BE49-F238E27FC236}">
                <a16:creationId xmlns:a16="http://schemas.microsoft.com/office/drawing/2014/main" id="{5B9F4D04-18E1-458C-B2C8-B21963CACCFE}"/>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E5BBFF80-D3E0-418E-8CAA-954BD6B35649}"/>
              </a:ext>
            </a:extLst>
          </p:cNvPr>
          <p:cNvSpPr txBox="1"/>
          <p:nvPr/>
        </p:nvSpPr>
        <p:spPr>
          <a:xfrm>
            <a:off x="1244602" y="136524"/>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Diversity</a:t>
            </a:r>
          </a:p>
        </p:txBody>
      </p:sp>
    </p:spTree>
    <p:extLst>
      <p:ext uri="{BB962C8B-B14F-4D97-AF65-F5344CB8AC3E}">
        <p14:creationId xmlns:p14="http://schemas.microsoft.com/office/powerpoint/2010/main" val="91854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5;p25" descr="imageedit_2_8075925778.png">
            <a:extLst>
              <a:ext uri="{FF2B5EF4-FFF2-40B4-BE49-F238E27FC236}">
                <a16:creationId xmlns:a16="http://schemas.microsoft.com/office/drawing/2014/main" id="{86CEB7AB-7F6E-A043-9A92-0E149F34E27E}"/>
              </a:ext>
            </a:extLst>
          </p:cNvPr>
          <p:cNvPicPr preferRelativeResize="0"/>
          <p:nvPr/>
        </p:nvPicPr>
        <p:blipFill rotWithShape="1">
          <a:blip r:embed="rId3">
            <a:alphaModFix/>
          </a:blip>
          <a:srcRect/>
          <a:stretch/>
        </p:blipFill>
        <p:spPr>
          <a:xfrm>
            <a:off x="3448851" y="1422863"/>
            <a:ext cx="5294297" cy="2981664"/>
          </a:xfrm>
          <a:prstGeom prst="rect">
            <a:avLst/>
          </a:prstGeom>
          <a:noFill/>
          <a:ln>
            <a:noFill/>
          </a:ln>
        </p:spPr>
      </p:pic>
      <p:sp>
        <p:nvSpPr>
          <p:cNvPr id="5" name="Rectangle 4">
            <a:extLst>
              <a:ext uri="{FF2B5EF4-FFF2-40B4-BE49-F238E27FC236}">
                <a16:creationId xmlns:a16="http://schemas.microsoft.com/office/drawing/2014/main" id="{9BAE4AB2-CC32-E44A-ACE0-DB7AEFD15E74}"/>
              </a:ext>
            </a:extLst>
          </p:cNvPr>
          <p:cNvSpPr/>
          <p:nvPr/>
        </p:nvSpPr>
        <p:spPr>
          <a:xfrm>
            <a:off x="236128" y="4606340"/>
            <a:ext cx="11719743" cy="178510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Identity markers </a:t>
            </a:r>
            <a:r>
              <a:rPr kumimoji="0" lang="en-US" altLang="en-US" sz="22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panose="020E0502030303020204" pitchFamily="34" charset="0"/>
              </a:rPr>
              <a:t>may include: </a:t>
            </a:r>
            <a:r>
              <a:rPr kumimoji="0" lang="en-US" altLang="en-US" sz="2200" b="0" i="0" u="none" strike="noStrike" kern="1200" cap="none" spc="0" normalizeH="0" baseline="0" noProof="0" dirty="0">
                <a:ln>
                  <a:noFill/>
                </a:ln>
                <a:solidFill>
                  <a:srgbClr val="00349E"/>
                </a:solidFill>
                <a:effectLst/>
                <a:uLnTx/>
                <a:uFillTx/>
                <a:latin typeface="Century Gothic" panose="020F0302020204030204"/>
                <a:ea typeface="+mn-ea"/>
                <a:cs typeface="+mn-cs"/>
              </a:rPr>
              <a:t>Race, ethnicity, socioeconomics, gender identity and expression, sexual orientation, national origin, indigenous heritage, religion, language, marital and family status, age, body type, educational level, dis/ability, geographic location, political affiliation, citizenship, and veteran 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a:ln>
                  <a:noFill/>
                </a:ln>
                <a:solidFill>
                  <a:srgbClr val="00349E"/>
                </a:solidFill>
                <a:effectLst/>
                <a:uLnTx/>
                <a:uFillTx/>
                <a:latin typeface="Century Gothic" panose="020F0302020204030204"/>
                <a:ea typeface="+mn-ea"/>
                <a:cs typeface="+mn-cs"/>
              </a:rPr>
              <a:t>Characteristics may include</a:t>
            </a:r>
            <a:r>
              <a:rPr kumimoji="0" lang="en-US" altLang="en-US" sz="2200" b="0" i="0" u="none" strike="noStrike" kern="1200" cap="none" spc="0" normalizeH="0" baseline="0" noProof="0" dirty="0">
                <a:ln>
                  <a:noFill/>
                </a:ln>
                <a:solidFill>
                  <a:srgbClr val="00349E"/>
                </a:solidFill>
                <a:effectLst/>
                <a:uLnTx/>
                <a:uFillTx/>
                <a:latin typeface="Century Gothic" panose="020F0302020204030204"/>
                <a:ea typeface="+mn-ea"/>
                <a:cs typeface="+mn-cs"/>
              </a:rPr>
              <a:t>: personality type and diversity of thought.</a:t>
            </a:r>
          </a:p>
        </p:txBody>
      </p:sp>
      <p:sp>
        <p:nvSpPr>
          <p:cNvPr id="7" name="Google Shape;132;p1">
            <a:extLst>
              <a:ext uri="{FF2B5EF4-FFF2-40B4-BE49-F238E27FC236}">
                <a16:creationId xmlns:a16="http://schemas.microsoft.com/office/drawing/2014/main" id="{C734DE37-527F-4E3A-9BC8-CD5B7D5834BE}"/>
              </a:ext>
            </a:extLst>
          </p:cNvPr>
          <p:cNvSpPr/>
          <p:nvPr/>
        </p:nvSpPr>
        <p:spPr>
          <a:xfrm>
            <a:off x="7469795" y="6498125"/>
            <a:ext cx="4722205"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F0302020204030204"/>
                <a:ea typeface="Arial"/>
                <a:cs typeface="Arial"/>
                <a:sym typeface="Arial"/>
              </a:rPr>
              <a:t>Image from https://health.usf.edu/publichealth/diversity-inclusion</a:t>
            </a:r>
            <a:endParaRPr kumimoji="0" sz="11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9" name="Footer Placeholder 2">
            <a:extLst>
              <a:ext uri="{FF2B5EF4-FFF2-40B4-BE49-F238E27FC236}">
                <a16:creationId xmlns:a16="http://schemas.microsoft.com/office/drawing/2014/main" id="{07BA0107-CE3C-481D-93CC-8F4DEFA27E29}"/>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0" name="TextBox 9">
            <a:extLst>
              <a:ext uri="{FF2B5EF4-FFF2-40B4-BE49-F238E27FC236}">
                <a16:creationId xmlns:a16="http://schemas.microsoft.com/office/drawing/2014/main" id="{3979610D-3467-4BFE-999B-94D6B0FFAD1D}"/>
              </a:ext>
            </a:extLst>
          </p:cNvPr>
          <p:cNvSpPr txBox="1"/>
          <p:nvPr/>
        </p:nvSpPr>
        <p:spPr>
          <a:xfrm>
            <a:off x="349320" y="6510681"/>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8" name="Rectangle 7">
            <a:extLst>
              <a:ext uri="{FF2B5EF4-FFF2-40B4-BE49-F238E27FC236}">
                <a16:creationId xmlns:a16="http://schemas.microsoft.com/office/drawing/2014/main" id="{25C993BF-83CB-45C1-85C1-67A84CFD5B53}"/>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A63A9A78-FF89-4C15-A6E3-D6FD31555643}"/>
              </a:ext>
            </a:extLst>
          </p:cNvPr>
          <p:cNvSpPr txBox="1"/>
          <p:nvPr/>
        </p:nvSpPr>
        <p:spPr>
          <a:xfrm>
            <a:off x="1149768" y="84555"/>
            <a:ext cx="109055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Identity Markers and Characteristics</a:t>
            </a:r>
          </a:p>
        </p:txBody>
      </p:sp>
    </p:spTree>
    <p:extLst>
      <p:ext uri="{BB962C8B-B14F-4D97-AF65-F5344CB8AC3E}">
        <p14:creationId xmlns:p14="http://schemas.microsoft.com/office/powerpoint/2010/main" val="123447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1;p27" descr="Picture">
            <a:extLst>
              <a:ext uri="{FF2B5EF4-FFF2-40B4-BE49-F238E27FC236}">
                <a16:creationId xmlns:a16="http://schemas.microsoft.com/office/drawing/2014/main" id="{8278BC7E-5786-F64B-AB99-ED9260222E31}"/>
              </a:ext>
            </a:extLst>
          </p:cNvPr>
          <p:cNvPicPr preferRelativeResize="0"/>
          <p:nvPr/>
        </p:nvPicPr>
        <p:blipFill rotWithShape="1">
          <a:blip r:embed="rId3">
            <a:alphaModFix/>
          </a:blip>
          <a:srcRect l="2788" t="9401" r="3114" b="2833"/>
          <a:stretch/>
        </p:blipFill>
        <p:spPr>
          <a:xfrm>
            <a:off x="3415151" y="1500021"/>
            <a:ext cx="5361697" cy="3683990"/>
          </a:xfrm>
          <a:prstGeom prst="rect">
            <a:avLst/>
          </a:prstGeom>
          <a:noFill/>
          <a:ln>
            <a:noFill/>
          </a:ln>
        </p:spPr>
      </p:pic>
      <p:sp>
        <p:nvSpPr>
          <p:cNvPr id="4" name="Google Shape;250;p27">
            <a:extLst>
              <a:ext uri="{FF2B5EF4-FFF2-40B4-BE49-F238E27FC236}">
                <a16:creationId xmlns:a16="http://schemas.microsoft.com/office/drawing/2014/main" id="{F4294D83-229B-4C09-9642-18325B0C2818}"/>
              </a:ext>
            </a:extLst>
          </p:cNvPr>
          <p:cNvSpPr txBox="1"/>
          <p:nvPr/>
        </p:nvSpPr>
        <p:spPr>
          <a:xfrm>
            <a:off x="638629" y="5367851"/>
            <a:ext cx="11306628" cy="107721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Inclusion</a:t>
            </a:r>
            <a:r>
              <a:rPr kumimoji="0" lang="en-US" sz="24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 Actions to create an environment in which everyone is and feels welcomed, respected, valued, and supported to fully participate.</a:t>
            </a:r>
            <a:endParaRPr kumimoji="0" sz="24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endParaRPr>
          </a:p>
        </p:txBody>
      </p:sp>
      <p:sp>
        <p:nvSpPr>
          <p:cNvPr id="7" name="Google Shape;132;p1">
            <a:extLst>
              <a:ext uri="{FF2B5EF4-FFF2-40B4-BE49-F238E27FC236}">
                <a16:creationId xmlns:a16="http://schemas.microsoft.com/office/drawing/2014/main" id="{3AAF0718-0DE9-4D1B-B5BA-C6A4BB64282D}"/>
              </a:ext>
            </a:extLst>
          </p:cNvPr>
          <p:cNvSpPr/>
          <p:nvPr/>
        </p:nvSpPr>
        <p:spPr>
          <a:xfrm>
            <a:off x="7469795" y="6498125"/>
            <a:ext cx="4722205"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F0302020204030204"/>
                <a:ea typeface="Arial"/>
                <a:cs typeface="Arial"/>
                <a:sym typeface="Arial"/>
              </a:rPr>
              <a:t>Image from https://health.usf.edu/publichealth/diversity-inclusion</a:t>
            </a:r>
            <a:endParaRPr kumimoji="0" sz="11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9" name="Footer Placeholder 2">
            <a:extLst>
              <a:ext uri="{FF2B5EF4-FFF2-40B4-BE49-F238E27FC236}">
                <a16:creationId xmlns:a16="http://schemas.microsoft.com/office/drawing/2014/main" id="{CCE0456C-D9EA-4D44-9862-EF1611C18A6A}"/>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0" name="TextBox 9">
            <a:extLst>
              <a:ext uri="{FF2B5EF4-FFF2-40B4-BE49-F238E27FC236}">
                <a16:creationId xmlns:a16="http://schemas.microsoft.com/office/drawing/2014/main" id="{2C15F93A-3972-48F8-8C55-65C4FB764802}"/>
              </a:ext>
            </a:extLst>
          </p:cNvPr>
          <p:cNvSpPr txBox="1"/>
          <p:nvPr/>
        </p:nvSpPr>
        <p:spPr>
          <a:xfrm>
            <a:off x="321706" y="6498085"/>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8" name="Rectangle 7">
            <a:extLst>
              <a:ext uri="{FF2B5EF4-FFF2-40B4-BE49-F238E27FC236}">
                <a16:creationId xmlns:a16="http://schemas.microsoft.com/office/drawing/2014/main" id="{C4580A10-F8C2-410D-B274-B112A68CA422}"/>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79FA1ED2-D3AB-4751-ADA0-76A0D2F2B402}"/>
              </a:ext>
            </a:extLst>
          </p:cNvPr>
          <p:cNvSpPr txBox="1"/>
          <p:nvPr/>
        </p:nvSpPr>
        <p:spPr>
          <a:xfrm>
            <a:off x="1244602" y="136524"/>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Inclusion</a:t>
            </a:r>
          </a:p>
        </p:txBody>
      </p:sp>
    </p:spTree>
    <p:extLst>
      <p:ext uri="{BB962C8B-B14F-4D97-AF65-F5344CB8AC3E}">
        <p14:creationId xmlns:p14="http://schemas.microsoft.com/office/powerpoint/2010/main" val="11806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p24">
            <a:extLst>
              <a:ext uri="{FF2B5EF4-FFF2-40B4-BE49-F238E27FC236}">
                <a16:creationId xmlns:a16="http://schemas.microsoft.com/office/drawing/2014/main" id="{B054887A-15D1-7E46-95A4-68A52280D3B8}"/>
              </a:ext>
            </a:extLst>
          </p:cNvPr>
          <p:cNvSpPr txBox="1"/>
          <p:nvPr/>
        </p:nvSpPr>
        <p:spPr>
          <a:xfrm>
            <a:off x="121484" y="5171116"/>
            <a:ext cx="11949030" cy="18054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Equity</a:t>
            </a:r>
            <a:r>
              <a:rPr kumimoji="0" lang="en-US" sz="18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 Fair treatment, access, opportunity, and advancement for all people, while identifying and shifting power structures, eliminating systemic barriers, and providing needed resources to ensure the full agency, participation, and benefit of people who have experienced discrimination and oppression.</a:t>
            </a:r>
            <a:r>
              <a:rPr kumimoji="0" lang="en-US" sz="1800" b="0" i="0" u="none" strike="noStrike" kern="1200" cap="none" spc="0" normalizeH="0" baseline="0" noProof="0" dirty="0">
                <a:ln>
                  <a:noFill/>
                </a:ln>
                <a:solidFill>
                  <a:srgbClr val="00349E"/>
                </a:solidFill>
                <a:effectLst/>
                <a:uLnTx/>
                <a:uFillTx/>
                <a:latin typeface="Century Gothic" panose="020F0302020204030204"/>
                <a:ea typeface="+mn-ea"/>
                <a:cs typeface="+mn-cs"/>
              </a:rPr>
              <a:t>	</a:t>
            </a:r>
            <a:endParaRPr kumimoji="0" lang="en-US" sz="18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Equality</a:t>
            </a:r>
            <a:r>
              <a:rPr kumimoji="0" lang="en-US" sz="1800" b="0" i="0" u="none" strike="noStrike" kern="1200" cap="none" spc="0" normalizeH="0" baseline="0" noProof="0" dirty="0">
                <a:ln>
                  <a:noFill/>
                </a:ln>
                <a:solidFill>
                  <a:srgbClr val="00349E"/>
                </a:solidFill>
                <a:effectLst/>
                <a:uLnTx/>
                <a:uFillTx/>
                <a:latin typeface="Century Gothic" panose="020F0302020204030204"/>
                <a:ea typeface="+mn-ea"/>
                <a:cs typeface="+mn-cs"/>
                <a:sym typeface="Candara"/>
              </a:rPr>
              <a:t>: T</a:t>
            </a:r>
            <a:r>
              <a:rPr kumimoji="0" lang="en-US" sz="1800" b="0" i="0" u="none" strike="noStrike" kern="1200" cap="none" spc="0" normalizeH="0" baseline="0" noProof="0" dirty="0">
                <a:ln>
                  <a:noFill/>
                </a:ln>
                <a:solidFill>
                  <a:srgbClr val="00349E"/>
                </a:solidFill>
                <a:effectLst/>
                <a:uLnTx/>
                <a:uFillTx/>
                <a:latin typeface="Century Gothic" panose="020F0302020204030204"/>
                <a:ea typeface="+mn-ea"/>
                <a:cs typeface="+mn-cs"/>
              </a:rPr>
              <a:t>he state of being considered inherently the same worth and accorded the same status, rights, resources, and opportunities, regardless of unique identities and characteristics.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sz="2500" b="0" i="0" u="none" strike="noStrike" kern="1200" cap="none" spc="0" normalizeH="0" baseline="0" noProof="0" dirty="0">
              <a:ln>
                <a:noFill/>
              </a:ln>
              <a:solidFill>
                <a:srgbClr val="00349E"/>
              </a:solidFill>
              <a:effectLst/>
              <a:uLnTx/>
              <a:uFillTx/>
              <a:latin typeface="Century Gothic" panose="020F0302020204030204"/>
              <a:ea typeface="+mn-ea"/>
              <a:cs typeface="+mn-cs"/>
            </a:endParaRPr>
          </a:p>
        </p:txBody>
      </p:sp>
      <p:pic>
        <p:nvPicPr>
          <p:cNvPr id="6" name="Picture 5">
            <a:extLst>
              <a:ext uri="{FF2B5EF4-FFF2-40B4-BE49-F238E27FC236}">
                <a16:creationId xmlns:a16="http://schemas.microsoft.com/office/drawing/2014/main" id="{6A7188DC-F6E0-4193-9D09-597D7A65C5D0}"/>
              </a:ext>
            </a:extLst>
          </p:cNvPr>
          <p:cNvPicPr>
            <a:picLocks noChangeAspect="1"/>
          </p:cNvPicPr>
          <p:nvPr/>
        </p:nvPicPr>
        <p:blipFill rotWithShape="1">
          <a:blip r:embed="rId3">
            <a:extLst>
              <a:ext uri="{28A0092B-C50C-407E-A947-70E740481C1C}">
                <a14:useLocalDpi xmlns:a14="http://schemas.microsoft.com/office/drawing/2010/main" val="0"/>
              </a:ext>
            </a:extLst>
          </a:blip>
          <a:srcRect t="6746"/>
          <a:stretch/>
        </p:blipFill>
        <p:spPr>
          <a:xfrm>
            <a:off x="3355527" y="1353410"/>
            <a:ext cx="5480945" cy="3649374"/>
          </a:xfrm>
          <a:prstGeom prst="rect">
            <a:avLst/>
          </a:prstGeom>
        </p:spPr>
      </p:pic>
      <p:sp>
        <p:nvSpPr>
          <p:cNvPr id="9" name="Footer Placeholder 2">
            <a:extLst>
              <a:ext uri="{FF2B5EF4-FFF2-40B4-BE49-F238E27FC236}">
                <a16:creationId xmlns:a16="http://schemas.microsoft.com/office/drawing/2014/main" id="{9A323716-A412-4FD2-BAA0-1295C2FAF7CD}"/>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0" name="TextBox 9">
            <a:extLst>
              <a:ext uri="{FF2B5EF4-FFF2-40B4-BE49-F238E27FC236}">
                <a16:creationId xmlns:a16="http://schemas.microsoft.com/office/drawing/2014/main" id="{D2C1AD2E-2434-4DA1-A213-6B75A7FBDAD1}"/>
              </a:ext>
            </a:extLst>
          </p:cNvPr>
          <p:cNvSpPr txBox="1"/>
          <p:nvPr/>
        </p:nvSpPr>
        <p:spPr>
          <a:xfrm>
            <a:off x="289268" y="6494850"/>
            <a:ext cx="4024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Global Citizen, LLC for use by Pride in the Triangle</a:t>
            </a:r>
          </a:p>
        </p:txBody>
      </p:sp>
      <p:sp>
        <p:nvSpPr>
          <p:cNvPr id="8" name="Rectangle 7">
            <a:extLst>
              <a:ext uri="{FF2B5EF4-FFF2-40B4-BE49-F238E27FC236}">
                <a16:creationId xmlns:a16="http://schemas.microsoft.com/office/drawing/2014/main" id="{2422F98F-F5E0-446A-BAE4-CE940C84F1B0}"/>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D523C622-2CB6-4DB5-9184-7A7B3F9F45D0}"/>
              </a:ext>
            </a:extLst>
          </p:cNvPr>
          <p:cNvSpPr txBox="1"/>
          <p:nvPr/>
        </p:nvSpPr>
        <p:spPr>
          <a:xfrm>
            <a:off x="1244602" y="136524"/>
            <a:ext cx="83869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Equity</a:t>
            </a:r>
          </a:p>
        </p:txBody>
      </p:sp>
    </p:spTree>
    <p:extLst>
      <p:ext uri="{BB962C8B-B14F-4D97-AF65-F5344CB8AC3E}">
        <p14:creationId xmlns:p14="http://schemas.microsoft.com/office/powerpoint/2010/main" val="369538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B54F755-B24E-4533-B50F-052868649AB1}"/>
              </a:ext>
            </a:extLst>
          </p:cNvPr>
          <p:cNvSpPr txBox="1"/>
          <p:nvPr/>
        </p:nvSpPr>
        <p:spPr>
          <a:xfrm>
            <a:off x="1139687" y="136524"/>
            <a:ext cx="84340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Moving to Belonging</a:t>
            </a:r>
            <a:endParaRPr kumimoji="0" lang="en-US" sz="44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endParaRP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a:xfrm>
            <a:off x="8737600"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pic>
        <p:nvPicPr>
          <p:cNvPr id="7" name="Picture 6">
            <a:extLst>
              <a:ext uri="{FF2B5EF4-FFF2-40B4-BE49-F238E27FC236}">
                <a16:creationId xmlns:a16="http://schemas.microsoft.com/office/drawing/2014/main" id="{6DCC9006-4C5E-4055-BAAD-FEF7CAA4D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9618"/>
            <a:ext cx="3343033" cy="3343033"/>
          </a:xfrm>
          <a:prstGeom prst="rect">
            <a:avLst/>
          </a:prstGeom>
        </p:spPr>
      </p:pic>
      <p:pic>
        <p:nvPicPr>
          <p:cNvPr id="8" name="Picture 7">
            <a:extLst>
              <a:ext uri="{FF2B5EF4-FFF2-40B4-BE49-F238E27FC236}">
                <a16:creationId xmlns:a16="http://schemas.microsoft.com/office/drawing/2014/main" id="{EC9B7A43-9C29-44AE-AD90-D76E9AC640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7297" y="3647122"/>
            <a:ext cx="3973029" cy="2580483"/>
          </a:xfrm>
          <a:prstGeom prst="rect">
            <a:avLst/>
          </a:prstGeom>
        </p:spPr>
      </p:pic>
      <p:pic>
        <p:nvPicPr>
          <p:cNvPr id="9" name="Picture 8">
            <a:extLst>
              <a:ext uri="{FF2B5EF4-FFF2-40B4-BE49-F238E27FC236}">
                <a16:creationId xmlns:a16="http://schemas.microsoft.com/office/drawing/2014/main" id="{CB931BCF-5CBF-4FCE-BD71-C64BA4603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604" y="1539617"/>
            <a:ext cx="4018705" cy="2053553"/>
          </a:xfrm>
          <a:prstGeom prst="rect">
            <a:avLst/>
          </a:prstGeom>
        </p:spPr>
      </p:pic>
      <p:sp>
        <p:nvSpPr>
          <p:cNvPr id="10" name="TextBox 9">
            <a:extLst>
              <a:ext uri="{FF2B5EF4-FFF2-40B4-BE49-F238E27FC236}">
                <a16:creationId xmlns:a16="http://schemas.microsoft.com/office/drawing/2014/main" id="{1928A29D-4730-4E99-9D78-FCF4B5D435D4}"/>
              </a:ext>
            </a:extLst>
          </p:cNvPr>
          <p:cNvSpPr txBox="1"/>
          <p:nvPr/>
        </p:nvSpPr>
        <p:spPr>
          <a:xfrm>
            <a:off x="480062" y="5106088"/>
            <a:ext cx="21041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n-ea"/>
                <a:cs typeface="+mn-cs"/>
              </a:rPr>
              <a:t>Diversity – it’s a fact of life</a:t>
            </a:r>
          </a:p>
        </p:txBody>
      </p:sp>
      <p:sp>
        <p:nvSpPr>
          <p:cNvPr id="11" name="TextBox 10">
            <a:extLst>
              <a:ext uri="{FF2B5EF4-FFF2-40B4-BE49-F238E27FC236}">
                <a16:creationId xmlns:a16="http://schemas.microsoft.com/office/drawing/2014/main" id="{9683E697-13FE-440F-A917-C777FA988EED}"/>
              </a:ext>
            </a:extLst>
          </p:cNvPr>
          <p:cNvSpPr txBox="1"/>
          <p:nvPr/>
        </p:nvSpPr>
        <p:spPr>
          <a:xfrm>
            <a:off x="4300549" y="1964585"/>
            <a:ext cx="25352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n-ea"/>
                <a:cs typeface="+mn-cs"/>
              </a:rPr>
              <a:t>Inclusion – everyone is at the table</a:t>
            </a:r>
          </a:p>
        </p:txBody>
      </p:sp>
      <p:sp>
        <p:nvSpPr>
          <p:cNvPr id="12" name="TextBox 11">
            <a:extLst>
              <a:ext uri="{FF2B5EF4-FFF2-40B4-BE49-F238E27FC236}">
                <a16:creationId xmlns:a16="http://schemas.microsoft.com/office/drawing/2014/main" id="{4E802288-FB5E-4B8C-9DB5-4DB82F5B948D}"/>
              </a:ext>
            </a:extLst>
          </p:cNvPr>
          <p:cNvSpPr txBox="1"/>
          <p:nvPr/>
        </p:nvSpPr>
        <p:spPr>
          <a:xfrm>
            <a:off x="8623450" y="4199480"/>
            <a:ext cx="29589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n-ea"/>
                <a:cs typeface="+mn-cs"/>
              </a:rPr>
              <a:t>Belonging - everyone is truly heard and fully valued</a:t>
            </a:r>
          </a:p>
        </p:txBody>
      </p:sp>
      <p:sp>
        <p:nvSpPr>
          <p:cNvPr id="14" name="TextBox 13">
            <a:extLst>
              <a:ext uri="{FF2B5EF4-FFF2-40B4-BE49-F238E27FC236}">
                <a16:creationId xmlns:a16="http://schemas.microsoft.com/office/drawing/2014/main" id="{345AA51B-B5DE-4F88-B497-E90D4F77ECDF}"/>
              </a:ext>
            </a:extLst>
          </p:cNvPr>
          <p:cNvSpPr txBox="1"/>
          <p:nvPr/>
        </p:nvSpPr>
        <p:spPr>
          <a:xfrm>
            <a:off x="321706" y="6494851"/>
            <a:ext cx="32150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Pride in the Triangle</a:t>
            </a:r>
          </a:p>
        </p:txBody>
      </p:sp>
      <p:sp>
        <p:nvSpPr>
          <p:cNvPr id="15" name="Footer Placeholder 2">
            <a:extLst>
              <a:ext uri="{FF2B5EF4-FFF2-40B4-BE49-F238E27FC236}">
                <a16:creationId xmlns:a16="http://schemas.microsoft.com/office/drawing/2014/main" id="{B7481FE3-9B48-4E2C-997E-2521E5DA8C5F}"/>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7" name="Rectangle 16">
            <a:extLst>
              <a:ext uri="{FF2B5EF4-FFF2-40B4-BE49-F238E27FC236}">
                <a16:creationId xmlns:a16="http://schemas.microsoft.com/office/drawing/2014/main" id="{802FB923-E5A8-4CA5-81AA-1C21659D2108}"/>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020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27E80C-1143-4F4A-8A82-4C8341FD72AE}"/>
              </a:ext>
            </a:extLst>
          </p:cNvPr>
          <p:cNvSpPr txBox="1"/>
          <p:nvPr/>
        </p:nvSpPr>
        <p:spPr>
          <a:xfrm>
            <a:off x="1139687" y="136524"/>
            <a:ext cx="108389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The Importance of Belonging</a:t>
            </a:r>
            <a:endParaRPr kumimoji="0" lang="en-US" sz="44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endParaRP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pic>
        <p:nvPicPr>
          <p:cNvPr id="7" name="Picture 6">
            <a:extLst>
              <a:ext uri="{FF2B5EF4-FFF2-40B4-BE49-F238E27FC236}">
                <a16:creationId xmlns:a16="http://schemas.microsoft.com/office/drawing/2014/main" id="{820FE78D-DF4E-403C-9C9D-9B21DEA38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86" y="1635371"/>
            <a:ext cx="6058715" cy="4510377"/>
          </a:xfrm>
          <a:prstGeom prst="rect">
            <a:avLst/>
          </a:prstGeom>
        </p:spPr>
      </p:pic>
      <p:sp>
        <p:nvSpPr>
          <p:cNvPr id="8" name="Content Placeholder 2">
            <a:extLst>
              <a:ext uri="{FF2B5EF4-FFF2-40B4-BE49-F238E27FC236}">
                <a16:creationId xmlns:a16="http://schemas.microsoft.com/office/drawing/2014/main" id="{51306214-2FD3-4530-BC02-9F6036E6EC2D}"/>
              </a:ext>
            </a:extLst>
          </p:cNvPr>
          <p:cNvSpPr txBox="1">
            <a:spLocks/>
          </p:cNvSpPr>
          <p:nvPr/>
        </p:nvSpPr>
        <p:spPr>
          <a:xfrm>
            <a:off x="6951240" y="1564651"/>
            <a:ext cx="4631160" cy="4876557"/>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j-ea"/>
                <a:cs typeface="+mj-cs"/>
              </a:rPr>
              <a:t>A strong human need </a:t>
            </a: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endParaRPr kumimoji="0" lang="en-US" sz="2400" b="0" i="0" u="none" strike="noStrike" kern="1200" cap="none" spc="0" normalizeH="0" baseline="0" noProof="0" dirty="0">
              <a:ln>
                <a:noFill/>
              </a:ln>
              <a:solidFill>
                <a:srgbClr val="00349E"/>
              </a:solidFill>
              <a:effectLst/>
              <a:uLnTx/>
              <a:uFillTx/>
              <a:latin typeface="Century Gothic" panose="020F030202020403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j-ea"/>
                <a:cs typeface="+mj-cs"/>
              </a:rPr>
              <a:t>The fast-changing, global economy and workforce </a:t>
            </a: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endParaRPr kumimoji="0" lang="en-US" sz="2400" b="0" i="0" u="none" strike="noStrike" kern="1200" cap="none" spc="0" normalizeH="0" baseline="0" noProof="0" dirty="0">
              <a:ln>
                <a:noFill/>
              </a:ln>
              <a:solidFill>
                <a:srgbClr val="00349E"/>
              </a:solidFill>
              <a:effectLst/>
              <a:uLnTx/>
              <a:uFillTx/>
              <a:latin typeface="Century Gothic" panose="020F030202020403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j-ea"/>
                <a:cs typeface="+mj-cs"/>
              </a:rPr>
              <a:t>Practical actions can be taken </a:t>
            </a: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endParaRPr kumimoji="0" lang="en-US" sz="2400" b="0" i="0" u="none" strike="noStrike" kern="1200" cap="none" spc="0" normalizeH="0" baseline="0" noProof="0" dirty="0">
              <a:ln>
                <a:noFill/>
              </a:ln>
              <a:solidFill>
                <a:srgbClr val="00349E"/>
              </a:solidFill>
              <a:effectLst/>
              <a:uLnTx/>
              <a:uFillTx/>
              <a:latin typeface="Century Gothic" panose="020F030202020403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00349E"/>
                </a:solidFill>
                <a:effectLst/>
                <a:uLnTx/>
                <a:uFillTx/>
                <a:latin typeface="Century Gothic" panose="020F0302020204030204"/>
                <a:ea typeface="+mj-ea"/>
                <a:cs typeface="+mj-cs"/>
              </a:rPr>
              <a:t>An environment of b</a:t>
            </a:r>
            <a:r>
              <a:rPr kumimoji="0" lang="en-US" sz="2400" b="0" i="0" u="none" strike="noStrike" kern="1200" cap="none" spc="0" normalizeH="0" baseline="0" noProof="0" dirty="0" err="1">
                <a:ln>
                  <a:noFill/>
                </a:ln>
                <a:solidFill>
                  <a:srgbClr val="00349E"/>
                </a:solidFill>
                <a:effectLst/>
                <a:uLnTx/>
                <a:uFillTx/>
                <a:latin typeface="Century Gothic" panose="020F0302020204030204"/>
                <a:ea typeface="+mj-ea"/>
                <a:cs typeface="+mj-cs"/>
              </a:rPr>
              <a:t>elonging</a:t>
            </a:r>
            <a:r>
              <a:rPr kumimoji="0" lang="en-US" sz="2400" b="0" i="0" u="none" strike="noStrike" kern="1200" cap="none" spc="0" normalizeH="0" baseline="0" noProof="0" dirty="0">
                <a:ln>
                  <a:noFill/>
                </a:ln>
                <a:solidFill>
                  <a:srgbClr val="00349E"/>
                </a:solidFill>
                <a:effectLst/>
                <a:uLnTx/>
                <a:uFillTx/>
                <a:latin typeface="Century Gothic" panose="020F0302020204030204"/>
                <a:ea typeface="+mj-ea"/>
                <a:cs typeface="+mj-cs"/>
              </a:rPr>
              <a:t> can help prevent “covering”</a:t>
            </a:r>
          </a:p>
          <a:p>
            <a:pPr marL="0" marR="0" lvl="0" indent="0" algn="l" defTabSz="457200" rtl="0" eaLnBrk="1" fontAlgn="auto" latinLnBrk="0" hangingPunct="1">
              <a:lnSpc>
                <a:spcPct val="100000"/>
              </a:lnSpc>
              <a:spcBef>
                <a:spcPts val="1000"/>
              </a:spcBef>
              <a:spcAft>
                <a:spcPts val="0"/>
              </a:spcAft>
              <a:buClr>
                <a:srgbClr val="7030A0"/>
              </a:buClr>
              <a:buSzPct val="80000"/>
              <a:buFont typeface="Wingdings 3" charset="2"/>
              <a:buNone/>
              <a:tabLst/>
              <a:defRPr/>
            </a:pPr>
            <a:endParaRPr kumimoji="0" lang="en-US" sz="2000" b="0" i="0" u="none" strike="noStrike" kern="1200" cap="none" spc="0" normalizeH="0" baseline="0" noProof="0" dirty="0">
              <a:ln>
                <a:noFill/>
              </a:ln>
              <a:solidFill>
                <a:srgbClr val="FFFFFF"/>
              </a:solidFill>
              <a:effectLst/>
              <a:uLnTx/>
              <a:uFillTx/>
              <a:latin typeface="Century Gothic" panose="020F0302020204030204"/>
              <a:ea typeface="+mj-ea"/>
              <a:cs typeface="+mj-cs"/>
            </a:endParaRPr>
          </a:p>
        </p:txBody>
      </p:sp>
      <p:sp>
        <p:nvSpPr>
          <p:cNvPr id="9" name="TextBox 8">
            <a:extLst>
              <a:ext uri="{FF2B5EF4-FFF2-40B4-BE49-F238E27FC236}">
                <a16:creationId xmlns:a16="http://schemas.microsoft.com/office/drawing/2014/main" id="{C1A163AD-592C-4C5F-B4D8-C3368082979C}"/>
              </a:ext>
            </a:extLst>
          </p:cNvPr>
          <p:cNvSpPr txBox="1"/>
          <p:nvPr/>
        </p:nvSpPr>
        <p:spPr>
          <a:xfrm>
            <a:off x="1050124" y="6110029"/>
            <a:ext cx="50933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solidFill>
                <a:effectLst/>
                <a:uLnTx/>
                <a:uFillTx/>
                <a:latin typeface="Century Gothic" panose="020F0302020204030204"/>
                <a:ea typeface="+mn-ea"/>
                <a:cs typeface="+mn-cs"/>
              </a:rPr>
              <a:t>Maslow’s Hierarchy of Needs.  Model graphic Sam McLeod, </a:t>
            </a:r>
            <a:r>
              <a:rPr kumimoji="0" lang="en-US" sz="1100" b="0" i="0" u="none" strike="noStrike" kern="1200" cap="none" spc="0" normalizeH="0" baseline="0" noProof="0" dirty="0">
                <a:ln>
                  <a:noFill/>
                </a:ln>
                <a:solidFill>
                  <a:srgbClr val="00349E"/>
                </a:solidFill>
                <a:effectLst/>
                <a:uLnTx/>
                <a:uFillTx/>
                <a:latin typeface="Century Gothic" panose="020F0302020204030204"/>
                <a:ea typeface="+mn-ea"/>
                <a:cs typeface="+mn-cs"/>
                <a:hlinkClick r:id="rId3">
                  <a:extLst>
                    <a:ext uri="{A12FA001-AC4F-418D-AE19-62706E023703}">
                      <ahyp:hlinkClr xmlns:ahyp="http://schemas.microsoft.com/office/drawing/2018/hyperlinkcolor" val="tx"/>
                    </a:ext>
                  </a:extLst>
                </a:hlinkClick>
              </a:rPr>
              <a:t>https://www.simplypsychology.org/maslow.html</a:t>
            </a:r>
            <a:r>
              <a:rPr kumimoji="0" lang="en-US" sz="1100" b="0" i="0" u="none" strike="noStrike" kern="1200" cap="none" spc="0" normalizeH="0" baseline="0" noProof="0" dirty="0">
                <a:ln>
                  <a:noFill/>
                </a:ln>
                <a:solidFill>
                  <a:srgbClr val="00349E"/>
                </a:solidFill>
                <a:effectLst/>
                <a:uLnTx/>
                <a:uFillTx/>
                <a:latin typeface="Century Gothic" panose="020F0302020204030204"/>
                <a:ea typeface="+mn-ea"/>
                <a:cs typeface="+mn-cs"/>
              </a:rPr>
              <a:t> </a:t>
            </a:r>
          </a:p>
        </p:txBody>
      </p:sp>
      <p:sp>
        <p:nvSpPr>
          <p:cNvPr id="11" name="TextBox 10">
            <a:extLst>
              <a:ext uri="{FF2B5EF4-FFF2-40B4-BE49-F238E27FC236}">
                <a16:creationId xmlns:a16="http://schemas.microsoft.com/office/drawing/2014/main" id="{DBF59EF5-FBFA-42B8-88BB-3548C9C83522}"/>
              </a:ext>
            </a:extLst>
          </p:cNvPr>
          <p:cNvSpPr txBox="1"/>
          <p:nvPr/>
        </p:nvSpPr>
        <p:spPr>
          <a:xfrm>
            <a:off x="321706" y="6494851"/>
            <a:ext cx="32150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Pride in the Triangle</a:t>
            </a:r>
          </a:p>
        </p:txBody>
      </p:sp>
      <p:sp>
        <p:nvSpPr>
          <p:cNvPr id="12" name="Footer Placeholder 2">
            <a:extLst>
              <a:ext uri="{FF2B5EF4-FFF2-40B4-BE49-F238E27FC236}">
                <a16:creationId xmlns:a16="http://schemas.microsoft.com/office/drawing/2014/main" id="{E04249A9-BD11-45A5-83D9-6ACD58960747}"/>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4" name="Rectangle 13">
            <a:extLst>
              <a:ext uri="{FF2B5EF4-FFF2-40B4-BE49-F238E27FC236}">
                <a16:creationId xmlns:a16="http://schemas.microsoft.com/office/drawing/2014/main" id="{31697CBC-0736-4C66-8A6C-58245DF60107}"/>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2655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785309-2834-49BD-8AD4-8D294DB00C77}"/>
              </a:ext>
            </a:extLst>
          </p:cNvPr>
          <p:cNvSpPr txBox="1"/>
          <p:nvPr/>
        </p:nvSpPr>
        <p:spPr>
          <a:xfrm>
            <a:off x="1139687" y="136524"/>
            <a:ext cx="108389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Everyone</a:t>
            </a:r>
            <a:r>
              <a:rPr kumimoji="0" lang="en-US" sz="48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rPr>
              <a:t> Needs to Belong</a:t>
            </a:r>
            <a:endParaRPr kumimoji="0" lang="en-US" sz="4400" b="0" i="0" u="none" strike="noStrike" kern="1200" cap="none" spc="0" normalizeH="0" baseline="0" noProof="0" dirty="0">
              <a:ln>
                <a:noFill/>
              </a:ln>
              <a:solidFill>
                <a:srgbClr val="00349E"/>
              </a:solidFill>
              <a:effectLst/>
              <a:uLnTx/>
              <a:uFillTx/>
              <a:latin typeface="Century Gothic" panose="020B0502020202020204" pitchFamily="34" charset="0"/>
              <a:ea typeface="+mn-ea"/>
              <a:cs typeface="+mn-cs"/>
            </a:endParaRPr>
          </a:p>
        </p:txBody>
      </p:sp>
      <p:sp>
        <p:nvSpPr>
          <p:cNvPr id="2" name="Date Placeholder 1">
            <a:extLst>
              <a:ext uri="{FF2B5EF4-FFF2-40B4-BE49-F238E27FC236}">
                <a16:creationId xmlns:a16="http://schemas.microsoft.com/office/drawing/2014/main" id="{CE7E7D15-17C5-4481-9BD8-9E610D478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rPr>
              <a:t>© Pride in the Triangle 2019</a:t>
            </a:r>
            <a:endParaRPr kumimoji="0" lang="en-US" sz="1600" b="0" i="0" u="none" strike="noStrike" kern="1200" cap="none" spc="0" normalizeH="0" baseline="0" noProof="0" dirty="0">
              <a:ln>
                <a:noFill/>
              </a:ln>
              <a:solidFill>
                <a:srgbClr val="FFFFFF">
                  <a:tint val="75000"/>
                </a:srgbClr>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CB61327C-8F5B-4FB8-9510-9067F3FAD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480D9-D7F2-4909-9321-D70450544D83}" type="slidenum">
              <a:rPr kumimoji="0" lang="en-US" sz="1600" b="0" i="0" u="none" strike="noStrike" kern="1200" cap="none" spc="0" normalizeH="0" baseline="0" noProof="0" smtClean="0">
                <a:ln>
                  <a:noFill/>
                </a:ln>
                <a:solidFill>
                  <a:srgbClr val="FFFFFF">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FFFFFF">
                  <a:tint val="75000"/>
                </a:srgbClr>
              </a:solidFill>
              <a:effectLst/>
              <a:uLnTx/>
              <a:uFillTx/>
              <a:latin typeface="Century Gothic" panose="020F0302020204030204"/>
              <a:ea typeface="+mn-ea"/>
              <a:cs typeface="+mn-cs"/>
            </a:endParaRPr>
          </a:p>
        </p:txBody>
      </p:sp>
      <p:pic>
        <p:nvPicPr>
          <p:cNvPr id="7" name="Picture 6">
            <a:extLst>
              <a:ext uri="{FF2B5EF4-FFF2-40B4-BE49-F238E27FC236}">
                <a16:creationId xmlns:a16="http://schemas.microsoft.com/office/drawing/2014/main" id="{1429600E-FA12-4BFF-8777-460EA9346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62" y="1499308"/>
            <a:ext cx="5466081" cy="5230728"/>
          </a:xfrm>
          <a:prstGeom prst="rect">
            <a:avLst/>
          </a:prstGeom>
        </p:spPr>
      </p:pic>
      <p:sp>
        <p:nvSpPr>
          <p:cNvPr id="8" name="Content Placeholder 2">
            <a:extLst>
              <a:ext uri="{FF2B5EF4-FFF2-40B4-BE49-F238E27FC236}">
                <a16:creationId xmlns:a16="http://schemas.microsoft.com/office/drawing/2014/main" id="{5783DA87-A05C-447E-8956-B688B8D40B9F}"/>
              </a:ext>
            </a:extLst>
          </p:cNvPr>
          <p:cNvSpPr txBox="1">
            <a:spLocks/>
          </p:cNvSpPr>
          <p:nvPr/>
        </p:nvSpPr>
        <p:spPr>
          <a:xfrm>
            <a:off x="6413501" y="1688136"/>
            <a:ext cx="4938464" cy="389877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j-ea"/>
                <a:cs typeface="+mj-cs"/>
              </a:rPr>
              <a:t>Every person is unique and part of this diversity, inclusion, and belonging discussion</a:t>
            </a: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endParaRPr kumimoji="0" lang="en-US" sz="2000" b="0" i="0" u="none" strike="noStrike" kern="1200" cap="none" spc="0" normalizeH="0" baseline="0" noProof="0" dirty="0">
              <a:ln>
                <a:noFill/>
              </a:ln>
              <a:solidFill>
                <a:srgbClr val="00349E"/>
              </a:solidFill>
              <a:effectLst/>
              <a:uLnTx/>
              <a:uFillTx/>
              <a:latin typeface="Century Gothic" panose="020F030202020403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j-ea"/>
                <a:cs typeface="+mj-cs"/>
              </a:rPr>
              <a:t>This is not an “us versus them” discussion, but an “all of us” discussion</a:t>
            </a: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endParaRPr kumimoji="0" lang="en-US" sz="2000" b="0" i="0" u="none" strike="noStrike" kern="1200" cap="none" spc="0" normalizeH="0" baseline="0" noProof="0" dirty="0">
              <a:ln>
                <a:noFill/>
              </a:ln>
              <a:solidFill>
                <a:srgbClr val="00349E"/>
              </a:solidFill>
              <a:effectLst/>
              <a:uLnTx/>
              <a:uFillTx/>
              <a:latin typeface="Century Gothic" panose="020F030202020403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7030A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349E"/>
                </a:solidFill>
                <a:effectLst/>
                <a:uLnTx/>
                <a:uFillTx/>
                <a:latin typeface="Century Gothic" panose="020F0302020204030204"/>
                <a:ea typeface="+mj-ea"/>
                <a:cs typeface="+mj-cs"/>
              </a:rPr>
              <a:t>This training focuses on one aspect of the diverse workforce – LGBTQ+ people</a:t>
            </a:r>
          </a:p>
        </p:txBody>
      </p:sp>
      <p:sp>
        <p:nvSpPr>
          <p:cNvPr id="9" name="TextBox 8">
            <a:extLst>
              <a:ext uri="{FF2B5EF4-FFF2-40B4-BE49-F238E27FC236}">
                <a16:creationId xmlns:a16="http://schemas.microsoft.com/office/drawing/2014/main" id="{3034743F-6D3B-4E61-AB26-F2DE53E476D3}"/>
              </a:ext>
            </a:extLst>
          </p:cNvPr>
          <p:cNvSpPr txBox="1"/>
          <p:nvPr/>
        </p:nvSpPr>
        <p:spPr>
          <a:xfrm>
            <a:off x="6559163" y="5673652"/>
            <a:ext cx="47928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solidFill>
                <a:effectLst/>
                <a:uLnTx/>
                <a:uFillTx/>
                <a:latin typeface="Calibri"/>
                <a:ea typeface="+mn-ea"/>
                <a:cs typeface="+mn-cs"/>
              </a:rPr>
              <a:t>Source: Adapted from “Workforce America!” by Marilyn Loden and Judy </a:t>
            </a:r>
            <a:r>
              <a:rPr kumimoji="0" lang="en-US" sz="1100" b="0" i="0" u="none" strike="noStrike" kern="1200" cap="none" spc="0" normalizeH="0" baseline="0" noProof="0" dirty="0" err="1">
                <a:ln>
                  <a:noFill/>
                </a:ln>
                <a:solidFill>
                  <a:srgbClr val="00349E"/>
                </a:solidFill>
                <a:effectLst/>
                <a:uLnTx/>
                <a:uFillTx/>
                <a:latin typeface="Calibri"/>
                <a:ea typeface="+mn-ea"/>
                <a:cs typeface="+mn-cs"/>
              </a:rPr>
              <a:t>Rosener</a:t>
            </a:r>
            <a:r>
              <a:rPr kumimoji="0" lang="en-US" sz="1100" b="0" i="0" u="none" strike="noStrike" kern="1200" cap="none" spc="0" normalizeH="0" baseline="0" noProof="0" dirty="0">
                <a:ln>
                  <a:noFill/>
                </a:ln>
                <a:solidFill>
                  <a:srgbClr val="00349E"/>
                </a:solidFill>
                <a:effectLst/>
                <a:uLnTx/>
                <a:uFillTx/>
                <a:latin typeface="Calibri"/>
                <a:ea typeface="+mn-ea"/>
                <a:cs typeface="+mn-cs"/>
              </a:rPr>
              <a:t>, 1991; “Diverse Teams at Work” by Lee </a:t>
            </a:r>
            <a:r>
              <a:rPr kumimoji="0" lang="en-US" sz="1100" b="0" i="0" u="none" strike="noStrike" kern="1200" cap="none" spc="0" normalizeH="0" baseline="0" noProof="0" dirty="0" err="1">
                <a:ln>
                  <a:noFill/>
                </a:ln>
                <a:solidFill>
                  <a:srgbClr val="00349E"/>
                </a:solidFill>
                <a:effectLst/>
                <a:uLnTx/>
                <a:uFillTx/>
                <a:latin typeface="Calibri"/>
                <a:ea typeface="+mn-ea"/>
                <a:cs typeface="+mn-cs"/>
              </a:rPr>
              <a:t>Gardenswartz</a:t>
            </a:r>
            <a:r>
              <a:rPr kumimoji="0" lang="en-US" sz="1100" b="0" i="0" u="none" strike="noStrike" kern="1200" cap="none" spc="0" normalizeH="0" baseline="0" noProof="0" dirty="0">
                <a:ln>
                  <a:noFill/>
                </a:ln>
                <a:solidFill>
                  <a:srgbClr val="00349E"/>
                </a:solidFill>
                <a:effectLst/>
                <a:uLnTx/>
                <a:uFillTx/>
                <a:latin typeface="Calibri"/>
                <a:ea typeface="+mn-ea"/>
                <a:cs typeface="+mn-cs"/>
              </a:rPr>
              <a:t> and Anita Rowe, 2003; and “Global Diversity Puts New Spin on Loden’s Diversity Wheel” by Kimberly Lou and Barbara Dean, 2010</a:t>
            </a:r>
          </a:p>
        </p:txBody>
      </p:sp>
      <p:sp>
        <p:nvSpPr>
          <p:cNvPr id="11" name="TextBox 10">
            <a:extLst>
              <a:ext uri="{FF2B5EF4-FFF2-40B4-BE49-F238E27FC236}">
                <a16:creationId xmlns:a16="http://schemas.microsoft.com/office/drawing/2014/main" id="{79567A58-4A87-4777-9299-56A921CC25A4}"/>
              </a:ext>
            </a:extLst>
          </p:cNvPr>
          <p:cNvSpPr txBox="1"/>
          <p:nvPr/>
        </p:nvSpPr>
        <p:spPr>
          <a:xfrm>
            <a:off x="321706" y="6494851"/>
            <a:ext cx="32150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Gotham Medium"/>
                <a:ea typeface="+mn-ea"/>
                <a:cs typeface="+mn-cs"/>
              </a:rPr>
              <a:t>© </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2020 Pride in the Triangle</a:t>
            </a:r>
          </a:p>
        </p:txBody>
      </p:sp>
      <p:sp>
        <p:nvSpPr>
          <p:cNvPr id="12" name="Footer Placeholder 2">
            <a:extLst>
              <a:ext uri="{FF2B5EF4-FFF2-40B4-BE49-F238E27FC236}">
                <a16:creationId xmlns:a16="http://schemas.microsoft.com/office/drawing/2014/main" id="{08FAB99A-5AB7-4F2F-A2A4-3D9E958ED456}"/>
              </a:ext>
            </a:extLst>
          </p:cNvPr>
          <p:cNvSpPr>
            <a:spLocks noGrp="1"/>
          </p:cNvSpPr>
          <p:nvPr>
            <p:ph type="ftr" sz="quarter" idx="11"/>
          </p:nvPr>
        </p:nvSpPr>
        <p:spPr>
          <a:xfrm>
            <a:off x="5343226" y="6443093"/>
            <a:ext cx="16676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Prideinthetriangle</a:t>
            </a:r>
            <a:r>
              <a:rPr kumimoji="0" lang="en-US" sz="1100" b="0" i="0" u="none" strike="noStrike" kern="1200" cap="none" spc="0" normalizeH="0" baseline="0" noProof="0" dirty="0">
                <a:ln>
                  <a:noFill/>
                </a:ln>
                <a:solidFill>
                  <a:prstClr val="white">
                    <a:lumMod val="50000"/>
                  </a:prstClr>
                </a:solidFill>
                <a:effectLst/>
                <a:uLnTx/>
                <a:uFillTx/>
                <a:latin typeface="Century Gothic" panose="020F0302020204030204"/>
                <a:ea typeface="+mn-ea"/>
                <a:cs typeface="+mn-cs"/>
              </a:rPr>
              <a:t>.</a:t>
            </a:r>
            <a:r>
              <a:rPr kumimoji="0" lang="en-US" sz="1100" b="0" i="0" u="none" strike="noStrike" kern="1200" cap="none" spc="0" normalizeH="0" baseline="0" noProof="0" dirty="0">
                <a:ln>
                  <a:noFill/>
                </a:ln>
                <a:solidFill>
                  <a:srgbClr val="00349E">
                    <a:lumMod val="75000"/>
                  </a:srgbClr>
                </a:solidFill>
                <a:effectLst/>
                <a:uLnTx/>
                <a:uFillTx/>
                <a:latin typeface="Century Gothic" panose="020F0302020204030204"/>
                <a:ea typeface="+mn-ea"/>
                <a:cs typeface="+mn-cs"/>
              </a:rPr>
              <a:t>org</a:t>
            </a:r>
          </a:p>
        </p:txBody>
      </p:sp>
      <p:sp>
        <p:nvSpPr>
          <p:cNvPr id="14" name="Rectangle 13">
            <a:extLst>
              <a:ext uri="{FF2B5EF4-FFF2-40B4-BE49-F238E27FC236}">
                <a16:creationId xmlns:a16="http://schemas.microsoft.com/office/drawing/2014/main" id="{D768BB9C-5A1D-42EE-A3C7-730E82664EEC}"/>
              </a:ext>
            </a:extLst>
          </p:cNvPr>
          <p:cNvSpPr/>
          <p:nvPr/>
        </p:nvSpPr>
        <p:spPr>
          <a:xfrm>
            <a:off x="0" y="1149927"/>
            <a:ext cx="10155382" cy="166255"/>
          </a:xfrm>
          <a:prstGeom prst="rect">
            <a:avLst/>
          </a:prstGeom>
          <a:solidFill>
            <a:srgbClr val="F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39269658"/>
      </p:ext>
    </p:extLst>
  </p:cSld>
  <p:clrMapOvr>
    <a:masterClrMapping/>
  </p:clrMapOvr>
</p:sld>
</file>

<file path=ppt/theme/theme1.xml><?xml version="1.0" encoding="utf-8"?>
<a:theme xmlns:a="http://schemas.openxmlformats.org/drawingml/2006/main" name="LGBTQ Workplace Equity Toolkit 2019 v2">
  <a:themeElements>
    <a:clrScheme name="PITT">
      <a:dk1>
        <a:srgbClr val="FFFFFF"/>
      </a:dk1>
      <a:lt1>
        <a:sysClr val="window" lastClr="FFFFFF"/>
      </a:lt1>
      <a:dk2>
        <a:srgbClr val="343434"/>
      </a:dk2>
      <a:lt2>
        <a:srgbClr val="7030A0"/>
      </a:lt2>
      <a:accent1>
        <a:srgbClr val="7030A0"/>
      </a:accent1>
      <a:accent2>
        <a:srgbClr val="E40059"/>
      </a:accent2>
      <a:accent3>
        <a:srgbClr val="9C007F"/>
      </a:accent3>
      <a:accent4>
        <a:srgbClr val="68007F"/>
      </a:accent4>
      <a:accent5>
        <a:srgbClr val="005BD3"/>
      </a:accent5>
      <a:accent6>
        <a:srgbClr val="00349E"/>
      </a:accent6>
      <a:hlink>
        <a:srgbClr val="FFFF00"/>
      </a:hlink>
      <a:folHlink>
        <a:srgbClr val="FF79C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BTQ Workplace Equity Toolkit 2019 v2" id="{759D3401-AB7F-4045-AE88-0F26435FD31F}" vid="{1F785A75-4AB4-4C59-8B38-262F5EB15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1486</Words>
  <Application>Microsoft Office PowerPoint</Application>
  <PresentationFormat>Widescreen</PresentationFormat>
  <Paragraphs>234</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Comic Sans MS</vt:lpstr>
      <vt:lpstr>Gotham Medium</vt:lpstr>
      <vt:lpstr>Wingdings 3</vt:lpstr>
      <vt:lpstr>LGBTQ Workplace Equity Toolkit 2019 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Hirschuber, Scott (SHS CS EDU AM IM1 CT&amp;MI)</dc:creator>
  <cp:lastModifiedBy>Hirschuber, Scott (SHS CS EDU AM IM1 CT&amp;MI)</cp:lastModifiedBy>
  <cp:revision>1</cp:revision>
  <dcterms:created xsi:type="dcterms:W3CDTF">2020-06-03T23:06:43Z</dcterms:created>
  <dcterms:modified xsi:type="dcterms:W3CDTF">2020-06-03T23:07:06Z</dcterms:modified>
</cp:coreProperties>
</file>