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7" r:id="rId2"/>
    <p:sldId id="680" r:id="rId3"/>
    <p:sldId id="277" r:id="rId4"/>
    <p:sldId id="293" r:id="rId5"/>
    <p:sldId id="295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90" r:id="rId14"/>
    <p:sldId id="681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9" autoAdjust="0"/>
    <p:restoredTop sz="94660"/>
  </p:normalViewPr>
  <p:slideViewPr>
    <p:cSldViewPr snapToGrid="0">
      <p:cViewPr varScale="1">
        <p:scale>
          <a:sx n="65" d="100"/>
          <a:sy n="65" d="100"/>
        </p:scale>
        <p:origin x="5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674F7-E204-49A1-A502-A48E8F3D4509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C111E-B21F-4E14-BF72-737D8138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7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EE418-B235-4810-91FA-63F292BE3C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75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5006" y="689897"/>
            <a:ext cx="8559800" cy="2438400"/>
          </a:xfrm>
          <a:noFill/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AE381B9-2359-4D0E-B82B-2CE0585FD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4602" y="6356351"/>
            <a:ext cx="3136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6736AA8-40D8-43EE-A338-431DE35D9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8310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9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3D40A-CF78-49D2-A3A3-765F92773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B38BC-9E31-43D6-BCA5-1CE79EA93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01F5E-B981-4E98-B105-D6AEC282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9C48-1D6E-47DA-9438-880E9C0AD47A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F29F9-BBE6-4AC0-BC4F-205D07B3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91B97-0B57-4889-9813-4E341ACA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0530-7F39-46BA-A36E-6D8DDE564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41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2" y="274637"/>
            <a:ext cx="103377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831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0D9-D7F2-4909-9321-D7045054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72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1" y="3860904"/>
            <a:ext cx="10081682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4602" y="2319339"/>
            <a:ext cx="10081681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831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0D9-D7F2-4909-9321-D7045054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9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4602" y="1600201"/>
            <a:ext cx="50673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1600201"/>
            <a:ext cx="50673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0D9-D7F2-4909-9321-D70450544D8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831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4602" y="1535113"/>
            <a:ext cx="505460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4602" y="2174875"/>
            <a:ext cx="505460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7800" y="1535113"/>
            <a:ext cx="505460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7800" y="2174875"/>
            <a:ext cx="505460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831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0D9-D7F2-4909-9321-D7045054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6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831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0D9-D7F2-4909-9321-D7045054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2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831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0D9-D7F2-4909-9321-D7045054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6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3" y="27305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2900" y="273052"/>
            <a:ext cx="6159500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4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831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0D9-D7F2-4909-9321-D7045054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417" y="4800599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37417" y="59372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374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831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0D9-D7F2-4909-9321-D7045054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7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4602" y="274637"/>
            <a:ext cx="103377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4602" y="1600201"/>
            <a:ext cx="10337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4602" y="6356351"/>
            <a:ext cx="3136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480D9-D7F2-4909-9321-D70450544D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0DB08F2-27FC-4262-A637-2143FCD13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7B020F-D866-4167-9B35-19964D83806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667" b="94333" l="10000" r="90000">
                        <a14:foregroundMark x1="49000" y1="8667" x2="49000" y2="8667"/>
                        <a14:foregroundMark x1="28667" y1="61333" x2="28667" y2="61333"/>
                        <a14:foregroundMark x1="27333" y1="74333" x2="27333" y2="74333"/>
                        <a14:foregroundMark x1="19000" y1="85000" x2="19000" y2="85000"/>
                        <a14:foregroundMark x1="16000" y1="94333" x2="16000" y2="9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5" y="194107"/>
            <a:ext cx="884093" cy="88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3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03B56-0D60-40CC-9087-19CA34F2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480D9-D7F2-4909-9321-D70450544D8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C7044A-00E1-4A4F-963A-9BC2425D5BFD}"/>
              </a:ext>
            </a:extLst>
          </p:cNvPr>
          <p:cNvSpPr/>
          <p:nvPr/>
        </p:nvSpPr>
        <p:spPr>
          <a:xfrm>
            <a:off x="1053315" y="3262745"/>
            <a:ext cx="10155382" cy="1662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2E2ED-F427-41FE-91FD-778793F6EF3A}"/>
              </a:ext>
            </a:extLst>
          </p:cNvPr>
          <p:cNvSpPr txBox="1"/>
          <p:nvPr/>
        </p:nvSpPr>
        <p:spPr>
          <a:xfrm>
            <a:off x="1828468" y="1091395"/>
            <a:ext cx="9180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Business Case for LGBTQ+ Workplace Equity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D667FB-3BBE-470F-8F5A-1CEC467B2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34198" y="2834196"/>
            <a:ext cx="6858001" cy="11896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888B19-A466-4F37-8669-DA84836F3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3" y="150628"/>
            <a:ext cx="879182" cy="87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9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E7D15-17C5-4481-9BD8-9E610D47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© Pride in the Triangle 2019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2319B50-B92E-4064-8B35-522645D4A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12" y="1631853"/>
            <a:ext cx="7279677" cy="447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LGBTQ+ consumers and decision makers - a target market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Checking companies out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Evaluate vendors prior to purchasing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Look for visible presence in ads/online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Use HRC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Buying for Equality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annual  guide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Potential customers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Opportunity to expand market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Sensitive to customer service response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Support LGBTQ+ visible brands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 Federal Government Contracting requirement  (updates to executive orders 11478 and 11246)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2AE8C0E-1CE6-4096-B5BE-AB7557B3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3833" y="1746293"/>
            <a:ext cx="27230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952EE6-EFC4-4037-8467-D474159F2787}"/>
              </a:ext>
            </a:extLst>
          </p:cNvPr>
          <p:cNvSpPr/>
          <p:nvPr/>
        </p:nvSpPr>
        <p:spPr>
          <a:xfrm>
            <a:off x="8879509" y="3978568"/>
            <a:ext cx="2551746" cy="1938992"/>
          </a:xfrm>
          <a:prstGeom prst="rect">
            <a:avLst/>
          </a:prstGeom>
          <a:solidFill>
            <a:srgbClr val="62B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 addition, don’t forget LGBTQ+ decision makers and procurement professionals in B2B businesses!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168EBD-DBB3-47DA-B41D-06B152CF607D}"/>
              </a:ext>
            </a:extLst>
          </p:cNvPr>
          <p:cNvSpPr txBox="1"/>
          <p:nvPr/>
        </p:nvSpPr>
        <p:spPr>
          <a:xfrm>
            <a:off x="1244602" y="94281"/>
            <a:ext cx="106243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Marketing/Sales/Customer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(for profit companies)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B641FC-3555-49D1-A25E-07B181A2618F}"/>
              </a:ext>
            </a:extLst>
          </p:cNvPr>
          <p:cNvSpPr txBox="1"/>
          <p:nvPr/>
        </p:nvSpPr>
        <p:spPr>
          <a:xfrm>
            <a:off x="321706" y="6494851"/>
            <a:ext cx="3215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2020 Pride in the Triangle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52B1E2C-F10A-44A6-9323-3547DE19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3226" y="6443093"/>
            <a:ext cx="166764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Prideinthetriangle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org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36931D-8E06-484C-96D7-558FAD48EFC6}"/>
              </a:ext>
            </a:extLst>
          </p:cNvPr>
          <p:cNvSpPr/>
          <p:nvPr/>
        </p:nvSpPr>
        <p:spPr>
          <a:xfrm>
            <a:off x="0" y="1149927"/>
            <a:ext cx="10155382" cy="1662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07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DCF6C92-8FF6-4418-ADEC-8A8D529E4E44}"/>
              </a:ext>
            </a:extLst>
          </p:cNvPr>
          <p:cNvSpPr txBox="1"/>
          <p:nvPr/>
        </p:nvSpPr>
        <p:spPr>
          <a:xfrm>
            <a:off x="1244602" y="94281"/>
            <a:ext cx="106243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Marketing/Sales/Customer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(for non-profit companies and governmental agencies)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E7D15-17C5-4481-9BD8-9E610D47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© Pride in the Triangle 2019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1327C-8F5B-4FB8-9510-9067F3FA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480D9-D7F2-4909-9321-D70450544D8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5B3345-4766-4064-B990-87E016209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0" y="1638530"/>
            <a:ext cx="3547873" cy="23682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EE1895-92DF-4B1A-AF9D-19A276717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2" y="4250470"/>
            <a:ext cx="2906272" cy="193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BCAD1F-782B-4D03-9FBC-E82143B128D2}"/>
              </a:ext>
            </a:extLst>
          </p:cNvPr>
          <p:cNvSpPr txBox="1"/>
          <p:nvPr/>
        </p:nvSpPr>
        <p:spPr>
          <a:xfrm>
            <a:off x="5199115" y="1769441"/>
            <a:ext cx="638328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Most nonprofit organizations have a mandate to serve diverse communities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49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Governmental agencies must serve the entire diverse population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LGBTQ+ pay taxes like everyone else and should receive equal treatment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Many cities, countries, states include LGBTQ+ in their services nondiscrimination policies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49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Need to understand the particular needs to the LGBTQ+ community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625386-90E9-4451-BEC9-F40709296FFB}"/>
              </a:ext>
            </a:extLst>
          </p:cNvPr>
          <p:cNvSpPr txBox="1"/>
          <p:nvPr/>
        </p:nvSpPr>
        <p:spPr>
          <a:xfrm>
            <a:off x="321706" y="6494851"/>
            <a:ext cx="3215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2020 Pride in the Triangle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291E4547-6ADF-4429-8728-01E964AD0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3226" y="6443093"/>
            <a:ext cx="166764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Prideinthetriangle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4C44D7-3E2C-4C8D-B6A5-8966A3284116}"/>
              </a:ext>
            </a:extLst>
          </p:cNvPr>
          <p:cNvSpPr/>
          <p:nvPr/>
        </p:nvSpPr>
        <p:spPr>
          <a:xfrm>
            <a:off x="0" y="1149927"/>
            <a:ext cx="10155382" cy="1662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8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E7D15-17C5-4481-9BD8-9E610D47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© Pride in the Triangle 2019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1327C-8F5B-4FB8-9510-9067F3FA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480D9-D7F2-4909-9321-D70450544D8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4B7680E-C15B-4684-9C03-BEDE05816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0052" r="23800"/>
          <a:stretch/>
        </p:blipFill>
        <p:spPr bwMode="auto">
          <a:xfrm>
            <a:off x="8211466" y="2319624"/>
            <a:ext cx="2844800" cy="221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7BDFA4A-B63D-4CD4-9CEA-1F22755C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70" y="1917445"/>
            <a:ext cx="7396122" cy="383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MS PGothic" pitchFamily="34" charset="-128"/>
                <a:cs typeface="+mn-cs"/>
              </a:rPr>
              <a:t>More than your products and services: most consumers expect organizations to support their communities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MS PGothic" pitchFamily="34" charset="-128"/>
                <a:cs typeface="+mn-cs"/>
              </a:rPr>
              <a:t>Example: Where do you stand 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MS PGothic" pitchFamily="34" charset="-128"/>
                <a:cs typeface="+mn-cs"/>
              </a:rPr>
              <a:t>Environment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MS PGothic" pitchFamily="34" charset="-128"/>
                <a:cs typeface="+mn-cs"/>
              </a:rPr>
              <a:t>Global economics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MS PGothic" pitchFamily="34" charset="-128"/>
                <a:cs typeface="+mn-cs"/>
              </a:rPr>
              <a:t>Supporting emerging groups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MS PGothic" pitchFamily="34" charset="-128"/>
                <a:cs typeface="+mn-cs"/>
              </a:rPr>
              <a:t>Ethics &amp; fair policies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MS PGothic" pitchFamily="34" charset="-128"/>
                <a:cs typeface="+mn-cs"/>
              </a:rPr>
              <a:t>Opportunity to impact in a positive way for change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MS PGothic" pitchFamily="34" charset="-128"/>
                <a:cs typeface="+mn-cs"/>
              </a:rPr>
              <a:t>Identify ways to get involved in LGBTQ+ equality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MS PGothic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MS PGothic" pitchFamily="34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7C0DC8-49DD-4344-A811-6C2E85A40A0B}"/>
              </a:ext>
            </a:extLst>
          </p:cNvPr>
          <p:cNvSpPr txBox="1"/>
          <p:nvPr/>
        </p:nvSpPr>
        <p:spPr>
          <a:xfrm>
            <a:off x="1244602" y="136524"/>
            <a:ext cx="10624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Community Reputation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87CCB-4414-4682-B6E1-2574E83E58ED}"/>
              </a:ext>
            </a:extLst>
          </p:cNvPr>
          <p:cNvSpPr txBox="1"/>
          <p:nvPr/>
        </p:nvSpPr>
        <p:spPr>
          <a:xfrm>
            <a:off x="321706" y="6494851"/>
            <a:ext cx="3215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2020 Pride in the Triangle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2905DF3-97DD-429F-82B7-AB915F8F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3226" y="6443093"/>
            <a:ext cx="166764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Prideinthetriangle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4E12CF-77DC-49DB-AD89-F42CD9A7C8DA}"/>
              </a:ext>
            </a:extLst>
          </p:cNvPr>
          <p:cNvSpPr/>
          <p:nvPr/>
        </p:nvSpPr>
        <p:spPr>
          <a:xfrm>
            <a:off x="0" y="1149927"/>
            <a:ext cx="10155382" cy="1662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20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E7D15-17C5-4481-9BD8-9E610D47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© Pride in the Triangle 2019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1327C-8F5B-4FB8-9510-9067F3FA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480D9-D7F2-4909-9321-D70450544D8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845451FA-8A25-458B-9117-85C30F98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3226" y="6443093"/>
            <a:ext cx="166764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Prideinthetriangle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9C208C-A324-425F-87C2-B121D3FB38FD}"/>
              </a:ext>
            </a:extLst>
          </p:cNvPr>
          <p:cNvSpPr/>
          <p:nvPr/>
        </p:nvSpPr>
        <p:spPr>
          <a:xfrm>
            <a:off x="0" y="1149927"/>
            <a:ext cx="10155382" cy="1662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83ABC4-DB80-4E4D-9188-4E58389D2383}"/>
              </a:ext>
            </a:extLst>
          </p:cNvPr>
          <p:cNvSpPr txBox="1"/>
          <p:nvPr/>
        </p:nvSpPr>
        <p:spPr>
          <a:xfrm>
            <a:off x="1244602" y="94281"/>
            <a:ext cx="106243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Financial Business Case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(for-profit companies)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47C258-F356-433B-87ED-F4969243B284}"/>
              </a:ext>
            </a:extLst>
          </p:cNvPr>
          <p:cNvSpPr/>
          <p:nvPr/>
        </p:nvSpPr>
        <p:spPr>
          <a:xfrm>
            <a:off x="169112" y="6280646"/>
            <a:ext cx="3695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© 2020 Total Engagement Consulting by Kimer, Inc. for use by Pride in the Triangle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8F4CB4-DF2D-4A31-9329-132918E10847}"/>
              </a:ext>
            </a:extLst>
          </p:cNvPr>
          <p:cNvSpPr txBox="1"/>
          <p:nvPr/>
        </p:nvSpPr>
        <p:spPr>
          <a:xfrm>
            <a:off x="824460" y="1522155"/>
            <a:ext cx="101229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Example:  executing a comprehensive LGBTQ+ diversity initiative in a company with 2,000 employees, average annual salary $50,000,  $400M annual revenue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If 6% of your employees are LGBTQ+ and the initiatives make them 5% more productive: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Productivity gain:  $300,000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(2,000 x .06 x .05 x $50,000)</a:t>
            </a: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If 6% of your employees are LGBTQ+ and the initiative can keep 5% of them from departing, the savings in recruiting / training new employees (assume cost is 80% of a year’s of salary):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Potential savings:  $240,000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(2,000 x .06 x .05 x $50,000 x .8)</a:t>
            </a: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If 6% of your sales revenue comes from the LGBTQ+ constituency and these efforts can drive just a 5% increase in sales to that segment: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Potential additional revenue: $1.2M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($400,000,000 x .06 x .05)</a:t>
            </a: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Additional Benefits:</a:t>
            </a: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Higher employee morale</a:t>
            </a: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Easier to recruit top talent – word spreads, become the “employer of choice.”</a:t>
            </a: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Community good will</a:t>
            </a:r>
          </a:p>
          <a:p>
            <a:pPr marL="796925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32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E7D15-17C5-4481-9BD8-9E610D47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© Pride in the Triangle 2019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1327C-8F5B-4FB8-9510-9067F3FA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480D9-D7F2-4909-9321-D70450544D8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845451FA-8A25-458B-9117-85C30F98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3226" y="6443093"/>
            <a:ext cx="166764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Prideinthetriangle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9C208C-A324-425F-87C2-B121D3FB38FD}"/>
              </a:ext>
            </a:extLst>
          </p:cNvPr>
          <p:cNvSpPr/>
          <p:nvPr/>
        </p:nvSpPr>
        <p:spPr>
          <a:xfrm>
            <a:off x="0" y="1149927"/>
            <a:ext cx="10155382" cy="1662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B2783-3517-44F7-B8ED-3D0688DB0A58}"/>
              </a:ext>
            </a:extLst>
          </p:cNvPr>
          <p:cNvSpPr txBox="1"/>
          <p:nvPr/>
        </p:nvSpPr>
        <p:spPr>
          <a:xfrm>
            <a:off x="1244602" y="94281"/>
            <a:ext cx="106243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Financial Business Case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(for nonprofit companies and governmental agencies)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124238-F90C-42B2-8E8E-9CF772B4CBD8}"/>
              </a:ext>
            </a:extLst>
          </p:cNvPr>
          <p:cNvSpPr/>
          <p:nvPr/>
        </p:nvSpPr>
        <p:spPr>
          <a:xfrm>
            <a:off x="162680" y="6356351"/>
            <a:ext cx="3695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© 2020 Total Engagement Consulting by Kimer, Inc. for use by Pride in the Triangle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0CADEF-EB10-412C-B4B6-B655C71885CC}"/>
              </a:ext>
            </a:extLst>
          </p:cNvPr>
          <p:cNvSpPr txBox="1"/>
          <p:nvPr/>
        </p:nvSpPr>
        <p:spPr>
          <a:xfrm>
            <a:off x="824460" y="1522155"/>
            <a:ext cx="10122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Example:  executing a comprehensive LGBTQ+ diversity initiative in a company with 2,000 employees, average annual salary $50,000,  $400M annual revenue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If 6% of your employees are LGBTQ+ and the initiatives make them 5% more productive: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Productivity gain:  $300,000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(2,000 x .06 x .05 x $50,000)</a:t>
            </a: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If 6% of your employees are LGBTQ+ and the initiative can keep 5% of them from departing, the savings in recruiting / training new employees (assume cost is 80% of a year’s of salary):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Potential savings:  $240,000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(2,000 x .06 x .05 x $50,000 x .8)</a:t>
            </a: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Additional Benefits:</a:t>
            </a: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Higher employee morale</a:t>
            </a: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Easier to recruit top talent – word spreads, become the “employer of choice.”</a:t>
            </a: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Community good will</a:t>
            </a:r>
          </a:p>
          <a:p>
            <a:pPr marL="796925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28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E7D15-17C5-4481-9BD8-9E610D47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© Pride in the Triangle 2019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1327C-8F5B-4FB8-9510-9067F3FA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480D9-D7F2-4909-9321-D70450544D8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7C0DC8-49DD-4344-A811-6C2E85A40A0B}"/>
              </a:ext>
            </a:extLst>
          </p:cNvPr>
          <p:cNvSpPr txBox="1"/>
          <p:nvPr/>
        </p:nvSpPr>
        <p:spPr>
          <a:xfrm>
            <a:off x="1244602" y="337692"/>
            <a:ext cx="1062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Next Section: Unconscious Bias and Solidarity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FC0E97-64A4-4FFB-A53F-7A67A9502CC4}"/>
              </a:ext>
            </a:extLst>
          </p:cNvPr>
          <p:cNvSpPr txBox="1"/>
          <p:nvPr/>
        </p:nvSpPr>
        <p:spPr>
          <a:xfrm>
            <a:off x="321706" y="6494851"/>
            <a:ext cx="3215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2020 Pride in the Triangle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845451FA-8A25-458B-9117-85C30F98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3226" y="6443093"/>
            <a:ext cx="166764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Prideinthetriangle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org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B3421F-AEA3-4E70-886A-9939E00BF1A9}"/>
              </a:ext>
            </a:extLst>
          </p:cNvPr>
          <p:cNvSpPr/>
          <p:nvPr/>
        </p:nvSpPr>
        <p:spPr>
          <a:xfrm>
            <a:off x="0" y="1149927"/>
            <a:ext cx="10155382" cy="1662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25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9333CA4-EADC-4A9A-84C5-357C6B2C4F6E}"/>
              </a:ext>
            </a:extLst>
          </p:cNvPr>
          <p:cNvSpPr txBox="1"/>
          <p:nvPr/>
        </p:nvSpPr>
        <p:spPr>
          <a:xfrm>
            <a:off x="1244602" y="244266"/>
            <a:ext cx="10752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Business Case for LGBQ+ Workplace Equity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03B56-0D60-40CC-9087-19CA34F2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480D9-D7F2-4909-9321-D70450544D8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0614FF-9741-40B9-85E2-4A5D04F385F7}"/>
              </a:ext>
            </a:extLst>
          </p:cNvPr>
          <p:cNvSpPr txBox="1"/>
          <p:nvPr/>
        </p:nvSpPr>
        <p:spPr>
          <a:xfrm>
            <a:off x="609600" y="1972854"/>
            <a:ext cx="93799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Purpose: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understand why there is a particular focus on LGBTQ+ people in the workplace.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understand the compelling business case for LGBTQ+ inclusion and equity in the workplace.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be able to articulate the business case to others.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F68DD-5319-4887-BB81-27896F12B98B}"/>
              </a:ext>
            </a:extLst>
          </p:cNvPr>
          <p:cNvSpPr txBox="1"/>
          <p:nvPr/>
        </p:nvSpPr>
        <p:spPr>
          <a:xfrm>
            <a:off x="321706" y="6494851"/>
            <a:ext cx="3215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2020 Pride in the Triangle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927CD2E-BEE9-4ACC-AA54-071F412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3226" y="6443093"/>
            <a:ext cx="166764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Prideinthetriangle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org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EE81E0-7F38-40C4-A7C1-FCA2D73E9C87}"/>
              </a:ext>
            </a:extLst>
          </p:cNvPr>
          <p:cNvSpPr/>
          <p:nvPr/>
        </p:nvSpPr>
        <p:spPr>
          <a:xfrm>
            <a:off x="0" y="1149927"/>
            <a:ext cx="10155382" cy="1662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A9B2EF7-5695-42FA-ACE2-57773B48FE31}"/>
              </a:ext>
            </a:extLst>
          </p:cNvPr>
          <p:cNvSpPr txBox="1"/>
          <p:nvPr/>
        </p:nvSpPr>
        <p:spPr>
          <a:xfrm>
            <a:off x="1142190" y="242848"/>
            <a:ext cx="10902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LGBTQ+ People Can be Fired for “No C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ause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49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E7D15-17C5-4481-9BD8-9E610D47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© Pride in the Triangle 2019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Gotham Medium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1327C-8F5B-4FB8-9510-9067F3FA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3989" y="6357622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480D9-D7F2-4909-9321-D70450544D8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Gotham Medium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0D16B-87E3-401D-8ADC-436501A4E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75" y="1378946"/>
            <a:ext cx="9419285" cy="38095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848990-5FC1-49D4-B635-D6883D877313}"/>
              </a:ext>
            </a:extLst>
          </p:cNvPr>
          <p:cNvSpPr txBox="1"/>
          <p:nvPr/>
        </p:nvSpPr>
        <p:spPr>
          <a:xfrm>
            <a:off x="7096710" y="4289599"/>
            <a:ext cx="4242815" cy="1754326"/>
          </a:xfrm>
          <a:prstGeom prst="rect">
            <a:avLst/>
          </a:prstGeom>
          <a:solidFill>
            <a:srgbClr val="F7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There is no US federal legislation that protects employment of LGBTQ people.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In a majority of US states, you can be fired for being LGBTQ.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E512-5216-4C21-92BE-9367078A359F}"/>
              </a:ext>
            </a:extLst>
          </p:cNvPr>
          <p:cNvSpPr txBox="1"/>
          <p:nvPr/>
        </p:nvSpPr>
        <p:spPr>
          <a:xfrm>
            <a:off x="1142190" y="5913120"/>
            <a:ext cx="3541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 MAP (Movement Advancement Project)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FBF509-C892-432B-80E8-03F6476DD8F7}"/>
              </a:ext>
            </a:extLst>
          </p:cNvPr>
          <p:cNvSpPr txBox="1"/>
          <p:nvPr/>
        </p:nvSpPr>
        <p:spPr>
          <a:xfrm>
            <a:off x="321706" y="6494851"/>
            <a:ext cx="3215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2020 Pride in the Triangle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2C3BC3DC-4800-41A8-B2CD-B23B1451D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3226" y="6443093"/>
            <a:ext cx="166764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Prideinthetriangle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org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E6BB74-578C-42D3-8099-9AF5800F7945}"/>
              </a:ext>
            </a:extLst>
          </p:cNvPr>
          <p:cNvSpPr/>
          <p:nvPr/>
        </p:nvSpPr>
        <p:spPr>
          <a:xfrm>
            <a:off x="0" y="1149927"/>
            <a:ext cx="10155382" cy="1662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15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A4432F9-2B14-4DD9-8FD5-3BE25C1ADC6E}"/>
              </a:ext>
            </a:extLst>
          </p:cNvPr>
          <p:cNvSpPr txBox="1"/>
          <p:nvPr/>
        </p:nvSpPr>
        <p:spPr>
          <a:xfrm>
            <a:off x="1139687" y="222473"/>
            <a:ext cx="10838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Global View of LGBTQ+ Equality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49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E7D15-17C5-4481-9BD8-9E610D47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© Pride in the Triangle 2019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Gotham Medium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1327C-8F5B-4FB8-9510-9067F3FA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480D9-D7F2-4909-9321-D70450544D8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Gotham Medium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FCE80-365D-4323-B3BB-1A354B0788F6}"/>
              </a:ext>
            </a:extLst>
          </p:cNvPr>
          <p:cNvSpPr txBox="1"/>
          <p:nvPr/>
        </p:nvSpPr>
        <p:spPr>
          <a:xfrm>
            <a:off x="9769346" y="6459866"/>
            <a:ext cx="235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 The Williams Institute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020E74-9F64-4B40-9BD3-8FAAC8975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12" y="1355241"/>
            <a:ext cx="7808976" cy="50528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EB4874-99FC-4B23-A2F7-A3A31A1063DB}"/>
              </a:ext>
            </a:extLst>
          </p:cNvPr>
          <p:cNvSpPr txBox="1"/>
          <p:nvPr/>
        </p:nvSpPr>
        <p:spPr>
          <a:xfrm>
            <a:off x="321706" y="6494851"/>
            <a:ext cx="3215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2020 Pride in the Triangle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2C9B6671-1A79-4B4C-ADDE-85012F69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3226" y="6443093"/>
            <a:ext cx="166764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Prideinthetriangle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org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DE13EA-5C33-435B-82AE-782E6CB95673}"/>
              </a:ext>
            </a:extLst>
          </p:cNvPr>
          <p:cNvSpPr/>
          <p:nvPr/>
        </p:nvSpPr>
        <p:spPr>
          <a:xfrm>
            <a:off x="0" y="1149927"/>
            <a:ext cx="10155382" cy="1662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9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C381FD3-E366-4BA3-9A16-2C20ADABDD58}"/>
              </a:ext>
            </a:extLst>
          </p:cNvPr>
          <p:cNvSpPr txBox="1"/>
          <p:nvPr/>
        </p:nvSpPr>
        <p:spPr>
          <a:xfrm>
            <a:off x="1139687" y="222473"/>
            <a:ext cx="10838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Challenges in the Workplace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49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1327C-8F5B-4FB8-9510-9067F3FA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480D9-D7F2-4909-9321-D70450544D8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A5449-A18E-41B4-8572-9D5293D7BB05}"/>
              </a:ext>
            </a:extLst>
          </p:cNvPr>
          <p:cNvSpPr txBox="1"/>
          <p:nvPr/>
        </p:nvSpPr>
        <p:spPr>
          <a:xfrm>
            <a:off x="308804" y="1421992"/>
            <a:ext cx="62576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Typical challenges faced by LGBTQ+ people in the workplace: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349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Being fired for being LGBTQ+ instead of for performance or action-based reasons.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Avoidance or ostracizing by team members.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Impact on work assignments, performance evaluations or promotions by management.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Stress and negative impact on engagement due to “covering.”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Inequality of benefits or lack of recognition of family.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A03126-644E-4308-B23B-8CBFDB18F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04" y="1340403"/>
            <a:ext cx="5015948" cy="50159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5D9C42-F507-4FB6-90B6-59120E1CDA71}"/>
              </a:ext>
            </a:extLst>
          </p:cNvPr>
          <p:cNvSpPr txBox="1"/>
          <p:nvPr/>
        </p:nvSpPr>
        <p:spPr>
          <a:xfrm>
            <a:off x="321706" y="6494851"/>
            <a:ext cx="3215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2020 Pride in the Triangle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908E4F64-03FB-4705-8E1C-3AEA70C2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3226" y="6443093"/>
            <a:ext cx="166764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Prideinthetriangle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D1F539-51AC-4EE8-9741-E40BA659E8FE}"/>
              </a:ext>
            </a:extLst>
          </p:cNvPr>
          <p:cNvSpPr/>
          <p:nvPr/>
        </p:nvSpPr>
        <p:spPr>
          <a:xfrm>
            <a:off x="0" y="1149927"/>
            <a:ext cx="10155382" cy="1662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62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E7D15-17C5-4481-9BD8-9E610D47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© Pride in the Triangle 2019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1327C-8F5B-4FB8-9510-9067F3FA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480D9-D7F2-4909-9321-D70450544D8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FE0DD9B-B460-4F4D-A131-810194C9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78" y="1862905"/>
            <a:ext cx="6325622" cy="37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LGBTQ+ equity in organizations matters strategically for:</a:t>
            </a:r>
          </a:p>
          <a:p>
            <a:pPr marL="5715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Recruiting</a:t>
            </a:r>
          </a:p>
          <a:p>
            <a:pPr marL="5715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Retention &amp; Performance</a:t>
            </a:r>
          </a:p>
          <a:p>
            <a:pPr marL="5715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Diversity of Ideas &amp; Talent</a:t>
            </a:r>
          </a:p>
          <a:p>
            <a:pPr marL="5715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Marketing / Sales / Customer Service</a:t>
            </a:r>
          </a:p>
          <a:p>
            <a:pPr marL="5715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Social Responsibility &amp; Community Reputation</a:t>
            </a:r>
          </a:p>
        </p:txBody>
      </p:sp>
      <p:pic>
        <p:nvPicPr>
          <p:cNvPr id="11" name="Picture 2" descr="C:\Documents and Settings\Stan\Local Settings\Temporary Internet Files\Content.IE5\WW8361H8\MP910218869[1].jpg">
            <a:extLst>
              <a:ext uri="{FF2B5EF4-FFF2-40B4-BE49-F238E27FC236}">
                <a16:creationId xmlns:a16="http://schemas.microsoft.com/office/drawing/2014/main" id="{400DB20F-F253-41BA-8E41-5243519D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0765" y="1981501"/>
            <a:ext cx="5020053" cy="3356262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69ECFF-A859-4B4D-A1DB-DCA921F5359B}"/>
              </a:ext>
            </a:extLst>
          </p:cNvPr>
          <p:cNvSpPr txBox="1"/>
          <p:nvPr/>
        </p:nvSpPr>
        <p:spPr>
          <a:xfrm>
            <a:off x="7113206" y="5498012"/>
            <a:ext cx="403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Diversity – the bridge between the workplace and the marketplace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8C37FE-9D8D-47A1-96D5-753E97D8B433}"/>
              </a:ext>
            </a:extLst>
          </p:cNvPr>
          <p:cNvSpPr txBox="1"/>
          <p:nvPr/>
        </p:nvSpPr>
        <p:spPr>
          <a:xfrm>
            <a:off x="1244602" y="244266"/>
            <a:ext cx="10752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Business Case for LGBQ+ Workplace Equity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8FF0B7-5E1E-4E70-A40B-472FD21A6799}"/>
              </a:ext>
            </a:extLst>
          </p:cNvPr>
          <p:cNvSpPr txBox="1"/>
          <p:nvPr/>
        </p:nvSpPr>
        <p:spPr>
          <a:xfrm>
            <a:off x="321706" y="6494851"/>
            <a:ext cx="3215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2020 Pride in the Triangle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4EFBE9-7EAD-47F0-8D95-735CB84E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3226" y="6443093"/>
            <a:ext cx="166764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Prideinthetriangle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DBF0FF-20BD-4484-9930-A054D3FD4E40}"/>
              </a:ext>
            </a:extLst>
          </p:cNvPr>
          <p:cNvSpPr/>
          <p:nvPr/>
        </p:nvSpPr>
        <p:spPr>
          <a:xfrm>
            <a:off x="0" y="1149927"/>
            <a:ext cx="10155382" cy="1662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84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7F11139-963F-47C1-8998-21005CC00F15}"/>
              </a:ext>
            </a:extLst>
          </p:cNvPr>
          <p:cNvSpPr txBox="1"/>
          <p:nvPr/>
        </p:nvSpPr>
        <p:spPr>
          <a:xfrm>
            <a:off x="1244602" y="136524"/>
            <a:ext cx="838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Recruiting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E7D15-17C5-4481-9BD8-9E610D47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© Pride in the Triangle 2019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1327C-8F5B-4FB8-9510-9067F3FA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480D9-D7F2-4909-9321-D70450544D8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1" name="Picture 2" descr="http://www.previsor.com/images/assess1.gif">
            <a:extLst>
              <a:ext uri="{FF2B5EF4-FFF2-40B4-BE49-F238E27FC236}">
                <a16:creationId xmlns:a16="http://schemas.microsoft.com/office/drawing/2014/main" id="{743AC1AB-59EC-410C-8453-616B96CE5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504" y="1693101"/>
            <a:ext cx="5263896" cy="441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5652E890-B4E7-4435-95EE-7965ABA14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78" y="1862895"/>
            <a:ext cx="4968552" cy="430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Recruiting the best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Corporate Social Responsibility - benchmark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Criteria for LGBTQ+ Employees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Reputation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Corporate Equality Index (CEI)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Benefit Package: DP benefits and Transgender Health benefits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“Litmus test” for prospective employees who value diversity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47A125-F0ED-4D71-BA0C-23E80DBF12C0}"/>
              </a:ext>
            </a:extLst>
          </p:cNvPr>
          <p:cNvSpPr txBox="1"/>
          <p:nvPr/>
        </p:nvSpPr>
        <p:spPr>
          <a:xfrm>
            <a:off x="8567928" y="6459866"/>
            <a:ext cx="3531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Graphic from Out &amp; Equal Workplace Advocates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3CCA65-266F-4111-9EEE-206F6E4F8439}"/>
              </a:ext>
            </a:extLst>
          </p:cNvPr>
          <p:cNvSpPr txBox="1"/>
          <p:nvPr/>
        </p:nvSpPr>
        <p:spPr>
          <a:xfrm>
            <a:off x="321706" y="6494851"/>
            <a:ext cx="3215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2020 Pride in the Triangle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3A668B5-9143-4F89-9B23-69C40B4D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3226" y="6443093"/>
            <a:ext cx="166764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Prideinthetriangle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org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975117-D926-4879-9249-2E14F238A74E}"/>
              </a:ext>
            </a:extLst>
          </p:cNvPr>
          <p:cNvSpPr/>
          <p:nvPr/>
        </p:nvSpPr>
        <p:spPr>
          <a:xfrm>
            <a:off x="0" y="1149927"/>
            <a:ext cx="10155382" cy="1662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03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E7D15-17C5-4481-9BD8-9E610D47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© Pride in the Triangle 2019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1327C-8F5B-4FB8-9510-9067F3FA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480D9-D7F2-4909-9321-D70450544D8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8" name="Picture 2" descr="http://www.leedsmentalhealth.nhs.uk/_imagebank/inclusion_2.jpg">
            <a:extLst>
              <a:ext uri="{FF2B5EF4-FFF2-40B4-BE49-F238E27FC236}">
                <a16:creationId xmlns:a16="http://schemas.microsoft.com/office/drawing/2014/main" id="{9A53D22F-6295-4608-BF62-547036ADE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1238" y="2371694"/>
            <a:ext cx="3298883" cy="329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FDDAF6-A156-4722-97FF-8EEE3A4E5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77" y="1714860"/>
            <a:ext cx="7331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Leaving a job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#1 reason to leave: negative relationship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Replacement employee costs up to 150% of annual salary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Successful Performers: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Are in the right job – right skills, talents &amp; interests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Understand the organization’s mission/values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Are valued for their unique contributions on the team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Bring their whole selves to work every day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Focused on their job,  not workplace distractions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Goal is 100% engaged at work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E4FBF-1630-4D7E-90E5-893277C05F5D}"/>
              </a:ext>
            </a:extLst>
          </p:cNvPr>
          <p:cNvSpPr txBox="1"/>
          <p:nvPr/>
        </p:nvSpPr>
        <p:spPr>
          <a:xfrm>
            <a:off x="1244602" y="136524"/>
            <a:ext cx="10624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Retention and Performance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87585D-A5A5-4122-92BF-1AC5E35A4DAF}"/>
              </a:ext>
            </a:extLst>
          </p:cNvPr>
          <p:cNvSpPr txBox="1"/>
          <p:nvPr/>
        </p:nvSpPr>
        <p:spPr>
          <a:xfrm>
            <a:off x="321706" y="6494851"/>
            <a:ext cx="3215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2020 Pride in the Triangle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D643A4A-C876-4CC4-8A99-3FBFBBCE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3226" y="6443093"/>
            <a:ext cx="166764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Prideinthetriangle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org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B31B07-5DCD-4C09-ABAF-D4E3F6DC91AD}"/>
              </a:ext>
            </a:extLst>
          </p:cNvPr>
          <p:cNvSpPr/>
          <p:nvPr/>
        </p:nvSpPr>
        <p:spPr>
          <a:xfrm>
            <a:off x="0" y="1149927"/>
            <a:ext cx="10155382" cy="1662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77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CBFF24F-B7A5-4D77-AED2-2DC95466BC12}"/>
              </a:ext>
            </a:extLst>
          </p:cNvPr>
          <p:cNvSpPr txBox="1"/>
          <p:nvPr/>
        </p:nvSpPr>
        <p:spPr>
          <a:xfrm>
            <a:off x="1244602" y="136524"/>
            <a:ext cx="10624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Diversity of Ideas and Talent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E7D15-17C5-4481-9BD8-9E610D47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© Pride in the Triangle 2019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1327C-8F5B-4FB8-9510-9067F3FA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480D9-D7F2-4909-9321-D70450544D8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5C69ABA-3A86-418D-8DB5-347A74BC6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19" y="2108863"/>
            <a:ext cx="6433377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most successful organizations are: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Diverse and inclusive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Team oriented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Goal focused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Diversity brings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More new ideas for products, services, solutions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Awareness of LGBTQ+ consumer/client needs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Higher productivity when 100% engaged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61A6266-A424-44B5-ABF0-AC92F8C16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0589"/>
          <a:stretch/>
        </p:blipFill>
        <p:spPr bwMode="auto">
          <a:xfrm>
            <a:off x="7501497" y="2108863"/>
            <a:ext cx="4265353" cy="345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902F5A-5687-4B35-8AA7-2CC875154455}"/>
              </a:ext>
            </a:extLst>
          </p:cNvPr>
          <p:cNvSpPr txBox="1"/>
          <p:nvPr/>
        </p:nvSpPr>
        <p:spPr>
          <a:xfrm>
            <a:off x="321706" y="6494851"/>
            <a:ext cx="3215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2020 Pride in the Triangle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CC431F6D-32F4-4A94-805C-7FA82B57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3226" y="6443093"/>
            <a:ext cx="166764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Prideinthetriangle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C5A8EA-C837-4FF5-8287-FD0F6C607C0A}"/>
              </a:ext>
            </a:extLst>
          </p:cNvPr>
          <p:cNvSpPr/>
          <p:nvPr/>
        </p:nvSpPr>
        <p:spPr>
          <a:xfrm>
            <a:off x="0" y="1149927"/>
            <a:ext cx="10155382" cy="1662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571504"/>
      </p:ext>
    </p:extLst>
  </p:cSld>
  <p:clrMapOvr>
    <a:masterClrMapping/>
  </p:clrMapOvr>
</p:sld>
</file>

<file path=ppt/theme/theme1.xml><?xml version="1.0" encoding="utf-8"?>
<a:theme xmlns:a="http://schemas.openxmlformats.org/drawingml/2006/main" name="LGBTQ Workplace Equity Toolkit 2019 v2">
  <a:themeElements>
    <a:clrScheme name="PITT">
      <a:dk1>
        <a:srgbClr val="FFFFFF"/>
      </a:dk1>
      <a:lt1>
        <a:sysClr val="window" lastClr="FFFFFF"/>
      </a:lt1>
      <a:dk2>
        <a:srgbClr val="343434"/>
      </a:dk2>
      <a:lt2>
        <a:srgbClr val="7030A0"/>
      </a:lt2>
      <a:accent1>
        <a:srgbClr val="7030A0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FFFF00"/>
      </a:hlink>
      <a:folHlink>
        <a:srgbClr val="FF79C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BTQ Workplace Equity Toolkit 2019 v2" id="{759D3401-AB7F-4045-AE88-0F26435FD31F}" vid="{1F785A75-4AB4-4C59-8B38-262F5EB155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Application>Microsoft Office PowerPoint</Application>
  <PresentationFormat>Widescreen</PresentationFormat>
  <Paragraphs>172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Gotham Medium</vt:lpstr>
      <vt:lpstr>LGBTQ Workplace Equity Toolkit 2019 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Hirschuber, Scott (SHS CS EDU AM IM1 CT&amp;MI)</dc:creator>
  <cp:lastModifiedBy>Hirschuber, Scott (SHS CS EDU AM IM1 CT&amp;MI)</cp:lastModifiedBy>
  <cp:revision>1</cp:revision>
  <dcterms:created xsi:type="dcterms:W3CDTF">2020-06-03T23:07:17Z</dcterms:created>
  <dcterms:modified xsi:type="dcterms:W3CDTF">2020-06-03T23:07:57Z</dcterms:modified>
</cp:coreProperties>
</file>